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705" r:id="rId3"/>
    <p:sldMasterId id="2147483720" r:id="rId4"/>
  </p:sldMasterIdLst>
  <p:notesMasterIdLst>
    <p:notesMasterId r:id="rId65"/>
  </p:notesMasterIdLst>
  <p:sldIdLst>
    <p:sldId id="256" r:id="rId5"/>
    <p:sldId id="643" r:id="rId6"/>
    <p:sldId id="646" r:id="rId7"/>
    <p:sldId id="272" r:id="rId8"/>
    <p:sldId id="1222" r:id="rId9"/>
    <p:sldId id="1221" r:id="rId10"/>
    <p:sldId id="768" r:id="rId11"/>
    <p:sldId id="691" r:id="rId12"/>
    <p:sldId id="317" r:id="rId13"/>
    <p:sldId id="749" r:id="rId14"/>
    <p:sldId id="1223" r:id="rId15"/>
    <p:sldId id="323" r:id="rId16"/>
    <p:sldId id="750" r:id="rId17"/>
    <p:sldId id="329" r:id="rId18"/>
    <p:sldId id="722" r:id="rId19"/>
    <p:sldId id="723" r:id="rId20"/>
    <p:sldId id="752" r:id="rId21"/>
    <p:sldId id="1110" r:id="rId22"/>
    <p:sldId id="704" r:id="rId23"/>
    <p:sldId id="707" r:id="rId24"/>
    <p:sldId id="709" r:id="rId25"/>
    <p:sldId id="769" r:id="rId26"/>
    <p:sldId id="260" r:id="rId27"/>
    <p:sldId id="1121" r:id="rId28"/>
    <p:sldId id="257" r:id="rId29"/>
    <p:sldId id="1225" r:id="rId30"/>
    <p:sldId id="1130" r:id="rId31"/>
    <p:sldId id="262" r:id="rId32"/>
    <p:sldId id="776" r:id="rId33"/>
    <p:sldId id="1101" r:id="rId34"/>
    <p:sldId id="1102" r:id="rId35"/>
    <p:sldId id="1126" r:id="rId36"/>
    <p:sldId id="1104" r:id="rId37"/>
    <p:sldId id="258" r:id="rId38"/>
    <p:sldId id="1593" r:id="rId39"/>
    <p:sldId id="1198" r:id="rId40"/>
    <p:sldId id="1154" r:id="rId41"/>
    <p:sldId id="1156" r:id="rId42"/>
    <p:sldId id="1157" r:id="rId43"/>
    <p:sldId id="1204" r:id="rId44"/>
    <p:sldId id="1224" r:id="rId45"/>
    <p:sldId id="629" r:id="rId46"/>
    <p:sldId id="1137" r:id="rId47"/>
    <p:sldId id="1138" r:id="rId48"/>
    <p:sldId id="1139" r:id="rId49"/>
    <p:sldId id="1140" r:id="rId50"/>
    <p:sldId id="1142" r:id="rId51"/>
    <p:sldId id="1143" r:id="rId52"/>
    <p:sldId id="701" r:id="rId53"/>
    <p:sldId id="306" r:id="rId54"/>
    <p:sldId id="1590" r:id="rId55"/>
    <p:sldId id="1591" r:id="rId56"/>
    <p:sldId id="1573" r:id="rId57"/>
    <p:sldId id="1574" r:id="rId58"/>
    <p:sldId id="1575" r:id="rId59"/>
    <p:sldId id="269" r:id="rId60"/>
    <p:sldId id="315" r:id="rId61"/>
    <p:sldId id="1116" r:id="rId62"/>
    <p:sldId id="1592" r:id="rId63"/>
    <p:sldId id="271" r:id="rId6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A173"/>
    <a:srgbClr val="3876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1" autoAdjust="0"/>
    <p:restoredTop sz="81509" autoAdjust="0"/>
  </p:normalViewPr>
  <p:slideViewPr>
    <p:cSldViewPr snapToGrid="0">
      <p:cViewPr varScale="1">
        <p:scale>
          <a:sx n="60" d="100"/>
          <a:sy n="60" d="100"/>
        </p:scale>
        <p:origin x="316"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3B3A5A-C76D-475A-B59C-6F53E08BC6FD}" type="datetimeFigureOut">
              <a:rPr lang="en-US" smtClean="0"/>
              <a:t>7/13/2023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86BC1A-C83A-42E7-A1C5-B31D88F5850B}" type="slidenum">
              <a:rPr lang="en-US" smtClean="0"/>
              <a:t>‹N›</a:t>
            </a:fld>
            <a:endParaRPr lang="en-US"/>
          </a:p>
        </p:txBody>
      </p:sp>
    </p:spTree>
    <p:extLst>
      <p:ext uri="{BB962C8B-B14F-4D97-AF65-F5344CB8AC3E}">
        <p14:creationId xmlns:p14="http://schemas.microsoft.com/office/powerpoint/2010/main" val="4266423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it.wikipedia.org/wiki/Guy_Pearce"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today I’m going</a:t>
            </a:r>
          </a:p>
        </p:txBody>
      </p:sp>
    </p:spTree>
    <p:extLst>
      <p:ext uri="{BB962C8B-B14F-4D97-AF65-F5344CB8AC3E}">
        <p14:creationId xmlns:p14="http://schemas.microsoft.com/office/powerpoint/2010/main" val="39846045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b63d15f7c8_0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4" name="Google Shape;704;gb63d15f7c8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100" b="0" i="0" u="none" strike="noStrike" cap="none" dirty="0">
                <a:solidFill>
                  <a:srgbClr val="000000"/>
                </a:solidFill>
                <a:effectLst/>
                <a:latin typeface="Arial"/>
                <a:ea typeface="Arial"/>
                <a:cs typeface="Arial"/>
                <a:sym typeface="Arial"/>
              </a:rPr>
              <a:t>Ok, so in this case we talk of Deep Echo State Networks, and Deep Reservoir Computing, a model that we introduced in literature a few years ago. Deep ESNs are RC models and again their operation can be described by the composition of a dynamical reservoir and of a feed-forward readout. The crucial difference with respect to standard RC is that now the dynamical part is a stacked composition of multiple reservoirs. In practice, the reservoir is deep.</a:t>
            </a:r>
          </a:p>
          <a:p>
            <a:r>
              <a:rPr lang="en-US" sz="1100" b="0" i="0" u="none" strike="noStrike" cap="none" dirty="0">
                <a:solidFill>
                  <a:srgbClr val="000000"/>
                </a:solidFill>
                <a:effectLst/>
                <a:latin typeface="Arial"/>
                <a:ea typeface="Arial"/>
                <a:cs typeface="Arial"/>
                <a:sym typeface="Arial"/>
              </a:rPr>
              <a:t>As seen in the figure, the deep reservoir contains L recurrent layers that are fixed, and the architecture is completed by a readout that is trainable as before. As the point is that we actually achieve qualitatively diverse dynamics in the different reservoir layers, sending the activations of all of them to the readout makes the learner actually able of giving the right weight to each filter. Use this when you want to deal with multiple time-scales.</a:t>
            </a:r>
          </a:p>
          <a:p>
            <a:r>
              <a:rPr lang="en-US" sz="1100" b="0" i="0" u="none" strike="noStrike" cap="none" dirty="0">
                <a:solidFill>
                  <a:srgbClr val="000000"/>
                </a:solidFill>
                <a:effectLst/>
                <a:latin typeface="Arial"/>
                <a:ea typeface="Arial"/>
                <a:cs typeface="Arial"/>
                <a:sym typeface="Arial"/>
              </a:rPr>
              <a:t>CLICK</a:t>
            </a:r>
          </a:p>
          <a:p>
            <a:r>
              <a:rPr lang="en-US" sz="1100" b="0" i="0" u="none" strike="noStrike" cap="none" dirty="0">
                <a:solidFill>
                  <a:srgbClr val="000000"/>
                </a:solidFill>
                <a:effectLst/>
                <a:latin typeface="Arial"/>
                <a:ea typeface="Arial"/>
                <a:cs typeface="Arial"/>
                <a:sym typeface="Arial"/>
              </a:rPr>
              <a:t>However, it could also be useful to project only the activation of the last of these filters to the readout, as in more common deep neural networks settings. Use this when you want to exploit directly the enrichment of state dynamics in higher layers and you don’t actually need multiple time-scales.</a:t>
            </a:r>
          </a:p>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b63d15f7c8_0_15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 name="Google Shape;768;gb63d15f7c8_0_15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coming to multiple time-scales, this is one of the first experiments that we did some years ago in the first paper on the subject. this is a very simple empirical analysis: we drive the same deep reservoir system using two time-</a:t>
            </a:r>
            <a:r>
              <a:rPr lang="en-US" sz="1100" b="0" i="0" u="none" strike="noStrike" cap="none" dirty="0" err="1">
                <a:solidFill>
                  <a:srgbClr val="000000"/>
                </a:solidFill>
                <a:effectLst/>
                <a:latin typeface="Arial"/>
                <a:ea typeface="Arial"/>
                <a:cs typeface="Arial"/>
                <a:sym typeface="Arial"/>
              </a:rPr>
              <a:t>sreies</a:t>
            </a:r>
            <a:r>
              <a:rPr lang="en-US" sz="1100" b="0" i="0" u="none" strike="noStrike" cap="none" dirty="0">
                <a:solidFill>
                  <a:srgbClr val="000000"/>
                </a:solidFill>
                <a:effectLst/>
                <a:latin typeface="Arial"/>
                <a:ea typeface="Arial"/>
                <a:cs typeface="Arial"/>
                <a:sym typeface="Arial"/>
              </a:rPr>
              <a:t>: a reference time series, and a second time-series with a perturbation. then, we record the </a:t>
            </a:r>
            <a:r>
              <a:rPr lang="en-US" sz="1100" b="0" i="0" u="none" strike="noStrike" cap="none" dirty="0" err="1">
                <a:solidFill>
                  <a:srgbClr val="000000"/>
                </a:solidFill>
                <a:effectLst/>
                <a:latin typeface="Arial"/>
                <a:ea typeface="Arial"/>
                <a:cs typeface="Arial"/>
                <a:sym typeface="Arial"/>
              </a:rPr>
              <a:t>euclidean</a:t>
            </a:r>
            <a:r>
              <a:rPr lang="en-US" sz="1100" b="0" i="0" u="none" strike="noStrike" cap="none" dirty="0">
                <a:solidFill>
                  <a:srgbClr val="000000"/>
                </a:solidFill>
                <a:effectLst/>
                <a:latin typeface="Arial"/>
                <a:ea typeface="Arial"/>
                <a:cs typeface="Arial"/>
                <a:sym typeface="Arial"/>
              </a:rPr>
              <a:t> distance between the states in the corresponding layers of the architecture as a function of time. in the plot here you see the results, where the blue lines are for the layers of the deep network, and these are compared to what is achieved by a shallow 1-layer echo state net with the same total number of units (in red in the figure). very </a:t>
            </a:r>
            <a:r>
              <a:rPr lang="en-US" sz="1100" b="0" i="0" u="none" strike="noStrike" cap="none" dirty="0" err="1">
                <a:solidFill>
                  <a:srgbClr val="000000"/>
                </a:solidFill>
                <a:effectLst/>
                <a:latin typeface="Arial"/>
                <a:ea typeface="Arial"/>
                <a:cs typeface="Arial"/>
                <a:sym typeface="Arial"/>
              </a:rPr>
              <a:t>interestinly</a:t>
            </a:r>
            <a:r>
              <a:rPr lang="en-US" sz="1100" b="0" i="0" u="none" strike="noStrike" cap="none" dirty="0">
                <a:solidFill>
                  <a:srgbClr val="000000"/>
                </a:solidFill>
                <a:effectLst/>
                <a:latin typeface="Arial"/>
                <a:ea typeface="Arial"/>
                <a:cs typeface="Arial"/>
                <a:sym typeface="Arial"/>
              </a:rPr>
              <a:t>, we see that the effect of the typo in the input is actually lasting longer in higher layers than in lower layers, and the effect is intrinsic. no learning is taking place here. all layers are initialized to be asymptotically stable and that’s it. the structure of the deep recurrent neural network is the only responsible for this effect. these multiple time-scales, ordered along the hierarchy of the layers, are intrinsic. this is the most important observation, I think.</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b63d15f7c8_0_15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4" name="Google Shape;784;gb63d15f7c8_0_15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going ahead with this concept of multiple temporal representations one can also wonder when to stop the stacking process in the construction of the deep echo state network. well, in this paper on neural networks journal we started from previous observations, and from the fact that each reservoir layer operates like a filter that progressively removes a part of the frequency content in the driving signal propagated across the layers. and in this case it does so by a completely unsupervised process. So we can try to answer this magic question in deep learning: how many layers should I use to solve my problem? Well, in practice, until this filtering effect becomes negligible. You can actually start from your first layer and do a frequency analysis of the reservoir in that layer, an FFT of the signal in the layer. It’s plot a) on top left of the figure. then we add another layer and repeat the FFT only to that layer. we compute the center of mass of the frequency and see if there is actually a shift. we are now in the b) subplot and the shift is highlighted by the red bar. then we continue in the second row with the same operation until we reach a layer, in the bottom right, where the </a:t>
            </a:r>
            <a:r>
              <a:rPr lang="en-US" sz="1100" b="0" i="0" u="none" strike="noStrike" cap="none" dirty="0" err="1">
                <a:solidFill>
                  <a:srgbClr val="000000"/>
                </a:solidFill>
                <a:effectLst/>
                <a:latin typeface="Arial"/>
                <a:ea typeface="Arial"/>
                <a:cs typeface="Arial"/>
                <a:sym typeface="Arial"/>
              </a:rPr>
              <a:t>shiftis</a:t>
            </a:r>
            <a:r>
              <a:rPr lang="en-US" sz="1100" b="0" i="0" u="none" strike="noStrike" cap="none" dirty="0">
                <a:solidFill>
                  <a:srgbClr val="000000"/>
                </a:solidFill>
                <a:effectLst/>
                <a:latin typeface="Arial"/>
                <a:ea typeface="Arial"/>
                <a:cs typeface="Arial"/>
                <a:sym typeface="Arial"/>
              </a:rPr>
              <a:t> absolutely negligible, and there we stop.</a:t>
            </a:r>
          </a:p>
          <a:p>
            <a:pPr marL="0" lvl="0" indent="0" algn="l" rtl="0">
              <a:spcBef>
                <a:spcPts val="0"/>
              </a:spcBef>
              <a:spcAft>
                <a:spcPts val="0"/>
              </a:spcAft>
              <a:buNone/>
            </a:pPr>
            <a:endParaRPr lang="en-US" sz="1100" b="0" i="0" u="none" strike="noStrike" cap="none" dirty="0">
              <a:solidFill>
                <a:srgbClr val="000000"/>
              </a:solidFill>
              <a:effectLst/>
              <a:latin typeface="Arial"/>
              <a:cs typeface="Arial"/>
              <a:sym typeface="Arial"/>
            </a:endParaRPr>
          </a:p>
          <a:p>
            <a:r>
              <a:rPr lang="en-US" sz="1100" b="0" i="0" u="none" strike="noStrike" cap="none" dirty="0">
                <a:solidFill>
                  <a:srgbClr val="000000"/>
                </a:solidFill>
                <a:effectLst/>
                <a:latin typeface="Arial"/>
                <a:ea typeface="Arial"/>
                <a:cs typeface="Arial"/>
                <a:sym typeface="Arial"/>
              </a:rPr>
              <a:t>CLICK</a:t>
            </a:r>
          </a:p>
          <a:p>
            <a:r>
              <a:rPr lang="en-US" sz="1100" b="0" i="0" u="none" strike="noStrike" cap="none" dirty="0">
                <a:solidFill>
                  <a:srgbClr val="000000"/>
                </a:solidFill>
                <a:effectLst/>
                <a:latin typeface="Arial"/>
                <a:ea typeface="Arial"/>
                <a:cs typeface="Arial"/>
                <a:sym typeface="Arial"/>
              </a:rPr>
              <a:t>interestingly, the stop comes at a point after which it would make no sense to continue because in a sense we would just chase an asymptote. and </a:t>
            </a:r>
            <a:r>
              <a:rPr lang="en-US" sz="1100" b="0" i="0" u="none" strike="noStrike" cap="none" dirty="0" err="1">
                <a:solidFill>
                  <a:srgbClr val="000000"/>
                </a:solidFill>
                <a:effectLst/>
                <a:latin typeface="Arial"/>
                <a:ea typeface="Arial"/>
                <a:cs typeface="Arial"/>
                <a:sym typeface="Arial"/>
              </a:rPr>
              <a:t>interestlingly</a:t>
            </a:r>
            <a:r>
              <a:rPr lang="en-US" sz="1100" b="0" i="0" u="none" strike="noStrike" cap="none" dirty="0">
                <a:solidFill>
                  <a:srgbClr val="000000"/>
                </a:solidFill>
                <a:effectLst/>
                <a:latin typeface="Arial"/>
                <a:ea typeface="Arial"/>
                <a:cs typeface="Arial"/>
                <a:sym typeface="Arial"/>
              </a:rPr>
              <a:t> again this is a great point where to stop as also testified by the fact that the performance is a way better than the other literature alternatives on the same task, that you could find by extensive model selection.</a:t>
            </a:r>
          </a:p>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CB86BC1A-C83A-42E7-A1C5-B31D88F5850B}" type="slidenum">
              <a:rPr lang="en-US" smtClean="0"/>
              <a:t>22</a:t>
            </a:fld>
            <a:endParaRPr lang="en-US"/>
          </a:p>
        </p:txBody>
      </p:sp>
    </p:spTree>
    <p:extLst>
      <p:ext uri="{BB962C8B-B14F-4D97-AF65-F5344CB8AC3E}">
        <p14:creationId xmlns:p14="http://schemas.microsoft.com/office/powerpoint/2010/main" val="16629208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CB86BC1A-C83A-42E7-A1C5-B31D88F5850B}" type="slidenum">
              <a:rPr lang="en-US" smtClean="0"/>
              <a:t>27</a:t>
            </a:fld>
            <a:endParaRPr lang="en-US"/>
          </a:p>
        </p:txBody>
      </p:sp>
    </p:spTree>
    <p:extLst>
      <p:ext uri="{BB962C8B-B14F-4D97-AF65-F5344CB8AC3E}">
        <p14:creationId xmlns:p14="http://schemas.microsoft.com/office/powerpoint/2010/main" val="19789889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err="1">
                <a:effectLst/>
                <a:latin typeface="Arial" panose="020B0604020202020204" pitchFamily="34" charset="0"/>
              </a:rPr>
              <a:t>LwF</a:t>
            </a:r>
            <a:r>
              <a:rPr lang="en-US" dirty="0">
                <a:effectLst/>
                <a:latin typeface="Arial" panose="020B0604020202020204" pitchFamily="34" charset="0"/>
              </a:rPr>
              <a:t> enforces stability in the output layer activations by keeping a copy of the</a:t>
            </a:r>
            <a:br>
              <a:rPr lang="en-US" dirty="0"/>
            </a:br>
            <a:r>
              <a:rPr lang="en-US" dirty="0">
                <a:effectLst/>
                <a:latin typeface="Arial" panose="020B0604020202020204" pitchFamily="34" charset="0"/>
              </a:rPr>
              <a:t>previous model and by taking its output on the current training patterns as soft</a:t>
            </a:r>
            <a:br>
              <a:rPr lang="en-US" dirty="0"/>
            </a:br>
            <a:r>
              <a:rPr lang="en-US" dirty="0">
                <a:effectLst/>
                <a:latin typeface="Arial" panose="020B0604020202020204" pitchFamily="34" charset="0"/>
              </a:rPr>
              <a:t>targets in the distillation loss.</a:t>
            </a:r>
          </a:p>
          <a:p>
            <a:endParaRPr lang="en-US" dirty="0">
              <a:effectLst/>
              <a:latin typeface="Arial" panose="020B0604020202020204" pitchFamily="34" charset="0"/>
            </a:endParaRPr>
          </a:p>
          <a:p>
            <a:r>
              <a:rPr lang="en-US" dirty="0">
                <a:effectLst/>
                <a:latin typeface="Arial" panose="020B0604020202020204" pitchFamily="34" charset="0"/>
              </a:rPr>
              <a:t>Streaming Linear Discriminant Analysis (SLDA) [13] is a strategy which</a:t>
            </a:r>
            <a:br>
              <a:rPr lang="en-US" dirty="0"/>
            </a:br>
            <a:r>
              <a:rPr lang="en-US" dirty="0">
                <a:effectLst/>
                <a:latin typeface="Arial" panose="020B0604020202020204" pitchFamily="34" charset="0"/>
              </a:rPr>
              <a:t>leverages a pretrained feature extractor G (a ResNet-18 in the original paper)</a:t>
            </a:r>
            <a:br>
              <a:rPr lang="en-US" dirty="0"/>
            </a:br>
            <a:r>
              <a:rPr lang="en-US" dirty="0">
                <a:effectLst/>
                <a:latin typeface="Arial" panose="020B0604020202020204" pitchFamily="34" charset="0"/>
              </a:rPr>
              <a:t>combined with a linear layer to compute the final output y = WG(x)+ b, where</a:t>
            </a:r>
            <a:br>
              <a:rPr lang="en-US" dirty="0"/>
            </a:br>
            <a:r>
              <a:rPr lang="en-US" dirty="0">
                <a:effectLst/>
                <a:latin typeface="Arial" panose="020B0604020202020204" pitchFamily="34" charset="0"/>
              </a:rPr>
              <a:t>x is the current input pattern. This strategy operates in a streaming setting,</a:t>
            </a:r>
            <a:br>
              <a:rPr lang="en-US" dirty="0"/>
            </a:br>
            <a:r>
              <a:rPr lang="en-US" dirty="0">
                <a:effectLst/>
                <a:latin typeface="Arial" panose="020B0604020202020204" pitchFamily="34" charset="0"/>
              </a:rPr>
              <a:t>where patterns are seen one at a time and only once (one epoch only). The</a:t>
            </a:r>
            <a:br>
              <a:rPr lang="en-US" dirty="0"/>
            </a:br>
            <a:r>
              <a:rPr lang="en-US" dirty="0">
                <a:effectLst/>
                <a:latin typeface="Arial" panose="020B0604020202020204" pitchFamily="34" charset="0"/>
              </a:rPr>
              <a:t>parameters W and b of the linear layer are computed through an online </a:t>
            </a:r>
            <a:r>
              <a:rPr lang="en-US" dirty="0" err="1">
                <a:effectLst/>
                <a:latin typeface="Arial" panose="020B0604020202020204" pitchFamily="34" charset="0"/>
              </a:rPr>
              <a:t>approx</a:t>
            </a:r>
            <a:r>
              <a:rPr lang="en-US" dirty="0">
                <a:effectLst/>
                <a:latin typeface="Arial" panose="020B0604020202020204" pitchFamily="34" charset="0"/>
              </a:rPr>
              <a:t>-</a:t>
            </a:r>
            <a:br>
              <a:rPr lang="en-US" dirty="0"/>
            </a:br>
            <a:r>
              <a:rPr lang="en-US" dirty="0" err="1">
                <a:effectLst/>
                <a:latin typeface="Arial" panose="020B0604020202020204" pitchFamily="34" charset="0"/>
              </a:rPr>
              <a:t>imation</a:t>
            </a:r>
            <a:r>
              <a:rPr lang="en-US" dirty="0">
                <a:effectLst/>
                <a:latin typeface="Arial" panose="020B0604020202020204" pitchFamily="34" charset="0"/>
              </a:rPr>
              <a:t> of the Linear Discriminant Analysis. The algorithm keeps a mean vector</a:t>
            </a:r>
            <a:br>
              <a:rPr lang="en-US" dirty="0"/>
            </a:br>
            <a:r>
              <a:rPr lang="en-US" dirty="0">
                <a:effectLst/>
                <a:latin typeface="Arial" panose="020B0604020202020204" pitchFamily="34" charset="0"/>
              </a:rPr>
              <a:t>together with an associated counter per class and a shared covariance matrix,</a:t>
            </a:r>
            <a:br>
              <a:rPr lang="en-US" dirty="0"/>
            </a:br>
            <a:r>
              <a:rPr lang="en-US" dirty="0">
                <a:effectLst/>
                <a:latin typeface="Arial" panose="020B0604020202020204" pitchFamily="34" charset="0"/>
              </a:rPr>
              <a:t>updated during training. Since SLDA requires a fixed feature extractor, we can</a:t>
            </a:r>
            <a:br>
              <a:rPr lang="en-US" dirty="0"/>
            </a:br>
            <a:r>
              <a:rPr lang="en-US" dirty="0">
                <a:effectLst/>
                <a:latin typeface="Arial" panose="020B0604020202020204" pitchFamily="34" charset="0"/>
              </a:rPr>
              <a:t>only apply it to ESNs thanks to its untrained recurrent layer</a:t>
            </a:r>
            <a:endParaRPr lang="en-GB" dirty="0"/>
          </a:p>
        </p:txBody>
      </p:sp>
      <p:sp>
        <p:nvSpPr>
          <p:cNvPr id="4" name="Segnaposto numero diapositiva 3"/>
          <p:cNvSpPr>
            <a:spLocks noGrp="1"/>
          </p:cNvSpPr>
          <p:nvPr>
            <p:ph type="sldNum" sz="quarter" idx="5"/>
          </p:nvPr>
        </p:nvSpPr>
        <p:spPr/>
        <p:txBody>
          <a:bodyPr/>
          <a:lstStyle/>
          <a:p>
            <a:fld id="{CB86BC1A-C83A-42E7-A1C5-B31D88F5850B}" type="slidenum">
              <a:rPr lang="en-US" smtClean="0"/>
              <a:t>28</a:t>
            </a:fld>
            <a:endParaRPr lang="en-US"/>
          </a:p>
        </p:txBody>
      </p:sp>
    </p:spTree>
    <p:extLst>
      <p:ext uri="{BB962C8B-B14F-4D97-AF65-F5344CB8AC3E}">
        <p14:creationId xmlns:p14="http://schemas.microsoft.com/office/powerpoint/2010/main" val="34729540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800" b="0" i="0" dirty="0">
                <a:solidFill>
                  <a:srgbClr val="000000"/>
                </a:solidFill>
                <a:effectLst/>
                <a:latin typeface="NimbusRomNo9L-Regu"/>
              </a:rPr>
              <a:t>In </a:t>
            </a:r>
            <a:r>
              <a:rPr lang="en-US" sz="1800" b="0" i="1" dirty="0">
                <a:solidFill>
                  <a:srgbClr val="000000"/>
                </a:solidFill>
                <a:effectLst/>
                <a:latin typeface="NimbusRomNo9L-ReguItal"/>
              </a:rPr>
              <a:t>Incremental Federated Learning</a:t>
            </a:r>
            <a:r>
              <a:rPr lang="en-US" sz="1800" b="0" i="0" dirty="0">
                <a:solidFill>
                  <a:srgbClr val="000000"/>
                </a:solidFill>
                <a:effectLst/>
                <a:latin typeface="NimbusRomNo9L-Regu"/>
              </a:rPr>
              <a:t>, the number of </a:t>
            </a:r>
            <a:r>
              <a:rPr lang="en-US" sz="1800" b="0" i="0" dirty="0" err="1">
                <a:solidFill>
                  <a:srgbClr val="000000"/>
                </a:solidFill>
                <a:effectLst/>
                <a:latin typeface="NimbusRomNo9L-Regu"/>
              </a:rPr>
              <a:t>floatingpoint</a:t>
            </a:r>
            <a:r>
              <a:rPr lang="en-US" sz="1800" b="0" i="0" dirty="0">
                <a:solidFill>
                  <a:srgbClr val="000000"/>
                </a:solidFill>
                <a:effectLst/>
                <a:latin typeface="NimbusRomNo9L-Regu"/>
              </a:rPr>
              <a:t> values that get transferred from each client to the server</a:t>
            </a:r>
            <a:br>
              <a:rPr lang="en-US" sz="1800" b="0" i="0" dirty="0">
                <a:solidFill>
                  <a:srgbClr val="000000"/>
                </a:solidFill>
                <a:effectLst/>
                <a:latin typeface="NimbusRomNo9L-Regu"/>
              </a:rPr>
            </a:br>
            <a:r>
              <a:rPr lang="en-US" sz="1800" b="0" i="0" dirty="0">
                <a:solidFill>
                  <a:srgbClr val="000000"/>
                </a:solidFill>
                <a:effectLst/>
                <a:latin typeface="NimbusRomNo9L-Regu"/>
              </a:rPr>
              <a:t>is </a:t>
            </a:r>
            <a:r>
              <a:rPr lang="en-US" sz="1800" b="0" i="0" dirty="0">
                <a:solidFill>
                  <a:srgbClr val="000000"/>
                </a:solidFill>
                <a:effectLst/>
                <a:latin typeface="CMMI10"/>
              </a:rPr>
              <a:t>N </a:t>
            </a:r>
            <a:r>
              <a:rPr lang="en-US" sz="1800" b="0" i="0" dirty="0">
                <a:solidFill>
                  <a:srgbClr val="000000"/>
                </a:solidFill>
                <a:effectLst/>
                <a:latin typeface="CMR7"/>
              </a:rPr>
              <a:t>2 </a:t>
            </a:r>
            <a:r>
              <a:rPr lang="en-US" sz="1800" b="0" i="0" dirty="0">
                <a:solidFill>
                  <a:srgbClr val="000000"/>
                </a:solidFill>
                <a:effectLst/>
                <a:latin typeface="CMMI7"/>
              </a:rPr>
              <a:t>R </a:t>
            </a:r>
            <a:r>
              <a:rPr lang="en-US" sz="1800" b="0" i="0" dirty="0">
                <a:solidFill>
                  <a:srgbClr val="000000"/>
                </a:solidFill>
                <a:effectLst/>
                <a:latin typeface="CMR10"/>
              </a:rPr>
              <a:t>+ </a:t>
            </a:r>
            <a:r>
              <a:rPr lang="en-US" sz="1800" b="0" i="0" dirty="0">
                <a:solidFill>
                  <a:srgbClr val="000000"/>
                </a:solidFill>
                <a:effectLst/>
                <a:latin typeface="CMMI10"/>
              </a:rPr>
              <a:t>N</a:t>
            </a:r>
            <a:r>
              <a:rPr lang="en-US" sz="1800" b="0" i="0" dirty="0">
                <a:solidFill>
                  <a:srgbClr val="000000"/>
                </a:solidFill>
                <a:effectLst/>
                <a:latin typeface="CMMI7"/>
              </a:rPr>
              <a:t>R</a:t>
            </a:r>
            <a:r>
              <a:rPr lang="en-US" sz="1800" b="0" i="0" dirty="0">
                <a:solidFill>
                  <a:srgbClr val="000000"/>
                </a:solidFill>
                <a:effectLst/>
                <a:latin typeface="CMMI10"/>
              </a:rPr>
              <a:t>N</a:t>
            </a:r>
            <a:r>
              <a:rPr lang="en-US" sz="1800" b="0" i="0" dirty="0">
                <a:solidFill>
                  <a:srgbClr val="000000"/>
                </a:solidFill>
                <a:effectLst/>
                <a:latin typeface="CMMI7"/>
              </a:rPr>
              <a:t>Y </a:t>
            </a:r>
            <a:r>
              <a:rPr lang="en-US" sz="1800" b="0" i="0" dirty="0">
                <a:solidFill>
                  <a:srgbClr val="000000"/>
                </a:solidFill>
                <a:effectLst/>
                <a:latin typeface="NimbusRomNo9L-Regu"/>
              </a:rPr>
              <a:t>, while the transmission from the server to the clients involves </a:t>
            </a:r>
            <a:r>
              <a:rPr lang="en-US" sz="1800" b="0" i="0" dirty="0">
                <a:solidFill>
                  <a:srgbClr val="000000"/>
                </a:solidFill>
                <a:effectLst/>
                <a:latin typeface="CMMI10"/>
              </a:rPr>
              <a:t>N</a:t>
            </a:r>
            <a:r>
              <a:rPr lang="en-US" sz="1800" b="0" i="0" dirty="0">
                <a:solidFill>
                  <a:srgbClr val="000000"/>
                </a:solidFill>
                <a:effectLst/>
                <a:latin typeface="CMMI7"/>
              </a:rPr>
              <a:t>R</a:t>
            </a:r>
            <a:r>
              <a:rPr lang="en-US" sz="1800" b="0" i="0" dirty="0">
                <a:solidFill>
                  <a:srgbClr val="000000"/>
                </a:solidFill>
                <a:effectLst/>
                <a:latin typeface="CMMI10"/>
              </a:rPr>
              <a:t>N</a:t>
            </a:r>
            <a:r>
              <a:rPr lang="en-US" sz="1800" b="0" i="0" dirty="0">
                <a:solidFill>
                  <a:srgbClr val="000000"/>
                </a:solidFill>
                <a:effectLst/>
                <a:latin typeface="CMMI7"/>
              </a:rPr>
              <a:t>Y </a:t>
            </a:r>
            <a:r>
              <a:rPr lang="en-US" sz="1800" b="0" i="0" dirty="0">
                <a:solidFill>
                  <a:srgbClr val="000000"/>
                </a:solidFill>
                <a:effectLst/>
                <a:latin typeface="NimbusRomNo9L-Regu"/>
              </a:rPr>
              <a:t>floating-point values. The added</a:t>
            </a:r>
            <a:br>
              <a:rPr lang="en-US" sz="1800" b="0" i="0" dirty="0">
                <a:solidFill>
                  <a:srgbClr val="000000"/>
                </a:solidFill>
                <a:effectLst/>
                <a:latin typeface="NimbusRomNo9L-Regu"/>
              </a:rPr>
            </a:br>
            <a:r>
              <a:rPr lang="en-US" sz="1800" b="0" i="0" dirty="0">
                <a:solidFill>
                  <a:srgbClr val="000000"/>
                </a:solidFill>
                <a:effectLst/>
                <a:latin typeface="NimbusRomNo9L-Regu"/>
              </a:rPr>
              <a:t>transmission load with respect to </a:t>
            </a:r>
            <a:r>
              <a:rPr lang="en-US" sz="1800" b="0" i="1" dirty="0">
                <a:solidFill>
                  <a:srgbClr val="000000"/>
                </a:solidFill>
                <a:effectLst/>
                <a:latin typeface="NimbusRomNo9L-ReguItal"/>
              </a:rPr>
              <a:t>Federated Averaging </a:t>
            </a:r>
            <a:r>
              <a:rPr lang="en-US" sz="1800" b="0" i="0" dirty="0">
                <a:solidFill>
                  <a:srgbClr val="000000"/>
                </a:solidFill>
                <a:effectLst/>
                <a:latin typeface="NimbusRomNo9L-Regu"/>
              </a:rPr>
              <a:t>(which is still constant with respect to the number of examples used</a:t>
            </a:r>
            <a:br>
              <a:rPr lang="en-US" sz="1800" b="0" i="0" dirty="0">
                <a:solidFill>
                  <a:srgbClr val="000000"/>
                </a:solidFill>
                <a:effectLst/>
                <a:latin typeface="NimbusRomNo9L-Regu"/>
              </a:rPr>
            </a:br>
            <a:r>
              <a:rPr lang="en-US" sz="1800" b="0" i="0" dirty="0">
                <a:solidFill>
                  <a:srgbClr val="000000"/>
                </a:solidFill>
                <a:effectLst/>
                <a:latin typeface="NimbusRomNo9L-Regu"/>
              </a:rPr>
              <a:t>for training) is justified by a better predictive performance of the aggregated model</a:t>
            </a:r>
            <a:r>
              <a:rPr lang="en-US" dirty="0"/>
              <a:t> </a:t>
            </a:r>
            <a:br>
              <a:rPr lang="en-US" dirty="0"/>
            </a:br>
            <a:endParaRPr lang="en-GB" dirty="0"/>
          </a:p>
        </p:txBody>
      </p:sp>
      <p:sp>
        <p:nvSpPr>
          <p:cNvPr id="4" name="Segnaposto numero diapositiva 3"/>
          <p:cNvSpPr>
            <a:spLocks noGrp="1"/>
          </p:cNvSpPr>
          <p:nvPr>
            <p:ph type="sldNum" sz="quarter" idx="5"/>
          </p:nvPr>
        </p:nvSpPr>
        <p:spPr/>
        <p:txBody>
          <a:bodyPr/>
          <a:lstStyle/>
          <a:p>
            <a:fld id="{CB86BC1A-C83A-42E7-A1C5-B31D88F5850B}" type="slidenum">
              <a:rPr lang="en-US" smtClean="0"/>
              <a:t>29</a:t>
            </a:fld>
            <a:endParaRPr lang="en-US"/>
          </a:p>
        </p:txBody>
      </p:sp>
    </p:spTree>
    <p:extLst>
      <p:ext uri="{BB962C8B-B14F-4D97-AF65-F5344CB8AC3E}">
        <p14:creationId xmlns:p14="http://schemas.microsoft.com/office/powerpoint/2010/main" val="42935061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WESAD – Cognitive state inference from wearable during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Given these splits, </a:t>
            </a:r>
            <a:r>
              <a:rPr lang="en-US" i="1" dirty="0"/>
              <a:t>the experiments were repeated by training the global model on different percentages of training users</a:t>
            </a:r>
            <a:r>
              <a:rPr lang="en-US" dirty="0"/>
              <a:t>, i.e., 25%, 50%, 75%, 100%;</a:t>
            </a:r>
          </a:p>
          <a:p>
            <a:endParaRPr lang="en-GB" dirty="0"/>
          </a:p>
        </p:txBody>
      </p:sp>
      <p:sp>
        <p:nvSpPr>
          <p:cNvPr id="4" name="Segnaposto numero diapositiva 3"/>
          <p:cNvSpPr>
            <a:spLocks noGrp="1"/>
          </p:cNvSpPr>
          <p:nvPr>
            <p:ph type="sldNum" sz="quarter" idx="5"/>
          </p:nvPr>
        </p:nvSpPr>
        <p:spPr/>
        <p:txBody>
          <a:bodyPr/>
          <a:lstStyle/>
          <a:p>
            <a:fld id="{CB86BC1A-C83A-42E7-A1C5-B31D88F5850B}" type="slidenum">
              <a:rPr lang="en-US" smtClean="0"/>
              <a:t>30</a:t>
            </a:fld>
            <a:endParaRPr lang="en-US"/>
          </a:p>
        </p:txBody>
      </p:sp>
    </p:spTree>
    <p:extLst>
      <p:ext uri="{BB962C8B-B14F-4D97-AF65-F5344CB8AC3E}">
        <p14:creationId xmlns:p14="http://schemas.microsoft.com/office/powerpoint/2010/main" val="40813226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effectLst/>
                <a:latin typeface="Arial" panose="020B0604020202020204" pitchFamily="34" charset="0"/>
              </a:rPr>
              <a:t>When using the tanh as non-linearity, the objective of IP is to minimize the </a:t>
            </a:r>
            <a:r>
              <a:rPr lang="en-US" dirty="0" err="1">
                <a:effectLst/>
                <a:latin typeface="Arial" panose="020B0604020202020204" pitchFamily="34" charset="0"/>
              </a:rPr>
              <a:t>Kullback-Leibler</a:t>
            </a:r>
            <a:r>
              <a:rPr lang="en-US" dirty="0">
                <a:effectLst/>
                <a:latin typeface="Arial" panose="020B0604020202020204" pitchFamily="34" charset="0"/>
              </a:rPr>
              <a:t> divergence between the empirical distribution of the neuron’s activations and a desired Gaussian distributions with parameters μ and σ. This is performed with</a:t>
            </a:r>
            <a:br>
              <a:rPr lang="en-US" dirty="0"/>
            </a:br>
            <a:r>
              <a:rPr lang="en-US" dirty="0">
                <a:effectLst/>
                <a:latin typeface="Arial" panose="020B0604020202020204" pitchFamily="34" charset="0"/>
              </a:rPr>
              <a:t>a gradient-based approach in which the update rules are formalized as</a:t>
            </a:r>
          </a:p>
          <a:p>
            <a:endParaRPr lang="en-US" dirty="0">
              <a:effectLst/>
              <a:latin typeface="Arial" panose="020B0604020202020204" pitchFamily="34" charset="0"/>
            </a:endParaRPr>
          </a:p>
          <a:p>
            <a:r>
              <a:rPr lang="en-US" dirty="0">
                <a:effectLst/>
                <a:latin typeface="Arial" panose="020B0604020202020204" pitchFamily="34" charset="0"/>
              </a:rPr>
              <a:t>This simple learning rules allow to maximize the information content of reservoir states, and to reduce the variance in</a:t>
            </a:r>
            <a:br>
              <a:rPr lang="en-US" dirty="0"/>
            </a:br>
            <a:r>
              <a:rPr lang="en-US" dirty="0">
                <a:effectLst/>
                <a:latin typeface="Arial" panose="020B0604020202020204" pitchFamily="34" charset="0"/>
              </a:rPr>
              <a:t>performance caused by bad initialization</a:t>
            </a:r>
            <a:endParaRPr lang="en-GB" dirty="0"/>
          </a:p>
          <a:p>
            <a:endParaRPr lang="en-GB" dirty="0"/>
          </a:p>
        </p:txBody>
      </p:sp>
      <p:sp>
        <p:nvSpPr>
          <p:cNvPr id="4" name="Segnaposto numero diapositiva 3"/>
          <p:cNvSpPr>
            <a:spLocks noGrp="1"/>
          </p:cNvSpPr>
          <p:nvPr>
            <p:ph type="sldNum" sz="quarter" idx="5"/>
          </p:nvPr>
        </p:nvSpPr>
        <p:spPr/>
        <p:txBody>
          <a:bodyPr/>
          <a:lstStyle/>
          <a:p>
            <a:fld id="{CB86BC1A-C83A-42E7-A1C5-B31D88F5850B}" type="slidenum">
              <a:rPr lang="en-US" smtClean="0"/>
              <a:t>32</a:t>
            </a:fld>
            <a:endParaRPr lang="en-US"/>
          </a:p>
        </p:txBody>
      </p:sp>
    </p:spTree>
    <p:extLst>
      <p:ext uri="{BB962C8B-B14F-4D97-AF65-F5344CB8AC3E}">
        <p14:creationId xmlns:p14="http://schemas.microsoft.com/office/powerpoint/2010/main" val="32491449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CB86BC1A-C83A-42E7-A1C5-B31D88F5850B}" type="slidenum">
              <a:rPr lang="en-US" smtClean="0"/>
              <a:t>33</a:t>
            </a:fld>
            <a:endParaRPr lang="en-US"/>
          </a:p>
        </p:txBody>
      </p:sp>
    </p:spTree>
    <p:extLst>
      <p:ext uri="{BB962C8B-B14F-4D97-AF65-F5344CB8AC3E}">
        <p14:creationId xmlns:p14="http://schemas.microsoft.com/office/powerpoint/2010/main" val="1505099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86BC1A-C83A-42E7-A1C5-B31D88F585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92938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CB86BC1A-C83A-42E7-A1C5-B31D88F5850B}" type="slidenum">
              <a:rPr lang="en-US" smtClean="0"/>
              <a:t>35</a:t>
            </a:fld>
            <a:endParaRPr lang="en-US"/>
          </a:p>
        </p:txBody>
      </p:sp>
    </p:spTree>
    <p:extLst>
      <p:ext uri="{BB962C8B-B14F-4D97-AF65-F5344CB8AC3E}">
        <p14:creationId xmlns:p14="http://schemas.microsoft.com/office/powerpoint/2010/main" val="30765906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effectLst/>
                <a:latin typeface="Arial" panose="020B0604020202020204" pitchFamily="34" charset="0"/>
              </a:rPr>
              <a:t>As argued in Haber &amp; </a:t>
            </a:r>
            <a:r>
              <a:rPr lang="en-US" dirty="0" err="1">
                <a:effectLst/>
                <a:latin typeface="Arial" panose="020B0604020202020204" pitchFamily="34" charset="0"/>
              </a:rPr>
              <a:t>Ruthotto</a:t>
            </a:r>
            <a:r>
              <a:rPr lang="en-US" dirty="0">
                <a:effectLst/>
                <a:latin typeface="Arial" panose="020B0604020202020204" pitchFamily="34" charset="0"/>
              </a:rPr>
              <a:t> (2017), Re(</a:t>
            </a:r>
            <a:r>
              <a:rPr lang="en-US" dirty="0" err="1">
                <a:effectLst/>
                <a:latin typeface="Arial" panose="020B0604020202020204" pitchFamily="34" charset="0"/>
              </a:rPr>
              <a:t>λi</a:t>
            </a:r>
            <a:r>
              <a:rPr lang="en-US" dirty="0">
                <a:effectLst/>
                <a:latin typeface="Arial" panose="020B0604020202020204" pitchFamily="34" charset="0"/>
              </a:rPr>
              <a:t>(J (t)))  0 results in a lossy system; the energy or signal in</a:t>
            </a:r>
            <a:br>
              <a:rPr lang="en-US" dirty="0"/>
            </a:br>
            <a:r>
              <a:rPr lang="en-US" dirty="0">
                <a:effectLst/>
                <a:latin typeface="Arial" panose="020B0604020202020204" pitchFamily="34" charset="0"/>
              </a:rPr>
              <a:t>the initial state is dissipated over time.</a:t>
            </a:r>
          </a:p>
          <a:p>
            <a:endParaRPr lang="en-GB" dirty="0"/>
          </a:p>
        </p:txBody>
      </p:sp>
      <p:sp>
        <p:nvSpPr>
          <p:cNvPr id="4" name="Segnaposto numero diapositiva 3"/>
          <p:cNvSpPr>
            <a:spLocks noGrp="1"/>
          </p:cNvSpPr>
          <p:nvPr>
            <p:ph type="sldNum" sz="quarter" idx="5"/>
          </p:nvPr>
        </p:nvSpPr>
        <p:spPr/>
        <p:txBody>
          <a:bodyPr/>
          <a:lstStyle/>
          <a:p>
            <a:fld id="{CB86BC1A-C83A-42E7-A1C5-B31D88F5850B}" type="slidenum">
              <a:rPr lang="en-US" smtClean="0"/>
              <a:t>43</a:t>
            </a:fld>
            <a:endParaRPr lang="en-US"/>
          </a:p>
        </p:txBody>
      </p:sp>
    </p:spTree>
    <p:extLst>
      <p:ext uri="{BB962C8B-B14F-4D97-AF65-F5344CB8AC3E}">
        <p14:creationId xmlns:p14="http://schemas.microsoft.com/office/powerpoint/2010/main" val="25052424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200" b="0" i="0" u="none" strike="noStrike" cap="none" dirty="0">
                <a:solidFill>
                  <a:srgbClr val="000000"/>
                </a:solidFill>
                <a:effectLst/>
                <a:latin typeface="Arial"/>
                <a:ea typeface="Arial"/>
                <a:cs typeface="Arial"/>
                <a:sym typeface="Arial"/>
              </a:rPr>
              <a:t>Ideally, to avoid both instability and dissipation of the state content over time, it is desirable that the Jacobian of (1) has eigenvalues with ≈ 0 real part.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200" b="0" i="0" u="none" strike="noStrike" cap="none" dirty="0">
              <a:solidFill>
                <a:srgbClr val="000000"/>
              </a:solidFill>
              <a:effectLst/>
              <a:latin typeface="Arial"/>
              <a:ea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200" b="0" i="0" u="none" strike="noStrike" cap="none" dirty="0">
                <a:solidFill>
                  <a:srgbClr val="000000"/>
                </a:solidFill>
                <a:effectLst/>
                <a:latin typeface="Arial"/>
                <a:ea typeface="Arial"/>
                <a:cs typeface="Arial"/>
                <a:sym typeface="Arial"/>
              </a:rPr>
              <a:t>CLICK</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200" b="0" i="0" u="none" strike="noStrike" cap="none" dirty="0">
                <a:solidFill>
                  <a:srgbClr val="000000"/>
                </a:solidFill>
                <a:effectLst/>
                <a:latin typeface="Arial"/>
                <a:ea typeface="Arial"/>
                <a:cs typeface="Arial"/>
                <a:sym typeface="Arial"/>
              </a:rPr>
              <a:t>A simple way of achieving such a critical condition is to use an antisymmetric recurrent weight matrix, i.e. of the form W = </a:t>
            </a:r>
            <a:r>
              <a:rPr lang="en-US" sz="1200" b="0" i="0" u="none" strike="noStrike" cap="none" dirty="0" err="1">
                <a:solidFill>
                  <a:srgbClr val="000000"/>
                </a:solidFill>
                <a:effectLst/>
                <a:latin typeface="Arial"/>
                <a:ea typeface="Arial"/>
                <a:cs typeface="Arial"/>
                <a:sym typeface="Arial"/>
              </a:rPr>
              <a:t>Wh</a:t>
            </a:r>
            <a:r>
              <a:rPr lang="en-US" sz="1200" b="0" i="0" u="none" strike="noStrike" cap="none" dirty="0">
                <a:solidFill>
                  <a:srgbClr val="000000"/>
                </a:solidFill>
                <a:effectLst/>
                <a:latin typeface="Arial"/>
                <a:ea typeface="Arial"/>
                <a:cs typeface="Arial"/>
                <a:sym typeface="Arial"/>
              </a:rPr>
              <a:t> − </a:t>
            </a:r>
            <a:r>
              <a:rPr lang="en-US" sz="1200" b="0" i="0" u="none" strike="noStrike" cap="none" dirty="0" err="1">
                <a:solidFill>
                  <a:srgbClr val="000000"/>
                </a:solidFill>
                <a:effectLst/>
                <a:latin typeface="Arial"/>
                <a:ea typeface="Arial"/>
                <a:cs typeface="Arial"/>
                <a:sym typeface="Arial"/>
              </a:rPr>
              <a:t>WhT</a:t>
            </a:r>
            <a:r>
              <a:rPr lang="en-US" sz="1200" b="0" i="0" u="none" strike="noStrike" cap="none" dirty="0">
                <a:solidFill>
                  <a:srgbClr val="000000"/>
                </a:solidFill>
                <a:effectLst/>
                <a:latin typeface="Arial"/>
                <a:ea typeface="Arial"/>
                <a:cs typeface="Arial"/>
                <a:sym typeface="Arial"/>
              </a:rPr>
              <a:t> . </a:t>
            </a: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200" b="0" i="0" u="none" strike="noStrike" cap="none" dirty="0">
                <a:solidFill>
                  <a:srgbClr val="000000"/>
                </a:solidFill>
                <a:effectLst/>
                <a:latin typeface="Arial"/>
                <a:ea typeface="Arial"/>
                <a:cs typeface="Arial"/>
                <a:sym typeface="Arial"/>
              </a:rPr>
              <a:t>Relevantly, in this latter case, the eigenvalues of the Jacobian of the transformation in (1) are all imaginary [5], irrespective of the choice of the weight values.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200" b="0" i="0" u="none" strike="noStrike" cap="none" dirty="0">
                <a:solidFill>
                  <a:srgbClr val="000000"/>
                </a:solidFill>
                <a:effectLst/>
                <a:latin typeface="Arial"/>
                <a:ea typeface="Arial"/>
                <a:cs typeface="Arial"/>
                <a:sym typeface="Arial"/>
              </a:rPr>
              <a:t>the critical behavior of the involved dynamics is not required to be learned from the data, rather it is an intrinsic property of the system. </a:t>
            </a: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endParaRPr lang="en-US" dirty="0"/>
          </a:p>
          <a:p>
            <a:endParaRPr lang="en-GB" dirty="0"/>
          </a:p>
        </p:txBody>
      </p:sp>
      <p:sp>
        <p:nvSpPr>
          <p:cNvPr id="4" name="Segnaposto numero diapositiva 3"/>
          <p:cNvSpPr>
            <a:spLocks noGrp="1"/>
          </p:cNvSpPr>
          <p:nvPr>
            <p:ph type="sldNum" sz="quarter" idx="5"/>
          </p:nvPr>
        </p:nvSpPr>
        <p:spPr/>
        <p:txBody>
          <a:bodyPr/>
          <a:lstStyle/>
          <a:p>
            <a:fld id="{CB86BC1A-C83A-42E7-A1C5-B31D88F5850B}" type="slidenum">
              <a:rPr lang="en-US" smtClean="0"/>
              <a:t>44</a:t>
            </a:fld>
            <a:endParaRPr lang="en-US"/>
          </a:p>
        </p:txBody>
      </p:sp>
    </p:spTree>
    <p:extLst>
      <p:ext uri="{BB962C8B-B14F-4D97-AF65-F5344CB8AC3E}">
        <p14:creationId xmlns:p14="http://schemas.microsoft.com/office/powerpoint/2010/main" val="35620147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effectLst/>
                <a:latin typeface="Arial" panose="020B0604020202020204" pitchFamily="34" charset="0"/>
              </a:rPr>
              <a:t>In (2), ǫ and γ are both small positive scalars,  representing respectively the step size of integration and a diffusion coefficient</a:t>
            </a:r>
            <a:br>
              <a:rPr lang="en-US" dirty="0"/>
            </a:br>
            <a:r>
              <a:rPr lang="en-US" dirty="0">
                <a:effectLst/>
                <a:latin typeface="Arial" panose="020B0604020202020204" pitchFamily="34" charset="0"/>
              </a:rPr>
              <a:t>for stabilizing the solution.</a:t>
            </a:r>
          </a:p>
          <a:p>
            <a:endParaRPr lang="en-US" dirty="0">
              <a:effectLst/>
              <a:latin typeface="Arial" panose="020B0604020202020204" pitchFamily="34" charset="0"/>
            </a:endParaRPr>
          </a:p>
          <a:p>
            <a:r>
              <a:rPr lang="en-US" dirty="0">
                <a:effectLst/>
                <a:latin typeface="Arial" panose="020B0604020202020204" pitchFamily="34" charset="0"/>
              </a:rPr>
              <a:t>Interestingly, using standard RC arguments to analyze (2), i.e. studying  the linearized system around the null state and for null input, reveals that the effective spectral radius of </a:t>
            </a:r>
            <a:r>
              <a:rPr lang="en-US" dirty="0" err="1">
                <a:effectLst/>
                <a:latin typeface="Arial" panose="020B0604020202020204" pitchFamily="34" charset="0"/>
              </a:rPr>
              <a:t>EuSN</a:t>
            </a:r>
            <a:r>
              <a:rPr lang="en-US" dirty="0">
                <a:effectLst/>
                <a:latin typeface="Arial" panose="020B0604020202020204" pitchFamily="34" charset="0"/>
              </a:rPr>
              <a:t> is given by the maximum among the absolute</a:t>
            </a:r>
            <a:br>
              <a:rPr lang="en-US" dirty="0"/>
            </a:br>
            <a:r>
              <a:rPr lang="en-US" dirty="0">
                <a:effectLst/>
                <a:latin typeface="Arial" panose="020B0604020202020204" pitchFamily="34" charset="0"/>
              </a:rPr>
              <a:t>eigenvalues of ̃</a:t>
            </a:r>
            <a:r>
              <a:rPr lang="en-US" dirty="0">
                <a:effectLst/>
                <a:latin typeface="Times New Roman" panose="02020603050405020304" pitchFamily="18" charset="0"/>
              </a:rPr>
              <a:t>W </a:t>
            </a:r>
            <a:r>
              <a:rPr lang="en-US" dirty="0">
                <a:effectLst/>
                <a:latin typeface="Arial" panose="020B0604020202020204" pitchFamily="34" charset="0"/>
              </a:rPr>
              <a:t>= (1 − </a:t>
            </a:r>
            <a:r>
              <a:rPr lang="en-US" dirty="0" err="1">
                <a:effectLst/>
                <a:latin typeface="Arial" panose="020B0604020202020204" pitchFamily="34" charset="0"/>
              </a:rPr>
              <a:t>ǫγ</a:t>
            </a:r>
            <a:r>
              <a:rPr lang="en-US" dirty="0">
                <a:effectLst/>
                <a:latin typeface="Arial" panose="020B0604020202020204" pitchFamily="34" charset="0"/>
              </a:rPr>
              <a:t>)</a:t>
            </a:r>
            <a:r>
              <a:rPr lang="en-US" dirty="0">
                <a:effectLst/>
                <a:latin typeface="Times New Roman" panose="02020603050405020304" pitchFamily="18" charset="0"/>
              </a:rPr>
              <a:t>I </a:t>
            </a:r>
            <a:r>
              <a:rPr lang="en-US" dirty="0">
                <a:effectLst/>
                <a:latin typeface="Arial" panose="020B0604020202020204" pitchFamily="34" charset="0"/>
              </a:rPr>
              <a:t>+ ǫ(</a:t>
            </a:r>
            <a:r>
              <a:rPr lang="en-US" dirty="0" err="1">
                <a:effectLst/>
                <a:latin typeface="Times New Roman" panose="02020603050405020304" pitchFamily="18" charset="0"/>
              </a:rPr>
              <a:t>W</a:t>
            </a:r>
            <a:r>
              <a:rPr lang="en-US" dirty="0" err="1">
                <a:effectLst/>
                <a:latin typeface="Arial" panose="020B0604020202020204" pitchFamily="34" charset="0"/>
              </a:rPr>
              <a:t>h</a:t>
            </a:r>
            <a:r>
              <a:rPr lang="en-US" dirty="0">
                <a:effectLst/>
                <a:latin typeface="Arial" panose="020B0604020202020204" pitchFamily="34" charset="0"/>
              </a:rPr>
              <a:t> − </a:t>
            </a:r>
            <a:r>
              <a:rPr lang="en-US" dirty="0">
                <a:effectLst/>
                <a:latin typeface="Times New Roman" panose="02020603050405020304" pitchFamily="18" charset="0"/>
              </a:rPr>
              <a:t>W</a:t>
            </a:r>
            <a:r>
              <a:rPr lang="en-US" dirty="0">
                <a:effectLst/>
                <a:latin typeface="Arial" panose="020B0604020202020204" pitchFamily="34" charset="0"/>
              </a:rPr>
              <a:t>T h ). As ǫ and γ are both small positive values, the spectral radius of ̃</a:t>
            </a:r>
            <a:r>
              <a:rPr lang="en-US" dirty="0">
                <a:effectLst/>
                <a:latin typeface="Times New Roman" panose="02020603050405020304" pitchFamily="18" charset="0"/>
              </a:rPr>
              <a:t>W </a:t>
            </a:r>
            <a:r>
              <a:rPr lang="en-US" dirty="0">
                <a:effectLst/>
                <a:latin typeface="Arial" panose="020B0604020202020204" pitchFamily="34" charset="0"/>
              </a:rPr>
              <a:t>is by construction confined in a small neighborhood around 1</a:t>
            </a:r>
          </a:p>
          <a:p>
            <a:endParaRPr lang="en-US" dirty="0">
              <a:effectLst/>
              <a:latin typeface="Arial" panose="020B0604020202020204" pitchFamily="34" charset="0"/>
            </a:endParaRPr>
          </a:p>
          <a:p>
            <a:r>
              <a:rPr lang="en-US" dirty="0">
                <a:effectLst/>
                <a:latin typeface="Arial" panose="020B0604020202020204" pitchFamily="34" charset="0"/>
              </a:rPr>
              <a:t>The ODE as defined in Equation 8 is however </a:t>
            </a:r>
            <a:r>
              <a:rPr lang="en-US" dirty="0" err="1">
                <a:effectLst/>
                <a:latin typeface="Arial" panose="020B0604020202020204" pitchFamily="34" charset="0"/>
              </a:rPr>
              <a:t>incom</a:t>
            </a:r>
            <a:r>
              <a:rPr lang="en-US" dirty="0">
                <a:effectLst/>
                <a:latin typeface="Arial" panose="020B0604020202020204" pitchFamily="34" charset="0"/>
              </a:rPr>
              <a:t>-</a:t>
            </a:r>
            <a:br>
              <a:rPr lang="en-US" dirty="0"/>
            </a:br>
            <a:r>
              <a:rPr lang="en-US" dirty="0" err="1">
                <a:effectLst/>
                <a:latin typeface="Arial" panose="020B0604020202020204" pitchFamily="34" charset="0"/>
              </a:rPr>
              <a:t>patible</a:t>
            </a:r>
            <a:r>
              <a:rPr lang="en-US" dirty="0">
                <a:effectLst/>
                <a:latin typeface="Arial" panose="020B0604020202020204" pitchFamily="34" charset="0"/>
              </a:rPr>
              <a:t> with the stability condition of the forward Euler method. Since </a:t>
            </a:r>
            <a:r>
              <a:rPr lang="en-US" dirty="0" err="1">
                <a:effectLst/>
                <a:latin typeface="Arial" panose="020B0604020202020204" pitchFamily="34" charset="0"/>
              </a:rPr>
              <a:t>λi</a:t>
            </a:r>
            <a:r>
              <a:rPr lang="en-US" dirty="0">
                <a:effectLst/>
                <a:latin typeface="Arial" panose="020B0604020202020204" pitchFamily="34" charset="0"/>
              </a:rPr>
              <a:t>(</a:t>
            </a:r>
            <a:r>
              <a:rPr lang="en-US" dirty="0" err="1">
                <a:effectLst/>
                <a:latin typeface="Arial" panose="020B0604020202020204" pitchFamily="34" charset="0"/>
              </a:rPr>
              <a:t>Jt</a:t>
            </a:r>
            <a:r>
              <a:rPr lang="en-US" dirty="0">
                <a:effectLst/>
                <a:latin typeface="Arial" panose="020B0604020202020204" pitchFamily="34" charset="0"/>
              </a:rPr>
              <a:t>), the eigenvalues of</a:t>
            </a:r>
            <a:br>
              <a:rPr lang="en-US" dirty="0"/>
            </a:br>
            <a:r>
              <a:rPr lang="en-US" dirty="0">
                <a:effectLst/>
                <a:latin typeface="Arial" panose="020B0604020202020204" pitchFamily="34" charset="0"/>
              </a:rPr>
              <a:t>the Jacobian matrix, are all imaginary, |1 + </a:t>
            </a:r>
            <a:r>
              <a:rPr lang="en-US" dirty="0" err="1">
                <a:effectLst/>
                <a:latin typeface="Arial" panose="020B0604020202020204" pitchFamily="34" charset="0"/>
              </a:rPr>
              <a:t>λi</a:t>
            </a:r>
            <a:r>
              <a:rPr lang="en-US" dirty="0">
                <a:effectLst/>
                <a:latin typeface="Arial" panose="020B0604020202020204" pitchFamily="34" charset="0"/>
              </a:rPr>
              <a:t>(</a:t>
            </a:r>
            <a:r>
              <a:rPr lang="en-US" dirty="0" err="1">
                <a:effectLst/>
                <a:latin typeface="Arial" panose="020B0604020202020204" pitchFamily="34" charset="0"/>
              </a:rPr>
              <a:t>Jt</a:t>
            </a:r>
            <a:r>
              <a:rPr lang="en-US" dirty="0">
                <a:effectLst/>
                <a:latin typeface="Arial" panose="020B0604020202020204" pitchFamily="34" charset="0"/>
              </a:rPr>
              <a:t>)| is always greater than 1, which makes the</a:t>
            </a:r>
            <a:br>
              <a:rPr lang="en-US" dirty="0"/>
            </a:br>
            <a:r>
              <a:rPr lang="en-US" dirty="0" err="1">
                <a:effectLst/>
                <a:latin typeface="Arial" panose="020B0604020202020204" pitchFamily="34" charset="0"/>
              </a:rPr>
              <a:t>AntisymmetricRNN</a:t>
            </a:r>
            <a:r>
              <a:rPr lang="en-US" dirty="0">
                <a:effectLst/>
                <a:latin typeface="Arial" panose="020B0604020202020204" pitchFamily="34" charset="0"/>
              </a:rPr>
              <a:t> defined in Equation 10 unstable when solved using forward Euler</a:t>
            </a:r>
          </a:p>
          <a:p>
            <a:r>
              <a:rPr lang="en-US" dirty="0">
                <a:effectLst/>
                <a:latin typeface="Arial" panose="020B0604020202020204" pitchFamily="34" charset="0"/>
              </a:rPr>
              <a:t>One easy way to fix it is to add diffusion to the system by subtracting a small number γ &gt; 0 </a:t>
            </a:r>
            <a:r>
              <a:rPr lang="en-US" dirty="0" err="1">
                <a:effectLst/>
                <a:latin typeface="Arial" panose="020B0604020202020204" pitchFamily="34" charset="0"/>
              </a:rPr>
              <a:t>fromv</a:t>
            </a:r>
            <a:r>
              <a:rPr lang="en-US" dirty="0">
                <a:effectLst/>
                <a:latin typeface="Arial" panose="020B0604020202020204" pitchFamily="34" charset="0"/>
              </a:rPr>
              <a:t> the diagonal elements of the transition matrix. The model thus becomes</a:t>
            </a:r>
            <a:endParaRPr lang="en-GB" dirty="0"/>
          </a:p>
        </p:txBody>
      </p:sp>
      <p:sp>
        <p:nvSpPr>
          <p:cNvPr id="4" name="Segnaposto numero diapositiva 3"/>
          <p:cNvSpPr>
            <a:spLocks noGrp="1"/>
          </p:cNvSpPr>
          <p:nvPr>
            <p:ph type="sldNum" sz="quarter" idx="5"/>
          </p:nvPr>
        </p:nvSpPr>
        <p:spPr/>
        <p:txBody>
          <a:bodyPr/>
          <a:lstStyle/>
          <a:p>
            <a:fld id="{CB86BC1A-C83A-42E7-A1C5-B31D88F5850B}" type="slidenum">
              <a:rPr lang="en-US" smtClean="0"/>
              <a:t>45</a:t>
            </a:fld>
            <a:endParaRPr lang="en-US"/>
          </a:p>
        </p:txBody>
      </p:sp>
    </p:spTree>
    <p:extLst>
      <p:ext uri="{BB962C8B-B14F-4D97-AF65-F5344CB8AC3E}">
        <p14:creationId xmlns:p14="http://schemas.microsoft.com/office/powerpoint/2010/main" val="18804195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gb63d15f7c8_0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8" name="Google Shape;618;gb63d15f7c8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Using the words by </a:t>
            </a:r>
            <a:r>
              <a:rPr lang="en-US" sz="1100" b="0" i="0" u="none" strike="noStrike" cap="none" dirty="0" err="1">
                <a:solidFill>
                  <a:srgbClr val="000000"/>
                </a:solidFill>
                <a:effectLst/>
                <a:latin typeface="Arial"/>
                <a:ea typeface="Arial"/>
                <a:cs typeface="Arial"/>
                <a:sym typeface="Arial"/>
              </a:rPr>
              <a:t>juan</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pablo</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ortega</a:t>
            </a:r>
            <a:r>
              <a:rPr lang="en-US" sz="1100" b="0" i="0" u="none" strike="noStrike" cap="none" dirty="0">
                <a:solidFill>
                  <a:srgbClr val="000000"/>
                </a:solidFill>
                <a:effectLst/>
                <a:latin typeface="Arial"/>
                <a:ea typeface="Arial"/>
                <a:cs typeface="Arial"/>
                <a:sym typeface="Arial"/>
              </a:rPr>
              <a:t>, another nice thing is that reservoir computing is not just a research area, it is also a community of people. and it has a very important variety of competencies in it. for example, an important part of this community is given by non-linear physicists. </a:t>
            </a:r>
          </a:p>
          <a:p>
            <a:pPr marL="0" lvl="0" indent="0" algn="l" rtl="0">
              <a:spcBef>
                <a:spcPts val="0"/>
              </a:spcBef>
              <a:spcAft>
                <a:spcPts val="0"/>
              </a:spcAft>
              <a:buNone/>
            </a:pPr>
            <a:endParaRPr lang="en-US"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long story short, reservoir computing can be implemented in neuromorphic hardware very effectively. there is a plenty of ways in which this can be done, I refer to this very good survey on the topic by </a:t>
            </a:r>
            <a:r>
              <a:rPr lang="en-US" sz="1100" b="0" i="0" u="none" strike="noStrike" cap="none" dirty="0" err="1">
                <a:solidFill>
                  <a:srgbClr val="000000"/>
                </a:solidFill>
                <a:effectLst/>
                <a:latin typeface="Arial"/>
                <a:ea typeface="Arial"/>
                <a:cs typeface="Arial"/>
                <a:sym typeface="Arial"/>
              </a:rPr>
              <a:t>tanaka</a:t>
            </a:r>
            <a:r>
              <a:rPr lang="en-US" sz="1100" b="0" i="0" u="none" strike="noStrike" cap="none" dirty="0">
                <a:solidFill>
                  <a:srgbClr val="000000"/>
                </a:solidFill>
                <a:effectLst/>
                <a:latin typeface="Arial"/>
                <a:ea typeface="Arial"/>
                <a:cs typeface="Arial"/>
                <a:sym typeface="Arial"/>
              </a:rPr>
              <a:t> and others on Neural Networks journal. essentially, the dynamical reservoir can be replaced by a physical system exhibiting controllable dynamics (and rich dynamics). for example, photonics can be used in several ways, for instance implementing the idea of ring reservoirs by time-multiplexing.</a:t>
            </a:r>
            <a:endParaRPr dirty="0"/>
          </a:p>
        </p:txBody>
      </p:sp>
    </p:spTree>
    <p:extLst>
      <p:ext uri="{BB962C8B-B14F-4D97-AF65-F5344CB8AC3E}">
        <p14:creationId xmlns:p14="http://schemas.microsoft.com/office/powerpoint/2010/main" val="32288768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86BC1A-C83A-42E7-A1C5-B31D88F585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04190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86BC1A-C83A-42E7-A1C5-B31D88F585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72394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800" b="0" i="0" dirty="0">
                <a:solidFill>
                  <a:srgbClr val="000000"/>
                </a:solidFill>
                <a:effectLst/>
                <a:latin typeface="NimbusRomNo9L-Regu"/>
              </a:rPr>
              <a:t>two main </a:t>
            </a:r>
            <a:r>
              <a:rPr lang="en-US" sz="1800" b="0" i="0" dirty="0" err="1">
                <a:solidFill>
                  <a:srgbClr val="000000"/>
                </a:solidFill>
                <a:effectLst/>
                <a:latin typeface="NimbusRomNo9L-Regu"/>
              </a:rPr>
              <a:t>behaviours</a:t>
            </a:r>
            <a:r>
              <a:rPr lang="en-US" sz="1800" b="0" i="0" dirty="0">
                <a:solidFill>
                  <a:srgbClr val="000000"/>
                </a:solidFill>
                <a:effectLst/>
                <a:latin typeface="NimbusRomNo9L-Regu"/>
              </a:rPr>
              <a:t> can be observed: overdamped dynamics (when </a:t>
            </a:r>
            <a:r>
              <a:rPr lang="en-US" sz="1800" b="0" i="1" dirty="0">
                <a:solidFill>
                  <a:srgbClr val="000000"/>
                </a:solidFill>
                <a:effectLst/>
                <a:latin typeface="CMMI10"/>
              </a:rPr>
              <a:t>ε &gt; </a:t>
            </a:r>
            <a:r>
              <a:rPr lang="en-US" sz="1800" b="0" i="0" dirty="0">
                <a:solidFill>
                  <a:srgbClr val="000000"/>
                </a:solidFill>
                <a:effectLst/>
                <a:latin typeface="CMR10"/>
              </a:rPr>
              <a:t>2</a:t>
            </a:r>
            <a:r>
              <a:rPr lang="en-US" sz="1800" b="0" i="1" dirty="0">
                <a:solidFill>
                  <a:srgbClr val="000000"/>
                </a:solidFill>
                <a:effectLst/>
                <a:latin typeface="CMSY10"/>
              </a:rPr>
              <a:t>√</a:t>
            </a:r>
            <a:r>
              <a:rPr lang="en-US" sz="1800" b="0" i="1" dirty="0">
                <a:solidFill>
                  <a:srgbClr val="000000"/>
                </a:solidFill>
                <a:effectLst/>
                <a:latin typeface="CMMI10"/>
              </a:rPr>
              <a:t>γ</a:t>
            </a:r>
            <a:r>
              <a:rPr lang="en-US" sz="1800" b="0" i="0" dirty="0">
                <a:solidFill>
                  <a:srgbClr val="000000"/>
                </a:solidFill>
                <a:effectLst/>
                <a:latin typeface="NimbusRomNo9L-Regu"/>
              </a:rPr>
              <a:t>) </a:t>
            </a:r>
            <a:r>
              <a:rPr lang="en-US" sz="1800" b="0" i="0" dirty="0" err="1">
                <a:solidFill>
                  <a:srgbClr val="000000"/>
                </a:solidFill>
                <a:effectLst/>
                <a:latin typeface="NimbusRomNo9L-Regu"/>
              </a:rPr>
              <a:t>characterised</a:t>
            </a:r>
            <a:r>
              <a:rPr lang="en-US" sz="1800" b="0" i="0" dirty="0">
                <a:solidFill>
                  <a:srgbClr val="000000"/>
                </a:solidFill>
                <a:effectLst/>
                <a:latin typeface="NimbusRomNo9L-Regu"/>
              </a:rPr>
              <a:t> by exponential decay towards </a:t>
            </a:r>
            <a:r>
              <a:rPr lang="en-US" sz="1800" b="0" i="1" dirty="0">
                <a:solidFill>
                  <a:srgbClr val="000000"/>
                </a:solidFill>
                <a:effectLst/>
                <a:latin typeface="CMMI10"/>
              </a:rPr>
              <a:t>y </a:t>
            </a:r>
            <a:r>
              <a:rPr lang="en-US" sz="1800" b="0" i="0" dirty="0">
                <a:solidFill>
                  <a:srgbClr val="000000"/>
                </a:solidFill>
                <a:effectLst/>
                <a:latin typeface="CMR10"/>
              </a:rPr>
              <a:t>= 0 </a:t>
            </a:r>
            <a:r>
              <a:rPr lang="en-US" sz="1800" b="0" i="0" dirty="0">
                <a:solidFill>
                  <a:srgbClr val="000000"/>
                </a:solidFill>
                <a:effectLst/>
                <a:latin typeface="NimbusRomNo9L-Regu"/>
              </a:rPr>
              <a:t>without any oscillations, or underdamped dynamics (when </a:t>
            </a:r>
            <a:r>
              <a:rPr lang="en-US" sz="1800" b="0" i="0" dirty="0">
                <a:solidFill>
                  <a:srgbClr val="000000"/>
                </a:solidFill>
                <a:effectLst/>
                <a:latin typeface="CMR10"/>
              </a:rPr>
              <a:t>0 </a:t>
            </a:r>
            <a:r>
              <a:rPr lang="en-US" sz="1800" b="0" i="1" dirty="0">
                <a:solidFill>
                  <a:srgbClr val="000000"/>
                </a:solidFill>
                <a:effectLst/>
                <a:latin typeface="CMMI10"/>
              </a:rPr>
              <a:t>&lt; ε &lt; </a:t>
            </a:r>
            <a:r>
              <a:rPr lang="en-US" sz="1800" b="0" i="0" dirty="0">
                <a:solidFill>
                  <a:srgbClr val="000000"/>
                </a:solidFill>
                <a:effectLst/>
                <a:latin typeface="CMR10"/>
              </a:rPr>
              <a:t>2</a:t>
            </a:r>
            <a:r>
              <a:rPr lang="en-US" sz="1800" b="0" i="1" dirty="0">
                <a:solidFill>
                  <a:srgbClr val="000000"/>
                </a:solidFill>
                <a:effectLst/>
                <a:latin typeface="CMSY10"/>
              </a:rPr>
              <a:t>√</a:t>
            </a:r>
            <a:r>
              <a:rPr lang="en-US" sz="1800" b="0" i="1" dirty="0">
                <a:solidFill>
                  <a:srgbClr val="000000"/>
                </a:solidFill>
                <a:effectLst/>
                <a:latin typeface="CMMI10"/>
              </a:rPr>
              <a:t>γ</a:t>
            </a:r>
            <a:r>
              <a:rPr lang="en-US" sz="1800" b="0" i="0" dirty="0">
                <a:solidFill>
                  <a:srgbClr val="000000"/>
                </a:solidFill>
                <a:effectLst/>
                <a:latin typeface="NimbusRomNo9L-Regu"/>
              </a:rPr>
              <a:t>) </a:t>
            </a:r>
            <a:r>
              <a:rPr lang="en-US" sz="1800" b="0" i="0" dirty="0" err="1">
                <a:solidFill>
                  <a:srgbClr val="000000"/>
                </a:solidFill>
                <a:effectLst/>
                <a:latin typeface="NimbusRomNo9L-Regu"/>
              </a:rPr>
              <a:t>characterised</a:t>
            </a:r>
            <a:r>
              <a:rPr lang="en-US" sz="1800" b="0" i="0" dirty="0">
                <a:solidFill>
                  <a:srgbClr val="000000"/>
                </a:solidFill>
                <a:effectLst/>
                <a:latin typeface="NimbusRomNo9L-Regu"/>
              </a:rPr>
              <a:t> by an oscillatory </a:t>
            </a:r>
            <a:r>
              <a:rPr lang="en-US" sz="1800" b="0" i="0" dirty="0" err="1">
                <a:solidFill>
                  <a:srgbClr val="000000"/>
                </a:solidFill>
                <a:effectLst/>
                <a:latin typeface="NimbusRomNo9L-Regu"/>
              </a:rPr>
              <a:t>behaviour</a:t>
            </a:r>
            <a:r>
              <a:rPr lang="en-US" sz="1800" b="0" i="0" dirty="0">
                <a:solidFill>
                  <a:srgbClr val="000000"/>
                </a:solidFill>
                <a:effectLst/>
                <a:latin typeface="NimbusRomNo9L-Regu"/>
              </a:rPr>
              <a:t> with decreasing amplitude in time</a:t>
            </a:r>
            <a:r>
              <a:rPr lang="en-US" dirty="0"/>
              <a:t> </a:t>
            </a:r>
            <a:br>
              <a:rPr lang="en-US" dirty="0"/>
            </a:br>
            <a:endParaRPr lang="en-GB" dirty="0"/>
          </a:p>
        </p:txBody>
      </p:sp>
      <p:sp>
        <p:nvSpPr>
          <p:cNvPr id="4" name="Segnaposto numero diapositiva 3"/>
          <p:cNvSpPr>
            <a:spLocks noGrp="1"/>
          </p:cNvSpPr>
          <p:nvPr>
            <p:ph type="sldNum" sz="quarter" idx="5"/>
          </p:nvPr>
        </p:nvSpPr>
        <p:spPr/>
        <p:txBody>
          <a:bodyPr/>
          <a:lstStyle/>
          <a:p>
            <a:fld id="{CB86BC1A-C83A-42E7-A1C5-B31D88F5850B}" type="slidenum">
              <a:rPr lang="en-US" smtClean="0"/>
              <a:t>53</a:t>
            </a:fld>
            <a:endParaRPr lang="en-US"/>
          </a:p>
        </p:txBody>
      </p:sp>
    </p:spTree>
    <p:extLst>
      <p:ext uri="{BB962C8B-B14F-4D97-AF65-F5344CB8AC3E}">
        <p14:creationId xmlns:p14="http://schemas.microsoft.com/office/powerpoint/2010/main" val="31308099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800" b="0" i="0" dirty="0">
                <a:solidFill>
                  <a:srgbClr val="000000"/>
                </a:solidFill>
                <a:effectLst/>
                <a:latin typeface="NimbusRomNo9L-Regu"/>
              </a:rPr>
              <a:t>In practice, in an </a:t>
            </a:r>
            <a:r>
              <a:rPr lang="en-US" sz="1800" b="0" i="0" dirty="0" err="1">
                <a:solidFill>
                  <a:srgbClr val="000000"/>
                </a:solidFill>
                <a:effectLst/>
                <a:latin typeface="NimbusRomNo9L-Regu"/>
              </a:rPr>
              <a:t>hcoRNN</a:t>
            </a:r>
            <a:r>
              <a:rPr lang="en-US" sz="1800" b="0" i="0" dirty="0">
                <a:solidFill>
                  <a:srgbClr val="000000"/>
                </a:solidFill>
                <a:effectLst/>
                <a:latin typeface="NimbusRomNo9L-Regu"/>
              </a:rPr>
              <a:t> the coupling occurs only by means of the activations </a:t>
            </a:r>
            <a:r>
              <a:rPr lang="en-US" sz="1800" b="1" i="0" dirty="0">
                <a:solidFill>
                  <a:srgbClr val="000000"/>
                </a:solidFill>
                <a:effectLst/>
                <a:latin typeface="CMBX10"/>
              </a:rPr>
              <a:t>x</a:t>
            </a:r>
            <a:r>
              <a:rPr lang="en-US" sz="1800" b="0" i="0" dirty="0">
                <a:solidFill>
                  <a:srgbClr val="000000"/>
                </a:solidFill>
                <a:effectLst/>
                <a:latin typeface="NimbusRomNo9L-Regu"/>
              </a:rPr>
              <a:t>, while the damping terms remains decoupled, i.e. characteristic to each neuron regardless of the </a:t>
            </a:r>
            <a:r>
              <a:rPr lang="en-US" sz="1800" b="0" i="0" dirty="0" err="1">
                <a:solidFill>
                  <a:srgbClr val="000000"/>
                </a:solidFill>
                <a:effectLst/>
                <a:latin typeface="NimbusRomNo9L-Regu"/>
              </a:rPr>
              <a:t>behaviour</a:t>
            </a:r>
            <a:r>
              <a:rPr lang="en-US" sz="1800" b="0" i="0" dirty="0">
                <a:solidFill>
                  <a:srgbClr val="000000"/>
                </a:solidFill>
                <a:effectLst/>
                <a:latin typeface="NimbusRomNo9L-Regu"/>
              </a:rPr>
              <a:t> of the other neurons.</a:t>
            </a:r>
            <a:r>
              <a:rPr lang="en-US" dirty="0"/>
              <a:t> </a:t>
            </a:r>
            <a:br>
              <a:rPr lang="en-US" dirty="0"/>
            </a:br>
            <a:endParaRPr lang="en-GB" dirty="0"/>
          </a:p>
        </p:txBody>
      </p:sp>
      <p:sp>
        <p:nvSpPr>
          <p:cNvPr id="4" name="Segnaposto numero diapositiva 3"/>
          <p:cNvSpPr>
            <a:spLocks noGrp="1"/>
          </p:cNvSpPr>
          <p:nvPr>
            <p:ph type="sldNum" sz="quarter" idx="5"/>
          </p:nvPr>
        </p:nvSpPr>
        <p:spPr/>
        <p:txBody>
          <a:bodyPr/>
          <a:lstStyle/>
          <a:p>
            <a:fld id="{CB86BC1A-C83A-42E7-A1C5-B31D88F5850B}" type="slidenum">
              <a:rPr lang="en-US" smtClean="0"/>
              <a:t>54</a:t>
            </a:fld>
            <a:endParaRPr lang="en-US"/>
          </a:p>
        </p:txBody>
      </p:sp>
    </p:spTree>
    <p:extLst>
      <p:ext uri="{BB962C8B-B14F-4D97-AF65-F5344CB8AC3E}">
        <p14:creationId xmlns:p14="http://schemas.microsoft.com/office/powerpoint/2010/main" val="7109626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Good configurations are not entirely stable, but are </a:t>
            </a:r>
            <a:r>
              <a:rPr lang="en-US" b="1" u="sng" dirty="0"/>
              <a:t>closer</a:t>
            </a:r>
            <a:r>
              <a:rPr lang="en-US" b="1" dirty="0"/>
              <a:t> to stable states.</a:t>
            </a:r>
          </a:p>
          <a:p>
            <a:endParaRPr lang="en-GB" dirty="0"/>
          </a:p>
        </p:txBody>
      </p:sp>
      <p:sp>
        <p:nvSpPr>
          <p:cNvPr id="4" name="Segnaposto numero diapositiva 3"/>
          <p:cNvSpPr>
            <a:spLocks noGrp="1"/>
          </p:cNvSpPr>
          <p:nvPr>
            <p:ph type="sldNum" sz="quarter" idx="5"/>
          </p:nvPr>
        </p:nvSpPr>
        <p:spPr/>
        <p:txBody>
          <a:bodyPr/>
          <a:lstStyle/>
          <a:p>
            <a:fld id="{CB86BC1A-C83A-42E7-A1C5-B31D88F5850B}" type="slidenum">
              <a:rPr lang="en-US" smtClean="0"/>
              <a:t>55</a:t>
            </a:fld>
            <a:endParaRPr lang="en-US"/>
          </a:p>
        </p:txBody>
      </p:sp>
    </p:spTree>
    <p:extLst>
      <p:ext uri="{BB962C8B-B14F-4D97-AF65-F5344CB8AC3E}">
        <p14:creationId xmlns:p14="http://schemas.microsoft.com/office/powerpoint/2010/main" val="2488509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86BC1A-C83A-42E7-A1C5-B31D88F585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08264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hlinkClick r:id="rId3" tooltip="Guy Pearce"/>
              </a:rPr>
              <a:t>Guy Pearce</a:t>
            </a:r>
            <a:r>
              <a:rPr lang="it-IT" dirty="0"/>
              <a:t>: Leonard </a:t>
            </a:r>
            <a:r>
              <a:rPr lang="it-IT" dirty="0" err="1"/>
              <a:t>Shelby</a:t>
            </a:r>
            <a:endParaRPr lang="en-GB" dirty="0"/>
          </a:p>
          <a:p>
            <a:endParaRPr lang="en-GB" dirty="0"/>
          </a:p>
        </p:txBody>
      </p:sp>
      <p:sp>
        <p:nvSpPr>
          <p:cNvPr id="4" name="Segnaposto numero diapositiva 3"/>
          <p:cNvSpPr>
            <a:spLocks noGrp="1"/>
          </p:cNvSpPr>
          <p:nvPr>
            <p:ph type="sldNum" sz="quarter" idx="5"/>
          </p:nvPr>
        </p:nvSpPr>
        <p:spPr/>
        <p:txBody>
          <a:bodyPr/>
          <a:lstStyle/>
          <a:p>
            <a:fld id="{CB86BC1A-C83A-42E7-A1C5-B31D88F5850B}" type="slidenum">
              <a:rPr lang="en-US" smtClean="0"/>
              <a:t>59</a:t>
            </a:fld>
            <a:endParaRPr lang="en-US"/>
          </a:p>
        </p:txBody>
      </p:sp>
    </p:spTree>
    <p:extLst>
      <p:ext uri="{BB962C8B-B14F-4D97-AF65-F5344CB8AC3E}">
        <p14:creationId xmlns:p14="http://schemas.microsoft.com/office/powerpoint/2010/main" val="519493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Extend the model</a:t>
            </a:r>
          </a:p>
          <a:p>
            <a:r>
              <a:rPr lang="en-US" dirty="0"/>
              <a:t>Relate the operation that a neural network is performing at a specific time step to both the current input AND the prior history</a:t>
            </a:r>
          </a:p>
          <a:p>
            <a:r>
              <a:rPr lang="en-US" dirty="0"/>
              <a:t>We introduce what is called a memory cell / memory state, that is passed across time from time step to time step</a:t>
            </a:r>
          </a:p>
        </p:txBody>
      </p:sp>
    </p:spTree>
    <p:extLst>
      <p:ext uri="{BB962C8B-B14F-4D97-AF65-F5344CB8AC3E}">
        <p14:creationId xmlns:p14="http://schemas.microsoft.com/office/powerpoint/2010/main" val="3847233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stability is </a:t>
            </a:r>
          </a:p>
        </p:txBody>
      </p:sp>
    </p:spTree>
    <p:extLst>
      <p:ext uri="{BB962C8B-B14F-4D97-AF65-F5344CB8AC3E}">
        <p14:creationId xmlns:p14="http://schemas.microsoft.com/office/powerpoint/2010/main" val="89633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78b4e614b9_0_43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78b4e614b9_0_43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100" b="0" i="0" u="none" strike="noStrike" cap="none" dirty="0">
                <a:solidFill>
                  <a:srgbClr val="000000"/>
                </a:solidFill>
                <a:effectLst/>
                <a:latin typeface="Arial"/>
                <a:ea typeface="Arial"/>
                <a:cs typeface="Arial"/>
                <a:sym typeface="Arial"/>
              </a:rPr>
              <a:t>The philosophy for this comes from a very well known quote from Rahimi and </a:t>
            </a:r>
            <a:r>
              <a:rPr lang="en-US" sz="1100" b="0" i="0" u="none" strike="noStrike" cap="none" dirty="0" err="1">
                <a:solidFill>
                  <a:srgbClr val="000000"/>
                </a:solidFill>
                <a:effectLst/>
                <a:latin typeface="Arial"/>
                <a:ea typeface="Arial"/>
                <a:cs typeface="Arial"/>
                <a:sym typeface="Arial"/>
              </a:rPr>
              <a:t>Recht</a:t>
            </a:r>
            <a:r>
              <a:rPr lang="en-US" sz="1100" b="0" i="0" u="none" strike="noStrike" cap="none" dirty="0">
                <a:solidFill>
                  <a:srgbClr val="000000"/>
                </a:solidFill>
                <a:effectLst/>
                <a:latin typeface="Arial"/>
                <a:ea typeface="Arial"/>
                <a:cs typeface="Arial"/>
                <a:sym typeface="Arial"/>
              </a:rPr>
              <a:t>, who introduced the random kitchen sinks, one of the basic shallow randomized models that </a:t>
            </a:r>
            <a:r>
              <a:rPr lang="en-US" sz="1100" b="0" i="0" u="none" strike="noStrike" cap="none" dirty="0" err="1">
                <a:solidFill>
                  <a:srgbClr val="000000"/>
                </a:solidFill>
                <a:effectLst/>
                <a:latin typeface="Arial"/>
                <a:ea typeface="Arial"/>
                <a:cs typeface="Arial"/>
                <a:sym typeface="Arial"/>
              </a:rPr>
              <a:t>usesrandom</a:t>
            </a:r>
            <a:r>
              <a:rPr lang="en-US" sz="1100" b="0" i="0" u="none" strike="noStrike" cap="none" dirty="0">
                <a:solidFill>
                  <a:srgbClr val="000000"/>
                </a:solidFill>
                <a:effectLst/>
                <a:latin typeface="Arial"/>
                <a:ea typeface="Arial"/>
                <a:cs typeface="Arial"/>
                <a:sym typeface="Arial"/>
              </a:rPr>
              <a:t> features to speed up the operations of kernel machines. Their 2007 paper won the test of time award 10 years later at NIPS 2017.</a:t>
            </a:r>
          </a:p>
          <a:p>
            <a:r>
              <a:rPr lang="en-US" sz="1100" b="0" i="0" u="none" strike="noStrike" cap="none" dirty="0">
                <a:solidFill>
                  <a:srgbClr val="000000"/>
                </a:solidFill>
                <a:effectLst/>
                <a:latin typeface="Arial"/>
                <a:ea typeface="Arial"/>
                <a:cs typeface="Arial"/>
                <a:sym typeface="Arial"/>
              </a:rPr>
              <a:t>Essentially, in the random kitchen sink paper  they say that randomization is cheaper than optimization. </a:t>
            </a:r>
          </a:p>
          <a:p>
            <a:r>
              <a:rPr lang="en-US" sz="1100" b="0" i="0" u="none" strike="noStrike" cap="none" dirty="0">
                <a:solidFill>
                  <a:srgbClr val="000000"/>
                </a:solidFill>
                <a:effectLst/>
                <a:latin typeface="Arial"/>
                <a:ea typeface="Arial"/>
                <a:cs typeface="Arial"/>
                <a:sym typeface="Arial"/>
              </a:rPr>
              <a:t> </a:t>
            </a:r>
          </a:p>
          <a:p>
            <a:r>
              <a:rPr lang="en-US" sz="1100" b="0" i="0" u="none" strike="noStrike" cap="none" dirty="0">
                <a:solidFill>
                  <a:srgbClr val="000000"/>
                </a:solidFill>
                <a:effectLst/>
                <a:latin typeface="Arial"/>
                <a:ea typeface="Arial"/>
                <a:cs typeface="Arial"/>
                <a:sym typeface="Arial"/>
              </a:rPr>
              <a:t>Besides there is an interesting concept: the fact that neural networks that we commonly use are over-parametrized.</a:t>
            </a:r>
          </a:p>
          <a:p>
            <a:r>
              <a:rPr lang="en-US" sz="1100" b="0" i="0" u="none" strike="noStrike" cap="none" dirty="0">
                <a:solidFill>
                  <a:srgbClr val="000000"/>
                </a:solidFill>
                <a:effectLst/>
                <a:latin typeface="Arial"/>
                <a:ea typeface="Arial"/>
                <a:cs typeface="Arial"/>
                <a:sym typeface="Arial"/>
              </a:rPr>
              <a:t>In many cases nowadays, we tend to use over-parametrized complex algorithms, and empirical methods that often achieve the accuracy that we desire, but are both hard and costly to be trained (as already discussed), and also difficult to understand, analyze and describe in a clear, rigorous way. </a:t>
            </a:r>
          </a:p>
          <a:p>
            <a:r>
              <a:rPr lang="en-US" sz="1100" b="0" i="0" u="none" strike="noStrike" cap="none" dirty="0">
                <a:solidFill>
                  <a:srgbClr val="000000"/>
                </a:solidFill>
                <a:effectLst/>
                <a:latin typeface="Arial"/>
                <a:ea typeface="Arial"/>
                <a:cs typeface="Arial"/>
                <a:sym typeface="Arial"/>
              </a:rPr>
              <a:t> </a:t>
            </a:r>
          </a:p>
          <a:p>
            <a:r>
              <a:rPr lang="en-US" sz="1100" b="0" i="0" u="none" strike="noStrike" cap="none" dirty="0">
                <a:solidFill>
                  <a:srgbClr val="000000"/>
                </a:solidFill>
                <a:effectLst/>
                <a:latin typeface="Arial"/>
                <a:ea typeface="Arial"/>
                <a:cs typeface="Arial"/>
                <a:sym typeface="Arial"/>
              </a:rPr>
              <a:t>Randomized models like random kitchen sinks, on the other hand, can be considered both good solid baselines, and be analyzed mathematically in a clean way.</a:t>
            </a:r>
          </a:p>
          <a:p>
            <a:r>
              <a:rPr lang="en-US" sz="1100" b="0" i="0" u="none" strike="noStrike" cap="none" dirty="0">
                <a:solidFill>
                  <a:srgbClr val="000000"/>
                </a:solidFill>
                <a:effectLst/>
                <a:latin typeface="Arial"/>
                <a:ea typeface="Arial"/>
                <a:cs typeface="Arial"/>
                <a:sym typeface="Arial"/>
              </a:rPr>
              <a:t>I think this is an important concept, and perhaps it is a concept that has been lost in modern deep neural networks research and practice.</a:t>
            </a:r>
          </a:p>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b63d15f7c8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b63d15f7c8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100" b="0" i="0" u="none" strike="noStrike" cap="none" dirty="0">
                <a:solidFill>
                  <a:srgbClr val="000000"/>
                </a:solidFill>
                <a:effectLst/>
                <a:latin typeface="Arial"/>
                <a:ea typeface="Arial"/>
                <a:cs typeface="Arial"/>
                <a:sym typeface="Arial"/>
              </a:rPr>
              <a:t>An appealing alternative is actually out there and it is called reservoir computing. This approach focuses on a major distinctive </a:t>
            </a:r>
            <a:r>
              <a:rPr lang="en-US" sz="1100" b="0" i="0" u="none" strike="noStrike" cap="none" dirty="0" err="1">
                <a:solidFill>
                  <a:srgbClr val="000000"/>
                </a:solidFill>
                <a:effectLst/>
                <a:latin typeface="Arial"/>
                <a:ea typeface="Arial"/>
                <a:cs typeface="Arial"/>
                <a:sym typeface="Arial"/>
              </a:rPr>
              <a:t>characterisation</a:t>
            </a:r>
            <a:r>
              <a:rPr lang="en-US" sz="1100" b="0" i="0" u="none" strike="noStrike" cap="none" dirty="0">
                <a:solidFill>
                  <a:srgbClr val="000000"/>
                </a:solidFill>
                <a:effectLst/>
                <a:latin typeface="Arial"/>
                <a:ea typeface="Arial"/>
                <a:cs typeface="Arial"/>
                <a:sym typeface="Arial"/>
              </a:rPr>
              <a:t>: decouple the treatment of the hidden recurrent layer from that of the output layer. Instead of - in a sense - blindly train by backpropagation the recurrent dynamics of the system, try to focus on them under the lens of dynamical system theory.</a:t>
            </a:r>
          </a:p>
          <a:p>
            <a:r>
              <a:rPr lang="en-US" sz="1100" b="0" i="0" u="none" strike="noStrike" cap="none" dirty="0">
                <a:solidFill>
                  <a:srgbClr val="000000"/>
                </a:solidFill>
                <a:effectLst/>
                <a:latin typeface="Arial"/>
                <a:ea typeface="Arial"/>
                <a:cs typeface="Arial"/>
                <a:sym typeface="Arial"/>
              </a:rPr>
              <a:t>This said, we have a Recurrent Neural Network architecture as before, where the dynamical part is called the reservoir, and it is tapped by a typically linear readout. This readout is the only trained part of the architecture,</a:t>
            </a:r>
          </a:p>
          <a:p>
            <a:pPr marL="0" lvl="0" indent="0" algn="l" rtl="0">
              <a:spcBef>
                <a:spcPts val="1200"/>
              </a:spcBef>
              <a:spcAft>
                <a:spcPts val="0"/>
              </a:spcAft>
              <a:buNone/>
            </a:pPr>
            <a:r>
              <a:rPr lang="en-US" sz="1100" b="0" i="0" u="none" strike="noStrike" cap="none" dirty="0">
                <a:solidFill>
                  <a:srgbClr val="000000"/>
                </a:solidFill>
                <a:effectLst/>
                <a:latin typeface="Arial"/>
                <a:ea typeface="Arial"/>
                <a:cs typeface="Arial"/>
                <a:sym typeface="Arial"/>
              </a:rPr>
              <a:t>CLICK</a:t>
            </a:r>
          </a:p>
          <a:p>
            <a:pPr marL="0" lvl="0" indent="0" algn="l" rtl="0">
              <a:spcBef>
                <a:spcPts val="1200"/>
              </a:spcBef>
              <a:spcAft>
                <a:spcPts val="0"/>
              </a:spcAft>
              <a:buNone/>
            </a:pPr>
            <a:r>
              <a:rPr lang="en-US" sz="1100" b="0" i="0" u="none" strike="noStrike" cap="none" dirty="0">
                <a:solidFill>
                  <a:srgbClr val="000000"/>
                </a:solidFill>
                <a:effectLst/>
                <a:latin typeface="Arial"/>
                <a:ea typeface="Arial"/>
                <a:cs typeface="Arial"/>
                <a:sym typeface="Arial"/>
              </a:rPr>
              <a:t> in the exact same way as described for the feedforward models described in the first part of the tutorial. The parameters of the reservoir are left fixed after randomization-based initialization.</a:t>
            </a:r>
          </a:p>
          <a:p>
            <a:pPr marL="0" lvl="0" indent="0" algn="l" rtl="0">
              <a:spcBef>
                <a:spcPts val="1200"/>
              </a:spcBef>
              <a:spcAft>
                <a:spcPts val="0"/>
              </a:spcAft>
              <a:buNone/>
            </a:pPr>
            <a:endParaRPr lang="en-US" sz="1100" b="0" i="0" u="none" strike="noStrike" cap="none" dirty="0">
              <a:solidFill>
                <a:srgbClr val="000000"/>
              </a:solidFill>
              <a:effectLst/>
              <a:latin typeface="Arial"/>
              <a:cs typeface="Arial"/>
              <a:sym typeface="Arial"/>
            </a:endParaRPr>
          </a:p>
          <a:p>
            <a:r>
              <a:rPr lang="en-US" sz="1100" b="0" i="0" u="none" strike="noStrike" cap="none" dirty="0">
                <a:solidFill>
                  <a:srgbClr val="000000"/>
                </a:solidFill>
                <a:effectLst/>
                <a:latin typeface="Arial"/>
                <a:ea typeface="Arial"/>
                <a:cs typeface="Arial"/>
                <a:sym typeface="Arial"/>
              </a:rPr>
              <a:t>CLICK   Click</a:t>
            </a:r>
          </a:p>
          <a:p>
            <a:r>
              <a:rPr lang="en-US" sz="1100" b="0" i="0" u="none" strike="noStrike" cap="none" dirty="0">
                <a:solidFill>
                  <a:srgbClr val="000000"/>
                </a:solidFill>
                <a:effectLst/>
                <a:latin typeface="Arial"/>
                <a:ea typeface="Arial"/>
                <a:cs typeface="Arial"/>
                <a:sym typeface="Arial"/>
              </a:rPr>
              <a:t>Going a bit more into the details, the reservoir can be seen as a discrete-time non-linear and input-driven dynamical systems, which is ruled by this iterated map function, and which evolves a state of the system - indicated by h(t) - as a function of the input at the current time step t, x(t), and of the state at the previous time step, h(t-1). The influence of the new input is modulated by an input-weight matrix W and that of the previous state is modulated by the recurrent weight matrix WR. The cool thing is that we can take the elements of these to matrices randomized. </a:t>
            </a:r>
          </a:p>
          <a:p>
            <a:r>
              <a:rPr lang="en-US" sz="1100" b="0" i="0" u="none" strike="noStrike" cap="none" dirty="0">
                <a:solidFill>
                  <a:srgbClr val="000000"/>
                </a:solidFill>
                <a:effectLst/>
                <a:latin typeface="Arial"/>
                <a:ea typeface="Arial"/>
                <a:cs typeface="Arial"/>
                <a:sym typeface="Arial"/>
              </a:rPr>
              <a:t>CLICK</a:t>
            </a:r>
          </a:p>
          <a:p>
            <a:r>
              <a:rPr lang="en-US" sz="1100" b="0" i="0" u="none" strike="noStrike" cap="none" dirty="0">
                <a:solidFill>
                  <a:srgbClr val="000000"/>
                </a:solidFill>
                <a:effectLst/>
                <a:latin typeface="Arial"/>
                <a:ea typeface="Arial"/>
                <a:cs typeface="Arial"/>
                <a:sym typeface="Arial"/>
              </a:rPr>
              <a:t>And the crucial thing is that we can do this as long as the implemented dynamical system satisfies a global asymptotic stability property, which is in practice a fading memory property called the Echo State Property.</a:t>
            </a:r>
          </a:p>
          <a:p>
            <a:pPr marL="0" lvl="0" indent="0" algn="l" rtl="0">
              <a:spcBef>
                <a:spcPts val="1200"/>
              </a:spcBef>
              <a:spcAft>
                <a:spcPts val="0"/>
              </a:spcAft>
              <a:buNone/>
            </a:pPr>
            <a:endParaRPr lang="en-US" dirty="0"/>
          </a:p>
          <a:p>
            <a:pPr marL="0" lvl="0" indent="0" algn="l" rtl="0">
              <a:spcBef>
                <a:spcPts val="1200"/>
              </a:spcBef>
              <a:spcAft>
                <a:spcPts val="0"/>
              </a:spcAft>
              <a:buNone/>
            </a:pPr>
            <a:r>
              <a:rPr lang="en-US" sz="1100" b="0" i="0" u="none" strike="noStrike" cap="none" dirty="0">
                <a:solidFill>
                  <a:srgbClr val="000000"/>
                </a:solidFill>
                <a:effectLst/>
                <a:latin typeface="Arial"/>
                <a:ea typeface="Arial"/>
                <a:cs typeface="Arial"/>
                <a:sym typeface="Arial"/>
              </a:rPr>
              <a:t>All right,  If this echo state property is in place, the reservoir dynamics will asymptotically dependent only on the </a:t>
            </a:r>
            <a:r>
              <a:rPr lang="en-US" sz="1100" b="0" i="0" u="none" strike="noStrike" cap="none" dirty="0" err="1">
                <a:solidFill>
                  <a:srgbClr val="000000"/>
                </a:solidFill>
                <a:effectLst/>
                <a:latin typeface="Arial"/>
                <a:ea typeface="Arial"/>
                <a:cs typeface="Arial"/>
                <a:sym typeface="Arial"/>
              </a:rPr>
              <a:t>inptu</a:t>
            </a:r>
            <a:r>
              <a:rPr lang="en-US" sz="1100" b="0" i="0" u="none" strike="noStrike" cap="none" dirty="0">
                <a:solidFill>
                  <a:srgbClr val="000000"/>
                </a:solidFill>
                <a:effectLst/>
                <a:latin typeface="Arial"/>
                <a:ea typeface="Arial"/>
                <a:cs typeface="Arial"/>
                <a:sym typeface="Arial"/>
              </a:rPr>
              <a:t> time series and initial conditions progressively fade out. In a sense, the activations of the hidden units over time become an echo of the dynamical input features. The state becomes an echo of the input.</a:t>
            </a:r>
          </a:p>
          <a:p>
            <a:pPr marL="0" lvl="0" indent="0" algn="l" rtl="0">
              <a:spcBef>
                <a:spcPts val="1200"/>
              </a:spcBef>
              <a:spcAft>
                <a:spcPts val="0"/>
              </a:spcAft>
              <a:buNone/>
            </a:pPr>
            <a:endParaRPr lang="en-US" sz="1100" b="0" i="0" u="none" strike="noStrike" cap="none" dirty="0">
              <a:solidFill>
                <a:srgbClr val="000000"/>
              </a:solidFill>
              <a:effectLst/>
              <a:latin typeface="Arial"/>
              <a:cs typeface="Arial"/>
              <a:sym typeface="Arial"/>
            </a:endParaRPr>
          </a:p>
          <a:p>
            <a:pPr marL="0" lvl="0" indent="0" algn="l" rtl="0">
              <a:spcBef>
                <a:spcPts val="1200"/>
              </a:spcBef>
              <a:spcAft>
                <a:spcPts val="0"/>
              </a:spcAft>
              <a:buNone/>
            </a:pPr>
            <a:r>
              <a:rPr lang="en-US" sz="1100" b="0" i="0" u="none" strike="noStrike" cap="none" dirty="0">
                <a:solidFill>
                  <a:srgbClr val="000000"/>
                </a:solidFill>
                <a:effectLst/>
                <a:latin typeface="Arial"/>
                <a:ea typeface="Arial"/>
                <a:cs typeface="Arial"/>
                <a:sym typeface="Arial"/>
              </a:rPr>
              <a:t>Although theoretically the story is much longer than this - and I refer to the references in the book chapter and in the website of the tutorial, In practice, the whole complicated process of training the recurrent layer of the network is replaced by a very simple algebraic process of rescaling the spectral radius of </a:t>
            </a:r>
            <a:r>
              <a:rPr lang="en-US" sz="1100" b="0" i="0" u="none" strike="noStrike" cap="none" dirty="0" err="1">
                <a:solidFill>
                  <a:srgbClr val="000000"/>
                </a:solidFill>
                <a:effectLst/>
                <a:latin typeface="Arial"/>
                <a:ea typeface="Arial"/>
                <a:cs typeface="Arial"/>
                <a:sym typeface="Arial"/>
              </a:rPr>
              <a:t>therandomly</a:t>
            </a:r>
            <a:r>
              <a:rPr lang="en-US" sz="1100" b="0" i="0" u="none" strike="noStrike" cap="none" dirty="0">
                <a:solidFill>
                  <a:srgbClr val="000000"/>
                </a:solidFill>
                <a:effectLst/>
                <a:latin typeface="Arial"/>
                <a:ea typeface="Arial"/>
                <a:cs typeface="Arial"/>
                <a:sym typeface="Arial"/>
              </a:rPr>
              <a:t> initialized recurrent weight matrix to a value that is smaller than 1. and then you’re done. you run your stable reservoir on the input time-series, you collect the hidden units activation inside a weight matrix H, you train the readout by pseudo inversion or ridge regression. as easy as this.</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61566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rgbClr val="000000"/>
                </a:solidFill>
                <a:effectLst/>
                <a:latin typeface="Arial"/>
                <a:ea typeface="Arial"/>
                <a:cs typeface="Arial"/>
                <a:sym typeface="Arial"/>
              </a:rPr>
              <a:t>A relevant strand of works in RC research focuses on the study the topology of the reservoir layer. The idea is to try to generate “better” reservoirs than just random ones. An effective approach is to design the recurrent weight matrix Wˆ as an orthogonal matrix, which has been shown to be associated to increased short-term memory and predictive performance with respect to random reservoirs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rgbClr val="000000"/>
                </a:solidFill>
                <a:effectLst/>
                <a:latin typeface="Arial"/>
                <a:cs typeface="Arial"/>
                <a:sym typeface="Arial"/>
              </a:rPr>
              <a:t>You can find more details in this famous contribution by </a:t>
            </a:r>
            <a:r>
              <a:rPr lang="en-US" sz="1100" b="0" i="0" u="none" strike="noStrike" cap="none" dirty="0" err="1">
                <a:solidFill>
                  <a:srgbClr val="000000"/>
                </a:solidFill>
                <a:effectLst/>
                <a:latin typeface="Arial"/>
                <a:cs typeface="Arial"/>
                <a:sym typeface="Arial"/>
              </a:rPr>
              <a:t>Rodan</a:t>
            </a:r>
            <a:r>
              <a:rPr lang="en-US" sz="1100" b="0" i="0" u="none" strike="noStrike" cap="none" dirty="0">
                <a:solidFill>
                  <a:srgbClr val="000000"/>
                </a:solidFill>
                <a:effectLst/>
                <a:latin typeface="Arial"/>
                <a:cs typeface="Arial"/>
                <a:sym typeface="Arial"/>
              </a:rPr>
              <a:t> and Tino, but the main idea is that a simple way to achieve a reservoir system with an orthogonal recurrent structure is to shape the topology such that the neurons in the reservoir form a cycle</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rgbClr val="000000"/>
                </a:solidFill>
                <a:effectLst/>
                <a:latin typeface="Arial"/>
                <a:cs typeface="Arial"/>
                <a:sym typeface="Arial"/>
              </a:rPr>
              <a:t>CLICK</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This is called </a:t>
            </a:r>
            <a:r>
              <a:rPr lang="en-US" sz="1100" b="0" i="0" u="none" strike="noStrike" cap="none" dirty="0">
                <a:solidFill>
                  <a:srgbClr val="000000"/>
                </a:solidFill>
                <a:effectLst/>
                <a:latin typeface="Arial"/>
                <a:ea typeface="Arial"/>
                <a:cs typeface="Arial"/>
                <a:sym typeface="Arial"/>
              </a:rPr>
              <a:t>Simple Cycle Reservoir (SCR), and it corresponds to a recurrent weight matrix with a simple and nice structure, where </a:t>
            </a:r>
            <a:r>
              <a:rPr lang="en-US" sz="1100" b="0" i="0" u="none" strike="noStrike" cap="none" dirty="0">
                <a:solidFill>
                  <a:srgbClr val="000000"/>
                </a:solidFill>
                <a:effectLst/>
                <a:latin typeface="Arial"/>
                <a:cs typeface="Arial"/>
                <a:sym typeface="Arial"/>
              </a:rPr>
              <a:t>the non-zero weights are limited to the elements in the sub-diagonal and in the top right,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rgbClr val="000000"/>
                </a:solidFill>
                <a:effectLst/>
                <a:latin typeface="Arial"/>
                <a:cs typeface="Arial"/>
                <a:sym typeface="Arial"/>
              </a:rPr>
              <a:t>CLICK</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rgbClr val="000000"/>
                </a:solidFill>
                <a:effectLst/>
                <a:latin typeface="Arial"/>
                <a:cs typeface="Arial"/>
                <a:sym typeface="Arial"/>
              </a:rPr>
              <a:t> which are set all to the same value, which is in practice equal to the spectral radius of this matrix</a:t>
            </a:r>
            <a:endParaRPr lang="en-US" dirty="0"/>
          </a:p>
          <a:p>
            <a:endParaRPr lang="en-US" dirty="0"/>
          </a:p>
          <a:p>
            <a:r>
              <a:rPr lang="en-US" dirty="0"/>
              <a:t>-------------------</a:t>
            </a:r>
          </a:p>
          <a:p>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200" b="0" i="0" u="none" strike="noStrike" cap="none" dirty="0">
                <a:solidFill>
                  <a:srgbClr val="000000"/>
                </a:solidFill>
                <a:effectLst/>
                <a:latin typeface="Arial"/>
                <a:ea typeface="Arial"/>
                <a:cs typeface="Arial"/>
                <a:sym typeface="Arial"/>
              </a:rPr>
              <a:t>We chose as our base architecture the SCR described in the previous slide, where the reservoir nodes are connected to form a ring </a:t>
            </a: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200" b="0" i="0" u="none" strike="noStrike" cap="none" dirty="0">
                <a:solidFill>
                  <a:srgbClr val="000000"/>
                </a:solidFill>
                <a:effectLst/>
                <a:latin typeface="Arial"/>
                <a:ea typeface="Arial"/>
                <a:cs typeface="Arial"/>
                <a:sym typeface="Arial"/>
              </a:rPr>
              <a:t>We modify it slightly by introducing in the state transfer function two vectors of free parameters: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200" b="0" i="0" u="none" strike="noStrike" cap="none" dirty="0">
                <a:solidFill>
                  <a:srgbClr val="000000"/>
                </a:solidFill>
                <a:effectLst/>
                <a:latin typeface="Arial"/>
                <a:ea typeface="Arial"/>
                <a:cs typeface="Arial"/>
                <a:sym typeface="Arial"/>
              </a:rPr>
              <a:t>CLICK</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200" b="0" i="0" u="none" strike="noStrike" cap="none" dirty="0">
                <a:solidFill>
                  <a:srgbClr val="000000"/>
                </a:solidFill>
                <a:effectLst/>
                <a:latin typeface="Arial"/>
                <a:ea typeface="Arial"/>
                <a:cs typeface="Arial"/>
                <a:sym typeface="Arial"/>
              </a:rPr>
              <a:t>a gain a, to modulate the net input of the state transfer function,</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200" b="0" i="0" u="none" strike="noStrike" cap="none" dirty="0">
                <a:solidFill>
                  <a:srgbClr val="000000"/>
                </a:solidFill>
                <a:effectLst/>
                <a:latin typeface="Arial"/>
                <a:ea typeface="Arial"/>
                <a:cs typeface="Arial"/>
                <a:sym typeface="Arial"/>
              </a:rPr>
              <a:t>CLICK</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200" b="0" i="0" u="none" strike="noStrike" cap="none" dirty="0">
                <a:solidFill>
                  <a:srgbClr val="000000"/>
                </a:solidFill>
                <a:effectLst/>
                <a:latin typeface="Arial"/>
                <a:ea typeface="Arial"/>
                <a:cs typeface="Arial"/>
                <a:sym typeface="Arial"/>
              </a:rPr>
              <a:t> and an adaptable bias b, to control the operational regime between linear and nonlinear.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200" b="0" i="0" u="none" strike="noStrike" cap="none" dirty="0">
              <a:solidFill>
                <a:srgbClr val="000000"/>
              </a:solidFill>
              <a:effectLst/>
              <a:latin typeface="Arial"/>
              <a:ea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200" b="0" i="0" u="none" strike="noStrike" cap="none" dirty="0">
                <a:solidFill>
                  <a:srgbClr val="000000"/>
                </a:solidFill>
                <a:effectLst/>
                <a:latin typeface="Arial"/>
                <a:ea typeface="Arial"/>
                <a:cs typeface="Arial"/>
                <a:sym typeface="Arial"/>
              </a:rPr>
              <a:t>So, what we want to do, given the reservoir system in the equation Is to control the proximity of the system behavior to the edge of stability. To do this we have to find a way to suitably compute its LLW. This, in turn, requires to calculate the Jacobian matrix and its eigenvalues. These mathematical steps are described in detail in the paper.</a:t>
            </a:r>
          </a:p>
          <a:p>
            <a:endParaRPr lang="en-US" dirty="0"/>
          </a:p>
        </p:txBody>
      </p:sp>
    </p:spTree>
    <p:extLst>
      <p:ext uri="{BB962C8B-B14F-4D97-AF65-F5344CB8AC3E}">
        <p14:creationId xmlns:p14="http://schemas.microsoft.com/office/powerpoint/2010/main" val="69770137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667945F-F5B2-4C6F-A588-B98ED62FE942}"/>
              </a:ext>
            </a:extLst>
          </p:cNvPr>
          <p:cNvPicPr>
            <a:picLocks noChangeAspect="1"/>
          </p:cNvPicPr>
          <p:nvPr/>
        </p:nvPicPr>
        <p:blipFill rotWithShape="1">
          <a:blip r:embed="rId2">
            <a:alphaModFix amt="94000"/>
            <a:extLst>
              <a:ext uri="{BEBA8EAE-BF5A-486C-A8C5-ECC9F3942E4B}">
                <a14:imgProps xmlns:a14="http://schemas.microsoft.com/office/drawing/2010/main">
                  <a14:imgLayer r:embed="rId3">
                    <a14:imgEffect>
                      <a14:saturation sat="400000"/>
                    </a14:imgEffect>
                  </a14:imgLayer>
                </a14:imgProps>
              </a:ext>
            </a:extLst>
          </a:blip>
          <a:srcRect t="1430" b="23570"/>
          <a:stretch/>
        </p:blipFill>
        <p:spPr>
          <a:xfrm>
            <a:off x="20" y="10"/>
            <a:ext cx="12191980" cy="6857990"/>
          </a:xfrm>
          <a:prstGeom prst="rect">
            <a:avLst/>
          </a:prstGeom>
        </p:spPr>
      </p:pic>
      <p:sp>
        <p:nvSpPr>
          <p:cNvPr id="13" name="Rectangle 12">
            <a:extLst>
              <a:ext uri="{FF2B5EF4-FFF2-40B4-BE49-F238E27FC236}">
                <a16:creationId xmlns:a16="http://schemas.microsoft.com/office/drawing/2014/main" id="{D83F278A-55BA-4EF0-86D6-3BA4D2F9E7D7}"/>
              </a:ext>
            </a:extLst>
          </p:cNvPr>
          <p:cNvSpPr/>
          <p:nvPr/>
        </p:nvSpPr>
        <p:spPr>
          <a:xfrm>
            <a:off x="547479" y="854765"/>
            <a:ext cx="10954746" cy="3806688"/>
          </a:xfrm>
          <a:prstGeom prst="rect">
            <a:avLst/>
          </a:prstGeom>
          <a:solidFill>
            <a:schemeClr val="tx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689772" y="912891"/>
            <a:ext cx="10571260" cy="1459044"/>
          </a:xfrm>
          <a:prstGeom prst="rect">
            <a:avLst/>
          </a:prstGeom>
        </p:spPr>
        <p:txBody>
          <a:bodyPr anchor="b">
            <a:normAutofit/>
          </a:bodyPr>
          <a:lstStyle>
            <a:lvl1pPr algn="ctr">
              <a:lnSpc>
                <a:spcPct val="85000"/>
              </a:lnSpc>
              <a:defRPr sz="6000" spc="-50" baseline="0">
                <a:solidFill>
                  <a:schemeClr val="bg1"/>
                </a:solidFill>
              </a:defRPr>
            </a:lvl1pPr>
          </a:lstStyle>
          <a:p>
            <a:r>
              <a:rPr lang="en-US" dirty="0"/>
              <a:t>Click to edit title</a:t>
            </a:r>
          </a:p>
        </p:txBody>
      </p:sp>
      <p:sp>
        <p:nvSpPr>
          <p:cNvPr id="3" name="Subtitle 2"/>
          <p:cNvSpPr>
            <a:spLocks noGrp="1"/>
          </p:cNvSpPr>
          <p:nvPr>
            <p:ph type="subTitle" idx="1" hasCustomPrompt="1"/>
          </p:nvPr>
        </p:nvSpPr>
        <p:spPr>
          <a:xfrm>
            <a:off x="689772" y="2509718"/>
            <a:ext cx="10571260" cy="2042403"/>
          </a:xfrm>
          <a:prstGeom prst="rect">
            <a:avLst/>
          </a:prstGeom>
        </p:spPr>
        <p:txBody>
          <a:bodyPr lIns="91440" rIns="91440">
            <a:normAutofit/>
          </a:bodyPr>
          <a:lstStyle>
            <a:lvl1pPr marL="0" indent="0" algn="ctr">
              <a:spcBef>
                <a:spcPts val="0"/>
              </a:spcBef>
              <a:spcAft>
                <a:spcPts val="0"/>
              </a:spcAft>
              <a:buNone/>
              <a:defRPr sz="2000" cap="small" spc="200" baseline="0">
                <a:solidFill>
                  <a:schemeClr val="bg1"/>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subtitle</a:t>
            </a:r>
          </a:p>
        </p:txBody>
      </p:sp>
      <p:cxnSp>
        <p:nvCxnSpPr>
          <p:cNvPr id="9" name="Straight Connector 8"/>
          <p:cNvCxnSpPr>
            <a:cxnSpLocks/>
          </p:cNvCxnSpPr>
          <p:nvPr/>
        </p:nvCxnSpPr>
        <p:spPr>
          <a:xfrm>
            <a:off x="689774" y="2371935"/>
            <a:ext cx="10571261" cy="0"/>
          </a:xfrm>
          <a:prstGeom prst="line">
            <a:avLst/>
          </a:prstGeom>
          <a:ln w="254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5C221AD9-A631-C630-C51F-5E21DB84B44F}"/>
              </a:ext>
            </a:extLst>
          </p:cNvPr>
          <p:cNvSpPr/>
          <p:nvPr userDrawn="1"/>
        </p:nvSpPr>
        <p:spPr>
          <a:xfrm>
            <a:off x="2383734" y="5268172"/>
            <a:ext cx="7424531" cy="1353874"/>
          </a:xfrm>
          <a:prstGeom prst="rect">
            <a:avLst/>
          </a:prstGeom>
          <a:solidFill>
            <a:schemeClr val="tx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FD24598C-B63E-EDA7-CFBF-8DDF8681C6B5}"/>
              </a:ext>
            </a:extLst>
          </p:cNvPr>
          <p:cNvCxnSpPr>
            <a:cxnSpLocks/>
          </p:cNvCxnSpPr>
          <p:nvPr userDrawn="1"/>
        </p:nvCxnSpPr>
        <p:spPr>
          <a:xfrm>
            <a:off x="5464866" y="5415895"/>
            <a:ext cx="0" cy="1044973"/>
          </a:xfrm>
          <a:prstGeom prst="line">
            <a:avLst/>
          </a:prstGeom>
          <a:ln w="254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10967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14"/>
        <p:cNvGrpSpPr/>
        <p:nvPr/>
      </p:nvGrpSpPr>
      <p:grpSpPr>
        <a:xfrm>
          <a:off x="0" y="0"/>
          <a:ext cx="0" cy="0"/>
          <a:chOff x="0" y="0"/>
          <a:chExt cx="0" cy="0"/>
        </a:xfrm>
      </p:grpSpPr>
      <p:cxnSp>
        <p:nvCxnSpPr>
          <p:cNvPr id="15" name="Google Shape;15;p3"/>
          <p:cNvCxnSpPr/>
          <p:nvPr/>
        </p:nvCxnSpPr>
        <p:spPr>
          <a:xfrm>
            <a:off x="0" y="3997533"/>
            <a:ext cx="12192000" cy="0"/>
          </a:xfrm>
          <a:prstGeom prst="straightConnector1">
            <a:avLst/>
          </a:prstGeom>
          <a:noFill/>
          <a:ln w="19050" cap="flat" cmpd="sng">
            <a:solidFill>
              <a:schemeClr val="lt2"/>
            </a:solidFill>
            <a:prstDash val="solid"/>
            <a:round/>
            <a:headEnd type="none" w="sm" len="sm"/>
            <a:tailEnd type="none" w="sm" len="sm"/>
          </a:ln>
        </p:spPr>
      </p:cxnSp>
      <p:sp>
        <p:nvSpPr>
          <p:cNvPr id="16" name="Google Shape;16;p3"/>
          <p:cNvSpPr txBox="1">
            <a:spLocks noGrp="1"/>
          </p:cNvSpPr>
          <p:nvPr>
            <p:ph type="title"/>
          </p:nvPr>
        </p:nvSpPr>
        <p:spPr>
          <a:xfrm>
            <a:off x="680600" y="2743200"/>
            <a:ext cx="10830800" cy="10384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3600"/>
              <a:buNone/>
              <a:defRPr sz="4800">
                <a:solidFill>
                  <a:schemeClr val="lt1"/>
                </a:solidFill>
              </a:defRPr>
            </a:lvl1pPr>
            <a:lvl2pPr lvl="1">
              <a:spcBef>
                <a:spcPts val="0"/>
              </a:spcBef>
              <a:spcAft>
                <a:spcPts val="0"/>
              </a:spcAft>
              <a:buClr>
                <a:schemeClr val="lt1"/>
              </a:buClr>
              <a:buSzPts val="3600"/>
              <a:buNone/>
              <a:defRPr sz="4800">
                <a:solidFill>
                  <a:schemeClr val="lt1"/>
                </a:solidFill>
              </a:defRPr>
            </a:lvl2pPr>
            <a:lvl3pPr lvl="2">
              <a:spcBef>
                <a:spcPts val="0"/>
              </a:spcBef>
              <a:spcAft>
                <a:spcPts val="0"/>
              </a:spcAft>
              <a:buClr>
                <a:schemeClr val="lt1"/>
              </a:buClr>
              <a:buSzPts val="3600"/>
              <a:buNone/>
              <a:defRPr sz="4800">
                <a:solidFill>
                  <a:schemeClr val="lt1"/>
                </a:solidFill>
              </a:defRPr>
            </a:lvl3pPr>
            <a:lvl4pPr lvl="3">
              <a:spcBef>
                <a:spcPts val="0"/>
              </a:spcBef>
              <a:spcAft>
                <a:spcPts val="0"/>
              </a:spcAft>
              <a:buClr>
                <a:schemeClr val="lt1"/>
              </a:buClr>
              <a:buSzPts val="3600"/>
              <a:buNone/>
              <a:defRPr sz="4800">
                <a:solidFill>
                  <a:schemeClr val="lt1"/>
                </a:solidFill>
              </a:defRPr>
            </a:lvl4pPr>
            <a:lvl5pPr lvl="4">
              <a:spcBef>
                <a:spcPts val="0"/>
              </a:spcBef>
              <a:spcAft>
                <a:spcPts val="0"/>
              </a:spcAft>
              <a:buClr>
                <a:schemeClr val="lt1"/>
              </a:buClr>
              <a:buSzPts val="3600"/>
              <a:buNone/>
              <a:defRPr sz="4800">
                <a:solidFill>
                  <a:schemeClr val="lt1"/>
                </a:solidFill>
              </a:defRPr>
            </a:lvl5pPr>
            <a:lvl6pPr lvl="5">
              <a:spcBef>
                <a:spcPts val="0"/>
              </a:spcBef>
              <a:spcAft>
                <a:spcPts val="0"/>
              </a:spcAft>
              <a:buClr>
                <a:schemeClr val="lt1"/>
              </a:buClr>
              <a:buSzPts val="3600"/>
              <a:buNone/>
              <a:defRPr sz="4800">
                <a:solidFill>
                  <a:schemeClr val="lt1"/>
                </a:solidFill>
              </a:defRPr>
            </a:lvl6pPr>
            <a:lvl7pPr lvl="6">
              <a:spcBef>
                <a:spcPts val="0"/>
              </a:spcBef>
              <a:spcAft>
                <a:spcPts val="0"/>
              </a:spcAft>
              <a:buClr>
                <a:schemeClr val="lt1"/>
              </a:buClr>
              <a:buSzPts val="3600"/>
              <a:buNone/>
              <a:defRPr sz="4800">
                <a:solidFill>
                  <a:schemeClr val="lt1"/>
                </a:solidFill>
              </a:defRPr>
            </a:lvl7pPr>
            <a:lvl8pPr lvl="7">
              <a:spcBef>
                <a:spcPts val="0"/>
              </a:spcBef>
              <a:spcAft>
                <a:spcPts val="0"/>
              </a:spcAft>
              <a:buClr>
                <a:schemeClr val="lt1"/>
              </a:buClr>
              <a:buSzPts val="3600"/>
              <a:buNone/>
              <a:defRPr sz="4800">
                <a:solidFill>
                  <a:schemeClr val="lt1"/>
                </a:solidFill>
              </a:defRPr>
            </a:lvl8pPr>
            <a:lvl9pPr lvl="8">
              <a:spcBef>
                <a:spcPts val="0"/>
              </a:spcBef>
              <a:spcAft>
                <a:spcPts val="0"/>
              </a:spcAft>
              <a:buClr>
                <a:schemeClr val="lt1"/>
              </a:buClr>
              <a:buSzPts val="3600"/>
              <a:buNone/>
              <a:defRPr sz="4800">
                <a:solidFill>
                  <a:schemeClr val="lt1"/>
                </a:solidFill>
              </a:defRPr>
            </a:lvl9pPr>
          </a:lstStyle>
          <a:p>
            <a:endParaRPr/>
          </a:p>
        </p:txBody>
      </p:sp>
      <p:sp>
        <p:nvSpPr>
          <p:cNvPr id="17" name="Google Shape;1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4199552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sz="24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30" name="Google Shape;30;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4559213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3" name="Google Shape;33;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4" name="Google Shape;34;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33422060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ain point" preserve="1" userDrawn="1">
  <p:cSld name="1_Main point">
    <p:bg>
      <p:bgPr>
        <a:solidFill>
          <a:schemeClr val="lt2"/>
        </a:solidFill>
        <a:effectLst/>
      </p:bgPr>
    </p:bg>
    <p:spTree>
      <p:nvGrpSpPr>
        <p:cNvPr id="1" name="Shape 35"/>
        <p:cNvGrpSpPr/>
        <p:nvPr/>
      </p:nvGrpSpPr>
      <p:grpSpPr>
        <a:xfrm>
          <a:off x="0" y="0"/>
          <a:ext cx="0" cy="0"/>
          <a:chOff x="0" y="0"/>
          <a:chExt cx="0" cy="0"/>
        </a:xfrm>
      </p:grpSpPr>
      <p:sp>
        <p:nvSpPr>
          <p:cNvPr id="37" name="Google Shape;37;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it-IT" smtClean="0"/>
              <a:pPr/>
              <a:t>‹N›</a:t>
            </a:fld>
            <a:endParaRPr lang="it-IT"/>
          </a:p>
        </p:txBody>
      </p:sp>
      <p:sp>
        <p:nvSpPr>
          <p:cNvPr id="4" name="Google Shape;29;p6">
            <a:extLst>
              <a:ext uri="{FF2B5EF4-FFF2-40B4-BE49-F238E27FC236}">
                <a16:creationId xmlns:a16="http://schemas.microsoft.com/office/drawing/2014/main" id="{123E2CFC-05D5-5349-9A69-9020ABCE0E13}"/>
              </a:ext>
            </a:extLst>
          </p:cNvPr>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sz="2400">
                <a:solidFill>
                  <a:schemeClr val="bg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5" name="Google Shape;21;p4">
            <a:extLst>
              <a:ext uri="{FF2B5EF4-FFF2-40B4-BE49-F238E27FC236}">
                <a16:creationId xmlns:a16="http://schemas.microsoft.com/office/drawing/2014/main" id="{9178E706-F018-FC41-BEA3-91FD76FA405A}"/>
              </a:ext>
            </a:extLst>
          </p:cNvPr>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sz="3200">
                <a:solidFill>
                  <a:schemeClr val="bg1"/>
                </a:solidFill>
              </a:defRPr>
            </a:lvl1pPr>
            <a:lvl2pPr marL="1219170" lvl="1" indent="-423323">
              <a:spcBef>
                <a:spcPts val="0"/>
              </a:spcBef>
              <a:spcAft>
                <a:spcPts val="0"/>
              </a:spcAft>
              <a:buSzPts val="1400"/>
              <a:buChar char="○"/>
              <a:defRPr sz="2667">
                <a:solidFill>
                  <a:schemeClr val="bg1"/>
                </a:solidFill>
              </a:defRPr>
            </a:lvl2pPr>
            <a:lvl3pPr marL="1828754" lvl="2" indent="-423323">
              <a:spcBef>
                <a:spcPts val="0"/>
              </a:spcBef>
              <a:spcAft>
                <a:spcPts val="0"/>
              </a:spcAft>
              <a:buSzPts val="1400"/>
              <a:buChar char="■"/>
              <a:defRPr sz="2400">
                <a:solidFill>
                  <a:schemeClr val="bg1"/>
                </a:solidFill>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lang="en-US" dirty="0"/>
          </a:p>
          <a:p>
            <a:pPr lvl="1"/>
            <a:endParaRPr lang="en-US" dirty="0"/>
          </a:p>
          <a:p>
            <a:pPr lvl="2"/>
            <a:endParaRPr dirty="0"/>
          </a:p>
        </p:txBody>
      </p:sp>
    </p:spTree>
    <p:extLst>
      <p:ext uri="{BB962C8B-B14F-4D97-AF65-F5344CB8AC3E}">
        <p14:creationId xmlns:p14="http://schemas.microsoft.com/office/powerpoint/2010/main" val="15281233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8"/>
        <p:cNvGrpSpPr/>
        <p:nvPr/>
      </p:nvGrpSpPr>
      <p:grpSpPr>
        <a:xfrm>
          <a:off x="0" y="0"/>
          <a:ext cx="0" cy="0"/>
          <a:chOff x="0" y="0"/>
          <a:chExt cx="0" cy="0"/>
        </a:xfrm>
      </p:grpSpPr>
      <p:sp>
        <p:nvSpPr>
          <p:cNvPr id="39" name="Google Shape;39;p9"/>
          <p:cNvSpPr/>
          <p:nvPr/>
        </p:nvSpPr>
        <p:spPr>
          <a:xfrm>
            <a:off x="6096000" y="100"/>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40" name="Google Shape;40;p9"/>
          <p:cNvCxnSpPr/>
          <p:nvPr/>
        </p:nvCxnSpPr>
        <p:spPr>
          <a:xfrm>
            <a:off x="6706233" y="5994000"/>
            <a:ext cx="624400" cy="0"/>
          </a:xfrm>
          <a:prstGeom prst="straightConnector1">
            <a:avLst/>
          </a:prstGeom>
          <a:noFill/>
          <a:ln w="19050" cap="flat" cmpd="sng">
            <a:solidFill>
              <a:schemeClr val="lt2"/>
            </a:solidFill>
            <a:prstDash val="solid"/>
            <a:round/>
            <a:headEnd type="none" w="sm" len="sm"/>
            <a:tailEnd type="none" w="sm" len="sm"/>
          </a:ln>
        </p:spPr>
      </p:cxnSp>
      <p:sp>
        <p:nvSpPr>
          <p:cNvPr id="41" name="Google Shape;41;p9"/>
          <p:cNvSpPr txBox="1">
            <a:spLocks noGrp="1"/>
          </p:cNvSpPr>
          <p:nvPr>
            <p:ph type="title"/>
          </p:nvPr>
        </p:nvSpPr>
        <p:spPr>
          <a:xfrm>
            <a:off x="354000" y="1607767"/>
            <a:ext cx="5393600" cy="20128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42" name="Google Shape;42;p9"/>
          <p:cNvSpPr txBox="1">
            <a:spLocks noGrp="1"/>
          </p:cNvSpPr>
          <p:nvPr>
            <p:ph type="subTitle" idx="1"/>
          </p:nvPr>
        </p:nvSpPr>
        <p:spPr>
          <a:xfrm>
            <a:off x="354000" y="3692001"/>
            <a:ext cx="5393600" cy="17940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43" name="Google Shape;43;p9"/>
          <p:cNvSpPr txBox="1">
            <a:spLocks noGrp="1"/>
          </p:cNvSpPr>
          <p:nvPr>
            <p:ph type="body" idx="2"/>
          </p:nvPr>
        </p:nvSpPr>
        <p:spPr>
          <a:xfrm>
            <a:off x="6586000" y="965600"/>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Clr>
                <a:schemeClr val="lt1"/>
              </a:buClr>
              <a:buSzPts val="1800"/>
              <a:buChar char="●"/>
              <a:defRPr>
                <a:solidFill>
                  <a:schemeClr val="lt1"/>
                </a:solidFill>
              </a:defRPr>
            </a:lvl1pPr>
            <a:lvl2pPr marL="1219170" lvl="1" indent="-423323">
              <a:spcBef>
                <a:spcPts val="0"/>
              </a:spcBef>
              <a:spcAft>
                <a:spcPts val="0"/>
              </a:spcAft>
              <a:buClr>
                <a:schemeClr val="lt1"/>
              </a:buClr>
              <a:buSzPts val="1400"/>
              <a:buChar char="○"/>
              <a:defRPr>
                <a:solidFill>
                  <a:schemeClr val="lt1"/>
                </a:solidFill>
              </a:defRPr>
            </a:lvl2pPr>
            <a:lvl3pPr marL="1828754" lvl="2" indent="-423323">
              <a:spcBef>
                <a:spcPts val="0"/>
              </a:spcBef>
              <a:spcAft>
                <a:spcPts val="0"/>
              </a:spcAft>
              <a:buClr>
                <a:schemeClr val="lt1"/>
              </a:buClr>
              <a:buSzPts val="1400"/>
              <a:buChar char="■"/>
              <a:defRPr>
                <a:solidFill>
                  <a:schemeClr val="lt1"/>
                </a:solidFill>
              </a:defRPr>
            </a:lvl3pPr>
            <a:lvl4pPr marL="2438339" lvl="3" indent="-423323">
              <a:spcBef>
                <a:spcPts val="0"/>
              </a:spcBef>
              <a:spcAft>
                <a:spcPts val="0"/>
              </a:spcAft>
              <a:buClr>
                <a:schemeClr val="lt1"/>
              </a:buClr>
              <a:buSzPts val="1400"/>
              <a:buChar char="●"/>
              <a:defRPr>
                <a:solidFill>
                  <a:schemeClr val="lt1"/>
                </a:solidFill>
              </a:defRPr>
            </a:lvl4pPr>
            <a:lvl5pPr marL="3047924" lvl="4" indent="-423323">
              <a:spcBef>
                <a:spcPts val="0"/>
              </a:spcBef>
              <a:spcAft>
                <a:spcPts val="0"/>
              </a:spcAft>
              <a:buClr>
                <a:schemeClr val="lt1"/>
              </a:buClr>
              <a:buSzPts val="1400"/>
              <a:buChar char="○"/>
              <a:defRPr>
                <a:solidFill>
                  <a:schemeClr val="lt1"/>
                </a:solidFill>
              </a:defRPr>
            </a:lvl5pPr>
            <a:lvl6pPr marL="3657509" lvl="5" indent="-423323">
              <a:spcBef>
                <a:spcPts val="0"/>
              </a:spcBef>
              <a:spcAft>
                <a:spcPts val="0"/>
              </a:spcAft>
              <a:buClr>
                <a:schemeClr val="lt1"/>
              </a:buClr>
              <a:buSzPts val="1400"/>
              <a:buChar char="■"/>
              <a:defRPr>
                <a:solidFill>
                  <a:schemeClr val="lt1"/>
                </a:solidFill>
              </a:defRPr>
            </a:lvl6pPr>
            <a:lvl7pPr marL="4267093" lvl="6" indent="-423323">
              <a:spcBef>
                <a:spcPts val="0"/>
              </a:spcBef>
              <a:spcAft>
                <a:spcPts val="0"/>
              </a:spcAft>
              <a:buClr>
                <a:schemeClr val="lt1"/>
              </a:buClr>
              <a:buSzPts val="1400"/>
              <a:buChar char="●"/>
              <a:defRPr>
                <a:solidFill>
                  <a:schemeClr val="lt1"/>
                </a:solidFill>
              </a:defRPr>
            </a:lvl7pPr>
            <a:lvl8pPr marL="4876678" lvl="7" indent="-423323">
              <a:spcBef>
                <a:spcPts val="0"/>
              </a:spcBef>
              <a:spcAft>
                <a:spcPts val="0"/>
              </a:spcAft>
              <a:buClr>
                <a:schemeClr val="lt1"/>
              </a:buClr>
              <a:buSzPts val="1400"/>
              <a:buChar char="○"/>
              <a:defRPr>
                <a:solidFill>
                  <a:schemeClr val="lt1"/>
                </a:solidFill>
              </a:defRPr>
            </a:lvl8pPr>
            <a:lvl9pPr marL="5486263" lvl="8" indent="-423323">
              <a:spcBef>
                <a:spcPts val="0"/>
              </a:spcBef>
              <a:spcAft>
                <a:spcPts val="0"/>
              </a:spcAft>
              <a:buClr>
                <a:schemeClr val="lt1"/>
              </a:buClr>
              <a:buSzPts val="1400"/>
              <a:buChar char="■"/>
              <a:defRPr>
                <a:solidFill>
                  <a:schemeClr val="lt1"/>
                </a:solidFill>
              </a:defRPr>
            </a:lvl9pPr>
          </a:lstStyle>
          <a:p>
            <a:endParaRPr/>
          </a:p>
        </p:txBody>
      </p:sp>
      <p:sp>
        <p:nvSpPr>
          <p:cNvPr id="44" name="Google Shape;44;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29677205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415600" y="5649100"/>
            <a:ext cx="7998400" cy="7984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2100"/>
              <a:buNone/>
              <a:defRPr sz="2800"/>
            </a:lvl1pPr>
          </a:lstStyle>
          <a:p>
            <a:endParaRPr/>
          </a:p>
        </p:txBody>
      </p:sp>
      <p:sp>
        <p:nvSpPr>
          <p:cNvPr id="47" name="Google Shape;47;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34120876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8"/>
        <p:cNvGrpSpPr/>
        <p:nvPr/>
      </p:nvGrpSpPr>
      <p:grpSpPr>
        <a:xfrm>
          <a:off x="0" y="0"/>
          <a:ext cx="0" cy="0"/>
          <a:chOff x="0" y="0"/>
          <a:chExt cx="0" cy="0"/>
        </a:xfrm>
      </p:grpSpPr>
      <p:sp>
        <p:nvSpPr>
          <p:cNvPr id="49" name="Google Shape;49;p11"/>
          <p:cNvSpPr/>
          <p:nvPr/>
        </p:nvSpPr>
        <p:spPr>
          <a:xfrm>
            <a:off x="0" y="6727600"/>
            <a:ext cx="12192000" cy="13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11"/>
          <p:cNvSpPr txBox="1">
            <a:spLocks noGrp="1"/>
          </p:cNvSpPr>
          <p:nvPr>
            <p:ph type="title" hasCustomPrompt="1"/>
          </p:nvPr>
        </p:nvSpPr>
        <p:spPr>
          <a:xfrm>
            <a:off x="415600" y="1321967"/>
            <a:ext cx="11360800" cy="25572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14000"/>
              <a:buNone/>
              <a:defRPr sz="18666" b="1"/>
            </a:lvl1pPr>
            <a:lvl2pPr lvl="1" algn="ctr">
              <a:spcBef>
                <a:spcPts val="0"/>
              </a:spcBef>
              <a:spcAft>
                <a:spcPts val="0"/>
              </a:spcAft>
              <a:buSzPts val="14000"/>
              <a:buNone/>
              <a:defRPr sz="18666" b="1"/>
            </a:lvl2pPr>
            <a:lvl3pPr lvl="2" algn="ctr">
              <a:spcBef>
                <a:spcPts val="0"/>
              </a:spcBef>
              <a:spcAft>
                <a:spcPts val="0"/>
              </a:spcAft>
              <a:buSzPts val="14000"/>
              <a:buNone/>
              <a:defRPr sz="18666" b="1"/>
            </a:lvl3pPr>
            <a:lvl4pPr lvl="3" algn="ctr">
              <a:spcBef>
                <a:spcPts val="0"/>
              </a:spcBef>
              <a:spcAft>
                <a:spcPts val="0"/>
              </a:spcAft>
              <a:buSzPts val="14000"/>
              <a:buNone/>
              <a:defRPr sz="18666" b="1"/>
            </a:lvl4pPr>
            <a:lvl5pPr lvl="4" algn="ctr">
              <a:spcBef>
                <a:spcPts val="0"/>
              </a:spcBef>
              <a:spcAft>
                <a:spcPts val="0"/>
              </a:spcAft>
              <a:buSzPts val="14000"/>
              <a:buNone/>
              <a:defRPr sz="18666" b="1"/>
            </a:lvl5pPr>
            <a:lvl6pPr lvl="5" algn="ctr">
              <a:spcBef>
                <a:spcPts val="0"/>
              </a:spcBef>
              <a:spcAft>
                <a:spcPts val="0"/>
              </a:spcAft>
              <a:buSzPts val="14000"/>
              <a:buNone/>
              <a:defRPr sz="18666" b="1"/>
            </a:lvl6pPr>
            <a:lvl7pPr lvl="6" algn="ctr">
              <a:spcBef>
                <a:spcPts val="0"/>
              </a:spcBef>
              <a:spcAft>
                <a:spcPts val="0"/>
              </a:spcAft>
              <a:buSzPts val="14000"/>
              <a:buNone/>
              <a:defRPr sz="18666" b="1"/>
            </a:lvl7pPr>
            <a:lvl8pPr lvl="7" algn="ctr">
              <a:spcBef>
                <a:spcPts val="0"/>
              </a:spcBef>
              <a:spcAft>
                <a:spcPts val="0"/>
              </a:spcAft>
              <a:buSzPts val="14000"/>
              <a:buNone/>
              <a:defRPr sz="18666" b="1"/>
            </a:lvl8pPr>
            <a:lvl9pPr lvl="8" algn="ctr">
              <a:spcBef>
                <a:spcPts val="0"/>
              </a:spcBef>
              <a:spcAft>
                <a:spcPts val="0"/>
              </a:spcAft>
              <a:buSzPts val="14000"/>
              <a:buNone/>
              <a:defRPr sz="18666" b="1"/>
            </a:lvl9pPr>
          </a:lstStyle>
          <a:p>
            <a:r>
              <a:t>xx%</a:t>
            </a:r>
          </a:p>
        </p:txBody>
      </p:sp>
      <p:sp>
        <p:nvSpPr>
          <p:cNvPr id="51" name="Google Shape;51;p11"/>
          <p:cNvSpPr txBox="1">
            <a:spLocks noGrp="1"/>
          </p:cNvSpPr>
          <p:nvPr>
            <p:ph type="body" idx="1"/>
          </p:nvPr>
        </p:nvSpPr>
        <p:spPr>
          <a:xfrm>
            <a:off x="415600" y="4095067"/>
            <a:ext cx="11360800" cy="1202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52" name="Google Shape;52;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18031591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9"/>
        <p:cNvGrpSpPr/>
        <p:nvPr/>
      </p:nvGrpSpPr>
      <p:grpSpPr>
        <a:xfrm>
          <a:off x="0" y="0"/>
          <a:ext cx="0" cy="0"/>
          <a:chOff x="0" y="0"/>
          <a:chExt cx="0" cy="0"/>
        </a:xfrm>
      </p:grpSpPr>
      <p:cxnSp>
        <p:nvCxnSpPr>
          <p:cNvPr id="10" name="Google Shape;10;p2"/>
          <p:cNvCxnSpPr/>
          <p:nvPr/>
        </p:nvCxnSpPr>
        <p:spPr>
          <a:xfrm>
            <a:off x="0" y="3997533"/>
            <a:ext cx="12192000" cy="0"/>
          </a:xfrm>
          <a:prstGeom prst="straightConnector1">
            <a:avLst/>
          </a:prstGeom>
          <a:noFill/>
          <a:ln w="19050" cap="flat" cmpd="sng">
            <a:solidFill>
              <a:schemeClr val="lt2"/>
            </a:solidFill>
            <a:prstDash val="solid"/>
            <a:round/>
            <a:headEnd type="none" w="sm" len="sm"/>
            <a:tailEnd type="none" w="sm" len="sm"/>
          </a:ln>
        </p:spPr>
      </p:cxnSp>
      <p:sp>
        <p:nvSpPr>
          <p:cNvPr id="11" name="Google Shape;11;p2"/>
          <p:cNvSpPr txBox="1">
            <a:spLocks noGrp="1"/>
          </p:cNvSpPr>
          <p:nvPr>
            <p:ph type="ctrTitle"/>
          </p:nvPr>
        </p:nvSpPr>
        <p:spPr>
          <a:xfrm>
            <a:off x="680600" y="1676400"/>
            <a:ext cx="10830800" cy="21180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4800"/>
              <a:buNone/>
              <a:defRPr sz="6400">
                <a:solidFill>
                  <a:schemeClr val="lt1"/>
                </a:solidFill>
              </a:defRPr>
            </a:lvl1pPr>
            <a:lvl2pPr lvl="1">
              <a:spcBef>
                <a:spcPts val="0"/>
              </a:spcBef>
              <a:spcAft>
                <a:spcPts val="0"/>
              </a:spcAft>
              <a:buClr>
                <a:schemeClr val="lt1"/>
              </a:buClr>
              <a:buSzPts val="4800"/>
              <a:buNone/>
              <a:defRPr sz="6400">
                <a:solidFill>
                  <a:schemeClr val="lt1"/>
                </a:solidFill>
              </a:defRPr>
            </a:lvl2pPr>
            <a:lvl3pPr lvl="2">
              <a:spcBef>
                <a:spcPts val="0"/>
              </a:spcBef>
              <a:spcAft>
                <a:spcPts val="0"/>
              </a:spcAft>
              <a:buClr>
                <a:schemeClr val="lt1"/>
              </a:buClr>
              <a:buSzPts val="4800"/>
              <a:buNone/>
              <a:defRPr sz="6400">
                <a:solidFill>
                  <a:schemeClr val="lt1"/>
                </a:solidFill>
              </a:defRPr>
            </a:lvl3pPr>
            <a:lvl4pPr lvl="3">
              <a:spcBef>
                <a:spcPts val="0"/>
              </a:spcBef>
              <a:spcAft>
                <a:spcPts val="0"/>
              </a:spcAft>
              <a:buClr>
                <a:schemeClr val="lt1"/>
              </a:buClr>
              <a:buSzPts val="4800"/>
              <a:buNone/>
              <a:defRPr sz="6400">
                <a:solidFill>
                  <a:schemeClr val="lt1"/>
                </a:solidFill>
              </a:defRPr>
            </a:lvl4pPr>
            <a:lvl5pPr lvl="4">
              <a:spcBef>
                <a:spcPts val="0"/>
              </a:spcBef>
              <a:spcAft>
                <a:spcPts val="0"/>
              </a:spcAft>
              <a:buClr>
                <a:schemeClr val="lt1"/>
              </a:buClr>
              <a:buSzPts val="4800"/>
              <a:buNone/>
              <a:defRPr sz="6400">
                <a:solidFill>
                  <a:schemeClr val="lt1"/>
                </a:solidFill>
              </a:defRPr>
            </a:lvl5pPr>
            <a:lvl6pPr lvl="5">
              <a:spcBef>
                <a:spcPts val="0"/>
              </a:spcBef>
              <a:spcAft>
                <a:spcPts val="0"/>
              </a:spcAft>
              <a:buClr>
                <a:schemeClr val="lt1"/>
              </a:buClr>
              <a:buSzPts val="4800"/>
              <a:buNone/>
              <a:defRPr sz="6400">
                <a:solidFill>
                  <a:schemeClr val="lt1"/>
                </a:solidFill>
              </a:defRPr>
            </a:lvl6pPr>
            <a:lvl7pPr lvl="6">
              <a:spcBef>
                <a:spcPts val="0"/>
              </a:spcBef>
              <a:spcAft>
                <a:spcPts val="0"/>
              </a:spcAft>
              <a:buClr>
                <a:schemeClr val="lt1"/>
              </a:buClr>
              <a:buSzPts val="4800"/>
              <a:buNone/>
              <a:defRPr sz="6400">
                <a:solidFill>
                  <a:schemeClr val="lt1"/>
                </a:solidFill>
              </a:defRPr>
            </a:lvl7pPr>
            <a:lvl8pPr lvl="7">
              <a:spcBef>
                <a:spcPts val="0"/>
              </a:spcBef>
              <a:spcAft>
                <a:spcPts val="0"/>
              </a:spcAft>
              <a:buClr>
                <a:schemeClr val="lt1"/>
              </a:buClr>
              <a:buSzPts val="4800"/>
              <a:buNone/>
              <a:defRPr sz="6400">
                <a:solidFill>
                  <a:schemeClr val="lt1"/>
                </a:solidFill>
              </a:defRPr>
            </a:lvl8pPr>
            <a:lvl9pPr lvl="8">
              <a:spcBef>
                <a:spcPts val="0"/>
              </a:spcBef>
              <a:spcAft>
                <a:spcPts val="0"/>
              </a:spcAft>
              <a:buClr>
                <a:schemeClr val="lt1"/>
              </a:buClr>
              <a:buSzPts val="4800"/>
              <a:buNone/>
              <a:defRPr sz="6400">
                <a:solidFill>
                  <a:schemeClr val="lt1"/>
                </a:solidFill>
              </a:defRPr>
            </a:lvl9pPr>
          </a:lstStyle>
          <a:p>
            <a:endParaRPr/>
          </a:p>
        </p:txBody>
      </p:sp>
      <p:sp>
        <p:nvSpPr>
          <p:cNvPr id="12" name="Google Shape;12;p2"/>
          <p:cNvSpPr txBox="1">
            <a:spLocks noGrp="1"/>
          </p:cNvSpPr>
          <p:nvPr>
            <p:ph type="subTitle" idx="1"/>
          </p:nvPr>
        </p:nvSpPr>
        <p:spPr>
          <a:xfrm>
            <a:off x="680600" y="4243084"/>
            <a:ext cx="10830800" cy="8400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2400"/>
              <a:buNone/>
              <a:defRPr sz="3200">
                <a:solidFill>
                  <a:schemeClr val="lt1"/>
                </a:solidFill>
              </a:defRPr>
            </a:lvl1pPr>
            <a:lvl2pPr lvl="1">
              <a:lnSpc>
                <a:spcPct val="100000"/>
              </a:lnSpc>
              <a:spcBef>
                <a:spcPts val="0"/>
              </a:spcBef>
              <a:spcAft>
                <a:spcPts val="0"/>
              </a:spcAft>
              <a:buClr>
                <a:schemeClr val="lt1"/>
              </a:buClr>
              <a:buSzPts val="2400"/>
              <a:buNone/>
              <a:defRPr sz="3200">
                <a:solidFill>
                  <a:schemeClr val="lt1"/>
                </a:solidFill>
              </a:defRPr>
            </a:lvl2pPr>
            <a:lvl3pPr lvl="2">
              <a:lnSpc>
                <a:spcPct val="100000"/>
              </a:lnSpc>
              <a:spcBef>
                <a:spcPts val="0"/>
              </a:spcBef>
              <a:spcAft>
                <a:spcPts val="0"/>
              </a:spcAft>
              <a:buClr>
                <a:schemeClr val="lt1"/>
              </a:buClr>
              <a:buSzPts val="2400"/>
              <a:buNone/>
              <a:defRPr sz="3200">
                <a:solidFill>
                  <a:schemeClr val="lt1"/>
                </a:solidFill>
              </a:defRPr>
            </a:lvl3pPr>
            <a:lvl4pPr lvl="3">
              <a:lnSpc>
                <a:spcPct val="100000"/>
              </a:lnSpc>
              <a:spcBef>
                <a:spcPts val="0"/>
              </a:spcBef>
              <a:spcAft>
                <a:spcPts val="0"/>
              </a:spcAft>
              <a:buClr>
                <a:schemeClr val="lt1"/>
              </a:buClr>
              <a:buSzPts val="2400"/>
              <a:buNone/>
              <a:defRPr sz="3200">
                <a:solidFill>
                  <a:schemeClr val="lt1"/>
                </a:solidFill>
              </a:defRPr>
            </a:lvl4pPr>
            <a:lvl5pPr lvl="4">
              <a:lnSpc>
                <a:spcPct val="100000"/>
              </a:lnSpc>
              <a:spcBef>
                <a:spcPts val="0"/>
              </a:spcBef>
              <a:spcAft>
                <a:spcPts val="0"/>
              </a:spcAft>
              <a:buClr>
                <a:schemeClr val="lt1"/>
              </a:buClr>
              <a:buSzPts val="2400"/>
              <a:buNone/>
              <a:defRPr sz="3200">
                <a:solidFill>
                  <a:schemeClr val="lt1"/>
                </a:solidFill>
              </a:defRPr>
            </a:lvl5pPr>
            <a:lvl6pPr lvl="5">
              <a:lnSpc>
                <a:spcPct val="100000"/>
              </a:lnSpc>
              <a:spcBef>
                <a:spcPts val="0"/>
              </a:spcBef>
              <a:spcAft>
                <a:spcPts val="0"/>
              </a:spcAft>
              <a:buClr>
                <a:schemeClr val="lt1"/>
              </a:buClr>
              <a:buSzPts val="2400"/>
              <a:buNone/>
              <a:defRPr sz="3200">
                <a:solidFill>
                  <a:schemeClr val="lt1"/>
                </a:solidFill>
              </a:defRPr>
            </a:lvl6pPr>
            <a:lvl7pPr lvl="6">
              <a:lnSpc>
                <a:spcPct val="100000"/>
              </a:lnSpc>
              <a:spcBef>
                <a:spcPts val="0"/>
              </a:spcBef>
              <a:spcAft>
                <a:spcPts val="0"/>
              </a:spcAft>
              <a:buClr>
                <a:schemeClr val="lt1"/>
              </a:buClr>
              <a:buSzPts val="2400"/>
              <a:buNone/>
              <a:defRPr sz="3200">
                <a:solidFill>
                  <a:schemeClr val="lt1"/>
                </a:solidFill>
              </a:defRPr>
            </a:lvl7pPr>
            <a:lvl8pPr lvl="7">
              <a:lnSpc>
                <a:spcPct val="100000"/>
              </a:lnSpc>
              <a:spcBef>
                <a:spcPts val="0"/>
              </a:spcBef>
              <a:spcAft>
                <a:spcPts val="0"/>
              </a:spcAft>
              <a:buClr>
                <a:schemeClr val="lt1"/>
              </a:buClr>
              <a:buSzPts val="2400"/>
              <a:buNone/>
              <a:defRPr sz="3200">
                <a:solidFill>
                  <a:schemeClr val="lt1"/>
                </a:solidFill>
              </a:defRPr>
            </a:lvl8pPr>
            <a:lvl9pPr lvl="8">
              <a:lnSpc>
                <a:spcPct val="100000"/>
              </a:lnSpc>
              <a:spcBef>
                <a:spcPts val="0"/>
              </a:spcBef>
              <a:spcAft>
                <a:spcPts val="0"/>
              </a:spcAft>
              <a:buClr>
                <a:schemeClr val="lt1"/>
              </a:buClr>
              <a:buSzPts val="2400"/>
              <a:buNone/>
              <a:defRPr sz="3200">
                <a:solidFill>
                  <a:schemeClr val="lt1"/>
                </a:solidFill>
              </a:defRPr>
            </a:lvl9pPr>
          </a:lstStyle>
          <a:p>
            <a:endParaRPr/>
          </a:p>
        </p:txBody>
      </p:sp>
      <p:sp>
        <p:nvSpPr>
          <p:cNvPr id="13" name="Google Shape;13;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13216374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 name="Google Shape;25;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rtl="0">
              <a:spcBef>
                <a:spcPts val="0"/>
              </a:spcBef>
              <a:spcAft>
                <a:spcPts val="0"/>
              </a:spcAft>
              <a:buSzPts val="1400"/>
              <a:buChar char="●"/>
              <a:defRPr sz="1867"/>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
        <p:nvSpPr>
          <p:cNvPr id="26" name="Google Shape;26;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rtl="0">
              <a:spcBef>
                <a:spcPts val="0"/>
              </a:spcBef>
              <a:spcAft>
                <a:spcPts val="0"/>
              </a:spcAft>
              <a:buSzPts val="1400"/>
              <a:buChar char="●"/>
              <a:defRPr sz="1867"/>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
        <p:nvSpPr>
          <p:cNvPr id="27" name="Google Shape;27;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17592144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cSld name="Transi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D5A6276-A107-4339-8947-F0B6B5917121}"/>
              </a:ext>
            </a:extLst>
          </p:cNvPr>
          <p:cNvPicPr>
            <a:picLocks noChangeAspect="1"/>
          </p:cNvPicPr>
          <p:nvPr/>
        </p:nvPicPr>
        <p:blipFill rotWithShape="1">
          <a:blip r:embed="rId2">
            <a:alphaModFix amt="94000"/>
            <a:duotone>
              <a:prstClr val="black"/>
              <a:srgbClr val="D9C3A5">
                <a:tint val="50000"/>
                <a:satMod val="180000"/>
              </a:srgbClr>
            </a:duotone>
          </a:blip>
          <a:srcRect t="1430" b="23570"/>
          <a:stretch/>
        </p:blipFill>
        <p:spPr>
          <a:xfrm>
            <a:off x="20" y="10"/>
            <a:ext cx="12191980" cy="6857990"/>
          </a:xfrm>
          <a:prstGeom prst="rect">
            <a:avLst/>
          </a:prstGeom>
          <a:scene3d>
            <a:camera prst="orthographicFront">
              <a:rot lat="0" lon="0" rev="10800000"/>
            </a:camera>
            <a:lightRig rig="threePt" dir="t"/>
          </a:scene3d>
        </p:spPr>
      </p:pic>
      <p:sp>
        <p:nvSpPr>
          <p:cNvPr id="2" name="Title 1">
            <a:extLst>
              <a:ext uri="{FF2B5EF4-FFF2-40B4-BE49-F238E27FC236}">
                <a16:creationId xmlns:a16="http://schemas.microsoft.com/office/drawing/2014/main" id="{59753705-DBD0-49DE-ADA9-AB5F8CE77769}"/>
              </a:ext>
            </a:extLst>
          </p:cNvPr>
          <p:cNvSpPr>
            <a:spLocks noGrp="1"/>
          </p:cNvSpPr>
          <p:nvPr>
            <p:ph type="title" hasCustomPrompt="1"/>
          </p:nvPr>
        </p:nvSpPr>
        <p:spPr>
          <a:xfrm>
            <a:off x="6967329" y="3687417"/>
            <a:ext cx="4706483" cy="1331843"/>
          </a:xfrm>
          <a:prstGeom prst="rect">
            <a:avLst/>
          </a:prstGeom>
        </p:spPr>
        <p:txBody>
          <a:bodyPr/>
          <a:lstStyle>
            <a:lvl1pPr algn="r">
              <a:defRPr>
                <a:solidFill>
                  <a:schemeClr val="bg1"/>
                </a:solidFill>
              </a:defRPr>
            </a:lvl1pPr>
          </a:lstStyle>
          <a:p>
            <a:r>
              <a:rPr lang="en-US" dirty="0"/>
              <a:t>Click to edit transition text</a:t>
            </a:r>
          </a:p>
        </p:txBody>
      </p:sp>
      <p:cxnSp>
        <p:nvCxnSpPr>
          <p:cNvPr id="10" name="Straight Connector 9">
            <a:extLst>
              <a:ext uri="{FF2B5EF4-FFF2-40B4-BE49-F238E27FC236}">
                <a16:creationId xmlns:a16="http://schemas.microsoft.com/office/drawing/2014/main" id="{AAA51A46-61B8-4C60-9376-3C8CB055A80D}"/>
              </a:ext>
            </a:extLst>
          </p:cNvPr>
          <p:cNvCxnSpPr>
            <a:cxnSpLocks/>
          </p:cNvCxnSpPr>
          <p:nvPr/>
        </p:nvCxnSpPr>
        <p:spPr>
          <a:xfrm>
            <a:off x="6967330" y="5033682"/>
            <a:ext cx="4706483"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24">
            <a:extLst>
              <a:ext uri="{FF2B5EF4-FFF2-40B4-BE49-F238E27FC236}">
                <a16:creationId xmlns:a16="http://schemas.microsoft.com/office/drawing/2014/main" id="{A5FBB62F-A3DD-4334-AFD3-29CFDC5E1DA0}"/>
              </a:ext>
            </a:extLst>
          </p:cNvPr>
          <p:cNvSpPr>
            <a:spLocks noGrp="1"/>
          </p:cNvSpPr>
          <p:nvPr>
            <p:ph type="body" sz="quarter" idx="13" hasCustomPrompt="1"/>
          </p:nvPr>
        </p:nvSpPr>
        <p:spPr>
          <a:xfrm>
            <a:off x="6967328" y="5048105"/>
            <a:ext cx="4706484" cy="340611"/>
          </a:xfrm>
          <a:prstGeom prst="rect">
            <a:avLst/>
          </a:prstGeom>
        </p:spPr>
        <p:txBody>
          <a:bodyPr>
            <a:noAutofit/>
          </a:bodyPr>
          <a:lstStyle>
            <a:lvl1pPr algn="r">
              <a:defRPr sz="1800" cap="small" spc="200" baseline="0">
                <a:solidFill>
                  <a:schemeClr val="bg1"/>
                </a:solidFill>
                <a:latin typeface="+mj-lt"/>
              </a:defRPr>
            </a:lvl1pPr>
          </a:lstStyle>
          <a:p>
            <a:pPr lvl="0"/>
            <a:r>
              <a:rPr lang="en-US" dirty="0"/>
              <a:t>Click to edit transition subtext</a:t>
            </a:r>
          </a:p>
        </p:txBody>
      </p:sp>
    </p:spTree>
    <p:extLst>
      <p:ext uri="{BB962C8B-B14F-4D97-AF65-F5344CB8AC3E}">
        <p14:creationId xmlns:p14="http://schemas.microsoft.com/office/powerpoint/2010/main" val="4129282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2" name="Title Placeholder 1">
            <a:extLst>
              <a:ext uri="{FF2B5EF4-FFF2-40B4-BE49-F238E27FC236}">
                <a16:creationId xmlns:a16="http://schemas.microsoft.com/office/drawing/2014/main" id="{B0142F17-B6DB-4A99-986A-EE86E0EEDA2B}"/>
              </a:ext>
            </a:extLst>
          </p:cNvPr>
          <p:cNvSpPr>
            <a:spLocks noGrp="1"/>
          </p:cNvSpPr>
          <p:nvPr>
            <p:ph type="title" hasCustomPrompt="1"/>
          </p:nvPr>
        </p:nvSpPr>
        <p:spPr>
          <a:xfrm>
            <a:off x="347472" y="5539264"/>
            <a:ext cx="11345294" cy="851365"/>
          </a:xfrm>
          <a:prstGeom prst="rect">
            <a:avLst/>
          </a:prstGeom>
        </p:spPr>
        <p:txBody>
          <a:bodyPr vert="horz" lIns="91440" tIns="45720" rIns="91440" bIns="45720" rtlCol="0" anchor="b">
            <a:normAutofit/>
          </a:bodyPr>
          <a:lstStyle>
            <a:lvl1pPr>
              <a:defRPr/>
            </a:lvl1pPr>
          </a:lstStyle>
          <a:p>
            <a:r>
              <a:rPr lang="en-US" dirty="0"/>
              <a:t>Click to edit Title</a:t>
            </a:r>
          </a:p>
        </p:txBody>
      </p:sp>
      <p:sp>
        <p:nvSpPr>
          <p:cNvPr id="25" name="Text Placeholder 24">
            <a:extLst>
              <a:ext uri="{FF2B5EF4-FFF2-40B4-BE49-F238E27FC236}">
                <a16:creationId xmlns:a16="http://schemas.microsoft.com/office/drawing/2014/main" id="{48E7FBC6-E22E-470F-92F8-72DB650D0042}"/>
              </a:ext>
            </a:extLst>
          </p:cNvPr>
          <p:cNvSpPr>
            <a:spLocks noGrp="1"/>
          </p:cNvSpPr>
          <p:nvPr>
            <p:ph type="body" sz="quarter" idx="13" hasCustomPrompt="1"/>
          </p:nvPr>
        </p:nvSpPr>
        <p:spPr>
          <a:xfrm>
            <a:off x="304412" y="5230297"/>
            <a:ext cx="11394988" cy="340611"/>
          </a:xfrm>
          <a:prstGeom prst="rect">
            <a:avLst/>
          </a:prstGeom>
        </p:spPr>
        <p:txBody>
          <a:bodyPr>
            <a:noAutofit/>
          </a:bodyPr>
          <a:lstStyle>
            <a:lvl1pPr>
              <a:defRPr sz="1800" cap="small" spc="200" baseline="0">
                <a:solidFill>
                  <a:schemeClr val="tx1"/>
                </a:solidFill>
                <a:latin typeface="+mj-lt"/>
              </a:defRPr>
            </a:lvl1pPr>
          </a:lstStyle>
          <a:p>
            <a:pPr lvl="0"/>
            <a:r>
              <a:rPr lang="en-US" dirty="0"/>
              <a:t>Click to edit subtitle</a:t>
            </a:r>
          </a:p>
        </p:txBody>
      </p:sp>
      <p:sp>
        <p:nvSpPr>
          <p:cNvPr id="29" name="Content Placeholder 3">
            <a:extLst>
              <a:ext uri="{FF2B5EF4-FFF2-40B4-BE49-F238E27FC236}">
                <a16:creationId xmlns:a16="http://schemas.microsoft.com/office/drawing/2014/main" id="{7869FA8B-BC99-4583-81AC-C38062B93B28}"/>
              </a:ext>
            </a:extLst>
          </p:cNvPr>
          <p:cNvSpPr>
            <a:spLocks noGrp="1"/>
          </p:cNvSpPr>
          <p:nvPr>
            <p:ph sz="half" idx="14"/>
          </p:nvPr>
        </p:nvSpPr>
        <p:spPr>
          <a:xfrm>
            <a:off x="338457" y="376195"/>
            <a:ext cx="11315477" cy="4523796"/>
          </a:xfrm>
          <a:prstGeom prst="rect">
            <a:avLst/>
          </a:prstGeom>
        </p:spPr>
        <p:txBody>
          <a:bodyPr/>
          <a:lstStyle>
            <a:lvl2pPr marL="384048" indent="-182880">
              <a:buSzPct val="110000"/>
              <a:buFont typeface="Arial" panose="020B0604020202020204" pitchFamily="34" charset="0"/>
              <a:buChar char="•"/>
              <a:defRPr/>
            </a:lvl2pPr>
            <a:lvl3pPr marL="566928" indent="-182880">
              <a:buSzPct val="110000"/>
              <a:buFont typeface="Arial" panose="020B0604020202020204" pitchFamily="34" charset="0"/>
              <a:buChar char="•"/>
              <a:defRPr/>
            </a:lvl3pPr>
            <a:lvl4pPr marL="749808" indent="-182880">
              <a:buSzPct val="110000"/>
              <a:buFont typeface="Arial" panose="020B0604020202020204" pitchFamily="34" charset="0"/>
              <a:buChar char="•"/>
              <a:defRPr/>
            </a:lvl4pPr>
            <a:lvl5pPr marL="932688" indent="-182880">
              <a:buSzPct val="1100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Date Placeholder 29">
            <a:extLst>
              <a:ext uri="{FF2B5EF4-FFF2-40B4-BE49-F238E27FC236}">
                <a16:creationId xmlns:a16="http://schemas.microsoft.com/office/drawing/2014/main" id="{C906E6D0-FD80-46A7-BD6D-9C696ABDD590}"/>
              </a:ext>
            </a:extLst>
          </p:cNvPr>
          <p:cNvSpPr>
            <a:spLocks noGrp="1"/>
          </p:cNvSpPr>
          <p:nvPr>
            <p:ph type="dt" sz="half" idx="15"/>
          </p:nvPr>
        </p:nvSpPr>
        <p:spPr/>
        <p:txBody>
          <a:bodyPr/>
          <a:lstStyle/>
          <a:p>
            <a:r>
              <a:rPr lang="en-US"/>
              <a:t>5/10/2022</a:t>
            </a:r>
          </a:p>
        </p:txBody>
      </p:sp>
      <p:sp>
        <p:nvSpPr>
          <p:cNvPr id="31" name="Footer Placeholder 30">
            <a:extLst>
              <a:ext uri="{FF2B5EF4-FFF2-40B4-BE49-F238E27FC236}">
                <a16:creationId xmlns:a16="http://schemas.microsoft.com/office/drawing/2014/main" id="{CF5E7141-2DBC-4528-B6DF-35808E9BD39B}"/>
              </a:ext>
            </a:extLst>
          </p:cNvPr>
          <p:cNvSpPr>
            <a:spLocks noGrp="1"/>
          </p:cNvSpPr>
          <p:nvPr>
            <p:ph type="ftr" sz="quarter" idx="16"/>
          </p:nvPr>
        </p:nvSpPr>
        <p:spPr/>
        <p:txBody>
          <a:bodyPr/>
          <a:lstStyle/>
          <a:p>
            <a:r>
              <a:rPr lang="en-US"/>
              <a:t>Federated Adaptation of Reservoirs via Intrinsic Plasticity</a:t>
            </a:r>
          </a:p>
        </p:txBody>
      </p:sp>
      <p:sp>
        <p:nvSpPr>
          <p:cNvPr id="32" name="Slide Number Placeholder 31">
            <a:extLst>
              <a:ext uri="{FF2B5EF4-FFF2-40B4-BE49-F238E27FC236}">
                <a16:creationId xmlns:a16="http://schemas.microsoft.com/office/drawing/2014/main" id="{921DBD96-129B-4AF3-B7E0-56B81F8A83A3}"/>
              </a:ext>
            </a:extLst>
          </p:cNvPr>
          <p:cNvSpPr>
            <a:spLocks noGrp="1"/>
          </p:cNvSpPr>
          <p:nvPr>
            <p:ph type="sldNum" sz="quarter" idx="17"/>
          </p:nvPr>
        </p:nvSpPr>
        <p:spPr/>
        <p:txBody>
          <a:bodyPr/>
          <a:lstStyle/>
          <a:p>
            <a:fld id="{B000505B-9F46-4235-99A5-9D5F03BE0FAB}" type="slidenum">
              <a:rPr lang="en-US" smtClean="0"/>
              <a:t>‹N›</a:t>
            </a:fld>
            <a:endParaRPr lang="en-US"/>
          </a:p>
        </p:txBody>
      </p:sp>
    </p:spTree>
    <p:extLst>
      <p:ext uri="{BB962C8B-B14F-4D97-AF65-F5344CB8AC3E}">
        <p14:creationId xmlns:p14="http://schemas.microsoft.com/office/powerpoint/2010/main" val="29326353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2800">
                <a:solidFill>
                  <a:schemeClr val="accent5"/>
                </a:solidFill>
              </a:defRPr>
            </a:lvl1pPr>
          </a:lstStyle>
          <a:p>
            <a:r>
              <a:rPr lang="en-US" dirty="0"/>
              <a:t>Click to edit Master title style</a:t>
            </a:r>
          </a:p>
        </p:txBody>
      </p:sp>
      <p:sp>
        <p:nvSpPr>
          <p:cNvPr id="3" name="Content Placeholder 2"/>
          <p:cNvSpPr>
            <a:spLocks noGrp="1"/>
          </p:cNvSpPr>
          <p:nvPr>
            <p:ph idx="1"/>
          </p:nvPr>
        </p:nvSpPr>
        <p:spPr>
          <a:xfrm>
            <a:off x="1400536" y="1825625"/>
            <a:ext cx="946809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C564D4D-F69E-4048-A9F2-AE2026E80C4A}" type="datetime1">
              <a:rPr lang="it-IT" smtClean="0"/>
              <a:t>13/07/2023</a:t>
            </a:fld>
            <a:endParaRPr lang="it-IT"/>
          </a:p>
        </p:txBody>
      </p:sp>
      <p:sp>
        <p:nvSpPr>
          <p:cNvPr id="5" name="Footer Placeholder 4"/>
          <p:cNvSpPr>
            <a:spLocks noGrp="1"/>
          </p:cNvSpPr>
          <p:nvPr>
            <p:ph type="ftr" sz="quarter" idx="11"/>
          </p:nvPr>
        </p:nvSpPr>
        <p:spPr/>
        <p:txBody>
          <a:bodyPr/>
          <a:lstStyle/>
          <a:p>
            <a:r>
              <a:rPr lang="it-IT"/>
              <a:t>Claudio Gallicchio, University of Pisa</a:t>
            </a:r>
          </a:p>
        </p:txBody>
      </p:sp>
      <p:sp>
        <p:nvSpPr>
          <p:cNvPr id="6" name="Slide Number Placeholder 5"/>
          <p:cNvSpPr>
            <a:spLocks noGrp="1"/>
          </p:cNvSpPr>
          <p:nvPr>
            <p:ph type="sldNum" sz="quarter" idx="12"/>
          </p:nvPr>
        </p:nvSpPr>
        <p:spPr/>
        <p:txBody>
          <a:bodyPr/>
          <a:lstStyle/>
          <a:p>
            <a:fld id="{715DE845-7CCB-4C5C-A275-BB662F172533}" type="slidenum">
              <a:rPr lang="it-IT" smtClean="0"/>
              <a:t>‹N›</a:t>
            </a:fld>
            <a:endParaRPr lang="it-IT"/>
          </a:p>
        </p:txBody>
      </p:sp>
    </p:spTree>
    <p:extLst>
      <p:ext uri="{BB962C8B-B14F-4D97-AF65-F5344CB8AC3E}">
        <p14:creationId xmlns:p14="http://schemas.microsoft.com/office/powerpoint/2010/main" val="12346135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609319" y="273064"/>
            <a:ext cx="10971657" cy="1144951"/>
          </a:xfrm>
          <a:prstGeom prst="rect">
            <a:avLst/>
          </a:prstGeom>
        </p:spPr>
        <p:txBody>
          <a:bodyPr lIns="0" tIns="0" rIns="0" bIns="0" anchor="ctr">
            <a:noAutofit/>
          </a:bodyPr>
          <a:lstStyle/>
          <a:p>
            <a:pPr algn="ctr"/>
            <a:endParaRPr lang="it-IT" sz="4113" b="0" strike="noStrike" spc="-1">
              <a:latin typeface="Calibri"/>
            </a:endParaRPr>
          </a:p>
        </p:txBody>
      </p:sp>
      <p:sp>
        <p:nvSpPr>
          <p:cNvPr id="11" name="PlaceHolder 2"/>
          <p:cNvSpPr>
            <a:spLocks noGrp="1"/>
          </p:cNvSpPr>
          <p:nvPr>
            <p:ph type="body"/>
          </p:nvPr>
        </p:nvSpPr>
        <p:spPr>
          <a:xfrm>
            <a:off x="609319" y="1604412"/>
            <a:ext cx="10971657" cy="3977497"/>
          </a:xfrm>
          <a:prstGeom prst="rect">
            <a:avLst/>
          </a:prstGeom>
        </p:spPr>
        <p:txBody>
          <a:bodyPr lIns="0" tIns="0" rIns="0" bIns="0">
            <a:normAutofit/>
          </a:bodyPr>
          <a:lstStyle/>
          <a:p>
            <a:endParaRPr lang="it-IT" sz="3145" b="0" strike="noStrike" spc="-1">
              <a:latin typeface="Calibri"/>
            </a:endParaRPr>
          </a:p>
        </p:txBody>
      </p:sp>
    </p:spTree>
    <p:extLst>
      <p:ext uri="{BB962C8B-B14F-4D97-AF65-F5344CB8AC3E}">
        <p14:creationId xmlns:p14="http://schemas.microsoft.com/office/powerpoint/2010/main" val="14750425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userDrawn="1">
  <p:cSld name="1_Title 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sz="24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GB"/>
              <a:t>Click to edit Master title style</a:t>
            </a:r>
            <a:endParaRPr dirty="0"/>
          </a:p>
        </p:txBody>
      </p:sp>
      <p:sp>
        <p:nvSpPr>
          <p:cNvPr id="30" name="Google Shape;30;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it-IT" smtClean="0"/>
              <a:pPr/>
              <a:t>‹N›</a:t>
            </a:fld>
            <a:endParaRPr lang="it-IT"/>
          </a:p>
        </p:txBody>
      </p:sp>
      <p:sp>
        <p:nvSpPr>
          <p:cNvPr id="6" name="Text Placeholder 5">
            <a:extLst>
              <a:ext uri="{FF2B5EF4-FFF2-40B4-BE49-F238E27FC236}">
                <a16:creationId xmlns:a16="http://schemas.microsoft.com/office/drawing/2014/main" id="{1E010EF0-AB8B-C94A-B214-552E2C0F01D0}"/>
              </a:ext>
            </a:extLst>
          </p:cNvPr>
          <p:cNvSpPr>
            <a:spLocks noGrp="1"/>
          </p:cNvSpPr>
          <p:nvPr>
            <p:ph type="body" sz="quarter" idx="13"/>
          </p:nvPr>
        </p:nvSpPr>
        <p:spPr>
          <a:xfrm>
            <a:off x="414867" y="1742018"/>
            <a:ext cx="11362267" cy="43307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Google Shape;19;p4">
            <a:extLst>
              <a:ext uri="{FF2B5EF4-FFF2-40B4-BE49-F238E27FC236}">
                <a16:creationId xmlns:a16="http://schemas.microsoft.com/office/drawing/2014/main" id="{606232C9-867A-A642-8DDD-D594993435D0}"/>
              </a:ext>
            </a:extLst>
          </p:cNvPr>
          <p:cNvSpPr/>
          <p:nvPr userDrawn="1"/>
        </p:nvSpPr>
        <p:spPr>
          <a:xfrm>
            <a:off x="0" y="6727600"/>
            <a:ext cx="12192000" cy="13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133391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8" name="PlaceHolder 1"/>
          <p:cNvSpPr>
            <a:spLocks noGrp="1"/>
          </p:cNvSpPr>
          <p:nvPr>
            <p:ph type="title"/>
          </p:nvPr>
        </p:nvSpPr>
        <p:spPr>
          <a:xfrm>
            <a:off x="609319" y="273064"/>
            <a:ext cx="10971657" cy="1144951"/>
          </a:xfrm>
          <a:prstGeom prst="rect">
            <a:avLst/>
          </a:prstGeom>
        </p:spPr>
        <p:txBody>
          <a:bodyPr lIns="0" tIns="0" rIns="0" bIns="0" anchor="ctr">
            <a:noAutofit/>
          </a:bodyPr>
          <a:lstStyle/>
          <a:p>
            <a:pPr algn="ctr"/>
            <a:endParaRPr lang="it-IT" sz="4113" b="0" strike="noStrike" spc="-1">
              <a:latin typeface="Calibri"/>
            </a:endParaRPr>
          </a:p>
        </p:txBody>
      </p:sp>
      <p:sp>
        <p:nvSpPr>
          <p:cNvPr id="9" name="PlaceHolder 2"/>
          <p:cNvSpPr>
            <a:spLocks noGrp="1"/>
          </p:cNvSpPr>
          <p:nvPr>
            <p:ph type="subTitle"/>
          </p:nvPr>
        </p:nvSpPr>
        <p:spPr>
          <a:xfrm>
            <a:off x="609319" y="1604412"/>
            <a:ext cx="10971657" cy="3977497"/>
          </a:xfrm>
          <a:prstGeom prst="rect">
            <a:avLst/>
          </a:prstGeom>
        </p:spPr>
        <p:txBody>
          <a:bodyPr lIns="0" tIns="0" rIns="0" bIns="0" anchor="ctr">
            <a:noAutofit/>
          </a:bodyPr>
          <a:lstStyle/>
          <a:p>
            <a:pPr algn="ctr"/>
            <a:endParaRPr lang="it-IT" sz="3871" b="0" strike="noStrike" spc="-1">
              <a:latin typeface="Arial"/>
            </a:endParaRPr>
          </a:p>
        </p:txBody>
      </p:sp>
    </p:spTree>
    <p:extLst>
      <p:ext uri="{BB962C8B-B14F-4D97-AF65-F5344CB8AC3E}">
        <p14:creationId xmlns:p14="http://schemas.microsoft.com/office/powerpoint/2010/main" val="1234897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14"/>
        <p:cNvGrpSpPr/>
        <p:nvPr/>
      </p:nvGrpSpPr>
      <p:grpSpPr>
        <a:xfrm>
          <a:off x="0" y="0"/>
          <a:ext cx="0" cy="0"/>
          <a:chOff x="0" y="0"/>
          <a:chExt cx="0" cy="0"/>
        </a:xfrm>
      </p:grpSpPr>
      <p:cxnSp>
        <p:nvCxnSpPr>
          <p:cNvPr id="15" name="Google Shape;15;p3"/>
          <p:cNvCxnSpPr/>
          <p:nvPr/>
        </p:nvCxnSpPr>
        <p:spPr>
          <a:xfrm>
            <a:off x="0" y="3997533"/>
            <a:ext cx="12192000" cy="0"/>
          </a:xfrm>
          <a:prstGeom prst="straightConnector1">
            <a:avLst/>
          </a:prstGeom>
          <a:noFill/>
          <a:ln w="19050" cap="flat" cmpd="sng">
            <a:solidFill>
              <a:schemeClr val="lt2"/>
            </a:solidFill>
            <a:prstDash val="solid"/>
            <a:round/>
            <a:headEnd type="none" w="sm" len="sm"/>
            <a:tailEnd type="none" w="sm" len="sm"/>
          </a:ln>
        </p:spPr>
      </p:cxnSp>
      <p:sp>
        <p:nvSpPr>
          <p:cNvPr id="16" name="Google Shape;16;p3"/>
          <p:cNvSpPr txBox="1">
            <a:spLocks noGrp="1"/>
          </p:cNvSpPr>
          <p:nvPr>
            <p:ph type="title"/>
          </p:nvPr>
        </p:nvSpPr>
        <p:spPr>
          <a:xfrm>
            <a:off x="680600" y="2743200"/>
            <a:ext cx="10830800" cy="10384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3600"/>
              <a:buNone/>
              <a:defRPr sz="4800">
                <a:solidFill>
                  <a:schemeClr val="lt1"/>
                </a:solidFill>
              </a:defRPr>
            </a:lvl1pPr>
            <a:lvl2pPr lvl="1">
              <a:spcBef>
                <a:spcPts val="0"/>
              </a:spcBef>
              <a:spcAft>
                <a:spcPts val="0"/>
              </a:spcAft>
              <a:buClr>
                <a:schemeClr val="lt1"/>
              </a:buClr>
              <a:buSzPts val="3600"/>
              <a:buNone/>
              <a:defRPr sz="4800">
                <a:solidFill>
                  <a:schemeClr val="lt1"/>
                </a:solidFill>
              </a:defRPr>
            </a:lvl2pPr>
            <a:lvl3pPr lvl="2">
              <a:spcBef>
                <a:spcPts val="0"/>
              </a:spcBef>
              <a:spcAft>
                <a:spcPts val="0"/>
              </a:spcAft>
              <a:buClr>
                <a:schemeClr val="lt1"/>
              </a:buClr>
              <a:buSzPts val="3600"/>
              <a:buNone/>
              <a:defRPr sz="4800">
                <a:solidFill>
                  <a:schemeClr val="lt1"/>
                </a:solidFill>
              </a:defRPr>
            </a:lvl3pPr>
            <a:lvl4pPr lvl="3">
              <a:spcBef>
                <a:spcPts val="0"/>
              </a:spcBef>
              <a:spcAft>
                <a:spcPts val="0"/>
              </a:spcAft>
              <a:buClr>
                <a:schemeClr val="lt1"/>
              </a:buClr>
              <a:buSzPts val="3600"/>
              <a:buNone/>
              <a:defRPr sz="4800">
                <a:solidFill>
                  <a:schemeClr val="lt1"/>
                </a:solidFill>
              </a:defRPr>
            </a:lvl4pPr>
            <a:lvl5pPr lvl="4">
              <a:spcBef>
                <a:spcPts val="0"/>
              </a:spcBef>
              <a:spcAft>
                <a:spcPts val="0"/>
              </a:spcAft>
              <a:buClr>
                <a:schemeClr val="lt1"/>
              </a:buClr>
              <a:buSzPts val="3600"/>
              <a:buNone/>
              <a:defRPr sz="4800">
                <a:solidFill>
                  <a:schemeClr val="lt1"/>
                </a:solidFill>
              </a:defRPr>
            </a:lvl5pPr>
            <a:lvl6pPr lvl="5">
              <a:spcBef>
                <a:spcPts val="0"/>
              </a:spcBef>
              <a:spcAft>
                <a:spcPts val="0"/>
              </a:spcAft>
              <a:buClr>
                <a:schemeClr val="lt1"/>
              </a:buClr>
              <a:buSzPts val="3600"/>
              <a:buNone/>
              <a:defRPr sz="4800">
                <a:solidFill>
                  <a:schemeClr val="lt1"/>
                </a:solidFill>
              </a:defRPr>
            </a:lvl6pPr>
            <a:lvl7pPr lvl="6">
              <a:spcBef>
                <a:spcPts val="0"/>
              </a:spcBef>
              <a:spcAft>
                <a:spcPts val="0"/>
              </a:spcAft>
              <a:buClr>
                <a:schemeClr val="lt1"/>
              </a:buClr>
              <a:buSzPts val="3600"/>
              <a:buNone/>
              <a:defRPr sz="4800">
                <a:solidFill>
                  <a:schemeClr val="lt1"/>
                </a:solidFill>
              </a:defRPr>
            </a:lvl7pPr>
            <a:lvl8pPr lvl="7">
              <a:spcBef>
                <a:spcPts val="0"/>
              </a:spcBef>
              <a:spcAft>
                <a:spcPts val="0"/>
              </a:spcAft>
              <a:buClr>
                <a:schemeClr val="lt1"/>
              </a:buClr>
              <a:buSzPts val="3600"/>
              <a:buNone/>
              <a:defRPr sz="4800">
                <a:solidFill>
                  <a:schemeClr val="lt1"/>
                </a:solidFill>
              </a:defRPr>
            </a:lvl8pPr>
            <a:lvl9pPr lvl="8">
              <a:spcBef>
                <a:spcPts val="0"/>
              </a:spcBef>
              <a:spcAft>
                <a:spcPts val="0"/>
              </a:spcAft>
              <a:buClr>
                <a:schemeClr val="lt1"/>
              </a:buClr>
              <a:buSzPts val="3600"/>
              <a:buNone/>
              <a:defRPr sz="4800">
                <a:solidFill>
                  <a:schemeClr val="lt1"/>
                </a:solidFill>
              </a:defRPr>
            </a:lvl9pPr>
          </a:lstStyle>
          <a:p>
            <a:endParaRPr/>
          </a:p>
        </p:txBody>
      </p:sp>
      <p:sp>
        <p:nvSpPr>
          <p:cNvPr id="17" name="Google Shape;1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35794039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sz="24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30" name="Google Shape;30;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3865508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3" name="Google Shape;33;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4" name="Google Shape;34;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10368575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ain point" preserve="1" userDrawn="1">
  <p:cSld name="Main point">
    <p:bg>
      <p:bgPr>
        <a:solidFill>
          <a:schemeClr val="lt2"/>
        </a:solidFill>
        <a:effectLst/>
      </p:bgPr>
    </p:bg>
    <p:spTree>
      <p:nvGrpSpPr>
        <p:cNvPr id="1" name="Shape 35"/>
        <p:cNvGrpSpPr/>
        <p:nvPr/>
      </p:nvGrpSpPr>
      <p:grpSpPr>
        <a:xfrm>
          <a:off x="0" y="0"/>
          <a:ext cx="0" cy="0"/>
          <a:chOff x="0" y="0"/>
          <a:chExt cx="0" cy="0"/>
        </a:xfrm>
      </p:grpSpPr>
      <p:sp>
        <p:nvSpPr>
          <p:cNvPr id="37" name="Google Shape;37;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it-IT" smtClean="0"/>
              <a:pPr/>
              <a:t>‹N›</a:t>
            </a:fld>
            <a:endParaRPr lang="it-IT"/>
          </a:p>
        </p:txBody>
      </p:sp>
      <p:sp>
        <p:nvSpPr>
          <p:cNvPr id="4" name="Google Shape;29;p6">
            <a:extLst>
              <a:ext uri="{FF2B5EF4-FFF2-40B4-BE49-F238E27FC236}">
                <a16:creationId xmlns:a16="http://schemas.microsoft.com/office/drawing/2014/main" id="{123E2CFC-05D5-5349-9A69-9020ABCE0E13}"/>
              </a:ext>
            </a:extLst>
          </p:cNvPr>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sz="2400">
                <a:solidFill>
                  <a:schemeClr val="bg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5" name="Google Shape;21;p4">
            <a:extLst>
              <a:ext uri="{FF2B5EF4-FFF2-40B4-BE49-F238E27FC236}">
                <a16:creationId xmlns:a16="http://schemas.microsoft.com/office/drawing/2014/main" id="{9178E706-F018-FC41-BEA3-91FD76FA405A}"/>
              </a:ext>
            </a:extLst>
          </p:cNvPr>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sz="3200">
                <a:solidFill>
                  <a:schemeClr val="bg1"/>
                </a:solidFill>
              </a:defRPr>
            </a:lvl1pPr>
            <a:lvl2pPr marL="1219170" lvl="1" indent="-423323">
              <a:spcBef>
                <a:spcPts val="0"/>
              </a:spcBef>
              <a:spcAft>
                <a:spcPts val="0"/>
              </a:spcAft>
              <a:buSzPts val="1400"/>
              <a:buChar char="○"/>
              <a:defRPr sz="2667">
                <a:solidFill>
                  <a:schemeClr val="bg1"/>
                </a:solidFill>
              </a:defRPr>
            </a:lvl2pPr>
            <a:lvl3pPr marL="1828754" lvl="2" indent="-423323">
              <a:spcBef>
                <a:spcPts val="0"/>
              </a:spcBef>
              <a:spcAft>
                <a:spcPts val="0"/>
              </a:spcAft>
              <a:buSzPts val="1400"/>
              <a:buChar char="■"/>
              <a:defRPr sz="2400">
                <a:solidFill>
                  <a:schemeClr val="bg1"/>
                </a:solidFill>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lang="en-US" dirty="0"/>
          </a:p>
          <a:p>
            <a:pPr lvl="1"/>
            <a:endParaRPr lang="en-US" dirty="0"/>
          </a:p>
          <a:p>
            <a:pPr lvl="2"/>
            <a:endParaRPr dirty="0"/>
          </a:p>
        </p:txBody>
      </p:sp>
    </p:spTree>
    <p:extLst>
      <p:ext uri="{BB962C8B-B14F-4D97-AF65-F5344CB8AC3E}">
        <p14:creationId xmlns:p14="http://schemas.microsoft.com/office/powerpoint/2010/main" val="6917303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415600" y="5649100"/>
            <a:ext cx="7998400" cy="7984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2100"/>
              <a:buNone/>
              <a:defRPr sz="2800"/>
            </a:lvl1pPr>
          </a:lstStyle>
          <a:p>
            <a:endParaRPr/>
          </a:p>
        </p:txBody>
      </p:sp>
      <p:sp>
        <p:nvSpPr>
          <p:cNvPr id="47" name="Google Shape;47;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27814276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8"/>
        <p:cNvGrpSpPr/>
        <p:nvPr/>
      </p:nvGrpSpPr>
      <p:grpSpPr>
        <a:xfrm>
          <a:off x="0" y="0"/>
          <a:ext cx="0" cy="0"/>
          <a:chOff x="0" y="0"/>
          <a:chExt cx="0" cy="0"/>
        </a:xfrm>
      </p:grpSpPr>
      <p:sp>
        <p:nvSpPr>
          <p:cNvPr id="49" name="Google Shape;49;p11"/>
          <p:cNvSpPr/>
          <p:nvPr/>
        </p:nvSpPr>
        <p:spPr>
          <a:xfrm>
            <a:off x="0" y="6727600"/>
            <a:ext cx="12192000" cy="13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11"/>
          <p:cNvSpPr txBox="1">
            <a:spLocks noGrp="1"/>
          </p:cNvSpPr>
          <p:nvPr>
            <p:ph type="title" hasCustomPrompt="1"/>
          </p:nvPr>
        </p:nvSpPr>
        <p:spPr>
          <a:xfrm>
            <a:off x="415600" y="1321967"/>
            <a:ext cx="11360800" cy="25572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14000"/>
              <a:buNone/>
              <a:defRPr sz="18666" b="1"/>
            </a:lvl1pPr>
            <a:lvl2pPr lvl="1" algn="ctr">
              <a:spcBef>
                <a:spcPts val="0"/>
              </a:spcBef>
              <a:spcAft>
                <a:spcPts val="0"/>
              </a:spcAft>
              <a:buSzPts val="14000"/>
              <a:buNone/>
              <a:defRPr sz="18666" b="1"/>
            </a:lvl2pPr>
            <a:lvl3pPr lvl="2" algn="ctr">
              <a:spcBef>
                <a:spcPts val="0"/>
              </a:spcBef>
              <a:spcAft>
                <a:spcPts val="0"/>
              </a:spcAft>
              <a:buSzPts val="14000"/>
              <a:buNone/>
              <a:defRPr sz="18666" b="1"/>
            </a:lvl3pPr>
            <a:lvl4pPr lvl="3" algn="ctr">
              <a:spcBef>
                <a:spcPts val="0"/>
              </a:spcBef>
              <a:spcAft>
                <a:spcPts val="0"/>
              </a:spcAft>
              <a:buSzPts val="14000"/>
              <a:buNone/>
              <a:defRPr sz="18666" b="1"/>
            </a:lvl4pPr>
            <a:lvl5pPr lvl="4" algn="ctr">
              <a:spcBef>
                <a:spcPts val="0"/>
              </a:spcBef>
              <a:spcAft>
                <a:spcPts val="0"/>
              </a:spcAft>
              <a:buSzPts val="14000"/>
              <a:buNone/>
              <a:defRPr sz="18666" b="1"/>
            </a:lvl5pPr>
            <a:lvl6pPr lvl="5" algn="ctr">
              <a:spcBef>
                <a:spcPts val="0"/>
              </a:spcBef>
              <a:spcAft>
                <a:spcPts val="0"/>
              </a:spcAft>
              <a:buSzPts val="14000"/>
              <a:buNone/>
              <a:defRPr sz="18666" b="1"/>
            </a:lvl6pPr>
            <a:lvl7pPr lvl="6" algn="ctr">
              <a:spcBef>
                <a:spcPts val="0"/>
              </a:spcBef>
              <a:spcAft>
                <a:spcPts val="0"/>
              </a:spcAft>
              <a:buSzPts val="14000"/>
              <a:buNone/>
              <a:defRPr sz="18666" b="1"/>
            </a:lvl7pPr>
            <a:lvl8pPr lvl="7" algn="ctr">
              <a:spcBef>
                <a:spcPts val="0"/>
              </a:spcBef>
              <a:spcAft>
                <a:spcPts val="0"/>
              </a:spcAft>
              <a:buSzPts val="14000"/>
              <a:buNone/>
              <a:defRPr sz="18666" b="1"/>
            </a:lvl8pPr>
            <a:lvl9pPr lvl="8" algn="ctr">
              <a:spcBef>
                <a:spcPts val="0"/>
              </a:spcBef>
              <a:spcAft>
                <a:spcPts val="0"/>
              </a:spcAft>
              <a:buSzPts val="14000"/>
              <a:buNone/>
              <a:defRPr sz="18666" b="1"/>
            </a:lvl9pPr>
          </a:lstStyle>
          <a:p>
            <a:r>
              <a:t>xx%</a:t>
            </a:r>
          </a:p>
        </p:txBody>
      </p:sp>
      <p:sp>
        <p:nvSpPr>
          <p:cNvPr id="51" name="Google Shape;51;p11"/>
          <p:cNvSpPr txBox="1">
            <a:spLocks noGrp="1"/>
          </p:cNvSpPr>
          <p:nvPr>
            <p:ph type="body" idx="1"/>
          </p:nvPr>
        </p:nvSpPr>
        <p:spPr>
          <a:xfrm>
            <a:off x="415600" y="4095067"/>
            <a:ext cx="11360800" cy="1202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52" name="Google Shape;52;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2180296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wo-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03196" y="474799"/>
            <a:ext cx="5692799" cy="736282"/>
          </a:xfrm>
          <a:prstGeom prst="rect">
            <a:avLst/>
          </a:prstGeo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03196" y="1211081"/>
            <a:ext cx="5692799" cy="3828058"/>
          </a:xfrm>
          <a:prstGeom prst="rect">
            <a:avLst/>
          </a:prstGeom>
        </p:spPr>
        <p:txBody>
          <a:bodyPr/>
          <a:lstStyle>
            <a:lvl2pPr marL="384048" indent="-182880">
              <a:buSzPct val="110000"/>
              <a:buFont typeface="Arial" panose="020B0604020202020204" pitchFamily="34" charset="0"/>
              <a:buChar char="•"/>
              <a:defRPr/>
            </a:lvl2pPr>
            <a:lvl3pPr marL="566928" indent="-182880">
              <a:buSzPct val="110000"/>
              <a:buFont typeface="Arial" panose="020B0604020202020204" pitchFamily="34" charset="0"/>
              <a:buChar char="•"/>
              <a:defRPr/>
            </a:lvl3pPr>
            <a:lvl4pPr marL="749808" indent="-182880">
              <a:buSzPct val="110000"/>
              <a:buFont typeface="Arial" panose="020B0604020202020204" pitchFamily="34" charset="0"/>
              <a:buChar char="•"/>
              <a:defRPr/>
            </a:lvl4pPr>
            <a:lvl5pPr marL="932688" indent="-182880">
              <a:buSzPct val="1100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4" name="Straight Connector 13">
            <a:extLst>
              <a:ext uri="{FF2B5EF4-FFF2-40B4-BE49-F238E27FC236}">
                <a16:creationId xmlns:a16="http://schemas.microsoft.com/office/drawing/2014/main" id="{90C63C7D-8334-4ECE-BE60-671DBA348887}"/>
              </a:ext>
            </a:extLst>
          </p:cNvPr>
          <p:cNvCxnSpPr>
            <a:cxnSpLocks/>
          </p:cNvCxnSpPr>
          <p:nvPr/>
        </p:nvCxnSpPr>
        <p:spPr>
          <a:xfrm flipV="1">
            <a:off x="6096000" y="400051"/>
            <a:ext cx="0" cy="4639088"/>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6" name="Date Placeholder 25">
            <a:extLst>
              <a:ext uri="{FF2B5EF4-FFF2-40B4-BE49-F238E27FC236}">
                <a16:creationId xmlns:a16="http://schemas.microsoft.com/office/drawing/2014/main" id="{7F44E635-C58D-46BD-9565-7743D22F167D}"/>
              </a:ext>
            </a:extLst>
          </p:cNvPr>
          <p:cNvSpPr>
            <a:spLocks noGrp="1"/>
          </p:cNvSpPr>
          <p:nvPr>
            <p:ph type="dt" sz="half" idx="14"/>
          </p:nvPr>
        </p:nvSpPr>
        <p:spPr/>
        <p:txBody>
          <a:bodyPr/>
          <a:lstStyle/>
          <a:p>
            <a:r>
              <a:rPr lang="en-US"/>
              <a:t>5/10/2022</a:t>
            </a:r>
          </a:p>
        </p:txBody>
      </p:sp>
      <p:sp>
        <p:nvSpPr>
          <p:cNvPr id="27" name="Footer Placeholder 26">
            <a:extLst>
              <a:ext uri="{FF2B5EF4-FFF2-40B4-BE49-F238E27FC236}">
                <a16:creationId xmlns:a16="http://schemas.microsoft.com/office/drawing/2014/main" id="{69EB8A12-0C1C-4B52-8ABE-55B8B71A2290}"/>
              </a:ext>
            </a:extLst>
          </p:cNvPr>
          <p:cNvSpPr>
            <a:spLocks noGrp="1"/>
          </p:cNvSpPr>
          <p:nvPr>
            <p:ph type="ftr" sz="quarter" idx="15"/>
          </p:nvPr>
        </p:nvSpPr>
        <p:spPr/>
        <p:txBody>
          <a:bodyPr/>
          <a:lstStyle/>
          <a:p>
            <a:r>
              <a:rPr lang="en-US"/>
              <a:t>Federated Adaptation of Reservoirs via Intrinsic Plasticity</a:t>
            </a:r>
          </a:p>
        </p:txBody>
      </p:sp>
      <p:sp>
        <p:nvSpPr>
          <p:cNvPr id="28" name="Slide Number Placeholder 27">
            <a:extLst>
              <a:ext uri="{FF2B5EF4-FFF2-40B4-BE49-F238E27FC236}">
                <a16:creationId xmlns:a16="http://schemas.microsoft.com/office/drawing/2014/main" id="{9F285DD9-1699-4BF9-91ED-8706393DA423}"/>
              </a:ext>
            </a:extLst>
          </p:cNvPr>
          <p:cNvSpPr>
            <a:spLocks noGrp="1"/>
          </p:cNvSpPr>
          <p:nvPr>
            <p:ph type="sldNum" sz="quarter" idx="16"/>
          </p:nvPr>
        </p:nvSpPr>
        <p:spPr/>
        <p:txBody>
          <a:bodyPr/>
          <a:lstStyle/>
          <a:p>
            <a:fld id="{B000505B-9F46-4235-99A5-9D5F03BE0FAB}" type="slidenum">
              <a:rPr lang="en-US" smtClean="0"/>
              <a:t>‹N›</a:t>
            </a:fld>
            <a:endParaRPr lang="en-US"/>
          </a:p>
        </p:txBody>
      </p:sp>
      <p:sp>
        <p:nvSpPr>
          <p:cNvPr id="12" name="Text Placeholder 2">
            <a:extLst>
              <a:ext uri="{FF2B5EF4-FFF2-40B4-BE49-F238E27FC236}">
                <a16:creationId xmlns:a16="http://schemas.microsoft.com/office/drawing/2014/main" id="{6093784E-FD25-4207-BD2D-6FDE3032F6E3}"/>
              </a:ext>
            </a:extLst>
          </p:cNvPr>
          <p:cNvSpPr>
            <a:spLocks noGrp="1"/>
          </p:cNvSpPr>
          <p:nvPr>
            <p:ph type="body" idx="17"/>
          </p:nvPr>
        </p:nvSpPr>
        <p:spPr>
          <a:xfrm>
            <a:off x="6095996" y="474799"/>
            <a:ext cx="5557938" cy="736282"/>
          </a:xfrm>
          <a:prstGeom prst="rect">
            <a:avLst/>
          </a:prstGeo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3">
            <a:extLst>
              <a:ext uri="{FF2B5EF4-FFF2-40B4-BE49-F238E27FC236}">
                <a16:creationId xmlns:a16="http://schemas.microsoft.com/office/drawing/2014/main" id="{2FDC0BAD-036B-4F64-8422-66DE220B11C1}"/>
              </a:ext>
            </a:extLst>
          </p:cNvPr>
          <p:cNvSpPr>
            <a:spLocks noGrp="1"/>
          </p:cNvSpPr>
          <p:nvPr>
            <p:ph sz="half" idx="18"/>
          </p:nvPr>
        </p:nvSpPr>
        <p:spPr>
          <a:xfrm>
            <a:off x="6095996" y="1211081"/>
            <a:ext cx="5557938" cy="3828058"/>
          </a:xfrm>
          <a:prstGeom prst="rect">
            <a:avLst/>
          </a:prstGeom>
        </p:spPr>
        <p:txBody>
          <a:bodyPr/>
          <a:lstStyle>
            <a:lvl2pPr marL="384048" indent="-182880">
              <a:buSzPct val="110000"/>
              <a:buFont typeface="Arial" panose="020B0604020202020204" pitchFamily="34" charset="0"/>
              <a:buChar char="•"/>
              <a:defRPr/>
            </a:lvl2pPr>
            <a:lvl3pPr marL="566928" indent="-182880">
              <a:buSzPct val="110000"/>
              <a:buFont typeface="Arial" panose="020B0604020202020204" pitchFamily="34" charset="0"/>
              <a:buChar char="•"/>
              <a:defRPr/>
            </a:lvl3pPr>
            <a:lvl4pPr marL="749808" indent="-182880">
              <a:buSzPct val="110000"/>
              <a:buFont typeface="Arial" panose="020B0604020202020204" pitchFamily="34" charset="0"/>
              <a:buChar char="•"/>
              <a:defRPr/>
            </a:lvl4pPr>
            <a:lvl5pPr marL="932688" indent="-182880">
              <a:buSzPct val="1100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Placeholder 1">
            <a:extLst>
              <a:ext uri="{FF2B5EF4-FFF2-40B4-BE49-F238E27FC236}">
                <a16:creationId xmlns:a16="http://schemas.microsoft.com/office/drawing/2014/main" id="{8F7A2C59-DB1B-410D-B5A1-641459D7A0DE}"/>
              </a:ext>
            </a:extLst>
          </p:cNvPr>
          <p:cNvSpPr>
            <a:spLocks noGrp="1"/>
          </p:cNvSpPr>
          <p:nvPr>
            <p:ph type="title" hasCustomPrompt="1"/>
          </p:nvPr>
        </p:nvSpPr>
        <p:spPr>
          <a:xfrm>
            <a:off x="347472" y="5539264"/>
            <a:ext cx="11345294" cy="851365"/>
          </a:xfrm>
          <a:prstGeom prst="rect">
            <a:avLst/>
          </a:prstGeom>
        </p:spPr>
        <p:txBody>
          <a:bodyPr vert="horz" lIns="91440" tIns="45720" rIns="91440" bIns="45720" rtlCol="0" anchor="b">
            <a:normAutofit/>
          </a:bodyPr>
          <a:lstStyle>
            <a:lvl1pPr>
              <a:defRPr/>
            </a:lvl1pPr>
          </a:lstStyle>
          <a:p>
            <a:r>
              <a:rPr lang="en-US" dirty="0"/>
              <a:t>Click to edit Title</a:t>
            </a:r>
          </a:p>
        </p:txBody>
      </p:sp>
      <p:sp>
        <p:nvSpPr>
          <p:cNvPr id="18" name="Text Placeholder 24">
            <a:extLst>
              <a:ext uri="{FF2B5EF4-FFF2-40B4-BE49-F238E27FC236}">
                <a16:creationId xmlns:a16="http://schemas.microsoft.com/office/drawing/2014/main" id="{70D08107-556E-41C4-801F-AA1B8AE17604}"/>
              </a:ext>
            </a:extLst>
          </p:cNvPr>
          <p:cNvSpPr>
            <a:spLocks noGrp="1"/>
          </p:cNvSpPr>
          <p:nvPr>
            <p:ph type="body" sz="quarter" idx="13" hasCustomPrompt="1"/>
          </p:nvPr>
        </p:nvSpPr>
        <p:spPr>
          <a:xfrm>
            <a:off x="304412" y="5230297"/>
            <a:ext cx="11394988" cy="340611"/>
          </a:xfrm>
          <a:prstGeom prst="rect">
            <a:avLst/>
          </a:prstGeom>
        </p:spPr>
        <p:txBody>
          <a:bodyPr>
            <a:noAutofit/>
          </a:bodyPr>
          <a:lstStyle>
            <a:lvl1pPr>
              <a:defRPr sz="1800" cap="small" spc="200" baseline="0">
                <a:solidFill>
                  <a:schemeClr val="tx1"/>
                </a:solidFill>
                <a:latin typeface="+mj-lt"/>
              </a:defRPr>
            </a:lvl1pPr>
          </a:lstStyle>
          <a:p>
            <a:pPr lvl="0"/>
            <a:r>
              <a:rPr lang="en-US" dirty="0"/>
              <a:t>Click to edit subtitle</a:t>
            </a:r>
          </a:p>
        </p:txBody>
      </p:sp>
    </p:spTree>
    <p:extLst>
      <p:ext uri="{BB962C8B-B14F-4D97-AF65-F5344CB8AC3E}">
        <p14:creationId xmlns:p14="http://schemas.microsoft.com/office/powerpoint/2010/main" val="16104359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 name="Google Shape;25;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rtl="0">
              <a:spcBef>
                <a:spcPts val="0"/>
              </a:spcBef>
              <a:spcAft>
                <a:spcPts val="0"/>
              </a:spcAft>
              <a:buSzPts val="1400"/>
              <a:buChar char="●"/>
              <a:defRPr sz="1867"/>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
        <p:nvSpPr>
          <p:cNvPr id="26" name="Google Shape;26;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rtl="0">
              <a:spcBef>
                <a:spcPts val="0"/>
              </a:spcBef>
              <a:spcAft>
                <a:spcPts val="0"/>
              </a:spcAft>
              <a:buSzPts val="1400"/>
              <a:buChar char="●"/>
              <a:defRPr sz="1867"/>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
        <p:nvSpPr>
          <p:cNvPr id="27" name="Google Shape;27;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10913753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cSld name="Transi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D5A6276-A107-4339-8947-F0B6B5917121}"/>
              </a:ext>
            </a:extLst>
          </p:cNvPr>
          <p:cNvPicPr>
            <a:picLocks noChangeAspect="1"/>
          </p:cNvPicPr>
          <p:nvPr/>
        </p:nvPicPr>
        <p:blipFill rotWithShape="1">
          <a:blip r:embed="rId2">
            <a:alphaModFix amt="94000"/>
            <a:duotone>
              <a:prstClr val="black"/>
              <a:srgbClr val="D9C3A5">
                <a:tint val="50000"/>
                <a:satMod val="180000"/>
              </a:srgbClr>
            </a:duotone>
          </a:blip>
          <a:srcRect t="1430" b="23570"/>
          <a:stretch/>
        </p:blipFill>
        <p:spPr>
          <a:xfrm>
            <a:off x="20" y="10"/>
            <a:ext cx="12191980" cy="6857990"/>
          </a:xfrm>
          <a:prstGeom prst="rect">
            <a:avLst/>
          </a:prstGeom>
          <a:scene3d>
            <a:camera prst="orthographicFront">
              <a:rot lat="0" lon="0" rev="10800000"/>
            </a:camera>
            <a:lightRig rig="threePt" dir="t"/>
          </a:scene3d>
        </p:spPr>
      </p:pic>
      <p:sp>
        <p:nvSpPr>
          <p:cNvPr id="2" name="Title 1">
            <a:extLst>
              <a:ext uri="{FF2B5EF4-FFF2-40B4-BE49-F238E27FC236}">
                <a16:creationId xmlns:a16="http://schemas.microsoft.com/office/drawing/2014/main" id="{59753705-DBD0-49DE-ADA9-AB5F8CE77769}"/>
              </a:ext>
            </a:extLst>
          </p:cNvPr>
          <p:cNvSpPr>
            <a:spLocks noGrp="1"/>
          </p:cNvSpPr>
          <p:nvPr>
            <p:ph type="title" hasCustomPrompt="1"/>
          </p:nvPr>
        </p:nvSpPr>
        <p:spPr>
          <a:xfrm>
            <a:off x="6967329" y="3687417"/>
            <a:ext cx="4706483" cy="1331843"/>
          </a:xfrm>
          <a:prstGeom prst="rect">
            <a:avLst/>
          </a:prstGeom>
        </p:spPr>
        <p:txBody>
          <a:bodyPr/>
          <a:lstStyle>
            <a:lvl1pPr algn="r">
              <a:defRPr>
                <a:solidFill>
                  <a:schemeClr val="bg1"/>
                </a:solidFill>
              </a:defRPr>
            </a:lvl1pPr>
          </a:lstStyle>
          <a:p>
            <a:r>
              <a:rPr lang="en-US" dirty="0"/>
              <a:t>Click to edit transition text</a:t>
            </a:r>
          </a:p>
        </p:txBody>
      </p:sp>
      <p:cxnSp>
        <p:nvCxnSpPr>
          <p:cNvPr id="10" name="Straight Connector 9">
            <a:extLst>
              <a:ext uri="{FF2B5EF4-FFF2-40B4-BE49-F238E27FC236}">
                <a16:creationId xmlns:a16="http://schemas.microsoft.com/office/drawing/2014/main" id="{AAA51A46-61B8-4C60-9376-3C8CB055A80D}"/>
              </a:ext>
            </a:extLst>
          </p:cNvPr>
          <p:cNvCxnSpPr>
            <a:cxnSpLocks/>
          </p:cNvCxnSpPr>
          <p:nvPr/>
        </p:nvCxnSpPr>
        <p:spPr>
          <a:xfrm>
            <a:off x="6967330" y="5033682"/>
            <a:ext cx="4706483"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24">
            <a:extLst>
              <a:ext uri="{FF2B5EF4-FFF2-40B4-BE49-F238E27FC236}">
                <a16:creationId xmlns:a16="http://schemas.microsoft.com/office/drawing/2014/main" id="{A5FBB62F-A3DD-4334-AFD3-29CFDC5E1DA0}"/>
              </a:ext>
            </a:extLst>
          </p:cNvPr>
          <p:cNvSpPr>
            <a:spLocks noGrp="1"/>
          </p:cNvSpPr>
          <p:nvPr>
            <p:ph type="body" sz="quarter" idx="13" hasCustomPrompt="1"/>
          </p:nvPr>
        </p:nvSpPr>
        <p:spPr>
          <a:xfrm>
            <a:off x="6967328" y="5048105"/>
            <a:ext cx="4706484" cy="340611"/>
          </a:xfrm>
          <a:prstGeom prst="rect">
            <a:avLst/>
          </a:prstGeom>
        </p:spPr>
        <p:txBody>
          <a:bodyPr>
            <a:noAutofit/>
          </a:bodyPr>
          <a:lstStyle>
            <a:lvl1pPr algn="r">
              <a:defRPr sz="1800" cap="small" spc="200" baseline="0">
                <a:solidFill>
                  <a:schemeClr val="bg1"/>
                </a:solidFill>
                <a:latin typeface="+mj-lt"/>
              </a:defRPr>
            </a:lvl1pPr>
          </a:lstStyle>
          <a:p>
            <a:pPr lvl="0"/>
            <a:r>
              <a:rPr lang="en-US" dirty="0"/>
              <a:t>Click to edit transition subtext</a:t>
            </a:r>
          </a:p>
        </p:txBody>
      </p:sp>
    </p:spTree>
    <p:extLst>
      <p:ext uri="{BB962C8B-B14F-4D97-AF65-F5344CB8AC3E}">
        <p14:creationId xmlns:p14="http://schemas.microsoft.com/office/powerpoint/2010/main" val="27871401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userDrawn="1">
  <p:cSld name="1_Title 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sz="24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GB"/>
              <a:t>Click to edit Master title style</a:t>
            </a:r>
            <a:endParaRPr dirty="0"/>
          </a:p>
        </p:txBody>
      </p:sp>
      <p:sp>
        <p:nvSpPr>
          <p:cNvPr id="30" name="Google Shape;30;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it-IT" smtClean="0"/>
              <a:pPr/>
              <a:t>‹N›</a:t>
            </a:fld>
            <a:endParaRPr lang="it-IT"/>
          </a:p>
        </p:txBody>
      </p:sp>
      <p:sp>
        <p:nvSpPr>
          <p:cNvPr id="6" name="Text Placeholder 5">
            <a:extLst>
              <a:ext uri="{FF2B5EF4-FFF2-40B4-BE49-F238E27FC236}">
                <a16:creationId xmlns:a16="http://schemas.microsoft.com/office/drawing/2014/main" id="{1E010EF0-AB8B-C94A-B214-552E2C0F01D0}"/>
              </a:ext>
            </a:extLst>
          </p:cNvPr>
          <p:cNvSpPr>
            <a:spLocks noGrp="1"/>
          </p:cNvSpPr>
          <p:nvPr>
            <p:ph type="body" sz="quarter" idx="13"/>
          </p:nvPr>
        </p:nvSpPr>
        <p:spPr>
          <a:xfrm>
            <a:off x="414867" y="1742018"/>
            <a:ext cx="11362267" cy="43307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Google Shape;19;p4">
            <a:extLst>
              <a:ext uri="{FF2B5EF4-FFF2-40B4-BE49-F238E27FC236}">
                <a16:creationId xmlns:a16="http://schemas.microsoft.com/office/drawing/2014/main" id="{606232C9-867A-A642-8DDD-D594993435D0}"/>
              </a:ext>
            </a:extLst>
          </p:cNvPr>
          <p:cNvSpPr/>
          <p:nvPr userDrawn="1"/>
        </p:nvSpPr>
        <p:spPr>
          <a:xfrm>
            <a:off x="0" y="6727600"/>
            <a:ext cx="12192000" cy="13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880369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A400150B-68AB-4F79-9103-728F035B5171}" type="datetime1">
              <a:rPr lang="en-GB" smtClean="0"/>
              <a:t>13/07/2023</a:t>
            </a:fld>
            <a:endParaRPr lang="en-GB"/>
          </a:p>
        </p:txBody>
      </p:sp>
      <p:sp>
        <p:nvSpPr>
          <p:cNvPr id="5" name="Footer Placeholder 4"/>
          <p:cNvSpPr>
            <a:spLocks noGrp="1"/>
          </p:cNvSpPr>
          <p:nvPr>
            <p:ph type="ftr" sz="quarter" idx="11"/>
          </p:nvPr>
        </p:nvSpPr>
        <p:spPr/>
        <p:txBody>
          <a:bodyPr/>
          <a:lstStyle/>
          <a:p>
            <a:r>
              <a:rPr lang="it-IT"/>
              <a:t>Davide Bacciu - Università di Pisa</a:t>
            </a:r>
            <a:endParaRPr lang="en-GB"/>
          </a:p>
        </p:txBody>
      </p:sp>
      <p:sp>
        <p:nvSpPr>
          <p:cNvPr id="6" name="Slide Number Placeholder 5"/>
          <p:cNvSpPr>
            <a:spLocks noGrp="1"/>
          </p:cNvSpPr>
          <p:nvPr>
            <p:ph type="sldNum" sz="quarter" idx="12"/>
          </p:nvPr>
        </p:nvSpPr>
        <p:spPr/>
        <p:txBody>
          <a:bodyPr/>
          <a:lstStyle/>
          <a:p>
            <a:fld id="{60559FD9-66F7-4A11-83A5-4FEBEE0F8962}" type="slidenum">
              <a:rPr lang="en-GB" smtClean="0"/>
              <a:t>‹N›</a:t>
            </a:fld>
            <a:endParaRPr lang="en-GB"/>
          </a:p>
        </p:txBody>
      </p:sp>
    </p:spTree>
    <p:extLst>
      <p:ext uri="{BB962C8B-B14F-4D97-AF65-F5344CB8AC3E}">
        <p14:creationId xmlns:p14="http://schemas.microsoft.com/office/powerpoint/2010/main" val="590832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9" name="Slide Number Placeholder 8"/>
          <p:cNvSpPr>
            <a:spLocks noGrp="1"/>
          </p:cNvSpPr>
          <p:nvPr>
            <p:ph type="sldNum" sz="quarter" idx="10"/>
          </p:nvPr>
        </p:nvSpPr>
        <p:spPr/>
        <p:txBody>
          <a:bodyPr/>
          <a:lstStyle/>
          <a:p>
            <a:fld id="{C7425B35-8CDE-42D2-80AA-E3BA7A9DF4C5}" type="slidenum">
              <a:rPr lang="it-IT" smtClean="0"/>
              <a:pPr/>
              <a:t>‹N›</a:t>
            </a:fld>
            <a:endParaRPr lang="it-IT"/>
          </a:p>
        </p:txBody>
      </p:sp>
      <p:sp>
        <p:nvSpPr>
          <p:cNvPr id="10" name="Footer Placeholder 9"/>
          <p:cNvSpPr>
            <a:spLocks noGrp="1"/>
          </p:cNvSpPr>
          <p:nvPr>
            <p:ph type="ftr" sz="quarter" idx="11"/>
          </p:nvPr>
        </p:nvSpPr>
        <p:spPr/>
        <p:txBody>
          <a:bodyPr/>
          <a:lstStyle/>
          <a:p>
            <a:r>
              <a:rPr lang="it-IT"/>
              <a:t>TOI Introduction - Confidential | © 2018</a:t>
            </a:r>
            <a:endParaRPr lang="it-IT" dirty="0"/>
          </a:p>
        </p:txBody>
      </p:sp>
      <p:sp>
        <p:nvSpPr>
          <p:cNvPr id="12" name="Text Placeholder 21"/>
          <p:cNvSpPr>
            <a:spLocks noGrp="1"/>
          </p:cNvSpPr>
          <p:nvPr>
            <p:ph type="body" sz="quarter" idx="12" hasCustomPrompt="1"/>
          </p:nvPr>
        </p:nvSpPr>
        <p:spPr>
          <a:xfrm>
            <a:off x="381001" y="857233"/>
            <a:ext cx="11334751" cy="380985"/>
          </a:xfrm>
        </p:spPr>
        <p:txBody>
          <a:bodyPr lIns="0" rIns="0" anchor="ctr">
            <a:noAutofit/>
          </a:bodyPr>
          <a:lstStyle>
            <a:lvl1pPr>
              <a:buNone/>
              <a:defRPr sz="2000">
                <a:latin typeface="Myriad Pro" pitchFamily="34" charset="0"/>
              </a:defRPr>
            </a:lvl1pPr>
          </a:lstStyle>
          <a:p>
            <a:pPr lvl="0"/>
            <a:r>
              <a:rPr lang="en-US" dirty="0"/>
              <a:t>SUBTITLE</a:t>
            </a:r>
            <a:endParaRPr lang="it-IT" dirty="0"/>
          </a:p>
        </p:txBody>
      </p:sp>
      <p:sp>
        <p:nvSpPr>
          <p:cNvPr id="14" name="Title 13"/>
          <p:cNvSpPr>
            <a:spLocks noGrp="1"/>
          </p:cNvSpPr>
          <p:nvPr>
            <p:ph type="title" hasCustomPrompt="1"/>
          </p:nvPr>
        </p:nvSpPr>
        <p:spPr/>
        <p:txBody>
          <a:bodyPr/>
          <a:lstStyle>
            <a:lvl1pPr>
              <a:defRPr/>
            </a:lvl1pPr>
          </a:lstStyle>
          <a:p>
            <a:r>
              <a:rPr lang="en-US" dirty="0"/>
              <a:t>TITLE</a:t>
            </a:r>
            <a:endParaRPr lang="it-IT" dirty="0"/>
          </a:p>
        </p:txBody>
      </p:sp>
    </p:spTree>
    <p:extLst>
      <p:ext uri="{BB962C8B-B14F-4D97-AF65-F5344CB8AC3E}">
        <p14:creationId xmlns:p14="http://schemas.microsoft.com/office/powerpoint/2010/main" val="35492747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able v5">
  <p:cSld name="Table v5">
    <p:spTree>
      <p:nvGrpSpPr>
        <p:cNvPr id="1" name="Shape 47"/>
        <p:cNvGrpSpPr/>
        <p:nvPr/>
      </p:nvGrpSpPr>
      <p:grpSpPr>
        <a:xfrm>
          <a:off x="0" y="0"/>
          <a:ext cx="0" cy="0"/>
          <a:chOff x="0" y="0"/>
          <a:chExt cx="0" cy="0"/>
        </a:xfrm>
      </p:grpSpPr>
      <p:sp>
        <p:nvSpPr>
          <p:cNvPr id="48" name="Google Shape;48;p28"/>
          <p:cNvSpPr txBox="1">
            <a:spLocks noGrp="1"/>
          </p:cNvSpPr>
          <p:nvPr>
            <p:ph type="title"/>
          </p:nvPr>
        </p:nvSpPr>
        <p:spPr>
          <a:xfrm>
            <a:off x="189728" y="156007"/>
            <a:ext cx="10972800" cy="460800"/>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dk2"/>
              </a:buClr>
              <a:buSzPts val="2800"/>
              <a:buFont typeface="Avenir"/>
              <a:buNone/>
              <a:defRPr b="1">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28"/>
          <p:cNvSpPr txBox="1">
            <a:spLocks noGrp="1"/>
          </p:cNvSpPr>
          <p:nvPr>
            <p:ph type="body" idx="1"/>
          </p:nvPr>
        </p:nvSpPr>
        <p:spPr>
          <a:xfrm>
            <a:off x="189727" y="1813244"/>
            <a:ext cx="11812546" cy="22644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sz="1800">
                <a:solidFill>
                  <a:schemeClr val="dk1"/>
                </a:solidFill>
                <a:latin typeface="Avenir"/>
                <a:ea typeface="Avenir"/>
                <a:cs typeface="Avenir"/>
                <a:sym typeface="Avenir"/>
              </a:defRPr>
            </a:lvl1pPr>
            <a:lvl2pPr marL="914400" lvl="1" indent="-330200" algn="l">
              <a:lnSpc>
                <a:spcPct val="100000"/>
              </a:lnSpc>
              <a:spcBef>
                <a:spcPts val="500"/>
              </a:spcBef>
              <a:spcAft>
                <a:spcPts val="0"/>
              </a:spcAft>
              <a:buSzPts val="1600"/>
              <a:buChar char="•"/>
              <a:defRPr sz="1600">
                <a:solidFill>
                  <a:schemeClr val="dk1"/>
                </a:solidFill>
                <a:latin typeface="Avenir"/>
                <a:ea typeface="Avenir"/>
                <a:cs typeface="Avenir"/>
                <a:sym typeface="Avenir"/>
              </a:defRPr>
            </a:lvl2pPr>
            <a:lvl3pPr marL="1371600" lvl="2" indent="-317500" algn="l">
              <a:lnSpc>
                <a:spcPct val="100000"/>
              </a:lnSpc>
              <a:spcBef>
                <a:spcPts val="500"/>
              </a:spcBef>
              <a:spcAft>
                <a:spcPts val="0"/>
              </a:spcAft>
              <a:buSzPts val="1400"/>
              <a:buChar char="•"/>
              <a:defRPr sz="1400">
                <a:solidFill>
                  <a:schemeClr val="dk1"/>
                </a:solidFill>
                <a:latin typeface="Avenir"/>
                <a:ea typeface="Avenir"/>
                <a:cs typeface="Avenir"/>
                <a:sym typeface="Avenir"/>
              </a:defRPr>
            </a:lvl3pPr>
            <a:lvl4pPr marL="1828800" lvl="3" indent="-304800" algn="l">
              <a:lnSpc>
                <a:spcPct val="100000"/>
              </a:lnSpc>
              <a:spcBef>
                <a:spcPts val="500"/>
              </a:spcBef>
              <a:spcAft>
                <a:spcPts val="0"/>
              </a:spcAft>
              <a:buSzPts val="1200"/>
              <a:buChar char="•"/>
              <a:defRPr sz="1200">
                <a:solidFill>
                  <a:schemeClr val="dk1"/>
                </a:solidFill>
                <a:latin typeface="Avenir"/>
                <a:ea typeface="Avenir"/>
                <a:cs typeface="Avenir"/>
                <a:sym typeface="Avenir"/>
              </a:defRPr>
            </a:lvl4pPr>
            <a:lvl5pPr marL="2286000" lvl="4" indent="-298450" algn="l">
              <a:lnSpc>
                <a:spcPct val="100000"/>
              </a:lnSpc>
              <a:spcBef>
                <a:spcPts val="500"/>
              </a:spcBef>
              <a:spcAft>
                <a:spcPts val="0"/>
              </a:spcAft>
              <a:buSzPts val="1100"/>
              <a:buChar char="•"/>
              <a:defRPr sz="1100">
                <a:solidFill>
                  <a:schemeClr val="dk1"/>
                </a:solidFill>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28"/>
          <p:cNvSpPr txBox="1">
            <a:spLocks noGrp="1"/>
          </p:cNvSpPr>
          <p:nvPr>
            <p:ph type="body" idx="2"/>
          </p:nvPr>
        </p:nvSpPr>
        <p:spPr>
          <a:xfrm>
            <a:off x="189726" y="1313631"/>
            <a:ext cx="11797225" cy="3816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800"/>
              <a:buNone/>
              <a:defRPr sz="1800">
                <a:solidFill>
                  <a:schemeClr val="dk1"/>
                </a:solidFill>
                <a:latin typeface="Avenir"/>
                <a:ea typeface="Avenir"/>
                <a:cs typeface="Avenir"/>
                <a:sym typeface="Avenir"/>
              </a:defRPr>
            </a:lvl1pPr>
            <a:lvl2pPr marL="914400" lvl="1" indent="-317500" algn="l">
              <a:lnSpc>
                <a:spcPct val="100000"/>
              </a:lnSpc>
              <a:spcBef>
                <a:spcPts val="500"/>
              </a:spcBef>
              <a:spcAft>
                <a:spcPts val="0"/>
              </a:spcAft>
              <a:buSzPts val="1400"/>
              <a:buChar char="•"/>
              <a:defRPr sz="1400">
                <a:solidFill>
                  <a:srgbClr val="092341"/>
                </a:solidFill>
              </a:defRPr>
            </a:lvl2pPr>
            <a:lvl3pPr marL="1371600" lvl="2" indent="-317500" algn="l">
              <a:lnSpc>
                <a:spcPct val="100000"/>
              </a:lnSpc>
              <a:spcBef>
                <a:spcPts val="500"/>
              </a:spcBef>
              <a:spcAft>
                <a:spcPts val="0"/>
              </a:spcAft>
              <a:buSzPts val="1400"/>
              <a:buChar char="•"/>
              <a:defRPr sz="1400">
                <a:solidFill>
                  <a:srgbClr val="092341"/>
                </a:solidFill>
              </a:defRPr>
            </a:lvl3pPr>
            <a:lvl4pPr marL="1828800" lvl="3" indent="-317500" algn="l">
              <a:lnSpc>
                <a:spcPct val="100000"/>
              </a:lnSpc>
              <a:spcBef>
                <a:spcPts val="500"/>
              </a:spcBef>
              <a:spcAft>
                <a:spcPts val="0"/>
              </a:spcAft>
              <a:buSzPts val="1400"/>
              <a:buChar char="•"/>
              <a:defRPr sz="1400">
                <a:solidFill>
                  <a:srgbClr val="092341"/>
                </a:solidFill>
              </a:defRPr>
            </a:lvl4pPr>
            <a:lvl5pPr marL="2286000" lvl="4" indent="-317500" algn="l">
              <a:lnSpc>
                <a:spcPct val="100000"/>
              </a:lnSpc>
              <a:spcBef>
                <a:spcPts val="500"/>
              </a:spcBef>
              <a:spcAft>
                <a:spcPts val="0"/>
              </a:spcAft>
              <a:buSzPts val="1400"/>
              <a:buChar char="•"/>
              <a:defRPr sz="1400">
                <a:solidFill>
                  <a:srgbClr val="09234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28"/>
          <p:cNvSpPr txBox="1">
            <a:spLocks noGrp="1"/>
          </p:cNvSpPr>
          <p:nvPr>
            <p:ph type="body" idx="3"/>
          </p:nvPr>
        </p:nvSpPr>
        <p:spPr>
          <a:xfrm>
            <a:off x="189728" y="734819"/>
            <a:ext cx="11797200" cy="4608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sz="2400">
                <a:solidFill>
                  <a:schemeClr val="accent1"/>
                </a:solidFill>
                <a:latin typeface="Avenir"/>
                <a:ea typeface="Avenir"/>
                <a:cs typeface="Avenir"/>
                <a:sym typeface="Aveni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28"/>
          <p:cNvSpPr txBox="1">
            <a:spLocks noGrp="1"/>
          </p:cNvSpPr>
          <p:nvPr>
            <p:ph type="sldNum" idx="12"/>
          </p:nvPr>
        </p:nvSpPr>
        <p:spPr>
          <a:xfrm>
            <a:off x="11595772" y="6420401"/>
            <a:ext cx="474308" cy="309932"/>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rgbClr val="046864"/>
                </a:solidFill>
                <a:latin typeface="Verdana"/>
                <a:ea typeface="Verdana"/>
                <a:cs typeface="Verdana"/>
                <a:sym typeface="Verdana"/>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rgbClr val="046864"/>
                </a:solidFill>
                <a:latin typeface="Verdana"/>
                <a:ea typeface="Verdana"/>
                <a:cs typeface="Verdana"/>
                <a:sym typeface="Verdana"/>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rgbClr val="046864"/>
                </a:solidFill>
                <a:latin typeface="Verdana"/>
                <a:ea typeface="Verdana"/>
                <a:cs typeface="Verdana"/>
                <a:sym typeface="Verdana"/>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rgbClr val="046864"/>
                </a:solidFill>
                <a:latin typeface="Verdana"/>
                <a:ea typeface="Verdana"/>
                <a:cs typeface="Verdana"/>
                <a:sym typeface="Verdana"/>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rgbClr val="046864"/>
                </a:solidFill>
                <a:latin typeface="Verdana"/>
                <a:ea typeface="Verdana"/>
                <a:cs typeface="Verdana"/>
                <a:sym typeface="Verdana"/>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rgbClr val="046864"/>
                </a:solidFill>
                <a:latin typeface="Verdana"/>
                <a:ea typeface="Verdana"/>
                <a:cs typeface="Verdana"/>
                <a:sym typeface="Verdana"/>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rgbClr val="046864"/>
                </a:solidFill>
                <a:latin typeface="Verdana"/>
                <a:ea typeface="Verdana"/>
                <a:cs typeface="Verdana"/>
                <a:sym typeface="Verdana"/>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rgbClr val="046864"/>
                </a:solidFill>
                <a:latin typeface="Verdana"/>
                <a:ea typeface="Verdana"/>
                <a:cs typeface="Verdana"/>
                <a:sym typeface="Verdana"/>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rgbClr val="046864"/>
                </a:solidFill>
                <a:latin typeface="Verdana"/>
                <a:ea typeface="Verdana"/>
                <a:cs typeface="Verdana"/>
                <a:sym typeface="Verdana"/>
              </a:defRPr>
            </a:lvl9pPr>
          </a:lstStyle>
          <a:p>
            <a:pPr marL="0" lvl="0" indent="0" algn="ctr" rtl="0">
              <a:spcBef>
                <a:spcPts val="0"/>
              </a:spcBef>
              <a:spcAft>
                <a:spcPts val="0"/>
              </a:spcAft>
              <a:buNone/>
            </a:pPr>
            <a:fld id="{00000000-1234-1234-1234-123412341234}" type="slidenum">
              <a:rPr lang="pt-BR"/>
              <a:t>‹N›</a:t>
            </a:fld>
            <a:endParaRPr/>
          </a:p>
        </p:txBody>
      </p:sp>
    </p:spTree>
    <p:extLst>
      <p:ext uri="{BB962C8B-B14F-4D97-AF65-F5344CB8AC3E}">
        <p14:creationId xmlns:p14="http://schemas.microsoft.com/office/powerpoint/2010/main" val="8515528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ext/Image Content v1">
  <p:cSld name="Text/Image Content v1">
    <p:spTree>
      <p:nvGrpSpPr>
        <p:cNvPr id="1" name="Shape 53"/>
        <p:cNvGrpSpPr/>
        <p:nvPr/>
      </p:nvGrpSpPr>
      <p:grpSpPr>
        <a:xfrm>
          <a:off x="0" y="0"/>
          <a:ext cx="0" cy="0"/>
          <a:chOff x="0" y="0"/>
          <a:chExt cx="0" cy="0"/>
        </a:xfrm>
      </p:grpSpPr>
      <p:sp>
        <p:nvSpPr>
          <p:cNvPr id="54" name="Google Shape;54;p19"/>
          <p:cNvSpPr>
            <a:spLocks noGrp="1"/>
          </p:cNvSpPr>
          <p:nvPr>
            <p:ph type="pic" idx="2"/>
          </p:nvPr>
        </p:nvSpPr>
        <p:spPr>
          <a:xfrm>
            <a:off x="6096000" y="0"/>
            <a:ext cx="6096000" cy="6308203"/>
          </a:xfrm>
          <a:prstGeom prst="rect">
            <a:avLst/>
          </a:prstGeom>
          <a:solidFill>
            <a:schemeClr val="lt2"/>
          </a:solidFill>
          <a:ln>
            <a:noFill/>
          </a:ln>
        </p:spPr>
      </p:sp>
      <p:sp>
        <p:nvSpPr>
          <p:cNvPr id="55" name="Google Shape;55;p19"/>
          <p:cNvSpPr txBox="1">
            <a:spLocks noGrp="1"/>
          </p:cNvSpPr>
          <p:nvPr>
            <p:ph type="title"/>
          </p:nvPr>
        </p:nvSpPr>
        <p:spPr>
          <a:xfrm>
            <a:off x="189728" y="147129"/>
            <a:ext cx="5537740" cy="460800"/>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dk2"/>
              </a:buClr>
              <a:buSzPts val="2800"/>
              <a:buFont typeface="Avenir"/>
              <a:buNone/>
              <a:defRPr>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9"/>
          <p:cNvSpPr txBox="1">
            <a:spLocks noGrp="1"/>
          </p:cNvSpPr>
          <p:nvPr>
            <p:ph type="body" idx="1"/>
          </p:nvPr>
        </p:nvSpPr>
        <p:spPr>
          <a:xfrm>
            <a:off x="189727" y="1804365"/>
            <a:ext cx="5537741" cy="43272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atin typeface="Avenir"/>
                <a:ea typeface="Avenir"/>
                <a:cs typeface="Avenir"/>
                <a:sym typeface="Avenir"/>
              </a:defRPr>
            </a:lvl1pPr>
            <a:lvl2pPr marL="914400" lvl="1" indent="-330200" algn="l">
              <a:lnSpc>
                <a:spcPct val="100000"/>
              </a:lnSpc>
              <a:spcBef>
                <a:spcPts val="500"/>
              </a:spcBef>
              <a:spcAft>
                <a:spcPts val="0"/>
              </a:spcAft>
              <a:buSzPts val="1600"/>
              <a:buChar char="•"/>
              <a:defRPr>
                <a:latin typeface="Avenir"/>
                <a:ea typeface="Avenir"/>
                <a:cs typeface="Avenir"/>
                <a:sym typeface="Avenir"/>
              </a:defRPr>
            </a:lvl2pPr>
            <a:lvl3pPr marL="1371600" lvl="2" indent="-317500" algn="l">
              <a:lnSpc>
                <a:spcPct val="100000"/>
              </a:lnSpc>
              <a:spcBef>
                <a:spcPts val="500"/>
              </a:spcBef>
              <a:spcAft>
                <a:spcPts val="0"/>
              </a:spcAft>
              <a:buSzPts val="1400"/>
              <a:buChar char="•"/>
              <a:defRPr>
                <a:latin typeface="Avenir"/>
                <a:ea typeface="Avenir"/>
                <a:cs typeface="Avenir"/>
                <a:sym typeface="Avenir"/>
              </a:defRPr>
            </a:lvl3pPr>
            <a:lvl4pPr marL="1828800" lvl="3" indent="-304800" algn="l">
              <a:lnSpc>
                <a:spcPct val="100000"/>
              </a:lnSpc>
              <a:spcBef>
                <a:spcPts val="500"/>
              </a:spcBef>
              <a:spcAft>
                <a:spcPts val="0"/>
              </a:spcAft>
              <a:buSzPts val="1200"/>
              <a:buChar char="•"/>
              <a:defRPr>
                <a:latin typeface="Avenir"/>
                <a:ea typeface="Avenir"/>
                <a:cs typeface="Avenir"/>
                <a:sym typeface="Avenir"/>
              </a:defRPr>
            </a:lvl4pPr>
            <a:lvl5pPr marL="2286000" lvl="4" indent="-298450" algn="l">
              <a:lnSpc>
                <a:spcPct val="100000"/>
              </a:lnSpc>
              <a:spcBef>
                <a:spcPts val="500"/>
              </a:spcBef>
              <a:spcAft>
                <a:spcPts val="0"/>
              </a:spcAft>
              <a:buSzPts val="1100"/>
              <a:buChar char="•"/>
              <a:defRPr>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19"/>
          <p:cNvSpPr txBox="1">
            <a:spLocks noGrp="1"/>
          </p:cNvSpPr>
          <p:nvPr>
            <p:ph type="body" idx="3"/>
          </p:nvPr>
        </p:nvSpPr>
        <p:spPr>
          <a:xfrm>
            <a:off x="189726" y="1304753"/>
            <a:ext cx="5536800" cy="3816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800"/>
              <a:buNone/>
              <a:defRPr sz="1800">
                <a:solidFill>
                  <a:schemeClr val="dk1"/>
                </a:solidFill>
                <a:latin typeface="Avenir"/>
                <a:ea typeface="Avenir"/>
                <a:cs typeface="Avenir"/>
                <a:sym typeface="Avenir"/>
              </a:defRPr>
            </a:lvl1pPr>
            <a:lvl2pPr marL="914400" lvl="1" indent="-317500" algn="l">
              <a:lnSpc>
                <a:spcPct val="100000"/>
              </a:lnSpc>
              <a:spcBef>
                <a:spcPts val="500"/>
              </a:spcBef>
              <a:spcAft>
                <a:spcPts val="0"/>
              </a:spcAft>
              <a:buSzPts val="1400"/>
              <a:buChar char="•"/>
              <a:defRPr sz="1400">
                <a:solidFill>
                  <a:srgbClr val="092341"/>
                </a:solidFill>
              </a:defRPr>
            </a:lvl2pPr>
            <a:lvl3pPr marL="1371600" lvl="2" indent="-317500" algn="l">
              <a:lnSpc>
                <a:spcPct val="100000"/>
              </a:lnSpc>
              <a:spcBef>
                <a:spcPts val="500"/>
              </a:spcBef>
              <a:spcAft>
                <a:spcPts val="0"/>
              </a:spcAft>
              <a:buSzPts val="1400"/>
              <a:buChar char="•"/>
              <a:defRPr sz="1400">
                <a:solidFill>
                  <a:srgbClr val="092341"/>
                </a:solidFill>
              </a:defRPr>
            </a:lvl3pPr>
            <a:lvl4pPr marL="1828800" lvl="3" indent="-317500" algn="l">
              <a:lnSpc>
                <a:spcPct val="100000"/>
              </a:lnSpc>
              <a:spcBef>
                <a:spcPts val="500"/>
              </a:spcBef>
              <a:spcAft>
                <a:spcPts val="0"/>
              </a:spcAft>
              <a:buSzPts val="1400"/>
              <a:buChar char="•"/>
              <a:defRPr sz="1400">
                <a:solidFill>
                  <a:srgbClr val="092341"/>
                </a:solidFill>
              </a:defRPr>
            </a:lvl4pPr>
            <a:lvl5pPr marL="2286000" lvl="4" indent="-317500" algn="l">
              <a:lnSpc>
                <a:spcPct val="100000"/>
              </a:lnSpc>
              <a:spcBef>
                <a:spcPts val="500"/>
              </a:spcBef>
              <a:spcAft>
                <a:spcPts val="0"/>
              </a:spcAft>
              <a:buSzPts val="1400"/>
              <a:buChar char="•"/>
              <a:defRPr sz="1400">
                <a:solidFill>
                  <a:srgbClr val="09234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19"/>
          <p:cNvSpPr txBox="1">
            <a:spLocks noGrp="1"/>
          </p:cNvSpPr>
          <p:nvPr>
            <p:ph type="body" idx="4"/>
          </p:nvPr>
        </p:nvSpPr>
        <p:spPr>
          <a:xfrm>
            <a:off x="189728" y="725941"/>
            <a:ext cx="5536800" cy="4608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sz="2400">
                <a:solidFill>
                  <a:schemeClr val="accent1"/>
                </a:solidFill>
                <a:latin typeface="Avenir"/>
                <a:ea typeface="Avenir"/>
                <a:cs typeface="Avenir"/>
                <a:sym typeface="Aveni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2874868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nsortium Slide">
  <p:cSld name="Consortium Slide">
    <p:spTree>
      <p:nvGrpSpPr>
        <p:cNvPr id="1" name="Shape 59"/>
        <p:cNvGrpSpPr/>
        <p:nvPr/>
      </p:nvGrpSpPr>
      <p:grpSpPr>
        <a:xfrm>
          <a:off x="0" y="0"/>
          <a:ext cx="0" cy="0"/>
          <a:chOff x="0" y="0"/>
          <a:chExt cx="0" cy="0"/>
        </a:xfrm>
      </p:grpSpPr>
      <p:sp>
        <p:nvSpPr>
          <p:cNvPr id="60" name="Google Shape;60;p8"/>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venir"/>
              <a:ea typeface="Avenir"/>
              <a:cs typeface="Avenir"/>
              <a:sym typeface="Avenir"/>
            </a:endParaRPr>
          </a:p>
        </p:txBody>
      </p:sp>
      <p:sp>
        <p:nvSpPr>
          <p:cNvPr id="61" name="Google Shape;61;p8"/>
          <p:cNvSpPr/>
          <p:nvPr/>
        </p:nvSpPr>
        <p:spPr>
          <a:xfrm>
            <a:off x="678032" y="3622493"/>
            <a:ext cx="5044050" cy="258219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venir"/>
              <a:ea typeface="Avenir"/>
              <a:cs typeface="Avenir"/>
              <a:sym typeface="Avenir"/>
            </a:endParaRPr>
          </a:p>
        </p:txBody>
      </p:sp>
      <p:grpSp>
        <p:nvGrpSpPr>
          <p:cNvPr id="62" name="Google Shape;62;p8"/>
          <p:cNvGrpSpPr/>
          <p:nvPr/>
        </p:nvGrpSpPr>
        <p:grpSpPr>
          <a:xfrm>
            <a:off x="1785201" y="5457078"/>
            <a:ext cx="8590545" cy="923330"/>
            <a:chOff x="1706346" y="5486383"/>
            <a:chExt cx="8590545" cy="923330"/>
          </a:xfrm>
        </p:grpSpPr>
        <p:pic>
          <p:nvPicPr>
            <p:cNvPr id="63" name="Google Shape;63;p8" descr="Interface gráfica do usuário, Texto&#10;&#10;Descrição gerada automaticamente"/>
            <p:cNvPicPr preferRelativeResize="0"/>
            <p:nvPr/>
          </p:nvPicPr>
          <p:blipFill rotWithShape="1">
            <a:blip r:embed="rId2">
              <a:alphaModFix/>
            </a:blip>
            <a:srcRect/>
            <a:stretch/>
          </p:blipFill>
          <p:spPr>
            <a:xfrm>
              <a:off x="1706346" y="5486383"/>
              <a:ext cx="4401089" cy="923330"/>
            </a:xfrm>
            <a:prstGeom prst="rect">
              <a:avLst/>
            </a:prstGeom>
            <a:noFill/>
            <a:ln>
              <a:noFill/>
            </a:ln>
          </p:spPr>
        </p:pic>
        <p:sp>
          <p:nvSpPr>
            <p:cNvPr id="64" name="Google Shape;64;p8"/>
            <p:cNvSpPr txBox="1"/>
            <p:nvPr/>
          </p:nvSpPr>
          <p:spPr>
            <a:xfrm>
              <a:off x="6292339" y="5641829"/>
              <a:ext cx="4004552"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pt-BR" sz="1800" b="0" i="0" u="none" strike="noStrike" cap="none">
                  <a:solidFill>
                    <a:schemeClr val="dk1"/>
                  </a:solidFill>
                  <a:latin typeface="Avenir"/>
                  <a:ea typeface="Avenir"/>
                  <a:cs typeface="Avenir"/>
                  <a:sym typeface="Avenir"/>
                </a:rPr>
                <a:t>Funded by the European Union under Grant Agreement 101070918</a:t>
              </a:r>
              <a:endParaRPr sz="1800" b="0" i="0" u="none" strike="noStrike" cap="none">
                <a:solidFill>
                  <a:schemeClr val="dk1"/>
                </a:solidFill>
                <a:latin typeface="Avenir"/>
                <a:ea typeface="Avenir"/>
                <a:cs typeface="Avenir"/>
                <a:sym typeface="Avenir"/>
              </a:endParaRPr>
            </a:p>
          </p:txBody>
        </p:sp>
      </p:grpSp>
      <p:grpSp>
        <p:nvGrpSpPr>
          <p:cNvPr id="65" name="Google Shape;65;p8"/>
          <p:cNvGrpSpPr/>
          <p:nvPr/>
        </p:nvGrpSpPr>
        <p:grpSpPr>
          <a:xfrm>
            <a:off x="920495" y="1624360"/>
            <a:ext cx="10351007" cy="2857120"/>
            <a:chOff x="939679" y="2031587"/>
            <a:chExt cx="10351007" cy="2857120"/>
          </a:xfrm>
        </p:grpSpPr>
        <p:pic>
          <p:nvPicPr>
            <p:cNvPr id="66" name="Google Shape;66;p8"/>
            <p:cNvPicPr preferRelativeResize="0"/>
            <p:nvPr/>
          </p:nvPicPr>
          <p:blipFill rotWithShape="1">
            <a:blip r:embed="rId3">
              <a:alphaModFix/>
            </a:blip>
            <a:srcRect/>
            <a:stretch/>
          </p:blipFill>
          <p:spPr>
            <a:xfrm>
              <a:off x="4685156" y="2031587"/>
              <a:ext cx="2621039" cy="1022535"/>
            </a:xfrm>
            <a:prstGeom prst="rect">
              <a:avLst/>
            </a:prstGeom>
            <a:noFill/>
            <a:ln>
              <a:noFill/>
            </a:ln>
          </p:spPr>
        </p:pic>
        <p:pic>
          <p:nvPicPr>
            <p:cNvPr id="67" name="Google Shape;67;p8"/>
            <p:cNvPicPr preferRelativeResize="0"/>
            <p:nvPr/>
          </p:nvPicPr>
          <p:blipFill rotWithShape="1">
            <a:blip r:embed="rId4">
              <a:alphaModFix/>
            </a:blip>
            <a:srcRect t="15342" b="14075"/>
            <a:stretch/>
          </p:blipFill>
          <p:spPr>
            <a:xfrm>
              <a:off x="939679" y="2181741"/>
              <a:ext cx="2820986" cy="965408"/>
            </a:xfrm>
            <a:prstGeom prst="rect">
              <a:avLst/>
            </a:prstGeom>
            <a:noFill/>
            <a:ln>
              <a:noFill/>
            </a:ln>
          </p:spPr>
        </p:pic>
        <p:pic>
          <p:nvPicPr>
            <p:cNvPr id="68" name="Google Shape;68;p8"/>
            <p:cNvPicPr preferRelativeResize="0"/>
            <p:nvPr/>
          </p:nvPicPr>
          <p:blipFill rotWithShape="1">
            <a:blip r:embed="rId5">
              <a:alphaModFix/>
            </a:blip>
            <a:srcRect/>
            <a:stretch/>
          </p:blipFill>
          <p:spPr>
            <a:xfrm>
              <a:off x="8230686" y="2159404"/>
              <a:ext cx="3060000" cy="884531"/>
            </a:xfrm>
            <a:prstGeom prst="rect">
              <a:avLst/>
            </a:prstGeom>
            <a:noFill/>
            <a:ln>
              <a:noFill/>
            </a:ln>
          </p:spPr>
        </p:pic>
        <p:pic>
          <p:nvPicPr>
            <p:cNvPr id="69" name="Google Shape;69;p8"/>
            <p:cNvPicPr preferRelativeResize="0"/>
            <p:nvPr/>
          </p:nvPicPr>
          <p:blipFill rotWithShape="1">
            <a:blip r:embed="rId6">
              <a:alphaModFix/>
            </a:blip>
            <a:srcRect/>
            <a:stretch/>
          </p:blipFill>
          <p:spPr>
            <a:xfrm>
              <a:off x="6151902" y="3916707"/>
              <a:ext cx="3269514" cy="810000"/>
            </a:xfrm>
            <a:prstGeom prst="rect">
              <a:avLst/>
            </a:prstGeom>
            <a:noFill/>
            <a:ln>
              <a:noFill/>
            </a:ln>
          </p:spPr>
        </p:pic>
        <p:pic>
          <p:nvPicPr>
            <p:cNvPr id="70" name="Google Shape;70;p8"/>
            <p:cNvPicPr preferRelativeResize="0"/>
            <p:nvPr/>
          </p:nvPicPr>
          <p:blipFill rotWithShape="1">
            <a:blip r:embed="rId7">
              <a:alphaModFix/>
            </a:blip>
            <a:srcRect/>
            <a:stretch/>
          </p:blipFill>
          <p:spPr>
            <a:xfrm>
              <a:off x="2835700" y="3754707"/>
              <a:ext cx="2401787" cy="1134000"/>
            </a:xfrm>
            <a:prstGeom prst="rect">
              <a:avLst/>
            </a:prstGeom>
            <a:noFill/>
            <a:ln>
              <a:noFill/>
            </a:ln>
          </p:spPr>
        </p:pic>
      </p:grpSp>
      <p:sp>
        <p:nvSpPr>
          <p:cNvPr id="71" name="Google Shape;71;p8"/>
          <p:cNvSpPr/>
          <p:nvPr/>
        </p:nvSpPr>
        <p:spPr>
          <a:xfrm>
            <a:off x="1511881" y="4971321"/>
            <a:ext cx="9168237" cy="45719"/>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venir"/>
              <a:ea typeface="Avenir"/>
              <a:cs typeface="Avenir"/>
              <a:sym typeface="Avenir"/>
            </a:endParaRPr>
          </a:p>
        </p:txBody>
      </p:sp>
      <p:sp>
        <p:nvSpPr>
          <p:cNvPr id="72" name="Google Shape;72;p8"/>
          <p:cNvSpPr txBox="1"/>
          <p:nvPr/>
        </p:nvSpPr>
        <p:spPr>
          <a:xfrm>
            <a:off x="3563680" y="549745"/>
            <a:ext cx="506463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pt-BR" sz="3200" b="0" i="0" u="none" strike="noStrike" cap="none">
                <a:solidFill>
                  <a:schemeClr val="dk2"/>
                </a:solidFill>
                <a:latin typeface="Avenir"/>
                <a:ea typeface="Avenir"/>
                <a:cs typeface="Avenir"/>
                <a:sym typeface="Avenir"/>
              </a:rPr>
              <a:t>The </a:t>
            </a:r>
            <a:r>
              <a:rPr lang="pt-BR" sz="3200" b="1" i="0" u="none" strike="noStrike" cap="none">
                <a:solidFill>
                  <a:schemeClr val="dk2"/>
                </a:solidFill>
                <a:latin typeface="Avenir"/>
                <a:ea typeface="Avenir"/>
                <a:cs typeface="Avenir"/>
                <a:sym typeface="Avenir"/>
              </a:rPr>
              <a:t>EMERGE</a:t>
            </a:r>
            <a:r>
              <a:rPr lang="pt-BR" sz="3200" b="0" i="0" u="none" strike="noStrike" cap="none">
                <a:solidFill>
                  <a:schemeClr val="dk2"/>
                </a:solidFill>
                <a:latin typeface="Avenir"/>
                <a:ea typeface="Avenir"/>
                <a:cs typeface="Avenir"/>
                <a:sym typeface="Avenir"/>
              </a:rPr>
              <a:t> consortium:</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774032049"/>
      </p:ext>
    </p:extLst>
  </p:cSld>
  <p:clrMapOvr>
    <a:masterClrMapping/>
  </p:clrMapOvr>
  <p:extLst>
    <p:ext uri="{DCECCB84-F9BA-43D5-87BE-67443E8EF086}">
      <p15:sldGuideLst xmlns:p15="http://schemas.microsoft.com/office/powerpoint/2012/main">
        <p15:guide id="1" orient="horz" pos="1253">
          <p15:clr>
            <a:srgbClr val="FBAE40"/>
          </p15:clr>
        </p15:guide>
        <p15:guide id="2" orient="horz" pos="2047">
          <p15:clr>
            <a:srgbClr val="FBAE40"/>
          </p15:clr>
        </p15:guide>
        <p15:guide id="3"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14"/>
        <p:cNvGrpSpPr/>
        <p:nvPr/>
      </p:nvGrpSpPr>
      <p:grpSpPr>
        <a:xfrm>
          <a:off x="0" y="0"/>
          <a:ext cx="0" cy="0"/>
          <a:chOff x="0" y="0"/>
          <a:chExt cx="0" cy="0"/>
        </a:xfrm>
      </p:grpSpPr>
      <p:cxnSp>
        <p:nvCxnSpPr>
          <p:cNvPr id="15" name="Google Shape;15;p3"/>
          <p:cNvCxnSpPr/>
          <p:nvPr/>
        </p:nvCxnSpPr>
        <p:spPr>
          <a:xfrm>
            <a:off x="0" y="3997533"/>
            <a:ext cx="12192000" cy="0"/>
          </a:xfrm>
          <a:prstGeom prst="straightConnector1">
            <a:avLst/>
          </a:prstGeom>
          <a:noFill/>
          <a:ln w="38100" cap="flat" cmpd="sng">
            <a:solidFill>
              <a:schemeClr val="lt2"/>
            </a:solidFill>
            <a:prstDash val="solid"/>
            <a:round/>
            <a:headEnd type="none" w="sm" len="sm"/>
            <a:tailEnd type="none" w="sm" len="sm"/>
          </a:ln>
        </p:spPr>
      </p:cxnSp>
      <p:sp>
        <p:nvSpPr>
          <p:cNvPr id="16" name="Google Shape;16;p3"/>
          <p:cNvSpPr txBox="1">
            <a:spLocks noGrp="1"/>
          </p:cNvSpPr>
          <p:nvPr>
            <p:ph type="title"/>
          </p:nvPr>
        </p:nvSpPr>
        <p:spPr>
          <a:xfrm>
            <a:off x="680600" y="2743200"/>
            <a:ext cx="10830800" cy="10384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3600"/>
              <a:buNone/>
              <a:defRPr sz="4800">
                <a:solidFill>
                  <a:schemeClr val="lt1"/>
                </a:solidFill>
              </a:defRPr>
            </a:lvl1pPr>
            <a:lvl2pPr lvl="1">
              <a:spcBef>
                <a:spcPts val="0"/>
              </a:spcBef>
              <a:spcAft>
                <a:spcPts val="0"/>
              </a:spcAft>
              <a:buClr>
                <a:schemeClr val="lt1"/>
              </a:buClr>
              <a:buSzPts val="3600"/>
              <a:buNone/>
              <a:defRPr sz="4800">
                <a:solidFill>
                  <a:schemeClr val="lt1"/>
                </a:solidFill>
              </a:defRPr>
            </a:lvl2pPr>
            <a:lvl3pPr lvl="2">
              <a:spcBef>
                <a:spcPts val="0"/>
              </a:spcBef>
              <a:spcAft>
                <a:spcPts val="0"/>
              </a:spcAft>
              <a:buClr>
                <a:schemeClr val="lt1"/>
              </a:buClr>
              <a:buSzPts val="3600"/>
              <a:buNone/>
              <a:defRPr sz="4800">
                <a:solidFill>
                  <a:schemeClr val="lt1"/>
                </a:solidFill>
              </a:defRPr>
            </a:lvl3pPr>
            <a:lvl4pPr lvl="3">
              <a:spcBef>
                <a:spcPts val="0"/>
              </a:spcBef>
              <a:spcAft>
                <a:spcPts val="0"/>
              </a:spcAft>
              <a:buClr>
                <a:schemeClr val="lt1"/>
              </a:buClr>
              <a:buSzPts val="3600"/>
              <a:buNone/>
              <a:defRPr sz="4800">
                <a:solidFill>
                  <a:schemeClr val="lt1"/>
                </a:solidFill>
              </a:defRPr>
            </a:lvl4pPr>
            <a:lvl5pPr lvl="4">
              <a:spcBef>
                <a:spcPts val="0"/>
              </a:spcBef>
              <a:spcAft>
                <a:spcPts val="0"/>
              </a:spcAft>
              <a:buClr>
                <a:schemeClr val="lt1"/>
              </a:buClr>
              <a:buSzPts val="3600"/>
              <a:buNone/>
              <a:defRPr sz="4800">
                <a:solidFill>
                  <a:schemeClr val="lt1"/>
                </a:solidFill>
              </a:defRPr>
            </a:lvl5pPr>
            <a:lvl6pPr lvl="5">
              <a:spcBef>
                <a:spcPts val="0"/>
              </a:spcBef>
              <a:spcAft>
                <a:spcPts val="0"/>
              </a:spcAft>
              <a:buClr>
                <a:schemeClr val="lt1"/>
              </a:buClr>
              <a:buSzPts val="3600"/>
              <a:buNone/>
              <a:defRPr sz="4800">
                <a:solidFill>
                  <a:schemeClr val="lt1"/>
                </a:solidFill>
              </a:defRPr>
            </a:lvl6pPr>
            <a:lvl7pPr lvl="6">
              <a:spcBef>
                <a:spcPts val="0"/>
              </a:spcBef>
              <a:spcAft>
                <a:spcPts val="0"/>
              </a:spcAft>
              <a:buClr>
                <a:schemeClr val="lt1"/>
              </a:buClr>
              <a:buSzPts val="3600"/>
              <a:buNone/>
              <a:defRPr sz="4800">
                <a:solidFill>
                  <a:schemeClr val="lt1"/>
                </a:solidFill>
              </a:defRPr>
            </a:lvl7pPr>
            <a:lvl8pPr lvl="7">
              <a:spcBef>
                <a:spcPts val="0"/>
              </a:spcBef>
              <a:spcAft>
                <a:spcPts val="0"/>
              </a:spcAft>
              <a:buClr>
                <a:schemeClr val="lt1"/>
              </a:buClr>
              <a:buSzPts val="3600"/>
              <a:buNone/>
              <a:defRPr sz="4800">
                <a:solidFill>
                  <a:schemeClr val="lt1"/>
                </a:solidFill>
              </a:defRPr>
            </a:lvl8pPr>
            <a:lvl9pPr lvl="8">
              <a:spcBef>
                <a:spcPts val="0"/>
              </a:spcBef>
              <a:spcAft>
                <a:spcPts val="0"/>
              </a:spcAft>
              <a:buClr>
                <a:schemeClr val="lt1"/>
              </a:buClr>
              <a:buSzPts val="3600"/>
              <a:buNone/>
              <a:defRPr sz="4800">
                <a:solidFill>
                  <a:schemeClr val="lt1"/>
                </a:solidFill>
              </a:defRPr>
            </a:lvl9pPr>
          </a:lstStyle>
          <a:p>
            <a:r>
              <a:rPr lang="en-GB"/>
              <a:t>Click to edit Master title style</a:t>
            </a:r>
            <a:endParaRPr/>
          </a:p>
        </p:txBody>
      </p:sp>
      <p:sp>
        <p:nvSpPr>
          <p:cNvPr id="17" name="Google Shape;1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41315837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GB"/>
              <a:t>Click to edit Master title style</a:t>
            </a:r>
            <a:endParaRPr/>
          </a:p>
        </p:txBody>
      </p:sp>
      <p:sp>
        <p:nvSpPr>
          <p:cNvPr id="25" name="Google Shape;25;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pPr lvl="0"/>
            <a:r>
              <a:rPr lang="en-GB"/>
              <a:t>Click to edit Master text styles</a:t>
            </a:r>
          </a:p>
        </p:txBody>
      </p:sp>
      <p:sp>
        <p:nvSpPr>
          <p:cNvPr id="26" name="Google Shape;26;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pPr lvl="0"/>
            <a:r>
              <a:rPr lang="en-GB"/>
              <a:t>Click to edit Master text styles</a:t>
            </a:r>
          </a:p>
        </p:txBody>
      </p:sp>
      <p:sp>
        <p:nvSpPr>
          <p:cNvPr id="27" name="Google Shape;27;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1058434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hre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45585" y="474799"/>
            <a:ext cx="3727649" cy="736282"/>
          </a:xfrm>
          <a:prstGeom prst="rect">
            <a:avLst/>
          </a:prstGeom>
        </p:spPr>
        <p:txBody>
          <a:bodyPr lIns="91440" rIns="91440" anchor="ctr">
            <a:normAutofit/>
          </a:bodyPr>
          <a:lstStyle>
            <a:lvl1pPr marL="0" indent="0" algn="ctr">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5585" y="1211081"/>
            <a:ext cx="3727649" cy="3828058"/>
          </a:xfrm>
          <a:prstGeom prst="rect">
            <a:avLst/>
          </a:prstGeom>
        </p:spPr>
        <p:txBody>
          <a:bodyPr/>
          <a:lstStyle>
            <a:lvl2pPr marL="384048" indent="-182880">
              <a:buSzPct val="110000"/>
              <a:buFont typeface="Arial" panose="020B0604020202020204" pitchFamily="34" charset="0"/>
              <a:buChar char="•"/>
              <a:defRPr/>
            </a:lvl2pPr>
            <a:lvl3pPr marL="566928" indent="-182880">
              <a:buSzPct val="110000"/>
              <a:buFont typeface="Arial" panose="020B0604020202020204" pitchFamily="34" charset="0"/>
              <a:buChar char="•"/>
              <a:defRPr/>
            </a:lvl3pPr>
            <a:lvl4pPr marL="749808" indent="-182880">
              <a:buSzPct val="110000"/>
              <a:buFont typeface="Arial" panose="020B0604020202020204" pitchFamily="34" charset="0"/>
              <a:buChar char="•"/>
              <a:defRPr/>
            </a:lvl4pPr>
            <a:lvl5pPr marL="932688" indent="-182880">
              <a:buSzPct val="1100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4" name="Straight Connector 13">
            <a:extLst>
              <a:ext uri="{FF2B5EF4-FFF2-40B4-BE49-F238E27FC236}">
                <a16:creationId xmlns:a16="http://schemas.microsoft.com/office/drawing/2014/main" id="{90C63C7D-8334-4ECE-BE60-671DBA348887}"/>
              </a:ext>
            </a:extLst>
          </p:cNvPr>
          <p:cNvCxnSpPr>
            <a:cxnSpLocks/>
          </p:cNvCxnSpPr>
          <p:nvPr/>
        </p:nvCxnSpPr>
        <p:spPr>
          <a:xfrm flipV="1">
            <a:off x="4082470" y="400051"/>
            <a:ext cx="0" cy="4639088"/>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6" name="Date Placeholder 25">
            <a:extLst>
              <a:ext uri="{FF2B5EF4-FFF2-40B4-BE49-F238E27FC236}">
                <a16:creationId xmlns:a16="http://schemas.microsoft.com/office/drawing/2014/main" id="{7F44E635-C58D-46BD-9565-7743D22F167D}"/>
              </a:ext>
            </a:extLst>
          </p:cNvPr>
          <p:cNvSpPr>
            <a:spLocks noGrp="1"/>
          </p:cNvSpPr>
          <p:nvPr>
            <p:ph type="dt" sz="half" idx="14"/>
          </p:nvPr>
        </p:nvSpPr>
        <p:spPr/>
        <p:txBody>
          <a:bodyPr/>
          <a:lstStyle/>
          <a:p>
            <a:r>
              <a:rPr lang="en-US"/>
              <a:t>5/10/2022</a:t>
            </a:r>
          </a:p>
        </p:txBody>
      </p:sp>
      <p:sp>
        <p:nvSpPr>
          <p:cNvPr id="27" name="Footer Placeholder 26">
            <a:extLst>
              <a:ext uri="{FF2B5EF4-FFF2-40B4-BE49-F238E27FC236}">
                <a16:creationId xmlns:a16="http://schemas.microsoft.com/office/drawing/2014/main" id="{69EB8A12-0C1C-4B52-8ABE-55B8B71A2290}"/>
              </a:ext>
            </a:extLst>
          </p:cNvPr>
          <p:cNvSpPr>
            <a:spLocks noGrp="1"/>
          </p:cNvSpPr>
          <p:nvPr>
            <p:ph type="ftr" sz="quarter" idx="15"/>
          </p:nvPr>
        </p:nvSpPr>
        <p:spPr/>
        <p:txBody>
          <a:bodyPr/>
          <a:lstStyle/>
          <a:p>
            <a:r>
              <a:rPr lang="en-US"/>
              <a:t>Federated Adaptation of Reservoirs via Intrinsic Plasticity</a:t>
            </a:r>
          </a:p>
        </p:txBody>
      </p:sp>
      <p:sp>
        <p:nvSpPr>
          <p:cNvPr id="28" name="Slide Number Placeholder 27">
            <a:extLst>
              <a:ext uri="{FF2B5EF4-FFF2-40B4-BE49-F238E27FC236}">
                <a16:creationId xmlns:a16="http://schemas.microsoft.com/office/drawing/2014/main" id="{9F285DD9-1699-4BF9-91ED-8706393DA423}"/>
              </a:ext>
            </a:extLst>
          </p:cNvPr>
          <p:cNvSpPr>
            <a:spLocks noGrp="1"/>
          </p:cNvSpPr>
          <p:nvPr>
            <p:ph type="sldNum" sz="quarter" idx="16"/>
          </p:nvPr>
        </p:nvSpPr>
        <p:spPr/>
        <p:txBody>
          <a:bodyPr/>
          <a:lstStyle/>
          <a:p>
            <a:fld id="{B000505B-9F46-4235-99A5-9D5F03BE0FAB}" type="slidenum">
              <a:rPr lang="en-US" smtClean="0"/>
              <a:t>‹N›</a:t>
            </a:fld>
            <a:endParaRPr lang="en-US"/>
          </a:p>
        </p:txBody>
      </p:sp>
      <p:sp>
        <p:nvSpPr>
          <p:cNvPr id="12" name="Text Placeholder 2">
            <a:extLst>
              <a:ext uri="{FF2B5EF4-FFF2-40B4-BE49-F238E27FC236}">
                <a16:creationId xmlns:a16="http://schemas.microsoft.com/office/drawing/2014/main" id="{E035860C-1673-41DD-9EAF-41B159A00033}"/>
              </a:ext>
            </a:extLst>
          </p:cNvPr>
          <p:cNvSpPr>
            <a:spLocks noGrp="1"/>
          </p:cNvSpPr>
          <p:nvPr>
            <p:ph type="body" idx="17"/>
          </p:nvPr>
        </p:nvSpPr>
        <p:spPr>
          <a:xfrm>
            <a:off x="4091706" y="474799"/>
            <a:ext cx="3727649" cy="736282"/>
          </a:xfrm>
          <a:prstGeom prst="rect">
            <a:avLst/>
          </a:prstGeom>
        </p:spPr>
        <p:txBody>
          <a:bodyPr lIns="91440" rIns="91440" anchor="ctr">
            <a:normAutofit/>
          </a:bodyPr>
          <a:lstStyle>
            <a:lvl1pPr marL="0" indent="0" algn="ctr">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3">
            <a:extLst>
              <a:ext uri="{FF2B5EF4-FFF2-40B4-BE49-F238E27FC236}">
                <a16:creationId xmlns:a16="http://schemas.microsoft.com/office/drawing/2014/main" id="{C949DF64-E71F-48CD-A28A-D006400AFBE0}"/>
              </a:ext>
            </a:extLst>
          </p:cNvPr>
          <p:cNvSpPr>
            <a:spLocks noGrp="1"/>
          </p:cNvSpPr>
          <p:nvPr>
            <p:ph sz="half" idx="18"/>
          </p:nvPr>
        </p:nvSpPr>
        <p:spPr>
          <a:xfrm>
            <a:off x="4091706" y="1211081"/>
            <a:ext cx="3727649" cy="3828058"/>
          </a:xfrm>
          <a:prstGeom prst="rect">
            <a:avLst/>
          </a:prstGeom>
        </p:spPr>
        <p:txBody>
          <a:bodyPr/>
          <a:lstStyle>
            <a:lvl2pPr marL="384048" indent="-182880">
              <a:buSzPct val="110000"/>
              <a:buFont typeface="Arial" panose="020B0604020202020204" pitchFamily="34" charset="0"/>
              <a:buChar char="•"/>
              <a:defRPr/>
            </a:lvl2pPr>
            <a:lvl3pPr marL="566928" indent="-182880">
              <a:buSzPct val="110000"/>
              <a:buFont typeface="Arial" panose="020B0604020202020204" pitchFamily="34" charset="0"/>
              <a:buChar char="•"/>
              <a:defRPr/>
            </a:lvl3pPr>
            <a:lvl4pPr marL="749808" indent="-182880">
              <a:buSzPct val="110000"/>
              <a:buFont typeface="Arial" panose="020B0604020202020204" pitchFamily="34" charset="0"/>
              <a:buChar char="•"/>
              <a:defRPr/>
            </a:lvl4pPr>
            <a:lvl5pPr marL="932688" indent="-182880">
              <a:buSzPct val="1100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Straight Connector 14">
            <a:extLst>
              <a:ext uri="{FF2B5EF4-FFF2-40B4-BE49-F238E27FC236}">
                <a16:creationId xmlns:a16="http://schemas.microsoft.com/office/drawing/2014/main" id="{2296CEF2-0ECB-4ACE-9C9E-D92F33663195}"/>
              </a:ext>
            </a:extLst>
          </p:cNvPr>
          <p:cNvCxnSpPr>
            <a:cxnSpLocks/>
          </p:cNvCxnSpPr>
          <p:nvPr/>
        </p:nvCxnSpPr>
        <p:spPr>
          <a:xfrm flipV="1">
            <a:off x="7819355" y="400051"/>
            <a:ext cx="0" cy="4639088"/>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6" name="Text Placeholder 2">
            <a:extLst>
              <a:ext uri="{FF2B5EF4-FFF2-40B4-BE49-F238E27FC236}">
                <a16:creationId xmlns:a16="http://schemas.microsoft.com/office/drawing/2014/main" id="{0B0A6EF1-522D-4876-8140-8B7DA8FF592A}"/>
              </a:ext>
            </a:extLst>
          </p:cNvPr>
          <p:cNvSpPr>
            <a:spLocks noGrp="1"/>
          </p:cNvSpPr>
          <p:nvPr>
            <p:ph type="body" idx="19"/>
          </p:nvPr>
        </p:nvSpPr>
        <p:spPr>
          <a:xfrm>
            <a:off x="7828590" y="474799"/>
            <a:ext cx="3727649" cy="736282"/>
          </a:xfrm>
          <a:prstGeom prst="rect">
            <a:avLst/>
          </a:prstGeom>
        </p:spPr>
        <p:txBody>
          <a:bodyPr lIns="91440" rIns="91440" anchor="ctr">
            <a:normAutofit/>
          </a:bodyPr>
          <a:lstStyle>
            <a:lvl1pPr marL="0" indent="0" algn="ctr">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3">
            <a:extLst>
              <a:ext uri="{FF2B5EF4-FFF2-40B4-BE49-F238E27FC236}">
                <a16:creationId xmlns:a16="http://schemas.microsoft.com/office/drawing/2014/main" id="{7AE6A43D-35E2-46E0-B334-A63A507312C4}"/>
              </a:ext>
            </a:extLst>
          </p:cNvPr>
          <p:cNvSpPr>
            <a:spLocks noGrp="1"/>
          </p:cNvSpPr>
          <p:nvPr>
            <p:ph sz="half" idx="20"/>
          </p:nvPr>
        </p:nvSpPr>
        <p:spPr>
          <a:xfrm>
            <a:off x="7828590" y="1211081"/>
            <a:ext cx="3727649" cy="3828058"/>
          </a:xfrm>
          <a:prstGeom prst="rect">
            <a:avLst/>
          </a:prstGeom>
        </p:spPr>
        <p:txBody>
          <a:bodyPr/>
          <a:lstStyle>
            <a:lvl2pPr marL="384048" indent="-182880">
              <a:buSzPct val="110000"/>
              <a:buFont typeface="Arial" panose="020B0604020202020204" pitchFamily="34" charset="0"/>
              <a:buChar char="•"/>
              <a:defRPr/>
            </a:lvl2pPr>
            <a:lvl3pPr marL="566928" indent="-182880">
              <a:buSzPct val="110000"/>
              <a:buFont typeface="Arial" panose="020B0604020202020204" pitchFamily="34" charset="0"/>
              <a:buChar char="•"/>
              <a:defRPr/>
            </a:lvl3pPr>
            <a:lvl4pPr marL="749808" indent="-182880">
              <a:buSzPct val="110000"/>
              <a:buFont typeface="Arial" panose="020B0604020202020204" pitchFamily="34" charset="0"/>
              <a:buChar char="•"/>
              <a:defRPr/>
            </a:lvl4pPr>
            <a:lvl5pPr marL="932688" indent="-182880">
              <a:buSzPct val="1100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itle Placeholder 1">
            <a:extLst>
              <a:ext uri="{FF2B5EF4-FFF2-40B4-BE49-F238E27FC236}">
                <a16:creationId xmlns:a16="http://schemas.microsoft.com/office/drawing/2014/main" id="{4E011B37-72B3-485F-A0BC-D67CD8319DF0}"/>
              </a:ext>
            </a:extLst>
          </p:cNvPr>
          <p:cNvSpPr>
            <a:spLocks noGrp="1"/>
          </p:cNvSpPr>
          <p:nvPr>
            <p:ph type="title" hasCustomPrompt="1"/>
          </p:nvPr>
        </p:nvSpPr>
        <p:spPr>
          <a:xfrm>
            <a:off x="347472" y="5539264"/>
            <a:ext cx="11345294" cy="851365"/>
          </a:xfrm>
          <a:prstGeom prst="rect">
            <a:avLst/>
          </a:prstGeom>
        </p:spPr>
        <p:txBody>
          <a:bodyPr vert="horz" lIns="91440" tIns="45720" rIns="91440" bIns="45720" rtlCol="0" anchor="b">
            <a:normAutofit/>
          </a:bodyPr>
          <a:lstStyle>
            <a:lvl1pPr>
              <a:defRPr/>
            </a:lvl1pPr>
          </a:lstStyle>
          <a:p>
            <a:r>
              <a:rPr lang="en-US" dirty="0"/>
              <a:t>Click to edit Title</a:t>
            </a:r>
          </a:p>
        </p:txBody>
      </p:sp>
      <p:sp>
        <p:nvSpPr>
          <p:cNvPr id="19" name="Text Placeholder 24">
            <a:extLst>
              <a:ext uri="{FF2B5EF4-FFF2-40B4-BE49-F238E27FC236}">
                <a16:creationId xmlns:a16="http://schemas.microsoft.com/office/drawing/2014/main" id="{184A8E7A-AD07-49A3-999C-45E610668F66}"/>
              </a:ext>
            </a:extLst>
          </p:cNvPr>
          <p:cNvSpPr>
            <a:spLocks noGrp="1"/>
          </p:cNvSpPr>
          <p:nvPr>
            <p:ph type="body" sz="quarter" idx="13" hasCustomPrompt="1"/>
          </p:nvPr>
        </p:nvSpPr>
        <p:spPr>
          <a:xfrm>
            <a:off x="304412" y="5230297"/>
            <a:ext cx="11394988" cy="340611"/>
          </a:xfrm>
          <a:prstGeom prst="rect">
            <a:avLst/>
          </a:prstGeom>
        </p:spPr>
        <p:txBody>
          <a:bodyPr>
            <a:noAutofit/>
          </a:bodyPr>
          <a:lstStyle>
            <a:lvl1pPr>
              <a:defRPr sz="1800" cap="small" spc="200" baseline="0">
                <a:solidFill>
                  <a:schemeClr val="tx1"/>
                </a:solidFill>
                <a:latin typeface="+mj-lt"/>
              </a:defRPr>
            </a:lvl1pPr>
          </a:lstStyle>
          <a:p>
            <a:pPr lvl="0"/>
            <a:r>
              <a:rPr lang="en-US" dirty="0"/>
              <a:t>Click to edit subtitle</a:t>
            </a:r>
          </a:p>
        </p:txBody>
      </p:sp>
    </p:spTree>
    <p:extLst>
      <p:ext uri="{BB962C8B-B14F-4D97-AF65-F5344CB8AC3E}">
        <p14:creationId xmlns:p14="http://schemas.microsoft.com/office/powerpoint/2010/main" val="20995844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r>
              <a:rPr lang="en-GB"/>
              <a:t>Click to edit Master title style</a:t>
            </a:r>
            <a:endParaRPr/>
          </a:p>
        </p:txBody>
      </p:sp>
      <p:sp>
        <p:nvSpPr>
          <p:cNvPr id="33" name="Google Shape;33;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pPr lvl="0"/>
            <a:r>
              <a:rPr lang="en-GB"/>
              <a:t>Click to edit Master text styles</a:t>
            </a:r>
          </a:p>
        </p:txBody>
      </p:sp>
      <p:sp>
        <p:nvSpPr>
          <p:cNvPr id="34" name="Google Shape;34;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17602004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dk2"/>
        </a:solidFill>
        <a:effectLst/>
      </p:bgPr>
    </p:bg>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653667" y="701800"/>
            <a:ext cx="7730000" cy="54544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800"/>
              <a:buNone/>
              <a:defRPr sz="6400">
                <a:solidFill>
                  <a:schemeClr val="lt1"/>
                </a:solidFill>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r>
              <a:rPr lang="en-GB"/>
              <a:t>Click to edit Master title style</a:t>
            </a:r>
            <a:endParaRPr/>
          </a:p>
        </p:txBody>
      </p:sp>
      <p:sp>
        <p:nvSpPr>
          <p:cNvPr id="37" name="Google Shape;37;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29101267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8"/>
        <p:cNvGrpSpPr/>
        <p:nvPr/>
      </p:nvGrpSpPr>
      <p:grpSpPr>
        <a:xfrm>
          <a:off x="0" y="0"/>
          <a:ext cx="0" cy="0"/>
          <a:chOff x="0" y="0"/>
          <a:chExt cx="0" cy="0"/>
        </a:xfrm>
      </p:grpSpPr>
      <p:sp>
        <p:nvSpPr>
          <p:cNvPr id="39" name="Google Shape;39;p9"/>
          <p:cNvSpPr/>
          <p:nvPr/>
        </p:nvSpPr>
        <p:spPr>
          <a:xfrm>
            <a:off x="6096000" y="100"/>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40" name="Google Shape;40;p9"/>
          <p:cNvCxnSpPr/>
          <p:nvPr/>
        </p:nvCxnSpPr>
        <p:spPr>
          <a:xfrm>
            <a:off x="6706233" y="5994000"/>
            <a:ext cx="624400" cy="0"/>
          </a:xfrm>
          <a:prstGeom prst="straightConnector1">
            <a:avLst/>
          </a:prstGeom>
          <a:noFill/>
          <a:ln w="19050" cap="flat" cmpd="sng">
            <a:solidFill>
              <a:schemeClr val="lt2"/>
            </a:solidFill>
            <a:prstDash val="solid"/>
            <a:round/>
            <a:headEnd type="none" w="sm" len="sm"/>
            <a:tailEnd type="none" w="sm" len="sm"/>
          </a:ln>
        </p:spPr>
      </p:cxnSp>
      <p:sp>
        <p:nvSpPr>
          <p:cNvPr id="41" name="Google Shape;41;p9"/>
          <p:cNvSpPr txBox="1">
            <a:spLocks noGrp="1"/>
          </p:cNvSpPr>
          <p:nvPr>
            <p:ph type="title"/>
          </p:nvPr>
        </p:nvSpPr>
        <p:spPr>
          <a:xfrm>
            <a:off x="354000" y="1607767"/>
            <a:ext cx="5393600" cy="20128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r>
              <a:rPr lang="en-GB"/>
              <a:t>Click to edit Master title style</a:t>
            </a:r>
            <a:endParaRPr/>
          </a:p>
        </p:txBody>
      </p:sp>
      <p:sp>
        <p:nvSpPr>
          <p:cNvPr id="42" name="Google Shape;42;p9"/>
          <p:cNvSpPr txBox="1">
            <a:spLocks noGrp="1"/>
          </p:cNvSpPr>
          <p:nvPr>
            <p:ph type="subTitle" idx="1"/>
          </p:nvPr>
        </p:nvSpPr>
        <p:spPr>
          <a:xfrm>
            <a:off x="354000" y="3692001"/>
            <a:ext cx="5393600" cy="17940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r>
              <a:rPr lang="en-GB"/>
              <a:t>Click to edit Master subtitle style</a:t>
            </a:r>
            <a:endParaRPr/>
          </a:p>
        </p:txBody>
      </p:sp>
      <p:sp>
        <p:nvSpPr>
          <p:cNvPr id="43" name="Google Shape;43;p9"/>
          <p:cNvSpPr txBox="1">
            <a:spLocks noGrp="1"/>
          </p:cNvSpPr>
          <p:nvPr>
            <p:ph type="body" idx="2"/>
          </p:nvPr>
        </p:nvSpPr>
        <p:spPr>
          <a:xfrm>
            <a:off x="6586000" y="965600"/>
            <a:ext cx="5116000" cy="4926800"/>
          </a:xfrm>
          <a:prstGeom prst="rect">
            <a:avLst/>
          </a:prstGeom>
        </p:spPr>
        <p:txBody>
          <a:bodyPr spcFirstLastPara="1" wrap="square" lIns="91425" tIns="91425" rIns="91425" bIns="91425" anchor="ctr" anchorCtr="0">
            <a:normAutofit/>
          </a:bodyPr>
          <a:lstStyle>
            <a:lvl1pPr marL="609585" lvl="0" indent="-491054">
              <a:spcBef>
                <a:spcPts val="0"/>
              </a:spcBef>
              <a:spcAft>
                <a:spcPts val="0"/>
              </a:spcAft>
              <a:buClr>
                <a:schemeClr val="lt1"/>
              </a:buClr>
              <a:buSzPts val="2200"/>
              <a:buChar char="●"/>
              <a:defRPr>
                <a:solidFill>
                  <a:schemeClr val="lt1"/>
                </a:solidFill>
              </a:defRPr>
            </a:lvl1pPr>
            <a:lvl2pPr marL="1219170" lvl="1" indent="-457189">
              <a:spcBef>
                <a:spcPts val="0"/>
              </a:spcBef>
              <a:spcAft>
                <a:spcPts val="0"/>
              </a:spcAft>
              <a:buClr>
                <a:schemeClr val="lt1"/>
              </a:buClr>
              <a:buSzPts val="1800"/>
              <a:buChar char="○"/>
              <a:defRPr>
                <a:solidFill>
                  <a:schemeClr val="lt1"/>
                </a:solidFill>
              </a:defRPr>
            </a:lvl2pPr>
            <a:lvl3pPr marL="1828754" lvl="2" indent="-457189">
              <a:spcBef>
                <a:spcPts val="0"/>
              </a:spcBef>
              <a:spcAft>
                <a:spcPts val="0"/>
              </a:spcAft>
              <a:buClr>
                <a:schemeClr val="lt1"/>
              </a:buClr>
              <a:buSzPts val="1800"/>
              <a:buChar char="■"/>
              <a:defRPr>
                <a:solidFill>
                  <a:schemeClr val="lt1"/>
                </a:solidFill>
              </a:defRPr>
            </a:lvl3pPr>
            <a:lvl4pPr marL="2438339" lvl="3" indent="-457189">
              <a:spcBef>
                <a:spcPts val="0"/>
              </a:spcBef>
              <a:spcAft>
                <a:spcPts val="0"/>
              </a:spcAft>
              <a:buClr>
                <a:schemeClr val="lt1"/>
              </a:buClr>
              <a:buSzPts val="1800"/>
              <a:buChar char="●"/>
              <a:defRPr>
                <a:solidFill>
                  <a:schemeClr val="lt1"/>
                </a:solidFill>
              </a:defRPr>
            </a:lvl4pPr>
            <a:lvl5pPr marL="3047924" lvl="4" indent="-457189">
              <a:spcBef>
                <a:spcPts val="0"/>
              </a:spcBef>
              <a:spcAft>
                <a:spcPts val="0"/>
              </a:spcAft>
              <a:buClr>
                <a:schemeClr val="lt1"/>
              </a:buClr>
              <a:buSzPts val="1800"/>
              <a:buChar char="○"/>
              <a:defRPr>
                <a:solidFill>
                  <a:schemeClr val="lt1"/>
                </a:solidFill>
              </a:defRPr>
            </a:lvl5pPr>
            <a:lvl6pPr marL="3657509" lvl="5" indent="-457189">
              <a:spcBef>
                <a:spcPts val="0"/>
              </a:spcBef>
              <a:spcAft>
                <a:spcPts val="0"/>
              </a:spcAft>
              <a:buClr>
                <a:schemeClr val="lt1"/>
              </a:buClr>
              <a:buSzPts val="1800"/>
              <a:buChar char="■"/>
              <a:defRPr>
                <a:solidFill>
                  <a:schemeClr val="lt1"/>
                </a:solidFill>
              </a:defRPr>
            </a:lvl6pPr>
            <a:lvl7pPr marL="4267093" lvl="6" indent="-457189">
              <a:spcBef>
                <a:spcPts val="0"/>
              </a:spcBef>
              <a:spcAft>
                <a:spcPts val="0"/>
              </a:spcAft>
              <a:buClr>
                <a:schemeClr val="lt1"/>
              </a:buClr>
              <a:buSzPts val="1800"/>
              <a:buChar char="●"/>
              <a:defRPr>
                <a:solidFill>
                  <a:schemeClr val="lt1"/>
                </a:solidFill>
              </a:defRPr>
            </a:lvl7pPr>
            <a:lvl8pPr marL="4876678" lvl="7" indent="-457189">
              <a:spcBef>
                <a:spcPts val="0"/>
              </a:spcBef>
              <a:spcAft>
                <a:spcPts val="0"/>
              </a:spcAft>
              <a:buClr>
                <a:schemeClr val="lt1"/>
              </a:buClr>
              <a:buSzPts val="1800"/>
              <a:buChar char="○"/>
              <a:defRPr>
                <a:solidFill>
                  <a:schemeClr val="lt1"/>
                </a:solidFill>
              </a:defRPr>
            </a:lvl8pPr>
            <a:lvl9pPr marL="5486263" lvl="8" indent="-457189">
              <a:spcBef>
                <a:spcPts val="0"/>
              </a:spcBef>
              <a:spcAft>
                <a:spcPts val="0"/>
              </a:spcAft>
              <a:buClr>
                <a:schemeClr val="lt1"/>
              </a:buClr>
              <a:buSzPts val="1800"/>
              <a:buChar char="■"/>
              <a:defRPr>
                <a:solidFill>
                  <a:schemeClr val="lt1"/>
                </a:solidFill>
              </a:defRPr>
            </a:lvl9pPr>
          </a:lstStyle>
          <a:p>
            <a:pPr lvl="0"/>
            <a:r>
              <a:rPr lang="en-GB"/>
              <a:t>Click to edit Master text styles</a:t>
            </a:r>
          </a:p>
        </p:txBody>
      </p:sp>
      <p:sp>
        <p:nvSpPr>
          <p:cNvPr id="44" name="Google Shape;44;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19100862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415600" y="5649100"/>
            <a:ext cx="7998400" cy="7984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2100"/>
              <a:buNone/>
              <a:defRPr sz="2800"/>
            </a:lvl1pPr>
          </a:lstStyle>
          <a:p>
            <a:pPr lvl="0"/>
            <a:r>
              <a:rPr lang="en-GB"/>
              <a:t>Click to edit Master text styles</a:t>
            </a:r>
          </a:p>
        </p:txBody>
      </p:sp>
      <p:sp>
        <p:nvSpPr>
          <p:cNvPr id="47" name="Google Shape;47;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17377172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8"/>
        <p:cNvGrpSpPr/>
        <p:nvPr/>
      </p:nvGrpSpPr>
      <p:grpSpPr>
        <a:xfrm>
          <a:off x="0" y="0"/>
          <a:ext cx="0" cy="0"/>
          <a:chOff x="0" y="0"/>
          <a:chExt cx="0" cy="0"/>
        </a:xfrm>
      </p:grpSpPr>
      <p:sp>
        <p:nvSpPr>
          <p:cNvPr id="49" name="Google Shape;49;p11"/>
          <p:cNvSpPr/>
          <p:nvPr/>
        </p:nvSpPr>
        <p:spPr>
          <a:xfrm>
            <a:off x="0" y="6727600"/>
            <a:ext cx="12192000" cy="13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11"/>
          <p:cNvSpPr txBox="1">
            <a:spLocks noGrp="1"/>
          </p:cNvSpPr>
          <p:nvPr>
            <p:ph type="title" hasCustomPrompt="1"/>
          </p:nvPr>
        </p:nvSpPr>
        <p:spPr>
          <a:xfrm>
            <a:off x="415600" y="1321967"/>
            <a:ext cx="11360800" cy="25572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14000"/>
              <a:buNone/>
              <a:defRPr sz="18666" b="1"/>
            </a:lvl1pPr>
            <a:lvl2pPr lvl="1" algn="ctr">
              <a:spcBef>
                <a:spcPts val="0"/>
              </a:spcBef>
              <a:spcAft>
                <a:spcPts val="0"/>
              </a:spcAft>
              <a:buSzPts val="14000"/>
              <a:buNone/>
              <a:defRPr sz="18666" b="1"/>
            </a:lvl2pPr>
            <a:lvl3pPr lvl="2" algn="ctr">
              <a:spcBef>
                <a:spcPts val="0"/>
              </a:spcBef>
              <a:spcAft>
                <a:spcPts val="0"/>
              </a:spcAft>
              <a:buSzPts val="14000"/>
              <a:buNone/>
              <a:defRPr sz="18666" b="1"/>
            </a:lvl3pPr>
            <a:lvl4pPr lvl="3" algn="ctr">
              <a:spcBef>
                <a:spcPts val="0"/>
              </a:spcBef>
              <a:spcAft>
                <a:spcPts val="0"/>
              </a:spcAft>
              <a:buSzPts val="14000"/>
              <a:buNone/>
              <a:defRPr sz="18666" b="1"/>
            </a:lvl4pPr>
            <a:lvl5pPr lvl="4" algn="ctr">
              <a:spcBef>
                <a:spcPts val="0"/>
              </a:spcBef>
              <a:spcAft>
                <a:spcPts val="0"/>
              </a:spcAft>
              <a:buSzPts val="14000"/>
              <a:buNone/>
              <a:defRPr sz="18666" b="1"/>
            </a:lvl5pPr>
            <a:lvl6pPr lvl="5" algn="ctr">
              <a:spcBef>
                <a:spcPts val="0"/>
              </a:spcBef>
              <a:spcAft>
                <a:spcPts val="0"/>
              </a:spcAft>
              <a:buSzPts val="14000"/>
              <a:buNone/>
              <a:defRPr sz="18666" b="1"/>
            </a:lvl6pPr>
            <a:lvl7pPr lvl="6" algn="ctr">
              <a:spcBef>
                <a:spcPts val="0"/>
              </a:spcBef>
              <a:spcAft>
                <a:spcPts val="0"/>
              </a:spcAft>
              <a:buSzPts val="14000"/>
              <a:buNone/>
              <a:defRPr sz="18666" b="1"/>
            </a:lvl7pPr>
            <a:lvl8pPr lvl="7" algn="ctr">
              <a:spcBef>
                <a:spcPts val="0"/>
              </a:spcBef>
              <a:spcAft>
                <a:spcPts val="0"/>
              </a:spcAft>
              <a:buSzPts val="14000"/>
              <a:buNone/>
              <a:defRPr sz="18666" b="1"/>
            </a:lvl8pPr>
            <a:lvl9pPr lvl="8" algn="ctr">
              <a:spcBef>
                <a:spcPts val="0"/>
              </a:spcBef>
              <a:spcAft>
                <a:spcPts val="0"/>
              </a:spcAft>
              <a:buSzPts val="14000"/>
              <a:buNone/>
              <a:defRPr sz="18666" b="1"/>
            </a:lvl9pPr>
          </a:lstStyle>
          <a:p>
            <a:r>
              <a:t>xx%</a:t>
            </a:r>
          </a:p>
        </p:txBody>
      </p:sp>
      <p:sp>
        <p:nvSpPr>
          <p:cNvPr id="51" name="Google Shape;51;p11"/>
          <p:cNvSpPr txBox="1">
            <a:spLocks noGrp="1"/>
          </p:cNvSpPr>
          <p:nvPr>
            <p:ph type="body" idx="1"/>
          </p:nvPr>
        </p:nvSpPr>
        <p:spPr>
          <a:xfrm>
            <a:off x="415600" y="4095067"/>
            <a:ext cx="11360800" cy="1202400"/>
          </a:xfrm>
          <a:prstGeom prst="rect">
            <a:avLst/>
          </a:prstGeom>
        </p:spPr>
        <p:txBody>
          <a:bodyPr spcFirstLastPara="1" wrap="square" lIns="91425" tIns="91425" rIns="91425" bIns="91425" anchor="t" anchorCtr="0">
            <a:normAutofit/>
          </a:bodyPr>
          <a:lstStyle>
            <a:lvl1pPr marL="609585" lvl="0" indent="-491054" algn="ctr">
              <a:spcBef>
                <a:spcPts val="0"/>
              </a:spcBef>
              <a:spcAft>
                <a:spcPts val="0"/>
              </a:spcAft>
              <a:buSzPts val="2200"/>
              <a:buChar char="●"/>
              <a:defRPr/>
            </a:lvl1pPr>
            <a:lvl2pPr marL="1219170" lvl="1" indent="-457189" algn="ctr">
              <a:spcBef>
                <a:spcPts val="0"/>
              </a:spcBef>
              <a:spcAft>
                <a:spcPts val="0"/>
              </a:spcAft>
              <a:buSzPts val="1800"/>
              <a:buChar char="○"/>
              <a:defRPr/>
            </a:lvl2pPr>
            <a:lvl3pPr marL="1828754" lvl="2" indent="-457189" algn="ctr">
              <a:spcBef>
                <a:spcPts val="0"/>
              </a:spcBef>
              <a:spcAft>
                <a:spcPts val="0"/>
              </a:spcAft>
              <a:buSzPts val="1800"/>
              <a:buChar char="■"/>
              <a:defRPr/>
            </a:lvl3pPr>
            <a:lvl4pPr marL="2438339" lvl="3" indent="-457189" algn="ctr">
              <a:spcBef>
                <a:spcPts val="0"/>
              </a:spcBef>
              <a:spcAft>
                <a:spcPts val="0"/>
              </a:spcAft>
              <a:buSzPts val="1800"/>
              <a:buChar char="●"/>
              <a:defRPr/>
            </a:lvl4pPr>
            <a:lvl5pPr marL="3047924" lvl="4" indent="-457189" algn="ctr">
              <a:spcBef>
                <a:spcPts val="0"/>
              </a:spcBef>
              <a:spcAft>
                <a:spcPts val="0"/>
              </a:spcAft>
              <a:buSzPts val="1800"/>
              <a:buChar char="○"/>
              <a:defRPr/>
            </a:lvl5pPr>
            <a:lvl6pPr marL="3657509" lvl="5" indent="-457189" algn="ctr">
              <a:spcBef>
                <a:spcPts val="0"/>
              </a:spcBef>
              <a:spcAft>
                <a:spcPts val="0"/>
              </a:spcAft>
              <a:buSzPts val="1800"/>
              <a:buChar char="■"/>
              <a:defRPr/>
            </a:lvl6pPr>
            <a:lvl7pPr marL="4267093" lvl="6" indent="-457189" algn="ctr">
              <a:spcBef>
                <a:spcPts val="0"/>
              </a:spcBef>
              <a:spcAft>
                <a:spcPts val="0"/>
              </a:spcAft>
              <a:buSzPts val="1800"/>
              <a:buChar char="●"/>
              <a:defRPr/>
            </a:lvl7pPr>
            <a:lvl8pPr marL="4876678" lvl="7" indent="-457189" algn="ctr">
              <a:spcBef>
                <a:spcPts val="0"/>
              </a:spcBef>
              <a:spcAft>
                <a:spcPts val="0"/>
              </a:spcAft>
              <a:buSzPts val="1800"/>
              <a:buChar char="○"/>
              <a:defRPr/>
            </a:lvl8pPr>
            <a:lvl9pPr marL="5486263" lvl="8" indent="-457189" algn="ctr">
              <a:spcBef>
                <a:spcPts val="0"/>
              </a:spcBef>
              <a:spcAft>
                <a:spcPts val="0"/>
              </a:spcAft>
              <a:buSzPts val="1800"/>
              <a:buChar char="■"/>
              <a:defRPr/>
            </a:lvl9pPr>
          </a:lstStyle>
          <a:p>
            <a:pPr lvl="0"/>
            <a:r>
              <a:rPr lang="en-GB"/>
              <a:t>Click to edit Master text styles</a:t>
            </a:r>
          </a:p>
        </p:txBody>
      </p:sp>
      <p:sp>
        <p:nvSpPr>
          <p:cNvPr id="52" name="Google Shape;52;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34703846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28302141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spTree>
      <p:nvGrpSpPr>
        <p:cNvPr id="1" name="Shape 18"/>
        <p:cNvGrpSpPr/>
        <p:nvPr/>
      </p:nvGrpSpPr>
      <p:grpSpPr>
        <a:xfrm>
          <a:off x="0" y="0"/>
          <a:ext cx="0" cy="0"/>
          <a:chOff x="0" y="0"/>
          <a:chExt cx="0" cy="0"/>
        </a:xfrm>
      </p:grpSpPr>
      <p:sp>
        <p:nvSpPr>
          <p:cNvPr id="19" name="Google Shape;19;p4"/>
          <p:cNvSpPr/>
          <p:nvPr/>
        </p:nvSpPr>
        <p:spPr>
          <a:xfrm>
            <a:off x="0" y="6727600"/>
            <a:ext cx="12192000" cy="1304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GB" dirty="0"/>
              <a:t>Click to edit Master title style</a:t>
            </a:r>
            <a:endParaRPr dirty="0"/>
          </a:p>
        </p:txBody>
      </p:sp>
      <p:sp>
        <p:nvSpPr>
          <p:cNvPr id="22" name="Google Shape;22;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14841700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2800">
                <a:solidFill>
                  <a:schemeClr val="accent5"/>
                </a:solidFill>
              </a:defRPr>
            </a:lvl1pPr>
          </a:lstStyle>
          <a:p>
            <a:r>
              <a:rPr lang="en-US" dirty="0"/>
              <a:t>Click to edit Master title style</a:t>
            </a:r>
          </a:p>
        </p:txBody>
      </p:sp>
      <p:sp>
        <p:nvSpPr>
          <p:cNvPr id="3" name="Content Placeholder 2"/>
          <p:cNvSpPr>
            <a:spLocks noGrp="1"/>
          </p:cNvSpPr>
          <p:nvPr>
            <p:ph idx="1"/>
          </p:nvPr>
        </p:nvSpPr>
        <p:spPr>
          <a:xfrm>
            <a:off x="1400537" y="1825625"/>
            <a:ext cx="9468091"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C564D4D-F69E-4048-A9F2-AE2026E80C4A}" type="datetime1">
              <a:rPr lang="it-IT" smtClean="0"/>
              <a:t>13/07/2023</a:t>
            </a:fld>
            <a:endParaRPr lang="it-IT"/>
          </a:p>
        </p:txBody>
      </p:sp>
      <p:sp>
        <p:nvSpPr>
          <p:cNvPr id="5" name="Footer Placeholder 4"/>
          <p:cNvSpPr>
            <a:spLocks noGrp="1"/>
          </p:cNvSpPr>
          <p:nvPr>
            <p:ph type="ftr" sz="quarter" idx="11"/>
          </p:nvPr>
        </p:nvSpPr>
        <p:spPr/>
        <p:txBody>
          <a:bodyPr/>
          <a:lstStyle/>
          <a:p>
            <a:r>
              <a:rPr lang="it-IT"/>
              <a:t>Claudio Gallicchio, University of Pisa</a:t>
            </a:r>
          </a:p>
        </p:txBody>
      </p:sp>
      <p:sp>
        <p:nvSpPr>
          <p:cNvPr id="6" name="Slide Number Placeholder 5"/>
          <p:cNvSpPr>
            <a:spLocks noGrp="1"/>
          </p:cNvSpPr>
          <p:nvPr>
            <p:ph type="sldNum" sz="quarter" idx="12"/>
          </p:nvPr>
        </p:nvSpPr>
        <p:spPr/>
        <p:txBody>
          <a:bodyPr/>
          <a:lstStyle/>
          <a:p>
            <a:fld id="{715DE845-7CCB-4C5C-A275-BB662F172533}" type="slidenum">
              <a:rPr lang="it-IT" smtClean="0"/>
              <a:t>‹N›</a:t>
            </a:fld>
            <a:endParaRPr lang="it-IT"/>
          </a:p>
        </p:txBody>
      </p:sp>
    </p:spTree>
    <p:extLst>
      <p:ext uri="{BB962C8B-B14F-4D97-AF65-F5344CB8AC3E}">
        <p14:creationId xmlns:p14="http://schemas.microsoft.com/office/powerpoint/2010/main" val="42428217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sz="24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30" name="Google Shape;30;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1029757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9" name="Slide Number Placeholder 8"/>
          <p:cNvSpPr>
            <a:spLocks noGrp="1"/>
          </p:cNvSpPr>
          <p:nvPr>
            <p:ph type="sldNum" sz="quarter" idx="10"/>
          </p:nvPr>
        </p:nvSpPr>
        <p:spPr/>
        <p:txBody>
          <a:bodyPr/>
          <a:lstStyle/>
          <a:p>
            <a:fld id="{C7425B35-8CDE-42D2-80AA-E3BA7A9DF4C5}" type="slidenum">
              <a:rPr lang="it-IT" smtClean="0"/>
              <a:pPr/>
              <a:t>‹N›</a:t>
            </a:fld>
            <a:endParaRPr lang="it-IT"/>
          </a:p>
        </p:txBody>
      </p:sp>
      <p:sp>
        <p:nvSpPr>
          <p:cNvPr id="10" name="Footer Placeholder 9"/>
          <p:cNvSpPr>
            <a:spLocks noGrp="1"/>
          </p:cNvSpPr>
          <p:nvPr>
            <p:ph type="ftr" sz="quarter" idx="11"/>
          </p:nvPr>
        </p:nvSpPr>
        <p:spPr/>
        <p:txBody>
          <a:bodyPr/>
          <a:lstStyle/>
          <a:p>
            <a:r>
              <a:rPr lang="it-IT"/>
              <a:t>TOI Introduction - Confidential | © 2018</a:t>
            </a:r>
            <a:endParaRPr lang="it-IT" dirty="0"/>
          </a:p>
        </p:txBody>
      </p:sp>
      <p:sp>
        <p:nvSpPr>
          <p:cNvPr id="12" name="Text Placeholder 21"/>
          <p:cNvSpPr>
            <a:spLocks noGrp="1"/>
          </p:cNvSpPr>
          <p:nvPr>
            <p:ph type="body" sz="quarter" idx="12" hasCustomPrompt="1"/>
          </p:nvPr>
        </p:nvSpPr>
        <p:spPr>
          <a:xfrm>
            <a:off x="381002" y="857234"/>
            <a:ext cx="11334751" cy="380985"/>
          </a:xfrm>
        </p:spPr>
        <p:txBody>
          <a:bodyPr lIns="0" rIns="0" anchor="ctr">
            <a:noAutofit/>
          </a:bodyPr>
          <a:lstStyle>
            <a:lvl1pPr>
              <a:buNone/>
              <a:defRPr sz="2000">
                <a:latin typeface="Myriad Pro" pitchFamily="34" charset="0"/>
              </a:defRPr>
            </a:lvl1pPr>
          </a:lstStyle>
          <a:p>
            <a:pPr lvl="0"/>
            <a:r>
              <a:rPr lang="en-US" dirty="0"/>
              <a:t>SUBTITLE</a:t>
            </a:r>
            <a:endParaRPr lang="it-IT" dirty="0"/>
          </a:p>
        </p:txBody>
      </p:sp>
      <p:sp>
        <p:nvSpPr>
          <p:cNvPr id="14" name="Title 13"/>
          <p:cNvSpPr>
            <a:spLocks noGrp="1"/>
          </p:cNvSpPr>
          <p:nvPr>
            <p:ph type="title" hasCustomPrompt="1"/>
          </p:nvPr>
        </p:nvSpPr>
        <p:spPr/>
        <p:txBody>
          <a:bodyPr/>
          <a:lstStyle>
            <a:lvl1pPr>
              <a:defRPr/>
            </a:lvl1pPr>
          </a:lstStyle>
          <a:p>
            <a:r>
              <a:rPr lang="en-US" dirty="0"/>
              <a:t>TITLE</a:t>
            </a:r>
            <a:endParaRPr lang="it-IT" dirty="0"/>
          </a:p>
        </p:txBody>
      </p:sp>
    </p:spTree>
    <p:extLst>
      <p:ext uri="{BB962C8B-B14F-4D97-AF65-F5344CB8AC3E}">
        <p14:creationId xmlns:p14="http://schemas.microsoft.com/office/powerpoint/2010/main" val="362038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AD9FAEB2-72C0-4DB6-BA7F-AC562D242E88}"/>
              </a:ext>
            </a:extLst>
          </p:cNvPr>
          <p:cNvSpPr>
            <a:spLocks noGrp="1"/>
          </p:cNvSpPr>
          <p:nvPr>
            <p:ph type="dt" sz="half" idx="2"/>
          </p:nvPr>
        </p:nvSpPr>
        <p:spPr>
          <a:xfrm>
            <a:off x="0" y="6506439"/>
            <a:ext cx="2472271" cy="365125"/>
          </a:xfrm>
          <a:prstGeom prst="rect">
            <a:avLst/>
          </a:prstGeom>
        </p:spPr>
        <p:txBody>
          <a:bodyPr/>
          <a:lstStyle>
            <a:lvl1pPr>
              <a:defRPr sz="1100">
                <a:solidFill>
                  <a:schemeClr val="bg1"/>
                </a:solidFill>
              </a:defRPr>
            </a:lvl1pPr>
          </a:lstStyle>
          <a:p>
            <a:r>
              <a:rPr lang="en-US"/>
              <a:t>5/10/2022</a:t>
            </a:r>
          </a:p>
        </p:txBody>
      </p:sp>
      <p:sp>
        <p:nvSpPr>
          <p:cNvPr id="7" name="Footer Placeholder 4">
            <a:extLst>
              <a:ext uri="{FF2B5EF4-FFF2-40B4-BE49-F238E27FC236}">
                <a16:creationId xmlns:a16="http://schemas.microsoft.com/office/drawing/2014/main" id="{85D015A7-C563-43A0-B20E-DF5806F63D65}"/>
              </a:ext>
            </a:extLst>
          </p:cNvPr>
          <p:cNvSpPr>
            <a:spLocks noGrp="1"/>
          </p:cNvSpPr>
          <p:nvPr>
            <p:ph type="ftr" sz="quarter" idx="3"/>
          </p:nvPr>
        </p:nvSpPr>
        <p:spPr>
          <a:xfrm>
            <a:off x="3686185" y="6506440"/>
            <a:ext cx="4822804" cy="365125"/>
          </a:xfrm>
          <a:prstGeom prst="rect">
            <a:avLst/>
          </a:prstGeom>
        </p:spPr>
        <p:txBody>
          <a:bodyPr/>
          <a:lstStyle>
            <a:lvl1pPr algn="ctr">
              <a:defRPr sz="1200" kern="0" cap="small" baseline="0">
                <a:solidFill>
                  <a:schemeClr val="bg1"/>
                </a:solidFill>
              </a:defRPr>
            </a:lvl1pPr>
          </a:lstStyle>
          <a:p>
            <a:r>
              <a:rPr lang="en-US"/>
              <a:t>Federated Adaptation of Reservoirs via Intrinsic Plasticity</a:t>
            </a:r>
          </a:p>
        </p:txBody>
      </p:sp>
      <p:sp>
        <p:nvSpPr>
          <p:cNvPr id="8" name="Slide Number Placeholder 5">
            <a:extLst>
              <a:ext uri="{FF2B5EF4-FFF2-40B4-BE49-F238E27FC236}">
                <a16:creationId xmlns:a16="http://schemas.microsoft.com/office/drawing/2014/main" id="{0080E408-4311-48A8-BBE2-239166634F6C}"/>
              </a:ext>
            </a:extLst>
          </p:cNvPr>
          <p:cNvSpPr>
            <a:spLocks noGrp="1"/>
          </p:cNvSpPr>
          <p:nvPr>
            <p:ph type="sldNum" sz="quarter" idx="4"/>
          </p:nvPr>
        </p:nvSpPr>
        <p:spPr>
          <a:xfrm>
            <a:off x="10879975" y="6515387"/>
            <a:ext cx="1312025" cy="365125"/>
          </a:xfrm>
          <a:prstGeom prst="rect">
            <a:avLst/>
          </a:prstGeom>
        </p:spPr>
        <p:txBody>
          <a:bodyPr/>
          <a:lstStyle>
            <a:lvl1pPr algn="r">
              <a:defRPr sz="1100">
                <a:solidFill>
                  <a:schemeClr val="bg1"/>
                </a:solidFill>
              </a:defRPr>
            </a:lvl1pPr>
          </a:lstStyle>
          <a:p>
            <a:fld id="{B000505B-9F46-4235-99A5-9D5F03BE0FAB}" type="slidenum">
              <a:rPr lang="en-US" smtClean="0"/>
              <a:t>‹N›</a:t>
            </a:fld>
            <a:endParaRPr lang="en-US"/>
          </a:p>
        </p:txBody>
      </p:sp>
      <p:sp>
        <p:nvSpPr>
          <p:cNvPr id="11" name="Title Placeholder 1">
            <a:extLst>
              <a:ext uri="{FF2B5EF4-FFF2-40B4-BE49-F238E27FC236}">
                <a16:creationId xmlns:a16="http://schemas.microsoft.com/office/drawing/2014/main" id="{F930F54F-2127-4026-93C2-D0D952DB0D36}"/>
              </a:ext>
            </a:extLst>
          </p:cNvPr>
          <p:cNvSpPr>
            <a:spLocks noGrp="1"/>
          </p:cNvSpPr>
          <p:nvPr>
            <p:ph type="title" hasCustomPrompt="1"/>
          </p:nvPr>
        </p:nvSpPr>
        <p:spPr>
          <a:xfrm>
            <a:off x="470978" y="5539264"/>
            <a:ext cx="11345294" cy="851365"/>
          </a:xfrm>
          <a:prstGeom prst="rect">
            <a:avLst/>
          </a:prstGeom>
        </p:spPr>
        <p:txBody>
          <a:bodyPr vert="horz" lIns="91440" tIns="45720" rIns="91440" bIns="45720" rtlCol="0" anchor="b">
            <a:normAutofit/>
          </a:bodyPr>
          <a:lstStyle>
            <a:lvl1pPr>
              <a:defRPr/>
            </a:lvl1pPr>
          </a:lstStyle>
          <a:p>
            <a:r>
              <a:rPr lang="en-US" dirty="0"/>
              <a:t>Click to edit Title</a:t>
            </a:r>
          </a:p>
        </p:txBody>
      </p:sp>
      <p:sp>
        <p:nvSpPr>
          <p:cNvPr id="12" name="Text Placeholder 24">
            <a:extLst>
              <a:ext uri="{FF2B5EF4-FFF2-40B4-BE49-F238E27FC236}">
                <a16:creationId xmlns:a16="http://schemas.microsoft.com/office/drawing/2014/main" id="{000B8F31-66AF-41EA-A947-DE1C4464921F}"/>
              </a:ext>
            </a:extLst>
          </p:cNvPr>
          <p:cNvSpPr>
            <a:spLocks noGrp="1"/>
          </p:cNvSpPr>
          <p:nvPr>
            <p:ph type="body" sz="quarter" idx="13" hasCustomPrompt="1"/>
          </p:nvPr>
        </p:nvSpPr>
        <p:spPr>
          <a:xfrm>
            <a:off x="304412" y="5230297"/>
            <a:ext cx="11394988" cy="340611"/>
          </a:xfrm>
          <a:prstGeom prst="rect">
            <a:avLst/>
          </a:prstGeom>
        </p:spPr>
        <p:txBody>
          <a:bodyPr>
            <a:noAutofit/>
          </a:bodyPr>
          <a:lstStyle>
            <a:lvl1pPr>
              <a:defRPr sz="1800" cap="small" spc="200" baseline="0">
                <a:solidFill>
                  <a:schemeClr val="tx1"/>
                </a:solidFill>
                <a:latin typeface="+mj-lt"/>
              </a:defRPr>
            </a:lvl1pPr>
          </a:lstStyle>
          <a:p>
            <a:pPr lvl="0"/>
            <a:r>
              <a:rPr lang="en-US" dirty="0"/>
              <a:t>Click to edit subtitle</a:t>
            </a:r>
          </a:p>
        </p:txBody>
      </p:sp>
    </p:spTree>
    <p:extLst>
      <p:ext uri="{BB962C8B-B14F-4D97-AF65-F5344CB8AC3E}">
        <p14:creationId xmlns:p14="http://schemas.microsoft.com/office/powerpoint/2010/main" val="37551955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able v5">
  <p:cSld name="Table v5">
    <p:spTree>
      <p:nvGrpSpPr>
        <p:cNvPr id="1" name="Shape 47"/>
        <p:cNvGrpSpPr/>
        <p:nvPr/>
      </p:nvGrpSpPr>
      <p:grpSpPr>
        <a:xfrm>
          <a:off x="0" y="0"/>
          <a:ext cx="0" cy="0"/>
          <a:chOff x="0" y="0"/>
          <a:chExt cx="0" cy="0"/>
        </a:xfrm>
      </p:grpSpPr>
      <p:sp>
        <p:nvSpPr>
          <p:cNvPr id="48" name="Google Shape;48;p28"/>
          <p:cNvSpPr txBox="1">
            <a:spLocks noGrp="1"/>
          </p:cNvSpPr>
          <p:nvPr>
            <p:ph type="title"/>
          </p:nvPr>
        </p:nvSpPr>
        <p:spPr>
          <a:xfrm>
            <a:off x="189728" y="156007"/>
            <a:ext cx="10972800" cy="460800"/>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dk2"/>
              </a:buClr>
              <a:buSzPts val="2800"/>
              <a:buFont typeface="Avenir"/>
              <a:buNone/>
              <a:defRPr b="1">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28"/>
          <p:cNvSpPr txBox="1">
            <a:spLocks noGrp="1"/>
          </p:cNvSpPr>
          <p:nvPr>
            <p:ph type="body" idx="1"/>
          </p:nvPr>
        </p:nvSpPr>
        <p:spPr>
          <a:xfrm>
            <a:off x="189727" y="1813244"/>
            <a:ext cx="11812547" cy="2264400"/>
          </a:xfrm>
          <a:prstGeom prst="rect">
            <a:avLst/>
          </a:prstGeom>
          <a:noFill/>
          <a:ln>
            <a:noFill/>
          </a:ln>
        </p:spPr>
        <p:txBody>
          <a:bodyPr spcFirstLastPara="1" wrap="square" lIns="91425" tIns="45700" rIns="91425" bIns="45700" anchor="t" anchorCtr="0">
            <a:normAutofit/>
          </a:bodyPr>
          <a:lstStyle>
            <a:lvl1pPr marL="457189" lvl="0" indent="-342891" algn="l">
              <a:lnSpc>
                <a:spcPct val="100000"/>
              </a:lnSpc>
              <a:spcBef>
                <a:spcPts val="1000"/>
              </a:spcBef>
              <a:spcAft>
                <a:spcPts val="0"/>
              </a:spcAft>
              <a:buSzPts val="1800"/>
              <a:buChar char="•"/>
              <a:defRPr sz="1800">
                <a:solidFill>
                  <a:schemeClr val="dk1"/>
                </a:solidFill>
                <a:latin typeface="Avenir"/>
                <a:ea typeface="Avenir"/>
                <a:cs typeface="Avenir"/>
                <a:sym typeface="Avenir"/>
              </a:defRPr>
            </a:lvl1pPr>
            <a:lvl2pPr marL="914377" lvl="1" indent="-330192" algn="l">
              <a:lnSpc>
                <a:spcPct val="100000"/>
              </a:lnSpc>
              <a:spcBef>
                <a:spcPts val="500"/>
              </a:spcBef>
              <a:spcAft>
                <a:spcPts val="0"/>
              </a:spcAft>
              <a:buSzPts val="1600"/>
              <a:buChar char="•"/>
              <a:defRPr sz="1600">
                <a:solidFill>
                  <a:schemeClr val="dk1"/>
                </a:solidFill>
                <a:latin typeface="Avenir"/>
                <a:ea typeface="Avenir"/>
                <a:cs typeface="Avenir"/>
                <a:sym typeface="Avenir"/>
              </a:defRPr>
            </a:lvl2pPr>
            <a:lvl3pPr marL="1371566" lvl="2" indent="-317492" algn="l">
              <a:lnSpc>
                <a:spcPct val="100000"/>
              </a:lnSpc>
              <a:spcBef>
                <a:spcPts val="500"/>
              </a:spcBef>
              <a:spcAft>
                <a:spcPts val="0"/>
              </a:spcAft>
              <a:buSzPts val="1400"/>
              <a:buChar char="•"/>
              <a:defRPr sz="1400">
                <a:solidFill>
                  <a:schemeClr val="dk1"/>
                </a:solidFill>
                <a:latin typeface="Avenir"/>
                <a:ea typeface="Avenir"/>
                <a:cs typeface="Avenir"/>
                <a:sym typeface="Avenir"/>
              </a:defRPr>
            </a:lvl3pPr>
            <a:lvl4pPr marL="1828754" lvl="3" indent="-304792" algn="l">
              <a:lnSpc>
                <a:spcPct val="100000"/>
              </a:lnSpc>
              <a:spcBef>
                <a:spcPts val="500"/>
              </a:spcBef>
              <a:spcAft>
                <a:spcPts val="0"/>
              </a:spcAft>
              <a:buSzPts val="1200"/>
              <a:buChar char="•"/>
              <a:defRPr sz="1200">
                <a:solidFill>
                  <a:schemeClr val="dk1"/>
                </a:solidFill>
                <a:latin typeface="Avenir"/>
                <a:ea typeface="Avenir"/>
                <a:cs typeface="Avenir"/>
                <a:sym typeface="Avenir"/>
              </a:defRPr>
            </a:lvl4pPr>
            <a:lvl5pPr marL="2285943" lvl="4" indent="-298443" algn="l">
              <a:lnSpc>
                <a:spcPct val="100000"/>
              </a:lnSpc>
              <a:spcBef>
                <a:spcPts val="500"/>
              </a:spcBef>
              <a:spcAft>
                <a:spcPts val="0"/>
              </a:spcAft>
              <a:buSzPts val="1100"/>
              <a:buChar char="•"/>
              <a:defRPr sz="1100">
                <a:solidFill>
                  <a:schemeClr val="dk1"/>
                </a:solidFill>
                <a:latin typeface="Avenir"/>
                <a:ea typeface="Avenir"/>
                <a:cs typeface="Avenir"/>
                <a:sym typeface="Aveni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50" name="Google Shape;50;p28"/>
          <p:cNvSpPr txBox="1">
            <a:spLocks noGrp="1"/>
          </p:cNvSpPr>
          <p:nvPr>
            <p:ph type="body" idx="2"/>
          </p:nvPr>
        </p:nvSpPr>
        <p:spPr>
          <a:xfrm>
            <a:off x="189728" y="1313631"/>
            <a:ext cx="11797225" cy="381600"/>
          </a:xfrm>
          <a:prstGeom prst="rect">
            <a:avLst/>
          </a:prstGeom>
          <a:noFill/>
          <a:ln>
            <a:noFill/>
          </a:ln>
        </p:spPr>
        <p:txBody>
          <a:bodyPr spcFirstLastPara="1" wrap="square" lIns="91425" tIns="45700" rIns="91425" bIns="45700" anchor="t" anchorCtr="0">
            <a:noAutofit/>
          </a:bodyPr>
          <a:lstStyle>
            <a:lvl1pPr marL="457189" lvl="0" indent="-228594" algn="l">
              <a:lnSpc>
                <a:spcPct val="100000"/>
              </a:lnSpc>
              <a:spcBef>
                <a:spcPts val="1000"/>
              </a:spcBef>
              <a:spcAft>
                <a:spcPts val="0"/>
              </a:spcAft>
              <a:buSzPts val="1800"/>
              <a:buNone/>
              <a:defRPr sz="1800">
                <a:solidFill>
                  <a:schemeClr val="dk1"/>
                </a:solidFill>
                <a:latin typeface="Avenir"/>
                <a:ea typeface="Avenir"/>
                <a:cs typeface="Avenir"/>
                <a:sym typeface="Avenir"/>
              </a:defRPr>
            </a:lvl1pPr>
            <a:lvl2pPr marL="914377" lvl="1" indent="-317492" algn="l">
              <a:lnSpc>
                <a:spcPct val="100000"/>
              </a:lnSpc>
              <a:spcBef>
                <a:spcPts val="500"/>
              </a:spcBef>
              <a:spcAft>
                <a:spcPts val="0"/>
              </a:spcAft>
              <a:buSzPts val="1400"/>
              <a:buChar char="•"/>
              <a:defRPr sz="1400">
                <a:solidFill>
                  <a:srgbClr val="092341"/>
                </a:solidFill>
              </a:defRPr>
            </a:lvl2pPr>
            <a:lvl3pPr marL="1371566" lvl="2" indent="-317492" algn="l">
              <a:lnSpc>
                <a:spcPct val="100000"/>
              </a:lnSpc>
              <a:spcBef>
                <a:spcPts val="500"/>
              </a:spcBef>
              <a:spcAft>
                <a:spcPts val="0"/>
              </a:spcAft>
              <a:buSzPts val="1400"/>
              <a:buChar char="•"/>
              <a:defRPr sz="1400">
                <a:solidFill>
                  <a:srgbClr val="092341"/>
                </a:solidFill>
              </a:defRPr>
            </a:lvl3pPr>
            <a:lvl4pPr marL="1828754" lvl="3" indent="-317492" algn="l">
              <a:lnSpc>
                <a:spcPct val="100000"/>
              </a:lnSpc>
              <a:spcBef>
                <a:spcPts val="500"/>
              </a:spcBef>
              <a:spcAft>
                <a:spcPts val="0"/>
              </a:spcAft>
              <a:buSzPts val="1400"/>
              <a:buChar char="•"/>
              <a:defRPr sz="1400">
                <a:solidFill>
                  <a:srgbClr val="092341"/>
                </a:solidFill>
              </a:defRPr>
            </a:lvl4pPr>
            <a:lvl5pPr marL="2285943" lvl="4" indent="-317492" algn="l">
              <a:lnSpc>
                <a:spcPct val="100000"/>
              </a:lnSpc>
              <a:spcBef>
                <a:spcPts val="500"/>
              </a:spcBef>
              <a:spcAft>
                <a:spcPts val="0"/>
              </a:spcAft>
              <a:buSzPts val="1400"/>
              <a:buChar char="•"/>
              <a:defRPr sz="1400">
                <a:solidFill>
                  <a:srgbClr val="092341"/>
                </a:solidFil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51" name="Google Shape;51;p28"/>
          <p:cNvSpPr txBox="1">
            <a:spLocks noGrp="1"/>
          </p:cNvSpPr>
          <p:nvPr>
            <p:ph type="body" idx="3"/>
          </p:nvPr>
        </p:nvSpPr>
        <p:spPr>
          <a:xfrm>
            <a:off x="189728" y="734819"/>
            <a:ext cx="11797200" cy="460800"/>
          </a:xfrm>
          <a:prstGeom prst="rect">
            <a:avLst/>
          </a:prstGeom>
          <a:noFill/>
          <a:ln>
            <a:noFill/>
          </a:ln>
        </p:spPr>
        <p:txBody>
          <a:bodyPr spcFirstLastPara="1" wrap="square" lIns="91425" tIns="45700" rIns="91425" bIns="45700" anchor="t" anchorCtr="0">
            <a:noAutofit/>
          </a:bodyPr>
          <a:lstStyle>
            <a:lvl1pPr marL="457189" lvl="0" indent="-228594" algn="l">
              <a:lnSpc>
                <a:spcPct val="100000"/>
              </a:lnSpc>
              <a:spcBef>
                <a:spcPts val="1000"/>
              </a:spcBef>
              <a:spcAft>
                <a:spcPts val="0"/>
              </a:spcAft>
              <a:buSzPts val="2400"/>
              <a:buNone/>
              <a:defRPr sz="2400">
                <a:solidFill>
                  <a:schemeClr val="accent1"/>
                </a:solidFill>
                <a:latin typeface="Avenir"/>
                <a:ea typeface="Avenir"/>
                <a:cs typeface="Avenir"/>
                <a:sym typeface="Avenir"/>
              </a:defRPr>
            </a:lvl1pPr>
            <a:lvl2pPr marL="914377" lvl="1" indent="-342891" algn="l">
              <a:lnSpc>
                <a:spcPct val="100000"/>
              </a:lnSpc>
              <a:spcBef>
                <a:spcPts val="500"/>
              </a:spcBef>
              <a:spcAft>
                <a:spcPts val="0"/>
              </a:spcAft>
              <a:buSzPts val="1800"/>
              <a:buChar char="•"/>
              <a:defRPr/>
            </a:lvl2pPr>
            <a:lvl3pPr marL="1371566" lvl="2" indent="-342891" algn="l">
              <a:lnSpc>
                <a:spcPct val="100000"/>
              </a:lnSpc>
              <a:spcBef>
                <a:spcPts val="500"/>
              </a:spcBef>
              <a:spcAft>
                <a:spcPts val="0"/>
              </a:spcAft>
              <a:buSzPts val="1800"/>
              <a:buChar char="•"/>
              <a:defRPr/>
            </a:lvl3pPr>
            <a:lvl4pPr marL="1828754" lvl="3" indent="-342891" algn="l">
              <a:lnSpc>
                <a:spcPct val="100000"/>
              </a:lnSpc>
              <a:spcBef>
                <a:spcPts val="500"/>
              </a:spcBef>
              <a:spcAft>
                <a:spcPts val="0"/>
              </a:spcAft>
              <a:buSzPts val="1800"/>
              <a:buChar char="•"/>
              <a:defRPr/>
            </a:lvl4pPr>
            <a:lvl5pPr marL="2285943" lvl="4" indent="-342891" algn="l">
              <a:lnSpc>
                <a:spcPct val="100000"/>
              </a:lnSpc>
              <a:spcBef>
                <a:spcPts val="500"/>
              </a:spcBef>
              <a:spcAft>
                <a:spcPts val="0"/>
              </a:spcAft>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52" name="Google Shape;52;p28"/>
          <p:cNvSpPr txBox="1">
            <a:spLocks noGrp="1"/>
          </p:cNvSpPr>
          <p:nvPr>
            <p:ph type="sldNum" idx="12"/>
          </p:nvPr>
        </p:nvSpPr>
        <p:spPr>
          <a:xfrm>
            <a:off x="11595773" y="6420402"/>
            <a:ext cx="474308" cy="309932"/>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rgbClr val="046864"/>
                </a:solidFill>
                <a:latin typeface="Verdana"/>
                <a:ea typeface="Verdana"/>
                <a:cs typeface="Verdana"/>
                <a:sym typeface="Verdana"/>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rgbClr val="046864"/>
                </a:solidFill>
                <a:latin typeface="Verdana"/>
                <a:ea typeface="Verdana"/>
                <a:cs typeface="Verdana"/>
                <a:sym typeface="Verdana"/>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rgbClr val="046864"/>
                </a:solidFill>
                <a:latin typeface="Verdana"/>
                <a:ea typeface="Verdana"/>
                <a:cs typeface="Verdana"/>
                <a:sym typeface="Verdana"/>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rgbClr val="046864"/>
                </a:solidFill>
                <a:latin typeface="Verdana"/>
                <a:ea typeface="Verdana"/>
                <a:cs typeface="Verdana"/>
                <a:sym typeface="Verdana"/>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rgbClr val="046864"/>
                </a:solidFill>
                <a:latin typeface="Verdana"/>
                <a:ea typeface="Verdana"/>
                <a:cs typeface="Verdana"/>
                <a:sym typeface="Verdana"/>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rgbClr val="046864"/>
                </a:solidFill>
                <a:latin typeface="Verdana"/>
                <a:ea typeface="Verdana"/>
                <a:cs typeface="Verdana"/>
                <a:sym typeface="Verdana"/>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rgbClr val="046864"/>
                </a:solidFill>
                <a:latin typeface="Verdana"/>
                <a:ea typeface="Verdana"/>
                <a:cs typeface="Verdana"/>
                <a:sym typeface="Verdana"/>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rgbClr val="046864"/>
                </a:solidFill>
                <a:latin typeface="Verdana"/>
                <a:ea typeface="Verdana"/>
                <a:cs typeface="Verdana"/>
                <a:sym typeface="Verdana"/>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rgbClr val="046864"/>
                </a:solidFill>
                <a:latin typeface="Verdana"/>
                <a:ea typeface="Verdana"/>
                <a:cs typeface="Verdana"/>
                <a:sym typeface="Verdana"/>
              </a:defRPr>
            </a:lvl9pPr>
          </a:lstStyle>
          <a:p>
            <a:fld id="{00000000-1234-1234-1234-123412341234}" type="slidenum">
              <a:rPr lang="pt-BR" smtClean="0"/>
              <a:pPr/>
              <a:t>‹N›</a:t>
            </a:fld>
            <a:endParaRPr lang="pt-BR"/>
          </a:p>
        </p:txBody>
      </p:sp>
    </p:spTree>
    <p:extLst>
      <p:ext uri="{BB962C8B-B14F-4D97-AF65-F5344CB8AC3E}">
        <p14:creationId xmlns:p14="http://schemas.microsoft.com/office/powerpoint/2010/main" val="24378890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ext/Image Content v1">
  <p:cSld name="Text/Image Content v1">
    <p:spTree>
      <p:nvGrpSpPr>
        <p:cNvPr id="1" name="Shape 53"/>
        <p:cNvGrpSpPr/>
        <p:nvPr/>
      </p:nvGrpSpPr>
      <p:grpSpPr>
        <a:xfrm>
          <a:off x="0" y="0"/>
          <a:ext cx="0" cy="0"/>
          <a:chOff x="0" y="0"/>
          <a:chExt cx="0" cy="0"/>
        </a:xfrm>
      </p:grpSpPr>
      <p:sp>
        <p:nvSpPr>
          <p:cNvPr id="54" name="Google Shape;54;p19"/>
          <p:cNvSpPr>
            <a:spLocks noGrp="1"/>
          </p:cNvSpPr>
          <p:nvPr>
            <p:ph type="pic" idx="2"/>
          </p:nvPr>
        </p:nvSpPr>
        <p:spPr>
          <a:xfrm>
            <a:off x="6096000" y="1"/>
            <a:ext cx="6096000" cy="6308203"/>
          </a:xfrm>
          <a:prstGeom prst="rect">
            <a:avLst/>
          </a:prstGeom>
          <a:solidFill>
            <a:schemeClr val="lt2"/>
          </a:solidFill>
          <a:ln>
            <a:noFill/>
          </a:ln>
        </p:spPr>
      </p:sp>
      <p:sp>
        <p:nvSpPr>
          <p:cNvPr id="55" name="Google Shape;55;p19"/>
          <p:cNvSpPr txBox="1">
            <a:spLocks noGrp="1"/>
          </p:cNvSpPr>
          <p:nvPr>
            <p:ph type="title"/>
          </p:nvPr>
        </p:nvSpPr>
        <p:spPr>
          <a:xfrm>
            <a:off x="189729" y="147129"/>
            <a:ext cx="5537740" cy="460800"/>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dk2"/>
              </a:buClr>
              <a:buSzPts val="2800"/>
              <a:buFont typeface="Avenir"/>
              <a:buNone/>
              <a:defRPr>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9"/>
          <p:cNvSpPr txBox="1">
            <a:spLocks noGrp="1"/>
          </p:cNvSpPr>
          <p:nvPr>
            <p:ph type="body" idx="1"/>
          </p:nvPr>
        </p:nvSpPr>
        <p:spPr>
          <a:xfrm>
            <a:off x="189728" y="1804365"/>
            <a:ext cx="5537741" cy="4327200"/>
          </a:xfrm>
          <a:prstGeom prst="rect">
            <a:avLst/>
          </a:prstGeom>
          <a:noFill/>
          <a:ln>
            <a:noFill/>
          </a:ln>
        </p:spPr>
        <p:txBody>
          <a:bodyPr spcFirstLastPara="1" wrap="square" lIns="91425" tIns="45700" rIns="91425" bIns="45700" anchor="t" anchorCtr="0">
            <a:normAutofit/>
          </a:bodyPr>
          <a:lstStyle>
            <a:lvl1pPr marL="457189" lvl="0" indent="-342891" algn="l">
              <a:lnSpc>
                <a:spcPct val="100000"/>
              </a:lnSpc>
              <a:spcBef>
                <a:spcPts val="1000"/>
              </a:spcBef>
              <a:spcAft>
                <a:spcPts val="0"/>
              </a:spcAft>
              <a:buSzPts val="1800"/>
              <a:buChar char="•"/>
              <a:defRPr>
                <a:latin typeface="Avenir"/>
                <a:ea typeface="Avenir"/>
                <a:cs typeface="Avenir"/>
                <a:sym typeface="Avenir"/>
              </a:defRPr>
            </a:lvl1pPr>
            <a:lvl2pPr marL="914377" lvl="1" indent="-330192" algn="l">
              <a:lnSpc>
                <a:spcPct val="100000"/>
              </a:lnSpc>
              <a:spcBef>
                <a:spcPts val="500"/>
              </a:spcBef>
              <a:spcAft>
                <a:spcPts val="0"/>
              </a:spcAft>
              <a:buSzPts val="1600"/>
              <a:buChar char="•"/>
              <a:defRPr>
                <a:latin typeface="Avenir"/>
                <a:ea typeface="Avenir"/>
                <a:cs typeface="Avenir"/>
                <a:sym typeface="Avenir"/>
              </a:defRPr>
            </a:lvl2pPr>
            <a:lvl3pPr marL="1371566" lvl="2" indent="-317492" algn="l">
              <a:lnSpc>
                <a:spcPct val="100000"/>
              </a:lnSpc>
              <a:spcBef>
                <a:spcPts val="500"/>
              </a:spcBef>
              <a:spcAft>
                <a:spcPts val="0"/>
              </a:spcAft>
              <a:buSzPts val="1400"/>
              <a:buChar char="•"/>
              <a:defRPr>
                <a:latin typeface="Avenir"/>
                <a:ea typeface="Avenir"/>
                <a:cs typeface="Avenir"/>
                <a:sym typeface="Avenir"/>
              </a:defRPr>
            </a:lvl3pPr>
            <a:lvl4pPr marL="1828754" lvl="3" indent="-304792" algn="l">
              <a:lnSpc>
                <a:spcPct val="100000"/>
              </a:lnSpc>
              <a:spcBef>
                <a:spcPts val="500"/>
              </a:spcBef>
              <a:spcAft>
                <a:spcPts val="0"/>
              </a:spcAft>
              <a:buSzPts val="1200"/>
              <a:buChar char="•"/>
              <a:defRPr>
                <a:latin typeface="Avenir"/>
                <a:ea typeface="Avenir"/>
                <a:cs typeface="Avenir"/>
                <a:sym typeface="Avenir"/>
              </a:defRPr>
            </a:lvl4pPr>
            <a:lvl5pPr marL="2285943" lvl="4" indent="-298443" algn="l">
              <a:lnSpc>
                <a:spcPct val="100000"/>
              </a:lnSpc>
              <a:spcBef>
                <a:spcPts val="500"/>
              </a:spcBef>
              <a:spcAft>
                <a:spcPts val="0"/>
              </a:spcAft>
              <a:buSzPts val="1100"/>
              <a:buChar char="•"/>
              <a:defRPr>
                <a:latin typeface="Avenir"/>
                <a:ea typeface="Avenir"/>
                <a:cs typeface="Avenir"/>
                <a:sym typeface="Aveni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57" name="Google Shape;57;p19"/>
          <p:cNvSpPr txBox="1">
            <a:spLocks noGrp="1"/>
          </p:cNvSpPr>
          <p:nvPr>
            <p:ph type="body" idx="3"/>
          </p:nvPr>
        </p:nvSpPr>
        <p:spPr>
          <a:xfrm>
            <a:off x="189727" y="1304753"/>
            <a:ext cx="5536800" cy="381600"/>
          </a:xfrm>
          <a:prstGeom prst="rect">
            <a:avLst/>
          </a:prstGeom>
          <a:noFill/>
          <a:ln>
            <a:noFill/>
          </a:ln>
        </p:spPr>
        <p:txBody>
          <a:bodyPr spcFirstLastPara="1" wrap="square" lIns="91425" tIns="45700" rIns="91425" bIns="45700" anchor="t" anchorCtr="0">
            <a:noAutofit/>
          </a:bodyPr>
          <a:lstStyle>
            <a:lvl1pPr marL="457189" lvl="0" indent="-228594" algn="l">
              <a:lnSpc>
                <a:spcPct val="100000"/>
              </a:lnSpc>
              <a:spcBef>
                <a:spcPts val="1000"/>
              </a:spcBef>
              <a:spcAft>
                <a:spcPts val="0"/>
              </a:spcAft>
              <a:buSzPts val="1800"/>
              <a:buNone/>
              <a:defRPr sz="1800">
                <a:solidFill>
                  <a:schemeClr val="dk1"/>
                </a:solidFill>
                <a:latin typeface="Avenir"/>
                <a:ea typeface="Avenir"/>
                <a:cs typeface="Avenir"/>
                <a:sym typeface="Avenir"/>
              </a:defRPr>
            </a:lvl1pPr>
            <a:lvl2pPr marL="914377" lvl="1" indent="-317492" algn="l">
              <a:lnSpc>
                <a:spcPct val="100000"/>
              </a:lnSpc>
              <a:spcBef>
                <a:spcPts val="500"/>
              </a:spcBef>
              <a:spcAft>
                <a:spcPts val="0"/>
              </a:spcAft>
              <a:buSzPts val="1400"/>
              <a:buChar char="•"/>
              <a:defRPr sz="1400">
                <a:solidFill>
                  <a:srgbClr val="092341"/>
                </a:solidFill>
              </a:defRPr>
            </a:lvl2pPr>
            <a:lvl3pPr marL="1371566" lvl="2" indent="-317492" algn="l">
              <a:lnSpc>
                <a:spcPct val="100000"/>
              </a:lnSpc>
              <a:spcBef>
                <a:spcPts val="500"/>
              </a:spcBef>
              <a:spcAft>
                <a:spcPts val="0"/>
              </a:spcAft>
              <a:buSzPts val="1400"/>
              <a:buChar char="•"/>
              <a:defRPr sz="1400">
                <a:solidFill>
                  <a:srgbClr val="092341"/>
                </a:solidFill>
              </a:defRPr>
            </a:lvl3pPr>
            <a:lvl4pPr marL="1828754" lvl="3" indent="-317492" algn="l">
              <a:lnSpc>
                <a:spcPct val="100000"/>
              </a:lnSpc>
              <a:spcBef>
                <a:spcPts val="500"/>
              </a:spcBef>
              <a:spcAft>
                <a:spcPts val="0"/>
              </a:spcAft>
              <a:buSzPts val="1400"/>
              <a:buChar char="•"/>
              <a:defRPr sz="1400">
                <a:solidFill>
                  <a:srgbClr val="092341"/>
                </a:solidFill>
              </a:defRPr>
            </a:lvl4pPr>
            <a:lvl5pPr marL="2285943" lvl="4" indent="-317492" algn="l">
              <a:lnSpc>
                <a:spcPct val="100000"/>
              </a:lnSpc>
              <a:spcBef>
                <a:spcPts val="500"/>
              </a:spcBef>
              <a:spcAft>
                <a:spcPts val="0"/>
              </a:spcAft>
              <a:buSzPts val="1400"/>
              <a:buChar char="•"/>
              <a:defRPr sz="1400">
                <a:solidFill>
                  <a:srgbClr val="092341"/>
                </a:solidFil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58" name="Google Shape;58;p19"/>
          <p:cNvSpPr txBox="1">
            <a:spLocks noGrp="1"/>
          </p:cNvSpPr>
          <p:nvPr>
            <p:ph type="body" idx="4"/>
          </p:nvPr>
        </p:nvSpPr>
        <p:spPr>
          <a:xfrm>
            <a:off x="189728" y="725941"/>
            <a:ext cx="5536800" cy="460800"/>
          </a:xfrm>
          <a:prstGeom prst="rect">
            <a:avLst/>
          </a:prstGeom>
          <a:noFill/>
          <a:ln>
            <a:noFill/>
          </a:ln>
        </p:spPr>
        <p:txBody>
          <a:bodyPr spcFirstLastPara="1" wrap="square" lIns="91425" tIns="45700" rIns="91425" bIns="45700" anchor="t" anchorCtr="0">
            <a:noAutofit/>
          </a:bodyPr>
          <a:lstStyle>
            <a:lvl1pPr marL="457189" lvl="0" indent="-228594" algn="l">
              <a:lnSpc>
                <a:spcPct val="100000"/>
              </a:lnSpc>
              <a:spcBef>
                <a:spcPts val="1000"/>
              </a:spcBef>
              <a:spcAft>
                <a:spcPts val="0"/>
              </a:spcAft>
              <a:buSzPts val="2400"/>
              <a:buNone/>
              <a:defRPr sz="2400">
                <a:solidFill>
                  <a:schemeClr val="accent1"/>
                </a:solidFill>
                <a:latin typeface="Avenir"/>
                <a:ea typeface="Avenir"/>
                <a:cs typeface="Avenir"/>
                <a:sym typeface="Avenir"/>
              </a:defRPr>
            </a:lvl1pPr>
            <a:lvl2pPr marL="914377" lvl="1" indent="-342891" algn="l">
              <a:lnSpc>
                <a:spcPct val="100000"/>
              </a:lnSpc>
              <a:spcBef>
                <a:spcPts val="500"/>
              </a:spcBef>
              <a:spcAft>
                <a:spcPts val="0"/>
              </a:spcAft>
              <a:buSzPts val="1800"/>
              <a:buChar char="•"/>
              <a:defRPr/>
            </a:lvl2pPr>
            <a:lvl3pPr marL="1371566" lvl="2" indent="-342891" algn="l">
              <a:lnSpc>
                <a:spcPct val="100000"/>
              </a:lnSpc>
              <a:spcBef>
                <a:spcPts val="500"/>
              </a:spcBef>
              <a:spcAft>
                <a:spcPts val="0"/>
              </a:spcAft>
              <a:buSzPts val="1800"/>
              <a:buChar char="•"/>
              <a:defRPr/>
            </a:lvl3pPr>
            <a:lvl4pPr marL="1828754" lvl="3" indent="-342891" algn="l">
              <a:lnSpc>
                <a:spcPct val="100000"/>
              </a:lnSpc>
              <a:spcBef>
                <a:spcPts val="500"/>
              </a:spcBef>
              <a:spcAft>
                <a:spcPts val="0"/>
              </a:spcAft>
              <a:buSzPts val="1800"/>
              <a:buChar char="•"/>
              <a:defRPr/>
            </a:lvl4pPr>
            <a:lvl5pPr marL="2285943" lvl="4" indent="-342891" algn="l">
              <a:lnSpc>
                <a:spcPct val="100000"/>
              </a:lnSpc>
              <a:spcBef>
                <a:spcPts val="500"/>
              </a:spcBef>
              <a:spcAft>
                <a:spcPts val="0"/>
              </a:spcAft>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711873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ntent Slide">
  <p:cSld name="Content Slide">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189728" y="156007"/>
            <a:ext cx="8936517" cy="460800"/>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dk2"/>
              </a:buClr>
              <a:buSzPts val="2800"/>
              <a:buFont typeface="Avenir"/>
              <a:buNone/>
              <a:defRPr b="1">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9"/>
          <p:cNvSpPr txBox="1">
            <a:spLocks noGrp="1"/>
          </p:cNvSpPr>
          <p:nvPr>
            <p:ph type="body" idx="1"/>
          </p:nvPr>
        </p:nvSpPr>
        <p:spPr>
          <a:xfrm>
            <a:off x="189727" y="1813244"/>
            <a:ext cx="11812547" cy="4325507"/>
          </a:xfrm>
          <a:prstGeom prst="rect">
            <a:avLst/>
          </a:prstGeom>
          <a:noFill/>
          <a:ln>
            <a:noFill/>
          </a:ln>
        </p:spPr>
        <p:txBody>
          <a:bodyPr spcFirstLastPara="1" wrap="square" lIns="91425" tIns="45700" rIns="91425" bIns="45700" anchor="t" anchorCtr="0">
            <a:normAutofit/>
          </a:bodyPr>
          <a:lstStyle>
            <a:lvl1pPr marL="457189" lvl="0" indent="-342891" algn="l">
              <a:lnSpc>
                <a:spcPct val="100000"/>
              </a:lnSpc>
              <a:spcBef>
                <a:spcPts val="1000"/>
              </a:spcBef>
              <a:spcAft>
                <a:spcPts val="0"/>
              </a:spcAft>
              <a:buSzPts val="1800"/>
              <a:buChar char="•"/>
              <a:defRPr sz="1800">
                <a:solidFill>
                  <a:schemeClr val="dk1"/>
                </a:solidFill>
                <a:latin typeface="Avenir"/>
                <a:ea typeface="Avenir"/>
                <a:cs typeface="Avenir"/>
                <a:sym typeface="Avenir"/>
              </a:defRPr>
            </a:lvl1pPr>
            <a:lvl2pPr marL="914377" lvl="1" indent="-330192" algn="l">
              <a:lnSpc>
                <a:spcPct val="100000"/>
              </a:lnSpc>
              <a:spcBef>
                <a:spcPts val="500"/>
              </a:spcBef>
              <a:spcAft>
                <a:spcPts val="0"/>
              </a:spcAft>
              <a:buSzPts val="1600"/>
              <a:buChar char="•"/>
              <a:defRPr sz="1600">
                <a:solidFill>
                  <a:schemeClr val="dk1"/>
                </a:solidFill>
                <a:latin typeface="Avenir"/>
                <a:ea typeface="Avenir"/>
                <a:cs typeface="Avenir"/>
                <a:sym typeface="Avenir"/>
              </a:defRPr>
            </a:lvl2pPr>
            <a:lvl3pPr marL="1371566" lvl="2" indent="-317492" algn="l">
              <a:lnSpc>
                <a:spcPct val="100000"/>
              </a:lnSpc>
              <a:spcBef>
                <a:spcPts val="500"/>
              </a:spcBef>
              <a:spcAft>
                <a:spcPts val="0"/>
              </a:spcAft>
              <a:buSzPts val="1400"/>
              <a:buChar char="•"/>
              <a:defRPr sz="1400">
                <a:solidFill>
                  <a:schemeClr val="dk1"/>
                </a:solidFill>
                <a:latin typeface="Avenir"/>
                <a:ea typeface="Avenir"/>
                <a:cs typeface="Avenir"/>
                <a:sym typeface="Avenir"/>
              </a:defRPr>
            </a:lvl3pPr>
            <a:lvl4pPr marL="1828754" lvl="3" indent="-304792" algn="l">
              <a:lnSpc>
                <a:spcPct val="100000"/>
              </a:lnSpc>
              <a:spcBef>
                <a:spcPts val="500"/>
              </a:spcBef>
              <a:spcAft>
                <a:spcPts val="0"/>
              </a:spcAft>
              <a:buSzPts val="1200"/>
              <a:buChar char="•"/>
              <a:defRPr sz="1200">
                <a:solidFill>
                  <a:schemeClr val="dk1"/>
                </a:solidFill>
                <a:latin typeface="Avenir"/>
                <a:ea typeface="Avenir"/>
                <a:cs typeface="Avenir"/>
                <a:sym typeface="Avenir"/>
              </a:defRPr>
            </a:lvl4pPr>
            <a:lvl5pPr marL="2285943" lvl="4" indent="-298443" algn="l">
              <a:lnSpc>
                <a:spcPct val="100000"/>
              </a:lnSpc>
              <a:spcBef>
                <a:spcPts val="500"/>
              </a:spcBef>
              <a:spcAft>
                <a:spcPts val="0"/>
              </a:spcAft>
              <a:buSzPts val="1100"/>
              <a:buChar char="•"/>
              <a:defRPr sz="1100">
                <a:solidFill>
                  <a:schemeClr val="dk1"/>
                </a:solidFill>
                <a:latin typeface="Avenir"/>
                <a:ea typeface="Avenir"/>
                <a:cs typeface="Avenir"/>
                <a:sym typeface="Aveni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37" name="Google Shape;37;p9"/>
          <p:cNvSpPr txBox="1">
            <a:spLocks noGrp="1"/>
          </p:cNvSpPr>
          <p:nvPr>
            <p:ph type="body" idx="2"/>
          </p:nvPr>
        </p:nvSpPr>
        <p:spPr>
          <a:xfrm>
            <a:off x="189728" y="1313631"/>
            <a:ext cx="11797225" cy="381600"/>
          </a:xfrm>
          <a:prstGeom prst="rect">
            <a:avLst/>
          </a:prstGeom>
          <a:noFill/>
          <a:ln>
            <a:noFill/>
          </a:ln>
        </p:spPr>
        <p:txBody>
          <a:bodyPr spcFirstLastPara="1" wrap="square" lIns="91425" tIns="45700" rIns="91425" bIns="45700" anchor="t" anchorCtr="0">
            <a:noAutofit/>
          </a:bodyPr>
          <a:lstStyle>
            <a:lvl1pPr marL="457189" lvl="0" indent="-228594" algn="l">
              <a:lnSpc>
                <a:spcPct val="100000"/>
              </a:lnSpc>
              <a:spcBef>
                <a:spcPts val="1000"/>
              </a:spcBef>
              <a:spcAft>
                <a:spcPts val="0"/>
              </a:spcAft>
              <a:buSzPts val="1800"/>
              <a:buNone/>
              <a:defRPr sz="1800">
                <a:solidFill>
                  <a:schemeClr val="dk1"/>
                </a:solidFill>
                <a:latin typeface="Avenir"/>
                <a:ea typeface="Avenir"/>
                <a:cs typeface="Avenir"/>
                <a:sym typeface="Avenir"/>
              </a:defRPr>
            </a:lvl1pPr>
            <a:lvl2pPr marL="914377" lvl="1" indent="-317492" algn="l">
              <a:lnSpc>
                <a:spcPct val="100000"/>
              </a:lnSpc>
              <a:spcBef>
                <a:spcPts val="500"/>
              </a:spcBef>
              <a:spcAft>
                <a:spcPts val="0"/>
              </a:spcAft>
              <a:buSzPts val="1400"/>
              <a:buChar char="•"/>
              <a:defRPr sz="1400">
                <a:solidFill>
                  <a:srgbClr val="092341"/>
                </a:solidFill>
              </a:defRPr>
            </a:lvl2pPr>
            <a:lvl3pPr marL="1371566" lvl="2" indent="-317492" algn="l">
              <a:lnSpc>
                <a:spcPct val="100000"/>
              </a:lnSpc>
              <a:spcBef>
                <a:spcPts val="500"/>
              </a:spcBef>
              <a:spcAft>
                <a:spcPts val="0"/>
              </a:spcAft>
              <a:buSzPts val="1400"/>
              <a:buChar char="•"/>
              <a:defRPr sz="1400">
                <a:solidFill>
                  <a:srgbClr val="092341"/>
                </a:solidFill>
              </a:defRPr>
            </a:lvl3pPr>
            <a:lvl4pPr marL="1828754" lvl="3" indent="-317492" algn="l">
              <a:lnSpc>
                <a:spcPct val="100000"/>
              </a:lnSpc>
              <a:spcBef>
                <a:spcPts val="500"/>
              </a:spcBef>
              <a:spcAft>
                <a:spcPts val="0"/>
              </a:spcAft>
              <a:buSzPts val="1400"/>
              <a:buChar char="•"/>
              <a:defRPr sz="1400">
                <a:solidFill>
                  <a:srgbClr val="092341"/>
                </a:solidFill>
              </a:defRPr>
            </a:lvl4pPr>
            <a:lvl5pPr marL="2285943" lvl="4" indent="-317492" algn="l">
              <a:lnSpc>
                <a:spcPct val="100000"/>
              </a:lnSpc>
              <a:spcBef>
                <a:spcPts val="500"/>
              </a:spcBef>
              <a:spcAft>
                <a:spcPts val="0"/>
              </a:spcAft>
              <a:buSzPts val="1400"/>
              <a:buChar char="•"/>
              <a:defRPr sz="1400">
                <a:solidFill>
                  <a:srgbClr val="092341"/>
                </a:solidFil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38" name="Google Shape;38;p9"/>
          <p:cNvSpPr txBox="1">
            <a:spLocks noGrp="1"/>
          </p:cNvSpPr>
          <p:nvPr>
            <p:ph type="body" idx="3"/>
          </p:nvPr>
        </p:nvSpPr>
        <p:spPr>
          <a:xfrm>
            <a:off x="189728" y="734819"/>
            <a:ext cx="11797200" cy="460800"/>
          </a:xfrm>
          <a:prstGeom prst="rect">
            <a:avLst/>
          </a:prstGeom>
          <a:noFill/>
          <a:ln>
            <a:noFill/>
          </a:ln>
        </p:spPr>
        <p:txBody>
          <a:bodyPr spcFirstLastPara="1" wrap="square" lIns="91425" tIns="45700" rIns="91425" bIns="45700" anchor="t" anchorCtr="0">
            <a:noAutofit/>
          </a:bodyPr>
          <a:lstStyle>
            <a:lvl1pPr marL="457189" lvl="0" indent="-228594" algn="l">
              <a:lnSpc>
                <a:spcPct val="100000"/>
              </a:lnSpc>
              <a:spcBef>
                <a:spcPts val="1000"/>
              </a:spcBef>
              <a:spcAft>
                <a:spcPts val="0"/>
              </a:spcAft>
              <a:buSzPts val="2400"/>
              <a:buNone/>
              <a:defRPr sz="2400">
                <a:solidFill>
                  <a:schemeClr val="accent1"/>
                </a:solidFill>
                <a:latin typeface="Avenir"/>
                <a:ea typeface="Avenir"/>
                <a:cs typeface="Avenir"/>
                <a:sym typeface="Avenir"/>
              </a:defRPr>
            </a:lvl1pPr>
            <a:lvl2pPr marL="914377" lvl="1" indent="-342891" algn="l">
              <a:lnSpc>
                <a:spcPct val="100000"/>
              </a:lnSpc>
              <a:spcBef>
                <a:spcPts val="500"/>
              </a:spcBef>
              <a:spcAft>
                <a:spcPts val="0"/>
              </a:spcAft>
              <a:buSzPts val="1800"/>
              <a:buChar char="•"/>
              <a:defRPr/>
            </a:lvl2pPr>
            <a:lvl3pPr marL="1371566" lvl="2" indent="-342891" algn="l">
              <a:lnSpc>
                <a:spcPct val="100000"/>
              </a:lnSpc>
              <a:spcBef>
                <a:spcPts val="500"/>
              </a:spcBef>
              <a:spcAft>
                <a:spcPts val="0"/>
              </a:spcAft>
              <a:buSzPts val="1800"/>
              <a:buChar char="•"/>
              <a:defRPr/>
            </a:lvl3pPr>
            <a:lvl4pPr marL="1828754" lvl="3" indent="-342891" algn="l">
              <a:lnSpc>
                <a:spcPct val="100000"/>
              </a:lnSpc>
              <a:spcBef>
                <a:spcPts val="500"/>
              </a:spcBef>
              <a:spcAft>
                <a:spcPts val="0"/>
              </a:spcAft>
              <a:buSzPts val="1800"/>
              <a:buChar char="•"/>
              <a:defRPr/>
            </a:lvl4pPr>
            <a:lvl5pPr marL="2285943" lvl="4" indent="-342891" algn="l">
              <a:lnSpc>
                <a:spcPct val="100000"/>
              </a:lnSpc>
              <a:spcBef>
                <a:spcPts val="500"/>
              </a:spcBef>
              <a:spcAft>
                <a:spcPts val="0"/>
              </a:spcAft>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136854317"/>
      </p:ext>
    </p:extLst>
  </p:cSld>
  <p:clrMapOvr>
    <a:masterClrMapping/>
  </p:clrMapOvr>
  <p:extLst>
    <p:ext uri="{DCECCB84-F9BA-43D5-87BE-67443E8EF086}">
      <p15:sldGuideLst xmlns:p15="http://schemas.microsoft.com/office/powerpoint/2012/main">
        <p15:guide id="1" pos="7559">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Outlin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E6FD686-8670-44E2-8BA2-1304A876608B}"/>
              </a:ext>
            </a:extLst>
          </p:cNvPr>
          <p:cNvSpPr/>
          <p:nvPr/>
        </p:nvSpPr>
        <p:spPr>
          <a:xfrm>
            <a:off x="0" y="0"/>
            <a:ext cx="4307204" cy="6858000"/>
          </a:xfrm>
          <a:prstGeom prst="rect">
            <a:avLst/>
          </a:prstGeom>
          <a:gradFill flip="none" rotWithShape="1">
            <a:gsLst>
              <a:gs pos="0">
                <a:schemeClr val="tx2">
                  <a:lumMod val="40000"/>
                  <a:lumOff val="60000"/>
                </a:schemeClr>
              </a:gs>
              <a:gs pos="16000">
                <a:schemeClr val="tx2">
                  <a:lumMod val="5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martArt Placeholder 10">
            <a:extLst>
              <a:ext uri="{FF2B5EF4-FFF2-40B4-BE49-F238E27FC236}">
                <a16:creationId xmlns:a16="http://schemas.microsoft.com/office/drawing/2014/main" id="{B5EE536A-BE59-49C2-93BC-D9BF55E366FC}"/>
              </a:ext>
            </a:extLst>
          </p:cNvPr>
          <p:cNvSpPr>
            <a:spLocks noGrp="1"/>
          </p:cNvSpPr>
          <p:nvPr>
            <p:ph type="dgm" sz="quarter" idx="10"/>
          </p:nvPr>
        </p:nvSpPr>
        <p:spPr>
          <a:xfrm>
            <a:off x="5324562" y="623886"/>
            <a:ext cx="5934075" cy="5610225"/>
          </a:xfrm>
          <a:prstGeom prst="rect">
            <a:avLst/>
          </a:prstGeom>
        </p:spPr>
        <p:txBody>
          <a:bodyPr/>
          <a:lstStyle/>
          <a:p>
            <a:r>
              <a:rPr lang="en-US"/>
              <a:t>Click icon to add SmartArt graphic</a:t>
            </a:r>
          </a:p>
        </p:txBody>
      </p:sp>
      <p:sp>
        <p:nvSpPr>
          <p:cNvPr id="2" name="Title 1">
            <a:extLst>
              <a:ext uri="{FF2B5EF4-FFF2-40B4-BE49-F238E27FC236}">
                <a16:creationId xmlns:a16="http://schemas.microsoft.com/office/drawing/2014/main" id="{59753705-DBD0-49DE-ADA9-AB5F8CE77769}"/>
              </a:ext>
            </a:extLst>
          </p:cNvPr>
          <p:cNvSpPr>
            <a:spLocks noGrp="1"/>
          </p:cNvSpPr>
          <p:nvPr>
            <p:ph type="title" hasCustomPrompt="1"/>
          </p:nvPr>
        </p:nvSpPr>
        <p:spPr>
          <a:xfrm>
            <a:off x="961938" y="2617167"/>
            <a:ext cx="2383327" cy="811832"/>
          </a:xfrm>
          <a:prstGeom prst="rect">
            <a:avLst/>
          </a:prstGeom>
        </p:spPr>
        <p:txBody>
          <a:bodyPr/>
          <a:lstStyle>
            <a:lvl1pPr algn="ctr">
              <a:defRPr>
                <a:solidFill>
                  <a:schemeClr val="bg1"/>
                </a:solidFill>
              </a:defRPr>
            </a:lvl1pPr>
          </a:lstStyle>
          <a:p>
            <a:r>
              <a:rPr lang="en-US" dirty="0"/>
              <a:t>Click to edit Outline text</a:t>
            </a:r>
          </a:p>
        </p:txBody>
      </p:sp>
      <p:sp>
        <p:nvSpPr>
          <p:cNvPr id="18" name="Rectangle 17">
            <a:extLst>
              <a:ext uri="{FF2B5EF4-FFF2-40B4-BE49-F238E27FC236}">
                <a16:creationId xmlns:a16="http://schemas.microsoft.com/office/drawing/2014/main" id="{C28D2F0F-39C8-4001-9907-7B609304B4AA}"/>
              </a:ext>
            </a:extLst>
          </p:cNvPr>
          <p:cNvSpPr/>
          <p:nvPr/>
        </p:nvSpPr>
        <p:spPr>
          <a:xfrm>
            <a:off x="4307203" y="0"/>
            <a:ext cx="45719"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6124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ransi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D5A6276-A107-4339-8947-F0B6B5917121}"/>
              </a:ext>
            </a:extLst>
          </p:cNvPr>
          <p:cNvPicPr>
            <a:picLocks noChangeAspect="1"/>
          </p:cNvPicPr>
          <p:nvPr/>
        </p:nvPicPr>
        <p:blipFill rotWithShape="1">
          <a:blip r:embed="rId2">
            <a:alphaModFix amt="94000"/>
            <a:duotone>
              <a:prstClr val="black"/>
              <a:srgbClr val="D9C3A5">
                <a:tint val="50000"/>
                <a:satMod val="180000"/>
              </a:srgbClr>
            </a:duotone>
          </a:blip>
          <a:srcRect t="1430" b="23570"/>
          <a:stretch/>
        </p:blipFill>
        <p:spPr>
          <a:xfrm>
            <a:off x="20" y="10"/>
            <a:ext cx="12191980" cy="6857990"/>
          </a:xfrm>
          <a:prstGeom prst="rect">
            <a:avLst/>
          </a:prstGeom>
          <a:scene3d>
            <a:camera prst="orthographicFront">
              <a:rot lat="0" lon="0" rev="10800000"/>
            </a:camera>
            <a:lightRig rig="threePt" dir="t"/>
          </a:scene3d>
        </p:spPr>
      </p:pic>
      <p:sp>
        <p:nvSpPr>
          <p:cNvPr id="2" name="Title 1">
            <a:extLst>
              <a:ext uri="{FF2B5EF4-FFF2-40B4-BE49-F238E27FC236}">
                <a16:creationId xmlns:a16="http://schemas.microsoft.com/office/drawing/2014/main" id="{59753705-DBD0-49DE-ADA9-AB5F8CE77769}"/>
              </a:ext>
            </a:extLst>
          </p:cNvPr>
          <p:cNvSpPr>
            <a:spLocks noGrp="1"/>
          </p:cNvSpPr>
          <p:nvPr>
            <p:ph type="title" hasCustomPrompt="1"/>
          </p:nvPr>
        </p:nvSpPr>
        <p:spPr>
          <a:xfrm>
            <a:off x="6967329" y="3687417"/>
            <a:ext cx="4706483" cy="1331843"/>
          </a:xfrm>
          <a:prstGeom prst="rect">
            <a:avLst/>
          </a:prstGeom>
        </p:spPr>
        <p:txBody>
          <a:bodyPr/>
          <a:lstStyle>
            <a:lvl1pPr algn="r">
              <a:defRPr>
                <a:solidFill>
                  <a:schemeClr val="bg1"/>
                </a:solidFill>
              </a:defRPr>
            </a:lvl1pPr>
          </a:lstStyle>
          <a:p>
            <a:r>
              <a:rPr lang="en-US" dirty="0"/>
              <a:t>Click to edit transition text</a:t>
            </a:r>
          </a:p>
        </p:txBody>
      </p:sp>
      <p:cxnSp>
        <p:nvCxnSpPr>
          <p:cNvPr id="10" name="Straight Connector 9">
            <a:extLst>
              <a:ext uri="{FF2B5EF4-FFF2-40B4-BE49-F238E27FC236}">
                <a16:creationId xmlns:a16="http://schemas.microsoft.com/office/drawing/2014/main" id="{AAA51A46-61B8-4C60-9376-3C8CB055A80D}"/>
              </a:ext>
            </a:extLst>
          </p:cNvPr>
          <p:cNvCxnSpPr>
            <a:cxnSpLocks/>
          </p:cNvCxnSpPr>
          <p:nvPr/>
        </p:nvCxnSpPr>
        <p:spPr>
          <a:xfrm>
            <a:off x="6967330" y="5033682"/>
            <a:ext cx="4706483"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24">
            <a:extLst>
              <a:ext uri="{FF2B5EF4-FFF2-40B4-BE49-F238E27FC236}">
                <a16:creationId xmlns:a16="http://schemas.microsoft.com/office/drawing/2014/main" id="{A5FBB62F-A3DD-4334-AFD3-29CFDC5E1DA0}"/>
              </a:ext>
            </a:extLst>
          </p:cNvPr>
          <p:cNvSpPr>
            <a:spLocks noGrp="1"/>
          </p:cNvSpPr>
          <p:nvPr>
            <p:ph type="body" sz="quarter" idx="13" hasCustomPrompt="1"/>
          </p:nvPr>
        </p:nvSpPr>
        <p:spPr>
          <a:xfrm>
            <a:off x="6967328" y="5048105"/>
            <a:ext cx="4706484" cy="340611"/>
          </a:xfrm>
          <a:prstGeom prst="rect">
            <a:avLst/>
          </a:prstGeom>
        </p:spPr>
        <p:txBody>
          <a:bodyPr>
            <a:noAutofit/>
          </a:bodyPr>
          <a:lstStyle>
            <a:lvl1pPr algn="r">
              <a:defRPr sz="1800" cap="small" spc="200" baseline="0">
                <a:solidFill>
                  <a:schemeClr val="bg1"/>
                </a:solidFill>
                <a:latin typeface="+mj-lt"/>
              </a:defRPr>
            </a:lvl1pPr>
          </a:lstStyle>
          <a:p>
            <a:pPr lvl="0"/>
            <a:r>
              <a:rPr lang="en-US" dirty="0"/>
              <a:t>Click to edit transition subtext</a:t>
            </a:r>
          </a:p>
        </p:txBody>
      </p:sp>
    </p:spTree>
    <p:extLst>
      <p:ext uri="{BB962C8B-B14F-4D97-AF65-F5344CB8AC3E}">
        <p14:creationId xmlns:p14="http://schemas.microsoft.com/office/powerpoint/2010/main" val="4104676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End and Author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D5A6276-A107-4339-8947-F0B6B5917121}"/>
              </a:ext>
            </a:extLst>
          </p:cNvPr>
          <p:cNvPicPr>
            <a:picLocks noChangeAspect="1"/>
          </p:cNvPicPr>
          <p:nvPr/>
        </p:nvPicPr>
        <p:blipFill rotWithShape="1">
          <a:blip r:embed="rId2">
            <a:alphaModFix amt="94000"/>
            <a:duotone>
              <a:prstClr val="black"/>
              <a:srgbClr val="D9C3A5">
                <a:tint val="50000"/>
                <a:satMod val="180000"/>
              </a:srgbClr>
            </a:duotone>
          </a:blip>
          <a:srcRect t="1430" b="23570"/>
          <a:stretch/>
        </p:blipFill>
        <p:spPr>
          <a:xfrm>
            <a:off x="20" y="10"/>
            <a:ext cx="12191980" cy="6857990"/>
          </a:xfrm>
          <a:prstGeom prst="rect">
            <a:avLst/>
          </a:prstGeom>
          <a:scene3d>
            <a:camera prst="orthographicFront">
              <a:rot lat="0" lon="0" rev="10800000"/>
            </a:camera>
            <a:lightRig rig="threePt" dir="t"/>
          </a:scene3d>
        </p:spPr>
      </p:pic>
      <p:sp>
        <p:nvSpPr>
          <p:cNvPr id="6" name="Rectangle 5">
            <a:extLst>
              <a:ext uri="{FF2B5EF4-FFF2-40B4-BE49-F238E27FC236}">
                <a16:creationId xmlns:a16="http://schemas.microsoft.com/office/drawing/2014/main" id="{64EA3076-DB03-257B-0148-C072BDE28DD8}"/>
              </a:ext>
            </a:extLst>
          </p:cNvPr>
          <p:cNvSpPr/>
          <p:nvPr userDrawn="1"/>
        </p:nvSpPr>
        <p:spPr>
          <a:xfrm>
            <a:off x="668077" y="616640"/>
            <a:ext cx="10954746" cy="3806688"/>
          </a:xfrm>
          <a:prstGeom prst="rect">
            <a:avLst/>
          </a:prstGeom>
          <a:solidFill>
            <a:schemeClr val="tx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498E5202-D628-C4B0-C7CF-B56E37042396}"/>
              </a:ext>
            </a:extLst>
          </p:cNvPr>
          <p:cNvSpPr/>
          <p:nvPr userDrawn="1"/>
        </p:nvSpPr>
        <p:spPr>
          <a:xfrm>
            <a:off x="2474515" y="5039958"/>
            <a:ext cx="7424531" cy="1353874"/>
          </a:xfrm>
          <a:prstGeom prst="rect">
            <a:avLst/>
          </a:prstGeom>
          <a:solidFill>
            <a:schemeClr val="tx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DDE4A0F4-C4E6-44FF-BF2D-656B48859012}"/>
              </a:ext>
            </a:extLst>
          </p:cNvPr>
          <p:cNvCxnSpPr>
            <a:cxnSpLocks/>
          </p:cNvCxnSpPr>
          <p:nvPr userDrawn="1"/>
        </p:nvCxnSpPr>
        <p:spPr>
          <a:xfrm>
            <a:off x="5555647" y="5187681"/>
            <a:ext cx="0" cy="1044973"/>
          </a:xfrm>
          <a:prstGeom prst="line">
            <a:avLst/>
          </a:prstGeom>
          <a:ln w="254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3944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1038869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theme" Target="../theme/theme2.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3.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6" Type="http://schemas.openxmlformats.org/officeDocument/2006/relationships/theme" Target="../theme/theme4.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0" y="6419608"/>
            <a:ext cx="12192000" cy="4572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0" name="Straight Connector 9"/>
          <p:cNvCxnSpPr>
            <a:cxnSpLocks/>
          </p:cNvCxnSpPr>
          <p:nvPr/>
        </p:nvCxnSpPr>
        <p:spPr>
          <a:xfrm>
            <a:off x="464354" y="5560456"/>
            <a:ext cx="11265781"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3175" y="6459105"/>
            <a:ext cx="12188825" cy="411480"/>
          </a:xfrm>
          <a:prstGeom prst="rect">
            <a:avLst/>
          </a:prstGeom>
          <a:gradFill flip="none" rotWithShape="1">
            <a:gsLst>
              <a:gs pos="90000">
                <a:schemeClr val="tx2">
                  <a:lumMod val="50000"/>
                </a:schemeClr>
              </a:gs>
              <a:gs pos="100000">
                <a:srgbClr val="4A719C"/>
              </a:gs>
              <a:gs pos="0">
                <a:srgbClr val="487BA6"/>
              </a:gs>
              <a:gs pos="10000">
                <a:schemeClr val="tx2">
                  <a:lumMod val="5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Date Placeholder 3">
            <a:extLst>
              <a:ext uri="{FF2B5EF4-FFF2-40B4-BE49-F238E27FC236}">
                <a16:creationId xmlns:a16="http://schemas.microsoft.com/office/drawing/2014/main" id="{90BADDC7-3238-4050-BFF0-23946C9B37A0}"/>
              </a:ext>
            </a:extLst>
          </p:cNvPr>
          <p:cNvSpPr>
            <a:spLocks noGrp="1"/>
          </p:cNvSpPr>
          <p:nvPr>
            <p:ph type="dt" sz="half" idx="2"/>
          </p:nvPr>
        </p:nvSpPr>
        <p:spPr>
          <a:xfrm>
            <a:off x="0" y="6506439"/>
            <a:ext cx="2472271" cy="365125"/>
          </a:xfrm>
          <a:prstGeom prst="rect">
            <a:avLst/>
          </a:prstGeom>
        </p:spPr>
        <p:txBody>
          <a:bodyPr/>
          <a:lstStyle>
            <a:lvl1pPr>
              <a:defRPr sz="1100">
                <a:solidFill>
                  <a:schemeClr val="bg1"/>
                </a:solidFill>
              </a:defRPr>
            </a:lvl1pPr>
          </a:lstStyle>
          <a:p>
            <a:r>
              <a:rPr lang="en-US"/>
              <a:t>5/10/2022</a:t>
            </a:r>
          </a:p>
        </p:txBody>
      </p:sp>
      <p:sp>
        <p:nvSpPr>
          <p:cNvPr id="19" name="Footer Placeholder 4">
            <a:extLst>
              <a:ext uri="{FF2B5EF4-FFF2-40B4-BE49-F238E27FC236}">
                <a16:creationId xmlns:a16="http://schemas.microsoft.com/office/drawing/2014/main" id="{0DAC68F4-B13F-41EA-BE03-C6F255CC6292}"/>
              </a:ext>
            </a:extLst>
          </p:cNvPr>
          <p:cNvSpPr>
            <a:spLocks noGrp="1"/>
          </p:cNvSpPr>
          <p:nvPr>
            <p:ph type="ftr" sz="quarter" idx="3"/>
          </p:nvPr>
        </p:nvSpPr>
        <p:spPr>
          <a:xfrm>
            <a:off x="3686185" y="6506440"/>
            <a:ext cx="4822804" cy="365125"/>
          </a:xfrm>
          <a:prstGeom prst="rect">
            <a:avLst/>
          </a:prstGeom>
        </p:spPr>
        <p:txBody>
          <a:bodyPr/>
          <a:lstStyle>
            <a:lvl1pPr algn="ctr">
              <a:defRPr sz="1200" kern="0" cap="small" baseline="0">
                <a:solidFill>
                  <a:schemeClr val="bg1"/>
                </a:solidFill>
              </a:defRPr>
            </a:lvl1pPr>
          </a:lstStyle>
          <a:p>
            <a:r>
              <a:rPr lang="en-US"/>
              <a:t>Federated Adaptation of Reservoirs via Intrinsic Plasticity</a:t>
            </a:r>
          </a:p>
        </p:txBody>
      </p:sp>
      <p:sp>
        <p:nvSpPr>
          <p:cNvPr id="20" name="Slide Number Placeholder 5">
            <a:extLst>
              <a:ext uri="{FF2B5EF4-FFF2-40B4-BE49-F238E27FC236}">
                <a16:creationId xmlns:a16="http://schemas.microsoft.com/office/drawing/2014/main" id="{3EBDC098-2CC6-4A01-92CE-FB88BE43BC41}"/>
              </a:ext>
            </a:extLst>
          </p:cNvPr>
          <p:cNvSpPr>
            <a:spLocks noGrp="1"/>
          </p:cNvSpPr>
          <p:nvPr>
            <p:ph type="sldNum" sz="quarter" idx="4"/>
          </p:nvPr>
        </p:nvSpPr>
        <p:spPr>
          <a:xfrm>
            <a:off x="10879975" y="6515387"/>
            <a:ext cx="1312025" cy="365125"/>
          </a:xfrm>
          <a:prstGeom prst="rect">
            <a:avLst/>
          </a:prstGeom>
        </p:spPr>
        <p:txBody>
          <a:bodyPr/>
          <a:lstStyle>
            <a:lvl1pPr algn="r">
              <a:defRPr sz="1100">
                <a:solidFill>
                  <a:schemeClr val="bg1"/>
                </a:solidFill>
              </a:defRPr>
            </a:lvl1pPr>
          </a:lstStyle>
          <a:p>
            <a:fld id="{B000505B-9F46-4235-99A5-9D5F03BE0FAB}" type="slidenum">
              <a:rPr lang="en-US" smtClean="0"/>
              <a:t>‹N›</a:t>
            </a:fld>
            <a:endParaRPr lang="en-US"/>
          </a:p>
        </p:txBody>
      </p:sp>
    </p:spTree>
    <p:extLst>
      <p:ext uri="{BB962C8B-B14F-4D97-AF65-F5344CB8AC3E}">
        <p14:creationId xmlns:p14="http://schemas.microsoft.com/office/powerpoint/2010/main" val="5761058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9" r:id="rId8"/>
    <p:sldLayoutId id="2147483687" r:id="rId9"/>
  </p:sldLayoutIdLst>
  <p:hf hdr="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1pPr>
            <a:lvl2pPr lvl="1">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a:r>
              <a:rPr lang="en-US" dirty="0"/>
              <a:t>Title</a:t>
            </a:r>
            <a:endParaRPr dirty="0"/>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accent3"/>
              </a:buClr>
              <a:buSzPts val="1800"/>
              <a:buFont typeface="Proxima Nova"/>
              <a:buChar char="●"/>
              <a:defRPr sz="1800">
                <a:solidFill>
                  <a:schemeClr val="accent3"/>
                </a:solidFill>
                <a:latin typeface="Proxima Nova"/>
                <a:ea typeface="Proxima Nova"/>
                <a:cs typeface="Proxima Nova"/>
                <a:sym typeface="Proxima Nova"/>
              </a:defRPr>
            </a:lvl1pPr>
            <a:lvl2pPr marL="914400" lvl="1" indent="-3175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2pPr>
            <a:lvl3pPr marL="1371600" lvl="2" indent="-3175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3pPr>
            <a:lvl4pPr marL="1828800" lvl="3" indent="-3175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4pPr>
            <a:lvl5pPr marL="2286000" lvl="4" indent="-3175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5pPr>
            <a:lvl6pPr marL="2743200" lvl="5" indent="-3175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6pPr>
            <a:lvl7pPr marL="3200400" lvl="6" indent="-3175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7pPr>
            <a:lvl8pPr marL="3657600" lvl="7" indent="-3175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8pPr>
            <a:lvl9pPr marL="4114800" lvl="8" indent="-3175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9pPr>
          </a:lstStyle>
          <a:p>
            <a:endParaRPr dirty="0"/>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1"/>
                </a:solidFill>
                <a:latin typeface="Proxima Nova"/>
                <a:ea typeface="Proxima Nova"/>
                <a:cs typeface="Proxima Nova"/>
                <a:sym typeface="Proxima Nova"/>
              </a:defRPr>
            </a:lvl1pPr>
            <a:lvl2pPr lvl="1" algn="r">
              <a:buNone/>
              <a:defRPr sz="1333">
                <a:solidFill>
                  <a:schemeClr val="dk1"/>
                </a:solidFill>
                <a:latin typeface="Proxima Nova"/>
                <a:ea typeface="Proxima Nova"/>
                <a:cs typeface="Proxima Nova"/>
                <a:sym typeface="Proxima Nova"/>
              </a:defRPr>
            </a:lvl2pPr>
            <a:lvl3pPr lvl="2" algn="r">
              <a:buNone/>
              <a:defRPr sz="1333">
                <a:solidFill>
                  <a:schemeClr val="dk1"/>
                </a:solidFill>
                <a:latin typeface="Proxima Nova"/>
                <a:ea typeface="Proxima Nova"/>
                <a:cs typeface="Proxima Nova"/>
                <a:sym typeface="Proxima Nova"/>
              </a:defRPr>
            </a:lvl3pPr>
            <a:lvl4pPr lvl="3" algn="r">
              <a:buNone/>
              <a:defRPr sz="1333">
                <a:solidFill>
                  <a:schemeClr val="dk1"/>
                </a:solidFill>
                <a:latin typeface="Proxima Nova"/>
                <a:ea typeface="Proxima Nova"/>
                <a:cs typeface="Proxima Nova"/>
                <a:sym typeface="Proxima Nova"/>
              </a:defRPr>
            </a:lvl4pPr>
            <a:lvl5pPr lvl="4" algn="r">
              <a:buNone/>
              <a:defRPr sz="1333">
                <a:solidFill>
                  <a:schemeClr val="dk1"/>
                </a:solidFill>
                <a:latin typeface="Proxima Nova"/>
                <a:ea typeface="Proxima Nova"/>
                <a:cs typeface="Proxima Nova"/>
                <a:sym typeface="Proxima Nova"/>
              </a:defRPr>
            </a:lvl5pPr>
            <a:lvl6pPr lvl="5" algn="r">
              <a:buNone/>
              <a:defRPr sz="1333">
                <a:solidFill>
                  <a:schemeClr val="dk1"/>
                </a:solidFill>
                <a:latin typeface="Proxima Nova"/>
                <a:ea typeface="Proxima Nova"/>
                <a:cs typeface="Proxima Nova"/>
                <a:sym typeface="Proxima Nova"/>
              </a:defRPr>
            </a:lvl6pPr>
            <a:lvl7pPr lvl="6" algn="r">
              <a:buNone/>
              <a:defRPr sz="1333">
                <a:solidFill>
                  <a:schemeClr val="dk1"/>
                </a:solidFill>
                <a:latin typeface="Proxima Nova"/>
                <a:ea typeface="Proxima Nova"/>
                <a:cs typeface="Proxima Nova"/>
                <a:sym typeface="Proxima Nova"/>
              </a:defRPr>
            </a:lvl7pPr>
            <a:lvl8pPr lvl="7" algn="r">
              <a:buNone/>
              <a:defRPr sz="1333">
                <a:solidFill>
                  <a:schemeClr val="dk1"/>
                </a:solidFill>
                <a:latin typeface="Proxima Nova"/>
                <a:ea typeface="Proxima Nova"/>
                <a:cs typeface="Proxima Nova"/>
                <a:sym typeface="Proxima Nova"/>
              </a:defRPr>
            </a:lvl8pPr>
            <a:lvl9pPr lvl="8" algn="r">
              <a:buNone/>
              <a:defRPr sz="1333">
                <a:solidFill>
                  <a:schemeClr val="dk1"/>
                </a:solidFill>
                <a:latin typeface="Proxima Nova"/>
                <a:ea typeface="Proxima Nova"/>
                <a:cs typeface="Proxima Nova"/>
                <a:sym typeface="Proxima Nova"/>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456651871"/>
      </p:ext>
    </p:extLst>
  </p:cSld>
  <p:clrMap bg1="lt1" tx1="dk1" bg2="dk2" tx2="lt2" accent1="accent1" accent2="accent2" accent3="accent3" accent4="accent4" accent5="accent5" accent6="accent6" hlink="hlink" folHlink="folHlink"/>
  <p:sldLayoutIdLst>
    <p:sldLayoutId id="2147483671" r:id="rId1"/>
    <p:sldLayoutId id="2147483673" r:id="rId2"/>
    <p:sldLayoutId id="2147483674" r:id="rId3"/>
    <p:sldLayoutId id="2147483676" r:id="rId4"/>
    <p:sldLayoutId id="2147483677" r:id="rId5"/>
    <p:sldLayoutId id="2147483678" r:id="rId6"/>
    <p:sldLayoutId id="2147483679" r:id="rId7"/>
    <p:sldLayoutId id="2147483681" r:id="rId8"/>
    <p:sldLayoutId id="2147483682" r:id="rId9"/>
    <p:sldLayoutId id="2147483683" r:id="rId10"/>
    <p:sldLayoutId id="2147483686" r:id="rId11"/>
    <p:sldLayoutId id="2147483703" r:id="rId12"/>
    <p:sldLayoutId id="2147483704" r:id="rId13"/>
    <p:sldLayoutId id="2147483737" r:id="rId14"/>
  </p:sldLayoutIdLst>
  <p:hf sldNum="0" hdr="0" ftr="0" dt="0"/>
  <p:txStyles>
    <p:title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2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6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1pPr>
            <a:lvl2pPr lvl="1">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a:r>
              <a:rPr lang="en-US" dirty="0"/>
              <a:t>Title</a:t>
            </a:r>
            <a:endParaRPr dirty="0"/>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accent3"/>
              </a:buClr>
              <a:buSzPts val="1800"/>
              <a:buFont typeface="Proxima Nova"/>
              <a:buChar char="●"/>
              <a:defRPr sz="1800">
                <a:solidFill>
                  <a:schemeClr val="accent3"/>
                </a:solidFill>
                <a:latin typeface="Proxima Nova"/>
                <a:ea typeface="Proxima Nova"/>
                <a:cs typeface="Proxima Nova"/>
                <a:sym typeface="Proxima Nova"/>
              </a:defRPr>
            </a:lvl1pPr>
            <a:lvl2pPr marL="914400" lvl="1" indent="-3175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2pPr>
            <a:lvl3pPr marL="1371600" lvl="2" indent="-3175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3pPr>
            <a:lvl4pPr marL="1828800" lvl="3" indent="-3175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4pPr>
            <a:lvl5pPr marL="2286000" lvl="4" indent="-3175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5pPr>
            <a:lvl6pPr marL="2743200" lvl="5" indent="-3175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6pPr>
            <a:lvl7pPr marL="3200400" lvl="6" indent="-3175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7pPr>
            <a:lvl8pPr marL="3657600" lvl="7" indent="-3175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8pPr>
            <a:lvl9pPr marL="4114800" lvl="8" indent="-3175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9pPr>
          </a:lstStyle>
          <a:p>
            <a:endParaRPr dirty="0"/>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1"/>
                </a:solidFill>
                <a:latin typeface="Proxima Nova"/>
                <a:ea typeface="Proxima Nova"/>
                <a:cs typeface="Proxima Nova"/>
                <a:sym typeface="Proxima Nova"/>
              </a:defRPr>
            </a:lvl1pPr>
            <a:lvl2pPr lvl="1" algn="r">
              <a:buNone/>
              <a:defRPr sz="1333">
                <a:solidFill>
                  <a:schemeClr val="dk1"/>
                </a:solidFill>
                <a:latin typeface="Proxima Nova"/>
                <a:ea typeface="Proxima Nova"/>
                <a:cs typeface="Proxima Nova"/>
                <a:sym typeface="Proxima Nova"/>
              </a:defRPr>
            </a:lvl2pPr>
            <a:lvl3pPr lvl="2" algn="r">
              <a:buNone/>
              <a:defRPr sz="1333">
                <a:solidFill>
                  <a:schemeClr val="dk1"/>
                </a:solidFill>
                <a:latin typeface="Proxima Nova"/>
                <a:ea typeface="Proxima Nova"/>
                <a:cs typeface="Proxima Nova"/>
                <a:sym typeface="Proxima Nova"/>
              </a:defRPr>
            </a:lvl3pPr>
            <a:lvl4pPr lvl="3" algn="r">
              <a:buNone/>
              <a:defRPr sz="1333">
                <a:solidFill>
                  <a:schemeClr val="dk1"/>
                </a:solidFill>
                <a:latin typeface="Proxima Nova"/>
                <a:ea typeface="Proxima Nova"/>
                <a:cs typeface="Proxima Nova"/>
                <a:sym typeface="Proxima Nova"/>
              </a:defRPr>
            </a:lvl4pPr>
            <a:lvl5pPr lvl="4" algn="r">
              <a:buNone/>
              <a:defRPr sz="1333">
                <a:solidFill>
                  <a:schemeClr val="dk1"/>
                </a:solidFill>
                <a:latin typeface="Proxima Nova"/>
                <a:ea typeface="Proxima Nova"/>
                <a:cs typeface="Proxima Nova"/>
                <a:sym typeface="Proxima Nova"/>
              </a:defRPr>
            </a:lvl5pPr>
            <a:lvl6pPr lvl="5" algn="r">
              <a:buNone/>
              <a:defRPr sz="1333">
                <a:solidFill>
                  <a:schemeClr val="dk1"/>
                </a:solidFill>
                <a:latin typeface="Proxima Nova"/>
                <a:ea typeface="Proxima Nova"/>
                <a:cs typeface="Proxima Nova"/>
                <a:sym typeface="Proxima Nova"/>
              </a:defRPr>
            </a:lvl6pPr>
            <a:lvl7pPr lvl="6" algn="r">
              <a:buNone/>
              <a:defRPr sz="1333">
                <a:solidFill>
                  <a:schemeClr val="dk1"/>
                </a:solidFill>
                <a:latin typeface="Proxima Nova"/>
                <a:ea typeface="Proxima Nova"/>
                <a:cs typeface="Proxima Nova"/>
                <a:sym typeface="Proxima Nova"/>
              </a:defRPr>
            </a:lvl7pPr>
            <a:lvl8pPr lvl="7" algn="r">
              <a:buNone/>
              <a:defRPr sz="1333">
                <a:solidFill>
                  <a:schemeClr val="dk1"/>
                </a:solidFill>
                <a:latin typeface="Proxima Nova"/>
                <a:ea typeface="Proxima Nova"/>
                <a:cs typeface="Proxima Nova"/>
                <a:sym typeface="Proxima Nova"/>
              </a:defRPr>
            </a:lvl8pPr>
            <a:lvl9pPr lvl="8" algn="r">
              <a:buNone/>
              <a:defRPr sz="1333">
                <a:solidFill>
                  <a:schemeClr val="dk1"/>
                </a:solidFill>
                <a:latin typeface="Proxima Nova"/>
                <a:ea typeface="Proxima Nova"/>
                <a:cs typeface="Proxima Nova"/>
                <a:sym typeface="Proxima Nova"/>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844150599"/>
      </p:ext>
    </p:extLst>
  </p:cSld>
  <p:clrMap bg1="lt1" tx1="dk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Lst>
  <p:hf sldNum="0" hdr="0" ftr="0" dt="0"/>
  <p:txStyles>
    <p:title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2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6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ctr">
              <a:spcBef>
                <a:spcPts val="0"/>
              </a:spcBef>
              <a:spcAft>
                <a:spcPts val="0"/>
              </a:spcAft>
              <a:buClr>
                <a:schemeClr val="dk1"/>
              </a:buClr>
              <a:buSzPts val="2000"/>
              <a:buFont typeface="Proxima Nova"/>
              <a:buNone/>
              <a:defRPr sz="2000">
                <a:solidFill>
                  <a:schemeClr val="dk1"/>
                </a:solidFill>
                <a:latin typeface="Proxima Nova"/>
                <a:ea typeface="Proxima Nova"/>
                <a:cs typeface="Proxima Nova"/>
                <a:sym typeface="Proxima Nova"/>
              </a:defRPr>
            </a:lvl1pPr>
            <a:lvl2pPr lvl="1">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a:endParaRPr dirty="0"/>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68300">
              <a:lnSpc>
                <a:spcPct val="115000"/>
              </a:lnSpc>
              <a:spcBef>
                <a:spcPts val="0"/>
              </a:spcBef>
              <a:spcAft>
                <a:spcPts val="0"/>
              </a:spcAft>
              <a:buClr>
                <a:schemeClr val="accent3"/>
              </a:buClr>
              <a:buSzPts val="2200"/>
              <a:buFont typeface="Proxima Nova"/>
              <a:buChar char="●"/>
              <a:defRPr sz="2200">
                <a:solidFill>
                  <a:schemeClr val="accent3"/>
                </a:solidFill>
                <a:latin typeface="Proxima Nova"/>
                <a:ea typeface="Proxima Nova"/>
                <a:cs typeface="Proxima Nova"/>
                <a:sym typeface="Proxima Nova"/>
              </a:defRPr>
            </a:lvl1pPr>
            <a:lvl2pPr marL="914400" lvl="1" indent="-342900">
              <a:lnSpc>
                <a:spcPct val="115000"/>
              </a:lnSpc>
              <a:spcBef>
                <a:spcPts val="0"/>
              </a:spcBef>
              <a:spcAft>
                <a:spcPts val="0"/>
              </a:spcAft>
              <a:buClr>
                <a:schemeClr val="accent3"/>
              </a:buClr>
              <a:buSzPts val="1800"/>
              <a:buFont typeface="Proxima Nova"/>
              <a:buChar char="○"/>
              <a:defRPr sz="1800">
                <a:solidFill>
                  <a:schemeClr val="accent3"/>
                </a:solidFill>
                <a:latin typeface="Proxima Nova"/>
                <a:ea typeface="Proxima Nova"/>
                <a:cs typeface="Proxima Nova"/>
                <a:sym typeface="Proxima Nova"/>
              </a:defRPr>
            </a:lvl2pPr>
            <a:lvl3pPr marL="1371600" lvl="2" indent="-342900">
              <a:lnSpc>
                <a:spcPct val="115000"/>
              </a:lnSpc>
              <a:spcBef>
                <a:spcPts val="0"/>
              </a:spcBef>
              <a:spcAft>
                <a:spcPts val="0"/>
              </a:spcAft>
              <a:buClr>
                <a:schemeClr val="accent3"/>
              </a:buClr>
              <a:buSzPts val="1800"/>
              <a:buFont typeface="Proxima Nova"/>
              <a:buChar char="■"/>
              <a:defRPr sz="1800">
                <a:solidFill>
                  <a:schemeClr val="accent3"/>
                </a:solidFill>
                <a:latin typeface="Proxima Nova"/>
                <a:ea typeface="Proxima Nova"/>
                <a:cs typeface="Proxima Nova"/>
                <a:sym typeface="Proxima Nova"/>
              </a:defRPr>
            </a:lvl3pPr>
            <a:lvl4pPr marL="1828800" lvl="3" indent="-342900">
              <a:lnSpc>
                <a:spcPct val="115000"/>
              </a:lnSpc>
              <a:spcBef>
                <a:spcPts val="0"/>
              </a:spcBef>
              <a:spcAft>
                <a:spcPts val="0"/>
              </a:spcAft>
              <a:buClr>
                <a:schemeClr val="accent3"/>
              </a:buClr>
              <a:buSzPts val="1800"/>
              <a:buFont typeface="Proxima Nova"/>
              <a:buChar char="●"/>
              <a:defRPr sz="1800">
                <a:solidFill>
                  <a:schemeClr val="accent3"/>
                </a:solidFill>
                <a:latin typeface="Proxima Nova"/>
                <a:ea typeface="Proxima Nova"/>
                <a:cs typeface="Proxima Nova"/>
                <a:sym typeface="Proxima Nova"/>
              </a:defRPr>
            </a:lvl4pPr>
            <a:lvl5pPr marL="2286000" lvl="4" indent="-342900">
              <a:lnSpc>
                <a:spcPct val="115000"/>
              </a:lnSpc>
              <a:spcBef>
                <a:spcPts val="0"/>
              </a:spcBef>
              <a:spcAft>
                <a:spcPts val="0"/>
              </a:spcAft>
              <a:buClr>
                <a:schemeClr val="accent3"/>
              </a:buClr>
              <a:buSzPts val="1800"/>
              <a:buFont typeface="Proxima Nova"/>
              <a:buChar char="○"/>
              <a:defRPr sz="1800">
                <a:solidFill>
                  <a:schemeClr val="accent3"/>
                </a:solidFill>
                <a:latin typeface="Proxima Nova"/>
                <a:ea typeface="Proxima Nova"/>
                <a:cs typeface="Proxima Nova"/>
                <a:sym typeface="Proxima Nova"/>
              </a:defRPr>
            </a:lvl5pPr>
            <a:lvl6pPr marL="2743200" lvl="5" indent="-342900">
              <a:lnSpc>
                <a:spcPct val="115000"/>
              </a:lnSpc>
              <a:spcBef>
                <a:spcPts val="0"/>
              </a:spcBef>
              <a:spcAft>
                <a:spcPts val="0"/>
              </a:spcAft>
              <a:buClr>
                <a:schemeClr val="accent3"/>
              </a:buClr>
              <a:buSzPts val="1800"/>
              <a:buFont typeface="Proxima Nova"/>
              <a:buChar char="■"/>
              <a:defRPr sz="1800">
                <a:solidFill>
                  <a:schemeClr val="accent3"/>
                </a:solidFill>
                <a:latin typeface="Proxima Nova"/>
                <a:ea typeface="Proxima Nova"/>
                <a:cs typeface="Proxima Nova"/>
                <a:sym typeface="Proxima Nova"/>
              </a:defRPr>
            </a:lvl6pPr>
            <a:lvl7pPr marL="3200400" lvl="6" indent="-342900">
              <a:lnSpc>
                <a:spcPct val="115000"/>
              </a:lnSpc>
              <a:spcBef>
                <a:spcPts val="0"/>
              </a:spcBef>
              <a:spcAft>
                <a:spcPts val="0"/>
              </a:spcAft>
              <a:buClr>
                <a:schemeClr val="accent3"/>
              </a:buClr>
              <a:buSzPts val="1800"/>
              <a:buFont typeface="Proxima Nova"/>
              <a:buChar char="●"/>
              <a:defRPr sz="1800">
                <a:solidFill>
                  <a:schemeClr val="accent3"/>
                </a:solidFill>
                <a:latin typeface="Proxima Nova"/>
                <a:ea typeface="Proxima Nova"/>
                <a:cs typeface="Proxima Nova"/>
                <a:sym typeface="Proxima Nova"/>
              </a:defRPr>
            </a:lvl7pPr>
            <a:lvl8pPr marL="3657600" lvl="7" indent="-342900">
              <a:lnSpc>
                <a:spcPct val="115000"/>
              </a:lnSpc>
              <a:spcBef>
                <a:spcPts val="0"/>
              </a:spcBef>
              <a:spcAft>
                <a:spcPts val="0"/>
              </a:spcAft>
              <a:buClr>
                <a:schemeClr val="accent3"/>
              </a:buClr>
              <a:buSzPts val="1800"/>
              <a:buFont typeface="Proxima Nova"/>
              <a:buChar char="○"/>
              <a:defRPr sz="1800">
                <a:solidFill>
                  <a:schemeClr val="accent3"/>
                </a:solidFill>
                <a:latin typeface="Proxima Nova"/>
                <a:ea typeface="Proxima Nova"/>
                <a:cs typeface="Proxima Nova"/>
                <a:sym typeface="Proxima Nova"/>
              </a:defRPr>
            </a:lvl8pPr>
            <a:lvl9pPr marL="4114800" lvl="8" indent="-342900">
              <a:lnSpc>
                <a:spcPct val="115000"/>
              </a:lnSpc>
              <a:spcBef>
                <a:spcPts val="0"/>
              </a:spcBef>
              <a:spcAft>
                <a:spcPts val="0"/>
              </a:spcAft>
              <a:buClr>
                <a:schemeClr val="accent3"/>
              </a:buClr>
              <a:buSzPts val="1800"/>
              <a:buFont typeface="Proxima Nova"/>
              <a:buChar char="■"/>
              <a:defRPr sz="1800">
                <a:solidFill>
                  <a:schemeClr val="accent3"/>
                </a:solidFill>
                <a:latin typeface="Proxima Nova"/>
                <a:ea typeface="Proxima Nova"/>
                <a:cs typeface="Proxima Nova"/>
                <a:sym typeface="Proxima Nova"/>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1"/>
                </a:solidFill>
                <a:latin typeface="Proxima Nova"/>
                <a:ea typeface="Proxima Nova"/>
                <a:cs typeface="Proxima Nova"/>
                <a:sym typeface="Proxima Nova"/>
              </a:defRPr>
            </a:lvl1pPr>
            <a:lvl2pPr lvl="1" algn="r">
              <a:buNone/>
              <a:defRPr sz="1333">
                <a:solidFill>
                  <a:schemeClr val="dk1"/>
                </a:solidFill>
                <a:latin typeface="Proxima Nova"/>
                <a:ea typeface="Proxima Nova"/>
                <a:cs typeface="Proxima Nova"/>
                <a:sym typeface="Proxima Nova"/>
              </a:defRPr>
            </a:lvl2pPr>
            <a:lvl3pPr lvl="2" algn="r">
              <a:buNone/>
              <a:defRPr sz="1333">
                <a:solidFill>
                  <a:schemeClr val="dk1"/>
                </a:solidFill>
                <a:latin typeface="Proxima Nova"/>
                <a:ea typeface="Proxima Nova"/>
                <a:cs typeface="Proxima Nova"/>
                <a:sym typeface="Proxima Nova"/>
              </a:defRPr>
            </a:lvl3pPr>
            <a:lvl4pPr lvl="3" algn="r">
              <a:buNone/>
              <a:defRPr sz="1333">
                <a:solidFill>
                  <a:schemeClr val="dk1"/>
                </a:solidFill>
                <a:latin typeface="Proxima Nova"/>
                <a:ea typeface="Proxima Nova"/>
                <a:cs typeface="Proxima Nova"/>
                <a:sym typeface="Proxima Nova"/>
              </a:defRPr>
            </a:lvl4pPr>
            <a:lvl5pPr lvl="4" algn="r">
              <a:buNone/>
              <a:defRPr sz="1333">
                <a:solidFill>
                  <a:schemeClr val="dk1"/>
                </a:solidFill>
                <a:latin typeface="Proxima Nova"/>
                <a:ea typeface="Proxima Nova"/>
                <a:cs typeface="Proxima Nova"/>
                <a:sym typeface="Proxima Nova"/>
              </a:defRPr>
            </a:lvl5pPr>
            <a:lvl6pPr lvl="5" algn="r">
              <a:buNone/>
              <a:defRPr sz="1333">
                <a:solidFill>
                  <a:schemeClr val="dk1"/>
                </a:solidFill>
                <a:latin typeface="Proxima Nova"/>
                <a:ea typeface="Proxima Nova"/>
                <a:cs typeface="Proxima Nova"/>
                <a:sym typeface="Proxima Nova"/>
              </a:defRPr>
            </a:lvl6pPr>
            <a:lvl7pPr lvl="6" algn="r">
              <a:buNone/>
              <a:defRPr sz="1333">
                <a:solidFill>
                  <a:schemeClr val="dk1"/>
                </a:solidFill>
                <a:latin typeface="Proxima Nova"/>
                <a:ea typeface="Proxima Nova"/>
                <a:cs typeface="Proxima Nova"/>
                <a:sym typeface="Proxima Nova"/>
              </a:defRPr>
            </a:lvl7pPr>
            <a:lvl8pPr lvl="7" algn="r">
              <a:buNone/>
              <a:defRPr sz="1333">
                <a:solidFill>
                  <a:schemeClr val="dk1"/>
                </a:solidFill>
                <a:latin typeface="Proxima Nova"/>
                <a:ea typeface="Proxima Nova"/>
                <a:cs typeface="Proxima Nova"/>
                <a:sym typeface="Proxima Nova"/>
              </a:defRPr>
            </a:lvl8pPr>
            <a:lvl9pPr lvl="8" algn="r">
              <a:buNone/>
              <a:defRPr sz="1333">
                <a:solidFill>
                  <a:schemeClr val="dk1"/>
                </a:solidFill>
                <a:latin typeface="Proxima Nova"/>
                <a:ea typeface="Proxima Nova"/>
                <a:cs typeface="Proxima Nova"/>
                <a:sym typeface="Proxima Nova"/>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2641724190"/>
      </p:ext>
    </p:extLst>
  </p:cSld>
  <p:clrMap bg1="lt1" tx1="dk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30" r:id="rId9"/>
    <p:sldLayoutId id="2147483731" r:id="rId10"/>
    <p:sldLayoutId id="2147483732" r:id="rId11"/>
    <p:sldLayoutId id="2147483733" r:id="rId12"/>
    <p:sldLayoutId id="2147483734" r:id="rId13"/>
    <p:sldLayoutId id="2147483735" r:id="rId14"/>
    <p:sldLayoutId id="2147483736" r:id="rId15"/>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chemeClr val="bg2"/>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pai.di.unipi.it" TargetMode="External"/><Relationship Id="rId2" Type="http://schemas.openxmlformats.org/officeDocument/2006/relationships/hyperlink" Target="mailto:davide.bacciu@unipi.it" TargetMode="Externa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75.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8" Type="http://schemas.openxmlformats.org/officeDocument/2006/relationships/hyperlink" Target="https://svgsilh.com/image/303116.html" TargetMode="External"/><Relationship Id="rId3" Type="http://schemas.openxmlformats.org/officeDocument/2006/relationships/image" Target="../media/image38.png"/><Relationship Id="rId7" Type="http://schemas.openxmlformats.org/officeDocument/2006/relationships/image" Target="../media/image41.sv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271.png"/></Relationships>
</file>

<file path=ppt/slides/_rels/slide18.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slideLayout" Target="../slideLayouts/slideLayout11.xml"/><Relationship Id="rId7" Type="http://schemas.openxmlformats.org/officeDocument/2006/relationships/image" Target="../media/image45.jpe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image" Target="../media/image51.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63.png"/><Relationship Id="rId18" Type="http://schemas.openxmlformats.org/officeDocument/2006/relationships/image" Target="../media/image68.svg"/><Relationship Id="rId26" Type="http://schemas.openxmlformats.org/officeDocument/2006/relationships/image" Target="../media/image79.svg"/><Relationship Id="rId3" Type="http://schemas.openxmlformats.org/officeDocument/2006/relationships/image" Target="../media/image53.jpeg"/><Relationship Id="rId21" Type="http://schemas.openxmlformats.org/officeDocument/2006/relationships/image" Target="../media/image71.png"/><Relationship Id="rId7" Type="http://schemas.openxmlformats.org/officeDocument/2006/relationships/image" Target="../media/image57.png"/><Relationship Id="rId12" Type="http://schemas.openxmlformats.org/officeDocument/2006/relationships/image" Target="../media/image62.svg"/><Relationship Id="rId17" Type="http://schemas.openxmlformats.org/officeDocument/2006/relationships/image" Target="../media/image67.png"/><Relationship Id="rId25" Type="http://schemas.openxmlformats.org/officeDocument/2006/relationships/image" Target="../media/image78.png"/><Relationship Id="rId2" Type="http://schemas.openxmlformats.org/officeDocument/2006/relationships/image" Target="../media/image52.png"/><Relationship Id="rId16" Type="http://schemas.openxmlformats.org/officeDocument/2006/relationships/image" Target="../media/image66.svg"/><Relationship Id="rId20" Type="http://schemas.openxmlformats.org/officeDocument/2006/relationships/image" Target="../media/image70.svg"/><Relationship Id="rId29" Type="http://schemas.openxmlformats.org/officeDocument/2006/relationships/image" Target="../media/image82.png"/><Relationship Id="rId1" Type="http://schemas.openxmlformats.org/officeDocument/2006/relationships/slideLayout" Target="../slideLayouts/slideLayout20.xml"/><Relationship Id="rId6" Type="http://schemas.openxmlformats.org/officeDocument/2006/relationships/image" Target="../media/image56.png"/><Relationship Id="rId11" Type="http://schemas.openxmlformats.org/officeDocument/2006/relationships/image" Target="../media/image61.png"/><Relationship Id="rId24" Type="http://schemas.openxmlformats.org/officeDocument/2006/relationships/image" Target="../media/image77.svg"/><Relationship Id="rId5" Type="http://schemas.openxmlformats.org/officeDocument/2006/relationships/image" Target="../media/image55.png"/><Relationship Id="rId15" Type="http://schemas.openxmlformats.org/officeDocument/2006/relationships/image" Target="../media/image65.png"/><Relationship Id="rId23" Type="http://schemas.openxmlformats.org/officeDocument/2006/relationships/image" Target="../media/image76.png"/><Relationship Id="rId28" Type="http://schemas.openxmlformats.org/officeDocument/2006/relationships/image" Target="../media/image81.svg"/><Relationship Id="rId10" Type="http://schemas.openxmlformats.org/officeDocument/2006/relationships/image" Target="../media/image60.svg"/><Relationship Id="rId19" Type="http://schemas.openxmlformats.org/officeDocument/2006/relationships/image" Target="../media/image69.png"/><Relationship Id="rId4" Type="http://schemas.openxmlformats.org/officeDocument/2006/relationships/image" Target="../media/image54.jpeg"/><Relationship Id="rId9" Type="http://schemas.openxmlformats.org/officeDocument/2006/relationships/image" Target="../media/image59.png"/><Relationship Id="rId14" Type="http://schemas.openxmlformats.org/officeDocument/2006/relationships/image" Target="../media/image64.svg"/><Relationship Id="rId22" Type="http://schemas.openxmlformats.org/officeDocument/2006/relationships/image" Target="../media/image72.svg"/><Relationship Id="rId27" Type="http://schemas.openxmlformats.org/officeDocument/2006/relationships/image" Target="../media/image80.png"/><Relationship Id="rId30" Type="http://schemas.openxmlformats.org/officeDocument/2006/relationships/image" Target="../media/image83.svg"/></Relationships>
</file>

<file path=ppt/slides/_rels/slide2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8" Type="http://schemas.openxmlformats.org/officeDocument/2006/relationships/image" Target="../media/image200.png"/><Relationship Id="rId13" Type="http://schemas.openxmlformats.org/officeDocument/2006/relationships/image" Target="../media/image1450.png"/><Relationship Id="rId3" Type="http://schemas.openxmlformats.org/officeDocument/2006/relationships/image" Target="../media/image89.png"/><Relationship Id="rId7" Type="http://schemas.openxmlformats.org/officeDocument/2006/relationships/image" Target="../media/image190.png"/><Relationship Id="rId12" Type="http://schemas.openxmlformats.org/officeDocument/2006/relationships/image" Target="../media/image1440.pn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1410.png"/><Relationship Id="rId11" Type="http://schemas.openxmlformats.org/officeDocument/2006/relationships/image" Target="../media/image1430.png"/><Relationship Id="rId5" Type="http://schemas.openxmlformats.org/officeDocument/2006/relationships/image" Target="../media/image91.svg"/><Relationship Id="rId10" Type="http://schemas.openxmlformats.org/officeDocument/2006/relationships/image" Target="../media/image220.png"/><Relationship Id="rId4" Type="http://schemas.openxmlformats.org/officeDocument/2006/relationships/image" Target="../media/image90.png"/><Relationship Id="rId9" Type="http://schemas.openxmlformats.org/officeDocument/2006/relationships/image" Target="../media/image1420.png"/><Relationship Id="rId14" Type="http://schemas.openxmlformats.org/officeDocument/2006/relationships/image" Target="../media/image146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8" Type="http://schemas.openxmlformats.org/officeDocument/2006/relationships/image" Target="../media/image95.svg"/><Relationship Id="rId13" Type="http://schemas.openxmlformats.org/officeDocument/2006/relationships/image" Target="../media/image96.png"/><Relationship Id="rId18" Type="http://schemas.openxmlformats.org/officeDocument/2006/relationships/image" Target="../media/image410.png"/><Relationship Id="rId3" Type="http://schemas.openxmlformats.org/officeDocument/2006/relationships/image" Target="../media/image260.png"/><Relationship Id="rId7" Type="http://schemas.openxmlformats.org/officeDocument/2006/relationships/image" Target="../media/image94.png"/><Relationship Id="rId12" Type="http://schemas.openxmlformats.org/officeDocument/2006/relationships/image" Target="../media/image1540.png"/><Relationship Id="rId17" Type="http://schemas.openxmlformats.org/officeDocument/2006/relationships/image" Target="../media/image400.png"/><Relationship Id="rId2" Type="http://schemas.openxmlformats.org/officeDocument/2006/relationships/notesSlide" Target="../notesSlides/notesSlide19.xml"/><Relationship Id="rId16" Type="http://schemas.openxmlformats.org/officeDocument/2006/relationships/image" Target="../media/image390.png"/><Relationship Id="rId1" Type="http://schemas.openxmlformats.org/officeDocument/2006/relationships/slideLayout" Target="../slideLayouts/slideLayout11.xml"/><Relationship Id="rId6" Type="http://schemas.openxmlformats.org/officeDocument/2006/relationships/image" Target="../media/image290.png"/><Relationship Id="rId11" Type="http://schemas.openxmlformats.org/officeDocument/2006/relationships/image" Target="../media/image340.png"/><Relationship Id="rId5" Type="http://schemas.openxmlformats.org/officeDocument/2006/relationships/image" Target="../media/image280.png"/><Relationship Id="rId15" Type="http://schemas.openxmlformats.org/officeDocument/2006/relationships/image" Target="../media/image380.png"/><Relationship Id="rId10" Type="http://schemas.openxmlformats.org/officeDocument/2006/relationships/image" Target="../media/image91.svg"/><Relationship Id="rId4" Type="http://schemas.openxmlformats.org/officeDocument/2006/relationships/image" Target="../media/image270.png"/><Relationship Id="rId9" Type="http://schemas.openxmlformats.org/officeDocument/2006/relationships/image" Target="../media/image90.png"/><Relationship Id="rId14" Type="http://schemas.openxmlformats.org/officeDocument/2006/relationships/image" Target="../media/image370.png"/></Relationships>
</file>

<file path=ppt/slides/_rels/slide3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image" Target="../media/image99.png"/></Relationships>
</file>

<file path=ppt/slides/_rels/slide3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notesSlide" Target="../notesSlides/notesSlide21.xml"/><Relationship Id="rId1" Type="http://schemas.openxmlformats.org/officeDocument/2006/relationships/slideLayout" Target="../slideLayouts/slideLayout11.xml"/><Relationship Id="rId5" Type="http://schemas.openxmlformats.org/officeDocument/2006/relationships/image" Target="../media/image53.png"/><Relationship Id="rId4" Type="http://schemas.openxmlformats.org/officeDocument/2006/relationships/image" Target="../media/image520.png"/></Relationships>
</file>

<file path=ppt/slides/_rels/slide4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560.png"/><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image" Target="../media/image610.png"/></Relationships>
</file>

<file path=ppt/slides/_rels/slide4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116.svg"/><Relationship Id="rId2" Type="http://schemas.openxmlformats.org/officeDocument/2006/relationships/image" Target="../media/image111.png"/><Relationship Id="rId1" Type="http://schemas.openxmlformats.org/officeDocument/2006/relationships/slideLayout" Target="../slideLayouts/slideLayout11.xml"/><Relationship Id="rId6" Type="http://schemas.openxmlformats.org/officeDocument/2006/relationships/image" Target="../media/image115.png"/><Relationship Id="rId5" Type="http://schemas.openxmlformats.org/officeDocument/2006/relationships/image" Target="../media/image114.svg"/><Relationship Id="rId4" Type="http://schemas.openxmlformats.org/officeDocument/2006/relationships/image" Target="../media/image113.png"/></Relationships>
</file>

<file path=ppt/slides/_rels/slide4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4.xml"/><Relationship Id="rId1" Type="http://schemas.openxmlformats.org/officeDocument/2006/relationships/slideLayout" Target="../slideLayouts/slideLayout11.xml"/><Relationship Id="rId5" Type="http://schemas.openxmlformats.org/officeDocument/2006/relationships/image" Target="../media/image119.png"/><Relationship Id="rId4" Type="http://schemas.openxmlformats.org/officeDocument/2006/relationships/image" Target="../media/image118.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48.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jp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gif"/></Relationships>
</file>

<file path=ppt/slides/_rels/slide50.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media/image121.svg"/><Relationship Id="rId2" Type="http://schemas.openxmlformats.org/officeDocument/2006/relationships/slideLayout" Target="../slideLayouts/slideLayout20.xml"/><Relationship Id="rId1" Type="http://schemas.openxmlformats.org/officeDocument/2006/relationships/tags" Target="../tags/tag1.xml"/><Relationship Id="rId6" Type="http://schemas.openxmlformats.org/officeDocument/2006/relationships/image" Target="../media/image120.png"/><Relationship Id="rId5" Type="http://schemas.openxmlformats.org/officeDocument/2006/relationships/image" Target="NULL"/><Relationship Id="rId4" Type="http://schemas.openxmlformats.org/officeDocument/2006/relationships/image" Target="NULL"/><Relationship Id="rId9" Type="http://schemas.openxmlformats.org/officeDocument/2006/relationships/hyperlink" Target="https://eic-emerge.eu/"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5.xml"/><Relationship Id="rId1" Type="http://schemas.openxmlformats.org/officeDocument/2006/relationships/slideLayout" Target="../slideLayouts/slideLayout11.xml"/><Relationship Id="rId6" Type="http://schemas.openxmlformats.org/officeDocument/2006/relationships/hyperlink" Target="https://eic-emerge.eu/" TargetMode="External"/><Relationship Id="rId5" Type="http://schemas.openxmlformats.org/officeDocument/2006/relationships/image" Target="../media/image121.svg"/><Relationship Id="rId4" Type="http://schemas.openxmlformats.org/officeDocument/2006/relationships/image" Target="../media/image120.png"/></Relationships>
</file>

<file path=ppt/slides/_rels/slide52.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hyperlink" Target="https://eic-emerge.eu/" TargetMode="External"/><Relationship Id="rId2" Type="http://schemas.openxmlformats.org/officeDocument/2006/relationships/notesSlide" Target="../notesSlides/notesSlide26.xml"/><Relationship Id="rId1" Type="http://schemas.openxmlformats.org/officeDocument/2006/relationships/slideLayout" Target="../slideLayouts/slideLayout20.xml"/><Relationship Id="rId6" Type="http://schemas.openxmlformats.org/officeDocument/2006/relationships/image" Target="../media/image123.png"/><Relationship Id="rId5" Type="http://schemas.openxmlformats.org/officeDocument/2006/relationships/image" Target="../media/image121.svg"/><Relationship Id="rId4" Type="http://schemas.openxmlformats.org/officeDocument/2006/relationships/image" Target="../media/image120.png"/></Relationships>
</file>

<file path=ppt/slides/_rels/slide53.xml.rels><?xml version="1.0" encoding="UTF-8" standalone="yes"?>
<Relationships xmlns="http://schemas.openxmlformats.org/package/2006/relationships"><Relationship Id="rId3" Type="http://schemas.openxmlformats.org/officeDocument/2006/relationships/image" Target="../media/image124.jpg"/><Relationship Id="rId7" Type="http://schemas.openxmlformats.org/officeDocument/2006/relationships/image" Target="NULL"/><Relationship Id="rId2" Type="http://schemas.openxmlformats.org/officeDocument/2006/relationships/notesSlide" Target="../notesSlides/notesSlide27.xml"/><Relationship Id="rId1" Type="http://schemas.openxmlformats.org/officeDocument/2006/relationships/slideLayout" Target="../slideLayouts/slideLayout11.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54.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notesSlide" Target="../notesSlides/notesSlide28.xml"/><Relationship Id="rId1" Type="http://schemas.openxmlformats.org/officeDocument/2006/relationships/slideLayout" Target="../slideLayouts/slideLayout11.xml"/><Relationship Id="rId6" Type="http://schemas.openxmlformats.org/officeDocument/2006/relationships/image" Target="NULL"/><Relationship Id="rId5" Type="http://schemas.openxmlformats.org/officeDocument/2006/relationships/image" Target="../media/image125.png"/><Relationship Id="rId4" Type="http://schemas.openxmlformats.org/officeDocument/2006/relationships/image" Target="NULL"/><Relationship Id="rId9" Type="http://schemas.openxmlformats.org/officeDocument/2006/relationships/image" Target="NULL"/></Relationships>
</file>

<file path=ppt/slides/_rels/slide5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9.xml"/><Relationship Id="rId1" Type="http://schemas.openxmlformats.org/officeDocument/2006/relationships/slideLayout" Target="../slideLayouts/slideLayout11.xml"/><Relationship Id="rId5" Type="http://schemas.openxmlformats.org/officeDocument/2006/relationships/image" Target="../media/image129.png"/><Relationship Id="rId4" Type="http://schemas.openxmlformats.org/officeDocument/2006/relationships/image" Target="../media/image12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8" Type="http://schemas.openxmlformats.org/officeDocument/2006/relationships/image" Target="../media/image134.png"/><Relationship Id="rId13" Type="http://schemas.openxmlformats.org/officeDocument/2006/relationships/image" Target="../media/image138.png"/><Relationship Id="rId18" Type="http://schemas.openxmlformats.org/officeDocument/2006/relationships/hyperlink" Target="pai.di.unipi.it" TargetMode="External"/><Relationship Id="rId3" Type="http://schemas.openxmlformats.org/officeDocument/2006/relationships/hyperlink" Target="https://github.com/EU-TEACHING/teaching-ai-toolkit" TargetMode="External"/><Relationship Id="rId7" Type="http://schemas.openxmlformats.org/officeDocument/2006/relationships/image" Target="../media/image133.png"/><Relationship Id="rId12" Type="http://schemas.openxmlformats.org/officeDocument/2006/relationships/image" Target="../media/image137.png"/><Relationship Id="rId17" Type="http://schemas.openxmlformats.org/officeDocument/2006/relationships/image" Target="../media/image10.png"/><Relationship Id="rId2" Type="http://schemas.openxmlformats.org/officeDocument/2006/relationships/image" Target="../media/image130.png"/><Relationship Id="rId16" Type="http://schemas.openxmlformats.org/officeDocument/2006/relationships/image" Target="../media/image141.png"/><Relationship Id="rId1" Type="http://schemas.openxmlformats.org/officeDocument/2006/relationships/slideLayout" Target="../slideLayouts/slideLayout33.xml"/><Relationship Id="rId6" Type="http://schemas.openxmlformats.org/officeDocument/2006/relationships/image" Target="../media/image132.png"/><Relationship Id="rId11" Type="http://schemas.openxmlformats.org/officeDocument/2006/relationships/image" Target="../media/image136.png"/><Relationship Id="rId5" Type="http://schemas.openxmlformats.org/officeDocument/2006/relationships/image" Target="../media/image131.png"/><Relationship Id="rId15" Type="http://schemas.openxmlformats.org/officeDocument/2006/relationships/image" Target="../media/image140.png"/><Relationship Id="rId10" Type="http://schemas.openxmlformats.org/officeDocument/2006/relationships/hyperlink" Target="https://github.com/vdecaro/fedray/" TargetMode="External"/><Relationship Id="rId4" Type="http://schemas.openxmlformats.org/officeDocument/2006/relationships/hyperlink" Target="https://avalanche.continualai.org/" TargetMode="External"/><Relationship Id="rId9" Type="http://schemas.openxmlformats.org/officeDocument/2006/relationships/image" Target="../media/image135.png"/><Relationship Id="rId14" Type="http://schemas.openxmlformats.org/officeDocument/2006/relationships/image" Target="../media/image13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30.xml"/><Relationship Id="rId1" Type="http://schemas.openxmlformats.org/officeDocument/2006/relationships/slideLayout" Target="../slideLayouts/slideLayout11.xml"/><Relationship Id="rId4" Type="http://schemas.openxmlformats.org/officeDocument/2006/relationships/image" Target="../media/image143.jp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60.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10.png"/><Relationship Id="rId7" Type="http://schemas.openxmlformats.org/officeDocument/2006/relationships/image" Target="../media/image147.png"/><Relationship Id="rId2" Type="http://schemas.openxmlformats.org/officeDocument/2006/relationships/image" Target="../media/image9.png"/><Relationship Id="rId1" Type="http://schemas.openxmlformats.org/officeDocument/2006/relationships/slideLayout" Target="../slideLayouts/slideLayout8.xml"/><Relationship Id="rId6" Type="http://schemas.openxmlformats.org/officeDocument/2006/relationships/image" Target="../media/image146.jpg"/><Relationship Id="rId5" Type="http://schemas.openxmlformats.org/officeDocument/2006/relationships/image" Target="../media/image145.png"/><Relationship Id="rId10" Type="http://schemas.openxmlformats.org/officeDocument/2006/relationships/image" Target="../media/image151.png"/><Relationship Id="rId4" Type="http://schemas.openxmlformats.org/officeDocument/2006/relationships/image" Target="../media/image144.jpg"/><Relationship Id="rId9" Type="http://schemas.openxmlformats.org/officeDocument/2006/relationships/image" Target="../media/image149.png"/></Relationships>
</file>

<file path=ppt/slides/_rels/slide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91.png"/><Relationship Id="rId7" Type="http://schemas.openxmlformats.org/officeDocument/2006/relationships/image" Target="../media/image230.png"/><Relationship Id="rId12"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221.png"/><Relationship Id="rId11" Type="http://schemas.openxmlformats.org/officeDocument/2006/relationships/image" Target="../media/image33.png"/><Relationship Id="rId5" Type="http://schemas.openxmlformats.org/officeDocument/2006/relationships/image" Target="../media/image210.png"/><Relationship Id="rId10" Type="http://schemas.openxmlformats.org/officeDocument/2006/relationships/image" Target="../media/image32.png"/><Relationship Id="rId4" Type="http://schemas.openxmlformats.org/officeDocument/2006/relationships/image" Target="../media/image201.pn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2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5D72C-F1EF-74AC-3AC3-0382792767D3}"/>
              </a:ext>
            </a:extLst>
          </p:cNvPr>
          <p:cNvSpPr>
            <a:spLocks noGrp="1"/>
          </p:cNvSpPr>
          <p:nvPr>
            <p:ph type="ctrTitle"/>
          </p:nvPr>
        </p:nvSpPr>
        <p:spPr>
          <a:xfrm>
            <a:off x="1029418" y="1021932"/>
            <a:ext cx="10092523" cy="1313555"/>
          </a:xfrm>
        </p:spPr>
        <p:txBody>
          <a:bodyPr>
            <a:noAutofit/>
          </a:bodyPr>
          <a:lstStyle/>
          <a:p>
            <a:pPr algn="ctr"/>
            <a:r>
              <a:rPr lang="en-US" sz="5000" dirty="0"/>
              <a:t>Pervasive AI – (Deep) Learning into the wild</a:t>
            </a:r>
          </a:p>
        </p:txBody>
      </p:sp>
      <p:sp>
        <p:nvSpPr>
          <p:cNvPr id="3" name="Subtitle 2">
            <a:extLst>
              <a:ext uri="{FF2B5EF4-FFF2-40B4-BE49-F238E27FC236}">
                <a16:creationId xmlns:a16="http://schemas.microsoft.com/office/drawing/2014/main" id="{8DD27A69-EE13-DA6F-516A-75A367F07C2F}"/>
              </a:ext>
            </a:extLst>
          </p:cNvPr>
          <p:cNvSpPr>
            <a:spLocks noGrp="1"/>
          </p:cNvSpPr>
          <p:nvPr>
            <p:ph type="subTitle" idx="1"/>
          </p:nvPr>
        </p:nvSpPr>
        <p:spPr>
          <a:xfrm>
            <a:off x="689772" y="2509520"/>
            <a:ext cx="10571260" cy="2012994"/>
          </a:xfrm>
        </p:spPr>
        <p:txBody>
          <a:bodyPr>
            <a:normAutofit/>
          </a:bodyPr>
          <a:lstStyle/>
          <a:p>
            <a:r>
              <a:rPr lang="en-US" dirty="0"/>
              <a:t>Davide Bacciu</a:t>
            </a:r>
          </a:p>
          <a:p>
            <a:r>
              <a:rPr lang="en-US" dirty="0"/>
              <a:t>Pervasive Artificial Intelligence Laboratory</a:t>
            </a:r>
          </a:p>
          <a:p>
            <a:r>
              <a:rPr lang="en-US" dirty="0"/>
              <a:t>University of Pisa</a:t>
            </a:r>
          </a:p>
          <a:p>
            <a:endParaRPr lang="en-US" dirty="0"/>
          </a:p>
          <a:p>
            <a:r>
              <a:rPr lang="en-US" dirty="0">
                <a:hlinkClick r:id="rId2"/>
              </a:rPr>
              <a:t>davide.bacciu@unipi.it</a:t>
            </a:r>
            <a:endParaRPr lang="en-US" dirty="0"/>
          </a:p>
          <a:p>
            <a:r>
              <a:rPr lang="en-US" dirty="0">
                <a:hlinkClick r:id="rId3" action="ppaction://hlinkfile"/>
              </a:rPr>
              <a:t>pai.di.unipi.it</a:t>
            </a:r>
            <a:endParaRPr lang="en-US" dirty="0"/>
          </a:p>
          <a:p>
            <a:endParaRPr lang="en-US" dirty="0"/>
          </a:p>
        </p:txBody>
      </p:sp>
      <p:pic>
        <p:nvPicPr>
          <p:cNvPr id="1028" name="Picture 4" descr="Logo">
            <a:extLst>
              <a:ext uri="{FF2B5EF4-FFF2-40B4-BE49-F238E27FC236}">
                <a16:creationId xmlns:a16="http://schemas.microsoft.com/office/drawing/2014/main" id="{8F38187D-AF71-5A5E-7DE3-E423374327CD}"/>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6096000" y="5460333"/>
            <a:ext cx="1406385" cy="90423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hape&#10;&#10;Description automatically generated">
            <a:extLst>
              <a:ext uri="{FF2B5EF4-FFF2-40B4-BE49-F238E27FC236}">
                <a16:creationId xmlns:a16="http://schemas.microsoft.com/office/drawing/2014/main" id="{81C944D9-2142-C13A-648A-991AA074CF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81031" y="5460333"/>
            <a:ext cx="1043168" cy="1159180"/>
          </a:xfrm>
          <a:prstGeom prst="rect">
            <a:avLst/>
          </a:prstGeom>
        </p:spPr>
      </p:pic>
      <p:pic>
        <p:nvPicPr>
          <p:cNvPr id="6" name="Immagine 5" descr="Immagine che contiene testo, Carattere, schermata, verde&#10;&#10;Descrizione generata automaticamente">
            <a:extLst>
              <a:ext uri="{FF2B5EF4-FFF2-40B4-BE49-F238E27FC236}">
                <a16:creationId xmlns:a16="http://schemas.microsoft.com/office/drawing/2014/main" id="{87B16FBE-AA12-5EB8-513C-E8981B7452F2}"/>
              </a:ext>
            </a:extLst>
          </p:cNvPr>
          <p:cNvPicPr>
            <a:picLocks noChangeAspect="1"/>
          </p:cNvPicPr>
          <p:nvPr/>
        </p:nvPicPr>
        <p:blipFill rotWithShape="1">
          <a:blip r:embed="rId6">
            <a:extLst>
              <a:ext uri="{28A0092B-C50C-407E-A947-70E740481C1C}">
                <a14:useLocalDpi xmlns:a14="http://schemas.microsoft.com/office/drawing/2010/main" val="0"/>
              </a:ext>
            </a:extLst>
          </a:blip>
          <a:srcRect l="21796" r="21344"/>
          <a:stretch/>
        </p:blipFill>
        <p:spPr>
          <a:xfrm>
            <a:off x="1931810" y="5423378"/>
            <a:ext cx="3351028" cy="1007778"/>
          </a:xfrm>
          <a:prstGeom prst="rect">
            <a:avLst/>
          </a:prstGeom>
        </p:spPr>
      </p:pic>
    </p:spTree>
    <p:extLst>
      <p:ext uri="{BB962C8B-B14F-4D97-AF65-F5344CB8AC3E}">
        <p14:creationId xmlns:p14="http://schemas.microsoft.com/office/powerpoint/2010/main" val="40518248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5FB8A6F-7E21-5F4B-1B25-E7EB2497CB85}"/>
              </a:ext>
            </a:extLst>
          </p:cNvPr>
          <p:cNvSpPr>
            <a:spLocks noGrp="1"/>
          </p:cNvSpPr>
          <p:nvPr>
            <p:ph type="title"/>
          </p:nvPr>
        </p:nvSpPr>
        <p:spPr/>
        <p:txBody>
          <a:bodyPr>
            <a:normAutofit/>
          </a:bodyPr>
          <a:lstStyle/>
          <a:p>
            <a:r>
              <a:rPr lang="en" sz="2800" dirty="0"/>
              <a:t>The Obvious Deep Learning Solution</a:t>
            </a:r>
            <a:endParaRPr lang="en-GB" sz="2800" dirty="0"/>
          </a:p>
        </p:txBody>
      </p:sp>
      <p:sp>
        <p:nvSpPr>
          <p:cNvPr id="5" name="Google Shape;100;p19">
            <a:extLst>
              <a:ext uri="{FF2B5EF4-FFF2-40B4-BE49-F238E27FC236}">
                <a16:creationId xmlns:a16="http://schemas.microsoft.com/office/drawing/2014/main" id="{4763B902-5FB7-3319-7830-73221CFAE5BD}"/>
              </a:ext>
            </a:extLst>
          </p:cNvPr>
          <p:cNvSpPr txBox="1">
            <a:spLocks/>
          </p:cNvSpPr>
          <p:nvPr/>
        </p:nvSpPr>
        <p:spPr>
          <a:xfrm>
            <a:off x="543191" y="4635795"/>
            <a:ext cx="11360800" cy="1977656"/>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6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defTabSz="914400"/>
            <a:endParaRPr lang="en-US" sz="3200" dirty="0">
              <a:solidFill>
                <a:schemeClr val="accent3"/>
              </a:solidFill>
              <a:latin typeface="Proxima Nova"/>
              <a:sym typeface="Proxima Nova"/>
            </a:endParaRPr>
          </a:p>
          <a:p>
            <a:pPr algn="ctr" defTabSz="914400">
              <a:spcBef>
                <a:spcPts val="1600"/>
              </a:spcBef>
            </a:pPr>
            <a:r>
              <a:rPr lang="en-US" sz="3200" dirty="0">
                <a:solidFill>
                  <a:schemeClr val="accent3"/>
                </a:solidFill>
                <a:latin typeface="Proxima Nova"/>
                <a:sym typeface="Proxima Nova"/>
              </a:rPr>
              <a:t>Deep Learning = Architectural Biases + Learning Algorithms</a:t>
            </a:r>
          </a:p>
          <a:p>
            <a:pPr defTabSz="914400">
              <a:spcBef>
                <a:spcPts val="1600"/>
              </a:spcBef>
              <a:spcAft>
                <a:spcPts val="1600"/>
              </a:spcAft>
            </a:pPr>
            <a:endParaRPr lang="en-US" kern="0" dirty="0"/>
          </a:p>
        </p:txBody>
      </p:sp>
      <p:sp>
        <p:nvSpPr>
          <p:cNvPr id="6" name="Google Shape;101;p19">
            <a:extLst>
              <a:ext uri="{FF2B5EF4-FFF2-40B4-BE49-F238E27FC236}">
                <a16:creationId xmlns:a16="http://schemas.microsoft.com/office/drawing/2014/main" id="{FBE981C7-1249-C189-DBDE-6409550E12A0}"/>
              </a:ext>
            </a:extLst>
          </p:cNvPr>
          <p:cNvSpPr/>
          <p:nvPr/>
        </p:nvSpPr>
        <p:spPr>
          <a:xfrm>
            <a:off x="9142198" y="5332314"/>
            <a:ext cx="846400" cy="763600"/>
          </a:xfrm>
          <a:prstGeom prst="noSmoking">
            <a:avLst>
              <a:gd name="adj" fmla="val 18750"/>
            </a:avLst>
          </a:prstGeom>
          <a:solidFill>
            <a:srgbClr val="FF0000"/>
          </a:solidFill>
          <a:ln w="9525" cap="flat" cmpd="sng">
            <a:solidFill>
              <a:srgbClr val="98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 name="Google Shape;102;p19">
            <a:extLst>
              <a:ext uri="{FF2B5EF4-FFF2-40B4-BE49-F238E27FC236}">
                <a16:creationId xmlns:a16="http://schemas.microsoft.com/office/drawing/2014/main" id="{C83B2A4D-E49F-6B78-BE0B-C21D1F48E5FB}"/>
              </a:ext>
            </a:extLst>
          </p:cNvPr>
          <p:cNvSpPr/>
          <p:nvPr/>
        </p:nvSpPr>
        <p:spPr>
          <a:xfrm>
            <a:off x="3889363" y="5427914"/>
            <a:ext cx="3657600" cy="572400"/>
          </a:xfrm>
          <a:prstGeom prst="rect">
            <a:avLst/>
          </a:prstGeom>
          <a:noFill/>
          <a:ln w="3810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4" name="Immagine 3" descr="Immagine che contiene testo, schermata, Rettangolo&#10;&#10;Descrizione generata automaticamente">
            <a:extLst>
              <a:ext uri="{FF2B5EF4-FFF2-40B4-BE49-F238E27FC236}">
                <a16:creationId xmlns:a16="http://schemas.microsoft.com/office/drawing/2014/main" id="{6C06CE45-579F-C681-1361-58437A51EA50}"/>
              </a:ext>
            </a:extLst>
          </p:cNvPr>
          <p:cNvPicPr>
            <a:picLocks noChangeAspect="1"/>
          </p:cNvPicPr>
          <p:nvPr/>
        </p:nvPicPr>
        <p:blipFill rotWithShape="1">
          <a:blip r:embed="rId2">
            <a:extLst>
              <a:ext uri="{28A0092B-C50C-407E-A947-70E740481C1C}">
                <a14:useLocalDpi xmlns:a14="http://schemas.microsoft.com/office/drawing/2010/main" val="0"/>
              </a:ext>
            </a:extLst>
          </a:blip>
          <a:srcRect l="13465" t="6356" r="12428" b="38865"/>
          <a:stretch/>
        </p:blipFill>
        <p:spPr>
          <a:xfrm>
            <a:off x="2545026" y="1459461"/>
            <a:ext cx="6632614" cy="3355316"/>
          </a:xfrm>
          <a:prstGeom prst="rect">
            <a:avLst/>
          </a:prstGeom>
        </p:spPr>
      </p:pic>
    </p:spTree>
    <p:extLst>
      <p:ext uri="{BB962C8B-B14F-4D97-AF65-F5344CB8AC3E}">
        <p14:creationId xmlns:p14="http://schemas.microsoft.com/office/powerpoint/2010/main" val="2779897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BC55FFB-75FD-E289-C4FC-E9078A3AA45A}"/>
              </a:ext>
            </a:extLst>
          </p:cNvPr>
          <p:cNvSpPr>
            <a:spLocks noGrp="1"/>
          </p:cNvSpPr>
          <p:nvPr>
            <p:ph type="title"/>
          </p:nvPr>
        </p:nvSpPr>
        <p:spPr/>
        <p:txBody>
          <a:bodyPr/>
          <a:lstStyle/>
          <a:p>
            <a:pPr>
              <a:spcAft>
                <a:spcPts val="800"/>
              </a:spcAft>
            </a:pPr>
            <a:r>
              <a:rPr lang="en-US" dirty="0"/>
              <a:t>Efficient RNN design for Pervasive AI</a:t>
            </a:r>
          </a:p>
        </p:txBody>
      </p:sp>
      <p:sp>
        <p:nvSpPr>
          <p:cNvPr id="9" name="Text Placeholder 8">
            <a:extLst>
              <a:ext uri="{FF2B5EF4-FFF2-40B4-BE49-F238E27FC236}">
                <a16:creationId xmlns:a16="http://schemas.microsoft.com/office/drawing/2014/main" id="{46B585A5-846E-C0DF-3A07-F6B7F1501743}"/>
              </a:ext>
            </a:extLst>
          </p:cNvPr>
          <p:cNvSpPr>
            <a:spLocks noGrp="1"/>
          </p:cNvSpPr>
          <p:nvPr>
            <p:ph type="body" sz="quarter" idx="13"/>
          </p:nvPr>
        </p:nvSpPr>
        <p:spPr>
          <a:xfrm>
            <a:off x="6967328" y="5048105"/>
            <a:ext cx="4706484" cy="340611"/>
          </a:xfrm>
        </p:spPr>
        <p:txBody>
          <a:bodyPr/>
          <a:lstStyle/>
          <a:p>
            <a:endParaRPr lang="en-US" dirty="0"/>
          </a:p>
        </p:txBody>
      </p:sp>
    </p:spTree>
    <p:extLst>
      <p:ext uri="{BB962C8B-B14F-4D97-AF65-F5344CB8AC3E}">
        <p14:creationId xmlns:p14="http://schemas.microsoft.com/office/powerpoint/2010/main" val="2997415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1"/>
          <p:cNvSpPr txBox="1">
            <a:spLocks noGrp="1"/>
          </p:cNvSpPr>
          <p:nvPr>
            <p:ph type="title"/>
          </p:nvPr>
        </p:nvSpPr>
        <p:spPr>
          <a:prstGeom prst="rect">
            <a:avLst/>
          </a:prstGeom>
        </p:spPr>
        <p:txBody>
          <a:bodyPr spcFirstLastPara="1" wrap="square" lIns="121900" tIns="121900" rIns="121900" bIns="121900" anchor="t" anchorCtr="0">
            <a:normAutofit/>
          </a:bodyPr>
          <a:lstStyle/>
          <a:p>
            <a:r>
              <a:rPr lang="en" sz="2800"/>
              <a:t>The Philosophy</a:t>
            </a:r>
            <a:endParaRPr sz="2800"/>
          </a:p>
        </p:txBody>
      </p:sp>
      <p:sp>
        <p:nvSpPr>
          <p:cNvPr id="121" name="Google Shape;121;p21"/>
          <p:cNvSpPr txBox="1">
            <a:spLocks noGrp="1"/>
          </p:cNvSpPr>
          <p:nvPr>
            <p:ph type="body" idx="4294967295"/>
          </p:nvPr>
        </p:nvSpPr>
        <p:spPr>
          <a:xfrm>
            <a:off x="949124" y="1536700"/>
            <a:ext cx="10411026" cy="4554538"/>
          </a:xfrm>
          <a:prstGeom prst="rect">
            <a:avLst/>
          </a:prstGeom>
        </p:spPr>
        <p:txBody>
          <a:bodyPr spcFirstLastPara="1" wrap="square" lIns="121900" tIns="121900" rIns="121900" bIns="121900" anchor="t" anchorCtr="0">
            <a:normAutofit lnSpcReduction="10000"/>
          </a:bodyPr>
          <a:lstStyle/>
          <a:p>
            <a:pPr marL="0" indent="0" algn="ctr">
              <a:buNone/>
            </a:pPr>
            <a:r>
              <a:rPr lang="en" sz="5733" dirty="0">
                <a:solidFill>
                  <a:schemeClr val="dk2"/>
                </a:solidFill>
              </a:rPr>
              <a:t>“Randomization is computationally cheaper than optimization”</a:t>
            </a:r>
            <a:endParaRPr sz="5733" dirty="0">
              <a:solidFill>
                <a:schemeClr val="dk2"/>
              </a:solidFill>
            </a:endParaRPr>
          </a:p>
          <a:p>
            <a:pPr marL="0" indent="0" algn="just">
              <a:spcBef>
                <a:spcPts val="1600"/>
              </a:spcBef>
              <a:buNone/>
            </a:pPr>
            <a:r>
              <a:rPr lang="en" sz="1467" dirty="0">
                <a:solidFill>
                  <a:srgbClr val="222222"/>
                </a:solidFill>
              </a:rPr>
              <a:t>Rahimi, A. and </a:t>
            </a:r>
            <a:r>
              <a:rPr lang="en" sz="1467" dirty="0" err="1">
                <a:solidFill>
                  <a:srgbClr val="222222"/>
                </a:solidFill>
              </a:rPr>
              <a:t>Recht</a:t>
            </a:r>
            <a:r>
              <a:rPr lang="en" sz="1467" dirty="0">
                <a:solidFill>
                  <a:srgbClr val="222222"/>
                </a:solidFill>
              </a:rPr>
              <a:t>, B., 2008. Weighted sums of random kitchen sinks: Replacing minimization with randomization in learning. Advances in neural information processing systems, 21, pp.1313-1320.</a:t>
            </a:r>
            <a:endParaRPr sz="1467" dirty="0">
              <a:solidFill>
                <a:srgbClr val="222222"/>
              </a:solidFill>
            </a:endParaRPr>
          </a:p>
          <a:p>
            <a:pPr marL="0" indent="0" algn="just">
              <a:spcBef>
                <a:spcPts val="1600"/>
              </a:spcBef>
              <a:spcAft>
                <a:spcPts val="1600"/>
              </a:spcAft>
              <a:buNone/>
            </a:pPr>
            <a:r>
              <a:rPr lang="en" sz="1467" dirty="0">
                <a:solidFill>
                  <a:srgbClr val="222222"/>
                </a:solidFill>
              </a:rPr>
              <a:t>Rahimi, A. and </a:t>
            </a:r>
            <a:r>
              <a:rPr lang="en" sz="1467" dirty="0" err="1">
                <a:solidFill>
                  <a:srgbClr val="222222"/>
                </a:solidFill>
              </a:rPr>
              <a:t>Recht</a:t>
            </a:r>
            <a:r>
              <a:rPr lang="en" sz="1467" dirty="0">
                <a:solidFill>
                  <a:srgbClr val="222222"/>
                </a:solidFill>
              </a:rPr>
              <a:t>, B., 2007. Random features for large-scale kernel machines. Advances in neural information processing systems, 20, pp. 1177-1184.</a:t>
            </a:r>
            <a:endParaRPr sz="1467" dirty="0">
              <a:solidFill>
                <a:srgbClr val="222222"/>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CAB78C7-D0FA-ACBF-A6B5-FD4381611663}"/>
              </a:ext>
            </a:extLst>
          </p:cNvPr>
          <p:cNvSpPr>
            <a:spLocks noGrp="1"/>
          </p:cNvSpPr>
          <p:nvPr>
            <p:ph type="title"/>
          </p:nvPr>
        </p:nvSpPr>
        <p:spPr/>
        <p:txBody>
          <a:bodyPr>
            <a:noAutofit/>
          </a:bodyPr>
          <a:lstStyle/>
          <a:p>
            <a:r>
              <a:rPr lang="en-US" sz="3200" dirty="0">
                <a:solidFill>
                  <a:schemeClr val="bg2"/>
                </a:solidFill>
              </a:rPr>
              <a:t>Randomization = Efficiency</a:t>
            </a:r>
            <a:endParaRPr lang="en-GB" sz="3200" dirty="0"/>
          </a:p>
        </p:txBody>
      </p:sp>
      <p:sp>
        <p:nvSpPr>
          <p:cNvPr id="3" name="Text Placeholder 2">
            <a:extLst>
              <a:ext uri="{FF2B5EF4-FFF2-40B4-BE49-F238E27FC236}">
                <a16:creationId xmlns:a16="http://schemas.microsoft.com/office/drawing/2014/main" id="{5F15B9CE-7745-72BF-948C-993755C205C5}"/>
              </a:ext>
            </a:extLst>
          </p:cNvPr>
          <p:cNvSpPr txBox="1">
            <a:spLocks/>
          </p:cNvSpPr>
          <p:nvPr/>
        </p:nvSpPr>
        <p:spPr>
          <a:xfrm>
            <a:off x="415600" y="1536633"/>
            <a:ext cx="11360800" cy="45552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6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152396" algn="ctr" defTabSz="914400"/>
            <a:endParaRPr lang="en-US" kern="0" dirty="0"/>
          </a:p>
          <a:p>
            <a:pPr marL="457200" indent="-457200" defTabSz="914400">
              <a:buFont typeface="Arial" panose="020B0604020202020204" pitchFamily="34" charset="0"/>
              <a:buChar char="•"/>
            </a:pPr>
            <a:r>
              <a:rPr lang="en-US" sz="3200" kern="0" dirty="0">
                <a:solidFill>
                  <a:schemeClr val="bg2"/>
                </a:solidFill>
              </a:rPr>
              <a:t>Training algorithms </a:t>
            </a:r>
            <a:r>
              <a:rPr lang="en-US" sz="3200" kern="0" dirty="0"/>
              <a:t>are cheaper and simpler</a:t>
            </a:r>
          </a:p>
          <a:p>
            <a:pPr marL="457200" indent="-457200" defTabSz="914400">
              <a:buFont typeface="Arial" panose="020B0604020202020204" pitchFamily="34" charset="0"/>
              <a:buChar char="•"/>
            </a:pPr>
            <a:r>
              <a:rPr lang="en-US" sz="3200" kern="0" dirty="0">
                <a:solidFill>
                  <a:schemeClr val="bg2"/>
                </a:solidFill>
              </a:rPr>
              <a:t>Model transfer</a:t>
            </a:r>
            <a:r>
              <a:rPr lang="en-US" sz="3200" kern="0" dirty="0"/>
              <a:t>: do not need to transmit all the weights</a:t>
            </a:r>
          </a:p>
          <a:p>
            <a:pPr marL="457200" indent="-457200" defTabSz="914400">
              <a:buFont typeface="Arial" panose="020B0604020202020204" pitchFamily="34" charset="0"/>
              <a:buChar char="•"/>
            </a:pPr>
            <a:r>
              <a:rPr lang="en-US" sz="3200" kern="0" dirty="0"/>
              <a:t>Amenable to </a:t>
            </a:r>
            <a:r>
              <a:rPr lang="en-US" sz="3200" kern="0" dirty="0">
                <a:solidFill>
                  <a:schemeClr val="bg2"/>
                </a:solidFill>
              </a:rPr>
              <a:t>embedded and neuromorphic implementations</a:t>
            </a:r>
          </a:p>
        </p:txBody>
      </p:sp>
    </p:spTree>
    <p:extLst>
      <p:ext uri="{BB962C8B-B14F-4D97-AF65-F5344CB8AC3E}">
        <p14:creationId xmlns:p14="http://schemas.microsoft.com/office/powerpoint/2010/main" val="20688559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58"/>
          <p:cNvSpPr txBox="1">
            <a:spLocks noGrp="1"/>
          </p:cNvSpPr>
          <p:nvPr>
            <p:ph type="title"/>
          </p:nvPr>
        </p:nvSpPr>
        <p:spPr>
          <a:prstGeom prst="rect">
            <a:avLst/>
          </a:prstGeom>
        </p:spPr>
        <p:txBody>
          <a:bodyPr spcFirstLastPara="1" wrap="square" lIns="121900" tIns="121900" rIns="121900" bIns="121900" anchor="t" anchorCtr="0">
            <a:normAutofit/>
          </a:bodyPr>
          <a:lstStyle/>
          <a:p>
            <a:r>
              <a:rPr lang="en" sz="3200" dirty="0"/>
              <a:t>Reservoir Computing: focus on the dynamical system</a:t>
            </a:r>
            <a:endParaRPr sz="3200" dirty="0"/>
          </a:p>
        </p:txBody>
      </p:sp>
      <p:sp>
        <p:nvSpPr>
          <p:cNvPr id="447" name="Google Shape;447;p58"/>
          <p:cNvSpPr/>
          <p:nvPr/>
        </p:nvSpPr>
        <p:spPr>
          <a:xfrm>
            <a:off x="3732900" y="1536633"/>
            <a:ext cx="995600" cy="995600"/>
          </a:xfrm>
          <a:prstGeom prst="ellipse">
            <a:avLst/>
          </a:prstGeom>
          <a:solidFill>
            <a:schemeClr val="accent1"/>
          </a:solidFill>
          <a:ln>
            <a:noFill/>
          </a:ln>
        </p:spPr>
        <p:txBody>
          <a:bodyPr spcFirstLastPara="1" wrap="square" lIns="121900" tIns="121900" rIns="121900" bIns="121900" anchor="ctr" anchorCtr="0">
            <a:noAutofit/>
          </a:bodyPr>
          <a:lstStyle/>
          <a:p>
            <a:endParaRPr sz="2400"/>
          </a:p>
        </p:txBody>
      </p:sp>
      <p:sp>
        <p:nvSpPr>
          <p:cNvPr id="448" name="Google Shape;448;p58"/>
          <p:cNvSpPr/>
          <p:nvPr/>
        </p:nvSpPr>
        <p:spPr>
          <a:xfrm>
            <a:off x="4505600" y="2564492"/>
            <a:ext cx="199200" cy="763600"/>
          </a:xfrm>
          <a:prstGeom prst="upArrow">
            <a:avLst>
              <a:gd name="adj1" fmla="val 50000"/>
              <a:gd name="adj2" fmla="val 50000"/>
            </a:avLst>
          </a:prstGeom>
          <a:solidFill>
            <a:schemeClr val="accent1"/>
          </a:solidFill>
          <a:ln>
            <a:noFill/>
          </a:ln>
        </p:spPr>
        <p:txBody>
          <a:bodyPr spcFirstLastPara="1" wrap="square" lIns="121900" tIns="121900" rIns="121900" bIns="121900" anchor="ctr" anchorCtr="0">
            <a:noAutofit/>
          </a:bodyPr>
          <a:lstStyle/>
          <a:p>
            <a:endParaRPr sz="2400"/>
          </a:p>
        </p:txBody>
      </p:sp>
      <p:sp>
        <p:nvSpPr>
          <p:cNvPr id="449" name="Google Shape;449;p58"/>
          <p:cNvSpPr txBox="1"/>
          <p:nvPr/>
        </p:nvSpPr>
        <p:spPr>
          <a:xfrm>
            <a:off x="1487867" y="5412067"/>
            <a:ext cx="2049200" cy="597600"/>
          </a:xfrm>
          <a:prstGeom prst="rect">
            <a:avLst/>
          </a:prstGeom>
          <a:noFill/>
          <a:ln>
            <a:noFill/>
          </a:ln>
        </p:spPr>
        <p:txBody>
          <a:bodyPr spcFirstLastPara="1" wrap="square" lIns="121900" tIns="121900" rIns="121900" bIns="121900" anchor="t" anchorCtr="0">
            <a:noAutofit/>
          </a:bodyPr>
          <a:lstStyle/>
          <a:p>
            <a:pPr algn="ctr"/>
            <a:r>
              <a:rPr lang="en" sz="2000" b="1">
                <a:solidFill>
                  <a:schemeClr val="dk2"/>
                </a:solidFill>
                <a:latin typeface="Proxima Nova"/>
                <a:ea typeface="Proxima Nova"/>
                <a:cs typeface="Proxima Nova"/>
                <a:sym typeface="Proxima Nova"/>
              </a:rPr>
              <a:t>input layer</a:t>
            </a:r>
            <a:endParaRPr sz="2000" b="1">
              <a:solidFill>
                <a:schemeClr val="dk2"/>
              </a:solidFill>
              <a:latin typeface="Proxima Nova"/>
              <a:ea typeface="Proxima Nova"/>
              <a:cs typeface="Proxima Nova"/>
              <a:sym typeface="Proxima Nova"/>
            </a:endParaRPr>
          </a:p>
        </p:txBody>
      </p:sp>
      <p:sp>
        <p:nvSpPr>
          <p:cNvPr id="450" name="Google Shape;450;p58"/>
          <p:cNvSpPr txBox="1"/>
          <p:nvPr/>
        </p:nvSpPr>
        <p:spPr>
          <a:xfrm>
            <a:off x="1640067" y="3829100"/>
            <a:ext cx="1744800" cy="597600"/>
          </a:xfrm>
          <a:prstGeom prst="rect">
            <a:avLst/>
          </a:prstGeom>
          <a:noFill/>
          <a:ln>
            <a:noFill/>
          </a:ln>
        </p:spPr>
        <p:txBody>
          <a:bodyPr spcFirstLastPara="1" wrap="square" lIns="121900" tIns="121900" rIns="121900" bIns="121900" anchor="t" anchorCtr="0">
            <a:noAutofit/>
          </a:bodyPr>
          <a:lstStyle/>
          <a:p>
            <a:pPr algn="ctr"/>
            <a:r>
              <a:rPr lang="en" sz="2000" b="1">
                <a:solidFill>
                  <a:schemeClr val="dk2"/>
                </a:solidFill>
                <a:latin typeface="Proxima Nova"/>
                <a:ea typeface="Proxima Nova"/>
                <a:cs typeface="Proxima Nova"/>
                <a:sym typeface="Proxima Nova"/>
              </a:rPr>
              <a:t>reservoir</a:t>
            </a:r>
            <a:endParaRPr sz="2000" b="1">
              <a:solidFill>
                <a:schemeClr val="dk2"/>
              </a:solidFill>
              <a:latin typeface="Proxima Nova"/>
              <a:ea typeface="Proxima Nova"/>
              <a:cs typeface="Proxima Nova"/>
              <a:sym typeface="Proxima Nova"/>
            </a:endParaRPr>
          </a:p>
        </p:txBody>
      </p:sp>
      <p:sp>
        <p:nvSpPr>
          <p:cNvPr id="451" name="Google Shape;451;p58"/>
          <p:cNvSpPr txBox="1"/>
          <p:nvPr/>
        </p:nvSpPr>
        <p:spPr>
          <a:xfrm>
            <a:off x="2219897" y="1696633"/>
            <a:ext cx="1320800" cy="597600"/>
          </a:xfrm>
          <a:prstGeom prst="rect">
            <a:avLst/>
          </a:prstGeom>
          <a:noFill/>
          <a:ln>
            <a:noFill/>
          </a:ln>
        </p:spPr>
        <p:txBody>
          <a:bodyPr spcFirstLastPara="1" wrap="square" lIns="121900" tIns="121900" rIns="121900" bIns="121900" anchor="t" anchorCtr="0">
            <a:noAutofit/>
          </a:bodyPr>
          <a:lstStyle/>
          <a:p>
            <a:pPr algn="ctr"/>
            <a:r>
              <a:rPr lang="en" sz="2000" b="1">
                <a:solidFill>
                  <a:schemeClr val="accent1"/>
                </a:solidFill>
                <a:latin typeface="Proxima Nova"/>
                <a:ea typeface="Proxima Nova"/>
                <a:cs typeface="Proxima Nova"/>
                <a:sym typeface="Proxima Nova"/>
              </a:rPr>
              <a:t>readout </a:t>
            </a:r>
            <a:endParaRPr sz="2000" b="1">
              <a:solidFill>
                <a:schemeClr val="accent1"/>
              </a:solidFill>
              <a:latin typeface="Proxima Nova"/>
              <a:ea typeface="Proxima Nova"/>
              <a:cs typeface="Proxima Nova"/>
              <a:sym typeface="Proxima Nova"/>
            </a:endParaRPr>
          </a:p>
        </p:txBody>
      </p:sp>
      <p:grpSp>
        <p:nvGrpSpPr>
          <p:cNvPr id="452" name="Google Shape;452;p58"/>
          <p:cNvGrpSpPr/>
          <p:nvPr/>
        </p:nvGrpSpPr>
        <p:grpSpPr>
          <a:xfrm>
            <a:off x="3206100" y="3432700"/>
            <a:ext cx="2049200" cy="1390400"/>
            <a:chOff x="2404575" y="2574525"/>
            <a:chExt cx="1536900" cy="1042800"/>
          </a:xfrm>
        </p:grpSpPr>
        <p:sp>
          <p:nvSpPr>
            <p:cNvPr id="453" name="Google Shape;453;p58"/>
            <p:cNvSpPr/>
            <p:nvPr/>
          </p:nvSpPr>
          <p:spPr>
            <a:xfrm>
              <a:off x="2591425" y="2935025"/>
              <a:ext cx="149400" cy="133500"/>
            </a:xfrm>
            <a:prstGeom prst="ellipse">
              <a:avLst/>
            </a:prstGeom>
            <a:solidFill>
              <a:schemeClr val="dk2"/>
            </a:solidFill>
            <a:ln>
              <a:noFill/>
            </a:ln>
          </p:spPr>
          <p:txBody>
            <a:bodyPr spcFirstLastPara="1" wrap="square" lIns="121900" tIns="121900" rIns="121900" bIns="121900" anchor="ctr" anchorCtr="0">
              <a:noAutofit/>
            </a:bodyPr>
            <a:lstStyle/>
            <a:p>
              <a:endParaRPr sz="2400"/>
            </a:p>
          </p:txBody>
        </p:sp>
        <p:sp>
          <p:nvSpPr>
            <p:cNvPr id="454" name="Google Shape;454;p58"/>
            <p:cNvSpPr/>
            <p:nvPr/>
          </p:nvSpPr>
          <p:spPr>
            <a:xfrm>
              <a:off x="2872400" y="2711175"/>
              <a:ext cx="149400" cy="133500"/>
            </a:xfrm>
            <a:prstGeom prst="ellipse">
              <a:avLst/>
            </a:prstGeom>
            <a:solidFill>
              <a:schemeClr val="dk2"/>
            </a:solidFill>
            <a:ln>
              <a:noFill/>
            </a:ln>
          </p:spPr>
          <p:txBody>
            <a:bodyPr spcFirstLastPara="1" wrap="square" lIns="121900" tIns="121900" rIns="121900" bIns="121900" anchor="ctr" anchorCtr="0">
              <a:noAutofit/>
            </a:bodyPr>
            <a:lstStyle/>
            <a:p>
              <a:endParaRPr sz="2400"/>
            </a:p>
          </p:txBody>
        </p:sp>
        <p:sp>
          <p:nvSpPr>
            <p:cNvPr id="455" name="Google Shape;455;p58"/>
            <p:cNvSpPr/>
            <p:nvPr/>
          </p:nvSpPr>
          <p:spPr>
            <a:xfrm>
              <a:off x="3012850" y="3068525"/>
              <a:ext cx="149400" cy="133500"/>
            </a:xfrm>
            <a:prstGeom prst="ellipse">
              <a:avLst/>
            </a:prstGeom>
            <a:solidFill>
              <a:schemeClr val="dk2"/>
            </a:solidFill>
            <a:ln>
              <a:noFill/>
            </a:ln>
          </p:spPr>
          <p:txBody>
            <a:bodyPr spcFirstLastPara="1" wrap="square" lIns="121900" tIns="121900" rIns="121900" bIns="121900" anchor="ctr" anchorCtr="0">
              <a:noAutofit/>
            </a:bodyPr>
            <a:lstStyle/>
            <a:p>
              <a:endParaRPr sz="2400"/>
            </a:p>
          </p:txBody>
        </p:sp>
        <p:sp>
          <p:nvSpPr>
            <p:cNvPr id="456" name="Google Shape;456;p58"/>
            <p:cNvSpPr/>
            <p:nvPr/>
          </p:nvSpPr>
          <p:spPr>
            <a:xfrm>
              <a:off x="3355750" y="2801525"/>
              <a:ext cx="149400" cy="133500"/>
            </a:xfrm>
            <a:prstGeom prst="ellipse">
              <a:avLst/>
            </a:prstGeom>
            <a:solidFill>
              <a:schemeClr val="dk2"/>
            </a:solidFill>
            <a:ln>
              <a:noFill/>
            </a:ln>
          </p:spPr>
          <p:txBody>
            <a:bodyPr spcFirstLastPara="1" wrap="square" lIns="121900" tIns="121900" rIns="121900" bIns="121900" anchor="ctr" anchorCtr="0">
              <a:noAutofit/>
            </a:bodyPr>
            <a:lstStyle/>
            <a:p>
              <a:endParaRPr sz="2400"/>
            </a:p>
          </p:txBody>
        </p:sp>
        <p:sp>
          <p:nvSpPr>
            <p:cNvPr id="457" name="Google Shape;457;p58"/>
            <p:cNvSpPr/>
            <p:nvPr/>
          </p:nvSpPr>
          <p:spPr>
            <a:xfrm>
              <a:off x="3355750" y="3111400"/>
              <a:ext cx="149400" cy="133500"/>
            </a:xfrm>
            <a:prstGeom prst="ellipse">
              <a:avLst/>
            </a:prstGeom>
            <a:solidFill>
              <a:schemeClr val="dk2"/>
            </a:solidFill>
            <a:ln>
              <a:noFill/>
            </a:ln>
          </p:spPr>
          <p:txBody>
            <a:bodyPr spcFirstLastPara="1" wrap="square" lIns="121900" tIns="121900" rIns="121900" bIns="121900" anchor="ctr" anchorCtr="0">
              <a:noAutofit/>
            </a:bodyPr>
            <a:lstStyle/>
            <a:p>
              <a:endParaRPr sz="2400"/>
            </a:p>
          </p:txBody>
        </p:sp>
        <p:sp>
          <p:nvSpPr>
            <p:cNvPr id="458" name="Google Shape;458;p58"/>
            <p:cNvSpPr/>
            <p:nvPr/>
          </p:nvSpPr>
          <p:spPr>
            <a:xfrm>
              <a:off x="2740825" y="3266175"/>
              <a:ext cx="149400" cy="133500"/>
            </a:xfrm>
            <a:prstGeom prst="ellipse">
              <a:avLst/>
            </a:prstGeom>
            <a:solidFill>
              <a:schemeClr val="dk2"/>
            </a:solidFill>
            <a:ln>
              <a:noFill/>
            </a:ln>
          </p:spPr>
          <p:txBody>
            <a:bodyPr spcFirstLastPara="1" wrap="square" lIns="121900" tIns="121900" rIns="121900" bIns="121900" anchor="ctr" anchorCtr="0">
              <a:noAutofit/>
            </a:bodyPr>
            <a:lstStyle/>
            <a:p>
              <a:endParaRPr sz="2400"/>
            </a:p>
          </p:txBody>
        </p:sp>
        <p:sp>
          <p:nvSpPr>
            <p:cNvPr id="459" name="Google Shape;459;p58"/>
            <p:cNvSpPr/>
            <p:nvPr/>
          </p:nvSpPr>
          <p:spPr>
            <a:xfrm>
              <a:off x="3204825" y="3370950"/>
              <a:ext cx="149400" cy="133500"/>
            </a:xfrm>
            <a:prstGeom prst="ellipse">
              <a:avLst/>
            </a:prstGeom>
            <a:solidFill>
              <a:schemeClr val="dk2"/>
            </a:solidFill>
            <a:ln>
              <a:noFill/>
            </a:ln>
          </p:spPr>
          <p:txBody>
            <a:bodyPr spcFirstLastPara="1" wrap="square" lIns="121900" tIns="121900" rIns="121900" bIns="121900" anchor="ctr" anchorCtr="0">
              <a:noAutofit/>
            </a:bodyPr>
            <a:lstStyle/>
            <a:p>
              <a:endParaRPr sz="2400"/>
            </a:p>
          </p:txBody>
        </p:sp>
        <p:sp>
          <p:nvSpPr>
            <p:cNvPr id="460" name="Google Shape;460;p58"/>
            <p:cNvSpPr/>
            <p:nvPr/>
          </p:nvSpPr>
          <p:spPr>
            <a:xfrm>
              <a:off x="3698650" y="3111400"/>
              <a:ext cx="149400" cy="133500"/>
            </a:xfrm>
            <a:prstGeom prst="ellipse">
              <a:avLst/>
            </a:prstGeom>
            <a:solidFill>
              <a:schemeClr val="dk2"/>
            </a:solidFill>
            <a:ln>
              <a:noFill/>
            </a:ln>
          </p:spPr>
          <p:txBody>
            <a:bodyPr spcFirstLastPara="1" wrap="square" lIns="121900" tIns="121900" rIns="121900" bIns="121900" anchor="ctr" anchorCtr="0">
              <a:noAutofit/>
            </a:bodyPr>
            <a:lstStyle/>
            <a:p>
              <a:endParaRPr sz="2400"/>
            </a:p>
          </p:txBody>
        </p:sp>
        <p:sp>
          <p:nvSpPr>
            <p:cNvPr id="461" name="Google Shape;461;p58"/>
            <p:cNvSpPr/>
            <p:nvPr/>
          </p:nvSpPr>
          <p:spPr>
            <a:xfrm>
              <a:off x="2971800" y="2864913"/>
              <a:ext cx="73825" cy="183375"/>
            </a:xfrm>
            <a:custGeom>
              <a:avLst/>
              <a:gdLst/>
              <a:ahLst/>
              <a:cxnLst/>
              <a:rect l="l" t="t" r="r" b="b"/>
              <a:pathLst>
                <a:path w="2953" h="7335" extrusionOk="0">
                  <a:moveTo>
                    <a:pt x="0" y="0"/>
                  </a:moveTo>
                  <a:cubicBezTo>
                    <a:pt x="492" y="1223"/>
                    <a:pt x="2461" y="6113"/>
                    <a:pt x="2953" y="7335"/>
                  </a:cubicBezTo>
                </a:path>
              </a:pathLst>
            </a:custGeom>
            <a:noFill/>
            <a:ln w="9525" cap="flat" cmpd="sng">
              <a:solidFill>
                <a:schemeClr val="dk2"/>
              </a:solidFill>
              <a:prstDash val="solid"/>
              <a:round/>
              <a:headEnd type="none" w="med" len="med"/>
              <a:tailEnd type="stealth" w="med" len="med"/>
            </a:ln>
          </p:spPr>
        </p:sp>
        <p:sp>
          <p:nvSpPr>
            <p:cNvPr id="462" name="Google Shape;462;p58"/>
            <p:cNvSpPr/>
            <p:nvPr/>
          </p:nvSpPr>
          <p:spPr>
            <a:xfrm>
              <a:off x="3387849" y="2623222"/>
              <a:ext cx="203132" cy="209548"/>
            </a:xfrm>
            <a:custGeom>
              <a:avLst/>
              <a:gdLst/>
              <a:ahLst/>
              <a:cxnLst/>
              <a:rect l="l" t="t" r="r" b="b"/>
              <a:pathLst>
                <a:path w="7174" h="5267" extrusionOk="0">
                  <a:moveTo>
                    <a:pt x="791" y="4314"/>
                  </a:moveTo>
                  <a:cubicBezTo>
                    <a:pt x="728" y="3600"/>
                    <a:pt x="-638" y="250"/>
                    <a:pt x="410" y="28"/>
                  </a:cubicBezTo>
                  <a:cubicBezTo>
                    <a:pt x="1458" y="-194"/>
                    <a:pt x="6458" y="2108"/>
                    <a:pt x="7077" y="2981"/>
                  </a:cubicBezTo>
                  <a:cubicBezTo>
                    <a:pt x="7696" y="3854"/>
                    <a:pt x="4617" y="4886"/>
                    <a:pt x="4125" y="5267"/>
                  </a:cubicBezTo>
                </a:path>
              </a:pathLst>
            </a:custGeom>
            <a:noFill/>
            <a:ln w="9525" cap="flat" cmpd="sng">
              <a:solidFill>
                <a:schemeClr val="dk2"/>
              </a:solidFill>
              <a:prstDash val="solid"/>
              <a:round/>
              <a:headEnd type="none" w="med" len="med"/>
              <a:tailEnd type="stealth" w="med" len="med"/>
            </a:ln>
          </p:spPr>
        </p:sp>
        <p:sp>
          <p:nvSpPr>
            <p:cNvPr id="463" name="Google Shape;463;p58"/>
            <p:cNvSpPr/>
            <p:nvPr/>
          </p:nvSpPr>
          <p:spPr>
            <a:xfrm>
              <a:off x="2705100" y="2809875"/>
              <a:ext cx="152400" cy="114300"/>
            </a:xfrm>
            <a:custGeom>
              <a:avLst/>
              <a:gdLst/>
              <a:ahLst/>
              <a:cxnLst/>
              <a:rect l="l" t="t" r="r" b="b"/>
              <a:pathLst>
                <a:path w="6096" h="4572" extrusionOk="0">
                  <a:moveTo>
                    <a:pt x="0" y="4572"/>
                  </a:moveTo>
                  <a:cubicBezTo>
                    <a:pt x="1016" y="3810"/>
                    <a:pt x="5080" y="762"/>
                    <a:pt x="6096" y="0"/>
                  </a:cubicBezTo>
                </a:path>
              </a:pathLst>
            </a:custGeom>
            <a:noFill/>
            <a:ln w="9525" cap="flat" cmpd="sng">
              <a:solidFill>
                <a:schemeClr val="dk2"/>
              </a:solidFill>
              <a:prstDash val="solid"/>
              <a:round/>
              <a:headEnd type="none" w="med" len="med"/>
              <a:tailEnd type="stealth" w="med" len="med"/>
            </a:ln>
          </p:spPr>
        </p:sp>
        <p:sp>
          <p:nvSpPr>
            <p:cNvPr id="464" name="Google Shape;464;p58"/>
            <p:cNvSpPr/>
            <p:nvPr/>
          </p:nvSpPr>
          <p:spPr>
            <a:xfrm>
              <a:off x="2745575" y="2845600"/>
              <a:ext cx="140500" cy="102400"/>
            </a:xfrm>
            <a:custGeom>
              <a:avLst/>
              <a:gdLst/>
              <a:ahLst/>
              <a:cxnLst/>
              <a:rect l="l" t="t" r="r" b="b"/>
              <a:pathLst>
                <a:path w="5620" h="4096" extrusionOk="0">
                  <a:moveTo>
                    <a:pt x="5620" y="0"/>
                  </a:moveTo>
                  <a:cubicBezTo>
                    <a:pt x="4683" y="683"/>
                    <a:pt x="937" y="3413"/>
                    <a:pt x="0" y="4096"/>
                  </a:cubicBezTo>
                </a:path>
              </a:pathLst>
            </a:custGeom>
            <a:noFill/>
            <a:ln w="9525" cap="flat" cmpd="sng">
              <a:solidFill>
                <a:schemeClr val="dk2"/>
              </a:solidFill>
              <a:prstDash val="solid"/>
              <a:round/>
              <a:headEnd type="none" w="med" len="med"/>
              <a:tailEnd type="stealth" w="med" len="med"/>
            </a:ln>
          </p:spPr>
        </p:sp>
        <p:sp>
          <p:nvSpPr>
            <p:cNvPr id="465" name="Google Shape;465;p58"/>
            <p:cNvSpPr/>
            <p:nvPr/>
          </p:nvSpPr>
          <p:spPr>
            <a:xfrm>
              <a:off x="3661817" y="3248025"/>
              <a:ext cx="165725" cy="174575"/>
            </a:xfrm>
            <a:custGeom>
              <a:avLst/>
              <a:gdLst/>
              <a:ahLst/>
              <a:cxnLst/>
              <a:rect l="l" t="t" r="r" b="b"/>
              <a:pathLst>
                <a:path w="6629" h="6983" extrusionOk="0">
                  <a:moveTo>
                    <a:pt x="2308" y="0"/>
                  </a:moveTo>
                  <a:cubicBezTo>
                    <a:pt x="1943" y="937"/>
                    <a:pt x="-550" y="4525"/>
                    <a:pt x="117" y="5620"/>
                  </a:cubicBezTo>
                  <a:cubicBezTo>
                    <a:pt x="784" y="6715"/>
                    <a:pt x="5371" y="7445"/>
                    <a:pt x="6308" y="6572"/>
                  </a:cubicBezTo>
                  <a:cubicBezTo>
                    <a:pt x="7245" y="5699"/>
                    <a:pt x="5832" y="1413"/>
                    <a:pt x="5737" y="381"/>
                  </a:cubicBezTo>
                </a:path>
              </a:pathLst>
            </a:custGeom>
            <a:noFill/>
            <a:ln w="9525" cap="flat" cmpd="sng">
              <a:solidFill>
                <a:schemeClr val="dk2"/>
              </a:solidFill>
              <a:prstDash val="solid"/>
              <a:round/>
              <a:headEnd type="none" w="med" len="med"/>
              <a:tailEnd type="stealth" w="med" len="med"/>
            </a:ln>
          </p:spPr>
        </p:sp>
        <p:sp>
          <p:nvSpPr>
            <p:cNvPr id="466" name="Google Shape;466;p58"/>
            <p:cNvSpPr/>
            <p:nvPr/>
          </p:nvSpPr>
          <p:spPr>
            <a:xfrm>
              <a:off x="3426625" y="2945600"/>
              <a:ext cx="9525" cy="152400"/>
            </a:xfrm>
            <a:custGeom>
              <a:avLst/>
              <a:gdLst/>
              <a:ahLst/>
              <a:cxnLst/>
              <a:rect l="l" t="t" r="r" b="b"/>
              <a:pathLst>
                <a:path w="381" h="6096" extrusionOk="0">
                  <a:moveTo>
                    <a:pt x="381" y="6096"/>
                  </a:moveTo>
                  <a:cubicBezTo>
                    <a:pt x="318" y="5080"/>
                    <a:pt x="64" y="1016"/>
                    <a:pt x="0" y="0"/>
                  </a:cubicBezTo>
                </a:path>
              </a:pathLst>
            </a:custGeom>
            <a:noFill/>
            <a:ln w="9525" cap="flat" cmpd="sng">
              <a:solidFill>
                <a:schemeClr val="dk2"/>
              </a:solidFill>
              <a:prstDash val="solid"/>
              <a:round/>
              <a:headEnd type="none" w="med" len="med"/>
              <a:tailEnd type="stealth" w="med" len="med"/>
            </a:ln>
          </p:spPr>
        </p:sp>
        <p:sp>
          <p:nvSpPr>
            <p:cNvPr id="467" name="Google Shape;467;p58"/>
            <p:cNvSpPr/>
            <p:nvPr/>
          </p:nvSpPr>
          <p:spPr>
            <a:xfrm>
              <a:off x="3038475" y="2783675"/>
              <a:ext cx="309575" cy="73825"/>
            </a:xfrm>
            <a:custGeom>
              <a:avLst/>
              <a:gdLst/>
              <a:ahLst/>
              <a:cxnLst/>
              <a:rect l="l" t="t" r="r" b="b"/>
              <a:pathLst>
                <a:path w="12383" h="2953" extrusionOk="0">
                  <a:moveTo>
                    <a:pt x="12383" y="2953"/>
                  </a:moveTo>
                  <a:cubicBezTo>
                    <a:pt x="10319" y="2461"/>
                    <a:pt x="2064" y="492"/>
                    <a:pt x="0" y="0"/>
                  </a:cubicBezTo>
                </a:path>
              </a:pathLst>
            </a:custGeom>
            <a:noFill/>
            <a:ln w="9525" cap="flat" cmpd="sng">
              <a:solidFill>
                <a:schemeClr val="dk2"/>
              </a:solidFill>
              <a:prstDash val="solid"/>
              <a:round/>
              <a:headEnd type="none" w="med" len="med"/>
              <a:tailEnd type="stealth" w="med" len="med"/>
            </a:ln>
          </p:spPr>
        </p:sp>
        <p:sp>
          <p:nvSpPr>
            <p:cNvPr id="468" name="Google Shape;468;p58"/>
            <p:cNvSpPr/>
            <p:nvPr/>
          </p:nvSpPr>
          <p:spPr>
            <a:xfrm>
              <a:off x="2771775" y="3045625"/>
              <a:ext cx="219075" cy="71425"/>
            </a:xfrm>
            <a:custGeom>
              <a:avLst/>
              <a:gdLst/>
              <a:ahLst/>
              <a:cxnLst/>
              <a:rect l="l" t="t" r="r" b="b"/>
              <a:pathLst>
                <a:path w="8763" h="2857" extrusionOk="0">
                  <a:moveTo>
                    <a:pt x="0" y="0"/>
                  </a:moveTo>
                  <a:cubicBezTo>
                    <a:pt x="1461" y="476"/>
                    <a:pt x="7303" y="2381"/>
                    <a:pt x="8763" y="2857"/>
                  </a:cubicBezTo>
                </a:path>
              </a:pathLst>
            </a:custGeom>
            <a:noFill/>
            <a:ln w="9525" cap="flat" cmpd="sng">
              <a:solidFill>
                <a:schemeClr val="dk2"/>
              </a:solidFill>
              <a:prstDash val="solid"/>
              <a:round/>
              <a:headEnd type="none" w="med" len="med"/>
              <a:tailEnd type="stealth" w="med" len="med"/>
            </a:ln>
          </p:spPr>
        </p:sp>
        <p:sp>
          <p:nvSpPr>
            <p:cNvPr id="469" name="Google Shape;469;p58"/>
            <p:cNvSpPr/>
            <p:nvPr/>
          </p:nvSpPr>
          <p:spPr>
            <a:xfrm>
              <a:off x="3178975" y="3117050"/>
              <a:ext cx="169075" cy="35725"/>
            </a:xfrm>
            <a:custGeom>
              <a:avLst/>
              <a:gdLst/>
              <a:ahLst/>
              <a:cxnLst/>
              <a:rect l="l" t="t" r="r" b="b"/>
              <a:pathLst>
                <a:path w="6763" h="1429" extrusionOk="0">
                  <a:moveTo>
                    <a:pt x="0" y="0"/>
                  </a:moveTo>
                  <a:cubicBezTo>
                    <a:pt x="1127" y="238"/>
                    <a:pt x="5636" y="1191"/>
                    <a:pt x="6763" y="1429"/>
                  </a:cubicBezTo>
                </a:path>
              </a:pathLst>
            </a:custGeom>
            <a:noFill/>
            <a:ln w="9525" cap="flat" cmpd="sng">
              <a:solidFill>
                <a:schemeClr val="dk2"/>
              </a:solidFill>
              <a:prstDash val="solid"/>
              <a:round/>
              <a:headEnd type="none" w="med" len="med"/>
              <a:tailEnd type="stealth" w="med" len="med"/>
            </a:ln>
          </p:spPr>
        </p:sp>
        <p:sp>
          <p:nvSpPr>
            <p:cNvPr id="470" name="Google Shape;470;p58"/>
            <p:cNvSpPr/>
            <p:nvPr/>
          </p:nvSpPr>
          <p:spPr>
            <a:xfrm>
              <a:off x="3171825" y="3169450"/>
              <a:ext cx="166700" cy="35725"/>
            </a:xfrm>
            <a:custGeom>
              <a:avLst/>
              <a:gdLst/>
              <a:ahLst/>
              <a:cxnLst/>
              <a:rect l="l" t="t" r="r" b="b"/>
              <a:pathLst>
                <a:path w="6668" h="1429" extrusionOk="0">
                  <a:moveTo>
                    <a:pt x="6668" y="1429"/>
                  </a:moveTo>
                  <a:cubicBezTo>
                    <a:pt x="5557" y="1191"/>
                    <a:pt x="1111" y="238"/>
                    <a:pt x="0" y="0"/>
                  </a:cubicBezTo>
                </a:path>
              </a:pathLst>
            </a:custGeom>
            <a:noFill/>
            <a:ln w="9525" cap="flat" cmpd="sng">
              <a:solidFill>
                <a:schemeClr val="dk2"/>
              </a:solidFill>
              <a:prstDash val="solid"/>
              <a:round/>
              <a:headEnd type="none" w="med" len="med"/>
              <a:tailEnd type="stealth" w="med" len="med"/>
            </a:ln>
          </p:spPr>
        </p:sp>
        <p:sp>
          <p:nvSpPr>
            <p:cNvPr id="471" name="Google Shape;471;p58"/>
            <p:cNvSpPr/>
            <p:nvPr/>
          </p:nvSpPr>
          <p:spPr>
            <a:xfrm>
              <a:off x="3500450" y="2931325"/>
              <a:ext cx="214300" cy="173825"/>
            </a:xfrm>
            <a:custGeom>
              <a:avLst/>
              <a:gdLst/>
              <a:ahLst/>
              <a:cxnLst/>
              <a:rect l="l" t="t" r="r" b="b"/>
              <a:pathLst>
                <a:path w="8572" h="6953" extrusionOk="0">
                  <a:moveTo>
                    <a:pt x="8572" y="6953"/>
                  </a:moveTo>
                  <a:cubicBezTo>
                    <a:pt x="7143" y="5794"/>
                    <a:pt x="1429" y="1159"/>
                    <a:pt x="0" y="0"/>
                  </a:cubicBezTo>
                </a:path>
              </a:pathLst>
            </a:custGeom>
            <a:noFill/>
            <a:ln w="9525" cap="flat" cmpd="sng">
              <a:solidFill>
                <a:schemeClr val="dk2"/>
              </a:solidFill>
              <a:prstDash val="solid"/>
              <a:round/>
              <a:headEnd type="none" w="med" len="med"/>
              <a:tailEnd type="stealth" w="med" len="med"/>
            </a:ln>
          </p:spPr>
        </p:sp>
        <p:sp>
          <p:nvSpPr>
            <p:cNvPr id="472" name="Google Shape;472;p58"/>
            <p:cNvSpPr/>
            <p:nvPr/>
          </p:nvSpPr>
          <p:spPr>
            <a:xfrm>
              <a:off x="2693200" y="3081350"/>
              <a:ext cx="90475" cy="176200"/>
            </a:xfrm>
            <a:custGeom>
              <a:avLst/>
              <a:gdLst/>
              <a:ahLst/>
              <a:cxnLst/>
              <a:rect l="l" t="t" r="r" b="b"/>
              <a:pathLst>
                <a:path w="3619" h="7048" extrusionOk="0">
                  <a:moveTo>
                    <a:pt x="0" y="0"/>
                  </a:moveTo>
                  <a:cubicBezTo>
                    <a:pt x="603" y="1175"/>
                    <a:pt x="3016" y="5873"/>
                    <a:pt x="3619" y="7048"/>
                  </a:cubicBezTo>
                </a:path>
              </a:pathLst>
            </a:custGeom>
            <a:noFill/>
            <a:ln w="9525" cap="flat" cmpd="sng">
              <a:solidFill>
                <a:schemeClr val="dk2"/>
              </a:solidFill>
              <a:prstDash val="solid"/>
              <a:round/>
              <a:headEnd type="none" w="med" len="med"/>
              <a:tailEnd type="stealth" w="med" len="med"/>
            </a:ln>
          </p:spPr>
        </p:sp>
        <p:sp>
          <p:nvSpPr>
            <p:cNvPr id="473" name="Google Shape;473;p58"/>
            <p:cNvSpPr/>
            <p:nvPr/>
          </p:nvSpPr>
          <p:spPr>
            <a:xfrm>
              <a:off x="2605398" y="3285265"/>
              <a:ext cx="133050" cy="164650"/>
            </a:xfrm>
            <a:custGeom>
              <a:avLst/>
              <a:gdLst/>
              <a:ahLst/>
              <a:cxnLst/>
              <a:rect l="l" t="t" r="r" b="b"/>
              <a:pathLst>
                <a:path w="5322" h="6586" extrusionOk="0">
                  <a:moveTo>
                    <a:pt x="4845" y="891"/>
                  </a:moveTo>
                  <a:cubicBezTo>
                    <a:pt x="4051" y="796"/>
                    <a:pt x="543" y="-617"/>
                    <a:pt x="83" y="320"/>
                  </a:cubicBezTo>
                  <a:cubicBezTo>
                    <a:pt x="-377" y="1257"/>
                    <a:pt x="1210" y="5987"/>
                    <a:pt x="2083" y="6511"/>
                  </a:cubicBezTo>
                  <a:cubicBezTo>
                    <a:pt x="2956" y="7035"/>
                    <a:pt x="4782" y="3971"/>
                    <a:pt x="5322" y="3463"/>
                  </a:cubicBezTo>
                </a:path>
              </a:pathLst>
            </a:custGeom>
            <a:noFill/>
            <a:ln w="9525" cap="flat" cmpd="sng">
              <a:solidFill>
                <a:schemeClr val="dk2"/>
              </a:solidFill>
              <a:prstDash val="solid"/>
              <a:round/>
              <a:headEnd type="none" w="med" len="med"/>
              <a:tailEnd type="stealth" w="med" len="med"/>
            </a:ln>
          </p:spPr>
        </p:sp>
        <p:sp>
          <p:nvSpPr>
            <p:cNvPr id="474" name="Google Shape;474;p58"/>
            <p:cNvSpPr/>
            <p:nvPr/>
          </p:nvSpPr>
          <p:spPr>
            <a:xfrm>
              <a:off x="2881325" y="3186125"/>
              <a:ext cx="133350" cy="85725"/>
            </a:xfrm>
            <a:custGeom>
              <a:avLst/>
              <a:gdLst/>
              <a:ahLst/>
              <a:cxnLst/>
              <a:rect l="l" t="t" r="r" b="b"/>
              <a:pathLst>
                <a:path w="5334" h="3429" extrusionOk="0">
                  <a:moveTo>
                    <a:pt x="0" y="3429"/>
                  </a:moveTo>
                  <a:cubicBezTo>
                    <a:pt x="889" y="2858"/>
                    <a:pt x="4445" y="572"/>
                    <a:pt x="5334" y="0"/>
                  </a:cubicBezTo>
                </a:path>
              </a:pathLst>
            </a:custGeom>
            <a:noFill/>
            <a:ln w="9525" cap="flat" cmpd="sng">
              <a:solidFill>
                <a:schemeClr val="dk2"/>
              </a:solidFill>
              <a:prstDash val="solid"/>
              <a:round/>
              <a:headEnd type="none" w="med" len="med"/>
              <a:tailEnd type="stealth" w="med" len="med"/>
            </a:ln>
          </p:spPr>
        </p:sp>
        <p:sp>
          <p:nvSpPr>
            <p:cNvPr id="475" name="Google Shape;475;p58"/>
            <p:cNvSpPr/>
            <p:nvPr/>
          </p:nvSpPr>
          <p:spPr>
            <a:xfrm>
              <a:off x="3319475" y="3252800"/>
              <a:ext cx="83325" cy="97625"/>
            </a:xfrm>
            <a:custGeom>
              <a:avLst/>
              <a:gdLst/>
              <a:ahLst/>
              <a:cxnLst/>
              <a:rect l="l" t="t" r="r" b="b"/>
              <a:pathLst>
                <a:path w="3333" h="3905" extrusionOk="0">
                  <a:moveTo>
                    <a:pt x="3333" y="0"/>
                  </a:moveTo>
                  <a:cubicBezTo>
                    <a:pt x="2778" y="651"/>
                    <a:pt x="556" y="3254"/>
                    <a:pt x="0" y="3905"/>
                  </a:cubicBezTo>
                </a:path>
              </a:pathLst>
            </a:custGeom>
            <a:noFill/>
            <a:ln w="9525" cap="flat" cmpd="sng">
              <a:solidFill>
                <a:schemeClr val="dk2"/>
              </a:solidFill>
              <a:prstDash val="solid"/>
              <a:round/>
              <a:headEnd type="none" w="med" len="med"/>
              <a:tailEnd type="stealth" w="med" len="med"/>
            </a:ln>
          </p:spPr>
        </p:sp>
        <p:sp>
          <p:nvSpPr>
            <p:cNvPr id="476" name="Google Shape;476;p58"/>
            <p:cNvSpPr/>
            <p:nvPr/>
          </p:nvSpPr>
          <p:spPr>
            <a:xfrm>
              <a:off x="3119450" y="3214700"/>
              <a:ext cx="107150" cy="159525"/>
            </a:xfrm>
            <a:custGeom>
              <a:avLst/>
              <a:gdLst/>
              <a:ahLst/>
              <a:cxnLst/>
              <a:rect l="l" t="t" r="r" b="b"/>
              <a:pathLst>
                <a:path w="4286" h="6381" extrusionOk="0">
                  <a:moveTo>
                    <a:pt x="0" y="0"/>
                  </a:moveTo>
                  <a:cubicBezTo>
                    <a:pt x="714" y="1064"/>
                    <a:pt x="3572" y="5318"/>
                    <a:pt x="4286" y="6381"/>
                  </a:cubicBezTo>
                </a:path>
              </a:pathLst>
            </a:custGeom>
            <a:noFill/>
            <a:ln w="9525" cap="flat" cmpd="sng">
              <a:solidFill>
                <a:schemeClr val="dk2"/>
              </a:solidFill>
              <a:prstDash val="solid"/>
              <a:round/>
              <a:headEnd type="none" w="med" len="med"/>
              <a:tailEnd type="stealth" w="med" len="med"/>
            </a:ln>
          </p:spPr>
        </p:sp>
        <p:sp>
          <p:nvSpPr>
            <p:cNvPr id="477" name="Google Shape;477;p58"/>
            <p:cNvSpPr/>
            <p:nvPr/>
          </p:nvSpPr>
          <p:spPr>
            <a:xfrm>
              <a:off x="2404575" y="2574525"/>
              <a:ext cx="1536900" cy="1042800"/>
            </a:xfrm>
            <a:prstGeom prst="roundRect">
              <a:avLst>
                <a:gd name="adj" fmla="val 16667"/>
              </a:avLst>
            </a:prstGeom>
            <a:noFill/>
            <a:ln w="3810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478" name="Google Shape;478;p58"/>
          <p:cNvGrpSpPr/>
          <p:nvPr/>
        </p:nvGrpSpPr>
        <p:grpSpPr>
          <a:xfrm>
            <a:off x="3663300" y="5536267"/>
            <a:ext cx="1134800" cy="349200"/>
            <a:chOff x="2777500" y="4152200"/>
            <a:chExt cx="851100" cy="261900"/>
          </a:xfrm>
        </p:grpSpPr>
        <p:grpSp>
          <p:nvGrpSpPr>
            <p:cNvPr id="479" name="Google Shape;479;p58"/>
            <p:cNvGrpSpPr/>
            <p:nvPr/>
          </p:nvGrpSpPr>
          <p:grpSpPr>
            <a:xfrm>
              <a:off x="2872400" y="4213538"/>
              <a:ext cx="698475" cy="133500"/>
              <a:chOff x="2872400" y="4213538"/>
              <a:chExt cx="698475" cy="133500"/>
            </a:xfrm>
          </p:grpSpPr>
          <p:sp>
            <p:nvSpPr>
              <p:cNvPr id="480" name="Google Shape;480;p58"/>
              <p:cNvSpPr/>
              <p:nvPr/>
            </p:nvSpPr>
            <p:spPr>
              <a:xfrm>
                <a:off x="2872400" y="4213538"/>
                <a:ext cx="149400" cy="133500"/>
              </a:xfrm>
              <a:prstGeom prst="ellipse">
                <a:avLst/>
              </a:prstGeom>
              <a:solidFill>
                <a:schemeClr val="dk2"/>
              </a:solidFill>
              <a:ln>
                <a:noFill/>
              </a:ln>
            </p:spPr>
            <p:txBody>
              <a:bodyPr spcFirstLastPara="1" wrap="square" lIns="121900" tIns="121900" rIns="121900" bIns="121900" anchor="ctr" anchorCtr="0">
                <a:noAutofit/>
              </a:bodyPr>
              <a:lstStyle/>
              <a:p>
                <a:endParaRPr sz="2400"/>
              </a:p>
            </p:txBody>
          </p:sp>
          <p:sp>
            <p:nvSpPr>
              <p:cNvPr id="481" name="Google Shape;481;p58"/>
              <p:cNvSpPr/>
              <p:nvPr/>
            </p:nvSpPr>
            <p:spPr>
              <a:xfrm>
                <a:off x="3055425" y="4213538"/>
                <a:ext cx="149400" cy="133500"/>
              </a:xfrm>
              <a:prstGeom prst="ellipse">
                <a:avLst/>
              </a:prstGeom>
              <a:solidFill>
                <a:schemeClr val="dk2"/>
              </a:solidFill>
              <a:ln>
                <a:noFill/>
              </a:ln>
            </p:spPr>
            <p:txBody>
              <a:bodyPr spcFirstLastPara="1" wrap="square" lIns="121900" tIns="121900" rIns="121900" bIns="121900" anchor="ctr" anchorCtr="0">
                <a:noAutofit/>
              </a:bodyPr>
              <a:lstStyle/>
              <a:p>
                <a:endParaRPr sz="2400"/>
              </a:p>
            </p:txBody>
          </p:sp>
          <p:sp>
            <p:nvSpPr>
              <p:cNvPr id="482" name="Google Shape;482;p58"/>
              <p:cNvSpPr/>
              <p:nvPr/>
            </p:nvSpPr>
            <p:spPr>
              <a:xfrm>
                <a:off x="3238450" y="4213538"/>
                <a:ext cx="149400" cy="133500"/>
              </a:xfrm>
              <a:prstGeom prst="ellipse">
                <a:avLst/>
              </a:prstGeom>
              <a:solidFill>
                <a:schemeClr val="dk2"/>
              </a:solidFill>
              <a:ln>
                <a:noFill/>
              </a:ln>
            </p:spPr>
            <p:txBody>
              <a:bodyPr spcFirstLastPara="1" wrap="square" lIns="121900" tIns="121900" rIns="121900" bIns="121900" anchor="ctr" anchorCtr="0">
                <a:noAutofit/>
              </a:bodyPr>
              <a:lstStyle/>
              <a:p>
                <a:endParaRPr sz="2400"/>
              </a:p>
            </p:txBody>
          </p:sp>
          <p:sp>
            <p:nvSpPr>
              <p:cNvPr id="483" name="Google Shape;483;p58"/>
              <p:cNvSpPr/>
              <p:nvPr/>
            </p:nvSpPr>
            <p:spPr>
              <a:xfrm>
                <a:off x="3421475" y="4213538"/>
                <a:ext cx="149400" cy="133500"/>
              </a:xfrm>
              <a:prstGeom prst="ellipse">
                <a:avLst/>
              </a:prstGeom>
              <a:solidFill>
                <a:schemeClr val="dk2"/>
              </a:solidFill>
              <a:ln>
                <a:noFill/>
              </a:ln>
            </p:spPr>
            <p:txBody>
              <a:bodyPr spcFirstLastPara="1" wrap="square" lIns="121900" tIns="121900" rIns="121900" bIns="121900" anchor="ctr" anchorCtr="0">
                <a:noAutofit/>
              </a:bodyPr>
              <a:lstStyle/>
              <a:p>
                <a:endParaRPr sz="2400"/>
              </a:p>
            </p:txBody>
          </p:sp>
        </p:grpSp>
        <p:sp>
          <p:nvSpPr>
            <p:cNvPr id="484" name="Google Shape;484;p58"/>
            <p:cNvSpPr/>
            <p:nvPr/>
          </p:nvSpPr>
          <p:spPr>
            <a:xfrm>
              <a:off x="2777500" y="4152200"/>
              <a:ext cx="851100" cy="261900"/>
            </a:xfrm>
            <a:prstGeom prst="rect">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cxnSp>
        <p:nvCxnSpPr>
          <p:cNvPr id="485" name="Google Shape;485;p58"/>
          <p:cNvCxnSpPr/>
          <p:nvPr/>
        </p:nvCxnSpPr>
        <p:spPr>
          <a:xfrm rot="10800000">
            <a:off x="3752967" y="4597300"/>
            <a:ext cx="139600" cy="876400"/>
          </a:xfrm>
          <a:prstGeom prst="straightConnector1">
            <a:avLst/>
          </a:prstGeom>
          <a:noFill/>
          <a:ln w="9525" cap="flat" cmpd="sng">
            <a:solidFill>
              <a:schemeClr val="dk2"/>
            </a:solidFill>
            <a:prstDash val="solid"/>
            <a:round/>
            <a:headEnd type="none" w="med" len="med"/>
            <a:tailEnd type="triangle" w="med" len="med"/>
          </a:ln>
        </p:spPr>
      </p:cxnSp>
      <p:cxnSp>
        <p:nvCxnSpPr>
          <p:cNvPr id="486" name="Google Shape;486;p58"/>
          <p:cNvCxnSpPr/>
          <p:nvPr/>
        </p:nvCxnSpPr>
        <p:spPr>
          <a:xfrm rot="10800000" flipH="1">
            <a:off x="3892567" y="4324200"/>
            <a:ext cx="178000" cy="1136800"/>
          </a:xfrm>
          <a:prstGeom prst="straightConnector1">
            <a:avLst/>
          </a:prstGeom>
          <a:noFill/>
          <a:ln w="9525" cap="flat" cmpd="sng">
            <a:solidFill>
              <a:schemeClr val="dk2"/>
            </a:solidFill>
            <a:prstDash val="solid"/>
            <a:round/>
            <a:headEnd type="none" w="med" len="med"/>
            <a:tailEnd type="triangle" w="med" len="med"/>
          </a:ln>
        </p:spPr>
      </p:cxnSp>
      <p:cxnSp>
        <p:nvCxnSpPr>
          <p:cNvPr id="487" name="Google Shape;487;p58"/>
          <p:cNvCxnSpPr/>
          <p:nvPr/>
        </p:nvCxnSpPr>
        <p:spPr>
          <a:xfrm rot="10800000" flipH="1">
            <a:off x="3898900" y="4292600"/>
            <a:ext cx="1041600" cy="1168400"/>
          </a:xfrm>
          <a:prstGeom prst="straightConnector1">
            <a:avLst/>
          </a:prstGeom>
          <a:noFill/>
          <a:ln w="9525" cap="flat" cmpd="sng">
            <a:solidFill>
              <a:schemeClr val="dk2"/>
            </a:solidFill>
            <a:prstDash val="solid"/>
            <a:round/>
            <a:headEnd type="none" w="med" len="med"/>
            <a:tailEnd type="triangle" w="med" len="med"/>
          </a:ln>
        </p:spPr>
      </p:cxnSp>
      <p:cxnSp>
        <p:nvCxnSpPr>
          <p:cNvPr id="488" name="Google Shape;488;p58"/>
          <p:cNvCxnSpPr/>
          <p:nvPr/>
        </p:nvCxnSpPr>
        <p:spPr>
          <a:xfrm rot="10800000">
            <a:off x="3936867" y="3809800"/>
            <a:ext cx="171600" cy="1651200"/>
          </a:xfrm>
          <a:prstGeom prst="straightConnector1">
            <a:avLst/>
          </a:prstGeom>
          <a:noFill/>
          <a:ln w="9525" cap="flat" cmpd="sng">
            <a:solidFill>
              <a:schemeClr val="dk2"/>
            </a:solidFill>
            <a:prstDash val="solid"/>
            <a:round/>
            <a:headEnd type="none" w="med" len="med"/>
            <a:tailEnd type="triangle" w="med" len="med"/>
          </a:ln>
        </p:spPr>
      </p:cxnSp>
      <p:cxnSp>
        <p:nvCxnSpPr>
          <p:cNvPr id="489" name="Google Shape;489;p58"/>
          <p:cNvCxnSpPr/>
          <p:nvPr/>
        </p:nvCxnSpPr>
        <p:spPr>
          <a:xfrm rot="10800000" flipH="1">
            <a:off x="4108467" y="4333800"/>
            <a:ext cx="828800" cy="1127200"/>
          </a:xfrm>
          <a:prstGeom prst="straightConnector1">
            <a:avLst/>
          </a:prstGeom>
          <a:noFill/>
          <a:ln w="9525" cap="flat" cmpd="sng">
            <a:solidFill>
              <a:schemeClr val="dk2"/>
            </a:solidFill>
            <a:prstDash val="solid"/>
            <a:round/>
            <a:headEnd type="none" w="med" len="med"/>
            <a:tailEnd type="triangle" w="med" len="med"/>
          </a:ln>
        </p:spPr>
      </p:cxnSp>
      <p:cxnSp>
        <p:nvCxnSpPr>
          <p:cNvPr id="490" name="Google Shape;490;p58"/>
          <p:cNvCxnSpPr/>
          <p:nvPr/>
        </p:nvCxnSpPr>
        <p:spPr>
          <a:xfrm rot="10800000">
            <a:off x="4400667" y="4686333"/>
            <a:ext cx="192000" cy="755600"/>
          </a:xfrm>
          <a:prstGeom prst="straightConnector1">
            <a:avLst/>
          </a:prstGeom>
          <a:noFill/>
          <a:ln w="9525" cap="flat" cmpd="sng">
            <a:solidFill>
              <a:schemeClr val="dk2"/>
            </a:solidFill>
            <a:prstDash val="solid"/>
            <a:round/>
            <a:headEnd type="none" w="med" len="med"/>
            <a:tailEnd type="triangle" w="med" len="med"/>
          </a:ln>
        </p:spPr>
      </p:cxnSp>
      <p:cxnSp>
        <p:nvCxnSpPr>
          <p:cNvPr id="491" name="Google Shape;491;p58"/>
          <p:cNvCxnSpPr/>
          <p:nvPr/>
        </p:nvCxnSpPr>
        <p:spPr>
          <a:xfrm rot="10800000" flipH="1">
            <a:off x="4597400" y="4333967"/>
            <a:ext cx="15600" cy="1104800"/>
          </a:xfrm>
          <a:prstGeom prst="straightConnector1">
            <a:avLst/>
          </a:prstGeom>
          <a:noFill/>
          <a:ln w="9525" cap="flat" cmpd="sng">
            <a:solidFill>
              <a:schemeClr val="dk2"/>
            </a:solidFill>
            <a:prstDash val="solid"/>
            <a:round/>
            <a:headEnd type="none" w="med" len="med"/>
            <a:tailEnd type="triangle" w="med" len="med"/>
          </a:ln>
        </p:spPr>
      </p:cxnSp>
      <p:cxnSp>
        <p:nvCxnSpPr>
          <p:cNvPr id="492" name="Google Shape;492;p58"/>
          <p:cNvCxnSpPr/>
          <p:nvPr/>
        </p:nvCxnSpPr>
        <p:spPr>
          <a:xfrm rot="10800000" flipH="1">
            <a:off x="4368800" y="3921200"/>
            <a:ext cx="152400" cy="1519200"/>
          </a:xfrm>
          <a:prstGeom prst="straightConnector1">
            <a:avLst/>
          </a:prstGeom>
          <a:noFill/>
          <a:ln w="9525" cap="flat" cmpd="sng">
            <a:solidFill>
              <a:schemeClr val="dk2"/>
            </a:solidFill>
            <a:prstDash val="solid"/>
            <a:round/>
            <a:headEnd type="none" w="med" len="med"/>
            <a:tailEnd type="triangle" w="med" len="med"/>
          </a:ln>
        </p:spPr>
      </p:cxnSp>
      <p:cxnSp>
        <p:nvCxnSpPr>
          <p:cNvPr id="493" name="Google Shape;493;p58"/>
          <p:cNvCxnSpPr/>
          <p:nvPr/>
        </p:nvCxnSpPr>
        <p:spPr>
          <a:xfrm rot="10800000">
            <a:off x="4124333" y="4289567"/>
            <a:ext cx="231600" cy="1149200"/>
          </a:xfrm>
          <a:prstGeom prst="straightConnector1">
            <a:avLst/>
          </a:prstGeom>
          <a:noFill/>
          <a:ln w="9525" cap="flat" cmpd="sng">
            <a:solidFill>
              <a:schemeClr val="dk2"/>
            </a:solidFill>
            <a:prstDash val="solid"/>
            <a:round/>
            <a:headEnd type="none" w="med" len="med"/>
            <a:tailEnd type="triangle" w="med" len="med"/>
          </a:ln>
        </p:spPr>
      </p:cxnSp>
      <p:sp>
        <p:nvSpPr>
          <p:cNvPr id="494" name="Google Shape;494;p58"/>
          <p:cNvSpPr/>
          <p:nvPr/>
        </p:nvSpPr>
        <p:spPr>
          <a:xfrm>
            <a:off x="4140533" y="2564492"/>
            <a:ext cx="199200" cy="763600"/>
          </a:xfrm>
          <a:prstGeom prst="upArrow">
            <a:avLst>
              <a:gd name="adj1" fmla="val 50000"/>
              <a:gd name="adj2" fmla="val 50000"/>
            </a:avLst>
          </a:prstGeom>
          <a:solidFill>
            <a:schemeClr val="accent1"/>
          </a:solidFill>
          <a:ln>
            <a:noFill/>
          </a:ln>
        </p:spPr>
        <p:txBody>
          <a:bodyPr spcFirstLastPara="1" wrap="square" lIns="121900" tIns="121900" rIns="121900" bIns="121900" anchor="ctr" anchorCtr="0">
            <a:noAutofit/>
          </a:bodyPr>
          <a:lstStyle/>
          <a:p>
            <a:endParaRPr sz="2400"/>
          </a:p>
        </p:txBody>
      </p:sp>
      <p:sp>
        <p:nvSpPr>
          <p:cNvPr id="495" name="Google Shape;495;p58"/>
          <p:cNvSpPr/>
          <p:nvPr/>
        </p:nvSpPr>
        <p:spPr>
          <a:xfrm>
            <a:off x="3775467" y="2564492"/>
            <a:ext cx="199200" cy="763600"/>
          </a:xfrm>
          <a:prstGeom prst="upArrow">
            <a:avLst>
              <a:gd name="adj1" fmla="val 50000"/>
              <a:gd name="adj2" fmla="val 50000"/>
            </a:avLst>
          </a:prstGeom>
          <a:solidFill>
            <a:schemeClr val="accent1"/>
          </a:solidFill>
          <a:ln>
            <a:noFill/>
          </a:ln>
        </p:spPr>
        <p:txBody>
          <a:bodyPr spcFirstLastPara="1" wrap="square" lIns="121900" tIns="121900" rIns="121900" bIns="121900" anchor="ctr" anchorCtr="0">
            <a:noAutofit/>
          </a:bodyPr>
          <a:lstStyle/>
          <a:p>
            <a:endParaRPr sz="2400"/>
          </a:p>
        </p:txBody>
      </p:sp>
      <p:sp>
        <p:nvSpPr>
          <p:cNvPr id="496" name="Google Shape;496;p58"/>
          <p:cNvSpPr/>
          <p:nvPr/>
        </p:nvSpPr>
        <p:spPr>
          <a:xfrm>
            <a:off x="1314567" y="3516100"/>
            <a:ext cx="568400" cy="2396400"/>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497" name="Google Shape;497;p58"/>
          <p:cNvSpPr/>
          <p:nvPr/>
        </p:nvSpPr>
        <p:spPr>
          <a:xfrm>
            <a:off x="1314567" y="1846133"/>
            <a:ext cx="568400" cy="1586400"/>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498" name="Google Shape;498;p58"/>
          <p:cNvSpPr txBox="1"/>
          <p:nvPr/>
        </p:nvSpPr>
        <p:spPr>
          <a:xfrm>
            <a:off x="-5533" y="4399800"/>
            <a:ext cx="1502000" cy="508000"/>
          </a:xfrm>
          <a:prstGeom prst="rect">
            <a:avLst/>
          </a:prstGeom>
          <a:noFill/>
          <a:ln>
            <a:noFill/>
          </a:ln>
        </p:spPr>
        <p:txBody>
          <a:bodyPr spcFirstLastPara="1" wrap="square" lIns="121900" tIns="121900" rIns="121900" bIns="121900" anchor="t" anchorCtr="0">
            <a:noAutofit/>
          </a:bodyPr>
          <a:lstStyle/>
          <a:p>
            <a:pPr algn="ctr"/>
            <a:r>
              <a:rPr lang="en" sz="2267" b="1">
                <a:solidFill>
                  <a:schemeClr val="dk2"/>
                </a:solidFill>
                <a:latin typeface="Proxima Nova"/>
                <a:ea typeface="Proxima Nova"/>
                <a:cs typeface="Proxima Nova"/>
                <a:sym typeface="Proxima Nova"/>
              </a:rPr>
              <a:t>fixed</a:t>
            </a:r>
            <a:endParaRPr sz="2267" b="1">
              <a:solidFill>
                <a:schemeClr val="dk2"/>
              </a:solidFill>
              <a:latin typeface="Proxima Nova"/>
              <a:ea typeface="Proxima Nova"/>
              <a:cs typeface="Proxima Nova"/>
              <a:sym typeface="Proxima Nova"/>
            </a:endParaRPr>
          </a:p>
        </p:txBody>
      </p:sp>
      <p:sp>
        <p:nvSpPr>
          <p:cNvPr id="499" name="Google Shape;499;p58"/>
          <p:cNvSpPr txBox="1"/>
          <p:nvPr/>
        </p:nvSpPr>
        <p:spPr>
          <a:xfrm>
            <a:off x="-76634" y="2321640"/>
            <a:ext cx="1502000" cy="508000"/>
          </a:xfrm>
          <a:prstGeom prst="rect">
            <a:avLst/>
          </a:prstGeom>
          <a:noFill/>
          <a:ln>
            <a:noFill/>
          </a:ln>
        </p:spPr>
        <p:txBody>
          <a:bodyPr spcFirstLastPara="1" wrap="square" lIns="121900" tIns="121900" rIns="121900" bIns="121900" anchor="t" anchorCtr="0">
            <a:noAutofit/>
          </a:bodyPr>
          <a:lstStyle/>
          <a:p>
            <a:pPr algn="ctr"/>
            <a:r>
              <a:rPr lang="en" sz="2000" b="1" dirty="0">
                <a:solidFill>
                  <a:schemeClr val="accent1"/>
                </a:solidFill>
                <a:latin typeface="Proxima Nova"/>
                <a:ea typeface="Proxima Nova"/>
                <a:cs typeface="Proxima Nova"/>
                <a:sym typeface="Proxima Nova"/>
              </a:rPr>
              <a:t>trainable</a:t>
            </a:r>
            <a:endParaRPr sz="2000" b="1" dirty="0">
              <a:solidFill>
                <a:schemeClr val="accent1"/>
              </a:solidFill>
              <a:latin typeface="Proxima Nova"/>
              <a:ea typeface="Proxima Nova"/>
              <a:cs typeface="Proxima Nova"/>
              <a:sym typeface="Proxima Nova"/>
            </a:endParaRPr>
          </a:p>
        </p:txBody>
      </p:sp>
      <p:sp>
        <p:nvSpPr>
          <p:cNvPr id="506" name="Google Shape;506;p58"/>
          <p:cNvSpPr txBox="1"/>
          <p:nvPr/>
        </p:nvSpPr>
        <p:spPr>
          <a:xfrm>
            <a:off x="6161176" y="3129933"/>
            <a:ext cx="5615224" cy="2483716"/>
          </a:xfrm>
          <a:prstGeom prst="rect">
            <a:avLst/>
          </a:prstGeom>
          <a:noFill/>
          <a:ln>
            <a:noFill/>
          </a:ln>
        </p:spPr>
        <p:txBody>
          <a:bodyPr spcFirstLastPara="1" wrap="square" lIns="121900" tIns="121900" rIns="121900" bIns="121900" anchor="t" anchorCtr="0">
            <a:spAutoFit/>
          </a:bodyPr>
          <a:lstStyle/>
          <a:p>
            <a:pPr>
              <a:lnSpc>
                <a:spcPct val="115000"/>
              </a:lnSpc>
              <a:spcAft>
                <a:spcPts val="2133"/>
              </a:spcAft>
            </a:pPr>
            <a:r>
              <a:rPr lang="en" sz="2400" dirty="0">
                <a:solidFill>
                  <a:schemeClr val="accent2"/>
                </a:solidFill>
                <a:latin typeface="Proxima Nova"/>
                <a:ea typeface="Proxima Nova"/>
                <a:cs typeface="Proxima Nova"/>
                <a:sym typeface="Proxima Nova"/>
              </a:rPr>
              <a:t>Randomly initialized </a:t>
            </a:r>
            <a:r>
              <a:rPr lang="en" sz="2400" dirty="0">
                <a:solidFill>
                  <a:schemeClr val="bg2"/>
                </a:solidFill>
                <a:latin typeface="Proxima Nova"/>
                <a:ea typeface="Proxima Nova"/>
                <a:cs typeface="Proxima Nova"/>
                <a:sym typeface="Proxima Nova"/>
              </a:rPr>
              <a:t>under stability conditions</a:t>
            </a:r>
            <a:r>
              <a:rPr lang="en" sz="2400" dirty="0">
                <a:solidFill>
                  <a:schemeClr val="accent2"/>
                </a:solidFill>
                <a:latin typeface="Proxima Nova"/>
                <a:ea typeface="Proxima Nova"/>
                <a:cs typeface="Proxima Nova"/>
                <a:sym typeface="Proxima Nova"/>
              </a:rPr>
              <a:t> on the dynamical system</a:t>
            </a:r>
          </a:p>
          <a:p>
            <a:pPr>
              <a:lnSpc>
                <a:spcPct val="115000"/>
              </a:lnSpc>
              <a:spcAft>
                <a:spcPts val="2133"/>
              </a:spcAft>
            </a:pPr>
            <a:r>
              <a:rPr lang="en" sz="2400" dirty="0">
                <a:latin typeface="Proxima Nova"/>
                <a:ea typeface="Proxima Nova"/>
                <a:cs typeface="Proxima Nova"/>
                <a:sym typeface="Proxima Nova"/>
              </a:rPr>
              <a:t>Stable dynamics =&gt; </a:t>
            </a:r>
            <a:r>
              <a:rPr lang="en" sz="2400" dirty="0">
                <a:solidFill>
                  <a:schemeClr val="dk2"/>
                </a:solidFill>
                <a:latin typeface="Proxima Nova"/>
                <a:ea typeface="Proxima Nova"/>
                <a:cs typeface="Proxima Nova"/>
                <a:sym typeface="Proxima Nova"/>
              </a:rPr>
              <a:t>Echo State Property </a:t>
            </a:r>
            <a:r>
              <a:rPr lang="en" sz="2400" dirty="0">
                <a:latin typeface="Proxima Nova"/>
                <a:ea typeface="Proxima Nova"/>
                <a:cs typeface="Proxima Nova"/>
                <a:sym typeface="Proxima Nova"/>
              </a:rPr>
              <a:t>=&gt; </a:t>
            </a:r>
            <a:r>
              <a:rPr lang="en" sz="2400" b="1" dirty="0">
                <a:latin typeface="Proxima Nova"/>
                <a:ea typeface="Proxima Nova"/>
                <a:cs typeface="Proxima Nova"/>
                <a:sym typeface="Proxima Nova"/>
              </a:rPr>
              <a:t>Echo State Networks</a:t>
            </a:r>
            <a:endParaRPr sz="2400" b="1" dirty="0">
              <a:latin typeface="Proxima Nova"/>
              <a:ea typeface="Proxima Nova"/>
              <a:cs typeface="Proxima Nova"/>
              <a:sym typeface="Proxima Nova"/>
            </a:endParaRPr>
          </a:p>
        </p:txBody>
      </p:sp>
      <p:sp>
        <p:nvSpPr>
          <p:cNvPr id="507" name="Google Shape;507;p58"/>
          <p:cNvSpPr txBox="1"/>
          <p:nvPr/>
        </p:nvSpPr>
        <p:spPr>
          <a:xfrm>
            <a:off x="6569051" y="5736821"/>
            <a:ext cx="5435600" cy="953875"/>
          </a:xfrm>
          <a:prstGeom prst="rect">
            <a:avLst/>
          </a:prstGeom>
          <a:noFill/>
          <a:ln>
            <a:noFill/>
          </a:ln>
        </p:spPr>
        <p:txBody>
          <a:bodyPr spcFirstLastPara="1" wrap="square" lIns="121900" tIns="121900" rIns="121900" bIns="121900" anchor="t" anchorCtr="0">
            <a:spAutoFit/>
          </a:bodyPr>
          <a:lstStyle/>
          <a:p>
            <a:pPr algn="just">
              <a:lnSpc>
                <a:spcPct val="115000"/>
              </a:lnSpc>
            </a:pPr>
            <a:r>
              <a:rPr lang="en-GB" sz="1333" dirty="0" err="1">
                <a:solidFill>
                  <a:schemeClr val="accent5"/>
                </a:solidFill>
                <a:highlight>
                  <a:srgbClr val="FFFFFF"/>
                </a:highlight>
                <a:latin typeface="Consolas" panose="020B0609020204030204" pitchFamily="49" charset="0"/>
                <a:cs typeface="Consolas" panose="020B0609020204030204" pitchFamily="49" charset="0"/>
              </a:rPr>
              <a:t>Verstraeten</a:t>
            </a:r>
            <a:r>
              <a:rPr lang="en-GB" sz="1333" dirty="0">
                <a:solidFill>
                  <a:schemeClr val="accent5"/>
                </a:solidFill>
                <a:highlight>
                  <a:srgbClr val="FFFFFF"/>
                </a:highlight>
                <a:latin typeface="Consolas" panose="020B0609020204030204" pitchFamily="49" charset="0"/>
                <a:cs typeface="Consolas" panose="020B0609020204030204" pitchFamily="49" charset="0"/>
              </a:rPr>
              <a:t>, David, et al. </a:t>
            </a:r>
            <a:r>
              <a:rPr lang="en-GB" sz="1333" i="1" dirty="0">
                <a:solidFill>
                  <a:schemeClr val="accent5"/>
                </a:solidFill>
                <a:highlight>
                  <a:srgbClr val="FFFFFF"/>
                </a:highlight>
                <a:latin typeface="Consolas" panose="020B0609020204030204" pitchFamily="49" charset="0"/>
                <a:cs typeface="Consolas" panose="020B0609020204030204" pitchFamily="49" charset="0"/>
              </a:rPr>
              <a:t>Neural networks</a:t>
            </a:r>
            <a:r>
              <a:rPr lang="en-GB" sz="1333" dirty="0">
                <a:solidFill>
                  <a:schemeClr val="accent5"/>
                </a:solidFill>
                <a:highlight>
                  <a:srgbClr val="FFFFFF"/>
                </a:highlight>
                <a:latin typeface="Consolas" panose="020B0609020204030204" pitchFamily="49" charset="0"/>
                <a:cs typeface="Consolas" panose="020B0609020204030204" pitchFamily="49" charset="0"/>
              </a:rPr>
              <a:t> 20.3 (2007).</a:t>
            </a:r>
          </a:p>
          <a:p>
            <a:pPr algn="just">
              <a:lnSpc>
                <a:spcPct val="115000"/>
              </a:lnSpc>
            </a:pPr>
            <a:r>
              <a:rPr lang="en-GB" sz="1333" dirty="0" err="1">
                <a:solidFill>
                  <a:schemeClr val="accent5"/>
                </a:solidFill>
                <a:latin typeface="Consolas" panose="020B0609020204030204" pitchFamily="49" charset="0"/>
                <a:cs typeface="Consolas" panose="020B0609020204030204" pitchFamily="49" charset="0"/>
              </a:rPr>
              <a:t>Lukoševičius</a:t>
            </a:r>
            <a:r>
              <a:rPr lang="en-GB" sz="1333" dirty="0">
                <a:solidFill>
                  <a:schemeClr val="accent5"/>
                </a:solidFill>
                <a:latin typeface="Consolas" panose="020B0609020204030204" pitchFamily="49" charset="0"/>
                <a:cs typeface="Consolas" panose="020B0609020204030204" pitchFamily="49" charset="0"/>
              </a:rPr>
              <a:t>, Mantas, and Herbert Jaeger. </a:t>
            </a:r>
            <a:r>
              <a:rPr lang="en-GB" sz="1333" i="1" dirty="0">
                <a:solidFill>
                  <a:schemeClr val="accent5"/>
                </a:solidFill>
                <a:latin typeface="Consolas" panose="020B0609020204030204" pitchFamily="49" charset="0"/>
                <a:cs typeface="Consolas" panose="020B0609020204030204" pitchFamily="49" charset="0"/>
              </a:rPr>
              <a:t>Computer Science Review</a:t>
            </a:r>
            <a:r>
              <a:rPr lang="en-GB" sz="1333" dirty="0">
                <a:solidFill>
                  <a:schemeClr val="accent5"/>
                </a:solidFill>
                <a:latin typeface="Consolas" panose="020B0609020204030204" pitchFamily="49" charset="0"/>
                <a:cs typeface="Consolas" panose="020B0609020204030204" pitchFamily="49" charset="0"/>
              </a:rPr>
              <a:t> 3.3 (2009).</a:t>
            </a:r>
            <a:endParaRPr lang="en-GB" sz="1067" dirty="0">
              <a:solidFill>
                <a:schemeClr val="accent5"/>
              </a:solidFill>
              <a:highlight>
                <a:srgbClr val="FFFFFF"/>
              </a:highlight>
              <a:latin typeface="Consolas" panose="020B0609020204030204" pitchFamily="49" charset="0"/>
              <a:ea typeface="Roboto"/>
              <a:cs typeface="Consolas" panose="020B0609020204030204" pitchFamily="49" charset="0"/>
              <a:sym typeface="Roboto"/>
            </a:endParaRPr>
          </a:p>
        </p:txBody>
      </p:sp>
      <mc:AlternateContent xmlns:mc="http://schemas.openxmlformats.org/markup-compatibility/2006" xmlns:a14="http://schemas.microsoft.com/office/drawing/2010/main">
        <mc:Choice Requires="a14">
          <p:sp>
            <p:nvSpPr>
              <p:cNvPr id="65" name="Rectangle 64">
                <a:extLst>
                  <a:ext uri="{FF2B5EF4-FFF2-40B4-BE49-F238E27FC236}">
                    <a16:creationId xmlns:a16="http://schemas.microsoft.com/office/drawing/2014/main" id="{D913FC3F-9142-2342-A7C2-878E9C0A93DF}"/>
                  </a:ext>
                </a:extLst>
              </p:cNvPr>
              <p:cNvSpPr/>
              <p:nvPr/>
            </p:nvSpPr>
            <p:spPr>
              <a:xfrm>
                <a:off x="6096001" y="2258725"/>
                <a:ext cx="4615623" cy="50276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667" i="1" dirty="0">
                              <a:latin typeface="Cambria Math" panose="02040503050406030204" pitchFamily="18" charset="0"/>
                            </a:rPr>
                          </m:ctrlPr>
                        </m:sSubPr>
                        <m:e>
                          <m:r>
                            <a:rPr lang="en-US" sz="2667" b="1" i="1" dirty="0">
                              <a:latin typeface="Cambria Math" panose="02040503050406030204" pitchFamily="18" charset="0"/>
                            </a:rPr>
                            <m:t>𝒉</m:t>
                          </m:r>
                        </m:e>
                        <m:sub>
                          <m:r>
                            <a:rPr lang="en-US" sz="2667" i="1" dirty="0">
                              <a:latin typeface="Cambria Math" panose="02040503050406030204" pitchFamily="18" charset="0"/>
                            </a:rPr>
                            <m:t>𝑡</m:t>
                          </m:r>
                        </m:sub>
                      </m:sSub>
                      <m:r>
                        <a:rPr lang="en-US" sz="2667" i="1" dirty="0">
                          <a:latin typeface="Cambria Math" panose="02040503050406030204" pitchFamily="18" charset="0"/>
                        </a:rPr>
                        <m:t>=</m:t>
                      </m:r>
                      <m:r>
                        <m:rPr>
                          <m:sty m:val="p"/>
                        </m:rPr>
                        <a:rPr lang="en-US" sz="2667" dirty="0">
                          <a:latin typeface="Cambria Math" panose="02040503050406030204" pitchFamily="18" charset="0"/>
                        </a:rPr>
                        <m:t>tanh</m:t>
                      </m:r>
                      <m:r>
                        <a:rPr lang="en-US" sz="2667" i="1" dirty="0">
                          <a:latin typeface="Cambria Math" panose="02040503050406030204" pitchFamily="18" charset="0"/>
                        </a:rPr>
                        <m:t>⁡(</m:t>
                      </m:r>
                      <m:sSub>
                        <m:sSubPr>
                          <m:ctrlPr>
                            <a:rPr lang="en-US" sz="2667" i="1" dirty="0">
                              <a:latin typeface="Cambria Math" panose="02040503050406030204" pitchFamily="18" charset="0"/>
                            </a:rPr>
                          </m:ctrlPr>
                        </m:sSubPr>
                        <m:e>
                          <m:r>
                            <a:rPr lang="en-US" sz="2667" b="1" i="1" dirty="0">
                              <a:latin typeface="Cambria Math" panose="02040503050406030204" pitchFamily="18" charset="0"/>
                            </a:rPr>
                            <m:t>𝒙</m:t>
                          </m:r>
                        </m:e>
                        <m:sub>
                          <m:r>
                            <a:rPr lang="en-US" sz="2667" i="1" dirty="0">
                              <a:latin typeface="Cambria Math" panose="02040503050406030204" pitchFamily="18" charset="0"/>
                            </a:rPr>
                            <m:t>𝑡</m:t>
                          </m:r>
                        </m:sub>
                      </m:sSub>
                      <m:sSub>
                        <m:sSubPr>
                          <m:ctrlPr>
                            <a:rPr lang="en-US" sz="2667" i="1" dirty="0">
                              <a:latin typeface="Cambria Math" panose="02040503050406030204" pitchFamily="18" charset="0"/>
                            </a:rPr>
                          </m:ctrlPr>
                        </m:sSubPr>
                        <m:e>
                          <m:r>
                            <a:rPr lang="en-US" sz="2667" i="1" dirty="0">
                              <a:latin typeface="Cambria Math" panose="02040503050406030204" pitchFamily="18" charset="0"/>
                            </a:rPr>
                            <m:t>𝑊</m:t>
                          </m:r>
                        </m:e>
                        <m:sub>
                          <m:r>
                            <a:rPr lang="en-US" sz="2667" i="1" dirty="0">
                              <a:latin typeface="Cambria Math" panose="02040503050406030204" pitchFamily="18" charset="0"/>
                            </a:rPr>
                            <m:t>𝑥h</m:t>
                          </m:r>
                        </m:sub>
                      </m:sSub>
                      <m:r>
                        <a:rPr lang="en-US" sz="2667" i="1" dirty="0">
                          <a:latin typeface="Cambria Math" panose="02040503050406030204" pitchFamily="18" charset="0"/>
                        </a:rPr>
                        <m:t>+</m:t>
                      </m:r>
                      <m:sSub>
                        <m:sSubPr>
                          <m:ctrlPr>
                            <a:rPr lang="en-US" sz="2667" i="1" dirty="0">
                              <a:latin typeface="Cambria Math" panose="02040503050406030204" pitchFamily="18" charset="0"/>
                            </a:rPr>
                          </m:ctrlPr>
                        </m:sSubPr>
                        <m:e>
                          <m:r>
                            <a:rPr lang="en-US" sz="2667" i="1" dirty="0">
                              <a:latin typeface="Cambria Math" panose="02040503050406030204" pitchFamily="18" charset="0"/>
                            </a:rPr>
                            <m:t>h</m:t>
                          </m:r>
                        </m:e>
                        <m:sub>
                          <m:r>
                            <a:rPr lang="en-US" sz="2667" i="1" dirty="0">
                              <a:latin typeface="Cambria Math" panose="02040503050406030204" pitchFamily="18" charset="0"/>
                            </a:rPr>
                            <m:t>𝑡</m:t>
                          </m:r>
                          <m:r>
                            <a:rPr lang="en-US" sz="2667" i="1" dirty="0">
                              <a:latin typeface="Cambria Math" panose="02040503050406030204" pitchFamily="18" charset="0"/>
                            </a:rPr>
                            <m:t>−1</m:t>
                          </m:r>
                        </m:sub>
                      </m:sSub>
                      <m:sSub>
                        <m:sSubPr>
                          <m:ctrlPr>
                            <a:rPr lang="en-US" sz="2667" i="1" dirty="0">
                              <a:latin typeface="Cambria Math" panose="02040503050406030204" pitchFamily="18" charset="0"/>
                            </a:rPr>
                          </m:ctrlPr>
                        </m:sSubPr>
                        <m:e>
                          <m:r>
                            <a:rPr lang="en-US" sz="2667" i="1" dirty="0">
                              <a:latin typeface="Cambria Math" panose="02040503050406030204" pitchFamily="18" charset="0"/>
                            </a:rPr>
                            <m:t>𝑊</m:t>
                          </m:r>
                        </m:e>
                        <m:sub>
                          <m:r>
                            <a:rPr lang="en-US" sz="2667" i="1" dirty="0">
                              <a:latin typeface="Cambria Math" panose="02040503050406030204" pitchFamily="18" charset="0"/>
                            </a:rPr>
                            <m:t>hh</m:t>
                          </m:r>
                        </m:sub>
                      </m:sSub>
                      <m:r>
                        <a:rPr lang="en-US" sz="2667" i="1" dirty="0">
                          <a:latin typeface="Cambria Math" panose="02040503050406030204" pitchFamily="18" charset="0"/>
                        </a:rPr>
                        <m:t>)</m:t>
                      </m:r>
                    </m:oMath>
                  </m:oMathPara>
                </a14:m>
                <a:endParaRPr lang="en-US" sz="2400" dirty="0"/>
              </a:p>
            </p:txBody>
          </p:sp>
        </mc:Choice>
        <mc:Fallback xmlns="">
          <p:sp>
            <p:nvSpPr>
              <p:cNvPr id="65" name="Rectangle 64">
                <a:extLst>
                  <a:ext uri="{FF2B5EF4-FFF2-40B4-BE49-F238E27FC236}">
                    <a16:creationId xmlns:a16="http://schemas.microsoft.com/office/drawing/2014/main" id="{D913FC3F-9142-2342-A7C2-878E9C0A93DF}"/>
                  </a:ext>
                </a:extLst>
              </p:cNvPr>
              <p:cNvSpPr>
                <a:spLocks noRot="1" noChangeAspect="1" noMove="1" noResize="1" noEditPoints="1" noAdjustHandles="1" noChangeArrowheads="1" noChangeShapeType="1" noTextEdit="1"/>
              </p:cNvSpPr>
              <p:nvPr/>
            </p:nvSpPr>
            <p:spPr>
              <a:xfrm>
                <a:off x="6096001" y="2258725"/>
                <a:ext cx="4615623" cy="502766"/>
              </a:xfrm>
              <a:prstGeom prst="rect">
                <a:avLst/>
              </a:prstGeom>
              <a:blipFill>
                <a:blip r:embed="rId3"/>
                <a:stretch>
                  <a:fillRect/>
                </a:stretch>
              </a:blipFill>
            </p:spPr>
            <p:txBody>
              <a:bodyPr/>
              <a:lstStyle/>
              <a:p>
                <a:r>
                  <a:rPr lang="en-GB">
                    <a:noFill/>
                  </a:rPr>
                  <a:t> </a:t>
                </a:r>
              </a:p>
            </p:txBody>
          </p:sp>
        </mc:Fallback>
      </mc:AlternateContent>
      <p:cxnSp>
        <p:nvCxnSpPr>
          <p:cNvPr id="3" name="Straight Connector 2">
            <a:extLst>
              <a:ext uri="{FF2B5EF4-FFF2-40B4-BE49-F238E27FC236}">
                <a16:creationId xmlns:a16="http://schemas.microsoft.com/office/drawing/2014/main" id="{07FD0902-703C-E943-B68E-9F84A202B561}"/>
              </a:ext>
            </a:extLst>
          </p:cNvPr>
          <p:cNvCxnSpPr>
            <a:cxnSpLocks/>
          </p:cNvCxnSpPr>
          <p:nvPr/>
        </p:nvCxnSpPr>
        <p:spPr>
          <a:xfrm>
            <a:off x="8216586" y="2792205"/>
            <a:ext cx="543951" cy="0"/>
          </a:xfrm>
          <a:prstGeom prst="line">
            <a:avLst/>
          </a:prstGeom>
          <a:ln>
            <a:solidFill>
              <a:schemeClr val="bg2"/>
            </a:solidFill>
          </a:ln>
        </p:spPr>
        <p:style>
          <a:lnRef idx="2">
            <a:schemeClr val="accent5"/>
          </a:lnRef>
          <a:fillRef idx="0">
            <a:schemeClr val="accent5"/>
          </a:fillRef>
          <a:effectRef idx="1">
            <a:schemeClr val="accent5"/>
          </a:effectRef>
          <a:fontRef idx="minor">
            <a:schemeClr val="tx1"/>
          </a:fontRef>
        </p:style>
      </p:cxnSp>
      <p:cxnSp>
        <p:nvCxnSpPr>
          <p:cNvPr id="70" name="Straight Connector 69">
            <a:extLst>
              <a:ext uri="{FF2B5EF4-FFF2-40B4-BE49-F238E27FC236}">
                <a16:creationId xmlns:a16="http://schemas.microsoft.com/office/drawing/2014/main" id="{89B22941-5BB7-314B-982C-ADDC38E4655C}"/>
              </a:ext>
            </a:extLst>
          </p:cNvPr>
          <p:cNvCxnSpPr>
            <a:cxnSpLocks/>
          </p:cNvCxnSpPr>
          <p:nvPr/>
        </p:nvCxnSpPr>
        <p:spPr>
          <a:xfrm>
            <a:off x="9882826" y="2803833"/>
            <a:ext cx="543951" cy="0"/>
          </a:xfrm>
          <a:prstGeom prst="line">
            <a:avLst/>
          </a:prstGeom>
          <a:ln>
            <a:solidFill>
              <a:schemeClr val="bg2"/>
            </a:solidFill>
          </a:ln>
        </p:spPr>
        <p:style>
          <a:lnRef idx="2">
            <a:schemeClr val="accent5"/>
          </a:lnRef>
          <a:fillRef idx="0">
            <a:schemeClr val="accent5"/>
          </a:fillRef>
          <a:effectRef idx="1">
            <a:schemeClr val="accent5"/>
          </a:effectRef>
          <a:fontRef idx="minor">
            <a:schemeClr val="tx1"/>
          </a:fontRef>
        </p:style>
      </p:cxnSp>
      <p:sp>
        <p:nvSpPr>
          <p:cNvPr id="4" name="Rectangle 3">
            <a:extLst>
              <a:ext uri="{FF2B5EF4-FFF2-40B4-BE49-F238E27FC236}">
                <a16:creationId xmlns:a16="http://schemas.microsoft.com/office/drawing/2014/main" id="{C069611A-6EEF-B647-95BE-76E0C7917AEB}"/>
              </a:ext>
            </a:extLst>
          </p:cNvPr>
          <p:cNvSpPr/>
          <p:nvPr/>
        </p:nvSpPr>
        <p:spPr>
          <a:xfrm>
            <a:off x="8511208" y="1853245"/>
            <a:ext cx="1755289" cy="461665"/>
          </a:xfrm>
          <a:prstGeom prst="rect">
            <a:avLst/>
          </a:prstGeom>
        </p:spPr>
        <p:txBody>
          <a:bodyPr wrap="none">
            <a:spAutoFit/>
          </a:bodyPr>
          <a:lstStyle/>
          <a:p>
            <a:r>
              <a:rPr lang="en" sz="2400" dirty="0">
                <a:solidFill>
                  <a:schemeClr val="dk2"/>
                </a:solidFill>
                <a:latin typeface="Proxima Nova"/>
                <a:ea typeface="Proxima Nova"/>
                <a:cs typeface="Proxima Nova"/>
                <a:sym typeface="Proxima Nova"/>
              </a:rPr>
              <a:t>randomized</a:t>
            </a:r>
            <a:endParaRPr lang="en-US" sz="2400" dirty="0"/>
          </a:p>
        </p:txBody>
      </p:sp>
      <mc:AlternateContent xmlns:mc="http://schemas.openxmlformats.org/markup-compatibility/2006">
        <mc:Choice xmlns:a14="http://schemas.microsoft.com/office/drawing/2010/main" Requires="a14">
          <p:sp>
            <p:nvSpPr>
              <p:cNvPr id="5" name="CasellaDiTesto 4">
                <a:extLst>
                  <a:ext uri="{FF2B5EF4-FFF2-40B4-BE49-F238E27FC236}">
                    <a16:creationId xmlns:a16="http://schemas.microsoft.com/office/drawing/2014/main" id="{2DF606BB-C929-B37A-2E28-5CF4722940AC}"/>
                  </a:ext>
                </a:extLst>
              </p:cNvPr>
              <p:cNvSpPr txBox="1"/>
              <p:nvPr/>
            </p:nvSpPr>
            <p:spPr>
              <a:xfrm>
                <a:off x="1740633" y="2179417"/>
                <a:ext cx="2049200" cy="490840"/>
              </a:xfrm>
              <a:prstGeom prst="rect">
                <a:avLst/>
              </a:prstGeom>
              <a:noFill/>
            </p:spPr>
            <p:txBody>
              <a:bodyPr wrap="square">
                <a:spAutoFit/>
              </a:bodyPr>
              <a:lstStyle/>
              <a:p>
                <a:pPr marL="152396" indent="0">
                  <a:buNone/>
                </a:pPr>
                <a14:m>
                  <m:oMathPara xmlns:m="http://schemas.openxmlformats.org/officeDocument/2006/math">
                    <m:oMathParaPr>
                      <m:jc m:val="centerGroup"/>
                    </m:oMathParaPr>
                    <m:oMath xmlns:m="http://schemas.openxmlformats.org/officeDocument/2006/math">
                      <m:sSub>
                        <m:sSubPr>
                          <m:ctrlPr>
                            <a:rPr lang="en-US" sz="2400" i="1" dirty="0" smtClean="0">
                              <a:latin typeface="Cambria Math" panose="02040503050406030204" pitchFamily="18" charset="0"/>
                            </a:rPr>
                          </m:ctrlPr>
                        </m:sSubPr>
                        <m:e>
                          <m:r>
                            <a:rPr lang="en-US" sz="2400" b="1" i="1" dirty="0" smtClean="0">
                              <a:latin typeface="Cambria Math" panose="02040503050406030204" pitchFamily="18" charset="0"/>
                            </a:rPr>
                            <m:t>𝒚</m:t>
                          </m:r>
                        </m:e>
                        <m:sub>
                          <m:r>
                            <a:rPr lang="en-US" sz="2400" i="1" dirty="0">
                              <a:latin typeface="Cambria Math" panose="02040503050406030204" pitchFamily="18" charset="0"/>
                            </a:rPr>
                            <m:t>𝑡</m:t>
                          </m:r>
                        </m:sub>
                      </m:sSub>
                      <m:r>
                        <a:rPr lang="en-US" sz="2400" i="1" dirty="0">
                          <a:latin typeface="Cambria Math" panose="02040503050406030204" pitchFamily="18" charset="0"/>
                        </a:rPr>
                        <m:t>=</m:t>
                      </m:r>
                      <m:sSub>
                        <m:sSubPr>
                          <m:ctrlPr>
                            <a:rPr lang="en-US" sz="2400" i="1" dirty="0">
                              <a:latin typeface="Cambria Math" panose="02040503050406030204" pitchFamily="18" charset="0"/>
                            </a:rPr>
                          </m:ctrlPr>
                        </m:sSubPr>
                        <m:e>
                          <m:r>
                            <a:rPr lang="en-US" sz="2400" b="1" i="1" dirty="0" smtClean="0">
                              <a:latin typeface="Cambria Math" panose="02040503050406030204" pitchFamily="18" charset="0"/>
                            </a:rPr>
                            <m:t>𝒉</m:t>
                          </m:r>
                        </m:e>
                        <m:sub>
                          <m:r>
                            <a:rPr lang="en-US" sz="2400" i="1" dirty="0">
                              <a:latin typeface="Cambria Math" panose="02040503050406030204" pitchFamily="18" charset="0"/>
                            </a:rPr>
                            <m:t>𝑡</m:t>
                          </m:r>
                        </m:sub>
                      </m:sSub>
                      <m:sSub>
                        <m:sSubPr>
                          <m:ctrlPr>
                            <a:rPr lang="en-US" sz="2400" i="1" dirty="0">
                              <a:latin typeface="Cambria Math" panose="02040503050406030204" pitchFamily="18" charset="0"/>
                            </a:rPr>
                          </m:ctrlPr>
                        </m:sSubPr>
                        <m:e>
                          <m:r>
                            <a:rPr lang="en-US" sz="2400" b="1" i="1" dirty="0">
                              <a:latin typeface="Cambria Math" panose="02040503050406030204" pitchFamily="18" charset="0"/>
                            </a:rPr>
                            <m:t>𝑾</m:t>
                          </m:r>
                        </m:e>
                        <m:sub>
                          <m:r>
                            <a:rPr lang="en-US" sz="2400" b="0" i="1" dirty="0" smtClean="0">
                              <a:latin typeface="Cambria Math" panose="02040503050406030204" pitchFamily="18" charset="0"/>
                            </a:rPr>
                            <m:t>h𝑦</m:t>
                          </m:r>
                        </m:sub>
                      </m:sSub>
                    </m:oMath>
                  </m:oMathPara>
                </a14:m>
                <a:endParaRPr lang="en-US" sz="2400" dirty="0"/>
              </a:p>
            </p:txBody>
          </p:sp>
        </mc:Choice>
        <mc:Fallback>
          <p:sp>
            <p:nvSpPr>
              <p:cNvPr id="5" name="CasellaDiTesto 4">
                <a:extLst>
                  <a:ext uri="{FF2B5EF4-FFF2-40B4-BE49-F238E27FC236}">
                    <a16:creationId xmlns:a16="http://schemas.microsoft.com/office/drawing/2014/main" id="{2DF606BB-C929-B37A-2E28-5CF4722940AC}"/>
                  </a:ext>
                </a:extLst>
              </p:cNvPr>
              <p:cNvSpPr txBox="1">
                <a:spLocks noRot="1" noChangeAspect="1" noMove="1" noResize="1" noEditPoints="1" noAdjustHandles="1" noChangeArrowheads="1" noChangeShapeType="1" noTextEdit="1"/>
              </p:cNvSpPr>
              <p:nvPr/>
            </p:nvSpPr>
            <p:spPr>
              <a:xfrm>
                <a:off x="1740633" y="2179417"/>
                <a:ext cx="2049200" cy="490840"/>
              </a:xfrm>
              <a:prstGeom prst="rect">
                <a:avLst/>
              </a:prstGeom>
              <a:blipFill>
                <a:blip r:embed="rId4"/>
                <a:stretch>
                  <a:fillRect b="-11250"/>
                </a:stretch>
              </a:blipFill>
            </p:spPr>
            <p:txBody>
              <a:bodyPr/>
              <a:lstStyle/>
              <a:p>
                <a:r>
                  <a:rPr lang="en-GB">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par>
                                <p:cTn id="11" presetID="9" presetClass="entr" presetSubtype="0" fill="hold" nodeType="withEffect">
                                  <p:stCondLst>
                                    <p:cond delay="0"/>
                                  </p:stCondLst>
                                  <p:childTnLst>
                                    <p:set>
                                      <p:cBhvr>
                                        <p:cTn id="12" dur="1" fill="hold">
                                          <p:stCondLst>
                                            <p:cond delay="0"/>
                                          </p:stCondLst>
                                        </p:cTn>
                                        <p:tgtEl>
                                          <p:spTgt spid="70"/>
                                        </p:tgtEl>
                                        <p:attrNameLst>
                                          <p:attrName>style.visibility</p:attrName>
                                        </p:attrNameLst>
                                      </p:cBhvr>
                                      <p:to>
                                        <p:strVal val="visible"/>
                                      </p:to>
                                    </p:set>
                                    <p:animEffect transition="in" filter="dissolve">
                                      <p:cBhvr>
                                        <p:cTn id="13" dur="500"/>
                                        <p:tgtEl>
                                          <p:spTgt spid="70"/>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506">
                                            <p:txEl>
                                              <p:pRg st="0" end="0"/>
                                            </p:txEl>
                                          </p:spTgt>
                                        </p:tgtEl>
                                        <p:attrNameLst>
                                          <p:attrName>style.visibility</p:attrName>
                                        </p:attrNameLst>
                                      </p:cBhvr>
                                      <p:to>
                                        <p:strVal val="visible"/>
                                      </p:to>
                                    </p:set>
                                    <p:animEffect transition="in" filter="dissolve">
                                      <p:cBhvr>
                                        <p:cTn id="18" dur="500"/>
                                        <p:tgtEl>
                                          <p:spTgt spid="50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506">
                                            <p:txEl>
                                              <p:pRg st="1" end="1"/>
                                            </p:txEl>
                                          </p:spTgt>
                                        </p:tgtEl>
                                        <p:attrNameLst>
                                          <p:attrName>style.visibility</p:attrName>
                                        </p:attrNameLst>
                                      </p:cBhvr>
                                      <p:to>
                                        <p:strVal val="visible"/>
                                      </p:to>
                                    </p:set>
                                    <p:animEffect transition="in" filter="dissolve">
                                      <p:cBhvr>
                                        <p:cTn id="23" dur="500"/>
                                        <p:tgtEl>
                                          <p:spTgt spid="506">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CDFBC-FB66-E54D-9430-27DAA454DC04}"/>
              </a:ext>
            </a:extLst>
          </p:cNvPr>
          <p:cNvSpPr>
            <a:spLocks noGrp="1"/>
          </p:cNvSpPr>
          <p:nvPr>
            <p:ph type="title"/>
          </p:nvPr>
        </p:nvSpPr>
        <p:spPr/>
        <p:txBody>
          <a:bodyPr>
            <a:normAutofit/>
          </a:bodyPr>
          <a:lstStyle/>
          <a:p>
            <a:r>
              <a:rPr lang="en-US" sz="3200" dirty="0"/>
              <a:t>Stability in Practice</a:t>
            </a:r>
          </a:p>
        </p:txBody>
      </p:sp>
      <p:sp>
        <p:nvSpPr>
          <p:cNvPr id="18" name="Google Shape;400;p54">
            <a:extLst>
              <a:ext uri="{FF2B5EF4-FFF2-40B4-BE49-F238E27FC236}">
                <a16:creationId xmlns:a16="http://schemas.microsoft.com/office/drawing/2014/main" id="{1294662F-E311-6F4C-B49D-D2E5232A74EC}"/>
              </a:ext>
            </a:extLst>
          </p:cNvPr>
          <p:cNvSpPr txBox="1">
            <a:spLocks noGrp="1"/>
          </p:cNvSpPr>
          <p:nvPr>
            <p:ph type="body" idx="4294967295"/>
          </p:nvPr>
        </p:nvSpPr>
        <p:spPr>
          <a:xfrm>
            <a:off x="8186738" y="1965325"/>
            <a:ext cx="4005262" cy="1925638"/>
          </a:xfrm>
          <a:prstGeom prst="rect">
            <a:avLst/>
          </a:prstGeom>
        </p:spPr>
        <p:txBody>
          <a:bodyPr spcFirstLastPara="1" wrap="square" lIns="121900" tIns="121900" rIns="121900" bIns="121900" anchor="t" anchorCtr="0">
            <a:normAutofit/>
          </a:bodyPr>
          <a:lstStyle/>
          <a:p>
            <a:pPr marL="152396" indent="0" algn="just">
              <a:buNone/>
            </a:pPr>
            <a:r>
              <a:rPr lang="en-US" sz="2800" dirty="0">
                <a:solidFill>
                  <a:schemeClr val="bg2"/>
                </a:solidFill>
              </a:rPr>
              <a:t>Stable dynamics</a:t>
            </a:r>
          </a:p>
          <a:p>
            <a:pPr marL="114300" indent="0" algn="just">
              <a:buNone/>
            </a:pPr>
            <a:r>
              <a:rPr lang="en-US" sz="2667" dirty="0"/>
              <a:t>orbits synchronize after a transient</a:t>
            </a:r>
          </a:p>
          <a:p>
            <a:pPr algn="just"/>
            <a:endParaRPr sz="2667" dirty="0"/>
          </a:p>
        </p:txBody>
      </p:sp>
      <p:pic>
        <p:nvPicPr>
          <p:cNvPr id="5" name="Picture 4" descr="A group of colored pencils&#10;&#10;Description automatically generated with low confidence">
            <a:extLst>
              <a:ext uri="{FF2B5EF4-FFF2-40B4-BE49-F238E27FC236}">
                <a16:creationId xmlns:a16="http://schemas.microsoft.com/office/drawing/2014/main" id="{E1035AE8-AF16-E34D-9E3A-636754B6FA56}"/>
              </a:ext>
            </a:extLst>
          </p:cNvPr>
          <p:cNvPicPr>
            <a:picLocks noChangeAspect="1"/>
          </p:cNvPicPr>
          <p:nvPr/>
        </p:nvPicPr>
        <p:blipFill>
          <a:blip r:embed="rId3"/>
          <a:stretch>
            <a:fillRect/>
          </a:stretch>
        </p:blipFill>
        <p:spPr>
          <a:xfrm>
            <a:off x="4695588" y="4234250"/>
            <a:ext cx="2800825" cy="1426061"/>
          </a:xfrm>
          <a:prstGeom prst="rect">
            <a:avLst/>
          </a:prstGeom>
        </p:spPr>
      </p:pic>
      <p:pic>
        <p:nvPicPr>
          <p:cNvPr id="7" name="Picture 6" descr="A group of sharpened pencils&#10;&#10;Description automatically generated with low confidence">
            <a:extLst>
              <a:ext uri="{FF2B5EF4-FFF2-40B4-BE49-F238E27FC236}">
                <a16:creationId xmlns:a16="http://schemas.microsoft.com/office/drawing/2014/main" id="{59BB1881-607F-024F-B63D-1D75906030AE}"/>
              </a:ext>
            </a:extLst>
          </p:cNvPr>
          <p:cNvPicPr>
            <a:picLocks noChangeAspect="1"/>
          </p:cNvPicPr>
          <p:nvPr/>
        </p:nvPicPr>
        <p:blipFill>
          <a:blip r:embed="rId4"/>
          <a:stretch>
            <a:fillRect/>
          </a:stretch>
        </p:blipFill>
        <p:spPr>
          <a:xfrm>
            <a:off x="4737935" y="1813466"/>
            <a:ext cx="2758477" cy="1649399"/>
          </a:xfrm>
          <a:prstGeom prst="rect">
            <a:avLst/>
          </a:prstGeom>
        </p:spPr>
      </p:pic>
      <p:sp>
        <p:nvSpPr>
          <p:cNvPr id="8" name="Oval 7">
            <a:extLst>
              <a:ext uri="{FF2B5EF4-FFF2-40B4-BE49-F238E27FC236}">
                <a16:creationId xmlns:a16="http://schemas.microsoft.com/office/drawing/2014/main" id="{C6E31F2D-EAEA-834C-89B7-88CF6D5146EE}"/>
              </a:ext>
            </a:extLst>
          </p:cNvPr>
          <p:cNvSpPr/>
          <p:nvPr/>
        </p:nvSpPr>
        <p:spPr>
          <a:xfrm>
            <a:off x="2160373" y="4722212"/>
            <a:ext cx="256255" cy="232421"/>
          </a:xfrm>
          <a:prstGeom prst="ellipse">
            <a:avLst/>
          </a:prstGeom>
          <a:solidFill>
            <a:schemeClr val="accent5"/>
          </a:solidFill>
          <a:ln>
            <a:noFill/>
          </a:ln>
        </p:spPr>
        <p:style>
          <a:lnRef idx="2">
            <a:schemeClr val="accent6">
              <a:shade val="50000"/>
            </a:schemeClr>
          </a:lnRef>
          <a:fillRef idx="1001">
            <a:schemeClr val="lt2"/>
          </a:fillRef>
          <a:effectRef idx="0">
            <a:schemeClr val="accent6"/>
          </a:effectRef>
          <a:fontRef idx="minor">
            <a:schemeClr val="lt1"/>
          </a:fontRef>
        </p:style>
        <p:txBody>
          <a:bodyPr rtlCol="0" anchor="ctr"/>
          <a:lstStyle/>
          <a:p>
            <a:pPr algn="ctr"/>
            <a:endParaRPr lang="en-US" sz="2400"/>
          </a:p>
        </p:txBody>
      </p:sp>
      <p:sp>
        <p:nvSpPr>
          <p:cNvPr id="9" name="Oval 8">
            <a:extLst>
              <a:ext uri="{FF2B5EF4-FFF2-40B4-BE49-F238E27FC236}">
                <a16:creationId xmlns:a16="http://schemas.microsoft.com/office/drawing/2014/main" id="{EA312E5E-8CAF-0943-A434-3AE3B37CEDA1}"/>
              </a:ext>
            </a:extLst>
          </p:cNvPr>
          <p:cNvSpPr/>
          <p:nvPr/>
        </p:nvSpPr>
        <p:spPr>
          <a:xfrm>
            <a:off x="962943" y="4248670"/>
            <a:ext cx="256255" cy="232421"/>
          </a:xfrm>
          <a:prstGeom prst="ellipse">
            <a:avLst/>
          </a:prstGeom>
          <a:ln>
            <a:noFill/>
          </a:ln>
        </p:spPr>
        <p:style>
          <a:lnRef idx="2">
            <a:schemeClr val="accent6">
              <a:shade val="50000"/>
            </a:schemeClr>
          </a:lnRef>
          <a:fillRef idx="1001">
            <a:schemeClr val="lt2"/>
          </a:fillRef>
          <a:effectRef idx="0">
            <a:schemeClr val="accent6"/>
          </a:effectRef>
          <a:fontRef idx="minor">
            <a:schemeClr val="lt1"/>
          </a:fontRef>
        </p:style>
        <p:txBody>
          <a:bodyPr rtlCol="0" anchor="ctr"/>
          <a:lstStyle/>
          <a:p>
            <a:pPr algn="ctr"/>
            <a:endParaRPr lang="en-US" sz="2400"/>
          </a:p>
        </p:txBody>
      </p:sp>
      <p:sp>
        <p:nvSpPr>
          <p:cNvPr id="10" name="Oval 9">
            <a:extLst>
              <a:ext uri="{FF2B5EF4-FFF2-40B4-BE49-F238E27FC236}">
                <a16:creationId xmlns:a16="http://schemas.microsoft.com/office/drawing/2014/main" id="{DF1D9D85-F37F-A247-A574-A96579E22204}"/>
              </a:ext>
            </a:extLst>
          </p:cNvPr>
          <p:cNvSpPr/>
          <p:nvPr/>
        </p:nvSpPr>
        <p:spPr>
          <a:xfrm>
            <a:off x="1769861" y="3429000"/>
            <a:ext cx="256255" cy="232421"/>
          </a:xfrm>
          <a:prstGeom prst="ellipse">
            <a:avLst/>
          </a:prstGeom>
          <a:solidFill>
            <a:schemeClr val="accent6"/>
          </a:solidFill>
          <a:ln>
            <a:noFill/>
          </a:ln>
        </p:spPr>
        <p:style>
          <a:lnRef idx="2">
            <a:schemeClr val="accent6">
              <a:shade val="50000"/>
            </a:schemeClr>
          </a:lnRef>
          <a:fillRef idx="1001">
            <a:schemeClr val="lt2"/>
          </a:fillRef>
          <a:effectRef idx="0">
            <a:schemeClr val="accent6"/>
          </a:effectRef>
          <a:fontRef idx="minor">
            <a:schemeClr val="lt1"/>
          </a:fontRef>
        </p:style>
        <p:txBody>
          <a:bodyPr rtlCol="0" anchor="ctr"/>
          <a:lstStyle/>
          <a:p>
            <a:pPr algn="ctr"/>
            <a:endParaRPr lang="en-US" sz="2400"/>
          </a:p>
        </p:txBody>
      </p:sp>
      <p:sp>
        <p:nvSpPr>
          <p:cNvPr id="11" name="Freeform 10">
            <a:extLst>
              <a:ext uri="{FF2B5EF4-FFF2-40B4-BE49-F238E27FC236}">
                <a16:creationId xmlns:a16="http://schemas.microsoft.com/office/drawing/2014/main" id="{1F3E9C49-7D01-FD49-9813-E1D7BC1086AE}"/>
              </a:ext>
            </a:extLst>
          </p:cNvPr>
          <p:cNvSpPr/>
          <p:nvPr/>
        </p:nvSpPr>
        <p:spPr>
          <a:xfrm>
            <a:off x="2090058" y="2612572"/>
            <a:ext cx="2547257" cy="794656"/>
          </a:xfrm>
          <a:custGeom>
            <a:avLst/>
            <a:gdLst>
              <a:gd name="connsiteX0" fmla="*/ 0 w 1910443"/>
              <a:gd name="connsiteY0" fmla="*/ 595992 h 595992"/>
              <a:gd name="connsiteX1" fmla="*/ 1910443 w 1910443"/>
              <a:gd name="connsiteY1" fmla="*/ 0 h 595992"/>
            </a:gdLst>
            <a:ahLst/>
            <a:cxnLst>
              <a:cxn ang="0">
                <a:pos x="connsiteX0" y="connsiteY0"/>
              </a:cxn>
              <a:cxn ang="0">
                <a:pos x="connsiteX1" y="connsiteY1"/>
              </a:cxn>
            </a:cxnLst>
            <a:rect l="l" t="t" r="r" b="b"/>
            <a:pathLst>
              <a:path w="1910443" h="595992">
                <a:moveTo>
                  <a:pt x="0" y="595992"/>
                </a:moveTo>
                <a:lnTo>
                  <a:pt x="1910443" y="0"/>
                </a:lnTo>
              </a:path>
            </a:pathLst>
          </a:custGeom>
          <a:ln w="38100" cap="flat" cmpd="sng" algn="ctr">
            <a:gradFill flip="none" rotWithShape="1">
              <a:gsLst>
                <a:gs pos="0">
                  <a:schemeClr val="accent5">
                    <a:lumMod val="0"/>
                    <a:lumOff val="100000"/>
                  </a:schemeClr>
                </a:gs>
                <a:gs pos="35000">
                  <a:schemeClr val="accent5">
                    <a:lumMod val="0"/>
                    <a:lumOff val="100000"/>
                  </a:schemeClr>
                </a:gs>
                <a:gs pos="100000">
                  <a:schemeClr val="accent6"/>
                </a:gs>
              </a:gsLst>
              <a:path path="circle">
                <a:fillToRect l="50000" t="-80000" r="50000" b="180000"/>
              </a:path>
              <a:tileRect/>
            </a:gra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sz="2400"/>
          </a:p>
        </p:txBody>
      </p:sp>
      <p:sp>
        <p:nvSpPr>
          <p:cNvPr id="12" name="Freeform 11">
            <a:extLst>
              <a:ext uri="{FF2B5EF4-FFF2-40B4-BE49-F238E27FC236}">
                <a16:creationId xmlns:a16="http://schemas.microsoft.com/office/drawing/2014/main" id="{A5CF0CFD-8135-A044-B0AF-E392CE7A04E9}"/>
              </a:ext>
            </a:extLst>
          </p:cNvPr>
          <p:cNvSpPr/>
          <p:nvPr/>
        </p:nvSpPr>
        <p:spPr>
          <a:xfrm>
            <a:off x="1346200" y="2841173"/>
            <a:ext cx="3291115" cy="1382484"/>
          </a:xfrm>
          <a:custGeom>
            <a:avLst/>
            <a:gdLst>
              <a:gd name="connsiteX0" fmla="*/ 0 w 1910443"/>
              <a:gd name="connsiteY0" fmla="*/ 595992 h 595992"/>
              <a:gd name="connsiteX1" fmla="*/ 1910443 w 1910443"/>
              <a:gd name="connsiteY1" fmla="*/ 0 h 595992"/>
            </a:gdLst>
            <a:ahLst/>
            <a:cxnLst>
              <a:cxn ang="0">
                <a:pos x="connsiteX0" y="connsiteY0"/>
              </a:cxn>
              <a:cxn ang="0">
                <a:pos x="connsiteX1" y="connsiteY1"/>
              </a:cxn>
            </a:cxnLst>
            <a:rect l="l" t="t" r="r" b="b"/>
            <a:pathLst>
              <a:path w="1910443" h="595992">
                <a:moveTo>
                  <a:pt x="0" y="595992"/>
                </a:moveTo>
                <a:lnTo>
                  <a:pt x="1910443" y="0"/>
                </a:lnTo>
              </a:path>
            </a:pathLst>
          </a:custGeom>
          <a:ln w="38100" cap="flat" cmpd="sng" algn="ctr">
            <a:gradFill flip="none" rotWithShape="1">
              <a:gsLst>
                <a:gs pos="0">
                  <a:schemeClr val="accent5">
                    <a:lumMod val="0"/>
                    <a:lumOff val="100000"/>
                  </a:schemeClr>
                </a:gs>
                <a:gs pos="35000">
                  <a:schemeClr val="accent5">
                    <a:lumMod val="0"/>
                    <a:lumOff val="100000"/>
                  </a:schemeClr>
                </a:gs>
                <a:gs pos="100000">
                  <a:schemeClr val="bg2"/>
                </a:gs>
              </a:gsLst>
              <a:path path="circle">
                <a:fillToRect l="50000" t="-80000" r="50000" b="180000"/>
              </a:path>
              <a:tileRect/>
            </a:gra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sz="2400"/>
          </a:p>
        </p:txBody>
      </p:sp>
      <p:sp>
        <p:nvSpPr>
          <p:cNvPr id="13" name="Freeform 12">
            <a:extLst>
              <a:ext uri="{FF2B5EF4-FFF2-40B4-BE49-F238E27FC236}">
                <a16:creationId xmlns:a16="http://schemas.microsoft.com/office/drawing/2014/main" id="{9CFAAD8F-B811-5C4B-9669-0B3995291C5C}"/>
              </a:ext>
            </a:extLst>
          </p:cNvPr>
          <p:cNvSpPr/>
          <p:nvPr/>
        </p:nvSpPr>
        <p:spPr>
          <a:xfrm>
            <a:off x="2449775" y="2928259"/>
            <a:ext cx="2187540" cy="1734576"/>
          </a:xfrm>
          <a:custGeom>
            <a:avLst/>
            <a:gdLst>
              <a:gd name="connsiteX0" fmla="*/ 0 w 1910443"/>
              <a:gd name="connsiteY0" fmla="*/ 595992 h 595992"/>
              <a:gd name="connsiteX1" fmla="*/ 1910443 w 1910443"/>
              <a:gd name="connsiteY1" fmla="*/ 0 h 595992"/>
            </a:gdLst>
            <a:ahLst/>
            <a:cxnLst>
              <a:cxn ang="0">
                <a:pos x="connsiteX0" y="connsiteY0"/>
              </a:cxn>
              <a:cxn ang="0">
                <a:pos x="connsiteX1" y="connsiteY1"/>
              </a:cxn>
            </a:cxnLst>
            <a:rect l="l" t="t" r="r" b="b"/>
            <a:pathLst>
              <a:path w="1910443" h="595992">
                <a:moveTo>
                  <a:pt x="0" y="595992"/>
                </a:moveTo>
                <a:lnTo>
                  <a:pt x="1910443" y="0"/>
                </a:lnTo>
              </a:path>
            </a:pathLst>
          </a:custGeom>
          <a:ln w="38100" cap="flat" cmpd="sng" algn="ctr">
            <a:gradFill flip="none" rotWithShape="1">
              <a:gsLst>
                <a:gs pos="0">
                  <a:schemeClr val="accent5">
                    <a:lumMod val="0"/>
                    <a:lumOff val="100000"/>
                  </a:schemeClr>
                </a:gs>
                <a:gs pos="35000">
                  <a:schemeClr val="accent5">
                    <a:lumMod val="0"/>
                    <a:lumOff val="100000"/>
                  </a:schemeClr>
                </a:gs>
                <a:gs pos="100000">
                  <a:schemeClr val="accent5"/>
                </a:gs>
              </a:gsLst>
              <a:path path="circle">
                <a:fillToRect l="50000" t="-80000" r="50000" b="180000"/>
              </a:path>
              <a:tileRect/>
            </a:gra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sz="2400"/>
          </a:p>
        </p:txBody>
      </p: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E9A74C3F-17CA-1743-9B26-3579195069CF}"/>
                  </a:ext>
                </a:extLst>
              </p:cNvPr>
              <p:cNvSpPr/>
              <p:nvPr/>
            </p:nvSpPr>
            <p:spPr>
              <a:xfrm>
                <a:off x="1279122" y="3067609"/>
                <a:ext cx="58375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dirty="0">
                              <a:latin typeface="Cambria Math" panose="02040503050406030204" pitchFamily="18" charset="0"/>
                            </a:rPr>
                          </m:ctrlPr>
                        </m:sSubPr>
                        <m:e>
                          <m:r>
                            <a:rPr lang="en-US" sz="2400" i="1" dirty="0">
                              <a:latin typeface="Cambria Math" panose="02040503050406030204" pitchFamily="18" charset="0"/>
                            </a:rPr>
                            <m:t>h</m:t>
                          </m:r>
                        </m:e>
                        <m:sub>
                          <m:r>
                            <a:rPr lang="en-US" sz="2400" i="1" dirty="0">
                              <a:latin typeface="Cambria Math" panose="02040503050406030204" pitchFamily="18" charset="0"/>
                            </a:rPr>
                            <m:t>0</m:t>
                          </m:r>
                        </m:sub>
                      </m:sSub>
                    </m:oMath>
                  </m:oMathPara>
                </a14:m>
                <a:endParaRPr lang="en-US" sz="2400" dirty="0"/>
              </a:p>
            </p:txBody>
          </p:sp>
        </mc:Choice>
        <mc:Fallback xmlns="">
          <p:sp>
            <p:nvSpPr>
              <p:cNvPr id="14" name="Rectangle 13">
                <a:extLst>
                  <a:ext uri="{FF2B5EF4-FFF2-40B4-BE49-F238E27FC236}">
                    <a16:creationId xmlns:a16="http://schemas.microsoft.com/office/drawing/2014/main" id="{E9A74C3F-17CA-1743-9B26-3579195069CF}"/>
                  </a:ext>
                </a:extLst>
              </p:cNvPr>
              <p:cNvSpPr>
                <a:spLocks noRot="1" noChangeAspect="1" noMove="1" noResize="1" noEditPoints="1" noAdjustHandles="1" noChangeArrowheads="1" noChangeShapeType="1" noTextEdit="1"/>
              </p:cNvSpPr>
              <p:nvPr/>
            </p:nvSpPr>
            <p:spPr>
              <a:xfrm>
                <a:off x="1279122" y="3067609"/>
                <a:ext cx="583750" cy="461665"/>
              </a:xfrm>
              <a:prstGeom prst="rect">
                <a:avLst/>
              </a:prstGeom>
              <a:blipFill>
                <a:blip r:embed="rId5"/>
                <a:stretch>
                  <a:fillRect b="-394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12014242-6930-E845-8C69-82688A2F69F3}"/>
                  </a:ext>
                </a:extLst>
              </p:cNvPr>
              <p:cNvSpPr/>
              <p:nvPr/>
            </p:nvSpPr>
            <p:spPr>
              <a:xfrm>
                <a:off x="544173" y="4364881"/>
                <a:ext cx="553806"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dirty="0">
                              <a:latin typeface="Cambria Math" panose="02040503050406030204" pitchFamily="18" charset="0"/>
                            </a:rPr>
                          </m:ctrlPr>
                        </m:sSubPr>
                        <m:e>
                          <m:r>
                            <a:rPr lang="en-US" sz="2400" i="1" dirty="0">
                              <a:latin typeface="Cambria Math" panose="02040503050406030204" pitchFamily="18" charset="0"/>
                            </a:rPr>
                            <m:t>𝑧</m:t>
                          </m:r>
                        </m:e>
                        <m:sub>
                          <m:r>
                            <a:rPr lang="en-US" sz="2400" i="1" dirty="0">
                              <a:latin typeface="Cambria Math" panose="02040503050406030204" pitchFamily="18" charset="0"/>
                            </a:rPr>
                            <m:t>0</m:t>
                          </m:r>
                        </m:sub>
                      </m:sSub>
                    </m:oMath>
                  </m:oMathPara>
                </a14:m>
                <a:endParaRPr lang="en-US" sz="2400" dirty="0"/>
              </a:p>
            </p:txBody>
          </p:sp>
        </mc:Choice>
        <mc:Fallback xmlns="">
          <p:sp>
            <p:nvSpPr>
              <p:cNvPr id="15" name="Rectangle 14">
                <a:extLst>
                  <a:ext uri="{FF2B5EF4-FFF2-40B4-BE49-F238E27FC236}">
                    <a16:creationId xmlns:a16="http://schemas.microsoft.com/office/drawing/2014/main" id="{12014242-6930-E845-8C69-82688A2F69F3}"/>
                  </a:ext>
                </a:extLst>
              </p:cNvPr>
              <p:cNvSpPr>
                <a:spLocks noRot="1" noChangeAspect="1" noMove="1" noResize="1" noEditPoints="1" noAdjustHandles="1" noChangeArrowheads="1" noChangeShapeType="1" noTextEdit="1"/>
              </p:cNvSpPr>
              <p:nvPr/>
            </p:nvSpPr>
            <p:spPr>
              <a:xfrm>
                <a:off x="544173" y="4364881"/>
                <a:ext cx="553806" cy="461665"/>
              </a:xfrm>
              <a:prstGeom prst="rect">
                <a:avLst/>
              </a:prstGeom>
              <a:blipFill>
                <a:blip r:embed="rId6"/>
                <a:stretch>
                  <a:fillRect b="-394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8BFB8F36-8352-E547-807B-B9EDD162F668}"/>
                  </a:ext>
                </a:extLst>
              </p:cNvPr>
              <p:cNvSpPr/>
              <p:nvPr/>
            </p:nvSpPr>
            <p:spPr>
              <a:xfrm>
                <a:off x="1740313" y="4717156"/>
                <a:ext cx="575927"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dirty="0">
                              <a:latin typeface="Cambria Math" panose="02040503050406030204" pitchFamily="18" charset="0"/>
                            </a:rPr>
                          </m:ctrlPr>
                        </m:sSubPr>
                        <m:e>
                          <m:r>
                            <a:rPr lang="en-US" sz="2400" i="1" dirty="0">
                              <a:latin typeface="Cambria Math" panose="02040503050406030204" pitchFamily="18" charset="0"/>
                            </a:rPr>
                            <m:t>𝑣</m:t>
                          </m:r>
                        </m:e>
                        <m:sub>
                          <m:r>
                            <a:rPr lang="en-US" sz="2400" i="1" dirty="0">
                              <a:latin typeface="Cambria Math" panose="02040503050406030204" pitchFamily="18" charset="0"/>
                            </a:rPr>
                            <m:t>0</m:t>
                          </m:r>
                        </m:sub>
                      </m:sSub>
                    </m:oMath>
                  </m:oMathPara>
                </a14:m>
                <a:endParaRPr lang="en-US" sz="2400" dirty="0"/>
              </a:p>
            </p:txBody>
          </p:sp>
        </mc:Choice>
        <mc:Fallback xmlns="">
          <p:sp>
            <p:nvSpPr>
              <p:cNvPr id="16" name="Rectangle 15">
                <a:extLst>
                  <a:ext uri="{FF2B5EF4-FFF2-40B4-BE49-F238E27FC236}">
                    <a16:creationId xmlns:a16="http://schemas.microsoft.com/office/drawing/2014/main" id="{8BFB8F36-8352-E547-807B-B9EDD162F668}"/>
                  </a:ext>
                </a:extLst>
              </p:cNvPr>
              <p:cNvSpPr>
                <a:spLocks noRot="1" noChangeAspect="1" noMove="1" noResize="1" noEditPoints="1" noAdjustHandles="1" noChangeArrowheads="1" noChangeShapeType="1" noTextEdit="1"/>
              </p:cNvSpPr>
              <p:nvPr/>
            </p:nvSpPr>
            <p:spPr>
              <a:xfrm>
                <a:off x="1740313" y="4717156"/>
                <a:ext cx="575927" cy="461665"/>
              </a:xfrm>
              <a:prstGeom prst="rect">
                <a:avLst/>
              </a:prstGeom>
              <a:blipFill>
                <a:blip r:embed="rId7"/>
                <a:stretch>
                  <a:fillRect b="-2632"/>
                </a:stretch>
              </a:blipFill>
            </p:spPr>
            <p:txBody>
              <a:bodyPr/>
              <a:lstStyle/>
              <a:p>
                <a:r>
                  <a:rPr lang="en-GB">
                    <a:noFill/>
                  </a:rPr>
                  <a:t> </a:t>
                </a:r>
              </a:p>
            </p:txBody>
          </p:sp>
        </mc:Fallback>
      </mc:AlternateContent>
      <p:sp>
        <p:nvSpPr>
          <p:cNvPr id="19" name="Google Shape;400;p54">
            <a:extLst>
              <a:ext uri="{FF2B5EF4-FFF2-40B4-BE49-F238E27FC236}">
                <a16:creationId xmlns:a16="http://schemas.microsoft.com/office/drawing/2014/main" id="{A87919D9-5EE6-1545-B6D1-940EC3C41572}"/>
              </a:ext>
            </a:extLst>
          </p:cNvPr>
          <p:cNvSpPr txBox="1">
            <a:spLocks/>
          </p:cNvSpPr>
          <p:nvPr/>
        </p:nvSpPr>
        <p:spPr>
          <a:xfrm>
            <a:off x="7739659" y="4080961"/>
            <a:ext cx="4005133" cy="1925292"/>
          </a:xfrm>
          <a:prstGeom prst="rect">
            <a:avLst/>
          </a:prstGeom>
          <a:noFill/>
          <a:ln>
            <a:noFill/>
          </a:ln>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accent3"/>
              </a:buClr>
              <a:buSzPts val="1800"/>
              <a:buFont typeface="Proxima Nova"/>
              <a:buChar char="●"/>
              <a:defRPr sz="2400" b="0" i="0" u="none" strike="noStrike" cap="none">
                <a:solidFill>
                  <a:schemeClr val="accent3"/>
                </a:solidFill>
                <a:latin typeface="Proxima Nova"/>
                <a:ea typeface="Proxima Nova"/>
                <a:cs typeface="Proxima Nova"/>
                <a:sym typeface="Proxima Nova"/>
              </a:defRPr>
            </a:lvl1pPr>
            <a:lvl2pPr marL="914400" marR="0" lvl="1" indent="-317500" algn="l" rtl="0">
              <a:lnSpc>
                <a:spcPct val="115000"/>
              </a:lnSpc>
              <a:spcBef>
                <a:spcPts val="0"/>
              </a:spcBef>
              <a:spcAft>
                <a:spcPts val="0"/>
              </a:spcAft>
              <a:buClr>
                <a:schemeClr val="accent3"/>
              </a:buClr>
              <a:buSzPts val="1400"/>
              <a:buFont typeface="Proxima Nova"/>
              <a:buChar char="○"/>
              <a:defRPr sz="2000" b="0" i="0" u="none" strike="noStrike" cap="none">
                <a:solidFill>
                  <a:schemeClr val="accent3"/>
                </a:solidFill>
                <a:latin typeface="Proxima Nova"/>
                <a:ea typeface="Proxima Nova"/>
                <a:cs typeface="Proxima Nova"/>
                <a:sym typeface="Proxima Nova"/>
              </a:defRPr>
            </a:lvl2pPr>
            <a:lvl3pPr marL="1371600" marR="0" lvl="2" indent="-317500" algn="l" rtl="0">
              <a:lnSpc>
                <a:spcPct val="115000"/>
              </a:lnSpc>
              <a:spcBef>
                <a:spcPts val="0"/>
              </a:spcBef>
              <a:spcAft>
                <a:spcPts val="0"/>
              </a:spcAft>
              <a:buClr>
                <a:schemeClr val="accent3"/>
              </a:buClr>
              <a:buSzPts val="1400"/>
              <a:buFont typeface="Proxima Nova"/>
              <a:buChar char="■"/>
              <a:defRPr sz="1800" b="0" i="0" u="none" strike="noStrike" cap="none">
                <a:solidFill>
                  <a:schemeClr val="accent3"/>
                </a:solidFill>
                <a:latin typeface="Proxima Nova"/>
                <a:ea typeface="Proxima Nova"/>
                <a:cs typeface="Proxima Nova"/>
                <a:sym typeface="Proxima Nova"/>
              </a:defRPr>
            </a:lvl3pPr>
            <a:lvl4pPr marL="1828800" marR="0" lvl="3" indent="-317500" algn="l" rtl="0">
              <a:lnSpc>
                <a:spcPct val="115000"/>
              </a:lnSpc>
              <a:spcBef>
                <a:spcPts val="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4pPr>
            <a:lvl5pPr marL="2286000" marR="0" lvl="4" indent="-317500" algn="l" rtl="0">
              <a:lnSpc>
                <a:spcPct val="115000"/>
              </a:lnSpc>
              <a:spcBef>
                <a:spcPts val="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5pPr>
            <a:lvl6pPr marL="2743200" marR="0" lvl="5" indent="-317500" algn="l" rtl="0">
              <a:lnSpc>
                <a:spcPct val="115000"/>
              </a:lnSpc>
              <a:spcBef>
                <a:spcPts val="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6pPr>
            <a:lvl7pPr marL="3200400" marR="0" lvl="6" indent="-317500" algn="l" rtl="0">
              <a:lnSpc>
                <a:spcPct val="115000"/>
              </a:lnSpc>
              <a:spcBef>
                <a:spcPts val="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7pPr>
            <a:lvl8pPr marL="3657600" marR="0" lvl="7" indent="-317500" algn="l" rtl="0">
              <a:lnSpc>
                <a:spcPct val="115000"/>
              </a:lnSpc>
              <a:spcBef>
                <a:spcPts val="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8pPr>
            <a:lvl9pPr marL="4114800" marR="0" lvl="8" indent="-317500" algn="l" rtl="0">
              <a:lnSpc>
                <a:spcPct val="115000"/>
              </a:lnSpc>
              <a:spcBef>
                <a:spcPts val="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9pPr>
          </a:lstStyle>
          <a:p>
            <a:pPr marL="152396" indent="0" algn="just">
              <a:buNone/>
            </a:pPr>
            <a:r>
              <a:rPr lang="en-US" sz="2800" dirty="0">
                <a:solidFill>
                  <a:schemeClr val="bg2"/>
                </a:solidFill>
              </a:rPr>
              <a:t>Unstable dynamics</a:t>
            </a:r>
          </a:p>
          <a:p>
            <a:pPr marL="114300" indent="0" algn="just">
              <a:buNone/>
            </a:pPr>
            <a:r>
              <a:rPr lang="en-US" sz="2667" dirty="0"/>
              <a:t>orbits are sensitive to initial conditions</a:t>
            </a:r>
          </a:p>
          <a:p>
            <a:pPr algn="just"/>
            <a:endParaRPr lang="en-US" sz="2667" dirty="0"/>
          </a:p>
        </p:txBody>
      </p:sp>
      <p:sp>
        <p:nvSpPr>
          <p:cNvPr id="20" name="Rectangle 19">
            <a:extLst>
              <a:ext uri="{FF2B5EF4-FFF2-40B4-BE49-F238E27FC236}">
                <a16:creationId xmlns:a16="http://schemas.microsoft.com/office/drawing/2014/main" id="{1E63E23B-E200-D647-85FF-7EF04156BA9C}"/>
              </a:ext>
            </a:extLst>
          </p:cNvPr>
          <p:cNvSpPr/>
          <p:nvPr/>
        </p:nvSpPr>
        <p:spPr>
          <a:xfrm>
            <a:off x="5060975" y="3453269"/>
            <a:ext cx="1366080" cy="461665"/>
          </a:xfrm>
          <a:prstGeom prst="rect">
            <a:avLst/>
          </a:prstGeom>
        </p:spPr>
        <p:txBody>
          <a:bodyPr wrap="none">
            <a:spAutoFit/>
          </a:bodyPr>
          <a:lstStyle/>
          <a:p>
            <a:r>
              <a:rPr lang="en-US" sz="2400" dirty="0">
                <a:solidFill>
                  <a:schemeClr val="accent3"/>
                </a:solidFill>
              </a:rPr>
              <a:t>transient</a:t>
            </a:r>
          </a:p>
        </p:txBody>
      </p:sp>
      <p:sp>
        <p:nvSpPr>
          <p:cNvPr id="21" name="Left Brace 20">
            <a:extLst>
              <a:ext uri="{FF2B5EF4-FFF2-40B4-BE49-F238E27FC236}">
                <a16:creationId xmlns:a16="http://schemas.microsoft.com/office/drawing/2014/main" id="{62501522-A70A-6042-9959-6E69ECD99B87}"/>
              </a:ext>
            </a:extLst>
          </p:cNvPr>
          <p:cNvSpPr/>
          <p:nvPr/>
        </p:nvSpPr>
        <p:spPr>
          <a:xfrm rot="16200000">
            <a:off x="5577986" y="2736540"/>
            <a:ext cx="92437" cy="152490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cxnSp>
        <p:nvCxnSpPr>
          <p:cNvPr id="23" name="Straight Connector 22">
            <a:extLst>
              <a:ext uri="{FF2B5EF4-FFF2-40B4-BE49-F238E27FC236}">
                <a16:creationId xmlns:a16="http://schemas.microsoft.com/office/drawing/2014/main" id="{EEEC1933-6BEA-F242-B898-C387D57788B7}"/>
              </a:ext>
            </a:extLst>
          </p:cNvPr>
          <p:cNvCxnSpPr/>
          <p:nvPr/>
        </p:nvCxnSpPr>
        <p:spPr>
          <a:xfrm>
            <a:off x="2109341" y="3545211"/>
            <a:ext cx="2353739" cy="1024853"/>
          </a:xfrm>
          <a:prstGeom prst="line">
            <a:avLst/>
          </a:prstGeom>
          <a:ln w="38100" cap="flat" cmpd="sng" algn="ctr">
            <a:solidFill>
              <a:schemeClr val="accent6"/>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4" name="Straight Connector 23">
            <a:extLst>
              <a:ext uri="{FF2B5EF4-FFF2-40B4-BE49-F238E27FC236}">
                <a16:creationId xmlns:a16="http://schemas.microsoft.com/office/drawing/2014/main" id="{2020E301-3063-4E48-8D1B-7ED2785BF477}"/>
              </a:ext>
            </a:extLst>
          </p:cNvPr>
          <p:cNvCxnSpPr>
            <a:cxnSpLocks/>
          </p:cNvCxnSpPr>
          <p:nvPr/>
        </p:nvCxnSpPr>
        <p:spPr>
          <a:xfrm>
            <a:off x="1361381" y="4375805"/>
            <a:ext cx="3101699" cy="369417"/>
          </a:xfrm>
          <a:prstGeom prst="line">
            <a:avLst/>
          </a:prstGeom>
          <a:ln w="38100" cap="flat" cmpd="sng" algn="ctr">
            <a:solidFill>
              <a:schemeClr val="bg2"/>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7" name="Straight Connector 26">
            <a:extLst>
              <a:ext uri="{FF2B5EF4-FFF2-40B4-BE49-F238E27FC236}">
                <a16:creationId xmlns:a16="http://schemas.microsoft.com/office/drawing/2014/main" id="{9379F1B6-C0E7-B540-AE2B-E60E21997597}"/>
              </a:ext>
            </a:extLst>
          </p:cNvPr>
          <p:cNvCxnSpPr>
            <a:cxnSpLocks/>
          </p:cNvCxnSpPr>
          <p:nvPr/>
        </p:nvCxnSpPr>
        <p:spPr>
          <a:xfrm>
            <a:off x="2538924" y="4891433"/>
            <a:ext cx="1913416" cy="236091"/>
          </a:xfrm>
          <a:prstGeom prst="line">
            <a:avLst/>
          </a:prstGeom>
          <a:ln w="38100" cap="flat" cmpd="sng" algn="ctr">
            <a:solidFill>
              <a:schemeClr val="accent5"/>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4" name="Rectangle 33">
            <a:extLst>
              <a:ext uri="{FF2B5EF4-FFF2-40B4-BE49-F238E27FC236}">
                <a16:creationId xmlns:a16="http://schemas.microsoft.com/office/drawing/2014/main" id="{990D34B8-9336-2F43-8B35-07BBEA39B27D}"/>
              </a:ext>
            </a:extLst>
          </p:cNvPr>
          <p:cNvSpPr/>
          <p:nvPr/>
        </p:nvSpPr>
        <p:spPr>
          <a:xfrm>
            <a:off x="7771268" y="82454"/>
            <a:ext cx="4223025" cy="584775"/>
          </a:xfrm>
          <a:prstGeom prst="rect">
            <a:avLst/>
          </a:prstGeom>
        </p:spPr>
        <p:txBody>
          <a:bodyPr wrap="square">
            <a:spAutoFit/>
          </a:bodyPr>
          <a:lstStyle/>
          <a:p>
            <a:pPr algn="just"/>
            <a:r>
              <a:rPr lang="en-GB" sz="1600" dirty="0" err="1">
                <a:solidFill>
                  <a:schemeClr val="accent5"/>
                </a:solidFill>
                <a:latin typeface="Consolas" panose="020B0609020204030204" pitchFamily="49" charset="0"/>
                <a:cs typeface="Consolas" panose="020B0609020204030204" pitchFamily="49" charset="0"/>
              </a:rPr>
              <a:t>Gallicchio</a:t>
            </a:r>
            <a:r>
              <a:rPr lang="en-GB" sz="1600" dirty="0">
                <a:solidFill>
                  <a:schemeClr val="accent5"/>
                </a:solidFill>
                <a:latin typeface="Consolas" panose="020B0609020204030204" pitchFamily="49" charset="0"/>
                <a:cs typeface="Consolas" panose="020B0609020204030204" pitchFamily="49" charset="0"/>
              </a:rPr>
              <a:t>, Claudio. "Chasing the echo state property." ESANN 2019</a:t>
            </a:r>
            <a:endParaRPr lang="en-US" sz="1600" dirty="0">
              <a:solidFill>
                <a:schemeClr val="accent5"/>
              </a:solidFill>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787460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par>
                                <p:cTn id="14" presetID="9"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dissolve">
                                      <p:cBhvr>
                                        <p:cTn id="19" dur="500"/>
                                        <p:tgtEl>
                                          <p:spTgt spid="20"/>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dissolve">
                                      <p:cBhvr>
                                        <p:cTn id="22" dur="500"/>
                                        <p:tgtEl>
                                          <p:spTgt spid="21"/>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Effect transition="in" filter="dissolve">
                                      <p:cBhvr>
                                        <p:cTn id="25" dur="500"/>
                                        <p:tgtEl>
                                          <p:spTgt spid="18">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8">
                                            <p:txEl>
                                              <p:pRg st="1" end="1"/>
                                            </p:txEl>
                                          </p:spTgt>
                                        </p:tgtEl>
                                        <p:attrNameLst>
                                          <p:attrName>style.visibility</p:attrName>
                                        </p:attrNameLst>
                                      </p:cBhvr>
                                      <p:to>
                                        <p:strVal val="visible"/>
                                      </p:to>
                                    </p:set>
                                    <p:animEffect transition="in" filter="dissolve">
                                      <p:cBhvr>
                                        <p:cTn id="30" dur="500"/>
                                        <p:tgtEl>
                                          <p:spTgt spid="18">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dissolve">
                                      <p:cBhvr>
                                        <p:cTn id="35" dur="500"/>
                                        <p:tgtEl>
                                          <p:spTgt spid="23"/>
                                        </p:tgtEl>
                                      </p:cBhvr>
                                    </p:animEffect>
                                  </p:childTnLst>
                                </p:cTn>
                              </p:par>
                              <p:par>
                                <p:cTn id="36" presetID="9" presetClass="entr" presetSubtype="0"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dissolve">
                                      <p:cBhvr>
                                        <p:cTn id="38" dur="500"/>
                                        <p:tgtEl>
                                          <p:spTgt spid="24"/>
                                        </p:tgtEl>
                                      </p:cBhvr>
                                    </p:animEffect>
                                  </p:childTnLst>
                                </p:cTn>
                              </p:par>
                              <p:par>
                                <p:cTn id="39" presetID="9" presetClass="entr" presetSubtype="0"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dissolve">
                                      <p:cBhvr>
                                        <p:cTn id="41" dur="500"/>
                                        <p:tgtEl>
                                          <p:spTgt spid="27"/>
                                        </p:tgtEl>
                                      </p:cBhvr>
                                    </p:animEffect>
                                  </p:childTnLst>
                                </p:cTn>
                              </p:par>
                              <p:par>
                                <p:cTn id="42" presetID="9" presetClass="entr" presetSubtype="0" fill="hold"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dissolve">
                                      <p:cBhvr>
                                        <p:cTn id="44" dur="500"/>
                                        <p:tgtEl>
                                          <p:spTgt spid="5"/>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dissolve">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build="p"/>
      <p:bldP spid="11" grpId="0" animBg="1"/>
      <p:bldP spid="12" grpId="0" animBg="1"/>
      <p:bldP spid="13" grpId="0" animBg="1"/>
      <p:bldP spid="19" grpId="0"/>
      <p:bldP spid="20" grpId="0"/>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76F7E-057F-914B-A457-E53FD9E48084}"/>
              </a:ext>
            </a:extLst>
          </p:cNvPr>
          <p:cNvSpPr>
            <a:spLocks noGrp="1"/>
          </p:cNvSpPr>
          <p:nvPr>
            <p:ph type="title"/>
          </p:nvPr>
        </p:nvSpPr>
        <p:spPr/>
        <p:txBody>
          <a:bodyPr>
            <a:normAutofit/>
          </a:bodyPr>
          <a:lstStyle/>
          <a:p>
            <a:r>
              <a:rPr lang="en-US" sz="3200" dirty="0"/>
              <a:t>Why does it work?</a:t>
            </a:r>
          </a:p>
        </p:txBody>
      </p:sp>
      <p:sp>
        <p:nvSpPr>
          <p:cNvPr id="3" name="Text Placeholder 2">
            <a:extLst>
              <a:ext uri="{FF2B5EF4-FFF2-40B4-BE49-F238E27FC236}">
                <a16:creationId xmlns:a16="http://schemas.microsoft.com/office/drawing/2014/main" id="{46533BFF-588A-1443-A83E-C3D7ED613958}"/>
              </a:ext>
            </a:extLst>
          </p:cNvPr>
          <p:cNvSpPr>
            <a:spLocks noGrp="1"/>
          </p:cNvSpPr>
          <p:nvPr>
            <p:ph type="body" idx="4294967295"/>
          </p:nvPr>
        </p:nvSpPr>
        <p:spPr>
          <a:xfrm>
            <a:off x="8323830" y="4076361"/>
            <a:ext cx="3609975" cy="2514600"/>
          </a:xfrm>
        </p:spPr>
        <p:txBody>
          <a:bodyPr>
            <a:normAutofit fontScale="85000" lnSpcReduction="10000"/>
          </a:bodyPr>
          <a:lstStyle/>
          <a:p>
            <a:pPr marL="152396" indent="0">
              <a:buNone/>
            </a:pPr>
            <a:r>
              <a:rPr lang="en-US" sz="2667" dirty="0">
                <a:latin typeface="Roboto"/>
                <a:ea typeface="Roboto"/>
                <a:cs typeface="Roboto"/>
                <a:sym typeface="Roboto"/>
              </a:rPr>
              <a:t>Suffix-based </a:t>
            </a:r>
            <a:r>
              <a:rPr lang="en-US" sz="2667" dirty="0">
                <a:solidFill>
                  <a:schemeClr val="bg2"/>
                </a:solidFill>
                <a:latin typeface="Roboto"/>
                <a:ea typeface="Roboto"/>
                <a:cs typeface="Roboto"/>
                <a:sym typeface="Roboto"/>
              </a:rPr>
              <a:t>Markovian organization</a:t>
            </a:r>
            <a:r>
              <a:rPr lang="en-US" sz="2667" dirty="0">
                <a:latin typeface="Roboto"/>
                <a:ea typeface="Roboto"/>
                <a:cs typeface="Roboto"/>
                <a:sym typeface="Roboto"/>
              </a:rPr>
              <a:t> of the state space of contraction reservoir mappings </a:t>
            </a:r>
            <a:r>
              <a:rPr lang="en-US" sz="2667" dirty="0">
                <a:solidFill>
                  <a:schemeClr val="bg2"/>
                </a:solidFill>
                <a:latin typeface="Roboto"/>
                <a:ea typeface="Roboto"/>
                <a:cs typeface="Roboto"/>
                <a:sym typeface="Roboto"/>
              </a:rPr>
              <a:t>even prior to learning</a:t>
            </a:r>
            <a:endParaRPr lang="en-US" sz="2667" dirty="0">
              <a:latin typeface="Roboto"/>
              <a:ea typeface="Roboto"/>
              <a:cs typeface="Roboto"/>
              <a:sym typeface="Roboto"/>
            </a:endParaRPr>
          </a:p>
          <a:p>
            <a:pPr marL="152396" indent="0">
              <a:buNone/>
            </a:pPr>
            <a:endParaRPr lang="en-US" sz="2667" dirty="0"/>
          </a:p>
        </p:txBody>
      </p:sp>
      <p:pic>
        <p:nvPicPr>
          <p:cNvPr id="16" name="Google Shape;417;p49">
            <a:extLst>
              <a:ext uri="{FF2B5EF4-FFF2-40B4-BE49-F238E27FC236}">
                <a16:creationId xmlns:a16="http://schemas.microsoft.com/office/drawing/2014/main" id="{D39E3E4C-4500-7C41-96E8-F0F659FD1731}"/>
              </a:ext>
            </a:extLst>
          </p:cNvPr>
          <p:cNvPicPr preferRelativeResize="0"/>
          <p:nvPr/>
        </p:nvPicPr>
        <p:blipFill rotWithShape="1">
          <a:blip r:embed="rId2">
            <a:alphaModFix/>
          </a:blip>
          <a:srcRect b="22346"/>
          <a:stretch/>
        </p:blipFill>
        <p:spPr>
          <a:xfrm>
            <a:off x="-190469" y="1653198"/>
            <a:ext cx="9045455" cy="3551604"/>
          </a:xfrm>
          <a:prstGeom prst="rect">
            <a:avLst/>
          </a:prstGeom>
          <a:noFill/>
          <a:ln>
            <a:noFill/>
          </a:ln>
        </p:spPr>
      </p:pic>
      <p:cxnSp>
        <p:nvCxnSpPr>
          <p:cNvPr id="17" name="Google Shape;429;p50">
            <a:extLst>
              <a:ext uri="{FF2B5EF4-FFF2-40B4-BE49-F238E27FC236}">
                <a16:creationId xmlns:a16="http://schemas.microsoft.com/office/drawing/2014/main" id="{A11A65CE-D7BE-E74E-B230-AB993A290567}"/>
              </a:ext>
            </a:extLst>
          </p:cNvPr>
          <p:cNvCxnSpPr>
            <a:cxnSpLocks/>
          </p:cNvCxnSpPr>
          <p:nvPr/>
        </p:nvCxnSpPr>
        <p:spPr>
          <a:xfrm flipV="1">
            <a:off x="4886582" y="1946741"/>
            <a:ext cx="3083921" cy="2899473"/>
          </a:xfrm>
          <a:prstGeom prst="straightConnector1">
            <a:avLst/>
          </a:prstGeom>
          <a:noFill/>
          <a:ln w="76200" cap="flat" cmpd="sng">
            <a:solidFill>
              <a:srgbClr val="38761D"/>
            </a:solidFill>
            <a:prstDash val="solid"/>
            <a:round/>
            <a:headEnd type="none" w="med" len="med"/>
            <a:tailEnd type="none" w="med" len="med"/>
          </a:ln>
        </p:spPr>
      </p:cxnSp>
      <p:sp>
        <p:nvSpPr>
          <p:cNvPr id="18" name="Google Shape;430;p50">
            <a:extLst>
              <a:ext uri="{FF2B5EF4-FFF2-40B4-BE49-F238E27FC236}">
                <a16:creationId xmlns:a16="http://schemas.microsoft.com/office/drawing/2014/main" id="{E869C54B-6E20-0B42-9F48-ECC77F533B99}"/>
              </a:ext>
            </a:extLst>
          </p:cNvPr>
          <p:cNvSpPr txBox="1"/>
          <p:nvPr/>
        </p:nvSpPr>
        <p:spPr>
          <a:xfrm>
            <a:off x="4865875" y="1695412"/>
            <a:ext cx="974372" cy="769080"/>
          </a:xfrm>
          <a:prstGeom prst="rect">
            <a:avLst/>
          </a:prstGeom>
          <a:noFill/>
          <a:ln>
            <a:noFill/>
          </a:ln>
        </p:spPr>
        <p:txBody>
          <a:bodyPr spcFirstLastPara="1" wrap="square" lIns="121900" tIns="121900" rIns="121900" bIns="121900" anchor="t" anchorCtr="0">
            <a:noAutofit/>
          </a:bodyPr>
          <a:lstStyle/>
          <a:p>
            <a:r>
              <a:rPr lang="it" sz="2400" dirty="0">
                <a:solidFill>
                  <a:srgbClr val="274E13"/>
                </a:solidFill>
              </a:rPr>
              <a:t>+1</a:t>
            </a:r>
            <a:endParaRPr sz="2400" dirty="0">
              <a:solidFill>
                <a:srgbClr val="274E13"/>
              </a:solidFill>
            </a:endParaRPr>
          </a:p>
        </p:txBody>
      </p:sp>
      <p:sp>
        <p:nvSpPr>
          <p:cNvPr id="19" name="Google Shape;431;p50">
            <a:extLst>
              <a:ext uri="{FF2B5EF4-FFF2-40B4-BE49-F238E27FC236}">
                <a16:creationId xmlns:a16="http://schemas.microsoft.com/office/drawing/2014/main" id="{22A3FE5D-8377-7142-BD97-BCA5EAB8A65C}"/>
              </a:ext>
            </a:extLst>
          </p:cNvPr>
          <p:cNvSpPr txBox="1"/>
          <p:nvPr/>
        </p:nvSpPr>
        <p:spPr>
          <a:xfrm>
            <a:off x="5381517" y="2197751"/>
            <a:ext cx="974372" cy="769080"/>
          </a:xfrm>
          <a:prstGeom prst="rect">
            <a:avLst/>
          </a:prstGeom>
          <a:noFill/>
          <a:ln>
            <a:noFill/>
          </a:ln>
        </p:spPr>
        <p:txBody>
          <a:bodyPr spcFirstLastPara="1" wrap="square" lIns="121900" tIns="121900" rIns="121900" bIns="121900" anchor="t" anchorCtr="0">
            <a:noAutofit/>
          </a:bodyPr>
          <a:lstStyle/>
          <a:p>
            <a:r>
              <a:rPr lang="it" sz="2400" dirty="0">
                <a:solidFill>
                  <a:srgbClr val="274E13"/>
                </a:solidFill>
              </a:rPr>
              <a:t>+1</a:t>
            </a:r>
            <a:endParaRPr sz="2400" dirty="0">
              <a:solidFill>
                <a:srgbClr val="274E13"/>
              </a:solidFill>
            </a:endParaRPr>
          </a:p>
        </p:txBody>
      </p:sp>
      <p:sp>
        <p:nvSpPr>
          <p:cNvPr id="20" name="Google Shape;432;p50">
            <a:extLst>
              <a:ext uri="{FF2B5EF4-FFF2-40B4-BE49-F238E27FC236}">
                <a16:creationId xmlns:a16="http://schemas.microsoft.com/office/drawing/2014/main" id="{5DC0F373-2F32-B049-8193-DFE09C0EEF07}"/>
              </a:ext>
            </a:extLst>
          </p:cNvPr>
          <p:cNvSpPr txBox="1"/>
          <p:nvPr/>
        </p:nvSpPr>
        <p:spPr>
          <a:xfrm>
            <a:off x="7148289" y="3964917"/>
            <a:ext cx="974372" cy="769080"/>
          </a:xfrm>
          <a:prstGeom prst="rect">
            <a:avLst/>
          </a:prstGeom>
          <a:noFill/>
          <a:ln>
            <a:noFill/>
          </a:ln>
        </p:spPr>
        <p:txBody>
          <a:bodyPr spcFirstLastPara="1" wrap="square" lIns="121900" tIns="121900" rIns="121900" bIns="121900" anchor="t" anchorCtr="0">
            <a:noAutofit/>
          </a:bodyPr>
          <a:lstStyle/>
          <a:p>
            <a:r>
              <a:rPr lang="it" sz="2400">
                <a:solidFill>
                  <a:srgbClr val="274E13"/>
                </a:solidFill>
              </a:rPr>
              <a:t>-1</a:t>
            </a:r>
            <a:endParaRPr sz="2400">
              <a:solidFill>
                <a:srgbClr val="274E13"/>
              </a:solidFill>
            </a:endParaRPr>
          </a:p>
        </p:txBody>
      </p:sp>
      <p:sp>
        <p:nvSpPr>
          <p:cNvPr id="21" name="Google Shape;433;p50">
            <a:extLst>
              <a:ext uri="{FF2B5EF4-FFF2-40B4-BE49-F238E27FC236}">
                <a16:creationId xmlns:a16="http://schemas.microsoft.com/office/drawing/2014/main" id="{344D0CB3-E90E-2147-80F2-660D37B12EDE}"/>
              </a:ext>
            </a:extLst>
          </p:cNvPr>
          <p:cNvSpPr txBox="1"/>
          <p:nvPr/>
        </p:nvSpPr>
        <p:spPr>
          <a:xfrm>
            <a:off x="7365622" y="3356717"/>
            <a:ext cx="974372" cy="769080"/>
          </a:xfrm>
          <a:prstGeom prst="rect">
            <a:avLst/>
          </a:prstGeom>
          <a:noFill/>
          <a:ln>
            <a:noFill/>
          </a:ln>
        </p:spPr>
        <p:txBody>
          <a:bodyPr spcFirstLastPara="1" wrap="square" lIns="121900" tIns="121900" rIns="121900" bIns="121900" anchor="t" anchorCtr="0">
            <a:noAutofit/>
          </a:bodyPr>
          <a:lstStyle/>
          <a:p>
            <a:r>
              <a:rPr lang="it" sz="2400">
                <a:solidFill>
                  <a:srgbClr val="274E13"/>
                </a:solidFill>
              </a:rPr>
              <a:t>-1</a:t>
            </a:r>
            <a:endParaRPr sz="2400">
              <a:solidFill>
                <a:srgbClr val="274E13"/>
              </a:solidFill>
            </a:endParaRPr>
          </a:p>
        </p:txBody>
      </p:sp>
      <p:sp>
        <p:nvSpPr>
          <p:cNvPr id="22" name="Google Shape;444;p51">
            <a:extLst>
              <a:ext uri="{FF2B5EF4-FFF2-40B4-BE49-F238E27FC236}">
                <a16:creationId xmlns:a16="http://schemas.microsoft.com/office/drawing/2014/main" id="{FD458B21-0608-194A-9490-B5C20E7ED694}"/>
              </a:ext>
            </a:extLst>
          </p:cNvPr>
          <p:cNvSpPr txBox="1"/>
          <p:nvPr/>
        </p:nvSpPr>
        <p:spPr>
          <a:xfrm>
            <a:off x="5103147" y="1518327"/>
            <a:ext cx="974372" cy="769080"/>
          </a:xfrm>
          <a:prstGeom prst="rect">
            <a:avLst/>
          </a:prstGeom>
          <a:noFill/>
          <a:ln>
            <a:noFill/>
          </a:ln>
        </p:spPr>
        <p:txBody>
          <a:bodyPr spcFirstLastPara="1" wrap="square" lIns="121900" tIns="121900" rIns="121900" bIns="121900" anchor="t" anchorCtr="0">
            <a:noAutofit/>
          </a:bodyPr>
          <a:lstStyle/>
          <a:p>
            <a:r>
              <a:rPr lang="it" sz="2400" dirty="0">
                <a:solidFill>
                  <a:srgbClr val="FF0000"/>
                </a:solidFill>
              </a:rPr>
              <a:t>-1</a:t>
            </a:r>
            <a:endParaRPr sz="2400" dirty="0">
              <a:solidFill>
                <a:srgbClr val="FF0000"/>
              </a:solidFill>
            </a:endParaRPr>
          </a:p>
        </p:txBody>
      </p:sp>
      <p:sp>
        <p:nvSpPr>
          <p:cNvPr id="23" name="Google Shape;445;p51">
            <a:extLst>
              <a:ext uri="{FF2B5EF4-FFF2-40B4-BE49-F238E27FC236}">
                <a16:creationId xmlns:a16="http://schemas.microsoft.com/office/drawing/2014/main" id="{BCD5EEFC-55DF-504F-AD9C-584A5CFAF5CB}"/>
              </a:ext>
            </a:extLst>
          </p:cNvPr>
          <p:cNvSpPr txBox="1"/>
          <p:nvPr/>
        </p:nvSpPr>
        <p:spPr>
          <a:xfrm>
            <a:off x="5618789" y="2020665"/>
            <a:ext cx="974372" cy="769080"/>
          </a:xfrm>
          <a:prstGeom prst="rect">
            <a:avLst/>
          </a:prstGeom>
          <a:noFill/>
          <a:ln>
            <a:noFill/>
          </a:ln>
        </p:spPr>
        <p:txBody>
          <a:bodyPr spcFirstLastPara="1" wrap="square" lIns="121900" tIns="121900" rIns="121900" bIns="121900" anchor="t" anchorCtr="0">
            <a:noAutofit/>
          </a:bodyPr>
          <a:lstStyle/>
          <a:p>
            <a:r>
              <a:rPr lang="it" sz="2400" dirty="0">
                <a:solidFill>
                  <a:srgbClr val="FF0000"/>
                </a:solidFill>
              </a:rPr>
              <a:t>+1</a:t>
            </a:r>
            <a:endParaRPr sz="2400" dirty="0">
              <a:solidFill>
                <a:srgbClr val="FF0000"/>
              </a:solidFill>
            </a:endParaRPr>
          </a:p>
        </p:txBody>
      </p:sp>
      <p:sp>
        <p:nvSpPr>
          <p:cNvPr id="24" name="Google Shape;446;p51">
            <a:extLst>
              <a:ext uri="{FF2B5EF4-FFF2-40B4-BE49-F238E27FC236}">
                <a16:creationId xmlns:a16="http://schemas.microsoft.com/office/drawing/2014/main" id="{8D8E5CD7-3E43-3347-AC2E-0B68FF774696}"/>
              </a:ext>
            </a:extLst>
          </p:cNvPr>
          <p:cNvSpPr txBox="1"/>
          <p:nvPr/>
        </p:nvSpPr>
        <p:spPr>
          <a:xfrm>
            <a:off x="7349458" y="3691821"/>
            <a:ext cx="974372" cy="769080"/>
          </a:xfrm>
          <a:prstGeom prst="rect">
            <a:avLst/>
          </a:prstGeom>
          <a:noFill/>
          <a:ln>
            <a:noFill/>
          </a:ln>
        </p:spPr>
        <p:txBody>
          <a:bodyPr spcFirstLastPara="1" wrap="square" lIns="121900" tIns="121900" rIns="121900" bIns="121900" anchor="t" anchorCtr="0">
            <a:noAutofit/>
          </a:bodyPr>
          <a:lstStyle/>
          <a:p>
            <a:r>
              <a:rPr lang="it" sz="2400" dirty="0">
                <a:solidFill>
                  <a:srgbClr val="FF0000"/>
                </a:solidFill>
              </a:rPr>
              <a:t>+1</a:t>
            </a:r>
            <a:endParaRPr sz="2400" dirty="0">
              <a:solidFill>
                <a:srgbClr val="FF0000"/>
              </a:solidFill>
            </a:endParaRPr>
          </a:p>
        </p:txBody>
      </p:sp>
      <p:sp>
        <p:nvSpPr>
          <p:cNvPr id="25" name="Google Shape;447;p51">
            <a:extLst>
              <a:ext uri="{FF2B5EF4-FFF2-40B4-BE49-F238E27FC236}">
                <a16:creationId xmlns:a16="http://schemas.microsoft.com/office/drawing/2014/main" id="{7F1AA231-2720-5847-A677-472B16419A4D}"/>
              </a:ext>
            </a:extLst>
          </p:cNvPr>
          <p:cNvSpPr txBox="1"/>
          <p:nvPr/>
        </p:nvSpPr>
        <p:spPr>
          <a:xfrm>
            <a:off x="7566791" y="3083621"/>
            <a:ext cx="974372" cy="769080"/>
          </a:xfrm>
          <a:prstGeom prst="rect">
            <a:avLst/>
          </a:prstGeom>
          <a:noFill/>
          <a:ln>
            <a:noFill/>
          </a:ln>
        </p:spPr>
        <p:txBody>
          <a:bodyPr spcFirstLastPara="1" wrap="square" lIns="121900" tIns="121900" rIns="121900" bIns="121900" anchor="t" anchorCtr="0">
            <a:noAutofit/>
          </a:bodyPr>
          <a:lstStyle/>
          <a:p>
            <a:r>
              <a:rPr lang="it" sz="2400">
                <a:solidFill>
                  <a:srgbClr val="FF0000"/>
                </a:solidFill>
              </a:rPr>
              <a:t>-1</a:t>
            </a:r>
            <a:endParaRPr sz="2400">
              <a:solidFill>
                <a:srgbClr val="FF0000"/>
              </a:solidFill>
            </a:endParaRPr>
          </a:p>
        </p:txBody>
      </p:sp>
      <p:sp>
        <p:nvSpPr>
          <p:cNvPr id="26" name="Google Shape;448;p51">
            <a:extLst>
              <a:ext uri="{FF2B5EF4-FFF2-40B4-BE49-F238E27FC236}">
                <a16:creationId xmlns:a16="http://schemas.microsoft.com/office/drawing/2014/main" id="{4CFE9C70-C25E-D94A-8907-DF1F3F95F178}"/>
              </a:ext>
            </a:extLst>
          </p:cNvPr>
          <p:cNvSpPr txBox="1"/>
          <p:nvPr/>
        </p:nvSpPr>
        <p:spPr>
          <a:xfrm>
            <a:off x="6563065" y="2025358"/>
            <a:ext cx="974372" cy="1477653"/>
          </a:xfrm>
          <a:prstGeom prst="rect">
            <a:avLst/>
          </a:prstGeom>
          <a:noFill/>
          <a:ln>
            <a:noFill/>
          </a:ln>
        </p:spPr>
        <p:txBody>
          <a:bodyPr spcFirstLastPara="1" wrap="square" lIns="121900" tIns="121900" rIns="121900" bIns="121900" anchor="t" anchorCtr="0">
            <a:noAutofit/>
          </a:bodyPr>
          <a:lstStyle/>
          <a:p>
            <a:r>
              <a:rPr lang="it" sz="6400" dirty="0">
                <a:solidFill>
                  <a:srgbClr val="FF0000"/>
                </a:solidFill>
              </a:rPr>
              <a:t>?</a:t>
            </a:r>
            <a:endParaRPr sz="6400" dirty="0">
              <a:solidFill>
                <a:srgbClr val="FF0000"/>
              </a:solidFill>
            </a:endParaRPr>
          </a:p>
        </p:txBody>
      </p:sp>
      <p:sp>
        <p:nvSpPr>
          <p:cNvPr id="27" name="Right Arrow 26">
            <a:extLst>
              <a:ext uri="{FF2B5EF4-FFF2-40B4-BE49-F238E27FC236}">
                <a16:creationId xmlns:a16="http://schemas.microsoft.com/office/drawing/2014/main" id="{6F1AA8F4-01FC-8D4C-B6E6-917F69C4CAD3}"/>
              </a:ext>
            </a:extLst>
          </p:cNvPr>
          <p:cNvSpPr/>
          <p:nvPr/>
        </p:nvSpPr>
        <p:spPr>
          <a:xfrm>
            <a:off x="2534802" y="5384096"/>
            <a:ext cx="4320988" cy="573741"/>
          </a:xfrm>
          <a:prstGeom prst="rightArrow">
            <a:avLst/>
          </a:prstGeom>
          <a:gradFill flip="none" rotWithShape="1">
            <a:gsLst>
              <a:gs pos="0">
                <a:schemeClr val="accent1">
                  <a:lumMod val="40000"/>
                  <a:lumOff val="60000"/>
                  <a:alpha val="7000"/>
                </a:schemeClr>
              </a:gs>
              <a:gs pos="46000">
                <a:schemeClr val="accent1">
                  <a:lumMod val="95000"/>
                  <a:lumOff val="5000"/>
                </a:schemeClr>
              </a:gs>
              <a:gs pos="100000">
                <a:schemeClr val="accent1">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8" name="Rectangle 27">
            <a:extLst>
              <a:ext uri="{FF2B5EF4-FFF2-40B4-BE49-F238E27FC236}">
                <a16:creationId xmlns:a16="http://schemas.microsoft.com/office/drawing/2014/main" id="{BC1A1BC9-B08C-9544-85F9-D9F917ABE999}"/>
              </a:ext>
            </a:extLst>
          </p:cNvPr>
          <p:cNvSpPr/>
          <p:nvPr/>
        </p:nvSpPr>
        <p:spPr>
          <a:xfrm>
            <a:off x="513689" y="5858914"/>
            <a:ext cx="3151825" cy="461665"/>
          </a:xfrm>
          <a:prstGeom prst="rect">
            <a:avLst/>
          </a:prstGeom>
        </p:spPr>
        <p:txBody>
          <a:bodyPr wrap="none">
            <a:spAutoFit/>
          </a:bodyPr>
          <a:lstStyle/>
          <a:p>
            <a:r>
              <a:rPr lang="en-US" sz="2400" dirty="0">
                <a:latin typeface="Roboto"/>
                <a:ea typeface="Roboto"/>
                <a:cs typeface="Roboto"/>
                <a:sym typeface="Roboto"/>
              </a:rPr>
              <a:t>Influence on the state</a:t>
            </a:r>
            <a:endParaRPr lang="en-US" sz="2400" dirty="0"/>
          </a:p>
        </p:txBody>
      </p:sp>
      <p:sp>
        <p:nvSpPr>
          <p:cNvPr id="29" name="Rectangle 28">
            <a:extLst>
              <a:ext uri="{FF2B5EF4-FFF2-40B4-BE49-F238E27FC236}">
                <a16:creationId xmlns:a16="http://schemas.microsoft.com/office/drawing/2014/main" id="{28A43FB4-7B7B-AD4A-868A-2FCFC68785B2}"/>
              </a:ext>
            </a:extLst>
          </p:cNvPr>
          <p:cNvSpPr/>
          <p:nvPr/>
        </p:nvSpPr>
        <p:spPr>
          <a:xfrm>
            <a:off x="8750461" y="246197"/>
            <a:ext cx="2865155" cy="1169551"/>
          </a:xfrm>
          <a:prstGeom prst="rect">
            <a:avLst/>
          </a:prstGeom>
        </p:spPr>
        <p:txBody>
          <a:bodyPr wrap="square">
            <a:spAutoFit/>
          </a:bodyPr>
          <a:lstStyle/>
          <a:p>
            <a:pPr lvl="0" algn="just"/>
            <a:r>
              <a:rPr lang="en-US" sz="1400" dirty="0">
                <a:solidFill>
                  <a:schemeClr val="accent5"/>
                </a:solidFill>
                <a:latin typeface="Consolas" panose="020B0609020204030204" pitchFamily="49" charset="0"/>
                <a:ea typeface="Roboto"/>
                <a:cs typeface="Consolas" panose="020B0609020204030204" pitchFamily="49" charset="0"/>
                <a:sym typeface="Roboto"/>
              </a:rPr>
              <a:t>C. </a:t>
            </a:r>
            <a:r>
              <a:rPr lang="en-US" sz="1400" dirty="0" err="1">
                <a:solidFill>
                  <a:schemeClr val="accent5"/>
                </a:solidFill>
                <a:latin typeface="Consolas" panose="020B0609020204030204" pitchFamily="49" charset="0"/>
                <a:ea typeface="Roboto"/>
                <a:cs typeface="Consolas" panose="020B0609020204030204" pitchFamily="49" charset="0"/>
                <a:sym typeface="Roboto"/>
              </a:rPr>
              <a:t>Gallicchio</a:t>
            </a:r>
            <a:r>
              <a:rPr lang="en-US" sz="1400" dirty="0">
                <a:solidFill>
                  <a:schemeClr val="accent5"/>
                </a:solidFill>
                <a:latin typeface="Consolas" panose="020B0609020204030204" pitchFamily="49" charset="0"/>
                <a:ea typeface="Roboto"/>
                <a:cs typeface="Consolas" panose="020B0609020204030204" pitchFamily="49" charset="0"/>
                <a:sym typeface="Roboto"/>
              </a:rPr>
              <a:t>, A. </a:t>
            </a:r>
            <a:r>
              <a:rPr lang="en-US" sz="1400" dirty="0" err="1">
                <a:solidFill>
                  <a:schemeClr val="accent5"/>
                </a:solidFill>
                <a:latin typeface="Consolas" panose="020B0609020204030204" pitchFamily="49" charset="0"/>
                <a:ea typeface="Roboto"/>
                <a:cs typeface="Consolas" panose="020B0609020204030204" pitchFamily="49" charset="0"/>
                <a:sym typeface="Roboto"/>
              </a:rPr>
              <a:t>Micheli</a:t>
            </a:r>
            <a:r>
              <a:rPr lang="en-US" sz="1400" dirty="0">
                <a:solidFill>
                  <a:schemeClr val="accent5"/>
                </a:solidFill>
                <a:latin typeface="Consolas" panose="020B0609020204030204" pitchFamily="49" charset="0"/>
                <a:ea typeface="Roboto"/>
                <a:cs typeface="Consolas" panose="020B0609020204030204" pitchFamily="49" charset="0"/>
                <a:sym typeface="Roboto"/>
              </a:rPr>
              <a:t>, “Architectural and Markovian Factors of Echo State Networks”. Neural Networks (2011)</a:t>
            </a:r>
          </a:p>
        </p:txBody>
      </p:sp>
    </p:spTree>
    <p:extLst>
      <p:ext uri="{BB962C8B-B14F-4D97-AF65-F5344CB8AC3E}">
        <p14:creationId xmlns:p14="http://schemas.microsoft.com/office/powerpoint/2010/main" val="807122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dissolve">
                                      <p:cBhvr>
                                        <p:cTn id="10" dur="500"/>
                                        <p:tgtEl>
                                          <p:spTgt spid="19"/>
                                        </p:tgtEl>
                                      </p:cBhvr>
                                    </p:animEffect>
                                  </p:childTnLst>
                                </p:cTn>
                              </p:par>
                              <p:par>
                                <p:cTn id="11" presetID="9"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dissolve">
                                      <p:cBhvr>
                                        <p:cTn id="13" dur="500"/>
                                        <p:tgtEl>
                                          <p:spTgt spid="17"/>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dissolve">
                                      <p:cBhvr>
                                        <p:cTn id="16" dur="500"/>
                                        <p:tgtEl>
                                          <p:spTgt spid="21"/>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dissolve">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7"/>
                                        </p:tgtEl>
                                      </p:cBhvr>
                                    </p:animEffect>
                                    <p:set>
                                      <p:cBhvr>
                                        <p:cTn id="24" dur="1" fill="hold">
                                          <p:stCondLst>
                                            <p:cond delay="499"/>
                                          </p:stCondLst>
                                        </p:cTn>
                                        <p:tgtEl>
                                          <p:spTgt spid="17"/>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18"/>
                                        </p:tgtEl>
                                      </p:cBhvr>
                                    </p:animEffect>
                                    <p:set>
                                      <p:cBhvr>
                                        <p:cTn id="27" dur="1" fill="hold">
                                          <p:stCondLst>
                                            <p:cond delay="499"/>
                                          </p:stCondLst>
                                        </p:cTn>
                                        <p:tgtEl>
                                          <p:spTgt spid="18"/>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19"/>
                                        </p:tgtEl>
                                      </p:cBhvr>
                                    </p:animEffect>
                                    <p:set>
                                      <p:cBhvr>
                                        <p:cTn id="30" dur="1" fill="hold">
                                          <p:stCondLst>
                                            <p:cond delay="499"/>
                                          </p:stCondLst>
                                        </p:cTn>
                                        <p:tgtEl>
                                          <p:spTgt spid="19"/>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20"/>
                                        </p:tgtEl>
                                      </p:cBhvr>
                                    </p:animEffect>
                                    <p:set>
                                      <p:cBhvr>
                                        <p:cTn id="33" dur="1" fill="hold">
                                          <p:stCondLst>
                                            <p:cond delay="499"/>
                                          </p:stCondLst>
                                        </p:cTn>
                                        <p:tgtEl>
                                          <p:spTgt spid="20"/>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21"/>
                                        </p:tgtEl>
                                      </p:cBhvr>
                                    </p:animEffect>
                                    <p:set>
                                      <p:cBhvr>
                                        <p:cTn id="36" dur="1" fill="hold">
                                          <p:stCondLst>
                                            <p:cond delay="499"/>
                                          </p:stCondLst>
                                        </p:cTn>
                                        <p:tgtEl>
                                          <p:spTgt spid="21"/>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dissolve">
                                      <p:cBhvr>
                                        <p:cTn id="41" dur="500"/>
                                        <p:tgtEl>
                                          <p:spTgt spid="22"/>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dissolve">
                                      <p:cBhvr>
                                        <p:cTn id="44" dur="500"/>
                                        <p:tgtEl>
                                          <p:spTgt spid="23"/>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dissolve">
                                      <p:cBhvr>
                                        <p:cTn id="47" dur="500"/>
                                        <p:tgtEl>
                                          <p:spTgt spid="24"/>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dissolve">
                                      <p:cBhvr>
                                        <p:cTn id="50" dur="500"/>
                                        <p:tgtEl>
                                          <p:spTgt spid="25"/>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dissolve">
                                      <p:cBhvr>
                                        <p:cTn id="5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9" grpId="0"/>
      <p:bldP spid="19" grpId="1"/>
      <p:bldP spid="20" grpId="0"/>
      <p:bldP spid="20" grpId="1"/>
      <p:bldP spid="21" grpId="0"/>
      <p:bldP spid="21" grpId="1"/>
      <p:bldP spid="22" grpId="0"/>
      <p:bldP spid="23" grpId="0"/>
      <p:bldP spid="24" grpId="0"/>
      <p:bldP spid="25" grpId="0"/>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65E88-D8C2-AC42-BDDD-FF41CE1B9BD2}"/>
              </a:ext>
            </a:extLst>
          </p:cNvPr>
          <p:cNvSpPr>
            <a:spLocks noGrp="1"/>
          </p:cNvSpPr>
          <p:nvPr>
            <p:ph type="title"/>
          </p:nvPr>
        </p:nvSpPr>
        <p:spPr/>
        <p:txBody>
          <a:bodyPr>
            <a:normAutofit/>
          </a:bodyPr>
          <a:lstStyle/>
          <a:p>
            <a:r>
              <a:rPr lang="en-US" sz="2800" dirty="0"/>
              <a:t>Simple Cycle Reservoir (SCR)</a:t>
            </a:r>
          </a:p>
        </p:txBody>
      </p:sp>
      <p:pic>
        <p:nvPicPr>
          <p:cNvPr id="53" name="Picture 52" descr="Shape, circle&#10;&#10;Description automatically generated">
            <a:extLst>
              <a:ext uri="{FF2B5EF4-FFF2-40B4-BE49-F238E27FC236}">
                <a16:creationId xmlns:a16="http://schemas.microsoft.com/office/drawing/2014/main" id="{AC813C95-68C5-544C-B59C-3E63B9EAD976}"/>
              </a:ext>
            </a:extLst>
          </p:cNvPr>
          <p:cNvPicPr>
            <a:picLocks noChangeAspect="1"/>
          </p:cNvPicPr>
          <p:nvPr/>
        </p:nvPicPr>
        <p:blipFill>
          <a:blip r:embed="rId3"/>
          <a:stretch>
            <a:fillRect/>
          </a:stretch>
        </p:blipFill>
        <p:spPr>
          <a:xfrm>
            <a:off x="879240" y="2345257"/>
            <a:ext cx="5950875" cy="2550375"/>
          </a:xfrm>
          <a:prstGeom prst="rect">
            <a:avLst/>
          </a:prstGeom>
        </p:spPr>
      </p:pic>
      <mc:AlternateContent xmlns:mc="http://schemas.openxmlformats.org/markup-compatibility/2006" xmlns:a14="http://schemas.microsoft.com/office/drawing/2010/main">
        <mc:Choice Requires="a14">
          <p:sp>
            <p:nvSpPr>
              <p:cNvPr id="54" name="Rectangle 53">
                <a:extLst>
                  <a:ext uri="{FF2B5EF4-FFF2-40B4-BE49-F238E27FC236}">
                    <a16:creationId xmlns:a16="http://schemas.microsoft.com/office/drawing/2014/main" id="{1804BCC9-6A96-224D-86E9-29D63CAFBA0F}"/>
                  </a:ext>
                </a:extLst>
              </p:cNvPr>
              <p:cNvSpPr/>
              <p:nvPr/>
            </p:nvSpPr>
            <p:spPr>
              <a:xfrm>
                <a:off x="3537070" y="3390333"/>
                <a:ext cx="572593" cy="4712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2400" i="1">
                              <a:solidFill>
                                <a:schemeClr val="bg2"/>
                              </a:solidFill>
                              <a:latin typeface="Cambria Math" panose="02040503050406030204" pitchFamily="18" charset="0"/>
                            </a:rPr>
                          </m:ctrlPr>
                        </m:accPr>
                        <m:e>
                          <m:r>
                            <a:rPr lang="en-US" sz="2400" b="1" i="1">
                              <a:solidFill>
                                <a:schemeClr val="bg2"/>
                              </a:solidFill>
                              <a:latin typeface="Cambria Math" panose="02040503050406030204" pitchFamily="18" charset="0"/>
                            </a:rPr>
                            <m:t>𝑾</m:t>
                          </m:r>
                        </m:e>
                      </m:acc>
                    </m:oMath>
                  </m:oMathPara>
                </a14:m>
                <a:endParaRPr lang="en-US" sz="2400" dirty="0">
                  <a:solidFill>
                    <a:schemeClr val="bg2"/>
                  </a:solidFill>
                </a:endParaRPr>
              </a:p>
            </p:txBody>
          </p:sp>
        </mc:Choice>
        <mc:Fallback xmlns="">
          <p:sp>
            <p:nvSpPr>
              <p:cNvPr id="54" name="Rectangle 53">
                <a:extLst>
                  <a:ext uri="{FF2B5EF4-FFF2-40B4-BE49-F238E27FC236}">
                    <a16:creationId xmlns:a16="http://schemas.microsoft.com/office/drawing/2014/main" id="{1804BCC9-6A96-224D-86E9-29D63CAFBA0F}"/>
                  </a:ext>
                </a:extLst>
              </p:cNvPr>
              <p:cNvSpPr>
                <a:spLocks noRot="1" noChangeAspect="1" noMove="1" noResize="1" noEditPoints="1" noAdjustHandles="1" noChangeArrowheads="1" noChangeShapeType="1" noTextEdit="1"/>
              </p:cNvSpPr>
              <p:nvPr/>
            </p:nvSpPr>
            <p:spPr>
              <a:xfrm>
                <a:off x="3537070" y="3390333"/>
                <a:ext cx="572593" cy="471283"/>
              </a:xfrm>
              <a:prstGeom prst="rect">
                <a:avLst/>
              </a:prstGeom>
              <a:blipFill>
                <a:blip r:embed="rId4"/>
                <a:stretch>
                  <a:fillRect t="-3896" r="-8511"/>
                </a:stretch>
              </a:blipFill>
            </p:spPr>
            <p:txBody>
              <a:bodyPr/>
              <a:lstStyle/>
              <a:p>
                <a:r>
                  <a:rPr lang="en-GB">
                    <a:noFill/>
                  </a:rPr>
                  <a:t> </a:t>
                </a:r>
              </a:p>
            </p:txBody>
          </p:sp>
        </mc:Fallback>
      </mc:AlternateContent>
      <p:pic>
        <p:nvPicPr>
          <p:cNvPr id="56" name="Picture 55" descr="Calendar&#10;&#10;Description automatically generated with low confidence">
            <a:extLst>
              <a:ext uri="{FF2B5EF4-FFF2-40B4-BE49-F238E27FC236}">
                <a16:creationId xmlns:a16="http://schemas.microsoft.com/office/drawing/2014/main" id="{7880CDD7-D23D-F148-AC2A-D22C844A8CB9}"/>
              </a:ext>
            </a:extLst>
          </p:cNvPr>
          <p:cNvPicPr>
            <a:picLocks noChangeAspect="1"/>
          </p:cNvPicPr>
          <p:nvPr/>
        </p:nvPicPr>
        <p:blipFill>
          <a:blip r:embed="rId5"/>
          <a:stretch>
            <a:fillRect/>
          </a:stretch>
        </p:blipFill>
        <p:spPr>
          <a:xfrm>
            <a:off x="7164809" y="2366154"/>
            <a:ext cx="4199467" cy="2573867"/>
          </a:xfrm>
          <a:prstGeom prst="rect">
            <a:avLst/>
          </a:prstGeom>
        </p:spPr>
      </p:pic>
      <p:sp>
        <p:nvSpPr>
          <p:cNvPr id="57" name="Rectangle 56">
            <a:extLst>
              <a:ext uri="{FF2B5EF4-FFF2-40B4-BE49-F238E27FC236}">
                <a16:creationId xmlns:a16="http://schemas.microsoft.com/office/drawing/2014/main" id="{979F1881-0152-134B-974C-F82EEB37018B}"/>
              </a:ext>
            </a:extLst>
          </p:cNvPr>
          <p:cNvSpPr/>
          <p:nvPr/>
        </p:nvSpPr>
        <p:spPr>
          <a:xfrm>
            <a:off x="1121735" y="1656194"/>
            <a:ext cx="9948531" cy="502766"/>
          </a:xfrm>
          <a:prstGeom prst="rect">
            <a:avLst/>
          </a:prstGeom>
        </p:spPr>
        <p:txBody>
          <a:bodyPr wrap="square">
            <a:spAutoFit/>
          </a:bodyPr>
          <a:lstStyle/>
          <a:p>
            <a:pPr algn="ctr"/>
            <a:r>
              <a:rPr lang="en-US" sz="2667" dirty="0">
                <a:solidFill>
                  <a:schemeClr val="bg2"/>
                </a:solidFill>
              </a:rPr>
              <a:t>The reservoir layer has an easy-to-build orthogonal structure</a:t>
            </a:r>
          </a:p>
        </p:txBody>
      </p:sp>
      <p:pic>
        <p:nvPicPr>
          <p:cNvPr id="59" name="Graphic 58">
            <a:extLst>
              <a:ext uri="{FF2B5EF4-FFF2-40B4-BE49-F238E27FC236}">
                <a16:creationId xmlns:a16="http://schemas.microsoft.com/office/drawing/2014/main" id="{CB621DAD-6E2D-E547-8EF9-B5BE3282E775}"/>
              </a:ext>
            </a:extLst>
          </p:cNvPr>
          <p:cNvPicPr>
            <a:picLocks noChangeAspect="1"/>
          </p:cNvPicPr>
          <p:nvPr/>
        </p:nvPicPr>
        <p:blipFill>
          <a:blip r:embed="rId6">
            <a:extLst>
              <a:ext uri="{96DAC541-7B7A-43D3-8B79-37D633B846F1}">
                <asvg:svgBlip xmlns:asvg="http://schemas.microsoft.com/office/drawing/2016/SVG/main" r:embed="rId7"/>
              </a:ext>
              <a:ext uri="{837473B0-CC2E-450A-ABE3-18F120FF3D39}">
                <a1611:picAttrSrcUrl xmlns:a1611="http://schemas.microsoft.com/office/drawing/2016/11/main" r:id="rId8"/>
              </a:ext>
            </a:extLst>
          </a:blip>
          <a:stretch>
            <a:fillRect/>
          </a:stretch>
        </p:blipFill>
        <p:spPr>
          <a:xfrm flipV="1">
            <a:off x="3102013" y="2725399"/>
            <a:ext cx="1693396" cy="1696045"/>
          </a:xfrm>
          <a:prstGeom prst="rect">
            <a:avLst/>
          </a:prstGeom>
        </p:spPr>
      </p:pic>
      <p:sp>
        <p:nvSpPr>
          <p:cNvPr id="60" name="Oval 59">
            <a:extLst>
              <a:ext uri="{FF2B5EF4-FFF2-40B4-BE49-F238E27FC236}">
                <a16:creationId xmlns:a16="http://schemas.microsoft.com/office/drawing/2014/main" id="{C9DE9C36-C4B2-584B-8EA2-28E1BC72F25A}"/>
              </a:ext>
            </a:extLst>
          </p:cNvPr>
          <p:cNvSpPr/>
          <p:nvPr/>
        </p:nvSpPr>
        <p:spPr>
          <a:xfrm rot="18483465">
            <a:off x="9102878" y="2372839"/>
            <a:ext cx="744373" cy="3016973"/>
          </a:xfrm>
          <a:prstGeom prst="ellipse">
            <a:avLst/>
          </a:prstGeom>
          <a:noFill/>
          <a:ln w="28575" cap="flat" cmpd="sng" algn="ctr">
            <a:solidFill>
              <a:schemeClr val="bg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US" sz="2400"/>
          </a:p>
        </p:txBody>
      </p:sp>
      <p:sp>
        <p:nvSpPr>
          <p:cNvPr id="62" name="Oval 61">
            <a:extLst>
              <a:ext uri="{FF2B5EF4-FFF2-40B4-BE49-F238E27FC236}">
                <a16:creationId xmlns:a16="http://schemas.microsoft.com/office/drawing/2014/main" id="{4E218528-AC2C-0A4A-B625-3C947E62EB64}"/>
              </a:ext>
            </a:extLst>
          </p:cNvPr>
          <p:cNvSpPr/>
          <p:nvPr/>
        </p:nvSpPr>
        <p:spPr>
          <a:xfrm rot="18483465">
            <a:off x="10717069" y="2443542"/>
            <a:ext cx="456364" cy="556359"/>
          </a:xfrm>
          <a:prstGeom prst="ellipse">
            <a:avLst/>
          </a:prstGeom>
          <a:noFill/>
          <a:ln w="28575" cap="flat" cmpd="sng" algn="ctr">
            <a:solidFill>
              <a:schemeClr val="bg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US" sz="2400"/>
          </a:p>
        </p:txBody>
      </p:sp>
      <p:sp>
        <p:nvSpPr>
          <p:cNvPr id="3" name="Rectangle 56">
            <a:extLst>
              <a:ext uri="{FF2B5EF4-FFF2-40B4-BE49-F238E27FC236}">
                <a16:creationId xmlns:a16="http://schemas.microsoft.com/office/drawing/2014/main" id="{7EA3C6B0-21B1-3796-1A8C-6641EB71C743}"/>
              </a:ext>
            </a:extLst>
          </p:cNvPr>
          <p:cNvSpPr/>
          <p:nvPr/>
        </p:nvSpPr>
        <p:spPr>
          <a:xfrm>
            <a:off x="1125360" y="5326439"/>
            <a:ext cx="9948531" cy="502766"/>
          </a:xfrm>
          <a:prstGeom prst="rect">
            <a:avLst/>
          </a:prstGeom>
        </p:spPr>
        <p:txBody>
          <a:bodyPr wrap="square">
            <a:spAutoFit/>
          </a:bodyPr>
          <a:lstStyle/>
          <a:p>
            <a:pPr algn="ctr"/>
            <a:r>
              <a:rPr lang="en-US" sz="2667" dirty="0"/>
              <a:t>…and maximum memory capacity for linear reservoirs</a:t>
            </a:r>
          </a:p>
        </p:txBody>
      </p:sp>
    </p:spTree>
    <p:extLst>
      <p:ext uri="{BB962C8B-B14F-4D97-AF65-F5344CB8AC3E}">
        <p14:creationId xmlns:p14="http://schemas.microsoft.com/office/powerpoint/2010/main" val="3723855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dissolve">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dissolve">
                                      <p:cBhvr>
                                        <p:cTn id="12" dur="500"/>
                                        <p:tgtEl>
                                          <p:spTgt spid="5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dissolve">
                                      <p:cBhvr>
                                        <p:cTn id="17" dur="500"/>
                                        <p:tgtEl>
                                          <p:spTgt spid="60"/>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62"/>
                                        </p:tgtEl>
                                        <p:attrNameLst>
                                          <p:attrName>style.visibility</p:attrName>
                                        </p:attrNameLst>
                                      </p:cBhvr>
                                      <p:to>
                                        <p:strVal val="visible"/>
                                      </p:to>
                                    </p:set>
                                    <p:animEffect transition="in" filter="dissolve">
                                      <p:cBhvr>
                                        <p:cTn id="20"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77CFE5A-0068-D50D-AB1F-BF041F5247BC}"/>
              </a:ext>
            </a:extLst>
          </p:cNvPr>
          <p:cNvSpPr>
            <a:spLocks noGrp="1"/>
          </p:cNvSpPr>
          <p:nvPr>
            <p:ph type="title"/>
          </p:nvPr>
        </p:nvSpPr>
        <p:spPr/>
        <p:txBody>
          <a:bodyPr>
            <a:normAutofit/>
          </a:bodyPr>
          <a:lstStyle/>
          <a:p>
            <a:r>
              <a:rPr lang="en-US" sz="2800" dirty="0"/>
              <a:t>So, can this simple models do something interesting?</a:t>
            </a:r>
            <a:endParaRPr lang="en-GB" sz="2800" dirty="0"/>
          </a:p>
        </p:txBody>
      </p:sp>
      <p:sp>
        <p:nvSpPr>
          <p:cNvPr id="5" name="Content Placeholder 2">
            <a:extLst>
              <a:ext uri="{FF2B5EF4-FFF2-40B4-BE49-F238E27FC236}">
                <a16:creationId xmlns:a16="http://schemas.microsoft.com/office/drawing/2014/main" id="{E9FE714D-8353-D57C-ADE0-22B1FB990B35}"/>
              </a:ext>
            </a:extLst>
          </p:cNvPr>
          <p:cNvSpPr>
            <a:spLocks noGrp="1"/>
          </p:cNvSpPr>
          <p:nvPr/>
        </p:nvSpPr>
        <p:spPr>
          <a:xfrm>
            <a:off x="801499" y="1465760"/>
            <a:ext cx="8670424" cy="461665"/>
          </a:xfrm>
          <a:prstGeom prst="rect">
            <a:avLst/>
          </a:prstGeom>
        </p:spPr>
        <p:txBody>
          <a:bodyPr wrap="square">
            <a:spAutoFit/>
          </a:bodyPr>
          <a:lstStyle/>
          <a:p>
            <a:r>
              <a:rPr lang="en-US" sz="2400" dirty="0"/>
              <a:t>Indoor robot localization from radio strength information</a:t>
            </a:r>
          </a:p>
        </p:txBody>
      </p:sp>
      <p:pic>
        <p:nvPicPr>
          <p:cNvPr id="6" name="Transport_Final">
            <a:hlinkClick r:id="" action="ppaction://media"/>
            <a:extLst>
              <a:ext uri="{FF2B5EF4-FFF2-40B4-BE49-F238E27FC236}">
                <a16:creationId xmlns:a16="http://schemas.microsoft.com/office/drawing/2014/main" id="{46015A13-96F9-9DAF-3D48-32181E058427}"/>
              </a:ext>
            </a:extLst>
          </p:cNvPr>
          <p:cNvPicPr>
            <a:picLocks noChangeAspect="1"/>
          </p:cNvPicPr>
          <p:nvPr>
            <a:videoFile r:link="rId1"/>
            <p:extLst>
              <p:ext uri="{DAA4B4D4-6D71-4841-9C94-3DE7FCFB9230}">
                <p14:media xmlns:p14="http://schemas.microsoft.com/office/powerpoint/2010/main" r:embed="rId2">
                  <p14:trim st="38204" end="145289"/>
                </p14:media>
              </p:ext>
            </p:extLst>
          </p:nvPr>
        </p:nvPicPr>
        <p:blipFill>
          <a:blip r:embed="rId4"/>
          <a:stretch>
            <a:fillRect/>
          </a:stretch>
        </p:blipFill>
        <p:spPr>
          <a:xfrm>
            <a:off x="5136711" y="2394311"/>
            <a:ext cx="6325449" cy="3553624"/>
          </a:xfrm>
          <a:prstGeom prst="rect">
            <a:avLst/>
          </a:prstGeom>
        </p:spPr>
      </p:pic>
      <p:sp>
        <p:nvSpPr>
          <p:cNvPr id="8" name="Rettangolo 7">
            <a:extLst>
              <a:ext uri="{FF2B5EF4-FFF2-40B4-BE49-F238E27FC236}">
                <a16:creationId xmlns:a16="http://schemas.microsoft.com/office/drawing/2014/main" id="{455A6F4F-E2E3-C9CE-7268-BBC0FA367F3D}"/>
              </a:ext>
            </a:extLst>
          </p:cNvPr>
          <p:cNvSpPr/>
          <p:nvPr/>
        </p:nvSpPr>
        <p:spPr>
          <a:xfrm>
            <a:off x="415600" y="5895301"/>
            <a:ext cx="2398611" cy="738664"/>
          </a:xfrm>
          <a:prstGeom prst="rect">
            <a:avLst/>
          </a:prstGeom>
        </p:spPr>
        <p:txBody>
          <a:bodyPr wrap="square">
            <a:spAutoFit/>
          </a:bodyPr>
          <a:lstStyle/>
          <a:p>
            <a:r>
              <a:rPr lang="en-US" sz="1050" dirty="0" err="1">
                <a:solidFill>
                  <a:schemeClr val="accent5"/>
                </a:solidFill>
              </a:rPr>
              <a:t>Dragone</a:t>
            </a:r>
            <a:r>
              <a:rPr lang="en-US" sz="1050" dirty="0">
                <a:solidFill>
                  <a:schemeClr val="accent5"/>
                </a:solidFill>
              </a:rPr>
              <a:t> et al, RSS-based Robot Localization in Critical Environments using Reservoir Computing, Proc. Of ESANN 2016 </a:t>
            </a:r>
          </a:p>
        </p:txBody>
      </p:sp>
      <p:pic>
        <p:nvPicPr>
          <p:cNvPr id="9" name="Picture 2" descr="http://fp7rubicon.eu/uploads/images/mainbar.png">
            <a:extLst>
              <a:ext uri="{FF2B5EF4-FFF2-40B4-BE49-F238E27FC236}">
                <a16:creationId xmlns:a16="http://schemas.microsoft.com/office/drawing/2014/main" id="{3CD3DFB5-B0BB-436F-31B4-A1A310FD0DB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60" t="14316" r="67893" b="10232"/>
          <a:stretch/>
        </p:blipFill>
        <p:spPr bwMode="auto">
          <a:xfrm>
            <a:off x="2943576" y="5989540"/>
            <a:ext cx="1424586" cy="550185"/>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7">
            <a:extLst>
              <a:ext uri="{FF2B5EF4-FFF2-40B4-BE49-F238E27FC236}">
                <a16:creationId xmlns:a16="http://schemas.microsoft.com/office/drawing/2014/main" id="{69EEA756-6D69-C8B3-C150-42DF6823836D}"/>
              </a:ext>
            </a:extLst>
          </p:cNvPr>
          <p:cNvGrpSpPr>
            <a:grpSpLocks/>
          </p:cNvGrpSpPr>
          <p:nvPr/>
        </p:nvGrpSpPr>
        <p:grpSpPr bwMode="auto">
          <a:xfrm>
            <a:off x="729840" y="2394311"/>
            <a:ext cx="4083305" cy="2849273"/>
            <a:chOff x="396815" y="2140786"/>
            <a:chExt cx="8571401" cy="4200069"/>
          </a:xfrm>
        </p:grpSpPr>
        <p:cxnSp>
          <p:nvCxnSpPr>
            <p:cNvPr id="11" name="Connettore 1 7">
              <a:extLst>
                <a:ext uri="{FF2B5EF4-FFF2-40B4-BE49-F238E27FC236}">
                  <a16:creationId xmlns:a16="http://schemas.microsoft.com/office/drawing/2014/main" id="{135F839E-BB70-A0C0-AB48-0D87238F4319}"/>
                </a:ext>
              </a:extLst>
            </p:cNvPr>
            <p:cNvCxnSpPr/>
            <p:nvPr/>
          </p:nvCxnSpPr>
          <p:spPr>
            <a:xfrm flipH="1" flipV="1">
              <a:off x="1348858" y="3356529"/>
              <a:ext cx="12089" cy="290928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Connettore 1 9">
              <a:extLst>
                <a:ext uri="{FF2B5EF4-FFF2-40B4-BE49-F238E27FC236}">
                  <a16:creationId xmlns:a16="http://schemas.microsoft.com/office/drawing/2014/main" id="{3746F295-4CB4-93CD-F823-2512FD1AF237}"/>
                </a:ext>
              </a:extLst>
            </p:cNvPr>
            <p:cNvCxnSpPr/>
            <p:nvPr/>
          </p:nvCxnSpPr>
          <p:spPr>
            <a:xfrm flipV="1">
              <a:off x="396815" y="2293380"/>
              <a:ext cx="822080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Connettore 1 12">
              <a:extLst>
                <a:ext uri="{FF2B5EF4-FFF2-40B4-BE49-F238E27FC236}">
                  <a16:creationId xmlns:a16="http://schemas.microsoft.com/office/drawing/2014/main" id="{2EA293F0-464F-61C8-110D-C062D1348146}"/>
                </a:ext>
              </a:extLst>
            </p:cNvPr>
            <p:cNvCxnSpPr/>
            <p:nvPr/>
          </p:nvCxnSpPr>
          <p:spPr>
            <a:xfrm flipH="1" flipV="1">
              <a:off x="2606158" y="3376542"/>
              <a:ext cx="12089" cy="290928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Connettore 1 13">
              <a:extLst>
                <a:ext uri="{FF2B5EF4-FFF2-40B4-BE49-F238E27FC236}">
                  <a16:creationId xmlns:a16="http://schemas.microsoft.com/office/drawing/2014/main" id="{5AF5D0A9-F318-741C-9A1D-7BFF67737964}"/>
                </a:ext>
              </a:extLst>
            </p:cNvPr>
            <p:cNvCxnSpPr/>
            <p:nvPr/>
          </p:nvCxnSpPr>
          <p:spPr>
            <a:xfrm flipV="1">
              <a:off x="2606158" y="3376542"/>
              <a:ext cx="601146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Connettore 1 16">
              <a:extLst>
                <a:ext uri="{FF2B5EF4-FFF2-40B4-BE49-F238E27FC236}">
                  <a16:creationId xmlns:a16="http://schemas.microsoft.com/office/drawing/2014/main" id="{C7613247-B52B-495B-B1F1-FB2B225873E3}"/>
                </a:ext>
              </a:extLst>
            </p:cNvPr>
            <p:cNvCxnSpPr/>
            <p:nvPr/>
          </p:nvCxnSpPr>
          <p:spPr>
            <a:xfrm flipH="1">
              <a:off x="396815" y="3356529"/>
              <a:ext cx="95204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Connettore 1 20">
              <a:extLst>
                <a:ext uri="{FF2B5EF4-FFF2-40B4-BE49-F238E27FC236}">
                  <a16:creationId xmlns:a16="http://schemas.microsoft.com/office/drawing/2014/main" id="{8E9467E2-349E-F0D6-DB67-75F691B3EBC1}"/>
                </a:ext>
              </a:extLst>
            </p:cNvPr>
            <p:cNvCxnSpPr/>
            <p:nvPr/>
          </p:nvCxnSpPr>
          <p:spPr>
            <a:xfrm flipV="1">
              <a:off x="1953329" y="3376542"/>
              <a:ext cx="0" cy="2889267"/>
            </a:xfrm>
            <a:prstGeom prst="line">
              <a:avLst/>
            </a:prstGeom>
            <a:ln cmpd="sng">
              <a:solidFill>
                <a:srgbClr val="C00000"/>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7" name="Arco 22">
              <a:extLst>
                <a:ext uri="{FF2B5EF4-FFF2-40B4-BE49-F238E27FC236}">
                  <a16:creationId xmlns:a16="http://schemas.microsoft.com/office/drawing/2014/main" id="{B4AAAF99-83ED-024D-2DF4-FCE3772D6664}"/>
                </a:ext>
              </a:extLst>
            </p:cNvPr>
            <p:cNvSpPr/>
            <p:nvPr/>
          </p:nvSpPr>
          <p:spPr>
            <a:xfrm rot="16200000">
              <a:off x="1913152" y="2898903"/>
              <a:ext cx="993106" cy="912751"/>
            </a:xfrm>
            <a:prstGeom prst="arc">
              <a:avLst>
                <a:gd name="adj1" fmla="val 16106283"/>
                <a:gd name="adj2" fmla="val 457268"/>
              </a:avLst>
            </a:prstGeom>
            <a:ln cmpd="sng">
              <a:solidFill>
                <a:srgbClr val="C0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GB" sz="2400"/>
            </a:p>
          </p:txBody>
        </p:sp>
        <p:cxnSp>
          <p:nvCxnSpPr>
            <p:cNvPr id="18" name="Connettore 1 24">
              <a:extLst>
                <a:ext uri="{FF2B5EF4-FFF2-40B4-BE49-F238E27FC236}">
                  <a16:creationId xmlns:a16="http://schemas.microsoft.com/office/drawing/2014/main" id="{E040BB26-23AF-FC90-A3FD-6B246E2046FB}"/>
                </a:ext>
              </a:extLst>
            </p:cNvPr>
            <p:cNvCxnSpPr/>
            <p:nvPr/>
          </p:nvCxnSpPr>
          <p:spPr>
            <a:xfrm>
              <a:off x="2476196" y="2858726"/>
              <a:ext cx="5887549" cy="0"/>
            </a:xfrm>
            <a:prstGeom prst="line">
              <a:avLst/>
            </a:prstGeom>
            <a:ln cmpd="sng">
              <a:solidFill>
                <a:srgbClr val="C00000"/>
              </a:solidFill>
              <a:headEnd type="arrow"/>
              <a:tailEnd type="arrow"/>
            </a:ln>
            <a:effectLst/>
          </p:spPr>
          <p:style>
            <a:lnRef idx="2">
              <a:schemeClr val="accent1"/>
            </a:lnRef>
            <a:fillRef idx="0">
              <a:schemeClr val="accent1"/>
            </a:fillRef>
            <a:effectRef idx="1">
              <a:schemeClr val="accent1"/>
            </a:effectRef>
            <a:fontRef idx="minor">
              <a:schemeClr val="tx1"/>
            </a:fontRef>
          </p:style>
        </p:cxnSp>
        <p:pic>
          <p:nvPicPr>
            <p:cNvPr id="19" name="Picture 4" descr="http://bullseye.xbow.com:81/Products/Product_images/Wireless_images/IRIS_sml.jpg">
              <a:extLst>
                <a:ext uri="{FF2B5EF4-FFF2-40B4-BE49-F238E27FC236}">
                  <a16:creationId xmlns:a16="http://schemas.microsoft.com/office/drawing/2014/main" id="{E0306DDB-8F59-AE0D-C2C0-184CC68777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44874" y="5895600"/>
              <a:ext cx="277354" cy="265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 descr="http://bullseye.xbow.com:81/Products/Product_images/Wireless_images/IRIS_sml.jpg">
              <a:extLst>
                <a:ext uri="{FF2B5EF4-FFF2-40B4-BE49-F238E27FC236}">
                  <a16:creationId xmlns:a16="http://schemas.microsoft.com/office/drawing/2014/main" id="{F34BA79C-723A-F9BA-234D-06D080D1FE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9824" y="5247900"/>
              <a:ext cx="277354" cy="265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 descr="http://bullseye.xbow.com:81/Products/Product_images/Wireless_images/IRIS_sml.jpg">
              <a:extLst>
                <a:ext uri="{FF2B5EF4-FFF2-40B4-BE49-F238E27FC236}">
                  <a16:creationId xmlns:a16="http://schemas.microsoft.com/office/drawing/2014/main" id="{111F1BD4-CF4A-8A9A-A9B1-8351CF4E0F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4425" y="4697430"/>
              <a:ext cx="277354" cy="265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 descr="http://bullseye.xbow.com:81/Products/Product_images/Wireless_images/IRIS_sml.jpg">
              <a:extLst>
                <a:ext uri="{FF2B5EF4-FFF2-40B4-BE49-F238E27FC236}">
                  <a16:creationId xmlns:a16="http://schemas.microsoft.com/office/drawing/2014/main" id="{B50E8989-F6E4-D603-392C-98AB907483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97950" y="4047750"/>
              <a:ext cx="277354" cy="265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 descr="http://bullseye.xbow.com:81/Products/Product_images/Wireless_images/IRIS_sml.jpg">
              <a:extLst>
                <a:ext uri="{FF2B5EF4-FFF2-40B4-BE49-F238E27FC236}">
                  <a16:creationId xmlns:a16="http://schemas.microsoft.com/office/drawing/2014/main" id="{728019B2-63AB-C0F1-8EBF-1788DAD555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11749" y="2161892"/>
              <a:ext cx="277354" cy="265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4" descr="http://bullseye.xbow.com:81/Products/Product_images/Wireless_images/IRIS_sml.jpg">
              <a:extLst>
                <a:ext uri="{FF2B5EF4-FFF2-40B4-BE49-F238E27FC236}">
                  <a16:creationId xmlns:a16="http://schemas.microsoft.com/office/drawing/2014/main" id="{B673BFE5-3632-8719-0C4C-4B8F0E0D7B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6149" y="3220868"/>
              <a:ext cx="277354" cy="265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4" descr="http://bullseye.xbow.com:81/Products/Product_images/Wireless_images/IRIS_sml.jpg">
              <a:extLst>
                <a:ext uri="{FF2B5EF4-FFF2-40B4-BE49-F238E27FC236}">
                  <a16:creationId xmlns:a16="http://schemas.microsoft.com/office/drawing/2014/main" id="{7CA15C18-538D-6175-D931-B5664DD83C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37397" y="2151375"/>
              <a:ext cx="277354" cy="265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4" descr="http://bullseye.xbow.com:81/Products/Product_images/Wireless_images/IRIS_sml.jpg">
              <a:extLst>
                <a:ext uri="{FF2B5EF4-FFF2-40B4-BE49-F238E27FC236}">
                  <a16:creationId xmlns:a16="http://schemas.microsoft.com/office/drawing/2014/main" id="{201A2804-F4F7-A8E9-96D1-A138E6188D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69299" y="3220867"/>
              <a:ext cx="277354" cy="265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4" descr="http://bullseye.xbow.com:81/Products/Product_images/Wireless_images/IRIS_sml.jpg">
              <a:extLst>
                <a:ext uri="{FF2B5EF4-FFF2-40B4-BE49-F238E27FC236}">
                  <a16:creationId xmlns:a16="http://schemas.microsoft.com/office/drawing/2014/main" id="{77D4F0F7-8ABE-6FD1-3842-5E3B80680D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83774" y="2151375"/>
              <a:ext cx="277354" cy="265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 name="Gruppo 52">
              <a:extLst>
                <a:ext uri="{FF2B5EF4-FFF2-40B4-BE49-F238E27FC236}">
                  <a16:creationId xmlns:a16="http://schemas.microsoft.com/office/drawing/2014/main" id="{1E58690E-EA9B-7FFC-8260-82210E200506}"/>
                </a:ext>
              </a:extLst>
            </p:cNvPr>
            <p:cNvGrpSpPr>
              <a:grpSpLocks/>
            </p:cNvGrpSpPr>
            <p:nvPr/>
          </p:nvGrpSpPr>
          <p:grpSpPr bwMode="auto">
            <a:xfrm>
              <a:off x="1280048" y="5171011"/>
              <a:ext cx="434453" cy="484800"/>
              <a:chOff x="1280048" y="5066236"/>
              <a:chExt cx="434453" cy="484800"/>
            </a:xfrm>
          </p:grpSpPr>
          <p:pic>
            <p:nvPicPr>
              <p:cNvPr id="68" name="Picture 4" descr="http://bullseye.xbow.com:81/Products/Product_images/Wireless_images/IRIS_sml.jpg">
                <a:extLst>
                  <a:ext uri="{FF2B5EF4-FFF2-40B4-BE49-F238E27FC236}">
                    <a16:creationId xmlns:a16="http://schemas.microsoft.com/office/drawing/2014/main" id="{41664558-E01A-DA5C-4EF6-929FE58566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80048" y="5285569"/>
                <a:ext cx="277354" cy="265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9" name="Gruppo 51">
                <a:extLst>
                  <a:ext uri="{FF2B5EF4-FFF2-40B4-BE49-F238E27FC236}">
                    <a16:creationId xmlns:a16="http://schemas.microsoft.com/office/drawing/2014/main" id="{F649FF41-D3EB-0F0E-22DB-14F9480A53B2}"/>
                  </a:ext>
                </a:extLst>
              </p:cNvPr>
              <p:cNvGrpSpPr>
                <a:grpSpLocks/>
              </p:cNvGrpSpPr>
              <p:nvPr/>
            </p:nvGrpSpPr>
            <p:grpSpPr bwMode="auto">
              <a:xfrm>
                <a:off x="1493077" y="5066236"/>
                <a:ext cx="221424" cy="335052"/>
                <a:chOff x="4304225" y="4304681"/>
                <a:chExt cx="406153" cy="639165"/>
              </a:xfrm>
            </p:grpSpPr>
            <p:sp>
              <p:nvSpPr>
                <p:cNvPr id="70" name="Nastro perforato 47">
                  <a:extLst>
                    <a:ext uri="{FF2B5EF4-FFF2-40B4-BE49-F238E27FC236}">
                      <a16:creationId xmlns:a16="http://schemas.microsoft.com/office/drawing/2014/main" id="{192D0016-CE22-1348-0A18-88002639E27E}"/>
                    </a:ext>
                  </a:extLst>
                </p:cNvPr>
                <p:cNvSpPr/>
                <p:nvPr/>
              </p:nvSpPr>
              <p:spPr>
                <a:xfrm>
                  <a:off x="4305793" y="4303019"/>
                  <a:ext cx="404697" cy="353133"/>
                </a:xfrm>
                <a:prstGeom prst="flowChartPunchedTap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n-GB" sz="2400"/>
                </a:p>
              </p:txBody>
            </p:sp>
            <p:cxnSp>
              <p:nvCxnSpPr>
                <p:cNvPr id="71" name="Connettore 1 49">
                  <a:extLst>
                    <a:ext uri="{FF2B5EF4-FFF2-40B4-BE49-F238E27FC236}">
                      <a16:creationId xmlns:a16="http://schemas.microsoft.com/office/drawing/2014/main" id="{963E3E94-AED6-C93E-2F67-F4DA6AF17BF2}"/>
                    </a:ext>
                  </a:extLst>
                </p:cNvPr>
                <p:cNvCxnSpPr/>
                <p:nvPr/>
              </p:nvCxnSpPr>
              <p:spPr>
                <a:xfrm>
                  <a:off x="4305793" y="4637063"/>
                  <a:ext cx="0" cy="305412"/>
                </a:xfrm>
                <a:prstGeom prst="line">
                  <a:avLst/>
                </a:prstGeom>
              </p:spPr>
              <p:style>
                <a:lnRef idx="2">
                  <a:schemeClr val="accent6">
                    <a:shade val="50000"/>
                  </a:schemeClr>
                </a:lnRef>
                <a:fillRef idx="1">
                  <a:schemeClr val="accent6"/>
                </a:fillRef>
                <a:effectRef idx="0">
                  <a:schemeClr val="accent6"/>
                </a:effectRef>
                <a:fontRef idx="minor">
                  <a:schemeClr val="lt1"/>
                </a:fontRef>
              </p:style>
            </p:cxnSp>
          </p:grpSp>
        </p:grpSp>
        <p:grpSp>
          <p:nvGrpSpPr>
            <p:cNvPr id="29" name="Gruppo 53">
              <a:extLst>
                <a:ext uri="{FF2B5EF4-FFF2-40B4-BE49-F238E27FC236}">
                  <a16:creationId xmlns:a16="http://schemas.microsoft.com/office/drawing/2014/main" id="{C21301EA-28B3-A908-835C-2361B3EC16EB}"/>
                </a:ext>
              </a:extLst>
            </p:cNvPr>
            <p:cNvGrpSpPr>
              <a:grpSpLocks/>
            </p:cNvGrpSpPr>
            <p:nvPr/>
          </p:nvGrpSpPr>
          <p:grpSpPr bwMode="auto">
            <a:xfrm>
              <a:off x="2489723" y="4409011"/>
              <a:ext cx="434453" cy="484800"/>
              <a:chOff x="1280048" y="5066236"/>
              <a:chExt cx="434453" cy="484800"/>
            </a:xfrm>
          </p:grpSpPr>
          <p:pic>
            <p:nvPicPr>
              <p:cNvPr id="64" name="Picture 4" descr="http://bullseye.xbow.com:81/Products/Product_images/Wireless_images/IRIS_sml.jpg">
                <a:extLst>
                  <a:ext uri="{FF2B5EF4-FFF2-40B4-BE49-F238E27FC236}">
                    <a16:creationId xmlns:a16="http://schemas.microsoft.com/office/drawing/2014/main" id="{2F27A4E7-418B-02C6-25B4-21440570D1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80048" y="5285569"/>
                <a:ext cx="277354" cy="265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5" name="Gruppo 55">
                <a:extLst>
                  <a:ext uri="{FF2B5EF4-FFF2-40B4-BE49-F238E27FC236}">
                    <a16:creationId xmlns:a16="http://schemas.microsoft.com/office/drawing/2014/main" id="{2568A883-BD11-0F98-D673-A16E09C617B7}"/>
                  </a:ext>
                </a:extLst>
              </p:cNvPr>
              <p:cNvGrpSpPr>
                <a:grpSpLocks/>
              </p:cNvGrpSpPr>
              <p:nvPr/>
            </p:nvGrpSpPr>
            <p:grpSpPr bwMode="auto">
              <a:xfrm>
                <a:off x="1493077" y="5066236"/>
                <a:ext cx="221424" cy="335052"/>
                <a:chOff x="4304225" y="4304681"/>
                <a:chExt cx="406153" cy="639165"/>
              </a:xfrm>
            </p:grpSpPr>
            <p:sp>
              <p:nvSpPr>
                <p:cNvPr id="66" name="Nastro perforato 56">
                  <a:extLst>
                    <a:ext uri="{FF2B5EF4-FFF2-40B4-BE49-F238E27FC236}">
                      <a16:creationId xmlns:a16="http://schemas.microsoft.com/office/drawing/2014/main" id="{82E76FA4-1C8C-840A-2DF4-2C42A9CF9D8D}"/>
                    </a:ext>
                  </a:extLst>
                </p:cNvPr>
                <p:cNvSpPr/>
                <p:nvPr/>
              </p:nvSpPr>
              <p:spPr>
                <a:xfrm>
                  <a:off x="4304448" y="4305947"/>
                  <a:ext cx="404697" cy="353133"/>
                </a:xfrm>
                <a:prstGeom prst="flowChartPunchedTap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n-GB" sz="2400"/>
                </a:p>
              </p:txBody>
            </p:sp>
            <p:cxnSp>
              <p:nvCxnSpPr>
                <p:cNvPr id="67" name="Connettore 1 57">
                  <a:extLst>
                    <a:ext uri="{FF2B5EF4-FFF2-40B4-BE49-F238E27FC236}">
                      <a16:creationId xmlns:a16="http://schemas.microsoft.com/office/drawing/2014/main" id="{1CCA5233-7B7D-EC89-730B-C3B479F034E6}"/>
                    </a:ext>
                  </a:extLst>
                </p:cNvPr>
                <p:cNvCxnSpPr/>
                <p:nvPr/>
              </p:nvCxnSpPr>
              <p:spPr>
                <a:xfrm>
                  <a:off x="4304448" y="4639991"/>
                  <a:ext cx="0" cy="305412"/>
                </a:xfrm>
                <a:prstGeom prst="line">
                  <a:avLst/>
                </a:prstGeom>
              </p:spPr>
              <p:style>
                <a:lnRef idx="2">
                  <a:schemeClr val="accent6">
                    <a:shade val="50000"/>
                  </a:schemeClr>
                </a:lnRef>
                <a:fillRef idx="1">
                  <a:schemeClr val="accent6"/>
                </a:fillRef>
                <a:effectRef idx="0">
                  <a:schemeClr val="accent6"/>
                </a:effectRef>
                <a:fontRef idx="minor">
                  <a:schemeClr val="lt1"/>
                </a:fontRef>
              </p:style>
            </p:cxnSp>
          </p:grpSp>
        </p:grpSp>
        <p:grpSp>
          <p:nvGrpSpPr>
            <p:cNvPr id="30" name="Gruppo 58">
              <a:extLst>
                <a:ext uri="{FF2B5EF4-FFF2-40B4-BE49-F238E27FC236}">
                  <a16:creationId xmlns:a16="http://schemas.microsoft.com/office/drawing/2014/main" id="{48C71C25-76D8-4118-966C-F3533CADF295}"/>
                </a:ext>
              </a:extLst>
            </p:cNvPr>
            <p:cNvGrpSpPr>
              <a:grpSpLocks/>
            </p:cNvGrpSpPr>
            <p:nvPr/>
          </p:nvGrpSpPr>
          <p:grpSpPr bwMode="auto">
            <a:xfrm>
              <a:off x="1270523" y="3675586"/>
              <a:ext cx="434453" cy="484800"/>
              <a:chOff x="1280048" y="5066236"/>
              <a:chExt cx="434453" cy="484800"/>
            </a:xfrm>
          </p:grpSpPr>
          <p:pic>
            <p:nvPicPr>
              <p:cNvPr id="60" name="Picture 4" descr="http://bullseye.xbow.com:81/Products/Product_images/Wireless_images/IRIS_sml.jpg">
                <a:extLst>
                  <a:ext uri="{FF2B5EF4-FFF2-40B4-BE49-F238E27FC236}">
                    <a16:creationId xmlns:a16="http://schemas.microsoft.com/office/drawing/2014/main" id="{475A8390-9AFD-DFE0-4848-58BCBCFF7E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80048" y="5285569"/>
                <a:ext cx="277354" cy="265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 name="Gruppo 60">
                <a:extLst>
                  <a:ext uri="{FF2B5EF4-FFF2-40B4-BE49-F238E27FC236}">
                    <a16:creationId xmlns:a16="http://schemas.microsoft.com/office/drawing/2014/main" id="{A19060BD-53F6-A72C-EF4B-E28C5920A210}"/>
                  </a:ext>
                </a:extLst>
              </p:cNvPr>
              <p:cNvGrpSpPr>
                <a:grpSpLocks/>
              </p:cNvGrpSpPr>
              <p:nvPr/>
            </p:nvGrpSpPr>
            <p:grpSpPr bwMode="auto">
              <a:xfrm>
                <a:off x="1493077" y="5066236"/>
                <a:ext cx="221424" cy="335052"/>
                <a:chOff x="4304225" y="4304681"/>
                <a:chExt cx="406153" cy="639165"/>
              </a:xfrm>
            </p:grpSpPr>
            <p:sp>
              <p:nvSpPr>
                <p:cNvPr id="62" name="Nastro perforato 61">
                  <a:extLst>
                    <a:ext uri="{FF2B5EF4-FFF2-40B4-BE49-F238E27FC236}">
                      <a16:creationId xmlns:a16="http://schemas.microsoft.com/office/drawing/2014/main" id="{619F54F0-A4F3-35B6-862B-EBC1D7AE6613}"/>
                    </a:ext>
                  </a:extLst>
                </p:cNvPr>
                <p:cNvSpPr/>
                <p:nvPr/>
              </p:nvSpPr>
              <p:spPr>
                <a:xfrm>
                  <a:off x="4306631" y="4306854"/>
                  <a:ext cx="404700" cy="348362"/>
                </a:xfrm>
                <a:prstGeom prst="flowChartPunchedTap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n-GB" sz="2400"/>
                </a:p>
              </p:txBody>
            </p:sp>
            <p:cxnSp>
              <p:nvCxnSpPr>
                <p:cNvPr id="63" name="Connettore 1 62">
                  <a:extLst>
                    <a:ext uri="{FF2B5EF4-FFF2-40B4-BE49-F238E27FC236}">
                      <a16:creationId xmlns:a16="http://schemas.microsoft.com/office/drawing/2014/main" id="{44DEEBBE-EA4D-2CEB-EA7C-54EECED99434}"/>
                    </a:ext>
                  </a:extLst>
                </p:cNvPr>
                <p:cNvCxnSpPr/>
                <p:nvPr/>
              </p:nvCxnSpPr>
              <p:spPr>
                <a:xfrm>
                  <a:off x="4306631" y="4636128"/>
                  <a:ext cx="0" cy="305412"/>
                </a:xfrm>
                <a:prstGeom prst="line">
                  <a:avLst/>
                </a:prstGeom>
              </p:spPr>
              <p:style>
                <a:lnRef idx="2">
                  <a:schemeClr val="accent6">
                    <a:shade val="50000"/>
                  </a:schemeClr>
                </a:lnRef>
                <a:fillRef idx="1">
                  <a:schemeClr val="accent6"/>
                </a:fillRef>
                <a:effectRef idx="0">
                  <a:schemeClr val="accent6"/>
                </a:effectRef>
                <a:fontRef idx="minor">
                  <a:schemeClr val="lt1"/>
                </a:fontRef>
              </p:style>
            </p:cxnSp>
          </p:grpSp>
        </p:grpSp>
        <p:grpSp>
          <p:nvGrpSpPr>
            <p:cNvPr id="31" name="Gruppo 63">
              <a:extLst>
                <a:ext uri="{FF2B5EF4-FFF2-40B4-BE49-F238E27FC236}">
                  <a16:creationId xmlns:a16="http://schemas.microsoft.com/office/drawing/2014/main" id="{FEB00A1E-4FAA-D48D-7E79-9DDC1222EE22}"/>
                </a:ext>
              </a:extLst>
            </p:cNvPr>
            <p:cNvGrpSpPr>
              <a:grpSpLocks/>
            </p:cNvGrpSpPr>
            <p:nvPr/>
          </p:nvGrpSpPr>
          <p:grpSpPr bwMode="auto">
            <a:xfrm>
              <a:off x="3289103" y="2160900"/>
              <a:ext cx="434453" cy="484800"/>
              <a:chOff x="1280048" y="5066236"/>
              <a:chExt cx="434453" cy="484800"/>
            </a:xfrm>
          </p:grpSpPr>
          <p:pic>
            <p:nvPicPr>
              <p:cNvPr id="56" name="Picture 4" descr="http://bullseye.xbow.com:81/Products/Product_images/Wireless_images/IRIS_sml.jpg">
                <a:extLst>
                  <a:ext uri="{FF2B5EF4-FFF2-40B4-BE49-F238E27FC236}">
                    <a16:creationId xmlns:a16="http://schemas.microsoft.com/office/drawing/2014/main" id="{B0A37D95-5945-5C3F-846D-60408AAC16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80048" y="5285569"/>
                <a:ext cx="277354" cy="265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7" name="Gruppo 65">
                <a:extLst>
                  <a:ext uri="{FF2B5EF4-FFF2-40B4-BE49-F238E27FC236}">
                    <a16:creationId xmlns:a16="http://schemas.microsoft.com/office/drawing/2014/main" id="{DC2EB044-ED96-62AB-F2E7-3597694BC21F}"/>
                  </a:ext>
                </a:extLst>
              </p:cNvPr>
              <p:cNvGrpSpPr>
                <a:grpSpLocks/>
              </p:cNvGrpSpPr>
              <p:nvPr/>
            </p:nvGrpSpPr>
            <p:grpSpPr bwMode="auto">
              <a:xfrm>
                <a:off x="1493077" y="5066236"/>
                <a:ext cx="221424" cy="335052"/>
                <a:chOff x="4304225" y="4304681"/>
                <a:chExt cx="406153" cy="639165"/>
              </a:xfrm>
            </p:grpSpPr>
            <p:sp>
              <p:nvSpPr>
                <p:cNvPr id="58" name="Nastro perforato 66">
                  <a:extLst>
                    <a:ext uri="{FF2B5EF4-FFF2-40B4-BE49-F238E27FC236}">
                      <a16:creationId xmlns:a16="http://schemas.microsoft.com/office/drawing/2014/main" id="{C615968D-0C6F-BD56-8B50-C7067B354E48}"/>
                    </a:ext>
                  </a:extLst>
                </p:cNvPr>
                <p:cNvSpPr/>
                <p:nvPr/>
              </p:nvSpPr>
              <p:spPr>
                <a:xfrm>
                  <a:off x="4329452" y="4304486"/>
                  <a:ext cx="382525" cy="353133"/>
                </a:xfrm>
                <a:prstGeom prst="flowChartPunchedTap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n-GB" sz="2400"/>
                </a:p>
              </p:txBody>
            </p:sp>
            <p:cxnSp>
              <p:nvCxnSpPr>
                <p:cNvPr id="59" name="Connettore 1 67">
                  <a:extLst>
                    <a:ext uri="{FF2B5EF4-FFF2-40B4-BE49-F238E27FC236}">
                      <a16:creationId xmlns:a16="http://schemas.microsoft.com/office/drawing/2014/main" id="{C1279DC8-2F6A-CBDC-D26A-A47FF47F08C6}"/>
                    </a:ext>
                  </a:extLst>
                </p:cNvPr>
                <p:cNvCxnSpPr/>
                <p:nvPr/>
              </p:nvCxnSpPr>
              <p:spPr>
                <a:xfrm>
                  <a:off x="4329452" y="4638530"/>
                  <a:ext cx="0" cy="305412"/>
                </a:xfrm>
                <a:prstGeom prst="line">
                  <a:avLst/>
                </a:prstGeom>
              </p:spPr>
              <p:style>
                <a:lnRef idx="2">
                  <a:schemeClr val="accent6">
                    <a:shade val="50000"/>
                  </a:schemeClr>
                </a:lnRef>
                <a:fillRef idx="1">
                  <a:schemeClr val="accent6"/>
                </a:fillRef>
                <a:effectRef idx="0">
                  <a:schemeClr val="accent6"/>
                </a:effectRef>
                <a:fontRef idx="minor">
                  <a:schemeClr val="lt1"/>
                </a:fontRef>
              </p:style>
            </p:cxnSp>
          </p:grpSp>
        </p:grpSp>
        <p:grpSp>
          <p:nvGrpSpPr>
            <p:cNvPr id="32" name="Gruppo 68">
              <a:extLst>
                <a:ext uri="{FF2B5EF4-FFF2-40B4-BE49-F238E27FC236}">
                  <a16:creationId xmlns:a16="http://schemas.microsoft.com/office/drawing/2014/main" id="{186531A1-CC70-8140-3986-AC356562B643}"/>
                </a:ext>
              </a:extLst>
            </p:cNvPr>
            <p:cNvGrpSpPr>
              <a:grpSpLocks/>
            </p:cNvGrpSpPr>
            <p:nvPr/>
          </p:nvGrpSpPr>
          <p:grpSpPr bwMode="auto">
            <a:xfrm>
              <a:off x="5154098" y="2978467"/>
              <a:ext cx="434453" cy="484800"/>
              <a:chOff x="1280048" y="5066236"/>
              <a:chExt cx="434453" cy="484800"/>
            </a:xfrm>
          </p:grpSpPr>
          <p:pic>
            <p:nvPicPr>
              <p:cNvPr id="52" name="Picture 4" descr="http://bullseye.xbow.com:81/Products/Product_images/Wireless_images/IRIS_sml.jpg">
                <a:extLst>
                  <a:ext uri="{FF2B5EF4-FFF2-40B4-BE49-F238E27FC236}">
                    <a16:creationId xmlns:a16="http://schemas.microsoft.com/office/drawing/2014/main" id="{18E0D53D-D5BC-222C-31F3-736CE2AD46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80048" y="5285569"/>
                <a:ext cx="277354" cy="265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3" name="Gruppo 70">
                <a:extLst>
                  <a:ext uri="{FF2B5EF4-FFF2-40B4-BE49-F238E27FC236}">
                    <a16:creationId xmlns:a16="http://schemas.microsoft.com/office/drawing/2014/main" id="{700D4A28-7F2A-AB52-A651-F9F6C8366279}"/>
                  </a:ext>
                </a:extLst>
              </p:cNvPr>
              <p:cNvGrpSpPr>
                <a:grpSpLocks/>
              </p:cNvGrpSpPr>
              <p:nvPr/>
            </p:nvGrpSpPr>
            <p:grpSpPr bwMode="auto">
              <a:xfrm>
                <a:off x="1493077" y="5066236"/>
                <a:ext cx="221424" cy="335052"/>
                <a:chOff x="4304225" y="4304681"/>
                <a:chExt cx="406153" cy="639165"/>
              </a:xfrm>
            </p:grpSpPr>
            <p:sp>
              <p:nvSpPr>
                <p:cNvPr id="54" name="Nastro perforato 71">
                  <a:extLst>
                    <a:ext uri="{FF2B5EF4-FFF2-40B4-BE49-F238E27FC236}">
                      <a16:creationId xmlns:a16="http://schemas.microsoft.com/office/drawing/2014/main" id="{5B1FE239-D20F-0CB5-B4C3-AEA4DEA3BFC1}"/>
                    </a:ext>
                  </a:extLst>
                </p:cNvPr>
                <p:cNvSpPr/>
                <p:nvPr/>
              </p:nvSpPr>
              <p:spPr>
                <a:xfrm>
                  <a:off x="4306910" y="4305315"/>
                  <a:ext cx="404697" cy="353133"/>
                </a:xfrm>
                <a:prstGeom prst="flowChartPunchedTap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n-GB" sz="2400"/>
                </a:p>
              </p:txBody>
            </p:sp>
            <p:cxnSp>
              <p:nvCxnSpPr>
                <p:cNvPr id="55" name="Connettore 1 72">
                  <a:extLst>
                    <a:ext uri="{FF2B5EF4-FFF2-40B4-BE49-F238E27FC236}">
                      <a16:creationId xmlns:a16="http://schemas.microsoft.com/office/drawing/2014/main" id="{EA9DF203-325F-5AE9-30A1-B149E219AB48}"/>
                    </a:ext>
                  </a:extLst>
                </p:cNvPr>
                <p:cNvCxnSpPr/>
                <p:nvPr/>
              </p:nvCxnSpPr>
              <p:spPr>
                <a:xfrm>
                  <a:off x="4306910" y="4639360"/>
                  <a:ext cx="0" cy="305412"/>
                </a:xfrm>
                <a:prstGeom prst="line">
                  <a:avLst/>
                </a:prstGeom>
              </p:spPr>
              <p:style>
                <a:lnRef idx="2">
                  <a:schemeClr val="accent6">
                    <a:shade val="50000"/>
                  </a:schemeClr>
                </a:lnRef>
                <a:fillRef idx="1">
                  <a:schemeClr val="accent6"/>
                </a:fillRef>
                <a:effectRef idx="0">
                  <a:schemeClr val="accent6"/>
                </a:effectRef>
                <a:fontRef idx="minor">
                  <a:schemeClr val="lt1"/>
                </a:fontRef>
              </p:style>
            </p:cxnSp>
          </p:grpSp>
        </p:grpSp>
        <p:grpSp>
          <p:nvGrpSpPr>
            <p:cNvPr id="33" name="Gruppo 73">
              <a:extLst>
                <a:ext uri="{FF2B5EF4-FFF2-40B4-BE49-F238E27FC236}">
                  <a16:creationId xmlns:a16="http://schemas.microsoft.com/office/drawing/2014/main" id="{D64ABB56-3D24-C5D3-8766-14AE07F57C76}"/>
                </a:ext>
              </a:extLst>
            </p:cNvPr>
            <p:cNvGrpSpPr>
              <a:grpSpLocks/>
            </p:cNvGrpSpPr>
            <p:nvPr/>
          </p:nvGrpSpPr>
          <p:grpSpPr bwMode="auto">
            <a:xfrm>
              <a:off x="6783649" y="2140786"/>
              <a:ext cx="434453" cy="484800"/>
              <a:chOff x="1280048" y="5066236"/>
              <a:chExt cx="434453" cy="484800"/>
            </a:xfrm>
          </p:grpSpPr>
          <p:pic>
            <p:nvPicPr>
              <p:cNvPr id="48" name="Picture 4" descr="http://bullseye.xbow.com:81/Products/Product_images/Wireless_images/IRIS_sml.jpg">
                <a:extLst>
                  <a:ext uri="{FF2B5EF4-FFF2-40B4-BE49-F238E27FC236}">
                    <a16:creationId xmlns:a16="http://schemas.microsoft.com/office/drawing/2014/main" id="{1463A568-F666-8C06-C6FF-3B0CDAE6F3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80048" y="5285569"/>
                <a:ext cx="277354" cy="265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9" name="Gruppo 75">
                <a:extLst>
                  <a:ext uri="{FF2B5EF4-FFF2-40B4-BE49-F238E27FC236}">
                    <a16:creationId xmlns:a16="http://schemas.microsoft.com/office/drawing/2014/main" id="{A7022894-2D18-AB72-C7D3-FB3BA6093812}"/>
                  </a:ext>
                </a:extLst>
              </p:cNvPr>
              <p:cNvGrpSpPr>
                <a:grpSpLocks/>
              </p:cNvGrpSpPr>
              <p:nvPr/>
            </p:nvGrpSpPr>
            <p:grpSpPr bwMode="auto">
              <a:xfrm>
                <a:off x="1493077" y="5066236"/>
                <a:ext cx="221424" cy="335052"/>
                <a:chOff x="4304225" y="4304681"/>
                <a:chExt cx="406153" cy="639165"/>
              </a:xfrm>
            </p:grpSpPr>
            <p:sp>
              <p:nvSpPr>
                <p:cNvPr id="50" name="Nastro perforato 76">
                  <a:extLst>
                    <a:ext uri="{FF2B5EF4-FFF2-40B4-BE49-F238E27FC236}">
                      <a16:creationId xmlns:a16="http://schemas.microsoft.com/office/drawing/2014/main" id="{BE9B1306-8530-6C24-9375-6F0D8B834142}"/>
                    </a:ext>
                  </a:extLst>
                </p:cNvPr>
                <p:cNvSpPr/>
                <p:nvPr/>
              </p:nvSpPr>
              <p:spPr>
                <a:xfrm>
                  <a:off x="4305989" y="4304681"/>
                  <a:ext cx="404700" cy="353133"/>
                </a:xfrm>
                <a:prstGeom prst="flowChartPunchedTap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n-GB" sz="2400"/>
                </a:p>
              </p:txBody>
            </p:sp>
            <p:cxnSp>
              <p:nvCxnSpPr>
                <p:cNvPr id="51" name="Connettore 1 77">
                  <a:extLst>
                    <a:ext uri="{FF2B5EF4-FFF2-40B4-BE49-F238E27FC236}">
                      <a16:creationId xmlns:a16="http://schemas.microsoft.com/office/drawing/2014/main" id="{06106F48-4C1F-10C8-7696-930CCB2D57EF}"/>
                    </a:ext>
                  </a:extLst>
                </p:cNvPr>
                <p:cNvCxnSpPr/>
                <p:nvPr/>
              </p:nvCxnSpPr>
              <p:spPr>
                <a:xfrm>
                  <a:off x="4305989" y="4638725"/>
                  <a:ext cx="0" cy="305412"/>
                </a:xfrm>
                <a:prstGeom prst="line">
                  <a:avLst/>
                </a:prstGeom>
              </p:spPr>
              <p:style>
                <a:lnRef idx="2">
                  <a:schemeClr val="accent6">
                    <a:shade val="50000"/>
                  </a:schemeClr>
                </a:lnRef>
                <a:fillRef idx="1">
                  <a:schemeClr val="accent6"/>
                </a:fillRef>
                <a:effectRef idx="0">
                  <a:schemeClr val="accent6"/>
                </a:effectRef>
                <a:fontRef idx="minor">
                  <a:schemeClr val="lt1"/>
                </a:fontRef>
              </p:style>
            </p:cxnSp>
          </p:grpSp>
        </p:grpSp>
        <p:cxnSp>
          <p:nvCxnSpPr>
            <p:cNvPr id="34" name="Connettore 2 78">
              <a:extLst>
                <a:ext uri="{FF2B5EF4-FFF2-40B4-BE49-F238E27FC236}">
                  <a16:creationId xmlns:a16="http://schemas.microsoft.com/office/drawing/2014/main" id="{D39DAE85-2AA7-AEFB-FCB9-80597CEC1B37}"/>
                </a:ext>
              </a:extLst>
            </p:cNvPr>
            <p:cNvCxnSpPr/>
            <p:nvPr/>
          </p:nvCxnSpPr>
          <p:spPr>
            <a:xfrm>
              <a:off x="2887236" y="4739876"/>
              <a:ext cx="25085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5" name="CasellaDiTesto 79">
              <a:extLst>
                <a:ext uri="{FF2B5EF4-FFF2-40B4-BE49-F238E27FC236}">
                  <a16:creationId xmlns:a16="http://schemas.microsoft.com/office/drawing/2014/main" id="{684C82EC-2419-8BE5-9215-3B10AAFA8D4E}"/>
                </a:ext>
              </a:extLst>
            </p:cNvPr>
            <p:cNvSpPr txBox="1">
              <a:spLocks noChangeArrowheads="1"/>
            </p:cNvSpPr>
            <p:nvPr/>
          </p:nvSpPr>
          <p:spPr bwMode="auto">
            <a:xfrm>
              <a:off x="3165010" y="4567128"/>
              <a:ext cx="1481415" cy="35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GB" altLang="it-IT" sz="2133">
                <a:latin typeface="Times New Roman" pitchFamily="18" charset="0"/>
              </a:endParaRPr>
            </a:p>
          </p:txBody>
        </p:sp>
        <p:cxnSp>
          <p:nvCxnSpPr>
            <p:cNvPr id="36" name="Connettore 2 80">
              <a:extLst>
                <a:ext uri="{FF2B5EF4-FFF2-40B4-BE49-F238E27FC236}">
                  <a16:creationId xmlns:a16="http://schemas.microsoft.com/office/drawing/2014/main" id="{025D8520-C05E-8934-E403-7FE484E41D0B}"/>
                </a:ext>
              </a:extLst>
            </p:cNvPr>
            <p:cNvCxnSpPr/>
            <p:nvPr/>
          </p:nvCxnSpPr>
          <p:spPr>
            <a:xfrm>
              <a:off x="2760297" y="5385271"/>
              <a:ext cx="25085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7" name="CasellaDiTesto 81">
              <a:extLst>
                <a:ext uri="{FF2B5EF4-FFF2-40B4-BE49-F238E27FC236}">
                  <a16:creationId xmlns:a16="http://schemas.microsoft.com/office/drawing/2014/main" id="{3E19CC18-C272-19F8-5813-6C0BB483EAE2}"/>
                </a:ext>
              </a:extLst>
            </p:cNvPr>
            <p:cNvSpPr txBox="1">
              <a:spLocks noChangeArrowheads="1"/>
            </p:cNvSpPr>
            <p:nvPr/>
          </p:nvSpPr>
          <p:spPr bwMode="auto">
            <a:xfrm>
              <a:off x="3038534" y="5213674"/>
              <a:ext cx="1831178" cy="35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GB" altLang="it-IT" sz="2133">
                <a:latin typeface="Times New Roman" pitchFamily="18" charset="0"/>
              </a:endParaRPr>
            </a:p>
          </p:txBody>
        </p:sp>
        <p:cxnSp>
          <p:nvCxnSpPr>
            <p:cNvPr id="38" name="Connettore 1 83">
              <a:extLst>
                <a:ext uri="{FF2B5EF4-FFF2-40B4-BE49-F238E27FC236}">
                  <a16:creationId xmlns:a16="http://schemas.microsoft.com/office/drawing/2014/main" id="{A950979C-C786-B0C4-0D9E-A5189C5054C1}"/>
                </a:ext>
              </a:extLst>
            </p:cNvPr>
            <p:cNvCxnSpPr/>
            <p:nvPr/>
          </p:nvCxnSpPr>
          <p:spPr>
            <a:xfrm flipV="1">
              <a:off x="1348858" y="2858726"/>
              <a:ext cx="0" cy="495303"/>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Connettore 1 84">
              <a:extLst>
                <a:ext uri="{FF2B5EF4-FFF2-40B4-BE49-F238E27FC236}">
                  <a16:creationId xmlns:a16="http://schemas.microsoft.com/office/drawing/2014/main" id="{7DCA8747-7632-BAD4-4863-23AA7FAC21DC}"/>
                </a:ext>
              </a:extLst>
            </p:cNvPr>
            <p:cNvCxnSpPr/>
            <p:nvPr/>
          </p:nvCxnSpPr>
          <p:spPr>
            <a:xfrm flipV="1">
              <a:off x="3778832" y="2293380"/>
              <a:ext cx="0" cy="202623"/>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Connettore 1 86">
              <a:extLst>
                <a:ext uri="{FF2B5EF4-FFF2-40B4-BE49-F238E27FC236}">
                  <a16:creationId xmlns:a16="http://schemas.microsoft.com/office/drawing/2014/main" id="{214C35C8-37BD-E63F-8C70-86E010DD4867}"/>
                </a:ext>
              </a:extLst>
            </p:cNvPr>
            <p:cNvCxnSpPr/>
            <p:nvPr/>
          </p:nvCxnSpPr>
          <p:spPr>
            <a:xfrm flipV="1">
              <a:off x="3778832" y="3153906"/>
              <a:ext cx="0" cy="200122"/>
            </a:xfrm>
            <a:prstGeom prst="line">
              <a:avLst/>
            </a:prstGeom>
          </p:spPr>
          <p:style>
            <a:lnRef idx="2">
              <a:schemeClr val="accent1"/>
            </a:lnRef>
            <a:fillRef idx="0">
              <a:schemeClr val="accent1"/>
            </a:fillRef>
            <a:effectRef idx="1">
              <a:schemeClr val="accent1"/>
            </a:effectRef>
            <a:fontRef idx="minor">
              <a:schemeClr val="tx1"/>
            </a:fontRef>
          </p:style>
        </p:cxnSp>
        <p:pic>
          <p:nvPicPr>
            <p:cNvPr id="41" name="Picture 2" descr="C:\Users\bacciu\Dropbox\RUBICON Project\WP5 App Integration &amp; Validation\Stella_Maris_Final_Pictures\IMG_0105.JPG">
              <a:extLst>
                <a:ext uri="{FF2B5EF4-FFF2-40B4-BE49-F238E27FC236}">
                  <a16:creationId xmlns:a16="http://schemas.microsoft.com/office/drawing/2014/main" id="{D7011D3A-27CD-03CB-8E47-AF9DD3A892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99332" y="2976208"/>
              <a:ext cx="2368884" cy="1579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CasellaDiTesto 89">
              <a:extLst>
                <a:ext uri="{FF2B5EF4-FFF2-40B4-BE49-F238E27FC236}">
                  <a16:creationId xmlns:a16="http://schemas.microsoft.com/office/drawing/2014/main" id="{4EA9681C-3A94-6C88-22AD-AB6BEACC7C70}"/>
                </a:ext>
              </a:extLst>
            </p:cNvPr>
            <p:cNvSpPr txBox="1">
              <a:spLocks noChangeArrowheads="1"/>
            </p:cNvSpPr>
            <p:nvPr/>
          </p:nvSpPr>
          <p:spPr bwMode="auto">
            <a:xfrm>
              <a:off x="6546654" y="4598571"/>
              <a:ext cx="2421562" cy="35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GB" altLang="it-IT" sz="2133">
                <a:latin typeface="Times New Roman" pitchFamily="18" charset="0"/>
              </a:endParaRPr>
            </a:p>
          </p:txBody>
        </p:sp>
        <p:sp>
          <p:nvSpPr>
            <p:cNvPr id="43" name="Figura a mano libera 88">
              <a:extLst>
                <a:ext uri="{FF2B5EF4-FFF2-40B4-BE49-F238E27FC236}">
                  <a16:creationId xmlns:a16="http://schemas.microsoft.com/office/drawing/2014/main" id="{894660C4-D186-AF1E-8D2D-CC67607B6F36}"/>
                </a:ext>
              </a:extLst>
            </p:cNvPr>
            <p:cNvSpPr/>
            <p:nvPr/>
          </p:nvSpPr>
          <p:spPr>
            <a:xfrm>
              <a:off x="747408" y="3113882"/>
              <a:ext cx="689097" cy="257657"/>
            </a:xfrm>
            <a:custGeom>
              <a:avLst/>
              <a:gdLst>
                <a:gd name="connsiteX0" fmla="*/ 688769 w 688769"/>
                <a:gd name="connsiteY0" fmla="*/ 258225 h 258225"/>
                <a:gd name="connsiteX1" fmla="*/ 439387 w 688769"/>
                <a:gd name="connsiteY1" fmla="*/ 8843 h 258225"/>
                <a:gd name="connsiteX2" fmla="*/ 0 w 688769"/>
                <a:gd name="connsiteY2" fmla="*/ 80095 h 258225"/>
              </a:gdLst>
              <a:ahLst/>
              <a:cxnLst>
                <a:cxn ang="0">
                  <a:pos x="connsiteX0" y="connsiteY0"/>
                </a:cxn>
                <a:cxn ang="0">
                  <a:pos x="connsiteX1" y="connsiteY1"/>
                </a:cxn>
                <a:cxn ang="0">
                  <a:pos x="connsiteX2" y="connsiteY2"/>
                </a:cxn>
              </a:cxnLst>
              <a:rect l="l" t="t" r="r" b="b"/>
              <a:pathLst>
                <a:path w="688769" h="258225">
                  <a:moveTo>
                    <a:pt x="688769" y="258225"/>
                  </a:moveTo>
                  <a:cubicBezTo>
                    <a:pt x="621475" y="148378"/>
                    <a:pt x="554182" y="38531"/>
                    <a:pt x="439387" y="8843"/>
                  </a:cubicBezTo>
                  <a:cubicBezTo>
                    <a:pt x="324592" y="-20845"/>
                    <a:pt x="162296" y="29625"/>
                    <a:pt x="0" y="80095"/>
                  </a:cubicBezTo>
                </a:path>
              </a:pathLst>
            </a:custGeom>
            <a:noFill/>
            <a:ln w="25400">
              <a:solidFill>
                <a:srgbClr val="FF0000"/>
              </a:solidFill>
              <a:prstDash val="sysDash"/>
              <a:tailEnd type="arrow"/>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2400"/>
            </a:p>
          </p:txBody>
        </p:sp>
        <p:pic>
          <p:nvPicPr>
            <p:cNvPr id="44" name="Picture 4" descr="http://bullseye.xbow.com:81/Products/Product_images/Wireless_images/IRIS_sml.jpg">
              <a:extLst>
                <a:ext uri="{FF2B5EF4-FFF2-40B4-BE49-F238E27FC236}">
                  <a16:creationId xmlns:a16="http://schemas.microsoft.com/office/drawing/2014/main" id="{E48D0EBE-EA1E-33F4-8EB8-7EA1050283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4425" y="3353602"/>
              <a:ext cx="277354" cy="265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Immagine 91">
              <a:extLst>
                <a:ext uri="{FF2B5EF4-FFF2-40B4-BE49-F238E27FC236}">
                  <a16:creationId xmlns:a16="http://schemas.microsoft.com/office/drawing/2014/main" id="{0EF35B86-164C-7589-74E3-52453C7ACD26}"/>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663540" y="4722672"/>
              <a:ext cx="2427275" cy="1618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6" name="Connettore 2 94">
              <a:extLst>
                <a:ext uri="{FF2B5EF4-FFF2-40B4-BE49-F238E27FC236}">
                  <a16:creationId xmlns:a16="http://schemas.microsoft.com/office/drawing/2014/main" id="{95B12422-C2B0-17DF-6D89-812C72C0AA82}"/>
                </a:ext>
              </a:extLst>
            </p:cNvPr>
            <p:cNvCxnSpPr/>
            <p:nvPr/>
          </p:nvCxnSpPr>
          <p:spPr>
            <a:xfrm flipH="1">
              <a:off x="2291833" y="5742989"/>
              <a:ext cx="1208942" cy="0"/>
            </a:xfrm>
            <a:prstGeom prst="straightConnector1">
              <a:avLst/>
            </a:prstGeom>
            <a:ln w="158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47" name="Multiply 5">
              <a:extLst>
                <a:ext uri="{FF2B5EF4-FFF2-40B4-BE49-F238E27FC236}">
                  <a16:creationId xmlns:a16="http://schemas.microsoft.com/office/drawing/2014/main" id="{52C03ED3-A3F2-F83C-B9FF-A1A761976316}"/>
                </a:ext>
              </a:extLst>
            </p:cNvPr>
            <p:cNvSpPr/>
            <p:nvPr/>
          </p:nvSpPr>
          <p:spPr>
            <a:xfrm>
              <a:off x="1306545" y="4722365"/>
              <a:ext cx="335481" cy="267664"/>
            </a:xfrm>
            <a:prstGeom prst="mathMultiply">
              <a:avLst/>
            </a:prstGeom>
            <a:gradFill>
              <a:lin ang="21594000" scaled="0"/>
            </a:gradFill>
            <a:ln w="25400"/>
            <a:effectLst>
              <a:outerShdw blurRad="40000" dist="23000" dir="5400000" rotWithShape="0">
                <a:srgbClr val="000000">
                  <a:alpha val="22000"/>
                </a:srgbClr>
              </a:outerShdw>
            </a:effectLst>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it-IT" sz="2400"/>
            </a:p>
          </p:txBody>
        </p:sp>
      </p:grpSp>
    </p:spTree>
    <p:extLst>
      <p:ext uri="{BB962C8B-B14F-4D97-AF65-F5344CB8AC3E}">
        <p14:creationId xmlns:p14="http://schemas.microsoft.com/office/powerpoint/2010/main" val="3023985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01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repeatCount="indefinite" fill="hold" display="0">
                  <p:stCondLst>
                    <p:cond delay="indefinite"/>
                  </p:stCondLst>
                </p:cTn>
                <p:tgtEl>
                  <p:spTgt spid="6"/>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p76"/>
          <p:cNvSpPr txBox="1">
            <a:spLocks noGrp="1"/>
          </p:cNvSpPr>
          <p:nvPr>
            <p:ph type="title"/>
          </p:nvPr>
        </p:nvSpPr>
        <p:spPr>
          <a:prstGeom prst="rect">
            <a:avLst/>
          </a:prstGeom>
        </p:spPr>
        <p:txBody>
          <a:bodyPr spcFirstLastPara="1" wrap="square" lIns="121900" tIns="121900" rIns="121900" bIns="121900" anchor="t" anchorCtr="0">
            <a:normAutofit/>
          </a:bodyPr>
          <a:lstStyle/>
          <a:p>
            <a:r>
              <a:rPr lang="en" sz="2800" dirty="0"/>
              <a:t>Deep Echo State Networks</a:t>
            </a:r>
            <a:endParaRPr sz="2800" dirty="0"/>
          </a:p>
        </p:txBody>
      </p:sp>
      <p:pic>
        <p:nvPicPr>
          <p:cNvPr id="707" name="Google Shape;707;p76"/>
          <p:cNvPicPr preferRelativeResize="0"/>
          <p:nvPr/>
        </p:nvPicPr>
        <p:blipFill>
          <a:blip r:embed="rId3">
            <a:alphaModFix/>
          </a:blip>
          <a:stretch>
            <a:fillRect/>
          </a:stretch>
        </p:blipFill>
        <p:spPr>
          <a:xfrm>
            <a:off x="3474869" y="6037546"/>
            <a:ext cx="679200" cy="416288"/>
          </a:xfrm>
          <a:prstGeom prst="rect">
            <a:avLst/>
          </a:prstGeom>
          <a:noFill/>
          <a:ln>
            <a:noFill/>
          </a:ln>
        </p:spPr>
      </p:pic>
      <p:sp>
        <p:nvSpPr>
          <p:cNvPr id="708" name="Google Shape;708;p76"/>
          <p:cNvSpPr/>
          <p:nvPr/>
        </p:nvSpPr>
        <p:spPr>
          <a:xfrm>
            <a:off x="4114967" y="5215871"/>
            <a:ext cx="199200" cy="515600"/>
          </a:xfrm>
          <a:prstGeom prst="upArrow">
            <a:avLst>
              <a:gd name="adj1" fmla="val 50000"/>
              <a:gd name="adj2" fmla="val 50000"/>
            </a:avLst>
          </a:prstGeom>
          <a:solidFill>
            <a:schemeClr val="lt2"/>
          </a:solidFill>
          <a:ln>
            <a:noFill/>
          </a:ln>
        </p:spPr>
        <p:txBody>
          <a:bodyPr spcFirstLastPara="1" wrap="square" lIns="121900" tIns="121900" rIns="121900" bIns="121900" anchor="ctr" anchorCtr="0">
            <a:noAutofit/>
          </a:bodyPr>
          <a:lstStyle/>
          <a:p>
            <a:endParaRPr sz="2400"/>
          </a:p>
        </p:txBody>
      </p:sp>
      <p:grpSp>
        <p:nvGrpSpPr>
          <p:cNvPr id="709" name="Google Shape;709;p76"/>
          <p:cNvGrpSpPr/>
          <p:nvPr/>
        </p:nvGrpSpPr>
        <p:grpSpPr>
          <a:xfrm>
            <a:off x="3366958" y="4253395"/>
            <a:ext cx="1154876" cy="1060833"/>
            <a:chOff x="1301518" y="2985894"/>
            <a:chExt cx="866157" cy="795625"/>
          </a:xfrm>
        </p:grpSpPr>
        <p:sp>
          <p:nvSpPr>
            <p:cNvPr id="710" name="Google Shape;710;p76"/>
            <p:cNvSpPr/>
            <p:nvPr/>
          </p:nvSpPr>
          <p:spPr>
            <a:xfrm>
              <a:off x="1658275" y="3182470"/>
              <a:ext cx="509400" cy="474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11" name="Google Shape;711;p76"/>
            <p:cNvSpPr/>
            <p:nvPr/>
          </p:nvSpPr>
          <p:spPr>
            <a:xfrm>
              <a:off x="1301518" y="2985894"/>
              <a:ext cx="457800" cy="795625"/>
            </a:xfrm>
            <a:custGeom>
              <a:avLst/>
              <a:gdLst/>
              <a:ahLst/>
              <a:cxnLst/>
              <a:rect l="l" t="t" r="r" b="b"/>
              <a:pathLst>
                <a:path w="18312" h="31825" extrusionOk="0">
                  <a:moveTo>
                    <a:pt x="18312" y="8087"/>
                  </a:moveTo>
                  <a:cubicBezTo>
                    <a:pt x="15735" y="6892"/>
                    <a:pt x="5687" y="-2857"/>
                    <a:pt x="2848" y="916"/>
                  </a:cubicBezTo>
                  <a:cubicBezTo>
                    <a:pt x="9" y="4689"/>
                    <a:pt x="-962" y="26689"/>
                    <a:pt x="1279" y="30723"/>
                  </a:cubicBezTo>
                  <a:cubicBezTo>
                    <a:pt x="3520" y="34757"/>
                    <a:pt x="13792" y="26054"/>
                    <a:pt x="16295" y="25120"/>
                  </a:cubicBezTo>
                </a:path>
              </a:pathLst>
            </a:custGeom>
            <a:noFill/>
            <a:ln w="38100" cap="flat" cmpd="sng">
              <a:solidFill>
                <a:schemeClr val="lt2"/>
              </a:solidFill>
              <a:prstDash val="solid"/>
              <a:round/>
              <a:headEnd type="none" w="med" len="med"/>
              <a:tailEnd type="stealth" w="med" len="med"/>
            </a:ln>
          </p:spPr>
        </p:sp>
      </p:grpSp>
      <p:sp>
        <p:nvSpPr>
          <p:cNvPr id="712" name="Google Shape;712;p76"/>
          <p:cNvSpPr/>
          <p:nvPr/>
        </p:nvSpPr>
        <p:spPr>
          <a:xfrm>
            <a:off x="3874957" y="5869169"/>
            <a:ext cx="679200" cy="338800"/>
          </a:xfrm>
          <a:prstGeom prst="rect">
            <a:avLst/>
          </a:prstGeom>
          <a:solidFill>
            <a:schemeClr val="lt2"/>
          </a:solidFill>
          <a:ln>
            <a:noFill/>
          </a:ln>
        </p:spPr>
        <p:txBody>
          <a:bodyPr spcFirstLastPara="1" wrap="square" lIns="121900" tIns="121900" rIns="121900" bIns="121900" anchor="ctr" anchorCtr="0">
            <a:noAutofit/>
          </a:bodyPr>
          <a:lstStyle/>
          <a:p>
            <a:endParaRPr sz="2400"/>
          </a:p>
        </p:txBody>
      </p:sp>
      <p:grpSp>
        <p:nvGrpSpPr>
          <p:cNvPr id="713" name="Google Shape;713;p76"/>
          <p:cNvGrpSpPr/>
          <p:nvPr/>
        </p:nvGrpSpPr>
        <p:grpSpPr>
          <a:xfrm>
            <a:off x="3366958" y="2993695"/>
            <a:ext cx="1154876" cy="1060833"/>
            <a:chOff x="1301518" y="2985894"/>
            <a:chExt cx="866157" cy="795625"/>
          </a:xfrm>
        </p:grpSpPr>
        <p:sp>
          <p:nvSpPr>
            <p:cNvPr id="714" name="Google Shape;714;p76"/>
            <p:cNvSpPr/>
            <p:nvPr/>
          </p:nvSpPr>
          <p:spPr>
            <a:xfrm>
              <a:off x="1658275" y="3182470"/>
              <a:ext cx="509400" cy="474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15" name="Google Shape;715;p76"/>
            <p:cNvSpPr/>
            <p:nvPr/>
          </p:nvSpPr>
          <p:spPr>
            <a:xfrm>
              <a:off x="1301518" y="2985894"/>
              <a:ext cx="457800" cy="795625"/>
            </a:xfrm>
            <a:custGeom>
              <a:avLst/>
              <a:gdLst/>
              <a:ahLst/>
              <a:cxnLst/>
              <a:rect l="l" t="t" r="r" b="b"/>
              <a:pathLst>
                <a:path w="18312" h="31825" extrusionOk="0">
                  <a:moveTo>
                    <a:pt x="18312" y="8087"/>
                  </a:moveTo>
                  <a:cubicBezTo>
                    <a:pt x="15735" y="6892"/>
                    <a:pt x="5687" y="-2857"/>
                    <a:pt x="2848" y="916"/>
                  </a:cubicBezTo>
                  <a:cubicBezTo>
                    <a:pt x="9" y="4689"/>
                    <a:pt x="-962" y="26689"/>
                    <a:pt x="1279" y="30723"/>
                  </a:cubicBezTo>
                  <a:cubicBezTo>
                    <a:pt x="3520" y="34757"/>
                    <a:pt x="13792" y="26054"/>
                    <a:pt x="16295" y="25120"/>
                  </a:cubicBezTo>
                </a:path>
              </a:pathLst>
            </a:custGeom>
            <a:noFill/>
            <a:ln w="38100" cap="flat" cmpd="sng">
              <a:solidFill>
                <a:schemeClr val="lt2"/>
              </a:solidFill>
              <a:prstDash val="solid"/>
              <a:round/>
              <a:headEnd type="none" w="med" len="med"/>
              <a:tailEnd type="stealth" w="med" len="med"/>
            </a:ln>
          </p:spPr>
        </p:sp>
      </p:grpSp>
      <p:grpSp>
        <p:nvGrpSpPr>
          <p:cNvPr id="716" name="Google Shape;716;p76"/>
          <p:cNvGrpSpPr/>
          <p:nvPr/>
        </p:nvGrpSpPr>
        <p:grpSpPr>
          <a:xfrm>
            <a:off x="3366958" y="1425412"/>
            <a:ext cx="1154876" cy="1060833"/>
            <a:chOff x="1301518" y="2985894"/>
            <a:chExt cx="866157" cy="795625"/>
          </a:xfrm>
        </p:grpSpPr>
        <p:sp>
          <p:nvSpPr>
            <p:cNvPr id="717" name="Google Shape;717;p76"/>
            <p:cNvSpPr/>
            <p:nvPr/>
          </p:nvSpPr>
          <p:spPr>
            <a:xfrm>
              <a:off x="1658275" y="3182470"/>
              <a:ext cx="509400" cy="474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18" name="Google Shape;718;p76"/>
            <p:cNvSpPr/>
            <p:nvPr/>
          </p:nvSpPr>
          <p:spPr>
            <a:xfrm>
              <a:off x="1301518" y="2985894"/>
              <a:ext cx="457800" cy="795625"/>
            </a:xfrm>
            <a:custGeom>
              <a:avLst/>
              <a:gdLst/>
              <a:ahLst/>
              <a:cxnLst/>
              <a:rect l="l" t="t" r="r" b="b"/>
              <a:pathLst>
                <a:path w="18312" h="31825" extrusionOk="0">
                  <a:moveTo>
                    <a:pt x="18312" y="8087"/>
                  </a:moveTo>
                  <a:cubicBezTo>
                    <a:pt x="15735" y="6892"/>
                    <a:pt x="5687" y="-2857"/>
                    <a:pt x="2848" y="916"/>
                  </a:cubicBezTo>
                  <a:cubicBezTo>
                    <a:pt x="9" y="4689"/>
                    <a:pt x="-962" y="26689"/>
                    <a:pt x="1279" y="30723"/>
                  </a:cubicBezTo>
                  <a:cubicBezTo>
                    <a:pt x="3520" y="34757"/>
                    <a:pt x="13792" y="26054"/>
                    <a:pt x="16295" y="25120"/>
                  </a:cubicBezTo>
                </a:path>
              </a:pathLst>
            </a:custGeom>
            <a:noFill/>
            <a:ln w="38100" cap="flat" cmpd="sng">
              <a:solidFill>
                <a:schemeClr val="lt2"/>
              </a:solidFill>
              <a:prstDash val="solid"/>
              <a:round/>
              <a:headEnd type="none" w="med" len="med"/>
              <a:tailEnd type="stealth" w="med" len="med"/>
            </a:ln>
          </p:spPr>
        </p:sp>
      </p:grpSp>
      <p:sp>
        <p:nvSpPr>
          <p:cNvPr id="719" name="Google Shape;719;p76"/>
          <p:cNvSpPr txBox="1"/>
          <p:nvPr/>
        </p:nvSpPr>
        <p:spPr>
          <a:xfrm>
            <a:off x="2097267" y="5780769"/>
            <a:ext cx="1479200" cy="515600"/>
          </a:xfrm>
          <a:prstGeom prst="rect">
            <a:avLst/>
          </a:prstGeom>
          <a:noFill/>
          <a:ln>
            <a:noFill/>
          </a:ln>
        </p:spPr>
        <p:txBody>
          <a:bodyPr spcFirstLastPara="1" wrap="square" lIns="121900" tIns="121900" rIns="121900" bIns="121900" anchor="t" anchorCtr="0">
            <a:noAutofit/>
          </a:bodyPr>
          <a:lstStyle/>
          <a:p>
            <a:pPr algn="ctr"/>
            <a:r>
              <a:rPr lang="en" sz="1733" b="1">
                <a:solidFill>
                  <a:schemeClr val="dk2"/>
                </a:solidFill>
                <a:latin typeface="Proxima Nova"/>
                <a:ea typeface="Proxima Nova"/>
                <a:cs typeface="Proxima Nova"/>
                <a:sym typeface="Proxima Nova"/>
              </a:rPr>
              <a:t>input layer</a:t>
            </a:r>
            <a:endParaRPr sz="1733" b="1">
              <a:solidFill>
                <a:schemeClr val="dk2"/>
              </a:solidFill>
              <a:latin typeface="Proxima Nova"/>
              <a:ea typeface="Proxima Nova"/>
              <a:cs typeface="Proxima Nova"/>
              <a:sym typeface="Proxima Nova"/>
            </a:endParaRPr>
          </a:p>
        </p:txBody>
      </p:sp>
      <p:sp>
        <p:nvSpPr>
          <p:cNvPr id="720" name="Google Shape;720;p76"/>
          <p:cNvSpPr txBox="1"/>
          <p:nvPr/>
        </p:nvSpPr>
        <p:spPr>
          <a:xfrm>
            <a:off x="1506167" y="4397169"/>
            <a:ext cx="1744800" cy="597600"/>
          </a:xfrm>
          <a:prstGeom prst="rect">
            <a:avLst/>
          </a:prstGeom>
          <a:noFill/>
          <a:ln>
            <a:noFill/>
          </a:ln>
        </p:spPr>
        <p:txBody>
          <a:bodyPr spcFirstLastPara="1" wrap="square" lIns="121900" tIns="121900" rIns="121900" bIns="121900" anchor="t" anchorCtr="0">
            <a:noAutofit/>
          </a:bodyPr>
          <a:lstStyle/>
          <a:p>
            <a:pPr algn="r"/>
            <a:r>
              <a:rPr lang="en" sz="2000" b="1">
                <a:solidFill>
                  <a:schemeClr val="dk2"/>
                </a:solidFill>
                <a:latin typeface="Proxima Nova"/>
                <a:ea typeface="Proxima Nova"/>
                <a:cs typeface="Proxima Nova"/>
                <a:sym typeface="Proxima Nova"/>
              </a:rPr>
              <a:t>reservoir layer 1</a:t>
            </a:r>
            <a:endParaRPr sz="2000" b="1">
              <a:solidFill>
                <a:schemeClr val="dk2"/>
              </a:solidFill>
              <a:latin typeface="Proxima Nova"/>
              <a:ea typeface="Proxima Nova"/>
              <a:cs typeface="Proxima Nova"/>
              <a:sym typeface="Proxima Nova"/>
            </a:endParaRPr>
          </a:p>
        </p:txBody>
      </p:sp>
      <p:sp>
        <p:nvSpPr>
          <p:cNvPr id="721" name="Google Shape;721;p76"/>
          <p:cNvSpPr txBox="1"/>
          <p:nvPr/>
        </p:nvSpPr>
        <p:spPr>
          <a:xfrm>
            <a:off x="1506167" y="1657019"/>
            <a:ext cx="1744800" cy="597600"/>
          </a:xfrm>
          <a:prstGeom prst="rect">
            <a:avLst/>
          </a:prstGeom>
          <a:noFill/>
          <a:ln>
            <a:noFill/>
          </a:ln>
        </p:spPr>
        <p:txBody>
          <a:bodyPr spcFirstLastPara="1" wrap="square" lIns="121900" tIns="121900" rIns="121900" bIns="121900" anchor="t" anchorCtr="0">
            <a:noAutofit/>
          </a:bodyPr>
          <a:lstStyle/>
          <a:p>
            <a:pPr algn="r"/>
            <a:r>
              <a:rPr lang="en" sz="2000" b="1">
                <a:solidFill>
                  <a:schemeClr val="dk2"/>
                </a:solidFill>
                <a:latin typeface="Proxima Nova"/>
                <a:ea typeface="Proxima Nova"/>
                <a:cs typeface="Proxima Nova"/>
                <a:sym typeface="Proxima Nova"/>
              </a:rPr>
              <a:t>reservoir layer L</a:t>
            </a:r>
            <a:endParaRPr sz="2000" b="1">
              <a:solidFill>
                <a:schemeClr val="dk2"/>
              </a:solidFill>
              <a:latin typeface="Proxima Nova"/>
              <a:ea typeface="Proxima Nova"/>
              <a:cs typeface="Proxima Nova"/>
              <a:sym typeface="Proxima Nova"/>
            </a:endParaRPr>
          </a:p>
        </p:txBody>
      </p:sp>
      <p:sp>
        <p:nvSpPr>
          <p:cNvPr id="722" name="Google Shape;722;p76"/>
          <p:cNvSpPr/>
          <p:nvPr/>
        </p:nvSpPr>
        <p:spPr>
          <a:xfrm>
            <a:off x="4114967" y="3919905"/>
            <a:ext cx="199200" cy="515600"/>
          </a:xfrm>
          <a:prstGeom prst="upArrow">
            <a:avLst>
              <a:gd name="adj1" fmla="val 50000"/>
              <a:gd name="adj2" fmla="val 50000"/>
            </a:avLst>
          </a:prstGeom>
          <a:solidFill>
            <a:schemeClr val="lt2"/>
          </a:solidFill>
          <a:ln>
            <a:noFill/>
          </a:ln>
        </p:spPr>
        <p:txBody>
          <a:bodyPr spcFirstLastPara="1" wrap="square" lIns="121900" tIns="121900" rIns="121900" bIns="121900" anchor="ctr" anchorCtr="0">
            <a:noAutofit/>
          </a:bodyPr>
          <a:lstStyle/>
          <a:p>
            <a:endParaRPr sz="2400"/>
          </a:p>
        </p:txBody>
      </p:sp>
      <p:sp>
        <p:nvSpPr>
          <p:cNvPr id="723" name="Google Shape;723;p76"/>
          <p:cNvSpPr/>
          <p:nvPr/>
        </p:nvSpPr>
        <p:spPr>
          <a:xfrm>
            <a:off x="4114967" y="2376770"/>
            <a:ext cx="199200" cy="291600"/>
          </a:xfrm>
          <a:prstGeom prst="upArrow">
            <a:avLst>
              <a:gd name="adj1" fmla="val 50000"/>
              <a:gd name="adj2" fmla="val 50000"/>
            </a:avLst>
          </a:prstGeom>
          <a:solidFill>
            <a:schemeClr val="lt2"/>
          </a:solidFill>
          <a:ln>
            <a:noFill/>
          </a:ln>
        </p:spPr>
        <p:txBody>
          <a:bodyPr spcFirstLastPara="1" wrap="square" lIns="121900" tIns="121900" rIns="121900" bIns="121900" anchor="ctr" anchorCtr="0">
            <a:noAutofit/>
          </a:bodyPr>
          <a:lstStyle/>
          <a:p>
            <a:endParaRPr sz="2400"/>
          </a:p>
        </p:txBody>
      </p:sp>
      <p:sp>
        <p:nvSpPr>
          <p:cNvPr id="724" name="Google Shape;724;p76"/>
          <p:cNvSpPr/>
          <p:nvPr/>
        </p:nvSpPr>
        <p:spPr>
          <a:xfrm>
            <a:off x="4189167" y="3097935"/>
            <a:ext cx="50800" cy="41600"/>
          </a:xfrm>
          <a:prstGeom prst="ellipse">
            <a:avLst/>
          </a:prstGeom>
          <a:solidFill>
            <a:schemeClr val="lt2"/>
          </a:solidFill>
          <a:ln>
            <a:noFill/>
          </a:ln>
        </p:spPr>
        <p:txBody>
          <a:bodyPr spcFirstLastPara="1" wrap="square" lIns="121900" tIns="121900" rIns="121900" bIns="121900" anchor="ctr" anchorCtr="0">
            <a:noAutofit/>
          </a:bodyPr>
          <a:lstStyle/>
          <a:p>
            <a:endParaRPr sz="2400"/>
          </a:p>
        </p:txBody>
      </p:sp>
      <p:sp>
        <p:nvSpPr>
          <p:cNvPr id="725" name="Google Shape;725;p76"/>
          <p:cNvSpPr/>
          <p:nvPr/>
        </p:nvSpPr>
        <p:spPr>
          <a:xfrm>
            <a:off x="4189167" y="2993702"/>
            <a:ext cx="50800" cy="41600"/>
          </a:xfrm>
          <a:prstGeom prst="ellipse">
            <a:avLst/>
          </a:prstGeom>
          <a:solidFill>
            <a:schemeClr val="lt2"/>
          </a:solidFill>
          <a:ln>
            <a:noFill/>
          </a:ln>
        </p:spPr>
        <p:txBody>
          <a:bodyPr spcFirstLastPara="1" wrap="square" lIns="121900" tIns="121900" rIns="121900" bIns="121900" anchor="ctr" anchorCtr="0">
            <a:noAutofit/>
          </a:bodyPr>
          <a:lstStyle/>
          <a:p>
            <a:endParaRPr sz="2400"/>
          </a:p>
        </p:txBody>
      </p:sp>
      <p:sp>
        <p:nvSpPr>
          <p:cNvPr id="726" name="Google Shape;726;p76"/>
          <p:cNvSpPr/>
          <p:nvPr/>
        </p:nvSpPr>
        <p:spPr>
          <a:xfrm>
            <a:off x="4189167" y="2888369"/>
            <a:ext cx="50800" cy="41600"/>
          </a:xfrm>
          <a:prstGeom prst="ellipse">
            <a:avLst/>
          </a:prstGeom>
          <a:solidFill>
            <a:schemeClr val="lt2"/>
          </a:solidFill>
          <a:ln>
            <a:noFill/>
          </a:ln>
        </p:spPr>
        <p:txBody>
          <a:bodyPr spcFirstLastPara="1" wrap="square" lIns="121900" tIns="121900" rIns="121900" bIns="121900" anchor="ctr" anchorCtr="0">
            <a:noAutofit/>
          </a:bodyPr>
          <a:lstStyle/>
          <a:p>
            <a:endParaRPr sz="2400"/>
          </a:p>
        </p:txBody>
      </p:sp>
      <p:sp>
        <p:nvSpPr>
          <p:cNvPr id="727" name="Google Shape;727;p76"/>
          <p:cNvSpPr/>
          <p:nvPr/>
        </p:nvSpPr>
        <p:spPr>
          <a:xfrm>
            <a:off x="1320567" y="1422453"/>
            <a:ext cx="568400" cy="4254400"/>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28" name="Google Shape;728;p76"/>
          <p:cNvSpPr txBox="1"/>
          <p:nvPr/>
        </p:nvSpPr>
        <p:spPr>
          <a:xfrm>
            <a:off x="0" y="3227502"/>
            <a:ext cx="1502000" cy="508000"/>
          </a:xfrm>
          <a:prstGeom prst="rect">
            <a:avLst/>
          </a:prstGeom>
          <a:noFill/>
          <a:ln>
            <a:noFill/>
          </a:ln>
        </p:spPr>
        <p:txBody>
          <a:bodyPr spcFirstLastPara="1" wrap="square" lIns="121900" tIns="121900" rIns="121900" bIns="121900" anchor="t" anchorCtr="0">
            <a:noAutofit/>
          </a:bodyPr>
          <a:lstStyle/>
          <a:p>
            <a:pPr algn="ctr"/>
            <a:r>
              <a:rPr lang="en" sz="2267" b="1">
                <a:solidFill>
                  <a:schemeClr val="dk2"/>
                </a:solidFill>
                <a:latin typeface="Proxima Nova"/>
                <a:ea typeface="Proxima Nova"/>
                <a:cs typeface="Proxima Nova"/>
                <a:sym typeface="Proxima Nova"/>
              </a:rPr>
              <a:t>fixed</a:t>
            </a:r>
            <a:endParaRPr sz="2267" b="1">
              <a:solidFill>
                <a:schemeClr val="dk2"/>
              </a:solidFill>
              <a:latin typeface="Proxima Nova"/>
              <a:ea typeface="Proxima Nova"/>
              <a:cs typeface="Proxima Nova"/>
              <a:sym typeface="Proxima Nova"/>
            </a:endParaRPr>
          </a:p>
        </p:txBody>
      </p:sp>
      <p:sp>
        <p:nvSpPr>
          <p:cNvPr id="729" name="Google Shape;729;p76"/>
          <p:cNvSpPr/>
          <p:nvPr/>
        </p:nvSpPr>
        <p:spPr>
          <a:xfrm>
            <a:off x="5971100" y="2489471"/>
            <a:ext cx="679200" cy="2451200"/>
          </a:xfrm>
          <a:prstGeom prst="ellipse">
            <a:avLst/>
          </a:prstGeom>
          <a:solidFill>
            <a:schemeClr val="accent1"/>
          </a:solidFill>
          <a:ln>
            <a:noFill/>
          </a:ln>
        </p:spPr>
        <p:txBody>
          <a:bodyPr spcFirstLastPara="1" wrap="square" lIns="121900" tIns="121900" rIns="121900" bIns="121900" anchor="ctr" anchorCtr="0">
            <a:noAutofit/>
          </a:bodyPr>
          <a:lstStyle/>
          <a:p>
            <a:endParaRPr sz="2400"/>
          </a:p>
        </p:txBody>
      </p:sp>
      <p:sp>
        <p:nvSpPr>
          <p:cNvPr id="730" name="Google Shape;730;p76"/>
          <p:cNvSpPr txBox="1"/>
          <p:nvPr/>
        </p:nvSpPr>
        <p:spPr>
          <a:xfrm>
            <a:off x="6524159" y="3269567"/>
            <a:ext cx="2086378" cy="855460"/>
          </a:xfrm>
          <a:prstGeom prst="rect">
            <a:avLst/>
          </a:prstGeom>
          <a:noFill/>
          <a:ln>
            <a:noFill/>
          </a:ln>
        </p:spPr>
        <p:txBody>
          <a:bodyPr spcFirstLastPara="1" wrap="square" lIns="121900" tIns="121900" rIns="121900" bIns="121900" anchor="t" anchorCtr="0">
            <a:noAutofit/>
          </a:bodyPr>
          <a:lstStyle/>
          <a:p>
            <a:pPr algn="ctr"/>
            <a:r>
              <a:rPr lang="it-IT" sz="2000" b="1" dirty="0">
                <a:solidFill>
                  <a:schemeClr val="accent1"/>
                </a:solidFill>
                <a:latin typeface="Proxima Nova"/>
                <a:ea typeface="Proxima Nova"/>
                <a:cs typeface="Proxima Nova"/>
                <a:sym typeface="Proxima Nova"/>
              </a:rPr>
              <a:t>T</a:t>
            </a:r>
            <a:r>
              <a:rPr lang="en" sz="2000" b="1" dirty="0">
                <a:solidFill>
                  <a:schemeClr val="accent1"/>
                </a:solidFill>
                <a:latin typeface="Proxima Nova"/>
                <a:ea typeface="Proxima Nova"/>
                <a:cs typeface="Proxima Nova"/>
                <a:sym typeface="Proxima Nova"/>
              </a:rPr>
              <a:t>rainable readout </a:t>
            </a:r>
            <a:endParaRPr sz="2000" b="1" dirty="0">
              <a:solidFill>
                <a:schemeClr val="accent1"/>
              </a:solidFill>
              <a:latin typeface="Proxima Nova"/>
              <a:ea typeface="Proxima Nova"/>
              <a:cs typeface="Proxima Nova"/>
              <a:sym typeface="Proxima Nova"/>
            </a:endParaRPr>
          </a:p>
        </p:txBody>
      </p:sp>
      <p:cxnSp>
        <p:nvCxnSpPr>
          <p:cNvPr id="731" name="Google Shape;731;p76"/>
          <p:cNvCxnSpPr/>
          <p:nvPr/>
        </p:nvCxnSpPr>
        <p:spPr>
          <a:xfrm>
            <a:off x="4658667" y="2438669"/>
            <a:ext cx="1135600" cy="836800"/>
          </a:xfrm>
          <a:prstGeom prst="straightConnector1">
            <a:avLst/>
          </a:prstGeom>
          <a:noFill/>
          <a:ln w="38100" cap="flat" cmpd="sng">
            <a:solidFill>
              <a:srgbClr val="000000"/>
            </a:solidFill>
            <a:prstDash val="solid"/>
            <a:round/>
            <a:headEnd type="none" w="med" len="med"/>
            <a:tailEnd type="triangle" w="med" len="med"/>
          </a:ln>
        </p:spPr>
      </p:cxnSp>
      <p:cxnSp>
        <p:nvCxnSpPr>
          <p:cNvPr id="732" name="Google Shape;732;p76"/>
          <p:cNvCxnSpPr/>
          <p:nvPr/>
        </p:nvCxnSpPr>
        <p:spPr>
          <a:xfrm>
            <a:off x="4772233" y="3595135"/>
            <a:ext cx="956400" cy="0"/>
          </a:xfrm>
          <a:prstGeom prst="straightConnector1">
            <a:avLst/>
          </a:prstGeom>
          <a:noFill/>
          <a:ln w="38100" cap="flat" cmpd="sng">
            <a:solidFill>
              <a:srgbClr val="000000"/>
            </a:solidFill>
            <a:prstDash val="solid"/>
            <a:round/>
            <a:headEnd type="none" w="med" len="med"/>
            <a:tailEnd type="triangle" w="med" len="med"/>
          </a:ln>
        </p:spPr>
      </p:cxnSp>
      <p:cxnSp>
        <p:nvCxnSpPr>
          <p:cNvPr id="733" name="Google Shape;733;p76"/>
          <p:cNvCxnSpPr/>
          <p:nvPr/>
        </p:nvCxnSpPr>
        <p:spPr>
          <a:xfrm rot="10800000" flipH="1">
            <a:off x="4612233" y="4253402"/>
            <a:ext cx="1060800" cy="493200"/>
          </a:xfrm>
          <a:prstGeom prst="straightConnector1">
            <a:avLst/>
          </a:prstGeom>
          <a:noFill/>
          <a:ln w="38100" cap="flat" cmpd="sng">
            <a:solidFill>
              <a:srgbClr val="000000"/>
            </a:solidFill>
            <a:prstDash val="solid"/>
            <a:round/>
            <a:headEnd type="none" w="med" len="med"/>
            <a:tailEnd type="triangle" w="med" len="med"/>
          </a:ln>
        </p:spPr>
      </p:cxnSp>
      <p:sp>
        <p:nvSpPr>
          <p:cNvPr id="734" name="Google Shape;734;p76"/>
          <p:cNvSpPr txBox="1"/>
          <p:nvPr/>
        </p:nvSpPr>
        <p:spPr>
          <a:xfrm>
            <a:off x="8644042" y="1533397"/>
            <a:ext cx="3332000" cy="1271783"/>
          </a:xfrm>
          <a:prstGeom prst="rect">
            <a:avLst/>
          </a:prstGeom>
          <a:noFill/>
          <a:ln>
            <a:noFill/>
          </a:ln>
        </p:spPr>
        <p:txBody>
          <a:bodyPr spcFirstLastPara="1" wrap="square" lIns="121900" tIns="121900" rIns="121900" bIns="121900" anchor="t" anchorCtr="0">
            <a:spAutoFit/>
          </a:bodyPr>
          <a:lstStyle/>
          <a:p>
            <a:pPr algn="just"/>
            <a:r>
              <a:rPr lang="en" sz="1333" dirty="0">
                <a:solidFill>
                  <a:schemeClr val="accent5"/>
                </a:solidFill>
              </a:rPr>
              <a:t>Gallicchio, Claudio, Alessio Micheli, and Luca Pedrelli. "Deep reservoir computing: A critical experimental analysis." Neurocomputing 268 (2017): 87-99</a:t>
            </a:r>
            <a:endParaRPr sz="1333" dirty="0">
              <a:solidFill>
                <a:schemeClr val="accent5"/>
              </a:solidFill>
            </a:endParaRPr>
          </a:p>
        </p:txBody>
      </p:sp>
      <p:sp>
        <p:nvSpPr>
          <p:cNvPr id="735" name="Google Shape;735;p76"/>
          <p:cNvSpPr txBox="1"/>
          <p:nvPr/>
        </p:nvSpPr>
        <p:spPr>
          <a:xfrm>
            <a:off x="1506167" y="3225319"/>
            <a:ext cx="1744800" cy="597600"/>
          </a:xfrm>
          <a:prstGeom prst="rect">
            <a:avLst/>
          </a:prstGeom>
          <a:noFill/>
          <a:ln>
            <a:noFill/>
          </a:ln>
        </p:spPr>
        <p:txBody>
          <a:bodyPr spcFirstLastPara="1" wrap="square" lIns="121900" tIns="121900" rIns="121900" bIns="121900" anchor="t" anchorCtr="0">
            <a:noAutofit/>
          </a:bodyPr>
          <a:lstStyle/>
          <a:p>
            <a:pPr algn="r"/>
            <a:r>
              <a:rPr lang="en" sz="2000" b="1">
                <a:solidFill>
                  <a:schemeClr val="dk2"/>
                </a:solidFill>
                <a:latin typeface="Proxima Nova"/>
                <a:ea typeface="Proxima Nova"/>
                <a:cs typeface="Proxima Nova"/>
                <a:sym typeface="Proxima Nova"/>
              </a:rPr>
              <a:t>reservoir layer 2</a:t>
            </a:r>
            <a:endParaRPr sz="2000" b="1">
              <a:solidFill>
                <a:schemeClr val="dk2"/>
              </a:solidFill>
              <a:latin typeface="Proxima Nova"/>
              <a:ea typeface="Proxima Nova"/>
              <a:cs typeface="Proxima Nova"/>
              <a:sym typeface="Proxima Nova"/>
            </a:endParaRPr>
          </a:p>
        </p:txBody>
      </p:sp>
      <p:sp>
        <p:nvSpPr>
          <p:cNvPr id="2" name="Google Shape;764;p78">
            <a:extLst>
              <a:ext uri="{FF2B5EF4-FFF2-40B4-BE49-F238E27FC236}">
                <a16:creationId xmlns:a16="http://schemas.microsoft.com/office/drawing/2014/main" id="{78D851DF-653A-C0BD-3D0C-0A21F562A609}"/>
              </a:ext>
            </a:extLst>
          </p:cNvPr>
          <p:cNvSpPr txBox="1">
            <a:spLocks/>
          </p:cNvSpPr>
          <p:nvPr/>
        </p:nvSpPr>
        <p:spPr>
          <a:xfrm>
            <a:off x="7122299" y="4409625"/>
            <a:ext cx="4672272" cy="2234341"/>
          </a:xfrm>
          <a:prstGeom prst="rect">
            <a:avLst/>
          </a:prstGeom>
          <a:noFill/>
          <a:ln>
            <a:noFill/>
          </a:ln>
        </p:spPr>
        <p:txBody>
          <a:bodyPr spcFirstLastPara="1" wrap="square" lIns="121900" tIns="121900" rIns="121900" bIns="121900" anchor="t" anchorCtr="0">
            <a:normAutofit fontScale="92500" lnSpcReduction="10000"/>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accent3"/>
              </a:buClr>
              <a:buSzPts val="1800"/>
              <a:buFont typeface="Proxima Nova"/>
              <a:buChar char="●"/>
              <a:defRPr sz="1800" b="0" i="0" u="none" strike="noStrike" cap="none">
                <a:solidFill>
                  <a:schemeClr val="accent3"/>
                </a:solidFill>
                <a:latin typeface="Proxima Nova"/>
                <a:ea typeface="Proxima Nova"/>
                <a:cs typeface="Proxima Nova"/>
                <a:sym typeface="Proxima Nova"/>
              </a:defRPr>
            </a:lvl1pPr>
            <a:lvl2pPr marL="914400" marR="0" lvl="1" indent="-317500" algn="l" rtl="0">
              <a:lnSpc>
                <a:spcPct val="115000"/>
              </a:lnSpc>
              <a:spcBef>
                <a:spcPts val="0"/>
              </a:spcBef>
              <a:spcAft>
                <a:spcPts val="0"/>
              </a:spcAft>
              <a:buClr>
                <a:schemeClr val="accent3"/>
              </a:buClr>
              <a:buSzPts val="1400"/>
              <a:buFont typeface="Proxima Nova"/>
              <a:buChar char="○"/>
              <a:defRPr sz="1867" b="0" i="0" u="none" strike="noStrike" cap="none">
                <a:solidFill>
                  <a:schemeClr val="accent3"/>
                </a:solidFill>
                <a:latin typeface="Proxima Nova"/>
                <a:ea typeface="Proxima Nova"/>
                <a:cs typeface="Proxima Nova"/>
                <a:sym typeface="Proxima Nova"/>
              </a:defRPr>
            </a:lvl2pPr>
            <a:lvl3pPr marL="1371600" marR="0" lvl="2" indent="-317500" algn="l" rtl="0">
              <a:lnSpc>
                <a:spcPct val="115000"/>
              </a:lnSpc>
              <a:spcBef>
                <a:spcPts val="0"/>
              </a:spcBef>
              <a:spcAft>
                <a:spcPts val="0"/>
              </a:spcAft>
              <a:buClr>
                <a:schemeClr val="accent3"/>
              </a:buClr>
              <a:buSzPts val="1400"/>
              <a:buFont typeface="Proxima Nova"/>
              <a:buChar char="■"/>
              <a:defRPr sz="1867" b="0" i="0" u="none" strike="noStrike" cap="none">
                <a:solidFill>
                  <a:schemeClr val="accent3"/>
                </a:solidFill>
                <a:latin typeface="Proxima Nova"/>
                <a:ea typeface="Proxima Nova"/>
                <a:cs typeface="Proxima Nova"/>
                <a:sym typeface="Proxima Nova"/>
              </a:defRPr>
            </a:lvl3pPr>
            <a:lvl4pPr marL="1828800" marR="0" lvl="3" indent="-317500" algn="l" rtl="0">
              <a:lnSpc>
                <a:spcPct val="115000"/>
              </a:lnSpc>
              <a:spcBef>
                <a:spcPts val="0"/>
              </a:spcBef>
              <a:spcAft>
                <a:spcPts val="0"/>
              </a:spcAft>
              <a:buClr>
                <a:schemeClr val="accent3"/>
              </a:buClr>
              <a:buSzPts val="1400"/>
              <a:buFont typeface="Proxima Nova"/>
              <a:buChar char="●"/>
              <a:defRPr sz="1867" b="0" i="0" u="none" strike="noStrike" cap="none">
                <a:solidFill>
                  <a:schemeClr val="accent3"/>
                </a:solidFill>
                <a:latin typeface="Proxima Nova"/>
                <a:ea typeface="Proxima Nova"/>
                <a:cs typeface="Proxima Nova"/>
                <a:sym typeface="Proxima Nova"/>
              </a:defRPr>
            </a:lvl4pPr>
            <a:lvl5pPr marL="2286000" marR="0" lvl="4" indent="-317500" algn="l" rtl="0">
              <a:lnSpc>
                <a:spcPct val="115000"/>
              </a:lnSpc>
              <a:spcBef>
                <a:spcPts val="0"/>
              </a:spcBef>
              <a:spcAft>
                <a:spcPts val="0"/>
              </a:spcAft>
              <a:buClr>
                <a:schemeClr val="accent3"/>
              </a:buClr>
              <a:buSzPts val="1400"/>
              <a:buFont typeface="Proxima Nova"/>
              <a:buChar char="○"/>
              <a:defRPr sz="1867" b="0" i="0" u="none" strike="noStrike" cap="none">
                <a:solidFill>
                  <a:schemeClr val="accent3"/>
                </a:solidFill>
                <a:latin typeface="Proxima Nova"/>
                <a:ea typeface="Proxima Nova"/>
                <a:cs typeface="Proxima Nova"/>
                <a:sym typeface="Proxima Nova"/>
              </a:defRPr>
            </a:lvl5pPr>
            <a:lvl6pPr marL="2743200" marR="0" lvl="5" indent="-317500" algn="l" rtl="0">
              <a:lnSpc>
                <a:spcPct val="115000"/>
              </a:lnSpc>
              <a:spcBef>
                <a:spcPts val="0"/>
              </a:spcBef>
              <a:spcAft>
                <a:spcPts val="0"/>
              </a:spcAft>
              <a:buClr>
                <a:schemeClr val="accent3"/>
              </a:buClr>
              <a:buSzPts val="1400"/>
              <a:buFont typeface="Proxima Nova"/>
              <a:buChar char="■"/>
              <a:defRPr sz="1867" b="0" i="0" u="none" strike="noStrike" cap="none">
                <a:solidFill>
                  <a:schemeClr val="accent3"/>
                </a:solidFill>
                <a:latin typeface="Proxima Nova"/>
                <a:ea typeface="Proxima Nova"/>
                <a:cs typeface="Proxima Nova"/>
                <a:sym typeface="Proxima Nova"/>
              </a:defRPr>
            </a:lvl6pPr>
            <a:lvl7pPr marL="3200400" marR="0" lvl="6" indent="-317500" algn="l" rtl="0">
              <a:lnSpc>
                <a:spcPct val="115000"/>
              </a:lnSpc>
              <a:spcBef>
                <a:spcPts val="0"/>
              </a:spcBef>
              <a:spcAft>
                <a:spcPts val="0"/>
              </a:spcAft>
              <a:buClr>
                <a:schemeClr val="accent3"/>
              </a:buClr>
              <a:buSzPts val="1400"/>
              <a:buFont typeface="Proxima Nova"/>
              <a:buChar char="●"/>
              <a:defRPr sz="1867" b="0" i="0" u="none" strike="noStrike" cap="none">
                <a:solidFill>
                  <a:schemeClr val="accent3"/>
                </a:solidFill>
                <a:latin typeface="Proxima Nova"/>
                <a:ea typeface="Proxima Nova"/>
                <a:cs typeface="Proxima Nova"/>
                <a:sym typeface="Proxima Nova"/>
              </a:defRPr>
            </a:lvl7pPr>
            <a:lvl8pPr marL="3657600" marR="0" lvl="7" indent="-317500" algn="l" rtl="0">
              <a:lnSpc>
                <a:spcPct val="115000"/>
              </a:lnSpc>
              <a:spcBef>
                <a:spcPts val="0"/>
              </a:spcBef>
              <a:spcAft>
                <a:spcPts val="0"/>
              </a:spcAft>
              <a:buClr>
                <a:schemeClr val="accent3"/>
              </a:buClr>
              <a:buSzPts val="1400"/>
              <a:buFont typeface="Proxima Nova"/>
              <a:buChar char="○"/>
              <a:defRPr sz="1867" b="0" i="0" u="none" strike="noStrike" cap="none">
                <a:solidFill>
                  <a:schemeClr val="accent3"/>
                </a:solidFill>
                <a:latin typeface="Proxima Nova"/>
                <a:ea typeface="Proxima Nova"/>
                <a:cs typeface="Proxima Nova"/>
                <a:sym typeface="Proxima Nova"/>
              </a:defRPr>
            </a:lvl8pPr>
            <a:lvl9pPr marL="4114800" marR="0" lvl="8" indent="-317500" algn="l" rtl="0">
              <a:lnSpc>
                <a:spcPct val="115000"/>
              </a:lnSpc>
              <a:spcBef>
                <a:spcPts val="0"/>
              </a:spcBef>
              <a:spcAft>
                <a:spcPts val="0"/>
              </a:spcAft>
              <a:buClr>
                <a:schemeClr val="accent3"/>
              </a:buClr>
              <a:buSzPts val="1400"/>
              <a:buFont typeface="Proxima Nova"/>
              <a:buChar char="■"/>
              <a:defRPr sz="1867" b="0" i="0" u="none" strike="noStrike" cap="none">
                <a:solidFill>
                  <a:schemeClr val="accent3"/>
                </a:solidFill>
                <a:latin typeface="Proxima Nova"/>
                <a:ea typeface="Proxima Nova"/>
                <a:cs typeface="Proxima Nova"/>
                <a:sym typeface="Proxima Nova"/>
              </a:defRPr>
            </a:lvl9pPr>
          </a:lstStyle>
          <a:p>
            <a:pPr marL="0" indent="0" defTabSz="914400">
              <a:buFont typeface="Proxima Nova"/>
              <a:buNone/>
            </a:pPr>
            <a:r>
              <a:rPr lang="en-US" sz="2400" kern="0" dirty="0">
                <a:solidFill>
                  <a:srgbClr val="4BA173"/>
                </a:solidFill>
              </a:rPr>
              <a:t>Recurrent architecture design is reflected</a:t>
            </a:r>
          </a:p>
          <a:p>
            <a:pPr marL="342900" defTabSz="914400"/>
            <a:r>
              <a:rPr lang="en-US" sz="2400" kern="0" dirty="0"/>
              <a:t>in the temporal representations</a:t>
            </a:r>
          </a:p>
          <a:p>
            <a:pPr marL="342900" defTabSz="914400">
              <a:lnSpc>
                <a:spcPct val="125000"/>
              </a:lnSpc>
            </a:pPr>
            <a:r>
              <a:rPr lang="en-US" sz="2400" kern="0" dirty="0"/>
              <a:t>in the mathematical entities involved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1000"/>
                                        <p:tgtEl>
                                          <p:spTgt spid="732"/>
                                        </p:tgtEl>
                                        <p:attrNameLst>
                                          <p:attrName>ppt_w</p:attrName>
                                        </p:attrNameLst>
                                      </p:cBhvr>
                                      <p:tavLst>
                                        <p:tav tm="0">
                                          <p:val>
                                            <p:strVal val="#ppt_w"/>
                                          </p:val>
                                        </p:tav>
                                        <p:tav tm="100000">
                                          <p:val>
                                            <p:strVal val="0"/>
                                          </p:val>
                                        </p:tav>
                                      </p:tavLst>
                                    </p:anim>
                                    <p:anim calcmode="lin" valueType="num">
                                      <p:cBhvr additive="base">
                                        <p:cTn id="7" dur="1000"/>
                                        <p:tgtEl>
                                          <p:spTgt spid="732"/>
                                        </p:tgtEl>
                                        <p:attrNameLst>
                                          <p:attrName>ppt_h</p:attrName>
                                        </p:attrNameLst>
                                      </p:cBhvr>
                                      <p:tavLst>
                                        <p:tav tm="0">
                                          <p:val>
                                            <p:strVal val="#ppt_h"/>
                                          </p:val>
                                        </p:tav>
                                        <p:tav tm="100000">
                                          <p:val>
                                            <p:strVal val="0"/>
                                          </p:val>
                                        </p:tav>
                                      </p:tavLst>
                                    </p:anim>
                                    <p:set>
                                      <p:cBhvr>
                                        <p:cTn id="8" dur="1" fill="hold">
                                          <p:stCondLst>
                                            <p:cond delay="1000"/>
                                          </p:stCondLst>
                                        </p:cTn>
                                        <p:tgtEl>
                                          <p:spTgt spid="732"/>
                                        </p:tgtEl>
                                        <p:attrNameLst>
                                          <p:attrName>style.visibility</p:attrName>
                                        </p:attrNameLst>
                                      </p:cBhvr>
                                      <p:to>
                                        <p:strVal val="hidden"/>
                                      </p:to>
                                    </p:set>
                                  </p:childTnLst>
                                </p:cTn>
                              </p:par>
                              <p:par>
                                <p:cTn id="9" presetID="23" presetClass="exit" presetSubtype="32" fill="hold" nodeType="withEffect">
                                  <p:stCondLst>
                                    <p:cond delay="0"/>
                                  </p:stCondLst>
                                  <p:childTnLst>
                                    <p:anim calcmode="lin" valueType="num">
                                      <p:cBhvr additive="base">
                                        <p:cTn id="10" dur="1000"/>
                                        <p:tgtEl>
                                          <p:spTgt spid="733"/>
                                        </p:tgtEl>
                                        <p:attrNameLst>
                                          <p:attrName>ppt_w</p:attrName>
                                        </p:attrNameLst>
                                      </p:cBhvr>
                                      <p:tavLst>
                                        <p:tav tm="0">
                                          <p:val>
                                            <p:strVal val="#ppt_w"/>
                                          </p:val>
                                        </p:tav>
                                        <p:tav tm="100000">
                                          <p:val>
                                            <p:strVal val="0"/>
                                          </p:val>
                                        </p:tav>
                                      </p:tavLst>
                                    </p:anim>
                                    <p:anim calcmode="lin" valueType="num">
                                      <p:cBhvr additive="base">
                                        <p:cTn id="11" dur="1000"/>
                                        <p:tgtEl>
                                          <p:spTgt spid="733"/>
                                        </p:tgtEl>
                                        <p:attrNameLst>
                                          <p:attrName>ppt_h</p:attrName>
                                        </p:attrNameLst>
                                      </p:cBhvr>
                                      <p:tavLst>
                                        <p:tav tm="0">
                                          <p:val>
                                            <p:strVal val="#ppt_h"/>
                                          </p:val>
                                        </p:tav>
                                        <p:tav tm="100000">
                                          <p:val>
                                            <p:strVal val="0"/>
                                          </p:val>
                                        </p:tav>
                                      </p:tavLst>
                                    </p:anim>
                                    <p:set>
                                      <p:cBhvr>
                                        <p:cTn id="12" dur="1" fill="hold">
                                          <p:stCondLst>
                                            <p:cond delay="1000"/>
                                          </p:stCondLst>
                                        </p:cTn>
                                        <p:tgtEl>
                                          <p:spTgt spid="73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A4714EC-1376-A140-B63F-BDACE637C239}"/>
              </a:ext>
            </a:extLst>
          </p:cNvPr>
          <p:cNvSpPr>
            <a:spLocks noGrp="1"/>
          </p:cNvSpPr>
          <p:nvPr>
            <p:ph type="title"/>
          </p:nvPr>
        </p:nvSpPr>
        <p:spPr>
          <a:xfrm>
            <a:off x="354000" y="1607767"/>
            <a:ext cx="5393600" cy="2012800"/>
          </a:xfrm>
        </p:spPr>
        <p:txBody>
          <a:bodyPr wrap="square" anchor="b">
            <a:normAutofit/>
          </a:bodyPr>
          <a:lstStyle/>
          <a:p>
            <a:r>
              <a:rPr lang="en-US" dirty="0"/>
              <a:t>Outline</a:t>
            </a:r>
          </a:p>
        </p:txBody>
      </p:sp>
      <p:sp>
        <p:nvSpPr>
          <p:cNvPr id="8" name="Text Placeholder 7">
            <a:extLst>
              <a:ext uri="{FF2B5EF4-FFF2-40B4-BE49-F238E27FC236}">
                <a16:creationId xmlns:a16="http://schemas.microsoft.com/office/drawing/2014/main" id="{057F3027-2032-EC4F-911E-DEA81B613F87}"/>
              </a:ext>
            </a:extLst>
          </p:cNvPr>
          <p:cNvSpPr>
            <a:spLocks noGrp="1"/>
          </p:cNvSpPr>
          <p:nvPr>
            <p:ph type="body" idx="2"/>
          </p:nvPr>
        </p:nvSpPr>
        <p:spPr>
          <a:xfrm>
            <a:off x="6586000" y="965600"/>
            <a:ext cx="5116000" cy="4926800"/>
          </a:xfrm>
        </p:spPr>
        <p:txBody>
          <a:bodyPr wrap="square" anchor="ctr">
            <a:normAutofit/>
          </a:bodyPr>
          <a:lstStyle/>
          <a:p>
            <a:pPr>
              <a:spcAft>
                <a:spcPts val="800"/>
              </a:spcAft>
            </a:pPr>
            <a:r>
              <a:rPr lang="en-US" dirty="0"/>
              <a:t>Pervasive AI</a:t>
            </a:r>
          </a:p>
          <a:p>
            <a:pPr>
              <a:spcAft>
                <a:spcPts val="800"/>
              </a:spcAft>
            </a:pPr>
            <a:r>
              <a:rPr lang="en-US" dirty="0">
                <a:solidFill>
                  <a:schemeClr val="bg1"/>
                </a:solidFill>
              </a:rPr>
              <a:t>Efficient RNN Design</a:t>
            </a:r>
          </a:p>
          <a:p>
            <a:pPr>
              <a:spcAft>
                <a:spcPts val="800"/>
              </a:spcAft>
            </a:pPr>
            <a:r>
              <a:rPr lang="en-US" dirty="0">
                <a:solidFill>
                  <a:schemeClr val="bg1"/>
                </a:solidFill>
              </a:rPr>
              <a:t>Learning in space and time</a:t>
            </a:r>
          </a:p>
          <a:p>
            <a:pPr>
              <a:spcAft>
                <a:spcPts val="800"/>
              </a:spcAft>
            </a:pPr>
            <a:r>
              <a:rPr lang="en-US" dirty="0">
                <a:solidFill>
                  <a:schemeClr val="bg1"/>
                </a:solidFill>
              </a:rPr>
              <a:t>Neural Nets &amp; dynamical systems</a:t>
            </a:r>
          </a:p>
          <a:p>
            <a:pPr>
              <a:spcAft>
                <a:spcPts val="800"/>
              </a:spcAft>
            </a:pPr>
            <a:r>
              <a:rPr lang="en-US" dirty="0">
                <a:solidFill>
                  <a:schemeClr val="bg1"/>
                </a:solidFill>
              </a:rPr>
              <a:t>Wrap-up (self-promotion alert!)</a:t>
            </a:r>
          </a:p>
        </p:txBody>
      </p:sp>
    </p:spTree>
    <p:extLst>
      <p:ext uri="{BB962C8B-B14F-4D97-AF65-F5344CB8AC3E}">
        <p14:creationId xmlns:p14="http://schemas.microsoft.com/office/powerpoint/2010/main" val="40807849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sp>
        <p:nvSpPr>
          <p:cNvPr id="770" name="Google Shape;770;p79"/>
          <p:cNvSpPr txBox="1">
            <a:spLocks noGrp="1"/>
          </p:cNvSpPr>
          <p:nvPr>
            <p:ph type="title"/>
          </p:nvPr>
        </p:nvSpPr>
        <p:spPr>
          <a:prstGeom prst="rect">
            <a:avLst/>
          </a:prstGeom>
        </p:spPr>
        <p:txBody>
          <a:bodyPr spcFirstLastPara="1" wrap="square" lIns="121900" tIns="121900" rIns="121900" bIns="121900" anchor="t" anchorCtr="0">
            <a:normAutofit/>
          </a:bodyPr>
          <a:lstStyle/>
          <a:p>
            <a:r>
              <a:rPr lang="en" sz="2800" dirty="0"/>
              <a:t>Multiple time-scales</a:t>
            </a:r>
            <a:endParaRPr sz="2800" dirty="0"/>
          </a:p>
        </p:txBody>
      </p:sp>
      <p:sp>
        <p:nvSpPr>
          <p:cNvPr id="771" name="Google Shape;771;p79"/>
          <p:cNvSpPr txBox="1">
            <a:spLocks noGrp="1"/>
          </p:cNvSpPr>
          <p:nvPr>
            <p:ph type="body" idx="4294967295"/>
          </p:nvPr>
        </p:nvSpPr>
        <p:spPr>
          <a:xfrm>
            <a:off x="6511925" y="1536700"/>
            <a:ext cx="5680075" cy="2063750"/>
          </a:xfrm>
          <a:prstGeom prst="rect">
            <a:avLst/>
          </a:prstGeom>
        </p:spPr>
        <p:txBody>
          <a:bodyPr spcFirstLastPara="1" wrap="square" lIns="121900" tIns="121900" rIns="121900" bIns="121900" anchor="t" anchorCtr="0">
            <a:normAutofit/>
          </a:bodyPr>
          <a:lstStyle/>
          <a:p>
            <a:r>
              <a:rPr lang="en" sz="2400" dirty="0"/>
              <a:t>Effects of input perturbations last longer in the higher reservoir layers</a:t>
            </a:r>
            <a:endParaRPr sz="2400" dirty="0"/>
          </a:p>
          <a:p>
            <a:pPr>
              <a:buClr>
                <a:schemeClr val="dk2"/>
              </a:buClr>
            </a:pPr>
            <a:r>
              <a:rPr lang="en" sz="2400" dirty="0">
                <a:solidFill>
                  <a:schemeClr val="dk2"/>
                </a:solidFill>
              </a:rPr>
              <a:t>Multiple </a:t>
            </a:r>
            <a:r>
              <a:rPr lang="en" sz="2400" dirty="0">
                <a:solidFill>
                  <a:srgbClr val="4BA173"/>
                </a:solidFill>
              </a:rPr>
              <a:t>time-scales</a:t>
            </a:r>
            <a:r>
              <a:rPr lang="en" sz="2400" dirty="0">
                <a:solidFill>
                  <a:schemeClr val="dk2"/>
                </a:solidFill>
              </a:rPr>
              <a:t> representation is intrinsic</a:t>
            </a:r>
            <a:endParaRPr sz="2400" dirty="0">
              <a:solidFill>
                <a:schemeClr val="dk2"/>
              </a:solidFill>
            </a:endParaRPr>
          </a:p>
        </p:txBody>
      </p:sp>
      <p:sp>
        <p:nvSpPr>
          <p:cNvPr id="772" name="Google Shape;772;p79"/>
          <p:cNvSpPr txBox="1"/>
          <p:nvPr/>
        </p:nvSpPr>
        <p:spPr>
          <a:xfrm>
            <a:off x="6754067" y="3934367"/>
            <a:ext cx="4651200" cy="861542"/>
          </a:xfrm>
          <a:prstGeom prst="rect">
            <a:avLst/>
          </a:prstGeom>
          <a:noFill/>
          <a:ln>
            <a:noFill/>
          </a:ln>
        </p:spPr>
        <p:txBody>
          <a:bodyPr spcFirstLastPara="1" wrap="square" lIns="121900" tIns="121900" rIns="121900" bIns="121900" anchor="t" anchorCtr="0">
            <a:spAutoFit/>
          </a:bodyPr>
          <a:lstStyle/>
          <a:p>
            <a:pPr algn="just"/>
            <a:r>
              <a:rPr lang="en" sz="1333">
                <a:solidFill>
                  <a:schemeClr val="accent5"/>
                </a:solidFill>
              </a:rPr>
              <a:t>Gallicchio, Claudio, Alessio Micheli, and Luca Pedrelli. "Deep reservoir computing: A critical experimental analysis." Neurocomputing 268 (2017): 87-99</a:t>
            </a:r>
            <a:endParaRPr sz="1333">
              <a:solidFill>
                <a:schemeClr val="accent5"/>
              </a:solidFill>
            </a:endParaRPr>
          </a:p>
        </p:txBody>
      </p:sp>
      <p:pic>
        <p:nvPicPr>
          <p:cNvPr id="774" name="Google Shape;774;p79"/>
          <p:cNvPicPr preferRelativeResize="0"/>
          <p:nvPr/>
        </p:nvPicPr>
        <p:blipFill>
          <a:blip r:embed="rId3">
            <a:alphaModFix/>
          </a:blip>
          <a:stretch>
            <a:fillRect/>
          </a:stretch>
        </p:blipFill>
        <p:spPr>
          <a:xfrm>
            <a:off x="532633" y="1619633"/>
            <a:ext cx="5360168" cy="427363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6" name="Google Shape;786;p81"/>
          <p:cNvSpPr txBox="1">
            <a:spLocks noGrp="1"/>
          </p:cNvSpPr>
          <p:nvPr>
            <p:ph type="title"/>
          </p:nvPr>
        </p:nvSpPr>
        <p:spPr>
          <a:prstGeom prst="rect">
            <a:avLst/>
          </a:prstGeom>
        </p:spPr>
        <p:txBody>
          <a:bodyPr spcFirstLastPara="1" wrap="square" lIns="121900" tIns="121900" rIns="121900" bIns="121900" anchor="t" anchorCtr="0">
            <a:normAutofit/>
          </a:bodyPr>
          <a:lstStyle/>
          <a:p>
            <a:r>
              <a:rPr lang="en" sz="2800" dirty="0"/>
              <a:t>How many layers?</a:t>
            </a:r>
            <a:endParaRPr sz="2800" dirty="0"/>
          </a:p>
        </p:txBody>
      </p:sp>
      <p:sp>
        <p:nvSpPr>
          <p:cNvPr id="787" name="Google Shape;787;p81"/>
          <p:cNvSpPr txBox="1"/>
          <p:nvPr/>
        </p:nvSpPr>
        <p:spPr>
          <a:xfrm>
            <a:off x="7776400" y="5662701"/>
            <a:ext cx="4000000" cy="861542"/>
          </a:xfrm>
          <a:prstGeom prst="rect">
            <a:avLst/>
          </a:prstGeom>
          <a:noFill/>
          <a:ln>
            <a:noFill/>
          </a:ln>
        </p:spPr>
        <p:txBody>
          <a:bodyPr spcFirstLastPara="1" wrap="square" lIns="121900" tIns="121900" rIns="121900" bIns="121900" anchor="t" anchorCtr="0">
            <a:spAutoFit/>
          </a:bodyPr>
          <a:lstStyle/>
          <a:p>
            <a:pPr algn="just"/>
            <a:r>
              <a:rPr lang="en" sz="1333" dirty="0">
                <a:solidFill>
                  <a:schemeClr val="accent5"/>
                </a:solidFill>
              </a:rPr>
              <a:t>Gallicchio, C., Micheli, A. and Pedrelli, L., 2018. Design of deep echo state networks. Neural Networks, 108, pp.33-47.</a:t>
            </a:r>
            <a:endParaRPr sz="2400" dirty="0"/>
          </a:p>
        </p:txBody>
      </p:sp>
      <p:pic>
        <p:nvPicPr>
          <p:cNvPr id="788" name="Google Shape;788;p81"/>
          <p:cNvPicPr preferRelativeResize="0"/>
          <p:nvPr/>
        </p:nvPicPr>
        <p:blipFill>
          <a:blip r:embed="rId3">
            <a:alphaModFix/>
          </a:blip>
          <a:stretch>
            <a:fillRect/>
          </a:stretch>
        </p:blipFill>
        <p:spPr>
          <a:xfrm>
            <a:off x="203201" y="1661767"/>
            <a:ext cx="5746367" cy="4007859"/>
          </a:xfrm>
          <a:prstGeom prst="rect">
            <a:avLst/>
          </a:prstGeom>
          <a:noFill/>
          <a:ln>
            <a:noFill/>
          </a:ln>
        </p:spPr>
      </p:pic>
      <p:pic>
        <p:nvPicPr>
          <p:cNvPr id="789" name="Google Shape;789;p81"/>
          <p:cNvPicPr preferRelativeResize="0"/>
          <p:nvPr/>
        </p:nvPicPr>
        <p:blipFill>
          <a:blip r:embed="rId4">
            <a:alphaModFix/>
          </a:blip>
          <a:stretch>
            <a:fillRect/>
          </a:stretch>
        </p:blipFill>
        <p:spPr>
          <a:xfrm>
            <a:off x="6096001" y="1772334"/>
            <a:ext cx="4876241" cy="2194965"/>
          </a:xfrm>
          <a:prstGeom prst="rect">
            <a:avLst/>
          </a:prstGeom>
          <a:noFill/>
          <a:ln>
            <a:noFill/>
          </a:ln>
        </p:spPr>
      </p:pic>
      <p:pic>
        <p:nvPicPr>
          <p:cNvPr id="790" name="Google Shape;790;p81"/>
          <p:cNvPicPr preferRelativeResize="0"/>
          <p:nvPr/>
        </p:nvPicPr>
        <p:blipFill>
          <a:blip r:embed="rId5">
            <a:alphaModFix/>
          </a:blip>
          <a:stretch>
            <a:fillRect/>
          </a:stretch>
        </p:blipFill>
        <p:spPr>
          <a:xfrm>
            <a:off x="6054167" y="3859566"/>
            <a:ext cx="5274235" cy="174336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89"/>
                                        </p:tgtEl>
                                        <p:attrNameLst>
                                          <p:attrName>style.visibility</p:attrName>
                                        </p:attrNameLst>
                                      </p:cBhvr>
                                      <p:to>
                                        <p:strVal val="visible"/>
                                      </p:to>
                                    </p:set>
                                    <p:animEffect transition="in" filter="fade">
                                      <p:cBhvr>
                                        <p:cTn id="7" dur="1000"/>
                                        <p:tgtEl>
                                          <p:spTgt spid="789"/>
                                        </p:tgtEl>
                                      </p:cBhvr>
                                    </p:animEffect>
                                  </p:childTnLst>
                                </p:cTn>
                              </p:par>
                              <p:par>
                                <p:cTn id="8" presetID="10" presetClass="entr" presetSubtype="0" fill="hold" nodeType="withEffect">
                                  <p:stCondLst>
                                    <p:cond delay="0"/>
                                  </p:stCondLst>
                                  <p:childTnLst>
                                    <p:set>
                                      <p:cBhvr>
                                        <p:cTn id="9" dur="1" fill="hold">
                                          <p:stCondLst>
                                            <p:cond delay="0"/>
                                          </p:stCondLst>
                                        </p:cTn>
                                        <p:tgtEl>
                                          <p:spTgt spid="790"/>
                                        </p:tgtEl>
                                        <p:attrNameLst>
                                          <p:attrName>style.visibility</p:attrName>
                                        </p:attrNameLst>
                                      </p:cBhvr>
                                      <p:to>
                                        <p:strVal val="visible"/>
                                      </p:to>
                                    </p:set>
                                    <p:animEffect transition="in" filter="fade">
                                      <p:cBhvr>
                                        <p:cTn id="10" dur="1000"/>
                                        <p:tgtEl>
                                          <p:spTgt spid="7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BC55FFB-75FD-E289-C4FC-E9078A3AA45A}"/>
              </a:ext>
            </a:extLst>
          </p:cNvPr>
          <p:cNvSpPr>
            <a:spLocks noGrp="1"/>
          </p:cNvSpPr>
          <p:nvPr>
            <p:ph type="title"/>
          </p:nvPr>
        </p:nvSpPr>
        <p:spPr/>
        <p:txBody>
          <a:bodyPr/>
          <a:lstStyle/>
          <a:p>
            <a:r>
              <a:rPr lang="en-US" dirty="0"/>
              <a:t>Pervasive Learning</a:t>
            </a:r>
          </a:p>
        </p:txBody>
      </p:sp>
      <p:sp>
        <p:nvSpPr>
          <p:cNvPr id="9" name="Text Placeholder 8">
            <a:extLst>
              <a:ext uri="{FF2B5EF4-FFF2-40B4-BE49-F238E27FC236}">
                <a16:creationId xmlns:a16="http://schemas.microsoft.com/office/drawing/2014/main" id="{46B585A5-846E-C0DF-3A07-F6B7F1501743}"/>
              </a:ext>
            </a:extLst>
          </p:cNvPr>
          <p:cNvSpPr>
            <a:spLocks noGrp="1"/>
          </p:cNvSpPr>
          <p:nvPr>
            <p:ph type="body" sz="quarter" idx="13"/>
          </p:nvPr>
        </p:nvSpPr>
        <p:spPr>
          <a:xfrm>
            <a:off x="6967328" y="5048105"/>
            <a:ext cx="4706484" cy="340611"/>
          </a:xfrm>
        </p:spPr>
        <p:txBody>
          <a:bodyPr/>
          <a:lstStyle/>
          <a:p>
            <a:r>
              <a:rPr lang="en-US" dirty="0"/>
              <a:t>Learning in space and time</a:t>
            </a:r>
          </a:p>
        </p:txBody>
      </p:sp>
    </p:spTree>
    <p:extLst>
      <p:ext uri="{BB962C8B-B14F-4D97-AF65-F5344CB8AC3E}">
        <p14:creationId xmlns:p14="http://schemas.microsoft.com/office/powerpoint/2010/main" val="35120104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CA0A8-6E7F-072E-BD9D-A7BBECAD1385}"/>
              </a:ext>
            </a:extLst>
          </p:cNvPr>
          <p:cNvSpPr>
            <a:spLocks noGrp="1"/>
          </p:cNvSpPr>
          <p:nvPr>
            <p:ph type="title"/>
          </p:nvPr>
        </p:nvSpPr>
        <p:spPr>
          <a:xfrm>
            <a:off x="828295" y="602807"/>
            <a:ext cx="10515600" cy="748798"/>
          </a:xfrm>
          <a:noFill/>
          <a:ln>
            <a:noFill/>
          </a:ln>
        </p:spPr>
        <p:txBody>
          <a:bodyPr spcFirstLastPara="1" wrap="square" lIns="91425" tIns="91425" rIns="91425" bIns="91425" anchor="t" anchorCtr="0">
            <a:normAutofit/>
          </a:bodyPr>
          <a:lstStyle/>
          <a:p>
            <a:r>
              <a:rPr lang="en-IT" dirty="0">
                <a:solidFill>
                  <a:schemeClr val="dk1"/>
                </a:solidFill>
              </a:rPr>
              <a:t>Learning in a Pervasive Environment, Continually</a:t>
            </a:r>
          </a:p>
        </p:txBody>
      </p:sp>
      <p:pic>
        <p:nvPicPr>
          <p:cNvPr id="5" name="Picture 2" descr="Federated Learning. A Machine Learning adventure with… | by Jose Corbacho |  ProAndroidDev">
            <a:extLst>
              <a:ext uri="{FF2B5EF4-FFF2-40B4-BE49-F238E27FC236}">
                <a16:creationId xmlns:a16="http://schemas.microsoft.com/office/drawing/2014/main" id="{68FDDA81-88D5-376D-FFFE-7409C49EC26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484" t="58379" r="15389" b="27379"/>
          <a:stretch/>
        </p:blipFill>
        <p:spPr bwMode="auto">
          <a:xfrm>
            <a:off x="838200" y="2889723"/>
            <a:ext cx="7738026" cy="70918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802A92E-9A50-0CFE-6AC2-703019573DF4}"/>
              </a:ext>
            </a:extLst>
          </p:cNvPr>
          <p:cNvSpPr txBox="1"/>
          <p:nvPr/>
        </p:nvSpPr>
        <p:spPr>
          <a:xfrm>
            <a:off x="9084741" y="4958062"/>
            <a:ext cx="2900692" cy="369332"/>
          </a:xfrm>
          <a:prstGeom prst="rect">
            <a:avLst/>
          </a:prstGeom>
          <a:noFill/>
        </p:spPr>
        <p:txBody>
          <a:bodyPr wrap="square" rtlCol="0">
            <a:spAutoFit/>
          </a:bodyPr>
          <a:lstStyle/>
          <a:p>
            <a:pPr algn="ctr"/>
            <a:r>
              <a:rPr lang="en-US" b="1" dirty="0"/>
              <a:t>Privacy-regulated</a:t>
            </a:r>
          </a:p>
        </p:txBody>
      </p:sp>
      <p:pic>
        <p:nvPicPr>
          <p:cNvPr id="7" name="Picture 2" descr="Fitbit Versa 2 smartwatch per salute e fitness con controllo vocale,  punteggio del sonno e musica per unisex adulto Taglia unica nebbia grigia :  Amazon.it: Elettronica">
            <a:extLst>
              <a:ext uri="{FF2B5EF4-FFF2-40B4-BE49-F238E27FC236}">
                <a16:creationId xmlns:a16="http://schemas.microsoft.com/office/drawing/2014/main" id="{77B69CAC-9E5C-10CF-58DE-3145F14105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8347" y="5403786"/>
            <a:ext cx="659053" cy="70781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C0A1D0A-5EC7-60B3-C5F5-B35AAFB1BBD8}"/>
              </a:ext>
            </a:extLst>
          </p:cNvPr>
          <p:cNvSpPr txBox="1"/>
          <p:nvPr/>
        </p:nvSpPr>
        <p:spPr>
          <a:xfrm>
            <a:off x="9198141" y="5621312"/>
            <a:ext cx="2823671" cy="369332"/>
          </a:xfrm>
          <a:prstGeom prst="rect">
            <a:avLst/>
          </a:prstGeom>
          <a:noFill/>
        </p:spPr>
        <p:txBody>
          <a:bodyPr wrap="square" rtlCol="0">
            <a:spAutoFit/>
          </a:bodyPr>
          <a:lstStyle/>
          <a:p>
            <a:pPr algn="ctr"/>
            <a:r>
              <a:rPr lang="en-US" b="1" dirty="0"/>
              <a:t>Resource-constrained</a:t>
            </a:r>
          </a:p>
        </p:txBody>
      </p:sp>
      <p:pic>
        <p:nvPicPr>
          <p:cNvPr id="9" name="Picture 6" descr="EDA - Electrodermal activity (GSR)">
            <a:extLst>
              <a:ext uri="{FF2B5EF4-FFF2-40B4-BE49-F238E27FC236}">
                <a16:creationId xmlns:a16="http://schemas.microsoft.com/office/drawing/2014/main" id="{80FA5584-3DA5-BA8D-06FC-5493B334098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221"/>
          <a:stretch/>
        </p:blipFill>
        <p:spPr bwMode="auto">
          <a:xfrm>
            <a:off x="5322371" y="5343671"/>
            <a:ext cx="844646" cy="81596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Apple iPhone 14 Pro: Prezzo, scheda tecnica e offerte">
            <a:extLst>
              <a:ext uri="{FF2B5EF4-FFF2-40B4-BE49-F238E27FC236}">
                <a16:creationId xmlns:a16="http://schemas.microsoft.com/office/drawing/2014/main" id="{EE3FE7EE-9207-02C5-DF3F-69E4CA3B9A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4080" y="5338513"/>
            <a:ext cx="401184" cy="81596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lupo vestito da pecora Sorpassare biografia png apple watch catturare  vocale inavvertitamente">
            <a:extLst>
              <a:ext uri="{FF2B5EF4-FFF2-40B4-BE49-F238E27FC236}">
                <a16:creationId xmlns:a16="http://schemas.microsoft.com/office/drawing/2014/main" id="{98223FF8-AA57-9A13-72AD-932C18395D3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0130" t="6815" r="18387" b="12705"/>
          <a:stretch/>
        </p:blipFill>
        <p:spPr bwMode="auto">
          <a:xfrm flipH="1">
            <a:off x="3232412" y="5379510"/>
            <a:ext cx="679764" cy="75636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Federated Learning. A Machine Learning adventure with… | by Jose Corbacho |  ProAndroidDev">
            <a:extLst>
              <a:ext uri="{FF2B5EF4-FFF2-40B4-BE49-F238E27FC236}">
                <a16:creationId xmlns:a16="http://schemas.microsoft.com/office/drawing/2014/main" id="{1BAC742F-ABCC-8201-0DEC-38D46F7FC2A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535" t="58379" r="80032" b="28355"/>
          <a:stretch/>
        </p:blipFill>
        <p:spPr bwMode="auto">
          <a:xfrm>
            <a:off x="4467772" y="1518017"/>
            <a:ext cx="680720" cy="660558"/>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a:extLst>
              <a:ext uri="{FF2B5EF4-FFF2-40B4-BE49-F238E27FC236}">
                <a16:creationId xmlns:a16="http://schemas.microsoft.com/office/drawing/2014/main" id="{A41DC7C4-73A9-16A7-6160-5DAD99BBF21D}"/>
              </a:ext>
            </a:extLst>
          </p:cNvPr>
          <p:cNvCxnSpPr>
            <a:cxnSpLocks/>
            <a:endCxn id="12" idx="2"/>
          </p:cNvCxnSpPr>
          <p:nvPr/>
        </p:nvCxnSpPr>
        <p:spPr>
          <a:xfrm flipV="1">
            <a:off x="1372101" y="2178575"/>
            <a:ext cx="3436031" cy="6897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F1230E6-1E9E-3D19-752D-582CEB176D23}"/>
              </a:ext>
            </a:extLst>
          </p:cNvPr>
          <p:cNvCxnSpPr>
            <a:cxnSpLocks/>
            <a:endCxn id="12" idx="2"/>
          </p:cNvCxnSpPr>
          <p:nvPr/>
        </p:nvCxnSpPr>
        <p:spPr>
          <a:xfrm flipV="1">
            <a:off x="3706276" y="2178575"/>
            <a:ext cx="1101856" cy="6809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8A83EFD-A2AA-5243-B8D6-B0674318D7A1}"/>
              </a:ext>
            </a:extLst>
          </p:cNvPr>
          <p:cNvCxnSpPr>
            <a:cxnSpLocks/>
            <a:endCxn id="12" idx="2"/>
          </p:cNvCxnSpPr>
          <p:nvPr/>
        </p:nvCxnSpPr>
        <p:spPr>
          <a:xfrm flipH="1" flipV="1">
            <a:off x="4808132" y="2178575"/>
            <a:ext cx="1080238" cy="7109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23D0F56-8D4E-E1BB-9D88-D451B8A80040}"/>
              </a:ext>
            </a:extLst>
          </p:cNvPr>
          <p:cNvCxnSpPr>
            <a:cxnSpLocks/>
            <a:endCxn id="12" idx="2"/>
          </p:cNvCxnSpPr>
          <p:nvPr/>
        </p:nvCxnSpPr>
        <p:spPr>
          <a:xfrm flipH="1" flipV="1">
            <a:off x="4808132" y="2178575"/>
            <a:ext cx="3407663" cy="7437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A065C24D-DA72-7160-9AED-E1DDA167D65F}"/>
              </a:ext>
            </a:extLst>
          </p:cNvPr>
          <p:cNvGrpSpPr/>
          <p:nvPr/>
        </p:nvGrpSpPr>
        <p:grpSpPr>
          <a:xfrm>
            <a:off x="3459805" y="4456987"/>
            <a:ext cx="734592" cy="885633"/>
            <a:chOff x="3413768" y="2801742"/>
            <a:chExt cx="734592" cy="885633"/>
          </a:xfrm>
        </p:grpSpPr>
        <p:sp>
          <p:nvSpPr>
            <p:cNvPr id="18" name="TextBox 17">
              <a:extLst>
                <a:ext uri="{FF2B5EF4-FFF2-40B4-BE49-F238E27FC236}">
                  <a16:creationId xmlns:a16="http://schemas.microsoft.com/office/drawing/2014/main" id="{AC0197AE-5AB6-DD09-0D13-EDC0823C203D}"/>
                </a:ext>
              </a:extLst>
            </p:cNvPr>
            <p:cNvSpPr txBox="1"/>
            <p:nvPr/>
          </p:nvSpPr>
          <p:spPr>
            <a:xfrm rot="18446988">
              <a:off x="3675733" y="3214749"/>
              <a:ext cx="606699" cy="338554"/>
            </a:xfrm>
            <a:prstGeom prst="rect">
              <a:avLst/>
            </a:prstGeom>
            <a:noFill/>
          </p:spPr>
          <p:txBody>
            <a:bodyPr wrap="square" rtlCol="0">
              <a:spAutoFit/>
            </a:bodyPr>
            <a:lstStyle/>
            <a:p>
              <a:pPr algn="ctr"/>
              <a:r>
                <a:rPr lang="en-US" sz="1600" i="1" dirty="0"/>
                <a:t>time</a:t>
              </a:r>
            </a:p>
          </p:txBody>
        </p:sp>
        <p:pic>
          <p:nvPicPr>
            <p:cNvPr id="19" name="Graphic 18" descr="Database with solid fill">
              <a:extLst>
                <a:ext uri="{FF2B5EF4-FFF2-40B4-BE49-F238E27FC236}">
                  <a16:creationId xmlns:a16="http://schemas.microsoft.com/office/drawing/2014/main" id="{A13B0C60-532D-CCB8-5B5D-AF9D14605E4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551104" y="2801742"/>
              <a:ext cx="414822" cy="414822"/>
            </a:xfrm>
            <a:prstGeom prst="rect">
              <a:avLst/>
            </a:prstGeom>
          </p:spPr>
        </p:pic>
        <p:pic>
          <p:nvPicPr>
            <p:cNvPr id="20" name="Graphic 19" descr="Database with solid fill">
              <a:extLst>
                <a:ext uri="{FF2B5EF4-FFF2-40B4-BE49-F238E27FC236}">
                  <a16:creationId xmlns:a16="http://schemas.microsoft.com/office/drawing/2014/main" id="{5492CEBE-47FA-3ECA-3463-9BD20AB0100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413768" y="2977732"/>
              <a:ext cx="414822" cy="414822"/>
            </a:xfrm>
            <a:prstGeom prst="rect">
              <a:avLst/>
            </a:prstGeom>
          </p:spPr>
        </p:pic>
        <p:cxnSp>
          <p:nvCxnSpPr>
            <p:cNvPr id="21" name="Straight Arrow Connector 20">
              <a:extLst>
                <a:ext uri="{FF2B5EF4-FFF2-40B4-BE49-F238E27FC236}">
                  <a16:creationId xmlns:a16="http://schemas.microsoft.com/office/drawing/2014/main" id="{3C09052B-CA30-A634-CD3D-1A08B5233851}"/>
                </a:ext>
              </a:extLst>
            </p:cNvPr>
            <p:cNvCxnSpPr>
              <a:cxnSpLocks/>
            </p:cNvCxnSpPr>
            <p:nvPr/>
          </p:nvCxnSpPr>
          <p:spPr>
            <a:xfrm flipV="1">
              <a:off x="3718908" y="3117541"/>
              <a:ext cx="326510" cy="41482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7DB26F18-CA30-3CCB-4319-DE8C78141A1A}"/>
              </a:ext>
            </a:extLst>
          </p:cNvPr>
          <p:cNvGrpSpPr/>
          <p:nvPr/>
        </p:nvGrpSpPr>
        <p:grpSpPr>
          <a:xfrm>
            <a:off x="1234765" y="4456987"/>
            <a:ext cx="725786" cy="895396"/>
            <a:chOff x="1188728" y="2801742"/>
            <a:chExt cx="725786" cy="895396"/>
          </a:xfrm>
        </p:grpSpPr>
        <p:sp>
          <p:nvSpPr>
            <p:cNvPr id="23" name="TextBox 22">
              <a:extLst>
                <a:ext uri="{FF2B5EF4-FFF2-40B4-BE49-F238E27FC236}">
                  <a16:creationId xmlns:a16="http://schemas.microsoft.com/office/drawing/2014/main" id="{6BBC7C74-F769-8F62-F811-DBEC03BEFA2C}"/>
                </a:ext>
              </a:extLst>
            </p:cNvPr>
            <p:cNvSpPr txBox="1"/>
            <p:nvPr/>
          </p:nvSpPr>
          <p:spPr>
            <a:xfrm rot="18474173">
              <a:off x="1441347" y="3223972"/>
              <a:ext cx="607779" cy="338554"/>
            </a:xfrm>
            <a:prstGeom prst="rect">
              <a:avLst/>
            </a:prstGeom>
            <a:noFill/>
          </p:spPr>
          <p:txBody>
            <a:bodyPr wrap="square" rtlCol="0">
              <a:spAutoFit/>
            </a:bodyPr>
            <a:lstStyle/>
            <a:p>
              <a:pPr algn="ctr"/>
              <a:r>
                <a:rPr lang="en-US" sz="1600" i="1" dirty="0"/>
                <a:t>time</a:t>
              </a:r>
            </a:p>
          </p:txBody>
        </p:sp>
        <p:pic>
          <p:nvPicPr>
            <p:cNvPr id="24" name="Graphic 23" descr="Database with solid fill">
              <a:extLst>
                <a:ext uri="{FF2B5EF4-FFF2-40B4-BE49-F238E27FC236}">
                  <a16:creationId xmlns:a16="http://schemas.microsoft.com/office/drawing/2014/main" id="{033F08F9-D5B4-5C92-5F44-AAE3F6DE402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326064" y="2801742"/>
              <a:ext cx="414822" cy="414822"/>
            </a:xfrm>
            <a:prstGeom prst="rect">
              <a:avLst/>
            </a:prstGeom>
          </p:spPr>
        </p:pic>
        <p:pic>
          <p:nvPicPr>
            <p:cNvPr id="25" name="Graphic 24" descr="Database with solid fill">
              <a:extLst>
                <a:ext uri="{FF2B5EF4-FFF2-40B4-BE49-F238E27FC236}">
                  <a16:creationId xmlns:a16="http://schemas.microsoft.com/office/drawing/2014/main" id="{1BC8F52A-3F54-95E4-B544-1CD44FC5750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88728" y="2977732"/>
              <a:ext cx="414822" cy="414822"/>
            </a:xfrm>
            <a:prstGeom prst="rect">
              <a:avLst/>
            </a:prstGeom>
          </p:spPr>
        </p:pic>
        <p:cxnSp>
          <p:nvCxnSpPr>
            <p:cNvPr id="26" name="Straight Arrow Connector 25">
              <a:extLst>
                <a:ext uri="{FF2B5EF4-FFF2-40B4-BE49-F238E27FC236}">
                  <a16:creationId xmlns:a16="http://schemas.microsoft.com/office/drawing/2014/main" id="{9179CAFF-34C2-0C0A-E30C-99A593EF869F}"/>
                </a:ext>
              </a:extLst>
            </p:cNvPr>
            <p:cNvCxnSpPr>
              <a:cxnSpLocks/>
            </p:cNvCxnSpPr>
            <p:nvPr/>
          </p:nvCxnSpPr>
          <p:spPr>
            <a:xfrm flipV="1">
              <a:off x="1493868" y="3117541"/>
              <a:ext cx="326510" cy="41482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35F2C101-AF97-2CBB-E02D-D6B95CA64C94}"/>
              </a:ext>
            </a:extLst>
          </p:cNvPr>
          <p:cNvGrpSpPr/>
          <p:nvPr/>
        </p:nvGrpSpPr>
        <p:grpSpPr>
          <a:xfrm>
            <a:off x="5678386" y="4443068"/>
            <a:ext cx="697884" cy="895315"/>
            <a:chOff x="5632349" y="2787823"/>
            <a:chExt cx="697884" cy="895315"/>
          </a:xfrm>
        </p:grpSpPr>
        <p:sp>
          <p:nvSpPr>
            <p:cNvPr id="28" name="TextBox 27">
              <a:extLst>
                <a:ext uri="{FF2B5EF4-FFF2-40B4-BE49-F238E27FC236}">
                  <a16:creationId xmlns:a16="http://schemas.microsoft.com/office/drawing/2014/main" id="{7CE00CF3-2EBA-05B9-239F-25E6C0B5C5D5}"/>
                </a:ext>
              </a:extLst>
            </p:cNvPr>
            <p:cNvSpPr txBox="1"/>
            <p:nvPr/>
          </p:nvSpPr>
          <p:spPr>
            <a:xfrm rot="18491797">
              <a:off x="5860826" y="3213732"/>
              <a:ext cx="600259" cy="338554"/>
            </a:xfrm>
            <a:prstGeom prst="rect">
              <a:avLst/>
            </a:prstGeom>
            <a:noFill/>
          </p:spPr>
          <p:txBody>
            <a:bodyPr wrap="square" rtlCol="0">
              <a:spAutoFit/>
            </a:bodyPr>
            <a:lstStyle/>
            <a:p>
              <a:pPr algn="ctr"/>
              <a:r>
                <a:rPr lang="en-US" sz="1600" i="1" dirty="0"/>
                <a:t>time</a:t>
              </a:r>
            </a:p>
          </p:txBody>
        </p:sp>
        <p:pic>
          <p:nvPicPr>
            <p:cNvPr id="29" name="Graphic 28" descr="Database with solid fill">
              <a:extLst>
                <a:ext uri="{FF2B5EF4-FFF2-40B4-BE49-F238E27FC236}">
                  <a16:creationId xmlns:a16="http://schemas.microsoft.com/office/drawing/2014/main" id="{233BC5CC-49E2-5910-2EAD-B9669863440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769685" y="2787823"/>
              <a:ext cx="414822" cy="414822"/>
            </a:xfrm>
            <a:prstGeom prst="rect">
              <a:avLst/>
            </a:prstGeom>
          </p:spPr>
        </p:pic>
        <p:pic>
          <p:nvPicPr>
            <p:cNvPr id="30" name="Graphic 29" descr="Database with solid fill">
              <a:extLst>
                <a:ext uri="{FF2B5EF4-FFF2-40B4-BE49-F238E27FC236}">
                  <a16:creationId xmlns:a16="http://schemas.microsoft.com/office/drawing/2014/main" id="{20C0EC10-6C34-EF6D-42A2-89F9109A4D3B}"/>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632349" y="2963813"/>
              <a:ext cx="414822" cy="414822"/>
            </a:xfrm>
            <a:prstGeom prst="rect">
              <a:avLst/>
            </a:prstGeom>
          </p:spPr>
        </p:pic>
        <p:cxnSp>
          <p:nvCxnSpPr>
            <p:cNvPr id="31" name="Straight Arrow Connector 30">
              <a:extLst>
                <a:ext uri="{FF2B5EF4-FFF2-40B4-BE49-F238E27FC236}">
                  <a16:creationId xmlns:a16="http://schemas.microsoft.com/office/drawing/2014/main" id="{C2ADD39C-A04E-7F3B-8E4B-2A58E4BC9C08}"/>
                </a:ext>
              </a:extLst>
            </p:cNvPr>
            <p:cNvCxnSpPr>
              <a:cxnSpLocks/>
            </p:cNvCxnSpPr>
            <p:nvPr/>
          </p:nvCxnSpPr>
          <p:spPr>
            <a:xfrm flipV="1">
              <a:off x="5895918" y="3108700"/>
              <a:ext cx="326510" cy="41482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2800E782-B562-6B7C-2A6F-D6C6E8EC7A35}"/>
              </a:ext>
            </a:extLst>
          </p:cNvPr>
          <p:cNvGrpSpPr/>
          <p:nvPr/>
        </p:nvGrpSpPr>
        <p:grpSpPr>
          <a:xfrm>
            <a:off x="7957417" y="4454960"/>
            <a:ext cx="667105" cy="905448"/>
            <a:chOff x="7911380" y="2799715"/>
            <a:chExt cx="667105" cy="905448"/>
          </a:xfrm>
        </p:grpSpPr>
        <p:sp>
          <p:nvSpPr>
            <p:cNvPr id="33" name="TextBox 32">
              <a:extLst>
                <a:ext uri="{FF2B5EF4-FFF2-40B4-BE49-F238E27FC236}">
                  <a16:creationId xmlns:a16="http://schemas.microsoft.com/office/drawing/2014/main" id="{A935C274-5FF5-EFE6-830D-F72223D13D19}"/>
                </a:ext>
              </a:extLst>
            </p:cNvPr>
            <p:cNvSpPr txBox="1"/>
            <p:nvPr/>
          </p:nvSpPr>
          <p:spPr>
            <a:xfrm rot="18409284">
              <a:off x="8100064" y="3226743"/>
              <a:ext cx="618287" cy="338554"/>
            </a:xfrm>
            <a:prstGeom prst="rect">
              <a:avLst/>
            </a:prstGeom>
            <a:noFill/>
          </p:spPr>
          <p:txBody>
            <a:bodyPr wrap="square" rtlCol="0">
              <a:spAutoFit/>
            </a:bodyPr>
            <a:lstStyle/>
            <a:p>
              <a:pPr algn="ctr"/>
              <a:r>
                <a:rPr lang="en-US" sz="1600" i="1" dirty="0"/>
                <a:t>time</a:t>
              </a:r>
            </a:p>
          </p:txBody>
        </p:sp>
        <p:pic>
          <p:nvPicPr>
            <p:cNvPr id="34" name="Graphic 33" descr="Database with solid fill">
              <a:extLst>
                <a:ext uri="{FF2B5EF4-FFF2-40B4-BE49-F238E27FC236}">
                  <a16:creationId xmlns:a16="http://schemas.microsoft.com/office/drawing/2014/main" id="{0DD9E888-23C0-92AF-E38E-0592071F8FD7}"/>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048716" y="2799715"/>
              <a:ext cx="414822" cy="414822"/>
            </a:xfrm>
            <a:prstGeom prst="rect">
              <a:avLst/>
            </a:prstGeom>
          </p:spPr>
        </p:pic>
        <p:pic>
          <p:nvPicPr>
            <p:cNvPr id="35" name="Graphic 34" descr="Database with solid fill">
              <a:extLst>
                <a:ext uri="{FF2B5EF4-FFF2-40B4-BE49-F238E27FC236}">
                  <a16:creationId xmlns:a16="http://schemas.microsoft.com/office/drawing/2014/main" id="{FE41F535-B070-55F9-C16F-141C1AAD2C13}"/>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7911380" y="2975705"/>
              <a:ext cx="414822" cy="414822"/>
            </a:xfrm>
            <a:prstGeom prst="rect">
              <a:avLst/>
            </a:prstGeom>
          </p:spPr>
        </p:pic>
        <p:cxnSp>
          <p:nvCxnSpPr>
            <p:cNvPr id="36" name="Straight Arrow Connector 35">
              <a:extLst>
                <a:ext uri="{FF2B5EF4-FFF2-40B4-BE49-F238E27FC236}">
                  <a16:creationId xmlns:a16="http://schemas.microsoft.com/office/drawing/2014/main" id="{9EB5A62D-D79A-D2F3-4F65-F3B9DFF8486D}"/>
                </a:ext>
              </a:extLst>
            </p:cNvPr>
            <p:cNvCxnSpPr>
              <a:cxnSpLocks/>
            </p:cNvCxnSpPr>
            <p:nvPr/>
          </p:nvCxnSpPr>
          <p:spPr>
            <a:xfrm flipV="1">
              <a:off x="8169758" y="3119672"/>
              <a:ext cx="326510" cy="41482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37" name="Arrow: Up 61">
            <a:extLst>
              <a:ext uri="{FF2B5EF4-FFF2-40B4-BE49-F238E27FC236}">
                <a16:creationId xmlns:a16="http://schemas.microsoft.com/office/drawing/2014/main" id="{6FE46110-7443-DEC6-54BA-E4C52347A7E9}"/>
              </a:ext>
            </a:extLst>
          </p:cNvPr>
          <p:cNvSpPr/>
          <p:nvPr/>
        </p:nvSpPr>
        <p:spPr>
          <a:xfrm>
            <a:off x="1183965" y="3697434"/>
            <a:ext cx="414822" cy="66587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B37EE29E-5D01-837A-AD7C-FFA89490F175}"/>
              </a:ext>
            </a:extLst>
          </p:cNvPr>
          <p:cNvSpPr txBox="1"/>
          <p:nvPr/>
        </p:nvSpPr>
        <p:spPr>
          <a:xfrm>
            <a:off x="5925363" y="1833822"/>
            <a:ext cx="3108960" cy="584775"/>
          </a:xfrm>
          <a:prstGeom prst="rect">
            <a:avLst/>
          </a:prstGeom>
          <a:noFill/>
        </p:spPr>
        <p:txBody>
          <a:bodyPr wrap="square" rtlCol="0">
            <a:spAutoFit/>
          </a:bodyPr>
          <a:lstStyle/>
          <a:p>
            <a:r>
              <a:rPr lang="en-US" sz="1600" b="1" dirty="0"/>
              <a:t>Aggregation</a:t>
            </a:r>
            <a:r>
              <a:rPr lang="en-US" sz="1600" dirty="0"/>
              <a:t> via </a:t>
            </a:r>
            <a:r>
              <a:rPr lang="en-US" sz="1600" b="1" dirty="0"/>
              <a:t>centralized</a:t>
            </a:r>
            <a:r>
              <a:rPr lang="en-US" sz="1600" dirty="0"/>
              <a:t> approach or </a:t>
            </a:r>
            <a:r>
              <a:rPr lang="en-US" sz="1600" b="1" dirty="0"/>
              <a:t>global consensus</a:t>
            </a:r>
          </a:p>
        </p:txBody>
      </p:sp>
      <p:sp>
        <p:nvSpPr>
          <p:cNvPr id="39" name="Arrow: Up 1023">
            <a:extLst>
              <a:ext uri="{FF2B5EF4-FFF2-40B4-BE49-F238E27FC236}">
                <a16:creationId xmlns:a16="http://schemas.microsoft.com/office/drawing/2014/main" id="{E14A84E6-EB0E-6E49-2FA5-5AA6A32E1148}"/>
              </a:ext>
            </a:extLst>
          </p:cNvPr>
          <p:cNvSpPr/>
          <p:nvPr/>
        </p:nvSpPr>
        <p:spPr>
          <a:xfrm>
            <a:off x="3512778" y="3688049"/>
            <a:ext cx="414822" cy="66587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Arrow: Up 1024">
            <a:extLst>
              <a:ext uri="{FF2B5EF4-FFF2-40B4-BE49-F238E27FC236}">
                <a16:creationId xmlns:a16="http://schemas.microsoft.com/office/drawing/2014/main" id="{F5852452-B1A6-1874-C74C-5AD1E2791CC8}"/>
              </a:ext>
            </a:extLst>
          </p:cNvPr>
          <p:cNvSpPr/>
          <p:nvPr/>
        </p:nvSpPr>
        <p:spPr>
          <a:xfrm>
            <a:off x="5711114" y="3697434"/>
            <a:ext cx="414822" cy="66587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Arrow: Up 1026">
            <a:extLst>
              <a:ext uri="{FF2B5EF4-FFF2-40B4-BE49-F238E27FC236}">
                <a16:creationId xmlns:a16="http://schemas.microsoft.com/office/drawing/2014/main" id="{481ADDAA-F64C-B907-F116-9BCDFFDDE500}"/>
              </a:ext>
            </a:extLst>
          </p:cNvPr>
          <p:cNvSpPr/>
          <p:nvPr/>
        </p:nvSpPr>
        <p:spPr>
          <a:xfrm>
            <a:off x="8008384" y="3686564"/>
            <a:ext cx="414822" cy="66587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2C61F76C-A6E3-18C5-F14A-F1A3258590E2}"/>
              </a:ext>
            </a:extLst>
          </p:cNvPr>
          <p:cNvSpPr txBox="1"/>
          <p:nvPr/>
        </p:nvSpPr>
        <p:spPr>
          <a:xfrm>
            <a:off x="8423206" y="3812253"/>
            <a:ext cx="1301925" cy="584775"/>
          </a:xfrm>
          <a:prstGeom prst="rect">
            <a:avLst/>
          </a:prstGeom>
          <a:noFill/>
        </p:spPr>
        <p:txBody>
          <a:bodyPr wrap="square" rtlCol="0">
            <a:spAutoFit/>
          </a:bodyPr>
          <a:lstStyle/>
          <a:p>
            <a:r>
              <a:rPr lang="en-US" sz="1600" b="1" dirty="0"/>
              <a:t>Local learning</a:t>
            </a:r>
          </a:p>
        </p:txBody>
      </p:sp>
      <p:sp>
        <p:nvSpPr>
          <p:cNvPr id="43" name="Arrow: Right 1035">
            <a:extLst>
              <a:ext uri="{FF2B5EF4-FFF2-40B4-BE49-F238E27FC236}">
                <a16:creationId xmlns:a16="http://schemas.microsoft.com/office/drawing/2014/main" id="{1B9D4679-D951-6F85-35F1-B32482BC46CD}"/>
              </a:ext>
            </a:extLst>
          </p:cNvPr>
          <p:cNvSpPr/>
          <p:nvPr/>
        </p:nvSpPr>
        <p:spPr>
          <a:xfrm>
            <a:off x="9047797" y="1960045"/>
            <a:ext cx="792480" cy="335280"/>
          </a:xfrm>
          <a:prstGeom prst="rightArrow">
            <a:avLst/>
          </a:prstGeom>
          <a:solidFill>
            <a:schemeClr val="bg2"/>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CE864A4C-6795-F6CD-61EB-C7D3E60711CE}"/>
              </a:ext>
            </a:extLst>
          </p:cNvPr>
          <p:cNvSpPr txBox="1"/>
          <p:nvPr/>
        </p:nvSpPr>
        <p:spPr>
          <a:xfrm>
            <a:off x="6105210" y="3789715"/>
            <a:ext cx="1301925" cy="584775"/>
          </a:xfrm>
          <a:prstGeom prst="rect">
            <a:avLst/>
          </a:prstGeom>
          <a:noFill/>
        </p:spPr>
        <p:txBody>
          <a:bodyPr wrap="square" rtlCol="0">
            <a:spAutoFit/>
          </a:bodyPr>
          <a:lstStyle/>
          <a:p>
            <a:r>
              <a:rPr lang="en-US" sz="1600" b="1" dirty="0"/>
              <a:t>Local learning</a:t>
            </a:r>
          </a:p>
        </p:txBody>
      </p:sp>
      <p:sp>
        <p:nvSpPr>
          <p:cNvPr id="45" name="TextBox 44">
            <a:extLst>
              <a:ext uri="{FF2B5EF4-FFF2-40B4-BE49-F238E27FC236}">
                <a16:creationId xmlns:a16="http://schemas.microsoft.com/office/drawing/2014/main" id="{46A8072C-D087-66AF-9998-698229DBD9EB}"/>
              </a:ext>
            </a:extLst>
          </p:cNvPr>
          <p:cNvSpPr txBox="1"/>
          <p:nvPr/>
        </p:nvSpPr>
        <p:spPr>
          <a:xfrm>
            <a:off x="3912176" y="3779534"/>
            <a:ext cx="1301925" cy="584775"/>
          </a:xfrm>
          <a:prstGeom prst="rect">
            <a:avLst/>
          </a:prstGeom>
          <a:noFill/>
        </p:spPr>
        <p:txBody>
          <a:bodyPr wrap="square" rtlCol="0">
            <a:spAutoFit/>
          </a:bodyPr>
          <a:lstStyle/>
          <a:p>
            <a:r>
              <a:rPr lang="en-US" sz="1600" b="1" dirty="0"/>
              <a:t>Local learning</a:t>
            </a:r>
          </a:p>
        </p:txBody>
      </p:sp>
      <p:sp>
        <p:nvSpPr>
          <p:cNvPr id="46" name="TextBox 45">
            <a:extLst>
              <a:ext uri="{FF2B5EF4-FFF2-40B4-BE49-F238E27FC236}">
                <a16:creationId xmlns:a16="http://schemas.microsoft.com/office/drawing/2014/main" id="{D79BE841-CC08-CC4E-6DAB-F476EDE9E06A}"/>
              </a:ext>
            </a:extLst>
          </p:cNvPr>
          <p:cNvSpPr txBox="1"/>
          <p:nvPr/>
        </p:nvSpPr>
        <p:spPr>
          <a:xfrm>
            <a:off x="1559890" y="3789714"/>
            <a:ext cx="1301925" cy="584775"/>
          </a:xfrm>
          <a:prstGeom prst="rect">
            <a:avLst/>
          </a:prstGeom>
          <a:noFill/>
        </p:spPr>
        <p:txBody>
          <a:bodyPr wrap="square" rtlCol="0">
            <a:spAutoFit/>
          </a:bodyPr>
          <a:lstStyle/>
          <a:p>
            <a:r>
              <a:rPr lang="en-US" sz="1600" b="1" dirty="0"/>
              <a:t>Local learning</a:t>
            </a:r>
          </a:p>
        </p:txBody>
      </p:sp>
      <p:sp>
        <p:nvSpPr>
          <p:cNvPr id="47" name="TextBox 46">
            <a:extLst>
              <a:ext uri="{FF2B5EF4-FFF2-40B4-BE49-F238E27FC236}">
                <a16:creationId xmlns:a16="http://schemas.microsoft.com/office/drawing/2014/main" id="{87177593-9142-1376-3687-B1B00D06706A}"/>
              </a:ext>
            </a:extLst>
          </p:cNvPr>
          <p:cNvSpPr txBox="1"/>
          <p:nvPr/>
        </p:nvSpPr>
        <p:spPr>
          <a:xfrm>
            <a:off x="9952036" y="1819557"/>
            <a:ext cx="1584181" cy="646331"/>
          </a:xfrm>
          <a:prstGeom prst="rect">
            <a:avLst/>
          </a:prstGeom>
          <a:noFill/>
        </p:spPr>
        <p:txBody>
          <a:bodyPr wrap="square" rtlCol="0">
            <a:spAutoFit/>
          </a:bodyPr>
          <a:lstStyle/>
          <a:p>
            <a:r>
              <a:rPr lang="en-US" b="1" dirty="0"/>
              <a:t>No data disclosure!</a:t>
            </a:r>
          </a:p>
        </p:txBody>
      </p:sp>
      <p:sp>
        <p:nvSpPr>
          <p:cNvPr id="48" name="Arrow: Right 1040">
            <a:extLst>
              <a:ext uri="{FF2B5EF4-FFF2-40B4-BE49-F238E27FC236}">
                <a16:creationId xmlns:a16="http://schemas.microsoft.com/office/drawing/2014/main" id="{7B4044E8-D366-88FA-D309-39B900F6B1F6}"/>
              </a:ext>
            </a:extLst>
          </p:cNvPr>
          <p:cNvSpPr/>
          <p:nvPr/>
        </p:nvSpPr>
        <p:spPr>
          <a:xfrm>
            <a:off x="8933513" y="5013069"/>
            <a:ext cx="488148" cy="2593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Arrow: Right 1041">
            <a:extLst>
              <a:ext uri="{FF2B5EF4-FFF2-40B4-BE49-F238E27FC236}">
                <a16:creationId xmlns:a16="http://schemas.microsoft.com/office/drawing/2014/main" id="{3F3267E7-11F1-8FB0-CC88-5769E9DF42FE}"/>
              </a:ext>
            </a:extLst>
          </p:cNvPr>
          <p:cNvSpPr/>
          <p:nvPr/>
        </p:nvSpPr>
        <p:spPr>
          <a:xfrm>
            <a:off x="8771673" y="5684872"/>
            <a:ext cx="488148" cy="2593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Rounded Corners 1042">
            <a:extLst>
              <a:ext uri="{FF2B5EF4-FFF2-40B4-BE49-F238E27FC236}">
                <a16:creationId xmlns:a16="http://schemas.microsoft.com/office/drawing/2014/main" id="{804F20D5-6D70-C958-7C14-0678F219B63C}"/>
              </a:ext>
            </a:extLst>
          </p:cNvPr>
          <p:cNvSpPr/>
          <p:nvPr/>
        </p:nvSpPr>
        <p:spPr>
          <a:xfrm rot="18511806">
            <a:off x="8098805" y="4869979"/>
            <a:ext cx="659053" cy="34061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DB00DC75-0EA9-4B77-21A7-869D6FD6139E}"/>
              </a:ext>
            </a:extLst>
          </p:cNvPr>
          <p:cNvSpPr txBox="1"/>
          <p:nvPr/>
        </p:nvSpPr>
        <p:spPr>
          <a:xfrm>
            <a:off x="9525316" y="4119827"/>
            <a:ext cx="2666683" cy="646331"/>
          </a:xfrm>
          <a:prstGeom prst="rect">
            <a:avLst/>
          </a:prstGeom>
          <a:noFill/>
        </p:spPr>
        <p:txBody>
          <a:bodyPr wrap="square" rtlCol="0">
            <a:spAutoFit/>
          </a:bodyPr>
          <a:lstStyle/>
          <a:p>
            <a:r>
              <a:rPr lang="en-US" b="1" dirty="0">
                <a:solidFill>
                  <a:srgbClr val="FFC000"/>
                </a:solidFill>
              </a:rPr>
              <a:t>Mitigate forgetting and face Data Oblivion</a:t>
            </a:r>
          </a:p>
        </p:txBody>
      </p:sp>
      <p:cxnSp>
        <p:nvCxnSpPr>
          <p:cNvPr id="52" name="Connector: Curved 1045">
            <a:extLst>
              <a:ext uri="{FF2B5EF4-FFF2-40B4-BE49-F238E27FC236}">
                <a16:creationId xmlns:a16="http://schemas.microsoft.com/office/drawing/2014/main" id="{412500FB-2590-0BE4-51AA-9D504AC27034}"/>
              </a:ext>
            </a:extLst>
          </p:cNvPr>
          <p:cNvCxnSpPr>
            <a:cxnSpLocks/>
            <a:stCxn id="50" idx="3"/>
            <a:endCxn id="51" idx="1"/>
          </p:cNvCxnSpPr>
          <p:nvPr/>
        </p:nvCxnSpPr>
        <p:spPr>
          <a:xfrm rot="5400000" flipH="1" flipV="1">
            <a:off x="8909705" y="4166891"/>
            <a:ext cx="339509" cy="891714"/>
          </a:xfrm>
          <a:prstGeom prst="curvedConnector2">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53" name="Graphic 52" descr="Database with solid fill">
            <a:extLst>
              <a:ext uri="{FF2B5EF4-FFF2-40B4-BE49-F238E27FC236}">
                <a16:creationId xmlns:a16="http://schemas.microsoft.com/office/drawing/2014/main" id="{F5A54B84-6ABF-BFA7-5E81-808DE7A64E78}"/>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104240" y="4815660"/>
            <a:ext cx="414822" cy="414822"/>
          </a:xfrm>
          <a:prstGeom prst="rect">
            <a:avLst/>
          </a:prstGeom>
        </p:spPr>
      </p:pic>
      <p:pic>
        <p:nvPicPr>
          <p:cNvPr id="54" name="Graphic 53" descr="Database with solid fill">
            <a:extLst>
              <a:ext uri="{FF2B5EF4-FFF2-40B4-BE49-F238E27FC236}">
                <a16:creationId xmlns:a16="http://schemas.microsoft.com/office/drawing/2014/main" id="{532F0FAD-43CE-97B4-D905-0EB90388A597}"/>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3329280" y="4815660"/>
            <a:ext cx="414822" cy="414822"/>
          </a:xfrm>
          <a:prstGeom prst="rect">
            <a:avLst/>
          </a:prstGeom>
        </p:spPr>
      </p:pic>
      <p:pic>
        <p:nvPicPr>
          <p:cNvPr id="55" name="Graphic 54" descr="Database with solid fill">
            <a:extLst>
              <a:ext uri="{FF2B5EF4-FFF2-40B4-BE49-F238E27FC236}">
                <a16:creationId xmlns:a16="http://schemas.microsoft.com/office/drawing/2014/main" id="{3DD69808-0690-8C47-378E-BF71F9ED482B}"/>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5547861" y="4801741"/>
            <a:ext cx="414822" cy="414822"/>
          </a:xfrm>
          <a:prstGeom prst="rect">
            <a:avLst/>
          </a:prstGeom>
        </p:spPr>
      </p:pic>
      <p:pic>
        <p:nvPicPr>
          <p:cNvPr id="56" name="Graphic 55" descr="Database with solid fill">
            <a:extLst>
              <a:ext uri="{FF2B5EF4-FFF2-40B4-BE49-F238E27FC236}">
                <a16:creationId xmlns:a16="http://schemas.microsoft.com/office/drawing/2014/main" id="{EA117A85-6DEA-DE48-51F2-C6147B9B76BD}"/>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7826892" y="4813633"/>
            <a:ext cx="414822" cy="414822"/>
          </a:xfrm>
          <a:prstGeom prst="rect">
            <a:avLst/>
          </a:prstGeom>
        </p:spPr>
      </p:pic>
      <p:sp>
        <p:nvSpPr>
          <p:cNvPr id="4" name="CasellaDiTesto 3">
            <a:extLst>
              <a:ext uri="{FF2B5EF4-FFF2-40B4-BE49-F238E27FC236}">
                <a16:creationId xmlns:a16="http://schemas.microsoft.com/office/drawing/2014/main" id="{963E8656-01F3-E1AC-BC06-2E1A919D13FC}"/>
              </a:ext>
            </a:extLst>
          </p:cNvPr>
          <p:cNvSpPr txBox="1"/>
          <p:nvPr/>
        </p:nvSpPr>
        <p:spPr>
          <a:xfrm>
            <a:off x="159456" y="1220516"/>
            <a:ext cx="2201772" cy="1476902"/>
          </a:xfrm>
          <a:prstGeom prst="rect">
            <a:avLst/>
          </a:prstGeom>
          <a:noFill/>
          <a:ln>
            <a:noFill/>
          </a:ln>
        </p:spPr>
        <p:txBody>
          <a:bodyPr spcFirstLastPara="1" wrap="square" lIns="121900" tIns="121900" rIns="121900" bIns="121900" anchor="t" anchorCtr="0">
            <a:spAutoFit/>
          </a:bodyPr>
          <a:lstStyle>
            <a:defPPr>
              <a:defRPr lang="en-US"/>
            </a:defPPr>
            <a:lvl1pPr algn="just">
              <a:defRPr sz="1333">
                <a:solidFill>
                  <a:schemeClr val="accent5"/>
                </a:solidFill>
              </a:defRPr>
            </a:lvl1pPr>
          </a:lstStyle>
          <a:p>
            <a:r>
              <a:rPr lang="en-GB" dirty="0"/>
              <a:t>V. De Caro et al, </a:t>
            </a:r>
            <a:r>
              <a:rPr lang="en-US" dirty="0"/>
              <a:t>Continual Adaptation of Federated Reservoirs in Pervasive Environments, Neurocomputing (to appear)</a:t>
            </a:r>
            <a:r>
              <a:rPr lang="en-GB" dirty="0"/>
              <a:t> </a:t>
            </a:r>
          </a:p>
        </p:txBody>
      </p:sp>
    </p:spTree>
    <p:extLst>
      <p:ext uri="{BB962C8B-B14F-4D97-AF65-F5344CB8AC3E}">
        <p14:creationId xmlns:p14="http://schemas.microsoft.com/office/powerpoint/2010/main" val="2342057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250"/>
                                        <p:tgtEl>
                                          <p:spTgt spid="4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5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250"/>
                                        <p:tgtEl>
                                          <p:spTgt spid="4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25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250"/>
                                        <p:tgtEl>
                                          <p:spTgt spid="3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fade">
                                      <p:cBhvr>
                                        <p:cTn id="26" dur="250"/>
                                        <p:tgtEl>
                                          <p:spTgt spid="3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fade">
                                      <p:cBhvr>
                                        <p:cTn id="29" dur="250"/>
                                        <p:tgtEl>
                                          <p:spTgt spid="4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250"/>
                                        <p:tgtEl>
                                          <p:spTgt spid="4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250"/>
                                        <p:tgtEl>
                                          <p:spTgt spid="4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fade">
                                      <p:cBhvr>
                                        <p:cTn id="38" dur="250"/>
                                        <p:tgtEl>
                                          <p:spTgt spid="4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fade">
                                      <p:cBhvr>
                                        <p:cTn id="41" dur="250"/>
                                        <p:tgtEl>
                                          <p:spTgt spid="4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fade">
                                      <p:cBhvr>
                                        <p:cTn id="44" dur="250"/>
                                        <p:tgtEl>
                                          <p:spTgt spid="4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25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250"/>
                                        <p:tgtEl>
                                          <p:spTgt spid="13"/>
                                        </p:tgtEl>
                                      </p:cBhvr>
                                    </p:animEffect>
                                  </p:childTnLst>
                                </p:cTn>
                              </p:par>
                              <p:par>
                                <p:cTn id="55" presetID="10" presetClass="entr" presetSubtype="0" fill="hold"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250"/>
                                        <p:tgtEl>
                                          <p:spTgt spid="14"/>
                                        </p:tgtEl>
                                      </p:cBhvr>
                                    </p:animEffect>
                                  </p:childTnLst>
                                </p:cTn>
                              </p:par>
                              <p:par>
                                <p:cTn id="58" presetID="10" presetClass="entr" presetSubtype="0" fill="hold" nodeType="with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250"/>
                                        <p:tgtEl>
                                          <p:spTgt spid="15"/>
                                        </p:tgtEl>
                                      </p:cBhvr>
                                    </p:animEffect>
                                  </p:childTnLst>
                                </p:cTn>
                              </p:par>
                              <p:par>
                                <p:cTn id="61" presetID="10" presetClass="entr" presetSubtype="0" fill="hold" nodeType="with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250"/>
                                        <p:tgtEl>
                                          <p:spTgt spid="16"/>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fade">
                                      <p:cBhvr>
                                        <p:cTn id="66" dur="250"/>
                                        <p:tgtEl>
                                          <p:spTgt spid="38"/>
                                        </p:tgtEl>
                                      </p:cBhvr>
                                    </p:animEffect>
                                  </p:childTnLst>
                                </p:cTn>
                              </p:par>
                              <p:par>
                                <p:cTn id="67" presetID="10" presetClass="entr" presetSubtype="0" fill="hold" nodeType="with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250"/>
                                        <p:tgtEl>
                                          <p:spTgt spid="12"/>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43"/>
                                        </p:tgtEl>
                                        <p:attrNameLst>
                                          <p:attrName>style.visibility</p:attrName>
                                        </p:attrNameLst>
                                      </p:cBhvr>
                                      <p:to>
                                        <p:strVal val="visible"/>
                                      </p:to>
                                    </p:set>
                                    <p:animEffect transition="in" filter="fade">
                                      <p:cBhvr>
                                        <p:cTn id="74" dur="250"/>
                                        <p:tgtEl>
                                          <p:spTgt spid="43"/>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47"/>
                                        </p:tgtEl>
                                        <p:attrNameLst>
                                          <p:attrName>style.visibility</p:attrName>
                                        </p:attrNameLst>
                                      </p:cBhvr>
                                      <p:to>
                                        <p:strVal val="visible"/>
                                      </p:to>
                                    </p:set>
                                    <p:animEffect transition="in" filter="fade">
                                      <p:cBhvr>
                                        <p:cTn id="77" dur="250"/>
                                        <p:tgtEl>
                                          <p:spTgt spid="47"/>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fade">
                                      <p:cBhvr>
                                        <p:cTn id="82" dur="250"/>
                                        <p:tgtEl>
                                          <p:spTgt spid="22"/>
                                        </p:tgtEl>
                                      </p:cBhvr>
                                    </p:animEffect>
                                  </p:childTnLst>
                                </p:cTn>
                              </p:par>
                              <p:par>
                                <p:cTn id="83" presetID="10" presetClass="entr" presetSubtype="0" fill="hold" nodeType="withEffect">
                                  <p:stCondLst>
                                    <p:cond delay="0"/>
                                  </p:stCondLst>
                                  <p:childTnLst>
                                    <p:set>
                                      <p:cBhvr>
                                        <p:cTn id="84" dur="1" fill="hold">
                                          <p:stCondLst>
                                            <p:cond delay="0"/>
                                          </p:stCondLst>
                                        </p:cTn>
                                        <p:tgtEl>
                                          <p:spTgt spid="17"/>
                                        </p:tgtEl>
                                        <p:attrNameLst>
                                          <p:attrName>style.visibility</p:attrName>
                                        </p:attrNameLst>
                                      </p:cBhvr>
                                      <p:to>
                                        <p:strVal val="visible"/>
                                      </p:to>
                                    </p:set>
                                    <p:animEffect transition="in" filter="fade">
                                      <p:cBhvr>
                                        <p:cTn id="85" dur="250"/>
                                        <p:tgtEl>
                                          <p:spTgt spid="17"/>
                                        </p:tgtEl>
                                      </p:cBhvr>
                                    </p:animEffect>
                                  </p:childTnLst>
                                </p:cTn>
                              </p:par>
                              <p:par>
                                <p:cTn id="86" presetID="10" presetClass="entr" presetSubtype="0" fill="hold" nodeType="withEffect">
                                  <p:stCondLst>
                                    <p:cond delay="0"/>
                                  </p:stCondLst>
                                  <p:childTnLst>
                                    <p:set>
                                      <p:cBhvr>
                                        <p:cTn id="87" dur="1" fill="hold">
                                          <p:stCondLst>
                                            <p:cond delay="0"/>
                                          </p:stCondLst>
                                        </p:cTn>
                                        <p:tgtEl>
                                          <p:spTgt spid="27"/>
                                        </p:tgtEl>
                                        <p:attrNameLst>
                                          <p:attrName>style.visibility</p:attrName>
                                        </p:attrNameLst>
                                      </p:cBhvr>
                                      <p:to>
                                        <p:strVal val="visible"/>
                                      </p:to>
                                    </p:set>
                                    <p:animEffect transition="in" filter="fade">
                                      <p:cBhvr>
                                        <p:cTn id="88" dur="250"/>
                                        <p:tgtEl>
                                          <p:spTgt spid="27"/>
                                        </p:tgtEl>
                                      </p:cBhvr>
                                    </p:animEffect>
                                  </p:childTnLst>
                                </p:cTn>
                              </p:par>
                              <p:par>
                                <p:cTn id="89" presetID="10" presetClass="entr" presetSubtype="0" fill="hold" nodeType="withEffect">
                                  <p:stCondLst>
                                    <p:cond delay="0"/>
                                  </p:stCondLst>
                                  <p:childTnLst>
                                    <p:set>
                                      <p:cBhvr>
                                        <p:cTn id="90" dur="1" fill="hold">
                                          <p:stCondLst>
                                            <p:cond delay="0"/>
                                          </p:stCondLst>
                                        </p:cTn>
                                        <p:tgtEl>
                                          <p:spTgt spid="32"/>
                                        </p:tgtEl>
                                        <p:attrNameLst>
                                          <p:attrName>style.visibility</p:attrName>
                                        </p:attrNameLst>
                                      </p:cBhvr>
                                      <p:to>
                                        <p:strVal val="visible"/>
                                      </p:to>
                                    </p:set>
                                    <p:animEffect transition="in" filter="fade">
                                      <p:cBhvr>
                                        <p:cTn id="91" dur="250"/>
                                        <p:tgtEl>
                                          <p:spTgt spid="32"/>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50"/>
                                        </p:tgtEl>
                                        <p:attrNameLst>
                                          <p:attrName>style.visibility</p:attrName>
                                        </p:attrNameLst>
                                      </p:cBhvr>
                                      <p:to>
                                        <p:strVal val="visible"/>
                                      </p:to>
                                    </p:set>
                                    <p:animEffect transition="in" filter="fade">
                                      <p:cBhvr>
                                        <p:cTn id="96" dur="250"/>
                                        <p:tgtEl>
                                          <p:spTgt spid="50"/>
                                        </p:tgtEl>
                                      </p:cBhvr>
                                    </p:animEffect>
                                  </p:childTnLst>
                                </p:cTn>
                              </p:par>
                              <p:par>
                                <p:cTn id="97" presetID="10" presetClass="entr" presetSubtype="0" fill="hold" nodeType="withEffect">
                                  <p:stCondLst>
                                    <p:cond delay="0"/>
                                  </p:stCondLst>
                                  <p:childTnLst>
                                    <p:set>
                                      <p:cBhvr>
                                        <p:cTn id="98" dur="1" fill="hold">
                                          <p:stCondLst>
                                            <p:cond delay="0"/>
                                          </p:stCondLst>
                                        </p:cTn>
                                        <p:tgtEl>
                                          <p:spTgt spid="52"/>
                                        </p:tgtEl>
                                        <p:attrNameLst>
                                          <p:attrName>style.visibility</p:attrName>
                                        </p:attrNameLst>
                                      </p:cBhvr>
                                      <p:to>
                                        <p:strVal val="visible"/>
                                      </p:to>
                                    </p:set>
                                    <p:animEffect transition="in" filter="fade">
                                      <p:cBhvr>
                                        <p:cTn id="99" dur="250"/>
                                        <p:tgtEl>
                                          <p:spTgt spid="52"/>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51"/>
                                        </p:tgtEl>
                                        <p:attrNameLst>
                                          <p:attrName>style.visibility</p:attrName>
                                        </p:attrNameLst>
                                      </p:cBhvr>
                                      <p:to>
                                        <p:strVal val="visible"/>
                                      </p:to>
                                    </p:set>
                                    <p:animEffect transition="in" filter="fade">
                                      <p:cBhvr>
                                        <p:cTn id="102" dur="2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37" grpId="0" animBg="1"/>
      <p:bldP spid="38" grpId="0"/>
      <p:bldP spid="39" grpId="0" animBg="1"/>
      <p:bldP spid="40" grpId="0" animBg="1"/>
      <p:bldP spid="41" grpId="0" animBg="1"/>
      <p:bldP spid="42" grpId="0"/>
      <p:bldP spid="43" grpId="0" animBg="1"/>
      <p:bldP spid="44" grpId="0"/>
      <p:bldP spid="45" grpId="0"/>
      <p:bldP spid="46" grpId="0"/>
      <p:bldP spid="47" grpId="0"/>
      <p:bldP spid="48" grpId="0" animBg="1"/>
      <p:bldP spid="49" grpId="0" animBg="1"/>
      <p:bldP spid="50" grpId="0" animBg="1"/>
      <p:bldP spid="5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652D1-B7F4-65DB-4892-0A5917A8A688}"/>
              </a:ext>
            </a:extLst>
          </p:cNvPr>
          <p:cNvSpPr>
            <a:spLocks noGrp="1"/>
          </p:cNvSpPr>
          <p:nvPr>
            <p:ph type="title"/>
          </p:nvPr>
        </p:nvSpPr>
        <p:spPr>
          <a:noFill/>
          <a:ln>
            <a:noFill/>
          </a:ln>
        </p:spPr>
        <p:txBody>
          <a:bodyPr spcFirstLastPara="1" wrap="square" lIns="91425" tIns="91425" rIns="91425" bIns="91425" anchor="t" anchorCtr="0">
            <a:normAutofit/>
          </a:bodyPr>
          <a:lstStyle/>
          <a:p>
            <a:r>
              <a:rPr lang="it-IT" dirty="0" err="1">
                <a:solidFill>
                  <a:schemeClr val="dk1"/>
                </a:solidFill>
              </a:rPr>
              <a:t>Towards</a:t>
            </a:r>
            <a:r>
              <a:rPr lang="it-IT" dirty="0">
                <a:solidFill>
                  <a:schemeClr val="dk1"/>
                </a:solidFill>
              </a:rPr>
              <a:t> Pervasive Learning</a:t>
            </a:r>
            <a:endParaRPr lang="en-IT" dirty="0">
              <a:solidFill>
                <a:schemeClr val="dk1"/>
              </a:solidFill>
            </a:endParaRPr>
          </a:p>
        </p:txBody>
      </p:sp>
      <p:sp>
        <p:nvSpPr>
          <p:cNvPr id="4" name="TextBox 3">
            <a:extLst>
              <a:ext uri="{FF2B5EF4-FFF2-40B4-BE49-F238E27FC236}">
                <a16:creationId xmlns:a16="http://schemas.microsoft.com/office/drawing/2014/main" id="{CA075B40-B986-1694-6577-BDB9A203A3E5}"/>
              </a:ext>
            </a:extLst>
          </p:cNvPr>
          <p:cNvSpPr txBox="1"/>
          <p:nvPr/>
        </p:nvSpPr>
        <p:spPr>
          <a:xfrm>
            <a:off x="540611" y="4470526"/>
            <a:ext cx="3618690" cy="1785104"/>
          </a:xfrm>
          <a:prstGeom prst="rect">
            <a:avLst/>
          </a:prstGeom>
          <a:noFill/>
        </p:spPr>
        <p:txBody>
          <a:bodyPr wrap="square" rtlCol="0">
            <a:spAutoFit/>
          </a:bodyPr>
          <a:lstStyle/>
          <a:p>
            <a:pPr marL="342900" indent="-342900">
              <a:buClr>
                <a:srgbClr val="0070C0"/>
              </a:buClr>
              <a:buFont typeface="Arial" panose="020B0604020202020204" pitchFamily="34" charset="0"/>
              <a:buChar char="•"/>
            </a:pPr>
            <a:r>
              <a:rPr lang="en-US" sz="2200" dirty="0"/>
              <a:t>Lightweight learning models</a:t>
            </a:r>
          </a:p>
          <a:p>
            <a:pPr marL="342900" indent="-342900">
              <a:buClr>
                <a:srgbClr val="0070C0"/>
              </a:buClr>
              <a:buFont typeface="Arial" panose="020B0604020202020204" pitchFamily="34" charset="0"/>
              <a:buChar char="•"/>
            </a:pPr>
            <a:r>
              <a:rPr lang="en-US" sz="2200" dirty="0"/>
              <a:t>Computational Efficiency</a:t>
            </a:r>
          </a:p>
          <a:p>
            <a:pPr marL="342900" indent="-342900">
              <a:buClr>
                <a:srgbClr val="0070C0"/>
              </a:buClr>
              <a:buFont typeface="Arial" panose="020B0604020202020204" pitchFamily="34" charset="0"/>
              <a:buChar char="•"/>
            </a:pPr>
            <a:r>
              <a:rPr lang="en-US" sz="2200" dirty="0"/>
              <a:t>Communication Efficiency</a:t>
            </a:r>
          </a:p>
        </p:txBody>
      </p:sp>
      <p:pic>
        <p:nvPicPr>
          <p:cNvPr id="5" name="Picture 4" descr="Graphical user interface&#10;&#10;Description automatically generated">
            <a:extLst>
              <a:ext uri="{FF2B5EF4-FFF2-40B4-BE49-F238E27FC236}">
                <a16:creationId xmlns:a16="http://schemas.microsoft.com/office/drawing/2014/main" id="{6B4C550F-2EAB-301B-9743-1C2F3DA15E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3166" y="1690688"/>
            <a:ext cx="4753453" cy="2337449"/>
          </a:xfrm>
          <a:prstGeom prst="rect">
            <a:avLst/>
          </a:prstGeom>
        </p:spPr>
      </p:pic>
      <p:grpSp>
        <p:nvGrpSpPr>
          <p:cNvPr id="6" name="Group 5">
            <a:extLst>
              <a:ext uri="{FF2B5EF4-FFF2-40B4-BE49-F238E27FC236}">
                <a16:creationId xmlns:a16="http://schemas.microsoft.com/office/drawing/2014/main" id="{50821EE7-491A-B9C9-C924-CF6D08A1F1A2}"/>
              </a:ext>
            </a:extLst>
          </p:cNvPr>
          <p:cNvGrpSpPr/>
          <p:nvPr/>
        </p:nvGrpSpPr>
        <p:grpSpPr>
          <a:xfrm>
            <a:off x="652385" y="1872953"/>
            <a:ext cx="3618690" cy="2417464"/>
            <a:chOff x="595235" y="510866"/>
            <a:chExt cx="3618690" cy="2417464"/>
          </a:xfrm>
        </p:grpSpPr>
        <p:sp>
          <p:nvSpPr>
            <p:cNvPr id="7" name="Arrow: Bent 29">
              <a:extLst>
                <a:ext uri="{FF2B5EF4-FFF2-40B4-BE49-F238E27FC236}">
                  <a16:creationId xmlns:a16="http://schemas.microsoft.com/office/drawing/2014/main" id="{3C7C2E37-F28C-69AC-B5F9-A76D529E41CF}"/>
                </a:ext>
              </a:extLst>
            </p:cNvPr>
            <p:cNvSpPr/>
            <p:nvPr/>
          </p:nvSpPr>
          <p:spPr>
            <a:xfrm rot="5400000" flipV="1">
              <a:off x="2021248" y="1493731"/>
              <a:ext cx="1353911" cy="1515287"/>
            </a:xfrm>
            <a:prstGeom prst="bentArrow">
              <a:avLst>
                <a:gd name="adj1" fmla="val 15869"/>
                <a:gd name="adj2" fmla="val 19732"/>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8" name="TextBox 7">
              <a:extLst>
                <a:ext uri="{FF2B5EF4-FFF2-40B4-BE49-F238E27FC236}">
                  <a16:creationId xmlns:a16="http://schemas.microsoft.com/office/drawing/2014/main" id="{134F364A-69E0-D483-9123-2964B119442D}"/>
                </a:ext>
              </a:extLst>
            </p:cNvPr>
            <p:cNvSpPr txBox="1"/>
            <p:nvPr/>
          </p:nvSpPr>
          <p:spPr>
            <a:xfrm>
              <a:off x="595235" y="510866"/>
              <a:ext cx="3618690" cy="830997"/>
            </a:xfrm>
            <a:prstGeom prst="rect">
              <a:avLst/>
            </a:prstGeom>
            <a:noFill/>
          </p:spPr>
          <p:txBody>
            <a:bodyPr wrap="square" rtlCol="0">
              <a:spAutoFit/>
            </a:bodyPr>
            <a:lstStyle/>
            <a:p>
              <a:r>
                <a:rPr lang="en-US" sz="2400" b="1" dirty="0">
                  <a:solidFill>
                    <a:schemeClr val="bg2"/>
                  </a:solidFill>
                </a:rPr>
                <a:t>Physical Pervasiveness</a:t>
              </a:r>
            </a:p>
          </p:txBody>
        </p:sp>
      </p:grpSp>
      <p:grpSp>
        <p:nvGrpSpPr>
          <p:cNvPr id="9" name="Group 8">
            <a:extLst>
              <a:ext uri="{FF2B5EF4-FFF2-40B4-BE49-F238E27FC236}">
                <a16:creationId xmlns:a16="http://schemas.microsoft.com/office/drawing/2014/main" id="{61B40D43-5978-2D16-2D56-147ADB9545E0}"/>
              </a:ext>
            </a:extLst>
          </p:cNvPr>
          <p:cNvGrpSpPr/>
          <p:nvPr/>
        </p:nvGrpSpPr>
        <p:grpSpPr>
          <a:xfrm>
            <a:off x="8732384" y="1938898"/>
            <a:ext cx="3530635" cy="2461032"/>
            <a:chOff x="8675234" y="576811"/>
            <a:chExt cx="3530635" cy="2461032"/>
          </a:xfrm>
        </p:grpSpPr>
        <p:sp>
          <p:nvSpPr>
            <p:cNvPr id="10" name="Arrow: Bent 28">
              <a:extLst>
                <a:ext uri="{FF2B5EF4-FFF2-40B4-BE49-F238E27FC236}">
                  <a16:creationId xmlns:a16="http://schemas.microsoft.com/office/drawing/2014/main" id="{F5724640-D6E8-2EE5-3D88-E817DD2AB85A}"/>
                </a:ext>
              </a:extLst>
            </p:cNvPr>
            <p:cNvSpPr/>
            <p:nvPr/>
          </p:nvSpPr>
          <p:spPr>
            <a:xfrm rot="5400000">
              <a:off x="8594466" y="1655190"/>
              <a:ext cx="1463421" cy="1301885"/>
            </a:xfrm>
            <a:prstGeom prst="bentArrow">
              <a:avLst>
                <a:gd name="adj1" fmla="val 16416"/>
                <a:gd name="adj2" fmla="val 19927"/>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11" name="TextBox 10">
              <a:extLst>
                <a:ext uri="{FF2B5EF4-FFF2-40B4-BE49-F238E27FC236}">
                  <a16:creationId xmlns:a16="http://schemas.microsoft.com/office/drawing/2014/main" id="{DA996553-33B6-9966-E7AE-209F91939C38}"/>
                </a:ext>
              </a:extLst>
            </p:cNvPr>
            <p:cNvSpPr txBox="1"/>
            <p:nvPr/>
          </p:nvSpPr>
          <p:spPr>
            <a:xfrm>
              <a:off x="8857966" y="576811"/>
              <a:ext cx="3347903" cy="830997"/>
            </a:xfrm>
            <a:prstGeom prst="rect">
              <a:avLst/>
            </a:prstGeom>
            <a:noFill/>
          </p:spPr>
          <p:txBody>
            <a:bodyPr wrap="square" rtlCol="0">
              <a:spAutoFit/>
            </a:bodyPr>
            <a:lstStyle/>
            <a:p>
              <a:r>
                <a:rPr lang="en-US" sz="2400" b="1" dirty="0">
                  <a:solidFill>
                    <a:schemeClr val="bg2"/>
                  </a:solidFill>
                </a:rPr>
                <a:t>Semantic Pervasiveness</a:t>
              </a:r>
            </a:p>
          </p:txBody>
        </p:sp>
      </p:grpSp>
      <p:sp>
        <p:nvSpPr>
          <p:cNvPr id="12" name="TextBox 11">
            <a:extLst>
              <a:ext uri="{FF2B5EF4-FFF2-40B4-BE49-F238E27FC236}">
                <a16:creationId xmlns:a16="http://schemas.microsoft.com/office/drawing/2014/main" id="{FED1777C-BA55-61B5-E15D-1EE2282BE024}"/>
              </a:ext>
            </a:extLst>
          </p:cNvPr>
          <p:cNvSpPr txBox="1"/>
          <p:nvPr/>
        </p:nvSpPr>
        <p:spPr>
          <a:xfrm>
            <a:off x="8596618" y="4502528"/>
            <a:ext cx="2927477" cy="1785104"/>
          </a:xfrm>
          <a:prstGeom prst="rect">
            <a:avLst/>
          </a:prstGeom>
          <a:noFill/>
        </p:spPr>
        <p:txBody>
          <a:bodyPr wrap="square" rtlCol="0">
            <a:spAutoFit/>
          </a:bodyPr>
          <a:lstStyle/>
          <a:p>
            <a:pPr marL="342900" indent="-342900">
              <a:buClr>
                <a:srgbClr val="0070C0"/>
              </a:buClr>
              <a:buFont typeface="Arial" panose="020B0604020202020204" pitchFamily="34" charset="0"/>
              <a:buChar char="•"/>
            </a:pPr>
            <a:r>
              <a:rPr lang="en-US" sz="2200" dirty="0"/>
              <a:t>Lightweight learning</a:t>
            </a:r>
          </a:p>
          <a:p>
            <a:pPr marL="342900" indent="-342900">
              <a:buClr>
                <a:srgbClr val="0070C0"/>
              </a:buClr>
              <a:buFont typeface="Arial" panose="020B0604020202020204" pitchFamily="34" charset="0"/>
              <a:buChar char="•"/>
            </a:pPr>
            <a:r>
              <a:rPr lang="en-US" sz="2200" dirty="0"/>
              <a:t>Reusable and Modular Knowledge</a:t>
            </a:r>
          </a:p>
        </p:txBody>
      </p:sp>
      <p:grpSp>
        <p:nvGrpSpPr>
          <p:cNvPr id="3" name="Group 4">
            <a:extLst>
              <a:ext uri="{FF2B5EF4-FFF2-40B4-BE49-F238E27FC236}">
                <a16:creationId xmlns:a16="http://schemas.microsoft.com/office/drawing/2014/main" id="{854F99EF-3B7B-18C1-6F26-ACEC75DDB3BE}"/>
              </a:ext>
            </a:extLst>
          </p:cNvPr>
          <p:cNvGrpSpPr/>
          <p:nvPr/>
        </p:nvGrpSpPr>
        <p:grpSpPr>
          <a:xfrm>
            <a:off x="4271075" y="4502528"/>
            <a:ext cx="3998231" cy="2020699"/>
            <a:chOff x="6380480" y="473157"/>
            <a:chExt cx="5041121" cy="2290363"/>
          </a:xfrm>
        </p:grpSpPr>
        <p:pic>
          <p:nvPicPr>
            <p:cNvPr id="13" name="Picture 2" descr="Lottery Ticket Hypothesis - junhyukso/blog_source_public Wiki">
              <a:extLst>
                <a:ext uri="{FF2B5EF4-FFF2-40B4-BE49-F238E27FC236}">
                  <a16:creationId xmlns:a16="http://schemas.microsoft.com/office/drawing/2014/main" id="{EC1AEFC5-16B5-3D55-3306-273CF91156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0480" y="822007"/>
              <a:ext cx="5041121" cy="194151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7">
              <a:extLst>
                <a:ext uri="{FF2B5EF4-FFF2-40B4-BE49-F238E27FC236}">
                  <a16:creationId xmlns:a16="http://schemas.microsoft.com/office/drawing/2014/main" id="{C049B6CF-F836-4567-AD30-8B086418828F}"/>
                </a:ext>
              </a:extLst>
            </p:cNvPr>
            <p:cNvSpPr txBox="1"/>
            <p:nvPr/>
          </p:nvSpPr>
          <p:spPr>
            <a:xfrm>
              <a:off x="7797896" y="473157"/>
              <a:ext cx="3495040" cy="348850"/>
            </a:xfrm>
            <a:prstGeom prst="rect">
              <a:avLst/>
            </a:prstGeom>
            <a:noFill/>
          </p:spPr>
          <p:txBody>
            <a:bodyPr wrap="square" rtlCol="0">
              <a:spAutoFit/>
            </a:bodyPr>
            <a:lstStyle/>
            <a:p>
              <a:r>
                <a:rPr lang="en-US" sz="1400" b="1" dirty="0"/>
                <a:t>Randomized Neural Networks</a:t>
              </a:r>
            </a:p>
          </p:txBody>
        </p:sp>
      </p:grpSp>
      <p:sp>
        <p:nvSpPr>
          <p:cNvPr id="15" name="TextBox 3">
            <a:extLst>
              <a:ext uri="{FF2B5EF4-FFF2-40B4-BE49-F238E27FC236}">
                <a16:creationId xmlns:a16="http://schemas.microsoft.com/office/drawing/2014/main" id="{0D2B6860-18EA-0C34-8B9B-3A848DC2D2E0}"/>
              </a:ext>
            </a:extLst>
          </p:cNvPr>
          <p:cNvSpPr txBox="1"/>
          <p:nvPr/>
        </p:nvSpPr>
        <p:spPr>
          <a:xfrm>
            <a:off x="540611" y="3044279"/>
            <a:ext cx="1956098" cy="769441"/>
          </a:xfrm>
          <a:prstGeom prst="rect">
            <a:avLst/>
          </a:prstGeom>
          <a:noFill/>
        </p:spPr>
        <p:txBody>
          <a:bodyPr wrap="square" rtlCol="0">
            <a:spAutoFit/>
          </a:bodyPr>
          <a:lstStyle/>
          <a:p>
            <a:pPr>
              <a:buClr>
                <a:srgbClr val="0070C0"/>
              </a:buClr>
            </a:pPr>
            <a:r>
              <a:rPr lang="en-US" sz="2200" dirty="0"/>
              <a:t>Federated Learning</a:t>
            </a:r>
          </a:p>
        </p:txBody>
      </p:sp>
      <p:sp>
        <p:nvSpPr>
          <p:cNvPr id="16" name="TextBox 3">
            <a:extLst>
              <a:ext uri="{FF2B5EF4-FFF2-40B4-BE49-F238E27FC236}">
                <a16:creationId xmlns:a16="http://schemas.microsoft.com/office/drawing/2014/main" id="{7F2C9A54-B380-26BC-5305-E44CF3DD405F}"/>
              </a:ext>
            </a:extLst>
          </p:cNvPr>
          <p:cNvSpPr txBox="1"/>
          <p:nvPr/>
        </p:nvSpPr>
        <p:spPr>
          <a:xfrm>
            <a:off x="10034269" y="2967105"/>
            <a:ext cx="1956098" cy="769441"/>
          </a:xfrm>
          <a:prstGeom prst="rect">
            <a:avLst/>
          </a:prstGeom>
          <a:noFill/>
        </p:spPr>
        <p:txBody>
          <a:bodyPr wrap="square" rtlCol="0">
            <a:spAutoFit/>
          </a:bodyPr>
          <a:lstStyle/>
          <a:p>
            <a:pPr>
              <a:buClr>
                <a:srgbClr val="0070C0"/>
              </a:buClr>
            </a:pPr>
            <a:r>
              <a:rPr lang="en-US" sz="2200" dirty="0"/>
              <a:t>Continual Learning</a:t>
            </a:r>
          </a:p>
        </p:txBody>
      </p:sp>
    </p:spTree>
    <p:extLst>
      <p:ext uri="{BB962C8B-B14F-4D97-AF65-F5344CB8AC3E}">
        <p14:creationId xmlns:p14="http://schemas.microsoft.com/office/powerpoint/2010/main" val="3018582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25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25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25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5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xEl>
                                              <p:pRg st="0" end="0"/>
                                            </p:txEl>
                                          </p:spTgt>
                                        </p:tgtEl>
                                        <p:attrNameLst>
                                          <p:attrName>style.visibility</p:attrName>
                                        </p:attrNameLst>
                                      </p:cBhvr>
                                      <p:to>
                                        <p:strVal val="visible"/>
                                      </p:to>
                                    </p:set>
                                    <p:animEffect transition="in" filter="fade">
                                      <p:cBhvr>
                                        <p:cTn id="32" dur="250"/>
                                        <p:tgtEl>
                                          <p:spTgt spid="1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xEl>
                                              <p:pRg st="1" end="1"/>
                                            </p:txEl>
                                          </p:spTgt>
                                        </p:tgtEl>
                                        <p:attrNameLst>
                                          <p:attrName>style.visibility</p:attrName>
                                        </p:attrNameLst>
                                      </p:cBhvr>
                                      <p:to>
                                        <p:strVal val="visible"/>
                                      </p:to>
                                    </p:set>
                                    <p:animEffect transition="in" filter="fade">
                                      <p:cBhvr>
                                        <p:cTn id="37" dur="250"/>
                                        <p:tgtEl>
                                          <p:spTgt spid="12">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fade">
                                      <p:cBhvr>
                                        <p:cTn id="46" dur="250"/>
                                        <p:tgtEl>
                                          <p:spTgt spid="15">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6">
                                            <p:txEl>
                                              <p:pRg st="0" end="0"/>
                                            </p:txEl>
                                          </p:spTgt>
                                        </p:tgtEl>
                                        <p:attrNameLst>
                                          <p:attrName>style.visibility</p:attrName>
                                        </p:attrNameLst>
                                      </p:cBhvr>
                                      <p:to>
                                        <p:strVal val="visible"/>
                                      </p:to>
                                    </p:set>
                                    <p:animEffect transition="in" filter="fade">
                                      <p:cBhvr>
                                        <p:cTn id="51" dur="25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2" grpId="0" uiExpand="1" build="p"/>
      <p:bldP spid="15" grpId="0" uiExpand="1" build="p"/>
      <p:bldP spid="16"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TextShape 1"/>
          <p:cNvSpPr txBox="1"/>
          <p:nvPr/>
        </p:nvSpPr>
        <p:spPr>
          <a:xfrm>
            <a:off x="609703" y="142412"/>
            <a:ext cx="10970889" cy="1144951"/>
          </a:xfrm>
          <a:prstGeom prst="rect">
            <a:avLst/>
          </a:prstGeom>
          <a:noFill/>
          <a:ln>
            <a:noFill/>
          </a:ln>
        </p:spPr>
        <p:txBody>
          <a:bodyPr lIns="0" tIns="0" rIns="0" bIns="0" anchor="ctr">
            <a:noAutofit/>
          </a:bodyPr>
          <a:lstStyle/>
          <a:p>
            <a:pPr algn="ctr"/>
            <a:r>
              <a:rPr lang="it-IT" sz="3600" spc="-1" dirty="0" err="1">
                <a:latin typeface="Calibri"/>
              </a:rPr>
              <a:t>Continual</a:t>
            </a:r>
            <a:r>
              <a:rPr lang="it-IT" sz="3600" spc="-1" dirty="0">
                <a:latin typeface="Calibri"/>
              </a:rPr>
              <a:t> Learning (CL) </a:t>
            </a:r>
            <a:r>
              <a:rPr lang="en-US" sz="3600" spc="-1" dirty="0">
                <a:latin typeface="Calibri"/>
              </a:rPr>
              <a:t>– Learning from a Stream of Experiences</a:t>
            </a:r>
            <a:endParaRPr lang="it-IT" sz="3600" spc="-1" dirty="0">
              <a:latin typeface="Calibri"/>
            </a:endParaRPr>
          </a:p>
        </p:txBody>
      </p:sp>
      <p:sp>
        <p:nvSpPr>
          <p:cNvPr id="223" name="TextShape 2"/>
          <p:cNvSpPr txBox="1"/>
          <p:nvPr/>
        </p:nvSpPr>
        <p:spPr>
          <a:xfrm>
            <a:off x="610138" y="4686069"/>
            <a:ext cx="10970889" cy="1807010"/>
          </a:xfrm>
          <a:prstGeom prst="rect">
            <a:avLst/>
          </a:prstGeom>
          <a:noFill/>
          <a:ln>
            <a:noFill/>
          </a:ln>
        </p:spPr>
        <p:txBody>
          <a:bodyPr lIns="0" tIns="0" rIns="0" bIns="0" anchor="ctr">
            <a:noAutofit/>
          </a:bodyPr>
          <a:lstStyle/>
          <a:p>
            <a:pPr marL="132825" algn="ctr">
              <a:lnSpc>
                <a:spcPct val="115000"/>
              </a:lnSpc>
              <a:spcBef>
                <a:spcPts val="1711"/>
              </a:spcBef>
              <a:buClr>
                <a:srgbClr val="000000"/>
              </a:buClr>
              <a:buSzPct val="45000"/>
            </a:pPr>
            <a:r>
              <a:rPr lang="it-IT" sz="2661" spc="-1" dirty="0" err="1">
                <a:latin typeface="Arial"/>
              </a:rPr>
              <a:t>Quickly</a:t>
            </a:r>
            <a:r>
              <a:rPr lang="it-IT" sz="2661" spc="-1" dirty="0">
                <a:latin typeface="Arial"/>
              </a:rPr>
              <a:t> </a:t>
            </a:r>
            <a:r>
              <a:rPr lang="it-IT" sz="2661" spc="-1" dirty="0" err="1">
                <a:solidFill>
                  <a:schemeClr val="bg2"/>
                </a:solidFill>
                <a:latin typeface="Arial"/>
              </a:rPr>
              <a:t>learn</a:t>
            </a:r>
            <a:r>
              <a:rPr lang="it-IT" sz="2661" spc="-1" dirty="0">
                <a:solidFill>
                  <a:schemeClr val="bg2"/>
                </a:solidFill>
                <a:latin typeface="Arial"/>
              </a:rPr>
              <a:t> new </a:t>
            </a:r>
            <a:r>
              <a:rPr lang="it-IT" sz="2661" spc="-1" dirty="0" err="1">
                <a:solidFill>
                  <a:schemeClr val="bg2"/>
                </a:solidFill>
                <a:latin typeface="Arial"/>
              </a:rPr>
              <a:t>experiences</a:t>
            </a:r>
            <a:r>
              <a:rPr lang="it-IT" sz="2661" spc="-1" dirty="0">
                <a:solidFill>
                  <a:schemeClr val="bg2"/>
                </a:solidFill>
                <a:latin typeface="Arial"/>
              </a:rPr>
              <a:t> </a:t>
            </a:r>
            <a:r>
              <a:rPr lang="it-IT" sz="2661" spc="-1" dirty="0">
                <a:latin typeface="Arial"/>
              </a:rPr>
              <a:t>(positive </a:t>
            </a:r>
            <a:r>
              <a:rPr lang="it-IT" sz="2661" spc="-1" dirty="0" err="1">
                <a:latin typeface="Arial"/>
              </a:rPr>
              <a:t>forward</a:t>
            </a:r>
            <a:r>
              <a:rPr lang="it-IT" sz="2661" spc="-1" dirty="0">
                <a:latin typeface="Arial"/>
              </a:rPr>
              <a:t> transfer)</a:t>
            </a:r>
            <a:br>
              <a:rPr sz="2177" dirty="0"/>
            </a:br>
            <a:r>
              <a:rPr lang="it-IT" sz="2661" spc="-1" dirty="0">
                <a:latin typeface="Arial"/>
              </a:rPr>
              <a:t>Mitigate </a:t>
            </a:r>
            <a:r>
              <a:rPr lang="it-IT" sz="2661" spc="-1" dirty="0" err="1">
                <a:solidFill>
                  <a:schemeClr val="bg2"/>
                </a:solidFill>
                <a:latin typeface="Arial"/>
              </a:rPr>
              <a:t>catastrophic</a:t>
            </a:r>
            <a:r>
              <a:rPr lang="it-IT" sz="2661" spc="-1" dirty="0">
                <a:solidFill>
                  <a:schemeClr val="bg2"/>
                </a:solidFill>
                <a:latin typeface="Arial"/>
              </a:rPr>
              <a:t> </a:t>
            </a:r>
            <a:r>
              <a:rPr lang="it-IT" sz="2661" spc="-1" dirty="0" err="1">
                <a:solidFill>
                  <a:schemeClr val="bg2"/>
                </a:solidFill>
                <a:latin typeface="Arial"/>
              </a:rPr>
              <a:t>forgetting</a:t>
            </a:r>
            <a:r>
              <a:rPr lang="it-IT" sz="2661" spc="-1" dirty="0">
                <a:solidFill>
                  <a:schemeClr val="bg2"/>
                </a:solidFill>
                <a:latin typeface="Arial"/>
              </a:rPr>
              <a:t> </a:t>
            </a:r>
            <a:r>
              <a:rPr lang="it-IT" sz="2661" spc="-1" dirty="0">
                <a:latin typeface="Arial"/>
              </a:rPr>
              <a:t>(negative backward transfer)</a:t>
            </a:r>
          </a:p>
        </p:txBody>
      </p:sp>
      <p:pic>
        <p:nvPicPr>
          <p:cNvPr id="224" name="Immagine 223"/>
          <p:cNvPicPr/>
          <p:nvPr/>
        </p:nvPicPr>
        <p:blipFill>
          <a:blip r:embed="rId2"/>
          <a:stretch/>
        </p:blipFill>
        <p:spPr>
          <a:xfrm>
            <a:off x="2220212" y="2008564"/>
            <a:ext cx="8097405" cy="2415329"/>
          </a:xfrm>
          <a:prstGeom prst="rect">
            <a:avLst/>
          </a:prstGeom>
          <a:ln>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2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7CEF4DC-F6F2-A9FB-9257-39A0B69282A8}"/>
              </a:ext>
            </a:extLst>
          </p:cNvPr>
          <p:cNvSpPr>
            <a:spLocks noGrp="1"/>
          </p:cNvSpPr>
          <p:nvPr>
            <p:ph type="title"/>
          </p:nvPr>
        </p:nvSpPr>
        <p:spPr/>
        <p:txBody>
          <a:bodyPr/>
          <a:lstStyle/>
          <a:p>
            <a:r>
              <a:rPr lang="en-GB" sz="3200" dirty="0"/>
              <a:t>Continual Learning in a Pervasive Scenario</a:t>
            </a:r>
          </a:p>
        </p:txBody>
      </p:sp>
      <p:sp>
        <p:nvSpPr>
          <p:cNvPr id="3" name="Segnaposto testo 2">
            <a:extLst>
              <a:ext uri="{FF2B5EF4-FFF2-40B4-BE49-F238E27FC236}">
                <a16:creationId xmlns:a16="http://schemas.microsoft.com/office/drawing/2014/main" id="{8862517D-725F-CBA7-DF4D-7DD8E7EFC142}"/>
              </a:ext>
            </a:extLst>
          </p:cNvPr>
          <p:cNvSpPr>
            <a:spLocks noGrp="1"/>
          </p:cNvSpPr>
          <p:nvPr>
            <p:ph type="body"/>
          </p:nvPr>
        </p:nvSpPr>
        <p:spPr/>
        <p:txBody>
          <a:bodyPr>
            <a:normAutofit/>
          </a:bodyPr>
          <a:lstStyle/>
          <a:p>
            <a:r>
              <a:rPr lang="en-GB" sz="3200" kern="1200" dirty="0">
                <a:solidFill>
                  <a:prstClr val="black"/>
                </a:solidFill>
                <a:ea typeface="+mn-ea"/>
                <a:cs typeface="+mn-cs"/>
              </a:rPr>
              <a:t>Learning continually on </a:t>
            </a:r>
            <a:r>
              <a:rPr lang="en-GB" sz="3200" kern="1200" dirty="0">
                <a:solidFill>
                  <a:schemeClr val="bg2"/>
                </a:solidFill>
                <a:ea typeface="+mn-ea"/>
                <a:cs typeface="+mn-cs"/>
              </a:rPr>
              <a:t>streaming data</a:t>
            </a:r>
          </a:p>
          <a:p>
            <a:pPr lvl="1"/>
            <a:r>
              <a:rPr lang="en-GB" sz="2800" kern="1200" dirty="0">
                <a:solidFill>
                  <a:schemeClr val="tx1"/>
                </a:solidFill>
                <a:ea typeface="+mn-ea"/>
                <a:cs typeface="+mn-cs"/>
              </a:rPr>
              <a:t>Continual learning in recurrent neural networks</a:t>
            </a:r>
          </a:p>
          <a:p>
            <a:r>
              <a:rPr lang="en-GB" sz="3200" kern="1200" dirty="0">
                <a:solidFill>
                  <a:prstClr val="black"/>
                </a:solidFill>
                <a:ea typeface="+mn-ea"/>
                <a:cs typeface="+mn-cs"/>
              </a:rPr>
              <a:t>Learning from models </a:t>
            </a:r>
            <a:r>
              <a:rPr lang="en-GB" sz="3200" kern="1200" dirty="0">
                <a:solidFill>
                  <a:schemeClr val="bg2"/>
                </a:solidFill>
                <a:ea typeface="+mn-ea"/>
                <a:cs typeface="+mn-cs"/>
              </a:rPr>
              <a:t>pervasively distributed and continually updated </a:t>
            </a:r>
          </a:p>
          <a:p>
            <a:pPr lvl="1"/>
            <a:r>
              <a:rPr lang="en-GB" sz="2800" kern="1200" dirty="0">
                <a:solidFill>
                  <a:schemeClr val="tx1"/>
                </a:solidFill>
                <a:ea typeface="+mn-ea"/>
                <a:cs typeface="+mn-cs"/>
              </a:rPr>
              <a:t>Learning from models</a:t>
            </a:r>
          </a:p>
          <a:p>
            <a:pPr lvl="1"/>
            <a:r>
              <a:rPr lang="en-GB" sz="2800" kern="1200" dirty="0">
                <a:solidFill>
                  <a:schemeClr val="tx1"/>
                </a:solidFill>
                <a:ea typeface="+mn-ea"/>
                <a:cs typeface="+mn-cs"/>
              </a:rPr>
              <a:t>Distributed continual learning</a:t>
            </a:r>
          </a:p>
        </p:txBody>
      </p:sp>
    </p:spTree>
    <p:extLst>
      <p:ext uri="{BB962C8B-B14F-4D97-AF65-F5344CB8AC3E}">
        <p14:creationId xmlns:p14="http://schemas.microsoft.com/office/powerpoint/2010/main" val="365563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TextShape 1"/>
          <p:cNvSpPr txBox="1"/>
          <p:nvPr/>
        </p:nvSpPr>
        <p:spPr>
          <a:xfrm>
            <a:off x="609703" y="142412"/>
            <a:ext cx="10970889" cy="1144951"/>
          </a:xfrm>
          <a:prstGeom prst="rect">
            <a:avLst/>
          </a:prstGeom>
          <a:noFill/>
          <a:ln>
            <a:noFill/>
          </a:ln>
        </p:spPr>
        <p:txBody>
          <a:bodyPr lIns="0" tIns="0" rIns="0" bIns="0" anchor="ctr">
            <a:noAutofit/>
          </a:bodyPr>
          <a:lstStyle/>
          <a:p>
            <a:pPr algn="ctr"/>
            <a:r>
              <a:rPr lang="en-AU" sz="3600" spc="-1">
                <a:latin typeface="Calibri"/>
              </a:rPr>
              <a:t>The Sequence Length Issue</a:t>
            </a:r>
          </a:p>
        </p:txBody>
      </p:sp>
      <p:sp>
        <p:nvSpPr>
          <p:cNvPr id="230" name="TextShape 2"/>
          <p:cNvSpPr txBox="1"/>
          <p:nvPr/>
        </p:nvSpPr>
        <p:spPr>
          <a:xfrm>
            <a:off x="785092" y="1287363"/>
            <a:ext cx="5578763" cy="2575024"/>
          </a:xfrm>
          <a:prstGeom prst="rect">
            <a:avLst/>
          </a:prstGeom>
          <a:noFill/>
          <a:ln>
            <a:noFill/>
          </a:ln>
        </p:spPr>
        <p:txBody>
          <a:bodyPr spcFirstLastPara="1" wrap="square" lIns="121900" tIns="121900" rIns="121900" bIns="121900" anchor="t" anchorCtr="0">
            <a:spAutoFit/>
          </a:bodyPr>
          <a:lstStyle>
            <a:defPPr>
              <a:defRPr lang="en-US"/>
            </a:defPPr>
            <a:lvl1pPr marL="609585" marR="0" lvl="0" indent="-457189" fontAlgn="auto">
              <a:lnSpc>
                <a:spcPct val="115000"/>
              </a:lnSpc>
              <a:spcBef>
                <a:spcPts val="0"/>
              </a:spcBef>
              <a:spcAft>
                <a:spcPts val="0"/>
              </a:spcAft>
              <a:buClr>
                <a:prstClr val="black"/>
              </a:buClr>
              <a:buSzPts val="1800"/>
              <a:buFont typeface="Proxima Nova"/>
              <a:buChar char="●"/>
              <a:tabLst/>
              <a:defRPr sz="2800">
                <a:solidFill>
                  <a:prstClr val="black"/>
                </a:solidFill>
                <a:latin typeface="Proxima Nova"/>
              </a:defRPr>
            </a:lvl1pPr>
            <a:lvl2pPr marL="1219170" marR="0" lvl="1" indent="-457189" fontAlgn="auto">
              <a:lnSpc>
                <a:spcPct val="115000"/>
              </a:lnSpc>
              <a:spcBef>
                <a:spcPts val="0"/>
              </a:spcBef>
              <a:spcAft>
                <a:spcPts val="0"/>
              </a:spcAft>
              <a:buClr>
                <a:prstClr val="black"/>
              </a:buClr>
              <a:buSzPts val="1800"/>
              <a:buFont typeface="Proxima Nova"/>
              <a:buChar char="○"/>
              <a:tabLst/>
              <a:defRPr kumimoji="0" sz="2800" b="0" i="0" u="none" strike="noStrike" cap="none" spc="0" normalizeH="0" baseline="0">
                <a:ln>
                  <a:noFill/>
                </a:ln>
                <a:solidFill>
                  <a:prstClr val="black"/>
                </a:solidFill>
                <a:effectLst/>
                <a:uLnTx/>
                <a:uFillTx/>
                <a:latin typeface="Proxima Nova"/>
                <a:ea typeface="Proxima Nova"/>
                <a:cs typeface="Proxima Nova"/>
              </a:defRPr>
            </a:lvl2pPr>
          </a:lstStyle>
          <a:p>
            <a:pPr marL="457200" indent="-457200"/>
            <a:r>
              <a:rPr lang="en-US" sz="2400" dirty="0"/>
              <a:t>Many CL strategies thought for vectorial/image data simply </a:t>
            </a:r>
            <a:r>
              <a:rPr lang="en-US" sz="2400" dirty="0">
                <a:solidFill>
                  <a:schemeClr val="bg2"/>
                </a:solidFill>
              </a:rPr>
              <a:t>do not work on RNNs</a:t>
            </a:r>
          </a:p>
          <a:p>
            <a:pPr marL="457200" indent="-457200">
              <a:spcBef>
                <a:spcPts val="1600"/>
              </a:spcBef>
            </a:pPr>
            <a:r>
              <a:rPr lang="en-US" sz="2400" dirty="0"/>
              <a:t>Regularization strategies suffer the most</a:t>
            </a:r>
          </a:p>
        </p:txBody>
      </p:sp>
      <p:sp>
        <p:nvSpPr>
          <p:cNvPr id="2" name="TextShape 2">
            <a:extLst>
              <a:ext uri="{FF2B5EF4-FFF2-40B4-BE49-F238E27FC236}">
                <a16:creationId xmlns:a16="http://schemas.microsoft.com/office/drawing/2014/main" id="{A73FE27A-FFBE-5580-0568-D404338CA1C8}"/>
              </a:ext>
            </a:extLst>
          </p:cNvPr>
          <p:cNvSpPr txBox="1"/>
          <p:nvPr/>
        </p:nvSpPr>
        <p:spPr>
          <a:xfrm>
            <a:off x="1109269" y="3967964"/>
            <a:ext cx="5346949" cy="2369839"/>
          </a:xfrm>
          <a:prstGeom prst="rect">
            <a:avLst/>
          </a:prstGeom>
          <a:noFill/>
          <a:ln>
            <a:noFill/>
          </a:ln>
        </p:spPr>
        <p:txBody>
          <a:bodyPr spcFirstLastPara="1" wrap="square" lIns="121900" tIns="121900" rIns="121900" bIns="121900" anchor="t" anchorCtr="0">
            <a:spAutoFit/>
          </a:bodyPr>
          <a:lstStyle>
            <a:defPPr>
              <a:defRPr lang="en-US"/>
            </a:defPPr>
            <a:lvl1pPr marL="609585" marR="0" lvl="0" indent="-457189" fontAlgn="auto">
              <a:lnSpc>
                <a:spcPct val="115000"/>
              </a:lnSpc>
              <a:spcBef>
                <a:spcPts val="0"/>
              </a:spcBef>
              <a:spcAft>
                <a:spcPts val="0"/>
              </a:spcAft>
              <a:buClr>
                <a:prstClr val="black"/>
              </a:buClr>
              <a:buSzPts val="1800"/>
              <a:buFont typeface="Proxima Nova"/>
              <a:buChar char="●"/>
              <a:tabLst/>
              <a:defRPr sz="2800">
                <a:solidFill>
                  <a:prstClr val="black"/>
                </a:solidFill>
                <a:latin typeface="Proxima Nova"/>
              </a:defRPr>
            </a:lvl1pPr>
            <a:lvl2pPr marL="1219170" marR="0" lvl="1" indent="-457189" fontAlgn="auto">
              <a:lnSpc>
                <a:spcPct val="115000"/>
              </a:lnSpc>
              <a:spcBef>
                <a:spcPts val="0"/>
              </a:spcBef>
              <a:spcAft>
                <a:spcPts val="0"/>
              </a:spcAft>
              <a:buClr>
                <a:prstClr val="black"/>
              </a:buClr>
              <a:buSzPts val="1800"/>
              <a:buFont typeface="Proxima Nova"/>
              <a:buChar char="○"/>
              <a:tabLst/>
              <a:defRPr kumimoji="0" sz="2800" b="0" i="0" u="none" strike="noStrike" cap="none" spc="0" normalizeH="0" baseline="0">
                <a:ln>
                  <a:noFill/>
                </a:ln>
                <a:solidFill>
                  <a:prstClr val="black"/>
                </a:solidFill>
                <a:effectLst/>
                <a:uLnTx/>
                <a:uFillTx/>
                <a:latin typeface="Proxima Nova"/>
                <a:ea typeface="Proxima Nova"/>
                <a:cs typeface="Proxima Nova"/>
              </a:defRPr>
            </a:lvl2pPr>
          </a:lstStyle>
          <a:p>
            <a:pPr marL="0" indent="0">
              <a:buNone/>
            </a:pPr>
            <a:r>
              <a:rPr lang="en-US" sz="2400" dirty="0"/>
              <a:t>Gradient often taken as measure of “importance” for CL and RNNs suffer from exploding/vanishing gradient </a:t>
            </a:r>
          </a:p>
          <a:p>
            <a:pPr marL="0" indent="0">
              <a:buNone/>
            </a:pPr>
            <a:r>
              <a:rPr lang="en-US" sz="2400" dirty="0">
                <a:solidFill>
                  <a:schemeClr val="bg2"/>
                </a:solidFill>
              </a:rPr>
              <a:t>=&gt; the longer the sequence, the worse the problem</a:t>
            </a:r>
          </a:p>
        </p:txBody>
      </p:sp>
      <p:pic>
        <p:nvPicPr>
          <p:cNvPr id="3" name="Google Shape;77;p16">
            <a:extLst>
              <a:ext uri="{FF2B5EF4-FFF2-40B4-BE49-F238E27FC236}">
                <a16:creationId xmlns:a16="http://schemas.microsoft.com/office/drawing/2014/main" id="{3E2844FA-2469-1677-3A5D-26C7C08EC5DD}"/>
              </a:ext>
            </a:extLst>
          </p:cNvPr>
          <p:cNvPicPr preferRelativeResize="0"/>
          <p:nvPr/>
        </p:nvPicPr>
        <p:blipFill>
          <a:blip r:embed="rId3">
            <a:alphaModFix/>
          </a:blip>
          <a:stretch>
            <a:fillRect/>
          </a:stretch>
        </p:blipFill>
        <p:spPr>
          <a:xfrm>
            <a:off x="6832541" y="1346458"/>
            <a:ext cx="4916114" cy="4616900"/>
          </a:xfrm>
          <a:prstGeom prst="rect">
            <a:avLst/>
          </a:prstGeom>
          <a:noFill/>
          <a:ln>
            <a:solidFill>
              <a:schemeClr val="accent1"/>
            </a:solidFill>
          </a:ln>
        </p:spPr>
      </p:pic>
      <p:sp>
        <p:nvSpPr>
          <p:cNvPr id="4" name="Rectangle 8">
            <a:extLst>
              <a:ext uri="{FF2B5EF4-FFF2-40B4-BE49-F238E27FC236}">
                <a16:creationId xmlns:a16="http://schemas.microsoft.com/office/drawing/2014/main" id="{E4B5FC0D-8DEE-37CE-F12C-C444B9CBD6D8}"/>
              </a:ext>
            </a:extLst>
          </p:cNvPr>
          <p:cNvSpPr/>
          <p:nvPr/>
        </p:nvSpPr>
        <p:spPr>
          <a:xfrm>
            <a:off x="6832541" y="6089443"/>
            <a:ext cx="4916114" cy="584775"/>
          </a:xfrm>
          <a:prstGeom prst="rect">
            <a:avLst/>
          </a:prstGeom>
        </p:spPr>
        <p:txBody>
          <a:bodyPr wrap="square">
            <a:spAutoFit/>
          </a:bodyPr>
          <a:lstStyle/>
          <a:p>
            <a:pPr algn="just"/>
            <a:r>
              <a:rPr lang="en-US" sz="1600" dirty="0" err="1">
                <a:solidFill>
                  <a:schemeClr val="accent5"/>
                </a:solidFill>
                <a:latin typeface="Arial" panose="020B0604020202020204" pitchFamily="34" charset="0"/>
              </a:rPr>
              <a:t>Cossu</a:t>
            </a:r>
            <a:r>
              <a:rPr lang="en-US" sz="1600" dirty="0">
                <a:solidFill>
                  <a:schemeClr val="accent5"/>
                </a:solidFill>
                <a:latin typeface="Arial" panose="020B0604020202020204" pitchFamily="34" charset="0"/>
              </a:rPr>
              <a:t> et al, Continual Learning for Recurrent Neural Networks: An Empirical Evaluation</a:t>
            </a:r>
            <a:endParaRPr lang="en-US" sz="1600" dirty="0">
              <a:solidFill>
                <a:schemeClr val="accent5"/>
              </a:solidFill>
            </a:endParaRPr>
          </a:p>
        </p:txBody>
      </p:sp>
    </p:spTree>
    <p:extLst>
      <p:ext uri="{BB962C8B-B14F-4D97-AF65-F5344CB8AC3E}">
        <p14:creationId xmlns:p14="http://schemas.microsoft.com/office/powerpoint/2010/main" val="1288229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TextShape 1"/>
          <p:cNvSpPr txBox="1"/>
          <p:nvPr/>
        </p:nvSpPr>
        <p:spPr>
          <a:xfrm>
            <a:off x="609703" y="142412"/>
            <a:ext cx="10970889" cy="1144951"/>
          </a:xfrm>
          <a:prstGeom prst="rect">
            <a:avLst/>
          </a:prstGeom>
          <a:noFill/>
          <a:ln>
            <a:noFill/>
          </a:ln>
        </p:spPr>
        <p:txBody>
          <a:bodyPr lIns="0" tIns="0" rIns="0" bIns="0" anchor="ctr">
            <a:noAutofit/>
          </a:bodyPr>
          <a:lstStyle/>
          <a:p>
            <a:pPr algn="ctr"/>
            <a:r>
              <a:rPr lang="en-AU" sz="4000" spc="-1" dirty="0">
                <a:latin typeface="Calibri"/>
              </a:rPr>
              <a:t>CL Strategies in Reservoir Computing</a:t>
            </a:r>
          </a:p>
        </p:txBody>
      </p:sp>
      <p:sp>
        <p:nvSpPr>
          <p:cNvPr id="242" name="TextShape 2"/>
          <p:cNvSpPr txBox="1"/>
          <p:nvPr/>
        </p:nvSpPr>
        <p:spPr>
          <a:xfrm>
            <a:off x="609704" y="1604413"/>
            <a:ext cx="7343060" cy="2723782"/>
          </a:xfrm>
          <a:prstGeom prst="rect">
            <a:avLst/>
          </a:prstGeom>
          <a:noFill/>
          <a:ln>
            <a:noFill/>
          </a:ln>
        </p:spPr>
        <p:txBody>
          <a:bodyPr spcFirstLastPara="1" wrap="square" lIns="121900" tIns="121900" rIns="121900" bIns="121900" anchor="t" anchorCtr="0">
            <a:spAutoFit/>
          </a:bodyPr>
          <a:lstStyle>
            <a:defPPr>
              <a:defRPr lang="en-US"/>
            </a:defPPr>
            <a:lvl1pPr marL="609585" marR="0" lvl="0" indent="-457189" fontAlgn="auto">
              <a:lnSpc>
                <a:spcPct val="115000"/>
              </a:lnSpc>
              <a:spcBef>
                <a:spcPts val="0"/>
              </a:spcBef>
              <a:spcAft>
                <a:spcPts val="0"/>
              </a:spcAft>
              <a:buClr>
                <a:prstClr val="black"/>
              </a:buClr>
              <a:buSzPts val="1800"/>
              <a:buFont typeface="Proxima Nova"/>
              <a:buChar char="●"/>
              <a:tabLst/>
              <a:defRPr sz="2800">
                <a:solidFill>
                  <a:prstClr val="black"/>
                </a:solidFill>
                <a:latin typeface="Proxima Nova"/>
              </a:defRPr>
            </a:lvl1pPr>
            <a:lvl2pPr marL="1219170" marR="0" lvl="1" indent="-457189" fontAlgn="auto">
              <a:lnSpc>
                <a:spcPct val="115000"/>
              </a:lnSpc>
              <a:spcBef>
                <a:spcPts val="0"/>
              </a:spcBef>
              <a:spcAft>
                <a:spcPts val="0"/>
              </a:spcAft>
              <a:buClr>
                <a:prstClr val="black"/>
              </a:buClr>
              <a:buSzPts val="1800"/>
              <a:buFont typeface="Proxima Nova"/>
              <a:buChar char="○"/>
              <a:tabLst/>
              <a:defRPr kumimoji="0" sz="2800" b="0" i="0" u="none" strike="noStrike" cap="none" spc="0" normalizeH="0" baseline="0">
                <a:ln>
                  <a:noFill/>
                </a:ln>
                <a:solidFill>
                  <a:prstClr val="black"/>
                </a:solidFill>
                <a:effectLst/>
                <a:uLnTx/>
                <a:uFillTx/>
                <a:latin typeface="Proxima Nova"/>
                <a:ea typeface="Proxima Nova"/>
                <a:cs typeface="Proxima Nova"/>
              </a:defRPr>
            </a:lvl2pPr>
          </a:lstStyle>
          <a:p>
            <a:r>
              <a:rPr lang="it-IT" sz="2000" dirty="0" err="1"/>
              <a:t>Elastic</a:t>
            </a:r>
            <a:r>
              <a:rPr lang="it-IT" sz="2000" dirty="0"/>
              <a:t> Weight </a:t>
            </a:r>
            <a:r>
              <a:rPr lang="it-IT" sz="2000" dirty="0" err="1"/>
              <a:t>Consolidation</a:t>
            </a:r>
            <a:r>
              <a:rPr lang="it-IT" sz="2000" dirty="0"/>
              <a:t> (EWC)</a:t>
            </a:r>
          </a:p>
          <a:p>
            <a:r>
              <a:rPr lang="it-IT" sz="2000" dirty="0"/>
              <a:t>Learning </a:t>
            </a:r>
            <a:r>
              <a:rPr lang="it-IT" sz="2000" dirty="0" err="1"/>
              <a:t>without</a:t>
            </a:r>
            <a:r>
              <a:rPr lang="it-IT" sz="2000" dirty="0"/>
              <a:t> </a:t>
            </a:r>
            <a:r>
              <a:rPr lang="it-IT" sz="2000" dirty="0" err="1"/>
              <a:t>Forgetting</a:t>
            </a:r>
            <a:r>
              <a:rPr lang="it-IT" sz="2000" dirty="0"/>
              <a:t> (</a:t>
            </a:r>
            <a:r>
              <a:rPr lang="it-IT" sz="2000" dirty="0" err="1"/>
              <a:t>LwF</a:t>
            </a:r>
            <a:r>
              <a:rPr lang="it-IT" sz="2000" dirty="0"/>
              <a:t>)</a:t>
            </a:r>
          </a:p>
          <a:p>
            <a:r>
              <a:rPr lang="it-IT" sz="2000" dirty="0"/>
              <a:t>Replay</a:t>
            </a:r>
          </a:p>
          <a:p>
            <a:r>
              <a:rPr lang="it-IT" sz="2000" dirty="0"/>
              <a:t>Deep SLDA</a:t>
            </a:r>
          </a:p>
          <a:p>
            <a:pPr lvl="1"/>
            <a:r>
              <a:rPr lang="it-IT" sz="2000" dirty="0"/>
              <a:t>Linear </a:t>
            </a:r>
            <a:r>
              <a:rPr lang="it-IT" sz="2000" dirty="0" err="1"/>
              <a:t>discriminant</a:t>
            </a:r>
            <a:r>
              <a:rPr lang="it-IT" sz="2000" dirty="0"/>
              <a:t> </a:t>
            </a:r>
            <a:r>
              <a:rPr lang="it-IT" sz="2000" dirty="0" err="1"/>
              <a:t>analysis</a:t>
            </a:r>
            <a:r>
              <a:rPr lang="it-IT" sz="2000" dirty="0"/>
              <a:t> with </a:t>
            </a:r>
            <a:r>
              <a:rPr lang="it-IT" sz="2000" dirty="0" err="1"/>
              <a:t>mean</a:t>
            </a:r>
            <a:r>
              <a:rPr lang="it-IT" sz="2000" dirty="0"/>
              <a:t> </a:t>
            </a:r>
            <a:r>
              <a:rPr lang="it-IT" sz="2000" dirty="0" err="1"/>
              <a:t>vector</a:t>
            </a:r>
            <a:r>
              <a:rPr lang="it-IT" sz="2000" dirty="0"/>
              <a:t> per class + </a:t>
            </a:r>
            <a:r>
              <a:rPr lang="it-IT" sz="2000" dirty="0" err="1"/>
              <a:t>covariance</a:t>
            </a:r>
            <a:r>
              <a:rPr lang="it-IT" sz="2000" dirty="0"/>
              <a:t> </a:t>
            </a:r>
            <a:r>
              <a:rPr lang="it-IT" sz="2000" dirty="0" err="1"/>
              <a:t>matrix</a:t>
            </a:r>
            <a:endParaRPr lang="it-IT" sz="2000" dirty="0"/>
          </a:p>
          <a:p>
            <a:pPr lvl="1"/>
            <a:r>
              <a:rPr lang="it-IT" sz="2000" dirty="0" err="1"/>
              <a:t>Requires</a:t>
            </a:r>
            <a:r>
              <a:rPr lang="it-IT" sz="2000" dirty="0"/>
              <a:t> </a:t>
            </a:r>
            <a:r>
              <a:rPr lang="it-IT" sz="2000" dirty="0" err="1"/>
              <a:t>pre-trained</a:t>
            </a:r>
            <a:r>
              <a:rPr lang="it-IT" sz="2000" dirty="0"/>
              <a:t> feature </a:t>
            </a:r>
            <a:r>
              <a:rPr lang="it-IT" sz="2000" dirty="0" err="1"/>
              <a:t>extractor</a:t>
            </a:r>
            <a:r>
              <a:rPr lang="it-IT" sz="2000" dirty="0"/>
              <a:t> </a:t>
            </a:r>
          </a:p>
        </p:txBody>
      </p:sp>
      <p:sp>
        <p:nvSpPr>
          <p:cNvPr id="5" name="Google Shape;447;p58">
            <a:extLst>
              <a:ext uri="{FF2B5EF4-FFF2-40B4-BE49-F238E27FC236}">
                <a16:creationId xmlns:a16="http://schemas.microsoft.com/office/drawing/2014/main" id="{D7296CC0-6B06-DFE7-30FE-4231EEA5E7BB}"/>
              </a:ext>
            </a:extLst>
          </p:cNvPr>
          <p:cNvSpPr/>
          <p:nvPr/>
        </p:nvSpPr>
        <p:spPr>
          <a:xfrm>
            <a:off x="9892682" y="1493581"/>
            <a:ext cx="995600" cy="995600"/>
          </a:xfrm>
          <a:prstGeom prst="ellipse">
            <a:avLst/>
          </a:prstGeom>
          <a:solidFill>
            <a:schemeClr val="accent1"/>
          </a:solidFill>
          <a:ln>
            <a:noFill/>
          </a:ln>
        </p:spPr>
        <p:txBody>
          <a:bodyPr spcFirstLastPara="1" wrap="square" lIns="121900" tIns="121900" rIns="121900" bIns="121900" anchor="ctr" anchorCtr="0">
            <a:noAutofit/>
          </a:bodyPr>
          <a:lstStyle/>
          <a:p>
            <a:endParaRPr sz="2400"/>
          </a:p>
        </p:txBody>
      </p:sp>
      <p:sp>
        <p:nvSpPr>
          <p:cNvPr id="6" name="Google Shape;448;p58">
            <a:extLst>
              <a:ext uri="{FF2B5EF4-FFF2-40B4-BE49-F238E27FC236}">
                <a16:creationId xmlns:a16="http://schemas.microsoft.com/office/drawing/2014/main" id="{9ACD7005-41D6-C7B2-55EE-D791179DE313}"/>
              </a:ext>
            </a:extLst>
          </p:cNvPr>
          <p:cNvSpPr/>
          <p:nvPr/>
        </p:nvSpPr>
        <p:spPr>
          <a:xfrm>
            <a:off x="10665382" y="2521440"/>
            <a:ext cx="199200" cy="763600"/>
          </a:xfrm>
          <a:prstGeom prst="upArrow">
            <a:avLst>
              <a:gd name="adj1" fmla="val 50000"/>
              <a:gd name="adj2" fmla="val 50000"/>
            </a:avLst>
          </a:prstGeom>
          <a:solidFill>
            <a:schemeClr val="accent1"/>
          </a:solidFill>
          <a:ln>
            <a:noFill/>
          </a:ln>
        </p:spPr>
        <p:txBody>
          <a:bodyPr spcFirstLastPara="1" wrap="square" lIns="121900" tIns="121900" rIns="121900" bIns="121900" anchor="ctr" anchorCtr="0">
            <a:noAutofit/>
          </a:bodyPr>
          <a:lstStyle/>
          <a:p>
            <a:endParaRPr sz="2400"/>
          </a:p>
        </p:txBody>
      </p:sp>
      <p:sp>
        <p:nvSpPr>
          <p:cNvPr id="7" name="Google Shape;449;p58">
            <a:extLst>
              <a:ext uri="{FF2B5EF4-FFF2-40B4-BE49-F238E27FC236}">
                <a16:creationId xmlns:a16="http://schemas.microsoft.com/office/drawing/2014/main" id="{76E490DA-29FD-67A0-E957-FA75F07AAD0C}"/>
              </a:ext>
            </a:extLst>
          </p:cNvPr>
          <p:cNvSpPr txBox="1"/>
          <p:nvPr/>
        </p:nvSpPr>
        <p:spPr>
          <a:xfrm>
            <a:off x="7647649" y="5369015"/>
            <a:ext cx="2049200" cy="597600"/>
          </a:xfrm>
          <a:prstGeom prst="rect">
            <a:avLst/>
          </a:prstGeom>
          <a:noFill/>
          <a:ln>
            <a:noFill/>
          </a:ln>
        </p:spPr>
        <p:txBody>
          <a:bodyPr spcFirstLastPara="1" wrap="square" lIns="121900" tIns="121900" rIns="121900" bIns="121900" anchor="t" anchorCtr="0">
            <a:noAutofit/>
          </a:bodyPr>
          <a:lstStyle/>
          <a:p>
            <a:pPr algn="ctr"/>
            <a:r>
              <a:rPr lang="en" sz="2000" b="1">
                <a:solidFill>
                  <a:schemeClr val="dk2"/>
                </a:solidFill>
                <a:latin typeface="Proxima Nova"/>
                <a:ea typeface="Proxima Nova"/>
                <a:cs typeface="Proxima Nova"/>
                <a:sym typeface="Proxima Nova"/>
              </a:rPr>
              <a:t>input layer</a:t>
            </a:r>
            <a:endParaRPr sz="2000" b="1">
              <a:solidFill>
                <a:schemeClr val="dk2"/>
              </a:solidFill>
              <a:latin typeface="Proxima Nova"/>
              <a:ea typeface="Proxima Nova"/>
              <a:cs typeface="Proxima Nova"/>
              <a:sym typeface="Proxima Nova"/>
            </a:endParaRPr>
          </a:p>
        </p:txBody>
      </p:sp>
      <p:sp>
        <p:nvSpPr>
          <p:cNvPr id="8" name="Google Shape;450;p58">
            <a:extLst>
              <a:ext uri="{FF2B5EF4-FFF2-40B4-BE49-F238E27FC236}">
                <a16:creationId xmlns:a16="http://schemas.microsoft.com/office/drawing/2014/main" id="{BDCCA8B0-26C9-D31D-ADA1-8811E23AA45D}"/>
              </a:ext>
            </a:extLst>
          </p:cNvPr>
          <p:cNvSpPr txBox="1"/>
          <p:nvPr/>
        </p:nvSpPr>
        <p:spPr>
          <a:xfrm>
            <a:off x="7799849" y="3786048"/>
            <a:ext cx="1744800" cy="597600"/>
          </a:xfrm>
          <a:prstGeom prst="rect">
            <a:avLst/>
          </a:prstGeom>
          <a:noFill/>
          <a:ln>
            <a:noFill/>
          </a:ln>
        </p:spPr>
        <p:txBody>
          <a:bodyPr spcFirstLastPara="1" wrap="square" lIns="121900" tIns="121900" rIns="121900" bIns="121900" anchor="t" anchorCtr="0">
            <a:noAutofit/>
          </a:bodyPr>
          <a:lstStyle/>
          <a:p>
            <a:pPr algn="ctr"/>
            <a:r>
              <a:rPr lang="en" sz="2000" b="1">
                <a:solidFill>
                  <a:schemeClr val="dk2"/>
                </a:solidFill>
                <a:latin typeface="Proxima Nova"/>
                <a:ea typeface="Proxima Nova"/>
                <a:cs typeface="Proxima Nova"/>
                <a:sym typeface="Proxima Nova"/>
              </a:rPr>
              <a:t>reservoir</a:t>
            </a:r>
            <a:endParaRPr sz="2000" b="1">
              <a:solidFill>
                <a:schemeClr val="dk2"/>
              </a:solidFill>
              <a:latin typeface="Proxima Nova"/>
              <a:ea typeface="Proxima Nova"/>
              <a:cs typeface="Proxima Nova"/>
              <a:sym typeface="Proxima Nova"/>
            </a:endParaRPr>
          </a:p>
        </p:txBody>
      </p:sp>
      <p:sp>
        <p:nvSpPr>
          <p:cNvPr id="9" name="Google Shape;451;p58">
            <a:extLst>
              <a:ext uri="{FF2B5EF4-FFF2-40B4-BE49-F238E27FC236}">
                <a16:creationId xmlns:a16="http://schemas.microsoft.com/office/drawing/2014/main" id="{FFC6CF21-A644-93E0-0A9A-C0CB49D61D0D}"/>
              </a:ext>
            </a:extLst>
          </p:cNvPr>
          <p:cNvSpPr txBox="1"/>
          <p:nvPr/>
        </p:nvSpPr>
        <p:spPr>
          <a:xfrm>
            <a:off x="8011849" y="1692581"/>
            <a:ext cx="1320800" cy="597600"/>
          </a:xfrm>
          <a:prstGeom prst="rect">
            <a:avLst/>
          </a:prstGeom>
          <a:noFill/>
          <a:ln>
            <a:noFill/>
          </a:ln>
        </p:spPr>
        <p:txBody>
          <a:bodyPr spcFirstLastPara="1" wrap="square" lIns="121900" tIns="121900" rIns="121900" bIns="121900" anchor="t" anchorCtr="0">
            <a:noAutofit/>
          </a:bodyPr>
          <a:lstStyle/>
          <a:p>
            <a:pPr algn="ctr"/>
            <a:r>
              <a:rPr lang="en" sz="2000" b="1">
                <a:solidFill>
                  <a:schemeClr val="accent1"/>
                </a:solidFill>
                <a:latin typeface="Proxima Nova"/>
                <a:ea typeface="Proxima Nova"/>
                <a:cs typeface="Proxima Nova"/>
                <a:sym typeface="Proxima Nova"/>
              </a:rPr>
              <a:t>readout </a:t>
            </a:r>
            <a:endParaRPr sz="2000" b="1">
              <a:solidFill>
                <a:schemeClr val="accent1"/>
              </a:solidFill>
              <a:latin typeface="Proxima Nova"/>
              <a:ea typeface="Proxima Nova"/>
              <a:cs typeface="Proxima Nova"/>
              <a:sym typeface="Proxima Nova"/>
            </a:endParaRPr>
          </a:p>
        </p:txBody>
      </p:sp>
      <p:grpSp>
        <p:nvGrpSpPr>
          <p:cNvPr id="10" name="Google Shape;452;p58">
            <a:extLst>
              <a:ext uri="{FF2B5EF4-FFF2-40B4-BE49-F238E27FC236}">
                <a16:creationId xmlns:a16="http://schemas.microsoft.com/office/drawing/2014/main" id="{442449A5-A837-B9A6-042A-F98E963F2C9A}"/>
              </a:ext>
            </a:extLst>
          </p:cNvPr>
          <p:cNvGrpSpPr/>
          <p:nvPr/>
        </p:nvGrpSpPr>
        <p:grpSpPr>
          <a:xfrm>
            <a:off x="9365882" y="3389648"/>
            <a:ext cx="2049200" cy="1390400"/>
            <a:chOff x="2404575" y="2574525"/>
            <a:chExt cx="1536900" cy="1042800"/>
          </a:xfrm>
        </p:grpSpPr>
        <p:sp>
          <p:nvSpPr>
            <p:cNvPr id="11" name="Google Shape;453;p58">
              <a:extLst>
                <a:ext uri="{FF2B5EF4-FFF2-40B4-BE49-F238E27FC236}">
                  <a16:creationId xmlns:a16="http://schemas.microsoft.com/office/drawing/2014/main" id="{B41F1575-2BF2-66D4-B6EC-AAD45FA9A05B}"/>
                </a:ext>
              </a:extLst>
            </p:cNvPr>
            <p:cNvSpPr/>
            <p:nvPr/>
          </p:nvSpPr>
          <p:spPr>
            <a:xfrm>
              <a:off x="2591425" y="2935025"/>
              <a:ext cx="149400" cy="133500"/>
            </a:xfrm>
            <a:prstGeom prst="ellipse">
              <a:avLst/>
            </a:prstGeom>
            <a:solidFill>
              <a:schemeClr val="dk2"/>
            </a:solidFill>
            <a:ln>
              <a:noFill/>
            </a:ln>
          </p:spPr>
          <p:txBody>
            <a:bodyPr spcFirstLastPara="1" wrap="square" lIns="121900" tIns="121900" rIns="121900" bIns="121900" anchor="ctr" anchorCtr="0">
              <a:noAutofit/>
            </a:bodyPr>
            <a:lstStyle/>
            <a:p>
              <a:endParaRPr sz="2400"/>
            </a:p>
          </p:txBody>
        </p:sp>
        <p:sp>
          <p:nvSpPr>
            <p:cNvPr id="12" name="Google Shape;454;p58">
              <a:extLst>
                <a:ext uri="{FF2B5EF4-FFF2-40B4-BE49-F238E27FC236}">
                  <a16:creationId xmlns:a16="http://schemas.microsoft.com/office/drawing/2014/main" id="{180A2115-6318-F64C-C51A-E73949D5D7C5}"/>
                </a:ext>
              </a:extLst>
            </p:cNvPr>
            <p:cNvSpPr/>
            <p:nvPr/>
          </p:nvSpPr>
          <p:spPr>
            <a:xfrm>
              <a:off x="2872400" y="2711175"/>
              <a:ext cx="149400" cy="133500"/>
            </a:xfrm>
            <a:prstGeom prst="ellipse">
              <a:avLst/>
            </a:prstGeom>
            <a:solidFill>
              <a:schemeClr val="dk2"/>
            </a:solidFill>
            <a:ln>
              <a:noFill/>
            </a:ln>
          </p:spPr>
          <p:txBody>
            <a:bodyPr spcFirstLastPara="1" wrap="square" lIns="121900" tIns="121900" rIns="121900" bIns="121900" anchor="ctr" anchorCtr="0">
              <a:noAutofit/>
            </a:bodyPr>
            <a:lstStyle/>
            <a:p>
              <a:endParaRPr sz="2400"/>
            </a:p>
          </p:txBody>
        </p:sp>
        <p:sp>
          <p:nvSpPr>
            <p:cNvPr id="13" name="Google Shape;455;p58">
              <a:extLst>
                <a:ext uri="{FF2B5EF4-FFF2-40B4-BE49-F238E27FC236}">
                  <a16:creationId xmlns:a16="http://schemas.microsoft.com/office/drawing/2014/main" id="{B67A5DC7-EA9A-FD24-F57F-E2528B8E4525}"/>
                </a:ext>
              </a:extLst>
            </p:cNvPr>
            <p:cNvSpPr/>
            <p:nvPr/>
          </p:nvSpPr>
          <p:spPr>
            <a:xfrm>
              <a:off x="3012850" y="3068525"/>
              <a:ext cx="149400" cy="133500"/>
            </a:xfrm>
            <a:prstGeom prst="ellipse">
              <a:avLst/>
            </a:prstGeom>
            <a:solidFill>
              <a:schemeClr val="dk2"/>
            </a:solidFill>
            <a:ln>
              <a:noFill/>
            </a:ln>
          </p:spPr>
          <p:txBody>
            <a:bodyPr spcFirstLastPara="1" wrap="square" lIns="121900" tIns="121900" rIns="121900" bIns="121900" anchor="ctr" anchorCtr="0">
              <a:noAutofit/>
            </a:bodyPr>
            <a:lstStyle/>
            <a:p>
              <a:endParaRPr sz="2400"/>
            </a:p>
          </p:txBody>
        </p:sp>
        <p:sp>
          <p:nvSpPr>
            <p:cNvPr id="14" name="Google Shape;456;p58">
              <a:extLst>
                <a:ext uri="{FF2B5EF4-FFF2-40B4-BE49-F238E27FC236}">
                  <a16:creationId xmlns:a16="http://schemas.microsoft.com/office/drawing/2014/main" id="{3CA1B24D-6DE5-49F4-C34B-1C231206AB3D}"/>
                </a:ext>
              </a:extLst>
            </p:cNvPr>
            <p:cNvSpPr/>
            <p:nvPr/>
          </p:nvSpPr>
          <p:spPr>
            <a:xfrm>
              <a:off x="3355750" y="2801525"/>
              <a:ext cx="149400" cy="133500"/>
            </a:xfrm>
            <a:prstGeom prst="ellipse">
              <a:avLst/>
            </a:prstGeom>
            <a:solidFill>
              <a:schemeClr val="dk2"/>
            </a:solidFill>
            <a:ln>
              <a:noFill/>
            </a:ln>
          </p:spPr>
          <p:txBody>
            <a:bodyPr spcFirstLastPara="1" wrap="square" lIns="121900" tIns="121900" rIns="121900" bIns="121900" anchor="ctr" anchorCtr="0">
              <a:noAutofit/>
            </a:bodyPr>
            <a:lstStyle/>
            <a:p>
              <a:endParaRPr sz="2400"/>
            </a:p>
          </p:txBody>
        </p:sp>
        <p:sp>
          <p:nvSpPr>
            <p:cNvPr id="15" name="Google Shape;457;p58">
              <a:extLst>
                <a:ext uri="{FF2B5EF4-FFF2-40B4-BE49-F238E27FC236}">
                  <a16:creationId xmlns:a16="http://schemas.microsoft.com/office/drawing/2014/main" id="{E95E4B09-A273-759D-4A7C-D2562CE34CB0}"/>
                </a:ext>
              </a:extLst>
            </p:cNvPr>
            <p:cNvSpPr/>
            <p:nvPr/>
          </p:nvSpPr>
          <p:spPr>
            <a:xfrm>
              <a:off x="3355750" y="3111400"/>
              <a:ext cx="149400" cy="133500"/>
            </a:xfrm>
            <a:prstGeom prst="ellipse">
              <a:avLst/>
            </a:prstGeom>
            <a:solidFill>
              <a:schemeClr val="dk2"/>
            </a:solidFill>
            <a:ln>
              <a:noFill/>
            </a:ln>
          </p:spPr>
          <p:txBody>
            <a:bodyPr spcFirstLastPara="1" wrap="square" lIns="121900" tIns="121900" rIns="121900" bIns="121900" anchor="ctr" anchorCtr="0">
              <a:noAutofit/>
            </a:bodyPr>
            <a:lstStyle/>
            <a:p>
              <a:endParaRPr sz="2400"/>
            </a:p>
          </p:txBody>
        </p:sp>
        <p:sp>
          <p:nvSpPr>
            <p:cNvPr id="16" name="Google Shape;458;p58">
              <a:extLst>
                <a:ext uri="{FF2B5EF4-FFF2-40B4-BE49-F238E27FC236}">
                  <a16:creationId xmlns:a16="http://schemas.microsoft.com/office/drawing/2014/main" id="{2235A5C8-48F3-D086-F38B-12A590D7101D}"/>
                </a:ext>
              </a:extLst>
            </p:cNvPr>
            <p:cNvSpPr/>
            <p:nvPr/>
          </p:nvSpPr>
          <p:spPr>
            <a:xfrm>
              <a:off x="2740825" y="3266175"/>
              <a:ext cx="149400" cy="133500"/>
            </a:xfrm>
            <a:prstGeom prst="ellipse">
              <a:avLst/>
            </a:prstGeom>
            <a:solidFill>
              <a:schemeClr val="dk2"/>
            </a:solidFill>
            <a:ln>
              <a:noFill/>
            </a:ln>
          </p:spPr>
          <p:txBody>
            <a:bodyPr spcFirstLastPara="1" wrap="square" lIns="121900" tIns="121900" rIns="121900" bIns="121900" anchor="ctr" anchorCtr="0">
              <a:noAutofit/>
            </a:bodyPr>
            <a:lstStyle/>
            <a:p>
              <a:endParaRPr sz="2400"/>
            </a:p>
          </p:txBody>
        </p:sp>
        <p:sp>
          <p:nvSpPr>
            <p:cNvPr id="17" name="Google Shape;459;p58">
              <a:extLst>
                <a:ext uri="{FF2B5EF4-FFF2-40B4-BE49-F238E27FC236}">
                  <a16:creationId xmlns:a16="http://schemas.microsoft.com/office/drawing/2014/main" id="{3C8FF7F1-BB79-B77C-43E7-2243CA8DD955}"/>
                </a:ext>
              </a:extLst>
            </p:cNvPr>
            <p:cNvSpPr/>
            <p:nvPr/>
          </p:nvSpPr>
          <p:spPr>
            <a:xfrm>
              <a:off x="3204825" y="3370950"/>
              <a:ext cx="149400" cy="133500"/>
            </a:xfrm>
            <a:prstGeom prst="ellipse">
              <a:avLst/>
            </a:prstGeom>
            <a:solidFill>
              <a:schemeClr val="dk2"/>
            </a:solidFill>
            <a:ln>
              <a:noFill/>
            </a:ln>
          </p:spPr>
          <p:txBody>
            <a:bodyPr spcFirstLastPara="1" wrap="square" lIns="121900" tIns="121900" rIns="121900" bIns="121900" anchor="ctr" anchorCtr="0">
              <a:noAutofit/>
            </a:bodyPr>
            <a:lstStyle/>
            <a:p>
              <a:endParaRPr sz="2400"/>
            </a:p>
          </p:txBody>
        </p:sp>
        <p:sp>
          <p:nvSpPr>
            <p:cNvPr id="18" name="Google Shape;460;p58">
              <a:extLst>
                <a:ext uri="{FF2B5EF4-FFF2-40B4-BE49-F238E27FC236}">
                  <a16:creationId xmlns:a16="http://schemas.microsoft.com/office/drawing/2014/main" id="{DFC25DC2-1434-1BFC-5F82-664D589D96DE}"/>
                </a:ext>
              </a:extLst>
            </p:cNvPr>
            <p:cNvSpPr/>
            <p:nvPr/>
          </p:nvSpPr>
          <p:spPr>
            <a:xfrm>
              <a:off x="3698650" y="3111400"/>
              <a:ext cx="149400" cy="133500"/>
            </a:xfrm>
            <a:prstGeom prst="ellipse">
              <a:avLst/>
            </a:prstGeom>
            <a:solidFill>
              <a:schemeClr val="dk2"/>
            </a:solidFill>
            <a:ln>
              <a:noFill/>
            </a:ln>
          </p:spPr>
          <p:txBody>
            <a:bodyPr spcFirstLastPara="1" wrap="square" lIns="121900" tIns="121900" rIns="121900" bIns="121900" anchor="ctr" anchorCtr="0">
              <a:noAutofit/>
            </a:bodyPr>
            <a:lstStyle/>
            <a:p>
              <a:endParaRPr sz="2400"/>
            </a:p>
          </p:txBody>
        </p:sp>
        <p:sp>
          <p:nvSpPr>
            <p:cNvPr id="19" name="Google Shape;461;p58">
              <a:extLst>
                <a:ext uri="{FF2B5EF4-FFF2-40B4-BE49-F238E27FC236}">
                  <a16:creationId xmlns:a16="http://schemas.microsoft.com/office/drawing/2014/main" id="{50829288-69ED-9EE3-2A36-FF3E7C6EBE44}"/>
                </a:ext>
              </a:extLst>
            </p:cNvPr>
            <p:cNvSpPr/>
            <p:nvPr/>
          </p:nvSpPr>
          <p:spPr>
            <a:xfrm>
              <a:off x="2971800" y="2864913"/>
              <a:ext cx="73825" cy="183375"/>
            </a:xfrm>
            <a:custGeom>
              <a:avLst/>
              <a:gdLst/>
              <a:ahLst/>
              <a:cxnLst/>
              <a:rect l="l" t="t" r="r" b="b"/>
              <a:pathLst>
                <a:path w="2953" h="7335" extrusionOk="0">
                  <a:moveTo>
                    <a:pt x="0" y="0"/>
                  </a:moveTo>
                  <a:cubicBezTo>
                    <a:pt x="492" y="1223"/>
                    <a:pt x="2461" y="6113"/>
                    <a:pt x="2953" y="7335"/>
                  </a:cubicBezTo>
                </a:path>
              </a:pathLst>
            </a:custGeom>
            <a:noFill/>
            <a:ln w="9525" cap="flat" cmpd="sng">
              <a:solidFill>
                <a:schemeClr val="dk2"/>
              </a:solidFill>
              <a:prstDash val="solid"/>
              <a:round/>
              <a:headEnd type="none" w="med" len="med"/>
              <a:tailEnd type="stealth" w="med" len="med"/>
            </a:ln>
          </p:spPr>
        </p:sp>
        <p:sp>
          <p:nvSpPr>
            <p:cNvPr id="20" name="Google Shape;462;p58">
              <a:extLst>
                <a:ext uri="{FF2B5EF4-FFF2-40B4-BE49-F238E27FC236}">
                  <a16:creationId xmlns:a16="http://schemas.microsoft.com/office/drawing/2014/main" id="{785AF12B-689B-2663-20AA-85549512ABFE}"/>
                </a:ext>
              </a:extLst>
            </p:cNvPr>
            <p:cNvSpPr/>
            <p:nvPr/>
          </p:nvSpPr>
          <p:spPr>
            <a:xfrm>
              <a:off x="3387849" y="2623222"/>
              <a:ext cx="203132" cy="209548"/>
            </a:xfrm>
            <a:custGeom>
              <a:avLst/>
              <a:gdLst/>
              <a:ahLst/>
              <a:cxnLst/>
              <a:rect l="l" t="t" r="r" b="b"/>
              <a:pathLst>
                <a:path w="7174" h="5267" extrusionOk="0">
                  <a:moveTo>
                    <a:pt x="791" y="4314"/>
                  </a:moveTo>
                  <a:cubicBezTo>
                    <a:pt x="728" y="3600"/>
                    <a:pt x="-638" y="250"/>
                    <a:pt x="410" y="28"/>
                  </a:cubicBezTo>
                  <a:cubicBezTo>
                    <a:pt x="1458" y="-194"/>
                    <a:pt x="6458" y="2108"/>
                    <a:pt x="7077" y="2981"/>
                  </a:cubicBezTo>
                  <a:cubicBezTo>
                    <a:pt x="7696" y="3854"/>
                    <a:pt x="4617" y="4886"/>
                    <a:pt x="4125" y="5267"/>
                  </a:cubicBezTo>
                </a:path>
              </a:pathLst>
            </a:custGeom>
            <a:noFill/>
            <a:ln w="9525" cap="flat" cmpd="sng">
              <a:solidFill>
                <a:schemeClr val="dk2"/>
              </a:solidFill>
              <a:prstDash val="solid"/>
              <a:round/>
              <a:headEnd type="none" w="med" len="med"/>
              <a:tailEnd type="stealth" w="med" len="med"/>
            </a:ln>
          </p:spPr>
        </p:sp>
        <p:sp>
          <p:nvSpPr>
            <p:cNvPr id="21" name="Google Shape;463;p58">
              <a:extLst>
                <a:ext uri="{FF2B5EF4-FFF2-40B4-BE49-F238E27FC236}">
                  <a16:creationId xmlns:a16="http://schemas.microsoft.com/office/drawing/2014/main" id="{23616EF4-C93C-3DE9-895D-262139374D3C}"/>
                </a:ext>
              </a:extLst>
            </p:cNvPr>
            <p:cNvSpPr/>
            <p:nvPr/>
          </p:nvSpPr>
          <p:spPr>
            <a:xfrm>
              <a:off x="2705100" y="2809875"/>
              <a:ext cx="152400" cy="114300"/>
            </a:xfrm>
            <a:custGeom>
              <a:avLst/>
              <a:gdLst/>
              <a:ahLst/>
              <a:cxnLst/>
              <a:rect l="l" t="t" r="r" b="b"/>
              <a:pathLst>
                <a:path w="6096" h="4572" extrusionOk="0">
                  <a:moveTo>
                    <a:pt x="0" y="4572"/>
                  </a:moveTo>
                  <a:cubicBezTo>
                    <a:pt x="1016" y="3810"/>
                    <a:pt x="5080" y="762"/>
                    <a:pt x="6096" y="0"/>
                  </a:cubicBezTo>
                </a:path>
              </a:pathLst>
            </a:custGeom>
            <a:noFill/>
            <a:ln w="9525" cap="flat" cmpd="sng">
              <a:solidFill>
                <a:schemeClr val="dk2"/>
              </a:solidFill>
              <a:prstDash val="solid"/>
              <a:round/>
              <a:headEnd type="none" w="med" len="med"/>
              <a:tailEnd type="stealth" w="med" len="med"/>
            </a:ln>
          </p:spPr>
        </p:sp>
        <p:sp>
          <p:nvSpPr>
            <p:cNvPr id="22" name="Google Shape;464;p58">
              <a:extLst>
                <a:ext uri="{FF2B5EF4-FFF2-40B4-BE49-F238E27FC236}">
                  <a16:creationId xmlns:a16="http://schemas.microsoft.com/office/drawing/2014/main" id="{9890D437-9AA9-7D08-0C44-73EDE8D7814D}"/>
                </a:ext>
              </a:extLst>
            </p:cNvPr>
            <p:cNvSpPr/>
            <p:nvPr/>
          </p:nvSpPr>
          <p:spPr>
            <a:xfrm>
              <a:off x="2745575" y="2845600"/>
              <a:ext cx="140500" cy="102400"/>
            </a:xfrm>
            <a:custGeom>
              <a:avLst/>
              <a:gdLst/>
              <a:ahLst/>
              <a:cxnLst/>
              <a:rect l="l" t="t" r="r" b="b"/>
              <a:pathLst>
                <a:path w="5620" h="4096" extrusionOk="0">
                  <a:moveTo>
                    <a:pt x="5620" y="0"/>
                  </a:moveTo>
                  <a:cubicBezTo>
                    <a:pt x="4683" y="683"/>
                    <a:pt x="937" y="3413"/>
                    <a:pt x="0" y="4096"/>
                  </a:cubicBezTo>
                </a:path>
              </a:pathLst>
            </a:custGeom>
            <a:noFill/>
            <a:ln w="9525" cap="flat" cmpd="sng">
              <a:solidFill>
                <a:schemeClr val="dk2"/>
              </a:solidFill>
              <a:prstDash val="solid"/>
              <a:round/>
              <a:headEnd type="none" w="med" len="med"/>
              <a:tailEnd type="stealth" w="med" len="med"/>
            </a:ln>
          </p:spPr>
        </p:sp>
        <p:sp>
          <p:nvSpPr>
            <p:cNvPr id="23" name="Google Shape;465;p58">
              <a:extLst>
                <a:ext uri="{FF2B5EF4-FFF2-40B4-BE49-F238E27FC236}">
                  <a16:creationId xmlns:a16="http://schemas.microsoft.com/office/drawing/2014/main" id="{012A758B-503F-1F3D-B782-AA6340581AAA}"/>
                </a:ext>
              </a:extLst>
            </p:cNvPr>
            <p:cNvSpPr/>
            <p:nvPr/>
          </p:nvSpPr>
          <p:spPr>
            <a:xfrm>
              <a:off x="3661817" y="3248025"/>
              <a:ext cx="165725" cy="174575"/>
            </a:xfrm>
            <a:custGeom>
              <a:avLst/>
              <a:gdLst/>
              <a:ahLst/>
              <a:cxnLst/>
              <a:rect l="l" t="t" r="r" b="b"/>
              <a:pathLst>
                <a:path w="6629" h="6983" extrusionOk="0">
                  <a:moveTo>
                    <a:pt x="2308" y="0"/>
                  </a:moveTo>
                  <a:cubicBezTo>
                    <a:pt x="1943" y="937"/>
                    <a:pt x="-550" y="4525"/>
                    <a:pt x="117" y="5620"/>
                  </a:cubicBezTo>
                  <a:cubicBezTo>
                    <a:pt x="784" y="6715"/>
                    <a:pt x="5371" y="7445"/>
                    <a:pt x="6308" y="6572"/>
                  </a:cubicBezTo>
                  <a:cubicBezTo>
                    <a:pt x="7245" y="5699"/>
                    <a:pt x="5832" y="1413"/>
                    <a:pt x="5737" y="381"/>
                  </a:cubicBezTo>
                </a:path>
              </a:pathLst>
            </a:custGeom>
            <a:noFill/>
            <a:ln w="9525" cap="flat" cmpd="sng">
              <a:solidFill>
                <a:schemeClr val="dk2"/>
              </a:solidFill>
              <a:prstDash val="solid"/>
              <a:round/>
              <a:headEnd type="none" w="med" len="med"/>
              <a:tailEnd type="stealth" w="med" len="med"/>
            </a:ln>
          </p:spPr>
        </p:sp>
        <p:sp>
          <p:nvSpPr>
            <p:cNvPr id="24" name="Google Shape;466;p58">
              <a:extLst>
                <a:ext uri="{FF2B5EF4-FFF2-40B4-BE49-F238E27FC236}">
                  <a16:creationId xmlns:a16="http://schemas.microsoft.com/office/drawing/2014/main" id="{35E29142-640E-C74B-3B2B-20DDEE747313}"/>
                </a:ext>
              </a:extLst>
            </p:cNvPr>
            <p:cNvSpPr/>
            <p:nvPr/>
          </p:nvSpPr>
          <p:spPr>
            <a:xfrm>
              <a:off x="3426625" y="2945600"/>
              <a:ext cx="9525" cy="152400"/>
            </a:xfrm>
            <a:custGeom>
              <a:avLst/>
              <a:gdLst/>
              <a:ahLst/>
              <a:cxnLst/>
              <a:rect l="l" t="t" r="r" b="b"/>
              <a:pathLst>
                <a:path w="381" h="6096" extrusionOk="0">
                  <a:moveTo>
                    <a:pt x="381" y="6096"/>
                  </a:moveTo>
                  <a:cubicBezTo>
                    <a:pt x="318" y="5080"/>
                    <a:pt x="64" y="1016"/>
                    <a:pt x="0" y="0"/>
                  </a:cubicBezTo>
                </a:path>
              </a:pathLst>
            </a:custGeom>
            <a:noFill/>
            <a:ln w="9525" cap="flat" cmpd="sng">
              <a:solidFill>
                <a:schemeClr val="dk2"/>
              </a:solidFill>
              <a:prstDash val="solid"/>
              <a:round/>
              <a:headEnd type="none" w="med" len="med"/>
              <a:tailEnd type="stealth" w="med" len="med"/>
            </a:ln>
          </p:spPr>
        </p:sp>
        <p:sp>
          <p:nvSpPr>
            <p:cNvPr id="25" name="Google Shape;467;p58">
              <a:extLst>
                <a:ext uri="{FF2B5EF4-FFF2-40B4-BE49-F238E27FC236}">
                  <a16:creationId xmlns:a16="http://schemas.microsoft.com/office/drawing/2014/main" id="{5DB69641-7B2D-951A-1A0E-78A842C50185}"/>
                </a:ext>
              </a:extLst>
            </p:cNvPr>
            <p:cNvSpPr/>
            <p:nvPr/>
          </p:nvSpPr>
          <p:spPr>
            <a:xfrm>
              <a:off x="3038475" y="2783675"/>
              <a:ext cx="309575" cy="73825"/>
            </a:xfrm>
            <a:custGeom>
              <a:avLst/>
              <a:gdLst/>
              <a:ahLst/>
              <a:cxnLst/>
              <a:rect l="l" t="t" r="r" b="b"/>
              <a:pathLst>
                <a:path w="12383" h="2953" extrusionOk="0">
                  <a:moveTo>
                    <a:pt x="12383" y="2953"/>
                  </a:moveTo>
                  <a:cubicBezTo>
                    <a:pt x="10319" y="2461"/>
                    <a:pt x="2064" y="492"/>
                    <a:pt x="0" y="0"/>
                  </a:cubicBezTo>
                </a:path>
              </a:pathLst>
            </a:custGeom>
            <a:noFill/>
            <a:ln w="9525" cap="flat" cmpd="sng">
              <a:solidFill>
                <a:schemeClr val="dk2"/>
              </a:solidFill>
              <a:prstDash val="solid"/>
              <a:round/>
              <a:headEnd type="none" w="med" len="med"/>
              <a:tailEnd type="stealth" w="med" len="med"/>
            </a:ln>
          </p:spPr>
        </p:sp>
        <p:sp>
          <p:nvSpPr>
            <p:cNvPr id="26" name="Google Shape;468;p58">
              <a:extLst>
                <a:ext uri="{FF2B5EF4-FFF2-40B4-BE49-F238E27FC236}">
                  <a16:creationId xmlns:a16="http://schemas.microsoft.com/office/drawing/2014/main" id="{7D267FFE-4655-FA0A-5052-59EF8F3A5885}"/>
                </a:ext>
              </a:extLst>
            </p:cNvPr>
            <p:cNvSpPr/>
            <p:nvPr/>
          </p:nvSpPr>
          <p:spPr>
            <a:xfrm>
              <a:off x="2771775" y="3045625"/>
              <a:ext cx="219075" cy="71425"/>
            </a:xfrm>
            <a:custGeom>
              <a:avLst/>
              <a:gdLst/>
              <a:ahLst/>
              <a:cxnLst/>
              <a:rect l="l" t="t" r="r" b="b"/>
              <a:pathLst>
                <a:path w="8763" h="2857" extrusionOk="0">
                  <a:moveTo>
                    <a:pt x="0" y="0"/>
                  </a:moveTo>
                  <a:cubicBezTo>
                    <a:pt x="1461" y="476"/>
                    <a:pt x="7303" y="2381"/>
                    <a:pt x="8763" y="2857"/>
                  </a:cubicBezTo>
                </a:path>
              </a:pathLst>
            </a:custGeom>
            <a:noFill/>
            <a:ln w="9525" cap="flat" cmpd="sng">
              <a:solidFill>
                <a:schemeClr val="dk2"/>
              </a:solidFill>
              <a:prstDash val="solid"/>
              <a:round/>
              <a:headEnd type="none" w="med" len="med"/>
              <a:tailEnd type="stealth" w="med" len="med"/>
            </a:ln>
          </p:spPr>
        </p:sp>
        <p:sp>
          <p:nvSpPr>
            <p:cNvPr id="27" name="Google Shape;469;p58">
              <a:extLst>
                <a:ext uri="{FF2B5EF4-FFF2-40B4-BE49-F238E27FC236}">
                  <a16:creationId xmlns:a16="http://schemas.microsoft.com/office/drawing/2014/main" id="{8198AF60-9AEC-F038-BCB1-AA3EBC6C7269}"/>
                </a:ext>
              </a:extLst>
            </p:cNvPr>
            <p:cNvSpPr/>
            <p:nvPr/>
          </p:nvSpPr>
          <p:spPr>
            <a:xfrm>
              <a:off x="3178975" y="3117050"/>
              <a:ext cx="169075" cy="35725"/>
            </a:xfrm>
            <a:custGeom>
              <a:avLst/>
              <a:gdLst/>
              <a:ahLst/>
              <a:cxnLst/>
              <a:rect l="l" t="t" r="r" b="b"/>
              <a:pathLst>
                <a:path w="6763" h="1429" extrusionOk="0">
                  <a:moveTo>
                    <a:pt x="0" y="0"/>
                  </a:moveTo>
                  <a:cubicBezTo>
                    <a:pt x="1127" y="238"/>
                    <a:pt x="5636" y="1191"/>
                    <a:pt x="6763" y="1429"/>
                  </a:cubicBezTo>
                </a:path>
              </a:pathLst>
            </a:custGeom>
            <a:noFill/>
            <a:ln w="9525" cap="flat" cmpd="sng">
              <a:solidFill>
                <a:schemeClr val="dk2"/>
              </a:solidFill>
              <a:prstDash val="solid"/>
              <a:round/>
              <a:headEnd type="none" w="med" len="med"/>
              <a:tailEnd type="stealth" w="med" len="med"/>
            </a:ln>
          </p:spPr>
        </p:sp>
        <p:sp>
          <p:nvSpPr>
            <p:cNvPr id="28" name="Google Shape;470;p58">
              <a:extLst>
                <a:ext uri="{FF2B5EF4-FFF2-40B4-BE49-F238E27FC236}">
                  <a16:creationId xmlns:a16="http://schemas.microsoft.com/office/drawing/2014/main" id="{4D43F0B2-A8F8-613C-0F04-DE9642699194}"/>
                </a:ext>
              </a:extLst>
            </p:cNvPr>
            <p:cNvSpPr/>
            <p:nvPr/>
          </p:nvSpPr>
          <p:spPr>
            <a:xfrm>
              <a:off x="3171825" y="3169450"/>
              <a:ext cx="166700" cy="35725"/>
            </a:xfrm>
            <a:custGeom>
              <a:avLst/>
              <a:gdLst/>
              <a:ahLst/>
              <a:cxnLst/>
              <a:rect l="l" t="t" r="r" b="b"/>
              <a:pathLst>
                <a:path w="6668" h="1429" extrusionOk="0">
                  <a:moveTo>
                    <a:pt x="6668" y="1429"/>
                  </a:moveTo>
                  <a:cubicBezTo>
                    <a:pt x="5557" y="1191"/>
                    <a:pt x="1111" y="238"/>
                    <a:pt x="0" y="0"/>
                  </a:cubicBezTo>
                </a:path>
              </a:pathLst>
            </a:custGeom>
            <a:noFill/>
            <a:ln w="9525" cap="flat" cmpd="sng">
              <a:solidFill>
                <a:schemeClr val="dk2"/>
              </a:solidFill>
              <a:prstDash val="solid"/>
              <a:round/>
              <a:headEnd type="none" w="med" len="med"/>
              <a:tailEnd type="stealth" w="med" len="med"/>
            </a:ln>
          </p:spPr>
        </p:sp>
        <p:sp>
          <p:nvSpPr>
            <p:cNvPr id="29" name="Google Shape;471;p58">
              <a:extLst>
                <a:ext uri="{FF2B5EF4-FFF2-40B4-BE49-F238E27FC236}">
                  <a16:creationId xmlns:a16="http://schemas.microsoft.com/office/drawing/2014/main" id="{9A4B652E-C289-987F-5F08-DD1071B1DEFC}"/>
                </a:ext>
              </a:extLst>
            </p:cNvPr>
            <p:cNvSpPr/>
            <p:nvPr/>
          </p:nvSpPr>
          <p:spPr>
            <a:xfrm>
              <a:off x="3500450" y="2931325"/>
              <a:ext cx="214300" cy="173825"/>
            </a:xfrm>
            <a:custGeom>
              <a:avLst/>
              <a:gdLst/>
              <a:ahLst/>
              <a:cxnLst/>
              <a:rect l="l" t="t" r="r" b="b"/>
              <a:pathLst>
                <a:path w="8572" h="6953" extrusionOk="0">
                  <a:moveTo>
                    <a:pt x="8572" y="6953"/>
                  </a:moveTo>
                  <a:cubicBezTo>
                    <a:pt x="7143" y="5794"/>
                    <a:pt x="1429" y="1159"/>
                    <a:pt x="0" y="0"/>
                  </a:cubicBezTo>
                </a:path>
              </a:pathLst>
            </a:custGeom>
            <a:noFill/>
            <a:ln w="9525" cap="flat" cmpd="sng">
              <a:solidFill>
                <a:schemeClr val="dk2"/>
              </a:solidFill>
              <a:prstDash val="solid"/>
              <a:round/>
              <a:headEnd type="none" w="med" len="med"/>
              <a:tailEnd type="stealth" w="med" len="med"/>
            </a:ln>
          </p:spPr>
        </p:sp>
        <p:sp>
          <p:nvSpPr>
            <p:cNvPr id="30" name="Google Shape;472;p58">
              <a:extLst>
                <a:ext uri="{FF2B5EF4-FFF2-40B4-BE49-F238E27FC236}">
                  <a16:creationId xmlns:a16="http://schemas.microsoft.com/office/drawing/2014/main" id="{FFCF4683-7119-5D4E-3DB8-0EAED25E9D33}"/>
                </a:ext>
              </a:extLst>
            </p:cNvPr>
            <p:cNvSpPr/>
            <p:nvPr/>
          </p:nvSpPr>
          <p:spPr>
            <a:xfrm>
              <a:off x="2693200" y="3081350"/>
              <a:ext cx="90475" cy="176200"/>
            </a:xfrm>
            <a:custGeom>
              <a:avLst/>
              <a:gdLst/>
              <a:ahLst/>
              <a:cxnLst/>
              <a:rect l="l" t="t" r="r" b="b"/>
              <a:pathLst>
                <a:path w="3619" h="7048" extrusionOk="0">
                  <a:moveTo>
                    <a:pt x="0" y="0"/>
                  </a:moveTo>
                  <a:cubicBezTo>
                    <a:pt x="603" y="1175"/>
                    <a:pt x="3016" y="5873"/>
                    <a:pt x="3619" y="7048"/>
                  </a:cubicBezTo>
                </a:path>
              </a:pathLst>
            </a:custGeom>
            <a:noFill/>
            <a:ln w="9525" cap="flat" cmpd="sng">
              <a:solidFill>
                <a:schemeClr val="dk2"/>
              </a:solidFill>
              <a:prstDash val="solid"/>
              <a:round/>
              <a:headEnd type="none" w="med" len="med"/>
              <a:tailEnd type="stealth" w="med" len="med"/>
            </a:ln>
          </p:spPr>
        </p:sp>
        <p:sp>
          <p:nvSpPr>
            <p:cNvPr id="31" name="Google Shape;473;p58">
              <a:extLst>
                <a:ext uri="{FF2B5EF4-FFF2-40B4-BE49-F238E27FC236}">
                  <a16:creationId xmlns:a16="http://schemas.microsoft.com/office/drawing/2014/main" id="{E7CFC168-12C7-261B-D369-789C1252B389}"/>
                </a:ext>
              </a:extLst>
            </p:cNvPr>
            <p:cNvSpPr/>
            <p:nvPr/>
          </p:nvSpPr>
          <p:spPr>
            <a:xfrm>
              <a:off x="2605398" y="3285265"/>
              <a:ext cx="133050" cy="164650"/>
            </a:xfrm>
            <a:custGeom>
              <a:avLst/>
              <a:gdLst/>
              <a:ahLst/>
              <a:cxnLst/>
              <a:rect l="l" t="t" r="r" b="b"/>
              <a:pathLst>
                <a:path w="5322" h="6586" extrusionOk="0">
                  <a:moveTo>
                    <a:pt x="4845" y="891"/>
                  </a:moveTo>
                  <a:cubicBezTo>
                    <a:pt x="4051" y="796"/>
                    <a:pt x="543" y="-617"/>
                    <a:pt x="83" y="320"/>
                  </a:cubicBezTo>
                  <a:cubicBezTo>
                    <a:pt x="-377" y="1257"/>
                    <a:pt x="1210" y="5987"/>
                    <a:pt x="2083" y="6511"/>
                  </a:cubicBezTo>
                  <a:cubicBezTo>
                    <a:pt x="2956" y="7035"/>
                    <a:pt x="4782" y="3971"/>
                    <a:pt x="5322" y="3463"/>
                  </a:cubicBezTo>
                </a:path>
              </a:pathLst>
            </a:custGeom>
            <a:noFill/>
            <a:ln w="9525" cap="flat" cmpd="sng">
              <a:solidFill>
                <a:schemeClr val="dk2"/>
              </a:solidFill>
              <a:prstDash val="solid"/>
              <a:round/>
              <a:headEnd type="none" w="med" len="med"/>
              <a:tailEnd type="stealth" w="med" len="med"/>
            </a:ln>
          </p:spPr>
        </p:sp>
        <p:sp>
          <p:nvSpPr>
            <p:cNvPr id="32" name="Google Shape;474;p58">
              <a:extLst>
                <a:ext uri="{FF2B5EF4-FFF2-40B4-BE49-F238E27FC236}">
                  <a16:creationId xmlns:a16="http://schemas.microsoft.com/office/drawing/2014/main" id="{9075B342-DD89-46C5-7FC6-0C51C949F3B3}"/>
                </a:ext>
              </a:extLst>
            </p:cNvPr>
            <p:cNvSpPr/>
            <p:nvPr/>
          </p:nvSpPr>
          <p:spPr>
            <a:xfrm>
              <a:off x="2881325" y="3186125"/>
              <a:ext cx="133350" cy="85725"/>
            </a:xfrm>
            <a:custGeom>
              <a:avLst/>
              <a:gdLst/>
              <a:ahLst/>
              <a:cxnLst/>
              <a:rect l="l" t="t" r="r" b="b"/>
              <a:pathLst>
                <a:path w="5334" h="3429" extrusionOk="0">
                  <a:moveTo>
                    <a:pt x="0" y="3429"/>
                  </a:moveTo>
                  <a:cubicBezTo>
                    <a:pt x="889" y="2858"/>
                    <a:pt x="4445" y="572"/>
                    <a:pt x="5334" y="0"/>
                  </a:cubicBezTo>
                </a:path>
              </a:pathLst>
            </a:custGeom>
            <a:noFill/>
            <a:ln w="9525" cap="flat" cmpd="sng">
              <a:solidFill>
                <a:schemeClr val="dk2"/>
              </a:solidFill>
              <a:prstDash val="solid"/>
              <a:round/>
              <a:headEnd type="none" w="med" len="med"/>
              <a:tailEnd type="stealth" w="med" len="med"/>
            </a:ln>
          </p:spPr>
        </p:sp>
        <p:sp>
          <p:nvSpPr>
            <p:cNvPr id="33" name="Google Shape;475;p58">
              <a:extLst>
                <a:ext uri="{FF2B5EF4-FFF2-40B4-BE49-F238E27FC236}">
                  <a16:creationId xmlns:a16="http://schemas.microsoft.com/office/drawing/2014/main" id="{62F8B44D-E474-6A22-7E84-085E5A2B4066}"/>
                </a:ext>
              </a:extLst>
            </p:cNvPr>
            <p:cNvSpPr/>
            <p:nvPr/>
          </p:nvSpPr>
          <p:spPr>
            <a:xfrm>
              <a:off x="3319475" y="3252800"/>
              <a:ext cx="83325" cy="97625"/>
            </a:xfrm>
            <a:custGeom>
              <a:avLst/>
              <a:gdLst/>
              <a:ahLst/>
              <a:cxnLst/>
              <a:rect l="l" t="t" r="r" b="b"/>
              <a:pathLst>
                <a:path w="3333" h="3905" extrusionOk="0">
                  <a:moveTo>
                    <a:pt x="3333" y="0"/>
                  </a:moveTo>
                  <a:cubicBezTo>
                    <a:pt x="2778" y="651"/>
                    <a:pt x="556" y="3254"/>
                    <a:pt x="0" y="3905"/>
                  </a:cubicBezTo>
                </a:path>
              </a:pathLst>
            </a:custGeom>
            <a:noFill/>
            <a:ln w="9525" cap="flat" cmpd="sng">
              <a:solidFill>
                <a:schemeClr val="dk2"/>
              </a:solidFill>
              <a:prstDash val="solid"/>
              <a:round/>
              <a:headEnd type="none" w="med" len="med"/>
              <a:tailEnd type="stealth" w="med" len="med"/>
            </a:ln>
          </p:spPr>
        </p:sp>
        <p:sp>
          <p:nvSpPr>
            <p:cNvPr id="34" name="Google Shape;476;p58">
              <a:extLst>
                <a:ext uri="{FF2B5EF4-FFF2-40B4-BE49-F238E27FC236}">
                  <a16:creationId xmlns:a16="http://schemas.microsoft.com/office/drawing/2014/main" id="{D3E6875F-7D14-71F4-7A46-D505802CBD7E}"/>
                </a:ext>
              </a:extLst>
            </p:cNvPr>
            <p:cNvSpPr/>
            <p:nvPr/>
          </p:nvSpPr>
          <p:spPr>
            <a:xfrm>
              <a:off x="3119450" y="3214700"/>
              <a:ext cx="107150" cy="159525"/>
            </a:xfrm>
            <a:custGeom>
              <a:avLst/>
              <a:gdLst/>
              <a:ahLst/>
              <a:cxnLst/>
              <a:rect l="l" t="t" r="r" b="b"/>
              <a:pathLst>
                <a:path w="4286" h="6381" extrusionOk="0">
                  <a:moveTo>
                    <a:pt x="0" y="0"/>
                  </a:moveTo>
                  <a:cubicBezTo>
                    <a:pt x="714" y="1064"/>
                    <a:pt x="3572" y="5318"/>
                    <a:pt x="4286" y="6381"/>
                  </a:cubicBezTo>
                </a:path>
              </a:pathLst>
            </a:custGeom>
            <a:noFill/>
            <a:ln w="9525" cap="flat" cmpd="sng">
              <a:solidFill>
                <a:schemeClr val="dk2"/>
              </a:solidFill>
              <a:prstDash val="solid"/>
              <a:round/>
              <a:headEnd type="none" w="med" len="med"/>
              <a:tailEnd type="stealth" w="med" len="med"/>
            </a:ln>
          </p:spPr>
        </p:sp>
        <p:sp>
          <p:nvSpPr>
            <p:cNvPr id="35" name="Google Shape;477;p58">
              <a:extLst>
                <a:ext uri="{FF2B5EF4-FFF2-40B4-BE49-F238E27FC236}">
                  <a16:creationId xmlns:a16="http://schemas.microsoft.com/office/drawing/2014/main" id="{1019DA45-BFCD-C0A9-3FD1-F5C8CB89963D}"/>
                </a:ext>
              </a:extLst>
            </p:cNvPr>
            <p:cNvSpPr/>
            <p:nvPr/>
          </p:nvSpPr>
          <p:spPr>
            <a:xfrm>
              <a:off x="2404575" y="2574525"/>
              <a:ext cx="1536900" cy="1042800"/>
            </a:xfrm>
            <a:prstGeom prst="roundRect">
              <a:avLst>
                <a:gd name="adj" fmla="val 16667"/>
              </a:avLst>
            </a:prstGeom>
            <a:noFill/>
            <a:ln w="3810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36" name="Google Shape;478;p58">
            <a:extLst>
              <a:ext uri="{FF2B5EF4-FFF2-40B4-BE49-F238E27FC236}">
                <a16:creationId xmlns:a16="http://schemas.microsoft.com/office/drawing/2014/main" id="{0A81010F-9440-7A19-672F-77E04F2AA18A}"/>
              </a:ext>
            </a:extLst>
          </p:cNvPr>
          <p:cNvGrpSpPr/>
          <p:nvPr/>
        </p:nvGrpSpPr>
        <p:grpSpPr>
          <a:xfrm>
            <a:off x="9823082" y="5493215"/>
            <a:ext cx="1134800" cy="349200"/>
            <a:chOff x="2777500" y="4152200"/>
            <a:chExt cx="851100" cy="261900"/>
          </a:xfrm>
        </p:grpSpPr>
        <p:grpSp>
          <p:nvGrpSpPr>
            <p:cNvPr id="37" name="Google Shape;479;p58">
              <a:extLst>
                <a:ext uri="{FF2B5EF4-FFF2-40B4-BE49-F238E27FC236}">
                  <a16:creationId xmlns:a16="http://schemas.microsoft.com/office/drawing/2014/main" id="{54351A58-CF58-D3A9-3E07-0FFF5D071A6C}"/>
                </a:ext>
              </a:extLst>
            </p:cNvPr>
            <p:cNvGrpSpPr/>
            <p:nvPr/>
          </p:nvGrpSpPr>
          <p:grpSpPr>
            <a:xfrm>
              <a:off x="2872400" y="4213538"/>
              <a:ext cx="698475" cy="133500"/>
              <a:chOff x="2872400" y="4213538"/>
              <a:chExt cx="698475" cy="133500"/>
            </a:xfrm>
          </p:grpSpPr>
          <p:sp>
            <p:nvSpPr>
              <p:cNvPr id="39" name="Google Shape;480;p58">
                <a:extLst>
                  <a:ext uri="{FF2B5EF4-FFF2-40B4-BE49-F238E27FC236}">
                    <a16:creationId xmlns:a16="http://schemas.microsoft.com/office/drawing/2014/main" id="{08A18E11-879F-3390-3EDF-5E9B7EC01428}"/>
                  </a:ext>
                </a:extLst>
              </p:cNvPr>
              <p:cNvSpPr/>
              <p:nvPr/>
            </p:nvSpPr>
            <p:spPr>
              <a:xfrm>
                <a:off x="2872400" y="4213538"/>
                <a:ext cx="149400" cy="133500"/>
              </a:xfrm>
              <a:prstGeom prst="ellipse">
                <a:avLst/>
              </a:prstGeom>
              <a:solidFill>
                <a:schemeClr val="dk2"/>
              </a:solidFill>
              <a:ln>
                <a:noFill/>
              </a:ln>
            </p:spPr>
            <p:txBody>
              <a:bodyPr spcFirstLastPara="1" wrap="square" lIns="121900" tIns="121900" rIns="121900" bIns="121900" anchor="ctr" anchorCtr="0">
                <a:noAutofit/>
              </a:bodyPr>
              <a:lstStyle/>
              <a:p>
                <a:endParaRPr sz="2400"/>
              </a:p>
            </p:txBody>
          </p:sp>
          <p:sp>
            <p:nvSpPr>
              <p:cNvPr id="40" name="Google Shape;481;p58">
                <a:extLst>
                  <a:ext uri="{FF2B5EF4-FFF2-40B4-BE49-F238E27FC236}">
                    <a16:creationId xmlns:a16="http://schemas.microsoft.com/office/drawing/2014/main" id="{71214EB3-1A39-901F-D82E-E2F2BFDDAFC0}"/>
                  </a:ext>
                </a:extLst>
              </p:cNvPr>
              <p:cNvSpPr/>
              <p:nvPr/>
            </p:nvSpPr>
            <p:spPr>
              <a:xfrm>
                <a:off x="3055425" y="4213538"/>
                <a:ext cx="149400" cy="133500"/>
              </a:xfrm>
              <a:prstGeom prst="ellipse">
                <a:avLst/>
              </a:prstGeom>
              <a:solidFill>
                <a:schemeClr val="dk2"/>
              </a:solidFill>
              <a:ln>
                <a:noFill/>
              </a:ln>
            </p:spPr>
            <p:txBody>
              <a:bodyPr spcFirstLastPara="1" wrap="square" lIns="121900" tIns="121900" rIns="121900" bIns="121900" anchor="ctr" anchorCtr="0">
                <a:noAutofit/>
              </a:bodyPr>
              <a:lstStyle/>
              <a:p>
                <a:endParaRPr sz="2400"/>
              </a:p>
            </p:txBody>
          </p:sp>
          <p:sp>
            <p:nvSpPr>
              <p:cNvPr id="41" name="Google Shape;482;p58">
                <a:extLst>
                  <a:ext uri="{FF2B5EF4-FFF2-40B4-BE49-F238E27FC236}">
                    <a16:creationId xmlns:a16="http://schemas.microsoft.com/office/drawing/2014/main" id="{B6279C31-0D30-AABA-3BB5-8F85EBBFC27D}"/>
                  </a:ext>
                </a:extLst>
              </p:cNvPr>
              <p:cNvSpPr/>
              <p:nvPr/>
            </p:nvSpPr>
            <p:spPr>
              <a:xfrm>
                <a:off x="3238450" y="4213538"/>
                <a:ext cx="149400" cy="133500"/>
              </a:xfrm>
              <a:prstGeom prst="ellipse">
                <a:avLst/>
              </a:prstGeom>
              <a:solidFill>
                <a:schemeClr val="dk2"/>
              </a:solidFill>
              <a:ln>
                <a:noFill/>
              </a:ln>
            </p:spPr>
            <p:txBody>
              <a:bodyPr spcFirstLastPara="1" wrap="square" lIns="121900" tIns="121900" rIns="121900" bIns="121900" anchor="ctr" anchorCtr="0">
                <a:noAutofit/>
              </a:bodyPr>
              <a:lstStyle/>
              <a:p>
                <a:endParaRPr sz="2400"/>
              </a:p>
            </p:txBody>
          </p:sp>
          <p:sp>
            <p:nvSpPr>
              <p:cNvPr id="42" name="Google Shape;483;p58">
                <a:extLst>
                  <a:ext uri="{FF2B5EF4-FFF2-40B4-BE49-F238E27FC236}">
                    <a16:creationId xmlns:a16="http://schemas.microsoft.com/office/drawing/2014/main" id="{F5A4825B-925C-DDF5-7CE6-761D235417AF}"/>
                  </a:ext>
                </a:extLst>
              </p:cNvPr>
              <p:cNvSpPr/>
              <p:nvPr/>
            </p:nvSpPr>
            <p:spPr>
              <a:xfrm>
                <a:off x="3421475" y="4213538"/>
                <a:ext cx="149400" cy="133500"/>
              </a:xfrm>
              <a:prstGeom prst="ellipse">
                <a:avLst/>
              </a:prstGeom>
              <a:solidFill>
                <a:schemeClr val="dk2"/>
              </a:solidFill>
              <a:ln>
                <a:noFill/>
              </a:ln>
            </p:spPr>
            <p:txBody>
              <a:bodyPr spcFirstLastPara="1" wrap="square" lIns="121900" tIns="121900" rIns="121900" bIns="121900" anchor="ctr" anchorCtr="0">
                <a:noAutofit/>
              </a:bodyPr>
              <a:lstStyle/>
              <a:p>
                <a:endParaRPr sz="2400"/>
              </a:p>
            </p:txBody>
          </p:sp>
        </p:grpSp>
        <p:sp>
          <p:nvSpPr>
            <p:cNvPr id="38" name="Google Shape;484;p58">
              <a:extLst>
                <a:ext uri="{FF2B5EF4-FFF2-40B4-BE49-F238E27FC236}">
                  <a16:creationId xmlns:a16="http://schemas.microsoft.com/office/drawing/2014/main" id="{ABE71890-9E5E-CF45-654A-565F8DE02590}"/>
                </a:ext>
              </a:extLst>
            </p:cNvPr>
            <p:cNvSpPr/>
            <p:nvPr/>
          </p:nvSpPr>
          <p:spPr>
            <a:xfrm>
              <a:off x="2777500" y="4152200"/>
              <a:ext cx="851100" cy="261900"/>
            </a:xfrm>
            <a:prstGeom prst="rect">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cxnSp>
        <p:nvCxnSpPr>
          <p:cNvPr id="43" name="Google Shape;485;p58">
            <a:extLst>
              <a:ext uri="{FF2B5EF4-FFF2-40B4-BE49-F238E27FC236}">
                <a16:creationId xmlns:a16="http://schemas.microsoft.com/office/drawing/2014/main" id="{CDB8D53E-A50E-D2CA-78D3-B5013532D014}"/>
              </a:ext>
            </a:extLst>
          </p:cNvPr>
          <p:cNvCxnSpPr/>
          <p:nvPr/>
        </p:nvCxnSpPr>
        <p:spPr>
          <a:xfrm rot="10800000">
            <a:off x="9912749" y="4554248"/>
            <a:ext cx="139600" cy="876400"/>
          </a:xfrm>
          <a:prstGeom prst="straightConnector1">
            <a:avLst/>
          </a:prstGeom>
          <a:noFill/>
          <a:ln w="9525" cap="flat" cmpd="sng">
            <a:solidFill>
              <a:schemeClr val="dk2"/>
            </a:solidFill>
            <a:prstDash val="solid"/>
            <a:round/>
            <a:headEnd type="none" w="med" len="med"/>
            <a:tailEnd type="triangle" w="med" len="med"/>
          </a:ln>
        </p:spPr>
      </p:cxnSp>
      <p:cxnSp>
        <p:nvCxnSpPr>
          <p:cNvPr id="44" name="Google Shape;486;p58">
            <a:extLst>
              <a:ext uri="{FF2B5EF4-FFF2-40B4-BE49-F238E27FC236}">
                <a16:creationId xmlns:a16="http://schemas.microsoft.com/office/drawing/2014/main" id="{470F8032-1BEE-CB19-001C-29764A40570E}"/>
              </a:ext>
            </a:extLst>
          </p:cNvPr>
          <p:cNvCxnSpPr/>
          <p:nvPr/>
        </p:nvCxnSpPr>
        <p:spPr>
          <a:xfrm rot="10800000" flipH="1">
            <a:off x="10052349" y="4281148"/>
            <a:ext cx="178000" cy="1136800"/>
          </a:xfrm>
          <a:prstGeom prst="straightConnector1">
            <a:avLst/>
          </a:prstGeom>
          <a:noFill/>
          <a:ln w="9525" cap="flat" cmpd="sng">
            <a:solidFill>
              <a:schemeClr val="dk2"/>
            </a:solidFill>
            <a:prstDash val="solid"/>
            <a:round/>
            <a:headEnd type="none" w="med" len="med"/>
            <a:tailEnd type="triangle" w="med" len="med"/>
          </a:ln>
        </p:spPr>
      </p:cxnSp>
      <p:cxnSp>
        <p:nvCxnSpPr>
          <p:cNvPr id="45" name="Google Shape;487;p58">
            <a:extLst>
              <a:ext uri="{FF2B5EF4-FFF2-40B4-BE49-F238E27FC236}">
                <a16:creationId xmlns:a16="http://schemas.microsoft.com/office/drawing/2014/main" id="{97EBF048-D168-43AD-C204-92591C7B12E4}"/>
              </a:ext>
            </a:extLst>
          </p:cNvPr>
          <p:cNvCxnSpPr/>
          <p:nvPr/>
        </p:nvCxnSpPr>
        <p:spPr>
          <a:xfrm rot="10800000" flipH="1">
            <a:off x="10058682" y="4249548"/>
            <a:ext cx="1041600" cy="1168400"/>
          </a:xfrm>
          <a:prstGeom prst="straightConnector1">
            <a:avLst/>
          </a:prstGeom>
          <a:noFill/>
          <a:ln w="9525" cap="flat" cmpd="sng">
            <a:solidFill>
              <a:schemeClr val="dk2"/>
            </a:solidFill>
            <a:prstDash val="solid"/>
            <a:round/>
            <a:headEnd type="none" w="med" len="med"/>
            <a:tailEnd type="triangle" w="med" len="med"/>
          </a:ln>
        </p:spPr>
      </p:cxnSp>
      <p:cxnSp>
        <p:nvCxnSpPr>
          <p:cNvPr id="46" name="Google Shape;488;p58">
            <a:extLst>
              <a:ext uri="{FF2B5EF4-FFF2-40B4-BE49-F238E27FC236}">
                <a16:creationId xmlns:a16="http://schemas.microsoft.com/office/drawing/2014/main" id="{08BF82F9-D2A5-ABA8-24AE-CEBC567F6B1D}"/>
              </a:ext>
            </a:extLst>
          </p:cNvPr>
          <p:cNvCxnSpPr/>
          <p:nvPr/>
        </p:nvCxnSpPr>
        <p:spPr>
          <a:xfrm rot="10800000">
            <a:off x="10096649" y="3766748"/>
            <a:ext cx="171600" cy="1651200"/>
          </a:xfrm>
          <a:prstGeom prst="straightConnector1">
            <a:avLst/>
          </a:prstGeom>
          <a:noFill/>
          <a:ln w="9525" cap="flat" cmpd="sng">
            <a:solidFill>
              <a:schemeClr val="dk2"/>
            </a:solidFill>
            <a:prstDash val="solid"/>
            <a:round/>
            <a:headEnd type="none" w="med" len="med"/>
            <a:tailEnd type="triangle" w="med" len="med"/>
          </a:ln>
        </p:spPr>
      </p:cxnSp>
      <p:cxnSp>
        <p:nvCxnSpPr>
          <p:cNvPr id="47" name="Google Shape;489;p58">
            <a:extLst>
              <a:ext uri="{FF2B5EF4-FFF2-40B4-BE49-F238E27FC236}">
                <a16:creationId xmlns:a16="http://schemas.microsoft.com/office/drawing/2014/main" id="{051E2F0F-266B-DF36-55FD-2545FA170EC6}"/>
              </a:ext>
            </a:extLst>
          </p:cNvPr>
          <p:cNvCxnSpPr/>
          <p:nvPr/>
        </p:nvCxnSpPr>
        <p:spPr>
          <a:xfrm rot="10800000" flipH="1">
            <a:off x="10268249" y="4290748"/>
            <a:ext cx="828800" cy="1127200"/>
          </a:xfrm>
          <a:prstGeom prst="straightConnector1">
            <a:avLst/>
          </a:prstGeom>
          <a:noFill/>
          <a:ln w="9525" cap="flat" cmpd="sng">
            <a:solidFill>
              <a:schemeClr val="dk2"/>
            </a:solidFill>
            <a:prstDash val="solid"/>
            <a:round/>
            <a:headEnd type="none" w="med" len="med"/>
            <a:tailEnd type="triangle" w="med" len="med"/>
          </a:ln>
        </p:spPr>
      </p:cxnSp>
      <p:cxnSp>
        <p:nvCxnSpPr>
          <p:cNvPr id="48" name="Google Shape;490;p58">
            <a:extLst>
              <a:ext uri="{FF2B5EF4-FFF2-40B4-BE49-F238E27FC236}">
                <a16:creationId xmlns:a16="http://schemas.microsoft.com/office/drawing/2014/main" id="{83205F1F-7C38-7126-9542-25BE854C209B}"/>
              </a:ext>
            </a:extLst>
          </p:cNvPr>
          <p:cNvCxnSpPr/>
          <p:nvPr/>
        </p:nvCxnSpPr>
        <p:spPr>
          <a:xfrm rot="10800000">
            <a:off x="10560449" y="4643281"/>
            <a:ext cx="192000" cy="755600"/>
          </a:xfrm>
          <a:prstGeom prst="straightConnector1">
            <a:avLst/>
          </a:prstGeom>
          <a:noFill/>
          <a:ln w="9525" cap="flat" cmpd="sng">
            <a:solidFill>
              <a:schemeClr val="dk2"/>
            </a:solidFill>
            <a:prstDash val="solid"/>
            <a:round/>
            <a:headEnd type="none" w="med" len="med"/>
            <a:tailEnd type="triangle" w="med" len="med"/>
          </a:ln>
        </p:spPr>
      </p:cxnSp>
      <p:cxnSp>
        <p:nvCxnSpPr>
          <p:cNvPr id="49" name="Google Shape;491;p58">
            <a:extLst>
              <a:ext uri="{FF2B5EF4-FFF2-40B4-BE49-F238E27FC236}">
                <a16:creationId xmlns:a16="http://schemas.microsoft.com/office/drawing/2014/main" id="{02066B4A-7D31-D9C5-B064-A246EDD4D4E0}"/>
              </a:ext>
            </a:extLst>
          </p:cNvPr>
          <p:cNvCxnSpPr/>
          <p:nvPr/>
        </p:nvCxnSpPr>
        <p:spPr>
          <a:xfrm rot="10800000" flipH="1">
            <a:off x="10757182" y="4290915"/>
            <a:ext cx="15600" cy="1104800"/>
          </a:xfrm>
          <a:prstGeom prst="straightConnector1">
            <a:avLst/>
          </a:prstGeom>
          <a:noFill/>
          <a:ln w="9525" cap="flat" cmpd="sng">
            <a:solidFill>
              <a:schemeClr val="dk2"/>
            </a:solidFill>
            <a:prstDash val="solid"/>
            <a:round/>
            <a:headEnd type="none" w="med" len="med"/>
            <a:tailEnd type="triangle" w="med" len="med"/>
          </a:ln>
        </p:spPr>
      </p:cxnSp>
      <p:cxnSp>
        <p:nvCxnSpPr>
          <p:cNvPr id="50" name="Google Shape;492;p58">
            <a:extLst>
              <a:ext uri="{FF2B5EF4-FFF2-40B4-BE49-F238E27FC236}">
                <a16:creationId xmlns:a16="http://schemas.microsoft.com/office/drawing/2014/main" id="{27E3B007-B693-3E8F-310B-AD2CDAB2992A}"/>
              </a:ext>
            </a:extLst>
          </p:cNvPr>
          <p:cNvCxnSpPr/>
          <p:nvPr/>
        </p:nvCxnSpPr>
        <p:spPr>
          <a:xfrm rot="10800000" flipH="1">
            <a:off x="10528582" y="3878148"/>
            <a:ext cx="152400" cy="1519200"/>
          </a:xfrm>
          <a:prstGeom prst="straightConnector1">
            <a:avLst/>
          </a:prstGeom>
          <a:noFill/>
          <a:ln w="9525" cap="flat" cmpd="sng">
            <a:solidFill>
              <a:schemeClr val="dk2"/>
            </a:solidFill>
            <a:prstDash val="solid"/>
            <a:round/>
            <a:headEnd type="none" w="med" len="med"/>
            <a:tailEnd type="triangle" w="med" len="med"/>
          </a:ln>
        </p:spPr>
      </p:cxnSp>
      <p:cxnSp>
        <p:nvCxnSpPr>
          <p:cNvPr id="51" name="Google Shape;493;p58">
            <a:extLst>
              <a:ext uri="{FF2B5EF4-FFF2-40B4-BE49-F238E27FC236}">
                <a16:creationId xmlns:a16="http://schemas.microsoft.com/office/drawing/2014/main" id="{728F4D77-00BD-1297-ACE3-EF239954261C}"/>
              </a:ext>
            </a:extLst>
          </p:cNvPr>
          <p:cNvCxnSpPr/>
          <p:nvPr/>
        </p:nvCxnSpPr>
        <p:spPr>
          <a:xfrm rot="10800000">
            <a:off x="10284115" y="4246515"/>
            <a:ext cx="231600" cy="1149200"/>
          </a:xfrm>
          <a:prstGeom prst="straightConnector1">
            <a:avLst/>
          </a:prstGeom>
          <a:noFill/>
          <a:ln w="9525" cap="flat" cmpd="sng">
            <a:solidFill>
              <a:schemeClr val="dk2"/>
            </a:solidFill>
            <a:prstDash val="solid"/>
            <a:round/>
            <a:headEnd type="none" w="med" len="med"/>
            <a:tailEnd type="triangle" w="med" len="med"/>
          </a:ln>
        </p:spPr>
      </p:cxnSp>
      <p:sp>
        <p:nvSpPr>
          <p:cNvPr id="52" name="Google Shape;494;p58">
            <a:extLst>
              <a:ext uri="{FF2B5EF4-FFF2-40B4-BE49-F238E27FC236}">
                <a16:creationId xmlns:a16="http://schemas.microsoft.com/office/drawing/2014/main" id="{9EC5592B-EAC2-195D-CEF9-F2D7BAC415FF}"/>
              </a:ext>
            </a:extLst>
          </p:cNvPr>
          <p:cNvSpPr/>
          <p:nvPr/>
        </p:nvSpPr>
        <p:spPr>
          <a:xfrm>
            <a:off x="10300315" y="2521440"/>
            <a:ext cx="199200" cy="763600"/>
          </a:xfrm>
          <a:prstGeom prst="upArrow">
            <a:avLst>
              <a:gd name="adj1" fmla="val 50000"/>
              <a:gd name="adj2" fmla="val 50000"/>
            </a:avLst>
          </a:prstGeom>
          <a:solidFill>
            <a:schemeClr val="accent1"/>
          </a:solidFill>
          <a:ln>
            <a:noFill/>
          </a:ln>
        </p:spPr>
        <p:txBody>
          <a:bodyPr spcFirstLastPara="1" wrap="square" lIns="121900" tIns="121900" rIns="121900" bIns="121900" anchor="ctr" anchorCtr="0">
            <a:noAutofit/>
          </a:bodyPr>
          <a:lstStyle/>
          <a:p>
            <a:endParaRPr sz="2400"/>
          </a:p>
        </p:txBody>
      </p:sp>
      <p:sp>
        <p:nvSpPr>
          <p:cNvPr id="53" name="Google Shape;495;p58">
            <a:extLst>
              <a:ext uri="{FF2B5EF4-FFF2-40B4-BE49-F238E27FC236}">
                <a16:creationId xmlns:a16="http://schemas.microsoft.com/office/drawing/2014/main" id="{F1B2A819-6992-C588-9B76-55AE6962CF7D}"/>
              </a:ext>
            </a:extLst>
          </p:cNvPr>
          <p:cNvSpPr/>
          <p:nvPr/>
        </p:nvSpPr>
        <p:spPr>
          <a:xfrm>
            <a:off x="9935249" y="2521440"/>
            <a:ext cx="199200" cy="763600"/>
          </a:xfrm>
          <a:prstGeom prst="upArrow">
            <a:avLst>
              <a:gd name="adj1" fmla="val 50000"/>
              <a:gd name="adj2" fmla="val 50000"/>
            </a:avLst>
          </a:prstGeom>
          <a:solidFill>
            <a:schemeClr val="accent1"/>
          </a:solidFill>
          <a:ln>
            <a:noFill/>
          </a:ln>
        </p:spPr>
        <p:txBody>
          <a:bodyPr spcFirstLastPara="1" wrap="square" lIns="121900" tIns="121900" rIns="121900" bIns="121900" anchor="ctr" anchorCtr="0">
            <a:noAutofit/>
          </a:bodyPr>
          <a:lstStyle/>
          <a:p>
            <a:endParaRPr sz="2400"/>
          </a:p>
        </p:txBody>
      </p:sp>
      <p:cxnSp>
        <p:nvCxnSpPr>
          <p:cNvPr id="3" name="Connettore 2 2">
            <a:extLst>
              <a:ext uri="{FF2B5EF4-FFF2-40B4-BE49-F238E27FC236}">
                <a16:creationId xmlns:a16="http://schemas.microsoft.com/office/drawing/2014/main" id="{3C247852-2B7D-9F48-A86F-67CFD20301B2}"/>
              </a:ext>
            </a:extLst>
          </p:cNvPr>
          <p:cNvCxnSpPr/>
          <p:nvPr/>
        </p:nvCxnSpPr>
        <p:spPr>
          <a:xfrm>
            <a:off x="5606473" y="2105891"/>
            <a:ext cx="4090376" cy="9513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Google Shape;574;p67">
            <a:extLst>
              <a:ext uri="{FF2B5EF4-FFF2-40B4-BE49-F238E27FC236}">
                <a16:creationId xmlns:a16="http://schemas.microsoft.com/office/drawing/2014/main" id="{1FDF94BD-415F-BC91-8AB6-57DC4DAE0695}"/>
              </a:ext>
            </a:extLst>
          </p:cNvPr>
          <p:cNvSpPr txBox="1"/>
          <p:nvPr/>
        </p:nvSpPr>
        <p:spPr>
          <a:xfrm>
            <a:off x="8017550" y="6128779"/>
            <a:ext cx="3054198" cy="615513"/>
          </a:xfrm>
          <a:prstGeom prst="rect">
            <a:avLst/>
          </a:prstGeom>
          <a:noFill/>
          <a:ln>
            <a:noFill/>
          </a:ln>
        </p:spPr>
        <p:txBody>
          <a:bodyPr spcFirstLastPara="1" wrap="square" lIns="121900" tIns="121900" rIns="121900" bIns="121900" anchor="t" anchorCtr="0">
            <a:spAutoFit/>
          </a:bodyPr>
          <a:lstStyle/>
          <a:p>
            <a:pPr algn="just"/>
            <a:r>
              <a:rPr lang="it-IT" sz="1200" dirty="0">
                <a:solidFill>
                  <a:schemeClr val="accent5"/>
                </a:solidFill>
              </a:rPr>
              <a:t>A. Cossu et al. "</a:t>
            </a:r>
            <a:r>
              <a:rPr lang="en-US" sz="1200" dirty="0">
                <a:solidFill>
                  <a:schemeClr val="accent5"/>
                </a:solidFill>
              </a:rPr>
              <a:t>Continual Learning with Echo State Networks</a:t>
            </a:r>
            <a:r>
              <a:rPr lang="it-IT" sz="1200" dirty="0">
                <a:solidFill>
                  <a:schemeClr val="accent5"/>
                </a:solidFill>
              </a:rPr>
              <a:t>" ESANN 2021</a:t>
            </a:r>
          </a:p>
        </p:txBody>
      </p:sp>
      <p:pic>
        <p:nvPicPr>
          <p:cNvPr id="54" name="Immagine 53">
            <a:extLst>
              <a:ext uri="{FF2B5EF4-FFF2-40B4-BE49-F238E27FC236}">
                <a16:creationId xmlns:a16="http://schemas.microsoft.com/office/drawing/2014/main" id="{176F4D1A-A67D-37F0-FED9-444DC05BFD91}"/>
              </a:ext>
            </a:extLst>
          </p:cNvPr>
          <p:cNvPicPr/>
          <p:nvPr/>
        </p:nvPicPr>
        <p:blipFill>
          <a:blip r:embed="rId3"/>
          <a:stretch/>
        </p:blipFill>
        <p:spPr>
          <a:xfrm>
            <a:off x="3167544" y="4442582"/>
            <a:ext cx="4051791" cy="2185747"/>
          </a:xfrm>
          <a:prstGeom prst="rect">
            <a:avLst/>
          </a:prstGeom>
          <a:ln>
            <a:noFill/>
          </a:ln>
        </p:spPr>
      </p:pic>
      <p:sp>
        <p:nvSpPr>
          <p:cNvPr id="55" name="CustomShape 2">
            <a:extLst>
              <a:ext uri="{FF2B5EF4-FFF2-40B4-BE49-F238E27FC236}">
                <a16:creationId xmlns:a16="http://schemas.microsoft.com/office/drawing/2014/main" id="{A471F517-DC0E-1B61-A684-F395D9900D85}"/>
              </a:ext>
            </a:extLst>
          </p:cNvPr>
          <p:cNvSpPr/>
          <p:nvPr/>
        </p:nvSpPr>
        <p:spPr>
          <a:xfrm>
            <a:off x="5857478" y="5658031"/>
            <a:ext cx="1234771" cy="262456"/>
          </a:xfrm>
          <a:custGeom>
            <a:avLst/>
            <a:gdLst/>
            <a:ahLst/>
            <a:cxnLst/>
            <a:rect l="0" t="0" r="r" b="b"/>
            <a:pathLst>
              <a:path w="3090" h="758">
                <a:moveTo>
                  <a:pt x="126" y="0"/>
                </a:moveTo>
                <a:lnTo>
                  <a:pt x="126" y="0"/>
                </a:lnTo>
                <a:cubicBezTo>
                  <a:pt x="104" y="0"/>
                  <a:pt x="82" y="6"/>
                  <a:pt x="63" y="17"/>
                </a:cubicBezTo>
                <a:cubicBezTo>
                  <a:pt x="44" y="28"/>
                  <a:pt x="28" y="44"/>
                  <a:pt x="17" y="63"/>
                </a:cubicBezTo>
                <a:cubicBezTo>
                  <a:pt x="6" y="82"/>
                  <a:pt x="0" y="104"/>
                  <a:pt x="0" y="126"/>
                </a:cubicBezTo>
                <a:lnTo>
                  <a:pt x="0" y="630"/>
                </a:lnTo>
                <a:lnTo>
                  <a:pt x="0" y="631"/>
                </a:lnTo>
                <a:cubicBezTo>
                  <a:pt x="0" y="653"/>
                  <a:pt x="6" y="675"/>
                  <a:pt x="17" y="694"/>
                </a:cubicBezTo>
                <a:cubicBezTo>
                  <a:pt x="28" y="713"/>
                  <a:pt x="44" y="729"/>
                  <a:pt x="63" y="740"/>
                </a:cubicBezTo>
                <a:cubicBezTo>
                  <a:pt x="82" y="751"/>
                  <a:pt x="104" y="757"/>
                  <a:pt x="126" y="757"/>
                </a:cubicBezTo>
                <a:lnTo>
                  <a:pt x="2962" y="757"/>
                </a:lnTo>
                <a:lnTo>
                  <a:pt x="2963" y="757"/>
                </a:lnTo>
                <a:cubicBezTo>
                  <a:pt x="2985" y="757"/>
                  <a:pt x="3007" y="751"/>
                  <a:pt x="3026" y="740"/>
                </a:cubicBezTo>
                <a:cubicBezTo>
                  <a:pt x="3045" y="729"/>
                  <a:pt x="3061" y="713"/>
                  <a:pt x="3072" y="694"/>
                </a:cubicBezTo>
                <a:cubicBezTo>
                  <a:pt x="3083" y="675"/>
                  <a:pt x="3089" y="653"/>
                  <a:pt x="3089" y="631"/>
                </a:cubicBezTo>
                <a:lnTo>
                  <a:pt x="3089" y="126"/>
                </a:lnTo>
                <a:lnTo>
                  <a:pt x="3089" y="126"/>
                </a:lnTo>
                <a:lnTo>
                  <a:pt x="3089" y="126"/>
                </a:lnTo>
                <a:cubicBezTo>
                  <a:pt x="3089" y="104"/>
                  <a:pt x="3083" y="82"/>
                  <a:pt x="3072" y="63"/>
                </a:cubicBezTo>
                <a:cubicBezTo>
                  <a:pt x="3061" y="44"/>
                  <a:pt x="3045" y="28"/>
                  <a:pt x="3026" y="17"/>
                </a:cubicBezTo>
                <a:cubicBezTo>
                  <a:pt x="3007" y="6"/>
                  <a:pt x="2985" y="0"/>
                  <a:pt x="2963" y="0"/>
                </a:cubicBezTo>
                <a:lnTo>
                  <a:pt x="126" y="0"/>
                </a:lnTo>
              </a:path>
            </a:pathLst>
          </a:custGeom>
          <a:noFill/>
          <a:ln w="38160">
            <a:solidFill>
              <a:srgbClr val="00A933"/>
            </a:solidFill>
            <a:round/>
          </a:ln>
        </p:spPr>
        <p:style>
          <a:lnRef idx="0">
            <a:scrgbClr r="0" g="0" b="0"/>
          </a:lnRef>
          <a:fillRef idx="0">
            <a:scrgbClr r="0" g="0" b="0"/>
          </a:fillRef>
          <a:effectRef idx="0">
            <a:scrgbClr r="0" g="0" b="0"/>
          </a:effectRef>
          <a:fontRef idx="minor"/>
        </p:style>
      </p:sp>
      <p:sp>
        <p:nvSpPr>
          <p:cNvPr id="56" name="CustomShape 4">
            <a:extLst>
              <a:ext uri="{FF2B5EF4-FFF2-40B4-BE49-F238E27FC236}">
                <a16:creationId xmlns:a16="http://schemas.microsoft.com/office/drawing/2014/main" id="{8EB481BB-3412-06E9-B802-8ABEA69F35A4}"/>
              </a:ext>
            </a:extLst>
          </p:cNvPr>
          <p:cNvSpPr/>
          <p:nvPr/>
        </p:nvSpPr>
        <p:spPr>
          <a:xfrm>
            <a:off x="5857477" y="5401048"/>
            <a:ext cx="1234771" cy="262456"/>
          </a:xfrm>
          <a:custGeom>
            <a:avLst/>
            <a:gdLst/>
            <a:ahLst/>
            <a:cxnLst/>
            <a:rect l="0" t="0" r="r" b="b"/>
            <a:pathLst>
              <a:path w="3090" h="758">
                <a:moveTo>
                  <a:pt x="126" y="0"/>
                </a:moveTo>
                <a:lnTo>
                  <a:pt x="126" y="0"/>
                </a:lnTo>
                <a:cubicBezTo>
                  <a:pt x="104" y="0"/>
                  <a:pt x="82" y="6"/>
                  <a:pt x="63" y="17"/>
                </a:cubicBezTo>
                <a:cubicBezTo>
                  <a:pt x="44" y="28"/>
                  <a:pt x="28" y="44"/>
                  <a:pt x="17" y="63"/>
                </a:cubicBezTo>
                <a:cubicBezTo>
                  <a:pt x="6" y="82"/>
                  <a:pt x="0" y="104"/>
                  <a:pt x="0" y="126"/>
                </a:cubicBezTo>
                <a:lnTo>
                  <a:pt x="0" y="630"/>
                </a:lnTo>
                <a:lnTo>
                  <a:pt x="0" y="631"/>
                </a:lnTo>
                <a:cubicBezTo>
                  <a:pt x="0" y="653"/>
                  <a:pt x="6" y="675"/>
                  <a:pt x="17" y="694"/>
                </a:cubicBezTo>
                <a:cubicBezTo>
                  <a:pt x="28" y="713"/>
                  <a:pt x="44" y="729"/>
                  <a:pt x="63" y="740"/>
                </a:cubicBezTo>
                <a:cubicBezTo>
                  <a:pt x="82" y="751"/>
                  <a:pt x="104" y="757"/>
                  <a:pt x="126" y="757"/>
                </a:cubicBezTo>
                <a:lnTo>
                  <a:pt x="2962" y="757"/>
                </a:lnTo>
                <a:lnTo>
                  <a:pt x="2963" y="757"/>
                </a:lnTo>
                <a:cubicBezTo>
                  <a:pt x="2985" y="757"/>
                  <a:pt x="3007" y="751"/>
                  <a:pt x="3026" y="740"/>
                </a:cubicBezTo>
                <a:cubicBezTo>
                  <a:pt x="3045" y="729"/>
                  <a:pt x="3061" y="713"/>
                  <a:pt x="3072" y="694"/>
                </a:cubicBezTo>
                <a:cubicBezTo>
                  <a:pt x="3083" y="675"/>
                  <a:pt x="3089" y="653"/>
                  <a:pt x="3089" y="631"/>
                </a:cubicBezTo>
                <a:lnTo>
                  <a:pt x="3089" y="126"/>
                </a:lnTo>
                <a:lnTo>
                  <a:pt x="3089" y="126"/>
                </a:lnTo>
                <a:lnTo>
                  <a:pt x="3089" y="126"/>
                </a:lnTo>
                <a:cubicBezTo>
                  <a:pt x="3089" y="104"/>
                  <a:pt x="3083" y="82"/>
                  <a:pt x="3072" y="63"/>
                </a:cubicBezTo>
                <a:cubicBezTo>
                  <a:pt x="3061" y="44"/>
                  <a:pt x="3045" y="28"/>
                  <a:pt x="3026" y="17"/>
                </a:cubicBezTo>
                <a:cubicBezTo>
                  <a:pt x="3007" y="6"/>
                  <a:pt x="2985" y="0"/>
                  <a:pt x="2963" y="0"/>
                </a:cubicBezTo>
                <a:lnTo>
                  <a:pt x="126" y="0"/>
                </a:lnTo>
              </a:path>
            </a:pathLst>
          </a:custGeom>
          <a:noFill/>
          <a:ln w="38160">
            <a:solidFill>
              <a:srgbClr val="00A933"/>
            </a:solidFill>
            <a:round/>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1" presetClass="entr" fill="hold" nodeType="withEffect">
                                  <p:stCondLst>
                                    <p:cond delay="0"/>
                                  </p:stCondLst>
                                  <p:childTnLst>
                                    <p:set>
                                      <p:cBhvr>
                                        <p:cTn id="6" dur="1" fill="hold">
                                          <p:stCondLst>
                                            <p:cond delay="0"/>
                                          </p:stCondLst>
                                        </p:cTn>
                                        <p:tgtEl>
                                          <p:spTgt spid="2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24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24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242">
                                            <p:txEl>
                                              <p:pRg st="3" end="3"/>
                                            </p:txEl>
                                          </p:spTgt>
                                        </p:tgtEl>
                                        <p:attrNameLst>
                                          <p:attrName>style.visibility</p:attrName>
                                        </p:attrNameLst>
                                      </p:cBhvr>
                                      <p:to>
                                        <p:strVal val="visible"/>
                                      </p:to>
                                    </p:set>
                                  </p:childTnLst>
                                </p:cTn>
                              </p:par>
                              <p:par>
                                <p:cTn id="19" presetID="1" presetClass="entr" fill="hold" nodeType="withEffect">
                                  <p:stCondLst>
                                    <p:cond delay="0"/>
                                  </p:stCondLst>
                                  <p:childTnLst>
                                    <p:set>
                                      <p:cBhvr>
                                        <p:cTn id="20" dur="1" fill="hold">
                                          <p:stCondLst>
                                            <p:cond delay="0"/>
                                          </p:stCondLst>
                                        </p:cTn>
                                        <p:tgtEl>
                                          <p:spTgt spid="242">
                                            <p:txEl>
                                              <p:pRg st="4" end="4"/>
                                            </p:txEl>
                                          </p:spTgt>
                                        </p:tgtEl>
                                        <p:attrNameLst>
                                          <p:attrName>style.visibility</p:attrName>
                                        </p:attrNameLst>
                                      </p:cBhvr>
                                      <p:to>
                                        <p:strVal val="visible"/>
                                      </p:to>
                                    </p:set>
                                  </p:childTnLst>
                                </p:cTn>
                              </p:par>
                              <p:par>
                                <p:cTn id="21" presetID="1" presetClass="entr" fill="hold" nodeType="withEffect">
                                  <p:stCondLst>
                                    <p:cond delay="0"/>
                                  </p:stCondLst>
                                  <p:childTnLst>
                                    <p:set>
                                      <p:cBhvr>
                                        <p:cTn id="22" dur="1" fill="hold">
                                          <p:stCondLst>
                                            <p:cond delay="0"/>
                                          </p:stCondLst>
                                        </p:cTn>
                                        <p:tgtEl>
                                          <p:spTgt spid="24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803831C-0B4D-09C0-F7B7-95F34B43866E}"/>
              </a:ext>
            </a:extLst>
          </p:cNvPr>
          <p:cNvSpPr>
            <a:spLocks noGrp="1"/>
          </p:cNvSpPr>
          <p:nvPr>
            <p:ph type="title"/>
          </p:nvPr>
        </p:nvSpPr>
        <p:spPr/>
        <p:txBody>
          <a:bodyPr>
            <a:normAutofit/>
          </a:bodyPr>
          <a:lstStyle/>
          <a:p>
            <a:r>
              <a:rPr lang="en-GB" sz="2800" dirty="0"/>
              <a:t>Incremental Readout Federated Learning - Supervised</a:t>
            </a:r>
          </a:p>
        </p:txBody>
      </p:sp>
      <p:pic>
        <p:nvPicPr>
          <p:cNvPr id="64" name="Immagine 63">
            <a:extLst>
              <a:ext uri="{FF2B5EF4-FFF2-40B4-BE49-F238E27FC236}">
                <a16:creationId xmlns:a16="http://schemas.microsoft.com/office/drawing/2014/main" id="{6B824E28-E3D6-150A-7831-FA88D8B299E4}"/>
              </a:ext>
            </a:extLst>
          </p:cNvPr>
          <p:cNvPicPr>
            <a:picLocks noChangeAspect="1"/>
          </p:cNvPicPr>
          <p:nvPr/>
        </p:nvPicPr>
        <p:blipFill>
          <a:blip r:embed="rId3"/>
          <a:stretch>
            <a:fillRect/>
          </a:stretch>
        </p:blipFill>
        <p:spPr>
          <a:xfrm>
            <a:off x="939839" y="4588776"/>
            <a:ext cx="610525" cy="1274449"/>
          </a:xfrm>
          <a:prstGeom prst="rect">
            <a:avLst/>
          </a:prstGeom>
        </p:spPr>
      </p:pic>
      <p:pic>
        <p:nvPicPr>
          <p:cNvPr id="65" name="Immagine 64">
            <a:extLst>
              <a:ext uri="{FF2B5EF4-FFF2-40B4-BE49-F238E27FC236}">
                <a16:creationId xmlns:a16="http://schemas.microsoft.com/office/drawing/2014/main" id="{6105C138-374A-12B7-9024-20FD6C234643}"/>
              </a:ext>
            </a:extLst>
          </p:cNvPr>
          <p:cNvPicPr>
            <a:picLocks noChangeAspect="1"/>
          </p:cNvPicPr>
          <p:nvPr/>
        </p:nvPicPr>
        <p:blipFill>
          <a:blip r:embed="rId3"/>
          <a:stretch>
            <a:fillRect/>
          </a:stretch>
        </p:blipFill>
        <p:spPr>
          <a:xfrm>
            <a:off x="1964694" y="4588775"/>
            <a:ext cx="610525" cy="1274449"/>
          </a:xfrm>
          <a:prstGeom prst="rect">
            <a:avLst/>
          </a:prstGeom>
        </p:spPr>
      </p:pic>
      <p:pic>
        <p:nvPicPr>
          <p:cNvPr id="66" name="Immagine 65">
            <a:extLst>
              <a:ext uri="{FF2B5EF4-FFF2-40B4-BE49-F238E27FC236}">
                <a16:creationId xmlns:a16="http://schemas.microsoft.com/office/drawing/2014/main" id="{C5C46546-1BC3-CD6E-AB33-B71A50B3C929}"/>
              </a:ext>
            </a:extLst>
          </p:cNvPr>
          <p:cNvPicPr>
            <a:picLocks noChangeAspect="1"/>
          </p:cNvPicPr>
          <p:nvPr/>
        </p:nvPicPr>
        <p:blipFill>
          <a:blip r:embed="rId3"/>
          <a:stretch>
            <a:fillRect/>
          </a:stretch>
        </p:blipFill>
        <p:spPr>
          <a:xfrm>
            <a:off x="2973743" y="4588774"/>
            <a:ext cx="610525" cy="1274449"/>
          </a:xfrm>
          <a:prstGeom prst="rect">
            <a:avLst/>
          </a:prstGeom>
        </p:spPr>
      </p:pic>
      <p:pic>
        <p:nvPicPr>
          <p:cNvPr id="67" name="Immagine 66">
            <a:extLst>
              <a:ext uri="{FF2B5EF4-FFF2-40B4-BE49-F238E27FC236}">
                <a16:creationId xmlns:a16="http://schemas.microsoft.com/office/drawing/2014/main" id="{FD9CE86F-3C5B-5333-C3F6-887B0067FEFE}"/>
              </a:ext>
            </a:extLst>
          </p:cNvPr>
          <p:cNvPicPr>
            <a:picLocks noChangeAspect="1"/>
          </p:cNvPicPr>
          <p:nvPr/>
        </p:nvPicPr>
        <p:blipFill>
          <a:blip r:embed="rId3"/>
          <a:stretch>
            <a:fillRect/>
          </a:stretch>
        </p:blipFill>
        <p:spPr>
          <a:xfrm>
            <a:off x="3982792" y="4588773"/>
            <a:ext cx="610525" cy="1274449"/>
          </a:xfrm>
          <a:prstGeom prst="rect">
            <a:avLst/>
          </a:prstGeom>
        </p:spPr>
      </p:pic>
      <p:pic>
        <p:nvPicPr>
          <p:cNvPr id="68" name="Immagine 67">
            <a:extLst>
              <a:ext uri="{FF2B5EF4-FFF2-40B4-BE49-F238E27FC236}">
                <a16:creationId xmlns:a16="http://schemas.microsoft.com/office/drawing/2014/main" id="{C70A1D86-8B75-6527-2B9D-37F5ADA73940}"/>
              </a:ext>
            </a:extLst>
          </p:cNvPr>
          <p:cNvPicPr>
            <a:picLocks noChangeAspect="1"/>
          </p:cNvPicPr>
          <p:nvPr/>
        </p:nvPicPr>
        <p:blipFill>
          <a:blip r:embed="rId3"/>
          <a:stretch>
            <a:fillRect/>
          </a:stretch>
        </p:blipFill>
        <p:spPr>
          <a:xfrm>
            <a:off x="5107970" y="4588772"/>
            <a:ext cx="610525" cy="1274449"/>
          </a:xfrm>
          <a:prstGeom prst="rect">
            <a:avLst/>
          </a:prstGeom>
        </p:spPr>
      </p:pic>
      <p:pic>
        <p:nvPicPr>
          <p:cNvPr id="69" name="Graphic 59" descr="Cloud outline">
            <a:extLst>
              <a:ext uri="{FF2B5EF4-FFF2-40B4-BE49-F238E27FC236}">
                <a16:creationId xmlns:a16="http://schemas.microsoft.com/office/drawing/2014/main" id="{01914F2A-8370-C37E-2398-7FF7E648EB2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004661" y="1256299"/>
            <a:ext cx="2800327" cy="2800327"/>
          </a:xfrm>
          <a:prstGeom prst="rect">
            <a:avLst/>
          </a:prstGeom>
        </p:spPr>
      </p:pic>
      <p:pic>
        <p:nvPicPr>
          <p:cNvPr id="70" name="Immagine 69">
            <a:extLst>
              <a:ext uri="{FF2B5EF4-FFF2-40B4-BE49-F238E27FC236}">
                <a16:creationId xmlns:a16="http://schemas.microsoft.com/office/drawing/2014/main" id="{00A467A0-E8E5-453D-C12B-AC9531F93094}"/>
              </a:ext>
            </a:extLst>
          </p:cNvPr>
          <p:cNvPicPr>
            <a:picLocks noChangeAspect="1"/>
          </p:cNvPicPr>
          <p:nvPr/>
        </p:nvPicPr>
        <p:blipFill>
          <a:blip r:embed="rId3"/>
          <a:stretch>
            <a:fillRect/>
          </a:stretch>
        </p:blipFill>
        <p:spPr>
          <a:xfrm>
            <a:off x="2973743" y="2122414"/>
            <a:ext cx="524929" cy="1095771"/>
          </a:xfrm>
          <a:prstGeom prst="rect">
            <a:avLst/>
          </a:prstGeom>
        </p:spPr>
      </p:pic>
      <p:cxnSp>
        <p:nvCxnSpPr>
          <p:cNvPr id="72" name="Connettore 2 71">
            <a:extLst>
              <a:ext uri="{FF2B5EF4-FFF2-40B4-BE49-F238E27FC236}">
                <a16:creationId xmlns:a16="http://schemas.microsoft.com/office/drawing/2014/main" id="{BAFE9C10-EED0-67FF-A68A-FA22C6A7DB90}"/>
              </a:ext>
            </a:extLst>
          </p:cNvPr>
          <p:cNvCxnSpPr/>
          <p:nvPr/>
        </p:nvCxnSpPr>
        <p:spPr>
          <a:xfrm flipV="1">
            <a:off x="1245101" y="3328332"/>
            <a:ext cx="1024855" cy="11262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4" name="Connettore 2 73">
            <a:extLst>
              <a:ext uri="{FF2B5EF4-FFF2-40B4-BE49-F238E27FC236}">
                <a16:creationId xmlns:a16="http://schemas.microsoft.com/office/drawing/2014/main" id="{751DBE7D-6134-E113-2BC8-C918803FC6D4}"/>
              </a:ext>
            </a:extLst>
          </p:cNvPr>
          <p:cNvCxnSpPr>
            <a:cxnSpLocks/>
          </p:cNvCxnSpPr>
          <p:nvPr/>
        </p:nvCxnSpPr>
        <p:spPr>
          <a:xfrm flipH="1" flipV="1">
            <a:off x="4429129" y="3422707"/>
            <a:ext cx="855935" cy="11660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6" name="Connettore 2 75">
            <a:extLst>
              <a:ext uri="{FF2B5EF4-FFF2-40B4-BE49-F238E27FC236}">
                <a16:creationId xmlns:a16="http://schemas.microsoft.com/office/drawing/2014/main" id="{133BA124-47B7-3746-BA4C-F33180FAF8F3}"/>
              </a:ext>
            </a:extLst>
          </p:cNvPr>
          <p:cNvCxnSpPr>
            <a:cxnSpLocks/>
          </p:cNvCxnSpPr>
          <p:nvPr/>
        </p:nvCxnSpPr>
        <p:spPr>
          <a:xfrm flipV="1">
            <a:off x="2269956" y="3447039"/>
            <a:ext cx="404901" cy="10075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8" name="Connettore 2 77">
            <a:extLst>
              <a:ext uri="{FF2B5EF4-FFF2-40B4-BE49-F238E27FC236}">
                <a16:creationId xmlns:a16="http://schemas.microsoft.com/office/drawing/2014/main" id="{3530E0C1-5706-6758-C899-D6C9E3F84084}"/>
              </a:ext>
            </a:extLst>
          </p:cNvPr>
          <p:cNvCxnSpPr/>
          <p:nvPr/>
        </p:nvCxnSpPr>
        <p:spPr>
          <a:xfrm flipV="1">
            <a:off x="3236207" y="3422707"/>
            <a:ext cx="0" cy="11262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0" name="Connettore 2 79">
            <a:extLst>
              <a:ext uri="{FF2B5EF4-FFF2-40B4-BE49-F238E27FC236}">
                <a16:creationId xmlns:a16="http://schemas.microsoft.com/office/drawing/2014/main" id="{CE40DDAE-FA2A-280A-FCE2-89F1B4599CC3}"/>
              </a:ext>
            </a:extLst>
          </p:cNvPr>
          <p:cNvCxnSpPr>
            <a:cxnSpLocks/>
          </p:cNvCxnSpPr>
          <p:nvPr/>
        </p:nvCxnSpPr>
        <p:spPr>
          <a:xfrm flipH="1" flipV="1">
            <a:off x="3994037" y="3422707"/>
            <a:ext cx="158212" cy="10801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2" name="Google Shape;576;p67">
            <a:extLst>
              <a:ext uri="{FF2B5EF4-FFF2-40B4-BE49-F238E27FC236}">
                <a16:creationId xmlns:a16="http://schemas.microsoft.com/office/drawing/2014/main" id="{44B38C53-C69F-F1D1-FED5-B7BF88C8FDEA}"/>
              </a:ext>
            </a:extLst>
          </p:cNvPr>
          <p:cNvSpPr txBox="1">
            <a:spLocks/>
          </p:cNvSpPr>
          <p:nvPr/>
        </p:nvSpPr>
        <p:spPr>
          <a:xfrm>
            <a:off x="5203512" y="1759932"/>
            <a:ext cx="6473964" cy="991657"/>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6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defTabSz="914400">
              <a:buClr>
                <a:schemeClr val="dk1"/>
              </a:buClr>
            </a:pPr>
            <a:r>
              <a:rPr lang="en-US" sz="2400" kern="0" dirty="0">
                <a:solidFill>
                  <a:schemeClr val="bg2"/>
                </a:solidFill>
              </a:rPr>
              <a:t>Batch exact federated </a:t>
            </a:r>
            <a:r>
              <a:rPr lang="en-US" sz="2400" kern="0" dirty="0">
                <a:solidFill>
                  <a:schemeClr val="dk1"/>
                </a:solidFill>
              </a:rPr>
              <a:t>version of centralized redout learning (ridge-regression)</a:t>
            </a:r>
          </a:p>
        </p:txBody>
      </p:sp>
      <mc:AlternateContent xmlns:mc="http://schemas.openxmlformats.org/markup-compatibility/2006" xmlns:a14="http://schemas.microsoft.com/office/drawing/2010/main">
        <mc:Choice Requires="a14">
          <p:sp>
            <p:nvSpPr>
              <p:cNvPr id="83" name="TextBox 9">
                <a:extLst>
                  <a:ext uri="{FF2B5EF4-FFF2-40B4-BE49-F238E27FC236}">
                    <a16:creationId xmlns:a16="http://schemas.microsoft.com/office/drawing/2014/main" id="{AFE2248F-259B-14A9-084C-77A973C4DB78}"/>
                  </a:ext>
                </a:extLst>
              </p:cNvPr>
              <p:cNvSpPr txBox="1"/>
              <p:nvPr/>
            </p:nvSpPr>
            <p:spPr>
              <a:xfrm>
                <a:off x="8077880" y="2967676"/>
                <a:ext cx="2280753" cy="36676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𝑾</m:t>
                      </m:r>
                      <m:r>
                        <a:rPr lang="en-US" b="0" i="1" smtClean="0">
                          <a:latin typeface="Cambria Math" panose="02040503050406030204" pitchFamily="18" charset="0"/>
                        </a:rPr>
                        <m:t>=</m:t>
                      </m:r>
                      <m:r>
                        <a:rPr lang="en-US" b="1" i="1" smtClean="0">
                          <a:latin typeface="Cambria Math" panose="02040503050406030204" pitchFamily="18" charset="0"/>
                        </a:rPr>
                        <m:t>𝒀</m:t>
                      </m:r>
                      <m:sSup>
                        <m:sSupPr>
                          <m:ctrlPr>
                            <a:rPr lang="en-US" b="1" i="1" smtClean="0">
                              <a:latin typeface="Cambria Math" panose="02040503050406030204" pitchFamily="18" charset="0"/>
                            </a:rPr>
                          </m:ctrlPr>
                        </m:sSupPr>
                        <m:e>
                          <m:r>
                            <a:rPr lang="en-US" b="1" i="1" smtClean="0">
                              <a:latin typeface="Cambria Math" panose="02040503050406030204" pitchFamily="18" charset="0"/>
                            </a:rPr>
                            <m:t>𝑺</m:t>
                          </m:r>
                        </m:e>
                        <m:sup>
                          <m:r>
                            <a:rPr lang="en-US" b="1" i="1" smtClean="0">
                              <a:latin typeface="Cambria Math" panose="02040503050406030204" pitchFamily="18" charset="0"/>
                            </a:rPr>
                            <m:t>𝑻</m:t>
                          </m:r>
                        </m:sup>
                      </m:sSup>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1" i="1" smtClean="0">
                                  <a:latin typeface="Cambria Math" panose="02040503050406030204" pitchFamily="18" charset="0"/>
                                </a:rPr>
                                <m:t>𝑺</m:t>
                              </m:r>
                              <m:sSup>
                                <m:sSupPr>
                                  <m:ctrlPr>
                                    <a:rPr lang="en-US" b="1" i="1" smtClean="0">
                                      <a:latin typeface="Cambria Math" panose="02040503050406030204" pitchFamily="18" charset="0"/>
                                    </a:rPr>
                                  </m:ctrlPr>
                                </m:sSupPr>
                                <m:e>
                                  <m:r>
                                    <a:rPr lang="en-US" b="1" i="1" smtClean="0">
                                      <a:latin typeface="Cambria Math" panose="02040503050406030204" pitchFamily="18" charset="0"/>
                                    </a:rPr>
                                    <m:t>𝑺</m:t>
                                  </m:r>
                                </m:e>
                                <m:sup>
                                  <m:r>
                                    <a:rPr lang="en-US" b="1" i="1" smtClean="0">
                                      <a:latin typeface="Cambria Math" panose="02040503050406030204" pitchFamily="18" charset="0"/>
                                    </a:rPr>
                                    <m:t>𝑻</m:t>
                                  </m:r>
                                </m:sup>
                              </m:sSup>
                              <m:r>
                                <a:rPr lang="en-US" b="0" i="1" smtClean="0">
                                  <a:latin typeface="Cambria Math" panose="02040503050406030204" pitchFamily="18" charset="0"/>
                                </a:rPr>
                                <m:t>+</m:t>
                              </m:r>
                              <m:r>
                                <a:rPr lang="en-US" b="0" i="1" smtClean="0">
                                  <a:latin typeface="Cambria Math" panose="02040503050406030204" pitchFamily="18" charset="0"/>
                                </a:rPr>
                                <m:t>𝜆</m:t>
                              </m:r>
                              <m:r>
                                <a:rPr lang="en-US" b="1" i="1" smtClean="0">
                                  <a:latin typeface="Cambria Math" panose="02040503050406030204" pitchFamily="18" charset="0"/>
                                </a:rPr>
                                <m:t>𝑰</m:t>
                              </m:r>
                            </m:e>
                          </m:d>
                        </m:e>
                        <m:sup>
                          <m:r>
                            <a:rPr lang="en-US" b="0" i="1" smtClean="0">
                              <a:latin typeface="Cambria Math" panose="02040503050406030204" pitchFamily="18" charset="0"/>
                            </a:rPr>
                            <m:t>−1</m:t>
                          </m:r>
                        </m:sup>
                      </m:sSup>
                    </m:oMath>
                  </m:oMathPara>
                </a14:m>
                <a:endParaRPr lang="en-US" dirty="0"/>
              </a:p>
            </p:txBody>
          </p:sp>
        </mc:Choice>
        <mc:Fallback xmlns="">
          <p:sp>
            <p:nvSpPr>
              <p:cNvPr id="83" name="TextBox 9">
                <a:extLst>
                  <a:ext uri="{FF2B5EF4-FFF2-40B4-BE49-F238E27FC236}">
                    <a16:creationId xmlns:a16="http://schemas.microsoft.com/office/drawing/2014/main" id="{AFE2248F-259B-14A9-084C-77A973C4DB78}"/>
                  </a:ext>
                </a:extLst>
              </p:cNvPr>
              <p:cNvSpPr txBox="1">
                <a:spLocks noRot="1" noChangeAspect="1" noMove="1" noResize="1" noEditPoints="1" noAdjustHandles="1" noChangeArrowheads="1" noChangeShapeType="1" noTextEdit="1"/>
              </p:cNvSpPr>
              <p:nvPr/>
            </p:nvSpPr>
            <p:spPr>
              <a:xfrm>
                <a:off x="8077880" y="2967676"/>
                <a:ext cx="2280753" cy="366767"/>
              </a:xfrm>
              <a:prstGeom prst="rect">
                <a:avLst/>
              </a:prstGeom>
              <a:blipFill>
                <a:blip r:embed="rId6"/>
                <a:stretch>
                  <a:fillRect l="-1872" r="-1070" b="-3333"/>
                </a:stretch>
              </a:blipFill>
            </p:spPr>
            <p:txBody>
              <a:bodyPr/>
              <a:lstStyle/>
              <a:p>
                <a:r>
                  <a:rPr lang="en-GB">
                    <a:noFill/>
                  </a:rPr>
                  <a:t> </a:t>
                </a:r>
              </a:p>
            </p:txBody>
          </p:sp>
        </mc:Fallback>
      </mc:AlternateContent>
      <p:sp>
        <p:nvSpPr>
          <p:cNvPr id="84" name="Arrow: Down 13">
            <a:extLst>
              <a:ext uri="{FF2B5EF4-FFF2-40B4-BE49-F238E27FC236}">
                <a16:creationId xmlns:a16="http://schemas.microsoft.com/office/drawing/2014/main" id="{79D4B6B6-6B38-8A76-A7C1-88F252A586DF}"/>
              </a:ext>
            </a:extLst>
          </p:cNvPr>
          <p:cNvSpPr/>
          <p:nvPr/>
        </p:nvSpPr>
        <p:spPr>
          <a:xfrm>
            <a:off x="8960855" y="3476557"/>
            <a:ext cx="501465" cy="2639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25">
            <a:extLst>
              <a:ext uri="{FF2B5EF4-FFF2-40B4-BE49-F238E27FC236}">
                <a16:creationId xmlns:a16="http://schemas.microsoft.com/office/drawing/2014/main" id="{489C3E53-8D7E-88F4-8E5D-FC27365BE188}"/>
              </a:ext>
            </a:extLst>
          </p:cNvPr>
          <p:cNvGrpSpPr/>
          <p:nvPr/>
        </p:nvGrpSpPr>
        <p:grpSpPr>
          <a:xfrm>
            <a:off x="5931100" y="3837352"/>
            <a:ext cx="5347815" cy="923330"/>
            <a:chOff x="-30894" y="2730005"/>
            <a:chExt cx="5347815" cy="923330"/>
          </a:xfrm>
        </p:grpSpPr>
        <mc:AlternateContent xmlns:mc="http://schemas.openxmlformats.org/markup-compatibility/2006" xmlns:a14="http://schemas.microsoft.com/office/drawing/2010/main">
          <mc:Choice Requires="a14">
            <p:sp>
              <p:nvSpPr>
                <p:cNvPr id="86" name="TextBox 10">
                  <a:extLst>
                    <a:ext uri="{FF2B5EF4-FFF2-40B4-BE49-F238E27FC236}">
                      <a16:creationId xmlns:a16="http://schemas.microsoft.com/office/drawing/2014/main" id="{46AB10C3-6C97-382F-6EFA-E7ACC8B7D174}"/>
                    </a:ext>
                  </a:extLst>
                </p:cNvPr>
                <p:cNvSpPr txBox="1"/>
                <p:nvPr/>
              </p:nvSpPr>
              <p:spPr>
                <a:xfrm>
                  <a:off x="-30894" y="2867810"/>
                  <a:ext cx="2280753" cy="28193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𝑨</m:t>
                            </m:r>
                          </m:e>
                          <m:sub>
                            <m:r>
                              <a:rPr lang="en-US" b="1" i="1" smtClean="0">
                                <a:latin typeface="Cambria Math" panose="02040503050406030204" pitchFamily="18" charset="0"/>
                              </a:rPr>
                              <m:t>𝒄</m:t>
                            </m:r>
                          </m:sub>
                        </m:sSub>
                        <m:r>
                          <a:rPr lang="en-US" b="0" i="1" smtClean="0">
                            <a:latin typeface="Cambria Math" panose="02040503050406030204" pitchFamily="18" charset="0"/>
                          </a:rPr>
                          <m:t>=</m:t>
                        </m:r>
                        <m:sSub>
                          <m:sSubPr>
                            <m:ctrlPr>
                              <a:rPr lang="en-US" b="1" i="1" smtClean="0">
                                <a:latin typeface="Cambria Math" panose="02040503050406030204" pitchFamily="18" charset="0"/>
                              </a:rPr>
                            </m:ctrlPr>
                          </m:sSubPr>
                          <m:e>
                            <m:r>
                              <a:rPr lang="en-US" b="1" i="1" smtClean="0">
                                <a:latin typeface="Cambria Math" panose="02040503050406030204" pitchFamily="18" charset="0"/>
                              </a:rPr>
                              <m:t>𝒀</m:t>
                            </m:r>
                          </m:e>
                          <m:sub>
                            <m:r>
                              <a:rPr lang="en-US" b="1" i="1" smtClean="0">
                                <a:latin typeface="Cambria Math" panose="02040503050406030204" pitchFamily="18" charset="0"/>
                              </a:rPr>
                              <m:t>𝒄</m:t>
                            </m:r>
                          </m:sub>
                        </m:sSub>
                        <m:sSubSup>
                          <m:sSubSupPr>
                            <m:ctrlPr>
                              <a:rPr lang="en-US" b="1" i="1" smtClean="0">
                                <a:latin typeface="Cambria Math" panose="02040503050406030204" pitchFamily="18" charset="0"/>
                              </a:rPr>
                            </m:ctrlPr>
                          </m:sSubSupPr>
                          <m:e>
                            <m:r>
                              <a:rPr lang="en-US" b="1" i="1" smtClean="0">
                                <a:latin typeface="Cambria Math" panose="02040503050406030204" pitchFamily="18" charset="0"/>
                              </a:rPr>
                              <m:t>𝑺</m:t>
                            </m:r>
                          </m:e>
                          <m:sub>
                            <m:r>
                              <a:rPr lang="en-US" b="1" i="1" smtClean="0">
                                <a:latin typeface="Cambria Math" panose="02040503050406030204" pitchFamily="18" charset="0"/>
                              </a:rPr>
                              <m:t>𝒄</m:t>
                            </m:r>
                          </m:sub>
                          <m:sup>
                            <m:r>
                              <a:rPr lang="en-US" b="1" i="1" smtClean="0">
                                <a:latin typeface="Cambria Math" panose="02040503050406030204" pitchFamily="18" charset="0"/>
                              </a:rPr>
                              <m:t>𝑻</m:t>
                            </m:r>
                          </m:sup>
                        </m:sSubSup>
                      </m:oMath>
                    </m:oMathPara>
                  </a14:m>
                  <a:endParaRPr lang="en-US" dirty="0"/>
                </a:p>
              </p:txBody>
            </p:sp>
          </mc:Choice>
          <mc:Fallback xmlns="">
            <p:sp>
              <p:nvSpPr>
                <p:cNvPr id="11" name="TextBox 10">
                  <a:extLst>
                    <a:ext uri="{FF2B5EF4-FFF2-40B4-BE49-F238E27FC236}">
                      <a16:creationId xmlns:a16="http://schemas.microsoft.com/office/drawing/2014/main" id="{20318375-4519-3DE8-DED9-02EC9783D1F7}"/>
                    </a:ext>
                  </a:extLst>
                </p:cNvPr>
                <p:cNvSpPr txBox="1">
                  <a:spLocks noRot="1" noChangeAspect="1" noMove="1" noResize="1" noEditPoints="1" noAdjustHandles="1" noChangeArrowheads="1" noChangeShapeType="1" noTextEdit="1"/>
                </p:cNvSpPr>
                <p:nvPr/>
              </p:nvSpPr>
              <p:spPr>
                <a:xfrm>
                  <a:off x="-30894" y="2867810"/>
                  <a:ext cx="2280753" cy="281937"/>
                </a:xfrm>
                <a:prstGeom prst="rect">
                  <a:avLst/>
                </a:prstGeom>
                <a:blipFill>
                  <a:blip r:embed="rId7"/>
                  <a:stretch>
                    <a:fillRect t="-4255" b="-106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7" name="TextBox 11">
                  <a:extLst>
                    <a:ext uri="{FF2B5EF4-FFF2-40B4-BE49-F238E27FC236}">
                      <a16:creationId xmlns:a16="http://schemas.microsoft.com/office/drawing/2014/main" id="{6EAEBF14-FCB6-4F65-5A30-EDD2BA56C8E4}"/>
                    </a:ext>
                  </a:extLst>
                </p:cNvPr>
                <p:cNvSpPr txBox="1"/>
                <p:nvPr/>
              </p:nvSpPr>
              <p:spPr>
                <a:xfrm>
                  <a:off x="-30894" y="3254511"/>
                  <a:ext cx="2280753" cy="28193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𝑩</m:t>
                            </m:r>
                          </m:e>
                          <m:sub>
                            <m:r>
                              <a:rPr lang="en-US" b="1" i="1" smtClean="0">
                                <a:latin typeface="Cambria Math" panose="02040503050406030204" pitchFamily="18" charset="0"/>
                              </a:rPr>
                              <m:t>𝒄</m:t>
                            </m:r>
                          </m:sub>
                        </m:sSub>
                        <m:r>
                          <a:rPr lang="en-US" b="0" i="1" smtClean="0">
                            <a:latin typeface="Cambria Math" panose="02040503050406030204" pitchFamily="18" charset="0"/>
                          </a:rPr>
                          <m:t>=</m:t>
                        </m:r>
                        <m:sSub>
                          <m:sSubPr>
                            <m:ctrlPr>
                              <a:rPr lang="en-US" b="1" i="1" smtClean="0">
                                <a:latin typeface="Cambria Math" panose="02040503050406030204" pitchFamily="18" charset="0"/>
                              </a:rPr>
                            </m:ctrlPr>
                          </m:sSubPr>
                          <m:e>
                            <m:r>
                              <a:rPr lang="en-US" b="1" i="1" smtClean="0">
                                <a:latin typeface="Cambria Math" panose="02040503050406030204" pitchFamily="18" charset="0"/>
                              </a:rPr>
                              <m:t>𝑺</m:t>
                            </m:r>
                          </m:e>
                          <m:sub>
                            <m:r>
                              <a:rPr lang="en-US" b="1" i="1" smtClean="0">
                                <a:latin typeface="Cambria Math" panose="02040503050406030204" pitchFamily="18" charset="0"/>
                              </a:rPr>
                              <m:t>𝒄</m:t>
                            </m:r>
                          </m:sub>
                        </m:sSub>
                        <m:sSubSup>
                          <m:sSubSupPr>
                            <m:ctrlPr>
                              <a:rPr lang="en-US" b="1" i="1" smtClean="0">
                                <a:latin typeface="Cambria Math" panose="02040503050406030204" pitchFamily="18" charset="0"/>
                              </a:rPr>
                            </m:ctrlPr>
                          </m:sSubSupPr>
                          <m:e>
                            <m:r>
                              <a:rPr lang="en-US" b="1" i="1" smtClean="0">
                                <a:latin typeface="Cambria Math" panose="02040503050406030204" pitchFamily="18" charset="0"/>
                              </a:rPr>
                              <m:t>𝑺</m:t>
                            </m:r>
                          </m:e>
                          <m:sub>
                            <m:r>
                              <a:rPr lang="en-US" b="1" i="1" smtClean="0">
                                <a:latin typeface="Cambria Math" panose="02040503050406030204" pitchFamily="18" charset="0"/>
                              </a:rPr>
                              <m:t>𝒄</m:t>
                            </m:r>
                          </m:sub>
                          <m:sup>
                            <m:r>
                              <a:rPr lang="en-US" b="1" i="1" smtClean="0">
                                <a:latin typeface="Cambria Math" panose="02040503050406030204" pitchFamily="18" charset="0"/>
                              </a:rPr>
                              <m:t>𝑻</m:t>
                            </m:r>
                          </m:sup>
                        </m:sSubSup>
                      </m:oMath>
                    </m:oMathPara>
                  </a14:m>
                  <a:endParaRPr lang="en-US" dirty="0"/>
                </a:p>
              </p:txBody>
            </p:sp>
          </mc:Choice>
          <mc:Fallback xmlns="">
            <p:sp>
              <p:nvSpPr>
                <p:cNvPr id="12" name="TextBox 11">
                  <a:extLst>
                    <a:ext uri="{FF2B5EF4-FFF2-40B4-BE49-F238E27FC236}">
                      <a16:creationId xmlns:a16="http://schemas.microsoft.com/office/drawing/2014/main" id="{1C458DF5-F5B3-4BED-5A66-8D18B8678904}"/>
                    </a:ext>
                  </a:extLst>
                </p:cNvPr>
                <p:cNvSpPr txBox="1">
                  <a:spLocks noRot="1" noChangeAspect="1" noMove="1" noResize="1" noEditPoints="1" noAdjustHandles="1" noChangeArrowheads="1" noChangeShapeType="1" noTextEdit="1"/>
                </p:cNvSpPr>
                <p:nvPr/>
              </p:nvSpPr>
              <p:spPr>
                <a:xfrm>
                  <a:off x="-30894" y="3254511"/>
                  <a:ext cx="2280753" cy="281937"/>
                </a:xfrm>
                <a:prstGeom prst="rect">
                  <a:avLst/>
                </a:prstGeom>
                <a:blipFill>
                  <a:blip r:embed="rId8"/>
                  <a:stretch>
                    <a:fillRect t="-4348" b="-10870"/>
                  </a:stretch>
                </a:blipFill>
              </p:spPr>
              <p:txBody>
                <a:bodyPr/>
                <a:lstStyle/>
                <a:p>
                  <a:r>
                    <a:rPr lang="en-US">
                      <a:noFill/>
                    </a:rPr>
                    <a:t> </a:t>
                  </a:r>
                </a:p>
              </p:txBody>
            </p:sp>
          </mc:Fallback>
        </mc:AlternateContent>
        <p:sp>
          <p:nvSpPr>
            <p:cNvPr id="88" name="Right Brace 16">
              <a:extLst>
                <a:ext uri="{FF2B5EF4-FFF2-40B4-BE49-F238E27FC236}">
                  <a16:creationId xmlns:a16="http://schemas.microsoft.com/office/drawing/2014/main" id="{B21F8B00-8217-3F21-17CA-9AA3DE0DE3A3}"/>
                </a:ext>
              </a:extLst>
            </p:cNvPr>
            <p:cNvSpPr/>
            <p:nvPr/>
          </p:nvSpPr>
          <p:spPr>
            <a:xfrm>
              <a:off x="1706879" y="2834512"/>
              <a:ext cx="233681" cy="736283"/>
            </a:xfrm>
            <a:prstGeom prst="rightBrace">
              <a:avLst>
                <a:gd name="adj1" fmla="val 28916"/>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9" name="TextBox 17">
                  <a:extLst>
                    <a:ext uri="{FF2B5EF4-FFF2-40B4-BE49-F238E27FC236}">
                      <a16:creationId xmlns:a16="http://schemas.microsoft.com/office/drawing/2014/main" id="{5D6EDDE5-995E-AF27-009B-63E1DF41D512}"/>
                    </a:ext>
                  </a:extLst>
                </p:cNvPr>
                <p:cNvSpPr txBox="1"/>
                <p:nvPr/>
              </p:nvSpPr>
              <p:spPr>
                <a:xfrm>
                  <a:off x="2039745" y="2730005"/>
                  <a:ext cx="3277176" cy="923330"/>
                </a:xfrm>
                <a:prstGeom prst="rect">
                  <a:avLst/>
                </a:prstGeom>
                <a:noFill/>
              </p:spPr>
              <p:txBody>
                <a:bodyPr wrap="square" rtlCol="0">
                  <a:spAutoFit/>
                </a:bodyPr>
                <a:lstStyle/>
                <a:p>
                  <a:r>
                    <a:rPr lang="en-US" dirty="0">
                      <a:solidFill>
                        <a:schemeClr val="bg2"/>
                      </a:solidFill>
                    </a:rPr>
                    <a:t>Computed by clients</a:t>
                  </a:r>
                  <a:r>
                    <a:rPr lang="en-US" dirty="0"/>
                    <a:t> </a:t>
                  </a:r>
                  <a14:m>
                    <m:oMath xmlns:m="http://schemas.openxmlformats.org/officeDocument/2006/math">
                      <m:r>
                        <a:rPr lang="en-US" b="0" i="1" smtClean="0">
                          <a:latin typeface="Cambria Math" panose="02040503050406030204" pitchFamily="18" charset="0"/>
                        </a:rPr>
                        <m:t>𝑐</m:t>
                      </m:r>
                      <m:r>
                        <a:rPr lang="en-US" b="0" i="1" smtClean="0">
                          <a:latin typeface="Cambria Math" panose="02040503050406030204" pitchFamily="18" charset="0"/>
                        </a:rPr>
                        <m:t>∈</m:t>
                      </m:r>
                      <m:r>
                        <a:rPr lang="en-US" b="0" i="1" smtClean="0">
                          <a:latin typeface="Cambria Math" panose="02040503050406030204" pitchFamily="18" charset="0"/>
                        </a:rPr>
                        <m:t>𝒞</m:t>
                      </m:r>
                    </m:oMath>
                  </a14:m>
                  <a:r>
                    <a:rPr lang="en-US" dirty="0"/>
                    <a:t> on their local data, and sent to the server</a:t>
                  </a:r>
                </a:p>
              </p:txBody>
            </p:sp>
          </mc:Choice>
          <mc:Fallback xmlns="">
            <p:sp>
              <p:nvSpPr>
                <p:cNvPr id="89" name="TextBox 17">
                  <a:extLst>
                    <a:ext uri="{FF2B5EF4-FFF2-40B4-BE49-F238E27FC236}">
                      <a16:creationId xmlns:a16="http://schemas.microsoft.com/office/drawing/2014/main" id="{5D6EDDE5-995E-AF27-009B-63E1DF41D512}"/>
                    </a:ext>
                  </a:extLst>
                </p:cNvPr>
                <p:cNvSpPr txBox="1">
                  <a:spLocks noRot="1" noChangeAspect="1" noMove="1" noResize="1" noEditPoints="1" noAdjustHandles="1" noChangeArrowheads="1" noChangeShapeType="1" noTextEdit="1"/>
                </p:cNvSpPr>
                <p:nvPr/>
              </p:nvSpPr>
              <p:spPr>
                <a:xfrm>
                  <a:off x="2039745" y="2730005"/>
                  <a:ext cx="3277176" cy="923330"/>
                </a:xfrm>
                <a:prstGeom prst="rect">
                  <a:avLst/>
                </a:prstGeom>
                <a:blipFill>
                  <a:blip r:embed="rId9"/>
                  <a:stretch>
                    <a:fillRect l="-1676" t="-3289" b="-9211"/>
                  </a:stretch>
                </a:blipFill>
              </p:spPr>
              <p:txBody>
                <a:bodyPr/>
                <a:lstStyle/>
                <a:p>
                  <a:r>
                    <a:rPr lang="en-GB">
                      <a:noFill/>
                    </a:rPr>
                    <a:t> </a:t>
                  </a:r>
                </a:p>
              </p:txBody>
            </p:sp>
          </mc:Fallback>
        </mc:AlternateContent>
      </p:grpSp>
      <p:grpSp>
        <p:nvGrpSpPr>
          <p:cNvPr id="90" name="Group 26">
            <a:extLst>
              <a:ext uri="{FF2B5EF4-FFF2-40B4-BE49-F238E27FC236}">
                <a16:creationId xmlns:a16="http://schemas.microsoft.com/office/drawing/2014/main" id="{87EA4394-E468-0F5B-C1EF-BD19819AB82D}"/>
              </a:ext>
            </a:extLst>
          </p:cNvPr>
          <p:cNvGrpSpPr/>
          <p:nvPr/>
        </p:nvGrpSpPr>
        <p:grpSpPr>
          <a:xfrm>
            <a:off x="6074131" y="5035299"/>
            <a:ext cx="5668903" cy="923330"/>
            <a:chOff x="112137" y="3927952"/>
            <a:chExt cx="5668903" cy="923330"/>
          </a:xfrm>
        </p:grpSpPr>
        <mc:AlternateContent xmlns:mc="http://schemas.openxmlformats.org/markup-compatibility/2006" xmlns:a14="http://schemas.microsoft.com/office/drawing/2010/main">
          <mc:Choice Requires="a14">
            <p:sp>
              <p:nvSpPr>
                <p:cNvPr id="91" name="TextBox 12">
                  <a:extLst>
                    <a:ext uri="{FF2B5EF4-FFF2-40B4-BE49-F238E27FC236}">
                      <a16:creationId xmlns:a16="http://schemas.microsoft.com/office/drawing/2014/main" id="{AD36E8D8-39DB-E1C5-9DA8-E463B804FE20}"/>
                    </a:ext>
                  </a:extLst>
                </p:cNvPr>
                <p:cNvSpPr txBox="1"/>
                <p:nvPr/>
              </p:nvSpPr>
              <p:spPr>
                <a:xfrm>
                  <a:off x="112137" y="3937562"/>
                  <a:ext cx="3582839" cy="7981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𝑾</m:t>
                        </m:r>
                        <m:r>
                          <a:rPr lang="en-US" b="1" i="1" smtClean="0">
                            <a:latin typeface="Cambria Math" panose="02040503050406030204" pitchFamily="18" charset="0"/>
                          </a:rPr>
                          <m:t>=</m:t>
                        </m:r>
                        <m:nary>
                          <m:naryPr>
                            <m:chr m:val="∑"/>
                            <m:supHide m:val="on"/>
                            <m:ctrlPr>
                              <a:rPr lang="en-US" b="1" i="1" smtClean="0">
                                <a:latin typeface="Cambria Math" panose="02040503050406030204" pitchFamily="18" charset="0"/>
                              </a:rPr>
                            </m:ctrlPr>
                          </m:naryPr>
                          <m:sub>
                            <m:r>
                              <a:rPr lang="en-US" b="1" i="1" smtClean="0">
                                <a:latin typeface="Cambria Math" panose="02040503050406030204" pitchFamily="18" charset="0"/>
                              </a:rPr>
                              <m:t>𝒄</m:t>
                            </m:r>
                            <m:r>
                              <a:rPr lang="en-US" b="1" i="1" smtClean="0">
                                <a:latin typeface="Cambria Math" panose="02040503050406030204" pitchFamily="18" charset="0"/>
                              </a:rPr>
                              <m:t>∈</m:t>
                            </m:r>
                            <m:r>
                              <a:rPr lang="en-US" b="1" i="1" smtClean="0">
                                <a:latin typeface="Cambria Math" panose="02040503050406030204" pitchFamily="18" charset="0"/>
                              </a:rPr>
                              <m:t>𝒞</m:t>
                            </m:r>
                          </m:sub>
                          <m:sup/>
                          <m:e>
                            <m:sSub>
                              <m:sSubPr>
                                <m:ctrlPr>
                                  <a:rPr lang="en-US" b="1" i="1" smtClean="0">
                                    <a:latin typeface="Cambria Math" panose="02040503050406030204" pitchFamily="18" charset="0"/>
                                  </a:rPr>
                                </m:ctrlPr>
                              </m:sSubPr>
                              <m:e>
                                <m:r>
                                  <a:rPr lang="en-US" b="1" i="1" smtClean="0">
                                    <a:latin typeface="Cambria Math" panose="02040503050406030204" pitchFamily="18" charset="0"/>
                                  </a:rPr>
                                  <m:t>𝑨</m:t>
                                </m:r>
                              </m:e>
                              <m:sub>
                                <m:r>
                                  <a:rPr lang="en-US" b="1" i="1" smtClean="0">
                                    <a:latin typeface="Cambria Math" panose="02040503050406030204" pitchFamily="18" charset="0"/>
                                  </a:rPr>
                                  <m:t>𝒄</m:t>
                                </m:r>
                              </m:sub>
                            </m:sSub>
                          </m:e>
                        </m:nary>
                        <m:sSup>
                          <m:sSupPr>
                            <m:ctrlPr>
                              <a:rPr lang="en-US" b="1" i="1" smtClean="0">
                                <a:latin typeface="Cambria Math" panose="02040503050406030204" pitchFamily="18" charset="0"/>
                              </a:rPr>
                            </m:ctrlPr>
                          </m:sSupPr>
                          <m:e>
                            <m:d>
                              <m:dPr>
                                <m:ctrlPr>
                                  <a:rPr lang="en-US" b="1" i="1" smtClean="0">
                                    <a:latin typeface="Cambria Math" panose="02040503050406030204" pitchFamily="18" charset="0"/>
                                  </a:rPr>
                                </m:ctrlPr>
                              </m:dPr>
                              <m:e>
                                <m:nary>
                                  <m:naryPr>
                                    <m:chr m:val="∑"/>
                                    <m:supHide m:val="on"/>
                                    <m:ctrlPr>
                                      <a:rPr lang="en-US" b="1" i="1">
                                        <a:latin typeface="Cambria Math" panose="02040503050406030204" pitchFamily="18" charset="0"/>
                                      </a:rPr>
                                    </m:ctrlPr>
                                  </m:naryPr>
                                  <m:sub>
                                    <m:r>
                                      <a:rPr lang="en-US" b="1" i="1">
                                        <a:latin typeface="Cambria Math" panose="02040503050406030204" pitchFamily="18" charset="0"/>
                                      </a:rPr>
                                      <m:t>𝒄</m:t>
                                    </m:r>
                                    <m:r>
                                      <a:rPr lang="en-US" b="1" i="1">
                                        <a:latin typeface="Cambria Math" panose="02040503050406030204" pitchFamily="18" charset="0"/>
                                      </a:rPr>
                                      <m:t>∈</m:t>
                                    </m:r>
                                    <m:r>
                                      <a:rPr lang="en-US" b="1" i="1">
                                        <a:latin typeface="Cambria Math" panose="02040503050406030204" pitchFamily="18" charset="0"/>
                                      </a:rPr>
                                      <m:t>𝒞</m:t>
                                    </m:r>
                                  </m:sub>
                                  <m:sup/>
                                  <m:e>
                                    <m:sSub>
                                      <m:sSubPr>
                                        <m:ctrlPr>
                                          <a:rPr lang="en-US" b="1" i="1">
                                            <a:latin typeface="Cambria Math" panose="02040503050406030204" pitchFamily="18" charset="0"/>
                                          </a:rPr>
                                        </m:ctrlPr>
                                      </m:sSubPr>
                                      <m:e>
                                        <m:r>
                                          <a:rPr lang="en-US" b="1" i="1">
                                            <a:latin typeface="Cambria Math" panose="02040503050406030204" pitchFamily="18" charset="0"/>
                                          </a:rPr>
                                          <m:t>𝑩</m:t>
                                        </m:r>
                                      </m:e>
                                      <m:sub>
                                        <m:r>
                                          <a:rPr lang="en-US" b="1" i="1">
                                            <a:latin typeface="Cambria Math" panose="02040503050406030204" pitchFamily="18" charset="0"/>
                                          </a:rPr>
                                          <m:t>𝒄</m:t>
                                        </m:r>
                                      </m:sub>
                                    </m:sSub>
                                  </m:e>
                                </m:nary>
                                <m:r>
                                  <a:rPr lang="en-US" b="1" i="1">
                                    <a:latin typeface="Cambria Math" panose="02040503050406030204" pitchFamily="18" charset="0"/>
                                  </a:rPr>
                                  <m:t>+</m:t>
                                </m:r>
                                <m:r>
                                  <a:rPr lang="en-US" b="1" i="1">
                                    <a:latin typeface="Cambria Math" panose="02040503050406030204" pitchFamily="18" charset="0"/>
                                  </a:rPr>
                                  <m:t>𝝀</m:t>
                                </m:r>
                                <m:r>
                                  <a:rPr lang="en-US" b="1" i="1">
                                    <a:latin typeface="Cambria Math" panose="02040503050406030204" pitchFamily="18" charset="0"/>
                                  </a:rPr>
                                  <m:t>𝑰</m:t>
                                </m:r>
                              </m:e>
                            </m:d>
                          </m:e>
                          <m:sup>
                            <m:r>
                              <a:rPr lang="en-US" b="1" i="1" smtClean="0">
                                <a:latin typeface="Cambria Math" panose="02040503050406030204" pitchFamily="18" charset="0"/>
                              </a:rPr>
                              <m:t>−</m:t>
                            </m:r>
                            <m:r>
                              <m:rPr>
                                <m:lit/>
                              </m:rPr>
                              <a:rPr lang="en-US" b="1" i="1" smtClean="0">
                                <a:latin typeface="Cambria Math" panose="02040503050406030204" pitchFamily="18" charset="0"/>
                              </a:rPr>
                              <m:t> </m:t>
                            </m:r>
                            <m:r>
                              <a:rPr lang="en-US" b="1" i="1" smtClean="0">
                                <a:latin typeface="Cambria Math" panose="02040503050406030204" pitchFamily="18" charset="0"/>
                              </a:rPr>
                              <m:t>𝟏</m:t>
                            </m:r>
                          </m:sup>
                        </m:sSup>
                      </m:oMath>
                    </m:oMathPara>
                  </a14:m>
                  <a:endParaRPr lang="en-US" dirty="0"/>
                </a:p>
              </p:txBody>
            </p:sp>
          </mc:Choice>
          <mc:Fallback xmlns="">
            <p:sp>
              <p:nvSpPr>
                <p:cNvPr id="13" name="TextBox 12">
                  <a:extLst>
                    <a:ext uri="{FF2B5EF4-FFF2-40B4-BE49-F238E27FC236}">
                      <a16:creationId xmlns:a16="http://schemas.microsoft.com/office/drawing/2014/main" id="{6C4F00F2-589E-118F-3DA6-799F24BE6B6F}"/>
                    </a:ext>
                  </a:extLst>
                </p:cNvPr>
                <p:cNvSpPr txBox="1">
                  <a:spLocks noRot="1" noChangeAspect="1" noMove="1" noResize="1" noEditPoints="1" noAdjustHandles="1" noChangeArrowheads="1" noChangeShapeType="1" noTextEdit="1"/>
                </p:cNvSpPr>
                <p:nvPr/>
              </p:nvSpPr>
              <p:spPr>
                <a:xfrm>
                  <a:off x="112137" y="3937562"/>
                  <a:ext cx="3582839" cy="798104"/>
                </a:xfrm>
                <a:prstGeom prst="rect">
                  <a:avLst/>
                </a:prstGeom>
                <a:blipFill>
                  <a:blip r:embed="rId10"/>
                  <a:stretch>
                    <a:fillRect/>
                  </a:stretch>
                </a:blipFill>
              </p:spPr>
              <p:txBody>
                <a:bodyPr/>
                <a:lstStyle/>
                <a:p>
                  <a:r>
                    <a:rPr lang="en-US">
                      <a:noFill/>
                    </a:rPr>
                    <a:t> </a:t>
                  </a:r>
                </a:p>
              </p:txBody>
            </p:sp>
          </mc:Fallback>
        </mc:AlternateContent>
        <p:sp>
          <p:nvSpPr>
            <p:cNvPr id="92" name="Right Brace 18">
              <a:extLst>
                <a:ext uri="{FF2B5EF4-FFF2-40B4-BE49-F238E27FC236}">
                  <a16:creationId xmlns:a16="http://schemas.microsoft.com/office/drawing/2014/main" id="{DA0FEB00-D9D8-1E7A-BD53-E632A1E202C0}"/>
                </a:ext>
              </a:extLst>
            </p:cNvPr>
            <p:cNvSpPr/>
            <p:nvPr/>
          </p:nvSpPr>
          <p:spPr>
            <a:xfrm>
              <a:off x="3383485" y="3998104"/>
              <a:ext cx="233681" cy="736283"/>
            </a:xfrm>
            <a:prstGeom prst="rightBrace">
              <a:avLst>
                <a:gd name="adj1" fmla="val 28916"/>
                <a:gd name="adj2" fmla="val 50000"/>
              </a:avLst>
            </a:prstGeom>
            <a:ln w="28575">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3" name="TextBox 19">
              <a:extLst>
                <a:ext uri="{FF2B5EF4-FFF2-40B4-BE49-F238E27FC236}">
                  <a16:creationId xmlns:a16="http://schemas.microsoft.com/office/drawing/2014/main" id="{5EAA210C-B476-3D9C-E8D2-E4555C16B386}"/>
                </a:ext>
              </a:extLst>
            </p:cNvPr>
            <p:cNvSpPr txBox="1"/>
            <p:nvPr/>
          </p:nvSpPr>
          <p:spPr>
            <a:xfrm>
              <a:off x="3604396" y="3927952"/>
              <a:ext cx="2176644" cy="923330"/>
            </a:xfrm>
            <a:prstGeom prst="rect">
              <a:avLst/>
            </a:prstGeom>
            <a:noFill/>
          </p:spPr>
          <p:txBody>
            <a:bodyPr wrap="square" rtlCol="0">
              <a:spAutoFit/>
            </a:bodyPr>
            <a:lstStyle/>
            <a:p>
              <a:r>
                <a:rPr lang="en-US" dirty="0">
                  <a:solidFill>
                    <a:schemeClr val="bg2"/>
                  </a:solidFill>
                </a:rPr>
                <a:t>Computed by the server </a:t>
              </a:r>
              <a:r>
                <a:rPr lang="en-US" dirty="0"/>
                <a:t>and sent back to clients.</a:t>
              </a:r>
            </a:p>
          </p:txBody>
        </p:sp>
      </p:grpSp>
      <mc:AlternateContent xmlns:mc="http://schemas.openxmlformats.org/markup-compatibility/2006" xmlns:a14="http://schemas.microsoft.com/office/drawing/2010/main">
        <mc:Choice Requires="a14">
          <p:sp>
            <p:nvSpPr>
              <p:cNvPr id="95" name="CasellaDiTesto 94">
                <a:extLst>
                  <a:ext uri="{FF2B5EF4-FFF2-40B4-BE49-F238E27FC236}">
                    <a16:creationId xmlns:a16="http://schemas.microsoft.com/office/drawing/2014/main" id="{020438A3-5F8C-F493-599E-44516736C1BE}"/>
                  </a:ext>
                </a:extLst>
              </p:cNvPr>
              <p:cNvSpPr txBox="1"/>
              <p:nvPr/>
            </p:nvSpPr>
            <p:spPr>
              <a:xfrm>
                <a:off x="761723" y="3740544"/>
                <a:ext cx="57976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𝑨</m:t>
                          </m:r>
                        </m:e>
                        <m:sub>
                          <m:r>
                            <a:rPr lang="it-IT" b="1" i="1" smtClean="0">
                              <a:latin typeface="Cambria Math" panose="02040503050406030204" pitchFamily="18" charset="0"/>
                            </a:rPr>
                            <m:t>𝟏</m:t>
                          </m:r>
                        </m:sub>
                      </m:sSub>
                      <m:r>
                        <a:rPr lang="it-IT" b="1" i="1" smtClean="0">
                          <a:latin typeface="Cambria Math" panose="02040503050406030204" pitchFamily="18" charset="0"/>
                        </a:rPr>
                        <m:t>,</m:t>
                      </m:r>
                      <m:sSub>
                        <m:sSubPr>
                          <m:ctrlPr>
                            <a:rPr lang="en-US" b="1" i="1">
                              <a:latin typeface="Cambria Math" panose="02040503050406030204" pitchFamily="18" charset="0"/>
                            </a:rPr>
                          </m:ctrlPr>
                        </m:sSubPr>
                        <m:e>
                          <m:r>
                            <a:rPr lang="it-IT" b="1" i="1" smtClean="0">
                              <a:latin typeface="Cambria Math" panose="02040503050406030204" pitchFamily="18" charset="0"/>
                            </a:rPr>
                            <m:t>𝑩</m:t>
                          </m:r>
                        </m:e>
                        <m:sub>
                          <m:r>
                            <a:rPr lang="it-IT" b="1" i="1">
                              <a:latin typeface="Cambria Math" panose="02040503050406030204" pitchFamily="18" charset="0"/>
                            </a:rPr>
                            <m:t>𝟏</m:t>
                          </m:r>
                        </m:sub>
                      </m:sSub>
                    </m:oMath>
                  </m:oMathPara>
                </a14:m>
                <a:endParaRPr lang="en-GB" dirty="0"/>
              </a:p>
            </p:txBody>
          </p:sp>
        </mc:Choice>
        <mc:Fallback xmlns="">
          <p:sp>
            <p:nvSpPr>
              <p:cNvPr id="95" name="CasellaDiTesto 94">
                <a:extLst>
                  <a:ext uri="{FF2B5EF4-FFF2-40B4-BE49-F238E27FC236}">
                    <a16:creationId xmlns:a16="http://schemas.microsoft.com/office/drawing/2014/main" id="{020438A3-5F8C-F493-599E-44516736C1BE}"/>
                  </a:ext>
                </a:extLst>
              </p:cNvPr>
              <p:cNvSpPr txBox="1">
                <a:spLocks noRot="1" noChangeAspect="1" noMove="1" noResize="1" noEditPoints="1" noAdjustHandles="1" noChangeArrowheads="1" noChangeShapeType="1" noTextEdit="1"/>
              </p:cNvSpPr>
              <p:nvPr/>
            </p:nvSpPr>
            <p:spPr>
              <a:xfrm>
                <a:off x="761723" y="3740544"/>
                <a:ext cx="579764" cy="369332"/>
              </a:xfrm>
              <a:prstGeom prst="rect">
                <a:avLst/>
              </a:prstGeom>
              <a:blipFill>
                <a:blip r:embed="rId11"/>
                <a:stretch>
                  <a:fillRect r="-32632" b="-1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6" name="CasellaDiTesto 95">
                <a:extLst>
                  <a:ext uri="{FF2B5EF4-FFF2-40B4-BE49-F238E27FC236}">
                    <a16:creationId xmlns:a16="http://schemas.microsoft.com/office/drawing/2014/main" id="{E091C1C0-10DD-42E4-0D32-AF3F54859E09}"/>
                  </a:ext>
                </a:extLst>
              </p:cNvPr>
              <p:cNvSpPr txBox="1"/>
              <p:nvPr/>
            </p:nvSpPr>
            <p:spPr>
              <a:xfrm>
                <a:off x="4841105" y="3740934"/>
                <a:ext cx="57976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𝑨</m:t>
                          </m:r>
                        </m:e>
                        <m:sub>
                          <m:r>
                            <a:rPr lang="it-IT" b="1" i="1" smtClean="0">
                              <a:latin typeface="Cambria Math" panose="02040503050406030204" pitchFamily="18" charset="0"/>
                            </a:rPr>
                            <m:t>𝑪</m:t>
                          </m:r>
                        </m:sub>
                      </m:sSub>
                      <m:r>
                        <a:rPr lang="it-IT" b="1" i="1" smtClean="0">
                          <a:latin typeface="Cambria Math" panose="02040503050406030204" pitchFamily="18" charset="0"/>
                        </a:rPr>
                        <m:t>,</m:t>
                      </m:r>
                      <m:sSub>
                        <m:sSubPr>
                          <m:ctrlPr>
                            <a:rPr lang="en-US" b="1" i="1">
                              <a:latin typeface="Cambria Math" panose="02040503050406030204" pitchFamily="18" charset="0"/>
                            </a:rPr>
                          </m:ctrlPr>
                        </m:sSubPr>
                        <m:e>
                          <m:r>
                            <a:rPr lang="it-IT" b="1" i="1" smtClean="0">
                              <a:latin typeface="Cambria Math" panose="02040503050406030204" pitchFamily="18" charset="0"/>
                            </a:rPr>
                            <m:t>𝑩</m:t>
                          </m:r>
                        </m:e>
                        <m:sub>
                          <m:r>
                            <a:rPr lang="it-IT" b="1" i="1" smtClean="0">
                              <a:latin typeface="Cambria Math" panose="02040503050406030204" pitchFamily="18" charset="0"/>
                            </a:rPr>
                            <m:t>𝑪</m:t>
                          </m:r>
                        </m:sub>
                      </m:sSub>
                    </m:oMath>
                  </m:oMathPara>
                </a14:m>
                <a:endParaRPr lang="en-GB" dirty="0"/>
              </a:p>
            </p:txBody>
          </p:sp>
        </mc:Choice>
        <mc:Fallback xmlns="">
          <p:sp>
            <p:nvSpPr>
              <p:cNvPr id="96" name="CasellaDiTesto 95">
                <a:extLst>
                  <a:ext uri="{FF2B5EF4-FFF2-40B4-BE49-F238E27FC236}">
                    <a16:creationId xmlns:a16="http://schemas.microsoft.com/office/drawing/2014/main" id="{E091C1C0-10DD-42E4-0D32-AF3F54859E09}"/>
                  </a:ext>
                </a:extLst>
              </p:cNvPr>
              <p:cNvSpPr txBox="1">
                <a:spLocks noRot="1" noChangeAspect="1" noMove="1" noResize="1" noEditPoints="1" noAdjustHandles="1" noChangeArrowheads="1" noChangeShapeType="1" noTextEdit="1"/>
              </p:cNvSpPr>
              <p:nvPr/>
            </p:nvSpPr>
            <p:spPr>
              <a:xfrm>
                <a:off x="4841105" y="3740934"/>
                <a:ext cx="579764" cy="369332"/>
              </a:xfrm>
              <a:prstGeom prst="rect">
                <a:avLst/>
              </a:prstGeom>
              <a:blipFill>
                <a:blip r:embed="rId12"/>
                <a:stretch>
                  <a:fillRect r="-34737" b="-1667"/>
                </a:stretch>
              </a:blipFill>
            </p:spPr>
            <p:txBody>
              <a:bodyPr/>
              <a:lstStyle/>
              <a:p>
                <a:r>
                  <a:rPr lang="en-GB">
                    <a:noFill/>
                  </a:rPr>
                  <a:t> </a:t>
                </a:r>
              </a:p>
            </p:txBody>
          </p:sp>
        </mc:Fallback>
      </mc:AlternateContent>
      <p:cxnSp>
        <p:nvCxnSpPr>
          <p:cNvPr id="97" name="Connettore 2 96">
            <a:extLst>
              <a:ext uri="{FF2B5EF4-FFF2-40B4-BE49-F238E27FC236}">
                <a16:creationId xmlns:a16="http://schemas.microsoft.com/office/drawing/2014/main" id="{17EFA2B4-C4FA-AAC7-9948-94F16A2C7D61}"/>
              </a:ext>
            </a:extLst>
          </p:cNvPr>
          <p:cNvCxnSpPr>
            <a:cxnSpLocks/>
          </p:cNvCxnSpPr>
          <p:nvPr/>
        </p:nvCxnSpPr>
        <p:spPr>
          <a:xfrm flipH="1">
            <a:off x="1429929" y="3475611"/>
            <a:ext cx="988840" cy="1084593"/>
          </a:xfrm>
          <a:prstGeom prst="straightConnector1">
            <a:avLst/>
          </a:prstGeom>
          <a:ln w="190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9" name="CasellaDiTesto 98">
                <a:extLst>
                  <a:ext uri="{FF2B5EF4-FFF2-40B4-BE49-F238E27FC236}">
                    <a16:creationId xmlns:a16="http://schemas.microsoft.com/office/drawing/2014/main" id="{206B4EBC-8B56-13F0-FE14-59F7BCFCDDA1}"/>
                  </a:ext>
                </a:extLst>
              </p:cNvPr>
              <p:cNvSpPr txBox="1"/>
              <p:nvPr/>
            </p:nvSpPr>
            <p:spPr>
              <a:xfrm>
                <a:off x="1427963" y="4390619"/>
                <a:ext cx="57976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it-IT" b="1" i="1" smtClean="0">
                          <a:solidFill>
                            <a:srgbClr val="FF0000"/>
                          </a:solidFill>
                          <a:latin typeface="Cambria Math" panose="02040503050406030204" pitchFamily="18" charset="0"/>
                        </a:rPr>
                        <m:t>𝑾</m:t>
                      </m:r>
                    </m:oMath>
                  </m:oMathPara>
                </a14:m>
                <a:endParaRPr lang="en-GB" dirty="0">
                  <a:solidFill>
                    <a:srgbClr val="FF0000"/>
                  </a:solidFill>
                </a:endParaRPr>
              </a:p>
            </p:txBody>
          </p:sp>
        </mc:Choice>
        <mc:Fallback xmlns="">
          <p:sp>
            <p:nvSpPr>
              <p:cNvPr id="99" name="CasellaDiTesto 98">
                <a:extLst>
                  <a:ext uri="{FF2B5EF4-FFF2-40B4-BE49-F238E27FC236}">
                    <a16:creationId xmlns:a16="http://schemas.microsoft.com/office/drawing/2014/main" id="{206B4EBC-8B56-13F0-FE14-59F7BCFCDDA1}"/>
                  </a:ext>
                </a:extLst>
              </p:cNvPr>
              <p:cNvSpPr txBox="1">
                <a:spLocks noRot="1" noChangeAspect="1" noMove="1" noResize="1" noEditPoints="1" noAdjustHandles="1" noChangeArrowheads="1" noChangeShapeType="1" noTextEdit="1"/>
              </p:cNvSpPr>
              <p:nvPr/>
            </p:nvSpPr>
            <p:spPr>
              <a:xfrm>
                <a:off x="1427963" y="4390619"/>
                <a:ext cx="579764" cy="369332"/>
              </a:xfrm>
              <a:prstGeom prst="rect">
                <a:avLst/>
              </a:prstGeom>
              <a:blipFill>
                <a:blip r:embed="rId13"/>
                <a:stretch>
                  <a:fillRect/>
                </a:stretch>
              </a:blipFill>
            </p:spPr>
            <p:txBody>
              <a:bodyPr/>
              <a:lstStyle/>
              <a:p>
                <a:r>
                  <a:rPr lang="en-GB">
                    <a:noFill/>
                  </a:rPr>
                  <a:t> </a:t>
                </a:r>
              </a:p>
            </p:txBody>
          </p:sp>
        </mc:Fallback>
      </mc:AlternateContent>
      <p:cxnSp>
        <p:nvCxnSpPr>
          <p:cNvPr id="100" name="Connettore 2 99">
            <a:extLst>
              <a:ext uri="{FF2B5EF4-FFF2-40B4-BE49-F238E27FC236}">
                <a16:creationId xmlns:a16="http://schemas.microsoft.com/office/drawing/2014/main" id="{4E62F7B3-FAE4-6088-D87F-C161052115C5}"/>
              </a:ext>
            </a:extLst>
          </p:cNvPr>
          <p:cNvCxnSpPr>
            <a:cxnSpLocks/>
          </p:cNvCxnSpPr>
          <p:nvPr/>
        </p:nvCxnSpPr>
        <p:spPr>
          <a:xfrm flipH="1">
            <a:off x="2414624" y="3475611"/>
            <a:ext cx="403821" cy="1099674"/>
          </a:xfrm>
          <a:prstGeom prst="straightConnector1">
            <a:avLst/>
          </a:prstGeom>
          <a:ln w="190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1" name="CasellaDiTesto 100">
                <a:extLst>
                  <a:ext uri="{FF2B5EF4-FFF2-40B4-BE49-F238E27FC236}">
                    <a16:creationId xmlns:a16="http://schemas.microsoft.com/office/drawing/2014/main" id="{40CB154B-35C4-B174-0127-A5F829C9E649}"/>
                  </a:ext>
                </a:extLst>
              </p:cNvPr>
              <p:cNvSpPr txBox="1"/>
              <p:nvPr/>
            </p:nvSpPr>
            <p:spPr>
              <a:xfrm>
                <a:off x="4634427" y="4496580"/>
                <a:ext cx="57976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it-IT" b="1" i="1" smtClean="0">
                          <a:solidFill>
                            <a:srgbClr val="FF0000"/>
                          </a:solidFill>
                          <a:latin typeface="Cambria Math" panose="02040503050406030204" pitchFamily="18" charset="0"/>
                        </a:rPr>
                        <m:t>𝑾</m:t>
                      </m:r>
                    </m:oMath>
                  </m:oMathPara>
                </a14:m>
                <a:endParaRPr lang="en-GB" dirty="0">
                  <a:solidFill>
                    <a:srgbClr val="FF0000"/>
                  </a:solidFill>
                </a:endParaRPr>
              </a:p>
            </p:txBody>
          </p:sp>
        </mc:Choice>
        <mc:Fallback xmlns="">
          <p:sp>
            <p:nvSpPr>
              <p:cNvPr id="101" name="CasellaDiTesto 100">
                <a:extLst>
                  <a:ext uri="{FF2B5EF4-FFF2-40B4-BE49-F238E27FC236}">
                    <a16:creationId xmlns:a16="http://schemas.microsoft.com/office/drawing/2014/main" id="{40CB154B-35C4-B174-0127-A5F829C9E649}"/>
                  </a:ext>
                </a:extLst>
              </p:cNvPr>
              <p:cNvSpPr txBox="1">
                <a:spLocks noRot="1" noChangeAspect="1" noMove="1" noResize="1" noEditPoints="1" noAdjustHandles="1" noChangeArrowheads="1" noChangeShapeType="1" noTextEdit="1"/>
              </p:cNvSpPr>
              <p:nvPr/>
            </p:nvSpPr>
            <p:spPr>
              <a:xfrm>
                <a:off x="4634427" y="4496580"/>
                <a:ext cx="579764" cy="369332"/>
              </a:xfrm>
              <a:prstGeom prst="rect">
                <a:avLst/>
              </a:prstGeom>
              <a:blipFill>
                <a:blip r:embed="rId14"/>
                <a:stretch>
                  <a:fillRect/>
                </a:stretch>
              </a:blipFill>
            </p:spPr>
            <p:txBody>
              <a:bodyPr/>
              <a:lstStyle/>
              <a:p>
                <a:r>
                  <a:rPr lang="en-GB">
                    <a:noFill/>
                  </a:rPr>
                  <a:t> </a:t>
                </a:r>
              </a:p>
            </p:txBody>
          </p:sp>
        </mc:Fallback>
      </mc:AlternateContent>
      <p:cxnSp>
        <p:nvCxnSpPr>
          <p:cNvPr id="105" name="Connettore 2 104">
            <a:extLst>
              <a:ext uri="{FF2B5EF4-FFF2-40B4-BE49-F238E27FC236}">
                <a16:creationId xmlns:a16="http://schemas.microsoft.com/office/drawing/2014/main" id="{7769E50D-DB85-3A95-68FF-57438D17B9DB}"/>
              </a:ext>
            </a:extLst>
          </p:cNvPr>
          <p:cNvCxnSpPr>
            <a:cxnSpLocks/>
          </p:cNvCxnSpPr>
          <p:nvPr/>
        </p:nvCxnSpPr>
        <p:spPr>
          <a:xfrm>
            <a:off x="3371496" y="3475611"/>
            <a:ext cx="0" cy="1027215"/>
          </a:xfrm>
          <a:prstGeom prst="straightConnector1">
            <a:avLst/>
          </a:prstGeom>
          <a:ln w="190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10" name="Connettore 2 109">
            <a:extLst>
              <a:ext uri="{FF2B5EF4-FFF2-40B4-BE49-F238E27FC236}">
                <a16:creationId xmlns:a16="http://schemas.microsoft.com/office/drawing/2014/main" id="{A43A7D0E-2E3A-C4AA-FA5D-E57CDA766320}"/>
              </a:ext>
            </a:extLst>
          </p:cNvPr>
          <p:cNvCxnSpPr>
            <a:cxnSpLocks/>
          </p:cNvCxnSpPr>
          <p:nvPr/>
        </p:nvCxnSpPr>
        <p:spPr>
          <a:xfrm>
            <a:off x="4114024" y="3447039"/>
            <a:ext cx="171996" cy="1055787"/>
          </a:xfrm>
          <a:prstGeom prst="straightConnector1">
            <a:avLst/>
          </a:prstGeom>
          <a:ln w="190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15" name="Connettore 2 114">
            <a:extLst>
              <a:ext uri="{FF2B5EF4-FFF2-40B4-BE49-F238E27FC236}">
                <a16:creationId xmlns:a16="http://schemas.microsoft.com/office/drawing/2014/main" id="{E20D28F2-8E64-2622-B723-6B639BA0D80B}"/>
              </a:ext>
            </a:extLst>
          </p:cNvPr>
          <p:cNvCxnSpPr>
            <a:cxnSpLocks/>
            <a:endCxn id="101" idx="3"/>
          </p:cNvCxnSpPr>
          <p:nvPr/>
        </p:nvCxnSpPr>
        <p:spPr>
          <a:xfrm>
            <a:off x="4286020" y="3437188"/>
            <a:ext cx="928171" cy="1244058"/>
          </a:xfrm>
          <a:prstGeom prst="straightConnector1">
            <a:avLst/>
          </a:prstGeom>
          <a:ln w="190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18" name="Google Shape;574;p67">
            <a:extLst>
              <a:ext uri="{FF2B5EF4-FFF2-40B4-BE49-F238E27FC236}">
                <a16:creationId xmlns:a16="http://schemas.microsoft.com/office/drawing/2014/main" id="{924021F0-94F1-AE2C-3112-4707F32188EA}"/>
              </a:ext>
            </a:extLst>
          </p:cNvPr>
          <p:cNvSpPr txBox="1"/>
          <p:nvPr/>
        </p:nvSpPr>
        <p:spPr>
          <a:xfrm>
            <a:off x="1018945" y="6087612"/>
            <a:ext cx="3054198" cy="615513"/>
          </a:xfrm>
          <a:prstGeom prst="rect">
            <a:avLst/>
          </a:prstGeom>
          <a:noFill/>
          <a:ln>
            <a:noFill/>
          </a:ln>
        </p:spPr>
        <p:txBody>
          <a:bodyPr spcFirstLastPara="1" wrap="square" lIns="121900" tIns="121900" rIns="121900" bIns="121900" anchor="t" anchorCtr="0">
            <a:spAutoFit/>
          </a:bodyPr>
          <a:lstStyle/>
          <a:p>
            <a:pPr algn="just"/>
            <a:r>
              <a:rPr lang="it-IT" sz="1200" dirty="0">
                <a:solidFill>
                  <a:schemeClr val="accent5"/>
                </a:solidFill>
              </a:rPr>
              <a:t>D. Bacciu et al. "</a:t>
            </a:r>
            <a:r>
              <a:rPr lang="it-IT" sz="1200" dirty="0" err="1">
                <a:solidFill>
                  <a:schemeClr val="accent5"/>
                </a:solidFill>
              </a:rPr>
              <a:t>Federated</a:t>
            </a:r>
            <a:r>
              <a:rPr lang="it-IT" sz="1200" dirty="0">
                <a:solidFill>
                  <a:schemeClr val="accent5"/>
                </a:solidFill>
              </a:rPr>
              <a:t> reservoir computing </a:t>
            </a:r>
            <a:r>
              <a:rPr lang="it-IT" sz="1200" dirty="0" err="1">
                <a:solidFill>
                  <a:schemeClr val="accent5"/>
                </a:solidFill>
              </a:rPr>
              <a:t>neural</a:t>
            </a:r>
            <a:r>
              <a:rPr lang="it-IT" sz="1200" dirty="0">
                <a:solidFill>
                  <a:schemeClr val="accent5"/>
                </a:solidFill>
              </a:rPr>
              <a:t> networks." IJCNN 2021</a:t>
            </a:r>
          </a:p>
        </p:txBody>
      </p:sp>
    </p:spTree>
    <p:extLst>
      <p:ext uri="{BB962C8B-B14F-4D97-AF65-F5344CB8AC3E}">
        <p14:creationId xmlns:p14="http://schemas.microsoft.com/office/powerpoint/2010/main" val="2722636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250"/>
                                        <p:tgtEl>
                                          <p:spTgt spid="8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250"/>
                                        <p:tgtEl>
                                          <p:spTgt spid="8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5"/>
                                        </p:tgtEl>
                                        <p:attrNameLst>
                                          <p:attrName>style.visibility</p:attrName>
                                        </p:attrNameLst>
                                      </p:cBhvr>
                                      <p:to>
                                        <p:strVal val="visible"/>
                                      </p:to>
                                    </p:set>
                                    <p:animEffect transition="in" filter="fade">
                                      <p:cBhvr>
                                        <p:cTn id="17" dur="250"/>
                                        <p:tgtEl>
                                          <p:spTgt spid="8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0"/>
                                        </p:tgtEl>
                                        <p:attrNameLst>
                                          <p:attrName>style.visibility</p:attrName>
                                        </p:attrNameLst>
                                      </p:cBhvr>
                                      <p:to>
                                        <p:strVal val="visible"/>
                                      </p:to>
                                    </p:set>
                                    <p:animEffect transition="in" filter="fade">
                                      <p:cBhvr>
                                        <p:cTn id="22" dur="25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P spid="8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BC55FFB-75FD-E289-C4FC-E9078A3AA45A}"/>
              </a:ext>
            </a:extLst>
          </p:cNvPr>
          <p:cNvSpPr>
            <a:spLocks noGrp="1"/>
          </p:cNvSpPr>
          <p:nvPr>
            <p:ph type="title"/>
          </p:nvPr>
        </p:nvSpPr>
        <p:spPr/>
        <p:txBody>
          <a:bodyPr/>
          <a:lstStyle/>
          <a:p>
            <a:pPr>
              <a:spcAft>
                <a:spcPts val="800"/>
              </a:spcAft>
            </a:pPr>
            <a:r>
              <a:rPr lang="en-US" dirty="0"/>
              <a:t>Pervasive AI</a:t>
            </a:r>
          </a:p>
        </p:txBody>
      </p:sp>
      <p:sp>
        <p:nvSpPr>
          <p:cNvPr id="9" name="Text Placeholder 8">
            <a:extLst>
              <a:ext uri="{FF2B5EF4-FFF2-40B4-BE49-F238E27FC236}">
                <a16:creationId xmlns:a16="http://schemas.microsoft.com/office/drawing/2014/main" id="{46B585A5-846E-C0DF-3A07-F6B7F1501743}"/>
              </a:ext>
            </a:extLst>
          </p:cNvPr>
          <p:cNvSpPr>
            <a:spLocks noGrp="1"/>
          </p:cNvSpPr>
          <p:nvPr>
            <p:ph type="body" sz="quarter" idx="13"/>
          </p:nvPr>
        </p:nvSpPr>
        <p:spPr>
          <a:xfrm>
            <a:off x="6967328" y="5048105"/>
            <a:ext cx="4706484" cy="340611"/>
          </a:xfrm>
        </p:spPr>
        <p:txBody>
          <a:bodyPr/>
          <a:lstStyle/>
          <a:p>
            <a:endParaRPr lang="en-US" dirty="0"/>
          </a:p>
        </p:txBody>
      </p:sp>
    </p:spTree>
    <p:extLst>
      <p:ext uri="{BB962C8B-B14F-4D97-AF65-F5344CB8AC3E}">
        <p14:creationId xmlns:p14="http://schemas.microsoft.com/office/powerpoint/2010/main" val="939212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TextShape 1"/>
          <p:cNvSpPr txBox="1"/>
          <p:nvPr/>
        </p:nvSpPr>
        <p:spPr>
          <a:xfrm>
            <a:off x="609703" y="142412"/>
            <a:ext cx="10970889" cy="1144951"/>
          </a:xfrm>
          <a:prstGeom prst="rect">
            <a:avLst/>
          </a:prstGeom>
          <a:noFill/>
          <a:ln>
            <a:noFill/>
          </a:ln>
        </p:spPr>
        <p:txBody>
          <a:bodyPr lIns="0" tIns="0" rIns="0" bIns="0" anchor="ctr">
            <a:noAutofit/>
          </a:bodyPr>
          <a:lstStyle/>
          <a:p>
            <a:pPr algn="ctr"/>
            <a:r>
              <a:rPr lang="it-IT" sz="4113" spc="-1" dirty="0">
                <a:latin typeface="Calibri"/>
              </a:rPr>
              <a:t>Does </a:t>
            </a:r>
            <a:r>
              <a:rPr lang="it-IT" sz="4113" spc="-1" dirty="0" err="1">
                <a:latin typeface="Calibri"/>
              </a:rPr>
              <a:t>it</a:t>
            </a:r>
            <a:r>
              <a:rPr lang="it-IT" sz="4113" spc="-1" dirty="0">
                <a:latin typeface="Calibri"/>
              </a:rPr>
              <a:t> Work?</a:t>
            </a:r>
          </a:p>
        </p:txBody>
      </p:sp>
      <p:pic>
        <p:nvPicPr>
          <p:cNvPr id="4" name="Immagine 3">
            <a:extLst>
              <a:ext uri="{FF2B5EF4-FFF2-40B4-BE49-F238E27FC236}">
                <a16:creationId xmlns:a16="http://schemas.microsoft.com/office/drawing/2014/main" id="{DCFF1018-7226-A373-225D-6ED2C3032723}"/>
              </a:ext>
            </a:extLst>
          </p:cNvPr>
          <p:cNvPicPr>
            <a:picLocks noChangeAspect="1"/>
          </p:cNvPicPr>
          <p:nvPr/>
        </p:nvPicPr>
        <p:blipFill rotWithShape="1">
          <a:blip r:embed="rId3"/>
          <a:srcRect t="23175" r="39658"/>
          <a:stretch/>
        </p:blipFill>
        <p:spPr>
          <a:xfrm>
            <a:off x="1959341" y="2291612"/>
            <a:ext cx="8258449" cy="1641341"/>
          </a:xfrm>
          <a:prstGeom prst="rect">
            <a:avLst/>
          </a:prstGeom>
        </p:spPr>
      </p:pic>
      <p:grpSp>
        <p:nvGrpSpPr>
          <p:cNvPr id="5" name="Gruppo 4">
            <a:extLst>
              <a:ext uri="{FF2B5EF4-FFF2-40B4-BE49-F238E27FC236}">
                <a16:creationId xmlns:a16="http://schemas.microsoft.com/office/drawing/2014/main" id="{F39CD084-3434-F7FA-67F1-0F2CB77222A7}"/>
              </a:ext>
            </a:extLst>
          </p:cNvPr>
          <p:cNvGrpSpPr/>
          <p:nvPr/>
        </p:nvGrpSpPr>
        <p:grpSpPr>
          <a:xfrm>
            <a:off x="2968407" y="4291249"/>
            <a:ext cx="6672930" cy="1780743"/>
            <a:chOff x="1221111" y="3608664"/>
            <a:chExt cx="4874036" cy="1247862"/>
          </a:xfrm>
        </p:grpSpPr>
        <p:pic>
          <p:nvPicPr>
            <p:cNvPr id="14" name="Immagine 13">
              <a:extLst>
                <a:ext uri="{FF2B5EF4-FFF2-40B4-BE49-F238E27FC236}">
                  <a16:creationId xmlns:a16="http://schemas.microsoft.com/office/drawing/2014/main" id="{2EF86E2F-D18D-5FFB-5CB5-51BBDA346D25}"/>
                </a:ext>
              </a:extLst>
            </p:cNvPr>
            <p:cNvPicPr>
              <a:picLocks noChangeAspect="1"/>
            </p:cNvPicPr>
            <p:nvPr/>
          </p:nvPicPr>
          <p:blipFill rotWithShape="1">
            <a:blip r:embed="rId3"/>
            <a:srcRect t="23175" r="91419"/>
            <a:stretch/>
          </p:blipFill>
          <p:spPr>
            <a:xfrm>
              <a:off x="1221111" y="3608664"/>
              <a:ext cx="892916" cy="1247862"/>
            </a:xfrm>
            <a:prstGeom prst="rect">
              <a:avLst/>
            </a:prstGeom>
          </p:spPr>
        </p:pic>
        <p:pic>
          <p:nvPicPr>
            <p:cNvPr id="15" name="Immagine 14">
              <a:extLst>
                <a:ext uri="{FF2B5EF4-FFF2-40B4-BE49-F238E27FC236}">
                  <a16:creationId xmlns:a16="http://schemas.microsoft.com/office/drawing/2014/main" id="{D11884CF-6750-894C-19C3-ECFE90F64600}"/>
                </a:ext>
              </a:extLst>
            </p:cNvPr>
            <p:cNvPicPr>
              <a:picLocks noChangeAspect="1"/>
            </p:cNvPicPr>
            <p:nvPr/>
          </p:nvPicPr>
          <p:blipFill rotWithShape="1">
            <a:blip r:embed="rId3"/>
            <a:srcRect l="61148" t="23175"/>
            <a:stretch/>
          </p:blipFill>
          <p:spPr>
            <a:xfrm>
              <a:off x="2052540" y="3608664"/>
              <a:ext cx="4042607" cy="1247862"/>
            </a:xfrm>
            <a:prstGeom prst="rect">
              <a:avLst/>
            </a:prstGeom>
          </p:spPr>
        </p:pic>
      </p:grpSp>
      <p:sp>
        <p:nvSpPr>
          <p:cNvPr id="6" name="Rettangolo 5">
            <a:extLst>
              <a:ext uri="{FF2B5EF4-FFF2-40B4-BE49-F238E27FC236}">
                <a16:creationId xmlns:a16="http://schemas.microsoft.com/office/drawing/2014/main" id="{755295A0-F6B2-A9C8-A443-5009D93BC3AE}"/>
              </a:ext>
            </a:extLst>
          </p:cNvPr>
          <p:cNvSpPr/>
          <p:nvPr/>
        </p:nvSpPr>
        <p:spPr>
          <a:xfrm>
            <a:off x="8967831" y="2768368"/>
            <a:ext cx="673506" cy="1090289"/>
          </a:xfrm>
          <a:prstGeom prst="rect">
            <a:avLst/>
          </a:prstGeom>
          <a:noFill/>
          <a:ln>
            <a:solidFill>
              <a:schemeClr val="tx2">
                <a:lumMod val="50000"/>
              </a:schemeClr>
            </a:solidFill>
          </a:ln>
        </p:spPr>
        <p:style>
          <a:lnRef idx="2">
            <a:schemeClr val="accent6">
              <a:shade val="50000"/>
            </a:schemeClr>
          </a:lnRef>
          <a:fillRef idx="1001">
            <a:schemeClr val="lt2"/>
          </a:fillRef>
          <a:effectRef idx="0">
            <a:schemeClr val="accent6"/>
          </a:effectRef>
          <a:fontRef idx="minor">
            <a:schemeClr val="lt1"/>
          </a:fontRef>
        </p:style>
        <p:txBody>
          <a:bodyPr rtlCol="0" anchor="ctr"/>
          <a:lstStyle/>
          <a:p>
            <a:pPr algn="ctr"/>
            <a:endParaRPr lang="en-GB"/>
          </a:p>
        </p:txBody>
      </p:sp>
      <p:sp>
        <p:nvSpPr>
          <p:cNvPr id="18" name="Rettangolo 17">
            <a:extLst>
              <a:ext uri="{FF2B5EF4-FFF2-40B4-BE49-F238E27FC236}">
                <a16:creationId xmlns:a16="http://schemas.microsoft.com/office/drawing/2014/main" id="{BB3C4273-1B60-B9F7-0A98-BE56906F7CF0}"/>
              </a:ext>
            </a:extLst>
          </p:cNvPr>
          <p:cNvSpPr/>
          <p:nvPr/>
        </p:nvSpPr>
        <p:spPr>
          <a:xfrm>
            <a:off x="8180663" y="4840449"/>
            <a:ext cx="787167" cy="1231544"/>
          </a:xfrm>
          <a:prstGeom prst="rect">
            <a:avLst/>
          </a:prstGeom>
          <a:noFill/>
          <a:ln>
            <a:solidFill>
              <a:schemeClr val="tx2">
                <a:lumMod val="50000"/>
              </a:schemeClr>
            </a:solidFill>
          </a:ln>
        </p:spPr>
        <p:style>
          <a:lnRef idx="2">
            <a:schemeClr val="accent6">
              <a:shade val="50000"/>
            </a:schemeClr>
          </a:lnRef>
          <a:fillRef idx="1001">
            <a:schemeClr val="lt2"/>
          </a:fillRef>
          <a:effectRef idx="0">
            <a:schemeClr val="accent6"/>
          </a:effectRef>
          <a:fontRef idx="minor">
            <a:schemeClr val="lt1"/>
          </a:fontRef>
        </p:style>
        <p:txBody>
          <a:bodyPr rtlCol="0" anchor="ctr"/>
          <a:lstStyle/>
          <a:p>
            <a:pPr algn="ctr"/>
            <a:endParaRPr lang="en-GB"/>
          </a:p>
        </p:txBody>
      </p:sp>
      <p:sp>
        <p:nvSpPr>
          <p:cNvPr id="19" name="Rettangolo 18">
            <a:extLst>
              <a:ext uri="{FF2B5EF4-FFF2-40B4-BE49-F238E27FC236}">
                <a16:creationId xmlns:a16="http://schemas.microsoft.com/office/drawing/2014/main" id="{A3C09961-00D8-BB47-7B80-10C642710619}"/>
              </a:ext>
            </a:extLst>
          </p:cNvPr>
          <p:cNvSpPr/>
          <p:nvPr/>
        </p:nvSpPr>
        <p:spPr>
          <a:xfrm>
            <a:off x="5486400" y="4840449"/>
            <a:ext cx="657280" cy="1231544"/>
          </a:xfrm>
          <a:prstGeom prst="rect">
            <a:avLst/>
          </a:prstGeom>
          <a:noFill/>
          <a:ln>
            <a:solidFill>
              <a:srgbClr val="FF0000"/>
            </a:solidFill>
          </a:ln>
        </p:spPr>
        <p:style>
          <a:lnRef idx="2">
            <a:schemeClr val="accent6">
              <a:shade val="50000"/>
            </a:schemeClr>
          </a:lnRef>
          <a:fillRef idx="1001">
            <a:schemeClr val="lt2"/>
          </a:fillRef>
          <a:effectRef idx="0">
            <a:schemeClr val="accent6"/>
          </a:effectRef>
          <a:fontRef idx="minor">
            <a:schemeClr val="lt1"/>
          </a:fontRef>
        </p:style>
        <p:txBody>
          <a:bodyPr rtlCol="0" anchor="ctr"/>
          <a:lstStyle/>
          <a:p>
            <a:pPr algn="ctr"/>
            <a:endParaRPr lang="en-GB"/>
          </a:p>
        </p:txBody>
      </p:sp>
      <p:sp>
        <p:nvSpPr>
          <p:cNvPr id="21" name="CasellaDiTesto 20">
            <a:extLst>
              <a:ext uri="{FF2B5EF4-FFF2-40B4-BE49-F238E27FC236}">
                <a16:creationId xmlns:a16="http://schemas.microsoft.com/office/drawing/2014/main" id="{5968C6D5-5E01-D37F-D812-584469012FF7}"/>
              </a:ext>
            </a:extLst>
          </p:cNvPr>
          <p:cNvSpPr txBox="1"/>
          <p:nvPr/>
        </p:nvSpPr>
        <p:spPr>
          <a:xfrm>
            <a:off x="1727925" y="1539695"/>
            <a:ext cx="8579840" cy="70515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RPr lang="en-US"/>
            </a:defPPr>
            <a:lvl1pPr marR="0" lvl="0" defTabSz="914400">
              <a:lnSpc>
                <a:spcPct val="100000"/>
              </a:lnSpc>
              <a:spcBef>
                <a:spcPts val="0"/>
              </a:spcBef>
              <a:spcAft>
                <a:spcPts val="0"/>
              </a:spcAft>
              <a:buClr>
                <a:schemeClr val="dk1"/>
              </a:buClr>
              <a:buFont typeface="Arial"/>
              <a:defRPr sz="2400" b="0" i="0" u="none" strike="noStrike" kern="0" cap="none">
                <a:solidFill>
                  <a:schemeClr val="bg2"/>
                </a:solidFill>
                <a:latin typeface="Arial"/>
                <a:ea typeface="Arial"/>
                <a:cs typeface="Arial"/>
              </a:defRPr>
            </a:lvl1pPr>
            <a:lvl2pPr marR="0" lvl="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defRPr>
            </a:lvl9pPr>
          </a:lstStyle>
          <a:p>
            <a:pPr algn="ctr"/>
            <a:r>
              <a:rPr lang="en-US" sz="1800" dirty="0">
                <a:solidFill>
                  <a:schemeClr val="tx1"/>
                </a:solidFill>
              </a:rPr>
              <a:t>TRAINING AND TEST ACCURACY FOR WESAD BENCHMARK</a:t>
            </a:r>
            <a:endParaRPr lang="en-GB" sz="1800" dirty="0">
              <a:solidFill>
                <a:schemeClr val="tx1"/>
              </a:solidFill>
            </a:endParaRPr>
          </a:p>
        </p:txBody>
      </p:sp>
      <p:sp>
        <p:nvSpPr>
          <p:cNvPr id="2" name="Google Shape;574;p67">
            <a:extLst>
              <a:ext uri="{FF2B5EF4-FFF2-40B4-BE49-F238E27FC236}">
                <a16:creationId xmlns:a16="http://schemas.microsoft.com/office/drawing/2014/main" id="{72DF1A91-9FA8-FC7B-C4F4-576710E4F206}"/>
              </a:ext>
            </a:extLst>
          </p:cNvPr>
          <p:cNvSpPr txBox="1"/>
          <p:nvPr/>
        </p:nvSpPr>
        <p:spPr>
          <a:xfrm>
            <a:off x="432242" y="6122531"/>
            <a:ext cx="3054198" cy="615513"/>
          </a:xfrm>
          <a:prstGeom prst="rect">
            <a:avLst/>
          </a:prstGeom>
          <a:noFill/>
          <a:ln>
            <a:noFill/>
          </a:ln>
        </p:spPr>
        <p:txBody>
          <a:bodyPr spcFirstLastPara="1" wrap="square" lIns="121900" tIns="121900" rIns="121900" bIns="121900" anchor="t" anchorCtr="0">
            <a:spAutoFit/>
          </a:bodyPr>
          <a:lstStyle/>
          <a:p>
            <a:pPr algn="just"/>
            <a:r>
              <a:rPr lang="it-IT" sz="1200" dirty="0">
                <a:solidFill>
                  <a:schemeClr val="accent5"/>
                </a:solidFill>
              </a:rPr>
              <a:t>D. Bacciu et al. "</a:t>
            </a:r>
            <a:r>
              <a:rPr lang="it-IT" sz="1200" dirty="0" err="1">
                <a:solidFill>
                  <a:schemeClr val="accent5"/>
                </a:solidFill>
              </a:rPr>
              <a:t>Federated</a:t>
            </a:r>
            <a:r>
              <a:rPr lang="it-IT" sz="1200" dirty="0">
                <a:solidFill>
                  <a:schemeClr val="accent5"/>
                </a:solidFill>
              </a:rPr>
              <a:t> reservoir computing </a:t>
            </a:r>
            <a:r>
              <a:rPr lang="it-IT" sz="1200" dirty="0" err="1">
                <a:solidFill>
                  <a:schemeClr val="accent5"/>
                </a:solidFill>
              </a:rPr>
              <a:t>neural</a:t>
            </a:r>
            <a:r>
              <a:rPr lang="it-IT" sz="1200" dirty="0">
                <a:solidFill>
                  <a:schemeClr val="accent5"/>
                </a:solidFill>
              </a:rPr>
              <a:t> networks." IJCNN 2021</a:t>
            </a:r>
          </a:p>
        </p:txBody>
      </p:sp>
    </p:spTree>
    <p:extLst>
      <p:ext uri="{BB962C8B-B14F-4D97-AF65-F5344CB8AC3E}">
        <p14:creationId xmlns:p14="http://schemas.microsoft.com/office/powerpoint/2010/main" val="33124273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DFD5334-D8C1-68D5-5BFE-91DF521DC142}"/>
              </a:ext>
            </a:extLst>
          </p:cNvPr>
          <p:cNvSpPr>
            <a:spLocks noGrp="1"/>
          </p:cNvSpPr>
          <p:nvPr>
            <p:ph type="title"/>
          </p:nvPr>
        </p:nvSpPr>
        <p:spPr/>
        <p:txBody>
          <a:bodyPr>
            <a:normAutofit/>
          </a:bodyPr>
          <a:lstStyle/>
          <a:p>
            <a:r>
              <a:rPr lang="en-GB" sz="3600" dirty="0"/>
              <a:t>About Supervision</a:t>
            </a:r>
          </a:p>
        </p:txBody>
      </p:sp>
      <p:sp>
        <p:nvSpPr>
          <p:cNvPr id="3" name="Google Shape;576;p67">
            <a:extLst>
              <a:ext uri="{FF2B5EF4-FFF2-40B4-BE49-F238E27FC236}">
                <a16:creationId xmlns:a16="http://schemas.microsoft.com/office/drawing/2014/main" id="{F47DAD5D-68C0-5C3D-2C47-4CD8B018ACF9}"/>
              </a:ext>
            </a:extLst>
          </p:cNvPr>
          <p:cNvSpPr txBox="1">
            <a:spLocks/>
          </p:cNvSpPr>
          <p:nvPr/>
        </p:nvSpPr>
        <p:spPr>
          <a:xfrm>
            <a:off x="746620" y="1536633"/>
            <a:ext cx="10612074" cy="1892367"/>
          </a:xfrm>
          <a:prstGeom prst="rect">
            <a:avLst/>
          </a:prstGeom>
        </p:spPr>
        <p:txBody>
          <a:bodyPr spcFirstLastPara="1" wrap="square" lIns="121900" tIns="121900" rIns="121900" bIns="121900" anchor="t" anchorCtr="0">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6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defTabSz="914400">
              <a:buClr>
                <a:schemeClr val="dk1"/>
              </a:buClr>
            </a:pPr>
            <a:r>
              <a:rPr lang="en-US" sz="2800" kern="0" dirty="0">
                <a:solidFill>
                  <a:schemeClr val="dk1"/>
                </a:solidFill>
              </a:rPr>
              <a:t>Learning incrementally the readout is nice but </a:t>
            </a:r>
            <a:r>
              <a:rPr lang="en-US" sz="2800" kern="0" dirty="0">
                <a:solidFill>
                  <a:schemeClr val="bg2"/>
                </a:solidFill>
              </a:rPr>
              <a:t>assumes that clients have supervised information</a:t>
            </a:r>
            <a:r>
              <a:rPr lang="en-US" sz="2800" kern="0" dirty="0">
                <a:solidFill>
                  <a:schemeClr val="dk1"/>
                </a:solidFill>
              </a:rPr>
              <a:t> available</a:t>
            </a:r>
          </a:p>
          <a:p>
            <a:pPr defTabSz="914400">
              <a:buClr>
                <a:schemeClr val="dk1"/>
              </a:buClr>
            </a:pPr>
            <a:endParaRPr lang="en-US" sz="2800" kern="0" dirty="0">
              <a:solidFill>
                <a:schemeClr val="dk1"/>
              </a:solidFill>
            </a:endParaRPr>
          </a:p>
          <a:p>
            <a:pPr defTabSz="914400">
              <a:buClr>
                <a:schemeClr val="dk1"/>
              </a:buClr>
            </a:pPr>
            <a:r>
              <a:rPr lang="en-US" sz="2800" kern="0" dirty="0">
                <a:solidFill>
                  <a:schemeClr val="dk1"/>
                </a:solidFill>
              </a:rPr>
              <a:t>Can we </a:t>
            </a:r>
            <a:r>
              <a:rPr lang="en-US" sz="2800" kern="0" dirty="0">
                <a:solidFill>
                  <a:schemeClr val="bg2"/>
                </a:solidFill>
              </a:rPr>
              <a:t>personalize client models</a:t>
            </a:r>
            <a:r>
              <a:rPr lang="en-US" sz="2800" kern="0" dirty="0">
                <a:solidFill>
                  <a:schemeClr val="dk1"/>
                </a:solidFill>
              </a:rPr>
              <a:t> in an </a:t>
            </a:r>
            <a:r>
              <a:rPr lang="en-US" sz="2800" kern="0" dirty="0">
                <a:solidFill>
                  <a:schemeClr val="bg2"/>
                </a:solidFill>
              </a:rPr>
              <a:t>unsupervised</a:t>
            </a:r>
            <a:r>
              <a:rPr lang="en-US" sz="2800" kern="0" dirty="0">
                <a:solidFill>
                  <a:schemeClr val="dk1"/>
                </a:solidFill>
              </a:rPr>
              <a:t> way?</a:t>
            </a:r>
          </a:p>
        </p:txBody>
      </p:sp>
    </p:spTree>
    <p:extLst>
      <p:ext uri="{BB962C8B-B14F-4D97-AF65-F5344CB8AC3E}">
        <p14:creationId xmlns:p14="http://schemas.microsoft.com/office/powerpoint/2010/main" val="585911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12C9239-D021-0C44-E7FC-91411594E37F}"/>
              </a:ext>
            </a:extLst>
          </p:cNvPr>
          <p:cNvSpPr>
            <a:spLocks noGrp="1"/>
          </p:cNvSpPr>
          <p:nvPr>
            <p:ph type="title"/>
          </p:nvPr>
        </p:nvSpPr>
        <p:spPr/>
        <p:txBody>
          <a:bodyPr>
            <a:normAutofit/>
          </a:bodyPr>
          <a:lstStyle/>
          <a:p>
            <a:r>
              <a:rPr lang="en-GB" sz="3200" dirty="0"/>
              <a:t>Optimizing the memory – Reintroduce reservoir adaptivity</a:t>
            </a:r>
          </a:p>
        </p:txBody>
      </p:sp>
      <p:pic>
        <p:nvPicPr>
          <p:cNvPr id="3" name="Picture 4">
            <a:extLst>
              <a:ext uri="{FF2B5EF4-FFF2-40B4-BE49-F238E27FC236}">
                <a16:creationId xmlns:a16="http://schemas.microsoft.com/office/drawing/2014/main" id="{2A3755E5-CB57-10E1-EC68-5E8AC229E1A1}"/>
              </a:ext>
            </a:extLst>
          </p:cNvPr>
          <p:cNvPicPr>
            <a:picLocks noChangeAspect="1"/>
          </p:cNvPicPr>
          <p:nvPr/>
        </p:nvPicPr>
        <p:blipFill>
          <a:blip r:embed="rId3"/>
          <a:stretch>
            <a:fillRect/>
          </a:stretch>
        </p:blipFill>
        <p:spPr>
          <a:xfrm>
            <a:off x="1606549" y="2274745"/>
            <a:ext cx="8539993" cy="785102"/>
          </a:xfrm>
          <a:prstGeom prst="rect">
            <a:avLst/>
          </a:prstGeom>
        </p:spPr>
      </p:pic>
      <p:sp>
        <p:nvSpPr>
          <p:cNvPr id="4" name="Rectangle 7">
            <a:extLst>
              <a:ext uri="{FF2B5EF4-FFF2-40B4-BE49-F238E27FC236}">
                <a16:creationId xmlns:a16="http://schemas.microsoft.com/office/drawing/2014/main" id="{8BF9068E-B2AF-82AA-6B9D-17D4258BBCF9}"/>
              </a:ext>
            </a:extLst>
          </p:cNvPr>
          <p:cNvSpPr/>
          <p:nvPr/>
        </p:nvSpPr>
        <p:spPr>
          <a:xfrm>
            <a:off x="4036670" y="2378074"/>
            <a:ext cx="405357" cy="648811"/>
          </a:xfrm>
          <a:prstGeom prst="rect">
            <a:avLst/>
          </a:prstGeom>
          <a:noFill/>
          <a:ln w="57150" cap="flat" cmpd="sng" algn="ctr">
            <a:solidFill>
              <a:schemeClr val="bg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US" sz="2400"/>
          </a:p>
        </p:txBody>
      </p:sp>
      <p:sp>
        <p:nvSpPr>
          <p:cNvPr id="5" name="Rectangle 8">
            <a:extLst>
              <a:ext uri="{FF2B5EF4-FFF2-40B4-BE49-F238E27FC236}">
                <a16:creationId xmlns:a16="http://schemas.microsoft.com/office/drawing/2014/main" id="{7524227B-C9C4-4AD1-AA2B-C5A7CE4F2AFA}"/>
              </a:ext>
            </a:extLst>
          </p:cNvPr>
          <p:cNvSpPr/>
          <p:nvPr/>
        </p:nvSpPr>
        <p:spPr>
          <a:xfrm>
            <a:off x="9670290" y="2378074"/>
            <a:ext cx="342028" cy="648811"/>
          </a:xfrm>
          <a:prstGeom prst="rect">
            <a:avLst/>
          </a:prstGeom>
          <a:noFill/>
          <a:ln w="57150" cap="flat" cmpd="sng" algn="ctr">
            <a:solidFill>
              <a:schemeClr val="bg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US" sz="2400"/>
          </a:p>
        </p:txBody>
      </p:sp>
      <p:sp>
        <p:nvSpPr>
          <p:cNvPr id="6" name="Rectangle 9">
            <a:extLst>
              <a:ext uri="{FF2B5EF4-FFF2-40B4-BE49-F238E27FC236}">
                <a16:creationId xmlns:a16="http://schemas.microsoft.com/office/drawing/2014/main" id="{6E97F60D-3B25-524B-D8A5-CF524D089910}"/>
              </a:ext>
            </a:extLst>
          </p:cNvPr>
          <p:cNvSpPr/>
          <p:nvPr/>
        </p:nvSpPr>
        <p:spPr>
          <a:xfrm>
            <a:off x="3806581" y="3065369"/>
            <a:ext cx="768159" cy="461665"/>
          </a:xfrm>
          <a:prstGeom prst="rect">
            <a:avLst/>
          </a:prstGeom>
        </p:spPr>
        <p:txBody>
          <a:bodyPr wrap="none">
            <a:spAutoFit/>
          </a:bodyPr>
          <a:lstStyle/>
          <a:p>
            <a:pPr algn="ctr"/>
            <a:r>
              <a:rPr lang="en-US" sz="2400" dirty="0">
                <a:solidFill>
                  <a:schemeClr val="bg2"/>
                </a:solidFill>
              </a:rPr>
              <a:t>gain</a:t>
            </a:r>
            <a:endParaRPr lang="en-US" sz="2400" dirty="0"/>
          </a:p>
        </p:txBody>
      </p:sp>
      <p:sp>
        <p:nvSpPr>
          <p:cNvPr id="7" name="Rectangle 10">
            <a:extLst>
              <a:ext uri="{FF2B5EF4-FFF2-40B4-BE49-F238E27FC236}">
                <a16:creationId xmlns:a16="http://schemas.microsoft.com/office/drawing/2014/main" id="{DB9BE840-8C3A-F6C3-67A9-861231AEF9CA}"/>
              </a:ext>
            </a:extLst>
          </p:cNvPr>
          <p:cNvSpPr/>
          <p:nvPr/>
        </p:nvSpPr>
        <p:spPr>
          <a:xfrm>
            <a:off x="9462538" y="3088381"/>
            <a:ext cx="750525" cy="461665"/>
          </a:xfrm>
          <a:prstGeom prst="rect">
            <a:avLst/>
          </a:prstGeom>
        </p:spPr>
        <p:txBody>
          <a:bodyPr wrap="none">
            <a:spAutoFit/>
          </a:bodyPr>
          <a:lstStyle/>
          <a:p>
            <a:pPr algn="ctr"/>
            <a:r>
              <a:rPr lang="en-US" sz="2400" dirty="0">
                <a:solidFill>
                  <a:schemeClr val="bg2"/>
                </a:solidFill>
              </a:rPr>
              <a:t>bias</a:t>
            </a:r>
            <a:endParaRPr lang="en-US" sz="2400" dirty="0"/>
          </a:p>
        </p:txBody>
      </p:sp>
      <p:sp>
        <p:nvSpPr>
          <p:cNvPr id="8" name="Title 1">
            <a:extLst>
              <a:ext uri="{FF2B5EF4-FFF2-40B4-BE49-F238E27FC236}">
                <a16:creationId xmlns:a16="http://schemas.microsoft.com/office/drawing/2014/main" id="{B956D38B-5C24-CD65-B5BF-098F2A46A512}"/>
              </a:ext>
            </a:extLst>
          </p:cNvPr>
          <p:cNvSpPr txBox="1">
            <a:spLocks/>
          </p:cNvSpPr>
          <p:nvPr/>
        </p:nvSpPr>
        <p:spPr>
          <a:xfrm>
            <a:off x="503742" y="1546245"/>
            <a:ext cx="11360800" cy="502766"/>
          </a:xfrm>
          <a:prstGeom prst="rect">
            <a:avLst/>
          </a:prstGeom>
        </p:spPr>
        <p:txBody>
          <a:bodyPr wrap="square">
            <a:spAutoFit/>
          </a:bodyPr>
          <a:lstStyle>
            <a:defPPr>
              <a:defRPr lang="en-US"/>
            </a:defPPr>
            <a:lvl1pPr algn="ctr">
              <a:defRPr sz="2667">
                <a:solidFill>
                  <a:schemeClr val="bg2"/>
                </a:solidFill>
              </a:defRPr>
            </a:lvl1pPr>
            <a:lvl2pPr marR="0" lvl="1"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5pPr>
            <a:lvl6pPr marR="0" lvl="5"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6pPr>
            <a:lvl7pPr marR="0" lvl="6"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7pPr>
            <a:lvl8pPr marR="0" lvl="7"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8pPr>
            <a:lvl9pPr marR="0" lvl="8"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9pPr>
          </a:lstStyle>
          <a:p>
            <a:r>
              <a:rPr lang="en-US" dirty="0">
                <a:solidFill>
                  <a:schemeClr val="accent1"/>
                </a:solidFill>
              </a:rPr>
              <a:t>Add </a:t>
            </a:r>
            <a:r>
              <a:rPr lang="en-US" dirty="0"/>
              <a:t>gain and bias </a:t>
            </a:r>
            <a:r>
              <a:rPr lang="en-US" dirty="0">
                <a:solidFill>
                  <a:schemeClr val="accent1"/>
                </a:solidFill>
              </a:rPr>
              <a:t>terms to memory computation</a:t>
            </a:r>
          </a:p>
        </p:txBody>
      </p:sp>
      <p:sp>
        <p:nvSpPr>
          <p:cNvPr id="9" name="Google Shape;576;p67">
            <a:extLst>
              <a:ext uri="{FF2B5EF4-FFF2-40B4-BE49-F238E27FC236}">
                <a16:creationId xmlns:a16="http://schemas.microsoft.com/office/drawing/2014/main" id="{B8608AD3-AE90-6F70-5663-5FC5E064537D}"/>
              </a:ext>
            </a:extLst>
          </p:cNvPr>
          <p:cNvSpPr txBox="1">
            <a:spLocks/>
          </p:cNvSpPr>
          <p:nvPr/>
        </p:nvSpPr>
        <p:spPr>
          <a:xfrm>
            <a:off x="739037" y="3796774"/>
            <a:ext cx="10860064" cy="2386807"/>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6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defTabSz="914400">
              <a:buClr>
                <a:schemeClr val="dk1"/>
              </a:buClr>
            </a:pPr>
            <a:r>
              <a:rPr lang="en-US" sz="2400" kern="0" dirty="0">
                <a:solidFill>
                  <a:schemeClr val="bg2"/>
                </a:solidFill>
              </a:rPr>
              <a:t>Intrinsic Plasticity</a:t>
            </a:r>
            <a:r>
              <a:rPr lang="en-US" sz="2400" kern="0" dirty="0">
                <a:solidFill>
                  <a:schemeClr val="dk1"/>
                </a:solidFill>
              </a:rPr>
              <a:t>: tune the probability density of reservoir neurons to maximum entropy</a:t>
            </a:r>
          </a:p>
          <a:p>
            <a:pPr marL="285750" indent="-285750">
              <a:buFont typeface="Arial" panose="020B0604020202020204" pitchFamily="34" charset="0"/>
              <a:buChar char="•"/>
            </a:pPr>
            <a:r>
              <a:rPr lang="en-US" sz="2000" dirty="0"/>
              <a:t>Gain and bias update rule by minimization of KL between empirical distribution and a desired gaussian</a:t>
            </a:r>
          </a:p>
          <a:p>
            <a:pPr marL="285750" indent="-285750">
              <a:buFont typeface="Arial" panose="020B0604020202020204" pitchFamily="34" charset="0"/>
              <a:buChar char="•"/>
            </a:pPr>
            <a:r>
              <a:rPr lang="en-US" sz="2000" dirty="0"/>
              <a:t>Improves the performance of the model and </a:t>
            </a:r>
            <a:r>
              <a:rPr lang="en-US" sz="2000" dirty="0">
                <a:solidFill>
                  <a:schemeClr val="bg2"/>
                </a:solidFill>
              </a:rPr>
              <a:t>reduces the variance due to bad reservoir initializations</a:t>
            </a:r>
          </a:p>
          <a:p>
            <a:pPr defTabSz="914400">
              <a:buClr>
                <a:schemeClr val="dk1"/>
              </a:buClr>
            </a:pPr>
            <a:endParaRPr lang="en-US" sz="2400" kern="0" dirty="0">
              <a:solidFill>
                <a:schemeClr val="dk1"/>
              </a:solidFill>
            </a:endParaRPr>
          </a:p>
        </p:txBody>
      </p:sp>
      <p:sp>
        <p:nvSpPr>
          <p:cNvPr id="10" name="Google Shape;574;p67">
            <a:extLst>
              <a:ext uri="{FF2B5EF4-FFF2-40B4-BE49-F238E27FC236}">
                <a16:creationId xmlns:a16="http://schemas.microsoft.com/office/drawing/2014/main" id="{BD8D6C83-DDD6-EE36-BD72-24A222A47BCB}"/>
              </a:ext>
            </a:extLst>
          </p:cNvPr>
          <p:cNvSpPr txBox="1"/>
          <p:nvPr/>
        </p:nvSpPr>
        <p:spPr>
          <a:xfrm>
            <a:off x="6843379" y="5864543"/>
            <a:ext cx="4322368" cy="800179"/>
          </a:xfrm>
          <a:prstGeom prst="rect">
            <a:avLst/>
          </a:prstGeom>
          <a:noFill/>
          <a:ln>
            <a:noFill/>
          </a:ln>
        </p:spPr>
        <p:txBody>
          <a:bodyPr spcFirstLastPara="1" wrap="square" lIns="121900" tIns="121900" rIns="121900" bIns="121900" anchor="t" anchorCtr="0">
            <a:spAutoFit/>
          </a:bodyPr>
          <a:lstStyle/>
          <a:p>
            <a:pPr algn="just"/>
            <a:r>
              <a:rPr lang="en" sz="1200" dirty="0">
                <a:solidFill>
                  <a:schemeClr val="accent5"/>
                </a:solidFill>
              </a:rPr>
              <a:t>Schrauwen, B., Wardermann, M., Verstraeten, D., Steil, J.J. and Stroobandt, D., 2008. Improving reservoirs using intrinsic plasticity. Neurocomputing, 71(7-9), pp.1159-1171.</a:t>
            </a:r>
            <a:endParaRPr sz="1200" dirty="0">
              <a:solidFill>
                <a:schemeClr val="accent5"/>
              </a:solidFill>
            </a:endParaRPr>
          </a:p>
        </p:txBody>
      </p:sp>
    </p:spTree>
    <p:extLst>
      <p:ext uri="{BB962C8B-B14F-4D97-AF65-F5344CB8AC3E}">
        <p14:creationId xmlns:p14="http://schemas.microsoft.com/office/powerpoint/2010/main" val="1519382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ssolve">
                                      <p:cBhvr>
                                        <p:cTn id="19" dur="500"/>
                                        <p:tgtEl>
                                          <p:spTgt spid="7"/>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ssolv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p:bldP spid="8"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82D1168-36B9-5906-4DC7-F07F620822C1}"/>
              </a:ext>
            </a:extLst>
          </p:cNvPr>
          <p:cNvSpPr>
            <a:spLocks noGrp="1"/>
          </p:cNvSpPr>
          <p:nvPr>
            <p:ph type="title"/>
          </p:nvPr>
        </p:nvSpPr>
        <p:spPr/>
        <p:txBody>
          <a:bodyPr>
            <a:normAutofit/>
          </a:bodyPr>
          <a:lstStyle/>
          <a:p>
            <a:r>
              <a:rPr lang="en-GB" sz="3200" dirty="0"/>
              <a:t>Federated Intrinsic Plasticity</a:t>
            </a:r>
          </a:p>
        </p:txBody>
      </p:sp>
      <p:grpSp>
        <p:nvGrpSpPr>
          <p:cNvPr id="3" name="Group 145">
            <a:extLst>
              <a:ext uri="{FF2B5EF4-FFF2-40B4-BE49-F238E27FC236}">
                <a16:creationId xmlns:a16="http://schemas.microsoft.com/office/drawing/2014/main" id="{E6EF4DE2-2D96-043D-1EAF-30715EEC57FC}"/>
              </a:ext>
            </a:extLst>
          </p:cNvPr>
          <p:cNvGrpSpPr/>
          <p:nvPr/>
        </p:nvGrpSpPr>
        <p:grpSpPr>
          <a:xfrm>
            <a:off x="6674599" y="2955307"/>
            <a:ext cx="4743417" cy="3082834"/>
            <a:chOff x="6375072" y="1389764"/>
            <a:chExt cx="4743417" cy="3082834"/>
          </a:xfrm>
        </p:grpSpPr>
        <mc:AlternateContent xmlns:mc="http://schemas.openxmlformats.org/markup-compatibility/2006" xmlns:a14="http://schemas.microsoft.com/office/drawing/2010/main">
          <mc:Choice Requires="a14">
            <p:sp>
              <p:nvSpPr>
                <p:cNvPr id="4" name="TextBox 47">
                  <a:extLst>
                    <a:ext uri="{FF2B5EF4-FFF2-40B4-BE49-F238E27FC236}">
                      <a16:creationId xmlns:a16="http://schemas.microsoft.com/office/drawing/2014/main" id="{E5F1C4BD-3994-D3DF-F10C-4B6832FDF3C4}"/>
                    </a:ext>
                  </a:extLst>
                </p:cNvPr>
                <p:cNvSpPr txBox="1"/>
                <p:nvPr/>
              </p:nvSpPr>
              <p:spPr>
                <a:xfrm>
                  <a:off x="7341863" y="4193804"/>
                  <a:ext cx="341376" cy="27879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r>
                              <a:rPr lang="en-US" b="1" i="1" smtClean="0">
                                <a:latin typeface="Cambria Math" panose="02040503050406030204" pitchFamily="18" charset="0"/>
                              </a:rPr>
                              <m:t>𝒈</m:t>
                            </m:r>
                            <m:r>
                              <a:rPr lang="en-US" b="1" i="1" smtClean="0">
                                <a:latin typeface="Cambria Math" panose="02040503050406030204" pitchFamily="18" charset="0"/>
                              </a:rPr>
                              <m:t>,</m:t>
                            </m:r>
                            <m:r>
                              <a:rPr lang="en-US" b="1" i="1" smtClean="0">
                                <a:latin typeface="Cambria Math" panose="02040503050406030204" pitchFamily="18" charset="0"/>
                              </a:rPr>
                              <m:t>𝒃</m:t>
                            </m:r>
                          </m:e>
                          <m:sub>
                            <m:r>
                              <a:rPr lang="en-US" b="0" i="1" smtClean="0">
                                <a:latin typeface="Cambria Math" panose="02040503050406030204" pitchFamily="18" charset="0"/>
                              </a:rPr>
                              <m:t>𝑡</m:t>
                            </m:r>
                          </m:sub>
                          <m:sup>
                            <m:r>
                              <a:rPr lang="en-US" b="0" i="1" smtClean="0">
                                <a:latin typeface="Cambria Math" panose="02040503050406030204" pitchFamily="18" charset="0"/>
                              </a:rPr>
                              <m:t>2</m:t>
                            </m:r>
                          </m:sup>
                        </m:sSubSup>
                      </m:oMath>
                    </m:oMathPara>
                  </a14:m>
                  <a:endParaRPr lang="en-US" b="1" dirty="0"/>
                </a:p>
              </p:txBody>
            </p:sp>
          </mc:Choice>
          <mc:Fallback xmlns="">
            <p:sp>
              <p:nvSpPr>
                <p:cNvPr id="48" name="TextBox 47">
                  <a:extLst>
                    <a:ext uri="{FF2B5EF4-FFF2-40B4-BE49-F238E27FC236}">
                      <a16:creationId xmlns:a16="http://schemas.microsoft.com/office/drawing/2014/main" id="{35B3C959-4C3A-F125-98FF-38E6F6F5E18A}"/>
                    </a:ext>
                  </a:extLst>
                </p:cNvPr>
                <p:cNvSpPr txBox="1">
                  <a:spLocks noRot="1" noChangeAspect="1" noMove="1" noResize="1" noEditPoints="1" noAdjustHandles="1" noChangeArrowheads="1" noChangeShapeType="1" noTextEdit="1"/>
                </p:cNvSpPr>
                <p:nvPr/>
              </p:nvSpPr>
              <p:spPr>
                <a:xfrm>
                  <a:off x="7341863" y="4193804"/>
                  <a:ext cx="341376" cy="278794"/>
                </a:xfrm>
                <a:prstGeom prst="rect">
                  <a:avLst/>
                </a:prstGeom>
                <a:blipFill>
                  <a:blip r:embed="rId3"/>
                  <a:stretch>
                    <a:fillRect l="-25000" t="-2174" r="-57143" b="-260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94">
                  <a:extLst>
                    <a:ext uri="{FF2B5EF4-FFF2-40B4-BE49-F238E27FC236}">
                      <a16:creationId xmlns:a16="http://schemas.microsoft.com/office/drawing/2014/main" id="{3CD4663A-818C-578B-E1B7-9E3400DC7B4C}"/>
                    </a:ext>
                  </a:extLst>
                </p:cNvPr>
                <p:cNvSpPr txBox="1"/>
                <p:nvPr/>
              </p:nvSpPr>
              <p:spPr>
                <a:xfrm>
                  <a:off x="6375072" y="4189346"/>
                  <a:ext cx="341376" cy="27821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r>
                              <a:rPr lang="en-US" b="1" i="1" smtClean="0">
                                <a:latin typeface="Cambria Math" panose="02040503050406030204" pitchFamily="18" charset="0"/>
                              </a:rPr>
                              <m:t>𝒈</m:t>
                            </m:r>
                            <m:r>
                              <a:rPr lang="en-US" b="1" i="1" smtClean="0">
                                <a:latin typeface="Cambria Math" panose="02040503050406030204" pitchFamily="18" charset="0"/>
                              </a:rPr>
                              <m:t>,</m:t>
                            </m:r>
                            <m:r>
                              <a:rPr lang="en-US" b="1" i="1" smtClean="0">
                                <a:latin typeface="Cambria Math" panose="02040503050406030204" pitchFamily="18" charset="0"/>
                              </a:rPr>
                              <m:t>𝒃</m:t>
                            </m:r>
                          </m:e>
                          <m:sub>
                            <m:r>
                              <a:rPr lang="en-US" b="0" i="1" smtClean="0">
                                <a:latin typeface="Cambria Math" panose="02040503050406030204" pitchFamily="18" charset="0"/>
                              </a:rPr>
                              <m:t>𝑡</m:t>
                            </m:r>
                          </m:sub>
                          <m:sup>
                            <m:r>
                              <a:rPr lang="en-US" b="0" i="1" smtClean="0">
                                <a:latin typeface="Cambria Math" panose="02040503050406030204" pitchFamily="18" charset="0"/>
                              </a:rPr>
                              <m:t>1</m:t>
                            </m:r>
                          </m:sup>
                        </m:sSubSup>
                      </m:oMath>
                    </m:oMathPara>
                  </a14:m>
                  <a:endParaRPr lang="en-US" b="1" dirty="0"/>
                </a:p>
              </p:txBody>
            </p:sp>
          </mc:Choice>
          <mc:Fallback xmlns="">
            <p:sp>
              <p:nvSpPr>
                <p:cNvPr id="95" name="TextBox 94">
                  <a:extLst>
                    <a:ext uri="{FF2B5EF4-FFF2-40B4-BE49-F238E27FC236}">
                      <a16:creationId xmlns:a16="http://schemas.microsoft.com/office/drawing/2014/main" id="{FC598926-7FFF-4D0B-6512-7325D8FA4C11}"/>
                    </a:ext>
                  </a:extLst>
                </p:cNvPr>
                <p:cNvSpPr txBox="1">
                  <a:spLocks noRot="1" noChangeAspect="1" noMove="1" noResize="1" noEditPoints="1" noAdjustHandles="1" noChangeArrowheads="1" noChangeShapeType="1" noTextEdit="1"/>
                </p:cNvSpPr>
                <p:nvPr/>
              </p:nvSpPr>
              <p:spPr>
                <a:xfrm>
                  <a:off x="6375072" y="4189346"/>
                  <a:ext cx="341376" cy="278218"/>
                </a:xfrm>
                <a:prstGeom prst="rect">
                  <a:avLst/>
                </a:prstGeom>
                <a:blipFill>
                  <a:blip r:embed="rId4"/>
                  <a:stretch>
                    <a:fillRect l="-25000" t="-2174" r="-53571" b="-260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97">
                  <a:extLst>
                    <a:ext uri="{FF2B5EF4-FFF2-40B4-BE49-F238E27FC236}">
                      <a16:creationId xmlns:a16="http://schemas.microsoft.com/office/drawing/2014/main" id="{E78B9D76-E590-050E-13A8-0512D12C2859}"/>
                    </a:ext>
                  </a:extLst>
                </p:cNvPr>
                <p:cNvSpPr txBox="1"/>
                <p:nvPr/>
              </p:nvSpPr>
              <p:spPr>
                <a:xfrm>
                  <a:off x="9122852" y="4167763"/>
                  <a:ext cx="34137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r>
                              <a:rPr lang="en-US" b="1" i="1" smtClean="0">
                                <a:latin typeface="Cambria Math" panose="02040503050406030204" pitchFamily="18" charset="0"/>
                              </a:rPr>
                              <m:t>𝒈</m:t>
                            </m:r>
                            <m:r>
                              <a:rPr lang="en-US" b="1" i="1" smtClean="0">
                                <a:latin typeface="Cambria Math" panose="02040503050406030204" pitchFamily="18" charset="0"/>
                              </a:rPr>
                              <m:t>,</m:t>
                            </m:r>
                            <m:r>
                              <a:rPr lang="en-US" b="1" i="1" smtClean="0">
                                <a:latin typeface="Cambria Math" panose="02040503050406030204" pitchFamily="18" charset="0"/>
                              </a:rPr>
                              <m:t>𝒃</m:t>
                            </m:r>
                          </m:e>
                          <m:sub>
                            <m:r>
                              <a:rPr lang="en-US" b="0" i="1" smtClean="0">
                                <a:latin typeface="Cambria Math" panose="02040503050406030204" pitchFamily="18" charset="0"/>
                              </a:rPr>
                              <m:t>𝑡</m:t>
                            </m:r>
                          </m:sub>
                          <m:sup>
                            <m:r>
                              <a:rPr lang="en-US" b="0" i="1" smtClean="0">
                                <a:latin typeface="Cambria Math" panose="02040503050406030204" pitchFamily="18" charset="0"/>
                              </a:rPr>
                              <m:t>𝑐</m:t>
                            </m:r>
                          </m:sup>
                        </m:sSubSup>
                      </m:oMath>
                    </m:oMathPara>
                  </a14:m>
                  <a:endParaRPr lang="en-US" b="1" dirty="0"/>
                </a:p>
              </p:txBody>
            </p:sp>
          </mc:Choice>
          <mc:Fallback xmlns="">
            <p:sp>
              <p:nvSpPr>
                <p:cNvPr id="98" name="TextBox 97">
                  <a:extLst>
                    <a:ext uri="{FF2B5EF4-FFF2-40B4-BE49-F238E27FC236}">
                      <a16:creationId xmlns:a16="http://schemas.microsoft.com/office/drawing/2014/main" id="{91E4012C-6258-E1CE-9684-5A422D40930C}"/>
                    </a:ext>
                  </a:extLst>
                </p:cNvPr>
                <p:cNvSpPr txBox="1">
                  <a:spLocks noRot="1" noChangeAspect="1" noMove="1" noResize="1" noEditPoints="1" noAdjustHandles="1" noChangeArrowheads="1" noChangeShapeType="1" noTextEdit="1"/>
                </p:cNvSpPr>
                <p:nvPr/>
              </p:nvSpPr>
              <p:spPr>
                <a:xfrm>
                  <a:off x="9122852" y="4167763"/>
                  <a:ext cx="341376" cy="276999"/>
                </a:xfrm>
                <a:prstGeom prst="rect">
                  <a:avLst/>
                </a:prstGeom>
                <a:blipFill>
                  <a:blip r:embed="rId5"/>
                  <a:stretch>
                    <a:fillRect l="-25000" t="-2222" r="-48214"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100">
                  <a:extLst>
                    <a:ext uri="{FF2B5EF4-FFF2-40B4-BE49-F238E27FC236}">
                      <a16:creationId xmlns:a16="http://schemas.microsoft.com/office/drawing/2014/main" id="{8077BA83-1DAA-0AB8-2D1F-B460A854991F}"/>
                    </a:ext>
                  </a:extLst>
                </p:cNvPr>
                <p:cNvSpPr txBox="1"/>
                <p:nvPr/>
              </p:nvSpPr>
              <p:spPr>
                <a:xfrm>
                  <a:off x="10777113" y="4175988"/>
                  <a:ext cx="341376" cy="28232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r>
                              <a:rPr lang="en-US" b="1" i="1" smtClean="0">
                                <a:latin typeface="Cambria Math" panose="02040503050406030204" pitchFamily="18" charset="0"/>
                              </a:rPr>
                              <m:t>𝒈</m:t>
                            </m:r>
                            <m:r>
                              <a:rPr lang="en-US" b="1" i="1" smtClean="0">
                                <a:latin typeface="Cambria Math" panose="02040503050406030204" pitchFamily="18" charset="0"/>
                              </a:rPr>
                              <m:t>,</m:t>
                            </m:r>
                            <m:r>
                              <a:rPr lang="en-US" b="1" i="1" smtClean="0">
                                <a:latin typeface="Cambria Math" panose="02040503050406030204" pitchFamily="18" charset="0"/>
                              </a:rPr>
                              <m:t>𝒃</m:t>
                            </m:r>
                          </m:e>
                          <m:sub>
                            <m:r>
                              <a:rPr lang="en-US" b="0" i="1" smtClean="0">
                                <a:latin typeface="Cambria Math" panose="02040503050406030204" pitchFamily="18" charset="0"/>
                              </a:rPr>
                              <m:t>𝑡</m:t>
                            </m:r>
                          </m:sub>
                          <m:sup>
                            <m:r>
                              <a:rPr lang="en-US" b="0" i="1" smtClean="0">
                                <a:latin typeface="Cambria Math" panose="02040503050406030204" pitchFamily="18" charset="0"/>
                              </a:rPr>
                              <m:t>𝐶</m:t>
                            </m:r>
                          </m:sup>
                        </m:sSubSup>
                      </m:oMath>
                    </m:oMathPara>
                  </a14:m>
                  <a:endParaRPr lang="en-US" b="1" dirty="0"/>
                </a:p>
              </p:txBody>
            </p:sp>
          </mc:Choice>
          <mc:Fallback xmlns="">
            <p:sp>
              <p:nvSpPr>
                <p:cNvPr id="101" name="TextBox 100">
                  <a:extLst>
                    <a:ext uri="{FF2B5EF4-FFF2-40B4-BE49-F238E27FC236}">
                      <a16:creationId xmlns:a16="http://schemas.microsoft.com/office/drawing/2014/main" id="{98BD3222-810C-6331-C273-6274BEB6B870}"/>
                    </a:ext>
                  </a:extLst>
                </p:cNvPr>
                <p:cNvSpPr txBox="1">
                  <a:spLocks noRot="1" noChangeAspect="1" noMove="1" noResize="1" noEditPoints="1" noAdjustHandles="1" noChangeArrowheads="1" noChangeShapeType="1" noTextEdit="1"/>
                </p:cNvSpPr>
                <p:nvPr/>
              </p:nvSpPr>
              <p:spPr>
                <a:xfrm>
                  <a:off x="10777113" y="4175988"/>
                  <a:ext cx="341376" cy="282321"/>
                </a:xfrm>
                <a:prstGeom prst="rect">
                  <a:avLst/>
                </a:prstGeom>
                <a:blipFill>
                  <a:blip r:embed="rId6"/>
                  <a:stretch>
                    <a:fillRect l="-25000" t="-2174" r="-57143" b="-26087"/>
                  </a:stretch>
                </a:blipFill>
              </p:spPr>
              <p:txBody>
                <a:bodyPr/>
                <a:lstStyle/>
                <a:p>
                  <a:r>
                    <a:rPr lang="en-US">
                      <a:noFill/>
                    </a:rPr>
                    <a:t> </a:t>
                  </a:r>
                </a:p>
              </p:txBody>
            </p:sp>
          </mc:Fallback>
        </mc:AlternateContent>
        <p:cxnSp>
          <p:nvCxnSpPr>
            <p:cNvPr id="8" name="Straight Arrow Connector 110">
              <a:extLst>
                <a:ext uri="{FF2B5EF4-FFF2-40B4-BE49-F238E27FC236}">
                  <a16:creationId xmlns:a16="http://schemas.microsoft.com/office/drawing/2014/main" id="{3DA8777C-1E6D-3141-59E9-16CB20EDE8ED}"/>
                </a:ext>
              </a:extLst>
            </p:cNvPr>
            <p:cNvCxnSpPr>
              <a:cxnSpLocks/>
              <a:stCxn id="17" idx="2"/>
              <a:endCxn id="21" idx="0"/>
            </p:cNvCxnSpPr>
            <p:nvPr/>
          </p:nvCxnSpPr>
          <p:spPr>
            <a:xfrm flipH="1">
              <a:off x="6636985" y="1389764"/>
              <a:ext cx="1557172" cy="2645000"/>
            </a:xfrm>
            <a:prstGeom prst="straightConnector1">
              <a:avLst/>
            </a:prstGeom>
            <a:ln w="19050">
              <a:solidFill>
                <a:srgbClr val="00B05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111">
              <a:extLst>
                <a:ext uri="{FF2B5EF4-FFF2-40B4-BE49-F238E27FC236}">
                  <a16:creationId xmlns:a16="http://schemas.microsoft.com/office/drawing/2014/main" id="{A8715F05-E631-74F9-7BA5-A4FA97681AD0}"/>
                </a:ext>
              </a:extLst>
            </p:cNvPr>
            <p:cNvCxnSpPr>
              <a:cxnSpLocks/>
              <a:stCxn id="17" idx="2"/>
              <a:endCxn id="12" idx="0"/>
            </p:cNvCxnSpPr>
            <p:nvPr/>
          </p:nvCxnSpPr>
          <p:spPr>
            <a:xfrm flipH="1">
              <a:off x="7603776" y="1389764"/>
              <a:ext cx="590381" cy="2649458"/>
            </a:xfrm>
            <a:prstGeom prst="straightConnector1">
              <a:avLst/>
            </a:prstGeom>
            <a:ln w="19050">
              <a:solidFill>
                <a:srgbClr val="00B05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112">
              <a:extLst>
                <a:ext uri="{FF2B5EF4-FFF2-40B4-BE49-F238E27FC236}">
                  <a16:creationId xmlns:a16="http://schemas.microsoft.com/office/drawing/2014/main" id="{B02C944D-54F0-2D9B-F3B6-B1E0474FF456}"/>
                </a:ext>
              </a:extLst>
            </p:cNvPr>
            <p:cNvCxnSpPr>
              <a:cxnSpLocks/>
              <a:stCxn id="17" idx="2"/>
              <a:endCxn id="22" idx="0"/>
            </p:cNvCxnSpPr>
            <p:nvPr/>
          </p:nvCxnSpPr>
          <p:spPr>
            <a:xfrm>
              <a:off x="8194157" y="1389764"/>
              <a:ext cx="1149968" cy="2623417"/>
            </a:xfrm>
            <a:prstGeom prst="straightConnector1">
              <a:avLst/>
            </a:prstGeom>
            <a:ln w="19050">
              <a:solidFill>
                <a:srgbClr val="00B05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16">
              <a:extLst>
                <a:ext uri="{FF2B5EF4-FFF2-40B4-BE49-F238E27FC236}">
                  <a16:creationId xmlns:a16="http://schemas.microsoft.com/office/drawing/2014/main" id="{27C6850B-F728-48F4-9B8C-9893ED8FD914}"/>
                </a:ext>
              </a:extLst>
            </p:cNvPr>
            <p:cNvCxnSpPr>
              <a:cxnSpLocks/>
              <a:stCxn id="17" idx="2"/>
              <a:endCxn id="23" idx="0"/>
            </p:cNvCxnSpPr>
            <p:nvPr/>
          </p:nvCxnSpPr>
          <p:spPr>
            <a:xfrm>
              <a:off x="8194157" y="1389764"/>
              <a:ext cx="2844869" cy="2631642"/>
            </a:xfrm>
            <a:prstGeom prst="straightConnector1">
              <a:avLst/>
            </a:prstGeom>
            <a:ln w="19050">
              <a:solidFill>
                <a:srgbClr val="00B050"/>
              </a:solidFill>
              <a:prstDash val="dash"/>
              <a:tailEnd type="triangle"/>
            </a:ln>
          </p:spPr>
          <p:style>
            <a:lnRef idx="1">
              <a:schemeClr val="accent1"/>
            </a:lnRef>
            <a:fillRef idx="0">
              <a:schemeClr val="accent1"/>
            </a:fillRef>
            <a:effectRef idx="0">
              <a:schemeClr val="accent1"/>
            </a:effectRef>
            <a:fontRef idx="minor">
              <a:schemeClr val="tx1"/>
            </a:fontRef>
          </p:style>
        </p:cxnSp>
      </p:grpSp>
      <p:pic>
        <p:nvPicPr>
          <p:cNvPr id="12" name="Graphic 56" descr="Smart Phone with solid fill">
            <a:extLst>
              <a:ext uri="{FF2B5EF4-FFF2-40B4-BE49-F238E27FC236}">
                <a16:creationId xmlns:a16="http://schemas.microsoft.com/office/drawing/2014/main" id="{7C39B0A5-B12E-62B7-5FEE-96BA9FE8FAA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223405" y="5604765"/>
            <a:ext cx="1359795" cy="914400"/>
          </a:xfrm>
          <a:prstGeom prst="rect">
            <a:avLst/>
          </a:prstGeom>
        </p:spPr>
      </p:pic>
      <p:pic>
        <p:nvPicPr>
          <p:cNvPr id="13" name="Graphic 59" descr="Cloud outline">
            <a:extLst>
              <a:ext uri="{FF2B5EF4-FFF2-40B4-BE49-F238E27FC236}">
                <a16:creationId xmlns:a16="http://schemas.microsoft.com/office/drawing/2014/main" id="{74AFAFA7-1C19-6A64-BBB8-795D12E69EC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814447" y="1448703"/>
            <a:ext cx="2247934" cy="2247934"/>
          </a:xfrm>
          <a:prstGeom prst="rect">
            <a:avLst/>
          </a:prstGeom>
        </p:spPr>
      </p:pic>
      <p:grpSp>
        <p:nvGrpSpPr>
          <p:cNvPr id="14" name="Group 67">
            <a:extLst>
              <a:ext uri="{FF2B5EF4-FFF2-40B4-BE49-F238E27FC236}">
                <a16:creationId xmlns:a16="http://schemas.microsoft.com/office/drawing/2014/main" id="{D21E80E8-258F-D918-C6CD-47EF0D29B53D}"/>
              </a:ext>
            </a:extLst>
          </p:cNvPr>
          <p:cNvGrpSpPr/>
          <p:nvPr/>
        </p:nvGrpSpPr>
        <p:grpSpPr>
          <a:xfrm>
            <a:off x="6324408" y="5456823"/>
            <a:ext cx="5590327" cy="1401177"/>
            <a:chOff x="8158480" y="3891280"/>
            <a:chExt cx="2515182" cy="1401177"/>
          </a:xfrm>
        </p:grpSpPr>
        <p:sp>
          <p:nvSpPr>
            <p:cNvPr id="15" name="Rectangle: Rounded Corners 68">
              <a:extLst>
                <a:ext uri="{FF2B5EF4-FFF2-40B4-BE49-F238E27FC236}">
                  <a16:creationId xmlns:a16="http://schemas.microsoft.com/office/drawing/2014/main" id="{9FDCC072-819E-34E1-65CB-D5161806CC44}"/>
                </a:ext>
              </a:extLst>
            </p:cNvPr>
            <p:cNvSpPr/>
            <p:nvPr/>
          </p:nvSpPr>
          <p:spPr>
            <a:xfrm>
              <a:off x="8158480" y="3891280"/>
              <a:ext cx="2515182" cy="113792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16" name="TextBox 69">
                  <a:extLst>
                    <a:ext uri="{FF2B5EF4-FFF2-40B4-BE49-F238E27FC236}">
                      <a16:creationId xmlns:a16="http://schemas.microsoft.com/office/drawing/2014/main" id="{37076ACB-53D3-A78E-8DD9-4C6BF2A64063}"/>
                    </a:ext>
                  </a:extLst>
                </p:cNvPr>
                <p:cNvSpPr txBox="1"/>
                <p:nvPr/>
              </p:nvSpPr>
              <p:spPr>
                <a:xfrm>
                  <a:off x="10583827" y="5015458"/>
                  <a:ext cx="8983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𝒞</m:t>
                        </m:r>
                      </m:oMath>
                    </m:oMathPara>
                  </a14:m>
                  <a:endParaRPr lang="en-US" dirty="0"/>
                </a:p>
              </p:txBody>
            </p:sp>
          </mc:Choice>
          <mc:Fallback xmlns="">
            <p:sp>
              <p:nvSpPr>
                <p:cNvPr id="70" name="TextBox 69">
                  <a:extLst>
                    <a:ext uri="{FF2B5EF4-FFF2-40B4-BE49-F238E27FC236}">
                      <a16:creationId xmlns:a16="http://schemas.microsoft.com/office/drawing/2014/main" id="{98E1897D-0F95-22CB-6A75-EDA22CA922CF}"/>
                    </a:ext>
                  </a:extLst>
                </p:cNvPr>
                <p:cNvSpPr txBox="1">
                  <a:spLocks noRot="1" noChangeAspect="1" noMove="1" noResize="1" noEditPoints="1" noAdjustHandles="1" noChangeArrowheads="1" noChangeShapeType="1" noTextEdit="1"/>
                </p:cNvSpPr>
                <p:nvPr/>
              </p:nvSpPr>
              <p:spPr>
                <a:xfrm>
                  <a:off x="10583827" y="5015458"/>
                  <a:ext cx="89835" cy="276999"/>
                </a:xfrm>
                <a:prstGeom prst="rect">
                  <a:avLst/>
                </a:prstGeom>
                <a:blipFill>
                  <a:blip r:embed="rId11"/>
                  <a:stretch>
                    <a:fillRect l="-31250" r="-25000" b="-6667"/>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7" name="TextBox 70">
                <a:extLst>
                  <a:ext uri="{FF2B5EF4-FFF2-40B4-BE49-F238E27FC236}">
                    <a16:creationId xmlns:a16="http://schemas.microsoft.com/office/drawing/2014/main" id="{E0DAC615-5F3E-7822-CB3C-C9ED4DB6B96A}"/>
                  </a:ext>
                </a:extLst>
              </p:cNvPr>
              <p:cNvSpPr txBox="1"/>
              <p:nvPr/>
            </p:nvSpPr>
            <p:spPr>
              <a:xfrm>
                <a:off x="8181835" y="2616753"/>
                <a:ext cx="623697"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200" b="1" i="1" smtClean="0">
                              <a:latin typeface="Cambria Math" panose="02040503050406030204" pitchFamily="18" charset="0"/>
                            </a:rPr>
                          </m:ctrlPr>
                        </m:sSubPr>
                        <m:e>
                          <m:r>
                            <a:rPr lang="en-US" sz="2200" b="1" i="1" smtClean="0">
                              <a:latin typeface="Cambria Math" panose="02040503050406030204" pitchFamily="18" charset="0"/>
                            </a:rPr>
                            <m:t>𝒂</m:t>
                          </m:r>
                          <m:r>
                            <a:rPr lang="en-US" sz="2200" b="1" i="1" smtClean="0">
                              <a:latin typeface="Cambria Math" panose="02040503050406030204" pitchFamily="18" charset="0"/>
                            </a:rPr>
                            <m:t>,</m:t>
                          </m:r>
                          <m:r>
                            <a:rPr lang="en-US" sz="2200" b="1" i="1" smtClean="0">
                              <a:latin typeface="Cambria Math" panose="02040503050406030204" pitchFamily="18" charset="0"/>
                            </a:rPr>
                            <m:t>𝒃</m:t>
                          </m:r>
                        </m:e>
                        <m:sub>
                          <m:r>
                            <a:rPr lang="en-US" sz="2200" b="0" i="1" smtClean="0">
                              <a:latin typeface="Cambria Math" panose="02040503050406030204" pitchFamily="18" charset="0"/>
                            </a:rPr>
                            <m:t>𝑡</m:t>
                          </m:r>
                        </m:sub>
                      </m:sSub>
                    </m:oMath>
                  </m:oMathPara>
                </a14:m>
                <a:endParaRPr lang="en-US" sz="2200" b="1" dirty="0"/>
              </a:p>
            </p:txBody>
          </p:sp>
        </mc:Choice>
        <mc:Fallback xmlns="">
          <p:sp>
            <p:nvSpPr>
              <p:cNvPr id="17" name="TextBox 70">
                <a:extLst>
                  <a:ext uri="{FF2B5EF4-FFF2-40B4-BE49-F238E27FC236}">
                    <a16:creationId xmlns:a16="http://schemas.microsoft.com/office/drawing/2014/main" id="{E0DAC615-5F3E-7822-CB3C-C9ED4DB6B96A}"/>
                  </a:ext>
                </a:extLst>
              </p:cNvPr>
              <p:cNvSpPr txBox="1">
                <a:spLocks noRot="1" noChangeAspect="1" noMove="1" noResize="1" noEditPoints="1" noAdjustHandles="1" noChangeArrowheads="1" noChangeShapeType="1" noTextEdit="1"/>
              </p:cNvSpPr>
              <p:nvPr/>
            </p:nvSpPr>
            <p:spPr>
              <a:xfrm>
                <a:off x="8181835" y="2616753"/>
                <a:ext cx="623697" cy="338554"/>
              </a:xfrm>
              <a:prstGeom prst="rect">
                <a:avLst/>
              </a:prstGeom>
              <a:blipFill>
                <a:blip r:embed="rId12"/>
                <a:stretch>
                  <a:fillRect l="-5882" r="-2941" b="-16071"/>
                </a:stretch>
              </a:blipFill>
            </p:spPr>
            <p:txBody>
              <a:bodyPr/>
              <a:lstStyle/>
              <a:p>
                <a:r>
                  <a:rPr lang="en-GB">
                    <a:noFill/>
                  </a:rPr>
                  <a:t> </a:t>
                </a:r>
              </a:p>
            </p:txBody>
          </p:sp>
        </mc:Fallback>
      </mc:AlternateContent>
      <p:cxnSp>
        <p:nvCxnSpPr>
          <p:cNvPr id="18" name="Straight Connector 83">
            <a:extLst>
              <a:ext uri="{FF2B5EF4-FFF2-40B4-BE49-F238E27FC236}">
                <a16:creationId xmlns:a16="http://schemas.microsoft.com/office/drawing/2014/main" id="{BFE61CFD-D6D1-AFF0-887C-026DDC7A59A5}"/>
              </a:ext>
            </a:extLst>
          </p:cNvPr>
          <p:cNvCxnSpPr>
            <a:cxnSpLocks/>
          </p:cNvCxnSpPr>
          <p:nvPr/>
        </p:nvCxnSpPr>
        <p:spPr>
          <a:xfrm>
            <a:off x="6095365" y="1839863"/>
            <a:ext cx="0" cy="47666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Content Placeholder 85">
            <a:extLst>
              <a:ext uri="{FF2B5EF4-FFF2-40B4-BE49-F238E27FC236}">
                <a16:creationId xmlns:a16="http://schemas.microsoft.com/office/drawing/2014/main" id="{2D9DCE0A-774A-437E-E15A-FA061B828702}"/>
              </a:ext>
            </a:extLst>
          </p:cNvPr>
          <p:cNvSpPr txBox="1">
            <a:spLocks/>
          </p:cNvSpPr>
          <p:nvPr/>
        </p:nvSpPr>
        <p:spPr>
          <a:xfrm>
            <a:off x="718864" y="1803054"/>
            <a:ext cx="4772134" cy="179459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6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defTabSz="914400"/>
            <a:r>
              <a:rPr lang="en-US" sz="1800" kern="0" dirty="0" err="1"/>
              <a:t>FedIP</a:t>
            </a:r>
            <a:r>
              <a:rPr lang="en-US" sz="1800" kern="0" dirty="0"/>
              <a:t> merges:</a:t>
            </a:r>
          </a:p>
          <a:p>
            <a:pPr marL="457200" indent="-457200" defTabSz="914400">
              <a:buFont typeface="+mj-lt"/>
              <a:buAutoNum type="arabicPeriod"/>
            </a:pPr>
            <a:r>
              <a:rPr lang="en-US" sz="1800" kern="0" dirty="0">
                <a:solidFill>
                  <a:schemeClr val="bg2"/>
                </a:solidFill>
              </a:rPr>
              <a:t>Federated Averaging </a:t>
            </a:r>
            <a:r>
              <a:rPr lang="en-US" sz="1800" kern="0" dirty="0"/>
              <a:t>as a framework for adapting a federation of clients with</a:t>
            </a:r>
          </a:p>
          <a:p>
            <a:pPr marL="457200" indent="-457200" defTabSz="914400">
              <a:buFont typeface="+mj-lt"/>
              <a:buAutoNum type="arabicPeriod"/>
            </a:pPr>
            <a:r>
              <a:rPr lang="en-US" sz="1800" kern="0" dirty="0">
                <a:solidFill>
                  <a:schemeClr val="bg2"/>
                </a:solidFill>
              </a:rPr>
              <a:t>Intrinsic Plasticity </a:t>
            </a:r>
            <a:r>
              <a:rPr lang="en-US" sz="1800" kern="0" dirty="0"/>
              <a:t>for learning the global gain and bias parameters</a:t>
            </a:r>
          </a:p>
        </p:txBody>
      </p:sp>
      <p:pic>
        <p:nvPicPr>
          <p:cNvPr id="20" name="Picture 86">
            <a:extLst>
              <a:ext uri="{FF2B5EF4-FFF2-40B4-BE49-F238E27FC236}">
                <a16:creationId xmlns:a16="http://schemas.microsoft.com/office/drawing/2014/main" id="{E8AFE3C9-9AE6-21EF-137B-72EF84383802}"/>
              </a:ext>
            </a:extLst>
          </p:cNvPr>
          <p:cNvPicPr>
            <a:picLocks noChangeAspect="1"/>
          </p:cNvPicPr>
          <p:nvPr/>
        </p:nvPicPr>
        <p:blipFill>
          <a:blip r:embed="rId13"/>
          <a:stretch>
            <a:fillRect/>
          </a:stretch>
        </p:blipFill>
        <p:spPr>
          <a:xfrm>
            <a:off x="626571" y="3388872"/>
            <a:ext cx="5249489" cy="2553623"/>
          </a:xfrm>
          <a:prstGeom prst="rect">
            <a:avLst/>
          </a:prstGeom>
        </p:spPr>
      </p:pic>
      <p:pic>
        <p:nvPicPr>
          <p:cNvPr id="21" name="Graphic 93" descr="Smart Phone with solid fill">
            <a:extLst>
              <a:ext uri="{FF2B5EF4-FFF2-40B4-BE49-F238E27FC236}">
                <a16:creationId xmlns:a16="http://schemas.microsoft.com/office/drawing/2014/main" id="{B6FFBB50-77B9-E7EE-EC20-CC9794BBCB2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56614" y="5600307"/>
            <a:ext cx="1359795" cy="914400"/>
          </a:xfrm>
          <a:prstGeom prst="rect">
            <a:avLst/>
          </a:prstGeom>
        </p:spPr>
      </p:pic>
      <p:pic>
        <p:nvPicPr>
          <p:cNvPr id="22" name="Graphic 96" descr="Smart Phone with solid fill">
            <a:extLst>
              <a:ext uri="{FF2B5EF4-FFF2-40B4-BE49-F238E27FC236}">
                <a16:creationId xmlns:a16="http://schemas.microsoft.com/office/drawing/2014/main" id="{7B963D5A-C00E-9624-C858-BA1C409DE4D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963754" y="5578724"/>
            <a:ext cx="1359795" cy="914400"/>
          </a:xfrm>
          <a:prstGeom prst="rect">
            <a:avLst/>
          </a:prstGeom>
        </p:spPr>
      </p:pic>
      <p:pic>
        <p:nvPicPr>
          <p:cNvPr id="23" name="Graphic 99" descr="Smart Phone with solid fill">
            <a:extLst>
              <a:ext uri="{FF2B5EF4-FFF2-40B4-BE49-F238E27FC236}">
                <a16:creationId xmlns:a16="http://schemas.microsoft.com/office/drawing/2014/main" id="{CD1BAE03-9BFB-61F2-780B-368C2F371EA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658655" y="5586949"/>
            <a:ext cx="1359795" cy="914400"/>
          </a:xfrm>
          <a:prstGeom prst="rect">
            <a:avLst/>
          </a:prstGeom>
        </p:spPr>
      </p:pic>
      <p:grpSp>
        <p:nvGrpSpPr>
          <p:cNvPr id="24" name="Group 146">
            <a:extLst>
              <a:ext uri="{FF2B5EF4-FFF2-40B4-BE49-F238E27FC236}">
                <a16:creationId xmlns:a16="http://schemas.microsoft.com/office/drawing/2014/main" id="{BBE85032-408A-0A69-5646-9333322F7C59}"/>
              </a:ext>
            </a:extLst>
          </p:cNvPr>
          <p:cNvGrpSpPr/>
          <p:nvPr/>
        </p:nvGrpSpPr>
        <p:grpSpPr>
          <a:xfrm>
            <a:off x="6659785" y="5781935"/>
            <a:ext cx="4979057" cy="579736"/>
            <a:chOff x="6360258" y="4216392"/>
            <a:chExt cx="4979057" cy="579736"/>
          </a:xfrm>
        </p:grpSpPr>
        <mc:AlternateContent xmlns:mc="http://schemas.openxmlformats.org/markup-compatibility/2006" xmlns:a14="http://schemas.microsoft.com/office/drawing/2010/main">
          <mc:Choice Requires="a14">
            <p:sp>
              <p:nvSpPr>
                <p:cNvPr id="25" name="TextBox 62">
                  <a:extLst>
                    <a:ext uri="{FF2B5EF4-FFF2-40B4-BE49-F238E27FC236}">
                      <a16:creationId xmlns:a16="http://schemas.microsoft.com/office/drawing/2014/main" id="{2BF9A6EF-43B9-4EBE-5C4A-EFA243CE0744}"/>
                    </a:ext>
                  </a:extLst>
                </p:cNvPr>
                <p:cNvSpPr txBox="1"/>
                <p:nvPr/>
              </p:nvSpPr>
              <p:spPr>
                <a:xfrm>
                  <a:off x="7327049" y="4517334"/>
                  <a:ext cx="577017" cy="2787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b="1" i="1" smtClean="0">
                                <a:latin typeface="Cambria Math" panose="02040503050406030204" pitchFamily="18" charset="0"/>
                              </a:rPr>
                            </m:ctrlPr>
                          </m:sSubSupPr>
                          <m:e>
                            <m:r>
                              <a:rPr lang="en-US" b="1" i="1" smtClean="0">
                                <a:latin typeface="Cambria Math" panose="02040503050406030204" pitchFamily="18" charset="0"/>
                              </a:rPr>
                              <m:t>𝒈</m:t>
                            </m:r>
                            <m:r>
                              <a:rPr lang="en-US" b="1" i="1" smtClean="0">
                                <a:latin typeface="Cambria Math" panose="02040503050406030204" pitchFamily="18" charset="0"/>
                              </a:rPr>
                              <m:t>,</m:t>
                            </m:r>
                            <m:r>
                              <a:rPr lang="en-US" b="1" i="1" smtClean="0">
                                <a:latin typeface="Cambria Math" panose="02040503050406030204" pitchFamily="18" charset="0"/>
                              </a:rPr>
                              <m:t>𝒃</m:t>
                            </m:r>
                          </m:e>
                          <m:sub>
                            <m:r>
                              <a:rPr lang="en-US" b="0" i="1" smtClean="0">
                                <a:latin typeface="Cambria Math" panose="02040503050406030204" pitchFamily="18" charset="0"/>
                              </a:rPr>
                              <m:t>𝑡</m:t>
                            </m:r>
                            <m:r>
                              <a:rPr lang="en-US" b="1" i="1" smtClean="0">
                                <a:latin typeface="Cambria Math" panose="02040503050406030204" pitchFamily="18" charset="0"/>
                              </a:rPr>
                              <m:t>′</m:t>
                            </m:r>
                          </m:sub>
                          <m:sup>
                            <m:r>
                              <a:rPr lang="en-US" b="0" i="1" smtClean="0">
                                <a:latin typeface="Cambria Math" panose="02040503050406030204" pitchFamily="18" charset="0"/>
                              </a:rPr>
                              <m:t>2</m:t>
                            </m:r>
                          </m:sup>
                        </m:sSubSup>
                      </m:oMath>
                    </m:oMathPara>
                  </a14:m>
                  <a:endParaRPr lang="en-US" b="1" dirty="0"/>
                </a:p>
              </p:txBody>
            </p:sp>
          </mc:Choice>
          <mc:Fallback xmlns="">
            <p:sp>
              <p:nvSpPr>
                <p:cNvPr id="63" name="TextBox 62">
                  <a:extLst>
                    <a:ext uri="{FF2B5EF4-FFF2-40B4-BE49-F238E27FC236}">
                      <a16:creationId xmlns:a16="http://schemas.microsoft.com/office/drawing/2014/main" id="{5BA645AD-0366-F9E2-100A-2215A60F9AD0}"/>
                    </a:ext>
                  </a:extLst>
                </p:cNvPr>
                <p:cNvSpPr txBox="1">
                  <a:spLocks noRot="1" noChangeAspect="1" noMove="1" noResize="1" noEditPoints="1" noAdjustHandles="1" noChangeArrowheads="1" noChangeShapeType="1" noTextEdit="1"/>
                </p:cNvSpPr>
                <p:nvPr/>
              </p:nvSpPr>
              <p:spPr>
                <a:xfrm>
                  <a:off x="7327049" y="4517334"/>
                  <a:ext cx="577017" cy="278794"/>
                </a:xfrm>
                <a:prstGeom prst="rect">
                  <a:avLst/>
                </a:prstGeom>
                <a:blipFill>
                  <a:blip r:embed="rId14"/>
                  <a:stretch>
                    <a:fillRect l="-9474" t="-2174" r="-1053" b="-260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95">
                  <a:extLst>
                    <a:ext uri="{FF2B5EF4-FFF2-40B4-BE49-F238E27FC236}">
                      <a16:creationId xmlns:a16="http://schemas.microsoft.com/office/drawing/2014/main" id="{348501B7-8446-0B13-4935-B44940081089}"/>
                    </a:ext>
                  </a:extLst>
                </p:cNvPr>
                <p:cNvSpPr txBox="1"/>
                <p:nvPr/>
              </p:nvSpPr>
              <p:spPr>
                <a:xfrm>
                  <a:off x="6360258" y="4512876"/>
                  <a:ext cx="577016" cy="2782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b="1" i="1" smtClean="0">
                                <a:latin typeface="Cambria Math" panose="02040503050406030204" pitchFamily="18" charset="0"/>
                              </a:rPr>
                            </m:ctrlPr>
                          </m:sSubSupPr>
                          <m:e>
                            <m:r>
                              <a:rPr lang="en-US" b="1" i="1" smtClean="0">
                                <a:latin typeface="Cambria Math" panose="02040503050406030204" pitchFamily="18" charset="0"/>
                              </a:rPr>
                              <m:t>𝒈</m:t>
                            </m:r>
                            <m:r>
                              <a:rPr lang="en-US" b="1" i="1" smtClean="0">
                                <a:latin typeface="Cambria Math" panose="02040503050406030204" pitchFamily="18" charset="0"/>
                              </a:rPr>
                              <m:t>,</m:t>
                            </m:r>
                            <m:r>
                              <a:rPr lang="en-US" b="1" i="1" smtClean="0">
                                <a:latin typeface="Cambria Math" panose="02040503050406030204" pitchFamily="18" charset="0"/>
                              </a:rPr>
                              <m:t>𝒃</m:t>
                            </m:r>
                          </m:e>
                          <m:sub>
                            <m:r>
                              <a:rPr lang="en-US" b="0" i="1" smtClean="0">
                                <a:latin typeface="Cambria Math" panose="02040503050406030204" pitchFamily="18" charset="0"/>
                              </a:rPr>
                              <m:t>𝑡</m:t>
                            </m:r>
                            <m:r>
                              <a:rPr lang="en-US" b="1" i="1" smtClean="0">
                                <a:latin typeface="Cambria Math" panose="02040503050406030204" pitchFamily="18" charset="0"/>
                              </a:rPr>
                              <m:t>′</m:t>
                            </m:r>
                          </m:sub>
                          <m:sup>
                            <m:r>
                              <a:rPr lang="en-US" b="0" i="1" smtClean="0">
                                <a:latin typeface="Cambria Math" panose="02040503050406030204" pitchFamily="18" charset="0"/>
                              </a:rPr>
                              <m:t>1</m:t>
                            </m:r>
                          </m:sup>
                        </m:sSubSup>
                      </m:oMath>
                    </m:oMathPara>
                  </a14:m>
                  <a:endParaRPr lang="en-US" b="1" dirty="0"/>
                </a:p>
              </p:txBody>
            </p:sp>
          </mc:Choice>
          <mc:Fallback xmlns="">
            <p:sp>
              <p:nvSpPr>
                <p:cNvPr id="96" name="TextBox 95">
                  <a:extLst>
                    <a:ext uri="{FF2B5EF4-FFF2-40B4-BE49-F238E27FC236}">
                      <a16:creationId xmlns:a16="http://schemas.microsoft.com/office/drawing/2014/main" id="{69BA0C91-310C-F72D-A8EC-39DD6150121C}"/>
                    </a:ext>
                  </a:extLst>
                </p:cNvPr>
                <p:cNvSpPr txBox="1">
                  <a:spLocks noRot="1" noChangeAspect="1" noMove="1" noResize="1" noEditPoints="1" noAdjustHandles="1" noChangeArrowheads="1" noChangeShapeType="1" noTextEdit="1"/>
                </p:cNvSpPr>
                <p:nvPr/>
              </p:nvSpPr>
              <p:spPr>
                <a:xfrm>
                  <a:off x="6360258" y="4512876"/>
                  <a:ext cx="577016" cy="278218"/>
                </a:xfrm>
                <a:prstGeom prst="rect">
                  <a:avLst/>
                </a:prstGeom>
                <a:blipFill>
                  <a:blip r:embed="rId15"/>
                  <a:stretch>
                    <a:fillRect l="-9474" t="-2174" r="-2105" b="-260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98">
                  <a:extLst>
                    <a:ext uri="{FF2B5EF4-FFF2-40B4-BE49-F238E27FC236}">
                      <a16:creationId xmlns:a16="http://schemas.microsoft.com/office/drawing/2014/main" id="{CF14D2DA-E342-4F8D-7F5B-CB7717E0F13A}"/>
                    </a:ext>
                  </a:extLst>
                </p:cNvPr>
                <p:cNvSpPr txBox="1"/>
                <p:nvPr/>
              </p:nvSpPr>
              <p:spPr>
                <a:xfrm>
                  <a:off x="9067398" y="4491293"/>
                  <a:ext cx="57701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b="1" i="1" smtClean="0">
                                <a:latin typeface="Cambria Math" panose="02040503050406030204" pitchFamily="18" charset="0"/>
                              </a:rPr>
                            </m:ctrlPr>
                          </m:sSubSupPr>
                          <m:e>
                            <m:r>
                              <a:rPr lang="en-US" b="1" i="1" smtClean="0">
                                <a:latin typeface="Cambria Math" panose="02040503050406030204" pitchFamily="18" charset="0"/>
                              </a:rPr>
                              <m:t>𝒈</m:t>
                            </m:r>
                            <m:r>
                              <a:rPr lang="en-US" b="1" i="1" smtClean="0">
                                <a:latin typeface="Cambria Math" panose="02040503050406030204" pitchFamily="18" charset="0"/>
                              </a:rPr>
                              <m:t>,</m:t>
                            </m:r>
                            <m:r>
                              <a:rPr lang="en-US" b="1" i="1" smtClean="0">
                                <a:latin typeface="Cambria Math" panose="02040503050406030204" pitchFamily="18" charset="0"/>
                              </a:rPr>
                              <m:t>𝒃</m:t>
                            </m:r>
                          </m:e>
                          <m:sub>
                            <m:r>
                              <a:rPr lang="en-US" b="0" i="1" smtClean="0">
                                <a:latin typeface="Cambria Math" panose="02040503050406030204" pitchFamily="18" charset="0"/>
                              </a:rPr>
                              <m:t>𝑡</m:t>
                            </m:r>
                            <m:r>
                              <a:rPr lang="en-US" b="1" i="1" smtClean="0">
                                <a:latin typeface="Cambria Math" panose="02040503050406030204" pitchFamily="18" charset="0"/>
                              </a:rPr>
                              <m:t>′</m:t>
                            </m:r>
                          </m:sub>
                          <m:sup>
                            <m:r>
                              <a:rPr lang="en-US" b="1" i="1" smtClean="0">
                                <a:latin typeface="Cambria Math" panose="02040503050406030204" pitchFamily="18" charset="0"/>
                              </a:rPr>
                              <m:t>𝒄</m:t>
                            </m:r>
                          </m:sup>
                        </m:sSubSup>
                      </m:oMath>
                    </m:oMathPara>
                  </a14:m>
                  <a:endParaRPr lang="en-US" b="1" dirty="0"/>
                </a:p>
              </p:txBody>
            </p:sp>
          </mc:Choice>
          <mc:Fallback xmlns="">
            <p:sp>
              <p:nvSpPr>
                <p:cNvPr id="99" name="TextBox 98">
                  <a:extLst>
                    <a:ext uri="{FF2B5EF4-FFF2-40B4-BE49-F238E27FC236}">
                      <a16:creationId xmlns:a16="http://schemas.microsoft.com/office/drawing/2014/main" id="{D36A048A-FF8F-1BDE-A3AB-ADEE84D042FD}"/>
                    </a:ext>
                  </a:extLst>
                </p:cNvPr>
                <p:cNvSpPr txBox="1">
                  <a:spLocks noRot="1" noChangeAspect="1" noMove="1" noResize="1" noEditPoints="1" noAdjustHandles="1" noChangeArrowheads="1" noChangeShapeType="1" noTextEdit="1"/>
                </p:cNvSpPr>
                <p:nvPr/>
              </p:nvSpPr>
              <p:spPr>
                <a:xfrm>
                  <a:off x="9067398" y="4491293"/>
                  <a:ext cx="577016" cy="276999"/>
                </a:xfrm>
                <a:prstGeom prst="rect">
                  <a:avLst/>
                </a:prstGeom>
                <a:blipFill>
                  <a:blip r:embed="rId16"/>
                  <a:stretch>
                    <a:fillRect l="-9474" t="-2222" r="-2105"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101">
                  <a:extLst>
                    <a:ext uri="{FF2B5EF4-FFF2-40B4-BE49-F238E27FC236}">
                      <a16:creationId xmlns:a16="http://schemas.microsoft.com/office/drawing/2014/main" id="{37B83481-98D3-4F09-C72D-7E0EE389B4B7}"/>
                    </a:ext>
                  </a:extLst>
                </p:cNvPr>
                <p:cNvSpPr txBox="1"/>
                <p:nvPr/>
              </p:nvSpPr>
              <p:spPr>
                <a:xfrm>
                  <a:off x="10762299" y="4499518"/>
                  <a:ext cx="577016" cy="2823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b="1" i="1" smtClean="0">
                                <a:latin typeface="Cambria Math" panose="02040503050406030204" pitchFamily="18" charset="0"/>
                              </a:rPr>
                            </m:ctrlPr>
                          </m:sSubSupPr>
                          <m:e>
                            <m:r>
                              <a:rPr lang="en-US" b="1" i="1" smtClean="0">
                                <a:latin typeface="Cambria Math" panose="02040503050406030204" pitchFamily="18" charset="0"/>
                              </a:rPr>
                              <m:t>𝒈</m:t>
                            </m:r>
                            <m:r>
                              <a:rPr lang="en-US" b="1" i="1" smtClean="0">
                                <a:latin typeface="Cambria Math" panose="02040503050406030204" pitchFamily="18" charset="0"/>
                              </a:rPr>
                              <m:t>,</m:t>
                            </m:r>
                            <m:r>
                              <a:rPr lang="en-US" b="1" i="1" smtClean="0">
                                <a:latin typeface="Cambria Math" panose="02040503050406030204" pitchFamily="18" charset="0"/>
                              </a:rPr>
                              <m:t>𝒃</m:t>
                            </m:r>
                          </m:e>
                          <m:sub>
                            <m:r>
                              <a:rPr lang="en-US" b="0" i="1" smtClean="0">
                                <a:latin typeface="Cambria Math" panose="02040503050406030204" pitchFamily="18" charset="0"/>
                              </a:rPr>
                              <m:t>𝑡</m:t>
                            </m:r>
                            <m:r>
                              <a:rPr lang="en-US" b="1" i="1" smtClean="0">
                                <a:latin typeface="Cambria Math" panose="02040503050406030204" pitchFamily="18" charset="0"/>
                              </a:rPr>
                              <m:t>′</m:t>
                            </m:r>
                          </m:sub>
                          <m:sup>
                            <m:r>
                              <a:rPr lang="en-US" b="0" i="1" smtClean="0">
                                <a:latin typeface="Cambria Math" panose="02040503050406030204" pitchFamily="18" charset="0"/>
                              </a:rPr>
                              <m:t>𝐶</m:t>
                            </m:r>
                          </m:sup>
                        </m:sSubSup>
                      </m:oMath>
                    </m:oMathPara>
                  </a14:m>
                  <a:endParaRPr lang="en-US" b="1" dirty="0"/>
                </a:p>
              </p:txBody>
            </p:sp>
          </mc:Choice>
          <mc:Fallback xmlns="">
            <p:sp>
              <p:nvSpPr>
                <p:cNvPr id="102" name="TextBox 101">
                  <a:extLst>
                    <a:ext uri="{FF2B5EF4-FFF2-40B4-BE49-F238E27FC236}">
                      <a16:creationId xmlns:a16="http://schemas.microsoft.com/office/drawing/2014/main" id="{6BDBD78C-EA1E-3217-95E9-5FEE6398F55C}"/>
                    </a:ext>
                  </a:extLst>
                </p:cNvPr>
                <p:cNvSpPr txBox="1">
                  <a:spLocks noRot="1" noChangeAspect="1" noMove="1" noResize="1" noEditPoints="1" noAdjustHandles="1" noChangeArrowheads="1" noChangeShapeType="1" noTextEdit="1"/>
                </p:cNvSpPr>
                <p:nvPr/>
              </p:nvSpPr>
              <p:spPr>
                <a:xfrm>
                  <a:off x="10762299" y="4499518"/>
                  <a:ext cx="577016" cy="282321"/>
                </a:xfrm>
                <a:prstGeom prst="rect">
                  <a:avLst/>
                </a:prstGeom>
                <a:blipFill>
                  <a:blip r:embed="rId17"/>
                  <a:stretch>
                    <a:fillRect l="-9474" t="-2174" r="-2105" b="-26087"/>
                  </a:stretch>
                </a:blipFill>
              </p:spPr>
              <p:txBody>
                <a:bodyPr/>
                <a:lstStyle/>
                <a:p>
                  <a:r>
                    <a:rPr lang="en-US">
                      <a:noFill/>
                    </a:rPr>
                    <a:t> </a:t>
                  </a:r>
                </a:p>
              </p:txBody>
            </p:sp>
          </mc:Fallback>
        </mc:AlternateContent>
        <p:cxnSp>
          <p:nvCxnSpPr>
            <p:cNvPr id="29" name="Straight Connector 66">
              <a:extLst>
                <a:ext uri="{FF2B5EF4-FFF2-40B4-BE49-F238E27FC236}">
                  <a16:creationId xmlns:a16="http://schemas.microsoft.com/office/drawing/2014/main" id="{CD4069F0-FC05-ADC2-3AE2-61490748DF7F}"/>
                </a:ext>
              </a:extLst>
            </p:cNvPr>
            <p:cNvCxnSpPr>
              <a:cxnSpLocks/>
            </p:cNvCxnSpPr>
            <p:nvPr/>
          </p:nvCxnSpPr>
          <p:spPr>
            <a:xfrm flipV="1">
              <a:off x="6375072" y="4248315"/>
              <a:ext cx="502624" cy="1928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103">
              <a:extLst>
                <a:ext uri="{FF2B5EF4-FFF2-40B4-BE49-F238E27FC236}">
                  <a16:creationId xmlns:a16="http://schemas.microsoft.com/office/drawing/2014/main" id="{5FD1F69A-D1B6-30C6-17F8-4332F489CF79}"/>
                </a:ext>
              </a:extLst>
            </p:cNvPr>
            <p:cNvCxnSpPr>
              <a:cxnSpLocks/>
            </p:cNvCxnSpPr>
            <p:nvPr/>
          </p:nvCxnSpPr>
          <p:spPr>
            <a:xfrm flipV="1">
              <a:off x="7358539" y="4262117"/>
              <a:ext cx="502624" cy="1928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104">
              <a:extLst>
                <a:ext uri="{FF2B5EF4-FFF2-40B4-BE49-F238E27FC236}">
                  <a16:creationId xmlns:a16="http://schemas.microsoft.com/office/drawing/2014/main" id="{3746EF3D-CD67-999E-1877-EBDCADCE7993}"/>
                </a:ext>
              </a:extLst>
            </p:cNvPr>
            <p:cNvCxnSpPr>
              <a:cxnSpLocks/>
            </p:cNvCxnSpPr>
            <p:nvPr/>
          </p:nvCxnSpPr>
          <p:spPr>
            <a:xfrm flipV="1">
              <a:off x="9104482" y="4216392"/>
              <a:ext cx="502624" cy="1928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105">
              <a:extLst>
                <a:ext uri="{FF2B5EF4-FFF2-40B4-BE49-F238E27FC236}">
                  <a16:creationId xmlns:a16="http://schemas.microsoft.com/office/drawing/2014/main" id="{2D083CE2-B4F7-D775-71A1-E02AB1144CD8}"/>
                </a:ext>
              </a:extLst>
            </p:cNvPr>
            <p:cNvCxnSpPr>
              <a:cxnSpLocks/>
            </p:cNvCxnSpPr>
            <p:nvPr/>
          </p:nvCxnSpPr>
          <p:spPr>
            <a:xfrm flipV="1">
              <a:off x="10799495" y="4216392"/>
              <a:ext cx="502624" cy="1928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127">
            <a:extLst>
              <a:ext uri="{FF2B5EF4-FFF2-40B4-BE49-F238E27FC236}">
                <a16:creationId xmlns:a16="http://schemas.microsoft.com/office/drawing/2014/main" id="{2569D9BC-9914-6F38-7608-C75E89E8BC22}"/>
              </a:ext>
            </a:extLst>
          </p:cNvPr>
          <p:cNvCxnSpPr>
            <a:cxnSpLocks/>
          </p:cNvCxnSpPr>
          <p:nvPr/>
        </p:nvCxnSpPr>
        <p:spPr>
          <a:xfrm flipV="1">
            <a:off x="8179016" y="2670969"/>
            <a:ext cx="557980" cy="279257"/>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34" name="Group 148">
            <a:extLst>
              <a:ext uri="{FF2B5EF4-FFF2-40B4-BE49-F238E27FC236}">
                <a16:creationId xmlns:a16="http://schemas.microsoft.com/office/drawing/2014/main" id="{638CFA26-FD97-462E-BD05-4D667FB3EA54}"/>
              </a:ext>
            </a:extLst>
          </p:cNvPr>
          <p:cNvGrpSpPr/>
          <p:nvPr/>
        </p:nvGrpSpPr>
        <p:grpSpPr>
          <a:xfrm>
            <a:off x="7015975" y="2612295"/>
            <a:ext cx="4402041" cy="2992470"/>
            <a:chOff x="6936512" y="1042461"/>
            <a:chExt cx="4402041" cy="4562304"/>
          </a:xfrm>
        </p:grpSpPr>
        <mc:AlternateContent xmlns:mc="http://schemas.openxmlformats.org/markup-compatibility/2006" xmlns:a14="http://schemas.microsoft.com/office/drawing/2010/main">
          <mc:Choice Requires="a14">
            <p:sp>
              <p:nvSpPr>
                <p:cNvPr id="35" name="TextBox 72">
                  <a:extLst>
                    <a:ext uri="{FF2B5EF4-FFF2-40B4-BE49-F238E27FC236}">
                      <a16:creationId xmlns:a16="http://schemas.microsoft.com/office/drawing/2014/main" id="{CFEBD316-FBAF-84E4-15E4-D546FC218284}"/>
                    </a:ext>
                  </a:extLst>
                </p:cNvPr>
                <p:cNvSpPr txBox="1"/>
                <p:nvPr/>
              </p:nvSpPr>
              <p:spPr>
                <a:xfrm>
                  <a:off x="8791572" y="1042461"/>
                  <a:ext cx="691921"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200" b="1" i="1" smtClean="0">
                                <a:latin typeface="Cambria Math" panose="02040503050406030204" pitchFamily="18" charset="0"/>
                              </a:rPr>
                            </m:ctrlPr>
                          </m:sSubPr>
                          <m:e>
                            <m:r>
                              <a:rPr lang="en-US" sz="2200" b="1" i="1" smtClean="0">
                                <a:latin typeface="Cambria Math" panose="02040503050406030204" pitchFamily="18" charset="0"/>
                              </a:rPr>
                              <m:t>𝒂</m:t>
                            </m:r>
                            <m:r>
                              <a:rPr lang="en-US" sz="2200" b="1" i="1" smtClean="0">
                                <a:latin typeface="Cambria Math" panose="02040503050406030204" pitchFamily="18" charset="0"/>
                              </a:rPr>
                              <m:t>,</m:t>
                            </m:r>
                            <m:r>
                              <a:rPr lang="en-US" sz="2200" b="1" i="1" smtClean="0">
                                <a:latin typeface="Cambria Math" panose="02040503050406030204" pitchFamily="18" charset="0"/>
                              </a:rPr>
                              <m:t>𝒃</m:t>
                            </m:r>
                          </m:e>
                          <m:sub>
                            <m:r>
                              <a:rPr lang="en-US" sz="2200" b="0" i="1" smtClean="0">
                                <a:latin typeface="Cambria Math" panose="02040503050406030204" pitchFamily="18" charset="0"/>
                              </a:rPr>
                              <m:t>𝑡</m:t>
                            </m:r>
                            <m:r>
                              <a:rPr lang="en-US" sz="2200" b="1" i="1" smtClean="0">
                                <a:latin typeface="Cambria Math" panose="02040503050406030204" pitchFamily="18" charset="0"/>
                              </a:rPr>
                              <m:t>′</m:t>
                            </m:r>
                          </m:sub>
                        </m:sSub>
                      </m:oMath>
                    </m:oMathPara>
                  </a14:m>
                  <a:endParaRPr lang="en-US" sz="2200" b="1" dirty="0"/>
                </a:p>
              </p:txBody>
            </p:sp>
          </mc:Choice>
          <mc:Fallback xmlns="">
            <p:sp>
              <p:nvSpPr>
                <p:cNvPr id="73" name="TextBox 72">
                  <a:extLst>
                    <a:ext uri="{FF2B5EF4-FFF2-40B4-BE49-F238E27FC236}">
                      <a16:creationId xmlns:a16="http://schemas.microsoft.com/office/drawing/2014/main" id="{C7BE33CD-EEAA-50DC-3361-FF823AEA3C9F}"/>
                    </a:ext>
                  </a:extLst>
                </p:cNvPr>
                <p:cNvSpPr txBox="1">
                  <a:spLocks noRot="1" noChangeAspect="1" noMove="1" noResize="1" noEditPoints="1" noAdjustHandles="1" noChangeArrowheads="1" noChangeShapeType="1" noTextEdit="1"/>
                </p:cNvSpPr>
                <p:nvPr/>
              </p:nvSpPr>
              <p:spPr>
                <a:xfrm>
                  <a:off x="8791572" y="1042461"/>
                  <a:ext cx="691921" cy="338554"/>
                </a:xfrm>
                <a:prstGeom prst="rect">
                  <a:avLst/>
                </a:prstGeom>
                <a:blipFill>
                  <a:blip r:embed="rId18"/>
                  <a:stretch>
                    <a:fillRect l="-5263" r="-1754" b="-12500"/>
                  </a:stretch>
                </a:blipFill>
              </p:spPr>
              <p:txBody>
                <a:bodyPr/>
                <a:lstStyle/>
                <a:p>
                  <a:r>
                    <a:rPr lang="en-US">
                      <a:noFill/>
                    </a:rPr>
                    <a:t> </a:t>
                  </a:r>
                </a:p>
              </p:txBody>
            </p:sp>
          </mc:Fallback>
        </mc:AlternateContent>
        <p:cxnSp>
          <p:nvCxnSpPr>
            <p:cNvPr id="36" name="Straight Arrow Connector 125">
              <a:extLst>
                <a:ext uri="{FF2B5EF4-FFF2-40B4-BE49-F238E27FC236}">
                  <a16:creationId xmlns:a16="http://schemas.microsoft.com/office/drawing/2014/main" id="{92E9F037-3300-9082-CA8A-36E9ADD7B2BA}"/>
                </a:ext>
              </a:extLst>
            </p:cNvPr>
            <p:cNvCxnSpPr>
              <a:cxnSpLocks/>
              <a:stCxn id="21" idx="0"/>
              <a:endCxn id="35" idx="2"/>
            </p:cNvCxnSpPr>
            <p:nvPr/>
          </p:nvCxnSpPr>
          <p:spPr>
            <a:xfrm flipV="1">
              <a:off x="6936512" y="1381015"/>
              <a:ext cx="2201021" cy="4219292"/>
            </a:xfrm>
            <a:prstGeom prst="straightConnector1">
              <a:avLst/>
            </a:prstGeom>
            <a:ln w="19050">
              <a:solidFill>
                <a:srgbClr val="FFC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126">
              <a:extLst>
                <a:ext uri="{FF2B5EF4-FFF2-40B4-BE49-F238E27FC236}">
                  <a16:creationId xmlns:a16="http://schemas.microsoft.com/office/drawing/2014/main" id="{C12DDA7F-CD3E-9EAF-1078-3E39B83A9007}"/>
                </a:ext>
              </a:extLst>
            </p:cNvPr>
            <p:cNvCxnSpPr>
              <a:cxnSpLocks/>
              <a:stCxn id="12" idx="0"/>
              <a:endCxn id="35" idx="2"/>
            </p:cNvCxnSpPr>
            <p:nvPr/>
          </p:nvCxnSpPr>
          <p:spPr>
            <a:xfrm flipV="1">
              <a:off x="7903303" y="1381015"/>
              <a:ext cx="1234230" cy="4223750"/>
            </a:xfrm>
            <a:prstGeom prst="straightConnector1">
              <a:avLst/>
            </a:prstGeom>
            <a:ln w="19050">
              <a:solidFill>
                <a:srgbClr val="FFC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128">
              <a:extLst>
                <a:ext uri="{FF2B5EF4-FFF2-40B4-BE49-F238E27FC236}">
                  <a16:creationId xmlns:a16="http://schemas.microsoft.com/office/drawing/2014/main" id="{8C3CAE97-7E19-4B9A-EBD8-2F4411EA8C48}"/>
                </a:ext>
              </a:extLst>
            </p:cNvPr>
            <p:cNvCxnSpPr>
              <a:cxnSpLocks/>
              <a:stCxn id="22" idx="0"/>
              <a:endCxn id="35" idx="2"/>
            </p:cNvCxnSpPr>
            <p:nvPr/>
          </p:nvCxnSpPr>
          <p:spPr>
            <a:xfrm flipH="1" flipV="1">
              <a:off x="9137533" y="1381015"/>
              <a:ext cx="506119" cy="4197709"/>
            </a:xfrm>
            <a:prstGeom prst="straightConnector1">
              <a:avLst/>
            </a:prstGeom>
            <a:ln w="19050">
              <a:solidFill>
                <a:srgbClr val="FFC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136">
              <a:extLst>
                <a:ext uri="{FF2B5EF4-FFF2-40B4-BE49-F238E27FC236}">
                  <a16:creationId xmlns:a16="http://schemas.microsoft.com/office/drawing/2014/main" id="{CAE0D49B-877E-ECF8-F70B-9520012BBD08}"/>
                </a:ext>
              </a:extLst>
            </p:cNvPr>
            <p:cNvCxnSpPr>
              <a:cxnSpLocks/>
              <a:stCxn id="23" idx="0"/>
              <a:endCxn id="35" idx="2"/>
            </p:cNvCxnSpPr>
            <p:nvPr/>
          </p:nvCxnSpPr>
          <p:spPr>
            <a:xfrm flipH="1" flipV="1">
              <a:off x="9137533" y="1381015"/>
              <a:ext cx="2201020" cy="4205934"/>
            </a:xfrm>
            <a:prstGeom prst="straightConnector1">
              <a:avLst/>
            </a:prstGeom>
            <a:ln w="19050">
              <a:solidFill>
                <a:srgbClr val="FFC000"/>
              </a:solidFill>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40" name="Arrow: Right 140">
            <a:extLst>
              <a:ext uri="{FF2B5EF4-FFF2-40B4-BE49-F238E27FC236}">
                <a16:creationId xmlns:a16="http://schemas.microsoft.com/office/drawing/2014/main" id="{869F504C-A5F5-52DF-1457-4B488CF0F3F4}"/>
              </a:ext>
            </a:extLst>
          </p:cNvPr>
          <p:cNvSpPr/>
          <p:nvPr/>
        </p:nvSpPr>
        <p:spPr>
          <a:xfrm>
            <a:off x="978706" y="4868255"/>
            <a:ext cx="303722" cy="124426"/>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Arrow: Right 142">
            <a:extLst>
              <a:ext uri="{FF2B5EF4-FFF2-40B4-BE49-F238E27FC236}">
                <a16:creationId xmlns:a16="http://schemas.microsoft.com/office/drawing/2014/main" id="{D8F91331-F19F-D471-83EE-E3630F8699FB}"/>
              </a:ext>
            </a:extLst>
          </p:cNvPr>
          <p:cNvSpPr/>
          <p:nvPr/>
        </p:nvSpPr>
        <p:spPr>
          <a:xfrm>
            <a:off x="972770" y="5099996"/>
            <a:ext cx="303722" cy="12442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Arrow: Right 144">
            <a:extLst>
              <a:ext uri="{FF2B5EF4-FFF2-40B4-BE49-F238E27FC236}">
                <a16:creationId xmlns:a16="http://schemas.microsoft.com/office/drawing/2014/main" id="{02332D76-FD5E-2296-513E-B0413E7FAD17}"/>
              </a:ext>
            </a:extLst>
          </p:cNvPr>
          <p:cNvSpPr/>
          <p:nvPr/>
        </p:nvSpPr>
        <p:spPr>
          <a:xfrm>
            <a:off x="776324" y="5512927"/>
            <a:ext cx="303722" cy="124426"/>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CasellaDiTesto 51">
            <a:extLst>
              <a:ext uri="{FF2B5EF4-FFF2-40B4-BE49-F238E27FC236}">
                <a16:creationId xmlns:a16="http://schemas.microsoft.com/office/drawing/2014/main" id="{90DEAC9A-FB37-6B10-4EC9-9DB103ADD14A}"/>
              </a:ext>
            </a:extLst>
          </p:cNvPr>
          <p:cNvSpPr txBox="1"/>
          <p:nvPr/>
        </p:nvSpPr>
        <p:spPr>
          <a:xfrm>
            <a:off x="9608354" y="79927"/>
            <a:ext cx="2346429" cy="984845"/>
          </a:xfrm>
          <a:prstGeom prst="rect">
            <a:avLst/>
          </a:prstGeom>
          <a:noFill/>
          <a:ln>
            <a:noFill/>
          </a:ln>
        </p:spPr>
        <p:txBody>
          <a:bodyPr spcFirstLastPara="1" wrap="square" lIns="121900" tIns="121900" rIns="121900" bIns="121900" anchor="t" anchorCtr="0">
            <a:spAutoFit/>
          </a:bodyPr>
          <a:lstStyle>
            <a:defPPr>
              <a:defRPr lang="en-US"/>
            </a:defPPr>
            <a:lvl1pPr algn="just">
              <a:defRPr sz="1200">
                <a:solidFill>
                  <a:schemeClr val="accent5"/>
                </a:solidFill>
              </a:defRPr>
            </a:lvl1pPr>
          </a:lstStyle>
          <a:p>
            <a:r>
              <a:rPr lang="en-US" dirty="0"/>
              <a:t>V. De Caro et al “Federated Adaptation of Reservoirs via Intrinsic Plasticity"  ESANN 2022</a:t>
            </a:r>
          </a:p>
        </p:txBody>
      </p:sp>
    </p:spTree>
    <p:extLst>
      <p:ext uri="{BB962C8B-B14F-4D97-AF65-F5344CB8AC3E}">
        <p14:creationId xmlns:p14="http://schemas.microsoft.com/office/powerpoint/2010/main" val="366179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25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25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250"/>
                                        <p:tgtEl>
                                          <p:spTgt spid="2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250"/>
                                        <p:tgtEl>
                                          <p:spTgt spid="4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down)">
                                      <p:cBhvr>
                                        <p:cTn id="23" dur="250"/>
                                        <p:tgtEl>
                                          <p:spTgt spid="34"/>
                                        </p:tgtEl>
                                      </p:cBhvr>
                                    </p:animEffect>
                                  </p:childTnLst>
                                </p:cTn>
                              </p:par>
                              <p:par>
                                <p:cTn id="24" presetID="10" presetClass="entr" presetSubtype="0"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250"/>
                                        <p:tgtEl>
                                          <p:spTgt spid="3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25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E942C-196F-F39A-4253-C6D7F82A0349}"/>
              </a:ext>
            </a:extLst>
          </p:cNvPr>
          <p:cNvSpPr>
            <a:spLocks noGrp="1"/>
          </p:cNvSpPr>
          <p:nvPr>
            <p:ph type="title"/>
          </p:nvPr>
        </p:nvSpPr>
        <p:spPr/>
        <p:txBody>
          <a:bodyPr/>
          <a:lstStyle/>
          <a:p>
            <a:r>
              <a:rPr kumimoji="0" lang="en-GB" sz="3200" b="0" i="0" u="none" strike="noStrike" kern="0" cap="none" spc="0" normalizeH="0" baseline="0" noProof="0" dirty="0">
                <a:ln>
                  <a:noFill/>
                </a:ln>
                <a:solidFill>
                  <a:srgbClr val="202729"/>
                </a:solidFill>
                <a:effectLst/>
                <a:uLnTx/>
                <a:uFillTx/>
                <a:latin typeface="Proxima Nova"/>
                <a:sym typeface="Proxima Nova"/>
              </a:rPr>
              <a:t>Does it Work?</a:t>
            </a:r>
            <a:endParaRPr lang="en-IT" dirty="0"/>
          </a:p>
        </p:txBody>
      </p:sp>
      <p:pic>
        <p:nvPicPr>
          <p:cNvPr id="25" name="Picture 24">
            <a:extLst>
              <a:ext uri="{FF2B5EF4-FFF2-40B4-BE49-F238E27FC236}">
                <a16:creationId xmlns:a16="http://schemas.microsoft.com/office/drawing/2014/main" id="{F443E497-D3D3-64F0-BDC4-2BBE79CB5ABE}"/>
              </a:ext>
            </a:extLst>
          </p:cNvPr>
          <p:cNvPicPr>
            <a:picLocks noChangeAspect="1"/>
          </p:cNvPicPr>
          <p:nvPr/>
        </p:nvPicPr>
        <p:blipFill>
          <a:blip r:embed="rId2"/>
          <a:stretch>
            <a:fillRect/>
          </a:stretch>
        </p:blipFill>
        <p:spPr>
          <a:xfrm>
            <a:off x="1661149" y="2627309"/>
            <a:ext cx="7630160" cy="2741628"/>
          </a:xfrm>
          <a:prstGeom prst="rect">
            <a:avLst/>
          </a:prstGeom>
        </p:spPr>
      </p:pic>
      <p:grpSp>
        <p:nvGrpSpPr>
          <p:cNvPr id="26" name="Group 25">
            <a:extLst>
              <a:ext uri="{FF2B5EF4-FFF2-40B4-BE49-F238E27FC236}">
                <a16:creationId xmlns:a16="http://schemas.microsoft.com/office/drawing/2014/main" id="{A16F1EE9-6EA9-4F5D-1620-77DF8A06703E}"/>
              </a:ext>
            </a:extLst>
          </p:cNvPr>
          <p:cNvGrpSpPr/>
          <p:nvPr/>
        </p:nvGrpSpPr>
        <p:grpSpPr>
          <a:xfrm>
            <a:off x="64505" y="3267410"/>
            <a:ext cx="2516125" cy="800280"/>
            <a:chOff x="3556" y="1790520"/>
            <a:chExt cx="2516125" cy="800280"/>
          </a:xfrm>
        </p:grpSpPr>
        <p:sp>
          <p:nvSpPr>
            <p:cNvPr id="27" name="Rectangle: Rounded Corners 12">
              <a:extLst>
                <a:ext uri="{FF2B5EF4-FFF2-40B4-BE49-F238E27FC236}">
                  <a16:creationId xmlns:a16="http://schemas.microsoft.com/office/drawing/2014/main" id="{644017A5-8B0C-BCBF-A89A-6EB9B21BA797}"/>
                </a:ext>
              </a:extLst>
            </p:cNvPr>
            <p:cNvSpPr/>
            <p:nvPr/>
          </p:nvSpPr>
          <p:spPr>
            <a:xfrm>
              <a:off x="1717041" y="1869440"/>
              <a:ext cx="802640" cy="72136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98C355D4-1581-3F9C-960B-C37FE6BE0FB8}"/>
                </a:ext>
              </a:extLst>
            </p:cNvPr>
            <p:cNvSpPr txBox="1"/>
            <p:nvPr/>
          </p:nvSpPr>
          <p:spPr>
            <a:xfrm>
              <a:off x="3556" y="1790520"/>
              <a:ext cx="1320800" cy="369332"/>
            </a:xfrm>
            <a:prstGeom prst="rect">
              <a:avLst/>
            </a:prstGeom>
            <a:noFill/>
          </p:spPr>
          <p:txBody>
            <a:bodyPr wrap="square" rtlCol="0">
              <a:spAutoFit/>
            </a:bodyPr>
            <a:lstStyle/>
            <a:p>
              <a:pPr algn="r"/>
              <a:r>
                <a:rPr lang="en-US" dirty="0"/>
                <a:t>Baseline</a:t>
              </a:r>
            </a:p>
          </p:txBody>
        </p:sp>
        <p:cxnSp>
          <p:nvCxnSpPr>
            <p:cNvPr id="29" name="Connector: Curved 3">
              <a:extLst>
                <a:ext uri="{FF2B5EF4-FFF2-40B4-BE49-F238E27FC236}">
                  <a16:creationId xmlns:a16="http://schemas.microsoft.com/office/drawing/2014/main" id="{38F990D3-951F-1FF4-3B14-0DA97C1E17E8}"/>
                </a:ext>
              </a:extLst>
            </p:cNvPr>
            <p:cNvCxnSpPr>
              <a:cxnSpLocks/>
              <a:stCxn id="27" idx="1"/>
              <a:endCxn id="28" idx="3"/>
            </p:cNvCxnSpPr>
            <p:nvPr/>
          </p:nvCxnSpPr>
          <p:spPr>
            <a:xfrm rot="10800000">
              <a:off x="1324357" y="1975186"/>
              <a:ext cx="392685" cy="254934"/>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D6C7C0A6-A3C4-CA83-74CB-5580F4BF69D6}"/>
              </a:ext>
            </a:extLst>
          </p:cNvPr>
          <p:cNvGrpSpPr/>
          <p:nvPr/>
        </p:nvGrpSpPr>
        <p:grpSpPr>
          <a:xfrm>
            <a:off x="1777990" y="1943411"/>
            <a:ext cx="4826000" cy="1033932"/>
            <a:chOff x="1717041" y="466521"/>
            <a:chExt cx="4826000" cy="1033932"/>
          </a:xfrm>
        </p:grpSpPr>
        <p:sp>
          <p:nvSpPr>
            <p:cNvPr id="31" name="Left Brace 30">
              <a:extLst>
                <a:ext uri="{FF2B5EF4-FFF2-40B4-BE49-F238E27FC236}">
                  <a16:creationId xmlns:a16="http://schemas.microsoft.com/office/drawing/2014/main" id="{8C0E213A-9531-D6C3-9F02-D54B6FC8F57F}"/>
                </a:ext>
              </a:extLst>
            </p:cNvPr>
            <p:cNvSpPr/>
            <p:nvPr/>
          </p:nvSpPr>
          <p:spPr>
            <a:xfrm rot="5400000">
              <a:off x="4186707" y="901799"/>
              <a:ext cx="201244" cy="996063"/>
            </a:xfrm>
            <a:prstGeom prst="leftBrace">
              <a:avLst>
                <a:gd name="adj1" fmla="val 27797"/>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Left Brace 31">
              <a:extLst>
                <a:ext uri="{FF2B5EF4-FFF2-40B4-BE49-F238E27FC236}">
                  <a16:creationId xmlns:a16="http://schemas.microsoft.com/office/drawing/2014/main" id="{19EB4202-7528-8CBB-0A5B-15C81B5BD7AC}"/>
                </a:ext>
              </a:extLst>
            </p:cNvPr>
            <p:cNvSpPr/>
            <p:nvPr/>
          </p:nvSpPr>
          <p:spPr>
            <a:xfrm rot="5400000">
              <a:off x="5517668" y="901799"/>
              <a:ext cx="201244" cy="996063"/>
            </a:xfrm>
            <a:prstGeom prst="leftBrace">
              <a:avLst>
                <a:gd name="adj1" fmla="val 27797"/>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TextBox 32">
              <a:extLst>
                <a:ext uri="{FF2B5EF4-FFF2-40B4-BE49-F238E27FC236}">
                  <a16:creationId xmlns:a16="http://schemas.microsoft.com/office/drawing/2014/main" id="{1B225068-F984-082F-AC54-A70C9CD423E3}"/>
                </a:ext>
              </a:extLst>
            </p:cNvPr>
            <p:cNvSpPr txBox="1"/>
            <p:nvPr/>
          </p:nvSpPr>
          <p:spPr>
            <a:xfrm>
              <a:off x="1717041" y="466521"/>
              <a:ext cx="4826000" cy="369332"/>
            </a:xfrm>
            <a:prstGeom prst="rect">
              <a:avLst/>
            </a:prstGeom>
            <a:noFill/>
          </p:spPr>
          <p:txBody>
            <a:bodyPr wrap="square" rtlCol="0">
              <a:spAutoFit/>
            </a:bodyPr>
            <a:lstStyle/>
            <a:p>
              <a:r>
                <a:rPr lang="en-US" dirty="0" err="1"/>
                <a:t>IncFed</a:t>
              </a:r>
              <a:r>
                <a:rPr lang="en-US" dirty="0"/>
                <a:t> only and </a:t>
              </a:r>
              <a:r>
                <a:rPr lang="en-US" dirty="0" err="1"/>
                <a:t>IncFed</a:t>
              </a:r>
              <a:r>
                <a:rPr lang="en-US" dirty="0"/>
                <a:t> + </a:t>
              </a:r>
              <a:r>
                <a:rPr lang="en-US" dirty="0" err="1"/>
                <a:t>FedIP</a:t>
              </a:r>
              <a:r>
                <a:rPr lang="en-US" dirty="0"/>
                <a:t> respectively in FL</a:t>
              </a:r>
            </a:p>
          </p:txBody>
        </p:sp>
        <p:cxnSp>
          <p:nvCxnSpPr>
            <p:cNvPr id="34" name="Connector: Curved 19">
              <a:extLst>
                <a:ext uri="{FF2B5EF4-FFF2-40B4-BE49-F238E27FC236}">
                  <a16:creationId xmlns:a16="http://schemas.microsoft.com/office/drawing/2014/main" id="{8878C184-65DD-D870-3B5D-448C5C97F9D2}"/>
                </a:ext>
              </a:extLst>
            </p:cNvPr>
            <p:cNvCxnSpPr>
              <a:stCxn id="31" idx="1"/>
              <a:endCxn id="33" idx="2"/>
            </p:cNvCxnSpPr>
            <p:nvPr/>
          </p:nvCxnSpPr>
          <p:spPr>
            <a:xfrm rot="16200000" flipV="1">
              <a:off x="3977007" y="988887"/>
              <a:ext cx="463356" cy="157288"/>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Connector: Curved 20">
              <a:extLst>
                <a:ext uri="{FF2B5EF4-FFF2-40B4-BE49-F238E27FC236}">
                  <a16:creationId xmlns:a16="http://schemas.microsoft.com/office/drawing/2014/main" id="{21D5FF32-E0CC-A83C-2F4C-73C565E057A7}"/>
                </a:ext>
              </a:extLst>
            </p:cNvPr>
            <p:cNvCxnSpPr>
              <a:cxnSpLocks/>
              <a:stCxn id="32" idx="1"/>
              <a:endCxn id="33" idx="2"/>
            </p:cNvCxnSpPr>
            <p:nvPr/>
          </p:nvCxnSpPr>
          <p:spPr>
            <a:xfrm rot="16200000" flipV="1">
              <a:off x="4642488" y="323406"/>
              <a:ext cx="463356" cy="1488249"/>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44076CBA-EFF4-F87E-1E90-49AA9B32BA87}"/>
              </a:ext>
            </a:extLst>
          </p:cNvPr>
          <p:cNvGrpSpPr/>
          <p:nvPr/>
        </p:nvGrpSpPr>
        <p:grpSpPr>
          <a:xfrm>
            <a:off x="3738869" y="4260730"/>
            <a:ext cx="5513451" cy="2232145"/>
            <a:chOff x="3677920" y="2783840"/>
            <a:chExt cx="5513451" cy="2232145"/>
          </a:xfrm>
        </p:grpSpPr>
        <p:sp>
          <p:nvSpPr>
            <p:cNvPr id="37" name="Rectangle: Rounded Corners 10">
              <a:extLst>
                <a:ext uri="{FF2B5EF4-FFF2-40B4-BE49-F238E27FC236}">
                  <a16:creationId xmlns:a16="http://schemas.microsoft.com/office/drawing/2014/main" id="{DC9A16B5-6DB2-7943-53AE-0D203047AE87}"/>
                </a:ext>
              </a:extLst>
            </p:cNvPr>
            <p:cNvSpPr/>
            <p:nvPr/>
          </p:nvSpPr>
          <p:spPr>
            <a:xfrm>
              <a:off x="3677920" y="2783840"/>
              <a:ext cx="2641599" cy="1108206"/>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BF4073F9-6495-9477-6CCA-C8BF41586BC8}"/>
                </a:ext>
              </a:extLst>
            </p:cNvPr>
            <p:cNvSpPr txBox="1"/>
            <p:nvPr/>
          </p:nvSpPr>
          <p:spPr>
            <a:xfrm>
              <a:off x="3677920" y="4369654"/>
              <a:ext cx="5513451" cy="646331"/>
            </a:xfrm>
            <a:prstGeom prst="rect">
              <a:avLst/>
            </a:prstGeom>
            <a:noFill/>
          </p:spPr>
          <p:txBody>
            <a:bodyPr wrap="square" numCol="1" rtlCol="0">
              <a:spAutoFit/>
            </a:bodyPr>
            <a:lstStyle/>
            <a:p>
              <a:pPr algn="r"/>
              <a:r>
                <a:rPr lang="en-US" dirty="0" err="1">
                  <a:sym typeface="Wingdings" panose="05000000000000000000" pitchFamily="2" charset="2"/>
                </a:rPr>
                <a:t>FedIP</a:t>
              </a:r>
              <a:r>
                <a:rPr lang="en-US" dirty="0">
                  <a:sym typeface="Wingdings" panose="05000000000000000000" pitchFamily="2" charset="2"/>
                </a:rPr>
                <a:t> </a:t>
              </a:r>
              <a:r>
                <a:rPr lang="en-US" b="1" dirty="0">
                  <a:sym typeface="Wingdings" panose="05000000000000000000" pitchFamily="2" charset="2"/>
                </a:rPr>
                <a:t>improves generalization capabilities of the model</a:t>
              </a:r>
              <a:endParaRPr lang="en-US" dirty="0">
                <a:sym typeface="Wingdings" panose="05000000000000000000" pitchFamily="2" charset="2"/>
              </a:endParaRPr>
            </a:p>
            <a:p>
              <a:endParaRPr lang="en-US" dirty="0"/>
            </a:p>
          </p:txBody>
        </p:sp>
        <p:cxnSp>
          <p:nvCxnSpPr>
            <p:cNvPr id="39" name="Connector: Curved 25">
              <a:extLst>
                <a:ext uri="{FF2B5EF4-FFF2-40B4-BE49-F238E27FC236}">
                  <a16:creationId xmlns:a16="http://schemas.microsoft.com/office/drawing/2014/main" id="{6ACD25A0-A050-9663-B381-5B9822A7CF06}"/>
                </a:ext>
              </a:extLst>
            </p:cNvPr>
            <p:cNvCxnSpPr>
              <a:cxnSpLocks/>
              <a:stCxn id="37" idx="2"/>
              <a:endCxn id="38" idx="0"/>
            </p:cNvCxnSpPr>
            <p:nvPr/>
          </p:nvCxnSpPr>
          <p:spPr>
            <a:xfrm rot="16200000" flipH="1">
              <a:off x="5477879" y="3412887"/>
              <a:ext cx="477608" cy="1435926"/>
            </a:xfrm>
            <a:prstGeom prst="curvedConnector3">
              <a:avLst>
                <a:gd name="adj1" fmla="val 50000"/>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84BC03FC-182A-F446-B6C2-C58B3B840EBE}"/>
              </a:ext>
            </a:extLst>
          </p:cNvPr>
          <p:cNvGrpSpPr/>
          <p:nvPr/>
        </p:nvGrpSpPr>
        <p:grpSpPr>
          <a:xfrm>
            <a:off x="6495595" y="4260730"/>
            <a:ext cx="2653473" cy="1585814"/>
            <a:chOff x="6495595" y="2783840"/>
            <a:chExt cx="2653473" cy="1585814"/>
          </a:xfrm>
        </p:grpSpPr>
        <p:sp>
          <p:nvSpPr>
            <p:cNvPr id="41" name="Rectangle: Rounded Corners 11">
              <a:extLst>
                <a:ext uri="{FF2B5EF4-FFF2-40B4-BE49-F238E27FC236}">
                  <a16:creationId xmlns:a16="http://schemas.microsoft.com/office/drawing/2014/main" id="{53A933C6-81D3-2309-8FCE-661C6EA7DB79}"/>
                </a:ext>
              </a:extLst>
            </p:cNvPr>
            <p:cNvSpPr/>
            <p:nvPr/>
          </p:nvSpPr>
          <p:spPr>
            <a:xfrm>
              <a:off x="6507469" y="2783840"/>
              <a:ext cx="2641599" cy="1108206"/>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Connector: Curved 28">
              <a:extLst>
                <a:ext uri="{FF2B5EF4-FFF2-40B4-BE49-F238E27FC236}">
                  <a16:creationId xmlns:a16="http://schemas.microsoft.com/office/drawing/2014/main" id="{55BA1BDC-8B12-EE62-8F79-93B4A0D8B65E}"/>
                </a:ext>
              </a:extLst>
            </p:cNvPr>
            <p:cNvCxnSpPr>
              <a:cxnSpLocks/>
              <a:stCxn id="41" idx="2"/>
              <a:endCxn id="38" idx="0"/>
            </p:cNvCxnSpPr>
            <p:nvPr/>
          </p:nvCxnSpPr>
          <p:spPr>
            <a:xfrm rot="5400000">
              <a:off x="6923128" y="3464513"/>
              <a:ext cx="477608" cy="1332674"/>
            </a:xfrm>
            <a:prstGeom prst="curvedConnector3">
              <a:avLst>
                <a:gd name="adj1" fmla="val 50000"/>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6B0A8D2C-FD81-2A8A-12AB-C924C3B18D31}"/>
              </a:ext>
            </a:extLst>
          </p:cNvPr>
          <p:cNvGrpSpPr/>
          <p:nvPr/>
        </p:nvGrpSpPr>
        <p:grpSpPr>
          <a:xfrm>
            <a:off x="9199869" y="3153290"/>
            <a:ext cx="2992131" cy="2215646"/>
            <a:chOff x="9138920" y="1676400"/>
            <a:chExt cx="2992131" cy="2215646"/>
          </a:xfrm>
        </p:grpSpPr>
        <p:sp>
          <p:nvSpPr>
            <p:cNvPr id="44" name="Right Brace 43">
              <a:extLst>
                <a:ext uri="{FF2B5EF4-FFF2-40B4-BE49-F238E27FC236}">
                  <a16:creationId xmlns:a16="http://schemas.microsoft.com/office/drawing/2014/main" id="{34D200D4-B0E4-8637-4218-D2EF3AD465CF}"/>
                </a:ext>
              </a:extLst>
            </p:cNvPr>
            <p:cNvSpPr/>
            <p:nvPr/>
          </p:nvSpPr>
          <p:spPr>
            <a:xfrm>
              <a:off x="9138920" y="1676400"/>
              <a:ext cx="360680" cy="2215646"/>
            </a:xfrm>
            <a:prstGeom prst="rightBrace">
              <a:avLst>
                <a:gd name="adj1" fmla="val 36502"/>
                <a:gd name="adj2" fmla="val 29824"/>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TextBox 44">
              <a:extLst>
                <a:ext uri="{FF2B5EF4-FFF2-40B4-BE49-F238E27FC236}">
                  <a16:creationId xmlns:a16="http://schemas.microsoft.com/office/drawing/2014/main" id="{E7BE7055-07EB-79B2-0748-BB5AEF2026CD}"/>
                </a:ext>
              </a:extLst>
            </p:cNvPr>
            <p:cNvSpPr txBox="1"/>
            <p:nvPr/>
          </p:nvSpPr>
          <p:spPr>
            <a:xfrm>
              <a:off x="9545331" y="1869440"/>
              <a:ext cx="2585720" cy="923330"/>
            </a:xfrm>
            <a:prstGeom prst="rect">
              <a:avLst/>
            </a:prstGeom>
            <a:noFill/>
          </p:spPr>
          <p:txBody>
            <a:bodyPr wrap="square" rtlCol="0">
              <a:spAutoFit/>
            </a:bodyPr>
            <a:lstStyle/>
            <a:p>
              <a:r>
                <a:rPr lang="en-US" dirty="0" err="1"/>
                <a:t>FedIP</a:t>
              </a:r>
              <a:r>
                <a:rPr lang="en-US" dirty="0"/>
                <a:t> doesn’t suffer from performance decrease </a:t>
              </a:r>
              <a:r>
                <a:rPr lang="en-US" dirty="0" err="1"/>
                <a:t>w.r.t.</a:t>
              </a:r>
              <a:r>
                <a:rPr lang="en-US" dirty="0"/>
                <a:t> centralized IP. </a:t>
              </a:r>
            </a:p>
          </p:txBody>
        </p:sp>
      </p:grpSp>
      <p:sp>
        <p:nvSpPr>
          <p:cNvPr id="3" name="CasellaDiTesto 2">
            <a:extLst>
              <a:ext uri="{FF2B5EF4-FFF2-40B4-BE49-F238E27FC236}">
                <a16:creationId xmlns:a16="http://schemas.microsoft.com/office/drawing/2014/main" id="{01B7D06D-44D9-AB0D-ADB8-39DE8493DA7D}"/>
              </a:ext>
            </a:extLst>
          </p:cNvPr>
          <p:cNvSpPr txBox="1"/>
          <p:nvPr/>
        </p:nvSpPr>
        <p:spPr>
          <a:xfrm>
            <a:off x="9608354" y="79927"/>
            <a:ext cx="2346429" cy="984845"/>
          </a:xfrm>
          <a:prstGeom prst="rect">
            <a:avLst/>
          </a:prstGeom>
          <a:noFill/>
          <a:ln>
            <a:noFill/>
          </a:ln>
        </p:spPr>
        <p:txBody>
          <a:bodyPr spcFirstLastPara="1" wrap="square" lIns="121900" tIns="121900" rIns="121900" bIns="121900" anchor="t" anchorCtr="0">
            <a:spAutoFit/>
          </a:bodyPr>
          <a:lstStyle>
            <a:defPPr>
              <a:defRPr lang="en-US"/>
            </a:defPPr>
            <a:lvl1pPr algn="just">
              <a:defRPr sz="1200">
                <a:solidFill>
                  <a:schemeClr val="accent5"/>
                </a:solidFill>
              </a:defRPr>
            </a:lvl1pPr>
          </a:lstStyle>
          <a:p>
            <a:r>
              <a:rPr lang="en-US" dirty="0"/>
              <a:t>V. De Caro et al “Federated Adaptation of Reservoirs via Intrinsic Plasticity"  ESANN 2022</a:t>
            </a:r>
          </a:p>
        </p:txBody>
      </p:sp>
    </p:spTree>
    <p:extLst>
      <p:ext uri="{BB962C8B-B14F-4D97-AF65-F5344CB8AC3E}">
        <p14:creationId xmlns:p14="http://schemas.microsoft.com/office/powerpoint/2010/main" val="161609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25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25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25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250"/>
                                        <p:tgtEl>
                                          <p:spTgt spid="36"/>
                                        </p:tgtEl>
                                      </p:cBhvr>
                                    </p:animEffect>
                                  </p:childTnLst>
                                </p:cTn>
                              </p:par>
                              <p:par>
                                <p:cTn id="23" presetID="10" presetClass="entr" presetSubtype="0"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25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82D1168-36B9-5906-4DC7-F07F620822C1}"/>
              </a:ext>
            </a:extLst>
          </p:cNvPr>
          <p:cNvSpPr>
            <a:spLocks noGrp="1"/>
          </p:cNvSpPr>
          <p:nvPr>
            <p:ph type="title"/>
          </p:nvPr>
        </p:nvSpPr>
        <p:spPr/>
        <p:txBody>
          <a:bodyPr>
            <a:normAutofit/>
          </a:bodyPr>
          <a:lstStyle/>
          <a:p>
            <a:r>
              <a:rPr lang="en-GB" sz="3200" dirty="0"/>
              <a:t>Some fun extensions</a:t>
            </a:r>
          </a:p>
        </p:txBody>
      </p:sp>
      <p:sp>
        <p:nvSpPr>
          <p:cNvPr id="43" name="CasellaDiTesto 42">
            <a:extLst>
              <a:ext uri="{FF2B5EF4-FFF2-40B4-BE49-F238E27FC236}">
                <a16:creationId xmlns:a16="http://schemas.microsoft.com/office/drawing/2014/main" id="{B9E98340-2233-3971-BF59-D34AFDA719D3}"/>
              </a:ext>
            </a:extLst>
          </p:cNvPr>
          <p:cNvSpPr txBox="1"/>
          <p:nvPr/>
        </p:nvSpPr>
        <p:spPr>
          <a:xfrm>
            <a:off x="8021077" y="1639660"/>
            <a:ext cx="2877295" cy="984845"/>
          </a:xfrm>
          <a:prstGeom prst="rect">
            <a:avLst/>
          </a:prstGeom>
          <a:noFill/>
          <a:ln>
            <a:noFill/>
          </a:ln>
        </p:spPr>
        <p:txBody>
          <a:bodyPr spcFirstLastPara="1" wrap="square" lIns="121900" tIns="121900" rIns="121900" bIns="121900" anchor="t" anchorCtr="0">
            <a:spAutoFit/>
          </a:bodyPr>
          <a:lstStyle>
            <a:defPPr>
              <a:defRPr lang="en-US"/>
            </a:defPPr>
            <a:lvl1pPr algn="just">
              <a:defRPr sz="1333">
                <a:solidFill>
                  <a:schemeClr val="accent5"/>
                </a:solidFill>
              </a:defRPr>
            </a:lvl1pPr>
          </a:lstStyle>
          <a:p>
            <a:r>
              <a:rPr lang="en-GB" sz="1200" dirty="0"/>
              <a:t>V. De Caro et al, </a:t>
            </a:r>
            <a:r>
              <a:rPr lang="en-US" sz="1200" dirty="0"/>
              <a:t>Decentralized Plasticity in Reservoir Dynamical Networks for Pervasive Environments, ICML-LLW 2023</a:t>
            </a:r>
            <a:r>
              <a:rPr lang="en-GB" sz="1200" dirty="0"/>
              <a:t> </a:t>
            </a:r>
          </a:p>
        </p:txBody>
      </p:sp>
      <p:sp>
        <p:nvSpPr>
          <p:cNvPr id="44" name="Google Shape;576;p67">
            <a:extLst>
              <a:ext uri="{FF2B5EF4-FFF2-40B4-BE49-F238E27FC236}">
                <a16:creationId xmlns:a16="http://schemas.microsoft.com/office/drawing/2014/main" id="{13EFBF20-293F-1E60-A2F6-7389E54D4042}"/>
              </a:ext>
            </a:extLst>
          </p:cNvPr>
          <p:cNvSpPr txBox="1">
            <a:spLocks/>
          </p:cNvSpPr>
          <p:nvPr/>
        </p:nvSpPr>
        <p:spPr>
          <a:xfrm>
            <a:off x="746620" y="1536634"/>
            <a:ext cx="7823222" cy="12172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6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defTabSz="914400">
              <a:buClr>
                <a:schemeClr val="dk1"/>
              </a:buClr>
            </a:pPr>
            <a:r>
              <a:rPr lang="en-US" sz="2800" kern="0" dirty="0" err="1">
                <a:solidFill>
                  <a:srgbClr val="4BA173"/>
                </a:solidFill>
              </a:rPr>
              <a:t>FedCLIP</a:t>
            </a:r>
            <a:r>
              <a:rPr lang="en-US" sz="2800" kern="0" dirty="0">
                <a:solidFill>
                  <a:schemeClr val="dk1"/>
                </a:solidFill>
              </a:rPr>
              <a:t> -  Federated Continually Learning Intrinsic Plasticity</a:t>
            </a:r>
          </a:p>
        </p:txBody>
      </p:sp>
      <p:sp>
        <p:nvSpPr>
          <p:cNvPr id="45" name="Google Shape;576;p67">
            <a:extLst>
              <a:ext uri="{FF2B5EF4-FFF2-40B4-BE49-F238E27FC236}">
                <a16:creationId xmlns:a16="http://schemas.microsoft.com/office/drawing/2014/main" id="{2A142B6D-2205-BB09-2916-96FD113E029C}"/>
              </a:ext>
            </a:extLst>
          </p:cNvPr>
          <p:cNvSpPr txBox="1">
            <a:spLocks/>
          </p:cNvSpPr>
          <p:nvPr/>
        </p:nvSpPr>
        <p:spPr>
          <a:xfrm>
            <a:off x="895476" y="2880336"/>
            <a:ext cx="7823222" cy="12172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6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defTabSz="914400">
              <a:buClr>
                <a:schemeClr val="dk1"/>
              </a:buClr>
            </a:pPr>
            <a:r>
              <a:rPr lang="en-US" sz="2800" kern="0" dirty="0">
                <a:solidFill>
                  <a:schemeClr val="tx1"/>
                </a:solidFill>
              </a:rPr>
              <a:t>Leveraging intrinsic plasticity to </a:t>
            </a:r>
            <a:r>
              <a:rPr lang="en-US" sz="2800" kern="0" dirty="0">
                <a:solidFill>
                  <a:srgbClr val="4BA173"/>
                </a:solidFill>
              </a:rPr>
              <a:t>promote fairness</a:t>
            </a:r>
            <a:r>
              <a:rPr lang="en-US" sz="2800" kern="0" dirty="0">
                <a:solidFill>
                  <a:schemeClr val="tx1"/>
                </a:solidFill>
              </a:rPr>
              <a:t> in Echo State Networks</a:t>
            </a:r>
          </a:p>
        </p:txBody>
      </p:sp>
      <p:sp>
        <p:nvSpPr>
          <p:cNvPr id="46" name="CasellaDiTesto 45">
            <a:extLst>
              <a:ext uri="{FF2B5EF4-FFF2-40B4-BE49-F238E27FC236}">
                <a16:creationId xmlns:a16="http://schemas.microsoft.com/office/drawing/2014/main" id="{D1BD7022-D60E-8D30-BC99-94E93F10C24D}"/>
              </a:ext>
            </a:extLst>
          </p:cNvPr>
          <p:cNvSpPr txBox="1"/>
          <p:nvPr/>
        </p:nvSpPr>
        <p:spPr>
          <a:xfrm>
            <a:off x="6388087" y="5812158"/>
            <a:ext cx="4661222" cy="615513"/>
          </a:xfrm>
          <a:prstGeom prst="rect">
            <a:avLst/>
          </a:prstGeom>
          <a:noFill/>
          <a:ln>
            <a:noFill/>
          </a:ln>
        </p:spPr>
        <p:txBody>
          <a:bodyPr spcFirstLastPara="1" wrap="square" lIns="121900" tIns="121900" rIns="121900" bIns="121900" anchor="t" anchorCtr="0">
            <a:spAutoFit/>
          </a:bodyPr>
          <a:lstStyle>
            <a:defPPr>
              <a:defRPr lang="en-US"/>
            </a:defPPr>
            <a:lvl1pPr algn="just">
              <a:defRPr sz="1333">
                <a:solidFill>
                  <a:schemeClr val="accent5"/>
                </a:solidFill>
              </a:defRPr>
            </a:lvl1pPr>
          </a:lstStyle>
          <a:p>
            <a:r>
              <a:rPr lang="it-IT" sz="1200" dirty="0"/>
              <a:t>A. Ceni et al, I</a:t>
            </a:r>
            <a:r>
              <a:rPr lang="en-US" sz="1200" dirty="0" err="1"/>
              <a:t>mproving</a:t>
            </a:r>
            <a:r>
              <a:rPr lang="en-US" sz="1200" dirty="0"/>
              <a:t> Fairness via Intrinsic Plasticity in Echo State Networks, Proc. of ESANN 2023 (to appear)</a:t>
            </a:r>
            <a:endParaRPr lang="en-GB" sz="1200" dirty="0"/>
          </a:p>
        </p:txBody>
      </p:sp>
      <p:pic>
        <p:nvPicPr>
          <p:cNvPr id="49" name="Immagine 48">
            <a:extLst>
              <a:ext uri="{FF2B5EF4-FFF2-40B4-BE49-F238E27FC236}">
                <a16:creationId xmlns:a16="http://schemas.microsoft.com/office/drawing/2014/main" id="{71519BFA-E6B3-C546-A0C7-B4D6357499A1}"/>
              </a:ext>
            </a:extLst>
          </p:cNvPr>
          <p:cNvPicPr>
            <a:picLocks noChangeAspect="1"/>
          </p:cNvPicPr>
          <p:nvPr/>
        </p:nvPicPr>
        <p:blipFill>
          <a:blip r:embed="rId3"/>
          <a:stretch>
            <a:fillRect/>
          </a:stretch>
        </p:blipFill>
        <p:spPr>
          <a:xfrm>
            <a:off x="1844970" y="4097536"/>
            <a:ext cx="4066732" cy="2388712"/>
          </a:xfrm>
          <a:prstGeom prst="rect">
            <a:avLst/>
          </a:prstGeom>
        </p:spPr>
      </p:pic>
      <p:pic>
        <p:nvPicPr>
          <p:cNvPr id="51" name="Immagine 50">
            <a:extLst>
              <a:ext uri="{FF2B5EF4-FFF2-40B4-BE49-F238E27FC236}">
                <a16:creationId xmlns:a16="http://schemas.microsoft.com/office/drawing/2014/main" id="{D29733E1-2121-3F8F-06DF-C284C1C48AA2}"/>
              </a:ext>
            </a:extLst>
          </p:cNvPr>
          <p:cNvPicPr>
            <a:picLocks noChangeAspect="1"/>
          </p:cNvPicPr>
          <p:nvPr/>
        </p:nvPicPr>
        <p:blipFill>
          <a:blip r:embed="rId4"/>
          <a:stretch>
            <a:fillRect/>
          </a:stretch>
        </p:blipFill>
        <p:spPr>
          <a:xfrm>
            <a:off x="7908547" y="3089744"/>
            <a:ext cx="2736195" cy="2558024"/>
          </a:xfrm>
          <a:prstGeom prst="rect">
            <a:avLst/>
          </a:prstGeom>
        </p:spPr>
      </p:pic>
      <p:sp>
        <p:nvSpPr>
          <p:cNvPr id="53" name="Rettangolo 52">
            <a:extLst>
              <a:ext uri="{FF2B5EF4-FFF2-40B4-BE49-F238E27FC236}">
                <a16:creationId xmlns:a16="http://schemas.microsoft.com/office/drawing/2014/main" id="{B593D589-3D9D-B8E9-A315-892A51A58713}"/>
              </a:ext>
            </a:extLst>
          </p:cNvPr>
          <p:cNvSpPr/>
          <p:nvPr/>
        </p:nvSpPr>
        <p:spPr>
          <a:xfrm>
            <a:off x="895476" y="2880335"/>
            <a:ext cx="10153833" cy="3690583"/>
          </a:xfrm>
          <a:prstGeom prst="rect">
            <a:avLst/>
          </a:prstGeom>
          <a:noFill/>
          <a:ln>
            <a:solidFill>
              <a:schemeClr val="tx2">
                <a:lumMod val="50000"/>
              </a:schemeClr>
            </a:solidFill>
          </a:ln>
        </p:spPr>
        <p:style>
          <a:lnRef idx="2">
            <a:schemeClr val="accent6">
              <a:shade val="50000"/>
            </a:schemeClr>
          </a:lnRef>
          <a:fillRef idx="1001">
            <a:schemeClr val="lt2"/>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901449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CDB36EF-24E0-893B-EFBE-3F82219E2040}"/>
              </a:ext>
            </a:extLst>
          </p:cNvPr>
          <p:cNvSpPr>
            <a:spLocks noGrp="1"/>
          </p:cNvSpPr>
          <p:nvPr>
            <p:ph type="title"/>
          </p:nvPr>
        </p:nvSpPr>
        <p:spPr/>
        <p:txBody>
          <a:bodyPr>
            <a:normAutofit/>
          </a:bodyPr>
          <a:lstStyle/>
          <a:p>
            <a:r>
              <a:rPr lang="en-GB" sz="2800" dirty="0"/>
              <a:t>Multi-Agent Continual Learning</a:t>
            </a:r>
          </a:p>
        </p:txBody>
      </p:sp>
      <p:sp>
        <p:nvSpPr>
          <p:cNvPr id="3" name="Content Placeholder 2">
            <a:extLst>
              <a:ext uri="{FF2B5EF4-FFF2-40B4-BE49-F238E27FC236}">
                <a16:creationId xmlns:a16="http://schemas.microsoft.com/office/drawing/2014/main" id="{A3DABB61-86E7-1E36-AC48-A7EDB48C44A8}"/>
              </a:ext>
            </a:extLst>
          </p:cNvPr>
          <p:cNvSpPr txBox="1">
            <a:spLocks/>
          </p:cNvSpPr>
          <p:nvPr/>
        </p:nvSpPr>
        <p:spPr>
          <a:xfrm>
            <a:off x="838201" y="1825625"/>
            <a:ext cx="6116783" cy="4351339"/>
          </a:xfrm>
          <a:prstGeom prst="rect">
            <a:avLst/>
          </a:prstGeom>
        </p:spPr>
        <p:txBody>
          <a:bodyPr>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6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165096" defTabSz="914400">
              <a:spcBef>
                <a:spcPts val="1600"/>
              </a:spcBef>
              <a:buClr>
                <a:schemeClr val="accent2"/>
              </a:buClr>
              <a:buSzPts val="1000"/>
            </a:pPr>
            <a:r>
              <a:rPr lang="en-US" sz="2400" kern="0" dirty="0"/>
              <a:t>General framework to </a:t>
            </a:r>
            <a:r>
              <a:rPr lang="en-US" sz="2400" kern="0" dirty="0">
                <a:solidFill>
                  <a:schemeClr val="bg2"/>
                </a:solidFill>
              </a:rPr>
              <a:t>integrate continual learning and reuse of expert knowledge</a:t>
            </a:r>
            <a:endParaRPr lang="en-US" sz="2400" kern="0" dirty="0"/>
          </a:p>
          <a:p>
            <a:pPr marL="457189" indent="-292093" defTabSz="914400">
              <a:spcBef>
                <a:spcPts val="1600"/>
              </a:spcBef>
              <a:buClr>
                <a:schemeClr val="accent2"/>
              </a:buClr>
              <a:buSzPts val="1000"/>
              <a:buFont typeface="Livvic"/>
              <a:buChar char="●"/>
            </a:pPr>
            <a:r>
              <a:rPr lang="en-US" sz="2400" kern="0" dirty="0"/>
              <a:t>CL agents learn over time on their own data streams.</a:t>
            </a:r>
          </a:p>
          <a:p>
            <a:pPr marL="457189" indent="-292093" defTabSz="914400">
              <a:spcBef>
                <a:spcPts val="1600"/>
              </a:spcBef>
              <a:buClr>
                <a:schemeClr val="accent2"/>
              </a:buClr>
              <a:buSzPts val="1000"/>
              <a:buFont typeface="Livvic"/>
              <a:buChar char="●"/>
            </a:pPr>
            <a:r>
              <a:rPr lang="en-US" sz="2400" kern="0" dirty="0"/>
              <a:t>Each agent learns independently from the others.</a:t>
            </a:r>
          </a:p>
          <a:p>
            <a:pPr marL="457189" indent="-292093" defTabSz="914400">
              <a:spcBef>
                <a:spcPts val="1600"/>
              </a:spcBef>
              <a:buClr>
                <a:schemeClr val="accent2"/>
              </a:buClr>
              <a:buSzPts val="1000"/>
              <a:buFont typeface="Livvic"/>
              <a:buChar char="●"/>
            </a:pPr>
            <a:r>
              <a:rPr lang="en-US" sz="2400" kern="0" dirty="0"/>
              <a:t>Agents can communicate via simple mechanisms, such as sharing the weights after learning a new task (privacy constraints)</a:t>
            </a:r>
          </a:p>
        </p:txBody>
      </p:sp>
      <p:pic>
        <p:nvPicPr>
          <p:cNvPr id="4" name="Google Shape;1229;p67">
            <a:extLst>
              <a:ext uri="{FF2B5EF4-FFF2-40B4-BE49-F238E27FC236}">
                <a16:creationId xmlns:a16="http://schemas.microsoft.com/office/drawing/2014/main" id="{F336E769-E6F5-9777-29C8-D52D2D06EBFC}"/>
              </a:ext>
            </a:extLst>
          </p:cNvPr>
          <p:cNvPicPr preferRelativeResize="0"/>
          <p:nvPr/>
        </p:nvPicPr>
        <p:blipFill>
          <a:blip r:embed="rId2">
            <a:alphaModFix/>
          </a:blip>
          <a:stretch>
            <a:fillRect/>
          </a:stretch>
        </p:blipFill>
        <p:spPr>
          <a:xfrm>
            <a:off x="7311762" y="2522241"/>
            <a:ext cx="3907231" cy="2331735"/>
          </a:xfrm>
          <a:prstGeom prst="rect">
            <a:avLst/>
          </a:prstGeom>
          <a:noFill/>
          <a:ln w="19050" cap="flat" cmpd="sng">
            <a:solidFill>
              <a:srgbClr val="000000"/>
            </a:solidFill>
            <a:prstDash val="solid"/>
            <a:round/>
            <a:headEnd type="none" w="sm" len="sm"/>
            <a:tailEnd type="none" w="sm" len="sm"/>
          </a:ln>
          <a:effectLst>
            <a:outerShdw blurRad="328613" dist="104775" dir="2760000" algn="bl" rotWithShape="0">
              <a:srgbClr val="000000">
                <a:alpha val="50000"/>
              </a:srgbClr>
            </a:outerShdw>
          </a:effectLst>
        </p:spPr>
      </p:pic>
    </p:spTree>
    <p:extLst>
      <p:ext uri="{BB962C8B-B14F-4D97-AF65-F5344CB8AC3E}">
        <p14:creationId xmlns:p14="http://schemas.microsoft.com/office/powerpoint/2010/main" val="22677797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078DECE-FAAE-CDC1-297A-BD775D865EFF}"/>
              </a:ext>
            </a:extLst>
          </p:cNvPr>
          <p:cNvSpPr>
            <a:spLocks noGrp="1"/>
          </p:cNvSpPr>
          <p:nvPr>
            <p:ph type="title"/>
          </p:nvPr>
        </p:nvSpPr>
        <p:spPr/>
        <p:txBody>
          <a:bodyPr>
            <a:normAutofit/>
          </a:bodyPr>
          <a:lstStyle/>
          <a:p>
            <a:r>
              <a:rPr lang="en-GB" sz="2800" dirty="0"/>
              <a:t>Ex-Model Learning (</a:t>
            </a:r>
            <a:r>
              <a:rPr lang="en-GB" sz="2800" dirty="0" err="1"/>
              <a:t>ExML</a:t>
            </a:r>
            <a:r>
              <a:rPr lang="en-GB" sz="2800" dirty="0"/>
              <a:t>)</a:t>
            </a:r>
          </a:p>
        </p:txBody>
      </p:sp>
      <p:sp>
        <p:nvSpPr>
          <p:cNvPr id="3" name="Content Placeholder 2">
            <a:extLst>
              <a:ext uri="{FF2B5EF4-FFF2-40B4-BE49-F238E27FC236}">
                <a16:creationId xmlns:a16="http://schemas.microsoft.com/office/drawing/2014/main" id="{62700DE9-BF3B-10B1-C065-479C00B54308}"/>
              </a:ext>
            </a:extLst>
          </p:cNvPr>
          <p:cNvSpPr txBox="1">
            <a:spLocks/>
          </p:cNvSpPr>
          <p:nvPr/>
        </p:nvSpPr>
        <p:spPr>
          <a:xfrm>
            <a:off x="1120000" y="1523965"/>
            <a:ext cx="10233600" cy="94585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6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914400"/>
            <a:r>
              <a:rPr lang="en-GB" sz="2800" kern="0"/>
              <a:t>Instead of data, at each learning experience </a:t>
            </a:r>
          </a:p>
          <a:p>
            <a:pPr algn="ctr" defTabSz="914400"/>
            <a:r>
              <a:rPr lang="en-GB" sz="2800" kern="0"/>
              <a:t>the </a:t>
            </a:r>
            <a:r>
              <a:rPr lang="en-GB" sz="2800" kern="0">
                <a:solidFill>
                  <a:schemeClr val="bg2"/>
                </a:solidFill>
              </a:rPr>
              <a:t>model receives an expert model</a:t>
            </a:r>
            <a:endParaRPr lang="en-GB" sz="2800" kern="0"/>
          </a:p>
        </p:txBody>
      </p:sp>
      <p:pic>
        <p:nvPicPr>
          <p:cNvPr id="4" name="Google Shape;1246;p70">
            <a:extLst>
              <a:ext uri="{FF2B5EF4-FFF2-40B4-BE49-F238E27FC236}">
                <a16:creationId xmlns:a16="http://schemas.microsoft.com/office/drawing/2014/main" id="{19C9DA47-EA12-0E67-0881-866EF09BACAB}"/>
              </a:ext>
            </a:extLst>
          </p:cNvPr>
          <p:cNvPicPr preferRelativeResize="0"/>
          <p:nvPr/>
        </p:nvPicPr>
        <p:blipFill>
          <a:blip r:embed="rId2">
            <a:alphaModFix/>
          </a:blip>
          <a:stretch>
            <a:fillRect/>
          </a:stretch>
        </p:blipFill>
        <p:spPr>
          <a:xfrm>
            <a:off x="2281510" y="2742826"/>
            <a:ext cx="7937145" cy="3333268"/>
          </a:xfrm>
          <a:prstGeom prst="rect">
            <a:avLst/>
          </a:prstGeom>
          <a:noFill/>
          <a:ln w="19050" cap="flat" cmpd="sng">
            <a:solidFill>
              <a:srgbClr val="000000"/>
            </a:solidFill>
            <a:prstDash val="solid"/>
            <a:round/>
            <a:headEnd type="none" w="sm" len="sm"/>
            <a:tailEnd type="none" w="sm" len="sm"/>
          </a:ln>
          <a:effectLst>
            <a:outerShdw blurRad="342900" dist="180975" dir="3480000" algn="bl" rotWithShape="0">
              <a:srgbClr val="000000">
                <a:alpha val="50000"/>
              </a:srgbClr>
            </a:outerShdw>
          </a:effectLst>
        </p:spPr>
      </p:pic>
      <p:sp>
        <p:nvSpPr>
          <p:cNvPr id="5" name="TextBox 6">
            <a:extLst>
              <a:ext uri="{FF2B5EF4-FFF2-40B4-BE49-F238E27FC236}">
                <a16:creationId xmlns:a16="http://schemas.microsoft.com/office/drawing/2014/main" id="{1646E0EB-1FA4-FFF7-BA7C-A2F2F913AEA1}"/>
              </a:ext>
            </a:extLst>
          </p:cNvPr>
          <p:cNvSpPr txBox="1"/>
          <p:nvPr/>
        </p:nvSpPr>
        <p:spPr>
          <a:xfrm>
            <a:off x="415600" y="6431489"/>
            <a:ext cx="11094528" cy="307777"/>
          </a:xfrm>
          <a:prstGeom prst="rect">
            <a:avLst/>
          </a:prstGeom>
          <a:noFill/>
        </p:spPr>
        <p:txBody>
          <a:bodyPr wrap="square">
            <a:spAutoFit/>
          </a:bodyPr>
          <a:lstStyle/>
          <a:p>
            <a:r>
              <a:rPr lang="en-GB" sz="1400" dirty="0">
                <a:solidFill>
                  <a:schemeClr val="accent5"/>
                </a:solidFill>
              </a:rPr>
              <a:t>Ex-Model: Continual Learning From a Stream of Trained Models. CLVISION@CVPRW, 2022</a:t>
            </a:r>
          </a:p>
        </p:txBody>
      </p:sp>
      <p:pic>
        <p:nvPicPr>
          <p:cNvPr id="98" name="Immagine 97">
            <a:extLst>
              <a:ext uri="{FF2B5EF4-FFF2-40B4-BE49-F238E27FC236}">
                <a16:creationId xmlns:a16="http://schemas.microsoft.com/office/drawing/2014/main" id="{C8FDBDD7-02F8-7B61-5770-2AE11078E167}"/>
              </a:ext>
            </a:extLst>
          </p:cNvPr>
          <p:cNvPicPr>
            <a:picLocks noChangeAspect="1"/>
          </p:cNvPicPr>
          <p:nvPr/>
        </p:nvPicPr>
        <p:blipFill>
          <a:blip r:embed="rId3"/>
          <a:stretch>
            <a:fillRect/>
          </a:stretch>
        </p:blipFill>
        <p:spPr>
          <a:xfrm>
            <a:off x="2463541" y="3072809"/>
            <a:ext cx="4026152" cy="2431354"/>
          </a:xfrm>
          <a:prstGeom prst="rect">
            <a:avLst/>
          </a:prstGeom>
          <a:solidFill>
            <a:schemeClr val="bg1"/>
          </a:solidFill>
          <a:ln w="28575">
            <a:solidFill>
              <a:schemeClr val="accent1"/>
            </a:solidFill>
          </a:ln>
        </p:spPr>
      </p:pic>
      <p:sp>
        <p:nvSpPr>
          <p:cNvPr id="100" name="CasellaDiTesto 99">
            <a:extLst>
              <a:ext uri="{FF2B5EF4-FFF2-40B4-BE49-F238E27FC236}">
                <a16:creationId xmlns:a16="http://schemas.microsoft.com/office/drawing/2014/main" id="{7681C333-D576-8637-C8A4-030943913F2E}"/>
              </a:ext>
            </a:extLst>
          </p:cNvPr>
          <p:cNvSpPr txBox="1"/>
          <p:nvPr/>
        </p:nvSpPr>
        <p:spPr>
          <a:xfrm>
            <a:off x="499551" y="2228671"/>
            <a:ext cx="1781959" cy="1200329"/>
          </a:xfrm>
          <a:prstGeom prst="rect">
            <a:avLst/>
          </a:prstGeom>
          <a:noFill/>
        </p:spPr>
        <p:txBody>
          <a:bodyPr wrap="square">
            <a:spAutoFit/>
          </a:bodyPr>
          <a:lstStyle/>
          <a:p>
            <a:r>
              <a:rPr lang="en-US" sz="1800" dirty="0">
                <a:solidFill>
                  <a:schemeClr val="bg2"/>
                </a:solidFill>
              </a:rPr>
              <a:t>Rehearsal with double knowledge distillation </a:t>
            </a:r>
            <a:endParaRPr lang="en-GB" dirty="0"/>
          </a:p>
        </p:txBody>
      </p:sp>
      <p:cxnSp>
        <p:nvCxnSpPr>
          <p:cNvPr id="102" name="Connettore 2 101">
            <a:extLst>
              <a:ext uri="{FF2B5EF4-FFF2-40B4-BE49-F238E27FC236}">
                <a16:creationId xmlns:a16="http://schemas.microsoft.com/office/drawing/2014/main" id="{1298D19C-071D-3E4C-E74D-9E7ED06ACEBC}"/>
              </a:ext>
            </a:extLst>
          </p:cNvPr>
          <p:cNvCxnSpPr/>
          <p:nvPr/>
        </p:nvCxnSpPr>
        <p:spPr>
          <a:xfrm>
            <a:off x="1881963" y="3157870"/>
            <a:ext cx="723014" cy="556698"/>
          </a:xfrm>
          <a:prstGeom prst="straightConnector1">
            <a:avLst/>
          </a:prstGeom>
          <a:ln w="38100">
            <a:solidFill>
              <a:srgbClr val="4BA17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0855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98"/>
                                        </p:tgtEl>
                                        <p:attrNameLst>
                                          <p:attrName>style.visibility</p:attrName>
                                        </p:attrNameLst>
                                      </p:cBhvr>
                                      <p:to>
                                        <p:strVal val="visible"/>
                                      </p:to>
                                    </p:set>
                                    <p:anim calcmode="lin" valueType="num">
                                      <p:cBhvr>
                                        <p:cTn id="7" dur="1000" fill="hold"/>
                                        <p:tgtEl>
                                          <p:spTgt spid="98"/>
                                        </p:tgtEl>
                                        <p:attrNameLst>
                                          <p:attrName>ppt_w</p:attrName>
                                        </p:attrNameLst>
                                      </p:cBhvr>
                                      <p:tavLst>
                                        <p:tav tm="0">
                                          <p:val>
                                            <p:strVal val="#ppt_w*0.70"/>
                                          </p:val>
                                        </p:tav>
                                        <p:tav tm="100000">
                                          <p:val>
                                            <p:strVal val="#ppt_w"/>
                                          </p:val>
                                        </p:tav>
                                      </p:tavLst>
                                    </p:anim>
                                    <p:anim calcmode="lin" valueType="num">
                                      <p:cBhvr>
                                        <p:cTn id="8" dur="1000" fill="hold"/>
                                        <p:tgtEl>
                                          <p:spTgt spid="98"/>
                                        </p:tgtEl>
                                        <p:attrNameLst>
                                          <p:attrName>ppt_h</p:attrName>
                                        </p:attrNameLst>
                                      </p:cBhvr>
                                      <p:tavLst>
                                        <p:tav tm="0">
                                          <p:val>
                                            <p:strVal val="#ppt_h"/>
                                          </p:val>
                                        </p:tav>
                                        <p:tav tm="100000">
                                          <p:val>
                                            <p:strVal val="#ppt_h"/>
                                          </p:val>
                                        </p:tav>
                                      </p:tavLst>
                                    </p:anim>
                                    <p:animEffect transition="in" filter="fade">
                                      <p:cBhvr>
                                        <p:cTn id="9" dur="1000"/>
                                        <p:tgtEl>
                                          <p:spTgt spid="98"/>
                                        </p:tgtEl>
                                      </p:cBhvr>
                                    </p:animEffec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10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9FB12FD-D429-4559-50C1-54DCE7AD6847}"/>
              </a:ext>
            </a:extLst>
          </p:cNvPr>
          <p:cNvSpPr>
            <a:spLocks noGrp="1"/>
          </p:cNvSpPr>
          <p:nvPr>
            <p:ph type="title"/>
          </p:nvPr>
        </p:nvSpPr>
        <p:spPr/>
        <p:txBody>
          <a:bodyPr>
            <a:normAutofit/>
          </a:bodyPr>
          <a:lstStyle/>
          <a:p>
            <a:r>
              <a:rPr lang="it-IT" sz="2800" dirty="0" err="1"/>
              <a:t>Restricting</a:t>
            </a:r>
            <a:r>
              <a:rPr lang="it-IT" sz="2800" dirty="0"/>
              <a:t> the Multi-Agent Ex-Model Scenario</a:t>
            </a:r>
            <a:endParaRPr lang="en-GB" sz="2800" dirty="0"/>
          </a:p>
        </p:txBody>
      </p:sp>
      <p:pic>
        <p:nvPicPr>
          <p:cNvPr id="5" name="Immagine 4">
            <a:extLst>
              <a:ext uri="{FF2B5EF4-FFF2-40B4-BE49-F238E27FC236}">
                <a16:creationId xmlns:a16="http://schemas.microsoft.com/office/drawing/2014/main" id="{018E6735-3C9D-618A-0543-247D232A7597}"/>
              </a:ext>
            </a:extLst>
          </p:cNvPr>
          <p:cNvPicPr>
            <a:picLocks noChangeAspect="1"/>
          </p:cNvPicPr>
          <p:nvPr/>
        </p:nvPicPr>
        <p:blipFill>
          <a:blip r:embed="rId2"/>
          <a:stretch>
            <a:fillRect/>
          </a:stretch>
        </p:blipFill>
        <p:spPr>
          <a:xfrm>
            <a:off x="3495875" y="1686831"/>
            <a:ext cx="7136683" cy="3484338"/>
          </a:xfrm>
          <a:prstGeom prst="rect">
            <a:avLst/>
          </a:prstGeom>
        </p:spPr>
      </p:pic>
      <p:sp>
        <p:nvSpPr>
          <p:cNvPr id="3" name="Content Placeholder 2">
            <a:extLst>
              <a:ext uri="{FF2B5EF4-FFF2-40B4-BE49-F238E27FC236}">
                <a16:creationId xmlns:a16="http://schemas.microsoft.com/office/drawing/2014/main" id="{3D6692DC-3A7F-3E4C-2DB2-65E644D4EBFC}"/>
              </a:ext>
            </a:extLst>
          </p:cNvPr>
          <p:cNvSpPr txBox="1">
            <a:spLocks/>
          </p:cNvSpPr>
          <p:nvPr/>
        </p:nvSpPr>
        <p:spPr>
          <a:xfrm>
            <a:off x="1087179" y="3940062"/>
            <a:ext cx="3867592" cy="2462213"/>
          </a:xfrm>
          <a:prstGeom prst="rect">
            <a:avLst/>
          </a:prstGeom>
          <a:noFill/>
        </p:spPr>
        <p:txBody>
          <a:bodyPr wrap="square" rtlCol="0">
            <a:spAutoFit/>
          </a:bodyPr>
          <a:lstStyle>
            <a:defPPr>
              <a:defRPr lang="en-US"/>
            </a:defPPr>
            <a:lvl1pPr marL="285750" indent="-285750">
              <a:buFont typeface="Arial" panose="020B0604020202020204" pitchFamily="34" charset="0"/>
              <a:buChar char="•"/>
              <a:defRPr sz="2000">
                <a:solidFill>
                  <a:schemeClr val="bg2"/>
                </a:solidFil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spcBef>
                <a:spcPts val="600"/>
              </a:spcBef>
              <a:buNone/>
            </a:pPr>
            <a:r>
              <a:rPr lang="en-AU" sz="2400" dirty="0">
                <a:solidFill>
                  <a:schemeClr val="tx1"/>
                </a:solidFill>
              </a:rPr>
              <a:t>Split learning phase into</a:t>
            </a:r>
          </a:p>
          <a:p>
            <a:pPr>
              <a:spcBef>
                <a:spcPts val="600"/>
              </a:spcBef>
            </a:pPr>
            <a:r>
              <a:rPr lang="en-AU" sz="2400" dirty="0"/>
              <a:t>Adaptation</a:t>
            </a:r>
            <a:r>
              <a:rPr lang="en-AU" sz="2400" dirty="0">
                <a:solidFill>
                  <a:schemeClr val="tx1"/>
                </a:solidFill>
              </a:rPr>
              <a:t>: learn the new task</a:t>
            </a:r>
          </a:p>
          <a:p>
            <a:pPr>
              <a:spcBef>
                <a:spcPts val="600"/>
              </a:spcBef>
            </a:pPr>
            <a:r>
              <a:rPr lang="en-AU" sz="2400" dirty="0"/>
              <a:t>Consolidation</a:t>
            </a:r>
            <a:r>
              <a:rPr lang="en-AU" sz="2400" dirty="0">
                <a:solidFill>
                  <a:schemeClr val="tx1"/>
                </a:solidFill>
              </a:rPr>
              <a:t>: merge the new knowledge and mitigate forgetting</a:t>
            </a:r>
          </a:p>
        </p:txBody>
      </p:sp>
      <p:sp>
        <p:nvSpPr>
          <p:cNvPr id="7" name="TextBox 6">
            <a:extLst>
              <a:ext uri="{FF2B5EF4-FFF2-40B4-BE49-F238E27FC236}">
                <a16:creationId xmlns:a16="http://schemas.microsoft.com/office/drawing/2014/main" id="{7FD0D9AD-5ADE-E225-A5B6-365260FAA161}"/>
              </a:ext>
            </a:extLst>
          </p:cNvPr>
          <p:cNvSpPr txBox="1"/>
          <p:nvPr/>
        </p:nvSpPr>
        <p:spPr>
          <a:xfrm>
            <a:off x="9911119" y="143244"/>
            <a:ext cx="2056667" cy="900246"/>
          </a:xfrm>
          <a:prstGeom prst="rect">
            <a:avLst/>
          </a:prstGeom>
          <a:noFill/>
        </p:spPr>
        <p:txBody>
          <a:bodyPr wrap="square">
            <a:spAutoFit/>
          </a:bodyPr>
          <a:lstStyle/>
          <a:p>
            <a:pPr algn="r"/>
            <a:r>
              <a:rPr lang="en-GB" sz="1050" dirty="0">
                <a:solidFill>
                  <a:schemeClr val="accent5"/>
                </a:solidFill>
              </a:rPr>
              <a:t>Carta et al, </a:t>
            </a:r>
            <a:r>
              <a:rPr lang="en-US" sz="1050" dirty="0">
                <a:solidFill>
                  <a:schemeClr val="accent5"/>
                </a:solidFill>
              </a:rPr>
              <a:t>Projected Latent Distillation for</a:t>
            </a:r>
          </a:p>
          <a:p>
            <a:pPr algn="r"/>
            <a:r>
              <a:rPr lang="en-US" sz="1050" dirty="0">
                <a:solidFill>
                  <a:schemeClr val="accent5"/>
                </a:solidFill>
              </a:rPr>
              <a:t>Data-Agnostic Continual Learning with Multiple Devices</a:t>
            </a:r>
            <a:r>
              <a:rPr lang="en-GB" sz="1050" dirty="0">
                <a:solidFill>
                  <a:schemeClr val="accent5"/>
                </a:solidFill>
              </a:rPr>
              <a:t>, under review</a:t>
            </a:r>
          </a:p>
        </p:txBody>
      </p:sp>
    </p:spTree>
    <p:extLst>
      <p:ext uri="{BB962C8B-B14F-4D97-AF65-F5344CB8AC3E}">
        <p14:creationId xmlns:p14="http://schemas.microsoft.com/office/powerpoint/2010/main" val="25434904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C6ADB64-71E9-8B1D-E1F6-CE268DBBE847}"/>
              </a:ext>
            </a:extLst>
          </p:cNvPr>
          <p:cNvSpPr>
            <a:spLocks noGrp="1"/>
          </p:cNvSpPr>
          <p:nvPr>
            <p:ph type="title"/>
          </p:nvPr>
        </p:nvSpPr>
        <p:spPr/>
        <p:txBody>
          <a:bodyPr>
            <a:normAutofit/>
          </a:bodyPr>
          <a:lstStyle/>
          <a:p>
            <a:r>
              <a:rPr lang="en-GB" sz="2800" dirty="0"/>
              <a:t>Data-Agnostic Consolidation</a:t>
            </a:r>
          </a:p>
        </p:txBody>
      </p:sp>
      <p:sp>
        <p:nvSpPr>
          <p:cNvPr id="3" name="Content Placeholder 2">
            <a:extLst>
              <a:ext uri="{FF2B5EF4-FFF2-40B4-BE49-F238E27FC236}">
                <a16:creationId xmlns:a16="http://schemas.microsoft.com/office/drawing/2014/main" id="{EEE6616A-2BEB-B2E8-347A-ADE68FD00F2B}"/>
              </a:ext>
            </a:extLst>
          </p:cNvPr>
          <p:cNvSpPr txBox="1">
            <a:spLocks/>
          </p:cNvSpPr>
          <p:nvPr/>
        </p:nvSpPr>
        <p:spPr>
          <a:xfrm>
            <a:off x="846667" y="4419599"/>
            <a:ext cx="10769599" cy="1918231"/>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6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342900" indent="-342900" defTabSz="914400">
              <a:buFont typeface="Arial" panose="020B0604020202020204" pitchFamily="34" charset="0"/>
              <a:buChar char="•"/>
            </a:pPr>
            <a:r>
              <a:rPr lang="en-GB" sz="2400" kern="0" dirty="0"/>
              <a:t>A </a:t>
            </a:r>
            <a:r>
              <a:rPr lang="en-GB" sz="2400" kern="0" dirty="0">
                <a:solidFill>
                  <a:schemeClr val="bg2"/>
                </a:solidFill>
              </a:rPr>
              <a:t>single </a:t>
            </a:r>
            <a:r>
              <a:rPr lang="en-GB" sz="2400" b="1" kern="0" dirty="0">
                <a:solidFill>
                  <a:schemeClr val="bg2"/>
                </a:solidFill>
              </a:rPr>
              <a:t>OOD</a:t>
            </a:r>
            <a:r>
              <a:rPr lang="en-GB" sz="2400" kern="0" dirty="0">
                <a:solidFill>
                  <a:schemeClr val="bg2"/>
                </a:solidFill>
              </a:rPr>
              <a:t> image </a:t>
            </a:r>
            <a:r>
              <a:rPr lang="en-GB" sz="2400" kern="0" dirty="0"/>
              <a:t>is used for distillation</a:t>
            </a:r>
          </a:p>
          <a:p>
            <a:pPr marL="342900" indent="-342900" defTabSz="914400">
              <a:buFont typeface="Arial" panose="020B0604020202020204" pitchFamily="34" charset="0"/>
              <a:buChar char="•"/>
            </a:pPr>
            <a:r>
              <a:rPr lang="en-GB" sz="2400" kern="0" dirty="0"/>
              <a:t>Heavy </a:t>
            </a:r>
            <a:r>
              <a:rPr lang="en-GB" sz="2400" kern="0" dirty="0">
                <a:solidFill>
                  <a:schemeClr val="bg2"/>
                </a:solidFill>
              </a:rPr>
              <a:t>augmentations</a:t>
            </a:r>
            <a:r>
              <a:rPr lang="en-GB" sz="2400" kern="0" dirty="0"/>
              <a:t> provide diversity</a:t>
            </a:r>
          </a:p>
          <a:p>
            <a:pPr marL="342900" indent="-342900" defTabSz="914400">
              <a:buFont typeface="Arial" panose="020B0604020202020204" pitchFamily="34" charset="0"/>
              <a:buChar char="•"/>
            </a:pPr>
            <a:r>
              <a:rPr lang="en-GB" sz="2400" kern="0" dirty="0">
                <a:solidFill>
                  <a:schemeClr val="bg2"/>
                </a:solidFill>
              </a:rPr>
              <a:t>Double Knowledge Distillation </a:t>
            </a:r>
            <a:r>
              <a:rPr lang="en-GB" sz="2400" kern="0" dirty="0"/>
              <a:t>to match the output of each task</a:t>
            </a:r>
          </a:p>
          <a:p>
            <a:pPr marL="342900" indent="-342900" defTabSz="914400">
              <a:buFont typeface="Arial" panose="020B0604020202020204" pitchFamily="34" charset="0"/>
              <a:buChar char="•"/>
            </a:pPr>
            <a:r>
              <a:rPr lang="en-GB" sz="2400" kern="0" dirty="0">
                <a:solidFill>
                  <a:schemeClr val="bg2"/>
                </a:solidFill>
              </a:rPr>
              <a:t>Projected Latent Distillation </a:t>
            </a:r>
            <a:r>
              <a:rPr lang="en-GB" sz="2400" kern="0" dirty="0"/>
              <a:t>to match the latent spaces (</a:t>
            </a:r>
            <a:r>
              <a:rPr lang="en-GB" sz="2400" b="1" kern="0" dirty="0"/>
              <a:t>up to a linear transformation</a:t>
            </a:r>
            <a:r>
              <a:rPr lang="en-GB" sz="2400" kern="0" dirty="0"/>
              <a:t>)</a:t>
            </a:r>
          </a:p>
        </p:txBody>
      </p:sp>
      <p:pic>
        <p:nvPicPr>
          <p:cNvPr id="4" name="Picture 4">
            <a:extLst>
              <a:ext uri="{FF2B5EF4-FFF2-40B4-BE49-F238E27FC236}">
                <a16:creationId xmlns:a16="http://schemas.microsoft.com/office/drawing/2014/main" id="{D98F30DA-D878-55CF-47D0-436615B54E13}"/>
              </a:ext>
            </a:extLst>
          </p:cNvPr>
          <p:cNvPicPr>
            <a:picLocks noChangeAspect="1"/>
          </p:cNvPicPr>
          <p:nvPr/>
        </p:nvPicPr>
        <p:blipFill>
          <a:blip r:embed="rId2"/>
          <a:stretch>
            <a:fillRect/>
          </a:stretch>
        </p:blipFill>
        <p:spPr>
          <a:xfrm>
            <a:off x="1777984" y="1211984"/>
            <a:ext cx="7941749" cy="3184973"/>
          </a:xfrm>
          <a:prstGeom prst="rect">
            <a:avLst/>
          </a:prstGeom>
        </p:spPr>
      </p:pic>
      <p:sp>
        <p:nvSpPr>
          <p:cNvPr id="8" name="TextBox 6">
            <a:extLst>
              <a:ext uri="{FF2B5EF4-FFF2-40B4-BE49-F238E27FC236}">
                <a16:creationId xmlns:a16="http://schemas.microsoft.com/office/drawing/2014/main" id="{31EE213E-F250-4803-3FD7-75B854FF501F}"/>
              </a:ext>
            </a:extLst>
          </p:cNvPr>
          <p:cNvSpPr txBox="1"/>
          <p:nvPr/>
        </p:nvSpPr>
        <p:spPr>
          <a:xfrm>
            <a:off x="9911119" y="143244"/>
            <a:ext cx="2056667" cy="900246"/>
          </a:xfrm>
          <a:prstGeom prst="rect">
            <a:avLst/>
          </a:prstGeom>
          <a:noFill/>
        </p:spPr>
        <p:txBody>
          <a:bodyPr wrap="square">
            <a:spAutoFit/>
          </a:bodyPr>
          <a:lstStyle/>
          <a:p>
            <a:pPr algn="r"/>
            <a:r>
              <a:rPr lang="en-GB" sz="1050" dirty="0">
                <a:solidFill>
                  <a:schemeClr val="accent5"/>
                </a:solidFill>
              </a:rPr>
              <a:t>Carta et al, </a:t>
            </a:r>
            <a:r>
              <a:rPr lang="en-US" sz="1050" dirty="0">
                <a:solidFill>
                  <a:schemeClr val="accent5"/>
                </a:solidFill>
              </a:rPr>
              <a:t>Projected Latent Distillation for</a:t>
            </a:r>
          </a:p>
          <a:p>
            <a:pPr algn="r"/>
            <a:r>
              <a:rPr lang="en-US" sz="1050" dirty="0">
                <a:solidFill>
                  <a:schemeClr val="accent5"/>
                </a:solidFill>
              </a:rPr>
              <a:t>Data-Agnostic Continual Learning with Multiple Devices</a:t>
            </a:r>
            <a:r>
              <a:rPr lang="en-GB" sz="1050" dirty="0">
                <a:solidFill>
                  <a:schemeClr val="accent5"/>
                </a:solidFill>
              </a:rPr>
              <a:t>, under review</a:t>
            </a:r>
          </a:p>
        </p:txBody>
      </p:sp>
    </p:spTree>
    <p:extLst>
      <p:ext uri="{BB962C8B-B14F-4D97-AF65-F5344CB8AC3E}">
        <p14:creationId xmlns:p14="http://schemas.microsoft.com/office/powerpoint/2010/main" val="3377659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6D82D-4E0A-D323-F827-4254554C61E7}"/>
              </a:ext>
            </a:extLst>
          </p:cNvPr>
          <p:cNvSpPr>
            <a:spLocks noGrp="1"/>
          </p:cNvSpPr>
          <p:nvPr>
            <p:ph type="title" idx="4294967295"/>
          </p:nvPr>
        </p:nvSpPr>
        <p:spPr>
          <a:xfrm>
            <a:off x="352589" y="834898"/>
            <a:ext cx="11360150" cy="4356517"/>
          </a:xfrm>
        </p:spPr>
        <p:txBody>
          <a:bodyPr>
            <a:noAutofit/>
          </a:bodyPr>
          <a:lstStyle/>
          <a:p>
            <a:r>
              <a:rPr lang="en-US" sz="8800" dirty="0"/>
              <a:t>Pervasive Computing</a:t>
            </a:r>
            <a:br>
              <a:rPr lang="en-US" sz="8800" dirty="0"/>
            </a:br>
            <a:r>
              <a:rPr lang="en-US" sz="8800" dirty="0"/>
              <a:t>+</a:t>
            </a:r>
            <a:br>
              <a:rPr lang="en-US" sz="8800" dirty="0"/>
            </a:br>
            <a:r>
              <a:rPr lang="en-US" sz="8800" dirty="0"/>
              <a:t>Artificial Intelligence</a:t>
            </a:r>
          </a:p>
        </p:txBody>
      </p:sp>
      <p:sp>
        <p:nvSpPr>
          <p:cNvPr id="6" name="CasellaDiTesto 5">
            <a:extLst>
              <a:ext uri="{FF2B5EF4-FFF2-40B4-BE49-F238E27FC236}">
                <a16:creationId xmlns:a16="http://schemas.microsoft.com/office/drawing/2014/main" id="{BCB06960-B10E-B9F6-5E0A-0F4D4A11B496}"/>
              </a:ext>
            </a:extLst>
          </p:cNvPr>
          <p:cNvSpPr txBox="1"/>
          <p:nvPr/>
        </p:nvSpPr>
        <p:spPr>
          <a:xfrm>
            <a:off x="2125682" y="5191415"/>
            <a:ext cx="7813964" cy="996235"/>
          </a:xfrm>
          <a:prstGeom prst="rect">
            <a:avLst/>
          </a:prstGeom>
          <a:noFill/>
        </p:spPr>
        <p:txBody>
          <a:bodyPr wrap="square">
            <a:spAutoFit/>
          </a:bodyPr>
          <a:lstStyle/>
          <a:p>
            <a:pPr marL="118530" algn="ctr" defTabSz="1219170">
              <a:lnSpc>
                <a:spcPct val="115000"/>
              </a:lnSpc>
              <a:buClr>
                <a:srgbClr val="616161"/>
              </a:buClr>
              <a:buSzPts val="2200"/>
            </a:pPr>
            <a:r>
              <a:rPr lang="en-US" sz="2667" kern="0" dirty="0">
                <a:solidFill>
                  <a:srgbClr val="616161"/>
                </a:solidFill>
                <a:latin typeface="Proxima Nova"/>
                <a:cs typeface="Arial"/>
                <a:sym typeface="Proxima Nova"/>
              </a:rPr>
              <a:t>Calls for multi-disciplinary skills and putting different scientific communities in contact</a:t>
            </a:r>
          </a:p>
        </p:txBody>
      </p:sp>
    </p:spTree>
    <p:extLst>
      <p:ext uri="{BB962C8B-B14F-4D97-AF65-F5344CB8AC3E}">
        <p14:creationId xmlns:p14="http://schemas.microsoft.com/office/powerpoint/2010/main" val="32836966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CD8B0EA-A0A4-D8EB-DC55-1B3C1D25D471}"/>
              </a:ext>
            </a:extLst>
          </p:cNvPr>
          <p:cNvSpPr>
            <a:spLocks noGrp="1"/>
          </p:cNvSpPr>
          <p:nvPr>
            <p:ph type="title"/>
          </p:nvPr>
        </p:nvSpPr>
        <p:spPr/>
        <p:txBody>
          <a:bodyPr>
            <a:normAutofit/>
          </a:bodyPr>
          <a:lstStyle/>
          <a:p>
            <a:r>
              <a:rPr lang="it-IT" sz="2800" dirty="0"/>
              <a:t>Highlights – Task-</a:t>
            </a:r>
            <a:r>
              <a:rPr lang="it-IT" sz="2800" dirty="0" err="1"/>
              <a:t>aware</a:t>
            </a:r>
            <a:r>
              <a:rPr lang="it-IT" sz="2800" dirty="0"/>
              <a:t> Split CIFAR100 (</a:t>
            </a:r>
            <a:r>
              <a:rPr lang="it-IT" sz="2800" dirty="0" err="1"/>
              <a:t>multihead</a:t>
            </a:r>
            <a:r>
              <a:rPr lang="it-IT" sz="2800" dirty="0"/>
              <a:t>)</a:t>
            </a:r>
            <a:endParaRPr lang="en-GB" sz="2800" dirty="0"/>
          </a:p>
        </p:txBody>
      </p:sp>
      <p:pic>
        <p:nvPicPr>
          <p:cNvPr id="3" name="Picture 4">
            <a:extLst>
              <a:ext uri="{FF2B5EF4-FFF2-40B4-BE49-F238E27FC236}">
                <a16:creationId xmlns:a16="http://schemas.microsoft.com/office/drawing/2014/main" id="{F4C3FB31-4FC7-9651-05F9-0D9375A87D77}"/>
              </a:ext>
            </a:extLst>
          </p:cNvPr>
          <p:cNvPicPr>
            <a:picLocks noChangeAspect="1"/>
          </p:cNvPicPr>
          <p:nvPr/>
        </p:nvPicPr>
        <p:blipFill rotWithShape="1">
          <a:blip r:embed="rId2"/>
          <a:srcRect b="12497"/>
          <a:stretch/>
        </p:blipFill>
        <p:spPr>
          <a:xfrm>
            <a:off x="5893125" y="1599721"/>
            <a:ext cx="5079675" cy="3205584"/>
          </a:xfrm>
          <a:prstGeom prst="rect">
            <a:avLst/>
          </a:prstGeom>
        </p:spPr>
      </p:pic>
      <p:pic>
        <p:nvPicPr>
          <p:cNvPr id="4" name="Picture 6">
            <a:extLst>
              <a:ext uri="{FF2B5EF4-FFF2-40B4-BE49-F238E27FC236}">
                <a16:creationId xmlns:a16="http://schemas.microsoft.com/office/drawing/2014/main" id="{16BA4FAE-61CC-4CDE-CF49-601160173338}"/>
              </a:ext>
            </a:extLst>
          </p:cNvPr>
          <p:cNvPicPr>
            <a:picLocks noChangeAspect="1"/>
          </p:cNvPicPr>
          <p:nvPr/>
        </p:nvPicPr>
        <p:blipFill>
          <a:blip r:embed="rId3"/>
          <a:stretch>
            <a:fillRect/>
          </a:stretch>
        </p:blipFill>
        <p:spPr>
          <a:xfrm>
            <a:off x="1751587" y="1528239"/>
            <a:ext cx="3205603" cy="3065007"/>
          </a:xfrm>
          <a:prstGeom prst="rect">
            <a:avLst/>
          </a:prstGeom>
        </p:spPr>
      </p:pic>
      <p:sp>
        <p:nvSpPr>
          <p:cNvPr id="5" name="Rectangle: Rounded Corners 7">
            <a:extLst>
              <a:ext uri="{FF2B5EF4-FFF2-40B4-BE49-F238E27FC236}">
                <a16:creationId xmlns:a16="http://schemas.microsoft.com/office/drawing/2014/main" id="{6C8CAEBF-C797-A452-B5D1-0ACB9EC2D6F1}"/>
              </a:ext>
            </a:extLst>
          </p:cNvPr>
          <p:cNvSpPr/>
          <p:nvPr/>
        </p:nvSpPr>
        <p:spPr>
          <a:xfrm>
            <a:off x="2969064" y="4183620"/>
            <a:ext cx="1988127" cy="409624"/>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6" name="TextBox 8">
            <a:extLst>
              <a:ext uri="{FF2B5EF4-FFF2-40B4-BE49-F238E27FC236}">
                <a16:creationId xmlns:a16="http://schemas.microsoft.com/office/drawing/2014/main" id="{69BA4A07-BAE3-5D5F-94D6-AFD850AAEFCA}"/>
              </a:ext>
            </a:extLst>
          </p:cNvPr>
          <p:cNvSpPr txBox="1"/>
          <p:nvPr/>
        </p:nvSpPr>
        <p:spPr>
          <a:xfrm>
            <a:off x="1861822" y="5078123"/>
            <a:ext cx="3517310" cy="954107"/>
          </a:xfrm>
          <a:prstGeom prst="rect">
            <a:avLst/>
          </a:prstGeom>
        </p:spPr>
        <p:txBody>
          <a:bodyPr/>
          <a:lstStyle>
            <a:defPPr marR="0" lvl="0" algn="l" rtl="0">
              <a:lnSpc>
                <a:spcPct val="100000"/>
              </a:lnSpc>
              <a:spcBef>
                <a:spcPts val="0"/>
              </a:spcBef>
              <a:spcAft>
                <a:spcPts val="0"/>
              </a:spcAft>
              <a:defRPr lang="en-US"/>
            </a:defPPr>
            <a:lvl1pPr marL="342900" marR="0" lvl="0" indent="-342900" defTabSz="914400">
              <a:lnSpc>
                <a:spcPct val="100000"/>
              </a:lnSpc>
              <a:spcBef>
                <a:spcPts val="0"/>
              </a:spcBef>
              <a:spcAft>
                <a:spcPts val="0"/>
              </a:spcAft>
              <a:buClr>
                <a:srgbClr val="000000"/>
              </a:buClr>
              <a:buFont typeface="Arial" panose="020B0604020202020204" pitchFamily="34" charset="0"/>
              <a:buChar char="•"/>
              <a:defRPr sz="2400" b="0" i="0" u="none" strike="noStrike" kern="0" cap="none">
                <a:solidFill>
                  <a:srgbClr val="000000"/>
                </a:solidFill>
                <a:latin typeface="Arial"/>
                <a:ea typeface="Arial"/>
                <a:cs typeface="Arial"/>
              </a:defRPr>
            </a:lvl1pPr>
            <a:lvl2pPr marR="0" lvl="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defRPr>
            </a:lvl9pPr>
          </a:lstStyle>
          <a:p>
            <a:pPr marL="0" indent="0">
              <a:buNone/>
            </a:pPr>
            <a:r>
              <a:rPr lang="en-AU" sz="1600" dirty="0"/>
              <a:t>DAC with a single image is better than methods using real data (</a:t>
            </a:r>
            <a:r>
              <a:rPr lang="en-AU" sz="1600" dirty="0" err="1"/>
              <a:t>LwF</a:t>
            </a:r>
            <a:r>
              <a:rPr lang="en-AU" sz="1600" dirty="0"/>
              <a:t>) or large OOD dataset (DMC)</a:t>
            </a:r>
          </a:p>
        </p:txBody>
      </p:sp>
      <p:sp>
        <p:nvSpPr>
          <p:cNvPr id="8" name="TextBox 8">
            <a:extLst>
              <a:ext uri="{FF2B5EF4-FFF2-40B4-BE49-F238E27FC236}">
                <a16:creationId xmlns:a16="http://schemas.microsoft.com/office/drawing/2014/main" id="{0AD1E2D2-5E18-0BCA-831B-1076A1B8BD47}"/>
              </a:ext>
            </a:extLst>
          </p:cNvPr>
          <p:cNvSpPr txBox="1"/>
          <p:nvPr/>
        </p:nvSpPr>
        <p:spPr>
          <a:xfrm>
            <a:off x="7004131" y="5092287"/>
            <a:ext cx="3759200" cy="954107"/>
          </a:xfrm>
          <a:prstGeom prst="rect">
            <a:avLst/>
          </a:prstGeom>
        </p:spPr>
        <p:txBody>
          <a:bodyPr/>
          <a:lstStyle>
            <a:defPPr marR="0" lvl="0" algn="l" rtl="0">
              <a:lnSpc>
                <a:spcPct val="100000"/>
              </a:lnSpc>
              <a:spcBef>
                <a:spcPts val="0"/>
              </a:spcBef>
              <a:spcAft>
                <a:spcPts val="0"/>
              </a:spcAft>
              <a:defRPr lang="en-US"/>
            </a:defPPr>
            <a:lvl1pPr marL="342900" marR="0" lvl="0" indent="-342900" defTabSz="914400">
              <a:lnSpc>
                <a:spcPct val="100000"/>
              </a:lnSpc>
              <a:spcBef>
                <a:spcPts val="0"/>
              </a:spcBef>
              <a:spcAft>
                <a:spcPts val="0"/>
              </a:spcAft>
              <a:buClr>
                <a:srgbClr val="000000"/>
              </a:buClr>
              <a:buFont typeface="Arial" panose="020B0604020202020204" pitchFamily="34" charset="0"/>
              <a:buChar char="•"/>
              <a:defRPr sz="2400" b="0" i="0" u="none" strike="noStrike" kern="0" cap="none">
                <a:solidFill>
                  <a:srgbClr val="000000"/>
                </a:solidFill>
                <a:latin typeface="Arial"/>
                <a:ea typeface="Arial"/>
                <a:cs typeface="Arial"/>
              </a:defRPr>
            </a:lvl1pPr>
            <a:lvl2pPr marR="0" lvl="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defRPr>
            </a:lvl9pPr>
          </a:lstStyle>
          <a:p>
            <a:pPr marL="0" indent="0">
              <a:buNone/>
            </a:pPr>
            <a:r>
              <a:rPr lang="en-US" sz="1600" dirty="0"/>
              <a:t>Adaptation-consolidation separation provides a principled way to  mitigate forgetting.</a:t>
            </a:r>
          </a:p>
        </p:txBody>
      </p:sp>
      <p:sp>
        <p:nvSpPr>
          <p:cNvPr id="7" name="TextBox 6">
            <a:extLst>
              <a:ext uri="{FF2B5EF4-FFF2-40B4-BE49-F238E27FC236}">
                <a16:creationId xmlns:a16="http://schemas.microsoft.com/office/drawing/2014/main" id="{39C32740-1596-45FF-5895-D51B40850901}"/>
              </a:ext>
            </a:extLst>
          </p:cNvPr>
          <p:cNvSpPr txBox="1"/>
          <p:nvPr/>
        </p:nvSpPr>
        <p:spPr>
          <a:xfrm>
            <a:off x="10558130" y="143244"/>
            <a:ext cx="1409656" cy="1384995"/>
          </a:xfrm>
          <a:prstGeom prst="rect">
            <a:avLst/>
          </a:prstGeom>
          <a:noFill/>
        </p:spPr>
        <p:txBody>
          <a:bodyPr wrap="square">
            <a:spAutoFit/>
          </a:bodyPr>
          <a:lstStyle/>
          <a:p>
            <a:pPr algn="r"/>
            <a:r>
              <a:rPr lang="en-GB" sz="1050" dirty="0">
                <a:solidFill>
                  <a:schemeClr val="accent5"/>
                </a:solidFill>
              </a:rPr>
              <a:t>Carta et al, </a:t>
            </a:r>
            <a:r>
              <a:rPr lang="en-US" sz="1050" dirty="0">
                <a:solidFill>
                  <a:schemeClr val="accent5"/>
                </a:solidFill>
              </a:rPr>
              <a:t>Projected Latent Distillation for</a:t>
            </a:r>
          </a:p>
          <a:p>
            <a:pPr algn="r"/>
            <a:r>
              <a:rPr lang="en-US" sz="1050" dirty="0">
                <a:solidFill>
                  <a:schemeClr val="accent5"/>
                </a:solidFill>
              </a:rPr>
              <a:t>Data-Agnostic Continual Learning with Multiple Devices</a:t>
            </a:r>
            <a:r>
              <a:rPr lang="en-GB" sz="1050" dirty="0">
                <a:solidFill>
                  <a:schemeClr val="accent5"/>
                </a:solidFill>
              </a:rPr>
              <a:t>, under review</a:t>
            </a:r>
          </a:p>
        </p:txBody>
      </p:sp>
    </p:spTree>
    <p:extLst>
      <p:ext uri="{BB962C8B-B14F-4D97-AF65-F5344CB8AC3E}">
        <p14:creationId xmlns:p14="http://schemas.microsoft.com/office/powerpoint/2010/main" val="8167638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BC55FFB-75FD-E289-C4FC-E9078A3AA45A}"/>
              </a:ext>
            </a:extLst>
          </p:cNvPr>
          <p:cNvSpPr>
            <a:spLocks noGrp="1"/>
          </p:cNvSpPr>
          <p:nvPr>
            <p:ph type="title"/>
          </p:nvPr>
        </p:nvSpPr>
        <p:spPr>
          <a:xfrm>
            <a:off x="6967329" y="2379481"/>
            <a:ext cx="4706483" cy="2562909"/>
          </a:xfrm>
        </p:spPr>
        <p:txBody>
          <a:bodyPr/>
          <a:lstStyle/>
          <a:p>
            <a:r>
              <a:rPr lang="en-US" sz="4000" dirty="0"/>
              <a:t>Neural Nets &amp; Dynamical systems</a:t>
            </a:r>
          </a:p>
        </p:txBody>
      </p:sp>
      <p:sp>
        <p:nvSpPr>
          <p:cNvPr id="9" name="Text Placeholder 8">
            <a:extLst>
              <a:ext uri="{FF2B5EF4-FFF2-40B4-BE49-F238E27FC236}">
                <a16:creationId xmlns:a16="http://schemas.microsoft.com/office/drawing/2014/main" id="{46B585A5-846E-C0DF-3A07-F6B7F1501743}"/>
              </a:ext>
            </a:extLst>
          </p:cNvPr>
          <p:cNvSpPr>
            <a:spLocks noGrp="1"/>
          </p:cNvSpPr>
          <p:nvPr>
            <p:ph type="body" sz="quarter" idx="13"/>
          </p:nvPr>
        </p:nvSpPr>
        <p:spPr>
          <a:xfrm>
            <a:off x="6967328" y="5048105"/>
            <a:ext cx="4706484" cy="340611"/>
          </a:xfrm>
        </p:spPr>
        <p:txBody>
          <a:bodyPr/>
          <a:lstStyle/>
          <a:p>
            <a:endParaRPr lang="en-US" dirty="0"/>
          </a:p>
        </p:txBody>
      </p:sp>
    </p:spTree>
    <p:extLst>
      <p:ext uri="{BB962C8B-B14F-4D97-AF65-F5344CB8AC3E}">
        <p14:creationId xmlns:p14="http://schemas.microsoft.com/office/powerpoint/2010/main" val="42007896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E18B4-D3B5-B34B-9B4C-42028126926D}"/>
              </a:ext>
            </a:extLst>
          </p:cNvPr>
          <p:cNvSpPr>
            <a:spLocks noGrp="1"/>
          </p:cNvSpPr>
          <p:nvPr>
            <p:ph type="title"/>
          </p:nvPr>
        </p:nvSpPr>
        <p:spPr>
          <a:noFill/>
          <a:ln>
            <a:noFill/>
          </a:ln>
        </p:spPr>
        <p:txBody>
          <a:bodyPr spcFirstLastPara="1" wrap="square" lIns="91425" tIns="91425" rIns="91425" bIns="91425" anchor="t" anchorCtr="0">
            <a:normAutofit/>
          </a:bodyPr>
          <a:lstStyle/>
          <a:p>
            <a:r>
              <a:rPr lang="en-US" sz="3200" dirty="0">
                <a:solidFill>
                  <a:schemeClr val="dk1"/>
                </a:solidFill>
              </a:rPr>
              <a:t>Back on Dynamical Systems View</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32AD3A6-4AD6-CC47-8567-446B14568123}"/>
                  </a:ext>
                </a:extLst>
              </p:cNvPr>
              <p:cNvSpPr>
                <a:spLocks noGrp="1"/>
              </p:cNvSpPr>
              <p:nvPr>
                <p:ph idx="1"/>
              </p:nvPr>
            </p:nvSpPr>
            <p:spPr>
              <a:xfrm>
                <a:off x="726245" y="1825624"/>
                <a:ext cx="10739511" cy="4530725"/>
              </a:xfrm>
            </p:spPr>
            <p:txBody>
              <a:bodyPr>
                <a:normAutofit lnSpcReduction="10000"/>
              </a:bodyPr>
              <a:lstStyle/>
              <a:p>
                <a:pPr marL="0" indent="0">
                  <a:buNone/>
                </a:pPr>
                <a:r>
                  <a:rPr lang="en-US" sz="3500" dirty="0">
                    <a:solidFill>
                      <a:schemeClr val="tx1"/>
                    </a:solidFill>
                  </a:rPr>
                  <a:t>The reservoir is a </a:t>
                </a:r>
                <a:r>
                  <a:rPr lang="en-US" sz="3500" dirty="0">
                    <a:solidFill>
                      <a:schemeClr val="bg2"/>
                    </a:solidFill>
                  </a:rPr>
                  <a:t>discrete-time input-driven dynamical system</a:t>
                </a:r>
              </a:p>
              <a:p>
                <a:pPr marL="0" indent="0">
                  <a:buNone/>
                </a:pPr>
                <a:endParaRPr lang="en-US" sz="900" dirty="0">
                  <a:solidFill>
                    <a:schemeClr val="bg2"/>
                  </a:solidFill>
                </a:endParaRPr>
              </a:p>
              <a:p>
                <a:pPr marL="0" indent="0">
                  <a:buNone/>
                </a:pPr>
                <a:r>
                  <a:rPr lang="en-US" sz="3500" dirty="0">
                    <a:solidFill>
                      <a:schemeClr val="accent2"/>
                    </a:solidFill>
                  </a:rPr>
                  <a:t>Dynamics are driven by the </a:t>
                </a:r>
                <a:r>
                  <a:rPr lang="en-US" sz="3600" dirty="0">
                    <a:solidFill>
                      <a:schemeClr val="bg2"/>
                    </a:solidFill>
                  </a:rPr>
                  <a:t>state transition function</a:t>
                </a:r>
                <a:br>
                  <a:rPr lang="en-US" sz="3600" dirty="0"/>
                </a:b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𝐹</m:t>
                      </m:r>
                      <m:r>
                        <a:rPr lang="en-US" sz="3600" b="0" i="1" smtClean="0">
                          <a:latin typeface="Cambria Math" panose="02040503050406030204" pitchFamily="18" charset="0"/>
                        </a:rPr>
                        <m:t>:</m:t>
                      </m:r>
                      <m:sSup>
                        <m:sSupPr>
                          <m:ctrlPr>
                            <a:rPr lang="en-US" sz="3600" b="0" i="1" smtClean="0">
                              <a:latin typeface="Cambria Math" panose="02040503050406030204" pitchFamily="18" charset="0"/>
                              <a:ea typeface="Cambria Math" panose="02040503050406030204" pitchFamily="18" charset="0"/>
                            </a:rPr>
                          </m:ctrlPr>
                        </m:sSupPr>
                        <m:e>
                          <m:r>
                            <a:rPr lang="en-US" sz="3600" b="0" i="1" smtClean="0">
                              <a:latin typeface="Cambria Math" panose="02040503050406030204" pitchFamily="18" charset="0"/>
                              <a:ea typeface="Cambria Math" panose="02040503050406030204" pitchFamily="18" charset="0"/>
                            </a:rPr>
                            <m:t>ℝ</m:t>
                          </m:r>
                        </m:e>
                        <m:sup>
                          <m:sSub>
                            <m:sSubPr>
                              <m:ctrlPr>
                                <a:rPr lang="en-US" sz="3600" b="0" i="1" smtClean="0">
                                  <a:latin typeface="Cambria Math" panose="02040503050406030204" pitchFamily="18" charset="0"/>
                                  <a:ea typeface="Cambria Math" panose="02040503050406030204" pitchFamily="18" charset="0"/>
                                </a:rPr>
                              </m:ctrlPr>
                            </m:sSubPr>
                            <m:e>
                              <m:r>
                                <a:rPr lang="en-US" sz="3600" b="0" i="1" smtClean="0">
                                  <a:latin typeface="Cambria Math" panose="02040503050406030204" pitchFamily="18" charset="0"/>
                                  <a:ea typeface="Cambria Math" panose="02040503050406030204" pitchFamily="18" charset="0"/>
                                </a:rPr>
                                <m:t>𝑁</m:t>
                              </m:r>
                            </m:e>
                            <m:sub>
                              <m:r>
                                <a:rPr lang="en-US" sz="3600" b="0" i="1" smtClean="0">
                                  <a:latin typeface="Cambria Math" panose="02040503050406030204" pitchFamily="18" charset="0"/>
                                  <a:ea typeface="Cambria Math" panose="02040503050406030204" pitchFamily="18" charset="0"/>
                                </a:rPr>
                                <m:t>𝑈</m:t>
                              </m:r>
                            </m:sub>
                          </m:sSub>
                        </m:sup>
                      </m:sSup>
                      <m:r>
                        <a:rPr lang="en-US" sz="3600" b="0" i="1" smtClean="0">
                          <a:latin typeface="Cambria Math" panose="02040503050406030204" pitchFamily="18" charset="0"/>
                          <a:ea typeface="Cambria Math" panose="02040503050406030204" pitchFamily="18" charset="0"/>
                        </a:rPr>
                        <m:t>×</m:t>
                      </m:r>
                      <m:sSup>
                        <m:sSupPr>
                          <m:ctrlPr>
                            <a:rPr lang="en-US" sz="3600" i="1">
                              <a:latin typeface="Cambria Math" panose="02040503050406030204" pitchFamily="18" charset="0"/>
                              <a:ea typeface="Cambria Math" panose="02040503050406030204" pitchFamily="18" charset="0"/>
                            </a:rPr>
                          </m:ctrlPr>
                        </m:sSupPr>
                        <m:e>
                          <m:r>
                            <a:rPr lang="en-US" sz="3600" i="1">
                              <a:latin typeface="Cambria Math" panose="02040503050406030204" pitchFamily="18" charset="0"/>
                              <a:ea typeface="Cambria Math" panose="02040503050406030204" pitchFamily="18" charset="0"/>
                            </a:rPr>
                            <m:t>ℝ</m:t>
                          </m:r>
                        </m:e>
                        <m:sup>
                          <m:sSub>
                            <m:sSubPr>
                              <m:ctrlPr>
                                <a:rPr lang="en-US" sz="3600" i="1" smtClean="0">
                                  <a:latin typeface="Cambria Math" panose="02040503050406030204" pitchFamily="18" charset="0"/>
                                  <a:ea typeface="Cambria Math" panose="02040503050406030204" pitchFamily="18" charset="0"/>
                                </a:rPr>
                              </m:ctrlPr>
                            </m:sSubPr>
                            <m:e>
                              <m:r>
                                <a:rPr lang="en-US" sz="3600" i="1">
                                  <a:latin typeface="Cambria Math" panose="02040503050406030204" pitchFamily="18" charset="0"/>
                                  <a:ea typeface="Cambria Math" panose="02040503050406030204" pitchFamily="18" charset="0"/>
                                </a:rPr>
                                <m:t>𝑁</m:t>
                              </m:r>
                            </m:e>
                            <m:sub>
                              <m:r>
                                <a:rPr lang="en-US" sz="3600" b="0" i="1" smtClean="0">
                                  <a:latin typeface="Cambria Math" panose="02040503050406030204" pitchFamily="18" charset="0"/>
                                  <a:ea typeface="Cambria Math" panose="02040503050406030204" pitchFamily="18" charset="0"/>
                                </a:rPr>
                                <m:t>𝐻</m:t>
                              </m:r>
                            </m:sub>
                          </m:sSub>
                        </m:sup>
                      </m:sSup>
                      <m:r>
                        <a:rPr lang="en-US" sz="3600" b="0" i="1" smtClean="0">
                          <a:latin typeface="Cambria Math" panose="02040503050406030204" pitchFamily="18" charset="0"/>
                          <a:ea typeface="Cambria Math" panose="02040503050406030204" pitchFamily="18" charset="0"/>
                        </a:rPr>
                        <m:t>→</m:t>
                      </m:r>
                      <m:sSup>
                        <m:sSupPr>
                          <m:ctrlPr>
                            <a:rPr lang="en-US" sz="3600" i="1">
                              <a:latin typeface="Cambria Math" panose="02040503050406030204" pitchFamily="18" charset="0"/>
                              <a:ea typeface="Cambria Math" panose="02040503050406030204" pitchFamily="18" charset="0"/>
                            </a:rPr>
                          </m:ctrlPr>
                        </m:sSupPr>
                        <m:e>
                          <m:r>
                            <a:rPr lang="en-US" sz="3600" i="1">
                              <a:latin typeface="Cambria Math" panose="02040503050406030204" pitchFamily="18" charset="0"/>
                              <a:ea typeface="Cambria Math" panose="02040503050406030204" pitchFamily="18" charset="0"/>
                            </a:rPr>
                            <m:t>ℝ</m:t>
                          </m:r>
                        </m:e>
                        <m:sup>
                          <m:sSub>
                            <m:sSubPr>
                              <m:ctrlPr>
                                <a:rPr lang="en-US" sz="3600" i="1">
                                  <a:latin typeface="Cambria Math" panose="02040503050406030204" pitchFamily="18" charset="0"/>
                                  <a:ea typeface="Cambria Math" panose="02040503050406030204" pitchFamily="18" charset="0"/>
                                </a:rPr>
                              </m:ctrlPr>
                            </m:sSubPr>
                            <m:e>
                              <m:r>
                                <a:rPr lang="en-US" sz="3600" i="1">
                                  <a:latin typeface="Cambria Math" panose="02040503050406030204" pitchFamily="18" charset="0"/>
                                  <a:ea typeface="Cambria Math" panose="02040503050406030204" pitchFamily="18" charset="0"/>
                                </a:rPr>
                                <m:t>𝑁</m:t>
                              </m:r>
                            </m:e>
                            <m:sub>
                              <m:r>
                                <a:rPr lang="en-US" sz="3600" b="0" i="1" smtClean="0">
                                  <a:latin typeface="Cambria Math" panose="02040503050406030204" pitchFamily="18" charset="0"/>
                                  <a:ea typeface="Cambria Math" panose="02040503050406030204" pitchFamily="18" charset="0"/>
                                </a:rPr>
                                <m:t>𝐻</m:t>
                              </m:r>
                            </m:sub>
                          </m:sSub>
                        </m:sup>
                      </m:sSup>
                    </m:oMath>
                  </m:oMathPara>
                </a14:m>
                <a:endParaRPr lang="en-US" sz="3600" b="0" i="1" dirty="0">
                  <a:latin typeface="Cambria Math" panose="02040503050406030204" pitchFamily="18" charset="0"/>
                  <a:ea typeface="Cambria Math" panose="02040503050406030204" pitchFamily="18" charset="0"/>
                </a:endParaRPr>
              </a:p>
              <a:p>
                <a:pPr marL="0" indent="0">
                  <a:buNone/>
                </a:pPr>
                <a:endParaRPr lang="en-US" sz="3433" dirty="0">
                  <a:solidFill>
                    <a:schemeClr val="accent2"/>
                  </a:solidFill>
                </a:endParaRPr>
              </a:p>
              <a:p>
                <a:pPr marL="0" indent="0">
                  <a:buNone/>
                </a:pPr>
                <a:r>
                  <a:rPr lang="en-US" sz="3433" dirty="0">
                    <a:solidFill>
                      <a:schemeClr val="accent2"/>
                    </a:solidFill>
                  </a:rPr>
                  <a:t>Iterated State Transition Function</a:t>
                </a:r>
              </a:p>
              <a:p>
                <a:pPr marL="0" indent="0">
                  <a:buNone/>
                </a:pPr>
                <a14:m>
                  <m:oMathPara xmlns:m="http://schemas.openxmlformats.org/officeDocument/2006/math">
                    <m:oMathParaPr>
                      <m:jc m:val="centerGroup"/>
                    </m:oMathParaPr>
                    <m:oMath xmlns:m="http://schemas.openxmlformats.org/officeDocument/2006/math">
                      <m:acc>
                        <m:accPr>
                          <m:chr m:val="̂"/>
                          <m:ctrlPr>
                            <a:rPr lang="en-US" sz="3200" b="0" i="1" dirty="0" smtClean="0">
                              <a:latin typeface="Cambria Math" panose="02040503050406030204" pitchFamily="18" charset="0"/>
                            </a:rPr>
                          </m:ctrlPr>
                        </m:accPr>
                        <m:e>
                          <m:r>
                            <a:rPr lang="en-US" sz="3200" i="1">
                              <a:latin typeface="Cambria Math" panose="02040503050406030204" pitchFamily="18" charset="0"/>
                            </a:rPr>
                            <m:t>𝐹</m:t>
                          </m:r>
                        </m:e>
                      </m:acc>
                      <m:r>
                        <a:rPr lang="en-US" sz="3200" i="1" smtClean="0">
                          <a:latin typeface="Cambria Math" panose="02040503050406030204" pitchFamily="18" charset="0"/>
                        </a:rPr>
                        <m:t>:</m:t>
                      </m:r>
                      <m:sSup>
                        <m:sSupPr>
                          <m:ctrlPr>
                            <a:rPr lang="en-US" sz="3200" b="0" i="1" smtClean="0">
                              <a:latin typeface="Cambria Math" panose="02040503050406030204" pitchFamily="18" charset="0"/>
                              <a:ea typeface="Cambria Math" panose="02040503050406030204" pitchFamily="18" charset="0"/>
                            </a:rPr>
                          </m:ctrlPr>
                        </m:sSupPr>
                        <m:e>
                          <m:d>
                            <m:dPr>
                              <m:ctrlPr>
                                <a:rPr lang="en-US" sz="3200" b="0" i="1" smtClean="0">
                                  <a:latin typeface="Cambria Math" panose="02040503050406030204" pitchFamily="18" charset="0"/>
                                  <a:ea typeface="Cambria Math" panose="02040503050406030204" pitchFamily="18" charset="0"/>
                                </a:rPr>
                              </m:ctrlPr>
                            </m:dPr>
                            <m:e>
                              <m:sSup>
                                <m:sSupPr>
                                  <m:ctrlPr>
                                    <a:rPr lang="en-US" sz="3200" i="1">
                                      <a:latin typeface="Cambria Math" panose="02040503050406030204" pitchFamily="18" charset="0"/>
                                      <a:ea typeface="Cambria Math" panose="02040503050406030204" pitchFamily="18" charset="0"/>
                                    </a:rPr>
                                  </m:ctrlPr>
                                </m:sSupPr>
                                <m:e>
                                  <m:r>
                                    <a:rPr lang="en-US" sz="3200" i="1">
                                      <a:latin typeface="Cambria Math" panose="02040503050406030204" pitchFamily="18" charset="0"/>
                                      <a:ea typeface="Cambria Math" panose="02040503050406030204" pitchFamily="18" charset="0"/>
                                    </a:rPr>
                                    <m:t>ℝ</m:t>
                                  </m:r>
                                </m:e>
                                <m:sup>
                                  <m:sSub>
                                    <m:sSubPr>
                                      <m:ctrlPr>
                                        <a:rPr lang="en-US" sz="3200" i="1">
                                          <a:latin typeface="Cambria Math" panose="02040503050406030204" pitchFamily="18" charset="0"/>
                                          <a:ea typeface="Cambria Math" panose="02040503050406030204" pitchFamily="18" charset="0"/>
                                        </a:rPr>
                                      </m:ctrlPr>
                                    </m:sSubPr>
                                    <m:e>
                                      <m:r>
                                        <a:rPr lang="en-US" sz="3200" i="1">
                                          <a:latin typeface="Cambria Math" panose="02040503050406030204" pitchFamily="18" charset="0"/>
                                          <a:ea typeface="Cambria Math" panose="02040503050406030204" pitchFamily="18" charset="0"/>
                                        </a:rPr>
                                        <m:t>𝑁</m:t>
                                      </m:r>
                                    </m:e>
                                    <m:sub>
                                      <m:r>
                                        <a:rPr lang="en-US" sz="3200" i="1">
                                          <a:latin typeface="Cambria Math" panose="02040503050406030204" pitchFamily="18" charset="0"/>
                                          <a:ea typeface="Cambria Math" panose="02040503050406030204" pitchFamily="18" charset="0"/>
                                        </a:rPr>
                                        <m:t>𝑈</m:t>
                                      </m:r>
                                    </m:sub>
                                  </m:sSub>
                                </m:sup>
                              </m:sSup>
                            </m:e>
                          </m:d>
                        </m:e>
                        <m:sup>
                          <m:r>
                            <a:rPr lang="en-US" sz="3200" b="0" i="1" smtClean="0">
                              <a:latin typeface="Cambria Math" panose="02040503050406030204" pitchFamily="18" charset="0"/>
                              <a:ea typeface="Cambria Math" panose="02040503050406030204" pitchFamily="18" charset="0"/>
                            </a:rPr>
                            <m:t>∗</m:t>
                          </m:r>
                        </m:sup>
                      </m:sSup>
                      <m:r>
                        <a:rPr lang="en-US" sz="3200" i="1">
                          <a:latin typeface="Cambria Math" panose="02040503050406030204" pitchFamily="18" charset="0"/>
                          <a:ea typeface="Cambria Math" panose="02040503050406030204" pitchFamily="18" charset="0"/>
                        </a:rPr>
                        <m:t>×</m:t>
                      </m:r>
                      <m:sSup>
                        <m:sSupPr>
                          <m:ctrlPr>
                            <a:rPr lang="en-US" sz="3200" i="1">
                              <a:latin typeface="Cambria Math" panose="02040503050406030204" pitchFamily="18" charset="0"/>
                              <a:ea typeface="Cambria Math" panose="02040503050406030204" pitchFamily="18" charset="0"/>
                            </a:rPr>
                          </m:ctrlPr>
                        </m:sSupPr>
                        <m:e>
                          <m:r>
                            <a:rPr lang="en-US" sz="3200" i="1">
                              <a:latin typeface="Cambria Math" panose="02040503050406030204" pitchFamily="18" charset="0"/>
                              <a:ea typeface="Cambria Math" panose="02040503050406030204" pitchFamily="18" charset="0"/>
                            </a:rPr>
                            <m:t>ℝ</m:t>
                          </m:r>
                        </m:e>
                        <m:sup>
                          <m:sSub>
                            <m:sSubPr>
                              <m:ctrlPr>
                                <a:rPr lang="en-US" sz="3200" i="1">
                                  <a:latin typeface="Cambria Math" panose="02040503050406030204" pitchFamily="18" charset="0"/>
                                  <a:ea typeface="Cambria Math" panose="02040503050406030204" pitchFamily="18" charset="0"/>
                                </a:rPr>
                              </m:ctrlPr>
                            </m:sSubPr>
                            <m:e>
                              <m:r>
                                <a:rPr lang="en-US" sz="3200" i="1">
                                  <a:latin typeface="Cambria Math" panose="02040503050406030204" pitchFamily="18" charset="0"/>
                                  <a:ea typeface="Cambria Math" panose="02040503050406030204" pitchFamily="18" charset="0"/>
                                </a:rPr>
                                <m:t>𝑁</m:t>
                              </m:r>
                            </m:e>
                            <m:sub>
                              <m:r>
                                <a:rPr lang="en-US" sz="3200" i="1">
                                  <a:latin typeface="Cambria Math" panose="02040503050406030204" pitchFamily="18" charset="0"/>
                                  <a:ea typeface="Cambria Math" panose="02040503050406030204" pitchFamily="18" charset="0"/>
                                </a:rPr>
                                <m:t>𝐻</m:t>
                              </m:r>
                            </m:sub>
                          </m:sSub>
                        </m:sup>
                      </m:sSup>
                      <m:r>
                        <a:rPr lang="en-US" sz="3200" i="1">
                          <a:latin typeface="Cambria Math" panose="02040503050406030204" pitchFamily="18" charset="0"/>
                          <a:ea typeface="Cambria Math" panose="02040503050406030204" pitchFamily="18" charset="0"/>
                        </a:rPr>
                        <m:t>→</m:t>
                      </m:r>
                      <m:sSup>
                        <m:sSupPr>
                          <m:ctrlPr>
                            <a:rPr lang="en-US" sz="3200" i="1">
                              <a:latin typeface="Cambria Math" panose="02040503050406030204" pitchFamily="18" charset="0"/>
                              <a:ea typeface="Cambria Math" panose="02040503050406030204" pitchFamily="18" charset="0"/>
                            </a:rPr>
                          </m:ctrlPr>
                        </m:sSupPr>
                        <m:e>
                          <m:r>
                            <a:rPr lang="en-US" sz="3200" i="1">
                              <a:latin typeface="Cambria Math" panose="02040503050406030204" pitchFamily="18" charset="0"/>
                              <a:ea typeface="Cambria Math" panose="02040503050406030204" pitchFamily="18" charset="0"/>
                            </a:rPr>
                            <m:t>ℝ</m:t>
                          </m:r>
                        </m:e>
                        <m:sup>
                          <m:sSub>
                            <m:sSubPr>
                              <m:ctrlPr>
                                <a:rPr lang="en-US" sz="3200" i="1">
                                  <a:latin typeface="Cambria Math" panose="02040503050406030204" pitchFamily="18" charset="0"/>
                                  <a:ea typeface="Cambria Math" panose="02040503050406030204" pitchFamily="18" charset="0"/>
                                </a:rPr>
                              </m:ctrlPr>
                            </m:sSubPr>
                            <m:e>
                              <m:r>
                                <a:rPr lang="en-US" sz="3200" i="1">
                                  <a:latin typeface="Cambria Math" panose="02040503050406030204" pitchFamily="18" charset="0"/>
                                  <a:ea typeface="Cambria Math" panose="02040503050406030204" pitchFamily="18" charset="0"/>
                                </a:rPr>
                                <m:t>𝑁</m:t>
                              </m:r>
                            </m:e>
                            <m:sub>
                              <m:r>
                                <a:rPr lang="en-US" sz="3200" i="1">
                                  <a:latin typeface="Cambria Math" panose="02040503050406030204" pitchFamily="18" charset="0"/>
                                  <a:ea typeface="Cambria Math" panose="02040503050406030204" pitchFamily="18" charset="0"/>
                                </a:rPr>
                                <m:t>𝐻</m:t>
                              </m:r>
                            </m:sub>
                          </m:sSub>
                        </m:sup>
                      </m:sSup>
                    </m:oMath>
                  </m:oMathPara>
                </a14:m>
                <a:endParaRPr lang="en-US" sz="3433" dirty="0">
                  <a:solidFill>
                    <a:schemeClr val="accent2"/>
                  </a:solidFill>
                </a:endParaRPr>
              </a:p>
            </p:txBody>
          </p:sp>
        </mc:Choice>
        <mc:Fallback xmlns="">
          <p:sp>
            <p:nvSpPr>
              <p:cNvPr id="3" name="Content Placeholder 2">
                <a:extLst>
                  <a:ext uri="{FF2B5EF4-FFF2-40B4-BE49-F238E27FC236}">
                    <a16:creationId xmlns:a16="http://schemas.microsoft.com/office/drawing/2014/main" id="{F32AD3A6-4AD6-CC47-8567-446B14568123}"/>
                  </a:ext>
                </a:extLst>
              </p:cNvPr>
              <p:cNvSpPr>
                <a:spLocks noGrp="1" noRot="1" noChangeAspect="1" noMove="1" noResize="1" noEditPoints="1" noAdjustHandles="1" noChangeArrowheads="1" noChangeShapeType="1" noTextEdit="1"/>
              </p:cNvSpPr>
              <p:nvPr>
                <p:ph idx="1"/>
              </p:nvPr>
            </p:nvSpPr>
            <p:spPr>
              <a:xfrm>
                <a:off x="726245" y="1825624"/>
                <a:ext cx="10739511" cy="4530725"/>
              </a:xfrm>
              <a:blipFill>
                <a:blip r:embed="rId2"/>
                <a:stretch>
                  <a:fillRect l="-1646" t="-1210"/>
                </a:stretch>
              </a:blipFill>
            </p:spPr>
            <p:txBody>
              <a:bodyPr/>
              <a:lstStyle/>
              <a:p>
                <a:r>
                  <a:rPr lang="en-GB">
                    <a:noFill/>
                  </a:rPr>
                  <a:t> </a:t>
                </a:r>
              </a:p>
            </p:txBody>
          </p:sp>
        </mc:Fallback>
      </mc:AlternateContent>
      <p:sp>
        <p:nvSpPr>
          <p:cNvPr id="6" name="Rectangle 5">
            <a:extLst>
              <a:ext uri="{FF2B5EF4-FFF2-40B4-BE49-F238E27FC236}">
                <a16:creationId xmlns:a16="http://schemas.microsoft.com/office/drawing/2014/main" id="{9F66E9FA-50A5-1747-8C5A-DAE6B817253B}"/>
              </a:ext>
            </a:extLst>
          </p:cNvPr>
          <p:cNvSpPr/>
          <p:nvPr/>
        </p:nvSpPr>
        <p:spPr>
          <a:xfrm>
            <a:off x="4409098" y="4272199"/>
            <a:ext cx="700833" cy="369332"/>
          </a:xfrm>
          <a:prstGeom prst="rect">
            <a:avLst/>
          </a:prstGeom>
        </p:spPr>
        <p:txBody>
          <a:bodyPr wrap="none">
            <a:spAutoFit/>
          </a:bodyPr>
          <a:lstStyle/>
          <a:p>
            <a:r>
              <a:rPr lang="en-US" dirty="0">
                <a:solidFill>
                  <a:schemeClr val="bg2"/>
                </a:solidFill>
                <a:latin typeface="Helvetica Neue" panose="02000503000000020004" pitchFamily="2" charset="0"/>
              </a:rPr>
              <a:t>input</a:t>
            </a:r>
            <a:endParaRPr lang="en-US" dirty="0">
              <a:solidFill>
                <a:schemeClr val="bg2"/>
              </a:solidFill>
            </a:endParaRPr>
          </a:p>
        </p:txBody>
      </p:sp>
      <p:sp>
        <p:nvSpPr>
          <p:cNvPr id="9" name="Rectangle 8">
            <a:extLst>
              <a:ext uri="{FF2B5EF4-FFF2-40B4-BE49-F238E27FC236}">
                <a16:creationId xmlns:a16="http://schemas.microsoft.com/office/drawing/2014/main" id="{22BBA2B2-01DB-DA4D-913B-DE79800860D3}"/>
              </a:ext>
            </a:extLst>
          </p:cNvPr>
          <p:cNvSpPr/>
          <p:nvPr/>
        </p:nvSpPr>
        <p:spPr>
          <a:xfrm>
            <a:off x="5722338" y="4272199"/>
            <a:ext cx="691215" cy="369332"/>
          </a:xfrm>
          <a:prstGeom prst="rect">
            <a:avLst/>
          </a:prstGeom>
        </p:spPr>
        <p:txBody>
          <a:bodyPr wrap="none">
            <a:spAutoFit/>
          </a:bodyPr>
          <a:lstStyle/>
          <a:p>
            <a:r>
              <a:rPr lang="en-US" dirty="0">
                <a:solidFill>
                  <a:schemeClr val="bg2"/>
                </a:solidFill>
                <a:latin typeface="Helvetica Neue" panose="02000503000000020004" pitchFamily="2" charset="0"/>
              </a:rPr>
              <a:t>state</a:t>
            </a:r>
            <a:endParaRPr lang="en-US" dirty="0">
              <a:solidFill>
                <a:schemeClr val="bg2"/>
              </a:solidFill>
            </a:endParaRPr>
          </a:p>
        </p:txBody>
      </p:sp>
      <p:sp>
        <p:nvSpPr>
          <p:cNvPr id="10" name="Rectangle 9">
            <a:extLst>
              <a:ext uri="{FF2B5EF4-FFF2-40B4-BE49-F238E27FC236}">
                <a16:creationId xmlns:a16="http://schemas.microsoft.com/office/drawing/2014/main" id="{63C892A4-572D-B54D-9637-77547B6DF962}"/>
              </a:ext>
            </a:extLst>
          </p:cNvPr>
          <p:cNvSpPr/>
          <p:nvPr/>
        </p:nvSpPr>
        <p:spPr>
          <a:xfrm>
            <a:off x="6991547" y="4272199"/>
            <a:ext cx="1181734" cy="369332"/>
          </a:xfrm>
          <a:prstGeom prst="rect">
            <a:avLst/>
          </a:prstGeom>
        </p:spPr>
        <p:txBody>
          <a:bodyPr wrap="none">
            <a:spAutoFit/>
          </a:bodyPr>
          <a:lstStyle/>
          <a:p>
            <a:r>
              <a:rPr lang="en-US" dirty="0">
                <a:solidFill>
                  <a:schemeClr val="bg2"/>
                </a:solidFill>
                <a:latin typeface="Helvetica Neue" panose="02000503000000020004" pitchFamily="2" charset="0"/>
              </a:rPr>
              <a:t>new state</a:t>
            </a:r>
            <a:endParaRPr lang="en-US" dirty="0">
              <a:solidFill>
                <a:schemeClr val="bg2"/>
              </a:solidFill>
            </a:endParaRPr>
          </a:p>
        </p:txBody>
      </p:sp>
      <p:sp>
        <p:nvSpPr>
          <p:cNvPr id="4" name="Rectangle 5">
            <a:extLst>
              <a:ext uri="{FF2B5EF4-FFF2-40B4-BE49-F238E27FC236}">
                <a16:creationId xmlns:a16="http://schemas.microsoft.com/office/drawing/2014/main" id="{B34AF12F-E1FA-2B55-A35A-D723E05E7570}"/>
              </a:ext>
            </a:extLst>
          </p:cNvPr>
          <p:cNvSpPr/>
          <p:nvPr/>
        </p:nvSpPr>
        <p:spPr>
          <a:xfrm>
            <a:off x="3753796" y="5899578"/>
            <a:ext cx="1866378" cy="369332"/>
          </a:xfrm>
          <a:prstGeom prst="rect">
            <a:avLst/>
          </a:prstGeom>
        </p:spPr>
        <p:txBody>
          <a:bodyPr wrap="square">
            <a:spAutoFit/>
          </a:bodyPr>
          <a:lstStyle/>
          <a:p>
            <a:r>
              <a:rPr lang="en-US" dirty="0">
                <a:solidFill>
                  <a:schemeClr val="bg2"/>
                </a:solidFill>
                <a:latin typeface="Helvetica Neue" panose="02000503000000020004" pitchFamily="2" charset="0"/>
              </a:rPr>
              <a:t>input sequence</a:t>
            </a:r>
            <a:endParaRPr lang="en-US" dirty="0">
              <a:solidFill>
                <a:schemeClr val="bg2"/>
              </a:solidFill>
            </a:endParaRPr>
          </a:p>
        </p:txBody>
      </p:sp>
      <p:sp>
        <p:nvSpPr>
          <p:cNvPr id="5" name="Rectangle 6">
            <a:extLst>
              <a:ext uri="{FF2B5EF4-FFF2-40B4-BE49-F238E27FC236}">
                <a16:creationId xmlns:a16="http://schemas.microsoft.com/office/drawing/2014/main" id="{06CE54AC-80F2-2C31-07E0-EE598D7A9C5C}"/>
              </a:ext>
            </a:extLst>
          </p:cNvPr>
          <p:cNvSpPr/>
          <p:nvPr/>
        </p:nvSpPr>
        <p:spPr>
          <a:xfrm>
            <a:off x="5515461" y="5895301"/>
            <a:ext cx="1284326" cy="369332"/>
          </a:xfrm>
          <a:prstGeom prst="rect">
            <a:avLst/>
          </a:prstGeom>
        </p:spPr>
        <p:txBody>
          <a:bodyPr wrap="none">
            <a:spAutoFit/>
          </a:bodyPr>
          <a:lstStyle/>
          <a:p>
            <a:r>
              <a:rPr lang="en-US" dirty="0">
                <a:solidFill>
                  <a:schemeClr val="bg2"/>
                </a:solidFill>
                <a:latin typeface="Helvetica Neue" panose="02000503000000020004" pitchFamily="2" charset="0"/>
              </a:rPr>
              <a:t>initial state</a:t>
            </a:r>
            <a:endParaRPr lang="en-US" dirty="0">
              <a:solidFill>
                <a:schemeClr val="bg2"/>
              </a:solidFill>
            </a:endParaRPr>
          </a:p>
        </p:txBody>
      </p:sp>
      <p:sp>
        <p:nvSpPr>
          <p:cNvPr id="7" name="Rectangle 7">
            <a:extLst>
              <a:ext uri="{FF2B5EF4-FFF2-40B4-BE49-F238E27FC236}">
                <a16:creationId xmlns:a16="http://schemas.microsoft.com/office/drawing/2014/main" id="{062A3940-D8C4-9F95-57DA-3778D489B41E}"/>
              </a:ext>
            </a:extLst>
          </p:cNvPr>
          <p:cNvSpPr/>
          <p:nvPr/>
        </p:nvSpPr>
        <p:spPr>
          <a:xfrm>
            <a:off x="7050729" y="5895301"/>
            <a:ext cx="1178528" cy="369332"/>
          </a:xfrm>
          <a:prstGeom prst="rect">
            <a:avLst/>
          </a:prstGeom>
        </p:spPr>
        <p:txBody>
          <a:bodyPr wrap="none">
            <a:spAutoFit/>
          </a:bodyPr>
          <a:lstStyle/>
          <a:p>
            <a:r>
              <a:rPr lang="en-US" dirty="0">
                <a:solidFill>
                  <a:schemeClr val="bg2"/>
                </a:solidFill>
                <a:latin typeface="Helvetica Neue" panose="02000503000000020004" pitchFamily="2" charset="0"/>
              </a:rPr>
              <a:t>final state</a:t>
            </a:r>
            <a:endParaRPr lang="en-US" dirty="0">
              <a:solidFill>
                <a:schemeClr val="bg2"/>
              </a:solidFill>
            </a:endParaRPr>
          </a:p>
        </p:txBody>
      </p:sp>
    </p:spTree>
    <p:extLst>
      <p:ext uri="{BB962C8B-B14F-4D97-AF65-F5344CB8AC3E}">
        <p14:creationId xmlns:p14="http://schemas.microsoft.com/office/powerpoint/2010/main" val="19055224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8F809E9-EA67-074E-03D2-07BDFE421AB0}"/>
              </a:ext>
            </a:extLst>
          </p:cNvPr>
          <p:cNvSpPr>
            <a:spLocks noGrp="1"/>
          </p:cNvSpPr>
          <p:nvPr>
            <p:ph type="title"/>
          </p:nvPr>
        </p:nvSpPr>
        <p:spPr/>
        <p:txBody>
          <a:bodyPr>
            <a:normAutofit/>
          </a:bodyPr>
          <a:lstStyle/>
          <a:p>
            <a:r>
              <a:rPr lang="en-GB" sz="3200" dirty="0"/>
              <a:t>A Further Dynamical Systems Twist</a:t>
            </a:r>
          </a:p>
        </p:txBody>
      </p:sp>
      <p:pic>
        <p:nvPicPr>
          <p:cNvPr id="3" name="Picture 12">
            <a:extLst>
              <a:ext uri="{FF2B5EF4-FFF2-40B4-BE49-F238E27FC236}">
                <a16:creationId xmlns:a16="http://schemas.microsoft.com/office/drawing/2014/main" id="{E89C5A15-83C6-B5B9-A310-197B46A7EB0B}"/>
              </a:ext>
            </a:extLst>
          </p:cNvPr>
          <p:cNvPicPr>
            <a:picLocks noChangeAspect="1"/>
          </p:cNvPicPr>
          <p:nvPr/>
        </p:nvPicPr>
        <p:blipFill>
          <a:blip r:embed="rId3"/>
          <a:stretch>
            <a:fillRect/>
          </a:stretch>
        </p:blipFill>
        <p:spPr>
          <a:xfrm>
            <a:off x="2404261" y="2525367"/>
            <a:ext cx="7383478" cy="1096386"/>
          </a:xfrm>
          <a:prstGeom prst="rect">
            <a:avLst/>
          </a:prstGeom>
        </p:spPr>
      </p:pic>
      <p:sp>
        <p:nvSpPr>
          <p:cNvPr id="4" name="Title 1">
            <a:extLst>
              <a:ext uri="{FF2B5EF4-FFF2-40B4-BE49-F238E27FC236}">
                <a16:creationId xmlns:a16="http://schemas.microsoft.com/office/drawing/2014/main" id="{1CC05BE4-1506-6651-8F9A-8AD9A802E1E0}"/>
              </a:ext>
            </a:extLst>
          </p:cNvPr>
          <p:cNvSpPr txBox="1">
            <a:spLocks/>
          </p:cNvSpPr>
          <p:nvPr/>
        </p:nvSpPr>
        <p:spPr>
          <a:xfrm>
            <a:off x="701963" y="1761767"/>
            <a:ext cx="11009782" cy="763600"/>
          </a:xfrm>
          <a:prstGeom prst="rect">
            <a:avLst/>
          </a:prstGeom>
          <a:noFill/>
          <a:ln>
            <a:noFill/>
          </a:ln>
        </p:spPr>
        <p:txBody>
          <a:bodyPr spcFirstLastPara="1" wrap="square" lIns="91425" tIns="91425" rIns="91425" bIns="91425" anchor="t" anchorCtr="0">
            <a:normAutofit fontScale="925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Proxima Nova"/>
              <a:buNone/>
              <a:defRPr sz="2400" b="0" i="0" u="none" strike="noStrike" cap="none">
                <a:solidFill>
                  <a:schemeClr val="dk1"/>
                </a:solidFill>
                <a:latin typeface="Proxima Nova"/>
                <a:ea typeface="Proxima Nova"/>
                <a:cs typeface="Proxima Nova"/>
                <a:sym typeface="Proxima Nova"/>
              </a:defRPr>
            </a:lvl1pPr>
            <a:lvl2pPr marR="0" lvl="1"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5pPr>
            <a:lvl6pPr marR="0" lvl="5"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6pPr>
            <a:lvl7pPr marR="0" lvl="6"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7pPr>
            <a:lvl8pPr marR="0" lvl="7"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8pPr>
            <a:lvl9pPr marR="0" lvl="8"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9pPr>
          </a:lstStyle>
          <a:p>
            <a:pPr algn="l" defTabSz="914400"/>
            <a:r>
              <a:rPr lang="en-US" sz="2800" kern="0" dirty="0"/>
              <a:t>We can interpret </a:t>
            </a:r>
            <a:r>
              <a:rPr lang="en-US" sz="2800" kern="0" dirty="0">
                <a:solidFill>
                  <a:schemeClr val="bg2"/>
                </a:solidFill>
              </a:rPr>
              <a:t>reservoir dynamics </a:t>
            </a:r>
            <a:r>
              <a:rPr lang="en-US" sz="2800" kern="0" dirty="0"/>
              <a:t>under the lens of a </a:t>
            </a:r>
            <a:r>
              <a:rPr lang="en-US" sz="2800" kern="0" dirty="0">
                <a:solidFill>
                  <a:schemeClr val="bg2"/>
                </a:solidFill>
              </a:rPr>
              <a:t>discretized ODE</a:t>
            </a:r>
          </a:p>
        </p:txBody>
      </p:sp>
      <p:sp>
        <p:nvSpPr>
          <p:cNvPr id="5" name="Text Placeholder 2">
            <a:extLst>
              <a:ext uri="{FF2B5EF4-FFF2-40B4-BE49-F238E27FC236}">
                <a16:creationId xmlns:a16="http://schemas.microsoft.com/office/drawing/2014/main" id="{20C005DF-22C8-B3BA-617D-0A41FABBC0EE}"/>
              </a:ext>
            </a:extLst>
          </p:cNvPr>
          <p:cNvSpPr txBox="1">
            <a:spLocks/>
          </p:cNvSpPr>
          <p:nvPr/>
        </p:nvSpPr>
        <p:spPr>
          <a:xfrm>
            <a:off x="600327" y="3762598"/>
            <a:ext cx="11360800" cy="109638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6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152396" defTabSz="914400"/>
            <a:r>
              <a:rPr lang="en-US" kern="0" dirty="0">
                <a:solidFill>
                  <a:schemeClr val="tx1"/>
                </a:solidFill>
              </a:rPr>
              <a:t>The goal then becomes chasing </a:t>
            </a:r>
            <a:r>
              <a:rPr lang="en-US" kern="0" dirty="0">
                <a:solidFill>
                  <a:schemeClr val="bg2"/>
                </a:solidFill>
              </a:rPr>
              <a:t>optimal (forward) propagation </a:t>
            </a:r>
            <a:r>
              <a:rPr lang="en-US" kern="0" dirty="0">
                <a:solidFill>
                  <a:schemeClr val="tx1"/>
                </a:solidFill>
              </a:rPr>
              <a:t>by enforcing a </a:t>
            </a:r>
            <a:r>
              <a:rPr lang="en-US" kern="0" dirty="0">
                <a:solidFill>
                  <a:schemeClr val="bg2"/>
                </a:solidFill>
              </a:rPr>
              <a:t>stable dynamics + non-dissipation </a:t>
            </a:r>
            <a:r>
              <a:rPr lang="en-US" kern="0" dirty="0">
                <a:solidFill>
                  <a:schemeClr val="tx1"/>
                </a:solidFill>
              </a:rPr>
              <a:t>of the input over time</a:t>
            </a:r>
          </a:p>
          <a:p>
            <a:pPr marL="0" lvl="1" defTabSz="914400"/>
            <a:endParaRPr lang="en-US" kern="0" dirty="0">
              <a:solidFill>
                <a:schemeClr val="tx1"/>
              </a:solidFill>
            </a:endParaRPr>
          </a:p>
        </p:txBody>
      </p:sp>
      <mc:AlternateContent xmlns:mc="http://schemas.openxmlformats.org/markup-compatibility/2006" xmlns:a14="http://schemas.microsoft.com/office/drawing/2010/main">
        <mc:Choice Requires="a14">
          <p:sp>
            <p:nvSpPr>
              <p:cNvPr id="6" name="TextBox 9">
                <a:extLst>
                  <a:ext uri="{FF2B5EF4-FFF2-40B4-BE49-F238E27FC236}">
                    <a16:creationId xmlns:a16="http://schemas.microsoft.com/office/drawing/2014/main" id="{C768247B-A33C-6A30-4A2C-6324C76A1335}"/>
                  </a:ext>
                </a:extLst>
              </p:cNvPr>
              <p:cNvSpPr txBox="1"/>
              <p:nvPr/>
            </p:nvSpPr>
            <p:spPr>
              <a:xfrm>
                <a:off x="1246872" y="5149841"/>
                <a:ext cx="3620691" cy="1114792"/>
              </a:xfrm>
              <a:prstGeom prst="rect">
                <a:avLst/>
              </a:prstGeom>
              <a:noFill/>
            </p:spPr>
            <p:txBody>
              <a:bodyPr wrap="square">
                <a:spAutoFit/>
              </a:bodyPr>
              <a:lstStyle/>
              <a:p>
                <a:pPr marL="114300" marR="0" lvl="0" algn="ctr" defTabSz="914400" rtl="0" eaLnBrk="1" fontAlgn="auto" latinLnBrk="0" hangingPunct="1">
                  <a:spcBef>
                    <a:spcPts val="0"/>
                  </a:spcBef>
                  <a:spcAft>
                    <a:spcPts val="0"/>
                  </a:spcAft>
                  <a:buClr>
                    <a:srgbClr val="616161"/>
                  </a:buClr>
                  <a:buSzPts val="1800"/>
                  <a:tabLst/>
                  <a:defRPr/>
                </a:pPr>
                <a:r>
                  <a:rPr kumimoji="0" lang="en-US" sz="2400" b="0" i="0" u="none" strike="noStrike" kern="0" cap="none" spc="0" normalizeH="0" baseline="0" noProof="0" dirty="0">
                    <a:ln>
                      <a:noFill/>
                    </a:ln>
                    <a:solidFill>
                      <a:srgbClr val="616161"/>
                    </a:solidFill>
                    <a:effectLst/>
                    <a:uLnTx/>
                    <a:uFillTx/>
                    <a:latin typeface="Proxima Nova"/>
                    <a:sym typeface="Proxima Nova"/>
                  </a:rPr>
                  <a:t>Stable ODE</a:t>
                </a:r>
                <a:r>
                  <a:rPr kumimoji="0" lang="en-US" sz="2400" b="0" i="0" u="none" strike="noStrike" kern="0" cap="none" spc="0" normalizeH="0" noProof="0" dirty="0">
                    <a:ln>
                      <a:noFill/>
                    </a:ln>
                    <a:solidFill>
                      <a:srgbClr val="616161"/>
                    </a:solidFill>
                    <a:effectLst/>
                    <a:uLnTx/>
                    <a:uFillTx/>
                    <a:latin typeface="Proxima Nova"/>
                    <a:sym typeface="Proxima Nova"/>
                  </a:rPr>
                  <a:t> </a:t>
                </a:r>
                <a:r>
                  <a:rPr kumimoji="0" lang="en-US" sz="2400" b="0" i="0" u="none" strike="noStrike" kern="0" cap="none" spc="0" normalizeH="0" baseline="0" noProof="0" dirty="0">
                    <a:ln>
                      <a:noFill/>
                    </a:ln>
                    <a:solidFill>
                      <a:srgbClr val="616161"/>
                    </a:solidFill>
                    <a:effectLst/>
                    <a:uLnTx/>
                    <a:uFillTx/>
                    <a:latin typeface="Proxima Nova"/>
                    <a:sym typeface="Proxima Nova"/>
                  </a:rPr>
                  <a:t>if</a:t>
                </a:r>
              </a:p>
              <a:p>
                <a:pPr marL="114300" marR="0" lvl="0" algn="ctr" defTabSz="914400" rtl="0" eaLnBrk="1" fontAlgn="auto" latinLnBrk="0" hangingPunct="1">
                  <a:spcBef>
                    <a:spcPts val="0"/>
                  </a:spcBef>
                  <a:spcAft>
                    <a:spcPts val="0"/>
                  </a:spcAft>
                  <a:buClr>
                    <a:srgbClr val="616161"/>
                  </a:buClr>
                  <a:buSzPts val="1800"/>
                  <a:tabLst/>
                  <a:defRPr/>
                </a:pPr>
                <a:r>
                  <a:rPr kumimoji="0" lang="en-US" sz="2400" b="0" i="0" u="none" strike="noStrike" kern="0" cap="none" spc="0" normalizeH="0" baseline="0" noProof="0" dirty="0">
                    <a:ln>
                      <a:noFill/>
                    </a:ln>
                    <a:solidFill>
                      <a:srgbClr val="616161"/>
                    </a:solidFill>
                    <a:effectLst/>
                    <a:uLnTx/>
                    <a:uFillTx/>
                    <a:latin typeface="Proxima Nova"/>
                    <a:sym typeface="Proxima Nova"/>
                  </a:rPr>
                  <a:t> </a:t>
                </a:r>
                <a14:m>
                  <m:oMath xmlns:m="http://schemas.openxmlformats.org/officeDocument/2006/math">
                    <m:func>
                      <m:funcPr>
                        <m:ctrlPr>
                          <a:rPr kumimoji="0" lang="en-US" sz="2400" b="0" i="1" u="none" strike="noStrike" kern="0" cap="none" spc="0" normalizeH="0" baseline="0" noProof="0">
                            <a:ln>
                              <a:noFill/>
                            </a:ln>
                            <a:solidFill>
                              <a:srgbClr val="616161"/>
                            </a:solidFill>
                            <a:effectLst/>
                            <a:uLnTx/>
                            <a:uFillTx/>
                            <a:latin typeface="Cambria Math" panose="02040503050406030204" pitchFamily="18" charset="0"/>
                            <a:sym typeface="Proxima Nova"/>
                          </a:rPr>
                        </m:ctrlPr>
                      </m:funcPr>
                      <m:fName>
                        <m:limLow>
                          <m:limLowPr>
                            <m:ctrlPr>
                              <a:rPr kumimoji="0" lang="en-US" sz="2400" b="0" i="1" u="none" strike="noStrike" kern="0" cap="none" spc="0" normalizeH="0" baseline="0" noProof="0">
                                <a:ln>
                                  <a:noFill/>
                                </a:ln>
                                <a:solidFill>
                                  <a:srgbClr val="616161"/>
                                </a:solidFill>
                                <a:effectLst/>
                                <a:uLnTx/>
                                <a:uFillTx/>
                                <a:latin typeface="Cambria Math" panose="02040503050406030204" pitchFamily="18" charset="0"/>
                                <a:sym typeface="Proxima Nova"/>
                              </a:rPr>
                            </m:ctrlPr>
                          </m:limLowPr>
                          <m:e>
                            <m:r>
                              <m:rPr>
                                <m:sty m:val="p"/>
                              </m:rPr>
                              <a:rPr kumimoji="0" lang="en-US" sz="2400" b="0" i="0" u="none" strike="noStrike" kern="0" cap="none" spc="0" normalizeH="0" baseline="0" noProof="0">
                                <a:ln>
                                  <a:noFill/>
                                </a:ln>
                                <a:solidFill>
                                  <a:srgbClr val="616161"/>
                                </a:solidFill>
                                <a:effectLst/>
                                <a:uLnTx/>
                                <a:uFillTx/>
                                <a:latin typeface="Cambria Math" panose="02040503050406030204" pitchFamily="18" charset="0"/>
                                <a:sym typeface="Proxima Nova"/>
                              </a:rPr>
                              <m:t>max</m:t>
                            </m:r>
                          </m:e>
                          <m:lim>
                            <m:r>
                              <a:rPr kumimoji="0" lang="en-US" sz="2400" b="0" i="0" u="none" strike="noStrike" kern="0" cap="none" spc="0" normalizeH="0" baseline="0" noProof="0">
                                <a:ln>
                                  <a:noFill/>
                                </a:ln>
                                <a:solidFill>
                                  <a:srgbClr val="616161"/>
                                </a:solidFill>
                                <a:effectLst/>
                                <a:uLnTx/>
                                <a:uFillTx/>
                                <a:latin typeface="Cambria Math" panose="02040503050406030204" pitchFamily="18" charset="0"/>
                                <a:sym typeface="Proxima Nova"/>
                              </a:rPr>
                              <m:t>𝑖</m:t>
                            </m:r>
                          </m:lim>
                        </m:limLow>
                      </m:fName>
                      <m:e>
                        <m:d>
                          <m:dPr>
                            <m:ctrlPr>
                              <a:rPr kumimoji="0" lang="en-US" sz="2400" b="0" i="1" u="none" strike="noStrike" kern="0" cap="none" spc="0" normalizeH="0" baseline="0" noProof="0">
                                <a:ln>
                                  <a:noFill/>
                                </a:ln>
                                <a:solidFill>
                                  <a:srgbClr val="616161"/>
                                </a:solidFill>
                                <a:effectLst/>
                                <a:uLnTx/>
                                <a:uFillTx/>
                                <a:latin typeface="Cambria Math" panose="02040503050406030204" pitchFamily="18" charset="0"/>
                                <a:sym typeface="Proxima Nova"/>
                              </a:rPr>
                            </m:ctrlPr>
                          </m:dPr>
                          <m:e>
                            <m:r>
                              <a:rPr kumimoji="0" lang="en-US" sz="2400" b="0" i="0" u="none" strike="noStrike" kern="0" cap="none" spc="0" normalizeH="0" baseline="0" noProof="0">
                                <a:ln>
                                  <a:noFill/>
                                </a:ln>
                                <a:solidFill>
                                  <a:srgbClr val="616161"/>
                                </a:solidFill>
                                <a:effectLst/>
                                <a:uLnTx/>
                                <a:uFillTx/>
                                <a:latin typeface="Cambria Math" panose="02040503050406030204" pitchFamily="18" charset="0"/>
                                <a:sym typeface="Proxima Nova"/>
                              </a:rPr>
                              <m:t>𝑅𝑒</m:t>
                            </m:r>
                            <m:d>
                              <m:dPr>
                                <m:ctrlPr>
                                  <a:rPr kumimoji="0" lang="en-US" sz="2400" b="0" i="1" u="none" strike="noStrike" kern="0" cap="none" spc="0" normalizeH="0" baseline="0" noProof="0">
                                    <a:ln>
                                      <a:noFill/>
                                    </a:ln>
                                    <a:solidFill>
                                      <a:srgbClr val="616161"/>
                                    </a:solidFill>
                                    <a:effectLst/>
                                    <a:uLnTx/>
                                    <a:uFillTx/>
                                    <a:latin typeface="Cambria Math" panose="02040503050406030204" pitchFamily="18" charset="0"/>
                                    <a:sym typeface="Proxima Nova"/>
                                  </a:rPr>
                                </m:ctrlPr>
                              </m:dPr>
                              <m:e>
                                <m:sSub>
                                  <m:sSubPr>
                                    <m:ctrlPr>
                                      <a:rPr kumimoji="0" lang="en-US" sz="2400" b="0" i="1" u="none" strike="noStrike" kern="0" cap="none" spc="0" normalizeH="0" baseline="0" noProof="0">
                                        <a:ln>
                                          <a:noFill/>
                                        </a:ln>
                                        <a:solidFill>
                                          <a:srgbClr val="616161"/>
                                        </a:solidFill>
                                        <a:effectLst/>
                                        <a:uLnTx/>
                                        <a:uFillTx/>
                                        <a:latin typeface="Cambria Math" panose="02040503050406030204" pitchFamily="18" charset="0"/>
                                        <a:sym typeface="Proxima Nova"/>
                                      </a:rPr>
                                    </m:ctrlPr>
                                  </m:sSubPr>
                                  <m:e>
                                    <m:r>
                                      <a:rPr kumimoji="0" lang="en-US" sz="2400" b="0" i="0" u="none" strike="noStrike" kern="0" cap="none" spc="0" normalizeH="0" baseline="0" noProof="0">
                                        <a:ln>
                                          <a:noFill/>
                                        </a:ln>
                                        <a:solidFill>
                                          <a:srgbClr val="616161"/>
                                        </a:solidFill>
                                        <a:effectLst/>
                                        <a:uLnTx/>
                                        <a:uFillTx/>
                                        <a:latin typeface="Cambria Math" panose="02040503050406030204" pitchFamily="18" charset="0"/>
                                        <a:sym typeface="Proxima Nova"/>
                                      </a:rPr>
                                      <m:t>𝜆</m:t>
                                    </m:r>
                                  </m:e>
                                  <m:sub>
                                    <m:r>
                                      <a:rPr kumimoji="0" lang="en-US" sz="2400" b="0" i="0" u="none" strike="noStrike" kern="0" cap="none" spc="0" normalizeH="0" baseline="0" noProof="0">
                                        <a:ln>
                                          <a:noFill/>
                                        </a:ln>
                                        <a:solidFill>
                                          <a:srgbClr val="616161"/>
                                        </a:solidFill>
                                        <a:effectLst/>
                                        <a:uLnTx/>
                                        <a:uFillTx/>
                                        <a:latin typeface="Cambria Math" panose="02040503050406030204" pitchFamily="18" charset="0"/>
                                        <a:sym typeface="Proxima Nova"/>
                                      </a:rPr>
                                      <m:t>𝑖</m:t>
                                    </m:r>
                                  </m:sub>
                                </m:sSub>
                                <m:d>
                                  <m:dPr>
                                    <m:ctrlPr>
                                      <a:rPr kumimoji="0" lang="en-US" sz="2400" b="0" i="1" u="none" strike="noStrike" kern="0" cap="none" spc="0" normalizeH="0" baseline="0" noProof="0">
                                        <a:ln>
                                          <a:noFill/>
                                        </a:ln>
                                        <a:solidFill>
                                          <a:srgbClr val="616161"/>
                                        </a:solidFill>
                                        <a:effectLst/>
                                        <a:uLnTx/>
                                        <a:uFillTx/>
                                        <a:latin typeface="Cambria Math" panose="02040503050406030204" pitchFamily="18" charset="0"/>
                                        <a:sym typeface="Proxima Nova"/>
                                      </a:rPr>
                                    </m:ctrlPr>
                                  </m:dPr>
                                  <m:e>
                                    <m:r>
                                      <a:rPr kumimoji="0" lang="en-US" sz="2400" b="0" i="0" u="none" strike="noStrike" kern="0" cap="none" spc="0" normalizeH="0" baseline="0" noProof="0">
                                        <a:ln>
                                          <a:noFill/>
                                        </a:ln>
                                        <a:solidFill>
                                          <a:srgbClr val="616161"/>
                                        </a:solidFill>
                                        <a:effectLst/>
                                        <a:uLnTx/>
                                        <a:uFillTx/>
                                        <a:latin typeface="Cambria Math" panose="02040503050406030204" pitchFamily="18" charset="0"/>
                                        <a:sym typeface="Proxima Nova"/>
                                      </a:rPr>
                                      <m:t>𝐽</m:t>
                                    </m:r>
                                    <m:d>
                                      <m:dPr>
                                        <m:ctrlPr>
                                          <a:rPr kumimoji="0" lang="en-US" sz="2400" b="0" i="1" u="none" strike="noStrike" kern="0" cap="none" spc="0" normalizeH="0" baseline="0" noProof="0">
                                            <a:ln>
                                              <a:noFill/>
                                            </a:ln>
                                            <a:solidFill>
                                              <a:srgbClr val="616161"/>
                                            </a:solidFill>
                                            <a:effectLst/>
                                            <a:uLnTx/>
                                            <a:uFillTx/>
                                            <a:latin typeface="Cambria Math" panose="02040503050406030204" pitchFamily="18" charset="0"/>
                                            <a:sym typeface="Proxima Nova"/>
                                          </a:rPr>
                                        </m:ctrlPr>
                                      </m:dPr>
                                      <m:e>
                                        <m:r>
                                          <a:rPr kumimoji="0" lang="en-US" sz="2400" b="0" i="0" u="none" strike="noStrike" kern="0" cap="none" spc="0" normalizeH="0" baseline="0" noProof="0">
                                            <a:ln>
                                              <a:noFill/>
                                            </a:ln>
                                            <a:solidFill>
                                              <a:srgbClr val="616161"/>
                                            </a:solidFill>
                                            <a:effectLst/>
                                            <a:uLnTx/>
                                            <a:uFillTx/>
                                            <a:latin typeface="Cambria Math" panose="02040503050406030204" pitchFamily="18" charset="0"/>
                                            <a:sym typeface="Proxima Nova"/>
                                          </a:rPr>
                                          <m:t>𝑡</m:t>
                                        </m:r>
                                      </m:e>
                                    </m:d>
                                  </m:e>
                                </m:d>
                              </m:e>
                            </m:d>
                          </m:e>
                        </m:d>
                        <m:r>
                          <a:rPr kumimoji="0" lang="en-US" sz="2400" b="0" i="0" u="none" strike="noStrike" kern="0" cap="none" spc="0" normalizeH="0" baseline="0" noProof="0">
                            <a:ln>
                              <a:noFill/>
                            </a:ln>
                            <a:solidFill>
                              <a:srgbClr val="616161"/>
                            </a:solidFill>
                            <a:effectLst/>
                            <a:uLnTx/>
                            <a:uFillTx/>
                            <a:latin typeface="Cambria Math" panose="02040503050406030204" pitchFamily="18" charset="0"/>
                            <a:sym typeface="Proxima Nova"/>
                          </a:rPr>
                          <m:t>≤0</m:t>
                        </m:r>
                      </m:e>
                    </m:func>
                  </m:oMath>
                </a14:m>
                <a:endParaRPr kumimoji="0" lang="en-US" sz="2400" b="0" i="0" u="none" strike="noStrike" kern="0" cap="none" spc="0" normalizeH="0" baseline="0" noProof="0" dirty="0">
                  <a:ln>
                    <a:noFill/>
                  </a:ln>
                  <a:solidFill>
                    <a:srgbClr val="616161"/>
                  </a:solidFill>
                  <a:effectLst/>
                  <a:uLnTx/>
                  <a:uFillTx/>
                  <a:latin typeface="Proxima Nova"/>
                  <a:sym typeface="Proxima Nova"/>
                </a:endParaRPr>
              </a:p>
            </p:txBody>
          </p:sp>
        </mc:Choice>
        <mc:Fallback xmlns="">
          <p:sp>
            <p:nvSpPr>
              <p:cNvPr id="6" name="TextBox 9">
                <a:extLst>
                  <a:ext uri="{FF2B5EF4-FFF2-40B4-BE49-F238E27FC236}">
                    <a16:creationId xmlns:a16="http://schemas.microsoft.com/office/drawing/2014/main" id="{C768247B-A33C-6A30-4A2C-6324C76A1335}"/>
                  </a:ext>
                </a:extLst>
              </p:cNvPr>
              <p:cNvSpPr txBox="1">
                <a:spLocks noRot="1" noChangeAspect="1" noMove="1" noResize="1" noEditPoints="1" noAdjustHandles="1" noChangeArrowheads="1" noChangeShapeType="1" noTextEdit="1"/>
              </p:cNvSpPr>
              <p:nvPr/>
            </p:nvSpPr>
            <p:spPr>
              <a:xfrm>
                <a:off x="1246872" y="5149841"/>
                <a:ext cx="3620691" cy="1114792"/>
              </a:xfrm>
              <a:prstGeom prst="rect">
                <a:avLst/>
              </a:prstGeom>
              <a:blipFill>
                <a:blip r:embed="rId4"/>
                <a:stretch>
                  <a:fillRect t="-437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TextBox 9">
                <a:extLst>
                  <a:ext uri="{FF2B5EF4-FFF2-40B4-BE49-F238E27FC236}">
                    <a16:creationId xmlns:a16="http://schemas.microsoft.com/office/drawing/2014/main" id="{C6DA918C-7901-9ED1-C625-90CB52F706CF}"/>
                  </a:ext>
                </a:extLst>
              </p:cNvPr>
              <p:cNvSpPr txBox="1"/>
              <p:nvPr/>
            </p:nvSpPr>
            <p:spPr>
              <a:xfrm>
                <a:off x="6379175" y="4999829"/>
                <a:ext cx="4685989" cy="1667508"/>
              </a:xfrm>
              <a:prstGeom prst="rect">
                <a:avLst/>
              </a:prstGeom>
              <a:noFill/>
            </p:spPr>
            <p:txBody>
              <a:bodyPr wrap="square">
                <a:spAutoFit/>
              </a:bodyPr>
              <a:lstStyle/>
              <a:p>
                <a:pPr marL="114300" marR="0" lvl="0" algn="just" defTabSz="914400" rtl="0" eaLnBrk="1" fontAlgn="auto" latinLnBrk="0" hangingPunct="1">
                  <a:spcBef>
                    <a:spcPts val="0"/>
                  </a:spcBef>
                  <a:spcAft>
                    <a:spcPts val="0"/>
                  </a:spcAft>
                  <a:buClr>
                    <a:srgbClr val="616161"/>
                  </a:buClr>
                  <a:buSzPts val="1800"/>
                  <a:tabLst/>
                  <a:defRPr/>
                </a:pPr>
                <a:r>
                  <a:rPr kumimoji="0" lang="en-US" sz="2400" b="0" i="0" u="none" strike="noStrike" kern="0" cap="none" spc="0" normalizeH="0" baseline="0" noProof="0" dirty="0">
                    <a:ln>
                      <a:noFill/>
                    </a:ln>
                    <a:solidFill>
                      <a:srgbClr val="616161"/>
                    </a:solidFill>
                    <a:effectLst/>
                    <a:uLnTx/>
                    <a:uFillTx/>
                    <a:latin typeface="Proxima Nova"/>
                    <a:sym typeface="Proxima Nova"/>
                  </a:rPr>
                  <a:t>If </a:t>
                </a:r>
                <a14:m>
                  <m:oMath xmlns:m="http://schemas.openxmlformats.org/officeDocument/2006/math">
                    <m:r>
                      <a:rPr kumimoji="0" lang="en-US" sz="2400" b="0" i="0" u="none" strike="noStrike" kern="0" cap="none" spc="0" normalizeH="0" baseline="0" noProof="0">
                        <a:ln>
                          <a:noFill/>
                        </a:ln>
                        <a:solidFill>
                          <a:srgbClr val="616161"/>
                        </a:solidFill>
                        <a:effectLst/>
                        <a:uLnTx/>
                        <a:uFillTx/>
                        <a:latin typeface="Cambria Math" panose="02040503050406030204" pitchFamily="18" charset="0"/>
                        <a:sym typeface="Proxima Nova"/>
                      </a:rPr>
                      <m:t>𝑅𝑒</m:t>
                    </m:r>
                    <m:d>
                      <m:dPr>
                        <m:ctrlPr>
                          <a:rPr kumimoji="0" lang="en-US" sz="2400" b="0" i="1" u="none" strike="noStrike" kern="0" cap="none" spc="0" normalizeH="0" baseline="0" noProof="0">
                            <a:ln>
                              <a:noFill/>
                            </a:ln>
                            <a:solidFill>
                              <a:srgbClr val="616161"/>
                            </a:solidFill>
                            <a:effectLst/>
                            <a:uLnTx/>
                            <a:uFillTx/>
                            <a:latin typeface="Cambria Math" panose="02040503050406030204" pitchFamily="18" charset="0"/>
                            <a:sym typeface="Proxima Nova"/>
                          </a:rPr>
                        </m:ctrlPr>
                      </m:dPr>
                      <m:e>
                        <m:sSub>
                          <m:sSubPr>
                            <m:ctrlPr>
                              <a:rPr kumimoji="0" lang="en-US" sz="2400" b="0" i="1" u="none" strike="noStrike" kern="0" cap="none" spc="0" normalizeH="0" baseline="0" noProof="0">
                                <a:ln>
                                  <a:noFill/>
                                </a:ln>
                                <a:solidFill>
                                  <a:srgbClr val="616161"/>
                                </a:solidFill>
                                <a:effectLst/>
                                <a:uLnTx/>
                                <a:uFillTx/>
                                <a:latin typeface="Cambria Math" panose="02040503050406030204" pitchFamily="18" charset="0"/>
                                <a:sym typeface="Proxima Nova"/>
                              </a:rPr>
                            </m:ctrlPr>
                          </m:sSubPr>
                          <m:e>
                            <m:r>
                              <a:rPr kumimoji="0" lang="en-US" sz="2400" b="0" i="0" u="none" strike="noStrike" kern="0" cap="none" spc="0" normalizeH="0" baseline="0" noProof="0">
                                <a:ln>
                                  <a:noFill/>
                                </a:ln>
                                <a:solidFill>
                                  <a:srgbClr val="616161"/>
                                </a:solidFill>
                                <a:effectLst/>
                                <a:uLnTx/>
                                <a:uFillTx/>
                                <a:latin typeface="Cambria Math" panose="02040503050406030204" pitchFamily="18" charset="0"/>
                                <a:sym typeface="Proxima Nova"/>
                              </a:rPr>
                              <m:t>𝜆</m:t>
                            </m:r>
                          </m:e>
                          <m:sub>
                            <m:r>
                              <a:rPr kumimoji="0" lang="en-US" sz="2400" b="0" i="0" u="none" strike="noStrike" kern="0" cap="none" spc="0" normalizeH="0" baseline="0" noProof="0">
                                <a:ln>
                                  <a:noFill/>
                                </a:ln>
                                <a:solidFill>
                                  <a:srgbClr val="616161"/>
                                </a:solidFill>
                                <a:effectLst/>
                                <a:uLnTx/>
                                <a:uFillTx/>
                                <a:latin typeface="Cambria Math" panose="02040503050406030204" pitchFamily="18" charset="0"/>
                                <a:sym typeface="Proxima Nova"/>
                              </a:rPr>
                              <m:t>𝑖</m:t>
                            </m:r>
                          </m:sub>
                        </m:sSub>
                        <m:d>
                          <m:dPr>
                            <m:ctrlPr>
                              <a:rPr kumimoji="0" lang="en-US" sz="2400" b="0" i="1" u="none" strike="noStrike" kern="0" cap="none" spc="0" normalizeH="0" baseline="0" noProof="0">
                                <a:ln>
                                  <a:noFill/>
                                </a:ln>
                                <a:solidFill>
                                  <a:srgbClr val="616161"/>
                                </a:solidFill>
                                <a:effectLst/>
                                <a:uLnTx/>
                                <a:uFillTx/>
                                <a:latin typeface="Cambria Math" panose="02040503050406030204" pitchFamily="18" charset="0"/>
                                <a:sym typeface="Proxima Nova"/>
                              </a:rPr>
                            </m:ctrlPr>
                          </m:dPr>
                          <m:e>
                            <m:r>
                              <a:rPr kumimoji="0" lang="en-US" sz="2400" b="0" i="0" u="none" strike="noStrike" kern="0" cap="none" spc="0" normalizeH="0" baseline="0" noProof="0">
                                <a:ln>
                                  <a:noFill/>
                                </a:ln>
                                <a:solidFill>
                                  <a:srgbClr val="616161"/>
                                </a:solidFill>
                                <a:effectLst/>
                                <a:uLnTx/>
                                <a:uFillTx/>
                                <a:latin typeface="Cambria Math" panose="02040503050406030204" pitchFamily="18" charset="0"/>
                                <a:sym typeface="Proxima Nova"/>
                              </a:rPr>
                              <m:t>𝐽</m:t>
                            </m:r>
                            <m:d>
                              <m:dPr>
                                <m:ctrlPr>
                                  <a:rPr kumimoji="0" lang="en-US" sz="2400" b="0" i="1" u="none" strike="noStrike" kern="0" cap="none" spc="0" normalizeH="0" baseline="0" noProof="0">
                                    <a:ln>
                                      <a:noFill/>
                                    </a:ln>
                                    <a:solidFill>
                                      <a:srgbClr val="616161"/>
                                    </a:solidFill>
                                    <a:effectLst/>
                                    <a:uLnTx/>
                                    <a:uFillTx/>
                                    <a:latin typeface="Cambria Math" panose="02040503050406030204" pitchFamily="18" charset="0"/>
                                    <a:sym typeface="Proxima Nova"/>
                                  </a:rPr>
                                </m:ctrlPr>
                              </m:dPr>
                              <m:e>
                                <m:r>
                                  <a:rPr kumimoji="0" lang="en-US" sz="2400" b="0" i="0" u="none" strike="noStrike" kern="0" cap="none" spc="0" normalizeH="0" baseline="0" noProof="0">
                                    <a:ln>
                                      <a:noFill/>
                                    </a:ln>
                                    <a:solidFill>
                                      <a:srgbClr val="616161"/>
                                    </a:solidFill>
                                    <a:effectLst/>
                                    <a:uLnTx/>
                                    <a:uFillTx/>
                                    <a:latin typeface="Cambria Math" panose="02040503050406030204" pitchFamily="18" charset="0"/>
                                    <a:sym typeface="Proxima Nova"/>
                                  </a:rPr>
                                  <m:t>𝑡</m:t>
                                </m:r>
                              </m:e>
                            </m:d>
                          </m:e>
                        </m:d>
                      </m:e>
                    </m:d>
                    <m:r>
                      <a:rPr kumimoji="0" lang="en-US" sz="2400" b="0" i="0" u="none" strike="noStrike" kern="0" cap="none" spc="0" normalizeH="0" baseline="0" noProof="0">
                        <a:ln>
                          <a:noFill/>
                        </a:ln>
                        <a:solidFill>
                          <a:srgbClr val="616161"/>
                        </a:solidFill>
                        <a:effectLst/>
                        <a:uLnTx/>
                        <a:uFillTx/>
                        <a:latin typeface="Cambria Math" panose="02040503050406030204" pitchFamily="18" charset="0"/>
                        <a:sym typeface="Proxima Nova"/>
                      </a:rPr>
                      <m:t>≪0</m:t>
                    </m:r>
                  </m:oMath>
                </a14:m>
                <a:r>
                  <a:rPr kumimoji="0" lang="en-US" sz="2400" b="0" i="0" u="none" strike="noStrike" kern="0" cap="none" spc="0" normalizeH="0" baseline="0" noProof="0" dirty="0">
                    <a:ln>
                      <a:noFill/>
                    </a:ln>
                    <a:solidFill>
                      <a:srgbClr val="616161"/>
                    </a:solidFill>
                    <a:effectLst/>
                    <a:uLnTx/>
                    <a:uFillTx/>
                    <a:latin typeface="Proxima Nova"/>
                    <a:sym typeface="Proxima Nova"/>
                  </a:rPr>
                  <a:t> the system is lossy,</a:t>
                </a:r>
                <a:r>
                  <a:rPr kumimoji="0" lang="en-US" sz="2400" b="0" i="0" u="none" strike="noStrike" kern="0" cap="none" spc="0" normalizeH="0" noProof="0" dirty="0">
                    <a:ln>
                      <a:noFill/>
                    </a:ln>
                    <a:solidFill>
                      <a:srgbClr val="616161"/>
                    </a:solidFill>
                    <a:effectLst/>
                    <a:uLnTx/>
                    <a:uFillTx/>
                    <a:latin typeface="Proxima Nova"/>
                    <a:sym typeface="Proxima Nova"/>
                  </a:rPr>
                  <a:t> </a:t>
                </a:r>
                <a:r>
                  <a:rPr lang="en-US" sz="2400" kern="0" dirty="0">
                    <a:solidFill>
                      <a:srgbClr val="616161"/>
                    </a:solidFill>
                    <a:latin typeface="Proxima Nova"/>
                    <a:sym typeface="Proxima Nova"/>
                  </a:rPr>
                  <a:t>but we </a:t>
                </a:r>
                <a:r>
                  <a:rPr kumimoji="0" lang="en-US" sz="2400" b="0" i="0" u="none" strike="noStrike" kern="0" cap="none" spc="0" normalizeH="0" baseline="0" noProof="0" dirty="0">
                    <a:ln>
                      <a:noFill/>
                    </a:ln>
                    <a:solidFill>
                      <a:srgbClr val="4BA173"/>
                    </a:solidFill>
                    <a:effectLst/>
                    <a:uLnTx/>
                    <a:uFillTx/>
                    <a:latin typeface="Proxima Nova"/>
                    <a:sym typeface="Proxima Nova"/>
                  </a:rPr>
                  <a:t>want </a:t>
                </a:r>
                <a14:m>
                  <m:oMath xmlns:m="http://schemas.openxmlformats.org/officeDocument/2006/math">
                    <m:func>
                      <m:funcPr>
                        <m:ctrlPr>
                          <a:rPr kumimoji="0" lang="en-US" sz="2400" b="0" i="1" u="none" strike="noStrike" kern="0" cap="none" spc="0" normalizeH="0" baseline="0" noProof="0">
                            <a:ln>
                              <a:noFill/>
                            </a:ln>
                            <a:solidFill>
                              <a:srgbClr val="4BA173"/>
                            </a:solidFill>
                            <a:effectLst/>
                            <a:uLnTx/>
                            <a:uFillTx/>
                            <a:latin typeface="Cambria Math" panose="02040503050406030204" pitchFamily="18" charset="0"/>
                            <a:sym typeface="Proxima Nova"/>
                          </a:rPr>
                        </m:ctrlPr>
                      </m:funcPr>
                      <m:fName>
                        <m:r>
                          <a:rPr kumimoji="0" lang="en-US" sz="2400" b="0" i="1" u="none" strike="noStrike" kern="0" cap="none" spc="0" normalizeH="0" baseline="0" noProof="0" smtClean="0">
                            <a:ln>
                              <a:noFill/>
                            </a:ln>
                            <a:solidFill>
                              <a:srgbClr val="4BA173"/>
                            </a:solidFill>
                            <a:effectLst/>
                            <a:uLnTx/>
                            <a:uFillTx/>
                            <a:latin typeface="Cambria Math" panose="02040503050406030204" pitchFamily="18" charset="0"/>
                            <a:sym typeface="Proxima Nova"/>
                          </a:rPr>
                          <m:t>∀</m:t>
                        </m:r>
                        <m:r>
                          <a:rPr kumimoji="0" lang="en-US" sz="2400" b="0" i="1" u="none" strike="noStrike" kern="0" cap="none" spc="0" normalizeH="0" baseline="0" noProof="0" smtClean="0">
                            <a:ln>
                              <a:noFill/>
                            </a:ln>
                            <a:solidFill>
                              <a:srgbClr val="4BA173"/>
                            </a:solidFill>
                            <a:effectLst/>
                            <a:uLnTx/>
                            <a:uFillTx/>
                            <a:latin typeface="Cambria Math" panose="02040503050406030204" pitchFamily="18" charset="0"/>
                            <a:sym typeface="Proxima Nova"/>
                          </a:rPr>
                          <m:t>𝑖</m:t>
                        </m:r>
                        <m:r>
                          <a:rPr kumimoji="0" lang="en-US" sz="2400" b="0" i="1" u="none" strike="noStrike" kern="0" cap="none" spc="0" normalizeH="0" baseline="0" noProof="0" smtClean="0">
                            <a:ln>
                              <a:noFill/>
                            </a:ln>
                            <a:solidFill>
                              <a:srgbClr val="4BA173"/>
                            </a:solidFill>
                            <a:effectLst/>
                            <a:uLnTx/>
                            <a:uFillTx/>
                            <a:latin typeface="Cambria Math" panose="02040503050406030204" pitchFamily="18" charset="0"/>
                            <a:sym typeface="Proxima Nova"/>
                          </a:rPr>
                          <m:t>:</m:t>
                        </m:r>
                      </m:fName>
                      <m:e>
                        <m:d>
                          <m:dPr>
                            <m:ctrlPr>
                              <a:rPr kumimoji="0" lang="en-US" sz="2400" b="0" i="1" u="none" strike="noStrike" kern="0" cap="none" spc="0" normalizeH="0" baseline="0" noProof="0">
                                <a:ln>
                                  <a:noFill/>
                                </a:ln>
                                <a:solidFill>
                                  <a:srgbClr val="4BA173"/>
                                </a:solidFill>
                                <a:effectLst/>
                                <a:uLnTx/>
                                <a:uFillTx/>
                                <a:latin typeface="Cambria Math" panose="02040503050406030204" pitchFamily="18" charset="0"/>
                                <a:sym typeface="Proxima Nova"/>
                              </a:rPr>
                            </m:ctrlPr>
                          </m:dPr>
                          <m:e>
                            <m:r>
                              <a:rPr kumimoji="0" lang="en-US" sz="2400" b="0" i="1" u="none" strike="noStrike" kern="0" cap="none" spc="0" normalizeH="0" baseline="0" noProof="0">
                                <a:ln>
                                  <a:noFill/>
                                </a:ln>
                                <a:solidFill>
                                  <a:srgbClr val="4BA173"/>
                                </a:solidFill>
                                <a:effectLst/>
                                <a:uLnTx/>
                                <a:uFillTx/>
                                <a:latin typeface="Cambria Math" panose="02040503050406030204" pitchFamily="18" charset="0"/>
                                <a:sym typeface="Proxima Nova"/>
                              </a:rPr>
                              <m:t>𝑅𝑒</m:t>
                            </m:r>
                            <m:d>
                              <m:dPr>
                                <m:ctrlPr>
                                  <a:rPr kumimoji="0" lang="en-US" sz="2400" b="0" i="1" u="none" strike="noStrike" kern="0" cap="none" spc="0" normalizeH="0" baseline="0" noProof="0">
                                    <a:ln>
                                      <a:noFill/>
                                    </a:ln>
                                    <a:solidFill>
                                      <a:srgbClr val="4BA173"/>
                                    </a:solidFill>
                                    <a:effectLst/>
                                    <a:uLnTx/>
                                    <a:uFillTx/>
                                    <a:latin typeface="Cambria Math" panose="02040503050406030204" pitchFamily="18" charset="0"/>
                                    <a:sym typeface="Proxima Nova"/>
                                  </a:rPr>
                                </m:ctrlPr>
                              </m:dPr>
                              <m:e>
                                <m:sSub>
                                  <m:sSubPr>
                                    <m:ctrlPr>
                                      <a:rPr kumimoji="0" lang="en-US" sz="2400" b="0" i="1" u="none" strike="noStrike" kern="0" cap="none" spc="0" normalizeH="0" baseline="0" noProof="0">
                                        <a:ln>
                                          <a:noFill/>
                                        </a:ln>
                                        <a:solidFill>
                                          <a:srgbClr val="4BA173"/>
                                        </a:solidFill>
                                        <a:effectLst/>
                                        <a:uLnTx/>
                                        <a:uFillTx/>
                                        <a:latin typeface="Cambria Math" panose="02040503050406030204" pitchFamily="18" charset="0"/>
                                        <a:sym typeface="Proxima Nova"/>
                                      </a:rPr>
                                    </m:ctrlPr>
                                  </m:sSubPr>
                                  <m:e>
                                    <m:r>
                                      <a:rPr kumimoji="0" lang="en-US" sz="2400" b="0" i="1" u="none" strike="noStrike" kern="0" cap="none" spc="0" normalizeH="0" baseline="0" noProof="0">
                                        <a:ln>
                                          <a:noFill/>
                                        </a:ln>
                                        <a:solidFill>
                                          <a:srgbClr val="4BA173"/>
                                        </a:solidFill>
                                        <a:effectLst/>
                                        <a:uLnTx/>
                                        <a:uFillTx/>
                                        <a:latin typeface="Cambria Math" panose="02040503050406030204" pitchFamily="18" charset="0"/>
                                        <a:sym typeface="Proxima Nova"/>
                                      </a:rPr>
                                      <m:t>𝜆</m:t>
                                    </m:r>
                                  </m:e>
                                  <m:sub>
                                    <m:r>
                                      <a:rPr kumimoji="0" lang="en-US" sz="2400" b="0" i="1" u="none" strike="noStrike" kern="0" cap="none" spc="0" normalizeH="0" baseline="0" noProof="0">
                                        <a:ln>
                                          <a:noFill/>
                                        </a:ln>
                                        <a:solidFill>
                                          <a:srgbClr val="4BA173"/>
                                        </a:solidFill>
                                        <a:effectLst/>
                                        <a:uLnTx/>
                                        <a:uFillTx/>
                                        <a:latin typeface="Cambria Math" panose="02040503050406030204" pitchFamily="18" charset="0"/>
                                        <a:sym typeface="Proxima Nova"/>
                                      </a:rPr>
                                      <m:t>𝑖</m:t>
                                    </m:r>
                                  </m:sub>
                                </m:sSub>
                                <m:d>
                                  <m:dPr>
                                    <m:ctrlPr>
                                      <a:rPr kumimoji="0" lang="en-US" sz="2400" b="0" i="1" u="none" strike="noStrike" kern="0" cap="none" spc="0" normalizeH="0" baseline="0" noProof="0">
                                        <a:ln>
                                          <a:noFill/>
                                        </a:ln>
                                        <a:solidFill>
                                          <a:srgbClr val="4BA173"/>
                                        </a:solidFill>
                                        <a:effectLst/>
                                        <a:uLnTx/>
                                        <a:uFillTx/>
                                        <a:latin typeface="Cambria Math" panose="02040503050406030204" pitchFamily="18" charset="0"/>
                                        <a:sym typeface="Proxima Nova"/>
                                      </a:rPr>
                                    </m:ctrlPr>
                                  </m:dPr>
                                  <m:e>
                                    <m:r>
                                      <a:rPr kumimoji="0" lang="en-US" sz="2400" b="0" i="1" u="none" strike="noStrike" kern="0" cap="none" spc="0" normalizeH="0" baseline="0" noProof="0">
                                        <a:ln>
                                          <a:noFill/>
                                        </a:ln>
                                        <a:solidFill>
                                          <a:srgbClr val="4BA173"/>
                                        </a:solidFill>
                                        <a:effectLst/>
                                        <a:uLnTx/>
                                        <a:uFillTx/>
                                        <a:latin typeface="Cambria Math" panose="02040503050406030204" pitchFamily="18" charset="0"/>
                                        <a:sym typeface="Proxima Nova"/>
                                      </a:rPr>
                                      <m:t>𝐽</m:t>
                                    </m:r>
                                    <m:d>
                                      <m:dPr>
                                        <m:ctrlPr>
                                          <a:rPr kumimoji="0" lang="en-US" sz="2400" b="0" i="1" u="none" strike="noStrike" kern="0" cap="none" spc="0" normalizeH="0" baseline="0" noProof="0">
                                            <a:ln>
                                              <a:noFill/>
                                            </a:ln>
                                            <a:solidFill>
                                              <a:srgbClr val="4BA173"/>
                                            </a:solidFill>
                                            <a:effectLst/>
                                            <a:uLnTx/>
                                            <a:uFillTx/>
                                            <a:latin typeface="Cambria Math" panose="02040503050406030204" pitchFamily="18" charset="0"/>
                                            <a:sym typeface="Proxima Nova"/>
                                          </a:rPr>
                                        </m:ctrlPr>
                                      </m:dPr>
                                      <m:e>
                                        <m:r>
                                          <a:rPr kumimoji="0" lang="en-US" sz="2400" b="0" i="1" u="none" strike="noStrike" kern="0" cap="none" spc="0" normalizeH="0" baseline="0" noProof="0">
                                            <a:ln>
                                              <a:noFill/>
                                            </a:ln>
                                            <a:solidFill>
                                              <a:srgbClr val="4BA173"/>
                                            </a:solidFill>
                                            <a:effectLst/>
                                            <a:uLnTx/>
                                            <a:uFillTx/>
                                            <a:latin typeface="Cambria Math" panose="02040503050406030204" pitchFamily="18" charset="0"/>
                                            <a:sym typeface="Proxima Nova"/>
                                          </a:rPr>
                                          <m:t>𝑡</m:t>
                                        </m:r>
                                      </m:e>
                                    </m:d>
                                  </m:e>
                                </m:d>
                              </m:e>
                            </m:d>
                          </m:e>
                        </m:d>
                        <m:r>
                          <a:rPr kumimoji="0" lang="en-US" sz="2400" b="0" i="1" u="none" strike="noStrike" kern="0" cap="none" spc="0" normalizeH="0" baseline="0" noProof="0" smtClean="0">
                            <a:ln>
                              <a:noFill/>
                            </a:ln>
                            <a:solidFill>
                              <a:srgbClr val="4BA173"/>
                            </a:solidFill>
                            <a:effectLst/>
                            <a:uLnTx/>
                            <a:uFillTx/>
                            <a:latin typeface="Cambria Math" panose="02040503050406030204" pitchFamily="18" charset="0"/>
                            <a:sym typeface="Proxima Nova"/>
                          </a:rPr>
                          <m:t>≈</m:t>
                        </m:r>
                        <m:r>
                          <a:rPr kumimoji="0" lang="en-US" sz="2400" b="0" i="1" u="none" strike="noStrike" kern="0" cap="none" spc="0" normalizeH="0" baseline="0" noProof="0">
                            <a:ln>
                              <a:noFill/>
                            </a:ln>
                            <a:solidFill>
                              <a:srgbClr val="4BA173"/>
                            </a:solidFill>
                            <a:effectLst/>
                            <a:uLnTx/>
                            <a:uFillTx/>
                            <a:latin typeface="Cambria Math" panose="02040503050406030204" pitchFamily="18" charset="0"/>
                            <a:sym typeface="Proxima Nova"/>
                          </a:rPr>
                          <m:t>0</m:t>
                        </m:r>
                      </m:e>
                    </m:func>
                  </m:oMath>
                </a14:m>
                <a:endParaRPr kumimoji="0" lang="en-US" sz="2400" b="0" i="0" u="none" strike="noStrike" kern="0" cap="none" spc="0" normalizeH="0" baseline="0" noProof="0" dirty="0">
                  <a:ln>
                    <a:noFill/>
                  </a:ln>
                  <a:solidFill>
                    <a:srgbClr val="4BA173"/>
                  </a:solidFill>
                  <a:effectLst/>
                  <a:uLnTx/>
                  <a:uFillTx/>
                  <a:latin typeface="Proxima Nova"/>
                  <a:sym typeface="Proxima Nova"/>
                </a:endParaRPr>
              </a:p>
            </p:txBody>
          </p:sp>
        </mc:Choice>
        <mc:Fallback xmlns="">
          <p:sp>
            <p:nvSpPr>
              <p:cNvPr id="7" name="TextBox 9">
                <a:extLst>
                  <a:ext uri="{FF2B5EF4-FFF2-40B4-BE49-F238E27FC236}">
                    <a16:creationId xmlns:a16="http://schemas.microsoft.com/office/drawing/2014/main" id="{C6DA918C-7901-9ED1-C625-90CB52F706CF}"/>
                  </a:ext>
                </a:extLst>
              </p:cNvPr>
              <p:cNvSpPr txBox="1">
                <a:spLocks noRot="1" noChangeAspect="1" noMove="1" noResize="1" noEditPoints="1" noAdjustHandles="1" noChangeArrowheads="1" noChangeShapeType="1" noTextEdit="1"/>
              </p:cNvSpPr>
              <p:nvPr/>
            </p:nvSpPr>
            <p:spPr>
              <a:xfrm>
                <a:off x="6379175" y="4999829"/>
                <a:ext cx="4685989" cy="1667508"/>
              </a:xfrm>
              <a:prstGeom prst="rect">
                <a:avLst/>
              </a:prstGeom>
              <a:blipFill>
                <a:blip r:embed="rId5"/>
                <a:stretch>
                  <a:fillRect r="-2081"/>
                </a:stretch>
              </a:blipFill>
            </p:spPr>
            <p:txBody>
              <a:bodyPr/>
              <a:lstStyle/>
              <a:p>
                <a:r>
                  <a:rPr lang="en-GB">
                    <a:noFill/>
                  </a:rPr>
                  <a:t> </a:t>
                </a:r>
              </a:p>
            </p:txBody>
          </p:sp>
        </mc:Fallback>
      </mc:AlternateContent>
      <p:cxnSp>
        <p:nvCxnSpPr>
          <p:cNvPr id="9" name="Connettore 2 8">
            <a:extLst>
              <a:ext uri="{FF2B5EF4-FFF2-40B4-BE49-F238E27FC236}">
                <a16:creationId xmlns:a16="http://schemas.microsoft.com/office/drawing/2014/main" id="{0FFC1784-3906-B835-89A3-2D148EF01B47}"/>
              </a:ext>
            </a:extLst>
          </p:cNvPr>
          <p:cNvCxnSpPr/>
          <p:nvPr/>
        </p:nvCxnSpPr>
        <p:spPr>
          <a:xfrm flipH="1">
            <a:off x="3380509" y="4655127"/>
            <a:ext cx="203200" cy="3447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Connettore 2 9">
            <a:extLst>
              <a:ext uri="{FF2B5EF4-FFF2-40B4-BE49-F238E27FC236}">
                <a16:creationId xmlns:a16="http://schemas.microsoft.com/office/drawing/2014/main" id="{E330422D-3846-F413-A54D-88B367A6ADF7}"/>
              </a:ext>
            </a:extLst>
          </p:cNvPr>
          <p:cNvCxnSpPr>
            <a:cxnSpLocks/>
          </p:cNvCxnSpPr>
          <p:nvPr/>
        </p:nvCxnSpPr>
        <p:spPr>
          <a:xfrm>
            <a:off x="6848763" y="4655127"/>
            <a:ext cx="198582" cy="3447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2141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dissolve">
                                      <p:cBhvr>
                                        <p:cTn id="17" dur="500"/>
                                        <p:tgtEl>
                                          <p:spTgt spid="6">
                                            <p:txEl>
                                              <p:pRg st="0" end="0"/>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dissolve">
                                      <p:cBhvr>
                                        <p:cTn id="20" dur="500"/>
                                        <p:tgtEl>
                                          <p:spTgt spid="6">
                                            <p:txEl>
                                              <p:pRg st="1" end="1"/>
                                            </p:txEl>
                                          </p:spTgt>
                                        </p:tgtEl>
                                      </p:cBhvr>
                                    </p:animEffect>
                                  </p:childTnLst>
                                </p:cTn>
                              </p:par>
                            </p:childTnLst>
                          </p:cTn>
                        </p:par>
                        <p:par>
                          <p:cTn id="21" fill="hold">
                            <p:stCondLst>
                              <p:cond delay="500"/>
                            </p:stCondLst>
                            <p:childTnLst>
                              <p:par>
                                <p:cTn id="22" presetID="9" presetClass="entr" presetSubtype="0" fill="hold" nodeType="after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dissolve">
                                      <p:cBhvr>
                                        <p:cTn id="24" dur="500"/>
                                        <p:tgtEl>
                                          <p:spTgt spid="7">
                                            <p:txEl>
                                              <p:pRg st="0" end="0"/>
                                            </p:txEl>
                                          </p:spTgt>
                                        </p:tgtEl>
                                      </p:cBhvr>
                                    </p:animEffec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17B2C52-48AC-E7C2-37AE-B12CFDD8B9D6}"/>
              </a:ext>
            </a:extLst>
          </p:cNvPr>
          <p:cNvSpPr>
            <a:spLocks noGrp="1"/>
          </p:cNvSpPr>
          <p:nvPr>
            <p:ph type="title"/>
          </p:nvPr>
        </p:nvSpPr>
        <p:spPr/>
        <p:txBody>
          <a:bodyPr>
            <a:normAutofit/>
          </a:bodyPr>
          <a:lstStyle/>
          <a:p>
            <a:r>
              <a:rPr lang="en-US" sz="3600" dirty="0"/>
              <a:t>Achieving critical dynamics</a:t>
            </a:r>
            <a:endParaRPr lang="en-GB" sz="3600" dirty="0"/>
          </a:p>
        </p:txBody>
      </p:sp>
      <mc:AlternateContent xmlns:mc="http://schemas.openxmlformats.org/markup-compatibility/2006">
        <mc:Choice xmlns:a14="http://schemas.microsoft.com/office/drawing/2010/main" Requires="a14">
          <p:sp>
            <p:nvSpPr>
              <p:cNvPr id="3" name="Text Placeholder 2">
                <a:extLst>
                  <a:ext uri="{FF2B5EF4-FFF2-40B4-BE49-F238E27FC236}">
                    <a16:creationId xmlns:a16="http://schemas.microsoft.com/office/drawing/2014/main" id="{1C958061-FCCD-8D1E-964B-7C388D59D353}"/>
                  </a:ext>
                </a:extLst>
              </p:cNvPr>
              <p:cNvSpPr txBox="1">
                <a:spLocks/>
              </p:cNvSpPr>
              <p:nvPr/>
            </p:nvSpPr>
            <p:spPr>
              <a:xfrm>
                <a:off x="415600" y="1528417"/>
                <a:ext cx="11360800" cy="5204795"/>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6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defTabSz="914400"/>
                <a:r>
                  <a:rPr lang="en-US" sz="3200" kern="0" dirty="0">
                    <a:solidFill>
                      <a:schemeClr val="tx1"/>
                    </a:solidFill>
                  </a:rPr>
                  <a:t>On the incremental formulation</a:t>
                </a:r>
              </a:p>
              <a:p>
                <a:pPr marL="152396" defTabSz="914400"/>
                <a14:m>
                  <m:oMathPara xmlns:m="http://schemas.openxmlformats.org/officeDocument/2006/math">
                    <m:oMathParaPr>
                      <m:jc m:val="centerGroup"/>
                    </m:oMathParaPr>
                    <m:oMath xmlns:m="http://schemas.openxmlformats.org/officeDocument/2006/math">
                      <m:sSup>
                        <m:sSupPr>
                          <m:ctrlPr>
                            <a:rPr lang="en-US" sz="3200" i="1" kern="0" smtClean="0">
                              <a:latin typeface="Cambria Math" panose="02040503050406030204" pitchFamily="18" charset="0"/>
                            </a:rPr>
                          </m:ctrlPr>
                        </m:sSupPr>
                        <m:e>
                          <m:r>
                            <a:rPr lang="en-US" sz="3200" i="1" kern="0">
                              <a:latin typeface="Cambria Math" panose="02040503050406030204" pitchFamily="18" charset="0"/>
                            </a:rPr>
                            <m:t>h</m:t>
                          </m:r>
                        </m:e>
                        <m:sup>
                          <m:r>
                            <a:rPr lang="en-US" sz="3200" i="1" kern="0">
                              <a:latin typeface="Cambria Math" panose="02040503050406030204" pitchFamily="18" charset="0"/>
                            </a:rPr>
                            <m:t>′</m:t>
                          </m:r>
                        </m:sup>
                      </m:sSup>
                      <m:r>
                        <a:rPr lang="en-US" sz="3200" i="1" kern="0">
                          <a:latin typeface="Cambria Math" panose="02040503050406030204" pitchFamily="18" charset="0"/>
                        </a:rPr>
                        <m:t>=</m:t>
                      </m:r>
                      <m:func>
                        <m:funcPr>
                          <m:ctrlPr>
                            <a:rPr lang="en-US" sz="3200" i="1" kern="0">
                              <a:latin typeface="Cambria Math" panose="02040503050406030204" pitchFamily="18" charset="0"/>
                            </a:rPr>
                          </m:ctrlPr>
                        </m:funcPr>
                        <m:fName>
                          <m:r>
                            <m:rPr>
                              <m:sty m:val="p"/>
                            </m:rPr>
                            <a:rPr lang="en-US" sz="3200" kern="0">
                              <a:latin typeface="Cambria Math" panose="02040503050406030204" pitchFamily="18" charset="0"/>
                            </a:rPr>
                            <m:t>tanh</m:t>
                          </m:r>
                        </m:fName>
                        <m:e>
                          <m:d>
                            <m:dPr>
                              <m:ctrlPr>
                                <a:rPr lang="en-US" sz="3200" i="1" kern="0">
                                  <a:latin typeface="Cambria Math" panose="02040503050406030204" pitchFamily="18" charset="0"/>
                                </a:rPr>
                              </m:ctrlPr>
                            </m:dPr>
                            <m:e>
                              <m:sSub>
                                <m:sSubPr>
                                  <m:ctrlPr>
                                    <a:rPr lang="en-US" sz="3200" i="1" kern="0">
                                      <a:latin typeface="Cambria Math" panose="02040503050406030204" pitchFamily="18" charset="0"/>
                                    </a:rPr>
                                  </m:ctrlPr>
                                </m:sSubPr>
                                <m:e>
                                  <m:r>
                                    <a:rPr lang="en-US" sz="3200" i="1" kern="0">
                                      <a:latin typeface="Cambria Math" panose="02040503050406030204" pitchFamily="18" charset="0"/>
                                    </a:rPr>
                                    <m:t>𝑊</m:t>
                                  </m:r>
                                </m:e>
                                <m:sub>
                                  <m:r>
                                    <a:rPr lang="en-US" sz="3200" i="1" kern="0">
                                      <a:latin typeface="Cambria Math" panose="02040503050406030204" pitchFamily="18" charset="0"/>
                                    </a:rPr>
                                    <m:t>𝑥</m:t>
                                  </m:r>
                                </m:sub>
                              </m:sSub>
                              <m:r>
                                <a:rPr lang="en-US" sz="3200" i="1" kern="0">
                                  <a:latin typeface="Cambria Math" panose="02040503050406030204" pitchFamily="18" charset="0"/>
                                </a:rPr>
                                <m:t> </m:t>
                              </m:r>
                              <m:r>
                                <a:rPr lang="en-US" sz="3200" i="1" kern="0">
                                  <a:latin typeface="Cambria Math" panose="02040503050406030204" pitchFamily="18" charset="0"/>
                                </a:rPr>
                                <m:t>𝑥</m:t>
                              </m:r>
                              <m:r>
                                <a:rPr lang="en-US" sz="3200" i="1" kern="0">
                                  <a:latin typeface="Cambria Math" panose="02040503050406030204" pitchFamily="18" charset="0"/>
                                </a:rPr>
                                <m:t>+</m:t>
                              </m:r>
                              <m:sSub>
                                <m:sSubPr>
                                  <m:ctrlPr>
                                    <a:rPr lang="en-US" sz="3200" i="1" kern="0">
                                      <a:latin typeface="Cambria Math" panose="02040503050406030204" pitchFamily="18" charset="0"/>
                                    </a:rPr>
                                  </m:ctrlPr>
                                </m:sSubPr>
                                <m:e>
                                  <m:r>
                                    <a:rPr lang="en-US" sz="3200" i="1" kern="0">
                                      <a:latin typeface="Cambria Math" panose="02040503050406030204" pitchFamily="18" charset="0"/>
                                    </a:rPr>
                                    <m:t>𝑊</m:t>
                                  </m:r>
                                </m:e>
                                <m:sub>
                                  <m:r>
                                    <a:rPr lang="en-US" sz="3200" i="1" kern="0">
                                      <a:latin typeface="Cambria Math" panose="02040503050406030204" pitchFamily="18" charset="0"/>
                                    </a:rPr>
                                    <m:t>h</m:t>
                                  </m:r>
                                </m:sub>
                              </m:sSub>
                              <m:r>
                                <a:rPr lang="en-US" sz="3200" i="1" kern="0">
                                  <a:latin typeface="Cambria Math" panose="02040503050406030204" pitchFamily="18" charset="0"/>
                                </a:rPr>
                                <m:t>h</m:t>
                              </m:r>
                              <m:r>
                                <a:rPr lang="en-US" sz="3200" i="1" kern="0">
                                  <a:latin typeface="Cambria Math" panose="02040503050406030204" pitchFamily="18" charset="0"/>
                                </a:rPr>
                                <m:t>+</m:t>
                              </m:r>
                              <m:r>
                                <a:rPr lang="en-US" sz="3200" i="1" kern="0">
                                  <a:latin typeface="Cambria Math" panose="02040503050406030204" pitchFamily="18" charset="0"/>
                                </a:rPr>
                                <m:t>𝑏</m:t>
                              </m:r>
                            </m:e>
                          </m:d>
                        </m:e>
                      </m:func>
                    </m:oMath>
                  </m:oMathPara>
                </a14:m>
                <a:endParaRPr lang="it-IT" sz="3200" kern="0" dirty="0"/>
              </a:p>
              <a:p>
                <a:pPr marL="152396" defTabSz="914400"/>
                <a:endParaRPr lang="en-US" sz="1200" kern="0" dirty="0"/>
              </a:p>
              <a:p>
                <a:pPr defTabSz="914400"/>
                <a:r>
                  <a:rPr lang="en-US" sz="3200" kern="0" dirty="0">
                    <a:solidFill>
                      <a:schemeClr val="tx1"/>
                    </a:solidFill>
                  </a:rPr>
                  <a:t>we plug an</a:t>
                </a:r>
                <a:r>
                  <a:rPr lang="en-US" sz="3200" kern="0" dirty="0">
                    <a:solidFill>
                      <a:schemeClr val="bg2"/>
                    </a:solidFill>
                  </a:rPr>
                  <a:t> antisymmetric</a:t>
                </a:r>
                <a:r>
                  <a:rPr lang="en-US" sz="3200" kern="0" dirty="0"/>
                  <a:t> recurrent weight matrix </a:t>
                </a:r>
                <a14:m>
                  <m:oMath xmlns:m="http://schemas.openxmlformats.org/officeDocument/2006/math">
                    <m:sSub>
                      <m:sSubPr>
                        <m:ctrlPr>
                          <a:rPr lang="en-US" sz="3200" i="1" kern="0">
                            <a:latin typeface="Cambria Math" panose="02040503050406030204" pitchFamily="18" charset="0"/>
                          </a:rPr>
                        </m:ctrlPr>
                      </m:sSubPr>
                      <m:e>
                        <m:r>
                          <a:rPr lang="en-US" sz="3200" i="1" kern="0">
                            <a:latin typeface="Cambria Math" panose="02040503050406030204" pitchFamily="18" charset="0"/>
                          </a:rPr>
                          <m:t>𝑊</m:t>
                        </m:r>
                      </m:e>
                      <m:sub>
                        <m:r>
                          <a:rPr lang="en-US" sz="3200" i="1" kern="0">
                            <a:latin typeface="Cambria Math" panose="02040503050406030204" pitchFamily="18" charset="0"/>
                          </a:rPr>
                          <m:t>h</m:t>
                        </m:r>
                      </m:sub>
                    </m:sSub>
                    <m:r>
                      <a:rPr lang="en-US" sz="3200" i="1" kern="0">
                        <a:latin typeface="Cambria Math" panose="02040503050406030204" pitchFamily="18" charset="0"/>
                      </a:rPr>
                      <m:t>−</m:t>
                    </m:r>
                    <m:sSubSup>
                      <m:sSubSupPr>
                        <m:ctrlPr>
                          <a:rPr lang="en-US" sz="3200" i="1" kern="0">
                            <a:latin typeface="Cambria Math" panose="02040503050406030204" pitchFamily="18" charset="0"/>
                          </a:rPr>
                        </m:ctrlPr>
                      </m:sSubSupPr>
                      <m:e>
                        <m:r>
                          <a:rPr lang="en-US" sz="3200" i="1" kern="0">
                            <a:latin typeface="Cambria Math" panose="02040503050406030204" pitchFamily="18" charset="0"/>
                          </a:rPr>
                          <m:t>𝑊</m:t>
                        </m:r>
                      </m:e>
                      <m:sub>
                        <m:r>
                          <a:rPr lang="en-US" sz="3200" i="1" kern="0">
                            <a:latin typeface="Cambria Math" panose="02040503050406030204" pitchFamily="18" charset="0"/>
                          </a:rPr>
                          <m:t>h</m:t>
                        </m:r>
                      </m:sub>
                      <m:sup>
                        <m:r>
                          <a:rPr lang="en-US" sz="3200" i="1" kern="0">
                            <a:latin typeface="Cambria Math" panose="02040503050406030204" pitchFamily="18" charset="0"/>
                          </a:rPr>
                          <m:t>𝑇</m:t>
                        </m:r>
                      </m:sup>
                    </m:sSubSup>
                  </m:oMath>
                </a14:m>
                <a:endParaRPr lang="en-US" sz="3200" kern="0" dirty="0"/>
              </a:p>
              <a:p>
                <a:pPr marL="152396" defTabSz="914400"/>
                <a14:m>
                  <m:oMathPara xmlns:m="http://schemas.openxmlformats.org/officeDocument/2006/math">
                    <m:oMathParaPr>
                      <m:jc m:val="centerGroup"/>
                    </m:oMathParaPr>
                    <m:oMath xmlns:m="http://schemas.openxmlformats.org/officeDocument/2006/math">
                      <m:sSup>
                        <m:sSupPr>
                          <m:ctrlPr>
                            <a:rPr lang="en-US" sz="3200" i="1" kern="0">
                              <a:latin typeface="Cambria Math" panose="02040503050406030204" pitchFamily="18" charset="0"/>
                            </a:rPr>
                          </m:ctrlPr>
                        </m:sSupPr>
                        <m:e>
                          <m:r>
                            <a:rPr lang="en-US" sz="3200" i="1" kern="0">
                              <a:latin typeface="Cambria Math" panose="02040503050406030204" pitchFamily="18" charset="0"/>
                            </a:rPr>
                            <m:t>h</m:t>
                          </m:r>
                        </m:e>
                        <m:sup>
                          <m:r>
                            <a:rPr lang="en-US" sz="3200" i="1" kern="0">
                              <a:latin typeface="Cambria Math" panose="02040503050406030204" pitchFamily="18" charset="0"/>
                            </a:rPr>
                            <m:t>′</m:t>
                          </m:r>
                        </m:sup>
                      </m:sSup>
                      <m:r>
                        <a:rPr lang="en-US" sz="3200" i="1" kern="0">
                          <a:latin typeface="Cambria Math" panose="02040503050406030204" pitchFamily="18" charset="0"/>
                        </a:rPr>
                        <m:t>=</m:t>
                      </m:r>
                      <m:r>
                        <m:rPr>
                          <m:sty m:val="p"/>
                        </m:rPr>
                        <a:rPr lang="en-US" sz="3200" kern="0">
                          <a:latin typeface="Cambria Math" panose="02040503050406030204" pitchFamily="18" charset="0"/>
                        </a:rPr>
                        <m:t>tanh</m:t>
                      </m:r>
                      <m:r>
                        <a:rPr lang="en-US" sz="3200" i="1" kern="0">
                          <a:latin typeface="Cambria Math" panose="02040503050406030204" pitchFamily="18" charset="0"/>
                        </a:rPr>
                        <m:t>⁡(</m:t>
                      </m:r>
                      <m:sSub>
                        <m:sSubPr>
                          <m:ctrlPr>
                            <a:rPr lang="en-US" sz="3200" i="1" kern="0">
                              <a:latin typeface="Cambria Math" panose="02040503050406030204" pitchFamily="18" charset="0"/>
                            </a:rPr>
                          </m:ctrlPr>
                        </m:sSubPr>
                        <m:e>
                          <m:r>
                            <a:rPr lang="en-US" sz="3200" i="1" kern="0">
                              <a:latin typeface="Cambria Math" panose="02040503050406030204" pitchFamily="18" charset="0"/>
                            </a:rPr>
                            <m:t>𝑊</m:t>
                          </m:r>
                        </m:e>
                        <m:sub>
                          <m:r>
                            <a:rPr lang="en-US" sz="3200" i="1" kern="0">
                              <a:latin typeface="Cambria Math" panose="02040503050406030204" pitchFamily="18" charset="0"/>
                            </a:rPr>
                            <m:t>𝑥</m:t>
                          </m:r>
                        </m:sub>
                      </m:sSub>
                      <m:r>
                        <a:rPr lang="en-US" sz="3200" i="1" kern="0">
                          <a:latin typeface="Cambria Math" panose="02040503050406030204" pitchFamily="18" charset="0"/>
                        </a:rPr>
                        <m:t> </m:t>
                      </m:r>
                      <m:r>
                        <a:rPr lang="en-US" sz="3200" i="1" kern="0">
                          <a:latin typeface="Cambria Math" panose="02040503050406030204" pitchFamily="18" charset="0"/>
                        </a:rPr>
                        <m:t>𝑥</m:t>
                      </m:r>
                      <m:r>
                        <a:rPr lang="en-US" sz="3200" i="1" kern="0">
                          <a:latin typeface="Cambria Math" panose="02040503050406030204" pitchFamily="18" charset="0"/>
                        </a:rPr>
                        <m:t>+</m:t>
                      </m:r>
                      <m:sSub>
                        <m:sSubPr>
                          <m:ctrlPr>
                            <a:rPr lang="en-US" sz="3200" i="1" kern="0">
                              <a:solidFill>
                                <a:schemeClr val="bg2"/>
                              </a:solidFill>
                              <a:latin typeface="Cambria Math" panose="02040503050406030204" pitchFamily="18" charset="0"/>
                            </a:rPr>
                          </m:ctrlPr>
                        </m:sSubPr>
                        <m:e>
                          <m:r>
                            <a:rPr lang="en-US" sz="3200" i="1" kern="0">
                              <a:solidFill>
                                <a:schemeClr val="bg2"/>
                              </a:solidFill>
                              <a:latin typeface="Cambria Math" panose="02040503050406030204" pitchFamily="18" charset="0"/>
                            </a:rPr>
                            <m:t>(</m:t>
                          </m:r>
                          <m:r>
                            <a:rPr lang="en-US" sz="3200" i="1" kern="0">
                              <a:solidFill>
                                <a:schemeClr val="bg2"/>
                              </a:solidFill>
                              <a:latin typeface="Cambria Math" panose="02040503050406030204" pitchFamily="18" charset="0"/>
                            </a:rPr>
                            <m:t>𝑊</m:t>
                          </m:r>
                        </m:e>
                        <m:sub>
                          <m:r>
                            <a:rPr lang="en-US" sz="3200" i="1" kern="0">
                              <a:solidFill>
                                <a:schemeClr val="bg2"/>
                              </a:solidFill>
                              <a:latin typeface="Cambria Math" panose="02040503050406030204" pitchFamily="18" charset="0"/>
                            </a:rPr>
                            <m:t>h</m:t>
                          </m:r>
                        </m:sub>
                      </m:sSub>
                      <m:r>
                        <a:rPr lang="en-US" sz="3200" i="1" kern="0">
                          <a:solidFill>
                            <a:schemeClr val="bg2"/>
                          </a:solidFill>
                          <a:latin typeface="Cambria Math" panose="02040503050406030204" pitchFamily="18" charset="0"/>
                        </a:rPr>
                        <m:t>−</m:t>
                      </m:r>
                      <m:sSubSup>
                        <m:sSubSupPr>
                          <m:ctrlPr>
                            <a:rPr lang="en-US" sz="3200" i="1" kern="0">
                              <a:solidFill>
                                <a:schemeClr val="bg2"/>
                              </a:solidFill>
                              <a:latin typeface="Cambria Math" panose="02040503050406030204" pitchFamily="18" charset="0"/>
                            </a:rPr>
                          </m:ctrlPr>
                        </m:sSubSupPr>
                        <m:e>
                          <m:r>
                            <a:rPr lang="en-US" sz="3200" i="1" kern="0">
                              <a:solidFill>
                                <a:schemeClr val="bg2"/>
                              </a:solidFill>
                              <a:latin typeface="Cambria Math" panose="02040503050406030204" pitchFamily="18" charset="0"/>
                            </a:rPr>
                            <m:t>𝑊</m:t>
                          </m:r>
                        </m:e>
                        <m:sub>
                          <m:r>
                            <a:rPr lang="en-US" sz="3200" i="1" kern="0">
                              <a:solidFill>
                                <a:schemeClr val="bg2"/>
                              </a:solidFill>
                              <a:latin typeface="Cambria Math" panose="02040503050406030204" pitchFamily="18" charset="0"/>
                            </a:rPr>
                            <m:t>h</m:t>
                          </m:r>
                        </m:sub>
                        <m:sup>
                          <m:r>
                            <a:rPr lang="en-US" sz="3200" i="1" kern="0">
                              <a:solidFill>
                                <a:schemeClr val="bg2"/>
                              </a:solidFill>
                              <a:latin typeface="Cambria Math" panose="02040503050406030204" pitchFamily="18" charset="0"/>
                            </a:rPr>
                            <m:t>𝑇</m:t>
                          </m:r>
                        </m:sup>
                      </m:sSubSup>
                      <m:r>
                        <a:rPr lang="en-US" sz="3200" i="1" kern="0">
                          <a:solidFill>
                            <a:schemeClr val="bg2"/>
                          </a:solidFill>
                          <a:latin typeface="Cambria Math" panose="02040503050406030204" pitchFamily="18" charset="0"/>
                        </a:rPr>
                        <m:t>)</m:t>
                      </m:r>
                      <m:r>
                        <a:rPr lang="en-US" sz="3200" i="1" kern="0">
                          <a:latin typeface="Cambria Math" panose="02040503050406030204" pitchFamily="18" charset="0"/>
                        </a:rPr>
                        <m:t>h</m:t>
                      </m:r>
                      <m:r>
                        <a:rPr lang="en-US" sz="3200" i="1" kern="0">
                          <a:latin typeface="Cambria Math" panose="02040503050406030204" pitchFamily="18" charset="0"/>
                        </a:rPr>
                        <m:t>+</m:t>
                      </m:r>
                      <m:r>
                        <a:rPr lang="en-US" sz="3200" i="1" kern="0">
                          <a:latin typeface="Cambria Math" panose="02040503050406030204" pitchFamily="18" charset="0"/>
                        </a:rPr>
                        <m:t>𝑏</m:t>
                      </m:r>
                      <m:r>
                        <a:rPr lang="en-US" sz="3200" i="1" kern="0">
                          <a:latin typeface="Cambria Math" panose="02040503050406030204" pitchFamily="18" charset="0"/>
                        </a:rPr>
                        <m:t>)</m:t>
                      </m:r>
                    </m:oMath>
                  </m:oMathPara>
                </a14:m>
                <a:endParaRPr lang="en-US" sz="3200" kern="0" dirty="0"/>
              </a:p>
              <a:p>
                <a:pPr defTabSz="914400"/>
                <a:endParaRPr lang="en-US" sz="3200" kern="0" dirty="0"/>
              </a:p>
              <a:p>
                <a:pPr defTabSz="914400"/>
                <a:r>
                  <a:rPr lang="en-US" sz="3200" kern="0" dirty="0"/>
                  <a:t>The eigenvalues of the Jacobian are all imaginary</a:t>
                </a:r>
              </a:p>
              <a:p>
                <a:pPr lvl="1" indent="-457200" defTabSz="914400">
                  <a:buFont typeface="Arial" panose="020B0604020202020204" pitchFamily="34" charset="0"/>
                  <a:buChar char="•"/>
                </a:pPr>
                <a:r>
                  <a:rPr lang="en-US" sz="2800" kern="0" dirty="0"/>
                  <a:t>irrespectively of the choice of the weight values</a:t>
                </a:r>
              </a:p>
              <a:p>
                <a:pPr lvl="1" indent="-457200" defTabSz="914400">
                  <a:buFont typeface="Arial" panose="020B0604020202020204" pitchFamily="34" charset="0"/>
                  <a:buChar char="•"/>
                </a:pPr>
                <a:r>
                  <a:rPr lang="en-US" sz="2800" kern="0" dirty="0">
                    <a:solidFill>
                      <a:schemeClr val="bg2"/>
                    </a:solidFill>
                  </a:rPr>
                  <a:t>the critical behavior is intrinsic </a:t>
                </a:r>
                <a:r>
                  <a:rPr lang="en-US" sz="2800" kern="0" dirty="0">
                    <a:solidFill>
                      <a:schemeClr val="tx1"/>
                    </a:solidFill>
                  </a:rPr>
                  <a:t>(no need to learn)</a:t>
                </a:r>
              </a:p>
              <a:p>
                <a:pPr marL="152396" defTabSz="914400"/>
                <a:endParaRPr lang="en-US" sz="3733" kern="0" dirty="0"/>
              </a:p>
            </p:txBody>
          </p:sp>
        </mc:Choice>
        <mc:Fallback>
          <p:sp>
            <p:nvSpPr>
              <p:cNvPr id="3" name="Text Placeholder 2">
                <a:extLst>
                  <a:ext uri="{FF2B5EF4-FFF2-40B4-BE49-F238E27FC236}">
                    <a16:creationId xmlns:a16="http://schemas.microsoft.com/office/drawing/2014/main" id="{1C958061-FCCD-8D1E-964B-7C388D59D353}"/>
                  </a:ext>
                </a:extLst>
              </p:cNvPr>
              <p:cNvSpPr txBox="1">
                <a:spLocks noRot="1" noChangeAspect="1" noMove="1" noResize="1" noEditPoints="1" noAdjustHandles="1" noChangeArrowheads="1" noChangeShapeType="1" noTextEdit="1"/>
              </p:cNvSpPr>
              <p:nvPr/>
            </p:nvSpPr>
            <p:spPr>
              <a:xfrm>
                <a:off x="415600" y="1528417"/>
                <a:ext cx="11360800" cy="5204795"/>
              </a:xfrm>
              <a:prstGeom prst="rect">
                <a:avLst/>
              </a:prstGeom>
              <a:blipFill>
                <a:blip r:embed="rId3"/>
                <a:stretch>
                  <a:fillRect l="-1341" t="-1522"/>
                </a:stretch>
              </a:blipFill>
            </p:spPr>
            <p:txBody>
              <a:bodyPr/>
              <a:lstStyle/>
              <a:p>
                <a:r>
                  <a:rPr lang="en-GB">
                    <a:noFill/>
                  </a:rPr>
                  <a:t> </a:t>
                </a:r>
              </a:p>
            </p:txBody>
          </p:sp>
        </mc:Fallback>
      </mc:AlternateContent>
    </p:spTree>
    <p:extLst>
      <p:ext uri="{BB962C8B-B14F-4D97-AF65-F5344CB8AC3E}">
        <p14:creationId xmlns:p14="http://schemas.microsoft.com/office/powerpoint/2010/main" val="42268196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567F27C-1970-6D9D-6B23-80C1F677A1B4}"/>
              </a:ext>
            </a:extLst>
          </p:cNvPr>
          <p:cNvSpPr>
            <a:spLocks noGrp="1"/>
          </p:cNvSpPr>
          <p:nvPr>
            <p:ph type="title"/>
          </p:nvPr>
        </p:nvSpPr>
        <p:spPr/>
        <p:txBody>
          <a:bodyPr>
            <a:normAutofit/>
          </a:bodyPr>
          <a:lstStyle/>
          <a:p>
            <a:r>
              <a:rPr lang="en-US" sz="3200" dirty="0"/>
              <a:t>Euler State Networks (</a:t>
            </a:r>
            <a:r>
              <a:rPr lang="en-US" sz="3200" dirty="0" err="1"/>
              <a:t>EuSN</a:t>
            </a:r>
            <a:r>
              <a:rPr lang="en-US" sz="3200" dirty="0"/>
              <a:t>)</a:t>
            </a:r>
            <a:endParaRPr lang="en-GB" sz="3200" dirty="0"/>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C0AA6712-9032-7E01-15C8-F82DE965CD7A}"/>
                  </a:ext>
                </a:extLst>
              </p:cNvPr>
              <p:cNvSpPr txBox="1">
                <a:spLocks/>
              </p:cNvSpPr>
              <p:nvPr/>
            </p:nvSpPr>
            <p:spPr>
              <a:xfrm>
                <a:off x="415600" y="1536634"/>
                <a:ext cx="11360800" cy="1992177"/>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6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152396" defTabSz="914400">
                  <a:lnSpc>
                    <a:spcPct val="150000"/>
                  </a:lnSpc>
                </a:pPr>
                <a:r>
                  <a:rPr lang="en-US" kern="0" dirty="0"/>
                  <a:t>Use the forward Euler method to solve </a:t>
                </a:r>
                <a:br>
                  <a:rPr lang="en-US" kern="0" dirty="0"/>
                </a:br>
                <a14:m>
                  <m:oMathPara xmlns:m="http://schemas.openxmlformats.org/officeDocument/2006/math">
                    <m:oMathParaPr>
                      <m:jc m:val="centerGroup"/>
                    </m:oMathParaPr>
                    <m:oMath xmlns:m="http://schemas.openxmlformats.org/officeDocument/2006/math">
                      <m:sSup>
                        <m:sSupPr>
                          <m:ctrlPr>
                            <a:rPr lang="en-US" i="1" kern="0">
                              <a:latin typeface="Cambria Math" panose="02040503050406030204" pitchFamily="18" charset="0"/>
                            </a:rPr>
                          </m:ctrlPr>
                        </m:sSupPr>
                        <m:e>
                          <m:r>
                            <a:rPr lang="en-US" kern="0">
                              <a:latin typeface="Cambria Math" panose="02040503050406030204" pitchFamily="18" charset="0"/>
                            </a:rPr>
                            <m:t>h</m:t>
                          </m:r>
                        </m:e>
                        <m:sup>
                          <m:r>
                            <a:rPr lang="en-US" kern="0">
                              <a:latin typeface="Cambria Math" panose="02040503050406030204" pitchFamily="18" charset="0"/>
                            </a:rPr>
                            <m:t>′</m:t>
                          </m:r>
                        </m:sup>
                      </m:sSup>
                      <m:r>
                        <a:rPr lang="en-US" kern="0">
                          <a:latin typeface="Cambria Math" panose="02040503050406030204" pitchFamily="18" charset="0"/>
                        </a:rPr>
                        <m:t>=</m:t>
                      </m:r>
                      <m:r>
                        <m:rPr>
                          <m:sty m:val="p"/>
                        </m:rPr>
                        <a:rPr lang="en-US" kern="0">
                          <a:latin typeface="Cambria Math" panose="02040503050406030204" pitchFamily="18" charset="0"/>
                        </a:rPr>
                        <m:t>tanh</m:t>
                      </m:r>
                      <m:r>
                        <a:rPr lang="en-US" kern="0">
                          <a:latin typeface="Cambria Math" panose="02040503050406030204" pitchFamily="18" charset="0"/>
                        </a:rPr>
                        <m:t>⁡(</m:t>
                      </m:r>
                      <m:sSub>
                        <m:sSubPr>
                          <m:ctrlPr>
                            <a:rPr lang="en-US" i="1" kern="0">
                              <a:latin typeface="Cambria Math" panose="02040503050406030204" pitchFamily="18" charset="0"/>
                            </a:rPr>
                          </m:ctrlPr>
                        </m:sSubPr>
                        <m:e>
                          <m:r>
                            <a:rPr lang="en-US" kern="0">
                              <a:latin typeface="Cambria Math" panose="02040503050406030204" pitchFamily="18" charset="0"/>
                            </a:rPr>
                            <m:t>𝑊</m:t>
                          </m:r>
                        </m:e>
                        <m:sub>
                          <m:r>
                            <a:rPr lang="en-US" kern="0">
                              <a:latin typeface="Cambria Math" panose="02040503050406030204" pitchFamily="18" charset="0"/>
                            </a:rPr>
                            <m:t>𝑥</m:t>
                          </m:r>
                        </m:sub>
                      </m:sSub>
                      <m:r>
                        <a:rPr lang="en-US" kern="0">
                          <a:latin typeface="Cambria Math" panose="02040503050406030204" pitchFamily="18" charset="0"/>
                        </a:rPr>
                        <m:t> </m:t>
                      </m:r>
                      <m:r>
                        <a:rPr lang="en-US" kern="0">
                          <a:latin typeface="Cambria Math" panose="02040503050406030204" pitchFamily="18" charset="0"/>
                        </a:rPr>
                        <m:t>𝑥</m:t>
                      </m:r>
                      <m:r>
                        <a:rPr lang="en-US" kern="0">
                          <a:latin typeface="Cambria Math" panose="02040503050406030204" pitchFamily="18" charset="0"/>
                        </a:rPr>
                        <m:t>+</m:t>
                      </m:r>
                      <m:sSub>
                        <m:sSubPr>
                          <m:ctrlPr>
                            <a:rPr lang="en-US" i="1" kern="0">
                              <a:latin typeface="Cambria Math" panose="02040503050406030204" pitchFamily="18" charset="0"/>
                            </a:rPr>
                          </m:ctrlPr>
                        </m:sSubPr>
                        <m:e>
                          <m:r>
                            <a:rPr lang="en-US" kern="0">
                              <a:latin typeface="Cambria Math" panose="02040503050406030204" pitchFamily="18" charset="0"/>
                            </a:rPr>
                            <m:t>(</m:t>
                          </m:r>
                          <m:r>
                            <a:rPr lang="en-US" kern="0">
                              <a:latin typeface="Cambria Math" panose="02040503050406030204" pitchFamily="18" charset="0"/>
                            </a:rPr>
                            <m:t>𝑊</m:t>
                          </m:r>
                        </m:e>
                        <m:sub>
                          <m:r>
                            <a:rPr lang="en-US" kern="0">
                              <a:latin typeface="Cambria Math" panose="02040503050406030204" pitchFamily="18" charset="0"/>
                            </a:rPr>
                            <m:t>h</m:t>
                          </m:r>
                        </m:sub>
                      </m:sSub>
                      <m:r>
                        <a:rPr lang="en-US" kern="0">
                          <a:latin typeface="Cambria Math" panose="02040503050406030204" pitchFamily="18" charset="0"/>
                        </a:rPr>
                        <m:t>−</m:t>
                      </m:r>
                      <m:sSubSup>
                        <m:sSubSupPr>
                          <m:ctrlPr>
                            <a:rPr lang="en-US" i="1" kern="0">
                              <a:latin typeface="Cambria Math" panose="02040503050406030204" pitchFamily="18" charset="0"/>
                            </a:rPr>
                          </m:ctrlPr>
                        </m:sSubSupPr>
                        <m:e>
                          <m:r>
                            <a:rPr lang="en-US" kern="0">
                              <a:latin typeface="Cambria Math" panose="02040503050406030204" pitchFamily="18" charset="0"/>
                            </a:rPr>
                            <m:t>𝑊</m:t>
                          </m:r>
                        </m:e>
                        <m:sub>
                          <m:r>
                            <a:rPr lang="en-US" kern="0">
                              <a:latin typeface="Cambria Math" panose="02040503050406030204" pitchFamily="18" charset="0"/>
                            </a:rPr>
                            <m:t>h</m:t>
                          </m:r>
                        </m:sub>
                        <m:sup>
                          <m:r>
                            <a:rPr lang="en-US" kern="0">
                              <a:latin typeface="Cambria Math" panose="02040503050406030204" pitchFamily="18" charset="0"/>
                            </a:rPr>
                            <m:t>𝑇</m:t>
                          </m:r>
                        </m:sup>
                      </m:sSubSup>
                      <m:r>
                        <a:rPr lang="en-US" kern="0">
                          <a:latin typeface="Cambria Math" panose="02040503050406030204" pitchFamily="18" charset="0"/>
                        </a:rPr>
                        <m:t>)</m:t>
                      </m:r>
                      <m:r>
                        <a:rPr lang="en-US" kern="0">
                          <a:latin typeface="Cambria Math" panose="02040503050406030204" pitchFamily="18" charset="0"/>
                        </a:rPr>
                        <m:t>h</m:t>
                      </m:r>
                      <m:r>
                        <a:rPr lang="en-US" kern="0">
                          <a:latin typeface="Cambria Math" panose="02040503050406030204" pitchFamily="18" charset="0"/>
                        </a:rPr>
                        <m:t>+</m:t>
                      </m:r>
                      <m:r>
                        <a:rPr lang="en-US" kern="0">
                          <a:latin typeface="Cambria Math" panose="02040503050406030204" pitchFamily="18" charset="0"/>
                        </a:rPr>
                        <m:t>𝑏</m:t>
                      </m:r>
                      <m:r>
                        <a:rPr lang="en-US" kern="0">
                          <a:latin typeface="Cambria Math" panose="02040503050406030204" pitchFamily="18" charset="0"/>
                        </a:rPr>
                        <m:t>)</m:t>
                      </m:r>
                    </m:oMath>
                  </m:oMathPara>
                </a14:m>
                <a:endParaRPr lang="en-US" kern="0" dirty="0">
                  <a:latin typeface="Cambria Math" panose="02040503050406030204" pitchFamily="18" charset="0"/>
                </a:endParaRPr>
              </a:p>
              <a:p>
                <a:pPr defTabSz="914400"/>
                <a:endParaRPr lang="en-US" kern="0" dirty="0"/>
              </a:p>
              <a:p>
                <a:pPr defTabSz="914400"/>
                <a:endParaRPr lang="en-US" kern="0" dirty="0"/>
              </a:p>
              <a:p>
                <a:pPr defTabSz="914400"/>
                <a:endParaRPr lang="en-US" kern="0" dirty="0"/>
              </a:p>
            </p:txBody>
          </p:sp>
        </mc:Choice>
        <mc:Fallback xmlns="">
          <p:sp>
            <p:nvSpPr>
              <p:cNvPr id="3" name="Text Placeholder 2">
                <a:extLst>
                  <a:ext uri="{FF2B5EF4-FFF2-40B4-BE49-F238E27FC236}">
                    <a16:creationId xmlns:a16="http://schemas.microsoft.com/office/drawing/2014/main" id="{C0AA6712-9032-7E01-15C8-F82DE965CD7A}"/>
                  </a:ext>
                </a:extLst>
              </p:cNvPr>
              <p:cNvSpPr txBox="1">
                <a:spLocks noRot="1" noChangeAspect="1" noMove="1" noResize="1" noEditPoints="1" noAdjustHandles="1" noChangeArrowheads="1" noChangeShapeType="1" noTextEdit="1"/>
              </p:cNvSpPr>
              <p:nvPr/>
            </p:nvSpPr>
            <p:spPr>
              <a:xfrm>
                <a:off x="415600" y="1536634"/>
                <a:ext cx="11360800" cy="1992177"/>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7293DE82-73B6-01A7-2206-93BC8C0B7324}"/>
                  </a:ext>
                </a:extLst>
              </p:cNvPr>
              <p:cNvSpPr/>
              <p:nvPr/>
            </p:nvSpPr>
            <p:spPr>
              <a:xfrm>
                <a:off x="442061" y="3901152"/>
                <a:ext cx="11251990" cy="740780"/>
              </a:xfrm>
              <a:prstGeom prst="rect">
                <a:avLst/>
              </a:prstGeom>
            </p:spPr>
            <p:txBody>
              <a:bodyPr wrap="none">
                <a:spAutoFit/>
              </a:bodyPr>
              <a:lstStyle/>
              <a:p>
                <a:pPr marL="152396"/>
                <a14:m>
                  <m:oMathPara xmlns:m="http://schemas.openxmlformats.org/officeDocument/2006/math">
                    <m:oMathParaPr>
                      <m:jc m:val="centerGroup"/>
                    </m:oMathParaPr>
                    <m:oMath xmlns:m="http://schemas.openxmlformats.org/officeDocument/2006/math">
                      <m:sSub>
                        <m:sSubPr>
                          <m:ctrlPr>
                            <a:rPr lang="en-US" sz="3733" i="1">
                              <a:solidFill>
                                <a:schemeClr val="accent3"/>
                              </a:solidFill>
                              <a:latin typeface="Cambria Math" panose="02040503050406030204" pitchFamily="18" charset="0"/>
                              <a:ea typeface="Proxima Nova"/>
                              <a:cs typeface="Proxima Nova"/>
                              <a:sym typeface="Proxima Nova"/>
                            </a:rPr>
                          </m:ctrlPr>
                        </m:sSubPr>
                        <m:e>
                          <m:r>
                            <a:rPr lang="en-US" sz="3733">
                              <a:solidFill>
                                <a:schemeClr val="accent3"/>
                              </a:solidFill>
                              <a:latin typeface="Cambria Math" panose="02040503050406030204" pitchFamily="18" charset="0"/>
                              <a:ea typeface="Proxima Nova"/>
                              <a:cs typeface="Proxima Nova"/>
                              <a:sym typeface="Proxima Nova"/>
                            </a:rPr>
                            <m:t>h</m:t>
                          </m:r>
                        </m:e>
                        <m:sub>
                          <m:r>
                            <a:rPr lang="en-US" sz="3733">
                              <a:solidFill>
                                <a:schemeClr val="accent3"/>
                              </a:solidFill>
                              <a:latin typeface="Cambria Math" panose="02040503050406030204" pitchFamily="18" charset="0"/>
                              <a:ea typeface="Proxima Nova"/>
                              <a:cs typeface="Proxima Nova"/>
                              <a:sym typeface="Proxima Nova"/>
                            </a:rPr>
                            <m:t>𝑡</m:t>
                          </m:r>
                        </m:sub>
                      </m:sSub>
                      <m:r>
                        <a:rPr lang="en-US" sz="3733">
                          <a:solidFill>
                            <a:schemeClr val="accent3"/>
                          </a:solidFill>
                          <a:latin typeface="Cambria Math" panose="02040503050406030204" pitchFamily="18" charset="0"/>
                          <a:ea typeface="Proxima Nova"/>
                          <a:cs typeface="Proxima Nova"/>
                          <a:sym typeface="Proxima Nova"/>
                        </a:rPr>
                        <m:t>=</m:t>
                      </m:r>
                      <m:sSub>
                        <m:sSubPr>
                          <m:ctrlPr>
                            <a:rPr lang="en-US" sz="3733" i="1">
                              <a:solidFill>
                                <a:schemeClr val="accent3"/>
                              </a:solidFill>
                              <a:latin typeface="Cambria Math" panose="02040503050406030204" pitchFamily="18" charset="0"/>
                              <a:ea typeface="Proxima Nova"/>
                              <a:cs typeface="Proxima Nova"/>
                              <a:sym typeface="Proxima Nova"/>
                            </a:rPr>
                          </m:ctrlPr>
                        </m:sSubPr>
                        <m:e>
                          <m:r>
                            <m:rPr>
                              <m:sty m:val="p"/>
                            </m:rPr>
                            <a:rPr lang="en-US" sz="3733">
                              <a:solidFill>
                                <a:schemeClr val="accent3"/>
                              </a:solidFill>
                              <a:latin typeface="Cambria Math" panose="02040503050406030204" pitchFamily="18" charset="0"/>
                              <a:ea typeface="Proxima Nova"/>
                              <a:cs typeface="Proxima Nova"/>
                              <a:sym typeface="Proxima Nova"/>
                            </a:rPr>
                            <m:t>h</m:t>
                          </m:r>
                        </m:e>
                        <m:sub>
                          <m:r>
                            <m:rPr>
                              <m:sty m:val="p"/>
                            </m:rPr>
                            <a:rPr lang="en-US" sz="3733">
                              <a:solidFill>
                                <a:schemeClr val="accent3"/>
                              </a:solidFill>
                              <a:latin typeface="Cambria Math" panose="02040503050406030204" pitchFamily="18" charset="0"/>
                              <a:ea typeface="Proxima Nova"/>
                              <a:cs typeface="Proxima Nova"/>
                              <a:sym typeface="Proxima Nova"/>
                            </a:rPr>
                            <m:t>t</m:t>
                          </m:r>
                          <m:r>
                            <a:rPr lang="en-US" sz="3733">
                              <a:solidFill>
                                <a:schemeClr val="accent3"/>
                              </a:solidFill>
                              <a:latin typeface="Cambria Math" panose="02040503050406030204" pitchFamily="18" charset="0"/>
                              <a:ea typeface="Proxima Nova"/>
                              <a:cs typeface="Proxima Nova"/>
                              <a:sym typeface="Proxima Nova"/>
                            </a:rPr>
                            <m:t>−1</m:t>
                          </m:r>
                        </m:sub>
                      </m:sSub>
                      <m:r>
                        <a:rPr lang="en-US" sz="3733">
                          <a:solidFill>
                            <a:schemeClr val="accent3"/>
                          </a:solidFill>
                          <a:latin typeface="Cambria Math" panose="02040503050406030204" pitchFamily="18" charset="0"/>
                          <a:ea typeface="Proxima Nova"/>
                          <a:cs typeface="Proxima Nova"/>
                          <a:sym typeface="Proxima Nova"/>
                        </a:rPr>
                        <m:t>+</m:t>
                      </m:r>
                      <m:r>
                        <a:rPr lang="en-US" sz="3733">
                          <a:solidFill>
                            <a:schemeClr val="accent3"/>
                          </a:solidFill>
                          <a:latin typeface="Cambria Math" panose="02040503050406030204" pitchFamily="18" charset="0"/>
                          <a:ea typeface="Proxima Nova"/>
                          <a:cs typeface="Proxima Nova"/>
                          <a:sym typeface="Proxima Nova"/>
                        </a:rPr>
                        <m:t>𝜖</m:t>
                      </m:r>
                      <m:func>
                        <m:funcPr>
                          <m:ctrlPr>
                            <a:rPr lang="en-US" sz="3733" i="1">
                              <a:solidFill>
                                <a:schemeClr val="accent3"/>
                              </a:solidFill>
                              <a:latin typeface="Cambria Math" panose="02040503050406030204" pitchFamily="18" charset="0"/>
                              <a:ea typeface="Proxima Nova"/>
                              <a:cs typeface="Proxima Nova"/>
                              <a:sym typeface="Proxima Nova"/>
                            </a:rPr>
                          </m:ctrlPr>
                        </m:funcPr>
                        <m:fName>
                          <m:r>
                            <m:rPr>
                              <m:sty m:val="p"/>
                            </m:rPr>
                            <a:rPr lang="en-US" sz="3733">
                              <a:solidFill>
                                <a:schemeClr val="accent3"/>
                              </a:solidFill>
                              <a:latin typeface="Cambria Math" panose="02040503050406030204" pitchFamily="18" charset="0"/>
                              <a:ea typeface="Proxima Nova"/>
                              <a:cs typeface="Proxima Nova"/>
                              <a:sym typeface="Proxima Nova"/>
                            </a:rPr>
                            <m:t>tanh</m:t>
                          </m:r>
                        </m:fName>
                        <m:e>
                          <m:d>
                            <m:dPr>
                              <m:ctrlPr>
                                <a:rPr lang="en-US" sz="3733" i="1">
                                  <a:solidFill>
                                    <a:schemeClr val="accent3"/>
                                  </a:solidFill>
                                  <a:latin typeface="Cambria Math" panose="02040503050406030204" pitchFamily="18" charset="0"/>
                                  <a:ea typeface="Proxima Nova"/>
                                  <a:cs typeface="Proxima Nova"/>
                                  <a:sym typeface="Proxima Nova"/>
                                </a:rPr>
                              </m:ctrlPr>
                            </m:dPr>
                            <m:e>
                              <m:sSub>
                                <m:sSubPr>
                                  <m:ctrlPr>
                                    <a:rPr lang="en-US" sz="3733" i="1">
                                      <a:solidFill>
                                        <a:schemeClr val="accent3"/>
                                      </a:solidFill>
                                      <a:latin typeface="Cambria Math" panose="02040503050406030204" pitchFamily="18" charset="0"/>
                                      <a:ea typeface="Proxima Nova"/>
                                      <a:cs typeface="Proxima Nova"/>
                                      <a:sym typeface="Proxima Nova"/>
                                    </a:rPr>
                                  </m:ctrlPr>
                                </m:sSubPr>
                                <m:e>
                                  <m:r>
                                    <a:rPr lang="en-US" sz="3733">
                                      <a:solidFill>
                                        <a:schemeClr val="accent3"/>
                                      </a:solidFill>
                                      <a:latin typeface="Cambria Math" panose="02040503050406030204" pitchFamily="18" charset="0"/>
                                      <a:ea typeface="Proxima Nova"/>
                                      <a:cs typeface="Proxima Nova"/>
                                      <a:sym typeface="Proxima Nova"/>
                                    </a:rPr>
                                    <m:t>𝑊</m:t>
                                  </m:r>
                                </m:e>
                                <m:sub>
                                  <m:r>
                                    <a:rPr lang="en-US" sz="3733">
                                      <a:solidFill>
                                        <a:schemeClr val="accent3"/>
                                      </a:solidFill>
                                      <a:latin typeface="Cambria Math" panose="02040503050406030204" pitchFamily="18" charset="0"/>
                                      <a:ea typeface="Proxima Nova"/>
                                      <a:cs typeface="Proxima Nova"/>
                                      <a:sym typeface="Proxima Nova"/>
                                    </a:rPr>
                                    <m:t>𝑥</m:t>
                                  </m:r>
                                </m:sub>
                              </m:sSub>
                              <m:r>
                                <a:rPr lang="en-US" sz="3733">
                                  <a:solidFill>
                                    <a:schemeClr val="accent3"/>
                                  </a:solidFill>
                                  <a:latin typeface="Cambria Math" panose="02040503050406030204" pitchFamily="18" charset="0"/>
                                  <a:ea typeface="Proxima Nova"/>
                                  <a:cs typeface="Proxima Nova"/>
                                  <a:sym typeface="Proxima Nova"/>
                                </a:rPr>
                                <m:t> </m:t>
                              </m:r>
                              <m:sSub>
                                <m:sSubPr>
                                  <m:ctrlPr>
                                    <a:rPr lang="en-US" sz="3733" i="1">
                                      <a:solidFill>
                                        <a:schemeClr val="accent3"/>
                                      </a:solidFill>
                                      <a:latin typeface="Cambria Math" panose="02040503050406030204" pitchFamily="18" charset="0"/>
                                      <a:ea typeface="Proxima Nova"/>
                                      <a:cs typeface="Proxima Nova"/>
                                      <a:sym typeface="Proxima Nova"/>
                                    </a:rPr>
                                  </m:ctrlPr>
                                </m:sSubPr>
                                <m:e>
                                  <m:r>
                                    <a:rPr lang="en-US" sz="3733">
                                      <a:solidFill>
                                        <a:schemeClr val="accent3"/>
                                      </a:solidFill>
                                      <a:latin typeface="Cambria Math" panose="02040503050406030204" pitchFamily="18" charset="0"/>
                                      <a:ea typeface="Proxima Nova"/>
                                      <a:cs typeface="Proxima Nova"/>
                                      <a:sym typeface="Proxima Nova"/>
                                    </a:rPr>
                                    <m:t>𝑥</m:t>
                                  </m:r>
                                </m:e>
                                <m:sub>
                                  <m:r>
                                    <m:rPr>
                                      <m:sty m:val="p"/>
                                    </m:rPr>
                                    <a:rPr lang="en-US" sz="3733">
                                      <a:solidFill>
                                        <a:schemeClr val="accent3"/>
                                      </a:solidFill>
                                      <a:latin typeface="Cambria Math" panose="02040503050406030204" pitchFamily="18" charset="0"/>
                                      <a:ea typeface="Proxima Nova"/>
                                      <a:cs typeface="Proxima Nova"/>
                                      <a:sym typeface="Proxima Nova"/>
                                    </a:rPr>
                                    <m:t>t</m:t>
                                  </m:r>
                                </m:sub>
                              </m:sSub>
                              <m:r>
                                <a:rPr lang="en-US" sz="3733">
                                  <a:solidFill>
                                    <a:schemeClr val="accent3"/>
                                  </a:solidFill>
                                  <a:latin typeface="Cambria Math" panose="02040503050406030204" pitchFamily="18" charset="0"/>
                                  <a:ea typeface="Proxima Nova"/>
                                  <a:cs typeface="Proxima Nova"/>
                                  <a:sym typeface="Proxima Nova"/>
                                </a:rPr>
                                <m:t>+</m:t>
                              </m:r>
                              <m:sSub>
                                <m:sSubPr>
                                  <m:ctrlPr>
                                    <a:rPr lang="en-US" sz="3733" i="1">
                                      <a:solidFill>
                                        <a:schemeClr val="accent3"/>
                                      </a:solidFill>
                                      <a:latin typeface="Cambria Math" panose="02040503050406030204" pitchFamily="18" charset="0"/>
                                      <a:ea typeface="Proxima Nova"/>
                                      <a:cs typeface="Proxima Nova"/>
                                      <a:sym typeface="Proxima Nova"/>
                                    </a:rPr>
                                  </m:ctrlPr>
                                </m:sSubPr>
                                <m:e>
                                  <m:r>
                                    <a:rPr lang="en-US" sz="3733">
                                      <a:solidFill>
                                        <a:schemeClr val="accent3"/>
                                      </a:solidFill>
                                      <a:latin typeface="Cambria Math" panose="02040503050406030204" pitchFamily="18" charset="0"/>
                                      <a:ea typeface="Proxima Nova"/>
                                      <a:cs typeface="Proxima Nova"/>
                                      <a:sym typeface="Proxima Nova"/>
                                    </a:rPr>
                                    <m:t>(</m:t>
                                  </m:r>
                                  <m:r>
                                    <a:rPr lang="en-US" sz="3733">
                                      <a:solidFill>
                                        <a:schemeClr val="accent3"/>
                                      </a:solidFill>
                                      <a:latin typeface="Cambria Math" panose="02040503050406030204" pitchFamily="18" charset="0"/>
                                      <a:ea typeface="Proxima Nova"/>
                                      <a:cs typeface="Proxima Nova"/>
                                      <a:sym typeface="Proxima Nova"/>
                                    </a:rPr>
                                    <m:t>𝑊</m:t>
                                  </m:r>
                                </m:e>
                                <m:sub>
                                  <m:r>
                                    <a:rPr lang="en-US" sz="3733">
                                      <a:solidFill>
                                        <a:schemeClr val="accent3"/>
                                      </a:solidFill>
                                      <a:latin typeface="Cambria Math" panose="02040503050406030204" pitchFamily="18" charset="0"/>
                                      <a:ea typeface="Proxima Nova"/>
                                      <a:cs typeface="Proxima Nova"/>
                                      <a:sym typeface="Proxima Nova"/>
                                    </a:rPr>
                                    <m:t>h</m:t>
                                  </m:r>
                                </m:sub>
                              </m:sSub>
                              <m:r>
                                <a:rPr lang="en-US" sz="3733">
                                  <a:solidFill>
                                    <a:schemeClr val="accent3"/>
                                  </a:solidFill>
                                  <a:latin typeface="Cambria Math" panose="02040503050406030204" pitchFamily="18" charset="0"/>
                                  <a:ea typeface="Proxima Nova"/>
                                  <a:cs typeface="Proxima Nova"/>
                                  <a:sym typeface="Proxima Nova"/>
                                </a:rPr>
                                <m:t>−</m:t>
                              </m:r>
                              <m:sSubSup>
                                <m:sSubSupPr>
                                  <m:ctrlPr>
                                    <a:rPr lang="en-US" sz="3733" i="1">
                                      <a:solidFill>
                                        <a:schemeClr val="accent3"/>
                                      </a:solidFill>
                                      <a:latin typeface="Cambria Math" panose="02040503050406030204" pitchFamily="18" charset="0"/>
                                      <a:ea typeface="Proxima Nova"/>
                                      <a:cs typeface="Proxima Nova"/>
                                      <a:sym typeface="Proxima Nova"/>
                                    </a:rPr>
                                  </m:ctrlPr>
                                </m:sSubSupPr>
                                <m:e>
                                  <m:r>
                                    <a:rPr lang="en-US" sz="3733">
                                      <a:solidFill>
                                        <a:schemeClr val="accent3"/>
                                      </a:solidFill>
                                      <a:latin typeface="Cambria Math" panose="02040503050406030204" pitchFamily="18" charset="0"/>
                                      <a:ea typeface="Proxima Nova"/>
                                      <a:cs typeface="Proxima Nova"/>
                                      <a:sym typeface="Proxima Nova"/>
                                    </a:rPr>
                                    <m:t>𝑊</m:t>
                                  </m:r>
                                </m:e>
                                <m:sub>
                                  <m:r>
                                    <a:rPr lang="en-US" sz="3733">
                                      <a:solidFill>
                                        <a:schemeClr val="accent3"/>
                                      </a:solidFill>
                                      <a:latin typeface="Cambria Math" panose="02040503050406030204" pitchFamily="18" charset="0"/>
                                      <a:ea typeface="Proxima Nova"/>
                                      <a:cs typeface="Proxima Nova"/>
                                      <a:sym typeface="Proxima Nova"/>
                                    </a:rPr>
                                    <m:t>h</m:t>
                                  </m:r>
                                </m:sub>
                                <m:sup>
                                  <m:r>
                                    <a:rPr lang="en-US" sz="3733">
                                      <a:solidFill>
                                        <a:schemeClr val="accent3"/>
                                      </a:solidFill>
                                      <a:latin typeface="Cambria Math" panose="02040503050406030204" pitchFamily="18" charset="0"/>
                                      <a:ea typeface="Proxima Nova"/>
                                      <a:cs typeface="Proxima Nova"/>
                                      <a:sym typeface="Proxima Nova"/>
                                    </a:rPr>
                                    <m:t>𝑇</m:t>
                                  </m:r>
                                </m:sup>
                              </m:sSubSup>
                              <m:r>
                                <a:rPr lang="en-US" sz="3733">
                                  <a:solidFill>
                                    <a:schemeClr val="accent3"/>
                                  </a:solidFill>
                                  <a:latin typeface="Cambria Math" panose="02040503050406030204" pitchFamily="18" charset="0"/>
                                  <a:ea typeface="Proxima Nova"/>
                                  <a:cs typeface="Proxima Nova"/>
                                  <a:sym typeface="Proxima Nova"/>
                                </a:rPr>
                                <m:t>−</m:t>
                              </m:r>
                              <m:r>
                                <a:rPr lang="en-US" sz="3733">
                                  <a:solidFill>
                                    <a:schemeClr val="accent3"/>
                                  </a:solidFill>
                                  <a:latin typeface="Cambria Math" panose="02040503050406030204" pitchFamily="18" charset="0"/>
                                  <a:ea typeface="Proxima Nova"/>
                                  <a:cs typeface="Proxima Nova"/>
                                  <a:sym typeface="Proxima Nova"/>
                                </a:rPr>
                                <m:t>𝛾</m:t>
                              </m:r>
                              <m:r>
                                <a:rPr lang="en-US" sz="3733">
                                  <a:solidFill>
                                    <a:schemeClr val="accent3"/>
                                  </a:solidFill>
                                  <a:latin typeface="Cambria Math" panose="02040503050406030204" pitchFamily="18" charset="0"/>
                                  <a:ea typeface="Proxima Nova"/>
                                  <a:cs typeface="Proxima Nova"/>
                                  <a:sym typeface="Proxima Nova"/>
                                </a:rPr>
                                <m:t>𝐼</m:t>
                              </m:r>
                            </m:e>
                          </m:d>
                        </m:e>
                      </m:func>
                      <m:sSub>
                        <m:sSubPr>
                          <m:ctrlPr>
                            <a:rPr lang="en-US" sz="3733" i="1">
                              <a:solidFill>
                                <a:schemeClr val="accent3"/>
                              </a:solidFill>
                              <a:latin typeface="Cambria Math" panose="02040503050406030204" pitchFamily="18" charset="0"/>
                              <a:ea typeface="Proxima Nova"/>
                              <a:cs typeface="Proxima Nova"/>
                              <a:sym typeface="Proxima Nova"/>
                            </a:rPr>
                          </m:ctrlPr>
                        </m:sSubPr>
                        <m:e>
                          <m:r>
                            <a:rPr lang="en-US" sz="3733">
                              <a:solidFill>
                                <a:schemeClr val="accent3"/>
                              </a:solidFill>
                              <a:latin typeface="Cambria Math" panose="02040503050406030204" pitchFamily="18" charset="0"/>
                              <a:ea typeface="Proxima Nova"/>
                              <a:cs typeface="Proxima Nova"/>
                              <a:sym typeface="Proxima Nova"/>
                            </a:rPr>
                            <m:t>h</m:t>
                          </m:r>
                        </m:e>
                        <m:sub>
                          <m:r>
                            <m:rPr>
                              <m:sty m:val="p"/>
                            </m:rPr>
                            <a:rPr lang="en-US" sz="3733">
                              <a:solidFill>
                                <a:schemeClr val="accent3"/>
                              </a:solidFill>
                              <a:latin typeface="Cambria Math" panose="02040503050406030204" pitchFamily="18" charset="0"/>
                              <a:ea typeface="Proxima Nova"/>
                              <a:cs typeface="Proxima Nova"/>
                              <a:sym typeface="Proxima Nova"/>
                            </a:rPr>
                            <m:t>t</m:t>
                          </m:r>
                          <m:r>
                            <a:rPr lang="en-US" sz="3733">
                              <a:solidFill>
                                <a:schemeClr val="accent3"/>
                              </a:solidFill>
                              <a:latin typeface="Cambria Math" panose="02040503050406030204" pitchFamily="18" charset="0"/>
                              <a:ea typeface="Proxima Nova"/>
                              <a:cs typeface="Proxima Nova"/>
                              <a:sym typeface="Proxima Nova"/>
                            </a:rPr>
                            <m:t>−1</m:t>
                          </m:r>
                        </m:sub>
                      </m:sSub>
                      <m:r>
                        <a:rPr lang="en-US" sz="3733">
                          <a:solidFill>
                            <a:schemeClr val="accent3"/>
                          </a:solidFill>
                          <a:latin typeface="Cambria Math" panose="02040503050406030204" pitchFamily="18" charset="0"/>
                          <a:ea typeface="Proxima Nova"/>
                          <a:cs typeface="Proxima Nova"/>
                          <a:sym typeface="Proxima Nova"/>
                        </a:rPr>
                        <m:t>+</m:t>
                      </m:r>
                      <m:r>
                        <a:rPr lang="en-US" sz="3733">
                          <a:solidFill>
                            <a:schemeClr val="accent3"/>
                          </a:solidFill>
                          <a:latin typeface="Cambria Math" panose="02040503050406030204" pitchFamily="18" charset="0"/>
                          <a:ea typeface="Proxima Nova"/>
                          <a:cs typeface="Proxima Nova"/>
                          <a:sym typeface="Proxima Nova"/>
                        </a:rPr>
                        <m:t>𝑏</m:t>
                      </m:r>
                      <m:r>
                        <a:rPr lang="en-US" sz="3733">
                          <a:solidFill>
                            <a:schemeClr val="accent3"/>
                          </a:solidFill>
                          <a:latin typeface="Cambria Math" panose="02040503050406030204" pitchFamily="18" charset="0"/>
                          <a:ea typeface="Proxima Nova"/>
                          <a:cs typeface="Proxima Nova"/>
                          <a:sym typeface="Proxima Nova"/>
                        </a:rPr>
                        <m:t>)</m:t>
                      </m:r>
                    </m:oMath>
                  </m:oMathPara>
                </a14:m>
                <a:endParaRPr lang="en-US" sz="3200" dirty="0">
                  <a:solidFill>
                    <a:schemeClr val="accent3"/>
                  </a:solidFill>
                  <a:latin typeface="Cambria Math" panose="02040503050406030204" pitchFamily="18" charset="0"/>
                  <a:ea typeface="Proxima Nova"/>
                  <a:cs typeface="Proxima Nova"/>
                  <a:sym typeface="Proxima Nova"/>
                </a:endParaRPr>
              </a:p>
            </p:txBody>
          </p:sp>
        </mc:Choice>
        <mc:Fallback xmlns="">
          <p:sp>
            <p:nvSpPr>
              <p:cNvPr id="4" name="Rectangle 3">
                <a:extLst>
                  <a:ext uri="{FF2B5EF4-FFF2-40B4-BE49-F238E27FC236}">
                    <a16:creationId xmlns:a16="http://schemas.microsoft.com/office/drawing/2014/main" id="{7293DE82-73B6-01A7-2206-93BC8C0B7324}"/>
                  </a:ext>
                </a:extLst>
              </p:cNvPr>
              <p:cNvSpPr>
                <a:spLocks noRot="1" noChangeAspect="1" noMove="1" noResize="1" noEditPoints="1" noAdjustHandles="1" noChangeArrowheads="1" noChangeShapeType="1" noTextEdit="1"/>
              </p:cNvSpPr>
              <p:nvPr/>
            </p:nvSpPr>
            <p:spPr>
              <a:xfrm>
                <a:off x="442061" y="3901152"/>
                <a:ext cx="11251990" cy="740780"/>
              </a:xfrm>
              <a:prstGeom prst="rect">
                <a:avLst/>
              </a:prstGeom>
              <a:blipFill>
                <a:blip r:embed="rId4"/>
                <a:stretch>
                  <a:fillRect/>
                </a:stretch>
              </a:blipFill>
            </p:spPr>
            <p:txBody>
              <a:bodyPr/>
              <a:lstStyle/>
              <a:p>
                <a:r>
                  <a:rPr lang="en-GB">
                    <a:noFill/>
                  </a:rPr>
                  <a:t> </a:t>
                </a:r>
              </a:p>
            </p:txBody>
          </p:sp>
        </mc:Fallback>
      </mc:AlternateContent>
      <p:sp>
        <p:nvSpPr>
          <p:cNvPr id="5" name="Rectangle 5">
            <a:extLst>
              <a:ext uri="{FF2B5EF4-FFF2-40B4-BE49-F238E27FC236}">
                <a16:creationId xmlns:a16="http://schemas.microsoft.com/office/drawing/2014/main" id="{2141EB17-1870-4428-3657-6F7B0BCA5664}"/>
              </a:ext>
            </a:extLst>
          </p:cNvPr>
          <p:cNvSpPr/>
          <p:nvPr/>
        </p:nvSpPr>
        <p:spPr>
          <a:xfrm>
            <a:off x="2771220" y="4641084"/>
            <a:ext cx="1399742" cy="461665"/>
          </a:xfrm>
          <a:prstGeom prst="rect">
            <a:avLst/>
          </a:prstGeom>
        </p:spPr>
        <p:txBody>
          <a:bodyPr wrap="none">
            <a:spAutoFit/>
          </a:bodyPr>
          <a:lstStyle/>
          <a:p>
            <a:r>
              <a:rPr lang="en-US" sz="2400" dirty="0">
                <a:solidFill>
                  <a:schemeClr val="bg2"/>
                </a:solidFill>
              </a:rPr>
              <a:t>step size</a:t>
            </a:r>
          </a:p>
        </p:txBody>
      </p:sp>
      <p:sp>
        <p:nvSpPr>
          <p:cNvPr id="6" name="Rectangle 6">
            <a:extLst>
              <a:ext uri="{FF2B5EF4-FFF2-40B4-BE49-F238E27FC236}">
                <a16:creationId xmlns:a16="http://schemas.microsoft.com/office/drawing/2014/main" id="{44237F80-F2C1-8480-7F41-4ECD44CC53ED}"/>
              </a:ext>
            </a:extLst>
          </p:cNvPr>
          <p:cNvSpPr/>
          <p:nvPr/>
        </p:nvSpPr>
        <p:spPr>
          <a:xfrm>
            <a:off x="7761268" y="4666928"/>
            <a:ext cx="2792816" cy="461665"/>
          </a:xfrm>
          <a:prstGeom prst="rect">
            <a:avLst/>
          </a:prstGeom>
        </p:spPr>
        <p:txBody>
          <a:bodyPr wrap="none">
            <a:spAutoFit/>
          </a:bodyPr>
          <a:lstStyle/>
          <a:p>
            <a:r>
              <a:rPr lang="en-US" sz="2400" dirty="0">
                <a:solidFill>
                  <a:schemeClr val="accent5"/>
                </a:solidFill>
              </a:rPr>
              <a:t>diffusion coefficient</a:t>
            </a:r>
          </a:p>
        </p:txBody>
      </p:sp>
      <p:sp>
        <p:nvSpPr>
          <p:cNvPr id="7" name="Oval 7">
            <a:extLst>
              <a:ext uri="{FF2B5EF4-FFF2-40B4-BE49-F238E27FC236}">
                <a16:creationId xmlns:a16="http://schemas.microsoft.com/office/drawing/2014/main" id="{5F38DDB0-4A6D-2B69-51F1-F06066405F4D}"/>
              </a:ext>
            </a:extLst>
          </p:cNvPr>
          <p:cNvSpPr/>
          <p:nvPr/>
        </p:nvSpPr>
        <p:spPr>
          <a:xfrm>
            <a:off x="3082251" y="4039290"/>
            <a:ext cx="465763" cy="582573"/>
          </a:xfrm>
          <a:prstGeom prst="ellipse">
            <a:avLst/>
          </a:prstGeom>
          <a:noFill/>
          <a:ln w="38100" cap="flat" cmpd="sng" algn="ctr">
            <a:solidFill>
              <a:schemeClr val="bg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US" sz="2400"/>
          </a:p>
        </p:txBody>
      </p:sp>
      <p:sp>
        <p:nvSpPr>
          <p:cNvPr id="8" name="Oval 8">
            <a:extLst>
              <a:ext uri="{FF2B5EF4-FFF2-40B4-BE49-F238E27FC236}">
                <a16:creationId xmlns:a16="http://schemas.microsoft.com/office/drawing/2014/main" id="{093B2C48-48A3-207F-C0DE-9B259EAE508B}"/>
              </a:ext>
            </a:extLst>
          </p:cNvPr>
          <p:cNvSpPr/>
          <p:nvPr/>
        </p:nvSpPr>
        <p:spPr>
          <a:xfrm>
            <a:off x="8679692" y="4039290"/>
            <a:ext cx="360832" cy="582573"/>
          </a:xfrm>
          <a:prstGeom prst="ellipse">
            <a:avLst/>
          </a:prstGeom>
          <a:noFill/>
          <a:ln w="3810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US" sz="2400"/>
          </a:p>
        </p:txBody>
      </p:sp>
      <p:sp>
        <p:nvSpPr>
          <p:cNvPr id="9" name="Down Arrow 4">
            <a:extLst>
              <a:ext uri="{FF2B5EF4-FFF2-40B4-BE49-F238E27FC236}">
                <a16:creationId xmlns:a16="http://schemas.microsoft.com/office/drawing/2014/main" id="{D62B77D6-5535-B3E5-565F-45420EAB3E68}"/>
              </a:ext>
            </a:extLst>
          </p:cNvPr>
          <p:cNvSpPr/>
          <p:nvPr/>
        </p:nvSpPr>
        <p:spPr>
          <a:xfrm>
            <a:off x="5829837" y="3239448"/>
            <a:ext cx="532327" cy="572062"/>
          </a:xfrm>
          <a:prstGeom prst="downArrow">
            <a:avLst/>
          </a:prstGeom>
          <a:ln>
            <a:solidFill>
              <a:schemeClr val="tx2">
                <a:lumMod val="50000"/>
              </a:schemeClr>
            </a:solidFill>
          </a:ln>
        </p:spPr>
        <p:style>
          <a:lnRef idx="2">
            <a:schemeClr val="accent6">
              <a:shade val="50000"/>
            </a:schemeClr>
          </a:lnRef>
          <a:fillRef idx="1001">
            <a:schemeClr val="lt2"/>
          </a:fillRef>
          <a:effectRef idx="0">
            <a:schemeClr val="accent6"/>
          </a:effectRef>
          <a:fontRef idx="minor">
            <a:schemeClr val="lt1"/>
          </a:fontRef>
        </p:style>
        <p:txBody>
          <a:bodyPr rtlCol="0" anchor="ctr"/>
          <a:lstStyle/>
          <a:p>
            <a:pPr algn="ctr"/>
            <a:endParaRPr lang="en-US"/>
          </a:p>
        </p:txBody>
      </p:sp>
      <p:sp>
        <p:nvSpPr>
          <p:cNvPr id="10" name="Google Shape;994;p96">
            <a:extLst>
              <a:ext uri="{FF2B5EF4-FFF2-40B4-BE49-F238E27FC236}">
                <a16:creationId xmlns:a16="http://schemas.microsoft.com/office/drawing/2014/main" id="{CDABC68B-ED83-E955-98CB-95926EBD2DF6}"/>
              </a:ext>
            </a:extLst>
          </p:cNvPr>
          <p:cNvSpPr txBox="1"/>
          <p:nvPr/>
        </p:nvSpPr>
        <p:spPr>
          <a:xfrm>
            <a:off x="572697" y="6038982"/>
            <a:ext cx="5950634" cy="451302"/>
          </a:xfrm>
          <a:prstGeom prst="rect">
            <a:avLst/>
          </a:prstGeom>
          <a:noFill/>
          <a:ln>
            <a:noFill/>
          </a:ln>
        </p:spPr>
        <p:txBody>
          <a:bodyPr spcFirstLastPara="1" wrap="square" lIns="121900" tIns="121900" rIns="121900" bIns="121900" anchor="t" anchorCtr="0">
            <a:spAutoFit/>
          </a:bodyPr>
          <a:lstStyle/>
          <a:p>
            <a:pPr algn="just" defTabSz="1219170">
              <a:buClr>
                <a:srgbClr val="000000"/>
              </a:buClr>
              <a:defRPr/>
            </a:pPr>
            <a:r>
              <a:rPr lang="en" sz="1333" kern="0" dirty="0" err="1">
                <a:solidFill>
                  <a:srgbClr val="FF5252"/>
                </a:solidFill>
                <a:highlight>
                  <a:srgbClr val="FFFFFF"/>
                </a:highlight>
                <a:latin typeface="Arial"/>
                <a:cs typeface="Arial"/>
                <a:sym typeface="Arial"/>
              </a:rPr>
              <a:t>Gallicchio</a:t>
            </a:r>
            <a:r>
              <a:rPr lang="en" sz="1333" kern="0" dirty="0">
                <a:solidFill>
                  <a:srgbClr val="FF5252"/>
                </a:solidFill>
                <a:highlight>
                  <a:srgbClr val="FFFFFF"/>
                </a:highlight>
                <a:latin typeface="Arial"/>
                <a:cs typeface="Arial"/>
                <a:sym typeface="Arial"/>
              </a:rPr>
              <a:t>, C., Reservoir Computing by discretizing ODEs. ESANN 2021</a:t>
            </a:r>
            <a:endParaRPr sz="1867" kern="0" dirty="0">
              <a:solidFill>
                <a:srgbClr val="000000"/>
              </a:solidFill>
              <a:latin typeface="Arial"/>
              <a:cs typeface="Arial"/>
              <a:sym typeface="Arial"/>
            </a:endParaRPr>
          </a:p>
        </p:txBody>
      </p:sp>
    </p:spTree>
    <p:extLst>
      <p:ext uri="{BB962C8B-B14F-4D97-AF65-F5344CB8AC3E}">
        <p14:creationId xmlns:p14="http://schemas.microsoft.com/office/powerpoint/2010/main" val="3007136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dissolve">
                                      <p:cBhvr>
                                        <p:cTn id="21" dur="500"/>
                                        <p:tgtEl>
                                          <p:spTgt spid="6"/>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dissolv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animBg="1"/>
      <p:bldP spid="8" grpId="0" animBg="1"/>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Chart, scatter chart&#10;&#10;Description automatically generated">
            <a:extLst>
              <a:ext uri="{FF2B5EF4-FFF2-40B4-BE49-F238E27FC236}">
                <a16:creationId xmlns:a16="http://schemas.microsoft.com/office/drawing/2014/main" id="{1AF09C35-3A7D-58D3-2A0E-4ABEE03BF964}"/>
              </a:ext>
            </a:extLst>
          </p:cNvPr>
          <p:cNvPicPr>
            <a:picLocks noChangeAspect="1"/>
          </p:cNvPicPr>
          <p:nvPr/>
        </p:nvPicPr>
        <p:blipFill>
          <a:blip r:embed="rId2"/>
          <a:stretch>
            <a:fillRect/>
          </a:stretch>
        </p:blipFill>
        <p:spPr>
          <a:xfrm>
            <a:off x="4686609" y="600125"/>
            <a:ext cx="6632484" cy="5820719"/>
          </a:xfrm>
          <a:prstGeom prst="rect">
            <a:avLst/>
          </a:prstGeom>
        </p:spPr>
      </p:pic>
      <p:sp>
        <p:nvSpPr>
          <p:cNvPr id="4" name="Title 1">
            <a:extLst>
              <a:ext uri="{FF2B5EF4-FFF2-40B4-BE49-F238E27FC236}">
                <a16:creationId xmlns:a16="http://schemas.microsoft.com/office/drawing/2014/main" id="{00D85F41-2D2E-1C14-456F-AEE07C2AEABB}"/>
              </a:ext>
            </a:extLst>
          </p:cNvPr>
          <p:cNvSpPr>
            <a:spLocks noGrp="1"/>
          </p:cNvSpPr>
          <p:nvPr>
            <p:ph type="title"/>
          </p:nvPr>
        </p:nvSpPr>
        <p:spPr>
          <a:xfrm>
            <a:off x="455271" y="2094283"/>
            <a:ext cx="3675529" cy="1558164"/>
          </a:xfrm>
        </p:spPr>
        <p:txBody>
          <a:bodyPr>
            <a:normAutofit fontScale="90000"/>
          </a:bodyPr>
          <a:lstStyle/>
          <a:p>
            <a:r>
              <a:rPr lang="en-US" sz="3200" dirty="0">
                <a:solidFill>
                  <a:schemeClr val="tx1"/>
                </a:solidFill>
              </a:rPr>
              <a:t>The input signal is preserved without exploding nor dissipating</a:t>
            </a:r>
          </a:p>
        </p:txBody>
      </p:sp>
      <p:sp>
        <p:nvSpPr>
          <p:cNvPr id="5" name="TextBox 7">
            <a:extLst>
              <a:ext uri="{FF2B5EF4-FFF2-40B4-BE49-F238E27FC236}">
                <a16:creationId xmlns:a16="http://schemas.microsoft.com/office/drawing/2014/main" id="{02C628A2-AF0E-EF5C-E9DE-CBB5E6B91C32}"/>
              </a:ext>
            </a:extLst>
          </p:cNvPr>
          <p:cNvSpPr txBox="1"/>
          <p:nvPr/>
        </p:nvSpPr>
        <p:spPr>
          <a:xfrm>
            <a:off x="603861" y="5589847"/>
            <a:ext cx="3675530" cy="830997"/>
          </a:xfrm>
          <a:prstGeom prst="rect">
            <a:avLst/>
          </a:prstGeom>
          <a:noFill/>
        </p:spPr>
        <p:txBody>
          <a:bodyPr wrap="square">
            <a:spAutoFit/>
          </a:bodyPr>
          <a:lstStyle/>
          <a:p>
            <a:pPr algn="just"/>
            <a:r>
              <a:rPr lang="en-GB" sz="1600" i="1" dirty="0" err="1">
                <a:solidFill>
                  <a:schemeClr val="accent5"/>
                </a:solidFill>
                <a:latin typeface="Arial" panose="020B0604020202020204" pitchFamily="34" charset="0"/>
              </a:rPr>
              <a:t>Gallicchio</a:t>
            </a:r>
            <a:r>
              <a:rPr lang="en-GB" sz="1600" i="1" dirty="0">
                <a:solidFill>
                  <a:schemeClr val="accent5"/>
                </a:solidFill>
                <a:latin typeface="Arial" panose="020B0604020202020204" pitchFamily="34" charset="0"/>
              </a:rPr>
              <a:t>, Claudio. "Euler State Networks." </a:t>
            </a:r>
            <a:r>
              <a:rPr lang="en-GB" sz="1600" i="1" dirty="0" err="1">
                <a:solidFill>
                  <a:schemeClr val="accent5"/>
                </a:solidFill>
                <a:latin typeface="Arial" panose="020B0604020202020204" pitchFamily="34" charset="0"/>
              </a:rPr>
              <a:t>arXiv</a:t>
            </a:r>
            <a:r>
              <a:rPr lang="en-GB" sz="1600" i="1" dirty="0">
                <a:solidFill>
                  <a:schemeClr val="accent5"/>
                </a:solidFill>
                <a:latin typeface="Arial" panose="020B0604020202020204" pitchFamily="34" charset="0"/>
              </a:rPr>
              <a:t> preprint arXiv:2203.09382 (2022).</a:t>
            </a:r>
            <a:endParaRPr lang="en-US" sz="1600" i="1" dirty="0">
              <a:solidFill>
                <a:schemeClr val="accent5"/>
              </a:solidFill>
              <a:latin typeface="Arial" panose="020B0604020202020204" pitchFamily="34" charset="0"/>
            </a:endParaRPr>
          </a:p>
        </p:txBody>
      </p:sp>
    </p:spTree>
    <p:extLst>
      <p:ext uri="{BB962C8B-B14F-4D97-AF65-F5344CB8AC3E}">
        <p14:creationId xmlns:p14="http://schemas.microsoft.com/office/powerpoint/2010/main" val="41531598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984F06D-3AB2-0BDD-1EDC-2E7513E4B17A}"/>
              </a:ext>
            </a:extLst>
          </p:cNvPr>
          <p:cNvSpPr>
            <a:spLocks noGrp="1"/>
          </p:cNvSpPr>
          <p:nvPr>
            <p:ph type="title"/>
          </p:nvPr>
        </p:nvSpPr>
        <p:spPr>
          <a:xfrm>
            <a:off x="9132570" y="593366"/>
            <a:ext cx="2643830" cy="2527023"/>
          </a:xfrm>
        </p:spPr>
        <p:txBody>
          <a:bodyPr/>
          <a:lstStyle/>
          <a:p>
            <a:r>
              <a:rPr lang="en-US" dirty="0"/>
              <a:t>High accuracy vs state-of-the-art fully trained models &amp; ESNs…</a:t>
            </a:r>
            <a:endParaRPr lang="en-GB" dirty="0"/>
          </a:p>
        </p:txBody>
      </p:sp>
      <p:pic>
        <p:nvPicPr>
          <p:cNvPr id="3" name="Picture 4" descr="Chart, calendar, bar chart&#10;&#10;Description automatically generated">
            <a:extLst>
              <a:ext uri="{FF2B5EF4-FFF2-40B4-BE49-F238E27FC236}">
                <a16:creationId xmlns:a16="http://schemas.microsoft.com/office/drawing/2014/main" id="{9C168338-A6AB-7A94-B99B-570571EED2B9}"/>
              </a:ext>
            </a:extLst>
          </p:cNvPr>
          <p:cNvPicPr>
            <a:picLocks noChangeAspect="1"/>
          </p:cNvPicPr>
          <p:nvPr/>
        </p:nvPicPr>
        <p:blipFill>
          <a:blip r:embed="rId2"/>
          <a:stretch>
            <a:fillRect/>
          </a:stretch>
        </p:blipFill>
        <p:spPr>
          <a:xfrm>
            <a:off x="415600" y="362323"/>
            <a:ext cx="8584965" cy="6190877"/>
          </a:xfrm>
          <a:prstGeom prst="rect">
            <a:avLst/>
          </a:prstGeom>
        </p:spPr>
      </p:pic>
    </p:spTree>
    <p:extLst>
      <p:ext uri="{BB962C8B-B14F-4D97-AF65-F5344CB8AC3E}">
        <p14:creationId xmlns:p14="http://schemas.microsoft.com/office/powerpoint/2010/main" val="23534173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984F06D-3AB2-0BDD-1EDC-2E7513E4B17A}"/>
              </a:ext>
            </a:extLst>
          </p:cNvPr>
          <p:cNvSpPr>
            <a:spLocks noGrp="1"/>
          </p:cNvSpPr>
          <p:nvPr>
            <p:ph type="title"/>
          </p:nvPr>
        </p:nvSpPr>
        <p:spPr>
          <a:xfrm>
            <a:off x="9132570" y="593366"/>
            <a:ext cx="2643830" cy="2527023"/>
          </a:xfrm>
        </p:spPr>
        <p:txBody>
          <a:bodyPr/>
          <a:lstStyle/>
          <a:p>
            <a:r>
              <a:rPr lang="en-US" dirty="0">
                <a:solidFill>
                  <a:schemeClr val="tx1"/>
                </a:solidFill>
              </a:rPr>
              <a:t>…while being extremely more efficient (up to 100x) than fully trained models</a:t>
            </a:r>
            <a:endParaRPr lang="en-GB" dirty="0">
              <a:solidFill>
                <a:schemeClr val="tx1"/>
              </a:solidFill>
            </a:endParaRPr>
          </a:p>
        </p:txBody>
      </p:sp>
      <p:pic>
        <p:nvPicPr>
          <p:cNvPr id="4" name="Picture 2" descr="Graphical user interface, application&#10;&#10;Description automatically generated">
            <a:extLst>
              <a:ext uri="{FF2B5EF4-FFF2-40B4-BE49-F238E27FC236}">
                <a16:creationId xmlns:a16="http://schemas.microsoft.com/office/drawing/2014/main" id="{361BD0C1-6A59-B26E-F013-6D8B7DC19BC6}"/>
              </a:ext>
            </a:extLst>
          </p:cNvPr>
          <p:cNvPicPr>
            <a:picLocks noChangeAspect="1"/>
          </p:cNvPicPr>
          <p:nvPr/>
        </p:nvPicPr>
        <p:blipFill>
          <a:blip r:embed="rId2"/>
          <a:stretch>
            <a:fillRect/>
          </a:stretch>
        </p:blipFill>
        <p:spPr>
          <a:xfrm>
            <a:off x="502025" y="326464"/>
            <a:ext cx="6575873" cy="2882901"/>
          </a:xfrm>
          <a:prstGeom prst="rect">
            <a:avLst/>
          </a:prstGeom>
        </p:spPr>
      </p:pic>
      <p:pic>
        <p:nvPicPr>
          <p:cNvPr id="5" name="Picture 6" descr="Calendar&#10;&#10;Description automatically generated with low confidence">
            <a:extLst>
              <a:ext uri="{FF2B5EF4-FFF2-40B4-BE49-F238E27FC236}">
                <a16:creationId xmlns:a16="http://schemas.microsoft.com/office/drawing/2014/main" id="{1AA9C845-1480-F113-938F-D9FD433EDECC}"/>
              </a:ext>
            </a:extLst>
          </p:cNvPr>
          <p:cNvPicPr>
            <a:picLocks noChangeAspect="1"/>
          </p:cNvPicPr>
          <p:nvPr/>
        </p:nvPicPr>
        <p:blipFill>
          <a:blip r:embed="rId3"/>
          <a:stretch>
            <a:fillRect/>
          </a:stretch>
        </p:blipFill>
        <p:spPr>
          <a:xfrm>
            <a:off x="502024" y="3648636"/>
            <a:ext cx="6601597" cy="2867773"/>
          </a:xfrm>
          <a:prstGeom prst="rect">
            <a:avLst/>
          </a:prstGeom>
        </p:spPr>
      </p:pic>
      <p:pic>
        <p:nvPicPr>
          <p:cNvPr id="6" name="Graphic 9" descr="Stopwatch 75% with solid fill">
            <a:extLst>
              <a:ext uri="{FF2B5EF4-FFF2-40B4-BE49-F238E27FC236}">
                <a16:creationId xmlns:a16="http://schemas.microsoft.com/office/drawing/2014/main" id="{67CDCE09-75FE-32F4-4768-68217B60057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31685" y="1158315"/>
            <a:ext cx="1219200" cy="1219200"/>
          </a:xfrm>
          <a:prstGeom prst="rect">
            <a:avLst/>
          </a:prstGeom>
        </p:spPr>
      </p:pic>
      <p:pic>
        <p:nvPicPr>
          <p:cNvPr id="7" name="Graphic 11" descr="Renewable Energy with solid fill">
            <a:extLst>
              <a:ext uri="{FF2B5EF4-FFF2-40B4-BE49-F238E27FC236}">
                <a16:creationId xmlns:a16="http://schemas.microsoft.com/office/drawing/2014/main" id="{91A0E0E4-2181-0CF3-4389-7C3B180C1D1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31685" y="4572000"/>
            <a:ext cx="1219200" cy="1219200"/>
          </a:xfrm>
          <a:prstGeom prst="rect">
            <a:avLst/>
          </a:prstGeom>
        </p:spPr>
      </p:pic>
    </p:spTree>
    <p:extLst>
      <p:ext uri="{BB962C8B-B14F-4D97-AF65-F5344CB8AC3E}">
        <p14:creationId xmlns:p14="http://schemas.microsoft.com/office/powerpoint/2010/main" val="25128888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73"/>
          <p:cNvSpPr txBox="1">
            <a:spLocks noGrp="1"/>
          </p:cNvSpPr>
          <p:nvPr>
            <p:ph type="title"/>
          </p:nvPr>
        </p:nvSpPr>
        <p:spPr>
          <a:prstGeom prst="rect">
            <a:avLst/>
          </a:prstGeom>
          <a:noFill/>
          <a:ln>
            <a:noFill/>
          </a:ln>
        </p:spPr>
        <p:txBody>
          <a:bodyPr spcFirstLastPara="1" wrap="square" lIns="91425" tIns="91425" rIns="91425" bIns="91425" anchor="t" anchorCtr="0">
            <a:normAutofit/>
          </a:bodyPr>
          <a:lstStyle/>
          <a:p>
            <a:r>
              <a:rPr lang="en" sz="2800" dirty="0"/>
              <a:t>Reservoir Computing on Physical Dynamical Systems</a:t>
            </a:r>
            <a:endParaRPr sz="2800" dirty="0"/>
          </a:p>
        </p:txBody>
      </p:sp>
      <p:sp>
        <p:nvSpPr>
          <p:cNvPr id="621" name="Google Shape;621;p73"/>
          <p:cNvSpPr txBox="1"/>
          <p:nvPr/>
        </p:nvSpPr>
        <p:spPr>
          <a:xfrm>
            <a:off x="0" y="-19132"/>
            <a:ext cx="8335926" cy="569346"/>
          </a:xfrm>
          <a:prstGeom prst="rect">
            <a:avLst/>
          </a:prstGeom>
          <a:noFill/>
          <a:ln>
            <a:noFill/>
          </a:ln>
        </p:spPr>
        <p:txBody>
          <a:bodyPr spcFirstLastPara="1" wrap="square" lIns="121900" tIns="121900" rIns="121900" bIns="121900" anchor="t" anchorCtr="0">
            <a:spAutoFit/>
          </a:bodyPr>
          <a:lstStyle/>
          <a:p>
            <a:pPr algn="just"/>
            <a:r>
              <a:rPr lang="en" sz="1050" dirty="0">
                <a:solidFill>
                  <a:schemeClr val="accent5"/>
                </a:solidFill>
              </a:rPr>
              <a:t>Tanaka, G., Yamane, T., Héroux, J.B., Nakane, R., Kanazawa, N., Takeda, S., Numata, H., Nakano, D. and Hirose, A., 2019. Recent advances in physical reservoir computing: A review. Neural Networks, 115, pp.100-123.</a:t>
            </a:r>
            <a:endParaRPr sz="1050" dirty="0">
              <a:solidFill>
                <a:schemeClr val="accent5"/>
              </a:solidFill>
            </a:endParaRPr>
          </a:p>
        </p:txBody>
      </p:sp>
      <p:pic>
        <p:nvPicPr>
          <p:cNvPr id="622" name="Google Shape;622;p73"/>
          <p:cNvPicPr preferRelativeResize="0"/>
          <p:nvPr/>
        </p:nvPicPr>
        <p:blipFill>
          <a:blip r:embed="rId3">
            <a:alphaModFix/>
          </a:blip>
          <a:stretch>
            <a:fillRect/>
          </a:stretch>
        </p:blipFill>
        <p:spPr>
          <a:xfrm>
            <a:off x="215900" y="1804234"/>
            <a:ext cx="6350000" cy="3046333"/>
          </a:xfrm>
          <a:prstGeom prst="rect">
            <a:avLst/>
          </a:prstGeom>
          <a:noFill/>
          <a:ln>
            <a:noFill/>
          </a:ln>
        </p:spPr>
      </p:pic>
      <p:pic>
        <p:nvPicPr>
          <p:cNvPr id="623" name="Google Shape;623;p73"/>
          <p:cNvPicPr preferRelativeResize="0"/>
          <p:nvPr/>
        </p:nvPicPr>
        <p:blipFill rotWithShape="1">
          <a:blip r:embed="rId4">
            <a:alphaModFix/>
          </a:blip>
          <a:srcRect t="-1" b="46494"/>
          <a:stretch/>
        </p:blipFill>
        <p:spPr>
          <a:xfrm>
            <a:off x="7292714" y="1356967"/>
            <a:ext cx="3937590" cy="2608977"/>
          </a:xfrm>
          <a:prstGeom prst="rect">
            <a:avLst/>
          </a:prstGeom>
          <a:noFill/>
          <a:ln>
            <a:noFill/>
          </a:ln>
        </p:spPr>
      </p:pic>
      <p:sp>
        <p:nvSpPr>
          <p:cNvPr id="7" name="CasellaDiTesto 6">
            <a:extLst>
              <a:ext uri="{FF2B5EF4-FFF2-40B4-BE49-F238E27FC236}">
                <a16:creationId xmlns:a16="http://schemas.microsoft.com/office/drawing/2014/main" id="{4618D34F-6D97-ECA2-4184-A4538F264E1B}"/>
              </a:ext>
            </a:extLst>
          </p:cNvPr>
          <p:cNvSpPr txBox="1"/>
          <p:nvPr/>
        </p:nvSpPr>
        <p:spPr>
          <a:xfrm>
            <a:off x="1068022" y="4972025"/>
            <a:ext cx="5442358" cy="1200329"/>
          </a:xfrm>
          <a:prstGeom prst="rect">
            <a:avLst/>
          </a:prstGeom>
          <a:noFill/>
        </p:spPr>
        <p:txBody>
          <a:bodyPr wrap="square">
            <a:spAutoFit/>
          </a:bodyPr>
          <a:lstStyle/>
          <a:p>
            <a:r>
              <a:rPr lang="en-US" sz="2400" b="0" i="0" u="none" strike="noStrike" cap="none" dirty="0">
                <a:solidFill>
                  <a:srgbClr val="000000"/>
                </a:solidFill>
                <a:effectLst/>
                <a:latin typeface="Arial"/>
                <a:ea typeface="Arial"/>
                <a:cs typeface="Arial"/>
                <a:sym typeface="Arial"/>
              </a:rPr>
              <a:t>The reservoir can be </a:t>
            </a:r>
            <a:r>
              <a:rPr lang="en-US" sz="2400" b="0" i="0" u="none" strike="noStrike" cap="none" dirty="0">
                <a:solidFill>
                  <a:schemeClr val="bg2"/>
                </a:solidFill>
                <a:effectLst/>
                <a:latin typeface="Arial"/>
                <a:ea typeface="Arial"/>
                <a:cs typeface="Arial"/>
                <a:sym typeface="Arial"/>
              </a:rPr>
              <a:t>replaced by a physical system</a:t>
            </a:r>
            <a:r>
              <a:rPr lang="en-US" sz="2400" b="0" i="0" u="none" strike="noStrike" cap="none" dirty="0">
                <a:solidFill>
                  <a:srgbClr val="000000"/>
                </a:solidFill>
                <a:effectLst/>
                <a:latin typeface="Arial"/>
                <a:ea typeface="Arial"/>
                <a:cs typeface="Arial"/>
                <a:sym typeface="Arial"/>
              </a:rPr>
              <a:t> exhibiting controllable dynamics (</a:t>
            </a:r>
            <a:r>
              <a:rPr lang="en-US" sz="2400" b="0" i="0" u="none" strike="noStrike" cap="none" dirty="0">
                <a:solidFill>
                  <a:srgbClr val="4BA173"/>
                </a:solidFill>
                <a:effectLst/>
                <a:latin typeface="Arial"/>
                <a:ea typeface="Arial"/>
                <a:cs typeface="Arial"/>
                <a:sym typeface="Arial"/>
              </a:rPr>
              <a:t>even physical bodies</a:t>
            </a:r>
            <a:r>
              <a:rPr lang="en-US" sz="2400" b="0" i="0" u="none" strike="noStrike" cap="none" dirty="0">
                <a:solidFill>
                  <a:srgbClr val="000000"/>
                </a:solidFill>
                <a:effectLst/>
                <a:latin typeface="Arial"/>
                <a:ea typeface="Arial"/>
                <a:cs typeface="Arial"/>
                <a:sym typeface="Arial"/>
              </a:rPr>
              <a:t>) </a:t>
            </a:r>
            <a:endParaRPr lang="en-GB" sz="2400" dirty="0"/>
          </a:p>
        </p:txBody>
      </p:sp>
      <p:pic>
        <p:nvPicPr>
          <p:cNvPr id="2" name="Picture 7" descr="Diagram&#10;&#10;Description automatically generated">
            <a:extLst>
              <a:ext uri="{FF2B5EF4-FFF2-40B4-BE49-F238E27FC236}">
                <a16:creationId xmlns:a16="http://schemas.microsoft.com/office/drawing/2014/main" id="{E0E2D2E6-3569-DEB8-D08C-52E342603442}"/>
              </a:ext>
            </a:extLst>
          </p:cNvPr>
          <p:cNvPicPr>
            <a:picLocks noChangeAspect="1"/>
          </p:cNvPicPr>
          <p:nvPr/>
        </p:nvPicPr>
        <p:blipFill>
          <a:blip r:embed="rId5"/>
          <a:stretch>
            <a:fillRect/>
          </a:stretch>
        </p:blipFill>
        <p:spPr>
          <a:xfrm>
            <a:off x="7402433" y="3970889"/>
            <a:ext cx="3764077" cy="2537303"/>
          </a:xfrm>
          <a:prstGeom prst="rect">
            <a:avLst/>
          </a:prstGeom>
          <a:ln>
            <a:solidFill>
              <a:schemeClr val="tx1"/>
            </a:solidFill>
          </a:ln>
        </p:spPr>
      </p:pic>
      <p:sp>
        <p:nvSpPr>
          <p:cNvPr id="3" name="Rectangle 8">
            <a:extLst>
              <a:ext uri="{FF2B5EF4-FFF2-40B4-BE49-F238E27FC236}">
                <a16:creationId xmlns:a16="http://schemas.microsoft.com/office/drawing/2014/main" id="{F71F1598-B7E2-B463-B0BC-9CC5DA89444F}"/>
              </a:ext>
            </a:extLst>
          </p:cNvPr>
          <p:cNvSpPr/>
          <p:nvPr/>
        </p:nvSpPr>
        <p:spPr>
          <a:xfrm>
            <a:off x="7425338" y="6508192"/>
            <a:ext cx="3850891" cy="261610"/>
          </a:xfrm>
          <a:prstGeom prst="rect">
            <a:avLst/>
          </a:prstGeom>
        </p:spPr>
        <p:txBody>
          <a:bodyPr wrap="square">
            <a:spAutoFit/>
          </a:bodyPr>
          <a:lstStyle/>
          <a:p>
            <a:pPr algn="just"/>
            <a:r>
              <a:rPr lang="en-US" sz="1100" dirty="0">
                <a:solidFill>
                  <a:schemeClr val="accent5"/>
                </a:solidFill>
                <a:latin typeface="Arial" panose="020B0604020202020204" pitchFamily="34" charset="0"/>
              </a:rPr>
              <a:t>Nakajima, Kohei, et al. Scientific reports 5.1 (2015): 1-11.</a:t>
            </a:r>
            <a:endParaRPr lang="en-US" sz="1100" dirty="0">
              <a:solidFill>
                <a:schemeClr val="accent5"/>
              </a:solidFill>
            </a:endParaRPr>
          </a:p>
        </p:txBody>
      </p:sp>
    </p:spTree>
    <p:extLst>
      <p:ext uri="{BB962C8B-B14F-4D97-AF65-F5344CB8AC3E}">
        <p14:creationId xmlns:p14="http://schemas.microsoft.com/office/powerpoint/2010/main" val="42206945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2306939-13C8-FCBB-10BE-B95576043D3E}"/>
              </a:ext>
            </a:extLst>
          </p:cNvPr>
          <p:cNvSpPr>
            <a:spLocks noGrp="1"/>
          </p:cNvSpPr>
          <p:nvPr>
            <p:ph type="title"/>
          </p:nvPr>
        </p:nvSpPr>
        <p:spPr/>
        <p:txBody>
          <a:bodyPr/>
          <a:lstStyle/>
          <a:p>
            <a:r>
              <a:rPr lang="en-GB" sz="2400" dirty="0"/>
              <a:t>A Prototypical Pervasive AI Application</a:t>
            </a:r>
            <a:endParaRPr lang="en-GB" dirty="0"/>
          </a:p>
        </p:txBody>
      </p:sp>
      <p:sp>
        <p:nvSpPr>
          <p:cNvPr id="3" name="CasellaDiTesto 2">
            <a:extLst>
              <a:ext uri="{FF2B5EF4-FFF2-40B4-BE49-F238E27FC236}">
                <a16:creationId xmlns:a16="http://schemas.microsoft.com/office/drawing/2014/main" id="{6547AE0C-9C6E-3564-756F-AC2650DEB41C}"/>
              </a:ext>
            </a:extLst>
          </p:cNvPr>
          <p:cNvSpPr txBox="1"/>
          <p:nvPr/>
        </p:nvSpPr>
        <p:spPr>
          <a:xfrm>
            <a:off x="415600" y="1492966"/>
            <a:ext cx="10991921" cy="748795"/>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defRPr/>
            </a:pPr>
            <a:r>
              <a:rPr lang="en-GB" sz="2133" dirty="0">
                <a:solidFill>
                  <a:srgbClr val="202729"/>
                </a:solidFill>
                <a:latin typeface="Arial"/>
                <a:sym typeface="Arial"/>
              </a:rPr>
              <a:t>Systems integrating real and virtual AI-based sensors for monitoring of environments, vehicles, things, animals, people</a:t>
            </a:r>
          </a:p>
        </p:txBody>
      </p:sp>
      <p:sp>
        <p:nvSpPr>
          <p:cNvPr id="4" name="Rettangolo 3">
            <a:extLst>
              <a:ext uri="{FF2B5EF4-FFF2-40B4-BE49-F238E27FC236}">
                <a16:creationId xmlns:a16="http://schemas.microsoft.com/office/drawing/2014/main" id="{05659E70-0DD6-8E05-4088-F995383280C6}"/>
              </a:ext>
            </a:extLst>
          </p:cNvPr>
          <p:cNvSpPr/>
          <p:nvPr/>
        </p:nvSpPr>
        <p:spPr>
          <a:xfrm>
            <a:off x="1911659" y="4200878"/>
            <a:ext cx="5568856" cy="5095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GB" sz="1867" kern="0" dirty="0">
                <a:solidFill>
                  <a:srgbClr val="FFFFFF"/>
                </a:solidFill>
                <a:latin typeface="Arial"/>
                <a:sym typeface="Arial"/>
              </a:rPr>
              <a:t>AI and Machine Learning</a:t>
            </a:r>
          </a:p>
        </p:txBody>
      </p:sp>
      <p:grpSp>
        <p:nvGrpSpPr>
          <p:cNvPr id="5" name="Gruppo 4">
            <a:extLst>
              <a:ext uri="{FF2B5EF4-FFF2-40B4-BE49-F238E27FC236}">
                <a16:creationId xmlns:a16="http://schemas.microsoft.com/office/drawing/2014/main" id="{10314799-F1E5-2F37-9AB9-0553071B0F00}"/>
              </a:ext>
            </a:extLst>
          </p:cNvPr>
          <p:cNvGrpSpPr/>
          <p:nvPr/>
        </p:nvGrpSpPr>
        <p:grpSpPr>
          <a:xfrm>
            <a:off x="2072856" y="2795337"/>
            <a:ext cx="673843" cy="699408"/>
            <a:chOff x="746778" y="1768307"/>
            <a:chExt cx="952215" cy="1022868"/>
          </a:xfrm>
        </p:grpSpPr>
        <p:pic>
          <p:nvPicPr>
            <p:cNvPr id="6" name="Immagine 5">
              <a:extLst>
                <a:ext uri="{FF2B5EF4-FFF2-40B4-BE49-F238E27FC236}">
                  <a16:creationId xmlns:a16="http://schemas.microsoft.com/office/drawing/2014/main" id="{D529B589-7564-4B8E-3D42-DE91360E7D8F}"/>
                </a:ext>
              </a:extLst>
            </p:cNvPr>
            <p:cNvPicPr>
              <a:picLocks noChangeAspect="1"/>
            </p:cNvPicPr>
            <p:nvPr/>
          </p:nvPicPr>
          <p:blipFill>
            <a:blip r:embed="rId2"/>
            <a:stretch>
              <a:fillRect/>
            </a:stretch>
          </p:blipFill>
          <p:spPr>
            <a:xfrm>
              <a:off x="902174" y="1951284"/>
              <a:ext cx="653387" cy="653387"/>
            </a:xfrm>
            <a:prstGeom prst="rect">
              <a:avLst/>
            </a:prstGeom>
          </p:spPr>
        </p:pic>
        <p:sp>
          <p:nvSpPr>
            <p:cNvPr id="7" name="Ovale 6">
              <a:extLst>
                <a:ext uri="{FF2B5EF4-FFF2-40B4-BE49-F238E27FC236}">
                  <a16:creationId xmlns:a16="http://schemas.microsoft.com/office/drawing/2014/main" id="{B33BD7E9-9D37-FBF3-9A2A-2A39F532CE20}"/>
                </a:ext>
              </a:extLst>
            </p:cNvPr>
            <p:cNvSpPr/>
            <p:nvPr/>
          </p:nvSpPr>
          <p:spPr>
            <a:xfrm>
              <a:off x="746778" y="1768307"/>
              <a:ext cx="952215" cy="1022868"/>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1867" kern="0">
                <a:solidFill>
                  <a:srgbClr val="FFFFFF"/>
                </a:solidFill>
                <a:latin typeface="Arial"/>
                <a:sym typeface="Arial"/>
              </a:endParaRPr>
            </a:p>
          </p:txBody>
        </p:sp>
      </p:grpSp>
      <p:grpSp>
        <p:nvGrpSpPr>
          <p:cNvPr id="8" name="Gruppo 7">
            <a:extLst>
              <a:ext uri="{FF2B5EF4-FFF2-40B4-BE49-F238E27FC236}">
                <a16:creationId xmlns:a16="http://schemas.microsoft.com/office/drawing/2014/main" id="{E8C288B2-1A50-F4CF-1AA5-D548D71AFD58}"/>
              </a:ext>
            </a:extLst>
          </p:cNvPr>
          <p:cNvGrpSpPr/>
          <p:nvPr/>
        </p:nvGrpSpPr>
        <p:grpSpPr>
          <a:xfrm>
            <a:off x="3003892" y="2796928"/>
            <a:ext cx="673843" cy="699408"/>
            <a:chOff x="1909291" y="1766543"/>
            <a:chExt cx="952215" cy="1022868"/>
          </a:xfrm>
        </p:grpSpPr>
        <p:pic>
          <p:nvPicPr>
            <p:cNvPr id="9" name="Immagine 8">
              <a:extLst>
                <a:ext uri="{FF2B5EF4-FFF2-40B4-BE49-F238E27FC236}">
                  <a16:creationId xmlns:a16="http://schemas.microsoft.com/office/drawing/2014/main" id="{C541A0E6-D250-F51D-4385-C79A3D8AFB23}"/>
                </a:ext>
              </a:extLst>
            </p:cNvPr>
            <p:cNvPicPr>
              <a:picLocks noChangeAspect="1"/>
            </p:cNvPicPr>
            <p:nvPr/>
          </p:nvPicPr>
          <p:blipFill>
            <a:blip r:embed="rId3"/>
            <a:stretch>
              <a:fillRect/>
            </a:stretch>
          </p:blipFill>
          <p:spPr>
            <a:xfrm>
              <a:off x="2063657" y="1961767"/>
              <a:ext cx="661063" cy="661063"/>
            </a:xfrm>
            <a:prstGeom prst="rect">
              <a:avLst/>
            </a:prstGeom>
          </p:spPr>
        </p:pic>
        <p:sp>
          <p:nvSpPr>
            <p:cNvPr id="10" name="Ovale 9">
              <a:extLst>
                <a:ext uri="{FF2B5EF4-FFF2-40B4-BE49-F238E27FC236}">
                  <a16:creationId xmlns:a16="http://schemas.microsoft.com/office/drawing/2014/main" id="{050EE423-5D1A-F026-AE93-9AF549763232}"/>
                </a:ext>
              </a:extLst>
            </p:cNvPr>
            <p:cNvSpPr/>
            <p:nvPr/>
          </p:nvSpPr>
          <p:spPr>
            <a:xfrm>
              <a:off x="1909291" y="1766543"/>
              <a:ext cx="952215" cy="1022868"/>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1867" kern="0">
                <a:solidFill>
                  <a:srgbClr val="FFFFFF"/>
                </a:solidFill>
                <a:latin typeface="Arial"/>
                <a:sym typeface="Arial"/>
              </a:endParaRPr>
            </a:p>
          </p:txBody>
        </p:sp>
      </p:grpSp>
      <p:grpSp>
        <p:nvGrpSpPr>
          <p:cNvPr id="11" name="Gruppo 10">
            <a:extLst>
              <a:ext uri="{FF2B5EF4-FFF2-40B4-BE49-F238E27FC236}">
                <a16:creationId xmlns:a16="http://schemas.microsoft.com/office/drawing/2014/main" id="{3D783DE6-727E-0387-E00E-8ECC9EA0FA44}"/>
              </a:ext>
            </a:extLst>
          </p:cNvPr>
          <p:cNvGrpSpPr/>
          <p:nvPr/>
        </p:nvGrpSpPr>
        <p:grpSpPr>
          <a:xfrm>
            <a:off x="3934928" y="2794132"/>
            <a:ext cx="673843" cy="699408"/>
            <a:chOff x="3008678" y="1780864"/>
            <a:chExt cx="952215" cy="1022868"/>
          </a:xfrm>
        </p:grpSpPr>
        <p:pic>
          <p:nvPicPr>
            <p:cNvPr id="12" name="Immagine 11">
              <a:extLst>
                <a:ext uri="{FF2B5EF4-FFF2-40B4-BE49-F238E27FC236}">
                  <a16:creationId xmlns:a16="http://schemas.microsoft.com/office/drawing/2014/main" id="{A3A1135B-B4FC-150C-7BAB-08130EA36EAF}"/>
                </a:ext>
              </a:extLst>
            </p:cNvPr>
            <p:cNvPicPr>
              <a:picLocks noChangeAspect="1"/>
            </p:cNvPicPr>
            <p:nvPr/>
          </p:nvPicPr>
          <p:blipFill>
            <a:blip r:embed="rId4"/>
            <a:stretch>
              <a:fillRect/>
            </a:stretch>
          </p:blipFill>
          <p:spPr>
            <a:xfrm>
              <a:off x="3144110" y="1961767"/>
              <a:ext cx="667034" cy="667034"/>
            </a:xfrm>
            <a:prstGeom prst="rect">
              <a:avLst/>
            </a:prstGeom>
          </p:spPr>
        </p:pic>
        <p:sp>
          <p:nvSpPr>
            <p:cNvPr id="13" name="Ovale 12">
              <a:extLst>
                <a:ext uri="{FF2B5EF4-FFF2-40B4-BE49-F238E27FC236}">
                  <a16:creationId xmlns:a16="http://schemas.microsoft.com/office/drawing/2014/main" id="{AD6B02F7-7997-3E1F-41B4-D832808D4E82}"/>
                </a:ext>
              </a:extLst>
            </p:cNvPr>
            <p:cNvSpPr/>
            <p:nvPr/>
          </p:nvSpPr>
          <p:spPr>
            <a:xfrm>
              <a:off x="3008678" y="1780864"/>
              <a:ext cx="952215" cy="1022868"/>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1867" kern="0">
                <a:solidFill>
                  <a:srgbClr val="FFFFFF"/>
                </a:solidFill>
                <a:latin typeface="Arial"/>
                <a:sym typeface="Arial"/>
              </a:endParaRPr>
            </a:p>
          </p:txBody>
        </p:sp>
      </p:grpSp>
      <p:grpSp>
        <p:nvGrpSpPr>
          <p:cNvPr id="14" name="Gruppo 13">
            <a:extLst>
              <a:ext uri="{FF2B5EF4-FFF2-40B4-BE49-F238E27FC236}">
                <a16:creationId xmlns:a16="http://schemas.microsoft.com/office/drawing/2014/main" id="{668AA1A9-FF2C-4A22-A888-CC91D8BF865C}"/>
              </a:ext>
            </a:extLst>
          </p:cNvPr>
          <p:cNvGrpSpPr/>
          <p:nvPr/>
        </p:nvGrpSpPr>
        <p:grpSpPr>
          <a:xfrm>
            <a:off x="4865964" y="2793747"/>
            <a:ext cx="673843" cy="699408"/>
            <a:chOff x="4170962" y="1766543"/>
            <a:chExt cx="952215" cy="1022868"/>
          </a:xfrm>
        </p:grpSpPr>
        <p:pic>
          <p:nvPicPr>
            <p:cNvPr id="15" name="Immagine 14">
              <a:extLst>
                <a:ext uri="{FF2B5EF4-FFF2-40B4-BE49-F238E27FC236}">
                  <a16:creationId xmlns:a16="http://schemas.microsoft.com/office/drawing/2014/main" id="{637313B6-E01A-1390-B7D4-FE664A77EDB4}"/>
                </a:ext>
              </a:extLst>
            </p:cNvPr>
            <p:cNvPicPr>
              <a:picLocks noChangeAspect="1"/>
            </p:cNvPicPr>
            <p:nvPr/>
          </p:nvPicPr>
          <p:blipFill>
            <a:blip r:embed="rId5"/>
            <a:stretch>
              <a:fillRect/>
            </a:stretch>
          </p:blipFill>
          <p:spPr>
            <a:xfrm>
              <a:off x="4261522" y="1936654"/>
              <a:ext cx="686175" cy="686175"/>
            </a:xfrm>
            <a:prstGeom prst="rect">
              <a:avLst/>
            </a:prstGeom>
          </p:spPr>
        </p:pic>
        <p:sp>
          <p:nvSpPr>
            <p:cNvPr id="16" name="Ovale 15">
              <a:extLst>
                <a:ext uri="{FF2B5EF4-FFF2-40B4-BE49-F238E27FC236}">
                  <a16:creationId xmlns:a16="http://schemas.microsoft.com/office/drawing/2014/main" id="{26C99CC7-FB22-4953-859A-322B0DD5F086}"/>
                </a:ext>
              </a:extLst>
            </p:cNvPr>
            <p:cNvSpPr/>
            <p:nvPr/>
          </p:nvSpPr>
          <p:spPr>
            <a:xfrm>
              <a:off x="4170962" y="1766543"/>
              <a:ext cx="952215" cy="1022868"/>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1867" kern="0">
                <a:solidFill>
                  <a:srgbClr val="FFFFFF"/>
                </a:solidFill>
                <a:latin typeface="Arial"/>
                <a:sym typeface="Arial"/>
              </a:endParaRPr>
            </a:p>
          </p:txBody>
        </p:sp>
      </p:grpSp>
      <p:grpSp>
        <p:nvGrpSpPr>
          <p:cNvPr id="17" name="Gruppo 16">
            <a:extLst>
              <a:ext uri="{FF2B5EF4-FFF2-40B4-BE49-F238E27FC236}">
                <a16:creationId xmlns:a16="http://schemas.microsoft.com/office/drawing/2014/main" id="{CDED77F2-F845-F41C-BE7D-05B8EA69946B}"/>
              </a:ext>
            </a:extLst>
          </p:cNvPr>
          <p:cNvGrpSpPr/>
          <p:nvPr/>
        </p:nvGrpSpPr>
        <p:grpSpPr>
          <a:xfrm>
            <a:off x="5797000" y="2806720"/>
            <a:ext cx="673843" cy="699408"/>
            <a:chOff x="5326617" y="1780864"/>
            <a:chExt cx="952215" cy="1022868"/>
          </a:xfrm>
        </p:grpSpPr>
        <p:pic>
          <p:nvPicPr>
            <p:cNvPr id="18" name="Immagine 17" descr="Immagine che contiene nero&#10;&#10;Descrizione generata automaticamente">
              <a:extLst>
                <a:ext uri="{FF2B5EF4-FFF2-40B4-BE49-F238E27FC236}">
                  <a16:creationId xmlns:a16="http://schemas.microsoft.com/office/drawing/2014/main" id="{2888FD94-3B35-E22F-8E4B-CBD8C4A48DA6}"/>
                </a:ext>
              </a:extLst>
            </p:cNvPr>
            <p:cNvPicPr>
              <a:picLocks noChangeAspect="1"/>
            </p:cNvPicPr>
            <p:nvPr/>
          </p:nvPicPr>
          <p:blipFill>
            <a:blip r:embed="rId6"/>
            <a:stretch>
              <a:fillRect/>
            </a:stretch>
          </p:blipFill>
          <p:spPr>
            <a:xfrm>
              <a:off x="5559482" y="1958345"/>
              <a:ext cx="486487" cy="669603"/>
            </a:xfrm>
            <a:prstGeom prst="rect">
              <a:avLst/>
            </a:prstGeom>
          </p:spPr>
        </p:pic>
        <p:sp>
          <p:nvSpPr>
            <p:cNvPr id="19" name="Ovale 18">
              <a:extLst>
                <a:ext uri="{FF2B5EF4-FFF2-40B4-BE49-F238E27FC236}">
                  <a16:creationId xmlns:a16="http://schemas.microsoft.com/office/drawing/2014/main" id="{41D26EFF-5E3B-EBBE-BB68-44A9B6DA3A55}"/>
                </a:ext>
              </a:extLst>
            </p:cNvPr>
            <p:cNvSpPr/>
            <p:nvPr/>
          </p:nvSpPr>
          <p:spPr>
            <a:xfrm>
              <a:off x="5326617" y="1780864"/>
              <a:ext cx="952215" cy="1022868"/>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1867" kern="0">
                <a:solidFill>
                  <a:srgbClr val="FFFFFF"/>
                </a:solidFill>
                <a:latin typeface="Arial"/>
                <a:sym typeface="Arial"/>
              </a:endParaRPr>
            </a:p>
          </p:txBody>
        </p:sp>
      </p:grpSp>
      <p:grpSp>
        <p:nvGrpSpPr>
          <p:cNvPr id="20" name="Gruppo 19">
            <a:extLst>
              <a:ext uri="{FF2B5EF4-FFF2-40B4-BE49-F238E27FC236}">
                <a16:creationId xmlns:a16="http://schemas.microsoft.com/office/drawing/2014/main" id="{FAFF70DA-11DF-A1ED-241C-F4A6E5140C72}"/>
              </a:ext>
            </a:extLst>
          </p:cNvPr>
          <p:cNvGrpSpPr/>
          <p:nvPr/>
        </p:nvGrpSpPr>
        <p:grpSpPr>
          <a:xfrm>
            <a:off x="6728036" y="2796348"/>
            <a:ext cx="673843" cy="699408"/>
            <a:chOff x="6482272" y="1780864"/>
            <a:chExt cx="952215" cy="1022868"/>
          </a:xfrm>
        </p:grpSpPr>
        <p:pic>
          <p:nvPicPr>
            <p:cNvPr id="21" name="Immagine 20">
              <a:extLst>
                <a:ext uri="{FF2B5EF4-FFF2-40B4-BE49-F238E27FC236}">
                  <a16:creationId xmlns:a16="http://schemas.microsoft.com/office/drawing/2014/main" id="{34785E22-B609-2CC6-8F6F-88440FF12AC7}"/>
                </a:ext>
              </a:extLst>
            </p:cNvPr>
            <p:cNvPicPr>
              <a:picLocks noChangeAspect="1"/>
            </p:cNvPicPr>
            <p:nvPr/>
          </p:nvPicPr>
          <p:blipFill>
            <a:blip r:embed="rId7"/>
            <a:stretch>
              <a:fillRect/>
            </a:stretch>
          </p:blipFill>
          <p:spPr>
            <a:xfrm>
              <a:off x="6630458" y="1965958"/>
              <a:ext cx="667034" cy="667034"/>
            </a:xfrm>
            <a:prstGeom prst="rect">
              <a:avLst/>
            </a:prstGeom>
          </p:spPr>
        </p:pic>
        <p:sp>
          <p:nvSpPr>
            <p:cNvPr id="22" name="Ovale 21">
              <a:extLst>
                <a:ext uri="{FF2B5EF4-FFF2-40B4-BE49-F238E27FC236}">
                  <a16:creationId xmlns:a16="http://schemas.microsoft.com/office/drawing/2014/main" id="{806FF5EA-3F3D-6540-040C-CBD146554444}"/>
                </a:ext>
              </a:extLst>
            </p:cNvPr>
            <p:cNvSpPr/>
            <p:nvPr/>
          </p:nvSpPr>
          <p:spPr>
            <a:xfrm>
              <a:off x="6482272" y="1780864"/>
              <a:ext cx="952215" cy="1022868"/>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1867" kern="0">
                <a:solidFill>
                  <a:srgbClr val="FFFFFF"/>
                </a:solidFill>
                <a:latin typeface="Arial"/>
                <a:sym typeface="Arial"/>
              </a:endParaRPr>
            </a:p>
          </p:txBody>
        </p:sp>
      </p:grpSp>
      <p:cxnSp>
        <p:nvCxnSpPr>
          <p:cNvPr id="23" name="Connettore 2 22">
            <a:extLst>
              <a:ext uri="{FF2B5EF4-FFF2-40B4-BE49-F238E27FC236}">
                <a16:creationId xmlns:a16="http://schemas.microsoft.com/office/drawing/2014/main" id="{689359CA-11AF-9F10-9875-EBF4509A063C}"/>
              </a:ext>
            </a:extLst>
          </p:cNvPr>
          <p:cNvCxnSpPr>
            <a:cxnSpLocks/>
          </p:cNvCxnSpPr>
          <p:nvPr/>
        </p:nvCxnSpPr>
        <p:spPr>
          <a:xfrm>
            <a:off x="2384780" y="3622124"/>
            <a:ext cx="0" cy="374176"/>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ttore 2 23">
            <a:extLst>
              <a:ext uri="{FF2B5EF4-FFF2-40B4-BE49-F238E27FC236}">
                <a16:creationId xmlns:a16="http://schemas.microsoft.com/office/drawing/2014/main" id="{67239E83-6861-77CC-91A2-2F8177A0D0FE}"/>
              </a:ext>
            </a:extLst>
          </p:cNvPr>
          <p:cNvCxnSpPr>
            <a:cxnSpLocks/>
          </p:cNvCxnSpPr>
          <p:nvPr/>
        </p:nvCxnSpPr>
        <p:spPr>
          <a:xfrm>
            <a:off x="3338823" y="3622124"/>
            <a:ext cx="0" cy="374176"/>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ttore 2 24">
            <a:extLst>
              <a:ext uri="{FF2B5EF4-FFF2-40B4-BE49-F238E27FC236}">
                <a16:creationId xmlns:a16="http://schemas.microsoft.com/office/drawing/2014/main" id="{83F1C9A6-78F9-2904-52DD-FC8B62586D23}"/>
              </a:ext>
            </a:extLst>
          </p:cNvPr>
          <p:cNvCxnSpPr>
            <a:cxnSpLocks/>
          </p:cNvCxnSpPr>
          <p:nvPr/>
        </p:nvCxnSpPr>
        <p:spPr>
          <a:xfrm>
            <a:off x="4271204" y="3622124"/>
            <a:ext cx="0" cy="374176"/>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ttore 2 25">
            <a:extLst>
              <a:ext uri="{FF2B5EF4-FFF2-40B4-BE49-F238E27FC236}">
                <a16:creationId xmlns:a16="http://schemas.microsoft.com/office/drawing/2014/main" id="{E2F0C8A0-45BA-8B0A-A90E-5DFEAF341AF9}"/>
              </a:ext>
            </a:extLst>
          </p:cNvPr>
          <p:cNvCxnSpPr>
            <a:cxnSpLocks/>
          </p:cNvCxnSpPr>
          <p:nvPr/>
        </p:nvCxnSpPr>
        <p:spPr>
          <a:xfrm>
            <a:off x="5208349" y="3622124"/>
            <a:ext cx="0" cy="374176"/>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ttore 2 26">
            <a:extLst>
              <a:ext uri="{FF2B5EF4-FFF2-40B4-BE49-F238E27FC236}">
                <a16:creationId xmlns:a16="http://schemas.microsoft.com/office/drawing/2014/main" id="{7C7D5F3D-D19D-9589-53D4-AAC465BB31BF}"/>
              </a:ext>
            </a:extLst>
          </p:cNvPr>
          <p:cNvCxnSpPr>
            <a:cxnSpLocks/>
          </p:cNvCxnSpPr>
          <p:nvPr/>
        </p:nvCxnSpPr>
        <p:spPr>
          <a:xfrm>
            <a:off x="6142032" y="3622124"/>
            <a:ext cx="0" cy="374176"/>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ttore 2 27">
            <a:extLst>
              <a:ext uri="{FF2B5EF4-FFF2-40B4-BE49-F238E27FC236}">
                <a16:creationId xmlns:a16="http://schemas.microsoft.com/office/drawing/2014/main" id="{0E93EC34-27B8-5BBC-4606-5C2440B9BEF3}"/>
              </a:ext>
            </a:extLst>
          </p:cNvPr>
          <p:cNvCxnSpPr>
            <a:cxnSpLocks/>
          </p:cNvCxnSpPr>
          <p:nvPr/>
        </p:nvCxnSpPr>
        <p:spPr>
          <a:xfrm>
            <a:off x="7082643" y="3622124"/>
            <a:ext cx="0" cy="374176"/>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nvGrpSpPr>
          <p:cNvPr id="29" name="Gruppo 28">
            <a:extLst>
              <a:ext uri="{FF2B5EF4-FFF2-40B4-BE49-F238E27FC236}">
                <a16:creationId xmlns:a16="http://schemas.microsoft.com/office/drawing/2014/main" id="{A9E754A3-3E18-7498-EDB0-D3C24BACC4CB}"/>
              </a:ext>
            </a:extLst>
          </p:cNvPr>
          <p:cNvGrpSpPr/>
          <p:nvPr/>
        </p:nvGrpSpPr>
        <p:grpSpPr>
          <a:xfrm>
            <a:off x="1715671" y="5342649"/>
            <a:ext cx="618132" cy="609193"/>
            <a:chOff x="1185631" y="3859638"/>
            <a:chExt cx="696784" cy="721625"/>
          </a:xfrm>
        </p:grpSpPr>
        <p:pic>
          <p:nvPicPr>
            <p:cNvPr id="30" name="Immagine 29">
              <a:extLst>
                <a:ext uri="{FF2B5EF4-FFF2-40B4-BE49-F238E27FC236}">
                  <a16:creationId xmlns:a16="http://schemas.microsoft.com/office/drawing/2014/main" id="{1A12DD2E-906B-FAE1-AFB2-310F08B8D5DD}"/>
                </a:ext>
              </a:extLst>
            </p:cNvPr>
            <p:cNvPicPr>
              <a:picLocks noChangeAspect="1"/>
            </p:cNvPicPr>
            <p:nvPr/>
          </p:nvPicPr>
          <p:blipFill rotWithShape="1">
            <a:blip r:embed="rId8"/>
            <a:srcRect l="9801" t="15920" r="10563" b="16551"/>
            <a:stretch/>
          </p:blipFill>
          <p:spPr>
            <a:xfrm>
              <a:off x="1286351" y="4020091"/>
              <a:ext cx="511791" cy="433983"/>
            </a:xfrm>
            <a:prstGeom prst="rect">
              <a:avLst/>
            </a:prstGeom>
          </p:spPr>
        </p:pic>
        <p:sp>
          <p:nvSpPr>
            <p:cNvPr id="31" name="Ovale 30">
              <a:extLst>
                <a:ext uri="{FF2B5EF4-FFF2-40B4-BE49-F238E27FC236}">
                  <a16:creationId xmlns:a16="http://schemas.microsoft.com/office/drawing/2014/main" id="{83845C16-4634-AEE7-BF6E-972C3B101FF1}"/>
                </a:ext>
              </a:extLst>
            </p:cNvPr>
            <p:cNvSpPr/>
            <p:nvPr/>
          </p:nvSpPr>
          <p:spPr>
            <a:xfrm>
              <a:off x="1185631" y="3859638"/>
              <a:ext cx="696784" cy="721625"/>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1867" kern="0">
                <a:solidFill>
                  <a:srgbClr val="FFFFFF"/>
                </a:solidFill>
                <a:latin typeface="Arial"/>
                <a:sym typeface="Arial"/>
              </a:endParaRPr>
            </a:p>
          </p:txBody>
        </p:sp>
      </p:grpSp>
      <p:grpSp>
        <p:nvGrpSpPr>
          <p:cNvPr id="32" name="Gruppo 31">
            <a:extLst>
              <a:ext uri="{FF2B5EF4-FFF2-40B4-BE49-F238E27FC236}">
                <a16:creationId xmlns:a16="http://schemas.microsoft.com/office/drawing/2014/main" id="{9C21B03B-DD5C-47D2-F632-69B050B5EE0E}"/>
              </a:ext>
            </a:extLst>
          </p:cNvPr>
          <p:cNvGrpSpPr/>
          <p:nvPr/>
        </p:nvGrpSpPr>
        <p:grpSpPr>
          <a:xfrm>
            <a:off x="2786817" y="5356688"/>
            <a:ext cx="618132" cy="609193"/>
            <a:chOff x="2193118" y="3850345"/>
            <a:chExt cx="696784" cy="721625"/>
          </a:xfrm>
        </p:grpSpPr>
        <p:pic>
          <p:nvPicPr>
            <p:cNvPr id="33" name="Immagine 32">
              <a:extLst>
                <a:ext uri="{FF2B5EF4-FFF2-40B4-BE49-F238E27FC236}">
                  <a16:creationId xmlns:a16="http://schemas.microsoft.com/office/drawing/2014/main" id="{41EE2D02-152A-3FA4-BF01-AFE7EB1DB003}"/>
                </a:ext>
              </a:extLst>
            </p:cNvPr>
            <p:cNvPicPr>
              <a:picLocks noChangeAspect="1"/>
            </p:cNvPicPr>
            <p:nvPr/>
          </p:nvPicPr>
          <p:blipFill>
            <a:blip r:embed="rId9"/>
            <a:stretch>
              <a:fillRect/>
            </a:stretch>
          </p:blipFill>
          <p:spPr>
            <a:xfrm>
              <a:off x="2298674" y="4020091"/>
              <a:ext cx="485672" cy="382137"/>
            </a:xfrm>
            <a:prstGeom prst="rect">
              <a:avLst/>
            </a:prstGeom>
          </p:spPr>
        </p:pic>
        <p:sp>
          <p:nvSpPr>
            <p:cNvPr id="34" name="Ovale 33">
              <a:extLst>
                <a:ext uri="{FF2B5EF4-FFF2-40B4-BE49-F238E27FC236}">
                  <a16:creationId xmlns:a16="http://schemas.microsoft.com/office/drawing/2014/main" id="{044AB5DC-D9ED-5B08-92DC-E4603795B4BB}"/>
                </a:ext>
              </a:extLst>
            </p:cNvPr>
            <p:cNvSpPr/>
            <p:nvPr/>
          </p:nvSpPr>
          <p:spPr>
            <a:xfrm>
              <a:off x="2193118" y="3850345"/>
              <a:ext cx="696784" cy="721625"/>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1867" kern="0">
                <a:solidFill>
                  <a:srgbClr val="FFFFFF"/>
                </a:solidFill>
                <a:latin typeface="Arial"/>
                <a:sym typeface="Arial"/>
              </a:endParaRPr>
            </a:p>
          </p:txBody>
        </p:sp>
      </p:grpSp>
      <p:grpSp>
        <p:nvGrpSpPr>
          <p:cNvPr id="35" name="Gruppo 34">
            <a:extLst>
              <a:ext uri="{FF2B5EF4-FFF2-40B4-BE49-F238E27FC236}">
                <a16:creationId xmlns:a16="http://schemas.microsoft.com/office/drawing/2014/main" id="{8E532A15-E277-5333-78DC-20EBE6395F16}"/>
              </a:ext>
            </a:extLst>
          </p:cNvPr>
          <p:cNvGrpSpPr/>
          <p:nvPr/>
        </p:nvGrpSpPr>
        <p:grpSpPr>
          <a:xfrm>
            <a:off x="3857962" y="5356688"/>
            <a:ext cx="618132" cy="609193"/>
            <a:chOff x="3025200" y="3850344"/>
            <a:chExt cx="696784" cy="721625"/>
          </a:xfrm>
        </p:grpSpPr>
        <p:pic>
          <p:nvPicPr>
            <p:cNvPr id="36" name="Immagine 35">
              <a:extLst>
                <a:ext uri="{FF2B5EF4-FFF2-40B4-BE49-F238E27FC236}">
                  <a16:creationId xmlns:a16="http://schemas.microsoft.com/office/drawing/2014/main" id="{AA6356C0-0EF6-62D2-C318-AFB77194D7CE}"/>
                </a:ext>
              </a:extLst>
            </p:cNvPr>
            <p:cNvPicPr>
              <a:picLocks noChangeAspect="1"/>
            </p:cNvPicPr>
            <p:nvPr/>
          </p:nvPicPr>
          <p:blipFill>
            <a:blip r:embed="rId10"/>
            <a:stretch>
              <a:fillRect/>
            </a:stretch>
          </p:blipFill>
          <p:spPr>
            <a:xfrm>
              <a:off x="3182523" y="4020090"/>
              <a:ext cx="382138" cy="382138"/>
            </a:xfrm>
            <a:prstGeom prst="rect">
              <a:avLst/>
            </a:prstGeom>
          </p:spPr>
        </p:pic>
        <p:sp>
          <p:nvSpPr>
            <p:cNvPr id="37" name="Ovale 36">
              <a:extLst>
                <a:ext uri="{FF2B5EF4-FFF2-40B4-BE49-F238E27FC236}">
                  <a16:creationId xmlns:a16="http://schemas.microsoft.com/office/drawing/2014/main" id="{C0A73A10-0110-079F-2D12-528F8F715BB7}"/>
                </a:ext>
              </a:extLst>
            </p:cNvPr>
            <p:cNvSpPr/>
            <p:nvPr/>
          </p:nvSpPr>
          <p:spPr>
            <a:xfrm>
              <a:off x="3025200" y="3850344"/>
              <a:ext cx="696784" cy="721625"/>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1867" kern="0">
                <a:solidFill>
                  <a:srgbClr val="FFFFFF"/>
                </a:solidFill>
                <a:latin typeface="Arial"/>
                <a:sym typeface="Arial"/>
              </a:endParaRPr>
            </a:p>
          </p:txBody>
        </p:sp>
      </p:grpSp>
      <p:grpSp>
        <p:nvGrpSpPr>
          <p:cNvPr id="38" name="Gruppo 37">
            <a:extLst>
              <a:ext uri="{FF2B5EF4-FFF2-40B4-BE49-F238E27FC236}">
                <a16:creationId xmlns:a16="http://schemas.microsoft.com/office/drawing/2014/main" id="{3A6CE861-D8AD-9068-FB27-5A337BDC1BA0}"/>
              </a:ext>
            </a:extLst>
          </p:cNvPr>
          <p:cNvGrpSpPr/>
          <p:nvPr/>
        </p:nvGrpSpPr>
        <p:grpSpPr>
          <a:xfrm>
            <a:off x="4893733" y="5356690"/>
            <a:ext cx="618132" cy="609193"/>
            <a:chOff x="3955271" y="3850343"/>
            <a:chExt cx="696784" cy="721625"/>
          </a:xfrm>
        </p:grpSpPr>
        <p:pic>
          <p:nvPicPr>
            <p:cNvPr id="39" name="Immagine 38">
              <a:extLst>
                <a:ext uri="{FF2B5EF4-FFF2-40B4-BE49-F238E27FC236}">
                  <a16:creationId xmlns:a16="http://schemas.microsoft.com/office/drawing/2014/main" id="{4E0DC923-B7C4-469E-F90E-BA448BB2CB9E}"/>
                </a:ext>
              </a:extLst>
            </p:cNvPr>
            <p:cNvPicPr>
              <a:picLocks noChangeAspect="1"/>
            </p:cNvPicPr>
            <p:nvPr/>
          </p:nvPicPr>
          <p:blipFill>
            <a:blip r:embed="rId11"/>
            <a:stretch>
              <a:fillRect/>
            </a:stretch>
          </p:blipFill>
          <p:spPr>
            <a:xfrm>
              <a:off x="4126243" y="4020090"/>
              <a:ext cx="382137" cy="382137"/>
            </a:xfrm>
            <a:prstGeom prst="rect">
              <a:avLst/>
            </a:prstGeom>
          </p:spPr>
        </p:pic>
        <p:sp>
          <p:nvSpPr>
            <p:cNvPr id="40" name="Ovale 39">
              <a:extLst>
                <a:ext uri="{FF2B5EF4-FFF2-40B4-BE49-F238E27FC236}">
                  <a16:creationId xmlns:a16="http://schemas.microsoft.com/office/drawing/2014/main" id="{895A46CB-620D-BF38-2C38-652B6244B0D3}"/>
                </a:ext>
              </a:extLst>
            </p:cNvPr>
            <p:cNvSpPr/>
            <p:nvPr/>
          </p:nvSpPr>
          <p:spPr>
            <a:xfrm>
              <a:off x="3955271" y="3850343"/>
              <a:ext cx="696784" cy="721625"/>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1867" kern="0">
                <a:solidFill>
                  <a:srgbClr val="FFFFFF"/>
                </a:solidFill>
                <a:latin typeface="Arial"/>
                <a:sym typeface="Arial"/>
              </a:endParaRPr>
            </a:p>
          </p:txBody>
        </p:sp>
      </p:grpSp>
      <p:grpSp>
        <p:nvGrpSpPr>
          <p:cNvPr id="41" name="Gruppo 40">
            <a:extLst>
              <a:ext uri="{FF2B5EF4-FFF2-40B4-BE49-F238E27FC236}">
                <a16:creationId xmlns:a16="http://schemas.microsoft.com/office/drawing/2014/main" id="{D7979089-8C1B-11E5-CDE2-CBF277D50C80}"/>
              </a:ext>
            </a:extLst>
          </p:cNvPr>
          <p:cNvGrpSpPr/>
          <p:nvPr/>
        </p:nvGrpSpPr>
        <p:grpSpPr>
          <a:xfrm>
            <a:off x="5945167" y="5356690"/>
            <a:ext cx="618132" cy="609193"/>
            <a:chOff x="4694173" y="3850342"/>
            <a:chExt cx="696784" cy="721625"/>
          </a:xfrm>
        </p:grpSpPr>
        <p:pic>
          <p:nvPicPr>
            <p:cNvPr id="42" name="Immagine 41">
              <a:extLst>
                <a:ext uri="{FF2B5EF4-FFF2-40B4-BE49-F238E27FC236}">
                  <a16:creationId xmlns:a16="http://schemas.microsoft.com/office/drawing/2014/main" id="{D3DBC8AA-A834-0A64-7306-1083C8FA77E6}"/>
                </a:ext>
              </a:extLst>
            </p:cNvPr>
            <p:cNvPicPr>
              <a:picLocks noChangeAspect="1"/>
            </p:cNvPicPr>
            <p:nvPr/>
          </p:nvPicPr>
          <p:blipFill rotWithShape="1">
            <a:blip r:embed="rId12"/>
            <a:srcRect l="10419" t="8240"/>
            <a:stretch/>
          </p:blipFill>
          <p:spPr>
            <a:xfrm>
              <a:off x="4871943" y="4020090"/>
              <a:ext cx="382137" cy="391430"/>
            </a:xfrm>
            <a:prstGeom prst="rect">
              <a:avLst/>
            </a:prstGeom>
          </p:spPr>
        </p:pic>
        <p:sp>
          <p:nvSpPr>
            <p:cNvPr id="43" name="Ovale 42">
              <a:extLst>
                <a:ext uri="{FF2B5EF4-FFF2-40B4-BE49-F238E27FC236}">
                  <a16:creationId xmlns:a16="http://schemas.microsoft.com/office/drawing/2014/main" id="{56D28AA6-6D33-0FD0-82D3-AC72E7C9649D}"/>
                </a:ext>
              </a:extLst>
            </p:cNvPr>
            <p:cNvSpPr/>
            <p:nvPr/>
          </p:nvSpPr>
          <p:spPr>
            <a:xfrm>
              <a:off x="4694173" y="3850342"/>
              <a:ext cx="696784" cy="721625"/>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1867" kern="0">
                <a:solidFill>
                  <a:srgbClr val="FFFFFF"/>
                </a:solidFill>
                <a:latin typeface="Arial"/>
                <a:sym typeface="Arial"/>
              </a:endParaRPr>
            </a:p>
          </p:txBody>
        </p:sp>
      </p:grpSp>
      <p:grpSp>
        <p:nvGrpSpPr>
          <p:cNvPr id="44" name="Gruppo 43">
            <a:extLst>
              <a:ext uri="{FF2B5EF4-FFF2-40B4-BE49-F238E27FC236}">
                <a16:creationId xmlns:a16="http://schemas.microsoft.com/office/drawing/2014/main" id="{5489EB26-3E42-E42B-3FCB-3ED2C55A97F8}"/>
              </a:ext>
            </a:extLst>
          </p:cNvPr>
          <p:cNvGrpSpPr/>
          <p:nvPr/>
        </p:nvGrpSpPr>
        <p:grpSpPr>
          <a:xfrm>
            <a:off x="6980938" y="5356689"/>
            <a:ext cx="618132" cy="609193"/>
            <a:chOff x="5534592" y="3876269"/>
            <a:chExt cx="696784" cy="721625"/>
          </a:xfrm>
        </p:grpSpPr>
        <p:pic>
          <p:nvPicPr>
            <p:cNvPr id="45" name="Immagine 44">
              <a:extLst>
                <a:ext uri="{FF2B5EF4-FFF2-40B4-BE49-F238E27FC236}">
                  <a16:creationId xmlns:a16="http://schemas.microsoft.com/office/drawing/2014/main" id="{BEA16C52-9128-6A47-9EFF-A01EF36829E4}"/>
                </a:ext>
              </a:extLst>
            </p:cNvPr>
            <p:cNvPicPr>
              <a:picLocks noChangeAspect="1"/>
            </p:cNvPicPr>
            <p:nvPr/>
          </p:nvPicPr>
          <p:blipFill>
            <a:blip r:embed="rId13"/>
            <a:stretch>
              <a:fillRect/>
            </a:stretch>
          </p:blipFill>
          <p:spPr>
            <a:xfrm>
              <a:off x="5685882" y="4029383"/>
              <a:ext cx="394204" cy="382137"/>
            </a:xfrm>
            <a:prstGeom prst="rect">
              <a:avLst/>
            </a:prstGeom>
          </p:spPr>
        </p:pic>
        <p:sp>
          <p:nvSpPr>
            <p:cNvPr id="46" name="Ovale 45">
              <a:extLst>
                <a:ext uri="{FF2B5EF4-FFF2-40B4-BE49-F238E27FC236}">
                  <a16:creationId xmlns:a16="http://schemas.microsoft.com/office/drawing/2014/main" id="{5C868EF9-9873-0D96-FAE8-09F8A4D74B4D}"/>
                </a:ext>
              </a:extLst>
            </p:cNvPr>
            <p:cNvSpPr/>
            <p:nvPr/>
          </p:nvSpPr>
          <p:spPr>
            <a:xfrm>
              <a:off x="5534592" y="3876269"/>
              <a:ext cx="696784" cy="721625"/>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1867" kern="0">
                <a:solidFill>
                  <a:srgbClr val="FFFFFF"/>
                </a:solidFill>
                <a:latin typeface="Arial"/>
                <a:sym typeface="Arial"/>
              </a:endParaRPr>
            </a:p>
          </p:txBody>
        </p:sp>
      </p:grpSp>
      <p:cxnSp>
        <p:nvCxnSpPr>
          <p:cNvPr id="47" name="Connettore 2 46">
            <a:extLst>
              <a:ext uri="{FF2B5EF4-FFF2-40B4-BE49-F238E27FC236}">
                <a16:creationId xmlns:a16="http://schemas.microsoft.com/office/drawing/2014/main" id="{DD4DE439-5FBA-02B7-73FB-FFE1B879C3CD}"/>
              </a:ext>
            </a:extLst>
          </p:cNvPr>
          <p:cNvCxnSpPr>
            <a:cxnSpLocks/>
          </p:cNvCxnSpPr>
          <p:nvPr/>
        </p:nvCxnSpPr>
        <p:spPr>
          <a:xfrm>
            <a:off x="2030173" y="4891528"/>
            <a:ext cx="0" cy="374176"/>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onnettore 2 47">
            <a:extLst>
              <a:ext uri="{FF2B5EF4-FFF2-40B4-BE49-F238E27FC236}">
                <a16:creationId xmlns:a16="http://schemas.microsoft.com/office/drawing/2014/main" id="{A6C0BF00-1A32-8712-B447-823FD037080B}"/>
              </a:ext>
            </a:extLst>
          </p:cNvPr>
          <p:cNvCxnSpPr>
            <a:cxnSpLocks/>
          </p:cNvCxnSpPr>
          <p:nvPr/>
        </p:nvCxnSpPr>
        <p:spPr>
          <a:xfrm>
            <a:off x="3097327" y="4891528"/>
            <a:ext cx="0" cy="374176"/>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49" name="Connettore 2 48">
            <a:extLst>
              <a:ext uri="{FF2B5EF4-FFF2-40B4-BE49-F238E27FC236}">
                <a16:creationId xmlns:a16="http://schemas.microsoft.com/office/drawing/2014/main" id="{921C61A3-543F-EA05-E1FB-C85A5F3D4BCA}"/>
              </a:ext>
            </a:extLst>
          </p:cNvPr>
          <p:cNvCxnSpPr>
            <a:cxnSpLocks/>
          </p:cNvCxnSpPr>
          <p:nvPr/>
        </p:nvCxnSpPr>
        <p:spPr>
          <a:xfrm>
            <a:off x="4160461" y="4891528"/>
            <a:ext cx="0" cy="374176"/>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50" name="Connettore 2 49">
            <a:extLst>
              <a:ext uri="{FF2B5EF4-FFF2-40B4-BE49-F238E27FC236}">
                <a16:creationId xmlns:a16="http://schemas.microsoft.com/office/drawing/2014/main" id="{0D865F42-D7CA-6717-62A8-6DD4DA88B7FB}"/>
              </a:ext>
            </a:extLst>
          </p:cNvPr>
          <p:cNvCxnSpPr>
            <a:cxnSpLocks/>
          </p:cNvCxnSpPr>
          <p:nvPr/>
        </p:nvCxnSpPr>
        <p:spPr>
          <a:xfrm>
            <a:off x="5202797" y="4891528"/>
            <a:ext cx="0" cy="374176"/>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51" name="Connettore 2 50">
            <a:extLst>
              <a:ext uri="{FF2B5EF4-FFF2-40B4-BE49-F238E27FC236}">
                <a16:creationId xmlns:a16="http://schemas.microsoft.com/office/drawing/2014/main" id="{C9945B82-8541-D7A3-FF51-0A81C7C8A193}"/>
              </a:ext>
            </a:extLst>
          </p:cNvPr>
          <p:cNvCxnSpPr>
            <a:cxnSpLocks/>
          </p:cNvCxnSpPr>
          <p:nvPr/>
        </p:nvCxnSpPr>
        <p:spPr>
          <a:xfrm>
            <a:off x="6242908" y="4891528"/>
            <a:ext cx="0" cy="374176"/>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52" name="Connettore 2 51">
            <a:extLst>
              <a:ext uri="{FF2B5EF4-FFF2-40B4-BE49-F238E27FC236}">
                <a16:creationId xmlns:a16="http://schemas.microsoft.com/office/drawing/2014/main" id="{11383CE2-000D-8547-DD66-3B7B2C70CF33}"/>
              </a:ext>
            </a:extLst>
          </p:cNvPr>
          <p:cNvCxnSpPr>
            <a:cxnSpLocks/>
          </p:cNvCxnSpPr>
          <p:nvPr/>
        </p:nvCxnSpPr>
        <p:spPr>
          <a:xfrm>
            <a:off x="7290004" y="4891528"/>
            <a:ext cx="0" cy="374176"/>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53" name="CasellaDiTesto 52">
            <a:extLst>
              <a:ext uri="{FF2B5EF4-FFF2-40B4-BE49-F238E27FC236}">
                <a16:creationId xmlns:a16="http://schemas.microsoft.com/office/drawing/2014/main" id="{B169D5EC-7346-AE78-266C-28DF79B8236A}"/>
              </a:ext>
            </a:extLst>
          </p:cNvPr>
          <p:cNvSpPr txBox="1"/>
          <p:nvPr/>
        </p:nvSpPr>
        <p:spPr>
          <a:xfrm>
            <a:off x="766430" y="2819535"/>
            <a:ext cx="1287069" cy="666977"/>
          </a:xfrm>
          <a:prstGeom prst="rect">
            <a:avLst/>
          </a:prstGeom>
          <a:noFill/>
        </p:spPr>
        <p:txBody>
          <a:bodyPr wrap="square" rtlCol="0">
            <a:spAutoFit/>
          </a:bodyPr>
          <a:lstStyle/>
          <a:p>
            <a:pPr defTabSz="1219170">
              <a:buClr>
                <a:srgbClr val="000000"/>
              </a:buClr>
            </a:pPr>
            <a:r>
              <a:rPr lang="en-GB" sz="1867" b="1" kern="0" dirty="0">
                <a:solidFill>
                  <a:srgbClr val="000000"/>
                </a:solidFill>
                <a:latin typeface="Arial"/>
                <a:cs typeface="Arial"/>
                <a:sym typeface="Arial"/>
              </a:rPr>
              <a:t>Physical Sensors</a:t>
            </a:r>
          </a:p>
        </p:txBody>
      </p:sp>
      <p:sp>
        <p:nvSpPr>
          <p:cNvPr id="54" name="CasellaDiTesto 53">
            <a:extLst>
              <a:ext uri="{FF2B5EF4-FFF2-40B4-BE49-F238E27FC236}">
                <a16:creationId xmlns:a16="http://schemas.microsoft.com/office/drawing/2014/main" id="{D859C86F-BE0B-4511-57D9-73726C3A83DB}"/>
              </a:ext>
            </a:extLst>
          </p:cNvPr>
          <p:cNvSpPr txBox="1"/>
          <p:nvPr/>
        </p:nvSpPr>
        <p:spPr>
          <a:xfrm>
            <a:off x="292125" y="4110390"/>
            <a:ext cx="1604007" cy="666977"/>
          </a:xfrm>
          <a:prstGeom prst="rect">
            <a:avLst/>
          </a:prstGeom>
          <a:noFill/>
        </p:spPr>
        <p:txBody>
          <a:bodyPr wrap="square" rtlCol="0">
            <a:spAutoFit/>
          </a:bodyPr>
          <a:lstStyle/>
          <a:p>
            <a:pPr algn="ctr" defTabSz="1219170">
              <a:buClr>
                <a:srgbClr val="000000"/>
              </a:buClr>
            </a:pPr>
            <a:r>
              <a:rPr lang="en-GB" sz="1867" b="1" kern="0" dirty="0">
                <a:solidFill>
                  <a:srgbClr val="000000"/>
                </a:solidFill>
                <a:latin typeface="Arial"/>
                <a:cs typeface="Arial"/>
                <a:sym typeface="Arial"/>
              </a:rPr>
              <a:t>Cloud-Edge AI</a:t>
            </a:r>
          </a:p>
        </p:txBody>
      </p:sp>
      <p:sp>
        <p:nvSpPr>
          <p:cNvPr id="55" name="CasellaDiTesto 54">
            <a:extLst>
              <a:ext uri="{FF2B5EF4-FFF2-40B4-BE49-F238E27FC236}">
                <a16:creationId xmlns:a16="http://schemas.microsoft.com/office/drawing/2014/main" id="{7A9214A6-A893-FAEA-03C1-2AD8CA3A240B}"/>
              </a:ext>
            </a:extLst>
          </p:cNvPr>
          <p:cNvSpPr txBox="1"/>
          <p:nvPr/>
        </p:nvSpPr>
        <p:spPr>
          <a:xfrm>
            <a:off x="335948" y="5298431"/>
            <a:ext cx="1368216" cy="666977"/>
          </a:xfrm>
          <a:prstGeom prst="rect">
            <a:avLst/>
          </a:prstGeom>
          <a:noFill/>
        </p:spPr>
        <p:txBody>
          <a:bodyPr wrap="square" rtlCol="0">
            <a:spAutoFit/>
          </a:bodyPr>
          <a:lstStyle/>
          <a:p>
            <a:pPr algn="ctr" defTabSz="1219170">
              <a:buClr>
                <a:srgbClr val="000000"/>
              </a:buClr>
            </a:pPr>
            <a:r>
              <a:rPr lang="en-GB" sz="1867" b="1" kern="0" dirty="0">
                <a:solidFill>
                  <a:srgbClr val="000000"/>
                </a:solidFill>
                <a:latin typeface="Arial"/>
                <a:cs typeface="Arial"/>
                <a:sym typeface="Arial"/>
              </a:rPr>
              <a:t>Intelligent Sensors</a:t>
            </a:r>
          </a:p>
        </p:txBody>
      </p:sp>
      <p:cxnSp>
        <p:nvCxnSpPr>
          <p:cNvPr id="56" name="Connettore 2 55">
            <a:extLst>
              <a:ext uri="{FF2B5EF4-FFF2-40B4-BE49-F238E27FC236}">
                <a16:creationId xmlns:a16="http://schemas.microsoft.com/office/drawing/2014/main" id="{33C8C522-1A57-C7B9-EE70-EC0055AFECC6}"/>
              </a:ext>
            </a:extLst>
          </p:cNvPr>
          <p:cNvCxnSpPr>
            <a:cxnSpLocks/>
          </p:cNvCxnSpPr>
          <p:nvPr/>
        </p:nvCxnSpPr>
        <p:spPr>
          <a:xfrm>
            <a:off x="7304933" y="3766783"/>
            <a:ext cx="95553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7" name="CasellaDiTesto 56">
            <a:extLst>
              <a:ext uri="{FF2B5EF4-FFF2-40B4-BE49-F238E27FC236}">
                <a16:creationId xmlns:a16="http://schemas.microsoft.com/office/drawing/2014/main" id="{C6A69473-FED9-BB3A-581D-535217E1AEBE}"/>
              </a:ext>
            </a:extLst>
          </p:cNvPr>
          <p:cNvSpPr txBox="1"/>
          <p:nvPr/>
        </p:nvSpPr>
        <p:spPr>
          <a:xfrm>
            <a:off x="8342488" y="2857084"/>
            <a:ext cx="2662320" cy="1241622"/>
          </a:xfrm>
          <a:prstGeom prst="rect">
            <a:avLst/>
          </a:prstGeom>
          <a:noFill/>
        </p:spPr>
        <p:txBody>
          <a:bodyPr wrap="square" rtlCol="0">
            <a:spAutoFit/>
          </a:bodyPr>
          <a:lstStyle/>
          <a:p>
            <a:pPr marL="380990" indent="-380990" defTabSz="1219170">
              <a:buClr>
                <a:srgbClr val="000000"/>
              </a:buClr>
              <a:buFont typeface="Arial" panose="020B0604020202020204" pitchFamily="34" charset="0"/>
              <a:buChar char="•"/>
            </a:pPr>
            <a:r>
              <a:rPr lang="en-GB" sz="1867" kern="0" dirty="0">
                <a:solidFill>
                  <a:srgbClr val="000000"/>
                </a:solidFill>
                <a:latin typeface="Arial"/>
                <a:cs typeface="Arial"/>
                <a:sym typeface="Arial"/>
              </a:rPr>
              <a:t>Sequential</a:t>
            </a:r>
          </a:p>
          <a:p>
            <a:pPr marL="380990" indent="-380990" defTabSz="1219170">
              <a:buClr>
                <a:srgbClr val="000000"/>
              </a:buClr>
              <a:buFont typeface="Arial" panose="020B0604020202020204" pitchFamily="34" charset="0"/>
              <a:buChar char="•"/>
            </a:pPr>
            <a:r>
              <a:rPr lang="en-GB" sz="1867" kern="0" dirty="0">
                <a:solidFill>
                  <a:srgbClr val="000000"/>
                </a:solidFill>
                <a:latin typeface="Arial"/>
                <a:cs typeface="Arial"/>
                <a:sym typeface="Arial"/>
              </a:rPr>
              <a:t>Fast streaming</a:t>
            </a:r>
          </a:p>
          <a:p>
            <a:pPr marL="380990" indent="-380990" defTabSz="1219170">
              <a:buClr>
                <a:srgbClr val="000000"/>
              </a:buClr>
              <a:buFont typeface="Arial" panose="020B0604020202020204" pitchFamily="34" charset="0"/>
              <a:buChar char="•"/>
            </a:pPr>
            <a:r>
              <a:rPr lang="en-GB" sz="1867" kern="0" dirty="0">
                <a:solidFill>
                  <a:srgbClr val="000000"/>
                </a:solidFill>
                <a:latin typeface="Arial"/>
                <a:cs typeface="Arial"/>
                <a:sym typeface="Arial"/>
              </a:rPr>
              <a:t>Noisy</a:t>
            </a:r>
          </a:p>
          <a:p>
            <a:pPr marL="380990" indent="-380990" defTabSz="1219170">
              <a:buClr>
                <a:srgbClr val="000000"/>
              </a:buClr>
              <a:buFont typeface="Arial" panose="020B0604020202020204" pitchFamily="34" charset="0"/>
              <a:buChar char="•"/>
            </a:pPr>
            <a:r>
              <a:rPr lang="en-GB" sz="1867" kern="0" dirty="0">
                <a:solidFill>
                  <a:srgbClr val="000000"/>
                </a:solidFill>
                <a:latin typeface="Arial"/>
                <a:cs typeface="Arial"/>
                <a:sym typeface="Arial"/>
              </a:rPr>
              <a:t>Multi-modal</a:t>
            </a:r>
          </a:p>
        </p:txBody>
      </p:sp>
      <p:cxnSp>
        <p:nvCxnSpPr>
          <p:cNvPr id="58" name="Connettore 2 57">
            <a:extLst>
              <a:ext uri="{FF2B5EF4-FFF2-40B4-BE49-F238E27FC236}">
                <a16:creationId xmlns:a16="http://schemas.microsoft.com/office/drawing/2014/main" id="{0B8DCDC5-8588-89FA-4FE7-B77464E91E55}"/>
              </a:ext>
            </a:extLst>
          </p:cNvPr>
          <p:cNvCxnSpPr>
            <a:cxnSpLocks/>
          </p:cNvCxnSpPr>
          <p:nvPr/>
        </p:nvCxnSpPr>
        <p:spPr>
          <a:xfrm>
            <a:off x="7698359" y="4615976"/>
            <a:ext cx="95553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9" name="CasellaDiTesto 58">
            <a:extLst>
              <a:ext uri="{FF2B5EF4-FFF2-40B4-BE49-F238E27FC236}">
                <a16:creationId xmlns:a16="http://schemas.microsoft.com/office/drawing/2014/main" id="{176DBF7E-22CC-1B3F-2AE8-919CB8F44EDB}"/>
              </a:ext>
            </a:extLst>
          </p:cNvPr>
          <p:cNvSpPr txBox="1"/>
          <p:nvPr/>
        </p:nvSpPr>
        <p:spPr>
          <a:xfrm>
            <a:off x="8745201" y="4291034"/>
            <a:ext cx="2662320" cy="1528945"/>
          </a:xfrm>
          <a:prstGeom prst="rect">
            <a:avLst/>
          </a:prstGeom>
          <a:noFill/>
        </p:spPr>
        <p:txBody>
          <a:bodyPr wrap="square" rtlCol="0">
            <a:spAutoFit/>
          </a:bodyPr>
          <a:lstStyle/>
          <a:p>
            <a:pPr marL="380990" indent="-380990" defTabSz="1219170">
              <a:buClr>
                <a:srgbClr val="000000"/>
              </a:buClr>
              <a:buFont typeface="Arial" panose="020B0604020202020204" pitchFamily="34" charset="0"/>
              <a:buChar char="•"/>
            </a:pPr>
            <a:r>
              <a:rPr lang="en-GB" sz="1867" kern="0" dirty="0">
                <a:solidFill>
                  <a:srgbClr val="000000"/>
                </a:solidFill>
                <a:latin typeface="Arial"/>
                <a:cs typeface="Arial"/>
                <a:sym typeface="Arial"/>
              </a:rPr>
              <a:t>Resource efficiency</a:t>
            </a:r>
          </a:p>
          <a:p>
            <a:pPr marL="380990" indent="-380990" defTabSz="1219170">
              <a:buClr>
                <a:srgbClr val="000000"/>
              </a:buClr>
              <a:buFont typeface="Arial" panose="020B0604020202020204" pitchFamily="34" charset="0"/>
              <a:buChar char="•"/>
            </a:pPr>
            <a:r>
              <a:rPr lang="en-GB" sz="1867" kern="0" dirty="0">
                <a:solidFill>
                  <a:srgbClr val="000000"/>
                </a:solidFill>
                <a:latin typeface="Arial"/>
                <a:cs typeface="Arial"/>
                <a:sym typeface="Arial"/>
              </a:rPr>
              <a:t>Ability to deal with sequential tasks</a:t>
            </a:r>
          </a:p>
          <a:p>
            <a:pPr marL="380990" indent="-380990" defTabSz="1219170">
              <a:buClr>
                <a:srgbClr val="000000"/>
              </a:buClr>
              <a:buFont typeface="Arial" panose="020B0604020202020204" pitchFamily="34" charset="0"/>
              <a:buChar char="•"/>
            </a:pPr>
            <a:r>
              <a:rPr lang="en-GB" sz="1867" kern="0" dirty="0">
                <a:solidFill>
                  <a:srgbClr val="000000"/>
                </a:solidFill>
                <a:latin typeface="Arial"/>
                <a:cs typeface="Arial"/>
                <a:sym typeface="Arial"/>
              </a:rPr>
              <a:t>Robustness</a:t>
            </a:r>
          </a:p>
          <a:p>
            <a:pPr marL="380990" indent="-380990" defTabSz="1219170">
              <a:buClr>
                <a:srgbClr val="000000"/>
              </a:buClr>
              <a:buFont typeface="Arial" panose="020B0604020202020204" pitchFamily="34" charset="0"/>
              <a:buChar char="•"/>
            </a:pPr>
            <a:r>
              <a:rPr lang="en-GB" sz="1867" kern="0" dirty="0">
                <a:solidFill>
                  <a:srgbClr val="000000"/>
                </a:solidFill>
                <a:latin typeface="Arial"/>
                <a:cs typeface="Arial"/>
                <a:sym typeface="Arial"/>
              </a:rPr>
              <a:t>…</a:t>
            </a:r>
          </a:p>
        </p:txBody>
      </p:sp>
    </p:spTree>
    <p:extLst>
      <p:ext uri="{BB962C8B-B14F-4D97-AF65-F5344CB8AC3E}">
        <p14:creationId xmlns:p14="http://schemas.microsoft.com/office/powerpoint/2010/main" val="397256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EBB674B9-B920-89E9-BEC1-1792A0678C9D}"/>
              </a:ext>
            </a:extLst>
          </p:cNvPr>
          <p:cNvSpPr>
            <a:spLocks noGrp="1"/>
          </p:cNvSpPr>
          <p:nvPr>
            <p:ph idx="1"/>
          </p:nvPr>
        </p:nvSpPr>
        <p:spPr>
          <a:xfrm>
            <a:off x="5953124" y="2907357"/>
            <a:ext cx="5172075" cy="3496976"/>
          </a:xfrm>
        </p:spPr>
        <p:txBody>
          <a:bodyPr>
            <a:noAutofit/>
          </a:bodyPr>
          <a:lstStyle/>
          <a:p>
            <a:r>
              <a:rPr lang="en-GB" sz="2200" dirty="0">
                <a:solidFill>
                  <a:schemeClr val="bg2"/>
                </a:solidFill>
              </a:rPr>
              <a:t>Principled</a:t>
            </a:r>
            <a:r>
              <a:rPr lang="en-GB" sz="2200" dirty="0"/>
              <a:t> way of shaping neural inductive biases</a:t>
            </a:r>
          </a:p>
          <a:p>
            <a:r>
              <a:rPr lang="en-GB" sz="2200" dirty="0"/>
              <a:t>Learning </a:t>
            </a:r>
            <a:r>
              <a:rPr lang="en-GB" sz="2200" dirty="0">
                <a:solidFill>
                  <a:schemeClr val="bg2"/>
                </a:solidFill>
              </a:rPr>
              <a:t>beyond backprop </a:t>
            </a:r>
          </a:p>
          <a:p>
            <a:pPr lvl="1"/>
            <a:r>
              <a:rPr lang="en-GB" sz="2200" dirty="0"/>
              <a:t>Adapt to make the system critical, dissipative, conservative or chaotic</a:t>
            </a:r>
          </a:p>
          <a:p>
            <a:pPr lvl="1"/>
            <a:r>
              <a:rPr lang="en-GB" sz="2200" dirty="0"/>
              <a:t>Learning continually</a:t>
            </a:r>
          </a:p>
          <a:p>
            <a:r>
              <a:rPr lang="en-GB" sz="2200" dirty="0">
                <a:solidFill>
                  <a:schemeClr val="bg2"/>
                </a:solidFill>
              </a:rPr>
              <a:t>Computing</a:t>
            </a:r>
            <a:r>
              <a:rPr lang="en-GB" sz="2200" dirty="0"/>
              <a:t> neural networks on dynamical systems</a:t>
            </a:r>
          </a:p>
        </p:txBody>
      </p:sp>
      <mc:AlternateContent xmlns:mc="http://schemas.openxmlformats.org/markup-compatibility/2006" xmlns:a14="http://schemas.microsoft.com/office/drawing/2010/main">
        <mc:Choice Requires="a14">
          <p:sp>
            <p:nvSpPr>
              <p:cNvPr id="4" name="CasellaDiTesto 3">
                <a:extLst>
                  <a:ext uri="{FF2B5EF4-FFF2-40B4-BE49-F238E27FC236}">
                    <a16:creationId xmlns:a16="http://schemas.microsoft.com/office/drawing/2014/main" id="{0FDE955D-7588-4F77-4A04-C3995BCB39FB}"/>
                  </a:ext>
                </a:extLst>
              </p:cNvPr>
              <p:cNvSpPr txBox="1"/>
              <p:nvPr/>
            </p:nvSpPr>
            <p:spPr>
              <a:xfrm>
                <a:off x="2464847" y="2032682"/>
                <a:ext cx="2280240" cy="47128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it-IT"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it-IT"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𝑓</m:t>
                          </m:r>
                        </m:e>
                        <m:sub>
                          <m:sSub>
                            <m:sSubPr>
                              <m:ctrlPr>
                                <a:rPr kumimoji="0" lang="it-IT"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it-IT"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𝜃</m:t>
                              </m:r>
                            </m:e>
                            <m:sub>
                              <m:r>
                                <a:rPr kumimoji="0" lang="it-IT"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𝑘</m:t>
                              </m:r>
                            </m:sub>
                          </m:sSub>
                        </m:sub>
                      </m:sSub>
                      <m:r>
                        <a:rPr kumimoji="0" lang="it-IT"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it-IT"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𝒙</m:t>
                      </m:r>
                      <m:d>
                        <m:dPr>
                          <m:ctrlPr>
                            <a:rPr kumimoji="0" lang="it-IT"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it-IT"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e>
                      </m:d>
                      <m:r>
                        <a:rPr kumimoji="0" lang="it-IT"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it-IT"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𝒓</m:t>
                      </m:r>
                      <m:d>
                        <m:dPr>
                          <m:ctrlPr>
                            <a:rPr kumimoji="0" lang="it-IT"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it-IT"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e>
                      </m:d>
                      <m:r>
                        <a:rPr kumimoji="0" lang="it-IT"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4" name="CasellaDiTesto 3">
                <a:extLst>
                  <a:ext uri="{FF2B5EF4-FFF2-40B4-BE49-F238E27FC236}">
                    <a16:creationId xmlns:a16="http://schemas.microsoft.com/office/drawing/2014/main" id="{0FDE955D-7588-4F77-4A04-C3995BCB39FB}"/>
                  </a:ext>
                </a:extLst>
              </p:cNvPr>
              <p:cNvSpPr txBox="1">
                <a:spLocks noRot="1" noChangeAspect="1" noMove="1" noResize="1" noEditPoints="1" noAdjustHandles="1" noChangeArrowheads="1" noChangeShapeType="1" noTextEdit="1"/>
              </p:cNvSpPr>
              <p:nvPr/>
            </p:nvSpPr>
            <p:spPr>
              <a:xfrm>
                <a:off x="2464847" y="2032682"/>
                <a:ext cx="2280240" cy="471283"/>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CasellaDiTesto 4">
                <a:extLst>
                  <a:ext uri="{FF2B5EF4-FFF2-40B4-BE49-F238E27FC236}">
                    <a16:creationId xmlns:a16="http://schemas.microsoft.com/office/drawing/2014/main" id="{7653F738-4E6B-7CBF-B50E-67C58D65CB78}"/>
                  </a:ext>
                </a:extLst>
              </p:cNvPr>
              <p:cNvSpPr txBox="1"/>
              <p:nvPr/>
            </p:nvSpPr>
            <p:spPr>
              <a:xfrm>
                <a:off x="2466473" y="2039832"/>
                <a:ext cx="3298082" cy="471283"/>
              </a:xfrm>
              <a:prstGeom prst="rect">
                <a:avLst/>
              </a:prstGeom>
              <a:noFill/>
            </p:spPr>
            <p:txBody>
              <a:bodyPr wrap="none" lIns="0" tIns="0" rIns="0" bIns="0" rtlCol="0">
                <a:spAutoFit/>
              </a:bodyPr>
              <a:lstStyle/>
              <a:p>
                <a:pPr lvl="0"/>
                <a14:m>
                  <m:oMathPara xmlns:m="http://schemas.openxmlformats.org/officeDocument/2006/math">
                    <m:oMathParaPr>
                      <m:jc m:val="centerGroup"/>
                    </m:oMathParaPr>
                    <m:oMath xmlns:m="http://schemas.openxmlformats.org/officeDocument/2006/math">
                      <m:sSub>
                        <m:sSubPr>
                          <m:ctrlPr>
                            <a:rPr kumimoji="0" lang="it-IT"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it-IT"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𝑓</m:t>
                          </m:r>
                        </m:e>
                        <m:sub>
                          <m:sSub>
                            <m:sSubPr>
                              <m:ctrlPr>
                                <a:rPr kumimoji="0" lang="it-IT"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it-IT"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𝜃</m:t>
                              </m:r>
                            </m:e>
                            <m:sub>
                              <m:r>
                                <a:rPr kumimoji="0" lang="it-IT"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𝑙</m:t>
                              </m:r>
                            </m:sub>
                          </m:sSub>
                        </m:sub>
                      </m:sSub>
                      <m:r>
                        <a:rPr kumimoji="0" lang="it-IT"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it-IT"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it-IT"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𝒙</m:t>
                          </m:r>
                        </m:e>
                        <m:sub>
                          <m:r>
                            <a:rPr kumimoji="0" lang="it-IT"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𝑙</m:t>
                          </m:r>
                        </m:sub>
                      </m:sSub>
                      <m:d>
                        <m:dPr>
                          <m:ctrlPr>
                            <a:rPr kumimoji="0" lang="it-IT"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it-IT"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e>
                      </m:d>
                      <m:r>
                        <a:rPr kumimoji="0" lang="it-IT"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it-IT"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it-IT"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𝒓</m:t>
                          </m:r>
                        </m:e>
                        <m:sub>
                          <m:r>
                            <a:rPr kumimoji="0" lang="it-IT"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𝑙</m:t>
                          </m:r>
                        </m:sub>
                      </m:sSub>
                      <m:d>
                        <m:dPr>
                          <m:ctrlPr>
                            <a:rPr kumimoji="0" lang="it-IT"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it-IT"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e>
                      </m:d>
                      <m:r>
                        <a:rPr kumimoji="0" lang="it-IT"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lang="it-IT" sz="2800" i="1">
                          <a:solidFill>
                            <a:prstClr val="black"/>
                          </a:solidFill>
                          <a:latin typeface="Cambria Math" panose="02040503050406030204" pitchFamily="18" charset="0"/>
                          <a:ea typeface="Cambria Math" panose="02040503050406030204" pitchFamily="18" charset="0"/>
                        </a:rPr>
                        <m:t>∘…∘</m:t>
                      </m:r>
                    </m:oMath>
                  </m:oMathPara>
                </a14:m>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5" name="CasellaDiTesto 4">
                <a:extLst>
                  <a:ext uri="{FF2B5EF4-FFF2-40B4-BE49-F238E27FC236}">
                    <a16:creationId xmlns:a16="http://schemas.microsoft.com/office/drawing/2014/main" id="{7653F738-4E6B-7CBF-B50E-67C58D65CB78}"/>
                  </a:ext>
                </a:extLst>
              </p:cNvPr>
              <p:cNvSpPr txBox="1">
                <a:spLocks noRot="1" noChangeAspect="1" noMove="1" noResize="1" noEditPoints="1" noAdjustHandles="1" noChangeArrowheads="1" noChangeShapeType="1" noTextEdit="1"/>
              </p:cNvSpPr>
              <p:nvPr/>
            </p:nvSpPr>
            <p:spPr>
              <a:xfrm>
                <a:off x="2466473" y="2039832"/>
                <a:ext cx="3298082" cy="471283"/>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8A8112D4-BB1E-84FE-E300-3D111C76AFD7}"/>
                  </a:ext>
                </a:extLst>
              </p:cNvPr>
              <p:cNvSpPr txBox="1"/>
              <p:nvPr/>
            </p:nvSpPr>
            <p:spPr>
              <a:xfrm>
                <a:off x="7835641" y="2012860"/>
                <a:ext cx="3479734" cy="51257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it-IT"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it-IT"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it-IT"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𝑓</m:t>
                          </m:r>
                        </m:e>
                        <m:sub>
                          <m:sSub>
                            <m:sSubPr>
                              <m:ctrlPr>
                                <a:rPr kumimoji="0" lang="it-IT"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it-IT"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𝜃</m:t>
                              </m:r>
                            </m:e>
                            <m:sub>
                              <m:r>
                                <a:rPr kumimoji="0" lang="it-IT"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𝑝</m:t>
                              </m:r>
                            </m:sub>
                          </m:sSub>
                        </m:sub>
                      </m:sSub>
                      <m:r>
                        <a:rPr kumimoji="0" lang="it-IT"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it-IT"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it-IT"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𝒙</m:t>
                          </m:r>
                        </m:e>
                        <m:sub>
                          <m:r>
                            <a:rPr kumimoji="0" lang="it-IT"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𝑝</m:t>
                          </m:r>
                        </m:sub>
                      </m:sSub>
                      <m:d>
                        <m:dPr>
                          <m:ctrlPr>
                            <a:rPr kumimoji="0" lang="it-IT"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it-IT"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e>
                      </m:d>
                      <m:r>
                        <a:rPr kumimoji="0" lang="it-IT"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it-IT"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it-IT"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𝒓</m:t>
                          </m:r>
                        </m:e>
                        <m:sub>
                          <m:r>
                            <a:rPr kumimoji="0" lang="it-IT"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𝑝</m:t>
                          </m:r>
                        </m:sub>
                      </m:sSub>
                      <m:d>
                        <m:dPr>
                          <m:ctrlPr>
                            <a:rPr kumimoji="0" lang="it-IT"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it-IT"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e>
                      </m:d>
                      <m:r>
                        <a:rPr kumimoji="0" lang="it-IT"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6" name="CasellaDiTesto 5">
                <a:extLst>
                  <a:ext uri="{FF2B5EF4-FFF2-40B4-BE49-F238E27FC236}">
                    <a16:creationId xmlns:a16="http://schemas.microsoft.com/office/drawing/2014/main" id="{8A8112D4-BB1E-84FE-E300-3D111C76AFD7}"/>
                  </a:ext>
                </a:extLst>
              </p:cNvPr>
              <p:cNvSpPr txBox="1">
                <a:spLocks noRot="1" noChangeAspect="1" noMove="1" noResize="1" noEditPoints="1" noAdjustHandles="1" noChangeArrowheads="1" noChangeShapeType="1" noTextEdit="1"/>
              </p:cNvSpPr>
              <p:nvPr/>
            </p:nvSpPr>
            <p:spPr>
              <a:xfrm>
                <a:off x="7835641" y="2012860"/>
                <a:ext cx="3479734" cy="512576"/>
              </a:xfrm>
              <a:prstGeom prst="rect">
                <a:avLst/>
              </a:prstGeom>
              <a:blipFill>
                <a:blip r:embed="rId5"/>
                <a:stretch>
                  <a:fillRect/>
                </a:stretch>
              </a:blipFill>
            </p:spPr>
            <p:txBody>
              <a:bodyPr/>
              <a:lstStyle/>
              <a:p>
                <a:r>
                  <a:rPr lang="en-GB">
                    <a:noFill/>
                  </a:rPr>
                  <a:t> </a:t>
                </a:r>
              </a:p>
            </p:txBody>
          </p:sp>
        </mc:Fallback>
      </mc:AlternateContent>
      <p:sp>
        <p:nvSpPr>
          <p:cNvPr id="7" name="CasellaDiTesto 6">
            <a:extLst>
              <a:ext uri="{FF2B5EF4-FFF2-40B4-BE49-F238E27FC236}">
                <a16:creationId xmlns:a16="http://schemas.microsoft.com/office/drawing/2014/main" id="{D64C1D4C-1AA5-334F-1011-43F7E3C6934D}"/>
              </a:ext>
            </a:extLst>
          </p:cNvPr>
          <p:cNvSpPr txBox="1"/>
          <p:nvPr/>
        </p:nvSpPr>
        <p:spPr>
          <a:xfrm>
            <a:off x="4812988" y="1756120"/>
            <a:ext cx="10355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compose</a:t>
            </a:r>
          </a:p>
        </p:txBody>
      </p:sp>
      <p:sp>
        <p:nvSpPr>
          <p:cNvPr id="8" name="CasellaDiTesto 7">
            <a:extLst>
              <a:ext uri="{FF2B5EF4-FFF2-40B4-BE49-F238E27FC236}">
                <a16:creationId xmlns:a16="http://schemas.microsoft.com/office/drawing/2014/main" id="{AD11F656-61E7-DC2D-4FC3-94654EA14AE7}"/>
              </a:ext>
            </a:extLst>
          </p:cNvPr>
          <p:cNvSpPr txBox="1"/>
          <p:nvPr/>
        </p:nvSpPr>
        <p:spPr>
          <a:xfrm>
            <a:off x="7883256" y="1692322"/>
            <a:ext cx="8054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black"/>
                </a:solidFill>
                <a:effectLst/>
                <a:uLnTx/>
                <a:uFillTx/>
                <a:latin typeface="Calibri" panose="020F0502020204030204"/>
                <a:ea typeface="+mn-ea"/>
                <a:cs typeface="+mn-cs"/>
              </a:rPr>
              <a:t>concat</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Parentesi graffa chiusa 8">
            <a:extLst>
              <a:ext uri="{FF2B5EF4-FFF2-40B4-BE49-F238E27FC236}">
                <a16:creationId xmlns:a16="http://schemas.microsoft.com/office/drawing/2014/main" id="{A4B18513-702B-B6AC-79EA-64F58BA347BF}"/>
              </a:ext>
            </a:extLst>
          </p:cNvPr>
          <p:cNvSpPr/>
          <p:nvPr/>
        </p:nvSpPr>
        <p:spPr>
          <a:xfrm rot="5400000">
            <a:off x="2792616" y="1002615"/>
            <a:ext cx="390525" cy="3569757"/>
          </a:xfrm>
          <a:prstGeom prst="rightBrace">
            <a:avLst/>
          </a:prstGeom>
          <a:ln w="28575">
            <a:solidFill>
              <a:schemeClr val="tx1"/>
            </a:solidFill>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CasellaDiTesto 9">
            <a:extLst>
              <a:ext uri="{FF2B5EF4-FFF2-40B4-BE49-F238E27FC236}">
                <a16:creationId xmlns:a16="http://schemas.microsoft.com/office/drawing/2014/main" id="{66E8DEDD-13B5-9CD2-81F9-D27C5F1D2B95}"/>
              </a:ext>
            </a:extLst>
          </p:cNvPr>
          <p:cNvSpPr txBox="1"/>
          <p:nvPr/>
        </p:nvSpPr>
        <p:spPr>
          <a:xfrm>
            <a:off x="1203000" y="2989549"/>
            <a:ext cx="3609988" cy="8771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700" b="1" i="0" u="none" strike="noStrike" kern="1200" cap="none" spc="0" normalizeH="0" baseline="0" noProof="0" dirty="0">
                <a:ln>
                  <a:noFill/>
                </a:ln>
                <a:solidFill>
                  <a:prstClr val="black"/>
                </a:solidFill>
                <a:effectLst/>
                <a:uLnTx/>
                <a:uFillTx/>
                <a:latin typeface="Calibri" panose="020F0502020204030204"/>
                <a:ea typeface="+mn-ea"/>
                <a:cs typeface="+mn-cs"/>
              </a:rPr>
              <a:t>Evolution of neural activations formalized and governed by the properties of a dynamical system</a:t>
            </a:r>
          </a:p>
        </p:txBody>
      </p:sp>
      <p:pic>
        <p:nvPicPr>
          <p:cNvPr id="12" name="Elemento grafico 11">
            <a:extLst>
              <a:ext uri="{FF2B5EF4-FFF2-40B4-BE49-F238E27FC236}">
                <a16:creationId xmlns:a16="http://schemas.microsoft.com/office/drawing/2014/main" id="{3C4BAE4E-C861-BC7F-0EC9-4E6507DBD70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03000" y="5812127"/>
            <a:ext cx="2225044" cy="333757"/>
          </a:xfrm>
          <a:prstGeom prst="rect">
            <a:avLst/>
          </a:prstGeom>
        </p:spPr>
      </p:pic>
      <mc:AlternateContent xmlns:mc="http://schemas.openxmlformats.org/markup-compatibility/2006" xmlns:a14="http://schemas.microsoft.com/office/drawing/2010/main">
        <mc:Choice Requires="a14">
          <p:sp>
            <p:nvSpPr>
              <p:cNvPr id="15" name="CasellaDiTesto 14">
                <a:extLst>
                  <a:ext uri="{FF2B5EF4-FFF2-40B4-BE49-F238E27FC236}">
                    <a16:creationId xmlns:a16="http://schemas.microsoft.com/office/drawing/2014/main" id="{AB31DD95-8138-7C63-D89B-0E1BEF8D3E1A}"/>
                  </a:ext>
                </a:extLst>
              </p:cNvPr>
              <p:cNvSpPr txBox="1"/>
              <p:nvPr/>
            </p:nvSpPr>
            <p:spPr>
              <a:xfrm>
                <a:off x="1175330" y="1814469"/>
                <a:ext cx="1304396" cy="82067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it-IT"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it-IT"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it-IT"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𝒙</m:t>
                          </m:r>
                          <m:r>
                            <a:rPr kumimoji="0" lang="it-IT"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it-IT"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r>
                            <a:rPr kumimoji="0" lang="it-IT"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num>
                        <m:den>
                          <m:r>
                            <a:rPr kumimoji="0" lang="it-IT"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it-IT"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den>
                      </m:f>
                      <m:r>
                        <a:rPr kumimoji="0" lang="it-IT"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5" name="CasellaDiTesto 14">
                <a:extLst>
                  <a:ext uri="{FF2B5EF4-FFF2-40B4-BE49-F238E27FC236}">
                    <a16:creationId xmlns:a16="http://schemas.microsoft.com/office/drawing/2014/main" id="{AB31DD95-8138-7C63-D89B-0E1BEF8D3E1A}"/>
                  </a:ext>
                </a:extLst>
              </p:cNvPr>
              <p:cNvSpPr txBox="1">
                <a:spLocks noRot="1" noChangeAspect="1" noMove="1" noResize="1" noEditPoints="1" noAdjustHandles="1" noChangeArrowheads="1" noChangeShapeType="1" noTextEdit="1"/>
              </p:cNvSpPr>
              <p:nvPr/>
            </p:nvSpPr>
            <p:spPr>
              <a:xfrm>
                <a:off x="1175330" y="1814469"/>
                <a:ext cx="1304396" cy="820674"/>
              </a:xfrm>
              <a:prstGeom prst="rect">
                <a:avLst/>
              </a:prstGeom>
              <a:blipFill>
                <a:blip r:embed="rId8"/>
                <a:stretch>
                  <a:fillRect/>
                </a:stretch>
              </a:blipFill>
            </p:spPr>
            <p:txBody>
              <a:bodyPr/>
              <a:lstStyle/>
              <a:p>
                <a:r>
                  <a:rPr lang="en-GB">
                    <a:noFill/>
                  </a:rPr>
                  <a:t> </a:t>
                </a:r>
              </a:p>
            </p:txBody>
          </p:sp>
        </mc:Fallback>
      </mc:AlternateContent>
      <p:sp>
        <p:nvSpPr>
          <p:cNvPr id="16" name="Title 1">
            <a:extLst>
              <a:ext uri="{FF2B5EF4-FFF2-40B4-BE49-F238E27FC236}">
                <a16:creationId xmlns:a16="http://schemas.microsoft.com/office/drawing/2014/main" id="{FAA577CD-6AEE-FADB-0351-51EE50D1EBA7}"/>
              </a:ext>
            </a:extLst>
          </p:cNvPr>
          <p:cNvSpPr>
            <a:spLocks noGrp="1"/>
          </p:cNvSpPr>
          <p:nvPr>
            <p:ph type="title"/>
          </p:nvPr>
        </p:nvSpPr>
        <p:spPr>
          <a:xfrm>
            <a:off x="415600" y="593367"/>
            <a:ext cx="11360800" cy="763600"/>
          </a:xfrm>
          <a:noFill/>
          <a:ln>
            <a:noFill/>
          </a:ln>
        </p:spPr>
        <p:txBody>
          <a:bodyPr spcFirstLastPara="1" wrap="square" lIns="91425" tIns="91425" rIns="91425" bIns="91425" anchor="t" anchorCtr="0">
            <a:normAutofit/>
          </a:bodyPr>
          <a:lstStyle/>
          <a:p>
            <a:r>
              <a:rPr lang="en-US" dirty="0">
                <a:solidFill>
                  <a:schemeClr val="dk1"/>
                </a:solidFill>
              </a:rPr>
              <a:t>A Unifying Dynamical Systems Perspective on Neural Networks</a:t>
            </a:r>
          </a:p>
        </p:txBody>
      </p:sp>
      <p:sp>
        <p:nvSpPr>
          <p:cNvPr id="13" name="CasellaDiTesto 12">
            <a:extLst>
              <a:ext uri="{FF2B5EF4-FFF2-40B4-BE49-F238E27FC236}">
                <a16:creationId xmlns:a16="http://schemas.microsoft.com/office/drawing/2014/main" id="{45C615D3-8482-AFFB-4F55-299ECDE0C9F1}"/>
              </a:ext>
            </a:extLst>
          </p:cNvPr>
          <p:cNvSpPr txBox="1"/>
          <p:nvPr/>
        </p:nvSpPr>
        <p:spPr>
          <a:xfrm>
            <a:off x="1203000" y="6159741"/>
            <a:ext cx="2540934" cy="338554"/>
          </a:xfrm>
          <a:prstGeom prst="rect">
            <a:avLst/>
          </a:prstGeom>
          <a:noFill/>
        </p:spPr>
        <p:txBody>
          <a:bodyPr wrap="square">
            <a:spAutoFit/>
          </a:bodyPr>
          <a:lstStyle/>
          <a:p>
            <a:r>
              <a:rPr lang="en-GB" sz="1600" dirty="0">
                <a:hlinkClick r:id="rId9"/>
              </a:rPr>
              <a:t>https://eic-emerge.eu/</a:t>
            </a:r>
            <a:endParaRPr lang="en-GB" sz="1600" dirty="0"/>
          </a:p>
        </p:txBody>
      </p:sp>
    </p:spTree>
    <p:custDataLst>
      <p:tags r:id="rId1"/>
    </p:custDataLst>
    <p:extLst>
      <p:ext uri="{BB962C8B-B14F-4D97-AF65-F5344CB8AC3E}">
        <p14:creationId xmlns:p14="http://schemas.microsoft.com/office/powerpoint/2010/main" val="1263612468"/>
      </p:ext>
    </p:extLst>
  </p:cSld>
  <p:clrMapOvr>
    <a:masterClrMapping/>
  </p:clrMapOvr>
  <mc:AlternateContent xmlns:mc="http://schemas.openxmlformats.org/markup-compatibility/2006" xmlns:p14="http://schemas.microsoft.com/office/powerpoint/2010/main">
    <mc:Choice Requires="p14">
      <p:transition spd="slow" p14:dur="2000" advTm="102114"/>
    </mc:Choice>
    <mc:Fallback xmlns="">
      <p:transition spd="slow" advTm="10211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03008 0.0044 L 0.2612 0.00023 " pathEditMode="relative" rAng="0" ptsTypes="AA">
                                      <p:cBhvr>
                                        <p:cTn id="6" dur="2000" fill="hold"/>
                                        <p:tgtEl>
                                          <p:spTgt spid="4"/>
                                        </p:tgtEl>
                                        <p:attrNameLst>
                                          <p:attrName>ppt_x</p:attrName>
                                          <p:attrName>ppt_y</p:attrName>
                                        </p:attrNameLst>
                                      </p:cBhvr>
                                      <p:rCtr x="11549" y="-208"/>
                                    </p:animMotion>
                                  </p:childTnLst>
                                </p:cTn>
                              </p:par>
                              <p:par>
                                <p:cTn id="7" presetID="1" presetClass="exit"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50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50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animBg="1"/>
      <p:bldP spid="1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3118A051-F850-A70C-B6C0-510D3C5F19D8}"/>
              </a:ext>
            </a:extLst>
          </p:cNvPr>
          <p:cNvPicPr>
            <a:picLocks noChangeAspect="1"/>
          </p:cNvPicPr>
          <p:nvPr/>
        </p:nvPicPr>
        <p:blipFill rotWithShape="1">
          <a:blip r:embed="rId3"/>
          <a:srcRect r="56123" b="44661"/>
          <a:stretch/>
        </p:blipFill>
        <p:spPr>
          <a:xfrm>
            <a:off x="3719905" y="2341212"/>
            <a:ext cx="4312046" cy="2828616"/>
          </a:xfrm>
          <a:prstGeom prst="rect">
            <a:avLst/>
          </a:prstGeom>
        </p:spPr>
      </p:pic>
      <p:pic>
        <p:nvPicPr>
          <p:cNvPr id="2" name="Elemento grafico 1">
            <a:extLst>
              <a:ext uri="{FF2B5EF4-FFF2-40B4-BE49-F238E27FC236}">
                <a16:creationId xmlns:a16="http://schemas.microsoft.com/office/drawing/2014/main" id="{A79C8009-06F2-B6D6-D7AB-E7D7F5FF6FD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09595" y="206433"/>
            <a:ext cx="1908445" cy="286267"/>
          </a:xfrm>
          <a:prstGeom prst="rect">
            <a:avLst/>
          </a:prstGeom>
        </p:spPr>
      </p:pic>
      <p:sp>
        <p:nvSpPr>
          <p:cNvPr id="7" name="Titolo 1">
            <a:extLst>
              <a:ext uri="{FF2B5EF4-FFF2-40B4-BE49-F238E27FC236}">
                <a16:creationId xmlns:a16="http://schemas.microsoft.com/office/drawing/2014/main" id="{670AC951-E05E-D564-3EF3-7DC80EB884B9}"/>
              </a:ext>
            </a:extLst>
          </p:cNvPr>
          <p:cNvSpPr>
            <a:spLocks noGrp="1"/>
          </p:cNvSpPr>
          <p:nvPr>
            <p:ph type="title"/>
          </p:nvPr>
        </p:nvSpPr>
        <p:spPr>
          <a:xfrm>
            <a:off x="1048624" y="593367"/>
            <a:ext cx="9924176" cy="763600"/>
          </a:xfrm>
          <a:noFill/>
          <a:ln>
            <a:noFill/>
          </a:ln>
        </p:spPr>
        <p:txBody>
          <a:bodyPr spcFirstLastPara="1" wrap="square" lIns="91425" tIns="91425" rIns="91425" bIns="91425" anchor="t" anchorCtr="0">
            <a:normAutofit/>
          </a:bodyPr>
          <a:lstStyle/>
          <a:p>
            <a:pPr algn="l"/>
            <a:r>
              <a:rPr lang="en-GB" sz="2800" dirty="0">
                <a:solidFill>
                  <a:schemeClr val="dk1"/>
                </a:solidFill>
              </a:rPr>
              <a:t>Towards neural computing on dynamical systems</a:t>
            </a:r>
          </a:p>
        </p:txBody>
      </p:sp>
      <p:sp>
        <p:nvSpPr>
          <p:cNvPr id="8" name="CasellaDiTesto 7">
            <a:extLst>
              <a:ext uri="{FF2B5EF4-FFF2-40B4-BE49-F238E27FC236}">
                <a16:creationId xmlns:a16="http://schemas.microsoft.com/office/drawing/2014/main" id="{03073F03-339C-7DFE-1BC3-3205871D2DF1}"/>
              </a:ext>
            </a:extLst>
          </p:cNvPr>
          <p:cNvSpPr txBox="1"/>
          <p:nvPr/>
        </p:nvSpPr>
        <p:spPr>
          <a:xfrm>
            <a:off x="9467211" y="520428"/>
            <a:ext cx="2540934" cy="338554"/>
          </a:xfrm>
          <a:prstGeom prst="rect">
            <a:avLst/>
          </a:prstGeom>
          <a:noFill/>
        </p:spPr>
        <p:txBody>
          <a:bodyPr wrap="square">
            <a:spAutoFit/>
          </a:bodyPr>
          <a:lstStyle/>
          <a:p>
            <a:pPr algn="r"/>
            <a:r>
              <a:rPr lang="en-GB" sz="1600" dirty="0">
                <a:hlinkClick r:id="rId6"/>
              </a:rPr>
              <a:t>https://eic-emerge.eu/</a:t>
            </a:r>
            <a:endParaRPr lang="en-GB" sz="1600" dirty="0"/>
          </a:p>
        </p:txBody>
      </p:sp>
    </p:spTree>
    <p:extLst>
      <p:ext uri="{BB962C8B-B14F-4D97-AF65-F5344CB8AC3E}">
        <p14:creationId xmlns:p14="http://schemas.microsoft.com/office/powerpoint/2010/main" val="2437994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04167E-6 4.81481E-6 L -0.21979 -0.12825 " pathEditMode="relative" rAng="0" ptsTypes="AA">
                                      <p:cBhvr>
                                        <p:cTn id="6" dur="2000" fill="hold"/>
                                        <p:tgtEl>
                                          <p:spTgt spid="5"/>
                                        </p:tgtEl>
                                        <p:attrNameLst>
                                          <p:attrName>ppt_x</p:attrName>
                                          <p:attrName>ppt_y</p:attrName>
                                        </p:attrNameLst>
                                      </p:cBhvr>
                                      <p:rCtr x="-10990" y="-6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518C9676-F004-9065-8AC5-7F91BABD375C}"/>
              </a:ext>
            </a:extLst>
          </p:cNvPr>
          <p:cNvPicPr>
            <a:picLocks noChangeAspect="1"/>
          </p:cNvPicPr>
          <p:nvPr/>
        </p:nvPicPr>
        <p:blipFill>
          <a:blip r:embed="rId3"/>
          <a:stretch>
            <a:fillRect/>
          </a:stretch>
        </p:blipFill>
        <p:spPr>
          <a:xfrm>
            <a:off x="1048624" y="1457634"/>
            <a:ext cx="9827496" cy="5111488"/>
          </a:xfrm>
          <a:prstGeom prst="rect">
            <a:avLst/>
          </a:prstGeom>
        </p:spPr>
      </p:pic>
      <p:pic>
        <p:nvPicPr>
          <p:cNvPr id="3" name="Elemento grafico 2">
            <a:extLst>
              <a:ext uri="{FF2B5EF4-FFF2-40B4-BE49-F238E27FC236}">
                <a16:creationId xmlns:a16="http://schemas.microsoft.com/office/drawing/2014/main" id="{2AFFA5B4-71D2-59FF-F3D1-919CBC96EFC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09595" y="206433"/>
            <a:ext cx="1908445" cy="286267"/>
          </a:xfrm>
          <a:prstGeom prst="rect">
            <a:avLst/>
          </a:prstGeom>
        </p:spPr>
      </p:pic>
      <p:pic>
        <p:nvPicPr>
          <p:cNvPr id="11" name="Immagine 10" descr="Immagine che contiene schermata, automobile, arte&#10;&#10;Descrizione generata automaticamente">
            <a:extLst>
              <a:ext uri="{FF2B5EF4-FFF2-40B4-BE49-F238E27FC236}">
                <a16:creationId xmlns:a16="http://schemas.microsoft.com/office/drawing/2014/main" id="{D0710DC1-C972-2B46-A6BD-85BB0396BF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8624" y="4293356"/>
            <a:ext cx="3026071" cy="2395640"/>
          </a:xfrm>
          <a:prstGeom prst="rect">
            <a:avLst/>
          </a:prstGeom>
          <a:solidFill>
            <a:schemeClr val="bg1"/>
          </a:solidFill>
        </p:spPr>
      </p:pic>
      <p:sp>
        <p:nvSpPr>
          <p:cNvPr id="7" name="Titolo 1">
            <a:extLst>
              <a:ext uri="{FF2B5EF4-FFF2-40B4-BE49-F238E27FC236}">
                <a16:creationId xmlns:a16="http://schemas.microsoft.com/office/drawing/2014/main" id="{CEDF599A-3641-3C54-7F14-F6F5ADB040D9}"/>
              </a:ext>
            </a:extLst>
          </p:cNvPr>
          <p:cNvSpPr txBox="1">
            <a:spLocks/>
          </p:cNvSpPr>
          <p:nvPr/>
        </p:nvSpPr>
        <p:spPr>
          <a:xfrm>
            <a:off x="1048624" y="593367"/>
            <a:ext cx="9924176" cy="7636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Proxima Nova"/>
              <a:buNone/>
              <a:defRPr sz="2800" b="0" i="0" u="none" strike="noStrike" cap="none">
                <a:solidFill>
                  <a:schemeClr val="accent5"/>
                </a:solidFill>
                <a:latin typeface="Proxima Nova"/>
                <a:ea typeface="Proxima Nova"/>
                <a:cs typeface="Proxima Nova"/>
                <a:sym typeface="Proxima Nova"/>
              </a:defRPr>
            </a:lvl1pPr>
            <a:lvl2pPr marR="0" lvl="1"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5pPr>
            <a:lvl6pPr marR="0" lvl="5"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6pPr>
            <a:lvl7pPr marR="0" lvl="6"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7pPr>
            <a:lvl8pPr marR="0" lvl="7"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8pPr>
            <a:lvl9pPr marR="0" lvl="8"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9pPr>
          </a:lstStyle>
          <a:p>
            <a:pPr algn="l" defTabSz="914400"/>
            <a:r>
              <a:rPr lang="en-GB" kern="0" dirty="0">
                <a:solidFill>
                  <a:schemeClr val="dk1"/>
                </a:solidFill>
              </a:rPr>
              <a:t>Towards neural computing on dynamical systems</a:t>
            </a:r>
          </a:p>
        </p:txBody>
      </p:sp>
      <p:sp>
        <p:nvSpPr>
          <p:cNvPr id="8" name="CasellaDiTesto 7">
            <a:extLst>
              <a:ext uri="{FF2B5EF4-FFF2-40B4-BE49-F238E27FC236}">
                <a16:creationId xmlns:a16="http://schemas.microsoft.com/office/drawing/2014/main" id="{B2E89DF5-648F-0426-D571-F0CC16ADFE22}"/>
              </a:ext>
            </a:extLst>
          </p:cNvPr>
          <p:cNvSpPr txBox="1"/>
          <p:nvPr/>
        </p:nvSpPr>
        <p:spPr>
          <a:xfrm>
            <a:off x="9467211" y="520428"/>
            <a:ext cx="2540934" cy="338554"/>
          </a:xfrm>
          <a:prstGeom prst="rect">
            <a:avLst/>
          </a:prstGeom>
          <a:noFill/>
        </p:spPr>
        <p:txBody>
          <a:bodyPr wrap="square">
            <a:spAutoFit/>
          </a:bodyPr>
          <a:lstStyle/>
          <a:p>
            <a:pPr algn="r"/>
            <a:r>
              <a:rPr lang="en-GB" sz="1600" dirty="0">
                <a:hlinkClick r:id="rId7"/>
              </a:rPr>
              <a:t>https://eic-emerge.eu/</a:t>
            </a:r>
            <a:endParaRPr lang="en-GB" sz="1600" dirty="0"/>
          </a:p>
        </p:txBody>
      </p:sp>
    </p:spTree>
    <p:extLst>
      <p:ext uri="{BB962C8B-B14F-4D97-AF65-F5344CB8AC3E}">
        <p14:creationId xmlns:p14="http://schemas.microsoft.com/office/powerpoint/2010/main" val="3456125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9345B-6BA6-0647-80A3-8EE79E365B15}"/>
              </a:ext>
            </a:extLst>
          </p:cNvPr>
          <p:cNvSpPr>
            <a:spLocks noGrp="1"/>
          </p:cNvSpPr>
          <p:nvPr>
            <p:ph type="title"/>
          </p:nvPr>
        </p:nvSpPr>
        <p:spPr/>
        <p:txBody>
          <a:bodyPr>
            <a:normAutofit/>
          </a:bodyPr>
          <a:lstStyle/>
          <a:p>
            <a:r>
              <a:rPr lang="en-US" sz="2800" dirty="0"/>
              <a:t>Harmonic Oscillators &amp; Recurrent Neural Networks</a:t>
            </a:r>
          </a:p>
        </p:txBody>
      </p:sp>
      <p:pic>
        <p:nvPicPr>
          <p:cNvPr id="4" name="Picture 3" descr="A close-up of a coil">
            <a:extLst>
              <a:ext uri="{FF2B5EF4-FFF2-40B4-BE49-F238E27FC236}">
                <a16:creationId xmlns:a16="http://schemas.microsoft.com/office/drawing/2014/main" id="{9D09D3E5-E839-5AFC-C97D-7BBF4E31B8C1}"/>
              </a:ext>
            </a:extLst>
          </p:cNvPr>
          <p:cNvPicPr>
            <a:picLocks noChangeAspect="1"/>
          </p:cNvPicPr>
          <p:nvPr/>
        </p:nvPicPr>
        <p:blipFill rotWithShape="1">
          <a:blip r:embed="rId3">
            <a:extLst>
              <a:ext uri="{28A0092B-C50C-407E-A947-70E740481C1C}">
                <a14:useLocalDpi xmlns:a14="http://schemas.microsoft.com/office/drawing/2010/main" val="0"/>
              </a:ext>
            </a:extLst>
          </a:blip>
          <a:srcRect l="23899" r="19681"/>
          <a:stretch/>
        </p:blipFill>
        <p:spPr>
          <a:xfrm>
            <a:off x="415600" y="337634"/>
            <a:ext cx="1625536" cy="1620624"/>
          </a:xfrm>
          <a:prstGeom prst="ellipse">
            <a:avLst/>
          </a:prstGeom>
          <a:ln>
            <a:noFill/>
          </a:ln>
          <a:effectLst>
            <a:softEdge rad="112500"/>
          </a:effectLst>
        </p:spPr>
      </p:pic>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F4347872-3BFC-193B-3670-0211EE513FE6}"/>
                  </a:ext>
                </a:extLst>
              </p:cNvPr>
              <p:cNvSpPr txBox="1"/>
              <p:nvPr/>
            </p:nvSpPr>
            <p:spPr>
              <a:xfrm>
                <a:off x="4795285" y="1729818"/>
                <a:ext cx="4178594"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800" b="0" i="1" dirty="0" smtClean="0">
                              <a:latin typeface="Cambria Math" panose="02040503050406030204" pitchFamily="18" charset="0"/>
                            </a:rPr>
                          </m:ctrlPr>
                        </m:accPr>
                        <m:e>
                          <m:r>
                            <a:rPr lang="it-IT" sz="2800" b="0" i="1" dirty="0" smtClean="0">
                              <a:latin typeface="Cambria Math" panose="02040503050406030204" pitchFamily="18" charset="0"/>
                            </a:rPr>
                            <m:t>𝑥</m:t>
                          </m:r>
                        </m:e>
                      </m:acc>
                      <m:r>
                        <a:rPr lang="en-US" sz="2800" b="0" i="1" dirty="0" smtClean="0">
                          <a:latin typeface="Cambria Math" panose="02040503050406030204" pitchFamily="18" charset="0"/>
                        </a:rPr>
                        <m:t>=−</m:t>
                      </m:r>
                      <m:r>
                        <a:rPr lang="en-US" sz="2800" b="0" i="1" dirty="0" err="1" smtClean="0">
                          <a:latin typeface="Cambria Math" panose="02040503050406030204" pitchFamily="18" charset="0"/>
                        </a:rPr>
                        <m:t>𝛾</m:t>
                      </m:r>
                      <m:r>
                        <a:rPr lang="it-IT" sz="2800" b="0" i="1" dirty="0" smtClean="0">
                          <a:latin typeface="Cambria Math" panose="02040503050406030204" pitchFamily="18" charset="0"/>
                        </a:rPr>
                        <m:t>𝑥</m:t>
                      </m:r>
                      <m:r>
                        <a:rPr lang="en-US" sz="2800" b="0" i="1" dirty="0">
                          <a:latin typeface="Cambria Math" panose="02040503050406030204" pitchFamily="18" charset="0"/>
                        </a:rPr>
                        <m:t> − </m:t>
                      </m:r>
                      <m:r>
                        <a:rPr lang="en-US" sz="2800" b="0" i="1" dirty="0" smtClean="0">
                          <a:latin typeface="Cambria Math" panose="02040503050406030204" pitchFamily="18" charset="0"/>
                        </a:rPr>
                        <m:t>𝜖</m:t>
                      </m:r>
                      <m:acc>
                        <m:accPr>
                          <m:chr m:val="̇"/>
                          <m:ctrlPr>
                            <a:rPr lang="en-US" sz="2800" b="0" i="1" dirty="0" smtClean="0">
                              <a:latin typeface="Cambria Math" panose="02040503050406030204" pitchFamily="18" charset="0"/>
                            </a:rPr>
                          </m:ctrlPr>
                        </m:accPr>
                        <m:e>
                          <m:r>
                            <a:rPr lang="it-IT" sz="2800" b="0" i="1" dirty="0" smtClean="0">
                              <a:latin typeface="Cambria Math" panose="02040503050406030204" pitchFamily="18" charset="0"/>
                            </a:rPr>
                            <m:t>𝑥</m:t>
                          </m:r>
                        </m:e>
                      </m:acc>
                      <m:r>
                        <a:rPr lang="it-IT" sz="2800" b="0" i="1" dirty="0" smtClean="0">
                          <a:latin typeface="Cambria Math" panose="02040503050406030204" pitchFamily="18" charset="0"/>
                        </a:rPr>
                        <m:t>+</m:t>
                      </m:r>
                      <m:r>
                        <a:rPr lang="it-IT" sz="2800" b="0" i="1" dirty="0" smtClean="0">
                          <a:latin typeface="Cambria Math" panose="02040503050406030204" pitchFamily="18" charset="0"/>
                        </a:rPr>
                        <m:t>𝑓</m:t>
                      </m:r>
                      <m:r>
                        <a:rPr lang="it-IT" sz="2800" b="0" i="1" dirty="0" smtClean="0">
                          <a:latin typeface="Cambria Math" panose="02040503050406030204" pitchFamily="18" charset="0"/>
                        </a:rPr>
                        <m:t>(</m:t>
                      </m:r>
                      <m:r>
                        <a:rPr lang="it-IT" sz="2800" b="0" i="1" dirty="0" smtClean="0">
                          <a:latin typeface="Cambria Math" panose="02040503050406030204" pitchFamily="18" charset="0"/>
                        </a:rPr>
                        <m:t>𝑡</m:t>
                      </m:r>
                      <m:r>
                        <a:rPr lang="it-IT" sz="2800" b="0" i="1" dirty="0" smtClean="0">
                          <a:latin typeface="Cambria Math" panose="02040503050406030204" pitchFamily="18" charset="0"/>
                        </a:rPr>
                        <m:t>)</m:t>
                      </m:r>
                    </m:oMath>
                  </m:oMathPara>
                </a14:m>
                <a:endParaRPr lang="en-GB" sz="2800" dirty="0"/>
              </a:p>
            </p:txBody>
          </p:sp>
        </mc:Choice>
        <mc:Fallback xmlns="">
          <p:sp>
            <p:nvSpPr>
              <p:cNvPr id="6" name="CasellaDiTesto 5">
                <a:extLst>
                  <a:ext uri="{FF2B5EF4-FFF2-40B4-BE49-F238E27FC236}">
                    <a16:creationId xmlns:a16="http://schemas.microsoft.com/office/drawing/2014/main" id="{F4347872-3BFC-193B-3670-0211EE513FE6}"/>
                  </a:ext>
                </a:extLst>
              </p:cNvPr>
              <p:cNvSpPr txBox="1">
                <a:spLocks noRot="1" noChangeAspect="1" noMove="1" noResize="1" noEditPoints="1" noAdjustHandles="1" noChangeArrowheads="1" noChangeShapeType="1" noTextEdit="1"/>
              </p:cNvSpPr>
              <p:nvPr/>
            </p:nvSpPr>
            <p:spPr>
              <a:xfrm>
                <a:off x="4795285" y="1729818"/>
                <a:ext cx="4178594" cy="523220"/>
              </a:xfrm>
              <a:prstGeom prst="rect">
                <a:avLst/>
              </a:prstGeom>
              <a:blipFill>
                <a:blip r:embed="rId4"/>
                <a:stretch>
                  <a:fillRect/>
                </a:stretch>
              </a:blipFill>
            </p:spPr>
            <p:txBody>
              <a:bodyPr/>
              <a:lstStyle/>
              <a:p>
                <a:r>
                  <a:rPr lang="en-GB">
                    <a:noFill/>
                  </a:rPr>
                  <a:t> </a:t>
                </a:r>
              </a:p>
            </p:txBody>
          </p:sp>
        </mc:Fallback>
      </mc:AlternateContent>
      <p:sp>
        <p:nvSpPr>
          <p:cNvPr id="7" name="Google Shape;184;p27">
            <a:extLst>
              <a:ext uri="{FF2B5EF4-FFF2-40B4-BE49-F238E27FC236}">
                <a16:creationId xmlns:a16="http://schemas.microsoft.com/office/drawing/2014/main" id="{4A0C241B-F7BF-507A-7301-25B7457A04E0}"/>
              </a:ext>
            </a:extLst>
          </p:cNvPr>
          <p:cNvSpPr txBox="1"/>
          <p:nvPr/>
        </p:nvSpPr>
        <p:spPr>
          <a:xfrm>
            <a:off x="1451741" y="2333688"/>
            <a:ext cx="3773257" cy="1108148"/>
          </a:xfrm>
          <a:prstGeom prst="rect">
            <a:avLst/>
          </a:prstGeom>
          <a:noFill/>
          <a:ln w="9525" cap="flat" cmpd="sng">
            <a:noFill/>
            <a:prstDash val="solid"/>
            <a:round/>
            <a:headEnd type="none" w="sm" len="sm"/>
            <a:tailEnd type="none" w="sm" len="sm"/>
          </a:ln>
        </p:spPr>
        <p:txBody>
          <a:bodyPr spcFirstLastPara="1" wrap="square" lIns="121900" tIns="121900" rIns="121900" bIns="121900" anchor="t" anchorCtr="0">
            <a:spAutoFit/>
          </a:bodyPr>
          <a:lstStyle/>
          <a:p>
            <a:r>
              <a:rPr lang="en-US" sz="1867" dirty="0">
                <a:solidFill>
                  <a:schemeClr val="dk1"/>
                </a:solidFill>
                <a:latin typeface="Helvetica Neue Light"/>
                <a:ea typeface="Helvetica Neue Light"/>
                <a:cs typeface="Helvetica Neue Light"/>
                <a:sym typeface="Helvetica Neue Light"/>
              </a:rPr>
              <a:t>(</a:t>
            </a:r>
            <a:r>
              <a:rPr lang="en-US" sz="1867" dirty="0">
                <a:solidFill>
                  <a:schemeClr val="bg2"/>
                </a:solidFill>
                <a:latin typeface="Helvetica Neue Light"/>
                <a:ea typeface="Helvetica Neue Light"/>
                <a:cs typeface="Helvetica Neue Light"/>
                <a:sym typeface="Helvetica Neue Light"/>
              </a:rPr>
              <a:t>Harmonic</a:t>
            </a:r>
            <a:r>
              <a:rPr lang="en-US" sz="1867" dirty="0">
                <a:solidFill>
                  <a:schemeClr val="dk1"/>
                </a:solidFill>
                <a:latin typeface="Helvetica Neue Light"/>
                <a:ea typeface="Helvetica Neue Light"/>
                <a:cs typeface="Helvetica Neue Light"/>
                <a:sym typeface="Helvetica Neue Light"/>
              </a:rPr>
              <a:t>) Describes oscillatory motion around an equilibrium point without energy dissipation</a:t>
            </a:r>
          </a:p>
        </p:txBody>
      </p:sp>
      <p:cxnSp>
        <p:nvCxnSpPr>
          <p:cNvPr id="8" name="Google Shape;185;p27">
            <a:extLst>
              <a:ext uri="{FF2B5EF4-FFF2-40B4-BE49-F238E27FC236}">
                <a16:creationId xmlns:a16="http://schemas.microsoft.com/office/drawing/2014/main" id="{5C7D018A-339E-1381-E586-0CBC80435184}"/>
              </a:ext>
            </a:extLst>
          </p:cNvPr>
          <p:cNvCxnSpPr>
            <a:cxnSpLocks/>
            <a:stCxn id="9" idx="2"/>
          </p:cNvCxnSpPr>
          <p:nvPr/>
        </p:nvCxnSpPr>
        <p:spPr>
          <a:xfrm flipH="1">
            <a:off x="5156791" y="2299767"/>
            <a:ext cx="1016335" cy="464698"/>
          </a:xfrm>
          <a:prstGeom prst="straightConnector1">
            <a:avLst/>
          </a:prstGeom>
          <a:noFill/>
          <a:ln w="19050" cap="flat" cmpd="sng">
            <a:solidFill>
              <a:srgbClr val="FFAF78"/>
            </a:solidFill>
            <a:prstDash val="solid"/>
            <a:round/>
            <a:headEnd type="none" w="med" len="med"/>
            <a:tailEnd type="triangle" w="med" len="med"/>
          </a:ln>
        </p:spPr>
      </p:cxnSp>
      <p:sp>
        <p:nvSpPr>
          <p:cNvPr id="9" name="Google Shape;186;p27">
            <a:extLst>
              <a:ext uri="{FF2B5EF4-FFF2-40B4-BE49-F238E27FC236}">
                <a16:creationId xmlns:a16="http://schemas.microsoft.com/office/drawing/2014/main" id="{502535A8-6F12-B274-59B3-81E2D69D70C6}"/>
              </a:ext>
            </a:extLst>
          </p:cNvPr>
          <p:cNvSpPr/>
          <p:nvPr/>
        </p:nvSpPr>
        <p:spPr>
          <a:xfrm rot="5400000">
            <a:off x="6107126" y="1878502"/>
            <a:ext cx="132000" cy="710529"/>
          </a:xfrm>
          <a:prstGeom prst="rightBracket">
            <a:avLst>
              <a:gd name="adj" fmla="val 8333"/>
            </a:avLst>
          </a:prstGeom>
          <a:noFill/>
          <a:ln w="28575" cap="flat" cmpd="sng">
            <a:solidFill>
              <a:srgbClr val="FFAF78"/>
            </a:solidFill>
            <a:prstDash val="solid"/>
            <a:round/>
            <a:headEnd type="none" w="sm" len="sm"/>
            <a:tailEnd type="none" w="sm" len="sm"/>
          </a:ln>
        </p:spPr>
        <p:txBody>
          <a:bodyPr spcFirstLastPara="1" wrap="square" lIns="121900" tIns="121900" rIns="121900" bIns="121900" anchor="ctr" anchorCtr="0">
            <a:noAutofit/>
          </a:bodyPr>
          <a:lstStyle/>
          <a:p>
            <a:endParaRPr sz="1867"/>
          </a:p>
        </p:txBody>
      </p:sp>
      <p:cxnSp>
        <p:nvCxnSpPr>
          <p:cNvPr id="11" name="Google Shape;185;p27">
            <a:extLst>
              <a:ext uri="{FF2B5EF4-FFF2-40B4-BE49-F238E27FC236}">
                <a16:creationId xmlns:a16="http://schemas.microsoft.com/office/drawing/2014/main" id="{99E105BB-63DA-83BD-4D39-C200D5EE157D}"/>
              </a:ext>
            </a:extLst>
          </p:cNvPr>
          <p:cNvCxnSpPr>
            <a:cxnSpLocks/>
            <a:stCxn id="12" idx="2"/>
            <a:endCxn id="14" idx="0"/>
          </p:cNvCxnSpPr>
          <p:nvPr/>
        </p:nvCxnSpPr>
        <p:spPr>
          <a:xfrm flipH="1">
            <a:off x="6967003" y="2350651"/>
            <a:ext cx="291981" cy="667936"/>
          </a:xfrm>
          <a:prstGeom prst="straightConnector1">
            <a:avLst/>
          </a:prstGeom>
          <a:noFill/>
          <a:ln w="19050" cap="flat" cmpd="sng">
            <a:solidFill>
              <a:srgbClr val="FFAF78"/>
            </a:solidFill>
            <a:prstDash val="solid"/>
            <a:round/>
            <a:headEnd type="none" w="med" len="med"/>
            <a:tailEnd type="triangle" w="med" len="med"/>
          </a:ln>
        </p:spPr>
      </p:cxnSp>
      <p:sp>
        <p:nvSpPr>
          <p:cNvPr id="12" name="Google Shape;186;p27">
            <a:extLst>
              <a:ext uri="{FF2B5EF4-FFF2-40B4-BE49-F238E27FC236}">
                <a16:creationId xmlns:a16="http://schemas.microsoft.com/office/drawing/2014/main" id="{D4C5622D-1251-A730-773C-3B9FF272260D}"/>
              </a:ext>
            </a:extLst>
          </p:cNvPr>
          <p:cNvSpPr/>
          <p:nvPr/>
        </p:nvSpPr>
        <p:spPr>
          <a:xfrm rot="5400000">
            <a:off x="7176023" y="1975708"/>
            <a:ext cx="165923" cy="583963"/>
          </a:xfrm>
          <a:prstGeom prst="rightBracket">
            <a:avLst>
              <a:gd name="adj" fmla="val 8333"/>
            </a:avLst>
          </a:prstGeom>
          <a:noFill/>
          <a:ln w="28575" cap="flat" cmpd="sng">
            <a:solidFill>
              <a:srgbClr val="FFAF78"/>
            </a:solidFill>
            <a:prstDash val="solid"/>
            <a:round/>
            <a:headEnd type="none" w="sm" len="sm"/>
            <a:tailEnd type="none" w="sm" len="sm"/>
          </a:ln>
        </p:spPr>
        <p:txBody>
          <a:bodyPr spcFirstLastPara="1" wrap="square" lIns="121900" tIns="121900" rIns="121900" bIns="121900" anchor="ctr" anchorCtr="0">
            <a:noAutofit/>
          </a:bodyPr>
          <a:lstStyle/>
          <a:p>
            <a:endParaRPr sz="1867"/>
          </a:p>
        </p:txBody>
      </p:sp>
      <p:sp>
        <p:nvSpPr>
          <p:cNvPr id="14" name="Google Shape;184;p27">
            <a:extLst>
              <a:ext uri="{FF2B5EF4-FFF2-40B4-BE49-F238E27FC236}">
                <a16:creationId xmlns:a16="http://schemas.microsoft.com/office/drawing/2014/main" id="{0AF66469-F170-308A-AC8B-2775E949DA56}"/>
              </a:ext>
            </a:extLst>
          </p:cNvPr>
          <p:cNvSpPr txBox="1"/>
          <p:nvPr/>
        </p:nvSpPr>
        <p:spPr>
          <a:xfrm>
            <a:off x="5270115" y="3018587"/>
            <a:ext cx="3393775" cy="820825"/>
          </a:xfrm>
          <a:prstGeom prst="rect">
            <a:avLst/>
          </a:prstGeom>
          <a:noFill/>
          <a:ln w="9525" cap="flat" cmpd="sng">
            <a:noFill/>
            <a:prstDash val="solid"/>
            <a:round/>
            <a:headEnd type="none" w="sm" len="sm"/>
            <a:tailEnd type="none" w="sm" len="sm"/>
          </a:ln>
        </p:spPr>
        <p:txBody>
          <a:bodyPr spcFirstLastPara="1" wrap="square" lIns="121900" tIns="121900" rIns="121900" bIns="121900" anchor="t" anchorCtr="0">
            <a:spAutoFit/>
          </a:bodyPr>
          <a:lstStyle/>
          <a:p>
            <a:r>
              <a:rPr lang="en-US" sz="1867" dirty="0">
                <a:solidFill>
                  <a:schemeClr val="dk1"/>
                </a:solidFill>
                <a:latin typeface="Helvetica Neue Light"/>
                <a:ea typeface="Helvetica Neue Light"/>
                <a:cs typeface="Helvetica Neue Light"/>
                <a:sym typeface="Helvetica Neue Light"/>
              </a:rPr>
              <a:t>(</a:t>
            </a:r>
            <a:r>
              <a:rPr lang="en-US" sz="1867" dirty="0">
                <a:solidFill>
                  <a:schemeClr val="bg2"/>
                </a:solidFill>
                <a:latin typeface="Helvetica Neue Light"/>
                <a:ea typeface="Helvetica Neue Light"/>
                <a:cs typeface="Helvetica Neue Light"/>
                <a:sym typeface="Helvetica Neue Light"/>
              </a:rPr>
              <a:t>Dampened</a:t>
            </a:r>
            <a:r>
              <a:rPr lang="en-US" sz="1867" dirty="0">
                <a:solidFill>
                  <a:schemeClr val="dk1"/>
                </a:solidFill>
                <a:latin typeface="Helvetica Neue Light"/>
                <a:ea typeface="Helvetica Neue Light"/>
                <a:cs typeface="Helvetica Neue Light"/>
                <a:sym typeface="Helvetica Neue Light"/>
              </a:rPr>
              <a:t>) Introduces a source of energy dissipation</a:t>
            </a:r>
          </a:p>
        </p:txBody>
      </p:sp>
      <p:cxnSp>
        <p:nvCxnSpPr>
          <p:cNvPr id="20" name="Google Shape;185;p27">
            <a:extLst>
              <a:ext uri="{FF2B5EF4-FFF2-40B4-BE49-F238E27FC236}">
                <a16:creationId xmlns:a16="http://schemas.microsoft.com/office/drawing/2014/main" id="{57B5D844-A8C6-918D-4B71-D421AED161A6}"/>
              </a:ext>
            </a:extLst>
          </p:cNvPr>
          <p:cNvCxnSpPr>
            <a:cxnSpLocks/>
            <a:stCxn id="21" idx="2"/>
          </p:cNvCxnSpPr>
          <p:nvPr/>
        </p:nvCxnSpPr>
        <p:spPr>
          <a:xfrm>
            <a:off x="8219927" y="2350652"/>
            <a:ext cx="234050" cy="523220"/>
          </a:xfrm>
          <a:prstGeom prst="straightConnector1">
            <a:avLst/>
          </a:prstGeom>
          <a:noFill/>
          <a:ln w="19050" cap="flat" cmpd="sng">
            <a:solidFill>
              <a:srgbClr val="FFAF78"/>
            </a:solidFill>
            <a:prstDash val="solid"/>
            <a:round/>
            <a:headEnd type="none" w="med" len="med"/>
            <a:tailEnd type="triangle" w="med" len="med"/>
          </a:ln>
        </p:spPr>
      </p:cxnSp>
      <p:sp>
        <p:nvSpPr>
          <p:cNvPr id="21" name="Google Shape;186;p27">
            <a:extLst>
              <a:ext uri="{FF2B5EF4-FFF2-40B4-BE49-F238E27FC236}">
                <a16:creationId xmlns:a16="http://schemas.microsoft.com/office/drawing/2014/main" id="{2020DB3B-C3BC-4190-D4E7-11ADF5BDA795}"/>
              </a:ext>
            </a:extLst>
          </p:cNvPr>
          <p:cNvSpPr/>
          <p:nvPr/>
        </p:nvSpPr>
        <p:spPr>
          <a:xfrm rot="5400000">
            <a:off x="8136965" y="1917776"/>
            <a:ext cx="165923" cy="699828"/>
          </a:xfrm>
          <a:prstGeom prst="rightBracket">
            <a:avLst>
              <a:gd name="adj" fmla="val 8333"/>
            </a:avLst>
          </a:prstGeom>
          <a:noFill/>
          <a:ln w="28575" cap="flat" cmpd="sng">
            <a:solidFill>
              <a:srgbClr val="FFAF78"/>
            </a:solidFill>
            <a:prstDash val="solid"/>
            <a:round/>
            <a:headEnd type="none" w="sm" len="sm"/>
            <a:tailEnd type="none" w="sm" len="sm"/>
          </a:ln>
        </p:spPr>
        <p:txBody>
          <a:bodyPr spcFirstLastPara="1" wrap="square" lIns="121900" tIns="121900" rIns="121900" bIns="121900" anchor="ctr" anchorCtr="0">
            <a:noAutofit/>
          </a:bodyPr>
          <a:lstStyle/>
          <a:p>
            <a:endParaRPr sz="1867"/>
          </a:p>
        </p:txBody>
      </p:sp>
      <p:sp>
        <p:nvSpPr>
          <p:cNvPr id="23" name="Google Shape;184;p27">
            <a:extLst>
              <a:ext uri="{FF2B5EF4-FFF2-40B4-BE49-F238E27FC236}">
                <a16:creationId xmlns:a16="http://schemas.microsoft.com/office/drawing/2014/main" id="{D34916E7-DF99-0D7E-0540-B20AA678BB7B}"/>
              </a:ext>
            </a:extLst>
          </p:cNvPr>
          <p:cNvSpPr txBox="1"/>
          <p:nvPr/>
        </p:nvSpPr>
        <p:spPr>
          <a:xfrm>
            <a:off x="8453977" y="2604774"/>
            <a:ext cx="3393775" cy="820825"/>
          </a:xfrm>
          <a:prstGeom prst="rect">
            <a:avLst/>
          </a:prstGeom>
          <a:noFill/>
          <a:ln w="9525" cap="flat" cmpd="sng">
            <a:noFill/>
            <a:prstDash val="solid"/>
            <a:round/>
            <a:headEnd type="none" w="sm" len="sm"/>
            <a:tailEnd type="none" w="sm" len="sm"/>
          </a:ln>
        </p:spPr>
        <p:txBody>
          <a:bodyPr spcFirstLastPara="1" wrap="square" lIns="121900" tIns="121900" rIns="121900" bIns="121900" anchor="t" anchorCtr="0">
            <a:spAutoFit/>
          </a:bodyPr>
          <a:lstStyle/>
          <a:p>
            <a:r>
              <a:rPr lang="en-US" sz="1867" dirty="0">
                <a:solidFill>
                  <a:schemeClr val="dk1"/>
                </a:solidFill>
                <a:latin typeface="Helvetica Neue Light"/>
                <a:ea typeface="Helvetica Neue Light"/>
                <a:cs typeface="Helvetica Neue Light"/>
                <a:sym typeface="Helvetica Neue Light"/>
              </a:rPr>
              <a:t>(</a:t>
            </a:r>
            <a:r>
              <a:rPr lang="en-US" sz="1867" dirty="0">
                <a:solidFill>
                  <a:schemeClr val="bg2"/>
                </a:solidFill>
                <a:latin typeface="Helvetica Neue Light"/>
                <a:ea typeface="Helvetica Neue Light"/>
                <a:cs typeface="Helvetica Neue Light"/>
                <a:sym typeface="Helvetica Neue Light"/>
              </a:rPr>
              <a:t>Input-drive</a:t>
            </a:r>
            <a:r>
              <a:rPr lang="en-US" sz="1867" dirty="0">
                <a:solidFill>
                  <a:schemeClr val="dk1"/>
                </a:solidFill>
                <a:latin typeface="Helvetica Neue Light"/>
                <a:ea typeface="Helvetica Neue Light"/>
                <a:cs typeface="Helvetica Neue Light"/>
                <a:sym typeface="Helvetica Neue Light"/>
              </a:rPr>
              <a:t>) External time-varying force</a:t>
            </a:r>
          </a:p>
        </p:txBody>
      </p:sp>
      <mc:AlternateContent xmlns:mc="http://schemas.openxmlformats.org/markup-compatibility/2006" xmlns:a14="http://schemas.microsoft.com/office/drawing/2010/main">
        <mc:Choice Requires="a14">
          <p:sp>
            <p:nvSpPr>
              <p:cNvPr id="24" name="CasellaDiTesto 23">
                <a:extLst>
                  <a:ext uri="{FF2B5EF4-FFF2-40B4-BE49-F238E27FC236}">
                    <a16:creationId xmlns:a16="http://schemas.microsoft.com/office/drawing/2014/main" id="{AB2B6347-B6FB-E18B-399C-78551A3E7347}"/>
                  </a:ext>
                </a:extLst>
              </p:cNvPr>
              <p:cNvSpPr txBox="1"/>
              <p:nvPr/>
            </p:nvSpPr>
            <p:spPr>
              <a:xfrm>
                <a:off x="5023696" y="4461522"/>
                <a:ext cx="4178594"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400" b="0" i="1" dirty="0" smtClean="0">
                              <a:latin typeface="Cambria Math" panose="02040503050406030204" pitchFamily="18" charset="0"/>
                            </a:rPr>
                          </m:ctrlPr>
                        </m:accPr>
                        <m:e>
                          <m:r>
                            <a:rPr lang="it-IT" sz="2400" b="0" i="1" dirty="0" smtClean="0">
                              <a:latin typeface="Cambria Math" panose="02040503050406030204" pitchFamily="18" charset="0"/>
                            </a:rPr>
                            <m:t>𝑥</m:t>
                          </m:r>
                        </m:e>
                      </m:acc>
                      <m:r>
                        <a:rPr lang="en-US" sz="2400" b="0" i="1" dirty="0" smtClean="0">
                          <a:latin typeface="Cambria Math" panose="02040503050406030204" pitchFamily="18" charset="0"/>
                        </a:rPr>
                        <m:t>=</m:t>
                      </m:r>
                      <m:r>
                        <a:rPr lang="it-IT" sz="2400" b="1" i="1" dirty="0">
                          <a:latin typeface="Cambria Math" panose="02040503050406030204" pitchFamily="18" charset="0"/>
                        </a:rPr>
                        <m:t>𝒇</m:t>
                      </m:r>
                      <m:r>
                        <a:rPr lang="it-IT" sz="2400" i="1" dirty="0">
                          <a:latin typeface="Cambria Math" panose="02040503050406030204" pitchFamily="18" charset="0"/>
                        </a:rPr>
                        <m:t>(</m:t>
                      </m:r>
                      <m:r>
                        <a:rPr lang="it-IT" sz="2400" i="1" dirty="0">
                          <a:latin typeface="Cambria Math" panose="02040503050406030204" pitchFamily="18" charset="0"/>
                        </a:rPr>
                        <m:t>𝑡</m:t>
                      </m:r>
                      <m:r>
                        <a:rPr lang="it-IT" sz="2400" i="1" dirty="0">
                          <a:latin typeface="Cambria Math" panose="02040503050406030204" pitchFamily="18" charset="0"/>
                        </a:rPr>
                        <m:t>)−</m:t>
                      </m:r>
                      <m:r>
                        <a:rPr lang="en-US" sz="2400" b="0" i="1" dirty="0" err="1" smtClean="0">
                          <a:latin typeface="Cambria Math" panose="02040503050406030204" pitchFamily="18" charset="0"/>
                        </a:rPr>
                        <m:t>𝛾</m:t>
                      </m:r>
                      <m:r>
                        <a:rPr lang="it-IT" sz="2400" b="1" i="1" dirty="0" smtClean="0">
                          <a:latin typeface="Cambria Math" panose="02040503050406030204" pitchFamily="18" charset="0"/>
                        </a:rPr>
                        <m:t>𝒙</m:t>
                      </m:r>
                      <m:r>
                        <a:rPr lang="en-US" sz="2400" b="0" i="1" dirty="0">
                          <a:latin typeface="Cambria Math" panose="02040503050406030204" pitchFamily="18" charset="0"/>
                        </a:rPr>
                        <m:t> − </m:t>
                      </m:r>
                      <m:r>
                        <a:rPr lang="en-US" sz="2400" b="0" i="1" dirty="0" smtClean="0">
                          <a:latin typeface="Cambria Math" panose="02040503050406030204" pitchFamily="18" charset="0"/>
                        </a:rPr>
                        <m:t>𝜖</m:t>
                      </m:r>
                      <m:acc>
                        <m:accPr>
                          <m:chr m:val="̇"/>
                          <m:ctrlPr>
                            <a:rPr lang="en-US" sz="2400" b="0" i="1" dirty="0" smtClean="0">
                              <a:latin typeface="Cambria Math" panose="02040503050406030204" pitchFamily="18" charset="0"/>
                            </a:rPr>
                          </m:ctrlPr>
                        </m:accPr>
                        <m:e>
                          <m:r>
                            <a:rPr lang="it-IT" sz="2400" b="1" i="1" dirty="0" smtClean="0">
                              <a:latin typeface="Cambria Math" panose="02040503050406030204" pitchFamily="18" charset="0"/>
                            </a:rPr>
                            <m:t>𝒙</m:t>
                          </m:r>
                        </m:e>
                      </m:acc>
                    </m:oMath>
                  </m:oMathPara>
                </a14:m>
                <a:endParaRPr lang="en-GB" sz="2400" dirty="0"/>
              </a:p>
            </p:txBody>
          </p:sp>
        </mc:Choice>
        <mc:Fallback xmlns="">
          <p:sp>
            <p:nvSpPr>
              <p:cNvPr id="24" name="CasellaDiTesto 23">
                <a:extLst>
                  <a:ext uri="{FF2B5EF4-FFF2-40B4-BE49-F238E27FC236}">
                    <a16:creationId xmlns:a16="http://schemas.microsoft.com/office/drawing/2014/main" id="{AB2B6347-B6FB-E18B-399C-78551A3E7347}"/>
                  </a:ext>
                </a:extLst>
              </p:cNvPr>
              <p:cNvSpPr txBox="1">
                <a:spLocks noRot="1" noChangeAspect="1" noMove="1" noResize="1" noEditPoints="1" noAdjustHandles="1" noChangeArrowheads="1" noChangeShapeType="1" noTextEdit="1"/>
              </p:cNvSpPr>
              <p:nvPr/>
            </p:nvSpPr>
            <p:spPr>
              <a:xfrm>
                <a:off x="5023696" y="4461522"/>
                <a:ext cx="4178594" cy="461665"/>
              </a:xfrm>
              <a:prstGeom prst="rect">
                <a:avLst/>
              </a:prstGeom>
              <a:blipFill>
                <a:blip r:embed="rId5"/>
                <a:stretch>
                  <a:fillRect b="-19737"/>
                </a:stretch>
              </a:blipFill>
            </p:spPr>
            <p:txBody>
              <a:bodyPr/>
              <a:lstStyle/>
              <a:p>
                <a:r>
                  <a:rPr lang="en-GB">
                    <a:noFill/>
                  </a:rPr>
                  <a:t> </a:t>
                </a:r>
              </a:p>
            </p:txBody>
          </p:sp>
        </mc:Fallback>
      </mc:AlternateContent>
      <p:sp>
        <p:nvSpPr>
          <p:cNvPr id="25" name="CasellaDiTesto 24">
            <a:extLst>
              <a:ext uri="{FF2B5EF4-FFF2-40B4-BE49-F238E27FC236}">
                <a16:creationId xmlns:a16="http://schemas.microsoft.com/office/drawing/2014/main" id="{A32F3F57-7FFE-C49D-E565-522186D1F20F}"/>
              </a:ext>
            </a:extLst>
          </p:cNvPr>
          <p:cNvSpPr txBox="1"/>
          <p:nvPr/>
        </p:nvSpPr>
        <p:spPr>
          <a:xfrm>
            <a:off x="1007673" y="4328756"/>
            <a:ext cx="4444410" cy="707886"/>
          </a:xfrm>
          <a:prstGeom prst="rect">
            <a:avLst/>
          </a:prstGeom>
          <a:noFill/>
        </p:spPr>
        <p:txBody>
          <a:bodyPr wrap="square">
            <a:spAutoFit/>
          </a:bodyPr>
          <a:lstStyle/>
          <a:p>
            <a:r>
              <a:rPr lang="en-GB" sz="2000" dirty="0">
                <a:solidFill>
                  <a:schemeClr val="accent3"/>
                </a:solidFill>
              </a:rPr>
              <a:t>A </a:t>
            </a:r>
            <a:r>
              <a:rPr lang="en-GB" sz="2000" dirty="0">
                <a:solidFill>
                  <a:schemeClr val="bg2"/>
                </a:solidFill>
              </a:rPr>
              <a:t>network</a:t>
            </a:r>
            <a:r>
              <a:rPr lang="en-GB" sz="2000" dirty="0">
                <a:solidFill>
                  <a:schemeClr val="accent3"/>
                </a:solidFill>
              </a:rPr>
              <a:t> of driven dampened harmonic oscillators</a:t>
            </a:r>
          </a:p>
        </p:txBody>
      </p:sp>
      <mc:AlternateContent xmlns:mc="http://schemas.openxmlformats.org/markup-compatibility/2006" xmlns:a14="http://schemas.microsoft.com/office/drawing/2010/main">
        <mc:Choice Requires="a14">
          <p:sp>
            <p:nvSpPr>
              <p:cNvPr id="27" name="CasellaDiTesto 26">
                <a:extLst>
                  <a:ext uri="{FF2B5EF4-FFF2-40B4-BE49-F238E27FC236}">
                    <a16:creationId xmlns:a16="http://schemas.microsoft.com/office/drawing/2014/main" id="{4135AB13-7BB5-E600-CD3F-62C80DD3ED6E}"/>
                  </a:ext>
                </a:extLst>
              </p:cNvPr>
              <p:cNvSpPr txBox="1"/>
              <p:nvPr/>
            </p:nvSpPr>
            <p:spPr>
              <a:xfrm>
                <a:off x="3452353" y="5271397"/>
                <a:ext cx="6315739" cy="509178"/>
              </a:xfrm>
              <a:prstGeom prst="rect">
                <a:avLst/>
              </a:prstGeom>
              <a:noFill/>
            </p:spPr>
            <p:txBody>
              <a:bodyPr wrap="square">
                <a:spAutoFit/>
              </a:bodyPr>
              <a:lstStyle>
                <a:defPPr>
                  <a:defRPr lang="en-US"/>
                </a:defPPr>
                <a:lvl1pPr>
                  <a:defRPr sz="2800" b="0" i="1">
                    <a:latin typeface="Cambria Math" panose="02040503050406030204" pitchFamily="18" charset="0"/>
                  </a:defRPr>
                </a:lvl1pPr>
              </a:lstStyle>
              <a:p>
                <a:pPr lvl="1"/>
                <a14:m>
                  <m:oMathPara xmlns:m="http://schemas.openxmlformats.org/officeDocument/2006/math">
                    <m:oMathParaPr>
                      <m:jc m:val="left"/>
                    </m:oMathParaPr>
                    <m:oMath xmlns:m="http://schemas.openxmlformats.org/officeDocument/2006/math">
                      <m:r>
                        <a:rPr lang="en-US" sz="2400" smtClean="0">
                          <a:latin typeface="Cambria Math" panose="02040503050406030204" pitchFamily="18" charset="0"/>
                        </a:rPr>
                        <m:t>𝒇</m:t>
                      </m:r>
                      <m:d>
                        <m:dPr>
                          <m:ctrlPr>
                            <a:rPr lang="en-US" sz="2400" i="1">
                              <a:latin typeface="Cambria Math" panose="02040503050406030204" pitchFamily="18" charset="0"/>
                            </a:rPr>
                          </m:ctrlPr>
                        </m:dPr>
                        <m:e>
                          <m:r>
                            <a:rPr lang="en-US" sz="2400">
                              <a:latin typeface="Cambria Math" panose="02040503050406030204" pitchFamily="18" charset="0"/>
                            </a:rPr>
                            <m:t>𝑡</m:t>
                          </m:r>
                        </m:e>
                      </m:d>
                      <m:r>
                        <a:rPr lang="en-US" sz="2400">
                          <a:latin typeface="Cambria Math" panose="02040503050406030204" pitchFamily="18" charset="0"/>
                        </a:rPr>
                        <m:t>=</m:t>
                      </m:r>
                      <m:r>
                        <a:rPr lang="en-US" sz="2400">
                          <a:latin typeface="Cambria Math" panose="02040503050406030204" pitchFamily="18" charset="0"/>
                        </a:rPr>
                        <m:t>𝑡𝑎𝑛h</m:t>
                      </m:r>
                      <m:d>
                        <m:dPr>
                          <m:ctrlPr>
                            <a:rPr lang="en-US" sz="2400" i="1">
                              <a:latin typeface="Cambria Math" panose="02040503050406030204" pitchFamily="18" charset="0"/>
                            </a:rPr>
                          </m:ctrlPr>
                        </m:dPr>
                        <m:e>
                          <m:r>
                            <a:rPr lang="en-US" sz="2400" b="1" i="1">
                              <a:latin typeface="Cambria Math" panose="02040503050406030204" pitchFamily="18" charset="0"/>
                            </a:rPr>
                            <m:t>𝐖</m:t>
                          </m:r>
                          <m:r>
                            <a:rPr lang="it-IT" sz="2400" b="1" i="1">
                              <a:latin typeface="Cambria Math" panose="02040503050406030204" pitchFamily="18" charset="0"/>
                            </a:rPr>
                            <m:t>𝐱</m:t>
                          </m:r>
                          <m:r>
                            <a:rPr lang="en-US" sz="2400">
                              <a:latin typeface="Cambria Math" panose="02040503050406030204" pitchFamily="18" charset="0"/>
                            </a:rPr>
                            <m:t>+</m:t>
                          </m:r>
                          <m:acc>
                            <m:accPr>
                              <m:chr m:val="̂"/>
                              <m:ctrlPr>
                                <a:rPr lang="en-US" sz="2400" i="1" smtClean="0">
                                  <a:latin typeface="Cambria Math" panose="02040503050406030204" pitchFamily="18" charset="0"/>
                                </a:rPr>
                              </m:ctrlPr>
                            </m:accPr>
                            <m:e>
                              <m:r>
                                <a:rPr lang="it-IT" sz="2400" b="1" i="1" smtClean="0">
                                  <a:latin typeface="Cambria Math" panose="02040503050406030204" pitchFamily="18" charset="0"/>
                                </a:rPr>
                                <m:t>𝑾</m:t>
                              </m:r>
                            </m:e>
                          </m:acc>
                          <m:acc>
                            <m:accPr>
                              <m:chr m:val="̇"/>
                              <m:ctrlPr>
                                <a:rPr lang="en-US" sz="2400" i="1" dirty="0" smtClean="0">
                                  <a:latin typeface="Cambria Math" panose="02040503050406030204" pitchFamily="18" charset="0"/>
                                </a:rPr>
                              </m:ctrlPr>
                            </m:accPr>
                            <m:e>
                              <m:r>
                                <a:rPr lang="it-IT" sz="2400" dirty="0">
                                  <a:latin typeface="Cambria Math" panose="02040503050406030204" pitchFamily="18" charset="0"/>
                                </a:rPr>
                                <m:t>𝒙</m:t>
                              </m:r>
                            </m:e>
                          </m:acc>
                          <m:r>
                            <a:rPr lang="it-IT" sz="2400">
                              <a:latin typeface="Cambria Math" panose="02040503050406030204" pitchFamily="18" charset="0"/>
                            </a:rPr>
                            <m:t>+</m:t>
                          </m:r>
                          <m:r>
                            <a:rPr lang="en-US" sz="2400" b="1" i="1">
                              <a:latin typeface="Cambria Math" panose="02040503050406030204" pitchFamily="18" charset="0"/>
                            </a:rPr>
                            <m:t>𝐕𝐮</m:t>
                          </m:r>
                          <m:d>
                            <m:dPr>
                              <m:ctrlPr>
                                <a:rPr lang="en-US" sz="2400" i="1">
                                  <a:latin typeface="Cambria Math" panose="02040503050406030204" pitchFamily="18" charset="0"/>
                                </a:rPr>
                              </m:ctrlPr>
                            </m:dPr>
                            <m:e>
                              <m:r>
                                <a:rPr lang="en-US" sz="2400">
                                  <a:latin typeface="Cambria Math" panose="02040503050406030204" pitchFamily="18" charset="0"/>
                                </a:rPr>
                                <m:t>𝑡</m:t>
                              </m:r>
                            </m:e>
                          </m:d>
                          <m:r>
                            <a:rPr lang="en-US" sz="2400">
                              <a:latin typeface="Cambria Math" panose="02040503050406030204" pitchFamily="18" charset="0"/>
                            </a:rPr>
                            <m:t>+</m:t>
                          </m:r>
                          <m:r>
                            <a:rPr lang="en-US" sz="2400" b="1" i="1">
                              <a:latin typeface="Cambria Math" panose="02040503050406030204" pitchFamily="18" charset="0"/>
                            </a:rPr>
                            <m:t>𝐛</m:t>
                          </m:r>
                        </m:e>
                      </m:d>
                    </m:oMath>
                  </m:oMathPara>
                </a14:m>
                <a:endParaRPr lang="en-US" sz="2400" dirty="0"/>
              </a:p>
            </p:txBody>
          </p:sp>
        </mc:Choice>
        <mc:Fallback xmlns="">
          <p:sp>
            <p:nvSpPr>
              <p:cNvPr id="27" name="CasellaDiTesto 26">
                <a:extLst>
                  <a:ext uri="{FF2B5EF4-FFF2-40B4-BE49-F238E27FC236}">
                    <a16:creationId xmlns:a16="http://schemas.microsoft.com/office/drawing/2014/main" id="{4135AB13-7BB5-E600-CD3F-62C80DD3ED6E}"/>
                  </a:ext>
                </a:extLst>
              </p:cNvPr>
              <p:cNvSpPr txBox="1">
                <a:spLocks noRot="1" noChangeAspect="1" noMove="1" noResize="1" noEditPoints="1" noAdjustHandles="1" noChangeArrowheads="1" noChangeShapeType="1" noTextEdit="1"/>
              </p:cNvSpPr>
              <p:nvPr/>
            </p:nvSpPr>
            <p:spPr>
              <a:xfrm>
                <a:off x="3452353" y="5271397"/>
                <a:ext cx="6315739" cy="509178"/>
              </a:xfrm>
              <a:prstGeom prst="rect">
                <a:avLst/>
              </a:prstGeom>
              <a:blipFill>
                <a:blip r:embed="rId6"/>
                <a:stretch>
                  <a:fillRect/>
                </a:stretch>
              </a:blipFill>
            </p:spPr>
            <p:txBody>
              <a:bodyPr/>
              <a:lstStyle/>
              <a:p>
                <a:r>
                  <a:rPr lang="en-GB">
                    <a:noFill/>
                  </a:rPr>
                  <a:t> </a:t>
                </a:r>
              </a:p>
            </p:txBody>
          </p:sp>
        </mc:Fallback>
      </mc:AlternateContent>
      <p:sp>
        <p:nvSpPr>
          <p:cNvPr id="28" name="CasellaDiTesto 27">
            <a:extLst>
              <a:ext uri="{FF2B5EF4-FFF2-40B4-BE49-F238E27FC236}">
                <a16:creationId xmlns:a16="http://schemas.microsoft.com/office/drawing/2014/main" id="{915005A9-998A-595C-7B02-CF3DA3CF391F}"/>
              </a:ext>
            </a:extLst>
          </p:cNvPr>
          <p:cNvSpPr txBox="1"/>
          <p:nvPr/>
        </p:nvSpPr>
        <p:spPr>
          <a:xfrm>
            <a:off x="1007673" y="5198845"/>
            <a:ext cx="3202820" cy="707886"/>
          </a:xfrm>
          <a:prstGeom prst="rect">
            <a:avLst/>
          </a:prstGeom>
          <a:noFill/>
        </p:spPr>
        <p:txBody>
          <a:bodyPr wrap="square">
            <a:spAutoFit/>
          </a:bodyPr>
          <a:lstStyle/>
          <a:p>
            <a:r>
              <a:rPr lang="en-GB" sz="2000" dirty="0">
                <a:solidFill>
                  <a:schemeClr val="accent3"/>
                </a:solidFill>
              </a:rPr>
              <a:t>Input-driven by a </a:t>
            </a:r>
            <a:r>
              <a:rPr lang="en-GB" sz="2000" dirty="0">
                <a:solidFill>
                  <a:schemeClr val="bg2"/>
                </a:solidFill>
              </a:rPr>
              <a:t>non-linear neural layer</a:t>
            </a:r>
          </a:p>
        </p:txBody>
      </p:sp>
      <p:sp>
        <p:nvSpPr>
          <p:cNvPr id="29" name="Parentesi graffa chiusa 28">
            <a:extLst>
              <a:ext uri="{FF2B5EF4-FFF2-40B4-BE49-F238E27FC236}">
                <a16:creationId xmlns:a16="http://schemas.microsoft.com/office/drawing/2014/main" id="{373BFA2F-3D63-D6A9-59E2-90AFFE653149}"/>
              </a:ext>
            </a:extLst>
          </p:cNvPr>
          <p:cNvSpPr/>
          <p:nvPr/>
        </p:nvSpPr>
        <p:spPr>
          <a:xfrm>
            <a:off x="8822459" y="4370260"/>
            <a:ext cx="302839" cy="1657170"/>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0" name="CasellaDiTesto 29">
                <a:extLst>
                  <a:ext uri="{FF2B5EF4-FFF2-40B4-BE49-F238E27FC236}">
                    <a16:creationId xmlns:a16="http://schemas.microsoft.com/office/drawing/2014/main" id="{92AD417F-723B-FC05-5E9A-976C2A2D0B69}"/>
                  </a:ext>
                </a:extLst>
              </p:cNvPr>
              <p:cNvSpPr txBox="1"/>
              <p:nvPr/>
            </p:nvSpPr>
            <p:spPr>
              <a:xfrm>
                <a:off x="9385319" y="4229349"/>
                <a:ext cx="2536861" cy="1938992"/>
              </a:xfrm>
              <a:prstGeom prst="rect">
                <a:avLst/>
              </a:prstGeom>
              <a:noFill/>
            </p:spPr>
            <p:txBody>
              <a:bodyPr wrap="square">
                <a:spAutoFit/>
              </a:bodyPr>
              <a:lstStyle/>
              <a:p>
                <a:r>
                  <a:rPr lang="en-GB" sz="2000" dirty="0">
                    <a:solidFill>
                      <a:schemeClr val="accent3"/>
                    </a:solidFill>
                  </a:rPr>
                  <a:t>Describe </a:t>
                </a:r>
                <a:r>
                  <a:rPr lang="en-GB" sz="2000" dirty="0">
                    <a:solidFill>
                      <a:schemeClr val="bg2"/>
                    </a:solidFill>
                  </a:rPr>
                  <a:t>an RNN with state </a:t>
                </a:r>
                <a14:m>
                  <m:oMath xmlns:m="http://schemas.openxmlformats.org/officeDocument/2006/math">
                    <m:r>
                      <a:rPr lang="it-IT" sz="2000" b="1" i="1" dirty="0" smtClean="0">
                        <a:solidFill>
                          <a:schemeClr val="bg2"/>
                        </a:solidFill>
                        <a:latin typeface="Cambria Math" panose="02040503050406030204" pitchFamily="18" charset="0"/>
                      </a:rPr>
                      <m:t>𝒙</m:t>
                    </m:r>
                    <m:r>
                      <a:rPr lang="it-IT" sz="2000" b="1" i="1" dirty="0" smtClean="0">
                        <a:solidFill>
                          <a:schemeClr val="accent2"/>
                        </a:solidFill>
                        <a:latin typeface="Cambria Math" panose="02040503050406030204" pitchFamily="18" charset="0"/>
                        <a:ea typeface="Cambria Math" panose="02040503050406030204" pitchFamily="18" charset="0"/>
                      </a:rPr>
                      <m:t>⇒</m:t>
                    </m:r>
                  </m:oMath>
                </a14:m>
                <a:endParaRPr lang="en-GB" sz="2000" b="1" dirty="0">
                  <a:solidFill>
                    <a:schemeClr val="accent3"/>
                  </a:solidFill>
                </a:endParaRPr>
              </a:p>
              <a:p>
                <a:r>
                  <a:rPr lang="en-GB" sz="2000" dirty="0">
                    <a:solidFill>
                      <a:schemeClr val="accent3"/>
                    </a:solidFill>
                  </a:rPr>
                  <a:t>Can be made a first order ODE and solved by Euler (</a:t>
                </a:r>
                <a:r>
                  <a:rPr lang="en-GB" sz="2000" dirty="0" err="1">
                    <a:solidFill>
                      <a:schemeClr val="accent3"/>
                    </a:solidFill>
                  </a:rPr>
                  <a:t>coRNN</a:t>
                </a:r>
                <a:r>
                  <a:rPr lang="en-GB" sz="2000" dirty="0">
                    <a:solidFill>
                      <a:schemeClr val="accent3"/>
                    </a:solidFill>
                  </a:rPr>
                  <a:t>)</a:t>
                </a:r>
              </a:p>
            </p:txBody>
          </p:sp>
        </mc:Choice>
        <mc:Fallback xmlns="">
          <p:sp>
            <p:nvSpPr>
              <p:cNvPr id="30" name="CasellaDiTesto 29">
                <a:extLst>
                  <a:ext uri="{FF2B5EF4-FFF2-40B4-BE49-F238E27FC236}">
                    <a16:creationId xmlns:a16="http://schemas.microsoft.com/office/drawing/2014/main" id="{92AD417F-723B-FC05-5E9A-976C2A2D0B69}"/>
                  </a:ext>
                </a:extLst>
              </p:cNvPr>
              <p:cNvSpPr txBox="1">
                <a:spLocks noRot="1" noChangeAspect="1" noMove="1" noResize="1" noEditPoints="1" noAdjustHandles="1" noChangeArrowheads="1" noChangeShapeType="1" noTextEdit="1"/>
              </p:cNvSpPr>
              <p:nvPr/>
            </p:nvSpPr>
            <p:spPr>
              <a:xfrm>
                <a:off x="9385319" y="4229349"/>
                <a:ext cx="2536861" cy="1938992"/>
              </a:xfrm>
              <a:prstGeom prst="rect">
                <a:avLst/>
              </a:prstGeom>
              <a:blipFill>
                <a:blip r:embed="rId7"/>
                <a:stretch>
                  <a:fillRect l="-2644" t="-1572" b="-5031"/>
                </a:stretch>
              </a:blipFill>
            </p:spPr>
            <p:txBody>
              <a:bodyPr/>
              <a:lstStyle/>
              <a:p>
                <a:r>
                  <a:rPr lang="en-GB">
                    <a:noFill/>
                  </a:rPr>
                  <a:t> </a:t>
                </a:r>
              </a:p>
            </p:txBody>
          </p:sp>
        </mc:Fallback>
      </mc:AlternateContent>
      <p:sp>
        <p:nvSpPr>
          <p:cNvPr id="31" name="CasellaDiTesto 30">
            <a:extLst>
              <a:ext uri="{FF2B5EF4-FFF2-40B4-BE49-F238E27FC236}">
                <a16:creationId xmlns:a16="http://schemas.microsoft.com/office/drawing/2014/main" id="{AB8C1908-BC23-2642-AFAA-4C9C49A5D8CD}"/>
              </a:ext>
            </a:extLst>
          </p:cNvPr>
          <p:cNvSpPr txBox="1"/>
          <p:nvPr/>
        </p:nvSpPr>
        <p:spPr>
          <a:xfrm>
            <a:off x="1007673" y="6218837"/>
            <a:ext cx="2820024" cy="276999"/>
          </a:xfrm>
          <a:prstGeom prst="rect">
            <a:avLst/>
          </a:prstGeom>
          <a:noFill/>
        </p:spPr>
        <p:txBody>
          <a:bodyPr wrap="square">
            <a:spAutoFit/>
          </a:bodyPr>
          <a:lstStyle/>
          <a:p>
            <a:r>
              <a:rPr lang="en-GB" sz="1200" dirty="0" err="1">
                <a:solidFill>
                  <a:schemeClr val="accent5"/>
                </a:solidFill>
              </a:rPr>
              <a:t>Rusch</a:t>
            </a:r>
            <a:r>
              <a:rPr lang="en-GB" sz="1200" dirty="0">
                <a:solidFill>
                  <a:schemeClr val="accent5"/>
                </a:solidFill>
              </a:rPr>
              <a:t> &amp; Mishra, ICLR 2023</a:t>
            </a:r>
            <a:endParaRPr lang="en-GB" sz="1200" dirty="0"/>
          </a:p>
        </p:txBody>
      </p:sp>
      <p:pic>
        <p:nvPicPr>
          <p:cNvPr id="33" name="Picture 3" descr="A close-up of a coil">
            <a:extLst>
              <a:ext uri="{FF2B5EF4-FFF2-40B4-BE49-F238E27FC236}">
                <a16:creationId xmlns:a16="http://schemas.microsoft.com/office/drawing/2014/main" id="{73E6353E-300F-16E4-05AB-A971D6D6CA4F}"/>
              </a:ext>
            </a:extLst>
          </p:cNvPr>
          <p:cNvPicPr>
            <a:picLocks noChangeAspect="1"/>
          </p:cNvPicPr>
          <p:nvPr/>
        </p:nvPicPr>
        <p:blipFill rotWithShape="1">
          <a:blip r:embed="rId3">
            <a:extLst>
              <a:ext uri="{28A0092B-C50C-407E-A947-70E740481C1C}">
                <a14:useLocalDpi xmlns:a14="http://schemas.microsoft.com/office/drawing/2010/main" val="0"/>
              </a:ext>
            </a:extLst>
          </a:blip>
          <a:srcRect l="23899" r="19681"/>
          <a:stretch/>
        </p:blipFill>
        <p:spPr>
          <a:xfrm flipH="1">
            <a:off x="10150864" y="337634"/>
            <a:ext cx="1625536" cy="1620624"/>
          </a:xfrm>
          <a:prstGeom prst="ellipse">
            <a:avLst/>
          </a:prstGeom>
          <a:ln>
            <a:noFill/>
          </a:ln>
          <a:effectLst>
            <a:softEdge rad="112500"/>
          </a:effectLst>
        </p:spPr>
      </p:pic>
    </p:spTree>
    <p:extLst>
      <p:ext uri="{BB962C8B-B14F-4D97-AF65-F5344CB8AC3E}">
        <p14:creationId xmlns:p14="http://schemas.microsoft.com/office/powerpoint/2010/main" val="1962112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grpId="0" nodeType="afterEffect">
                                  <p:stCondLst>
                                    <p:cond delay="0"/>
                                  </p:stCondLst>
                                  <p:childTnLst>
                                    <p:set>
                                      <p:cBhvr>
                                        <p:cTn id="35" dur="1" fill="hold">
                                          <p:stCondLst>
                                            <p:cond delay="0"/>
                                          </p:stCondLst>
                                        </p:cTn>
                                        <p:tgtEl>
                                          <p:spTgt spid="27"/>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2" grpId="0" animBg="1"/>
      <p:bldP spid="14" grpId="0"/>
      <p:bldP spid="21" grpId="0" animBg="1"/>
      <p:bldP spid="23" grpId="0"/>
      <p:bldP spid="24" grpId="0"/>
      <p:bldP spid="25" grpId="0"/>
      <p:bldP spid="27" grpId="0"/>
      <p:bldP spid="28" grpId="0"/>
      <p:bldP spid="29" grpId="0" animBg="1"/>
      <p:bldP spid="3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9345B-6BA6-0647-80A3-8EE79E365B15}"/>
              </a:ext>
            </a:extLst>
          </p:cNvPr>
          <p:cNvSpPr>
            <a:spLocks noGrp="1"/>
          </p:cNvSpPr>
          <p:nvPr>
            <p:ph type="title"/>
          </p:nvPr>
        </p:nvSpPr>
        <p:spPr/>
        <p:txBody>
          <a:bodyPr>
            <a:normAutofit/>
          </a:bodyPr>
          <a:lstStyle/>
          <a:p>
            <a:r>
              <a:rPr lang="en-US" sz="2800" dirty="0"/>
              <a:t>Randomly (Heterogenous) Coupled Oscillators (RCO)</a:t>
            </a:r>
          </a:p>
        </p:txBody>
      </p:sp>
      <mc:AlternateContent xmlns:mc="http://schemas.openxmlformats.org/markup-compatibility/2006" xmlns:a14="http://schemas.microsoft.com/office/drawing/2010/main">
        <mc:Choice Requires="a14">
          <p:sp>
            <p:nvSpPr>
              <p:cNvPr id="5" name="CasellaDiTesto 4">
                <a:extLst>
                  <a:ext uri="{FF2B5EF4-FFF2-40B4-BE49-F238E27FC236}">
                    <a16:creationId xmlns:a16="http://schemas.microsoft.com/office/drawing/2014/main" id="{FC18C8E6-F8F3-6C7C-0740-F6A2BEBFC25A}"/>
                  </a:ext>
                </a:extLst>
              </p:cNvPr>
              <p:cNvSpPr txBox="1"/>
              <p:nvPr/>
            </p:nvSpPr>
            <p:spPr>
              <a:xfrm>
                <a:off x="2881423" y="2454377"/>
                <a:ext cx="8248725" cy="830997"/>
              </a:xfrm>
              <a:prstGeom prst="rect">
                <a:avLst/>
              </a:prstGeom>
              <a:noFill/>
            </p:spPr>
            <p:txBody>
              <a:bodyPr wrap="square">
                <a:spAutoFit/>
              </a:bodyPr>
              <a:lstStyle/>
              <a:p>
                <a:pPr lvl="1"/>
                <a14:m>
                  <m:oMathPara xmlns:m="http://schemas.openxmlformats.org/officeDocument/2006/math">
                    <m:oMathParaPr>
                      <m:jc m:val="centerGroup"/>
                    </m:oMathParaPr>
                    <m:oMath xmlns:m="http://schemas.openxmlformats.org/officeDocument/2006/math">
                      <m:sSub>
                        <m:sSubPr>
                          <m:ctrlPr>
                            <a:rPr lang="en-US" sz="2400" b="0" i="1" dirty="0" smtClean="0">
                              <a:latin typeface="Cambria Math" panose="02040503050406030204" pitchFamily="18" charset="0"/>
                            </a:rPr>
                          </m:ctrlPr>
                        </m:sSubPr>
                        <m:e>
                          <m:r>
                            <a:rPr lang="it-IT" sz="2400" b="1" i="1" dirty="0" smtClean="0">
                              <a:latin typeface="Cambria Math" panose="02040503050406030204" pitchFamily="18" charset="0"/>
                            </a:rPr>
                            <m:t>𝒙</m:t>
                          </m:r>
                        </m:e>
                        <m:sub>
                          <m:r>
                            <a:rPr lang="en-US" sz="2400" b="0" i="1" dirty="0" smtClean="0">
                              <a:latin typeface="Cambria Math" panose="02040503050406030204" pitchFamily="18" charset="0"/>
                            </a:rPr>
                            <m:t>𝑡</m:t>
                          </m:r>
                          <m:r>
                            <a:rPr lang="en-US" sz="2400" b="0" i="1" dirty="0" smtClean="0">
                              <a:latin typeface="Cambria Math" panose="02040503050406030204" pitchFamily="18" charset="0"/>
                            </a:rPr>
                            <m:t>+1</m:t>
                          </m:r>
                        </m:sub>
                      </m:sSub>
                      <m:r>
                        <a:rPr lang="en-US" sz="2400" b="0" i="1" dirty="0" smtClean="0">
                          <a:latin typeface="Cambria Math" panose="02040503050406030204" pitchFamily="18" charset="0"/>
                        </a:rPr>
                        <m:t>=</m:t>
                      </m:r>
                      <m:sSub>
                        <m:sSubPr>
                          <m:ctrlPr>
                            <a:rPr lang="en-US" sz="2400" i="1" dirty="0">
                              <a:latin typeface="Cambria Math" panose="02040503050406030204" pitchFamily="18" charset="0"/>
                            </a:rPr>
                          </m:ctrlPr>
                        </m:sSubPr>
                        <m:e>
                          <m:r>
                            <a:rPr lang="it-IT" sz="2400" b="1" i="1" dirty="0">
                              <a:latin typeface="Cambria Math" panose="02040503050406030204" pitchFamily="18" charset="0"/>
                            </a:rPr>
                            <m:t>𝒙</m:t>
                          </m:r>
                        </m:e>
                        <m:sub>
                          <m:r>
                            <a:rPr lang="en-US" sz="2400" i="1" dirty="0">
                              <a:latin typeface="Cambria Math" panose="02040503050406030204" pitchFamily="18" charset="0"/>
                            </a:rPr>
                            <m:t>𝑡</m:t>
                          </m:r>
                        </m:sub>
                      </m:sSub>
                      <m:r>
                        <a:rPr lang="en-US" sz="2400" b="0" i="1" dirty="0" smtClean="0">
                          <a:latin typeface="Cambria Math" panose="02040503050406030204" pitchFamily="18" charset="0"/>
                        </a:rPr>
                        <m:t>+</m:t>
                      </m:r>
                      <m:r>
                        <a:rPr lang="en-US" sz="2400" b="0" i="1" dirty="0" smtClean="0">
                          <a:latin typeface="Cambria Math" panose="02040503050406030204" pitchFamily="18" charset="0"/>
                        </a:rPr>
                        <m:t>𝜏</m:t>
                      </m:r>
                      <m:sSub>
                        <m:sSubPr>
                          <m:ctrlPr>
                            <a:rPr lang="it-IT" sz="2400" b="1" i="1" dirty="0" smtClean="0">
                              <a:latin typeface="Cambria Math" panose="02040503050406030204" pitchFamily="18" charset="0"/>
                            </a:rPr>
                          </m:ctrlPr>
                        </m:sSubPr>
                        <m:e>
                          <m:r>
                            <a:rPr lang="en-US" sz="2400" b="0" i="1" dirty="0" smtClean="0">
                              <a:latin typeface="Cambria Math" panose="02040503050406030204" pitchFamily="18" charset="0"/>
                            </a:rPr>
                            <m:t>𝑧</m:t>
                          </m:r>
                        </m:e>
                        <m:sub>
                          <m:r>
                            <a:rPr lang="it-IT" sz="2400" b="1" i="1" dirty="0" smtClean="0">
                              <a:latin typeface="Cambria Math" panose="02040503050406030204" pitchFamily="18" charset="0"/>
                            </a:rPr>
                            <m:t>𝒕</m:t>
                          </m:r>
                          <m:r>
                            <a:rPr lang="it-IT" sz="2400" b="1" i="1" dirty="0" smtClean="0">
                              <a:latin typeface="Cambria Math" panose="02040503050406030204" pitchFamily="18" charset="0"/>
                            </a:rPr>
                            <m:t>+</m:t>
                          </m:r>
                          <m:r>
                            <a:rPr lang="it-IT" sz="2400" b="1" i="1" dirty="0" smtClean="0">
                              <a:latin typeface="Cambria Math" panose="02040503050406030204" pitchFamily="18" charset="0"/>
                            </a:rPr>
                            <m:t>𝟏</m:t>
                          </m:r>
                        </m:sub>
                      </m:sSub>
                    </m:oMath>
                    <m:oMath xmlns:m="http://schemas.openxmlformats.org/officeDocument/2006/math">
                      <m:sSub>
                        <m:sSubPr>
                          <m:ctrlPr>
                            <a:rPr lang="en-US" sz="2400" b="0" i="1" dirty="0" smtClean="0">
                              <a:latin typeface="Cambria Math" panose="02040503050406030204" pitchFamily="18" charset="0"/>
                            </a:rPr>
                          </m:ctrlPr>
                        </m:sSubPr>
                        <m:e>
                          <m:r>
                            <a:rPr lang="en-US" sz="2400" b="1" i="1" dirty="0" smtClean="0">
                              <a:latin typeface="Cambria Math" panose="02040503050406030204" pitchFamily="18" charset="0"/>
                            </a:rPr>
                            <m:t>𝒛</m:t>
                          </m:r>
                        </m:e>
                        <m:sub>
                          <m:r>
                            <a:rPr lang="en-US" sz="2400" b="0" i="1" dirty="0" smtClean="0">
                              <a:latin typeface="Cambria Math" panose="02040503050406030204" pitchFamily="18" charset="0"/>
                            </a:rPr>
                            <m:t>𝑡</m:t>
                          </m:r>
                          <m:r>
                            <a:rPr lang="en-US" sz="2400" b="0" i="1" dirty="0" smtClean="0">
                              <a:latin typeface="Cambria Math" panose="02040503050406030204" pitchFamily="18" charset="0"/>
                            </a:rPr>
                            <m:t>+1</m:t>
                          </m:r>
                        </m:sub>
                      </m:sSub>
                      <m:r>
                        <a:rPr lang="en-US" sz="2400" b="0" i="1" dirty="0" smtClean="0">
                          <a:latin typeface="Cambria Math" panose="02040503050406030204" pitchFamily="18" charset="0"/>
                        </a:rPr>
                        <m:t>=</m:t>
                      </m:r>
                      <m:sSub>
                        <m:sSubPr>
                          <m:ctrlPr>
                            <a:rPr lang="en-US" sz="2400" b="0" i="1" dirty="0" smtClean="0">
                              <a:latin typeface="Cambria Math" panose="02040503050406030204" pitchFamily="18" charset="0"/>
                            </a:rPr>
                          </m:ctrlPr>
                        </m:sSubPr>
                        <m:e>
                          <m:r>
                            <a:rPr lang="en-US" sz="2400" b="1" i="1" dirty="0" smtClean="0">
                              <a:latin typeface="Cambria Math" panose="02040503050406030204" pitchFamily="18" charset="0"/>
                            </a:rPr>
                            <m:t>𝒛</m:t>
                          </m:r>
                        </m:e>
                        <m:sub>
                          <m:r>
                            <a:rPr lang="en-US" sz="2400" b="0" i="1" dirty="0" smtClean="0">
                              <a:latin typeface="Cambria Math" panose="02040503050406030204" pitchFamily="18" charset="0"/>
                            </a:rPr>
                            <m:t>𝑡</m:t>
                          </m:r>
                        </m:sub>
                      </m:sSub>
                      <m:r>
                        <a:rPr lang="en-US" sz="2400" b="0" i="1" dirty="0" smtClean="0">
                          <a:latin typeface="Cambria Math" panose="02040503050406030204" pitchFamily="18" charset="0"/>
                        </a:rPr>
                        <m:t>+</m:t>
                      </m:r>
                      <m:r>
                        <a:rPr lang="en-US" sz="2400" b="0" i="1" dirty="0" smtClean="0">
                          <a:latin typeface="Cambria Math" panose="02040503050406030204" pitchFamily="18" charset="0"/>
                        </a:rPr>
                        <m:t>𝜏</m:t>
                      </m:r>
                      <m:func>
                        <m:funcPr>
                          <m:ctrlPr>
                            <a:rPr lang="en-US" sz="2400" b="0" i="1" dirty="0" smtClean="0">
                              <a:latin typeface="Cambria Math" panose="02040503050406030204" pitchFamily="18" charset="0"/>
                            </a:rPr>
                          </m:ctrlPr>
                        </m:funcPr>
                        <m:fName>
                          <m:r>
                            <a:rPr lang="it-IT" sz="2400" b="0" i="1" dirty="0" smtClean="0">
                              <a:latin typeface="Cambria Math" panose="02040503050406030204" pitchFamily="18" charset="0"/>
                            </a:rPr>
                            <m:t>(</m:t>
                          </m:r>
                          <m:r>
                            <m:rPr>
                              <m:sty m:val="p"/>
                            </m:rPr>
                            <a:rPr lang="en-US" sz="2400" b="0" i="0" dirty="0" smtClean="0">
                              <a:latin typeface="Cambria Math" panose="02040503050406030204" pitchFamily="18" charset="0"/>
                            </a:rPr>
                            <m:t>tanh</m:t>
                          </m:r>
                        </m:fName>
                        <m:e>
                          <m:d>
                            <m:dPr>
                              <m:ctrlPr>
                                <a:rPr lang="en-US" sz="2400" b="0" i="1" dirty="0" smtClean="0">
                                  <a:latin typeface="Cambria Math" panose="02040503050406030204" pitchFamily="18" charset="0"/>
                                </a:rPr>
                              </m:ctrlPr>
                            </m:dPr>
                            <m:e>
                              <m:r>
                                <a:rPr lang="en-US" sz="2400" b="1" i="1" dirty="0" smtClean="0">
                                  <a:latin typeface="Cambria Math" panose="02040503050406030204" pitchFamily="18" charset="0"/>
                                </a:rPr>
                                <m:t>𝑾</m:t>
                              </m:r>
                              <m:sSub>
                                <m:sSubPr>
                                  <m:ctrlPr>
                                    <a:rPr lang="en-US" sz="2400" b="0" i="1" dirty="0" smtClean="0">
                                      <a:latin typeface="Cambria Math" panose="02040503050406030204" pitchFamily="18" charset="0"/>
                                    </a:rPr>
                                  </m:ctrlPr>
                                </m:sSubPr>
                                <m:e>
                                  <m:r>
                                    <a:rPr lang="it-IT" sz="2400" b="1" i="1" dirty="0" smtClean="0">
                                      <a:latin typeface="Cambria Math" panose="02040503050406030204" pitchFamily="18" charset="0"/>
                                    </a:rPr>
                                    <m:t>𝒙</m:t>
                                  </m:r>
                                </m:e>
                                <m:sub>
                                  <m:r>
                                    <a:rPr lang="en-US" sz="2400" b="0" i="1" dirty="0" smtClean="0">
                                      <a:latin typeface="Cambria Math" panose="02040503050406030204" pitchFamily="18" charset="0"/>
                                    </a:rPr>
                                    <m:t>𝑡</m:t>
                                  </m:r>
                                </m:sub>
                              </m:sSub>
                              <m:r>
                                <a:rPr lang="en-US" sz="2400" b="0" i="1" dirty="0" smtClean="0">
                                  <a:latin typeface="Cambria Math" panose="02040503050406030204" pitchFamily="18" charset="0"/>
                                </a:rPr>
                                <m:t>+</m:t>
                              </m:r>
                              <m:r>
                                <a:rPr lang="en-US" sz="2400" b="1" i="1" dirty="0" smtClean="0">
                                  <a:latin typeface="Cambria Math" panose="02040503050406030204" pitchFamily="18" charset="0"/>
                                </a:rPr>
                                <m:t>𝑽</m:t>
                              </m:r>
                              <m:sSub>
                                <m:sSubPr>
                                  <m:ctrlPr>
                                    <a:rPr lang="en-US" sz="2400" b="0" i="1" dirty="0" smtClean="0">
                                      <a:latin typeface="Cambria Math" panose="02040503050406030204" pitchFamily="18" charset="0"/>
                                    </a:rPr>
                                  </m:ctrlPr>
                                </m:sSubPr>
                                <m:e>
                                  <m:r>
                                    <a:rPr lang="en-US" sz="2400" b="1" i="1" dirty="0" smtClean="0">
                                      <a:latin typeface="Cambria Math" panose="02040503050406030204" pitchFamily="18" charset="0"/>
                                    </a:rPr>
                                    <m:t>𝒖</m:t>
                                  </m:r>
                                </m:e>
                                <m:sub>
                                  <m:r>
                                    <a:rPr lang="en-US" sz="2400" b="0" i="1" dirty="0" smtClean="0">
                                      <a:latin typeface="Cambria Math" panose="02040503050406030204" pitchFamily="18" charset="0"/>
                                    </a:rPr>
                                    <m:t>𝑡</m:t>
                                  </m:r>
                                  <m:r>
                                    <a:rPr lang="en-US" sz="2400" b="0" i="1" dirty="0" smtClean="0">
                                      <a:latin typeface="Cambria Math" panose="02040503050406030204" pitchFamily="18" charset="0"/>
                                    </a:rPr>
                                    <m:t>+1</m:t>
                                  </m:r>
                                </m:sub>
                              </m:sSub>
                              <m:r>
                                <a:rPr lang="en-US" sz="2400" b="0" i="1" dirty="0" smtClean="0">
                                  <a:latin typeface="Cambria Math" panose="02040503050406030204" pitchFamily="18" charset="0"/>
                                </a:rPr>
                                <m:t>+</m:t>
                              </m:r>
                              <m:r>
                                <a:rPr lang="en-US" sz="2400" b="1" i="1" dirty="0" smtClean="0">
                                  <a:latin typeface="Cambria Math" panose="02040503050406030204" pitchFamily="18" charset="0"/>
                                </a:rPr>
                                <m:t>𝒃</m:t>
                              </m:r>
                            </m:e>
                          </m:d>
                        </m:e>
                      </m:func>
                      <m:r>
                        <a:rPr lang="en-US" sz="2400" b="0" i="0" dirty="0" smtClean="0">
                          <a:latin typeface="Cambria Math" panose="02040503050406030204" pitchFamily="18" charset="0"/>
                        </a:rPr>
                        <m:t>−</m:t>
                      </m:r>
                      <m:r>
                        <a:rPr lang="en-US" sz="2400" b="1" i="1" dirty="0" smtClean="0">
                          <a:latin typeface="Cambria Math" panose="02040503050406030204" pitchFamily="18" charset="0"/>
                        </a:rPr>
                        <m:t>𝜸</m:t>
                      </m:r>
                      <m:r>
                        <a:rPr lang="en-US" sz="2400" b="1" i="1" dirty="0">
                          <a:latin typeface="Cambria Math" panose="02040503050406030204" pitchFamily="18" charset="0"/>
                          <a:ea typeface="Cambria Math" panose="02040503050406030204" pitchFamily="18" charset="0"/>
                        </a:rPr>
                        <m:t>⨀</m:t>
                      </m:r>
                      <m:sSub>
                        <m:sSubPr>
                          <m:ctrlPr>
                            <a:rPr lang="en-US" sz="2400" b="0" i="1" dirty="0" smtClean="0">
                              <a:latin typeface="Cambria Math" panose="02040503050406030204" pitchFamily="18" charset="0"/>
                            </a:rPr>
                          </m:ctrlPr>
                        </m:sSubPr>
                        <m:e>
                          <m:r>
                            <a:rPr lang="it-IT" sz="2400" b="1" i="1" dirty="0" smtClean="0">
                              <a:latin typeface="Cambria Math" panose="02040503050406030204" pitchFamily="18" charset="0"/>
                            </a:rPr>
                            <m:t>𝒙</m:t>
                          </m:r>
                        </m:e>
                        <m:sub>
                          <m:r>
                            <a:rPr lang="en-US" sz="2400" b="0" i="1" dirty="0" smtClean="0">
                              <a:latin typeface="Cambria Math" panose="02040503050406030204" pitchFamily="18" charset="0"/>
                            </a:rPr>
                            <m:t>𝑡</m:t>
                          </m:r>
                        </m:sub>
                      </m:sSub>
                      <m:r>
                        <a:rPr lang="en-US" sz="2400" b="0" i="1" dirty="0" smtClean="0">
                          <a:latin typeface="Cambria Math" panose="02040503050406030204" pitchFamily="18" charset="0"/>
                        </a:rPr>
                        <m:t> −</m:t>
                      </m:r>
                      <m:r>
                        <a:rPr lang="en-US" sz="2400" b="1" i="1" dirty="0" smtClean="0">
                          <a:latin typeface="Cambria Math" panose="02040503050406030204" pitchFamily="18" charset="0"/>
                        </a:rPr>
                        <m:t>𝝐</m:t>
                      </m:r>
                      <m:r>
                        <a:rPr lang="en-US" sz="2400" b="1" i="1" dirty="0">
                          <a:latin typeface="Cambria Math" panose="02040503050406030204" pitchFamily="18" charset="0"/>
                          <a:ea typeface="Cambria Math" panose="02040503050406030204" pitchFamily="18" charset="0"/>
                        </a:rPr>
                        <m:t>⨀</m:t>
                      </m:r>
                      <m:sSub>
                        <m:sSubPr>
                          <m:ctrlPr>
                            <a:rPr lang="en-US" sz="2400" b="0" i="1" dirty="0" smtClean="0">
                              <a:latin typeface="Cambria Math" panose="02040503050406030204" pitchFamily="18" charset="0"/>
                            </a:rPr>
                          </m:ctrlPr>
                        </m:sSubPr>
                        <m:e>
                          <m:r>
                            <a:rPr lang="en-US" sz="2400" b="1" i="1" dirty="0" smtClean="0">
                              <a:latin typeface="Cambria Math" panose="02040503050406030204" pitchFamily="18" charset="0"/>
                            </a:rPr>
                            <m:t>𝒛</m:t>
                          </m:r>
                        </m:e>
                        <m:sub>
                          <m:r>
                            <a:rPr lang="en-US" sz="2400" b="0" i="1" dirty="0" smtClean="0">
                              <a:latin typeface="Cambria Math" panose="02040503050406030204" pitchFamily="18" charset="0"/>
                            </a:rPr>
                            <m:t>𝑡</m:t>
                          </m:r>
                        </m:sub>
                      </m:sSub>
                      <m:r>
                        <a:rPr lang="it-IT" sz="2400" b="0" i="1" dirty="0" smtClean="0">
                          <a:latin typeface="Cambria Math" panose="02040503050406030204" pitchFamily="18" charset="0"/>
                        </a:rPr>
                        <m:t>)</m:t>
                      </m:r>
                    </m:oMath>
                  </m:oMathPara>
                </a14:m>
                <a:endParaRPr lang="en-US" sz="2400" dirty="0"/>
              </a:p>
            </p:txBody>
          </p:sp>
        </mc:Choice>
        <mc:Fallback xmlns="">
          <p:sp>
            <p:nvSpPr>
              <p:cNvPr id="5" name="CasellaDiTesto 4">
                <a:extLst>
                  <a:ext uri="{FF2B5EF4-FFF2-40B4-BE49-F238E27FC236}">
                    <a16:creationId xmlns:a16="http://schemas.microsoft.com/office/drawing/2014/main" id="{FC18C8E6-F8F3-6C7C-0740-F6A2BEBFC25A}"/>
                  </a:ext>
                </a:extLst>
              </p:cNvPr>
              <p:cNvSpPr txBox="1">
                <a:spLocks noRot="1" noChangeAspect="1" noMove="1" noResize="1" noEditPoints="1" noAdjustHandles="1" noChangeArrowheads="1" noChangeShapeType="1" noTextEdit="1"/>
              </p:cNvSpPr>
              <p:nvPr/>
            </p:nvSpPr>
            <p:spPr>
              <a:xfrm>
                <a:off x="2881423" y="2454377"/>
                <a:ext cx="8248725" cy="830997"/>
              </a:xfrm>
              <a:prstGeom prst="rect">
                <a:avLst/>
              </a:prstGeom>
              <a:blipFill>
                <a:blip r:embed="rId3"/>
                <a:stretch>
                  <a:fillRect b="-1102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9E50FEED-F069-3CDC-F2F6-83AF800B38EB}"/>
                  </a:ext>
                </a:extLst>
              </p:cNvPr>
              <p:cNvSpPr txBox="1"/>
              <p:nvPr/>
            </p:nvSpPr>
            <p:spPr>
              <a:xfrm>
                <a:off x="2881423" y="1517135"/>
                <a:ext cx="8346557" cy="840871"/>
              </a:xfrm>
              <a:prstGeom prst="rect">
                <a:avLst/>
              </a:prstGeom>
              <a:noFill/>
            </p:spPr>
            <p:txBody>
              <a:bodyPr wrap="square">
                <a:spAutoFit/>
              </a:bodyPr>
              <a:lstStyle/>
              <a:p>
                <a:r>
                  <a:rPr lang="en-GB" sz="2400" dirty="0">
                    <a:solidFill>
                      <a:schemeClr val="accent3"/>
                    </a:solidFill>
                  </a:rPr>
                  <a:t>Euler discretization with </a:t>
                </a:r>
                <a14:m>
                  <m:oMath xmlns:m="http://schemas.openxmlformats.org/officeDocument/2006/math">
                    <m:r>
                      <a:rPr lang="en-US" sz="2400" b="1" i="1" dirty="0" smtClean="0">
                        <a:latin typeface="Cambria Math" panose="02040503050406030204" pitchFamily="18" charset="0"/>
                      </a:rPr>
                      <m:t>𝒛</m:t>
                    </m:r>
                    <m:r>
                      <a:rPr lang="it-IT" sz="2400" b="0" i="1" dirty="0" smtClean="0">
                        <a:latin typeface="Cambria Math" panose="02040503050406030204" pitchFamily="18" charset="0"/>
                      </a:rPr>
                      <m:t>=</m:t>
                    </m:r>
                    <m:acc>
                      <m:accPr>
                        <m:chr m:val="̇"/>
                        <m:ctrlPr>
                          <a:rPr lang="it-IT" sz="2400" b="0" i="1" dirty="0" smtClean="0">
                            <a:latin typeface="Cambria Math" panose="02040503050406030204" pitchFamily="18" charset="0"/>
                          </a:rPr>
                        </m:ctrlPr>
                      </m:accPr>
                      <m:e>
                        <m:r>
                          <a:rPr lang="it-IT" sz="2400" b="1" i="1" dirty="0" smtClean="0">
                            <a:latin typeface="Cambria Math" panose="02040503050406030204" pitchFamily="18" charset="0"/>
                          </a:rPr>
                          <m:t>𝒙</m:t>
                        </m:r>
                      </m:e>
                    </m:acc>
                    <m:r>
                      <a:rPr lang="it-IT" sz="2400" b="0" i="0" dirty="0" smtClean="0">
                        <a:latin typeface="Cambria Math" panose="02040503050406030204" pitchFamily="18" charset="0"/>
                      </a:rPr>
                      <m:t> </m:t>
                    </m:r>
                  </m:oMath>
                </a14:m>
                <a:r>
                  <a:rPr lang="en-GB" sz="2400" dirty="0">
                    <a:solidFill>
                      <a:schemeClr val="accent3"/>
                    </a:solidFill>
                  </a:rPr>
                  <a:t>vectorial frequency and dampening, </a:t>
                </a:r>
                <a14:m>
                  <m:oMath xmlns:m="http://schemas.openxmlformats.org/officeDocument/2006/math">
                    <m:acc>
                      <m:accPr>
                        <m:chr m:val="̂"/>
                        <m:ctrlPr>
                          <a:rPr lang="en-US" sz="2400" i="1">
                            <a:latin typeface="Cambria Math" panose="02040503050406030204" pitchFamily="18" charset="0"/>
                          </a:rPr>
                        </m:ctrlPr>
                      </m:accPr>
                      <m:e>
                        <m:r>
                          <a:rPr lang="it-IT" sz="2400" b="0" i="1">
                            <a:latin typeface="Cambria Math" panose="02040503050406030204" pitchFamily="18" charset="0"/>
                          </a:rPr>
                          <m:t>𝑊</m:t>
                        </m:r>
                      </m:e>
                    </m:acc>
                    <m:r>
                      <a:rPr lang="it-IT" sz="2400" b="0" i="1" smtClean="0">
                        <a:latin typeface="Cambria Math" panose="02040503050406030204" pitchFamily="18" charset="0"/>
                      </a:rPr>
                      <m:t>=0</m:t>
                    </m:r>
                  </m:oMath>
                </a14:m>
                <a:endParaRPr lang="en-GB" sz="2400" dirty="0">
                  <a:solidFill>
                    <a:schemeClr val="accent3"/>
                  </a:solidFill>
                </a:endParaRPr>
              </a:p>
            </p:txBody>
          </p:sp>
        </mc:Choice>
        <mc:Fallback xmlns="">
          <p:sp>
            <p:nvSpPr>
              <p:cNvPr id="6" name="CasellaDiTesto 5">
                <a:extLst>
                  <a:ext uri="{FF2B5EF4-FFF2-40B4-BE49-F238E27FC236}">
                    <a16:creationId xmlns:a16="http://schemas.microsoft.com/office/drawing/2014/main" id="{9E50FEED-F069-3CDC-F2F6-83AF800B38EB}"/>
                  </a:ext>
                </a:extLst>
              </p:cNvPr>
              <p:cNvSpPr txBox="1">
                <a:spLocks noRot="1" noChangeAspect="1" noMove="1" noResize="1" noEditPoints="1" noAdjustHandles="1" noChangeArrowheads="1" noChangeShapeType="1" noTextEdit="1"/>
              </p:cNvSpPr>
              <p:nvPr/>
            </p:nvSpPr>
            <p:spPr>
              <a:xfrm>
                <a:off x="2881423" y="1517135"/>
                <a:ext cx="8346557" cy="840871"/>
              </a:xfrm>
              <a:prstGeom prst="rect">
                <a:avLst/>
              </a:prstGeom>
              <a:blipFill>
                <a:blip r:embed="rId4"/>
                <a:stretch>
                  <a:fillRect l="-1169" t="-5072" b="-15942"/>
                </a:stretch>
              </a:blipFill>
            </p:spPr>
            <p:txBody>
              <a:bodyPr/>
              <a:lstStyle/>
              <a:p>
                <a:r>
                  <a:rPr lang="en-GB">
                    <a:noFill/>
                  </a:rPr>
                  <a:t> </a:t>
                </a:r>
              </a:p>
            </p:txBody>
          </p:sp>
        </mc:Fallback>
      </mc:AlternateContent>
      <p:pic>
        <p:nvPicPr>
          <p:cNvPr id="53" name="Immagine 52">
            <a:extLst>
              <a:ext uri="{FF2B5EF4-FFF2-40B4-BE49-F238E27FC236}">
                <a16:creationId xmlns:a16="http://schemas.microsoft.com/office/drawing/2014/main" id="{A8CF32EB-6A56-E1BD-DB14-386C4252AEE3}"/>
              </a:ext>
            </a:extLst>
          </p:cNvPr>
          <p:cNvPicPr>
            <a:picLocks noChangeAspect="1"/>
          </p:cNvPicPr>
          <p:nvPr/>
        </p:nvPicPr>
        <p:blipFill>
          <a:blip r:embed="rId5"/>
          <a:stretch>
            <a:fillRect/>
          </a:stretch>
        </p:blipFill>
        <p:spPr>
          <a:xfrm>
            <a:off x="1061852" y="1491124"/>
            <a:ext cx="1215197" cy="2533137"/>
          </a:xfrm>
          <a:prstGeom prst="rect">
            <a:avLst/>
          </a:prstGeom>
        </p:spPr>
      </p:pic>
      <mc:AlternateContent xmlns:mc="http://schemas.openxmlformats.org/markup-compatibility/2006" xmlns:a14="http://schemas.microsoft.com/office/drawing/2010/main">
        <mc:Choice Requires="a14">
          <p:sp>
            <p:nvSpPr>
              <p:cNvPr id="55" name="CasellaDiTesto 54">
                <a:extLst>
                  <a:ext uri="{FF2B5EF4-FFF2-40B4-BE49-F238E27FC236}">
                    <a16:creationId xmlns:a16="http://schemas.microsoft.com/office/drawing/2014/main" id="{D7533E49-8536-732B-DFCB-4919695A45E7}"/>
                  </a:ext>
                </a:extLst>
              </p:cNvPr>
              <p:cNvSpPr txBox="1"/>
              <p:nvPr/>
            </p:nvSpPr>
            <p:spPr>
              <a:xfrm>
                <a:off x="1916406" y="2180742"/>
                <a:ext cx="72128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b="0" i="1" dirty="0" smtClean="0">
                              <a:latin typeface="Cambria Math" panose="02040503050406030204" pitchFamily="18" charset="0"/>
                            </a:rPr>
                          </m:ctrlPr>
                        </m:sSubPr>
                        <m:e>
                          <m:r>
                            <a:rPr lang="it-IT" sz="1800" b="1" i="1" dirty="0" smtClean="0">
                              <a:latin typeface="Cambria Math" panose="02040503050406030204" pitchFamily="18" charset="0"/>
                            </a:rPr>
                            <m:t>𝒙</m:t>
                          </m:r>
                        </m:e>
                        <m:sub>
                          <m:r>
                            <a:rPr lang="en-US" sz="1800" b="0" i="1" dirty="0" smtClean="0">
                              <a:latin typeface="Cambria Math" panose="02040503050406030204" pitchFamily="18" charset="0"/>
                            </a:rPr>
                            <m:t>𝑡</m:t>
                          </m:r>
                        </m:sub>
                      </m:sSub>
                    </m:oMath>
                  </m:oMathPara>
                </a14:m>
                <a:endParaRPr lang="en-GB" dirty="0"/>
              </a:p>
            </p:txBody>
          </p:sp>
        </mc:Choice>
        <mc:Fallback xmlns="">
          <p:sp>
            <p:nvSpPr>
              <p:cNvPr id="55" name="CasellaDiTesto 54">
                <a:extLst>
                  <a:ext uri="{FF2B5EF4-FFF2-40B4-BE49-F238E27FC236}">
                    <a16:creationId xmlns:a16="http://schemas.microsoft.com/office/drawing/2014/main" id="{D7533E49-8536-732B-DFCB-4919695A45E7}"/>
                  </a:ext>
                </a:extLst>
              </p:cNvPr>
              <p:cNvSpPr txBox="1">
                <a:spLocks noRot="1" noChangeAspect="1" noMove="1" noResize="1" noEditPoints="1" noAdjustHandles="1" noChangeArrowheads="1" noChangeShapeType="1" noTextEdit="1"/>
              </p:cNvSpPr>
              <p:nvPr/>
            </p:nvSpPr>
            <p:spPr>
              <a:xfrm>
                <a:off x="1916406" y="2180742"/>
                <a:ext cx="721286" cy="369332"/>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6" name="CasellaDiTesto 55">
                <a:extLst>
                  <a:ext uri="{FF2B5EF4-FFF2-40B4-BE49-F238E27FC236}">
                    <a16:creationId xmlns:a16="http://schemas.microsoft.com/office/drawing/2014/main" id="{6869BA8C-8F11-07DF-4F78-D9CD5251210A}"/>
                  </a:ext>
                </a:extLst>
              </p:cNvPr>
              <p:cNvSpPr txBox="1"/>
              <p:nvPr/>
            </p:nvSpPr>
            <p:spPr>
              <a:xfrm>
                <a:off x="1905773" y="3709184"/>
                <a:ext cx="72128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b="0" i="1" dirty="0" smtClean="0">
                              <a:latin typeface="Cambria Math" panose="02040503050406030204" pitchFamily="18" charset="0"/>
                            </a:rPr>
                          </m:ctrlPr>
                        </m:sSubPr>
                        <m:e>
                          <m:r>
                            <a:rPr lang="it-IT" sz="1800" b="1" i="1" dirty="0" smtClean="0">
                              <a:latin typeface="Cambria Math" panose="02040503050406030204" pitchFamily="18" charset="0"/>
                            </a:rPr>
                            <m:t>𝒖</m:t>
                          </m:r>
                        </m:e>
                        <m:sub>
                          <m:r>
                            <a:rPr lang="en-US" sz="1800" b="0" i="1" dirty="0" smtClean="0">
                              <a:latin typeface="Cambria Math" panose="02040503050406030204" pitchFamily="18" charset="0"/>
                            </a:rPr>
                            <m:t>𝑡</m:t>
                          </m:r>
                        </m:sub>
                      </m:sSub>
                    </m:oMath>
                  </m:oMathPara>
                </a14:m>
                <a:endParaRPr lang="en-GB" dirty="0"/>
              </a:p>
            </p:txBody>
          </p:sp>
        </mc:Choice>
        <mc:Fallback xmlns="">
          <p:sp>
            <p:nvSpPr>
              <p:cNvPr id="56" name="CasellaDiTesto 55">
                <a:extLst>
                  <a:ext uri="{FF2B5EF4-FFF2-40B4-BE49-F238E27FC236}">
                    <a16:creationId xmlns:a16="http://schemas.microsoft.com/office/drawing/2014/main" id="{6869BA8C-8F11-07DF-4F78-D9CD5251210A}"/>
                  </a:ext>
                </a:extLst>
              </p:cNvPr>
              <p:cNvSpPr txBox="1">
                <a:spLocks noRot="1" noChangeAspect="1" noMove="1" noResize="1" noEditPoints="1" noAdjustHandles="1" noChangeArrowheads="1" noChangeShapeType="1" noTextEdit="1"/>
              </p:cNvSpPr>
              <p:nvPr/>
            </p:nvSpPr>
            <p:spPr>
              <a:xfrm>
                <a:off x="1905773" y="3709184"/>
                <a:ext cx="721286" cy="369332"/>
              </a:xfrm>
              <a:prstGeom prst="rect">
                <a:avLst/>
              </a:prstGeom>
              <a:blipFill>
                <a:blip r:embed="rId7"/>
                <a:stretch>
                  <a:fillRect/>
                </a:stretch>
              </a:blipFill>
            </p:spPr>
            <p:txBody>
              <a:bodyPr/>
              <a:lstStyle/>
              <a:p>
                <a:r>
                  <a:rPr lang="en-GB">
                    <a:noFill/>
                  </a:rPr>
                  <a:t> </a:t>
                </a:r>
              </a:p>
            </p:txBody>
          </p:sp>
        </mc:Fallback>
      </mc:AlternateContent>
      <p:sp>
        <p:nvSpPr>
          <p:cNvPr id="57" name="Google Shape;184;p27">
            <a:extLst>
              <a:ext uri="{FF2B5EF4-FFF2-40B4-BE49-F238E27FC236}">
                <a16:creationId xmlns:a16="http://schemas.microsoft.com/office/drawing/2014/main" id="{80743AC2-34A2-9353-0AA0-F97A85D16C17}"/>
              </a:ext>
            </a:extLst>
          </p:cNvPr>
          <p:cNvSpPr txBox="1"/>
          <p:nvPr/>
        </p:nvSpPr>
        <p:spPr>
          <a:xfrm>
            <a:off x="4309169" y="3325004"/>
            <a:ext cx="5856118" cy="533504"/>
          </a:xfrm>
          <a:prstGeom prst="rect">
            <a:avLst/>
          </a:prstGeom>
          <a:noFill/>
          <a:ln w="9525" cap="flat" cmpd="sng">
            <a:noFill/>
            <a:prstDash val="solid"/>
            <a:round/>
            <a:headEnd type="none" w="sm" len="sm"/>
            <a:tailEnd type="none" w="sm" len="sm"/>
          </a:ln>
        </p:spPr>
        <p:txBody>
          <a:bodyPr spcFirstLastPara="1" wrap="square" lIns="121900" tIns="121900" rIns="121900" bIns="121900" anchor="t" anchorCtr="0">
            <a:spAutoFit/>
          </a:bodyPr>
          <a:lstStyle/>
          <a:p>
            <a:r>
              <a:rPr lang="en-US" sz="1867" dirty="0">
                <a:solidFill>
                  <a:schemeClr val="dk1"/>
                </a:solidFill>
                <a:latin typeface="Helvetica Neue Light"/>
                <a:ea typeface="Helvetica Neue Light"/>
                <a:cs typeface="Helvetica Neue Light"/>
                <a:sym typeface="Helvetica Neue Light"/>
              </a:rPr>
              <a:t>Untrained parameters rescaled for stability/</a:t>
            </a:r>
            <a:r>
              <a:rPr lang="en-US" sz="1867" dirty="0" err="1">
                <a:solidFill>
                  <a:schemeClr val="dk1"/>
                </a:solidFill>
                <a:latin typeface="Helvetica Neue Light"/>
                <a:ea typeface="Helvetica Neue Light"/>
                <a:cs typeface="Helvetica Neue Light"/>
                <a:sym typeface="Helvetica Neue Light"/>
              </a:rPr>
              <a:t>contractivity</a:t>
            </a:r>
            <a:endParaRPr lang="en-US" sz="1867" dirty="0">
              <a:solidFill>
                <a:schemeClr val="dk1"/>
              </a:solidFill>
              <a:latin typeface="Helvetica Neue Light"/>
              <a:ea typeface="Helvetica Neue Light"/>
              <a:cs typeface="Helvetica Neue Light"/>
              <a:sym typeface="Helvetica Neue Light"/>
            </a:endParaRPr>
          </a:p>
        </p:txBody>
      </p:sp>
      <p:sp>
        <p:nvSpPr>
          <p:cNvPr id="59" name="Google Shape;186;p27">
            <a:extLst>
              <a:ext uri="{FF2B5EF4-FFF2-40B4-BE49-F238E27FC236}">
                <a16:creationId xmlns:a16="http://schemas.microsoft.com/office/drawing/2014/main" id="{3E401089-75C4-8754-DA7B-B1C2912A3663}"/>
              </a:ext>
            </a:extLst>
          </p:cNvPr>
          <p:cNvSpPr/>
          <p:nvPr/>
        </p:nvSpPr>
        <p:spPr>
          <a:xfrm rot="5400000">
            <a:off x="7194384" y="2163520"/>
            <a:ext cx="85688" cy="2282456"/>
          </a:xfrm>
          <a:prstGeom prst="rightBracket">
            <a:avLst>
              <a:gd name="adj" fmla="val 8333"/>
            </a:avLst>
          </a:prstGeom>
          <a:noFill/>
          <a:ln w="28575" cap="flat" cmpd="sng">
            <a:solidFill>
              <a:srgbClr val="FFAF78"/>
            </a:solidFill>
            <a:prstDash val="solid"/>
            <a:round/>
            <a:headEnd type="none" w="sm" len="sm"/>
            <a:tailEnd type="none" w="sm" len="sm"/>
          </a:ln>
        </p:spPr>
        <p:txBody>
          <a:bodyPr spcFirstLastPara="1" wrap="square" lIns="121900" tIns="121900" rIns="121900" bIns="121900" anchor="ctr" anchorCtr="0">
            <a:noAutofit/>
          </a:bodyPr>
          <a:lstStyle/>
          <a:p>
            <a:endParaRPr sz="1867"/>
          </a:p>
        </p:txBody>
      </p:sp>
      <p:sp>
        <p:nvSpPr>
          <p:cNvPr id="61" name="CasellaDiTesto 60">
            <a:extLst>
              <a:ext uri="{FF2B5EF4-FFF2-40B4-BE49-F238E27FC236}">
                <a16:creationId xmlns:a16="http://schemas.microsoft.com/office/drawing/2014/main" id="{DD0953D3-9A36-1C36-7F36-2488B50E066E}"/>
              </a:ext>
            </a:extLst>
          </p:cNvPr>
          <p:cNvSpPr txBox="1"/>
          <p:nvPr/>
        </p:nvSpPr>
        <p:spPr>
          <a:xfrm>
            <a:off x="9817968" y="99886"/>
            <a:ext cx="2820024" cy="276999"/>
          </a:xfrm>
          <a:prstGeom prst="rect">
            <a:avLst/>
          </a:prstGeom>
          <a:noFill/>
        </p:spPr>
        <p:txBody>
          <a:bodyPr wrap="square">
            <a:spAutoFit/>
          </a:bodyPr>
          <a:lstStyle/>
          <a:p>
            <a:r>
              <a:rPr lang="en-GB" sz="1200" dirty="0" err="1">
                <a:solidFill>
                  <a:schemeClr val="accent5"/>
                </a:solidFill>
              </a:rPr>
              <a:t>Ceni</a:t>
            </a:r>
            <a:r>
              <a:rPr lang="en-GB" sz="1200" dirty="0">
                <a:solidFill>
                  <a:schemeClr val="accent5"/>
                </a:solidFill>
              </a:rPr>
              <a:t> et al, ICML F4LCD 2023</a:t>
            </a:r>
            <a:endParaRPr lang="en-GB" sz="1200" dirty="0"/>
          </a:p>
        </p:txBody>
      </p:sp>
      <p:pic>
        <p:nvPicPr>
          <p:cNvPr id="62" name="Picture 4" descr="A diagram of a unit circle&#10;&#10;Description automatically generated with low confidence">
            <a:extLst>
              <a:ext uri="{FF2B5EF4-FFF2-40B4-BE49-F238E27FC236}">
                <a16:creationId xmlns:a16="http://schemas.microsoft.com/office/drawing/2014/main" id="{D95A493F-3385-D2B0-617E-5133E45A52E5}"/>
              </a:ext>
            </a:extLst>
          </p:cNvPr>
          <p:cNvPicPr>
            <a:picLocks noChangeAspect="1"/>
          </p:cNvPicPr>
          <p:nvPr/>
        </p:nvPicPr>
        <p:blipFill rotWithShape="1">
          <a:blip r:embed="rId8"/>
          <a:srcRect t="1021" r="2" b="8591"/>
          <a:stretch/>
        </p:blipFill>
        <p:spPr>
          <a:xfrm>
            <a:off x="7005785" y="4097914"/>
            <a:ext cx="3569031" cy="2443718"/>
          </a:xfrm>
          <a:prstGeom prst="rect">
            <a:avLst/>
          </a:prstGeom>
        </p:spPr>
      </p:pic>
      <p:sp>
        <p:nvSpPr>
          <p:cNvPr id="63" name="TextBox 5">
            <a:extLst>
              <a:ext uri="{FF2B5EF4-FFF2-40B4-BE49-F238E27FC236}">
                <a16:creationId xmlns:a16="http://schemas.microsoft.com/office/drawing/2014/main" id="{28592687-EAC0-E062-2884-9B7FDBA5A89C}"/>
              </a:ext>
            </a:extLst>
          </p:cNvPr>
          <p:cNvSpPr txBox="1"/>
          <p:nvPr/>
        </p:nvSpPr>
        <p:spPr>
          <a:xfrm>
            <a:off x="9452344" y="5973410"/>
            <a:ext cx="2324056" cy="646331"/>
          </a:xfrm>
          <a:prstGeom prst="rect">
            <a:avLst/>
          </a:prstGeom>
          <a:noFill/>
        </p:spPr>
        <p:txBody>
          <a:bodyPr wrap="square" rtlCol="0">
            <a:spAutoFit/>
          </a:bodyPr>
          <a:lstStyle/>
          <a:p>
            <a:pPr algn="ctr"/>
            <a:r>
              <a:rPr lang="en-US" dirty="0" err="1">
                <a:solidFill>
                  <a:schemeClr val="bg2"/>
                </a:solidFill>
              </a:rPr>
              <a:t>Eigenspectrum</a:t>
            </a:r>
            <a:r>
              <a:rPr lang="en-US" dirty="0">
                <a:solidFill>
                  <a:schemeClr val="bg2"/>
                </a:solidFill>
              </a:rPr>
              <a:t> of RCO Jacobian</a:t>
            </a:r>
          </a:p>
        </p:txBody>
      </p:sp>
      <mc:AlternateContent xmlns:mc="http://schemas.openxmlformats.org/markup-compatibility/2006" xmlns:a14="http://schemas.microsoft.com/office/drawing/2010/main">
        <mc:Choice Requires="a14">
          <p:sp>
            <p:nvSpPr>
              <p:cNvPr id="65" name="CasellaDiTesto 64">
                <a:extLst>
                  <a:ext uri="{FF2B5EF4-FFF2-40B4-BE49-F238E27FC236}">
                    <a16:creationId xmlns:a16="http://schemas.microsoft.com/office/drawing/2014/main" id="{7E7BC5CA-7DC5-DB3C-791E-6ED4D334F131}"/>
                  </a:ext>
                </a:extLst>
              </p:cNvPr>
              <p:cNvSpPr txBox="1"/>
              <p:nvPr/>
            </p:nvSpPr>
            <p:spPr>
              <a:xfrm>
                <a:off x="1061852" y="4333917"/>
                <a:ext cx="6147022" cy="2246769"/>
              </a:xfrm>
              <a:prstGeom prst="rect">
                <a:avLst/>
              </a:prstGeom>
              <a:noFill/>
            </p:spPr>
            <p:txBody>
              <a:bodyPr wrap="square">
                <a:spAutoFit/>
              </a:bodyPr>
              <a:lstStyle/>
              <a:p>
                <a:pPr marL="342900" indent="-342900">
                  <a:buFont typeface="Arial" panose="020B0604020202020204" pitchFamily="34" charset="0"/>
                  <a:buChar char="•"/>
                </a:pPr>
                <a:r>
                  <a:rPr lang="en-US" sz="2000" dirty="0">
                    <a:solidFill>
                      <a:schemeClr val="bg2"/>
                    </a:solidFill>
                  </a:rPr>
                  <a:t>Sufficient conditions </a:t>
                </a:r>
                <a:r>
                  <a:rPr lang="en-US" sz="2000" dirty="0"/>
                  <a:t>for linear stability exist, but are </a:t>
                </a:r>
                <a:r>
                  <a:rPr lang="en-US" sz="2000" dirty="0">
                    <a:solidFill>
                      <a:schemeClr val="bg2"/>
                    </a:solidFill>
                  </a:rPr>
                  <a:t>very restrictive </a:t>
                </a:r>
                <a:r>
                  <a:rPr lang="en-US" sz="2000" dirty="0"/>
                  <a:t>on hyper-parameters configuration</a:t>
                </a:r>
              </a:p>
              <a:p>
                <a:pPr marL="342900" indent="-342900">
                  <a:buFont typeface="Arial" panose="020B0604020202020204" pitchFamily="34" charset="0"/>
                  <a:buChar char="•"/>
                </a:pPr>
                <a:r>
                  <a:rPr lang="en-US" sz="2000" dirty="0"/>
                  <a:t>Necessary conditions </a:t>
                </a:r>
              </a:p>
              <a:p>
                <a:pPr lvl="1"/>
                <a14:m>
                  <m:oMathPara xmlns:m="http://schemas.openxmlformats.org/officeDocument/2006/math">
                    <m:oMathParaPr>
                      <m:jc m:val="centerGroup"/>
                    </m:oMathParaPr>
                    <m:oMath xmlns:m="http://schemas.openxmlformats.org/officeDocument/2006/math">
                      <m:sSub>
                        <m:sSubPr>
                          <m:ctrlPr>
                            <a:rPr lang="en-US" sz="2000" b="0" i="1">
                              <a:latin typeface="Cambria Math" panose="02040503050406030204" pitchFamily="18" charset="0"/>
                            </a:rPr>
                          </m:ctrlPr>
                        </m:sSubPr>
                        <m:e>
                          <m:r>
                            <a:rPr lang="en-US" sz="2000" b="0" i="1">
                              <a:latin typeface="Cambria Math" panose="02040503050406030204" pitchFamily="18" charset="0"/>
                            </a:rPr>
                            <m:t>𝜖</m:t>
                          </m:r>
                        </m:e>
                        <m:sub>
                          <m:r>
                            <a:rPr lang="en-US" sz="2000" b="0" i="1">
                              <a:latin typeface="Cambria Math" panose="02040503050406030204" pitchFamily="18" charset="0"/>
                            </a:rPr>
                            <m:t>𝑚𝑖𝑛</m:t>
                          </m:r>
                        </m:sub>
                      </m:sSub>
                      <m:r>
                        <a:rPr lang="en-US" sz="2000" b="0" i="1">
                          <a:latin typeface="Cambria Math" panose="02040503050406030204" pitchFamily="18" charset="0"/>
                        </a:rPr>
                        <m:t>, </m:t>
                      </m:r>
                      <m:sSub>
                        <m:sSubPr>
                          <m:ctrlPr>
                            <a:rPr lang="en-US" sz="2000" b="0" i="1">
                              <a:latin typeface="Cambria Math" panose="02040503050406030204" pitchFamily="18" charset="0"/>
                            </a:rPr>
                          </m:ctrlPr>
                        </m:sSubPr>
                        <m:e>
                          <m:r>
                            <a:rPr lang="en-US" sz="2000" b="0" i="1">
                              <a:latin typeface="Cambria Math" panose="02040503050406030204" pitchFamily="18" charset="0"/>
                            </a:rPr>
                            <m:t>𝛾</m:t>
                          </m:r>
                        </m:e>
                        <m:sub>
                          <m:r>
                            <a:rPr lang="en-US" sz="2000" b="0" i="1">
                              <a:latin typeface="Cambria Math" panose="02040503050406030204" pitchFamily="18" charset="0"/>
                            </a:rPr>
                            <m:t>𝑚𝑖𝑛</m:t>
                          </m:r>
                        </m:sub>
                      </m:sSub>
                      <m:r>
                        <a:rPr lang="en-US" sz="2000" b="0" i="1">
                          <a:latin typeface="Cambria Math" panose="02040503050406030204" pitchFamily="18" charset="0"/>
                        </a:rPr>
                        <m:t>≥0</m:t>
                      </m:r>
                    </m:oMath>
                  </m:oMathPara>
                </a14:m>
                <a:endParaRPr lang="en-US" sz="2000" dirty="0"/>
              </a:p>
              <a:p>
                <a:pPr lvl="1"/>
                <a14:m>
                  <m:oMathPara xmlns:m="http://schemas.openxmlformats.org/officeDocument/2006/math">
                    <m:oMathParaPr>
                      <m:jc m:val="centerGroup"/>
                    </m:oMathParaPr>
                    <m:oMath xmlns:m="http://schemas.openxmlformats.org/officeDocument/2006/math">
                      <m:r>
                        <a:rPr lang="en-US" sz="2000" b="0" i="1">
                          <a:latin typeface="Cambria Math" panose="02040503050406030204" pitchFamily="18" charset="0"/>
                        </a:rPr>
                        <m:t>𝜏</m:t>
                      </m:r>
                      <m:sSub>
                        <m:sSubPr>
                          <m:ctrlPr>
                            <a:rPr lang="en-US" sz="2000" b="0" i="1">
                              <a:latin typeface="Cambria Math" panose="02040503050406030204" pitchFamily="18" charset="0"/>
                            </a:rPr>
                          </m:ctrlPr>
                        </m:sSubPr>
                        <m:e>
                          <m:r>
                            <a:rPr lang="en-US" sz="2000" b="0" i="1">
                              <a:latin typeface="Cambria Math" panose="02040503050406030204" pitchFamily="18" charset="0"/>
                            </a:rPr>
                            <m:t>𝜖</m:t>
                          </m:r>
                        </m:e>
                        <m:sub>
                          <m:r>
                            <a:rPr lang="en-US" sz="2000" b="0" i="1">
                              <a:latin typeface="Cambria Math" panose="02040503050406030204" pitchFamily="18" charset="0"/>
                            </a:rPr>
                            <m:t>𝑚𝑎𝑥</m:t>
                          </m:r>
                        </m:sub>
                      </m:sSub>
                      <m:r>
                        <a:rPr lang="en-US" sz="2000" b="0" i="1">
                          <a:latin typeface="Cambria Math" panose="02040503050406030204" pitchFamily="18" charset="0"/>
                        </a:rPr>
                        <m:t>≤2</m:t>
                      </m:r>
                    </m:oMath>
                  </m:oMathPara>
                </a14:m>
                <a:endParaRPr lang="en-US" sz="2000" b="0" dirty="0"/>
              </a:p>
              <a:p>
                <a:pPr lvl="1"/>
                <a14:m>
                  <m:oMathPara xmlns:m="http://schemas.openxmlformats.org/officeDocument/2006/math">
                    <m:oMathParaPr>
                      <m:jc m:val="centerGroup"/>
                    </m:oMathParaPr>
                    <m:oMath xmlns:m="http://schemas.openxmlformats.org/officeDocument/2006/math">
                      <m:sSup>
                        <m:sSupPr>
                          <m:ctrlPr>
                            <a:rPr lang="en-US" sz="2000" b="0" i="1">
                              <a:latin typeface="Cambria Math" panose="02040503050406030204" pitchFamily="18" charset="0"/>
                            </a:rPr>
                          </m:ctrlPr>
                        </m:sSupPr>
                        <m:e>
                          <m:r>
                            <a:rPr lang="en-US" sz="2000" b="0" i="1">
                              <a:latin typeface="Cambria Math" panose="02040503050406030204" pitchFamily="18" charset="0"/>
                            </a:rPr>
                            <m:t>𝜏</m:t>
                          </m:r>
                        </m:e>
                        <m:sup>
                          <m:r>
                            <a:rPr lang="en-US" sz="2000" b="0" i="1">
                              <a:latin typeface="Cambria Math" panose="02040503050406030204" pitchFamily="18" charset="0"/>
                            </a:rPr>
                            <m:t>2</m:t>
                          </m:r>
                        </m:sup>
                      </m:sSup>
                      <m:sSub>
                        <m:sSubPr>
                          <m:ctrlPr>
                            <a:rPr lang="en-US" sz="2000" b="0" i="1">
                              <a:latin typeface="Cambria Math" panose="02040503050406030204" pitchFamily="18" charset="0"/>
                            </a:rPr>
                          </m:ctrlPr>
                        </m:sSubPr>
                        <m:e>
                          <m:r>
                            <a:rPr lang="en-US" sz="2000" b="0" i="1">
                              <a:latin typeface="Cambria Math" panose="02040503050406030204" pitchFamily="18" charset="0"/>
                            </a:rPr>
                            <m:t>𝛾</m:t>
                          </m:r>
                        </m:e>
                        <m:sub>
                          <m:r>
                            <a:rPr lang="en-US" sz="2000" b="0" i="1">
                              <a:latin typeface="Cambria Math" panose="02040503050406030204" pitchFamily="18" charset="0"/>
                            </a:rPr>
                            <m:t>𝑚𝑎𝑥</m:t>
                          </m:r>
                        </m:sub>
                      </m:sSub>
                      <m:r>
                        <a:rPr lang="en-US" sz="2000" b="0" i="1">
                          <a:latin typeface="Cambria Math" panose="02040503050406030204" pitchFamily="18" charset="0"/>
                        </a:rPr>
                        <m:t>≤2</m:t>
                      </m:r>
                    </m:oMath>
                  </m:oMathPara>
                </a14:m>
                <a:endParaRPr lang="en-US" sz="2000" dirty="0"/>
              </a:p>
            </p:txBody>
          </p:sp>
        </mc:Choice>
        <mc:Fallback xmlns="">
          <p:sp>
            <p:nvSpPr>
              <p:cNvPr id="65" name="CasellaDiTesto 64">
                <a:extLst>
                  <a:ext uri="{FF2B5EF4-FFF2-40B4-BE49-F238E27FC236}">
                    <a16:creationId xmlns:a16="http://schemas.microsoft.com/office/drawing/2014/main" id="{7E7BC5CA-7DC5-DB3C-791E-6ED4D334F131}"/>
                  </a:ext>
                </a:extLst>
              </p:cNvPr>
              <p:cNvSpPr txBox="1">
                <a:spLocks noRot="1" noChangeAspect="1" noMove="1" noResize="1" noEditPoints="1" noAdjustHandles="1" noChangeArrowheads="1" noChangeShapeType="1" noTextEdit="1"/>
              </p:cNvSpPr>
              <p:nvPr/>
            </p:nvSpPr>
            <p:spPr>
              <a:xfrm>
                <a:off x="1061852" y="4333917"/>
                <a:ext cx="6147022" cy="2246769"/>
              </a:xfrm>
              <a:prstGeom prst="rect">
                <a:avLst/>
              </a:prstGeom>
              <a:blipFill>
                <a:blip r:embed="rId9"/>
                <a:stretch>
                  <a:fillRect l="-892" t="-1355" b="-542"/>
                </a:stretch>
              </a:blipFill>
            </p:spPr>
            <p:txBody>
              <a:bodyPr/>
              <a:lstStyle/>
              <a:p>
                <a:r>
                  <a:rPr lang="en-GB">
                    <a:noFill/>
                  </a:rPr>
                  <a:t> </a:t>
                </a:r>
              </a:p>
            </p:txBody>
          </p:sp>
        </mc:Fallback>
      </mc:AlternateContent>
    </p:spTree>
    <p:extLst>
      <p:ext uri="{BB962C8B-B14F-4D97-AF65-F5344CB8AC3E}">
        <p14:creationId xmlns:p14="http://schemas.microsoft.com/office/powerpoint/2010/main" val="1866767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9" grpId="0" animBg="1"/>
      <p:bldP spid="63" grpId="0"/>
      <p:bldP spid="6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9345B-6BA6-0647-80A3-8EE79E365B15}"/>
              </a:ext>
            </a:extLst>
          </p:cNvPr>
          <p:cNvSpPr>
            <a:spLocks noGrp="1"/>
          </p:cNvSpPr>
          <p:nvPr>
            <p:ph type="title"/>
          </p:nvPr>
        </p:nvSpPr>
        <p:spPr/>
        <p:txBody>
          <a:bodyPr>
            <a:normAutofit/>
          </a:bodyPr>
          <a:lstStyle/>
          <a:p>
            <a:r>
              <a:rPr lang="en-US" sz="2800" dirty="0"/>
              <a:t>RCO - Some Results</a:t>
            </a:r>
          </a:p>
        </p:txBody>
      </p:sp>
      <p:sp>
        <p:nvSpPr>
          <p:cNvPr id="3" name="Text Placeholder 2">
            <a:extLst>
              <a:ext uri="{FF2B5EF4-FFF2-40B4-BE49-F238E27FC236}">
                <a16:creationId xmlns:a16="http://schemas.microsoft.com/office/drawing/2014/main" id="{8292320C-09CC-FB4D-A188-CC09471815B4}"/>
              </a:ext>
            </a:extLst>
          </p:cNvPr>
          <p:cNvSpPr>
            <a:spLocks noGrp="1"/>
          </p:cNvSpPr>
          <p:nvPr>
            <p:ph type="body" idx="4294967295"/>
          </p:nvPr>
        </p:nvSpPr>
        <p:spPr>
          <a:xfrm>
            <a:off x="454013" y="1630469"/>
            <a:ext cx="4001029" cy="4634164"/>
          </a:xfrm>
        </p:spPr>
        <p:txBody>
          <a:bodyPr>
            <a:normAutofit fontScale="92500" lnSpcReduction="10000"/>
          </a:bodyPr>
          <a:lstStyle/>
          <a:p>
            <a:r>
              <a:rPr lang="en-US" sz="2400" dirty="0"/>
              <a:t>Competitive while being untrained and with </a:t>
            </a:r>
            <a:r>
              <a:rPr lang="en-US" sz="2400" dirty="0">
                <a:solidFill>
                  <a:schemeClr val="bg2"/>
                </a:solidFill>
              </a:rPr>
              <a:t>two orders of magnitude lesser parameters</a:t>
            </a:r>
            <a:endParaRPr lang="en-US" sz="2400" dirty="0"/>
          </a:p>
          <a:p>
            <a:r>
              <a:rPr lang="en-US" sz="2400" dirty="0"/>
              <a:t>Sufficient conditions are not respected, </a:t>
            </a:r>
            <a:r>
              <a:rPr lang="en-US" sz="2400" dirty="0">
                <a:solidFill>
                  <a:schemeClr val="bg2"/>
                </a:solidFill>
              </a:rPr>
              <a:t>necessary conditions are satisfied </a:t>
            </a:r>
            <a:r>
              <a:rPr lang="en-US" sz="2400" dirty="0"/>
              <a:t>almost always</a:t>
            </a:r>
          </a:p>
          <a:p>
            <a:r>
              <a:rPr lang="en-US" sz="2400" dirty="0"/>
              <a:t>Describe </a:t>
            </a:r>
            <a:r>
              <a:rPr lang="en-US" sz="2400" dirty="0">
                <a:solidFill>
                  <a:schemeClr val="bg2"/>
                </a:solidFill>
              </a:rPr>
              <a:t>both stable complex oscillatory dynamics and chaotic </a:t>
            </a:r>
            <a:r>
              <a:rPr lang="en-US" sz="2400" dirty="0"/>
              <a:t>dynamics</a:t>
            </a:r>
          </a:p>
        </p:txBody>
      </p:sp>
      <p:sp>
        <p:nvSpPr>
          <p:cNvPr id="4" name="CasellaDiTesto 3">
            <a:extLst>
              <a:ext uri="{FF2B5EF4-FFF2-40B4-BE49-F238E27FC236}">
                <a16:creationId xmlns:a16="http://schemas.microsoft.com/office/drawing/2014/main" id="{E178780F-5D99-2B61-D2D9-72CC4AFA8564}"/>
              </a:ext>
            </a:extLst>
          </p:cNvPr>
          <p:cNvSpPr txBox="1"/>
          <p:nvPr/>
        </p:nvSpPr>
        <p:spPr>
          <a:xfrm>
            <a:off x="9817968" y="99886"/>
            <a:ext cx="2820024" cy="276999"/>
          </a:xfrm>
          <a:prstGeom prst="rect">
            <a:avLst/>
          </a:prstGeom>
          <a:noFill/>
        </p:spPr>
        <p:txBody>
          <a:bodyPr wrap="square">
            <a:spAutoFit/>
          </a:bodyPr>
          <a:lstStyle/>
          <a:p>
            <a:r>
              <a:rPr lang="en-GB" sz="1200" dirty="0" err="1">
                <a:solidFill>
                  <a:schemeClr val="accent5"/>
                </a:solidFill>
              </a:rPr>
              <a:t>Ceni</a:t>
            </a:r>
            <a:r>
              <a:rPr lang="en-GB" sz="1200" dirty="0">
                <a:solidFill>
                  <a:schemeClr val="accent5"/>
                </a:solidFill>
              </a:rPr>
              <a:t> et al, ICML F4LCD 2023</a:t>
            </a:r>
            <a:endParaRPr lang="en-GB" sz="1200" dirty="0"/>
          </a:p>
        </p:txBody>
      </p:sp>
      <p:grpSp>
        <p:nvGrpSpPr>
          <p:cNvPr id="12" name="Gruppo 11">
            <a:extLst>
              <a:ext uri="{FF2B5EF4-FFF2-40B4-BE49-F238E27FC236}">
                <a16:creationId xmlns:a16="http://schemas.microsoft.com/office/drawing/2014/main" id="{206424F3-25FE-379C-245F-7A6FC7FBC386}"/>
              </a:ext>
            </a:extLst>
          </p:cNvPr>
          <p:cNvGrpSpPr/>
          <p:nvPr/>
        </p:nvGrpSpPr>
        <p:grpSpPr>
          <a:xfrm>
            <a:off x="4678326" y="1735270"/>
            <a:ext cx="7098074" cy="1567169"/>
            <a:chOff x="4678326" y="2047901"/>
            <a:chExt cx="7098074" cy="1567169"/>
          </a:xfrm>
        </p:grpSpPr>
        <p:grpSp>
          <p:nvGrpSpPr>
            <p:cNvPr id="11" name="Gruppo 10">
              <a:extLst>
                <a:ext uri="{FF2B5EF4-FFF2-40B4-BE49-F238E27FC236}">
                  <a16:creationId xmlns:a16="http://schemas.microsoft.com/office/drawing/2014/main" id="{33CA6345-7418-A6E1-B726-43B764AA0A59}"/>
                </a:ext>
              </a:extLst>
            </p:cNvPr>
            <p:cNvGrpSpPr/>
            <p:nvPr/>
          </p:nvGrpSpPr>
          <p:grpSpPr>
            <a:xfrm>
              <a:off x="4678326" y="2047901"/>
              <a:ext cx="7098074" cy="1567169"/>
              <a:chOff x="4476307" y="1943100"/>
              <a:chExt cx="8452884" cy="1709452"/>
            </a:xfrm>
          </p:grpSpPr>
          <p:pic>
            <p:nvPicPr>
              <p:cNvPr id="5" name="Content Placeholder 6">
                <a:extLst>
                  <a:ext uri="{FF2B5EF4-FFF2-40B4-BE49-F238E27FC236}">
                    <a16:creationId xmlns:a16="http://schemas.microsoft.com/office/drawing/2014/main" id="{894EDDF0-58CE-096B-1F40-A0D08EC6B1AB}"/>
                  </a:ext>
                </a:extLst>
              </p:cNvPr>
              <p:cNvPicPr>
                <a:picLocks noChangeAspect="1"/>
              </p:cNvPicPr>
              <p:nvPr/>
            </p:nvPicPr>
            <p:blipFill>
              <a:blip r:embed="rId3"/>
              <a:stretch>
                <a:fillRect/>
              </a:stretch>
            </p:blipFill>
            <p:spPr>
              <a:xfrm>
                <a:off x="4476307" y="1943100"/>
                <a:ext cx="7064259" cy="1695420"/>
              </a:xfrm>
              <a:prstGeom prst="rect">
                <a:avLst/>
              </a:prstGeom>
            </p:spPr>
          </p:pic>
          <p:pic>
            <p:nvPicPr>
              <p:cNvPr id="10" name="Picture 4">
                <a:extLst>
                  <a:ext uri="{FF2B5EF4-FFF2-40B4-BE49-F238E27FC236}">
                    <a16:creationId xmlns:a16="http://schemas.microsoft.com/office/drawing/2014/main" id="{549F94DB-D76B-0A40-7764-DCBBED2AED29}"/>
                  </a:ext>
                </a:extLst>
              </p:cNvPr>
              <p:cNvPicPr>
                <a:picLocks noChangeAspect="1"/>
              </p:cNvPicPr>
              <p:nvPr/>
            </p:nvPicPr>
            <p:blipFill>
              <a:blip r:embed="rId4"/>
              <a:stretch>
                <a:fillRect/>
              </a:stretch>
            </p:blipFill>
            <p:spPr>
              <a:xfrm>
                <a:off x="11540566" y="1943100"/>
                <a:ext cx="1388625" cy="1709452"/>
              </a:xfrm>
              <a:prstGeom prst="rect">
                <a:avLst/>
              </a:prstGeom>
            </p:spPr>
          </p:pic>
        </p:grpSp>
        <p:sp>
          <p:nvSpPr>
            <p:cNvPr id="6" name="TextBox 10">
              <a:extLst>
                <a:ext uri="{FF2B5EF4-FFF2-40B4-BE49-F238E27FC236}">
                  <a16:creationId xmlns:a16="http://schemas.microsoft.com/office/drawing/2014/main" id="{832CB4D1-9F2D-EAF8-E531-28AB660F0837}"/>
                </a:ext>
              </a:extLst>
            </p:cNvPr>
            <p:cNvSpPr txBox="1"/>
            <p:nvPr/>
          </p:nvSpPr>
          <p:spPr>
            <a:xfrm>
              <a:off x="5905703" y="2852751"/>
              <a:ext cx="1983177" cy="261610"/>
            </a:xfrm>
            <a:prstGeom prst="rect">
              <a:avLst/>
            </a:prstGeom>
            <a:noFill/>
          </p:spPr>
          <p:txBody>
            <a:bodyPr wrap="square">
              <a:spAutoFit/>
            </a:bodyPr>
            <a:lstStyle/>
            <a:p>
              <a:r>
                <a:rPr lang="en-US" sz="1050" dirty="0"/>
                <a:t>(Fully-trained RCO)</a:t>
              </a:r>
            </a:p>
          </p:txBody>
        </p:sp>
      </p:grpSp>
      <p:pic>
        <p:nvPicPr>
          <p:cNvPr id="14" name="Immagine 13">
            <a:extLst>
              <a:ext uri="{FF2B5EF4-FFF2-40B4-BE49-F238E27FC236}">
                <a16:creationId xmlns:a16="http://schemas.microsoft.com/office/drawing/2014/main" id="{0FC66562-C6D8-9CF0-E059-ED4F12F60D7C}"/>
              </a:ext>
            </a:extLst>
          </p:cNvPr>
          <p:cNvPicPr>
            <a:picLocks noChangeAspect="1"/>
          </p:cNvPicPr>
          <p:nvPr/>
        </p:nvPicPr>
        <p:blipFill>
          <a:blip r:embed="rId5"/>
          <a:stretch>
            <a:fillRect/>
          </a:stretch>
        </p:blipFill>
        <p:spPr>
          <a:xfrm>
            <a:off x="5301438" y="3426317"/>
            <a:ext cx="5628832" cy="1591129"/>
          </a:xfrm>
          <a:prstGeom prst="rect">
            <a:avLst/>
          </a:prstGeom>
        </p:spPr>
      </p:pic>
      <p:sp>
        <p:nvSpPr>
          <p:cNvPr id="16" name="CasellaDiTesto 15">
            <a:extLst>
              <a:ext uri="{FF2B5EF4-FFF2-40B4-BE49-F238E27FC236}">
                <a16:creationId xmlns:a16="http://schemas.microsoft.com/office/drawing/2014/main" id="{EC776466-92A0-4395-1B9B-D92EE9822446}"/>
              </a:ext>
            </a:extLst>
          </p:cNvPr>
          <p:cNvSpPr txBox="1"/>
          <p:nvPr/>
        </p:nvSpPr>
        <p:spPr>
          <a:xfrm>
            <a:off x="6006873" y="5365861"/>
            <a:ext cx="5529974" cy="898772"/>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nSpc>
                <a:spcPct val="115000"/>
              </a:lnSpc>
              <a:spcBef>
                <a:spcPts val="0"/>
              </a:spcBef>
              <a:spcAft>
                <a:spcPts val="0"/>
              </a:spcAft>
              <a:buClr>
                <a:schemeClr val="accent3"/>
              </a:buClr>
              <a:buSzPts val="1800"/>
              <a:buFont typeface="Proxima Nova"/>
              <a:buChar char="●"/>
              <a:defRPr sz="2400" b="0" i="0" u="none" strike="noStrike" cap="none">
                <a:solidFill>
                  <a:schemeClr val="accent3"/>
                </a:solidFill>
                <a:latin typeface="Proxima Nova"/>
                <a:ea typeface="Proxima Nova"/>
                <a:cs typeface="Proxima Nova"/>
                <a:sym typeface="Proxima Nova"/>
              </a:defRPr>
            </a:lvl1pPr>
            <a:lvl2pPr marL="914400" marR="0" lvl="1" indent="-317500">
              <a:lnSpc>
                <a:spcPct val="115000"/>
              </a:lnSpc>
              <a:spcBef>
                <a:spcPts val="0"/>
              </a:spcBef>
              <a:spcAft>
                <a:spcPts val="0"/>
              </a:spcAft>
              <a:buClr>
                <a:schemeClr val="accent3"/>
              </a:buClr>
              <a:buSzPts val="1400"/>
              <a:buFont typeface="Proxima Nova"/>
              <a:buChar char="○"/>
              <a:defRPr sz="1867" b="0" i="0" u="none" strike="noStrike" cap="none">
                <a:solidFill>
                  <a:schemeClr val="accent3"/>
                </a:solidFill>
                <a:latin typeface="Proxima Nova"/>
                <a:ea typeface="Proxima Nova"/>
                <a:cs typeface="Proxima Nova"/>
                <a:sym typeface="Proxima Nova"/>
              </a:defRPr>
            </a:lvl2pPr>
            <a:lvl3pPr marL="1371600" marR="0" lvl="2" indent="-317500">
              <a:lnSpc>
                <a:spcPct val="115000"/>
              </a:lnSpc>
              <a:spcBef>
                <a:spcPts val="0"/>
              </a:spcBef>
              <a:spcAft>
                <a:spcPts val="0"/>
              </a:spcAft>
              <a:buClr>
                <a:schemeClr val="accent3"/>
              </a:buClr>
              <a:buSzPts val="1400"/>
              <a:buFont typeface="Proxima Nova"/>
              <a:buChar char="■"/>
              <a:defRPr sz="1867" b="0" i="0" u="none" strike="noStrike" cap="none">
                <a:solidFill>
                  <a:schemeClr val="accent3"/>
                </a:solidFill>
                <a:latin typeface="Proxima Nova"/>
                <a:ea typeface="Proxima Nova"/>
                <a:cs typeface="Proxima Nova"/>
                <a:sym typeface="Proxima Nova"/>
              </a:defRPr>
            </a:lvl3pPr>
            <a:lvl4pPr marL="1828800" marR="0" lvl="3" indent="-317500">
              <a:lnSpc>
                <a:spcPct val="115000"/>
              </a:lnSpc>
              <a:spcBef>
                <a:spcPts val="0"/>
              </a:spcBef>
              <a:spcAft>
                <a:spcPts val="0"/>
              </a:spcAft>
              <a:buClr>
                <a:schemeClr val="accent3"/>
              </a:buClr>
              <a:buSzPts val="1400"/>
              <a:buFont typeface="Proxima Nova"/>
              <a:buChar char="●"/>
              <a:defRPr sz="1867" b="0" i="0" u="none" strike="noStrike" cap="none">
                <a:solidFill>
                  <a:schemeClr val="accent3"/>
                </a:solidFill>
                <a:latin typeface="Proxima Nova"/>
                <a:ea typeface="Proxima Nova"/>
                <a:cs typeface="Proxima Nova"/>
                <a:sym typeface="Proxima Nova"/>
              </a:defRPr>
            </a:lvl4pPr>
            <a:lvl5pPr marL="2286000" marR="0" lvl="4" indent="-317500">
              <a:lnSpc>
                <a:spcPct val="115000"/>
              </a:lnSpc>
              <a:spcBef>
                <a:spcPts val="0"/>
              </a:spcBef>
              <a:spcAft>
                <a:spcPts val="0"/>
              </a:spcAft>
              <a:buClr>
                <a:schemeClr val="accent3"/>
              </a:buClr>
              <a:buSzPts val="1400"/>
              <a:buFont typeface="Proxima Nova"/>
              <a:buChar char="○"/>
              <a:defRPr sz="1867" b="0" i="0" u="none" strike="noStrike" cap="none">
                <a:solidFill>
                  <a:schemeClr val="accent3"/>
                </a:solidFill>
                <a:latin typeface="Proxima Nova"/>
                <a:ea typeface="Proxima Nova"/>
                <a:cs typeface="Proxima Nova"/>
                <a:sym typeface="Proxima Nova"/>
              </a:defRPr>
            </a:lvl5pPr>
            <a:lvl6pPr marL="2743200" marR="0" lvl="5" indent="-317500">
              <a:lnSpc>
                <a:spcPct val="115000"/>
              </a:lnSpc>
              <a:spcBef>
                <a:spcPts val="0"/>
              </a:spcBef>
              <a:spcAft>
                <a:spcPts val="0"/>
              </a:spcAft>
              <a:buClr>
                <a:schemeClr val="accent3"/>
              </a:buClr>
              <a:buSzPts val="1400"/>
              <a:buFont typeface="Proxima Nova"/>
              <a:buChar char="■"/>
              <a:defRPr sz="1867" b="0" i="0" u="none" strike="noStrike" cap="none">
                <a:solidFill>
                  <a:schemeClr val="accent3"/>
                </a:solidFill>
                <a:latin typeface="Proxima Nova"/>
                <a:ea typeface="Proxima Nova"/>
                <a:cs typeface="Proxima Nova"/>
                <a:sym typeface="Proxima Nova"/>
              </a:defRPr>
            </a:lvl6pPr>
            <a:lvl7pPr marL="3200400" marR="0" lvl="6" indent="-317500">
              <a:lnSpc>
                <a:spcPct val="115000"/>
              </a:lnSpc>
              <a:spcBef>
                <a:spcPts val="0"/>
              </a:spcBef>
              <a:spcAft>
                <a:spcPts val="0"/>
              </a:spcAft>
              <a:buClr>
                <a:schemeClr val="accent3"/>
              </a:buClr>
              <a:buSzPts val="1400"/>
              <a:buFont typeface="Proxima Nova"/>
              <a:buChar char="●"/>
              <a:defRPr sz="1867" b="0" i="0" u="none" strike="noStrike" cap="none">
                <a:solidFill>
                  <a:schemeClr val="accent3"/>
                </a:solidFill>
                <a:latin typeface="Proxima Nova"/>
                <a:ea typeface="Proxima Nova"/>
                <a:cs typeface="Proxima Nova"/>
                <a:sym typeface="Proxima Nova"/>
              </a:defRPr>
            </a:lvl7pPr>
            <a:lvl8pPr marL="3657600" marR="0" lvl="7" indent="-317500">
              <a:lnSpc>
                <a:spcPct val="115000"/>
              </a:lnSpc>
              <a:spcBef>
                <a:spcPts val="0"/>
              </a:spcBef>
              <a:spcAft>
                <a:spcPts val="0"/>
              </a:spcAft>
              <a:buClr>
                <a:schemeClr val="accent3"/>
              </a:buClr>
              <a:buSzPts val="1400"/>
              <a:buFont typeface="Proxima Nova"/>
              <a:buChar char="○"/>
              <a:defRPr sz="1867" b="0" i="0" u="none" strike="noStrike" cap="none">
                <a:solidFill>
                  <a:schemeClr val="accent3"/>
                </a:solidFill>
                <a:latin typeface="Proxima Nova"/>
                <a:ea typeface="Proxima Nova"/>
                <a:cs typeface="Proxima Nova"/>
                <a:sym typeface="Proxima Nova"/>
              </a:defRPr>
            </a:lvl8pPr>
            <a:lvl9pPr marL="4114800" marR="0" lvl="8" indent="-317500">
              <a:lnSpc>
                <a:spcPct val="115000"/>
              </a:lnSpc>
              <a:spcBef>
                <a:spcPts val="0"/>
              </a:spcBef>
              <a:spcAft>
                <a:spcPts val="0"/>
              </a:spcAft>
              <a:buClr>
                <a:schemeClr val="accent3"/>
              </a:buClr>
              <a:buSzPts val="1400"/>
              <a:buFont typeface="Proxima Nova"/>
              <a:buChar char="■"/>
              <a:defRPr sz="1867" b="0" i="0" u="none" strike="noStrike" cap="none">
                <a:solidFill>
                  <a:schemeClr val="accent3"/>
                </a:solidFill>
                <a:latin typeface="Proxima Nova"/>
                <a:ea typeface="Proxima Nova"/>
                <a:cs typeface="Proxima Nova"/>
                <a:sym typeface="Proxima Nova"/>
              </a:defRPr>
            </a:lvl9pPr>
          </a:lstStyle>
          <a:p>
            <a:pPr marL="114300" indent="0">
              <a:buNone/>
            </a:pPr>
            <a:r>
              <a:rPr lang="en-GB" sz="2000" dirty="0"/>
              <a:t>Fading RCO </a:t>
            </a:r>
            <a:r>
              <a:rPr lang="en-GB" sz="2000" dirty="0">
                <a:solidFill>
                  <a:schemeClr val="bg2"/>
                </a:solidFill>
              </a:rPr>
              <a:t>promoting stability </a:t>
            </a:r>
            <a:r>
              <a:rPr lang="en-GB" sz="2000" dirty="0"/>
              <a:t>rather than guaranteeing it</a:t>
            </a:r>
          </a:p>
        </p:txBody>
      </p:sp>
      <p:cxnSp>
        <p:nvCxnSpPr>
          <p:cNvPr id="17" name="Google Shape;185;p27">
            <a:extLst>
              <a:ext uri="{FF2B5EF4-FFF2-40B4-BE49-F238E27FC236}">
                <a16:creationId xmlns:a16="http://schemas.microsoft.com/office/drawing/2014/main" id="{07771C28-4266-D022-04E2-DD32F6961BCF}"/>
              </a:ext>
            </a:extLst>
          </p:cNvPr>
          <p:cNvCxnSpPr>
            <a:cxnSpLocks/>
          </p:cNvCxnSpPr>
          <p:nvPr/>
        </p:nvCxnSpPr>
        <p:spPr>
          <a:xfrm flipH="1">
            <a:off x="8771860" y="5017446"/>
            <a:ext cx="277406" cy="496565"/>
          </a:xfrm>
          <a:prstGeom prst="straightConnector1">
            <a:avLst/>
          </a:prstGeom>
          <a:noFill/>
          <a:ln w="19050" cap="flat" cmpd="sng">
            <a:solidFill>
              <a:srgbClr val="FFAF78"/>
            </a:solidFill>
            <a:prstDash val="solid"/>
            <a:round/>
            <a:headEnd type="none" w="med" len="med"/>
            <a:tailEnd type="triangle" w="med" len="med"/>
          </a:ln>
        </p:spPr>
      </p:cxnSp>
    </p:spTree>
    <p:extLst>
      <p:ext uri="{BB962C8B-B14F-4D97-AF65-F5344CB8AC3E}">
        <p14:creationId xmlns:p14="http://schemas.microsoft.com/office/powerpoint/2010/main" val="3238416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C413EA1-9536-4297-23B1-5B3E7E265C3D}"/>
              </a:ext>
            </a:extLst>
          </p:cNvPr>
          <p:cNvSpPr>
            <a:spLocks noGrp="1"/>
          </p:cNvSpPr>
          <p:nvPr>
            <p:ph type="title"/>
          </p:nvPr>
        </p:nvSpPr>
        <p:spPr/>
        <p:txBody>
          <a:bodyPr/>
          <a:lstStyle/>
          <a:p>
            <a:br>
              <a:rPr lang="en-US" dirty="0"/>
            </a:br>
            <a:r>
              <a:rPr lang="en-US" dirty="0"/>
              <a:t>Wrap up</a:t>
            </a:r>
          </a:p>
        </p:txBody>
      </p:sp>
      <p:sp>
        <p:nvSpPr>
          <p:cNvPr id="9" name="Text Placeholder 8">
            <a:extLst>
              <a:ext uri="{FF2B5EF4-FFF2-40B4-BE49-F238E27FC236}">
                <a16:creationId xmlns:a16="http://schemas.microsoft.com/office/drawing/2014/main" id="{EA3F6200-6093-3E4E-B916-1FF25308983F}"/>
              </a:ext>
            </a:extLst>
          </p:cNvPr>
          <p:cNvSpPr>
            <a:spLocks noGrp="1"/>
          </p:cNvSpPr>
          <p:nvPr>
            <p:ph type="body" sz="quarter" idx="13"/>
          </p:nvPr>
        </p:nvSpPr>
        <p:spPr/>
        <p:txBody>
          <a:bodyPr/>
          <a:lstStyle/>
          <a:p>
            <a:endParaRPr lang="en-US" dirty="0"/>
          </a:p>
        </p:txBody>
      </p:sp>
    </p:spTree>
    <p:extLst>
      <p:ext uri="{BB962C8B-B14F-4D97-AF65-F5344CB8AC3E}">
        <p14:creationId xmlns:p14="http://schemas.microsoft.com/office/powerpoint/2010/main" val="20469084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239E6E3-2863-48F8-A9DD-E539F92B8500}"/>
              </a:ext>
            </a:extLst>
          </p:cNvPr>
          <p:cNvSpPr>
            <a:spLocks noGrp="1"/>
          </p:cNvSpPr>
          <p:nvPr>
            <p:ph type="title"/>
          </p:nvPr>
        </p:nvSpPr>
        <p:spPr/>
        <p:txBody>
          <a:bodyPr/>
          <a:lstStyle/>
          <a:p>
            <a:r>
              <a:rPr lang="en-GB" dirty="0"/>
              <a:t>Pervasive AI Lab – Our Libraries</a:t>
            </a:r>
          </a:p>
        </p:txBody>
      </p:sp>
      <p:pic>
        <p:nvPicPr>
          <p:cNvPr id="5" name="Immagine 4">
            <a:extLst>
              <a:ext uri="{FF2B5EF4-FFF2-40B4-BE49-F238E27FC236}">
                <a16:creationId xmlns:a16="http://schemas.microsoft.com/office/drawing/2014/main" id="{E8CD4D71-16DC-BA65-B785-A85B4D2967E6}"/>
              </a:ext>
            </a:extLst>
          </p:cNvPr>
          <p:cNvPicPr>
            <a:picLocks noChangeAspect="1"/>
          </p:cNvPicPr>
          <p:nvPr/>
        </p:nvPicPr>
        <p:blipFill>
          <a:blip r:embed="rId2"/>
          <a:stretch>
            <a:fillRect/>
          </a:stretch>
        </p:blipFill>
        <p:spPr>
          <a:xfrm>
            <a:off x="8682129" y="4364012"/>
            <a:ext cx="3105444" cy="1519626"/>
          </a:xfrm>
          <a:prstGeom prst="rect">
            <a:avLst/>
          </a:prstGeom>
        </p:spPr>
      </p:pic>
      <p:sp>
        <p:nvSpPr>
          <p:cNvPr id="6" name="CasellaDiTesto 5">
            <a:extLst>
              <a:ext uri="{FF2B5EF4-FFF2-40B4-BE49-F238E27FC236}">
                <a16:creationId xmlns:a16="http://schemas.microsoft.com/office/drawing/2014/main" id="{0B2D2A15-5729-026E-7C6E-89A3E3629350}"/>
              </a:ext>
            </a:extLst>
          </p:cNvPr>
          <p:cNvSpPr txBox="1"/>
          <p:nvPr/>
        </p:nvSpPr>
        <p:spPr>
          <a:xfrm>
            <a:off x="8359635" y="6073207"/>
            <a:ext cx="3420675" cy="2616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02729"/>
                </a:solidFill>
                <a:effectLst/>
                <a:uLnTx/>
                <a:uFillTx/>
                <a:latin typeface="Arial"/>
                <a:ea typeface="+mn-ea"/>
                <a:cs typeface="+mn-cs"/>
                <a:hlinkClick r:id="rId3"/>
              </a:rPr>
              <a:t>https://github.com/EU-TEACHING/teaching-ai-toolkit</a:t>
            </a:r>
            <a:endParaRPr kumimoji="0" lang="en-GB" sz="1100" b="0" i="0" u="none" strike="noStrike" kern="1200" cap="none" spc="0" normalizeH="0" baseline="0" noProof="0" dirty="0">
              <a:ln>
                <a:noFill/>
              </a:ln>
              <a:solidFill>
                <a:srgbClr val="202729"/>
              </a:solidFill>
              <a:effectLst/>
              <a:uLnTx/>
              <a:uFillTx/>
              <a:latin typeface="Arial"/>
              <a:ea typeface="+mn-ea"/>
              <a:cs typeface="+mn-cs"/>
            </a:endParaRPr>
          </a:p>
        </p:txBody>
      </p:sp>
      <p:sp>
        <p:nvSpPr>
          <p:cNvPr id="7" name="Google Shape;191;p31">
            <a:extLst>
              <a:ext uri="{FF2B5EF4-FFF2-40B4-BE49-F238E27FC236}">
                <a16:creationId xmlns:a16="http://schemas.microsoft.com/office/drawing/2014/main" id="{1ADE7379-2EB1-5DCA-5D9D-61877FA193AF}"/>
              </a:ext>
            </a:extLst>
          </p:cNvPr>
          <p:cNvSpPr txBox="1"/>
          <p:nvPr/>
        </p:nvSpPr>
        <p:spPr>
          <a:xfrm>
            <a:off x="4633996" y="6052304"/>
            <a:ext cx="3063017" cy="430847"/>
          </a:xfrm>
          <a:prstGeom prst="rect">
            <a:avLst/>
          </a:prstGeom>
          <a:noFill/>
          <a:ln>
            <a:noFill/>
          </a:ln>
        </p:spPr>
        <p:txBody>
          <a:bodyPr spcFirstLastPara="1" wrap="square" lIns="121900" tIns="121900" rIns="121900" bIns="121900" anchor="t" anchorCtr="0">
            <a:spAutoFit/>
          </a:bodyPr>
          <a:lstStyle/>
          <a:p>
            <a:pPr marL="0" marR="0" lvl="0" indent="0" algn="ctr" defTabSz="457200" rtl="0" eaLnBrk="1" fontAlgn="auto" latinLnBrk="0" hangingPunct="1">
              <a:lnSpc>
                <a:spcPct val="100000"/>
              </a:lnSpc>
              <a:spcBef>
                <a:spcPts val="0"/>
              </a:spcBef>
              <a:spcAft>
                <a:spcPts val="0"/>
              </a:spcAft>
              <a:buClr>
                <a:srgbClr val="202729"/>
              </a:buClr>
              <a:buSzPts val="1100"/>
              <a:buFontTx/>
              <a:buNone/>
              <a:tabLst/>
              <a:defRPr/>
            </a:pPr>
            <a:r>
              <a:rPr kumimoji="0" lang="it" sz="1100" b="0" i="0" u="sng" strike="noStrike" kern="1200" cap="none" spc="0" normalizeH="0" baseline="0" noProof="0" dirty="0">
                <a:ln>
                  <a:noFill/>
                </a:ln>
                <a:solidFill>
                  <a:srgbClr val="FF5252"/>
                </a:solidFill>
                <a:effectLst/>
                <a:uLnTx/>
                <a:uFillTx/>
                <a:latin typeface="Arial"/>
                <a:ea typeface="+mn-ea"/>
                <a:cs typeface="+mn-cs"/>
                <a:hlinkClick r:id="rId4">
                  <a:extLst>
                    <a:ext uri="{A12FA001-AC4F-418D-AE19-62706E023703}">
                      <ahyp:hlinkClr xmlns:ahyp="http://schemas.microsoft.com/office/drawing/2018/hyperlinkcolor" val="tx"/>
                    </a:ext>
                  </a:extLst>
                </a:hlinkClick>
              </a:rPr>
              <a:t>https://avalanche.continualai.org</a:t>
            </a:r>
            <a:endParaRPr kumimoji="0" sz="1100" b="0" i="0" u="none" strike="noStrike" kern="1200" cap="none" spc="0" normalizeH="0" baseline="0" noProof="0" dirty="0">
              <a:ln>
                <a:noFill/>
              </a:ln>
              <a:solidFill>
                <a:srgbClr val="202729"/>
              </a:solidFill>
              <a:effectLst/>
              <a:uLnTx/>
              <a:uFillTx/>
              <a:latin typeface="Arial"/>
              <a:ea typeface="+mn-ea"/>
              <a:cs typeface="+mn-cs"/>
            </a:endParaRPr>
          </a:p>
        </p:txBody>
      </p:sp>
      <p:pic>
        <p:nvPicPr>
          <p:cNvPr id="8" name="Google Shape;192;p31">
            <a:extLst>
              <a:ext uri="{FF2B5EF4-FFF2-40B4-BE49-F238E27FC236}">
                <a16:creationId xmlns:a16="http://schemas.microsoft.com/office/drawing/2014/main" id="{8C305C65-3570-0D16-4EDB-D07EE817CA85}"/>
              </a:ext>
            </a:extLst>
          </p:cNvPr>
          <p:cNvPicPr preferRelativeResize="0"/>
          <p:nvPr/>
        </p:nvPicPr>
        <p:blipFill>
          <a:blip r:embed="rId5">
            <a:alphaModFix/>
          </a:blip>
          <a:stretch>
            <a:fillRect/>
          </a:stretch>
        </p:blipFill>
        <p:spPr>
          <a:xfrm>
            <a:off x="4633996" y="4397239"/>
            <a:ext cx="3063017" cy="1747419"/>
          </a:xfrm>
          <a:prstGeom prst="rect">
            <a:avLst/>
          </a:prstGeom>
          <a:noFill/>
          <a:ln>
            <a:noFill/>
          </a:ln>
        </p:spPr>
      </p:pic>
      <p:pic>
        <p:nvPicPr>
          <p:cNvPr id="12" name="Immagine 11">
            <a:extLst>
              <a:ext uri="{FF2B5EF4-FFF2-40B4-BE49-F238E27FC236}">
                <a16:creationId xmlns:a16="http://schemas.microsoft.com/office/drawing/2014/main" id="{279F4CB0-6697-C5D6-EC05-5A9A013FE5B2}"/>
              </a:ext>
            </a:extLst>
          </p:cNvPr>
          <p:cNvPicPr>
            <a:picLocks noChangeAspect="1"/>
          </p:cNvPicPr>
          <p:nvPr/>
        </p:nvPicPr>
        <p:blipFill rotWithShape="1">
          <a:blip r:embed="rId6">
            <a:extLst>
              <a:ext uri="{28A0092B-C50C-407E-A947-70E740481C1C}">
                <a14:useLocalDpi xmlns:a14="http://schemas.microsoft.com/office/drawing/2010/main" val="0"/>
              </a:ext>
            </a:extLst>
          </a:blip>
          <a:srcRect l="20767" r="21707" b="12752"/>
          <a:stretch/>
        </p:blipFill>
        <p:spPr>
          <a:xfrm>
            <a:off x="7198240" y="4237467"/>
            <a:ext cx="686723" cy="635083"/>
          </a:xfrm>
          <a:prstGeom prst="rect">
            <a:avLst/>
          </a:prstGeom>
        </p:spPr>
      </p:pic>
      <p:pic>
        <p:nvPicPr>
          <p:cNvPr id="15" name="Immagine 35">
            <a:extLst>
              <a:ext uri="{FF2B5EF4-FFF2-40B4-BE49-F238E27FC236}">
                <a16:creationId xmlns:a16="http://schemas.microsoft.com/office/drawing/2014/main" id="{DBF94540-6D47-D810-2042-99D3F3AD8FD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99" t="14424" r="2625" b="22020"/>
          <a:stretch/>
        </p:blipFill>
        <p:spPr>
          <a:xfrm>
            <a:off x="10419750" y="5566520"/>
            <a:ext cx="970337" cy="307542"/>
          </a:xfrm>
          <a:prstGeom prst="rect">
            <a:avLst/>
          </a:prstGeom>
        </p:spPr>
      </p:pic>
      <p:sp>
        <p:nvSpPr>
          <p:cNvPr id="4" name="Title 1">
            <a:extLst>
              <a:ext uri="{FF2B5EF4-FFF2-40B4-BE49-F238E27FC236}">
                <a16:creationId xmlns:a16="http://schemas.microsoft.com/office/drawing/2014/main" id="{FED171F2-7B74-0194-9CB4-433F23614D48}"/>
              </a:ext>
            </a:extLst>
          </p:cNvPr>
          <p:cNvSpPr txBox="1">
            <a:spLocks/>
          </p:cNvSpPr>
          <p:nvPr/>
        </p:nvSpPr>
        <p:spPr>
          <a:xfrm>
            <a:off x="8416769" y="3262760"/>
            <a:ext cx="341347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1pPr>
            <a:lvl2pPr marR="0" lvl="1"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5pPr>
            <a:lvl6pPr marR="0" lvl="5"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6pPr>
            <a:lvl7pPr marR="0" lvl="6"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7pPr>
            <a:lvl8pPr marR="0" lvl="7"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8pPr>
            <a:lvl9pPr marR="0" lvl="8" algn="l" rtl="0">
              <a:lnSpc>
                <a:spcPct val="100000"/>
              </a:lnSpc>
              <a:spcBef>
                <a:spcPts val="0"/>
              </a:spcBef>
              <a:spcAft>
                <a:spcPts val="0"/>
              </a:spcAft>
              <a:buClr>
                <a:schemeClr val="dk1"/>
              </a:buClr>
              <a:buSzPts val="2800"/>
              <a:buFont typeface="Proxima Nova"/>
              <a:buNone/>
              <a:defRPr sz="2800" b="0" i="0" u="none" strike="noStrike" cap="none">
                <a:solidFill>
                  <a:schemeClr val="dk1"/>
                </a:solidFill>
                <a:latin typeface="Proxima Nova"/>
                <a:ea typeface="Proxima Nova"/>
                <a:cs typeface="Proxima Nova"/>
                <a:sym typeface="Proxima Nova"/>
              </a:defRPr>
            </a:lvl9pPr>
          </a:lstStyle>
          <a:p>
            <a:pPr marL="0" marR="0" lvl="0" indent="0" algn="ctr" defTabSz="914400" rtl="0" eaLnBrk="1" fontAlgn="auto" latinLnBrk="0" hangingPunct="1">
              <a:lnSpc>
                <a:spcPct val="100000"/>
              </a:lnSpc>
              <a:spcBef>
                <a:spcPts val="0"/>
              </a:spcBef>
              <a:spcAft>
                <a:spcPts val="0"/>
              </a:spcAft>
              <a:buClr>
                <a:srgbClr val="202729"/>
              </a:buClr>
              <a:buSzPts val="2800"/>
              <a:buFont typeface="Proxima Nova"/>
              <a:buNone/>
              <a:tabLst/>
              <a:defRPr/>
            </a:pPr>
            <a:r>
              <a:rPr kumimoji="0" lang="en-IT" sz="1200" b="0" i="0" u="none" strike="noStrike" kern="1200" cap="none" spc="0" normalizeH="0" baseline="0" noProof="0" dirty="0">
                <a:ln>
                  <a:noFill/>
                </a:ln>
                <a:solidFill>
                  <a:srgbClr val="202729"/>
                </a:solidFill>
                <a:effectLst/>
                <a:uLnTx/>
                <a:uFillTx/>
                <a:latin typeface="Arial"/>
                <a:sym typeface="Proxima Nova"/>
              </a:rPr>
              <a:t>FedRay</a:t>
            </a:r>
            <a:r>
              <a:rPr kumimoji="0" lang="it-IT" sz="1200" b="0" i="0" u="none" strike="noStrike" kern="1200" cap="none" spc="0" normalizeH="0" baseline="0" noProof="0" dirty="0">
                <a:ln>
                  <a:noFill/>
                </a:ln>
                <a:solidFill>
                  <a:srgbClr val="202729"/>
                </a:solidFill>
                <a:effectLst/>
                <a:uLnTx/>
                <a:uFillTx/>
                <a:latin typeface="Arial"/>
                <a:sym typeface="Proxima Nova"/>
              </a:rPr>
              <a:t> - A</a:t>
            </a:r>
            <a:r>
              <a:rPr kumimoji="0" lang="en-IT" sz="1200" b="0" i="0" u="none" strike="noStrike" kern="1200" cap="none" spc="0" normalizeH="0" baseline="0" noProof="0" dirty="0">
                <a:ln>
                  <a:noFill/>
                </a:ln>
                <a:solidFill>
                  <a:srgbClr val="202729"/>
                </a:solidFill>
                <a:effectLst/>
                <a:uLnTx/>
                <a:uFillTx/>
                <a:latin typeface="Arial"/>
                <a:sym typeface="Proxima Nova"/>
              </a:rPr>
              <a:t>n R&amp;D-oriented framework for F</a:t>
            </a:r>
            <a:r>
              <a:rPr kumimoji="0" lang="it-IT" sz="1200" b="0" i="0" u="none" strike="noStrike" kern="1200" cap="none" spc="0" normalizeH="0" baseline="0" noProof="0" dirty="0" err="1">
                <a:ln>
                  <a:noFill/>
                </a:ln>
                <a:solidFill>
                  <a:srgbClr val="202729"/>
                </a:solidFill>
                <a:effectLst/>
                <a:uLnTx/>
                <a:uFillTx/>
                <a:latin typeface="Arial"/>
                <a:sym typeface="Proxima Nova"/>
              </a:rPr>
              <a:t>ederated</a:t>
            </a:r>
            <a:r>
              <a:rPr kumimoji="0" lang="it-IT" sz="1200" b="0" i="0" u="none" strike="noStrike" kern="1200" cap="none" spc="0" normalizeH="0" baseline="0" noProof="0" dirty="0">
                <a:ln>
                  <a:noFill/>
                </a:ln>
                <a:solidFill>
                  <a:srgbClr val="202729"/>
                </a:solidFill>
                <a:effectLst/>
                <a:uLnTx/>
                <a:uFillTx/>
                <a:latin typeface="Arial"/>
                <a:sym typeface="Proxima Nova"/>
              </a:rPr>
              <a:t> </a:t>
            </a:r>
            <a:r>
              <a:rPr kumimoji="0" lang="en-IT" sz="1200" b="0" i="0" u="none" strike="noStrike" kern="1200" cap="none" spc="0" normalizeH="0" baseline="0" noProof="0" dirty="0">
                <a:ln>
                  <a:noFill/>
                </a:ln>
                <a:solidFill>
                  <a:srgbClr val="202729"/>
                </a:solidFill>
                <a:effectLst/>
                <a:uLnTx/>
                <a:uFillTx/>
                <a:latin typeface="Arial"/>
                <a:sym typeface="Proxima Nova"/>
              </a:rPr>
              <a:t>L</a:t>
            </a:r>
            <a:r>
              <a:rPr kumimoji="0" lang="it-IT" sz="1200" b="0" i="0" u="none" strike="noStrike" kern="1200" cap="none" spc="0" normalizeH="0" baseline="0" noProof="0" dirty="0" err="1">
                <a:ln>
                  <a:noFill/>
                </a:ln>
                <a:solidFill>
                  <a:srgbClr val="202729"/>
                </a:solidFill>
                <a:effectLst/>
                <a:uLnTx/>
                <a:uFillTx/>
                <a:latin typeface="Arial"/>
                <a:sym typeface="Proxima Nova"/>
              </a:rPr>
              <a:t>earning</a:t>
            </a:r>
            <a:endParaRPr kumimoji="0" lang="en-IT" sz="1200" b="0" i="0" u="none" strike="noStrike" kern="1200" cap="none" spc="0" normalizeH="0" baseline="0" noProof="0" dirty="0">
              <a:ln>
                <a:noFill/>
              </a:ln>
              <a:solidFill>
                <a:srgbClr val="202729"/>
              </a:solidFill>
              <a:effectLst/>
              <a:uLnTx/>
              <a:uFillTx/>
              <a:latin typeface="Arial"/>
              <a:sym typeface="Proxima Nova"/>
            </a:endParaRPr>
          </a:p>
        </p:txBody>
      </p:sp>
      <p:pic>
        <p:nvPicPr>
          <p:cNvPr id="9" name="Content Placeholder 12" descr="Text&#10;&#10;Description automatically generated">
            <a:extLst>
              <a:ext uri="{FF2B5EF4-FFF2-40B4-BE49-F238E27FC236}">
                <a16:creationId xmlns:a16="http://schemas.microsoft.com/office/drawing/2014/main" id="{F682DE00-9CD3-7C81-3DE2-F40747D10A8F}"/>
              </a:ext>
            </a:extLst>
          </p:cNvPr>
          <p:cNvPicPr>
            <a:picLocks noChangeAspect="1"/>
          </p:cNvPicPr>
          <p:nvPr/>
        </p:nvPicPr>
        <p:blipFill>
          <a:blip r:embed="rId8"/>
          <a:stretch>
            <a:fillRect/>
          </a:stretch>
        </p:blipFill>
        <p:spPr>
          <a:xfrm>
            <a:off x="8377153" y="1539817"/>
            <a:ext cx="3453086" cy="1376164"/>
          </a:xfrm>
          <a:prstGeom prst="rect">
            <a:avLst/>
          </a:prstGeom>
          <a:noFill/>
          <a:ln>
            <a:noFill/>
          </a:ln>
        </p:spPr>
      </p:pic>
      <p:pic>
        <p:nvPicPr>
          <p:cNvPr id="10" name="Picture 2" descr="Productionizing and scaling Python ML workloads simply | Ray">
            <a:extLst>
              <a:ext uri="{FF2B5EF4-FFF2-40B4-BE49-F238E27FC236}">
                <a16:creationId xmlns:a16="http://schemas.microsoft.com/office/drawing/2014/main" id="{99FC1363-0531-1A46-32BB-7178EADD0A9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8459" t="16524" r="56992" b="16497"/>
          <a:stretch/>
        </p:blipFill>
        <p:spPr bwMode="auto">
          <a:xfrm>
            <a:off x="11227496" y="2261204"/>
            <a:ext cx="563127" cy="546285"/>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191;p31">
            <a:extLst>
              <a:ext uri="{FF2B5EF4-FFF2-40B4-BE49-F238E27FC236}">
                <a16:creationId xmlns:a16="http://schemas.microsoft.com/office/drawing/2014/main" id="{D66FBCFE-A2CD-B788-502E-74CF710BAFD2}"/>
              </a:ext>
            </a:extLst>
          </p:cNvPr>
          <p:cNvSpPr txBox="1"/>
          <p:nvPr/>
        </p:nvSpPr>
        <p:spPr>
          <a:xfrm>
            <a:off x="8432018" y="2915981"/>
            <a:ext cx="3553060" cy="353913"/>
          </a:xfrm>
          <a:prstGeom prst="rect">
            <a:avLst/>
          </a:prstGeom>
          <a:noFill/>
          <a:ln>
            <a:noFill/>
          </a:ln>
        </p:spPr>
        <p:txBody>
          <a:bodyPr spcFirstLastPara="1" wrap="square" lIns="91425" tIns="91425" rIns="91425" bIns="91425" anchor="t" anchorCtr="0">
            <a:spAutoFit/>
          </a:bodyPr>
          <a:lstStyle/>
          <a:p>
            <a:pPr marL="0" marR="0" lvl="0" indent="0" algn="ctr" defTabSz="457200" rtl="0" eaLnBrk="1" fontAlgn="auto" latinLnBrk="0" hangingPunct="1">
              <a:lnSpc>
                <a:spcPct val="100000"/>
              </a:lnSpc>
              <a:spcBef>
                <a:spcPts val="0"/>
              </a:spcBef>
              <a:spcAft>
                <a:spcPts val="0"/>
              </a:spcAft>
              <a:buClr>
                <a:srgbClr val="202729"/>
              </a:buClr>
              <a:buSzPts val="1100"/>
              <a:buFontTx/>
              <a:buNone/>
              <a:tabLst/>
              <a:defRPr/>
            </a:pPr>
            <a:r>
              <a:rPr kumimoji="0" lang="it-IT" sz="1100" b="0" i="0" u="sng" strike="noStrike" kern="1200" cap="none" spc="0" normalizeH="0" baseline="0" noProof="0" dirty="0">
                <a:ln>
                  <a:noFill/>
                </a:ln>
                <a:solidFill>
                  <a:srgbClr val="FF5252"/>
                </a:solidFill>
                <a:effectLst/>
                <a:uLnTx/>
                <a:uFillTx/>
                <a:latin typeface="Arial"/>
                <a:ea typeface="+mn-ea"/>
                <a:cs typeface="+mn-cs"/>
                <a:hlinkClick r:id="rId10"/>
              </a:rPr>
              <a:t>https://github.com/vdecaro/fedray/</a:t>
            </a:r>
            <a:endParaRPr kumimoji="0" lang="it-IT" sz="1100" b="0" i="0" u="sng" strike="noStrike" kern="1200" cap="none" spc="0" normalizeH="0" baseline="0" noProof="0" dirty="0">
              <a:ln>
                <a:noFill/>
              </a:ln>
              <a:solidFill>
                <a:srgbClr val="FF5252"/>
              </a:solidFill>
              <a:effectLst/>
              <a:uLnTx/>
              <a:uFillTx/>
              <a:latin typeface="Arial"/>
              <a:ea typeface="+mn-ea"/>
              <a:cs typeface="+mn-cs"/>
            </a:endParaRPr>
          </a:p>
        </p:txBody>
      </p:sp>
      <p:sp>
        <p:nvSpPr>
          <p:cNvPr id="13" name="Rettangolo 12">
            <a:extLst>
              <a:ext uri="{FF2B5EF4-FFF2-40B4-BE49-F238E27FC236}">
                <a16:creationId xmlns:a16="http://schemas.microsoft.com/office/drawing/2014/main" id="{AF6B010B-B8F2-BAB8-C6CC-96B634EF1555}"/>
              </a:ext>
            </a:extLst>
          </p:cNvPr>
          <p:cNvSpPr/>
          <p:nvPr/>
        </p:nvSpPr>
        <p:spPr>
          <a:xfrm>
            <a:off x="8213758" y="1454497"/>
            <a:ext cx="3771320" cy="2380964"/>
          </a:xfrm>
          <a:prstGeom prst="rect">
            <a:avLst/>
          </a:prstGeom>
          <a:noFill/>
          <a:ln>
            <a:solidFill>
              <a:schemeClr val="tx2">
                <a:lumMod val="50000"/>
              </a:schemeClr>
            </a:solidFill>
          </a:ln>
        </p:spPr>
        <p:style>
          <a:lnRef idx="2">
            <a:schemeClr val="accent6">
              <a:shade val="50000"/>
            </a:schemeClr>
          </a:lnRef>
          <a:fillRef idx="1001">
            <a:schemeClr val="lt2"/>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Rettangolo 15">
            <a:extLst>
              <a:ext uri="{FF2B5EF4-FFF2-40B4-BE49-F238E27FC236}">
                <a16:creationId xmlns:a16="http://schemas.microsoft.com/office/drawing/2014/main" id="{EBEC7633-0DDD-6B3A-2DC3-9ECF0DD1BA45}"/>
              </a:ext>
            </a:extLst>
          </p:cNvPr>
          <p:cNvSpPr/>
          <p:nvPr/>
        </p:nvSpPr>
        <p:spPr>
          <a:xfrm>
            <a:off x="8213759" y="4105035"/>
            <a:ext cx="3771320" cy="2380964"/>
          </a:xfrm>
          <a:prstGeom prst="rect">
            <a:avLst/>
          </a:prstGeom>
          <a:noFill/>
          <a:ln>
            <a:solidFill>
              <a:schemeClr val="tx2">
                <a:lumMod val="50000"/>
              </a:schemeClr>
            </a:solidFill>
          </a:ln>
        </p:spPr>
        <p:style>
          <a:lnRef idx="2">
            <a:schemeClr val="accent6">
              <a:shade val="50000"/>
            </a:schemeClr>
          </a:lnRef>
          <a:fillRef idx="1001">
            <a:schemeClr val="lt2"/>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Rettangolo 16">
            <a:extLst>
              <a:ext uri="{FF2B5EF4-FFF2-40B4-BE49-F238E27FC236}">
                <a16:creationId xmlns:a16="http://schemas.microsoft.com/office/drawing/2014/main" id="{CC4D51B4-F0C3-6DE1-6C10-C91B7131F7AF}"/>
              </a:ext>
            </a:extLst>
          </p:cNvPr>
          <p:cNvSpPr/>
          <p:nvPr/>
        </p:nvSpPr>
        <p:spPr>
          <a:xfrm>
            <a:off x="4477258" y="4102187"/>
            <a:ext cx="3476583" cy="2380964"/>
          </a:xfrm>
          <a:prstGeom prst="rect">
            <a:avLst/>
          </a:prstGeom>
          <a:noFill/>
          <a:ln>
            <a:solidFill>
              <a:schemeClr val="tx2">
                <a:lumMod val="50000"/>
              </a:schemeClr>
            </a:solidFill>
          </a:ln>
        </p:spPr>
        <p:style>
          <a:lnRef idx="2">
            <a:schemeClr val="accent6">
              <a:shade val="50000"/>
            </a:schemeClr>
          </a:lnRef>
          <a:fillRef idx="1001">
            <a:schemeClr val="lt2"/>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27" name="Gruppo 26">
            <a:extLst>
              <a:ext uri="{FF2B5EF4-FFF2-40B4-BE49-F238E27FC236}">
                <a16:creationId xmlns:a16="http://schemas.microsoft.com/office/drawing/2014/main" id="{3C6C5F77-4B3D-FFCB-F623-D091B6F0F27B}"/>
              </a:ext>
            </a:extLst>
          </p:cNvPr>
          <p:cNvGrpSpPr/>
          <p:nvPr/>
        </p:nvGrpSpPr>
        <p:grpSpPr>
          <a:xfrm>
            <a:off x="339266" y="1506073"/>
            <a:ext cx="4009445" cy="3996254"/>
            <a:chOff x="647615" y="1506072"/>
            <a:chExt cx="4347968" cy="4480131"/>
          </a:xfrm>
        </p:grpSpPr>
        <p:pic>
          <p:nvPicPr>
            <p:cNvPr id="19" name="Immagine 18">
              <a:extLst>
                <a:ext uri="{FF2B5EF4-FFF2-40B4-BE49-F238E27FC236}">
                  <a16:creationId xmlns:a16="http://schemas.microsoft.com/office/drawing/2014/main" id="{A39111D3-B619-30F2-6E3B-175675D56505}"/>
                </a:ext>
              </a:extLst>
            </p:cNvPr>
            <p:cNvPicPr>
              <a:picLocks noChangeAspect="1"/>
            </p:cNvPicPr>
            <p:nvPr/>
          </p:nvPicPr>
          <p:blipFill rotWithShape="1">
            <a:blip r:embed="rId11"/>
            <a:srcRect l="5376" t="13775" r="6263" b="5507"/>
            <a:stretch/>
          </p:blipFill>
          <p:spPr>
            <a:xfrm>
              <a:off x="680264" y="1506072"/>
              <a:ext cx="4131043" cy="2358553"/>
            </a:xfrm>
            <a:prstGeom prst="rect">
              <a:avLst/>
            </a:prstGeom>
          </p:spPr>
        </p:pic>
        <p:pic>
          <p:nvPicPr>
            <p:cNvPr id="20" name="Immagine 19">
              <a:extLst>
                <a:ext uri="{FF2B5EF4-FFF2-40B4-BE49-F238E27FC236}">
                  <a16:creationId xmlns:a16="http://schemas.microsoft.com/office/drawing/2014/main" id="{12A43ABB-2F92-56FA-F8B8-240EFDB219E5}"/>
                </a:ext>
              </a:extLst>
            </p:cNvPr>
            <p:cNvPicPr>
              <a:picLocks noChangeAspect="1"/>
            </p:cNvPicPr>
            <p:nvPr/>
          </p:nvPicPr>
          <p:blipFill>
            <a:blip r:embed="rId12"/>
            <a:stretch>
              <a:fillRect/>
            </a:stretch>
          </p:blipFill>
          <p:spPr>
            <a:xfrm>
              <a:off x="647615" y="4792874"/>
              <a:ext cx="1450937" cy="1193329"/>
            </a:xfrm>
            <a:prstGeom prst="rect">
              <a:avLst/>
            </a:prstGeom>
          </p:spPr>
        </p:pic>
        <p:pic>
          <p:nvPicPr>
            <p:cNvPr id="21" name="Immagine 20">
              <a:extLst>
                <a:ext uri="{FF2B5EF4-FFF2-40B4-BE49-F238E27FC236}">
                  <a16:creationId xmlns:a16="http://schemas.microsoft.com/office/drawing/2014/main" id="{CF0556A6-C978-E3DD-C2E7-17E8F009540A}"/>
                </a:ext>
              </a:extLst>
            </p:cNvPr>
            <p:cNvPicPr>
              <a:picLocks noChangeAspect="1"/>
            </p:cNvPicPr>
            <p:nvPr/>
          </p:nvPicPr>
          <p:blipFill>
            <a:blip r:embed="rId13"/>
            <a:stretch>
              <a:fillRect/>
            </a:stretch>
          </p:blipFill>
          <p:spPr>
            <a:xfrm>
              <a:off x="3147066" y="4517252"/>
              <a:ext cx="1659507" cy="1350577"/>
            </a:xfrm>
            <a:prstGeom prst="rect">
              <a:avLst/>
            </a:prstGeom>
          </p:spPr>
        </p:pic>
        <p:pic>
          <p:nvPicPr>
            <p:cNvPr id="22" name="Immagine 21">
              <a:extLst>
                <a:ext uri="{FF2B5EF4-FFF2-40B4-BE49-F238E27FC236}">
                  <a16:creationId xmlns:a16="http://schemas.microsoft.com/office/drawing/2014/main" id="{380E83AC-8F30-4C32-23A0-E95225E73524}"/>
                </a:ext>
              </a:extLst>
            </p:cNvPr>
            <p:cNvPicPr>
              <a:picLocks noChangeAspect="1"/>
            </p:cNvPicPr>
            <p:nvPr/>
          </p:nvPicPr>
          <p:blipFill>
            <a:blip r:embed="rId14"/>
            <a:stretch>
              <a:fillRect/>
            </a:stretch>
          </p:blipFill>
          <p:spPr>
            <a:xfrm>
              <a:off x="2155989" y="3895247"/>
              <a:ext cx="1914098" cy="1549508"/>
            </a:xfrm>
            <a:prstGeom prst="rect">
              <a:avLst/>
            </a:prstGeom>
          </p:spPr>
        </p:pic>
        <p:pic>
          <p:nvPicPr>
            <p:cNvPr id="23" name="Immagine 22">
              <a:extLst>
                <a:ext uri="{FF2B5EF4-FFF2-40B4-BE49-F238E27FC236}">
                  <a16:creationId xmlns:a16="http://schemas.microsoft.com/office/drawing/2014/main" id="{B0CBC695-52D3-6423-68FE-139D207A7466}"/>
                </a:ext>
              </a:extLst>
            </p:cNvPr>
            <p:cNvPicPr>
              <a:picLocks noChangeAspect="1"/>
            </p:cNvPicPr>
            <p:nvPr/>
          </p:nvPicPr>
          <p:blipFill>
            <a:blip r:embed="rId15"/>
            <a:stretch>
              <a:fillRect/>
            </a:stretch>
          </p:blipFill>
          <p:spPr>
            <a:xfrm>
              <a:off x="1194054" y="3354233"/>
              <a:ext cx="1808996" cy="1462272"/>
            </a:xfrm>
            <a:prstGeom prst="rect">
              <a:avLst/>
            </a:prstGeom>
          </p:spPr>
        </p:pic>
        <p:pic>
          <p:nvPicPr>
            <p:cNvPr id="24" name="Immagine 23">
              <a:extLst>
                <a:ext uri="{FF2B5EF4-FFF2-40B4-BE49-F238E27FC236}">
                  <a16:creationId xmlns:a16="http://schemas.microsoft.com/office/drawing/2014/main" id="{16E86C19-AE1E-80E4-ED56-40D1ADAFC843}"/>
                </a:ext>
              </a:extLst>
            </p:cNvPr>
            <p:cNvPicPr>
              <a:picLocks noChangeAspect="1"/>
            </p:cNvPicPr>
            <p:nvPr/>
          </p:nvPicPr>
          <p:blipFill>
            <a:blip r:embed="rId16"/>
            <a:stretch>
              <a:fillRect/>
            </a:stretch>
          </p:blipFill>
          <p:spPr>
            <a:xfrm>
              <a:off x="680264" y="3101416"/>
              <a:ext cx="1822831" cy="1462271"/>
            </a:xfrm>
            <a:prstGeom prst="rect">
              <a:avLst/>
            </a:prstGeom>
          </p:spPr>
        </p:pic>
        <p:pic>
          <p:nvPicPr>
            <p:cNvPr id="25" name="Picture 4" descr="Shape&#10;&#10;Description automatically generated">
              <a:extLst>
                <a:ext uri="{FF2B5EF4-FFF2-40B4-BE49-F238E27FC236}">
                  <a16:creationId xmlns:a16="http://schemas.microsoft.com/office/drawing/2014/main" id="{E85C4443-E0E3-441B-EBB3-151A0E3E6AA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952415" y="3547930"/>
              <a:ext cx="1043168" cy="1159180"/>
            </a:xfrm>
            <a:prstGeom prst="rect">
              <a:avLst/>
            </a:prstGeom>
          </p:spPr>
        </p:pic>
      </p:grpSp>
      <p:sp>
        <p:nvSpPr>
          <p:cNvPr id="26" name="CasellaDiTesto 25">
            <a:extLst>
              <a:ext uri="{FF2B5EF4-FFF2-40B4-BE49-F238E27FC236}">
                <a16:creationId xmlns:a16="http://schemas.microsoft.com/office/drawing/2014/main" id="{23837750-F8AB-F473-B2F5-7818423F70A0}"/>
              </a:ext>
            </a:extLst>
          </p:cNvPr>
          <p:cNvSpPr txBox="1"/>
          <p:nvPr/>
        </p:nvSpPr>
        <p:spPr>
          <a:xfrm>
            <a:off x="107251" y="5533351"/>
            <a:ext cx="4158958" cy="369332"/>
          </a:xfrm>
          <a:prstGeom prst="rect">
            <a:avLst/>
          </a:prstGeom>
          <a:noFill/>
        </p:spPr>
        <p:txBody>
          <a:bodyPr wrap="square">
            <a:spAutoFit/>
          </a:bodyPr>
          <a:lstStyle/>
          <a:p>
            <a:pPr algn="ctr"/>
            <a:r>
              <a:rPr lang="en-US" dirty="0">
                <a:hlinkClick r:id="rId18" action="ppaction://hlinkfile"/>
              </a:rPr>
              <a:t>pai.di.unipi.it</a:t>
            </a:r>
            <a:endParaRPr lang="en-GB" dirty="0"/>
          </a:p>
        </p:txBody>
      </p:sp>
      <p:sp>
        <p:nvSpPr>
          <p:cNvPr id="28" name="Segnaposto testo 10">
            <a:extLst>
              <a:ext uri="{FF2B5EF4-FFF2-40B4-BE49-F238E27FC236}">
                <a16:creationId xmlns:a16="http://schemas.microsoft.com/office/drawing/2014/main" id="{04507724-722F-1DCF-93EC-5FB8CE8AEF4C}"/>
              </a:ext>
            </a:extLst>
          </p:cNvPr>
          <p:cNvSpPr txBox="1">
            <a:spLocks/>
          </p:cNvSpPr>
          <p:nvPr/>
        </p:nvSpPr>
        <p:spPr>
          <a:xfrm>
            <a:off x="4267403" y="1436384"/>
            <a:ext cx="3454807" cy="2380964"/>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nSpc>
                <a:spcPct val="115000"/>
              </a:lnSpc>
              <a:spcBef>
                <a:spcPts val="0"/>
              </a:spcBef>
              <a:spcAft>
                <a:spcPts val="0"/>
              </a:spcAft>
              <a:buClr>
                <a:schemeClr val="accent3"/>
              </a:buClr>
              <a:buSzPts val="1800"/>
              <a:buFont typeface="Arial" panose="020B0604020202020204" pitchFamily="34" charset="0"/>
              <a:buChar char="•"/>
              <a:defRPr sz="2000" b="0" i="0" u="none" strike="noStrike" cap="none">
                <a:latin typeface="+mj-lt"/>
                <a:ea typeface="Proxima Nova"/>
                <a:cs typeface="Proxima Nova"/>
                <a:sym typeface="Proxima Nova"/>
              </a:defRPr>
            </a:lvl1pPr>
            <a:lvl2pPr marL="914400" marR="0" lvl="1" indent="-317500">
              <a:lnSpc>
                <a:spcPct val="115000"/>
              </a:lnSpc>
              <a:spcBef>
                <a:spcPts val="0"/>
              </a:spcBef>
              <a:spcAft>
                <a:spcPts val="0"/>
              </a:spcAft>
              <a:buClr>
                <a:schemeClr val="accent3"/>
              </a:buClr>
              <a:buSzPts val="1400"/>
              <a:buFont typeface="Proxima Nova"/>
              <a:buChar char="○"/>
              <a:defRPr sz="1867" b="0" i="0" u="none" strike="noStrike" cap="none">
                <a:solidFill>
                  <a:schemeClr val="accent3"/>
                </a:solidFill>
                <a:latin typeface="Proxima Nova"/>
                <a:ea typeface="Proxima Nova"/>
                <a:cs typeface="Proxima Nova"/>
                <a:sym typeface="Proxima Nova"/>
              </a:defRPr>
            </a:lvl2pPr>
            <a:lvl3pPr marL="1371600" marR="0" lvl="2" indent="-317500">
              <a:lnSpc>
                <a:spcPct val="115000"/>
              </a:lnSpc>
              <a:spcBef>
                <a:spcPts val="0"/>
              </a:spcBef>
              <a:spcAft>
                <a:spcPts val="0"/>
              </a:spcAft>
              <a:buClr>
                <a:schemeClr val="accent3"/>
              </a:buClr>
              <a:buSzPts val="1400"/>
              <a:buFont typeface="Proxima Nova"/>
              <a:buChar char="■"/>
              <a:defRPr sz="1867" b="0" i="0" u="none" strike="noStrike" cap="none">
                <a:solidFill>
                  <a:schemeClr val="accent3"/>
                </a:solidFill>
                <a:latin typeface="Proxima Nova"/>
                <a:ea typeface="Proxima Nova"/>
                <a:cs typeface="Proxima Nova"/>
                <a:sym typeface="Proxima Nova"/>
              </a:defRPr>
            </a:lvl3pPr>
            <a:lvl4pPr marL="1828800" marR="0" lvl="3" indent="-317500">
              <a:lnSpc>
                <a:spcPct val="115000"/>
              </a:lnSpc>
              <a:spcBef>
                <a:spcPts val="0"/>
              </a:spcBef>
              <a:spcAft>
                <a:spcPts val="0"/>
              </a:spcAft>
              <a:buClr>
                <a:schemeClr val="accent3"/>
              </a:buClr>
              <a:buSzPts val="1400"/>
              <a:buFont typeface="Proxima Nova"/>
              <a:buChar char="●"/>
              <a:defRPr sz="1867" b="0" i="0" u="none" strike="noStrike" cap="none">
                <a:solidFill>
                  <a:schemeClr val="accent3"/>
                </a:solidFill>
                <a:latin typeface="Proxima Nova"/>
                <a:ea typeface="Proxima Nova"/>
                <a:cs typeface="Proxima Nova"/>
                <a:sym typeface="Proxima Nova"/>
              </a:defRPr>
            </a:lvl4pPr>
            <a:lvl5pPr marL="2286000" marR="0" lvl="4" indent="-317500">
              <a:lnSpc>
                <a:spcPct val="115000"/>
              </a:lnSpc>
              <a:spcBef>
                <a:spcPts val="0"/>
              </a:spcBef>
              <a:spcAft>
                <a:spcPts val="0"/>
              </a:spcAft>
              <a:buClr>
                <a:schemeClr val="accent3"/>
              </a:buClr>
              <a:buSzPts val="1400"/>
              <a:buFont typeface="Proxima Nova"/>
              <a:buChar char="○"/>
              <a:defRPr sz="1867" b="0" i="0" u="none" strike="noStrike" cap="none">
                <a:solidFill>
                  <a:schemeClr val="accent3"/>
                </a:solidFill>
                <a:latin typeface="Proxima Nova"/>
                <a:ea typeface="Proxima Nova"/>
                <a:cs typeface="Proxima Nova"/>
                <a:sym typeface="Proxima Nova"/>
              </a:defRPr>
            </a:lvl5pPr>
            <a:lvl6pPr marL="2743200" marR="0" lvl="5" indent="-317500">
              <a:lnSpc>
                <a:spcPct val="115000"/>
              </a:lnSpc>
              <a:spcBef>
                <a:spcPts val="0"/>
              </a:spcBef>
              <a:spcAft>
                <a:spcPts val="0"/>
              </a:spcAft>
              <a:buClr>
                <a:schemeClr val="accent3"/>
              </a:buClr>
              <a:buSzPts val="1400"/>
              <a:buFont typeface="Proxima Nova"/>
              <a:buChar char="■"/>
              <a:defRPr sz="1867" b="0" i="0" u="none" strike="noStrike" cap="none">
                <a:solidFill>
                  <a:schemeClr val="accent3"/>
                </a:solidFill>
                <a:latin typeface="Proxima Nova"/>
                <a:ea typeface="Proxima Nova"/>
                <a:cs typeface="Proxima Nova"/>
                <a:sym typeface="Proxima Nova"/>
              </a:defRPr>
            </a:lvl6pPr>
            <a:lvl7pPr marL="3200400" marR="0" lvl="6" indent="-317500">
              <a:lnSpc>
                <a:spcPct val="115000"/>
              </a:lnSpc>
              <a:spcBef>
                <a:spcPts val="0"/>
              </a:spcBef>
              <a:spcAft>
                <a:spcPts val="0"/>
              </a:spcAft>
              <a:buClr>
                <a:schemeClr val="accent3"/>
              </a:buClr>
              <a:buSzPts val="1400"/>
              <a:buFont typeface="Proxima Nova"/>
              <a:buChar char="●"/>
              <a:defRPr sz="1867" b="0" i="0" u="none" strike="noStrike" cap="none">
                <a:solidFill>
                  <a:schemeClr val="accent3"/>
                </a:solidFill>
                <a:latin typeface="Proxima Nova"/>
                <a:ea typeface="Proxima Nova"/>
                <a:cs typeface="Proxima Nova"/>
                <a:sym typeface="Proxima Nova"/>
              </a:defRPr>
            </a:lvl7pPr>
            <a:lvl8pPr marL="3657600" marR="0" lvl="7" indent="-317500">
              <a:lnSpc>
                <a:spcPct val="115000"/>
              </a:lnSpc>
              <a:spcBef>
                <a:spcPts val="0"/>
              </a:spcBef>
              <a:spcAft>
                <a:spcPts val="0"/>
              </a:spcAft>
              <a:buClr>
                <a:schemeClr val="accent3"/>
              </a:buClr>
              <a:buSzPts val="1400"/>
              <a:buFont typeface="Proxima Nova"/>
              <a:buChar char="○"/>
              <a:defRPr sz="1867" b="0" i="0" u="none" strike="noStrike" cap="none">
                <a:solidFill>
                  <a:schemeClr val="accent3"/>
                </a:solidFill>
                <a:latin typeface="Proxima Nova"/>
                <a:ea typeface="Proxima Nova"/>
                <a:cs typeface="Proxima Nova"/>
                <a:sym typeface="Proxima Nova"/>
              </a:defRPr>
            </a:lvl8pPr>
            <a:lvl9pPr marL="4114800" marR="0" lvl="8" indent="-317500">
              <a:lnSpc>
                <a:spcPct val="115000"/>
              </a:lnSpc>
              <a:spcBef>
                <a:spcPts val="0"/>
              </a:spcBef>
              <a:spcAft>
                <a:spcPts val="0"/>
              </a:spcAft>
              <a:buClr>
                <a:schemeClr val="accent3"/>
              </a:buClr>
              <a:buSzPts val="1400"/>
              <a:buFont typeface="Proxima Nova"/>
              <a:buChar char="■"/>
              <a:defRPr sz="1867" b="0" i="0" u="none" strike="noStrike" cap="none">
                <a:solidFill>
                  <a:schemeClr val="accent3"/>
                </a:solidFill>
                <a:latin typeface="Proxima Nova"/>
                <a:ea typeface="Proxima Nova"/>
                <a:cs typeface="Proxima Nova"/>
                <a:sym typeface="Proxima Nova"/>
              </a:defRPr>
            </a:lvl9pPr>
          </a:lstStyle>
          <a:p>
            <a:pPr marL="114300" indent="0">
              <a:buNone/>
            </a:pPr>
            <a:r>
              <a:rPr lang="en-US" sz="2400" dirty="0"/>
              <a:t>Joint UNIPI-CNR lab (2019): 50 members, coordination of 4 EU projects</a:t>
            </a:r>
          </a:p>
        </p:txBody>
      </p:sp>
    </p:spTree>
    <p:extLst>
      <p:ext uri="{BB962C8B-B14F-4D97-AF65-F5344CB8AC3E}">
        <p14:creationId xmlns:p14="http://schemas.microsoft.com/office/powerpoint/2010/main" val="832636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4" grpId="0"/>
      <p:bldP spid="11" grpId="0"/>
      <p:bldP spid="13" grpId="0" animBg="1"/>
      <p:bldP spid="16" grpId="0" animBg="1"/>
      <p:bldP spid="1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30B935FF-3207-F0D7-5B57-5AAA1142399F}"/>
              </a:ext>
            </a:extLst>
          </p:cNvPr>
          <p:cNvSpPr>
            <a:spLocks noGrp="1"/>
          </p:cNvSpPr>
          <p:nvPr>
            <p:ph type="title"/>
          </p:nvPr>
        </p:nvSpPr>
        <p:spPr/>
        <p:txBody>
          <a:bodyPr>
            <a:normAutofit/>
          </a:bodyPr>
          <a:lstStyle/>
          <a:p>
            <a:r>
              <a:rPr lang="en-GB" sz="3200" dirty="0"/>
              <a:t>Concluding Remarks</a:t>
            </a:r>
          </a:p>
        </p:txBody>
      </p:sp>
      <p:sp>
        <p:nvSpPr>
          <p:cNvPr id="4" name="Segnaposto testo 3">
            <a:extLst>
              <a:ext uri="{FF2B5EF4-FFF2-40B4-BE49-F238E27FC236}">
                <a16:creationId xmlns:a16="http://schemas.microsoft.com/office/drawing/2014/main" id="{3EEE7CBF-B339-09AF-A4D7-1182A2EFB8E4}"/>
              </a:ext>
            </a:extLst>
          </p:cNvPr>
          <p:cNvSpPr>
            <a:spLocks noGrp="1"/>
          </p:cNvSpPr>
          <p:nvPr>
            <p:ph type="body" idx="4294967295"/>
          </p:nvPr>
        </p:nvSpPr>
        <p:spPr>
          <a:xfrm>
            <a:off x="415600" y="1536700"/>
            <a:ext cx="11360800" cy="4829464"/>
          </a:xfrm>
        </p:spPr>
        <p:txBody>
          <a:bodyPr>
            <a:normAutofit fontScale="92500" lnSpcReduction="10000"/>
          </a:bodyPr>
          <a:lstStyle/>
          <a:p>
            <a:r>
              <a:rPr lang="en-GB" sz="2400" dirty="0"/>
              <a:t>Reservoir computing </a:t>
            </a:r>
          </a:p>
          <a:p>
            <a:pPr lvl="1"/>
            <a:r>
              <a:rPr lang="en-GB" sz="2400" dirty="0"/>
              <a:t>Paradigm to design </a:t>
            </a:r>
            <a:r>
              <a:rPr lang="en-GB" sz="2400" dirty="0">
                <a:solidFill>
                  <a:schemeClr val="bg2"/>
                </a:solidFill>
              </a:rPr>
              <a:t>efficient recurrent neural networks</a:t>
            </a:r>
          </a:p>
          <a:p>
            <a:pPr lvl="1"/>
            <a:r>
              <a:rPr lang="en-GB" sz="2400" dirty="0"/>
              <a:t>Nice properties that support effective embedding, distribution and lifelong adaptation</a:t>
            </a:r>
          </a:p>
          <a:p>
            <a:r>
              <a:rPr lang="en-GB" sz="2400" dirty="0"/>
              <a:t>Reservoir computing supports </a:t>
            </a:r>
            <a:r>
              <a:rPr lang="en-GB" sz="2400" i="1" dirty="0"/>
              <a:t>natively</a:t>
            </a:r>
            <a:r>
              <a:rPr lang="en-GB" sz="2400" dirty="0"/>
              <a:t> </a:t>
            </a:r>
            <a:r>
              <a:rPr lang="en-GB" sz="2400" dirty="0">
                <a:solidFill>
                  <a:schemeClr val="bg2"/>
                </a:solidFill>
              </a:rPr>
              <a:t>neuromorphic computing</a:t>
            </a:r>
          </a:p>
          <a:p>
            <a:pPr lvl="1"/>
            <a:r>
              <a:rPr lang="en-GB" sz="2400" dirty="0"/>
              <a:t>A first attempt at surpassing limitations of Von Neumann architectures</a:t>
            </a:r>
          </a:p>
          <a:p>
            <a:pPr lvl="1"/>
            <a:r>
              <a:rPr lang="en-GB" sz="2400" dirty="0"/>
              <a:t>Sustainable Artificial Intelligence</a:t>
            </a:r>
          </a:p>
          <a:p>
            <a:r>
              <a:rPr lang="en-GB" sz="2400" dirty="0"/>
              <a:t>Reservoir computing is an example of </a:t>
            </a:r>
            <a:r>
              <a:rPr lang="en-GB" sz="2400" dirty="0">
                <a:solidFill>
                  <a:schemeClr val="bg2"/>
                </a:solidFill>
              </a:rPr>
              <a:t>dynamical systems computing</a:t>
            </a:r>
          </a:p>
          <a:p>
            <a:pPr lvl="1"/>
            <a:r>
              <a:rPr lang="en-GB" sz="2200" dirty="0"/>
              <a:t>Dynamical systems as a principled design approach for neural networks (</a:t>
            </a:r>
            <a:r>
              <a:rPr lang="en-GB" sz="2200" dirty="0">
                <a:solidFill>
                  <a:schemeClr val="bg2"/>
                </a:solidFill>
              </a:rPr>
              <a:t>formal language</a:t>
            </a:r>
            <a:r>
              <a:rPr lang="en-GB" sz="2200" dirty="0"/>
              <a:t>)</a:t>
            </a:r>
          </a:p>
          <a:p>
            <a:pPr lvl="1"/>
            <a:r>
              <a:rPr lang="en-GB" sz="2200" dirty="0"/>
              <a:t>Dynamical systems as a mean to efficiently execute neural networks (</a:t>
            </a:r>
            <a:r>
              <a:rPr lang="en-GB" sz="2200" dirty="0">
                <a:solidFill>
                  <a:schemeClr val="bg2"/>
                </a:solidFill>
              </a:rPr>
              <a:t>neuromorphic computing</a:t>
            </a:r>
            <a:r>
              <a:rPr lang="en-GB" sz="2200" dirty="0"/>
              <a:t>)</a:t>
            </a:r>
          </a:p>
          <a:p>
            <a:pPr lvl="1"/>
            <a:r>
              <a:rPr lang="en-GB" sz="2200" dirty="0"/>
              <a:t>Dynamical systems as a mean to study properties of neural networks  (</a:t>
            </a:r>
            <a:r>
              <a:rPr lang="en-GB" sz="2200" dirty="0">
                <a:solidFill>
                  <a:schemeClr val="bg2"/>
                </a:solidFill>
              </a:rPr>
              <a:t>characterization tool</a:t>
            </a:r>
            <a:r>
              <a:rPr lang="en-GB" sz="2200" dirty="0"/>
              <a:t>)</a:t>
            </a:r>
          </a:p>
        </p:txBody>
      </p:sp>
    </p:spTree>
    <p:extLst>
      <p:ext uri="{BB962C8B-B14F-4D97-AF65-F5344CB8AC3E}">
        <p14:creationId xmlns:p14="http://schemas.microsoft.com/office/powerpoint/2010/main" val="24651177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30B935FF-3207-F0D7-5B57-5AAA1142399F}"/>
              </a:ext>
            </a:extLst>
          </p:cNvPr>
          <p:cNvSpPr>
            <a:spLocks noGrp="1"/>
          </p:cNvSpPr>
          <p:nvPr>
            <p:ph type="title"/>
          </p:nvPr>
        </p:nvSpPr>
        <p:spPr/>
        <p:txBody>
          <a:bodyPr>
            <a:normAutofit/>
          </a:bodyPr>
          <a:lstStyle/>
          <a:p>
            <a:r>
              <a:rPr lang="en-GB" sz="3200" dirty="0"/>
              <a:t>Concluding Remarks</a:t>
            </a:r>
          </a:p>
        </p:txBody>
      </p:sp>
      <p:sp>
        <p:nvSpPr>
          <p:cNvPr id="4" name="Segnaposto testo 3">
            <a:extLst>
              <a:ext uri="{FF2B5EF4-FFF2-40B4-BE49-F238E27FC236}">
                <a16:creationId xmlns:a16="http://schemas.microsoft.com/office/drawing/2014/main" id="{3EEE7CBF-B339-09AF-A4D7-1182A2EFB8E4}"/>
              </a:ext>
            </a:extLst>
          </p:cNvPr>
          <p:cNvSpPr>
            <a:spLocks noGrp="1"/>
          </p:cNvSpPr>
          <p:nvPr>
            <p:ph type="body" idx="4294967295"/>
          </p:nvPr>
        </p:nvSpPr>
        <p:spPr>
          <a:xfrm>
            <a:off x="415600" y="1536700"/>
            <a:ext cx="8473219" cy="4829464"/>
          </a:xfrm>
        </p:spPr>
        <p:txBody>
          <a:bodyPr>
            <a:normAutofit/>
          </a:bodyPr>
          <a:lstStyle/>
          <a:p>
            <a:r>
              <a:rPr lang="en-GB" sz="2400" dirty="0"/>
              <a:t>Different problems call for </a:t>
            </a:r>
            <a:r>
              <a:rPr lang="en-GB" sz="2400" dirty="0">
                <a:solidFill>
                  <a:schemeClr val="bg2"/>
                </a:solidFill>
              </a:rPr>
              <a:t>different stable/conservative/chaotic behaviours</a:t>
            </a:r>
          </a:p>
          <a:p>
            <a:pPr lvl="1"/>
            <a:r>
              <a:rPr lang="en-GB" sz="2467" dirty="0"/>
              <a:t>Heterogenous NNs with adaptive behaviour switch/integration</a:t>
            </a:r>
          </a:p>
          <a:p>
            <a:pPr lvl="1"/>
            <a:r>
              <a:rPr lang="en-GB" sz="2467" dirty="0"/>
              <a:t>(Lifelong) learning to optimize dynamical system properties</a:t>
            </a:r>
          </a:p>
          <a:p>
            <a:r>
              <a:rPr lang="en-GB" sz="2500" dirty="0"/>
              <a:t>Identify</a:t>
            </a:r>
            <a:r>
              <a:rPr lang="en-GB" sz="2400" dirty="0"/>
              <a:t> </a:t>
            </a:r>
            <a:r>
              <a:rPr lang="en-GB" sz="2400" dirty="0">
                <a:solidFill>
                  <a:schemeClr val="bg2"/>
                </a:solidFill>
              </a:rPr>
              <a:t>grounded composition operators </a:t>
            </a:r>
            <a:r>
              <a:rPr lang="en-GB" sz="2400" dirty="0"/>
              <a:t>and their properties</a:t>
            </a:r>
          </a:p>
          <a:p>
            <a:pPr lvl="1"/>
            <a:r>
              <a:rPr lang="en-GB" sz="2467" dirty="0"/>
              <a:t>From tight coupling to networked systems</a:t>
            </a:r>
          </a:p>
          <a:p>
            <a:pPr lvl="1"/>
            <a:r>
              <a:rPr lang="en-GB" sz="2467" dirty="0"/>
              <a:t>Concatenation Vs Pipelining Vs Nesting</a:t>
            </a:r>
          </a:p>
        </p:txBody>
      </p:sp>
      <p:pic>
        <p:nvPicPr>
          <p:cNvPr id="2" name="Immagine 1" descr="Immagine che contiene Viso umano, ritratto, schizzo, dipinto&#10;&#10;Descrizione generata automaticamente">
            <a:extLst>
              <a:ext uri="{FF2B5EF4-FFF2-40B4-BE49-F238E27FC236}">
                <a16:creationId xmlns:a16="http://schemas.microsoft.com/office/drawing/2014/main" id="{CFDB1BFD-6247-6930-1400-5A1D03DBD9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8077" y="1536700"/>
            <a:ext cx="1922872" cy="2220947"/>
          </a:xfrm>
          <a:prstGeom prst="rect">
            <a:avLst/>
          </a:prstGeom>
        </p:spPr>
      </p:pic>
      <p:pic>
        <p:nvPicPr>
          <p:cNvPr id="3" name="Immagine 2" descr="Immagine che contiene persona, interno, Viso umano, libro&#10;&#10;Descrizione generata automaticamente">
            <a:extLst>
              <a:ext uri="{FF2B5EF4-FFF2-40B4-BE49-F238E27FC236}">
                <a16:creationId xmlns:a16="http://schemas.microsoft.com/office/drawing/2014/main" id="{81E47790-E8CD-5437-985B-2E55E08AED09}"/>
              </a:ext>
            </a:extLst>
          </p:cNvPr>
          <p:cNvPicPr>
            <a:picLocks noChangeAspect="1"/>
          </p:cNvPicPr>
          <p:nvPr/>
        </p:nvPicPr>
        <p:blipFill rotWithShape="1">
          <a:blip r:embed="rId4">
            <a:extLst>
              <a:ext uri="{28A0092B-C50C-407E-A947-70E740481C1C}">
                <a14:useLocalDpi xmlns:a14="http://schemas.microsoft.com/office/drawing/2010/main" val="0"/>
              </a:ext>
            </a:extLst>
          </a:blip>
          <a:srcRect l="28267" r="9532"/>
          <a:stretch/>
        </p:blipFill>
        <p:spPr>
          <a:xfrm>
            <a:off x="9069982" y="3784094"/>
            <a:ext cx="2328531" cy="1947827"/>
          </a:xfrm>
          <a:prstGeom prst="rect">
            <a:avLst/>
          </a:prstGeom>
        </p:spPr>
      </p:pic>
    </p:spTree>
    <p:extLst>
      <p:ext uri="{BB962C8B-B14F-4D97-AF65-F5344CB8AC3E}">
        <p14:creationId xmlns:p14="http://schemas.microsoft.com/office/powerpoint/2010/main" val="4266826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r>
              <a:rPr lang="en-US" dirty="0"/>
              <a:t>Pervasive AI – Distributed Learning on the Cloud-Edge Continuum</a:t>
            </a:r>
          </a:p>
        </p:txBody>
      </p:sp>
      <p:grpSp>
        <p:nvGrpSpPr>
          <p:cNvPr id="6" name="Gruppo 5"/>
          <p:cNvGrpSpPr/>
          <p:nvPr/>
        </p:nvGrpSpPr>
        <p:grpSpPr>
          <a:xfrm>
            <a:off x="5332323" y="2677695"/>
            <a:ext cx="936104" cy="567087"/>
            <a:chOff x="5751523" y="2341146"/>
            <a:chExt cx="4024167" cy="1902496"/>
          </a:xfrm>
        </p:grpSpPr>
        <p:sp>
          <p:nvSpPr>
            <p:cNvPr id="7" name="Oval 4"/>
            <p:cNvSpPr>
              <a:spLocks noChangeArrowheads="1"/>
            </p:cNvSpPr>
            <p:nvPr/>
          </p:nvSpPr>
          <p:spPr bwMode="auto">
            <a:xfrm>
              <a:off x="6503698" y="2341146"/>
              <a:ext cx="2455321" cy="1902496"/>
            </a:xfrm>
            <a:prstGeom prst="ellipse">
              <a:avLst/>
            </a:prstGeom>
            <a:noFill/>
            <a:ln w="9525" algn="ctr">
              <a:solidFill>
                <a:schemeClr val="tx1"/>
              </a:solidFill>
              <a:round/>
              <a:headEnd/>
              <a:tailEnd/>
            </a:ln>
            <a:effectLst/>
          </p:spPr>
          <p:txBody>
            <a:bodyPr wrap="square"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8" name="Oval 5"/>
            <p:cNvSpPr>
              <a:spLocks noChangeArrowheads="1"/>
            </p:cNvSpPr>
            <p:nvPr/>
          </p:nvSpPr>
          <p:spPr bwMode="auto">
            <a:xfrm>
              <a:off x="5751523" y="2431889"/>
              <a:ext cx="172906" cy="179515"/>
            </a:xfrm>
            <a:prstGeom prst="ellipse">
              <a:avLst/>
            </a:prstGeom>
            <a:solidFill>
              <a:srgbClr val="0070C0"/>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9" name="Oval 6"/>
            <p:cNvSpPr>
              <a:spLocks noChangeArrowheads="1"/>
            </p:cNvSpPr>
            <p:nvPr/>
          </p:nvSpPr>
          <p:spPr bwMode="auto">
            <a:xfrm>
              <a:off x="5751523" y="2927314"/>
              <a:ext cx="172906" cy="179515"/>
            </a:xfrm>
            <a:prstGeom prst="ellipse">
              <a:avLst/>
            </a:prstGeom>
            <a:solidFill>
              <a:srgbClr val="0070C0"/>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10" name="Oval 7"/>
            <p:cNvSpPr>
              <a:spLocks noChangeArrowheads="1"/>
            </p:cNvSpPr>
            <p:nvPr/>
          </p:nvSpPr>
          <p:spPr bwMode="auto">
            <a:xfrm>
              <a:off x="5751523" y="3393961"/>
              <a:ext cx="172906" cy="179515"/>
            </a:xfrm>
            <a:prstGeom prst="ellipse">
              <a:avLst/>
            </a:prstGeom>
            <a:solidFill>
              <a:srgbClr val="0070C0"/>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11" name="Oval 8"/>
            <p:cNvSpPr>
              <a:spLocks noChangeArrowheads="1"/>
            </p:cNvSpPr>
            <p:nvPr/>
          </p:nvSpPr>
          <p:spPr bwMode="auto">
            <a:xfrm>
              <a:off x="5751523" y="3814490"/>
              <a:ext cx="172906" cy="179515"/>
            </a:xfrm>
            <a:prstGeom prst="ellipse">
              <a:avLst/>
            </a:prstGeom>
            <a:solidFill>
              <a:srgbClr val="0070C0"/>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12" name="Oval 9"/>
            <p:cNvSpPr>
              <a:spLocks noChangeArrowheads="1"/>
            </p:cNvSpPr>
            <p:nvPr/>
          </p:nvSpPr>
          <p:spPr bwMode="auto">
            <a:xfrm>
              <a:off x="9602784" y="2686486"/>
              <a:ext cx="172906" cy="179515"/>
            </a:xfrm>
            <a:prstGeom prst="ellipse">
              <a:avLst/>
            </a:prstGeom>
            <a:solidFill>
              <a:schemeClr val="bg2">
                <a:lumMod val="50000"/>
                <a:lumOff val="50000"/>
              </a:schemeClr>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13" name="Oval 10"/>
            <p:cNvSpPr>
              <a:spLocks noChangeArrowheads="1"/>
            </p:cNvSpPr>
            <p:nvPr/>
          </p:nvSpPr>
          <p:spPr bwMode="auto">
            <a:xfrm>
              <a:off x="9602784" y="3043543"/>
              <a:ext cx="172906" cy="179515"/>
            </a:xfrm>
            <a:prstGeom prst="ellipse">
              <a:avLst/>
            </a:prstGeom>
            <a:solidFill>
              <a:schemeClr val="bg2">
                <a:lumMod val="50000"/>
                <a:lumOff val="50000"/>
              </a:schemeClr>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14" name="Oval 11"/>
            <p:cNvSpPr>
              <a:spLocks noChangeArrowheads="1"/>
            </p:cNvSpPr>
            <p:nvPr/>
          </p:nvSpPr>
          <p:spPr bwMode="auto">
            <a:xfrm>
              <a:off x="9602784" y="3402572"/>
              <a:ext cx="172906" cy="179515"/>
            </a:xfrm>
            <a:prstGeom prst="ellipse">
              <a:avLst/>
            </a:prstGeom>
            <a:solidFill>
              <a:schemeClr val="bg2">
                <a:lumMod val="50000"/>
                <a:lumOff val="50000"/>
              </a:schemeClr>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15" name="Oval 12"/>
            <p:cNvSpPr>
              <a:spLocks noChangeArrowheads="1"/>
            </p:cNvSpPr>
            <p:nvPr/>
          </p:nvSpPr>
          <p:spPr bwMode="auto">
            <a:xfrm>
              <a:off x="9602784" y="3761601"/>
              <a:ext cx="172906" cy="179515"/>
            </a:xfrm>
            <a:prstGeom prst="ellipse">
              <a:avLst/>
            </a:prstGeom>
            <a:solidFill>
              <a:schemeClr val="bg2">
                <a:lumMod val="50000"/>
                <a:lumOff val="50000"/>
              </a:schemeClr>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16" name="Oval 13"/>
            <p:cNvSpPr>
              <a:spLocks noChangeArrowheads="1"/>
            </p:cNvSpPr>
            <p:nvPr/>
          </p:nvSpPr>
          <p:spPr bwMode="auto">
            <a:xfrm>
              <a:off x="7107922" y="2768072"/>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17" name="Oval 14"/>
            <p:cNvSpPr>
              <a:spLocks noChangeArrowheads="1"/>
            </p:cNvSpPr>
            <p:nvPr/>
          </p:nvSpPr>
          <p:spPr bwMode="auto">
            <a:xfrm>
              <a:off x="7020519" y="3661699"/>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18" name="Oval 15"/>
            <p:cNvSpPr>
              <a:spLocks noChangeArrowheads="1"/>
            </p:cNvSpPr>
            <p:nvPr/>
          </p:nvSpPr>
          <p:spPr bwMode="auto">
            <a:xfrm>
              <a:off x="7624743" y="3125129"/>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19" name="Oval 16"/>
            <p:cNvSpPr>
              <a:spLocks noChangeArrowheads="1"/>
            </p:cNvSpPr>
            <p:nvPr/>
          </p:nvSpPr>
          <p:spPr bwMode="auto">
            <a:xfrm>
              <a:off x="7710246" y="3752443"/>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20" name="Oval 17"/>
            <p:cNvSpPr>
              <a:spLocks noChangeArrowheads="1"/>
            </p:cNvSpPr>
            <p:nvPr/>
          </p:nvSpPr>
          <p:spPr bwMode="auto">
            <a:xfrm>
              <a:off x="6935016" y="3213900"/>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21" name="Oval 18"/>
            <p:cNvSpPr>
              <a:spLocks noChangeArrowheads="1"/>
            </p:cNvSpPr>
            <p:nvPr/>
          </p:nvSpPr>
          <p:spPr bwMode="auto">
            <a:xfrm>
              <a:off x="7968658" y="2677328"/>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22" name="Oval 19"/>
            <p:cNvSpPr>
              <a:spLocks noChangeArrowheads="1"/>
            </p:cNvSpPr>
            <p:nvPr/>
          </p:nvSpPr>
          <p:spPr bwMode="auto">
            <a:xfrm>
              <a:off x="8141564" y="3213900"/>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23" name="Oval 20"/>
            <p:cNvSpPr>
              <a:spLocks noChangeArrowheads="1"/>
            </p:cNvSpPr>
            <p:nvPr/>
          </p:nvSpPr>
          <p:spPr bwMode="auto">
            <a:xfrm>
              <a:off x="8314470" y="3752443"/>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24" name="Oval 21"/>
            <p:cNvSpPr>
              <a:spLocks noChangeArrowheads="1"/>
            </p:cNvSpPr>
            <p:nvPr/>
          </p:nvSpPr>
          <p:spPr bwMode="auto">
            <a:xfrm>
              <a:off x="8561120" y="2954771"/>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25" name="Line 22"/>
            <p:cNvSpPr>
              <a:spLocks noChangeShapeType="1"/>
            </p:cNvSpPr>
            <p:nvPr/>
          </p:nvSpPr>
          <p:spPr bwMode="auto">
            <a:xfrm flipV="1">
              <a:off x="7107922" y="3213900"/>
              <a:ext cx="516821" cy="907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26" name="Freeform 23"/>
            <p:cNvSpPr>
              <a:spLocks/>
            </p:cNvSpPr>
            <p:nvPr/>
          </p:nvSpPr>
          <p:spPr bwMode="auto">
            <a:xfrm>
              <a:off x="7277029" y="2821334"/>
              <a:ext cx="697328" cy="90744"/>
            </a:xfrm>
            <a:custGeom>
              <a:avLst/>
              <a:gdLst>
                <a:gd name="T0" fmla="*/ 367 w 367"/>
                <a:gd name="T1" fmla="*/ 0 h 46"/>
                <a:gd name="T2" fmla="*/ 0 w 367"/>
                <a:gd name="T3" fmla="*/ 46 h 46"/>
                <a:gd name="T4" fmla="*/ 0 60000 65536"/>
                <a:gd name="T5" fmla="*/ 0 60000 65536"/>
              </a:gdLst>
              <a:ahLst/>
              <a:cxnLst>
                <a:cxn ang="T4">
                  <a:pos x="T0" y="T1"/>
                </a:cxn>
                <a:cxn ang="T5">
                  <a:pos x="T2" y="T3"/>
                </a:cxn>
              </a:cxnLst>
              <a:rect l="0" t="0" r="r" b="b"/>
              <a:pathLst>
                <a:path w="367" h="46">
                  <a:moveTo>
                    <a:pt x="367" y="0"/>
                  </a:moveTo>
                  <a:lnTo>
                    <a:pt x="0" y="46"/>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27" name="Line 24"/>
            <p:cNvSpPr>
              <a:spLocks noChangeShapeType="1"/>
            </p:cNvSpPr>
            <p:nvPr/>
          </p:nvSpPr>
          <p:spPr bwMode="auto">
            <a:xfrm flipH="1">
              <a:off x="8487378" y="3125129"/>
              <a:ext cx="258410" cy="6273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28" name="Line 25"/>
            <p:cNvSpPr>
              <a:spLocks noChangeShapeType="1"/>
            </p:cNvSpPr>
            <p:nvPr/>
          </p:nvSpPr>
          <p:spPr bwMode="auto">
            <a:xfrm flipV="1">
              <a:off x="8399974" y="3125129"/>
              <a:ext cx="258410" cy="6273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29" name="Line 26"/>
            <p:cNvSpPr>
              <a:spLocks noChangeShapeType="1"/>
            </p:cNvSpPr>
            <p:nvPr/>
          </p:nvSpPr>
          <p:spPr bwMode="auto">
            <a:xfrm flipH="1" flipV="1">
              <a:off x="7193426" y="3752443"/>
              <a:ext cx="516821" cy="8877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30" name="Freeform 27"/>
            <p:cNvSpPr>
              <a:spLocks/>
            </p:cNvSpPr>
            <p:nvPr/>
          </p:nvSpPr>
          <p:spPr bwMode="auto">
            <a:xfrm>
              <a:off x="7022419" y="2949559"/>
              <a:ext cx="121605" cy="264341"/>
            </a:xfrm>
            <a:custGeom>
              <a:avLst/>
              <a:gdLst>
                <a:gd name="T0" fmla="*/ 64 w 64"/>
                <a:gd name="T1" fmla="*/ 0 h 134"/>
                <a:gd name="T2" fmla="*/ 0 w 64"/>
                <a:gd name="T3" fmla="*/ 134 h 134"/>
                <a:gd name="T4" fmla="*/ 0 60000 65536"/>
                <a:gd name="T5" fmla="*/ 0 60000 65536"/>
              </a:gdLst>
              <a:ahLst/>
              <a:cxnLst>
                <a:cxn ang="T4">
                  <a:pos x="T0" y="T1"/>
                </a:cxn>
                <a:cxn ang="T5">
                  <a:pos x="T2" y="T3"/>
                </a:cxn>
              </a:cxnLst>
              <a:rect l="0" t="0" r="r" b="b"/>
              <a:pathLst>
                <a:path w="64" h="134">
                  <a:moveTo>
                    <a:pt x="64" y="0"/>
                  </a:moveTo>
                  <a:lnTo>
                    <a:pt x="0" y="134"/>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31" name="Freeform 28"/>
            <p:cNvSpPr>
              <a:spLocks/>
            </p:cNvSpPr>
            <p:nvPr/>
          </p:nvSpPr>
          <p:spPr bwMode="auto">
            <a:xfrm>
              <a:off x="7280829" y="2726645"/>
              <a:ext cx="697328" cy="90744"/>
            </a:xfrm>
            <a:custGeom>
              <a:avLst/>
              <a:gdLst>
                <a:gd name="T0" fmla="*/ 0 w 367"/>
                <a:gd name="T1" fmla="*/ 46 h 46"/>
                <a:gd name="T2" fmla="*/ 367 w 367"/>
                <a:gd name="T3" fmla="*/ 0 h 46"/>
                <a:gd name="T4" fmla="*/ 0 60000 65536"/>
                <a:gd name="T5" fmla="*/ 0 60000 65536"/>
              </a:gdLst>
              <a:ahLst/>
              <a:cxnLst>
                <a:cxn ang="T4">
                  <a:pos x="T0" y="T1"/>
                </a:cxn>
                <a:cxn ang="T5">
                  <a:pos x="T2" y="T3"/>
                </a:cxn>
              </a:cxnLst>
              <a:rect l="0" t="0" r="r" b="b"/>
              <a:pathLst>
                <a:path w="367" h="46">
                  <a:moveTo>
                    <a:pt x="0" y="46"/>
                  </a:moveTo>
                  <a:lnTo>
                    <a:pt x="367" y="0"/>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32" name="Freeform 29"/>
            <p:cNvSpPr>
              <a:spLocks/>
            </p:cNvSpPr>
            <p:nvPr/>
          </p:nvSpPr>
          <p:spPr bwMode="auto">
            <a:xfrm>
              <a:off x="8204267" y="2935750"/>
              <a:ext cx="220408" cy="307740"/>
            </a:xfrm>
            <a:custGeom>
              <a:avLst/>
              <a:gdLst>
                <a:gd name="T0" fmla="*/ 12 w 116"/>
                <a:gd name="T1" fmla="*/ 141 h 156"/>
                <a:gd name="T2" fmla="*/ 10 w 116"/>
                <a:gd name="T3" fmla="*/ 27 h 156"/>
                <a:gd name="T4" fmla="*/ 73 w 116"/>
                <a:gd name="T5" fmla="*/ 3 h 156"/>
                <a:gd name="T6" fmla="*/ 113 w 116"/>
                <a:gd name="T7" fmla="*/ 48 h 156"/>
                <a:gd name="T8" fmla="*/ 52 w 116"/>
                <a:gd name="T9" fmla="*/ 156 h 1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56">
                  <a:moveTo>
                    <a:pt x="12" y="141"/>
                  </a:moveTo>
                  <a:cubicBezTo>
                    <a:pt x="12" y="122"/>
                    <a:pt x="0" y="50"/>
                    <a:pt x="10" y="27"/>
                  </a:cubicBezTo>
                  <a:cubicBezTo>
                    <a:pt x="20" y="4"/>
                    <a:pt x="56" y="0"/>
                    <a:pt x="73" y="3"/>
                  </a:cubicBezTo>
                  <a:cubicBezTo>
                    <a:pt x="90" y="6"/>
                    <a:pt x="116" y="23"/>
                    <a:pt x="113" y="48"/>
                  </a:cubicBezTo>
                  <a:cubicBezTo>
                    <a:pt x="110" y="73"/>
                    <a:pt x="65" y="134"/>
                    <a:pt x="52" y="156"/>
                  </a:cubicBezTo>
                </a:path>
              </a:pathLst>
            </a:custGeom>
            <a:noFill/>
            <a:ln w="9525" cap="flat" cmpd="sng">
              <a:solidFill>
                <a:schemeClr val="tx1"/>
              </a:solidFill>
              <a:prstDash val="solid"/>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33" name="Freeform 30"/>
            <p:cNvSpPr>
              <a:spLocks/>
            </p:cNvSpPr>
            <p:nvPr/>
          </p:nvSpPr>
          <p:spPr bwMode="auto">
            <a:xfrm>
              <a:off x="6908414" y="2556995"/>
              <a:ext cx="285011" cy="299849"/>
            </a:xfrm>
            <a:custGeom>
              <a:avLst/>
              <a:gdLst>
                <a:gd name="T0" fmla="*/ 105 w 150"/>
                <a:gd name="T1" fmla="*/ 152 h 152"/>
                <a:gd name="T2" fmla="*/ 14 w 150"/>
                <a:gd name="T3" fmla="*/ 107 h 152"/>
                <a:gd name="T4" fmla="*/ 22 w 150"/>
                <a:gd name="T5" fmla="*/ 38 h 152"/>
                <a:gd name="T6" fmla="*/ 87 w 150"/>
                <a:gd name="T7" fmla="*/ 11 h 152"/>
                <a:gd name="T8" fmla="*/ 150 w 150"/>
                <a:gd name="T9" fmla="*/ 107 h 1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 h="152">
                  <a:moveTo>
                    <a:pt x="105" y="152"/>
                  </a:moveTo>
                  <a:cubicBezTo>
                    <a:pt x="63" y="141"/>
                    <a:pt x="28" y="126"/>
                    <a:pt x="14" y="107"/>
                  </a:cubicBezTo>
                  <a:cubicBezTo>
                    <a:pt x="0" y="88"/>
                    <a:pt x="10" y="54"/>
                    <a:pt x="22" y="38"/>
                  </a:cubicBezTo>
                  <a:cubicBezTo>
                    <a:pt x="34" y="22"/>
                    <a:pt x="66" y="0"/>
                    <a:pt x="87" y="11"/>
                  </a:cubicBezTo>
                  <a:cubicBezTo>
                    <a:pt x="108" y="22"/>
                    <a:pt x="137" y="87"/>
                    <a:pt x="150" y="107"/>
                  </a:cubicBezTo>
                </a:path>
              </a:pathLst>
            </a:custGeom>
            <a:noFill/>
            <a:ln w="9525" cap="flat" cmpd="sng">
              <a:solidFill>
                <a:schemeClr val="tx1"/>
              </a:solidFill>
              <a:prstDash val="solid"/>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34" name="Line 31"/>
            <p:cNvSpPr>
              <a:spLocks noChangeShapeType="1"/>
            </p:cNvSpPr>
            <p:nvPr/>
          </p:nvSpPr>
          <p:spPr bwMode="auto">
            <a:xfrm flipV="1">
              <a:off x="7193426" y="3304644"/>
              <a:ext cx="431318" cy="35705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35" name="Line 32"/>
            <p:cNvSpPr>
              <a:spLocks noChangeShapeType="1"/>
            </p:cNvSpPr>
            <p:nvPr/>
          </p:nvSpPr>
          <p:spPr bwMode="auto">
            <a:xfrm>
              <a:off x="7710246" y="3304644"/>
              <a:ext cx="87403" cy="44780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36" name="Line 33"/>
            <p:cNvSpPr>
              <a:spLocks noChangeShapeType="1"/>
            </p:cNvSpPr>
            <p:nvPr/>
          </p:nvSpPr>
          <p:spPr bwMode="auto">
            <a:xfrm>
              <a:off x="8227067" y="3393414"/>
              <a:ext cx="87403" cy="35902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37" name="Line 34"/>
            <p:cNvSpPr>
              <a:spLocks noChangeShapeType="1"/>
            </p:cNvSpPr>
            <p:nvPr/>
          </p:nvSpPr>
          <p:spPr bwMode="auto">
            <a:xfrm>
              <a:off x="7797650" y="3304644"/>
              <a:ext cx="516821" cy="53657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38" name="Line 35"/>
            <p:cNvSpPr>
              <a:spLocks noChangeShapeType="1"/>
            </p:cNvSpPr>
            <p:nvPr/>
          </p:nvSpPr>
          <p:spPr bwMode="auto">
            <a:xfrm flipV="1">
              <a:off x="5924430" y="2341146"/>
              <a:ext cx="516821" cy="1795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39" name="Line 36"/>
            <p:cNvSpPr>
              <a:spLocks noChangeShapeType="1"/>
            </p:cNvSpPr>
            <p:nvPr/>
          </p:nvSpPr>
          <p:spPr bwMode="auto">
            <a:xfrm>
              <a:off x="5924430" y="2609431"/>
              <a:ext cx="516821" cy="907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40" name="Freeform 39"/>
            <p:cNvSpPr>
              <a:spLocks/>
            </p:cNvSpPr>
            <p:nvPr/>
          </p:nvSpPr>
          <p:spPr bwMode="auto">
            <a:xfrm>
              <a:off x="9084063" y="2512889"/>
              <a:ext cx="516821" cy="215023"/>
            </a:xfrm>
            <a:custGeom>
              <a:avLst/>
              <a:gdLst>
                <a:gd name="T0" fmla="*/ 0 w 272"/>
                <a:gd name="T1" fmla="*/ 0 h 109"/>
                <a:gd name="T2" fmla="*/ 272 w 272"/>
                <a:gd name="T3" fmla="*/ 109 h 109"/>
                <a:gd name="T4" fmla="*/ 0 60000 65536"/>
                <a:gd name="T5" fmla="*/ 0 60000 65536"/>
              </a:gdLst>
              <a:ahLst/>
              <a:cxnLst>
                <a:cxn ang="T4">
                  <a:pos x="T0" y="T1"/>
                </a:cxn>
                <a:cxn ang="T5">
                  <a:pos x="T2" y="T3"/>
                </a:cxn>
              </a:cxnLst>
              <a:rect l="0" t="0" r="r" b="b"/>
              <a:pathLst>
                <a:path w="272" h="109">
                  <a:moveTo>
                    <a:pt x="0" y="0"/>
                  </a:moveTo>
                  <a:lnTo>
                    <a:pt x="272" y="109"/>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41" name="Line 40"/>
            <p:cNvSpPr>
              <a:spLocks noChangeShapeType="1"/>
            </p:cNvSpPr>
            <p:nvPr/>
          </p:nvSpPr>
          <p:spPr bwMode="auto">
            <a:xfrm flipV="1">
              <a:off x="9000459" y="3848400"/>
              <a:ext cx="602324" cy="1795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42" name="Freeform 41"/>
            <p:cNvSpPr>
              <a:spLocks/>
            </p:cNvSpPr>
            <p:nvPr/>
          </p:nvSpPr>
          <p:spPr bwMode="auto">
            <a:xfrm>
              <a:off x="9000459" y="3580115"/>
              <a:ext cx="636526" cy="207133"/>
            </a:xfrm>
            <a:custGeom>
              <a:avLst/>
              <a:gdLst>
                <a:gd name="T0" fmla="*/ 0 w 335"/>
                <a:gd name="T1" fmla="*/ 0 h 105"/>
                <a:gd name="T2" fmla="*/ 335 w 335"/>
                <a:gd name="T3" fmla="*/ 105 h 105"/>
                <a:gd name="T4" fmla="*/ 0 60000 65536"/>
                <a:gd name="T5" fmla="*/ 0 60000 65536"/>
              </a:gdLst>
              <a:ahLst/>
              <a:cxnLst>
                <a:cxn ang="T4">
                  <a:pos x="T0" y="T1"/>
                </a:cxn>
                <a:cxn ang="T5">
                  <a:pos x="T2" y="T3"/>
                </a:cxn>
              </a:cxnLst>
              <a:rect l="0" t="0" r="r" b="b"/>
              <a:pathLst>
                <a:path w="335" h="105">
                  <a:moveTo>
                    <a:pt x="0" y="0"/>
                  </a:moveTo>
                  <a:lnTo>
                    <a:pt x="335" y="105"/>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43" name="Line 42"/>
            <p:cNvSpPr>
              <a:spLocks noChangeShapeType="1"/>
            </p:cNvSpPr>
            <p:nvPr/>
          </p:nvSpPr>
          <p:spPr bwMode="auto">
            <a:xfrm flipV="1">
              <a:off x="9085963" y="2864027"/>
              <a:ext cx="516821" cy="1795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44" name="Line 35"/>
            <p:cNvSpPr>
              <a:spLocks noChangeShapeType="1"/>
            </p:cNvSpPr>
            <p:nvPr/>
          </p:nvSpPr>
          <p:spPr bwMode="auto">
            <a:xfrm flipV="1">
              <a:off x="5948273" y="2799446"/>
              <a:ext cx="516821" cy="1795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45" name="Line 36"/>
            <p:cNvSpPr>
              <a:spLocks noChangeShapeType="1"/>
            </p:cNvSpPr>
            <p:nvPr/>
          </p:nvSpPr>
          <p:spPr bwMode="auto">
            <a:xfrm>
              <a:off x="5948273" y="3067731"/>
              <a:ext cx="516821" cy="907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46" name="Line 35"/>
            <p:cNvSpPr>
              <a:spLocks noChangeShapeType="1"/>
            </p:cNvSpPr>
            <p:nvPr/>
          </p:nvSpPr>
          <p:spPr bwMode="auto">
            <a:xfrm flipV="1">
              <a:off x="5931829" y="3709490"/>
              <a:ext cx="516821" cy="1795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47" name="Line 36"/>
            <p:cNvSpPr>
              <a:spLocks noChangeShapeType="1"/>
            </p:cNvSpPr>
            <p:nvPr/>
          </p:nvSpPr>
          <p:spPr bwMode="auto">
            <a:xfrm>
              <a:off x="5931829" y="3977775"/>
              <a:ext cx="516821" cy="907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48" name="Line 35"/>
            <p:cNvSpPr>
              <a:spLocks noChangeShapeType="1"/>
            </p:cNvSpPr>
            <p:nvPr/>
          </p:nvSpPr>
          <p:spPr bwMode="auto">
            <a:xfrm flipV="1">
              <a:off x="5924430" y="3248240"/>
              <a:ext cx="516821" cy="1795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49" name="Line 36"/>
            <p:cNvSpPr>
              <a:spLocks noChangeShapeType="1"/>
            </p:cNvSpPr>
            <p:nvPr/>
          </p:nvSpPr>
          <p:spPr bwMode="auto">
            <a:xfrm>
              <a:off x="5924430" y="3516525"/>
              <a:ext cx="516821" cy="907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grpSp>
      <p:grpSp>
        <p:nvGrpSpPr>
          <p:cNvPr id="50" name="Gruppo 49"/>
          <p:cNvGrpSpPr/>
          <p:nvPr/>
        </p:nvGrpSpPr>
        <p:grpSpPr>
          <a:xfrm>
            <a:off x="5011528" y="3675058"/>
            <a:ext cx="936104" cy="567087"/>
            <a:chOff x="5751523" y="2341146"/>
            <a:chExt cx="4024167" cy="1902496"/>
          </a:xfrm>
        </p:grpSpPr>
        <p:sp>
          <p:nvSpPr>
            <p:cNvPr id="51" name="Oval 4"/>
            <p:cNvSpPr>
              <a:spLocks noChangeArrowheads="1"/>
            </p:cNvSpPr>
            <p:nvPr/>
          </p:nvSpPr>
          <p:spPr bwMode="auto">
            <a:xfrm>
              <a:off x="6503698" y="2341146"/>
              <a:ext cx="2455321" cy="1902496"/>
            </a:xfrm>
            <a:prstGeom prst="ellipse">
              <a:avLst/>
            </a:prstGeom>
            <a:noFill/>
            <a:ln w="9525" algn="ctr">
              <a:solidFill>
                <a:schemeClr val="tx1"/>
              </a:solidFill>
              <a:round/>
              <a:headEnd/>
              <a:tailEnd/>
            </a:ln>
            <a:effectLst/>
          </p:spPr>
          <p:txBody>
            <a:bodyPr wrap="square"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52" name="Oval 5"/>
            <p:cNvSpPr>
              <a:spLocks noChangeArrowheads="1"/>
            </p:cNvSpPr>
            <p:nvPr/>
          </p:nvSpPr>
          <p:spPr bwMode="auto">
            <a:xfrm>
              <a:off x="5751523" y="2431889"/>
              <a:ext cx="172906" cy="179515"/>
            </a:xfrm>
            <a:prstGeom prst="ellipse">
              <a:avLst/>
            </a:prstGeom>
            <a:solidFill>
              <a:srgbClr val="0070C0"/>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53" name="Oval 6"/>
            <p:cNvSpPr>
              <a:spLocks noChangeArrowheads="1"/>
            </p:cNvSpPr>
            <p:nvPr/>
          </p:nvSpPr>
          <p:spPr bwMode="auto">
            <a:xfrm>
              <a:off x="5751523" y="2927314"/>
              <a:ext cx="172906" cy="179515"/>
            </a:xfrm>
            <a:prstGeom prst="ellipse">
              <a:avLst/>
            </a:prstGeom>
            <a:solidFill>
              <a:srgbClr val="0070C0"/>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54" name="Oval 7"/>
            <p:cNvSpPr>
              <a:spLocks noChangeArrowheads="1"/>
            </p:cNvSpPr>
            <p:nvPr/>
          </p:nvSpPr>
          <p:spPr bwMode="auto">
            <a:xfrm>
              <a:off x="5751523" y="3393961"/>
              <a:ext cx="172906" cy="179515"/>
            </a:xfrm>
            <a:prstGeom prst="ellipse">
              <a:avLst/>
            </a:prstGeom>
            <a:solidFill>
              <a:srgbClr val="0070C0"/>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55" name="Oval 8"/>
            <p:cNvSpPr>
              <a:spLocks noChangeArrowheads="1"/>
            </p:cNvSpPr>
            <p:nvPr/>
          </p:nvSpPr>
          <p:spPr bwMode="auto">
            <a:xfrm>
              <a:off x="5751523" y="3814490"/>
              <a:ext cx="172906" cy="179515"/>
            </a:xfrm>
            <a:prstGeom prst="ellipse">
              <a:avLst/>
            </a:prstGeom>
            <a:solidFill>
              <a:srgbClr val="0070C0"/>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56" name="Oval 9"/>
            <p:cNvSpPr>
              <a:spLocks noChangeArrowheads="1"/>
            </p:cNvSpPr>
            <p:nvPr/>
          </p:nvSpPr>
          <p:spPr bwMode="auto">
            <a:xfrm>
              <a:off x="9602784" y="2686486"/>
              <a:ext cx="172906" cy="179515"/>
            </a:xfrm>
            <a:prstGeom prst="ellipse">
              <a:avLst/>
            </a:prstGeom>
            <a:solidFill>
              <a:schemeClr val="bg2">
                <a:lumMod val="50000"/>
                <a:lumOff val="50000"/>
              </a:schemeClr>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57" name="Oval 10"/>
            <p:cNvSpPr>
              <a:spLocks noChangeArrowheads="1"/>
            </p:cNvSpPr>
            <p:nvPr/>
          </p:nvSpPr>
          <p:spPr bwMode="auto">
            <a:xfrm>
              <a:off x="9602784" y="3043543"/>
              <a:ext cx="172906" cy="179515"/>
            </a:xfrm>
            <a:prstGeom prst="ellipse">
              <a:avLst/>
            </a:prstGeom>
            <a:solidFill>
              <a:schemeClr val="bg2">
                <a:lumMod val="50000"/>
                <a:lumOff val="50000"/>
              </a:schemeClr>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58" name="Oval 11"/>
            <p:cNvSpPr>
              <a:spLocks noChangeArrowheads="1"/>
            </p:cNvSpPr>
            <p:nvPr/>
          </p:nvSpPr>
          <p:spPr bwMode="auto">
            <a:xfrm>
              <a:off x="9602784" y="3402572"/>
              <a:ext cx="172906" cy="179515"/>
            </a:xfrm>
            <a:prstGeom prst="ellipse">
              <a:avLst/>
            </a:prstGeom>
            <a:solidFill>
              <a:schemeClr val="bg2">
                <a:lumMod val="50000"/>
                <a:lumOff val="50000"/>
              </a:schemeClr>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59" name="Oval 12"/>
            <p:cNvSpPr>
              <a:spLocks noChangeArrowheads="1"/>
            </p:cNvSpPr>
            <p:nvPr/>
          </p:nvSpPr>
          <p:spPr bwMode="auto">
            <a:xfrm>
              <a:off x="9602784" y="3761601"/>
              <a:ext cx="172906" cy="179515"/>
            </a:xfrm>
            <a:prstGeom prst="ellipse">
              <a:avLst/>
            </a:prstGeom>
            <a:solidFill>
              <a:schemeClr val="bg2">
                <a:lumMod val="50000"/>
                <a:lumOff val="50000"/>
              </a:schemeClr>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60" name="Oval 13"/>
            <p:cNvSpPr>
              <a:spLocks noChangeArrowheads="1"/>
            </p:cNvSpPr>
            <p:nvPr/>
          </p:nvSpPr>
          <p:spPr bwMode="auto">
            <a:xfrm>
              <a:off x="7107922" y="2768072"/>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61" name="Oval 14"/>
            <p:cNvSpPr>
              <a:spLocks noChangeArrowheads="1"/>
            </p:cNvSpPr>
            <p:nvPr/>
          </p:nvSpPr>
          <p:spPr bwMode="auto">
            <a:xfrm>
              <a:off x="7020519" y="3661699"/>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62" name="Oval 15"/>
            <p:cNvSpPr>
              <a:spLocks noChangeArrowheads="1"/>
            </p:cNvSpPr>
            <p:nvPr/>
          </p:nvSpPr>
          <p:spPr bwMode="auto">
            <a:xfrm>
              <a:off x="7624743" y="3125129"/>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63" name="Oval 16"/>
            <p:cNvSpPr>
              <a:spLocks noChangeArrowheads="1"/>
            </p:cNvSpPr>
            <p:nvPr/>
          </p:nvSpPr>
          <p:spPr bwMode="auto">
            <a:xfrm>
              <a:off x="7710246" y="3752443"/>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64" name="Oval 17"/>
            <p:cNvSpPr>
              <a:spLocks noChangeArrowheads="1"/>
            </p:cNvSpPr>
            <p:nvPr/>
          </p:nvSpPr>
          <p:spPr bwMode="auto">
            <a:xfrm>
              <a:off x="6935016" y="3213900"/>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65" name="Oval 18"/>
            <p:cNvSpPr>
              <a:spLocks noChangeArrowheads="1"/>
            </p:cNvSpPr>
            <p:nvPr/>
          </p:nvSpPr>
          <p:spPr bwMode="auto">
            <a:xfrm>
              <a:off x="7968658" y="2677328"/>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66" name="Oval 19"/>
            <p:cNvSpPr>
              <a:spLocks noChangeArrowheads="1"/>
            </p:cNvSpPr>
            <p:nvPr/>
          </p:nvSpPr>
          <p:spPr bwMode="auto">
            <a:xfrm>
              <a:off x="8141564" y="3213900"/>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67" name="Oval 20"/>
            <p:cNvSpPr>
              <a:spLocks noChangeArrowheads="1"/>
            </p:cNvSpPr>
            <p:nvPr/>
          </p:nvSpPr>
          <p:spPr bwMode="auto">
            <a:xfrm>
              <a:off x="8314470" y="3752443"/>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68" name="Oval 21"/>
            <p:cNvSpPr>
              <a:spLocks noChangeArrowheads="1"/>
            </p:cNvSpPr>
            <p:nvPr/>
          </p:nvSpPr>
          <p:spPr bwMode="auto">
            <a:xfrm>
              <a:off x="8561120" y="2954771"/>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69" name="Line 22"/>
            <p:cNvSpPr>
              <a:spLocks noChangeShapeType="1"/>
            </p:cNvSpPr>
            <p:nvPr/>
          </p:nvSpPr>
          <p:spPr bwMode="auto">
            <a:xfrm flipV="1">
              <a:off x="7107922" y="3213900"/>
              <a:ext cx="516821" cy="907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70" name="Freeform 23"/>
            <p:cNvSpPr>
              <a:spLocks/>
            </p:cNvSpPr>
            <p:nvPr/>
          </p:nvSpPr>
          <p:spPr bwMode="auto">
            <a:xfrm>
              <a:off x="7277029" y="2821334"/>
              <a:ext cx="697328" cy="90744"/>
            </a:xfrm>
            <a:custGeom>
              <a:avLst/>
              <a:gdLst>
                <a:gd name="T0" fmla="*/ 367 w 367"/>
                <a:gd name="T1" fmla="*/ 0 h 46"/>
                <a:gd name="T2" fmla="*/ 0 w 367"/>
                <a:gd name="T3" fmla="*/ 46 h 46"/>
                <a:gd name="T4" fmla="*/ 0 60000 65536"/>
                <a:gd name="T5" fmla="*/ 0 60000 65536"/>
              </a:gdLst>
              <a:ahLst/>
              <a:cxnLst>
                <a:cxn ang="T4">
                  <a:pos x="T0" y="T1"/>
                </a:cxn>
                <a:cxn ang="T5">
                  <a:pos x="T2" y="T3"/>
                </a:cxn>
              </a:cxnLst>
              <a:rect l="0" t="0" r="r" b="b"/>
              <a:pathLst>
                <a:path w="367" h="46">
                  <a:moveTo>
                    <a:pt x="367" y="0"/>
                  </a:moveTo>
                  <a:lnTo>
                    <a:pt x="0" y="46"/>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71" name="Line 24"/>
            <p:cNvSpPr>
              <a:spLocks noChangeShapeType="1"/>
            </p:cNvSpPr>
            <p:nvPr/>
          </p:nvSpPr>
          <p:spPr bwMode="auto">
            <a:xfrm flipH="1">
              <a:off x="8487378" y="3125129"/>
              <a:ext cx="258410" cy="6273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72" name="Line 25"/>
            <p:cNvSpPr>
              <a:spLocks noChangeShapeType="1"/>
            </p:cNvSpPr>
            <p:nvPr/>
          </p:nvSpPr>
          <p:spPr bwMode="auto">
            <a:xfrm flipV="1">
              <a:off x="8399974" y="3125129"/>
              <a:ext cx="258410" cy="6273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73" name="Line 26"/>
            <p:cNvSpPr>
              <a:spLocks noChangeShapeType="1"/>
            </p:cNvSpPr>
            <p:nvPr/>
          </p:nvSpPr>
          <p:spPr bwMode="auto">
            <a:xfrm flipH="1" flipV="1">
              <a:off x="7193426" y="3752443"/>
              <a:ext cx="516821" cy="8877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74" name="Freeform 27"/>
            <p:cNvSpPr>
              <a:spLocks/>
            </p:cNvSpPr>
            <p:nvPr/>
          </p:nvSpPr>
          <p:spPr bwMode="auto">
            <a:xfrm>
              <a:off x="7022419" y="2949559"/>
              <a:ext cx="121605" cy="264341"/>
            </a:xfrm>
            <a:custGeom>
              <a:avLst/>
              <a:gdLst>
                <a:gd name="T0" fmla="*/ 64 w 64"/>
                <a:gd name="T1" fmla="*/ 0 h 134"/>
                <a:gd name="T2" fmla="*/ 0 w 64"/>
                <a:gd name="T3" fmla="*/ 134 h 134"/>
                <a:gd name="T4" fmla="*/ 0 60000 65536"/>
                <a:gd name="T5" fmla="*/ 0 60000 65536"/>
              </a:gdLst>
              <a:ahLst/>
              <a:cxnLst>
                <a:cxn ang="T4">
                  <a:pos x="T0" y="T1"/>
                </a:cxn>
                <a:cxn ang="T5">
                  <a:pos x="T2" y="T3"/>
                </a:cxn>
              </a:cxnLst>
              <a:rect l="0" t="0" r="r" b="b"/>
              <a:pathLst>
                <a:path w="64" h="134">
                  <a:moveTo>
                    <a:pt x="64" y="0"/>
                  </a:moveTo>
                  <a:lnTo>
                    <a:pt x="0" y="134"/>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75" name="Freeform 28"/>
            <p:cNvSpPr>
              <a:spLocks/>
            </p:cNvSpPr>
            <p:nvPr/>
          </p:nvSpPr>
          <p:spPr bwMode="auto">
            <a:xfrm>
              <a:off x="7280829" y="2726645"/>
              <a:ext cx="697328" cy="90744"/>
            </a:xfrm>
            <a:custGeom>
              <a:avLst/>
              <a:gdLst>
                <a:gd name="T0" fmla="*/ 0 w 367"/>
                <a:gd name="T1" fmla="*/ 46 h 46"/>
                <a:gd name="T2" fmla="*/ 367 w 367"/>
                <a:gd name="T3" fmla="*/ 0 h 46"/>
                <a:gd name="T4" fmla="*/ 0 60000 65536"/>
                <a:gd name="T5" fmla="*/ 0 60000 65536"/>
              </a:gdLst>
              <a:ahLst/>
              <a:cxnLst>
                <a:cxn ang="T4">
                  <a:pos x="T0" y="T1"/>
                </a:cxn>
                <a:cxn ang="T5">
                  <a:pos x="T2" y="T3"/>
                </a:cxn>
              </a:cxnLst>
              <a:rect l="0" t="0" r="r" b="b"/>
              <a:pathLst>
                <a:path w="367" h="46">
                  <a:moveTo>
                    <a:pt x="0" y="46"/>
                  </a:moveTo>
                  <a:lnTo>
                    <a:pt x="367" y="0"/>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76" name="Freeform 29"/>
            <p:cNvSpPr>
              <a:spLocks/>
            </p:cNvSpPr>
            <p:nvPr/>
          </p:nvSpPr>
          <p:spPr bwMode="auto">
            <a:xfrm>
              <a:off x="8204267" y="2935750"/>
              <a:ext cx="220408" cy="307740"/>
            </a:xfrm>
            <a:custGeom>
              <a:avLst/>
              <a:gdLst>
                <a:gd name="T0" fmla="*/ 12 w 116"/>
                <a:gd name="T1" fmla="*/ 141 h 156"/>
                <a:gd name="T2" fmla="*/ 10 w 116"/>
                <a:gd name="T3" fmla="*/ 27 h 156"/>
                <a:gd name="T4" fmla="*/ 73 w 116"/>
                <a:gd name="T5" fmla="*/ 3 h 156"/>
                <a:gd name="T6" fmla="*/ 113 w 116"/>
                <a:gd name="T7" fmla="*/ 48 h 156"/>
                <a:gd name="T8" fmla="*/ 52 w 116"/>
                <a:gd name="T9" fmla="*/ 156 h 1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56">
                  <a:moveTo>
                    <a:pt x="12" y="141"/>
                  </a:moveTo>
                  <a:cubicBezTo>
                    <a:pt x="12" y="122"/>
                    <a:pt x="0" y="50"/>
                    <a:pt x="10" y="27"/>
                  </a:cubicBezTo>
                  <a:cubicBezTo>
                    <a:pt x="20" y="4"/>
                    <a:pt x="56" y="0"/>
                    <a:pt x="73" y="3"/>
                  </a:cubicBezTo>
                  <a:cubicBezTo>
                    <a:pt x="90" y="6"/>
                    <a:pt x="116" y="23"/>
                    <a:pt x="113" y="48"/>
                  </a:cubicBezTo>
                  <a:cubicBezTo>
                    <a:pt x="110" y="73"/>
                    <a:pt x="65" y="134"/>
                    <a:pt x="52" y="156"/>
                  </a:cubicBezTo>
                </a:path>
              </a:pathLst>
            </a:custGeom>
            <a:noFill/>
            <a:ln w="9525" cap="flat" cmpd="sng">
              <a:solidFill>
                <a:schemeClr val="tx1"/>
              </a:solidFill>
              <a:prstDash val="solid"/>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77" name="Freeform 30"/>
            <p:cNvSpPr>
              <a:spLocks/>
            </p:cNvSpPr>
            <p:nvPr/>
          </p:nvSpPr>
          <p:spPr bwMode="auto">
            <a:xfrm>
              <a:off x="6908414" y="2556995"/>
              <a:ext cx="285011" cy="299849"/>
            </a:xfrm>
            <a:custGeom>
              <a:avLst/>
              <a:gdLst>
                <a:gd name="T0" fmla="*/ 105 w 150"/>
                <a:gd name="T1" fmla="*/ 152 h 152"/>
                <a:gd name="T2" fmla="*/ 14 w 150"/>
                <a:gd name="T3" fmla="*/ 107 h 152"/>
                <a:gd name="T4" fmla="*/ 22 w 150"/>
                <a:gd name="T5" fmla="*/ 38 h 152"/>
                <a:gd name="T6" fmla="*/ 87 w 150"/>
                <a:gd name="T7" fmla="*/ 11 h 152"/>
                <a:gd name="T8" fmla="*/ 150 w 150"/>
                <a:gd name="T9" fmla="*/ 107 h 1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 h="152">
                  <a:moveTo>
                    <a:pt x="105" y="152"/>
                  </a:moveTo>
                  <a:cubicBezTo>
                    <a:pt x="63" y="141"/>
                    <a:pt x="28" y="126"/>
                    <a:pt x="14" y="107"/>
                  </a:cubicBezTo>
                  <a:cubicBezTo>
                    <a:pt x="0" y="88"/>
                    <a:pt x="10" y="54"/>
                    <a:pt x="22" y="38"/>
                  </a:cubicBezTo>
                  <a:cubicBezTo>
                    <a:pt x="34" y="22"/>
                    <a:pt x="66" y="0"/>
                    <a:pt x="87" y="11"/>
                  </a:cubicBezTo>
                  <a:cubicBezTo>
                    <a:pt x="108" y="22"/>
                    <a:pt x="137" y="87"/>
                    <a:pt x="150" y="107"/>
                  </a:cubicBezTo>
                </a:path>
              </a:pathLst>
            </a:custGeom>
            <a:noFill/>
            <a:ln w="9525" cap="flat" cmpd="sng">
              <a:solidFill>
                <a:schemeClr val="tx1"/>
              </a:solidFill>
              <a:prstDash val="solid"/>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78" name="Line 31"/>
            <p:cNvSpPr>
              <a:spLocks noChangeShapeType="1"/>
            </p:cNvSpPr>
            <p:nvPr/>
          </p:nvSpPr>
          <p:spPr bwMode="auto">
            <a:xfrm flipV="1">
              <a:off x="7193426" y="3304644"/>
              <a:ext cx="431318" cy="35705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79" name="Line 32"/>
            <p:cNvSpPr>
              <a:spLocks noChangeShapeType="1"/>
            </p:cNvSpPr>
            <p:nvPr/>
          </p:nvSpPr>
          <p:spPr bwMode="auto">
            <a:xfrm>
              <a:off x="7710246" y="3304644"/>
              <a:ext cx="87403" cy="44780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80" name="Line 33"/>
            <p:cNvSpPr>
              <a:spLocks noChangeShapeType="1"/>
            </p:cNvSpPr>
            <p:nvPr/>
          </p:nvSpPr>
          <p:spPr bwMode="auto">
            <a:xfrm>
              <a:off x="8227067" y="3393414"/>
              <a:ext cx="87403" cy="35902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81" name="Line 34"/>
            <p:cNvSpPr>
              <a:spLocks noChangeShapeType="1"/>
            </p:cNvSpPr>
            <p:nvPr/>
          </p:nvSpPr>
          <p:spPr bwMode="auto">
            <a:xfrm>
              <a:off x="7797650" y="3304644"/>
              <a:ext cx="516821" cy="53657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82" name="Line 35"/>
            <p:cNvSpPr>
              <a:spLocks noChangeShapeType="1"/>
            </p:cNvSpPr>
            <p:nvPr/>
          </p:nvSpPr>
          <p:spPr bwMode="auto">
            <a:xfrm flipV="1">
              <a:off x="5924430" y="2341146"/>
              <a:ext cx="516821" cy="1795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83" name="Line 36"/>
            <p:cNvSpPr>
              <a:spLocks noChangeShapeType="1"/>
            </p:cNvSpPr>
            <p:nvPr/>
          </p:nvSpPr>
          <p:spPr bwMode="auto">
            <a:xfrm>
              <a:off x="5924430" y="2609431"/>
              <a:ext cx="516821" cy="907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84" name="Freeform 39"/>
            <p:cNvSpPr>
              <a:spLocks/>
            </p:cNvSpPr>
            <p:nvPr/>
          </p:nvSpPr>
          <p:spPr bwMode="auto">
            <a:xfrm>
              <a:off x="9084063" y="2512889"/>
              <a:ext cx="516821" cy="215023"/>
            </a:xfrm>
            <a:custGeom>
              <a:avLst/>
              <a:gdLst>
                <a:gd name="T0" fmla="*/ 0 w 272"/>
                <a:gd name="T1" fmla="*/ 0 h 109"/>
                <a:gd name="T2" fmla="*/ 272 w 272"/>
                <a:gd name="T3" fmla="*/ 109 h 109"/>
                <a:gd name="T4" fmla="*/ 0 60000 65536"/>
                <a:gd name="T5" fmla="*/ 0 60000 65536"/>
              </a:gdLst>
              <a:ahLst/>
              <a:cxnLst>
                <a:cxn ang="T4">
                  <a:pos x="T0" y="T1"/>
                </a:cxn>
                <a:cxn ang="T5">
                  <a:pos x="T2" y="T3"/>
                </a:cxn>
              </a:cxnLst>
              <a:rect l="0" t="0" r="r" b="b"/>
              <a:pathLst>
                <a:path w="272" h="109">
                  <a:moveTo>
                    <a:pt x="0" y="0"/>
                  </a:moveTo>
                  <a:lnTo>
                    <a:pt x="272" y="109"/>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85" name="Line 40"/>
            <p:cNvSpPr>
              <a:spLocks noChangeShapeType="1"/>
            </p:cNvSpPr>
            <p:nvPr/>
          </p:nvSpPr>
          <p:spPr bwMode="auto">
            <a:xfrm flipV="1">
              <a:off x="9000459" y="3848400"/>
              <a:ext cx="602324" cy="1795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86" name="Freeform 41"/>
            <p:cNvSpPr>
              <a:spLocks/>
            </p:cNvSpPr>
            <p:nvPr/>
          </p:nvSpPr>
          <p:spPr bwMode="auto">
            <a:xfrm>
              <a:off x="9000459" y="3580115"/>
              <a:ext cx="636526" cy="207133"/>
            </a:xfrm>
            <a:custGeom>
              <a:avLst/>
              <a:gdLst>
                <a:gd name="T0" fmla="*/ 0 w 335"/>
                <a:gd name="T1" fmla="*/ 0 h 105"/>
                <a:gd name="T2" fmla="*/ 335 w 335"/>
                <a:gd name="T3" fmla="*/ 105 h 105"/>
                <a:gd name="T4" fmla="*/ 0 60000 65536"/>
                <a:gd name="T5" fmla="*/ 0 60000 65536"/>
              </a:gdLst>
              <a:ahLst/>
              <a:cxnLst>
                <a:cxn ang="T4">
                  <a:pos x="T0" y="T1"/>
                </a:cxn>
                <a:cxn ang="T5">
                  <a:pos x="T2" y="T3"/>
                </a:cxn>
              </a:cxnLst>
              <a:rect l="0" t="0" r="r" b="b"/>
              <a:pathLst>
                <a:path w="335" h="105">
                  <a:moveTo>
                    <a:pt x="0" y="0"/>
                  </a:moveTo>
                  <a:lnTo>
                    <a:pt x="335" y="105"/>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87" name="Line 42"/>
            <p:cNvSpPr>
              <a:spLocks noChangeShapeType="1"/>
            </p:cNvSpPr>
            <p:nvPr/>
          </p:nvSpPr>
          <p:spPr bwMode="auto">
            <a:xfrm flipV="1">
              <a:off x="9085963" y="2864027"/>
              <a:ext cx="516821" cy="1795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88" name="Line 35"/>
            <p:cNvSpPr>
              <a:spLocks noChangeShapeType="1"/>
            </p:cNvSpPr>
            <p:nvPr/>
          </p:nvSpPr>
          <p:spPr bwMode="auto">
            <a:xfrm flipV="1">
              <a:off x="5948273" y="2799446"/>
              <a:ext cx="516821" cy="1795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89" name="Line 36"/>
            <p:cNvSpPr>
              <a:spLocks noChangeShapeType="1"/>
            </p:cNvSpPr>
            <p:nvPr/>
          </p:nvSpPr>
          <p:spPr bwMode="auto">
            <a:xfrm>
              <a:off x="5948273" y="3067731"/>
              <a:ext cx="516821" cy="907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90" name="Line 35"/>
            <p:cNvSpPr>
              <a:spLocks noChangeShapeType="1"/>
            </p:cNvSpPr>
            <p:nvPr/>
          </p:nvSpPr>
          <p:spPr bwMode="auto">
            <a:xfrm flipV="1">
              <a:off x="5931829" y="3709490"/>
              <a:ext cx="516821" cy="1795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91" name="Line 36"/>
            <p:cNvSpPr>
              <a:spLocks noChangeShapeType="1"/>
            </p:cNvSpPr>
            <p:nvPr/>
          </p:nvSpPr>
          <p:spPr bwMode="auto">
            <a:xfrm>
              <a:off x="5931829" y="3977775"/>
              <a:ext cx="516821" cy="907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92" name="Line 35"/>
            <p:cNvSpPr>
              <a:spLocks noChangeShapeType="1"/>
            </p:cNvSpPr>
            <p:nvPr/>
          </p:nvSpPr>
          <p:spPr bwMode="auto">
            <a:xfrm flipV="1">
              <a:off x="5924430" y="3248240"/>
              <a:ext cx="516821" cy="1795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93" name="Line 36"/>
            <p:cNvSpPr>
              <a:spLocks noChangeShapeType="1"/>
            </p:cNvSpPr>
            <p:nvPr/>
          </p:nvSpPr>
          <p:spPr bwMode="auto">
            <a:xfrm>
              <a:off x="5924430" y="3516525"/>
              <a:ext cx="516821" cy="907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grpSp>
      <p:grpSp>
        <p:nvGrpSpPr>
          <p:cNvPr id="94" name="Gruppo 93"/>
          <p:cNvGrpSpPr/>
          <p:nvPr/>
        </p:nvGrpSpPr>
        <p:grpSpPr>
          <a:xfrm>
            <a:off x="6384387" y="5556779"/>
            <a:ext cx="936104" cy="567087"/>
            <a:chOff x="5751523" y="2341146"/>
            <a:chExt cx="4024167" cy="1902496"/>
          </a:xfrm>
        </p:grpSpPr>
        <p:sp>
          <p:nvSpPr>
            <p:cNvPr id="95" name="Oval 4"/>
            <p:cNvSpPr>
              <a:spLocks noChangeArrowheads="1"/>
            </p:cNvSpPr>
            <p:nvPr/>
          </p:nvSpPr>
          <p:spPr bwMode="auto">
            <a:xfrm>
              <a:off x="6503698" y="2341146"/>
              <a:ext cx="2455321" cy="1902496"/>
            </a:xfrm>
            <a:prstGeom prst="ellipse">
              <a:avLst/>
            </a:prstGeom>
            <a:noFill/>
            <a:ln w="9525" algn="ctr">
              <a:solidFill>
                <a:schemeClr val="tx1"/>
              </a:solidFill>
              <a:round/>
              <a:headEnd/>
              <a:tailEnd/>
            </a:ln>
            <a:effectLst/>
          </p:spPr>
          <p:txBody>
            <a:bodyPr wrap="square"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96" name="Oval 5"/>
            <p:cNvSpPr>
              <a:spLocks noChangeArrowheads="1"/>
            </p:cNvSpPr>
            <p:nvPr/>
          </p:nvSpPr>
          <p:spPr bwMode="auto">
            <a:xfrm>
              <a:off x="5751523" y="2431889"/>
              <a:ext cx="172906" cy="179515"/>
            </a:xfrm>
            <a:prstGeom prst="ellipse">
              <a:avLst/>
            </a:prstGeom>
            <a:solidFill>
              <a:srgbClr val="0070C0"/>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97" name="Oval 6"/>
            <p:cNvSpPr>
              <a:spLocks noChangeArrowheads="1"/>
            </p:cNvSpPr>
            <p:nvPr/>
          </p:nvSpPr>
          <p:spPr bwMode="auto">
            <a:xfrm>
              <a:off x="5751523" y="2927314"/>
              <a:ext cx="172906" cy="179515"/>
            </a:xfrm>
            <a:prstGeom prst="ellipse">
              <a:avLst/>
            </a:prstGeom>
            <a:solidFill>
              <a:srgbClr val="0070C0"/>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98" name="Oval 7"/>
            <p:cNvSpPr>
              <a:spLocks noChangeArrowheads="1"/>
            </p:cNvSpPr>
            <p:nvPr/>
          </p:nvSpPr>
          <p:spPr bwMode="auto">
            <a:xfrm>
              <a:off x="5751523" y="3393961"/>
              <a:ext cx="172906" cy="179515"/>
            </a:xfrm>
            <a:prstGeom prst="ellipse">
              <a:avLst/>
            </a:prstGeom>
            <a:solidFill>
              <a:srgbClr val="0070C0"/>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99" name="Oval 8"/>
            <p:cNvSpPr>
              <a:spLocks noChangeArrowheads="1"/>
            </p:cNvSpPr>
            <p:nvPr/>
          </p:nvSpPr>
          <p:spPr bwMode="auto">
            <a:xfrm>
              <a:off x="5751523" y="3814490"/>
              <a:ext cx="172906" cy="179515"/>
            </a:xfrm>
            <a:prstGeom prst="ellipse">
              <a:avLst/>
            </a:prstGeom>
            <a:solidFill>
              <a:srgbClr val="0070C0"/>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100" name="Oval 9"/>
            <p:cNvSpPr>
              <a:spLocks noChangeArrowheads="1"/>
            </p:cNvSpPr>
            <p:nvPr/>
          </p:nvSpPr>
          <p:spPr bwMode="auto">
            <a:xfrm>
              <a:off x="9602784" y="2686486"/>
              <a:ext cx="172906" cy="179515"/>
            </a:xfrm>
            <a:prstGeom prst="ellipse">
              <a:avLst/>
            </a:prstGeom>
            <a:solidFill>
              <a:schemeClr val="bg2">
                <a:lumMod val="50000"/>
                <a:lumOff val="50000"/>
              </a:schemeClr>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101" name="Oval 10"/>
            <p:cNvSpPr>
              <a:spLocks noChangeArrowheads="1"/>
            </p:cNvSpPr>
            <p:nvPr/>
          </p:nvSpPr>
          <p:spPr bwMode="auto">
            <a:xfrm>
              <a:off x="9602784" y="3043543"/>
              <a:ext cx="172906" cy="179515"/>
            </a:xfrm>
            <a:prstGeom prst="ellipse">
              <a:avLst/>
            </a:prstGeom>
            <a:solidFill>
              <a:schemeClr val="bg2">
                <a:lumMod val="50000"/>
                <a:lumOff val="50000"/>
              </a:schemeClr>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102" name="Oval 11"/>
            <p:cNvSpPr>
              <a:spLocks noChangeArrowheads="1"/>
            </p:cNvSpPr>
            <p:nvPr/>
          </p:nvSpPr>
          <p:spPr bwMode="auto">
            <a:xfrm>
              <a:off x="9602784" y="3402572"/>
              <a:ext cx="172906" cy="179515"/>
            </a:xfrm>
            <a:prstGeom prst="ellipse">
              <a:avLst/>
            </a:prstGeom>
            <a:solidFill>
              <a:schemeClr val="bg2">
                <a:lumMod val="50000"/>
                <a:lumOff val="50000"/>
              </a:schemeClr>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103" name="Oval 12"/>
            <p:cNvSpPr>
              <a:spLocks noChangeArrowheads="1"/>
            </p:cNvSpPr>
            <p:nvPr/>
          </p:nvSpPr>
          <p:spPr bwMode="auto">
            <a:xfrm>
              <a:off x="9602784" y="3761601"/>
              <a:ext cx="172906" cy="179515"/>
            </a:xfrm>
            <a:prstGeom prst="ellipse">
              <a:avLst/>
            </a:prstGeom>
            <a:solidFill>
              <a:schemeClr val="bg2">
                <a:lumMod val="50000"/>
                <a:lumOff val="50000"/>
              </a:schemeClr>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104" name="Oval 13"/>
            <p:cNvSpPr>
              <a:spLocks noChangeArrowheads="1"/>
            </p:cNvSpPr>
            <p:nvPr/>
          </p:nvSpPr>
          <p:spPr bwMode="auto">
            <a:xfrm>
              <a:off x="7107922" y="2768072"/>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105" name="Oval 14"/>
            <p:cNvSpPr>
              <a:spLocks noChangeArrowheads="1"/>
            </p:cNvSpPr>
            <p:nvPr/>
          </p:nvSpPr>
          <p:spPr bwMode="auto">
            <a:xfrm>
              <a:off x="7020519" y="3661699"/>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106" name="Oval 15"/>
            <p:cNvSpPr>
              <a:spLocks noChangeArrowheads="1"/>
            </p:cNvSpPr>
            <p:nvPr/>
          </p:nvSpPr>
          <p:spPr bwMode="auto">
            <a:xfrm>
              <a:off x="7624743" y="3125129"/>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107" name="Oval 16"/>
            <p:cNvSpPr>
              <a:spLocks noChangeArrowheads="1"/>
            </p:cNvSpPr>
            <p:nvPr/>
          </p:nvSpPr>
          <p:spPr bwMode="auto">
            <a:xfrm>
              <a:off x="7710246" y="3752443"/>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108" name="Oval 17"/>
            <p:cNvSpPr>
              <a:spLocks noChangeArrowheads="1"/>
            </p:cNvSpPr>
            <p:nvPr/>
          </p:nvSpPr>
          <p:spPr bwMode="auto">
            <a:xfrm>
              <a:off x="6935016" y="3213900"/>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109" name="Oval 18"/>
            <p:cNvSpPr>
              <a:spLocks noChangeArrowheads="1"/>
            </p:cNvSpPr>
            <p:nvPr/>
          </p:nvSpPr>
          <p:spPr bwMode="auto">
            <a:xfrm>
              <a:off x="7968658" y="2677328"/>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110" name="Oval 19"/>
            <p:cNvSpPr>
              <a:spLocks noChangeArrowheads="1"/>
            </p:cNvSpPr>
            <p:nvPr/>
          </p:nvSpPr>
          <p:spPr bwMode="auto">
            <a:xfrm>
              <a:off x="8141564" y="3213900"/>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111" name="Oval 20"/>
            <p:cNvSpPr>
              <a:spLocks noChangeArrowheads="1"/>
            </p:cNvSpPr>
            <p:nvPr/>
          </p:nvSpPr>
          <p:spPr bwMode="auto">
            <a:xfrm>
              <a:off x="8314470" y="3752443"/>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112" name="Oval 21"/>
            <p:cNvSpPr>
              <a:spLocks noChangeArrowheads="1"/>
            </p:cNvSpPr>
            <p:nvPr/>
          </p:nvSpPr>
          <p:spPr bwMode="auto">
            <a:xfrm>
              <a:off x="8561120" y="2954771"/>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113" name="Line 22"/>
            <p:cNvSpPr>
              <a:spLocks noChangeShapeType="1"/>
            </p:cNvSpPr>
            <p:nvPr/>
          </p:nvSpPr>
          <p:spPr bwMode="auto">
            <a:xfrm flipV="1">
              <a:off x="7107922" y="3213900"/>
              <a:ext cx="516821" cy="907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114" name="Freeform 23"/>
            <p:cNvSpPr>
              <a:spLocks/>
            </p:cNvSpPr>
            <p:nvPr/>
          </p:nvSpPr>
          <p:spPr bwMode="auto">
            <a:xfrm>
              <a:off x="7277029" y="2821334"/>
              <a:ext cx="697328" cy="90744"/>
            </a:xfrm>
            <a:custGeom>
              <a:avLst/>
              <a:gdLst>
                <a:gd name="T0" fmla="*/ 367 w 367"/>
                <a:gd name="T1" fmla="*/ 0 h 46"/>
                <a:gd name="T2" fmla="*/ 0 w 367"/>
                <a:gd name="T3" fmla="*/ 46 h 46"/>
                <a:gd name="T4" fmla="*/ 0 60000 65536"/>
                <a:gd name="T5" fmla="*/ 0 60000 65536"/>
              </a:gdLst>
              <a:ahLst/>
              <a:cxnLst>
                <a:cxn ang="T4">
                  <a:pos x="T0" y="T1"/>
                </a:cxn>
                <a:cxn ang="T5">
                  <a:pos x="T2" y="T3"/>
                </a:cxn>
              </a:cxnLst>
              <a:rect l="0" t="0" r="r" b="b"/>
              <a:pathLst>
                <a:path w="367" h="46">
                  <a:moveTo>
                    <a:pt x="367" y="0"/>
                  </a:moveTo>
                  <a:lnTo>
                    <a:pt x="0" y="46"/>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115" name="Line 24"/>
            <p:cNvSpPr>
              <a:spLocks noChangeShapeType="1"/>
            </p:cNvSpPr>
            <p:nvPr/>
          </p:nvSpPr>
          <p:spPr bwMode="auto">
            <a:xfrm flipH="1">
              <a:off x="8487378" y="3125129"/>
              <a:ext cx="258410" cy="6273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116" name="Line 25"/>
            <p:cNvSpPr>
              <a:spLocks noChangeShapeType="1"/>
            </p:cNvSpPr>
            <p:nvPr/>
          </p:nvSpPr>
          <p:spPr bwMode="auto">
            <a:xfrm flipV="1">
              <a:off x="8399974" y="3125129"/>
              <a:ext cx="258410" cy="6273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117" name="Line 26"/>
            <p:cNvSpPr>
              <a:spLocks noChangeShapeType="1"/>
            </p:cNvSpPr>
            <p:nvPr/>
          </p:nvSpPr>
          <p:spPr bwMode="auto">
            <a:xfrm flipH="1" flipV="1">
              <a:off x="7193426" y="3752443"/>
              <a:ext cx="516821" cy="8877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118" name="Freeform 27"/>
            <p:cNvSpPr>
              <a:spLocks/>
            </p:cNvSpPr>
            <p:nvPr/>
          </p:nvSpPr>
          <p:spPr bwMode="auto">
            <a:xfrm>
              <a:off x="7022419" y="2949559"/>
              <a:ext cx="121605" cy="264341"/>
            </a:xfrm>
            <a:custGeom>
              <a:avLst/>
              <a:gdLst>
                <a:gd name="T0" fmla="*/ 64 w 64"/>
                <a:gd name="T1" fmla="*/ 0 h 134"/>
                <a:gd name="T2" fmla="*/ 0 w 64"/>
                <a:gd name="T3" fmla="*/ 134 h 134"/>
                <a:gd name="T4" fmla="*/ 0 60000 65536"/>
                <a:gd name="T5" fmla="*/ 0 60000 65536"/>
              </a:gdLst>
              <a:ahLst/>
              <a:cxnLst>
                <a:cxn ang="T4">
                  <a:pos x="T0" y="T1"/>
                </a:cxn>
                <a:cxn ang="T5">
                  <a:pos x="T2" y="T3"/>
                </a:cxn>
              </a:cxnLst>
              <a:rect l="0" t="0" r="r" b="b"/>
              <a:pathLst>
                <a:path w="64" h="134">
                  <a:moveTo>
                    <a:pt x="64" y="0"/>
                  </a:moveTo>
                  <a:lnTo>
                    <a:pt x="0" y="134"/>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119" name="Freeform 28"/>
            <p:cNvSpPr>
              <a:spLocks/>
            </p:cNvSpPr>
            <p:nvPr/>
          </p:nvSpPr>
          <p:spPr bwMode="auto">
            <a:xfrm>
              <a:off x="7280829" y="2726645"/>
              <a:ext cx="697328" cy="90744"/>
            </a:xfrm>
            <a:custGeom>
              <a:avLst/>
              <a:gdLst>
                <a:gd name="T0" fmla="*/ 0 w 367"/>
                <a:gd name="T1" fmla="*/ 46 h 46"/>
                <a:gd name="T2" fmla="*/ 367 w 367"/>
                <a:gd name="T3" fmla="*/ 0 h 46"/>
                <a:gd name="T4" fmla="*/ 0 60000 65536"/>
                <a:gd name="T5" fmla="*/ 0 60000 65536"/>
              </a:gdLst>
              <a:ahLst/>
              <a:cxnLst>
                <a:cxn ang="T4">
                  <a:pos x="T0" y="T1"/>
                </a:cxn>
                <a:cxn ang="T5">
                  <a:pos x="T2" y="T3"/>
                </a:cxn>
              </a:cxnLst>
              <a:rect l="0" t="0" r="r" b="b"/>
              <a:pathLst>
                <a:path w="367" h="46">
                  <a:moveTo>
                    <a:pt x="0" y="46"/>
                  </a:moveTo>
                  <a:lnTo>
                    <a:pt x="367" y="0"/>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120" name="Freeform 29"/>
            <p:cNvSpPr>
              <a:spLocks/>
            </p:cNvSpPr>
            <p:nvPr/>
          </p:nvSpPr>
          <p:spPr bwMode="auto">
            <a:xfrm>
              <a:off x="8204267" y="2935750"/>
              <a:ext cx="220408" cy="307740"/>
            </a:xfrm>
            <a:custGeom>
              <a:avLst/>
              <a:gdLst>
                <a:gd name="T0" fmla="*/ 12 w 116"/>
                <a:gd name="T1" fmla="*/ 141 h 156"/>
                <a:gd name="T2" fmla="*/ 10 w 116"/>
                <a:gd name="T3" fmla="*/ 27 h 156"/>
                <a:gd name="T4" fmla="*/ 73 w 116"/>
                <a:gd name="T5" fmla="*/ 3 h 156"/>
                <a:gd name="T6" fmla="*/ 113 w 116"/>
                <a:gd name="T7" fmla="*/ 48 h 156"/>
                <a:gd name="T8" fmla="*/ 52 w 116"/>
                <a:gd name="T9" fmla="*/ 156 h 1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56">
                  <a:moveTo>
                    <a:pt x="12" y="141"/>
                  </a:moveTo>
                  <a:cubicBezTo>
                    <a:pt x="12" y="122"/>
                    <a:pt x="0" y="50"/>
                    <a:pt x="10" y="27"/>
                  </a:cubicBezTo>
                  <a:cubicBezTo>
                    <a:pt x="20" y="4"/>
                    <a:pt x="56" y="0"/>
                    <a:pt x="73" y="3"/>
                  </a:cubicBezTo>
                  <a:cubicBezTo>
                    <a:pt x="90" y="6"/>
                    <a:pt x="116" y="23"/>
                    <a:pt x="113" y="48"/>
                  </a:cubicBezTo>
                  <a:cubicBezTo>
                    <a:pt x="110" y="73"/>
                    <a:pt x="65" y="134"/>
                    <a:pt x="52" y="156"/>
                  </a:cubicBezTo>
                </a:path>
              </a:pathLst>
            </a:custGeom>
            <a:noFill/>
            <a:ln w="9525" cap="flat" cmpd="sng">
              <a:solidFill>
                <a:schemeClr val="tx1"/>
              </a:solidFill>
              <a:prstDash val="solid"/>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121" name="Freeform 30"/>
            <p:cNvSpPr>
              <a:spLocks/>
            </p:cNvSpPr>
            <p:nvPr/>
          </p:nvSpPr>
          <p:spPr bwMode="auto">
            <a:xfrm>
              <a:off x="6908414" y="2556995"/>
              <a:ext cx="285011" cy="299849"/>
            </a:xfrm>
            <a:custGeom>
              <a:avLst/>
              <a:gdLst>
                <a:gd name="T0" fmla="*/ 105 w 150"/>
                <a:gd name="T1" fmla="*/ 152 h 152"/>
                <a:gd name="T2" fmla="*/ 14 w 150"/>
                <a:gd name="T3" fmla="*/ 107 h 152"/>
                <a:gd name="T4" fmla="*/ 22 w 150"/>
                <a:gd name="T5" fmla="*/ 38 h 152"/>
                <a:gd name="T6" fmla="*/ 87 w 150"/>
                <a:gd name="T7" fmla="*/ 11 h 152"/>
                <a:gd name="T8" fmla="*/ 150 w 150"/>
                <a:gd name="T9" fmla="*/ 107 h 1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 h="152">
                  <a:moveTo>
                    <a:pt x="105" y="152"/>
                  </a:moveTo>
                  <a:cubicBezTo>
                    <a:pt x="63" y="141"/>
                    <a:pt x="28" y="126"/>
                    <a:pt x="14" y="107"/>
                  </a:cubicBezTo>
                  <a:cubicBezTo>
                    <a:pt x="0" y="88"/>
                    <a:pt x="10" y="54"/>
                    <a:pt x="22" y="38"/>
                  </a:cubicBezTo>
                  <a:cubicBezTo>
                    <a:pt x="34" y="22"/>
                    <a:pt x="66" y="0"/>
                    <a:pt x="87" y="11"/>
                  </a:cubicBezTo>
                  <a:cubicBezTo>
                    <a:pt x="108" y="22"/>
                    <a:pt x="137" y="87"/>
                    <a:pt x="150" y="107"/>
                  </a:cubicBezTo>
                </a:path>
              </a:pathLst>
            </a:custGeom>
            <a:noFill/>
            <a:ln w="9525" cap="flat" cmpd="sng">
              <a:solidFill>
                <a:schemeClr val="tx1"/>
              </a:solidFill>
              <a:prstDash val="solid"/>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122" name="Line 31"/>
            <p:cNvSpPr>
              <a:spLocks noChangeShapeType="1"/>
            </p:cNvSpPr>
            <p:nvPr/>
          </p:nvSpPr>
          <p:spPr bwMode="auto">
            <a:xfrm flipV="1">
              <a:off x="7193426" y="3304644"/>
              <a:ext cx="431318" cy="35705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123" name="Line 32"/>
            <p:cNvSpPr>
              <a:spLocks noChangeShapeType="1"/>
            </p:cNvSpPr>
            <p:nvPr/>
          </p:nvSpPr>
          <p:spPr bwMode="auto">
            <a:xfrm>
              <a:off x="7710246" y="3304644"/>
              <a:ext cx="87403" cy="44780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124" name="Line 33"/>
            <p:cNvSpPr>
              <a:spLocks noChangeShapeType="1"/>
            </p:cNvSpPr>
            <p:nvPr/>
          </p:nvSpPr>
          <p:spPr bwMode="auto">
            <a:xfrm>
              <a:off x="8227067" y="3393414"/>
              <a:ext cx="87403" cy="35902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125" name="Line 34"/>
            <p:cNvSpPr>
              <a:spLocks noChangeShapeType="1"/>
            </p:cNvSpPr>
            <p:nvPr/>
          </p:nvSpPr>
          <p:spPr bwMode="auto">
            <a:xfrm>
              <a:off x="7797650" y="3304644"/>
              <a:ext cx="516821" cy="53657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126" name="Line 35"/>
            <p:cNvSpPr>
              <a:spLocks noChangeShapeType="1"/>
            </p:cNvSpPr>
            <p:nvPr/>
          </p:nvSpPr>
          <p:spPr bwMode="auto">
            <a:xfrm flipV="1">
              <a:off x="5924430" y="2341146"/>
              <a:ext cx="516821" cy="1795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127" name="Line 36"/>
            <p:cNvSpPr>
              <a:spLocks noChangeShapeType="1"/>
            </p:cNvSpPr>
            <p:nvPr/>
          </p:nvSpPr>
          <p:spPr bwMode="auto">
            <a:xfrm>
              <a:off x="5924430" y="2609431"/>
              <a:ext cx="516821" cy="907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128" name="Freeform 39"/>
            <p:cNvSpPr>
              <a:spLocks/>
            </p:cNvSpPr>
            <p:nvPr/>
          </p:nvSpPr>
          <p:spPr bwMode="auto">
            <a:xfrm>
              <a:off x="9084063" y="2512889"/>
              <a:ext cx="516821" cy="215023"/>
            </a:xfrm>
            <a:custGeom>
              <a:avLst/>
              <a:gdLst>
                <a:gd name="T0" fmla="*/ 0 w 272"/>
                <a:gd name="T1" fmla="*/ 0 h 109"/>
                <a:gd name="T2" fmla="*/ 272 w 272"/>
                <a:gd name="T3" fmla="*/ 109 h 109"/>
                <a:gd name="T4" fmla="*/ 0 60000 65536"/>
                <a:gd name="T5" fmla="*/ 0 60000 65536"/>
              </a:gdLst>
              <a:ahLst/>
              <a:cxnLst>
                <a:cxn ang="T4">
                  <a:pos x="T0" y="T1"/>
                </a:cxn>
                <a:cxn ang="T5">
                  <a:pos x="T2" y="T3"/>
                </a:cxn>
              </a:cxnLst>
              <a:rect l="0" t="0" r="r" b="b"/>
              <a:pathLst>
                <a:path w="272" h="109">
                  <a:moveTo>
                    <a:pt x="0" y="0"/>
                  </a:moveTo>
                  <a:lnTo>
                    <a:pt x="272" y="109"/>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129" name="Line 40"/>
            <p:cNvSpPr>
              <a:spLocks noChangeShapeType="1"/>
            </p:cNvSpPr>
            <p:nvPr/>
          </p:nvSpPr>
          <p:spPr bwMode="auto">
            <a:xfrm flipV="1">
              <a:off x="9000459" y="3848400"/>
              <a:ext cx="602324" cy="1795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130" name="Freeform 41"/>
            <p:cNvSpPr>
              <a:spLocks/>
            </p:cNvSpPr>
            <p:nvPr/>
          </p:nvSpPr>
          <p:spPr bwMode="auto">
            <a:xfrm>
              <a:off x="9000459" y="3580115"/>
              <a:ext cx="636526" cy="207133"/>
            </a:xfrm>
            <a:custGeom>
              <a:avLst/>
              <a:gdLst>
                <a:gd name="T0" fmla="*/ 0 w 335"/>
                <a:gd name="T1" fmla="*/ 0 h 105"/>
                <a:gd name="T2" fmla="*/ 335 w 335"/>
                <a:gd name="T3" fmla="*/ 105 h 105"/>
                <a:gd name="T4" fmla="*/ 0 60000 65536"/>
                <a:gd name="T5" fmla="*/ 0 60000 65536"/>
              </a:gdLst>
              <a:ahLst/>
              <a:cxnLst>
                <a:cxn ang="T4">
                  <a:pos x="T0" y="T1"/>
                </a:cxn>
                <a:cxn ang="T5">
                  <a:pos x="T2" y="T3"/>
                </a:cxn>
              </a:cxnLst>
              <a:rect l="0" t="0" r="r" b="b"/>
              <a:pathLst>
                <a:path w="335" h="105">
                  <a:moveTo>
                    <a:pt x="0" y="0"/>
                  </a:moveTo>
                  <a:lnTo>
                    <a:pt x="335" y="105"/>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131" name="Line 42"/>
            <p:cNvSpPr>
              <a:spLocks noChangeShapeType="1"/>
            </p:cNvSpPr>
            <p:nvPr/>
          </p:nvSpPr>
          <p:spPr bwMode="auto">
            <a:xfrm flipV="1">
              <a:off x="9085963" y="2864027"/>
              <a:ext cx="516821" cy="1795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132" name="Line 35"/>
            <p:cNvSpPr>
              <a:spLocks noChangeShapeType="1"/>
            </p:cNvSpPr>
            <p:nvPr/>
          </p:nvSpPr>
          <p:spPr bwMode="auto">
            <a:xfrm flipV="1">
              <a:off x="5948273" y="2799446"/>
              <a:ext cx="516821" cy="1795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133" name="Line 36"/>
            <p:cNvSpPr>
              <a:spLocks noChangeShapeType="1"/>
            </p:cNvSpPr>
            <p:nvPr/>
          </p:nvSpPr>
          <p:spPr bwMode="auto">
            <a:xfrm>
              <a:off x="5948273" y="3067731"/>
              <a:ext cx="516821" cy="907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134" name="Line 35"/>
            <p:cNvSpPr>
              <a:spLocks noChangeShapeType="1"/>
            </p:cNvSpPr>
            <p:nvPr/>
          </p:nvSpPr>
          <p:spPr bwMode="auto">
            <a:xfrm flipV="1">
              <a:off x="5931829" y="3709490"/>
              <a:ext cx="516821" cy="1795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135" name="Line 36"/>
            <p:cNvSpPr>
              <a:spLocks noChangeShapeType="1"/>
            </p:cNvSpPr>
            <p:nvPr/>
          </p:nvSpPr>
          <p:spPr bwMode="auto">
            <a:xfrm>
              <a:off x="5931829" y="3977775"/>
              <a:ext cx="516821" cy="907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136" name="Line 35"/>
            <p:cNvSpPr>
              <a:spLocks noChangeShapeType="1"/>
            </p:cNvSpPr>
            <p:nvPr/>
          </p:nvSpPr>
          <p:spPr bwMode="auto">
            <a:xfrm flipV="1">
              <a:off x="5924430" y="3248240"/>
              <a:ext cx="516821" cy="1795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137" name="Line 36"/>
            <p:cNvSpPr>
              <a:spLocks noChangeShapeType="1"/>
            </p:cNvSpPr>
            <p:nvPr/>
          </p:nvSpPr>
          <p:spPr bwMode="auto">
            <a:xfrm>
              <a:off x="5924430" y="3516525"/>
              <a:ext cx="516821" cy="907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grpSp>
      <p:grpSp>
        <p:nvGrpSpPr>
          <p:cNvPr id="138" name="Gruppo 137"/>
          <p:cNvGrpSpPr/>
          <p:nvPr/>
        </p:nvGrpSpPr>
        <p:grpSpPr>
          <a:xfrm>
            <a:off x="5228199" y="4696031"/>
            <a:ext cx="936104" cy="567087"/>
            <a:chOff x="5751523" y="2341146"/>
            <a:chExt cx="4024167" cy="1902496"/>
          </a:xfrm>
        </p:grpSpPr>
        <p:sp>
          <p:nvSpPr>
            <p:cNvPr id="139" name="Oval 4"/>
            <p:cNvSpPr>
              <a:spLocks noChangeArrowheads="1"/>
            </p:cNvSpPr>
            <p:nvPr/>
          </p:nvSpPr>
          <p:spPr bwMode="auto">
            <a:xfrm>
              <a:off x="6503698" y="2341146"/>
              <a:ext cx="2455321" cy="1902496"/>
            </a:xfrm>
            <a:prstGeom prst="ellipse">
              <a:avLst/>
            </a:prstGeom>
            <a:noFill/>
            <a:ln w="9525" algn="ctr">
              <a:solidFill>
                <a:schemeClr val="tx1"/>
              </a:solidFill>
              <a:round/>
              <a:headEnd/>
              <a:tailEnd/>
            </a:ln>
            <a:effectLst/>
          </p:spPr>
          <p:txBody>
            <a:bodyPr wrap="square"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140" name="Oval 5"/>
            <p:cNvSpPr>
              <a:spLocks noChangeArrowheads="1"/>
            </p:cNvSpPr>
            <p:nvPr/>
          </p:nvSpPr>
          <p:spPr bwMode="auto">
            <a:xfrm>
              <a:off x="5751523" y="2431889"/>
              <a:ext cx="172906" cy="179515"/>
            </a:xfrm>
            <a:prstGeom prst="ellipse">
              <a:avLst/>
            </a:prstGeom>
            <a:solidFill>
              <a:srgbClr val="0070C0"/>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141" name="Oval 6"/>
            <p:cNvSpPr>
              <a:spLocks noChangeArrowheads="1"/>
            </p:cNvSpPr>
            <p:nvPr/>
          </p:nvSpPr>
          <p:spPr bwMode="auto">
            <a:xfrm>
              <a:off x="5751523" y="2927314"/>
              <a:ext cx="172906" cy="179515"/>
            </a:xfrm>
            <a:prstGeom prst="ellipse">
              <a:avLst/>
            </a:prstGeom>
            <a:solidFill>
              <a:srgbClr val="0070C0"/>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142" name="Oval 7"/>
            <p:cNvSpPr>
              <a:spLocks noChangeArrowheads="1"/>
            </p:cNvSpPr>
            <p:nvPr/>
          </p:nvSpPr>
          <p:spPr bwMode="auto">
            <a:xfrm>
              <a:off x="5751523" y="3393961"/>
              <a:ext cx="172906" cy="179515"/>
            </a:xfrm>
            <a:prstGeom prst="ellipse">
              <a:avLst/>
            </a:prstGeom>
            <a:solidFill>
              <a:srgbClr val="0070C0"/>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143" name="Oval 8"/>
            <p:cNvSpPr>
              <a:spLocks noChangeArrowheads="1"/>
            </p:cNvSpPr>
            <p:nvPr/>
          </p:nvSpPr>
          <p:spPr bwMode="auto">
            <a:xfrm>
              <a:off x="5751523" y="3814490"/>
              <a:ext cx="172906" cy="179515"/>
            </a:xfrm>
            <a:prstGeom prst="ellipse">
              <a:avLst/>
            </a:prstGeom>
            <a:solidFill>
              <a:srgbClr val="0070C0"/>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144" name="Oval 9"/>
            <p:cNvSpPr>
              <a:spLocks noChangeArrowheads="1"/>
            </p:cNvSpPr>
            <p:nvPr/>
          </p:nvSpPr>
          <p:spPr bwMode="auto">
            <a:xfrm>
              <a:off x="9602784" y="2686486"/>
              <a:ext cx="172906" cy="179515"/>
            </a:xfrm>
            <a:prstGeom prst="ellipse">
              <a:avLst/>
            </a:prstGeom>
            <a:solidFill>
              <a:schemeClr val="bg2">
                <a:lumMod val="50000"/>
                <a:lumOff val="50000"/>
              </a:schemeClr>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145" name="Oval 10"/>
            <p:cNvSpPr>
              <a:spLocks noChangeArrowheads="1"/>
            </p:cNvSpPr>
            <p:nvPr/>
          </p:nvSpPr>
          <p:spPr bwMode="auto">
            <a:xfrm>
              <a:off x="9602784" y="3043543"/>
              <a:ext cx="172906" cy="179515"/>
            </a:xfrm>
            <a:prstGeom prst="ellipse">
              <a:avLst/>
            </a:prstGeom>
            <a:solidFill>
              <a:schemeClr val="bg2">
                <a:lumMod val="50000"/>
                <a:lumOff val="50000"/>
              </a:schemeClr>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146" name="Oval 11"/>
            <p:cNvSpPr>
              <a:spLocks noChangeArrowheads="1"/>
            </p:cNvSpPr>
            <p:nvPr/>
          </p:nvSpPr>
          <p:spPr bwMode="auto">
            <a:xfrm>
              <a:off x="9602784" y="3402572"/>
              <a:ext cx="172906" cy="179515"/>
            </a:xfrm>
            <a:prstGeom prst="ellipse">
              <a:avLst/>
            </a:prstGeom>
            <a:solidFill>
              <a:schemeClr val="bg2">
                <a:lumMod val="50000"/>
                <a:lumOff val="50000"/>
              </a:schemeClr>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147" name="Oval 12"/>
            <p:cNvSpPr>
              <a:spLocks noChangeArrowheads="1"/>
            </p:cNvSpPr>
            <p:nvPr/>
          </p:nvSpPr>
          <p:spPr bwMode="auto">
            <a:xfrm>
              <a:off x="9602784" y="3761601"/>
              <a:ext cx="172906" cy="179515"/>
            </a:xfrm>
            <a:prstGeom prst="ellipse">
              <a:avLst/>
            </a:prstGeom>
            <a:solidFill>
              <a:schemeClr val="bg2">
                <a:lumMod val="50000"/>
                <a:lumOff val="50000"/>
              </a:schemeClr>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148" name="Oval 13"/>
            <p:cNvSpPr>
              <a:spLocks noChangeArrowheads="1"/>
            </p:cNvSpPr>
            <p:nvPr/>
          </p:nvSpPr>
          <p:spPr bwMode="auto">
            <a:xfrm>
              <a:off x="7107922" y="2768072"/>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149" name="Oval 14"/>
            <p:cNvSpPr>
              <a:spLocks noChangeArrowheads="1"/>
            </p:cNvSpPr>
            <p:nvPr/>
          </p:nvSpPr>
          <p:spPr bwMode="auto">
            <a:xfrm>
              <a:off x="7020519" y="3661699"/>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150" name="Oval 15"/>
            <p:cNvSpPr>
              <a:spLocks noChangeArrowheads="1"/>
            </p:cNvSpPr>
            <p:nvPr/>
          </p:nvSpPr>
          <p:spPr bwMode="auto">
            <a:xfrm>
              <a:off x="7624743" y="3125129"/>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151" name="Oval 16"/>
            <p:cNvSpPr>
              <a:spLocks noChangeArrowheads="1"/>
            </p:cNvSpPr>
            <p:nvPr/>
          </p:nvSpPr>
          <p:spPr bwMode="auto">
            <a:xfrm>
              <a:off x="7710246" y="3752443"/>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152" name="Oval 17"/>
            <p:cNvSpPr>
              <a:spLocks noChangeArrowheads="1"/>
            </p:cNvSpPr>
            <p:nvPr/>
          </p:nvSpPr>
          <p:spPr bwMode="auto">
            <a:xfrm>
              <a:off x="6935016" y="3213900"/>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153" name="Oval 18"/>
            <p:cNvSpPr>
              <a:spLocks noChangeArrowheads="1"/>
            </p:cNvSpPr>
            <p:nvPr/>
          </p:nvSpPr>
          <p:spPr bwMode="auto">
            <a:xfrm>
              <a:off x="7968658" y="2677328"/>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154" name="Oval 19"/>
            <p:cNvSpPr>
              <a:spLocks noChangeArrowheads="1"/>
            </p:cNvSpPr>
            <p:nvPr/>
          </p:nvSpPr>
          <p:spPr bwMode="auto">
            <a:xfrm>
              <a:off x="8141564" y="3213900"/>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155" name="Oval 20"/>
            <p:cNvSpPr>
              <a:spLocks noChangeArrowheads="1"/>
            </p:cNvSpPr>
            <p:nvPr/>
          </p:nvSpPr>
          <p:spPr bwMode="auto">
            <a:xfrm>
              <a:off x="8314470" y="3752443"/>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156" name="Oval 21"/>
            <p:cNvSpPr>
              <a:spLocks noChangeArrowheads="1"/>
            </p:cNvSpPr>
            <p:nvPr/>
          </p:nvSpPr>
          <p:spPr bwMode="auto">
            <a:xfrm>
              <a:off x="8561120" y="2954771"/>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157" name="Line 22"/>
            <p:cNvSpPr>
              <a:spLocks noChangeShapeType="1"/>
            </p:cNvSpPr>
            <p:nvPr/>
          </p:nvSpPr>
          <p:spPr bwMode="auto">
            <a:xfrm flipV="1">
              <a:off x="7107922" y="3213900"/>
              <a:ext cx="516821" cy="907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158" name="Freeform 23"/>
            <p:cNvSpPr>
              <a:spLocks/>
            </p:cNvSpPr>
            <p:nvPr/>
          </p:nvSpPr>
          <p:spPr bwMode="auto">
            <a:xfrm>
              <a:off x="7277029" y="2821334"/>
              <a:ext cx="697328" cy="90744"/>
            </a:xfrm>
            <a:custGeom>
              <a:avLst/>
              <a:gdLst>
                <a:gd name="T0" fmla="*/ 367 w 367"/>
                <a:gd name="T1" fmla="*/ 0 h 46"/>
                <a:gd name="T2" fmla="*/ 0 w 367"/>
                <a:gd name="T3" fmla="*/ 46 h 46"/>
                <a:gd name="T4" fmla="*/ 0 60000 65536"/>
                <a:gd name="T5" fmla="*/ 0 60000 65536"/>
              </a:gdLst>
              <a:ahLst/>
              <a:cxnLst>
                <a:cxn ang="T4">
                  <a:pos x="T0" y="T1"/>
                </a:cxn>
                <a:cxn ang="T5">
                  <a:pos x="T2" y="T3"/>
                </a:cxn>
              </a:cxnLst>
              <a:rect l="0" t="0" r="r" b="b"/>
              <a:pathLst>
                <a:path w="367" h="46">
                  <a:moveTo>
                    <a:pt x="367" y="0"/>
                  </a:moveTo>
                  <a:lnTo>
                    <a:pt x="0" y="46"/>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159" name="Line 24"/>
            <p:cNvSpPr>
              <a:spLocks noChangeShapeType="1"/>
            </p:cNvSpPr>
            <p:nvPr/>
          </p:nvSpPr>
          <p:spPr bwMode="auto">
            <a:xfrm flipH="1">
              <a:off x="8487378" y="3125129"/>
              <a:ext cx="258410" cy="6273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160" name="Line 25"/>
            <p:cNvSpPr>
              <a:spLocks noChangeShapeType="1"/>
            </p:cNvSpPr>
            <p:nvPr/>
          </p:nvSpPr>
          <p:spPr bwMode="auto">
            <a:xfrm flipV="1">
              <a:off x="8399974" y="3125129"/>
              <a:ext cx="258410" cy="6273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161" name="Line 26"/>
            <p:cNvSpPr>
              <a:spLocks noChangeShapeType="1"/>
            </p:cNvSpPr>
            <p:nvPr/>
          </p:nvSpPr>
          <p:spPr bwMode="auto">
            <a:xfrm flipH="1" flipV="1">
              <a:off x="7193426" y="3752443"/>
              <a:ext cx="516821" cy="8877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162" name="Freeform 27"/>
            <p:cNvSpPr>
              <a:spLocks/>
            </p:cNvSpPr>
            <p:nvPr/>
          </p:nvSpPr>
          <p:spPr bwMode="auto">
            <a:xfrm>
              <a:off x="7022419" y="2949559"/>
              <a:ext cx="121605" cy="264341"/>
            </a:xfrm>
            <a:custGeom>
              <a:avLst/>
              <a:gdLst>
                <a:gd name="T0" fmla="*/ 64 w 64"/>
                <a:gd name="T1" fmla="*/ 0 h 134"/>
                <a:gd name="T2" fmla="*/ 0 w 64"/>
                <a:gd name="T3" fmla="*/ 134 h 134"/>
                <a:gd name="T4" fmla="*/ 0 60000 65536"/>
                <a:gd name="T5" fmla="*/ 0 60000 65536"/>
              </a:gdLst>
              <a:ahLst/>
              <a:cxnLst>
                <a:cxn ang="T4">
                  <a:pos x="T0" y="T1"/>
                </a:cxn>
                <a:cxn ang="T5">
                  <a:pos x="T2" y="T3"/>
                </a:cxn>
              </a:cxnLst>
              <a:rect l="0" t="0" r="r" b="b"/>
              <a:pathLst>
                <a:path w="64" h="134">
                  <a:moveTo>
                    <a:pt x="64" y="0"/>
                  </a:moveTo>
                  <a:lnTo>
                    <a:pt x="0" y="134"/>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163" name="Freeform 28"/>
            <p:cNvSpPr>
              <a:spLocks/>
            </p:cNvSpPr>
            <p:nvPr/>
          </p:nvSpPr>
          <p:spPr bwMode="auto">
            <a:xfrm>
              <a:off x="7280829" y="2726645"/>
              <a:ext cx="697328" cy="90744"/>
            </a:xfrm>
            <a:custGeom>
              <a:avLst/>
              <a:gdLst>
                <a:gd name="T0" fmla="*/ 0 w 367"/>
                <a:gd name="T1" fmla="*/ 46 h 46"/>
                <a:gd name="T2" fmla="*/ 367 w 367"/>
                <a:gd name="T3" fmla="*/ 0 h 46"/>
                <a:gd name="T4" fmla="*/ 0 60000 65536"/>
                <a:gd name="T5" fmla="*/ 0 60000 65536"/>
              </a:gdLst>
              <a:ahLst/>
              <a:cxnLst>
                <a:cxn ang="T4">
                  <a:pos x="T0" y="T1"/>
                </a:cxn>
                <a:cxn ang="T5">
                  <a:pos x="T2" y="T3"/>
                </a:cxn>
              </a:cxnLst>
              <a:rect l="0" t="0" r="r" b="b"/>
              <a:pathLst>
                <a:path w="367" h="46">
                  <a:moveTo>
                    <a:pt x="0" y="46"/>
                  </a:moveTo>
                  <a:lnTo>
                    <a:pt x="367" y="0"/>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164" name="Freeform 29"/>
            <p:cNvSpPr>
              <a:spLocks/>
            </p:cNvSpPr>
            <p:nvPr/>
          </p:nvSpPr>
          <p:spPr bwMode="auto">
            <a:xfrm>
              <a:off x="8204267" y="2935750"/>
              <a:ext cx="220408" cy="307740"/>
            </a:xfrm>
            <a:custGeom>
              <a:avLst/>
              <a:gdLst>
                <a:gd name="T0" fmla="*/ 12 w 116"/>
                <a:gd name="T1" fmla="*/ 141 h 156"/>
                <a:gd name="T2" fmla="*/ 10 w 116"/>
                <a:gd name="T3" fmla="*/ 27 h 156"/>
                <a:gd name="T4" fmla="*/ 73 w 116"/>
                <a:gd name="T5" fmla="*/ 3 h 156"/>
                <a:gd name="T6" fmla="*/ 113 w 116"/>
                <a:gd name="T7" fmla="*/ 48 h 156"/>
                <a:gd name="T8" fmla="*/ 52 w 116"/>
                <a:gd name="T9" fmla="*/ 156 h 1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56">
                  <a:moveTo>
                    <a:pt x="12" y="141"/>
                  </a:moveTo>
                  <a:cubicBezTo>
                    <a:pt x="12" y="122"/>
                    <a:pt x="0" y="50"/>
                    <a:pt x="10" y="27"/>
                  </a:cubicBezTo>
                  <a:cubicBezTo>
                    <a:pt x="20" y="4"/>
                    <a:pt x="56" y="0"/>
                    <a:pt x="73" y="3"/>
                  </a:cubicBezTo>
                  <a:cubicBezTo>
                    <a:pt x="90" y="6"/>
                    <a:pt x="116" y="23"/>
                    <a:pt x="113" y="48"/>
                  </a:cubicBezTo>
                  <a:cubicBezTo>
                    <a:pt x="110" y="73"/>
                    <a:pt x="65" y="134"/>
                    <a:pt x="52" y="156"/>
                  </a:cubicBezTo>
                </a:path>
              </a:pathLst>
            </a:custGeom>
            <a:noFill/>
            <a:ln w="9525" cap="flat" cmpd="sng">
              <a:solidFill>
                <a:schemeClr val="tx1"/>
              </a:solidFill>
              <a:prstDash val="solid"/>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165" name="Freeform 30"/>
            <p:cNvSpPr>
              <a:spLocks/>
            </p:cNvSpPr>
            <p:nvPr/>
          </p:nvSpPr>
          <p:spPr bwMode="auto">
            <a:xfrm>
              <a:off x="6908414" y="2556995"/>
              <a:ext cx="285011" cy="299849"/>
            </a:xfrm>
            <a:custGeom>
              <a:avLst/>
              <a:gdLst>
                <a:gd name="T0" fmla="*/ 105 w 150"/>
                <a:gd name="T1" fmla="*/ 152 h 152"/>
                <a:gd name="T2" fmla="*/ 14 w 150"/>
                <a:gd name="T3" fmla="*/ 107 h 152"/>
                <a:gd name="T4" fmla="*/ 22 w 150"/>
                <a:gd name="T5" fmla="*/ 38 h 152"/>
                <a:gd name="T6" fmla="*/ 87 w 150"/>
                <a:gd name="T7" fmla="*/ 11 h 152"/>
                <a:gd name="T8" fmla="*/ 150 w 150"/>
                <a:gd name="T9" fmla="*/ 107 h 1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 h="152">
                  <a:moveTo>
                    <a:pt x="105" y="152"/>
                  </a:moveTo>
                  <a:cubicBezTo>
                    <a:pt x="63" y="141"/>
                    <a:pt x="28" y="126"/>
                    <a:pt x="14" y="107"/>
                  </a:cubicBezTo>
                  <a:cubicBezTo>
                    <a:pt x="0" y="88"/>
                    <a:pt x="10" y="54"/>
                    <a:pt x="22" y="38"/>
                  </a:cubicBezTo>
                  <a:cubicBezTo>
                    <a:pt x="34" y="22"/>
                    <a:pt x="66" y="0"/>
                    <a:pt x="87" y="11"/>
                  </a:cubicBezTo>
                  <a:cubicBezTo>
                    <a:pt x="108" y="22"/>
                    <a:pt x="137" y="87"/>
                    <a:pt x="150" y="107"/>
                  </a:cubicBezTo>
                </a:path>
              </a:pathLst>
            </a:custGeom>
            <a:noFill/>
            <a:ln w="9525" cap="flat" cmpd="sng">
              <a:solidFill>
                <a:schemeClr val="tx1"/>
              </a:solidFill>
              <a:prstDash val="solid"/>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166" name="Line 31"/>
            <p:cNvSpPr>
              <a:spLocks noChangeShapeType="1"/>
            </p:cNvSpPr>
            <p:nvPr/>
          </p:nvSpPr>
          <p:spPr bwMode="auto">
            <a:xfrm flipV="1">
              <a:off x="7193426" y="3304644"/>
              <a:ext cx="431318" cy="35705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167" name="Line 32"/>
            <p:cNvSpPr>
              <a:spLocks noChangeShapeType="1"/>
            </p:cNvSpPr>
            <p:nvPr/>
          </p:nvSpPr>
          <p:spPr bwMode="auto">
            <a:xfrm>
              <a:off x="7710246" y="3304644"/>
              <a:ext cx="87403" cy="44780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168" name="Line 33"/>
            <p:cNvSpPr>
              <a:spLocks noChangeShapeType="1"/>
            </p:cNvSpPr>
            <p:nvPr/>
          </p:nvSpPr>
          <p:spPr bwMode="auto">
            <a:xfrm>
              <a:off x="8227067" y="3393414"/>
              <a:ext cx="87403" cy="35902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169" name="Line 34"/>
            <p:cNvSpPr>
              <a:spLocks noChangeShapeType="1"/>
            </p:cNvSpPr>
            <p:nvPr/>
          </p:nvSpPr>
          <p:spPr bwMode="auto">
            <a:xfrm>
              <a:off x="7797650" y="3304644"/>
              <a:ext cx="516821" cy="53657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170" name="Line 35"/>
            <p:cNvSpPr>
              <a:spLocks noChangeShapeType="1"/>
            </p:cNvSpPr>
            <p:nvPr/>
          </p:nvSpPr>
          <p:spPr bwMode="auto">
            <a:xfrm flipV="1">
              <a:off x="5924430" y="2341146"/>
              <a:ext cx="516821" cy="1795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171" name="Line 36"/>
            <p:cNvSpPr>
              <a:spLocks noChangeShapeType="1"/>
            </p:cNvSpPr>
            <p:nvPr/>
          </p:nvSpPr>
          <p:spPr bwMode="auto">
            <a:xfrm>
              <a:off x="5924430" y="2609431"/>
              <a:ext cx="516821" cy="907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172" name="Freeform 39"/>
            <p:cNvSpPr>
              <a:spLocks/>
            </p:cNvSpPr>
            <p:nvPr/>
          </p:nvSpPr>
          <p:spPr bwMode="auto">
            <a:xfrm>
              <a:off x="9084063" y="2512889"/>
              <a:ext cx="516821" cy="215023"/>
            </a:xfrm>
            <a:custGeom>
              <a:avLst/>
              <a:gdLst>
                <a:gd name="T0" fmla="*/ 0 w 272"/>
                <a:gd name="T1" fmla="*/ 0 h 109"/>
                <a:gd name="T2" fmla="*/ 272 w 272"/>
                <a:gd name="T3" fmla="*/ 109 h 109"/>
                <a:gd name="T4" fmla="*/ 0 60000 65536"/>
                <a:gd name="T5" fmla="*/ 0 60000 65536"/>
              </a:gdLst>
              <a:ahLst/>
              <a:cxnLst>
                <a:cxn ang="T4">
                  <a:pos x="T0" y="T1"/>
                </a:cxn>
                <a:cxn ang="T5">
                  <a:pos x="T2" y="T3"/>
                </a:cxn>
              </a:cxnLst>
              <a:rect l="0" t="0" r="r" b="b"/>
              <a:pathLst>
                <a:path w="272" h="109">
                  <a:moveTo>
                    <a:pt x="0" y="0"/>
                  </a:moveTo>
                  <a:lnTo>
                    <a:pt x="272" y="109"/>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173" name="Line 40"/>
            <p:cNvSpPr>
              <a:spLocks noChangeShapeType="1"/>
            </p:cNvSpPr>
            <p:nvPr/>
          </p:nvSpPr>
          <p:spPr bwMode="auto">
            <a:xfrm flipV="1">
              <a:off x="9000459" y="3848400"/>
              <a:ext cx="602324" cy="1795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174" name="Freeform 41"/>
            <p:cNvSpPr>
              <a:spLocks/>
            </p:cNvSpPr>
            <p:nvPr/>
          </p:nvSpPr>
          <p:spPr bwMode="auto">
            <a:xfrm>
              <a:off x="9000459" y="3580115"/>
              <a:ext cx="636526" cy="207133"/>
            </a:xfrm>
            <a:custGeom>
              <a:avLst/>
              <a:gdLst>
                <a:gd name="T0" fmla="*/ 0 w 335"/>
                <a:gd name="T1" fmla="*/ 0 h 105"/>
                <a:gd name="T2" fmla="*/ 335 w 335"/>
                <a:gd name="T3" fmla="*/ 105 h 105"/>
                <a:gd name="T4" fmla="*/ 0 60000 65536"/>
                <a:gd name="T5" fmla="*/ 0 60000 65536"/>
              </a:gdLst>
              <a:ahLst/>
              <a:cxnLst>
                <a:cxn ang="T4">
                  <a:pos x="T0" y="T1"/>
                </a:cxn>
                <a:cxn ang="T5">
                  <a:pos x="T2" y="T3"/>
                </a:cxn>
              </a:cxnLst>
              <a:rect l="0" t="0" r="r" b="b"/>
              <a:pathLst>
                <a:path w="335" h="105">
                  <a:moveTo>
                    <a:pt x="0" y="0"/>
                  </a:moveTo>
                  <a:lnTo>
                    <a:pt x="335" y="105"/>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175" name="Line 42"/>
            <p:cNvSpPr>
              <a:spLocks noChangeShapeType="1"/>
            </p:cNvSpPr>
            <p:nvPr/>
          </p:nvSpPr>
          <p:spPr bwMode="auto">
            <a:xfrm flipV="1">
              <a:off x="9085963" y="2864027"/>
              <a:ext cx="516821" cy="1795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176" name="Line 35"/>
            <p:cNvSpPr>
              <a:spLocks noChangeShapeType="1"/>
            </p:cNvSpPr>
            <p:nvPr/>
          </p:nvSpPr>
          <p:spPr bwMode="auto">
            <a:xfrm flipV="1">
              <a:off x="5948273" y="2799446"/>
              <a:ext cx="516821" cy="1795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177" name="Line 36"/>
            <p:cNvSpPr>
              <a:spLocks noChangeShapeType="1"/>
            </p:cNvSpPr>
            <p:nvPr/>
          </p:nvSpPr>
          <p:spPr bwMode="auto">
            <a:xfrm>
              <a:off x="5948273" y="3067731"/>
              <a:ext cx="516821" cy="907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178" name="Line 35"/>
            <p:cNvSpPr>
              <a:spLocks noChangeShapeType="1"/>
            </p:cNvSpPr>
            <p:nvPr/>
          </p:nvSpPr>
          <p:spPr bwMode="auto">
            <a:xfrm flipV="1">
              <a:off x="5931829" y="3709490"/>
              <a:ext cx="516821" cy="1795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179" name="Line 36"/>
            <p:cNvSpPr>
              <a:spLocks noChangeShapeType="1"/>
            </p:cNvSpPr>
            <p:nvPr/>
          </p:nvSpPr>
          <p:spPr bwMode="auto">
            <a:xfrm>
              <a:off x="5931829" y="3977775"/>
              <a:ext cx="516821" cy="907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180" name="Line 35"/>
            <p:cNvSpPr>
              <a:spLocks noChangeShapeType="1"/>
            </p:cNvSpPr>
            <p:nvPr/>
          </p:nvSpPr>
          <p:spPr bwMode="auto">
            <a:xfrm flipV="1">
              <a:off x="5924430" y="3248240"/>
              <a:ext cx="516821" cy="1795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181" name="Line 36"/>
            <p:cNvSpPr>
              <a:spLocks noChangeShapeType="1"/>
            </p:cNvSpPr>
            <p:nvPr/>
          </p:nvSpPr>
          <p:spPr bwMode="auto">
            <a:xfrm>
              <a:off x="5924430" y="3516525"/>
              <a:ext cx="516821" cy="907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grpSp>
      <p:grpSp>
        <p:nvGrpSpPr>
          <p:cNvPr id="182" name="Gruppo 181"/>
          <p:cNvGrpSpPr/>
          <p:nvPr/>
        </p:nvGrpSpPr>
        <p:grpSpPr>
          <a:xfrm>
            <a:off x="8107807" y="5597126"/>
            <a:ext cx="936104" cy="567087"/>
            <a:chOff x="5751523" y="2341146"/>
            <a:chExt cx="4024167" cy="1902496"/>
          </a:xfrm>
        </p:grpSpPr>
        <p:sp>
          <p:nvSpPr>
            <p:cNvPr id="183" name="Oval 4"/>
            <p:cNvSpPr>
              <a:spLocks noChangeArrowheads="1"/>
            </p:cNvSpPr>
            <p:nvPr/>
          </p:nvSpPr>
          <p:spPr bwMode="auto">
            <a:xfrm>
              <a:off x="6503698" y="2341146"/>
              <a:ext cx="2455321" cy="1902496"/>
            </a:xfrm>
            <a:prstGeom prst="ellipse">
              <a:avLst/>
            </a:prstGeom>
            <a:noFill/>
            <a:ln w="9525" algn="ctr">
              <a:solidFill>
                <a:schemeClr val="tx1"/>
              </a:solidFill>
              <a:round/>
              <a:headEnd/>
              <a:tailEnd/>
            </a:ln>
            <a:effectLst/>
          </p:spPr>
          <p:txBody>
            <a:bodyPr wrap="square"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184" name="Oval 5"/>
            <p:cNvSpPr>
              <a:spLocks noChangeArrowheads="1"/>
            </p:cNvSpPr>
            <p:nvPr/>
          </p:nvSpPr>
          <p:spPr bwMode="auto">
            <a:xfrm>
              <a:off x="5751523" y="2431889"/>
              <a:ext cx="172906" cy="179515"/>
            </a:xfrm>
            <a:prstGeom prst="ellipse">
              <a:avLst/>
            </a:prstGeom>
            <a:solidFill>
              <a:srgbClr val="0070C0"/>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185" name="Oval 6"/>
            <p:cNvSpPr>
              <a:spLocks noChangeArrowheads="1"/>
            </p:cNvSpPr>
            <p:nvPr/>
          </p:nvSpPr>
          <p:spPr bwMode="auto">
            <a:xfrm>
              <a:off x="5751523" y="2927314"/>
              <a:ext cx="172906" cy="179515"/>
            </a:xfrm>
            <a:prstGeom prst="ellipse">
              <a:avLst/>
            </a:prstGeom>
            <a:solidFill>
              <a:srgbClr val="0070C0"/>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186" name="Oval 7"/>
            <p:cNvSpPr>
              <a:spLocks noChangeArrowheads="1"/>
            </p:cNvSpPr>
            <p:nvPr/>
          </p:nvSpPr>
          <p:spPr bwMode="auto">
            <a:xfrm>
              <a:off x="5751523" y="3393961"/>
              <a:ext cx="172906" cy="179515"/>
            </a:xfrm>
            <a:prstGeom prst="ellipse">
              <a:avLst/>
            </a:prstGeom>
            <a:solidFill>
              <a:srgbClr val="0070C0"/>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187" name="Oval 8"/>
            <p:cNvSpPr>
              <a:spLocks noChangeArrowheads="1"/>
            </p:cNvSpPr>
            <p:nvPr/>
          </p:nvSpPr>
          <p:spPr bwMode="auto">
            <a:xfrm>
              <a:off x="5751523" y="3814490"/>
              <a:ext cx="172906" cy="179515"/>
            </a:xfrm>
            <a:prstGeom prst="ellipse">
              <a:avLst/>
            </a:prstGeom>
            <a:solidFill>
              <a:srgbClr val="0070C0"/>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188" name="Oval 9"/>
            <p:cNvSpPr>
              <a:spLocks noChangeArrowheads="1"/>
            </p:cNvSpPr>
            <p:nvPr/>
          </p:nvSpPr>
          <p:spPr bwMode="auto">
            <a:xfrm>
              <a:off x="9602784" y="2686486"/>
              <a:ext cx="172906" cy="179515"/>
            </a:xfrm>
            <a:prstGeom prst="ellipse">
              <a:avLst/>
            </a:prstGeom>
            <a:solidFill>
              <a:schemeClr val="bg2">
                <a:lumMod val="50000"/>
                <a:lumOff val="50000"/>
              </a:schemeClr>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189" name="Oval 10"/>
            <p:cNvSpPr>
              <a:spLocks noChangeArrowheads="1"/>
            </p:cNvSpPr>
            <p:nvPr/>
          </p:nvSpPr>
          <p:spPr bwMode="auto">
            <a:xfrm>
              <a:off x="9602784" y="3043543"/>
              <a:ext cx="172906" cy="179515"/>
            </a:xfrm>
            <a:prstGeom prst="ellipse">
              <a:avLst/>
            </a:prstGeom>
            <a:solidFill>
              <a:schemeClr val="bg2">
                <a:lumMod val="50000"/>
                <a:lumOff val="50000"/>
              </a:schemeClr>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190" name="Oval 11"/>
            <p:cNvSpPr>
              <a:spLocks noChangeArrowheads="1"/>
            </p:cNvSpPr>
            <p:nvPr/>
          </p:nvSpPr>
          <p:spPr bwMode="auto">
            <a:xfrm>
              <a:off x="9602784" y="3402572"/>
              <a:ext cx="172906" cy="179515"/>
            </a:xfrm>
            <a:prstGeom prst="ellipse">
              <a:avLst/>
            </a:prstGeom>
            <a:solidFill>
              <a:schemeClr val="bg2">
                <a:lumMod val="50000"/>
                <a:lumOff val="50000"/>
              </a:schemeClr>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191" name="Oval 12"/>
            <p:cNvSpPr>
              <a:spLocks noChangeArrowheads="1"/>
            </p:cNvSpPr>
            <p:nvPr/>
          </p:nvSpPr>
          <p:spPr bwMode="auto">
            <a:xfrm>
              <a:off x="9602784" y="3761601"/>
              <a:ext cx="172906" cy="179515"/>
            </a:xfrm>
            <a:prstGeom prst="ellipse">
              <a:avLst/>
            </a:prstGeom>
            <a:solidFill>
              <a:schemeClr val="bg2">
                <a:lumMod val="50000"/>
                <a:lumOff val="50000"/>
              </a:schemeClr>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192" name="Oval 13"/>
            <p:cNvSpPr>
              <a:spLocks noChangeArrowheads="1"/>
            </p:cNvSpPr>
            <p:nvPr/>
          </p:nvSpPr>
          <p:spPr bwMode="auto">
            <a:xfrm>
              <a:off x="7107922" y="2768072"/>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193" name="Oval 14"/>
            <p:cNvSpPr>
              <a:spLocks noChangeArrowheads="1"/>
            </p:cNvSpPr>
            <p:nvPr/>
          </p:nvSpPr>
          <p:spPr bwMode="auto">
            <a:xfrm>
              <a:off x="7020519" y="3661699"/>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194" name="Oval 15"/>
            <p:cNvSpPr>
              <a:spLocks noChangeArrowheads="1"/>
            </p:cNvSpPr>
            <p:nvPr/>
          </p:nvSpPr>
          <p:spPr bwMode="auto">
            <a:xfrm>
              <a:off x="7624743" y="3125129"/>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195" name="Oval 16"/>
            <p:cNvSpPr>
              <a:spLocks noChangeArrowheads="1"/>
            </p:cNvSpPr>
            <p:nvPr/>
          </p:nvSpPr>
          <p:spPr bwMode="auto">
            <a:xfrm>
              <a:off x="7710246" y="3752443"/>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196" name="Oval 17"/>
            <p:cNvSpPr>
              <a:spLocks noChangeArrowheads="1"/>
            </p:cNvSpPr>
            <p:nvPr/>
          </p:nvSpPr>
          <p:spPr bwMode="auto">
            <a:xfrm>
              <a:off x="6935016" y="3213900"/>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197" name="Oval 18"/>
            <p:cNvSpPr>
              <a:spLocks noChangeArrowheads="1"/>
            </p:cNvSpPr>
            <p:nvPr/>
          </p:nvSpPr>
          <p:spPr bwMode="auto">
            <a:xfrm>
              <a:off x="7968658" y="2677328"/>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198" name="Oval 19"/>
            <p:cNvSpPr>
              <a:spLocks noChangeArrowheads="1"/>
            </p:cNvSpPr>
            <p:nvPr/>
          </p:nvSpPr>
          <p:spPr bwMode="auto">
            <a:xfrm>
              <a:off x="8141564" y="3213900"/>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199" name="Oval 20"/>
            <p:cNvSpPr>
              <a:spLocks noChangeArrowheads="1"/>
            </p:cNvSpPr>
            <p:nvPr/>
          </p:nvSpPr>
          <p:spPr bwMode="auto">
            <a:xfrm>
              <a:off x="8314470" y="3752443"/>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200" name="Oval 21"/>
            <p:cNvSpPr>
              <a:spLocks noChangeArrowheads="1"/>
            </p:cNvSpPr>
            <p:nvPr/>
          </p:nvSpPr>
          <p:spPr bwMode="auto">
            <a:xfrm>
              <a:off x="8561120" y="2954771"/>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201" name="Line 22"/>
            <p:cNvSpPr>
              <a:spLocks noChangeShapeType="1"/>
            </p:cNvSpPr>
            <p:nvPr/>
          </p:nvSpPr>
          <p:spPr bwMode="auto">
            <a:xfrm flipV="1">
              <a:off x="7107922" y="3213900"/>
              <a:ext cx="516821" cy="907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202" name="Freeform 23"/>
            <p:cNvSpPr>
              <a:spLocks/>
            </p:cNvSpPr>
            <p:nvPr/>
          </p:nvSpPr>
          <p:spPr bwMode="auto">
            <a:xfrm>
              <a:off x="7277029" y="2821334"/>
              <a:ext cx="697328" cy="90744"/>
            </a:xfrm>
            <a:custGeom>
              <a:avLst/>
              <a:gdLst>
                <a:gd name="T0" fmla="*/ 367 w 367"/>
                <a:gd name="T1" fmla="*/ 0 h 46"/>
                <a:gd name="T2" fmla="*/ 0 w 367"/>
                <a:gd name="T3" fmla="*/ 46 h 46"/>
                <a:gd name="T4" fmla="*/ 0 60000 65536"/>
                <a:gd name="T5" fmla="*/ 0 60000 65536"/>
              </a:gdLst>
              <a:ahLst/>
              <a:cxnLst>
                <a:cxn ang="T4">
                  <a:pos x="T0" y="T1"/>
                </a:cxn>
                <a:cxn ang="T5">
                  <a:pos x="T2" y="T3"/>
                </a:cxn>
              </a:cxnLst>
              <a:rect l="0" t="0" r="r" b="b"/>
              <a:pathLst>
                <a:path w="367" h="46">
                  <a:moveTo>
                    <a:pt x="367" y="0"/>
                  </a:moveTo>
                  <a:lnTo>
                    <a:pt x="0" y="46"/>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203" name="Line 24"/>
            <p:cNvSpPr>
              <a:spLocks noChangeShapeType="1"/>
            </p:cNvSpPr>
            <p:nvPr/>
          </p:nvSpPr>
          <p:spPr bwMode="auto">
            <a:xfrm flipH="1">
              <a:off x="8487378" y="3125129"/>
              <a:ext cx="258410" cy="6273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204" name="Line 25"/>
            <p:cNvSpPr>
              <a:spLocks noChangeShapeType="1"/>
            </p:cNvSpPr>
            <p:nvPr/>
          </p:nvSpPr>
          <p:spPr bwMode="auto">
            <a:xfrm flipV="1">
              <a:off x="8399974" y="3125129"/>
              <a:ext cx="258410" cy="6273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205" name="Line 26"/>
            <p:cNvSpPr>
              <a:spLocks noChangeShapeType="1"/>
            </p:cNvSpPr>
            <p:nvPr/>
          </p:nvSpPr>
          <p:spPr bwMode="auto">
            <a:xfrm flipH="1" flipV="1">
              <a:off x="7193426" y="3752443"/>
              <a:ext cx="516821" cy="8877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206" name="Freeform 27"/>
            <p:cNvSpPr>
              <a:spLocks/>
            </p:cNvSpPr>
            <p:nvPr/>
          </p:nvSpPr>
          <p:spPr bwMode="auto">
            <a:xfrm>
              <a:off x="7022419" y="2949559"/>
              <a:ext cx="121605" cy="264341"/>
            </a:xfrm>
            <a:custGeom>
              <a:avLst/>
              <a:gdLst>
                <a:gd name="T0" fmla="*/ 64 w 64"/>
                <a:gd name="T1" fmla="*/ 0 h 134"/>
                <a:gd name="T2" fmla="*/ 0 w 64"/>
                <a:gd name="T3" fmla="*/ 134 h 134"/>
                <a:gd name="T4" fmla="*/ 0 60000 65536"/>
                <a:gd name="T5" fmla="*/ 0 60000 65536"/>
              </a:gdLst>
              <a:ahLst/>
              <a:cxnLst>
                <a:cxn ang="T4">
                  <a:pos x="T0" y="T1"/>
                </a:cxn>
                <a:cxn ang="T5">
                  <a:pos x="T2" y="T3"/>
                </a:cxn>
              </a:cxnLst>
              <a:rect l="0" t="0" r="r" b="b"/>
              <a:pathLst>
                <a:path w="64" h="134">
                  <a:moveTo>
                    <a:pt x="64" y="0"/>
                  </a:moveTo>
                  <a:lnTo>
                    <a:pt x="0" y="134"/>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207" name="Freeform 28"/>
            <p:cNvSpPr>
              <a:spLocks/>
            </p:cNvSpPr>
            <p:nvPr/>
          </p:nvSpPr>
          <p:spPr bwMode="auto">
            <a:xfrm>
              <a:off x="7280829" y="2726645"/>
              <a:ext cx="697328" cy="90744"/>
            </a:xfrm>
            <a:custGeom>
              <a:avLst/>
              <a:gdLst>
                <a:gd name="T0" fmla="*/ 0 w 367"/>
                <a:gd name="T1" fmla="*/ 46 h 46"/>
                <a:gd name="T2" fmla="*/ 367 w 367"/>
                <a:gd name="T3" fmla="*/ 0 h 46"/>
                <a:gd name="T4" fmla="*/ 0 60000 65536"/>
                <a:gd name="T5" fmla="*/ 0 60000 65536"/>
              </a:gdLst>
              <a:ahLst/>
              <a:cxnLst>
                <a:cxn ang="T4">
                  <a:pos x="T0" y="T1"/>
                </a:cxn>
                <a:cxn ang="T5">
                  <a:pos x="T2" y="T3"/>
                </a:cxn>
              </a:cxnLst>
              <a:rect l="0" t="0" r="r" b="b"/>
              <a:pathLst>
                <a:path w="367" h="46">
                  <a:moveTo>
                    <a:pt x="0" y="46"/>
                  </a:moveTo>
                  <a:lnTo>
                    <a:pt x="367" y="0"/>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208" name="Freeform 29"/>
            <p:cNvSpPr>
              <a:spLocks/>
            </p:cNvSpPr>
            <p:nvPr/>
          </p:nvSpPr>
          <p:spPr bwMode="auto">
            <a:xfrm>
              <a:off x="8204267" y="2935750"/>
              <a:ext cx="220408" cy="307740"/>
            </a:xfrm>
            <a:custGeom>
              <a:avLst/>
              <a:gdLst>
                <a:gd name="T0" fmla="*/ 12 w 116"/>
                <a:gd name="T1" fmla="*/ 141 h 156"/>
                <a:gd name="T2" fmla="*/ 10 w 116"/>
                <a:gd name="T3" fmla="*/ 27 h 156"/>
                <a:gd name="T4" fmla="*/ 73 w 116"/>
                <a:gd name="T5" fmla="*/ 3 h 156"/>
                <a:gd name="T6" fmla="*/ 113 w 116"/>
                <a:gd name="T7" fmla="*/ 48 h 156"/>
                <a:gd name="T8" fmla="*/ 52 w 116"/>
                <a:gd name="T9" fmla="*/ 156 h 1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56">
                  <a:moveTo>
                    <a:pt x="12" y="141"/>
                  </a:moveTo>
                  <a:cubicBezTo>
                    <a:pt x="12" y="122"/>
                    <a:pt x="0" y="50"/>
                    <a:pt x="10" y="27"/>
                  </a:cubicBezTo>
                  <a:cubicBezTo>
                    <a:pt x="20" y="4"/>
                    <a:pt x="56" y="0"/>
                    <a:pt x="73" y="3"/>
                  </a:cubicBezTo>
                  <a:cubicBezTo>
                    <a:pt x="90" y="6"/>
                    <a:pt x="116" y="23"/>
                    <a:pt x="113" y="48"/>
                  </a:cubicBezTo>
                  <a:cubicBezTo>
                    <a:pt x="110" y="73"/>
                    <a:pt x="65" y="134"/>
                    <a:pt x="52" y="156"/>
                  </a:cubicBezTo>
                </a:path>
              </a:pathLst>
            </a:custGeom>
            <a:noFill/>
            <a:ln w="9525" cap="flat" cmpd="sng">
              <a:solidFill>
                <a:schemeClr val="tx1"/>
              </a:solidFill>
              <a:prstDash val="solid"/>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209" name="Freeform 30"/>
            <p:cNvSpPr>
              <a:spLocks/>
            </p:cNvSpPr>
            <p:nvPr/>
          </p:nvSpPr>
          <p:spPr bwMode="auto">
            <a:xfrm>
              <a:off x="6908414" y="2556995"/>
              <a:ext cx="285011" cy="299849"/>
            </a:xfrm>
            <a:custGeom>
              <a:avLst/>
              <a:gdLst>
                <a:gd name="T0" fmla="*/ 105 w 150"/>
                <a:gd name="T1" fmla="*/ 152 h 152"/>
                <a:gd name="T2" fmla="*/ 14 w 150"/>
                <a:gd name="T3" fmla="*/ 107 h 152"/>
                <a:gd name="T4" fmla="*/ 22 w 150"/>
                <a:gd name="T5" fmla="*/ 38 h 152"/>
                <a:gd name="T6" fmla="*/ 87 w 150"/>
                <a:gd name="T7" fmla="*/ 11 h 152"/>
                <a:gd name="T8" fmla="*/ 150 w 150"/>
                <a:gd name="T9" fmla="*/ 107 h 1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 h="152">
                  <a:moveTo>
                    <a:pt x="105" y="152"/>
                  </a:moveTo>
                  <a:cubicBezTo>
                    <a:pt x="63" y="141"/>
                    <a:pt x="28" y="126"/>
                    <a:pt x="14" y="107"/>
                  </a:cubicBezTo>
                  <a:cubicBezTo>
                    <a:pt x="0" y="88"/>
                    <a:pt x="10" y="54"/>
                    <a:pt x="22" y="38"/>
                  </a:cubicBezTo>
                  <a:cubicBezTo>
                    <a:pt x="34" y="22"/>
                    <a:pt x="66" y="0"/>
                    <a:pt x="87" y="11"/>
                  </a:cubicBezTo>
                  <a:cubicBezTo>
                    <a:pt x="108" y="22"/>
                    <a:pt x="137" y="87"/>
                    <a:pt x="150" y="107"/>
                  </a:cubicBezTo>
                </a:path>
              </a:pathLst>
            </a:custGeom>
            <a:noFill/>
            <a:ln w="9525" cap="flat" cmpd="sng">
              <a:solidFill>
                <a:schemeClr val="tx1"/>
              </a:solidFill>
              <a:prstDash val="solid"/>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210" name="Line 31"/>
            <p:cNvSpPr>
              <a:spLocks noChangeShapeType="1"/>
            </p:cNvSpPr>
            <p:nvPr/>
          </p:nvSpPr>
          <p:spPr bwMode="auto">
            <a:xfrm flipV="1">
              <a:off x="7193426" y="3304644"/>
              <a:ext cx="431318" cy="35705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211" name="Line 32"/>
            <p:cNvSpPr>
              <a:spLocks noChangeShapeType="1"/>
            </p:cNvSpPr>
            <p:nvPr/>
          </p:nvSpPr>
          <p:spPr bwMode="auto">
            <a:xfrm>
              <a:off x="7710246" y="3304644"/>
              <a:ext cx="87403" cy="44780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212" name="Line 33"/>
            <p:cNvSpPr>
              <a:spLocks noChangeShapeType="1"/>
            </p:cNvSpPr>
            <p:nvPr/>
          </p:nvSpPr>
          <p:spPr bwMode="auto">
            <a:xfrm>
              <a:off x="8227067" y="3393414"/>
              <a:ext cx="87403" cy="35902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213" name="Line 34"/>
            <p:cNvSpPr>
              <a:spLocks noChangeShapeType="1"/>
            </p:cNvSpPr>
            <p:nvPr/>
          </p:nvSpPr>
          <p:spPr bwMode="auto">
            <a:xfrm>
              <a:off x="7797650" y="3304644"/>
              <a:ext cx="516821" cy="53657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214" name="Line 35"/>
            <p:cNvSpPr>
              <a:spLocks noChangeShapeType="1"/>
            </p:cNvSpPr>
            <p:nvPr/>
          </p:nvSpPr>
          <p:spPr bwMode="auto">
            <a:xfrm flipV="1">
              <a:off x="5924430" y="2341146"/>
              <a:ext cx="516821" cy="1795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215" name="Line 36"/>
            <p:cNvSpPr>
              <a:spLocks noChangeShapeType="1"/>
            </p:cNvSpPr>
            <p:nvPr/>
          </p:nvSpPr>
          <p:spPr bwMode="auto">
            <a:xfrm>
              <a:off x="5924430" y="2609431"/>
              <a:ext cx="516821" cy="907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216" name="Freeform 39"/>
            <p:cNvSpPr>
              <a:spLocks/>
            </p:cNvSpPr>
            <p:nvPr/>
          </p:nvSpPr>
          <p:spPr bwMode="auto">
            <a:xfrm>
              <a:off x="9084063" y="2512889"/>
              <a:ext cx="516821" cy="215023"/>
            </a:xfrm>
            <a:custGeom>
              <a:avLst/>
              <a:gdLst>
                <a:gd name="T0" fmla="*/ 0 w 272"/>
                <a:gd name="T1" fmla="*/ 0 h 109"/>
                <a:gd name="T2" fmla="*/ 272 w 272"/>
                <a:gd name="T3" fmla="*/ 109 h 109"/>
                <a:gd name="T4" fmla="*/ 0 60000 65536"/>
                <a:gd name="T5" fmla="*/ 0 60000 65536"/>
              </a:gdLst>
              <a:ahLst/>
              <a:cxnLst>
                <a:cxn ang="T4">
                  <a:pos x="T0" y="T1"/>
                </a:cxn>
                <a:cxn ang="T5">
                  <a:pos x="T2" y="T3"/>
                </a:cxn>
              </a:cxnLst>
              <a:rect l="0" t="0" r="r" b="b"/>
              <a:pathLst>
                <a:path w="272" h="109">
                  <a:moveTo>
                    <a:pt x="0" y="0"/>
                  </a:moveTo>
                  <a:lnTo>
                    <a:pt x="272" y="109"/>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217" name="Line 40"/>
            <p:cNvSpPr>
              <a:spLocks noChangeShapeType="1"/>
            </p:cNvSpPr>
            <p:nvPr/>
          </p:nvSpPr>
          <p:spPr bwMode="auto">
            <a:xfrm flipV="1">
              <a:off x="9000459" y="3848400"/>
              <a:ext cx="602324" cy="1795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218" name="Freeform 41"/>
            <p:cNvSpPr>
              <a:spLocks/>
            </p:cNvSpPr>
            <p:nvPr/>
          </p:nvSpPr>
          <p:spPr bwMode="auto">
            <a:xfrm>
              <a:off x="9000459" y="3580115"/>
              <a:ext cx="636526" cy="207133"/>
            </a:xfrm>
            <a:custGeom>
              <a:avLst/>
              <a:gdLst>
                <a:gd name="T0" fmla="*/ 0 w 335"/>
                <a:gd name="T1" fmla="*/ 0 h 105"/>
                <a:gd name="T2" fmla="*/ 335 w 335"/>
                <a:gd name="T3" fmla="*/ 105 h 105"/>
                <a:gd name="T4" fmla="*/ 0 60000 65536"/>
                <a:gd name="T5" fmla="*/ 0 60000 65536"/>
              </a:gdLst>
              <a:ahLst/>
              <a:cxnLst>
                <a:cxn ang="T4">
                  <a:pos x="T0" y="T1"/>
                </a:cxn>
                <a:cxn ang="T5">
                  <a:pos x="T2" y="T3"/>
                </a:cxn>
              </a:cxnLst>
              <a:rect l="0" t="0" r="r" b="b"/>
              <a:pathLst>
                <a:path w="335" h="105">
                  <a:moveTo>
                    <a:pt x="0" y="0"/>
                  </a:moveTo>
                  <a:lnTo>
                    <a:pt x="335" y="105"/>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219" name="Line 42"/>
            <p:cNvSpPr>
              <a:spLocks noChangeShapeType="1"/>
            </p:cNvSpPr>
            <p:nvPr/>
          </p:nvSpPr>
          <p:spPr bwMode="auto">
            <a:xfrm flipV="1">
              <a:off x="9085963" y="2864027"/>
              <a:ext cx="516821" cy="1795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220" name="Line 35"/>
            <p:cNvSpPr>
              <a:spLocks noChangeShapeType="1"/>
            </p:cNvSpPr>
            <p:nvPr/>
          </p:nvSpPr>
          <p:spPr bwMode="auto">
            <a:xfrm flipV="1">
              <a:off x="5948273" y="2799446"/>
              <a:ext cx="516821" cy="1795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221" name="Line 36"/>
            <p:cNvSpPr>
              <a:spLocks noChangeShapeType="1"/>
            </p:cNvSpPr>
            <p:nvPr/>
          </p:nvSpPr>
          <p:spPr bwMode="auto">
            <a:xfrm>
              <a:off x="5948273" y="3067731"/>
              <a:ext cx="516821" cy="907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222" name="Line 35"/>
            <p:cNvSpPr>
              <a:spLocks noChangeShapeType="1"/>
            </p:cNvSpPr>
            <p:nvPr/>
          </p:nvSpPr>
          <p:spPr bwMode="auto">
            <a:xfrm flipV="1">
              <a:off x="5931829" y="3709490"/>
              <a:ext cx="516821" cy="1795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223" name="Line 36"/>
            <p:cNvSpPr>
              <a:spLocks noChangeShapeType="1"/>
            </p:cNvSpPr>
            <p:nvPr/>
          </p:nvSpPr>
          <p:spPr bwMode="auto">
            <a:xfrm>
              <a:off x="5931829" y="3977775"/>
              <a:ext cx="516821" cy="907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224" name="Line 35"/>
            <p:cNvSpPr>
              <a:spLocks noChangeShapeType="1"/>
            </p:cNvSpPr>
            <p:nvPr/>
          </p:nvSpPr>
          <p:spPr bwMode="auto">
            <a:xfrm flipV="1">
              <a:off x="5924430" y="3248240"/>
              <a:ext cx="516821" cy="1795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225" name="Line 36"/>
            <p:cNvSpPr>
              <a:spLocks noChangeShapeType="1"/>
            </p:cNvSpPr>
            <p:nvPr/>
          </p:nvSpPr>
          <p:spPr bwMode="auto">
            <a:xfrm>
              <a:off x="5924430" y="3516525"/>
              <a:ext cx="516821" cy="907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grpSp>
      <p:grpSp>
        <p:nvGrpSpPr>
          <p:cNvPr id="226" name="Gruppo 225"/>
          <p:cNvGrpSpPr/>
          <p:nvPr/>
        </p:nvGrpSpPr>
        <p:grpSpPr>
          <a:xfrm>
            <a:off x="6392084" y="1880872"/>
            <a:ext cx="936104" cy="567087"/>
            <a:chOff x="5751523" y="2341146"/>
            <a:chExt cx="4024167" cy="1902496"/>
          </a:xfrm>
        </p:grpSpPr>
        <p:sp>
          <p:nvSpPr>
            <p:cNvPr id="227" name="Oval 4"/>
            <p:cNvSpPr>
              <a:spLocks noChangeArrowheads="1"/>
            </p:cNvSpPr>
            <p:nvPr/>
          </p:nvSpPr>
          <p:spPr bwMode="auto">
            <a:xfrm>
              <a:off x="6503698" y="2341146"/>
              <a:ext cx="2455321" cy="1902496"/>
            </a:xfrm>
            <a:prstGeom prst="ellipse">
              <a:avLst/>
            </a:prstGeom>
            <a:noFill/>
            <a:ln w="9525" algn="ctr">
              <a:solidFill>
                <a:schemeClr val="tx1"/>
              </a:solidFill>
              <a:round/>
              <a:headEnd/>
              <a:tailEnd/>
            </a:ln>
            <a:effectLst/>
          </p:spPr>
          <p:txBody>
            <a:bodyPr wrap="square"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228" name="Oval 5"/>
            <p:cNvSpPr>
              <a:spLocks noChangeArrowheads="1"/>
            </p:cNvSpPr>
            <p:nvPr/>
          </p:nvSpPr>
          <p:spPr bwMode="auto">
            <a:xfrm>
              <a:off x="5751523" y="2431889"/>
              <a:ext cx="172906" cy="179515"/>
            </a:xfrm>
            <a:prstGeom prst="ellipse">
              <a:avLst/>
            </a:prstGeom>
            <a:solidFill>
              <a:srgbClr val="0070C0"/>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229" name="Oval 6"/>
            <p:cNvSpPr>
              <a:spLocks noChangeArrowheads="1"/>
            </p:cNvSpPr>
            <p:nvPr/>
          </p:nvSpPr>
          <p:spPr bwMode="auto">
            <a:xfrm>
              <a:off x="5751523" y="2927314"/>
              <a:ext cx="172906" cy="179515"/>
            </a:xfrm>
            <a:prstGeom prst="ellipse">
              <a:avLst/>
            </a:prstGeom>
            <a:solidFill>
              <a:srgbClr val="0070C0"/>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230" name="Oval 7"/>
            <p:cNvSpPr>
              <a:spLocks noChangeArrowheads="1"/>
            </p:cNvSpPr>
            <p:nvPr/>
          </p:nvSpPr>
          <p:spPr bwMode="auto">
            <a:xfrm>
              <a:off x="5751523" y="3393961"/>
              <a:ext cx="172906" cy="179515"/>
            </a:xfrm>
            <a:prstGeom prst="ellipse">
              <a:avLst/>
            </a:prstGeom>
            <a:solidFill>
              <a:srgbClr val="0070C0"/>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231" name="Oval 8"/>
            <p:cNvSpPr>
              <a:spLocks noChangeArrowheads="1"/>
            </p:cNvSpPr>
            <p:nvPr/>
          </p:nvSpPr>
          <p:spPr bwMode="auto">
            <a:xfrm>
              <a:off x="5751523" y="3814490"/>
              <a:ext cx="172906" cy="179515"/>
            </a:xfrm>
            <a:prstGeom prst="ellipse">
              <a:avLst/>
            </a:prstGeom>
            <a:solidFill>
              <a:srgbClr val="0070C0"/>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232" name="Oval 9"/>
            <p:cNvSpPr>
              <a:spLocks noChangeArrowheads="1"/>
            </p:cNvSpPr>
            <p:nvPr/>
          </p:nvSpPr>
          <p:spPr bwMode="auto">
            <a:xfrm>
              <a:off x="9602784" y="2686486"/>
              <a:ext cx="172906" cy="179515"/>
            </a:xfrm>
            <a:prstGeom prst="ellipse">
              <a:avLst/>
            </a:prstGeom>
            <a:solidFill>
              <a:schemeClr val="bg2">
                <a:lumMod val="50000"/>
                <a:lumOff val="50000"/>
              </a:schemeClr>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233" name="Oval 10"/>
            <p:cNvSpPr>
              <a:spLocks noChangeArrowheads="1"/>
            </p:cNvSpPr>
            <p:nvPr/>
          </p:nvSpPr>
          <p:spPr bwMode="auto">
            <a:xfrm>
              <a:off x="9602784" y="3043543"/>
              <a:ext cx="172906" cy="179515"/>
            </a:xfrm>
            <a:prstGeom prst="ellipse">
              <a:avLst/>
            </a:prstGeom>
            <a:solidFill>
              <a:schemeClr val="bg2">
                <a:lumMod val="50000"/>
                <a:lumOff val="50000"/>
              </a:schemeClr>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234" name="Oval 11"/>
            <p:cNvSpPr>
              <a:spLocks noChangeArrowheads="1"/>
            </p:cNvSpPr>
            <p:nvPr/>
          </p:nvSpPr>
          <p:spPr bwMode="auto">
            <a:xfrm>
              <a:off x="9602784" y="3402572"/>
              <a:ext cx="172906" cy="179515"/>
            </a:xfrm>
            <a:prstGeom prst="ellipse">
              <a:avLst/>
            </a:prstGeom>
            <a:solidFill>
              <a:schemeClr val="bg2">
                <a:lumMod val="50000"/>
                <a:lumOff val="50000"/>
              </a:schemeClr>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235" name="Oval 12"/>
            <p:cNvSpPr>
              <a:spLocks noChangeArrowheads="1"/>
            </p:cNvSpPr>
            <p:nvPr/>
          </p:nvSpPr>
          <p:spPr bwMode="auto">
            <a:xfrm>
              <a:off x="9602784" y="3761601"/>
              <a:ext cx="172906" cy="179515"/>
            </a:xfrm>
            <a:prstGeom prst="ellipse">
              <a:avLst/>
            </a:prstGeom>
            <a:solidFill>
              <a:schemeClr val="bg2">
                <a:lumMod val="50000"/>
                <a:lumOff val="50000"/>
              </a:schemeClr>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236" name="Oval 13"/>
            <p:cNvSpPr>
              <a:spLocks noChangeArrowheads="1"/>
            </p:cNvSpPr>
            <p:nvPr/>
          </p:nvSpPr>
          <p:spPr bwMode="auto">
            <a:xfrm>
              <a:off x="7107922" y="2768072"/>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237" name="Oval 14"/>
            <p:cNvSpPr>
              <a:spLocks noChangeArrowheads="1"/>
            </p:cNvSpPr>
            <p:nvPr/>
          </p:nvSpPr>
          <p:spPr bwMode="auto">
            <a:xfrm>
              <a:off x="7020519" y="3661699"/>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238" name="Oval 15"/>
            <p:cNvSpPr>
              <a:spLocks noChangeArrowheads="1"/>
            </p:cNvSpPr>
            <p:nvPr/>
          </p:nvSpPr>
          <p:spPr bwMode="auto">
            <a:xfrm>
              <a:off x="7624743" y="3125129"/>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239" name="Oval 16"/>
            <p:cNvSpPr>
              <a:spLocks noChangeArrowheads="1"/>
            </p:cNvSpPr>
            <p:nvPr/>
          </p:nvSpPr>
          <p:spPr bwMode="auto">
            <a:xfrm>
              <a:off x="7710246" y="3752443"/>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240" name="Oval 17"/>
            <p:cNvSpPr>
              <a:spLocks noChangeArrowheads="1"/>
            </p:cNvSpPr>
            <p:nvPr/>
          </p:nvSpPr>
          <p:spPr bwMode="auto">
            <a:xfrm>
              <a:off x="6935016" y="3213900"/>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241" name="Oval 18"/>
            <p:cNvSpPr>
              <a:spLocks noChangeArrowheads="1"/>
            </p:cNvSpPr>
            <p:nvPr/>
          </p:nvSpPr>
          <p:spPr bwMode="auto">
            <a:xfrm>
              <a:off x="7968658" y="2677328"/>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242" name="Oval 19"/>
            <p:cNvSpPr>
              <a:spLocks noChangeArrowheads="1"/>
            </p:cNvSpPr>
            <p:nvPr/>
          </p:nvSpPr>
          <p:spPr bwMode="auto">
            <a:xfrm>
              <a:off x="8141564" y="3213900"/>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243" name="Oval 20"/>
            <p:cNvSpPr>
              <a:spLocks noChangeArrowheads="1"/>
            </p:cNvSpPr>
            <p:nvPr/>
          </p:nvSpPr>
          <p:spPr bwMode="auto">
            <a:xfrm>
              <a:off x="8314470" y="3752443"/>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244" name="Oval 21"/>
            <p:cNvSpPr>
              <a:spLocks noChangeArrowheads="1"/>
            </p:cNvSpPr>
            <p:nvPr/>
          </p:nvSpPr>
          <p:spPr bwMode="auto">
            <a:xfrm>
              <a:off x="8561120" y="2954771"/>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245" name="Line 22"/>
            <p:cNvSpPr>
              <a:spLocks noChangeShapeType="1"/>
            </p:cNvSpPr>
            <p:nvPr/>
          </p:nvSpPr>
          <p:spPr bwMode="auto">
            <a:xfrm flipV="1">
              <a:off x="7107922" y="3213900"/>
              <a:ext cx="516821" cy="907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246" name="Freeform 23"/>
            <p:cNvSpPr>
              <a:spLocks/>
            </p:cNvSpPr>
            <p:nvPr/>
          </p:nvSpPr>
          <p:spPr bwMode="auto">
            <a:xfrm>
              <a:off x="7277029" y="2821334"/>
              <a:ext cx="697328" cy="90744"/>
            </a:xfrm>
            <a:custGeom>
              <a:avLst/>
              <a:gdLst>
                <a:gd name="T0" fmla="*/ 367 w 367"/>
                <a:gd name="T1" fmla="*/ 0 h 46"/>
                <a:gd name="T2" fmla="*/ 0 w 367"/>
                <a:gd name="T3" fmla="*/ 46 h 46"/>
                <a:gd name="T4" fmla="*/ 0 60000 65536"/>
                <a:gd name="T5" fmla="*/ 0 60000 65536"/>
              </a:gdLst>
              <a:ahLst/>
              <a:cxnLst>
                <a:cxn ang="T4">
                  <a:pos x="T0" y="T1"/>
                </a:cxn>
                <a:cxn ang="T5">
                  <a:pos x="T2" y="T3"/>
                </a:cxn>
              </a:cxnLst>
              <a:rect l="0" t="0" r="r" b="b"/>
              <a:pathLst>
                <a:path w="367" h="46">
                  <a:moveTo>
                    <a:pt x="367" y="0"/>
                  </a:moveTo>
                  <a:lnTo>
                    <a:pt x="0" y="46"/>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247" name="Line 24"/>
            <p:cNvSpPr>
              <a:spLocks noChangeShapeType="1"/>
            </p:cNvSpPr>
            <p:nvPr/>
          </p:nvSpPr>
          <p:spPr bwMode="auto">
            <a:xfrm flipH="1">
              <a:off x="8487378" y="3125129"/>
              <a:ext cx="258410" cy="6273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248" name="Line 25"/>
            <p:cNvSpPr>
              <a:spLocks noChangeShapeType="1"/>
            </p:cNvSpPr>
            <p:nvPr/>
          </p:nvSpPr>
          <p:spPr bwMode="auto">
            <a:xfrm flipV="1">
              <a:off x="8399974" y="3125129"/>
              <a:ext cx="258410" cy="6273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249" name="Line 26"/>
            <p:cNvSpPr>
              <a:spLocks noChangeShapeType="1"/>
            </p:cNvSpPr>
            <p:nvPr/>
          </p:nvSpPr>
          <p:spPr bwMode="auto">
            <a:xfrm flipH="1" flipV="1">
              <a:off x="7193426" y="3752443"/>
              <a:ext cx="516821" cy="8877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250" name="Freeform 27"/>
            <p:cNvSpPr>
              <a:spLocks/>
            </p:cNvSpPr>
            <p:nvPr/>
          </p:nvSpPr>
          <p:spPr bwMode="auto">
            <a:xfrm>
              <a:off x="7022419" y="2949559"/>
              <a:ext cx="121605" cy="264341"/>
            </a:xfrm>
            <a:custGeom>
              <a:avLst/>
              <a:gdLst>
                <a:gd name="T0" fmla="*/ 64 w 64"/>
                <a:gd name="T1" fmla="*/ 0 h 134"/>
                <a:gd name="T2" fmla="*/ 0 w 64"/>
                <a:gd name="T3" fmla="*/ 134 h 134"/>
                <a:gd name="T4" fmla="*/ 0 60000 65536"/>
                <a:gd name="T5" fmla="*/ 0 60000 65536"/>
              </a:gdLst>
              <a:ahLst/>
              <a:cxnLst>
                <a:cxn ang="T4">
                  <a:pos x="T0" y="T1"/>
                </a:cxn>
                <a:cxn ang="T5">
                  <a:pos x="T2" y="T3"/>
                </a:cxn>
              </a:cxnLst>
              <a:rect l="0" t="0" r="r" b="b"/>
              <a:pathLst>
                <a:path w="64" h="134">
                  <a:moveTo>
                    <a:pt x="64" y="0"/>
                  </a:moveTo>
                  <a:lnTo>
                    <a:pt x="0" y="134"/>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251" name="Freeform 28"/>
            <p:cNvSpPr>
              <a:spLocks/>
            </p:cNvSpPr>
            <p:nvPr/>
          </p:nvSpPr>
          <p:spPr bwMode="auto">
            <a:xfrm>
              <a:off x="7280829" y="2726645"/>
              <a:ext cx="697328" cy="90744"/>
            </a:xfrm>
            <a:custGeom>
              <a:avLst/>
              <a:gdLst>
                <a:gd name="T0" fmla="*/ 0 w 367"/>
                <a:gd name="T1" fmla="*/ 46 h 46"/>
                <a:gd name="T2" fmla="*/ 367 w 367"/>
                <a:gd name="T3" fmla="*/ 0 h 46"/>
                <a:gd name="T4" fmla="*/ 0 60000 65536"/>
                <a:gd name="T5" fmla="*/ 0 60000 65536"/>
              </a:gdLst>
              <a:ahLst/>
              <a:cxnLst>
                <a:cxn ang="T4">
                  <a:pos x="T0" y="T1"/>
                </a:cxn>
                <a:cxn ang="T5">
                  <a:pos x="T2" y="T3"/>
                </a:cxn>
              </a:cxnLst>
              <a:rect l="0" t="0" r="r" b="b"/>
              <a:pathLst>
                <a:path w="367" h="46">
                  <a:moveTo>
                    <a:pt x="0" y="46"/>
                  </a:moveTo>
                  <a:lnTo>
                    <a:pt x="367" y="0"/>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252" name="Freeform 29"/>
            <p:cNvSpPr>
              <a:spLocks/>
            </p:cNvSpPr>
            <p:nvPr/>
          </p:nvSpPr>
          <p:spPr bwMode="auto">
            <a:xfrm>
              <a:off x="8204267" y="2935750"/>
              <a:ext cx="220408" cy="307740"/>
            </a:xfrm>
            <a:custGeom>
              <a:avLst/>
              <a:gdLst>
                <a:gd name="T0" fmla="*/ 12 w 116"/>
                <a:gd name="T1" fmla="*/ 141 h 156"/>
                <a:gd name="T2" fmla="*/ 10 w 116"/>
                <a:gd name="T3" fmla="*/ 27 h 156"/>
                <a:gd name="T4" fmla="*/ 73 w 116"/>
                <a:gd name="T5" fmla="*/ 3 h 156"/>
                <a:gd name="T6" fmla="*/ 113 w 116"/>
                <a:gd name="T7" fmla="*/ 48 h 156"/>
                <a:gd name="T8" fmla="*/ 52 w 116"/>
                <a:gd name="T9" fmla="*/ 156 h 1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56">
                  <a:moveTo>
                    <a:pt x="12" y="141"/>
                  </a:moveTo>
                  <a:cubicBezTo>
                    <a:pt x="12" y="122"/>
                    <a:pt x="0" y="50"/>
                    <a:pt x="10" y="27"/>
                  </a:cubicBezTo>
                  <a:cubicBezTo>
                    <a:pt x="20" y="4"/>
                    <a:pt x="56" y="0"/>
                    <a:pt x="73" y="3"/>
                  </a:cubicBezTo>
                  <a:cubicBezTo>
                    <a:pt x="90" y="6"/>
                    <a:pt x="116" y="23"/>
                    <a:pt x="113" y="48"/>
                  </a:cubicBezTo>
                  <a:cubicBezTo>
                    <a:pt x="110" y="73"/>
                    <a:pt x="65" y="134"/>
                    <a:pt x="52" y="156"/>
                  </a:cubicBezTo>
                </a:path>
              </a:pathLst>
            </a:custGeom>
            <a:noFill/>
            <a:ln w="9525" cap="flat" cmpd="sng">
              <a:solidFill>
                <a:schemeClr val="tx1"/>
              </a:solidFill>
              <a:prstDash val="solid"/>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253" name="Freeform 30"/>
            <p:cNvSpPr>
              <a:spLocks/>
            </p:cNvSpPr>
            <p:nvPr/>
          </p:nvSpPr>
          <p:spPr bwMode="auto">
            <a:xfrm>
              <a:off x="6908414" y="2556995"/>
              <a:ext cx="285011" cy="299849"/>
            </a:xfrm>
            <a:custGeom>
              <a:avLst/>
              <a:gdLst>
                <a:gd name="T0" fmla="*/ 105 w 150"/>
                <a:gd name="T1" fmla="*/ 152 h 152"/>
                <a:gd name="T2" fmla="*/ 14 w 150"/>
                <a:gd name="T3" fmla="*/ 107 h 152"/>
                <a:gd name="T4" fmla="*/ 22 w 150"/>
                <a:gd name="T5" fmla="*/ 38 h 152"/>
                <a:gd name="T6" fmla="*/ 87 w 150"/>
                <a:gd name="T7" fmla="*/ 11 h 152"/>
                <a:gd name="T8" fmla="*/ 150 w 150"/>
                <a:gd name="T9" fmla="*/ 107 h 1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 h="152">
                  <a:moveTo>
                    <a:pt x="105" y="152"/>
                  </a:moveTo>
                  <a:cubicBezTo>
                    <a:pt x="63" y="141"/>
                    <a:pt x="28" y="126"/>
                    <a:pt x="14" y="107"/>
                  </a:cubicBezTo>
                  <a:cubicBezTo>
                    <a:pt x="0" y="88"/>
                    <a:pt x="10" y="54"/>
                    <a:pt x="22" y="38"/>
                  </a:cubicBezTo>
                  <a:cubicBezTo>
                    <a:pt x="34" y="22"/>
                    <a:pt x="66" y="0"/>
                    <a:pt x="87" y="11"/>
                  </a:cubicBezTo>
                  <a:cubicBezTo>
                    <a:pt x="108" y="22"/>
                    <a:pt x="137" y="87"/>
                    <a:pt x="150" y="107"/>
                  </a:cubicBezTo>
                </a:path>
              </a:pathLst>
            </a:custGeom>
            <a:noFill/>
            <a:ln w="9525" cap="flat" cmpd="sng">
              <a:solidFill>
                <a:schemeClr val="tx1"/>
              </a:solidFill>
              <a:prstDash val="solid"/>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254" name="Line 31"/>
            <p:cNvSpPr>
              <a:spLocks noChangeShapeType="1"/>
            </p:cNvSpPr>
            <p:nvPr/>
          </p:nvSpPr>
          <p:spPr bwMode="auto">
            <a:xfrm flipV="1">
              <a:off x="7193426" y="3304644"/>
              <a:ext cx="431318" cy="35705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255" name="Line 32"/>
            <p:cNvSpPr>
              <a:spLocks noChangeShapeType="1"/>
            </p:cNvSpPr>
            <p:nvPr/>
          </p:nvSpPr>
          <p:spPr bwMode="auto">
            <a:xfrm>
              <a:off x="7710246" y="3304644"/>
              <a:ext cx="87403" cy="44780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256" name="Line 33"/>
            <p:cNvSpPr>
              <a:spLocks noChangeShapeType="1"/>
            </p:cNvSpPr>
            <p:nvPr/>
          </p:nvSpPr>
          <p:spPr bwMode="auto">
            <a:xfrm>
              <a:off x="8227067" y="3393414"/>
              <a:ext cx="87403" cy="35902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257" name="Line 34"/>
            <p:cNvSpPr>
              <a:spLocks noChangeShapeType="1"/>
            </p:cNvSpPr>
            <p:nvPr/>
          </p:nvSpPr>
          <p:spPr bwMode="auto">
            <a:xfrm>
              <a:off x="7797650" y="3304644"/>
              <a:ext cx="516821" cy="53657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258" name="Line 35"/>
            <p:cNvSpPr>
              <a:spLocks noChangeShapeType="1"/>
            </p:cNvSpPr>
            <p:nvPr/>
          </p:nvSpPr>
          <p:spPr bwMode="auto">
            <a:xfrm flipV="1">
              <a:off x="5924430" y="2341146"/>
              <a:ext cx="516821" cy="1795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259" name="Line 36"/>
            <p:cNvSpPr>
              <a:spLocks noChangeShapeType="1"/>
            </p:cNvSpPr>
            <p:nvPr/>
          </p:nvSpPr>
          <p:spPr bwMode="auto">
            <a:xfrm>
              <a:off x="5924430" y="2609431"/>
              <a:ext cx="516821" cy="907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260" name="Freeform 39"/>
            <p:cNvSpPr>
              <a:spLocks/>
            </p:cNvSpPr>
            <p:nvPr/>
          </p:nvSpPr>
          <p:spPr bwMode="auto">
            <a:xfrm>
              <a:off x="9084063" y="2512889"/>
              <a:ext cx="516821" cy="215023"/>
            </a:xfrm>
            <a:custGeom>
              <a:avLst/>
              <a:gdLst>
                <a:gd name="T0" fmla="*/ 0 w 272"/>
                <a:gd name="T1" fmla="*/ 0 h 109"/>
                <a:gd name="T2" fmla="*/ 272 w 272"/>
                <a:gd name="T3" fmla="*/ 109 h 109"/>
                <a:gd name="T4" fmla="*/ 0 60000 65536"/>
                <a:gd name="T5" fmla="*/ 0 60000 65536"/>
              </a:gdLst>
              <a:ahLst/>
              <a:cxnLst>
                <a:cxn ang="T4">
                  <a:pos x="T0" y="T1"/>
                </a:cxn>
                <a:cxn ang="T5">
                  <a:pos x="T2" y="T3"/>
                </a:cxn>
              </a:cxnLst>
              <a:rect l="0" t="0" r="r" b="b"/>
              <a:pathLst>
                <a:path w="272" h="109">
                  <a:moveTo>
                    <a:pt x="0" y="0"/>
                  </a:moveTo>
                  <a:lnTo>
                    <a:pt x="272" y="109"/>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261" name="Line 40"/>
            <p:cNvSpPr>
              <a:spLocks noChangeShapeType="1"/>
            </p:cNvSpPr>
            <p:nvPr/>
          </p:nvSpPr>
          <p:spPr bwMode="auto">
            <a:xfrm flipV="1">
              <a:off x="9000459" y="3848400"/>
              <a:ext cx="602324" cy="1795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262" name="Freeform 41"/>
            <p:cNvSpPr>
              <a:spLocks/>
            </p:cNvSpPr>
            <p:nvPr/>
          </p:nvSpPr>
          <p:spPr bwMode="auto">
            <a:xfrm>
              <a:off x="9000459" y="3580115"/>
              <a:ext cx="636526" cy="207133"/>
            </a:xfrm>
            <a:custGeom>
              <a:avLst/>
              <a:gdLst>
                <a:gd name="T0" fmla="*/ 0 w 335"/>
                <a:gd name="T1" fmla="*/ 0 h 105"/>
                <a:gd name="T2" fmla="*/ 335 w 335"/>
                <a:gd name="T3" fmla="*/ 105 h 105"/>
                <a:gd name="T4" fmla="*/ 0 60000 65536"/>
                <a:gd name="T5" fmla="*/ 0 60000 65536"/>
              </a:gdLst>
              <a:ahLst/>
              <a:cxnLst>
                <a:cxn ang="T4">
                  <a:pos x="T0" y="T1"/>
                </a:cxn>
                <a:cxn ang="T5">
                  <a:pos x="T2" y="T3"/>
                </a:cxn>
              </a:cxnLst>
              <a:rect l="0" t="0" r="r" b="b"/>
              <a:pathLst>
                <a:path w="335" h="105">
                  <a:moveTo>
                    <a:pt x="0" y="0"/>
                  </a:moveTo>
                  <a:lnTo>
                    <a:pt x="335" y="105"/>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263" name="Line 42"/>
            <p:cNvSpPr>
              <a:spLocks noChangeShapeType="1"/>
            </p:cNvSpPr>
            <p:nvPr/>
          </p:nvSpPr>
          <p:spPr bwMode="auto">
            <a:xfrm flipV="1">
              <a:off x="9085963" y="2864027"/>
              <a:ext cx="516821" cy="1795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264" name="Line 35"/>
            <p:cNvSpPr>
              <a:spLocks noChangeShapeType="1"/>
            </p:cNvSpPr>
            <p:nvPr/>
          </p:nvSpPr>
          <p:spPr bwMode="auto">
            <a:xfrm flipV="1">
              <a:off x="5948273" y="2799446"/>
              <a:ext cx="516821" cy="1795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265" name="Line 36"/>
            <p:cNvSpPr>
              <a:spLocks noChangeShapeType="1"/>
            </p:cNvSpPr>
            <p:nvPr/>
          </p:nvSpPr>
          <p:spPr bwMode="auto">
            <a:xfrm>
              <a:off x="5948273" y="3067731"/>
              <a:ext cx="516821" cy="907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266" name="Line 35"/>
            <p:cNvSpPr>
              <a:spLocks noChangeShapeType="1"/>
            </p:cNvSpPr>
            <p:nvPr/>
          </p:nvSpPr>
          <p:spPr bwMode="auto">
            <a:xfrm flipV="1">
              <a:off x="5931829" y="3709490"/>
              <a:ext cx="516821" cy="1795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267" name="Line 36"/>
            <p:cNvSpPr>
              <a:spLocks noChangeShapeType="1"/>
            </p:cNvSpPr>
            <p:nvPr/>
          </p:nvSpPr>
          <p:spPr bwMode="auto">
            <a:xfrm>
              <a:off x="5931829" y="3977775"/>
              <a:ext cx="516821" cy="907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268" name="Line 35"/>
            <p:cNvSpPr>
              <a:spLocks noChangeShapeType="1"/>
            </p:cNvSpPr>
            <p:nvPr/>
          </p:nvSpPr>
          <p:spPr bwMode="auto">
            <a:xfrm flipV="1">
              <a:off x="5924430" y="3248240"/>
              <a:ext cx="516821" cy="1795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269" name="Line 36"/>
            <p:cNvSpPr>
              <a:spLocks noChangeShapeType="1"/>
            </p:cNvSpPr>
            <p:nvPr/>
          </p:nvSpPr>
          <p:spPr bwMode="auto">
            <a:xfrm>
              <a:off x="5924430" y="3516525"/>
              <a:ext cx="516821" cy="907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grpSp>
      <p:pic>
        <p:nvPicPr>
          <p:cNvPr id="270" name="Immagine 269"/>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296718" y="2512997"/>
            <a:ext cx="2881309" cy="2881309"/>
          </a:xfrm>
          <a:prstGeom prst="rect">
            <a:avLst/>
          </a:prstGeom>
        </p:spPr>
      </p:pic>
      <p:cxnSp>
        <p:nvCxnSpPr>
          <p:cNvPr id="271" name="Connettore 2 270"/>
          <p:cNvCxnSpPr/>
          <p:nvPr/>
        </p:nvCxnSpPr>
        <p:spPr>
          <a:xfrm flipH="1" flipV="1">
            <a:off x="6789801" y="2570424"/>
            <a:ext cx="141334" cy="25076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2" name="Connettore 2 271"/>
          <p:cNvCxnSpPr/>
          <p:nvPr/>
        </p:nvCxnSpPr>
        <p:spPr>
          <a:xfrm flipH="1" flipV="1">
            <a:off x="6294035" y="3244782"/>
            <a:ext cx="141334" cy="25076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3" name="Connettore 2 272"/>
          <p:cNvCxnSpPr/>
          <p:nvPr/>
        </p:nvCxnSpPr>
        <p:spPr>
          <a:xfrm flipH="1" flipV="1">
            <a:off x="6057164" y="4024576"/>
            <a:ext cx="207163" cy="10784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4" name="Connettore 2 273"/>
          <p:cNvCxnSpPr/>
          <p:nvPr/>
        </p:nvCxnSpPr>
        <p:spPr>
          <a:xfrm flipH="1">
            <a:off x="6324895" y="4789524"/>
            <a:ext cx="219937" cy="1872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5" name="Connettore 2 274"/>
          <p:cNvCxnSpPr/>
          <p:nvPr/>
        </p:nvCxnSpPr>
        <p:spPr>
          <a:xfrm flipH="1">
            <a:off x="7025126" y="5210919"/>
            <a:ext cx="97597" cy="27901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6" name="Connettore 2 275"/>
          <p:cNvCxnSpPr/>
          <p:nvPr/>
        </p:nvCxnSpPr>
        <p:spPr>
          <a:xfrm>
            <a:off x="8563446" y="5210919"/>
            <a:ext cx="114920" cy="28251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7" name="Connettore 2 276"/>
          <p:cNvCxnSpPr/>
          <p:nvPr/>
        </p:nvCxnSpPr>
        <p:spPr>
          <a:xfrm flipV="1">
            <a:off x="5842327" y="2133472"/>
            <a:ext cx="353425" cy="366983"/>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8" name="Connettore 2 277"/>
          <p:cNvCxnSpPr/>
          <p:nvPr/>
        </p:nvCxnSpPr>
        <p:spPr>
          <a:xfrm flipV="1">
            <a:off x="7462560" y="5833541"/>
            <a:ext cx="471328" cy="53006"/>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9" name="Connettore 2 278"/>
          <p:cNvCxnSpPr/>
          <p:nvPr/>
        </p:nvCxnSpPr>
        <p:spPr>
          <a:xfrm flipH="1" flipV="1">
            <a:off x="5597556" y="4289011"/>
            <a:ext cx="76552" cy="383218"/>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80" name="Gruppo 279"/>
          <p:cNvGrpSpPr/>
          <p:nvPr/>
        </p:nvGrpSpPr>
        <p:grpSpPr>
          <a:xfrm>
            <a:off x="9238584" y="4924262"/>
            <a:ext cx="936104" cy="567087"/>
            <a:chOff x="5751523" y="2341146"/>
            <a:chExt cx="4024167" cy="1902496"/>
          </a:xfrm>
        </p:grpSpPr>
        <p:sp>
          <p:nvSpPr>
            <p:cNvPr id="281" name="Oval 4"/>
            <p:cNvSpPr>
              <a:spLocks noChangeArrowheads="1"/>
            </p:cNvSpPr>
            <p:nvPr/>
          </p:nvSpPr>
          <p:spPr bwMode="auto">
            <a:xfrm>
              <a:off x="6503698" y="2341146"/>
              <a:ext cx="2455321" cy="1902496"/>
            </a:xfrm>
            <a:prstGeom prst="ellipse">
              <a:avLst/>
            </a:prstGeom>
            <a:noFill/>
            <a:ln w="9525" algn="ctr">
              <a:solidFill>
                <a:schemeClr val="tx1"/>
              </a:solidFill>
              <a:round/>
              <a:headEnd/>
              <a:tailEnd/>
            </a:ln>
            <a:effectLst/>
          </p:spPr>
          <p:txBody>
            <a:bodyPr wrap="square"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282" name="Oval 5"/>
            <p:cNvSpPr>
              <a:spLocks noChangeArrowheads="1"/>
            </p:cNvSpPr>
            <p:nvPr/>
          </p:nvSpPr>
          <p:spPr bwMode="auto">
            <a:xfrm>
              <a:off x="5751523" y="2431889"/>
              <a:ext cx="172906" cy="179515"/>
            </a:xfrm>
            <a:prstGeom prst="ellipse">
              <a:avLst/>
            </a:prstGeom>
            <a:solidFill>
              <a:srgbClr val="0070C0"/>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283" name="Oval 6"/>
            <p:cNvSpPr>
              <a:spLocks noChangeArrowheads="1"/>
            </p:cNvSpPr>
            <p:nvPr/>
          </p:nvSpPr>
          <p:spPr bwMode="auto">
            <a:xfrm>
              <a:off x="5751523" y="2927314"/>
              <a:ext cx="172906" cy="179515"/>
            </a:xfrm>
            <a:prstGeom prst="ellipse">
              <a:avLst/>
            </a:prstGeom>
            <a:solidFill>
              <a:srgbClr val="0070C0"/>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284" name="Oval 7"/>
            <p:cNvSpPr>
              <a:spLocks noChangeArrowheads="1"/>
            </p:cNvSpPr>
            <p:nvPr/>
          </p:nvSpPr>
          <p:spPr bwMode="auto">
            <a:xfrm>
              <a:off x="5751523" y="3393961"/>
              <a:ext cx="172906" cy="179515"/>
            </a:xfrm>
            <a:prstGeom prst="ellipse">
              <a:avLst/>
            </a:prstGeom>
            <a:solidFill>
              <a:srgbClr val="0070C0"/>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285" name="Oval 8"/>
            <p:cNvSpPr>
              <a:spLocks noChangeArrowheads="1"/>
            </p:cNvSpPr>
            <p:nvPr/>
          </p:nvSpPr>
          <p:spPr bwMode="auto">
            <a:xfrm>
              <a:off x="5751523" y="3814490"/>
              <a:ext cx="172906" cy="179515"/>
            </a:xfrm>
            <a:prstGeom prst="ellipse">
              <a:avLst/>
            </a:prstGeom>
            <a:solidFill>
              <a:srgbClr val="0070C0"/>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286" name="Oval 9"/>
            <p:cNvSpPr>
              <a:spLocks noChangeArrowheads="1"/>
            </p:cNvSpPr>
            <p:nvPr/>
          </p:nvSpPr>
          <p:spPr bwMode="auto">
            <a:xfrm>
              <a:off x="9602784" y="2686486"/>
              <a:ext cx="172906" cy="179515"/>
            </a:xfrm>
            <a:prstGeom prst="ellipse">
              <a:avLst/>
            </a:prstGeom>
            <a:solidFill>
              <a:schemeClr val="bg2">
                <a:lumMod val="50000"/>
                <a:lumOff val="50000"/>
              </a:schemeClr>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287" name="Oval 10"/>
            <p:cNvSpPr>
              <a:spLocks noChangeArrowheads="1"/>
            </p:cNvSpPr>
            <p:nvPr/>
          </p:nvSpPr>
          <p:spPr bwMode="auto">
            <a:xfrm>
              <a:off x="9602784" y="3043543"/>
              <a:ext cx="172906" cy="179515"/>
            </a:xfrm>
            <a:prstGeom prst="ellipse">
              <a:avLst/>
            </a:prstGeom>
            <a:solidFill>
              <a:schemeClr val="bg2">
                <a:lumMod val="50000"/>
                <a:lumOff val="50000"/>
              </a:schemeClr>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288" name="Oval 11"/>
            <p:cNvSpPr>
              <a:spLocks noChangeArrowheads="1"/>
            </p:cNvSpPr>
            <p:nvPr/>
          </p:nvSpPr>
          <p:spPr bwMode="auto">
            <a:xfrm>
              <a:off x="9602784" y="3402572"/>
              <a:ext cx="172906" cy="179515"/>
            </a:xfrm>
            <a:prstGeom prst="ellipse">
              <a:avLst/>
            </a:prstGeom>
            <a:solidFill>
              <a:schemeClr val="bg2">
                <a:lumMod val="50000"/>
                <a:lumOff val="50000"/>
              </a:schemeClr>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289" name="Oval 12"/>
            <p:cNvSpPr>
              <a:spLocks noChangeArrowheads="1"/>
            </p:cNvSpPr>
            <p:nvPr/>
          </p:nvSpPr>
          <p:spPr bwMode="auto">
            <a:xfrm>
              <a:off x="9602784" y="3761601"/>
              <a:ext cx="172906" cy="179515"/>
            </a:xfrm>
            <a:prstGeom prst="ellipse">
              <a:avLst/>
            </a:prstGeom>
            <a:solidFill>
              <a:schemeClr val="bg2">
                <a:lumMod val="50000"/>
                <a:lumOff val="50000"/>
              </a:schemeClr>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290" name="Oval 13"/>
            <p:cNvSpPr>
              <a:spLocks noChangeArrowheads="1"/>
            </p:cNvSpPr>
            <p:nvPr/>
          </p:nvSpPr>
          <p:spPr bwMode="auto">
            <a:xfrm>
              <a:off x="7107922" y="2768072"/>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291" name="Oval 14"/>
            <p:cNvSpPr>
              <a:spLocks noChangeArrowheads="1"/>
            </p:cNvSpPr>
            <p:nvPr/>
          </p:nvSpPr>
          <p:spPr bwMode="auto">
            <a:xfrm>
              <a:off x="7020519" y="3661699"/>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292" name="Oval 15"/>
            <p:cNvSpPr>
              <a:spLocks noChangeArrowheads="1"/>
            </p:cNvSpPr>
            <p:nvPr/>
          </p:nvSpPr>
          <p:spPr bwMode="auto">
            <a:xfrm>
              <a:off x="7624743" y="3125129"/>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293" name="Oval 16"/>
            <p:cNvSpPr>
              <a:spLocks noChangeArrowheads="1"/>
            </p:cNvSpPr>
            <p:nvPr/>
          </p:nvSpPr>
          <p:spPr bwMode="auto">
            <a:xfrm>
              <a:off x="7710246" y="3752443"/>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294" name="Oval 17"/>
            <p:cNvSpPr>
              <a:spLocks noChangeArrowheads="1"/>
            </p:cNvSpPr>
            <p:nvPr/>
          </p:nvSpPr>
          <p:spPr bwMode="auto">
            <a:xfrm>
              <a:off x="6935016" y="3213900"/>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295" name="Oval 18"/>
            <p:cNvSpPr>
              <a:spLocks noChangeArrowheads="1"/>
            </p:cNvSpPr>
            <p:nvPr/>
          </p:nvSpPr>
          <p:spPr bwMode="auto">
            <a:xfrm>
              <a:off x="7968658" y="2677328"/>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296" name="Oval 19"/>
            <p:cNvSpPr>
              <a:spLocks noChangeArrowheads="1"/>
            </p:cNvSpPr>
            <p:nvPr/>
          </p:nvSpPr>
          <p:spPr bwMode="auto">
            <a:xfrm>
              <a:off x="8141564" y="3213900"/>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297" name="Oval 20"/>
            <p:cNvSpPr>
              <a:spLocks noChangeArrowheads="1"/>
            </p:cNvSpPr>
            <p:nvPr/>
          </p:nvSpPr>
          <p:spPr bwMode="auto">
            <a:xfrm>
              <a:off x="8314470" y="3752443"/>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298" name="Oval 21"/>
            <p:cNvSpPr>
              <a:spLocks noChangeArrowheads="1"/>
            </p:cNvSpPr>
            <p:nvPr/>
          </p:nvSpPr>
          <p:spPr bwMode="auto">
            <a:xfrm>
              <a:off x="8561120" y="2954771"/>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299" name="Line 22"/>
            <p:cNvSpPr>
              <a:spLocks noChangeShapeType="1"/>
            </p:cNvSpPr>
            <p:nvPr/>
          </p:nvSpPr>
          <p:spPr bwMode="auto">
            <a:xfrm flipV="1">
              <a:off x="7107922" y="3213900"/>
              <a:ext cx="516821" cy="907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300" name="Freeform 23"/>
            <p:cNvSpPr>
              <a:spLocks/>
            </p:cNvSpPr>
            <p:nvPr/>
          </p:nvSpPr>
          <p:spPr bwMode="auto">
            <a:xfrm>
              <a:off x="7277029" y="2821334"/>
              <a:ext cx="697328" cy="90744"/>
            </a:xfrm>
            <a:custGeom>
              <a:avLst/>
              <a:gdLst>
                <a:gd name="T0" fmla="*/ 367 w 367"/>
                <a:gd name="T1" fmla="*/ 0 h 46"/>
                <a:gd name="T2" fmla="*/ 0 w 367"/>
                <a:gd name="T3" fmla="*/ 46 h 46"/>
                <a:gd name="T4" fmla="*/ 0 60000 65536"/>
                <a:gd name="T5" fmla="*/ 0 60000 65536"/>
              </a:gdLst>
              <a:ahLst/>
              <a:cxnLst>
                <a:cxn ang="T4">
                  <a:pos x="T0" y="T1"/>
                </a:cxn>
                <a:cxn ang="T5">
                  <a:pos x="T2" y="T3"/>
                </a:cxn>
              </a:cxnLst>
              <a:rect l="0" t="0" r="r" b="b"/>
              <a:pathLst>
                <a:path w="367" h="46">
                  <a:moveTo>
                    <a:pt x="367" y="0"/>
                  </a:moveTo>
                  <a:lnTo>
                    <a:pt x="0" y="46"/>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301" name="Line 24"/>
            <p:cNvSpPr>
              <a:spLocks noChangeShapeType="1"/>
            </p:cNvSpPr>
            <p:nvPr/>
          </p:nvSpPr>
          <p:spPr bwMode="auto">
            <a:xfrm flipH="1">
              <a:off x="8487378" y="3125129"/>
              <a:ext cx="258410" cy="6273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302" name="Line 25"/>
            <p:cNvSpPr>
              <a:spLocks noChangeShapeType="1"/>
            </p:cNvSpPr>
            <p:nvPr/>
          </p:nvSpPr>
          <p:spPr bwMode="auto">
            <a:xfrm flipV="1">
              <a:off x="8399974" y="3125129"/>
              <a:ext cx="258410" cy="6273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303" name="Line 26"/>
            <p:cNvSpPr>
              <a:spLocks noChangeShapeType="1"/>
            </p:cNvSpPr>
            <p:nvPr/>
          </p:nvSpPr>
          <p:spPr bwMode="auto">
            <a:xfrm flipH="1" flipV="1">
              <a:off x="7193426" y="3752443"/>
              <a:ext cx="516821" cy="8877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304" name="Freeform 27"/>
            <p:cNvSpPr>
              <a:spLocks/>
            </p:cNvSpPr>
            <p:nvPr/>
          </p:nvSpPr>
          <p:spPr bwMode="auto">
            <a:xfrm>
              <a:off x="7022419" y="2949559"/>
              <a:ext cx="121605" cy="264341"/>
            </a:xfrm>
            <a:custGeom>
              <a:avLst/>
              <a:gdLst>
                <a:gd name="T0" fmla="*/ 64 w 64"/>
                <a:gd name="T1" fmla="*/ 0 h 134"/>
                <a:gd name="T2" fmla="*/ 0 w 64"/>
                <a:gd name="T3" fmla="*/ 134 h 134"/>
                <a:gd name="T4" fmla="*/ 0 60000 65536"/>
                <a:gd name="T5" fmla="*/ 0 60000 65536"/>
              </a:gdLst>
              <a:ahLst/>
              <a:cxnLst>
                <a:cxn ang="T4">
                  <a:pos x="T0" y="T1"/>
                </a:cxn>
                <a:cxn ang="T5">
                  <a:pos x="T2" y="T3"/>
                </a:cxn>
              </a:cxnLst>
              <a:rect l="0" t="0" r="r" b="b"/>
              <a:pathLst>
                <a:path w="64" h="134">
                  <a:moveTo>
                    <a:pt x="64" y="0"/>
                  </a:moveTo>
                  <a:lnTo>
                    <a:pt x="0" y="134"/>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305" name="Freeform 28"/>
            <p:cNvSpPr>
              <a:spLocks/>
            </p:cNvSpPr>
            <p:nvPr/>
          </p:nvSpPr>
          <p:spPr bwMode="auto">
            <a:xfrm>
              <a:off x="7280829" y="2726645"/>
              <a:ext cx="697328" cy="90744"/>
            </a:xfrm>
            <a:custGeom>
              <a:avLst/>
              <a:gdLst>
                <a:gd name="T0" fmla="*/ 0 w 367"/>
                <a:gd name="T1" fmla="*/ 46 h 46"/>
                <a:gd name="T2" fmla="*/ 367 w 367"/>
                <a:gd name="T3" fmla="*/ 0 h 46"/>
                <a:gd name="T4" fmla="*/ 0 60000 65536"/>
                <a:gd name="T5" fmla="*/ 0 60000 65536"/>
              </a:gdLst>
              <a:ahLst/>
              <a:cxnLst>
                <a:cxn ang="T4">
                  <a:pos x="T0" y="T1"/>
                </a:cxn>
                <a:cxn ang="T5">
                  <a:pos x="T2" y="T3"/>
                </a:cxn>
              </a:cxnLst>
              <a:rect l="0" t="0" r="r" b="b"/>
              <a:pathLst>
                <a:path w="367" h="46">
                  <a:moveTo>
                    <a:pt x="0" y="46"/>
                  </a:moveTo>
                  <a:lnTo>
                    <a:pt x="367" y="0"/>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306" name="Freeform 29"/>
            <p:cNvSpPr>
              <a:spLocks/>
            </p:cNvSpPr>
            <p:nvPr/>
          </p:nvSpPr>
          <p:spPr bwMode="auto">
            <a:xfrm>
              <a:off x="8204267" y="2935750"/>
              <a:ext cx="220408" cy="307740"/>
            </a:xfrm>
            <a:custGeom>
              <a:avLst/>
              <a:gdLst>
                <a:gd name="T0" fmla="*/ 12 w 116"/>
                <a:gd name="T1" fmla="*/ 141 h 156"/>
                <a:gd name="T2" fmla="*/ 10 w 116"/>
                <a:gd name="T3" fmla="*/ 27 h 156"/>
                <a:gd name="T4" fmla="*/ 73 w 116"/>
                <a:gd name="T5" fmla="*/ 3 h 156"/>
                <a:gd name="T6" fmla="*/ 113 w 116"/>
                <a:gd name="T7" fmla="*/ 48 h 156"/>
                <a:gd name="T8" fmla="*/ 52 w 116"/>
                <a:gd name="T9" fmla="*/ 156 h 1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56">
                  <a:moveTo>
                    <a:pt x="12" y="141"/>
                  </a:moveTo>
                  <a:cubicBezTo>
                    <a:pt x="12" y="122"/>
                    <a:pt x="0" y="50"/>
                    <a:pt x="10" y="27"/>
                  </a:cubicBezTo>
                  <a:cubicBezTo>
                    <a:pt x="20" y="4"/>
                    <a:pt x="56" y="0"/>
                    <a:pt x="73" y="3"/>
                  </a:cubicBezTo>
                  <a:cubicBezTo>
                    <a:pt x="90" y="6"/>
                    <a:pt x="116" y="23"/>
                    <a:pt x="113" y="48"/>
                  </a:cubicBezTo>
                  <a:cubicBezTo>
                    <a:pt x="110" y="73"/>
                    <a:pt x="65" y="134"/>
                    <a:pt x="52" y="156"/>
                  </a:cubicBezTo>
                </a:path>
              </a:pathLst>
            </a:custGeom>
            <a:noFill/>
            <a:ln w="9525" cap="flat" cmpd="sng">
              <a:solidFill>
                <a:schemeClr val="tx1"/>
              </a:solidFill>
              <a:prstDash val="solid"/>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307" name="Freeform 30"/>
            <p:cNvSpPr>
              <a:spLocks/>
            </p:cNvSpPr>
            <p:nvPr/>
          </p:nvSpPr>
          <p:spPr bwMode="auto">
            <a:xfrm>
              <a:off x="6908414" y="2556995"/>
              <a:ext cx="285011" cy="299849"/>
            </a:xfrm>
            <a:custGeom>
              <a:avLst/>
              <a:gdLst>
                <a:gd name="T0" fmla="*/ 105 w 150"/>
                <a:gd name="T1" fmla="*/ 152 h 152"/>
                <a:gd name="T2" fmla="*/ 14 w 150"/>
                <a:gd name="T3" fmla="*/ 107 h 152"/>
                <a:gd name="T4" fmla="*/ 22 w 150"/>
                <a:gd name="T5" fmla="*/ 38 h 152"/>
                <a:gd name="T6" fmla="*/ 87 w 150"/>
                <a:gd name="T7" fmla="*/ 11 h 152"/>
                <a:gd name="T8" fmla="*/ 150 w 150"/>
                <a:gd name="T9" fmla="*/ 107 h 1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 h="152">
                  <a:moveTo>
                    <a:pt x="105" y="152"/>
                  </a:moveTo>
                  <a:cubicBezTo>
                    <a:pt x="63" y="141"/>
                    <a:pt x="28" y="126"/>
                    <a:pt x="14" y="107"/>
                  </a:cubicBezTo>
                  <a:cubicBezTo>
                    <a:pt x="0" y="88"/>
                    <a:pt x="10" y="54"/>
                    <a:pt x="22" y="38"/>
                  </a:cubicBezTo>
                  <a:cubicBezTo>
                    <a:pt x="34" y="22"/>
                    <a:pt x="66" y="0"/>
                    <a:pt x="87" y="11"/>
                  </a:cubicBezTo>
                  <a:cubicBezTo>
                    <a:pt x="108" y="22"/>
                    <a:pt x="137" y="87"/>
                    <a:pt x="150" y="107"/>
                  </a:cubicBezTo>
                </a:path>
              </a:pathLst>
            </a:custGeom>
            <a:noFill/>
            <a:ln w="9525" cap="flat" cmpd="sng">
              <a:solidFill>
                <a:schemeClr val="tx1"/>
              </a:solidFill>
              <a:prstDash val="solid"/>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308" name="Line 31"/>
            <p:cNvSpPr>
              <a:spLocks noChangeShapeType="1"/>
            </p:cNvSpPr>
            <p:nvPr/>
          </p:nvSpPr>
          <p:spPr bwMode="auto">
            <a:xfrm flipV="1">
              <a:off x="7193426" y="3304644"/>
              <a:ext cx="431318" cy="35705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309" name="Line 32"/>
            <p:cNvSpPr>
              <a:spLocks noChangeShapeType="1"/>
            </p:cNvSpPr>
            <p:nvPr/>
          </p:nvSpPr>
          <p:spPr bwMode="auto">
            <a:xfrm>
              <a:off x="7710246" y="3304644"/>
              <a:ext cx="87403" cy="44780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310" name="Line 33"/>
            <p:cNvSpPr>
              <a:spLocks noChangeShapeType="1"/>
            </p:cNvSpPr>
            <p:nvPr/>
          </p:nvSpPr>
          <p:spPr bwMode="auto">
            <a:xfrm>
              <a:off x="8227067" y="3393414"/>
              <a:ext cx="87403" cy="35902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311" name="Line 34"/>
            <p:cNvSpPr>
              <a:spLocks noChangeShapeType="1"/>
            </p:cNvSpPr>
            <p:nvPr/>
          </p:nvSpPr>
          <p:spPr bwMode="auto">
            <a:xfrm>
              <a:off x="7797650" y="3304644"/>
              <a:ext cx="516821" cy="53657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312" name="Line 35"/>
            <p:cNvSpPr>
              <a:spLocks noChangeShapeType="1"/>
            </p:cNvSpPr>
            <p:nvPr/>
          </p:nvSpPr>
          <p:spPr bwMode="auto">
            <a:xfrm flipV="1">
              <a:off x="5924430" y="2341146"/>
              <a:ext cx="516821" cy="1795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313" name="Line 36"/>
            <p:cNvSpPr>
              <a:spLocks noChangeShapeType="1"/>
            </p:cNvSpPr>
            <p:nvPr/>
          </p:nvSpPr>
          <p:spPr bwMode="auto">
            <a:xfrm>
              <a:off x="5924430" y="2609431"/>
              <a:ext cx="516821" cy="907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314" name="Freeform 39"/>
            <p:cNvSpPr>
              <a:spLocks/>
            </p:cNvSpPr>
            <p:nvPr/>
          </p:nvSpPr>
          <p:spPr bwMode="auto">
            <a:xfrm>
              <a:off x="9084063" y="2512889"/>
              <a:ext cx="516821" cy="215023"/>
            </a:xfrm>
            <a:custGeom>
              <a:avLst/>
              <a:gdLst>
                <a:gd name="T0" fmla="*/ 0 w 272"/>
                <a:gd name="T1" fmla="*/ 0 h 109"/>
                <a:gd name="T2" fmla="*/ 272 w 272"/>
                <a:gd name="T3" fmla="*/ 109 h 109"/>
                <a:gd name="T4" fmla="*/ 0 60000 65536"/>
                <a:gd name="T5" fmla="*/ 0 60000 65536"/>
              </a:gdLst>
              <a:ahLst/>
              <a:cxnLst>
                <a:cxn ang="T4">
                  <a:pos x="T0" y="T1"/>
                </a:cxn>
                <a:cxn ang="T5">
                  <a:pos x="T2" y="T3"/>
                </a:cxn>
              </a:cxnLst>
              <a:rect l="0" t="0" r="r" b="b"/>
              <a:pathLst>
                <a:path w="272" h="109">
                  <a:moveTo>
                    <a:pt x="0" y="0"/>
                  </a:moveTo>
                  <a:lnTo>
                    <a:pt x="272" y="109"/>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315" name="Line 40"/>
            <p:cNvSpPr>
              <a:spLocks noChangeShapeType="1"/>
            </p:cNvSpPr>
            <p:nvPr/>
          </p:nvSpPr>
          <p:spPr bwMode="auto">
            <a:xfrm flipV="1">
              <a:off x="9000459" y="3848400"/>
              <a:ext cx="602324" cy="1795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316" name="Freeform 41"/>
            <p:cNvSpPr>
              <a:spLocks/>
            </p:cNvSpPr>
            <p:nvPr/>
          </p:nvSpPr>
          <p:spPr bwMode="auto">
            <a:xfrm>
              <a:off x="9000459" y="3580115"/>
              <a:ext cx="636526" cy="207133"/>
            </a:xfrm>
            <a:custGeom>
              <a:avLst/>
              <a:gdLst>
                <a:gd name="T0" fmla="*/ 0 w 335"/>
                <a:gd name="T1" fmla="*/ 0 h 105"/>
                <a:gd name="T2" fmla="*/ 335 w 335"/>
                <a:gd name="T3" fmla="*/ 105 h 105"/>
                <a:gd name="T4" fmla="*/ 0 60000 65536"/>
                <a:gd name="T5" fmla="*/ 0 60000 65536"/>
              </a:gdLst>
              <a:ahLst/>
              <a:cxnLst>
                <a:cxn ang="T4">
                  <a:pos x="T0" y="T1"/>
                </a:cxn>
                <a:cxn ang="T5">
                  <a:pos x="T2" y="T3"/>
                </a:cxn>
              </a:cxnLst>
              <a:rect l="0" t="0" r="r" b="b"/>
              <a:pathLst>
                <a:path w="335" h="105">
                  <a:moveTo>
                    <a:pt x="0" y="0"/>
                  </a:moveTo>
                  <a:lnTo>
                    <a:pt x="335" y="105"/>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317" name="Line 42"/>
            <p:cNvSpPr>
              <a:spLocks noChangeShapeType="1"/>
            </p:cNvSpPr>
            <p:nvPr/>
          </p:nvSpPr>
          <p:spPr bwMode="auto">
            <a:xfrm flipV="1">
              <a:off x="9085963" y="2864027"/>
              <a:ext cx="516821" cy="1795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318" name="Line 35"/>
            <p:cNvSpPr>
              <a:spLocks noChangeShapeType="1"/>
            </p:cNvSpPr>
            <p:nvPr/>
          </p:nvSpPr>
          <p:spPr bwMode="auto">
            <a:xfrm flipV="1">
              <a:off x="5948273" y="2799446"/>
              <a:ext cx="516821" cy="1795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319" name="Line 36"/>
            <p:cNvSpPr>
              <a:spLocks noChangeShapeType="1"/>
            </p:cNvSpPr>
            <p:nvPr/>
          </p:nvSpPr>
          <p:spPr bwMode="auto">
            <a:xfrm>
              <a:off x="5948273" y="3067731"/>
              <a:ext cx="516821" cy="907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320" name="Line 35"/>
            <p:cNvSpPr>
              <a:spLocks noChangeShapeType="1"/>
            </p:cNvSpPr>
            <p:nvPr/>
          </p:nvSpPr>
          <p:spPr bwMode="auto">
            <a:xfrm flipV="1">
              <a:off x="5931829" y="3709490"/>
              <a:ext cx="516821" cy="1795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321" name="Line 36"/>
            <p:cNvSpPr>
              <a:spLocks noChangeShapeType="1"/>
            </p:cNvSpPr>
            <p:nvPr/>
          </p:nvSpPr>
          <p:spPr bwMode="auto">
            <a:xfrm>
              <a:off x="5931829" y="3977775"/>
              <a:ext cx="516821" cy="907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322" name="Line 35"/>
            <p:cNvSpPr>
              <a:spLocks noChangeShapeType="1"/>
            </p:cNvSpPr>
            <p:nvPr/>
          </p:nvSpPr>
          <p:spPr bwMode="auto">
            <a:xfrm flipV="1">
              <a:off x="5924430" y="3248240"/>
              <a:ext cx="516821" cy="1795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323" name="Line 36"/>
            <p:cNvSpPr>
              <a:spLocks noChangeShapeType="1"/>
            </p:cNvSpPr>
            <p:nvPr/>
          </p:nvSpPr>
          <p:spPr bwMode="auto">
            <a:xfrm>
              <a:off x="5924430" y="3516525"/>
              <a:ext cx="516821" cy="907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grpSp>
      <p:cxnSp>
        <p:nvCxnSpPr>
          <p:cNvPr id="324" name="Connettore 2 323"/>
          <p:cNvCxnSpPr/>
          <p:nvPr/>
        </p:nvCxnSpPr>
        <p:spPr>
          <a:xfrm>
            <a:off x="8971938" y="4764140"/>
            <a:ext cx="114920" cy="28251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25" name="Gruppo 324"/>
          <p:cNvGrpSpPr/>
          <p:nvPr/>
        </p:nvGrpSpPr>
        <p:grpSpPr>
          <a:xfrm>
            <a:off x="9444212" y="4023338"/>
            <a:ext cx="936104" cy="567087"/>
            <a:chOff x="5751523" y="2341146"/>
            <a:chExt cx="4024167" cy="1902496"/>
          </a:xfrm>
        </p:grpSpPr>
        <p:sp>
          <p:nvSpPr>
            <p:cNvPr id="326" name="Oval 4"/>
            <p:cNvSpPr>
              <a:spLocks noChangeArrowheads="1"/>
            </p:cNvSpPr>
            <p:nvPr/>
          </p:nvSpPr>
          <p:spPr bwMode="auto">
            <a:xfrm>
              <a:off x="6503698" y="2341146"/>
              <a:ext cx="2455321" cy="1902496"/>
            </a:xfrm>
            <a:prstGeom prst="ellipse">
              <a:avLst/>
            </a:prstGeom>
            <a:noFill/>
            <a:ln w="9525" algn="ctr">
              <a:solidFill>
                <a:schemeClr val="tx1"/>
              </a:solidFill>
              <a:round/>
              <a:headEnd/>
              <a:tailEnd/>
            </a:ln>
            <a:effectLst/>
          </p:spPr>
          <p:txBody>
            <a:bodyPr wrap="square"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327" name="Oval 5"/>
            <p:cNvSpPr>
              <a:spLocks noChangeArrowheads="1"/>
            </p:cNvSpPr>
            <p:nvPr/>
          </p:nvSpPr>
          <p:spPr bwMode="auto">
            <a:xfrm>
              <a:off x="5751523" y="2431889"/>
              <a:ext cx="172906" cy="179515"/>
            </a:xfrm>
            <a:prstGeom prst="ellipse">
              <a:avLst/>
            </a:prstGeom>
            <a:solidFill>
              <a:srgbClr val="0070C0"/>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328" name="Oval 6"/>
            <p:cNvSpPr>
              <a:spLocks noChangeArrowheads="1"/>
            </p:cNvSpPr>
            <p:nvPr/>
          </p:nvSpPr>
          <p:spPr bwMode="auto">
            <a:xfrm>
              <a:off x="5751523" y="2927314"/>
              <a:ext cx="172906" cy="179515"/>
            </a:xfrm>
            <a:prstGeom prst="ellipse">
              <a:avLst/>
            </a:prstGeom>
            <a:solidFill>
              <a:srgbClr val="0070C0"/>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329" name="Oval 7"/>
            <p:cNvSpPr>
              <a:spLocks noChangeArrowheads="1"/>
            </p:cNvSpPr>
            <p:nvPr/>
          </p:nvSpPr>
          <p:spPr bwMode="auto">
            <a:xfrm>
              <a:off x="5751523" y="3393961"/>
              <a:ext cx="172906" cy="179515"/>
            </a:xfrm>
            <a:prstGeom prst="ellipse">
              <a:avLst/>
            </a:prstGeom>
            <a:solidFill>
              <a:srgbClr val="0070C0"/>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330" name="Oval 8"/>
            <p:cNvSpPr>
              <a:spLocks noChangeArrowheads="1"/>
            </p:cNvSpPr>
            <p:nvPr/>
          </p:nvSpPr>
          <p:spPr bwMode="auto">
            <a:xfrm>
              <a:off x="5751523" y="3814490"/>
              <a:ext cx="172906" cy="179515"/>
            </a:xfrm>
            <a:prstGeom prst="ellipse">
              <a:avLst/>
            </a:prstGeom>
            <a:solidFill>
              <a:srgbClr val="0070C0"/>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331" name="Oval 9"/>
            <p:cNvSpPr>
              <a:spLocks noChangeArrowheads="1"/>
            </p:cNvSpPr>
            <p:nvPr/>
          </p:nvSpPr>
          <p:spPr bwMode="auto">
            <a:xfrm>
              <a:off x="9602784" y="2686486"/>
              <a:ext cx="172906" cy="179515"/>
            </a:xfrm>
            <a:prstGeom prst="ellipse">
              <a:avLst/>
            </a:prstGeom>
            <a:solidFill>
              <a:schemeClr val="bg2">
                <a:lumMod val="50000"/>
                <a:lumOff val="50000"/>
              </a:schemeClr>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332" name="Oval 10"/>
            <p:cNvSpPr>
              <a:spLocks noChangeArrowheads="1"/>
            </p:cNvSpPr>
            <p:nvPr/>
          </p:nvSpPr>
          <p:spPr bwMode="auto">
            <a:xfrm>
              <a:off x="9602784" y="3043543"/>
              <a:ext cx="172906" cy="179515"/>
            </a:xfrm>
            <a:prstGeom prst="ellipse">
              <a:avLst/>
            </a:prstGeom>
            <a:solidFill>
              <a:schemeClr val="bg2">
                <a:lumMod val="50000"/>
                <a:lumOff val="50000"/>
              </a:schemeClr>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333" name="Oval 11"/>
            <p:cNvSpPr>
              <a:spLocks noChangeArrowheads="1"/>
            </p:cNvSpPr>
            <p:nvPr/>
          </p:nvSpPr>
          <p:spPr bwMode="auto">
            <a:xfrm>
              <a:off x="9602784" y="3402572"/>
              <a:ext cx="172906" cy="179515"/>
            </a:xfrm>
            <a:prstGeom prst="ellipse">
              <a:avLst/>
            </a:prstGeom>
            <a:solidFill>
              <a:schemeClr val="bg2">
                <a:lumMod val="50000"/>
                <a:lumOff val="50000"/>
              </a:schemeClr>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334" name="Oval 12"/>
            <p:cNvSpPr>
              <a:spLocks noChangeArrowheads="1"/>
            </p:cNvSpPr>
            <p:nvPr/>
          </p:nvSpPr>
          <p:spPr bwMode="auto">
            <a:xfrm>
              <a:off x="9602784" y="3761601"/>
              <a:ext cx="172906" cy="179515"/>
            </a:xfrm>
            <a:prstGeom prst="ellipse">
              <a:avLst/>
            </a:prstGeom>
            <a:solidFill>
              <a:schemeClr val="bg2">
                <a:lumMod val="50000"/>
                <a:lumOff val="50000"/>
              </a:schemeClr>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335" name="Oval 13"/>
            <p:cNvSpPr>
              <a:spLocks noChangeArrowheads="1"/>
            </p:cNvSpPr>
            <p:nvPr/>
          </p:nvSpPr>
          <p:spPr bwMode="auto">
            <a:xfrm>
              <a:off x="7107922" y="2768072"/>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336" name="Oval 14"/>
            <p:cNvSpPr>
              <a:spLocks noChangeArrowheads="1"/>
            </p:cNvSpPr>
            <p:nvPr/>
          </p:nvSpPr>
          <p:spPr bwMode="auto">
            <a:xfrm>
              <a:off x="7020519" y="3661699"/>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337" name="Oval 15"/>
            <p:cNvSpPr>
              <a:spLocks noChangeArrowheads="1"/>
            </p:cNvSpPr>
            <p:nvPr/>
          </p:nvSpPr>
          <p:spPr bwMode="auto">
            <a:xfrm>
              <a:off x="7624743" y="3125129"/>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338" name="Oval 16"/>
            <p:cNvSpPr>
              <a:spLocks noChangeArrowheads="1"/>
            </p:cNvSpPr>
            <p:nvPr/>
          </p:nvSpPr>
          <p:spPr bwMode="auto">
            <a:xfrm>
              <a:off x="7710246" y="3752443"/>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339" name="Oval 17"/>
            <p:cNvSpPr>
              <a:spLocks noChangeArrowheads="1"/>
            </p:cNvSpPr>
            <p:nvPr/>
          </p:nvSpPr>
          <p:spPr bwMode="auto">
            <a:xfrm>
              <a:off x="6935016" y="3213900"/>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340" name="Oval 18"/>
            <p:cNvSpPr>
              <a:spLocks noChangeArrowheads="1"/>
            </p:cNvSpPr>
            <p:nvPr/>
          </p:nvSpPr>
          <p:spPr bwMode="auto">
            <a:xfrm>
              <a:off x="7968658" y="2677328"/>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341" name="Oval 19"/>
            <p:cNvSpPr>
              <a:spLocks noChangeArrowheads="1"/>
            </p:cNvSpPr>
            <p:nvPr/>
          </p:nvSpPr>
          <p:spPr bwMode="auto">
            <a:xfrm>
              <a:off x="8141564" y="3213900"/>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342" name="Oval 20"/>
            <p:cNvSpPr>
              <a:spLocks noChangeArrowheads="1"/>
            </p:cNvSpPr>
            <p:nvPr/>
          </p:nvSpPr>
          <p:spPr bwMode="auto">
            <a:xfrm>
              <a:off x="8314470" y="3752443"/>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343" name="Oval 21"/>
            <p:cNvSpPr>
              <a:spLocks noChangeArrowheads="1"/>
            </p:cNvSpPr>
            <p:nvPr/>
          </p:nvSpPr>
          <p:spPr bwMode="auto">
            <a:xfrm>
              <a:off x="8561120" y="2954771"/>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344" name="Line 22"/>
            <p:cNvSpPr>
              <a:spLocks noChangeShapeType="1"/>
            </p:cNvSpPr>
            <p:nvPr/>
          </p:nvSpPr>
          <p:spPr bwMode="auto">
            <a:xfrm flipV="1">
              <a:off x="7107922" y="3213900"/>
              <a:ext cx="516821" cy="907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345" name="Freeform 23"/>
            <p:cNvSpPr>
              <a:spLocks/>
            </p:cNvSpPr>
            <p:nvPr/>
          </p:nvSpPr>
          <p:spPr bwMode="auto">
            <a:xfrm>
              <a:off x="7277029" y="2821334"/>
              <a:ext cx="697328" cy="90744"/>
            </a:xfrm>
            <a:custGeom>
              <a:avLst/>
              <a:gdLst>
                <a:gd name="T0" fmla="*/ 367 w 367"/>
                <a:gd name="T1" fmla="*/ 0 h 46"/>
                <a:gd name="T2" fmla="*/ 0 w 367"/>
                <a:gd name="T3" fmla="*/ 46 h 46"/>
                <a:gd name="T4" fmla="*/ 0 60000 65536"/>
                <a:gd name="T5" fmla="*/ 0 60000 65536"/>
              </a:gdLst>
              <a:ahLst/>
              <a:cxnLst>
                <a:cxn ang="T4">
                  <a:pos x="T0" y="T1"/>
                </a:cxn>
                <a:cxn ang="T5">
                  <a:pos x="T2" y="T3"/>
                </a:cxn>
              </a:cxnLst>
              <a:rect l="0" t="0" r="r" b="b"/>
              <a:pathLst>
                <a:path w="367" h="46">
                  <a:moveTo>
                    <a:pt x="367" y="0"/>
                  </a:moveTo>
                  <a:lnTo>
                    <a:pt x="0" y="46"/>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346" name="Line 24"/>
            <p:cNvSpPr>
              <a:spLocks noChangeShapeType="1"/>
            </p:cNvSpPr>
            <p:nvPr/>
          </p:nvSpPr>
          <p:spPr bwMode="auto">
            <a:xfrm flipH="1">
              <a:off x="8487378" y="3125129"/>
              <a:ext cx="258410" cy="6273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347" name="Line 25"/>
            <p:cNvSpPr>
              <a:spLocks noChangeShapeType="1"/>
            </p:cNvSpPr>
            <p:nvPr/>
          </p:nvSpPr>
          <p:spPr bwMode="auto">
            <a:xfrm flipV="1">
              <a:off x="8399974" y="3125129"/>
              <a:ext cx="258410" cy="6273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348" name="Line 26"/>
            <p:cNvSpPr>
              <a:spLocks noChangeShapeType="1"/>
            </p:cNvSpPr>
            <p:nvPr/>
          </p:nvSpPr>
          <p:spPr bwMode="auto">
            <a:xfrm flipH="1" flipV="1">
              <a:off x="7193426" y="3752443"/>
              <a:ext cx="516821" cy="8877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349" name="Freeform 27"/>
            <p:cNvSpPr>
              <a:spLocks/>
            </p:cNvSpPr>
            <p:nvPr/>
          </p:nvSpPr>
          <p:spPr bwMode="auto">
            <a:xfrm>
              <a:off x="7022419" y="2949559"/>
              <a:ext cx="121605" cy="264341"/>
            </a:xfrm>
            <a:custGeom>
              <a:avLst/>
              <a:gdLst>
                <a:gd name="T0" fmla="*/ 64 w 64"/>
                <a:gd name="T1" fmla="*/ 0 h 134"/>
                <a:gd name="T2" fmla="*/ 0 w 64"/>
                <a:gd name="T3" fmla="*/ 134 h 134"/>
                <a:gd name="T4" fmla="*/ 0 60000 65536"/>
                <a:gd name="T5" fmla="*/ 0 60000 65536"/>
              </a:gdLst>
              <a:ahLst/>
              <a:cxnLst>
                <a:cxn ang="T4">
                  <a:pos x="T0" y="T1"/>
                </a:cxn>
                <a:cxn ang="T5">
                  <a:pos x="T2" y="T3"/>
                </a:cxn>
              </a:cxnLst>
              <a:rect l="0" t="0" r="r" b="b"/>
              <a:pathLst>
                <a:path w="64" h="134">
                  <a:moveTo>
                    <a:pt x="64" y="0"/>
                  </a:moveTo>
                  <a:lnTo>
                    <a:pt x="0" y="134"/>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350" name="Freeform 28"/>
            <p:cNvSpPr>
              <a:spLocks/>
            </p:cNvSpPr>
            <p:nvPr/>
          </p:nvSpPr>
          <p:spPr bwMode="auto">
            <a:xfrm>
              <a:off x="7280829" y="2726645"/>
              <a:ext cx="697328" cy="90744"/>
            </a:xfrm>
            <a:custGeom>
              <a:avLst/>
              <a:gdLst>
                <a:gd name="T0" fmla="*/ 0 w 367"/>
                <a:gd name="T1" fmla="*/ 46 h 46"/>
                <a:gd name="T2" fmla="*/ 367 w 367"/>
                <a:gd name="T3" fmla="*/ 0 h 46"/>
                <a:gd name="T4" fmla="*/ 0 60000 65536"/>
                <a:gd name="T5" fmla="*/ 0 60000 65536"/>
              </a:gdLst>
              <a:ahLst/>
              <a:cxnLst>
                <a:cxn ang="T4">
                  <a:pos x="T0" y="T1"/>
                </a:cxn>
                <a:cxn ang="T5">
                  <a:pos x="T2" y="T3"/>
                </a:cxn>
              </a:cxnLst>
              <a:rect l="0" t="0" r="r" b="b"/>
              <a:pathLst>
                <a:path w="367" h="46">
                  <a:moveTo>
                    <a:pt x="0" y="46"/>
                  </a:moveTo>
                  <a:lnTo>
                    <a:pt x="367" y="0"/>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351" name="Freeform 29"/>
            <p:cNvSpPr>
              <a:spLocks/>
            </p:cNvSpPr>
            <p:nvPr/>
          </p:nvSpPr>
          <p:spPr bwMode="auto">
            <a:xfrm>
              <a:off x="8204267" y="2935750"/>
              <a:ext cx="220408" cy="307740"/>
            </a:xfrm>
            <a:custGeom>
              <a:avLst/>
              <a:gdLst>
                <a:gd name="T0" fmla="*/ 12 w 116"/>
                <a:gd name="T1" fmla="*/ 141 h 156"/>
                <a:gd name="T2" fmla="*/ 10 w 116"/>
                <a:gd name="T3" fmla="*/ 27 h 156"/>
                <a:gd name="T4" fmla="*/ 73 w 116"/>
                <a:gd name="T5" fmla="*/ 3 h 156"/>
                <a:gd name="T6" fmla="*/ 113 w 116"/>
                <a:gd name="T7" fmla="*/ 48 h 156"/>
                <a:gd name="T8" fmla="*/ 52 w 116"/>
                <a:gd name="T9" fmla="*/ 156 h 1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56">
                  <a:moveTo>
                    <a:pt x="12" y="141"/>
                  </a:moveTo>
                  <a:cubicBezTo>
                    <a:pt x="12" y="122"/>
                    <a:pt x="0" y="50"/>
                    <a:pt x="10" y="27"/>
                  </a:cubicBezTo>
                  <a:cubicBezTo>
                    <a:pt x="20" y="4"/>
                    <a:pt x="56" y="0"/>
                    <a:pt x="73" y="3"/>
                  </a:cubicBezTo>
                  <a:cubicBezTo>
                    <a:pt x="90" y="6"/>
                    <a:pt x="116" y="23"/>
                    <a:pt x="113" y="48"/>
                  </a:cubicBezTo>
                  <a:cubicBezTo>
                    <a:pt x="110" y="73"/>
                    <a:pt x="65" y="134"/>
                    <a:pt x="52" y="156"/>
                  </a:cubicBezTo>
                </a:path>
              </a:pathLst>
            </a:custGeom>
            <a:noFill/>
            <a:ln w="9525" cap="flat" cmpd="sng">
              <a:solidFill>
                <a:schemeClr val="tx1"/>
              </a:solidFill>
              <a:prstDash val="solid"/>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352" name="Freeform 30"/>
            <p:cNvSpPr>
              <a:spLocks/>
            </p:cNvSpPr>
            <p:nvPr/>
          </p:nvSpPr>
          <p:spPr bwMode="auto">
            <a:xfrm>
              <a:off x="6908414" y="2556995"/>
              <a:ext cx="285011" cy="299849"/>
            </a:xfrm>
            <a:custGeom>
              <a:avLst/>
              <a:gdLst>
                <a:gd name="T0" fmla="*/ 105 w 150"/>
                <a:gd name="T1" fmla="*/ 152 h 152"/>
                <a:gd name="T2" fmla="*/ 14 w 150"/>
                <a:gd name="T3" fmla="*/ 107 h 152"/>
                <a:gd name="T4" fmla="*/ 22 w 150"/>
                <a:gd name="T5" fmla="*/ 38 h 152"/>
                <a:gd name="T6" fmla="*/ 87 w 150"/>
                <a:gd name="T7" fmla="*/ 11 h 152"/>
                <a:gd name="T8" fmla="*/ 150 w 150"/>
                <a:gd name="T9" fmla="*/ 107 h 1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 h="152">
                  <a:moveTo>
                    <a:pt x="105" y="152"/>
                  </a:moveTo>
                  <a:cubicBezTo>
                    <a:pt x="63" y="141"/>
                    <a:pt x="28" y="126"/>
                    <a:pt x="14" y="107"/>
                  </a:cubicBezTo>
                  <a:cubicBezTo>
                    <a:pt x="0" y="88"/>
                    <a:pt x="10" y="54"/>
                    <a:pt x="22" y="38"/>
                  </a:cubicBezTo>
                  <a:cubicBezTo>
                    <a:pt x="34" y="22"/>
                    <a:pt x="66" y="0"/>
                    <a:pt x="87" y="11"/>
                  </a:cubicBezTo>
                  <a:cubicBezTo>
                    <a:pt x="108" y="22"/>
                    <a:pt x="137" y="87"/>
                    <a:pt x="150" y="107"/>
                  </a:cubicBezTo>
                </a:path>
              </a:pathLst>
            </a:custGeom>
            <a:noFill/>
            <a:ln w="9525" cap="flat" cmpd="sng">
              <a:solidFill>
                <a:schemeClr val="tx1"/>
              </a:solidFill>
              <a:prstDash val="solid"/>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353" name="Line 31"/>
            <p:cNvSpPr>
              <a:spLocks noChangeShapeType="1"/>
            </p:cNvSpPr>
            <p:nvPr/>
          </p:nvSpPr>
          <p:spPr bwMode="auto">
            <a:xfrm flipV="1">
              <a:off x="7193426" y="3304644"/>
              <a:ext cx="431318" cy="35705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354" name="Line 32"/>
            <p:cNvSpPr>
              <a:spLocks noChangeShapeType="1"/>
            </p:cNvSpPr>
            <p:nvPr/>
          </p:nvSpPr>
          <p:spPr bwMode="auto">
            <a:xfrm>
              <a:off x="7710246" y="3304644"/>
              <a:ext cx="87403" cy="44780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355" name="Line 33"/>
            <p:cNvSpPr>
              <a:spLocks noChangeShapeType="1"/>
            </p:cNvSpPr>
            <p:nvPr/>
          </p:nvSpPr>
          <p:spPr bwMode="auto">
            <a:xfrm>
              <a:off x="8227067" y="3393414"/>
              <a:ext cx="87403" cy="35902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356" name="Line 34"/>
            <p:cNvSpPr>
              <a:spLocks noChangeShapeType="1"/>
            </p:cNvSpPr>
            <p:nvPr/>
          </p:nvSpPr>
          <p:spPr bwMode="auto">
            <a:xfrm>
              <a:off x="7797650" y="3304644"/>
              <a:ext cx="516821" cy="53657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357" name="Line 35"/>
            <p:cNvSpPr>
              <a:spLocks noChangeShapeType="1"/>
            </p:cNvSpPr>
            <p:nvPr/>
          </p:nvSpPr>
          <p:spPr bwMode="auto">
            <a:xfrm flipV="1">
              <a:off x="5924430" y="2341146"/>
              <a:ext cx="516821" cy="1795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358" name="Line 36"/>
            <p:cNvSpPr>
              <a:spLocks noChangeShapeType="1"/>
            </p:cNvSpPr>
            <p:nvPr/>
          </p:nvSpPr>
          <p:spPr bwMode="auto">
            <a:xfrm>
              <a:off x="5924430" y="2609431"/>
              <a:ext cx="516821" cy="907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359" name="Freeform 39"/>
            <p:cNvSpPr>
              <a:spLocks/>
            </p:cNvSpPr>
            <p:nvPr/>
          </p:nvSpPr>
          <p:spPr bwMode="auto">
            <a:xfrm>
              <a:off x="9084063" y="2512889"/>
              <a:ext cx="516821" cy="215023"/>
            </a:xfrm>
            <a:custGeom>
              <a:avLst/>
              <a:gdLst>
                <a:gd name="T0" fmla="*/ 0 w 272"/>
                <a:gd name="T1" fmla="*/ 0 h 109"/>
                <a:gd name="T2" fmla="*/ 272 w 272"/>
                <a:gd name="T3" fmla="*/ 109 h 109"/>
                <a:gd name="T4" fmla="*/ 0 60000 65536"/>
                <a:gd name="T5" fmla="*/ 0 60000 65536"/>
              </a:gdLst>
              <a:ahLst/>
              <a:cxnLst>
                <a:cxn ang="T4">
                  <a:pos x="T0" y="T1"/>
                </a:cxn>
                <a:cxn ang="T5">
                  <a:pos x="T2" y="T3"/>
                </a:cxn>
              </a:cxnLst>
              <a:rect l="0" t="0" r="r" b="b"/>
              <a:pathLst>
                <a:path w="272" h="109">
                  <a:moveTo>
                    <a:pt x="0" y="0"/>
                  </a:moveTo>
                  <a:lnTo>
                    <a:pt x="272" y="109"/>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360" name="Line 40"/>
            <p:cNvSpPr>
              <a:spLocks noChangeShapeType="1"/>
            </p:cNvSpPr>
            <p:nvPr/>
          </p:nvSpPr>
          <p:spPr bwMode="auto">
            <a:xfrm flipV="1">
              <a:off x="9000459" y="3848400"/>
              <a:ext cx="602324" cy="1795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361" name="Freeform 41"/>
            <p:cNvSpPr>
              <a:spLocks/>
            </p:cNvSpPr>
            <p:nvPr/>
          </p:nvSpPr>
          <p:spPr bwMode="auto">
            <a:xfrm>
              <a:off x="9000459" y="3580115"/>
              <a:ext cx="636526" cy="207133"/>
            </a:xfrm>
            <a:custGeom>
              <a:avLst/>
              <a:gdLst>
                <a:gd name="T0" fmla="*/ 0 w 335"/>
                <a:gd name="T1" fmla="*/ 0 h 105"/>
                <a:gd name="T2" fmla="*/ 335 w 335"/>
                <a:gd name="T3" fmla="*/ 105 h 105"/>
                <a:gd name="T4" fmla="*/ 0 60000 65536"/>
                <a:gd name="T5" fmla="*/ 0 60000 65536"/>
              </a:gdLst>
              <a:ahLst/>
              <a:cxnLst>
                <a:cxn ang="T4">
                  <a:pos x="T0" y="T1"/>
                </a:cxn>
                <a:cxn ang="T5">
                  <a:pos x="T2" y="T3"/>
                </a:cxn>
              </a:cxnLst>
              <a:rect l="0" t="0" r="r" b="b"/>
              <a:pathLst>
                <a:path w="335" h="105">
                  <a:moveTo>
                    <a:pt x="0" y="0"/>
                  </a:moveTo>
                  <a:lnTo>
                    <a:pt x="335" y="105"/>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362" name="Line 42"/>
            <p:cNvSpPr>
              <a:spLocks noChangeShapeType="1"/>
            </p:cNvSpPr>
            <p:nvPr/>
          </p:nvSpPr>
          <p:spPr bwMode="auto">
            <a:xfrm flipV="1">
              <a:off x="9085963" y="2864027"/>
              <a:ext cx="516821" cy="1795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363" name="Line 35"/>
            <p:cNvSpPr>
              <a:spLocks noChangeShapeType="1"/>
            </p:cNvSpPr>
            <p:nvPr/>
          </p:nvSpPr>
          <p:spPr bwMode="auto">
            <a:xfrm flipV="1">
              <a:off x="5948273" y="2799446"/>
              <a:ext cx="516821" cy="1795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364" name="Line 36"/>
            <p:cNvSpPr>
              <a:spLocks noChangeShapeType="1"/>
            </p:cNvSpPr>
            <p:nvPr/>
          </p:nvSpPr>
          <p:spPr bwMode="auto">
            <a:xfrm>
              <a:off x="5948273" y="3067731"/>
              <a:ext cx="516821" cy="907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365" name="Line 35"/>
            <p:cNvSpPr>
              <a:spLocks noChangeShapeType="1"/>
            </p:cNvSpPr>
            <p:nvPr/>
          </p:nvSpPr>
          <p:spPr bwMode="auto">
            <a:xfrm flipV="1">
              <a:off x="5931829" y="3709490"/>
              <a:ext cx="516821" cy="1795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366" name="Line 36"/>
            <p:cNvSpPr>
              <a:spLocks noChangeShapeType="1"/>
            </p:cNvSpPr>
            <p:nvPr/>
          </p:nvSpPr>
          <p:spPr bwMode="auto">
            <a:xfrm>
              <a:off x="5931829" y="3977775"/>
              <a:ext cx="516821" cy="907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367" name="Line 35"/>
            <p:cNvSpPr>
              <a:spLocks noChangeShapeType="1"/>
            </p:cNvSpPr>
            <p:nvPr/>
          </p:nvSpPr>
          <p:spPr bwMode="auto">
            <a:xfrm flipV="1">
              <a:off x="5924430" y="3248240"/>
              <a:ext cx="516821" cy="1795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368" name="Line 36"/>
            <p:cNvSpPr>
              <a:spLocks noChangeShapeType="1"/>
            </p:cNvSpPr>
            <p:nvPr/>
          </p:nvSpPr>
          <p:spPr bwMode="auto">
            <a:xfrm>
              <a:off x="5924430" y="3516525"/>
              <a:ext cx="516821" cy="907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grpSp>
      <p:grpSp>
        <p:nvGrpSpPr>
          <p:cNvPr id="369" name="Gruppo 368"/>
          <p:cNvGrpSpPr/>
          <p:nvPr/>
        </p:nvGrpSpPr>
        <p:grpSpPr>
          <a:xfrm>
            <a:off x="9407782" y="2890646"/>
            <a:ext cx="936104" cy="567087"/>
            <a:chOff x="5751523" y="2341146"/>
            <a:chExt cx="4024167" cy="1902496"/>
          </a:xfrm>
        </p:grpSpPr>
        <p:sp>
          <p:nvSpPr>
            <p:cNvPr id="370" name="Oval 4"/>
            <p:cNvSpPr>
              <a:spLocks noChangeArrowheads="1"/>
            </p:cNvSpPr>
            <p:nvPr/>
          </p:nvSpPr>
          <p:spPr bwMode="auto">
            <a:xfrm>
              <a:off x="6503698" y="2341146"/>
              <a:ext cx="2455321" cy="1902496"/>
            </a:xfrm>
            <a:prstGeom prst="ellipse">
              <a:avLst/>
            </a:prstGeom>
            <a:noFill/>
            <a:ln w="9525" algn="ctr">
              <a:solidFill>
                <a:schemeClr val="tx1"/>
              </a:solidFill>
              <a:round/>
              <a:headEnd/>
              <a:tailEnd/>
            </a:ln>
            <a:effectLst/>
          </p:spPr>
          <p:txBody>
            <a:bodyPr wrap="square"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371" name="Oval 5"/>
            <p:cNvSpPr>
              <a:spLocks noChangeArrowheads="1"/>
            </p:cNvSpPr>
            <p:nvPr/>
          </p:nvSpPr>
          <p:spPr bwMode="auto">
            <a:xfrm>
              <a:off x="5751523" y="2431889"/>
              <a:ext cx="172906" cy="179515"/>
            </a:xfrm>
            <a:prstGeom prst="ellipse">
              <a:avLst/>
            </a:prstGeom>
            <a:solidFill>
              <a:srgbClr val="0070C0"/>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372" name="Oval 6"/>
            <p:cNvSpPr>
              <a:spLocks noChangeArrowheads="1"/>
            </p:cNvSpPr>
            <p:nvPr/>
          </p:nvSpPr>
          <p:spPr bwMode="auto">
            <a:xfrm>
              <a:off x="5751523" y="2927314"/>
              <a:ext cx="172906" cy="179515"/>
            </a:xfrm>
            <a:prstGeom prst="ellipse">
              <a:avLst/>
            </a:prstGeom>
            <a:solidFill>
              <a:srgbClr val="0070C0"/>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373" name="Oval 7"/>
            <p:cNvSpPr>
              <a:spLocks noChangeArrowheads="1"/>
            </p:cNvSpPr>
            <p:nvPr/>
          </p:nvSpPr>
          <p:spPr bwMode="auto">
            <a:xfrm>
              <a:off x="5751523" y="3393961"/>
              <a:ext cx="172906" cy="179515"/>
            </a:xfrm>
            <a:prstGeom prst="ellipse">
              <a:avLst/>
            </a:prstGeom>
            <a:solidFill>
              <a:srgbClr val="0070C0"/>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374" name="Oval 8"/>
            <p:cNvSpPr>
              <a:spLocks noChangeArrowheads="1"/>
            </p:cNvSpPr>
            <p:nvPr/>
          </p:nvSpPr>
          <p:spPr bwMode="auto">
            <a:xfrm>
              <a:off x="5751523" y="3814490"/>
              <a:ext cx="172906" cy="179515"/>
            </a:xfrm>
            <a:prstGeom prst="ellipse">
              <a:avLst/>
            </a:prstGeom>
            <a:solidFill>
              <a:srgbClr val="0070C0"/>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375" name="Oval 9"/>
            <p:cNvSpPr>
              <a:spLocks noChangeArrowheads="1"/>
            </p:cNvSpPr>
            <p:nvPr/>
          </p:nvSpPr>
          <p:spPr bwMode="auto">
            <a:xfrm>
              <a:off x="9602784" y="2686486"/>
              <a:ext cx="172906" cy="179515"/>
            </a:xfrm>
            <a:prstGeom prst="ellipse">
              <a:avLst/>
            </a:prstGeom>
            <a:solidFill>
              <a:schemeClr val="bg2">
                <a:lumMod val="50000"/>
                <a:lumOff val="50000"/>
              </a:schemeClr>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376" name="Oval 10"/>
            <p:cNvSpPr>
              <a:spLocks noChangeArrowheads="1"/>
            </p:cNvSpPr>
            <p:nvPr/>
          </p:nvSpPr>
          <p:spPr bwMode="auto">
            <a:xfrm>
              <a:off x="9602784" y="3043543"/>
              <a:ext cx="172906" cy="179515"/>
            </a:xfrm>
            <a:prstGeom prst="ellipse">
              <a:avLst/>
            </a:prstGeom>
            <a:solidFill>
              <a:schemeClr val="bg2">
                <a:lumMod val="50000"/>
                <a:lumOff val="50000"/>
              </a:schemeClr>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377" name="Oval 11"/>
            <p:cNvSpPr>
              <a:spLocks noChangeArrowheads="1"/>
            </p:cNvSpPr>
            <p:nvPr/>
          </p:nvSpPr>
          <p:spPr bwMode="auto">
            <a:xfrm>
              <a:off x="9602784" y="3402572"/>
              <a:ext cx="172906" cy="179515"/>
            </a:xfrm>
            <a:prstGeom prst="ellipse">
              <a:avLst/>
            </a:prstGeom>
            <a:solidFill>
              <a:schemeClr val="bg2">
                <a:lumMod val="50000"/>
                <a:lumOff val="50000"/>
              </a:schemeClr>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378" name="Oval 12"/>
            <p:cNvSpPr>
              <a:spLocks noChangeArrowheads="1"/>
            </p:cNvSpPr>
            <p:nvPr/>
          </p:nvSpPr>
          <p:spPr bwMode="auto">
            <a:xfrm>
              <a:off x="9602784" y="3761601"/>
              <a:ext cx="172906" cy="179515"/>
            </a:xfrm>
            <a:prstGeom prst="ellipse">
              <a:avLst/>
            </a:prstGeom>
            <a:solidFill>
              <a:schemeClr val="bg2">
                <a:lumMod val="50000"/>
                <a:lumOff val="50000"/>
              </a:schemeClr>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379" name="Oval 13"/>
            <p:cNvSpPr>
              <a:spLocks noChangeArrowheads="1"/>
            </p:cNvSpPr>
            <p:nvPr/>
          </p:nvSpPr>
          <p:spPr bwMode="auto">
            <a:xfrm>
              <a:off x="7107922" y="2768072"/>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380" name="Oval 14"/>
            <p:cNvSpPr>
              <a:spLocks noChangeArrowheads="1"/>
            </p:cNvSpPr>
            <p:nvPr/>
          </p:nvSpPr>
          <p:spPr bwMode="auto">
            <a:xfrm>
              <a:off x="7020519" y="3661699"/>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381" name="Oval 15"/>
            <p:cNvSpPr>
              <a:spLocks noChangeArrowheads="1"/>
            </p:cNvSpPr>
            <p:nvPr/>
          </p:nvSpPr>
          <p:spPr bwMode="auto">
            <a:xfrm>
              <a:off x="7624743" y="3125129"/>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382" name="Oval 16"/>
            <p:cNvSpPr>
              <a:spLocks noChangeArrowheads="1"/>
            </p:cNvSpPr>
            <p:nvPr/>
          </p:nvSpPr>
          <p:spPr bwMode="auto">
            <a:xfrm>
              <a:off x="7710246" y="3752443"/>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383" name="Oval 17"/>
            <p:cNvSpPr>
              <a:spLocks noChangeArrowheads="1"/>
            </p:cNvSpPr>
            <p:nvPr/>
          </p:nvSpPr>
          <p:spPr bwMode="auto">
            <a:xfrm>
              <a:off x="6935016" y="3213900"/>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384" name="Oval 18"/>
            <p:cNvSpPr>
              <a:spLocks noChangeArrowheads="1"/>
            </p:cNvSpPr>
            <p:nvPr/>
          </p:nvSpPr>
          <p:spPr bwMode="auto">
            <a:xfrm>
              <a:off x="7968658" y="2677328"/>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385" name="Oval 19"/>
            <p:cNvSpPr>
              <a:spLocks noChangeArrowheads="1"/>
            </p:cNvSpPr>
            <p:nvPr/>
          </p:nvSpPr>
          <p:spPr bwMode="auto">
            <a:xfrm>
              <a:off x="8141564" y="3213900"/>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386" name="Oval 20"/>
            <p:cNvSpPr>
              <a:spLocks noChangeArrowheads="1"/>
            </p:cNvSpPr>
            <p:nvPr/>
          </p:nvSpPr>
          <p:spPr bwMode="auto">
            <a:xfrm>
              <a:off x="8314470" y="3752443"/>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387" name="Oval 21"/>
            <p:cNvSpPr>
              <a:spLocks noChangeArrowheads="1"/>
            </p:cNvSpPr>
            <p:nvPr/>
          </p:nvSpPr>
          <p:spPr bwMode="auto">
            <a:xfrm>
              <a:off x="8561120" y="2954771"/>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388" name="Line 22"/>
            <p:cNvSpPr>
              <a:spLocks noChangeShapeType="1"/>
            </p:cNvSpPr>
            <p:nvPr/>
          </p:nvSpPr>
          <p:spPr bwMode="auto">
            <a:xfrm flipV="1">
              <a:off x="7107922" y="3213900"/>
              <a:ext cx="516821" cy="907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389" name="Freeform 23"/>
            <p:cNvSpPr>
              <a:spLocks/>
            </p:cNvSpPr>
            <p:nvPr/>
          </p:nvSpPr>
          <p:spPr bwMode="auto">
            <a:xfrm>
              <a:off x="7277029" y="2821334"/>
              <a:ext cx="697328" cy="90744"/>
            </a:xfrm>
            <a:custGeom>
              <a:avLst/>
              <a:gdLst>
                <a:gd name="T0" fmla="*/ 367 w 367"/>
                <a:gd name="T1" fmla="*/ 0 h 46"/>
                <a:gd name="T2" fmla="*/ 0 w 367"/>
                <a:gd name="T3" fmla="*/ 46 h 46"/>
                <a:gd name="T4" fmla="*/ 0 60000 65536"/>
                <a:gd name="T5" fmla="*/ 0 60000 65536"/>
              </a:gdLst>
              <a:ahLst/>
              <a:cxnLst>
                <a:cxn ang="T4">
                  <a:pos x="T0" y="T1"/>
                </a:cxn>
                <a:cxn ang="T5">
                  <a:pos x="T2" y="T3"/>
                </a:cxn>
              </a:cxnLst>
              <a:rect l="0" t="0" r="r" b="b"/>
              <a:pathLst>
                <a:path w="367" h="46">
                  <a:moveTo>
                    <a:pt x="367" y="0"/>
                  </a:moveTo>
                  <a:lnTo>
                    <a:pt x="0" y="46"/>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390" name="Line 24"/>
            <p:cNvSpPr>
              <a:spLocks noChangeShapeType="1"/>
            </p:cNvSpPr>
            <p:nvPr/>
          </p:nvSpPr>
          <p:spPr bwMode="auto">
            <a:xfrm flipH="1">
              <a:off x="8487378" y="3125129"/>
              <a:ext cx="258410" cy="6273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391" name="Line 25"/>
            <p:cNvSpPr>
              <a:spLocks noChangeShapeType="1"/>
            </p:cNvSpPr>
            <p:nvPr/>
          </p:nvSpPr>
          <p:spPr bwMode="auto">
            <a:xfrm flipV="1">
              <a:off x="8399974" y="3125129"/>
              <a:ext cx="258410" cy="6273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392" name="Line 26"/>
            <p:cNvSpPr>
              <a:spLocks noChangeShapeType="1"/>
            </p:cNvSpPr>
            <p:nvPr/>
          </p:nvSpPr>
          <p:spPr bwMode="auto">
            <a:xfrm flipH="1" flipV="1">
              <a:off x="7193426" y="3752443"/>
              <a:ext cx="516821" cy="8877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393" name="Freeform 27"/>
            <p:cNvSpPr>
              <a:spLocks/>
            </p:cNvSpPr>
            <p:nvPr/>
          </p:nvSpPr>
          <p:spPr bwMode="auto">
            <a:xfrm>
              <a:off x="7022419" y="2949559"/>
              <a:ext cx="121605" cy="264341"/>
            </a:xfrm>
            <a:custGeom>
              <a:avLst/>
              <a:gdLst>
                <a:gd name="T0" fmla="*/ 64 w 64"/>
                <a:gd name="T1" fmla="*/ 0 h 134"/>
                <a:gd name="T2" fmla="*/ 0 w 64"/>
                <a:gd name="T3" fmla="*/ 134 h 134"/>
                <a:gd name="T4" fmla="*/ 0 60000 65536"/>
                <a:gd name="T5" fmla="*/ 0 60000 65536"/>
              </a:gdLst>
              <a:ahLst/>
              <a:cxnLst>
                <a:cxn ang="T4">
                  <a:pos x="T0" y="T1"/>
                </a:cxn>
                <a:cxn ang="T5">
                  <a:pos x="T2" y="T3"/>
                </a:cxn>
              </a:cxnLst>
              <a:rect l="0" t="0" r="r" b="b"/>
              <a:pathLst>
                <a:path w="64" h="134">
                  <a:moveTo>
                    <a:pt x="64" y="0"/>
                  </a:moveTo>
                  <a:lnTo>
                    <a:pt x="0" y="134"/>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394" name="Freeform 28"/>
            <p:cNvSpPr>
              <a:spLocks/>
            </p:cNvSpPr>
            <p:nvPr/>
          </p:nvSpPr>
          <p:spPr bwMode="auto">
            <a:xfrm>
              <a:off x="7280829" y="2726645"/>
              <a:ext cx="697328" cy="90744"/>
            </a:xfrm>
            <a:custGeom>
              <a:avLst/>
              <a:gdLst>
                <a:gd name="T0" fmla="*/ 0 w 367"/>
                <a:gd name="T1" fmla="*/ 46 h 46"/>
                <a:gd name="T2" fmla="*/ 367 w 367"/>
                <a:gd name="T3" fmla="*/ 0 h 46"/>
                <a:gd name="T4" fmla="*/ 0 60000 65536"/>
                <a:gd name="T5" fmla="*/ 0 60000 65536"/>
              </a:gdLst>
              <a:ahLst/>
              <a:cxnLst>
                <a:cxn ang="T4">
                  <a:pos x="T0" y="T1"/>
                </a:cxn>
                <a:cxn ang="T5">
                  <a:pos x="T2" y="T3"/>
                </a:cxn>
              </a:cxnLst>
              <a:rect l="0" t="0" r="r" b="b"/>
              <a:pathLst>
                <a:path w="367" h="46">
                  <a:moveTo>
                    <a:pt x="0" y="46"/>
                  </a:moveTo>
                  <a:lnTo>
                    <a:pt x="367" y="0"/>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395" name="Freeform 29"/>
            <p:cNvSpPr>
              <a:spLocks/>
            </p:cNvSpPr>
            <p:nvPr/>
          </p:nvSpPr>
          <p:spPr bwMode="auto">
            <a:xfrm>
              <a:off x="8204267" y="2935750"/>
              <a:ext cx="220408" cy="307740"/>
            </a:xfrm>
            <a:custGeom>
              <a:avLst/>
              <a:gdLst>
                <a:gd name="T0" fmla="*/ 12 w 116"/>
                <a:gd name="T1" fmla="*/ 141 h 156"/>
                <a:gd name="T2" fmla="*/ 10 w 116"/>
                <a:gd name="T3" fmla="*/ 27 h 156"/>
                <a:gd name="T4" fmla="*/ 73 w 116"/>
                <a:gd name="T5" fmla="*/ 3 h 156"/>
                <a:gd name="T6" fmla="*/ 113 w 116"/>
                <a:gd name="T7" fmla="*/ 48 h 156"/>
                <a:gd name="T8" fmla="*/ 52 w 116"/>
                <a:gd name="T9" fmla="*/ 156 h 1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56">
                  <a:moveTo>
                    <a:pt x="12" y="141"/>
                  </a:moveTo>
                  <a:cubicBezTo>
                    <a:pt x="12" y="122"/>
                    <a:pt x="0" y="50"/>
                    <a:pt x="10" y="27"/>
                  </a:cubicBezTo>
                  <a:cubicBezTo>
                    <a:pt x="20" y="4"/>
                    <a:pt x="56" y="0"/>
                    <a:pt x="73" y="3"/>
                  </a:cubicBezTo>
                  <a:cubicBezTo>
                    <a:pt x="90" y="6"/>
                    <a:pt x="116" y="23"/>
                    <a:pt x="113" y="48"/>
                  </a:cubicBezTo>
                  <a:cubicBezTo>
                    <a:pt x="110" y="73"/>
                    <a:pt x="65" y="134"/>
                    <a:pt x="52" y="156"/>
                  </a:cubicBezTo>
                </a:path>
              </a:pathLst>
            </a:custGeom>
            <a:noFill/>
            <a:ln w="9525" cap="flat" cmpd="sng">
              <a:solidFill>
                <a:schemeClr val="tx1"/>
              </a:solidFill>
              <a:prstDash val="solid"/>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396" name="Freeform 30"/>
            <p:cNvSpPr>
              <a:spLocks/>
            </p:cNvSpPr>
            <p:nvPr/>
          </p:nvSpPr>
          <p:spPr bwMode="auto">
            <a:xfrm>
              <a:off x="6908414" y="2556995"/>
              <a:ext cx="285011" cy="299849"/>
            </a:xfrm>
            <a:custGeom>
              <a:avLst/>
              <a:gdLst>
                <a:gd name="T0" fmla="*/ 105 w 150"/>
                <a:gd name="T1" fmla="*/ 152 h 152"/>
                <a:gd name="T2" fmla="*/ 14 w 150"/>
                <a:gd name="T3" fmla="*/ 107 h 152"/>
                <a:gd name="T4" fmla="*/ 22 w 150"/>
                <a:gd name="T5" fmla="*/ 38 h 152"/>
                <a:gd name="T6" fmla="*/ 87 w 150"/>
                <a:gd name="T7" fmla="*/ 11 h 152"/>
                <a:gd name="T8" fmla="*/ 150 w 150"/>
                <a:gd name="T9" fmla="*/ 107 h 1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 h="152">
                  <a:moveTo>
                    <a:pt x="105" y="152"/>
                  </a:moveTo>
                  <a:cubicBezTo>
                    <a:pt x="63" y="141"/>
                    <a:pt x="28" y="126"/>
                    <a:pt x="14" y="107"/>
                  </a:cubicBezTo>
                  <a:cubicBezTo>
                    <a:pt x="0" y="88"/>
                    <a:pt x="10" y="54"/>
                    <a:pt x="22" y="38"/>
                  </a:cubicBezTo>
                  <a:cubicBezTo>
                    <a:pt x="34" y="22"/>
                    <a:pt x="66" y="0"/>
                    <a:pt x="87" y="11"/>
                  </a:cubicBezTo>
                  <a:cubicBezTo>
                    <a:pt x="108" y="22"/>
                    <a:pt x="137" y="87"/>
                    <a:pt x="150" y="107"/>
                  </a:cubicBezTo>
                </a:path>
              </a:pathLst>
            </a:custGeom>
            <a:noFill/>
            <a:ln w="9525" cap="flat" cmpd="sng">
              <a:solidFill>
                <a:schemeClr val="tx1"/>
              </a:solidFill>
              <a:prstDash val="solid"/>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397" name="Line 31"/>
            <p:cNvSpPr>
              <a:spLocks noChangeShapeType="1"/>
            </p:cNvSpPr>
            <p:nvPr/>
          </p:nvSpPr>
          <p:spPr bwMode="auto">
            <a:xfrm flipV="1">
              <a:off x="7193426" y="3304644"/>
              <a:ext cx="431318" cy="35705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398" name="Line 32"/>
            <p:cNvSpPr>
              <a:spLocks noChangeShapeType="1"/>
            </p:cNvSpPr>
            <p:nvPr/>
          </p:nvSpPr>
          <p:spPr bwMode="auto">
            <a:xfrm>
              <a:off x="7710246" y="3304644"/>
              <a:ext cx="87403" cy="44780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399" name="Line 33"/>
            <p:cNvSpPr>
              <a:spLocks noChangeShapeType="1"/>
            </p:cNvSpPr>
            <p:nvPr/>
          </p:nvSpPr>
          <p:spPr bwMode="auto">
            <a:xfrm>
              <a:off x="8227067" y="3393414"/>
              <a:ext cx="87403" cy="35902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400" name="Line 34"/>
            <p:cNvSpPr>
              <a:spLocks noChangeShapeType="1"/>
            </p:cNvSpPr>
            <p:nvPr/>
          </p:nvSpPr>
          <p:spPr bwMode="auto">
            <a:xfrm>
              <a:off x="7797650" y="3304644"/>
              <a:ext cx="516821" cy="53657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401" name="Line 35"/>
            <p:cNvSpPr>
              <a:spLocks noChangeShapeType="1"/>
            </p:cNvSpPr>
            <p:nvPr/>
          </p:nvSpPr>
          <p:spPr bwMode="auto">
            <a:xfrm flipV="1">
              <a:off x="5924430" y="2341146"/>
              <a:ext cx="516821" cy="1795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402" name="Line 36"/>
            <p:cNvSpPr>
              <a:spLocks noChangeShapeType="1"/>
            </p:cNvSpPr>
            <p:nvPr/>
          </p:nvSpPr>
          <p:spPr bwMode="auto">
            <a:xfrm>
              <a:off x="5924430" y="2609431"/>
              <a:ext cx="516821" cy="907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403" name="Freeform 39"/>
            <p:cNvSpPr>
              <a:spLocks/>
            </p:cNvSpPr>
            <p:nvPr/>
          </p:nvSpPr>
          <p:spPr bwMode="auto">
            <a:xfrm>
              <a:off x="9084063" y="2512889"/>
              <a:ext cx="516821" cy="215023"/>
            </a:xfrm>
            <a:custGeom>
              <a:avLst/>
              <a:gdLst>
                <a:gd name="T0" fmla="*/ 0 w 272"/>
                <a:gd name="T1" fmla="*/ 0 h 109"/>
                <a:gd name="T2" fmla="*/ 272 w 272"/>
                <a:gd name="T3" fmla="*/ 109 h 109"/>
                <a:gd name="T4" fmla="*/ 0 60000 65536"/>
                <a:gd name="T5" fmla="*/ 0 60000 65536"/>
              </a:gdLst>
              <a:ahLst/>
              <a:cxnLst>
                <a:cxn ang="T4">
                  <a:pos x="T0" y="T1"/>
                </a:cxn>
                <a:cxn ang="T5">
                  <a:pos x="T2" y="T3"/>
                </a:cxn>
              </a:cxnLst>
              <a:rect l="0" t="0" r="r" b="b"/>
              <a:pathLst>
                <a:path w="272" h="109">
                  <a:moveTo>
                    <a:pt x="0" y="0"/>
                  </a:moveTo>
                  <a:lnTo>
                    <a:pt x="272" y="109"/>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404" name="Line 40"/>
            <p:cNvSpPr>
              <a:spLocks noChangeShapeType="1"/>
            </p:cNvSpPr>
            <p:nvPr/>
          </p:nvSpPr>
          <p:spPr bwMode="auto">
            <a:xfrm flipV="1">
              <a:off x="9000459" y="3848400"/>
              <a:ext cx="602324" cy="1795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405" name="Freeform 41"/>
            <p:cNvSpPr>
              <a:spLocks/>
            </p:cNvSpPr>
            <p:nvPr/>
          </p:nvSpPr>
          <p:spPr bwMode="auto">
            <a:xfrm>
              <a:off x="9000459" y="3580115"/>
              <a:ext cx="636526" cy="207133"/>
            </a:xfrm>
            <a:custGeom>
              <a:avLst/>
              <a:gdLst>
                <a:gd name="T0" fmla="*/ 0 w 335"/>
                <a:gd name="T1" fmla="*/ 0 h 105"/>
                <a:gd name="T2" fmla="*/ 335 w 335"/>
                <a:gd name="T3" fmla="*/ 105 h 105"/>
                <a:gd name="T4" fmla="*/ 0 60000 65536"/>
                <a:gd name="T5" fmla="*/ 0 60000 65536"/>
              </a:gdLst>
              <a:ahLst/>
              <a:cxnLst>
                <a:cxn ang="T4">
                  <a:pos x="T0" y="T1"/>
                </a:cxn>
                <a:cxn ang="T5">
                  <a:pos x="T2" y="T3"/>
                </a:cxn>
              </a:cxnLst>
              <a:rect l="0" t="0" r="r" b="b"/>
              <a:pathLst>
                <a:path w="335" h="105">
                  <a:moveTo>
                    <a:pt x="0" y="0"/>
                  </a:moveTo>
                  <a:lnTo>
                    <a:pt x="335" y="105"/>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406" name="Line 42"/>
            <p:cNvSpPr>
              <a:spLocks noChangeShapeType="1"/>
            </p:cNvSpPr>
            <p:nvPr/>
          </p:nvSpPr>
          <p:spPr bwMode="auto">
            <a:xfrm flipV="1">
              <a:off x="9085963" y="2864027"/>
              <a:ext cx="516821" cy="1795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407" name="Line 35"/>
            <p:cNvSpPr>
              <a:spLocks noChangeShapeType="1"/>
            </p:cNvSpPr>
            <p:nvPr/>
          </p:nvSpPr>
          <p:spPr bwMode="auto">
            <a:xfrm flipV="1">
              <a:off x="5948273" y="2799446"/>
              <a:ext cx="516821" cy="1795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408" name="Line 36"/>
            <p:cNvSpPr>
              <a:spLocks noChangeShapeType="1"/>
            </p:cNvSpPr>
            <p:nvPr/>
          </p:nvSpPr>
          <p:spPr bwMode="auto">
            <a:xfrm>
              <a:off x="5948273" y="3067731"/>
              <a:ext cx="516821" cy="907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409" name="Line 35"/>
            <p:cNvSpPr>
              <a:spLocks noChangeShapeType="1"/>
            </p:cNvSpPr>
            <p:nvPr/>
          </p:nvSpPr>
          <p:spPr bwMode="auto">
            <a:xfrm flipV="1">
              <a:off x="5931829" y="3709490"/>
              <a:ext cx="516821" cy="1795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410" name="Line 36"/>
            <p:cNvSpPr>
              <a:spLocks noChangeShapeType="1"/>
            </p:cNvSpPr>
            <p:nvPr/>
          </p:nvSpPr>
          <p:spPr bwMode="auto">
            <a:xfrm>
              <a:off x="5931829" y="3977775"/>
              <a:ext cx="516821" cy="907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411" name="Line 35"/>
            <p:cNvSpPr>
              <a:spLocks noChangeShapeType="1"/>
            </p:cNvSpPr>
            <p:nvPr/>
          </p:nvSpPr>
          <p:spPr bwMode="auto">
            <a:xfrm flipV="1">
              <a:off x="5924430" y="3248240"/>
              <a:ext cx="516821" cy="1795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412" name="Line 36"/>
            <p:cNvSpPr>
              <a:spLocks noChangeShapeType="1"/>
            </p:cNvSpPr>
            <p:nvPr/>
          </p:nvSpPr>
          <p:spPr bwMode="auto">
            <a:xfrm>
              <a:off x="5924430" y="3516525"/>
              <a:ext cx="516821" cy="907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grpSp>
      <p:grpSp>
        <p:nvGrpSpPr>
          <p:cNvPr id="413" name="Gruppo 412"/>
          <p:cNvGrpSpPr/>
          <p:nvPr/>
        </p:nvGrpSpPr>
        <p:grpSpPr>
          <a:xfrm>
            <a:off x="8646649" y="1991341"/>
            <a:ext cx="936104" cy="567087"/>
            <a:chOff x="5751523" y="2341146"/>
            <a:chExt cx="4024167" cy="1902496"/>
          </a:xfrm>
        </p:grpSpPr>
        <p:sp>
          <p:nvSpPr>
            <p:cNvPr id="414" name="Oval 4"/>
            <p:cNvSpPr>
              <a:spLocks noChangeArrowheads="1"/>
            </p:cNvSpPr>
            <p:nvPr/>
          </p:nvSpPr>
          <p:spPr bwMode="auto">
            <a:xfrm>
              <a:off x="6503698" y="2341146"/>
              <a:ext cx="2455321" cy="1902496"/>
            </a:xfrm>
            <a:prstGeom prst="ellipse">
              <a:avLst/>
            </a:prstGeom>
            <a:noFill/>
            <a:ln w="9525" algn="ctr">
              <a:solidFill>
                <a:schemeClr val="tx1"/>
              </a:solidFill>
              <a:round/>
              <a:headEnd/>
              <a:tailEnd/>
            </a:ln>
            <a:effectLst/>
          </p:spPr>
          <p:txBody>
            <a:bodyPr wrap="square"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415" name="Oval 5"/>
            <p:cNvSpPr>
              <a:spLocks noChangeArrowheads="1"/>
            </p:cNvSpPr>
            <p:nvPr/>
          </p:nvSpPr>
          <p:spPr bwMode="auto">
            <a:xfrm>
              <a:off x="5751523" y="2431889"/>
              <a:ext cx="172906" cy="179515"/>
            </a:xfrm>
            <a:prstGeom prst="ellipse">
              <a:avLst/>
            </a:prstGeom>
            <a:solidFill>
              <a:srgbClr val="0070C0"/>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416" name="Oval 6"/>
            <p:cNvSpPr>
              <a:spLocks noChangeArrowheads="1"/>
            </p:cNvSpPr>
            <p:nvPr/>
          </p:nvSpPr>
          <p:spPr bwMode="auto">
            <a:xfrm>
              <a:off x="5751523" y="2927314"/>
              <a:ext cx="172906" cy="179515"/>
            </a:xfrm>
            <a:prstGeom prst="ellipse">
              <a:avLst/>
            </a:prstGeom>
            <a:solidFill>
              <a:srgbClr val="0070C0"/>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417" name="Oval 7"/>
            <p:cNvSpPr>
              <a:spLocks noChangeArrowheads="1"/>
            </p:cNvSpPr>
            <p:nvPr/>
          </p:nvSpPr>
          <p:spPr bwMode="auto">
            <a:xfrm>
              <a:off x="5751523" y="3393961"/>
              <a:ext cx="172906" cy="179515"/>
            </a:xfrm>
            <a:prstGeom prst="ellipse">
              <a:avLst/>
            </a:prstGeom>
            <a:solidFill>
              <a:srgbClr val="0070C0"/>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418" name="Oval 8"/>
            <p:cNvSpPr>
              <a:spLocks noChangeArrowheads="1"/>
            </p:cNvSpPr>
            <p:nvPr/>
          </p:nvSpPr>
          <p:spPr bwMode="auto">
            <a:xfrm>
              <a:off x="5751523" y="3814490"/>
              <a:ext cx="172906" cy="179515"/>
            </a:xfrm>
            <a:prstGeom prst="ellipse">
              <a:avLst/>
            </a:prstGeom>
            <a:solidFill>
              <a:srgbClr val="0070C0"/>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419" name="Oval 9"/>
            <p:cNvSpPr>
              <a:spLocks noChangeArrowheads="1"/>
            </p:cNvSpPr>
            <p:nvPr/>
          </p:nvSpPr>
          <p:spPr bwMode="auto">
            <a:xfrm>
              <a:off x="9602784" y="2686486"/>
              <a:ext cx="172906" cy="179515"/>
            </a:xfrm>
            <a:prstGeom prst="ellipse">
              <a:avLst/>
            </a:prstGeom>
            <a:solidFill>
              <a:schemeClr val="bg2">
                <a:lumMod val="50000"/>
                <a:lumOff val="50000"/>
              </a:schemeClr>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420" name="Oval 10"/>
            <p:cNvSpPr>
              <a:spLocks noChangeArrowheads="1"/>
            </p:cNvSpPr>
            <p:nvPr/>
          </p:nvSpPr>
          <p:spPr bwMode="auto">
            <a:xfrm>
              <a:off x="9602784" y="3043543"/>
              <a:ext cx="172906" cy="179515"/>
            </a:xfrm>
            <a:prstGeom prst="ellipse">
              <a:avLst/>
            </a:prstGeom>
            <a:solidFill>
              <a:schemeClr val="bg2">
                <a:lumMod val="50000"/>
                <a:lumOff val="50000"/>
              </a:schemeClr>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421" name="Oval 11"/>
            <p:cNvSpPr>
              <a:spLocks noChangeArrowheads="1"/>
            </p:cNvSpPr>
            <p:nvPr/>
          </p:nvSpPr>
          <p:spPr bwMode="auto">
            <a:xfrm>
              <a:off x="9602784" y="3402572"/>
              <a:ext cx="172906" cy="179515"/>
            </a:xfrm>
            <a:prstGeom prst="ellipse">
              <a:avLst/>
            </a:prstGeom>
            <a:solidFill>
              <a:schemeClr val="bg2">
                <a:lumMod val="50000"/>
                <a:lumOff val="50000"/>
              </a:schemeClr>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422" name="Oval 12"/>
            <p:cNvSpPr>
              <a:spLocks noChangeArrowheads="1"/>
            </p:cNvSpPr>
            <p:nvPr/>
          </p:nvSpPr>
          <p:spPr bwMode="auto">
            <a:xfrm>
              <a:off x="9602784" y="3761601"/>
              <a:ext cx="172906" cy="179515"/>
            </a:xfrm>
            <a:prstGeom prst="ellipse">
              <a:avLst/>
            </a:prstGeom>
            <a:solidFill>
              <a:schemeClr val="bg2">
                <a:lumMod val="50000"/>
                <a:lumOff val="50000"/>
              </a:schemeClr>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423" name="Oval 13"/>
            <p:cNvSpPr>
              <a:spLocks noChangeArrowheads="1"/>
            </p:cNvSpPr>
            <p:nvPr/>
          </p:nvSpPr>
          <p:spPr bwMode="auto">
            <a:xfrm>
              <a:off x="7107922" y="2768072"/>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424" name="Oval 14"/>
            <p:cNvSpPr>
              <a:spLocks noChangeArrowheads="1"/>
            </p:cNvSpPr>
            <p:nvPr/>
          </p:nvSpPr>
          <p:spPr bwMode="auto">
            <a:xfrm>
              <a:off x="7020519" y="3661699"/>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425" name="Oval 15"/>
            <p:cNvSpPr>
              <a:spLocks noChangeArrowheads="1"/>
            </p:cNvSpPr>
            <p:nvPr/>
          </p:nvSpPr>
          <p:spPr bwMode="auto">
            <a:xfrm>
              <a:off x="7624743" y="3125129"/>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426" name="Oval 16"/>
            <p:cNvSpPr>
              <a:spLocks noChangeArrowheads="1"/>
            </p:cNvSpPr>
            <p:nvPr/>
          </p:nvSpPr>
          <p:spPr bwMode="auto">
            <a:xfrm>
              <a:off x="7710246" y="3752443"/>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427" name="Oval 17"/>
            <p:cNvSpPr>
              <a:spLocks noChangeArrowheads="1"/>
            </p:cNvSpPr>
            <p:nvPr/>
          </p:nvSpPr>
          <p:spPr bwMode="auto">
            <a:xfrm>
              <a:off x="6935016" y="3213900"/>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428" name="Oval 18"/>
            <p:cNvSpPr>
              <a:spLocks noChangeArrowheads="1"/>
            </p:cNvSpPr>
            <p:nvPr/>
          </p:nvSpPr>
          <p:spPr bwMode="auto">
            <a:xfrm>
              <a:off x="7968658" y="2677328"/>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429" name="Oval 19"/>
            <p:cNvSpPr>
              <a:spLocks noChangeArrowheads="1"/>
            </p:cNvSpPr>
            <p:nvPr/>
          </p:nvSpPr>
          <p:spPr bwMode="auto">
            <a:xfrm>
              <a:off x="8141564" y="3213900"/>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430" name="Oval 20"/>
            <p:cNvSpPr>
              <a:spLocks noChangeArrowheads="1"/>
            </p:cNvSpPr>
            <p:nvPr/>
          </p:nvSpPr>
          <p:spPr bwMode="auto">
            <a:xfrm>
              <a:off x="8314470" y="3752443"/>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431" name="Oval 21"/>
            <p:cNvSpPr>
              <a:spLocks noChangeArrowheads="1"/>
            </p:cNvSpPr>
            <p:nvPr/>
          </p:nvSpPr>
          <p:spPr bwMode="auto">
            <a:xfrm>
              <a:off x="8561120" y="2954771"/>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432" name="Line 22"/>
            <p:cNvSpPr>
              <a:spLocks noChangeShapeType="1"/>
            </p:cNvSpPr>
            <p:nvPr/>
          </p:nvSpPr>
          <p:spPr bwMode="auto">
            <a:xfrm flipV="1">
              <a:off x="7107922" y="3213900"/>
              <a:ext cx="516821" cy="907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433" name="Freeform 23"/>
            <p:cNvSpPr>
              <a:spLocks/>
            </p:cNvSpPr>
            <p:nvPr/>
          </p:nvSpPr>
          <p:spPr bwMode="auto">
            <a:xfrm>
              <a:off x="7277029" y="2821334"/>
              <a:ext cx="697328" cy="90744"/>
            </a:xfrm>
            <a:custGeom>
              <a:avLst/>
              <a:gdLst>
                <a:gd name="T0" fmla="*/ 367 w 367"/>
                <a:gd name="T1" fmla="*/ 0 h 46"/>
                <a:gd name="T2" fmla="*/ 0 w 367"/>
                <a:gd name="T3" fmla="*/ 46 h 46"/>
                <a:gd name="T4" fmla="*/ 0 60000 65536"/>
                <a:gd name="T5" fmla="*/ 0 60000 65536"/>
              </a:gdLst>
              <a:ahLst/>
              <a:cxnLst>
                <a:cxn ang="T4">
                  <a:pos x="T0" y="T1"/>
                </a:cxn>
                <a:cxn ang="T5">
                  <a:pos x="T2" y="T3"/>
                </a:cxn>
              </a:cxnLst>
              <a:rect l="0" t="0" r="r" b="b"/>
              <a:pathLst>
                <a:path w="367" h="46">
                  <a:moveTo>
                    <a:pt x="367" y="0"/>
                  </a:moveTo>
                  <a:lnTo>
                    <a:pt x="0" y="46"/>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434" name="Line 24"/>
            <p:cNvSpPr>
              <a:spLocks noChangeShapeType="1"/>
            </p:cNvSpPr>
            <p:nvPr/>
          </p:nvSpPr>
          <p:spPr bwMode="auto">
            <a:xfrm flipH="1">
              <a:off x="8487378" y="3125129"/>
              <a:ext cx="258410" cy="6273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435" name="Line 25"/>
            <p:cNvSpPr>
              <a:spLocks noChangeShapeType="1"/>
            </p:cNvSpPr>
            <p:nvPr/>
          </p:nvSpPr>
          <p:spPr bwMode="auto">
            <a:xfrm flipV="1">
              <a:off x="8399974" y="3125129"/>
              <a:ext cx="258410" cy="6273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436" name="Line 26"/>
            <p:cNvSpPr>
              <a:spLocks noChangeShapeType="1"/>
            </p:cNvSpPr>
            <p:nvPr/>
          </p:nvSpPr>
          <p:spPr bwMode="auto">
            <a:xfrm flipH="1" flipV="1">
              <a:off x="7193426" y="3752443"/>
              <a:ext cx="516821" cy="8877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437" name="Freeform 27"/>
            <p:cNvSpPr>
              <a:spLocks/>
            </p:cNvSpPr>
            <p:nvPr/>
          </p:nvSpPr>
          <p:spPr bwMode="auto">
            <a:xfrm>
              <a:off x="7022419" y="2949559"/>
              <a:ext cx="121605" cy="264341"/>
            </a:xfrm>
            <a:custGeom>
              <a:avLst/>
              <a:gdLst>
                <a:gd name="T0" fmla="*/ 64 w 64"/>
                <a:gd name="T1" fmla="*/ 0 h 134"/>
                <a:gd name="T2" fmla="*/ 0 w 64"/>
                <a:gd name="T3" fmla="*/ 134 h 134"/>
                <a:gd name="T4" fmla="*/ 0 60000 65536"/>
                <a:gd name="T5" fmla="*/ 0 60000 65536"/>
              </a:gdLst>
              <a:ahLst/>
              <a:cxnLst>
                <a:cxn ang="T4">
                  <a:pos x="T0" y="T1"/>
                </a:cxn>
                <a:cxn ang="T5">
                  <a:pos x="T2" y="T3"/>
                </a:cxn>
              </a:cxnLst>
              <a:rect l="0" t="0" r="r" b="b"/>
              <a:pathLst>
                <a:path w="64" h="134">
                  <a:moveTo>
                    <a:pt x="64" y="0"/>
                  </a:moveTo>
                  <a:lnTo>
                    <a:pt x="0" y="134"/>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438" name="Freeform 28"/>
            <p:cNvSpPr>
              <a:spLocks/>
            </p:cNvSpPr>
            <p:nvPr/>
          </p:nvSpPr>
          <p:spPr bwMode="auto">
            <a:xfrm>
              <a:off x="7280829" y="2726645"/>
              <a:ext cx="697328" cy="90744"/>
            </a:xfrm>
            <a:custGeom>
              <a:avLst/>
              <a:gdLst>
                <a:gd name="T0" fmla="*/ 0 w 367"/>
                <a:gd name="T1" fmla="*/ 46 h 46"/>
                <a:gd name="T2" fmla="*/ 367 w 367"/>
                <a:gd name="T3" fmla="*/ 0 h 46"/>
                <a:gd name="T4" fmla="*/ 0 60000 65536"/>
                <a:gd name="T5" fmla="*/ 0 60000 65536"/>
              </a:gdLst>
              <a:ahLst/>
              <a:cxnLst>
                <a:cxn ang="T4">
                  <a:pos x="T0" y="T1"/>
                </a:cxn>
                <a:cxn ang="T5">
                  <a:pos x="T2" y="T3"/>
                </a:cxn>
              </a:cxnLst>
              <a:rect l="0" t="0" r="r" b="b"/>
              <a:pathLst>
                <a:path w="367" h="46">
                  <a:moveTo>
                    <a:pt x="0" y="46"/>
                  </a:moveTo>
                  <a:lnTo>
                    <a:pt x="367" y="0"/>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439" name="Freeform 29"/>
            <p:cNvSpPr>
              <a:spLocks/>
            </p:cNvSpPr>
            <p:nvPr/>
          </p:nvSpPr>
          <p:spPr bwMode="auto">
            <a:xfrm>
              <a:off x="8204267" y="2935750"/>
              <a:ext cx="220408" cy="307740"/>
            </a:xfrm>
            <a:custGeom>
              <a:avLst/>
              <a:gdLst>
                <a:gd name="T0" fmla="*/ 12 w 116"/>
                <a:gd name="T1" fmla="*/ 141 h 156"/>
                <a:gd name="T2" fmla="*/ 10 w 116"/>
                <a:gd name="T3" fmla="*/ 27 h 156"/>
                <a:gd name="T4" fmla="*/ 73 w 116"/>
                <a:gd name="T5" fmla="*/ 3 h 156"/>
                <a:gd name="T6" fmla="*/ 113 w 116"/>
                <a:gd name="T7" fmla="*/ 48 h 156"/>
                <a:gd name="T8" fmla="*/ 52 w 116"/>
                <a:gd name="T9" fmla="*/ 156 h 1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56">
                  <a:moveTo>
                    <a:pt x="12" y="141"/>
                  </a:moveTo>
                  <a:cubicBezTo>
                    <a:pt x="12" y="122"/>
                    <a:pt x="0" y="50"/>
                    <a:pt x="10" y="27"/>
                  </a:cubicBezTo>
                  <a:cubicBezTo>
                    <a:pt x="20" y="4"/>
                    <a:pt x="56" y="0"/>
                    <a:pt x="73" y="3"/>
                  </a:cubicBezTo>
                  <a:cubicBezTo>
                    <a:pt x="90" y="6"/>
                    <a:pt x="116" y="23"/>
                    <a:pt x="113" y="48"/>
                  </a:cubicBezTo>
                  <a:cubicBezTo>
                    <a:pt x="110" y="73"/>
                    <a:pt x="65" y="134"/>
                    <a:pt x="52" y="156"/>
                  </a:cubicBezTo>
                </a:path>
              </a:pathLst>
            </a:custGeom>
            <a:noFill/>
            <a:ln w="9525" cap="flat" cmpd="sng">
              <a:solidFill>
                <a:schemeClr val="tx1"/>
              </a:solidFill>
              <a:prstDash val="solid"/>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440" name="Freeform 30"/>
            <p:cNvSpPr>
              <a:spLocks/>
            </p:cNvSpPr>
            <p:nvPr/>
          </p:nvSpPr>
          <p:spPr bwMode="auto">
            <a:xfrm>
              <a:off x="6908414" y="2556995"/>
              <a:ext cx="285011" cy="299849"/>
            </a:xfrm>
            <a:custGeom>
              <a:avLst/>
              <a:gdLst>
                <a:gd name="T0" fmla="*/ 105 w 150"/>
                <a:gd name="T1" fmla="*/ 152 h 152"/>
                <a:gd name="T2" fmla="*/ 14 w 150"/>
                <a:gd name="T3" fmla="*/ 107 h 152"/>
                <a:gd name="T4" fmla="*/ 22 w 150"/>
                <a:gd name="T5" fmla="*/ 38 h 152"/>
                <a:gd name="T6" fmla="*/ 87 w 150"/>
                <a:gd name="T7" fmla="*/ 11 h 152"/>
                <a:gd name="T8" fmla="*/ 150 w 150"/>
                <a:gd name="T9" fmla="*/ 107 h 1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 h="152">
                  <a:moveTo>
                    <a:pt x="105" y="152"/>
                  </a:moveTo>
                  <a:cubicBezTo>
                    <a:pt x="63" y="141"/>
                    <a:pt x="28" y="126"/>
                    <a:pt x="14" y="107"/>
                  </a:cubicBezTo>
                  <a:cubicBezTo>
                    <a:pt x="0" y="88"/>
                    <a:pt x="10" y="54"/>
                    <a:pt x="22" y="38"/>
                  </a:cubicBezTo>
                  <a:cubicBezTo>
                    <a:pt x="34" y="22"/>
                    <a:pt x="66" y="0"/>
                    <a:pt x="87" y="11"/>
                  </a:cubicBezTo>
                  <a:cubicBezTo>
                    <a:pt x="108" y="22"/>
                    <a:pt x="137" y="87"/>
                    <a:pt x="150" y="107"/>
                  </a:cubicBezTo>
                </a:path>
              </a:pathLst>
            </a:custGeom>
            <a:noFill/>
            <a:ln w="9525" cap="flat" cmpd="sng">
              <a:solidFill>
                <a:schemeClr val="tx1"/>
              </a:solidFill>
              <a:prstDash val="solid"/>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441" name="Line 31"/>
            <p:cNvSpPr>
              <a:spLocks noChangeShapeType="1"/>
            </p:cNvSpPr>
            <p:nvPr/>
          </p:nvSpPr>
          <p:spPr bwMode="auto">
            <a:xfrm flipV="1">
              <a:off x="7193426" y="3304644"/>
              <a:ext cx="431318" cy="35705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442" name="Line 32"/>
            <p:cNvSpPr>
              <a:spLocks noChangeShapeType="1"/>
            </p:cNvSpPr>
            <p:nvPr/>
          </p:nvSpPr>
          <p:spPr bwMode="auto">
            <a:xfrm>
              <a:off x="7710246" y="3304644"/>
              <a:ext cx="87403" cy="44780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443" name="Line 33"/>
            <p:cNvSpPr>
              <a:spLocks noChangeShapeType="1"/>
            </p:cNvSpPr>
            <p:nvPr/>
          </p:nvSpPr>
          <p:spPr bwMode="auto">
            <a:xfrm>
              <a:off x="8227067" y="3393414"/>
              <a:ext cx="87403" cy="35902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444" name="Line 34"/>
            <p:cNvSpPr>
              <a:spLocks noChangeShapeType="1"/>
            </p:cNvSpPr>
            <p:nvPr/>
          </p:nvSpPr>
          <p:spPr bwMode="auto">
            <a:xfrm>
              <a:off x="7797650" y="3304644"/>
              <a:ext cx="516821" cy="53657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445" name="Line 35"/>
            <p:cNvSpPr>
              <a:spLocks noChangeShapeType="1"/>
            </p:cNvSpPr>
            <p:nvPr/>
          </p:nvSpPr>
          <p:spPr bwMode="auto">
            <a:xfrm flipV="1">
              <a:off x="5924430" y="2341146"/>
              <a:ext cx="516821" cy="1795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446" name="Line 36"/>
            <p:cNvSpPr>
              <a:spLocks noChangeShapeType="1"/>
            </p:cNvSpPr>
            <p:nvPr/>
          </p:nvSpPr>
          <p:spPr bwMode="auto">
            <a:xfrm>
              <a:off x="5924430" y="2609431"/>
              <a:ext cx="516821" cy="907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447" name="Freeform 39"/>
            <p:cNvSpPr>
              <a:spLocks/>
            </p:cNvSpPr>
            <p:nvPr/>
          </p:nvSpPr>
          <p:spPr bwMode="auto">
            <a:xfrm>
              <a:off x="9084063" y="2512889"/>
              <a:ext cx="516821" cy="215023"/>
            </a:xfrm>
            <a:custGeom>
              <a:avLst/>
              <a:gdLst>
                <a:gd name="T0" fmla="*/ 0 w 272"/>
                <a:gd name="T1" fmla="*/ 0 h 109"/>
                <a:gd name="T2" fmla="*/ 272 w 272"/>
                <a:gd name="T3" fmla="*/ 109 h 109"/>
                <a:gd name="T4" fmla="*/ 0 60000 65536"/>
                <a:gd name="T5" fmla="*/ 0 60000 65536"/>
              </a:gdLst>
              <a:ahLst/>
              <a:cxnLst>
                <a:cxn ang="T4">
                  <a:pos x="T0" y="T1"/>
                </a:cxn>
                <a:cxn ang="T5">
                  <a:pos x="T2" y="T3"/>
                </a:cxn>
              </a:cxnLst>
              <a:rect l="0" t="0" r="r" b="b"/>
              <a:pathLst>
                <a:path w="272" h="109">
                  <a:moveTo>
                    <a:pt x="0" y="0"/>
                  </a:moveTo>
                  <a:lnTo>
                    <a:pt x="272" y="109"/>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448" name="Line 40"/>
            <p:cNvSpPr>
              <a:spLocks noChangeShapeType="1"/>
            </p:cNvSpPr>
            <p:nvPr/>
          </p:nvSpPr>
          <p:spPr bwMode="auto">
            <a:xfrm flipV="1">
              <a:off x="9000459" y="3848400"/>
              <a:ext cx="602324" cy="1795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449" name="Freeform 41"/>
            <p:cNvSpPr>
              <a:spLocks/>
            </p:cNvSpPr>
            <p:nvPr/>
          </p:nvSpPr>
          <p:spPr bwMode="auto">
            <a:xfrm>
              <a:off x="9000459" y="3580115"/>
              <a:ext cx="636526" cy="207133"/>
            </a:xfrm>
            <a:custGeom>
              <a:avLst/>
              <a:gdLst>
                <a:gd name="T0" fmla="*/ 0 w 335"/>
                <a:gd name="T1" fmla="*/ 0 h 105"/>
                <a:gd name="T2" fmla="*/ 335 w 335"/>
                <a:gd name="T3" fmla="*/ 105 h 105"/>
                <a:gd name="T4" fmla="*/ 0 60000 65536"/>
                <a:gd name="T5" fmla="*/ 0 60000 65536"/>
              </a:gdLst>
              <a:ahLst/>
              <a:cxnLst>
                <a:cxn ang="T4">
                  <a:pos x="T0" y="T1"/>
                </a:cxn>
                <a:cxn ang="T5">
                  <a:pos x="T2" y="T3"/>
                </a:cxn>
              </a:cxnLst>
              <a:rect l="0" t="0" r="r" b="b"/>
              <a:pathLst>
                <a:path w="335" h="105">
                  <a:moveTo>
                    <a:pt x="0" y="0"/>
                  </a:moveTo>
                  <a:lnTo>
                    <a:pt x="335" y="105"/>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450" name="Line 42"/>
            <p:cNvSpPr>
              <a:spLocks noChangeShapeType="1"/>
            </p:cNvSpPr>
            <p:nvPr/>
          </p:nvSpPr>
          <p:spPr bwMode="auto">
            <a:xfrm flipV="1">
              <a:off x="9085963" y="2864027"/>
              <a:ext cx="516821" cy="1795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451" name="Line 35"/>
            <p:cNvSpPr>
              <a:spLocks noChangeShapeType="1"/>
            </p:cNvSpPr>
            <p:nvPr/>
          </p:nvSpPr>
          <p:spPr bwMode="auto">
            <a:xfrm flipV="1">
              <a:off x="5948273" y="2799446"/>
              <a:ext cx="516821" cy="1795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452" name="Line 36"/>
            <p:cNvSpPr>
              <a:spLocks noChangeShapeType="1"/>
            </p:cNvSpPr>
            <p:nvPr/>
          </p:nvSpPr>
          <p:spPr bwMode="auto">
            <a:xfrm>
              <a:off x="5948273" y="3067731"/>
              <a:ext cx="516821" cy="907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453" name="Line 35"/>
            <p:cNvSpPr>
              <a:spLocks noChangeShapeType="1"/>
            </p:cNvSpPr>
            <p:nvPr/>
          </p:nvSpPr>
          <p:spPr bwMode="auto">
            <a:xfrm flipV="1">
              <a:off x="5931829" y="3709490"/>
              <a:ext cx="516821" cy="1795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454" name="Line 36"/>
            <p:cNvSpPr>
              <a:spLocks noChangeShapeType="1"/>
            </p:cNvSpPr>
            <p:nvPr/>
          </p:nvSpPr>
          <p:spPr bwMode="auto">
            <a:xfrm>
              <a:off x="5931829" y="3977775"/>
              <a:ext cx="516821" cy="907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455" name="Line 35"/>
            <p:cNvSpPr>
              <a:spLocks noChangeShapeType="1"/>
            </p:cNvSpPr>
            <p:nvPr/>
          </p:nvSpPr>
          <p:spPr bwMode="auto">
            <a:xfrm flipV="1">
              <a:off x="5924430" y="3248240"/>
              <a:ext cx="516821" cy="1795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456" name="Line 36"/>
            <p:cNvSpPr>
              <a:spLocks noChangeShapeType="1"/>
            </p:cNvSpPr>
            <p:nvPr/>
          </p:nvSpPr>
          <p:spPr bwMode="auto">
            <a:xfrm>
              <a:off x="5924430" y="3516525"/>
              <a:ext cx="516821" cy="907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grpSp>
      <p:cxnSp>
        <p:nvCxnSpPr>
          <p:cNvPr id="457" name="Connettore 2 456"/>
          <p:cNvCxnSpPr/>
          <p:nvPr/>
        </p:nvCxnSpPr>
        <p:spPr>
          <a:xfrm flipV="1">
            <a:off x="9023800" y="3254492"/>
            <a:ext cx="294341" cy="12953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8" name="Connettore 2 457"/>
          <p:cNvCxnSpPr/>
          <p:nvPr/>
        </p:nvCxnSpPr>
        <p:spPr>
          <a:xfrm flipV="1">
            <a:off x="8210046" y="2390776"/>
            <a:ext cx="294341" cy="12953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9" name="Connettore 2 458"/>
          <p:cNvCxnSpPr/>
          <p:nvPr/>
        </p:nvCxnSpPr>
        <p:spPr>
          <a:xfrm flipV="1">
            <a:off x="9049259" y="4207159"/>
            <a:ext cx="294341" cy="12953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0" name="Connettore 2 459"/>
          <p:cNvCxnSpPr/>
          <p:nvPr/>
        </p:nvCxnSpPr>
        <p:spPr>
          <a:xfrm flipH="1" flipV="1">
            <a:off x="9887211" y="3624975"/>
            <a:ext cx="12640" cy="334519"/>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61" name="Connettore 2 460"/>
          <p:cNvCxnSpPr/>
          <p:nvPr/>
        </p:nvCxnSpPr>
        <p:spPr>
          <a:xfrm flipH="1" flipV="1">
            <a:off x="9357762" y="2639544"/>
            <a:ext cx="408218" cy="127436"/>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62" name="Nuvola 461"/>
          <p:cNvSpPr/>
          <p:nvPr/>
        </p:nvSpPr>
        <p:spPr>
          <a:xfrm>
            <a:off x="1472399" y="2668170"/>
            <a:ext cx="3045176" cy="2163831"/>
          </a:xfrm>
          <a:prstGeom prst="cloud">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463" name="Gruppo 462"/>
          <p:cNvGrpSpPr/>
          <p:nvPr/>
        </p:nvGrpSpPr>
        <p:grpSpPr>
          <a:xfrm>
            <a:off x="1916538" y="3721390"/>
            <a:ext cx="1243912" cy="773415"/>
            <a:chOff x="5487532" y="2408341"/>
            <a:chExt cx="5525795" cy="2532775"/>
          </a:xfrm>
        </p:grpSpPr>
        <p:sp>
          <p:nvSpPr>
            <p:cNvPr id="464" name="Oval 5"/>
            <p:cNvSpPr>
              <a:spLocks noChangeArrowheads="1"/>
            </p:cNvSpPr>
            <p:nvPr/>
          </p:nvSpPr>
          <p:spPr bwMode="auto">
            <a:xfrm>
              <a:off x="5487532" y="2908507"/>
              <a:ext cx="172906" cy="179515"/>
            </a:xfrm>
            <a:prstGeom prst="ellipse">
              <a:avLst/>
            </a:prstGeom>
            <a:solidFill>
              <a:srgbClr val="0070C0"/>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465" name="Oval 6"/>
            <p:cNvSpPr>
              <a:spLocks noChangeArrowheads="1"/>
            </p:cNvSpPr>
            <p:nvPr/>
          </p:nvSpPr>
          <p:spPr bwMode="auto">
            <a:xfrm>
              <a:off x="5487532" y="3403932"/>
              <a:ext cx="172906" cy="179515"/>
            </a:xfrm>
            <a:prstGeom prst="ellipse">
              <a:avLst/>
            </a:prstGeom>
            <a:solidFill>
              <a:srgbClr val="0070C0"/>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466" name="Oval 7"/>
            <p:cNvSpPr>
              <a:spLocks noChangeArrowheads="1"/>
            </p:cNvSpPr>
            <p:nvPr/>
          </p:nvSpPr>
          <p:spPr bwMode="auto">
            <a:xfrm>
              <a:off x="5487532" y="3870579"/>
              <a:ext cx="172906" cy="179515"/>
            </a:xfrm>
            <a:prstGeom prst="ellipse">
              <a:avLst/>
            </a:prstGeom>
            <a:solidFill>
              <a:srgbClr val="0070C0"/>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467" name="Oval 8"/>
            <p:cNvSpPr>
              <a:spLocks noChangeArrowheads="1"/>
            </p:cNvSpPr>
            <p:nvPr/>
          </p:nvSpPr>
          <p:spPr bwMode="auto">
            <a:xfrm>
              <a:off x="5487532" y="4291108"/>
              <a:ext cx="172906" cy="179515"/>
            </a:xfrm>
            <a:prstGeom prst="ellipse">
              <a:avLst/>
            </a:prstGeom>
            <a:solidFill>
              <a:srgbClr val="0070C0"/>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468" name="Oval 9"/>
            <p:cNvSpPr>
              <a:spLocks noChangeArrowheads="1"/>
            </p:cNvSpPr>
            <p:nvPr/>
          </p:nvSpPr>
          <p:spPr bwMode="auto">
            <a:xfrm>
              <a:off x="10840421" y="3089171"/>
              <a:ext cx="172906" cy="179515"/>
            </a:xfrm>
            <a:prstGeom prst="ellipse">
              <a:avLst/>
            </a:prstGeom>
            <a:solidFill>
              <a:schemeClr val="bg2">
                <a:lumMod val="50000"/>
                <a:lumOff val="50000"/>
              </a:schemeClr>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469" name="Oval 10"/>
            <p:cNvSpPr>
              <a:spLocks noChangeArrowheads="1"/>
            </p:cNvSpPr>
            <p:nvPr/>
          </p:nvSpPr>
          <p:spPr bwMode="auto">
            <a:xfrm>
              <a:off x="10840421" y="3446228"/>
              <a:ext cx="172906" cy="179515"/>
            </a:xfrm>
            <a:prstGeom prst="ellipse">
              <a:avLst/>
            </a:prstGeom>
            <a:solidFill>
              <a:schemeClr val="bg2">
                <a:lumMod val="50000"/>
                <a:lumOff val="50000"/>
              </a:schemeClr>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470" name="Oval 11"/>
            <p:cNvSpPr>
              <a:spLocks noChangeArrowheads="1"/>
            </p:cNvSpPr>
            <p:nvPr/>
          </p:nvSpPr>
          <p:spPr bwMode="auto">
            <a:xfrm>
              <a:off x="10840421" y="3805257"/>
              <a:ext cx="172906" cy="179515"/>
            </a:xfrm>
            <a:prstGeom prst="ellipse">
              <a:avLst/>
            </a:prstGeom>
            <a:solidFill>
              <a:schemeClr val="bg2">
                <a:lumMod val="50000"/>
                <a:lumOff val="50000"/>
              </a:schemeClr>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471" name="Oval 12"/>
            <p:cNvSpPr>
              <a:spLocks noChangeArrowheads="1"/>
            </p:cNvSpPr>
            <p:nvPr/>
          </p:nvSpPr>
          <p:spPr bwMode="auto">
            <a:xfrm>
              <a:off x="10840421" y="4164286"/>
              <a:ext cx="172906" cy="179515"/>
            </a:xfrm>
            <a:prstGeom prst="ellipse">
              <a:avLst/>
            </a:prstGeom>
            <a:solidFill>
              <a:schemeClr val="bg2">
                <a:lumMod val="50000"/>
                <a:lumOff val="50000"/>
              </a:schemeClr>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472" name="Line 35"/>
            <p:cNvSpPr>
              <a:spLocks noChangeShapeType="1"/>
            </p:cNvSpPr>
            <p:nvPr/>
          </p:nvSpPr>
          <p:spPr bwMode="auto">
            <a:xfrm flipV="1">
              <a:off x="5660439" y="2817764"/>
              <a:ext cx="516821" cy="1795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473" name="Line 36"/>
            <p:cNvSpPr>
              <a:spLocks noChangeShapeType="1"/>
            </p:cNvSpPr>
            <p:nvPr/>
          </p:nvSpPr>
          <p:spPr bwMode="auto">
            <a:xfrm>
              <a:off x="5660439" y="3086049"/>
              <a:ext cx="516821" cy="907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474" name="Freeform 39"/>
            <p:cNvSpPr>
              <a:spLocks/>
            </p:cNvSpPr>
            <p:nvPr/>
          </p:nvSpPr>
          <p:spPr bwMode="auto">
            <a:xfrm>
              <a:off x="10321700" y="2915574"/>
              <a:ext cx="516821" cy="215023"/>
            </a:xfrm>
            <a:custGeom>
              <a:avLst/>
              <a:gdLst>
                <a:gd name="T0" fmla="*/ 0 w 272"/>
                <a:gd name="T1" fmla="*/ 0 h 109"/>
                <a:gd name="T2" fmla="*/ 272 w 272"/>
                <a:gd name="T3" fmla="*/ 109 h 109"/>
                <a:gd name="T4" fmla="*/ 0 60000 65536"/>
                <a:gd name="T5" fmla="*/ 0 60000 65536"/>
              </a:gdLst>
              <a:ahLst/>
              <a:cxnLst>
                <a:cxn ang="T4">
                  <a:pos x="T0" y="T1"/>
                </a:cxn>
                <a:cxn ang="T5">
                  <a:pos x="T2" y="T3"/>
                </a:cxn>
              </a:cxnLst>
              <a:rect l="0" t="0" r="r" b="b"/>
              <a:pathLst>
                <a:path w="272" h="109">
                  <a:moveTo>
                    <a:pt x="0" y="0"/>
                  </a:moveTo>
                  <a:lnTo>
                    <a:pt x="272" y="109"/>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475" name="Line 40"/>
            <p:cNvSpPr>
              <a:spLocks noChangeShapeType="1"/>
            </p:cNvSpPr>
            <p:nvPr/>
          </p:nvSpPr>
          <p:spPr bwMode="auto">
            <a:xfrm flipV="1">
              <a:off x="10238096" y="4251085"/>
              <a:ext cx="602324" cy="1795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476" name="Freeform 41"/>
            <p:cNvSpPr>
              <a:spLocks/>
            </p:cNvSpPr>
            <p:nvPr/>
          </p:nvSpPr>
          <p:spPr bwMode="auto">
            <a:xfrm>
              <a:off x="10238096" y="3982800"/>
              <a:ext cx="636526" cy="207133"/>
            </a:xfrm>
            <a:custGeom>
              <a:avLst/>
              <a:gdLst>
                <a:gd name="T0" fmla="*/ 0 w 335"/>
                <a:gd name="T1" fmla="*/ 0 h 105"/>
                <a:gd name="T2" fmla="*/ 335 w 335"/>
                <a:gd name="T3" fmla="*/ 105 h 105"/>
                <a:gd name="T4" fmla="*/ 0 60000 65536"/>
                <a:gd name="T5" fmla="*/ 0 60000 65536"/>
              </a:gdLst>
              <a:ahLst/>
              <a:cxnLst>
                <a:cxn ang="T4">
                  <a:pos x="T0" y="T1"/>
                </a:cxn>
                <a:cxn ang="T5">
                  <a:pos x="T2" y="T3"/>
                </a:cxn>
              </a:cxnLst>
              <a:rect l="0" t="0" r="r" b="b"/>
              <a:pathLst>
                <a:path w="335" h="105">
                  <a:moveTo>
                    <a:pt x="0" y="0"/>
                  </a:moveTo>
                  <a:lnTo>
                    <a:pt x="335" y="105"/>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477" name="Line 42"/>
            <p:cNvSpPr>
              <a:spLocks noChangeShapeType="1"/>
            </p:cNvSpPr>
            <p:nvPr/>
          </p:nvSpPr>
          <p:spPr bwMode="auto">
            <a:xfrm flipV="1">
              <a:off x="10323600" y="3266712"/>
              <a:ext cx="516821" cy="1795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478" name="Line 35"/>
            <p:cNvSpPr>
              <a:spLocks noChangeShapeType="1"/>
            </p:cNvSpPr>
            <p:nvPr/>
          </p:nvSpPr>
          <p:spPr bwMode="auto">
            <a:xfrm flipV="1">
              <a:off x="5684282" y="3276064"/>
              <a:ext cx="516821" cy="1795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479" name="Line 36"/>
            <p:cNvSpPr>
              <a:spLocks noChangeShapeType="1"/>
            </p:cNvSpPr>
            <p:nvPr/>
          </p:nvSpPr>
          <p:spPr bwMode="auto">
            <a:xfrm>
              <a:off x="5684282" y="3544349"/>
              <a:ext cx="516821" cy="907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480" name="Line 35"/>
            <p:cNvSpPr>
              <a:spLocks noChangeShapeType="1"/>
            </p:cNvSpPr>
            <p:nvPr/>
          </p:nvSpPr>
          <p:spPr bwMode="auto">
            <a:xfrm flipV="1">
              <a:off x="5667838" y="4186108"/>
              <a:ext cx="516821" cy="1795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481" name="Line 36"/>
            <p:cNvSpPr>
              <a:spLocks noChangeShapeType="1"/>
            </p:cNvSpPr>
            <p:nvPr/>
          </p:nvSpPr>
          <p:spPr bwMode="auto">
            <a:xfrm>
              <a:off x="5667838" y="4454393"/>
              <a:ext cx="516821" cy="907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482" name="Line 35"/>
            <p:cNvSpPr>
              <a:spLocks noChangeShapeType="1"/>
            </p:cNvSpPr>
            <p:nvPr/>
          </p:nvSpPr>
          <p:spPr bwMode="auto">
            <a:xfrm flipV="1">
              <a:off x="5660439" y="3724858"/>
              <a:ext cx="516821" cy="1795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483" name="Line 36"/>
            <p:cNvSpPr>
              <a:spLocks noChangeShapeType="1"/>
            </p:cNvSpPr>
            <p:nvPr/>
          </p:nvSpPr>
          <p:spPr bwMode="auto">
            <a:xfrm>
              <a:off x="5660439" y="3993143"/>
              <a:ext cx="516821" cy="907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grpSp>
          <p:nvGrpSpPr>
            <p:cNvPr id="484" name="Gruppo 483"/>
            <p:cNvGrpSpPr/>
            <p:nvPr/>
          </p:nvGrpSpPr>
          <p:grpSpPr>
            <a:xfrm rot="16200000">
              <a:off x="8071042" y="2684754"/>
              <a:ext cx="2455321" cy="1902496"/>
              <a:chOff x="9429858" y="359104"/>
              <a:chExt cx="2455321" cy="1902496"/>
            </a:xfrm>
          </p:grpSpPr>
          <p:sp>
            <p:nvSpPr>
              <p:cNvPr id="509" name="Oval 4"/>
              <p:cNvSpPr>
                <a:spLocks noChangeArrowheads="1"/>
              </p:cNvSpPr>
              <p:nvPr/>
            </p:nvSpPr>
            <p:spPr bwMode="auto">
              <a:xfrm>
                <a:off x="9429858" y="359104"/>
                <a:ext cx="2455321" cy="1902496"/>
              </a:xfrm>
              <a:prstGeom prst="ellipse">
                <a:avLst/>
              </a:prstGeom>
              <a:noFill/>
              <a:ln w="9525" algn="ctr">
                <a:solidFill>
                  <a:schemeClr val="tx1"/>
                </a:solidFill>
                <a:round/>
                <a:headEnd/>
                <a:tailEnd/>
              </a:ln>
              <a:effectLst/>
            </p:spPr>
            <p:txBody>
              <a:bodyPr wrap="square"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510" name="Oval 13"/>
              <p:cNvSpPr>
                <a:spLocks noChangeArrowheads="1"/>
              </p:cNvSpPr>
              <p:nvPr/>
            </p:nvSpPr>
            <p:spPr bwMode="auto">
              <a:xfrm>
                <a:off x="10034082" y="786030"/>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511" name="Oval 14"/>
              <p:cNvSpPr>
                <a:spLocks noChangeArrowheads="1"/>
              </p:cNvSpPr>
              <p:nvPr/>
            </p:nvSpPr>
            <p:spPr bwMode="auto">
              <a:xfrm>
                <a:off x="9946679" y="1679657"/>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512" name="Oval 15"/>
              <p:cNvSpPr>
                <a:spLocks noChangeArrowheads="1"/>
              </p:cNvSpPr>
              <p:nvPr/>
            </p:nvSpPr>
            <p:spPr bwMode="auto">
              <a:xfrm>
                <a:off x="10550903" y="1143087"/>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513" name="Oval 16"/>
              <p:cNvSpPr>
                <a:spLocks noChangeArrowheads="1"/>
              </p:cNvSpPr>
              <p:nvPr/>
            </p:nvSpPr>
            <p:spPr bwMode="auto">
              <a:xfrm>
                <a:off x="10636406" y="1770401"/>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514" name="Oval 17"/>
              <p:cNvSpPr>
                <a:spLocks noChangeArrowheads="1"/>
              </p:cNvSpPr>
              <p:nvPr/>
            </p:nvSpPr>
            <p:spPr bwMode="auto">
              <a:xfrm>
                <a:off x="9861176" y="1231858"/>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515" name="Oval 18"/>
              <p:cNvSpPr>
                <a:spLocks noChangeArrowheads="1"/>
              </p:cNvSpPr>
              <p:nvPr/>
            </p:nvSpPr>
            <p:spPr bwMode="auto">
              <a:xfrm>
                <a:off x="10894818" y="695286"/>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516" name="Oval 19"/>
              <p:cNvSpPr>
                <a:spLocks noChangeArrowheads="1"/>
              </p:cNvSpPr>
              <p:nvPr/>
            </p:nvSpPr>
            <p:spPr bwMode="auto">
              <a:xfrm>
                <a:off x="11067724" y="1231858"/>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517" name="Oval 20"/>
              <p:cNvSpPr>
                <a:spLocks noChangeArrowheads="1"/>
              </p:cNvSpPr>
              <p:nvPr/>
            </p:nvSpPr>
            <p:spPr bwMode="auto">
              <a:xfrm>
                <a:off x="11240630" y="1770401"/>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518" name="Oval 21"/>
              <p:cNvSpPr>
                <a:spLocks noChangeArrowheads="1"/>
              </p:cNvSpPr>
              <p:nvPr/>
            </p:nvSpPr>
            <p:spPr bwMode="auto">
              <a:xfrm>
                <a:off x="11487280" y="972729"/>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519" name="Line 22"/>
              <p:cNvSpPr>
                <a:spLocks noChangeShapeType="1"/>
              </p:cNvSpPr>
              <p:nvPr/>
            </p:nvSpPr>
            <p:spPr bwMode="auto">
              <a:xfrm flipV="1">
                <a:off x="10034082" y="1231858"/>
                <a:ext cx="516821" cy="907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520" name="Freeform 23"/>
              <p:cNvSpPr>
                <a:spLocks/>
              </p:cNvSpPr>
              <p:nvPr/>
            </p:nvSpPr>
            <p:spPr bwMode="auto">
              <a:xfrm>
                <a:off x="10203189" y="839292"/>
                <a:ext cx="697328" cy="90744"/>
              </a:xfrm>
              <a:custGeom>
                <a:avLst/>
                <a:gdLst>
                  <a:gd name="T0" fmla="*/ 367 w 367"/>
                  <a:gd name="T1" fmla="*/ 0 h 46"/>
                  <a:gd name="T2" fmla="*/ 0 w 367"/>
                  <a:gd name="T3" fmla="*/ 46 h 46"/>
                  <a:gd name="T4" fmla="*/ 0 60000 65536"/>
                  <a:gd name="T5" fmla="*/ 0 60000 65536"/>
                </a:gdLst>
                <a:ahLst/>
                <a:cxnLst>
                  <a:cxn ang="T4">
                    <a:pos x="T0" y="T1"/>
                  </a:cxn>
                  <a:cxn ang="T5">
                    <a:pos x="T2" y="T3"/>
                  </a:cxn>
                </a:cxnLst>
                <a:rect l="0" t="0" r="r" b="b"/>
                <a:pathLst>
                  <a:path w="367" h="46">
                    <a:moveTo>
                      <a:pt x="367" y="0"/>
                    </a:moveTo>
                    <a:lnTo>
                      <a:pt x="0" y="46"/>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521" name="Line 24"/>
              <p:cNvSpPr>
                <a:spLocks noChangeShapeType="1"/>
              </p:cNvSpPr>
              <p:nvPr/>
            </p:nvSpPr>
            <p:spPr bwMode="auto">
              <a:xfrm flipH="1">
                <a:off x="11413538" y="1143087"/>
                <a:ext cx="258410" cy="6273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522" name="Line 25"/>
              <p:cNvSpPr>
                <a:spLocks noChangeShapeType="1"/>
              </p:cNvSpPr>
              <p:nvPr/>
            </p:nvSpPr>
            <p:spPr bwMode="auto">
              <a:xfrm flipV="1">
                <a:off x="11326134" y="1143087"/>
                <a:ext cx="258410" cy="6273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523" name="Line 26"/>
              <p:cNvSpPr>
                <a:spLocks noChangeShapeType="1"/>
              </p:cNvSpPr>
              <p:nvPr/>
            </p:nvSpPr>
            <p:spPr bwMode="auto">
              <a:xfrm flipH="1" flipV="1">
                <a:off x="10119586" y="1770401"/>
                <a:ext cx="516821" cy="8877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524" name="Freeform 27"/>
              <p:cNvSpPr>
                <a:spLocks/>
              </p:cNvSpPr>
              <p:nvPr/>
            </p:nvSpPr>
            <p:spPr bwMode="auto">
              <a:xfrm>
                <a:off x="9948579" y="967517"/>
                <a:ext cx="121605" cy="264341"/>
              </a:xfrm>
              <a:custGeom>
                <a:avLst/>
                <a:gdLst>
                  <a:gd name="T0" fmla="*/ 64 w 64"/>
                  <a:gd name="T1" fmla="*/ 0 h 134"/>
                  <a:gd name="T2" fmla="*/ 0 w 64"/>
                  <a:gd name="T3" fmla="*/ 134 h 134"/>
                  <a:gd name="T4" fmla="*/ 0 60000 65536"/>
                  <a:gd name="T5" fmla="*/ 0 60000 65536"/>
                </a:gdLst>
                <a:ahLst/>
                <a:cxnLst>
                  <a:cxn ang="T4">
                    <a:pos x="T0" y="T1"/>
                  </a:cxn>
                  <a:cxn ang="T5">
                    <a:pos x="T2" y="T3"/>
                  </a:cxn>
                </a:cxnLst>
                <a:rect l="0" t="0" r="r" b="b"/>
                <a:pathLst>
                  <a:path w="64" h="134">
                    <a:moveTo>
                      <a:pt x="64" y="0"/>
                    </a:moveTo>
                    <a:lnTo>
                      <a:pt x="0" y="134"/>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525" name="Freeform 28"/>
              <p:cNvSpPr>
                <a:spLocks/>
              </p:cNvSpPr>
              <p:nvPr/>
            </p:nvSpPr>
            <p:spPr bwMode="auto">
              <a:xfrm>
                <a:off x="10206989" y="744603"/>
                <a:ext cx="697328" cy="90744"/>
              </a:xfrm>
              <a:custGeom>
                <a:avLst/>
                <a:gdLst>
                  <a:gd name="T0" fmla="*/ 0 w 367"/>
                  <a:gd name="T1" fmla="*/ 46 h 46"/>
                  <a:gd name="T2" fmla="*/ 367 w 367"/>
                  <a:gd name="T3" fmla="*/ 0 h 46"/>
                  <a:gd name="T4" fmla="*/ 0 60000 65536"/>
                  <a:gd name="T5" fmla="*/ 0 60000 65536"/>
                </a:gdLst>
                <a:ahLst/>
                <a:cxnLst>
                  <a:cxn ang="T4">
                    <a:pos x="T0" y="T1"/>
                  </a:cxn>
                  <a:cxn ang="T5">
                    <a:pos x="T2" y="T3"/>
                  </a:cxn>
                </a:cxnLst>
                <a:rect l="0" t="0" r="r" b="b"/>
                <a:pathLst>
                  <a:path w="367" h="46">
                    <a:moveTo>
                      <a:pt x="0" y="46"/>
                    </a:moveTo>
                    <a:lnTo>
                      <a:pt x="367" y="0"/>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526" name="Freeform 29"/>
              <p:cNvSpPr>
                <a:spLocks/>
              </p:cNvSpPr>
              <p:nvPr/>
            </p:nvSpPr>
            <p:spPr bwMode="auto">
              <a:xfrm>
                <a:off x="11130427" y="953708"/>
                <a:ext cx="220408" cy="307740"/>
              </a:xfrm>
              <a:custGeom>
                <a:avLst/>
                <a:gdLst>
                  <a:gd name="T0" fmla="*/ 12 w 116"/>
                  <a:gd name="T1" fmla="*/ 141 h 156"/>
                  <a:gd name="T2" fmla="*/ 10 w 116"/>
                  <a:gd name="T3" fmla="*/ 27 h 156"/>
                  <a:gd name="T4" fmla="*/ 73 w 116"/>
                  <a:gd name="T5" fmla="*/ 3 h 156"/>
                  <a:gd name="T6" fmla="*/ 113 w 116"/>
                  <a:gd name="T7" fmla="*/ 48 h 156"/>
                  <a:gd name="T8" fmla="*/ 52 w 116"/>
                  <a:gd name="T9" fmla="*/ 156 h 1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56">
                    <a:moveTo>
                      <a:pt x="12" y="141"/>
                    </a:moveTo>
                    <a:cubicBezTo>
                      <a:pt x="12" y="122"/>
                      <a:pt x="0" y="50"/>
                      <a:pt x="10" y="27"/>
                    </a:cubicBezTo>
                    <a:cubicBezTo>
                      <a:pt x="20" y="4"/>
                      <a:pt x="56" y="0"/>
                      <a:pt x="73" y="3"/>
                    </a:cubicBezTo>
                    <a:cubicBezTo>
                      <a:pt x="90" y="6"/>
                      <a:pt x="116" y="23"/>
                      <a:pt x="113" y="48"/>
                    </a:cubicBezTo>
                    <a:cubicBezTo>
                      <a:pt x="110" y="73"/>
                      <a:pt x="65" y="134"/>
                      <a:pt x="52" y="156"/>
                    </a:cubicBezTo>
                  </a:path>
                </a:pathLst>
              </a:custGeom>
              <a:noFill/>
              <a:ln w="9525" cap="flat" cmpd="sng">
                <a:solidFill>
                  <a:schemeClr val="tx1"/>
                </a:solidFill>
                <a:prstDash val="solid"/>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527" name="Freeform 30"/>
              <p:cNvSpPr>
                <a:spLocks/>
              </p:cNvSpPr>
              <p:nvPr/>
            </p:nvSpPr>
            <p:spPr bwMode="auto">
              <a:xfrm>
                <a:off x="9834574" y="574953"/>
                <a:ext cx="285011" cy="299849"/>
              </a:xfrm>
              <a:custGeom>
                <a:avLst/>
                <a:gdLst>
                  <a:gd name="T0" fmla="*/ 105 w 150"/>
                  <a:gd name="T1" fmla="*/ 152 h 152"/>
                  <a:gd name="T2" fmla="*/ 14 w 150"/>
                  <a:gd name="T3" fmla="*/ 107 h 152"/>
                  <a:gd name="T4" fmla="*/ 22 w 150"/>
                  <a:gd name="T5" fmla="*/ 38 h 152"/>
                  <a:gd name="T6" fmla="*/ 87 w 150"/>
                  <a:gd name="T7" fmla="*/ 11 h 152"/>
                  <a:gd name="T8" fmla="*/ 150 w 150"/>
                  <a:gd name="T9" fmla="*/ 107 h 1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 h="152">
                    <a:moveTo>
                      <a:pt x="105" y="152"/>
                    </a:moveTo>
                    <a:cubicBezTo>
                      <a:pt x="63" y="141"/>
                      <a:pt x="28" y="126"/>
                      <a:pt x="14" y="107"/>
                    </a:cubicBezTo>
                    <a:cubicBezTo>
                      <a:pt x="0" y="88"/>
                      <a:pt x="10" y="54"/>
                      <a:pt x="22" y="38"/>
                    </a:cubicBezTo>
                    <a:cubicBezTo>
                      <a:pt x="34" y="22"/>
                      <a:pt x="66" y="0"/>
                      <a:pt x="87" y="11"/>
                    </a:cubicBezTo>
                    <a:cubicBezTo>
                      <a:pt x="108" y="22"/>
                      <a:pt x="137" y="87"/>
                      <a:pt x="150" y="107"/>
                    </a:cubicBezTo>
                  </a:path>
                </a:pathLst>
              </a:custGeom>
              <a:noFill/>
              <a:ln w="9525" cap="flat" cmpd="sng">
                <a:solidFill>
                  <a:schemeClr val="tx1"/>
                </a:solidFill>
                <a:prstDash val="solid"/>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528" name="Line 31"/>
              <p:cNvSpPr>
                <a:spLocks noChangeShapeType="1"/>
              </p:cNvSpPr>
              <p:nvPr/>
            </p:nvSpPr>
            <p:spPr bwMode="auto">
              <a:xfrm flipV="1">
                <a:off x="10119586" y="1322602"/>
                <a:ext cx="431318" cy="35705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529" name="Line 32"/>
              <p:cNvSpPr>
                <a:spLocks noChangeShapeType="1"/>
              </p:cNvSpPr>
              <p:nvPr/>
            </p:nvSpPr>
            <p:spPr bwMode="auto">
              <a:xfrm>
                <a:off x="10636406" y="1322602"/>
                <a:ext cx="87403" cy="44780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530" name="Line 33"/>
              <p:cNvSpPr>
                <a:spLocks noChangeShapeType="1"/>
              </p:cNvSpPr>
              <p:nvPr/>
            </p:nvSpPr>
            <p:spPr bwMode="auto">
              <a:xfrm>
                <a:off x="11153227" y="1411372"/>
                <a:ext cx="87403" cy="35902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531" name="Line 34"/>
              <p:cNvSpPr>
                <a:spLocks noChangeShapeType="1"/>
              </p:cNvSpPr>
              <p:nvPr/>
            </p:nvSpPr>
            <p:spPr bwMode="auto">
              <a:xfrm>
                <a:off x="10723810" y="1322602"/>
                <a:ext cx="516821" cy="53657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grpSp>
        <p:grpSp>
          <p:nvGrpSpPr>
            <p:cNvPr id="485" name="Gruppo 484"/>
            <p:cNvGrpSpPr/>
            <p:nvPr/>
          </p:nvGrpSpPr>
          <p:grpSpPr>
            <a:xfrm rot="16200000">
              <a:off x="6042388" y="2762208"/>
              <a:ext cx="2455321" cy="1902496"/>
              <a:chOff x="9429858" y="359104"/>
              <a:chExt cx="2455321" cy="1902496"/>
            </a:xfrm>
          </p:grpSpPr>
          <p:sp>
            <p:nvSpPr>
              <p:cNvPr id="486" name="Oval 4"/>
              <p:cNvSpPr>
                <a:spLocks noChangeArrowheads="1"/>
              </p:cNvSpPr>
              <p:nvPr/>
            </p:nvSpPr>
            <p:spPr bwMode="auto">
              <a:xfrm>
                <a:off x="9429858" y="359104"/>
                <a:ext cx="2455321" cy="1902496"/>
              </a:xfrm>
              <a:prstGeom prst="ellipse">
                <a:avLst/>
              </a:prstGeom>
              <a:noFill/>
              <a:ln w="9525" algn="ctr">
                <a:solidFill>
                  <a:schemeClr val="tx1"/>
                </a:solidFill>
                <a:round/>
                <a:headEnd/>
                <a:tailEnd/>
              </a:ln>
              <a:effectLst/>
            </p:spPr>
            <p:txBody>
              <a:bodyPr wrap="square"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487" name="Oval 13"/>
              <p:cNvSpPr>
                <a:spLocks noChangeArrowheads="1"/>
              </p:cNvSpPr>
              <p:nvPr/>
            </p:nvSpPr>
            <p:spPr bwMode="auto">
              <a:xfrm>
                <a:off x="10034082" y="786030"/>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488" name="Oval 14"/>
              <p:cNvSpPr>
                <a:spLocks noChangeArrowheads="1"/>
              </p:cNvSpPr>
              <p:nvPr/>
            </p:nvSpPr>
            <p:spPr bwMode="auto">
              <a:xfrm>
                <a:off x="9946679" y="1679657"/>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489" name="Oval 15"/>
              <p:cNvSpPr>
                <a:spLocks noChangeArrowheads="1"/>
              </p:cNvSpPr>
              <p:nvPr/>
            </p:nvSpPr>
            <p:spPr bwMode="auto">
              <a:xfrm>
                <a:off x="10550903" y="1143087"/>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490" name="Oval 16"/>
              <p:cNvSpPr>
                <a:spLocks noChangeArrowheads="1"/>
              </p:cNvSpPr>
              <p:nvPr/>
            </p:nvSpPr>
            <p:spPr bwMode="auto">
              <a:xfrm>
                <a:off x="10636406" y="1770401"/>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491" name="Oval 17"/>
              <p:cNvSpPr>
                <a:spLocks noChangeArrowheads="1"/>
              </p:cNvSpPr>
              <p:nvPr/>
            </p:nvSpPr>
            <p:spPr bwMode="auto">
              <a:xfrm>
                <a:off x="9861176" y="1231858"/>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492" name="Oval 18"/>
              <p:cNvSpPr>
                <a:spLocks noChangeArrowheads="1"/>
              </p:cNvSpPr>
              <p:nvPr/>
            </p:nvSpPr>
            <p:spPr bwMode="auto">
              <a:xfrm>
                <a:off x="10894818" y="695286"/>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493" name="Oval 19"/>
              <p:cNvSpPr>
                <a:spLocks noChangeArrowheads="1"/>
              </p:cNvSpPr>
              <p:nvPr/>
            </p:nvSpPr>
            <p:spPr bwMode="auto">
              <a:xfrm>
                <a:off x="11067724" y="1231858"/>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494" name="Oval 20"/>
              <p:cNvSpPr>
                <a:spLocks noChangeArrowheads="1"/>
              </p:cNvSpPr>
              <p:nvPr/>
            </p:nvSpPr>
            <p:spPr bwMode="auto">
              <a:xfrm>
                <a:off x="11240630" y="1770401"/>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495" name="Oval 21"/>
              <p:cNvSpPr>
                <a:spLocks noChangeArrowheads="1"/>
              </p:cNvSpPr>
              <p:nvPr/>
            </p:nvSpPr>
            <p:spPr bwMode="auto">
              <a:xfrm>
                <a:off x="11487280" y="972729"/>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496" name="Line 22"/>
              <p:cNvSpPr>
                <a:spLocks noChangeShapeType="1"/>
              </p:cNvSpPr>
              <p:nvPr/>
            </p:nvSpPr>
            <p:spPr bwMode="auto">
              <a:xfrm flipV="1">
                <a:off x="10034082" y="1231858"/>
                <a:ext cx="516821" cy="907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497" name="Freeform 23"/>
              <p:cNvSpPr>
                <a:spLocks/>
              </p:cNvSpPr>
              <p:nvPr/>
            </p:nvSpPr>
            <p:spPr bwMode="auto">
              <a:xfrm>
                <a:off x="10203189" y="839292"/>
                <a:ext cx="697328" cy="90744"/>
              </a:xfrm>
              <a:custGeom>
                <a:avLst/>
                <a:gdLst>
                  <a:gd name="T0" fmla="*/ 367 w 367"/>
                  <a:gd name="T1" fmla="*/ 0 h 46"/>
                  <a:gd name="T2" fmla="*/ 0 w 367"/>
                  <a:gd name="T3" fmla="*/ 46 h 46"/>
                  <a:gd name="T4" fmla="*/ 0 60000 65536"/>
                  <a:gd name="T5" fmla="*/ 0 60000 65536"/>
                </a:gdLst>
                <a:ahLst/>
                <a:cxnLst>
                  <a:cxn ang="T4">
                    <a:pos x="T0" y="T1"/>
                  </a:cxn>
                  <a:cxn ang="T5">
                    <a:pos x="T2" y="T3"/>
                  </a:cxn>
                </a:cxnLst>
                <a:rect l="0" t="0" r="r" b="b"/>
                <a:pathLst>
                  <a:path w="367" h="46">
                    <a:moveTo>
                      <a:pt x="367" y="0"/>
                    </a:moveTo>
                    <a:lnTo>
                      <a:pt x="0" y="46"/>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498" name="Line 24"/>
              <p:cNvSpPr>
                <a:spLocks noChangeShapeType="1"/>
              </p:cNvSpPr>
              <p:nvPr/>
            </p:nvSpPr>
            <p:spPr bwMode="auto">
              <a:xfrm flipH="1">
                <a:off x="11413538" y="1143087"/>
                <a:ext cx="258410" cy="6273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499" name="Line 25"/>
              <p:cNvSpPr>
                <a:spLocks noChangeShapeType="1"/>
              </p:cNvSpPr>
              <p:nvPr/>
            </p:nvSpPr>
            <p:spPr bwMode="auto">
              <a:xfrm flipV="1">
                <a:off x="11326134" y="1143087"/>
                <a:ext cx="258410" cy="6273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500" name="Line 26"/>
              <p:cNvSpPr>
                <a:spLocks noChangeShapeType="1"/>
              </p:cNvSpPr>
              <p:nvPr/>
            </p:nvSpPr>
            <p:spPr bwMode="auto">
              <a:xfrm flipH="1" flipV="1">
                <a:off x="10119586" y="1770401"/>
                <a:ext cx="516821" cy="8877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501" name="Freeform 27"/>
              <p:cNvSpPr>
                <a:spLocks/>
              </p:cNvSpPr>
              <p:nvPr/>
            </p:nvSpPr>
            <p:spPr bwMode="auto">
              <a:xfrm>
                <a:off x="9948579" y="967517"/>
                <a:ext cx="121605" cy="264341"/>
              </a:xfrm>
              <a:custGeom>
                <a:avLst/>
                <a:gdLst>
                  <a:gd name="T0" fmla="*/ 64 w 64"/>
                  <a:gd name="T1" fmla="*/ 0 h 134"/>
                  <a:gd name="T2" fmla="*/ 0 w 64"/>
                  <a:gd name="T3" fmla="*/ 134 h 134"/>
                  <a:gd name="T4" fmla="*/ 0 60000 65536"/>
                  <a:gd name="T5" fmla="*/ 0 60000 65536"/>
                </a:gdLst>
                <a:ahLst/>
                <a:cxnLst>
                  <a:cxn ang="T4">
                    <a:pos x="T0" y="T1"/>
                  </a:cxn>
                  <a:cxn ang="T5">
                    <a:pos x="T2" y="T3"/>
                  </a:cxn>
                </a:cxnLst>
                <a:rect l="0" t="0" r="r" b="b"/>
                <a:pathLst>
                  <a:path w="64" h="134">
                    <a:moveTo>
                      <a:pt x="64" y="0"/>
                    </a:moveTo>
                    <a:lnTo>
                      <a:pt x="0" y="134"/>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502" name="Freeform 28"/>
              <p:cNvSpPr>
                <a:spLocks/>
              </p:cNvSpPr>
              <p:nvPr/>
            </p:nvSpPr>
            <p:spPr bwMode="auto">
              <a:xfrm>
                <a:off x="10206989" y="744603"/>
                <a:ext cx="697328" cy="90744"/>
              </a:xfrm>
              <a:custGeom>
                <a:avLst/>
                <a:gdLst>
                  <a:gd name="T0" fmla="*/ 0 w 367"/>
                  <a:gd name="T1" fmla="*/ 46 h 46"/>
                  <a:gd name="T2" fmla="*/ 367 w 367"/>
                  <a:gd name="T3" fmla="*/ 0 h 46"/>
                  <a:gd name="T4" fmla="*/ 0 60000 65536"/>
                  <a:gd name="T5" fmla="*/ 0 60000 65536"/>
                </a:gdLst>
                <a:ahLst/>
                <a:cxnLst>
                  <a:cxn ang="T4">
                    <a:pos x="T0" y="T1"/>
                  </a:cxn>
                  <a:cxn ang="T5">
                    <a:pos x="T2" y="T3"/>
                  </a:cxn>
                </a:cxnLst>
                <a:rect l="0" t="0" r="r" b="b"/>
                <a:pathLst>
                  <a:path w="367" h="46">
                    <a:moveTo>
                      <a:pt x="0" y="46"/>
                    </a:moveTo>
                    <a:lnTo>
                      <a:pt x="367" y="0"/>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503" name="Freeform 29"/>
              <p:cNvSpPr>
                <a:spLocks/>
              </p:cNvSpPr>
              <p:nvPr/>
            </p:nvSpPr>
            <p:spPr bwMode="auto">
              <a:xfrm>
                <a:off x="11130427" y="953708"/>
                <a:ext cx="220408" cy="307740"/>
              </a:xfrm>
              <a:custGeom>
                <a:avLst/>
                <a:gdLst>
                  <a:gd name="T0" fmla="*/ 12 w 116"/>
                  <a:gd name="T1" fmla="*/ 141 h 156"/>
                  <a:gd name="T2" fmla="*/ 10 w 116"/>
                  <a:gd name="T3" fmla="*/ 27 h 156"/>
                  <a:gd name="T4" fmla="*/ 73 w 116"/>
                  <a:gd name="T5" fmla="*/ 3 h 156"/>
                  <a:gd name="T6" fmla="*/ 113 w 116"/>
                  <a:gd name="T7" fmla="*/ 48 h 156"/>
                  <a:gd name="T8" fmla="*/ 52 w 116"/>
                  <a:gd name="T9" fmla="*/ 156 h 1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56">
                    <a:moveTo>
                      <a:pt x="12" y="141"/>
                    </a:moveTo>
                    <a:cubicBezTo>
                      <a:pt x="12" y="122"/>
                      <a:pt x="0" y="50"/>
                      <a:pt x="10" y="27"/>
                    </a:cubicBezTo>
                    <a:cubicBezTo>
                      <a:pt x="20" y="4"/>
                      <a:pt x="56" y="0"/>
                      <a:pt x="73" y="3"/>
                    </a:cubicBezTo>
                    <a:cubicBezTo>
                      <a:pt x="90" y="6"/>
                      <a:pt x="116" y="23"/>
                      <a:pt x="113" y="48"/>
                    </a:cubicBezTo>
                    <a:cubicBezTo>
                      <a:pt x="110" y="73"/>
                      <a:pt x="65" y="134"/>
                      <a:pt x="52" y="156"/>
                    </a:cubicBezTo>
                  </a:path>
                </a:pathLst>
              </a:custGeom>
              <a:noFill/>
              <a:ln w="9525" cap="flat" cmpd="sng">
                <a:solidFill>
                  <a:schemeClr val="tx1"/>
                </a:solidFill>
                <a:prstDash val="solid"/>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504" name="Freeform 30"/>
              <p:cNvSpPr>
                <a:spLocks/>
              </p:cNvSpPr>
              <p:nvPr/>
            </p:nvSpPr>
            <p:spPr bwMode="auto">
              <a:xfrm>
                <a:off x="9834574" y="574953"/>
                <a:ext cx="285011" cy="299849"/>
              </a:xfrm>
              <a:custGeom>
                <a:avLst/>
                <a:gdLst>
                  <a:gd name="T0" fmla="*/ 105 w 150"/>
                  <a:gd name="T1" fmla="*/ 152 h 152"/>
                  <a:gd name="T2" fmla="*/ 14 w 150"/>
                  <a:gd name="T3" fmla="*/ 107 h 152"/>
                  <a:gd name="T4" fmla="*/ 22 w 150"/>
                  <a:gd name="T5" fmla="*/ 38 h 152"/>
                  <a:gd name="T6" fmla="*/ 87 w 150"/>
                  <a:gd name="T7" fmla="*/ 11 h 152"/>
                  <a:gd name="T8" fmla="*/ 150 w 150"/>
                  <a:gd name="T9" fmla="*/ 107 h 1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 h="152">
                    <a:moveTo>
                      <a:pt x="105" y="152"/>
                    </a:moveTo>
                    <a:cubicBezTo>
                      <a:pt x="63" y="141"/>
                      <a:pt x="28" y="126"/>
                      <a:pt x="14" y="107"/>
                    </a:cubicBezTo>
                    <a:cubicBezTo>
                      <a:pt x="0" y="88"/>
                      <a:pt x="10" y="54"/>
                      <a:pt x="22" y="38"/>
                    </a:cubicBezTo>
                    <a:cubicBezTo>
                      <a:pt x="34" y="22"/>
                      <a:pt x="66" y="0"/>
                      <a:pt x="87" y="11"/>
                    </a:cubicBezTo>
                    <a:cubicBezTo>
                      <a:pt x="108" y="22"/>
                      <a:pt x="137" y="87"/>
                      <a:pt x="150" y="107"/>
                    </a:cubicBezTo>
                  </a:path>
                </a:pathLst>
              </a:custGeom>
              <a:noFill/>
              <a:ln w="9525" cap="flat" cmpd="sng">
                <a:solidFill>
                  <a:schemeClr val="tx1"/>
                </a:solidFill>
                <a:prstDash val="solid"/>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505" name="Line 31"/>
              <p:cNvSpPr>
                <a:spLocks noChangeShapeType="1"/>
              </p:cNvSpPr>
              <p:nvPr/>
            </p:nvSpPr>
            <p:spPr bwMode="auto">
              <a:xfrm flipV="1">
                <a:off x="10119586" y="1322602"/>
                <a:ext cx="431318" cy="35705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506" name="Line 32"/>
              <p:cNvSpPr>
                <a:spLocks noChangeShapeType="1"/>
              </p:cNvSpPr>
              <p:nvPr/>
            </p:nvSpPr>
            <p:spPr bwMode="auto">
              <a:xfrm>
                <a:off x="10636406" y="1322602"/>
                <a:ext cx="87403" cy="44780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507" name="Line 33"/>
              <p:cNvSpPr>
                <a:spLocks noChangeShapeType="1"/>
              </p:cNvSpPr>
              <p:nvPr/>
            </p:nvSpPr>
            <p:spPr bwMode="auto">
              <a:xfrm>
                <a:off x="11153227" y="1411372"/>
                <a:ext cx="87403" cy="35902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508" name="Line 34"/>
              <p:cNvSpPr>
                <a:spLocks noChangeShapeType="1"/>
              </p:cNvSpPr>
              <p:nvPr/>
            </p:nvSpPr>
            <p:spPr bwMode="auto">
              <a:xfrm>
                <a:off x="10723810" y="1322602"/>
                <a:ext cx="516821" cy="53657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grpSp>
      </p:grpSp>
      <p:grpSp>
        <p:nvGrpSpPr>
          <p:cNvPr id="532" name="Gruppo 531"/>
          <p:cNvGrpSpPr/>
          <p:nvPr/>
        </p:nvGrpSpPr>
        <p:grpSpPr>
          <a:xfrm>
            <a:off x="2351367" y="2892552"/>
            <a:ext cx="1703049" cy="755919"/>
            <a:chOff x="6514424" y="3546639"/>
            <a:chExt cx="3098379" cy="1076981"/>
          </a:xfrm>
        </p:grpSpPr>
        <p:sp>
          <p:nvSpPr>
            <p:cNvPr id="533" name="Oval 5"/>
            <p:cNvSpPr>
              <a:spLocks noChangeArrowheads="1"/>
            </p:cNvSpPr>
            <p:nvPr/>
          </p:nvSpPr>
          <p:spPr bwMode="auto">
            <a:xfrm>
              <a:off x="6514424" y="3730543"/>
              <a:ext cx="70813" cy="78100"/>
            </a:xfrm>
            <a:prstGeom prst="ellipse">
              <a:avLst/>
            </a:prstGeom>
            <a:solidFill>
              <a:srgbClr val="0070C0"/>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534" name="Oval 6"/>
            <p:cNvSpPr>
              <a:spLocks noChangeArrowheads="1"/>
            </p:cNvSpPr>
            <p:nvPr/>
          </p:nvSpPr>
          <p:spPr bwMode="auto">
            <a:xfrm>
              <a:off x="6514424" y="3946082"/>
              <a:ext cx="70813" cy="78100"/>
            </a:xfrm>
            <a:prstGeom prst="ellipse">
              <a:avLst/>
            </a:prstGeom>
            <a:solidFill>
              <a:srgbClr val="0070C0"/>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535" name="Oval 7"/>
            <p:cNvSpPr>
              <a:spLocks noChangeArrowheads="1"/>
            </p:cNvSpPr>
            <p:nvPr/>
          </p:nvSpPr>
          <p:spPr bwMode="auto">
            <a:xfrm>
              <a:off x="6514424" y="4149101"/>
              <a:ext cx="70813" cy="78100"/>
            </a:xfrm>
            <a:prstGeom prst="ellipse">
              <a:avLst/>
            </a:prstGeom>
            <a:solidFill>
              <a:srgbClr val="0070C0"/>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536" name="Oval 8"/>
            <p:cNvSpPr>
              <a:spLocks noChangeArrowheads="1"/>
            </p:cNvSpPr>
            <p:nvPr/>
          </p:nvSpPr>
          <p:spPr bwMode="auto">
            <a:xfrm>
              <a:off x="6514424" y="4332056"/>
              <a:ext cx="70813" cy="78100"/>
            </a:xfrm>
            <a:prstGeom prst="ellipse">
              <a:avLst/>
            </a:prstGeom>
            <a:solidFill>
              <a:srgbClr val="0070C0"/>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537" name="Oval 9"/>
            <p:cNvSpPr>
              <a:spLocks noChangeArrowheads="1"/>
            </p:cNvSpPr>
            <p:nvPr/>
          </p:nvSpPr>
          <p:spPr bwMode="auto">
            <a:xfrm>
              <a:off x="9541990" y="3873078"/>
              <a:ext cx="70813" cy="78100"/>
            </a:xfrm>
            <a:prstGeom prst="ellipse">
              <a:avLst/>
            </a:prstGeom>
            <a:solidFill>
              <a:schemeClr val="bg2">
                <a:lumMod val="50000"/>
                <a:lumOff val="50000"/>
              </a:schemeClr>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538" name="Oval 10"/>
            <p:cNvSpPr>
              <a:spLocks noChangeArrowheads="1"/>
            </p:cNvSpPr>
            <p:nvPr/>
          </p:nvSpPr>
          <p:spPr bwMode="auto">
            <a:xfrm>
              <a:off x="9541990" y="4028419"/>
              <a:ext cx="70813" cy="78100"/>
            </a:xfrm>
            <a:prstGeom prst="ellipse">
              <a:avLst/>
            </a:prstGeom>
            <a:solidFill>
              <a:schemeClr val="bg2">
                <a:lumMod val="50000"/>
                <a:lumOff val="50000"/>
              </a:schemeClr>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539" name="Oval 11"/>
            <p:cNvSpPr>
              <a:spLocks noChangeArrowheads="1"/>
            </p:cNvSpPr>
            <p:nvPr/>
          </p:nvSpPr>
          <p:spPr bwMode="auto">
            <a:xfrm>
              <a:off x="9541990" y="4184618"/>
              <a:ext cx="70813" cy="78100"/>
            </a:xfrm>
            <a:prstGeom prst="ellipse">
              <a:avLst/>
            </a:prstGeom>
            <a:solidFill>
              <a:schemeClr val="bg2">
                <a:lumMod val="50000"/>
                <a:lumOff val="50000"/>
              </a:schemeClr>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540" name="Oval 12"/>
            <p:cNvSpPr>
              <a:spLocks noChangeArrowheads="1"/>
            </p:cNvSpPr>
            <p:nvPr/>
          </p:nvSpPr>
          <p:spPr bwMode="auto">
            <a:xfrm>
              <a:off x="9541990" y="4340817"/>
              <a:ext cx="70813" cy="78100"/>
            </a:xfrm>
            <a:prstGeom prst="ellipse">
              <a:avLst/>
            </a:prstGeom>
            <a:solidFill>
              <a:schemeClr val="bg2">
                <a:lumMod val="50000"/>
                <a:lumOff val="50000"/>
              </a:schemeClr>
            </a:solidFill>
            <a:ln w="25400" algn="ctr">
              <a:solidFill>
                <a:schemeClr val="tx1"/>
              </a:solidFill>
              <a:round/>
              <a:headEnd/>
              <a:tailEnd/>
            </a:ln>
            <a:effec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541" name="Line 35"/>
            <p:cNvSpPr>
              <a:spLocks noChangeShapeType="1"/>
            </p:cNvSpPr>
            <p:nvPr/>
          </p:nvSpPr>
          <p:spPr bwMode="auto">
            <a:xfrm flipV="1">
              <a:off x="6585237" y="3691064"/>
              <a:ext cx="211662" cy="781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542" name="Line 36"/>
            <p:cNvSpPr>
              <a:spLocks noChangeShapeType="1"/>
            </p:cNvSpPr>
            <p:nvPr/>
          </p:nvSpPr>
          <p:spPr bwMode="auto">
            <a:xfrm>
              <a:off x="6585237" y="3807784"/>
              <a:ext cx="211662" cy="3947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543" name="Freeform 39"/>
            <p:cNvSpPr>
              <a:spLocks/>
            </p:cNvSpPr>
            <p:nvPr/>
          </p:nvSpPr>
          <p:spPr bwMode="auto">
            <a:xfrm>
              <a:off x="9329550" y="3797553"/>
              <a:ext cx="211662" cy="93548"/>
            </a:xfrm>
            <a:custGeom>
              <a:avLst/>
              <a:gdLst>
                <a:gd name="T0" fmla="*/ 0 w 272"/>
                <a:gd name="T1" fmla="*/ 0 h 109"/>
                <a:gd name="T2" fmla="*/ 272 w 272"/>
                <a:gd name="T3" fmla="*/ 109 h 109"/>
                <a:gd name="T4" fmla="*/ 0 60000 65536"/>
                <a:gd name="T5" fmla="*/ 0 60000 65536"/>
              </a:gdLst>
              <a:ahLst/>
              <a:cxnLst>
                <a:cxn ang="T4">
                  <a:pos x="T0" y="T1"/>
                </a:cxn>
                <a:cxn ang="T5">
                  <a:pos x="T2" y="T3"/>
                </a:cxn>
              </a:cxnLst>
              <a:rect l="0" t="0" r="r" b="b"/>
              <a:pathLst>
                <a:path w="272" h="109">
                  <a:moveTo>
                    <a:pt x="0" y="0"/>
                  </a:moveTo>
                  <a:lnTo>
                    <a:pt x="272" y="109"/>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544" name="Line 40"/>
            <p:cNvSpPr>
              <a:spLocks noChangeShapeType="1"/>
            </p:cNvSpPr>
            <p:nvPr/>
          </p:nvSpPr>
          <p:spPr bwMode="auto">
            <a:xfrm flipV="1">
              <a:off x="9295311" y="4378580"/>
              <a:ext cx="246679" cy="781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545" name="Freeform 41"/>
            <p:cNvSpPr>
              <a:spLocks/>
            </p:cNvSpPr>
            <p:nvPr/>
          </p:nvSpPr>
          <p:spPr bwMode="auto">
            <a:xfrm>
              <a:off x="9295311" y="4261860"/>
              <a:ext cx="260686" cy="90115"/>
            </a:xfrm>
            <a:custGeom>
              <a:avLst/>
              <a:gdLst>
                <a:gd name="T0" fmla="*/ 0 w 335"/>
                <a:gd name="T1" fmla="*/ 0 h 105"/>
                <a:gd name="T2" fmla="*/ 335 w 335"/>
                <a:gd name="T3" fmla="*/ 105 h 105"/>
                <a:gd name="T4" fmla="*/ 0 60000 65536"/>
                <a:gd name="T5" fmla="*/ 0 60000 65536"/>
              </a:gdLst>
              <a:ahLst/>
              <a:cxnLst>
                <a:cxn ang="T4">
                  <a:pos x="T0" y="T1"/>
                </a:cxn>
                <a:cxn ang="T5">
                  <a:pos x="T2" y="T3"/>
                </a:cxn>
              </a:cxnLst>
              <a:rect l="0" t="0" r="r" b="b"/>
              <a:pathLst>
                <a:path w="335" h="105">
                  <a:moveTo>
                    <a:pt x="0" y="0"/>
                  </a:moveTo>
                  <a:lnTo>
                    <a:pt x="335" y="105"/>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546" name="Line 42"/>
            <p:cNvSpPr>
              <a:spLocks noChangeShapeType="1"/>
            </p:cNvSpPr>
            <p:nvPr/>
          </p:nvSpPr>
          <p:spPr bwMode="auto">
            <a:xfrm flipV="1">
              <a:off x="9330328" y="3950319"/>
              <a:ext cx="211662" cy="781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547" name="Line 35"/>
            <p:cNvSpPr>
              <a:spLocks noChangeShapeType="1"/>
            </p:cNvSpPr>
            <p:nvPr/>
          </p:nvSpPr>
          <p:spPr bwMode="auto">
            <a:xfrm flipV="1">
              <a:off x="6595002" y="3890452"/>
              <a:ext cx="211662" cy="781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548" name="Line 36"/>
            <p:cNvSpPr>
              <a:spLocks noChangeShapeType="1"/>
            </p:cNvSpPr>
            <p:nvPr/>
          </p:nvSpPr>
          <p:spPr bwMode="auto">
            <a:xfrm>
              <a:off x="6595002" y="4007172"/>
              <a:ext cx="211662" cy="3947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549" name="Line 35"/>
            <p:cNvSpPr>
              <a:spLocks noChangeShapeType="1"/>
            </p:cNvSpPr>
            <p:nvPr/>
          </p:nvSpPr>
          <p:spPr bwMode="auto">
            <a:xfrm flipV="1">
              <a:off x="6588267" y="4286375"/>
              <a:ext cx="211662" cy="781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550" name="Line 36"/>
            <p:cNvSpPr>
              <a:spLocks noChangeShapeType="1"/>
            </p:cNvSpPr>
            <p:nvPr/>
          </p:nvSpPr>
          <p:spPr bwMode="auto">
            <a:xfrm>
              <a:off x="6588267" y="4403095"/>
              <a:ext cx="211662" cy="3947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551" name="Line 35"/>
            <p:cNvSpPr>
              <a:spLocks noChangeShapeType="1"/>
            </p:cNvSpPr>
            <p:nvPr/>
          </p:nvSpPr>
          <p:spPr bwMode="auto">
            <a:xfrm flipV="1">
              <a:off x="6585237" y="4085704"/>
              <a:ext cx="211662" cy="781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552" name="Line 36"/>
            <p:cNvSpPr>
              <a:spLocks noChangeShapeType="1"/>
            </p:cNvSpPr>
            <p:nvPr/>
          </p:nvSpPr>
          <p:spPr bwMode="auto">
            <a:xfrm>
              <a:off x="6585237" y="4202424"/>
              <a:ext cx="211662" cy="3947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grpSp>
          <p:nvGrpSpPr>
            <p:cNvPr id="553" name="Gruppo 552"/>
            <p:cNvGrpSpPr/>
            <p:nvPr/>
          </p:nvGrpSpPr>
          <p:grpSpPr>
            <a:xfrm rot="16200000">
              <a:off x="7542119" y="3699935"/>
              <a:ext cx="1068210" cy="779159"/>
              <a:chOff x="9429858" y="359104"/>
              <a:chExt cx="2455321" cy="1902496"/>
            </a:xfrm>
          </p:grpSpPr>
          <p:sp>
            <p:nvSpPr>
              <p:cNvPr id="602" name="Oval 4"/>
              <p:cNvSpPr>
                <a:spLocks noChangeArrowheads="1"/>
              </p:cNvSpPr>
              <p:nvPr/>
            </p:nvSpPr>
            <p:spPr bwMode="auto">
              <a:xfrm>
                <a:off x="9429858" y="359104"/>
                <a:ext cx="2455321" cy="1902496"/>
              </a:xfrm>
              <a:prstGeom prst="ellipse">
                <a:avLst/>
              </a:prstGeom>
              <a:noFill/>
              <a:ln w="9525" algn="ctr">
                <a:solidFill>
                  <a:schemeClr val="tx1"/>
                </a:solidFill>
                <a:round/>
                <a:headEnd/>
                <a:tailEnd/>
              </a:ln>
              <a:effectLst/>
            </p:spPr>
            <p:txBody>
              <a:bodyPr wrap="square"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603" name="Oval 13"/>
              <p:cNvSpPr>
                <a:spLocks noChangeArrowheads="1"/>
              </p:cNvSpPr>
              <p:nvPr/>
            </p:nvSpPr>
            <p:spPr bwMode="auto">
              <a:xfrm>
                <a:off x="10034082" y="786030"/>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604" name="Oval 14"/>
              <p:cNvSpPr>
                <a:spLocks noChangeArrowheads="1"/>
              </p:cNvSpPr>
              <p:nvPr/>
            </p:nvSpPr>
            <p:spPr bwMode="auto">
              <a:xfrm>
                <a:off x="9946679" y="1679657"/>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605" name="Oval 15"/>
              <p:cNvSpPr>
                <a:spLocks noChangeArrowheads="1"/>
              </p:cNvSpPr>
              <p:nvPr/>
            </p:nvSpPr>
            <p:spPr bwMode="auto">
              <a:xfrm>
                <a:off x="10550903" y="1143087"/>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606" name="Oval 16"/>
              <p:cNvSpPr>
                <a:spLocks noChangeArrowheads="1"/>
              </p:cNvSpPr>
              <p:nvPr/>
            </p:nvSpPr>
            <p:spPr bwMode="auto">
              <a:xfrm>
                <a:off x="10636406" y="1770401"/>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607" name="Oval 17"/>
              <p:cNvSpPr>
                <a:spLocks noChangeArrowheads="1"/>
              </p:cNvSpPr>
              <p:nvPr/>
            </p:nvSpPr>
            <p:spPr bwMode="auto">
              <a:xfrm>
                <a:off x="9861176" y="1231858"/>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608" name="Oval 18"/>
              <p:cNvSpPr>
                <a:spLocks noChangeArrowheads="1"/>
              </p:cNvSpPr>
              <p:nvPr/>
            </p:nvSpPr>
            <p:spPr bwMode="auto">
              <a:xfrm>
                <a:off x="10894818" y="695286"/>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609" name="Oval 19"/>
              <p:cNvSpPr>
                <a:spLocks noChangeArrowheads="1"/>
              </p:cNvSpPr>
              <p:nvPr/>
            </p:nvSpPr>
            <p:spPr bwMode="auto">
              <a:xfrm>
                <a:off x="11067724" y="1231858"/>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610" name="Oval 20"/>
              <p:cNvSpPr>
                <a:spLocks noChangeArrowheads="1"/>
              </p:cNvSpPr>
              <p:nvPr/>
            </p:nvSpPr>
            <p:spPr bwMode="auto">
              <a:xfrm>
                <a:off x="11240630" y="1770401"/>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611" name="Oval 21"/>
              <p:cNvSpPr>
                <a:spLocks noChangeArrowheads="1"/>
              </p:cNvSpPr>
              <p:nvPr/>
            </p:nvSpPr>
            <p:spPr bwMode="auto">
              <a:xfrm>
                <a:off x="11487280" y="972729"/>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612" name="Line 22"/>
              <p:cNvSpPr>
                <a:spLocks noChangeShapeType="1"/>
              </p:cNvSpPr>
              <p:nvPr/>
            </p:nvSpPr>
            <p:spPr bwMode="auto">
              <a:xfrm flipV="1">
                <a:off x="10034082" y="1231858"/>
                <a:ext cx="516821" cy="907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613" name="Freeform 23"/>
              <p:cNvSpPr>
                <a:spLocks/>
              </p:cNvSpPr>
              <p:nvPr/>
            </p:nvSpPr>
            <p:spPr bwMode="auto">
              <a:xfrm>
                <a:off x="10203189" y="839292"/>
                <a:ext cx="697328" cy="90744"/>
              </a:xfrm>
              <a:custGeom>
                <a:avLst/>
                <a:gdLst>
                  <a:gd name="T0" fmla="*/ 367 w 367"/>
                  <a:gd name="T1" fmla="*/ 0 h 46"/>
                  <a:gd name="T2" fmla="*/ 0 w 367"/>
                  <a:gd name="T3" fmla="*/ 46 h 46"/>
                  <a:gd name="T4" fmla="*/ 0 60000 65536"/>
                  <a:gd name="T5" fmla="*/ 0 60000 65536"/>
                </a:gdLst>
                <a:ahLst/>
                <a:cxnLst>
                  <a:cxn ang="T4">
                    <a:pos x="T0" y="T1"/>
                  </a:cxn>
                  <a:cxn ang="T5">
                    <a:pos x="T2" y="T3"/>
                  </a:cxn>
                </a:cxnLst>
                <a:rect l="0" t="0" r="r" b="b"/>
                <a:pathLst>
                  <a:path w="367" h="46">
                    <a:moveTo>
                      <a:pt x="367" y="0"/>
                    </a:moveTo>
                    <a:lnTo>
                      <a:pt x="0" y="46"/>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614" name="Line 24"/>
              <p:cNvSpPr>
                <a:spLocks noChangeShapeType="1"/>
              </p:cNvSpPr>
              <p:nvPr/>
            </p:nvSpPr>
            <p:spPr bwMode="auto">
              <a:xfrm flipH="1">
                <a:off x="11413538" y="1143087"/>
                <a:ext cx="258410" cy="6273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615" name="Line 25"/>
              <p:cNvSpPr>
                <a:spLocks noChangeShapeType="1"/>
              </p:cNvSpPr>
              <p:nvPr/>
            </p:nvSpPr>
            <p:spPr bwMode="auto">
              <a:xfrm flipV="1">
                <a:off x="11326134" y="1143087"/>
                <a:ext cx="258410" cy="6273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616" name="Line 26"/>
              <p:cNvSpPr>
                <a:spLocks noChangeShapeType="1"/>
              </p:cNvSpPr>
              <p:nvPr/>
            </p:nvSpPr>
            <p:spPr bwMode="auto">
              <a:xfrm flipH="1" flipV="1">
                <a:off x="10119586" y="1770401"/>
                <a:ext cx="516821" cy="8877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617" name="Freeform 27"/>
              <p:cNvSpPr>
                <a:spLocks/>
              </p:cNvSpPr>
              <p:nvPr/>
            </p:nvSpPr>
            <p:spPr bwMode="auto">
              <a:xfrm>
                <a:off x="9948579" y="967517"/>
                <a:ext cx="121605" cy="264341"/>
              </a:xfrm>
              <a:custGeom>
                <a:avLst/>
                <a:gdLst>
                  <a:gd name="T0" fmla="*/ 64 w 64"/>
                  <a:gd name="T1" fmla="*/ 0 h 134"/>
                  <a:gd name="T2" fmla="*/ 0 w 64"/>
                  <a:gd name="T3" fmla="*/ 134 h 134"/>
                  <a:gd name="T4" fmla="*/ 0 60000 65536"/>
                  <a:gd name="T5" fmla="*/ 0 60000 65536"/>
                </a:gdLst>
                <a:ahLst/>
                <a:cxnLst>
                  <a:cxn ang="T4">
                    <a:pos x="T0" y="T1"/>
                  </a:cxn>
                  <a:cxn ang="T5">
                    <a:pos x="T2" y="T3"/>
                  </a:cxn>
                </a:cxnLst>
                <a:rect l="0" t="0" r="r" b="b"/>
                <a:pathLst>
                  <a:path w="64" h="134">
                    <a:moveTo>
                      <a:pt x="64" y="0"/>
                    </a:moveTo>
                    <a:lnTo>
                      <a:pt x="0" y="134"/>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618" name="Freeform 28"/>
              <p:cNvSpPr>
                <a:spLocks/>
              </p:cNvSpPr>
              <p:nvPr/>
            </p:nvSpPr>
            <p:spPr bwMode="auto">
              <a:xfrm>
                <a:off x="10206989" y="744603"/>
                <a:ext cx="697328" cy="90744"/>
              </a:xfrm>
              <a:custGeom>
                <a:avLst/>
                <a:gdLst>
                  <a:gd name="T0" fmla="*/ 0 w 367"/>
                  <a:gd name="T1" fmla="*/ 46 h 46"/>
                  <a:gd name="T2" fmla="*/ 367 w 367"/>
                  <a:gd name="T3" fmla="*/ 0 h 46"/>
                  <a:gd name="T4" fmla="*/ 0 60000 65536"/>
                  <a:gd name="T5" fmla="*/ 0 60000 65536"/>
                </a:gdLst>
                <a:ahLst/>
                <a:cxnLst>
                  <a:cxn ang="T4">
                    <a:pos x="T0" y="T1"/>
                  </a:cxn>
                  <a:cxn ang="T5">
                    <a:pos x="T2" y="T3"/>
                  </a:cxn>
                </a:cxnLst>
                <a:rect l="0" t="0" r="r" b="b"/>
                <a:pathLst>
                  <a:path w="367" h="46">
                    <a:moveTo>
                      <a:pt x="0" y="46"/>
                    </a:moveTo>
                    <a:lnTo>
                      <a:pt x="367" y="0"/>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619" name="Freeform 29"/>
              <p:cNvSpPr>
                <a:spLocks/>
              </p:cNvSpPr>
              <p:nvPr/>
            </p:nvSpPr>
            <p:spPr bwMode="auto">
              <a:xfrm>
                <a:off x="11130427" y="953708"/>
                <a:ext cx="220408" cy="307740"/>
              </a:xfrm>
              <a:custGeom>
                <a:avLst/>
                <a:gdLst>
                  <a:gd name="T0" fmla="*/ 12 w 116"/>
                  <a:gd name="T1" fmla="*/ 141 h 156"/>
                  <a:gd name="T2" fmla="*/ 10 w 116"/>
                  <a:gd name="T3" fmla="*/ 27 h 156"/>
                  <a:gd name="T4" fmla="*/ 73 w 116"/>
                  <a:gd name="T5" fmla="*/ 3 h 156"/>
                  <a:gd name="T6" fmla="*/ 113 w 116"/>
                  <a:gd name="T7" fmla="*/ 48 h 156"/>
                  <a:gd name="T8" fmla="*/ 52 w 116"/>
                  <a:gd name="T9" fmla="*/ 156 h 1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56">
                    <a:moveTo>
                      <a:pt x="12" y="141"/>
                    </a:moveTo>
                    <a:cubicBezTo>
                      <a:pt x="12" y="122"/>
                      <a:pt x="0" y="50"/>
                      <a:pt x="10" y="27"/>
                    </a:cubicBezTo>
                    <a:cubicBezTo>
                      <a:pt x="20" y="4"/>
                      <a:pt x="56" y="0"/>
                      <a:pt x="73" y="3"/>
                    </a:cubicBezTo>
                    <a:cubicBezTo>
                      <a:pt x="90" y="6"/>
                      <a:pt x="116" y="23"/>
                      <a:pt x="113" y="48"/>
                    </a:cubicBezTo>
                    <a:cubicBezTo>
                      <a:pt x="110" y="73"/>
                      <a:pt x="65" y="134"/>
                      <a:pt x="52" y="156"/>
                    </a:cubicBezTo>
                  </a:path>
                </a:pathLst>
              </a:custGeom>
              <a:noFill/>
              <a:ln w="9525" cap="flat" cmpd="sng">
                <a:solidFill>
                  <a:schemeClr val="tx1"/>
                </a:solidFill>
                <a:prstDash val="solid"/>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620" name="Freeform 30"/>
              <p:cNvSpPr>
                <a:spLocks/>
              </p:cNvSpPr>
              <p:nvPr/>
            </p:nvSpPr>
            <p:spPr bwMode="auto">
              <a:xfrm>
                <a:off x="9834574" y="574953"/>
                <a:ext cx="285011" cy="299849"/>
              </a:xfrm>
              <a:custGeom>
                <a:avLst/>
                <a:gdLst>
                  <a:gd name="T0" fmla="*/ 105 w 150"/>
                  <a:gd name="T1" fmla="*/ 152 h 152"/>
                  <a:gd name="T2" fmla="*/ 14 w 150"/>
                  <a:gd name="T3" fmla="*/ 107 h 152"/>
                  <a:gd name="T4" fmla="*/ 22 w 150"/>
                  <a:gd name="T5" fmla="*/ 38 h 152"/>
                  <a:gd name="T6" fmla="*/ 87 w 150"/>
                  <a:gd name="T7" fmla="*/ 11 h 152"/>
                  <a:gd name="T8" fmla="*/ 150 w 150"/>
                  <a:gd name="T9" fmla="*/ 107 h 1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 h="152">
                    <a:moveTo>
                      <a:pt x="105" y="152"/>
                    </a:moveTo>
                    <a:cubicBezTo>
                      <a:pt x="63" y="141"/>
                      <a:pt x="28" y="126"/>
                      <a:pt x="14" y="107"/>
                    </a:cubicBezTo>
                    <a:cubicBezTo>
                      <a:pt x="0" y="88"/>
                      <a:pt x="10" y="54"/>
                      <a:pt x="22" y="38"/>
                    </a:cubicBezTo>
                    <a:cubicBezTo>
                      <a:pt x="34" y="22"/>
                      <a:pt x="66" y="0"/>
                      <a:pt x="87" y="11"/>
                    </a:cubicBezTo>
                    <a:cubicBezTo>
                      <a:pt x="108" y="22"/>
                      <a:pt x="137" y="87"/>
                      <a:pt x="150" y="107"/>
                    </a:cubicBezTo>
                  </a:path>
                </a:pathLst>
              </a:custGeom>
              <a:noFill/>
              <a:ln w="9525" cap="flat" cmpd="sng">
                <a:solidFill>
                  <a:schemeClr val="tx1"/>
                </a:solidFill>
                <a:prstDash val="solid"/>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621" name="Line 31"/>
              <p:cNvSpPr>
                <a:spLocks noChangeShapeType="1"/>
              </p:cNvSpPr>
              <p:nvPr/>
            </p:nvSpPr>
            <p:spPr bwMode="auto">
              <a:xfrm flipV="1">
                <a:off x="10119586" y="1322602"/>
                <a:ext cx="431318" cy="35705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622" name="Line 32"/>
              <p:cNvSpPr>
                <a:spLocks noChangeShapeType="1"/>
              </p:cNvSpPr>
              <p:nvPr/>
            </p:nvSpPr>
            <p:spPr bwMode="auto">
              <a:xfrm>
                <a:off x="10636406" y="1322602"/>
                <a:ext cx="87403" cy="44780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623" name="Line 33"/>
              <p:cNvSpPr>
                <a:spLocks noChangeShapeType="1"/>
              </p:cNvSpPr>
              <p:nvPr/>
            </p:nvSpPr>
            <p:spPr bwMode="auto">
              <a:xfrm>
                <a:off x="11153227" y="1411372"/>
                <a:ext cx="87403" cy="35902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624" name="Line 34"/>
              <p:cNvSpPr>
                <a:spLocks noChangeShapeType="1"/>
              </p:cNvSpPr>
              <p:nvPr/>
            </p:nvSpPr>
            <p:spPr bwMode="auto">
              <a:xfrm>
                <a:off x="10723810" y="1322602"/>
                <a:ext cx="516821" cy="53657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grpSp>
        <p:grpSp>
          <p:nvGrpSpPr>
            <p:cNvPr id="554" name="Gruppo 553"/>
            <p:cNvGrpSpPr/>
            <p:nvPr/>
          </p:nvGrpSpPr>
          <p:grpSpPr>
            <a:xfrm rot="16200000">
              <a:off x="6710340" y="3691164"/>
              <a:ext cx="1068210" cy="779159"/>
              <a:chOff x="9429858" y="359104"/>
              <a:chExt cx="2455321" cy="1902496"/>
            </a:xfrm>
          </p:grpSpPr>
          <p:sp>
            <p:nvSpPr>
              <p:cNvPr id="579" name="Oval 4"/>
              <p:cNvSpPr>
                <a:spLocks noChangeArrowheads="1"/>
              </p:cNvSpPr>
              <p:nvPr/>
            </p:nvSpPr>
            <p:spPr bwMode="auto">
              <a:xfrm>
                <a:off x="9429858" y="359104"/>
                <a:ext cx="2455321" cy="1902496"/>
              </a:xfrm>
              <a:prstGeom prst="ellipse">
                <a:avLst/>
              </a:prstGeom>
              <a:noFill/>
              <a:ln w="9525" algn="ctr">
                <a:solidFill>
                  <a:schemeClr val="tx1"/>
                </a:solidFill>
                <a:round/>
                <a:headEnd/>
                <a:tailEnd/>
              </a:ln>
              <a:effectLst/>
            </p:spPr>
            <p:txBody>
              <a:bodyPr wrap="square"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580" name="Oval 13"/>
              <p:cNvSpPr>
                <a:spLocks noChangeArrowheads="1"/>
              </p:cNvSpPr>
              <p:nvPr/>
            </p:nvSpPr>
            <p:spPr bwMode="auto">
              <a:xfrm>
                <a:off x="10034082" y="786030"/>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581" name="Oval 14"/>
              <p:cNvSpPr>
                <a:spLocks noChangeArrowheads="1"/>
              </p:cNvSpPr>
              <p:nvPr/>
            </p:nvSpPr>
            <p:spPr bwMode="auto">
              <a:xfrm>
                <a:off x="9946679" y="1679657"/>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582" name="Oval 15"/>
              <p:cNvSpPr>
                <a:spLocks noChangeArrowheads="1"/>
              </p:cNvSpPr>
              <p:nvPr/>
            </p:nvSpPr>
            <p:spPr bwMode="auto">
              <a:xfrm>
                <a:off x="10550903" y="1143087"/>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583" name="Oval 16"/>
              <p:cNvSpPr>
                <a:spLocks noChangeArrowheads="1"/>
              </p:cNvSpPr>
              <p:nvPr/>
            </p:nvSpPr>
            <p:spPr bwMode="auto">
              <a:xfrm>
                <a:off x="10636406" y="1770401"/>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584" name="Oval 17"/>
              <p:cNvSpPr>
                <a:spLocks noChangeArrowheads="1"/>
              </p:cNvSpPr>
              <p:nvPr/>
            </p:nvSpPr>
            <p:spPr bwMode="auto">
              <a:xfrm>
                <a:off x="9861176" y="1231858"/>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585" name="Oval 18"/>
              <p:cNvSpPr>
                <a:spLocks noChangeArrowheads="1"/>
              </p:cNvSpPr>
              <p:nvPr/>
            </p:nvSpPr>
            <p:spPr bwMode="auto">
              <a:xfrm>
                <a:off x="10894818" y="695286"/>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586" name="Oval 19"/>
              <p:cNvSpPr>
                <a:spLocks noChangeArrowheads="1"/>
              </p:cNvSpPr>
              <p:nvPr/>
            </p:nvSpPr>
            <p:spPr bwMode="auto">
              <a:xfrm>
                <a:off x="11067724" y="1231858"/>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587" name="Oval 20"/>
              <p:cNvSpPr>
                <a:spLocks noChangeArrowheads="1"/>
              </p:cNvSpPr>
              <p:nvPr/>
            </p:nvSpPr>
            <p:spPr bwMode="auto">
              <a:xfrm>
                <a:off x="11240630" y="1770401"/>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588" name="Oval 21"/>
              <p:cNvSpPr>
                <a:spLocks noChangeArrowheads="1"/>
              </p:cNvSpPr>
              <p:nvPr/>
            </p:nvSpPr>
            <p:spPr bwMode="auto">
              <a:xfrm>
                <a:off x="11487280" y="972729"/>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589" name="Line 22"/>
              <p:cNvSpPr>
                <a:spLocks noChangeShapeType="1"/>
              </p:cNvSpPr>
              <p:nvPr/>
            </p:nvSpPr>
            <p:spPr bwMode="auto">
              <a:xfrm flipV="1">
                <a:off x="10034082" y="1231858"/>
                <a:ext cx="516821" cy="907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590" name="Freeform 23"/>
              <p:cNvSpPr>
                <a:spLocks/>
              </p:cNvSpPr>
              <p:nvPr/>
            </p:nvSpPr>
            <p:spPr bwMode="auto">
              <a:xfrm>
                <a:off x="10203189" y="839292"/>
                <a:ext cx="697328" cy="90744"/>
              </a:xfrm>
              <a:custGeom>
                <a:avLst/>
                <a:gdLst>
                  <a:gd name="T0" fmla="*/ 367 w 367"/>
                  <a:gd name="T1" fmla="*/ 0 h 46"/>
                  <a:gd name="T2" fmla="*/ 0 w 367"/>
                  <a:gd name="T3" fmla="*/ 46 h 46"/>
                  <a:gd name="T4" fmla="*/ 0 60000 65536"/>
                  <a:gd name="T5" fmla="*/ 0 60000 65536"/>
                </a:gdLst>
                <a:ahLst/>
                <a:cxnLst>
                  <a:cxn ang="T4">
                    <a:pos x="T0" y="T1"/>
                  </a:cxn>
                  <a:cxn ang="T5">
                    <a:pos x="T2" y="T3"/>
                  </a:cxn>
                </a:cxnLst>
                <a:rect l="0" t="0" r="r" b="b"/>
                <a:pathLst>
                  <a:path w="367" h="46">
                    <a:moveTo>
                      <a:pt x="367" y="0"/>
                    </a:moveTo>
                    <a:lnTo>
                      <a:pt x="0" y="46"/>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591" name="Line 24"/>
              <p:cNvSpPr>
                <a:spLocks noChangeShapeType="1"/>
              </p:cNvSpPr>
              <p:nvPr/>
            </p:nvSpPr>
            <p:spPr bwMode="auto">
              <a:xfrm flipH="1">
                <a:off x="11413538" y="1143087"/>
                <a:ext cx="258410" cy="6273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592" name="Line 25"/>
              <p:cNvSpPr>
                <a:spLocks noChangeShapeType="1"/>
              </p:cNvSpPr>
              <p:nvPr/>
            </p:nvSpPr>
            <p:spPr bwMode="auto">
              <a:xfrm flipV="1">
                <a:off x="11326134" y="1143087"/>
                <a:ext cx="258410" cy="6273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593" name="Line 26"/>
              <p:cNvSpPr>
                <a:spLocks noChangeShapeType="1"/>
              </p:cNvSpPr>
              <p:nvPr/>
            </p:nvSpPr>
            <p:spPr bwMode="auto">
              <a:xfrm flipH="1" flipV="1">
                <a:off x="10119586" y="1770401"/>
                <a:ext cx="516821" cy="8877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594" name="Freeform 27"/>
              <p:cNvSpPr>
                <a:spLocks/>
              </p:cNvSpPr>
              <p:nvPr/>
            </p:nvSpPr>
            <p:spPr bwMode="auto">
              <a:xfrm>
                <a:off x="9948579" y="967517"/>
                <a:ext cx="121605" cy="264341"/>
              </a:xfrm>
              <a:custGeom>
                <a:avLst/>
                <a:gdLst>
                  <a:gd name="T0" fmla="*/ 64 w 64"/>
                  <a:gd name="T1" fmla="*/ 0 h 134"/>
                  <a:gd name="T2" fmla="*/ 0 w 64"/>
                  <a:gd name="T3" fmla="*/ 134 h 134"/>
                  <a:gd name="T4" fmla="*/ 0 60000 65536"/>
                  <a:gd name="T5" fmla="*/ 0 60000 65536"/>
                </a:gdLst>
                <a:ahLst/>
                <a:cxnLst>
                  <a:cxn ang="T4">
                    <a:pos x="T0" y="T1"/>
                  </a:cxn>
                  <a:cxn ang="T5">
                    <a:pos x="T2" y="T3"/>
                  </a:cxn>
                </a:cxnLst>
                <a:rect l="0" t="0" r="r" b="b"/>
                <a:pathLst>
                  <a:path w="64" h="134">
                    <a:moveTo>
                      <a:pt x="64" y="0"/>
                    </a:moveTo>
                    <a:lnTo>
                      <a:pt x="0" y="134"/>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595" name="Freeform 28"/>
              <p:cNvSpPr>
                <a:spLocks/>
              </p:cNvSpPr>
              <p:nvPr/>
            </p:nvSpPr>
            <p:spPr bwMode="auto">
              <a:xfrm>
                <a:off x="10206989" y="744603"/>
                <a:ext cx="697328" cy="90744"/>
              </a:xfrm>
              <a:custGeom>
                <a:avLst/>
                <a:gdLst>
                  <a:gd name="T0" fmla="*/ 0 w 367"/>
                  <a:gd name="T1" fmla="*/ 46 h 46"/>
                  <a:gd name="T2" fmla="*/ 367 w 367"/>
                  <a:gd name="T3" fmla="*/ 0 h 46"/>
                  <a:gd name="T4" fmla="*/ 0 60000 65536"/>
                  <a:gd name="T5" fmla="*/ 0 60000 65536"/>
                </a:gdLst>
                <a:ahLst/>
                <a:cxnLst>
                  <a:cxn ang="T4">
                    <a:pos x="T0" y="T1"/>
                  </a:cxn>
                  <a:cxn ang="T5">
                    <a:pos x="T2" y="T3"/>
                  </a:cxn>
                </a:cxnLst>
                <a:rect l="0" t="0" r="r" b="b"/>
                <a:pathLst>
                  <a:path w="367" h="46">
                    <a:moveTo>
                      <a:pt x="0" y="46"/>
                    </a:moveTo>
                    <a:lnTo>
                      <a:pt x="367" y="0"/>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596" name="Freeform 29"/>
              <p:cNvSpPr>
                <a:spLocks/>
              </p:cNvSpPr>
              <p:nvPr/>
            </p:nvSpPr>
            <p:spPr bwMode="auto">
              <a:xfrm>
                <a:off x="11130427" y="953708"/>
                <a:ext cx="220408" cy="307740"/>
              </a:xfrm>
              <a:custGeom>
                <a:avLst/>
                <a:gdLst>
                  <a:gd name="T0" fmla="*/ 12 w 116"/>
                  <a:gd name="T1" fmla="*/ 141 h 156"/>
                  <a:gd name="T2" fmla="*/ 10 w 116"/>
                  <a:gd name="T3" fmla="*/ 27 h 156"/>
                  <a:gd name="T4" fmla="*/ 73 w 116"/>
                  <a:gd name="T5" fmla="*/ 3 h 156"/>
                  <a:gd name="T6" fmla="*/ 113 w 116"/>
                  <a:gd name="T7" fmla="*/ 48 h 156"/>
                  <a:gd name="T8" fmla="*/ 52 w 116"/>
                  <a:gd name="T9" fmla="*/ 156 h 1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56">
                    <a:moveTo>
                      <a:pt x="12" y="141"/>
                    </a:moveTo>
                    <a:cubicBezTo>
                      <a:pt x="12" y="122"/>
                      <a:pt x="0" y="50"/>
                      <a:pt x="10" y="27"/>
                    </a:cubicBezTo>
                    <a:cubicBezTo>
                      <a:pt x="20" y="4"/>
                      <a:pt x="56" y="0"/>
                      <a:pt x="73" y="3"/>
                    </a:cubicBezTo>
                    <a:cubicBezTo>
                      <a:pt x="90" y="6"/>
                      <a:pt x="116" y="23"/>
                      <a:pt x="113" y="48"/>
                    </a:cubicBezTo>
                    <a:cubicBezTo>
                      <a:pt x="110" y="73"/>
                      <a:pt x="65" y="134"/>
                      <a:pt x="52" y="156"/>
                    </a:cubicBezTo>
                  </a:path>
                </a:pathLst>
              </a:custGeom>
              <a:noFill/>
              <a:ln w="9525" cap="flat" cmpd="sng">
                <a:solidFill>
                  <a:schemeClr val="tx1"/>
                </a:solidFill>
                <a:prstDash val="solid"/>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597" name="Freeform 30"/>
              <p:cNvSpPr>
                <a:spLocks/>
              </p:cNvSpPr>
              <p:nvPr/>
            </p:nvSpPr>
            <p:spPr bwMode="auto">
              <a:xfrm>
                <a:off x="9834574" y="574953"/>
                <a:ext cx="285011" cy="299849"/>
              </a:xfrm>
              <a:custGeom>
                <a:avLst/>
                <a:gdLst>
                  <a:gd name="T0" fmla="*/ 105 w 150"/>
                  <a:gd name="T1" fmla="*/ 152 h 152"/>
                  <a:gd name="T2" fmla="*/ 14 w 150"/>
                  <a:gd name="T3" fmla="*/ 107 h 152"/>
                  <a:gd name="T4" fmla="*/ 22 w 150"/>
                  <a:gd name="T5" fmla="*/ 38 h 152"/>
                  <a:gd name="T6" fmla="*/ 87 w 150"/>
                  <a:gd name="T7" fmla="*/ 11 h 152"/>
                  <a:gd name="T8" fmla="*/ 150 w 150"/>
                  <a:gd name="T9" fmla="*/ 107 h 1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 h="152">
                    <a:moveTo>
                      <a:pt x="105" y="152"/>
                    </a:moveTo>
                    <a:cubicBezTo>
                      <a:pt x="63" y="141"/>
                      <a:pt x="28" y="126"/>
                      <a:pt x="14" y="107"/>
                    </a:cubicBezTo>
                    <a:cubicBezTo>
                      <a:pt x="0" y="88"/>
                      <a:pt x="10" y="54"/>
                      <a:pt x="22" y="38"/>
                    </a:cubicBezTo>
                    <a:cubicBezTo>
                      <a:pt x="34" y="22"/>
                      <a:pt x="66" y="0"/>
                      <a:pt x="87" y="11"/>
                    </a:cubicBezTo>
                    <a:cubicBezTo>
                      <a:pt x="108" y="22"/>
                      <a:pt x="137" y="87"/>
                      <a:pt x="150" y="107"/>
                    </a:cubicBezTo>
                  </a:path>
                </a:pathLst>
              </a:custGeom>
              <a:noFill/>
              <a:ln w="9525" cap="flat" cmpd="sng">
                <a:solidFill>
                  <a:schemeClr val="tx1"/>
                </a:solidFill>
                <a:prstDash val="solid"/>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598" name="Line 31"/>
              <p:cNvSpPr>
                <a:spLocks noChangeShapeType="1"/>
              </p:cNvSpPr>
              <p:nvPr/>
            </p:nvSpPr>
            <p:spPr bwMode="auto">
              <a:xfrm flipV="1">
                <a:off x="10119586" y="1322602"/>
                <a:ext cx="431318" cy="35705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599" name="Line 32"/>
              <p:cNvSpPr>
                <a:spLocks noChangeShapeType="1"/>
              </p:cNvSpPr>
              <p:nvPr/>
            </p:nvSpPr>
            <p:spPr bwMode="auto">
              <a:xfrm>
                <a:off x="10636406" y="1322602"/>
                <a:ext cx="87403" cy="44780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600" name="Line 33"/>
              <p:cNvSpPr>
                <a:spLocks noChangeShapeType="1"/>
              </p:cNvSpPr>
              <p:nvPr/>
            </p:nvSpPr>
            <p:spPr bwMode="auto">
              <a:xfrm>
                <a:off x="11153227" y="1411372"/>
                <a:ext cx="87403" cy="35902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601" name="Line 34"/>
              <p:cNvSpPr>
                <a:spLocks noChangeShapeType="1"/>
              </p:cNvSpPr>
              <p:nvPr/>
            </p:nvSpPr>
            <p:spPr bwMode="auto">
              <a:xfrm>
                <a:off x="10723810" y="1322602"/>
                <a:ext cx="516821" cy="53657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grpSp>
        <p:grpSp>
          <p:nvGrpSpPr>
            <p:cNvPr id="555" name="Gruppo 554"/>
            <p:cNvGrpSpPr/>
            <p:nvPr/>
          </p:nvGrpSpPr>
          <p:grpSpPr>
            <a:xfrm rot="16200000">
              <a:off x="8382059" y="3699935"/>
              <a:ext cx="1068210" cy="779159"/>
              <a:chOff x="9429858" y="359104"/>
              <a:chExt cx="2455321" cy="1902496"/>
            </a:xfrm>
          </p:grpSpPr>
          <p:sp>
            <p:nvSpPr>
              <p:cNvPr id="556" name="Oval 4"/>
              <p:cNvSpPr>
                <a:spLocks noChangeArrowheads="1"/>
              </p:cNvSpPr>
              <p:nvPr/>
            </p:nvSpPr>
            <p:spPr bwMode="auto">
              <a:xfrm>
                <a:off x="9429858" y="359104"/>
                <a:ext cx="2455321" cy="1902496"/>
              </a:xfrm>
              <a:prstGeom prst="ellipse">
                <a:avLst/>
              </a:prstGeom>
              <a:noFill/>
              <a:ln w="9525" algn="ctr">
                <a:solidFill>
                  <a:schemeClr val="tx1"/>
                </a:solidFill>
                <a:round/>
                <a:headEnd/>
                <a:tailEnd/>
              </a:ln>
              <a:effectLst/>
            </p:spPr>
            <p:txBody>
              <a:bodyPr wrap="square"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557" name="Oval 13"/>
              <p:cNvSpPr>
                <a:spLocks noChangeArrowheads="1"/>
              </p:cNvSpPr>
              <p:nvPr/>
            </p:nvSpPr>
            <p:spPr bwMode="auto">
              <a:xfrm>
                <a:off x="10034082" y="786030"/>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558" name="Oval 14"/>
              <p:cNvSpPr>
                <a:spLocks noChangeArrowheads="1"/>
              </p:cNvSpPr>
              <p:nvPr/>
            </p:nvSpPr>
            <p:spPr bwMode="auto">
              <a:xfrm>
                <a:off x="9946679" y="1679657"/>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559" name="Oval 15"/>
              <p:cNvSpPr>
                <a:spLocks noChangeArrowheads="1"/>
              </p:cNvSpPr>
              <p:nvPr/>
            </p:nvSpPr>
            <p:spPr bwMode="auto">
              <a:xfrm>
                <a:off x="10550903" y="1143087"/>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560" name="Oval 16"/>
              <p:cNvSpPr>
                <a:spLocks noChangeArrowheads="1"/>
              </p:cNvSpPr>
              <p:nvPr/>
            </p:nvSpPr>
            <p:spPr bwMode="auto">
              <a:xfrm>
                <a:off x="10636406" y="1770401"/>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561" name="Oval 17"/>
              <p:cNvSpPr>
                <a:spLocks noChangeArrowheads="1"/>
              </p:cNvSpPr>
              <p:nvPr/>
            </p:nvSpPr>
            <p:spPr bwMode="auto">
              <a:xfrm>
                <a:off x="9861176" y="1231858"/>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562" name="Oval 18"/>
              <p:cNvSpPr>
                <a:spLocks noChangeArrowheads="1"/>
              </p:cNvSpPr>
              <p:nvPr/>
            </p:nvSpPr>
            <p:spPr bwMode="auto">
              <a:xfrm>
                <a:off x="10894818" y="695286"/>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563" name="Oval 19"/>
              <p:cNvSpPr>
                <a:spLocks noChangeArrowheads="1"/>
              </p:cNvSpPr>
              <p:nvPr/>
            </p:nvSpPr>
            <p:spPr bwMode="auto">
              <a:xfrm>
                <a:off x="11067724" y="1231858"/>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564" name="Oval 20"/>
              <p:cNvSpPr>
                <a:spLocks noChangeArrowheads="1"/>
              </p:cNvSpPr>
              <p:nvPr/>
            </p:nvSpPr>
            <p:spPr bwMode="auto">
              <a:xfrm>
                <a:off x="11240630" y="1770401"/>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565" name="Oval 21"/>
              <p:cNvSpPr>
                <a:spLocks noChangeArrowheads="1"/>
              </p:cNvSpPr>
              <p:nvPr/>
            </p:nvSpPr>
            <p:spPr bwMode="auto">
              <a:xfrm>
                <a:off x="11487280" y="972729"/>
                <a:ext cx="172906" cy="179515"/>
              </a:xfrm>
              <a:prstGeom prst="ellipse">
                <a:avLst/>
              </a:prstGeom>
              <a:solidFill>
                <a:srgbClr val="CEEAFA"/>
              </a:solidFill>
              <a:ln w="254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srgbClr val="202729"/>
                  </a:solidFill>
                  <a:effectLst/>
                  <a:uLnTx/>
                  <a:uFillTx/>
                  <a:latin typeface="Times New Roman" pitchFamily="18" charset="0"/>
                  <a:ea typeface="+mn-ea"/>
                  <a:cs typeface="+mn-cs"/>
                </a:endParaRPr>
              </a:p>
            </p:txBody>
          </p:sp>
          <p:sp>
            <p:nvSpPr>
              <p:cNvPr id="566" name="Line 22"/>
              <p:cNvSpPr>
                <a:spLocks noChangeShapeType="1"/>
              </p:cNvSpPr>
              <p:nvPr/>
            </p:nvSpPr>
            <p:spPr bwMode="auto">
              <a:xfrm flipV="1">
                <a:off x="10034082" y="1231858"/>
                <a:ext cx="516821" cy="907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567" name="Freeform 23"/>
              <p:cNvSpPr>
                <a:spLocks/>
              </p:cNvSpPr>
              <p:nvPr/>
            </p:nvSpPr>
            <p:spPr bwMode="auto">
              <a:xfrm>
                <a:off x="10203189" y="839292"/>
                <a:ext cx="697328" cy="90744"/>
              </a:xfrm>
              <a:custGeom>
                <a:avLst/>
                <a:gdLst>
                  <a:gd name="T0" fmla="*/ 367 w 367"/>
                  <a:gd name="T1" fmla="*/ 0 h 46"/>
                  <a:gd name="T2" fmla="*/ 0 w 367"/>
                  <a:gd name="T3" fmla="*/ 46 h 46"/>
                  <a:gd name="T4" fmla="*/ 0 60000 65536"/>
                  <a:gd name="T5" fmla="*/ 0 60000 65536"/>
                </a:gdLst>
                <a:ahLst/>
                <a:cxnLst>
                  <a:cxn ang="T4">
                    <a:pos x="T0" y="T1"/>
                  </a:cxn>
                  <a:cxn ang="T5">
                    <a:pos x="T2" y="T3"/>
                  </a:cxn>
                </a:cxnLst>
                <a:rect l="0" t="0" r="r" b="b"/>
                <a:pathLst>
                  <a:path w="367" h="46">
                    <a:moveTo>
                      <a:pt x="367" y="0"/>
                    </a:moveTo>
                    <a:lnTo>
                      <a:pt x="0" y="46"/>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568" name="Line 24"/>
              <p:cNvSpPr>
                <a:spLocks noChangeShapeType="1"/>
              </p:cNvSpPr>
              <p:nvPr/>
            </p:nvSpPr>
            <p:spPr bwMode="auto">
              <a:xfrm flipH="1">
                <a:off x="11413538" y="1143087"/>
                <a:ext cx="258410" cy="6273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569" name="Line 25"/>
              <p:cNvSpPr>
                <a:spLocks noChangeShapeType="1"/>
              </p:cNvSpPr>
              <p:nvPr/>
            </p:nvSpPr>
            <p:spPr bwMode="auto">
              <a:xfrm flipV="1">
                <a:off x="11326134" y="1143087"/>
                <a:ext cx="258410" cy="6273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570" name="Line 26"/>
              <p:cNvSpPr>
                <a:spLocks noChangeShapeType="1"/>
              </p:cNvSpPr>
              <p:nvPr/>
            </p:nvSpPr>
            <p:spPr bwMode="auto">
              <a:xfrm flipH="1" flipV="1">
                <a:off x="10119586" y="1770401"/>
                <a:ext cx="516821" cy="8877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571" name="Freeform 27"/>
              <p:cNvSpPr>
                <a:spLocks/>
              </p:cNvSpPr>
              <p:nvPr/>
            </p:nvSpPr>
            <p:spPr bwMode="auto">
              <a:xfrm>
                <a:off x="9948579" y="967517"/>
                <a:ext cx="121605" cy="264341"/>
              </a:xfrm>
              <a:custGeom>
                <a:avLst/>
                <a:gdLst>
                  <a:gd name="T0" fmla="*/ 64 w 64"/>
                  <a:gd name="T1" fmla="*/ 0 h 134"/>
                  <a:gd name="T2" fmla="*/ 0 w 64"/>
                  <a:gd name="T3" fmla="*/ 134 h 134"/>
                  <a:gd name="T4" fmla="*/ 0 60000 65536"/>
                  <a:gd name="T5" fmla="*/ 0 60000 65536"/>
                </a:gdLst>
                <a:ahLst/>
                <a:cxnLst>
                  <a:cxn ang="T4">
                    <a:pos x="T0" y="T1"/>
                  </a:cxn>
                  <a:cxn ang="T5">
                    <a:pos x="T2" y="T3"/>
                  </a:cxn>
                </a:cxnLst>
                <a:rect l="0" t="0" r="r" b="b"/>
                <a:pathLst>
                  <a:path w="64" h="134">
                    <a:moveTo>
                      <a:pt x="64" y="0"/>
                    </a:moveTo>
                    <a:lnTo>
                      <a:pt x="0" y="134"/>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572" name="Freeform 28"/>
              <p:cNvSpPr>
                <a:spLocks/>
              </p:cNvSpPr>
              <p:nvPr/>
            </p:nvSpPr>
            <p:spPr bwMode="auto">
              <a:xfrm>
                <a:off x="10206989" y="744603"/>
                <a:ext cx="697328" cy="90744"/>
              </a:xfrm>
              <a:custGeom>
                <a:avLst/>
                <a:gdLst>
                  <a:gd name="T0" fmla="*/ 0 w 367"/>
                  <a:gd name="T1" fmla="*/ 46 h 46"/>
                  <a:gd name="T2" fmla="*/ 367 w 367"/>
                  <a:gd name="T3" fmla="*/ 0 h 46"/>
                  <a:gd name="T4" fmla="*/ 0 60000 65536"/>
                  <a:gd name="T5" fmla="*/ 0 60000 65536"/>
                </a:gdLst>
                <a:ahLst/>
                <a:cxnLst>
                  <a:cxn ang="T4">
                    <a:pos x="T0" y="T1"/>
                  </a:cxn>
                  <a:cxn ang="T5">
                    <a:pos x="T2" y="T3"/>
                  </a:cxn>
                </a:cxnLst>
                <a:rect l="0" t="0" r="r" b="b"/>
                <a:pathLst>
                  <a:path w="367" h="46">
                    <a:moveTo>
                      <a:pt x="0" y="46"/>
                    </a:moveTo>
                    <a:lnTo>
                      <a:pt x="367" y="0"/>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573" name="Freeform 29"/>
              <p:cNvSpPr>
                <a:spLocks/>
              </p:cNvSpPr>
              <p:nvPr/>
            </p:nvSpPr>
            <p:spPr bwMode="auto">
              <a:xfrm>
                <a:off x="11130427" y="953708"/>
                <a:ext cx="220408" cy="307740"/>
              </a:xfrm>
              <a:custGeom>
                <a:avLst/>
                <a:gdLst>
                  <a:gd name="T0" fmla="*/ 12 w 116"/>
                  <a:gd name="T1" fmla="*/ 141 h 156"/>
                  <a:gd name="T2" fmla="*/ 10 w 116"/>
                  <a:gd name="T3" fmla="*/ 27 h 156"/>
                  <a:gd name="T4" fmla="*/ 73 w 116"/>
                  <a:gd name="T5" fmla="*/ 3 h 156"/>
                  <a:gd name="T6" fmla="*/ 113 w 116"/>
                  <a:gd name="T7" fmla="*/ 48 h 156"/>
                  <a:gd name="T8" fmla="*/ 52 w 116"/>
                  <a:gd name="T9" fmla="*/ 156 h 1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56">
                    <a:moveTo>
                      <a:pt x="12" y="141"/>
                    </a:moveTo>
                    <a:cubicBezTo>
                      <a:pt x="12" y="122"/>
                      <a:pt x="0" y="50"/>
                      <a:pt x="10" y="27"/>
                    </a:cubicBezTo>
                    <a:cubicBezTo>
                      <a:pt x="20" y="4"/>
                      <a:pt x="56" y="0"/>
                      <a:pt x="73" y="3"/>
                    </a:cubicBezTo>
                    <a:cubicBezTo>
                      <a:pt x="90" y="6"/>
                      <a:pt x="116" y="23"/>
                      <a:pt x="113" y="48"/>
                    </a:cubicBezTo>
                    <a:cubicBezTo>
                      <a:pt x="110" y="73"/>
                      <a:pt x="65" y="134"/>
                      <a:pt x="52" y="156"/>
                    </a:cubicBezTo>
                  </a:path>
                </a:pathLst>
              </a:custGeom>
              <a:noFill/>
              <a:ln w="9525" cap="flat" cmpd="sng">
                <a:solidFill>
                  <a:schemeClr val="tx1"/>
                </a:solidFill>
                <a:prstDash val="solid"/>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574" name="Freeform 30"/>
              <p:cNvSpPr>
                <a:spLocks/>
              </p:cNvSpPr>
              <p:nvPr/>
            </p:nvSpPr>
            <p:spPr bwMode="auto">
              <a:xfrm>
                <a:off x="9834574" y="574953"/>
                <a:ext cx="285011" cy="299849"/>
              </a:xfrm>
              <a:custGeom>
                <a:avLst/>
                <a:gdLst>
                  <a:gd name="T0" fmla="*/ 105 w 150"/>
                  <a:gd name="T1" fmla="*/ 152 h 152"/>
                  <a:gd name="T2" fmla="*/ 14 w 150"/>
                  <a:gd name="T3" fmla="*/ 107 h 152"/>
                  <a:gd name="T4" fmla="*/ 22 w 150"/>
                  <a:gd name="T5" fmla="*/ 38 h 152"/>
                  <a:gd name="T6" fmla="*/ 87 w 150"/>
                  <a:gd name="T7" fmla="*/ 11 h 152"/>
                  <a:gd name="T8" fmla="*/ 150 w 150"/>
                  <a:gd name="T9" fmla="*/ 107 h 1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 h="152">
                    <a:moveTo>
                      <a:pt x="105" y="152"/>
                    </a:moveTo>
                    <a:cubicBezTo>
                      <a:pt x="63" y="141"/>
                      <a:pt x="28" y="126"/>
                      <a:pt x="14" y="107"/>
                    </a:cubicBezTo>
                    <a:cubicBezTo>
                      <a:pt x="0" y="88"/>
                      <a:pt x="10" y="54"/>
                      <a:pt x="22" y="38"/>
                    </a:cubicBezTo>
                    <a:cubicBezTo>
                      <a:pt x="34" y="22"/>
                      <a:pt x="66" y="0"/>
                      <a:pt x="87" y="11"/>
                    </a:cubicBezTo>
                    <a:cubicBezTo>
                      <a:pt x="108" y="22"/>
                      <a:pt x="137" y="87"/>
                      <a:pt x="150" y="107"/>
                    </a:cubicBezTo>
                  </a:path>
                </a:pathLst>
              </a:custGeom>
              <a:noFill/>
              <a:ln w="9525" cap="flat" cmpd="sng">
                <a:solidFill>
                  <a:schemeClr val="tx1"/>
                </a:solidFill>
                <a:prstDash val="solid"/>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575" name="Line 31"/>
              <p:cNvSpPr>
                <a:spLocks noChangeShapeType="1"/>
              </p:cNvSpPr>
              <p:nvPr/>
            </p:nvSpPr>
            <p:spPr bwMode="auto">
              <a:xfrm flipV="1">
                <a:off x="10119586" y="1322602"/>
                <a:ext cx="431318" cy="35705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576" name="Line 32"/>
              <p:cNvSpPr>
                <a:spLocks noChangeShapeType="1"/>
              </p:cNvSpPr>
              <p:nvPr/>
            </p:nvSpPr>
            <p:spPr bwMode="auto">
              <a:xfrm>
                <a:off x="10636406" y="1322602"/>
                <a:ext cx="87403" cy="44780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577" name="Line 33"/>
              <p:cNvSpPr>
                <a:spLocks noChangeShapeType="1"/>
              </p:cNvSpPr>
              <p:nvPr/>
            </p:nvSpPr>
            <p:spPr bwMode="auto">
              <a:xfrm>
                <a:off x="11153227" y="1411372"/>
                <a:ext cx="87403" cy="35902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sp>
            <p:nvSpPr>
              <p:cNvPr id="578" name="Line 34"/>
              <p:cNvSpPr>
                <a:spLocks noChangeShapeType="1"/>
              </p:cNvSpPr>
              <p:nvPr/>
            </p:nvSpPr>
            <p:spPr bwMode="auto">
              <a:xfrm>
                <a:off x="10723810" y="1322602"/>
                <a:ext cx="516821" cy="53657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02729"/>
                  </a:solidFill>
                  <a:effectLst/>
                  <a:uLnTx/>
                  <a:uFillTx/>
                  <a:latin typeface="Arial"/>
                  <a:ea typeface="+mn-ea"/>
                  <a:cs typeface="+mn-cs"/>
                </a:endParaRPr>
              </a:p>
            </p:txBody>
          </p:sp>
        </p:grpSp>
      </p:grpSp>
      <p:cxnSp>
        <p:nvCxnSpPr>
          <p:cNvPr id="625" name="Connettore 2 624"/>
          <p:cNvCxnSpPr/>
          <p:nvPr/>
        </p:nvCxnSpPr>
        <p:spPr>
          <a:xfrm flipH="1" flipV="1">
            <a:off x="4762876" y="3445875"/>
            <a:ext cx="1334979" cy="143469"/>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26" name="Connettore 2 625"/>
          <p:cNvCxnSpPr/>
          <p:nvPr/>
        </p:nvCxnSpPr>
        <p:spPr>
          <a:xfrm flipH="1" flipV="1">
            <a:off x="3774842" y="4705340"/>
            <a:ext cx="1361391" cy="317411"/>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27" name="Connettore 2 626"/>
          <p:cNvCxnSpPr/>
          <p:nvPr/>
        </p:nvCxnSpPr>
        <p:spPr>
          <a:xfrm flipH="1">
            <a:off x="4455538" y="2857766"/>
            <a:ext cx="782626" cy="189533"/>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30" name="CasellaDiTesto 2">
            <a:extLst>
              <a:ext uri="{FF2B5EF4-FFF2-40B4-BE49-F238E27FC236}">
                <a16:creationId xmlns:a16="http://schemas.microsoft.com/office/drawing/2014/main" id="{7D9AA642-C39E-8048-E7E0-C0603DE28BFE}"/>
              </a:ext>
            </a:extLst>
          </p:cNvPr>
          <p:cNvSpPr txBox="1"/>
          <p:nvPr/>
        </p:nvSpPr>
        <p:spPr>
          <a:xfrm>
            <a:off x="3168630" y="1461054"/>
            <a:ext cx="3716629" cy="748795"/>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2133" b="0" i="0" u="none" strike="noStrike" kern="1200" cap="none" spc="0" normalizeH="0" baseline="0" noProof="0" dirty="0">
                <a:ln>
                  <a:noFill/>
                </a:ln>
                <a:solidFill>
                  <a:srgbClr val="202729"/>
                </a:solidFill>
                <a:effectLst/>
                <a:uLnTx/>
                <a:uFillTx/>
                <a:latin typeface="Arial"/>
                <a:ea typeface="+mn-ea"/>
                <a:cs typeface="+mn-cs"/>
              </a:rPr>
              <a:t>Embedded/embodied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2133" b="0" i="0" u="none" strike="noStrike" kern="1200" cap="none" spc="0" normalizeH="0" baseline="0" noProof="0" dirty="0">
                <a:ln>
                  <a:noFill/>
                </a:ln>
                <a:solidFill>
                  <a:srgbClr val="4BA173"/>
                </a:solidFill>
                <a:effectLst/>
                <a:uLnTx/>
                <a:uFillTx/>
                <a:latin typeface="Arial"/>
                <a:ea typeface="+mn-ea"/>
                <a:cs typeface="+mn-cs"/>
              </a:rPr>
              <a:t>e</a:t>
            </a:r>
            <a:r>
              <a:rPr kumimoji="0" lang="en-GB" sz="2133" b="0" i="0" u="none" strike="noStrike" kern="1200" cap="none" spc="0" normalizeH="0" baseline="0" noProof="0" dirty="0" err="1">
                <a:ln>
                  <a:noFill/>
                </a:ln>
                <a:solidFill>
                  <a:srgbClr val="4BA173"/>
                </a:solidFill>
                <a:effectLst/>
                <a:uLnTx/>
                <a:uFillTx/>
                <a:latin typeface="Arial"/>
                <a:ea typeface="+mn-ea"/>
                <a:cs typeface="+mn-cs"/>
              </a:rPr>
              <a:t>dge</a:t>
            </a:r>
            <a:r>
              <a:rPr kumimoji="0" lang="en-GB" sz="2133" b="0" i="0" u="none" strike="noStrike" kern="1200" cap="none" spc="0" normalizeH="0" baseline="0" noProof="0" dirty="0">
                <a:ln>
                  <a:noFill/>
                </a:ln>
                <a:solidFill>
                  <a:srgbClr val="4BA173"/>
                </a:solidFill>
                <a:effectLst/>
                <a:uLnTx/>
                <a:uFillTx/>
                <a:latin typeface="Arial"/>
                <a:ea typeface="+mn-ea"/>
                <a:cs typeface="+mn-cs"/>
              </a:rPr>
              <a:t> intelligence</a:t>
            </a:r>
          </a:p>
        </p:txBody>
      </p:sp>
      <p:sp>
        <p:nvSpPr>
          <p:cNvPr id="631" name="CasellaDiTesto 2">
            <a:extLst>
              <a:ext uri="{FF2B5EF4-FFF2-40B4-BE49-F238E27FC236}">
                <a16:creationId xmlns:a16="http://schemas.microsoft.com/office/drawing/2014/main" id="{9146D199-866B-DA7D-252F-EF1F33A1A365}"/>
              </a:ext>
            </a:extLst>
          </p:cNvPr>
          <p:cNvSpPr txBox="1"/>
          <p:nvPr/>
        </p:nvSpPr>
        <p:spPr>
          <a:xfrm>
            <a:off x="2587083" y="5216290"/>
            <a:ext cx="3203157" cy="748795"/>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2133" b="0" i="0" u="none" strike="noStrike" kern="1200" cap="none" spc="0" normalizeH="0" baseline="0" noProof="0" dirty="0">
                <a:ln>
                  <a:noFill/>
                </a:ln>
                <a:solidFill>
                  <a:srgbClr val="4BA173"/>
                </a:solidFill>
                <a:effectLst/>
                <a:uLnTx/>
                <a:uFillTx/>
                <a:latin typeface="Arial"/>
                <a:ea typeface="+mn-ea"/>
                <a:cs typeface="+mn-cs"/>
              </a:rPr>
              <a:t>Distributed</a:t>
            </a:r>
            <a:r>
              <a:rPr kumimoji="0" lang="en-GB" sz="2133" b="0" i="0" u="none" strike="noStrike" kern="1200" cap="none" spc="0" normalizeH="0" baseline="0" noProof="0" dirty="0">
                <a:ln>
                  <a:noFill/>
                </a:ln>
                <a:solidFill>
                  <a:srgbClr val="202729"/>
                </a:solidFill>
                <a:effectLst/>
                <a:uLnTx/>
                <a:uFillTx/>
                <a:latin typeface="Arial"/>
                <a:ea typeface="+mn-ea"/>
                <a:cs typeface="+mn-cs"/>
              </a:rPr>
              <a:t> and </a:t>
            </a:r>
            <a:r>
              <a:rPr kumimoji="0" lang="en-GB" sz="2133" b="0" i="0" u="none" strike="noStrike" kern="1200" cap="none" spc="0" normalizeH="0" baseline="0" noProof="0" dirty="0">
                <a:ln>
                  <a:noFill/>
                </a:ln>
                <a:solidFill>
                  <a:srgbClr val="4BA173"/>
                </a:solidFill>
                <a:effectLst/>
                <a:uLnTx/>
                <a:uFillTx/>
                <a:latin typeface="Arial"/>
                <a:ea typeface="+mn-ea"/>
                <a:cs typeface="+mn-cs"/>
              </a:rPr>
              <a:t>continually</a:t>
            </a:r>
            <a:r>
              <a:rPr kumimoji="0" lang="en-GB" sz="2133" b="0" i="0" u="none" strike="noStrike" kern="1200" cap="none" spc="0" normalizeH="0" baseline="0" noProof="0" dirty="0">
                <a:ln>
                  <a:noFill/>
                </a:ln>
                <a:solidFill>
                  <a:srgbClr val="202729"/>
                </a:solidFill>
                <a:effectLst/>
                <a:uLnTx/>
                <a:uFillTx/>
                <a:latin typeface="Arial"/>
                <a:ea typeface="+mn-ea"/>
                <a:cs typeface="+mn-cs"/>
              </a:rPr>
              <a:t> learning</a:t>
            </a:r>
          </a:p>
        </p:txBody>
      </p:sp>
      <p:sp>
        <p:nvSpPr>
          <p:cNvPr id="632" name="CasellaDiTesto 2">
            <a:extLst>
              <a:ext uri="{FF2B5EF4-FFF2-40B4-BE49-F238E27FC236}">
                <a16:creationId xmlns:a16="http://schemas.microsoft.com/office/drawing/2014/main" id="{8CD121AD-7B65-C529-FBA7-30CBDACAC24F}"/>
              </a:ext>
            </a:extLst>
          </p:cNvPr>
          <p:cNvSpPr txBox="1"/>
          <p:nvPr/>
        </p:nvSpPr>
        <p:spPr>
          <a:xfrm>
            <a:off x="151340" y="1759465"/>
            <a:ext cx="2973245" cy="1077026"/>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2133" b="0" i="0" u="none" strike="noStrike" kern="1200" cap="none" spc="0" normalizeH="0" baseline="0" noProof="0" dirty="0">
                <a:ln>
                  <a:noFill/>
                </a:ln>
                <a:solidFill>
                  <a:srgbClr val="202729"/>
                </a:solidFill>
                <a:effectLst/>
                <a:uLnTx/>
                <a:uFillTx/>
                <a:latin typeface="Arial"/>
                <a:ea typeface="+mn-ea"/>
                <a:cs typeface="+mn-cs"/>
              </a:rPr>
              <a:t>Scalable learning models from </a:t>
            </a:r>
            <a:r>
              <a:rPr kumimoji="0" lang="en-GB" sz="2133" b="0" i="0" u="none" strike="noStrike" kern="1200" cap="none" spc="0" normalizeH="0" baseline="0" noProof="0" dirty="0">
                <a:ln>
                  <a:noFill/>
                </a:ln>
                <a:solidFill>
                  <a:srgbClr val="4BA173"/>
                </a:solidFill>
                <a:effectLst/>
                <a:uLnTx/>
                <a:uFillTx/>
                <a:latin typeface="Arial"/>
                <a:ea typeface="+mn-ea"/>
                <a:cs typeface="+mn-cs"/>
              </a:rPr>
              <a:t>edge-to-cloud</a:t>
            </a:r>
          </a:p>
        </p:txBody>
      </p:sp>
    </p:spTree>
    <p:extLst>
      <p:ext uri="{BB962C8B-B14F-4D97-AF65-F5344CB8AC3E}">
        <p14:creationId xmlns:p14="http://schemas.microsoft.com/office/powerpoint/2010/main" val="3169466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631"/>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6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0" grpId="0"/>
      <p:bldP spid="631" grpId="0"/>
      <p:bldP spid="63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45EC3BEB-D313-C8FE-4F29-481740E44502}"/>
              </a:ext>
            </a:extLst>
          </p:cNvPr>
          <p:cNvSpPr txBox="1">
            <a:spLocks/>
          </p:cNvSpPr>
          <p:nvPr/>
        </p:nvSpPr>
        <p:spPr>
          <a:xfrm>
            <a:off x="5909770" y="3467715"/>
            <a:ext cx="1887319" cy="289553"/>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lnSpc>
                <a:spcPct val="50000"/>
              </a:lnSpc>
            </a:pPr>
            <a:r>
              <a:rPr lang="en-US" b="1" cap="small" dirty="0">
                <a:solidFill>
                  <a:schemeClr val="bg1"/>
                </a:solidFill>
                <a:latin typeface="+mj-lt"/>
              </a:rPr>
              <a:t>Valerio De Caro</a:t>
            </a:r>
          </a:p>
        </p:txBody>
      </p:sp>
      <p:sp>
        <p:nvSpPr>
          <p:cNvPr id="11" name="Subtitle 2">
            <a:extLst>
              <a:ext uri="{FF2B5EF4-FFF2-40B4-BE49-F238E27FC236}">
                <a16:creationId xmlns:a16="http://schemas.microsoft.com/office/drawing/2014/main" id="{B5232525-2029-D367-B0AC-75CFFADAD469}"/>
              </a:ext>
            </a:extLst>
          </p:cNvPr>
          <p:cNvSpPr txBox="1">
            <a:spLocks/>
          </p:cNvSpPr>
          <p:nvPr/>
        </p:nvSpPr>
        <p:spPr>
          <a:xfrm>
            <a:off x="9364455" y="3463638"/>
            <a:ext cx="1887319" cy="586509"/>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lnSpc>
                <a:spcPct val="50000"/>
              </a:lnSpc>
            </a:pPr>
            <a:r>
              <a:rPr lang="en-US" b="1" cap="small" dirty="0">
                <a:solidFill>
                  <a:schemeClr val="bg1"/>
                </a:solidFill>
                <a:latin typeface="+mj-lt"/>
              </a:rPr>
              <a:t>Claudio </a:t>
            </a:r>
            <a:r>
              <a:rPr lang="en-US" b="1" cap="small" dirty="0" err="1">
                <a:solidFill>
                  <a:schemeClr val="bg1"/>
                </a:solidFill>
                <a:latin typeface="+mj-lt"/>
              </a:rPr>
              <a:t>Gallicchio</a:t>
            </a:r>
            <a:endParaRPr lang="en-US" b="1" cap="small" dirty="0">
              <a:solidFill>
                <a:schemeClr val="bg1"/>
              </a:solidFill>
              <a:latin typeface="+mj-lt"/>
            </a:endParaRPr>
          </a:p>
        </p:txBody>
      </p:sp>
      <p:pic>
        <p:nvPicPr>
          <p:cNvPr id="13" name="Picture 4" descr="Logo">
            <a:extLst>
              <a:ext uri="{FF2B5EF4-FFF2-40B4-BE49-F238E27FC236}">
                <a16:creationId xmlns:a16="http://schemas.microsoft.com/office/drawing/2014/main" id="{3142D4AD-AC5E-E74D-E191-2C1139FA7E15}"/>
              </a:ext>
            </a:extLst>
          </p:cNvPr>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6187440" y="5216493"/>
            <a:ext cx="1406385" cy="90423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Shape&#10;&#10;Description automatically generated">
            <a:extLst>
              <a:ext uri="{FF2B5EF4-FFF2-40B4-BE49-F238E27FC236}">
                <a16:creationId xmlns:a16="http://schemas.microsoft.com/office/drawing/2014/main" id="{84E343EC-3FDF-54B4-9DA4-CBB51C85C3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2471" y="5216493"/>
            <a:ext cx="1043168" cy="1159180"/>
          </a:xfrm>
          <a:prstGeom prst="rect">
            <a:avLst/>
          </a:prstGeom>
        </p:spPr>
      </p:pic>
      <p:pic>
        <p:nvPicPr>
          <p:cNvPr id="18" name="Picture 17">
            <a:extLst>
              <a:ext uri="{FF2B5EF4-FFF2-40B4-BE49-F238E27FC236}">
                <a16:creationId xmlns:a16="http://schemas.microsoft.com/office/drawing/2014/main" id="{1BA5817B-A284-6D7D-AC0D-A289268C192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19524" y="1840766"/>
            <a:ext cx="1375316" cy="1375316"/>
          </a:xfrm>
          <a:prstGeom prst="rect">
            <a:avLst/>
          </a:prstGeom>
        </p:spPr>
      </p:pic>
      <p:pic>
        <p:nvPicPr>
          <p:cNvPr id="1026" name="Picture 2" descr="Claudio Gallicchio - Speaker Profile @ Sessionize.com">
            <a:extLst>
              <a:ext uri="{FF2B5EF4-FFF2-40B4-BE49-F238E27FC236}">
                <a16:creationId xmlns:a16="http://schemas.microsoft.com/office/drawing/2014/main" id="{9303FD21-D5B9-6A77-516C-0C950C29AA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57033" y="1838779"/>
            <a:ext cx="1375316" cy="1375316"/>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descr="Immagine che contiene uomo, persona, occhiali, indossando&#10;&#10;Descrizione generata automaticamente">
            <a:extLst>
              <a:ext uri="{FF2B5EF4-FFF2-40B4-BE49-F238E27FC236}">
                <a16:creationId xmlns:a16="http://schemas.microsoft.com/office/drawing/2014/main" id="{23319368-8165-FFB6-375B-7F8D413B52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19139" y="1838779"/>
            <a:ext cx="1375316" cy="1375316"/>
          </a:xfrm>
          <a:prstGeom prst="rect">
            <a:avLst/>
          </a:prstGeom>
        </p:spPr>
      </p:pic>
      <p:sp>
        <p:nvSpPr>
          <p:cNvPr id="15" name="Subtitle 2">
            <a:extLst>
              <a:ext uri="{FF2B5EF4-FFF2-40B4-BE49-F238E27FC236}">
                <a16:creationId xmlns:a16="http://schemas.microsoft.com/office/drawing/2014/main" id="{07A8B4E2-80F2-95D1-33EA-BDEBA3D2F698}"/>
              </a:ext>
            </a:extLst>
          </p:cNvPr>
          <p:cNvSpPr txBox="1">
            <a:spLocks/>
          </p:cNvSpPr>
          <p:nvPr/>
        </p:nvSpPr>
        <p:spPr>
          <a:xfrm>
            <a:off x="4267702" y="3459815"/>
            <a:ext cx="1887319" cy="289553"/>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lnSpc>
                <a:spcPct val="50000"/>
              </a:lnSpc>
            </a:pPr>
            <a:r>
              <a:rPr lang="en-US" b="1" cap="small" dirty="0">
                <a:solidFill>
                  <a:schemeClr val="bg1"/>
                </a:solidFill>
                <a:latin typeface="+mj-lt"/>
              </a:rPr>
              <a:t>Andrea </a:t>
            </a:r>
            <a:r>
              <a:rPr lang="en-US" b="1" cap="small" dirty="0" err="1">
                <a:solidFill>
                  <a:schemeClr val="bg1"/>
                </a:solidFill>
                <a:latin typeface="+mj-lt"/>
              </a:rPr>
              <a:t>Cossu</a:t>
            </a:r>
            <a:endParaRPr lang="en-US" b="1" cap="small" dirty="0">
              <a:solidFill>
                <a:schemeClr val="bg1"/>
              </a:solidFill>
              <a:latin typeface="+mj-lt"/>
            </a:endParaRPr>
          </a:p>
        </p:txBody>
      </p:sp>
      <p:pic>
        <p:nvPicPr>
          <p:cNvPr id="5" name="Immagine 4" descr="Immagine che contiene persona, interni, uomo, sipario&#10;&#10;Descrizione generata automaticamente">
            <a:extLst>
              <a:ext uri="{FF2B5EF4-FFF2-40B4-BE49-F238E27FC236}">
                <a16:creationId xmlns:a16="http://schemas.microsoft.com/office/drawing/2014/main" id="{6D3ADAD7-6752-2EB3-8CA7-BE6DCF3595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6479" y="1838779"/>
            <a:ext cx="1375316" cy="1375316"/>
          </a:xfrm>
          <a:prstGeom prst="rect">
            <a:avLst/>
          </a:prstGeom>
        </p:spPr>
      </p:pic>
      <p:sp>
        <p:nvSpPr>
          <p:cNvPr id="16" name="Subtitle 2">
            <a:extLst>
              <a:ext uri="{FF2B5EF4-FFF2-40B4-BE49-F238E27FC236}">
                <a16:creationId xmlns:a16="http://schemas.microsoft.com/office/drawing/2014/main" id="{D76A2286-0D8A-D6DB-067D-A2D8613BF71D}"/>
              </a:ext>
            </a:extLst>
          </p:cNvPr>
          <p:cNvSpPr txBox="1">
            <a:spLocks/>
          </p:cNvSpPr>
          <p:nvPr/>
        </p:nvSpPr>
        <p:spPr>
          <a:xfrm>
            <a:off x="849942" y="3459815"/>
            <a:ext cx="1887319" cy="289553"/>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lnSpc>
                <a:spcPct val="50000"/>
              </a:lnSpc>
            </a:pPr>
            <a:r>
              <a:rPr lang="en-US" b="1" cap="small" dirty="0">
                <a:solidFill>
                  <a:schemeClr val="bg1"/>
                </a:solidFill>
                <a:latin typeface="+mj-lt"/>
              </a:rPr>
              <a:t>Antonio Carta</a:t>
            </a:r>
          </a:p>
        </p:txBody>
      </p:sp>
      <p:pic>
        <p:nvPicPr>
          <p:cNvPr id="7" name="Immagine 6" descr="Immagine che contiene persona, uomo, interni, portatile&#10;&#10;Descrizione generata automaticamente">
            <a:extLst>
              <a:ext uri="{FF2B5EF4-FFF2-40B4-BE49-F238E27FC236}">
                <a16:creationId xmlns:a16="http://schemas.microsoft.com/office/drawing/2014/main" id="{35C00D6B-5772-8F23-5F17-70CF3FB2E40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65622" y="1838779"/>
            <a:ext cx="1428321" cy="1428321"/>
          </a:xfrm>
          <a:prstGeom prst="rect">
            <a:avLst/>
          </a:prstGeom>
        </p:spPr>
      </p:pic>
      <p:sp>
        <p:nvSpPr>
          <p:cNvPr id="19" name="Subtitle 2">
            <a:extLst>
              <a:ext uri="{FF2B5EF4-FFF2-40B4-BE49-F238E27FC236}">
                <a16:creationId xmlns:a16="http://schemas.microsoft.com/office/drawing/2014/main" id="{AAD9CCA4-4A24-F0E9-6B17-979336D6470F}"/>
              </a:ext>
            </a:extLst>
          </p:cNvPr>
          <p:cNvSpPr txBox="1">
            <a:spLocks/>
          </p:cNvSpPr>
          <p:nvPr/>
        </p:nvSpPr>
        <p:spPr>
          <a:xfrm>
            <a:off x="7705706" y="3464013"/>
            <a:ext cx="1887319" cy="586509"/>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lnSpc>
                <a:spcPct val="50000"/>
              </a:lnSpc>
            </a:pPr>
            <a:r>
              <a:rPr lang="en-US" b="1" cap="small" dirty="0">
                <a:solidFill>
                  <a:schemeClr val="bg1"/>
                </a:solidFill>
                <a:latin typeface="+mj-lt"/>
              </a:rPr>
              <a:t>Vincenzo </a:t>
            </a:r>
            <a:r>
              <a:rPr lang="en-US" b="1" cap="small" dirty="0" err="1">
                <a:solidFill>
                  <a:schemeClr val="bg1"/>
                </a:solidFill>
                <a:latin typeface="+mj-lt"/>
              </a:rPr>
              <a:t>Lomonaco</a:t>
            </a:r>
            <a:endParaRPr lang="en-US" b="1" cap="small" dirty="0">
              <a:solidFill>
                <a:schemeClr val="bg1"/>
              </a:solidFill>
              <a:latin typeface="+mj-lt"/>
            </a:endParaRPr>
          </a:p>
        </p:txBody>
      </p:sp>
      <p:sp>
        <p:nvSpPr>
          <p:cNvPr id="20" name="Titolo 4">
            <a:extLst>
              <a:ext uri="{FF2B5EF4-FFF2-40B4-BE49-F238E27FC236}">
                <a16:creationId xmlns:a16="http://schemas.microsoft.com/office/drawing/2014/main" id="{C7058336-B45B-9EF6-5748-C36D31AEF634}"/>
              </a:ext>
            </a:extLst>
          </p:cNvPr>
          <p:cNvSpPr txBox="1">
            <a:spLocks/>
          </p:cNvSpPr>
          <p:nvPr/>
        </p:nvSpPr>
        <p:spPr>
          <a:xfrm>
            <a:off x="694944" y="770457"/>
            <a:ext cx="10917936" cy="651784"/>
          </a:xfrm>
          <a:prstGeom prst="rect">
            <a:avLst/>
          </a:prstGeom>
        </p:spPr>
        <p:txBody>
          <a:bodyP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GB" sz="3600" b="1" dirty="0">
                <a:solidFill>
                  <a:schemeClr val="bg1">
                    <a:lumMod val="95000"/>
                  </a:schemeClr>
                </a:solidFill>
              </a:rPr>
              <a:t>Acknowledgements</a:t>
            </a:r>
          </a:p>
        </p:txBody>
      </p:sp>
      <p:pic>
        <p:nvPicPr>
          <p:cNvPr id="4" name="Immagine 3" descr="Immagine che contiene Carattere, Elementi grafici, simbolo, logo&#10;&#10;Descrizione generata automaticamente">
            <a:extLst>
              <a:ext uri="{FF2B5EF4-FFF2-40B4-BE49-F238E27FC236}">
                <a16:creationId xmlns:a16="http://schemas.microsoft.com/office/drawing/2014/main" id="{922644DF-9828-6ABC-0269-F7F8E9E839B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28226" y="5216493"/>
            <a:ext cx="2888938" cy="559938"/>
          </a:xfrm>
          <a:prstGeom prst="rect">
            <a:avLst/>
          </a:prstGeom>
        </p:spPr>
      </p:pic>
      <p:sp>
        <p:nvSpPr>
          <p:cNvPr id="6" name="Subtitle 2">
            <a:extLst>
              <a:ext uri="{FF2B5EF4-FFF2-40B4-BE49-F238E27FC236}">
                <a16:creationId xmlns:a16="http://schemas.microsoft.com/office/drawing/2014/main" id="{56FFD327-7F01-4BA3-3E62-BFFD1749A7DE}"/>
              </a:ext>
            </a:extLst>
          </p:cNvPr>
          <p:cNvSpPr txBox="1">
            <a:spLocks/>
          </p:cNvSpPr>
          <p:nvPr/>
        </p:nvSpPr>
        <p:spPr>
          <a:xfrm>
            <a:off x="2422740" y="5832723"/>
            <a:ext cx="3189970" cy="439756"/>
          </a:xfrm>
          <a:prstGeom prst="rect">
            <a:avLst/>
          </a:prstGeom>
        </p:spPr>
        <p:txBody>
          <a:bodyPr lIns="91440" rIns="91440">
            <a:normAutofit fontScale="85000" lnSpcReduction="20000"/>
          </a:bodyPr>
          <a:lstStyle>
            <a:lvl1pPr marL="0" indent="0" algn="ctr" defTabSz="914400" rtl="0" eaLnBrk="1" latinLnBrk="0" hangingPunct="1">
              <a:lnSpc>
                <a:spcPct val="90000"/>
              </a:lnSpc>
              <a:spcBef>
                <a:spcPts val="0"/>
              </a:spcBef>
              <a:spcAft>
                <a:spcPts val="0"/>
              </a:spcAft>
              <a:buClr>
                <a:schemeClr val="accent1"/>
              </a:buClr>
              <a:buSzPct val="100000"/>
              <a:buFont typeface="Calibri" panose="020F0502020204030204" pitchFamily="34" charset="0"/>
              <a:buNone/>
              <a:defRPr sz="2000" kern="1200" cap="small" spc="200" baseline="0">
                <a:solidFill>
                  <a:schemeClr val="bg1"/>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r"/>
            <a:r>
              <a:rPr lang="en-US" sz="1800" b="0" i="0" dirty="0">
                <a:effectLst/>
                <a:latin typeface="Quicksand-Light"/>
              </a:rPr>
              <a:t>Funded by the European Union under GA 101070918</a:t>
            </a:r>
            <a:r>
              <a:rPr lang="en-GB" sz="1800" b="0" i="0" dirty="0">
                <a:effectLst/>
                <a:latin typeface="Quicksand-Light"/>
              </a:rPr>
              <a:t> </a:t>
            </a:r>
            <a:endParaRPr lang="en-GB" dirty="0"/>
          </a:p>
        </p:txBody>
      </p:sp>
      <p:pic>
        <p:nvPicPr>
          <p:cNvPr id="8" name="Immagine 7">
            <a:extLst>
              <a:ext uri="{FF2B5EF4-FFF2-40B4-BE49-F238E27FC236}">
                <a16:creationId xmlns:a16="http://schemas.microsoft.com/office/drawing/2014/main" id="{93272C1D-6275-24AF-6D71-5EB0189A17D8}"/>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2895814" y="1819762"/>
            <a:ext cx="1325930" cy="1375316"/>
          </a:xfrm>
          <a:prstGeom prst="rect">
            <a:avLst/>
          </a:prstGeom>
        </p:spPr>
      </p:pic>
      <p:sp>
        <p:nvSpPr>
          <p:cNvPr id="9" name="Subtitle 2">
            <a:extLst>
              <a:ext uri="{FF2B5EF4-FFF2-40B4-BE49-F238E27FC236}">
                <a16:creationId xmlns:a16="http://schemas.microsoft.com/office/drawing/2014/main" id="{184B7ADA-BCEA-91A9-4CF6-D1C28CA9E494}"/>
              </a:ext>
            </a:extLst>
          </p:cNvPr>
          <p:cNvSpPr txBox="1">
            <a:spLocks/>
          </p:cNvSpPr>
          <p:nvPr/>
        </p:nvSpPr>
        <p:spPr>
          <a:xfrm>
            <a:off x="2544584" y="3440798"/>
            <a:ext cx="1887319" cy="289553"/>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lnSpc>
                <a:spcPct val="50000"/>
              </a:lnSpc>
            </a:pPr>
            <a:r>
              <a:rPr lang="en-US" b="1" cap="small" dirty="0">
                <a:solidFill>
                  <a:schemeClr val="bg1"/>
                </a:solidFill>
                <a:latin typeface="+mj-lt"/>
              </a:rPr>
              <a:t>Andrea </a:t>
            </a:r>
            <a:r>
              <a:rPr lang="en-US" b="1" cap="small" dirty="0" err="1">
                <a:solidFill>
                  <a:schemeClr val="bg1"/>
                </a:solidFill>
                <a:latin typeface="+mj-lt"/>
              </a:rPr>
              <a:t>Ceni</a:t>
            </a:r>
            <a:endParaRPr lang="en-US" b="1" cap="small" dirty="0">
              <a:solidFill>
                <a:schemeClr val="bg1"/>
              </a:solidFill>
              <a:latin typeface="+mj-lt"/>
            </a:endParaRPr>
          </a:p>
        </p:txBody>
      </p:sp>
    </p:spTree>
    <p:extLst>
      <p:ext uri="{BB962C8B-B14F-4D97-AF65-F5344CB8AC3E}">
        <p14:creationId xmlns:p14="http://schemas.microsoft.com/office/powerpoint/2010/main" val="27596470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D20F4A-02EF-CFFC-5089-927AA850896F}"/>
              </a:ext>
            </a:extLst>
          </p:cNvPr>
          <p:cNvSpPr>
            <a:spLocks noGrp="1"/>
          </p:cNvSpPr>
          <p:nvPr>
            <p:ph type="title"/>
          </p:nvPr>
        </p:nvSpPr>
        <p:spPr/>
        <p:txBody>
          <a:bodyPr>
            <a:normAutofit/>
          </a:bodyPr>
          <a:lstStyle/>
          <a:p>
            <a:r>
              <a:rPr lang="en-GB" sz="2800" dirty="0"/>
              <a:t>Pervasive AI – Recipe for success</a:t>
            </a:r>
          </a:p>
        </p:txBody>
      </p:sp>
      <p:sp>
        <p:nvSpPr>
          <p:cNvPr id="3" name="Text Placeholder 2">
            <a:extLst>
              <a:ext uri="{FF2B5EF4-FFF2-40B4-BE49-F238E27FC236}">
                <a16:creationId xmlns:a16="http://schemas.microsoft.com/office/drawing/2014/main" id="{28ACE67C-FA7A-F1F6-6A94-1769D6E64FA8}"/>
              </a:ext>
            </a:extLst>
          </p:cNvPr>
          <p:cNvSpPr txBox="1">
            <a:spLocks/>
          </p:cNvSpPr>
          <p:nvPr/>
        </p:nvSpPr>
        <p:spPr>
          <a:xfrm>
            <a:off x="4546834" y="1536700"/>
            <a:ext cx="6837027" cy="4554538"/>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accent3"/>
              </a:buClr>
              <a:buSzPts val="1800"/>
              <a:buFont typeface="Proxima Nova"/>
              <a:buChar char="●"/>
              <a:defRPr sz="1800" b="0" i="0" u="none" strike="noStrike" cap="none">
                <a:solidFill>
                  <a:schemeClr val="accent3"/>
                </a:solidFill>
                <a:latin typeface="Proxima Nova"/>
                <a:ea typeface="Proxima Nova"/>
                <a:cs typeface="Proxima Nova"/>
                <a:sym typeface="Proxima Nova"/>
              </a:defRPr>
            </a:lvl1pPr>
            <a:lvl2pPr marL="914400" marR="0" lvl="1" indent="-317500" algn="l" rtl="0">
              <a:lnSpc>
                <a:spcPct val="115000"/>
              </a:lnSpc>
              <a:spcBef>
                <a:spcPts val="0"/>
              </a:spcBef>
              <a:spcAft>
                <a:spcPts val="0"/>
              </a:spcAft>
              <a:buClr>
                <a:schemeClr val="accent3"/>
              </a:buClr>
              <a:buSzPts val="1400"/>
              <a:buFont typeface="Proxima Nova"/>
              <a:buChar char="○"/>
              <a:defRPr sz="1867" b="0" i="0" u="none" strike="noStrike" cap="none">
                <a:solidFill>
                  <a:schemeClr val="accent3"/>
                </a:solidFill>
                <a:latin typeface="Proxima Nova"/>
                <a:ea typeface="Proxima Nova"/>
                <a:cs typeface="Proxima Nova"/>
                <a:sym typeface="Proxima Nova"/>
              </a:defRPr>
            </a:lvl2pPr>
            <a:lvl3pPr marL="1371600" marR="0" lvl="2" indent="-317500" algn="l" rtl="0">
              <a:lnSpc>
                <a:spcPct val="115000"/>
              </a:lnSpc>
              <a:spcBef>
                <a:spcPts val="0"/>
              </a:spcBef>
              <a:spcAft>
                <a:spcPts val="0"/>
              </a:spcAft>
              <a:buClr>
                <a:schemeClr val="accent3"/>
              </a:buClr>
              <a:buSzPts val="1400"/>
              <a:buFont typeface="Proxima Nova"/>
              <a:buChar char="■"/>
              <a:defRPr sz="1867" b="0" i="0" u="none" strike="noStrike" cap="none">
                <a:solidFill>
                  <a:schemeClr val="accent3"/>
                </a:solidFill>
                <a:latin typeface="Proxima Nova"/>
                <a:ea typeface="Proxima Nova"/>
                <a:cs typeface="Proxima Nova"/>
                <a:sym typeface="Proxima Nova"/>
              </a:defRPr>
            </a:lvl3pPr>
            <a:lvl4pPr marL="1828800" marR="0" lvl="3" indent="-317500" algn="l" rtl="0">
              <a:lnSpc>
                <a:spcPct val="115000"/>
              </a:lnSpc>
              <a:spcBef>
                <a:spcPts val="0"/>
              </a:spcBef>
              <a:spcAft>
                <a:spcPts val="0"/>
              </a:spcAft>
              <a:buClr>
                <a:schemeClr val="accent3"/>
              </a:buClr>
              <a:buSzPts val="1400"/>
              <a:buFont typeface="Proxima Nova"/>
              <a:buChar char="●"/>
              <a:defRPr sz="1867" b="0" i="0" u="none" strike="noStrike" cap="none">
                <a:solidFill>
                  <a:schemeClr val="accent3"/>
                </a:solidFill>
                <a:latin typeface="Proxima Nova"/>
                <a:ea typeface="Proxima Nova"/>
                <a:cs typeface="Proxima Nova"/>
                <a:sym typeface="Proxima Nova"/>
              </a:defRPr>
            </a:lvl4pPr>
            <a:lvl5pPr marL="2286000" marR="0" lvl="4" indent="-317500" algn="l" rtl="0">
              <a:lnSpc>
                <a:spcPct val="115000"/>
              </a:lnSpc>
              <a:spcBef>
                <a:spcPts val="0"/>
              </a:spcBef>
              <a:spcAft>
                <a:spcPts val="0"/>
              </a:spcAft>
              <a:buClr>
                <a:schemeClr val="accent3"/>
              </a:buClr>
              <a:buSzPts val="1400"/>
              <a:buFont typeface="Proxima Nova"/>
              <a:buChar char="○"/>
              <a:defRPr sz="1867" b="0" i="0" u="none" strike="noStrike" cap="none">
                <a:solidFill>
                  <a:schemeClr val="accent3"/>
                </a:solidFill>
                <a:latin typeface="Proxima Nova"/>
                <a:ea typeface="Proxima Nova"/>
                <a:cs typeface="Proxima Nova"/>
                <a:sym typeface="Proxima Nova"/>
              </a:defRPr>
            </a:lvl5pPr>
            <a:lvl6pPr marL="2743200" marR="0" lvl="5" indent="-317500" algn="l" rtl="0">
              <a:lnSpc>
                <a:spcPct val="115000"/>
              </a:lnSpc>
              <a:spcBef>
                <a:spcPts val="0"/>
              </a:spcBef>
              <a:spcAft>
                <a:spcPts val="0"/>
              </a:spcAft>
              <a:buClr>
                <a:schemeClr val="accent3"/>
              </a:buClr>
              <a:buSzPts val="1400"/>
              <a:buFont typeface="Proxima Nova"/>
              <a:buChar char="■"/>
              <a:defRPr sz="1867" b="0" i="0" u="none" strike="noStrike" cap="none">
                <a:solidFill>
                  <a:schemeClr val="accent3"/>
                </a:solidFill>
                <a:latin typeface="Proxima Nova"/>
                <a:ea typeface="Proxima Nova"/>
                <a:cs typeface="Proxima Nova"/>
                <a:sym typeface="Proxima Nova"/>
              </a:defRPr>
            </a:lvl6pPr>
            <a:lvl7pPr marL="3200400" marR="0" lvl="6" indent="-317500" algn="l" rtl="0">
              <a:lnSpc>
                <a:spcPct val="115000"/>
              </a:lnSpc>
              <a:spcBef>
                <a:spcPts val="0"/>
              </a:spcBef>
              <a:spcAft>
                <a:spcPts val="0"/>
              </a:spcAft>
              <a:buClr>
                <a:schemeClr val="accent3"/>
              </a:buClr>
              <a:buSzPts val="1400"/>
              <a:buFont typeface="Proxima Nova"/>
              <a:buChar char="●"/>
              <a:defRPr sz="1867" b="0" i="0" u="none" strike="noStrike" cap="none">
                <a:solidFill>
                  <a:schemeClr val="accent3"/>
                </a:solidFill>
                <a:latin typeface="Proxima Nova"/>
                <a:ea typeface="Proxima Nova"/>
                <a:cs typeface="Proxima Nova"/>
                <a:sym typeface="Proxima Nova"/>
              </a:defRPr>
            </a:lvl7pPr>
            <a:lvl8pPr marL="3657600" marR="0" lvl="7" indent="-317500" algn="l" rtl="0">
              <a:lnSpc>
                <a:spcPct val="115000"/>
              </a:lnSpc>
              <a:spcBef>
                <a:spcPts val="0"/>
              </a:spcBef>
              <a:spcAft>
                <a:spcPts val="0"/>
              </a:spcAft>
              <a:buClr>
                <a:schemeClr val="accent3"/>
              </a:buClr>
              <a:buSzPts val="1400"/>
              <a:buFont typeface="Proxima Nova"/>
              <a:buChar char="○"/>
              <a:defRPr sz="1867" b="0" i="0" u="none" strike="noStrike" cap="none">
                <a:solidFill>
                  <a:schemeClr val="accent3"/>
                </a:solidFill>
                <a:latin typeface="Proxima Nova"/>
                <a:ea typeface="Proxima Nova"/>
                <a:cs typeface="Proxima Nova"/>
                <a:sym typeface="Proxima Nova"/>
              </a:defRPr>
            </a:lvl8pPr>
            <a:lvl9pPr marL="4114800" marR="0" lvl="8" indent="-317500" algn="l" rtl="0">
              <a:lnSpc>
                <a:spcPct val="115000"/>
              </a:lnSpc>
              <a:spcBef>
                <a:spcPts val="0"/>
              </a:spcBef>
              <a:spcAft>
                <a:spcPts val="0"/>
              </a:spcAft>
              <a:buClr>
                <a:schemeClr val="accent3"/>
              </a:buClr>
              <a:buSzPts val="1400"/>
              <a:buFont typeface="Proxima Nova"/>
              <a:buChar char="■"/>
              <a:defRPr sz="1867" b="0" i="0" u="none" strike="noStrike" cap="none">
                <a:solidFill>
                  <a:schemeClr val="accent3"/>
                </a:solidFill>
                <a:latin typeface="Proxima Nova"/>
                <a:ea typeface="Proxima Nova"/>
                <a:cs typeface="Proxima Nova"/>
                <a:sym typeface="Proxima Nova"/>
              </a:defRPr>
            </a:lvl9pPr>
          </a:lstStyle>
          <a:p>
            <a:pPr marL="152396" marR="0" lvl="0" indent="0" algn="l" defTabSz="914400" rtl="0" eaLnBrk="1" fontAlgn="auto" latinLnBrk="0" hangingPunct="1">
              <a:lnSpc>
                <a:spcPct val="115000"/>
              </a:lnSpc>
              <a:spcBef>
                <a:spcPts val="0"/>
              </a:spcBef>
              <a:spcAft>
                <a:spcPts val="0"/>
              </a:spcAft>
              <a:buClr>
                <a:srgbClr val="616161"/>
              </a:buClr>
              <a:buSzPts val="1800"/>
              <a:buFont typeface="Proxima Nova"/>
              <a:buNone/>
              <a:tabLst/>
              <a:defRPr/>
            </a:pPr>
            <a:r>
              <a:rPr kumimoji="0" lang="en-US" sz="2800" b="0" i="0" u="none" strike="noStrike" kern="0" cap="none" spc="0" normalizeH="0" baseline="0" noProof="0" dirty="0">
                <a:ln>
                  <a:noFill/>
                </a:ln>
                <a:solidFill>
                  <a:srgbClr val="4BA173"/>
                </a:solidFill>
                <a:effectLst/>
                <a:uLnTx/>
                <a:uFillTx/>
                <a:latin typeface="Proxima Nova"/>
                <a:sym typeface="Proxima Nova"/>
              </a:rPr>
              <a:t>Desiderata for the learning model</a:t>
            </a:r>
          </a:p>
          <a:p>
            <a:pPr marL="609596" marR="0" lvl="0" indent="-457200" algn="l" defTabSz="914400" rtl="0" eaLnBrk="1" fontAlgn="auto" latinLnBrk="0" hangingPunct="1">
              <a:lnSpc>
                <a:spcPct val="115000"/>
              </a:lnSpc>
              <a:spcBef>
                <a:spcPts val="0"/>
              </a:spcBef>
              <a:spcAft>
                <a:spcPts val="0"/>
              </a:spcAft>
              <a:buClr>
                <a:srgbClr val="616161"/>
              </a:buClr>
              <a:buSzPts val="1800"/>
              <a:buFont typeface="Proxima Nova"/>
              <a:buChar char="●"/>
              <a:tabLst/>
              <a:defRPr/>
            </a:pPr>
            <a:r>
              <a:rPr kumimoji="0" lang="en-US" sz="2800" i="0" u="none" strike="noStrike" kern="0" cap="none" spc="0" normalizeH="0" baseline="0" noProof="0" dirty="0">
                <a:ln>
                  <a:noFill/>
                </a:ln>
                <a:solidFill>
                  <a:srgbClr val="202729"/>
                </a:solidFill>
                <a:effectLst/>
                <a:uLnTx/>
                <a:uFillTx/>
                <a:latin typeface="Proxima Nova"/>
                <a:sym typeface="Proxima Nova"/>
              </a:rPr>
              <a:t>Can handle timeseries (recurrent NNs)</a:t>
            </a:r>
          </a:p>
          <a:p>
            <a:pPr marL="609596" marR="0" lvl="0" indent="-457200" algn="l" defTabSz="914400" rtl="0" eaLnBrk="1" fontAlgn="auto" latinLnBrk="0" hangingPunct="1">
              <a:lnSpc>
                <a:spcPct val="115000"/>
              </a:lnSpc>
              <a:spcBef>
                <a:spcPts val="0"/>
              </a:spcBef>
              <a:spcAft>
                <a:spcPts val="0"/>
              </a:spcAft>
              <a:buClr>
                <a:srgbClr val="616161"/>
              </a:buClr>
              <a:buSzPts val="1800"/>
              <a:buFont typeface="Proxima Nova"/>
              <a:buChar char="●"/>
              <a:tabLst/>
              <a:defRPr/>
            </a:pPr>
            <a:r>
              <a:rPr kumimoji="0" lang="en-US" sz="2800" i="0" u="none" strike="noStrike" kern="0" cap="none" spc="0" normalizeH="0" baseline="0" noProof="0" dirty="0">
                <a:ln>
                  <a:noFill/>
                </a:ln>
                <a:solidFill>
                  <a:srgbClr val="202729"/>
                </a:solidFill>
                <a:effectLst/>
                <a:uLnTx/>
                <a:uFillTx/>
                <a:latin typeface="Proxima Nova"/>
                <a:sym typeface="Proxima Nova"/>
              </a:rPr>
              <a:t>Efficient for embedding (edge)</a:t>
            </a:r>
          </a:p>
          <a:p>
            <a:pPr marL="1066796" marR="0" lvl="1" indent="-457200" algn="l" defTabSz="914400" rtl="0" eaLnBrk="1" fontAlgn="auto" latinLnBrk="0" hangingPunct="1">
              <a:lnSpc>
                <a:spcPct val="115000"/>
              </a:lnSpc>
              <a:spcBef>
                <a:spcPts val="0"/>
              </a:spcBef>
              <a:spcAft>
                <a:spcPts val="0"/>
              </a:spcAft>
              <a:buClr>
                <a:srgbClr val="616161"/>
              </a:buClr>
              <a:buSzPts val="1400"/>
              <a:buFont typeface="Proxima Nova"/>
              <a:buChar char="○"/>
              <a:tabLst/>
              <a:defRPr/>
            </a:pPr>
            <a:r>
              <a:rPr kumimoji="0" lang="en-US" sz="2867" i="0" u="none" strike="noStrike" kern="0" cap="none" spc="0" normalizeH="0" baseline="0" noProof="0" dirty="0">
                <a:ln>
                  <a:noFill/>
                </a:ln>
                <a:solidFill>
                  <a:srgbClr val="202729"/>
                </a:solidFill>
                <a:effectLst/>
                <a:uLnTx/>
                <a:uFillTx/>
                <a:latin typeface="Proxima Nova"/>
                <a:sym typeface="Proxima Nova"/>
              </a:rPr>
              <a:t>Hardware friendly</a:t>
            </a:r>
          </a:p>
          <a:p>
            <a:pPr marL="609596" marR="0" lvl="0" indent="-457200" algn="l" defTabSz="914400" rtl="0" eaLnBrk="1" fontAlgn="auto" latinLnBrk="0" hangingPunct="1">
              <a:lnSpc>
                <a:spcPct val="115000"/>
              </a:lnSpc>
              <a:spcBef>
                <a:spcPts val="0"/>
              </a:spcBef>
              <a:spcAft>
                <a:spcPts val="0"/>
              </a:spcAft>
              <a:buClr>
                <a:srgbClr val="616161"/>
              </a:buClr>
              <a:buSzPts val="1800"/>
              <a:buFont typeface="Proxima Nova"/>
              <a:buChar char="●"/>
              <a:tabLst/>
              <a:defRPr/>
            </a:pPr>
            <a:r>
              <a:rPr kumimoji="0" lang="en-US" sz="2800" i="0" u="none" strike="noStrike" kern="0" cap="none" spc="0" normalizeH="0" baseline="0" noProof="0" dirty="0">
                <a:ln>
                  <a:noFill/>
                </a:ln>
                <a:solidFill>
                  <a:srgbClr val="202729"/>
                </a:solidFill>
                <a:effectLst/>
                <a:uLnTx/>
                <a:uFillTx/>
                <a:latin typeface="Proxima Nova"/>
                <a:sym typeface="Proxima Nova"/>
              </a:rPr>
              <a:t>Can scale (cloud)</a:t>
            </a:r>
          </a:p>
          <a:p>
            <a:pPr marL="1066796" marR="0" lvl="1" indent="-457200" algn="l" defTabSz="914400" rtl="0" eaLnBrk="1" fontAlgn="auto" latinLnBrk="0" hangingPunct="1">
              <a:lnSpc>
                <a:spcPct val="115000"/>
              </a:lnSpc>
              <a:spcBef>
                <a:spcPts val="0"/>
              </a:spcBef>
              <a:spcAft>
                <a:spcPts val="0"/>
              </a:spcAft>
              <a:buClr>
                <a:srgbClr val="616161"/>
              </a:buClr>
              <a:buSzPts val="1400"/>
              <a:buFont typeface="Proxima Nova"/>
              <a:buChar char="○"/>
              <a:tabLst/>
              <a:defRPr/>
            </a:pPr>
            <a:r>
              <a:rPr kumimoji="0" lang="en-US" sz="2867" i="0" u="none" strike="noStrike" kern="0" cap="none" spc="0" normalizeH="0" baseline="0" noProof="0" dirty="0">
                <a:ln>
                  <a:noFill/>
                </a:ln>
                <a:solidFill>
                  <a:srgbClr val="202729"/>
                </a:solidFill>
                <a:effectLst/>
                <a:uLnTx/>
                <a:uFillTx/>
                <a:latin typeface="Proxima Nova"/>
                <a:sym typeface="Proxima Nova"/>
              </a:rPr>
              <a:t>Communication friendly</a:t>
            </a:r>
          </a:p>
          <a:p>
            <a:pPr marL="609596" marR="0" lvl="0" indent="-457200" algn="l" defTabSz="914400" rtl="0" eaLnBrk="1" fontAlgn="auto" latinLnBrk="0" hangingPunct="1">
              <a:lnSpc>
                <a:spcPct val="115000"/>
              </a:lnSpc>
              <a:spcBef>
                <a:spcPts val="0"/>
              </a:spcBef>
              <a:spcAft>
                <a:spcPts val="0"/>
              </a:spcAft>
              <a:buClr>
                <a:srgbClr val="616161"/>
              </a:buClr>
              <a:buSzPts val="1800"/>
              <a:buFont typeface="Proxima Nova"/>
              <a:buChar char="●"/>
              <a:tabLst/>
              <a:defRPr/>
            </a:pPr>
            <a:r>
              <a:rPr kumimoji="0" lang="en-US" sz="2800" i="0" u="none" strike="noStrike" kern="0" cap="none" spc="0" normalizeH="0" baseline="0" noProof="0" dirty="0">
                <a:ln>
                  <a:noFill/>
                </a:ln>
                <a:solidFill>
                  <a:srgbClr val="202729"/>
                </a:solidFill>
                <a:effectLst/>
                <a:uLnTx/>
                <a:uFillTx/>
                <a:latin typeface="Proxima Nova"/>
                <a:sym typeface="Proxima Nova"/>
              </a:rPr>
              <a:t>Simple to train continually</a:t>
            </a:r>
          </a:p>
          <a:p>
            <a:pPr marL="609596" marR="0" lvl="0" indent="-457200" algn="l" defTabSz="914400" rtl="0" eaLnBrk="1" fontAlgn="auto" latinLnBrk="0" hangingPunct="1">
              <a:lnSpc>
                <a:spcPct val="115000"/>
              </a:lnSpc>
              <a:spcBef>
                <a:spcPts val="0"/>
              </a:spcBef>
              <a:spcAft>
                <a:spcPts val="0"/>
              </a:spcAft>
              <a:buClr>
                <a:srgbClr val="616161"/>
              </a:buClr>
              <a:buSzPts val="1800"/>
              <a:buFont typeface="Proxima Nova"/>
              <a:buChar char="●"/>
              <a:tabLst/>
              <a:defRPr/>
            </a:pPr>
            <a:r>
              <a:rPr kumimoji="0" lang="en-US" sz="2800" i="0" u="none" strike="noStrike" kern="0" cap="none" spc="0" normalizeH="0" baseline="0" noProof="0" dirty="0">
                <a:ln>
                  <a:noFill/>
                </a:ln>
                <a:solidFill>
                  <a:srgbClr val="202729"/>
                </a:solidFill>
                <a:effectLst/>
                <a:uLnTx/>
                <a:uFillTx/>
                <a:latin typeface="Proxima Nova"/>
                <a:sym typeface="Proxima Nova"/>
              </a:rPr>
              <a:t>Facilitate distributed</a:t>
            </a:r>
            <a:r>
              <a:rPr lang="en-US" sz="2800" kern="0" dirty="0">
                <a:solidFill>
                  <a:srgbClr val="202729"/>
                </a:solidFill>
              </a:rPr>
              <a:t> </a:t>
            </a:r>
            <a:r>
              <a:rPr kumimoji="0" lang="en-US" sz="2800" i="0" u="none" strike="noStrike" kern="0" cap="none" spc="0" normalizeH="0" baseline="0" noProof="0" dirty="0">
                <a:ln>
                  <a:noFill/>
                </a:ln>
                <a:solidFill>
                  <a:srgbClr val="202729"/>
                </a:solidFill>
                <a:effectLst/>
                <a:uLnTx/>
                <a:uFillTx/>
                <a:latin typeface="Proxima Nova"/>
                <a:sym typeface="Proxima Nova"/>
              </a:rPr>
              <a:t>training</a:t>
            </a:r>
          </a:p>
          <a:p>
            <a:pPr marL="609596" marR="0" lvl="0" indent="-457200" algn="l" defTabSz="914400" rtl="0" eaLnBrk="1" fontAlgn="auto" latinLnBrk="0" hangingPunct="1">
              <a:lnSpc>
                <a:spcPct val="115000"/>
              </a:lnSpc>
              <a:spcBef>
                <a:spcPts val="0"/>
              </a:spcBef>
              <a:spcAft>
                <a:spcPts val="0"/>
              </a:spcAft>
              <a:buClr>
                <a:srgbClr val="616161"/>
              </a:buClr>
              <a:buSzPts val="1800"/>
              <a:buFont typeface="Proxima Nova"/>
              <a:buChar char="●"/>
              <a:tabLst/>
              <a:defRPr/>
            </a:pPr>
            <a:endParaRPr kumimoji="0" lang="en-US" sz="2800" b="0" i="0" u="none" strike="noStrike" kern="0" cap="none" spc="0" normalizeH="0" baseline="0" noProof="0" dirty="0">
              <a:ln>
                <a:noFill/>
              </a:ln>
              <a:solidFill>
                <a:srgbClr val="202729"/>
              </a:solidFill>
              <a:effectLst/>
              <a:uLnTx/>
              <a:uFillTx/>
              <a:latin typeface="Proxima Nova"/>
              <a:sym typeface="Proxima Nova"/>
            </a:endParaRPr>
          </a:p>
          <a:p>
            <a:pPr marL="114300" marR="0" lvl="0" indent="0" algn="l" defTabSz="914400" rtl="0" eaLnBrk="1" fontAlgn="auto" latinLnBrk="0" hangingPunct="1">
              <a:lnSpc>
                <a:spcPct val="115000"/>
              </a:lnSpc>
              <a:spcBef>
                <a:spcPts val="0"/>
              </a:spcBef>
              <a:spcAft>
                <a:spcPts val="0"/>
              </a:spcAft>
              <a:buClr>
                <a:srgbClr val="616161"/>
              </a:buClr>
              <a:buSzPts val="1800"/>
              <a:buFont typeface="Proxima Nova"/>
              <a:buNone/>
              <a:tabLst/>
              <a:defRPr/>
            </a:pPr>
            <a:endParaRPr kumimoji="0" lang="en-US" sz="2800" b="0" i="0" u="none" strike="noStrike" kern="0" cap="none" spc="0" normalizeH="0" baseline="0" noProof="0" dirty="0">
              <a:ln>
                <a:noFill/>
              </a:ln>
              <a:solidFill>
                <a:srgbClr val="4BA173"/>
              </a:solidFill>
              <a:effectLst/>
              <a:uLnTx/>
              <a:uFillTx/>
              <a:latin typeface="Proxima Nova"/>
              <a:sym typeface="Proxima Nova"/>
            </a:endParaRPr>
          </a:p>
          <a:p>
            <a:pPr marL="795847" marR="0" lvl="1" indent="0" algn="l" defTabSz="914400" rtl="0" eaLnBrk="1" fontAlgn="auto" latinLnBrk="0" hangingPunct="1">
              <a:lnSpc>
                <a:spcPct val="115000"/>
              </a:lnSpc>
              <a:spcBef>
                <a:spcPts val="0"/>
              </a:spcBef>
              <a:spcAft>
                <a:spcPts val="0"/>
              </a:spcAft>
              <a:buClr>
                <a:srgbClr val="616161"/>
              </a:buClr>
              <a:buSzPts val="1400"/>
              <a:buFont typeface="Proxima Nova"/>
              <a:buNone/>
              <a:tabLst/>
              <a:defRPr/>
            </a:pPr>
            <a:endParaRPr kumimoji="0" lang="en-US" sz="2800" b="0" i="0" u="none" strike="noStrike" kern="0" cap="none" spc="0" normalizeH="0" baseline="0" noProof="0" dirty="0">
              <a:ln>
                <a:noFill/>
              </a:ln>
              <a:solidFill>
                <a:srgbClr val="616161"/>
              </a:solidFill>
              <a:effectLst/>
              <a:uLnTx/>
              <a:uFillTx/>
              <a:latin typeface="Proxima Nova"/>
              <a:sym typeface="Proxima Nova"/>
            </a:endParaRPr>
          </a:p>
        </p:txBody>
      </p:sp>
      <p:pic>
        <p:nvPicPr>
          <p:cNvPr id="5" name="Immagine 4" descr="Immagine che contiene testo, dipingendo&#10;&#10;Descrizione generata automaticamente">
            <a:extLst>
              <a:ext uri="{FF2B5EF4-FFF2-40B4-BE49-F238E27FC236}">
                <a16:creationId xmlns:a16="http://schemas.microsoft.com/office/drawing/2014/main" id="{7E3A1DA6-AA31-F1F0-0F62-22FB48823B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7831" y="1474972"/>
            <a:ext cx="2879168" cy="4616266"/>
          </a:xfrm>
          <a:prstGeom prst="rect">
            <a:avLst/>
          </a:prstGeom>
        </p:spPr>
      </p:pic>
    </p:spTree>
    <p:extLst>
      <p:ext uri="{BB962C8B-B14F-4D97-AF65-F5344CB8AC3E}">
        <p14:creationId xmlns:p14="http://schemas.microsoft.com/office/powerpoint/2010/main" val="12745952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8E5CF-8325-6541-9669-0A29C5840A2A}"/>
              </a:ext>
            </a:extLst>
          </p:cNvPr>
          <p:cNvSpPr>
            <a:spLocks noGrp="1"/>
          </p:cNvSpPr>
          <p:nvPr>
            <p:ph type="title"/>
          </p:nvPr>
        </p:nvSpPr>
        <p:spPr/>
        <p:txBody>
          <a:bodyPr>
            <a:normAutofit/>
          </a:bodyPr>
          <a:lstStyle/>
          <a:p>
            <a:r>
              <a:rPr lang="en-US" sz="2800" dirty="0"/>
              <a:t>Recurrent Neural Networks</a:t>
            </a:r>
          </a:p>
        </p:txBody>
      </p:sp>
      <p:sp>
        <p:nvSpPr>
          <p:cNvPr id="3" name="Text Placeholder 2">
            <a:extLst>
              <a:ext uri="{FF2B5EF4-FFF2-40B4-BE49-F238E27FC236}">
                <a16:creationId xmlns:a16="http://schemas.microsoft.com/office/drawing/2014/main" id="{EC4C610E-DBCD-9F4B-8334-C9B6366C9161}"/>
              </a:ext>
            </a:extLst>
          </p:cNvPr>
          <p:cNvSpPr>
            <a:spLocks noGrp="1"/>
          </p:cNvSpPr>
          <p:nvPr>
            <p:ph type="body" idx="4294967295"/>
          </p:nvPr>
        </p:nvSpPr>
        <p:spPr>
          <a:xfrm>
            <a:off x="5378624" y="2188316"/>
            <a:ext cx="6254574" cy="1100138"/>
          </a:xfrm>
        </p:spPr>
        <p:txBody>
          <a:bodyPr>
            <a:normAutofit lnSpcReduction="10000"/>
          </a:bodyPr>
          <a:lstStyle/>
          <a:p>
            <a:pPr marL="114300" indent="0">
              <a:buNone/>
            </a:pPr>
            <a:r>
              <a:rPr lang="en-US" sz="2800" dirty="0"/>
              <a:t>Neuron state as a dynamic memory of input history</a:t>
            </a:r>
            <a:endParaRPr lang="en-US" sz="2800" b="1" dirty="0"/>
          </a:p>
        </p:txBody>
      </p:sp>
      <p:grpSp>
        <p:nvGrpSpPr>
          <p:cNvPr id="5" name="Group 4">
            <a:extLst>
              <a:ext uri="{FF2B5EF4-FFF2-40B4-BE49-F238E27FC236}">
                <a16:creationId xmlns:a16="http://schemas.microsoft.com/office/drawing/2014/main" id="{DD269A9F-DA65-6648-93BB-A9EA3013C9C2}"/>
              </a:ext>
            </a:extLst>
          </p:cNvPr>
          <p:cNvGrpSpPr/>
          <p:nvPr/>
        </p:nvGrpSpPr>
        <p:grpSpPr>
          <a:xfrm>
            <a:off x="473230" y="2063986"/>
            <a:ext cx="567335" cy="3418274"/>
            <a:chOff x="354922" y="1568983"/>
            <a:chExt cx="425501" cy="2563706"/>
          </a:xfrm>
        </p:grpSpPr>
        <p:sp>
          <p:nvSpPr>
            <p:cNvPr id="6" name="Rounded Rectangle 5">
              <a:extLst>
                <a:ext uri="{FF2B5EF4-FFF2-40B4-BE49-F238E27FC236}">
                  <a16:creationId xmlns:a16="http://schemas.microsoft.com/office/drawing/2014/main" id="{6A3A14F8-D9EC-EE4F-BED4-BC8FC7AD7546}"/>
                </a:ext>
              </a:extLst>
            </p:cNvPr>
            <p:cNvSpPr/>
            <p:nvPr/>
          </p:nvSpPr>
          <p:spPr>
            <a:xfrm>
              <a:off x="419101" y="2420826"/>
              <a:ext cx="345299" cy="900333"/>
            </a:xfrm>
            <a:prstGeom prst="roundRect">
              <a:avLst/>
            </a:prstGeom>
            <a:ln>
              <a:solidFill>
                <a:schemeClr val="tx2">
                  <a:lumMod val="50000"/>
                </a:schemeClr>
              </a:solidFill>
            </a:ln>
          </p:spPr>
          <p:style>
            <a:lnRef idx="2">
              <a:schemeClr val="accent6">
                <a:shade val="50000"/>
              </a:schemeClr>
            </a:lnRef>
            <a:fillRef idx="1001">
              <a:schemeClr val="lt2"/>
            </a:fillRef>
            <a:effectRef idx="0">
              <a:schemeClr val="accent6"/>
            </a:effectRef>
            <a:fontRef idx="minor">
              <a:schemeClr val="lt1"/>
            </a:fontRef>
          </p:style>
          <p:txBody>
            <a:bodyPr rtlCol="0" anchor="ctr"/>
            <a:lstStyle/>
            <a:p>
              <a:pPr algn="ctr"/>
              <a:endParaRPr lang="en-US" sz="2400"/>
            </a:p>
          </p:txBody>
        </p:sp>
        <p:sp>
          <p:nvSpPr>
            <p:cNvPr id="7" name="Oval 6">
              <a:extLst>
                <a:ext uri="{FF2B5EF4-FFF2-40B4-BE49-F238E27FC236}">
                  <a16:creationId xmlns:a16="http://schemas.microsoft.com/office/drawing/2014/main" id="{D9A9D559-02BB-7741-AEC3-43C7A765C169}"/>
                </a:ext>
              </a:extLst>
            </p:cNvPr>
            <p:cNvSpPr/>
            <p:nvPr/>
          </p:nvSpPr>
          <p:spPr>
            <a:xfrm>
              <a:off x="406312" y="3752861"/>
              <a:ext cx="370876" cy="379828"/>
            </a:xfrm>
            <a:prstGeom prst="ellipse">
              <a:avLst/>
            </a:prstGeom>
            <a:solidFill>
              <a:schemeClr val="accent5">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400" dirty="0"/>
            </a:p>
          </p:txBody>
        </p:sp>
        <p:sp>
          <p:nvSpPr>
            <p:cNvPr id="8" name="Oval 7">
              <a:extLst>
                <a:ext uri="{FF2B5EF4-FFF2-40B4-BE49-F238E27FC236}">
                  <a16:creationId xmlns:a16="http://schemas.microsoft.com/office/drawing/2014/main" id="{65CE4D34-8387-964D-8F5B-2EB38B92DB0D}"/>
                </a:ext>
              </a:extLst>
            </p:cNvPr>
            <p:cNvSpPr/>
            <p:nvPr/>
          </p:nvSpPr>
          <p:spPr>
            <a:xfrm>
              <a:off x="406312" y="1580238"/>
              <a:ext cx="370876" cy="379828"/>
            </a:xfrm>
            <a:prstGeom prst="ellipse">
              <a:avLst/>
            </a:prstGeom>
            <a:solidFill>
              <a:srgbClr val="76D6FF"/>
            </a:solidFill>
            <a:ln>
              <a:solidFill>
                <a:srgbClr val="0070C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a:solidFill>
                  <a:srgbClr val="76D6FF"/>
                </a:solidFill>
              </a:endParaRPr>
            </a:p>
          </p:txBody>
        </p:sp>
        <p:cxnSp>
          <p:nvCxnSpPr>
            <p:cNvPr id="9" name="Straight Arrow Connector 8">
              <a:extLst>
                <a:ext uri="{FF2B5EF4-FFF2-40B4-BE49-F238E27FC236}">
                  <a16:creationId xmlns:a16="http://schemas.microsoft.com/office/drawing/2014/main" id="{DF79B7BE-F275-1B47-ACA8-38AD39307BD6}"/>
                </a:ext>
              </a:extLst>
            </p:cNvPr>
            <p:cNvCxnSpPr>
              <a:cxnSpLocks/>
            </p:cNvCxnSpPr>
            <p:nvPr/>
          </p:nvCxnSpPr>
          <p:spPr>
            <a:xfrm flipH="1" flipV="1">
              <a:off x="591750" y="3321159"/>
              <a:ext cx="1" cy="43170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392F845-497C-1247-BB0B-2C17BB2643FF}"/>
                </a:ext>
              </a:extLst>
            </p:cNvPr>
            <p:cNvCxnSpPr>
              <a:cxnSpLocks/>
            </p:cNvCxnSpPr>
            <p:nvPr/>
          </p:nvCxnSpPr>
          <p:spPr>
            <a:xfrm flipH="1" flipV="1">
              <a:off x="591750" y="1980044"/>
              <a:ext cx="1" cy="43170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B6BFE686-5902-0046-9F0E-987337B04EE8}"/>
                    </a:ext>
                  </a:extLst>
                </p:cNvPr>
                <p:cNvSpPr txBox="1"/>
                <p:nvPr/>
              </p:nvSpPr>
              <p:spPr>
                <a:xfrm>
                  <a:off x="355755" y="3752860"/>
                  <a:ext cx="424202" cy="34624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dirty="0">
                                <a:latin typeface="Cambria Math" panose="02040503050406030204" pitchFamily="18" charset="0"/>
                              </a:rPr>
                            </m:ctrlPr>
                          </m:sSubPr>
                          <m:e>
                            <m:r>
                              <a:rPr lang="en-US" sz="2400" i="1" dirty="0">
                                <a:latin typeface="Cambria Math" panose="02040503050406030204" pitchFamily="18" charset="0"/>
                              </a:rPr>
                              <m:t>𝑥</m:t>
                            </m:r>
                          </m:e>
                          <m:sub>
                            <m:r>
                              <a:rPr lang="en-US" sz="2400" i="1" dirty="0">
                                <a:latin typeface="Cambria Math" panose="02040503050406030204" pitchFamily="18" charset="0"/>
                              </a:rPr>
                              <m:t>1</m:t>
                            </m:r>
                          </m:sub>
                        </m:sSub>
                      </m:oMath>
                    </m:oMathPara>
                  </a14:m>
                  <a:endParaRPr lang="en-US" sz="2400" dirty="0"/>
                </a:p>
              </p:txBody>
            </p:sp>
          </mc:Choice>
          <mc:Fallback xmlns="">
            <p:sp>
              <p:nvSpPr>
                <p:cNvPr id="11" name="TextBox 10">
                  <a:extLst>
                    <a:ext uri="{FF2B5EF4-FFF2-40B4-BE49-F238E27FC236}">
                      <a16:creationId xmlns:a16="http://schemas.microsoft.com/office/drawing/2014/main" id="{B6BFE686-5902-0046-9F0E-987337B04EE8}"/>
                    </a:ext>
                  </a:extLst>
                </p:cNvPr>
                <p:cNvSpPr txBox="1">
                  <a:spLocks noRot="1" noChangeAspect="1" noMove="1" noResize="1" noEditPoints="1" noAdjustHandles="1" noChangeArrowheads="1" noChangeShapeType="1" noTextEdit="1"/>
                </p:cNvSpPr>
                <p:nvPr/>
              </p:nvSpPr>
              <p:spPr>
                <a:xfrm>
                  <a:off x="355755" y="3752860"/>
                  <a:ext cx="424202" cy="346249"/>
                </a:xfrm>
                <a:prstGeom prst="rect">
                  <a:avLst/>
                </a:prstGeom>
                <a:blipFill>
                  <a:blip r:embed="rId3"/>
                  <a:stretch>
                    <a:fillRect b="-394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C12D220-0B1D-664D-AB87-1B9BA7CDFE7C}"/>
                    </a:ext>
                  </a:extLst>
                </p:cNvPr>
                <p:cNvSpPr txBox="1"/>
                <p:nvPr/>
              </p:nvSpPr>
              <p:spPr>
                <a:xfrm>
                  <a:off x="354922" y="1568983"/>
                  <a:ext cx="425501" cy="34624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dirty="0">
                                <a:latin typeface="Cambria Math" panose="02040503050406030204" pitchFamily="18" charset="0"/>
                              </a:rPr>
                            </m:ctrlPr>
                          </m:sSubPr>
                          <m:e>
                            <m:r>
                              <a:rPr lang="en-US" sz="2400" i="1" dirty="0">
                                <a:latin typeface="Cambria Math" panose="02040503050406030204" pitchFamily="18" charset="0"/>
                              </a:rPr>
                              <m:t>𝑦</m:t>
                            </m:r>
                          </m:e>
                          <m:sub>
                            <m:r>
                              <a:rPr lang="en-US" sz="2400" i="1" dirty="0">
                                <a:latin typeface="Cambria Math" panose="02040503050406030204" pitchFamily="18" charset="0"/>
                              </a:rPr>
                              <m:t>1</m:t>
                            </m:r>
                          </m:sub>
                        </m:sSub>
                      </m:oMath>
                    </m:oMathPara>
                  </a14:m>
                  <a:endParaRPr lang="en-US" sz="2400" dirty="0"/>
                </a:p>
              </p:txBody>
            </p:sp>
          </mc:Choice>
          <mc:Fallback xmlns="">
            <p:sp>
              <p:nvSpPr>
                <p:cNvPr id="12" name="TextBox 11">
                  <a:extLst>
                    <a:ext uri="{FF2B5EF4-FFF2-40B4-BE49-F238E27FC236}">
                      <a16:creationId xmlns:a16="http://schemas.microsoft.com/office/drawing/2014/main" id="{BC12D220-0B1D-664D-AB87-1B9BA7CDFE7C}"/>
                    </a:ext>
                  </a:extLst>
                </p:cNvPr>
                <p:cNvSpPr txBox="1">
                  <a:spLocks noRot="1" noChangeAspect="1" noMove="1" noResize="1" noEditPoints="1" noAdjustHandles="1" noChangeArrowheads="1" noChangeShapeType="1" noTextEdit="1"/>
                </p:cNvSpPr>
                <p:nvPr/>
              </p:nvSpPr>
              <p:spPr>
                <a:xfrm>
                  <a:off x="354922" y="1568983"/>
                  <a:ext cx="425501" cy="346249"/>
                </a:xfrm>
                <a:prstGeom prst="rect">
                  <a:avLst/>
                </a:prstGeom>
                <a:blipFill>
                  <a:blip r:embed="rId4"/>
                  <a:stretch>
                    <a:fillRect b="-13333"/>
                  </a:stretch>
                </a:blipFill>
              </p:spPr>
              <p:txBody>
                <a:bodyPr/>
                <a:lstStyle/>
                <a:p>
                  <a:r>
                    <a:rPr lang="en-GB">
                      <a:noFill/>
                    </a:rPr>
                    <a:t> </a:t>
                  </a:r>
                </a:p>
              </p:txBody>
            </p:sp>
          </mc:Fallback>
        </mc:AlternateContent>
      </p:grpSp>
      <p:grpSp>
        <p:nvGrpSpPr>
          <p:cNvPr id="13" name="Group 12">
            <a:extLst>
              <a:ext uri="{FF2B5EF4-FFF2-40B4-BE49-F238E27FC236}">
                <a16:creationId xmlns:a16="http://schemas.microsoft.com/office/drawing/2014/main" id="{BB69D0FD-9272-0140-9FC2-D953830DC5DF}"/>
              </a:ext>
            </a:extLst>
          </p:cNvPr>
          <p:cNvGrpSpPr/>
          <p:nvPr/>
        </p:nvGrpSpPr>
        <p:grpSpPr>
          <a:xfrm>
            <a:off x="1749858" y="2063986"/>
            <a:ext cx="574453" cy="3418274"/>
            <a:chOff x="354922" y="1568983"/>
            <a:chExt cx="430840" cy="2563706"/>
          </a:xfrm>
        </p:grpSpPr>
        <p:sp>
          <p:nvSpPr>
            <p:cNvPr id="14" name="Rounded Rectangle 13">
              <a:extLst>
                <a:ext uri="{FF2B5EF4-FFF2-40B4-BE49-F238E27FC236}">
                  <a16:creationId xmlns:a16="http://schemas.microsoft.com/office/drawing/2014/main" id="{CC57D2DE-C114-9F4D-91DC-092FA522EB91}"/>
                </a:ext>
              </a:extLst>
            </p:cNvPr>
            <p:cNvSpPr/>
            <p:nvPr/>
          </p:nvSpPr>
          <p:spPr>
            <a:xfrm>
              <a:off x="419101" y="2420826"/>
              <a:ext cx="345299" cy="900333"/>
            </a:xfrm>
            <a:prstGeom prst="roundRect">
              <a:avLst/>
            </a:prstGeom>
            <a:ln>
              <a:solidFill>
                <a:schemeClr val="tx2">
                  <a:lumMod val="50000"/>
                </a:schemeClr>
              </a:solidFill>
            </a:ln>
          </p:spPr>
          <p:style>
            <a:lnRef idx="2">
              <a:schemeClr val="accent6">
                <a:shade val="50000"/>
              </a:schemeClr>
            </a:lnRef>
            <a:fillRef idx="1001">
              <a:schemeClr val="lt2"/>
            </a:fillRef>
            <a:effectRef idx="0">
              <a:schemeClr val="accent6"/>
            </a:effectRef>
            <a:fontRef idx="minor">
              <a:schemeClr val="lt1"/>
            </a:fontRef>
          </p:style>
          <p:txBody>
            <a:bodyPr rtlCol="0" anchor="ctr"/>
            <a:lstStyle/>
            <a:p>
              <a:pPr algn="ctr"/>
              <a:endParaRPr lang="en-US" sz="2400"/>
            </a:p>
          </p:txBody>
        </p:sp>
        <p:sp>
          <p:nvSpPr>
            <p:cNvPr id="15" name="Oval 14">
              <a:extLst>
                <a:ext uri="{FF2B5EF4-FFF2-40B4-BE49-F238E27FC236}">
                  <a16:creationId xmlns:a16="http://schemas.microsoft.com/office/drawing/2014/main" id="{C36DD485-6055-1C4B-B9AF-F64881C48139}"/>
                </a:ext>
              </a:extLst>
            </p:cNvPr>
            <p:cNvSpPr/>
            <p:nvPr/>
          </p:nvSpPr>
          <p:spPr>
            <a:xfrm>
              <a:off x="406312" y="3752861"/>
              <a:ext cx="370876" cy="379828"/>
            </a:xfrm>
            <a:prstGeom prst="ellipse">
              <a:avLst/>
            </a:prstGeom>
            <a:solidFill>
              <a:schemeClr val="accent5">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400" dirty="0"/>
            </a:p>
          </p:txBody>
        </p:sp>
        <p:sp>
          <p:nvSpPr>
            <p:cNvPr id="16" name="Oval 15">
              <a:extLst>
                <a:ext uri="{FF2B5EF4-FFF2-40B4-BE49-F238E27FC236}">
                  <a16:creationId xmlns:a16="http://schemas.microsoft.com/office/drawing/2014/main" id="{C5E8C311-93F2-7A49-A79E-AF18C59F0278}"/>
                </a:ext>
              </a:extLst>
            </p:cNvPr>
            <p:cNvSpPr/>
            <p:nvPr/>
          </p:nvSpPr>
          <p:spPr>
            <a:xfrm>
              <a:off x="406312" y="1580238"/>
              <a:ext cx="370876" cy="379828"/>
            </a:xfrm>
            <a:prstGeom prst="ellipse">
              <a:avLst/>
            </a:prstGeom>
            <a:solidFill>
              <a:srgbClr val="76D6FF"/>
            </a:solidFill>
            <a:ln>
              <a:solidFill>
                <a:srgbClr val="0070C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a:solidFill>
                  <a:srgbClr val="76D6FF"/>
                </a:solidFill>
              </a:endParaRPr>
            </a:p>
          </p:txBody>
        </p:sp>
        <p:cxnSp>
          <p:nvCxnSpPr>
            <p:cNvPr id="17" name="Straight Arrow Connector 16">
              <a:extLst>
                <a:ext uri="{FF2B5EF4-FFF2-40B4-BE49-F238E27FC236}">
                  <a16:creationId xmlns:a16="http://schemas.microsoft.com/office/drawing/2014/main" id="{03F4F0BD-095F-8E45-9C5D-EE6F7A883268}"/>
                </a:ext>
              </a:extLst>
            </p:cNvPr>
            <p:cNvCxnSpPr>
              <a:cxnSpLocks/>
            </p:cNvCxnSpPr>
            <p:nvPr/>
          </p:nvCxnSpPr>
          <p:spPr>
            <a:xfrm flipH="1" flipV="1">
              <a:off x="591750" y="3321159"/>
              <a:ext cx="1" cy="43170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36FEA0C-93D2-CF4F-A9ED-F7C1E186D303}"/>
                </a:ext>
              </a:extLst>
            </p:cNvPr>
            <p:cNvCxnSpPr>
              <a:cxnSpLocks/>
            </p:cNvCxnSpPr>
            <p:nvPr/>
          </p:nvCxnSpPr>
          <p:spPr>
            <a:xfrm flipH="1" flipV="1">
              <a:off x="591750" y="1980044"/>
              <a:ext cx="1" cy="43170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F3A11C29-266C-2347-8466-A272F25BC18E}"/>
                    </a:ext>
                  </a:extLst>
                </p:cNvPr>
                <p:cNvSpPr txBox="1"/>
                <p:nvPr/>
              </p:nvSpPr>
              <p:spPr>
                <a:xfrm>
                  <a:off x="355755" y="3752860"/>
                  <a:ext cx="429541" cy="34624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dirty="0">
                                <a:latin typeface="Cambria Math" panose="02040503050406030204" pitchFamily="18" charset="0"/>
                              </a:rPr>
                            </m:ctrlPr>
                          </m:sSubPr>
                          <m:e>
                            <m:r>
                              <a:rPr lang="en-US" sz="2400" i="1" dirty="0">
                                <a:latin typeface="Cambria Math" panose="02040503050406030204" pitchFamily="18" charset="0"/>
                              </a:rPr>
                              <m:t>𝑥</m:t>
                            </m:r>
                          </m:e>
                          <m:sub>
                            <m:r>
                              <a:rPr lang="en-US" sz="2400" i="1" dirty="0">
                                <a:latin typeface="Cambria Math" panose="02040503050406030204" pitchFamily="18" charset="0"/>
                              </a:rPr>
                              <m:t>2</m:t>
                            </m:r>
                          </m:sub>
                        </m:sSub>
                      </m:oMath>
                    </m:oMathPara>
                  </a14:m>
                  <a:endParaRPr lang="en-US" sz="2400" dirty="0"/>
                </a:p>
              </p:txBody>
            </p:sp>
          </mc:Choice>
          <mc:Fallback xmlns="">
            <p:sp>
              <p:nvSpPr>
                <p:cNvPr id="19" name="TextBox 18">
                  <a:extLst>
                    <a:ext uri="{FF2B5EF4-FFF2-40B4-BE49-F238E27FC236}">
                      <a16:creationId xmlns:a16="http://schemas.microsoft.com/office/drawing/2014/main" id="{F3A11C29-266C-2347-8466-A272F25BC18E}"/>
                    </a:ext>
                  </a:extLst>
                </p:cNvPr>
                <p:cNvSpPr txBox="1">
                  <a:spLocks noRot="1" noChangeAspect="1" noMove="1" noResize="1" noEditPoints="1" noAdjustHandles="1" noChangeArrowheads="1" noChangeShapeType="1" noTextEdit="1"/>
                </p:cNvSpPr>
                <p:nvPr/>
              </p:nvSpPr>
              <p:spPr>
                <a:xfrm>
                  <a:off x="355755" y="3752860"/>
                  <a:ext cx="429541" cy="346249"/>
                </a:xfrm>
                <a:prstGeom prst="rect">
                  <a:avLst/>
                </a:prstGeom>
                <a:blipFill>
                  <a:blip r:embed="rId5"/>
                  <a:stretch>
                    <a:fillRect b="-394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D620CFD4-88BC-3E41-98F9-29102D5712AD}"/>
                    </a:ext>
                  </a:extLst>
                </p:cNvPr>
                <p:cNvSpPr txBox="1"/>
                <p:nvPr/>
              </p:nvSpPr>
              <p:spPr>
                <a:xfrm>
                  <a:off x="354922" y="1568983"/>
                  <a:ext cx="430840" cy="34624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dirty="0">
                                <a:latin typeface="Cambria Math" panose="02040503050406030204" pitchFamily="18" charset="0"/>
                              </a:rPr>
                            </m:ctrlPr>
                          </m:sSubPr>
                          <m:e>
                            <m:r>
                              <a:rPr lang="en-US" sz="2400" i="1" dirty="0">
                                <a:latin typeface="Cambria Math" panose="02040503050406030204" pitchFamily="18" charset="0"/>
                              </a:rPr>
                              <m:t>𝑦</m:t>
                            </m:r>
                          </m:e>
                          <m:sub>
                            <m:r>
                              <a:rPr lang="en-US" sz="2400" i="1" dirty="0">
                                <a:latin typeface="Cambria Math" panose="02040503050406030204" pitchFamily="18" charset="0"/>
                              </a:rPr>
                              <m:t>2</m:t>
                            </m:r>
                          </m:sub>
                        </m:sSub>
                      </m:oMath>
                    </m:oMathPara>
                  </a14:m>
                  <a:endParaRPr lang="en-US" sz="2400" dirty="0"/>
                </a:p>
              </p:txBody>
            </p:sp>
          </mc:Choice>
          <mc:Fallback xmlns="">
            <p:sp>
              <p:nvSpPr>
                <p:cNvPr id="20" name="TextBox 19">
                  <a:extLst>
                    <a:ext uri="{FF2B5EF4-FFF2-40B4-BE49-F238E27FC236}">
                      <a16:creationId xmlns:a16="http://schemas.microsoft.com/office/drawing/2014/main" id="{D620CFD4-88BC-3E41-98F9-29102D5712AD}"/>
                    </a:ext>
                  </a:extLst>
                </p:cNvPr>
                <p:cNvSpPr txBox="1">
                  <a:spLocks noRot="1" noChangeAspect="1" noMove="1" noResize="1" noEditPoints="1" noAdjustHandles="1" noChangeArrowheads="1" noChangeShapeType="1" noTextEdit="1"/>
                </p:cNvSpPr>
                <p:nvPr/>
              </p:nvSpPr>
              <p:spPr>
                <a:xfrm>
                  <a:off x="354922" y="1568983"/>
                  <a:ext cx="430840" cy="346249"/>
                </a:xfrm>
                <a:prstGeom prst="rect">
                  <a:avLst/>
                </a:prstGeom>
                <a:blipFill>
                  <a:blip r:embed="rId6"/>
                  <a:stretch>
                    <a:fillRect b="-13333"/>
                  </a:stretch>
                </a:blipFill>
              </p:spPr>
              <p:txBody>
                <a:bodyPr/>
                <a:lstStyle/>
                <a:p>
                  <a:r>
                    <a:rPr lang="en-GB">
                      <a:noFill/>
                    </a:rPr>
                    <a:t> </a:t>
                  </a:r>
                </a:p>
              </p:txBody>
            </p:sp>
          </mc:Fallback>
        </mc:AlternateContent>
      </p:grpSp>
      <p:grpSp>
        <p:nvGrpSpPr>
          <p:cNvPr id="21" name="Group 20">
            <a:extLst>
              <a:ext uri="{FF2B5EF4-FFF2-40B4-BE49-F238E27FC236}">
                <a16:creationId xmlns:a16="http://schemas.microsoft.com/office/drawing/2014/main" id="{1BD20E87-3806-3C4F-BB58-BCD135055A30}"/>
              </a:ext>
            </a:extLst>
          </p:cNvPr>
          <p:cNvGrpSpPr/>
          <p:nvPr/>
        </p:nvGrpSpPr>
        <p:grpSpPr>
          <a:xfrm>
            <a:off x="3033581" y="2063986"/>
            <a:ext cx="574453" cy="3418274"/>
            <a:chOff x="354922" y="1568983"/>
            <a:chExt cx="430840" cy="2563706"/>
          </a:xfrm>
        </p:grpSpPr>
        <p:sp>
          <p:nvSpPr>
            <p:cNvPr id="22" name="Rounded Rectangle 21">
              <a:extLst>
                <a:ext uri="{FF2B5EF4-FFF2-40B4-BE49-F238E27FC236}">
                  <a16:creationId xmlns:a16="http://schemas.microsoft.com/office/drawing/2014/main" id="{AB01499F-7158-444C-9660-C86DCF38453E}"/>
                </a:ext>
              </a:extLst>
            </p:cNvPr>
            <p:cNvSpPr/>
            <p:nvPr/>
          </p:nvSpPr>
          <p:spPr>
            <a:xfrm>
              <a:off x="419101" y="2420826"/>
              <a:ext cx="345299" cy="900333"/>
            </a:xfrm>
            <a:prstGeom prst="roundRect">
              <a:avLst/>
            </a:prstGeom>
            <a:ln>
              <a:solidFill>
                <a:schemeClr val="tx2">
                  <a:lumMod val="50000"/>
                </a:schemeClr>
              </a:solidFill>
            </a:ln>
          </p:spPr>
          <p:style>
            <a:lnRef idx="2">
              <a:schemeClr val="accent6">
                <a:shade val="50000"/>
              </a:schemeClr>
            </a:lnRef>
            <a:fillRef idx="1001">
              <a:schemeClr val="lt2"/>
            </a:fillRef>
            <a:effectRef idx="0">
              <a:schemeClr val="accent6"/>
            </a:effectRef>
            <a:fontRef idx="minor">
              <a:schemeClr val="lt1"/>
            </a:fontRef>
          </p:style>
          <p:txBody>
            <a:bodyPr rtlCol="0" anchor="ctr"/>
            <a:lstStyle/>
            <a:p>
              <a:pPr algn="ctr"/>
              <a:endParaRPr lang="en-US" sz="2400"/>
            </a:p>
          </p:txBody>
        </p:sp>
        <p:sp>
          <p:nvSpPr>
            <p:cNvPr id="23" name="Oval 22">
              <a:extLst>
                <a:ext uri="{FF2B5EF4-FFF2-40B4-BE49-F238E27FC236}">
                  <a16:creationId xmlns:a16="http://schemas.microsoft.com/office/drawing/2014/main" id="{696F3154-0C72-004D-82BD-75365C994C6A}"/>
                </a:ext>
              </a:extLst>
            </p:cNvPr>
            <p:cNvSpPr/>
            <p:nvPr/>
          </p:nvSpPr>
          <p:spPr>
            <a:xfrm>
              <a:off x="406312" y="3752861"/>
              <a:ext cx="370876" cy="379828"/>
            </a:xfrm>
            <a:prstGeom prst="ellipse">
              <a:avLst/>
            </a:prstGeom>
            <a:solidFill>
              <a:schemeClr val="accent5">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400" dirty="0"/>
            </a:p>
          </p:txBody>
        </p:sp>
        <p:sp>
          <p:nvSpPr>
            <p:cNvPr id="24" name="Oval 23">
              <a:extLst>
                <a:ext uri="{FF2B5EF4-FFF2-40B4-BE49-F238E27FC236}">
                  <a16:creationId xmlns:a16="http://schemas.microsoft.com/office/drawing/2014/main" id="{4CDF03FD-9D30-4E42-B3BC-A982B054DB0D}"/>
                </a:ext>
              </a:extLst>
            </p:cNvPr>
            <p:cNvSpPr/>
            <p:nvPr/>
          </p:nvSpPr>
          <p:spPr>
            <a:xfrm>
              <a:off x="406312" y="1580238"/>
              <a:ext cx="370876" cy="379828"/>
            </a:xfrm>
            <a:prstGeom prst="ellipse">
              <a:avLst/>
            </a:prstGeom>
            <a:solidFill>
              <a:srgbClr val="76D6FF"/>
            </a:solidFill>
            <a:ln>
              <a:solidFill>
                <a:srgbClr val="0070C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a:solidFill>
                  <a:srgbClr val="76D6FF"/>
                </a:solidFill>
              </a:endParaRPr>
            </a:p>
          </p:txBody>
        </p:sp>
        <p:cxnSp>
          <p:nvCxnSpPr>
            <p:cNvPr id="25" name="Straight Arrow Connector 24">
              <a:extLst>
                <a:ext uri="{FF2B5EF4-FFF2-40B4-BE49-F238E27FC236}">
                  <a16:creationId xmlns:a16="http://schemas.microsoft.com/office/drawing/2014/main" id="{47D9A12A-65A4-924D-8293-BD3E02215DB3}"/>
                </a:ext>
              </a:extLst>
            </p:cNvPr>
            <p:cNvCxnSpPr>
              <a:cxnSpLocks/>
            </p:cNvCxnSpPr>
            <p:nvPr/>
          </p:nvCxnSpPr>
          <p:spPr>
            <a:xfrm flipH="1" flipV="1">
              <a:off x="591750" y="3321159"/>
              <a:ext cx="1" cy="43170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2FBFA264-2066-B54F-AD0C-610C79021AAB}"/>
                </a:ext>
              </a:extLst>
            </p:cNvPr>
            <p:cNvCxnSpPr>
              <a:cxnSpLocks/>
            </p:cNvCxnSpPr>
            <p:nvPr/>
          </p:nvCxnSpPr>
          <p:spPr>
            <a:xfrm flipH="1" flipV="1">
              <a:off x="591750" y="1980044"/>
              <a:ext cx="1" cy="43170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4089422D-3A61-2143-9CF6-481C3DE76723}"/>
                    </a:ext>
                  </a:extLst>
                </p:cNvPr>
                <p:cNvSpPr txBox="1"/>
                <p:nvPr/>
              </p:nvSpPr>
              <p:spPr>
                <a:xfrm>
                  <a:off x="355755" y="3752860"/>
                  <a:ext cx="429541" cy="34624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dirty="0">
                                <a:latin typeface="Cambria Math" panose="02040503050406030204" pitchFamily="18" charset="0"/>
                              </a:rPr>
                            </m:ctrlPr>
                          </m:sSubPr>
                          <m:e>
                            <m:r>
                              <a:rPr lang="en-US" sz="2400" i="1" dirty="0">
                                <a:latin typeface="Cambria Math" panose="02040503050406030204" pitchFamily="18" charset="0"/>
                              </a:rPr>
                              <m:t>𝑥</m:t>
                            </m:r>
                          </m:e>
                          <m:sub>
                            <m:r>
                              <a:rPr lang="en-US" sz="2400" i="1" dirty="0">
                                <a:latin typeface="Cambria Math" panose="02040503050406030204" pitchFamily="18" charset="0"/>
                              </a:rPr>
                              <m:t>3</m:t>
                            </m:r>
                          </m:sub>
                        </m:sSub>
                      </m:oMath>
                    </m:oMathPara>
                  </a14:m>
                  <a:endParaRPr lang="en-US" sz="2400" dirty="0"/>
                </a:p>
              </p:txBody>
            </p:sp>
          </mc:Choice>
          <mc:Fallback xmlns="">
            <p:sp>
              <p:nvSpPr>
                <p:cNvPr id="27" name="TextBox 26">
                  <a:extLst>
                    <a:ext uri="{FF2B5EF4-FFF2-40B4-BE49-F238E27FC236}">
                      <a16:creationId xmlns:a16="http://schemas.microsoft.com/office/drawing/2014/main" id="{4089422D-3A61-2143-9CF6-481C3DE76723}"/>
                    </a:ext>
                  </a:extLst>
                </p:cNvPr>
                <p:cNvSpPr txBox="1">
                  <a:spLocks noRot="1" noChangeAspect="1" noMove="1" noResize="1" noEditPoints="1" noAdjustHandles="1" noChangeArrowheads="1" noChangeShapeType="1" noTextEdit="1"/>
                </p:cNvSpPr>
                <p:nvPr/>
              </p:nvSpPr>
              <p:spPr>
                <a:xfrm>
                  <a:off x="355755" y="3752860"/>
                  <a:ext cx="429541" cy="346249"/>
                </a:xfrm>
                <a:prstGeom prst="rect">
                  <a:avLst/>
                </a:prstGeom>
                <a:blipFill>
                  <a:blip r:embed="rId7"/>
                  <a:stretch>
                    <a:fillRect b="-394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3917ADF3-DB53-AF48-AD81-049ABEE4F770}"/>
                    </a:ext>
                  </a:extLst>
                </p:cNvPr>
                <p:cNvSpPr txBox="1"/>
                <p:nvPr/>
              </p:nvSpPr>
              <p:spPr>
                <a:xfrm>
                  <a:off x="354922" y="1568983"/>
                  <a:ext cx="430840" cy="34624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dirty="0">
                                <a:latin typeface="Cambria Math" panose="02040503050406030204" pitchFamily="18" charset="0"/>
                              </a:rPr>
                            </m:ctrlPr>
                          </m:sSubPr>
                          <m:e>
                            <m:r>
                              <a:rPr lang="en-US" sz="2400" i="1" dirty="0">
                                <a:latin typeface="Cambria Math" panose="02040503050406030204" pitchFamily="18" charset="0"/>
                              </a:rPr>
                              <m:t>𝑦</m:t>
                            </m:r>
                          </m:e>
                          <m:sub>
                            <m:r>
                              <a:rPr lang="en-US" sz="2400" i="1" dirty="0">
                                <a:latin typeface="Cambria Math" panose="02040503050406030204" pitchFamily="18" charset="0"/>
                              </a:rPr>
                              <m:t>3</m:t>
                            </m:r>
                          </m:sub>
                        </m:sSub>
                      </m:oMath>
                    </m:oMathPara>
                  </a14:m>
                  <a:endParaRPr lang="en-US" sz="2400" dirty="0"/>
                </a:p>
              </p:txBody>
            </p:sp>
          </mc:Choice>
          <mc:Fallback xmlns="">
            <p:sp>
              <p:nvSpPr>
                <p:cNvPr id="28" name="TextBox 27">
                  <a:extLst>
                    <a:ext uri="{FF2B5EF4-FFF2-40B4-BE49-F238E27FC236}">
                      <a16:creationId xmlns:a16="http://schemas.microsoft.com/office/drawing/2014/main" id="{3917ADF3-DB53-AF48-AD81-049ABEE4F770}"/>
                    </a:ext>
                  </a:extLst>
                </p:cNvPr>
                <p:cNvSpPr txBox="1">
                  <a:spLocks noRot="1" noChangeAspect="1" noMove="1" noResize="1" noEditPoints="1" noAdjustHandles="1" noChangeArrowheads="1" noChangeShapeType="1" noTextEdit="1"/>
                </p:cNvSpPr>
                <p:nvPr/>
              </p:nvSpPr>
              <p:spPr>
                <a:xfrm>
                  <a:off x="354922" y="1568983"/>
                  <a:ext cx="430840" cy="346249"/>
                </a:xfrm>
                <a:prstGeom prst="rect">
                  <a:avLst/>
                </a:prstGeom>
                <a:blipFill>
                  <a:blip r:embed="rId8"/>
                  <a:stretch>
                    <a:fillRect b="-13333"/>
                  </a:stretch>
                </a:blipFill>
              </p:spPr>
              <p:txBody>
                <a:bodyPr/>
                <a:lstStyle/>
                <a:p>
                  <a:r>
                    <a:rPr lang="en-GB">
                      <a:noFill/>
                    </a:rPr>
                    <a:t> </a:t>
                  </a:r>
                </a:p>
              </p:txBody>
            </p:sp>
          </mc:Fallback>
        </mc:AlternateContent>
      </p:grpSp>
      <p:cxnSp>
        <p:nvCxnSpPr>
          <p:cNvPr id="48" name="Straight Arrow Connector 47">
            <a:extLst>
              <a:ext uri="{FF2B5EF4-FFF2-40B4-BE49-F238E27FC236}">
                <a16:creationId xmlns:a16="http://schemas.microsoft.com/office/drawing/2014/main" id="{617020E0-D1F3-7144-B7CB-89E14FE6A09D}"/>
              </a:ext>
            </a:extLst>
          </p:cNvPr>
          <p:cNvCxnSpPr>
            <a:cxnSpLocks/>
            <a:stCxn id="6" idx="3"/>
            <a:endCxn id="14" idx="1"/>
          </p:cNvCxnSpPr>
          <p:nvPr/>
        </p:nvCxnSpPr>
        <p:spPr>
          <a:xfrm>
            <a:off x="1019200" y="3799999"/>
            <a:ext cx="81622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39569051-E4E2-4649-A7BC-3947F040EAC7}"/>
              </a:ext>
            </a:extLst>
          </p:cNvPr>
          <p:cNvCxnSpPr>
            <a:cxnSpLocks/>
          </p:cNvCxnSpPr>
          <p:nvPr/>
        </p:nvCxnSpPr>
        <p:spPr>
          <a:xfrm>
            <a:off x="2312879" y="3816324"/>
            <a:ext cx="81622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FC3D3E67-9371-984C-96E4-6EF73D2975E7}"/>
                  </a:ext>
                </a:extLst>
              </p:cNvPr>
              <p:cNvSpPr txBox="1"/>
              <p:nvPr/>
            </p:nvSpPr>
            <p:spPr>
              <a:xfrm>
                <a:off x="1112655" y="3307556"/>
                <a:ext cx="57663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dirty="0">
                              <a:latin typeface="Cambria Math" panose="02040503050406030204" pitchFamily="18" charset="0"/>
                            </a:rPr>
                          </m:ctrlPr>
                        </m:sSubPr>
                        <m:e>
                          <m:r>
                            <a:rPr lang="en-US" sz="2400" i="1" dirty="0">
                              <a:latin typeface="Cambria Math" panose="02040503050406030204" pitchFamily="18" charset="0"/>
                            </a:rPr>
                            <m:t>h</m:t>
                          </m:r>
                        </m:e>
                        <m:sub>
                          <m:r>
                            <a:rPr lang="en-US" sz="2400" i="1" dirty="0">
                              <a:latin typeface="Cambria Math" panose="02040503050406030204" pitchFamily="18" charset="0"/>
                            </a:rPr>
                            <m:t>1</m:t>
                          </m:r>
                        </m:sub>
                      </m:sSub>
                    </m:oMath>
                  </m:oMathPara>
                </a14:m>
                <a:endParaRPr lang="en-US" sz="2400" dirty="0"/>
              </a:p>
            </p:txBody>
          </p:sp>
        </mc:Choice>
        <mc:Fallback xmlns="">
          <p:sp>
            <p:nvSpPr>
              <p:cNvPr id="53" name="TextBox 52">
                <a:extLst>
                  <a:ext uri="{FF2B5EF4-FFF2-40B4-BE49-F238E27FC236}">
                    <a16:creationId xmlns:a16="http://schemas.microsoft.com/office/drawing/2014/main" id="{FC3D3E67-9371-984C-96E4-6EF73D2975E7}"/>
                  </a:ext>
                </a:extLst>
              </p:cNvPr>
              <p:cNvSpPr txBox="1">
                <a:spLocks noRot="1" noChangeAspect="1" noMove="1" noResize="1" noEditPoints="1" noAdjustHandles="1" noChangeArrowheads="1" noChangeShapeType="1" noTextEdit="1"/>
              </p:cNvSpPr>
              <p:nvPr/>
            </p:nvSpPr>
            <p:spPr>
              <a:xfrm>
                <a:off x="1112655" y="3307556"/>
                <a:ext cx="576633" cy="461665"/>
              </a:xfrm>
              <a:prstGeom prst="rect">
                <a:avLst/>
              </a:prstGeom>
              <a:blipFill>
                <a:blip r:embed="rId9"/>
                <a:stretch>
                  <a:fillRect b="-4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42B7E30A-9721-534D-A4D4-80B136EADE55}"/>
                  </a:ext>
                </a:extLst>
              </p:cNvPr>
              <p:cNvSpPr txBox="1"/>
              <p:nvPr/>
            </p:nvSpPr>
            <p:spPr>
              <a:xfrm>
                <a:off x="2377354" y="3307556"/>
                <a:ext cx="58375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dirty="0">
                              <a:latin typeface="Cambria Math" panose="02040503050406030204" pitchFamily="18" charset="0"/>
                            </a:rPr>
                          </m:ctrlPr>
                        </m:sSubPr>
                        <m:e>
                          <m:r>
                            <a:rPr lang="en-US" sz="2400" i="1" dirty="0">
                              <a:latin typeface="Cambria Math" panose="02040503050406030204" pitchFamily="18" charset="0"/>
                            </a:rPr>
                            <m:t>h</m:t>
                          </m:r>
                        </m:e>
                        <m:sub>
                          <m:r>
                            <a:rPr lang="en-US" sz="2400" i="1" dirty="0">
                              <a:latin typeface="Cambria Math" panose="02040503050406030204" pitchFamily="18" charset="0"/>
                            </a:rPr>
                            <m:t>2</m:t>
                          </m:r>
                        </m:sub>
                      </m:sSub>
                    </m:oMath>
                  </m:oMathPara>
                </a14:m>
                <a:endParaRPr lang="en-US" sz="2400" dirty="0"/>
              </a:p>
            </p:txBody>
          </p:sp>
        </mc:Choice>
        <mc:Fallback xmlns="">
          <p:sp>
            <p:nvSpPr>
              <p:cNvPr id="54" name="TextBox 53">
                <a:extLst>
                  <a:ext uri="{FF2B5EF4-FFF2-40B4-BE49-F238E27FC236}">
                    <a16:creationId xmlns:a16="http://schemas.microsoft.com/office/drawing/2014/main" id="{42B7E30A-9721-534D-A4D4-80B136EADE55}"/>
                  </a:ext>
                </a:extLst>
              </p:cNvPr>
              <p:cNvSpPr txBox="1">
                <a:spLocks noRot="1" noChangeAspect="1" noMove="1" noResize="1" noEditPoints="1" noAdjustHandles="1" noChangeArrowheads="1" noChangeShapeType="1" noTextEdit="1"/>
              </p:cNvSpPr>
              <p:nvPr/>
            </p:nvSpPr>
            <p:spPr>
              <a:xfrm>
                <a:off x="2377354" y="3307556"/>
                <a:ext cx="583750" cy="461665"/>
              </a:xfrm>
              <a:prstGeom prst="rect">
                <a:avLst/>
              </a:prstGeom>
              <a:blipFill>
                <a:blip r:embed="rId10"/>
                <a:stretch>
                  <a:fillRect b="-4000"/>
                </a:stretch>
              </a:blipFill>
            </p:spPr>
            <p:txBody>
              <a:bodyPr/>
              <a:lstStyle/>
              <a:p>
                <a:r>
                  <a:rPr lang="en-GB">
                    <a:noFill/>
                  </a:rPr>
                  <a:t> </a:t>
                </a:r>
              </a:p>
            </p:txBody>
          </p:sp>
        </mc:Fallback>
      </mc:AlternateContent>
      <p:cxnSp>
        <p:nvCxnSpPr>
          <p:cNvPr id="55" name="Straight Arrow Connector 54">
            <a:extLst>
              <a:ext uri="{FF2B5EF4-FFF2-40B4-BE49-F238E27FC236}">
                <a16:creationId xmlns:a16="http://schemas.microsoft.com/office/drawing/2014/main" id="{45FA0C28-9DE5-AC41-945A-1BD9A8D68D79}"/>
              </a:ext>
            </a:extLst>
          </p:cNvPr>
          <p:cNvCxnSpPr>
            <a:cxnSpLocks/>
          </p:cNvCxnSpPr>
          <p:nvPr/>
        </p:nvCxnSpPr>
        <p:spPr>
          <a:xfrm>
            <a:off x="3605702" y="3816324"/>
            <a:ext cx="81622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E75000B5-C046-AC4E-9804-4A9275FB798A}"/>
                  </a:ext>
                </a:extLst>
              </p:cNvPr>
              <p:cNvSpPr txBox="1"/>
              <p:nvPr/>
            </p:nvSpPr>
            <p:spPr>
              <a:xfrm>
                <a:off x="3670176" y="3307556"/>
                <a:ext cx="58375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dirty="0">
                              <a:latin typeface="Cambria Math" panose="02040503050406030204" pitchFamily="18" charset="0"/>
                            </a:rPr>
                          </m:ctrlPr>
                        </m:sSubPr>
                        <m:e>
                          <m:r>
                            <a:rPr lang="en-US" sz="2400" i="1" dirty="0">
                              <a:latin typeface="Cambria Math" panose="02040503050406030204" pitchFamily="18" charset="0"/>
                            </a:rPr>
                            <m:t>h</m:t>
                          </m:r>
                        </m:e>
                        <m:sub>
                          <m:r>
                            <a:rPr lang="en-US" sz="2400" i="1" dirty="0">
                              <a:latin typeface="Cambria Math" panose="02040503050406030204" pitchFamily="18" charset="0"/>
                            </a:rPr>
                            <m:t>3</m:t>
                          </m:r>
                        </m:sub>
                      </m:sSub>
                    </m:oMath>
                  </m:oMathPara>
                </a14:m>
                <a:endParaRPr lang="en-US" sz="2400" dirty="0"/>
              </a:p>
            </p:txBody>
          </p:sp>
        </mc:Choice>
        <mc:Fallback xmlns="">
          <p:sp>
            <p:nvSpPr>
              <p:cNvPr id="56" name="TextBox 55">
                <a:extLst>
                  <a:ext uri="{FF2B5EF4-FFF2-40B4-BE49-F238E27FC236}">
                    <a16:creationId xmlns:a16="http://schemas.microsoft.com/office/drawing/2014/main" id="{E75000B5-C046-AC4E-9804-4A9275FB798A}"/>
                  </a:ext>
                </a:extLst>
              </p:cNvPr>
              <p:cNvSpPr txBox="1">
                <a:spLocks noRot="1" noChangeAspect="1" noMove="1" noResize="1" noEditPoints="1" noAdjustHandles="1" noChangeArrowheads="1" noChangeShapeType="1" noTextEdit="1"/>
              </p:cNvSpPr>
              <p:nvPr/>
            </p:nvSpPr>
            <p:spPr>
              <a:xfrm>
                <a:off x="3670176" y="3307556"/>
                <a:ext cx="583750" cy="461665"/>
              </a:xfrm>
              <a:prstGeom prst="rect">
                <a:avLst/>
              </a:prstGeom>
              <a:blipFill>
                <a:blip r:embed="rId11"/>
                <a:stretch>
                  <a:fillRect b="-4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28088733-1CDB-714D-B52D-7DB2DEB1C4DB}"/>
                  </a:ext>
                </a:extLst>
              </p:cNvPr>
              <p:cNvSpPr txBox="1"/>
              <p:nvPr/>
            </p:nvSpPr>
            <p:spPr>
              <a:xfrm>
                <a:off x="6295023" y="3307555"/>
                <a:ext cx="3333699"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3200" i="1" dirty="0">
                              <a:latin typeface="Cambria Math" panose="02040503050406030204" pitchFamily="18" charset="0"/>
                            </a:rPr>
                          </m:ctrlPr>
                        </m:sSubPr>
                        <m:e>
                          <m:r>
                            <a:rPr lang="en-US" sz="3200" i="1" dirty="0">
                              <a:latin typeface="Cambria Math" panose="02040503050406030204" pitchFamily="18" charset="0"/>
                            </a:rPr>
                            <m:t>𝑦</m:t>
                          </m:r>
                        </m:e>
                        <m:sub>
                          <m:r>
                            <a:rPr lang="en-US" sz="3200" i="1" dirty="0">
                              <a:latin typeface="Cambria Math" panose="02040503050406030204" pitchFamily="18" charset="0"/>
                            </a:rPr>
                            <m:t>𝑡</m:t>
                          </m:r>
                        </m:sub>
                      </m:sSub>
                      <m:r>
                        <a:rPr lang="en-US" sz="3200" i="1" dirty="0">
                          <a:latin typeface="Cambria Math" panose="02040503050406030204" pitchFamily="18" charset="0"/>
                        </a:rPr>
                        <m:t>=</m:t>
                      </m:r>
                      <m:r>
                        <a:rPr lang="en-US" sz="3200" i="1" dirty="0">
                          <a:latin typeface="Cambria Math" panose="02040503050406030204" pitchFamily="18" charset="0"/>
                        </a:rPr>
                        <m:t>𝑓</m:t>
                      </m:r>
                      <m:r>
                        <a:rPr lang="en-US" sz="3200" i="1" dirty="0">
                          <a:latin typeface="Cambria Math" panose="02040503050406030204" pitchFamily="18" charset="0"/>
                        </a:rPr>
                        <m:t>(</m:t>
                      </m:r>
                      <m:sSub>
                        <m:sSubPr>
                          <m:ctrlPr>
                            <a:rPr lang="en-US" sz="3200" b="1" i="1" dirty="0">
                              <a:latin typeface="Cambria Math" panose="02040503050406030204" pitchFamily="18" charset="0"/>
                            </a:rPr>
                          </m:ctrlPr>
                        </m:sSubPr>
                        <m:e>
                          <m:r>
                            <a:rPr lang="en-US" sz="3200" b="1" i="1" dirty="0">
                              <a:latin typeface="Cambria Math" panose="02040503050406030204" pitchFamily="18" charset="0"/>
                            </a:rPr>
                            <m:t>𝒙</m:t>
                          </m:r>
                        </m:e>
                        <m:sub>
                          <m:r>
                            <a:rPr lang="en-US" sz="3200" i="1" dirty="0">
                              <a:latin typeface="Cambria Math" panose="02040503050406030204" pitchFamily="18" charset="0"/>
                            </a:rPr>
                            <m:t>𝑡</m:t>
                          </m:r>
                        </m:sub>
                      </m:sSub>
                      <m:r>
                        <a:rPr lang="en-US" sz="3200" i="1" dirty="0">
                          <a:latin typeface="Cambria Math" panose="02040503050406030204" pitchFamily="18" charset="0"/>
                        </a:rPr>
                        <m:t>, </m:t>
                      </m:r>
                      <m:sSub>
                        <m:sSubPr>
                          <m:ctrlPr>
                            <a:rPr lang="en-US" sz="3200" i="1" dirty="0">
                              <a:latin typeface="Cambria Math" panose="02040503050406030204" pitchFamily="18" charset="0"/>
                            </a:rPr>
                          </m:ctrlPr>
                        </m:sSubPr>
                        <m:e>
                          <m:r>
                            <a:rPr lang="en-US" sz="3200" b="1" i="1" dirty="0">
                              <a:latin typeface="Cambria Math" panose="02040503050406030204" pitchFamily="18" charset="0"/>
                            </a:rPr>
                            <m:t>𝒉</m:t>
                          </m:r>
                        </m:e>
                        <m:sub>
                          <m:r>
                            <a:rPr lang="en-US" sz="3200" i="1" dirty="0">
                              <a:latin typeface="Cambria Math" panose="02040503050406030204" pitchFamily="18" charset="0"/>
                            </a:rPr>
                            <m:t>𝑡</m:t>
                          </m:r>
                          <m:r>
                            <a:rPr lang="en-US" sz="3200" i="1" dirty="0">
                              <a:latin typeface="Cambria Math" panose="02040503050406030204" pitchFamily="18" charset="0"/>
                            </a:rPr>
                            <m:t>−1</m:t>
                          </m:r>
                        </m:sub>
                      </m:sSub>
                      <m:r>
                        <a:rPr lang="en-US" sz="3200" i="1" dirty="0">
                          <a:latin typeface="Cambria Math" panose="02040503050406030204" pitchFamily="18" charset="0"/>
                        </a:rPr>
                        <m:t>)</m:t>
                      </m:r>
                    </m:oMath>
                  </m:oMathPara>
                </a14:m>
                <a:endParaRPr lang="en-US" sz="2400" dirty="0"/>
              </a:p>
            </p:txBody>
          </p:sp>
        </mc:Choice>
        <mc:Fallback xmlns="">
          <p:sp>
            <p:nvSpPr>
              <p:cNvPr id="58" name="TextBox 57">
                <a:extLst>
                  <a:ext uri="{FF2B5EF4-FFF2-40B4-BE49-F238E27FC236}">
                    <a16:creationId xmlns:a16="http://schemas.microsoft.com/office/drawing/2014/main" id="{28088733-1CDB-714D-B52D-7DB2DEB1C4DB}"/>
                  </a:ext>
                </a:extLst>
              </p:cNvPr>
              <p:cNvSpPr txBox="1">
                <a:spLocks noRot="1" noChangeAspect="1" noMove="1" noResize="1" noEditPoints="1" noAdjustHandles="1" noChangeArrowheads="1" noChangeShapeType="1" noTextEdit="1"/>
              </p:cNvSpPr>
              <p:nvPr/>
            </p:nvSpPr>
            <p:spPr>
              <a:xfrm>
                <a:off x="6295023" y="3307555"/>
                <a:ext cx="3333699" cy="584775"/>
              </a:xfrm>
              <a:prstGeom prst="rect">
                <a:avLst/>
              </a:prstGeom>
              <a:blipFill>
                <a:blip r:embed="rId12"/>
                <a:stretch>
                  <a:fillRect/>
                </a:stretch>
              </a:blipFill>
            </p:spPr>
            <p:txBody>
              <a:bodyPr/>
              <a:lstStyle/>
              <a:p>
                <a:r>
                  <a:rPr lang="en-GB">
                    <a:noFill/>
                  </a:rPr>
                  <a:t> </a:t>
                </a:r>
              </a:p>
            </p:txBody>
          </p:sp>
        </mc:Fallback>
      </mc:AlternateContent>
      <p:sp>
        <p:nvSpPr>
          <p:cNvPr id="59" name="Rectangle 58">
            <a:extLst>
              <a:ext uri="{FF2B5EF4-FFF2-40B4-BE49-F238E27FC236}">
                <a16:creationId xmlns:a16="http://schemas.microsoft.com/office/drawing/2014/main" id="{FA1474A3-DBDF-3D4A-825C-CE9E32FA1C42}"/>
              </a:ext>
            </a:extLst>
          </p:cNvPr>
          <p:cNvSpPr/>
          <p:nvPr/>
        </p:nvSpPr>
        <p:spPr>
          <a:xfrm>
            <a:off x="5840624" y="4359669"/>
            <a:ext cx="1040670" cy="461665"/>
          </a:xfrm>
          <a:prstGeom prst="rect">
            <a:avLst/>
          </a:prstGeom>
        </p:spPr>
        <p:txBody>
          <a:bodyPr wrap="none">
            <a:spAutoFit/>
          </a:bodyPr>
          <a:lstStyle/>
          <a:p>
            <a:r>
              <a:rPr lang="en-US" sz="2400" dirty="0">
                <a:solidFill>
                  <a:schemeClr val="bg2"/>
                </a:solidFill>
              </a:rPr>
              <a:t>output</a:t>
            </a:r>
          </a:p>
        </p:txBody>
      </p:sp>
      <p:cxnSp>
        <p:nvCxnSpPr>
          <p:cNvPr id="60" name="Straight Arrow Connector 59">
            <a:extLst>
              <a:ext uri="{FF2B5EF4-FFF2-40B4-BE49-F238E27FC236}">
                <a16:creationId xmlns:a16="http://schemas.microsoft.com/office/drawing/2014/main" id="{97E49E40-6632-A84E-84E0-3464E1485E9F}"/>
              </a:ext>
            </a:extLst>
          </p:cNvPr>
          <p:cNvCxnSpPr>
            <a:cxnSpLocks/>
          </p:cNvCxnSpPr>
          <p:nvPr/>
        </p:nvCxnSpPr>
        <p:spPr>
          <a:xfrm flipV="1">
            <a:off x="6491024" y="4027840"/>
            <a:ext cx="192089" cy="317853"/>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61" name="Rectangle 60">
            <a:extLst>
              <a:ext uri="{FF2B5EF4-FFF2-40B4-BE49-F238E27FC236}">
                <a16:creationId xmlns:a16="http://schemas.microsoft.com/office/drawing/2014/main" id="{80460CFB-63C0-D64D-928C-CE2636132FBC}"/>
              </a:ext>
            </a:extLst>
          </p:cNvPr>
          <p:cNvSpPr/>
          <p:nvPr/>
        </p:nvSpPr>
        <p:spPr>
          <a:xfrm>
            <a:off x="6878432" y="4345694"/>
            <a:ext cx="1896673" cy="461665"/>
          </a:xfrm>
          <a:prstGeom prst="rect">
            <a:avLst/>
          </a:prstGeom>
        </p:spPr>
        <p:txBody>
          <a:bodyPr wrap="none">
            <a:spAutoFit/>
          </a:bodyPr>
          <a:lstStyle/>
          <a:p>
            <a:pPr algn="ctr"/>
            <a:r>
              <a:rPr lang="en-US" sz="2400" dirty="0">
                <a:solidFill>
                  <a:schemeClr val="bg2"/>
                </a:solidFill>
              </a:rPr>
              <a:t>current input</a:t>
            </a:r>
          </a:p>
        </p:txBody>
      </p:sp>
      <p:cxnSp>
        <p:nvCxnSpPr>
          <p:cNvPr id="62" name="Straight Arrow Connector 61">
            <a:extLst>
              <a:ext uri="{FF2B5EF4-FFF2-40B4-BE49-F238E27FC236}">
                <a16:creationId xmlns:a16="http://schemas.microsoft.com/office/drawing/2014/main" id="{7D1CDE58-2E03-A147-8AA4-97C2A4A831BD}"/>
              </a:ext>
            </a:extLst>
          </p:cNvPr>
          <p:cNvCxnSpPr>
            <a:cxnSpLocks/>
          </p:cNvCxnSpPr>
          <p:nvPr/>
        </p:nvCxnSpPr>
        <p:spPr>
          <a:xfrm flipV="1">
            <a:off x="7831221" y="3929532"/>
            <a:ext cx="192089" cy="317853"/>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410F4248-E1C1-384C-8985-5D5225D4AB7E}"/>
              </a:ext>
            </a:extLst>
          </p:cNvPr>
          <p:cNvSpPr/>
          <p:nvPr/>
        </p:nvSpPr>
        <p:spPr>
          <a:xfrm>
            <a:off x="9432231" y="4369921"/>
            <a:ext cx="1794081" cy="461665"/>
          </a:xfrm>
          <a:prstGeom prst="rect">
            <a:avLst/>
          </a:prstGeom>
        </p:spPr>
        <p:txBody>
          <a:bodyPr wrap="none">
            <a:spAutoFit/>
          </a:bodyPr>
          <a:lstStyle/>
          <a:p>
            <a:r>
              <a:rPr lang="en-US" sz="2400" dirty="0">
                <a:solidFill>
                  <a:schemeClr val="bg2"/>
                </a:solidFill>
              </a:rPr>
              <a:t>prior history</a:t>
            </a:r>
          </a:p>
        </p:txBody>
      </p:sp>
      <p:cxnSp>
        <p:nvCxnSpPr>
          <p:cNvPr id="66" name="Straight Arrow Connector 65">
            <a:extLst>
              <a:ext uri="{FF2B5EF4-FFF2-40B4-BE49-F238E27FC236}">
                <a16:creationId xmlns:a16="http://schemas.microsoft.com/office/drawing/2014/main" id="{F31D707B-1FA1-554D-9D32-2B537A304052}"/>
              </a:ext>
            </a:extLst>
          </p:cNvPr>
          <p:cNvCxnSpPr>
            <a:cxnSpLocks/>
          </p:cNvCxnSpPr>
          <p:nvPr/>
        </p:nvCxnSpPr>
        <p:spPr>
          <a:xfrm flipH="1" flipV="1">
            <a:off x="9010494" y="3975475"/>
            <a:ext cx="650399" cy="356244"/>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68" name="Oval 67">
            <a:extLst>
              <a:ext uri="{FF2B5EF4-FFF2-40B4-BE49-F238E27FC236}">
                <a16:creationId xmlns:a16="http://schemas.microsoft.com/office/drawing/2014/main" id="{338BC969-E71E-E241-9A10-1BF3CA913357}"/>
              </a:ext>
            </a:extLst>
          </p:cNvPr>
          <p:cNvSpPr/>
          <p:nvPr/>
        </p:nvSpPr>
        <p:spPr>
          <a:xfrm>
            <a:off x="541239" y="4970300"/>
            <a:ext cx="520351" cy="511961"/>
          </a:xfrm>
          <a:prstGeom prst="ellipse">
            <a:avLst/>
          </a:prstGeom>
          <a:noFill/>
          <a:ln w="571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sz="2400"/>
          </a:p>
        </p:txBody>
      </p:sp>
      <p:sp>
        <p:nvSpPr>
          <p:cNvPr id="69" name="Oval 68">
            <a:extLst>
              <a:ext uri="{FF2B5EF4-FFF2-40B4-BE49-F238E27FC236}">
                <a16:creationId xmlns:a16="http://schemas.microsoft.com/office/drawing/2014/main" id="{9CC376A7-FEE7-E84A-8BE3-3B5B2BF03191}"/>
              </a:ext>
            </a:extLst>
          </p:cNvPr>
          <p:cNvSpPr/>
          <p:nvPr/>
        </p:nvSpPr>
        <p:spPr>
          <a:xfrm>
            <a:off x="3074031" y="2062693"/>
            <a:ext cx="520351" cy="511961"/>
          </a:xfrm>
          <a:prstGeom prst="ellipse">
            <a:avLst/>
          </a:prstGeom>
          <a:noFill/>
          <a:ln w="571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sz="2400"/>
          </a:p>
        </p:txBody>
      </p:sp>
      <p:cxnSp>
        <p:nvCxnSpPr>
          <p:cNvPr id="78" name="Elbow Connector 77">
            <a:extLst>
              <a:ext uri="{FF2B5EF4-FFF2-40B4-BE49-F238E27FC236}">
                <a16:creationId xmlns:a16="http://schemas.microsoft.com/office/drawing/2014/main" id="{5134EE22-6158-3F4D-AC92-4D783EB0EC81}"/>
              </a:ext>
            </a:extLst>
          </p:cNvPr>
          <p:cNvCxnSpPr>
            <a:cxnSpLocks/>
            <a:stCxn id="68" idx="0"/>
          </p:cNvCxnSpPr>
          <p:nvPr/>
        </p:nvCxnSpPr>
        <p:spPr>
          <a:xfrm rot="5400000" flipH="1" flipV="1">
            <a:off x="1491697" y="3095593"/>
            <a:ext cx="1184425" cy="2564987"/>
          </a:xfrm>
          <a:prstGeom prst="bentConnector2">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6E989AC7-06FC-C045-933A-E410C71FC7AE}"/>
              </a:ext>
            </a:extLst>
          </p:cNvPr>
          <p:cNvCxnSpPr>
            <a:cxnSpLocks/>
          </p:cNvCxnSpPr>
          <p:nvPr/>
        </p:nvCxnSpPr>
        <p:spPr>
          <a:xfrm flipH="1" flipV="1">
            <a:off x="3344787" y="2612067"/>
            <a:ext cx="8111" cy="1193179"/>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61234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B50FF-08CF-2D4F-B30E-9BBCC0ED42B2}"/>
              </a:ext>
            </a:extLst>
          </p:cNvPr>
          <p:cNvSpPr>
            <a:spLocks noGrp="1"/>
          </p:cNvSpPr>
          <p:nvPr>
            <p:ph type="title"/>
          </p:nvPr>
        </p:nvSpPr>
        <p:spPr/>
        <p:txBody>
          <a:bodyPr>
            <a:normAutofit/>
          </a:bodyPr>
          <a:lstStyle/>
          <a:p>
            <a:r>
              <a:rPr lang="en-US" sz="2800" dirty="0"/>
              <a:t>Propagation Issues</a:t>
            </a:r>
          </a:p>
        </p:txBody>
      </p:sp>
      <p:sp>
        <p:nvSpPr>
          <p:cNvPr id="3" name="Text Placeholder 2">
            <a:extLst>
              <a:ext uri="{FF2B5EF4-FFF2-40B4-BE49-F238E27FC236}">
                <a16:creationId xmlns:a16="http://schemas.microsoft.com/office/drawing/2014/main" id="{2F87FE33-F658-6B4C-A77F-15F4F7F091E5}"/>
              </a:ext>
            </a:extLst>
          </p:cNvPr>
          <p:cNvSpPr>
            <a:spLocks noGrp="1"/>
          </p:cNvSpPr>
          <p:nvPr>
            <p:ph type="body" idx="4294967295"/>
          </p:nvPr>
        </p:nvSpPr>
        <p:spPr>
          <a:xfrm>
            <a:off x="6413111" y="1817890"/>
            <a:ext cx="5489521" cy="1802132"/>
          </a:xfrm>
        </p:spPr>
        <p:txBody>
          <a:bodyPr>
            <a:normAutofit/>
          </a:bodyPr>
          <a:lstStyle/>
          <a:p>
            <a:pPr marL="152396" indent="0">
              <a:buNone/>
            </a:pPr>
            <a:r>
              <a:rPr lang="en-GB" sz="2000" dirty="0">
                <a:solidFill>
                  <a:schemeClr val="bg2"/>
                </a:solidFill>
              </a:rPr>
              <a:t>Fading/Exploding memory</a:t>
            </a:r>
            <a:endParaRPr lang="en-GB" sz="2000" dirty="0"/>
          </a:p>
          <a:p>
            <a:r>
              <a:rPr lang="en-GB" sz="2000" dirty="0"/>
              <a:t>the influence of inputs far in the past vanishes/explodes in the current state</a:t>
            </a:r>
          </a:p>
          <a:p>
            <a:r>
              <a:rPr lang="en-GB" sz="2000" dirty="0"/>
              <a:t>many (non-linear) transformations</a:t>
            </a:r>
          </a:p>
          <a:p>
            <a:pPr marL="114300" indent="0">
              <a:buNone/>
            </a:pPr>
            <a:endParaRPr lang="en-GB" sz="2000" dirty="0"/>
          </a:p>
          <a:p>
            <a:pPr marL="152396" indent="0">
              <a:buNone/>
            </a:pPr>
            <a:endParaRPr lang="en-GB" sz="2000" dirty="0"/>
          </a:p>
        </p:txBody>
      </p:sp>
      <p:pic>
        <p:nvPicPr>
          <p:cNvPr id="57" name="Picture 56">
            <a:extLst>
              <a:ext uri="{FF2B5EF4-FFF2-40B4-BE49-F238E27FC236}">
                <a16:creationId xmlns:a16="http://schemas.microsoft.com/office/drawing/2014/main" id="{CCF7BF6D-FA06-194E-B2B6-444A9BD4D96A}"/>
              </a:ext>
            </a:extLst>
          </p:cNvPr>
          <p:cNvPicPr>
            <a:picLocks noChangeAspect="1"/>
          </p:cNvPicPr>
          <p:nvPr/>
        </p:nvPicPr>
        <p:blipFill>
          <a:blip r:embed="rId3"/>
          <a:stretch>
            <a:fillRect/>
          </a:stretch>
        </p:blipFill>
        <p:spPr>
          <a:xfrm>
            <a:off x="633856" y="1817889"/>
            <a:ext cx="5779255" cy="1802133"/>
          </a:xfrm>
          <a:prstGeom prst="rect">
            <a:avLst/>
          </a:prstGeom>
        </p:spPr>
      </p:pic>
      <p:pic>
        <p:nvPicPr>
          <p:cNvPr id="4" name="Picture 57">
            <a:extLst>
              <a:ext uri="{FF2B5EF4-FFF2-40B4-BE49-F238E27FC236}">
                <a16:creationId xmlns:a16="http://schemas.microsoft.com/office/drawing/2014/main" id="{CFBEDCAB-6021-37A7-FC95-A55B094C73A4}"/>
              </a:ext>
            </a:extLst>
          </p:cNvPr>
          <p:cNvPicPr>
            <a:picLocks noChangeAspect="1"/>
          </p:cNvPicPr>
          <p:nvPr/>
        </p:nvPicPr>
        <p:blipFill>
          <a:blip r:embed="rId4"/>
          <a:stretch>
            <a:fillRect/>
          </a:stretch>
        </p:blipFill>
        <p:spPr>
          <a:xfrm>
            <a:off x="633856" y="3938754"/>
            <a:ext cx="5779255" cy="2290396"/>
          </a:xfrm>
          <a:prstGeom prst="rect">
            <a:avLst/>
          </a:prstGeom>
        </p:spPr>
      </p:pic>
      <p:sp>
        <p:nvSpPr>
          <p:cNvPr id="5" name="Text Placeholder 2">
            <a:extLst>
              <a:ext uri="{FF2B5EF4-FFF2-40B4-BE49-F238E27FC236}">
                <a16:creationId xmlns:a16="http://schemas.microsoft.com/office/drawing/2014/main" id="{FFBE96F3-B6F0-E4EC-229B-615E9E1044F2}"/>
              </a:ext>
            </a:extLst>
          </p:cNvPr>
          <p:cNvSpPr txBox="1">
            <a:spLocks/>
          </p:cNvSpPr>
          <p:nvPr/>
        </p:nvSpPr>
        <p:spPr>
          <a:xfrm>
            <a:off x="6413111" y="4064014"/>
            <a:ext cx="5145033" cy="2290396"/>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accent3"/>
              </a:buClr>
              <a:buSzPts val="1800"/>
              <a:buFont typeface="Proxima Nova"/>
              <a:buChar char="●"/>
              <a:defRPr sz="1800" b="0" i="0" u="none" strike="noStrike" cap="none">
                <a:solidFill>
                  <a:schemeClr val="accent3"/>
                </a:solidFill>
                <a:latin typeface="Proxima Nova"/>
                <a:ea typeface="Proxima Nova"/>
                <a:cs typeface="Proxima Nova"/>
                <a:sym typeface="Proxima Nova"/>
              </a:defRPr>
            </a:lvl1pPr>
            <a:lvl2pPr marL="914400" marR="0" lvl="1" indent="-317500" algn="l" rtl="0">
              <a:lnSpc>
                <a:spcPct val="115000"/>
              </a:lnSpc>
              <a:spcBef>
                <a:spcPts val="0"/>
              </a:spcBef>
              <a:spcAft>
                <a:spcPts val="0"/>
              </a:spcAft>
              <a:buClr>
                <a:schemeClr val="accent3"/>
              </a:buClr>
              <a:buSzPts val="1400"/>
              <a:buFont typeface="Proxima Nova"/>
              <a:buChar char="○"/>
              <a:defRPr sz="1867" b="0" i="0" u="none" strike="noStrike" cap="none">
                <a:solidFill>
                  <a:schemeClr val="accent3"/>
                </a:solidFill>
                <a:latin typeface="Proxima Nova"/>
                <a:ea typeface="Proxima Nova"/>
                <a:cs typeface="Proxima Nova"/>
                <a:sym typeface="Proxima Nova"/>
              </a:defRPr>
            </a:lvl2pPr>
            <a:lvl3pPr marL="1371600" marR="0" lvl="2" indent="-317500" algn="l" rtl="0">
              <a:lnSpc>
                <a:spcPct val="115000"/>
              </a:lnSpc>
              <a:spcBef>
                <a:spcPts val="0"/>
              </a:spcBef>
              <a:spcAft>
                <a:spcPts val="0"/>
              </a:spcAft>
              <a:buClr>
                <a:schemeClr val="accent3"/>
              </a:buClr>
              <a:buSzPts val="1400"/>
              <a:buFont typeface="Proxima Nova"/>
              <a:buChar char="■"/>
              <a:defRPr sz="1867" b="0" i="0" u="none" strike="noStrike" cap="none">
                <a:solidFill>
                  <a:schemeClr val="accent3"/>
                </a:solidFill>
                <a:latin typeface="Proxima Nova"/>
                <a:ea typeface="Proxima Nova"/>
                <a:cs typeface="Proxima Nova"/>
                <a:sym typeface="Proxima Nova"/>
              </a:defRPr>
            </a:lvl3pPr>
            <a:lvl4pPr marL="1828800" marR="0" lvl="3" indent="-317500" algn="l" rtl="0">
              <a:lnSpc>
                <a:spcPct val="115000"/>
              </a:lnSpc>
              <a:spcBef>
                <a:spcPts val="0"/>
              </a:spcBef>
              <a:spcAft>
                <a:spcPts val="0"/>
              </a:spcAft>
              <a:buClr>
                <a:schemeClr val="accent3"/>
              </a:buClr>
              <a:buSzPts val="1400"/>
              <a:buFont typeface="Proxima Nova"/>
              <a:buChar char="●"/>
              <a:defRPr sz="1867" b="0" i="0" u="none" strike="noStrike" cap="none">
                <a:solidFill>
                  <a:schemeClr val="accent3"/>
                </a:solidFill>
                <a:latin typeface="Proxima Nova"/>
                <a:ea typeface="Proxima Nova"/>
                <a:cs typeface="Proxima Nova"/>
                <a:sym typeface="Proxima Nova"/>
              </a:defRPr>
            </a:lvl4pPr>
            <a:lvl5pPr marL="2286000" marR="0" lvl="4" indent="-317500" algn="l" rtl="0">
              <a:lnSpc>
                <a:spcPct val="115000"/>
              </a:lnSpc>
              <a:spcBef>
                <a:spcPts val="0"/>
              </a:spcBef>
              <a:spcAft>
                <a:spcPts val="0"/>
              </a:spcAft>
              <a:buClr>
                <a:schemeClr val="accent3"/>
              </a:buClr>
              <a:buSzPts val="1400"/>
              <a:buFont typeface="Proxima Nova"/>
              <a:buChar char="○"/>
              <a:defRPr sz="1867" b="0" i="0" u="none" strike="noStrike" cap="none">
                <a:solidFill>
                  <a:schemeClr val="accent3"/>
                </a:solidFill>
                <a:latin typeface="Proxima Nova"/>
                <a:ea typeface="Proxima Nova"/>
                <a:cs typeface="Proxima Nova"/>
                <a:sym typeface="Proxima Nova"/>
              </a:defRPr>
            </a:lvl5pPr>
            <a:lvl6pPr marL="2743200" marR="0" lvl="5" indent="-317500" algn="l" rtl="0">
              <a:lnSpc>
                <a:spcPct val="115000"/>
              </a:lnSpc>
              <a:spcBef>
                <a:spcPts val="0"/>
              </a:spcBef>
              <a:spcAft>
                <a:spcPts val="0"/>
              </a:spcAft>
              <a:buClr>
                <a:schemeClr val="accent3"/>
              </a:buClr>
              <a:buSzPts val="1400"/>
              <a:buFont typeface="Proxima Nova"/>
              <a:buChar char="■"/>
              <a:defRPr sz="1867" b="0" i="0" u="none" strike="noStrike" cap="none">
                <a:solidFill>
                  <a:schemeClr val="accent3"/>
                </a:solidFill>
                <a:latin typeface="Proxima Nova"/>
                <a:ea typeface="Proxima Nova"/>
                <a:cs typeface="Proxima Nova"/>
                <a:sym typeface="Proxima Nova"/>
              </a:defRPr>
            </a:lvl6pPr>
            <a:lvl7pPr marL="3200400" marR="0" lvl="6" indent="-317500" algn="l" rtl="0">
              <a:lnSpc>
                <a:spcPct val="115000"/>
              </a:lnSpc>
              <a:spcBef>
                <a:spcPts val="0"/>
              </a:spcBef>
              <a:spcAft>
                <a:spcPts val="0"/>
              </a:spcAft>
              <a:buClr>
                <a:schemeClr val="accent3"/>
              </a:buClr>
              <a:buSzPts val="1400"/>
              <a:buFont typeface="Proxima Nova"/>
              <a:buChar char="●"/>
              <a:defRPr sz="1867" b="0" i="0" u="none" strike="noStrike" cap="none">
                <a:solidFill>
                  <a:schemeClr val="accent3"/>
                </a:solidFill>
                <a:latin typeface="Proxima Nova"/>
                <a:ea typeface="Proxima Nova"/>
                <a:cs typeface="Proxima Nova"/>
                <a:sym typeface="Proxima Nova"/>
              </a:defRPr>
            </a:lvl7pPr>
            <a:lvl8pPr marL="3657600" marR="0" lvl="7" indent="-317500" algn="l" rtl="0">
              <a:lnSpc>
                <a:spcPct val="115000"/>
              </a:lnSpc>
              <a:spcBef>
                <a:spcPts val="0"/>
              </a:spcBef>
              <a:spcAft>
                <a:spcPts val="0"/>
              </a:spcAft>
              <a:buClr>
                <a:schemeClr val="accent3"/>
              </a:buClr>
              <a:buSzPts val="1400"/>
              <a:buFont typeface="Proxima Nova"/>
              <a:buChar char="○"/>
              <a:defRPr sz="1867" b="0" i="0" u="none" strike="noStrike" cap="none">
                <a:solidFill>
                  <a:schemeClr val="accent3"/>
                </a:solidFill>
                <a:latin typeface="Proxima Nova"/>
                <a:ea typeface="Proxima Nova"/>
                <a:cs typeface="Proxima Nova"/>
                <a:sym typeface="Proxima Nova"/>
              </a:defRPr>
            </a:lvl8pPr>
            <a:lvl9pPr marL="4114800" marR="0" lvl="8" indent="-317500" algn="l" rtl="0">
              <a:lnSpc>
                <a:spcPct val="115000"/>
              </a:lnSpc>
              <a:spcBef>
                <a:spcPts val="0"/>
              </a:spcBef>
              <a:spcAft>
                <a:spcPts val="0"/>
              </a:spcAft>
              <a:buClr>
                <a:schemeClr val="accent3"/>
              </a:buClr>
              <a:buSzPts val="1400"/>
              <a:buFont typeface="Proxima Nova"/>
              <a:buChar char="■"/>
              <a:defRPr sz="1867" b="0" i="0" u="none" strike="noStrike" cap="none">
                <a:solidFill>
                  <a:schemeClr val="accent3"/>
                </a:solidFill>
                <a:latin typeface="Proxima Nova"/>
                <a:ea typeface="Proxima Nova"/>
                <a:cs typeface="Proxima Nova"/>
                <a:sym typeface="Proxima Nova"/>
              </a:defRPr>
            </a:lvl9pPr>
          </a:lstStyle>
          <a:p>
            <a:pPr marL="152396" indent="0" defTabSz="914400">
              <a:buFont typeface="Proxima Nova"/>
              <a:buNone/>
            </a:pPr>
            <a:r>
              <a:rPr lang="en-GB" sz="2000" kern="0" dirty="0">
                <a:solidFill>
                  <a:schemeClr val="bg2"/>
                </a:solidFill>
              </a:rPr>
              <a:t>Gradient Propagation</a:t>
            </a:r>
            <a:endParaRPr lang="en-GB" sz="2000" kern="0" dirty="0"/>
          </a:p>
          <a:p>
            <a:pPr defTabSz="914400"/>
            <a:r>
              <a:rPr lang="en-GB" sz="2000" kern="0" dirty="0"/>
              <a:t>gradient might vanish/explode through many non-linear transformations</a:t>
            </a:r>
          </a:p>
          <a:p>
            <a:pPr defTabSz="914400"/>
            <a:r>
              <a:rPr lang="en-GB" sz="2000" kern="0" dirty="0"/>
              <a:t>difficult to train on long-term dependencies</a:t>
            </a:r>
          </a:p>
        </p:txBody>
      </p:sp>
    </p:spTree>
    <p:extLst>
      <p:ext uri="{BB962C8B-B14F-4D97-AF65-F5344CB8AC3E}">
        <p14:creationId xmlns:p14="http://schemas.microsoft.com/office/powerpoint/2010/main" val="85807998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0|45.8|27.6"/>
</p:tagLst>
</file>

<file path=ppt/theme/theme1.xml><?xml version="1.0" encoding="utf-8"?>
<a:theme xmlns:a="http://schemas.openxmlformats.org/drawingml/2006/main" name="ppt_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ppt_theme" id="{52B961EE-9DBC-4FE3-A3C5-E70A9340F86D}" vid="{55D5203F-C1F7-44AA-8EE9-7AC39417DC76}"/>
    </a:ext>
  </a:extLst>
</a:theme>
</file>

<file path=ppt/theme/theme2.xml><?xml version="1.0" encoding="utf-8"?>
<a:theme xmlns:a="http://schemas.openxmlformats.org/drawingml/2006/main"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tx2">
              <a:lumMod val="50000"/>
            </a:schemeClr>
          </a:solidFill>
        </a:ln>
      </a:spPr>
      <a:bodyPr rtlCol="0" anchor="ctr"/>
      <a:lstStyle>
        <a:defPPr algn="ctr">
          <a:defRPr/>
        </a:defPPr>
      </a:lstStyle>
      <a:style>
        <a:lnRef idx="2">
          <a:schemeClr val="accent6">
            <a:shade val="50000"/>
          </a:schemeClr>
        </a:lnRef>
        <a:fillRef idx="1001">
          <a:schemeClr val="lt2"/>
        </a:fillRef>
        <a:effectRef idx="0">
          <a:schemeClr val="accent6"/>
        </a:effectRef>
        <a:fontRef idx="minor">
          <a:schemeClr val="lt1"/>
        </a:fontRef>
      </a:style>
    </a:spDef>
  </a:objectDefaults>
  <a:extraClrSchemeLst/>
  <a:extLst>
    <a:ext uri="{05A4C25C-085E-4340-85A3-A5531E510DB2}">
      <thm15:themeFamily xmlns:thm15="http://schemas.microsoft.com/office/thememl/2012/main" name="Gallicchio_2021_pptx_template" id="{DD5D598E-082A-E549-84F9-4754ED8615AB}" vid="{A66B5590-D304-B14C-AFA9-9D82ABA5EDD0}"/>
    </a:ext>
  </a:extLst>
</a:theme>
</file>

<file path=ppt/theme/theme3.xml><?xml version="1.0" encoding="utf-8"?>
<a:theme xmlns:a="http://schemas.openxmlformats.org/drawingml/2006/main" name="1_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tx2">
              <a:lumMod val="50000"/>
            </a:schemeClr>
          </a:solidFill>
        </a:ln>
      </a:spPr>
      <a:bodyPr rtlCol="0" anchor="ctr"/>
      <a:lstStyle>
        <a:defPPr algn="ctr">
          <a:defRPr/>
        </a:defPPr>
      </a:lstStyle>
      <a:style>
        <a:lnRef idx="2">
          <a:schemeClr val="accent6">
            <a:shade val="50000"/>
          </a:schemeClr>
        </a:lnRef>
        <a:fillRef idx="1001">
          <a:schemeClr val="lt2"/>
        </a:fillRef>
        <a:effectRef idx="0">
          <a:schemeClr val="accent6"/>
        </a:effectRef>
        <a:fontRef idx="minor">
          <a:schemeClr val="lt1"/>
        </a:fontRef>
      </a:style>
    </a:spDef>
  </a:objectDefaults>
  <a:extraClrSchemeLst/>
  <a:extLst>
    <a:ext uri="{05A4C25C-085E-4340-85A3-A5531E510DB2}">
      <thm15:themeFamily xmlns:thm15="http://schemas.microsoft.com/office/thememl/2012/main" name="Gallicchio_2021_pptx_template" id="{DD5D598E-082A-E549-84F9-4754ED8615AB}" vid="{A66B5590-D304-B14C-AFA9-9D82ABA5EDD0}"/>
    </a:ext>
  </a:extLst>
</a:theme>
</file>

<file path=ppt/theme/theme4.xml><?xml version="1.0" encoding="utf-8"?>
<a:theme xmlns:a="http://schemas.openxmlformats.org/drawingml/2006/main" name="2_Spearmint">
  <a:themeElements>
    <a:clrScheme name="Spearmint">
      <a:dk1>
        <a:srgbClr val="202729"/>
      </a:dk1>
      <a:lt1>
        <a:srgbClr val="FFFFFF"/>
      </a:lt1>
      <a:dk2>
        <a:srgbClr val="4B73A1"/>
      </a:dk2>
      <a:lt2>
        <a:srgbClr val="6397D2"/>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AI_tutorial" id="{A81613D6-7304-504F-BE7E-F38FF41B6C1A}" vid="{D6559888-D2AA-994C-8C43-30FC641E0B40}"/>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ppt_theme</Template>
  <TotalTime>0</TotalTime>
  <Words>5571</Words>
  <Application>Microsoft Office PowerPoint</Application>
  <PresentationFormat>Widescreen</PresentationFormat>
  <Paragraphs>506</Paragraphs>
  <Slides>60</Slides>
  <Notes>30</Notes>
  <HiddenSlides>0</HiddenSlides>
  <MMClips>1</MMClips>
  <ScaleCrop>false</ScaleCrop>
  <HeadingPairs>
    <vt:vector size="6" baseType="variant">
      <vt:variant>
        <vt:lpstr>Caratteri utilizzati</vt:lpstr>
      </vt:variant>
      <vt:variant>
        <vt:i4>23</vt:i4>
      </vt:variant>
      <vt:variant>
        <vt:lpstr>Tema</vt:lpstr>
      </vt:variant>
      <vt:variant>
        <vt:i4>4</vt:i4>
      </vt:variant>
      <vt:variant>
        <vt:lpstr>Titoli diapositive</vt:lpstr>
      </vt:variant>
      <vt:variant>
        <vt:i4>60</vt:i4>
      </vt:variant>
    </vt:vector>
  </HeadingPairs>
  <TitlesOfParts>
    <vt:vector size="87" baseType="lpstr">
      <vt:lpstr>Arial</vt:lpstr>
      <vt:lpstr>Avenir</vt:lpstr>
      <vt:lpstr>Calibri</vt:lpstr>
      <vt:lpstr>Calibri Light</vt:lpstr>
      <vt:lpstr>Cambria Math</vt:lpstr>
      <vt:lpstr>CMBX10</vt:lpstr>
      <vt:lpstr>CMMI10</vt:lpstr>
      <vt:lpstr>CMMI7</vt:lpstr>
      <vt:lpstr>CMR10</vt:lpstr>
      <vt:lpstr>CMR7</vt:lpstr>
      <vt:lpstr>CMSY10</vt:lpstr>
      <vt:lpstr>Consolas</vt:lpstr>
      <vt:lpstr>Helvetica Neue</vt:lpstr>
      <vt:lpstr>Helvetica Neue Light</vt:lpstr>
      <vt:lpstr>Livvic</vt:lpstr>
      <vt:lpstr>Myriad Pro</vt:lpstr>
      <vt:lpstr>NimbusRomNo9L-Regu</vt:lpstr>
      <vt:lpstr>NimbusRomNo9L-ReguItal</vt:lpstr>
      <vt:lpstr>Proxima Nova</vt:lpstr>
      <vt:lpstr>Quicksand-Light</vt:lpstr>
      <vt:lpstr>Roboto</vt:lpstr>
      <vt:lpstr>Times New Roman</vt:lpstr>
      <vt:lpstr>Verdana</vt:lpstr>
      <vt:lpstr>ppt_theme</vt:lpstr>
      <vt:lpstr>Spearmint</vt:lpstr>
      <vt:lpstr>1_Spearmint</vt:lpstr>
      <vt:lpstr>2_Spearmint</vt:lpstr>
      <vt:lpstr>Pervasive AI – (Deep) Learning into the wild</vt:lpstr>
      <vt:lpstr>Outline</vt:lpstr>
      <vt:lpstr>Pervasive AI</vt:lpstr>
      <vt:lpstr>Pervasive Computing + Artificial Intelligence</vt:lpstr>
      <vt:lpstr>A Prototypical Pervasive AI Application</vt:lpstr>
      <vt:lpstr>Pervasive AI – Distributed Learning on the Cloud-Edge Continuum</vt:lpstr>
      <vt:lpstr>Pervasive AI – Recipe for success</vt:lpstr>
      <vt:lpstr>Recurrent Neural Networks</vt:lpstr>
      <vt:lpstr>Propagation Issues</vt:lpstr>
      <vt:lpstr>The Obvious Deep Learning Solution</vt:lpstr>
      <vt:lpstr>Efficient RNN design for Pervasive AI</vt:lpstr>
      <vt:lpstr>The Philosophy</vt:lpstr>
      <vt:lpstr>Randomization = Efficiency</vt:lpstr>
      <vt:lpstr>Reservoir Computing: focus on the dynamical system</vt:lpstr>
      <vt:lpstr>Stability in Practice</vt:lpstr>
      <vt:lpstr>Why does it work?</vt:lpstr>
      <vt:lpstr>Simple Cycle Reservoir (SCR)</vt:lpstr>
      <vt:lpstr>So, can this simple models do something interesting?</vt:lpstr>
      <vt:lpstr>Deep Echo State Networks</vt:lpstr>
      <vt:lpstr>Multiple time-scales</vt:lpstr>
      <vt:lpstr>How many layers?</vt:lpstr>
      <vt:lpstr>Pervasive Learning</vt:lpstr>
      <vt:lpstr>Learning in a Pervasive Environment, Continually</vt:lpstr>
      <vt:lpstr>Towards Pervasive Learning</vt:lpstr>
      <vt:lpstr>Presentazione standard di PowerPoint</vt:lpstr>
      <vt:lpstr>Continual Learning in a Pervasive Scenario</vt:lpstr>
      <vt:lpstr>Presentazione standard di PowerPoint</vt:lpstr>
      <vt:lpstr>Presentazione standard di PowerPoint</vt:lpstr>
      <vt:lpstr>Incremental Readout Federated Learning - Supervised</vt:lpstr>
      <vt:lpstr>Presentazione standard di PowerPoint</vt:lpstr>
      <vt:lpstr>About Supervision</vt:lpstr>
      <vt:lpstr>Optimizing the memory – Reintroduce reservoir adaptivity</vt:lpstr>
      <vt:lpstr>Federated Intrinsic Plasticity</vt:lpstr>
      <vt:lpstr>Does it Work?</vt:lpstr>
      <vt:lpstr>Some fun extensions</vt:lpstr>
      <vt:lpstr>Multi-Agent Continual Learning</vt:lpstr>
      <vt:lpstr>Ex-Model Learning (ExML)</vt:lpstr>
      <vt:lpstr>Restricting the Multi-Agent Ex-Model Scenario</vt:lpstr>
      <vt:lpstr>Data-Agnostic Consolidation</vt:lpstr>
      <vt:lpstr>Highlights – Task-aware Split CIFAR100 (multihead)</vt:lpstr>
      <vt:lpstr>Neural Nets &amp; Dynamical systems</vt:lpstr>
      <vt:lpstr>Back on Dynamical Systems View</vt:lpstr>
      <vt:lpstr>A Further Dynamical Systems Twist</vt:lpstr>
      <vt:lpstr>Achieving critical dynamics</vt:lpstr>
      <vt:lpstr>Euler State Networks (EuSN)</vt:lpstr>
      <vt:lpstr>The input signal is preserved without exploding nor dissipating</vt:lpstr>
      <vt:lpstr>High accuracy vs state-of-the-art fully trained models &amp; ESNs…</vt:lpstr>
      <vt:lpstr>…while being extremely more efficient (up to 100x) than fully trained models</vt:lpstr>
      <vt:lpstr>Reservoir Computing on Physical Dynamical Systems</vt:lpstr>
      <vt:lpstr>A Unifying Dynamical Systems Perspective on Neural Networks</vt:lpstr>
      <vt:lpstr>Towards neural computing on dynamical systems</vt:lpstr>
      <vt:lpstr>Presentazione standard di PowerPoint</vt:lpstr>
      <vt:lpstr>Harmonic Oscillators &amp; Recurrent Neural Networks</vt:lpstr>
      <vt:lpstr>Randomly (Heterogenous) Coupled Oscillators (RCO)</vt:lpstr>
      <vt:lpstr>RCO - Some Results</vt:lpstr>
      <vt:lpstr> Wrap up</vt:lpstr>
      <vt:lpstr>Pervasive AI Lab – Our Libraries</vt:lpstr>
      <vt:lpstr>Concluding Remarks</vt:lpstr>
      <vt:lpstr>Concluding Remarks</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Federated adaptation of Reservoirs via Intrinsic Plasticity</dc:title>
  <dc:creator>Valerio De Caro</dc:creator>
  <cp:lastModifiedBy>Davide Bacciu</cp:lastModifiedBy>
  <cp:revision>45</cp:revision>
  <dcterms:created xsi:type="dcterms:W3CDTF">2022-07-06T16:17:11Z</dcterms:created>
  <dcterms:modified xsi:type="dcterms:W3CDTF">2023-07-13T13:31:58Z</dcterms:modified>
</cp:coreProperties>
</file>