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4.xml" ContentType="application/vnd.openxmlformats-officedocument.presentationml.comments+xml"/>
  <Override PartName="/ppt/notesSlides/notesSlide34.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88"/>
  </p:notesMasterIdLst>
  <p:sldIdLst>
    <p:sldId id="1157" r:id="rId2"/>
    <p:sldId id="258" r:id="rId3"/>
    <p:sldId id="1150" r:id="rId4"/>
    <p:sldId id="692" r:id="rId5"/>
    <p:sldId id="1153" r:id="rId6"/>
    <p:sldId id="1154" r:id="rId7"/>
    <p:sldId id="1155" r:id="rId8"/>
    <p:sldId id="1091" r:id="rId9"/>
    <p:sldId id="1055" r:id="rId10"/>
    <p:sldId id="883" r:id="rId11"/>
    <p:sldId id="1139" r:id="rId12"/>
    <p:sldId id="270" r:id="rId13"/>
    <p:sldId id="281" r:id="rId14"/>
    <p:sldId id="282" r:id="rId15"/>
    <p:sldId id="283" r:id="rId16"/>
    <p:sldId id="284" r:id="rId17"/>
    <p:sldId id="286" r:id="rId18"/>
    <p:sldId id="287" r:id="rId19"/>
    <p:sldId id="288" r:id="rId20"/>
    <p:sldId id="290" r:id="rId21"/>
    <p:sldId id="256" r:id="rId22"/>
    <p:sldId id="259" r:id="rId23"/>
    <p:sldId id="267" r:id="rId24"/>
    <p:sldId id="260" r:id="rId25"/>
    <p:sldId id="261" r:id="rId26"/>
    <p:sldId id="262" r:id="rId27"/>
    <p:sldId id="291" r:id="rId28"/>
    <p:sldId id="278" r:id="rId29"/>
    <p:sldId id="279" r:id="rId30"/>
    <p:sldId id="276" r:id="rId31"/>
    <p:sldId id="277" r:id="rId32"/>
    <p:sldId id="1095" r:id="rId33"/>
    <p:sldId id="1198" r:id="rId34"/>
    <p:sldId id="418" r:id="rId35"/>
    <p:sldId id="1090" r:id="rId36"/>
    <p:sldId id="457" r:id="rId37"/>
    <p:sldId id="1097" r:id="rId38"/>
    <p:sldId id="285" r:id="rId39"/>
    <p:sldId id="1098" r:id="rId40"/>
    <p:sldId id="1131" r:id="rId41"/>
    <p:sldId id="1197" r:id="rId42"/>
    <p:sldId id="1093" r:id="rId43"/>
    <p:sldId id="423" r:id="rId44"/>
    <p:sldId id="1133" r:id="rId45"/>
    <p:sldId id="1134" r:id="rId46"/>
    <p:sldId id="1135" r:id="rId47"/>
    <p:sldId id="1158" r:id="rId48"/>
    <p:sldId id="1104" r:id="rId49"/>
    <p:sldId id="299" r:id="rId50"/>
    <p:sldId id="272" r:id="rId51"/>
    <p:sldId id="295" r:id="rId52"/>
    <p:sldId id="298" r:id="rId53"/>
    <p:sldId id="1108" r:id="rId54"/>
    <p:sldId id="1199" r:id="rId55"/>
    <p:sldId id="1200" r:id="rId56"/>
    <p:sldId id="319" r:id="rId57"/>
    <p:sldId id="313" r:id="rId58"/>
    <p:sldId id="307" r:id="rId59"/>
    <p:sldId id="306" r:id="rId60"/>
    <p:sldId id="1128" r:id="rId61"/>
    <p:sldId id="321" r:id="rId62"/>
    <p:sldId id="1201" r:id="rId63"/>
    <p:sldId id="1126" r:id="rId64"/>
    <p:sldId id="263" r:id="rId65"/>
    <p:sldId id="325" r:id="rId66"/>
    <p:sldId id="323" r:id="rId67"/>
    <p:sldId id="264" r:id="rId68"/>
    <p:sldId id="320" r:id="rId69"/>
    <p:sldId id="322" r:id="rId70"/>
    <p:sldId id="316" r:id="rId71"/>
    <p:sldId id="1129" r:id="rId72"/>
    <p:sldId id="292" r:id="rId73"/>
    <p:sldId id="1202" r:id="rId74"/>
    <p:sldId id="315" r:id="rId75"/>
    <p:sldId id="1115" r:id="rId76"/>
    <p:sldId id="1159" r:id="rId77"/>
    <p:sldId id="1160" r:id="rId78"/>
    <p:sldId id="1161" r:id="rId79"/>
    <p:sldId id="1205" r:id="rId80"/>
    <p:sldId id="269" r:id="rId81"/>
    <p:sldId id="1203" r:id="rId82"/>
    <p:sldId id="1206" r:id="rId83"/>
    <p:sldId id="268" r:id="rId84"/>
    <p:sldId id="1204" r:id="rId85"/>
    <p:sldId id="1125" r:id="rId86"/>
    <p:sldId id="274" r:id="rId8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Zachary A Pardos PhD" initials="" lastIdx="9" clrIdx="0"/>
  <p:cmAuthor id="2" name="Zachary Pardos" initials="" lastIdx="10" clrIdx="1">
    <p:extLst>
      <p:ext uri="{19B8F6BF-5375-455C-9EA6-DF929625EA0E}">
        <p15:presenceInfo xmlns:p15="http://schemas.microsoft.com/office/powerpoint/2012/main" userId="S::pardos@BERKELEY.EDU::359bc6ba-b38e-4761-b1bc-faaa47bdef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34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8"/>
    <p:restoredTop sz="87637"/>
  </p:normalViewPr>
  <p:slideViewPr>
    <p:cSldViewPr snapToGrid="0">
      <p:cViewPr varScale="1">
        <p:scale>
          <a:sx n="135" d="100"/>
          <a:sy n="135" d="100"/>
        </p:scale>
        <p:origin x="184" y="1016"/>
      </p:cViewPr>
      <p:guideLst/>
    </p:cSldViewPr>
  </p:slideViewPr>
  <p:notesTextViewPr>
    <p:cViewPr>
      <p:scale>
        <a:sx n="1" d="1"/>
        <a:sy n="1" d="1"/>
      </p:scale>
      <p:origin x="0" y="0"/>
    </p:cViewPr>
  </p:notesTextViewPr>
  <p:notesViewPr>
    <p:cSldViewPr snapToGrid="0">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23T02:24:00.138" idx="6">
    <p:pos x="6000" y="0"/>
    <p:text>@shreya_sheel@berkeley.edu</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23T02:24:00.138" idx="7">
    <p:pos x="6000" y="0"/>
    <p:text>@shreya_sheel@berkeley.edu</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3-23T02:24:00.138" idx="8">
    <p:pos x="6000" y="0"/>
    <p:text>@shreya_sheel@berkeley.edu</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3-23T02:24:00.138" idx="9">
    <p:pos x="6000" y="0"/>
    <p:text>@shreya_sheel@berkeley.edu</p:text>
    <p:extLst>
      <p:ext uri="{C676402C-5697-4E1C-873F-D02D1690AC5C}">
        <p15:threadingInfo xmlns:p15="http://schemas.microsoft.com/office/powerpoint/2012/main" timeZoneBias="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4-02-09T11:47:54.048" idx="6">
    <p:pos x="66" y="1121"/>
    <p:text/>
    <p:extLst>
      <p:ext uri="{C676402C-5697-4E1C-873F-D02D1690AC5C}">
        <p15:threadingInfo xmlns:p15="http://schemas.microsoft.com/office/powerpoint/2012/main" timeZoneBias="480"/>
      </p:ext>
    </p:extLst>
  </p:cm>
  <p:cm authorId="2" dt="2024-02-09T11:47:56.831" idx="7">
    <p:pos x="10" y="10"/>
    <p:text>Computational costs / global warming</p:text>
    <p:extLst>
      <p:ext uri="{C676402C-5697-4E1C-873F-D02D1690AC5C}">
        <p15:threadingInfo xmlns:p15="http://schemas.microsoft.com/office/powerpoint/2012/main" timeZoneBias="480"/>
      </p:ext>
    </p:extLst>
  </p:cm>
  <p:cm authorId="2" dt="2024-02-09T11:48:30.619" idx="8">
    <p:pos x="10" y="106"/>
    <p:text>Gap between high and low users. but does it bring low users up to proficiency? Does that mitigate the ethical concern</p:text>
    <p:extLst>
      <p:ext uri="{C676402C-5697-4E1C-873F-D02D1690AC5C}">
        <p15:threadingInfo xmlns:p15="http://schemas.microsoft.com/office/powerpoint/2012/main" timeZoneBias="480">
          <p15:parentCm authorId="2" idx="7"/>
        </p15:threadingInfo>
      </p:ext>
    </p:extLst>
  </p:cm>
  <p:cm authorId="2" dt="2024-02-09T11:48:37.175" idx="9">
    <p:pos x="10" y="202"/>
    <p:text>"Matthew effect"</p:text>
    <p:extLst>
      <p:ext uri="{C676402C-5697-4E1C-873F-D02D1690AC5C}">
        <p15:threadingInfo xmlns:p15="http://schemas.microsoft.com/office/powerpoint/2012/main" timeZoneBias="480">
          <p15:parentCm authorId="2" idx="7"/>
        </p15:threadingInfo>
      </p:ext>
    </p:extLst>
  </p:cm>
  <p:cm authorId="2" dt="2024-02-09T11:49:43.140" idx="10">
    <p:pos x="10" y="298"/>
    <p:text>AI more effective for higher students...</p:text>
    <p:extLst>
      <p:ext uri="{C676402C-5697-4E1C-873F-D02D1690AC5C}">
        <p15:threadingInfo xmlns:p15="http://schemas.microsoft.com/office/powerpoint/2012/main" timeZoneBias="480">
          <p15:parentCm authorId="2" idx="7"/>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53D9-98AE-3841-AD7A-1D38C1AC7968}" type="datetimeFigureOut">
              <a:rPr lang="en-US" smtClean="0"/>
              <a:t>5/2/24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3877C-5615-8044-BB2E-A5A7CA1F45CD}" type="slidenum">
              <a:rPr lang="en-US" smtClean="0"/>
              <a:t>‹#›</a:t>
            </a:fld>
            <a:endParaRPr lang="en-US"/>
          </a:p>
        </p:txBody>
      </p:sp>
    </p:spTree>
    <p:extLst>
      <p:ext uri="{BB962C8B-B14F-4D97-AF65-F5344CB8AC3E}">
        <p14:creationId xmlns:p14="http://schemas.microsoft.com/office/powerpoint/2010/main" val="296376821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I’m Zach, an associate professor a UC Berkeley. Pleased to introduce you to our work on designing an open-source adaptive tutoring system based on intelligent tutoring system principles to support learning sciences research</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7c5ddb27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7c5ddb27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94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568a95fad0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568a95fad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Rejection rate: A checkbox providing an option “There are no good matches” for users to select.</a:t>
            </a:r>
            <a:endParaRPr/>
          </a:p>
          <a:p>
            <a:pPr marL="0" lvl="0" indent="0" algn="l" rtl="0">
              <a:spcBef>
                <a:spcPts val="0"/>
              </a:spcBef>
              <a:spcAft>
                <a:spcPts val="0"/>
              </a:spcAft>
              <a:buNone/>
            </a:pPr>
            <a:r>
              <a:rPr lang="en"/>
              <a:t>Quality score: On the next screen we ask users “Please rate the quality of the algorithm’s course matches on a scale of 1 (worst) to 5 (best).”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4666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7c5ddb27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57c5ddb27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10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7c5ddb27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57c5ddb27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91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0eb998e51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20eb998e51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One-on-one human tutoring has long since been the gold standard for students learning a new academic subject</a:t>
            </a:r>
          </a:p>
          <a:p>
            <a:r>
              <a:rPr lang="en-US" dirty="0"/>
              <a:t>This approach is however not scalable due to the resources involved</a:t>
            </a:r>
          </a:p>
          <a:p>
            <a:r>
              <a:rPr lang="en-US" dirty="0"/>
              <a:t>Therefore, ever since there have been computers there have been approaches to use human-computer interaction to attempt to rival the efficacy of one-on-one tutoring</a:t>
            </a:r>
          </a:p>
          <a:p>
            <a:r>
              <a:rPr lang="en-US" dirty="0"/>
              <a:t>An approach that has been among the most dependable in producing learning gains above standard classroom instruction has been intelligent tutoring systems, in which students receive an adaptive amount of practice on fine-grained skills modeled in the domain.</a:t>
            </a:r>
          </a:p>
          <a:p>
            <a:r>
              <a:rPr lang="en-US" dirty="0"/>
              <a:t>About ten years ago a seminal evaluation of an ITS approach was released, replicating past findings that shown significant learning gain benefits of ITS </a:t>
            </a:r>
          </a:p>
          <a:p>
            <a:r>
              <a:rPr lang="en-US" dirty="0"/>
              <a:t>However, despite a many decades long study of this paradigm of tutoring, some results of which have been presented at CHI over the years, no open-source implementation has yet emerged (on </a:t>
            </a:r>
            <a:r>
              <a:rPr lang="en-US" dirty="0" err="1"/>
              <a:t>github</a:t>
            </a:r>
            <a:r>
              <a:rPr lang="en-US" dirty="0"/>
              <a:t> or elsewhere) for the HCI and extended community to innovate with</a:t>
            </a:r>
          </a:p>
        </p:txBody>
      </p:sp>
    </p:spTree>
    <p:extLst>
      <p:ext uri="{BB962C8B-B14F-4D97-AF65-F5344CB8AC3E}">
        <p14:creationId xmlns:p14="http://schemas.microsoft.com/office/powerpoint/2010/main" val="916257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08ff640a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f08ff640ac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pPr>
            <a:r>
              <a:rPr lang="en-US" sz="1200" dirty="0">
                <a:solidFill>
                  <a:srgbClr val="444444"/>
                </a:solidFill>
              </a:rPr>
              <a:t>Thought there hasn’t been an open adaptive tutoring movement, there have been other “Open” movements in education technologies </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The Open in Massive Open Online Courses denoted open access or free access to online courses</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The open edX platform is also open source, but is more akin to an LMS than a tutor and its content, sourced from Universities, is not open/remixable. </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Open Educational Resources has been a movement synonymous with making content available under creative commons license. Though this content is often static video or problem sets, and not integrated into an interactive system</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There have been a slew of adaptive systems that are either ITS themselves or ITS-adjacent in their functionality </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These system have contributed to Open Data, where they have made large anonymized datasets available for study</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Many of these systems are friendly to researchers in that they invite them to run content-based studies and make their userbase available for study</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None of these system are open source, adaptive and creative commons. For example, if one wanted to experiment with different adaptive item selection algorithms or add inputs from </a:t>
            </a:r>
            <a:r>
              <a:rPr lang="en-US" sz="1200" dirty="0" err="1">
                <a:solidFill>
                  <a:srgbClr val="444444"/>
                </a:solidFill>
              </a:rPr>
              <a:t>wareables</a:t>
            </a:r>
            <a:r>
              <a:rPr lang="en-US" sz="1200" dirty="0">
                <a:solidFill>
                  <a:srgbClr val="444444"/>
                </a:solidFill>
              </a:rPr>
              <a:t> or outputs through a virtual or physical robotic agent, one would need a special MOU or collaborative agreement with these adaptive platforms, that is hard to come by.</a:t>
            </a:r>
          </a:p>
          <a:p>
            <a:pPr marL="171450" lvl="0" indent="-171450" algn="l" rtl="0">
              <a:lnSpc>
                <a:spcPct val="115000"/>
              </a:lnSpc>
              <a:spcBef>
                <a:spcPts val="0"/>
              </a:spcBef>
              <a:spcAft>
                <a:spcPts val="0"/>
              </a:spcAft>
              <a:buClr>
                <a:schemeClr val="dk1"/>
              </a:buClr>
              <a:buSzPts val="1100"/>
            </a:pPr>
            <a:r>
              <a:rPr lang="en-US" sz="1200" dirty="0">
                <a:solidFill>
                  <a:srgbClr val="444444"/>
                </a:solidFill>
              </a:rPr>
              <a:t>Therefore, there is a gap to be filled in terms of a system for enabling this type of experimentation </a:t>
            </a:r>
            <a:endParaRPr dirty="0"/>
          </a:p>
        </p:txBody>
      </p:sp>
    </p:spTree>
    <p:extLst>
      <p:ext uri="{BB962C8B-B14F-4D97-AF65-F5344CB8AC3E}">
        <p14:creationId xmlns:p14="http://schemas.microsoft.com/office/powerpoint/2010/main" val="2355799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08ff640a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f08ff640ac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444444"/>
                </a:solidFill>
              </a:rPr>
              <a:t>Our work intends to move the field from this current proprietary state, where every available tutoring system has at least one critical component that is proprietary, to a completely open state</a:t>
            </a:r>
            <a:endParaRPr dirty="0"/>
          </a:p>
        </p:txBody>
      </p:sp>
    </p:spTree>
    <p:extLst>
      <p:ext uri="{BB962C8B-B14F-4D97-AF65-F5344CB8AC3E}">
        <p14:creationId xmlns:p14="http://schemas.microsoft.com/office/powerpoint/2010/main" val="93868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08ff640a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f08ff640ac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dirty="0">
                <a:solidFill>
                  <a:srgbClr val="444444"/>
                </a:solidFill>
              </a:rPr>
              <a:t>Getting there involved a three-year journey fielding and iteratively developing the system in 7 math classrooms in 1 community college</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dirty="0">
              <a:solidFill>
                <a:srgbClr val="444444"/>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dirty="0">
                <a:solidFill>
                  <a:srgbClr val="444444"/>
                </a:solidFill>
              </a:rPr>
              <a:t>We use a research through design methodology to collect data from our participants, 1 pilot teacher, 4 pilot researchers, and 25 content authors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dirty="0">
              <a:solidFill>
                <a:srgbClr val="444444"/>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dirty="0">
                <a:solidFill>
                  <a:srgbClr val="444444"/>
                </a:solidFill>
              </a:rPr>
              <a:t>Our motivation is for this to democratize research in this area, allowing more people to participate with fewer barriers </a:t>
            </a:r>
            <a:br>
              <a:rPr lang="en-US" sz="1200" dirty="0">
                <a:solidFill>
                  <a:srgbClr val="444444"/>
                </a:solidFill>
              </a:rPr>
            </a:br>
            <a:r>
              <a:rPr lang="en-US" sz="1200" dirty="0">
                <a:solidFill>
                  <a:srgbClr val="444444"/>
                </a:solidFill>
              </a:rPr>
              <a:t>We conduct this study to both: </a:t>
            </a:r>
            <a:br>
              <a:rPr lang="en-US" sz="1200" dirty="0">
                <a:solidFill>
                  <a:srgbClr val="444444"/>
                </a:solidFill>
              </a:rPr>
            </a:br>
            <a:r>
              <a:rPr lang="en-US" sz="1200" dirty="0">
                <a:solidFill>
                  <a:srgbClr val="444444"/>
                </a:solidFill>
              </a:rPr>
              <a:t>- potentially uncover insights into adaptive tutoring system design</a:t>
            </a:r>
            <a:br>
              <a:rPr lang="en-US" sz="1200" dirty="0">
                <a:solidFill>
                  <a:srgbClr val="444444"/>
                </a:solidFill>
              </a:rPr>
            </a:br>
            <a:r>
              <a:rPr lang="en-US" sz="1200" dirty="0">
                <a:solidFill>
                  <a:srgbClr val="444444"/>
                </a:solidFill>
              </a:rPr>
              <a:t>- so that research who may use our system can be confident that usability issues won’t be a confounder</a:t>
            </a:r>
            <a:endParaRPr lang="en-US" sz="1200" dirty="0"/>
          </a:p>
        </p:txBody>
      </p:sp>
    </p:spTree>
    <p:extLst>
      <p:ext uri="{BB962C8B-B14F-4D97-AF65-F5344CB8AC3E}">
        <p14:creationId xmlns:p14="http://schemas.microsoft.com/office/powerpoint/2010/main" val="392260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eb998e512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20eb998e512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444444"/>
              </a:buClr>
              <a:buSzPts val="1200"/>
              <a:buChar char="-"/>
            </a:pPr>
            <a:r>
              <a:rPr lang="en-US" sz="1200" dirty="0">
                <a:solidFill>
                  <a:srgbClr val="444444"/>
                </a:solidFill>
              </a:rPr>
              <a:t>The design of our system, shown here, began with features based on eight ITS principles, for which learning gains have been largely attributable to</a:t>
            </a:r>
          </a:p>
          <a:p>
            <a:pPr marL="457200" lvl="0" indent="-304800" algn="l" rtl="0">
              <a:lnSpc>
                <a:spcPct val="115000"/>
              </a:lnSpc>
              <a:spcBef>
                <a:spcPts val="0"/>
              </a:spcBef>
              <a:spcAft>
                <a:spcPts val="0"/>
              </a:spcAft>
              <a:buClr>
                <a:srgbClr val="444444"/>
              </a:buClr>
              <a:buSzPts val="1200"/>
              <a:buChar char="-"/>
            </a:pPr>
            <a:r>
              <a:rPr lang="en-US" sz="1200" dirty="0">
                <a:solidFill>
                  <a:srgbClr val="444444"/>
                </a:solidFill>
              </a:rPr>
              <a:t>These principles translated to the following fundamental features</a:t>
            </a:r>
            <a:endParaRPr sz="1200" dirty="0">
              <a:solidFill>
                <a:srgbClr val="444444"/>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888da84bc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888da84bc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eb998e512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0eb998e512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CD00"/>
              </a:buClr>
              <a:buSzPts val="1800"/>
              <a:buFont typeface="Quattrocento Sans"/>
              <a:buChar char="○"/>
            </a:pPr>
            <a:r>
              <a:rPr lang="en-US" sz="1800" dirty="0">
                <a:solidFill>
                  <a:schemeClr val="dk1"/>
                </a:solidFill>
                <a:latin typeface="Quattrocento Sans"/>
                <a:ea typeface="Quattrocento Sans"/>
                <a:cs typeface="Quattrocento Sans"/>
                <a:sym typeface="Quattrocento Sans"/>
              </a:rPr>
              <a:t>A tutoring system isn’t much use to students without content, so we created a mini-publisher process and authored three full textbooks of adaptive algebra content, with questions adapted from OpenStax and hints and scaffolds added by the </a:t>
            </a:r>
            <a:r>
              <a:rPr lang="en-US" sz="1800" dirty="0" err="1">
                <a:solidFill>
                  <a:schemeClr val="dk1"/>
                </a:solidFill>
                <a:latin typeface="Quattrocento Sans"/>
                <a:ea typeface="Quattrocento Sans"/>
                <a:cs typeface="Quattrocento Sans"/>
                <a:sym typeface="Quattrocento Sans"/>
              </a:rPr>
              <a:t>OATutor</a:t>
            </a:r>
            <a:r>
              <a:rPr lang="en-US" sz="1800" dirty="0">
                <a:solidFill>
                  <a:schemeClr val="dk1"/>
                </a:solidFill>
                <a:latin typeface="Quattrocento Sans"/>
                <a:ea typeface="Quattrocento Sans"/>
                <a:cs typeface="Quattrocento Sans"/>
                <a:sym typeface="Quattrocento Sans"/>
              </a:rPr>
              <a:t> team. The team consisted of 25 undergraduates at UC Berkeley who were screened for having some formal experience being a tutor in Mathematics. They joined the team through an undergraduate research apprenticeship program run by the University that grants them research course credit for participating in lab projects.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0eb998e51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0eb998e51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0eb998e51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0eb998e51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1178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14-page checklist</a:t>
            </a:r>
          </a:p>
          <a:p>
            <a:r>
              <a:rPr lang="en-US" dirty="0"/>
              <a:t>Alt text for all UI elements</a:t>
            </a:r>
          </a:p>
          <a:p>
            <a:r>
              <a:rPr lang="en-US" dirty="0"/>
              <a:t>Researchers in the US can be confident deploying the system in institutional settings (receiving federal funding)</a:t>
            </a:r>
          </a:p>
        </p:txBody>
      </p:sp>
    </p:spTree>
    <p:extLst>
      <p:ext uri="{BB962C8B-B14F-4D97-AF65-F5344CB8AC3E}">
        <p14:creationId xmlns:p14="http://schemas.microsoft.com/office/powerpoint/2010/main" val="2046630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LTI dashboard code available, maybe support LAK dashboard research</a:t>
            </a:r>
          </a:p>
        </p:txBody>
      </p:sp>
    </p:spTree>
    <p:extLst>
      <p:ext uri="{BB962C8B-B14F-4D97-AF65-F5344CB8AC3E}">
        <p14:creationId xmlns:p14="http://schemas.microsoft.com/office/powerpoint/2010/main" val="51868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14-page checklist</a:t>
            </a:r>
          </a:p>
          <a:p>
            <a:r>
              <a:rPr lang="en-US" dirty="0"/>
              <a:t>Alt text for all UI elements</a:t>
            </a:r>
          </a:p>
          <a:p>
            <a:r>
              <a:rPr lang="en-US" dirty="0"/>
              <a:t>Researchers in the US can be confident deploying the system in institutional settings (receiving federal funding)</a:t>
            </a:r>
          </a:p>
        </p:txBody>
      </p:sp>
    </p:spTree>
    <p:extLst>
      <p:ext uri="{BB962C8B-B14F-4D97-AF65-F5344CB8AC3E}">
        <p14:creationId xmlns:p14="http://schemas.microsoft.com/office/powerpoint/2010/main" val="74763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eb998e512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0eb998e512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444444"/>
                </a:solidFill>
              </a:rPr>
              <a:t>Please check our </a:t>
            </a:r>
            <a:r>
              <a:rPr lang="en-US" sz="1200" dirty="0" err="1">
                <a:solidFill>
                  <a:srgbClr val="444444"/>
                </a:solidFill>
              </a:rPr>
              <a:t>github</a:t>
            </a:r>
            <a:r>
              <a:rPr lang="en-US" sz="1200" dirty="0">
                <a:solidFill>
                  <a:srgbClr val="444444"/>
                </a:solidFill>
              </a:rPr>
              <a:t> out which includes a quick deploy collab notebook and mailing list sign-up link to keep up to date on platform developments and workshops</a:t>
            </a:r>
            <a:endParaRPr sz="1200" dirty="0">
              <a:solidFill>
                <a:srgbClr val="444444"/>
              </a:solidFill>
            </a:endParaRPr>
          </a:p>
        </p:txBody>
      </p:sp>
    </p:spTree>
    <p:extLst>
      <p:ext uri="{BB962C8B-B14F-4D97-AF65-F5344CB8AC3E}">
        <p14:creationId xmlns:p14="http://schemas.microsoft.com/office/powerpoint/2010/main" val="566339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eb998e512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0eb998e512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We see OATutor as having the potential to contribute to inventive</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HCI research [ 22 ], in enabling investigators to address their domain-</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specific and cross-disciplinary questions through the development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and deployment of our tool. OATutor is both an adaptive tutor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curated content library, revealing a system that brings together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set of capabilities to lower barriers to experimentation. Further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research on OATutor usage is needed to study the magnitude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types of impacts the system can have on the broader research</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community</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endParaRPr sz="1200" dirty="0">
              <a:solidFill>
                <a:srgbClr val="444444"/>
              </a:solidFill>
            </a:endParaRPr>
          </a:p>
        </p:txBody>
      </p:sp>
    </p:spTree>
    <p:extLst>
      <p:ext uri="{BB962C8B-B14F-4D97-AF65-F5344CB8AC3E}">
        <p14:creationId xmlns:p14="http://schemas.microsoft.com/office/powerpoint/2010/main" val="2092605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ba9a8d7f73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a9a8d7f73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ba01ce2a2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ba01ce2a2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888da84bc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888da84bc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9883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698473305b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698473305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eb998e512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0eb998e512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We see OATutor as having the potential to contribute to inventive</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HCI research [ 22 ], in enabling investigators to address their domain-</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specific and cross-disciplinary questions through the development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and deployment of our tool. OATutor is both an adaptive tutor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curated content library, revealing a system that brings together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set of capabilities to lower barriers to experimentation. Further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research on OATutor usage is needed to study the magnitude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types of impacts the system can have on the broader research</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community</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endParaRPr sz="1200" dirty="0">
              <a:solidFill>
                <a:srgbClr val="444444"/>
              </a:solidFill>
            </a:endParaRPr>
          </a:p>
        </p:txBody>
      </p:sp>
    </p:spTree>
    <p:extLst>
      <p:ext uri="{BB962C8B-B14F-4D97-AF65-F5344CB8AC3E}">
        <p14:creationId xmlns:p14="http://schemas.microsoft.com/office/powerpoint/2010/main" val="335180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695dc8f88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695dc8f88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eb998e512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0eb998e512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We see OATutor as having the potential to contribute to inventive</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HCI research [ 22 ], in enabling investigators to address their domain-</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specific and cross-disciplinary questions through the development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and deployment of our tool. OATutor is both an adaptive tutor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curated content library, revealing a system that brings together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 set of capabilities to lower barriers to experimentation. Further</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research on OATutor usage is needed to study the magnitude and</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types of impacts the system can have on the broader research</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community</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endParaRPr sz="1200" dirty="0">
              <a:solidFill>
                <a:srgbClr val="444444"/>
              </a:solidFill>
            </a:endParaRPr>
          </a:p>
        </p:txBody>
      </p:sp>
    </p:spTree>
    <p:extLst>
      <p:ext uri="{BB962C8B-B14F-4D97-AF65-F5344CB8AC3E}">
        <p14:creationId xmlns:p14="http://schemas.microsoft.com/office/powerpoint/2010/main" val="3117451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a9a8d7f7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ba9a8d7f7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7c5ddb27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57c5ddb27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Inclusive of push back on decisions that may represent systemic biases</a:t>
            </a:r>
            <a:endParaRPr dirty="0"/>
          </a:p>
        </p:txBody>
      </p:sp>
    </p:spTree>
    <p:extLst>
      <p:ext uri="{BB962C8B-B14F-4D97-AF65-F5344CB8AC3E}">
        <p14:creationId xmlns:p14="http://schemas.microsoft.com/office/powerpoint/2010/main" val="203703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D3877C-5615-8044-BB2E-A5A7CA1F45CD}" type="slidenum">
              <a:rPr lang="en-US" smtClean="0"/>
              <a:t>6</a:t>
            </a:fld>
            <a:endParaRPr lang="en-US"/>
          </a:p>
        </p:txBody>
      </p:sp>
    </p:spTree>
    <p:extLst>
      <p:ext uri="{BB962C8B-B14F-4D97-AF65-F5344CB8AC3E}">
        <p14:creationId xmlns:p14="http://schemas.microsoft.com/office/powerpoint/2010/main" val="217335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b3baa10e9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b3baa10e9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35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3baa10e9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3baa10e9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23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CFD66FC6-B2A5-44AE-AB1B-4AF40EC7A674}" type="slidenum">
              <a:rPr lang="en-US" smtClean="0"/>
              <a:pPr/>
              <a:t>34</a:t>
            </a:fld>
            <a:endParaRPr lang="en-US"/>
          </a:p>
        </p:txBody>
      </p:sp>
    </p:spTree>
    <p:extLst>
      <p:ext uri="{BB962C8B-B14F-4D97-AF65-F5344CB8AC3E}">
        <p14:creationId xmlns:p14="http://schemas.microsoft.com/office/powerpoint/2010/main" val="168611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D3877C-5615-8044-BB2E-A5A7CA1F45CD}" type="slidenum">
              <a:rPr lang="en-US" smtClean="0"/>
              <a:t>47</a:t>
            </a:fld>
            <a:endParaRPr lang="en-US"/>
          </a:p>
        </p:txBody>
      </p:sp>
    </p:spTree>
    <p:extLst>
      <p:ext uri="{BB962C8B-B14F-4D97-AF65-F5344CB8AC3E}">
        <p14:creationId xmlns:p14="http://schemas.microsoft.com/office/powerpoint/2010/main" val="209827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7c5ddb27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7c5ddb27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0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DD79FB-5B2A-AC40-8E11-57F2E4672E57}"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4144903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D79FB-5B2A-AC40-8E11-57F2E4672E57}"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28083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D79FB-5B2A-AC40-8E11-57F2E4672E57}"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2145646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3"/>
        <p:cNvGrpSpPr/>
        <p:nvPr/>
      </p:nvGrpSpPr>
      <p:grpSpPr>
        <a:xfrm>
          <a:off x="0" y="0"/>
          <a:ext cx="0" cy="0"/>
          <a:chOff x="0" y="0"/>
          <a:chExt cx="0" cy="0"/>
        </a:xfrm>
      </p:grpSpPr>
      <p:sp>
        <p:nvSpPr>
          <p:cNvPr id="14" name="Google Shape;14;p1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1D1D1B"/>
                </a:solidFill>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82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5 - Blank">
  <p:cSld name="15 - Blank">
    <p:spTree>
      <p:nvGrpSpPr>
        <p:cNvPr id="1" name="Shape 93"/>
        <p:cNvGrpSpPr/>
        <p:nvPr/>
      </p:nvGrpSpPr>
      <p:grpSpPr>
        <a:xfrm>
          <a:off x="0" y="0"/>
          <a:ext cx="0" cy="0"/>
          <a:chOff x="0" y="0"/>
          <a:chExt cx="0" cy="0"/>
        </a:xfrm>
      </p:grpSpPr>
      <p:sp>
        <p:nvSpPr>
          <p:cNvPr id="94" name="Google Shape;9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7312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 Title and body">
  <p:cSld name="3 - Title and 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9144003" cy="5143501"/>
          </a:xfrm>
          <a:prstGeom prst="rect">
            <a:avLst/>
          </a:prstGeom>
          <a:noFill/>
          <a:ln>
            <a:noFill/>
          </a:ln>
        </p:spPr>
      </p:pic>
      <p:sp>
        <p:nvSpPr>
          <p:cNvPr id="22" name="Google Shape;22;p4"/>
          <p:cNvSpPr txBox="1">
            <a:spLocks noGrp="1"/>
          </p:cNvSpPr>
          <p:nvPr>
            <p:ph type="title"/>
          </p:nvPr>
        </p:nvSpPr>
        <p:spPr>
          <a:xfrm>
            <a:off x="914400" y="914400"/>
            <a:ext cx="4735800" cy="114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A3561"/>
              </a:buClr>
              <a:buSzPts val="2400"/>
              <a:buFont typeface="Open Sans ExtraBold"/>
              <a:buNone/>
              <a:defRPr sz="2400">
                <a:solidFill>
                  <a:srgbClr val="1A3561"/>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14400" y="2286000"/>
            <a:ext cx="5491500" cy="23772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1pPr>
            <a:lvl2pPr marL="914400" lvl="1"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2pPr>
            <a:lvl3pPr marL="1371600" lvl="2"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3pPr>
            <a:lvl4pPr marL="1828800" lvl="3"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4pPr>
            <a:lvl5pPr marL="2286000" lvl="4"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5pPr>
            <a:lvl6pPr marL="2743200" lvl="5"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6pPr>
            <a:lvl7pPr marL="3200400" lvl="6"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7pPr>
            <a:lvl8pPr marL="3657600" lvl="7"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8pPr>
            <a:lvl9pPr marL="4114800" lvl="8" indent="-355600" rtl="0">
              <a:spcBef>
                <a:spcPts val="0"/>
              </a:spcBef>
              <a:spcAft>
                <a:spcPts val="0"/>
              </a:spcAft>
              <a:buClr>
                <a:srgbClr val="1A3561"/>
              </a:buClr>
              <a:buSzPts val="2000"/>
              <a:buFont typeface="Open Sans"/>
              <a:buChar char="■"/>
              <a:defRPr sz="2000">
                <a:solidFill>
                  <a:srgbClr val="1A3561"/>
                </a:solidFill>
                <a:latin typeface="Open Sans"/>
                <a:ea typeface="Open Sans"/>
                <a:cs typeface="Open Sans"/>
                <a:sym typeface="Open Sans"/>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4822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0770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293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 - Three Presenters">
  <p:cSld name="14 - Three Presenters">
    <p:spTree>
      <p:nvGrpSpPr>
        <p:cNvPr id="1" name="Shape 82"/>
        <p:cNvGrpSpPr/>
        <p:nvPr/>
      </p:nvGrpSpPr>
      <p:grpSpPr>
        <a:xfrm>
          <a:off x="0" y="0"/>
          <a:ext cx="0" cy="0"/>
          <a:chOff x="0" y="0"/>
          <a:chExt cx="0" cy="0"/>
        </a:xfrm>
      </p:grpSpPr>
      <p:sp>
        <p:nvSpPr>
          <p:cNvPr id="83" name="Google Shape;8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5"/>
          <p:cNvSpPr txBox="1">
            <a:spLocks noGrp="1"/>
          </p:cNvSpPr>
          <p:nvPr>
            <p:ph type="body" idx="1"/>
          </p:nvPr>
        </p:nvSpPr>
        <p:spPr>
          <a:xfrm>
            <a:off x="457200" y="3657600"/>
            <a:ext cx="2662200" cy="798600"/>
          </a:xfrm>
          <a:prstGeom prst="rect">
            <a:avLst/>
          </a:prstGeom>
        </p:spPr>
        <p:txBody>
          <a:bodyPr spcFirstLastPara="1" wrap="square" lIns="91425" tIns="91425" rIns="91425" bIns="91425" anchor="t" anchorCtr="0">
            <a:normAutofit/>
          </a:bodyPr>
          <a:lstStyle>
            <a:lvl1pPr marL="457200" lvl="0"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1pPr>
            <a:lvl2pPr marL="914400" lvl="1"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2pPr>
            <a:lvl3pPr marL="1371600" lvl="2"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3pPr>
            <a:lvl4pPr marL="1828800" lvl="3"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4pPr>
            <a:lvl5pPr marL="2286000" lvl="4"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5pPr>
            <a:lvl6pPr marL="2743200" lvl="5"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6pPr>
            <a:lvl7pPr marL="3200400" lvl="6"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7pPr>
            <a:lvl8pPr marL="3657600" lvl="7"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8pPr>
            <a:lvl9pPr marL="4114800" lvl="8"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9pPr>
          </a:lstStyle>
          <a:p>
            <a:endParaRPr/>
          </a:p>
        </p:txBody>
      </p:sp>
      <p:sp>
        <p:nvSpPr>
          <p:cNvPr id="85" name="Google Shape;85;p15"/>
          <p:cNvSpPr txBox="1">
            <a:spLocks noGrp="1"/>
          </p:cNvSpPr>
          <p:nvPr>
            <p:ph type="title"/>
          </p:nvPr>
        </p:nvSpPr>
        <p:spPr>
          <a:xfrm>
            <a:off x="457200" y="2743200"/>
            <a:ext cx="2662200" cy="798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1pPr>
            <a:lvl2pPr lvl="1"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2pPr>
            <a:lvl3pPr lvl="2"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3pPr>
            <a:lvl4pPr lvl="3"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4pPr>
            <a:lvl5pPr lvl="4"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5pPr>
            <a:lvl6pPr lvl="5"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6pPr>
            <a:lvl7pPr lvl="6"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7pPr>
            <a:lvl8pPr lvl="7"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8pPr>
            <a:lvl9pPr lvl="8"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9pPr>
          </a:lstStyle>
          <a:p>
            <a:endParaRPr/>
          </a:p>
        </p:txBody>
      </p:sp>
      <p:sp>
        <p:nvSpPr>
          <p:cNvPr id="86" name="Google Shape;86;p15"/>
          <p:cNvSpPr txBox="1">
            <a:spLocks noGrp="1"/>
          </p:cNvSpPr>
          <p:nvPr>
            <p:ph type="body" idx="2"/>
          </p:nvPr>
        </p:nvSpPr>
        <p:spPr>
          <a:xfrm>
            <a:off x="5943600" y="3657600"/>
            <a:ext cx="2662200" cy="798600"/>
          </a:xfrm>
          <a:prstGeom prst="rect">
            <a:avLst/>
          </a:prstGeom>
        </p:spPr>
        <p:txBody>
          <a:bodyPr spcFirstLastPara="1" wrap="square" lIns="91425" tIns="91425" rIns="91425" bIns="91425" anchor="t" anchorCtr="0">
            <a:normAutofit/>
          </a:bodyPr>
          <a:lstStyle>
            <a:lvl1pPr marL="457200" lvl="0"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1pPr>
            <a:lvl2pPr marL="914400" lvl="1"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2pPr>
            <a:lvl3pPr marL="1371600" lvl="2"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3pPr>
            <a:lvl4pPr marL="1828800" lvl="3"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4pPr>
            <a:lvl5pPr marL="2286000" lvl="4"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5pPr>
            <a:lvl6pPr marL="2743200" lvl="5"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6pPr>
            <a:lvl7pPr marL="3200400" lvl="6"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7pPr>
            <a:lvl8pPr marL="3657600" lvl="7"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8pPr>
            <a:lvl9pPr marL="4114800" lvl="8"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9pPr>
          </a:lstStyle>
          <a:p>
            <a:endParaRPr/>
          </a:p>
        </p:txBody>
      </p:sp>
      <p:sp>
        <p:nvSpPr>
          <p:cNvPr id="87" name="Google Shape;87;p15"/>
          <p:cNvSpPr txBox="1">
            <a:spLocks noGrp="1"/>
          </p:cNvSpPr>
          <p:nvPr>
            <p:ph type="title" idx="3"/>
          </p:nvPr>
        </p:nvSpPr>
        <p:spPr>
          <a:xfrm>
            <a:off x="5943600" y="2743200"/>
            <a:ext cx="2662200" cy="798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1pPr>
            <a:lvl2pPr lvl="1"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2pPr>
            <a:lvl3pPr lvl="2"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3pPr>
            <a:lvl4pPr lvl="3"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4pPr>
            <a:lvl5pPr lvl="4"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5pPr>
            <a:lvl6pPr lvl="5"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6pPr>
            <a:lvl7pPr lvl="6"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7pPr>
            <a:lvl8pPr lvl="7"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8pPr>
            <a:lvl9pPr lvl="8"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9pPr>
          </a:lstStyle>
          <a:p>
            <a:endParaRPr/>
          </a:p>
        </p:txBody>
      </p:sp>
      <p:sp>
        <p:nvSpPr>
          <p:cNvPr id="88" name="Google Shape;88;p15"/>
          <p:cNvSpPr>
            <a:spLocks noGrp="1"/>
          </p:cNvSpPr>
          <p:nvPr>
            <p:ph type="pic" idx="4"/>
          </p:nvPr>
        </p:nvSpPr>
        <p:spPr>
          <a:xfrm>
            <a:off x="873900" y="640080"/>
            <a:ext cx="1828800" cy="1828800"/>
          </a:xfrm>
          <a:prstGeom prst="ellipse">
            <a:avLst/>
          </a:prstGeom>
          <a:noFill/>
          <a:ln>
            <a:noFill/>
          </a:ln>
        </p:spPr>
      </p:sp>
      <p:sp>
        <p:nvSpPr>
          <p:cNvPr id="89" name="Google Shape;89;p15"/>
          <p:cNvSpPr>
            <a:spLocks noGrp="1"/>
          </p:cNvSpPr>
          <p:nvPr>
            <p:ph type="pic" idx="5"/>
          </p:nvPr>
        </p:nvSpPr>
        <p:spPr>
          <a:xfrm>
            <a:off x="6360300" y="640080"/>
            <a:ext cx="1828800" cy="1828800"/>
          </a:xfrm>
          <a:prstGeom prst="ellipse">
            <a:avLst/>
          </a:prstGeom>
          <a:noFill/>
          <a:ln>
            <a:noFill/>
          </a:ln>
        </p:spPr>
      </p:sp>
      <p:sp>
        <p:nvSpPr>
          <p:cNvPr id="90" name="Google Shape;90;p15"/>
          <p:cNvSpPr txBox="1">
            <a:spLocks noGrp="1"/>
          </p:cNvSpPr>
          <p:nvPr>
            <p:ph type="body" idx="6"/>
          </p:nvPr>
        </p:nvSpPr>
        <p:spPr>
          <a:xfrm>
            <a:off x="3200400" y="3657600"/>
            <a:ext cx="2662200" cy="798600"/>
          </a:xfrm>
          <a:prstGeom prst="rect">
            <a:avLst/>
          </a:prstGeom>
        </p:spPr>
        <p:txBody>
          <a:bodyPr spcFirstLastPara="1" wrap="square" lIns="91425" tIns="91425" rIns="91425" bIns="91425" anchor="t" anchorCtr="0">
            <a:normAutofit/>
          </a:bodyPr>
          <a:lstStyle>
            <a:lvl1pPr marL="457200" lvl="0"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1pPr>
            <a:lvl2pPr marL="914400" lvl="1"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2pPr>
            <a:lvl3pPr marL="1371600" lvl="2"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3pPr>
            <a:lvl4pPr marL="1828800" lvl="3"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4pPr>
            <a:lvl5pPr marL="2286000" lvl="4"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5pPr>
            <a:lvl6pPr marL="2743200" lvl="5"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6pPr>
            <a:lvl7pPr marL="3200400" lvl="6"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7pPr>
            <a:lvl8pPr marL="3657600" lvl="7"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8pPr>
            <a:lvl9pPr marL="4114800" lvl="8" indent="-355600" algn="ctr" rtl="0">
              <a:spcBef>
                <a:spcPts val="0"/>
              </a:spcBef>
              <a:spcAft>
                <a:spcPts val="0"/>
              </a:spcAft>
              <a:buClr>
                <a:srgbClr val="1A3561"/>
              </a:buClr>
              <a:buSzPts val="2000"/>
              <a:buFont typeface="Open Sans Medium"/>
              <a:buChar char="■"/>
              <a:defRPr sz="2000">
                <a:solidFill>
                  <a:srgbClr val="1A3561"/>
                </a:solidFill>
                <a:latin typeface="Open Sans Medium"/>
                <a:ea typeface="Open Sans Medium"/>
                <a:cs typeface="Open Sans Medium"/>
                <a:sym typeface="Open Sans Medium"/>
              </a:defRPr>
            </a:lvl9pPr>
          </a:lstStyle>
          <a:p>
            <a:endParaRPr/>
          </a:p>
        </p:txBody>
      </p:sp>
      <p:sp>
        <p:nvSpPr>
          <p:cNvPr id="91" name="Google Shape;91;p15"/>
          <p:cNvSpPr txBox="1">
            <a:spLocks noGrp="1"/>
          </p:cNvSpPr>
          <p:nvPr>
            <p:ph type="title" idx="7"/>
          </p:nvPr>
        </p:nvSpPr>
        <p:spPr>
          <a:xfrm>
            <a:off x="3200400" y="2743200"/>
            <a:ext cx="2662200" cy="798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1pPr>
            <a:lvl2pPr lvl="1"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2pPr>
            <a:lvl3pPr lvl="2"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3pPr>
            <a:lvl4pPr lvl="3"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4pPr>
            <a:lvl5pPr lvl="4"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5pPr>
            <a:lvl6pPr lvl="5"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6pPr>
            <a:lvl7pPr lvl="6"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7pPr>
            <a:lvl8pPr lvl="7"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8pPr>
            <a:lvl9pPr lvl="8" rtl="0">
              <a:spcBef>
                <a:spcPts val="0"/>
              </a:spcBef>
              <a:spcAft>
                <a:spcPts val="0"/>
              </a:spcAft>
              <a:buClr>
                <a:srgbClr val="1A3561"/>
              </a:buClr>
              <a:buSzPts val="2000"/>
              <a:buFont typeface="Open Sans"/>
              <a:buNone/>
              <a:defRPr sz="2000" b="1">
                <a:solidFill>
                  <a:srgbClr val="1A3561"/>
                </a:solidFill>
                <a:latin typeface="Open Sans"/>
                <a:ea typeface="Open Sans"/>
                <a:cs typeface="Open Sans"/>
                <a:sym typeface="Open Sans"/>
              </a:defRPr>
            </a:lvl9pPr>
          </a:lstStyle>
          <a:p>
            <a:endParaRPr/>
          </a:p>
        </p:txBody>
      </p:sp>
      <p:sp>
        <p:nvSpPr>
          <p:cNvPr id="92" name="Google Shape;92;p15"/>
          <p:cNvSpPr>
            <a:spLocks noGrp="1"/>
          </p:cNvSpPr>
          <p:nvPr>
            <p:ph type="pic" idx="8"/>
          </p:nvPr>
        </p:nvSpPr>
        <p:spPr>
          <a:xfrm>
            <a:off x="3617100" y="640080"/>
            <a:ext cx="1828800" cy="1828800"/>
          </a:xfrm>
          <a:prstGeom prst="ellipse">
            <a:avLst/>
          </a:prstGeom>
          <a:noFill/>
          <a:ln>
            <a:noFill/>
          </a:ln>
        </p:spPr>
      </p:sp>
    </p:spTree>
    <p:extLst>
      <p:ext uri="{BB962C8B-B14F-4D97-AF65-F5344CB8AC3E}">
        <p14:creationId xmlns:p14="http://schemas.microsoft.com/office/powerpoint/2010/main" val="2166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D79FB-5B2A-AC40-8E11-57F2E4672E57}"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54879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DD79FB-5B2A-AC40-8E11-57F2E4672E57}"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2084293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DD79FB-5B2A-AC40-8E11-57F2E4672E57}"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347212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D79FB-5B2A-AC40-8E11-57F2E4672E57}" type="datetimeFigureOut">
              <a:rPr lang="en-US" smtClean="0"/>
              <a:t>5/2/24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99796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D79FB-5B2A-AC40-8E11-57F2E4672E57}" type="datetimeFigureOut">
              <a:rPr lang="en-US" smtClean="0"/>
              <a:t>5/2/24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127144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D79FB-5B2A-AC40-8E11-57F2E4672E57}" type="datetimeFigureOut">
              <a:rPr lang="en-US" smtClean="0"/>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84671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DD79FB-5B2A-AC40-8E11-57F2E4672E57}"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415568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DD79FB-5B2A-AC40-8E11-57F2E4672E57}"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2BA87-34B6-5E43-A125-336595E3434F}" type="slidenum">
              <a:rPr lang="en-US" smtClean="0"/>
              <a:t>‹#›</a:t>
            </a:fld>
            <a:endParaRPr lang="en-US"/>
          </a:p>
        </p:txBody>
      </p:sp>
    </p:spTree>
    <p:extLst>
      <p:ext uri="{BB962C8B-B14F-4D97-AF65-F5344CB8AC3E}">
        <p14:creationId xmlns:p14="http://schemas.microsoft.com/office/powerpoint/2010/main" val="170451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DD79FB-5B2A-AC40-8E11-57F2E4672E57}" type="datetimeFigureOut">
              <a:rPr lang="en-US" smtClean="0"/>
              <a:t>5/2/24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B72BA87-34B6-5E43-A125-336595E3434F}" type="slidenum">
              <a:rPr lang="en-US" smtClean="0"/>
              <a:t>‹#›</a:t>
            </a:fld>
            <a:endParaRPr lang="en-US"/>
          </a:p>
        </p:txBody>
      </p:sp>
    </p:spTree>
    <p:extLst>
      <p:ext uri="{BB962C8B-B14F-4D97-AF65-F5344CB8AC3E}">
        <p14:creationId xmlns:p14="http://schemas.microsoft.com/office/powerpoint/2010/main" val="2393744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8" r:id="rId13"/>
    <p:sldLayoutId id="2147483679" r:id="rId14"/>
    <p:sldLayoutId id="2147483680" r:id="rId15"/>
    <p:sldLayoutId id="2147483681" r:id="rId16"/>
    <p:sldLayoutId id="2147483682"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creativecommons.org/licenses/by-nc-sa/4.0/"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askoski.berkeley.edu/" TargetMode="External"/><Relationship Id="rId3" Type="http://schemas.openxmlformats.org/officeDocument/2006/relationships/slideLayout" Target="../slideLayouts/slideLayout13.xml"/><Relationship Id="rId7" Type="http://schemas.openxmlformats.org/officeDocument/2006/relationships/hyperlink" Target="https://cahlr.github.io/OATWeb/index.html"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link.springer.com/article/10.1007/s11257-019-09218-7"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quadro.ist.berkeley.edu:1339/" TargetMode="Externa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quadro.ist.berkeley.edu:1339/" TargetMode="Externa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s://dl.acm.org/doi/10.1145/3330430.333362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doi.org/10.1371/journal.pone.0233207"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126/science.adg540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doi.org/10.1016/j.iheduc.2022.100882" TargetMode="Externa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hyperlink" Target="https://cahlr.github.io/OATWeb/index.html"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07/3-540-44566-8_14" TargetMode="External"/><Relationship Id="rId3" Type="http://schemas.openxmlformats.org/officeDocument/2006/relationships/image" Target="../media/image80.jp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hyperlink" Target="https://doi.org/10.3102/0162373713507480" TargetMode="External"/><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doi.org/10.1145/3544548.3581574" TargetMode="External"/><Relationship Id="rId5" Type="http://schemas.openxmlformats.org/officeDocument/2006/relationships/image" Target="../media/image86.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hyperlink" Target="https://doi.org/10.1007/BF01099821" TargetMode="External"/><Relationship Id="rId3" Type="http://schemas.openxmlformats.org/officeDocument/2006/relationships/slideLayout" Target="../slideLayouts/slideLayout12.xml"/><Relationship Id="rId7" Type="http://schemas.openxmlformats.org/officeDocument/2006/relationships/image" Target="../media/image8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s://psycnet.apa.org/doi/10.1207/s15327809jls0402_2" TargetMode="External"/><Relationship Id="rId4"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skoski.berkeley.edu/"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cahlr.github.io/OATutor/static/documents/OATutor_Sec508_WCAG.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12.jp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hyperlink" Target="https://gaied.org/neurips2023/files/44/44_paper.pdf" TargetMode="External"/><Relationship Id="rId3" Type="http://schemas.openxmlformats.org/officeDocument/2006/relationships/slideLayout" Target="../slideLayouts/slideLayout14.xml"/><Relationship Id="rId7" Type="http://schemas.openxmlformats.org/officeDocument/2006/relationships/hyperlink" Target="https://arxiv.org/abs/2302.06871"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3.png"/><Relationship Id="rId11" Type="http://schemas.openxmlformats.org/officeDocument/2006/relationships/image" Target="../media/image125.png"/><Relationship Id="rId5" Type="http://schemas.openxmlformats.org/officeDocument/2006/relationships/image" Target="../media/image122.png"/><Relationship Id="rId10" Type="http://schemas.openxmlformats.org/officeDocument/2006/relationships/image" Target="../media/image124.png"/><Relationship Id="rId4" Type="http://schemas.openxmlformats.org/officeDocument/2006/relationships/notesSlide" Target="../notesSlides/notesSlide34.xml"/><Relationship Id="rId9" Type="http://schemas.openxmlformats.org/officeDocument/2006/relationships/image" Target="../media/image8.png"/></Relationships>
</file>

<file path=ppt/slides/_rels/slide84.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2" name="Google Shape;72;p1"/>
          <p:cNvSpPr txBox="1"/>
          <p:nvPr/>
        </p:nvSpPr>
        <p:spPr>
          <a:xfrm>
            <a:off x="838799" y="769208"/>
            <a:ext cx="7466400" cy="1148815"/>
          </a:xfrm>
          <a:prstGeom prst="rect">
            <a:avLst/>
          </a:prstGeom>
          <a:noFill/>
          <a:ln>
            <a:noFill/>
          </a:ln>
        </p:spPr>
        <p:txBody>
          <a:bodyPr spcFirstLastPara="1" wrap="square" lIns="91425" tIns="91425" rIns="91425" bIns="91425" anchor="b" anchorCtr="0">
            <a:noAutofit/>
          </a:bodyPr>
          <a:lstStyle/>
          <a:p>
            <a:pPr algn="ctr">
              <a:buClr>
                <a:srgbClr val="000000"/>
              </a:buClr>
              <a:buSzPts val="3000"/>
            </a:pPr>
            <a:r>
              <a:rPr lang="en-US" sz="405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Lora"/>
              </a:rPr>
              <a:t>AI for Adaptive Tutoring and College Student Success</a:t>
            </a:r>
            <a:endParaRPr lang="en-US" sz="405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Lora"/>
            </a:endParaRPr>
          </a:p>
        </p:txBody>
      </p:sp>
      <p:sp>
        <p:nvSpPr>
          <p:cNvPr id="73" name="Google Shape;73;p1"/>
          <p:cNvSpPr txBox="1"/>
          <p:nvPr/>
        </p:nvSpPr>
        <p:spPr>
          <a:xfrm>
            <a:off x="994650" y="2397141"/>
            <a:ext cx="7154700" cy="1292631"/>
          </a:xfrm>
          <a:prstGeom prst="rect">
            <a:avLst/>
          </a:prstGeom>
          <a:noFill/>
          <a:ln>
            <a:noFill/>
          </a:ln>
        </p:spPr>
        <p:txBody>
          <a:bodyPr spcFirstLastPara="1" wrap="square" lIns="91425" tIns="91425" rIns="91425" bIns="91425" anchor="t" anchorCtr="0">
            <a:spAutoFit/>
          </a:bodyPr>
          <a:lstStyle/>
          <a:p>
            <a:pPr algn="ctr">
              <a:buClr>
                <a:srgbClr val="000000"/>
              </a:buClr>
              <a:buSzPts val="1400"/>
            </a:pPr>
            <a:br>
              <a:rPr lang="en" sz="1800">
                <a:solidFill>
                  <a:srgbClr val="000000"/>
                </a:solidFill>
                <a:latin typeface="Quattrocento Sans"/>
                <a:ea typeface="Quattrocento Sans"/>
                <a:cs typeface="Quattrocento Sans"/>
                <a:sym typeface="Quattrocento Sans"/>
              </a:rPr>
            </a:br>
            <a:r>
              <a:rPr lang="en" sz="1800" b="1">
                <a:solidFill>
                  <a:srgbClr val="000000"/>
                </a:solidFill>
                <a:latin typeface="Quattrocento Sans"/>
                <a:ea typeface="Quattrocento Sans"/>
                <a:cs typeface="Quattrocento Sans"/>
                <a:sym typeface="Quattrocento Sans"/>
              </a:rPr>
              <a:t>Zachary A</a:t>
            </a:r>
            <a:r>
              <a:rPr lang="en" sz="1800" b="1">
                <a:latin typeface="Quattrocento Sans"/>
                <a:ea typeface="Quattrocento Sans"/>
                <a:cs typeface="Quattrocento Sans"/>
                <a:sym typeface="Quattrocento Sans"/>
              </a:rPr>
              <a:t>.</a:t>
            </a:r>
            <a:r>
              <a:rPr lang="en" sz="1800" b="1">
                <a:solidFill>
                  <a:srgbClr val="000000"/>
                </a:solidFill>
                <a:latin typeface="Quattrocento Sans"/>
                <a:ea typeface="Quattrocento Sans"/>
                <a:cs typeface="Quattrocento Sans"/>
                <a:sym typeface="Quattrocento Sans"/>
              </a:rPr>
              <a:t> Pardos</a:t>
            </a:r>
            <a:br>
              <a:rPr lang="en" sz="1800">
                <a:solidFill>
                  <a:srgbClr val="000000"/>
                </a:solidFill>
                <a:latin typeface="Quattrocento Sans"/>
                <a:ea typeface="Quattrocento Sans"/>
                <a:cs typeface="Quattrocento Sans"/>
                <a:sym typeface="Quattrocento Sans"/>
              </a:rPr>
            </a:br>
            <a:r>
              <a:rPr lang="en" sz="1800">
                <a:solidFill>
                  <a:srgbClr val="000000"/>
                </a:solidFill>
                <a:latin typeface="Quattrocento Sans"/>
                <a:ea typeface="Quattrocento Sans"/>
                <a:cs typeface="Quattrocento Sans"/>
                <a:sym typeface="Quattrocento Sans"/>
              </a:rPr>
              <a:t>Associate Professor</a:t>
            </a:r>
            <a:br>
              <a:rPr lang="en" sz="1800" baseline="30000">
                <a:solidFill>
                  <a:schemeClr val="dk1"/>
                </a:solidFill>
                <a:latin typeface="Quattrocento Sans"/>
                <a:ea typeface="Quattrocento Sans"/>
                <a:cs typeface="Quattrocento Sans"/>
                <a:sym typeface="Quattrocento Sans"/>
              </a:rPr>
            </a:br>
            <a:r>
              <a:rPr lang="en" sz="1800">
                <a:solidFill>
                  <a:srgbClr val="000000"/>
                </a:solidFill>
                <a:latin typeface="Quattrocento Sans"/>
                <a:ea typeface="Quattrocento Sans"/>
                <a:cs typeface="Quattrocento Sans"/>
                <a:sym typeface="Quattrocento Sans"/>
              </a:rPr>
              <a:t>UC Berkeley School of Education</a:t>
            </a:r>
            <a:endParaRPr lang="en" sz="1800" dirty="0">
              <a:latin typeface="Quattrocento Sans"/>
              <a:ea typeface="Quattrocento Sans"/>
              <a:cs typeface="Quattrocento Sans"/>
              <a:sym typeface="Quattrocento Sans"/>
            </a:endParaRPr>
          </a:p>
        </p:txBody>
      </p:sp>
      <p:pic>
        <p:nvPicPr>
          <p:cNvPr id="74" name="Google Shape;74;p1"/>
          <p:cNvPicPr preferRelativeResize="0"/>
          <p:nvPr/>
        </p:nvPicPr>
        <p:blipFill>
          <a:blip r:embed="rId3">
            <a:alphaModFix/>
          </a:blip>
          <a:stretch>
            <a:fillRect/>
          </a:stretch>
        </p:blipFill>
        <p:spPr>
          <a:xfrm>
            <a:off x="3009923" y="3837818"/>
            <a:ext cx="3124152" cy="759675"/>
          </a:xfrm>
          <a:prstGeom prst="rect">
            <a:avLst/>
          </a:prstGeom>
          <a:noFill/>
          <a:ln>
            <a:noFill/>
          </a:ln>
        </p:spPr>
      </p:pic>
      <p:pic>
        <p:nvPicPr>
          <p:cNvPr id="1026" name="Picture 2" descr="License and Permission | Research Journal in Comparative Education">
            <a:extLst>
              <a:ext uri="{FF2B5EF4-FFF2-40B4-BE49-F238E27FC236}">
                <a16:creationId xmlns:a16="http://schemas.microsoft.com/office/drawing/2014/main" id="{CF69126F-FF09-BF43-7BF8-A5146D67B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4" y="4597493"/>
            <a:ext cx="1200289" cy="512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91CE6A-009A-14E2-229A-BD58248C0557}"/>
              </a:ext>
            </a:extLst>
          </p:cNvPr>
          <p:cNvSpPr txBox="1"/>
          <p:nvPr/>
        </p:nvSpPr>
        <p:spPr>
          <a:xfrm>
            <a:off x="-1" y="4228161"/>
            <a:ext cx="1357313" cy="369332"/>
          </a:xfrm>
          <a:prstGeom prst="rect">
            <a:avLst/>
          </a:prstGeom>
          <a:noFill/>
        </p:spPr>
        <p:txBody>
          <a:bodyPr wrap="square">
            <a:spAutoFit/>
          </a:bodyPr>
          <a:lstStyle/>
          <a:p>
            <a:r>
              <a:rPr lang="en-US" sz="900" b="0" i="0">
                <a:solidFill>
                  <a:srgbClr val="333333"/>
                </a:solidFill>
                <a:effectLst/>
                <a:latin typeface="Source Sans Pro" panose="020B0503030403020204" pitchFamily="34" charset="0"/>
              </a:rPr>
              <a:t>This work is licensed under </a:t>
            </a:r>
            <a:r>
              <a:rPr lang="en-US" sz="900" b="0" i="0">
                <a:solidFill>
                  <a:srgbClr val="333333"/>
                </a:solidFill>
                <a:effectLst/>
                <a:latin typeface="Source Sans Pro" panose="020B0503030403020204" pitchFamily="34" charset="0"/>
                <a:hlinkClick r:id="rId5"/>
              </a:rPr>
              <a:t>CC BY-NC-SA 4.0</a:t>
            </a:r>
            <a:endParaRPr lang="en-US" sz="900" dirty="0"/>
          </a:p>
        </p:txBody>
      </p:sp>
      <p:pic>
        <p:nvPicPr>
          <p:cNvPr id="2" name="Picture 1" descr="A yellow and grey sign with white text&#10;&#10;Description automatically generated">
            <a:extLst>
              <a:ext uri="{FF2B5EF4-FFF2-40B4-BE49-F238E27FC236}">
                <a16:creationId xmlns:a16="http://schemas.microsoft.com/office/drawing/2014/main" id="{031D9D6E-D9E8-FF10-0D7D-0DDDEDE4EF45}"/>
              </a:ext>
            </a:extLst>
          </p:cNvPr>
          <p:cNvPicPr>
            <a:picLocks noChangeAspect="1"/>
          </p:cNvPicPr>
          <p:nvPr/>
        </p:nvPicPr>
        <p:blipFill rotWithShape="1">
          <a:blip r:embed="rId6"/>
          <a:srcRect l="15317" r="22720" b="2"/>
          <a:stretch/>
        </p:blipFill>
        <p:spPr>
          <a:xfrm>
            <a:off x="7465434" y="4472397"/>
            <a:ext cx="1678566" cy="6975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FBA8-51D4-4123-815F-ECC8FE266910}"/>
              </a:ext>
            </a:extLst>
          </p:cNvPr>
          <p:cNvSpPr>
            <a:spLocks noGrp="1"/>
          </p:cNvSpPr>
          <p:nvPr>
            <p:ph type="title"/>
          </p:nvPr>
        </p:nvSpPr>
        <p:spPr>
          <a:xfrm>
            <a:off x="730631" y="276084"/>
            <a:ext cx="7668540" cy="572700"/>
          </a:xfrm>
        </p:spPr>
        <p:txBody>
          <a:bodyPr>
            <a:normAutofit/>
          </a:bodyPr>
          <a:lstStyle/>
          <a:p>
            <a:r>
              <a:rPr lang="en-US" dirty="0"/>
              <a:t>Course Analytics/Recommender Platforms</a:t>
            </a:r>
          </a:p>
        </p:txBody>
      </p:sp>
      <p:sp>
        <p:nvSpPr>
          <p:cNvPr id="4" name="Slide Number Placeholder 3">
            <a:extLst>
              <a:ext uri="{FF2B5EF4-FFF2-40B4-BE49-F238E27FC236}">
                <a16:creationId xmlns:a16="http://schemas.microsoft.com/office/drawing/2014/main" id="{E9C1E5BF-CDB7-4B62-A5B6-DCC50BC382CE}"/>
              </a:ext>
            </a:extLst>
          </p:cNvPr>
          <p:cNvSpPr>
            <a:spLocks noGrp="1"/>
          </p:cNvSpPr>
          <p:nvPr>
            <p:ph type="sldNum" sz="quarter" idx="12"/>
          </p:nvPr>
        </p:nvSpPr>
        <p:spPr/>
        <p:txBody>
          <a:bodyPr/>
          <a:lstStyle/>
          <a:p>
            <a:fld id="{ADE6C789-3AD8-42A5-94A2-E7E16CC84481}" type="slidenum">
              <a:rPr lang="en-US" smtClean="0"/>
              <a:t>10</a:t>
            </a:fld>
            <a:endParaRPr lang="en-US"/>
          </a:p>
        </p:txBody>
      </p:sp>
      <p:pic>
        <p:nvPicPr>
          <p:cNvPr id="5" name="Picture 4">
            <a:extLst>
              <a:ext uri="{FF2B5EF4-FFF2-40B4-BE49-F238E27FC236}">
                <a16:creationId xmlns:a16="http://schemas.microsoft.com/office/drawing/2014/main" id="{0E50F145-2993-478B-B8D1-7E778F5EA5B8}"/>
              </a:ext>
            </a:extLst>
          </p:cNvPr>
          <p:cNvPicPr>
            <a:picLocks noChangeAspect="1"/>
          </p:cNvPicPr>
          <p:nvPr/>
        </p:nvPicPr>
        <p:blipFill>
          <a:blip r:embed="rId2"/>
          <a:stretch>
            <a:fillRect/>
          </a:stretch>
        </p:blipFill>
        <p:spPr>
          <a:xfrm>
            <a:off x="4293033" y="1017724"/>
            <a:ext cx="3463304" cy="2074085"/>
          </a:xfrm>
          <a:prstGeom prst="rect">
            <a:avLst/>
          </a:prstGeom>
        </p:spPr>
      </p:pic>
      <p:pic>
        <p:nvPicPr>
          <p:cNvPr id="6" name="Picture 5">
            <a:extLst>
              <a:ext uri="{FF2B5EF4-FFF2-40B4-BE49-F238E27FC236}">
                <a16:creationId xmlns:a16="http://schemas.microsoft.com/office/drawing/2014/main" id="{817030BA-B910-4B20-B0F6-EA803377AE87}"/>
              </a:ext>
            </a:extLst>
          </p:cNvPr>
          <p:cNvPicPr>
            <a:picLocks noChangeAspect="1"/>
          </p:cNvPicPr>
          <p:nvPr/>
        </p:nvPicPr>
        <p:blipFill rotWithShape="1">
          <a:blip r:embed="rId3"/>
          <a:srcRect t="4540"/>
          <a:stretch/>
        </p:blipFill>
        <p:spPr>
          <a:xfrm>
            <a:off x="1084488" y="1017724"/>
            <a:ext cx="2734662" cy="1722347"/>
          </a:xfrm>
          <a:prstGeom prst="rect">
            <a:avLst/>
          </a:prstGeom>
        </p:spPr>
      </p:pic>
      <p:pic>
        <p:nvPicPr>
          <p:cNvPr id="7" name="Picture 6">
            <a:extLst>
              <a:ext uri="{FF2B5EF4-FFF2-40B4-BE49-F238E27FC236}">
                <a16:creationId xmlns:a16="http://schemas.microsoft.com/office/drawing/2014/main" id="{9C545D76-3106-4132-8A08-D1192748382B}"/>
              </a:ext>
            </a:extLst>
          </p:cNvPr>
          <p:cNvPicPr>
            <a:picLocks noChangeAspect="1"/>
          </p:cNvPicPr>
          <p:nvPr/>
        </p:nvPicPr>
        <p:blipFill>
          <a:blip r:embed="rId4"/>
          <a:stretch>
            <a:fillRect/>
          </a:stretch>
        </p:blipFill>
        <p:spPr>
          <a:xfrm>
            <a:off x="1084487" y="2827040"/>
            <a:ext cx="2766411" cy="2229777"/>
          </a:xfrm>
          <a:prstGeom prst="rect">
            <a:avLst/>
          </a:prstGeom>
        </p:spPr>
      </p:pic>
      <p:pic>
        <p:nvPicPr>
          <p:cNvPr id="8" name="Picture 7">
            <a:extLst>
              <a:ext uri="{FF2B5EF4-FFF2-40B4-BE49-F238E27FC236}">
                <a16:creationId xmlns:a16="http://schemas.microsoft.com/office/drawing/2014/main" id="{D570D71E-785D-4557-A3D1-C1AA56BB81D7}"/>
              </a:ext>
            </a:extLst>
          </p:cNvPr>
          <p:cNvPicPr>
            <a:picLocks noChangeAspect="1"/>
          </p:cNvPicPr>
          <p:nvPr/>
        </p:nvPicPr>
        <p:blipFill>
          <a:blip r:embed="rId5"/>
          <a:stretch>
            <a:fillRect/>
          </a:stretch>
        </p:blipFill>
        <p:spPr>
          <a:xfrm>
            <a:off x="4238368" y="2776667"/>
            <a:ext cx="3732976" cy="2330524"/>
          </a:xfrm>
          <a:prstGeom prst="rect">
            <a:avLst/>
          </a:prstGeom>
        </p:spPr>
      </p:pic>
      <p:sp>
        <p:nvSpPr>
          <p:cNvPr id="9" name="TextBox 8">
            <a:extLst>
              <a:ext uri="{FF2B5EF4-FFF2-40B4-BE49-F238E27FC236}">
                <a16:creationId xmlns:a16="http://schemas.microsoft.com/office/drawing/2014/main" id="{00ACD747-3886-4B7B-93BB-74B1735DDA18}"/>
              </a:ext>
            </a:extLst>
          </p:cNvPr>
          <p:cNvSpPr txBox="1"/>
          <p:nvPr/>
        </p:nvSpPr>
        <p:spPr>
          <a:xfrm>
            <a:off x="737730" y="922710"/>
            <a:ext cx="901465" cy="3416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sz="1620" dirty="0"/>
              <a:t>Stanford</a:t>
            </a:r>
          </a:p>
        </p:txBody>
      </p:sp>
      <p:sp>
        <p:nvSpPr>
          <p:cNvPr id="10" name="TextBox 9">
            <a:extLst>
              <a:ext uri="{FF2B5EF4-FFF2-40B4-BE49-F238E27FC236}">
                <a16:creationId xmlns:a16="http://schemas.microsoft.com/office/drawing/2014/main" id="{C4780016-6EAE-4F09-9E4E-441B2830CA4B}"/>
              </a:ext>
            </a:extLst>
          </p:cNvPr>
          <p:cNvSpPr txBox="1"/>
          <p:nvPr/>
        </p:nvSpPr>
        <p:spPr>
          <a:xfrm>
            <a:off x="4078025" y="922709"/>
            <a:ext cx="857222" cy="3416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sz="1620" dirty="0"/>
              <a:t>Harvard</a:t>
            </a:r>
          </a:p>
        </p:txBody>
      </p:sp>
      <p:sp>
        <p:nvSpPr>
          <p:cNvPr id="11" name="TextBox 10">
            <a:extLst>
              <a:ext uri="{FF2B5EF4-FFF2-40B4-BE49-F238E27FC236}">
                <a16:creationId xmlns:a16="http://schemas.microsoft.com/office/drawing/2014/main" id="{472A7DC0-D0DF-41F0-A591-1A7C44E1B608}"/>
              </a:ext>
            </a:extLst>
          </p:cNvPr>
          <p:cNvSpPr txBox="1"/>
          <p:nvPr/>
        </p:nvSpPr>
        <p:spPr>
          <a:xfrm>
            <a:off x="730631" y="3077953"/>
            <a:ext cx="1196161" cy="3416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sz="1620" dirty="0"/>
              <a:t>UC Berkeley</a:t>
            </a:r>
          </a:p>
        </p:txBody>
      </p:sp>
      <p:sp>
        <p:nvSpPr>
          <p:cNvPr id="12" name="TextBox 11">
            <a:extLst>
              <a:ext uri="{FF2B5EF4-FFF2-40B4-BE49-F238E27FC236}">
                <a16:creationId xmlns:a16="http://schemas.microsoft.com/office/drawing/2014/main" id="{79278F64-E243-414F-AE41-3ED7F258022A}"/>
              </a:ext>
            </a:extLst>
          </p:cNvPr>
          <p:cNvSpPr txBox="1"/>
          <p:nvPr/>
        </p:nvSpPr>
        <p:spPr>
          <a:xfrm>
            <a:off x="4035892" y="3077951"/>
            <a:ext cx="1137812" cy="3416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sz="1620" dirty="0"/>
              <a:t>U Michigan</a:t>
            </a:r>
          </a:p>
        </p:txBody>
      </p:sp>
    </p:spTree>
    <p:extLst>
      <p:ext uri="{BB962C8B-B14F-4D97-AF65-F5344CB8AC3E}">
        <p14:creationId xmlns:p14="http://schemas.microsoft.com/office/powerpoint/2010/main" val="2037174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38EF7C-96CD-428F-B401-C4FE037547B0}"/>
              </a:ext>
            </a:extLst>
          </p:cNvPr>
          <p:cNvPicPr>
            <a:picLocks noChangeAspect="1"/>
          </p:cNvPicPr>
          <p:nvPr/>
        </p:nvPicPr>
        <p:blipFill rotWithShape="1">
          <a:blip r:embed="rId2"/>
          <a:srcRect l="1915" r="2623"/>
          <a:stretch/>
        </p:blipFill>
        <p:spPr>
          <a:xfrm>
            <a:off x="4766561" y="199855"/>
            <a:ext cx="3920239" cy="2251423"/>
          </a:xfrm>
          <a:prstGeom prst="rect">
            <a:avLst/>
          </a:prstGeom>
        </p:spPr>
      </p:pic>
      <p:sp>
        <p:nvSpPr>
          <p:cNvPr id="8" name="Oval 7">
            <a:extLst>
              <a:ext uri="{FF2B5EF4-FFF2-40B4-BE49-F238E27FC236}">
                <a16:creationId xmlns:a16="http://schemas.microsoft.com/office/drawing/2014/main" id="{3B14F389-E72B-472B-ADBE-676B3367D622}"/>
              </a:ext>
            </a:extLst>
          </p:cNvPr>
          <p:cNvSpPr/>
          <p:nvPr/>
        </p:nvSpPr>
        <p:spPr>
          <a:xfrm>
            <a:off x="747737" y="1466728"/>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sp>
        <p:nvSpPr>
          <p:cNvPr id="9" name="Oval 8">
            <a:extLst>
              <a:ext uri="{FF2B5EF4-FFF2-40B4-BE49-F238E27FC236}">
                <a16:creationId xmlns:a16="http://schemas.microsoft.com/office/drawing/2014/main" id="{E2093CBB-70A1-4CF9-9957-1A74866A868C}"/>
              </a:ext>
            </a:extLst>
          </p:cNvPr>
          <p:cNvSpPr/>
          <p:nvPr/>
        </p:nvSpPr>
        <p:spPr>
          <a:xfrm>
            <a:off x="1095973" y="1466728"/>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sp>
        <p:nvSpPr>
          <p:cNvPr id="10" name="Oval 9">
            <a:extLst>
              <a:ext uri="{FF2B5EF4-FFF2-40B4-BE49-F238E27FC236}">
                <a16:creationId xmlns:a16="http://schemas.microsoft.com/office/drawing/2014/main" id="{4ABFBE86-104C-489D-92FB-647D2B7CC84B}"/>
              </a:ext>
            </a:extLst>
          </p:cNvPr>
          <p:cNvSpPr/>
          <p:nvPr/>
        </p:nvSpPr>
        <p:spPr>
          <a:xfrm>
            <a:off x="1444207" y="1467910"/>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sp>
        <p:nvSpPr>
          <p:cNvPr id="11" name="Oval 10">
            <a:extLst>
              <a:ext uri="{FF2B5EF4-FFF2-40B4-BE49-F238E27FC236}">
                <a16:creationId xmlns:a16="http://schemas.microsoft.com/office/drawing/2014/main" id="{59A08CF5-3009-4905-9AA1-03F404D09886}"/>
              </a:ext>
            </a:extLst>
          </p:cNvPr>
          <p:cNvSpPr/>
          <p:nvPr/>
        </p:nvSpPr>
        <p:spPr>
          <a:xfrm>
            <a:off x="747737" y="1200058"/>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sp>
        <p:nvSpPr>
          <p:cNvPr id="12" name="Oval 11">
            <a:extLst>
              <a:ext uri="{FF2B5EF4-FFF2-40B4-BE49-F238E27FC236}">
                <a16:creationId xmlns:a16="http://schemas.microsoft.com/office/drawing/2014/main" id="{57EF3859-F367-4B88-9831-9A1D0E6A18BB}"/>
              </a:ext>
            </a:extLst>
          </p:cNvPr>
          <p:cNvSpPr/>
          <p:nvPr/>
        </p:nvSpPr>
        <p:spPr>
          <a:xfrm>
            <a:off x="1095973" y="1200058"/>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sp>
        <p:nvSpPr>
          <p:cNvPr id="13" name="Oval 12">
            <a:extLst>
              <a:ext uri="{FF2B5EF4-FFF2-40B4-BE49-F238E27FC236}">
                <a16:creationId xmlns:a16="http://schemas.microsoft.com/office/drawing/2014/main" id="{90E71378-3AFF-43AD-AF17-0FD6EC35EC11}"/>
              </a:ext>
            </a:extLst>
          </p:cNvPr>
          <p:cNvSpPr/>
          <p:nvPr/>
        </p:nvSpPr>
        <p:spPr>
          <a:xfrm>
            <a:off x="1444207" y="1201240"/>
            <a:ext cx="162947" cy="16294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58" dirty="0"/>
          </a:p>
        </p:txBody>
      </p:sp>
      <p:cxnSp>
        <p:nvCxnSpPr>
          <p:cNvPr id="14" name="Straight Connector 13">
            <a:extLst>
              <a:ext uri="{FF2B5EF4-FFF2-40B4-BE49-F238E27FC236}">
                <a16:creationId xmlns:a16="http://schemas.microsoft.com/office/drawing/2014/main" id="{8664B9C4-5F5D-4BB7-A1CE-A580F7603E35}"/>
              </a:ext>
            </a:extLst>
          </p:cNvPr>
          <p:cNvCxnSpPr>
            <a:cxnSpLocks/>
            <a:stCxn id="11" idx="4"/>
            <a:endCxn id="8" idx="0"/>
          </p:cNvCxnSpPr>
          <p:nvPr/>
        </p:nvCxnSpPr>
        <p:spPr>
          <a:xfrm>
            <a:off x="829211" y="1363005"/>
            <a:ext cx="0" cy="103724"/>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96B4F5F-79EE-4FC1-A7D9-EB67CF9E754C}"/>
              </a:ext>
            </a:extLst>
          </p:cNvPr>
          <p:cNvCxnSpPr>
            <a:cxnSpLocks/>
            <a:stCxn id="12" idx="4"/>
            <a:endCxn id="9" idx="0"/>
          </p:cNvCxnSpPr>
          <p:nvPr/>
        </p:nvCxnSpPr>
        <p:spPr>
          <a:xfrm>
            <a:off x="1177446" y="1363005"/>
            <a:ext cx="0" cy="103724"/>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7E7D93E-1D73-4A5A-A8DE-E3CA33F8EDB6}"/>
              </a:ext>
            </a:extLst>
          </p:cNvPr>
          <p:cNvCxnSpPr>
            <a:cxnSpLocks/>
            <a:stCxn id="13" idx="4"/>
            <a:endCxn id="10" idx="0"/>
          </p:cNvCxnSpPr>
          <p:nvPr/>
        </p:nvCxnSpPr>
        <p:spPr>
          <a:xfrm>
            <a:off x="1525681" y="1364188"/>
            <a:ext cx="0" cy="10372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12C3695-B2A7-4F42-87C8-D51CE32987C9}"/>
              </a:ext>
            </a:extLst>
          </p:cNvPr>
          <p:cNvCxnSpPr>
            <a:cxnSpLocks/>
            <a:stCxn id="11" idx="6"/>
            <a:endCxn id="12" idx="2"/>
          </p:cNvCxnSpPr>
          <p:nvPr/>
        </p:nvCxnSpPr>
        <p:spPr>
          <a:xfrm>
            <a:off x="910685" y="1281531"/>
            <a:ext cx="18528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F043EAC-CE72-4315-9757-0C297B1B39E8}"/>
              </a:ext>
            </a:extLst>
          </p:cNvPr>
          <p:cNvCxnSpPr>
            <a:cxnSpLocks/>
            <a:stCxn id="12" idx="6"/>
            <a:endCxn id="13" idx="2"/>
          </p:cNvCxnSpPr>
          <p:nvPr/>
        </p:nvCxnSpPr>
        <p:spPr>
          <a:xfrm>
            <a:off x="1258920" y="1281531"/>
            <a:ext cx="185289" cy="1183"/>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5DF10AC-7E46-433F-8F28-544D73BB25F7}"/>
              </a:ext>
            </a:extLst>
          </p:cNvPr>
          <p:cNvSpPr txBox="1"/>
          <p:nvPr/>
        </p:nvSpPr>
        <p:spPr>
          <a:xfrm>
            <a:off x="632956" y="1622678"/>
            <a:ext cx="1853225" cy="223266"/>
          </a:xfrm>
          <a:prstGeom prst="rect">
            <a:avLst/>
          </a:prstGeom>
          <a:noFill/>
        </p:spPr>
        <p:txBody>
          <a:bodyPr wrap="square" rtlCol="0">
            <a:spAutoFit/>
          </a:bodyPr>
          <a:lstStyle/>
          <a:p>
            <a:r>
              <a:rPr lang="en-US" sz="851" dirty="0"/>
              <a:t>Each   unhappy  family</a:t>
            </a:r>
          </a:p>
        </p:txBody>
      </p:sp>
      <p:sp>
        <p:nvSpPr>
          <p:cNvPr id="20" name="TextBox 19">
            <a:extLst>
              <a:ext uri="{FF2B5EF4-FFF2-40B4-BE49-F238E27FC236}">
                <a16:creationId xmlns:a16="http://schemas.microsoft.com/office/drawing/2014/main" id="{3E8B6122-58DE-4CDD-9364-ECFAE82FE349}"/>
              </a:ext>
            </a:extLst>
          </p:cNvPr>
          <p:cNvSpPr txBox="1"/>
          <p:nvPr/>
        </p:nvSpPr>
        <p:spPr>
          <a:xfrm>
            <a:off x="552431" y="1006090"/>
            <a:ext cx="1853225" cy="223266"/>
          </a:xfrm>
          <a:prstGeom prst="rect">
            <a:avLst/>
          </a:prstGeom>
          <a:noFill/>
        </p:spPr>
        <p:txBody>
          <a:bodyPr wrap="square" rtlCol="0">
            <a:spAutoFit/>
          </a:bodyPr>
          <a:lstStyle/>
          <a:p>
            <a:r>
              <a:rPr lang="en-US" sz="851" dirty="0"/>
              <a:t>unhappy  family       is</a:t>
            </a:r>
          </a:p>
        </p:txBody>
      </p:sp>
      <p:cxnSp>
        <p:nvCxnSpPr>
          <p:cNvPr id="21" name="Straight Connector 20">
            <a:extLst>
              <a:ext uri="{FF2B5EF4-FFF2-40B4-BE49-F238E27FC236}">
                <a16:creationId xmlns:a16="http://schemas.microsoft.com/office/drawing/2014/main" id="{BF816994-DB8D-49DD-9A21-FADD4FB20780}"/>
              </a:ext>
            </a:extLst>
          </p:cNvPr>
          <p:cNvCxnSpPr>
            <a:cxnSpLocks/>
            <a:stCxn id="13" idx="6"/>
          </p:cNvCxnSpPr>
          <p:nvPr/>
        </p:nvCxnSpPr>
        <p:spPr>
          <a:xfrm>
            <a:off x="1607156" y="1282713"/>
            <a:ext cx="1767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187D92E9-1D1E-4BFC-9334-C97AD77AD208}"/>
              </a:ext>
            </a:extLst>
          </p:cNvPr>
          <p:cNvSpPr txBox="1"/>
          <p:nvPr/>
        </p:nvSpPr>
        <p:spPr>
          <a:xfrm>
            <a:off x="1940608" y="1262504"/>
            <a:ext cx="1392284" cy="441403"/>
          </a:xfrm>
          <a:prstGeom prst="rect">
            <a:avLst/>
          </a:prstGeom>
          <a:noFill/>
        </p:spPr>
        <p:txBody>
          <a:bodyPr wrap="square" rtlCol="0">
            <a:spAutoFit/>
          </a:bodyPr>
          <a:lstStyle/>
          <a:p>
            <a:r>
              <a:rPr lang="en-US" sz="1134" dirty="0"/>
              <a:t>RNN language model</a:t>
            </a:r>
          </a:p>
        </p:txBody>
      </p:sp>
      <p:sp>
        <p:nvSpPr>
          <p:cNvPr id="23" name="TextBox 22">
            <a:extLst>
              <a:ext uri="{FF2B5EF4-FFF2-40B4-BE49-F238E27FC236}">
                <a16:creationId xmlns:a16="http://schemas.microsoft.com/office/drawing/2014/main" id="{E9EAE346-2C53-48BF-9BC0-FC8B4107DFF9}"/>
              </a:ext>
            </a:extLst>
          </p:cNvPr>
          <p:cNvSpPr txBox="1"/>
          <p:nvPr/>
        </p:nvSpPr>
        <p:spPr>
          <a:xfrm>
            <a:off x="2614592" y="1506521"/>
            <a:ext cx="1056700" cy="216982"/>
          </a:xfrm>
          <a:prstGeom prst="rect">
            <a:avLst/>
          </a:prstGeom>
          <a:noFill/>
        </p:spPr>
        <p:txBody>
          <a:bodyPr wrap="none" rtlCol="0">
            <a:spAutoFit/>
          </a:bodyPr>
          <a:lstStyle/>
          <a:p>
            <a:r>
              <a:rPr lang="en-US" sz="810" dirty="0" err="1"/>
              <a:t>Mikolov</a:t>
            </a:r>
            <a:r>
              <a:rPr lang="en-US" sz="810" dirty="0"/>
              <a:t> et al. (2010)</a:t>
            </a:r>
          </a:p>
        </p:txBody>
      </p:sp>
      <p:sp>
        <p:nvSpPr>
          <p:cNvPr id="24" name="TextBox 23">
            <a:extLst>
              <a:ext uri="{FF2B5EF4-FFF2-40B4-BE49-F238E27FC236}">
                <a16:creationId xmlns:a16="http://schemas.microsoft.com/office/drawing/2014/main" id="{2F6E3269-156D-481C-9F56-B1A5939FADD6}"/>
              </a:ext>
            </a:extLst>
          </p:cNvPr>
          <p:cNvSpPr txBox="1"/>
          <p:nvPr/>
        </p:nvSpPr>
        <p:spPr>
          <a:xfrm>
            <a:off x="457200" y="289927"/>
            <a:ext cx="4019114" cy="424732"/>
          </a:xfrm>
          <a:prstGeom prst="rect">
            <a:avLst/>
          </a:prstGeom>
          <a:noFill/>
        </p:spPr>
        <p:txBody>
          <a:bodyPr wrap="none" rtlCol="0">
            <a:spAutoFit/>
          </a:bodyPr>
          <a:lstStyle/>
          <a:p>
            <a:r>
              <a:rPr lang="en-US" sz="2160" dirty="0"/>
              <a:t>Began with next course prediction</a:t>
            </a:r>
          </a:p>
        </p:txBody>
      </p:sp>
      <p:sp>
        <p:nvSpPr>
          <p:cNvPr id="26" name="TextBox 25">
            <a:extLst>
              <a:ext uri="{FF2B5EF4-FFF2-40B4-BE49-F238E27FC236}">
                <a16:creationId xmlns:a16="http://schemas.microsoft.com/office/drawing/2014/main" id="{B2B7B0DD-EED0-4462-B390-79EA38F7CD96}"/>
              </a:ext>
            </a:extLst>
          </p:cNvPr>
          <p:cNvSpPr txBox="1"/>
          <p:nvPr/>
        </p:nvSpPr>
        <p:spPr>
          <a:xfrm>
            <a:off x="799821" y="720720"/>
            <a:ext cx="2618987" cy="237757"/>
          </a:xfrm>
          <a:prstGeom prst="rect">
            <a:avLst/>
          </a:prstGeom>
          <a:noFill/>
        </p:spPr>
        <p:txBody>
          <a:bodyPr wrap="none" rtlCol="0">
            <a:spAutoFit/>
          </a:bodyPr>
          <a:lstStyle/>
          <a:p>
            <a:pPr marL="192882" indent="-192882">
              <a:buFont typeface="Arial" panose="020B0604020202020204" pitchFamily="34" charset="0"/>
              <a:buChar char="•"/>
            </a:pPr>
            <a:r>
              <a:rPr lang="en-US" sz="945" dirty="0"/>
              <a:t>Trained predictive models of course selection</a:t>
            </a:r>
          </a:p>
        </p:txBody>
      </p:sp>
      <p:pic>
        <p:nvPicPr>
          <p:cNvPr id="27" name="Picture 26">
            <a:extLst>
              <a:ext uri="{FF2B5EF4-FFF2-40B4-BE49-F238E27FC236}">
                <a16:creationId xmlns:a16="http://schemas.microsoft.com/office/drawing/2014/main" id="{5829261A-89B6-46B8-8EB0-3BE121178123}"/>
              </a:ext>
            </a:extLst>
          </p:cNvPr>
          <p:cNvPicPr>
            <a:picLocks noChangeAspect="1"/>
          </p:cNvPicPr>
          <p:nvPr/>
        </p:nvPicPr>
        <p:blipFill rotWithShape="1">
          <a:blip r:embed="rId3"/>
          <a:srcRect l="3555"/>
          <a:stretch/>
        </p:blipFill>
        <p:spPr>
          <a:xfrm>
            <a:off x="460452" y="1922693"/>
            <a:ext cx="4589451" cy="2465571"/>
          </a:xfrm>
          <a:prstGeom prst="rect">
            <a:avLst/>
          </a:prstGeom>
        </p:spPr>
      </p:pic>
      <p:sp>
        <p:nvSpPr>
          <p:cNvPr id="3" name="Rectangle 2">
            <a:extLst>
              <a:ext uri="{FF2B5EF4-FFF2-40B4-BE49-F238E27FC236}">
                <a16:creationId xmlns:a16="http://schemas.microsoft.com/office/drawing/2014/main" id="{D8E4C42E-48A1-4423-95D5-FFECE1C4307B}"/>
              </a:ext>
            </a:extLst>
          </p:cNvPr>
          <p:cNvSpPr/>
          <p:nvPr/>
        </p:nvSpPr>
        <p:spPr>
          <a:xfrm>
            <a:off x="5646556" y="4388264"/>
            <a:ext cx="3129040" cy="258532"/>
          </a:xfrm>
          <a:prstGeom prst="rect">
            <a:avLst/>
          </a:prstGeom>
        </p:spPr>
        <p:txBody>
          <a:bodyPr wrap="square">
            <a:spAutoFit/>
          </a:bodyPr>
          <a:lstStyle/>
          <a:p>
            <a:r>
              <a:rPr lang="en-US" sz="1080" dirty="0"/>
              <a:t>Pardos, Z.A., Fan, Z., Jiang, W. (2019)</a:t>
            </a:r>
          </a:p>
        </p:txBody>
      </p:sp>
      <p:pic>
        <p:nvPicPr>
          <p:cNvPr id="2" name="Picture 1">
            <a:extLst>
              <a:ext uri="{FF2B5EF4-FFF2-40B4-BE49-F238E27FC236}">
                <a16:creationId xmlns:a16="http://schemas.microsoft.com/office/drawing/2014/main" id="{147F08F3-FC70-4131-B88A-5FBAC62E5B9B}"/>
              </a:ext>
            </a:extLst>
          </p:cNvPr>
          <p:cNvPicPr>
            <a:picLocks noChangeAspect="1"/>
          </p:cNvPicPr>
          <p:nvPr/>
        </p:nvPicPr>
        <p:blipFill>
          <a:blip r:embed="rId4"/>
          <a:stretch>
            <a:fillRect/>
          </a:stretch>
        </p:blipFill>
        <p:spPr>
          <a:xfrm>
            <a:off x="4874347" y="2490572"/>
            <a:ext cx="3822134" cy="1573358"/>
          </a:xfrm>
          <a:prstGeom prst="rect">
            <a:avLst/>
          </a:prstGeom>
        </p:spPr>
      </p:pic>
    </p:spTree>
    <p:extLst>
      <p:ext uri="{BB962C8B-B14F-4D97-AF65-F5344CB8AC3E}">
        <p14:creationId xmlns:p14="http://schemas.microsoft.com/office/powerpoint/2010/main" val="170527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7F2EF-C6CF-4E13-87FA-5B33744B04FC}"/>
              </a:ext>
            </a:extLst>
          </p:cNvPr>
          <p:cNvSpPr txBox="1"/>
          <p:nvPr/>
        </p:nvSpPr>
        <p:spPr>
          <a:xfrm>
            <a:off x="282749" y="414607"/>
            <a:ext cx="4784835"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item prediction</a:t>
            </a:r>
            <a:endParaRPr lang="en-US" sz="2400" dirty="0">
              <a:latin typeface="+mj-lt"/>
            </a:endParaRPr>
          </a:p>
        </p:txBody>
      </p:sp>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3" y="2934136"/>
            <a:ext cx="2539541" cy="507831"/>
          </a:xfrm>
          <a:prstGeom prst="rect">
            <a:avLst/>
          </a:prstGeom>
          <a:noFill/>
        </p:spPr>
        <p:txBody>
          <a:bodyPr wrap="none" rtlCol="0">
            <a:spAutoFit/>
          </a:bodyPr>
          <a:lstStyle/>
          <a:p>
            <a:r>
              <a:rPr lang="en-US" sz="1350" dirty="0"/>
              <a:t>Sequence history used to </a:t>
            </a:r>
            <a:r>
              <a:rPr lang="en-US" sz="1350" b="1" dirty="0"/>
              <a:t>predict</a:t>
            </a:r>
            <a:r>
              <a:rPr lang="en-US" sz="1350" dirty="0"/>
              <a:t> </a:t>
            </a:r>
          </a:p>
          <a:p>
            <a:r>
              <a:rPr lang="en-US" sz="1350" dirty="0"/>
              <a:t>the </a:t>
            </a:r>
            <a:r>
              <a:rPr lang="en-US" sz="1350" b="1" dirty="0"/>
              <a:t>next item </a:t>
            </a:r>
            <a:r>
              <a:rPr lang="en-US" sz="1350" dirty="0"/>
              <a:t>in the sequence</a:t>
            </a:r>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flipV="1">
            <a:off x="3508417" y="2525857"/>
            <a:ext cx="698915" cy="650652"/>
          </a:xfrm>
          <a:prstGeom prst="bentConnector3">
            <a:avLst>
              <a:gd name="adj1" fmla="val 100177"/>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855993CA-91B2-4DE1-B174-2301070A5191}"/>
              </a:ext>
            </a:extLst>
          </p:cNvPr>
          <p:cNvSpPr/>
          <p:nvPr/>
        </p:nvSpPr>
        <p:spPr>
          <a:xfrm>
            <a:off x="888424" y="3625608"/>
            <a:ext cx="3014543" cy="715581"/>
          </a:xfrm>
          <a:prstGeom prst="rect">
            <a:avLst/>
          </a:prstGeom>
        </p:spPr>
        <p:txBody>
          <a:bodyPr wrap="none">
            <a:spAutoFit/>
          </a:bodyPr>
          <a:lstStyle/>
          <a:p>
            <a:r>
              <a:rPr lang="en-US" sz="1350" dirty="0"/>
              <a:t>Yap, Li, &amp; Yu (2012); </a:t>
            </a:r>
            <a:r>
              <a:rPr lang="en-US" sz="1350" dirty="0" err="1"/>
              <a:t>Hidasi</a:t>
            </a:r>
            <a:r>
              <a:rPr lang="en-US" sz="1350" dirty="0"/>
              <a:t> et al. (2015); </a:t>
            </a:r>
            <a:br>
              <a:rPr lang="en-US" sz="1350" dirty="0"/>
            </a:br>
            <a:r>
              <a:rPr lang="en-US" sz="1350" dirty="0"/>
              <a:t>Li, Zhao, &amp; Liu (2018); Sun et al. (2019);</a:t>
            </a:r>
          </a:p>
          <a:p>
            <a:r>
              <a:rPr lang="en-US" sz="1350" dirty="0"/>
              <a:t>Guo et al. (2020)...</a:t>
            </a:r>
          </a:p>
        </p:txBody>
      </p:sp>
    </p:spTree>
    <p:extLst>
      <p:ext uri="{BB962C8B-B14F-4D97-AF65-F5344CB8AC3E}">
        <p14:creationId xmlns:p14="http://schemas.microsoft.com/office/powerpoint/2010/main" val="236435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7F2EF-C6CF-4E13-87FA-5B33744B04FC}"/>
              </a:ext>
            </a:extLst>
          </p:cNvPr>
          <p:cNvSpPr txBox="1"/>
          <p:nvPr/>
        </p:nvSpPr>
        <p:spPr>
          <a:xfrm>
            <a:off x="282749" y="414607"/>
            <a:ext cx="4784835"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basket prediction</a:t>
            </a:r>
          </a:p>
        </p:txBody>
      </p:sp>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3" y="2934136"/>
            <a:ext cx="3062570" cy="507831"/>
          </a:xfrm>
          <a:prstGeom prst="rect">
            <a:avLst/>
          </a:prstGeom>
          <a:noFill/>
        </p:spPr>
        <p:txBody>
          <a:bodyPr wrap="none" rtlCol="0">
            <a:spAutoFit/>
          </a:bodyPr>
          <a:lstStyle/>
          <a:p>
            <a:r>
              <a:rPr lang="en-US" sz="1350" dirty="0"/>
              <a:t>Sequence history used to </a:t>
            </a:r>
            <a:r>
              <a:rPr lang="en-US" sz="1350" b="1" dirty="0"/>
              <a:t>predict</a:t>
            </a:r>
            <a:r>
              <a:rPr lang="en-US" sz="1350" dirty="0"/>
              <a:t> </a:t>
            </a:r>
          </a:p>
          <a:p>
            <a:r>
              <a:rPr lang="en-US" sz="1350" dirty="0"/>
              <a:t>the </a:t>
            </a:r>
            <a:r>
              <a:rPr lang="en-US" sz="1350" b="1" dirty="0"/>
              <a:t>next basket of items </a:t>
            </a:r>
            <a:r>
              <a:rPr lang="en-US" sz="1350" dirty="0"/>
              <a:t>in the sequence</a:t>
            </a:r>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flipV="1">
            <a:off x="3508417" y="2521961"/>
            <a:ext cx="698915" cy="650652"/>
          </a:xfrm>
          <a:prstGeom prst="bentConnector3">
            <a:avLst>
              <a:gd name="adj1" fmla="val 100177"/>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9EC18BB3-D1D7-4E7D-BC56-18010F6FA1B5}"/>
              </a:ext>
            </a:extLst>
          </p:cNvPr>
          <p:cNvSpPr/>
          <p:nvPr/>
        </p:nvSpPr>
        <p:spPr>
          <a:xfrm>
            <a:off x="888423" y="3625607"/>
            <a:ext cx="4510145" cy="300082"/>
          </a:xfrm>
          <a:prstGeom prst="rect">
            <a:avLst/>
          </a:prstGeom>
        </p:spPr>
        <p:txBody>
          <a:bodyPr wrap="none">
            <a:spAutoFit/>
          </a:bodyPr>
          <a:lstStyle/>
          <a:p>
            <a:r>
              <a:rPr lang="en-US" sz="1350" dirty="0"/>
              <a:t>Wan et al. (2015); Yu et al. (2016); Pardos, Fan, &amp; Jiang (2019)</a:t>
            </a:r>
          </a:p>
        </p:txBody>
      </p:sp>
    </p:spTree>
    <p:extLst>
      <p:ext uri="{BB962C8B-B14F-4D97-AF65-F5344CB8AC3E}">
        <p14:creationId xmlns:p14="http://schemas.microsoft.com/office/powerpoint/2010/main" val="326917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7F2EF-C6CF-4E13-87FA-5B33744B04FC}"/>
              </a:ext>
            </a:extLst>
          </p:cNvPr>
          <p:cNvSpPr txBox="1"/>
          <p:nvPr/>
        </p:nvSpPr>
        <p:spPr>
          <a:xfrm>
            <a:off x="282749" y="414607"/>
            <a:ext cx="4784835" cy="738664"/>
          </a:xfrm>
          <a:prstGeom prst="rect">
            <a:avLst/>
          </a:prstGeom>
          <a:noFill/>
        </p:spPr>
        <p:txBody>
          <a:bodyPr wrap="square" rtlCol="0">
            <a:spAutoFit/>
          </a:bodyPr>
          <a:lstStyle/>
          <a:p>
            <a:r>
              <a:rPr lang="en-US" sz="2400" dirty="0">
                <a:latin typeface="+mj-lt"/>
              </a:rPr>
              <a:t>Session-based recommendation</a:t>
            </a:r>
          </a:p>
          <a:p>
            <a:r>
              <a:rPr lang="en-US" dirty="0">
                <a:latin typeface="+mj-lt"/>
              </a:rPr>
              <a:t>Next consecutive basket prediction</a:t>
            </a:r>
          </a:p>
        </p:txBody>
      </p:sp>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4" y="2934136"/>
            <a:ext cx="3388235" cy="507831"/>
          </a:xfrm>
          <a:prstGeom prst="rect">
            <a:avLst/>
          </a:prstGeom>
          <a:noFill/>
        </p:spPr>
        <p:txBody>
          <a:bodyPr wrap="none" rtlCol="0">
            <a:spAutoFit/>
          </a:bodyPr>
          <a:lstStyle/>
          <a:p>
            <a:r>
              <a:rPr lang="en-US" sz="1350" dirty="0"/>
              <a:t>Sequence history used to </a:t>
            </a:r>
            <a:r>
              <a:rPr lang="en-US" sz="1350" b="1" dirty="0"/>
              <a:t>predict</a:t>
            </a:r>
            <a:r>
              <a:rPr lang="en-US" sz="1350" dirty="0"/>
              <a:t> </a:t>
            </a:r>
          </a:p>
          <a:p>
            <a:r>
              <a:rPr lang="en-US" sz="1350" b="1" dirty="0"/>
              <a:t>consecutive baskets of items </a:t>
            </a:r>
            <a:r>
              <a:rPr lang="en-US" sz="1350" dirty="0"/>
              <a:t>in the sequence</a:t>
            </a:r>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rot="16200000" flipV="1">
            <a:off x="4009533" y="271976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835489"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884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16515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44623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5915650"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596423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24531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52639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cxnSp>
        <p:nvCxnSpPr>
          <p:cNvPr id="34" name="Connector: Elbow 33">
            <a:extLst>
              <a:ext uri="{FF2B5EF4-FFF2-40B4-BE49-F238E27FC236}">
                <a16:creationId xmlns:a16="http://schemas.microsoft.com/office/drawing/2014/main" id="{CB4C5B06-DD30-4735-AE84-405B4A2B610B}"/>
              </a:ext>
            </a:extLst>
          </p:cNvPr>
          <p:cNvCxnSpPr>
            <a:cxnSpLocks/>
          </p:cNvCxnSpPr>
          <p:nvPr/>
        </p:nvCxnSpPr>
        <p:spPr>
          <a:xfrm rot="16200000" flipV="1">
            <a:off x="5088706" y="272799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9771D25-7AAA-4696-BC24-5886C3AC5E34}"/>
              </a:ext>
            </a:extLst>
          </p:cNvPr>
          <p:cNvCxnSpPr>
            <a:cxnSpLocks/>
          </p:cNvCxnSpPr>
          <p:nvPr/>
        </p:nvCxnSpPr>
        <p:spPr>
          <a:xfrm rot="16200000" flipV="1">
            <a:off x="6169242" y="2732322"/>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F5AF0906-CEA0-467A-904D-AF35B321FA7E}"/>
              </a:ext>
            </a:extLst>
          </p:cNvPr>
          <p:cNvSpPr/>
          <p:nvPr/>
        </p:nvSpPr>
        <p:spPr>
          <a:xfrm>
            <a:off x="888423" y="3625607"/>
            <a:ext cx="1512594" cy="300082"/>
          </a:xfrm>
          <a:prstGeom prst="rect">
            <a:avLst/>
          </a:prstGeom>
        </p:spPr>
        <p:txBody>
          <a:bodyPr wrap="none">
            <a:spAutoFit/>
          </a:bodyPr>
          <a:lstStyle/>
          <a:p>
            <a:r>
              <a:rPr lang="en-US" sz="1350" dirty="0"/>
              <a:t>Cheng et al. (2013)</a:t>
            </a:r>
          </a:p>
        </p:txBody>
      </p:sp>
    </p:spTree>
    <p:extLst>
      <p:ext uri="{BB962C8B-B14F-4D97-AF65-F5344CB8AC3E}">
        <p14:creationId xmlns:p14="http://schemas.microsoft.com/office/powerpoint/2010/main" val="343297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7F2EF-C6CF-4E13-87FA-5B33744B04FC}"/>
              </a:ext>
            </a:extLst>
          </p:cNvPr>
          <p:cNvSpPr txBox="1"/>
          <p:nvPr/>
        </p:nvSpPr>
        <p:spPr>
          <a:xfrm>
            <a:off x="282748" y="414607"/>
            <a:ext cx="8266373"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consecutive basket prediction w/ future reference items</a:t>
            </a:r>
          </a:p>
        </p:txBody>
      </p:sp>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4" y="2934135"/>
            <a:ext cx="3388235" cy="715581"/>
          </a:xfrm>
          <a:prstGeom prst="rect">
            <a:avLst/>
          </a:prstGeom>
          <a:noFill/>
        </p:spPr>
        <p:txBody>
          <a:bodyPr wrap="none" rtlCol="0">
            <a:spAutoFit/>
          </a:bodyPr>
          <a:lstStyle/>
          <a:p>
            <a:r>
              <a:rPr lang="en-US" sz="1350" dirty="0"/>
              <a:t>Sequence history used to </a:t>
            </a:r>
            <a:r>
              <a:rPr lang="en-US" sz="1350" b="1" dirty="0"/>
              <a:t>predict</a:t>
            </a:r>
            <a:r>
              <a:rPr lang="en-US" sz="1350" dirty="0"/>
              <a:t> </a:t>
            </a:r>
          </a:p>
          <a:p>
            <a:r>
              <a:rPr lang="en-US" sz="1350" b="1" dirty="0"/>
              <a:t>consecutive baskets of items </a:t>
            </a:r>
            <a:r>
              <a:rPr lang="en-US" sz="1350" dirty="0"/>
              <a:t>in the sequence</a:t>
            </a:r>
          </a:p>
          <a:p>
            <a:r>
              <a:rPr lang="en-US" sz="1350" dirty="0"/>
              <a:t>using known future reference items</a:t>
            </a:r>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rot="16200000" flipV="1">
            <a:off x="4009533" y="271976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835489"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884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16515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44623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5915650"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596423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24531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526395"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4" name="Connector: Elbow 33">
            <a:extLst>
              <a:ext uri="{FF2B5EF4-FFF2-40B4-BE49-F238E27FC236}">
                <a16:creationId xmlns:a16="http://schemas.microsoft.com/office/drawing/2014/main" id="{CB4C5B06-DD30-4735-AE84-405B4A2B610B}"/>
              </a:ext>
            </a:extLst>
          </p:cNvPr>
          <p:cNvCxnSpPr>
            <a:cxnSpLocks/>
          </p:cNvCxnSpPr>
          <p:nvPr/>
        </p:nvCxnSpPr>
        <p:spPr>
          <a:xfrm rot="16200000" flipV="1">
            <a:off x="5088706" y="272799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9771D25-7AAA-4696-BC24-5886C3AC5E34}"/>
              </a:ext>
            </a:extLst>
          </p:cNvPr>
          <p:cNvCxnSpPr>
            <a:cxnSpLocks/>
          </p:cNvCxnSpPr>
          <p:nvPr/>
        </p:nvCxnSpPr>
        <p:spPr>
          <a:xfrm rot="16200000" flipV="1">
            <a:off x="6169242" y="2732322"/>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2AC313C8-9F81-42AB-9A67-6E558B847BB1}"/>
              </a:ext>
            </a:extLst>
          </p:cNvPr>
          <p:cNvSpPr/>
          <p:nvPr/>
        </p:nvSpPr>
        <p:spPr>
          <a:xfrm>
            <a:off x="888423" y="3625607"/>
            <a:ext cx="2155205" cy="300082"/>
          </a:xfrm>
          <a:prstGeom prst="rect">
            <a:avLst/>
          </a:prstGeom>
        </p:spPr>
        <p:txBody>
          <a:bodyPr wrap="none">
            <a:spAutoFit/>
          </a:bodyPr>
          <a:lstStyle/>
          <a:p>
            <a:r>
              <a:rPr lang="en-US" sz="1350" dirty="0"/>
              <a:t>(Shao, Guo, &amp; Pardos, 2021)</a:t>
            </a:r>
          </a:p>
        </p:txBody>
      </p:sp>
    </p:spTree>
    <p:extLst>
      <p:ext uri="{BB962C8B-B14F-4D97-AF65-F5344CB8AC3E}">
        <p14:creationId xmlns:p14="http://schemas.microsoft.com/office/powerpoint/2010/main" val="94706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4" y="2934135"/>
            <a:ext cx="3388235" cy="715581"/>
          </a:xfrm>
          <a:prstGeom prst="rect">
            <a:avLst/>
          </a:prstGeom>
          <a:noFill/>
        </p:spPr>
        <p:txBody>
          <a:bodyPr wrap="none" rtlCol="0">
            <a:spAutoFit/>
          </a:bodyPr>
          <a:lstStyle/>
          <a:p>
            <a:r>
              <a:rPr lang="en-US" sz="1350" dirty="0"/>
              <a:t>Sequence history used to </a:t>
            </a:r>
            <a:r>
              <a:rPr lang="en-US" sz="1350" b="1" dirty="0"/>
              <a:t>predict</a:t>
            </a:r>
            <a:r>
              <a:rPr lang="en-US" sz="1350" dirty="0"/>
              <a:t> </a:t>
            </a:r>
          </a:p>
          <a:p>
            <a:r>
              <a:rPr lang="en-US" sz="1350" b="1" dirty="0"/>
              <a:t>consecutive baskets of items </a:t>
            </a:r>
            <a:r>
              <a:rPr lang="en-US" sz="1350" dirty="0"/>
              <a:t>in the sequence</a:t>
            </a:r>
          </a:p>
          <a:p>
            <a:r>
              <a:rPr lang="en-US" sz="1350" dirty="0"/>
              <a:t>using known future reference items</a:t>
            </a:r>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rot="16200000" flipV="1">
            <a:off x="4009533" y="271976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835489"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884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16515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446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5915650"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5964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24531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526395"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cxnSp>
        <p:nvCxnSpPr>
          <p:cNvPr id="34" name="Connector: Elbow 33">
            <a:extLst>
              <a:ext uri="{FF2B5EF4-FFF2-40B4-BE49-F238E27FC236}">
                <a16:creationId xmlns:a16="http://schemas.microsoft.com/office/drawing/2014/main" id="{CB4C5B06-DD30-4735-AE84-405B4A2B610B}"/>
              </a:ext>
            </a:extLst>
          </p:cNvPr>
          <p:cNvCxnSpPr>
            <a:cxnSpLocks/>
          </p:cNvCxnSpPr>
          <p:nvPr/>
        </p:nvCxnSpPr>
        <p:spPr>
          <a:xfrm rot="16200000" flipV="1">
            <a:off x="5088706" y="272799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9771D25-7AAA-4696-BC24-5886C3AC5E34}"/>
              </a:ext>
            </a:extLst>
          </p:cNvPr>
          <p:cNvCxnSpPr>
            <a:cxnSpLocks/>
          </p:cNvCxnSpPr>
          <p:nvPr/>
        </p:nvCxnSpPr>
        <p:spPr>
          <a:xfrm rot="16200000" flipV="1">
            <a:off x="6169242" y="2732322"/>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F151A46-517B-45D0-91B5-8DB8FE982EB2}"/>
              </a:ext>
            </a:extLst>
          </p:cNvPr>
          <p:cNvSpPr txBox="1"/>
          <p:nvPr/>
        </p:nvSpPr>
        <p:spPr>
          <a:xfrm>
            <a:off x="1504640" y="1696453"/>
            <a:ext cx="1051763" cy="300082"/>
          </a:xfrm>
          <a:prstGeom prst="rect">
            <a:avLst/>
          </a:prstGeom>
          <a:noFill/>
        </p:spPr>
        <p:txBody>
          <a:bodyPr wrap="none" rtlCol="0">
            <a:spAutoFit/>
          </a:bodyPr>
          <a:lstStyle/>
          <a:p>
            <a:r>
              <a:rPr lang="en-US" sz="1350" b="1" dirty="0">
                <a:solidFill>
                  <a:srgbClr val="4472C4"/>
                </a:solidFill>
              </a:rPr>
              <a:t>Item history</a:t>
            </a:r>
          </a:p>
        </p:txBody>
      </p:sp>
      <p:sp>
        <p:nvSpPr>
          <p:cNvPr id="33" name="TextBox 32">
            <a:extLst>
              <a:ext uri="{FF2B5EF4-FFF2-40B4-BE49-F238E27FC236}">
                <a16:creationId xmlns:a16="http://schemas.microsoft.com/office/drawing/2014/main" id="{858AE8CF-3775-4101-96AC-DCD7D5AF763D}"/>
              </a:ext>
            </a:extLst>
          </p:cNvPr>
          <p:cNvSpPr txBox="1"/>
          <p:nvPr/>
        </p:nvSpPr>
        <p:spPr>
          <a:xfrm>
            <a:off x="4835489" y="1696453"/>
            <a:ext cx="1824667" cy="300082"/>
          </a:xfrm>
          <a:prstGeom prst="rect">
            <a:avLst/>
          </a:prstGeom>
          <a:noFill/>
        </p:spPr>
        <p:txBody>
          <a:bodyPr wrap="none" rtlCol="0">
            <a:spAutoFit/>
          </a:bodyPr>
          <a:lstStyle/>
          <a:p>
            <a:r>
              <a:rPr lang="en-US" sz="1350" b="1" dirty="0">
                <a:solidFill>
                  <a:srgbClr val="70AD47"/>
                </a:solidFill>
              </a:rPr>
              <a:t>Items specified by user</a:t>
            </a:r>
          </a:p>
        </p:txBody>
      </p:sp>
      <p:sp>
        <p:nvSpPr>
          <p:cNvPr id="3" name="TextBox 2">
            <a:extLst>
              <a:ext uri="{FF2B5EF4-FFF2-40B4-BE49-F238E27FC236}">
                <a16:creationId xmlns:a16="http://schemas.microsoft.com/office/drawing/2014/main" id="{CA0E47FA-DDB0-482A-94A7-24FA1C73F4C5}"/>
              </a:ext>
            </a:extLst>
          </p:cNvPr>
          <p:cNvSpPr txBox="1"/>
          <p:nvPr/>
        </p:nvSpPr>
        <p:spPr>
          <a:xfrm>
            <a:off x="5102121" y="3280384"/>
            <a:ext cx="3055837" cy="784830"/>
          </a:xfrm>
          <a:prstGeom prst="rect">
            <a:avLst/>
          </a:prstGeom>
          <a:noFill/>
        </p:spPr>
        <p:txBody>
          <a:bodyPr wrap="none" rtlCol="0">
            <a:spAutoFit/>
          </a:bodyPr>
          <a:lstStyle/>
          <a:p>
            <a:r>
              <a:rPr lang="en-US" sz="1500" dirty="0"/>
              <a:t>Benefits of future reference items</a:t>
            </a:r>
          </a:p>
          <a:p>
            <a:pPr marL="257175" indent="-257175">
              <a:buFont typeface="Arial" panose="020B0604020202020204" pitchFamily="34" charset="0"/>
              <a:buChar char="•"/>
            </a:pPr>
            <a:r>
              <a:rPr lang="en-US" sz="1500" u="sng" dirty="0"/>
              <a:t>User influence on personalization</a:t>
            </a:r>
          </a:p>
          <a:p>
            <a:pPr marL="257175" indent="-257175">
              <a:buFont typeface="Arial" panose="020B0604020202020204" pitchFamily="34" charset="0"/>
              <a:buChar char="•"/>
            </a:pPr>
            <a:r>
              <a:rPr lang="en-US" sz="1500" dirty="0"/>
              <a:t>Cold-start problem</a:t>
            </a:r>
          </a:p>
        </p:txBody>
      </p:sp>
      <p:sp>
        <p:nvSpPr>
          <p:cNvPr id="36" name="TextBox 35">
            <a:extLst>
              <a:ext uri="{FF2B5EF4-FFF2-40B4-BE49-F238E27FC236}">
                <a16:creationId xmlns:a16="http://schemas.microsoft.com/office/drawing/2014/main" id="{A22DA72A-A0F5-4BC7-8CEE-4F4CE8058EBF}"/>
              </a:ext>
            </a:extLst>
          </p:cNvPr>
          <p:cNvSpPr txBox="1"/>
          <p:nvPr/>
        </p:nvSpPr>
        <p:spPr>
          <a:xfrm>
            <a:off x="282748" y="414607"/>
            <a:ext cx="8266373"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consecutive basket prediction w/ future reference items</a:t>
            </a:r>
          </a:p>
        </p:txBody>
      </p:sp>
      <p:sp>
        <p:nvSpPr>
          <p:cNvPr id="37" name="Rectangle 36">
            <a:extLst>
              <a:ext uri="{FF2B5EF4-FFF2-40B4-BE49-F238E27FC236}">
                <a16:creationId xmlns:a16="http://schemas.microsoft.com/office/drawing/2014/main" id="{5A97B8DE-6337-4551-B2C1-ED4D2529B952}"/>
              </a:ext>
            </a:extLst>
          </p:cNvPr>
          <p:cNvSpPr/>
          <p:nvPr/>
        </p:nvSpPr>
        <p:spPr>
          <a:xfrm>
            <a:off x="888424" y="3625607"/>
            <a:ext cx="998991" cy="300082"/>
          </a:xfrm>
          <a:prstGeom prst="rect">
            <a:avLst/>
          </a:prstGeom>
        </p:spPr>
        <p:txBody>
          <a:bodyPr wrap="none">
            <a:spAutoFit/>
          </a:bodyPr>
          <a:lstStyle/>
          <a:p>
            <a:r>
              <a:rPr lang="en-US" sz="1350" dirty="0"/>
              <a:t>(this paper)</a:t>
            </a:r>
          </a:p>
        </p:txBody>
      </p:sp>
    </p:spTree>
    <p:extLst>
      <p:ext uri="{BB962C8B-B14F-4D97-AF65-F5344CB8AC3E}">
        <p14:creationId xmlns:p14="http://schemas.microsoft.com/office/powerpoint/2010/main" val="13405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CF6348BF-2B11-4846-B85F-FD4E88CC7F04}"/>
              </a:ext>
            </a:extLst>
          </p:cNvPr>
          <p:cNvSpPr txBox="1"/>
          <p:nvPr/>
        </p:nvSpPr>
        <p:spPr>
          <a:xfrm>
            <a:off x="888423" y="2934136"/>
            <a:ext cx="3891002" cy="507831"/>
          </a:xfrm>
          <a:prstGeom prst="rect">
            <a:avLst/>
          </a:prstGeom>
          <a:noFill/>
        </p:spPr>
        <p:txBody>
          <a:bodyPr wrap="none" rtlCol="0">
            <a:spAutoFit/>
          </a:bodyPr>
          <a:lstStyle/>
          <a:p>
            <a:r>
              <a:rPr lang="en-US" sz="1350" b="1" dirty="0"/>
              <a:t>No</a:t>
            </a:r>
            <a:r>
              <a:rPr lang="en-US" sz="1350" dirty="0"/>
              <a:t> sequence history available to </a:t>
            </a:r>
            <a:r>
              <a:rPr lang="en-US" sz="1350" b="1" dirty="0"/>
              <a:t>predict</a:t>
            </a:r>
            <a:r>
              <a:rPr lang="en-US" sz="1350" dirty="0"/>
              <a:t> </a:t>
            </a:r>
          </a:p>
          <a:p>
            <a:r>
              <a:rPr lang="en-US" sz="1350" b="1" dirty="0"/>
              <a:t>next item/basket </a:t>
            </a:r>
            <a:r>
              <a:rPr lang="en-US" sz="1350" dirty="0"/>
              <a:t>or </a:t>
            </a:r>
            <a:r>
              <a:rPr lang="en-US" sz="1350" b="1" dirty="0"/>
              <a:t>next consecutive items/baskets</a:t>
            </a:r>
            <a:endParaRPr lang="en-US" sz="1350" dirty="0"/>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rot="16200000" flipV="1">
            <a:off x="4009533" y="271976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835489"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884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16515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446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5915650"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5964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24531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526395"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cxnSp>
        <p:nvCxnSpPr>
          <p:cNvPr id="34" name="Connector: Elbow 33">
            <a:extLst>
              <a:ext uri="{FF2B5EF4-FFF2-40B4-BE49-F238E27FC236}">
                <a16:creationId xmlns:a16="http://schemas.microsoft.com/office/drawing/2014/main" id="{CB4C5B06-DD30-4735-AE84-405B4A2B610B}"/>
              </a:ext>
            </a:extLst>
          </p:cNvPr>
          <p:cNvCxnSpPr>
            <a:cxnSpLocks/>
          </p:cNvCxnSpPr>
          <p:nvPr/>
        </p:nvCxnSpPr>
        <p:spPr>
          <a:xfrm rot="16200000" flipV="1">
            <a:off x="5088706" y="272799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9771D25-7AAA-4696-BC24-5886C3AC5E34}"/>
              </a:ext>
            </a:extLst>
          </p:cNvPr>
          <p:cNvCxnSpPr>
            <a:cxnSpLocks/>
          </p:cNvCxnSpPr>
          <p:nvPr/>
        </p:nvCxnSpPr>
        <p:spPr>
          <a:xfrm rot="16200000" flipV="1">
            <a:off x="6169242" y="2732322"/>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F151A46-517B-45D0-91B5-8DB8FE982EB2}"/>
              </a:ext>
            </a:extLst>
          </p:cNvPr>
          <p:cNvSpPr txBox="1"/>
          <p:nvPr/>
        </p:nvSpPr>
        <p:spPr>
          <a:xfrm>
            <a:off x="1504640" y="1696453"/>
            <a:ext cx="1051763" cy="300082"/>
          </a:xfrm>
          <a:prstGeom prst="rect">
            <a:avLst/>
          </a:prstGeom>
          <a:noFill/>
        </p:spPr>
        <p:txBody>
          <a:bodyPr wrap="none" rtlCol="0">
            <a:spAutoFit/>
          </a:bodyPr>
          <a:lstStyle/>
          <a:p>
            <a:r>
              <a:rPr lang="en-US" sz="1350" b="1" dirty="0">
                <a:solidFill>
                  <a:srgbClr val="4472C4"/>
                </a:solidFill>
              </a:rPr>
              <a:t>Item history</a:t>
            </a:r>
          </a:p>
        </p:txBody>
      </p:sp>
      <p:sp>
        <p:nvSpPr>
          <p:cNvPr id="33" name="TextBox 32">
            <a:extLst>
              <a:ext uri="{FF2B5EF4-FFF2-40B4-BE49-F238E27FC236}">
                <a16:creationId xmlns:a16="http://schemas.microsoft.com/office/drawing/2014/main" id="{858AE8CF-3775-4101-96AC-DCD7D5AF763D}"/>
              </a:ext>
            </a:extLst>
          </p:cNvPr>
          <p:cNvSpPr txBox="1"/>
          <p:nvPr/>
        </p:nvSpPr>
        <p:spPr>
          <a:xfrm>
            <a:off x="4835489" y="1696453"/>
            <a:ext cx="1824667" cy="300082"/>
          </a:xfrm>
          <a:prstGeom prst="rect">
            <a:avLst/>
          </a:prstGeom>
          <a:noFill/>
        </p:spPr>
        <p:txBody>
          <a:bodyPr wrap="none" rtlCol="0">
            <a:spAutoFit/>
          </a:bodyPr>
          <a:lstStyle/>
          <a:p>
            <a:r>
              <a:rPr lang="en-US" sz="1350" b="1" dirty="0">
                <a:solidFill>
                  <a:srgbClr val="70AD47"/>
                </a:solidFill>
              </a:rPr>
              <a:t>Items specified by user</a:t>
            </a:r>
          </a:p>
        </p:txBody>
      </p:sp>
      <p:sp>
        <p:nvSpPr>
          <p:cNvPr id="3" name="TextBox 2">
            <a:extLst>
              <a:ext uri="{FF2B5EF4-FFF2-40B4-BE49-F238E27FC236}">
                <a16:creationId xmlns:a16="http://schemas.microsoft.com/office/drawing/2014/main" id="{CA0E47FA-DDB0-482A-94A7-24FA1C73F4C5}"/>
              </a:ext>
            </a:extLst>
          </p:cNvPr>
          <p:cNvSpPr txBox="1"/>
          <p:nvPr/>
        </p:nvSpPr>
        <p:spPr>
          <a:xfrm>
            <a:off x="5102121" y="3280384"/>
            <a:ext cx="3055837" cy="784830"/>
          </a:xfrm>
          <a:prstGeom prst="rect">
            <a:avLst/>
          </a:prstGeom>
          <a:noFill/>
        </p:spPr>
        <p:txBody>
          <a:bodyPr wrap="none" rtlCol="0">
            <a:spAutoFit/>
          </a:bodyPr>
          <a:lstStyle/>
          <a:p>
            <a:r>
              <a:rPr lang="en-US" sz="1500" dirty="0"/>
              <a:t>Benefits of future reference items</a:t>
            </a:r>
          </a:p>
          <a:p>
            <a:pPr marL="257175" indent="-257175">
              <a:buFont typeface="Arial" panose="020B0604020202020204" pitchFamily="34" charset="0"/>
              <a:buChar char="•"/>
            </a:pPr>
            <a:r>
              <a:rPr lang="en-US" sz="1500" dirty="0"/>
              <a:t>User influence on personalization</a:t>
            </a:r>
          </a:p>
          <a:p>
            <a:pPr marL="257175" indent="-257175">
              <a:buFont typeface="Arial" panose="020B0604020202020204" pitchFamily="34" charset="0"/>
              <a:buChar char="•"/>
            </a:pPr>
            <a:r>
              <a:rPr lang="en-US" sz="1500" u="sng" dirty="0"/>
              <a:t>Cold-start problem</a:t>
            </a:r>
          </a:p>
        </p:txBody>
      </p:sp>
      <p:sp>
        <p:nvSpPr>
          <p:cNvPr id="32" name="Multiplication Sign 31">
            <a:extLst>
              <a:ext uri="{FF2B5EF4-FFF2-40B4-BE49-F238E27FC236}">
                <a16:creationId xmlns:a16="http://schemas.microsoft.com/office/drawing/2014/main" id="{956C04DE-2E70-48ED-82CF-CB750646A057}"/>
              </a:ext>
            </a:extLst>
          </p:cNvPr>
          <p:cNvSpPr/>
          <p:nvPr/>
        </p:nvSpPr>
        <p:spPr>
          <a:xfrm>
            <a:off x="372592" y="1845873"/>
            <a:ext cx="3343964" cy="807914"/>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9475AB0B-4C95-47A7-892C-8F7287CBB70A}"/>
              </a:ext>
            </a:extLst>
          </p:cNvPr>
          <p:cNvSpPr txBox="1"/>
          <p:nvPr/>
        </p:nvSpPr>
        <p:spPr>
          <a:xfrm>
            <a:off x="282748" y="414607"/>
            <a:ext cx="8266373"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consecutive basket prediction w/ future reference items</a:t>
            </a:r>
          </a:p>
        </p:txBody>
      </p:sp>
    </p:spTree>
    <p:extLst>
      <p:ext uri="{BB962C8B-B14F-4D97-AF65-F5344CB8AC3E}">
        <p14:creationId xmlns:p14="http://schemas.microsoft.com/office/powerpoint/2010/main" val="2897444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73ED49C-B939-46FF-80C5-194349AD94C6}"/>
              </a:ext>
            </a:extLst>
          </p:cNvPr>
          <p:cNvSpPr/>
          <p:nvPr/>
        </p:nvSpPr>
        <p:spPr>
          <a:xfrm>
            <a:off x="514844"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595005"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675166" y="2057400"/>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755328"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9" name="Left Brace 8">
            <a:extLst>
              <a:ext uri="{FF2B5EF4-FFF2-40B4-BE49-F238E27FC236}">
                <a16:creationId xmlns:a16="http://schemas.microsoft.com/office/drawing/2014/main" id="{1805A38C-A267-42AC-B9A9-5BA9C98015C8}"/>
              </a:ext>
            </a:extLst>
          </p:cNvPr>
          <p:cNvSpPr/>
          <p:nvPr/>
        </p:nvSpPr>
        <p:spPr>
          <a:xfrm rot="16200000">
            <a:off x="1885302" y="1150639"/>
            <a:ext cx="323419" cy="30643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cxnSp>
        <p:nvCxnSpPr>
          <p:cNvPr id="14" name="Connector: Elbow 13">
            <a:extLst>
              <a:ext uri="{FF2B5EF4-FFF2-40B4-BE49-F238E27FC236}">
                <a16:creationId xmlns:a16="http://schemas.microsoft.com/office/drawing/2014/main" id="{63611E94-B4C7-4D3F-BFAF-17118623FA9C}"/>
              </a:ext>
            </a:extLst>
          </p:cNvPr>
          <p:cNvCxnSpPr>
            <a:cxnSpLocks/>
          </p:cNvCxnSpPr>
          <p:nvPr/>
        </p:nvCxnSpPr>
        <p:spPr>
          <a:xfrm rot="16200000" flipV="1">
            <a:off x="4009533" y="271976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5B5C1450-6F3B-472B-9126-DD75386DBFE4}"/>
              </a:ext>
            </a:extLst>
          </p:cNvPr>
          <p:cNvSpPr/>
          <p:nvPr/>
        </p:nvSpPr>
        <p:spPr>
          <a:xfrm>
            <a:off x="562902"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84398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12506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643557"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192463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05718" y="2119745"/>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72682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07903"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288984" y="2114550"/>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0391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084992"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366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835489"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884073"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165154"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446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5915650" y="2057400"/>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5964234"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245315" y="2114550"/>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526395" y="2114550"/>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cxnSp>
        <p:nvCxnSpPr>
          <p:cNvPr id="34" name="Connector: Elbow 33">
            <a:extLst>
              <a:ext uri="{FF2B5EF4-FFF2-40B4-BE49-F238E27FC236}">
                <a16:creationId xmlns:a16="http://schemas.microsoft.com/office/drawing/2014/main" id="{CB4C5B06-DD30-4735-AE84-405B4A2B610B}"/>
              </a:ext>
            </a:extLst>
          </p:cNvPr>
          <p:cNvCxnSpPr>
            <a:cxnSpLocks/>
          </p:cNvCxnSpPr>
          <p:nvPr/>
        </p:nvCxnSpPr>
        <p:spPr>
          <a:xfrm rot="16200000" flipV="1">
            <a:off x="5088706" y="2727991"/>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9771D25-7AAA-4696-BC24-5886C3AC5E34}"/>
              </a:ext>
            </a:extLst>
          </p:cNvPr>
          <p:cNvCxnSpPr>
            <a:cxnSpLocks/>
          </p:cNvCxnSpPr>
          <p:nvPr/>
        </p:nvCxnSpPr>
        <p:spPr>
          <a:xfrm rot="16200000" flipV="1">
            <a:off x="6169242" y="2732322"/>
            <a:ext cx="396585" cy="9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F151A46-517B-45D0-91B5-8DB8FE982EB2}"/>
              </a:ext>
            </a:extLst>
          </p:cNvPr>
          <p:cNvSpPr txBox="1"/>
          <p:nvPr/>
        </p:nvSpPr>
        <p:spPr>
          <a:xfrm>
            <a:off x="1504640" y="1696453"/>
            <a:ext cx="1051763" cy="300082"/>
          </a:xfrm>
          <a:prstGeom prst="rect">
            <a:avLst/>
          </a:prstGeom>
          <a:noFill/>
        </p:spPr>
        <p:txBody>
          <a:bodyPr wrap="none" rtlCol="0">
            <a:spAutoFit/>
          </a:bodyPr>
          <a:lstStyle/>
          <a:p>
            <a:r>
              <a:rPr lang="en-US" sz="1350" b="1" dirty="0">
                <a:solidFill>
                  <a:srgbClr val="4472C4"/>
                </a:solidFill>
              </a:rPr>
              <a:t>Item history</a:t>
            </a:r>
          </a:p>
        </p:txBody>
      </p:sp>
      <p:sp>
        <p:nvSpPr>
          <p:cNvPr id="33" name="TextBox 32">
            <a:extLst>
              <a:ext uri="{FF2B5EF4-FFF2-40B4-BE49-F238E27FC236}">
                <a16:creationId xmlns:a16="http://schemas.microsoft.com/office/drawing/2014/main" id="{858AE8CF-3775-4101-96AC-DCD7D5AF763D}"/>
              </a:ext>
            </a:extLst>
          </p:cNvPr>
          <p:cNvSpPr txBox="1"/>
          <p:nvPr/>
        </p:nvSpPr>
        <p:spPr>
          <a:xfrm>
            <a:off x="4835489" y="1696453"/>
            <a:ext cx="1824667" cy="300082"/>
          </a:xfrm>
          <a:prstGeom prst="rect">
            <a:avLst/>
          </a:prstGeom>
          <a:noFill/>
        </p:spPr>
        <p:txBody>
          <a:bodyPr wrap="none" rtlCol="0">
            <a:spAutoFit/>
          </a:bodyPr>
          <a:lstStyle/>
          <a:p>
            <a:r>
              <a:rPr lang="en-US" sz="1350" b="1" dirty="0">
                <a:solidFill>
                  <a:srgbClr val="70AD47"/>
                </a:solidFill>
              </a:rPr>
              <a:t>Items specified by user</a:t>
            </a:r>
          </a:p>
        </p:txBody>
      </p:sp>
      <p:sp>
        <p:nvSpPr>
          <p:cNvPr id="3" name="TextBox 2">
            <a:extLst>
              <a:ext uri="{FF2B5EF4-FFF2-40B4-BE49-F238E27FC236}">
                <a16:creationId xmlns:a16="http://schemas.microsoft.com/office/drawing/2014/main" id="{CA0E47FA-DDB0-482A-94A7-24FA1C73F4C5}"/>
              </a:ext>
            </a:extLst>
          </p:cNvPr>
          <p:cNvSpPr txBox="1"/>
          <p:nvPr/>
        </p:nvSpPr>
        <p:spPr>
          <a:xfrm>
            <a:off x="5102121" y="3280384"/>
            <a:ext cx="3055837" cy="1015663"/>
          </a:xfrm>
          <a:prstGeom prst="rect">
            <a:avLst/>
          </a:prstGeom>
          <a:noFill/>
        </p:spPr>
        <p:txBody>
          <a:bodyPr wrap="none" rtlCol="0">
            <a:spAutoFit/>
          </a:bodyPr>
          <a:lstStyle/>
          <a:p>
            <a:r>
              <a:rPr lang="en-US" sz="1500" dirty="0"/>
              <a:t>Benefits of future reference items</a:t>
            </a:r>
          </a:p>
          <a:p>
            <a:pPr marL="257175" indent="-257175">
              <a:buFont typeface="Arial" panose="020B0604020202020204" pitchFamily="34" charset="0"/>
              <a:buChar char="•"/>
            </a:pPr>
            <a:r>
              <a:rPr lang="en-US" sz="1500" dirty="0"/>
              <a:t>User influence on personalization</a:t>
            </a:r>
          </a:p>
          <a:p>
            <a:pPr marL="257175" indent="-257175">
              <a:buFont typeface="Arial" panose="020B0604020202020204" pitchFamily="34" charset="0"/>
              <a:buChar char="•"/>
            </a:pPr>
            <a:r>
              <a:rPr lang="en-US" sz="1500" dirty="0"/>
              <a:t>Cold-start problem</a:t>
            </a:r>
          </a:p>
          <a:p>
            <a:pPr marL="257175" indent="-257175">
              <a:buFont typeface="Arial" panose="020B0604020202020204" pitchFamily="34" charset="0"/>
              <a:buChar char="•"/>
            </a:pPr>
            <a:r>
              <a:rPr lang="en-US" sz="1500" u="sng" dirty="0"/>
              <a:t>Prediction fidelity</a:t>
            </a:r>
          </a:p>
        </p:txBody>
      </p:sp>
      <p:sp>
        <p:nvSpPr>
          <p:cNvPr id="39" name="TextBox 38">
            <a:extLst>
              <a:ext uri="{FF2B5EF4-FFF2-40B4-BE49-F238E27FC236}">
                <a16:creationId xmlns:a16="http://schemas.microsoft.com/office/drawing/2014/main" id="{EB0B36C2-B220-469B-9222-C550AAB2285C}"/>
              </a:ext>
            </a:extLst>
          </p:cNvPr>
          <p:cNvSpPr txBox="1"/>
          <p:nvPr/>
        </p:nvSpPr>
        <p:spPr>
          <a:xfrm>
            <a:off x="282748" y="414607"/>
            <a:ext cx="8266373" cy="738664"/>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consecutive basket prediction w/ future reference items</a:t>
            </a:r>
          </a:p>
        </p:txBody>
      </p:sp>
    </p:spTree>
    <p:extLst>
      <p:ext uri="{BB962C8B-B14F-4D97-AF65-F5344CB8AC3E}">
        <p14:creationId xmlns:p14="http://schemas.microsoft.com/office/powerpoint/2010/main" val="243595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73ED49C-B939-46FF-80C5-194349AD94C6}"/>
              </a:ext>
            </a:extLst>
          </p:cNvPr>
          <p:cNvSpPr/>
          <p:nvPr/>
        </p:nvSpPr>
        <p:spPr>
          <a:xfrm>
            <a:off x="605331" y="2549469"/>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B2216BC5-5150-4DA4-9E35-3A7F0D922888}"/>
              </a:ext>
            </a:extLst>
          </p:cNvPr>
          <p:cNvSpPr/>
          <p:nvPr/>
        </p:nvSpPr>
        <p:spPr>
          <a:xfrm>
            <a:off x="1685493" y="2549469"/>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 name="Rectangle: Rounded Corners 6">
            <a:extLst>
              <a:ext uri="{FF2B5EF4-FFF2-40B4-BE49-F238E27FC236}">
                <a16:creationId xmlns:a16="http://schemas.microsoft.com/office/drawing/2014/main" id="{3C71D307-BCD4-4537-9D78-192E1A21FC04}"/>
              </a:ext>
            </a:extLst>
          </p:cNvPr>
          <p:cNvSpPr/>
          <p:nvPr/>
        </p:nvSpPr>
        <p:spPr>
          <a:xfrm>
            <a:off x="2765654" y="2549469"/>
            <a:ext cx="904009" cy="374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8" name="Rectangle: Rounded Corners 7">
            <a:extLst>
              <a:ext uri="{FF2B5EF4-FFF2-40B4-BE49-F238E27FC236}">
                <a16:creationId xmlns:a16="http://schemas.microsoft.com/office/drawing/2014/main" id="{DFD03677-0FE1-4743-AA9D-5CD8C7B7FEB2}"/>
              </a:ext>
            </a:extLst>
          </p:cNvPr>
          <p:cNvSpPr/>
          <p:nvPr/>
        </p:nvSpPr>
        <p:spPr>
          <a:xfrm>
            <a:off x="3845815" y="2549469"/>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11" name="Rectangle: Rounded Corners 10">
            <a:extLst>
              <a:ext uri="{FF2B5EF4-FFF2-40B4-BE49-F238E27FC236}">
                <a16:creationId xmlns:a16="http://schemas.microsoft.com/office/drawing/2014/main" id="{5B5C1450-6F3B-472B-9126-DD75386DBFE4}"/>
              </a:ext>
            </a:extLst>
          </p:cNvPr>
          <p:cNvSpPr/>
          <p:nvPr/>
        </p:nvSpPr>
        <p:spPr>
          <a:xfrm>
            <a:off x="653390"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Rounded Corners 11">
            <a:extLst>
              <a:ext uri="{FF2B5EF4-FFF2-40B4-BE49-F238E27FC236}">
                <a16:creationId xmlns:a16="http://schemas.microsoft.com/office/drawing/2014/main" id="{E882EC3E-B1B8-4CF0-BB2D-D8B1A70E8C76}"/>
              </a:ext>
            </a:extLst>
          </p:cNvPr>
          <p:cNvSpPr/>
          <p:nvPr/>
        </p:nvSpPr>
        <p:spPr>
          <a:xfrm>
            <a:off x="934470"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Rounded Corners 12">
            <a:extLst>
              <a:ext uri="{FF2B5EF4-FFF2-40B4-BE49-F238E27FC236}">
                <a16:creationId xmlns:a16="http://schemas.microsoft.com/office/drawing/2014/main" id="{8EC66A31-245F-49CB-AF32-7EEDF1844211}"/>
              </a:ext>
            </a:extLst>
          </p:cNvPr>
          <p:cNvSpPr/>
          <p:nvPr/>
        </p:nvSpPr>
        <p:spPr>
          <a:xfrm>
            <a:off x="1215551"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Rounded Corners 14">
            <a:extLst>
              <a:ext uri="{FF2B5EF4-FFF2-40B4-BE49-F238E27FC236}">
                <a16:creationId xmlns:a16="http://schemas.microsoft.com/office/drawing/2014/main" id="{2583F75E-8D64-4A47-919E-F3B32704936C}"/>
              </a:ext>
            </a:extLst>
          </p:cNvPr>
          <p:cNvSpPr/>
          <p:nvPr/>
        </p:nvSpPr>
        <p:spPr>
          <a:xfrm>
            <a:off x="1734045" y="2611814"/>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Rounded Corners 15">
            <a:extLst>
              <a:ext uri="{FF2B5EF4-FFF2-40B4-BE49-F238E27FC236}">
                <a16:creationId xmlns:a16="http://schemas.microsoft.com/office/drawing/2014/main" id="{0610FBBF-CB85-41F8-A431-A9C566B2A8CA}"/>
              </a:ext>
            </a:extLst>
          </p:cNvPr>
          <p:cNvSpPr/>
          <p:nvPr/>
        </p:nvSpPr>
        <p:spPr>
          <a:xfrm>
            <a:off x="2015125" y="2611814"/>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a16="http://schemas.microsoft.com/office/drawing/2014/main" id="{B128A423-BDF5-4210-A040-1B39DB716BC4}"/>
              </a:ext>
            </a:extLst>
          </p:cNvPr>
          <p:cNvSpPr/>
          <p:nvPr/>
        </p:nvSpPr>
        <p:spPr>
          <a:xfrm>
            <a:off x="2296206" y="2611814"/>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AC3F4328-369A-492C-B94D-7DACEC3D484A}"/>
              </a:ext>
            </a:extLst>
          </p:cNvPr>
          <p:cNvSpPr/>
          <p:nvPr/>
        </p:nvSpPr>
        <p:spPr>
          <a:xfrm>
            <a:off x="2817310"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DA580E75-43DF-4688-94C6-3E2B9F29869D}"/>
              </a:ext>
            </a:extLst>
          </p:cNvPr>
          <p:cNvSpPr/>
          <p:nvPr/>
        </p:nvSpPr>
        <p:spPr>
          <a:xfrm>
            <a:off x="3098391"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DFDCF44A-AE14-4AEB-92AF-F4B292D72416}"/>
              </a:ext>
            </a:extLst>
          </p:cNvPr>
          <p:cNvSpPr/>
          <p:nvPr/>
        </p:nvSpPr>
        <p:spPr>
          <a:xfrm>
            <a:off x="3379471" y="2606619"/>
            <a:ext cx="244678" cy="25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7D57C69-BDA5-444F-AFF8-FFDFDFEFCBE3}"/>
              </a:ext>
            </a:extLst>
          </p:cNvPr>
          <p:cNvSpPr/>
          <p:nvPr/>
        </p:nvSpPr>
        <p:spPr>
          <a:xfrm>
            <a:off x="3894399"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2" name="Rectangle: Rounded Corners 21">
            <a:extLst>
              <a:ext uri="{FF2B5EF4-FFF2-40B4-BE49-F238E27FC236}">
                <a16:creationId xmlns:a16="http://schemas.microsoft.com/office/drawing/2014/main" id="{0A2B7B17-8439-4840-A056-389A77B01904}"/>
              </a:ext>
            </a:extLst>
          </p:cNvPr>
          <p:cNvSpPr/>
          <p:nvPr/>
        </p:nvSpPr>
        <p:spPr>
          <a:xfrm>
            <a:off x="4175480"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Rectangle: Rounded Corners 22">
            <a:extLst>
              <a:ext uri="{FF2B5EF4-FFF2-40B4-BE49-F238E27FC236}">
                <a16:creationId xmlns:a16="http://schemas.microsoft.com/office/drawing/2014/main" id="{F923F3F3-EA8C-4979-81DD-ADD00508CA8D}"/>
              </a:ext>
            </a:extLst>
          </p:cNvPr>
          <p:cNvSpPr/>
          <p:nvPr/>
        </p:nvSpPr>
        <p:spPr>
          <a:xfrm>
            <a:off x="4456560"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4" name="Rectangle: Rounded Corners 23">
            <a:extLst>
              <a:ext uri="{FF2B5EF4-FFF2-40B4-BE49-F238E27FC236}">
                <a16:creationId xmlns:a16="http://schemas.microsoft.com/office/drawing/2014/main" id="{3BFD1175-7609-41A5-BD03-9BB4A39DFC8C}"/>
              </a:ext>
            </a:extLst>
          </p:cNvPr>
          <p:cNvSpPr/>
          <p:nvPr/>
        </p:nvSpPr>
        <p:spPr>
          <a:xfrm>
            <a:off x="4925976" y="2549469"/>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DC5BA7F6-8F0A-4093-8E8F-A2479AA1CF3E}"/>
              </a:ext>
            </a:extLst>
          </p:cNvPr>
          <p:cNvSpPr/>
          <p:nvPr/>
        </p:nvSpPr>
        <p:spPr>
          <a:xfrm>
            <a:off x="4974561"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6" name="Rectangle: Rounded Corners 25">
            <a:extLst>
              <a:ext uri="{FF2B5EF4-FFF2-40B4-BE49-F238E27FC236}">
                <a16:creationId xmlns:a16="http://schemas.microsoft.com/office/drawing/2014/main" id="{0FC1F768-F1C7-4122-827B-C61614F2D0E3}"/>
              </a:ext>
            </a:extLst>
          </p:cNvPr>
          <p:cNvSpPr/>
          <p:nvPr/>
        </p:nvSpPr>
        <p:spPr>
          <a:xfrm>
            <a:off x="5255641"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C4291F20-C2E3-4F4A-ACB3-BB1DFDE08028}"/>
              </a:ext>
            </a:extLst>
          </p:cNvPr>
          <p:cNvSpPr/>
          <p:nvPr/>
        </p:nvSpPr>
        <p:spPr>
          <a:xfrm>
            <a:off x="5536722" y="2606619"/>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8AD1F3FE-1882-46F3-A6FE-AE241527366E}"/>
              </a:ext>
            </a:extLst>
          </p:cNvPr>
          <p:cNvSpPr/>
          <p:nvPr/>
        </p:nvSpPr>
        <p:spPr>
          <a:xfrm>
            <a:off x="6006138" y="2549469"/>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6D4C8D61-114F-4A18-AE8B-8232943B9E4B}"/>
              </a:ext>
            </a:extLst>
          </p:cNvPr>
          <p:cNvSpPr/>
          <p:nvPr/>
        </p:nvSpPr>
        <p:spPr>
          <a:xfrm>
            <a:off x="6054722" y="2606619"/>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8948C484-5A80-445F-8810-B3323BD6FEDF}"/>
              </a:ext>
            </a:extLst>
          </p:cNvPr>
          <p:cNvSpPr/>
          <p:nvPr/>
        </p:nvSpPr>
        <p:spPr>
          <a:xfrm>
            <a:off x="6335802"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31" name="Rectangle: Rounded Corners 30">
            <a:extLst>
              <a:ext uri="{FF2B5EF4-FFF2-40B4-BE49-F238E27FC236}">
                <a16:creationId xmlns:a16="http://schemas.microsoft.com/office/drawing/2014/main" id="{0FE0B3D3-987C-469A-85E6-7285D06267B0}"/>
              </a:ext>
            </a:extLst>
          </p:cNvPr>
          <p:cNvSpPr/>
          <p:nvPr/>
        </p:nvSpPr>
        <p:spPr>
          <a:xfrm>
            <a:off x="6616883" y="2606619"/>
            <a:ext cx="244678" cy="2597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 name="TextBox 1">
            <a:extLst>
              <a:ext uri="{FF2B5EF4-FFF2-40B4-BE49-F238E27FC236}">
                <a16:creationId xmlns:a16="http://schemas.microsoft.com/office/drawing/2014/main" id="{CF151A46-517B-45D0-91B5-8DB8FE982EB2}"/>
              </a:ext>
            </a:extLst>
          </p:cNvPr>
          <p:cNvSpPr txBox="1"/>
          <p:nvPr/>
        </p:nvSpPr>
        <p:spPr>
          <a:xfrm>
            <a:off x="1503756" y="2188522"/>
            <a:ext cx="1267415" cy="300082"/>
          </a:xfrm>
          <a:prstGeom prst="rect">
            <a:avLst/>
          </a:prstGeom>
          <a:noFill/>
        </p:spPr>
        <p:txBody>
          <a:bodyPr wrap="square" rtlCol="0">
            <a:spAutoFit/>
          </a:bodyPr>
          <a:lstStyle/>
          <a:p>
            <a:r>
              <a:rPr lang="en-US" sz="1350" b="1" dirty="0">
                <a:solidFill>
                  <a:srgbClr val="4472C4"/>
                </a:solidFill>
              </a:rPr>
              <a:t>Course history</a:t>
            </a:r>
          </a:p>
        </p:txBody>
      </p:sp>
      <p:sp>
        <p:nvSpPr>
          <p:cNvPr id="33" name="TextBox 32">
            <a:extLst>
              <a:ext uri="{FF2B5EF4-FFF2-40B4-BE49-F238E27FC236}">
                <a16:creationId xmlns:a16="http://schemas.microsoft.com/office/drawing/2014/main" id="{858AE8CF-3775-4101-96AC-DCD7D5AF763D}"/>
              </a:ext>
            </a:extLst>
          </p:cNvPr>
          <p:cNvSpPr txBox="1"/>
          <p:nvPr/>
        </p:nvSpPr>
        <p:spPr>
          <a:xfrm>
            <a:off x="4120367" y="2183861"/>
            <a:ext cx="3001062" cy="300082"/>
          </a:xfrm>
          <a:prstGeom prst="rect">
            <a:avLst/>
          </a:prstGeom>
          <a:noFill/>
        </p:spPr>
        <p:txBody>
          <a:bodyPr wrap="square" rtlCol="0">
            <a:spAutoFit/>
          </a:bodyPr>
          <a:lstStyle/>
          <a:p>
            <a:r>
              <a:rPr lang="en-US" sz="1350" b="1" dirty="0">
                <a:solidFill>
                  <a:srgbClr val="70AD47"/>
                </a:solidFill>
              </a:rPr>
              <a:t>Student specified courses of interest</a:t>
            </a:r>
          </a:p>
        </p:txBody>
      </p:sp>
      <p:sp>
        <p:nvSpPr>
          <p:cNvPr id="39" name="TextBox 38">
            <a:extLst>
              <a:ext uri="{FF2B5EF4-FFF2-40B4-BE49-F238E27FC236}">
                <a16:creationId xmlns:a16="http://schemas.microsoft.com/office/drawing/2014/main" id="{EB0B36C2-B220-469B-9222-C550AAB2285C}"/>
              </a:ext>
            </a:extLst>
          </p:cNvPr>
          <p:cNvSpPr txBox="1"/>
          <p:nvPr/>
        </p:nvSpPr>
        <p:spPr>
          <a:xfrm>
            <a:off x="282748" y="414607"/>
            <a:ext cx="8266373" cy="1292662"/>
          </a:xfrm>
          <a:prstGeom prst="rect">
            <a:avLst/>
          </a:prstGeom>
          <a:noFill/>
        </p:spPr>
        <p:txBody>
          <a:bodyPr wrap="square" rtlCol="0">
            <a:spAutoFit/>
          </a:bodyPr>
          <a:lstStyle/>
          <a:p>
            <a:r>
              <a:rPr lang="en-US" sz="2400" dirty="0">
                <a:latin typeface="+mj-lt"/>
              </a:rPr>
              <a:t>Session-based recommendation</a:t>
            </a:r>
            <a:br>
              <a:rPr lang="en-US" sz="2400" dirty="0">
                <a:latin typeface="+mj-lt"/>
              </a:rPr>
            </a:br>
            <a:r>
              <a:rPr lang="en-US" dirty="0">
                <a:latin typeface="+mj-lt"/>
              </a:rPr>
              <a:t>Next consecutive basket prediction w/ future reference items</a:t>
            </a:r>
            <a:br>
              <a:rPr lang="en-US" dirty="0">
                <a:latin typeface="+mj-lt"/>
              </a:rPr>
            </a:br>
            <a:br>
              <a:rPr lang="en-US" dirty="0">
                <a:latin typeface="+mj-lt"/>
              </a:rPr>
            </a:br>
            <a:r>
              <a:rPr lang="en-US" dirty="0">
                <a:latin typeface="+mj-lt"/>
              </a:rPr>
              <a:t>Application domain:</a:t>
            </a:r>
            <a:endParaRPr lang="en-US" b="1" dirty="0">
              <a:latin typeface="+mj-lt"/>
            </a:endParaRPr>
          </a:p>
        </p:txBody>
      </p:sp>
      <p:pic>
        <p:nvPicPr>
          <p:cNvPr id="2050" name="Picture 2" descr="10.06.2008 - Iconic Sather Gate to be restored to its former majesty">
            <a:extLst>
              <a:ext uri="{FF2B5EF4-FFF2-40B4-BE49-F238E27FC236}">
                <a16:creationId xmlns:a16="http://schemas.microsoft.com/office/drawing/2014/main" id="{5A9D95D4-1DB7-4DF7-B8AC-6ED52668E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521" y="140585"/>
            <a:ext cx="1978949" cy="1486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7CA525-2A98-4E77-ADD8-23CFFF61453C}"/>
              </a:ext>
            </a:extLst>
          </p:cNvPr>
          <p:cNvSpPr txBox="1"/>
          <p:nvPr/>
        </p:nvSpPr>
        <p:spPr>
          <a:xfrm>
            <a:off x="7212589" y="1627203"/>
            <a:ext cx="1431802" cy="230832"/>
          </a:xfrm>
          <a:prstGeom prst="rect">
            <a:avLst/>
          </a:prstGeom>
          <a:noFill/>
        </p:spPr>
        <p:txBody>
          <a:bodyPr wrap="none" rtlCol="0">
            <a:spAutoFit/>
          </a:bodyPr>
          <a:lstStyle/>
          <a:p>
            <a:r>
              <a:rPr lang="en-US" sz="900" dirty="0"/>
              <a:t>(Sather Gate, UC Berkeley)</a:t>
            </a:r>
          </a:p>
        </p:txBody>
      </p:sp>
      <p:sp>
        <p:nvSpPr>
          <p:cNvPr id="32" name="TextBox 31">
            <a:extLst>
              <a:ext uri="{FF2B5EF4-FFF2-40B4-BE49-F238E27FC236}">
                <a16:creationId xmlns:a16="http://schemas.microsoft.com/office/drawing/2014/main" id="{D998C847-B40F-4A79-A0A4-CA134319BC0E}"/>
              </a:ext>
            </a:extLst>
          </p:cNvPr>
          <p:cNvSpPr txBox="1"/>
          <p:nvPr/>
        </p:nvSpPr>
        <p:spPr>
          <a:xfrm>
            <a:off x="730277" y="2927098"/>
            <a:ext cx="653063" cy="507831"/>
          </a:xfrm>
          <a:prstGeom prst="rect">
            <a:avLst/>
          </a:prstGeom>
          <a:noFill/>
        </p:spPr>
        <p:txBody>
          <a:bodyPr wrap="square" rtlCol="0">
            <a:spAutoFit/>
          </a:bodyPr>
          <a:lstStyle/>
          <a:p>
            <a:r>
              <a:rPr lang="en-US" sz="1350" dirty="0"/>
              <a:t>Fall ‘19</a:t>
            </a:r>
          </a:p>
        </p:txBody>
      </p:sp>
      <p:sp>
        <p:nvSpPr>
          <p:cNvPr id="38" name="TextBox 37">
            <a:extLst>
              <a:ext uri="{FF2B5EF4-FFF2-40B4-BE49-F238E27FC236}">
                <a16:creationId xmlns:a16="http://schemas.microsoft.com/office/drawing/2014/main" id="{AC170B1B-682E-44C7-9FED-167D1E01A272}"/>
              </a:ext>
            </a:extLst>
          </p:cNvPr>
          <p:cNvSpPr txBox="1"/>
          <p:nvPr/>
        </p:nvSpPr>
        <p:spPr>
          <a:xfrm>
            <a:off x="1693712" y="2915924"/>
            <a:ext cx="887503" cy="300082"/>
          </a:xfrm>
          <a:prstGeom prst="rect">
            <a:avLst/>
          </a:prstGeom>
          <a:noFill/>
        </p:spPr>
        <p:txBody>
          <a:bodyPr wrap="square" rtlCol="0">
            <a:spAutoFit/>
          </a:bodyPr>
          <a:lstStyle/>
          <a:p>
            <a:r>
              <a:rPr lang="en-US" sz="1350" dirty="0"/>
              <a:t>Spring ‘20</a:t>
            </a:r>
          </a:p>
        </p:txBody>
      </p:sp>
      <p:sp>
        <p:nvSpPr>
          <p:cNvPr id="40" name="TextBox 39">
            <a:extLst>
              <a:ext uri="{FF2B5EF4-FFF2-40B4-BE49-F238E27FC236}">
                <a16:creationId xmlns:a16="http://schemas.microsoft.com/office/drawing/2014/main" id="{DE96FFE4-1E6B-4B6A-8CD0-9769DC98E37B}"/>
              </a:ext>
            </a:extLst>
          </p:cNvPr>
          <p:cNvSpPr txBox="1"/>
          <p:nvPr/>
        </p:nvSpPr>
        <p:spPr>
          <a:xfrm>
            <a:off x="2698830" y="2913428"/>
            <a:ext cx="1029369" cy="300082"/>
          </a:xfrm>
          <a:prstGeom prst="rect">
            <a:avLst/>
          </a:prstGeom>
          <a:noFill/>
        </p:spPr>
        <p:txBody>
          <a:bodyPr wrap="square" rtlCol="0">
            <a:spAutoFit/>
          </a:bodyPr>
          <a:lstStyle/>
          <a:p>
            <a:r>
              <a:rPr lang="en-US" sz="1350" dirty="0"/>
              <a:t>Summer ‘20</a:t>
            </a:r>
          </a:p>
        </p:txBody>
      </p:sp>
      <p:sp>
        <p:nvSpPr>
          <p:cNvPr id="41" name="TextBox 40">
            <a:extLst>
              <a:ext uri="{FF2B5EF4-FFF2-40B4-BE49-F238E27FC236}">
                <a16:creationId xmlns:a16="http://schemas.microsoft.com/office/drawing/2014/main" id="{64E79C8B-8682-438F-97F8-CBF253CF8B92}"/>
              </a:ext>
            </a:extLst>
          </p:cNvPr>
          <p:cNvSpPr txBox="1"/>
          <p:nvPr/>
        </p:nvSpPr>
        <p:spPr>
          <a:xfrm>
            <a:off x="3971320" y="2904935"/>
            <a:ext cx="653063" cy="507831"/>
          </a:xfrm>
          <a:prstGeom prst="rect">
            <a:avLst/>
          </a:prstGeom>
          <a:noFill/>
        </p:spPr>
        <p:txBody>
          <a:bodyPr wrap="square" rtlCol="0">
            <a:spAutoFit/>
          </a:bodyPr>
          <a:lstStyle/>
          <a:p>
            <a:r>
              <a:rPr lang="en-US" sz="1350" dirty="0"/>
              <a:t>Fall ‘20</a:t>
            </a:r>
          </a:p>
        </p:txBody>
      </p:sp>
      <p:sp>
        <p:nvSpPr>
          <p:cNvPr id="42" name="TextBox 41">
            <a:extLst>
              <a:ext uri="{FF2B5EF4-FFF2-40B4-BE49-F238E27FC236}">
                <a16:creationId xmlns:a16="http://schemas.microsoft.com/office/drawing/2014/main" id="{0D7FCE99-94F8-4D73-A78E-EBCD4638F6F4}"/>
              </a:ext>
            </a:extLst>
          </p:cNvPr>
          <p:cNvSpPr txBox="1"/>
          <p:nvPr/>
        </p:nvSpPr>
        <p:spPr>
          <a:xfrm>
            <a:off x="4934755" y="2893762"/>
            <a:ext cx="887503" cy="300082"/>
          </a:xfrm>
          <a:prstGeom prst="rect">
            <a:avLst/>
          </a:prstGeom>
          <a:noFill/>
        </p:spPr>
        <p:txBody>
          <a:bodyPr wrap="square" rtlCol="0">
            <a:spAutoFit/>
          </a:bodyPr>
          <a:lstStyle/>
          <a:p>
            <a:r>
              <a:rPr lang="en-US" sz="1350" dirty="0"/>
              <a:t>Spring ‘21</a:t>
            </a:r>
          </a:p>
        </p:txBody>
      </p:sp>
      <p:sp>
        <p:nvSpPr>
          <p:cNvPr id="43" name="TextBox 42">
            <a:extLst>
              <a:ext uri="{FF2B5EF4-FFF2-40B4-BE49-F238E27FC236}">
                <a16:creationId xmlns:a16="http://schemas.microsoft.com/office/drawing/2014/main" id="{777B6B52-EB88-4048-9AD4-19FC55304875}"/>
              </a:ext>
            </a:extLst>
          </p:cNvPr>
          <p:cNvSpPr txBox="1"/>
          <p:nvPr/>
        </p:nvSpPr>
        <p:spPr>
          <a:xfrm>
            <a:off x="5939873" y="2891266"/>
            <a:ext cx="1029369" cy="300082"/>
          </a:xfrm>
          <a:prstGeom prst="rect">
            <a:avLst/>
          </a:prstGeom>
          <a:noFill/>
        </p:spPr>
        <p:txBody>
          <a:bodyPr wrap="square" rtlCol="0">
            <a:spAutoFit/>
          </a:bodyPr>
          <a:lstStyle/>
          <a:p>
            <a:r>
              <a:rPr lang="en-US" sz="1350" dirty="0"/>
              <a:t>Summer ‘21</a:t>
            </a:r>
          </a:p>
        </p:txBody>
      </p:sp>
      <p:sp>
        <p:nvSpPr>
          <p:cNvPr id="44" name="TextBox 43">
            <a:extLst>
              <a:ext uri="{FF2B5EF4-FFF2-40B4-BE49-F238E27FC236}">
                <a16:creationId xmlns:a16="http://schemas.microsoft.com/office/drawing/2014/main" id="{D2BB602A-32EC-461B-B718-FBD3CB1D2617}"/>
              </a:ext>
            </a:extLst>
          </p:cNvPr>
          <p:cNvSpPr txBox="1"/>
          <p:nvPr/>
        </p:nvSpPr>
        <p:spPr>
          <a:xfrm>
            <a:off x="4265617" y="3221539"/>
            <a:ext cx="3348513" cy="300082"/>
          </a:xfrm>
          <a:prstGeom prst="rect">
            <a:avLst/>
          </a:prstGeom>
          <a:noFill/>
        </p:spPr>
        <p:txBody>
          <a:bodyPr wrap="square" rtlCol="0">
            <a:spAutoFit/>
          </a:bodyPr>
          <a:lstStyle/>
          <a:p>
            <a:r>
              <a:rPr lang="en-US" sz="1350" b="1" dirty="0">
                <a:solidFill>
                  <a:srgbClr val="FFC000"/>
                </a:solidFill>
              </a:rPr>
              <a:t>Courses filled in by session-based model</a:t>
            </a:r>
          </a:p>
        </p:txBody>
      </p:sp>
      <p:sp>
        <p:nvSpPr>
          <p:cNvPr id="45" name="TextBox 44">
            <a:extLst>
              <a:ext uri="{FF2B5EF4-FFF2-40B4-BE49-F238E27FC236}">
                <a16:creationId xmlns:a16="http://schemas.microsoft.com/office/drawing/2014/main" id="{F292B286-65E1-45B5-BEA5-2EC6202BEE65}"/>
              </a:ext>
            </a:extLst>
          </p:cNvPr>
          <p:cNvSpPr txBox="1"/>
          <p:nvPr/>
        </p:nvSpPr>
        <p:spPr>
          <a:xfrm>
            <a:off x="2268712" y="1337489"/>
            <a:ext cx="4582275" cy="369332"/>
          </a:xfrm>
          <a:prstGeom prst="rect">
            <a:avLst/>
          </a:prstGeom>
          <a:noFill/>
        </p:spPr>
        <p:txBody>
          <a:bodyPr wrap="square" rtlCol="0">
            <a:spAutoFit/>
          </a:bodyPr>
          <a:lstStyle/>
          <a:p>
            <a:r>
              <a:rPr lang="en-US" dirty="0">
                <a:latin typeface="+mj-lt"/>
              </a:rPr>
              <a:t>Student </a:t>
            </a:r>
            <a:r>
              <a:rPr lang="en-US" b="1" dirty="0">
                <a:latin typeface="+mj-lt"/>
              </a:rPr>
              <a:t>degree planning </a:t>
            </a:r>
            <a:r>
              <a:rPr lang="en-US" dirty="0">
                <a:latin typeface="+mj-lt"/>
              </a:rPr>
              <a:t>in higher </a:t>
            </a:r>
            <a:r>
              <a:rPr lang="en-US" b="1" dirty="0">
                <a:latin typeface="+mj-lt"/>
              </a:rPr>
              <a:t>education</a:t>
            </a:r>
          </a:p>
        </p:txBody>
      </p:sp>
      <p:sp>
        <p:nvSpPr>
          <p:cNvPr id="58" name="Rectangle: Rounded Corners 57">
            <a:extLst>
              <a:ext uri="{FF2B5EF4-FFF2-40B4-BE49-F238E27FC236}">
                <a16:creationId xmlns:a16="http://schemas.microsoft.com/office/drawing/2014/main" id="{D87BA009-5EAF-4319-A211-77C4D5684BD9}"/>
              </a:ext>
            </a:extLst>
          </p:cNvPr>
          <p:cNvSpPr/>
          <p:nvPr/>
        </p:nvSpPr>
        <p:spPr>
          <a:xfrm>
            <a:off x="7084734" y="2549469"/>
            <a:ext cx="904009" cy="374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59" name="Rectangle: Rounded Corners 58">
            <a:extLst>
              <a:ext uri="{FF2B5EF4-FFF2-40B4-BE49-F238E27FC236}">
                <a16:creationId xmlns:a16="http://schemas.microsoft.com/office/drawing/2014/main" id="{3C442BE2-E902-49B5-8B21-E2813AB9674C}"/>
              </a:ext>
            </a:extLst>
          </p:cNvPr>
          <p:cNvSpPr/>
          <p:nvPr/>
        </p:nvSpPr>
        <p:spPr>
          <a:xfrm>
            <a:off x="7133318"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60" name="Rectangle: Rounded Corners 59">
            <a:extLst>
              <a:ext uri="{FF2B5EF4-FFF2-40B4-BE49-F238E27FC236}">
                <a16:creationId xmlns:a16="http://schemas.microsoft.com/office/drawing/2014/main" id="{385BC16A-8E7A-4B85-A2C3-9EA62BDF597D}"/>
              </a:ext>
            </a:extLst>
          </p:cNvPr>
          <p:cNvSpPr/>
          <p:nvPr/>
        </p:nvSpPr>
        <p:spPr>
          <a:xfrm>
            <a:off x="7414398"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61" name="Rectangle: Rounded Corners 60">
            <a:extLst>
              <a:ext uri="{FF2B5EF4-FFF2-40B4-BE49-F238E27FC236}">
                <a16:creationId xmlns:a16="http://schemas.microsoft.com/office/drawing/2014/main" id="{03D0EA76-3A74-44CF-82C1-4DAD94D45E1C}"/>
              </a:ext>
            </a:extLst>
          </p:cNvPr>
          <p:cNvSpPr/>
          <p:nvPr/>
        </p:nvSpPr>
        <p:spPr>
          <a:xfrm>
            <a:off x="7695479" y="2606619"/>
            <a:ext cx="244678" cy="2597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62" name="TextBox 61">
            <a:extLst>
              <a:ext uri="{FF2B5EF4-FFF2-40B4-BE49-F238E27FC236}">
                <a16:creationId xmlns:a16="http://schemas.microsoft.com/office/drawing/2014/main" id="{F2842532-C82E-4BEB-8BC7-D0A7E7E0BF4A}"/>
              </a:ext>
            </a:extLst>
          </p:cNvPr>
          <p:cNvSpPr txBox="1"/>
          <p:nvPr/>
        </p:nvSpPr>
        <p:spPr>
          <a:xfrm>
            <a:off x="7210239" y="2904935"/>
            <a:ext cx="653063" cy="507831"/>
          </a:xfrm>
          <a:prstGeom prst="rect">
            <a:avLst/>
          </a:prstGeom>
          <a:noFill/>
        </p:spPr>
        <p:txBody>
          <a:bodyPr wrap="square" rtlCol="0">
            <a:spAutoFit/>
          </a:bodyPr>
          <a:lstStyle/>
          <a:p>
            <a:r>
              <a:rPr lang="en-US" sz="1350" dirty="0"/>
              <a:t>Fall ‘21</a:t>
            </a:r>
          </a:p>
        </p:txBody>
      </p:sp>
    </p:spTree>
    <p:extLst>
      <p:ext uri="{BB962C8B-B14F-4D97-AF65-F5344CB8AC3E}">
        <p14:creationId xmlns:p14="http://schemas.microsoft.com/office/powerpoint/2010/main" val="8211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500"/>
                                        <p:tgtEl>
                                          <p:spTgt spid="4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500"/>
                                        <p:tgtEl>
                                          <p:spTgt spid="2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500"/>
                                        <p:tgtEl>
                                          <p:spTgt spid="2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500"/>
                                        <p:tgtEl>
                                          <p:spTgt spid="2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fade">
                                      <p:cBhvr>
                                        <p:cTn id="125" dur="500"/>
                                        <p:tgtEl>
                                          <p:spTgt spid="3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500"/>
                                        <p:tgtEl>
                                          <p:spTgt spid="6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2" grpId="0"/>
      <p:bldP spid="33" grpId="0"/>
      <p:bldP spid="4" grpId="0"/>
      <p:bldP spid="32" grpId="0"/>
      <p:bldP spid="38" grpId="0"/>
      <p:bldP spid="40" grpId="0"/>
      <p:bldP spid="41" grpId="0"/>
      <p:bldP spid="42" grpId="0"/>
      <p:bldP spid="43" grpId="0"/>
      <p:bldP spid="44" grpId="0"/>
      <p:bldP spid="45" grpId="0"/>
      <p:bldP spid="58" grpId="0" animBg="1"/>
      <p:bldP spid="59" grpId="0" animBg="1"/>
      <p:bldP spid="60" grpId="0" animBg="1"/>
      <p:bldP spid="61" grpId="0" animBg="1"/>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8" name="Google Shape;138;p23"/>
          <p:cNvPicPr preferRelativeResize="0"/>
          <p:nvPr/>
        </p:nvPicPr>
        <p:blipFill>
          <a:blip r:embed="rId5">
            <a:alphaModFix/>
          </a:blip>
          <a:stretch>
            <a:fillRect/>
          </a:stretch>
        </p:blipFill>
        <p:spPr>
          <a:xfrm>
            <a:off x="689642" y="1636069"/>
            <a:ext cx="1640375" cy="866837"/>
          </a:xfrm>
          <a:prstGeom prst="rect">
            <a:avLst/>
          </a:prstGeom>
          <a:noFill/>
          <a:ln w="9525" cap="flat" cmpd="sng">
            <a:solidFill>
              <a:schemeClr val="dk2"/>
            </a:solidFill>
            <a:prstDash val="solid"/>
            <a:round/>
            <a:headEnd type="none" w="sm" len="sm"/>
            <a:tailEnd type="none" w="sm" len="sm"/>
          </a:ln>
        </p:spPr>
      </p:pic>
      <p:pic>
        <p:nvPicPr>
          <p:cNvPr id="139" name="Google Shape;139;p23"/>
          <p:cNvPicPr preferRelativeResize="0"/>
          <p:nvPr/>
        </p:nvPicPr>
        <p:blipFill>
          <a:blip r:embed="rId6">
            <a:alphaModFix/>
          </a:blip>
          <a:stretch>
            <a:fillRect/>
          </a:stretch>
        </p:blipFill>
        <p:spPr>
          <a:xfrm>
            <a:off x="6466840" y="1636069"/>
            <a:ext cx="1263088" cy="866825"/>
          </a:xfrm>
          <a:prstGeom prst="rect">
            <a:avLst/>
          </a:prstGeom>
          <a:noFill/>
          <a:ln w="9525" cap="flat" cmpd="sng">
            <a:solidFill>
              <a:schemeClr val="dk2"/>
            </a:solidFill>
            <a:prstDash val="solid"/>
            <a:round/>
            <a:headEnd type="none" w="sm" len="sm"/>
            <a:tailEnd type="none" w="sm" len="sm"/>
          </a:ln>
        </p:spPr>
      </p:pic>
      <p:sp>
        <p:nvSpPr>
          <p:cNvPr id="140" name="Google Shape;140;p23"/>
          <p:cNvSpPr txBox="1"/>
          <p:nvPr/>
        </p:nvSpPr>
        <p:spPr>
          <a:xfrm>
            <a:off x="6158690" y="2526552"/>
            <a:ext cx="18651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AI for articulation and transfer</a:t>
            </a:r>
            <a:endParaRPr>
              <a:solidFill>
                <a:schemeClr val="dk2"/>
              </a:solidFill>
            </a:endParaRPr>
          </a:p>
        </p:txBody>
      </p:sp>
      <p:sp>
        <p:nvSpPr>
          <p:cNvPr id="141" name="Google Shape;141;p23"/>
          <p:cNvSpPr txBox="1"/>
          <p:nvPr/>
        </p:nvSpPr>
        <p:spPr>
          <a:xfrm>
            <a:off x="3153926" y="2571749"/>
            <a:ext cx="236039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2"/>
                </a:solidFill>
              </a:rPr>
              <a:t>Open source tutoring</a:t>
            </a:r>
            <a:br>
              <a:rPr lang="en" dirty="0">
                <a:solidFill>
                  <a:schemeClr val="dk2"/>
                </a:solidFill>
              </a:rPr>
            </a:br>
            <a:r>
              <a:rPr lang="en" dirty="0">
                <a:solidFill>
                  <a:schemeClr val="dk2"/>
                </a:solidFill>
              </a:rPr>
              <a:t>(</a:t>
            </a:r>
            <a:r>
              <a:rPr lang="en" u="sng" dirty="0">
                <a:solidFill>
                  <a:schemeClr val="hlink"/>
                </a:solidFill>
                <a:hlinkClick r:id="rId7"/>
              </a:rPr>
              <a:t>oatutor.io</a:t>
            </a:r>
            <a:r>
              <a:rPr lang="en" dirty="0">
                <a:solidFill>
                  <a:schemeClr val="dk2"/>
                </a:solidFill>
              </a:rPr>
              <a:t>)</a:t>
            </a:r>
            <a:endParaRPr dirty="0">
              <a:solidFill>
                <a:schemeClr val="dk2"/>
              </a:solidFill>
            </a:endParaRPr>
          </a:p>
        </p:txBody>
      </p:sp>
      <p:sp>
        <p:nvSpPr>
          <p:cNvPr id="142" name="Google Shape;142;p23"/>
          <p:cNvSpPr txBox="1"/>
          <p:nvPr/>
        </p:nvSpPr>
        <p:spPr>
          <a:xfrm>
            <a:off x="577280" y="2580494"/>
            <a:ext cx="1865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AI for advising</a:t>
            </a:r>
            <a:br>
              <a:rPr lang="en">
                <a:solidFill>
                  <a:schemeClr val="dk2"/>
                </a:solidFill>
              </a:rPr>
            </a:br>
            <a:r>
              <a:rPr lang="en">
                <a:solidFill>
                  <a:schemeClr val="dk2"/>
                </a:solidFill>
              </a:rPr>
              <a:t>(</a:t>
            </a:r>
            <a:r>
              <a:rPr lang="en" u="sng">
                <a:solidFill>
                  <a:schemeClr val="hlink"/>
                </a:solidFill>
                <a:hlinkClick r:id="rId8"/>
              </a:rPr>
              <a:t>askoski.com</a:t>
            </a:r>
            <a:r>
              <a:rPr lang="en">
                <a:solidFill>
                  <a:schemeClr val="dk2"/>
                </a:solidFill>
              </a:rPr>
              <a:t>)</a:t>
            </a:r>
            <a:endParaRPr>
              <a:solidFill>
                <a:schemeClr val="dk2"/>
              </a:solidFill>
            </a:endParaRPr>
          </a:p>
        </p:txBody>
      </p:sp>
      <p:sp>
        <p:nvSpPr>
          <p:cNvPr id="143" name="Google Shape;143;p23"/>
          <p:cNvSpPr txBox="1"/>
          <p:nvPr/>
        </p:nvSpPr>
        <p:spPr>
          <a:xfrm>
            <a:off x="2422675" y="747557"/>
            <a:ext cx="3822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2"/>
                </a:solidFill>
              </a:rPr>
              <a:t>Lab research areas</a:t>
            </a:r>
            <a:endParaRPr sz="1800" dirty="0">
              <a:solidFill>
                <a:schemeClr val="dk2"/>
              </a:solidFill>
            </a:endParaRPr>
          </a:p>
        </p:txBody>
      </p:sp>
      <p:sp>
        <p:nvSpPr>
          <p:cNvPr id="144" name="Google Shape;144;p23"/>
          <p:cNvSpPr txBox="1"/>
          <p:nvPr/>
        </p:nvSpPr>
        <p:spPr>
          <a:xfrm>
            <a:off x="106135" y="661085"/>
            <a:ext cx="21156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dirty="0">
                <a:solidFill>
                  <a:schemeClr val="dk1"/>
                </a:solidFill>
              </a:rPr>
              <a:t>Founded @ Cal in 2013</a:t>
            </a:r>
            <a:endParaRPr sz="1200" i="1" dirty="0">
              <a:solidFill>
                <a:schemeClr val="dk1"/>
              </a:solidFill>
            </a:endParaRPr>
          </a:p>
        </p:txBody>
      </p:sp>
      <p:pic>
        <p:nvPicPr>
          <p:cNvPr id="4" name="Google Shape;57;p13">
            <a:extLst>
              <a:ext uri="{FF2B5EF4-FFF2-40B4-BE49-F238E27FC236}">
                <a16:creationId xmlns:a16="http://schemas.microsoft.com/office/drawing/2014/main" id="{7AE7066A-1849-DE6B-43EB-5E2842A9E11D}"/>
              </a:ext>
            </a:extLst>
          </p:cNvPr>
          <p:cNvPicPr preferRelativeResize="0"/>
          <p:nvPr/>
        </p:nvPicPr>
        <p:blipFill>
          <a:blip r:embed="rId9">
            <a:alphaModFix/>
          </a:blip>
          <a:stretch>
            <a:fillRect/>
          </a:stretch>
        </p:blipFill>
        <p:spPr>
          <a:xfrm>
            <a:off x="106136" y="44966"/>
            <a:ext cx="1975526" cy="738375"/>
          </a:xfrm>
          <a:prstGeom prst="rect">
            <a:avLst/>
          </a:prstGeom>
          <a:noFill/>
          <a:ln>
            <a:noFill/>
          </a:ln>
        </p:spPr>
      </p:pic>
      <p:sp>
        <p:nvSpPr>
          <p:cNvPr id="5" name="Google Shape;58;p13">
            <a:extLst>
              <a:ext uri="{FF2B5EF4-FFF2-40B4-BE49-F238E27FC236}">
                <a16:creationId xmlns:a16="http://schemas.microsoft.com/office/drawing/2014/main" id="{6F6D5037-5D99-F0F3-F329-5AA2E4CAE0F0}"/>
              </a:ext>
            </a:extLst>
          </p:cNvPr>
          <p:cNvSpPr txBox="1"/>
          <p:nvPr/>
        </p:nvSpPr>
        <p:spPr>
          <a:xfrm>
            <a:off x="2081661" y="24003"/>
            <a:ext cx="3000000" cy="821733"/>
          </a:xfrm>
          <a:prstGeom prst="rect">
            <a:avLst/>
          </a:prstGeom>
          <a:noFill/>
          <a:ln>
            <a:noFill/>
          </a:ln>
        </p:spPr>
        <p:txBody>
          <a:bodyPr spcFirstLastPara="1" wrap="square" lIns="91425" tIns="91425" rIns="91425" bIns="91425" anchor="t" anchorCtr="0">
            <a:spAutoFit/>
          </a:bodyPr>
          <a:lstStyle/>
          <a:p>
            <a:pPr>
              <a:lnSpc>
                <a:spcPct val="115000"/>
              </a:lnSpc>
            </a:pPr>
            <a:r>
              <a:rPr lang="en" sz="1800" dirty="0">
                <a:solidFill>
                  <a:schemeClr val="dk1"/>
                </a:solidFill>
                <a:latin typeface="Calibri"/>
                <a:ea typeface="Calibri"/>
                <a:cs typeface="Calibri"/>
                <a:sym typeface="Calibri"/>
              </a:rPr>
              <a:t>Computational Approaches to</a:t>
            </a:r>
            <a:endParaRPr sz="1800" dirty="0">
              <a:solidFill>
                <a:schemeClr val="dk1"/>
              </a:solidFill>
              <a:latin typeface="Calibri"/>
              <a:ea typeface="Calibri"/>
              <a:cs typeface="Calibri"/>
              <a:sym typeface="Calibri"/>
            </a:endParaRPr>
          </a:p>
          <a:p>
            <a:pPr>
              <a:lnSpc>
                <a:spcPct val="115000"/>
              </a:lnSpc>
            </a:pPr>
            <a:r>
              <a:rPr lang="en" sz="1800" dirty="0">
                <a:solidFill>
                  <a:schemeClr val="dk1"/>
                </a:solidFill>
                <a:latin typeface="Calibri"/>
                <a:ea typeface="Calibri"/>
                <a:cs typeface="Calibri"/>
                <a:sym typeface="Calibri"/>
              </a:rPr>
              <a:t>Human Learning Lab (CAHL) </a:t>
            </a:r>
            <a:endParaRPr sz="1800" dirty="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1DE62923-19E3-56C4-0DBC-603EFBDAB65A}"/>
              </a:ext>
            </a:extLst>
          </p:cNvPr>
          <p:cNvSpPr txBox="1"/>
          <p:nvPr/>
        </p:nvSpPr>
        <p:spPr>
          <a:xfrm>
            <a:off x="48586" y="3622906"/>
            <a:ext cx="9046827"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Timeline of AI for advising research from the lab:</a:t>
            </a:r>
          </a:p>
          <a:p>
            <a:pPr marL="231458" indent="-231458">
              <a:buFont typeface="Arial" panose="020B0604020202020204" pitchFamily="34" charset="0"/>
              <a:buChar char="•"/>
            </a:pPr>
            <a:r>
              <a:rPr lang="en-US" sz="1600" dirty="0">
                <a:latin typeface="Arial" panose="020B0604020202020204" pitchFamily="34" charset="0"/>
                <a:cs typeface="Arial" panose="020B0604020202020204" pitchFamily="34" charset="0"/>
              </a:rPr>
              <a:t>2015: Two NSF grants awarded to apply AI to higher education</a:t>
            </a:r>
          </a:p>
          <a:p>
            <a:pPr marL="231458" indent="-231458">
              <a:buFont typeface="Arial" panose="020B0604020202020204" pitchFamily="34" charset="0"/>
              <a:buChar char="•"/>
            </a:pPr>
            <a:r>
              <a:rPr lang="en-US" sz="1600" dirty="0">
                <a:latin typeface="Arial" panose="020B0604020202020204" pitchFamily="34" charset="0"/>
                <a:cs typeface="Arial" panose="020B0604020202020204" pitchFamily="34" charset="0"/>
              </a:rPr>
              <a:t>2016: First prototype of a course guidance system (</a:t>
            </a:r>
            <a:r>
              <a:rPr lang="en-US" sz="1600" dirty="0" err="1">
                <a:latin typeface="Arial" panose="020B0604020202020204" pitchFamily="34" charset="0"/>
                <a:cs typeface="Arial" panose="020B0604020202020204" pitchFamily="34" charset="0"/>
              </a:rPr>
              <a:t>AskOski</a:t>
            </a:r>
            <a:r>
              <a:rPr lang="en-US" sz="1600" dirty="0">
                <a:latin typeface="Arial" panose="020B0604020202020204" pitchFamily="34" charset="0"/>
                <a:cs typeface="Arial" panose="020B0604020202020204" pitchFamily="34" charset="0"/>
              </a:rPr>
              <a:t>) was released at UC Berkeley</a:t>
            </a:r>
          </a:p>
          <a:p>
            <a:pPr marL="231458" indent="-231458">
              <a:buFont typeface="Arial" panose="020B0604020202020204" pitchFamily="34" charset="0"/>
              <a:buChar char="•"/>
            </a:pPr>
            <a:r>
              <a:rPr lang="en-US" sz="1600" dirty="0">
                <a:latin typeface="Arial" panose="020B0604020202020204" pitchFamily="34" charset="0"/>
                <a:cs typeface="Arial" panose="020B0604020202020204" pitchFamily="34" charset="0"/>
              </a:rPr>
              <a:t>2019: Development began on an </a:t>
            </a:r>
            <a:r>
              <a:rPr lang="en-US" sz="1600" b="1" i="1" u="sng" dirty="0">
                <a:latin typeface="Arial" panose="020B0604020202020204" pitchFamily="34" charset="0"/>
                <a:cs typeface="Arial" panose="020B0604020202020204" pitchFamily="34" charset="0"/>
              </a:rPr>
              <a:t>Open Adaptive Tutoring System </a:t>
            </a:r>
            <a:r>
              <a:rPr lang="en-US" sz="1600" dirty="0">
                <a:latin typeface="Arial" panose="020B0604020202020204" pitchFamily="34" charset="0"/>
                <a:cs typeface="Arial" panose="020B0604020202020204" pitchFamily="34" charset="0"/>
              </a:rPr>
              <a:t>(OATutor)</a:t>
            </a:r>
          </a:p>
          <a:p>
            <a:pPr marL="231458" indent="-231458">
              <a:buFont typeface="Arial" panose="020B0604020202020204" pitchFamily="34" charset="0"/>
              <a:buChar char="•"/>
            </a:pPr>
            <a:r>
              <a:rPr lang="en-US" sz="1600" dirty="0">
                <a:latin typeface="Arial" panose="020B0604020202020204" pitchFamily="34" charset="0"/>
                <a:cs typeface="Arial" panose="020B0604020202020204" pitchFamily="34" charset="0"/>
              </a:rPr>
              <a:t>2020: </a:t>
            </a:r>
            <a:r>
              <a:rPr lang="en-US" sz="1600" b="1" i="1" u="sng" dirty="0">
                <a:latin typeface="Arial" panose="020B0604020202020204" pitchFamily="34" charset="0"/>
                <a:cs typeface="Arial" panose="020B0604020202020204" pitchFamily="34" charset="0"/>
              </a:rPr>
              <a:t>AI for transfer</a:t>
            </a:r>
            <a:r>
              <a:rPr lang="en-US" sz="1600" u="sng"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work began with two largest systems of higher education in the US</a:t>
            </a:r>
          </a:p>
        </p:txBody>
      </p:sp>
      <p:grpSp>
        <p:nvGrpSpPr>
          <p:cNvPr id="32" name="Google Shape;198;g20eb998e512_1_81">
            <a:extLst>
              <a:ext uri="{FF2B5EF4-FFF2-40B4-BE49-F238E27FC236}">
                <a16:creationId xmlns:a16="http://schemas.microsoft.com/office/drawing/2014/main" id="{5231CF9B-A761-94BF-79E3-3885FBD23766}"/>
              </a:ext>
            </a:extLst>
          </p:cNvPr>
          <p:cNvGrpSpPr/>
          <p:nvPr/>
        </p:nvGrpSpPr>
        <p:grpSpPr>
          <a:xfrm>
            <a:off x="2912896" y="1193156"/>
            <a:ext cx="2775706" cy="1469598"/>
            <a:chOff x="1177450" y="244365"/>
            <a:chExt cx="6173152" cy="3614042"/>
          </a:xfrm>
        </p:grpSpPr>
        <p:sp>
          <p:nvSpPr>
            <p:cNvPr id="33" name="Google Shape;199;g20eb998e512_1_81">
              <a:extLst>
                <a:ext uri="{FF2B5EF4-FFF2-40B4-BE49-F238E27FC236}">
                  <a16:creationId xmlns:a16="http://schemas.microsoft.com/office/drawing/2014/main" id="{78AD171D-6243-F3CC-326D-BF1DED736532}"/>
                </a:ext>
              </a:extLst>
            </p:cNvPr>
            <p:cNvSpPr/>
            <p:nvPr/>
          </p:nvSpPr>
          <p:spPr>
            <a:xfrm>
              <a:off x="1689447" y="244365"/>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34" name="Google Shape;200;g20eb998e512_1_81">
              <a:extLst>
                <a:ext uri="{FF2B5EF4-FFF2-40B4-BE49-F238E27FC236}">
                  <a16:creationId xmlns:a16="http://schemas.microsoft.com/office/drawing/2014/main" id="{9296B541-B41D-0F96-1853-E22A7D580C32}"/>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201;g20eb998e512_1_81">
              <a:extLst>
                <a:ext uri="{FF2B5EF4-FFF2-40B4-BE49-F238E27FC236}">
                  <a16:creationId xmlns:a16="http://schemas.microsoft.com/office/drawing/2014/main" id="{B9F3F09D-A35A-FDDE-B632-797F51106059}"/>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202;g20eb998e512_1_81">
              <a:extLst>
                <a:ext uri="{FF2B5EF4-FFF2-40B4-BE49-F238E27FC236}">
                  <a16:creationId xmlns:a16="http://schemas.microsoft.com/office/drawing/2014/main" id="{A85758A0-6413-471D-F9C6-4FF260DD2CB6}"/>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7" name="CHI23 8766 OAT tutor demo.mp4">
            <a:hlinkClick r:id="" action="ppaction://media"/>
            <a:extLst>
              <a:ext uri="{FF2B5EF4-FFF2-40B4-BE49-F238E27FC236}">
                <a16:creationId xmlns:a16="http://schemas.microsoft.com/office/drawing/2014/main" id="{C7B8BD31-9BC3-DC0B-A454-2374713BD1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40322" y="1289495"/>
            <a:ext cx="2179167" cy="1225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600" fill="hold"/>
                                        <p:tgtEl>
                                          <p:spTgt spid="37"/>
                                        </p:tgtEl>
                                      </p:cBhvr>
                                    </p:cmd>
                                  </p:childTnLst>
                                </p:cTn>
                              </p:par>
                              <p:par>
                                <p:cTn id="7" presetID="1" presetClass="mediacall" presetSubtype="0" fill="hold" nodeType="withEffect">
                                  <p:stCondLst>
                                    <p:cond delay="0"/>
                                  </p:stCondLst>
                                  <p:childTnLst>
                                    <p:cmd type="call" cmd="playFrom(0.0)">
                                      <p:cBhvr>
                                        <p:cTn id="8" dur="536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EB0B36C2-B220-469B-9222-C550AAB2285C}"/>
              </a:ext>
            </a:extLst>
          </p:cNvPr>
          <p:cNvSpPr txBox="1"/>
          <p:nvPr/>
        </p:nvSpPr>
        <p:spPr>
          <a:xfrm>
            <a:off x="314645" y="235183"/>
            <a:ext cx="8776192" cy="3970318"/>
          </a:xfrm>
          <a:prstGeom prst="rect">
            <a:avLst/>
          </a:prstGeom>
          <a:noFill/>
        </p:spPr>
        <p:txBody>
          <a:bodyPr wrap="square" rtlCol="0">
            <a:spAutoFit/>
          </a:bodyPr>
          <a:lstStyle/>
          <a:p>
            <a:r>
              <a:rPr lang="en-US" sz="2400" dirty="0">
                <a:latin typeface="+mj-lt"/>
              </a:rPr>
              <a:t>Outline:</a:t>
            </a:r>
          </a:p>
          <a:p>
            <a:endParaRPr lang="en-US" sz="2400" dirty="0">
              <a:latin typeface="+mj-lt"/>
            </a:endParaRPr>
          </a:p>
          <a:p>
            <a:pPr marL="257175" indent="-257175">
              <a:buFont typeface="Arial" panose="020B0604020202020204" pitchFamily="34" charset="0"/>
              <a:buChar char="•"/>
            </a:pPr>
            <a:r>
              <a:rPr lang="en-US" sz="2400" dirty="0">
                <a:latin typeface="+mj-lt"/>
              </a:rPr>
              <a:t>Model Architecture</a:t>
            </a:r>
          </a:p>
          <a:p>
            <a:pPr marL="257175" indent="-257175">
              <a:buFont typeface="Arial" panose="020B0604020202020204" pitchFamily="34" charset="0"/>
              <a:buChar char="•"/>
            </a:pPr>
            <a:endParaRPr lang="en-US" sz="2400" dirty="0">
              <a:latin typeface="+mj-lt"/>
            </a:endParaRPr>
          </a:p>
          <a:p>
            <a:pPr marL="257175" indent="-257175">
              <a:buFont typeface="Arial" panose="020B0604020202020204" pitchFamily="34" charset="0"/>
              <a:buChar char="•"/>
            </a:pPr>
            <a:r>
              <a:rPr lang="en-US" sz="2400" dirty="0">
                <a:latin typeface="+mj-lt"/>
              </a:rPr>
              <a:t>Offline Experiments</a:t>
            </a:r>
          </a:p>
          <a:p>
            <a:pPr marL="685800" lvl="1" indent="-342900">
              <a:buFontTx/>
              <a:buChar char="-"/>
            </a:pPr>
            <a:r>
              <a:rPr lang="en-US" sz="2100" dirty="0"/>
              <a:t>Training, Datasets, Evaluation, Results</a:t>
            </a:r>
          </a:p>
          <a:p>
            <a:pPr marL="685800" lvl="1" indent="-342900">
              <a:buFontTx/>
              <a:buChar char="-"/>
            </a:pPr>
            <a:endParaRPr lang="en-US" sz="2100" dirty="0"/>
          </a:p>
          <a:p>
            <a:pPr marL="257175" indent="-257175">
              <a:buFont typeface="Arial" panose="020B0604020202020204" pitchFamily="34" charset="0"/>
              <a:buChar char="•"/>
            </a:pPr>
            <a:r>
              <a:rPr lang="en-US" sz="2400" dirty="0">
                <a:latin typeface="+mj-lt"/>
              </a:rPr>
              <a:t>Online Experiments</a:t>
            </a:r>
          </a:p>
          <a:p>
            <a:pPr marL="685800" lvl="1" indent="-342900">
              <a:buFontTx/>
              <a:buChar char="-"/>
            </a:pPr>
            <a:r>
              <a:rPr lang="en-US" sz="2100" dirty="0"/>
              <a:t>Study Design, Evaluation, Results</a:t>
            </a:r>
          </a:p>
          <a:p>
            <a:pPr marL="685800" lvl="1" indent="-342900">
              <a:buFontTx/>
              <a:buChar char="-"/>
            </a:pPr>
            <a:endParaRPr lang="en-US" sz="2100" dirty="0">
              <a:latin typeface="+mj-lt"/>
            </a:endParaRPr>
          </a:p>
          <a:p>
            <a:pPr marL="257175" indent="-257175">
              <a:buFont typeface="Arial" panose="020B0604020202020204" pitchFamily="34" charset="0"/>
              <a:buChar char="•"/>
            </a:pPr>
            <a:r>
              <a:rPr lang="en-US" sz="2400" dirty="0">
                <a:latin typeface="+mj-lt"/>
              </a:rPr>
              <a:t>Conclusions</a:t>
            </a:r>
          </a:p>
        </p:txBody>
      </p:sp>
    </p:spTree>
    <p:extLst>
      <p:ext uri="{BB962C8B-B14F-4D97-AF65-F5344CB8AC3E}">
        <p14:creationId xmlns:p14="http://schemas.microsoft.com/office/powerpoint/2010/main" val="154794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3FE8820-ACE2-44F8-B10A-BAA36C6C1F2B}"/>
              </a:ext>
            </a:extLst>
          </p:cNvPr>
          <p:cNvSpPr>
            <a:spLocks noGrp="1"/>
          </p:cNvSpPr>
          <p:nvPr>
            <p:ph type="title"/>
          </p:nvPr>
        </p:nvSpPr>
        <p:spPr>
          <a:xfrm>
            <a:off x="5334296" y="849467"/>
            <a:ext cx="2949178" cy="459242"/>
          </a:xfrm>
        </p:spPr>
        <p:txBody>
          <a:bodyPr/>
          <a:lstStyle/>
          <a:p>
            <a:r>
              <a:rPr lang="en-US" altLang="zh-CN" dirty="0">
                <a:solidFill>
                  <a:srgbClr val="1D1C1D"/>
                </a:solidFill>
                <a:latin typeface="+mj-ea"/>
              </a:rPr>
              <a:t>PLAN-BERT</a:t>
            </a:r>
            <a:endParaRPr lang="zh-CN" altLang="en-US" dirty="0">
              <a:latin typeface="+mj-ea"/>
            </a:endParaRPr>
          </a:p>
        </p:txBody>
      </p:sp>
      <p:sp>
        <p:nvSpPr>
          <p:cNvPr id="8" name="文本占位符 7">
            <a:extLst>
              <a:ext uri="{FF2B5EF4-FFF2-40B4-BE49-F238E27FC236}">
                <a16:creationId xmlns:a16="http://schemas.microsoft.com/office/drawing/2014/main" id="{87E92D80-0EBD-40CE-AAC6-88C19B42014A}"/>
              </a:ext>
            </a:extLst>
          </p:cNvPr>
          <p:cNvSpPr>
            <a:spLocks noGrp="1"/>
          </p:cNvSpPr>
          <p:nvPr>
            <p:ph type="body" sz="half" idx="2"/>
          </p:nvPr>
        </p:nvSpPr>
        <p:spPr>
          <a:xfrm>
            <a:off x="5334296" y="1344402"/>
            <a:ext cx="3668823" cy="3331217"/>
          </a:xfrm>
        </p:spPr>
        <p:txBody>
          <a:bodyPr>
            <a:normAutofit/>
          </a:bodyPr>
          <a:lstStyle/>
          <a:p>
            <a:r>
              <a:rPr lang="en-US" altLang="zh-CN" b="1" dirty="0"/>
              <a:t>Model: Transformer with </a:t>
            </a:r>
          </a:p>
          <a:p>
            <a:pPr lvl="1"/>
            <a:r>
              <a:rPr lang="en-US" altLang="zh-CN" dirty="0"/>
              <a:t>Basket-level input</a:t>
            </a:r>
          </a:p>
          <a:p>
            <a:pPr lvl="1"/>
            <a:r>
              <a:rPr lang="en-US" altLang="zh-CN" dirty="0"/>
              <a:t>External feature embeddings</a:t>
            </a:r>
          </a:p>
          <a:p>
            <a:pPr lvl="1"/>
            <a:r>
              <a:rPr lang="en-US" altLang="zh-CN" dirty="0"/>
              <a:t>Mostly sparse [masked] training (80% vs 15% NLP)</a:t>
            </a:r>
          </a:p>
          <a:p>
            <a:r>
              <a:rPr lang="en-US" altLang="zh-CN" b="1" dirty="0"/>
              <a:t>Model's input:</a:t>
            </a:r>
          </a:p>
          <a:p>
            <a:pPr lvl="1"/>
            <a:r>
              <a:rPr lang="en-US" altLang="zh-CN" dirty="0"/>
              <a:t>Historical &amp; Reference Courses</a:t>
            </a:r>
          </a:p>
          <a:p>
            <a:pPr lvl="1"/>
            <a:r>
              <a:rPr lang="en-US" altLang="zh-CN" dirty="0"/>
              <a:t>Time Embedding:</a:t>
            </a:r>
          </a:p>
          <a:p>
            <a:pPr lvl="2"/>
            <a:r>
              <a:rPr lang="en-US" altLang="zh-CN" dirty="0"/>
              <a:t>Semester Embedding</a:t>
            </a:r>
          </a:p>
          <a:p>
            <a:pPr lvl="2"/>
            <a:r>
              <a:rPr lang="en-US" altLang="zh-CN" dirty="0"/>
              <a:t>Season Embedding</a:t>
            </a:r>
          </a:p>
          <a:p>
            <a:pPr lvl="1"/>
            <a:r>
              <a:rPr lang="en-US" altLang="zh-CN" dirty="0"/>
              <a:t>History Indicator</a:t>
            </a:r>
          </a:p>
          <a:p>
            <a:pPr lvl="1"/>
            <a:r>
              <a:rPr lang="en-US" altLang="zh-CN" dirty="0"/>
              <a:t>Student/User &amp; Course/Item Features </a:t>
            </a:r>
          </a:p>
          <a:p>
            <a:r>
              <a:rPr lang="en-US" altLang="zh-CN" b="1" dirty="0"/>
              <a:t>Motivation to extend BERT:</a:t>
            </a:r>
          </a:p>
          <a:p>
            <a:pPr lvl="1"/>
            <a:r>
              <a:rPr lang="en-US" altLang="zh-CN" dirty="0"/>
              <a:t>[Masked] loss training matches imputation task</a:t>
            </a:r>
          </a:p>
          <a:p>
            <a:pPr lvl="1"/>
            <a:r>
              <a:rPr lang="en-US" altLang="zh-CN" dirty="0"/>
              <a:t>Bi-directionality well suited to utilize future items</a:t>
            </a:r>
          </a:p>
          <a:p>
            <a:pPr lvl="1"/>
            <a:r>
              <a:rPr lang="en-US" altLang="zh-CN" dirty="0" err="1"/>
              <a:t>SoA</a:t>
            </a:r>
            <a:r>
              <a:rPr lang="en-US" altLang="zh-CN" dirty="0"/>
              <a:t> model architecture for NLP sequence prediction</a:t>
            </a:r>
            <a:endParaRPr lang="en-US" altLang="zh-CN" b="1" dirty="0"/>
          </a:p>
        </p:txBody>
      </p:sp>
      <p:pic>
        <p:nvPicPr>
          <p:cNvPr id="4" name="内容占位符 3">
            <a:extLst>
              <a:ext uri="{FF2B5EF4-FFF2-40B4-BE49-F238E27FC236}">
                <a16:creationId xmlns:a16="http://schemas.microsoft.com/office/drawing/2014/main" id="{F6CD9E24-B739-384B-90C7-75D03FFE0015}"/>
              </a:ext>
            </a:extLst>
          </p:cNvPr>
          <p:cNvPicPr>
            <a:picLocks noGrp="1" noChangeAspect="1"/>
          </p:cNvPicPr>
          <p:nvPr>
            <p:ph idx="1"/>
          </p:nvPr>
        </p:nvPicPr>
        <p:blipFill>
          <a:blip r:embed="rId2"/>
          <a:stretch>
            <a:fillRect/>
          </a:stretch>
        </p:blipFill>
        <p:spPr>
          <a:xfrm>
            <a:off x="522325" y="885161"/>
            <a:ext cx="4516697" cy="3790458"/>
          </a:xfrm>
          <a:prstGeom prst="rect">
            <a:avLst/>
          </a:prstGeom>
        </p:spPr>
      </p:pic>
      <p:sp>
        <p:nvSpPr>
          <p:cNvPr id="7" name="标题 1">
            <a:extLst>
              <a:ext uri="{FF2B5EF4-FFF2-40B4-BE49-F238E27FC236}">
                <a16:creationId xmlns:a16="http://schemas.microsoft.com/office/drawing/2014/main" id="{B76B3745-8065-43D9-AE7E-82E0DFDF2121}"/>
              </a:ext>
            </a:extLst>
          </p:cNvPr>
          <p:cNvSpPr txBox="1">
            <a:spLocks/>
          </p:cNvSpPr>
          <p:nvPr/>
        </p:nvSpPr>
        <p:spPr>
          <a:xfrm>
            <a:off x="317648" y="253906"/>
            <a:ext cx="4985341" cy="51961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300" dirty="0"/>
              <a:t>Model Architecture</a:t>
            </a:r>
            <a:endParaRPr lang="zh-CN" altLang="en-US" sz="3300" dirty="0"/>
          </a:p>
        </p:txBody>
      </p:sp>
      <p:sp>
        <p:nvSpPr>
          <p:cNvPr id="2" name="TextBox 1">
            <a:extLst>
              <a:ext uri="{FF2B5EF4-FFF2-40B4-BE49-F238E27FC236}">
                <a16:creationId xmlns:a16="http://schemas.microsoft.com/office/drawing/2014/main" id="{8316197F-98CE-4EFD-8A77-1421A4125BB5}"/>
              </a:ext>
            </a:extLst>
          </p:cNvPr>
          <p:cNvSpPr txBox="1"/>
          <p:nvPr/>
        </p:nvSpPr>
        <p:spPr>
          <a:xfrm>
            <a:off x="3692425" y="271337"/>
            <a:ext cx="2693194" cy="507831"/>
          </a:xfrm>
          <a:prstGeom prst="rect">
            <a:avLst/>
          </a:prstGeom>
          <a:noFill/>
        </p:spPr>
        <p:txBody>
          <a:bodyPr wrap="square" rtlCol="0">
            <a:spAutoFit/>
          </a:bodyPr>
          <a:lstStyle/>
          <a:p>
            <a:r>
              <a:rPr lang="en-US" sz="1350" b="1" dirty="0"/>
              <a:t>B</a:t>
            </a:r>
            <a:r>
              <a:rPr lang="en-US" sz="1350" dirty="0"/>
              <a:t>idirectional </a:t>
            </a:r>
            <a:r>
              <a:rPr lang="en-US" sz="1350" b="1" dirty="0"/>
              <a:t>E</a:t>
            </a:r>
            <a:r>
              <a:rPr lang="en-US" sz="1350" dirty="0"/>
              <a:t>ncoder </a:t>
            </a:r>
            <a:r>
              <a:rPr lang="en-US" sz="1350" b="1" dirty="0"/>
              <a:t>R</a:t>
            </a:r>
            <a:r>
              <a:rPr lang="en-US" sz="1350" dirty="0"/>
              <a:t>epresentations from </a:t>
            </a:r>
            <a:r>
              <a:rPr lang="en-US" sz="1350" b="1" dirty="0"/>
              <a:t>T</a:t>
            </a:r>
            <a:r>
              <a:rPr lang="en-US" sz="1350" dirty="0"/>
              <a:t>ransformers</a:t>
            </a:r>
          </a:p>
        </p:txBody>
      </p:sp>
    </p:spTree>
    <p:extLst>
      <p:ext uri="{BB962C8B-B14F-4D97-AF65-F5344CB8AC3E}">
        <p14:creationId xmlns:p14="http://schemas.microsoft.com/office/powerpoint/2010/main" val="132497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10">
            <a:extLst>
              <a:ext uri="{FF2B5EF4-FFF2-40B4-BE49-F238E27FC236}">
                <a16:creationId xmlns:a16="http://schemas.microsoft.com/office/drawing/2014/main" id="{9A359422-FF61-4697-8B7C-442D10FB4E9F}"/>
              </a:ext>
            </a:extLst>
          </p:cNvPr>
          <p:cNvGraphicFramePr>
            <a:graphicFrameLocks noGrp="1"/>
          </p:cNvGraphicFramePr>
          <p:nvPr>
            <p:ph idx="1"/>
          </p:nvPr>
        </p:nvGraphicFramePr>
        <p:xfrm>
          <a:off x="628650" y="1369219"/>
          <a:ext cx="7886697" cy="232791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2335436151"/>
                    </a:ext>
                  </a:extLst>
                </a:gridCol>
                <a:gridCol w="2628899">
                  <a:extLst>
                    <a:ext uri="{9D8B030D-6E8A-4147-A177-3AD203B41FA5}">
                      <a16:colId xmlns:a16="http://schemas.microsoft.com/office/drawing/2014/main" val="1731451957"/>
                    </a:ext>
                  </a:extLst>
                </a:gridCol>
                <a:gridCol w="2628899">
                  <a:extLst>
                    <a:ext uri="{9D8B030D-6E8A-4147-A177-3AD203B41FA5}">
                      <a16:colId xmlns:a16="http://schemas.microsoft.com/office/drawing/2014/main" val="1015484041"/>
                    </a:ext>
                  </a:extLst>
                </a:gridCol>
              </a:tblGrid>
              <a:tr h="278130">
                <a:tc>
                  <a:txBody>
                    <a:bodyPr/>
                    <a:lstStyle/>
                    <a:p>
                      <a:endParaRPr lang="zh-CN" altLang="en-US" sz="1000" dirty="0"/>
                    </a:p>
                  </a:txBody>
                  <a:tcPr marL="68580" marR="68580" marT="34290" marB="34290"/>
                </a:tc>
                <a:tc>
                  <a:txBody>
                    <a:bodyPr/>
                    <a:lstStyle/>
                    <a:p>
                      <a:r>
                        <a:rPr lang="en-US" altLang="zh-CN" sz="1000" dirty="0"/>
                        <a:t>UNIVERSITY1</a:t>
                      </a:r>
                      <a:endParaRPr lang="zh-CN" altLang="en-US" sz="1000" dirty="0"/>
                    </a:p>
                  </a:txBody>
                  <a:tcPr marL="68580" marR="68580" marT="34290" marB="34290"/>
                </a:tc>
                <a:tc>
                  <a:txBody>
                    <a:bodyPr/>
                    <a:lstStyle/>
                    <a:p>
                      <a:r>
                        <a:rPr lang="en-US" altLang="zh-CN" sz="1000" dirty="0"/>
                        <a:t>SYSTEM1</a:t>
                      </a:r>
                      <a:endParaRPr lang="zh-CN" altLang="en-US" sz="1000" dirty="0"/>
                    </a:p>
                  </a:txBody>
                  <a:tcPr marL="68580" marR="68580" marT="34290" marB="34290"/>
                </a:tc>
                <a:extLst>
                  <a:ext uri="{0D108BD9-81ED-4DB2-BD59-A6C34878D82A}">
                    <a16:rowId xmlns:a16="http://schemas.microsoft.com/office/drawing/2014/main" val="3647973503"/>
                  </a:ext>
                </a:extLst>
              </a:tr>
              <a:tr h="278130">
                <a:tc>
                  <a:txBody>
                    <a:bodyPr/>
                    <a:lstStyle/>
                    <a:p>
                      <a:r>
                        <a:rPr lang="en-US" altLang="zh-CN" sz="1000" dirty="0"/>
                        <a:t>Number of Institutions</a:t>
                      </a:r>
                      <a:endParaRPr lang="zh-CN" altLang="en-US" sz="1000" dirty="0"/>
                    </a:p>
                  </a:txBody>
                  <a:tcPr marL="68580" marR="68580" marT="34290" marB="34290"/>
                </a:tc>
                <a:tc>
                  <a:txBody>
                    <a:bodyPr/>
                    <a:lstStyle/>
                    <a:p>
                      <a:r>
                        <a:rPr lang="en-US" altLang="zh-CN" sz="1000" dirty="0"/>
                        <a:t>1</a:t>
                      </a:r>
                      <a:endParaRPr lang="zh-CN" altLang="en-US" sz="1000" dirty="0"/>
                    </a:p>
                  </a:txBody>
                  <a:tcPr marL="68580" marR="68580" marT="34290" marB="34290"/>
                </a:tc>
                <a:tc>
                  <a:txBody>
                    <a:bodyPr/>
                    <a:lstStyle/>
                    <a:p>
                      <a:r>
                        <a:rPr lang="en-US" altLang="zh-CN" sz="1000" dirty="0"/>
                        <a:t>19 (17 used)</a:t>
                      </a:r>
                      <a:endParaRPr lang="zh-CN" altLang="en-US" sz="1000" dirty="0"/>
                    </a:p>
                  </a:txBody>
                  <a:tcPr marL="68580" marR="68580" marT="34290" marB="34290"/>
                </a:tc>
                <a:extLst>
                  <a:ext uri="{0D108BD9-81ED-4DB2-BD59-A6C34878D82A}">
                    <a16:rowId xmlns:a16="http://schemas.microsoft.com/office/drawing/2014/main" val="2653868172"/>
                  </a:ext>
                </a:extLst>
              </a:tr>
              <a:tr h="278130">
                <a:tc>
                  <a:txBody>
                    <a:bodyPr/>
                    <a:lstStyle/>
                    <a:p>
                      <a:r>
                        <a:rPr lang="en-US" altLang="zh-CN" sz="1000" dirty="0"/>
                        <a:t>Time Span</a:t>
                      </a:r>
                      <a:endParaRPr lang="zh-CN" altLang="en-US" sz="1000" dirty="0"/>
                    </a:p>
                  </a:txBody>
                  <a:tcPr marL="68580" marR="68580" marT="34290" marB="34290"/>
                </a:tc>
                <a:tc>
                  <a:txBody>
                    <a:bodyPr/>
                    <a:lstStyle/>
                    <a:p>
                      <a:r>
                        <a:rPr lang="en" altLang="zh-CN" sz="1400" b="0" i="0" kern="1200" dirty="0">
                          <a:solidFill>
                            <a:schemeClr val="dk1"/>
                          </a:solidFill>
                          <a:effectLst/>
                          <a:latin typeface="+mn-lt"/>
                          <a:ea typeface="+mn-ea"/>
                          <a:cs typeface="+mn-cs"/>
                        </a:rPr>
                        <a:t>Fall 2008 – Spring 2017</a:t>
                      </a:r>
                      <a:endParaRPr lang="zh-CN" altLang="en-US" sz="1000" dirty="0"/>
                    </a:p>
                  </a:txBody>
                  <a:tcPr marL="68580" marR="68580" marT="34290" marB="34290"/>
                </a:tc>
                <a:tc>
                  <a:txBody>
                    <a:bodyPr/>
                    <a:lstStyle/>
                    <a:p>
                      <a:r>
                        <a:rPr lang="en-US" altLang="zh-CN" sz="1000" dirty="0"/>
                        <a:t>Fall 2014 - Fall 2019</a:t>
                      </a:r>
                      <a:endParaRPr lang="zh-CN" altLang="en-US" sz="1000" dirty="0"/>
                    </a:p>
                  </a:txBody>
                  <a:tcPr marL="68580" marR="68580" marT="34290" marB="34290"/>
                </a:tc>
                <a:extLst>
                  <a:ext uri="{0D108BD9-81ED-4DB2-BD59-A6C34878D82A}">
                    <a16:rowId xmlns:a16="http://schemas.microsoft.com/office/drawing/2014/main" val="2527352558"/>
                  </a:ext>
                </a:extLst>
              </a:tr>
              <a:tr h="278130">
                <a:tc>
                  <a:txBody>
                    <a:bodyPr/>
                    <a:lstStyle/>
                    <a:p>
                      <a:r>
                        <a:rPr lang="en-US" altLang="zh-CN" sz="1000" dirty="0"/>
                        <a:t>Students</a:t>
                      </a:r>
                      <a:endParaRPr lang="zh-CN" altLang="en-US" sz="1000" dirty="0"/>
                    </a:p>
                  </a:txBody>
                  <a:tcPr marL="68580" marR="68580" marT="34290" marB="34290"/>
                </a:tc>
                <a:tc>
                  <a:txBody>
                    <a:bodyPr/>
                    <a:lstStyle/>
                    <a:p>
                      <a:r>
                        <a:rPr lang="en-US" altLang="zh-CN" sz="1000"/>
                        <a:t>134,275</a:t>
                      </a:r>
                      <a:endParaRPr lang="zh-CN" altLang="en-US" sz="1000" dirty="0"/>
                    </a:p>
                  </a:txBody>
                  <a:tcPr marL="68580" marR="68580" marT="34290" marB="34290"/>
                </a:tc>
                <a:tc>
                  <a:txBody>
                    <a:bodyPr/>
                    <a:lstStyle/>
                    <a:p>
                      <a:r>
                        <a:rPr lang="en-US" altLang="zh-CN" sz="1000" dirty="0"/>
                        <a:t>906,565</a:t>
                      </a:r>
                      <a:endParaRPr lang="zh-CN" altLang="en-US" sz="1000" dirty="0"/>
                    </a:p>
                  </a:txBody>
                  <a:tcPr marL="68580" marR="68580" marT="34290" marB="34290"/>
                </a:tc>
                <a:extLst>
                  <a:ext uri="{0D108BD9-81ED-4DB2-BD59-A6C34878D82A}">
                    <a16:rowId xmlns:a16="http://schemas.microsoft.com/office/drawing/2014/main" val="2263971702"/>
                  </a:ext>
                </a:extLst>
              </a:tr>
              <a:tr h="278130">
                <a:tc>
                  <a:txBody>
                    <a:bodyPr/>
                    <a:lstStyle/>
                    <a:p>
                      <a:r>
                        <a:rPr lang="en-US" altLang="zh-CN" sz="1000" dirty="0"/>
                        <a:t>Class Enrollments</a:t>
                      </a:r>
                      <a:endParaRPr lang="zh-CN" altLang="en-US" sz="1000" dirty="0"/>
                    </a:p>
                  </a:txBody>
                  <a:tcPr marL="68580" marR="68580" marT="34290" marB="34290"/>
                </a:tc>
                <a:tc>
                  <a:txBody>
                    <a:bodyPr/>
                    <a:lstStyle/>
                    <a:p>
                      <a:r>
                        <a:rPr lang="en-US" altLang="zh-CN" sz="1000" dirty="0"/>
                        <a:t>4.6 million</a:t>
                      </a:r>
                      <a:endParaRPr lang="zh-CN" altLang="en-US" sz="1000" dirty="0"/>
                    </a:p>
                  </a:txBody>
                  <a:tcPr marL="68580" marR="68580" marT="34290" marB="34290"/>
                </a:tc>
                <a:tc>
                  <a:txBody>
                    <a:bodyPr/>
                    <a:lstStyle/>
                    <a:p>
                      <a:r>
                        <a:rPr lang="en-US" altLang="zh-CN" sz="1000" dirty="0"/>
                        <a:t>10.4 million</a:t>
                      </a:r>
                      <a:endParaRPr lang="zh-CN" altLang="en-US" sz="1000" dirty="0"/>
                    </a:p>
                  </a:txBody>
                  <a:tcPr marL="68580" marR="68580" marT="34290" marB="34290"/>
                </a:tc>
                <a:extLst>
                  <a:ext uri="{0D108BD9-81ED-4DB2-BD59-A6C34878D82A}">
                    <a16:rowId xmlns:a16="http://schemas.microsoft.com/office/drawing/2014/main" val="3570334731"/>
                  </a:ext>
                </a:extLst>
              </a:tr>
              <a:tr h="278130">
                <a:tc>
                  <a:txBody>
                    <a:bodyPr/>
                    <a:lstStyle/>
                    <a:p>
                      <a:r>
                        <a:rPr lang="en-US" altLang="zh-CN" sz="1000" dirty="0"/>
                        <a:t>Courses</a:t>
                      </a:r>
                      <a:endParaRPr lang="zh-CN" altLang="en-US" sz="1000" dirty="0"/>
                    </a:p>
                  </a:txBody>
                  <a:tcPr marL="68580" marR="68580" marT="34290" marB="34290"/>
                </a:tc>
                <a:tc>
                  <a:txBody>
                    <a:bodyPr/>
                    <a:lstStyle/>
                    <a:p>
                      <a:r>
                        <a:rPr lang="en-US" altLang="zh-CN" sz="1000" dirty="0"/>
                        <a:t>7,252</a:t>
                      </a:r>
                      <a:endParaRPr lang="zh-CN" altLang="en-US" sz="1000" dirty="0"/>
                    </a:p>
                  </a:txBody>
                  <a:tcPr marL="68580" marR="68580" marT="34290" marB="34290"/>
                </a:tc>
                <a:tc>
                  <a:txBody>
                    <a:bodyPr/>
                    <a:lstStyle/>
                    <a:p>
                      <a:r>
                        <a:rPr lang="en-US" altLang="zh-CN" sz="1000" dirty="0"/>
                        <a:t>25,133</a:t>
                      </a:r>
                      <a:endParaRPr lang="zh-CN" altLang="en-US" sz="1000" dirty="0"/>
                    </a:p>
                  </a:txBody>
                  <a:tcPr marL="68580" marR="68580" marT="34290" marB="34290"/>
                </a:tc>
                <a:extLst>
                  <a:ext uri="{0D108BD9-81ED-4DB2-BD59-A6C34878D82A}">
                    <a16:rowId xmlns:a16="http://schemas.microsoft.com/office/drawing/2014/main" val="2794158919"/>
                  </a:ext>
                </a:extLst>
              </a:tr>
              <a:tr h="278130">
                <a:tc>
                  <a:txBody>
                    <a:bodyPr/>
                    <a:lstStyle/>
                    <a:p>
                      <a:r>
                        <a:rPr lang="en-US" altLang="zh-CN" sz="1000" dirty="0"/>
                        <a:t>Student Features</a:t>
                      </a:r>
                      <a:endParaRPr lang="zh-CN" altLang="en-US" sz="1000" dirty="0"/>
                    </a:p>
                  </a:txBody>
                  <a:tcPr marL="68580" marR="68580" marT="34290" marB="34290"/>
                </a:tc>
                <a:tc>
                  <a:txBody>
                    <a:bodyPr/>
                    <a:lstStyle/>
                    <a:p>
                      <a:r>
                        <a:rPr lang="en-US" altLang="zh-CN" sz="1000" dirty="0"/>
                        <a:t>Major, College, Division, Department</a:t>
                      </a:r>
                      <a:endParaRPr lang="zh-CN" altLang="en-US" sz="1000" dirty="0"/>
                    </a:p>
                  </a:txBody>
                  <a:tcPr marL="68580" marR="68580" marT="34290" marB="34290"/>
                </a:tc>
                <a:tc>
                  <a:txBody>
                    <a:bodyPr/>
                    <a:lstStyle/>
                    <a:p>
                      <a:r>
                        <a:rPr lang="en-US" altLang="zh-CN" sz="1000" dirty="0"/>
                        <a:t>Major, Degree Type</a:t>
                      </a:r>
                      <a:endParaRPr lang="zh-CN" altLang="en-US" sz="1000" dirty="0"/>
                    </a:p>
                  </a:txBody>
                  <a:tcPr marL="68580" marR="68580" marT="34290" marB="34290"/>
                </a:tc>
                <a:extLst>
                  <a:ext uri="{0D108BD9-81ED-4DB2-BD59-A6C34878D82A}">
                    <a16:rowId xmlns:a16="http://schemas.microsoft.com/office/drawing/2014/main" val="422955670"/>
                  </a:ext>
                </a:extLst>
              </a:tr>
              <a:tr h="377190">
                <a:tc>
                  <a:txBody>
                    <a:bodyPr/>
                    <a:lstStyle/>
                    <a:p>
                      <a:r>
                        <a:rPr lang="en-US" altLang="zh-CN" sz="1000" dirty="0"/>
                        <a:t>Course Features</a:t>
                      </a:r>
                      <a:endParaRPr lang="zh-CN" altLang="en-US" sz="1000" dirty="0"/>
                    </a:p>
                  </a:txBody>
                  <a:tcPr marL="68580" marR="68580" marT="34290" marB="34290"/>
                </a:tc>
                <a:tc>
                  <a:txBody>
                    <a:bodyPr/>
                    <a:lstStyle/>
                    <a:p>
                      <a:r>
                        <a:rPr lang="en-US" altLang="zh-CN" sz="1000" dirty="0"/>
                        <a:t>Subject, Department</a:t>
                      </a:r>
                      <a:endParaRPr lang="zh-CN" altLang="en-US" sz="1000" dirty="0"/>
                    </a:p>
                  </a:txBody>
                  <a:tcPr marL="68580" marR="68580" marT="34290" marB="34290"/>
                </a:tc>
                <a:tc>
                  <a:txBody>
                    <a:bodyPr/>
                    <a:lstStyle/>
                    <a:p>
                      <a:r>
                        <a:rPr lang="en-US" altLang="zh-CN" sz="1000" dirty="0"/>
                        <a:t>Department, Subject, Component, Department, School</a:t>
                      </a:r>
                      <a:endParaRPr lang="zh-CN" altLang="en-US" sz="1000" dirty="0"/>
                    </a:p>
                  </a:txBody>
                  <a:tcPr marL="68580" marR="68580" marT="34290" marB="34290"/>
                </a:tc>
                <a:extLst>
                  <a:ext uri="{0D108BD9-81ED-4DB2-BD59-A6C34878D82A}">
                    <a16:rowId xmlns:a16="http://schemas.microsoft.com/office/drawing/2014/main" val="3319921537"/>
                  </a:ext>
                </a:extLst>
              </a:tr>
            </a:tbl>
          </a:graphicData>
        </a:graphic>
      </p:graphicFrame>
      <p:pic>
        <p:nvPicPr>
          <p:cNvPr id="3074" name="Picture 2" descr="Uc berkeley Logos">
            <a:extLst>
              <a:ext uri="{FF2B5EF4-FFF2-40B4-BE49-F238E27FC236}">
                <a16:creationId xmlns:a16="http://schemas.microsoft.com/office/drawing/2014/main" id="{4CF478DF-ABC5-443A-999E-ED0DAA116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862012"/>
            <a:ext cx="1683070" cy="4060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iversity Identity – The City University of New York">
            <a:extLst>
              <a:ext uri="{FF2B5EF4-FFF2-40B4-BE49-F238E27FC236}">
                <a16:creationId xmlns:a16="http://schemas.microsoft.com/office/drawing/2014/main" id="{22A05468-D3CF-46CD-AECE-C177C850A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04" b="13780"/>
          <a:stretch/>
        </p:blipFill>
        <p:spPr bwMode="auto">
          <a:xfrm>
            <a:off x="5857154" y="672703"/>
            <a:ext cx="1427090" cy="595313"/>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a:extLst>
              <a:ext uri="{FF2B5EF4-FFF2-40B4-BE49-F238E27FC236}">
                <a16:creationId xmlns:a16="http://schemas.microsoft.com/office/drawing/2014/main" id="{9348F993-6C84-47ED-9E0D-8DB7A5448681}"/>
              </a:ext>
            </a:extLst>
          </p:cNvPr>
          <p:cNvSpPr txBox="1">
            <a:spLocks/>
          </p:cNvSpPr>
          <p:nvPr/>
        </p:nvSpPr>
        <p:spPr>
          <a:xfrm>
            <a:off x="317648" y="253906"/>
            <a:ext cx="4985341" cy="51961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300" dirty="0"/>
              <a:t>Datasets</a:t>
            </a:r>
            <a:endParaRPr lang="zh-CN" altLang="en-US" sz="3300" dirty="0"/>
          </a:p>
        </p:txBody>
      </p:sp>
    </p:spTree>
    <p:extLst>
      <p:ext uri="{BB962C8B-B14F-4D97-AF65-F5344CB8AC3E}">
        <p14:creationId xmlns:p14="http://schemas.microsoft.com/office/powerpoint/2010/main" val="1700539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4BBC2439-EB0F-0C49-BDB8-8FBE94D4C432}"/>
              </a:ext>
            </a:extLst>
          </p:cNvPr>
          <p:cNvPicPr>
            <a:picLocks noGrp="1" noChangeAspect="1"/>
          </p:cNvPicPr>
          <p:nvPr>
            <p:ph idx="1"/>
          </p:nvPr>
        </p:nvPicPr>
        <p:blipFill>
          <a:blip r:embed="rId2"/>
          <a:stretch>
            <a:fillRect/>
          </a:stretch>
        </p:blipFill>
        <p:spPr>
          <a:xfrm>
            <a:off x="628650" y="1465309"/>
            <a:ext cx="7886700" cy="3015503"/>
          </a:xfrm>
          <a:prstGeom prst="rect">
            <a:avLst/>
          </a:prstGeom>
        </p:spPr>
      </p:pic>
      <p:sp>
        <p:nvSpPr>
          <p:cNvPr id="6" name="标题 1">
            <a:extLst>
              <a:ext uri="{FF2B5EF4-FFF2-40B4-BE49-F238E27FC236}">
                <a16:creationId xmlns:a16="http://schemas.microsoft.com/office/drawing/2014/main" id="{D21BE37E-95AE-468E-A24C-80577D997F7B}"/>
              </a:ext>
            </a:extLst>
          </p:cNvPr>
          <p:cNvSpPr txBox="1">
            <a:spLocks/>
          </p:cNvSpPr>
          <p:nvPr/>
        </p:nvSpPr>
        <p:spPr>
          <a:xfrm>
            <a:off x="309674" y="162202"/>
            <a:ext cx="4985341" cy="114161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Offline Experiment Settings</a:t>
            </a:r>
            <a:br>
              <a:rPr lang="en-US" altLang="zh-CN" sz="3300" dirty="0"/>
            </a:br>
            <a:r>
              <a:rPr lang="en-US" altLang="zh-CN" sz="2475" dirty="0"/>
              <a:t>Train/test split</a:t>
            </a:r>
            <a:endParaRPr lang="zh-CN" altLang="en-US" sz="3300" dirty="0"/>
          </a:p>
        </p:txBody>
      </p:sp>
    </p:spTree>
    <p:extLst>
      <p:ext uri="{BB962C8B-B14F-4D97-AF65-F5344CB8AC3E}">
        <p14:creationId xmlns:p14="http://schemas.microsoft.com/office/powerpoint/2010/main" val="15917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EFCF4-101F-4D26-A385-B56ADE8CDE99}"/>
              </a:ext>
            </a:extLst>
          </p:cNvPr>
          <p:cNvPicPr>
            <a:picLocks noChangeAspect="1"/>
          </p:cNvPicPr>
          <p:nvPr/>
        </p:nvPicPr>
        <p:blipFill rotWithShape="1">
          <a:blip r:embed="rId2"/>
          <a:srcRect r="43440"/>
          <a:stretch/>
        </p:blipFill>
        <p:spPr>
          <a:xfrm>
            <a:off x="0" y="1024418"/>
            <a:ext cx="5171853" cy="2260794"/>
          </a:xfrm>
          <a:prstGeom prst="rect">
            <a:avLst/>
          </a:prstGeom>
        </p:spPr>
      </p:pic>
      <p:sp>
        <p:nvSpPr>
          <p:cNvPr id="8" name="TextBox 7">
            <a:extLst>
              <a:ext uri="{FF2B5EF4-FFF2-40B4-BE49-F238E27FC236}">
                <a16:creationId xmlns:a16="http://schemas.microsoft.com/office/drawing/2014/main" id="{578B9D97-E05A-46B8-9350-F92A31EA786C}"/>
              </a:ext>
            </a:extLst>
          </p:cNvPr>
          <p:cNvSpPr txBox="1"/>
          <p:nvPr/>
        </p:nvSpPr>
        <p:spPr>
          <a:xfrm>
            <a:off x="70139" y="1702813"/>
            <a:ext cx="271228" cy="300082"/>
          </a:xfrm>
          <a:prstGeom prst="rect">
            <a:avLst/>
          </a:prstGeom>
          <a:noFill/>
        </p:spPr>
        <p:txBody>
          <a:bodyPr wrap="none" rtlCol="0">
            <a:spAutoFit/>
          </a:bodyPr>
          <a:lstStyle/>
          <a:p>
            <a:r>
              <a:rPr lang="en-US" sz="1350" dirty="0"/>
              <a:t>*</a:t>
            </a:r>
          </a:p>
        </p:txBody>
      </p:sp>
      <p:sp>
        <p:nvSpPr>
          <p:cNvPr id="11" name="TextBox 10">
            <a:extLst>
              <a:ext uri="{FF2B5EF4-FFF2-40B4-BE49-F238E27FC236}">
                <a16:creationId xmlns:a16="http://schemas.microsoft.com/office/drawing/2014/main" id="{E17174C6-2727-4B9F-BFE2-55BDB094BAAC}"/>
              </a:ext>
            </a:extLst>
          </p:cNvPr>
          <p:cNvSpPr txBox="1"/>
          <p:nvPr/>
        </p:nvSpPr>
        <p:spPr>
          <a:xfrm>
            <a:off x="70139" y="2056621"/>
            <a:ext cx="271228" cy="300082"/>
          </a:xfrm>
          <a:prstGeom prst="rect">
            <a:avLst/>
          </a:prstGeom>
          <a:noFill/>
        </p:spPr>
        <p:txBody>
          <a:bodyPr wrap="none" rtlCol="0">
            <a:spAutoFit/>
          </a:bodyPr>
          <a:lstStyle/>
          <a:p>
            <a:r>
              <a:rPr lang="en-US" sz="1350" dirty="0"/>
              <a:t>*</a:t>
            </a:r>
          </a:p>
        </p:txBody>
      </p:sp>
      <p:sp>
        <p:nvSpPr>
          <p:cNvPr id="12" name="TextBox 11">
            <a:extLst>
              <a:ext uri="{FF2B5EF4-FFF2-40B4-BE49-F238E27FC236}">
                <a16:creationId xmlns:a16="http://schemas.microsoft.com/office/drawing/2014/main" id="{4F329776-6B93-489A-81EB-872DCD446DFB}"/>
              </a:ext>
            </a:extLst>
          </p:cNvPr>
          <p:cNvSpPr txBox="1"/>
          <p:nvPr/>
        </p:nvSpPr>
        <p:spPr>
          <a:xfrm>
            <a:off x="70139" y="2403507"/>
            <a:ext cx="271228" cy="300082"/>
          </a:xfrm>
          <a:prstGeom prst="rect">
            <a:avLst/>
          </a:prstGeom>
          <a:noFill/>
        </p:spPr>
        <p:txBody>
          <a:bodyPr wrap="none" rtlCol="0">
            <a:spAutoFit/>
          </a:bodyPr>
          <a:lstStyle/>
          <a:p>
            <a:r>
              <a:rPr lang="en-US" sz="1350" dirty="0"/>
              <a:t>*</a:t>
            </a:r>
          </a:p>
        </p:txBody>
      </p:sp>
      <p:sp>
        <p:nvSpPr>
          <p:cNvPr id="13" name="TextBox 12">
            <a:extLst>
              <a:ext uri="{FF2B5EF4-FFF2-40B4-BE49-F238E27FC236}">
                <a16:creationId xmlns:a16="http://schemas.microsoft.com/office/drawing/2014/main" id="{FD69658F-61CD-418A-8767-213A35E7FE1C}"/>
              </a:ext>
            </a:extLst>
          </p:cNvPr>
          <p:cNvSpPr txBox="1"/>
          <p:nvPr/>
        </p:nvSpPr>
        <p:spPr>
          <a:xfrm>
            <a:off x="70139" y="2573470"/>
            <a:ext cx="271228" cy="300082"/>
          </a:xfrm>
          <a:prstGeom prst="rect">
            <a:avLst/>
          </a:prstGeom>
          <a:noFill/>
        </p:spPr>
        <p:txBody>
          <a:bodyPr wrap="none" rtlCol="0">
            <a:spAutoFit/>
          </a:bodyPr>
          <a:lstStyle/>
          <a:p>
            <a:r>
              <a:rPr lang="en-US" sz="1350" dirty="0"/>
              <a:t>*</a:t>
            </a:r>
          </a:p>
        </p:txBody>
      </p:sp>
      <p:sp>
        <p:nvSpPr>
          <p:cNvPr id="14" name="TextBox 13">
            <a:extLst>
              <a:ext uri="{FF2B5EF4-FFF2-40B4-BE49-F238E27FC236}">
                <a16:creationId xmlns:a16="http://schemas.microsoft.com/office/drawing/2014/main" id="{111EFCE5-E83C-49AF-AE59-60C04541F8EE}"/>
              </a:ext>
            </a:extLst>
          </p:cNvPr>
          <p:cNvSpPr txBox="1"/>
          <p:nvPr/>
        </p:nvSpPr>
        <p:spPr>
          <a:xfrm>
            <a:off x="70139" y="2754608"/>
            <a:ext cx="271228" cy="300082"/>
          </a:xfrm>
          <a:prstGeom prst="rect">
            <a:avLst/>
          </a:prstGeom>
          <a:noFill/>
        </p:spPr>
        <p:txBody>
          <a:bodyPr wrap="none" rtlCol="0">
            <a:spAutoFit/>
          </a:bodyPr>
          <a:lstStyle/>
          <a:p>
            <a:r>
              <a:rPr lang="en-US" sz="1350" dirty="0"/>
              <a:t>*</a:t>
            </a:r>
          </a:p>
        </p:txBody>
      </p:sp>
      <p:sp>
        <p:nvSpPr>
          <p:cNvPr id="15" name="TextBox 14">
            <a:extLst>
              <a:ext uri="{FF2B5EF4-FFF2-40B4-BE49-F238E27FC236}">
                <a16:creationId xmlns:a16="http://schemas.microsoft.com/office/drawing/2014/main" id="{B937D108-0D65-4DC6-B87E-1327B65F2C10}"/>
              </a:ext>
            </a:extLst>
          </p:cNvPr>
          <p:cNvSpPr txBox="1"/>
          <p:nvPr/>
        </p:nvSpPr>
        <p:spPr>
          <a:xfrm>
            <a:off x="70139" y="2929310"/>
            <a:ext cx="271228" cy="300082"/>
          </a:xfrm>
          <a:prstGeom prst="rect">
            <a:avLst/>
          </a:prstGeom>
          <a:noFill/>
        </p:spPr>
        <p:txBody>
          <a:bodyPr wrap="none" rtlCol="0">
            <a:spAutoFit/>
          </a:bodyPr>
          <a:lstStyle/>
          <a:p>
            <a:r>
              <a:rPr lang="en-US" sz="1350" dirty="0"/>
              <a:t>*</a:t>
            </a:r>
          </a:p>
        </p:txBody>
      </p:sp>
      <p:sp>
        <p:nvSpPr>
          <p:cNvPr id="16" name="TextBox 15">
            <a:extLst>
              <a:ext uri="{FF2B5EF4-FFF2-40B4-BE49-F238E27FC236}">
                <a16:creationId xmlns:a16="http://schemas.microsoft.com/office/drawing/2014/main" id="{E5BC2823-7482-4496-A4E8-8EED1B4F653A}"/>
              </a:ext>
            </a:extLst>
          </p:cNvPr>
          <p:cNvSpPr txBox="1"/>
          <p:nvPr/>
        </p:nvSpPr>
        <p:spPr>
          <a:xfrm>
            <a:off x="628650" y="3191305"/>
            <a:ext cx="3021661" cy="276999"/>
          </a:xfrm>
          <a:prstGeom prst="rect">
            <a:avLst/>
          </a:prstGeom>
          <a:noFill/>
        </p:spPr>
        <p:txBody>
          <a:bodyPr wrap="none" rtlCol="0">
            <a:spAutoFit/>
          </a:bodyPr>
          <a:lstStyle/>
          <a:p>
            <a:r>
              <a:rPr lang="en-US" sz="1200" dirty="0"/>
              <a:t>*Incorporates (r = 5) future reference courses</a:t>
            </a:r>
          </a:p>
        </p:txBody>
      </p:sp>
      <p:sp>
        <p:nvSpPr>
          <p:cNvPr id="20" name="标题 1">
            <a:extLst>
              <a:ext uri="{FF2B5EF4-FFF2-40B4-BE49-F238E27FC236}">
                <a16:creationId xmlns:a16="http://schemas.microsoft.com/office/drawing/2014/main" id="{895BC173-A20A-4734-8491-DB9A70C786B8}"/>
              </a:ext>
            </a:extLst>
          </p:cNvPr>
          <p:cNvSpPr txBox="1">
            <a:spLocks/>
          </p:cNvSpPr>
          <p:nvPr/>
        </p:nvSpPr>
        <p:spPr>
          <a:xfrm>
            <a:off x="309674" y="214036"/>
            <a:ext cx="4862180" cy="932935"/>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Results</a:t>
            </a:r>
            <a:br>
              <a:rPr lang="en-US" altLang="zh-CN" sz="3000" dirty="0"/>
            </a:br>
            <a:r>
              <a:rPr lang="en-US" altLang="zh-CN" sz="2925" dirty="0"/>
              <a:t>Long-term course plan generation</a:t>
            </a:r>
            <a:endParaRPr lang="zh-CN" altLang="en-US" sz="2925" dirty="0"/>
          </a:p>
        </p:txBody>
      </p:sp>
      <p:sp>
        <p:nvSpPr>
          <p:cNvPr id="22" name="内容占位符 5">
            <a:extLst>
              <a:ext uri="{FF2B5EF4-FFF2-40B4-BE49-F238E27FC236}">
                <a16:creationId xmlns:a16="http://schemas.microsoft.com/office/drawing/2014/main" id="{75A97DF6-4CC4-46B0-B196-C553F67FDACF}"/>
              </a:ext>
            </a:extLst>
          </p:cNvPr>
          <p:cNvSpPr txBox="1">
            <a:spLocks/>
          </p:cNvSpPr>
          <p:nvPr/>
        </p:nvSpPr>
        <p:spPr>
          <a:xfrm>
            <a:off x="508369" y="3614450"/>
            <a:ext cx="8127262" cy="1009265"/>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PLAN-BERT models outperform all comparison models </a:t>
            </a:r>
          </a:p>
          <a:p>
            <a:r>
              <a:rPr lang="en-US" altLang="zh-CN" sz="2100" dirty="0"/>
              <a:t>Models that use future reference items (r = 5) outperform all models that do not on cold-start</a:t>
            </a:r>
          </a:p>
          <a:p>
            <a:r>
              <a:rPr lang="en-US" altLang="zh-CN" sz="2100" dirty="0"/>
              <a:t>Performance of cold-start PLAN-</a:t>
            </a:r>
            <a:r>
              <a:rPr lang="en-US" altLang="zh-CN" sz="2100" dirty="0" err="1"/>
              <a:t>BERTiu</a:t>
            </a:r>
            <a:r>
              <a:rPr lang="en-US" altLang="zh-CN" sz="2100" dirty="0"/>
              <a:t> (</a:t>
            </a:r>
            <a:r>
              <a:rPr lang="en-US" altLang="zh-CN" sz="2100" dirty="0" err="1"/>
              <a:t>SoA</a:t>
            </a:r>
            <a:r>
              <a:rPr lang="en-US" altLang="zh-CN" sz="2100" dirty="0"/>
              <a:t> model) rivals that of BERT with 2 semesters</a:t>
            </a:r>
          </a:p>
        </p:txBody>
      </p:sp>
    </p:spTree>
    <p:extLst>
      <p:ext uri="{BB962C8B-B14F-4D97-AF65-F5344CB8AC3E}">
        <p14:creationId xmlns:p14="http://schemas.microsoft.com/office/powerpoint/2010/main" val="8952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a:extLst>
              <a:ext uri="{FF2B5EF4-FFF2-40B4-BE49-F238E27FC236}">
                <a16:creationId xmlns:a16="http://schemas.microsoft.com/office/drawing/2014/main" id="{EDB24AC3-AEFA-4314-B1B3-EA9E721924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674" y="1373964"/>
            <a:ext cx="5538234" cy="2013492"/>
          </a:xfrm>
        </p:spPr>
      </p:pic>
      <p:sp>
        <p:nvSpPr>
          <p:cNvPr id="7" name="标题 1">
            <a:extLst>
              <a:ext uri="{FF2B5EF4-FFF2-40B4-BE49-F238E27FC236}">
                <a16:creationId xmlns:a16="http://schemas.microsoft.com/office/drawing/2014/main" id="{430D05FC-E63D-4063-9B3B-659C0CCA90C6}"/>
              </a:ext>
            </a:extLst>
          </p:cNvPr>
          <p:cNvSpPr txBox="1">
            <a:spLocks/>
          </p:cNvSpPr>
          <p:nvPr/>
        </p:nvSpPr>
        <p:spPr>
          <a:xfrm>
            <a:off x="309674" y="214036"/>
            <a:ext cx="5623293"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Results</a:t>
            </a:r>
          </a:p>
          <a:p>
            <a:r>
              <a:rPr lang="en-US" altLang="zh-CN" sz="2475" dirty="0"/>
              <a:t>PLAN-BERT broken out by semester</a:t>
            </a:r>
            <a:endParaRPr lang="zh-CN" altLang="en-US" sz="2475" dirty="0"/>
          </a:p>
        </p:txBody>
      </p:sp>
      <p:sp>
        <p:nvSpPr>
          <p:cNvPr id="11" name="内容占位符 5">
            <a:extLst>
              <a:ext uri="{FF2B5EF4-FFF2-40B4-BE49-F238E27FC236}">
                <a16:creationId xmlns:a16="http://schemas.microsoft.com/office/drawing/2014/main" id="{B6D3FFF1-43D0-4C0C-AC9F-1672681C9389}"/>
              </a:ext>
            </a:extLst>
          </p:cNvPr>
          <p:cNvSpPr txBox="1">
            <a:spLocks/>
          </p:cNvSpPr>
          <p:nvPr/>
        </p:nvSpPr>
        <p:spPr>
          <a:xfrm>
            <a:off x="508369" y="3614450"/>
            <a:ext cx="8127262" cy="1009265"/>
          </a:xfrm>
          <a:prstGeom prst="rect">
            <a:avLst/>
          </a:prstGeom>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PLAN-BERT models outperform all comparison models </a:t>
            </a:r>
          </a:p>
          <a:p>
            <a:r>
              <a:rPr lang="en-US" altLang="zh-CN" sz="2100" dirty="0"/>
              <a:t>Models that use future reference items (r = 5) outperform all models that do not on cold-start</a:t>
            </a:r>
          </a:p>
          <a:p>
            <a:r>
              <a:rPr lang="en-US" altLang="zh-CN" sz="2100" dirty="0"/>
              <a:t>Performance of cold-start PLAN-</a:t>
            </a:r>
            <a:r>
              <a:rPr lang="en-US" altLang="zh-CN" sz="2100" dirty="0" err="1"/>
              <a:t>BERTiu</a:t>
            </a:r>
            <a:r>
              <a:rPr lang="en-US" altLang="zh-CN" sz="2100" dirty="0"/>
              <a:t> (</a:t>
            </a:r>
            <a:r>
              <a:rPr lang="en-US" altLang="zh-CN" sz="2100" dirty="0" err="1"/>
              <a:t>SoA</a:t>
            </a:r>
            <a:r>
              <a:rPr lang="en-US" altLang="zh-CN" sz="2100" dirty="0"/>
              <a:t> model) rivals that of BERT with 2 semesters</a:t>
            </a:r>
          </a:p>
          <a:p>
            <a:r>
              <a:rPr lang="en-US" altLang="zh-CN" sz="2100" dirty="0"/>
              <a:t>Historical semesters almost always benefit prediction in all models</a:t>
            </a:r>
          </a:p>
        </p:txBody>
      </p:sp>
    </p:spTree>
    <p:extLst>
      <p:ext uri="{BB962C8B-B14F-4D97-AF65-F5344CB8AC3E}">
        <p14:creationId xmlns:p14="http://schemas.microsoft.com/office/powerpoint/2010/main" val="4239843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22E7113A-E17E-43FB-8BEB-564FD38DCAC7}"/>
              </a:ext>
            </a:extLst>
          </p:cNvPr>
          <p:cNvSpPr>
            <a:spLocks noGrp="1"/>
          </p:cNvSpPr>
          <p:nvPr>
            <p:ph type="body" sz="half" idx="2"/>
          </p:nvPr>
        </p:nvSpPr>
        <p:spPr>
          <a:xfrm>
            <a:off x="796205" y="1106632"/>
            <a:ext cx="6857535" cy="2028365"/>
          </a:xfrm>
        </p:spPr>
        <p:txBody>
          <a:bodyPr>
            <a:normAutofit/>
          </a:bodyPr>
          <a:lstStyle/>
          <a:p>
            <a:pPr algn="ctr"/>
            <a:r>
              <a:rPr lang="en-US" altLang="zh-CN" sz="2100" dirty="0"/>
              <a:t>Performance/Usability Trade-off</a:t>
            </a:r>
          </a:p>
          <a:p>
            <a:pPr marL="214313" indent="-214313">
              <a:buFont typeface="Arial" panose="020B0604020202020204" pitchFamily="34" charset="0"/>
              <a:buChar char="•"/>
            </a:pPr>
            <a:r>
              <a:rPr lang="en-US" altLang="zh-CN" sz="2100" b="1" dirty="0"/>
              <a:t>More Reference Courses: </a:t>
            </a:r>
            <a:r>
              <a:rPr lang="en-US" altLang="zh-CN" sz="2100" dirty="0"/>
              <a:t>Likely to improve performance on sequence prediction task</a:t>
            </a:r>
          </a:p>
          <a:p>
            <a:pPr marL="214313" indent="-214313">
              <a:buFont typeface="Arial" panose="020B0604020202020204" pitchFamily="34" charset="0"/>
              <a:buChar char="•"/>
            </a:pPr>
            <a:r>
              <a:rPr lang="en-US" altLang="zh-CN" sz="2100" b="1" dirty="0"/>
              <a:t>Fewer Reference Courses:</a:t>
            </a:r>
            <a:r>
              <a:rPr lang="en-US" altLang="zh-CN" sz="2100" dirty="0"/>
              <a:t> Reduces burden on the user to provide more up-front information</a:t>
            </a:r>
          </a:p>
        </p:txBody>
      </p:sp>
      <p:sp>
        <p:nvSpPr>
          <p:cNvPr id="8" name="标题 1">
            <a:extLst>
              <a:ext uri="{FF2B5EF4-FFF2-40B4-BE49-F238E27FC236}">
                <a16:creationId xmlns:a16="http://schemas.microsoft.com/office/drawing/2014/main" id="{F696F599-1E3D-4E26-A09F-08CD7451F58A}"/>
              </a:ext>
            </a:extLst>
          </p:cNvPr>
          <p:cNvSpPr txBox="1">
            <a:spLocks/>
          </p:cNvSpPr>
          <p:nvPr/>
        </p:nvSpPr>
        <p:spPr>
          <a:xfrm>
            <a:off x="309675" y="214036"/>
            <a:ext cx="5172739"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Results</a:t>
            </a:r>
          </a:p>
          <a:p>
            <a:r>
              <a:rPr lang="en-US" altLang="zh-CN" sz="2475" dirty="0"/>
              <a:t>Impact of # of future reference courses </a:t>
            </a:r>
            <a:endParaRPr lang="zh-CN" altLang="en-US" sz="2475" dirty="0"/>
          </a:p>
        </p:txBody>
      </p:sp>
      <p:sp>
        <p:nvSpPr>
          <p:cNvPr id="11" name="Rectangle 10">
            <a:extLst>
              <a:ext uri="{FF2B5EF4-FFF2-40B4-BE49-F238E27FC236}">
                <a16:creationId xmlns:a16="http://schemas.microsoft.com/office/drawing/2014/main" id="{8964F2B7-5330-4ED6-B0A4-A33604069E7A}"/>
              </a:ext>
            </a:extLst>
          </p:cNvPr>
          <p:cNvSpPr/>
          <p:nvPr/>
        </p:nvSpPr>
        <p:spPr>
          <a:xfrm>
            <a:off x="447617" y="2984955"/>
            <a:ext cx="7276544" cy="323165"/>
          </a:xfrm>
          <a:prstGeom prst="rect">
            <a:avLst/>
          </a:prstGeom>
        </p:spPr>
        <p:txBody>
          <a:bodyPr wrap="none">
            <a:spAutoFit/>
          </a:bodyPr>
          <a:lstStyle/>
          <a:p>
            <a:r>
              <a:rPr lang="en-US" altLang="zh-CN" sz="1500" dirty="0"/>
              <a:t>Desirable to find lowest # reference course to still provide substantial performance benefit </a:t>
            </a:r>
            <a:endParaRPr lang="en-US" sz="1500" dirty="0"/>
          </a:p>
        </p:txBody>
      </p:sp>
      <p:sp>
        <p:nvSpPr>
          <p:cNvPr id="17" name="TextBox 16">
            <a:extLst>
              <a:ext uri="{FF2B5EF4-FFF2-40B4-BE49-F238E27FC236}">
                <a16:creationId xmlns:a16="http://schemas.microsoft.com/office/drawing/2014/main" id="{571C4796-11E9-4F6F-8E23-6A5C9CB50953}"/>
              </a:ext>
            </a:extLst>
          </p:cNvPr>
          <p:cNvSpPr txBox="1"/>
          <p:nvPr/>
        </p:nvSpPr>
        <p:spPr>
          <a:xfrm>
            <a:off x="206519" y="713076"/>
            <a:ext cx="5303261" cy="300082"/>
          </a:xfrm>
          <a:prstGeom prst="rect">
            <a:avLst/>
          </a:prstGeom>
          <a:solidFill>
            <a:schemeClr val="bg1"/>
          </a:solidFill>
        </p:spPr>
        <p:txBody>
          <a:bodyPr wrap="square" rtlCol="0">
            <a:spAutoFit/>
          </a:bodyPr>
          <a:lstStyle/>
          <a:p>
            <a:endParaRPr lang="en-US" sz="1350" dirty="0"/>
          </a:p>
        </p:txBody>
      </p:sp>
    </p:spTree>
    <p:extLst>
      <p:ext uri="{BB962C8B-B14F-4D97-AF65-F5344CB8AC3E}">
        <p14:creationId xmlns:p14="http://schemas.microsoft.com/office/powerpoint/2010/main" val="85567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a:extLst>
              <a:ext uri="{FF2B5EF4-FFF2-40B4-BE49-F238E27FC236}">
                <a16:creationId xmlns:a16="http://schemas.microsoft.com/office/drawing/2014/main" id="{C3C3274B-925A-4214-8CD3-A64D92C926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669" y="3447538"/>
            <a:ext cx="3092608" cy="1653822"/>
          </a:xfrm>
        </p:spPr>
      </p:pic>
      <p:pic>
        <p:nvPicPr>
          <p:cNvPr id="15" name="图片 14">
            <a:extLst>
              <a:ext uri="{FF2B5EF4-FFF2-40B4-BE49-F238E27FC236}">
                <a16:creationId xmlns:a16="http://schemas.microsoft.com/office/drawing/2014/main" id="{2A17B31D-7D3B-4659-9E09-E3E232709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848" y="3410854"/>
            <a:ext cx="3155212" cy="1727189"/>
          </a:xfrm>
          <a:prstGeom prst="rect">
            <a:avLst/>
          </a:prstGeom>
        </p:spPr>
      </p:pic>
      <p:sp>
        <p:nvSpPr>
          <p:cNvPr id="8" name="标题 1">
            <a:extLst>
              <a:ext uri="{FF2B5EF4-FFF2-40B4-BE49-F238E27FC236}">
                <a16:creationId xmlns:a16="http://schemas.microsoft.com/office/drawing/2014/main" id="{F696F599-1E3D-4E26-A09F-08CD7451F58A}"/>
              </a:ext>
            </a:extLst>
          </p:cNvPr>
          <p:cNvSpPr txBox="1">
            <a:spLocks/>
          </p:cNvSpPr>
          <p:nvPr/>
        </p:nvSpPr>
        <p:spPr>
          <a:xfrm>
            <a:off x="309675" y="214036"/>
            <a:ext cx="5172739"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Results</a:t>
            </a:r>
          </a:p>
          <a:p>
            <a:r>
              <a:rPr lang="en-US" altLang="zh-CN" sz="2475" dirty="0"/>
              <a:t>Impact of # of future reference courses </a:t>
            </a:r>
            <a:endParaRPr lang="zh-CN" altLang="en-US" sz="2475" dirty="0"/>
          </a:p>
        </p:txBody>
      </p:sp>
      <p:pic>
        <p:nvPicPr>
          <p:cNvPr id="9" name="内容占位符 7">
            <a:extLst>
              <a:ext uri="{FF2B5EF4-FFF2-40B4-BE49-F238E27FC236}">
                <a16:creationId xmlns:a16="http://schemas.microsoft.com/office/drawing/2014/main" id="{D2DC7CC5-F434-463F-A934-969ACCE93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5306" y="1583181"/>
            <a:ext cx="5743849" cy="14047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9C8AC8-89FA-4BC3-B61E-01413D74E89E}"/>
              </a:ext>
            </a:extLst>
          </p:cNvPr>
          <p:cNvSpPr/>
          <p:nvPr/>
        </p:nvSpPr>
        <p:spPr>
          <a:xfrm>
            <a:off x="309674" y="2978390"/>
            <a:ext cx="2877198" cy="369332"/>
          </a:xfrm>
          <a:prstGeom prst="rect">
            <a:avLst/>
          </a:prstGeom>
        </p:spPr>
        <p:txBody>
          <a:bodyPr wrap="none">
            <a:spAutoFit/>
          </a:bodyPr>
          <a:lstStyle/>
          <a:p>
            <a:r>
              <a:rPr lang="en-US" altLang="zh-CN" dirty="0"/>
              <a:t>By algorithm (for Freshman):</a:t>
            </a:r>
            <a:endParaRPr lang="en-US" dirty="0"/>
          </a:p>
        </p:txBody>
      </p:sp>
      <p:sp>
        <p:nvSpPr>
          <p:cNvPr id="6" name="Rectangle 5">
            <a:extLst>
              <a:ext uri="{FF2B5EF4-FFF2-40B4-BE49-F238E27FC236}">
                <a16:creationId xmlns:a16="http://schemas.microsoft.com/office/drawing/2014/main" id="{3454C85E-EF24-43B7-A42F-95170182D0AA}"/>
              </a:ext>
            </a:extLst>
          </p:cNvPr>
          <p:cNvSpPr/>
          <p:nvPr/>
        </p:nvSpPr>
        <p:spPr>
          <a:xfrm>
            <a:off x="2684506" y="3264598"/>
            <a:ext cx="1107291" cy="300082"/>
          </a:xfrm>
          <a:prstGeom prst="rect">
            <a:avLst/>
          </a:prstGeom>
        </p:spPr>
        <p:txBody>
          <a:bodyPr wrap="none">
            <a:spAutoFit/>
          </a:bodyPr>
          <a:lstStyle/>
          <a:p>
            <a:r>
              <a:rPr lang="en-US" altLang="zh-CN" sz="1350" dirty="0"/>
              <a:t>UNIVERSITY1</a:t>
            </a:r>
            <a:endParaRPr lang="en-US" sz="1350" dirty="0"/>
          </a:p>
        </p:txBody>
      </p:sp>
      <p:sp>
        <p:nvSpPr>
          <p:cNvPr id="12" name="Rectangle 11">
            <a:extLst>
              <a:ext uri="{FF2B5EF4-FFF2-40B4-BE49-F238E27FC236}">
                <a16:creationId xmlns:a16="http://schemas.microsoft.com/office/drawing/2014/main" id="{276DA6D5-92F4-4E4E-A160-1626CE5A5A46}"/>
              </a:ext>
            </a:extLst>
          </p:cNvPr>
          <p:cNvSpPr/>
          <p:nvPr/>
        </p:nvSpPr>
        <p:spPr>
          <a:xfrm>
            <a:off x="6477658" y="3272354"/>
            <a:ext cx="831253" cy="300082"/>
          </a:xfrm>
          <a:prstGeom prst="rect">
            <a:avLst/>
          </a:prstGeom>
        </p:spPr>
        <p:txBody>
          <a:bodyPr wrap="none">
            <a:spAutoFit/>
          </a:bodyPr>
          <a:lstStyle/>
          <a:p>
            <a:r>
              <a:rPr lang="en-US" altLang="zh-CN" sz="1350" dirty="0"/>
              <a:t>SYSTEM1</a:t>
            </a:r>
            <a:endParaRPr lang="en-US" sz="1350" dirty="0"/>
          </a:p>
        </p:txBody>
      </p:sp>
      <p:sp>
        <p:nvSpPr>
          <p:cNvPr id="14" name="Rectangle 13">
            <a:extLst>
              <a:ext uri="{FF2B5EF4-FFF2-40B4-BE49-F238E27FC236}">
                <a16:creationId xmlns:a16="http://schemas.microsoft.com/office/drawing/2014/main" id="{3B6A9975-A1E3-4679-9AF5-EBA471C1175C}"/>
              </a:ext>
            </a:extLst>
          </p:cNvPr>
          <p:cNvSpPr/>
          <p:nvPr/>
        </p:nvSpPr>
        <p:spPr>
          <a:xfrm>
            <a:off x="309675" y="1145202"/>
            <a:ext cx="3536353" cy="369332"/>
          </a:xfrm>
          <a:prstGeom prst="rect">
            <a:avLst/>
          </a:prstGeom>
        </p:spPr>
        <p:txBody>
          <a:bodyPr wrap="none">
            <a:spAutoFit/>
          </a:bodyPr>
          <a:lstStyle/>
          <a:p>
            <a:r>
              <a:rPr lang="en-US" altLang="zh-CN" dirty="0"/>
              <a:t>By class standing (for PLAN-</a:t>
            </a:r>
            <a:r>
              <a:rPr lang="en-US" altLang="zh-CN" dirty="0" err="1"/>
              <a:t>BERTui</a:t>
            </a:r>
            <a:r>
              <a:rPr lang="en-US" altLang="zh-CN" dirty="0"/>
              <a:t>):</a:t>
            </a:r>
            <a:endParaRPr lang="en-US" dirty="0"/>
          </a:p>
        </p:txBody>
      </p:sp>
      <p:sp>
        <p:nvSpPr>
          <p:cNvPr id="16" name="Rectangle 15">
            <a:extLst>
              <a:ext uri="{FF2B5EF4-FFF2-40B4-BE49-F238E27FC236}">
                <a16:creationId xmlns:a16="http://schemas.microsoft.com/office/drawing/2014/main" id="{042EA9A2-2F3E-4583-BF4D-9110F7165953}"/>
              </a:ext>
            </a:extLst>
          </p:cNvPr>
          <p:cNvSpPr/>
          <p:nvPr/>
        </p:nvSpPr>
        <p:spPr>
          <a:xfrm>
            <a:off x="5294809" y="1398816"/>
            <a:ext cx="1107291" cy="300082"/>
          </a:xfrm>
          <a:prstGeom prst="rect">
            <a:avLst/>
          </a:prstGeom>
        </p:spPr>
        <p:txBody>
          <a:bodyPr wrap="none">
            <a:spAutoFit/>
          </a:bodyPr>
          <a:lstStyle/>
          <a:p>
            <a:r>
              <a:rPr lang="en-US" altLang="zh-CN" sz="1350" dirty="0"/>
              <a:t>UNIVERSITY1</a:t>
            </a:r>
            <a:endParaRPr lang="en-US" sz="1350" dirty="0"/>
          </a:p>
        </p:txBody>
      </p:sp>
    </p:spTree>
    <p:extLst>
      <p:ext uri="{BB962C8B-B14F-4D97-AF65-F5344CB8AC3E}">
        <p14:creationId xmlns:p14="http://schemas.microsoft.com/office/powerpoint/2010/main" val="23578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55;p13">
            <a:extLst>
              <a:ext uri="{FF2B5EF4-FFF2-40B4-BE49-F238E27FC236}">
                <a16:creationId xmlns:a16="http://schemas.microsoft.com/office/drawing/2014/main" id="{448A520F-B0D0-5646-9B1A-C44DDBC53ADF}"/>
              </a:ext>
            </a:extLst>
          </p:cNvPr>
          <p:cNvPicPr preferRelativeResize="0"/>
          <p:nvPr/>
        </p:nvPicPr>
        <p:blipFill>
          <a:blip r:embed="rId2">
            <a:alphaModFix/>
          </a:blip>
          <a:stretch>
            <a:fillRect/>
          </a:stretch>
        </p:blipFill>
        <p:spPr>
          <a:xfrm>
            <a:off x="1892014" y="1258484"/>
            <a:ext cx="5359973" cy="2833137"/>
          </a:xfrm>
          <a:prstGeom prst="rect">
            <a:avLst/>
          </a:prstGeom>
          <a:noFill/>
          <a:ln>
            <a:noFill/>
          </a:ln>
        </p:spPr>
      </p:pic>
      <p:sp>
        <p:nvSpPr>
          <p:cNvPr id="15" name="Google Shape;57;p13">
            <a:extLst>
              <a:ext uri="{FF2B5EF4-FFF2-40B4-BE49-F238E27FC236}">
                <a16:creationId xmlns:a16="http://schemas.microsoft.com/office/drawing/2014/main" id="{6A1147D3-BAD4-384C-ADA1-1839EDCFA806}"/>
              </a:ext>
            </a:extLst>
          </p:cNvPr>
          <p:cNvSpPr txBox="1"/>
          <p:nvPr/>
        </p:nvSpPr>
        <p:spPr>
          <a:xfrm>
            <a:off x="2469449" y="4257478"/>
            <a:ext cx="4205100" cy="489300"/>
          </a:xfrm>
          <a:prstGeom prst="rect">
            <a:avLst/>
          </a:prstGeom>
          <a:noFill/>
          <a:ln>
            <a:noFill/>
          </a:ln>
        </p:spPr>
        <p:txBody>
          <a:bodyPr spcFirstLastPara="1" wrap="square" lIns="91425" tIns="91425" rIns="91425" bIns="91425" anchor="t" anchorCtr="0">
            <a:noAutofit/>
          </a:bodyPr>
          <a:lstStyle/>
          <a:p>
            <a:pPr algn="ctr"/>
            <a:r>
              <a:rPr lang="en" sz="1200" dirty="0"/>
              <a:t>AskOski production course recommendation platform</a:t>
            </a:r>
            <a:br>
              <a:rPr lang="en" sz="1200" dirty="0"/>
            </a:br>
            <a:r>
              <a:rPr lang="en-US" sz="1200" dirty="0"/>
              <a:t>https://askoski.berkeley.edu</a:t>
            </a:r>
          </a:p>
          <a:p>
            <a:pPr algn="ctr"/>
            <a:endParaRPr lang="en" sz="1200" dirty="0"/>
          </a:p>
        </p:txBody>
      </p:sp>
      <p:sp>
        <p:nvSpPr>
          <p:cNvPr id="8" name="标题 1">
            <a:extLst>
              <a:ext uri="{FF2B5EF4-FFF2-40B4-BE49-F238E27FC236}">
                <a16:creationId xmlns:a16="http://schemas.microsoft.com/office/drawing/2014/main" id="{41925354-7DAC-4EC2-B73E-3357E58387CB}"/>
              </a:ext>
            </a:extLst>
          </p:cNvPr>
          <p:cNvSpPr txBox="1">
            <a:spLocks/>
          </p:cNvSpPr>
          <p:nvPr/>
        </p:nvSpPr>
        <p:spPr>
          <a:xfrm>
            <a:off x="309674" y="214036"/>
            <a:ext cx="8582346"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Online Study</a:t>
            </a:r>
          </a:p>
          <a:p>
            <a:r>
              <a:rPr lang="en-US" altLang="zh-CN" sz="2475" dirty="0"/>
              <a:t>Investigating student perceptions of recommendations</a:t>
            </a:r>
            <a:endParaRPr lang="zh-CN" altLang="en-US" sz="2475" dirty="0"/>
          </a:p>
        </p:txBody>
      </p:sp>
    </p:spTree>
    <p:extLst>
      <p:ext uri="{BB962C8B-B14F-4D97-AF65-F5344CB8AC3E}">
        <p14:creationId xmlns:p14="http://schemas.microsoft.com/office/powerpoint/2010/main" val="392688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1C4E0-22AF-A44C-B448-BE9E7DC9B725}"/>
              </a:ext>
            </a:extLst>
          </p:cNvPr>
          <p:cNvSpPr>
            <a:spLocks noGrp="1"/>
          </p:cNvSpPr>
          <p:nvPr>
            <p:ph idx="1"/>
          </p:nvPr>
        </p:nvSpPr>
        <p:spPr>
          <a:xfrm>
            <a:off x="628650" y="1268016"/>
            <a:ext cx="7886700" cy="3459985"/>
          </a:xfrm>
        </p:spPr>
        <p:txBody>
          <a:bodyPr>
            <a:normAutofit/>
          </a:bodyPr>
          <a:lstStyle/>
          <a:p>
            <a:pPr marL="165096" indent="0">
              <a:buSzPts val="1000"/>
              <a:buNone/>
            </a:pPr>
            <a:r>
              <a:rPr lang="en-US" sz="1800" dirty="0"/>
              <a:t>Daniel et al. (2020) chat-bot evaluation methodology adopted</a:t>
            </a:r>
          </a:p>
          <a:p>
            <a:pPr marL="800089" lvl="1" indent="-292093">
              <a:buSzPts val="1000"/>
              <a:buChar char="●"/>
            </a:pPr>
            <a:r>
              <a:rPr lang="en-US" sz="1350" dirty="0"/>
              <a:t>Two dichotomous response measures </a:t>
            </a:r>
          </a:p>
          <a:p>
            <a:pPr marL="1142989" lvl="2" indent="-292093">
              <a:buSzPts val="1000"/>
              <a:buChar char="●"/>
            </a:pPr>
            <a:r>
              <a:rPr lang="en-US" sz="1350" b="1" i="1" dirty="0"/>
              <a:t>Specificity</a:t>
            </a:r>
            <a:r>
              <a:rPr lang="en-US" sz="1350" i="1" dirty="0"/>
              <a:t>:</a:t>
            </a:r>
            <a:r>
              <a:rPr lang="en-US" sz="1350" dirty="0"/>
              <a:t> is the course plan specific to the student?</a:t>
            </a:r>
          </a:p>
          <a:p>
            <a:pPr marL="1142989" lvl="2" indent="-292093">
              <a:buSzPts val="1000"/>
              <a:buChar char="●"/>
            </a:pPr>
            <a:r>
              <a:rPr lang="en-US" sz="1350" b="1" i="1" dirty="0"/>
              <a:t>Sensibility</a:t>
            </a:r>
            <a:r>
              <a:rPr lang="en-US" sz="1350" i="1" dirty="0"/>
              <a:t>:</a:t>
            </a:r>
            <a:r>
              <a:rPr lang="en-US" sz="1350" dirty="0"/>
              <a:t> is the course plan sensible to the student?</a:t>
            </a:r>
            <a:endParaRPr lang="en-US" sz="1350" i="1" dirty="0"/>
          </a:p>
          <a:p>
            <a:pPr marL="165096" indent="0">
              <a:buSzPts val="1000"/>
              <a:buNone/>
            </a:pPr>
            <a:br>
              <a:rPr lang="en-US" sz="1800" dirty="0"/>
            </a:br>
            <a:r>
              <a:rPr lang="en-US" sz="1800" dirty="0"/>
              <a:t>Comparing model plan generation quality to human benchmark</a:t>
            </a:r>
          </a:p>
          <a:p>
            <a:pPr marL="800089" lvl="1" indent="-292093">
              <a:buSzPts val="1000"/>
              <a:buChar char="●"/>
            </a:pPr>
            <a:r>
              <a:rPr lang="en-US" sz="1350" dirty="0"/>
              <a:t>First phase asks students to rate quality of plan generated for them (</a:t>
            </a:r>
            <a:r>
              <a:rPr lang="en-US" sz="1350" i="1" dirty="0"/>
              <a:t>“interactive evaluation”</a:t>
            </a:r>
            <a:r>
              <a:rPr lang="en-US" sz="1350" dirty="0"/>
              <a:t>)</a:t>
            </a:r>
          </a:p>
          <a:p>
            <a:pPr marL="800089" lvl="1" indent="-292093">
              <a:buSzPts val="1000"/>
              <a:buChar char="●"/>
            </a:pPr>
            <a:r>
              <a:rPr lang="en-US" sz="1350" dirty="0"/>
              <a:t>Second phase asks students to rate quality of plan generated for the junior and senior year of a randomly selected past student of the same major (“</a:t>
            </a:r>
            <a:r>
              <a:rPr lang="en-US" sz="1350" i="1" dirty="0"/>
              <a:t>static evaluation”</a:t>
            </a:r>
            <a:r>
              <a:rPr lang="en-US" sz="1350" dirty="0"/>
              <a:t>)</a:t>
            </a:r>
          </a:p>
          <a:p>
            <a:pPr marL="800089" lvl="1" indent="-292093">
              <a:buSzPts val="1000"/>
              <a:buChar char="●"/>
            </a:pPr>
            <a:r>
              <a:rPr lang="en-US" sz="1350" dirty="0"/>
              <a:t>Both phases present plans generated from different models. </a:t>
            </a:r>
          </a:p>
          <a:p>
            <a:pPr marL="800089" lvl="1" indent="-292093">
              <a:buSzPts val="1000"/>
              <a:buChar char="●"/>
            </a:pPr>
            <a:r>
              <a:rPr lang="en-US" sz="1350" dirty="0"/>
              <a:t>Phase 2 presents the random student’s actual junior and senior enrollments as an additional “model” (human-level comparison)</a:t>
            </a:r>
          </a:p>
          <a:p>
            <a:pPr marL="800089" lvl="1" indent="-292093">
              <a:buSzPts val="1000"/>
              <a:buFont typeface="Arial" panose="020B0604020202020204" pitchFamily="34" charset="0"/>
              <a:buChar char="●"/>
            </a:pPr>
            <a:r>
              <a:rPr lang="en" sz="1350" dirty="0">
                <a:solidFill>
                  <a:schemeClr val="dk1"/>
                </a:solidFill>
              </a:rPr>
              <a:t>63 students recruited from UNIVERSITY1 of varrying majors</a:t>
            </a:r>
          </a:p>
        </p:txBody>
      </p:sp>
      <p:sp>
        <p:nvSpPr>
          <p:cNvPr id="7" name="标题 1">
            <a:extLst>
              <a:ext uri="{FF2B5EF4-FFF2-40B4-BE49-F238E27FC236}">
                <a16:creationId xmlns:a16="http://schemas.microsoft.com/office/drawing/2014/main" id="{D0497C73-41B3-48A3-B1C7-EF3DF40EFE77}"/>
              </a:ext>
            </a:extLst>
          </p:cNvPr>
          <p:cNvSpPr txBox="1">
            <a:spLocks/>
          </p:cNvSpPr>
          <p:nvPr/>
        </p:nvSpPr>
        <p:spPr>
          <a:xfrm>
            <a:off x="309674" y="214036"/>
            <a:ext cx="8582346"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Online Study</a:t>
            </a:r>
            <a:br>
              <a:rPr lang="en-US" altLang="zh-CN" sz="3075" dirty="0"/>
            </a:br>
            <a:r>
              <a:rPr lang="en-US" altLang="zh-CN" sz="2475" dirty="0"/>
              <a:t>Evaluation measures</a:t>
            </a:r>
          </a:p>
        </p:txBody>
      </p:sp>
    </p:spTree>
    <p:extLst>
      <p:ext uri="{BB962C8B-B14F-4D97-AF65-F5344CB8AC3E}">
        <p14:creationId xmlns:p14="http://schemas.microsoft.com/office/powerpoint/2010/main" val="89214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44" name="Google Shape;144;p23"/>
          <p:cNvSpPr txBox="1"/>
          <p:nvPr/>
        </p:nvSpPr>
        <p:spPr>
          <a:xfrm>
            <a:off x="106135" y="661085"/>
            <a:ext cx="21156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dirty="0">
                <a:solidFill>
                  <a:schemeClr val="dk1"/>
                </a:solidFill>
              </a:rPr>
              <a:t>Founded @ Cal in 2013</a:t>
            </a:r>
            <a:endParaRPr sz="1200" i="1" dirty="0">
              <a:solidFill>
                <a:schemeClr val="dk1"/>
              </a:solidFill>
            </a:endParaRPr>
          </a:p>
        </p:txBody>
      </p:sp>
      <p:pic>
        <p:nvPicPr>
          <p:cNvPr id="4" name="Google Shape;57;p13">
            <a:extLst>
              <a:ext uri="{FF2B5EF4-FFF2-40B4-BE49-F238E27FC236}">
                <a16:creationId xmlns:a16="http://schemas.microsoft.com/office/drawing/2014/main" id="{7AE7066A-1849-DE6B-43EB-5E2842A9E11D}"/>
              </a:ext>
            </a:extLst>
          </p:cNvPr>
          <p:cNvPicPr preferRelativeResize="0"/>
          <p:nvPr/>
        </p:nvPicPr>
        <p:blipFill>
          <a:blip r:embed="rId3">
            <a:alphaModFix/>
          </a:blip>
          <a:stretch>
            <a:fillRect/>
          </a:stretch>
        </p:blipFill>
        <p:spPr>
          <a:xfrm>
            <a:off x="106136" y="44966"/>
            <a:ext cx="1975526" cy="738375"/>
          </a:xfrm>
          <a:prstGeom prst="rect">
            <a:avLst/>
          </a:prstGeom>
          <a:noFill/>
          <a:ln>
            <a:noFill/>
          </a:ln>
        </p:spPr>
      </p:pic>
      <p:sp>
        <p:nvSpPr>
          <p:cNvPr id="5" name="Google Shape;58;p13">
            <a:extLst>
              <a:ext uri="{FF2B5EF4-FFF2-40B4-BE49-F238E27FC236}">
                <a16:creationId xmlns:a16="http://schemas.microsoft.com/office/drawing/2014/main" id="{6F6D5037-5D99-F0F3-F329-5AA2E4CAE0F0}"/>
              </a:ext>
            </a:extLst>
          </p:cNvPr>
          <p:cNvSpPr txBox="1"/>
          <p:nvPr/>
        </p:nvSpPr>
        <p:spPr>
          <a:xfrm>
            <a:off x="2081661" y="24003"/>
            <a:ext cx="3000000" cy="821733"/>
          </a:xfrm>
          <a:prstGeom prst="rect">
            <a:avLst/>
          </a:prstGeom>
          <a:noFill/>
          <a:ln>
            <a:noFill/>
          </a:ln>
        </p:spPr>
        <p:txBody>
          <a:bodyPr spcFirstLastPara="1" wrap="square" lIns="91425" tIns="91425" rIns="91425" bIns="91425" anchor="t" anchorCtr="0">
            <a:spAutoFit/>
          </a:bodyPr>
          <a:lstStyle/>
          <a:p>
            <a:pPr>
              <a:lnSpc>
                <a:spcPct val="115000"/>
              </a:lnSpc>
            </a:pPr>
            <a:r>
              <a:rPr lang="en" sz="1800" dirty="0">
                <a:solidFill>
                  <a:schemeClr val="dk1"/>
                </a:solidFill>
                <a:latin typeface="Calibri"/>
                <a:ea typeface="Calibri"/>
                <a:cs typeface="Calibri"/>
                <a:sym typeface="Calibri"/>
              </a:rPr>
              <a:t>Computational Approaches to</a:t>
            </a:r>
            <a:endParaRPr sz="1800" dirty="0">
              <a:solidFill>
                <a:schemeClr val="dk1"/>
              </a:solidFill>
              <a:latin typeface="Calibri"/>
              <a:ea typeface="Calibri"/>
              <a:cs typeface="Calibri"/>
              <a:sym typeface="Calibri"/>
            </a:endParaRPr>
          </a:p>
          <a:p>
            <a:pPr>
              <a:lnSpc>
                <a:spcPct val="115000"/>
              </a:lnSpc>
            </a:pPr>
            <a:r>
              <a:rPr lang="en" sz="1800" dirty="0">
                <a:solidFill>
                  <a:schemeClr val="dk1"/>
                </a:solidFill>
                <a:latin typeface="Calibri"/>
                <a:ea typeface="Calibri"/>
                <a:cs typeface="Calibri"/>
                <a:sym typeface="Calibri"/>
              </a:rPr>
              <a:t>Human Learning Lab (CAHL) </a:t>
            </a:r>
            <a:endParaRPr sz="1800" dirty="0">
              <a:solidFill>
                <a:schemeClr val="dk1"/>
              </a:solidFill>
              <a:latin typeface="Calibri"/>
              <a:ea typeface="Calibri"/>
              <a:cs typeface="Calibri"/>
              <a:sym typeface="Calibri"/>
            </a:endParaRPr>
          </a:p>
        </p:txBody>
      </p:sp>
      <p:grpSp>
        <p:nvGrpSpPr>
          <p:cNvPr id="2" name="그룹 7">
            <a:extLst>
              <a:ext uri="{FF2B5EF4-FFF2-40B4-BE49-F238E27FC236}">
                <a16:creationId xmlns:a16="http://schemas.microsoft.com/office/drawing/2014/main" id="{6C845FFF-DD89-EE4A-0ABE-0BCF3AD226C4}"/>
              </a:ext>
            </a:extLst>
          </p:cNvPr>
          <p:cNvGrpSpPr/>
          <p:nvPr/>
        </p:nvGrpSpPr>
        <p:grpSpPr>
          <a:xfrm>
            <a:off x="106135" y="1604100"/>
            <a:ext cx="2673189" cy="2307515"/>
            <a:chOff x="2350306" y="6575357"/>
            <a:chExt cx="3564252" cy="3076687"/>
          </a:xfrm>
        </p:grpSpPr>
        <p:pic>
          <p:nvPicPr>
            <p:cNvPr id="3" name="Picture 4" descr="A person in a suit and tie&#10;&#10;Description automatically generated">
              <a:extLst>
                <a:ext uri="{FF2B5EF4-FFF2-40B4-BE49-F238E27FC236}">
                  <a16:creationId xmlns:a16="http://schemas.microsoft.com/office/drawing/2014/main" id="{E31A1FE4-7E79-33CB-C499-8B0AD6E273EA}"/>
                </a:ext>
              </a:extLst>
            </p:cNvPr>
            <p:cNvPicPr>
              <a:picLocks noChangeAspect="1"/>
            </p:cNvPicPr>
            <p:nvPr/>
          </p:nvPicPr>
          <p:blipFill>
            <a:blip r:embed="rId4"/>
            <a:stretch>
              <a:fillRect/>
            </a:stretch>
          </p:blipFill>
          <p:spPr>
            <a:xfrm>
              <a:off x="2350306" y="8280444"/>
              <a:ext cx="1317709" cy="1371600"/>
            </a:xfrm>
            <a:prstGeom prst="rect">
              <a:avLst/>
            </a:prstGeom>
          </p:spPr>
        </p:pic>
        <p:pic>
          <p:nvPicPr>
            <p:cNvPr id="7" name="Picture 9" descr="A person smiling at camera&#10;&#10;Description automatically generated">
              <a:extLst>
                <a:ext uri="{FF2B5EF4-FFF2-40B4-BE49-F238E27FC236}">
                  <a16:creationId xmlns:a16="http://schemas.microsoft.com/office/drawing/2014/main" id="{C052CCFD-6B37-D51E-5B1E-1C279424677F}"/>
                </a:ext>
              </a:extLst>
            </p:cNvPr>
            <p:cNvPicPr>
              <a:picLocks noChangeAspect="1"/>
            </p:cNvPicPr>
            <p:nvPr/>
          </p:nvPicPr>
          <p:blipFill>
            <a:blip r:embed="rId5"/>
            <a:stretch>
              <a:fillRect/>
            </a:stretch>
          </p:blipFill>
          <p:spPr>
            <a:xfrm>
              <a:off x="2350306" y="6575357"/>
              <a:ext cx="1314049" cy="1371600"/>
            </a:xfrm>
            <a:prstGeom prst="rect">
              <a:avLst/>
            </a:prstGeom>
          </p:spPr>
        </p:pic>
        <p:grpSp>
          <p:nvGrpSpPr>
            <p:cNvPr id="8" name="그룹 3">
              <a:extLst>
                <a:ext uri="{FF2B5EF4-FFF2-40B4-BE49-F238E27FC236}">
                  <a16:creationId xmlns:a16="http://schemas.microsoft.com/office/drawing/2014/main" id="{49F10606-C17A-1BE8-0EF6-CFBE7CD9BA6C}"/>
                </a:ext>
              </a:extLst>
            </p:cNvPr>
            <p:cNvGrpSpPr/>
            <p:nvPr/>
          </p:nvGrpSpPr>
          <p:grpSpPr>
            <a:xfrm>
              <a:off x="3836396" y="8290064"/>
              <a:ext cx="2078162" cy="1361979"/>
              <a:chOff x="3672913" y="8692819"/>
              <a:chExt cx="2078162" cy="1361979"/>
            </a:xfrm>
          </p:grpSpPr>
          <p:sp>
            <p:nvSpPr>
              <p:cNvPr id="12" name="Google Shape;4751;p45">
                <a:extLst>
                  <a:ext uri="{FF2B5EF4-FFF2-40B4-BE49-F238E27FC236}">
                    <a16:creationId xmlns:a16="http://schemas.microsoft.com/office/drawing/2014/main" id="{4BD3C808-C435-EC4F-39AC-FEC63519B7BC}"/>
                  </a:ext>
                </a:extLst>
              </p:cNvPr>
              <p:cNvSpPr txBox="1"/>
              <p:nvPr/>
            </p:nvSpPr>
            <p:spPr>
              <a:xfrm>
                <a:off x="3672913" y="8692819"/>
                <a:ext cx="2078160" cy="477085"/>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err="1">
                    <a:latin typeface="Bahnschrift Condensed" panose="020B0502040204020203" pitchFamily="34" charset="0"/>
                  </a:rPr>
                  <a:t>Ioannis</a:t>
                </a:r>
                <a:r>
                  <a:rPr lang="en-US" altLang="ko-KR" sz="1500" b="1" dirty="0">
                    <a:latin typeface="Bahnschrift Condensed" panose="020B0502040204020203" pitchFamily="34" charset="0"/>
                  </a:rPr>
                  <a:t> </a:t>
                </a:r>
                <a:r>
                  <a:rPr lang="en-US" altLang="ko-KR" sz="1500" b="1" dirty="0" err="1">
                    <a:latin typeface="Bahnschrift Condensed" panose="020B0502040204020203" pitchFamily="34" charset="0"/>
                  </a:rPr>
                  <a:t>Anastasopoulos</a:t>
                </a:r>
                <a:endParaRPr lang="en-US" altLang="ko-KR" sz="1500" b="1" dirty="0">
                  <a:latin typeface="Bahnschrift Condensed" panose="020B0502040204020203" pitchFamily="34" charset="0"/>
                </a:endParaRPr>
              </a:p>
            </p:txBody>
          </p:sp>
          <p:sp>
            <p:nvSpPr>
              <p:cNvPr id="13" name="Google Shape;4751;p45">
                <a:extLst>
                  <a:ext uri="{FF2B5EF4-FFF2-40B4-BE49-F238E27FC236}">
                    <a16:creationId xmlns:a16="http://schemas.microsoft.com/office/drawing/2014/main" id="{1E2F7F6F-03F8-5BE9-06DE-6F34BE14BE68}"/>
                  </a:ext>
                </a:extLst>
              </p:cNvPr>
              <p:cNvSpPr txBox="1"/>
              <p:nvPr/>
            </p:nvSpPr>
            <p:spPr>
              <a:xfrm>
                <a:off x="3672914" y="9231487"/>
                <a:ext cx="2078161" cy="823311"/>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Pedagogy Instructional Design</a:t>
                </a:r>
              </a:p>
            </p:txBody>
          </p:sp>
        </p:grpSp>
        <p:grpSp>
          <p:nvGrpSpPr>
            <p:cNvPr id="9" name="그룹 314">
              <a:extLst>
                <a:ext uri="{FF2B5EF4-FFF2-40B4-BE49-F238E27FC236}">
                  <a16:creationId xmlns:a16="http://schemas.microsoft.com/office/drawing/2014/main" id="{05647AE3-6DEE-0085-7C86-99C347291E6D}"/>
                </a:ext>
              </a:extLst>
            </p:cNvPr>
            <p:cNvGrpSpPr/>
            <p:nvPr/>
          </p:nvGrpSpPr>
          <p:grpSpPr>
            <a:xfrm>
              <a:off x="3834567" y="6581666"/>
              <a:ext cx="2078160" cy="1361977"/>
              <a:chOff x="3671084" y="5396922"/>
              <a:chExt cx="2078160" cy="1361977"/>
            </a:xfrm>
          </p:grpSpPr>
          <p:sp>
            <p:nvSpPr>
              <p:cNvPr id="10" name="Google Shape;4751;p45">
                <a:extLst>
                  <a:ext uri="{FF2B5EF4-FFF2-40B4-BE49-F238E27FC236}">
                    <a16:creationId xmlns:a16="http://schemas.microsoft.com/office/drawing/2014/main" id="{932201F6-562D-1E58-7327-20AAB1E5AA1D}"/>
                  </a:ext>
                </a:extLst>
              </p:cNvPr>
              <p:cNvSpPr txBox="1"/>
              <p:nvPr/>
            </p:nvSpPr>
            <p:spPr>
              <a:xfrm>
                <a:off x="3671084" y="5396922"/>
                <a:ext cx="2078160" cy="477085"/>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a:latin typeface="Bahnschrift Condensed" panose="020B0502040204020203" pitchFamily="34" charset="0"/>
                  </a:rPr>
                  <a:t>Shreya </a:t>
                </a:r>
                <a:r>
                  <a:rPr lang="en-US" altLang="ko-KR" sz="1500" b="1" dirty="0" err="1">
                    <a:latin typeface="Bahnschrift Condensed" panose="020B0502040204020203" pitchFamily="34" charset="0"/>
                  </a:rPr>
                  <a:t>Sheel</a:t>
                </a:r>
                <a:endParaRPr lang="en-US" altLang="ko-KR" sz="1500" b="1" dirty="0">
                  <a:latin typeface="Bahnschrift Condensed" panose="020B0502040204020203" pitchFamily="34" charset="0"/>
                </a:endParaRPr>
              </a:p>
            </p:txBody>
          </p:sp>
          <p:sp>
            <p:nvSpPr>
              <p:cNvPr id="11" name="Google Shape;4751;p45">
                <a:extLst>
                  <a:ext uri="{FF2B5EF4-FFF2-40B4-BE49-F238E27FC236}">
                    <a16:creationId xmlns:a16="http://schemas.microsoft.com/office/drawing/2014/main" id="{537ABF2E-E81F-A24A-2B4D-39768721DF97}"/>
                  </a:ext>
                </a:extLst>
              </p:cNvPr>
              <p:cNvSpPr txBox="1"/>
              <p:nvPr/>
            </p:nvSpPr>
            <p:spPr>
              <a:xfrm>
                <a:off x="3671084" y="5935590"/>
                <a:ext cx="2078160" cy="823309"/>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UI/UX</a:t>
                </a:r>
              </a:p>
            </p:txBody>
          </p:sp>
        </p:grpSp>
      </p:grpSp>
      <p:grpSp>
        <p:nvGrpSpPr>
          <p:cNvPr id="14" name="그룹 8">
            <a:extLst>
              <a:ext uri="{FF2B5EF4-FFF2-40B4-BE49-F238E27FC236}">
                <a16:creationId xmlns:a16="http://schemas.microsoft.com/office/drawing/2014/main" id="{5AD5F503-8062-9BE7-A8B4-5B3B30610366}"/>
              </a:ext>
            </a:extLst>
          </p:cNvPr>
          <p:cNvGrpSpPr/>
          <p:nvPr/>
        </p:nvGrpSpPr>
        <p:grpSpPr>
          <a:xfrm>
            <a:off x="6349705" y="1609086"/>
            <a:ext cx="2679973" cy="2307372"/>
            <a:chOff x="7196140" y="5722721"/>
            <a:chExt cx="3573297" cy="3076496"/>
          </a:xfrm>
        </p:grpSpPr>
        <p:pic>
          <p:nvPicPr>
            <p:cNvPr id="15" name="Picture 6" descr="A person smiling for a picture&#10;&#10;Description automatically generated">
              <a:extLst>
                <a:ext uri="{FF2B5EF4-FFF2-40B4-BE49-F238E27FC236}">
                  <a16:creationId xmlns:a16="http://schemas.microsoft.com/office/drawing/2014/main" id="{78A1F885-5009-1104-5AF0-519784C36102}"/>
                </a:ext>
              </a:extLst>
            </p:cNvPr>
            <p:cNvPicPr>
              <a:picLocks noChangeAspect="1"/>
            </p:cNvPicPr>
            <p:nvPr/>
          </p:nvPicPr>
          <p:blipFill>
            <a:blip r:embed="rId6"/>
            <a:stretch>
              <a:fillRect/>
            </a:stretch>
          </p:blipFill>
          <p:spPr>
            <a:xfrm>
              <a:off x="9457040" y="5722721"/>
              <a:ext cx="1312397" cy="1371600"/>
            </a:xfrm>
            <a:prstGeom prst="rect">
              <a:avLst/>
            </a:prstGeom>
          </p:spPr>
        </p:pic>
        <p:pic>
          <p:nvPicPr>
            <p:cNvPr id="16" name="Picture 7" descr="A person wearing glasses and smiling&#10;&#10;Description automatically generated">
              <a:extLst>
                <a:ext uri="{FF2B5EF4-FFF2-40B4-BE49-F238E27FC236}">
                  <a16:creationId xmlns:a16="http://schemas.microsoft.com/office/drawing/2014/main" id="{7B6D93C6-E688-0150-53A1-1C276750A384}"/>
                </a:ext>
              </a:extLst>
            </p:cNvPr>
            <p:cNvPicPr>
              <a:picLocks noChangeAspect="1"/>
            </p:cNvPicPr>
            <p:nvPr/>
          </p:nvPicPr>
          <p:blipFill>
            <a:blip r:embed="rId7"/>
            <a:stretch>
              <a:fillRect/>
            </a:stretch>
          </p:blipFill>
          <p:spPr>
            <a:xfrm>
              <a:off x="9442679" y="7410330"/>
              <a:ext cx="1315170" cy="1371600"/>
            </a:xfrm>
            <a:prstGeom prst="rect">
              <a:avLst/>
            </a:prstGeom>
          </p:spPr>
        </p:pic>
        <p:grpSp>
          <p:nvGrpSpPr>
            <p:cNvPr id="17" name="그룹 329">
              <a:extLst>
                <a:ext uri="{FF2B5EF4-FFF2-40B4-BE49-F238E27FC236}">
                  <a16:creationId xmlns:a16="http://schemas.microsoft.com/office/drawing/2014/main" id="{E5596B65-89AE-1B78-7F76-6D7183502973}"/>
                </a:ext>
              </a:extLst>
            </p:cNvPr>
            <p:cNvGrpSpPr/>
            <p:nvPr/>
          </p:nvGrpSpPr>
          <p:grpSpPr>
            <a:xfrm>
              <a:off x="7205221" y="5729029"/>
              <a:ext cx="2078163" cy="1361980"/>
              <a:chOff x="1998299" y="4544285"/>
              <a:chExt cx="2078163" cy="1361980"/>
            </a:xfrm>
          </p:grpSpPr>
          <p:sp>
            <p:nvSpPr>
              <p:cNvPr id="21" name="Google Shape;4751;p45">
                <a:extLst>
                  <a:ext uri="{FF2B5EF4-FFF2-40B4-BE49-F238E27FC236}">
                    <a16:creationId xmlns:a16="http://schemas.microsoft.com/office/drawing/2014/main" id="{943C4F47-2EFB-0A71-580F-A9F98BBEADD1}"/>
                  </a:ext>
                </a:extLst>
              </p:cNvPr>
              <p:cNvSpPr txBox="1"/>
              <p:nvPr/>
            </p:nvSpPr>
            <p:spPr>
              <a:xfrm>
                <a:off x="1998303" y="4544285"/>
                <a:ext cx="2078159" cy="477085"/>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a:latin typeface="Bahnschrift Condensed" panose="020B0502040204020203" pitchFamily="34" charset="0"/>
                  </a:rPr>
                  <a:t>Anirudh Pai</a:t>
                </a:r>
              </a:p>
            </p:txBody>
          </p:sp>
          <p:sp>
            <p:nvSpPr>
              <p:cNvPr id="22" name="Google Shape;4751;p45">
                <a:extLst>
                  <a:ext uri="{FF2B5EF4-FFF2-40B4-BE49-F238E27FC236}">
                    <a16:creationId xmlns:a16="http://schemas.microsoft.com/office/drawing/2014/main" id="{8B95656C-C0DC-E4B2-39DF-DE668540A971}"/>
                  </a:ext>
                </a:extLst>
              </p:cNvPr>
              <p:cNvSpPr txBox="1"/>
              <p:nvPr/>
            </p:nvSpPr>
            <p:spPr>
              <a:xfrm>
                <a:off x="1998299" y="5082955"/>
                <a:ext cx="2078159" cy="823310"/>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Engineering</a:t>
                </a:r>
              </a:p>
            </p:txBody>
          </p:sp>
        </p:grpSp>
        <p:grpSp>
          <p:nvGrpSpPr>
            <p:cNvPr id="18" name="그룹 332">
              <a:extLst>
                <a:ext uri="{FF2B5EF4-FFF2-40B4-BE49-F238E27FC236}">
                  <a16:creationId xmlns:a16="http://schemas.microsoft.com/office/drawing/2014/main" id="{E09DE6E8-0C18-7744-F697-A29E3CE23EFD}"/>
                </a:ext>
              </a:extLst>
            </p:cNvPr>
            <p:cNvGrpSpPr/>
            <p:nvPr/>
          </p:nvGrpSpPr>
          <p:grpSpPr>
            <a:xfrm>
              <a:off x="7196140" y="7437235"/>
              <a:ext cx="2078161" cy="1361982"/>
              <a:chOff x="1989218" y="4664991"/>
              <a:chExt cx="2078161" cy="1361982"/>
            </a:xfrm>
          </p:grpSpPr>
          <p:sp>
            <p:nvSpPr>
              <p:cNvPr id="19" name="Google Shape;4751;p45">
                <a:extLst>
                  <a:ext uri="{FF2B5EF4-FFF2-40B4-BE49-F238E27FC236}">
                    <a16:creationId xmlns:a16="http://schemas.microsoft.com/office/drawing/2014/main" id="{34B2597F-B0D3-D9EB-2B76-1316EBDB54B3}"/>
                  </a:ext>
                </a:extLst>
              </p:cNvPr>
              <p:cNvSpPr txBox="1"/>
              <p:nvPr/>
            </p:nvSpPr>
            <p:spPr>
              <a:xfrm>
                <a:off x="1989218" y="4664991"/>
                <a:ext cx="2078160" cy="477085"/>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err="1">
                    <a:latin typeface="Bahnschrift Condensed" panose="020B0502040204020203" pitchFamily="34" charset="0"/>
                  </a:rPr>
                  <a:t>Yunting</a:t>
                </a:r>
                <a:r>
                  <a:rPr lang="en-US" altLang="ko-KR" sz="1500" b="1" dirty="0">
                    <a:latin typeface="Bahnschrift Condensed" panose="020B0502040204020203" pitchFamily="34" charset="0"/>
                  </a:rPr>
                  <a:t> Liu</a:t>
                </a:r>
              </a:p>
            </p:txBody>
          </p:sp>
          <p:sp>
            <p:nvSpPr>
              <p:cNvPr id="20" name="Google Shape;4751;p45">
                <a:extLst>
                  <a:ext uri="{FF2B5EF4-FFF2-40B4-BE49-F238E27FC236}">
                    <a16:creationId xmlns:a16="http://schemas.microsoft.com/office/drawing/2014/main" id="{505B713A-38C2-FCF1-2732-8A8C4A13D1C5}"/>
                  </a:ext>
                </a:extLst>
              </p:cNvPr>
              <p:cNvSpPr txBox="1"/>
              <p:nvPr/>
            </p:nvSpPr>
            <p:spPr>
              <a:xfrm>
                <a:off x="1989219" y="5203662"/>
                <a:ext cx="2078160" cy="823311"/>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Psychometric Measurement</a:t>
                </a:r>
              </a:p>
            </p:txBody>
          </p:sp>
        </p:grpSp>
      </p:grpSp>
      <p:sp>
        <p:nvSpPr>
          <p:cNvPr id="26" name="Google Shape;4751;p45">
            <a:extLst>
              <a:ext uri="{FF2B5EF4-FFF2-40B4-BE49-F238E27FC236}">
                <a16:creationId xmlns:a16="http://schemas.microsoft.com/office/drawing/2014/main" id="{55B17659-0CDA-E385-34F2-9C34DFDA666A}"/>
              </a:ext>
            </a:extLst>
          </p:cNvPr>
          <p:cNvSpPr txBox="1"/>
          <p:nvPr/>
        </p:nvSpPr>
        <p:spPr>
          <a:xfrm>
            <a:off x="4338753" y="3742459"/>
            <a:ext cx="1864424" cy="357815"/>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Transfer and Credit mobility</a:t>
            </a:r>
          </a:p>
        </p:txBody>
      </p:sp>
      <p:pic>
        <p:nvPicPr>
          <p:cNvPr id="29" name="Google Shape;131;p22">
            <a:extLst>
              <a:ext uri="{FF2B5EF4-FFF2-40B4-BE49-F238E27FC236}">
                <a16:creationId xmlns:a16="http://schemas.microsoft.com/office/drawing/2014/main" id="{81F26499-E0B6-3364-F539-F8128C2D72C4}"/>
              </a:ext>
            </a:extLst>
          </p:cNvPr>
          <p:cNvPicPr preferRelativeResize="0"/>
          <p:nvPr/>
        </p:nvPicPr>
        <p:blipFill rotWithShape="1">
          <a:blip r:embed="rId8">
            <a:alphaModFix/>
          </a:blip>
          <a:srcRect l="4939" t="-7" r="1925" b="7"/>
          <a:stretch/>
        </p:blipFill>
        <p:spPr>
          <a:xfrm>
            <a:off x="3149693" y="1220877"/>
            <a:ext cx="1051560" cy="1051560"/>
          </a:xfrm>
          <a:prstGeom prst="ellipse">
            <a:avLst/>
          </a:prstGeom>
          <a:noFill/>
          <a:ln>
            <a:noFill/>
          </a:ln>
        </p:spPr>
      </p:pic>
      <p:sp>
        <p:nvSpPr>
          <p:cNvPr id="30" name="Google Shape;4751;p45">
            <a:extLst>
              <a:ext uri="{FF2B5EF4-FFF2-40B4-BE49-F238E27FC236}">
                <a16:creationId xmlns:a16="http://schemas.microsoft.com/office/drawing/2014/main" id="{28C4B933-28FF-F628-AF4A-EB4DB50EA6CB}"/>
              </a:ext>
            </a:extLst>
          </p:cNvPr>
          <p:cNvSpPr txBox="1"/>
          <p:nvPr/>
        </p:nvSpPr>
        <p:spPr>
          <a:xfrm>
            <a:off x="4340067" y="1285348"/>
            <a:ext cx="1863030" cy="357814"/>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a:latin typeface="Bahnschrift Condensed" panose="020B0502040204020203" pitchFamily="34" charset="0"/>
              </a:rPr>
              <a:t>Siddharth </a:t>
            </a:r>
            <a:r>
              <a:rPr lang="en-US" altLang="ko-KR" sz="1500" b="1" dirty="0" err="1">
                <a:latin typeface="Bahnschrift Condensed" panose="020B0502040204020203" pitchFamily="34" charset="0"/>
              </a:rPr>
              <a:t>Adelkar</a:t>
            </a:r>
            <a:endParaRPr lang="en-US" altLang="ko-KR" sz="1500" b="1" dirty="0">
              <a:latin typeface="Bahnschrift Condensed" panose="020B0502040204020203" pitchFamily="34" charset="0"/>
            </a:endParaRPr>
          </a:p>
        </p:txBody>
      </p:sp>
      <p:pic>
        <p:nvPicPr>
          <p:cNvPr id="23" name="Google Shape;196;p28">
            <a:extLst>
              <a:ext uri="{FF2B5EF4-FFF2-40B4-BE49-F238E27FC236}">
                <a16:creationId xmlns:a16="http://schemas.microsoft.com/office/drawing/2014/main" id="{1502B8B3-858B-601E-4A23-72847BE1CF47}"/>
              </a:ext>
            </a:extLst>
          </p:cNvPr>
          <p:cNvPicPr preferRelativeResize="0"/>
          <p:nvPr/>
        </p:nvPicPr>
        <p:blipFill>
          <a:blip r:embed="rId9">
            <a:alphaModFix/>
          </a:blip>
          <a:stretch>
            <a:fillRect/>
          </a:stretch>
        </p:blipFill>
        <p:spPr>
          <a:xfrm>
            <a:off x="2889465" y="2048792"/>
            <a:ext cx="3350100" cy="1242600"/>
          </a:xfrm>
          <a:prstGeom prst="rect">
            <a:avLst/>
          </a:prstGeom>
          <a:noFill/>
          <a:ln>
            <a:noFill/>
          </a:ln>
        </p:spPr>
      </p:pic>
      <p:sp>
        <p:nvSpPr>
          <p:cNvPr id="31" name="Google Shape;4751;p45">
            <a:extLst>
              <a:ext uri="{FF2B5EF4-FFF2-40B4-BE49-F238E27FC236}">
                <a16:creationId xmlns:a16="http://schemas.microsoft.com/office/drawing/2014/main" id="{8696F2D6-A9CB-0364-7ECF-8D61864F1461}"/>
              </a:ext>
            </a:extLst>
          </p:cNvPr>
          <p:cNvSpPr txBox="1"/>
          <p:nvPr/>
        </p:nvSpPr>
        <p:spPr>
          <a:xfrm>
            <a:off x="4340066" y="1689349"/>
            <a:ext cx="1863031" cy="355167"/>
          </a:xfrm>
          <a:prstGeom prst="rect">
            <a:avLst/>
          </a:prstGeom>
          <a:solidFill>
            <a:schemeClr val="lt2"/>
          </a:solidFill>
          <a:ln>
            <a:noFill/>
          </a:ln>
        </p:spPr>
        <p:txBody>
          <a:bodyPr spcFirstLastPara="1" wrap="square" lIns="34290" tIns="91425" rIns="34290" bIns="91425" anchor="ctr" anchorCtr="0">
            <a:noAutofit/>
          </a:bodyPr>
          <a:lstStyle/>
          <a:p>
            <a:pPr algn="ctr"/>
            <a:r>
              <a:rPr lang="en-US" altLang="ko-KR" sz="1500" dirty="0">
                <a:latin typeface="Bahnschrift Light Condensed" panose="020B0502040204020203" pitchFamily="34" charset="0"/>
              </a:rPr>
              <a:t>ML</a:t>
            </a:r>
          </a:p>
        </p:txBody>
      </p:sp>
      <p:sp>
        <p:nvSpPr>
          <p:cNvPr id="25" name="Google Shape;4751;p45">
            <a:extLst>
              <a:ext uri="{FF2B5EF4-FFF2-40B4-BE49-F238E27FC236}">
                <a16:creationId xmlns:a16="http://schemas.microsoft.com/office/drawing/2014/main" id="{B228E057-2D68-CB12-622A-6099BBE31CE6}"/>
              </a:ext>
            </a:extLst>
          </p:cNvPr>
          <p:cNvSpPr txBox="1"/>
          <p:nvPr/>
        </p:nvSpPr>
        <p:spPr>
          <a:xfrm>
            <a:off x="4338753" y="3298975"/>
            <a:ext cx="1864424" cy="357814"/>
          </a:xfrm>
          <a:prstGeom prst="rect">
            <a:avLst/>
          </a:prstGeom>
          <a:solidFill>
            <a:schemeClr val="bg2">
              <a:lumMod val="75000"/>
            </a:schemeClr>
          </a:solidFill>
          <a:ln>
            <a:noFill/>
          </a:ln>
        </p:spPr>
        <p:txBody>
          <a:bodyPr spcFirstLastPara="1" wrap="square" lIns="34290" tIns="91425" rIns="34290" bIns="91425" anchor="ctr" anchorCtr="0">
            <a:noAutofit/>
          </a:bodyPr>
          <a:lstStyle/>
          <a:p>
            <a:pPr algn="ctr"/>
            <a:r>
              <a:rPr lang="en-US" altLang="ko-KR" sz="1500" b="1" dirty="0">
                <a:latin typeface="Bahnschrift Condensed" panose="020B0502040204020203" pitchFamily="34" charset="0"/>
              </a:rPr>
              <a:t>Sarah Goulart</a:t>
            </a:r>
          </a:p>
        </p:txBody>
      </p:sp>
      <p:pic>
        <p:nvPicPr>
          <p:cNvPr id="27" name="Picture 26" descr="A person smiling at camera&#10;&#10;Description automatically generated">
            <a:extLst>
              <a:ext uri="{FF2B5EF4-FFF2-40B4-BE49-F238E27FC236}">
                <a16:creationId xmlns:a16="http://schemas.microsoft.com/office/drawing/2014/main" id="{E07FCA5C-8349-2256-D2EF-8002591A5341}"/>
              </a:ext>
            </a:extLst>
          </p:cNvPr>
          <p:cNvPicPr>
            <a:picLocks noChangeAspect="1"/>
          </p:cNvPicPr>
          <p:nvPr/>
        </p:nvPicPr>
        <p:blipFill rotWithShape="1">
          <a:blip r:embed="rId10"/>
          <a:srcRect l="10609" t="-118" r="4435" b="31768"/>
          <a:stretch/>
        </p:blipFill>
        <p:spPr>
          <a:xfrm>
            <a:off x="3159229" y="3085090"/>
            <a:ext cx="1051560" cy="1128006"/>
          </a:xfrm>
          <a:prstGeom prst="ellipse">
            <a:avLst/>
          </a:prstGeom>
        </p:spPr>
      </p:pic>
    </p:spTree>
    <p:extLst>
      <p:ext uri="{BB962C8B-B14F-4D97-AF65-F5344CB8AC3E}">
        <p14:creationId xmlns:p14="http://schemas.microsoft.com/office/powerpoint/2010/main" val="2497820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9" name="ezgif.com-gif-maker.mov" descr="ezgif.com-gif-maker.mov">
            <a:hlinkClick r:id="" action="ppaction://media"/>
            <a:extLst>
              <a:ext uri="{FF2B5EF4-FFF2-40B4-BE49-F238E27FC236}">
                <a16:creationId xmlns:a16="http://schemas.microsoft.com/office/drawing/2014/main" id="{C967D379-8B7D-4040-B286-9329E4EFEA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8891" y="792901"/>
            <a:ext cx="6876903" cy="4315547"/>
          </a:xfrm>
          <a:prstGeom prst="rect">
            <a:avLst/>
          </a:prstGeom>
        </p:spPr>
      </p:pic>
      <p:sp>
        <p:nvSpPr>
          <p:cNvPr id="10" name="标题 1">
            <a:extLst>
              <a:ext uri="{FF2B5EF4-FFF2-40B4-BE49-F238E27FC236}">
                <a16:creationId xmlns:a16="http://schemas.microsoft.com/office/drawing/2014/main" id="{41291619-055B-450E-9296-659E01F5A089}"/>
              </a:ext>
            </a:extLst>
          </p:cNvPr>
          <p:cNvSpPr txBox="1">
            <a:spLocks/>
          </p:cNvSpPr>
          <p:nvPr/>
        </p:nvSpPr>
        <p:spPr>
          <a:xfrm>
            <a:off x="309674" y="214036"/>
            <a:ext cx="8582346"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Online Study</a:t>
            </a:r>
            <a:br>
              <a:rPr lang="en-US" altLang="zh-CN" sz="3075" dirty="0"/>
            </a:br>
            <a:endParaRPr lang="en-US" altLang="zh-CN" sz="2475" dirty="0"/>
          </a:p>
        </p:txBody>
      </p:sp>
    </p:spTree>
    <p:extLst>
      <p:ext uri="{BB962C8B-B14F-4D97-AF65-F5344CB8AC3E}">
        <p14:creationId xmlns:p14="http://schemas.microsoft.com/office/powerpoint/2010/main" val="3380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4693228" y="1051053"/>
            <a:ext cx="4419599" cy="2427034"/>
          </a:xfrm>
          <a:prstGeom prst="rect">
            <a:avLst/>
          </a:prstGeom>
          <a:noFill/>
          <a:ln>
            <a:noFill/>
          </a:ln>
        </p:spPr>
      </p:pic>
      <p:pic>
        <p:nvPicPr>
          <p:cNvPr id="79" name="Google Shape;79;p16"/>
          <p:cNvPicPr preferRelativeResize="0"/>
          <p:nvPr/>
        </p:nvPicPr>
        <p:blipFill>
          <a:blip r:embed="rId4">
            <a:alphaModFix/>
          </a:blip>
          <a:stretch>
            <a:fillRect/>
          </a:stretch>
        </p:blipFill>
        <p:spPr>
          <a:xfrm>
            <a:off x="70257" y="1041154"/>
            <a:ext cx="4470570" cy="2427025"/>
          </a:xfrm>
          <a:prstGeom prst="rect">
            <a:avLst/>
          </a:prstGeom>
          <a:noFill/>
          <a:ln>
            <a:noFill/>
          </a:ln>
        </p:spPr>
      </p:pic>
      <p:sp>
        <p:nvSpPr>
          <p:cNvPr id="80" name="Google Shape;80;p16"/>
          <p:cNvSpPr txBox="1"/>
          <p:nvPr/>
        </p:nvSpPr>
        <p:spPr>
          <a:xfrm>
            <a:off x="887100" y="3510834"/>
            <a:ext cx="7719600" cy="1535247"/>
          </a:xfrm>
          <a:prstGeom prst="rect">
            <a:avLst/>
          </a:prstGeom>
          <a:noFill/>
          <a:ln>
            <a:noFill/>
          </a:ln>
        </p:spPr>
        <p:txBody>
          <a:bodyPr spcFirstLastPara="1" wrap="square" lIns="91425" tIns="91425" rIns="91425" bIns="91425" anchor="t" anchorCtr="0">
            <a:noAutofit/>
          </a:bodyPr>
          <a:lstStyle/>
          <a:p>
            <a:r>
              <a:rPr lang="en-US" sz="1500" dirty="0"/>
              <a:t>Statistical significance of results:</a:t>
            </a:r>
          </a:p>
          <a:p>
            <a:pPr marL="257175" indent="-257175">
              <a:buFont typeface="Arial" panose="020B0604020202020204" pitchFamily="34" charset="0"/>
              <a:buChar char="•"/>
            </a:pPr>
            <a:r>
              <a:rPr lang="en-US" sz="1500" dirty="0"/>
              <a:t>No statistical significance between models from the interactive evaluation</a:t>
            </a:r>
          </a:p>
          <a:p>
            <a:pPr marL="257175" indent="-257175">
              <a:buFont typeface="Arial" panose="020B0604020202020204" pitchFamily="34" charset="0"/>
              <a:buChar char="•"/>
            </a:pPr>
            <a:r>
              <a:rPr lang="en-US" sz="1500" dirty="0"/>
              <a:t>Actual student histories were statistically significantly better than </a:t>
            </a:r>
            <a:r>
              <a:rPr lang="en-US" sz="1500" dirty="0" err="1"/>
              <a:t>UserKNN</a:t>
            </a:r>
            <a:r>
              <a:rPr lang="en-US" sz="1500" dirty="0"/>
              <a:t> in sensibility from the static evaluation.</a:t>
            </a:r>
          </a:p>
          <a:p>
            <a:pPr marL="257175" indent="-257175">
              <a:buFont typeface="Arial" panose="020B0604020202020204" pitchFamily="34" charset="0"/>
              <a:buChar char="•"/>
            </a:pPr>
            <a:r>
              <a:rPr lang="en-US" sz="1500" dirty="0"/>
              <a:t>In the static evaluation context, PLAN-BERT and actual student histories were statistically significantly better than </a:t>
            </a:r>
            <a:r>
              <a:rPr lang="en-US" sz="1500" dirty="0" err="1"/>
              <a:t>UserKNN</a:t>
            </a:r>
            <a:r>
              <a:rPr lang="en-US" sz="1500" dirty="0"/>
              <a:t> in specificity ratings</a:t>
            </a:r>
          </a:p>
        </p:txBody>
      </p:sp>
      <p:sp>
        <p:nvSpPr>
          <p:cNvPr id="9" name="标题 1">
            <a:extLst>
              <a:ext uri="{FF2B5EF4-FFF2-40B4-BE49-F238E27FC236}">
                <a16:creationId xmlns:a16="http://schemas.microsoft.com/office/drawing/2014/main" id="{C8A0E74A-9325-4889-84E9-1F52CBFADA12}"/>
              </a:ext>
            </a:extLst>
          </p:cNvPr>
          <p:cNvSpPr txBox="1">
            <a:spLocks/>
          </p:cNvSpPr>
          <p:nvPr/>
        </p:nvSpPr>
        <p:spPr>
          <a:xfrm>
            <a:off x="309674" y="214036"/>
            <a:ext cx="8582346" cy="9329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75" dirty="0"/>
              <a:t>Online Study</a:t>
            </a:r>
            <a:br>
              <a:rPr lang="en-US" altLang="zh-CN" sz="3075" dirty="0"/>
            </a:br>
            <a:r>
              <a:rPr lang="en-US" altLang="zh-CN" sz="2475" dirty="0"/>
              <a:t>Results</a:t>
            </a:r>
          </a:p>
        </p:txBody>
      </p:sp>
      <p:sp>
        <p:nvSpPr>
          <p:cNvPr id="11" name="TextBox 10">
            <a:extLst>
              <a:ext uri="{FF2B5EF4-FFF2-40B4-BE49-F238E27FC236}">
                <a16:creationId xmlns:a16="http://schemas.microsoft.com/office/drawing/2014/main" id="{D6B78377-3EF6-433E-99F4-387EFDF5D5E8}"/>
              </a:ext>
            </a:extLst>
          </p:cNvPr>
          <p:cNvSpPr txBox="1"/>
          <p:nvPr/>
        </p:nvSpPr>
        <p:spPr>
          <a:xfrm>
            <a:off x="5412208" y="3146176"/>
            <a:ext cx="461986" cy="219291"/>
          </a:xfrm>
          <a:prstGeom prst="rect">
            <a:avLst/>
          </a:prstGeom>
          <a:noFill/>
        </p:spPr>
        <p:txBody>
          <a:bodyPr wrap="none" rtlCol="0">
            <a:spAutoFit/>
          </a:bodyPr>
          <a:lstStyle/>
          <a:p>
            <a:r>
              <a:rPr lang="en-US" sz="825" dirty="0">
                <a:solidFill>
                  <a:schemeClr val="bg2">
                    <a:lumMod val="50000"/>
                  </a:schemeClr>
                </a:solidFill>
                <a:latin typeface="Arial" panose="020B0604020202020204" pitchFamily="34" charset="0"/>
                <a:cs typeface="Arial" panose="020B0604020202020204" pitchFamily="34" charset="0"/>
              </a:rPr>
              <a:t>PLAN</a:t>
            </a:r>
          </a:p>
        </p:txBody>
      </p:sp>
      <p:sp>
        <p:nvSpPr>
          <p:cNvPr id="12" name="TextBox 11">
            <a:extLst>
              <a:ext uri="{FF2B5EF4-FFF2-40B4-BE49-F238E27FC236}">
                <a16:creationId xmlns:a16="http://schemas.microsoft.com/office/drawing/2014/main" id="{2F6DDD54-E71C-419F-A313-B9792AB7EBF2}"/>
              </a:ext>
            </a:extLst>
          </p:cNvPr>
          <p:cNvSpPr txBox="1"/>
          <p:nvPr/>
        </p:nvSpPr>
        <p:spPr>
          <a:xfrm>
            <a:off x="1709962" y="3153155"/>
            <a:ext cx="461986" cy="219291"/>
          </a:xfrm>
          <a:prstGeom prst="rect">
            <a:avLst/>
          </a:prstGeom>
          <a:noFill/>
        </p:spPr>
        <p:txBody>
          <a:bodyPr wrap="none" rtlCol="0">
            <a:spAutoFit/>
          </a:bodyPr>
          <a:lstStyle/>
          <a:p>
            <a:r>
              <a:rPr lang="en-US" sz="825" dirty="0">
                <a:solidFill>
                  <a:schemeClr val="bg2">
                    <a:lumMod val="50000"/>
                  </a:schemeClr>
                </a:solidFill>
                <a:latin typeface="Arial" panose="020B0604020202020204" pitchFamily="34" charset="0"/>
                <a:cs typeface="Arial" panose="020B0604020202020204" pitchFamily="34" charset="0"/>
              </a:rPr>
              <a:t>PLAN</a:t>
            </a:r>
          </a:p>
        </p:txBody>
      </p:sp>
    </p:spTree>
    <p:extLst>
      <p:ext uri="{BB962C8B-B14F-4D97-AF65-F5344CB8AC3E}">
        <p14:creationId xmlns:p14="http://schemas.microsoft.com/office/powerpoint/2010/main" val="31309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90A645-6FE3-408A-8782-1B3486D95011}"/>
              </a:ext>
            </a:extLst>
          </p:cNvPr>
          <p:cNvSpPr>
            <a:spLocks noGrp="1"/>
          </p:cNvSpPr>
          <p:nvPr>
            <p:ph type="title"/>
          </p:nvPr>
        </p:nvSpPr>
        <p:spPr>
          <a:xfrm>
            <a:off x="555130" y="112679"/>
            <a:ext cx="6266417" cy="621363"/>
          </a:xfrm>
        </p:spPr>
        <p:txBody>
          <a:bodyPr>
            <a:normAutofit/>
          </a:bodyPr>
          <a:lstStyle/>
          <a:p>
            <a:r>
              <a:rPr lang="en-US" sz="2990" dirty="0"/>
              <a:t>Challenges</a:t>
            </a:r>
          </a:p>
        </p:txBody>
      </p:sp>
      <p:sp>
        <p:nvSpPr>
          <p:cNvPr id="7" name="TextBox 6">
            <a:extLst>
              <a:ext uri="{FF2B5EF4-FFF2-40B4-BE49-F238E27FC236}">
                <a16:creationId xmlns:a16="http://schemas.microsoft.com/office/drawing/2014/main" id="{813BEF92-F833-4912-BF06-55ED344CE580}"/>
              </a:ext>
            </a:extLst>
          </p:cNvPr>
          <p:cNvSpPr txBox="1"/>
          <p:nvPr/>
        </p:nvSpPr>
        <p:spPr>
          <a:xfrm>
            <a:off x="555129" y="607915"/>
            <a:ext cx="8224880" cy="970843"/>
          </a:xfrm>
          <a:prstGeom prst="rect">
            <a:avLst/>
          </a:prstGeom>
          <a:noFill/>
        </p:spPr>
        <p:txBody>
          <a:bodyPr wrap="none" rtlCol="0">
            <a:spAutoFit/>
          </a:bodyPr>
          <a:lstStyle/>
          <a:p>
            <a:pPr marL="310667" indent="-310667">
              <a:buFont typeface="Arial" panose="020B0604020202020204" pitchFamily="34" charset="0"/>
              <a:buChar char="•"/>
            </a:pPr>
            <a:r>
              <a:rPr lang="en-US" sz="1903" dirty="0"/>
              <a:t>Ordering issues: Upper division courses at times ordered before lower division</a:t>
            </a:r>
          </a:p>
          <a:p>
            <a:pPr marL="310667" indent="-310667">
              <a:buFont typeface="Arial" panose="020B0604020202020204" pitchFamily="34" charset="0"/>
              <a:buChar char="•"/>
            </a:pPr>
            <a:r>
              <a:rPr lang="en-US" sz="1903" dirty="0"/>
              <a:t>More constraints on plan generation are likely needed to increase sensibility</a:t>
            </a:r>
          </a:p>
          <a:p>
            <a:pPr marL="653567" lvl="1" indent="-310667">
              <a:buFont typeface="Arial" panose="020B0604020202020204" pitchFamily="34" charset="0"/>
              <a:buChar char="•"/>
            </a:pPr>
            <a:r>
              <a:rPr lang="en-US" sz="1903" dirty="0"/>
              <a:t>Requires structured program requirement data, prerequisites, </a:t>
            </a:r>
            <a:r>
              <a:rPr lang="en-US" sz="1903" dirty="0" err="1"/>
              <a:t>etc</a:t>
            </a:r>
            <a:endParaRPr lang="en-US" sz="1903" dirty="0"/>
          </a:p>
        </p:txBody>
      </p:sp>
      <p:sp>
        <p:nvSpPr>
          <p:cNvPr id="4" name="Title 1">
            <a:extLst>
              <a:ext uri="{FF2B5EF4-FFF2-40B4-BE49-F238E27FC236}">
                <a16:creationId xmlns:a16="http://schemas.microsoft.com/office/drawing/2014/main" id="{4786AB70-5297-42F4-B805-DA7C58F23609}"/>
              </a:ext>
            </a:extLst>
          </p:cNvPr>
          <p:cNvSpPr txBox="1">
            <a:spLocks/>
          </p:cNvSpPr>
          <p:nvPr/>
        </p:nvSpPr>
        <p:spPr>
          <a:xfrm>
            <a:off x="612267" y="1621751"/>
            <a:ext cx="6266417" cy="621363"/>
          </a:xfrm>
          <a:prstGeom prst="rect">
            <a:avLst/>
          </a:prstGeom>
        </p:spPr>
        <p:txBody>
          <a:bodyPr vert="horz" lIns="62136" tIns="31068" rIns="62136" bIns="31068" rtlCol="0" anchor="ctr">
            <a:normAutofit/>
          </a:bodyPr>
          <a:lstStyle>
            <a:lvl1pPr algn="l" defTabSz="1009223" rtl="0" eaLnBrk="1" latinLnBrk="0" hangingPunct="1">
              <a:lnSpc>
                <a:spcPct val="90000"/>
              </a:lnSpc>
              <a:spcBef>
                <a:spcPct val="0"/>
              </a:spcBef>
              <a:buNone/>
              <a:defRPr sz="4856" kern="1200">
                <a:solidFill>
                  <a:schemeClr val="tx1"/>
                </a:solidFill>
                <a:latin typeface="+mj-lt"/>
                <a:ea typeface="+mj-ea"/>
                <a:cs typeface="+mj-cs"/>
              </a:defRPr>
            </a:lvl1pPr>
          </a:lstStyle>
          <a:p>
            <a:r>
              <a:rPr lang="en-US" sz="2990" dirty="0"/>
              <a:t>Conclusions</a:t>
            </a:r>
          </a:p>
        </p:txBody>
      </p:sp>
      <p:sp>
        <p:nvSpPr>
          <p:cNvPr id="5" name="TextBox 4">
            <a:extLst>
              <a:ext uri="{FF2B5EF4-FFF2-40B4-BE49-F238E27FC236}">
                <a16:creationId xmlns:a16="http://schemas.microsoft.com/office/drawing/2014/main" id="{05305751-F26A-42CC-8C42-6C31AFC2D842}"/>
              </a:ext>
            </a:extLst>
          </p:cNvPr>
          <p:cNvSpPr txBox="1"/>
          <p:nvPr/>
        </p:nvSpPr>
        <p:spPr>
          <a:xfrm>
            <a:off x="555129" y="2116987"/>
            <a:ext cx="7760714" cy="1263679"/>
          </a:xfrm>
          <a:prstGeom prst="rect">
            <a:avLst/>
          </a:prstGeom>
          <a:noFill/>
        </p:spPr>
        <p:txBody>
          <a:bodyPr wrap="none" rtlCol="0">
            <a:spAutoFit/>
          </a:bodyPr>
          <a:lstStyle/>
          <a:p>
            <a:pPr marL="310667" indent="-310667">
              <a:buFont typeface="Arial" panose="020B0604020202020204" pitchFamily="34" charset="0"/>
              <a:buChar char="•"/>
            </a:pPr>
            <a:r>
              <a:rPr lang="en-US" sz="1903" dirty="0"/>
              <a:t>PLAN-BERT achieved human-level personalization (i.e., specificity) and </a:t>
            </a:r>
            <a:br>
              <a:rPr lang="en-US" sz="1903" dirty="0"/>
            </a:br>
            <a:r>
              <a:rPr lang="en-US" sz="1903" dirty="0"/>
              <a:t>a new baseline </a:t>
            </a:r>
            <a:r>
              <a:rPr lang="en-US" sz="1903" dirty="0" err="1"/>
              <a:t>SotA</a:t>
            </a:r>
            <a:r>
              <a:rPr lang="en-US" sz="1903" dirty="0"/>
              <a:t> on this multi-basket course prediction task</a:t>
            </a:r>
          </a:p>
          <a:p>
            <a:pPr marL="310667" indent="-310667">
              <a:buFont typeface="Arial" panose="020B0604020202020204" pitchFamily="34" charset="0"/>
              <a:buChar char="•"/>
            </a:pPr>
            <a:r>
              <a:rPr lang="en-US" sz="1903" dirty="0"/>
              <a:t>Future reference courses are highly valuable for prediction, more so than </a:t>
            </a:r>
            <a:br>
              <a:rPr lang="en-US" sz="1903" dirty="0"/>
            </a:br>
            <a:r>
              <a:rPr lang="en-US" sz="1903" dirty="0"/>
              <a:t>the same number of historic courses</a:t>
            </a:r>
          </a:p>
        </p:txBody>
      </p:sp>
      <p:sp>
        <p:nvSpPr>
          <p:cNvPr id="8" name="Title 1">
            <a:extLst>
              <a:ext uri="{FF2B5EF4-FFF2-40B4-BE49-F238E27FC236}">
                <a16:creationId xmlns:a16="http://schemas.microsoft.com/office/drawing/2014/main" id="{D3CB72FC-F158-44DE-8F5F-4470B3E5EEDD}"/>
              </a:ext>
            </a:extLst>
          </p:cNvPr>
          <p:cNvSpPr txBox="1">
            <a:spLocks/>
          </p:cNvSpPr>
          <p:nvPr/>
        </p:nvSpPr>
        <p:spPr>
          <a:xfrm>
            <a:off x="612267" y="3425141"/>
            <a:ext cx="6266417" cy="621363"/>
          </a:xfrm>
          <a:prstGeom prst="rect">
            <a:avLst/>
          </a:prstGeom>
        </p:spPr>
        <p:txBody>
          <a:bodyPr vert="horz" lIns="62136" tIns="31068" rIns="62136" bIns="31068" rtlCol="0" anchor="ctr">
            <a:normAutofit/>
          </a:bodyPr>
          <a:lstStyle>
            <a:lvl1pPr algn="l" defTabSz="1009223" rtl="0" eaLnBrk="1" latinLnBrk="0" hangingPunct="1">
              <a:lnSpc>
                <a:spcPct val="90000"/>
              </a:lnSpc>
              <a:spcBef>
                <a:spcPct val="0"/>
              </a:spcBef>
              <a:buNone/>
              <a:defRPr sz="4856" kern="1200">
                <a:solidFill>
                  <a:schemeClr val="tx1"/>
                </a:solidFill>
                <a:latin typeface="+mj-lt"/>
                <a:ea typeface="+mj-ea"/>
                <a:cs typeface="+mj-cs"/>
              </a:defRPr>
            </a:lvl1pPr>
          </a:lstStyle>
          <a:p>
            <a:r>
              <a:rPr lang="en-US" sz="2990" dirty="0"/>
              <a:t>Future directions</a:t>
            </a:r>
          </a:p>
        </p:txBody>
      </p:sp>
      <p:sp>
        <p:nvSpPr>
          <p:cNvPr id="9" name="TextBox 8">
            <a:extLst>
              <a:ext uri="{FF2B5EF4-FFF2-40B4-BE49-F238E27FC236}">
                <a16:creationId xmlns:a16="http://schemas.microsoft.com/office/drawing/2014/main" id="{970A3CEB-B2FF-4CD5-88AB-6F10E76ED7FD}"/>
              </a:ext>
            </a:extLst>
          </p:cNvPr>
          <p:cNvSpPr txBox="1"/>
          <p:nvPr/>
        </p:nvSpPr>
        <p:spPr>
          <a:xfrm>
            <a:off x="555130" y="3917412"/>
            <a:ext cx="7573740" cy="385170"/>
          </a:xfrm>
          <a:prstGeom prst="rect">
            <a:avLst/>
          </a:prstGeom>
          <a:noFill/>
        </p:spPr>
        <p:txBody>
          <a:bodyPr wrap="none" rtlCol="0">
            <a:spAutoFit/>
          </a:bodyPr>
          <a:lstStyle/>
          <a:p>
            <a:pPr marL="310667" indent="-310667">
              <a:buFont typeface="Arial" panose="020B0604020202020204" pitchFamily="34" charset="0"/>
              <a:buChar char="•"/>
            </a:pPr>
            <a:r>
              <a:rPr lang="en-US" sz="1903" dirty="0"/>
              <a:t>Apply and deploy PLAN-BERT to the multi-institution case (i.e., transfer)</a:t>
            </a:r>
          </a:p>
        </p:txBody>
      </p:sp>
    </p:spTree>
    <p:extLst>
      <p:ext uri="{BB962C8B-B14F-4D97-AF65-F5344CB8AC3E}">
        <p14:creationId xmlns:p14="http://schemas.microsoft.com/office/powerpoint/2010/main" val="30386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2;p23">
            <a:extLst>
              <a:ext uri="{FF2B5EF4-FFF2-40B4-BE49-F238E27FC236}">
                <a16:creationId xmlns:a16="http://schemas.microsoft.com/office/drawing/2014/main" id="{82E221D0-ECBD-3D93-92FF-5937FF543780}"/>
              </a:ext>
            </a:extLst>
          </p:cNvPr>
          <p:cNvSpPr txBox="1"/>
          <p:nvPr/>
        </p:nvSpPr>
        <p:spPr>
          <a:xfrm>
            <a:off x="1875423" y="3351536"/>
            <a:ext cx="5225992"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dk2"/>
                </a:solidFill>
              </a:rPr>
              <a:t>AI for Articulation and Transfer</a:t>
            </a:r>
            <a:endParaRPr sz="3600" dirty="0">
              <a:solidFill>
                <a:schemeClr val="dk2"/>
              </a:solidFill>
            </a:endParaRPr>
          </a:p>
        </p:txBody>
      </p:sp>
      <p:pic>
        <p:nvPicPr>
          <p:cNvPr id="1026" name="Picture 2" descr="Preventivi-software-per-rilevamento-transiti">
            <a:extLst>
              <a:ext uri="{FF2B5EF4-FFF2-40B4-BE49-F238E27FC236}">
                <a16:creationId xmlns:a16="http://schemas.microsoft.com/office/drawing/2014/main" id="{17E99C66-4EFB-2718-5796-1119EB823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910" y="141402"/>
            <a:ext cx="4280179" cy="321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4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83124" y="263865"/>
            <a:ext cx="1675460" cy="385170"/>
          </a:xfrm>
          <a:prstGeom prst="rect">
            <a:avLst/>
          </a:prstGeom>
          <a:noFill/>
        </p:spPr>
        <p:txBody>
          <a:bodyPr wrap="square" rtlCol="0">
            <a:spAutoFit/>
          </a:bodyPr>
          <a:lstStyle/>
          <a:p>
            <a:pPr algn="ctr"/>
            <a:r>
              <a:rPr lang="en-US" sz="1903" b="1" dirty="0">
                <a:solidFill>
                  <a:schemeClr val="bg1"/>
                </a:solidFill>
                <a:latin typeface="Segoe WP N" charset="0"/>
                <a:ea typeface="Segoe WP N" charset="0"/>
                <a:cs typeface="Segoe WP N" charset="0"/>
              </a:rPr>
              <a:t>Introduction</a:t>
            </a:r>
            <a:endParaRPr lang="en-US" sz="1359" b="1" dirty="0">
              <a:solidFill>
                <a:schemeClr val="bg1"/>
              </a:solidFill>
              <a:latin typeface="Segoe WP N" charset="0"/>
              <a:ea typeface="Segoe WP N" charset="0"/>
              <a:cs typeface="Segoe WP N" charset="0"/>
            </a:endParaRPr>
          </a:p>
        </p:txBody>
      </p:sp>
      <p:sp>
        <p:nvSpPr>
          <p:cNvPr id="20" name="Slide Number Placeholder 19"/>
          <p:cNvSpPr>
            <a:spLocks noGrp="1"/>
          </p:cNvSpPr>
          <p:nvPr>
            <p:ph type="sldNum" sz="quarter" idx="12"/>
          </p:nvPr>
        </p:nvSpPr>
        <p:spPr/>
        <p:txBody>
          <a:bodyPr/>
          <a:lstStyle/>
          <a:p>
            <a:fld id="{E270C929-89DC-47C2-8F69-B566956F43AE}" type="slidenum">
              <a:rPr lang="en-US" smtClean="0"/>
              <a:pPr/>
              <a:t>34</a:t>
            </a:fld>
            <a:endParaRPr lang="en-US" dirty="0"/>
          </a:p>
        </p:txBody>
      </p:sp>
      <p:sp>
        <p:nvSpPr>
          <p:cNvPr id="24" name="TextBox 23"/>
          <p:cNvSpPr txBox="1"/>
          <p:nvPr/>
        </p:nvSpPr>
        <p:spPr>
          <a:xfrm>
            <a:off x="939295" y="749182"/>
            <a:ext cx="7265410" cy="1556516"/>
          </a:xfrm>
          <a:prstGeom prst="rect">
            <a:avLst/>
          </a:prstGeom>
          <a:solidFill>
            <a:schemeClr val="bg2">
              <a:lumMod val="25000"/>
            </a:schemeClr>
          </a:solidFill>
        </p:spPr>
        <p:txBody>
          <a:bodyPr wrap="square" rtlCol="0">
            <a:spAutoFit/>
          </a:bodyPr>
          <a:lstStyle/>
          <a:p>
            <a:pPr algn="ctr">
              <a:buClr>
                <a:schemeClr val="tx1"/>
              </a:buClr>
            </a:pPr>
            <a:endParaRPr lang="en-US" sz="1903" dirty="0">
              <a:solidFill>
                <a:schemeClr val="bg1"/>
              </a:solidFill>
              <a:latin typeface="Segoe WP N" charset="0"/>
              <a:ea typeface="Segoe WP N" charset="0"/>
              <a:cs typeface="Segoe WP N" charset="0"/>
            </a:endParaRPr>
          </a:p>
          <a:p>
            <a:pPr algn="ctr">
              <a:buClr>
                <a:schemeClr val="tx1"/>
              </a:buClr>
            </a:pPr>
            <a:r>
              <a:rPr lang="en-US" sz="1903" dirty="0">
                <a:solidFill>
                  <a:schemeClr val="bg1"/>
                </a:solidFill>
                <a:latin typeface="Segoe WP N" charset="0"/>
                <a:ea typeface="Segoe WP N" charset="0"/>
                <a:cs typeface="Segoe WP N" charset="0"/>
              </a:rPr>
              <a:t>20 million students enter higher education in the United States each year, 45% of these students begin at 2-year public institutions </a:t>
            </a:r>
            <a:br>
              <a:rPr lang="en-US" sz="1903" dirty="0">
                <a:solidFill>
                  <a:schemeClr val="bg1"/>
                </a:solidFill>
                <a:latin typeface="Segoe WP N" charset="0"/>
                <a:ea typeface="Segoe WP N" charset="0"/>
                <a:cs typeface="Segoe WP N" charset="0"/>
              </a:rPr>
            </a:br>
            <a:endParaRPr lang="en-US" sz="1903" dirty="0">
              <a:solidFill>
                <a:schemeClr val="bg1"/>
              </a:solidFill>
              <a:latin typeface="Segoe WP N" charset="0"/>
              <a:ea typeface="Segoe WP N" charset="0"/>
              <a:cs typeface="Segoe WP N" charset="0"/>
            </a:endParaRPr>
          </a:p>
        </p:txBody>
      </p:sp>
      <p:sp>
        <p:nvSpPr>
          <p:cNvPr id="4" name="Rectangle 3">
            <a:extLst>
              <a:ext uri="{FF2B5EF4-FFF2-40B4-BE49-F238E27FC236}">
                <a16:creationId xmlns:a16="http://schemas.microsoft.com/office/drawing/2014/main" id="{6976B8DD-9F45-4568-9EE7-042F3190390E}"/>
              </a:ext>
            </a:extLst>
          </p:cNvPr>
          <p:cNvSpPr/>
          <p:nvPr/>
        </p:nvSpPr>
        <p:spPr>
          <a:xfrm>
            <a:off x="3784764" y="2009491"/>
            <a:ext cx="1574470" cy="280526"/>
          </a:xfrm>
          <a:prstGeom prst="rect">
            <a:avLst/>
          </a:prstGeom>
        </p:spPr>
        <p:txBody>
          <a:bodyPr wrap="none">
            <a:spAutoFit/>
          </a:bodyPr>
          <a:lstStyle/>
          <a:p>
            <a:pPr algn="ctr">
              <a:buClr>
                <a:schemeClr val="tx1"/>
              </a:buClr>
            </a:pPr>
            <a:r>
              <a:rPr lang="en-US" sz="1223" dirty="0">
                <a:solidFill>
                  <a:schemeClr val="bg1"/>
                </a:solidFill>
                <a:latin typeface="Segoe WP N" charset="0"/>
                <a:ea typeface="Segoe WP N" charset="0"/>
                <a:cs typeface="Segoe WP N" charset="0"/>
              </a:rPr>
              <a:t>(</a:t>
            </a:r>
            <a:r>
              <a:rPr lang="en-US" sz="1223" dirty="0" err="1">
                <a:solidFill>
                  <a:schemeClr val="bg1"/>
                </a:solidFill>
                <a:latin typeface="Segoe WP N" charset="0"/>
                <a:ea typeface="Segoe WP N" charset="0"/>
                <a:cs typeface="Segoe WP N" charset="0"/>
              </a:rPr>
              <a:t>Hossler</a:t>
            </a:r>
            <a:r>
              <a:rPr lang="en-US" sz="1223" dirty="0">
                <a:solidFill>
                  <a:schemeClr val="bg1"/>
                </a:solidFill>
              </a:rPr>
              <a:t> </a:t>
            </a:r>
            <a:r>
              <a:rPr lang="en-US" sz="1223" dirty="0">
                <a:solidFill>
                  <a:schemeClr val="bg1"/>
                </a:solidFill>
                <a:latin typeface="Segoe WP N" charset="0"/>
                <a:ea typeface="Segoe WP N" charset="0"/>
                <a:cs typeface="Segoe WP N" charset="0"/>
              </a:rPr>
              <a:t>et al., 2012)</a:t>
            </a:r>
            <a:endParaRPr lang="en-US" sz="1223" b="1" dirty="0">
              <a:solidFill>
                <a:schemeClr val="bg1"/>
              </a:solidFill>
              <a:latin typeface="Segoe WP N" charset="0"/>
              <a:ea typeface="Segoe WP N" charset="0"/>
              <a:cs typeface="Segoe WP N" charset="0"/>
            </a:endParaRPr>
          </a:p>
        </p:txBody>
      </p:sp>
      <p:sp>
        <p:nvSpPr>
          <p:cNvPr id="10" name="TextBox 9">
            <a:extLst>
              <a:ext uri="{FF2B5EF4-FFF2-40B4-BE49-F238E27FC236}">
                <a16:creationId xmlns:a16="http://schemas.microsoft.com/office/drawing/2014/main" id="{19928408-7879-4277-AC17-F4F3B405D580}"/>
              </a:ext>
            </a:extLst>
          </p:cNvPr>
          <p:cNvSpPr txBox="1"/>
          <p:nvPr/>
        </p:nvSpPr>
        <p:spPr>
          <a:xfrm>
            <a:off x="939296" y="2493418"/>
            <a:ext cx="7265410" cy="678006"/>
          </a:xfrm>
          <a:prstGeom prst="rect">
            <a:avLst/>
          </a:prstGeom>
          <a:solidFill>
            <a:schemeClr val="bg2">
              <a:lumMod val="25000"/>
            </a:schemeClr>
          </a:solidFill>
        </p:spPr>
        <p:txBody>
          <a:bodyPr wrap="square" rtlCol="0">
            <a:spAutoFit/>
          </a:bodyPr>
          <a:lstStyle/>
          <a:p>
            <a:pPr algn="ctr">
              <a:buClr>
                <a:schemeClr val="tx1"/>
              </a:buClr>
            </a:pPr>
            <a:r>
              <a:rPr lang="en-US" sz="1903" dirty="0">
                <a:solidFill>
                  <a:schemeClr val="bg1"/>
                </a:solidFill>
                <a:latin typeface="Segoe WP N" charset="0"/>
                <a:ea typeface="Segoe WP N" charset="0"/>
                <a:cs typeface="Segoe WP N" charset="0"/>
              </a:rPr>
              <a:t>81.4% of surveyed </a:t>
            </a:r>
            <a:r>
              <a:rPr lang="en-US" sz="1631" dirty="0">
                <a:solidFill>
                  <a:schemeClr val="bg1"/>
                </a:solidFill>
                <a:latin typeface="Segoe WP N" charset="0"/>
                <a:ea typeface="Segoe WP N" charset="0"/>
                <a:cs typeface="Segoe WP N" charset="0"/>
              </a:rPr>
              <a:t>(N=19,000)</a:t>
            </a:r>
            <a:r>
              <a:rPr lang="en-US" sz="1903" dirty="0">
                <a:solidFill>
                  <a:schemeClr val="bg1"/>
                </a:solidFill>
                <a:latin typeface="Segoe WP N" charset="0"/>
                <a:ea typeface="Segoe WP N" charset="0"/>
                <a:cs typeface="Segoe WP N" charset="0"/>
              </a:rPr>
              <a:t> beginning 2-year students expressed an intent to transfer to a 4-year program</a:t>
            </a:r>
          </a:p>
        </p:txBody>
      </p:sp>
      <p:sp>
        <p:nvSpPr>
          <p:cNvPr id="13" name="Rectangle 12">
            <a:extLst>
              <a:ext uri="{FF2B5EF4-FFF2-40B4-BE49-F238E27FC236}">
                <a16:creationId xmlns:a16="http://schemas.microsoft.com/office/drawing/2014/main" id="{8E548DD2-1725-4360-B3BA-C0C537913C45}"/>
              </a:ext>
            </a:extLst>
          </p:cNvPr>
          <p:cNvSpPr/>
          <p:nvPr/>
        </p:nvSpPr>
        <p:spPr>
          <a:xfrm>
            <a:off x="3759341" y="3168125"/>
            <a:ext cx="1625317" cy="280526"/>
          </a:xfrm>
          <a:prstGeom prst="rect">
            <a:avLst/>
          </a:prstGeom>
        </p:spPr>
        <p:txBody>
          <a:bodyPr wrap="none">
            <a:spAutoFit/>
          </a:bodyPr>
          <a:lstStyle/>
          <a:p>
            <a:pPr algn="ctr">
              <a:buClr>
                <a:schemeClr val="tx1"/>
              </a:buClr>
            </a:pPr>
            <a:r>
              <a:rPr lang="en-US" sz="1223" dirty="0">
                <a:solidFill>
                  <a:schemeClr val="tx1">
                    <a:lumMod val="75000"/>
                    <a:lumOff val="25000"/>
                  </a:schemeClr>
                </a:solidFill>
                <a:latin typeface="Segoe WP N" charset="0"/>
                <a:ea typeface="Segoe WP N" charset="0"/>
                <a:cs typeface="Segoe WP N" charset="0"/>
              </a:rPr>
              <a:t>(Radford et al., 2010)</a:t>
            </a:r>
          </a:p>
        </p:txBody>
      </p:sp>
      <p:sp>
        <p:nvSpPr>
          <p:cNvPr id="14" name="TextBox 13">
            <a:extLst>
              <a:ext uri="{FF2B5EF4-FFF2-40B4-BE49-F238E27FC236}">
                <a16:creationId xmlns:a16="http://schemas.microsoft.com/office/drawing/2014/main" id="{AD9D973A-51F3-4ED1-9D8A-525479EEA7DF}"/>
              </a:ext>
            </a:extLst>
          </p:cNvPr>
          <p:cNvSpPr txBox="1"/>
          <p:nvPr/>
        </p:nvSpPr>
        <p:spPr>
          <a:xfrm>
            <a:off x="939294" y="3598837"/>
            <a:ext cx="7265410" cy="678006"/>
          </a:xfrm>
          <a:prstGeom prst="rect">
            <a:avLst/>
          </a:prstGeom>
          <a:solidFill>
            <a:schemeClr val="bg2">
              <a:lumMod val="25000"/>
            </a:schemeClr>
          </a:solidFill>
        </p:spPr>
        <p:txBody>
          <a:bodyPr wrap="square" rtlCol="0">
            <a:spAutoFit/>
          </a:bodyPr>
          <a:lstStyle/>
          <a:p>
            <a:pPr algn="ctr">
              <a:buClr>
                <a:schemeClr val="tx1"/>
              </a:buClr>
            </a:pPr>
            <a:r>
              <a:rPr lang="en-US" sz="1903" dirty="0">
                <a:solidFill>
                  <a:schemeClr val="bg1"/>
                </a:solidFill>
                <a:latin typeface="Segoe WP N" charset="0"/>
                <a:ea typeface="Segoe WP N" charset="0"/>
                <a:cs typeface="Segoe WP N" charset="0"/>
              </a:rPr>
              <a:t>Six years after starting at the 2-year, only 13% of students had obtained a 4-year degree </a:t>
            </a:r>
            <a:r>
              <a:rPr lang="en-US" sz="1631" dirty="0">
                <a:solidFill>
                  <a:schemeClr val="bg1"/>
                </a:solidFill>
                <a:latin typeface="Segoe WP N" charset="0"/>
                <a:ea typeface="Segoe WP N" charset="0"/>
                <a:cs typeface="Segoe WP N" charset="0"/>
              </a:rPr>
              <a:t>(N=852,439)</a:t>
            </a:r>
          </a:p>
        </p:txBody>
      </p:sp>
      <p:sp>
        <p:nvSpPr>
          <p:cNvPr id="16" name="Rectangle 15">
            <a:extLst>
              <a:ext uri="{FF2B5EF4-FFF2-40B4-BE49-F238E27FC236}">
                <a16:creationId xmlns:a16="http://schemas.microsoft.com/office/drawing/2014/main" id="{980D5484-C5CA-4466-AC40-1DF71CEF4292}"/>
              </a:ext>
            </a:extLst>
          </p:cNvPr>
          <p:cNvSpPr/>
          <p:nvPr/>
        </p:nvSpPr>
        <p:spPr>
          <a:xfrm>
            <a:off x="3772967" y="4275545"/>
            <a:ext cx="1598066" cy="280526"/>
          </a:xfrm>
          <a:prstGeom prst="rect">
            <a:avLst/>
          </a:prstGeom>
        </p:spPr>
        <p:txBody>
          <a:bodyPr wrap="none">
            <a:spAutoFit/>
          </a:bodyPr>
          <a:lstStyle/>
          <a:p>
            <a:pPr algn="ctr">
              <a:buClr>
                <a:schemeClr val="tx1"/>
              </a:buClr>
            </a:pPr>
            <a:r>
              <a:rPr lang="en-US" sz="1223" dirty="0">
                <a:solidFill>
                  <a:schemeClr val="tx1">
                    <a:lumMod val="75000"/>
                    <a:lumOff val="25000"/>
                  </a:schemeClr>
                </a:solidFill>
                <a:latin typeface="Segoe WP N" charset="0"/>
                <a:ea typeface="Segoe WP N" charset="0"/>
                <a:cs typeface="Segoe WP N" charset="0"/>
              </a:rPr>
              <a:t>(Shapiro et al., 2017)</a:t>
            </a:r>
          </a:p>
        </p:txBody>
      </p:sp>
      <p:pic>
        <p:nvPicPr>
          <p:cNvPr id="12" name="Picture 11">
            <a:extLst>
              <a:ext uri="{FF2B5EF4-FFF2-40B4-BE49-F238E27FC236}">
                <a16:creationId xmlns:a16="http://schemas.microsoft.com/office/drawing/2014/main" id="{2DB633BC-2DDB-4C4F-8730-686987F460A7}"/>
              </a:ext>
            </a:extLst>
          </p:cNvPr>
          <p:cNvPicPr>
            <a:picLocks noChangeAspect="1"/>
          </p:cNvPicPr>
          <p:nvPr/>
        </p:nvPicPr>
        <p:blipFill>
          <a:blip r:embed="rId3">
            <a:duotone>
              <a:schemeClr val="accent6">
                <a:shade val="45000"/>
                <a:satMod val="135000"/>
              </a:schemeClr>
              <a:prstClr val="white"/>
            </a:duotone>
          </a:blip>
          <a:stretch>
            <a:fillRect/>
          </a:stretch>
        </p:blipFill>
        <p:spPr>
          <a:xfrm>
            <a:off x="1277901" y="4632828"/>
            <a:ext cx="2932146" cy="309235"/>
          </a:xfrm>
          <a:prstGeom prst="rect">
            <a:avLst/>
          </a:prstGeom>
        </p:spPr>
      </p:pic>
      <p:pic>
        <p:nvPicPr>
          <p:cNvPr id="15" name="Picture 14">
            <a:extLst>
              <a:ext uri="{FF2B5EF4-FFF2-40B4-BE49-F238E27FC236}">
                <a16:creationId xmlns:a16="http://schemas.microsoft.com/office/drawing/2014/main" id="{893EDB59-0190-4AD3-9FE0-5BC9078CBA33}"/>
              </a:ext>
            </a:extLst>
          </p:cNvPr>
          <p:cNvPicPr>
            <a:picLocks noChangeAspect="1"/>
          </p:cNvPicPr>
          <p:nvPr/>
        </p:nvPicPr>
        <p:blipFill>
          <a:blip r:embed="rId4">
            <a:duotone>
              <a:schemeClr val="accent5">
                <a:shade val="45000"/>
                <a:satMod val="135000"/>
              </a:schemeClr>
              <a:prstClr val="white"/>
            </a:duotone>
          </a:blip>
          <a:stretch>
            <a:fillRect/>
          </a:stretch>
        </p:blipFill>
        <p:spPr>
          <a:xfrm>
            <a:off x="5952082" y="4526517"/>
            <a:ext cx="1416083" cy="521857"/>
          </a:xfrm>
          <a:prstGeom prst="rect">
            <a:avLst/>
          </a:prstGeom>
        </p:spPr>
      </p:pic>
      <p:sp>
        <p:nvSpPr>
          <p:cNvPr id="19" name="Title 1">
            <a:extLst>
              <a:ext uri="{FF2B5EF4-FFF2-40B4-BE49-F238E27FC236}">
                <a16:creationId xmlns:a16="http://schemas.microsoft.com/office/drawing/2014/main" id="{206AA0EA-AAE7-4843-BA0D-811E2C5D0107}"/>
              </a:ext>
            </a:extLst>
          </p:cNvPr>
          <p:cNvSpPr>
            <a:spLocks noGrp="1"/>
          </p:cNvSpPr>
          <p:nvPr>
            <p:ph type="title"/>
          </p:nvPr>
        </p:nvSpPr>
        <p:spPr>
          <a:xfrm>
            <a:off x="1081693" y="112679"/>
            <a:ext cx="6266416" cy="621362"/>
          </a:xfrm>
        </p:spPr>
        <p:txBody>
          <a:bodyPr>
            <a:normAutofit/>
          </a:bodyPr>
          <a:lstStyle/>
          <a:p>
            <a:r>
              <a:rPr lang="en-US" sz="2990" dirty="0"/>
              <a:t>Background on transfer and articulation</a:t>
            </a:r>
          </a:p>
        </p:txBody>
      </p:sp>
    </p:spTree>
    <p:extLst>
      <p:ext uri="{BB962C8B-B14F-4D97-AF65-F5344CB8AC3E}">
        <p14:creationId xmlns:p14="http://schemas.microsoft.com/office/powerpoint/2010/main" val="3026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7CC8C-2C78-4231-A643-1B67BCBD07D4}"/>
              </a:ext>
            </a:extLst>
          </p:cNvPr>
          <p:cNvSpPr/>
          <p:nvPr/>
        </p:nvSpPr>
        <p:spPr>
          <a:xfrm>
            <a:off x="578061" y="3106879"/>
            <a:ext cx="6087097" cy="1015663"/>
          </a:xfrm>
          <a:prstGeom prst="rect">
            <a:avLst/>
          </a:prstGeom>
        </p:spPr>
        <p:txBody>
          <a:bodyPr wrap="square">
            <a:spAutoFit/>
          </a:bodyPr>
          <a:lstStyle/>
          <a:p>
            <a:r>
              <a:rPr lang="en-US" sz="3000" dirty="0">
                <a:solidFill>
                  <a:srgbClr val="222222"/>
                </a:solidFill>
                <a:latin typeface="Arial" panose="020B0604020202020204" pitchFamily="34" charset="0"/>
              </a:rPr>
              <a:t>AI for Articulation </a:t>
            </a:r>
            <a:r>
              <a:rPr lang="en-US" sz="3000" dirty="0">
                <a:solidFill>
                  <a:schemeClr val="bg1"/>
                </a:solidFill>
                <a:latin typeface="Arial" panose="020B0604020202020204" pitchFamily="34" charset="0"/>
              </a:rPr>
              <a:t>Personalized Degree Wayfinding </a:t>
            </a:r>
            <a:endParaRPr lang="en-US" sz="2880" dirty="0">
              <a:solidFill>
                <a:schemeClr val="bg1"/>
              </a:solidFill>
            </a:endParaRPr>
          </a:p>
        </p:txBody>
      </p:sp>
      <p:pic>
        <p:nvPicPr>
          <p:cNvPr id="5" name="Picture 4" descr="A pair of scissors&#10;&#10;Description automatically generated with low confidence">
            <a:extLst>
              <a:ext uri="{FF2B5EF4-FFF2-40B4-BE49-F238E27FC236}">
                <a16:creationId xmlns:a16="http://schemas.microsoft.com/office/drawing/2014/main" id="{FA079ED9-3E6A-4336-BAAB-6A9B05BD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710" y="3019360"/>
            <a:ext cx="2579489" cy="1776946"/>
          </a:xfrm>
          <a:prstGeom prst="rect">
            <a:avLst/>
          </a:prstGeom>
        </p:spPr>
      </p:pic>
      <p:sp>
        <p:nvSpPr>
          <p:cNvPr id="14" name="Rectangle 13">
            <a:extLst>
              <a:ext uri="{FF2B5EF4-FFF2-40B4-BE49-F238E27FC236}">
                <a16:creationId xmlns:a16="http://schemas.microsoft.com/office/drawing/2014/main" id="{0F9C113C-3A91-4298-B40D-DC34A4A2EF0F}"/>
              </a:ext>
            </a:extLst>
          </p:cNvPr>
          <p:cNvSpPr/>
          <p:nvPr/>
        </p:nvSpPr>
        <p:spPr>
          <a:xfrm>
            <a:off x="560499" y="3616935"/>
            <a:ext cx="5540559" cy="611706"/>
          </a:xfrm>
          <a:prstGeom prst="rect">
            <a:avLst/>
          </a:prstGeom>
          <a:solidFill>
            <a:schemeClr val="bg1"/>
          </a:solidFill>
          <a:ln>
            <a:solidFill>
              <a:schemeClr val="tx1"/>
            </a:solidFill>
          </a:ln>
        </p:spPr>
        <p:txBody>
          <a:bodyPr wrap="square">
            <a:spAutoFit/>
          </a:bodyPr>
          <a:lstStyle/>
          <a:p>
            <a:r>
              <a:rPr lang="en-US" sz="1125" dirty="0"/>
              <a:t>Xu, L., Pardos, Z. A., &amp; Pai, A. (2023). </a:t>
            </a:r>
            <a:r>
              <a:rPr lang="en-US" sz="1125" b="1" dirty="0"/>
              <a:t>Convincing the Expert: Reducing Algorithm Aversion in Administrative Higher Education Decision-making</a:t>
            </a:r>
            <a:r>
              <a:rPr lang="en-US" sz="1125" dirty="0"/>
              <a:t>. In </a:t>
            </a:r>
            <a:r>
              <a:rPr lang="en-US" sz="1125" i="1" dirty="0"/>
              <a:t>Proceedings of the Tenth ACM Conference on Learning@ Scale</a:t>
            </a:r>
            <a:r>
              <a:rPr lang="en-US" sz="1125" dirty="0"/>
              <a:t>. Copenhagen, DK. ACM. Pages 215-225.</a:t>
            </a:r>
            <a:endParaRPr lang="en-US" sz="1125" i="1" dirty="0"/>
          </a:p>
        </p:txBody>
      </p:sp>
      <p:sp>
        <p:nvSpPr>
          <p:cNvPr id="2" name="Rectangle 1">
            <a:extLst>
              <a:ext uri="{FF2B5EF4-FFF2-40B4-BE49-F238E27FC236}">
                <a16:creationId xmlns:a16="http://schemas.microsoft.com/office/drawing/2014/main" id="{0093A0D1-5508-9D4F-A457-404D40516CF5}"/>
              </a:ext>
            </a:extLst>
          </p:cNvPr>
          <p:cNvSpPr/>
          <p:nvPr/>
        </p:nvSpPr>
        <p:spPr>
          <a:xfrm>
            <a:off x="545578" y="776833"/>
            <a:ext cx="6953876" cy="553998"/>
          </a:xfrm>
          <a:prstGeom prst="rect">
            <a:avLst/>
          </a:prstGeom>
        </p:spPr>
        <p:txBody>
          <a:bodyPr wrap="square">
            <a:spAutoFit/>
          </a:bodyPr>
          <a:lstStyle/>
          <a:p>
            <a:pPr algn="r"/>
            <a:r>
              <a:rPr lang="en-US" sz="3000" dirty="0">
                <a:solidFill>
                  <a:schemeClr val="bg2">
                    <a:lumMod val="90000"/>
                  </a:schemeClr>
                </a:solidFill>
                <a:latin typeface="Arial" panose="020B0604020202020204" pitchFamily="34" charset="0"/>
              </a:rPr>
              <a:t>AI for Advising (course selection)finding </a:t>
            </a:r>
            <a:endParaRPr lang="en-US" sz="2880" dirty="0">
              <a:solidFill>
                <a:schemeClr val="bg2">
                  <a:lumMod val="90000"/>
                </a:schemeClr>
              </a:solidFill>
            </a:endParaRPr>
          </a:p>
        </p:txBody>
      </p:sp>
      <p:sp>
        <p:nvSpPr>
          <p:cNvPr id="3" name="Rectangle 2">
            <a:extLst>
              <a:ext uri="{FF2B5EF4-FFF2-40B4-BE49-F238E27FC236}">
                <a16:creationId xmlns:a16="http://schemas.microsoft.com/office/drawing/2014/main" id="{A4F56AC7-C093-339B-E04C-99B047889857}"/>
              </a:ext>
            </a:extLst>
          </p:cNvPr>
          <p:cNvSpPr/>
          <p:nvPr/>
        </p:nvSpPr>
        <p:spPr>
          <a:xfrm>
            <a:off x="578061" y="1296959"/>
            <a:ext cx="5540559" cy="611706"/>
          </a:xfrm>
          <a:prstGeom prst="rect">
            <a:avLst/>
          </a:prstGeom>
          <a:ln>
            <a:solidFill>
              <a:schemeClr val="bg2">
                <a:lumMod val="90000"/>
              </a:schemeClr>
            </a:solidFill>
          </a:ln>
        </p:spPr>
        <p:txBody>
          <a:bodyPr wrap="square">
            <a:spAutoFit/>
          </a:bodyPr>
          <a:lstStyle/>
          <a:p>
            <a:r>
              <a:rPr lang="en-US" sz="1125" dirty="0">
                <a:solidFill>
                  <a:schemeClr val="bg2">
                    <a:lumMod val="90000"/>
                  </a:schemeClr>
                </a:solidFill>
              </a:rPr>
              <a:t>Shao, E., Guo, S., &amp; Pardos, Z. A. (2021) </a:t>
            </a:r>
            <a:r>
              <a:rPr lang="en-US" sz="1125" b="1" dirty="0">
                <a:solidFill>
                  <a:schemeClr val="bg2">
                    <a:lumMod val="90000"/>
                  </a:schemeClr>
                </a:solidFill>
              </a:rPr>
              <a:t>Degree Planning with PLAN-BERT: Multi-Semester Recommendation Using Future Courses of Interest</a:t>
            </a:r>
            <a:r>
              <a:rPr lang="en-US" sz="1125" dirty="0">
                <a:solidFill>
                  <a:schemeClr val="bg2">
                    <a:lumMod val="90000"/>
                  </a:schemeClr>
                </a:solidFill>
              </a:rPr>
              <a:t>. In </a:t>
            </a:r>
            <a:r>
              <a:rPr lang="en-US" sz="1125" i="1" dirty="0">
                <a:solidFill>
                  <a:schemeClr val="bg2">
                    <a:lumMod val="90000"/>
                  </a:schemeClr>
                </a:solidFill>
              </a:rPr>
              <a:t>Proceedings of the AAAI Conference on Artificial Intelligence</a:t>
            </a:r>
            <a:r>
              <a:rPr lang="en-US" sz="1125" dirty="0">
                <a:solidFill>
                  <a:schemeClr val="bg2">
                    <a:lumMod val="90000"/>
                  </a:schemeClr>
                </a:solidFill>
              </a:rPr>
              <a:t> (Vol. 35, No. 17, pp. 14920-14929).</a:t>
            </a:r>
            <a:endParaRPr lang="en-US" sz="1125" i="1" dirty="0">
              <a:solidFill>
                <a:schemeClr val="bg2">
                  <a:lumMod val="90000"/>
                </a:schemeClr>
              </a:solidFill>
            </a:endParaRPr>
          </a:p>
        </p:txBody>
      </p:sp>
      <p:pic>
        <p:nvPicPr>
          <p:cNvPr id="4" name="Picture 3" descr="A picture containing text, monitor, electronics, indoor&#10;&#10;Description automatically generated">
            <a:extLst>
              <a:ext uri="{FF2B5EF4-FFF2-40B4-BE49-F238E27FC236}">
                <a16:creationId xmlns:a16="http://schemas.microsoft.com/office/drawing/2014/main" id="{F2FA1DA9-BB49-1972-E1C0-588E7F8878C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09710" y="610791"/>
            <a:ext cx="2614613" cy="1960960"/>
          </a:xfrm>
          <a:prstGeom prst="rect">
            <a:avLst/>
          </a:prstGeom>
        </p:spPr>
      </p:pic>
    </p:spTree>
    <p:extLst>
      <p:ext uri="{BB962C8B-B14F-4D97-AF65-F5344CB8AC3E}">
        <p14:creationId xmlns:p14="http://schemas.microsoft.com/office/powerpoint/2010/main" val="3865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BD37-C436-41D3-877C-EC758B96CECF}"/>
              </a:ext>
            </a:extLst>
          </p:cNvPr>
          <p:cNvSpPr>
            <a:spLocks noGrp="1"/>
          </p:cNvSpPr>
          <p:nvPr>
            <p:ph type="title"/>
          </p:nvPr>
        </p:nvSpPr>
        <p:spPr>
          <a:xfrm>
            <a:off x="1081694" y="112680"/>
            <a:ext cx="6266416" cy="621362"/>
          </a:xfrm>
        </p:spPr>
        <p:txBody>
          <a:bodyPr>
            <a:normAutofit/>
          </a:bodyPr>
          <a:lstStyle/>
          <a:p>
            <a:r>
              <a:rPr lang="en-US" sz="2990" dirty="0"/>
              <a:t>Course-to-Course Articulation</a:t>
            </a:r>
          </a:p>
        </p:txBody>
      </p:sp>
      <p:sp>
        <p:nvSpPr>
          <p:cNvPr id="4" name="Slide Number Placeholder 3">
            <a:extLst>
              <a:ext uri="{FF2B5EF4-FFF2-40B4-BE49-F238E27FC236}">
                <a16:creationId xmlns:a16="http://schemas.microsoft.com/office/drawing/2014/main" id="{C3D9D5D0-6B77-45DA-AC9E-DD8E4196A1E2}"/>
              </a:ext>
            </a:extLst>
          </p:cNvPr>
          <p:cNvSpPr>
            <a:spLocks noGrp="1"/>
          </p:cNvSpPr>
          <p:nvPr>
            <p:ph type="sldNum" sz="quarter" idx="12"/>
          </p:nvPr>
        </p:nvSpPr>
        <p:spPr/>
        <p:txBody>
          <a:bodyPr/>
          <a:lstStyle/>
          <a:p>
            <a:fld id="{E270C929-89DC-47C2-8F69-B566956F43AE}" type="slidenum">
              <a:rPr lang="en-US" smtClean="0"/>
              <a:pPr/>
              <a:t>36</a:t>
            </a:fld>
            <a:endParaRPr lang="en-US" dirty="0"/>
          </a:p>
        </p:txBody>
      </p:sp>
      <p:pic>
        <p:nvPicPr>
          <p:cNvPr id="5" name="Picture 4">
            <a:extLst>
              <a:ext uri="{FF2B5EF4-FFF2-40B4-BE49-F238E27FC236}">
                <a16:creationId xmlns:a16="http://schemas.microsoft.com/office/drawing/2014/main" id="{49C2DAFD-83CC-43FD-8D17-FD0060FE0E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913" y="2299993"/>
            <a:ext cx="1098921" cy="1098921"/>
          </a:xfrm>
          <a:prstGeom prst="rect">
            <a:avLst/>
          </a:prstGeom>
          <a:ln>
            <a:solidFill>
              <a:schemeClr val="tx1"/>
            </a:solidFill>
          </a:ln>
        </p:spPr>
      </p:pic>
      <p:pic>
        <p:nvPicPr>
          <p:cNvPr id="6" name="Picture 5">
            <a:extLst>
              <a:ext uri="{FF2B5EF4-FFF2-40B4-BE49-F238E27FC236}">
                <a16:creationId xmlns:a16="http://schemas.microsoft.com/office/drawing/2014/main" id="{F9B2EFDD-595C-4EAB-A388-FBA3B35E02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520" y="1881010"/>
            <a:ext cx="621362" cy="621362"/>
          </a:xfrm>
          <a:prstGeom prst="rect">
            <a:avLst/>
          </a:prstGeom>
          <a:ln>
            <a:solidFill>
              <a:schemeClr val="tx1"/>
            </a:solidFill>
          </a:ln>
        </p:spPr>
      </p:pic>
      <p:pic>
        <p:nvPicPr>
          <p:cNvPr id="7" name="Picture 6">
            <a:extLst>
              <a:ext uri="{FF2B5EF4-FFF2-40B4-BE49-F238E27FC236}">
                <a16:creationId xmlns:a16="http://schemas.microsoft.com/office/drawing/2014/main" id="{A60C5064-6D1F-4C30-A7DA-105D0DD82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520" y="2580250"/>
            <a:ext cx="621362" cy="621362"/>
          </a:xfrm>
          <a:prstGeom prst="rect">
            <a:avLst/>
          </a:prstGeom>
          <a:ln>
            <a:solidFill>
              <a:schemeClr val="tx1"/>
            </a:solidFill>
          </a:ln>
        </p:spPr>
      </p:pic>
      <p:pic>
        <p:nvPicPr>
          <p:cNvPr id="8" name="Picture 7">
            <a:extLst>
              <a:ext uri="{FF2B5EF4-FFF2-40B4-BE49-F238E27FC236}">
                <a16:creationId xmlns:a16="http://schemas.microsoft.com/office/drawing/2014/main" id="{F8192512-EF54-4AA9-95E2-009DD789E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520" y="3279490"/>
            <a:ext cx="621362" cy="621362"/>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77736EF6-AA9B-4CC7-846B-9A622108B446}"/>
              </a:ext>
            </a:extLst>
          </p:cNvPr>
          <p:cNvCxnSpPr>
            <a:cxnSpLocks/>
          </p:cNvCxnSpPr>
          <p:nvPr/>
        </p:nvCxnSpPr>
        <p:spPr>
          <a:xfrm flipH="1" flipV="1">
            <a:off x="3028387" y="2229681"/>
            <a:ext cx="2705370" cy="298618"/>
          </a:xfrm>
          <a:prstGeom prst="straightConnector1">
            <a:avLst/>
          </a:prstGeom>
          <a:ln w="76200">
            <a:solidFill>
              <a:schemeClr val="accent5">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B5D7F4E-55FB-47FD-8343-FDC799C328F0}"/>
              </a:ext>
            </a:extLst>
          </p:cNvPr>
          <p:cNvCxnSpPr>
            <a:cxnSpLocks/>
          </p:cNvCxnSpPr>
          <p:nvPr/>
        </p:nvCxnSpPr>
        <p:spPr>
          <a:xfrm flipH="1" flipV="1">
            <a:off x="2999441" y="2825017"/>
            <a:ext cx="2734317" cy="24437"/>
          </a:xfrm>
          <a:prstGeom prst="straightConnector1">
            <a:avLst/>
          </a:prstGeom>
          <a:ln w="76200">
            <a:solidFill>
              <a:schemeClr val="accent5">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17A3FB5-A46C-4CB7-B4CB-4221CB6C9488}"/>
              </a:ext>
            </a:extLst>
          </p:cNvPr>
          <p:cNvCxnSpPr>
            <a:cxnSpLocks/>
          </p:cNvCxnSpPr>
          <p:nvPr/>
        </p:nvCxnSpPr>
        <p:spPr>
          <a:xfrm flipH="1">
            <a:off x="3028387" y="3201614"/>
            <a:ext cx="2705371" cy="309928"/>
          </a:xfrm>
          <a:prstGeom prst="straightConnector1">
            <a:avLst/>
          </a:prstGeom>
          <a:ln w="76200">
            <a:solidFill>
              <a:schemeClr val="accent5">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2588203F-345B-4782-A66E-9125BF1ED2D5}"/>
              </a:ext>
            </a:extLst>
          </p:cNvPr>
          <p:cNvSpPr txBox="1"/>
          <p:nvPr/>
        </p:nvSpPr>
        <p:spPr>
          <a:xfrm>
            <a:off x="4219742" y="2588025"/>
            <a:ext cx="394701" cy="552459"/>
          </a:xfrm>
          <a:prstGeom prst="rect">
            <a:avLst/>
          </a:prstGeom>
          <a:solidFill>
            <a:schemeClr val="bg1"/>
          </a:solidFill>
          <a:ln>
            <a:solidFill>
              <a:schemeClr val="tx1"/>
            </a:solidFill>
          </a:ln>
        </p:spPr>
        <p:txBody>
          <a:bodyPr wrap="square" rtlCol="0">
            <a:spAutoFit/>
          </a:bodyPr>
          <a:lstStyle/>
          <a:p>
            <a:pPr algn="ctr"/>
            <a:r>
              <a:rPr lang="en-US" sz="2990" dirty="0"/>
              <a:t>?</a:t>
            </a:r>
          </a:p>
        </p:txBody>
      </p:sp>
      <p:sp>
        <p:nvSpPr>
          <p:cNvPr id="18" name="Rectangle 17">
            <a:extLst>
              <a:ext uri="{FF2B5EF4-FFF2-40B4-BE49-F238E27FC236}">
                <a16:creationId xmlns:a16="http://schemas.microsoft.com/office/drawing/2014/main" id="{10992902-9993-4DD1-89CA-6DDE9F48D4C2}"/>
              </a:ext>
            </a:extLst>
          </p:cNvPr>
          <p:cNvSpPr/>
          <p:nvPr/>
        </p:nvSpPr>
        <p:spPr>
          <a:xfrm>
            <a:off x="96832" y="4513053"/>
            <a:ext cx="3649693" cy="510653"/>
          </a:xfrm>
          <a:prstGeom prst="rect">
            <a:avLst/>
          </a:prstGeom>
        </p:spPr>
        <p:txBody>
          <a:bodyPr wrap="square">
            <a:spAutoFit/>
          </a:bodyPr>
          <a:lstStyle/>
          <a:p>
            <a:r>
              <a:rPr lang="en-US" sz="1359" dirty="0"/>
              <a:t>Taking these courses at Institution A is often required to qualify for transfer to Institution B</a:t>
            </a:r>
          </a:p>
        </p:txBody>
      </p:sp>
      <p:sp>
        <p:nvSpPr>
          <p:cNvPr id="19" name="TextBox 18">
            <a:extLst>
              <a:ext uri="{FF2B5EF4-FFF2-40B4-BE49-F238E27FC236}">
                <a16:creationId xmlns:a16="http://schemas.microsoft.com/office/drawing/2014/main" id="{C3CB8D08-3A67-44C9-8A0D-F66AC5DF9A2A}"/>
              </a:ext>
            </a:extLst>
          </p:cNvPr>
          <p:cNvSpPr txBox="1"/>
          <p:nvPr/>
        </p:nvSpPr>
        <p:spPr>
          <a:xfrm>
            <a:off x="1684776" y="1500490"/>
            <a:ext cx="1832425" cy="301493"/>
          </a:xfrm>
          <a:prstGeom prst="rect">
            <a:avLst/>
          </a:prstGeom>
          <a:noFill/>
        </p:spPr>
        <p:txBody>
          <a:bodyPr wrap="none" rtlCol="0">
            <a:spAutoFit/>
          </a:bodyPr>
          <a:lstStyle/>
          <a:p>
            <a:r>
              <a:rPr lang="en-US" sz="1359" dirty="0"/>
              <a:t>Courses at Institution A</a:t>
            </a:r>
          </a:p>
        </p:txBody>
      </p:sp>
      <p:sp>
        <p:nvSpPr>
          <p:cNvPr id="20" name="TextBox 19">
            <a:extLst>
              <a:ext uri="{FF2B5EF4-FFF2-40B4-BE49-F238E27FC236}">
                <a16:creationId xmlns:a16="http://schemas.microsoft.com/office/drawing/2014/main" id="{4C2CB9F1-283A-477D-AE9D-DC918DFC43F7}"/>
              </a:ext>
            </a:extLst>
          </p:cNvPr>
          <p:cNvSpPr txBox="1"/>
          <p:nvPr/>
        </p:nvSpPr>
        <p:spPr>
          <a:xfrm>
            <a:off x="5771618" y="1751295"/>
            <a:ext cx="1514838" cy="510653"/>
          </a:xfrm>
          <a:prstGeom prst="rect">
            <a:avLst/>
          </a:prstGeom>
          <a:noFill/>
        </p:spPr>
        <p:txBody>
          <a:bodyPr wrap="none" rtlCol="0">
            <a:spAutoFit/>
          </a:bodyPr>
          <a:lstStyle/>
          <a:p>
            <a:r>
              <a:rPr lang="en-US" sz="1359" dirty="0"/>
              <a:t>Sophomore course</a:t>
            </a:r>
          </a:p>
          <a:p>
            <a:pPr algn="ctr"/>
            <a:r>
              <a:rPr lang="en-US" sz="1359" dirty="0"/>
              <a:t> at Institution B</a:t>
            </a:r>
          </a:p>
        </p:txBody>
      </p:sp>
      <p:sp>
        <p:nvSpPr>
          <p:cNvPr id="21" name="TextBox 20">
            <a:extLst>
              <a:ext uri="{FF2B5EF4-FFF2-40B4-BE49-F238E27FC236}">
                <a16:creationId xmlns:a16="http://schemas.microsoft.com/office/drawing/2014/main" id="{8F035A45-8393-47C4-A9C0-BA9707E166A9}"/>
              </a:ext>
            </a:extLst>
          </p:cNvPr>
          <p:cNvSpPr txBox="1"/>
          <p:nvPr/>
        </p:nvSpPr>
        <p:spPr>
          <a:xfrm>
            <a:off x="1164232" y="844006"/>
            <a:ext cx="6959982" cy="311945"/>
          </a:xfrm>
          <a:prstGeom prst="rect">
            <a:avLst/>
          </a:prstGeom>
          <a:noFill/>
        </p:spPr>
        <p:txBody>
          <a:bodyPr wrap="none" rtlCol="0">
            <a:spAutoFit/>
          </a:bodyPr>
          <a:lstStyle/>
          <a:p>
            <a:r>
              <a:rPr lang="en-US" sz="1427" dirty="0"/>
              <a:t>Which course (if any) at Institution A is academically equivalent to a course at Institution B?</a:t>
            </a:r>
          </a:p>
        </p:txBody>
      </p:sp>
      <p:sp>
        <p:nvSpPr>
          <p:cNvPr id="3" name="Rectangle 2">
            <a:extLst>
              <a:ext uri="{FF2B5EF4-FFF2-40B4-BE49-F238E27FC236}">
                <a16:creationId xmlns:a16="http://schemas.microsoft.com/office/drawing/2014/main" id="{58D00923-35A2-F7AB-2B72-444882949EB4}"/>
              </a:ext>
            </a:extLst>
          </p:cNvPr>
          <p:cNvSpPr/>
          <p:nvPr/>
        </p:nvSpPr>
        <p:spPr>
          <a:xfrm>
            <a:off x="4983979" y="4183418"/>
            <a:ext cx="1923128" cy="285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0" dirty="0"/>
              <a:t>2-year program</a:t>
            </a:r>
          </a:p>
        </p:txBody>
      </p:sp>
      <p:sp>
        <p:nvSpPr>
          <p:cNvPr id="9" name="Rectangle 8">
            <a:extLst>
              <a:ext uri="{FF2B5EF4-FFF2-40B4-BE49-F238E27FC236}">
                <a16:creationId xmlns:a16="http://schemas.microsoft.com/office/drawing/2014/main" id="{E57CDF8C-1AF3-19C6-2C71-0E13D11162DC}"/>
              </a:ext>
            </a:extLst>
          </p:cNvPr>
          <p:cNvSpPr/>
          <p:nvPr/>
        </p:nvSpPr>
        <p:spPr>
          <a:xfrm>
            <a:off x="6653985" y="3899659"/>
            <a:ext cx="2384132" cy="4329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20" dirty="0"/>
              <a:t>Continuing 4-year program</a:t>
            </a:r>
          </a:p>
        </p:txBody>
      </p:sp>
      <p:sp>
        <p:nvSpPr>
          <p:cNvPr id="12" name="TextBox 11">
            <a:extLst>
              <a:ext uri="{FF2B5EF4-FFF2-40B4-BE49-F238E27FC236}">
                <a16:creationId xmlns:a16="http://schemas.microsoft.com/office/drawing/2014/main" id="{E421981F-709D-FEE4-CFE6-E81C3ED7F5F6}"/>
              </a:ext>
            </a:extLst>
          </p:cNvPr>
          <p:cNvSpPr txBox="1"/>
          <p:nvPr/>
        </p:nvSpPr>
        <p:spPr>
          <a:xfrm>
            <a:off x="5016106" y="4841316"/>
            <a:ext cx="2987997" cy="341632"/>
          </a:xfrm>
          <a:prstGeom prst="rect">
            <a:avLst/>
          </a:prstGeom>
          <a:noFill/>
        </p:spPr>
        <p:txBody>
          <a:bodyPr wrap="none" rtlCol="0">
            <a:spAutoFit/>
          </a:bodyPr>
          <a:lstStyle/>
          <a:p>
            <a:r>
              <a:rPr lang="en-US" sz="1620" u="sng" dirty="0"/>
              <a:t>Alignment of programs is difficult</a:t>
            </a:r>
          </a:p>
        </p:txBody>
      </p:sp>
      <p:cxnSp>
        <p:nvCxnSpPr>
          <p:cNvPr id="13" name="Straight Arrow Connector 12">
            <a:extLst>
              <a:ext uri="{FF2B5EF4-FFF2-40B4-BE49-F238E27FC236}">
                <a16:creationId xmlns:a16="http://schemas.microsoft.com/office/drawing/2014/main" id="{76E27E70-D53B-E61D-A78E-5171DD6928B6}"/>
              </a:ext>
            </a:extLst>
          </p:cNvPr>
          <p:cNvCxnSpPr/>
          <p:nvPr/>
        </p:nvCxnSpPr>
        <p:spPr>
          <a:xfrm flipV="1">
            <a:off x="5880336" y="4521948"/>
            <a:ext cx="73633" cy="311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EA4A191-0F58-F539-F0F8-5AF46F96BA6C}"/>
              </a:ext>
            </a:extLst>
          </p:cNvPr>
          <p:cNvCxnSpPr>
            <a:cxnSpLocks/>
          </p:cNvCxnSpPr>
          <p:nvPr/>
        </p:nvCxnSpPr>
        <p:spPr>
          <a:xfrm flipV="1">
            <a:off x="6387220" y="4447780"/>
            <a:ext cx="835102" cy="385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83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8FDAE-3996-0FEC-FBF6-3B40FF364B2A}"/>
              </a:ext>
            </a:extLst>
          </p:cNvPr>
          <p:cNvPicPr>
            <a:picLocks noChangeAspect="1"/>
          </p:cNvPicPr>
          <p:nvPr/>
        </p:nvPicPr>
        <p:blipFill>
          <a:blip r:embed="rId2"/>
          <a:stretch>
            <a:fillRect/>
          </a:stretch>
        </p:blipFill>
        <p:spPr>
          <a:xfrm>
            <a:off x="1" y="153480"/>
            <a:ext cx="9143999" cy="4836540"/>
          </a:xfrm>
          <a:prstGeom prst="rect">
            <a:avLst/>
          </a:prstGeom>
        </p:spPr>
      </p:pic>
    </p:spTree>
    <p:extLst>
      <p:ext uri="{BB962C8B-B14F-4D97-AF65-F5344CB8AC3E}">
        <p14:creationId xmlns:p14="http://schemas.microsoft.com/office/powerpoint/2010/main" val="1912407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FF27C-4F46-01D8-288B-75429605416F}"/>
              </a:ext>
            </a:extLst>
          </p:cNvPr>
          <p:cNvPicPr>
            <a:picLocks noChangeAspect="1"/>
          </p:cNvPicPr>
          <p:nvPr/>
        </p:nvPicPr>
        <p:blipFill>
          <a:blip r:embed="rId2"/>
          <a:stretch>
            <a:fillRect/>
          </a:stretch>
        </p:blipFill>
        <p:spPr>
          <a:xfrm>
            <a:off x="0" y="153480"/>
            <a:ext cx="9144000" cy="4836541"/>
          </a:xfrm>
          <a:prstGeom prst="rect">
            <a:avLst/>
          </a:prstGeom>
        </p:spPr>
      </p:pic>
    </p:spTree>
    <p:extLst>
      <p:ext uri="{BB962C8B-B14F-4D97-AF65-F5344CB8AC3E}">
        <p14:creationId xmlns:p14="http://schemas.microsoft.com/office/powerpoint/2010/main" val="2393773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B507-89F3-D450-13D5-DFFB89AB0928}"/>
              </a:ext>
            </a:extLst>
          </p:cNvPr>
          <p:cNvPicPr>
            <a:picLocks noChangeAspect="1"/>
          </p:cNvPicPr>
          <p:nvPr/>
        </p:nvPicPr>
        <p:blipFill>
          <a:blip r:embed="rId2"/>
          <a:stretch>
            <a:fillRect/>
          </a:stretch>
        </p:blipFill>
        <p:spPr>
          <a:xfrm>
            <a:off x="0" y="153480"/>
            <a:ext cx="9144000" cy="4836541"/>
          </a:xfrm>
          <a:prstGeom prst="rect">
            <a:avLst/>
          </a:prstGeom>
        </p:spPr>
      </p:pic>
      <p:sp>
        <p:nvSpPr>
          <p:cNvPr id="4" name="TextBox 3">
            <a:extLst>
              <a:ext uri="{FF2B5EF4-FFF2-40B4-BE49-F238E27FC236}">
                <a16:creationId xmlns:a16="http://schemas.microsoft.com/office/drawing/2014/main" id="{4720CBFC-18D0-23D1-C19E-59D88C9AB4AA}"/>
              </a:ext>
            </a:extLst>
          </p:cNvPr>
          <p:cNvSpPr txBox="1"/>
          <p:nvPr/>
        </p:nvSpPr>
        <p:spPr>
          <a:xfrm>
            <a:off x="5840361" y="3903407"/>
            <a:ext cx="2039341" cy="430887"/>
          </a:xfrm>
          <a:prstGeom prst="rect">
            <a:avLst/>
          </a:prstGeom>
          <a:noFill/>
        </p:spPr>
        <p:txBody>
          <a:bodyPr wrap="none" rtlCol="0">
            <a:spAutoFit/>
          </a:bodyPr>
          <a:lstStyle/>
          <a:p>
            <a:r>
              <a:rPr lang="en-US" sz="1100" dirty="0"/>
              <a:t>Determined by articulation rules</a:t>
            </a:r>
            <a:br>
              <a:rPr lang="en-US" sz="1100" dirty="0"/>
            </a:br>
            <a:r>
              <a:rPr lang="en-US" sz="1100" dirty="0"/>
              <a:t>and staff and faculty approvals</a:t>
            </a:r>
          </a:p>
        </p:txBody>
      </p:sp>
    </p:spTree>
    <p:extLst>
      <p:ext uri="{BB962C8B-B14F-4D97-AF65-F5344CB8AC3E}">
        <p14:creationId xmlns:p14="http://schemas.microsoft.com/office/powerpoint/2010/main" val="28881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AA4E4A-3AE9-44E6-8AF8-E94638FCC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33" y="564525"/>
            <a:ext cx="4815377" cy="4321800"/>
          </a:xfrm>
          <a:prstGeom prst="rect">
            <a:avLst/>
          </a:prstGeom>
        </p:spPr>
      </p:pic>
      <p:sp>
        <p:nvSpPr>
          <p:cNvPr id="9" name="TextBox 8">
            <a:extLst>
              <a:ext uri="{FF2B5EF4-FFF2-40B4-BE49-F238E27FC236}">
                <a16:creationId xmlns:a16="http://schemas.microsoft.com/office/drawing/2014/main" id="{C04B9E90-1718-4FD2-84AA-4CA3DE6379FC}"/>
              </a:ext>
            </a:extLst>
          </p:cNvPr>
          <p:cNvSpPr txBox="1"/>
          <p:nvPr/>
        </p:nvSpPr>
        <p:spPr>
          <a:xfrm>
            <a:off x="485177" y="4852651"/>
            <a:ext cx="6510244" cy="300082"/>
          </a:xfrm>
          <a:prstGeom prst="rect">
            <a:avLst/>
          </a:prstGeom>
          <a:solidFill>
            <a:schemeClr val="bg1"/>
          </a:solidFill>
        </p:spPr>
        <p:txBody>
          <a:bodyPr wrap="none" rtlCol="0">
            <a:spAutoFit/>
          </a:bodyPr>
          <a:lstStyle/>
          <a:p>
            <a:r>
              <a:rPr lang="en-US" sz="1350" dirty="0"/>
              <a:t>Visualization of all undergrad students at UC Berkeley the semester before they graduated</a:t>
            </a:r>
          </a:p>
        </p:txBody>
      </p:sp>
      <p:sp>
        <p:nvSpPr>
          <p:cNvPr id="5" name="Rectangle 4">
            <a:extLst>
              <a:ext uri="{FF2B5EF4-FFF2-40B4-BE49-F238E27FC236}">
                <a16:creationId xmlns:a16="http://schemas.microsoft.com/office/drawing/2014/main" id="{3CDCD8E2-ED30-43DC-8B21-3EF3CFC2982D}"/>
              </a:ext>
            </a:extLst>
          </p:cNvPr>
          <p:cNvSpPr/>
          <p:nvPr/>
        </p:nvSpPr>
        <p:spPr>
          <a:xfrm>
            <a:off x="5173585" y="129024"/>
            <a:ext cx="3618226" cy="701731"/>
          </a:xfrm>
          <a:prstGeom prst="rect">
            <a:avLst/>
          </a:prstGeom>
          <a:ln w="9525"/>
        </p:spPr>
        <p:style>
          <a:lnRef idx="2">
            <a:schemeClr val="accent2"/>
          </a:lnRef>
          <a:fillRef idx="1">
            <a:schemeClr val="lt1"/>
          </a:fillRef>
          <a:effectRef idx="0">
            <a:schemeClr val="accent2"/>
          </a:effectRef>
          <a:fontRef idx="minor">
            <a:schemeClr val="dk1"/>
          </a:fontRef>
        </p:style>
        <p:txBody>
          <a:bodyPr wrap="square">
            <a:spAutoFit/>
          </a:bodyPr>
          <a:lstStyle/>
          <a:p>
            <a:r>
              <a:rPr lang="en-US" sz="990" dirty="0"/>
              <a:t>Pardos, Z.A., Fan, Z., Jiang, W. (</a:t>
            </a:r>
            <a:r>
              <a:rPr lang="en-US" sz="990" b="1" dirty="0">
                <a:hlinkClick r:id="rId3"/>
              </a:rPr>
              <a:t>2019</a:t>
            </a:r>
            <a:r>
              <a:rPr lang="en-US" sz="990" dirty="0"/>
              <a:t>) </a:t>
            </a:r>
            <a:r>
              <a:rPr lang="en-US" sz="990" b="1" dirty="0"/>
              <a:t>Connectionist Recommendation in the Wild: On the utility and scrutability of neural networks for personalized course guidance</a:t>
            </a:r>
            <a:r>
              <a:rPr lang="en-US" sz="990" dirty="0"/>
              <a:t>. </a:t>
            </a:r>
            <a:r>
              <a:rPr lang="en-US" sz="990" i="1" dirty="0"/>
              <a:t>User Modeling and User-Adapted Interaction</a:t>
            </a:r>
            <a:r>
              <a:rPr lang="en-US" sz="990" dirty="0"/>
              <a:t> (</a:t>
            </a:r>
            <a:r>
              <a:rPr lang="en-US" sz="990" b="1" dirty="0"/>
              <a:t>UMUAI</a:t>
            </a:r>
            <a:r>
              <a:rPr lang="en-US" sz="990" dirty="0"/>
              <a:t>).</a:t>
            </a:r>
          </a:p>
        </p:txBody>
      </p:sp>
      <p:sp>
        <p:nvSpPr>
          <p:cNvPr id="2" name="TextBox 1">
            <a:extLst>
              <a:ext uri="{FF2B5EF4-FFF2-40B4-BE49-F238E27FC236}">
                <a16:creationId xmlns:a16="http://schemas.microsoft.com/office/drawing/2014/main" id="{949E9F62-9F88-41B9-8014-36E863757886}"/>
              </a:ext>
            </a:extLst>
          </p:cNvPr>
          <p:cNvSpPr txBox="1"/>
          <p:nvPr/>
        </p:nvSpPr>
        <p:spPr>
          <a:xfrm>
            <a:off x="0" y="0"/>
            <a:ext cx="4436920" cy="369332"/>
          </a:xfrm>
          <a:prstGeom prst="rect">
            <a:avLst/>
          </a:prstGeom>
          <a:noFill/>
        </p:spPr>
        <p:txBody>
          <a:bodyPr wrap="none" rtlCol="0">
            <a:spAutoFit/>
          </a:bodyPr>
          <a:lstStyle/>
          <a:p>
            <a:r>
              <a:rPr lang="en-US" b="1" dirty="0"/>
              <a:t>Learning about </a:t>
            </a:r>
            <a:r>
              <a:rPr lang="en-US" b="1" u="sng" dirty="0"/>
              <a:t>majors</a:t>
            </a:r>
            <a:r>
              <a:rPr lang="en-US" b="1" dirty="0"/>
              <a:t> from enrollment data</a:t>
            </a:r>
          </a:p>
        </p:txBody>
      </p:sp>
    </p:spTree>
    <p:extLst>
      <p:ext uri="{BB962C8B-B14F-4D97-AF65-F5344CB8AC3E}">
        <p14:creationId xmlns:p14="http://schemas.microsoft.com/office/powerpoint/2010/main" val="33983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10"/>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2.22222E-6 L 0.73403 0.15084 " pathEditMode="relative" rAng="0" ptsTypes="AA">
                                      <p:cBhvr>
                                        <p:cTn id="13" dur="2000" fill="hold"/>
                                        <p:tgtEl>
                                          <p:spTgt spid="10"/>
                                        </p:tgtEl>
                                        <p:attrNameLst>
                                          <p:attrName>ppt_x</p:attrName>
                                          <p:attrName>ppt_y</p:attrName>
                                        </p:attrNameLst>
                                      </p:cBhvr>
                                      <p:rCtr x="36701" y="7528"/>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7CC8C-2C78-4231-A643-1B67BCBD07D4}"/>
              </a:ext>
            </a:extLst>
          </p:cNvPr>
          <p:cNvSpPr/>
          <p:nvPr/>
        </p:nvSpPr>
        <p:spPr>
          <a:xfrm>
            <a:off x="51835" y="321171"/>
            <a:ext cx="6087097" cy="1015663"/>
          </a:xfrm>
          <a:prstGeom prst="rect">
            <a:avLst/>
          </a:prstGeom>
        </p:spPr>
        <p:txBody>
          <a:bodyPr wrap="square">
            <a:spAutoFit/>
          </a:bodyPr>
          <a:lstStyle/>
          <a:p>
            <a:pPr algn="r"/>
            <a:r>
              <a:rPr lang="en-US" sz="3000" dirty="0">
                <a:solidFill>
                  <a:srgbClr val="222222"/>
                </a:solidFill>
                <a:latin typeface="Arial" panose="020B0604020202020204" pitchFamily="34" charset="0"/>
              </a:rPr>
              <a:t>AI for Articulation </a:t>
            </a:r>
            <a:r>
              <a:rPr lang="en-US" sz="3000" dirty="0">
                <a:solidFill>
                  <a:schemeClr val="bg1"/>
                </a:solidFill>
                <a:latin typeface="Arial" panose="020B0604020202020204" pitchFamily="34" charset="0"/>
              </a:rPr>
              <a:t>and Personalized Degree Wayfinding </a:t>
            </a:r>
            <a:endParaRPr lang="en-US" sz="2880" dirty="0">
              <a:solidFill>
                <a:schemeClr val="bg1"/>
              </a:solidFill>
            </a:endParaRPr>
          </a:p>
        </p:txBody>
      </p:sp>
      <p:pic>
        <p:nvPicPr>
          <p:cNvPr id="5" name="Picture 4" descr="A pair of scissors&#10;&#10;Description automatically generated with low confidence">
            <a:extLst>
              <a:ext uri="{FF2B5EF4-FFF2-40B4-BE49-F238E27FC236}">
                <a16:creationId xmlns:a16="http://schemas.microsoft.com/office/drawing/2014/main" id="{FA079ED9-3E6A-4336-BAAB-6A9B05BD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151" y="291927"/>
            <a:ext cx="2579489" cy="1776946"/>
          </a:xfrm>
          <a:prstGeom prst="rect">
            <a:avLst/>
          </a:prstGeom>
        </p:spPr>
      </p:pic>
      <p:sp>
        <p:nvSpPr>
          <p:cNvPr id="14" name="Rectangle 13">
            <a:extLst>
              <a:ext uri="{FF2B5EF4-FFF2-40B4-BE49-F238E27FC236}">
                <a16:creationId xmlns:a16="http://schemas.microsoft.com/office/drawing/2014/main" id="{0F9C113C-3A91-4298-B40D-DC34A4A2EF0F}"/>
              </a:ext>
            </a:extLst>
          </p:cNvPr>
          <p:cNvSpPr/>
          <p:nvPr/>
        </p:nvSpPr>
        <p:spPr>
          <a:xfrm>
            <a:off x="122939" y="889501"/>
            <a:ext cx="5540559" cy="611706"/>
          </a:xfrm>
          <a:prstGeom prst="rect">
            <a:avLst/>
          </a:prstGeom>
          <a:solidFill>
            <a:schemeClr val="bg1"/>
          </a:solidFill>
          <a:ln>
            <a:solidFill>
              <a:schemeClr val="tx1"/>
            </a:solidFill>
          </a:ln>
        </p:spPr>
        <p:txBody>
          <a:bodyPr wrap="square">
            <a:spAutoFit/>
          </a:bodyPr>
          <a:lstStyle/>
          <a:p>
            <a:r>
              <a:rPr lang="en-US" sz="1125" dirty="0"/>
              <a:t>Pardos, Z. A., Chau, H., Zhao, H. (2019) </a:t>
            </a:r>
            <a:r>
              <a:rPr lang="en-US" sz="1125" b="1" dirty="0"/>
              <a:t>Data-Assistive Course-to-Course Articulation Using Machine Translation</a:t>
            </a:r>
            <a:r>
              <a:rPr lang="en-US" sz="1125" dirty="0"/>
              <a:t>. In J. C. Mitchell &amp; K. </a:t>
            </a:r>
            <a:r>
              <a:rPr lang="en-US" sz="1125" dirty="0" err="1"/>
              <a:t>Porayska-Pomsta</a:t>
            </a:r>
            <a:r>
              <a:rPr lang="en-US" sz="1125" dirty="0"/>
              <a:t> (Eds.) </a:t>
            </a:r>
            <a:r>
              <a:rPr lang="en-US" sz="1125" i="1" dirty="0"/>
              <a:t>Proceedings of the 6th ACM Conference on Learning @ Scale</a:t>
            </a:r>
            <a:r>
              <a:rPr lang="en-US" sz="1125" dirty="0"/>
              <a:t> (L@S). Chicago, IL. ACM. </a:t>
            </a:r>
            <a:r>
              <a:rPr lang="en-US" sz="1125" i="1" dirty="0"/>
              <a:t>*Best paper award*</a:t>
            </a:r>
          </a:p>
        </p:txBody>
      </p:sp>
      <p:pic>
        <p:nvPicPr>
          <p:cNvPr id="2" name="Picture 1">
            <a:extLst>
              <a:ext uri="{FF2B5EF4-FFF2-40B4-BE49-F238E27FC236}">
                <a16:creationId xmlns:a16="http://schemas.microsoft.com/office/drawing/2014/main" id="{197FE7DB-2E2E-11C6-E534-4266F7BBB3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40" y="1531845"/>
            <a:ext cx="962090" cy="962090"/>
          </a:xfrm>
          <a:prstGeom prst="rect">
            <a:avLst/>
          </a:prstGeom>
        </p:spPr>
      </p:pic>
      <p:pic>
        <p:nvPicPr>
          <p:cNvPr id="3" name="Picture 2">
            <a:extLst>
              <a:ext uri="{FF2B5EF4-FFF2-40B4-BE49-F238E27FC236}">
                <a16:creationId xmlns:a16="http://schemas.microsoft.com/office/drawing/2014/main" id="{4D8066F1-D48B-3F6A-7A61-0353F4FC5557}"/>
              </a:ext>
            </a:extLst>
          </p:cNvPr>
          <p:cNvPicPr>
            <a:picLocks noChangeAspect="1"/>
          </p:cNvPicPr>
          <p:nvPr/>
        </p:nvPicPr>
        <p:blipFill rotWithShape="1">
          <a:blip r:embed="rId4">
            <a:extLst>
              <a:ext uri="{28A0092B-C50C-407E-A947-70E740481C1C}">
                <a14:useLocalDpi xmlns:a14="http://schemas.microsoft.com/office/drawing/2010/main" val="0"/>
              </a:ext>
            </a:extLst>
          </a:blip>
          <a:srcRect t="18847" b="14665"/>
          <a:stretch/>
        </p:blipFill>
        <p:spPr>
          <a:xfrm>
            <a:off x="4620312" y="2471689"/>
            <a:ext cx="1801271" cy="738542"/>
          </a:xfrm>
          <a:prstGeom prst="rect">
            <a:avLst/>
          </a:prstGeom>
        </p:spPr>
      </p:pic>
      <p:pic>
        <p:nvPicPr>
          <p:cNvPr id="4" name="Picture 3">
            <a:extLst>
              <a:ext uri="{FF2B5EF4-FFF2-40B4-BE49-F238E27FC236}">
                <a16:creationId xmlns:a16="http://schemas.microsoft.com/office/drawing/2014/main" id="{B54EDD03-00C3-D2A6-0E2B-F167AD538A33}"/>
              </a:ext>
            </a:extLst>
          </p:cNvPr>
          <p:cNvPicPr>
            <a:picLocks noChangeAspect="1"/>
          </p:cNvPicPr>
          <p:nvPr/>
        </p:nvPicPr>
        <p:blipFill>
          <a:blip r:embed="rId5"/>
          <a:stretch>
            <a:fillRect/>
          </a:stretch>
        </p:blipFill>
        <p:spPr>
          <a:xfrm>
            <a:off x="199118" y="2685700"/>
            <a:ext cx="1567025" cy="406565"/>
          </a:xfrm>
          <a:prstGeom prst="rect">
            <a:avLst/>
          </a:prstGeom>
        </p:spPr>
      </p:pic>
      <p:sp>
        <p:nvSpPr>
          <p:cNvPr id="6" name="Rectangle 5">
            <a:extLst>
              <a:ext uri="{FF2B5EF4-FFF2-40B4-BE49-F238E27FC236}">
                <a16:creationId xmlns:a16="http://schemas.microsoft.com/office/drawing/2014/main" id="{AD64ECB6-8451-EB95-0F37-37682730A651}"/>
              </a:ext>
            </a:extLst>
          </p:cNvPr>
          <p:cNvSpPr/>
          <p:nvPr/>
        </p:nvSpPr>
        <p:spPr>
          <a:xfrm>
            <a:off x="51835" y="3092265"/>
            <a:ext cx="4215927" cy="1892826"/>
          </a:xfrm>
          <a:prstGeom prst="rect">
            <a:avLst/>
          </a:prstGeom>
        </p:spPr>
        <p:txBody>
          <a:bodyPr wrap="square">
            <a:spAutoFit/>
          </a:bodyPr>
          <a:lstStyle/>
          <a:p>
            <a:pPr algn="just"/>
            <a:r>
              <a:rPr lang="en-US" sz="1620" u="sng" dirty="0">
                <a:solidFill>
                  <a:srgbClr val="323232"/>
                </a:solidFill>
                <a:latin typeface="Source Sans Pro" panose="020B0604020202020204" pitchFamily="34" charset="0"/>
              </a:rPr>
              <a:t>Title</a:t>
            </a:r>
            <a:r>
              <a:rPr lang="en-US" sz="1620" dirty="0">
                <a:solidFill>
                  <a:srgbClr val="323232"/>
                </a:solidFill>
                <a:latin typeface="Source Sans Pro" panose="020B0604020202020204" pitchFamily="34" charset="0"/>
              </a:rPr>
              <a:t>: Data Structures (CS 61B)</a:t>
            </a:r>
          </a:p>
          <a:p>
            <a:pPr algn="just"/>
            <a:r>
              <a:rPr lang="en-US" sz="1440" u="sng" dirty="0">
                <a:solidFill>
                  <a:srgbClr val="323232"/>
                </a:solidFill>
                <a:latin typeface="Source Sans Pro" panose="020B0604020202020204" pitchFamily="34" charset="0"/>
              </a:rPr>
              <a:t>Catalog description</a:t>
            </a:r>
            <a:r>
              <a:rPr lang="en-US" sz="1440" dirty="0">
                <a:solidFill>
                  <a:srgbClr val="323232"/>
                </a:solidFill>
                <a:latin typeface="Source Sans Pro" panose="020B0604020202020204" pitchFamily="34" charset="0"/>
              </a:rPr>
              <a:t>: Fundamental dynamic data structures, including linear lists, queues, trees, and other linked structures; arrays strings, and hash tables. Storage management. Elementary principles of software engineering. Abstract data types. Algorithms for sorting and searching. Introduction to the Java programming language.</a:t>
            </a:r>
            <a:endParaRPr lang="en-US" sz="1440" dirty="0"/>
          </a:p>
        </p:txBody>
      </p:sp>
      <p:sp>
        <p:nvSpPr>
          <p:cNvPr id="7" name="TextBox 6">
            <a:extLst>
              <a:ext uri="{FF2B5EF4-FFF2-40B4-BE49-F238E27FC236}">
                <a16:creationId xmlns:a16="http://schemas.microsoft.com/office/drawing/2014/main" id="{D926AECA-4458-B157-CB44-147E20FFA7C8}"/>
              </a:ext>
            </a:extLst>
          </p:cNvPr>
          <p:cNvSpPr txBox="1"/>
          <p:nvPr/>
        </p:nvSpPr>
        <p:spPr>
          <a:xfrm>
            <a:off x="1113284" y="1722041"/>
            <a:ext cx="3602193" cy="590931"/>
          </a:xfrm>
          <a:prstGeom prst="rect">
            <a:avLst/>
          </a:prstGeom>
          <a:noFill/>
        </p:spPr>
        <p:txBody>
          <a:bodyPr wrap="square" rtlCol="0">
            <a:spAutoFit/>
          </a:bodyPr>
          <a:lstStyle/>
          <a:p>
            <a:r>
              <a:rPr lang="en-US" sz="1620" dirty="0"/>
              <a:t>Is this Berkeley course equivalent </a:t>
            </a:r>
            <a:r>
              <a:rPr lang="en-US" sz="1620" i="1" u="sng" dirty="0"/>
              <a:t>enough </a:t>
            </a:r>
            <a:r>
              <a:rPr lang="en-US" sz="1620" dirty="0"/>
              <a:t>to any course at Laney College?</a:t>
            </a:r>
          </a:p>
        </p:txBody>
      </p:sp>
      <p:sp>
        <p:nvSpPr>
          <p:cNvPr id="9" name="Rectangle 8">
            <a:extLst>
              <a:ext uri="{FF2B5EF4-FFF2-40B4-BE49-F238E27FC236}">
                <a16:creationId xmlns:a16="http://schemas.microsoft.com/office/drawing/2014/main" id="{FB3EB21C-71A9-6160-AAB0-A184D1E63CB8}"/>
              </a:ext>
            </a:extLst>
          </p:cNvPr>
          <p:cNvSpPr/>
          <p:nvPr/>
        </p:nvSpPr>
        <p:spPr>
          <a:xfrm>
            <a:off x="4591012" y="3092109"/>
            <a:ext cx="4072340" cy="1228028"/>
          </a:xfrm>
          <a:prstGeom prst="rect">
            <a:avLst/>
          </a:prstGeom>
        </p:spPr>
        <p:txBody>
          <a:bodyPr wrap="square">
            <a:spAutoFit/>
          </a:bodyPr>
          <a:lstStyle/>
          <a:p>
            <a:r>
              <a:rPr lang="en-US" sz="1620" u="sng" dirty="0">
                <a:latin typeface="Source Sans Pro" panose="020B0503030403020204" pitchFamily="34" charset="0"/>
                <a:ea typeface="Source Sans Pro" panose="020B0503030403020204" pitchFamily="34" charset="0"/>
              </a:rPr>
              <a:t>Title</a:t>
            </a:r>
            <a:r>
              <a:rPr lang="en-US" sz="1620" dirty="0">
                <a:latin typeface="Source Sans Pro" panose="020B0503030403020204" pitchFamily="34" charset="0"/>
                <a:ea typeface="Source Sans Pro" panose="020B0503030403020204" pitchFamily="34" charset="0"/>
              </a:rPr>
              <a:t>: Data Structures and Algorithms (CIS 27)</a:t>
            </a:r>
          </a:p>
          <a:p>
            <a:pPr algn="just"/>
            <a:r>
              <a:rPr lang="en-US" sz="1440" u="sng" dirty="0">
                <a:latin typeface="Source Sans Pro" panose="020B0503030403020204" pitchFamily="34" charset="0"/>
                <a:ea typeface="Source Sans Pro" panose="020B0503030403020204" pitchFamily="34" charset="0"/>
              </a:rPr>
              <a:t>Catalog description</a:t>
            </a:r>
            <a:r>
              <a:rPr lang="en-US" sz="1440" dirty="0">
                <a:latin typeface="Source Sans Pro" panose="020B0503030403020204" pitchFamily="34" charset="0"/>
                <a:ea typeface="Source Sans Pro" panose="020B0503030403020204" pitchFamily="34" charset="0"/>
              </a:rPr>
              <a:t>: Use of abstract forms of data in programming: Concepts, and implementation and applicability of different forms of data to various programming problems</a:t>
            </a:r>
          </a:p>
        </p:txBody>
      </p:sp>
      <p:cxnSp>
        <p:nvCxnSpPr>
          <p:cNvPr id="11" name="Straight Arrow Connector 10">
            <a:extLst>
              <a:ext uri="{FF2B5EF4-FFF2-40B4-BE49-F238E27FC236}">
                <a16:creationId xmlns:a16="http://schemas.microsoft.com/office/drawing/2014/main" id="{517D67C0-704F-3F47-13C0-CBDCB0C385DA}"/>
              </a:ext>
            </a:extLst>
          </p:cNvPr>
          <p:cNvCxnSpPr/>
          <p:nvPr/>
        </p:nvCxnSpPr>
        <p:spPr>
          <a:xfrm>
            <a:off x="2249128" y="2861327"/>
            <a:ext cx="210033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2997BBA9-956C-3E7C-E196-2FF9F9C3DA3A}"/>
              </a:ext>
            </a:extLst>
          </p:cNvPr>
          <p:cNvSpPr txBox="1"/>
          <p:nvPr/>
        </p:nvSpPr>
        <p:spPr>
          <a:xfrm>
            <a:off x="5705593" y="4572580"/>
            <a:ext cx="1007648" cy="415498"/>
          </a:xfrm>
          <a:prstGeom prst="rect">
            <a:avLst/>
          </a:prstGeom>
          <a:noFill/>
        </p:spPr>
        <p:txBody>
          <a:bodyPr wrap="none" rtlCol="0">
            <a:spAutoFit/>
          </a:bodyPr>
          <a:lstStyle/>
          <a:p>
            <a:r>
              <a:rPr lang="en-US" sz="2100" dirty="0"/>
              <a:t>Match?</a:t>
            </a:r>
          </a:p>
        </p:txBody>
      </p:sp>
      <p:pic>
        <p:nvPicPr>
          <p:cNvPr id="19" name="Picture 10" descr="The Healthcare Industry's Not-So-Secret Weapon: ChatGPT | The Healthcare  Technology Report.">
            <a:extLst>
              <a:ext uri="{FF2B5EF4-FFF2-40B4-BE49-F238E27FC236}">
                <a16:creationId xmlns:a16="http://schemas.microsoft.com/office/drawing/2014/main" id="{566FDBE2-8591-5D03-B300-6CEE5F1BC4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128" r="22938"/>
          <a:stretch/>
        </p:blipFill>
        <p:spPr bwMode="auto">
          <a:xfrm>
            <a:off x="3750819" y="3151828"/>
            <a:ext cx="468566" cy="4865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The Healthcare Industry's Not-So-Secret Weapon: ChatGPT | The Healthcare  Technology Report.">
            <a:extLst>
              <a:ext uri="{FF2B5EF4-FFF2-40B4-BE49-F238E27FC236}">
                <a16:creationId xmlns:a16="http://schemas.microsoft.com/office/drawing/2014/main" id="{7B932180-8719-BCF4-2535-4A775503E1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128" r="22938"/>
          <a:stretch/>
        </p:blipFill>
        <p:spPr bwMode="auto">
          <a:xfrm>
            <a:off x="8117356" y="3151828"/>
            <a:ext cx="468566" cy="4865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FC8CAEF2-B968-F69E-F5C4-1DE5F941BC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1143" y="2471169"/>
            <a:ext cx="614896" cy="6148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05E22F4-9CCE-E1F8-D90D-0DC55BD85B30}"/>
              </a:ext>
            </a:extLst>
          </p:cNvPr>
          <p:cNvPicPr>
            <a:picLocks noChangeAspect="1"/>
          </p:cNvPicPr>
          <p:nvPr/>
        </p:nvPicPr>
        <p:blipFill rotWithShape="1">
          <a:blip r:embed="rId8"/>
          <a:srcRect r="679"/>
          <a:stretch/>
        </p:blipFill>
        <p:spPr>
          <a:xfrm>
            <a:off x="51835" y="3143132"/>
            <a:ext cx="9081843" cy="1480230"/>
          </a:xfrm>
          <a:prstGeom prst="rect">
            <a:avLst/>
          </a:prstGeom>
        </p:spPr>
      </p:pic>
      <p:sp>
        <p:nvSpPr>
          <p:cNvPr id="23" name="TextBox 22">
            <a:extLst>
              <a:ext uri="{FF2B5EF4-FFF2-40B4-BE49-F238E27FC236}">
                <a16:creationId xmlns:a16="http://schemas.microsoft.com/office/drawing/2014/main" id="{45E686BB-3F1B-04F7-24F3-316CC39B90F5}"/>
              </a:ext>
            </a:extLst>
          </p:cNvPr>
          <p:cNvSpPr txBox="1"/>
          <p:nvPr/>
        </p:nvSpPr>
        <p:spPr>
          <a:xfrm>
            <a:off x="59034" y="4260977"/>
            <a:ext cx="8299805" cy="681084"/>
          </a:xfrm>
          <a:prstGeom prst="rect">
            <a:avLst/>
          </a:prstGeom>
          <a:solidFill>
            <a:schemeClr val="bg1"/>
          </a:solidFill>
          <a:ln>
            <a:noFill/>
          </a:ln>
        </p:spPr>
        <p:txBody>
          <a:bodyPr wrap="square" rtlCol="0">
            <a:spAutoFit/>
          </a:bodyPr>
          <a:lstStyle/>
          <a:p>
            <a:r>
              <a:rPr lang="en-US" dirty="0"/>
              <a:t>Corroborating course information also extracted from enrollment histories</a:t>
            </a:r>
          </a:p>
          <a:p>
            <a:endParaRPr lang="en-US" sz="1013" dirty="0"/>
          </a:p>
          <a:p>
            <a:r>
              <a:rPr lang="en-US" sz="1013" dirty="0"/>
              <a:t> </a:t>
            </a:r>
          </a:p>
        </p:txBody>
      </p:sp>
      <p:sp>
        <p:nvSpPr>
          <p:cNvPr id="24" name="TextBox 23">
            <a:extLst>
              <a:ext uri="{FF2B5EF4-FFF2-40B4-BE49-F238E27FC236}">
                <a16:creationId xmlns:a16="http://schemas.microsoft.com/office/drawing/2014/main" id="{537B7CC2-4DB2-5632-6ADE-349AFDB5184F}"/>
              </a:ext>
            </a:extLst>
          </p:cNvPr>
          <p:cNvSpPr txBox="1"/>
          <p:nvPr/>
        </p:nvSpPr>
        <p:spPr>
          <a:xfrm>
            <a:off x="-187036" y="3235038"/>
            <a:ext cx="184731" cy="248209"/>
          </a:xfrm>
          <a:prstGeom prst="rect">
            <a:avLst/>
          </a:prstGeom>
          <a:noFill/>
        </p:spPr>
        <p:txBody>
          <a:bodyPr wrap="none" rtlCol="0">
            <a:spAutoFit/>
          </a:bodyPr>
          <a:lstStyle/>
          <a:p>
            <a:endParaRPr lang="en-US" sz="1013"/>
          </a:p>
        </p:txBody>
      </p:sp>
    </p:spTree>
    <p:extLst>
      <p:ext uri="{BB962C8B-B14F-4D97-AF65-F5344CB8AC3E}">
        <p14:creationId xmlns:p14="http://schemas.microsoft.com/office/powerpoint/2010/main" val="15935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7" grpId="0"/>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13999-ABF5-4878-8CD7-D612B46B877C}"/>
              </a:ext>
            </a:extLst>
          </p:cNvPr>
          <p:cNvPicPr>
            <a:picLocks noChangeAspect="1"/>
          </p:cNvPicPr>
          <p:nvPr/>
        </p:nvPicPr>
        <p:blipFill rotWithShape="1">
          <a:blip r:embed="rId2">
            <a:extLst>
              <a:ext uri="{28A0092B-C50C-407E-A947-70E740481C1C}">
                <a14:useLocalDpi xmlns:a14="http://schemas.microsoft.com/office/drawing/2010/main" val="0"/>
              </a:ext>
            </a:extLst>
          </a:blip>
          <a:srcRect r="24836" b="33653"/>
          <a:stretch/>
        </p:blipFill>
        <p:spPr>
          <a:xfrm>
            <a:off x="313540" y="468602"/>
            <a:ext cx="3494420" cy="3263953"/>
          </a:xfrm>
          <a:prstGeom prst="rect">
            <a:avLst/>
          </a:prstGeom>
        </p:spPr>
      </p:pic>
      <p:sp>
        <p:nvSpPr>
          <p:cNvPr id="6" name="TextBox 5">
            <a:extLst>
              <a:ext uri="{FF2B5EF4-FFF2-40B4-BE49-F238E27FC236}">
                <a16:creationId xmlns:a16="http://schemas.microsoft.com/office/drawing/2014/main" id="{0AB76E2B-A68B-C8DD-EAB3-383AB9985932}"/>
              </a:ext>
            </a:extLst>
          </p:cNvPr>
          <p:cNvSpPr txBox="1"/>
          <p:nvPr/>
        </p:nvSpPr>
        <p:spPr>
          <a:xfrm>
            <a:off x="0" y="1"/>
            <a:ext cx="5789470" cy="369332"/>
          </a:xfrm>
          <a:prstGeom prst="rect">
            <a:avLst/>
          </a:prstGeom>
          <a:noFill/>
        </p:spPr>
        <p:txBody>
          <a:bodyPr wrap="none" rtlCol="0">
            <a:spAutoFit/>
          </a:bodyPr>
          <a:lstStyle/>
          <a:p>
            <a:r>
              <a:rPr lang="en-US" b="1" dirty="0"/>
              <a:t>Translating between institutions (articulation/equivalency)</a:t>
            </a:r>
          </a:p>
        </p:txBody>
      </p:sp>
      <p:pic>
        <p:nvPicPr>
          <p:cNvPr id="2" name="Picture 1">
            <a:extLst>
              <a:ext uri="{FF2B5EF4-FFF2-40B4-BE49-F238E27FC236}">
                <a16:creationId xmlns:a16="http://schemas.microsoft.com/office/drawing/2014/main" id="{A8C93D9D-0116-6342-DA75-B9390E351821}"/>
              </a:ext>
            </a:extLst>
          </p:cNvPr>
          <p:cNvPicPr>
            <a:picLocks noChangeAspect="1"/>
          </p:cNvPicPr>
          <p:nvPr/>
        </p:nvPicPr>
        <p:blipFill>
          <a:blip r:embed="rId3"/>
          <a:stretch>
            <a:fillRect/>
          </a:stretch>
        </p:blipFill>
        <p:spPr>
          <a:xfrm>
            <a:off x="3896472" y="1647769"/>
            <a:ext cx="4550228" cy="3495731"/>
          </a:xfrm>
          <a:prstGeom prst="rect">
            <a:avLst/>
          </a:prstGeom>
        </p:spPr>
      </p:pic>
      <p:pic>
        <p:nvPicPr>
          <p:cNvPr id="3" name="Picture 2">
            <a:extLst>
              <a:ext uri="{FF2B5EF4-FFF2-40B4-BE49-F238E27FC236}">
                <a16:creationId xmlns:a16="http://schemas.microsoft.com/office/drawing/2014/main" id="{FCE34042-377A-AF3D-2EE7-FD8191B21B6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304" b="97952" l="2566" r="98628">
                        <a14:foregroundMark x1="27983" y1="86348" x2="35501" y2="92491"/>
                        <a14:foregroundMark x1="35501" y1="92491" x2="43496" y2="95631"/>
                        <a14:foregroundMark x1="43496" y1="95631" x2="56205" y2="93447"/>
                        <a14:foregroundMark x1="56205" y1="93447" x2="61396" y2="85324"/>
                        <a14:foregroundMark x1="61396" y1="85324" x2="69391" y2="80341"/>
                        <a14:foregroundMark x1="69391" y1="80341" x2="75597" y2="71468"/>
                        <a14:foregroundMark x1="75597" y1="71468" x2="86396" y2="64164"/>
                        <a14:foregroundMark x1="86396" y1="64164" x2="95286" y2="62730"/>
                        <a14:foregroundMark x1="95286" y1="62730" x2="99463" y2="53584"/>
                        <a14:foregroundMark x1="99463" y1="53584" x2="78878" y2="8601"/>
                        <a14:foregroundMark x1="78878" y1="8601" x2="17124" y2="9488"/>
                        <a14:foregroundMark x1="17124" y1="9488" x2="7637" y2="18840"/>
                        <a14:foregroundMark x1="7637" y1="18840" x2="3341" y2="30512"/>
                        <a14:foregroundMark x1="3341" y1="30512" x2="2566" y2="77270"/>
                        <a14:foregroundMark x1="2566" y1="77270" x2="10621" y2="89352"/>
                        <a14:foregroundMark x1="10621" y1="89352" x2="24463" y2="88532"/>
                        <a14:foregroundMark x1="24463" y1="88532" x2="32637" y2="39522"/>
                        <a14:foregroundMark x1="32637" y1="39522" x2="13067" y2="36314"/>
                        <a14:foregroundMark x1="13067" y1="36314" x2="23986" y2="49420"/>
                        <a14:foregroundMark x1="23986" y1="49420" x2="24165" y2="59590"/>
                        <a14:foregroundMark x1="24165" y1="59590" x2="16110" y2="46075"/>
                        <a14:foregroundMark x1="16110" y1="46075" x2="28341" y2="27167"/>
                        <a14:foregroundMark x1="28341" y1="27167" x2="47136" y2="17474"/>
                        <a14:foregroundMark x1="47136" y1="17474" x2="54415" y2="25392"/>
                        <a14:foregroundMark x1="54415" y1="25392" x2="31384" y2="13106"/>
                        <a14:foregroundMark x1="31384" y1="13106" x2="43854" y2="13720"/>
                        <a14:foregroundMark x1="43854" y1="13720" x2="75537" y2="38840"/>
                        <a14:foregroundMark x1="75537" y1="38840" x2="82578" y2="48942"/>
                        <a14:foregroundMark x1="82578" y1="48942" x2="78043" y2="59317"/>
                        <a14:foregroundMark x1="78043" y1="59317" x2="46539" y2="83481"/>
                        <a14:foregroundMark x1="46539" y1="83481" x2="34427" y2="85119"/>
                        <a14:foregroundMark x1="34427" y1="85119" x2="31981" y2="82799"/>
                        <a14:foregroundMark x1="36575" y1="93788" x2="47792" y2="94130"/>
                        <a14:foregroundMark x1="47792" y1="94130" x2="59427" y2="93447"/>
                        <a14:foregroundMark x1="59427" y1="93447" x2="68556" y2="94471"/>
                        <a14:foregroundMark x1="68556" y1="94471" x2="68138" y2="84710"/>
                        <a14:foregroundMark x1="68138" y1="84710" x2="57757" y2="84642"/>
                        <a14:foregroundMark x1="57757" y1="84642" x2="56205" y2="70444"/>
                        <a14:foregroundMark x1="56205" y1="70444" x2="62291" y2="61980"/>
                        <a14:foregroundMark x1="62291" y1="61980" x2="74105" y2="57611"/>
                        <a14:foregroundMark x1="74105" y1="57611" x2="92184" y2="60683"/>
                        <a14:foregroundMark x1="92184" y1="60683" x2="98449" y2="53788"/>
                        <a14:foregroundMark x1="98449" y1="53788" x2="98628" y2="53788"/>
                        <a14:foregroundMark x1="84248" y1="52901" x2="84248" y2="52901"/>
                        <a14:foregroundMark x1="75835" y1="13106" x2="86933" y2="11468"/>
                        <a14:foregroundMark x1="86933" y1="11468" x2="75835" y2="8669"/>
                        <a14:foregroundMark x1="75835" y1="8669" x2="67124" y2="14812"/>
                        <a14:foregroundMark x1="67124" y1="14812" x2="58413" y2="13106"/>
                        <a14:foregroundMark x1="58413" y1="13106" x2="49284" y2="15427"/>
                        <a14:foregroundMark x1="49284" y1="15427" x2="40095" y2="12969"/>
                        <a14:foregroundMark x1="40095" y1="12969" x2="35203" y2="4573"/>
                        <a14:foregroundMark x1="35203" y1="4573" x2="44093" y2="9966"/>
                        <a14:foregroundMark x1="44093" y1="9966" x2="52208" y2="7372"/>
                        <a14:foregroundMark x1="52208" y1="7372" x2="57637" y2="7782"/>
                        <a14:foregroundMark x1="34189" y1="91126" x2="42064" y2="95700"/>
                        <a14:foregroundMark x1="42064" y1="95700" x2="37709" y2="93788"/>
                        <a14:foregroundMark x1="69869" y1="91536" x2="72076" y2="94130"/>
                        <a14:foregroundMark x1="66527" y1="88737" x2="75358" y2="90580"/>
                        <a14:foregroundMark x1="75358" y1="90580" x2="70107" y2="92628"/>
                        <a14:foregroundMark x1="36933" y1="95631" x2="38902" y2="92833"/>
                        <a14:foregroundMark x1="38902" y1="92833" x2="40871" y2="92423"/>
                        <a14:foregroundMark x1="40871" y1="92423" x2="41289" y2="97952"/>
                        <a14:foregroundMark x1="41826" y1="96792" x2="44272" y2="97884"/>
                        <a14:backgroundMark x1="86695" y1="81229" x2="95107" y2="80683"/>
                        <a14:backgroundMark x1="95107" y1="80683" x2="86993" y2="76792"/>
                        <a14:backgroundMark x1="86993" y1="76792" x2="84308" y2="73925"/>
                        <a14:backgroundMark x1="83652" y1="74403" x2="91348" y2="82457"/>
                        <a14:backgroundMark x1="91348" y1="82457" x2="82995" y2="90102"/>
                        <a14:backgroundMark x1="82995" y1="90102" x2="83592" y2="90444"/>
                      </a14:backgroundRemoval>
                    </a14:imgEffect>
                  </a14:imgLayer>
                </a14:imgProps>
              </a:ext>
            </a:extLst>
          </a:blip>
          <a:srcRect l="1768" t="74541" r="84012" b="15252"/>
          <a:stretch/>
        </p:blipFill>
        <p:spPr>
          <a:xfrm>
            <a:off x="225029" y="3379306"/>
            <a:ext cx="546497" cy="342901"/>
          </a:xfrm>
          <a:prstGeom prst="rect">
            <a:avLst/>
          </a:prstGeom>
        </p:spPr>
      </p:pic>
      <p:sp>
        <p:nvSpPr>
          <p:cNvPr id="7" name="Oval 6">
            <a:extLst>
              <a:ext uri="{FF2B5EF4-FFF2-40B4-BE49-F238E27FC236}">
                <a16:creationId xmlns:a16="http://schemas.microsoft.com/office/drawing/2014/main" id="{04ACDBE5-EDA4-5404-0253-B69EFD045662}"/>
              </a:ext>
            </a:extLst>
          </p:cNvPr>
          <p:cNvSpPr/>
          <p:nvPr/>
        </p:nvSpPr>
        <p:spPr>
          <a:xfrm>
            <a:off x="6952346" y="2467738"/>
            <a:ext cx="877967" cy="425481"/>
          </a:xfrm>
          <a:prstGeom prst="ellipse">
            <a:avLst/>
          </a:prstGeom>
          <a:noFill/>
          <a:ln w="5715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51"/>
          </a:p>
        </p:txBody>
      </p:sp>
      <p:sp>
        <p:nvSpPr>
          <p:cNvPr id="8" name="Oval 7">
            <a:extLst>
              <a:ext uri="{FF2B5EF4-FFF2-40B4-BE49-F238E27FC236}">
                <a16:creationId xmlns:a16="http://schemas.microsoft.com/office/drawing/2014/main" id="{8C381702-64EB-3181-0041-3F6145BA35B5}"/>
              </a:ext>
            </a:extLst>
          </p:cNvPr>
          <p:cNvSpPr/>
          <p:nvPr/>
        </p:nvSpPr>
        <p:spPr>
          <a:xfrm>
            <a:off x="424052" y="1970417"/>
            <a:ext cx="546497" cy="215571"/>
          </a:xfrm>
          <a:prstGeom prst="ellipse">
            <a:avLst/>
          </a:prstGeom>
          <a:noFill/>
          <a:ln w="5715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51"/>
          </a:p>
        </p:txBody>
      </p:sp>
      <p:sp>
        <p:nvSpPr>
          <p:cNvPr id="10" name="Oval 9">
            <a:extLst>
              <a:ext uri="{FF2B5EF4-FFF2-40B4-BE49-F238E27FC236}">
                <a16:creationId xmlns:a16="http://schemas.microsoft.com/office/drawing/2014/main" id="{F788F543-6B71-4846-9D6D-F046EA3A48A2}"/>
              </a:ext>
            </a:extLst>
          </p:cNvPr>
          <p:cNvSpPr/>
          <p:nvPr/>
        </p:nvSpPr>
        <p:spPr>
          <a:xfrm>
            <a:off x="7727683" y="3930340"/>
            <a:ext cx="877967" cy="425481"/>
          </a:xfrm>
          <a:prstGeom prst="ellipse">
            <a:avLst/>
          </a:prstGeom>
          <a:noFill/>
          <a:ln w="5715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51"/>
          </a:p>
        </p:txBody>
      </p:sp>
      <p:sp>
        <p:nvSpPr>
          <p:cNvPr id="13" name="Oval 12">
            <a:extLst>
              <a:ext uri="{FF2B5EF4-FFF2-40B4-BE49-F238E27FC236}">
                <a16:creationId xmlns:a16="http://schemas.microsoft.com/office/drawing/2014/main" id="{E3615B80-6C49-8349-FD9A-C86A0870C22D}"/>
              </a:ext>
            </a:extLst>
          </p:cNvPr>
          <p:cNvSpPr/>
          <p:nvPr/>
        </p:nvSpPr>
        <p:spPr>
          <a:xfrm>
            <a:off x="235745" y="2513745"/>
            <a:ext cx="546497" cy="425481"/>
          </a:xfrm>
          <a:prstGeom prst="ellipse">
            <a:avLst/>
          </a:prstGeom>
          <a:noFill/>
          <a:ln w="5715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51"/>
          </a:p>
        </p:txBody>
      </p:sp>
      <p:sp>
        <p:nvSpPr>
          <p:cNvPr id="14" name="Striped Right Arrow 13">
            <a:extLst>
              <a:ext uri="{FF2B5EF4-FFF2-40B4-BE49-F238E27FC236}">
                <a16:creationId xmlns:a16="http://schemas.microsoft.com/office/drawing/2014/main" id="{4AC7D0BC-4F13-8C42-8E38-77430595F0DC}"/>
              </a:ext>
            </a:extLst>
          </p:cNvPr>
          <p:cNvSpPr/>
          <p:nvPr/>
        </p:nvSpPr>
        <p:spPr>
          <a:xfrm rot="12248365">
            <a:off x="3577514" y="2449597"/>
            <a:ext cx="921544" cy="553777"/>
          </a:xfrm>
          <a:prstGeom prst="strip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D6849BC-D6E7-09B8-C48B-3680F031622E}"/>
              </a:ext>
            </a:extLst>
          </p:cNvPr>
          <p:cNvSpPr/>
          <p:nvPr/>
        </p:nvSpPr>
        <p:spPr>
          <a:xfrm>
            <a:off x="21772" y="4618924"/>
            <a:ext cx="3874700" cy="456087"/>
          </a:xfrm>
          <a:prstGeom prst="rect">
            <a:avLst/>
          </a:prstGeom>
          <a:solidFill>
            <a:schemeClr val="bg1"/>
          </a:solidFill>
          <a:ln>
            <a:solidFill>
              <a:schemeClr val="tx1"/>
            </a:solidFill>
          </a:ln>
        </p:spPr>
        <p:txBody>
          <a:bodyPr wrap="square">
            <a:spAutoFit/>
          </a:bodyPr>
          <a:lstStyle/>
          <a:p>
            <a:r>
              <a:rPr lang="en-US" sz="788" dirty="0"/>
              <a:t>Pardos, Z. A., Chau, H., Zhao, H. (2019) </a:t>
            </a:r>
            <a:r>
              <a:rPr lang="en-US" sz="788" b="1" dirty="0"/>
              <a:t>Data-Assistive Course-to-Course Articulation Using Machine Translation</a:t>
            </a:r>
            <a:r>
              <a:rPr lang="en-US" sz="788" dirty="0"/>
              <a:t>. In J. C. Mitchell &amp; K. </a:t>
            </a:r>
            <a:r>
              <a:rPr lang="en-US" sz="788" dirty="0" err="1"/>
              <a:t>Porayska-Pomsta</a:t>
            </a:r>
            <a:r>
              <a:rPr lang="en-US" sz="788" dirty="0"/>
              <a:t> (Eds.) </a:t>
            </a:r>
            <a:r>
              <a:rPr lang="en-US" sz="788" i="1" dirty="0"/>
              <a:t>Proceedings of the 6th ACM Conference on Learning @ Scale</a:t>
            </a:r>
            <a:r>
              <a:rPr lang="en-US" sz="788" dirty="0"/>
              <a:t> (L@S). Chicago, IL. ACM. </a:t>
            </a:r>
            <a:r>
              <a:rPr lang="en-US" sz="788" i="1" dirty="0"/>
              <a:t>*Best paper award*</a:t>
            </a:r>
          </a:p>
        </p:txBody>
      </p:sp>
    </p:spTree>
    <p:extLst>
      <p:ext uri="{BB962C8B-B14F-4D97-AF65-F5344CB8AC3E}">
        <p14:creationId xmlns:p14="http://schemas.microsoft.com/office/powerpoint/2010/main" val="49387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up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DF8CCE-EDB6-B158-73E4-B6890F05C41A}"/>
              </a:ext>
            </a:extLst>
          </p:cNvPr>
          <p:cNvSpPr/>
          <p:nvPr/>
        </p:nvSpPr>
        <p:spPr>
          <a:xfrm>
            <a:off x="58762" y="321171"/>
            <a:ext cx="6087097" cy="1015663"/>
          </a:xfrm>
          <a:prstGeom prst="rect">
            <a:avLst/>
          </a:prstGeom>
        </p:spPr>
        <p:txBody>
          <a:bodyPr wrap="square">
            <a:spAutoFit/>
          </a:bodyPr>
          <a:lstStyle/>
          <a:p>
            <a:pPr algn="r"/>
            <a:r>
              <a:rPr lang="en-US" sz="3000" dirty="0">
                <a:solidFill>
                  <a:srgbClr val="222222"/>
                </a:solidFill>
                <a:latin typeface="Arial" panose="020B0604020202020204" pitchFamily="34" charset="0"/>
              </a:rPr>
              <a:t>AI for Articulation </a:t>
            </a:r>
            <a:r>
              <a:rPr lang="en-US" sz="3000" dirty="0">
                <a:solidFill>
                  <a:schemeClr val="bg1"/>
                </a:solidFill>
                <a:latin typeface="Arial" panose="020B0604020202020204" pitchFamily="34" charset="0"/>
              </a:rPr>
              <a:t>and Personalized Degree Wayfinding </a:t>
            </a:r>
            <a:endParaRPr lang="en-US" sz="2880" dirty="0">
              <a:solidFill>
                <a:schemeClr val="bg1"/>
              </a:solidFill>
            </a:endParaRPr>
          </a:p>
        </p:txBody>
      </p:sp>
      <p:pic>
        <p:nvPicPr>
          <p:cNvPr id="6" name="Picture 5" descr="A pair of scissors&#10;&#10;Description automatically generated with low confidence">
            <a:extLst>
              <a:ext uri="{FF2B5EF4-FFF2-40B4-BE49-F238E27FC236}">
                <a16:creationId xmlns:a16="http://schemas.microsoft.com/office/drawing/2014/main" id="{74794173-CD68-5D37-2719-5CD9418CD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151" y="291927"/>
            <a:ext cx="2579489" cy="1776946"/>
          </a:xfrm>
          <a:prstGeom prst="rect">
            <a:avLst/>
          </a:prstGeom>
        </p:spPr>
      </p:pic>
      <p:pic>
        <p:nvPicPr>
          <p:cNvPr id="8" name="Graphic 7" descr="Processor outline">
            <a:extLst>
              <a:ext uri="{FF2B5EF4-FFF2-40B4-BE49-F238E27FC236}">
                <a16:creationId xmlns:a16="http://schemas.microsoft.com/office/drawing/2014/main" id="{135C645D-94DB-20B1-6657-246D9F831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396" y="2068871"/>
            <a:ext cx="685800" cy="685800"/>
          </a:xfrm>
          <a:prstGeom prst="rect">
            <a:avLst/>
          </a:prstGeom>
        </p:spPr>
      </p:pic>
      <p:pic>
        <p:nvPicPr>
          <p:cNvPr id="14" name="Graphic 13" descr="Judge female outline">
            <a:extLst>
              <a:ext uri="{FF2B5EF4-FFF2-40B4-BE49-F238E27FC236}">
                <a16:creationId xmlns:a16="http://schemas.microsoft.com/office/drawing/2014/main" id="{884E8435-3605-B0EC-7A60-E699B7B3B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6136" y="2068871"/>
            <a:ext cx="685800" cy="685800"/>
          </a:xfrm>
          <a:prstGeom prst="rect">
            <a:avLst/>
          </a:prstGeom>
        </p:spPr>
      </p:pic>
      <p:sp>
        <p:nvSpPr>
          <p:cNvPr id="15" name="TextBox 14">
            <a:extLst>
              <a:ext uri="{FF2B5EF4-FFF2-40B4-BE49-F238E27FC236}">
                <a16:creationId xmlns:a16="http://schemas.microsoft.com/office/drawing/2014/main" id="{C4441838-AB5A-476E-84BE-CE507E6DDAFB}"/>
              </a:ext>
            </a:extLst>
          </p:cNvPr>
          <p:cNvSpPr txBox="1"/>
          <p:nvPr/>
        </p:nvSpPr>
        <p:spPr>
          <a:xfrm>
            <a:off x="540826" y="1791873"/>
            <a:ext cx="1633781" cy="248209"/>
          </a:xfrm>
          <a:prstGeom prst="rect">
            <a:avLst/>
          </a:prstGeom>
          <a:noFill/>
        </p:spPr>
        <p:txBody>
          <a:bodyPr wrap="none" rtlCol="0">
            <a:spAutoFit/>
          </a:bodyPr>
          <a:lstStyle/>
          <a:p>
            <a:r>
              <a:rPr lang="en-US" sz="1013" dirty="0"/>
              <a:t>Algorithmic State of the Art</a:t>
            </a:r>
          </a:p>
        </p:txBody>
      </p:sp>
      <p:sp>
        <p:nvSpPr>
          <p:cNvPr id="16" name="TextBox 15">
            <a:extLst>
              <a:ext uri="{FF2B5EF4-FFF2-40B4-BE49-F238E27FC236}">
                <a16:creationId xmlns:a16="http://schemas.microsoft.com/office/drawing/2014/main" id="{7241250C-7861-9CDA-07DC-85572BD36C96}"/>
              </a:ext>
            </a:extLst>
          </p:cNvPr>
          <p:cNvSpPr txBox="1"/>
          <p:nvPr/>
        </p:nvSpPr>
        <p:spPr>
          <a:xfrm>
            <a:off x="3928472" y="1791873"/>
            <a:ext cx="1332416" cy="248209"/>
          </a:xfrm>
          <a:prstGeom prst="rect">
            <a:avLst/>
          </a:prstGeom>
          <a:noFill/>
        </p:spPr>
        <p:txBody>
          <a:bodyPr wrap="none" rtlCol="0">
            <a:spAutoFit/>
          </a:bodyPr>
          <a:lstStyle/>
          <a:p>
            <a:r>
              <a:rPr lang="en-US" sz="1013" dirty="0"/>
              <a:t>Policy State of the Art</a:t>
            </a:r>
          </a:p>
        </p:txBody>
      </p:sp>
      <p:pic>
        <p:nvPicPr>
          <p:cNvPr id="18" name="Graphic 17" descr="Checkmark with solid fill">
            <a:extLst>
              <a:ext uri="{FF2B5EF4-FFF2-40B4-BE49-F238E27FC236}">
                <a16:creationId xmlns:a16="http://schemas.microsoft.com/office/drawing/2014/main" id="{658CA4F5-A91B-3BE8-9A6A-2908F6D0D2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55512" y="2045706"/>
            <a:ext cx="685800" cy="685800"/>
          </a:xfrm>
          <a:prstGeom prst="rect">
            <a:avLst/>
          </a:prstGeom>
        </p:spPr>
      </p:pic>
      <p:sp>
        <p:nvSpPr>
          <p:cNvPr id="19" name="TextBox 18">
            <a:extLst>
              <a:ext uri="{FF2B5EF4-FFF2-40B4-BE49-F238E27FC236}">
                <a16:creationId xmlns:a16="http://schemas.microsoft.com/office/drawing/2014/main" id="{EC53503C-E7A7-6672-D0A8-3BD04E8A0614}"/>
              </a:ext>
            </a:extLst>
          </p:cNvPr>
          <p:cNvSpPr txBox="1"/>
          <p:nvPr/>
        </p:nvSpPr>
        <p:spPr>
          <a:xfrm>
            <a:off x="377389" y="2914622"/>
            <a:ext cx="2508700" cy="715837"/>
          </a:xfrm>
          <a:prstGeom prst="rect">
            <a:avLst/>
          </a:prstGeom>
          <a:noFill/>
        </p:spPr>
        <p:txBody>
          <a:bodyPr wrap="none" rtlCol="0">
            <a:spAutoFit/>
          </a:bodyPr>
          <a:lstStyle/>
          <a:p>
            <a:pPr marL="214308" indent="-214308">
              <a:buFont typeface="Arial" panose="020B0604020202020204" pitchFamily="34" charset="0"/>
              <a:buChar char="•"/>
            </a:pPr>
            <a:r>
              <a:rPr lang="en-US" sz="1013" dirty="0"/>
              <a:t>70% Accurate using methods from 2013</a:t>
            </a:r>
          </a:p>
          <a:p>
            <a:pPr marL="214308" indent="-214308">
              <a:buFont typeface="Arial" panose="020B0604020202020204" pitchFamily="34" charset="0"/>
              <a:buChar char="•"/>
            </a:pPr>
            <a:r>
              <a:rPr lang="en-US" sz="1013" dirty="0"/>
              <a:t>Substantial increase in accuracy</a:t>
            </a:r>
            <a:br>
              <a:rPr lang="en-US" sz="1013" dirty="0"/>
            </a:br>
            <a:r>
              <a:rPr lang="en-US" sz="1013" dirty="0"/>
              <a:t>using contemporary techniques (~90%)</a:t>
            </a:r>
          </a:p>
          <a:p>
            <a:pPr marL="214308" indent="-214308">
              <a:buFont typeface="Arial" panose="020B0604020202020204" pitchFamily="34" charset="0"/>
              <a:buChar char="•"/>
            </a:pPr>
            <a:r>
              <a:rPr lang="en-US" sz="1013" dirty="0"/>
              <a:t>Ready for prime time</a:t>
            </a:r>
          </a:p>
        </p:txBody>
      </p:sp>
      <p:sp>
        <p:nvSpPr>
          <p:cNvPr id="20" name="TextBox 19">
            <a:extLst>
              <a:ext uri="{FF2B5EF4-FFF2-40B4-BE49-F238E27FC236}">
                <a16:creationId xmlns:a16="http://schemas.microsoft.com/office/drawing/2014/main" id="{EE9B27D4-007A-0673-6CCE-BF54AD00F2A7}"/>
              </a:ext>
            </a:extLst>
          </p:cNvPr>
          <p:cNvSpPr txBox="1"/>
          <p:nvPr/>
        </p:nvSpPr>
        <p:spPr>
          <a:xfrm>
            <a:off x="3844488" y="2914621"/>
            <a:ext cx="2370842" cy="1027589"/>
          </a:xfrm>
          <a:prstGeom prst="rect">
            <a:avLst/>
          </a:prstGeom>
          <a:noFill/>
        </p:spPr>
        <p:txBody>
          <a:bodyPr wrap="none" rtlCol="0">
            <a:spAutoFit/>
          </a:bodyPr>
          <a:lstStyle/>
          <a:p>
            <a:pPr marL="214308" indent="-214308">
              <a:buFont typeface="Arial" panose="020B0604020202020204" pitchFamily="34" charset="0"/>
              <a:buChar char="•"/>
            </a:pPr>
            <a:r>
              <a:rPr lang="en-US" sz="1013" dirty="0"/>
              <a:t>Addressing the role of faculty </a:t>
            </a:r>
            <a:br>
              <a:rPr lang="en-US" sz="1013" dirty="0"/>
            </a:br>
            <a:r>
              <a:rPr lang="en-US" sz="1013" dirty="0"/>
              <a:t>and stuff in adjudicating articulations</a:t>
            </a:r>
            <a:br>
              <a:rPr lang="en-US" sz="1013" dirty="0"/>
            </a:br>
            <a:r>
              <a:rPr lang="en-US" sz="1013" dirty="0"/>
              <a:t>(Xu, Pardos, Pai, 2023)</a:t>
            </a:r>
          </a:p>
          <a:p>
            <a:pPr marL="214308" indent="-214308">
              <a:buFont typeface="Arial" panose="020B0604020202020204" pitchFamily="34" charset="0"/>
              <a:buChar char="•"/>
            </a:pPr>
            <a:r>
              <a:rPr lang="en-US" sz="1013" dirty="0"/>
              <a:t>Software workflow integration</a:t>
            </a:r>
          </a:p>
          <a:p>
            <a:pPr marL="214308" indent="-214308">
              <a:buFont typeface="Arial" panose="020B0604020202020204" pitchFamily="34" charset="0"/>
              <a:buChar char="•"/>
            </a:pPr>
            <a:r>
              <a:rPr lang="en-US" sz="1013" dirty="0"/>
              <a:t>Still being developed through </a:t>
            </a:r>
            <a:br>
              <a:rPr lang="en-US" sz="1013" dirty="0"/>
            </a:br>
            <a:r>
              <a:rPr lang="en-US" sz="1013" dirty="0"/>
              <a:t>real-world deployments</a:t>
            </a:r>
          </a:p>
        </p:txBody>
      </p:sp>
      <p:sp>
        <p:nvSpPr>
          <p:cNvPr id="3" name="TextBox 2">
            <a:extLst>
              <a:ext uri="{FF2B5EF4-FFF2-40B4-BE49-F238E27FC236}">
                <a16:creationId xmlns:a16="http://schemas.microsoft.com/office/drawing/2014/main" id="{87731693-0551-F9AD-B7FB-666190C68138}"/>
              </a:ext>
            </a:extLst>
          </p:cNvPr>
          <p:cNvSpPr txBox="1"/>
          <p:nvPr/>
        </p:nvSpPr>
        <p:spPr>
          <a:xfrm>
            <a:off x="5122547" y="2068872"/>
            <a:ext cx="425116" cy="715581"/>
          </a:xfrm>
          <a:prstGeom prst="rect">
            <a:avLst/>
          </a:prstGeom>
          <a:noFill/>
        </p:spPr>
        <p:txBody>
          <a:bodyPr wrap="none" rtlCol="0">
            <a:spAutoFit/>
          </a:bodyPr>
          <a:lstStyle/>
          <a:p>
            <a:r>
              <a:rPr lang="en-US" sz="4050" b="1" dirty="0"/>
              <a:t>?</a:t>
            </a:r>
          </a:p>
        </p:txBody>
      </p:sp>
    </p:spTree>
    <p:extLst>
      <p:ext uri="{BB962C8B-B14F-4D97-AF65-F5344CB8AC3E}">
        <p14:creationId xmlns:p14="http://schemas.microsoft.com/office/powerpoint/2010/main" val="18319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83CF-6A9D-BEA9-1E50-3BD18EA48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A9A0B-7E7E-ED96-9EAC-95BEA6E32E61}"/>
              </a:ext>
            </a:extLst>
          </p:cNvPr>
          <p:cNvSpPr>
            <a:spLocks noGrp="1"/>
          </p:cNvSpPr>
          <p:nvPr>
            <p:ph type="title"/>
          </p:nvPr>
        </p:nvSpPr>
        <p:spPr/>
        <p:txBody>
          <a:bodyPr>
            <a:normAutofit fontScale="90000"/>
          </a:bodyPr>
          <a:lstStyle/>
          <a:p>
            <a:br>
              <a:rPr lang="en-US"/>
            </a:br>
            <a:endParaRPr lang="en-US"/>
          </a:p>
        </p:txBody>
      </p:sp>
      <p:sp>
        <p:nvSpPr>
          <p:cNvPr id="3" name="Title 1">
            <a:extLst>
              <a:ext uri="{FF2B5EF4-FFF2-40B4-BE49-F238E27FC236}">
                <a16:creationId xmlns:a16="http://schemas.microsoft.com/office/drawing/2014/main" id="{D399B17E-0A9C-49EA-0378-709402C710BD}"/>
              </a:ext>
            </a:extLst>
          </p:cNvPr>
          <p:cNvSpPr txBox="1">
            <a:spLocks/>
          </p:cNvSpPr>
          <p:nvPr/>
        </p:nvSpPr>
        <p:spPr>
          <a:xfrm>
            <a:off x="-1" y="771434"/>
            <a:ext cx="8694965" cy="603951"/>
          </a:xfr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90" dirty="0"/>
              <a:t>Deployments (to learn to solve policy challenges)</a:t>
            </a:r>
          </a:p>
        </p:txBody>
      </p:sp>
      <p:sp>
        <p:nvSpPr>
          <p:cNvPr id="6" name="Title 1">
            <a:extLst>
              <a:ext uri="{FF2B5EF4-FFF2-40B4-BE49-F238E27FC236}">
                <a16:creationId xmlns:a16="http://schemas.microsoft.com/office/drawing/2014/main" id="{C7531A3C-7A71-79EF-F384-6BED103819A0}"/>
              </a:ext>
            </a:extLst>
          </p:cNvPr>
          <p:cNvSpPr txBox="1">
            <a:spLocks/>
          </p:cNvSpPr>
          <p:nvPr/>
        </p:nvSpPr>
        <p:spPr>
          <a:xfrm>
            <a:off x="1" y="2552630"/>
            <a:ext cx="6461522" cy="6213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90" dirty="0"/>
              <a:t>Project aims for 2024</a:t>
            </a:r>
          </a:p>
        </p:txBody>
      </p:sp>
      <p:sp>
        <p:nvSpPr>
          <p:cNvPr id="7" name="TextBox 6">
            <a:extLst>
              <a:ext uri="{FF2B5EF4-FFF2-40B4-BE49-F238E27FC236}">
                <a16:creationId xmlns:a16="http://schemas.microsoft.com/office/drawing/2014/main" id="{2C19C61E-FB2C-9BE9-688F-3138486E5773}"/>
              </a:ext>
            </a:extLst>
          </p:cNvPr>
          <p:cNvSpPr txBox="1"/>
          <p:nvPr/>
        </p:nvSpPr>
        <p:spPr>
          <a:xfrm>
            <a:off x="261258" y="3173993"/>
            <a:ext cx="8285858" cy="1477328"/>
          </a:xfrm>
          <a:prstGeom prst="rect">
            <a:avLst/>
          </a:prstGeom>
          <a:noFill/>
        </p:spPr>
        <p:txBody>
          <a:bodyPr wrap="none" rtlCol="0">
            <a:spAutoFit/>
          </a:bodyPr>
          <a:lstStyle/>
          <a:p>
            <a:pPr marL="214308" indent="-214308">
              <a:buFont typeface="Arial" panose="020B0604020202020204" pitchFamily="34" charset="0"/>
              <a:buChar char="•"/>
            </a:pPr>
            <a:r>
              <a:rPr lang="en-US" dirty="0"/>
              <a:t>2024: Common Course Numbering for 116 California Community Colleges (FCCC/CF)</a:t>
            </a:r>
          </a:p>
          <a:p>
            <a:pPr marL="214308" indent="-214308">
              <a:buFont typeface="Arial" panose="020B0604020202020204" pitchFamily="34" charset="0"/>
              <a:buChar char="•"/>
            </a:pPr>
            <a:r>
              <a:rPr lang="en-US" dirty="0"/>
              <a:t>2024: Validating Connecticut Community Colleges’ 12 College Merger</a:t>
            </a:r>
          </a:p>
          <a:p>
            <a:pPr marL="214308" indent="-214308">
              <a:buFont typeface="Arial" panose="020B0604020202020204" pitchFamily="34" charset="0"/>
              <a:buChar char="•"/>
            </a:pPr>
            <a:r>
              <a:rPr lang="en-US" dirty="0"/>
              <a:t>2024: Substantial improvement in articulation algorithm to be published</a:t>
            </a:r>
          </a:p>
          <a:p>
            <a:pPr marL="214308" indent="-214308">
              <a:buFont typeface="Arial" panose="020B0604020202020204" pitchFamily="34" charset="0"/>
              <a:buChar char="•"/>
            </a:pPr>
            <a:r>
              <a:rPr lang="en-US" dirty="0"/>
              <a:t>2024: Workflow iterations based on large faculty pilot survey (Ascendium)</a:t>
            </a:r>
          </a:p>
          <a:p>
            <a:pPr marL="214308" indent="-214308">
              <a:buFont typeface="Arial" panose="020B0604020202020204" pitchFamily="34" charset="0"/>
              <a:buChar char="•"/>
            </a:pPr>
            <a:r>
              <a:rPr lang="en-US" dirty="0"/>
              <a:t>2024: Further SUNY scale up + several additional systems (BMGF)</a:t>
            </a:r>
          </a:p>
        </p:txBody>
      </p:sp>
      <p:sp>
        <p:nvSpPr>
          <p:cNvPr id="8" name="TextBox 7">
            <a:extLst>
              <a:ext uri="{FF2B5EF4-FFF2-40B4-BE49-F238E27FC236}">
                <a16:creationId xmlns:a16="http://schemas.microsoft.com/office/drawing/2014/main" id="{49B39C5D-66B2-7CC4-4563-D0BF7E058961}"/>
              </a:ext>
            </a:extLst>
          </p:cNvPr>
          <p:cNvSpPr txBox="1"/>
          <p:nvPr/>
        </p:nvSpPr>
        <p:spPr>
          <a:xfrm>
            <a:off x="261258" y="1266669"/>
            <a:ext cx="8694965" cy="1200329"/>
          </a:xfrm>
          <a:prstGeom prst="rect">
            <a:avLst/>
          </a:prstGeom>
          <a:noFill/>
        </p:spPr>
        <p:txBody>
          <a:bodyPr wrap="square" rtlCol="0">
            <a:spAutoFit/>
          </a:bodyPr>
          <a:lstStyle/>
          <a:p>
            <a:pPr marL="214308" indent="-214308">
              <a:buFont typeface="Arial" panose="020B0604020202020204" pitchFamily="34" charset="0"/>
              <a:buChar char="•"/>
            </a:pPr>
            <a:r>
              <a:rPr lang="en-US" dirty="0"/>
              <a:t>2018: AI articulation pilot between UCB and Laney Community College</a:t>
            </a:r>
          </a:p>
          <a:p>
            <a:pPr marL="214308" indent="-214308">
              <a:buFont typeface="Arial" panose="020B0604020202020204" pitchFamily="34" charset="0"/>
              <a:buChar char="•"/>
            </a:pPr>
            <a:r>
              <a:rPr lang="en-US" dirty="0"/>
              <a:t>2020: AI articulation pilot with City University of New York </a:t>
            </a:r>
          </a:p>
          <a:p>
            <a:pPr marL="214308" indent="-214308">
              <a:buFont typeface="Arial" panose="020B0604020202020204" pitchFamily="34" charset="0"/>
              <a:buChar char="•"/>
            </a:pPr>
            <a:r>
              <a:rPr lang="en-US" dirty="0"/>
              <a:t>2021: AI articulation + transfer pilot with State University of New York (BMGF)</a:t>
            </a:r>
          </a:p>
          <a:p>
            <a:pPr marL="214308" indent="-214308">
              <a:buFont typeface="Arial" panose="020B0604020202020204" pitchFamily="34" charset="0"/>
              <a:buChar char="•"/>
            </a:pPr>
            <a:r>
              <a:rPr lang="en-US" dirty="0"/>
              <a:t>2023: Scaled up AI articulation + transfer deployment at SUNY (BMGF/Ascendium)</a:t>
            </a:r>
          </a:p>
        </p:txBody>
      </p:sp>
    </p:spTree>
    <p:extLst>
      <p:ext uri="{BB962C8B-B14F-4D97-AF65-F5344CB8AC3E}">
        <p14:creationId xmlns:p14="http://schemas.microsoft.com/office/powerpoint/2010/main" val="22352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3E6F69F-6010-09E3-7618-E1BE4DF468BF}"/>
              </a:ext>
            </a:extLst>
          </p:cNvPr>
          <p:cNvPicPr>
            <a:picLocks noChangeAspect="1"/>
          </p:cNvPicPr>
          <p:nvPr/>
        </p:nvPicPr>
        <p:blipFill>
          <a:blip r:embed="rId3"/>
          <a:stretch>
            <a:fillRect/>
          </a:stretch>
        </p:blipFill>
        <p:spPr>
          <a:xfrm>
            <a:off x="1" y="110726"/>
            <a:ext cx="9144749" cy="4922451"/>
          </a:xfrm>
          <a:prstGeom prst="rect">
            <a:avLst/>
          </a:prstGeom>
        </p:spPr>
      </p:pic>
      <p:pic>
        <p:nvPicPr>
          <p:cNvPr id="4" name="Picture 3">
            <a:extLst>
              <a:ext uri="{FF2B5EF4-FFF2-40B4-BE49-F238E27FC236}">
                <a16:creationId xmlns:a16="http://schemas.microsoft.com/office/drawing/2014/main" id="{B9C49895-659B-D77F-6872-A1539DFD4EDC}"/>
              </a:ext>
            </a:extLst>
          </p:cNvPr>
          <p:cNvPicPr>
            <a:picLocks noChangeAspect="1"/>
          </p:cNvPicPr>
          <p:nvPr/>
        </p:nvPicPr>
        <p:blipFill rotWithShape="1">
          <a:blip r:embed="rId4"/>
          <a:srcRect l="2835" t="4292" b="1844"/>
          <a:stretch/>
        </p:blipFill>
        <p:spPr>
          <a:xfrm>
            <a:off x="1369585" y="285164"/>
            <a:ext cx="6404833" cy="4180524"/>
          </a:xfrm>
          <a:prstGeom prst="rect">
            <a:avLst/>
          </a:prstGeom>
        </p:spPr>
      </p:pic>
      <p:pic>
        <p:nvPicPr>
          <p:cNvPr id="5" name="Picture 4">
            <a:extLst>
              <a:ext uri="{FF2B5EF4-FFF2-40B4-BE49-F238E27FC236}">
                <a16:creationId xmlns:a16="http://schemas.microsoft.com/office/drawing/2014/main" id="{C4846C15-A0EC-5D62-553F-6999990667E4}"/>
              </a:ext>
            </a:extLst>
          </p:cNvPr>
          <p:cNvPicPr>
            <a:picLocks noChangeAspect="1"/>
          </p:cNvPicPr>
          <p:nvPr/>
        </p:nvPicPr>
        <p:blipFill rotWithShape="1">
          <a:blip r:embed="rId5"/>
          <a:srcRect b="4069"/>
          <a:stretch/>
        </p:blipFill>
        <p:spPr>
          <a:xfrm>
            <a:off x="1369585" y="285164"/>
            <a:ext cx="7010468" cy="4180524"/>
          </a:xfrm>
          <a:prstGeom prst="rect">
            <a:avLst/>
          </a:prstGeom>
        </p:spPr>
      </p:pic>
      <p:sp>
        <p:nvSpPr>
          <p:cNvPr id="8" name="TextBox 7">
            <a:extLst>
              <a:ext uri="{FF2B5EF4-FFF2-40B4-BE49-F238E27FC236}">
                <a16:creationId xmlns:a16="http://schemas.microsoft.com/office/drawing/2014/main" id="{58D8EF04-261A-E832-B7F6-33D765819529}"/>
              </a:ext>
            </a:extLst>
          </p:cNvPr>
          <p:cNvSpPr txBox="1"/>
          <p:nvPr/>
        </p:nvSpPr>
        <p:spPr>
          <a:xfrm>
            <a:off x="7839068" y="458522"/>
            <a:ext cx="522900" cy="461665"/>
          </a:xfrm>
          <a:prstGeom prst="rect">
            <a:avLst/>
          </a:prstGeom>
          <a:noFill/>
        </p:spPr>
        <p:txBody>
          <a:bodyPr wrap="none" rtlCol="0">
            <a:spAutoFit/>
          </a:bodyPr>
          <a:lstStyle/>
          <a:p>
            <a:r>
              <a:rPr lang="en-US" sz="2400" b="1" dirty="0"/>
              <a:t>V1</a:t>
            </a:r>
          </a:p>
        </p:txBody>
      </p:sp>
    </p:spTree>
    <p:extLst>
      <p:ext uri="{BB962C8B-B14F-4D97-AF65-F5344CB8AC3E}">
        <p14:creationId xmlns:p14="http://schemas.microsoft.com/office/powerpoint/2010/main" val="42846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3E6F69F-6010-09E3-7618-E1BE4DF468BF}"/>
              </a:ext>
            </a:extLst>
          </p:cNvPr>
          <p:cNvPicPr>
            <a:picLocks noChangeAspect="1"/>
          </p:cNvPicPr>
          <p:nvPr/>
        </p:nvPicPr>
        <p:blipFill>
          <a:blip r:embed="rId3"/>
          <a:stretch>
            <a:fillRect/>
          </a:stretch>
        </p:blipFill>
        <p:spPr>
          <a:xfrm>
            <a:off x="1" y="110726"/>
            <a:ext cx="9144749" cy="4922451"/>
          </a:xfrm>
          <a:prstGeom prst="rect">
            <a:avLst/>
          </a:prstGeom>
        </p:spPr>
      </p:pic>
      <p:pic>
        <p:nvPicPr>
          <p:cNvPr id="6" name="Picture 5">
            <a:extLst>
              <a:ext uri="{FF2B5EF4-FFF2-40B4-BE49-F238E27FC236}">
                <a16:creationId xmlns:a16="http://schemas.microsoft.com/office/drawing/2014/main" id="{A9919092-7BAF-E03F-A0B0-F23410063607}"/>
              </a:ext>
            </a:extLst>
          </p:cNvPr>
          <p:cNvPicPr>
            <a:picLocks noChangeAspect="1"/>
          </p:cNvPicPr>
          <p:nvPr/>
        </p:nvPicPr>
        <p:blipFill>
          <a:blip r:embed="rId4"/>
          <a:stretch>
            <a:fillRect/>
          </a:stretch>
        </p:blipFill>
        <p:spPr>
          <a:xfrm>
            <a:off x="1569119" y="860489"/>
            <a:ext cx="6005765" cy="3422523"/>
          </a:xfrm>
          <a:prstGeom prst="rect">
            <a:avLst/>
          </a:prstGeom>
        </p:spPr>
      </p:pic>
      <p:sp>
        <p:nvSpPr>
          <p:cNvPr id="8" name="TextBox 7">
            <a:extLst>
              <a:ext uri="{FF2B5EF4-FFF2-40B4-BE49-F238E27FC236}">
                <a16:creationId xmlns:a16="http://schemas.microsoft.com/office/drawing/2014/main" id="{9CB2F24E-747F-1A43-FD53-305917DDE23D}"/>
              </a:ext>
            </a:extLst>
          </p:cNvPr>
          <p:cNvSpPr txBox="1"/>
          <p:nvPr/>
        </p:nvSpPr>
        <p:spPr>
          <a:xfrm>
            <a:off x="7839068" y="458522"/>
            <a:ext cx="522900" cy="461665"/>
          </a:xfrm>
          <a:prstGeom prst="rect">
            <a:avLst/>
          </a:prstGeom>
          <a:noFill/>
        </p:spPr>
        <p:txBody>
          <a:bodyPr wrap="none" rtlCol="0">
            <a:spAutoFit/>
          </a:bodyPr>
          <a:lstStyle/>
          <a:p>
            <a:r>
              <a:rPr lang="en-US" sz="2400" b="1" dirty="0"/>
              <a:t>V1</a:t>
            </a:r>
          </a:p>
        </p:txBody>
      </p:sp>
    </p:spTree>
    <p:extLst>
      <p:ext uri="{BB962C8B-B14F-4D97-AF65-F5344CB8AC3E}">
        <p14:creationId xmlns:p14="http://schemas.microsoft.com/office/powerpoint/2010/main" val="32304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672B3-108D-0ACC-B94E-618B3BBF631B}"/>
              </a:ext>
            </a:extLst>
          </p:cNvPr>
          <p:cNvPicPr>
            <a:picLocks noChangeAspect="1"/>
          </p:cNvPicPr>
          <p:nvPr/>
        </p:nvPicPr>
        <p:blipFill>
          <a:blip r:embed="rId2"/>
          <a:stretch>
            <a:fillRect/>
          </a:stretch>
        </p:blipFill>
        <p:spPr>
          <a:xfrm>
            <a:off x="0" y="128554"/>
            <a:ext cx="9131844" cy="4547241"/>
          </a:xfrm>
          <a:prstGeom prst="rect">
            <a:avLst/>
          </a:prstGeom>
        </p:spPr>
      </p:pic>
      <p:sp>
        <p:nvSpPr>
          <p:cNvPr id="4" name="TextBox 3">
            <a:extLst>
              <a:ext uri="{FF2B5EF4-FFF2-40B4-BE49-F238E27FC236}">
                <a16:creationId xmlns:a16="http://schemas.microsoft.com/office/drawing/2014/main" id="{163B8027-FC74-80FB-C259-05916BC57FDE}"/>
              </a:ext>
            </a:extLst>
          </p:cNvPr>
          <p:cNvSpPr txBox="1"/>
          <p:nvPr/>
        </p:nvSpPr>
        <p:spPr>
          <a:xfrm>
            <a:off x="373456" y="4152575"/>
            <a:ext cx="3598778" cy="646331"/>
          </a:xfrm>
          <a:prstGeom prst="rect">
            <a:avLst/>
          </a:prstGeom>
          <a:noFill/>
        </p:spPr>
        <p:txBody>
          <a:bodyPr wrap="square" rtlCol="0">
            <a:spAutoFit/>
          </a:bodyPr>
          <a:lstStyle/>
          <a:p>
            <a:r>
              <a:rPr lang="en-US" dirty="0">
                <a:solidFill>
                  <a:schemeClr val="tx1">
                    <a:lumMod val="50000"/>
                    <a:lumOff val="50000"/>
                  </a:schemeClr>
                </a:solidFill>
              </a:rPr>
              <a:t>(Commerford et al., 2021; </a:t>
            </a:r>
            <a:r>
              <a:rPr lang="en-US" dirty="0" err="1">
                <a:solidFill>
                  <a:schemeClr val="tx1">
                    <a:lumMod val="50000"/>
                    <a:lumOff val="50000"/>
                  </a:schemeClr>
                </a:solidFill>
              </a:rPr>
              <a:t>Filiz</a:t>
            </a:r>
            <a:r>
              <a:rPr lang="en-US" dirty="0">
                <a:solidFill>
                  <a:schemeClr val="tx1">
                    <a:lumMod val="50000"/>
                    <a:lumOff val="50000"/>
                  </a:schemeClr>
                </a:solidFill>
              </a:rPr>
              <a:t> et al., 2021; </a:t>
            </a:r>
            <a:r>
              <a:rPr lang="en-US" dirty="0" err="1">
                <a:solidFill>
                  <a:schemeClr val="tx1">
                    <a:lumMod val="50000"/>
                    <a:lumOff val="50000"/>
                  </a:schemeClr>
                </a:solidFill>
              </a:rPr>
              <a:t>Logg</a:t>
            </a:r>
            <a:r>
              <a:rPr lang="en-US" dirty="0">
                <a:solidFill>
                  <a:schemeClr val="tx1">
                    <a:lumMod val="50000"/>
                    <a:lumOff val="50000"/>
                  </a:schemeClr>
                </a:solidFill>
              </a:rPr>
              <a:t> et al., 2019)</a:t>
            </a:r>
          </a:p>
        </p:txBody>
      </p:sp>
    </p:spTree>
    <p:extLst>
      <p:ext uri="{BB962C8B-B14F-4D97-AF65-F5344CB8AC3E}">
        <p14:creationId xmlns:p14="http://schemas.microsoft.com/office/powerpoint/2010/main" val="980493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66;p25">
            <a:extLst>
              <a:ext uri="{FF2B5EF4-FFF2-40B4-BE49-F238E27FC236}">
                <a16:creationId xmlns:a16="http://schemas.microsoft.com/office/drawing/2014/main" id="{480C4A37-60BD-7947-6FFD-1C797074EF46}"/>
              </a:ext>
            </a:extLst>
          </p:cNvPr>
          <p:cNvPicPr preferRelativeResize="0">
            <a:picLocks noChangeAspect="1"/>
          </p:cNvPicPr>
          <p:nvPr/>
        </p:nvPicPr>
        <p:blipFill rotWithShape="1">
          <a:blip r:embed="rId3">
            <a:alphaModFix/>
          </a:blip>
          <a:srcRect t="159" b="169"/>
          <a:stretch/>
        </p:blipFill>
        <p:spPr>
          <a:xfrm>
            <a:off x="2739269" y="700422"/>
            <a:ext cx="4376172" cy="3507594"/>
          </a:xfrm>
          <a:prstGeom prst="rect">
            <a:avLst/>
          </a:prstGeom>
          <a:noFill/>
          <a:ln>
            <a:noFill/>
          </a:ln>
        </p:spPr>
      </p:pic>
      <p:sp>
        <p:nvSpPr>
          <p:cNvPr id="4" name="Google Shape;167;p25">
            <a:extLst>
              <a:ext uri="{FF2B5EF4-FFF2-40B4-BE49-F238E27FC236}">
                <a16:creationId xmlns:a16="http://schemas.microsoft.com/office/drawing/2014/main" id="{0E75F57D-2582-CE0E-23B3-5A3B0863EA52}"/>
              </a:ext>
            </a:extLst>
          </p:cNvPr>
          <p:cNvSpPr txBox="1"/>
          <p:nvPr/>
        </p:nvSpPr>
        <p:spPr>
          <a:xfrm flipH="1">
            <a:off x="3890881" y="4247771"/>
            <a:ext cx="2072452" cy="199553"/>
          </a:xfrm>
          <a:prstGeom prst="rect">
            <a:avLst/>
          </a:prstGeom>
          <a:noFill/>
          <a:ln>
            <a:noFill/>
          </a:ln>
        </p:spPr>
        <p:txBody>
          <a:bodyPr spcFirstLastPara="1" wrap="square" lIns="0" tIns="34275" rIns="0" bIns="34275" anchor="t" anchorCtr="0">
            <a:spAutoFit/>
          </a:bodyPr>
          <a:lstStyle/>
          <a:p>
            <a:pPr marL="0" marR="0" lvl="0" indent="0" algn="l" rtl="0">
              <a:spcBef>
                <a:spcPts val="0"/>
              </a:spcBef>
              <a:spcAft>
                <a:spcPts val="0"/>
              </a:spcAft>
              <a:buNone/>
            </a:pPr>
            <a:r>
              <a:rPr lang="en" sz="800" u="sng" dirty="0">
                <a:solidFill>
                  <a:schemeClr val="hlink"/>
                </a:solidFill>
                <a:latin typeface="Malgun Gothic"/>
                <a:ea typeface="Malgun Gothic"/>
                <a:cs typeface="Malgun Gothic"/>
                <a:sym typeface="Malgun Gothic"/>
                <a:hlinkClick r:id="rId4"/>
              </a:rPr>
              <a:t>Pardos, Z. A., Chau, H., &amp; Zhao, H.  (2019)</a:t>
            </a:r>
            <a:endParaRPr sz="800" dirty="0">
              <a:solidFill>
                <a:schemeClr val="dk1"/>
              </a:solidFill>
              <a:latin typeface="Malgun Gothic"/>
              <a:ea typeface="Malgun Gothic"/>
              <a:cs typeface="Malgun Gothic"/>
              <a:sym typeface="Malgun Gothic"/>
            </a:endParaRPr>
          </a:p>
        </p:txBody>
      </p:sp>
      <p:cxnSp>
        <p:nvCxnSpPr>
          <p:cNvPr id="6" name="Straight Arrow Connector 5">
            <a:extLst>
              <a:ext uri="{FF2B5EF4-FFF2-40B4-BE49-F238E27FC236}">
                <a16:creationId xmlns:a16="http://schemas.microsoft.com/office/drawing/2014/main" id="{26658605-3C0A-93FA-D70B-17AB10BEDBA2}"/>
              </a:ext>
            </a:extLst>
          </p:cNvPr>
          <p:cNvCxnSpPr>
            <a:cxnSpLocks/>
            <a:stCxn id="10" idx="3"/>
          </p:cNvCxnSpPr>
          <p:nvPr/>
        </p:nvCxnSpPr>
        <p:spPr>
          <a:xfrm>
            <a:off x="2403783" y="1035718"/>
            <a:ext cx="445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Left Brace 8">
            <a:extLst>
              <a:ext uri="{FF2B5EF4-FFF2-40B4-BE49-F238E27FC236}">
                <a16:creationId xmlns:a16="http://schemas.microsoft.com/office/drawing/2014/main" id="{A29DC97E-7CDA-8018-527B-2B0567A57FDC}"/>
              </a:ext>
            </a:extLst>
          </p:cNvPr>
          <p:cNvSpPr/>
          <p:nvPr/>
        </p:nvSpPr>
        <p:spPr>
          <a:xfrm>
            <a:off x="2290441" y="1225118"/>
            <a:ext cx="528730" cy="285861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06DA7CBD-9F62-C87E-8885-0104BAC6922F}"/>
              </a:ext>
            </a:extLst>
          </p:cNvPr>
          <p:cNvSpPr txBox="1"/>
          <p:nvPr/>
        </p:nvSpPr>
        <p:spPr>
          <a:xfrm>
            <a:off x="816745" y="881829"/>
            <a:ext cx="1587038" cy="307777"/>
          </a:xfrm>
          <a:prstGeom prst="rect">
            <a:avLst/>
          </a:prstGeom>
          <a:noFill/>
        </p:spPr>
        <p:txBody>
          <a:bodyPr wrap="none" rtlCol="0">
            <a:spAutoFit/>
          </a:bodyPr>
          <a:lstStyle/>
          <a:p>
            <a:r>
              <a:rPr lang="en-US" sz="1400" dirty="0"/>
              <a:t>UC Berkeley course</a:t>
            </a:r>
          </a:p>
        </p:txBody>
      </p:sp>
      <p:sp>
        <p:nvSpPr>
          <p:cNvPr id="14" name="TextBox 13">
            <a:extLst>
              <a:ext uri="{FF2B5EF4-FFF2-40B4-BE49-F238E27FC236}">
                <a16:creationId xmlns:a16="http://schemas.microsoft.com/office/drawing/2014/main" id="{49D38B03-73F9-B171-249A-3AAAAEC81C7C}"/>
              </a:ext>
            </a:extLst>
          </p:cNvPr>
          <p:cNvSpPr txBox="1"/>
          <p:nvPr/>
        </p:nvSpPr>
        <p:spPr>
          <a:xfrm>
            <a:off x="79902" y="2285091"/>
            <a:ext cx="2210539" cy="738664"/>
          </a:xfrm>
          <a:prstGeom prst="rect">
            <a:avLst/>
          </a:prstGeom>
          <a:noFill/>
        </p:spPr>
        <p:txBody>
          <a:bodyPr wrap="square" rtlCol="0">
            <a:spAutoFit/>
          </a:bodyPr>
          <a:lstStyle/>
          <a:p>
            <a:pPr algn="ctr"/>
            <a:r>
              <a:rPr lang="en-US" sz="1400" dirty="0"/>
              <a:t>AI suggested articulations to from Laney CC </a:t>
            </a:r>
            <a:br>
              <a:rPr lang="en-US" sz="1400" dirty="0"/>
            </a:br>
            <a:r>
              <a:rPr lang="en-US" sz="1400" dirty="0"/>
              <a:t>(in order of relevance)</a:t>
            </a:r>
          </a:p>
        </p:txBody>
      </p:sp>
    </p:spTree>
    <p:extLst>
      <p:ext uri="{BB962C8B-B14F-4D97-AF65-F5344CB8AC3E}">
        <p14:creationId xmlns:p14="http://schemas.microsoft.com/office/powerpoint/2010/main" val="2893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975150" y="19075"/>
            <a:ext cx="7384500" cy="572700"/>
          </a:xfrm>
          <a:prstGeom prst="rect">
            <a:avLst/>
          </a:prstGeom>
        </p:spPr>
        <p:txBody>
          <a:bodyPr spcFirstLastPara="1" vert="horz" wrap="square" lIns="91425" tIns="91425" rIns="91425" bIns="91425" rtlCol="0" anchor="t" anchorCtr="0">
            <a:normAutofit fontScale="90000"/>
          </a:bodyPr>
          <a:lstStyle/>
          <a:p>
            <a:r>
              <a:rPr lang="en" dirty="0">
                <a:solidFill>
                  <a:schemeClr val="tx1"/>
                </a:solidFill>
                <a:highlight>
                  <a:srgbClr val="C9DAF8"/>
                </a:highlight>
                <a:latin typeface="Georgia"/>
                <a:ea typeface="Georgia"/>
                <a:cs typeface="Georgia"/>
                <a:sym typeface="Georgia"/>
              </a:rPr>
              <a:t>Design of 2 x 2, between-subjects experiment with the Equivalency Engine </a:t>
            </a:r>
            <a:endParaRPr dirty="0">
              <a:solidFill>
                <a:schemeClr val="tx1"/>
              </a:solidFill>
              <a:highlight>
                <a:srgbClr val="C9DAF8"/>
              </a:highlight>
              <a:latin typeface="Georgia"/>
              <a:ea typeface="Georgia"/>
              <a:cs typeface="Georgia"/>
              <a:sym typeface="Georgia"/>
            </a:endParaRPr>
          </a:p>
        </p:txBody>
      </p:sp>
      <p:sp>
        <p:nvSpPr>
          <p:cNvPr id="178" name="Google Shape;178;p27"/>
          <p:cNvSpPr txBox="1">
            <a:spLocks noGrp="1"/>
          </p:cNvSpPr>
          <p:nvPr>
            <p:ph type="body" idx="1"/>
          </p:nvPr>
        </p:nvSpPr>
        <p:spPr>
          <a:xfrm>
            <a:off x="263574" y="1557775"/>
            <a:ext cx="4481681" cy="3286500"/>
          </a:xfrm>
          <a:prstGeom prst="rect">
            <a:avLst/>
          </a:prstGeom>
        </p:spPr>
        <p:txBody>
          <a:bodyPr spcFirstLastPara="1" vert="horz" wrap="square" lIns="91425" tIns="91425" rIns="91425" bIns="91425" rtlCol="0" anchor="t" anchorCtr="0">
            <a:normAutofit/>
          </a:bodyPr>
          <a:lstStyle/>
          <a:p>
            <a:pPr marL="0" indent="0">
              <a:buNone/>
            </a:pPr>
            <a:r>
              <a:rPr lang="en-US" b="1" dirty="0">
                <a:latin typeface="Georgia"/>
                <a:ea typeface="Georgia"/>
                <a:cs typeface="Georgia"/>
                <a:sym typeface="Georgia"/>
              </a:rPr>
              <a:t>Outliers</a:t>
            </a:r>
            <a:r>
              <a:rPr lang="en-US" b="1" dirty="0">
                <a:solidFill>
                  <a:schemeClr val="dk2"/>
                </a:solidFill>
                <a:latin typeface="Georgia"/>
                <a:ea typeface="Georgia"/>
                <a:cs typeface="Georgia"/>
                <a:sym typeface="Georgia"/>
              </a:rPr>
              <a:t>:</a:t>
            </a:r>
            <a:r>
              <a:rPr lang="en-US" dirty="0">
                <a:solidFill>
                  <a:schemeClr val="dk2"/>
                </a:solidFill>
                <a:latin typeface="Georgia"/>
                <a:ea typeface="Georgia"/>
                <a:cs typeface="Georgia"/>
                <a:sym typeface="Georgia"/>
              </a:rPr>
              <a:t> algorithm aversion is due to people’s desire for perfect recommendations and that they can quickly lose trust in algorithms when any errors appear (</a:t>
            </a:r>
            <a:r>
              <a:rPr lang="en-US" dirty="0" err="1">
                <a:solidFill>
                  <a:schemeClr val="dk2"/>
                </a:solidFill>
                <a:latin typeface="Georgia"/>
                <a:ea typeface="Georgia"/>
                <a:cs typeface="Georgia"/>
                <a:sym typeface="Georgia"/>
              </a:rPr>
              <a:t>Highhouse</a:t>
            </a:r>
            <a:r>
              <a:rPr lang="en-US" dirty="0">
                <a:solidFill>
                  <a:schemeClr val="dk2"/>
                </a:solidFill>
                <a:latin typeface="Georgia"/>
                <a:ea typeface="Georgia"/>
                <a:cs typeface="Georgia"/>
                <a:sym typeface="Georgia"/>
              </a:rPr>
              <a:t>, 2008)</a:t>
            </a:r>
          </a:p>
          <a:p>
            <a:pPr marL="0" indent="0">
              <a:buNone/>
            </a:pPr>
            <a:endParaRPr lang="en-US" dirty="0">
              <a:latin typeface="Georgia"/>
              <a:ea typeface="Georgia"/>
              <a:cs typeface="Georgia"/>
              <a:sym typeface="Georgia"/>
            </a:endParaRPr>
          </a:p>
        </p:txBody>
      </p:sp>
      <p:pic>
        <p:nvPicPr>
          <p:cNvPr id="179" name="Google Shape;179;p27"/>
          <p:cNvPicPr preferRelativeResize="0">
            <a:picLocks noChangeAspect="1"/>
          </p:cNvPicPr>
          <p:nvPr/>
        </p:nvPicPr>
        <p:blipFill>
          <a:blip r:embed="rId3">
            <a:alphaModFix/>
          </a:blip>
          <a:stretch>
            <a:fillRect/>
          </a:stretch>
        </p:blipFill>
        <p:spPr>
          <a:xfrm>
            <a:off x="4667400" y="1010398"/>
            <a:ext cx="4381500" cy="3938653"/>
          </a:xfrm>
          <a:prstGeom prst="rect">
            <a:avLst/>
          </a:prstGeom>
          <a:noFill/>
          <a:ln>
            <a:noFill/>
          </a:ln>
        </p:spPr>
      </p:pic>
      <p:pic>
        <p:nvPicPr>
          <p:cNvPr id="180" name="Google Shape;180;p27" descr="Notebook Icon PNG, Vector, PSD, and Clipart With Transparent Background for  Free Download | Pngtree"/>
          <p:cNvPicPr preferRelativeResize="0"/>
          <p:nvPr/>
        </p:nvPicPr>
        <p:blipFill>
          <a:blip r:embed="rId4">
            <a:alphaModFix/>
          </a:blip>
          <a:stretch>
            <a:fillRect/>
          </a:stretch>
        </p:blipFill>
        <p:spPr>
          <a:xfrm>
            <a:off x="62201" y="88401"/>
            <a:ext cx="770075" cy="770075"/>
          </a:xfrm>
          <a:prstGeom prst="rect">
            <a:avLst/>
          </a:prstGeom>
          <a:noFill/>
          <a:ln>
            <a:noFill/>
          </a:ln>
        </p:spPr>
      </p:pic>
      <p:sp>
        <p:nvSpPr>
          <p:cNvPr id="2" name="TextBox 1">
            <a:extLst>
              <a:ext uri="{FF2B5EF4-FFF2-40B4-BE49-F238E27FC236}">
                <a16:creationId xmlns:a16="http://schemas.microsoft.com/office/drawing/2014/main" id="{A55A2CFB-3FDC-3C05-0AED-A4DCD0EA40CF}"/>
              </a:ext>
            </a:extLst>
          </p:cNvPr>
          <p:cNvSpPr txBox="1"/>
          <p:nvPr/>
        </p:nvSpPr>
        <p:spPr>
          <a:xfrm>
            <a:off x="1" y="1157665"/>
            <a:ext cx="2583015" cy="400110"/>
          </a:xfrm>
          <a:prstGeom prst="rect">
            <a:avLst/>
          </a:prstGeom>
          <a:noFill/>
        </p:spPr>
        <p:txBody>
          <a:bodyPr wrap="none" rtlCol="0">
            <a:spAutoFit/>
          </a:bodyPr>
          <a:lstStyle/>
          <a:p>
            <a:r>
              <a:rPr lang="en-US" sz="2000" dirty="0"/>
              <a:t>Independent variables:</a:t>
            </a:r>
          </a:p>
        </p:txBody>
      </p:sp>
    </p:spTree>
    <p:extLst>
      <p:ext uri="{BB962C8B-B14F-4D97-AF65-F5344CB8AC3E}">
        <p14:creationId xmlns:p14="http://schemas.microsoft.com/office/powerpoint/2010/main" val="1751909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975150" y="19075"/>
            <a:ext cx="7384500" cy="572700"/>
          </a:xfrm>
          <a:prstGeom prst="rect">
            <a:avLst/>
          </a:prstGeom>
        </p:spPr>
        <p:txBody>
          <a:bodyPr spcFirstLastPara="1" vert="horz" wrap="square" lIns="91425" tIns="91425" rIns="91425" bIns="91425" rtlCol="0" anchor="t" anchorCtr="0">
            <a:normAutofit fontScale="90000"/>
          </a:bodyPr>
          <a:lstStyle/>
          <a:p>
            <a:r>
              <a:rPr lang="en" dirty="0">
                <a:solidFill>
                  <a:schemeClr val="tx1"/>
                </a:solidFill>
                <a:highlight>
                  <a:srgbClr val="C9DAF8"/>
                </a:highlight>
                <a:latin typeface="Georgia"/>
                <a:ea typeface="Georgia"/>
                <a:cs typeface="Georgia"/>
                <a:sym typeface="Georgia"/>
              </a:rPr>
              <a:t>Design of 2 x 2, between-subjects experiment with the Equivalency Engine </a:t>
            </a:r>
            <a:endParaRPr dirty="0">
              <a:solidFill>
                <a:schemeClr val="tx1"/>
              </a:solidFill>
              <a:highlight>
                <a:srgbClr val="C9DAF8"/>
              </a:highlight>
              <a:latin typeface="Georgia"/>
              <a:ea typeface="Georgia"/>
              <a:cs typeface="Georgia"/>
              <a:sym typeface="Georgia"/>
            </a:endParaRPr>
          </a:p>
        </p:txBody>
      </p:sp>
      <p:sp>
        <p:nvSpPr>
          <p:cNvPr id="178" name="Google Shape;178;p27"/>
          <p:cNvSpPr txBox="1">
            <a:spLocks noGrp="1"/>
          </p:cNvSpPr>
          <p:nvPr>
            <p:ph type="body" idx="1"/>
          </p:nvPr>
        </p:nvSpPr>
        <p:spPr>
          <a:xfrm>
            <a:off x="263574" y="1557775"/>
            <a:ext cx="4481681" cy="3286500"/>
          </a:xfrm>
          <a:prstGeom prst="rect">
            <a:avLst/>
          </a:prstGeom>
        </p:spPr>
        <p:txBody>
          <a:bodyPr spcFirstLastPara="1" vert="horz" wrap="square" lIns="91425" tIns="91425" rIns="91425" bIns="91425" rtlCol="0" anchor="t" anchorCtr="0">
            <a:normAutofit lnSpcReduction="10000"/>
          </a:bodyPr>
          <a:lstStyle/>
          <a:p>
            <a:pPr marL="0" indent="0">
              <a:buNone/>
            </a:pPr>
            <a:r>
              <a:rPr lang="en-US" b="1" dirty="0">
                <a:latin typeface="Georgia"/>
                <a:ea typeface="Georgia"/>
                <a:cs typeface="Georgia"/>
                <a:sym typeface="Georgia"/>
              </a:rPr>
              <a:t>Outliers</a:t>
            </a:r>
            <a:r>
              <a:rPr lang="en-US" b="1" dirty="0">
                <a:solidFill>
                  <a:schemeClr val="dk2"/>
                </a:solidFill>
                <a:latin typeface="Georgia"/>
                <a:ea typeface="Georgia"/>
                <a:cs typeface="Georgia"/>
                <a:sym typeface="Georgia"/>
              </a:rPr>
              <a:t>:</a:t>
            </a:r>
            <a:r>
              <a:rPr lang="en-US" dirty="0">
                <a:solidFill>
                  <a:schemeClr val="dk2"/>
                </a:solidFill>
                <a:latin typeface="Georgia"/>
                <a:ea typeface="Georgia"/>
                <a:cs typeface="Georgia"/>
                <a:sym typeface="Georgia"/>
              </a:rPr>
              <a:t> algorithm aversion is due to people’s desire for perfect recommendations and that they can quickly lose trust in algorithms when any errors appear (</a:t>
            </a:r>
            <a:r>
              <a:rPr lang="en-US" dirty="0" err="1">
                <a:solidFill>
                  <a:schemeClr val="dk2"/>
                </a:solidFill>
                <a:latin typeface="Georgia"/>
                <a:ea typeface="Georgia"/>
                <a:cs typeface="Georgia"/>
                <a:sym typeface="Georgia"/>
              </a:rPr>
              <a:t>Highhouse</a:t>
            </a:r>
            <a:r>
              <a:rPr lang="en-US" dirty="0">
                <a:solidFill>
                  <a:schemeClr val="dk2"/>
                </a:solidFill>
                <a:latin typeface="Georgia"/>
                <a:ea typeface="Georgia"/>
                <a:cs typeface="Georgia"/>
                <a:sym typeface="Georgia"/>
              </a:rPr>
              <a:t>, 2008)</a:t>
            </a:r>
          </a:p>
          <a:p>
            <a:pPr marL="0" indent="0">
              <a:buNone/>
            </a:pPr>
            <a:endParaRPr lang="en-US" dirty="0">
              <a:latin typeface="Georgia"/>
              <a:ea typeface="Georgia"/>
              <a:cs typeface="Georgia"/>
              <a:sym typeface="Georgia"/>
            </a:endParaRPr>
          </a:p>
          <a:p>
            <a:pPr marL="0" indent="0">
              <a:buNone/>
            </a:pPr>
            <a:r>
              <a:rPr lang="en-US" b="1" dirty="0">
                <a:latin typeface="Georgia"/>
                <a:ea typeface="Georgia"/>
                <a:cs typeface="Georgia"/>
                <a:sym typeface="Georgia"/>
              </a:rPr>
              <a:t>Feedback</a:t>
            </a:r>
            <a:r>
              <a:rPr lang="en-US" b="1" dirty="0">
                <a:solidFill>
                  <a:schemeClr val="dk2"/>
                </a:solidFill>
                <a:latin typeface="Georgia"/>
                <a:ea typeface="Georgia"/>
                <a:cs typeface="Georgia"/>
                <a:sym typeface="Georgia"/>
              </a:rPr>
              <a:t>: </a:t>
            </a:r>
            <a:r>
              <a:rPr lang="en-US" dirty="0">
                <a:latin typeface="Georgia"/>
                <a:ea typeface="Georgia"/>
                <a:cs typeface="Georgia"/>
                <a:sym typeface="Georgia"/>
              </a:rPr>
              <a:t>Giving users ability to modify recommendations can decrease aversion (Burton et al., 2019; </a:t>
            </a:r>
            <a:r>
              <a:rPr lang="en-US" dirty="0" err="1">
                <a:latin typeface="Georgia"/>
                <a:ea typeface="Georgia"/>
                <a:cs typeface="Georgia"/>
                <a:sym typeface="Georgia"/>
              </a:rPr>
              <a:t>Dietvorst</a:t>
            </a:r>
            <a:r>
              <a:rPr lang="en-US" dirty="0">
                <a:latin typeface="Georgia"/>
                <a:ea typeface="Georgia"/>
                <a:cs typeface="Georgia"/>
                <a:sym typeface="Georgia"/>
              </a:rPr>
              <a:t> et al., 2014)</a:t>
            </a:r>
            <a:endParaRPr lang="en-US" dirty="0">
              <a:solidFill>
                <a:schemeClr val="dk2"/>
              </a:solidFill>
              <a:latin typeface="Georgia"/>
              <a:ea typeface="Georgia"/>
              <a:cs typeface="Georgia"/>
              <a:sym typeface="Georgia"/>
            </a:endParaRPr>
          </a:p>
        </p:txBody>
      </p:sp>
      <p:pic>
        <p:nvPicPr>
          <p:cNvPr id="179" name="Google Shape;179;p27"/>
          <p:cNvPicPr preferRelativeResize="0">
            <a:picLocks noChangeAspect="1"/>
          </p:cNvPicPr>
          <p:nvPr/>
        </p:nvPicPr>
        <p:blipFill>
          <a:blip r:embed="rId3">
            <a:alphaModFix/>
          </a:blip>
          <a:stretch>
            <a:fillRect/>
          </a:stretch>
        </p:blipFill>
        <p:spPr>
          <a:xfrm>
            <a:off x="4667400" y="1010398"/>
            <a:ext cx="4381500" cy="3938653"/>
          </a:xfrm>
          <a:prstGeom prst="rect">
            <a:avLst/>
          </a:prstGeom>
          <a:noFill/>
          <a:ln>
            <a:noFill/>
          </a:ln>
        </p:spPr>
      </p:pic>
      <p:pic>
        <p:nvPicPr>
          <p:cNvPr id="180" name="Google Shape;180;p27" descr="Notebook Icon PNG, Vector, PSD, and Clipart With Transparent Background for  Free Download | Pngtree"/>
          <p:cNvPicPr preferRelativeResize="0"/>
          <p:nvPr/>
        </p:nvPicPr>
        <p:blipFill>
          <a:blip r:embed="rId4">
            <a:alphaModFix/>
          </a:blip>
          <a:stretch>
            <a:fillRect/>
          </a:stretch>
        </p:blipFill>
        <p:spPr>
          <a:xfrm>
            <a:off x="62201" y="88401"/>
            <a:ext cx="770075" cy="770075"/>
          </a:xfrm>
          <a:prstGeom prst="rect">
            <a:avLst/>
          </a:prstGeom>
          <a:noFill/>
          <a:ln>
            <a:noFill/>
          </a:ln>
        </p:spPr>
      </p:pic>
      <p:sp>
        <p:nvSpPr>
          <p:cNvPr id="2" name="TextBox 1">
            <a:extLst>
              <a:ext uri="{FF2B5EF4-FFF2-40B4-BE49-F238E27FC236}">
                <a16:creationId xmlns:a16="http://schemas.microsoft.com/office/drawing/2014/main" id="{A55A2CFB-3FDC-3C05-0AED-A4DCD0EA40CF}"/>
              </a:ext>
            </a:extLst>
          </p:cNvPr>
          <p:cNvSpPr txBox="1"/>
          <p:nvPr/>
        </p:nvSpPr>
        <p:spPr>
          <a:xfrm>
            <a:off x="1" y="1157665"/>
            <a:ext cx="2583015" cy="400110"/>
          </a:xfrm>
          <a:prstGeom prst="rect">
            <a:avLst/>
          </a:prstGeom>
          <a:noFill/>
        </p:spPr>
        <p:txBody>
          <a:bodyPr wrap="none" rtlCol="0">
            <a:spAutoFit/>
          </a:bodyPr>
          <a:lstStyle/>
          <a:p>
            <a:r>
              <a:rPr lang="en-US" sz="2000" dirty="0"/>
              <a:t>Independent variables:</a:t>
            </a:r>
          </a:p>
        </p:txBody>
      </p:sp>
    </p:spTree>
    <p:extLst>
      <p:ext uri="{BB962C8B-B14F-4D97-AF65-F5344CB8AC3E}">
        <p14:creationId xmlns:p14="http://schemas.microsoft.com/office/powerpoint/2010/main" val="35391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xEl>
                                              <p:pRg st="2" end="2"/>
                                            </p:txEl>
                                          </p:spTgt>
                                        </p:tgtEl>
                                        <p:attrNameLst>
                                          <p:attrName>style.visibility</p:attrName>
                                        </p:attrNameLst>
                                      </p:cBhvr>
                                      <p:to>
                                        <p:strVal val="visible"/>
                                      </p:to>
                                    </p:set>
                                    <p:animEffect transition="in" filter="fade">
                                      <p:cBhvr>
                                        <p:cTn id="7" dur="500"/>
                                        <p:tgtEl>
                                          <p:spTgt spid="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13999-ABF5-4878-8CD7-D612B46B877C}"/>
              </a:ext>
            </a:extLst>
          </p:cNvPr>
          <p:cNvPicPr>
            <a:picLocks noChangeAspect="1"/>
          </p:cNvPicPr>
          <p:nvPr/>
        </p:nvPicPr>
        <p:blipFill rotWithShape="1">
          <a:blip r:embed="rId2">
            <a:extLst>
              <a:ext uri="{28A0092B-C50C-407E-A947-70E740481C1C}">
                <a14:useLocalDpi xmlns:a14="http://schemas.microsoft.com/office/drawing/2010/main" val="0"/>
              </a:ext>
            </a:extLst>
          </a:blip>
          <a:srcRect b="33653"/>
          <a:stretch/>
        </p:blipFill>
        <p:spPr>
          <a:xfrm>
            <a:off x="4282063" y="333380"/>
            <a:ext cx="4649048" cy="3263953"/>
          </a:xfrm>
          <a:prstGeom prst="rect">
            <a:avLst/>
          </a:prstGeom>
        </p:spPr>
      </p:pic>
      <p:pic>
        <p:nvPicPr>
          <p:cNvPr id="5" name="Picture 4">
            <a:extLst>
              <a:ext uri="{FF2B5EF4-FFF2-40B4-BE49-F238E27FC236}">
                <a16:creationId xmlns:a16="http://schemas.microsoft.com/office/drawing/2014/main" id="{AAFC12BD-8925-41CC-B5B6-2D284B4184B7}"/>
              </a:ext>
            </a:extLst>
          </p:cNvPr>
          <p:cNvPicPr>
            <a:picLocks noChangeAspect="1"/>
          </p:cNvPicPr>
          <p:nvPr/>
        </p:nvPicPr>
        <p:blipFill rotWithShape="1">
          <a:blip r:embed="rId3"/>
          <a:srcRect l="4744" t="12451"/>
          <a:stretch/>
        </p:blipFill>
        <p:spPr>
          <a:xfrm>
            <a:off x="79457" y="1028882"/>
            <a:ext cx="3859476" cy="3006975"/>
          </a:xfrm>
          <a:prstGeom prst="rect">
            <a:avLst/>
          </a:prstGeom>
        </p:spPr>
      </p:pic>
      <p:sp>
        <p:nvSpPr>
          <p:cNvPr id="32" name="TextBox 31">
            <a:extLst>
              <a:ext uri="{FF2B5EF4-FFF2-40B4-BE49-F238E27FC236}">
                <a16:creationId xmlns:a16="http://schemas.microsoft.com/office/drawing/2014/main" id="{92281D6A-1341-4F03-9217-DAB568DF987B}"/>
              </a:ext>
            </a:extLst>
          </p:cNvPr>
          <p:cNvSpPr txBox="1"/>
          <p:nvPr/>
        </p:nvSpPr>
        <p:spPr>
          <a:xfrm>
            <a:off x="91343" y="4521524"/>
            <a:ext cx="4380495" cy="507831"/>
          </a:xfrm>
          <a:prstGeom prst="rect">
            <a:avLst/>
          </a:prstGeom>
          <a:noFill/>
          <a:ln>
            <a:solidFill>
              <a:schemeClr val="tx1"/>
            </a:solidFill>
          </a:ln>
        </p:spPr>
        <p:txBody>
          <a:bodyPr wrap="square">
            <a:spAutoFit/>
          </a:bodyPr>
          <a:lstStyle/>
          <a:p>
            <a:pPr indent="-257175"/>
            <a:r>
              <a:rPr lang="en-US" sz="1350" dirty="0"/>
              <a:t>Pardos Z. A., Nam A. J. H. (</a:t>
            </a:r>
            <a:r>
              <a:rPr lang="en-US" sz="1350" dirty="0">
                <a:hlinkClick r:id="rId4"/>
              </a:rPr>
              <a:t>2020</a:t>
            </a:r>
            <a:r>
              <a:rPr lang="en-US" sz="1350" dirty="0"/>
              <a:t>) A university map of course knowledge. </a:t>
            </a:r>
            <a:r>
              <a:rPr lang="en-US" sz="1350" i="1" dirty="0" err="1"/>
              <a:t>PLoS</a:t>
            </a:r>
            <a:r>
              <a:rPr lang="en-US" sz="1350" i="1" dirty="0"/>
              <a:t> ONE</a:t>
            </a:r>
            <a:r>
              <a:rPr lang="en-US" sz="1350" dirty="0"/>
              <a:t> 15(9): e0233207. </a:t>
            </a:r>
          </a:p>
        </p:txBody>
      </p:sp>
      <p:sp>
        <p:nvSpPr>
          <p:cNvPr id="9" name="TextBox 8">
            <a:extLst>
              <a:ext uri="{FF2B5EF4-FFF2-40B4-BE49-F238E27FC236}">
                <a16:creationId xmlns:a16="http://schemas.microsoft.com/office/drawing/2014/main" id="{9B7435C7-5502-4744-B18F-B2203BD4334C}"/>
              </a:ext>
            </a:extLst>
          </p:cNvPr>
          <p:cNvSpPr txBox="1"/>
          <p:nvPr/>
        </p:nvSpPr>
        <p:spPr>
          <a:xfrm>
            <a:off x="4337209" y="3666872"/>
            <a:ext cx="4641014" cy="415498"/>
          </a:xfrm>
          <a:prstGeom prst="rect">
            <a:avLst/>
          </a:prstGeom>
          <a:noFill/>
        </p:spPr>
        <p:txBody>
          <a:bodyPr wrap="none" rtlCol="0">
            <a:spAutoFit/>
          </a:bodyPr>
          <a:lstStyle/>
          <a:p>
            <a:pPr marL="257175" indent="-257175">
              <a:buFont typeface="Arial" panose="020B0604020202020204" pitchFamily="34" charset="0"/>
              <a:buChar char="•"/>
            </a:pPr>
            <a:r>
              <a:rPr lang="en-US" sz="1050" dirty="0"/>
              <a:t>Course relationships predicted with 51% accuracy (Jiang &amp; Pardos, 2020)</a:t>
            </a:r>
          </a:p>
          <a:p>
            <a:pPr marL="257175" indent="-257175">
              <a:buFont typeface="Arial" panose="020B0604020202020204" pitchFamily="34" charset="0"/>
              <a:buChar char="•"/>
            </a:pPr>
            <a:r>
              <a:rPr lang="en-US" sz="1050" dirty="0"/>
              <a:t>Comparable to the 61% obtained by </a:t>
            </a:r>
            <a:r>
              <a:rPr lang="en-US" sz="1050" dirty="0" err="1"/>
              <a:t>Mikolov</a:t>
            </a:r>
            <a:r>
              <a:rPr lang="en-US" sz="1050" dirty="0"/>
              <a:t> in word analogies (w/1B words)</a:t>
            </a:r>
          </a:p>
        </p:txBody>
      </p:sp>
      <p:pic>
        <p:nvPicPr>
          <p:cNvPr id="11" name="Picture 10">
            <a:extLst>
              <a:ext uri="{FF2B5EF4-FFF2-40B4-BE49-F238E27FC236}">
                <a16:creationId xmlns:a16="http://schemas.microsoft.com/office/drawing/2014/main" id="{4A034096-FCCE-4D77-8F64-B78980FE2335}"/>
              </a:ext>
            </a:extLst>
          </p:cNvPr>
          <p:cNvPicPr>
            <a:picLocks noChangeAspect="1"/>
          </p:cNvPicPr>
          <p:nvPr/>
        </p:nvPicPr>
        <p:blipFill rotWithShape="1">
          <a:blip r:embed="rId5"/>
          <a:srcRect b="22879"/>
          <a:stretch/>
        </p:blipFill>
        <p:spPr>
          <a:xfrm>
            <a:off x="4606467" y="4059288"/>
            <a:ext cx="4289883" cy="1084213"/>
          </a:xfrm>
          <a:prstGeom prst="rect">
            <a:avLst/>
          </a:prstGeom>
        </p:spPr>
      </p:pic>
      <p:sp>
        <p:nvSpPr>
          <p:cNvPr id="6" name="TextBox 5">
            <a:extLst>
              <a:ext uri="{FF2B5EF4-FFF2-40B4-BE49-F238E27FC236}">
                <a16:creationId xmlns:a16="http://schemas.microsoft.com/office/drawing/2014/main" id="{0AB76E2B-A68B-C8DD-EAB3-383AB9985932}"/>
              </a:ext>
            </a:extLst>
          </p:cNvPr>
          <p:cNvSpPr txBox="1"/>
          <p:nvPr/>
        </p:nvSpPr>
        <p:spPr>
          <a:xfrm>
            <a:off x="0" y="0"/>
            <a:ext cx="4501489" cy="369332"/>
          </a:xfrm>
          <a:prstGeom prst="rect">
            <a:avLst/>
          </a:prstGeom>
          <a:noFill/>
        </p:spPr>
        <p:txBody>
          <a:bodyPr wrap="none" rtlCol="0">
            <a:spAutoFit/>
          </a:bodyPr>
          <a:lstStyle/>
          <a:p>
            <a:r>
              <a:rPr lang="en-US" b="1" dirty="0"/>
              <a:t>Learning about </a:t>
            </a:r>
            <a:r>
              <a:rPr lang="en-US" b="1" u="sng" dirty="0"/>
              <a:t>courses</a:t>
            </a:r>
            <a:r>
              <a:rPr lang="en-US" b="1" dirty="0"/>
              <a:t> from enrollment data</a:t>
            </a:r>
          </a:p>
        </p:txBody>
      </p:sp>
    </p:spTree>
    <p:extLst>
      <p:ext uri="{BB962C8B-B14F-4D97-AF65-F5344CB8AC3E}">
        <p14:creationId xmlns:p14="http://schemas.microsoft.com/office/powerpoint/2010/main" val="207281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fontScale="90000"/>
          </a:bodyPr>
          <a:lstStyle/>
          <a:p>
            <a:r>
              <a:rPr lang="en" dirty="0">
                <a:latin typeface="Georgia"/>
                <a:ea typeface="Georgia"/>
                <a:cs typeface="Georgia"/>
                <a:sym typeface="Georgia"/>
              </a:rPr>
              <a:t>Primary dependent variable (outcome)</a:t>
            </a:r>
            <a:endParaRPr dirty="0">
              <a:latin typeface="Georgia"/>
              <a:ea typeface="Georgia"/>
              <a:cs typeface="Georgia"/>
              <a:sym typeface="Georgia"/>
            </a:endParaRPr>
          </a:p>
        </p:txBody>
      </p:sp>
      <p:sp>
        <p:nvSpPr>
          <p:cNvPr id="195" name="Google Shape;195;p29"/>
          <p:cNvSpPr txBox="1">
            <a:spLocks noGrp="1"/>
          </p:cNvSpPr>
          <p:nvPr>
            <p:ph type="body" idx="1"/>
          </p:nvPr>
        </p:nvSpPr>
        <p:spPr>
          <a:xfrm>
            <a:off x="311700" y="1152475"/>
            <a:ext cx="8520600" cy="3416400"/>
          </a:xfrm>
          <a:prstGeom prst="rect">
            <a:avLst/>
          </a:prstGeom>
        </p:spPr>
        <p:txBody>
          <a:bodyPr spcFirstLastPara="1" vert="horz" wrap="square" lIns="91425" tIns="91425" rIns="91425" bIns="91425" rtlCol="0" anchor="t" anchorCtr="0">
            <a:normAutofit/>
          </a:bodyPr>
          <a:lstStyle/>
          <a:p>
            <a:pPr>
              <a:buFont typeface="Georgia"/>
              <a:buChar char="➢"/>
            </a:pPr>
            <a:r>
              <a:rPr lang="en" sz="1800" b="1" dirty="0">
                <a:latin typeface="Georgia"/>
                <a:ea typeface="Georgia"/>
                <a:cs typeface="Georgia"/>
                <a:sym typeface="Georgia"/>
              </a:rPr>
              <a:t>Rejection rate</a:t>
            </a:r>
            <a:r>
              <a:rPr lang="en" sz="1800" dirty="0">
                <a:latin typeface="Georgia"/>
                <a:ea typeface="Georgia"/>
                <a:cs typeface="Georgia"/>
                <a:sym typeface="Georgia"/>
              </a:rPr>
              <a:t>: Percentage of the time users select “no good matches”</a:t>
            </a:r>
            <a:endParaRPr sz="1800" dirty="0">
              <a:latin typeface="Georgia"/>
              <a:ea typeface="Georgia"/>
              <a:cs typeface="Georgia"/>
              <a:sym typeface="Georgia"/>
            </a:endParaRPr>
          </a:p>
          <a:p>
            <a:pPr indent="0">
              <a:spcBef>
                <a:spcPts val="1200"/>
              </a:spcBef>
              <a:buNone/>
            </a:pPr>
            <a:endParaRPr dirty="0">
              <a:latin typeface="Georgia"/>
              <a:ea typeface="Georgia"/>
              <a:cs typeface="Georgia"/>
              <a:sym typeface="Georgia"/>
            </a:endParaRPr>
          </a:p>
          <a:p>
            <a:pPr indent="0">
              <a:spcBef>
                <a:spcPts val="1200"/>
              </a:spcBef>
              <a:buNone/>
            </a:pPr>
            <a:endParaRPr lang="en-US" dirty="0">
              <a:latin typeface="Georgia"/>
              <a:ea typeface="Georgia"/>
              <a:cs typeface="Georgia"/>
              <a:sym typeface="Georgia"/>
            </a:endParaRPr>
          </a:p>
          <a:p>
            <a:pPr indent="0">
              <a:spcBef>
                <a:spcPts val="1200"/>
              </a:spcBef>
              <a:buNone/>
            </a:pPr>
            <a:endParaRPr dirty="0">
              <a:latin typeface="Georgia"/>
              <a:ea typeface="Georgia"/>
              <a:cs typeface="Georgia"/>
              <a:sym typeface="Georgia"/>
            </a:endParaRPr>
          </a:p>
          <a:p>
            <a:pPr indent="0">
              <a:spcBef>
                <a:spcPts val="1200"/>
              </a:spcBef>
              <a:buNone/>
            </a:pPr>
            <a:endParaRPr dirty="0">
              <a:latin typeface="Georgia"/>
              <a:ea typeface="Georgia"/>
              <a:cs typeface="Georgia"/>
              <a:sym typeface="Georgia"/>
            </a:endParaRPr>
          </a:p>
          <a:p>
            <a:pPr indent="0">
              <a:spcBef>
                <a:spcPts val="1200"/>
              </a:spcBef>
              <a:spcAft>
                <a:spcPts val="1200"/>
              </a:spcAft>
              <a:buNone/>
            </a:pPr>
            <a:endParaRPr dirty="0">
              <a:latin typeface="Georgia"/>
              <a:ea typeface="Georgia"/>
              <a:cs typeface="Georgia"/>
              <a:sym typeface="Georgia"/>
            </a:endParaRPr>
          </a:p>
        </p:txBody>
      </p:sp>
      <p:pic>
        <p:nvPicPr>
          <p:cNvPr id="196" name="Google Shape;196;p29"/>
          <p:cNvPicPr preferRelativeResize="0"/>
          <p:nvPr/>
        </p:nvPicPr>
        <p:blipFill rotWithShape="1">
          <a:blip r:embed="rId3">
            <a:alphaModFix/>
          </a:blip>
          <a:srcRect t="59389"/>
          <a:stretch/>
        </p:blipFill>
        <p:spPr>
          <a:xfrm>
            <a:off x="1339126" y="1847614"/>
            <a:ext cx="5845335" cy="1346863"/>
          </a:xfrm>
          <a:prstGeom prst="rect">
            <a:avLst/>
          </a:prstGeom>
          <a:noFill/>
          <a:ln>
            <a:noFill/>
          </a:ln>
        </p:spPr>
      </p:pic>
    </p:spTree>
    <p:extLst>
      <p:ext uri="{BB962C8B-B14F-4D97-AF65-F5344CB8AC3E}">
        <p14:creationId xmlns:p14="http://schemas.microsoft.com/office/powerpoint/2010/main" val="2049391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3" name="Picture 2">
            <a:extLst>
              <a:ext uri="{FF2B5EF4-FFF2-40B4-BE49-F238E27FC236}">
                <a16:creationId xmlns:a16="http://schemas.microsoft.com/office/drawing/2014/main" id="{B0189F48-EBA2-9357-C32C-009EC2168F53}"/>
              </a:ext>
            </a:extLst>
          </p:cNvPr>
          <p:cNvPicPr>
            <a:picLocks noChangeAspect="1"/>
          </p:cNvPicPr>
          <p:nvPr/>
        </p:nvPicPr>
        <p:blipFill>
          <a:blip r:embed="rId3"/>
          <a:stretch>
            <a:fillRect/>
          </a:stretch>
        </p:blipFill>
        <p:spPr>
          <a:xfrm>
            <a:off x="2930284" y="247510"/>
            <a:ext cx="6213717" cy="4866495"/>
          </a:xfrm>
          <a:prstGeom prst="rect">
            <a:avLst/>
          </a:prstGeom>
        </p:spPr>
      </p:pic>
      <p:sp>
        <p:nvSpPr>
          <p:cNvPr id="220" name="Google Shape;220;p33"/>
          <p:cNvSpPr txBox="1">
            <a:spLocks noGrp="1"/>
          </p:cNvSpPr>
          <p:nvPr>
            <p:ph type="title"/>
          </p:nvPr>
        </p:nvSpPr>
        <p:spPr>
          <a:xfrm>
            <a:off x="410023" y="165760"/>
            <a:ext cx="8520600" cy="572700"/>
          </a:xfrm>
          <a:prstGeom prst="rect">
            <a:avLst/>
          </a:prstGeom>
          <a:solidFill>
            <a:schemeClr val="bg1"/>
          </a:solidFill>
          <a:ln>
            <a:solidFill>
              <a:schemeClr val="tx1"/>
            </a:solidFill>
          </a:ln>
        </p:spPr>
        <p:txBody>
          <a:bodyPr spcFirstLastPara="1" vert="horz" wrap="square" lIns="91425" tIns="91425" rIns="91425" bIns="91425" rtlCol="0" anchor="t" anchorCtr="0">
            <a:normAutofit fontScale="90000"/>
          </a:bodyPr>
          <a:lstStyle/>
          <a:p>
            <a:r>
              <a:rPr lang="en" dirty="0">
                <a:latin typeface="Georgia"/>
                <a:ea typeface="Georgia"/>
                <a:cs typeface="Georgia"/>
                <a:sym typeface="Georgia"/>
              </a:rPr>
              <a:t>Experimental results: Rejection rate </a:t>
            </a:r>
            <a:endParaRPr dirty="0">
              <a:latin typeface="Georgia"/>
              <a:ea typeface="Georgia"/>
              <a:cs typeface="Georgia"/>
              <a:sym typeface="Georgia"/>
            </a:endParaRPr>
          </a:p>
        </p:txBody>
      </p:sp>
      <p:sp>
        <p:nvSpPr>
          <p:cNvPr id="4" name="TextBox 3">
            <a:extLst>
              <a:ext uri="{FF2B5EF4-FFF2-40B4-BE49-F238E27FC236}">
                <a16:creationId xmlns:a16="http://schemas.microsoft.com/office/drawing/2014/main" id="{FFCD5A5A-0E9F-0964-2FE9-5AA5AF1E7EDF}"/>
              </a:ext>
            </a:extLst>
          </p:cNvPr>
          <p:cNvSpPr txBox="1"/>
          <p:nvPr/>
        </p:nvSpPr>
        <p:spPr>
          <a:xfrm>
            <a:off x="126516" y="849705"/>
            <a:ext cx="3255782" cy="4031873"/>
          </a:xfrm>
          <a:prstGeom prst="rect">
            <a:avLst/>
          </a:prstGeom>
          <a:noFill/>
        </p:spPr>
        <p:txBody>
          <a:bodyPr wrap="square" rtlCol="0">
            <a:spAutoFit/>
          </a:bodyPr>
          <a:lstStyle/>
          <a:p>
            <a:r>
              <a:rPr lang="en-US" sz="1600" dirty="0"/>
              <a:t>Observations (N = 41):</a:t>
            </a:r>
          </a:p>
          <a:p>
            <a:pPr marL="285743" indent="-285743">
              <a:buFont typeface="Arial" panose="020B0604020202020204" pitchFamily="34" charset="0"/>
              <a:buChar char="•"/>
            </a:pPr>
            <a:r>
              <a:rPr lang="en-US" sz="1600" dirty="0"/>
              <a:t>Outlier condition had highest rejection rate (</a:t>
            </a:r>
            <a:r>
              <a:rPr lang="en-US" sz="1600" dirty="0">
                <a:solidFill>
                  <a:srgbClr val="92D050"/>
                </a:solidFill>
              </a:rPr>
              <a:t>expected</a:t>
            </a:r>
            <a:r>
              <a:rPr lang="en-US" sz="1600" dirty="0"/>
              <a:t>)</a:t>
            </a:r>
          </a:p>
          <a:p>
            <a:pPr marL="285743" indent="-285743">
              <a:buFont typeface="Arial" panose="020B0604020202020204" pitchFamily="34" charset="0"/>
              <a:buChar char="•"/>
            </a:pPr>
            <a:r>
              <a:rPr lang="en-US" sz="1600" dirty="0"/>
              <a:t>Feedback condition had 2</a:t>
            </a:r>
            <a:r>
              <a:rPr lang="en-US" sz="1600" baseline="30000" dirty="0"/>
              <a:t>nd</a:t>
            </a:r>
            <a:r>
              <a:rPr lang="en-US" sz="1600" dirty="0"/>
              <a:t> highest rejection rate (</a:t>
            </a:r>
            <a:r>
              <a:rPr lang="en-US" sz="1600" dirty="0">
                <a:solidFill>
                  <a:srgbClr val="FFC000"/>
                </a:solidFill>
              </a:rPr>
              <a:t>unexpected</a:t>
            </a:r>
            <a:r>
              <a:rPr lang="en-US" sz="1600" dirty="0"/>
              <a:t>)</a:t>
            </a:r>
          </a:p>
          <a:p>
            <a:pPr marL="285743" indent="-285743">
              <a:buFont typeface="Arial" panose="020B0604020202020204" pitchFamily="34" charset="0"/>
              <a:buChar char="•"/>
            </a:pPr>
            <a:r>
              <a:rPr lang="en-US" sz="1600" dirty="0"/>
              <a:t>Combination of Feedback + Outlier rejection rate similar to Control condition’s (</a:t>
            </a:r>
            <a:r>
              <a:rPr lang="en-US" sz="1600" dirty="0">
                <a:solidFill>
                  <a:srgbClr val="FFC000"/>
                </a:solidFill>
              </a:rPr>
              <a:t>unexpected)</a:t>
            </a:r>
            <a:endParaRPr lang="en-US" sz="1600" dirty="0"/>
          </a:p>
          <a:p>
            <a:pPr marL="285743" indent="-285743">
              <a:buFont typeface="Arial" panose="020B0604020202020204" pitchFamily="34" charset="0"/>
              <a:buChar char="•"/>
            </a:pPr>
            <a:endParaRPr lang="en-US" sz="1600" dirty="0"/>
          </a:p>
          <a:p>
            <a:r>
              <a:rPr lang="en-US" sz="1600" dirty="0">
                <a:latin typeface="Arial" panose="020B0604020202020204" pitchFamily="34" charset="0"/>
              </a:rPr>
              <a:t>Two-way ANOVA test (Type III):</a:t>
            </a:r>
          </a:p>
          <a:p>
            <a:pPr marL="285743" indent="-285743">
              <a:buFont typeface="Arial" panose="020B0604020202020204" pitchFamily="34" charset="0"/>
              <a:buChar char="•"/>
            </a:pPr>
            <a:r>
              <a:rPr lang="en-US" sz="1600" dirty="0"/>
              <a:t>*Outliers (p = 0.007)</a:t>
            </a:r>
          </a:p>
          <a:p>
            <a:pPr marL="285743" indent="-285743">
              <a:buFont typeface="Arial" panose="020B0604020202020204" pitchFamily="34" charset="0"/>
              <a:buChar char="•"/>
            </a:pPr>
            <a:r>
              <a:rPr lang="en-US" sz="1600" dirty="0"/>
              <a:t>*Feedback (p = 0.007)</a:t>
            </a:r>
          </a:p>
          <a:p>
            <a:pPr marL="285743" indent="-285743">
              <a:buFont typeface="Arial" panose="020B0604020202020204" pitchFamily="34" charset="0"/>
              <a:buChar char="•"/>
            </a:pPr>
            <a:r>
              <a:rPr lang="en-US" sz="1600" dirty="0"/>
              <a:t>*Interaction between variables</a:t>
            </a:r>
            <a:br>
              <a:rPr lang="en-US" sz="1600" dirty="0"/>
            </a:br>
            <a:r>
              <a:rPr lang="en-US" sz="1600" dirty="0"/>
              <a:t> (p &lt; 0.001)</a:t>
            </a:r>
          </a:p>
          <a:p>
            <a:endParaRPr lang="en-US" sz="1600" dirty="0"/>
          </a:p>
        </p:txBody>
      </p:sp>
    </p:spTree>
    <p:extLst>
      <p:ext uri="{BB962C8B-B14F-4D97-AF65-F5344CB8AC3E}">
        <p14:creationId xmlns:p14="http://schemas.microsoft.com/office/powerpoint/2010/main" val="38295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extBox 2">
            <a:extLst>
              <a:ext uri="{FF2B5EF4-FFF2-40B4-BE49-F238E27FC236}">
                <a16:creationId xmlns:a16="http://schemas.microsoft.com/office/drawing/2014/main" id="{7EBCC234-D0A1-6805-F583-49AB7258356E}"/>
              </a:ext>
            </a:extLst>
          </p:cNvPr>
          <p:cNvSpPr txBox="1"/>
          <p:nvPr/>
        </p:nvSpPr>
        <p:spPr>
          <a:xfrm>
            <a:off x="410024" y="1130710"/>
            <a:ext cx="8337755" cy="461665"/>
          </a:xfrm>
          <a:prstGeom prst="rect">
            <a:avLst/>
          </a:prstGeom>
          <a:noFill/>
        </p:spPr>
        <p:txBody>
          <a:bodyPr wrap="square" rtlCol="0">
            <a:spAutoFit/>
          </a:bodyPr>
          <a:lstStyle/>
          <a:p>
            <a:pPr marL="342892" indent="-342892">
              <a:buFont typeface="Arial" panose="020B0604020202020204" pitchFamily="34" charset="0"/>
              <a:buChar char="•"/>
            </a:pPr>
            <a:r>
              <a:rPr lang="en-US" sz="2400" dirty="0"/>
              <a:t>Why did allowing Feedback lead to higher rejection rate?</a:t>
            </a:r>
          </a:p>
        </p:txBody>
      </p:sp>
      <p:pic>
        <p:nvPicPr>
          <p:cNvPr id="4" name="Picture 3">
            <a:extLst>
              <a:ext uri="{FF2B5EF4-FFF2-40B4-BE49-F238E27FC236}">
                <a16:creationId xmlns:a16="http://schemas.microsoft.com/office/drawing/2014/main" id="{6BB2CCFF-79AF-E8FF-C9D5-AD882E81428B}"/>
              </a:ext>
            </a:extLst>
          </p:cNvPr>
          <p:cNvPicPr>
            <a:picLocks noChangeAspect="1"/>
          </p:cNvPicPr>
          <p:nvPr/>
        </p:nvPicPr>
        <p:blipFill>
          <a:blip r:embed="rId3"/>
          <a:stretch>
            <a:fillRect/>
          </a:stretch>
        </p:blipFill>
        <p:spPr>
          <a:xfrm>
            <a:off x="1301308" y="2267566"/>
            <a:ext cx="7150100" cy="1866900"/>
          </a:xfrm>
          <a:prstGeom prst="rect">
            <a:avLst/>
          </a:prstGeom>
        </p:spPr>
      </p:pic>
      <p:pic>
        <p:nvPicPr>
          <p:cNvPr id="5" name="Picture 4">
            <a:extLst>
              <a:ext uri="{FF2B5EF4-FFF2-40B4-BE49-F238E27FC236}">
                <a16:creationId xmlns:a16="http://schemas.microsoft.com/office/drawing/2014/main" id="{3B295830-EEFB-FB61-8885-D1FC34005776}"/>
              </a:ext>
            </a:extLst>
          </p:cNvPr>
          <p:cNvPicPr>
            <a:picLocks noChangeAspect="1"/>
          </p:cNvPicPr>
          <p:nvPr/>
        </p:nvPicPr>
        <p:blipFill>
          <a:blip r:embed="rId4"/>
          <a:stretch>
            <a:fillRect/>
          </a:stretch>
        </p:blipFill>
        <p:spPr>
          <a:xfrm>
            <a:off x="1301309" y="4180391"/>
            <a:ext cx="2374900" cy="495300"/>
          </a:xfrm>
          <a:prstGeom prst="rect">
            <a:avLst/>
          </a:prstGeom>
          <a:ln>
            <a:solidFill>
              <a:schemeClr val="tx1"/>
            </a:solidFill>
          </a:ln>
        </p:spPr>
      </p:pic>
      <p:sp>
        <p:nvSpPr>
          <p:cNvPr id="6" name="TextBox 5">
            <a:extLst>
              <a:ext uri="{FF2B5EF4-FFF2-40B4-BE49-F238E27FC236}">
                <a16:creationId xmlns:a16="http://schemas.microsoft.com/office/drawing/2014/main" id="{93430CBB-9DE1-6C52-8F5F-5088667F018B}"/>
              </a:ext>
            </a:extLst>
          </p:cNvPr>
          <p:cNvSpPr txBox="1"/>
          <p:nvPr/>
        </p:nvSpPr>
        <p:spPr>
          <a:xfrm>
            <a:off x="1691149" y="1769807"/>
            <a:ext cx="7513403" cy="369332"/>
          </a:xfrm>
          <a:prstGeom prst="rect">
            <a:avLst/>
          </a:prstGeom>
          <a:noFill/>
        </p:spPr>
        <p:txBody>
          <a:bodyPr wrap="none" rtlCol="0">
            <a:spAutoFit/>
          </a:bodyPr>
          <a:lstStyle/>
          <a:p>
            <a:r>
              <a:rPr lang="en-US" dirty="0"/>
              <a:t>Hypothesis: Feedback interface primed participants to adopt a critical mindset</a:t>
            </a:r>
          </a:p>
        </p:txBody>
      </p:sp>
      <p:sp>
        <p:nvSpPr>
          <p:cNvPr id="9" name="Google Shape;220;p33">
            <a:extLst>
              <a:ext uri="{FF2B5EF4-FFF2-40B4-BE49-F238E27FC236}">
                <a16:creationId xmlns:a16="http://schemas.microsoft.com/office/drawing/2014/main" id="{29C6FC82-AF3E-5AC5-1869-3859593C39A4}"/>
              </a:ext>
            </a:extLst>
          </p:cNvPr>
          <p:cNvSpPr txBox="1">
            <a:spLocks/>
          </p:cNvSpPr>
          <p:nvPr/>
        </p:nvSpPr>
        <p:spPr>
          <a:xfrm>
            <a:off x="410024" y="165760"/>
            <a:ext cx="2038209" cy="572700"/>
          </a:xfrm>
          <a:prstGeom prst="rect">
            <a:avLst/>
          </a:prstGeom>
          <a:solidFill>
            <a:schemeClr val="bg1"/>
          </a:solidFill>
          <a:ln>
            <a:solidFill>
              <a:schemeClr val="tx1"/>
            </a:solid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eorgia"/>
                <a:ea typeface="Georgia"/>
                <a:cs typeface="Georgia"/>
                <a:sym typeface="Georgia"/>
              </a:rPr>
              <a:t>Discussion</a:t>
            </a:r>
          </a:p>
        </p:txBody>
      </p:sp>
      <p:pic>
        <p:nvPicPr>
          <p:cNvPr id="10" name="Picture 9">
            <a:extLst>
              <a:ext uri="{FF2B5EF4-FFF2-40B4-BE49-F238E27FC236}">
                <a16:creationId xmlns:a16="http://schemas.microsoft.com/office/drawing/2014/main" id="{F7702C6D-C51D-840E-9EFE-40C314524240}"/>
              </a:ext>
            </a:extLst>
          </p:cNvPr>
          <p:cNvPicPr>
            <a:picLocks noChangeAspect="1"/>
          </p:cNvPicPr>
          <p:nvPr/>
        </p:nvPicPr>
        <p:blipFill>
          <a:blip r:embed="rId5"/>
          <a:stretch>
            <a:fillRect/>
          </a:stretch>
        </p:blipFill>
        <p:spPr>
          <a:xfrm>
            <a:off x="7046798" y="3658358"/>
            <a:ext cx="1700981" cy="1332184"/>
          </a:xfrm>
          <a:prstGeom prst="rect">
            <a:avLst/>
          </a:prstGeom>
        </p:spPr>
      </p:pic>
    </p:spTree>
    <p:extLst>
      <p:ext uri="{BB962C8B-B14F-4D97-AF65-F5344CB8AC3E}">
        <p14:creationId xmlns:p14="http://schemas.microsoft.com/office/powerpoint/2010/main" val="21927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A1EC79-8620-4094-B5C2-A1166DF2C236}"/>
              </a:ext>
            </a:extLst>
          </p:cNvPr>
          <p:cNvSpPr/>
          <p:nvPr/>
        </p:nvSpPr>
        <p:spPr>
          <a:xfrm>
            <a:off x="136795" y="208156"/>
            <a:ext cx="5631648" cy="553998"/>
          </a:xfrm>
          <a:prstGeom prst="rect">
            <a:avLst/>
          </a:prstGeom>
        </p:spPr>
        <p:txBody>
          <a:bodyPr wrap="square">
            <a:spAutoFit/>
          </a:bodyPr>
          <a:lstStyle/>
          <a:p>
            <a:r>
              <a:rPr lang="en-US" sz="3000" dirty="0">
                <a:solidFill>
                  <a:srgbClr val="222222"/>
                </a:solidFill>
                <a:latin typeface="Arial" panose="020B0604020202020204" pitchFamily="34" charset="0"/>
              </a:rPr>
              <a:t>AI for Major Recommendation</a:t>
            </a:r>
            <a:endParaRPr lang="en-US" sz="2880" dirty="0">
              <a:solidFill>
                <a:schemeClr val="bg1"/>
              </a:solidFill>
            </a:endParaRPr>
          </a:p>
        </p:txBody>
      </p:sp>
      <p:pic>
        <p:nvPicPr>
          <p:cNvPr id="2" name="Picture 1">
            <a:extLst>
              <a:ext uri="{FF2B5EF4-FFF2-40B4-BE49-F238E27FC236}">
                <a16:creationId xmlns:a16="http://schemas.microsoft.com/office/drawing/2014/main" id="{E171DAD3-6553-83CC-0B6E-32BA81CC7014}"/>
              </a:ext>
            </a:extLst>
          </p:cNvPr>
          <p:cNvPicPr>
            <a:picLocks noChangeAspect="1"/>
          </p:cNvPicPr>
          <p:nvPr/>
        </p:nvPicPr>
        <p:blipFill>
          <a:blip r:embed="rId2"/>
          <a:stretch>
            <a:fillRect/>
          </a:stretch>
        </p:blipFill>
        <p:spPr>
          <a:xfrm>
            <a:off x="5746206" y="0"/>
            <a:ext cx="3397794" cy="5143500"/>
          </a:xfrm>
          <a:prstGeom prst="rect">
            <a:avLst/>
          </a:prstGeom>
        </p:spPr>
      </p:pic>
      <p:sp>
        <p:nvSpPr>
          <p:cNvPr id="8" name="TextBox 7">
            <a:extLst>
              <a:ext uri="{FF2B5EF4-FFF2-40B4-BE49-F238E27FC236}">
                <a16:creationId xmlns:a16="http://schemas.microsoft.com/office/drawing/2014/main" id="{F8FA0202-C2A6-AA2A-BB30-E7CCD65B03D6}"/>
              </a:ext>
            </a:extLst>
          </p:cNvPr>
          <p:cNvSpPr txBox="1"/>
          <p:nvPr/>
        </p:nvSpPr>
        <p:spPr>
          <a:xfrm>
            <a:off x="0" y="4580075"/>
            <a:ext cx="5746206" cy="553998"/>
          </a:xfrm>
          <a:prstGeom prst="rect">
            <a:avLst/>
          </a:prstGeom>
          <a:noFill/>
          <a:ln>
            <a:solidFill>
              <a:schemeClr val="tx1"/>
            </a:solidFill>
          </a:ln>
        </p:spPr>
        <p:txBody>
          <a:bodyPr wrap="square">
            <a:spAutoFit/>
          </a:bodyPr>
          <a:lstStyle/>
          <a:p>
            <a:r>
              <a:rPr lang="en-US" sz="1000" dirty="0"/>
              <a:t>Lekan, K., Pardos, Z.A. (2023). </a:t>
            </a:r>
            <a:r>
              <a:rPr lang="en-US" sz="1000" b="1" dirty="0"/>
              <a:t>AI-Augmented Advising: A Comparative Study of ChatGPT-4 and Advisor-based Major Recommendations. </a:t>
            </a:r>
            <a:r>
              <a:rPr lang="en-US" sz="1000" dirty="0"/>
              <a:t>Presented at the Generative AI for Education Workshop (GAIED) at the Thirty-seventh Conference on Neural Information Processing Systems (NeurIPS). New Orleans, LA.</a:t>
            </a:r>
          </a:p>
        </p:txBody>
      </p:sp>
      <p:sp>
        <p:nvSpPr>
          <p:cNvPr id="13" name="TextBox 12">
            <a:extLst>
              <a:ext uri="{FF2B5EF4-FFF2-40B4-BE49-F238E27FC236}">
                <a16:creationId xmlns:a16="http://schemas.microsoft.com/office/drawing/2014/main" id="{BA558CCC-80BF-A43C-6564-8AA49B466CEC}"/>
              </a:ext>
            </a:extLst>
          </p:cNvPr>
          <p:cNvSpPr txBox="1"/>
          <p:nvPr/>
        </p:nvSpPr>
        <p:spPr>
          <a:xfrm>
            <a:off x="426129" y="1269506"/>
            <a:ext cx="4714043" cy="1754326"/>
          </a:xfrm>
          <a:prstGeom prst="rect">
            <a:avLst/>
          </a:prstGeom>
          <a:noFill/>
        </p:spPr>
        <p:txBody>
          <a:bodyPr wrap="square" rtlCol="0">
            <a:spAutoFit/>
          </a:bodyPr>
          <a:lstStyle/>
          <a:p>
            <a:pPr marL="285743" indent="-285743">
              <a:buFont typeface="Arial" panose="020B0604020202020204" pitchFamily="34" charset="0"/>
              <a:buChar char="•"/>
            </a:pPr>
            <a:r>
              <a:rPr lang="en-US" dirty="0"/>
              <a:t>Campus advisors at UC Berkeley (n=18) rated personalized AI major recommendations and explanations favorably (4.1 out of 5)</a:t>
            </a:r>
          </a:p>
          <a:p>
            <a:pPr marL="285743" indent="-285743">
              <a:buFont typeface="Arial" panose="020B0604020202020204" pitchFamily="34" charset="0"/>
              <a:buChar char="•"/>
            </a:pPr>
            <a:r>
              <a:rPr lang="en-US" dirty="0"/>
              <a:t>AI recommendations matched advisor recommendations for ~40%  of students</a:t>
            </a:r>
          </a:p>
          <a:p>
            <a:pPr marL="285743" indent="-285743">
              <a:buFont typeface="Arial" panose="020B0604020202020204" pitchFamily="34" charset="0"/>
              <a:buChar char="•"/>
            </a:pPr>
            <a:endParaRPr lang="en-US" dirty="0"/>
          </a:p>
        </p:txBody>
      </p:sp>
    </p:spTree>
    <p:extLst>
      <p:ext uri="{BB962C8B-B14F-4D97-AF65-F5344CB8AC3E}">
        <p14:creationId xmlns:p14="http://schemas.microsoft.com/office/powerpoint/2010/main" val="1628684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1" name="TextBox 10">
            <a:extLst>
              <a:ext uri="{FF2B5EF4-FFF2-40B4-BE49-F238E27FC236}">
                <a16:creationId xmlns:a16="http://schemas.microsoft.com/office/drawing/2014/main" id="{27131B23-4647-51FC-BDF3-C2BCDD1FF188}"/>
              </a:ext>
            </a:extLst>
          </p:cNvPr>
          <p:cNvSpPr txBox="1"/>
          <p:nvPr/>
        </p:nvSpPr>
        <p:spPr>
          <a:xfrm>
            <a:off x="2948220" y="737800"/>
            <a:ext cx="5132906" cy="646331"/>
          </a:xfrm>
          <a:prstGeom prst="rect">
            <a:avLst/>
          </a:prstGeom>
          <a:noFill/>
        </p:spPr>
        <p:txBody>
          <a:bodyPr wrap="square" rtlCol="0">
            <a:spAutoFit/>
          </a:bodyPr>
          <a:lstStyle/>
          <a:p>
            <a:r>
              <a:rPr lang="en-US" sz="1800" dirty="0"/>
              <a:t>Educational “pathways” research overview</a:t>
            </a:r>
            <a:br>
              <a:rPr lang="en-US" dirty="0"/>
            </a:br>
            <a:r>
              <a:rPr lang="en-US" dirty="0" err="1"/>
              <a:t>Kizilcec</a:t>
            </a:r>
            <a:r>
              <a:rPr lang="en-US" dirty="0"/>
              <a:t> et al. (</a:t>
            </a:r>
            <a:r>
              <a:rPr lang="en-US" dirty="0">
                <a:hlinkClick r:id="rId3"/>
              </a:rPr>
              <a:t>Science 2023</a:t>
            </a:r>
            <a:r>
              <a:rPr lang="en-US" dirty="0"/>
              <a:t>) </a:t>
            </a:r>
          </a:p>
        </p:txBody>
      </p:sp>
      <p:pic>
        <p:nvPicPr>
          <p:cNvPr id="1026" name="Picture 2">
            <a:extLst>
              <a:ext uri="{FF2B5EF4-FFF2-40B4-BE49-F238E27FC236}">
                <a16:creationId xmlns:a16="http://schemas.microsoft.com/office/drawing/2014/main" id="{3CC8944B-D345-ABD4-EEFB-7EA884CF3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49"/>
          <a:stretch/>
        </p:blipFill>
        <p:spPr bwMode="auto">
          <a:xfrm>
            <a:off x="178767" y="391551"/>
            <a:ext cx="2423160" cy="1585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A199223E-FBFE-6087-EDAE-C12C84890EBD}"/>
              </a:ext>
            </a:extLst>
          </p:cNvPr>
          <p:cNvSpPr txBox="1"/>
          <p:nvPr/>
        </p:nvSpPr>
        <p:spPr>
          <a:xfrm>
            <a:off x="6115607" y="0"/>
            <a:ext cx="2849626" cy="338554"/>
          </a:xfrm>
          <a:prstGeom prst="rect">
            <a:avLst/>
          </a:prstGeom>
          <a:noFill/>
          <a:ln>
            <a:solidFill>
              <a:schemeClr val="tx1"/>
            </a:solidFill>
          </a:ln>
        </p:spPr>
        <p:txBody>
          <a:bodyPr wrap="none" rtlCol="0">
            <a:spAutoFit/>
          </a:bodyPr>
          <a:lstStyle/>
          <a:p>
            <a:r>
              <a:rPr lang="en-US" sz="1600" dirty="0"/>
              <a:t>Other related work from the lab</a:t>
            </a:r>
          </a:p>
        </p:txBody>
      </p:sp>
      <p:sp>
        <p:nvSpPr>
          <p:cNvPr id="3" name="TextBox 2">
            <a:extLst>
              <a:ext uri="{FF2B5EF4-FFF2-40B4-BE49-F238E27FC236}">
                <a16:creationId xmlns:a16="http://schemas.microsoft.com/office/drawing/2014/main" id="{AE8772CC-0BD8-6CE9-16F9-6EE6033FF41D}"/>
              </a:ext>
            </a:extLst>
          </p:cNvPr>
          <p:cNvSpPr txBox="1"/>
          <p:nvPr/>
        </p:nvSpPr>
        <p:spPr>
          <a:xfrm>
            <a:off x="2948220" y="3166036"/>
            <a:ext cx="5506764" cy="646331"/>
          </a:xfrm>
          <a:prstGeom prst="rect">
            <a:avLst/>
          </a:prstGeom>
          <a:noFill/>
        </p:spPr>
        <p:txBody>
          <a:bodyPr wrap="none" rtlCol="0">
            <a:spAutoFit/>
          </a:bodyPr>
          <a:lstStyle/>
          <a:p>
            <a:r>
              <a:rPr lang="en-US" dirty="0"/>
              <a:t>Credit hours not indicative of course workload</a:t>
            </a:r>
          </a:p>
          <a:p>
            <a:r>
              <a:rPr lang="en-US" dirty="0"/>
              <a:t>Pardos &amp; Borchers (</a:t>
            </a:r>
            <a:r>
              <a:rPr lang="en-US" dirty="0">
                <a:hlinkClick r:id="rId5"/>
              </a:rPr>
              <a:t>Internet and Higher Education, 2023</a:t>
            </a:r>
            <a:r>
              <a:rPr lang="en-US" dirty="0"/>
              <a:t>)</a:t>
            </a:r>
          </a:p>
        </p:txBody>
      </p:sp>
      <p:pic>
        <p:nvPicPr>
          <p:cNvPr id="4" name="Picture 3">
            <a:extLst>
              <a:ext uri="{FF2B5EF4-FFF2-40B4-BE49-F238E27FC236}">
                <a16:creationId xmlns:a16="http://schemas.microsoft.com/office/drawing/2014/main" id="{456DD5F8-0DBF-2360-4FF6-573849083D2A}"/>
              </a:ext>
            </a:extLst>
          </p:cNvPr>
          <p:cNvPicPr>
            <a:picLocks noChangeAspect="1"/>
          </p:cNvPicPr>
          <p:nvPr/>
        </p:nvPicPr>
        <p:blipFill>
          <a:blip r:embed="rId6"/>
          <a:stretch>
            <a:fillRect/>
          </a:stretch>
        </p:blipFill>
        <p:spPr>
          <a:xfrm>
            <a:off x="178767" y="2705955"/>
            <a:ext cx="2423160" cy="1561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3C35-3B1E-6A10-6F2F-AC85EF229B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9E35BA-F159-161D-A2C7-60B41622EE5B}"/>
              </a:ext>
            </a:extLst>
          </p:cNvPr>
          <p:cNvSpPr>
            <a:spLocks noGrp="1"/>
          </p:cNvSpPr>
          <p:nvPr>
            <p:ph idx="1"/>
          </p:nvPr>
        </p:nvSpPr>
        <p:spPr/>
        <p:txBody>
          <a:bodyPr/>
          <a:lstStyle/>
          <a:p>
            <a:endParaRPr lang="en-US" dirty="0"/>
          </a:p>
        </p:txBody>
      </p:sp>
      <p:sp>
        <p:nvSpPr>
          <p:cNvPr id="4" name="Google Shape;141;p23">
            <a:extLst>
              <a:ext uri="{FF2B5EF4-FFF2-40B4-BE49-F238E27FC236}">
                <a16:creationId xmlns:a16="http://schemas.microsoft.com/office/drawing/2014/main" id="{F436A864-B8BB-F42E-0E6D-DC917DE3508B}"/>
              </a:ext>
            </a:extLst>
          </p:cNvPr>
          <p:cNvSpPr txBox="1"/>
          <p:nvPr/>
        </p:nvSpPr>
        <p:spPr>
          <a:xfrm>
            <a:off x="2859007" y="3562630"/>
            <a:ext cx="3425983"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dk2"/>
                </a:solidFill>
              </a:rPr>
              <a:t>Open source tutoring</a:t>
            </a:r>
            <a:br>
              <a:rPr lang="en" sz="2800" dirty="0">
                <a:solidFill>
                  <a:schemeClr val="dk2"/>
                </a:solidFill>
              </a:rPr>
            </a:br>
            <a:r>
              <a:rPr lang="en" sz="2800" dirty="0">
                <a:solidFill>
                  <a:schemeClr val="dk2"/>
                </a:solidFill>
              </a:rPr>
              <a:t>(</a:t>
            </a:r>
            <a:r>
              <a:rPr lang="en" sz="2800" u="sng" dirty="0">
                <a:solidFill>
                  <a:schemeClr val="hlink"/>
                </a:solidFill>
                <a:hlinkClick r:id="rId4"/>
              </a:rPr>
              <a:t>oatutor.io</a:t>
            </a:r>
            <a:r>
              <a:rPr lang="en" sz="2800" dirty="0">
                <a:solidFill>
                  <a:schemeClr val="dk2"/>
                </a:solidFill>
              </a:rPr>
              <a:t>)</a:t>
            </a:r>
            <a:endParaRPr sz="2800" dirty="0">
              <a:solidFill>
                <a:schemeClr val="dk2"/>
              </a:solidFill>
            </a:endParaRPr>
          </a:p>
        </p:txBody>
      </p:sp>
      <p:pic>
        <p:nvPicPr>
          <p:cNvPr id="7" name="CHI23 8766 OAT tutor demo.mp4">
            <a:hlinkClick r:id="" action="ppaction://media"/>
            <a:extLst>
              <a:ext uri="{FF2B5EF4-FFF2-40B4-BE49-F238E27FC236}">
                <a16:creationId xmlns:a16="http://schemas.microsoft.com/office/drawing/2014/main" id="{253FA840-D3B4-5AC8-8491-9D58DAA17D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7817" y="340473"/>
            <a:ext cx="5548366" cy="3120955"/>
          </a:xfrm>
          <a:prstGeom prst="rect">
            <a:avLst/>
          </a:prstGeom>
        </p:spPr>
      </p:pic>
    </p:spTree>
    <p:extLst>
      <p:ext uri="{BB962C8B-B14F-4D97-AF65-F5344CB8AC3E}">
        <p14:creationId xmlns:p14="http://schemas.microsoft.com/office/powerpoint/2010/main" val="21308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600" fill="hold"/>
                                        <p:tgtEl>
                                          <p:spTgt spid="7"/>
                                        </p:tgtEl>
                                      </p:cBhvr>
                                    </p:cmd>
                                  </p:childTnLst>
                                </p:cTn>
                              </p:par>
                              <p:par>
                                <p:cTn id="7" presetID="1" presetClass="mediacall" presetSubtype="0" fill="hold" nodeType="withEffect">
                                  <p:stCondLst>
                                    <p:cond delay="0"/>
                                  </p:stCondLst>
                                  <p:childTnLst>
                                    <p:cmd type="call" cmd="playFrom(0.0)">
                                      <p:cBhvr>
                                        <p:cTn id="8" dur="53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 design, illustration&#10;&#10;Description automatically generated">
            <a:extLst>
              <a:ext uri="{FF2B5EF4-FFF2-40B4-BE49-F238E27FC236}">
                <a16:creationId xmlns:a16="http://schemas.microsoft.com/office/drawing/2014/main" id="{BACC4EB9-D578-6DE0-26AD-B1BCB58D9213}"/>
              </a:ext>
            </a:extLst>
          </p:cNvPr>
          <p:cNvPicPr>
            <a:picLocks noChangeAspect="1"/>
          </p:cNvPicPr>
          <p:nvPr/>
        </p:nvPicPr>
        <p:blipFill rotWithShape="1">
          <a:blip r:embed="rId3"/>
          <a:srcRect l="4518" t="5668" r="4217" b="4300"/>
          <a:stretch/>
        </p:blipFill>
        <p:spPr>
          <a:xfrm>
            <a:off x="0" y="2037562"/>
            <a:ext cx="4579543" cy="3105937"/>
          </a:xfrm>
          <a:prstGeom prst="rect">
            <a:avLst/>
          </a:prstGeom>
        </p:spPr>
      </p:pic>
      <p:pic>
        <p:nvPicPr>
          <p:cNvPr id="3" name="Picture 2" descr="A person and a child looking at a piece of paper&#10;&#10;Description automatically generated with low confidence">
            <a:extLst>
              <a:ext uri="{FF2B5EF4-FFF2-40B4-BE49-F238E27FC236}">
                <a16:creationId xmlns:a16="http://schemas.microsoft.com/office/drawing/2014/main" id="{2E26A1A3-E706-CC30-0660-5C6722C8CE1F}"/>
              </a:ext>
            </a:extLst>
          </p:cNvPr>
          <p:cNvPicPr>
            <a:picLocks noChangeAspect="1"/>
          </p:cNvPicPr>
          <p:nvPr/>
        </p:nvPicPr>
        <p:blipFill>
          <a:blip r:embed="rId4"/>
          <a:stretch>
            <a:fillRect/>
          </a:stretch>
        </p:blipFill>
        <p:spPr>
          <a:xfrm>
            <a:off x="4564458" y="0"/>
            <a:ext cx="4579542" cy="3043487"/>
          </a:xfrm>
          <a:prstGeom prst="rect">
            <a:avLst/>
          </a:prstGeom>
        </p:spPr>
      </p:pic>
      <p:pic>
        <p:nvPicPr>
          <p:cNvPr id="8" name="Picture 7">
            <a:hlinkClick r:id="rId5"/>
            <a:extLst>
              <a:ext uri="{FF2B5EF4-FFF2-40B4-BE49-F238E27FC236}">
                <a16:creationId xmlns:a16="http://schemas.microsoft.com/office/drawing/2014/main" id="{E37C8FC5-47E7-61E1-4A9B-CA10E8E5B854}"/>
              </a:ext>
            </a:extLst>
          </p:cNvPr>
          <p:cNvPicPr>
            <a:picLocks noChangeAspect="1"/>
          </p:cNvPicPr>
          <p:nvPr/>
        </p:nvPicPr>
        <p:blipFill>
          <a:blip r:embed="rId6"/>
          <a:stretch>
            <a:fillRect/>
          </a:stretch>
        </p:blipFill>
        <p:spPr>
          <a:xfrm>
            <a:off x="4579543" y="3524410"/>
            <a:ext cx="4579543" cy="1619090"/>
          </a:xfrm>
          <a:prstGeom prst="rect">
            <a:avLst/>
          </a:prstGeom>
        </p:spPr>
      </p:pic>
      <p:pic>
        <p:nvPicPr>
          <p:cNvPr id="27650" name="Picture 2">
            <a:extLst>
              <a:ext uri="{FF2B5EF4-FFF2-40B4-BE49-F238E27FC236}">
                <a16:creationId xmlns:a16="http://schemas.microsoft.com/office/drawing/2014/main" id="{57F117FC-233C-4A19-B6DC-D8F1C02810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2954" y="458712"/>
            <a:ext cx="1120139" cy="11201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2B42B2-2B3C-5FEC-BB1A-3E2B2B6408D0}"/>
              </a:ext>
            </a:extLst>
          </p:cNvPr>
          <p:cNvSpPr txBox="1"/>
          <p:nvPr/>
        </p:nvSpPr>
        <p:spPr>
          <a:xfrm>
            <a:off x="2485029" y="233951"/>
            <a:ext cx="936475" cy="1569660"/>
          </a:xfrm>
          <a:prstGeom prst="rect">
            <a:avLst/>
          </a:prstGeom>
          <a:noFill/>
        </p:spPr>
        <p:txBody>
          <a:bodyPr wrap="none" rtlCol="0">
            <a:spAutoFit/>
          </a:bodyPr>
          <a:lstStyle/>
          <a:p>
            <a:r>
              <a:rPr lang="en-US" sz="9600" b="1" dirty="0"/>
              <a:t>?</a:t>
            </a:r>
          </a:p>
        </p:txBody>
      </p:sp>
      <p:sp>
        <p:nvSpPr>
          <p:cNvPr id="2" name="TextBox 1">
            <a:extLst>
              <a:ext uri="{FF2B5EF4-FFF2-40B4-BE49-F238E27FC236}">
                <a16:creationId xmlns:a16="http://schemas.microsoft.com/office/drawing/2014/main" id="{612836D8-1AC3-E207-835A-63A416E03C35}"/>
              </a:ext>
            </a:extLst>
          </p:cNvPr>
          <p:cNvSpPr txBox="1"/>
          <p:nvPr/>
        </p:nvSpPr>
        <p:spPr>
          <a:xfrm>
            <a:off x="4564456" y="3067586"/>
            <a:ext cx="4579543" cy="523220"/>
          </a:xfrm>
          <a:prstGeom prst="rect">
            <a:avLst/>
          </a:prstGeom>
          <a:solidFill>
            <a:schemeClr val="bg1"/>
          </a:solidFill>
        </p:spPr>
        <p:txBody>
          <a:bodyPr wrap="square" rtlCol="0">
            <a:spAutoFit/>
          </a:bodyPr>
          <a:lstStyle/>
          <a:p>
            <a:r>
              <a:rPr lang="en-US" sz="1400" dirty="0"/>
              <a:t>Corbett (</a:t>
            </a:r>
            <a:r>
              <a:rPr lang="en-US" sz="1400" dirty="0">
                <a:hlinkClick r:id="rId8"/>
              </a:rPr>
              <a:t>2001</a:t>
            </a:r>
            <a:r>
              <a:rPr lang="en-US" sz="1400" dirty="0"/>
              <a:t>) – “Cognitive Computer Tutors: Solving the Two-Sigma Problem” (Intelligent Tutoring Systems approach)</a:t>
            </a:r>
          </a:p>
        </p:txBody>
      </p:sp>
      <p:sp>
        <p:nvSpPr>
          <p:cNvPr id="6" name="TextBox 5">
            <a:extLst>
              <a:ext uri="{FF2B5EF4-FFF2-40B4-BE49-F238E27FC236}">
                <a16:creationId xmlns:a16="http://schemas.microsoft.com/office/drawing/2014/main" id="{C0183508-C20A-BEF4-DC03-5781CAB20C1F}"/>
              </a:ext>
            </a:extLst>
          </p:cNvPr>
          <p:cNvSpPr txBox="1"/>
          <p:nvPr/>
        </p:nvSpPr>
        <p:spPr>
          <a:xfrm>
            <a:off x="499886" y="1576594"/>
            <a:ext cx="2530180" cy="369332"/>
          </a:xfrm>
          <a:prstGeom prst="rect">
            <a:avLst/>
          </a:prstGeom>
          <a:noFill/>
        </p:spPr>
        <p:txBody>
          <a:bodyPr wrap="none" rtlCol="0">
            <a:spAutoFit/>
          </a:bodyPr>
          <a:lstStyle/>
          <a:p>
            <a:r>
              <a:rPr lang="en-US" dirty="0"/>
              <a:t>Where’s the open source</a:t>
            </a:r>
          </a:p>
        </p:txBody>
      </p:sp>
    </p:spTree>
    <p:extLst>
      <p:ext uri="{BB962C8B-B14F-4D97-AF65-F5344CB8AC3E}">
        <p14:creationId xmlns:p14="http://schemas.microsoft.com/office/powerpoint/2010/main" val="19442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xEl>
                                              <p:pRg st="0" end="0"/>
                                            </p:txEl>
                                          </p:spTgt>
                                        </p:tgtEl>
                                      </p:cBhvr>
                                    </p:animEffect>
                                    <p:set>
                                      <p:cBhvr>
                                        <p:cTn id="11" dur="1" fill="hold">
                                          <p:stCondLst>
                                            <p:cond delay="499"/>
                                          </p:stCondLst>
                                        </p:cTn>
                                        <p:tgtEl>
                                          <p:spTgt spid="2">
                                            <p:txEl>
                                              <p:pRg st="0" end="0"/>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
                                            <p:bg/>
                                          </p:spTgt>
                                        </p:tgtEl>
                                      </p:cBhvr>
                                    </p:animEffect>
                                    <p:set>
                                      <p:cBhvr>
                                        <p:cTn id="14" dur="1" fill="hold">
                                          <p:stCondLst>
                                            <p:cond delay="499"/>
                                          </p:stCondLst>
                                        </p:cTn>
                                        <p:tgtEl>
                                          <p:spTgt spid="2">
                                            <p:bg/>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650"/>
                                        </p:tgtEl>
                                        <p:attrNameLst>
                                          <p:attrName>style.visibility</p:attrName>
                                        </p:attrNameLst>
                                      </p:cBhvr>
                                      <p:to>
                                        <p:strVal val="visible"/>
                                      </p:to>
                                    </p:set>
                                    <p:animEffect transition="in" filter="fade">
                                      <p:cBhvr>
                                        <p:cTn id="24" dur="500"/>
                                        <p:tgtEl>
                                          <p:spTgt spid="276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allAtOnce"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g1f08ff640ac_0_108"/>
          <p:cNvSpPr txBox="1">
            <a:spLocks noGrp="1"/>
          </p:cNvSpPr>
          <p:nvPr>
            <p:ph type="title" idx="4294967295"/>
          </p:nvPr>
        </p:nvSpPr>
        <p:spPr>
          <a:xfrm>
            <a:off x="728298" y="453037"/>
            <a:ext cx="7620801"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Open</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r>
              <a:rPr lang="en"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movements and exemplar systems</a:t>
            </a:r>
            <a:endParaRPr dirty="0"/>
          </a:p>
        </p:txBody>
      </p:sp>
      <p:pic>
        <p:nvPicPr>
          <p:cNvPr id="12" name="Picture 11">
            <a:extLst>
              <a:ext uri="{FF2B5EF4-FFF2-40B4-BE49-F238E27FC236}">
                <a16:creationId xmlns:a16="http://schemas.microsoft.com/office/drawing/2014/main" id="{6A76C8AB-8242-4E13-539B-129090D18E72}"/>
              </a:ext>
            </a:extLst>
          </p:cNvPr>
          <p:cNvPicPr>
            <a:picLocks noChangeAspect="1"/>
          </p:cNvPicPr>
          <p:nvPr/>
        </p:nvPicPr>
        <p:blipFill>
          <a:blip r:embed="rId3"/>
          <a:stretch>
            <a:fillRect/>
          </a:stretch>
        </p:blipFill>
        <p:spPr>
          <a:xfrm>
            <a:off x="2851961" y="1661818"/>
            <a:ext cx="3585385" cy="3223905"/>
          </a:xfrm>
          <a:prstGeom prst="rect">
            <a:avLst/>
          </a:prstGeom>
        </p:spPr>
      </p:pic>
      <p:grpSp>
        <p:nvGrpSpPr>
          <p:cNvPr id="5" name="Google Shape;136;g1f08ff640ac_0_108">
            <a:extLst>
              <a:ext uri="{FF2B5EF4-FFF2-40B4-BE49-F238E27FC236}">
                <a16:creationId xmlns:a16="http://schemas.microsoft.com/office/drawing/2014/main" id="{6A14EA9C-69ED-93B9-4D8F-98AF201DF1C0}"/>
              </a:ext>
            </a:extLst>
          </p:cNvPr>
          <p:cNvGrpSpPr/>
          <p:nvPr/>
        </p:nvGrpSpPr>
        <p:grpSpPr>
          <a:xfrm>
            <a:off x="355685" y="577349"/>
            <a:ext cx="214625" cy="214625"/>
            <a:chOff x="2594050" y="1631825"/>
            <a:chExt cx="439625" cy="439625"/>
          </a:xfrm>
        </p:grpSpPr>
        <p:sp>
          <p:nvSpPr>
            <p:cNvPr id="6" name="Google Shape;137;g1f08ff640ac_0_108">
              <a:extLst>
                <a:ext uri="{FF2B5EF4-FFF2-40B4-BE49-F238E27FC236}">
                  <a16:creationId xmlns:a16="http://schemas.microsoft.com/office/drawing/2014/main" id="{6269E448-D950-996B-14DC-F2B5A6043CEC}"/>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38;g1f08ff640ac_0_108">
              <a:extLst>
                <a:ext uri="{FF2B5EF4-FFF2-40B4-BE49-F238E27FC236}">
                  <a16:creationId xmlns:a16="http://schemas.microsoft.com/office/drawing/2014/main" id="{B909B1D4-5C8F-3249-F0C0-FB05A27FBCC2}"/>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39;g1f08ff640ac_0_108">
              <a:extLst>
                <a:ext uri="{FF2B5EF4-FFF2-40B4-BE49-F238E27FC236}">
                  <a16:creationId xmlns:a16="http://schemas.microsoft.com/office/drawing/2014/main" id="{58066267-C7B4-DB8D-BB04-C3F60D453264}"/>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0;g1f08ff640ac_0_108">
              <a:extLst>
                <a:ext uri="{FF2B5EF4-FFF2-40B4-BE49-F238E27FC236}">
                  <a16:creationId xmlns:a16="http://schemas.microsoft.com/office/drawing/2014/main" id="{E08267C2-0B9E-2239-BA76-AECB82048824}"/>
                </a:ext>
              </a:extLst>
            </p:cNvPr>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Google Shape;149;g1f08ff640ac_0_108">
            <a:extLst>
              <a:ext uri="{FF2B5EF4-FFF2-40B4-BE49-F238E27FC236}">
                <a16:creationId xmlns:a16="http://schemas.microsoft.com/office/drawing/2014/main" id="{2014484C-69AB-F43D-9027-11F1798F3BEA}"/>
              </a:ext>
            </a:extLst>
          </p:cNvPr>
          <p:cNvSpPr/>
          <p:nvPr/>
        </p:nvSpPr>
        <p:spPr>
          <a:xfrm>
            <a:off x="4280702" y="3106265"/>
            <a:ext cx="723725" cy="722376"/>
          </a:xfrm>
          <a:prstGeom prst="ellipse">
            <a:avLst/>
          </a:prstGeom>
          <a:solidFill>
            <a:schemeClr val="accent4"/>
          </a:solidFill>
          <a:ln>
            <a:solidFill>
              <a:schemeClr val="tx1"/>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Google Shape;150;g1f08ff640ac_0_108">
            <a:extLst>
              <a:ext uri="{FF2B5EF4-FFF2-40B4-BE49-F238E27FC236}">
                <a16:creationId xmlns:a16="http://schemas.microsoft.com/office/drawing/2014/main" id="{3D926EC5-6576-A58C-1FE1-1A676CD6084A}"/>
              </a:ext>
            </a:extLst>
          </p:cNvPr>
          <p:cNvSpPr txBox="1"/>
          <p:nvPr/>
        </p:nvSpPr>
        <p:spPr>
          <a:xfrm>
            <a:off x="4261295" y="3287614"/>
            <a:ext cx="762537" cy="36939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200" b="1" i="0" u="none" strike="noStrike" cap="none" dirty="0">
                <a:solidFill>
                  <a:schemeClr val="bg1"/>
                </a:solidFill>
                <a:latin typeface="Quattrocento Sans"/>
                <a:ea typeface="Quattrocento Sans"/>
                <a:cs typeface="Quattrocento Sans"/>
                <a:sym typeface="Quattrocento Sans"/>
              </a:rPr>
              <a:t>OATutor</a:t>
            </a:r>
            <a:endParaRPr sz="1200" b="0" i="0" u="none" strike="noStrike" cap="none" dirty="0">
              <a:solidFill>
                <a:schemeClr val="bg1"/>
              </a:solidFill>
              <a:latin typeface="Quattrocento Sans"/>
              <a:ea typeface="Quattrocento Sans"/>
              <a:cs typeface="Quattrocento Sans"/>
              <a:sym typeface="Quattrocento Sans"/>
            </a:endParaRPr>
          </a:p>
        </p:txBody>
      </p:sp>
      <p:sp>
        <p:nvSpPr>
          <p:cNvPr id="11" name="Google Shape;152;g1f08ff640ac_0_108">
            <a:extLst>
              <a:ext uri="{FF2B5EF4-FFF2-40B4-BE49-F238E27FC236}">
                <a16:creationId xmlns:a16="http://schemas.microsoft.com/office/drawing/2014/main" id="{8B9C5B0F-86C6-9BB4-ACA0-0B347B815385}"/>
              </a:ext>
            </a:extLst>
          </p:cNvPr>
          <p:cNvSpPr txBox="1"/>
          <p:nvPr/>
        </p:nvSpPr>
        <p:spPr>
          <a:xfrm>
            <a:off x="6449218" y="3758100"/>
            <a:ext cx="1991749"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600" b="0" i="0" u="none" strike="noStrike" cap="none" dirty="0">
                <a:solidFill>
                  <a:srgbClr val="000000"/>
                </a:solidFill>
                <a:highlight>
                  <a:srgbClr val="FFE599"/>
                </a:highlight>
                <a:latin typeface="Quattrocento Sans"/>
                <a:ea typeface="Quattrocento Sans"/>
                <a:cs typeface="Quattrocento Sans"/>
                <a:sym typeface="Quattrocento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Creative Commons</a:t>
            </a:r>
            <a:endParaRPr sz="1600" b="0" i="0" u="none" strike="noStrike" cap="none" dirty="0">
              <a:solidFill>
                <a:srgbClr val="000000"/>
              </a:solidFill>
              <a:highlight>
                <a:srgbClr val="FFE599"/>
              </a:highlight>
              <a:latin typeface="Quattrocento Sans"/>
              <a:ea typeface="Quattrocento Sans"/>
              <a:cs typeface="Quattrocento Sans"/>
              <a:sym typeface="Quattrocento Sans"/>
            </a:endParaRPr>
          </a:p>
        </p:txBody>
      </p:sp>
      <p:sp>
        <p:nvSpPr>
          <p:cNvPr id="13" name="Google Shape;153;g1f08ff640ac_0_108">
            <a:extLst>
              <a:ext uri="{FF2B5EF4-FFF2-40B4-BE49-F238E27FC236}">
                <a16:creationId xmlns:a16="http://schemas.microsoft.com/office/drawing/2014/main" id="{41BADBFE-ADC6-91C3-37FF-D569C9E72E32}"/>
              </a:ext>
            </a:extLst>
          </p:cNvPr>
          <p:cNvSpPr txBox="1"/>
          <p:nvPr/>
        </p:nvSpPr>
        <p:spPr>
          <a:xfrm>
            <a:off x="3855532" y="1230961"/>
            <a:ext cx="1574062"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600" b="0" i="0" u="none" strike="noStrike" cap="none" dirty="0">
                <a:solidFill>
                  <a:srgbClr val="000000"/>
                </a:solidFill>
                <a:highlight>
                  <a:srgbClr val="FFE599"/>
                </a:highlight>
                <a:latin typeface="Quattrocento Sans"/>
                <a:ea typeface="Quattrocento Sans"/>
                <a:cs typeface="Quattrocento Sans"/>
                <a:sym typeface="Quattrocento Sans"/>
              </a:rPr>
              <a:t>Open Source</a:t>
            </a:r>
            <a:endParaRPr sz="1600" b="0" i="0" u="none" strike="noStrike" cap="none" dirty="0">
              <a:solidFill>
                <a:srgbClr val="000000"/>
              </a:solidFill>
              <a:highlight>
                <a:srgbClr val="FFE599"/>
              </a:highlight>
              <a:latin typeface="Quattrocento Sans"/>
              <a:ea typeface="Quattrocento Sans"/>
              <a:cs typeface="Quattrocento Sans"/>
              <a:sym typeface="Quattrocento Sans"/>
            </a:endParaRPr>
          </a:p>
        </p:txBody>
      </p:sp>
      <p:sp>
        <p:nvSpPr>
          <p:cNvPr id="14" name="TextBox 13">
            <a:extLst>
              <a:ext uri="{FF2B5EF4-FFF2-40B4-BE49-F238E27FC236}">
                <a16:creationId xmlns:a16="http://schemas.microsoft.com/office/drawing/2014/main" id="{46B099B4-477A-F908-8051-B3F2D5A918D7}"/>
              </a:ext>
            </a:extLst>
          </p:cNvPr>
          <p:cNvSpPr txBox="1"/>
          <p:nvPr/>
        </p:nvSpPr>
        <p:spPr>
          <a:xfrm>
            <a:off x="5588978" y="1790886"/>
            <a:ext cx="1696736" cy="646331"/>
          </a:xfrm>
          <a:prstGeom prst="rect">
            <a:avLst/>
          </a:prstGeom>
          <a:noFill/>
        </p:spPr>
        <p:txBody>
          <a:bodyPr wrap="square">
            <a:spAutoFit/>
          </a:bodyPr>
          <a:lstStyle/>
          <a:p>
            <a:r>
              <a:rPr lang="en"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Massive </a:t>
            </a:r>
            <a:r>
              <a:rPr lang="en"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Open</a:t>
            </a:r>
            <a:r>
              <a:rPr lang="en"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Online Courses</a:t>
            </a:r>
            <a:endParaRPr lang="en-US" dirty="0"/>
          </a:p>
        </p:txBody>
      </p:sp>
      <p:sp>
        <p:nvSpPr>
          <p:cNvPr id="15" name="TextBox 14">
            <a:extLst>
              <a:ext uri="{FF2B5EF4-FFF2-40B4-BE49-F238E27FC236}">
                <a16:creationId xmlns:a16="http://schemas.microsoft.com/office/drawing/2014/main" id="{874F4C0D-F56B-480A-F7ED-E70FE7D0FF88}"/>
              </a:ext>
            </a:extLst>
          </p:cNvPr>
          <p:cNvSpPr txBox="1"/>
          <p:nvPr/>
        </p:nvSpPr>
        <p:spPr>
          <a:xfrm>
            <a:off x="6437346" y="3184416"/>
            <a:ext cx="2668954" cy="307777"/>
          </a:xfrm>
          <a:prstGeom prst="rect">
            <a:avLst/>
          </a:prstGeom>
          <a:noFill/>
        </p:spPr>
        <p:txBody>
          <a:bodyPr wrap="square">
            <a:spAutoFit/>
          </a:bodyPr>
          <a:lstStyle/>
          <a:p>
            <a:r>
              <a:rPr lang="en"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Open</a:t>
            </a:r>
            <a:r>
              <a:rPr lang="en"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Educational Resources</a:t>
            </a:r>
            <a:endParaRPr lang="en-US" dirty="0"/>
          </a:p>
        </p:txBody>
      </p:sp>
      <p:sp>
        <p:nvSpPr>
          <p:cNvPr id="17" name="Google Shape;151;g1f08ff640ac_0_108">
            <a:extLst>
              <a:ext uri="{FF2B5EF4-FFF2-40B4-BE49-F238E27FC236}">
                <a16:creationId xmlns:a16="http://schemas.microsoft.com/office/drawing/2014/main" id="{1E7CA12A-4B5F-0610-EF5B-B2DBAB0B1733}"/>
              </a:ext>
            </a:extLst>
          </p:cNvPr>
          <p:cNvSpPr txBox="1"/>
          <p:nvPr/>
        </p:nvSpPr>
        <p:spPr>
          <a:xfrm>
            <a:off x="1754724" y="3553732"/>
            <a:ext cx="979098"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600" b="0" i="0" u="none" strike="noStrike" cap="none" dirty="0">
                <a:solidFill>
                  <a:srgbClr val="000000"/>
                </a:solidFill>
                <a:highlight>
                  <a:srgbClr val="FFE599"/>
                </a:highlight>
                <a:latin typeface="Quattrocento Sans"/>
                <a:ea typeface="Quattrocento Sans"/>
                <a:cs typeface="Quattrocento Sans"/>
                <a:sym typeface="Quattrocento Sans"/>
              </a:rPr>
              <a:t>Adaptive</a:t>
            </a:r>
            <a:endParaRPr sz="1600" b="0" i="0" u="none" strike="noStrike" cap="none" dirty="0">
              <a:solidFill>
                <a:srgbClr val="000000"/>
              </a:solidFill>
              <a:highlight>
                <a:srgbClr val="FFE599"/>
              </a:highlight>
              <a:latin typeface="Quattrocento Sans"/>
              <a:ea typeface="Quattrocento Sans"/>
              <a:cs typeface="Quattrocento Sans"/>
              <a:sym typeface="Quattrocento Sans"/>
            </a:endParaRPr>
          </a:p>
        </p:txBody>
      </p:sp>
      <p:sp>
        <p:nvSpPr>
          <p:cNvPr id="18" name="TextBox 17">
            <a:extLst>
              <a:ext uri="{FF2B5EF4-FFF2-40B4-BE49-F238E27FC236}">
                <a16:creationId xmlns:a16="http://schemas.microsoft.com/office/drawing/2014/main" id="{2FC770C4-DDCD-975A-3894-94836A61E6D2}"/>
              </a:ext>
            </a:extLst>
          </p:cNvPr>
          <p:cNvSpPr txBox="1"/>
          <p:nvPr/>
        </p:nvSpPr>
        <p:spPr>
          <a:xfrm>
            <a:off x="1678516" y="3184416"/>
            <a:ext cx="1276439" cy="369332"/>
          </a:xfrm>
          <a:prstGeom prst="rect">
            <a:avLst/>
          </a:prstGeom>
          <a:noFill/>
        </p:spPr>
        <p:txBody>
          <a:bodyPr wrap="square">
            <a:spAutoFit/>
          </a:bodyPr>
          <a:lstStyle/>
          <a:p>
            <a:r>
              <a:rPr lang="en"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Open</a:t>
            </a:r>
            <a:r>
              <a:rPr lang="en"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Data</a:t>
            </a:r>
            <a:endParaRPr lang="en-US" dirty="0"/>
          </a:p>
        </p:txBody>
      </p:sp>
    </p:spTree>
    <p:extLst>
      <p:ext uri="{BB962C8B-B14F-4D97-AF65-F5344CB8AC3E}">
        <p14:creationId xmlns:p14="http://schemas.microsoft.com/office/powerpoint/2010/main" val="177677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P spid="15"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 name="Picture 1" descr="Icon&#10;&#10;Description automatically generated with low confidence">
            <a:extLst>
              <a:ext uri="{FF2B5EF4-FFF2-40B4-BE49-F238E27FC236}">
                <a16:creationId xmlns:a16="http://schemas.microsoft.com/office/drawing/2014/main" id="{C28E12A0-EF75-955B-CB96-AAB975F8FCE6}"/>
              </a:ext>
            </a:extLst>
          </p:cNvPr>
          <p:cNvPicPr>
            <a:picLocks noChangeAspect="1"/>
          </p:cNvPicPr>
          <p:nvPr/>
        </p:nvPicPr>
        <p:blipFill rotWithShape="1">
          <a:blip r:embed="rId3"/>
          <a:srcRect l="17444" r="20720"/>
          <a:stretch/>
        </p:blipFill>
        <p:spPr>
          <a:xfrm>
            <a:off x="1" y="0"/>
            <a:ext cx="9144000" cy="5143500"/>
          </a:xfrm>
          <a:prstGeom prst="rect">
            <a:avLst/>
          </a:prstGeom>
        </p:spPr>
      </p:pic>
      <p:pic>
        <p:nvPicPr>
          <p:cNvPr id="12" name="Picture 11">
            <a:extLst>
              <a:ext uri="{FF2B5EF4-FFF2-40B4-BE49-F238E27FC236}">
                <a16:creationId xmlns:a16="http://schemas.microsoft.com/office/drawing/2014/main" id="{6A76C8AB-8242-4E13-539B-129090D18E72}"/>
              </a:ext>
            </a:extLst>
          </p:cNvPr>
          <p:cNvPicPr>
            <a:picLocks noChangeAspect="1"/>
          </p:cNvPicPr>
          <p:nvPr/>
        </p:nvPicPr>
        <p:blipFill>
          <a:blip r:embed="rId4"/>
          <a:stretch>
            <a:fillRect/>
          </a:stretch>
        </p:blipFill>
        <p:spPr>
          <a:xfrm>
            <a:off x="148090" y="3340726"/>
            <a:ext cx="1886172" cy="1696007"/>
          </a:xfrm>
          <a:prstGeom prst="rect">
            <a:avLst/>
          </a:prstGeom>
        </p:spPr>
      </p:pic>
      <p:sp>
        <p:nvSpPr>
          <p:cNvPr id="13" name="Google Shape;149;g1f08ff640ac_0_108">
            <a:extLst>
              <a:ext uri="{FF2B5EF4-FFF2-40B4-BE49-F238E27FC236}">
                <a16:creationId xmlns:a16="http://schemas.microsoft.com/office/drawing/2014/main" id="{A9443FBF-3D7C-0869-B60F-970A43C2085C}"/>
              </a:ext>
            </a:extLst>
          </p:cNvPr>
          <p:cNvSpPr/>
          <p:nvPr/>
        </p:nvSpPr>
        <p:spPr>
          <a:xfrm>
            <a:off x="8118056" y="131429"/>
            <a:ext cx="723725" cy="668321"/>
          </a:xfrm>
          <a:prstGeom prst="ellipse">
            <a:avLst/>
          </a:prstGeom>
          <a:solidFill>
            <a:schemeClr val="bg1"/>
          </a:solidFill>
          <a:ln>
            <a:solidFill>
              <a:schemeClr val="tx1"/>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150;g1f08ff640ac_0_108">
            <a:extLst>
              <a:ext uri="{FF2B5EF4-FFF2-40B4-BE49-F238E27FC236}">
                <a16:creationId xmlns:a16="http://schemas.microsoft.com/office/drawing/2014/main" id="{DE4EB55E-951F-0CFF-C721-5D20336BEF54}"/>
              </a:ext>
            </a:extLst>
          </p:cNvPr>
          <p:cNvSpPr txBox="1"/>
          <p:nvPr/>
        </p:nvSpPr>
        <p:spPr>
          <a:xfrm>
            <a:off x="8098665" y="280885"/>
            <a:ext cx="762537" cy="36939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200" b="1" i="0" u="none" strike="noStrike" cap="none" dirty="0">
                <a:solidFill>
                  <a:srgbClr val="000000"/>
                </a:solidFill>
                <a:latin typeface="Quattrocento Sans"/>
                <a:ea typeface="Quattrocento Sans"/>
                <a:cs typeface="Quattrocento Sans"/>
                <a:sym typeface="Quattrocento Sans"/>
              </a:rPr>
              <a:t>OATutor</a:t>
            </a:r>
            <a:endParaRPr sz="1200" b="0" i="0" u="none" strike="noStrike" cap="none" dirty="0">
              <a:solidFill>
                <a:srgbClr val="000000"/>
              </a:solidFill>
              <a:latin typeface="Quattrocento Sans"/>
              <a:ea typeface="Quattrocento Sans"/>
              <a:cs typeface="Quattrocento Sans"/>
              <a:sym typeface="Quattrocento Sans"/>
            </a:endParaRPr>
          </a:p>
        </p:txBody>
      </p:sp>
      <p:sp>
        <p:nvSpPr>
          <p:cNvPr id="3" name="TextBox 2">
            <a:extLst>
              <a:ext uri="{FF2B5EF4-FFF2-40B4-BE49-F238E27FC236}">
                <a16:creationId xmlns:a16="http://schemas.microsoft.com/office/drawing/2014/main" id="{08FEEDF6-8A2D-71CC-7A9A-7369CA1DE256}"/>
              </a:ext>
            </a:extLst>
          </p:cNvPr>
          <p:cNvSpPr txBox="1"/>
          <p:nvPr/>
        </p:nvSpPr>
        <p:spPr>
          <a:xfrm>
            <a:off x="7723162" y="4958834"/>
            <a:ext cx="1420837" cy="184666"/>
          </a:xfrm>
          <a:prstGeom prst="rect">
            <a:avLst/>
          </a:prstGeom>
          <a:noFill/>
        </p:spPr>
        <p:txBody>
          <a:bodyPr wrap="square" rtlCol="0">
            <a:spAutoFit/>
          </a:bodyPr>
          <a:lstStyle/>
          <a:p>
            <a:r>
              <a:rPr lang="en-US" sz="600" i="1" dirty="0"/>
              <a:t>Road image generated by DALL-E 2</a:t>
            </a:r>
          </a:p>
        </p:txBody>
      </p:sp>
    </p:spTree>
    <p:extLst>
      <p:ext uri="{BB962C8B-B14F-4D97-AF65-F5344CB8AC3E}">
        <p14:creationId xmlns:p14="http://schemas.microsoft.com/office/powerpoint/2010/main" val="1909504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 name="Picture 1" descr="Icon&#10;&#10;Description automatically generated with low confidence">
            <a:extLst>
              <a:ext uri="{FF2B5EF4-FFF2-40B4-BE49-F238E27FC236}">
                <a16:creationId xmlns:a16="http://schemas.microsoft.com/office/drawing/2014/main" id="{C28E12A0-EF75-955B-CB96-AAB975F8FCE6}"/>
              </a:ext>
            </a:extLst>
          </p:cNvPr>
          <p:cNvPicPr>
            <a:picLocks noChangeAspect="1"/>
          </p:cNvPicPr>
          <p:nvPr/>
        </p:nvPicPr>
        <p:blipFill rotWithShape="1">
          <a:blip r:embed="rId3"/>
          <a:srcRect l="17444" r="20720"/>
          <a:stretch/>
        </p:blipFill>
        <p:spPr>
          <a:xfrm>
            <a:off x="1" y="0"/>
            <a:ext cx="9144000" cy="5143500"/>
          </a:xfrm>
          <a:prstGeom prst="rect">
            <a:avLst/>
          </a:prstGeom>
        </p:spPr>
      </p:pic>
      <p:pic>
        <p:nvPicPr>
          <p:cNvPr id="12" name="Picture 11">
            <a:extLst>
              <a:ext uri="{FF2B5EF4-FFF2-40B4-BE49-F238E27FC236}">
                <a16:creationId xmlns:a16="http://schemas.microsoft.com/office/drawing/2014/main" id="{6A76C8AB-8242-4E13-539B-129090D18E72}"/>
              </a:ext>
            </a:extLst>
          </p:cNvPr>
          <p:cNvPicPr>
            <a:picLocks noChangeAspect="1"/>
          </p:cNvPicPr>
          <p:nvPr/>
        </p:nvPicPr>
        <p:blipFill>
          <a:blip r:embed="rId4"/>
          <a:stretch>
            <a:fillRect/>
          </a:stretch>
        </p:blipFill>
        <p:spPr>
          <a:xfrm>
            <a:off x="148090" y="3340726"/>
            <a:ext cx="1886172" cy="1696007"/>
          </a:xfrm>
          <a:prstGeom prst="rect">
            <a:avLst/>
          </a:prstGeom>
        </p:spPr>
      </p:pic>
      <p:sp>
        <p:nvSpPr>
          <p:cNvPr id="13" name="Google Shape;149;g1f08ff640ac_0_108">
            <a:extLst>
              <a:ext uri="{FF2B5EF4-FFF2-40B4-BE49-F238E27FC236}">
                <a16:creationId xmlns:a16="http://schemas.microsoft.com/office/drawing/2014/main" id="{A9443FBF-3D7C-0869-B60F-970A43C2085C}"/>
              </a:ext>
            </a:extLst>
          </p:cNvPr>
          <p:cNvSpPr/>
          <p:nvPr/>
        </p:nvSpPr>
        <p:spPr>
          <a:xfrm>
            <a:off x="8118056" y="131429"/>
            <a:ext cx="723725" cy="668321"/>
          </a:xfrm>
          <a:prstGeom prst="ellipse">
            <a:avLst/>
          </a:prstGeom>
          <a:solidFill>
            <a:schemeClr val="bg1"/>
          </a:solidFill>
          <a:ln>
            <a:solidFill>
              <a:schemeClr val="tx1"/>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50;g1f08ff640ac_0_108">
            <a:extLst>
              <a:ext uri="{FF2B5EF4-FFF2-40B4-BE49-F238E27FC236}">
                <a16:creationId xmlns:a16="http://schemas.microsoft.com/office/drawing/2014/main" id="{DE4EB55E-951F-0CFF-C721-5D20336BEF54}"/>
              </a:ext>
            </a:extLst>
          </p:cNvPr>
          <p:cNvSpPr txBox="1"/>
          <p:nvPr/>
        </p:nvSpPr>
        <p:spPr>
          <a:xfrm>
            <a:off x="8098665" y="280885"/>
            <a:ext cx="762537" cy="36939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200" b="1" i="0" u="none" strike="noStrike" cap="none" dirty="0">
                <a:solidFill>
                  <a:srgbClr val="000000"/>
                </a:solidFill>
                <a:latin typeface="Quattrocento Sans"/>
                <a:ea typeface="Quattrocento Sans"/>
                <a:cs typeface="Quattrocento Sans"/>
                <a:sym typeface="Quattrocento Sans"/>
              </a:rPr>
              <a:t>OATutor</a:t>
            </a:r>
            <a:endParaRPr sz="1200" b="0" i="0" u="none" strike="noStrike" cap="none" dirty="0">
              <a:solidFill>
                <a:srgbClr val="000000"/>
              </a:solidFill>
              <a:latin typeface="Quattrocento Sans"/>
              <a:ea typeface="Quattrocento Sans"/>
              <a:cs typeface="Quattrocento Sans"/>
              <a:sym typeface="Quattrocento Sans"/>
            </a:endParaRPr>
          </a:p>
        </p:txBody>
      </p:sp>
      <p:sp>
        <p:nvSpPr>
          <p:cNvPr id="3" name="TextBox 2">
            <a:extLst>
              <a:ext uri="{FF2B5EF4-FFF2-40B4-BE49-F238E27FC236}">
                <a16:creationId xmlns:a16="http://schemas.microsoft.com/office/drawing/2014/main" id="{08FEEDF6-8A2D-71CC-7A9A-7369CA1DE256}"/>
              </a:ext>
            </a:extLst>
          </p:cNvPr>
          <p:cNvSpPr txBox="1"/>
          <p:nvPr/>
        </p:nvSpPr>
        <p:spPr>
          <a:xfrm>
            <a:off x="7723162" y="4958834"/>
            <a:ext cx="1420837" cy="184666"/>
          </a:xfrm>
          <a:prstGeom prst="rect">
            <a:avLst/>
          </a:prstGeom>
          <a:noFill/>
        </p:spPr>
        <p:txBody>
          <a:bodyPr wrap="square" rtlCol="0">
            <a:spAutoFit/>
          </a:bodyPr>
          <a:lstStyle/>
          <a:p>
            <a:r>
              <a:rPr lang="en-US" sz="600" i="1" dirty="0"/>
              <a:t>Road image generated by DALL-E 2</a:t>
            </a:r>
          </a:p>
        </p:txBody>
      </p:sp>
      <p:sp>
        <p:nvSpPr>
          <p:cNvPr id="5" name="TextBox 4">
            <a:extLst>
              <a:ext uri="{FF2B5EF4-FFF2-40B4-BE49-F238E27FC236}">
                <a16:creationId xmlns:a16="http://schemas.microsoft.com/office/drawing/2014/main" id="{0CF7425E-D73A-FDDB-F437-173AE94BD9CE}"/>
              </a:ext>
            </a:extLst>
          </p:cNvPr>
          <p:cNvSpPr txBox="1"/>
          <p:nvPr/>
        </p:nvSpPr>
        <p:spPr>
          <a:xfrm>
            <a:off x="142157" y="127029"/>
            <a:ext cx="3784209" cy="677108"/>
          </a:xfrm>
          <a:prstGeom prst="rect">
            <a:avLst/>
          </a:prstGeom>
          <a:noFill/>
        </p:spPr>
        <p:txBody>
          <a:bodyPr wrap="square">
            <a:spAutoFit/>
          </a:bodyPr>
          <a:lstStyle/>
          <a:p>
            <a:r>
              <a:rPr lang="en-US" sz="2400" b="1" i="0" u="none" strike="noStrike" dirty="0">
                <a:solidFill>
                  <a:srgbClr val="000000"/>
                </a:solidFill>
                <a:effectLst/>
                <a:latin typeface="Calibri" panose="020F0502020204030204" pitchFamily="34" charset="0"/>
              </a:rPr>
              <a:t>Research through Design</a:t>
            </a:r>
          </a:p>
          <a:p>
            <a:r>
              <a:rPr lang="en-US" sz="1400" b="0" i="0" u="none" strike="noStrike" dirty="0">
                <a:solidFill>
                  <a:srgbClr val="000000"/>
                </a:solidFill>
                <a:effectLst/>
                <a:latin typeface="Calibri" panose="020F0502020204030204" pitchFamily="34" charset="0"/>
              </a:rPr>
              <a:t>(Zimmerman, et al, 2007) </a:t>
            </a:r>
            <a:endParaRPr lang="en-US" dirty="0"/>
          </a:p>
        </p:txBody>
      </p:sp>
      <p:sp>
        <p:nvSpPr>
          <p:cNvPr id="7" name="TextBox 6">
            <a:extLst>
              <a:ext uri="{FF2B5EF4-FFF2-40B4-BE49-F238E27FC236}">
                <a16:creationId xmlns:a16="http://schemas.microsoft.com/office/drawing/2014/main" id="{0A60D73F-0916-1E96-DE1E-BB2BA4B759A5}"/>
              </a:ext>
            </a:extLst>
          </p:cNvPr>
          <p:cNvSpPr txBox="1"/>
          <p:nvPr/>
        </p:nvSpPr>
        <p:spPr>
          <a:xfrm>
            <a:off x="90147" y="2895405"/>
            <a:ext cx="2002058" cy="338554"/>
          </a:xfrm>
          <a:prstGeom prst="rect">
            <a:avLst/>
          </a:prstGeom>
          <a:noFill/>
        </p:spPr>
        <p:txBody>
          <a:bodyPr wrap="square">
            <a:spAutoFit/>
          </a:bodyPr>
          <a:lstStyle/>
          <a:p>
            <a:pPr algn="ctr"/>
            <a:r>
              <a:rPr lang="en-US" sz="1600" b="0" i="0" u="none" strike="noStrike" dirty="0">
                <a:solidFill>
                  <a:srgbClr val="000000"/>
                </a:solidFill>
                <a:effectLst/>
                <a:latin typeface="Lora" pitchFamily="2" charset="77"/>
              </a:rPr>
              <a:t>Proprietary state</a:t>
            </a:r>
            <a:endParaRPr lang="en-US" sz="1600" dirty="0">
              <a:latin typeface="Lora" pitchFamily="2" charset="77"/>
            </a:endParaRPr>
          </a:p>
        </p:txBody>
      </p:sp>
      <p:sp>
        <p:nvSpPr>
          <p:cNvPr id="8" name="TextBox 7">
            <a:extLst>
              <a:ext uri="{FF2B5EF4-FFF2-40B4-BE49-F238E27FC236}">
                <a16:creationId xmlns:a16="http://schemas.microsoft.com/office/drawing/2014/main" id="{AE0EF201-B6FF-21AF-BDC6-8619CEA12B78}"/>
              </a:ext>
            </a:extLst>
          </p:cNvPr>
          <p:cNvSpPr txBox="1"/>
          <p:nvPr/>
        </p:nvSpPr>
        <p:spPr>
          <a:xfrm>
            <a:off x="6684371" y="111608"/>
            <a:ext cx="1532540" cy="338554"/>
          </a:xfrm>
          <a:prstGeom prst="rect">
            <a:avLst/>
          </a:prstGeom>
          <a:noFill/>
        </p:spPr>
        <p:txBody>
          <a:bodyPr wrap="square">
            <a:spAutoFit/>
          </a:bodyPr>
          <a:lstStyle/>
          <a:p>
            <a:pPr algn="ctr"/>
            <a:r>
              <a:rPr lang="en-US" sz="1600" dirty="0">
                <a:latin typeface="Lora" pitchFamily="2" charset="77"/>
              </a:rPr>
              <a:t>O</a:t>
            </a:r>
            <a:r>
              <a:rPr lang="en-US" sz="1600" b="0" i="0" u="none" strike="noStrike" dirty="0">
                <a:solidFill>
                  <a:srgbClr val="000000"/>
                </a:solidFill>
                <a:effectLst/>
                <a:latin typeface="Lora" pitchFamily="2" charset="77"/>
              </a:rPr>
              <a:t>pen state</a:t>
            </a:r>
            <a:endParaRPr lang="en-US" sz="1600" dirty="0">
              <a:latin typeface="Lora" pitchFamily="2" charset="77"/>
            </a:endParaRPr>
          </a:p>
        </p:txBody>
      </p:sp>
      <p:sp>
        <p:nvSpPr>
          <p:cNvPr id="10" name="TextBox 9">
            <a:extLst>
              <a:ext uri="{FF2B5EF4-FFF2-40B4-BE49-F238E27FC236}">
                <a16:creationId xmlns:a16="http://schemas.microsoft.com/office/drawing/2014/main" id="{936BB426-7CA4-D8EA-89B1-4958ED30821E}"/>
              </a:ext>
            </a:extLst>
          </p:cNvPr>
          <p:cNvSpPr txBox="1"/>
          <p:nvPr/>
        </p:nvSpPr>
        <p:spPr>
          <a:xfrm>
            <a:off x="6374680" y="1684447"/>
            <a:ext cx="2679173" cy="707886"/>
          </a:xfrm>
          <a:prstGeom prst="rect">
            <a:avLst/>
          </a:prstGeom>
          <a:noFill/>
        </p:spPr>
        <p:txBody>
          <a:bodyPr wrap="square">
            <a:spAutoFit/>
          </a:bodyPr>
          <a:lstStyle/>
          <a:p>
            <a:r>
              <a:rPr lang="en-US" sz="2000" b="1" i="0" u="none" strike="noStrike" dirty="0">
                <a:solidFill>
                  <a:srgbClr val="000000"/>
                </a:solidFill>
                <a:effectLst/>
                <a:latin typeface="Calibri" panose="020F0502020204030204" pitchFamily="34" charset="0"/>
              </a:rPr>
              <a:t>Three-year fielding and iterative development</a:t>
            </a:r>
            <a:endParaRPr lang="en-US" sz="1100" dirty="0"/>
          </a:p>
        </p:txBody>
      </p:sp>
      <p:sp>
        <p:nvSpPr>
          <p:cNvPr id="15" name="TextBox 14">
            <a:extLst>
              <a:ext uri="{FF2B5EF4-FFF2-40B4-BE49-F238E27FC236}">
                <a16:creationId xmlns:a16="http://schemas.microsoft.com/office/drawing/2014/main" id="{F8BE0270-8C04-DE4B-EE7D-A38BF266C28C}"/>
              </a:ext>
            </a:extLst>
          </p:cNvPr>
          <p:cNvSpPr txBox="1"/>
          <p:nvPr/>
        </p:nvSpPr>
        <p:spPr>
          <a:xfrm>
            <a:off x="6712875" y="2478119"/>
            <a:ext cx="2340978" cy="646331"/>
          </a:xfrm>
          <a:prstGeom prst="rect">
            <a:avLst/>
          </a:prstGeom>
          <a:noFill/>
        </p:spPr>
        <p:txBody>
          <a:bodyPr wrap="square">
            <a:spAutoFit/>
          </a:bodyPr>
          <a:lstStyle/>
          <a:p>
            <a:r>
              <a:rPr lang="en-US" sz="1800" b="1" i="0" u="none" strike="noStrike" dirty="0">
                <a:solidFill>
                  <a:srgbClr val="000000"/>
                </a:solidFill>
                <a:effectLst/>
                <a:latin typeface="Calibri" panose="020F0502020204030204" pitchFamily="34" charset="0"/>
              </a:rPr>
              <a:t>1 community college</a:t>
            </a:r>
          </a:p>
          <a:p>
            <a:r>
              <a:rPr lang="en-US" sz="1800" b="1" i="0" u="none" strike="noStrike" dirty="0">
                <a:solidFill>
                  <a:srgbClr val="000000"/>
                </a:solidFill>
                <a:effectLst/>
                <a:latin typeface="Calibri" panose="020F0502020204030204" pitchFamily="34" charset="0"/>
              </a:rPr>
              <a:t>7 math classrooms</a:t>
            </a:r>
          </a:p>
        </p:txBody>
      </p:sp>
      <p:sp>
        <p:nvSpPr>
          <p:cNvPr id="18" name="TextBox 17">
            <a:extLst>
              <a:ext uri="{FF2B5EF4-FFF2-40B4-BE49-F238E27FC236}">
                <a16:creationId xmlns:a16="http://schemas.microsoft.com/office/drawing/2014/main" id="{7A001BCF-38E2-9812-7DD2-B62E50EDB849}"/>
              </a:ext>
            </a:extLst>
          </p:cNvPr>
          <p:cNvSpPr txBox="1"/>
          <p:nvPr/>
        </p:nvSpPr>
        <p:spPr>
          <a:xfrm>
            <a:off x="6712875" y="3064682"/>
            <a:ext cx="2340978" cy="923330"/>
          </a:xfrm>
          <a:prstGeom prst="rect">
            <a:avLst/>
          </a:prstGeom>
          <a:noFill/>
        </p:spPr>
        <p:txBody>
          <a:bodyPr wrap="square">
            <a:spAutoFit/>
          </a:bodyPr>
          <a:lstStyle/>
          <a:p>
            <a:r>
              <a:rPr lang="en-US" sz="1800" b="1" dirty="0">
                <a:latin typeface="Calibri" panose="020F0502020204030204" pitchFamily="34" charset="0"/>
              </a:rPr>
              <a:t>1 pilot teacher</a:t>
            </a:r>
          </a:p>
          <a:p>
            <a:r>
              <a:rPr lang="en-US" sz="1800" b="1" dirty="0">
                <a:latin typeface="Calibri" panose="020F0502020204030204" pitchFamily="34" charset="0"/>
              </a:rPr>
              <a:t>4 pilot researchers</a:t>
            </a:r>
          </a:p>
          <a:p>
            <a:r>
              <a:rPr lang="en-US" sz="1800" b="1" dirty="0">
                <a:latin typeface="Calibri" panose="020F0502020204030204" pitchFamily="34" charset="0"/>
              </a:rPr>
              <a:t>25 content authors</a:t>
            </a:r>
          </a:p>
        </p:txBody>
      </p:sp>
      <p:pic>
        <p:nvPicPr>
          <p:cNvPr id="9" name="Google Shape;71;p1">
            <a:extLst>
              <a:ext uri="{FF2B5EF4-FFF2-40B4-BE49-F238E27FC236}">
                <a16:creationId xmlns:a16="http://schemas.microsoft.com/office/drawing/2014/main" id="{530E1CDE-5500-5114-A66B-A593B2BD12C5}"/>
              </a:ext>
            </a:extLst>
          </p:cNvPr>
          <p:cNvPicPr preferRelativeResize="0">
            <a:picLocks noChangeAspect="1"/>
          </p:cNvPicPr>
          <p:nvPr/>
        </p:nvPicPr>
        <p:blipFill rotWithShape="1">
          <a:blip r:embed="rId5">
            <a:alphaModFix/>
          </a:blip>
          <a:srcRect r="75289"/>
          <a:stretch/>
        </p:blipFill>
        <p:spPr>
          <a:xfrm>
            <a:off x="6412494" y="3931483"/>
            <a:ext cx="1624780" cy="1027351"/>
          </a:xfrm>
          <a:prstGeom prst="rect">
            <a:avLst/>
          </a:prstGeom>
          <a:noFill/>
          <a:ln>
            <a:noFill/>
          </a:ln>
        </p:spPr>
      </p:pic>
      <p:sp>
        <p:nvSpPr>
          <p:cNvPr id="11" name="TextBox 10">
            <a:extLst>
              <a:ext uri="{FF2B5EF4-FFF2-40B4-BE49-F238E27FC236}">
                <a16:creationId xmlns:a16="http://schemas.microsoft.com/office/drawing/2014/main" id="{38E4F69E-3D7E-4951-26D9-A89E20A429E3}"/>
              </a:ext>
            </a:extLst>
          </p:cNvPr>
          <p:cNvSpPr txBox="1"/>
          <p:nvPr/>
        </p:nvSpPr>
        <p:spPr>
          <a:xfrm>
            <a:off x="6325086" y="4851112"/>
            <a:ext cx="1396664" cy="276999"/>
          </a:xfrm>
          <a:prstGeom prst="rect">
            <a:avLst/>
          </a:prstGeom>
          <a:noFill/>
        </p:spPr>
        <p:txBody>
          <a:bodyPr wrap="none" rtlCol="0">
            <a:spAutoFit/>
          </a:bodyPr>
          <a:lstStyle/>
          <a:p>
            <a:r>
              <a:rPr lang="en-US" sz="1200" dirty="0"/>
              <a:t>Pardos et al. (</a:t>
            </a:r>
            <a:r>
              <a:rPr lang="en-US" sz="1200" dirty="0">
                <a:hlinkClick r:id="rId6"/>
              </a:rPr>
              <a:t>2023</a:t>
            </a:r>
            <a:r>
              <a:rPr lang="en-US" sz="1200" dirty="0"/>
              <a:t>)</a:t>
            </a:r>
          </a:p>
        </p:txBody>
      </p:sp>
    </p:spTree>
    <p:extLst>
      <p:ext uri="{BB962C8B-B14F-4D97-AF65-F5344CB8AC3E}">
        <p14:creationId xmlns:p14="http://schemas.microsoft.com/office/powerpoint/2010/main" val="27599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5" grpId="0"/>
      <p:bldP spid="1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13999-ABF5-4878-8CD7-D612B46B877C}"/>
              </a:ext>
            </a:extLst>
          </p:cNvPr>
          <p:cNvPicPr>
            <a:picLocks noChangeAspect="1"/>
          </p:cNvPicPr>
          <p:nvPr/>
        </p:nvPicPr>
        <p:blipFill rotWithShape="1">
          <a:blip r:embed="rId3">
            <a:extLst>
              <a:ext uri="{28A0092B-C50C-407E-A947-70E740481C1C}">
                <a14:useLocalDpi xmlns:a14="http://schemas.microsoft.com/office/drawing/2010/main" val="0"/>
              </a:ext>
            </a:extLst>
          </a:blip>
          <a:srcRect b="33653"/>
          <a:stretch/>
        </p:blipFill>
        <p:spPr>
          <a:xfrm>
            <a:off x="2079762" y="333380"/>
            <a:ext cx="6851349" cy="4810120"/>
          </a:xfrm>
          <a:prstGeom prst="rect">
            <a:avLst/>
          </a:prstGeom>
        </p:spPr>
      </p:pic>
      <p:sp>
        <p:nvSpPr>
          <p:cNvPr id="6" name="TextBox 5">
            <a:extLst>
              <a:ext uri="{FF2B5EF4-FFF2-40B4-BE49-F238E27FC236}">
                <a16:creationId xmlns:a16="http://schemas.microsoft.com/office/drawing/2014/main" id="{0AB76E2B-A68B-C8DD-EAB3-383AB9985932}"/>
              </a:ext>
            </a:extLst>
          </p:cNvPr>
          <p:cNvSpPr txBox="1"/>
          <p:nvPr/>
        </p:nvSpPr>
        <p:spPr>
          <a:xfrm>
            <a:off x="0" y="0"/>
            <a:ext cx="4501489" cy="369332"/>
          </a:xfrm>
          <a:prstGeom prst="rect">
            <a:avLst/>
          </a:prstGeom>
          <a:noFill/>
        </p:spPr>
        <p:txBody>
          <a:bodyPr wrap="none" rtlCol="0">
            <a:spAutoFit/>
          </a:bodyPr>
          <a:lstStyle/>
          <a:p>
            <a:r>
              <a:rPr lang="en-US" b="1" dirty="0"/>
              <a:t>Learning about </a:t>
            </a:r>
            <a:r>
              <a:rPr lang="en-US" b="1" u="sng" dirty="0"/>
              <a:t>courses</a:t>
            </a:r>
            <a:r>
              <a:rPr lang="en-US" b="1" dirty="0"/>
              <a:t> from enrollment data</a:t>
            </a:r>
          </a:p>
        </p:txBody>
      </p:sp>
    </p:spTree>
    <p:extLst>
      <p:ext uri="{BB962C8B-B14F-4D97-AF65-F5344CB8AC3E}">
        <p14:creationId xmlns:p14="http://schemas.microsoft.com/office/powerpoint/2010/main" val="895336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lifornia Map Stock Illustration - Download Image Now - California,  Outline, Map - iStock">
            <a:extLst>
              <a:ext uri="{FF2B5EF4-FFF2-40B4-BE49-F238E27FC236}">
                <a16:creationId xmlns:a16="http://schemas.microsoft.com/office/drawing/2014/main" id="{D9692212-DD38-045C-84AC-A46ACF59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5524" cy="885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AE5C1C-BF52-DC1B-A7BB-06D84B9DF2A0}"/>
              </a:ext>
            </a:extLst>
          </p:cNvPr>
          <p:cNvSpPr txBox="1"/>
          <p:nvPr/>
        </p:nvSpPr>
        <p:spPr>
          <a:xfrm>
            <a:off x="731520" y="154179"/>
            <a:ext cx="2244653" cy="461665"/>
          </a:xfrm>
          <a:prstGeom prst="rect">
            <a:avLst/>
          </a:prstGeom>
          <a:noFill/>
          <a:ln>
            <a:solidFill>
              <a:schemeClr val="tx1"/>
            </a:solidFill>
          </a:ln>
        </p:spPr>
        <p:txBody>
          <a:bodyPr wrap="none" rtlCol="0">
            <a:spAutoFit/>
          </a:bodyPr>
          <a:lstStyle/>
          <a:p>
            <a:r>
              <a:rPr lang="en-US" sz="2400" dirty="0"/>
              <a:t>Policy Relevance</a:t>
            </a:r>
          </a:p>
        </p:txBody>
      </p:sp>
      <p:sp>
        <p:nvSpPr>
          <p:cNvPr id="3" name="TextBox 2">
            <a:extLst>
              <a:ext uri="{FF2B5EF4-FFF2-40B4-BE49-F238E27FC236}">
                <a16:creationId xmlns:a16="http://schemas.microsoft.com/office/drawing/2014/main" id="{5142CC59-3F7D-4B5C-FCD9-F78F32D6B709}"/>
              </a:ext>
            </a:extLst>
          </p:cNvPr>
          <p:cNvSpPr txBox="1"/>
          <p:nvPr/>
        </p:nvSpPr>
        <p:spPr>
          <a:xfrm>
            <a:off x="885524" y="1395662"/>
            <a:ext cx="8013860"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AB 1705 / 705 – Effectively eliminates remedial English and Math classes</a:t>
            </a:r>
            <a:br>
              <a:rPr lang="en-US" sz="2000" dirty="0"/>
            </a:br>
            <a:r>
              <a:rPr lang="en-US" sz="2000" dirty="0"/>
              <a:t> </a:t>
            </a:r>
          </a:p>
          <a:p>
            <a:pPr marL="285750" indent="-285750">
              <a:buFont typeface="Arial" panose="020B0604020202020204" pitchFamily="34" charset="0"/>
              <a:buChar char="•"/>
            </a:pPr>
            <a:r>
              <a:rPr lang="en-US" sz="2000" dirty="0"/>
              <a:t>AB 1187 – Expands access to tutoring at community colleges</a:t>
            </a:r>
            <a:br>
              <a:rPr lang="en-US" sz="2000" dirty="0"/>
            </a:br>
            <a:endParaRPr lang="en-US" sz="2000" dirty="0"/>
          </a:p>
          <a:p>
            <a:pPr marL="285750" indent="-285750">
              <a:buFont typeface="Arial" panose="020B0604020202020204" pitchFamily="34" charset="0"/>
              <a:buChar char="•"/>
            </a:pPr>
            <a:r>
              <a:rPr lang="en-US" sz="2000" dirty="0"/>
              <a:t>Increase in missing Calculous prerequisite preparation due to pandemic</a:t>
            </a:r>
          </a:p>
        </p:txBody>
      </p:sp>
      <p:sp>
        <p:nvSpPr>
          <p:cNvPr id="4" name="TextBox 3">
            <a:extLst>
              <a:ext uri="{FF2B5EF4-FFF2-40B4-BE49-F238E27FC236}">
                <a16:creationId xmlns:a16="http://schemas.microsoft.com/office/drawing/2014/main" id="{64A23856-B50C-7E49-40A8-17996C8B68BB}"/>
              </a:ext>
            </a:extLst>
          </p:cNvPr>
          <p:cNvSpPr txBox="1"/>
          <p:nvPr/>
        </p:nvSpPr>
        <p:spPr>
          <a:xfrm>
            <a:off x="1643666" y="3442163"/>
            <a:ext cx="5856668" cy="461665"/>
          </a:xfrm>
          <a:prstGeom prst="rect">
            <a:avLst/>
          </a:prstGeom>
          <a:noFill/>
        </p:spPr>
        <p:txBody>
          <a:bodyPr wrap="none" rtlCol="0">
            <a:spAutoFit/>
          </a:bodyPr>
          <a:lstStyle/>
          <a:p>
            <a:r>
              <a:rPr lang="en-US" sz="2400" dirty="0"/>
              <a:t>Can OATutor be beneficial in these scenarios?</a:t>
            </a:r>
          </a:p>
        </p:txBody>
      </p:sp>
    </p:spTree>
    <p:extLst>
      <p:ext uri="{BB962C8B-B14F-4D97-AF65-F5344CB8AC3E}">
        <p14:creationId xmlns:p14="http://schemas.microsoft.com/office/powerpoint/2010/main" val="24351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2D60C-8C39-0B84-06A4-3FADC23DBB12}"/>
              </a:ext>
            </a:extLst>
          </p:cNvPr>
          <p:cNvSpPr txBox="1"/>
          <p:nvPr/>
        </p:nvSpPr>
        <p:spPr>
          <a:xfrm>
            <a:off x="0" y="0"/>
            <a:ext cx="9144000" cy="6432530"/>
          </a:xfrm>
          <a:prstGeom prst="rect">
            <a:avLst/>
          </a:prstGeom>
          <a:solidFill>
            <a:srgbClr val="FFCD06"/>
          </a:solidFill>
        </p:spPr>
        <p:txBody>
          <a:bodyPr wrap="square" rtlCol="0">
            <a:spAutoFit/>
          </a:bodyPr>
          <a:lstStyle/>
          <a:p>
            <a:r>
              <a:rPr lang="en-US" sz="8800" b="1" dirty="0">
                <a:solidFill>
                  <a:schemeClr val="bg1"/>
                </a:solidFill>
              </a:rPr>
              <a:t>System</a:t>
            </a:r>
          </a:p>
          <a:p>
            <a:endParaRPr lang="en-US" sz="5400" dirty="0"/>
          </a:p>
          <a:p>
            <a:endParaRPr lang="en-US" sz="5400" dirty="0"/>
          </a:p>
          <a:p>
            <a:endParaRPr lang="en-US" sz="5400" dirty="0"/>
          </a:p>
          <a:p>
            <a:endParaRPr lang="en-US" sz="5400" dirty="0"/>
          </a:p>
          <a:p>
            <a:endParaRPr lang="en-US" sz="5400" dirty="0"/>
          </a:p>
          <a:p>
            <a:endParaRPr lang="en-US" sz="5400" dirty="0"/>
          </a:p>
        </p:txBody>
      </p:sp>
    </p:spTree>
    <p:extLst>
      <p:ext uri="{BB962C8B-B14F-4D97-AF65-F5344CB8AC3E}">
        <p14:creationId xmlns:p14="http://schemas.microsoft.com/office/powerpoint/2010/main" val="3097169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17" name="Table 5">
            <a:extLst>
              <a:ext uri="{FF2B5EF4-FFF2-40B4-BE49-F238E27FC236}">
                <a16:creationId xmlns:a16="http://schemas.microsoft.com/office/drawing/2014/main" id="{6A730FD4-35A5-1A56-5E29-39C024071DB2}"/>
              </a:ext>
            </a:extLst>
          </p:cNvPr>
          <p:cNvGraphicFramePr>
            <a:graphicFrameLocks noGrp="1"/>
          </p:cNvGraphicFramePr>
          <p:nvPr/>
        </p:nvGraphicFramePr>
        <p:xfrm>
          <a:off x="88334" y="1399235"/>
          <a:ext cx="2799279" cy="3108960"/>
        </p:xfrm>
        <a:graphic>
          <a:graphicData uri="http://schemas.openxmlformats.org/drawingml/2006/table">
            <a:tbl>
              <a:tblPr firstRow="1" bandRow="1">
                <a:tableStyleId>{7DF18680-E054-41AD-8BC1-D1AEF772440D}</a:tableStyleId>
              </a:tblPr>
              <a:tblGrid>
                <a:gridCol w="230806">
                  <a:extLst>
                    <a:ext uri="{9D8B030D-6E8A-4147-A177-3AD203B41FA5}">
                      <a16:colId xmlns:a16="http://schemas.microsoft.com/office/drawing/2014/main" val="4264746863"/>
                    </a:ext>
                  </a:extLst>
                </a:gridCol>
                <a:gridCol w="2568473">
                  <a:extLst>
                    <a:ext uri="{9D8B030D-6E8A-4147-A177-3AD203B41FA5}">
                      <a16:colId xmlns:a16="http://schemas.microsoft.com/office/drawing/2014/main" val="2804557221"/>
                    </a:ext>
                  </a:extLst>
                </a:gridCol>
              </a:tblGrid>
              <a:tr h="160247">
                <a:tc>
                  <a:txBody>
                    <a:bodyPr/>
                    <a:lstStyle/>
                    <a:p>
                      <a:r>
                        <a:rPr lang="en-US" sz="1000" dirty="0"/>
                        <a:t>#</a:t>
                      </a:r>
                    </a:p>
                  </a:txBody>
                  <a:tcPr/>
                </a:tc>
                <a:tc>
                  <a:txBody>
                    <a:bodyPr/>
                    <a:lstStyle/>
                    <a:p>
                      <a:r>
                        <a:rPr lang="en-US" sz="1000" dirty="0"/>
                        <a:t>ITS Principle</a:t>
                      </a:r>
                    </a:p>
                  </a:txBody>
                  <a:tcPr/>
                </a:tc>
                <a:extLst>
                  <a:ext uri="{0D108BD9-81ED-4DB2-BD59-A6C34878D82A}">
                    <a16:rowId xmlns:a16="http://schemas.microsoft.com/office/drawing/2014/main" val="222864861"/>
                  </a:ext>
                </a:extLst>
              </a:tr>
              <a:tr h="160247">
                <a:tc>
                  <a:txBody>
                    <a:bodyPr/>
                    <a:lstStyle/>
                    <a:p>
                      <a:r>
                        <a:rPr lang="en-US" sz="1000" dirty="0"/>
                        <a:t>1</a:t>
                      </a:r>
                    </a:p>
                  </a:txBody>
                  <a:tcPr/>
                </a:tc>
                <a:tc>
                  <a:txBody>
                    <a:bodyPr/>
                    <a:lstStyle/>
                    <a:p>
                      <a:r>
                        <a:rPr lang="en-US" sz="1000" dirty="0">
                          <a:solidFill>
                            <a:schemeClr val="tx1"/>
                          </a:solidFill>
                        </a:rPr>
                        <a:t>Represent student competence as a production set </a:t>
                      </a:r>
                      <a:endParaRPr lang="en-US" sz="1000" dirty="0"/>
                    </a:p>
                  </a:txBody>
                  <a:tcPr/>
                </a:tc>
                <a:extLst>
                  <a:ext uri="{0D108BD9-81ED-4DB2-BD59-A6C34878D82A}">
                    <a16:rowId xmlns:a16="http://schemas.microsoft.com/office/drawing/2014/main" val="851113908"/>
                  </a:ext>
                </a:extLst>
              </a:tr>
              <a:tr h="160247">
                <a:tc>
                  <a:txBody>
                    <a:bodyPr/>
                    <a:lstStyle/>
                    <a:p>
                      <a:r>
                        <a:rPr lang="en-US" sz="1000" dirty="0"/>
                        <a:t>2</a:t>
                      </a:r>
                    </a:p>
                  </a:txBody>
                  <a:tcPr/>
                </a:tc>
                <a:tc>
                  <a:txBody>
                    <a:bodyPr/>
                    <a:lstStyle/>
                    <a:p>
                      <a:r>
                        <a:rPr lang="en-US" sz="1000" dirty="0">
                          <a:solidFill>
                            <a:schemeClr val="tx1"/>
                          </a:solidFill>
                        </a:rPr>
                        <a:t>Communicate the goal structure underlying the problem solving</a:t>
                      </a:r>
                      <a:endParaRPr lang="en-US" sz="1000" dirty="0"/>
                    </a:p>
                  </a:txBody>
                  <a:tcPr/>
                </a:tc>
                <a:extLst>
                  <a:ext uri="{0D108BD9-81ED-4DB2-BD59-A6C34878D82A}">
                    <a16:rowId xmlns:a16="http://schemas.microsoft.com/office/drawing/2014/main" val="952902134"/>
                  </a:ext>
                </a:extLst>
              </a:tr>
              <a:tr h="160247">
                <a:tc>
                  <a:txBody>
                    <a:bodyPr/>
                    <a:lstStyle/>
                    <a:p>
                      <a:r>
                        <a:rPr lang="en-US" sz="1000" dirty="0"/>
                        <a:t>3</a:t>
                      </a:r>
                    </a:p>
                  </a:txBody>
                  <a:tcPr/>
                </a:tc>
                <a:tc>
                  <a:txBody>
                    <a:bodyPr/>
                    <a:lstStyle/>
                    <a:p>
                      <a:r>
                        <a:rPr lang="en-US" sz="1000" dirty="0">
                          <a:solidFill>
                            <a:schemeClr val="tx1"/>
                          </a:solidFill>
                        </a:rPr>
                        <a:t>Provide instruction in the problem-solving context</a:t>
                      </a:r>
                      <a:endParaRPr lang="en-US" sz="1000" dirty="0"/>
                    </a:p>
                  </a:txBody>
                  <a:tcPr/>
                </a:tc>
                <a:extLst>
                  <a:ext uri="{0D108BD9-81ED-4DB2-BD59-A6C34878D82A}">
                    <a16:rowId xmlns:a16="http://schemas.microsoft.com/office/drawing/2014/main" val="3320688371"/>
                  </a:ext>
                </a:extLst>
              </a:tr>
              <a:tr h="160247">
                <a:tc>
                  <a:txBody>
                    <a:bodyPr/>
                    <a:lstStyle/>
                    <a:p>
                      <a:r>
                        <a:rPr lang="en-US" sz="1000" dirty="0"/>
                        <a:t>4</a:t>
                      </a:r>
                    </a:p>
                  </a:txBody>
                  <a:tcPr/>
                </a:tc>
                <a:tc>
                  <a:txBody>
                    <a:bodyPr/>
                    <a:lstStyle/>
                    <a:p>
                      <a:r>
                        <a:rPr lang="en-US" sz="1000" dirty="0">
                          <a:solidFill>
                            <a:schemeClr val="tx1"/>
                          </a:solidFill>
                        </a:rPr>
                        <a:t>Promote an abstract understanding of the problem-solving knowledge </a:t>
                      </a:r>
                      <a:endParaRPr lang="en-US" sz="1000" dirty="0"/>
                    </a:p>
                  </a:txBody>
                  <a:tcPr/>
                </a:tc>
                <a:extLst>
                  <a:ext uri="{0D108BD9-81ED-4DB2-BD59-A6C34878D82A}">
                    <a16:rowId xmlns:a16="http://schemas.microsoft.com/office/drawing/2014/main" val="4264685543"/>
                  </a:ext>
                </a:extLst>
              </a:tr>
              <a:tr h="160247">
                <a:tc>
                  <a:txBody>
                    <a:bodyPr/>
                    <a:lstStyle/>
                    <a:p>
                      <a:r>
                        <a:rPr lang="en-US" sz="1000" dirty="0"/>
                        <a:t>5</a:t>
                      </a:r>
                    </a:p>
                  </a:txBody>
                  <a:tcPr/>
                </a:tc>
                <a:tc>
                  <a:txBody>
                    <a:bodyPr/>
                    <a:lstStyle/>
                    <a:p>
                      <a:r>
                        <a:rPr lang="en-US" sz="1000" dirty="0">
                          <a:solidFill>
                            <a:schemeClr val="tx1"/>
                          </a:solidFill>
                        </a:rPr>
                        <a:t>Minimize working memory load </a:t>
                      </a:r>
                      <a:endParaRPr lang="en-US" sz="1000" dirty="0"/>
                    </a:p>
                  </a:txBody>
                  <a:tcPr/>
                </a:tc>
                <a:extLst>
                  <a:ext uri="{0D108BD9-81ED-4DB2-BD59-A6C34878D82A}">
                    <a16:rowId xmlns:a16="http://schemas.microsoft.com/office/drawing/2014/main" val="2588357576"/>
                  </a:ext>
                </a:extLst>
              </a:tr>
              <a:tr h="160247">
                <a:tc>
                  <a:txBody>
                    <a:bodyPr/>
                    <a:lstStyle/>
                    <a:p>
                      <a:r>
                        <a:rPr lang="en-US" sz="1000" dirty="0"/>
                        <a:t>6</a:t>
                      </a:r>
                    </a:p>
                  </a:txBody>
                  <a:tcPr/>
                </a:tc>
                <a:tc>
                  <a:txBody>
                    <a:bodyPr/>
                    <a:lstStyle/>
                    <a:p>
                      <a:r>
                        <a:rPr lang="en-US" sz="1000" dirty="0">
                          <a:solidFill>
                            <a:schemeClr val="tx1"/>
                          </a:solidFill>
                        </a:rPr>
                        <a:t>Provide immediate feedback on errors</a:t>
                      </a:r>
                      <a:endParaRPr lang="en-US" sz="1000" dirty="0"/>
                    </a:p>
                  </a:txBody>
                  <a:tcPr/>
                </a:tc>
                <a:extLst>
                  <a:ext uri="{0D108BD9-81ED-4DB2-BD59-A6C34878D82A}">
                    <a16:rowId xmlns:a16="http://schemas.microsoft.com/office/drawing/2014/main" val="3042830353"/>
                  </a:ext>
                </a:extLst>
              </a:tr>
              <a:tr h="160247">
                <a:tc>
                  <a:txBody>
                    <a:bodyPr/>
                    <a:lstStyle/>
                    <a:p>
                      <a:r>
                        <a:rPr lang="en-US" sz="1000" dirty="0"/>
                        <a:t>7</a:t>
                      </a:r>
                    </a:p>
                  </a:txBody>
                  <a:tcPr/>
                </a:tc>
                <a:tc>
                  <a:txBody>
                    <a:bodyPr/>
                    <a:lstStyle/>
                    <a:p>
                      <a:r>
                        <a:rPr lang="en-US" sz="1000" dirty="0">
                          <a:solidFill>
                            <a:schemeClr val="tx1"/>
                          </a:solidFill>
                        </a:rPr>
                        <a:t>Adjust the grain size of instruction with learning</a:t>
                      </a:r>
                      <a:endParaRPr lang="en-US" sz="1000" dirty="0"/>
                    </a:p>
                  </a:txBody>
                  <a:tcPr/>
                </a:tc>
                <a:extLst>
                  <a:ext uri="{0D108BD9-81ED-4DB2-BD59-A6C34878D82A}">
                    <a16:rowId xmlns:a16="http://schemas.microsoft.com/office/drawing/2014/main" val="2489013771"/>
                  </a:ext>
                </a:extLst>
              </a:tr>
              <a:tr h="160247">
                <a:tc>
                  <a:txBody>
                    <a:bodyPr/>
                    <a:lstStyle/>
                    <a:p>
                      <a:r>
                        <a:rPr lang="en-US" sz="1000" dirty="0"/>
                        <a:t>8</a:t>
                      </a:r>
                    </a:p>
                  </a:txBody>
                  <a:tcPr/>
                </a:tc>
                <a:tc>
                  <a:txBody>
                    <a:bodyPr/>
                    <a:lstStyle/>
                    <a:p>
                      <a:r>
                        <a:rPr lang="en-US" sz="1000" dirty="0">
                          <a:solidFill>
                            <a:schemeClr val="tx1"/>
                          </a:solidFill>
                        </a:rPr>
                        <a:t>Facilitate successive approximations to the target skill</a:t>
                      </a:r>
                      <a:endParaRPr lang="en-US" sz="1000" dirty="0"/>
                    </a:p>
                  </a:txBody>
                  <a:tcPr/>
                </a:tc>
                <a:extLst>
                  <a:ext uri="{0D108BD9-81ED-4DB2-BD59-A6C34878D82A}">
                    <a16:rowId xmlns:a16="http://schemas.microsoft.com/office/drawing/2014/main" val="2187534074"/>
                  </a:ext>
                </a:extLst>
              </a:tr>
            </a:tbl>
          </a:graphicData>
        </a:graphic>
      </p:graphicFrame>
      <p:sp>
        <p:nvSpPr>
          <p:cNvPr id="10" name="TextBox 9">
            <a:extLst>
              <a:ext uri="{FF2B5EF4-FFF2-40B4-BE49-F238E27FC236}">
                <a16:creationId xmlns:a16="http://schemas.microsoft.com/office/drawing/2014/main" id="{4EC55419-7B0C-3257-E3C4-A690C28D9B68}"/>
              </a:ext>
            </a:extLst>
          </p:cNvPr>
          <p:cNvSpPr txBox="1"/>
          <p:nvPr/>
        </p:nvSpPr>
        <p:spPr>
          <a:xfrm>
            <a:off x="0" y="547157"/>
            <a:ext cx="3725794" cy="984885"/>
          </a:xfrm>
          <a:prstGeom prst="rect">
            <a:avLst/>
          </a:prstGeom>
          <a:noFill/>
        </p:spPr>
        <p:txBody>
          <a:bodyPr wrap="square">
            <a:spAutoFit/>
          </a:bodyPr>
          <a:lstStyle/>
          <a:p>
            <a:r>
              <a:rPr lang="en-US" u="sng" dirty="0">
                <a:latin typeface="Lora" pitchFamily="2" charset="77"/>
              </a:rPr>
              <a:t>Features based on eight ITS Principles </a:t>
            </a:r>
            <a:br>
              <a:rPr lang="en-US" u="sng" dirty="0">
                <a:latin typeface="Lora" pitchFamily="2" charset="77"/>
              </a:rPr>
            </a:br>
            <a:r>
              <a:rPr lang="en-US" sz="1100" dirty="0">
                <a:latin typeface="Lora" pitchFamily="2" charset="77"/>
              </a:rPr>
              <a:t>(Anderson, Corbett, Koedinger, &amp; Pelletier, </a:t>
            </a:r>
            <a:r>
              <a:rPr lang="en-US" sz="1100" dirty="0">
                <a:latin typeface="Lora" pitchFamily="2" charset="77"/>
                <a:hlinkClick r:id="rId5"/>
              </a:rPr>
              <a:t>1995</a:t>
            </a:r>
            <a:r>
              <a:rPr lang="en-US" sz="1100" dirty="0">
                <a:latin typeface="Lora" pitchFamily="2" charset="77"/>
              </a:rPr>
              <a:t>)</a:t>
            </a:r>
            <a:br>
              <a:rPr lang="en-US" sz="1100" dirty="0">
                <a:latin typeface="Lora" pitchFamily="2" charset="77"/>
              </a:rPr>
            </a:br>
            <a:endParaRPr lang="en-US" sz="1100" dirty="0">
              <a:latin typeface="Lora" pitchFamily="2" charset="77"/>
            </a:endParaRPr>
          </a:p>
        </p:txBody>
      </p:sp>
      <p:grpSp>
        <p:nvGrpSpPr>
          <p:cNvPr id="198" name="Google Shape;198;g20eb998e512_1_81"/>
          <p:cNvGrpSpPr/>
          <p:nvPr/>
        </p:nvGrpSpPr>
        <p:grpSpPr>
          <a:xfrm>
            <a:off x="2423194" y="1616025"/>
            <a:ext cx="6664535" cy="3476479"/>
            <a:chOff x="1177450" y="244365"/>
            <a:chExt cx="6173152" cy="3614042"/>
          </a:xfrm>
        </p:grpSpPr>
        <p:sp>
          <p:nvSpPr>
            <p:cNvPr id="199" name="Google Shape;199;g20eb998e512_1_81"/>
            <p:cNvSpPr/>
            <p:nvPr/>
          </p:nvSpPr>
          <p:spPr>
            <a:xfrm>
              <a:off x="1689447" y="244365"/>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200" name="Google Shape;200;g20eb998e512_1_81"/>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g20eb998e512_1_81"/>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g20eb998e512_1_81"/>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 name="CHI23 8766 OAT tutor demo.mp4">
            <a:hlinkClick r:id="" action="ppaction://media"/>
            <a:extLst>
              <a:ext uri="{FF2B5EF4-FFF2-40B4-BE49-F238E27FC236}">
                <a16:creationId xmlns:a16="http://schemas.microsoft.com/office/drawing/2014/main" id="{12706ABD-11E4-B26D-529E-79F62A965D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94143" y="1827039"/>
            <a:ext cx="5155032" cy="2899705"/>
          </a:xfrm>
          <a:prstGeom prst="rect">
            <a:avLst/>
          </a:prstGeom>
        </p:spPr>
      </p:pic>
      <p:sp>
        <p:nvSpPr>
          <p:cNvPr id="14" name="TextBox 13">
            <a:extLst>
              <a:ext uri="{FF2B5EF4-FFF2-40B4-BE49-F238E27FC236}">
                <a16:creationId xmlns:a16="http://schemas.microsoft.com/office/drawing/2014/main" id="{A07D2F5E-C7FC-221A-1407-C235FDDFED8E}"/>
              </a:ext>
            </a:extLst>
          </p:cNvPr>
          <p:cNvSpPr txBox="1"/>
          <p:nvPr/>
        </p:nvSpPr>
        <p:spPr>
          <a:xfrm>
            <a:off x="3508639" y="1230399"/>
            <a:ext cx="4507084" cy="369332"/>
          </a:xfrm>
          <a:prstGeom prst="rect">
            <a:avLst/>
          </a:prstGeom>
          <a:noFill/>
        </p:spPr>
        <p:txBody>
          <a:bodyPr wrap="square">
            <a:spAutoFit/>
          </a:bodyPr>
          <a:lstStyle/>
          <a:p>
            <a:r>
              <a:rPr lang="en-US" dirty="0">
                <a:latin typeface="Lora" pitchFamily="2" charset="77"/>
              </a:rPr>
              <a:t>Open Adaptive Tutor student interface</a:t>
            </a:r>
            <a:endParaRPr lang="en-US" dirty="0"/>
          </a:p>
        </p:txBody>
      </p:sp>
      <p:pic>
        <p:nvPicPr>
          <p:cNvPr id="19" name="Google Shape;187;g209744fa52d_3_84">
            <a:extLst>
              <a:ext uri="{FF2B5EF4-FFF2-40B4-BE49-F238E27FC236}">
                <a16:creationId xmlns:a16="http://schemas.microsoft.com/office/drawing/2014/main" id="{7BA4E94E-7131-6EE4-BE9C-06F201BE12A7}"/>
              </a:ext>
            </a:extLst>
          </p:cNvPr>
          <p:cNvPicPr preferRelativeResize="0"/>
          <p:nvPr/>
        </p:nvPicPr>
        <p:blipFill>
          <a:blip r:embed="rId7">
            <a:alphaModFix/>
          </a:blip>
          <a:stretch>
            <a:fillRect/>
          </a:stretch>
        </p:blipFill>
        <p:spPr>
          <a:xfrm>
            <a:off x="1289256" y="4508195"/>
            <a:ext cx="1087972" cy="585148"/>
          </a:xfrm>
          <a:prstGeom prst="rect">
            <a:avLst/>
          </a:prstGeom>
          <a:noFill/>
          <a:ln>
            <a:noFill/>
          </a:ln>
        </p:spPr>
      </p:pic>
      <p:sp>
        <p:nvSpPr>
          <p:cNvPr id="3" name="TextBox 2">
            <a:extLst>
              <a:ext uri="{FF2B5EF4-FFF2-40B4-BE49-F238E27FC236}">
                <a16:creationId xmlns:a16="http://schemas.microsoft.com/office/drawing/2014/main" id="{F1664CB8-3328-78D3-E887-0C59B5BBEB1B}"/>
              </a:ext>
            </a:extLst>
          </p:cNvPr>
          <p:cNvSpPr txBox="1"/>
          <p:nvPr/>
        </p:nvSpPr>
        <p:spPr>
          <a:xfrm>
            <a:off x="27833" y="4603485"/>
            <a:ext cx="2196119" cy="338554"/>
          </a:xfrm>
          <a:prstGeom prst="rect">
            <a:avLst/>
          </a:prstGeom>
          <a:noFill/>
        </p:spPr>
        <p:txBody>
          <a:bodyPr wrap="square" rtlCol="0">
            <a:spAutoFit/>
          </a:bodyPr>
          <a:lstStyle/>
          <a:p>
            <a:r>
              <a:rPr lang="en-US" sz="800" dirty="0"/>
              <a:t>Knowledge tracing </a:t>
            </a:r>
            <a:br>
              <a:rPr lang="en-US" sz="800" dirty="0"/>
            </a:br>
            <a:r>
              <a:rPr lang="en-US" sz="800" dirty="0"/>
              <a:t>(Corbett &amp; Anderson, </a:t>
            </a:r>
            <a:r>
              <a:rPr lang="en-US" sz="800" dirty="0">
                <a:hlinkClick r:id="rId8"/>
              </a:rPr>
              <a:t>1994</a:t>
            </a:r>
            <a:r>
              <a:rPr lang="en-US" sz="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6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8" repeatCount="indefinite" fill="hold" display="0">
                  <p:stCondLst>
                    <p:cond delay="indefinite"/>
                  </p:stCondLst>
                </p:cTn>
                <p:tgtEl>
                  <p:spTgt spid="2"/>
                </p:tgtEl>
              </p:cMediaNode>
            </p:video>
          </p:childTnLst>
        </p:cTn>
      </p:par>
    </p:tnLst>
    <p:bldLst>
      <p:bldP spid="10"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F1FE02-7651-E48B-82C4-4F811985FA09}"/>
              </a:ext>
            </a:extLst>
          </p:cNvPr>
          <p:cNvPicPr>
            <a:picLocks noChangeAspect="1"/>
          </p:cNvPicPr>
          <p:nvPr/>
        </p:nvPicPr>
        <p:blipFill>
          <a:blip r:embed="rId2"/>
          <a:stretch>
            <a:fillRect/>
          </a:stretch>
        </p:blipFill>
        <p:spPr>
          <a:xfrm>
            <a:off x="685800" y="174707"/>
            <a:ext cx="7772400" cy="4794086"/>
          </a:xfrm>
          <a:prstGeom prst="rect">
            <a:avLst/>
          </a:prstGeom>
        </p:spPr>
      </p:pic>
      <p:pic>
        <p:nvPicPr>
          <p:cNvPr id="2" name="Picture 1">
            <a:extLst>
              <a:ext uri="{FF2B5EF4-FFF2-40B4-BE49-F238E27FC236}">
                <a16:creationId xmlns:a16="http://schemas.microsoft.com/office/drawing/2014/main" id="{E46A8242-D85D-F179-9083-FD0C9A58C41B}"/>
              </a:ext>
            </a:extLst>
          </p:cNvPr>
          <p:cNvPicPr>
            <a:picLocks noChangeAspect="1"/>
          </p:cNvPicPr>
          <p:nvPr/>
        </p:nvPicPr>
        <p:blipFill>
          <a:blip r:embed="rId3"/>
          <a:stretch>
            <a:fillRect/>
          </a:stretch>
        </p:blipFill>
        <p:spPr>
          <a:xfrm>
            <a:off x="685800" y="910888"/>
            <a:ext cx="7772400" cy="3321724"/>
          </a:xfrm>
          <a:prstGeom prst="rect">
            <a:avLst/>
          </a:prstGeom>
        </p:spPr>
      </p:pic>
      <p:sp>
        <p:nvSpPr>
          <p:cNvPr id="4" name="TextBox 3">
            <a:extLst>
              <a:ext uri="{FF2B5EF4-FFF2-40B4-BE49-F238E27FC236}">
                <a16:creationId xmlns:a16="http://schemas.microsoft.com/office/drawing/2014/main" id="{D04E1157-8C8B-C6E7-E499-77B812D62C83}"/>
              </a:ext>
            </a:extLst>
          </p:cNvPr>
          <p:cNvSpPr txBox="1"/>
          <p:nvPr/>
        </p:nvSpPr>
        <p:spPr>
          <a:xfrm>
            <a:off x="6294922" y="77002"/>
            <a:ext cx="1388329" cy="369332"/>
          </a:xfrm>
          <a:prstGeom prst="rect">
            <a:avLst/>
          </a:prstGeom>
          <a:solidFill>
            <a:schemeClr val="bg1"/>
          </a:solidFill>
          <a:ln>
            <a:solidFill>
              <a:schemeClr val="tx1"/>
            </a:solidFill>
          </a:ln>
        </p:spPr>
        <p:txBody>
          <a:bodyPr wrap="none" rtlCol="0">
            <a:spAutoFit/>
          </a:bodyPr>
          <a:lstStyle/>
          <a:p>
            <a:r>
              <a:rPr lang="en-US" dirty="0"/>
              <a:t>Open Source</a:t>
            </a:r>
          </a:p>
        </p:txBody>
      </p:sp>
    </p:spTree>
    <p:extLst>
      <p:ext uri="{BB962C8B-B14F-4D97-AF65-F5344CB8AC3E}">
        <p14:creationId xmlns:p14="http://schemas.microsoft.com/office/powerpoint/2010/main" val="9390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62BB8F6-900F-073C-6296-0A913B2720D8}"/>
              </a:ext>
            </a:extLst>
          </p:cNvPr>
          <p:cNvCxnSpPr>
            <a:cxnSpLocks/>
          </p:cNvCxnSpPr>
          <p:nvPr/>
        </p:nvCxnSpPr>
        <p:spPr>
          <a:xfrm>
            <a:off x="5903715" y="1354596"/>
            <a:ext cx="602992" cy="194947"/>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a:extLst>
              <a:ext uri="{FF2B5EF4-FFF2-40B4-BE49-F238E27FC236}">
                <a16:creationId xmlns:a16="http://schemas.microsoft.com/office/drawing/2014/main" id="{5F9992FD-F15D-A309-387F-7BA6C8B989FF}"/>
              </a:ext>
            </a:extLst>
          </p:cNvPr>
          <p:cNvCxnSpPr>
            <a:cxnSpLocks/>
          </p:cNvCxnSpPr>
          <p:nvPr/>
        </p:nvCxnSpPr>
        <p:spPr>
          <a:xfrm flipV="1">
            <a:off x="5903715" y="2226236"/>
            <a:ext cx="396210" cy="740693"/>
          </a:xfrm>
          <a:prstGeom prst="line">
            <a:avLst/>
          </a:prstGeom>
        </p:spPr>
        <p:style>
          <a:lnRef idx="2">
            <a:schemeClr val="accent5"/>
          </a:lnRef>
          <a:fillRef idx="0">
            <a:schemeClr val="accent5"/>
          </a:fillRef>
          <a:effectRef idx="1">
            <a:schemeClr val="accent5"/>
          </a:effectRef>
          <a:fontRef idx="minor">
            <a:schemeClr val="tx1"/>
          </a:fontRef>
        </p:style>
      </p:cxnSp>
      <p:sp>
        <p:nvSpPr>
          <p:cNvPr id="5" name="Google Shape;222;g20eb998e512_2_97">
            <a:extLst>
              <a:ext uri="{FF2B5EF4-FFF2-40B4-BE49-F238E27FC236}">
                <a16:creationId xmlns:a16="http://schemas.microsoft.com/office/drawing/2014/main" id="{3AF12991-E334-E11E-CE98-3E23CE8FEC8B}"/>
              </a:ext>
            </a:extLst>
          </p:cNvPr>
          <p:cNvSpPr/>
          <p:nvPr/>
        </p:nvSpPr>
        <p:spPr>
          <a:xfrm>
            <a:off x="1411280" y="646948"/>
            <a:ext cx="457200" cy="4572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09" name="Google Shape;209;g20eb998e512_2_97"/>
          <p:cNvPicPr preferRelativeResize="0"/>
          <p:nvPr/>
        </p:nvPicPr>
        <p:blipFill rotWithShape="1">
          <a:blip r:embed="rId3">
            <a:alphaModFix/>
          </a:blip>
          <a:srcRect r="53271"/>
          <a:stretch/>
        </p:blipFill>
        <p:spPr>
          <a:xfrm>
            <a:off x="6299925" y="1049846"/>
            <a:ext cx="2571398" cy="2072275"/>
          </a:xfrm>
          <a:prstGeom prst="rect">
            <a:avLst/>
          </a:prstGeom>
          <a:noFill/>
          <a:ln>
            <a:noFill/>
          </a:ln>
        </p:spPr>
      </p:pic>
      <p:pic>
        <p:nvPicPr>
          <p:cNvPr id="210" name="Google Shape;210;g20eb998e512_2_97"/>
          <p:cNvPicPr preferRelativeResize="0">
            <a:picLocks noChangeAspect="1"/>
          </p:cNvPicPr>
          <p:nvPr/>
        </p:nvPicPr>
        <p:blipFill rotWithShape="1">
          <a:blip r:embed="rId4">
            <a:alphaModFix/>
          </a:blip>
          <a:srcRect/>
          <a:stretch/>
        </p:blipFill>
        <p:spPr>
          <a:xfrm>
            <a:off x="4618572" y="3575188"/>
            <a:ext cx="1014120" cy="1051560"/>
          </a:xfrm>
          <a:prstGeom prst="rect">
            <a:avLst/>
          </a:prstGeom>
          <a:noFill/>
          <a:ln>
            <a:noFill/>
          </a:ln>
        </p:spPr>
      </p:pic>
      <p:pic>
        <p:nvPicPr>
          <p:cNvPr id="211" name="Google Shape;211;g20eb998e512_2_97"/>
          <p:cNvPicPr preferRelativeResize="0">
            <a:picLocks noChangeAspect="1"/>
          </p:cNvPicPr>
          <p:nvPr/>
        </p:nvPicPr>
        <p:blipFill rotWithShape="1">
          <a:blip r:embed="rId5">
            <a:alphaModFix/>
          </a:blip>
          <a:srcRect/>
          <a:stretch/>
        </p:blipFill>
        <p:spPr>
          <a:xfrm>
            <a:off x="5804373" y="3576165"/>
            <a:ext cx="1013280" cy="1051560"/>
          </a:xfrm>
          <a:prstGeom prst="rect">
            <a:avLst/>
          </a:prstGeom>
          <a:noFill/>
          <a:ln>
            <a:noFill/>
          </a:ln>
        </p:spPr>
      </p:pic>
      <p:sp>
        <p:nvSpPr>
          <p:cNvPr id="212" name="Google Shape;212;g20eb998e512_2_97"/>
          <p:cNvSpPr txBox="1"/>
          <p:nvPr/>
        </p:nvSpPr>
        <p:spPr>
          <a:xfrm>
            <a:off x="4525429" y="4626748"/>
            <a:ext cx="1996161" cy="56858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200"/>
              <a:buFont typeface="Arial"/>
              <a:buNone/>
            </a:pPr>
            <a:r>
              <a:rPr lang="en" sz="1300" b="0" i="0" u="none" strike="noStrike" cap="none" dirty="0">
                <a:solidFill>
                  <a:srgbClr val="233A44"/>
                </a:solidFill>
                <a:latin typeface="Calibri"/>
                <a:ea typeface="Calibri"/>
                <a:cs typeface="Calibri"/>
                <a:sym typeface="Calibri"/>
              </a:rPr>
              <a:t>(23 chapters, 52 lessons)</a:t>
            </a:r>
            <a:endParaRPr sz="1300" b="0" i="0" u="none" strike="noStrike" cap="none" dirty="0">
              <a:solidFill>
                <a:srgbClr val="000000"/>
              </a:solidFill>
              <a:latin typeface="Arial"/>
              <a:ea typeface="Arial"/>
              <a:cs typeface="Arial"/>
              <a:sym typeface="Arial"/>
            </a:endParaRPr>
          </a:p>
        </p:txBody>
      </p:sp>
      <p:grpSp>
        <p:nvGrpSpPr>
          <p:cNvPr id="213" name="Google Shape;213;g20eb998e512_2_97"/>
          <p:cNvGrpSpPr>
            <a:grpSpLocks noChangeAspect="1"/>
          </p:cNvGrpSpPr>
          <p:nvPr/>
        </p:nvGrpSpPr>
        <p:grpSpPr>
          <a:xfrm>
            <a:off x="780437" y="3558626"/>
            <a:ext cx="3986902" cy="1842173"/>
            <a:chOff x="5225318" y="1882174"/>
            <a:chExt cx="1847100" cy="823076"/>
          </a:xfrm>
        </p:grpSpPr>
        <p:pic>
          <p:nvPicPr>
            <p:cNvPr id="214" name="Google Shape;214;g20eb998e512_2_97"/>
            <p:cNvPicPr preferRelativeResize="0"/>
            <p:nvPr/>
          </p:nvPicPr>
          <p:blipFill rotWithShape="1">
            <a:blip r:embed="rId6">
              <a:alphaModFix/>
            </a:blip>
            <a:srcRect/>
            <a:stretch/>
          </p:blipFill>
          <p:spPr>
            <a:xfrm>
              <a:off x="5264824" y="1885789"/>
              <a:ext cx="469988" cy="469981"/>
            </a:xfrm>
            <a:prstGeom prst="rect">
              <a:avLst/>
            </a:prstGeom>
            <a:noFill/>
            <a:ln>
              <a:noFill/>
            </a:ln>
          </p:spPr>
        </p:pic>
        <p:pic>
          <p:nvPicPr>
            <p:cNvPr id="215" name="Google Shape;215;g20eb998e512_2_97"/>
            <p:cNvPicPr preferRelativeResize="0"/>
            <p:nvPr/>
          </p:nvPicPr>
          <p:blipFill rotWithShape="1">
            <a:blip r:embed="rId7">
              <a:alphaModFix/>
            </a:blip>
            <a:srcRect/>
            <a:stretch/>
          </p:blipFill>
          <p:spPr>
            <a:xfrm>
              <a:off x="6370815" y="1885800"/>
              <a:ext cx="469988" cy="469833"/>
            </a:xfrm>
            <a:prstGeom prst="rect">
              <a:avLst/>
            </a:prstGeom>
            <a:noFill/>
            <a:ln>
              <a:noFill/>
            </a:ln>
          </p:spPr>
        </p:pic>
        <p:sp>
          <p:nvSpPr>
            <p:cNvPr id="216" name="Google Shape;216;g20eb998e512_2_97"/>
            <p:cNvSpPr txBox="1"/>
            <p:nvPr/>
          </p:nvSpPr>
          <p:spPr>
            <a:xfrm>
              <a:off x="5225318" y="2361750"/>
              <a:ext cx="1847100" cy="343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300" b="0" i="0" u="none" strike="noStrike" cap="none" dirty="0">
                  <a:solidFill>
                    <a:srgbClr val="233A44"/>
                  </a:solidFill>
                  <a:latin typeface="Calibri"/>
                  <a:ea typeface="Calibri"/>
                  <a:cs typeface="Calibri"/>
                  <a:sym typeface="Calibri"/>
                </a:rPr>
                <a:t>(31 chapters, 199 lessons)</a:t>
              </a:r>
              <a:endParaRPr sz="1200" b="0" i="0" u="none" strike="noStrike" cap="none" dirty="0">
                <a:solidFill>
                  <a:srgbClr val="000000"/>
                </a:solidFill>
                <a:latin typeface="Arial"/>
                <a:ea typeface="Arial"/>
                <a:cs typeface="Arial"/>
                <a:sym typeface="Arial"/>
              </a:endParaRPr>
            </a:p>
          </p:txBody>
        </p:sp>
        <p:pic>
          <p:nvPicPr>
            <p:cNvPr id="217" name="Google Shape;217;g20eb998e512_2_97" descr="Intermediate Algebra 2e - OpenStax"/>
            <p:cNvPicPr preferRelativeResize="0"/>
            <p:nvPr/>
          </p:nvPicPr>
          <p:blipFill rotWithShape="1">
            <a:blip r:embed="rId8">
              <a:alphaModFix/>
            </a:blip>
            <a:srcRect/>
            <a:stretch/>
          </p:blipFill>
          <p:spPr>
            <a:xfrm>
              <a:off x="5814190" y="1882174"/>
              <a:ext cx="477241" cy="477233"/>
            </a:xfrm>
            <a:prstGeom prst="rect">
              <a:avLst/>
            </a:prstGeom>
            <a:noFill/>
            <a:ln>
              <a:noFill/>
            </a:ln>
          </p:spPr>
        </p:pic>
      </p:grpSp>
      <p:sp>
        <p:nvSpPr>
          <p:cNvPr id="218" name="Google Shape;218;g20eb998e512_2_97"/>
          <p:cNvSpPr txBox="1"/>
          <p:nvPr/>
        </p:nvSpPr>
        <p:spPr>
          <a:xfrm>
            <a:off x="780437" y="3194404"/>
            <a:ext cx="1558578"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434343"/>
                </a:solidFill>
                <a:latin typeface="Quattrocento Sans"/>
                <a:ea typeface="Quattrocento Sans"/>
                <a:cs typeface="Quattrocento Sans"/>
                <a:sym typeface="Quattrocento Sans"/>
              </a:rPr>
              <a:t>Completed:</a:t>
            </a:r>
            <a:endParaRPr sz="1200" dirty="0"/>
          </a:p>
        </p:txBody>
      </p:sp>
      <p:sp>
        <p:nvSpPr>
          <p:cNvPr id="219" name="Google Shape;219;g20eb998e512_2_97"/>
          <p:cNvSpPr txBox="1"/>
          <p:nvPr/>
        </p:nvSpPr>
        <p:spPr>
          <a:xfrm>
            <a:off x="4525429" y="3194404"/>
            <a:ext cx="137828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434343"/>
                </a:solidFill>
                <a:latin typeface="Quattrocento Sans"/>
                <a:ea typeface="Quattrocento Sans"/>
                <a:cs typeface="Quattrocento Sans"/>
                <a:sym typeface="Quattrocento Sans"/>
              </a:rPr>
              <a:t>In Progress:</a:t>
            </a:r>
            <a:endParaRPr sz="1200" dirty="0"/>
          </a:p>
        </p:txBody>
      </p:sp>
      <p:pic>
        <p:nvPicPr>
          <p:cNvPr id="220" name="Google Shape;220;g20eb998e512_2_97"/>
          <p:cNvPicPr preferRelativeResize="0">
            <a:picLocks noChangeAspect="1"/>
          </p:cNvPicPr>
          <p:nvPr/>
        </p:nvPicPr>
        <p:blipFill rotWithShape="1">
          <a:blip r:embed="rId9">
            <a:alphaModFix/>
          </a:blip>
          <a:srcRect/>
          <a:stretch/>
        </p:blipFill>
        <p:spPr>
          <a:xfrm>
            <a:off x="115451" y="3608372"/>
            <a:ext cx="625165" cy="648299"/>
          </a:xfrm>
          <a:prstGeom prst="rect">
            <a:avLst/>
          </a:prstGeom>
          <a:noFill/>
          <a:ln>
            <a:noFill/>
          </a:ln>
        </p:spPr>
      </p:pic>
      <p:sp>
        <p:nvSpPr>
          <p:cNvPr id="222" name="Google Shape;222;g20eb998e512_2_97"/>
          <p:cNvSpPr/>
          <p:nvPr/>
        </p:nvSpPr>
        <p:spPr>
          <a:xfrm>
            <a:off x="1411280" y="652096"/>
            <a:ext cx="457200" cy="457200"/>
          </a:xfrm>
          <a:prstGeom prst="ellipse">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 name="Google Shape;223;g20eb998e512_2_97"/>
          <p:cNvSpPr txBox="1">
            <a:spLocks noGrp="1"/>
          </p:cNvSpPr>
          <p:nvPr>
            <p:ph type="title" idx="4294967295"/>
          </p:nvPr>
        </p:nvSpPr>
        <p:spPr>
          <a:xfrm>
            <a:off x="1915098" y="634188"/>
            <a:ext cx="5074235"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t>Content curation process</a:t>
            </a:r>
            <a:endParaRPr dirty="0"/>
          </a:p>
        </p:txBody>
      </p:sp>
      <p:grpSp>
        <p:nvGrpSpPr>
          <p:cNvPr id="224" name="Google Shape;224;g20eb998e512_2_97"/>
          <p:cNvGrpSpPr/>
          <p:nvPr/>
        </p:nvGrpSpPr>
        <p:grpSpPr>
          <a:xfrm>
            <a:off x="1530422" y="773143"/>
            <a:ext cx="218916" cy="218903"/>
            <a:chOff x="1923675" y="1633650"/>
            <a:chExt cx="436000" cy="435975"/>
          </a:xfrm>
        </p:grpSpPr>
        <p:sp>
          <p:nvSpPr>
            <p:cNvPr id="225" name="Google Shape;225;g20eb998e512_2_97"/>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20eb998e512_2_97"/>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20eb998e512_2_97"/>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g20eb998e512_2_97"/>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20eb998e512_2_97"/>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20eb998e512_2_97"/>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Graphic 3">
            <a:extLst>
              <a:ext uri="{FF2B5EF4-FFF2-40B4-BE49-F238E27FC236}">
                <a16:creationId xmlns:a16="http://schemas.microsoft.com/office/drawing/2014/main" id="{9F704B74-C775-7262-51C4-5E6C506238B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40621"/>
          <a:stretch/>
        </p:blipFill>
        <p:spPr>
          <a:xfrm>
            <a:off x="6989334" y="3777525"/>
            <a:ext cx="1998406" cy="762000"/>
          </a:xfrm>
          <a:prstGeom prst="rect">
            <a:avLst/>
          </a:prstGeom>
        </p:spPr>
      </p:pic>
      <p:sp>
        <p:nvSpPr>
          <p:cNvPr id="6" name="TextBox 5">
            <a:extLst>
              <a:ext uri="{FF2B5EF4-FFF2-40B4-BE49-F238E27FC236}">
                <a16:creationId xmlns:a16="http://schemas.microsoft.com/office/drawing/2014/main" id="{77779003-5E41-2457-F7D8-4177FEC1E5AB}"/>
              </a:ext>
            </a:extLst>
          </p:cNvPr>
          <p:cNvSpPr txBox="1"/>
          <p:nvPr/>
        </p:nvSpPr>
        <p:spPr>
          <a:xfrm>
            <a:off x="6932384" y="3718528"/>
            <a:ext cx="1279517" cy="307777"/>
          </a:xfrm>
          <a:prstGeom prst="rect">
            <a:avLst/>
          </a:prstGeom>
          <a:noFill/>
        </p:spPr>
        <p:txBody>
          <a:bodyPr wrap="none" rtlCol="0">
            <a:spAutoFit/>
          </a:bodyPr>
          <a:lstStyle/>
          <a:p>
            <a:r>
              <a:rPr lang="en-US" i="1" dirty="0">
                <a:latin typeface="Quattrocento Sans" panose="020B0502050000020003" pitchFamily="34" charset="0"/>
              </a:rPr>
              <a:t>Adapted from</a:t>
            </a:r>
          </a:p>
        </p:txBody>
      </p:sp>
      <p:pic>
        <p:nvPicPr>
          <p:cNvPr id="221" name="Google Shape;221;g20eb998e512_2_97"/>
          <p:cNvPicPr preferRelativeResize="0"/>
          <p:nvPr/>
        </p:nvPicPr>
        <p:blipFill>
          <a:blip r:embed="rId12">
            <a:alphaModFix/>
          </a:blip>
          <a:stretch>
            <a:fillRect/>
          </a:stretch>
        </p:blipFill>
        <p:spPr>
          <a:xfrm>
            <a:off x="864092" y="1354596"/>
            <a:ext cx="5032901" cy="1619707"/>
          </a:xfrm>
          <a:prstGeom prst="rect">
            <a:avLst/>
          </a:prstGeom>
          <a:noFill/>
          <a:ln w="1905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E4275855-7E49-D1B2-D876-41CF0FEA249F}"/>
              </a:ext>
            </a:extLst>
          </p:cNvPr>
          <p:cNvSpPr txBox="1"/>
          <p:nvPr/>
        </p:nvSpPr>
        <p:spPr>
          <a:xfrm>
            <a:off x="979825" y="416677"/>
            <a:ext cx="7277494" cy="738664"/>
          </a:xfrm>
          <a:prstGeom prst="rect">
            <a:avLst/>
          </a:prstGeom>
          <a:solidFill>
            <a:schemeClr val="bg1"/>
          </a:solidFill>
          <a:ln>
            <a:solidFill>
              <a:schemeClr val="tx1"/>
            </a:solidFill>
          </a:ln>
        </p:spPr>
        <p:txBody>
          <a:bodyPr wrap="square" rtlCol="0">
            <a:spAutoFit/>
          </a:bodyPr>
          <a:lstStyle/>
          <a:p>
            <a:r>
              <a:rPr lang="en-US" sz="1400" dirty="0" err="1"/>
              <a:t>Sheel</a:t>
            </a:r>
            <a:r>
              <a:rPr lang="en-US" sz="1400" dirty="0"/>
              <a:t>, S., </a:t>
            </a:r>
            <a:r>
              <a:rPr lang="en-US" sz="1400" dirty="0" err="1"/>
              <a:t>Anastasopoulos</a:t>
            </a:r>
            <a:r>
              <a:rPr lang="en-US" sz="1400" dirty="0"/>
              <a:t>, I., and Pardos, Z.A. (2024). </a:t>
            </a:r>
            <a:r>
              <a:rPr lang="en-US" sz="1400" b="1" dirty="0"/>
              <a:t>Comparing Authoring Experiences with Spreadsheet Interfaces vs GUIs</a:t>
            </a:r>
            <a:r>
              <a:rPr lang="en-US" sz="1400" dirty="0"/>
              <a:t>. In </a:t>
            </a:r>
            <a:r>
              <a:rPr lang="en-US" sz="1400" i="1" dirty="0"/>
              <a:t>Proceedings of the 14th Learning Analytics and Knowledge Conference </a:t>
            </a:r>
            <a:r>
              <a:rPr lang="en-US" sz="1400" dirty="0"/>
              <a:t>(LAK '24). Association for Computing Machinery, New York, NY, USA, 598–607.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fill="hold"/>
                                        <p:tgtEl>
                                          <p:spTgt spid="213"/>
                                        </p:tgtEl>
                                        <p:attrNameLst>
                                          <p:attrName>ppt_x</p:attrName>
                                        </p:attrNameLst>
                                      </p:cBhvr>
                                      <p:tavLst>
                                        <p:tav tm="0">
                                          <p:val>
                                            <p:strVal val="#ppt_x"/>
                                          </p:val>
                                        </p:tav>
                                        <p:tav tm="100000">
                                          <p:val>
                                            <p:strVal val="#ppt_x"/>
                                          </p:val>
                                        </p:tav>
                                      </p:tavLst>
                                    </p:anim>
                                    <p:anim calcmode="lin" valueType="num">
                                      <p:cBhvr additive="base">
                                        <p:cTn id="8" dur="500" fill="hold"/>
                                        <p:tgtEl>
                                          <p:spTgt spid="2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0"/>
                                        </p:tgtEl>
                                        <p:attrNameLst>
                                          <p:attrName>style.visibility</p:attrName>
                                        </p:attrNameLst>
                                      </p:cBhvr>
                                      <p:to>
                                        <p:strVal val="visible"/>
                                      </p:to>
                                    </p:set>
                                    <p:anim calcmode="lin" valueType="num">
                                      <p:cBhvr additive="base">
                                        <p:cTn id="11" dur="500" fill="hold"/>
                                        <p:tgtEl>
                                          <p:spTgt spid="210"/>
                                        </p:tgtEl>
                                        <p:attrNameLst>
                                          <p:attrName>ppt_x</p:attrName>
                                        </p:attrNameLst>
                                      </p:cBhvr>
                                      <p:tavLst>
                                        <p:tav tm="0">
                                          <p:val>
                                            <p:strVal val="#ppt_x"/>
                                          </p:val>
                                        </p:tav>
                                        <p:tav tm="100000">
                                          <p:val>
                                            <p:strVal val="#ppt_x"/>
                                          </p:val>
                                        </p:tav>
                                      </p:tavLst>
                                    </p:anim>
                                    <p:anim calcmode="lin" valueType="num">
                                      <p:cBhvr additive="base">
                                        <p:cTn id="12" dur="500" fill="hold"/>
                                        <p:tgtEl>
                                          <p:spTgt spid="2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anim calcmode="lin" valueType="num">
                                      <p:cBhvr additive="base">
                                        <p:cTn id="15" dur="500" fill="hold"/>
                                        <p:tgtEl>
                                          <p:spTgt spid="211"/>
                                        </p:tgtEl>
                                        <p:attrNameLst>
                                          <p:attrName>ppt_x</p:attrName>
                                        </p:attrNameLst>
                                      </p:cBhvr>
                                      <p:tavLst>
                                        <p:tav tm="0">
                                          <p:val>
                                            <p:strVal val="#ppt_x"/>
                                          </p:val>
                                        </p:tav>
                                        <p:tav tm="100000">
                                          <p:val>
                                            <p:strVal val="#ppt_x"/>
                                          </p:val>
                                        </p:tav>
                                      </p:tavLst>
                                    </p:anim>
                                    <p:anim calcmode="lin" valueType="num">
                                      <p:cBhvr additive="base">
                                        <p:cTn id="16" dur="500" fill="hold"/>
                                        <p:tgtEl>
                                          <p:spTgt spid="2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fill="hold"/>
                                        <p:tgtEl>
                                          <p:spTgt spid="212"/>
                                        </p:tgtEl>
                                        <p:attrNameLst>
                                          <p:attrName>ppt_x</p:attrName>
                                        </p:attrNameLst>
                                      </p:cBhvr>
                                      <p:tavLst>
                                        <p:tav tm="0">
                                          <p:val>
                                            <p:strVal val="#ppt_x"/>
                                          </p:val>
                                        </p:tav>
                                        <p:tav tm="100000">
                                          <p:val>
                                            <p:strVal val="#ppt_x"/>
                                          </p:val>
                                        </p:tav>
                                      </p:tavLst>
                                    </p:anim>
                                    <p:anim calcmode="lin" valueType="num">
                                      <p:cBhvr additive="base">
                                        <p:cTn id="20"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ECEEA-6BC2-C489-2C8E-873405DDB19C}"/>
              </a:ext>
            </a:extLst>
          </p:cNvPr>
          <p:cNvPicPr>
            <a:picLocks noChangeAspect="1"/>
          </p:cNvPicPr>
          <p:nvPr/>
        </p:nvPicPr>
        <p:blipFill>
          <a:blip r:embed="rId2"/>
          <a:stretch>
            <a:fillRect/>
          </a:stretch>
        </p:blipFill>
        <p:spPr>
          <a:xfrm>
            <a:off x="685800" y="1127930"/>
            <a:ext cx="7772400" cy="2887639"/>
          </a:xfrm>
          <a:prstGeom prst="rect">
            <a:avLst/>
          </a:prstGeom>
        </p:spPr>
      </p:pic>
      <p:sp>
        <p:nvSpPr>
          <p:cNvPr id="5" name="Google Shape;236;g20eb998e512_1_18">
            <a:extLst>
              <a:ext uri="{FF2B5EF4-FFF2-40B4-BE49-F238E27FC236}">
                <a16:creationId xmlns:a16="http://schemas.microsoft.com/office/drawing/2014/main" id="{55862168-ABA6-3620-CA4A-9295E2A7D9CB}"/>
              </a:ext>
            </a:extLst>
          </p:cNvPr>
          <p:cNvSpPr txBox="1">
            <a:spLocks/>
          </p:cNvSpPr>
          <p:nvPr/>
        </p:nvSpPr>
        <p:spPr>
          <a:xfrm>
            <a:off x="2573126" y="531302"/>
            <a:ext cx="3997748" cy="486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chemeClr val="dk1"/>
              </a:buClr>
              <a:buSzPts val="2000"/>
              <a:buFont typeface="Lora"/>
              <a:buNone/>
              <a:defRPr sz="2000" b="1" i="0" u="none" strike="noStrike" cap="none">
                <a:solidFill>
                  <a:schemeClr val="dk1"/>
                </a:solidFill>
                <a:latin typeface="Lora"/>
                <a:ea typeface="Lora"/>
                <a:cs typeface="Lora"/>
                <a:sym typeface="Lora"/>
              </a:defRPr>
            </a:lvl9p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OATutor Project Content Team</a:t>
            </a:r>
            <a:endParaRPr lang="en-US" dirty="0"/>
          </a:p>
        </p:txBody>
      </p:sp>
    </p:spTree>
    <p:extLst>
      <p:ext uri="{BB962C8B-B14F-4D97-AF65-F5344CB8AC3E}">
        <p14:creationId xmlns:p14="http://schemas.microsoft.com/office/powerpoint/2010/main" val="257815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2D60C-8C39-0B84-06A4-3FADC23DBB12}"/>
              </a:ext>
            </a:extLst>
          </p:cNvPr>
          <p:cNvSpPr txBox="1"/>
          <p:nvPr/>
        </p:nvSpPr>
        <p:spPr>
          <a:xfrm>
            <a:off x="0" y="0"/>
            <a:ext cx="9144000" cy="6432530"/>
          </a:xfrm>
          <a:prstGeom prst="rect">
            <a:avLst/>
          </a:prstGeom>
          <a:solidFill>
            <a:srgbClr val="FFCD06"/>
          </a:solidFill>
        </p:spPr>
        <p:txBody>
          <a:bodyPr wrap="square" rtlCol="0">
            <a:spAutoFit/>
          </a:bodyPr>
          <a:lstStyle/>
          <a:p>
            <a:r>
              <a:rPr lang="en-US" sz="8800" b="1" dirty="0">
                <a:solidFill>
                  <a:schemeClr val="bg1"/>
                </a:solidFill>
              </a:rPr>
              <a:t>Methods</a:t>
            </a:r>
          </a:p>
          <a:p>
            <a:endParaRPr lang="en-US" sz="5400" dirty="0"/>
          </a:p>
          <a:p>
            <a:endParaRPr lang="en-US" sz="5400" dirty="0"/>
          </a:p>
          <a:p>
            <a:endParaRPr lang="en-US" sz="5400" dirty="0"/>
          </a:p>
          <a:p>
            <a:endParaRPr lang="en-US" sz="5400" dirty="0"/>
          </a:p>
          <a:p>
            <a:endParaRPr lang="en-US" sz="5400" dirty="0"/>
          </a:p>
          <a:p>
            <a:endParaRPr lang="en-US" sz="5400" dirty="0"/>
          </a:p>
        </p:txBody>
      </p:sp>
    </p:spTree>
    <p:extLst>
      <p:ext uri="{BB962C8B-B14F-4D97-AF65-F5344CB8AC3E}">
        <p14:creationId xmlns:p14="http://schemas.microsoft.com/office/powerpoint/2010/main" val="601337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0eb998e512_1_18"/>
          <p:cNvSpPr/>
          <p:nvPr/>
        </p:nvSpPr>
        <p:spPr>
          <a:xfrm>
            <a:off x="1411280" y="647867"/>
            <a:ext cx="457200" cy="457200"/>
          </a:xfrm>
          <a:prstGeom prst="ellipse">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 name="Google Shape;236;g20eb998e512_1_18"/>
          <p:cNvSpPr txBox="1">
            <a:spLocks noGrp="1"/>
          </p:cNvSpPr>
          <p:nvPr>
            <p:ph type="title" idx="4294967295"/>
          </p:nvPr>
        </p:nvSpPr>
        <p:spPr>
          <a:xfrm>
            <a:off x="1868480" y="618167"/>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Research through Design Process</a:t>
            </a:r>
            <a:endParaRPr dirty="0"/>
          </a:p>
        </p:txBody>
      </p:sp>
      <p:sp>
        <p:nvSpPr>
          <p:cNvPr id="237" name="Google Shape;237;g20eb998e512_1_18"/>
          <p:cNvSpPr/>
          <p:nvPr/>
        </p:nvSpPr>
        <p:spPr>
          <a:xfrm>
            <a:off x="4461968" y="1585263"/>
            <a:ext cx="438618" cy="38491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20eb998e512_1_18"/>
          <p:cNvSpPr/>
          <p:nvPr/>
        </p:nvSpPr>
        <p:spPr>
          <a:xfrm>
            <a:off x="2036518" y="1585263"/>
            <a:ext cx="438618" cy="38491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20eb998e512_1_18"/>
          <p:cNvSpPr/>
          <p:nvPr/>
        </p:nvSpPr>
        <p:spPr>
          <a:xfrm>
            <a:off x="6898913" y="1605938"/>
            <a:ext cx="438618" cy="38491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0eb998e512_1_18"/>
          <p:cNvSpPr txBox="1"/>
          <p:nvPr/>
        </p:nvSpPr>
        <p:spPr>
          <a:xfrm>
            <a:off x="1546313" y="1886063"/>
            <a:ext cx="1419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dirty="0">
                <a:solidFill>
                  <a:schemeClr val="dk1"/>
                </a:solidFill>
                <a:latin typeface="Quattrocento Sans"/>
                <a:ea typeface="Quattrocento Sans"/>
                <a:cs typeface="Quattrocento Sans"/>
                <a:sym typeface="Quattrocento Sans"/>
              </a:rPr>
              <a:t>Content Creators</a:t>
            </a:r>
            <a:endParaRPr sz="1300" b="1" i="0" u="none" strike="noStrike" cap="none" dirty="0">
              <a:solidFill>
                <a:schemeClr val="dk1"/>
              </a:solidFill>
              <a:latin typeface="Quattrocento Sans"/>
              <a:ea typeface="Quattrocento Sans"/>
              <a:cs typeface="Quattrocento Sans"/>
              <a:sym typeface="Quattrocento Sans"/>
            </a:endParaRPr>
          </a:p>
        </p:txBody>
      </p:sp>
      <p:sp>
        <p:nvSpPr>
          <p:cNvPr id="241" name="Google Shape;241;g20eb998e512_1_18"/>
          <p:cNvSpPr txBox="1"/>
          <p:nvPr/>
        </p:nvSpPr>
        <p:spPr>
          <a:xfrm>
            <a:off x="4251800" y="1892438"/>
            <a:ext cx="882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dirty="0">
                <a:solidFill>
                  <a:schemeClr val="dk1"/>
                </a:solidFill>
                <a:latin typeface="Quattrocento Sans"/>
                <a:ea typeface="Quattrocento Sans"/>
                <a:cs typeface="Quattrocento Sans"/>
                <a:sym typeface="Quattrocento Sans"/>
              </a:rPr>
              <a:t>Teachers</a:t>
            </a:r>
            <a:endParaRPr sz="1300" b="1" i="0" u="none" strike="noStrike" cap="none" dirty="0">
              <a:solidFill>
                <a:schemeClr val="dk1"/>
              </a:solidFill>
              <a:latin typeface="Quattrocento Sans"/>
              <a:ea typeface="Quattrocento Sans"/>
              <a:cs typeface="Quattrocento Sans"/>
              <a:sym typeface="Quattrocento Sans"/>
            </a:endParaRPr>
          </a:p>
        </p:txBody>
      </p:sp>
      <p:sp>
        <p:nvSpPr>
          <p:cNvPr id="242" name="Google Shape;242;g20eb998e512_1_18"/>
          <p:cNvSpPr txBox="1"/>
          <p:nvPr/>
        </p:nvSpPr>
        <p:spPr>
          <a:xfrm>
            <a:off x="6555125" y="1907451"/>
            <a:ext cx="11262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Quattrocento Sans"/>
                <a:ea typeface="Quattrocento Sans"/>
                <a:cs typeface="Quattrocento Sans"/>
                <a:sym typeface="Quattrocento Sans"/>
              </a:rPr>
              <a:t>Researchers</a:t>
            </a:r>
            <a:endParaRPr sz="1300" b="1" i="0" u="none" strike="noStrike" cap="none">
              <a:solidFill>
                <a:schemeClr val="dk1"/>
              </a:solidFill>
              <a:latin typeface="Quattrocento Sans"/>
              <a:ea typeface="Quattrocento Sans"/>
              <a:cs typeface="Quattrocento Sans"/>
              <a:sym typeface="Quattrocento Sans"/>
            </a:endParaRPr>
          </a:p>
        </p:txBody>
      </p:sp>
      <p:sp>
        <p:nvSpPr>
          <p:cNvPr id="243" name="Google Shape;243;g20eb998e512_1_18"/>
          <p:cNvSpPr txBox="1"/>
          <p:nvPr/>
        </p:nvSpPr>
        <p:spPr>
          <a:xfrm>
            <a:off x="3751123" y="2190751"/>
            <a:ext cx="1879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Quattrocento Sans"/>
                <a:ea typeface="Quattrocento Sans"/>
                <a:cs typeface="Quattrocento Sans"/>
                <a:sym typeface="Quattrocento Sans"/>
              </a:rPr>
              <a:t>4 pilots over 7 course offerings </a:t>
            </a:r>
            <a:endParaRPr sz="1200" b="0" i="0" u="none" strike="noStrike" cap="none">
              <a:solidFill>
                <a:srgbClr val="000000"/>
              </a:solidFill>
              <a:latin typeface="Quattrocento Sans"/>
              <a:ea typeface="Quattrocento Sans"/>
              <a:cs typeface="Quattrocento Sans"/>
              <a:sym typeface="Quattrocento Sans"/>
            </a:endParaRPr>
          </a:p>
        </p:txBody>
      </p:sp>
      <p:sp>
        <p:nvSpPr>
          <p:cNvPr id="244" name="Google Shape;244;g20eb998e512_1_18"/>
          <p:cNvSpPr txBox="1"/>
          <p:nvPr/>
        </p:nvSpPr>
        <p:spPr>
          <a:xfrm>
            <a:off x="1285150" y="2197138"/>
            <a:ext cx="1879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Quattrocento Sans"/>
                <a:ea typeface="Quattrocento Sans"/>
                <a:cs typeface="Quattrocento Sans"/>
                <a:sym typeface="Quattrocento Sans"/>
              </a:rPr>
              <a:t>25 undergraduate students</a:t>
            </a:r>
            <a:endParaRPr sz="1200" b="0" i="0" u="none" strike="noStrike" cap="none">
              <a:solidFill>
                <a:srgbClr val="000000"/>
              </a:solidFill>
              <a:latin typeface="Quattrocento Sans"/>
              <a:ea typeface="Quattrocento Sans"/>
              <a:cs typeface="Quattrocento Sans"/>
              <a:sym typeface="Quattrocento Sans"/>
            </a:endParaRPr>
          </a:p>
        </p:txBody>
      </p:sp>
      <p:sp>
        <p:nvSpPr>
          <p:cNvPr id="245" name="Google Shape;245;g20eb998e512_1_18"/>
          <p:cNvSpPr txBox="1"/>
          <p:nvPr/>
        </p:nvSpPr>
        <p:spPr>
          <a:xfrm>
            <a:off x="6174613" y="2136526"/>
            <a:ext cx="1879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Quattrocento Sans"/>
                <a:ea typeface="Quattrocento Sans"/>
                <a:cs typeface="Quattrocento Sans"/>
                <a:sym typeface="Quattrocento Sans"/>
              </a:rPr>
              <a:t>2 undergraduates </a:t>
            </a:r>
            <a:endParaRPr sz="1200" b="0"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Quattrocento Sans"/>
                <a:ea typeface="Quattrocento Sans"/>
                <a:cs typeface="Quattrocento Sans"/>
                <a:sym typeface="Quattrocento Sans"/>
              </a:rPr>
              <a:t>and 2 PhD candidates </a:t>
            </a:r>
            <a:endParaRPr sz="1200" b="0" i="0" u="none" strike="noStrike" cap="none">
              <a:solidFill>
                <a:srgbClr val="000000"/>
              </a:solidFill>
              <a:latin typeface="Quattrocento Sans"/>
              <a:ea typeface="Quattrocento Sans"/>
              <a:cs typeface="Quattrocento Sans"/>
              <a:sym typeface="Quattrocento Sans"/>
            </a:endParaRPr>
          </a:p>
        </p:txBody>
      </p:sp>
      <p:sp>
        <p:nvSpPr>
          <p:cNvPr id="261" name="Google Shape;261;g20eb998e512_1_18"/>
          <p:cNvSpPr txBox="1"/>
          <p:nvPr/>
        </p:nvSpPr>
        <p:spPr>
          <a:xfrm>
            <a:off x="3540050" y="3577300"/>
            <a:ext cx="2305500" cy="6927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chemeClr val="accent6"/>
              </a:buClr>
              <a:buSzPts val="1100"/>
              <a:buFont typeface="Quattrocento Sans"/>
              <a:buChar char="●"/>
            </a:pPr>
            <a:r>
              <a:rPr lang="en" sz="1100" b="1">
                <a:solidFill>
                  <a:schemeClr val="accent6"/>
                </a:solidFill>
                <a:latin typeface="Quattrocento Sans"/>
                <a:ea typeface="Quattrocento Sans"/>
                <a:cs typeface="Quattrocento Sans"/>
                <a:sym typeface="Quattrocento Sans"/>
              </a:rPr>
              <a:t>Co-design meetings</a:t>
            </a:r>
            <a:endParaRPr sz="1100" b="1">
              <a:solidFill>
                <a:schemeClr val="accent6"/>
              </a:solidFill>
              <a:latin typeface="Quattrocento Sans"/>
              <a:ea typeface="Quattrocento Sans"/>
              <a:cs typeface="Quattrocento Sans"/>
              <a:sym typeface="Quattrocento Sans"/>
            </a:endParaRPr>
          </a:p>
          <a:p>
            <a:pPr marL="457200" marR="0" lvl="0" indent="-298450" algn="l" rtl="0">
              <a:lnSpc>
                <a:spcPct val="100000"/>
              </a:lnSpc>
              <a:spcBef>
                <a:spcPts val="0"/>
              </a:spcBef>
              <a:spcAft>
                <a:spcPts val="0"/>
              </a:spcAft>
              <a:buClr>
                <a:schemeClr val="accent6"/>
              </a:buClr>
              <a:buSzPts val="1100"/>
              <a:buFont typeface="Quattrocento Sans"/>
              <a:buChar char="●"/>
            </a:pPr>
            <a:r>
              <a:rPr lang="en" sz="1100" b="1">
                <a:solidFill>
                  <a:schemeClr val="accent6"/>
                </a:solidFill>
                <a:latin typeface="Quattrocento Sans"/>
                <a:ea typeface="Quattrocento Sans"/>
                <a:cs typeface="Quattrocento Sans"/>
                <a:sym typeface="Quattrocento Sans"/>
              </a:rPr>
              <a:t>Interview</a:t>
            </a:r>
            <a:endParaRPr sz="1100" b="1">
              <a:solidFill>
                <a:schemeClr val="accent6"/>
              </a:solidFill>
              <a:latin typeface="Quattrocento Sans"/>
              <a:ea typeface="Quattrocento Sans"/>
              <a:cs typeface="Quattrocento Sans"/>
              <a:sym typeface="Quattrocento Sans"/>
            </a:endParaRPr>
          </a:p>
          <a:p>
            <a:pPr marL="457200" marR="0" lvl="0" indent="-298450" algn="l" rtl="0">
              <a:lnSpc>
                <a:spcPct val="100000"/>
              </a:lnSpc>
              <a:spcBef>
                <a:spcPts val="0"/>
              </a:spcBef>
              <a:spcAft>
                <a:spcPts val="0"/>
              </a:spcAft>
              <a:buClr>
                <a:schemeClr val="accent6"/>
              </a:buClr>
              <a:buSzPts val="1100"/>
              <a:buFont typeface="Quattrocento Sans"/>
              <a:buChar char="●"/>
            </a:pPr>
            <a:r>
              <a:rPr lang="en" sz="1100" b="1">
                <a:solidFill>
                  <a:schemeClr val="accent6"/>
                </a:solidFill>
                <a:latin typeface="Quattrocento Sans"/>
                <a:ea typeface="Quattrocento Sans"/>
                <a:cs typeface="Quattrocento Sans"/>
                <a:sym typeface="Quattrocento Sans"/>
              </a:rPr>
              <a:t>Student feedback via LMS </a:t>
            </a:r>
            <a:endParaRPr sz="1100" b="1">
              <a:solidFill>
                <a:schemeClr val="accent6"/>
              </a:solidFill>
              <a:latin typeface="Quattrocento Sans"/>
              <a:ea typeface="Quattrocento Sans"/>
              <a:cs typeface="Quattrocento Sans"/>
              <a:sym typeface="Quattrocento Sans"/>
            </a:endParaRPr>
          </a:p>
        </p:txBody>
      </p:sp>
      <p:sp>
        <p:nvSpPr>
          <p:cNvPr id="262" name="Google Shape;262;g20eb998e512_1_18"/>
          <p:cNvSpPr txBox="1"/>
          <p:nvPr/>
        </p:nvSpPr>
        <p:spPr>
          <a:xfrm>
            <a:off x="1358800" y="3663325"/>
            <a:ext cx="1732200" cy="4572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00000"/>
              </a:lnSpc>
              <a:spcBef>
                <a:spcPts val="0"/>
              </a:spcBef>
              <a:spcAft>
                <a:spcPts val="0"/>
              </a:spcAft>
              <a:buClr>
                <a:schemeClr val="accent6"/>
              </a:buClr>
              <a:buSzPts val="1100"/>
              <a:buFont typeface="Quattrocento Sans"/>
              <a:buChar char="●"/>
            </a:pPr>
            <a:r>
              <a:rPr lang="en" sz="1100" b="1" dirty="0">
                <a:solidFill>
                  <a:schemeClr val="accent6"/>
                </a:solidFill>
                <a:latin typeface="Quattrocento Sans"/>
                <a:ea typeface="Quattrocento Sans"/>
                <a:cs typeface="Quattrocento Sans"/>
                <a:sym typeface="Quattrocento Sans"/>
              </a:rPr>
              <a:t>Weekly meetings</a:t>
            </a:r>
            <a:endParaRPr sz="1100" b="1" dirty="0">
              <a:solidFill>
                <a:schemeClr val="accent6"/>
              </a:solidFill>
              <a:latin typeface="Quattrocento Sans"/>
              <a:ea typeface="Quattrocento Sans"/>
              <a:cs typeface="Quattrocento Sans"/>
              <a:sym typeface="Quattrocento Sans"/>
            </a:endParaRPr>
          </a:p>
          <a:p>
            <a:pPr marL="457200" marR="0" lvl="0" indent="-298450" algn="l" rtl="0">
              <a:lnSpc>
                <a:spcPct val="100000"/>
              </a:lnSpc>
              <a:spcBef>
                <a:spcPts val="0"/>
              </a:spcBef>
              <a:spcAft>
                <a:spcPts val="0"/>
              </a:spcAft>
              <a:buClr>
                <a:schemeClr val="accent6"/>
              </a:buClr>
              <a:buSzPts val="1100"/>
              <a:buFont typeface="Quattrocento Sans"/>
              <a:buChar char="●"/>
            </a:pPr>
            <a:r>
              <a:rPr lang="en" sz="1100" b="1" dirty="0">
                <a:solidFill>
                  <a:schemeClr val="accent6"/>
                </a:solidFill>
                <a:latin typeface="Quattrocento Sans"/>
                <a:ea typeface="Quattrocento Sans"/>
                <a:cs typeface="Quattrocento Sans"/>
                <a:sym typeface="Quattrocento Sans"/>
              </a:rPr>
              <a:t>Survey </a:t>
            </a:r>
            <a:endParaRPr sz="1100" b="1" dirty="0">
              <a:solidFill>
                <a:schemeClr val="accent6"/>
              </a:solidFill>
              <a:latin typeface="Quattrocento Sans"/>
              <a:ea typeface="Quattrocento Sans"/>
              <a:cs typeface="Quattrocento Sans"/>
              <a:sym typeface="Quattrocento Sans"/>
            </a:endParaRPr>
          </a:p>
        </p:txBody>
      </p:sp>
      <p:sp>
        <p:nvSpPr>
          <p:cNvPr id="263" name="Google Shape;263;g20eb998e512_1_18"/>
          <p:cNvSpPr txBox="1"/>
          <p:nvPr/>
        </p:nvSpPr>
        <p:spPr>
          <a:xfrm>
            <a:off x="6252125" y="3630325"/>
            <a:ext cx="1815000" cy="5232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100000"/>
              </a:lnSpc>
              <a:spcBef>
                <a:spcPts val="0"/>
              </a:spcBef>
              <a:spcAft>
                <a:spcPts val="0"/>
              </a:spcAft>
              <a:buClr>
                <a:schemeClr val="accent6"/>
              </a:buClr>
              <a:buSzPts val="1100"/>
              <a:buFont typeface="Quattrocento Sans"/>
              <a:buChar char="●"/>
            </a:pPr>
            <a:r>
              <a:rPr lang="en" sz="1100" b="1">
                <a:solidFill>
                  <a:schemeClr val="accent6"/>
                </a:solidFill>
                <a:latin typeface="Quattrocento Sans"/>
                <a:ea typeface="Quattrocento Sans"/>
                <a:cs typeface="Quattrocento Sans"/>
                <a:sym typeface="Quattrocento Sans"/>
              </a:rPr>
              <a:t>Advising meetings</a:t>
            </a:r>
            <a:endParaRPr sz="1100" b="1">
              <a:solidFill>
                <a:schemeClr val="accent6"/>
              </a:solidFill>
              <a:latin typeface="Quattrocento Sans"/>
              <a:ea typeface="Quattrocento Sans"/>
              <a:cs typeface="Quattrocento Sans"/>
              <a:sym typeface="Quattrocento Sans"/>
            </a:endParaRPr>
          </a:p>
          <a:p>
            <a:pPr marL="457200" marR="0" lvl="0" indent="-298450" algn="l" rtl="0">
              <a:lnSpc>
                <a:spcPct val="100000"/>
              </a:lnSpc>
              <a:spcBef>
                <a:spcPts val="0"/>
              </a:spcBef>
              <a:spcAft>
                <a:spcPts val="0"/>
              </a:spcAft>
              <a:buClr>
                <a:schemeClr val="accent6"/>
              </a:buClr>
              <a:buSzPts val="1100"/>
              <a:buFont typeface="Quattrocento Sans"/>
              <a:buChar char="●"/>
            </a:pPr>
            <a:r>
              <a:rPr lang="en" sz="1100" b="1">
                <a:solidFill>
                  <a:schemeClr val="accent6"/>
                </a:solidFill>
                <a:latin typeface="Quattrocento Sans"/>
                <a:ea typeface="Quattrocento Sans"/>
                <a:cs typeface="Quattrocento Sans"/>
                <a:sym typeface="Quattrocento Sans"/>
              </a:rPr>
              <a:t>Interview</a:t>
            </a:r>
            <a:endParaRPr sz="1100" b="1">
              <a:solidFill>
                <a:schemeClr val="accent6"/>
              </a:solidFill>
              <a:latin typeface="Quattrocento Sans"/>
              <a:ea typeface="Quattrocento Sans"/>
              <a:cs typeface="Quattrocento Sans"/>
              <a:sym typeface="Quattrocento Sans"/>
            </a:endParaRPr>
          </a:p>
        </p:txBody>
      </p:sp>
      <p:sp>
        <p:nvSpPr>
          <p:cNvPr id="264" name="Google Shape;264;g20eb998e512_1_18"/>
          <p:cNvSpPr/>
          <p:nvPr/>
        </p:nvSpPr>
        <p:spPr>
          <a:xfrm>
            <a:off x="4531575" y="2801138"/>
            <a:ext cx="299400" cy="486900"/>
          </a:xfrm>
          <a:prstGeom prst="downArrow">
            <a:avLst>
              <a:gd name="adj1" fmla="val 50000"/>
              <a:gd name="adj2" fmla="val 50000"/>
            </a:avLst>
          </a:pr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0eb998e512_1_18"/>
          <p:cNvSpPr/>
          <p:nvPr/>
        </p:nvSpPr>
        <p:spPr>
          <a:xfrm>
            <a:off x="6987950" y="2815613"/>
            <a:ext cx="299400" cy="486900"/>
          </a:xfrm>
          <a:prstGeom prst="downArrow">
            <a:avLst>
              <a:gd name="adj1" fmla="val 50000"/>
              <a:gd name="adj2" fmla="val 50000"/>
            </a:avLst>
          </a:prstGeom>
          <a:solidFill>
            <a:srgbClr val="FFCD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0eb998e512_1_18"/>
          <p:cNvSpPr/>
          <p:nvPr/>
        </p:nvSpPr>
        <p:spPr>
          <a:xfrm>
            <a:off x="2075200" y="2798713"/>
            <a:ext cx="299400" cy="486900"/>
          </a:xfrm>
          <a:prstGeom prst="downArrow">
            <a:avLst>
              <a:gd name="adj1" fmla="val 50000"/>
              <a:gd name="adj2" fmla="val 50000"/>
            </a:avLst>
          </a:prstGeom>
          <a:solidFill>
            <a:srgbClr val="FFCD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0eb998e512_1_18"/>
          <p:cNvSpPr txBox="1"/>
          <p:nvPr/>
        </p:nvSpPr>
        <p:spPr>
          <a:xfrm>
            <a:off x="1603775" y="3318275"/>
            <a:ext cx="13041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1" u="none" strike="noStrike" cap="none">
                <a:solidFill>
                  <a:srgbClr val="000000"/>
                </a:solidFill>
                <a:latin typeface="Quattrocento Sans"/>
                <a:ea typeface="Quattrocento Sans"/>
                <a:cs typeface="Quattrocento Sans"/>
                <a:sym typeface="Quattrocento Sans"/>
              </a:rPr>
              <a:t>D</a:t>
            </a:r>
            <a:r>
              <a:rPr lang="en" sz="1100" b="1" i="1">
                <a:latin typeface="Quattrocento Sans"/>
                <a:ea typeface="Quattrocento Sans"/>
                <a:cs typeface="Quattrocento Sans"/>
                <a:sym typeface="Quattrocento Sans"/>
              </a:rPr>
              <a:t>ata Collection</a:t>
            </a:r>
            <a:r>
              <a:rPr lang="en" sz="1100" b="1" i="1" u="none" strike="noStrike" cap="none">
                <a:solidFill>
                  <a:srgbClr val="000000"/>
                </a:solidFill>
                <a:latin typeface="Quattrocento Sans"/>
                <a:ea typeface="Quattrocento Sans"/>
                <a:cs typeface="Quattrocento Sans"/>
                <a:sym typeface="Quattrocento Sans"/>
              </a:rPr>
              <a:t>:</a:t>
            </a:r>
            <a:endParaRPr sz="1100" b="1" i="1" u="none" strike="noStrike" cap="none">
              <a:solidFill>
                <a:srgbClr val="000000"/>
              </a:solidFill>
              <a:latin typeface="Quattrocento Sans"/>
              <a:ea typeface="Quattrocento Sans"/>
              <a:cs typeface="Quattrocento Sans"/>
              <a:sym typeface="Quattrocento Sans"/>
            </a:endParaRPr>
          </a:p>
        </p:txBody>
      </p:sp>
      <p:sp>
        <p:nvSpPr>
          <p:cNvPr id="268" name="Google Shape;268;g20eb998e512_1_18"/>
          <p:cNvSpPr txBox="1"/>
          <p:nvPr/>
        </p:nvSpPr>
        <p:spPr>
          <a:xfrm>
            <a:off x="4029225" y="3344350"/>
            <a:ext cx="13041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1" u="none" strike="noStrike" cap="none">
                <a:solidFill>
                  <a:srgbClr val="000000"/>
                </a:solidFill>
                <a:latin typeface="Quattrocento Sans"/>
                <a:ea typeface="Quattrocento Sans"/>
                <a:cs typeface="Quattrocento Sans"/>
                <a:sym typeface="Quattrocento Sans"/>
              </a:rPr>
              <a:t>D</a:t>
            </a:r>
            <a:r>
              <a:rPr lang="en" sz="1100" b="1" i="1">
                <a:latin typeface="Quattrocento Sans"/>
                <a:ea typeface="Quattrocento Sans"/>
                <a:cs typeface="Quattrocento Sans"/>
                <a:sym typeface="Quattrocento Sans"/>
              </a:rPr>
              <a:t>ata Collection</a:t>
            </a:r>
            <a:r>
              <a:rPr lang="en" sz="1100" b="1" i="1" u="none" strike="noStrike" cap="none">
                <a:solidFill>
                  <a:srgbClr val="000000"/>
                </a:solidFill>
                <a:latin typeface="Quattrocento Sans"/>
                <a:ea typeface="Quattrocento Sans"/>
                <a:cs typeface="Quattrocento Sans"/>
                <a:sym typeface="Quattrocento Sans"/>
              </a:rPr>
              <a:t>:</a:t>
            </a:r>
            <a:endParaRPr sz="1100" b="1" i="1" u="none" strike="noStrike" cap="none">
              <a:solidFill>
                <a:srgbClr val="000000"/>
              </a:solidFill>
              <a:latin typeface="Quattrocento Sans"/>
              <a:ea typeface="Quattrocento Sans"/>
              <a:cs typeface="Quattrocento Sans"/>
              <a:sym typeface="Quattrocento Sans"/>
            </a:endParaRPr>
          </a:p>
        </p:txBody>
      </p:sp>
      <p:sp>
        <p:nvSpPr>
          <p:cNvPr id="269" name="Google Shape;269;g20eb998e512_1_18"/>
          <p:cNvSpPr txBox="1"/>
          <p:nvPr/>
        </p:nvSpPr>
        <p:spPr>
          <a:xfrm>
            <a:off x="6507575" y="3344350"/>
            <a:ext cx="13041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1" u="none" strike="noStrike" cap="none">
                <a:solidFill>
                  <a:srgbClr val="000000"/>
                </a:solidFill>
                <a:latin typeface="Quattrocento Sans"/>
                <a:ea typeface="Quattrocento Sans"/>
                <a:cs typeface="Quattrocento Sans"/>
                <a:sym typeface="Quattrocento Sans"/>
              </a:rPr>
              <a:t>D</a:t>
            </a:r>
            <a:r>
              <a:rPr lang="en" sz="1100" b="1" i="1">
                <a:latin typeface="Quattrocento Sans"/>
                <a:ea typeface="Quattrocento Sans"/>
                <a:cs typeface="Quattrocento Sans"/>
                <a:sym typeface="Quattrocento Sans"/>
              </a:rPr>
              <a:t>ata Collection</a:t>
            </a:r>
            <a:r>
              <a:rPr lang="en" sz="1100" b="1" i="1" u="none" strike="noStrike" cap="none">
                <a:solidFill>
                  <a:srgbClr val="000000"/>
                </a:solidFill>
                <a:latin typeface="Quattrocento Sans"/>
                <a:ea typeface="Quattrocento Sans"/>
                <a:cs typeface="Quattrocento Sans"/>
                <a:sym typeface="Quattrocento Sans"/>
              </a:rPr>
              <a:t>:</a:t>
            </a:r>
            <a:endParaRPr sz="1100" b="1" i="1" u="none" strike="noStrike" cap="none">
              <a:solidFill>
                <a:srgbClr val="000000"/>
              </a:solidFill>
              <a:latin typeface="Quattrocento Sans"/>
              <a:ea typeface="Quattrocento Sans"/>
              <a:cs typeface="Quattrocento Sans"/>
              <a:sym typeface="Quattrocento Sans"/>
            </a:endParaRPr>
          </a:p>
        </p:txBody>
      </p:sp>
      <p:grpSp>
        <p:nvGrpSpPr>
          <p:cNvPr id="2" name="Google Shape;590;g21c523284cc_0_290">
            <a:extLst>
              <a:ext uri="{FF2B5EF4-FFF2-40B4-BE49-F238E27FC236}">
                <a16:creationId xmlns:a16="http://schemas.microsoft.com/office/drawing/2014/main" id="{A90B8862-CB88-CDB3-8593-F15AE068C1AC}"/>
              </a:ext>
            </a:extLst>
          </p:cNvPr>
          <p:cNvGrpSpPr/>
          <p:nvPr/>
        </p:nvGrpSpPr>
        <p:grpSpPr>
          <a:xfrm>
            <a:off x="1487876" y="713210"/>
            <a:ext cx="304009" cy="326513"/>
            <a:chOff x="616425" y="2329600"/>
            <a:chExt cx="361700" cy="388475"/>
          </a:xfrm>
        </p:grpSpPr>
        <p:sp>
          <p:nvSpPr>
            <p:cNvPr id="3" name="Google Shape;591;g21c523284cc_0_290">
              <a:extLst>
                <a:ext uri="{FF2B5EF4-FFF2-40B4-BE49-F238E27FC236}">
                  <a16:creationId xmlns:a16="http://schemas.microsoft.com/office/drawing/2014/main" id="{FF0BD7B8-F0A6-201A-B2D7-92E0EF3A4BC8}"/>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92;g21c523284cc_0_290">
              <a:extLst>
                <a:ext uri="{FF2B5EF4-FFF2-40B4-BE49-F238E27FC236}">
                  <a16:creationId xmlns:a16="http://schemas.microsoft.com/office/drawing/2014/main" id="{7B33A41C-1A29-5339-2CA5-FA6F12F8CD52}"/>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93;g21c523284cc_0_290">
              <a:extLst>
                <a:ext uri="{FF2B5EF4-FFF2-40B4-BE49-F238E27FC236}">
                  <a16:creationId xmlns:a16="http://schemas.microsoft.com/office/drawing/2014/main" id="{44253854-D68E-7176-1BB8-C51C88735DBF}"/>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4;g21c523284cc_0_290">
              <a:extLst>
                <a:ext uri="{FF2B5EF4-FFF2-40B4-BE49-F238E27FC236}">
                  <a16:creationId xmlns:a16="http://schemas.microsoft.com/office/drawing/2014/main" id="{9AF523F1-070C-F004-F682-E9B6D46131F1}"/>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5;g21c523284cc_0_290">
              <a:extLst>
                <a:ext uri="{FF2B5EF4-FFF2-40B4-BE49-F238E27FC236}">
                  <a16:creationId xmlns:a16="http://schemas.microsoft.com/office/drawing/2014/main" id="{CFEEF36D-341D-7D42-5BBE-0A6BA3E707CE}"/>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6;g21c523284cc_0_290">
              <a:extLst>
                <a:ext uri="{FF2B5EF4-FFF2-40B4-BE49-F238E27FC236}">
                  <a16:creationId xmlns:a16="http://schemas.microsoft.com/office/drawing/2014/main" id="{EA1D38E6-A4B5-31FC-A251-0524CFC42CCB}"/>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7;g21c523284cc_0_290">
              <a:extLst>
                <a:ext uri="{FF2B5EF4-FFF2-40B4-BE49-F238E27FC236}">
                  <a16:creationId xmlns:a16="http://schemas.microsoft.com/office/drawing/2014/main" id="{5C647524-D753-7A2E-C3B3-DBF4C003D945}"/>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8;g21c523284cc_0_290">
              <a:extLst>
                <a:ext uri="{FF2B5EF4-FFF2-40B4-BE49-F238E27FC236}">
                  <a16:creationId xmlns:a16="http://schemas.microsoft.com/office/drawing/2014/main" id="{D6AEF367-813C-099E-B2B2-A72F06C59286}"/>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8" grpId="0" animBg="1"/>
      <p:bldP spid="239" grpId="0" animBg="1"/>
      <p:bldP spid="240" grpId="0"/>
      <p:bldP spid="241" grpId="0"/>
      <p:bldP spid="242" grpId="0"/>
      <p:bldP spid="243" grpId="0"/>
      <p:bldP spid="244" grpId="0"/>
      <p:bldP spid="245" grpId="0"/>
      <p:bldP spid="261" grpId="0"/>
      <p:bldP spid="262" grpId="0"/>
      <p:bldP spid="263" grpId="0"/>
      <p:bldP spid="264" grpId="0" animBg="1"/>
      <p:bldP spid="265" grpId="0" animBg="1"/>
      <p:bldP spid="266" grpId="0" animBg="1"/>
      <p:bldP spid="267" grpId="0"/>
      <p:bldP spid="268" grpId="0"/>
      <p:bldP spid="26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0eb998e512_1_18"/>
          <p:cNvSpPr/>
          <p:nvPr/>
        </p:nvSpPr>
        <p:spPr>
          <a:xfrm>
            <a:off x="365260" y="666284"/>
            <a:ext cx="457200" cy="457200"/>
          </a:xfrm>
          <a:prstGeom prst="ellipse">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 name="Google Shape;590;g21c523284cc_0_290">
            <a:extLst>
              <a:ext uri="{FF2B5EF4-FFF2-40B4-BE49-F238E27FC236}">
                <a16:creationId xmlns:a16="http://schemas.microsoft.com/office/drawing/2014/main" id="{A90B8862-CB88-CDB3-8593-F15AE068C1AC}"/>
              </a:ext>
            </a:extLst>
          </p:cNvPr>
          <p:cNvGrpSpPr/>
          <p:nvPr/>
        </p:nvGrpSpPr>
        <p:grpSpPr>
          <a:xfrm>
            <a:off x="457973" y="713210"/>
            <a:ext cx="304009" cy="326513"/>
            <a:chOff x="616425" y="2329600"/>
            <a:chExt cx="361700" cy="388475"/>
          </a:xfrm>
        </p:grpSpPr>
        <p:sp>
          <p:nvSpPr>
            <p:cNvPr id="3" name="Google Shape;591;g21c523284cc_0_290">
              <a:extLst>
                <a:ext uri="{FF2B5EF4-FFF2-40B4-BE49-F238E27FC236}">
                  <a16:creationId xmlns:a16="http://schemas.microsoft.com/office/drawing/2014/main" id="{FF0BD7B8-F0A6-201A-B2D7-92E0EF3A4BC8}"/>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92;g21c523284cc_0_290">
              <a:extLst>
                <a:ext uri="{FF2B5EF4-FFF2-40B4-BE49-F238E27FC236}">
                  <a16:creationId xmlns:a16="http://schemas.microsoft.com/office/drawing/2014/main" id="{7B33A41C-1A29-5339-2CA5-FA6F12F8CD52}"/>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93;g21c523284cc_0_290">
              <a:extLst>
                <a:ext uri="{FF2B5EF4-FFF2-40B4-BE49-F238E27FC236}">
                  <a16:creationId xmlns:a16="http://schemas.microsoft.com/office/drawing/2014/main" id="{44253854-D68E-7176-1BB8-C51C88735DBF}"/>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4;g21c523284cc_0_290">
              <a:extLst>
                <a:ext uri="{FF2B5EF4-FFF2-40B4-BE49-F238E27FC236}">
                  <a16:creationId xmlns:a16="http://schemas.microsoft.com/office/drawing/2014/main" id="{9AF523F1-070C-F004-F682-E9B6D46131F1}"/>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5;g21c523284cc_0_290">
              <a:extLst>
                <a:ext uri="{FF2B5EF4-FFF2-40B4-BE49-F238E27FC236}">
                  <a16:creationId xmlns:a16="http://schemas.microsoft.com/office/drawing/2014/main" id="{CFEEF36D-341D-7D42-5BBE-0A6BA3E707CE}"/>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6;g21c523284cc_0_290">
              <a:extLst>
                <a:ext uri="{FF2B5EF4-FFF2-40B4-BE49-F238E27FC236}">
                  <a16:creationId xmlns:a16="http://schemas.microsoft.com/office/drawing/2014/main" id="{EA1D38E6-A4B5-31FC-A251-0524CFC42CCB}"/>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7;g21c523284cc_0_290">
              <a:extLst>
                <a:ext uri="{FF2B5EF4-FFF2-40B4-BE49-F238E27FC236}">
                  <a16:creationId xmlns:a16="http://schemas.microsoft.com/office/drawing/2014/main" id="{5C647524-D753-7A2E-C3B3-DBF4C003D945}"/>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8;g21c523284cc_0_290">
              <a:extLst>
                <a:ext uri="{FF2B5EF4-FFF2-40B4-BE49-F238E27FC236}">
                  <a16:creationId xmlns:a16="http://schemas.microsoft.com/office/drawing/2014/main" id="{D6AEF367-813C-099E-B2B2-A72F06C59286}"/>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7DC41E53-DD9B-5C50-1181-E0D125DCCAE9}"/>
              </a:ext>
            </a:extLst>
          </p:cNvPr>
          <p:cNvSpPr txBox="1"/>
          <p:nvPr/>
        </p:nvSpPr>
        <p:spPr>
          <a:xfrm>
            <a:off x="381377" y="147046"/>
            <a:ext cx="7414209" cy="307777"/>
          </a:xfrm>
          <a:prstGeom prst="rect">
            <a:avLst/>
          </a:prstGeom>
          <a:noFill/>
        </p:spPr>
        <p:txBody>
          <a:bodyPr wrap="none" rtlCol="0">
            <a:spAutoFit/>
          </a:bodyPr>
          <a:lstStyle/>
          <a:p>
            <a:r>
              <a:rPr lang="en-US" b="1" dirty="0"/>
              <a:t>Data collection methods</a:t>
            </a:r>
            <a:r>
              <a:rPr lang="en-US" dirty="0"/>
              <a:t>: survey, semi-structured interviews with follow-up, meeting notes</a:t>
            </a:r>
          </a:p>
        </p:txBody>
      </p:sp>
      <p:pic>
        <p:nvPicPr>
          <p:cNvPr id="1026" name="Picture 2" descr="Figure 14">
            <a:extLst>
              <a:ext uri="{FF2B5EF4-FFF2-40B4-BE49-F238E27FC236}">
                <a16:creationId xmlns:a16="http://schemas.microsoft.com/office/drawing/2014/main" id="{8A185065-1755-9F4E-B201-2D3FB8FB0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211" y="762337"/>
            <a:ext cx="7008529" cy="4171897"/>
          </a:xfrm>
          <a:prstGeom prst="rect">
            <a:avLst/>
          </a:prstGeom>
          <a:noFill/>
          <a:extLst>
            <a:ext uri="{909E8E84-426E-40DD-AFC4-6F175D3DCCD1}">
              <a14:hiddenFill xmlns:a14="http://schemas.microsoft.com/office/drawing/2010/main">
                <a:solidFill>
                  <a:srgbClr val="FFFFFF"/>
                </a:solidFill>
              </a14:hiddenFill>
            </a:ext>
          </a:extLst>
        </p:spPr>
      </p:pic>
      <p:sp>
        <p:nvSpPr>
          <p:cNvPr id="236" name="Google Shape;236;g20eb998e512_1_18"/>
          <p:cNvSpPr txBox="1">
            <a:spLocks noGrp="1"/>
          </p:cNvSpPr>
          <p:nvPr>
            <p:ph type="title" idx="4294967295"/>
          </p:nvPr>
        </p:nvSpPr>
        <p:spPr>
          <a:xfrm>
            <a:off x="796779" y="651434"/>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Timeline</a:t>
            </a:r>
            <a:endParaRPr dirty="0"/>
          </a:p>
        </p:txBody>
      </p:sp>
    </p:spTree>
    <p:extLst>
      <p:ext uri="{BB962C8B-B14F-4D97-AF65-F5344CB8AC3E}">
        <p14:creationId xmlns:p14="http://schemas.microsoft.com/office/powerpoint/2010/main" val="20345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2D60C-8C39-0B84-06A4-3FADC23DBB12}"/>
              </a:ext>
            </a:extLst>
          </p:cNvPr>
          <p:cNvSpPr txBox="1"/>
          <p:nvPr/>
        </p:nvSpPr>
        <p:spPr>
          <a:xfrm>
            <a:off x="0" y="0"/>
            <a:ext cx="9144000" cy="6432530"/>
          </a:xfrm>
          <a:prstGeom prst="rect">
            <a:avLst/>
          </a:prstGeom>
          <a:solidFill>
            <a:srgbClr val="FFCD06"/>
          </a:solidFill>
        </p:spPr>
        <p:txBody>
          <a:bodyPr wrap="square" rtlCol="0">
            <a:spAutoFit/>
          </a:bodyPr>
          <a:lstStyle/>
          <a:p>
            <a:r>
              <a:rPr lang="en-US" sz="8800" b="1" dirty="0">
                <a:solidFill>
                  <a:schemeClr val="bg1"/>
                </a:solidFill>
              </a:rPr>
              <a:t>Results</a:t>
            </a:r>
          </a:p>
          <a:p>
            <a:endParaRPr lang="en-US" sz="5400" dirty="0"/>
          </a:p>
          <a:p>
            <a:endParaRPr lang="en-US" sz="5400" dirty="0"/>
          </a:p>
          <a:p>
            <a:endParaRPr lang="en-US" sz="5400" dirty="0"/>
          </a:p>
          <a:p>
            <a:endParaRPr lang="en-US" sz="5400" dirty="0"/>
          </a:p>
          <a:p>
            <a:endParaRPr lang="en-US" sz="5400" dirty="0"/>
          </a:p>
          <a:p>
            <a:endParaRPr lang="en-US" sz="5400" dirty="0"/>
          </a:p>
        </p:txBody>
      </p:sp>
    </p:spTree>
    <p:extLst>
      <p:ext uri="{BB962C8B-B14F-4D97-AF65-F5344CB8AC3E}">
        <p14:creationId xmlns:p14="http://schemas.microsoft.com/office/powerpoint/2010/main" val="146615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3C35-3B1E-6A10-6F2F-AC85EF229B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9E35BA-F159-161D-A2C7-60B41622EE5B}"/>
              </a:ext>
            </a:extLst>
          </p:cNvPr>
          <p:cNvSpPr>
            <a:spLocks noGrp="1"/>
          </p:cNvSpPr>
          <p:nvPr>
            <p:ph idx="1"/>
          </p:nvPr>
        </p:nvSpPr>
        <p:spPr/>
        <p:txBody>
          <a:bodyPr/>
          <a:lstStyle/>
          <a:p>
            <a:endParaRPr lang="en-US" dirty="0"/>
          </a:p>
        </p:txBody>
      </p:sp>
      <p:sp>
        <p:nvSpPr>
          <p:cNvPr id="5" name="Google Shape;142;p23">
            <a:extLst>
              <a:ext uri="{FF2B5EF4-FFF2-40B4-BE49-F238E27FC236}">
                <a16:creationId xmlns:a16="http://schemas.microsoft.com/office/drawing/2014/main" id="{82E221D0-ECBD-3D93-92FF-5937FF543780}"/>
              </a:ext>
            </a:extLst>
          </p:cNvPr>
          <p:cNvSpPr txBox="1"/>
          <p:nvPr/>
        </p:nvSpPr>
        <p:spPr>
          <a:xfrm>
            <a:off x="1875423" y="3351536"/>
            <a:ext cx="5225992"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dk2"/>
                </a:solidFill>
              </a:rPr>
              <a:t>AI for advising</a:t>
            </a:r>
            <a:br>
              <a:rPr lang="en" sz="3600" dirty="0">
                <a:solidFill>
                  <a:schemeClr val="dk2"/>
                </a:solidFill>
              </a:rPr>
            </a:br>
            <a:r>
              <a:rPr lang="en" sz="3600" dirty="0">
                <a:solidFill>
                  <a:schemeClr val="dk2"/>
                </a:solidFill>
              </a:rPr>
              <a:t>(</a:t>
            </a:r>
            <a:r>
              <a:rPr lang="en" sz="3600" u="sng" dirty="0">
                <a:solidFill>
                  <a:schemeClr val="hlink"/>
                </a:solidFill>
                <a:hlinkClick r:id="rId2"/>
              </a:rPr>
              <a:t>askoski.com</a:t>
            </a:r>
            <a:r>
              <a:rPr lang="en" sz="3600" dirty="0">
                <a:solidFill>
                  <a:schemeClr val="dk2"/>
                </a:solidFill>
              </a:rPr>
              <a:t>)</a:t>
            </a:r>
            <a:endParaRPr sz="3600" dirty="0">
              <a:solidFill>
                <a:schemeClr val="dk2"/>
              </a:solidFill>
            </a:endParaRPr>
          </a:p>
        </p:txBody>
      </p:sp>
      <p:pic>
        <p:nvPicPr>
          <p:cNvPr id="6" name="Picture 5">
            <a:extLst>
              <a:ext uri="{FF2B5EF4-FFF2-40B4-BE49-F238E27FC236}">
                <a16:creationId xmlns:a16="http://schemas.microsoft.com/office/drawing/2014/main" id="{24C566CE-ECB2-08B3-B6BE-651012F3F2BC}"/>
              </a:ext>
            </a:extLst>
          </p:cNvPr>
          <p:cNvPicPr>
            <a:picLocks noChangeAspect="1"/>
          </p:cNvPicPr>
          <p:nvPr/>
        </p:nvPicPr>
        <p:blipFill>
          <a:blip r:embed="rId3"/>
          <a:stretch>
            <a:fillRect/>
          </a:stretch>
        </p:blipFill>
        <p:spPr>
          <a:xfrm>
            <a:off x="2163511" y="273844"/>
            <a:ext cx="4816977" cy="3077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3157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C07EBF-B0CE-6165-1FBF-494A6F68E1E4}"/>
              </a:ext>
            </a:extLst>
          </p:cNvPr>
          <p:cNvSpPr/>
          <p:nvPr/>
        </p:nvSpPr>
        <p:spPr>
          <a:xfrm>
            <a:off x="7595302" y="224287"/>
            <a:ext cx="914400" cy="914400"/>
          </a:xfrm>
          <a:prstGeom prst="ellipse">
            <a:avLst/>
          </a:prstGeom>
          <a:solidFill>
            <a:srgbClr val="BFFFC3"/>
          </a:solidFill>
          <a:ln>
            <a:solidFill>
              <a:srgbClr val="526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526F56"/>
                </a:solidFill>
              </a:rPr>
              <a:t>CA</a:t>
            </a:r>
          </a:p>
        </p:txBody>
      </p:sp>
      <p:sp>
        <p:nvSpPr>
          <p:cNvPr id="15" name="TextBox 14">
            <a:extLst>
              <a:ext uri="{FF2B5EF4-FFF2-40B4-BE49-F238E27FC236}">
                <a16:creationId xmlns:a16="http://schemas.microsoft.com/office/drawing/2014/main" id="{7A8FC6E1-5B45-924B-FB33-7ADD0D43CC6F}"/>
              </a:ext>
            </a:extLst>
          </p:cNvPr>
          <p:cNvSpPr txBox="1"/>
          <p:nvPr/>
        </p:nvSpPr>
        <p:spPr>
          <a:xfrm>
            <a:off x="7254847" y="1138687"/>
            <a:ext cx="1595309" cy="307777"/>
          </a:xfrm>
          <a:prstGeom prst="rect">
            <a:avLst/>
          </a:prstGeom>
          <a:noFill/>
          <a:ln>
            <a:noFill/>
          </a:ln>
        </p:spPr>
        <p:txBody>
          <a:bodyPr wrap="none" rtlCol="0">
            <a:spAutoFit/>
          </a:bodyPr>
          <a:lstStyle/>
          <a:p>
            <a:r>
              <a:rPr lang="en-US" b="1" dirty="0">
                <a:solidFill>
                  <a:srgbClr val="526F56"/>
                </a:solidFill>
              </a:rPr>
              <a:t>Content Authors</a:t>
            </a:r>
          </a:p>
        </p:txBody>
      </p:sp>
      <p:sp>
        <p:nvSpPr>
          <p:cNvPr id="3" name="Google Shape;289;g21c523284cc_0_273">
            <a:extLst>
              <a:ext uri="{FF2B5EF4-FFF2-40B4-BE49-F238E27FC236}">
                <a16:creationId xmlns:a16="http://schemas.microsoft.com/office/drawing/2014/main" id="{A2F115A3-1254-DFAA-05AC-7A3AF54BF991}"/>
              </a:ext>
            </a:extLst>
          </p:cNvPr>
          <p:cNvSpPr txBox="1">
            <a:spLocks/>
          </p:cNvSpPr>
          <p:nvPr/>
        </p:nvSpPr>
        <p:spPr>
          <a:xfrm>
            <a:off x="1153348" y="224287"/>
            <a:ext cx="3914100" cy="2865300"/>
          </a:xfrm>
          <a:prstGeom prst="rect">
            <a:avLst/>
          </a:prstGeom>
          <a:solidFill>
            <a:schemeClr val="lt1"/>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chemeClr val="accent1"/>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chemeClr val="accent1"/>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chemeClr val="accent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0" indent="0">
              <a:buFont typeface="Quattrocento Sans"/>
              <a:buNone/>
            </a:pPr>
            <a:r>
              <a:rPr lang="en-US" sz="1700" b="1" dirty="0"/>
              <a:t>Authoring survey results (Self-report) </a:t>
            </a:r>
            <a:endParaRPr lang="en-US" sz="1700" dirty="0"/>
          </a:p>
          <a:p>
            <a:pPr indent="-317500">
              <a:buClr>
                <a:schemeClr val="dk1"/>
              </a:buClr>
              <a:buSzPts val="1400"/>
              <a:buFont typeface="Quattrocento Sans"/>
              <a:buChar char="●"/>
            </a:pPr>
            <a:r>
              <a:rPr lang="en-US" sz="1400" dirty="0"/>
              <a:t>Average time to complete training course</a:t>
            </a:r>
          </a:p>
          <a:p>
            <a:pPr lvl="1" indent="-317500">
              <a:buClr>
                <a:schemeClr val="dk1"/>
              </a:buClr>
              <a:buSzPts val="1400"/>
            </a:pPr>
            <a:r>
              <a:rPr lang="en-US" sz="1400" dirty="0"/>
              <a:t>2.27 hours </a:t>
            </a:r>
            <a:r>
              <a:rPr lang="en-US" sz="1400" i="1" dirty="0"/>
              <a:t>(SD = 1.10)</a:t>
            </a:r>
            <a:br>
              <a:rPr lang="en-US" sz="1400" i="1" dirty="0"/>
            </a:br>
            <a:endParaRPr lang="en-US" sz="1400" i="1" dirty="0"/>
          </a:p>
          <a:p>
            <a:pPr indent="-317500">
              <a:spcBef>
                <a:spcPts val="0"/>
              </a:spcBef>
              <a:buClr>
                <a:schemeClr val="dk1"/>
              </a:buClr>
              <a:buSzPts val="1400"/>
              <a:buFont typeface="Quattrocento Sans"/>
              <a:buChar char="●"/>
            </a:pPr>
            <a:r>
              <a:rPr lang="en-US" sz="1400" dirty="0"/>
              <a:t>Average time to create problem</a:t>
            </a:r>
          </a:p>
          <a:p>
            <a:pPr lvl="1" indent="-317500">
              <a:buClr>
                <a:schemeClr val="dk1"/>
              </a:buClr>
              <a:buSzPts val="1400"/>
            </a:pPr>
            <a:r>
              <a:rPr lang="en-US" sz="1400" dirty="0"/>
              <a:t>11.03 min </a:t>
            </a:r>
            <a:r>
              <a:rPr lang="en-US" sz="1400" i="1" dirty="0"/>
              <a:t>(SD = 9.11)</a:t>
            </a:r>
          </a:p>
        </p:txBody>
      </p:sp>
      <p:pic>
        <p:nvPicPr>
          <p:cNvPr id="4" name="Google Shape;291;g21c523284cc_0_273">
            <a:extLst>
              <a:ext uri="{FF2B5EF4-FFF2-40B4-BE49-F238E27FC236}">
                <a16:creationId xmlns:a16="http://schemas.microsoft.com/office/drawing/2014/main" id="{931CACB6-1289-2754-ED57-A4EBDFC0F8A4}"/>
              </a:ext>
            </a:extLst>
          </p:cNvPr>
          <p:cNvPicPr preferRelativeResize="0">
            <a:picLocks noChangeAspect="1"/>
          </p:cNvPicPr>
          <p:nvPr/>
        </p:nvPicPr>
        <p:blipFill>
          <a:blip r:embed="rId3">
            <a:alphaModFix/>
          </a:blip>
          <a:stretch>
            <a:fillRect/>
          </a:stretch>
        </p:blipFill>
        <p:spPr>
          <a:xfrm>
            <a:off x="1153348" y="2080401"/>
            <a:ext cx="5625743" cy="2387078"/>
          </a:xfrm>
          <a:prstGeom prst="rect">
            <a:avLst/>
          </a:prstGeom>
          <a:noFill/>
          <a:ln w="1905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175595312"/>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80227-57F0-6B33-C1A3-F7F29EDBE97B}"/>
              </a:ext>
            </a:extLst>
          </p:cNvPr>
          <p:cNvPicPr>
            <a:picLocks noChangeAspect="1"/>
          </p:cNvPicPr>
          <p:nvPr/>
        </p:nvPicPr>
        <p:blipFill rotWithShape="1">
          <a:blip r:embed="rId2"/>
          <a:srcRect b="55377"/>
          <a:stretch/>
        </p:blipFill>
        <p:spPr>
          <a:xfrm>
            <a:off x="298383" y="1740537"/>
            <a:ext cx="7772400" cy="574179"/>
          </a:xfrm>
          <a:prstGeom prst="rect">
            <a:avLst/>
          </a:prstGeom>
        </p:spPr>
      </p:pic>
      <p:sp>
        <p:nvSpPr>
          <p:cNvPr id="4" name="TextBox 3">
            <a:extLst>
              <a:ext uri="{FF2B5EF4-FFF2-40B4-BE49-F238E27FC236}">
                <a16:creationId xmlns:a16="http://schemas.microsoft.com/office/drawing/2014/main" id="{683DA599-95B6-2506-C881-531565AE05B1}"/>
              </a:ext>
            </a:extLst>
          </p:cNvPr>
          <p:cNvSpPr txBox="1"/>
          <p:nvPr/>
        </p:nvSpPr>
        <p:spPr>
          <a:xfrm>
            <a:off x="298383" y="3266149"/>
            <a:ext cx="8499108" cy="1477328"/>
          </a:xfrm>
          <a:prstGeom prst="rect">
            <a:avLst/>
          </a:prstGeom>
          <a:noFill/>
        </p:spPr>
        <p:txBody>
          <a:bodyPr wrap="square">
            <a:spAutoFit/>
          </a:bodyPr>
          <a:lstStyle/>
          <a:p>
            <a:r>
              <a:rPr lang="en-US" dirty="0"/>
              <a:t>Elementary Algebra Learning Objective:</a:t>
            </a:r>
            <a:br>
              <a:rPr lang="en-US" dirty="0"/>
            </a:br>
            <a:r>
              <a:rPr lang="en-US" i="1" dirty="0"/>
              <a:t>Solve Equations Using the Subtraction and Addition Properties of Equality</a:t>
            </a:r>
            <a:br>
              <a:rPr lang="en-US" dirty="0"/>
            </a:br>
            <a:br>
              <a:rPr lang="en-US" dirty="0"/>
            </a:br>
            <a:r>
              <a:rPr lang="en-US" dirty="0"/>
              <a:t>Intermediate Algebra Learning Objective: </a:t>
            </a:r>
            <a:br>
              <a:rPr lang="en-US" dirty="0"/>
            </a:br>
            <a:r>
              <a:rPr lang="en-US" i="1" dirty="0"/>
              <a:t>Solve linear equations using a general strategy</a:t>
            </a:r>
          </a:p>
        </p:txBody>
      </p:sp>
      <p:pic>
        <p:nvPicPr>
          <p:cNvPr id="5" name="Picture 4">
            <a:extLst>
              <a:ext uri="{FF2B5EF4-FFF2-40B4-BE49-F238E27FC236}">
                <a16:creationId xmlns:a16="http://schemas.microsoft.com/office/drawing/2014/main" id="{9200A0DB-2369-B692-B7DC-D3ECD73C2689}"/>
              </a:ext>
            </a:extLst>
          </p:cNvPr>
          <p:cNvPicPr>
            <a:picLocks noChangeAspect="1"/>
          </p:cNvPicPr>
          <p:nvPr/>
        </p:nvPicPr>
        <p:blipFill rotWithShape="1">
          <a:blip r:embed="rId2"/>
          <a:srcRect t="60640" b="24399"/>
          <a:stretch/>
        </p:blipFill>
        <p:spPr>
          <a:xfrm>
            <a:off x="298383" y="2356828"/>
            <a:ext cx="7772400" cy="192506"/>
          </a:xfrm>
          <a:prstGeom prst="rect">
            <a:avLst/>
          </a:prstGeom>
        </p:spPr>
      </p:pic>
      <p:sp>
        <p:nvSpPr>
          <p:cNvPr id="6" name="Oval 5">
            <a:extLst>
              <a:ext uri="{FF2B5EF4-FFF2-40B4-BE49-F238E27FC236}">
                <a16:creationId xmlns:a16="http://schemas.microsoft.com/office/drawing/2014/main" id="{BA2E797E-4660-1DD0-DA33-CE27356CE98D}"/>
              </a:ext>
            </a:extLst>
          </p:cNvPr>
          <p:cNvSpPr/>
          <p:nvPr/>
        </p:nvSpPr>
        <p:spPr>
          <a:xfrm>
            <a:off x="7595302" y="224287"/>
            <a:ext cx="914400" cy="914400"/>
          </a:xfrm>
          <a:prstGeom prst="ellipse">
            <a:avLst/>
          </a:prstGeom>
          <a:solidFill>
            <a:srgbClr val="E5ABD5"/>
          </a:solidFill>
          <a:ln>
            <a:solidFill>
              <a:srgbClr val="7A5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a:t>
            </a:r>
          </a:p>
        </p:txBody>
      </p:sp>
      <p:sp>
        <p:nvSpPr>
          <p:cNvPr id="7" name="TextBox 6">
            <a:extLst>
              <a:ext uri="{FF2B5EF4-FFF2-40B4-BE49-F238E27FC236}">
                <a16:creationId xmlns:a16="http://schemas.microsoft.com/office/drawing/2014/main" id="{627C9634-30D3-F09D-27F5-F68934E24EC1}"/>
              </a:ext>
            </a:extLst>
          </p:cNvPr>
          <p:cNvSpPr txBox="1"/>
          <p:nvPr/>
        </p:nvSpPr>
        <p:spPr>
          <a:xfrm>
            <a:off x="7617126" y="1138687"/>
            <a:ext cx="1002582" cy="369332"/>
          </a:xfrm>
          <a:prstGeom prst="rect">
            <a:avLst/>
          </a:prstGeom>
          <a:noFill/>
        </p:spPr>
        <p:txBody>
          <a:bodyPr wrap="none" rtlCol="0">
            <a:spAutoFit/>
          </a:bodyPr>
          <a:lstStyle/>
          <a:p>
            <a:r>
              <a:rPr lang="en-US" b="1" dirty="0">
                <a:solidFill>
                  <a:srgbClr val="7A5A6F"/>
                </a:solidFill>
              </a:rPr>
              <a:t>Learners</a:t>
            </a:r>
          </a:p>
        </p:txBody>
      </p:sp>
      <p:sp>
        <p:nvSpPr>
          <p:cNvPr id="9" name="Google Shape;289;g21c523284cc_0_273">
            <a:extLst>
              <a:ext uri="{FF2B5EF4-FFF2-40B4-BE49-F238E27FC236}">
                <a16:creationId xmlns:a16="http://schemas.microsoft.com/office/drawing/2014/main" id="{0784DFE9-25D5-F3D9-07A4-D4A3833E497F}"/>
              </a:ext>
            </a:extLst>
          </p:cNvPr>
          <p:cNvSpPr txBox="1">
            <a:spLocks/>
          </p:cNvSpPr>
          <p:nvPr/>
        </p:nvSpPr>
        <p:spPr>
          <a:xfrm>
            <a:off x="1153348" y="224287"/>
            <a:ext cx="3914100" cy="1026997"/>
          </a:xfrm>
          <a:prstGeom prst="rect">
            <a:avLst/>
          </a:prstGeom>
          <a:solidFill>
            <a:schemeClr val="lt1"/>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chemeClr val="accent1"/>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chemeClr val="accent1"/>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chemeClr val="accent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chemeClr val="dk1"/>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0" indent="0">
              <a:buFont typeface="Quattrocento Sans"/>
              <a:buNone/>
            </a:pPr>
            <a:r>
              <a:rPr lang="en-US" sz="1700" b="1" dirty="0"/>
              <a:t>Learning Gain Results</a:t>
            </a:r>
          </a:p>
          <a:p>
            <a:pPr indent="-317500">
              <a:buClr>
                <a:schemeClr val="dk1"/>
              </a:buClr>
              <a:buSzPts val="1400"/>
              <a:buFont typeface="Quattrocento Sans"/>
              <a:buChar char="●"/>
            </a:pPr>
            <a:r>
              <a:rPr lang="en-US" sz="1400" dirty="0"/>
              <a:t>Based on 77 crowdsourced learners </a:t>
            </a:r>
            <a:endParaRPr lang="en-US" sz="1400" i="1" dirty="0"/>
          </a:p>
        </p:txBody>
      </p:sp>
    </p:spTree>
    <p:extLst>
      <p:ext uri="{BB962C8B-B14F-4D97-AF65-F5344CB8AC3E}">
        <p14:creationId xmlns:p14="http://schemas.microsoft.com/office/powerpoint/2010/main" val="1212797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BD055C-4ED6-8100-FF23-0EDAD197B40A}"/>
              </a:ext>
            </a:extLst>
          </p:cNvPr>
          <p:cNvPicPr>
            <a:picLocks noChangeAspect="1"/>
          </p:cNvPicPr>
          <p:nvPr/>
        </p:nvPicPr>
        <p:blipFill>
          <a:blip r:embed="rId3"/>
          <a:stretch>
            <a:fillRect/>
          </a:stretch>
        </p:blipFill>
        <p:spPr>
          <a:xfrm>
            <a:off x="1019543" y="1292575"/>
            <a:ext cx="6113573" cy="3646492"/>
          </a:xfrm>
          <a:prstGeom prst="rect">
            <a:avLst/>
          </a:prstGeom>
          <a:effectLst>
            <a:outerShdw blurRad="63500" algn="ctr" rotWithShape="0">
              <a:prstClr val="black">
                <a:alpha val="40000"/>
              </a:prstClr>
            </a:outerShdw>
          </a:effectLst>
        </p:spPr>
      </p:pic>
      <p:sp>
        <p:nvSpPr>
          <p:cNvPr id="14" name="Oval 13">
            <a:extLst>
              <a:ext uri="{FF2B5EF4-FFF2-40B4-BE49-F238E27FC236}">
                <a16:creationId xmlns:a16="http://schemas.microsoft.com/office/drawing/2014/main" id="{20C07EBF-B0CE-6165-1FBF-494A6F68E1E4}"/>
              </a:ext>
            </a:extLst>
          </p:cNvPr>
          <p:cNvSpPr/>
          <p:nvPr/>
        </p:nvSpPr>
        <p:spPr>
          <a:xfrm>
            <a:off x="7595302" y="224287"/>
            <a:ext cx="914400" cy="914400"/>
          </a:xfrm>
          <a:prstGeom prst="ellipse">
            <a:avLst/>
          </a:prstGeom>
          <a:solidFill>
            <a:srgbClr val="E5ABD5"/>
          </a:solidFill>
          <a:ln>
            <a:solidFill>
              <a:srgbClr val="7A5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T1</a:t>
            </a:r>
          </a:p>
        </p:txBody>
      </p:sp>
      <p:sp>
        <p:nvSpPr>
          <p:cNvPr id="15" name="TextBox 14">
            <a:extLst>
              <a:ext uri="{FF2B5EF4-FFF2-40B4-BE49-F238E27FC236}">
                <a16:creationId xmlns:a16="http://schemas.microsoft.com/office/drawing/2014/main" id="{7A8FC6E1-5B45-924B-FB33-7ADD0D43CC6F}"/>
              </a:ext>
            </a:extLst>
          </p:cNvPr>
          <p:cNvSpPr txBox="1"/>
          <p:nvPr/>
        </p:nvSpPr>
        <p:spPr>
          <a:xfrm>
            <a:off x="7617126" y="1138687"/>
            <a:ext cx="870751" cy="307777"/>
          </a:xfrm>
          <a:prstGeom prst="rect">
            <a:avLst/>
          </a:prstGeom>
          <a:noFill/>
        </p:spPr>
        <p:txBody>
          <a:bodyPr wrap="none" rtlCol="0">
            <a:spAutoFit/>
          </a:bodyPr>
          <a:lstStyle/>
          <a:p>
            <a:r>
              <a:rPr lang="en-US" b="1" dirty="0">
                <a:solidFill>
                  <a:srgbClr val="7A5A6F"/>
                </a:solidFill>
              </a:rPr>
              <a:t>Teacher</a:t>
            </a:r>
          </a:p>
        </p:txBody>
      </p:sp>
      <p:sp>
        <p:nvSpPr>
          <p:cNvPr id="16" name="TextBox 15">
            <a:extLst>
              <a:ext uri="{FF2B5EF4-FFF2-40B4-BE49-F238E27FC236}">
                <a16:creationId xmlns:a16="http://schemas.microsoft.com/office/drawing/2014/main" id="{0149805C-BAAC-D95E-AA30-EDDEE0D7050B}"/>
              </a:ext>
            </a:extLst>
          </p:cNvPr>
          <p:cNvSpPr txBox="1"/>
          <p:nvPr/>
        </p:nvSpPr>
        <p:spPr>
          <a:xfrm>
            <a:off x="755318" y="358321"/>
            <a:ext cx="6377798" cy="646331"/>
          </a:xfrm>
          <a:prstGeom prst="rect">
            <a:avLst/>
          </a:prstGeom>
          <a:noFill/>
        </p:spPr>
        <p:txBody>
          <a:bodyPr wrap="square" rtlCol="0">
            <a:spAutoFit/>
          </a:bodyPr>
          <a:lstStyle/>
          <a:p>
            <a:pPr algn="r"/>
            <a:r>
              <a:rPr lang="en-US" sz="1800" i="1" dirty="0"/>
              <a:t>Features lack consistency with other web-based platforms, such as a detailed dashboard</a:t>
            </a:r>
          </a:p>
        </p:txBody>
      </p:sp>
    </p:spTree>
    <p:extLst>
      <p:ext uri="{BB962C8B-B14F-4D97-AF65-F5344CB8AC3E}">
        <p14:creationId xmlns:p14="http://schemas.microsoft.com/office/powerpoint/2010/main" val="3502961927"/>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385DA-A37F-0678-BA7F-FD6C2EBA0132}"/>
              </a:ext>
            </a:extLst>
          </p:cNvPr>
          <p:cNvPicPr>
            <a:picLocks noChangeAspect="1"/>
          </p:cNvPicPr>
          <p:nvPr/>
        </p:nvPicPr>
        <p:blipFill>
          <a:blip r:embed="rId3"/>
          <a:stretch>
            <a:fillRect/>
          </a:stretch>
        </p:blipFill>
        <p:spPr>
          <a:xfrm>
            <a:off x="1944178" y="1446464"/>
            <a:ext cx="4582972" cy="3304310"/>
          </a:xfrm>
          <a:prstGeom prst="rect">
            <a:avLst/>
          </a:prstGeom>
          <a:effectLst>
            <a:outerShdw blurRad="63500" algn="ctr" rotWithShape="0">
              <a:prstClr val="black">
                <a:alpha val="40000"/>
              </a:prstClr>
            </a:outerShdw>
          </a:effectLst>
        </p:spPr>
      </p:pic>
      <p:sp>
        <p:nvSpPr>
          <p:cNvPr id="4" name="TextBox 3">
            <a:extLst>
              <a:ext uri="{FF2B5EF4-FFF2-40B4-BE49-F238E27FC236}">
                <a16:creationId xmlns:a16="http://schemas.microsoft.com/office/drawing/2014/main" id="{1786A579-9274-6058-9DA2-5F3F7641514D}"/>
              </a:ext>
            </a:extLst>
          </p:cNvPr>
          <p:cNvSpPr txBox="1"/>
          <p:nvPr/>
        </p:nvSpPr>
        <p:spPr>
          <a:xfrm>
            <a:off x="1944178" y="4819784"/>
            <a:ext cx="4597880" cy="246221"/>
          </a:xfrm>
          <a:prstGeom prst="rect">
            <a:avLst/>
          </a:prstGeom>
          <a:noFill/>
        </p:spPr>
        <p:txBody>
          <a:bodyPr wrap="square">
            <a:spAutoFit/>
          </a:bodyPr>
          <a:lstStyle/>
          <a:p>
            <a:r>
              <a:rPr lang="en-US" sz="1000" dirty="0">
                <a:solidFill>
                  <a:schemeClr val="tx1">
                    <a:lumMod val="85000"/>
                    <a:lumOff val="15000"/>
                  </a:schemeClr>
                </a:solidFill>
                <a:hlinkClick r:id="rId4"/>
              </a:rPr>
              <a:t>https://</a:t>
            </a:r>
            <a:r>
              <a:rPr lang="en-US" sz="1000" dirty="0" err="1">
                <a:solidFill>
                  <a:schemeClr val="tx1">
                    <a:lumMod val="85000"/>
                    <a:lumOff val="15000"/>
                  </a:schemeClr>
                </a:solidFill>
                <a:hlinkClick r:id="rId4"/>
              </a:rPr>
              <a:t>cahlr.github.io</a:t>
            </a:r>
            <a:r>
              <a:rPr lang="en-US" sz="1000" dirty="0">
                <a:solidFill>
                  <a:schemeClr val="tx1">
                    <a:lumMod val="85000"/>
                    <a:lumOff val="15000"/>
                  </a:schemeClr>
                </a:solidFill>
                <a:hlinkClick r:id="rId4"/>
              </a:rPr>
              <a:t>/</a:t>
            </a:r>
            <a:r>
              <a:rPr lang="en-US" sz="1000" dirty="0" err="1">
                <a:solidFill>
                  <a:schemeClr val="tx1">
                    <a:lumMod val="85000"/>
                    <a:lumOff val="15000"/>
                  </a:schemeClr>
                </a:solidFill>
                <a:hlinkClick r:id="rId4"/>
              </a:rPr>
              <a:t>OATutor</a:t>
            </a:r>
            <a:r>
              <a:rPr lang="en-US" sz="1000" dirty="0">
                <a:solidFill>
                  <a:schemeClr val="tx1">
                    <a:lumMod val="85000"/>
                    <a:lumOff val="15000"/>
                  </a:schemeClr>
                </a:solidFill>
                <a:hlinkClick r:id="rId4"/>
              </a:rPr>
              <a:t>/static/documents/OATutor_Sec508_WCAG.pdf</a:t>
            </a:r>
            <a:endParaRPr lang="en-US" sz="1000" dirty="0">
              <a:solidFill>
                <a:schemeClr val="tx1">
                  <a:lumMod val="85000"/>
                  <a:lumOff val="15000"/>
                </a:schemeClr>
              </a:solidFill>
            </a:endParaRPr>
          </a:p>
        </p:txBody>
      </p:sp>
      <p:sp>
        <p:nvSpPr>
          <p:cNvPr id="5" name="Oval 4">
            <a:extLst>
              <a:ext uri="{FF2B5EF4-FFF2-40B4-BE49-F238E27FC236}">
                <a16:creationId xmlns:a16="http://schemas.microsoft.com/office/drawing/2014/main" id="{99AB0966-6BF0-A5AE-2E66-92BC2F083B83}"/>
              </a:ext>
            </a:extLst>
          </p:cNvPr>
          <p:cNvSpPr/>
          <p:nvPr/>
        </p:nvSpPr>
        <p:spPr>
          <a:xfrm>
            <a:off x="7944929" y="224287"/>
            <a:ext cx="914400" cy="914400"/>
          </a:xfrm>
          <a:prstGeom prst="ellipse">
            <a:avLst/>
          </a:prstGeom>
          <a:solidFill>
            <a:srgbClr val="E5ABD5"/>
          </a:solidFill>
          <a:ln>
            <a:solidFill>
              <a:srgbClr val="7A5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D1</a:t>
            </a:r>
          </a:p>
        </p:txBody>
      </p:sp>
      <p:sp>
        <p:nvSpPr>
          <p:cNvPr id="6" name="Oval 5">
            <a:extLst>
              <a:ext uri="{FF2B5EF4-FFF2-40B4-BE49-F238E27FC236}">
                <a16:creationId xmlns:a16="http://schemas.microsoft.com/office/drawing/2014/main" id="{7CD5C552-5618-2E33-B1BC-3F7829149233}"/>
              </a:ext>
            </a:extLst>
          </p:cNvPr>
          <p:cNvSpPr/>
          <p:nvPr/>
        </p:nvSpPr>
        <p:spPr>
          <a:xfrm>
            <a:off x="6846499" y="224287"/>
            <a:ext cx="914400" cy="914400"/>
          </a:xfrm>
          <a:prstGeom prst="ellipse">
            <a:avLst/>
          </a:prstGeom>
          <a:solidFill>
            <a:srgbClr val="E5ABD5"/>
          </a:solidFill>
          <a:ln>
            <a:solidFill>
              <a:srgbClr val="7A5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T1</a:t>
            </a:r>
          </a:p>
        </p:txBody>
      </p:sp>
      <p:sp>
        <p:nvSpPr>
          <p:cNvPr id="7" name="TextBox 6">
            <a:extLst>
              <a:ext uri="{FF2B5EF4-FFF2-40B4-BE49-F238E27FC236}">
                <a16:creationId xmlns:a16="http://schemas.microsoft.com/office/drawing/2014/main" id="{E118EB85-D3D4-158F-51ED-BEB93D41DDFD}"/>
              </a:ext>
            </a:extLst>
          </p:cNvPr>
          <p:cNvSpPr txBox="1"/>
          <p:nvPr/>
        </p:nvSpPr>
        <p:spPr>
          <a:xfrm>
            <a:off x="284671" y="358321"/>
            <a:ext cx="6377798" cy="646331"/>
          </a:xfrm>
          <a:prstGeom prst="rect">
            <a:avLst/>
          </a:prstGeom>
          <a:noFill/>
        </p:spPr>
        <p:txBody>
          <a:bodyPr wrap="square" rtlCol="0">
            <a:spAutoFit/>
          </a:bodyPr>
          <a:lstStyle/>
          <a:p>
            <a:pPr algn="r"/>
            <a:r>
              <a:rPr lang="en-US" sz="1800" i="1" dirty="0"/>
              <a:t>Accessibility compliance under Section 508 is a requirement for software regularly used in classrooms </a:t>
            </a:r>
          </a:p>
        </p:txBody>
      </p:sp>
      <p:sp>
        <p:nvSpPr>
          <p:cNvPr id="8" name="TextBox 7">
            <a:extLst>
              <a:ext uri="{FF2B5EF4-FFF2-40B4-BE49-F238E27FC236}">
                <a16:creationId xmlns:a16="http://schemas.microsoft.com/office/drawing/2014/main" id="{5C4E4C98-F063-5448-0BD6-C3509C67519E}"/>
              </a:ext>
            </a:extLst>
          </p:cNvPr>
          <p:cNvSpPr txBox="1"/>
          <p:nvPr/>
        </p:nvSpPr>
        <p:spPr>
          <a:xfrm>
            <a:off x="8095795" y="1138687"/>
            <a:ext cx="622286" cy="307777"/>
          </a:xfrm>
          <a:prstGeom prst="rect">
            <a:avLst/>
          </a:prstGeom>
          <a:noFill/>
        </p:spPr>
        <p:txBody>
          <a:bodyPr wrap="none" rtlCol="0">
            <a:spAutoFit/>
          </a:bodyPr>
          <a:lstStyle/>
          <a:p>
            <a:r>
              <a:rPr lang="en-US" b="1" dirty="0">
                <a:solidFill>
                  <a:srgbClr val="7A5A6F"/>
                </a:solidFill>
              </a:rPr>
              <a:t>Dean</a:t>
            </a:r>
          </a:p>
        </p:txBody>
      </p:sp>
      <p:sp>
        <p:nvSpPr>
          <p:cNvPr id="9" name="TextBox 8">
            <a:extLst>
              <a:ext uri="{FF2B5EF4-FFF2-40B4-BE49-F238E27FC236}">
                <a16:creationId xmlns:a16="http://schemas.microsoft.com/office/drawing/2014/main" id="{E20EEB3A-175E-99C6-CEA8-87477F67C094}"/>
              </a:ext>
            </a:extLst>
          </p:cNvPr>
          <p:cNvSpPr txBox="1"/>
          <p:nvPr/>
        </p:nvSpPr>
        <p:spPr>
          <a:xfrm>
            <a:off x="6883551" y="1138687"/>
            <a:ext cx="870751" cy="307777"/>
          </a:xfrm>
          <a:prstGeom prst="rect">
            <a:avLst/>
          </a:prstGeom>
          <a:noFill/>
        </p:spPr>
        <p:txBody>
          <a:bodyPr wrap="none" rtlCol="0">
            <a:spAutoFit/>
          </a:bodyPr>
          <a:lstStyle/>
          <a:p>
            <a:r>
              <a:rPr lang="en-US" b="1" dirty="0">
                <a:solidFill>
                  <a:srgbClr val="7A5A6F"/>
                </a:solidFill>
              </a:rPr>
              <a:t>Teacher</a:t>
            </a:r>
          </a:p>
        </p:txBody>
      </p:sp>
    </p:spTree>
    <p:extLst>
      <p:ext uri="{BB962C8B-B14F-4D97-AF65-F5344CB8AC3E}">
        <p14:creationId xmlns:p14="http://schemas.microsoft.com/office/powerpoint/2010/main" val="1873996240"/>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0eb998e512_1_6"/>
          <p:cNvSpPr/>
          <p:nvPr/>
        </p:nvSpPr>
        <p:spPr>
          <a:xfrm>
            <a:off x="227616" y="172279"/>
            <a:ext cx="457200" cy="4572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0eb998e512_1_6"/>
          <p:cNvSpPr txBox="1">
            <a:spLocks noGrp="1"/>
          </p:cNvSpPr>
          <p:nvPr>
            <p:ph type="title" idx="4294967295"/>
          </p:nvPr>
        </p:nvSpPr>
        <p:spPr>
          <a:xfrm>
            <a:off x="727091" y="157429"/>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u="sng" dirty="0"/>
              <a:t>Workshops / Tutorials</a:t>
            </a:r>
            <a:endParaRPr b="0" i="1" u="sng" dirty="0"/>
          </a:p>
        </p:txBody>
      </p:sp>
      <p:grpSp>
        <p:nvGrpSpPr>
          <p:cNvPr id="425" name="Google Shape;425;g20eb998e512_1_6"/>
          <p:cNvGrpSpPr/>
          <p:nvPr/>
        </p:nvGrpSpPr>
        <p:grpSpPr>
          <a:xfrm>
            <a:off x="345935" y="261254"/>
            <a:ext cx="220561" cy="279249"/>
            <a:chOff x="2635450" y="4321225"/>
            <a:chExt cx="368400" cy="466425"/>
          </a:xfrm>
        </p:grpSpPr>
        <p:sp>
          <p:nvSpPr>
            <p:cNvPr id="426" name="Google Shape;426;g20eb998e512_1_6"/>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0eb998e512_1_6"/>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20eb998e512_1_6"/>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20eb998e512_1_6"/>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0eb998e512_1_6"/>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20eb998e512_1_6"/>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396D08F5-A9A3-FEAC-9559-6DA377E190F6}"/>
              </a:ext>
            </a:extLst>
          </p:cNvPr>
          <p:cNvPicPr>
            <a:picLocks noChangeAspect="1"/>
          </p:cNvPicPr>
          <p:nvPr/>
        </p:nvPicPr>
        <p:blipFill>
          <a:blip r:embed="rId3"/>
          <a:stretch>
            <a:fillRect/>
          </a:stretch>
        </p:blipFill>
        <p:spPr>
          <a:xfrm>
            <a:off x="861613" y="729639"/>
            <a:ext cx="1902726" cy="791021"/>
          </a:xfrm>
          <a:prstGeom prst="rect">
            <a:avLst/>
          </a:prstGeom>
        </p:spPr>
      </p:pic>
      <p:pic>
        <p:nvPicPr>
          <p:cNvPr id="17414" name="Picture 6">
            <a:extLst>
              <a:ext uri="{FF2B5EF4-FFF2-40B4-BE49-F238E27FC236}">
                <a16:creationId xmlns:a16="http://schemas.microsoft.com/office/drawing/2014/main" id="{D9447369-195D-4F9A-692F-F3D0ACF7C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16" y="1747319"/>
            <a:ext cx="2536723" cy="791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9350DC-78A6-89B7-39A1-58222F4E3783}"/>
              </a:ext>
            </a:extLst>
          </p:cNvPr>
          <p:cNvSpPr txBox="1"/>
          <p:nvPr/>
        </p:nvSpPr>
        <p:spPr>
          <a:xfrm>
            <a:off x="2958727" y="657281"/>
            <a:ext cx="5641546" cy="923330"/>
          </a:xfrm>
          <a:prstGeom prst="rect">
            <a:avLst/>
          </a:prstGeom>
          <a:noFill/>
        </p:spPr>
        <p:txBody>
          <a:bodyPr wrap="square" rtlCol="0">
            <a:spAutoFit/>
          </a:bodyPr>
          <a:lstStyle/>
          <a:p>
            <a:r>
              <a:rPr lang="en-US" sz="1800" dirty="0"/>
              <a:t>July 7</a:t>
            </a:r>
            <a:r>
              <a:rPr lang="en-US" sz="1800" baseline="30000" dirty="0"/>
              <a:t>th</a:t>
            </a:r>
            <a:r>
              <a:rPr lang="en-US" sz="1800" dirty="0"/>
              <a:t> (full day) @ Artificial Intelligence in Education</a:t>
            </a:r>
            <a:br>
              <a:rPr lang="en-US" sz="1800" dirty="0"/>
            </a:br>
            <a:r>
              <a:rPr lang="en-US" sz="1800" i="1" dirty="0">
                <a:solidFill>
                  <a:srgbClr val="FFC000"/>
                </a:solidFill>
              </a:rPr>
              <a:t>Conducting Rapid Experimentation with an Open-source Adaptive Tutoring System</a:t>
            </a:r>
          </a:p>
        </p:txBody>
      </p:sp>
      <p:sp>
        <p:nvSpPr>
          <p:cNvPr id="4" name="TextBox 3">
            <a:extLst>
              <a:ext uri="{FF2B5EF4-FFF2-40B4-BE49-F238E27FC236}">
                <a16:creationId xmlns:a16="http://schemas.microsoft.com/office/drawing/2014/main" id="{27DE5A30-BF20-183E-6FF9-65C586E4C93C}"/>
              </a:ext>
            </a:extLst>
          </p:cNvPr>
          <p:cNvSpPr txBox="1"/>
          <p:nvPr/>
        </p:nvSpPr>
        <p:spPr>
          <a:xfrm>
            <a:off x="2958727" y="1681164"/>
            <a:ext cx="5847929" cy="923330"/>
          </a:xfrm>
          <a:prstGeom prst="rect">
            <a:avLst/>
          </a:prstGeom>
          <a:noFill/>
        </p:spPr>
        <p:txBody>
          <a:bodyPr wrap="square" rtlCol="0">
            <a:spAutoFit/>
          </a:bodyPr>
          <a:lstStyle/>
          <a:p>
            <a:r>
              <a:rPr lang="en-US" sz="1800" dirty="0"/>
              <a:t>July 20</a:t>
            </a:r>
            <a:r>
              <a:rPr lang="en-US" sz="1800" baseline="30000" dirty="0"/>
              <a:t>th</a:t>
            </a:r>
            <a:r>
              <a:rPr lang="en-US" sz="1800" dirty="0"/>
              <a:t> (half day) @ Learning at Scale </a:t>
            </a:r>
            <a:br>
              <a:rPr lang="en-US" sz="1800" dirty="0"/>
            </a:br>
            <a:r>
              <a:rPr lang="en-US" sz="1800" b="0" i="1" dirty="0">
                <a:solidFill>
                  <a:srgbClr val="FFC000"/>
                </a:solidFill>
                <a:effectLst/>
                <a:latin typeface="Arial" panose="020B0604020202020204" pitchFamily="34" charset="0"/>
              </a:rPr>
              <a:t>Introducing an Open-Source Adaptive Tutoring System to Accelerate Learning Science Experimentation</a:t>
            </a:r>
            <a:endParaRPr lang="en-US" sz="1800" i="1" dirty="0">
              <a:solidFill>
                <a:srgbClr val="FFC000"/>
              </a:solidFill>
            </a:endParaRPr>
          </a:p>
        </p:txBody>
      </p:sp>
      <p:pic>
        <p:nvPicPr>
          <p:cNvPr id="5" name="Picture 4" descr="ECTEL logo">
            <a:extLst>
              <a:ext uri="{FF2B5EF4-FFF2-40B4-BE49-F238E27FC236}">
                <a16:creationId xmlns:a16="http://schemas.microsoft.com/office/drawing/2014/main" id="{8AED4BAE-D3C5-FB14-75FA-0F791AD9D1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 t="16788" r="-635" b="24928"/>
          <a:stretch/>
        </p:blipFill>
        <p:spPr bwMode="auto">
          <a:xfrm>
            <a:off x="1082976" y="2759035"/>
            <a:ext cx="1681364" cy="9799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0A0F77-FE86-C86B-E38F-F1A585223CFD}"/>
              </a:ext>
            </a:extLst>
          </p:cNvPr>
          <p:cNvSpPr txBox="1"/>
          <p:nvPr/>
        </p:nvSpPr>
        <p:spPr>
          <a:xfrm>
            <a:off x="2958727" y="2784154"/>
            <a:ext cx="5847929" cy="923330"/>
          </a:xfrm>
          <a:prstGeom prst="rect">
            <a:avLst/>
          </a:prstGeom>
          <a:noFill/>
        </p:spPr>
        <p:txBody>
          <a:bodyPr wrap="square" rtlCol="0">
            <a:spAutoFit/>
          </a:bodyPr>
          <a:lstStyle/>
          <a:p>
            <a:r>
              <a:rPr lang="en-US" sz="1800" dirty="0"/>
              <a:t>September 5</a:t>
            </a:r>
            <a:r>
              <a:rPr lang="en-US" sz="1800" baseline="30000" dirty="0"/>
              <a:t>th</a:t>
            </a:r>
            <a:r>
              <a:rPr lang="en-US" sz="1800" dirty="0"/>
              <a:t> (half day) @ ECTEL</a:t>
            </a:r>
            <a:br>
              <a:rPr lang="en-US" sz="1800" dirty="0"/>
            </a:br>
            <a:r>
              <a:rPr lang="en-US" sz="1800" b="0" i="1" dirty="0">
                <a:solidFill>
                  <a:srgbClr val="FFC000"/>
                </a:solidFill>
                <a:effectLst/>
                <a:latin typeface="Arial" panose="020B0604020202020204" pitchFamily="34" charset="0"/>
              </a:rPr>
              <a:t>Introducing an Open-Source Adaptive Tutoring System to Accelerate Learning Science Experimentation</a:t>
            </a:r>
            <a:endParaRPr lang="en-US" sz="1800" i="1" dirty="0">
              <a:solidFill>
                <a:srgbClr val="FFC000"/>
              </a:solidFill>
            </a:endParaRPr>
          </a:p>
        </p:txBody>
      </p:sp>
      <p:pic>
        <p:nvPicPr>
          <p:cNvPr id="2050" name="Picture 2" descr="KTH">
            <a:extLst>
              <a:ext uri="{FF2B5EF4-FFF2-40B4-BE49-F238E27FC236}">
                <a16:creationId xmlns:a16="http://schemas.microsoft.com/office/drawing/2014/main" id="{9BAC2C97-1D0C-1EFB-B587-815C0EF14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372" y="3965140"/>
            <a:ext cx="979967" cy="9799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A296ED-74D3-1B2C-B336-FE8F20EE4FFC}"/>
              </a:ext>
            </a:extLst>
          </p:cNvPr>
          <p:cNvSpPr txBox="1"/>
          <p:nvPr/>
        </p:nvSpPr>
        <p:spPr>
          <a:xfrm>
            <a:off x="2958727" y="3887144"/>
            <a:ext cx="5847929" cy="923330"/>
          </a:xfrm>
          <a:prstGeom prst="rect">
            <a:avLst/>
          </a:prstGeom>
          <a:noFill/>
        </p:spPr>
        <p:txBody>
          <a:bodyPr wrap="square" rtlCol="0">
            <a:spAutoFit/>
          </a:bodyPr>
          <a:lstStyle/>
          <a:p>
            <a:r>
              <a:rPr lang="en-US" sz="1800" dirty="0"/>
              <a:t>September 19</a:t>
            </a:r>
            <a:r>
              <a:rPr lang="en-US" sz="1800" baseline="30000" dirty="0"/>
              <a:t>th</a:t>
            </a:r>
            <a:r>
              <a:rPr lang="en-US" sz="1800" dirty="0"/>
              <a:t> (half day) @ KTH</a:t>
            </a:r>
            <a:br>
              <a:rPr lang="en-US" sz="1800" dirty="0"/>
            </a:br>
            <a:r>
              <a:rPr lang="en-US" sz="1800" b="0" i="1" dirty="0">
                <a:solidFill>
                  <a:srgbClr val="FFC000"/>
                </a:solidFill>
                <a:effectLst/>
                <a:latin typeface="Arial" panose="020B0604020202020204" pitchFamily="34" charset="0"/>
              </a:rPr>
              <a:t>Introducing an Open-source Adaptive Tutoring System to Accelerate Learning Sciences Experimentation</a:t>
            </a:r>
            <a:endParaRPr lang="en-US" sz="1800" i="1" dirty="0">
              <a:solidFill>
                <a:srgbClr val="FFC000"/>
              </a:solidFill>
            </a:endParaRPr>
          </a:p>
        </p:txBody>
      </p:sp>
      <p:sp>
        <p:nvSpPr>
          <p:cNvPr id="10" name="TextBox 9">
            <a:extLst>
              <a:ext uri="{FF2B5EF4-FFF2-40B4-BE49-F238E27FC236}">
                <a16:creationId xmlns:a16="http://schemas.microsoft.com/office/drawing/2014/main" id="{4A18EE7F-CE43-9F13-7BE4-1D15D3EA7BD8}"/>
              </a:ext>
            </a:extLst>
          </p:cNvPr>
          <p:cNvSpPr txBox="1"/>
          <p:nvPr/>
        </p:nvSpPr>
        <p:spPr>
          <a:xfrm>
            <a:off x="6050845" y="206646"/>
            <a:ext cx="2882969" cy="369332"/>
          </a:xfrm>
          <a:prstGeom prst="rect">
            <a:avLst/>
          </a:prstGeom>
          <a:solidFill>
            <a:schemeClr val="bg1"/>
          </a:solidFill>
          <a:ln>
            <a:solidFill>
              <a:schemeClr val="tx1"/>
            </a:solidFill>
          </a:ln>
        </p:spPr>
        <p:txBody>
          <a:bodyPr wrap="none" rtlCol="0">
            <a:spAutoFit/>
          </a:bodyPr>
          <a:lstStyle/>
          <a:p>
            <a:r>
              <a:rPr lang="en-US" b="1" dirty="0" err="1">
                <a:solidFill>
                  <a:srgbClr val="00B0F0"/>
                </a:solidFill>
              </a:rPr>
              <a:t>github.com</a:t>
            </a:r>
            <a:r>
              <a:rPr lang="en-US" b="1" dirty="0">
                <a:solidFill>
                  <a:srgbClr val="00B0F0"/>
                </a:solidFill>
              </a:rPr>
              <a:t>/CAHLR/OATutor</a:t>
            </a:r>
          </a:p>
        </p:txBody>
      </p:sp>
    </p:spTree>
    <p:extLst>
      <p:ext uri="{BB962C8B-B14F-4D97-AF65-F5344CB8AC3E}">
        <p14:creationId xmlns:p14="http://schemas.microsoft.com/office/powerpoint/2010/main" val="14305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0eb998e512_1_6"/>
          <p:cNvSpPr/>
          <p:nvPr/>
        </p:nvSpPr>
        <p:spPr>
          <a:xfrm>
            <a:off x="912000" y="790225"/>
            <a:ext cx="457200" cy="457200"/>
          </a:xfrm>
          <a:prstGeom prst="ellipse">
            <a:avLst/>
          </a:prstGeom>
          <a:solidFill>
            <a:srgbClr val="92D050"/>
          </a:solidFill>
          <a:ln w="952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0eb998e512_1_6"/>
          <p:cNvSpPr txBox="1">
            <a:spLocks noGrp="1"/>
          </p:cNvSpPr>
          <p:nvPr>
            <p:ph type="title" idx="4294967295"/>
          </p:nvPr>
        </p:nvSpPr>
        <p:spPr>
          <a:xfrm>
            <a:off x="1411475" y="775375"/>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t>Discussion / Future Directions</a:t>
            </a:r>
            <a:endParaRPr b="0" i="1" dirty="0"/>
          </a:p>
        </p:txBody>
      </p:sp>
      <p:grpSp>
        <p:nvGrpSpPr>
          <p:cNvPr id="425" name="Google Shape;425;g20eb998e512_1_6"/>
          <p:cNvGrpSpPr/>
          <p:nvPr/>
        </p:nvGrpSpPr>
        <p:grpSpPr>
          <a:xfrm>
            <a:off x="1030316" y="879199"/>
            <a:ext cx="220561" cy="279249"/>
            <a:chOff x="2635450" y="4321225"/>
            <a:chExt cx="368400" cy="466425"/>
          </a:xfrm>
        </p:grpSpPr>
        <p:sp>
          <p:nvSpPr>
            <p:cNvPr id="426" name="Google Shape;426;g20eb998e512_1_6"/>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0eb998e512_1_6"/>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20eb998e512_1_6"/>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20eb998e512_1_6"/>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0eb998e512_1_6"/>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20eb998e512_1_6"/>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04245710-3B18-2DCF-8B84-E95956166832}"/>
              </a:ext>
            </a:extLst>
          </p:cNvPr>
          <p:cNvSpPr txBox="1"/>
          <p:nvPr/>
        </p:nvSpPr>
        <p:spPr>
          <a:xfrm>
            <a:off x="1937656" y="1262275"/>
            <a:ext cx="3741217" cy="167674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800" b="1" dirty="0"/>
              <a:t>Increasing adaptivity to teachers</a:t>
            </a:r>
          </a:p>
          <a:p>
            <a:pPr marL="285750" indent="-285750">
              <a:lnSpc>
                <a:spcPct val="200000"/>
              </a:lnSpc>
              <a:buFont typeface="Arial" panose="020B0604020202020204" pitchFamily="34" charset="0"/>
              <a:buChar char="•"/>
            </a:pPr>
            <a:r>
              <a:rPr lang="en-US" sz="1800" dirty="0"/>
              <a:t>Localization / Multi-lingual content</a:t>
            </a:r>
          </a:p>
          <a:p>
            <a:pPr marL="285750" indent="-285750">
              <a:lnSpc>
                <a:spcPct val="200000"/>
              </a:lnSpc>
              <a:buFont typeface="Arial" panose="020B0604020202020204" pitchFamily="34" charset="0"/>
              <a:buChar char="•"/>
            </a:pPr>
            <a:r>
              <a:rPr lang="en-US" sz="1800" dirty="0"/>
              <a:t>Generative AI</a:t>
            </a:r>
          </a:p>
        </p:txBody>
      </p:sp>
    </p:spTree>
    <p:extLst>
      <p:ext uri="{BB962C8B-B14F-4D97-AF65-F5344CB8AC3E}">
        <p14:creationId xmlns:p14="http://schemas.microsoft.com/office/powerpoint/2010/main" val="3057002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185125" y="129025"/>
            <a:ext cx="6737100" cy="114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36666"/>
              <a:buFont typeface="Arial"/>
              <a:buNone/>
            </a:pPr>
            <a:r>
              <a:rPr lang="en" sz="3000">
                <a:solidFill>
                  <a:schemeClr val="dk1"/>
                </a:solidFill>
              </a:rPr>
              <a:t>Implementation in MATH 1B</a:t>
            </a:r>
            <a:endParaRPr sz="3000">
              <a:solidFill>
                <a:schemeClr val="dk1"/>
              </a:solidFill>
            </a:endParaRPr>
          </a:p>
          <a:p>
            <a:pPr marL="0" lvl="0" indent="0" algn="l" rtl="0">
              <a:spcBef>
                <a:spcPts val="0"/>
              </a:spcBef>
              <a:spcAft>
                <a:spcPts val="0"/>
              </a:spcAft>
              <a:buClr>
                <a:schemeClr val="dk1"/>
              </a:buClr>
              <a:buSzPct val="45833"/>
              <a:buFont typeface="Arial"/>
              <a:buNone/>
            </a:pPr>
            <a:endParaRPr/>
          </a:p>
          <a:p>
            <a:pPr marL="0" lvl="0" indent="0" algn="l" rtl="0">
              <a:spcBef>
                <a:spcPts val="0"/>
              </a:spcBef>
              <a:spcAft>
                <a:spcPts val="0"/>
              </a:spcAft>
              <a:buNone/>
            </a:pPr>
            <a:endParaRPr sz="3000">
              <a:solidFill>
                <a:schemeClr val="dk1"/>
              </a:solidFill>
            </a:endParaRPr>
          </a:p>
        </p:txBody>
      </p:sp>
      <p:sp>
        <p:nvSpPr>
          <p:cNvPr id="185" name="Google Shape;185;p27"/>
          <p:cNvSpPr txBox="1">
            <a:spLocks noGrp="1"/>
          </p:cNvSpPr>
          <p:nvPr>
            <p:ph type="body" idx="1"/>
          </p:nvPr>
        </p:nvSpPr>
        <p:spPr>
          <a:xfrm>
            <a:off x="185125" y="777300"/>
            <a:ext cx="5812200" cy="41934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 sz="1600" b="1" dirty="0">
                <a:solidFill>
                  <a:srgbClr val="0D0D0D"/>
                </a:solidFill>
                <a:highlight>
                  <a:srgbClr val="FFFFFF"/>
                </a:highlight>
                <a:latin typeface="Roboto"/>
                <a:ea typeface="Roboto"/>
                <a:cs typeface="Roboto"/>
                <a:sym typeface="Roboto"/>
              </a:rPr>
              <a:t>Problem Identified:</a:t>
            </a:r>
            <a:r>
              <a:rPr lang="en" sz="1600" dirty="0">
                <a:solidFill>
                  <a:srgbClr val="0D0D0D"/>
                </a:solidFill>
                <a:highlight>
                  <a:srgbClr val="FFFFFF"/>
                </a:highlight>
                <a:latin typeface="Roboto"/>
                <a:ea typeface="Roboto"/>
                <a:cs typeface="Roboto"/>
                <a:sym typeface="Roboto"/>
              </a:rPr>
              <a:t> Prof. Alexander Paulin has observed that many students struggled with certain prerequisite topics throughout the course. </a:t>
            </a:r>
            <a:endParaRPr sz="1600" dirty="0">
              <a:solidFill>
                <a:srgbClr val="0D0D0D"/>
              </a:solidFill>
              <a:highlight>
                <a:srgbClr val="FFFFFF"/>
              </a:highlight>
              <a:latin typeface="Roboto"/>
              <a:ea typeface="Roboto"/>
              <a:cs typeface="Roboto"/>
              <a:sym typeface="Roboto"/>
            </a:endParaRPr>
          </a:p>
          <a:p>
            <a:pPr marL="0" lvl="0" indent="0" algn="l" rtl="0">
              <a:spcBef>
                <a:spcPts val="1500"/>
              </a:spcBef>
              <a:spcAft>
                <a:spcPts val="0"/>
              </a:spcAft>
              <a:buNone/>
            </a:pPr>
            <a:r>
              <a:rPr lang="en" sz="1600" b="1" dirty="0">
                <a:solidFill>
                  <a:srgbClr val="0D0D0D"/>
                </a:solidFill>
                <a:highlight>
                  <a:srgbClr val="FFFFFF"/>
                </a:highlight>
                <a:latin typeface="Roboto"/>
                <a:ea typeface="Roboto"/>
                <a:cs typeface="Roboto"/>
                <a:sym typeface="Roboto"/>
              </a:rPr>
              <a:t>Intervention Goal:</a:t>
            </a:r>
            <a:r>
              <a:rPr lang="en" sz="1600" dirty="0">
                <a:solidFill>
                  <a:srgbClr val="0D0D0D"/>
                </a:solidFill>
                <a:highlight>
                  <a:srgbClr val="FFFFFF"/>
                </a:highlight>
                <a:latin typeface="Roboto"/>
                <a:ea typeface="Roboto"/>
                <a:cs typeface="Roboto"/>
                <a:sym typeface="Roboto"/>
              </a:rPr>
              <a:t> Develop custom prerequisite mastery content in OATutor to help address gaps in prerequisite skill mastery by developing adaptive lessons for:</a:t>
            </a:r>
            <a:endParaRPr sz="1600" dirty="0">
              <a:solidFill>
                <a:srgbClr val="0D0D0D"/>
              </a:solidFill>
              <a:highlight>
                <a:srgbClr val="FFFFFF"/>
              </a:highlight>
              <a:latin typeface="Roboto"/>
              <a:ea typeface="Roboto"/>
              <a:cs typeface="Roboto"/>
              <a:sym typeface="Roboto"/>
            </a:endParaRPr>
          </a:p>
          <a:p>
            <a:pPr marL="457200" lvl="0" indent="-330200" algn="l" rtl="0">
              <a:spcBef>
                <a:spcPts val="150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Exponents/Logarithms</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Inequalities</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Composition of Functions</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Geometry in Algebra</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Inverse Functions</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Trigonometry/Trigonometric Functions</a:t>
            </a:r>
            <a:endParaRPr sz="1600" dirty="0">
              <a:solidFill>
                <a:srgbClr val="0D0D0D"/>
              </a:solidFill>
              <a:highlight>
                <a:srgbClr val="FFFFFF"/>
              </a:highlight>
              <a:latin typeface="Roboto"/>
              <a:ea typeface="Roboto"/>
              <a:cs typeface="Roboto"/>
              <a:sym typeface="Roboto"/>
            </a:endParaRPr>
          </a:p>
          <a:p>
            <a:pPr marL="457200" lvl="0" indent="-330200" algn="l" rtl="0">
              <a:spcBef>
                <a:spcPts val="0"/>
              </a:spcBef>
              <a:spcAft>
                <a:spcPts val="0"/>
              </a:spcAft>
              <a:buClr>
                <a:srgbClr val="0D0D0D"/>
              </a:buClr>
              <a:buSzPts val="1600"/>
              <a:buFont typeface="Roboto"/>
              <a:buChar char="●"/>
            </a:pPr>
            <a:r>
              <a:rPr lang="en" sz="1600" dirty="0">
                <a:solidFill>
                  <a:srgbClr val="0D0D0D"/>
                </a:solidFill>
                <a:highlight>
                  <a:srgbClr val="FFFFFF"/>
                </a:highlight>
                <a:latin typeface="Roboto"/>
                <a:ea typeface="Roboto"/>
                <a:cs typeface="Roboto"/>
                <a:sym typeface="Roboto"/>
              </a:rPr>
              <a:t>Transformation of Functions </a:t>
            </a:r>
            <a:endParaRPr sz="1600" dirty="0">
              <a:solidFill>
                <a:srgbClr val="0D0D0D"/>
              </a:solidFill>
              <a:highlight>
                <a:srgbClr val="FFFFFF"/>
              </a:highlight>
              <a:latin typeface="Roboto"/>
              <a:ea typeface="Roboto"/>
              <a:cs typeface="Roboto"/>
              <a:sym typeface="Roboto"/>
            </a:endParaRPr>
          </a:p>
          <a:p>
            <a:pPr marL="0" lvl="0" indent="0" algn="l" rtl="0">
              <a:spcBef>
                <a:spcPts val="1500"/>
              </a:spcBef>
              <a:spcAft>
                <a:spcPts val="0"/>
              </a:spcAft>
              <a:buNone/>
            </a:pPr>
            <a:endParaRPr dirty="0">
              <a:solidFill>
                <a:srgbClr val="0D0D0D"/>
              </a:solidFill>
              <a:highlight>
                <a:srgbClr val="FFFFFF"/>
              </a:highlight>
              <a:latin typeface="Roboto"/>
              <a:ea typeface="Roboto"/>
              <a:cs typeface="Roboto"/>
              <a:sym typeface="Roboto"/>
            </a:endParaRPr>
          </a:p>
        </p:txBody>
      </p:sp>
      <p:pic>
        <p:nvPicPr>
          <p:cNvPr id="186" name="Google Shape;186;p27"/>
          <p:cNvPicPr preferRelativeResize="0"/>
          <p:nvPr/>
        </p:nvPicPr>
        <p:blipFill>
          <a:blip r:embed="rId3">
            <a:alphaModFix/>
          </a:blip>
          <a:stretch>
            <a:fillRect/>
          </a:stretch>
        </p:blipFill>
        <p:spPr>
          <a:xfrm>
            <a:off x="5944825" y="111812"/>
            <a:ext cx="3151825" cy="4919876"/>
          </a:xfrm>
          <a:prstGeom prst="rect">
            <a:avLst/>
          </a:prstGeom>
          <a:noFill/>
          <a:ln>
            <a:noFill/>
          </a:ln>
        </p:spPr>
      </p:pic>
      <p:pic>
        <p:nvPicPr>
          <p:cNvPr id="187" name="Google Shape;187;p27"/>
          <p:cNvPicPr preferRelativeResize="0"/>
          <p:nvPr/>
        </p:nvPicPr>
        <p:blipFill>
          <a:blip r:embed="rId4">
            <a:alphaModFix/>
          </a:blip>
          <a:stretch>
            <a:fillRect/>
          </a:stretch>
        </p:blipFill>
        <p:spPr>
          <a:xfrm>
            <a:off x="7722899" y="129025"/>
            <a:ext cx="1333075" cy="14332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p:nvPr/>
        </p:nvSpPr>
        <p:spPr>
          <a:xfrm>
            <a:off x="2460300" y="826400"/>
            <a:ext cx="4223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Pre-Calculus Supplementary Content</a:t>
            </a:r>
            <a:endParaRPr sz="1800">
              <a:solidFill>
                <a:schemeClr val="dk1"/>
              </a:solidFill>
            </a:endParaRPr>
          </a:p>
        </p:txBody>
      </p:sp>
      <p:sp>
        <p:nvSpPr>
          <p:cNvPr id="193" name="Google Shape;193;p28"/>
          <p:cNvSpPr txBox="1"/>
          <p:nvPr/>
        </p:nvSpPr>
        <p:spPr>
          <a:xfrm>
            <a:off x="5668050" y="1645075"/>
            <a:ext cx="3429600" cy="21921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 sz="1500">
                <a:solidFill>
                  <a:schemeClr val="dk1"/>
                </a:solidFill>
              </a:rPr>
              <a:t>We authored 110 questions spanning 10 lessons.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Jenny Wang (URAP) and Aaron Haim (visiting student) assisted Ioannis with content authoring</a:t>
            </a:r>
            <a:endParaRPr sz="1500">
              <a:solidFill>
                <a:schemeClr val="dk1"/>
              </a:solidFill>
            </a:endParaRPr>
          </a:p>
        </p:txBody>
      </p:sp>
      <p:pic>
        <p:nvPicPr>
          <p:cNvPr id="194" name="Google Shape;194;p28"/>
          <p:cNvPicPr preferRelativeResize="0"/>
          <p:nvPr/>
        </p:nvPicPr>
        <p:blipFill>
          <a:blip r:embed="rId3">
            <a:alphaModFix/>
          </a:blip>
          <a:stretch>
            <a:fillRect/>
          </a:stretch>
        </p:blipFill>
        <p:spPr>
          <a:xfrm>
            <a:off x="237700" y="1229975"/>
            <a:ext cx="5323851" cy="3647525"/>
          </a:xfrm>
          <a:prstGeom prst="rect">
            <a:avLst/>
          </a:prstGeom>
          <a:noFill/>
          <a:ln>
            <a:noFill/>
          </a:ln>
        </p:spPr>
      </p:pic>
      <p:sp>
        <p:nvSpPr>
          <p:cNvPr id="195" name="Google Shape;195;p28"/>
          <p:cNvSpPr txBox="1">
            <a:spLocks noGrp="1"/>
          </p:cNvSpPr>
          <p:nvPr>
            <p:ph type="title" idx="4294967295"/>
          </p:nvPr>
        </p:nvSpPr>
        <p:spPr>
          <a:xfrm>
            <a:off x="185125" y="129025"/>
            <a:ext cx="6737100" cy="114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b="1">
                <a:solidFill>
                  <a:schemeClr val="dk1"/>
                </a:solidFill>
              </a:rPr>
              <a:t>Implementation in MATH 1B</a:t>
            </a:r>
            <a:endParaRPr sz="30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sz="3000">
              <a:solidFill>
                <a:schemeClr val="dk1"/>
              </a:solidFill>
            </a:endParaRPr>
          </a:p>
        </p:txBody>
      </p:sp>
      <p:pic>
        <p:nvPicPr>
          <p:cNvPr id="196" name="Google Shape;196;p28"/>
          <p:cNvPicPr preferRelativeResize="0"/>
          <p:nvPr/>
        </p:nvPicPr>
        <p:blipFill>
          <a:blip r:embed="rId4">
            <a:alphaModFix/>
          </a:blip>
          <a:stretch>
            <a:fillRect/>
          </a:stretch>
        </p:blipFill>
        <p:spPr>
          <a:xfrm>
            <a:off x="5707800" y="3151050"/>
            <a:ext cx="3350100" cy="1242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p:nvPr/>
        </p:nvSpPr>
        <p:spPr>
          <a:xfrm>
            <a:off x="2460300" y="826400"/>
            <a:ext cx="4223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Pre-Calculus Supplementary Content</a:t>
            </a:r>
            <a:endParaRPr sz="1800">
              <a:solidFill>
                <a:schemeClr val="dk1"/>
              </a:solidFill>
            </a:endParaRPr>
          </a:p>
        </p:txBody>
      </p:sp>
      <p:pic>
        <p:nvPicPr>
          <p:cNvPr id="202" name="Google Shape;202;p29"/>
          <p:cNvPicPr preferRelativeResize="0"/>
          <p:nvPr/>
        </p:nvPicPr>
        <p:blipFill>
          <a:blip r:embed="rId3">
            <a:alphaModFix/>
          </a:blip>
          <a:stretch>
            <a:fillRect/>
          </a:stretch>
        </p:blipFill>
        <p:spPr>
          <a:xfrm>
            <a:off x="262438" y="1288100"/>
            <a:ext cx="4156920" cy="3728399"/>
          </a:xfrm>
          <a:prstGeom prst="rect">
            <a:avLst/>
          </a:prstGeom>
          <a:noFill/>
          <a:ln>
            <a:noFill/>
          </a:ln>
        </p:spPr>
      </p:pic>
      <p:pic>
        <p:nvPicPr>
          <p:cNvPr id="203" name="Google Shape;203;p29"/>
          <p:cNvPicPr preferRelativeResize="0"/>
          <p:nvPr/>
        </p:nvPicPr>
        <p:blipFill>
          <a:blip r:embed="rId4">
            <a:alphaModFix/>
          </a:blip>
          <a:stretch>
            <a:fillRect/>
          </a:stretch>
        </p:blipFill>
        <p:spPr>
          <a:xfrm>
            <a:off x="4881959" y="1288100"/>
            <a:ext cx="3999603" cy="3728400"/>
          </a:xfrm>
          <a:prstGeom prst="rect">
            <a:avLst/>
          </a:prstGeom>
          <a:noFill/>
          <a:ln>
            <a:noFill/>
          </a:ln>
        </p:spPr>
      </p:pic>
      <p:sp>
        <p:nvSpPr>
          <p:cNvPr id="204" name="Google Shape;204;p29"/>
          <p:cNvSpPr txBox="1">
            <a:spLocks noGrp="1"/>
          </p:cNvSpPr>
          <p:nvPr>
            <p:ph type="title" idx="4294967295"/>
          </p:nvPr>
        </p:nvSpPr>
        <p:spPr>
          <a:xfrm>
            <a:off x="185125" y="129025"/>
            <a:ext cx="6737100" cy="114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b="1">
                <a:solidFill>
                  <a:schemeClr val="dk1"/>
                </a:solidFill>
              </a:rPr>
              <a:t>Implementation in MATH 1B</a:t>
            </a:r>
            <a:endParaRPr sz="30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sz="3000">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0eb998e512_1_6"/>
          <p:cNvSpPr/>
          <p:nvPr/>
        </p:nvSpPr>
        <p:spPr>
          <a:xfrm>
            <a:off x="912000" y="790225"/>
            <a:ext cx="457200" cy="457200"/>
          </a:xfrm>
          <a:prstGeom prst="ellipse">
            <a:avLst/>
          </a:prstGeom>
          <a:solidFill>
            <a:srgbClr val="92D050"/>
          </a:solidFill>
          <a:ln w="952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0eb998e512_1_6"/>
          <p:cNvSpPr txBox="1">
            <a:spLocks noGrp="1"/>
          </p:cNvSpPr>
          <p:nvPr>
            <p:ph type="title" idx="4294967295"/>
          </p:nvPr>
        </p:nvSpPr>
        <p:spPr>
          <a:xfrm>
            <a:off x="1411475" y="775375"/>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t>Discussion / Future Directions</a:t>
            </a:r>
            <a:endParaRPr b="0" i="1" dirty="0"/>
          </a:p>
        </p:txBody>
      </p:sp>
      <p:grpSp>
        <p:nvGrpSpPr>
          <p:cNvPr id="425" name="Google Shape;425;g20eb998e512_1_6"/>
          <p:cNvGrpSpPr/>
          <p:nvPr/>
        </p:nvGrpSpPr>
        <p:grpSpPr>
          <a:xfrm>
            <a:off x="1030316" y="879199"/>
            <a:ext cx="220561" cy="279249"/>
            <a:chOff x="2635450" y="4321225"/>
            <a:chExt cx="368400" cy="466425"/>
          </a:xfrm>
        </p:grpSpPr>
        <p:sp>
          <p:nvSpPr>
            <p:cNvPr id="426" name="Google Shape;426;g20eb998e512_1_6"/>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0eb998e512_1_6"/>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20eb998e512_1_6"/>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20eb998e512_1_6"/>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0eb998e512_1_6"/>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20eb998e512_1_6"/>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04245710-3B18-2DCF-8B84-E95956166832}"/>
              </a:ext>
            </a:extLst>
          </p:cNvPr>
          <p:cNvSpPr txBox="1"/>
          <p:nvPr/>
        </p:nvSpPr>
        <p:spPr>
          <a:xfrm>
            <a:off x="1937656" y="1262275"/>
            <a:ext cx="3816879" cy="167674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800" dirty="0"/>
              <a:t>Increasing adaptivity to teachers</a:t>
            </a:r>
          </a:p>
          <a:p>
            <a:pPr marL="285750" indent="-285750">
              <a:lnSpc>
                <a:spcPct val="200000"/>
              </a:lnSpc>
              <a:buFont typeface="Arial" panose="020B0604020202020204" pitchFamily="34" charset="0"/>
              <a:buChar char="•"/>
            </a:pPr>
            <a:r>
              <a:rPr lang="en-US" sz="1800" b="1" dirty="0"/>
              <a:t>Localization / Multi-lingual content</a:t>
            </a:r>
          </a:p>
          <a:p>
            <a:pPr marL="285750" indent="-285750">
              <a:lnSpc>
                <a:spcPct val="200000"/>
              </a:lnSpc>
              <a:buFont typeface="Arial" panose="020B0604020202020204" pitchFamily="34" charset="0"/>
              <a:buChar char="•"/>
            </a:pPr>
            <a:r>
              <a:rPr lang="en-US" sz="1800" dirty="0"/>
              <a:t>Generative AI</a:t>
            </a:r>
          </a:p>
        </p:txBody>
      </p:sp>
    </p:spTree>
    <p:extLst>
      <p:ext uri="{BB962C8B-B14F-4D97-AF65-F5344CB8AC3E}">
        <p14:creationId xmlns:p14="http://schemas.microsoft.com/office/powerpoint/2010/main" val="35330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A1EC79-8620-4094-B5C2-A1166DF2C236}"/>
              </a:ext>
            </a:extLst>
          </p:cNvPr>
          <p:cNvSpPr/>
          <p:nvPr/>
        </p:nvSpPr>
        <p:spPr>
          <a:xfrm>
            <a:off x="527582" y="746329"/>
            <a:ext cx="7357985" cy="1015663"/>
          </a:xfrm>
          <a:prstGeom prst="rect">
            <a:avLst/>
          </a:prstGeom>
        </p:spPr>
        <p:txBody>
          <a:bodyPr wrap="square">
            <a:spAutoFit/>
          </a:bodyPr>
          <a:lstStyle/>
          <a:p>
            <a:r>
              <a:rPr lang="en-US" sz="3000" dirty="0">
                <a:solidFill>
                  <a:srgbClr val="222222"/>
                </a:solidFill>
                <a:latin typeface="Arial" panose="020B0604020202020204" pitchFamily="34" charset="0"/>
              </a:rPr>
              <a:t>AI for Advising (course selection)</a:t>
            </a:r>
            <a:r>
              <a:rPr lang="en-US" sz="3000" dirty="0">
                <a:solidFill>
                  <a:schemeClr val="bg1"/>
                </a:solidFill>
                <a:latin typeface="Arial" panose="020B0604020202020204" pitchFamily="34" charset="0"/>
              </a:rPr>
              <a:t>Degree Wayfinding </a:t>
            </a:r>
            <a:endParaRPr lang="en-US" sz="2880" dirty="0">
              <a:solidFill>
                <a:schemeClr val="bg1"/>
              </a:solidFill>
            </a:endParaRPr>
          </a:p>
        </p:txBody>
      </p:sp>
      <p:sp>
        <p:nvSpPr>
          <p:cNvPr id="9" name="Rectangle 8">
            <a:extLst>
              <a:ext uri="{FF2B5EF4-FFF2-40B4-BE49-F238E27FC236}">
                <a16:creationId xmlns:a16="http://schemas.microsoft.com/office/drawing/2014/main" id="{01A69C0B-15C0-403E-9A3B-DF8F7F94A8A6}"/>
              </a:ext>
            </a:extLst>
          </p:cNvPr>
          <p:cNvSpPr/>
          <p:nvPr/>
        </p:nvSpPr>
        <p:spPr>
          <a:xfrm>
            <a:off x="578061" y="1296959"/>
            <a:ext cx="5540559" cy="611706"/>
          </a:xfrm>
          <a:prstGeom prst="rect">
            <a:avLst/>
          </a:prstGeom>
          <a:ln>
            <a:solidFill>
              <a:schemeClr val="tx1"/>
            </a:solidFill>
          </a:ln>
        </p:spPr>
        <p:txBody>
          <a:bodyPr wrap="square">
            <a:spAutoFit/>
          </a:bodyPr>
          <a:lstStyle/>
          <a:p>
            <a:r>
              <a:rPr lang="en-US" sz="1125" dirty="0"/>
              <a:t>Shao, E., Guo, S., &amp; Pardos, Z. A. (2021) </a:t>
            </a:r>
            <a:r>
              <a:rPr lang="en-US" sz="1125" b="1" dirty="0"/>
              <a:t>Degree Planning with PLAN-BERT: Multi-Semester Recommendation Using Future Courses of Interest</a:t>
            </a:r>
            <a:r>
              <a:rPr lang="en-US" sz="1125" dirty="0"/>
              <a:t>. In </a:t>
            </a:r>
            <a:r>
              <a:rPr lang="en-US" sz="1125" i="1" dirty="0"/>
              <a:t>Proceedings of the AAAI Conference on Artificial Intelligence</a:t>
            </a:r>
            <a:r>
              <a:rPr lang="en-US" sz="1125" dirty="0"/>
              <a:t> (Vol. 35, No. 17, pp. 14920-14929).</a:t>
            </a:r>
            <a:endParaRPr lang="en-US" sz="1125" i="1" dirty="0"/>
          </a:p>
        </p:txBody>
      </p:sp>
      <p:pic>
        <p:nvPicPr>
          <p:cNvPr id="4" name="Picture 3" descr="A picture containing text, monitor, electronics, indoor&#10;&#10;Description automatically generated">
            <a:extLst>
              <a:ext uri="{FF2B5EF4-FFF2-40B4-BE49-F238E27FC236}">
                <a16:creationId xmlns:a16="http://schemas.microsoft.com/office/drawing/2014/main" id="{A64E9E68-AB55-4DB6-BAA1-44356F2D9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710" y="610791"/>
            <a:ext cx="2614613" cy="1960960"/>
          </a:xfrm>
          <a:prstGeom prst="rect">
            <a:avLst/>
          </a:prstGeom>
        </p:spPr>
      </p:pic>
    </p:spTree>
    <p:extLst>
      <p:ext uri="{BB962C8B-B14F-4D97-AF65-F5344CB8AC3E}">
        <p14:creationId xmlns:p14="http://schemas.microsoft.com/office/powerpoint/2010/main" val="40553565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body" idx="1"/>
          </p:nvPr>
        </p:nvSpPr>
        <p:spPr>
          <a:xfrm>
            <a:off x="199250" y="4590100"/>
            <a:ext cx="2936100" cy="5535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t>Generating feedback from any LLM endpoint, given their answer and/or work inputted</a:t>
            </a:r>
            <a:endParaRPr/>
          </a:p>
        </p:txBody>
      </p:sp>
      <p:sp>
        <p:nvSpPr>
          <p:cNvPr id="266" name="Google Shape;266;p34"/>
          <p:cNvSpPr txBox="1">
            <a:spLocks noGrp="1"/>
          </p:cNvSpPr>
          <p:nvPr>
            <p:ph type="title"/>
          </p:nvPr>
        </p:nvSpPr>
        <p:spPr>
          <a:xfrm>
            <a:off x="344700" y="669225"/>
            <a:ext cx="2373900" cy="392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Dynamic Feedback</a:t>
            </a:r>
            <a:endParaRPr/>
          </a:p>
        </p:txBody>
      </p:sp>
      <p:sp>
        <p:nvSpPr>
          <p:cNvPr id="267" name="Google Shape;267;p34"/>
          <p:cNvSpPr txBox="1">
            <a:spLocks noGrp="1"/>
          </p:cNvSpPr>
          <p:nvPr>
            <p:ph type="body" idx="2"/>
          </p:nvPr>
        </p:nvSpPr>
        <p:spPr>
          <a:xfrm>
            <a:off x="6045625" y="4293950"/>
            <a:ext cx="2662200" cy="7986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a:t>Collaboration with UpGrade to add a dashboard management system and incorporating keystroke logging.</a:t>
            </a:r>
            <a:endParaRPr/>
          </a:p>
        </p:txBody>
      </p:sp>
      <p:sp>
        <p:nvSpPr>
          <p:cNvPr id="268" name="Google Shape;268;p34"/>
          <p:cNvSpPr txBox="1">
            <a:spLocks noGrp="1"/>
          </p:cNvSpPr>
          <p:nvPr>
            <p:ph type="body" idx="6"/>
          </p:nvPr>
        </p:nvSpPr>
        <p:spPr>
          <a:xfrm>
            <a:off x="3132675" y="4286175"/>
            <a:ext cx="2662200" cy="7986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
              <a:t>Supporting different languages and adapting to country culture, both on the UI and content.</a:t>
            </a:r>
            <a:endParaRPr/>
          </a:p>
        </p:txBody>
      </p:sp>
      <p:sp>
        <p:nvSpPr>
          <p:cNvPr id="269" name="Google Shape;269;p34"/>
          <p:cNvSpPr txBox="1">
            <a:spLocks noGrp="1"/>
          </p:cNvSpPr>
          <p:nvPr>
            <p:ph type="title" idx="7"/>
          </p:nvPr>
        </p:nvSpPr>
        <p:spPr>
          <a:xfrm>
            <a:off x="3132675" y="630750"/>
            <a:ext cx="2662200" cy="798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Localization</a:t>
            </a:r>
            <a:endParaRPr/>
          </a:p>
        </p:txBody>
      </p:sp>
      <p:pic>
        <p:nvPicPr>
          <p:cNvPr id="270" name="Google Shape;270;p34"/>
          <p:cNvPicPr preferRelativeResize="0"/>
          <p:nvPr/>
        </p:nvPicPr>
        <p:blipFill>
          <a:blip r:embed="rId3">
            <a:alphaModFix/>
          </a:blip>
          <a:stretch>
            <a:fillRect/>
          </a:stretch>
        </p:blipFill>
        <p:spPr>
          <a:xfrm>
            <a:off x="62300" y="1094662"/>
            <a:ext cx="2953124" cy="1584706"/>
          </a:xfrm>
          <a:prstGeom prst="rect">
            <a:avLst/>
          </a:prstGeom>
          <a:noFill/>
          <a:ln w="9525" cap="flat" cmpd="sng">
            <a:solidFill>
              <a:srgbClr val="1A1A1A"/>
            </a:solidFill>
            <a:prstDash val="solid"/>
            <a:round/>
            <a:headEnd type="none" w="sm" len="sm"/>
            <a:tailEnd type="none" w="sm" len="sm"/>
          </a:ln>
        </p:spPr>
      </p:pic>
      <p:pic>
        <p:nvPicPr>
          <p:cNvPr id="271" name="Google Shape;271;p34"/>
          <p:cNvPicPr preferRelativeResize="0"/>
          <p:nvPr/>
        </p:nvPicPr>
        <p:blipFill>
          <a:blip r:embed="rId4">
            <a:alphaModFix/>
          </a:blip>
          <a:stretch>
            <a:fillRect/>
          </a:stretch>
        </p:blipFill>
        <p:spPr>
          <a:xfrm>
            <a:off x="3200599" y="1094650"/>
            <a:ext cx="2526324" cy="392173"/>
          </a:xfrm>
          <a:prstGeom prst="rect">
            <a:avLst/>
          </a:prstGeom>
          <a:noFill/>
          <a:ln w="9525" cap="flat" cmpd="sng">
            <a:solidFill>
              <a:schemeClr val="dk2"/>
            </a:solidFill>
            <a:prstDash val="solid"/>
            <a:round/>
            <a:headEnd type="none" w="sm" len="sm"/>
            <a:tailEnd type="none" w="sm" len="sm"/>
          </a:ln>
        </p:spPr>
      </p:pic>
      <p:pic>
        <p:nvPicPr>
          <p:cNvPr id="272" name="Google Shape;272;p34"/>
          <p:cNvPicPr preferRelativeResize="0"/>
          <p:nvPr/>
        </p:nvPicPr>
        <p:blipFill>
          <a:blip r:embed="rId5">
            <a:alphaModFix/>
          </a:blip>
          <a:stretch>
            <a:fillRect/>
          </a:stretch>
        </p:blipFill>
        <p:spPr>
          <a:xfrm>
            <a:off x="3132687" y="3760974"/>
            <a:ext cx="2526326" cy="430624"/>
          </a:xfrm>
          <a:prstGeom prst="rect">
            <a:avLst/>
          </a:prstGeom>
          <a:noFill/>
          <a:ln w="9525" cap="flat" cmpd="sng">
            <a:solidFill>
              <a:schemeClr val="dk2"/>
            </a:solidFill>
            <a:prstDash val="solid"/>
            <a:round/>
            <a:headEnd type="none" w="sm" len="sm"/>
            <a:tailEnd type="none" w="sm" len="sm"/>
          </a:ln>
        </p:spPr>
      </p:pic>
      <p:sp>
        <p:nvSpPr>
          <p:cNvPr id="273" name="Google Shape;273;p34"/>
          <p:cNvSpPr/>
          <p:nvPr/>
        </p:nvSpPr>
        <p:spPr>
          <a:xfrm>
            <a:off x="4261125" y="1581402"/>
            <a:ext cx="180300" cy="2085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74" name="Google Shape;274;p34"/>
          <p:cNvPicPr preferRelativeResize="0"/>
          <p:nvPr/>
        </p:nvPicPr>
        <p:blipFill>
          <a:blip r:embed="rId6">
            <a:alphaModFix/>
          </a:blip>
          <a:stretch>
            <a:fillRect/>
          </a:stretch>
        </p:blipFill>
        <p:spPr>
          <a:xfrm>
            <a:off x="70813" y="2751030"/>
            <a:ext cx="2936099" cy="1839063"/>
          </a:xfrm>
          <a:prstGeom prst="rect">
            <a:avLst/>
          </a:prstGeom>
          <a:noFill/>
          <a:ln w="9525" cap="flat" cmpd="sng">
            <a:solidFill>
              <a:schemeClr val="dk2"/>
            </a:solidFill>
            <a:prstDash val="solid"/>
            <a:round/>
            <a:headEnd type="none" w="sm" len="sm"/>
            <a:tailEnd type="none" w="sm" len="sm"/>
          </a:ln>
        </p:spPr>
      </p:pic>
      <p:sp>
        <p:nvSpPr>
          <p:cNvPr id="275" name="Google Shape;275;p34"/>
          <p:cNvSpPr txBox="1">
            <a:spLocks noGrp="1"/>
          </p:cNvSpPr>
          <p:nvPr>
            <p:ph type="title"/>
          </p:nvPr>
        </p:nvSpPr>
        <p:spPr>
          <a:xfrm>
            <a:off x="5966975" y="630825"/>
            <a:ext cx="2936100" cy="392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A/B study management</a:t>
            </a:r>
            <a:endParaRPr/>
          </a:p>
        </p:txBody>
      </p:sp>
      <p:pic>
        <p:nvPicPr>
          <p:cNvPr id="276" name="Google Shape;276;p34"/>
          <p:cNvPicPr preferRelativeResize="0"/>
          <p:nvPr/>
        </p:nvPicPr>
        <p:blipFill rotWithShape="1">
          <a:blip r:embed="rId7">
            <a:alphaModFix/>
          </a:blip>
          <a:srcRect r="803" b="9132"/>
          <a:stretch/>
        </p:blipFill>
        <p:spPr>
          <a:xfrm>
            <a:off x="5912125" y="1020977"/>
            <a:ext cx="3032650" cy="1532350"/>
          </a:xfrm>
          <a:prstGeom prst="rect">
            <a:avLst/>
          </a:prstGeom>
          <a:noFill/>
          <a:ln w="9525" cap="flat" cmpd="sng">
            <a:solidFill>
              <a:schemeClr val="dk1"/>
            </a:solidFill>
            <a:prstDash val="solid"/>
            <a:miter lim="8000"/>
            <a:headEnd type="none" w="sm" len="sm"/>
            <a:tailEnd type="none" w="sm" len="sm"/>
          </a:ln>
        </p:spPr>
      </p:pic>
      <p:pic>
        <p:nvPicPr>
          <p:cNvPr id="277" name="Google Shape;277;p34"/>
          <p:cNvPicPr preferRelativeResize="0"/>
          <p:nvPr/>
        </p:nvPicPr>
        <p:blipFill rotWithShape="1">
          <a:blip r:embed="rId8">
            <a:alphaModFix/>
          </a:blip>
          <a:srcRect b="21098"/>
          <a:stretch/>
        </p:blipFill>
        <p:spPr>
          <a:xfrm>
            <a:off x="5931088" y="2751025"/>
            <a:ext cx="2994725" cy="1532350"/>
          </a:xfrm>
          <a:prstGeom prst="rect">
            <a:avLst/>
          </a:prstGeom>
          <a:noFill/>
          <a:ln w="9525" cap="flat" cmpd="sng">
            <a:solidFill>
              <a:schemeClr val="dk1"/>
            </a:solidFill>
            <a:prstDash val="solid"/>
            <a:round/>
            <a:headEnd type="none" w="sm" len="sm"/>
            <a:tailEnd type="none" w="sm" len="sm"/>
          </a:ln>
        </p:spPr>
      </p:pic>
      <p:sp>
        <p:nvSpPr>
          <p:cNvPr id="278" name="Google Shape;278;p34"/>
          <p:cNvSpPr txBox="1">
            <a:spLocks noGrp="1"/>
          </p:cNvSpPr>
          <p:nvPr>
            <p:ph type="title"/>
          </p:nvPr>
        </p:nvSpPr>
        <p:spPr>
          <a:xfrm>
            <a:off x="185125" y="129025"/>
            <a:ext cx="8759700" cy="55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sz="3000">
                <a:solidFill>
                  <a:schemeClr val="dk1"/>
                </a:solidFill>
              </a:rPr>
              <a:t>Upcoming OATutor feature milestones</a:t>
            </a:r>
            <a:endParaRPr sz="3000">
              <a:solidFill>
                <a:schemeClr val="dk1"/>
              </a:solidFill>
            </a:endParaRPr>
          </a:p>
          <a:p>
            <a:pPr marL="0" lvl="0" indent="0" algn="ctr"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A0DF-6C2E-F168-7460-924320B4F3A7}"/>
              </a:ext>
            </a:extLst>
          </p:cNvPr>
          <p:cNvSpPr>
            <a:spLocks noGrp="1"/>
          </p:cNvSpPr>
          <p:nvPr>
            <p:ph type="title"/>
          </p:nvPr>
        </p:nvSpPr>
        <p:spPr>
          <a:xfrm>
            <a:off x="818641" y="933618"/>
            <a:ext cx="7506718" cy="435600"/>
          </a:xfrm>
        </p:spPr>
        <p:txBody>
          <a:bodyPr>
            <a:normAutofit fontScale="90000"/>
          </a:bodyPr>
          <a:lstStyle/>
          <a:p>
            <a:r>
              <a:rPr lang="en-US" sz="2800" dirty="0">
                <a:latin typeface="Arial" panose="020B0604020202020204" pitchFamily="34" charset="0"/>
                <a:cs typeface="Arial" panose="020B0604020202020204" pitchFamily="34" charset="0"/>
              </a:rPr>
              <a:t>Observation: Content production was </a:t>
            </a:r>
            <a:r>
              <a:rPr lang="en-US" sz="2800" u="sng" dirty="0">
                <a:latin typeface="Arial" panose="020B0604020202020204" pitchFamily="34" charset="0"/>
                <a:cs typeface="Arial" panose="020B0604020202020204" pitchFamily="34" charset="0"/>
              </a:rPr>
              <a:t>EXPENSIVE</a:t>
            </a:r>
          </a:p>
        </p:txBody>
      </p:sp>
      <p:sp>
        <p:nvSpPr>
          <p:cNvPr id="3" name="Content Placeholder 2">
            <a:extLst>
              <a:ext uri="{FF2B5EF4-FFF2-40B4-BE49-F238E27FC236}">
                <a16:creationId xmlns:a16="http://schemas.microsoft.com/office/drawing/2014/main" id="{CD6E1763-CE54-33B5-7EC2-29188992D003}"/>
              </a:ext>
            </a:extLst>
          </p:cNvPr>
          <p:cNvSpPr>
            <a:spLocks noGrp="1"/>
          </p:cNvSpPr>
          <p:nvPr>
            <p:ph idx="1"/>
          </p:nvPr>
        </p:nvSpPr>
        <p:spPr>
          <a:xfrm>
            <a:off x="1872113" y="1501540"/>
            <a:ext cx="5399773" cy="3083055"/>
          </a:xfrm>
        </p:spPr>
        <p:txBody>
          <a:bodyPr/>
          <a:lstStyle/>
          <a:p>
            <a:r>
              <a:rPr lang="en-US" dirty="0">
                <a:latin typeface="Arial" panose="020B0604020202020204" pitchFamily="34" charset="0"/>
                <a:cs typeface="Arial" panose="020B0604020202020204" pitchFamily="34" charset="0"/>
              </a:rPr>
              <a:t>Creating each adaptive textbook took the equivalent of one year of an FTE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a problem for scaling and further personalizing adaptive tutoring</a:t>
            </a:r>
          </a:p>
        </p:txBody>
      </p:sp>
    </p:spTree>
    <p:extLst>
      <p:ext uri="{BB962C8B-B14F-4D97-AF65-F5344CB8AC3E}">
        <p14:creationId xmlns:p14="http://schemas.microsoft.com/office/powerpoint/2010/main" val="2845294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0eb998e512_1_6"/>
          <p:cNvSpPr/>
          <p:nvPr/>
        </p:nvSpPr>
        <p:spPr>
          <a:xfrm>
            <a:off x="912000" y="790225"/>
            <a:ext cx="457200" cy="457200"/>
          </a:xfrm>
          <a:prstGeom prst="ellipse">
            <a:avLst/>
          </a:prstGeom>
          <a:solidFill>
            <a:srgbClr val="92D050"/>
          </a:solidFill>
          <a:ln w="952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0eb998e512_1_6"/>
          <p:cNvSpPr txBox="1">
            <a:spLocks noGrp="1"/>
          </p:cNvSpPr>
          <p:nvPr>
            <p:ph type="title" idx="4294967295"/>
          </p:nvPr>
        </p:nvSpPr>
        <p:spPr>
          <a:xfrm>
            <a:off x="1411475" y="775375"/>
            <a:ext cx="6722100" cy="486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dirty="0"/>
              <a:t>Discussion / Future Directions</a:t>
            </a:r>
            <a:endParaRPr b="0" i="1" dirty="0"/>
          </a:p>
        </p:txBody>
      </p:sp>
      <p:grpSp>
        <p:nvGrpSpPr>
          <p:cNvPr id="425" name="Google Shape;425;g20eb998e512_1_6"/>
          <p:cNvGrpSpPr/>
          <p:nvPr/>
        </p:nvGrpSpPr>
        <p:grpSpPr>
          <a:xfrm>
            <a:off x="1030316" y="879199"/>
            <a:ext cx="220561" cy="279249"/>
            <a:chOff x="2635450" y="4321225"/>
            <a:chExt cx="368400" cy="466425"/>
          </a:xfrm>
        </p:grpSpPr>
        <p:sp>
          <p:nvSpPr>
            <p:cNvPr id="426" name="Google Shape;426;g20eb998e512_1_6"/>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0eb998e512_1_6"/>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20eb998e512_1_6"/>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20eb998e512_1_6"/>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0eb998e512_1_6"/>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20eb998e512_1_6"/>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04245710-3B18-2DCF-8B84-E95956166832}"/>
              </a:ext>
            </a:extLst>
          </p:cNvPr>
          <p:cNvSpPr txBox="1"/>
          <p:nvPr/>
        </p:nvSpPr>
        <p:spPr>
          <a:xfrm>
            <a:off x="1937656" y="1262275"/>
            <a:ext cx="3741217" cy="167674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800" dirty="0"/>
              <a:t>Increasing adaptivity to teachers</a:t>
            </a:r>
          </a:p>
          <a:p>
            <a:pPr marL="285750" indent="-285750">
              <a:lnSpc>
                <a:spcPct val="200000"/>
              </a:lnSpc>
              <a:buFont typeface="Arial" panose="020B0604020202020204" pitchFamily="34" charset="0"/>
              <a:buChar char="•"/>
            </a:pPr>
            <a:r>
              <a:rPr lang="en-US" sz="1800" dirty="0"/>
              <a:t>Localization / Multi-lingual content</a:t>
            </a:r>
          </a:p>
          <a:p>
            <a:pPr marL="285750" indent="-285750">
              <a:lnSpc>
                <a:spcPct val="200000"/>
              </a:lnSpc>
              <a:buFont typeface="Arial" panose="020B0604020202020204" pitchFamily="34" charset="0"/>
              <a:buChar char="•"/>
            </a:pPr>
            <a:r>
              <a:rPr lang="en-US" sz="1800" b="1" dirty="0"/>
              <a:t>Generative AI</a:t>
            </a:r>
          </a:p>
        </p:txBody>
      </p:sp>
    </p:spTree>
    <p:extLst>
      <p:ext uri="{BB962C8B-B14F-4D97-AF65-F5344CB8AC3E}">
        <p14:creationId xmlns:p14="http://schemas.microsoft.com/office/powerpoint/2010/main" val="3409864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p:nvPr/>
        </p:nvSpPr>
        <p:spPr>
          <a:xfrm>
            <a:off x="4839360" y="2321883"/>
            <a:ext cx="1104240" cy="99942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err="1"/>
              <a:t>GenAI</a:t>
            </a:r>
            <a:endParaRPr dirty="0"/>
          </a:p>
        </p:txBody>
      </p:sp>
      <p:sp>
        <p:nvSpPr>
          <p:cNvPr id="243" name="Google Shape;243;p33"/>
          <p:cNvSpPr txBox="1"/>
          <p:nvPr/>
        </p:nvSpPr>
        <p:spPr>
          <a:xfrm>
            <a:off x="2403530" y="4299258"/>
            <a:ext cx="412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dk1"/>
                </a:solidFill>
              </a:rPr>
              <a:t>Skill tagging</a:t>
            </a:r>
            <a:endParaRPr sz="1600" dirty="0">
              <a:solidFill>
                <a:schemeClr val="dk1"/>
              </a:solidFill>
            </a:endParaRPr>
          </a:p>
        </p:txBody>
      </p:sp>
      <p:sp>
        <p:nvSpPr>
          <p:cNvPr id="244" name="Google Shape;244;p33"/>
          <p:cNvSpPr txBox="1"/>
          <p:nvPr/>
        </p:nvSpPr>
        <p:spPr>
          <a:xfrm>
            <a:off x="2344910" y="1885773"/>
            <a:ext cx="187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Assessment items</a:t>
            </a:r>
            <a:endParaRPr sz="1600">
              <a:solidFill>
                <a:schemeClr val="dk1"/>
              </a:solidFill>
            </a:endParaRPr>
          </a:p>
        </p:txBody>
      </p:sp>
      <p:sp>
        <p:nvSpPr>
          <p:cNvPr id="245" name="Google Shape;245;p33"/>
          <p:cNvSpPr txBox="1"/>
          <p:nvPr/>
        </p:nvSpPr>
        <p:spPr>
          <a:xfrm>
            <a:off x="2096235" y="2609283"/>
            <a:ext cx="187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Hint generation</a:t>
            </a:r>
            <a:endParaRPr sz="1600">
              <a:solidFill>
                <a:schemeClr val="dk1"/>
              </a:solidFill>
            </a:endParaRPr>
          </a:p>
        </p:txBody>
      </p:sp>
      <p:pic>
        <p:nvPicPr>
          <p:cNvPr id="246" name="Google Shape;246;p33"/>
          <p:cNvPicPr preferRelativeResize="0"/>
          <p:nvPr/>
        </p:nvPicPr>
        <p:blipFill rotWithShape="1">
          <a:blip r:embed="rId5">
            <a:alphaModFix/>
          </a:blip>
          <a:srcRect l="3770" t="7629" r="6253" b="7314"/>
          <a:stretch/>
        </p:blipFill>
        <p:spPr>
          <a:xfrm>
            <a:off x="1063310" y="2738008"/>
            <a:ext cx="1097326" cy="713701"/>
          </a:xfrm>
          <a:prstGeom prst="rect">
            <a:avLst/>
          </a:prstGeom>
          <a:noFill/>
          <a:ln>
            <a:noFill/>
          </a:ln>
        </p:spPr>
      </p:pic>
      <p:pic>
        <p:nvPicPr>
          <p:cNvPr id="247" name="Google Shape;247;p33"/>
          <p:cNvPicPr preferRelativeResize="0"/>
          <p:nvPr/>
        </p:nvPicPr>
        <p:blipFill>
          <a:blip r:embed="rId6">
            <a:alphaModFix/>
          </a:blip>
          <a:stretch>
            <a:fillRect/>
          </a:stretch>
        </p:blipFill>
        <p:spPr>
          <a:xfrm>
            <a:off x="2484806" y="962697"/>
            <a:ext cx="1599704" cy="1005900"/>
          </a:xfrm>
          <a:prstGeom prst="rect">
            <a:avLst/>
          </a:prstGeom>
          <a:noFill/>
          <a:ln>
            <a:noFill/>
          </a:ln>
        </p:spPr>
      </p:pic>
      <p:cxnSp>
        <p:nvCxnSpPr>
          <p:cNvPr id="249" name="Google Shape;249;p33"/>
          <p:cNvCxnSpPr>
            <a:cxnSpLocks/>
            <a:stCxn id="242" idx="1"/>
          </p:cNvCxnSpPr>
          <p:nvPr/>
        </p:nvCxnSpPr>
        <p:spPr>
          <a:xfrm flipH="1" flipV="1">
            <a:off x="4176071" y="1755494"/>
            <a:ext cx="825001" cy="712752"/>
          </a:xfrm>
          <a:prstGeom prst="straightConnector1">
            <a:avLst/>
          </a:prstGeom>
          <a:noFill/>
          <a:ln w="9525" cap="flat" cmpd="sng">
            <a:solidFill>
              <a:schemeClr val="dk2"/>
            </a:solidFill>
            <a:prstDash val="solid"/>
            <a:round/>
            <a:headEnd type="none" w="med" len="med"/>
            <a:tailEnd type="triangle" w="med" len="med"/>
          </a:ln>
        </p:spPr>
      </p:cxnSp>
      <p:cxnSp>
        <p:nvCxnSpPr>
          <p:cNvPr id="250" name="Google Shape;250;p33"/>
          <p:cNvCxnSpPr>
            <a:cxnSpLocks/>
            <a:stCxn id="242" idx="2"/>
            <a:endCxn id="245" idx="3"/>
          </p:cNvCxnSpPr>
          <p:nvPr/>
        </p:nvCxnSpPr>
        <p:spPr>
          <a:xfrm flipH="1">
            <a:off x="3975735" y="2821598"/>
            <a:ext cx="863625" cy="3235"/>
          </a:xfrm>
          <a:prstGeom prst="straightConnector1">
            <a:avLst/>
          </a:prstGeom>
          <a:noFill/>
          <a:ln w="9525" cap="flat" cmpd="sng">
            <a:solidFill>
              <a:schemeClr val="dk2"/>
            </a:solidFill>
            <a:prstDash val="solid"/>
            <a:round/>
            <a:headEnd type="none" w="med" len="med"/>
            <a:tailEnd type="triangle" w="med" len="med"/>
          </a:ln>
        </p:spPr>
      </p:cxnSp>
      <p:cxnSp>
        <p:nvCxnSpPr>
          <p:cNvPr id="251" name="Google Shape;251;p33"/>
          <p:cNvCxnSpPr>
            <a:cxnSpLocks/>
            <a:stCxn id="242" idx="3"/>
          </p:cNvCxnSpPr>
          <p:nvPr/>
        </p:nvCxnSpPr>
        <p:spPr>
          <a:xfrm flipH="1">
            <a:off x="4211771" y="3174949"/>
            <a:ext cx="789301" cy="906123"/>
          </a:xfrm>
          <a:prstGeom prst="straightConnector1">
            <a:avLst/>
          </a:prstGeom>
          <a:noFill/>
          <a:ln w="9525" cap="flat" cmpd="sng">
            <a:solidFill>
              <a:schemeClr val="dk2"/>
            </a:solidFill>
            <a:prstDash val="solid"/>
            <a:round/>
            <a:headEnd type="none" w="med" len="med"/>
            <a:tailEnd type="triangle" w="med" len="med"/>
          </a:ln>
        </p:spPr>
      </p:cxnSp>
      <p:sp>
        <p:nvSpPr>
          <p:cNvPr id="252" name="Google Shape;252;p33"/>
          <p:cNvSpPr txBox="1"/>
          <p:nvPr/>
        </p:nvSpPr>
        <p:spPr>
          <a:xfrm>
            <a:off x="2096235" y="2873708"/>
            <a:ext cx="274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2"/>
                </a:solidFill>
              </a:rPr>
              <a:t>(Pardos &amp; Bhandari, forthcoming)</a:t>
            </a:r>
            <a:br>
              <a:rPr lang="en" sz="1000" dirty="0">
                <a:solidFill>
                  <a:schemeClr val="dk2"/>
                </a:solidFill>
              </a:rPr>
            </a:br>
            <a:r>
              <a:rPr lang="en" sz="1000" dirty="0">
                <a:solidFill>
                  <a:schemeClr val="dk2"/>
                </a:solidFill>
              </a:rPr>
              <a:t>Builds on </a:t>
            </a:r>
            <a:r>
              <a:rPr lang="en" sz="1000" u="sng" dirty="0">
                <a:solidFill>
                  <a:schemeClr val="hlink"/>
                </a:solidFill>
                <a:hlinkClick r:id="rId7"/>
              </a:rPr>
              <a:t>https://arxiv.org/abs/2302.06871</a:t>
            </a:r>
            <a:br>
              <a:rPr lang="en" sz="1000" dirty="0">
                <a:solidFill>
                  <a:schemeClr val="dk2"/>
                </a:solidFill>
              </a:rPr>
            </a:br>
            <a:r>
              <a:rPr lang="en" sz="1000" dirty="0">
                <a:solidFill>
                  <a:schemeClr val="dk2"/>
                </a:solidFill>
              </a:rPr>
              <a:t>(cited 80+ times) </a:t>
            </a:r>
            <a:endParaRPr sz="1000" dirty="0">
              <a:solidFill>
                <a:schemeClr val="dk2"/>
              </a:solidFill>
            </a:endParaRPr>
          </a:p>
        </p:txBody>
      </p:sp>
      <p:sp>
        <p:nvSpPr>
          <p:cNvPr id="253" name="Google Shape;253;p33"/>
          <p:cNvSpPr txBox="1"/>
          <p:nvPr/>
        </p:nvSpPr>
        <p:spPr>
          <a:xfrm>
            <a:off x="2352065" y="2124144"/>
            <a:ext cx="241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(Bhandari, Liu, Pardos, </a:t>
            </a:r>
            <a:r>
              <a:rPr lang="en" sz="1000" u="sng">
                <a:solidFill>
                  <a:schemeClr val="hlink"/>
                </a:solidFill>
                <a:hlinkClick r:id="rId8"/>
              </a:rPr>
              <a:t>2023</a:t>
            </a:r>
            <a:r>
              <a:rPr lang="en" sz="1000">
                <a:solidFill>
                  <a:schemeClr val="dk2"/>
                </a:solidFill>
              </a:rPr>
              <a:t>)</a:t>
            </a:r>
            <a:endParaRPr sz="1000">
              <a:solidFill>
                <a:schemeClr val="dk2"/>
              </a:solidFill>
            </a:endParaRPr>
          </a:p>
        </p:txBody>
      </p:sp>
      <p:sp>
        <p:nvSpPr>
          <p:cNvPr id="254" name="Google Shape;254;p33"/>
          <p:cNvSpPr txBox="1"/>
          <p:nvPr/>
        </p:nvSpPr>
        <p:spPr>
          <a:xfrm>
            <a:off x="2411442" y="4497626"/>
            <a:ext cx="241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2"/>
                </a:solidFill>
              </a:rPr>
              <a:t>(Li, Pardos, &amp; Cheng, 2024)</a:t>
            </a:r>
            <a:endParaRPr sz="1000" dirty="0">
              <a:solidFill>
                <a:schemeClr val="dk2"/>
              </a:solidFill>
            </a:endParaRPr>
          </a:p>
        </p:txBody>
      </p:sp>
      <p:sp>
        <p:nvSpPr>
          <p:cNvPr id="255" name="Google Shape;255;p33"/>
          <p:cNvSpPr txBox="1"/>
          <p:nvPr/>
        </p:nvSpPr>
        <p:spPr>
          <a:xfrm>
            <a:off x="1" y="4672610"/>
            <a:ext cx="2139300" cy="507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These studies were approved by the UC Berkeley Committee for the Protection of Human Subjects under IRB Protocol 2023-04-16246</a:t>
            </a:r>
            <a:endParaRPr sz="700"/>
          </a:p>
        </p:txBody>
      </p:sp>
      <p:sp>
        <p:nvSpPr>
          <p:cNvPr id="256" name="Google Shape;256;p33"/>
          <p:cNvSpPr txBox="1">
            <a:spLocks noGrp="1"/>
          </p:cNvSpPr>
          <p:nvPr>
            <p:ph type="title"/>
          </p:nvPr>
        </p:nvSpPr>
        <p:spPr>
          <a:xfrm>
            <a:off x="80243" y="161522"/>
            <a:ext cx="6737100" cy="409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b="1" dirty="0" err="1">
                <a:solidFill>
                  <a:schemeClr val="dk1"/>
                </a:solidFill>
              </a:rPr>
              <a:t>GenAI</a:t>
            </a:r>
            <a:r>
              <a:rPr lang="en" sz="3000" b="1" dirty="0">
                <a:solidFill>
                  <a:schemeClr val="dk1"/>
                </a:solidFill>
              </a:rPr>
              <a:t> tutoring system research</a:t>
            </a:r>
            <a:endParaRPr sz="3000" dirty="0">
              <a:solidFill>
                <a:schemeClr val="dk1"/>
              </a:solidFill>
            </a:endParaRPr>
          </a:p>
        </p:txBody>
      </p:sp>
      <p:grpSp>
        <p:nvGrpSpPr>
          <p:cNvPr id="2" name="Google Shape;198;g20eb998e512_1_81">
            <a:extLst>
              <a:ext uri="{FF2B5EF4-FFF2-40B4-BE49-F238E27FC236}">
                <a16:creationId xmlns:a16="http://schemas.microsoft.com/office/drawing/2014/main" id="{CD79FBD3-DAAA-8AFF-26DC-05C2A90DB96E}"/>
              </a:ext>
            </a:extLst>
          </p:cNvPr>
          <p:cNvGrpSpPr/>
          <p:nvPr/>
        </p:nvGrpSpPr>
        <p:grpSpPr>
          <a:xfrm>
            <a:off x="4511934" y="2164478"/>
            <a:ext cx="2775706" cy="1469598"/>
            <a:chOff x="1177450" y="244365"/>
            <a:chExt cx="6173152" cy="3614042"/>
          </a:xfrm>
        </p:grpSpPr>
        <p:sp>
          <p:nvSpPr>
            <p:cNvPr id="3" name="Google Shape;199;g20eb998e512_1_81">
              <a:extLst>
                <a:ext uri="{FF2B5EF4-FFF2-40B4-BE49-F238E27FC236}">
                  <a16:creationId xmlns:a16="http://schemas.microsoft.com/office/drawing/2014/main" id="{B99D3929-7269-1C7F-ED49-B3865F21FD42}"/>
                </a:ext>
              </a:extLst>
            </p:cNvPr>
            <p:cNvSpPr/>
            <p:nvPr/>
          </p:nvSpPr>
          <p:spPr>
            <a:xfrm>
              <a:off x="1689447" y="244365"/>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4" name="Google Shape;200;g20eb998e512_1_81">
              <a:extLst>
                <a:ext uri="{FF2B5EF4-FFF2-40B4-BE49-F238E27FC236}">
                  <a16:creationId xmlns:a16="http://schemas.microsoft.com/office/drawing/2014/main" id="{703623EF-A09A-9AD7-878B-AD70A3F5BE24}"/>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Google Shape;201;g20eb998e512_1_81">
              <a:extLst>
                <a:ext uri="{FF2B5EF4-FFF2-40B4-BE49-F238E27FC236}">
                  <a16:creationId xmlns:a16="http://schemas.microsoft.com/office/drawing/2014/main" id="{2E1AA4B9-C2C0-8C7B-37D8-D8BC17CC5982}"/>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 name="Google Shape;202;g20eb998e512_1_81">
              <a:extLst>
                <a:ext uri="{FF2B5EF4-FFF2-40B4-BE49-F238E27FC236}">
                  <a16:creationId xmlns:a16="http://schemas.microsoft.com/office/drawing/2014/main" id="{B484655A-9CAB-C236-1759-10FE2A44F989}"/>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7" name="CHI23 8766 OAT tutor demo.mp4">
            <a:hlinkClick r:id="" action="ppaction://media"/>
            <a:extLst>
              <a:ext uri="{FF2B5EF4-FFF2-40B4-BE49-F238E27FC236}">
                <a16:creationId xmlns:a16="http://schemas.microsoft.com/office/drawing/2014/main" id="{8E74DFC4-CADB-7338-19DE-A97AAFC3579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25652" y="2253465"/>
            <a:ext cx="2179167" cy="1225781"/>
          </a:xfrm>
          <a:prstGeom prst="rect">
            <a:avLst/>
          </a:prstGeom>
        </p:spPr>
      </p:pic>
      <p:pic>
        <p:nvPicPr>
          <p:cNvPr id="8" name="Picture 7">
            <a:extLst>
              <a:ext uri="{FF2B5EF4-FFF2-40B4-BE49-F238E27FC236}">
                <a16:creationId xmlns:a16="http://schemas.microsoft.com/office/drawing/2014/main" id="{EFFCF42F-8002-ED71-C15C-ABE346686C93}"/>
              </a:ext>
            </a:extLst>
          </p:cNvPr>
          <p:cNvPicPr>
            <a:picLocks noChangeAspect="1"/>
          </p:cNvPicPr>
          <p:nvPr/>
        </p:nvPicPr>
        <p:blipFill>
          <a:blip r:embed="rId10"/>
          <a:stretch>
            <a:fillRect/>
          </a:stretch>
        </p:blipFill>
        <p:spPr>
          <a:xfrm>
            <a:off x="4084510" y="961720"/>
            <a:ext cx="790219" cy="243649"/>
          </a:xfrm>
          <a:prstGeom prst="rect">
            <a:avLst/>
          </a:prstGeom>
        </p:spPr>
      </p:pic>
      <p:sp>
        <p:nvSpPr>
          <p:cNvPr id="9" name="TextBox 8">
            <a:extLst>
              <a:ext uri="{FF2B5EF4-FFF2-40B4-BE49-F238E27FC236}">
                <a16:creationId xmlns:a16="http://schemas.microsoft.com/office/drawing/2014/main" id="{C1BB8470-B0D3-78E3-9E61-829DA83A4BC1}"/>
              </a:ext>
            </a:extLst>
          </p:cNvPr>
          <p:cNvSpPr txBox="1"/>
          <p:nvPr/>
        </p:nvSpPr>
        <p:spPr>
          <a:xfrm>
            <a:off x="80243" y="955000"/>
            <a:ext cx="2501817" cy="553998"/>
          </a:xfrm>
          <a:prstGeom prst="rect">
            <a:avLst/>
          </a:prstGeom>
          <a:noFill/>
        </p:spPr>
        <p:txBody>
          <a:bodyPr wrap="square" rtlCol="0">
            <a:spAutoFit/>
          </a:bodyPr>
          <a:lstStyle/>
          <a:p>
            <a:r>
              <a:rPr lang="en-US" sz="1000" dirty="0"/>
              <a:t>       GPT assessment items indistinguishable from textbook items in psychometric, </a:t>
            </a:r>
            <a:br>
              <a:rPr lang="en-US" sz="1000" dirty="0"/>
            </a:br>
            <a:r>
              <a:rPr lang="en-US" sz="1000" dirty="0"/>
              <a:t>IRT properties</a:t>
            </a:r>
          </a:p>
        </p:txBody>
      </p:sp>
      <p:sp>
        <p:nvSpPr>
          <p:cNvPr id="13" name="TextBox 12">
            <a:extLst>
              <a:ext uri="{FF2B5EF4-FFF2-40B4-BE49-F238E27FC236}">
                <a16:creationId xmlns:a16="http://schemas.microsoft.com/office/drawing/2014/main" id="{D76425B3-7900-FBE6-8372-B959F7B64FE7}"/>
              </a:ext>
            </a:extLst>
          </p:cNvPr>
          <p:cNvSpPr txBox="1"/>
          <p:nvPr/>
        </p:nvSpPr>
        <p:spPr>
          <a:xfrm>
            <a:off x="15568" y="937871"/>
            <a:ext cx="339113" cy="369332"/>
          </a:xfrm>
          <a:prstGeom prst="rect">
            <a:avLst/>
          </a:prstGeom>
          <a:noFill/>
        </p:spPr>
        <p:txBody>
          <a:bodyPr wrap="square">
            <a:spAutoFit/>
          </a:bodyPr>
          <a:lstStyle/>
          <a:p>
            <a:r>
              <a:rPr lang="en-US" sz="1800" dirty="0">
                <a:latin typeface="-apple-system"/>
              </a:rPr>
              <a:t>👉</a:t>
            </a:r>
            <a:endParaRPr lang="en-US" dirty="0"/>
          </a:p>
        </p:txBody>
      </p:sp>
      <p:sp>
        <p:nvSpPr>
          <p:cNvPr id="14" name="TextBox 13">
            <a:extLst>
              <a:ext uri="{FF2B5EF4-FFF2-40B4-BE49-F238E27FC236}">
                <a16:creationId xmlns:a16="http://schemas.microsoft.com/office/drawing/2014/main" id="{57E50206-CD6C-4558-C642-24612868C038}"/>
              </a:ext>
            </a:extLst>
          </p:cNvPr>
          <p:cNvSpPr txBox="1"/>
          <p:nvPr/>
        </p:nvSpPr>
        <p:spPr>
          <a:xfrm>
            <a:off x="161519" y="3481423"/>
            <a:ext cx="2501817" cy="1015663"/>
          </a:xfrm>
          <a:prstGeom prst="rect">
            <a:avLst/>
          </a:prstGeom>
          <a:noFill/>
        </p:spPr>
        <p:txBody>
          <a:bodyPr wrap="square" rtlCol="0">
            <a:spAutoFit/>
          </a:bodyPr>
          <a:lstStyle/>
          <a:p>
            <a:r>
              <a:rPr lang="en-US" sz="1000" dirty="0"/>
              <a:t>       GPT3.5 hints contained hallucinations 30% of the time </a:t>
            </a:r>
          </a:p>
          <a:p>
            <a:r>
              <a:rPr lang="en-US" sz="1000" dirty="0"/>
              <a:t>      GPT hints were 20x faster to produce (including manual hallucination checks)</a:t>
            </a:r>
          </a:p>
          <a:p>
            <a:r>
              <a:rPr lang="en-US" sz="1000" dirty="0"/>
              <a:t>      GPT and human-authored hints</a:t>
            </a:r>
            <a:br>
              <a:rPr lang="en-US" sz="1000" dirty="0"/>
            </a:br>
            <a:r>
              <a:rPr lang="en-US" sz="1000" dirty="0"/>
              <a:t>produce significant learning gains</a:t>
            </a:r>
          </a:p>
        </p:txBody>
      </p:sp>
      <p:sp>
        <p:nvSpPr>
          <p:cNvPr id="15" name="TextBox 14">
            <a:extLst>
              <a:ext uri="{FF2B5EF4-FFF2-40B4-BE49-F238E27FC236}">
                <a16:creationId xmlns:a16="http://schemas.microsoft.com/office/drawing/2014/main" id="{B19AB95E-C2F4-A17A-3E81-12F27474B387}"/>
              </a:ext>
            </a:extLst>
          </p:cNvPr>
          <p:cNvSpPr txBox="1"/>
          <p:nvPr/>
        </p:nvSpPr>
        <p:spPr>
          <a:xfrm>
            <a:off x="96844" y="3464294"/>
            <a:ext cx="339113" cy="369332"/>
          </a:xfrm>
          <a:prstGeom prst="rect">
            <a:avLst/>
          </a:prstGeom>
          <a:noFill/>
        </p:spPr>
        <p:txBody>
          <a:bodyPr wrap="square">
            <a:spAutoFit/>
          </a:bodyPr>
          <a:lstStyle/>
          <a:p>
            <a:r>
              <a:rPr lang="en-US" sz="1800" dirty="0">
                <a:latin typeface="-apple-system"/>
              </a:rPr>
              <a:t>👉</a:t>
            </a:r>
            <a:endParaRPr lang="en-US" dirty="0"/>
          </a:p>
        </p:txBody>
      </p:sp>
      <p:sp>
        <p:nvSpPr>
          <p:cNvPr id="16" name="TextBox 15">
            <a:extLst>
              <a:ext uri="{FF2B5EF4-FFF2-40B4-BE49-F238E27FC236}">
                <a16:creationId xmlns:a16="http://schemas.microsoft.com/office/drawing/2014/main" id="{EB572FA7-6F91-CE63-E5AF-21E348D7B02C}"/>
              </a:ext>
            </a:extLst>
          </p:cNvPr>
          <p:cNvSpPr txBox="1"/>
          <p:nvPr/>
        </p:nvSpPr>
        <p:spPr>
          <a:xfrm>
            <a:off x="96844" y="3787593"/>
            <a:ext cx="339113" cy="369332"/>
          </a:xfrm>
          <a:prstGeom prst="rect">
            <a:avLst/>
          </a:prstGeom>
          <a:noFill/>
        </p:spPr>
        <p:txBody>
          <a:bodyPr wrap="square">
            <a:spAutoFit/>
          </a:bodyPr>
          <a:lstStyle/>
          <a:p>
            <a:r>
              <a:rPr lang="en-US" sz="1800" dirty="0">
                <a:latin typeface="-apple-system"/>
              </a:rPr>
              <a:t>👉</a:t>
            </a:r>
            <a:endParaRPr lang="en-US" dirty="0"/>
          </a:p>
        </p:txBody>
      </p:sp>
      <p:sp>
        <p:nvSpPr>
          <p:cNvPr id="17" name="TextBox 16">
            <a:extLst>
              <a:ext uri="{FF2B5EF4-FFF2-40B4-BE49-F238E27FC236}">
                <a16:creationId xmlns:a16="http://schemas.microsoft.com/office/drawing/2014/main" id="{204760FC-8782-0884-D0DA-8216D7247197}"/>
              </a:ext>
            </a:extLst>
          </p:cNvPr>
          <p:cNvSpPr txBox="1"/>
          <p:nvPr/>
        </p:nvSpPr>
        <p:spPr>
          <a:xfrm>
            <a:off x="96844" y="4084886"/>
            <a:ext cx="339113" cy="369332"/>
          </a:xfrm>
          <a:prstGeom prst="rect">
            <a:avLst/>
          </a:prstGeom>
          <a:noFill/>
        </p:spPr>
        <p:txBody>
          <a:bodyPr wrap="square">
            <a:spAutoFit/>
          </a:bodyPr>
          <a:lstStyle/>
          <a:p>
            <a:r>
              <a:rPr lang="en-US" sz="1800" dirty="0">
                <a:latin typeface="-apple-system"/>
              </a:rPr>
              <a:t>👉</a:t>
            </a:r>
            <a:endParaRPr lang="en-US" dirty="0"/>
          </a:p>
        </p:txBody>
      </p:sp>
      <p:sp>
        <p:nvSpPr>
          <p:cNvPr id="18" name="TextBox 17">
            <a:extLst>
              <a:ext uri="{FF2B5EF4-FFF2-40B4-BE49-F238E27FC236}">
                <a16:creationId xmlns:a16="http://schemas.microsoft.com/office/drawing/2014/main" id="{8C504462-AFF3-F87A-FEF7-EC90BF5F7B90}"/>
              </a:ext>
            </a:extLst>
          </p:cNvPr>
          <p:cNvSpPr txBox="1"/>
          <p:nvPr/>
        </p:nvSpPr>
        <p:spPr>
          <a:xfrm>
            <a:off x="4084510" y="4601633"/>
            <a:ext cx="2501817" cy="400110"/>
          </a:xfrm>
          <a:prstGeom prst="rect">
            <a:avLst/>
          </a:prstGeom>
          <a:noFill/>
        </p:spPr>
        <p:txBody>
          <a:bodyPr wrap="square" rtlCol="0">
            <a:spAutoFit/>
          </a:bodyPr>
          <a:lstStyle/>
          <a:p>
            <a:r>
              <a:rPr lang="en-US" sz="1000" dirty="0"/>
              <a:t>Zero-shot new taxonomy prediction</a:t>
            </a:r>
            <a:br>
              <a:rPr lang="en-US" sz="1000" dirty="0"/>
            </a:br>
            <a:r>
              <a:rPr lang="en-US" sz="1000" dirty="0"/>
              <a:t>Recall @ 3 of 0.671</a:t>
            </a:r>
          </a:p>
        </p:txBody>
      </p:sp>
      <p:sp>
        <p:nvSpPr>
          <p:cNvPr id="19" name="TextBox 18">
            <a:extLst>
              <a:ext uri="{FF2B5EF4-FFF2-40B4-BE49-F238E27FC236}">
                <a16:creationId xmlns:a16="http://schemas.microsoft.com/office/drawing/2014/main" id="{F3F942CF-949A-921C-D270-7C43E5F3AF4A}"/>
              </a:ext>
            </a:extLst>
          </p:cNvPr>
          <p:cNvSpPr txBox="1"/>
          <p:nvPr/>
        </p:nvSpPr>
        <p:spPr>
          <a:xfrm>
            <a:off x="3836958" y="4572307"/>
            <a:ext cx="339113" cy="369332"/>
          </a:xfrm>
          <a:prstGeom prst="rect">
            <a:avLst/>
          </a:prstGeom>
          <a:noFill/>
        </p:spPr>
        <p:txBody>
          <a:bodyPr wrap="square">
            <a:spAutoFit/>
          </a:bodyPr>
          <a:lstStyle/>
          <a:p>
            <a:r>
              <a:rPr lang="en-US" sz="1800" dirty="0">
                <a:latin typeface="-apple-system"/>
              </a:rPr>
              <a:t>👉</a:t>
            </a:r>
            <a:endParaRPr lang="en-US" dirty="0"/>
          </a:p>
        </p:txBody>
      </p:sp>
      <p:pic>
        <p:nvPicPr>
          <p:cNvPr id="10" name="Picture 9">
            <a:extLst>
              <a:ext uri="{FF2B5EF4-FFF2-40B4-BE49-F238E27FC236}">
                <a16:creationId xmlns:a16="http://schemas.microsoft.com/office/drawing/2014/main" id="{5C45DB39-5FF4-583B-5185-44B90EDAC071}"/>
              </a:ext>
            </a:extLst>
          </p:cNvPr>
          <p:cNvPicPr>
            <a:picLocks noChangeAspect="1"/>
          </p:cNvPicPr>
          <p:nvPr/>
        </p:nvPicPr>
        <p:blipFill>
          <a:blip r:embed="rId11"/>
          <a:stretch>
            <a:fillRect/>
          </a:stretch>
        </p:blipFill>
        <p:spPr>
          <a:xfrm>
            <a:off x="2484806" y="4130216"/>
            <a:ext cx="1886298" cy="2730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600" fill="hold"/>
                                        <p:tgtEl>
                                          <p:spTgt spid="7"/>
                                        </p:tgtEl>
                                      </p:cBhvr>
                                    </p:cmd>
                                  </p:childTnLst>
                                </p:cTn>
                              </p:par>
                              <p:par>
                                <p:cTn id="7" presetID="1" presetClass="mediacall" presetSubtype="0" fill="hold" nodeType="withEffect">
                                  <p:stCondLst>
                                    <p:cond delay="0"/>
                                  </p:stCondLst>
                                  <p:childTnLst>
                                    <p:cmd type="call" cmd="playFrom(0.0)">
                                      <p:cBhvr>
                                        <p:cTn id="8" dur="53600"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repeatCount="indefinite" fill="hold" display="0">
                  <p:stCondLst>
                    <p:cond delay="indefinite"/>
                  </p:stCondLst>
                </p:cTn>
                <p:tgtEl>
                  <p:spTgt spid="7"/>
                </p:tgtEl>
              </p:cMediaNode>
            </p:video>
          </p:childTnLst>
        </p:cTn>
      </p:par>
    </p:tnLst>
    <p:bldLst>
      <p:bldP spid="9" grpId="0"/>
      <p:bldP spid="13" grpId="0"/>
      <p:bldP spid="14" grpId="0"/>
      <p:bldP spid="15" grpId="0"/>
      <p:bldP spid="16" grpId="0"/>
      <p:bldP spid="17" grpId="0"/>
      <p:bldP spid="18"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F890-48A4-1E0E-2F61-9B26719397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005685-2C88-D14A-3CB0-E568E6F5F881}"/>
              </a:ext>
            </a:extLst>
          </p:cNvPr>
          <p:cNvSpPr txBox="1"/>
          <p:nvPr/>
        </p:nvSpPr>
        <p:spPr>
          <a:xfrm>
            <a:off x="355257" y="1002090"/>
            <a:ext cx="8651583" cy="3046988"/>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pple-system"/>
              </a:rPr>
              <a:t>Maintaining alignment with stakeholders (staff/teachers/faculty)</a:t>
            </a:r>
          </a:p>
          <a:p>
            <a:pPr marL="342900" indent="-342900">
              <a:buFont typeface="Arial" panose="020B0604020202020204" pitchFamily="34" charset="0"/>
              <a:buChar char="•"/>
            </a:pPr>
            <a:r>
              <a:rPr lang="en-US" sz="2400" dirty="0">
                <a:latin typeface="-apple-system"/>
              </a:rPr>
              <a:t>What AI error rate is low enough for interventions?</a:t>
            </a:r>
          </a:p>
          <a:p>
            <a:pPr marL="342900" indent="-342900">
              <a:buFont typeface="Arial" panose="020B0604020202020204" pitchFamily="34" charset="0"/>
              <a:buChar char="•"/>
            </a:pPr>
            <a:r>
              <a:rPr lang="en-US" sz="2400" dirty="0">
                <a:latin typeface="-apple-system"/>
              </a:rPr>
              <a:t>Privacy considerations when using web-based AI models</a:t>
            </a:r>
          </a:p>
          <a:p>
            <a:pPr marL="342900" indent="-342900">
              <a:buFont typeface="Arial" panose="020B0604020202020204" pitchFamily="34" charset="0"/>
              <a:buChar char="•"/>
            </a:pPr>
            <a:r>
              <a:rPr lang="en-US" sz="2400" dirty="0">
                <a:latin typeface="-apple-system"/>
              </a:rPr>
              <a:t>Equity gaps in benefit of technology</a:t>
            </a:r>
          </a:p>
          <a:p>
            <a:pPr marL="342900" indent="-342900">
              <a:buFont typeface="Arial" panose="020B0604020202020204" pitchFamily="34" charset="0"/>
              <a:buChar char="•"/>
            </a:pPr>
            <a:r>
              <a:rPr lang="en-US" sz="2400" dirty="0">
                <a:latin typeface="-apple-system"/>
              </a:rPr>
              <a:t>Mitigating the potential for displacement</a:t>
            </a:r>
          </a:p>
          <a:p>
            <a:pPr marL="342900" indent="-342900">
              <a:buFont typeface="Arial" panose="020B0604020202020204" pitchFamily="34" charset="0"/>
              <a:buChar char="•"/>
            </a:pPr>
            <a:r>
              <a:rPr lang="en-US" sz="2400" dirty="0">
                <a:latin typeface="-apple-system"/>
              </a:rPr>
              <a:t>Commercial/proprietary vs free/open-source AI</a:t>
            </a:r>
          </a:p>
          <a:p>
            <a:pPr marL="342900" indent="-342900">
              <a:buFont typeface="Arial" panose="020B0604020202020204" pitchFamily="34" charset="0"/>
              <a:buChar char="•"/>
            </a:pPr>
            <a:endParaRPr lang="en-US" sz="2400" dirty="0">
              <a:latin typeface="-apple-system"/>
            </a:endParaRPr>
          </a:p>
          <a:p>
            <a:pPr marL="342900" indent="-342900">
              <a:buFont typeface="Arial" panose="020B0604020202020204" pitchFamily="34" charset="0"/>
              <a:buChar char="•"/>
            </a:pPr>
            <a:r>
              <a:rPr lang="en-US" sz="2400" dirty="0">
                <a:latin typeface="-apple-system"/>
              </a:rPr>
              <a:t>Other considerations?</a:t>
            </a:r>
            <a:endParaRPr lang="en-US" sz="2400" dirty="0"/>
          </a:p>
        </p:txBody>
      </p:sp>
      <p:sp>
        <p:nvSpPr>
          <p:cNvPr id="9" name="Title 1">
            <a:extLst>
              <a:ext uri="{FF2B5EF4-FFF2-40B4-BE49-F238E27FC236}">
                <a16:creationId xmlns:a16="http://schemas.microsoft.com/office/drawing/2014/main" id="{EEBB9E83-4F61-E9C5-A948-9BC62E16882C}"/>
              </a:ext>
            </a:extLst>
          </p:cNvPr>
          <p:cNvSpPr>
            <a:spLocks noGrp="1"/>
          </p:cNvSpPr>
          <p:nvPr>
            <p:ph type="title"/>
          </p:nvPr>
        </p:nvSpPr>
        <p:spPr>
          <a:xfrm>
            <a:off x="355257" y="261256"/>
            <a:ext cx="7045486" cy="636959"/>
          </a:xfrm>
        </p:spPr>
        <p:txBody>
          <a:bodyPr>
            <a:normAutofit/>
          </a:bodyPr>
          <a:lstStyle/>
          <a:p>
            <a:r>
              <a:rPr lang="en-US" sz="2800" b="1" dirty="0">
                <a:solidFill>
                  <a:srgbClr val="00B0F0"/>
                </a:solidFill>
              </a:rPr>
              <a:t>Ethical considerations</a:t>
            </a:r>
          </a:p>
        </p:txBody>
      </p:sp>
    </p:spTree>
    <p:extLst>
      <p:ext uri="{BB962C8B-B14F-4D97-AF65-F5344CB8AC3E}">
        <p14:creationId xmlns:p14="http://schemas.microsoft.com/office/powerpoint/2010/main" val="23242424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title"/>
          </p:nvPr>
        </p:nvSpPr>
        <p:spPr>
          <a:xfrm>
            <a:off x="410023" y="165760"/>
            <a:ext cx="2038209" cy="572700"/>
          </a:xfrm>
          <a:prstGeom prst="rect">
            <a:avLst/>
          </a:prstGeom>
          <a:solidFill>
            <a:schemeClr val="bg1"/>
          </a:solidFill>
          <a:ln>
            <a:solidFill>
              <a:schemeClr val="tx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Georgia"/>
                <a:ea typeface="Georgia"/>
                <a:cs typeface="Georgia"/>
                <a:sym typeface="Georgia"/>
              </a:rPr>
              <a:t>Big picture</a:t>
            </a:r>
            <a:endParaRPr dirty="0">
              <a:latin typeface="Georgia"/>
              <a:ea typeface="Georgia"/>
              <a:cs typeface="Georgia"/>
              <a:sym typeface="Georgia"/>
            </a:endParaRPr>
          </a:p>
        </p:txBody>
      </p:sp>
      <p:sp>
        <p:nvSpPr>
          <p:cNvPr id="3" name="TextBox 2">
            <a:extLst>
              <a:ext uri="{FF2B5EF4-FFF2-40B4-BE49-F238E27FC236}">
                <a16:creationId xmlns:a16="http://schemas.microsoft.com/office/drawing/2014/main" id="{7EBCC234-D0A1-6805-F583-49AB7258356E}"/>
              </a:ext>
            </a:extLst>
          </p:cNvPr>
          <p:cNvSpPr txBox="1"/>
          <p:nvPr/>
        </p:nvSpPr>
        <p:spPr>
          <a:xfrm>
            <a:off x="410023" y="1130710"/>
            <a:ext cx="8337755"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AI’s strength in text comprehension makes it well suited for course equivalence estimation tasks involved in improving credit mobility (e.g., common course numbering / articulation)</a:t>
            </a:r>
          </a:p>
          <a:p>
            <a:pPr marL="342900" indent="-342900">
              <a:buFont typeface="Arial" panose="020B0604020202020204" pitchFamily="34" charset="0"/>
              <a:buChar char="•"/>
            </a:pPr>
            <a:r>
              <a:rPr lang="en-US" sz="2400" dirty="0"/>
              <a:t>Human factors in AI interactions can be unpredictable and require study</a:t>
            </a:r>
          </a:p>
          <a:p>
            <a:pPr marL="342900" indent="-342900">
              <a:buFont typeface="Arial" panose="020B0604020202020204" pitchFamily="34" charset="0"/>
              <a:buChar char="•"/>
            </a:pPr>
            <a:r>
              <a:rPr lang="en-US" sz="2400" dirty="0"/>
              <a:t>Collaboration with AI for administrative tasks, if designed effectively, could help expand access to higher education</a:t>
            </a:r>
          </a:p>
          <a:p>
            <a:pPr marL="342900" indent="-342900">
              <a:buFont typeface="Arial" panose="020B0604020202020204" pitchFamily="34" charset="0"/>
              <a:buChar char="•"/>
            </a:pPr>
            <a:r>
              <a:rPr lang="en-US" sz="2400" dirty="0"/>
              <a:t>Generative AI can significantly reduce tutor content authoring costs while maintaining quality (as observed thus far)</a:t>
            </a:r>
          </a:p>
        </p:txBody>
      </p:sp>
    </p:spTree>
    <p:extLst>
      <p:ext uri="{BB962C8B-B14F-4D97-AF65-F5344CB8AC3E}">
        <p14:creationId xmlns:p14="http://schemas.microsoft.com/office/powerpoint/2010/main" val="11057340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F904-63CE-E32A-A676-DC22ADC7654D}"/>
              </a:ext>
            </a:extLst>
          </p:cNvPr>
          <p:cNvSpPr>
            <a:spLocks noGrp="1"/>
          </p:cNvSpPr>
          <p:nvPr>
            <p:ph type="ctrTitle"/>
          </p:nvPr>
        </p:nvSpPr>
        <p:spPr>
          <a:xfrm>
            <a:off x="197707" y="132005"/>
            <a:ext cx="6858000" cy="691426"/>
          </a:xfrm>
        </p:spPr>
        <p:txBody>
          <a:bodyPr>
            <a:normAutofit/>
          </a:bodyPr>
          <a:lstStyle/>
          <a:p>
            <a:pPr algn="l"/>
            <a:r>
              <a:rPr lang="en-US" sz="3600" dirty="0"/>
              <a:t>Thank you! Questions?</a:t>
            </a:r>
          </a:p>
        </p:txBody>
      </p:sp>
      <p:sp>
        <p:nvSpPr>
          <p:cNvPr id="4" name="Subtitle 2">
            <a:extLst>
              <a:ext uri="{FF2B5EF4-FFF2-40B4-BE49-F238E27FC236}">
                <a16:creationId xmlns:a16="http://schemas.microsoft.com/office/drawing/2014/main" id="{F0138C16-863C-7BC4-98F1-1EA87A749910}"/>
              </a:ext>
            </a:extLst>
          </p:cNvPr>
          <p:cNvSpPr txBox="1">
            <a:spLocks/>
          </p:cNvSpPr>
          <p:nvPr/>
        </p:nvSpPr>
        <p:spPr>
          <a:xfrm>
            <a:off x="1143000" y="1383778"/>
            <a:ext cx="6858000" cy="120718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700" dirty="0">
                <a:solidFill>
                  <a:srgbClr val="222222"/>
                </a:solidFill>
                <a:latin typeface="+mj-lt"/>
              </a:rPr>
              <a:t>Zach Pardos</a:t>
            </a:r>
            <a:br>
              <a:rPr lang="en-US" sz="2700" dirty="0">
                <a:solidFill>
                  <a:srgbClr val="222222"/>
                </a:solidFill>
                <a:latin typeface="+mj-lt"/>
              </a:rPr>
            </a:br>
            <a:r>
              <a:rPr lang="en-US" sz="2700" dirty="0">
                <a:solidFill>
                  <a:srgbClr val="222222"/>
                </a:solidFill>
                <a:latin typeface="+mj-lt"/>
              </a:rPr>
              <a:t>(</a:t>
            </a:r>
            <a:r>
              <a:rPr lang="en-US" sz="2700" dirty="0" err="1">
                <a:solidFill>
                  <a:srgbClr val="222222"/>
                </a:solidFill>
                <a:latin typeface="+mj-lt"/>
              </a:rPr>
              <a:t>zp@Berkeley.edu</a:t>
            </a:r>
            <a:r>
              <a:rPr lang="en-US" sz="2700" dirty="0">
                <a:solidFill>
                  <a:srgbClr val="222222"/>
                </a:solidFill>
                <a:latin typeface="+mj-lt"/>
              </a:rPr>
              <a:t>)</a:t>
            </a:r>
            <a:endParaRPr lang="en-US" sz="2700" dirty="0">
              <a:latin typeface="+mj-lt"/>
            </a:endParaRPr>
          </a:p>
        </p:txBody>
      </p:sp>
      <p:pic>
        <p:nvPicPr>
          <p:cNvPr id="1028" name="Picture 4" descr="UC Berkeley Logo, symbol, meaning, history, PNG, brand">
            <a:extLst>
              <a:ext uri="{FF2B5EF4-FFF2-40B4-BE49-F238E27FC236}">
                <a16:creationId xmlns:a16="http://schemas.microsoft.com/office/drawing/2014/main" id="{06DA39A7-5322-D17E-839B-C801A0198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27" b="24195"/>
          <a:stretch/>
        </p:blipFill>
        <p:spPr bwMode="auto">
          <a:xfrm>
            <a:off x="6377631" y="109428"/>
            <a:ext cx="2568661" cy="736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9" descr="Bill &amp;amp; Melinda Gates Foundation - fsm-alliance">
            <a:extLst>
              <a:ext uri="{FF2B5EF4-FFF2-40B4-BE49-F238E27FC236}">
                <a16:creationId xmlns:a16="http://schemas.microsoft.com/office/drawing/2014/main" id="{A43CFA71-4CAA-7834-768D-A8B1993C8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2" r="9527"/>
          <a:stretch/>
        </p:blipFill>
        <p:spPr bwMode="auto">
          <a:xfrm>
            <a:off x="448310" y="4135374"/>
            <a:ext cx="1475281" cy="9253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National Science Foundation - Wikipedia">
            <a:extLst>
              <a:ext uri="{FF2B5EF4-FFF2-40B4-BE49-F238E27FC236}">
                <a16:creationId xmlns:a16="http://schemas.microsoft.com/office/drawing/2014/main" id="{76F3470E-5296-A5ED-D09F-0C11D96CE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1181" y="3151311"/>
            <a:ext cx="1149091" cy="1154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Schmidt Futures">
            <a:extLst>
              <a:ext uri="{FF2B5EF4-FFF2-40B4-BE49-F238E27FC236}">
                <a16:creationId xmlns:a16="http://schemas.microsoft.com/office/drawing/2014/main" id="{C84FFFAE-3EA5-BA9A-087B-007F1636A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421" y="4206409"/>
            <a:ext cx="1780308" cy="78328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ndation for California Community Colleges">
            <a:extLst>
              <a:ext uri="{FF2B5EF4-FFF2-40B4-BE49-F238E27FC236}">
                <a16:creationId xmlns:a16="http://schemas.microsoft.com/office/drawing/2014/main" id="{15918E4B-F49D-6FA6-DE3D-305ABB9256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6559" y="4252358"/>
            <a:ext cx="4599733" cy="8911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aff - College Futures Foundation">
            <a:extLst>
              <a:ext uri="{FF2B5EF4-FFF2-40B4-BE49-F238E27FC236}">
                <a16:creationId xmlns:a16="http://schemas.microsoft.com/office/drawing/2014/main" id="{B4FE2D82-57FD-4156-A534-98A0F42C55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373" y="3151310"/>
            <a:ext cx="2354919" cy="11549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CDB354-5E86-6E07-6417-C1E3162DD32C}"/>
              </a:ext>
            </a:extLst>
          </p:cNvPr>
          <p:cNvSpPr txBox="1"/>
          <p:nvPr/>
        </p:nvSpPr>
        <p:spPr>
          <a:xfrm>
            <a:off x="448310" y="3267131"/>
            <a:ext cx="3770071" cy="461665"/>
          </a:xfrm>
          <a:prstGeom prst="rect">
            <a:avLst/>
          </a:prstGeom>
          <a:noFill/>
        </p:spPr>
        <p:txBody>
          <a:bodyPr wrap="none" rtlCol="0">
            <a:spAutoFit/>
          </a:bodyPr>
          <a:lstStyle/>
          <a:p>
            <a:r>
              <a:rPr lang="en-US" sz="2400" i="1" dirty="0"/>
              <a:t>Funding Acknowledgements:</a:t>
            </a:r>
          </a:p>
        </p:txBody>
      </p:sp>
      <p:pic>
        <p:nvPicPr>
          <p:cNvPr id="9" name="Picture 8">
            <a:extLst>
              <a:ext uri="{FF2B5EF4-FFF2-40B4-BE49-F238E27FC236}">
                <a16:creationId xmlns:a16="http://schemas.microsoft.com/office/drawing/2014/main" id="{DAB0B4F5-669D-A1AD-7603-303989CE957C}"/>
              </a:ext>
            </a:extLst>
          </p:cNvPr>
          <p:cNvPicPr>
            <a:picLocks noChangeAspect="1"/>
          </p:cNvPicPr>
          <p:nvPr/>
        </p:nvPicPr>
        <p:blipFill>
          <a:blip r:embed="rId8"/>
          <a:stretch>
            <a:fillRect/>
          </a:stretch>
        </p:blipFill>
        <p:spPr>
          <a:xfrm>
            <a:off x="6563004" y="2376961"/>
            <a:ext cx="2354920" cy="843553"/>
          </a:xfrm>
          <a:prstGeom prst="rect">
            <a:avLst/>
          </a:prstGeom>
        </p:spPr>
      </p:pic>
    </p:spTree>
    <p:extLst>
      <p:ext uri="{BB962C8B-B14F-4D97-AF65-F5344CB8AC3E}">
        <p14:creationId xmlns:p14="http://schemas.microsoft.com/office/powerpoint/2010/main" val="422070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BA95678-DFDE-4DA3-8E34-FE8EEE85148F}"/>
              </a:ext>
            </a:extLst>
          </p:cNvPr>
          <p:cNvSpPr txBox="1">
            <a:spLocks/>
          </p:cNvSpPr>
          <p:nvPr/>
        </p:nvSpPr>
        <p:spPr>
          <a:xfrm>
            <a:off x="628650" y="273844"/>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The advising problem in US Higher Education</a:t>
            </a:r>
          </a:p>
        </p:txBody>
      </p:sp>
      <p:sp>
        <p:nvSpPr>
          <p:cNvPr id="2" name="TextBox 1">
            <a:extLst>
              <a:ext uri="{FF2B5EF4-FFF2-40B4-BE49-F238E27FC236}">
                <a16:creationId xmlns:a16="http://schemas.microsoft.com/office/drawing/2014/main" id="{421777B5-9FF5-4788-B8F0-D6ED4E282EEB}"/>
              </a:ext>
            </a:extLst>
          </p:cNvPr>
          <p:cNvSpPr txBox="1"/>
          <p:nvPr/>
        </p:nvSpPr>
        <p:spPr>
          <a:xfrm>
            <a:off x="724473" y="955737"/>
            <a:ext cx="7399421" cy="1708160"/>
          </a:xfrm>
          <a:prstGeom prst="rect">
            <a:avLst/>
          </a:prstGeom>
          <a:noFill/>
        </p:spPr>
        <p:txBody>
          <a:bodyPr wrap="square" rtlCol="0">
            <a:spAutoFit/>
          </a:bodyPr>
          <a:lstStyle/>
          <a:p>
            <a:pPr marL="214313" indent="-214313">
              <a:buFont typeface="Arial" panose="020B0604020202020204" pitchFamily="34" charset="0"/>
              <a:buChar char="•"/>
            </a:pPr>
            <a:r>
              <a:rPr lang="en-US" sz="1500" dirty="0"/>
              <a:t>27% graduation rate from 2-year programs within 3 years in the USA (NCES, Table 326.20)</a:t>
            </a:r>
          </a:p>
          <a:p>
            <a:pPr marL="214313" indent="-214313">
              <a:buFont typeface="Arial" panose="020B0604020202020204" pitchFamily="34" charset="0"/>
              <a:buChar char="•"/>
            </a:pPr>
            <a:r>
              <a:rPr lang="en-US" sz="1500" dirty="0"/>
              <a:t>Advising with low student-to-advisor ratios (i.e., 30:1 – 80:1) has been effective in improving degree attainment rates (Evans et al., 2020).</a:t>
            </a:r>
          </a:p>
          <a:p>
            <a:pPr marL="214313" indent="-214313">
              <a:buFont typeface="Arial" panose="020B0604020202020204" pitchFamily="34" charset="0"/>
              <a:buChar char="•"/>
            </a:pPr>
            <a:r>
              <a:rPr lang="en-US" sz="1500" dirty="0"/>
              <a:t>Low ratio 34:1 human advising is very expensive, estimated to cost $4,300 per student</a:t>
            </a:r>
            <a:br>
              <a:rPr lang="en-US" sz="1500" dirty="0"/>
            </a:br>
            <a:r>
              <a:rPr lang="en-US" sz="1500" dirty="0"/>
              <a:t>- this would add up to an advising bill of $9b/year for California’s Community Colleges</a:t>
            </a:r>
          </a:p>
          <a:p>
            <a:pPr marL="214313" indent="-214313">
              <a:buFont typeface="Arial" panose="020B0604020202020204" pitchFamily="34" charset="0"/>
              <a:buChar char="•"/>
            </a:pPr>
            <a:r>
              <a:rPr lang="en-US" sz="1500" dirty="0"/>
              <a:t>Due to cost, 1000:1 is the average student-to-advisor ratio nation-wide at community colleges (Marcus, 2012)</a:t>
            </a:r>
          </a:p>
        </p:txBody>
      </p:sp>
      <p:sp>
        <p:nvSpPr>
          <p:cNvPr id="3" name="TextBox 2">
            <a:extLst>
              <a:ext uri="{FF2B5EF4-FFF2-40B4-BE49-F238E27FC236}">
                <a16:creationId xmlns:a16="http://schemas.microsoft.com/office/drawing/2014/main" id="{543B4610-F8D7-4D53-9D20-AE290F7F5D26}"/>
              </a:ext>
            </a:extLst>
          </p:cNvPr>
          <p:cNvSpPr txBox="1"/>
          <p:nvPr/>
        </p:nvSpPr>
        <p:spPr>
          <a:xfrm>
            <a:off x="508884" y="2862497"/>
            <a:ext cx="8126233" cy="830997"/>
          </a:xfrm>
          <a:prstGeom prst="rect">
            <a:avLst/>
          </a:prstGeom>
          <a:noFill/>
        </p:spPr>
        <p:txBody>
          <a:bodyPr wrap="square" rtlCol="0">
            <a:spAutoFit/>
          </a:bodyPr>
          <a:lstStyle/>
          <a:p>
            <a:r>
              <a:rPr lang="en-US" sz="2400" b="1" dirty="0"/>
              <a:t>RQ: Can AI provide personalized, sensible multi-semester course selection advise?</a:t>
            </a:r>
          </a:p>
        </p:txBody>
      </p:sp>
    </p:spTree>
    <p:extLst>
      <p:ext uri="{BB962C8B-B14F-4D97-AF65-F5344CB8AC3E}">
        <p14:creationId xmlns:p14="http://schemas.microsoft.com/office/powerpoint/2010/main" val="19537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24213</TotalTime>
  <Words>5042</Words>
  <Application>Microsoft Macintosh PowerPoint</Application>
  <PresentationFormat>On-screen Show (16:9)</PresentationFormat>
  <Paragraphs>598</Paragraphs>
  <Slides>86</Slides>
  <Notes>35</Notes>
  <HiddenSlides>0</HiddenSlides>
  <MMClips>5</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86</vt:i4>
      </vt:variant>
    </vt:vector>
  </HeadingPairs>
  <TitlesOfParts>
    <vt:vector size="104" baseType="lpstr">
      <vt:lpstr>Malgun Gothic</vt:lpstr>
      <vt:lpstr>-apple-system</vt:lpstr>
      <vt:lpstr>Arial</vt:lpstr>
      <vt:lpstr>Bahnschrift Condensed</vt:lpstr>
      <vt:lpstr>Bahnschrift Light Condensed</vt:lpstr>
      <vt:lpstr>Calibri</vt:lpstr>
      <vt:lpstr>Calibri Light</vt:lpstr>
      <vt:lpstr>Georgia</vt:lpstr>
      <vt:lpstr>Helvetica Neue</vt:lpstr>
      <vt:lpstr>Lora</vt:lpstr>
      <vt:lpstr>Open Sans</vt:lpstr>
      <vt:lpstr>Open Sans ExtraBold</vt:lpstr>
      <vt:lpstr>Open Sans Medium</vt:lpstr>
      <vt:lpstr>Quattrocento Sans</vt:lpstr>
      <vt:lpstr>Roboto</vt:lpstr>
      <vt:lpstr>Segoe WP N</vt:lpstr>
      <vt:lpstr>Source Sans Pro</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Analytics/Recommender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PLAN-BERT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PowerPoint Presentation</vt:lpstr>
      <vt:lpstr>Background on transfer and articulation</vt:lpstr>
      <vt:lpstr>PowerPoint Presentation</vt:lpstr>
      <vt:lpstr>Course-to-Course Articulation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Design of 2 x 2, between-subjects experiment with the Equivalency Engine </vt:lpstr>
      <vt:lpstr>Design of 2 x 2, between-subjects experiment with the Equivalency Engine </vt:lpstr>
      <vt:lpstr>Primary dependent variable (outcome)</vt:lpstr>
      <vt:lpstr>Experimental results: Rejection rate </vt:lpstr>
      <vt:lpstr>PowerPoint Presentation</vt:lpstr>
      <vt:lpstr>PowerPoint Presentation</vt:lpstr>
      <vt:lpstr>PowerPoint Presentation</vt:lpstr>
      <vt:lpstr>PowerPoint Presentation</vt:lpstr>
      <vt:lpstr>PowerPoint Presentation</vt:lpstr>
      <vt:lpstr>Open movements and exemplar systems</vt:lpstr>
      <vt:lpstr>PowerPoint Presentation</vt:lpstr>
      <vt:lpstr>PowerPoint Presentation</vt:lpstr>
      <vt:lpstr>PowerPoint Presentation</vt:lpstr>
      <vt:lpstr>PowerPoint Presentation</vt:lpstr>
      <vt:lpstr>PowerPoint Presentation</vt:lpstr>
      <vt:lpstr>PowerPoint Presentation</vt:lpstr>
      <vt:lpstr>Content curation process</vt:lpstr>
      <vt:lpstr>PowerPoint Presentation</vt:lpstr>
      <vt:lpstr>PowerPoint Presentation</vt:lpstr>
      <vt:lpstr>Research through Design Process</vt:lpstr>
      <vt:lpstr>Timeline</vt:lpstr>
      <vt:lpstr>PowerPoint Presentation</vt:lpstr>
      <vt:lpstr>PowerPoint Presentation</vt:lpstr>
      <vt:lpstr>PowerPoint Presentation</vt:lpstr>
      <vt:lpstr>PowerPoint Presentation</vt:lpstr>
      <vt:lpstr>PowerPoint Presentation</vt:lpstr>
      <vt:lpstr>Workshops / Tutorials</vt:lpstr>
      <vt:lpstr>Discussion / Future Directions</vt:lpstr>
      <vt:lpstr>Implementation in MATH 1B  </vt:lpstr>
      <vt:lpstr>Implementation in MATH 1B  </vt:lpstr>
      <vt:lpstr>Implementation in MATH 1B  </vt:lpstr>
      <vt:lpstr>Discussion / Future Directions</vt:lpstr>
      <vt:lpstr>Dynamic Feedback</vt:lpstr>
      <vt:lpstr>Observation: Content production was EXPENSIVE</vt:lpstr>
      <vt:lpstr>Discussion / Future Directions</vt:lpstr>
      <vt:lpstr>GenAI tutoring system research</vt:lpstr>
      <vt:lpstr>Ethical considerations</vt:lpstr>
      <vt:lpstr>Big picture</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Pardos</dc:creator>
  <cp:lastModifiedBy>Zachary Pardos</cp:lastModifiedBy>
  <cp:revision>49</cp:revision>
  <dcterms:created xsi:type="dcterms:W3CDTF">2023-10-31T04:17:47Z</dcterms:created>
  <dcterms:modified xsi:type="dcterms:W3CDTF">2024-05-04T11:51:17Z</dcterms:modified>
</cp:coreProperties>
</file>