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2">
  <p:sldMasterIdLst>
    <p:sldMasterId id="2147483674" r:id="rId1"/>
  </p:sldMasterIdLst>
  <p:notesMasterIdLst>
    <p:notesMasterId r:id="rId74"/>
  </p:notesMasterIdLst>
  <p:handoutMasterIdLst>
    <p:handoutMasterId r:id="rId75"/>
  </p:handoutMasterIdLst>
  <p:sldIdLst>
    <p:sldId id="303" r:id="rId2"/>
    <p:sldId id="1166" r:id="rId3"/>
    <p:sldId id="1208" r:id="rId4"/>
    <p:sldId id="1209" r:id="rId5"/>
    <p:sldId id="1229" r:id="rId6"/>
    <p:sldId id="1234" r:id="rId7"/>
    <p:sldId id="1203" r:id="rId8"/>
    <p:sldId id="1186" r:id="rId9"/>
    <p:sldId id="1242" r:id="rId10"/>
    <p:sldId id="305" r:id="rId11"/>
    <p:sldId id="306" r:id="rId12"/>
    <p:sldId id="311" r:id="rId13"/>
    <p:sldId id="1214" r:id="rId14"/>
    <p:sldId id="1188" r:id="rId15"/>
    <p:sldId id="1100" r:id="rId16"/>
    <p:sldId id="961" r:id="rId17"/>
    <p:sldId id="1189" r:id="rId18"/>
    <p:sldId id="1216" r:id="rId19"/>
    <p:sldId id="328" r:id="rId20"/>
    <p:sldId id="336" r:id="rId21"/>
    <p:sldId id="330" r:id="rId22"/>
    <p:sldId id="1210" r:id="rId23"/>
    <p:sldId id="329" r:id="rId24"/>
    <p:sldId id="319" r:id="rId25"/>
    <p:sldId id="1170" r:id="rId26"/>
    <p:sldId id="308" r:id="rId27"/>
    <p:sldId id="1195" r:id="rId28"/>
    <p:sldId id="1243" r:id="rId29"/>
    <p:sldId id="1193" r:id="rId30"/>
    <p:sldId id="1194" r:id="rId31"/>
    <p:sldId id="333" r:id="rId32"/>
    <p:sldId id="344" r:id="rId33"/>
    <p:sldId id="317" r:id="rId34"/>
    <p:sldId id="1235" r:id="rId35"/>
    <p:sldId id="1211" r:id="rId36"/>
    <p:sldId id="1157" r:id="rId37"/>
    <p:sldId id="322" r:id="rId38"/>
    <p:sldId id="1191" r:id="rId39"/>
    <p:sldId id="1177" r:id="rId40"/>
    <p:sldId id="1178" r:id="rId41"/>
    <p:sldId id="1179" r:id="rId42"/>
    <p:sldId id="1207" r:id="rId43"/>
    <p:sldId id="1232" r:id="rId44"/>
    <p:sldId id="1239" r:id="rId45"/>
    <p:sldId id="1174" r:id="rId46"/>
    <p:sldId id="1175" r:id="rId47"/>
    <p:sldId id="1233" r:id="rId48"/>
    <p:sldId id="1197" r:id="rId49"/>
    <p:sldId id="419" r:id="rId50"/>
    <p:sldId id="420" r:id="rId51"/>
    <p:sldId id="1176" r:id="rId52"/>
    <p:sldId id="1241" r:id="rId53"/>
    <p:sldId id="332" r:id="rId54"/>
    <p:sldId id="339" r:id="rId55"/>
    <p:sldId id="340" r:id="rId56"/>
    <p:sldId id="1240" r:id="rId57"/>
    <p:sldId id="591" r:id="rId58"/>
    <p:sldId id="482" r:id="rId59"/>
    <p:sldId id="1215" r:id="rId60"/>
    <p:sldId id="1228" r:id="rId61"/>
    <p:sldId id="341" r:id="rId62"/>
    <p:sldId id="315" r:id="rId63"/>
    <p:sldId id="307" r:id="rId64"/>
    <p:sldId id="1221" r:id="rId65"/>
    <p:sldId id="1230" r:id="rId66"/>
    <p:sldId id="1158" r:id="rId67"/>
    <p:sldId id="1238" r:id="rId68"/>
    <p:sldId id="1225" r:id="rId69"/>
    <p:sldId id="1220" r:id="rId70"/>
    <p:sldId id="343" r:id="rId71"/>
    <p:sldId id="1217" r:id="rId72"/>
    <p:sldId id="1237" r:id="rId7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1100"/>
    <a:srgbClr val="AD0D39"/>
    <a:srgbClr val="D87C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90"/>
    <p:restoredTop sz="72083"/>
  </p:normalViewPr>
  <p:slideViewPr>
    <p:cSldViewPr snapToGrid="0" snapToObjects="1">
      <p:cViewPr varScale="1">
        <p:scale>
          <a:sx n="84" d="100"/>
          <a:sy n="84" d="100"/>
        </p:scale>
        <p:origin x="368" y="176"/>
      </p:cViewPr>
      <p:guideLst/>
    </p:cSldViewPr>
  </p:slideViewPr>
  <p:notesTextViewPr>
    <p:cViewPr>
      <p:scale>
        <a:sx n="1" d="1"/>
        <a:sy n="1" d="1"/>
      </p:scale>
      <p:origin x="0" y="0"/>
    </p:cViewPr>
  </p:notesTextViewPr>
  <p:sorterViewPr>
    <p:cViewPr>
      <p:scale>
        <a:sx n="1" d="1"/>
        <a:sy n="1" d="1"/>
      </p:scale>
      <p:origin x="0" y="0"/>
    </p:cViewPr>
  </p:sorterViewPr>
  <p:notesViewPr>
    <p:cSldViewPr snapToGrid="0" snapToObjects="1" showGuides="1">
      <p:cViewPr varScale="1">
        <p:scale>
          <a:sx n="95" d="100"/>
          <a:sy n="95" d="100"/>
        </p:scale>
        <p:origin x="4008" y="17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D8C743-72AB-C04F-8C31-965C5B602621}" type="doc">
      <dgm:prSet loTypeId="urn:microsoft.com/office/officeart/2005/8/layout/radial4" loCatId="" qsTypeId="urn:microsoft.com/office/officeart/2005/8/quickstyle/simple1" qsCatId="simple" csTypeId="urn:microsoft.com/office/officeart/2005/8/colors/accent1_2" csCatId="accent1" phldr="1"/>
      <dgm:spPr/>
      <dgm:t>
        <a:bodyPr/>
        <a:lstStyle/>
        <a:p>
          <a:endParaRPr lang="es-ES"/>
        </a:p>
      </dgm:t>
    </dgm:pt>
    <dgm:pt modelId="{547DC02A-F689-054F-897A-24BBE2208163}">
      <dgm:prSet phldrT="[Texto]"/>
      <dgm:spPr/>
      <dgm:t>
        <a:bodyPr/>
        <a:lstStyle/>
        <a:p>
          <a:r>
            <a:rPr lang="es-ES" dirty="0"/>
            <a:t>HCLA</a:t>
          </a:r>
        </a:p>
      </dgm:t>
    </dgm:pt>
    <dgm:pt modelId="{23FA6FA2-AF23-A642-A671-6588A3358B4A}" type="parTrans" cxnId="{B7249A35-1A19-334F-B681-48D9F55A5219}">
      <dgm:prSet/>
      <dgm:spPr/>
      <dgm:t>
        <a:bodyPr/>
        <a:lstStyle/>
        <a:p>
          <a:endParaRPr lang="es-ES"/>
        </a:p>
      </dgm:t>
    </dgm:pt>
    <dgm:pt modelId="{9CC885ED-57D3-6044-871B-25243ADD3DF0}" type="sibTrans" cxnId="{B7249A35-1A19-334F-B681-48D9F55A5219}">
      <dgm:prSet/>
      <dgm:spPr/>
      <dgm:t>
        <a:bodyPr/>
        <a:lstStyle/>
        <a:p>
          <a:endParaRPr lang="es-ES"/>
        </a:p>
      </dgm:t>
    </dgm:pt>
    <dgm:pt modelId="{B11FAA45-981B-0442-8FE2-2F3341CED180}">
      <dgm:prSet phldrT="[Texto]" custT="1"/>
      <dgm:spPr>
        <a:solidFill>
          <a:srgbClr val="5B9BD5">
            <a:hueOff val="0"/>
            <a:satOff val="0"/>
            <a:lumOff val="0"/>
            <a:alpha val="34710"/>
          </a:srgbClr>
        </a:solidFill>
        <a:ln w="12700" cap="flat" cmpd="sng" algn="ctr">
          <a:solidFill>
            <a:prstClr val="white">
              <a:hueOff val="0"/>
              <a:satOff val="0"/>
              <a:lumOff val="0"/>
              <a:alphaOff val="0"/>
            </a:prstClr>
          </a:solidFill>
          <a:prstDash val="solid"/>
          <a:miter lim="800000"/>
        </a:ln>
        <a:effectLst/>
      </dgm:spPr>
      <dgm:t>
        <a:bodyPr spcFirstLastPara="0" vert="horz" wrap="square" lIns="38100" tIns="38100" rIns="38100" bIns="38100" numCol="1" spcCol="1270" anchor="ctr" anchorCtr="0"/>
        <a:lstStyle/>
        <a:p>
          <a:r>
            <a:rPr lang="es-ES" sz="2000" kern="1200" dirty="0"/>
            <a:t>Co-</a:t>
          </a:r>
          <a:r>
            <a:rPr lang="es-ES" sz="2000" kern="1200" dirty="0" err="1"/>
            <a:t>design</a:t>
          </a:r>
          <a:r>
            <a:rPr lang="es-ES" sz="2000" kern="1200" dirty="0"/>
            <a:t> </a:t>
          </a:r>
          <a:r>
            <a:rPr lang="es-ES" sz="2000" kern="1200" dirty="0" err="1">
              <a:solidFill>
                <a:prstClr val="white"/>
              </a:solidFill>
              <a:latin typeface="Calibri" panose="020F0502020204030204"/>
              <a:ea typeface="+mn-ea"/>
              <a:cs typeface="+mn-cs"/>
            </a:rPr>
            <a:t>approaches</a:t>
          </a:r>
          <a:endParaRPr lang="es-ES" sz="2000" kern="1200" dirty="0">
            <a:solidFill>
              <a:prstClr val="white"/>
            </a:solidFill>
            <a:latin typeface="Calibri" panose="020F0502020204030204"/>
            <a:ea typeface="+mn-ea"/>
            <a:cs typeface="+mn-cs"/>
          </a:endParaRPr>
        </a:p>
      </dgm:t>
    </dgm:pt>
    <dgm:pt modelId="{CC4ACDC0-4D48-7C43-8D3E-EEBB7500BE48}" type="parTrans" cxnId="{FAABD6E7-CC6F-4341-8110-53E191CCEC51}">
      <dgm:prSet/>
      <dgm:spPr>
        <a:solidFill>
          <a:srgbClr val="5B9BD5">
            <a:hueOff val="0"/>
            <a:satOff val="0"/>
            <a:lumOff val="0"/>
            <a:alpha val="9637"/>
          </a:srgbClr>
        </a:solidFill>
        <a:ln>
          <a:noFill/>
        </a:ln>
        <a:effectLst/>
      </dgm:spPr>
      <dgm:t>
        <a:bodyPr/>
        <a:lstStyle/>
        <a:p>
          <a:endParaRPr lang="es-ES"/>
        </a:p>
      </dgm:t>
    </dgm:pt>
    <dgm:pt modelId="{57DF1D92-7FFF-724C-BA26-3203B9D83E45}" type="sibTrans" cxnId="{FAABD6E7-CC6F-4341-8110-53E191CCEC51}">
      <dgm:prSet/>
      <dgm:spPr/>
      <dgm:t>
        <a:bodyPr/>
        <a:lstStyle/>
        <a:p>
          <a:endParaRPr lang="es-ES"/>
        </a:p>
      </dgm:t>
    </dgm:pt>
    <dgm:pt modelId="{BE676D3B-DE07-1346-968F-1CB5B44CD192}">
      <dgm:prSet phldrT="[Texto]" custT="1"/>
      <dgm:spPr>
        <a:solidFill>
          <a:srgbClr val="5B9BD5">
            <a:hueOff val="0"/>
            <a:satOff val="0"/>
            <a:lumOff val="0"/>
            <a:alpha val="34710"/>
          </a:srgbClr>
        </a:solidFill>
        <a:ln w="12700" cap="flat" cmpd="sng" algn="ctr">
          <a:solidFill>
            <a:prstClr val="white">
              <a:hueOff val="0"/>
              <a:satOff val="0"/>
              <a:lumOff val="0"/>
              <a:alphaOff val="0"/>
            </a:prstClr>
          </a:solidFill>
          <a:prstDash val="solid"/>
          <a:miter lim="800000"/>
        </a:ln>
        <a:effectLst/>
      </dgm:spPr>
      <dgm:t>
        <a:bodyPr spcFirstLastPara="0" vert="horz" wrap="square" lIns="38100" tIns="38100" rIns="38100" bIns="38100" numCol="1" spcCol="1270" anchor="ctr" anchorCtr="0"/>
        <a:lstStyle/>
        <a:p>
          <a:pPr marL="0" lvl="0" indent="0" algn="ctr" defTabSz="889000">
            <a:lnSpc>
              <a:spcPct val="90000"/>
            </a:lnSpc>
            <a:spcBef>
              <a:spcPct val="0"/>
            </a:spcBef>
            <a:spcAft>
              <a:spcPct val="35000"/>
            </a:spcAft>
            <a:buNone/>
          </a:pPr>
          <a:r>
            <a:rPr lang="es-ES" sz="2000" kern="1200" dirty="0">
              <a:solidFill>
                <a:prstClr val="white"/>
              </a:solidFill>
              <a:latin typeface="Calibri" panose="020F0502020204030204"/>
              <a:ea typeface="+mn-ea"/>
              <a:cs typeface="+mn-cs"/>
            </a:rPr>
            <a:t>Balance human  - </a:t>
          </a:r>
          <a:r>
            <a:rPr lang="es-ES" sz="2000" kern="1200" dirty="0" err="1">
              <a:solidFill>
                <a:prstClr val="white"/>
              </a:solidFill>
              <a:latin typeface="Calibri" panose="020F0502020204030204"/>
              <a:ea typeface="+mn-ea"/>
              <a:cs typeface="+mn-cs"/>
            </a:rPr>
            <a:t>tool</a:t>
          </a:r>
          <a:endParaRPr lang="es-ES" sz="2000" kern="1200" dirty="0">
            <a:solidFill>
              <a:prstClr val="white"/>
            </a:solidFill>
            <a:latin typeface="Calibri" panose="020F0502020204030204"/>
            <a:ea typeface="+mn-ea"/>
            <a:cs typeface="+mn-cs"/>
          </a:endParaRPr>
        </a:p>
      </dgm:t>
    </dgm:pt>
    <dgm:pt modelId="{E3ED6CA3-DE2B-F94D-B334-7FCC50ACDF18}" type="sibTrans" cxnId="{EF1A35D0-4693-5D40-8A42-BE8C5DC738A3}">
      <dgm:prSet/>
      <dgm:spPr/>
      <dgm:t>
        <a:bodyPr/>
        <a:lstStyle/>
        <a:p>
          <a:endParaRPr lang="es-ES"/>
        </a:p>
      </dgm:t>
    </dgm:pt>
    <dgm:pt modelId="{BB84923B-F336-3D41-BBEB-AE6227171D66}" type="parTrans" cxnId="{EF1A35D0-4693-5D40-8A42-BE8C5DC738A3}">
      <dgm:prSet/>
      <dgm:spPr>
        <a:solidFill>
          <a:schemeClr val="accent1">
            <a:hueOff val="0"/>
            <a:satOff val="0"/>
            <a:lumOff val="0"/>
            <a:alpha val="9637"/>
          </a:schemeClr>
        </a:solidFill>
      </dgm:spPr>
      <dgm:t>
        <a:bodyPr/>
        <a:lstStyle/>
        <a:p>
          <a:endParaRPr lang="es-ES"/>
        </a:p>
      </dgm:t>
    </dgm:pt>
    <dgm:pt modelId="{F0815830-0BA9-7E4A-8380-148CC5417A21}">
      <dgm:prSet phldrT="[Texto]" custT="1"/>
      <dgm:spPr>
        <a:solidFill>
          <a:srgbClr val="5B9BD5">
            <a:hueOff val="0"/>
            <a:satOff val="0"/>
            <a:lumOff val="0"/>
            <a:alphaOff val="0"/>
          </a:srgbClr>
        </a:solidFill>
        <a:ln w="12700" cap="flat" cmpd="sng" algn="ctr">
          <a:solidFill>
            <a:prstClr val="white">
              <a:hueOff val="0"/>
              <a:satOff val="0"/>
              <a:lumOff val="0"/>
              <a:alphaOff val="0"/>
            </a:prstClr>
          </a:solidFill>
          <a:prstDash val="solid"/>
          <a:miter lim="800000"/>
        </a:ln>
        <a:effectLst/>
      </dgm:spPr>
      <dgm:t>
        <a:bodyPr spcFirstLastPara="0" vert="horz" wrap="square" lIns="38100" tIns="38100" rIns="38100" bIns="38100" numCol="1" spcCol="1270" anchor="ctr" anchorCtr="0"/>
        <a:lstStyle/>
        <a:p>
          <a:pPr marL="0" lvl="0" indent="0" algn="ctr" defTabSz="889000">
            <a:lnSpc>
              <a:spcPct val="90000"/>
            </a:lnSpc>
            <a:spcBef>
              <a:spcPct val="0"/>
            </a:spcBef>
            <a:spcAft>
              <a:spcPct val="35000"/>
            </a:spcAft>
            <a:buNone/>
          </a:pPr>
          <a:r>
            <a:rPr lang="es-ES" sz="2000" kern="1200" dirty="0">
              <a:solidFill>
                <a:prstClr val="white"/>
              </a:solidFill>
              <a:latin typeface="Calibri" panose="020F0502020204030204"/>
              <a:ea typeface="+mn-ea"/>
              <a:cs typeface="+mn-cs"/>
            </a:rPr>
            <a:t>Cultural </a:t>
          </a:r>
          <a:r>
            <a:rPr lang="es-ES" sz="2000" kern="1200" dirty="0" err="1">
              <a:solidFill>
                <a:prstClr val="white"/>
              </a:solidFill>
              <a:latin typeface="Calibri" panose="020F0502020204030204"/>
              <a:ea typeface="+mn-ea"/>
              <a:cs typeface="+mn-cs"/>
            </a:rPr>
            <a:t>awareness</a:t>
          </a:r>
          <a:endParaRPr lang="es-ES" sz="2000" kern="1200" dirty="0">
            <a:solidFill>
              <a:prstClr val="white"/>
            </a:solidFill>
            <a:latin typeface="Calibri" panose="020F0502020204030204"/>
            <a:ea typeface="+mn-ea"/>
            <a:cs typeface="+mn-cs"/>
          </a:endParaRPr>
        </a:p>
      </dgm:t>
    </dgm:pt>
    <dgm:pt modelId="{901A4585-B95C-E340-AE17-3D0120CA412A}" type="sibTrans" cxnId="{C4474B9E-DDB4-0B4D-9F3A-42B1970E92C7}">
      <dgm:prSet/>
      <dgm:spPr/>
      <dgm:t>
        <a:bodyPr/>
        <a:lstStyle/>
        <a:p>
          <a:endParaRPr lang="es-ES"/>
        </a:p>
      </dgm:t>
    </dgm:pt>
    <dgm:pt modelId="{C4CE83EE-A4BF-0743-8D37-037A98231756}" type="parTrans" cxnId="{C4474B9E-DDB4-0B4D-9F3A-42B1970E92C7}">
      <dgm:prSet/>
      <dgm:spPr>
        <a:solidFill>
          <a:srgbClr val="5B9BD5">
            <a:hueOff val="0"/>
            <a:satOff val="0"/>
            <a:lumOff val="0"/>
            <a:alpha val="34710"/>
          </a:srgbClr>
        </a:solidFill>
        <a:ln w="12700" cap="flat" cmpd="sng" algn="ctr">
          <a:solidFill>
            <a:prstClr val="white">
              <a:hueOff val="0"/>
              <a:satOff val="0"/>
              <a:lumOff val="0"/>
              <a:alphaOff val="0"/>
            </a:prstClr>
          </a:solidFill>
          <a:prstDash val="solid"/>
          <a:miter lim="800000"/>
        </a:ln>
        <a:effectLst/>
      </dgm:spPr>
      <dgm:t>
        <a:bodyPr spcFirstLastPara="0" vert="horz" wrap="square" lIns="38100" tIns="38100" rIns="38100" bIns="38100" numCol="1" spcCol="1270" anchor="ctr" anchorCtr="0"/>
        <a:lstStyle/>
        <a:p>
          <a:pPr marL="0" lvl="0" indent="0" algn="ctr" defTabSz="889000">
            <a:lnSpc>
              <a:spcPct val="90000"/>
            </a:lnSpc>
            <a:spcBef>
              <a:spcPct val="0"/>
            </a:spcBef>
            <a:spcAft>
              <a:spcPct val="35000"/>
            </a:spcAft>
            <a:buNone/>
          </a:pPr>
          <a:endParaRPr lang="es-ES" sz="2000" kern="1200">
            <a:solidFill>
              <a:prstClr val="white"/>
            </a:solidFill>
            <a:latin typeface="Calibri" panose="020F0502020204030204"/>
            <a:ea typeface="+mn-ea"/>
            <a:cs typeface="+mn-cs"/>
          </a:endParaRPr>
        </a:p>
      </dgm:t>
    </dgm:pt>
    <dgm:pt modelId="{5E4C20A5-5D3A-2B45-9E96-C203D8BD2280}">
      <dgm:prSet phldrT="[Texto]" custT="1"/>
      <dgm:spPr>
        <a:solidFill>
          <a:srgbClr val="5B9BD5">
            <a:hueOff val="0"/>
            <a:satOff val="0"/>
            <a:lumOff val="0"/>
            <a:alpha val="34710"/>
          </a:srgbClr>
        </a:solidFill>
        <a:ln w="12700" cap="flat" cmpd="sng" algn="ctr">
          <a:solidFill>
            <a:prstClr val="white">
              <a:hueOff val="0"/>
              <a:satOff val="0"/>
              <a:lumOff val="0"/>
              <a:alphaOff val="0"/>
            </a:prstClr>
          </a:solidFill>
          <a:prstDash val="solid"/>
          <a:miter lim="800000"/>
        </a:ln>
        <a:effectLst/>
      </dgm:spPr>
      <dgm:t>
        <a:bodyPr spcFirstLastPara="0" vert="horz" wrap="square" lIns="38100" tIns="38100" rIns="38100" bIns="38100" numCol="1" spcCol="1270" anchor="ctr" anchorCtr="0"/>
        <a:lstStyle/>
        <a:p>
          <a:r>
            <a:rPr lang="es-ES" sz="2000" kern="1200" dirty="0" err="1">
              <a:solidFill>
                <a:prstClr val="white"/>
              </a:solidFill>
              <a:latin typeface="Calibri" panose="020F0502020204030204"/>
              <a:ea typeface="+mn-ea"/>
              <a:cs typeface="+mn-cs"/>
            </a:rPr>
            <a:t>Ethics</a:t>
          </a:r>
          <a:r>
            <a:rPr lang="es-ES" sz="2000" kern="1200" dirty="0"/>
            <a:t> &amp; </a:t>
          </a:r>
          <a:r>
            <a:rPr lang="es-ES" sz="2000" kern="1200" dirty="0" err="1"/>
            <a:t>Trustworthiness</a:t>
          </a:r>
          <a:endParaRPr lang="es-ES" sz="2000" kern="1200" dirty="0"/>
        </a:p>
      </dgm:t>
    </dgm:pt>
    <dgm:pt modelId="{527CF92A-FF06-5E4F-8E9F-8309DCDBFC61}" type="sibTrans" cxnId="{9DD978C6-BA7C-144B-84E5-12D81CD81B5C}">
      <dgm:prSet/>
      <dgm:spPr/>
      <dgm:t>
        <a:bodyPr/>
        <a:lstStyle/>
        <a:p>
          <a:endParaRPr lang="es-ES"/>
        </a:p>
      </dgm:t>
    </dgm:pt>
    <dgm:pt modelId="{88400853-56E2-C448-BD2D-225526DD3078}" type="parTrans" cxnId="{9DD978C6-BA7C-144B-84E5-12D81CD81B5C}">
      <dgm:prSet/>
      <dgm:spPr>
        <a:solidFill>
          <a:schemeClr val="accent1">
            <a:hueOff val="0"/>
            <a:satOff val="0"/>
            <a:lumOff val="0"/>
            <a:alpha val="9637"/>
          </a:schemeClr>
        </a:solidFill>
      </dgm:spPr>
      <dgm:t>
        <a:bodyPr/>
        <a:lstStyle/>
        <a:p>
          <a:endParaRPr lang="es-ES"/>
        </a:p>
      </dgm:t>
    </dgm:pt>
    <dgm:pt modelId="{E12CF6B5-CDBF-4B41-AF1B-97A3ED12D59F}" type="pres">
      <dgm:prSet presAssocID="{B8D8C743-72AB-C04F-8C31-965C5B602621}" presName="cycle" presStyleCnt="0">
        <dgm:presLayoutVars>
          <dgm:chMax val="1"/>
          <dgm:dir/>
          <dgm:animLvl val="ctr"/>
          <dgm:resizeHandles val="exact"/>
        </dgm:presLayoutVars>
      </dgm:prSet>
      <dgm:spPr/>
    </dgm:pt>
    <dgm:pt modelId="{744B9493-602D-9E4A-AA3C-8E6ADD0AF51E}" type="pres">
      <dgm:prSet presAssocID="{547DC02A-F689-054F-897A-24BBE2208163}" presName="centerShape" presStyleLbl="node0" presStyleIdx="0" presStyleCnt="1"/>
      <dgm:spPr/>
    </dgm:pt>
    <dgm:pt modelId="{D966E5FF-3E9C-E247-B537-94C8C1C14840}" type="pres">
      <dgm:prSet presAssocID="{C4CE83EE-A4BF-0743-8D37-037A98231756}" presName="parTrans" presStyleLbl="bgSibTrans2D1" presStyleIdx="0" presStyleCnt="4"/>
      <dgm:spPr>
        <a:xfrm rot="16200000">
          <a:off x="4484801" y="1173394"/>
          <a:ext cx="1545996" cy="480447"/>
        </a:xfrm>
        <a:prstGeom prst="leftArrow">
          <a:avLst>
            <a:gd name="adj1" fmla="val 60000"/>
            <a:gd name="adj2" fmla="val 50000"/>
          </a:avLst>
        </a:prstGeom>
      </dgm:spPr>
    </dgm:pt>
    <dgm:pt modelId="{E60F7FBF-D84B-3F44-84E6-E255A2ED7202}" type="pres">
      <dgm:prSet presAssocID="{F0815830-0BA9-7E4A-8380-148CC5417A21}" presName="node" presStyleLbl="node1" presStyleIdx="0" presStyleCnt="4">
        <dgm:presLayoutVars>
          <dgm:bulletEnabled val="1"/>
        </dgm:presLayoutVars>
      </dgm:prSet>
      <dgm:spPr>
        <a:xfrm>
          <a:off x="4457053" y="22"/>
          <a:ext cx="1601493" cy="1281194"/>
        </a:xfrm>
        <a:prstGeom prst="roundRect">
          <a:avLst>
            <a:gd name="adj" fmla="val 10000"/>
          </a:avLst>
        </a:prstGeom>
      </dgm:spPr>
    </dgm:pt>
    <dgm:pt modelId="{ECBFD249-8441-B64C-AB85-7A0D03A3411D}" type="pres">
      <dgm:prSet presAssocID="{88400853-56E2-C448-BD2D-225526DD3078}" presName="parTrans" presStyleLbl="bgSibTrans2D1" presStyleIdx="1" presStyleCnt="4"/>
      <dgm:spPr/>
    </dgm:pt>
    <dgm:pt modelId="{5D1F6DEF-3072-F441-942A-8D21255E8EE6}" type="pres">
      <dgm:prSet presAssocID="{5E4C20A5-5D3A-2B45-9E96-C203D8BD2280}" presName="node" presStyleLbl="node1" presStyleIdx="1" presStyleCnt="4" custScaleX="112806">
        <dgm:presLayoutVars>
          <dgm:bulletEnabled val="1"/>
        </dgm:presLayoutVars>
      </dgm:prSet>
      <dgm:spPr>
        <a:xfrm>
          <a:off x="6107332" y="726065"/>
          <a:ext cx="1806580" cy="1281194"/>
        </a:xfrm>
        <a:prstGeom prst="roundRect">
          <a:avLst>
            <a:gd name="adj" fmla="val 10000"/>
          </a:avLst>
        </a:prstGeom>
      </dgm:spPr>
    </dgm:pt>
    <dgm:pt modelId="{3A05478C-6715-6849-990E-360495F1190F}" type="pres">
      <dgm:prSet presAssocID="{BB84923B-F336-3D41-BBEB-AE6227171D66}" presName="parTrans" presStyleLbl="bgSibTrans2D1" presStyleIdx="2" presStyleCnt="4"/>
      <dgm:spPr/>
    </dgm:pt>
    <dgm:pt modelId="{5B54252E-9BAC-1744-BE08-95BE41344E08}" type="pres">
      <dgm:prSet presAssocID="{BE676D3B-DE07-1346-968F-1CB5B44CD192}" presName="node" presStyleLbl="node1" presStyleIdx="2" presStyleCnt="4">
        <dgm:presLayoutVars>
          <dgm:bulletEnabled val="1"/>
        </dgm:presLayoutVars>
      </dgm:prSet>
      <dgm:spPr>
        <a:xfrm>
          <a:off x="2704230" y="726065"/>
          <a:ext cx="1601493" cy="1281194"/>
        </a:xfrm>
        <a:prstGeom prst="roundRect">
          <a:avLst>
            <a:gd name="adj" fmla="val 10000"/>
          </a:avLst>
        </a:prstGeom>
      </dgm:spPr>
    </dgm:pt>
    <dgm:pt modelId="{3A523049-DFE3-B849-BA32-320313E5CED2}" type="pres">
      <dgm:prSet presAssocID="{CC4ACDC0-4D48-7C43-8D3E-EEBB7500BE48}" presName="parTrans" presStyleLbl="bgSibTrans2D1" presStyleIdx="3" presStyleCnt="4"/>
      <dgm:spPr>
        <a:xfrm rot="10800000">
          <a:off x="2778934" y="2879262"/>
          <a:ext cx="1545996" cy="480447"/>
        </a:xfrm>
        <a:prstGeom prst="leftArrow">
          <a:avLst>
            <a:gd name="adj1" fmla="val 60000"/>
            <a:gd name="adj2" fmla="val 50000"/>
          </a:avLst>
        </a:prstGeom>
      </dgm:spPr>
    </dgm:pt>
    <dgm:pt modelId="{76228F14-DF8B-FA49-A47D-255139C8AC2E}" type="pres">
      <dgm:prSet presAssocID="{B11FAA45-981B-0442-8FE2-2F3341CED180}" presName="node" presStyleLbl="node1" presStyleIdx="3" presStyleCnt="4">
        <dgm:presLayoutVars>
          <dgm:bulletEnabled val="1"/>
        </dgm:presLayoutVars>
      </dgm:prSet>
      <dgm:spPr>
        <a:xfrm>
          <a:off x="1978187" y="2478888"/>
          <a:ext cx="1601493" cy="1281194"/>
        </a:xfrm>
        <a:prstGeom prst="roundRect">
          <a:avLst>
            <a:gd name="adj" fmla="val 10000"/>
          </a:avLst>
        </a:prstGeom>
      </dgm:spPr>
    </dgm:pt>
  </dgm:ptLst>
  <dgm:cxnLst>
    <dgm:cxn modelId="{A71D0907-4CE2-9643-8611-6B0422CE64EB}" type="presOf" srcId="{B11FAA45-981B-0442-8FE2-2F3341CED180}" destId="{76228F14-DF8B-FA49-A47D-255139C8AC2E}" srcOrd="0" destOrd="0" presId="urn:microsoft.com/office/officeart/2005/8/layout/radial4"/>
    <dgm:cxn modelId="{3A15CC09-1F32-814C-95E1-29E56F09D342}" type="presOf" srcId="{88400853-56E2-C448-BD2D-225526DD3078}" destId="{ECBFD249-8441-B64C-AB85-7A0D03A3411D}" srcOrd="0" destOrd="0" presId="urn:microsoft.com/office/officeart/2005/8/layout/radial4"/>
    <dgm:cxn modelId="{33F55B12-AA22-1F41-A307-2917BBA6334B}" type="presOf" srcId="{F0815830-0BA9-7E4A-8380-148CC5417A21}" destId="{E60F7FBF-D84B-3F44-84E6-E255A2ED7202}" srcOrd="0" destOrd="0" presId="urn:microsoft.com/office/officeart/2005/8/layout/radial4"/>
    <dgm:cxn modelId="{B7249A35-1A19-334F-B681-48D9F55A5219}" srcId="{B8D8C743-72AB-C04F-8C31-965C5B602621}" destId="{547DC02A-F689-054F-897A-24BBE2208163}" srcOrd="0" destOrd="0" parTransId="{23FA6FA2-AF23-A642-A671-6588A3358B4A}" sibTransId="{9CC885ED-57D3-6044-871B-25243ADD3DF0}"/>
    <dgm:cxn modelId="{E966BC49-E3A5-8747-9B89-7BB54D24F2A8}" type="presOf" srcId="{547DC02A-F689-054F-897A-24BBE2208163}" destId="{744B9493-602D-9E4A-AA3C-8E6ADD0AF51E}" srcOrd="0" destOrd="0" presId="urn:microsoft.com/office/officeart/2005/8/layout/radial4"/>
    <dgm:cxn modelId="{363EDA6C-518F-AB47-87D4-89CCD4AFC284}" type="presOf" srcId="{BB84923B-F336-3D41-BBEB-AE6227171D66}" destId="{3A05478C-6715-6849-990E-360495F1190F}" srcOrd="0" destOrd="0" presId="urn:microsoft.com/office/officeart/2005/8/layout/radial4"/>
    <dgm:cxn modelId="{3C730B86-7F03-0141-83CD-477065CD27E1}" type="presOf" srcId="{CC4ACDC0-4D48-7C43-8D3E-EEBB7500BE48}" destId="{3A523049-DFE3-B849-BA32-320313E5CED2}" srcOrd="0" destOrd="0" presId="urn:microsoft.com/office/officeart/2005/8/layout/radial4"/>
    <dgm:cxn modelId="{C4474B9E-DDB4-0B4D-9F3A-42B1970E92C7}" srcId="{547DC02A-F689-054F-897A-24BBE2208163}" destId="{F0815830-0BA9-7E4A-8380-148CC5417A21}" srcOrd="0" destOrd="0" parTransId="{C4CE83EE-A4BF-0743-8D37-037A98231756}" sibTransId="{901A4585-B95C-E340-AE17-3D0120CA412A}"/>
    <dgm:cxn modelId="{4D9C72BD-A674-5C49-B449-0BA55D240E2A}" type="presOf" srcId="{BE676D3B-DE07-1346-968F-1CB5B44CD192}" destId="{5B54252E-9BAC-1744-BE08-95BE41344E08}" srcOrd="0" destOrd="0" presId="urn:microsoft.com/office/officeart/2005/8/layout/radial4"/>
    <dgm:cxn modelId="{ED8787BD-E8F0-C844-A299-BDE5EBF218D0}" type="presOf" srcId="{B8D8C743-72AB-C04F-8C31-965C5B602621}" destId="{E12CF6B5-CDBF-4B41-AF1B-97A3ED12D59F}" srcOrd="0" destOrd="0" presId="urn:microsoft.com/office/officeart/2005/8/layout/radial4"/>
    <dgm:cxn modelId="{9DD978C6-BA7C-144B-84E5-12D81CD81B5C}" srcId="{547DC02A-F689-054F-897A-24BBE2208163}" destId="{5E4C20A5-5D3A-2B45-9E96-C203D8BD2280}" srcOrd="1" destOrd="0" parTransId="{88400853-56E2-C448-BD2D-225526DD3078}" sibTransId="{527CF92A-FF06-5E4F-8E9F-8309DCDBFC61}"/>
    <dgm:cxn modelId="{EF1A35D0-4693-5D40-8A42-BE8C5DC738A3}" srcId="{547DC02A-F689-054F-897A-24BBE2208163}" destId="{BE676D3B-DE07-1346-968F-1CB5B44CD192}" srcOrd="2" destOrd="0" parTransId="{BB84923B-F336-3D41-BBEB-AE6227171D66}" sibTransId="{E3ED6CA3-DE2B-F94D-B334-7FCC50ACDF18}"/>
    <dgm:cxn modelId="{FAABD6E7-CC6F-4341-8110-53E191CCEC51}" srcId="{547DC02A-F689-054F-897A-24BBE2208163}" destId="{B11FAA45-981B-0442-8FE2-2F3341CED180}" srcOrd="3" destOrd="0" parTransId="{CC4ACDC0-4D48-7C43-8D3E-EEBB7500BE48}" sibTransId="{57DF1D92-7FFF-724C-BA26-3203B9D83E45}"/>
    <dgm:cxn modelId="{E69176F5-0505-1443-A269-42A6BDD4D40B}" type="presOf" srcId="{5E4C20A5-5D3A-2B45-9E96-C203D8BD2280}" destId="{5D1F6DEF-3072-F441-942A-8D21255E8EE6}" srcOrd="0" destOrd="0" presId="urn:microsoft.com/office/officeart/2005/8/layout/radial4"/>
    <dgm:cxn modelId="{7E21B6FE-301B-D14B-9FC9-02B8E7217274}" type="presOf" srcId="{C4CE83EE-A4BF-0743-8D37-037A98231756}" destId="{D966E5FF-3E9C-E247-B537-94C8C1C14840}" srcOrd="0" destOrd="0" presId="urn:microsoft.com/office/officeart/2005/8/layout/radial4"/>
    <dgm:cxn modelId="{0AAB571D-1C4A-FB41-91A8-355C1C3E86C5}" type="presParOf" srcId="{E12CF6B5-CDBF-4B41-AF1B-97A3ED12D59F}" destId="{744B9493-602D-9E4A-AA3C-8E6ADD0AF51E}" srcOrd="0" destOrd="0" presId="urn:microsoft.com/office/officeart/2005/8/layout/radial4"/>
    <dgm:cxn modelId="{7AE1D3A8-2FD9-444D-A0C3-FFCDEAB9CFB5}" type="presParOf" srcId="{E12CF6B5-CDBF-4B41-AF1B-97A3ED12D59F}" destId="{D966E5FF-3E9C-E247-B537-94C8C1C14840}" srcOrd="1" destOrd="0" presId="urn:microsoft.com/office/officeart/2005/8/layout/radial4"/>
    <dgm:cxn modelId="{0A89CECA-E07A-0F4E-A0CC-67D1FEC9BE13}" type="presParOf" srcId="{E12CF6B5-CDBF-4B41-AF1B-97A3ED12D59F}" destId="{E60F7FBF-D84B-3F44-84E6-E255A2ED7202}" srcOrd="2" destOrd="0" presId="urn:microsoft.com/office/officeart/2005/8/layout/radial4"/>
    <dgm:cxn modelId="{253E974E-8967-B742-BED4-A16BC2DB45A6}" type="presParOf" srcId="{E12CF6B5-CDBF-4B41-AF1B-97A3ED12D59F}" destId="{ECBFD249-8441-B64C-AB85-7A0D03A3411D}" srcOrd="3" destOrd="0" presId="urn:microsoft.com/office/officeart/2005/8/layout/radial4"/>
    <dgm:cxn modelId="{F5867E3B-6901-904B-934E-5A1F878CD8E3}" type="presParOf" srcId="{E12CF6B5-CDBF-4B41-AF1B-97A3ED12D59F}" destId="{5D1F6DEF-3072-F441-942A-8D21255E8EE6}" srcOrd="4" destOrd="0" presId="urn:microsoft.com/office/officeart/2005/8/layout/radial4"/>
    <dgm:cxn modelId="{94A763C4-506D-B442-AD37-C8735E9C639B}" type="presParOf" srcId="{E12CF6B5-CDBF-4B41-AF1B-97A3ED12D59F}" destId="{3A05478C-6715-6849-990E-360495F1190F}" srcOrd="5" destOrd="0" presId="urn:microsoft.com/office/officeart/2005/8/layout/radial4"/>
    <dgm:cxn modelId="{F8FC9F1D-CACA-0C4C-9B40-6F19DDD7DE01}" type="presParOf" srcId="{E12CF6B5-CDBF-4B41-AF1B-97A3ED12D59F}" destId="{5B54252E-9BAC-1744-BE08-95BE41344E08}" srcOrd="6" destOrd="0" presId="urn:microsoft.com/office/officeart/2005/8/layout/radial4"/>
    <dgm:cxn modelId="{34B3201E-AE3D-1449-B97A-BD3FFF4A1478}" type="presParOf" srcId="{E12CF6B5-CDBF-4B41-AF1B-97A3ED12D59F}" destId="{3A523049-DFE3-B849-BA32-320313E5CED2}" srcOrd="7" destOrd="0" presId="urn:microsoft.com/office/officeart/2005/8/layout/radial4"/>
    <dgm:cxn modelId="{A05E5580-4FBF-2542-8BD0-6472148FAD9D}" type="presParOf" srcId="{E12CF6B5-CDBF-4B41-AF1B-97A3ED12D59F}" destId="{76228F14-DF8B-FA49-A47D-255139C8AC2E}"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D8C743-72AB-C04F-8C31-965C5B602621}" type="doc">
      <dgm:prSet loTypeId="urn:microsoft.com/office/officeart/2005/8/layout/radial4" loCatId="" qsTypeId="urn:microsoft.com/office/officeart/2005/8/quickstyle/simple1" qsCatId="simple" csTypeId="urn:microsoft.com/office/officeart/2005/8/colors/accent1_2" csCatId="accent1" phldr="1"/>
      <dgm:spPr/>
      <dgm:t>
        <a:bodyPr/>
        <a:lstStyle/>
        <a:p>
          <a:endParaRPr lang="es-ES"/>
        </a:p>
      </dgm:t>
    </dgm:pt>
    <dgm:pt modelId="{547DC02A-F689-054F-897A-24BBE2208163}">
      <dgm:prSet phldrT="[Texto]"/>
      <dgm:spPr/>
      <dgm:t>
        <a:bodyPr/>
        <a:lstStyle/>
        <a:p>
          <a:r>
            <a:rPr lang="es-ES" dirty="0"/>
            <a:t>HCLA</a:t>
          </a:r>
        </a:p>
      </dgm:t>
    </dgm:pt>
    <dgm:pt modelId="{23FA6FA2-AF23-A642-A671-6588A3358B4A}" type="parTrans" cxnId="{B7249A35-1A19-334F-B681-48D9F55A5219}">
      <dgm:prSet/>
      <dgm:spPr/>
      <dgm:t>
        <a:bodyPr/>
        <a:lstStyle/>
        <a:p>
          <a:endParaRPr lang="es-ES"/>
        </a:p>
      </dgm:t>
    </dgm:pt>
    <dgm:pt modelId="{9CC885ED-57D3-6044-871B-25243ADD3DF0}" type="sibTrans" cxnId="{B7249A35-1A19-334F-B681-48D9F55A5219}">
      <dgm:prSet/>
      <dgm:spPr/>
      <dgm:t>
        <a:bodyPr/>
        <a:lstStyle/>
        <a:p>
          <a:endParaRPr lang="es-ES"/>
        </a:p>
      </dgm:t>
    </dgm:pt>
    <dgm:pt modelId="{B11FAA45-981B-0442-8FE2-2F3341CED180}">
      <dgm:prSet phldrT="[Texto]" custT="1"/>
      <dgm:spPr>
        <a:solidFill>
          <a:srgbClr val="5B9BD5">
            <a:hueOff val="0"/>
            <a:satOff val="0"/>
            <a:lumOff val="0"/>
            <a:alpha val="34710"/>
          </a:srgbClr>
        </a:solidFill>
        <a:ln w="12700" cap="flat" cmpd="sng" algn="ctr">
          <a:solidFill>
            <a:prstClr val="white">
              <a:hueOff val="0"/>
              <a:satOff val="0"/>
              <a:lumOff val="0"/>
              <a:alphaOff val="0"/>
            </a:prstClr>
          </a:solidFill>
          <a:prstDash val="solid"/>
          <a:miter lim="800000"/>
        </a:ln>
        <a:effectLst/>
      </dgm:spPr>
      <dgm:t>
        <a:bodyPr spcFirstLastPara="0" vert="horz" wrap="square" lIns="38100" tIns="38100" rIns="38100" bIns="38100" numCol="1" spcCol="1270" anchor="ctr" anchorCtr="0"/>
        <a:lstStyle/>
        <a:p>
          <a:r>
            <a:rPr lang="es-ES" sz="2000" kern="1200" dirty="0"/>
            <a:t>Co-</a:t>
          </a:r>
          <a:r>
            <a:rPr lang="es-ES" sz="2000" kern="1200" dirty="0" err="1"/>
            <a:t>design</a:t>
          </a:r>
          <a:r>
            <a:rPr lang="es-ES" sz="2000" kern="1200" dirty="0"/>
            <a:t> </a:t>
          </a:r>
          <a:r>
            <a:rPr lang="es-ES" sz="2000" kern="1200" dirty="0" err="1">
              <a:solidFill>
                <a:prstClr val="white"/>
              </a:solidFill>
              <a:latin typeface="Calibri" panose="020F0502020204030204"/>
              <a:ea typeface="+mn-ea"/>
              <a:cs typeface="+mn-cs"/>
            </a:rPr>
            <a:t>approaches</a:t>
          </a:r>
          <a:endParaRPr lang="es-ES" sz="2000" kern="1200" dirty="0">
            <a:solidFill>
              <a:prstClr val="white"/>
            </a:solidFill>
            <a:latin typeface="Calibri" panose="020F0502020204030204"/>
            <a:ea typeface="+mn-ea"/>
            <a:cs typeface="+mn-cs"/>
          </a:endParaRPr>
        </a:p>
      </dgm:t>
    </dgm:pt>
    <dgm:pt modelId="{CC4ACDC0-4D48-7C43-8D3E-EEBB7500BE48}" type="parTrans" cxnId="{FAABD6E7-CC6F-4341-8110-53E191CCEC51}">
      <dgm:prSet/>
      <dgm:spPr>
        <a:solidFill>
          <a:srgbClr val="5B9BD5">
            <a:hueOff val="0"/>
            <a:satOff val="0"/>
            <a:lumOff val="0"/>
            <a:alpha val="9637"/>
          </a:srgbClr>
        </a:solidFill>
        <a:ln>
          <a:noFill/>
        </a:ln>
        <a:effectLst/>
      </dgm:spPr>
      <dgm:t>
        <a:bodyPr/>
        <a:lstStyle/>
        <a:p>
          <a:endParaRPr lang="es-ES"/>
        </a:p>
      </dgm:t>
    </dgm:pt>
    <dgm:pt modelId="{57DF1D92-7FFF-724C-BA26-3203B9D83E45}" type="sibTrans" cxnId="{FAABD6E7-CC6F-4341-8110-53E191CCEC51}">
      <dgm:prSet/>
      <dgm:spPr/>
      <dgm:t>
        <a:bodyPr/>
        <a:lstStyle/>
        <a:p>
          <a:endParaRPr lang="es-ES"/>
        </a:p>
      </dgm:t>
    </dgm:pt>
    <dgm:pt modelId="{BE676D3B-DE07-1346-968F-1CB5B44CD192}">
      <dgm:prSet phldrT="[Texto]" custT="1"/>
      <dgm:spPr>
        <a:solidFill>
          <a:srgbClr val="5B9BD5">
            <a:hueOff val="0"/>
            <a:satOff val="0"/>
            <a:lumOff val="0"/>
            <a:alpha val="34710"/>
          </a:srgbClr>
        </a:solidFill>
        <a:ln w="12700" cap="flat" cmpd="sng" algn="ctr">
          <a:solidFill>
            <a:prstClr val="white">
              <a:hueOff val="0"/>
              <a:satOff val="0"/>
              <a:lumOff val="0"/>
              <a:alphaOff val="0"/>
            </a:prstClr>
          </a:solidFill>
          <a:prstDash val="solid"/>
          <a:miter lim="800000"/>
        </a:ln>
        <a:effectLst/>
      </dgm:spPr>
      <dgm:t>
        <a:bodyPr spcFirstLastPara="0" vert="horz" wrap="square" lIns="38100" tIns="38100" rIns="38100" bIns="38100" numCol="1" spcCol="1270" anchor="ctr" anchorCtr="0"/>
        <a:lstStyle/>
        <a:p>
          <a:pPr marL="0" lvl="0" indent="0" algn="ctr" defTabSz="889000">
            <a:lnSpc>
              <a:spcPct val="90000"/>
            </a:lnSpc>
            <a:spcBef>
              <a:spcPct val="0"/>
            </a:spcBef>
            <a:spcAft>
              <a:spcPct val="35000"/>
            </a:spcAft>
            <a:buNone/>
          </a:pPr>
          <a:r>
            <a:rPr lang="es-ES" sz="2000" kern="1200" dirty="0">
              <a:solidFill>
                <a:prstClr val="white"/>
              </a:solidFill>
              <a:latin typeface="Calibri" panose="020F0502020204030204"/>
              <a:ea typeface="+mn-ea"/>
              <a:cs typeface="+mn-cs"/>
            </a:rPr>
            <a:t>Balance human  - </a:t>
          </a:r>
          <a:r>
            <a:rPr lang="es-ES" sz="2000" kern="1200" dirty="0" err="1">
              <a:solidFill>
                <a:prstClr val="white"/>
              </a:solidFill>
              <a:latin typeface="Calibri" panose="020F0502020204030204"/>
              <a:ea typeface="+mn-ea"/>
              <a:cs typeface="+mn-cs"/>
            </a:rPr>
            <a:t>tool</a:t>
          </a:r>
          <a:endParaRPr lang="es-ES" sz="2000" kern="1200" dirty="0">
            <a:solidFill>
              <a:prstClr val="white"/>
            </a:solidFill>
            <a:latin typeface="Calibri" panose="020F0502020204030204"/>
            <a:ea typeface="+mn-ea"/>
            <a:cs typeface="+mn-cs"/>
          </a:endParaRPr>
        </a:p>
      </dgm:t>
    </dgm:pt>
    <dgm:pt modelId="{E3ED6CA3-DE2B-F94D-B334-7FCC50ACDF18}" type="sibTrans" cxnId="{EF1A35D0-4693-5D40-8A42-BE8C5DC738A3}">
      <dgm:prSet/>
      <dgm:spPr/>
      <dgm:t>
        <a:bodyPr/>
        <a:lstStyle/>
        <a:p>
          <a:endParaRPr lang="es-ES"/>
        </a:p>
      </dgm:t>
    </dgm:pt>
    <dgm:pt modelId="{BB84923B-F336-3D41-BBEB-AE6227171D66}" type="parTrans" cxnId="{EF1A35D0-4693-5D40-8A42-BE8C5DC738A3}">
      <dgm:prSet/>
      <dgm:spPr>
        <a:solidFill>
          <a:srgbClr val="5B9BD5">
            <a:hueOff val="0"/>
            <a:satOff val="0"/>
            <a:lumOff val="0"/>
            <a:alpha val="9637"/>
          </a:srgbClr>
        </a:solidFill>
        <a:ln>
          <a:noFill/>
        </a:ln>
        <a:effectLst/>
      </dgm:spPr>
      <dgm:t>
        <a:bodyPr/>
        <a:lstStyle/>
        <a:p>
          <a:endParaRPr lang="es-ES"/>
        </a:p>
      </dgm:t>
    </dgm:pt>
    <dgm:pt modelId="{F0815830-0BA9-7E4A-8380-148CC5417A21}">
      <dgm:prSet phldrT="[Texto]" custT="1"/>
      <dgm:spPr>
        <a:solidFill>
          <a:schemeClr val="accent1">
            <a:hueOff val="0"/>
            <a:satOff val="0"/>
            <a:lumOff val="0"/>
            <a:alpha val="34710"/>
          </a:schemeClr>
        </a:solidFill>
      </dgm:spPr>
      <dgm:t>
        <a:bodyPr/>
        <a:lstStyle/>
        <a:p>
          <a:r>
            <a:rPr lang="es-ES" sz="2000" dirty="0"/>
            <a:t>Cultural </a:t>
          </a:r>
          <a:r>
            <a:rPr lang="es-ES" sz="2000" dirty="0" err="1"/>
            <a:t>awareness</a:t>
          </a:r>
          <a:endParaRPr lang="es-ES" sz="2000" dirty="0"/>
        </a:p>
      </dgm:t>
    </dgm:pt>
    <dgm:pt modelId="{901A4585-B95C-E340-AE17-3D0120CA412A}" type="sibTrans" cxnId="{C4474B9E-DDB4-0B4D-9F3A-42B1970E92C7}">
      <dgm:prSet/>
      <dgm:spPr/>
      <dgm:t>
        <a:bodyPr/>
        <a:lstStyle/>
        <a:p>
          <a:endParaRPr lang="es-ES"/>
        </a:p>
      </dgm:t>
    </dgm:pt>
    <dgm:pt modelId="{C4CE83EE-A4BF-0743-8D37-037A98231756}" type="parTrans" cxnId="{C4474B9E-DDB4-0B4D-9F3A-42B1970E92C7}">
      <dgm:prSet/>
      <dgm:spPr>
        <a:solidFill>
          <a:schemeClr val="accent1">
            <a:hueOff val="0"/>
            <a:satOff val="0"/>
            <a:lumOff val="0"/>
            <a:alpha val="9637"/>
          </a:schemeClr>
        </a:solidFill>
      </dgm:spPr>
      <dgm:t>
        <a:bodyPr/>
        <a:lstStyle/>
        <a:p>
          <a:endParaRPr lang="es-ES"/>
        </a:p>
      </dgm:t>
    </dgm:pt>
    <dgm:pt modelId="{5E4C20A5-5D3A-2B45-9E96-C203D8BD2280}">
      <dgm:prSet phldrT="[Texto]" custT="1"/>
      <dgm:spPr>
        <a:solidFill>
          <a:srgbClr val="5B9BD5">
            <a:hueOff val="0"/>
            <a:satOff val="0"/>
            <a:lumOff val="0"/>
            <a:alphaOff val="0"/>
          </a:srgbClr>
        </a:solidFill>
        <a:ln w="12700" cap="flat" cmpd="sng" algn="ctr">
          <a:solidFill>
            <a:prstClr val="white">
              <a:hueOff val="0"/>
              <a:satOff val="0"/>
              <a:lumOff val="0"/>
              <a:alphaOff val="0"/>
            </a:prstClr>
          </a:solidFill>
          <a:prstDash val="solid"/>
          <a:miter lim="800000"/>
        </a:ln>
        <a:effectLst/>
      </dgm:spPr>
      <dgm:t>
        <a:bodyPr spcFirstLastPara="0" vert="horz" wrap="square" lIns="38100" tIns="38100" rIns="38100" bIns="38100" numCol="1" spcCol="1270" anchor="ctr" anchorCtr="0"/>
        <a:lstStyle/>
        <a:p>
          <a:pPr marL="0" lvl="0" indent="0" algn="ctr" defTabSz="889000">
            <a:lnSpc>
              <a:spcPct val="90000"/>
            </a:lnSpc>
            <a:spcBef>
              <a:spcPct val="0"/>
            </a:spcBef>
            <a:spcAft>
              <a:spcPct val="35000"/>
            </a:spcAft>
            <a:buNone/>
          </a:pPr>
          <a:r>
            <a:rPr lang="es-ES" sz="2000" kern="1200" dirty="0" err="1">
              <a:solidFill>
                <a:prstClr val="white"/>
              </a:solidFill>
              <a:latin typeface="Calibri" panose="020F0502020204030204"/>
              <a:ea typeface="+mn-ea"/>
              <a:cs typeface="+mn-cs"/>
            </a:rPr>
            <a:t>Ethics</a:t>
          </a:r>
          <a:r>
            <a:rPr lang="es-ES" sz="2000" kern="1200" dirty="0">
              <a:solidFill>
                <a:prstClr val="white"/>
              </a:solidFill>
              <a:latin typeface="Calibri" panose="020F0502020204030204"/>
              <a:ea typeface="+mn-ea"/>
              <a:cs typeface="+mn-cs"/>
            </a:rPr>
            <a:t> &amp; </a:t>
          </a:r>
          <a:r>
            <a:rPr lang="es-ES" sz="2000" kern="1200" dirty="0" err="1">
              <a:solidFill>
                <a:prstClr val="white"/>
              </a:solidFill>
              <a:latin typeface="Calibri" panose="020F0502020204030204"/>
              <a:ea typeface="+mn-ea"/>
              <a:cs typeface="+mn-cs"/>
            </a:rPr>
            <a:t>Trustworthiness</a:t>
          </a:r>
          <a:endParaRPr lang="es-ES" sz="2000" kern="1200" dirty="0">
            <a:solidFill>
              <a:prstClr val="white"/>
            </a:solidFill>
            <a:latin typeface="Calibri" panose="020F0502020204030204"/>
            <a:ea typeface="+mn-ea"/>
            <a:cs typeface="+mn-cs"/>
          </a:endParaRPr>
        </a:p>
      </dgm:t>
    </dgm:pt>
    <dgm:pt modelId="{527CF92A-FF06-5E4F-8E9F-8309DCDBFC61}" type="sibTrans" cxnId="{9DD978C6-BA7C-144B-84E5-12D81CD81B5C}">
      <dgm:prSet/>
      <dgm:spPr/>
      <dgm:t>
        <a:bodyPr/>
        <a:lstStyle/>
        <a:p>
          <a:endParaRPr lang="es-ES"/>
        </a:p>
      </dgm:t>
    </dgm:pt>
    <dgm:pt modelId="{88400853-56E2-C448-BD2D-225526DD3078}" type="parTrans" cxnId="{9DD978C6-BA7C-144B-84E5-12D81CD81B5C}">
      <dgm:prSet/>
      <dgm:spPr>
        <a:solidFill>
          <a:srgbClr val="5B9BD5">
            <a:tint val="60000"/>
            <a:hueOff val="0"/>
            <a:satOff val="0"/>
            <a:lumOff val="0"/>
            <a:alphaOff val="0"/>
          </a:srgbClr>
        </a:solidFill>
        <a:ln>
          <a:noFill/>
        </a:ln>
        <a:effectLst/>
      </dgm:spPr>
      <dgm:t>
        <a:bodyPr/>
        <a:lstStyle/>
        <a:p>
          <a:endParaRPr lang="es-ES"/>
        </a:p>
      </dgm:t>
    </dgm:pt>
    <dgm:pt modelId="{E12CF6B5-CDBF-4B41-AF1B-97A3ED12D59F}" type="pres">
      <dgm:prSet presAssocID="{B8D8C743-72AB-C04F-8C31-965C5B602621}" presName="cycle" presStyleCnt="0">
        <dgm:presLayoutVars>
          <dgm:chMax val="1"/>
          <dgm:dir/>
          <dgm:animLvl val="ctr"/>
          <dgm:resizeHandles val="exact"/>
        </dgm:presLayoutVars>
      </dgm:prSet>
      <dgm:spPr/>
    </dgm:pt>
    <dgm:pt modelId="{744B9493-602D-9E4A-AA3C-8E6ADD0AF51E}" type="pres">
      <dgm:prSet presAssocID="{547DC02A-F689-054F-897A-24BBE2208163}" presName="centerShape" presStyleLbl="node0" presStyleIdx="0" presStyleCnt="1"/>
      <dgm:spPr/>
    </dgm:pt>
    <dgm:pt modelId="{D966E5FF-3E9C-E247-B537-94C8C1C14840}" type="pres">
      <dgm:prSet presAssocID="{C4CE83EE-A4BF-0743-8D37-037A98231756}" presName="parTrans" presStyleLbl="bgSibTrans2D1" presStyleIdx="0" presStyleCnt="4"/>
      <dgm:spPr/>
    </dgm:pt>
    <dgm:pt modelId="{E60F7FBF-D84B-3F44-84E6-E255A2ED7202}" type="pres">
      <dgm:prSet presAssocID="{F0815830-0BA9-7E4A-8380-148CC5417A21}" presName="node" presStyleLbl="node1" presStyleIdx="0" presStyleCnt="4">
        <dgm:presLayoutVars>
          <dgm:bulletEnabled val="1"/>
        </dgm:presLayoutVars>
      </dgm:prSet>
      <dgm:spPr/>
    </dgm:pt>
    <dgm:pt modelId="{ECBFD249-8441-B64C-AB85-7A0D03A3411D}" type="pres">
      <dgm:prSet presAssocID="{88400853-56E2-C448-BD2D-225526DD3078}" presName="parTrans" presStyleLbl="bgSibTrans2D1" presStyleIdx="1" presStyleCnt="4"/>
      <dgm:spPr>
        <a:xfrm rot="14700000">
          <a:off x="3788819" y="1112807"/>
          <a:ext cx="1440441" cy="551566"/>
        </a:xfrm>
        <a:prstGeom prst="leftArrow">
          <a:avLst>
            <a:gd name="adj1" fmla="val 60000"/>
            <a:gd name="adj2" fmla="val 50000"/>
          </a:avLst>
        </a:prstGeom>
      </dgm:spPr>
    </dgm:pt>
    <dgm:pt modelId="{5D1F6DEF-3072-F441-942A-8D21255E8EE6}" type="pres">
      <dgm:prSet presAssocID="{5E4C20A5-5D3A-2B45-9E96-C203D8BD2280}" presName="node" presStyleLbl="node1" presStyleIdx="1" presStyleCnt="4" custScaleX="112806">
        <dgm:presLayoutVars>
          <dgm:bulletEnabled val="1"/>
        </dgm:presLayoutVars>
      </dgm:prSet>
      <dgm:spPr>
        <a:xfrm>
          <a:off x="3167660" y="426"/>
          <a:ext cx="2074001" cy="1470844"/>
        </a:xfrm>
        <a:prstGeom prst="roundRect">
          <a:avLst>
            <a:gd name="adj" fmla="val 10000"/>
          </a:avLst>
        </a:prstGeom>
      </dgm:spPr>
    </dgm:pt>
    <dgm:pt modelId="{3A523049-DFE3-B849-BA32-320313E5CED2}" type="pres">
      <dgm:prSet presAssocID="{CC4ACDC0-4D48-7C43-8D3E-EEBB7500BE48}" presName="parTrans" presStyleLbl="bgSibTrans2D1" presStyleIdx="2" presStyleCnt="4"/>
      <dgm:spPr>
        <a:xfrm rot="10800000">
          <a:off x="2778934" y="2879262"/>
          <a:ext cx="1545996" cy="480447"/>
        </a:xfrm>
        <a:prstGeom prst="leftArrow">
          <a:avLst>
            <a:gd name="adj1" fmla="val 60000"/>
            <a:gd name="adj2" fmla="val 50000"/>
          </a:avLst>
        </a:prstGeom>
      </dgm:spPr>
    </dgm:pt>
    <dgm:pt modelId="{76228F14-DF8B-FA49-A47D-255139C8AC2E}" type="pres">
      <dgm:prSet presAssocID="{B11FAA45-981B-0442-8FE2-2F3341CED180}" presName="node" presStyleLbl="node1" presStyleIdx="2" presStyleCnt="4">
        <dgm:presLayoutVars>
          <dgm:bulletEnabled val="1"/>
        </dgm:presLayoutVars>
      </dgm:prSet>
      <dgm:spPr>
        <a:xfrm>
          <a:off x="1978187" y="2478888"/>
          <a:ext cx="1601493" cy="1281194"/>
        </a:xfrm>
        <a:prstGeom prst="roundRect">
          <a:avLst>
            <a:gd name="adj" fmla="val 10000"/>
          </a:avLst>
        </a:prstGeom>
      </dgm:spPr>
    </dgm:pt>
    <dgm:pt modelId="{3A05478C-6715-6849-990E-360495F1190F}" type="pres">
      <dgm:prSet presAssocID="{BB84923B-F336-3D41-BBEB-AE6227171D66}" presName="parTrans" presStyleLbl="bgSibTrans2D1" presStyleIdx="3" presStyleCnt="4"/>
      <dgm:spPr>
        <a:xfrm rot="20700000">
          <a:off x="6248926" y="2259974"/>
          <a:ext cx="1440441" cy="551566"/>
        </a:xfrm>
        <a:prstGeom prst="leftArrow">
          <a:avLst>
            <a:gd name="adj1" fmla="val 60000"/>
            <a:gd name="adj2" fmla="val 50000"/>
          </a:avLst>
        </a:prstGeom>
      </dgm:spPr>
    </dgm:pt>
    <dgm:pt modelId="{5B54252E-9BAC-1744-BE08-95BE41344E08}" type="pres">
      <dgm:prSet presAssocID="{BE676D3B-DE07-1346-968F-1CB5B44CD192}" presName="node" presStyleLbl="node1" presStyleIdx="3" presStyleCnt="4">
        <dgm:presLayoutVars>
          <dgm:bulletEnabled val="1"/>
        </dgm:presLayoutVars>
      </dgm:prSet>
      <dgm:spPr>
        <a:xfrm>
          <a:off x="6745549" y="1613928"/>
          <a:ext cx="1838556" cy="1470844"/>
        </a:xfrm>
        <a:prstGeom prst="roundRect">
          <a:avLst>
            <a:gd name="adj" fmla="val 10000"/>
          </a:avLst>
        </a:prstGeom>
      </dgm:spPr>
    </dgm:pt>
  </dgm:ptLst>
  <dgm:cxnLst>
    <dgm:cxn modelId="{7BBA1E27-FBC2-E24B-8C70-CF5D19353A37}" type="presOf" srcId="{B11FAA45-981B-0442-8FE2-2F3341CED180}" destId="{76228F14-DF8B-FA49-A47D-255139C8AC2E}" srcOrd="0" destOrd="0" presId="urn:microsoft.com/office/officeart/2005/8/layout/radial4"/>
    <dgm:cxn modelId="{AE897031-9C17-C54F-B909-26501854B771}" type="presOf" srcId="{BB84923B-F336-3D41-BBEB-AE6227171D66}" destId="{3A05478C-6715-6849-990E-360495F1190F}" srcOrd="0" destOrd="0" presId="urn:microsoft.com/office/officeart/2005/8/layout/radial4"/>
    <dgm:cxn modelId="{B7249A35-1A19-334F-B681-48D9F55A5219}" srcId="{B8D8C743-72AB-C04F-8C31-965C5B602621}" destId="{547DC02A-F689-054F-897A-24BBE2208163}" srcOrd="0" destOrd="0" parTransId="{23FA6FA2-AF23-A642-A671-6588A3358B4A}" sibTransId="{9CC885ED-57D3-6044-871B-25243ADD3DF0}"/>
    <dgm:cxn modelId="{9575C348-B5B1-5946-86FE-2E1D7962E7A5}" type="presOf" srcId="{BE676D3B-DE07-1346-968F-1CB5B44CD192}" destId="{5B54252E-9BAC-1744-BE08-95BE41344E08}" srcOrd="0" destOrd="0" presId="urn:microsoft.com/office/officeart/2005/8/layout/radial4"/>
    <dgm:cxn modelId="{0823E658-0D20-B343-8A98-41F3B7E629B6}" type="presOf" srcId="{F0815830-0BA9-7E4A-8380-148CC5417A21}" destId="{E60F7FBF-D84B-3F44-84E6-E255A2ED7202}" srcOrd="0" destOrd="0" presId="urn:microsoft.com/office/officeart/2005/8/layout/radial4"/>
    <dgm:cxn modelId="{8E151376-F03F-0A49-B6D3-3D1F89D57A21}" type="presOf" srcId="{CC4ACDC0-4D48-7C43-8D3E-EEBB7500BE48}" destId="{3A523049-DFE3-B849-BA32-320313E5CED2}" srcOrd="0" destOrd="0" presId="urn:microsoft.com/office/officeart/2005/8/layout/radial4"/>
    <dgm:cxn modelId="{CC657396-7006-9448-A209-ED69816D2F5A}" type="presOf" srcId="{5E4C20A5-5D3A-2B45-9E96-C203D8BD2280}" destId="{5D1F6DEF-3072-F441-942A-8D21255E8EE6}" srcOrd="0" destOrd="0" presId="urn:microsoft.com/office/officeart/2005/8/layout/radial4"/>
    <dgm:cxn modelId="{C4474B9E-DDB4-0B4D-9F3A-42B1970E92C7}" srcId="{547DC02A-F689-054F-897A-24BBE2208163}" destId="{F0815830-0BA9-7E4A-8380-148CC5417A21}" srcOrd="0" destOrd="0" parTransId="{C4CE83EE-A4BF-0743-8D37-037A98231756}" sibTransId="{901A4585-B95C-E340-AE17-3D0120CA412A}"/>
    <dgm:cxn modelId="{ED8787BD-E8F0-C844-A299-BDE5EBF218D0}" type="presOf" srcId="{B8D8C743-72AB-C04F-8C31-965C5B602621}" destId="{E12CF6B5-CDBF-4B41-AF1B-97A3ED12D59F}" srcOrd="0" destOrd="0" presId="urn:microsoft.com/office/officeart/2005/8/layout/radial4"/>
    <dgm:cxn modelId="{9DD978C6-BA7C-144B-84E5-12D81CD81B5C}" srcId="{547DC02A-F689-054F-897A-24BBE2208163}" destId="{5E4C20A5-5D3A-2B45-9E96-C203D8BD2280}" srcOrd="1" destOrd="0" parTransId="{88400853-56E2-C448-BD2D-225526DD3078}" sibTransId="{527CF92A-FF06-5E4F-8E9F-8309DCDBFC61}"/>
    <dgm:cxn modelId="{EF1A35D0-4693-5D40-8A42-BE8C5DC738A3}" srcId="{547DC02A-F689-054F-897A-24BBE2208163}" destId="{BE676D3B-DE07-1346-968F-1CB5B44CD192}" srcOrd="3" destOrd="0" parTransId="{BB84923B-F336-3D41-BBEB-AE6227171D66}" sibTransId="{E3ED6CA3-DE2B-F94D-B334-7FCC50ACDF18}"/>
    <dgm:cxn modelId="{20EB5FDF-8A8B-9844-8128-979D81EA3D0D}" type="presOf" srcId="{C4CE83EE-A4BF-0743-8D37-037A98231756}" destId="{D966E5FF-3E9C-E247-B537-94C8C1C14840}" srcOrd="0" destOrd="0" presId="urn:microsoft.com/office/officeart/2005/8/layout/radial4"/>
    <dgm:cxn modelId="{2938FBE1-8D4F-114A-A718-30052832FF84}" type="presOf" srcId="{88400853-56E2-C448-BD2D-225526DD3078}" destId="{ECBFD249-8441-B64C-AB85-7A0D03A3411D}" srcOrd="0" destOrd="0" presId="urn:microsoft.com/office/officeart/2005/8/layout/radial4"/>
    <dgm:cxn modelId="{FAABD6E7-CC6F-4341-8110-53E191CCEC51}" srcId="{547DC02A-F689-054F-897A-24BBE2208163}" destId="{B11FAA45-981B-0442-8FE2-2F3341CED180}" srcOrd="2" destOrd="0" parTransId="{CC4ACDC0-4D48-7C43-8D3E-EEBB7500BE48}" sibTransId="{57DF1D92-7FFF-724C-BA26-3203B9D83E45}"/>
    <dgm:cxn modelId="{7E434BFF-66A4-AB4F-9A43-4F6DF5E7C2BE}" type="presOf" srcId="{547DC02A-F689-054F-897A-24BBE2208163}" destId="{744B9493-602D-9E4A-AA3C-8E6ADD0AF51E}" srcOrd="0" destOrd="0" presId="urn:microsoft.com/office/officeart/2005/8/layout/radial4"/>
    <dgm:cxn modelId="{470A41C8-452F-DE4A-95AD-FA921915B7DC}" type="presParOf" srcId="{E12CF6B5-CDBF-4B41-AF1B-97A3ED12D59F}" destId="{744B9493-602D-9E4A-AA3C-8E6ADD0AF51E}" srcOrd="0" destOrd="0" presId="urn:microsoft.com/office/officeart/2005/8/layout/radial4"/>
    <dgm:cxn modelId="{25709E85-81B0-0140-B8D9-B519075544AE}" type="presParOf" srcId="{E12CF6B5-CDBF-4B41-AF1B-97A3ED12D59F}" destId="{D966E5FF-3E9C-E247-B537-94C8C1C14840}" srcOrd="1" destOrd="0" presId="urn:microsoft.com/office/officeart/2005/8/layout/radial4"/>
    <dgm:cxn modelId="{48366284-7D6F-564C-B38F-B1D2A7B19D80}" type="presParOf" srcId="{E12CF6B5-CDBF-4B41-AF1B-97A3ED12D59F}" destId="{E60F7FBF-D84B-3F44-84E6-E255A2ED7202}" srcOrd="2" destOrd="0" presId="urn:microsoft.com/office/officeart/2005/8/layout/radial4"/>
    <dgm:cxn modelId="{153171C9-A9A0-F74D-951D-A1EB9A7290F8}" type="presParOf" srcId="{E12CF6B5-CDBF-4B41-AF1B-97A3ED12D59F}" destId="{ECBFD249-8441-B64C-AB85-7A0D03A3411D}" srcOrd="3" destOrd="0" presId="urn:microsoft.com/office/officeart/2005/8/layout/radial4"/>
    <dgm:cxn modelId="{E9A1B856-57FB-BE4F-8497-76ECD5F04D21}" type="presParOf" srcId="{E12CF6B5-CDBF-4B41-AF1B-97A3ED12D59F}" destId="{5D1F6DEF-3072-F441-942A-8D21255E8EE6}" srcOrd="4" destOrd="0" presId="urn:microsoft.com/office/officeart/2005/8/layout/radial4"/>
    <dgm:cxn modelId="{1C120082-F2DB-DD49-8C38-A4834A73FE25}" type="presParOf" srcId="{E12CF6B5-CDBF-4B41-AF1B-97A3ED12D59F}" destId="{3A523049-DFE3-B849-BA32-320313E5CED2}" srcOrd="5" destOrd="0" presId="urn:microsoft.com/office/officeart/2005/8/layout/radial4"/>
    <dgm:cxn modelId="{D8C442D0-76AE-9E45-8C5D-4E46E36EA1B0}" type="presParOf" srcId="{E12CF6B5-CDBF-4B41-AF1B-97A3ED12D59F}" destId="{76228F14-DF8B-FA49-A47D-255139C8AC2E}" srcOrd="6" destOrd="0" presId="urn:microsoft.com/office/officeart/2005/8/layout/radial4"/>
    <dgm:cxn modelId="{6BD819B0-FFCB-E949-B25C-748572926D8C}" type="presParOf" srcId="{E12CF6B5-CDBF-4B41-AF1B-97A3ED12D59F}" destId="{3A05478C-6715-6849-990E-360495F1190F}" srcOrd="7" destOrd="0" presId="urn:microsoft.com/office/officeart/2005/8/layout/radial4"/>
    <dgm:cxn modelId="{F004F2E3-B2FE-404E-B64D-F2D049A1FAF9}" type="presParOf" srcId="{E12CF6B5-CDBF-4B41-AF1B-97A3ED12D59F}" destId="{5B54252E-9BAC-1744-BE08-95BE41344E08}"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8D8C743-72AB-C04F-8C31-965C5B602621}" type="doc">
      <dgm:prSet loTypeId="urn:microsoft.com/office/officeart/2005/8/layout/radial4" loCatId="" qsTypeId="urn:microsoft.com/office/officeart/2005/8/quickstyle/simple1" qsCatId="simple" csTypeId="urn:microsoft.com/office/officeart/2005/8/colors/accent1_2" csCatId="accent1" phldr="1"/>
      <dgm:spPr/>
      <dgm:t>
        <a:bodyPr/>
        <a:lstStyle/>
        <a:p>
          <a:endParaRPr lang="es-ES"/>
        </a:p>
      </dgm:t>
    </dgm:pt>
    <dgm:pt modelId="{547DC02A-F689-054F-897A-24BBE2208163}">
      <dgm:prSet phldrT="[Texto]"/>
      <dgm:spPr/>
      <dgm:t>
        <a:bodyPr/>
        <a:lstStyle/>
        <a:p>
          <a:r>
            <a:rPr lang="es-ES" dirty="0"/>
            <a:t>HCLA</a:t>
          </a:r>
        </a:p>
      </dgm:t>
    </dgm:pt>
    <dgm:pt modelId="{23FA6FA2-AF23-A642-A671-6588A3358B4A}" type="parTrans" cxnId="{B7249A35-1A19-334F-B681-48D9F55A5219}">
      <dgm:prSet/>
      <dgm:spPr/>
      <dgm:t>
        <a:bodyPr/>
        <a:lstStyle/>
        <a:p>
          <a:endParaRPr lang="es-ES"/>
        </a:p>
      </dgm:t>
    </dgm:pt>
    <dgm:pt modelId="{9CC885ED-57D3-6044-871B-25243ADD3DF0}" type="sibTrans" cxnId="{B7249A35-1A19-334F-B681-48D9F55A5219}">
      <dgm:prSet/>
      <dgm:spPr/>
      <dgm:t>
        <a:bodyPr/>
        <a:lstStyle/>
        <a:p>
          <a:endParaRPr lang="es-ES"/>
        </a:p>
      </dgm:t>
    </dgm:pt>
    <dgm:pt modelId="{B11FAA45-981B-0442-8FE2-2F3341CED180}">
      <dgm:prSet phldrT="[Texto]" custT="1"/>
      <dgm:spPr>
        <a:solidFill>
          <a:srgbClr val="5B9BD5">
            <a:hueOff val="0"/>
            <a:satOff val="0"/>
            <a:lumOff val="0"/>
            <a:alphaOff val="0"/>
          </a:srgbClr>
        </a:solidFill>
        <a:ln w="12700" cap="flat" cmpd="sng" algn="ctr">
          <a:solidFill>
            <a:prstClr val="white">
              <a:hueOff val="0"/>
              <a:satOff val="0"/>
              <a:lumOff val="0"/>
              <a:alphaOff val="0"/>
            </a:prstClr>
          </a:solidFill>
          <a:prstDash val="solid"/>
          <a:miter lim="800000"/>
        </a:ln>
        <a:effectLst/>
      </dgm:spPr>
      <dgm:t>
        <a:bodyPr spcFirstLastPara="0" vert="horz" wrap="square" lIns="38100" tIns="38100" rIns="38100" bIns="38100" numCol="1" spcCol="1270" anchor="ctr" anchorCtr="0"/>
        <a:lstStyle/>
        <a:p>
          <a:pPr marL="0" lvl="0" indent="0" algn="ctr" defTabSz="889000">
            <a:lnSpc>
              <a:spcPct val="90000"/>
            </a:lnSpc>
            <a:spcBef>
              <a:spcPct val="0"/>
            </a:spcBef>
            <a:spcAft>
              <a:spcPct val="35000"/>
            </a:spcAft>
            <a:buNone/>
          </a:pPr>
          <a:r>
            <a:rPr lang="es-ES" sz="2000" kern="1200" dirty="0">
              <a:solidFill>
                <a:prstClr val="white"/>
              </a:solidFill>
              <a:latin typeface="Calibri" panose="020F0502020204030204"/>
              <a:ea typeface="+mn-ea"/>
              <a:cs typeface="+mn-cs"/>
            </a:rPr>
            <a:t>Co-</a:t>
          </a:r>
          <a:r>
            <a:rPr lang="es-ES" sz="2000" kern="1200" dirty="0" err="1">
              <a:solidFill>
                <a:prstClr val="white"/>
              </a:solidFill>
              <a:latin typeface="Calibri" panose="020F0502020204030204"/>
              <a:ea typeface="+mn-ea"/>
              <a:cs typeface="+mn-cs"/>
            </a:rPr>
            <a:t>design</a:t>
          </a:r>
          <a:r>
            <a:rPr lang="es-ES" sz="2000" kern="1200" dirty="0">
              <a:solidFill>
                <a:prstClr val="white"/>
              </a:solidFill>
              <a:latin typeface="Calibri" panose="020F0502020204030204"/>
              <a:ea typeface="+mn-ea"/>
              <a:cs typeface="+mn-cs"/>
            </a:rPr>
            <a:t> </a:t>
          </a:r>
          <a:r>
            <a:rPr lang="es-ES" sz="2000" kern="1200" dirty="0" err="1">
              <a:solidFill>
                <a:prstClr val="white"/>
              </a:solidFill>
              <a:latin typeface="Calibri" panose="020F0502020204030204"/>
              <a:ea typeface="+mn-ea"/>
              <a:cs typeface="+mn-cs"/>
            </a:rPr>
            <a:t>approaches</a:t>
          </a:r>
          <a:endParaRPr lang="es-ES" sz="2000" kern="1200" dirty="0">
            <a:solidFill>
              <a:prstClr val="white"/>
            </a:solidFill>
            <a:latin typeface="Calibri" panose="020F0502020204030204"/>
            <a:ea typeface="+mn-ea"/>
            <a:cs typeface="+mn-cs"/>
          </a:endParaRPr>
        </a:p>
      </dgm:t>
    </dgm:pt>
    <dgm:pt modelId="{CC4ACDC0-4D48-7C43-8D3E-EEBB7500BE48}" type="parTrans" cxnId="{FAABD6E7-CC6F-4341-8110-53E191CCEC51}">
      <dgm:prSet/>
      <dgm:spPr>
        <a:solidFill>
          <a:srgbClr val="5B9BD5">
            <a:tint val="60000"/>
            <a:hueOff val="0"/>
            <a:satOff val="0"/>
            <a:lumOff val="0"/>
            <a:alphaOff val="0"/>
          </a:srgbClr>
        </a:solidFill>
        <a:ln>
          <a:noFill/>
        </a:ln>
        <a:effectLst/>
      </dgm:spPr>
      <dgm:t>
        <a:bodyPr/>
        <a:lstStyle/>
        <a:p>
          <a:endParaRPr lang="es-ES"/>
        </a:p>
      </dgm:t>
    </dgm:pt>
    <dgm:pt modelId="{57DF1D92-7FFF-724C-BA26-3203B9D83E45}" type="sibTrans" cxnId="{FAABD6E7-CC6F-4341-8110-53E191CCEC51}">
      <dgm:prSet/>
      <dgm:spPr/>
      <dgm:t>
        <a:bodyPr/>
        <a:lstStyle/>
        <a:p>
          <a:endParaRPr lang="es-ES"/>
        </a:p>
      </dgm:t>
    </dgm:pt>
    <dgm:pt modelId="{BE676D3B-DE07-1346-968F-1CB5B44CD192}">
      <dgm:prSet phldrT="[Texto]" custT="1"/>
      <dgm:spPr>
        <a:solidFill>
          <a:srgbClr val="5B9BD5">
            <a:hueOff val="0"/>
            <a:satOff val="0"/>
            <a:lumOff val="0"/>
            <a:alpha val="34710"/>
          </a:srgbClr>
        </a:solidFill>
        <a:ln w="12700" cap="flat" cmpd="sng" algn="ctr">
          <a:solidFill>
            <a:prstClr val="white">
              <a:hueOff val="0"/>
              <a:satOff val="0"/>
              <a:lumOff val="0"/>
              <a:alphaOff val="0"/>
            </a:prstClr>
          </a:solidFill>
          <a:prstDash val="solid"/>
          <a:miter lim="800000"/>
        </a:ln>
        <a:effectLst/>
      </dgm:spPr>
      <dgm:t>
        <a:bodyPr spcFirstLastPara="0" vert="horz" wrap="square" lIns="38100" tIns="38100" rIns="38100" bIns="38100" numCol="1" spcCol="1270" anchor="ctr" anchorCtr="0"/>
        <a:lstStyle/>
        <a:p>
          <a:pPr marL="0" lvl="0" indent="0" algn="ctr" defTabSz="889000">
            <a:lnSpc>
              <a:spcPct val="90000"/>
            </a:lnSpc>
            <a:spcBef>
              <a:spcPct val="0"/>
            </a:spcBef>
            <a:spcAft>
              <a:spcPct val="35000"/>
            </a:spcAft>
            <a:buNone/>
          </a:pPr>
          <a:r>
            <a:rPr lang="es-ES" sz="2000" kern="1200" dirty="0">
              <a:solidFill>
                <a:prstClr val="white"/>
              </a:solidFill>
              <a:latin typeface="Calibri" panose="020F0502020204030204"/>
              <a:ea typeface="+mn-ea"/>
              <a:cs typeface="+mn-cs"/>
            </a:rPr>
            <a:t>Balance human  - </a:t>
          </a:r>
          <a:r>
            <a:rPr lang="es-ES" sz="2000" kern="1200" dirty="0" err="1">
              <a:solidFill>
                <a:prstClr val="white"/>
              </a:solidFill>
              <a:latin typeface="Calibri" panose="020F0502020204030204"/>
              <a:ea typeface="+mn-ea"/>
              <a:cs typeface="+mn-cs"/>
            </a:rPr>
            <a:t>tool</a:t>
          </a:r>
          <a:endParaRPr lang="es-ES" sz="2000" kern="1200" dirty="0">
            <a:solidFill>
              <a:prstClr val="white"/>
            </a:solidFill>
            <a:latin typeface="Calibri" panose="020F0502020204030204"/>
            <a:ea typeface="+mn-ea"/>
            <a:cs typeface="+mn-cs"/>
          </a:endParaRPr>
        </a:p>
      </dgm:t>
    </dgm:pt>
    <dgm:pt modelId="{E3ED6CA3-DE2B-F94D-B334-7FCC50ACDF18}" type="sibTrans" cxnId="{EF1A35D0-4693-5D40-8A42-BE8C5DC738A3}">
      <dgm:prSet/>
      <dgm:spPr/>
      <dgm:t>
        <a:bodyPr/>
        <a:lstStyle/>
        <a:p>
          <a:endParaRPr lang="es-ES"/>
        </a:p>
      </dgm:t>
    </dgm:pt>
    <dgm:pt modelId="{BB84923B-F336-3D41-BBEB-AE6227171D66}" type="parTrans" cxnId="{EF1A35D0-4693-5D40-8A42-BE8C5DC738A3}">
      <dgm:prSet/>
      <dgm:spPr>
        <a:solidFill>
          <a:srgbClr val="5B9BD5">
            <a:hueOff val="0"/>
            <a:satOff val="0"/>
            <a:lumOff val="0"/>
            <a:alpha val="9637"/>
          </a:srgbClr>
        </a:solidFill>
        <a:ln>
          <a:noFill/>
        </a:ln>
        <a:effectLst/>
      </dgm:spPr>
      <dgm:t>
        <a:bodyPr/>
        <a:lstStyle/>
        <a:p>
          <a:endParaRPr lang="es-ES"/>
        </a:p>
      </dgm:t>
    </dgm:pt>
    <dgm:pt modelId="{F0815830-0BA9-7E4A-8380-148CC5417A21}">
      <dgm:prSet phldrT="[Texto]" custT="1"/>
      <dgm:spPr>
        <a:solidFill>
          <a:schemeClr val="accent1">
            <a:hueOff val="0"/>
            <a:satOff val="0"/>
            <a:lumOff val="0"/>
            <a:alpha val="34710"/>
          </a:schemeClr>
        </a:solidFill>
      </dgm:spPr>
      <dgm:t>
        <a:bodyPr/>
        <a:lstStyle/>
        <a:p>
          <a:r>
            <a:rPr lang="es-ES" sz="2000" dirty="0"/>
            <a:t>Cultural </a:t>
          </a:r>
          <a:r>
            <a:rPr lang="es-ES" sz="2000" dirty="0" err="1"/>
            <a:t>awareness</a:t>
          </a:r>
          <a:endParaRPr lang="es-ES" sz="2000" dirty="0"/>
        </a:p>
      </dgm:t>
    </dgm:pt>
    <dgm:pt modelId="{901A4585-B95C-E340-AE17-3D0120CA412A}" type="sibTrans" cxnId="{C4474B9E-DDB4-0B4D-9F3A-42B1970E92C7}">
      <dgm:prSet/>
      <dgm:spPr/>
      <dgm:t>
        <a:bodyPr/>
        <a:lstStyle/>
        <a:p>
          <a:endParaRPr lang="es-ES"/>
        </a:p>
      </dgm:t>
    </dgm:pt>
    <dgm:pt modelId="{C4CE83EE-A4BF-0743-8D37-037A98231756}" type="parTrans" cxnId="{C4474B9E-DDB4-0B4D-9F3A-42B1970E92C7}">
      <dgm:prSet/>
      <dgm:spPr>
        <a:solidFill>
          <a:schemeClr val="accent1">
            <a:hueOff val="0"/>
            <a:satOff val="0"/>
            <a:lumOff val="0"/>
            <a:alpha val="9637"/>
          </a:schemeClr>
        </a:solidFill>
      </dgm:spPr>
      <dgm:t>
        <a:bodyPr/>
        <a:lstStyle/>
        <a:p>
          <a:endParaRPr lang="es-ES"/>
        </a:p>
      </dgm:t>
    </dgm:pt>
    <dgm:pt modelId="{5E4C20A5-5D3A-2B45-9E96-C203D8BD2280}">
      <dgm:prSet phldrT="[Texto]" custT="1"/>
      <dgm:spPr>
        <a:solidFill>
          <a:srgbClr val="5B9BD5">
            <a:hueOff val="0"/>
            <a:satOff val="0"/>
            <a:lumOff val="0"/>
            <a:alpha val="34710"/>
          </a:srgbClr>
        </a:solidFill>
        <a:ln w="12700" cap="flat" cmpd="sng" algn="ctr">
          <a:solidFill>
            <a:prstClr val="white">
              <a:hueOff val="0"/>
              <a:satOff val="0"/>
              <a:lumOff val="0"/>
              <a:alphaOff val="0"/>
            </a:prstClr>
          </a:solidFill>
          <a:prstDash val="solid"/>
          <a:miter lim="800000"/>
        </a:ln>
        <a:effectLst/>
      </dgm:spPr>
      <dgm:t>
        <a:bodyPr spcFirstLastPara="0" vert="horz" wrap="square" lIns="38100" tIns="38100" rIns="38100" bIns="38100" numCol="1" spcCol="1270" anchor="ctr" anchorCtr="0"/>
        <a:lstStyle/>
        <a:p>
          <a:pPr marL="0" lvl="0" indent="0" algn="ctr" defTabSz="889000">
            <a:lnSpc>
              <a:spcPct val="90000"/>
            </a:lnSpc>
            <a:spcBef>
              <a:spcPct val="0"/>
            </a:spcBef>
            <a:spcAft>
              <a:spcPct val="35000"/>
            </a:spcAft>
            <a:buNone/>
          </a:pPr>
          <a:r>
            <a:rPr lang="es-ES" sz="2000" kern="1200" dirty="0" err="1">
              <a:solidFill>
                <a:prstClr val="white"/>
              </a:solidFill>
              <a:latin typeface="Calibri" panose="020F0502020204030204"/>
              <a:ea typeface="+mn-ea"/>
              <a:cs typeface="+mn-cs"/>
            </a:rPr>
            <a:t>Ethics</a:t>
          </a:r>
          <a:r>
            <a:rPr lang="es-ES" sz="2000" kern="1200" dirty="0">
              <a:solidFill>
                <a:prstClr val="white"/>
              </a:solidFill>
              <a:latin typeface="Calibri" panose="020F0502020204030204"/>
              <a:ea typeface="+mn-ea"/>
              <a:cs typeface="+mn-cs"/>
            </a:rPr>
            <a:t> &amp; </a:t>
          </a:r>
          <a:r>
            <a:rPr lang="es-ES" sz="2000" kern="1200" dirty="0" err="1">
              <a:solidFill>
                <a:prstClr val="white"/>
              </a:solidFill>
              <a:latin typeface="Calibri" panose="020F0502020204030204"/>
              <a:ea typeface="+mn-ea"/>
              <a:cs typeface="+mn-cs"/>
            </a:rPr>
            <a:t>Trustworthiness</a:t>
          </a:r>
          <a:endParaRPr lang="es-ES" sz="2000" kern="1200" dirty="0">
            <a:solidFill>
              <a:prstClr val="white"/>
            </a:solidFill>
            <a:latin typeface="Calibri" panose="020F0502020204030204"/>
            <a:ea typeface="+mn-ea"/>
            <a:cs typeface="+mn-cs"/>
          </a:endParaRPr>
        </a:p>
      </dgm:t>
    </dgm:pt>
    <dgm:pt modelId="{527CF92A-FF06-5E4F-8E9F-8309DCDBFC61}" type="sibTrans" cxnId="{9DD978C6-BA7C-144B-84E5-12D81CD81B5C}">
      <dgm:prSet/>
      <dgm:spPr/>
      <dgm:t>
        <a:bodyPr/>
        <a:lstStyle/>
        <a:p>
          <a:endParaRPr lang="es-ES"/>
        </a:p>
      </dgm:t>
    </dgm:pt>
    <dgm:pt modelId="{88400853-56E2-C448-BD2D-225526DD3078}" type="parTrans" cxnId="{9DD978C6-BA7C-144B-84E5-12D81CD81B5C}">
      <dgm:prSet/>
      <dgm:spPr>
        <a:solidFill>
          <a:srgbClr val="5B9BD5">
            <a:hueOff val="0"/>
            <a:satOff val="0"/>
            <a:lumOff val="0"/>
            <a:alpha val="9637"/>
          </a:srgbClr>
        </a:solidFill>
        <a:ln>
          <a:noFill/>
        </a:ln>
        <a:effectLst/>
      </dgm:spPr>
      <dgm:t>
        <a:bodyPr/>
        <a:lstStyle/>
        <a:p>
          <a:endParaRPr lang="es-ES"/>
        </a:p>
      </dgm:t>
    </dgm:pt>
    <dgm:pt modelId="{E12CF6B5-CDBF-4B41-AF1B-97A3ED12D59F}" type="pres">
      <dgm:prSet presAssocID="{B8D8C743-72AB-C04F-8C31-965C5B602621}" presName="cycle" presStyleCnt="0">
        <dgm:presLayoutVars>
          <dgm:chMax val="1"/>
          <dgm:dir/>
          <dgm:animLvl val="ctr"/>
          <dgm:resizeHandles val="exact"/>
        </dgm:presLayoutVars>
      </dgm:prSet>
      <dgm:spPr/>
    </dgm:pt>
    <dgm:pt modelId="{744B9493-602D-9E4A-AA3C-8E6ADD0AF51E}" type="pres">
      <dgm:prSet presAssocID="{547DC02A-F689-054F-897A-24BBE2208163}" presName="centerShape" presStyleLbl="node0" presStyleIdx="0" presStyleCnt="1"/>
      <dgm:spPr/>
    </dgm:pt>
    <dgm:pt modelId="{D966E5FF-3E9C-E247-B537-94C8C1C14840}" type="pres">
      <dgm:prSet presAssocID="{C4CE83EE-A4BF-0743-8D37-037A98231756}" presName="parTrans" presStyleLbl="bgSibTrans2D1" presStyleIdx="0" presStyleCnt="4"/>
      <dgm:spPr/>
    </dgm:pt>
    <dgm:pt modelId="{E60F7FBF-D84B-3F44-84E6-E255A2ED7202}" type="pres">
      <dgm:prSet presAssocID="{F0815830-0BA9-7E4A-8380-148CC5417A21}" presName="node" presStyleLbl="node1" presStyleIdx="0" presStyleCnt="4">
        <dgm:presLayoutVars>
          <dgm:bulletEnabled val="1"/>
        </dgm:presLayoutVars>
      </dgm:prSet>
      <dgm:spPr/>
    </dgm:pt>
    <dgm:pt modelId="{ECBFD249-8441-B64C-AB85-7A0D03A3411D}" type="pres">
      <dgm:prSet presAssocID="{88400853-56E2-C448-BD2D-225526DD3078}" presName="parTrans" presStyleLbl="bgSibTrans2D1" presStyleIdx="1" presStyleCnt="4"/>
      <dgm:spPr>
        <a:xfrm rot="14700000">
          <a:off x="3788819" y="1112807"/>
          <a:ext cx="1440441" cy="551566"/>
        </a:xfrm>
        <a:prstGeom prst="leftArrow">
          <a:avLst>
            <a:gd name="adj1" fmla="val 60000"/>
            <a:gd name="adj2" fmla="val 50000"/>
          </a:avLst>
        </a:prstGeom>
      </dgm:spPr>
    </dgm:pt>
    <dgm:pt modelId="{5D1F6DEF-3072-F441-942A-8D21255E8EE6}" type="pres">
      <dgm:prSet presAssocID="{5E4C20A5-5D3A-2B45-9E96-C203D8BD2280}" presName="node" presStyleLbl="node1" presStyleIdx="1" presStyleCnt="4" custScaleX="112806">
        <dgm:presLayoutVars>
          <dgm:bulletEnabled val="1"/>
        </dgm:presLayoutVars>
      </dgm:prSet>
      <dgm:spPr>
        <a:xfrm>
          <a:off x="3167660" y="426"/>
          <a:ext cx="2074001" cy="1470844"/>
        </a:xfrm>
        <a:prstGeom prst="roundRect">
          <a:avLst>
            <a:gd name="adj" fmla="val 10000"/>
          </a:avLst>
        </a:prstGeom>
      </dgm:spPr>
    </dgm:pt>
    <dgm:pt modelId="{3A523049-DFE3-B849-BA32-320313E5CED2}" type="pres">
      <dgm:prSet presAssocID="{CC4ACDC0-4D48-7C43-8D3E-EEBB7500BE48}" presName="parTrans" presStyleLbl="bgSibTrans2D1" presStyleIdx="2" presStyleCnt="4"/>
      <dgm:spPr>
        <a:xfrm rot="17700000">
          <a:off x="5286339" y="1112807"/>
          <a:ext cx="1440441" cy="551566"/>
        </a:xfrm>
        <a:prstGeom prst="leftArrow">
          <a:avLst>
            <a:gd name="adj1" fmla="val 60000"/>
            <a:gd name="adj2" fmla="val 50000"/>
          </a:avLst>
        </a:prstGeom>
      </dgm:spPr>
    </dgm:pt>
    <dgm:pt modelId="{76228F14-DF8B-FA49-A47D-255139C8AC2E}" type="pres">
      <dgm:prSet presAssocID="{B11FAA45-981B-0442-8FE2-2F3341CED180}" presName="node" presStyleLbl="node1" presStyleIdx="2" presStyleCnt="4">
        <dgm:presLayoutVars>
          <dgm:bulletEnabled val="1"/>
        </dgm:presLayoutVars>
      </dgm:prSet>
      <dgm:spPr>
        <a:xfrm>
          <a:off x="5391660" y="426"/>
          <a:ext cx="1838556" cy="1470844"/>
        </a:xfrm>
        <a:prstGeom prst="roundRect">
          <a:avLst>
            <a:gd name="adj" fmla="val 10000"/>
          </a:avLst>
        </a:prstGeom>
      </dgm:spPr>
    </dgm:pt>
    <dgm:pt modelId="{3A05478C-6715-6849-990E-360495F1190F}" type="pres">
      <dgm:prSet presAssocID="{BB84923B-F336-3D41-BBEB-AE6227171D66}" presName="parTrans" presStyleLbl="bgSibTrans2D1" presStyleIdx="3" presStyleCnt="4"/>
      <dgm:spPr>
        <a:xfrm rot="20700000">
          <a:off x="6248926" y="2259974"/>
          <a:ext cx="1440441" cy="551566"/>
        </a:xfrm>
        <a:prstGeom prst="leftArrow">
          <a:avLst>
            <a:gd name="adj1" fmla="val 60000"/>
            <a:gd name="adj2" fmla="val 50000"/>
          </a:avLst>
        </a:prstGeom>
      </dgm:spPr>
    </dgm:pt>
    <dgm:pt modelId="{5B54252E-9BAC-1744-BE08-95BE41344E08}" type="pres">
      <dgm:prSet presAssocID="{BE676D3B-DE07-1346-968F-1CB5B44CD192}" presName="node" presStyleLbl="node1" presStyleIdx="3" presStyleCnt="4">
        <dgm:presLayoutVars>
          <dgm:bulletEnabled val="1"/>
        </dgm:presLayoutVars>
      </dgm:prSet>
      <dgm:spPr>
        <a:xfrm>
          <a:off x="6745549" y="1613928"/>
          <a:ext cx="1838556" cy="1470844"/>
        </a:xfrm>
        <a:prstGeom prst="roundRect">
          <a:avLst>
            <a:gd name="adj" fmla="val 10000"/>
          </a:avLst>
        </a:prstGeom>
      </dgm:spPr>
    </dgm:pt>
  </dgm:ptLst>
  <dgm:cxnLst>
    <dgm:cxn modelId="{7BBA1E27-FBC2-E24B-8C70-CF5D19353A37}" type="presOf" srcId="{B11FAA45-981B-0442-8FE2-2F3341CED180}" destId="{76228F14-DF8B-FA49-A47D-255139C8AC2E}" srcOrd="0" destOrd="0" presId="urn:microsoft.com/office/officeart/2005/8/layout/radial4"/>
    <dgm:cxn modelId="{AE897031-9C17-C54F-B909-26501854B771}" type="presOf" srcId="{BB84923B-F336-3D41-BBEB-AE6227171D66}" destId="{3A05478C-6715-6849-990E-360495F1190F}" srcOrd="0" destOrd="0" presId="urn:microsoft.com/office/officeart/2005/8/layout/radial4"/>
    <dgm:cxn modelId="{B7249A35-1A19-334F-B681-48D9F55A5219}" srcId="{B8D8C743-72AB-C04F-8C31-965C5B602621}" destId="{547DC02A-F689-054F-897A-24BBE2208163}" srcOrd="0" destOrd="0" parTransId="{23FA6FA2-AF23-A642-A671-6588A3358B4A}" sibTransId="{9CC885ED-57D3-6044-871B-25243ADD3DF0}"/>
    <dgm:cxn modelId="{9575C348-B5B1-5946-86FE-2E1D7962E7A5}" type="presOf" srcId="{BE676D3B-DE07-1346-968F-1CB5B44CD192}" destId="{5B54252E-9BAC-1744-BE08-95BE41344E08}" srcOrd="0" destOrd="0" presId="urn:microsoft.com/office/officeart/2005/8/layout/radial4"/>
    <dgm:cxn modelId="{0823E658-0D20-B343-8A98-41F3B7E629B6}" type="presOf" srcId="{F0815830-0BA9-7E4A-8380-148CC5417A21}" destId="{E60F7FBF-D84B-3F44-84E6-E255A2ED7202}" srcOrd="0" destOrd="0" presId="urn:microsoft.com/office/officeart/2005/8/layout/radial4"/>
    <dgm:cxn modelId="{8E151376-F03F-0A49-B6D3-3D1F89D57A21}" type="presOf" srcId="{CC4ACDC0-4D48-7C43-8D3E-EEBB7500BE48}" destId="{3A523049-DFE3-B849-BA32-320313E5CED2}" srcOrd="0" destOrd="0" presId="urn:microsoft.com/office/officeart/2005/8/layout/radial4"/>
    <dgm:cxn modelId="{CC657396-7006-9448-A209-ED69816D2F5A}" type="presOf" srcId="{5E4C20A5-5D3A-2B45-9E96-C203D8BD2280}" destId="{5D1F6DEF-3072-F441-942A-8D21255E8EE6}" srcOrd="0" destOrd="0" presId="urn:microsoft.com/office/officeart/2005/8/layout/radial4"/>
    <dgm:cxn modelId="{C4474B9E-DDB4-0B4D-9F3A-42B1970E92C7}" srcId="{547DC02A-F689-054F-897A-24BBE2208163}" destId="{F0815830-0BA9-7E4A-8380-148CC5417A21}" srcOrd="0" destOrd="0" parTransId="{C4CE83EE-A4BF-0743-8D37-037A98231756}" sibTransId="{901A4585-B95C-E340-AE17-3D0120CA412A}"/>
    <dgm:cxn modelId="{ED8787BD-E8F0-C844-A299-BDE5EBF218D0}" type="presOf" srcId="{B8D8C743-72AB-C04F-8C31-965C5B602621}" destId="{E12CF6B5-CDBF-4B41-AF1B-97A3ED12D59F}" srcOrd="0" destOrd="0" presId="urn:microsoft.com/office/officeart/2005/8/layout/radial4"/>
    <dgm:cxn modelId="{9DD978C6-BA7C-144B-84E5-12D81CD81B5C}" srcId="{547DC02A-F689-054F-897A-24BBE2208163}" destId="{5E4C20A5-5D3A-2B45-9E96-C203D8BD2280}" srcOrd="1" destOrd="0" parTransId="{88400853-56E2-C448-BD2D-225526DD3078}" sibTransId="{527CF92A-FF06-5E4F-8E9F-8309DCDBFC61}"/>
    <dgm:cxn modelId="{EF1A35D0-4693-5D40-8A42-BE8C5DC738A3}" srcId="{547DC02A-F689-054F-897A-24BBE2208163}" destId="{BE676D3B-DE07-1346-968F-1CB5B44CD192}" srcOrd="3" destOrd="0" parTransId="{BB84923B-F336-3D41-BBEB-AE6227171D66}" sibTransId="{E3ED6CA3-DE2B-F94D-B334-7FCC50ACDF18}"/>
    <dgm:cxn modelId="{20EB5FDF-8A8B-9844-8128-979D81EA3D0D}" type="presOf" srcId="{C4CE83EE-A4BF-0743-8D37-037A98231756}" destId="{D966E5FF-3E9C-E247-B537-94C8C1C14840}" srcOrd="0" destOrd="0" presId="urn:microsoft.com/office/officeart/2005/8/layout/radial4"/>
    <dgm:cxn modelId="{2938FBE1-8D4F-114A-A718-30052832FF84}" type="presOf" srcId="{88400853-56E2-C448-BD2D-225526DD3078}" destId="{ECBFD249-8441-B64C-AB85-7A0D03A3411D}" srcOrd="0" destOrd="0" presId="urn:microsoft.com/office/officeart/2005/8/layout/radial4"/>
    <dgm:cxn modelId="{FAABD6E7-CC6F-4341-8110-53E191CCEC51}" srcId="{547DC02A-F689-054F-897A-24BBE2208163}" destId="{B11FAA45-981B-0442-8FE2-2F3341CED180}" srcOrd="2" destOrd="0" parTransId="{CC4ACDC0-4D48-7C43-8D3E-EEBB7500BE48}" sibTransId="{57DF1D92-7FFF-724C-BA26-3203B9D83E45}"/>
    <dgm:cxn modelId="{7E434BFF-66A4-AB4F-9A43-4F6DF5E7C2BE}" type="presOf" srcId="{547DC02A-F689-054F-897A-24BBE2208163}" destId="{744B9493-602D-9E4A-AA3C-8E6ADD0AF51E}" srcOrd="0" destOrd="0" presId="urn:microsoft.com/office/officeart/2005/8/layout/radial4"/>
    <dgm:cxn modelId="{470A41C8-452F-DE4A-95AD-FA921915B7DC}" type="presParOf" srcId="{E12CF6B5-CDBF-4B41-AF1B-97A3ED12D59F}" destId="{744B9493-602D-9E4A-AA3C-8E6ADD0AF51E}" srcOrd="0" destOrd="0" presId="urn:microsoft.com/office/officeart/2005/8/layout/radial4"/>
    <dgm:cxn modelId="{25709E85-81B0-0140-B8D9-B519075544AE}" type="presParOf" srcId="{E12CF6B5-CDBF-4B41-AF1B-97A3ED12D59F}" destId="{D966E5FF-3E9C-E247-B537-94C8C1C14840}" srcOrd="1" destOrd="0" presId="urn:microsoft.com/office/officeart/2005/8/layout/radial4"/>
    <dgm:cxn modelId="{48366284-7D6F-564C-B38F-B1D2A7B19D80}" type="presParOf" srcId="{E12CF6B5-CDBF-4B41-AF1B-97A3ED12D59F}" destId="{E60F7FBF-D84B-3F44-84E6-E255A2ED7202}" srcOrd="2" destOrd="0" presId="urn:microsoft.com/office/officeart/2005/8/layout/radial4"/>
    <dgm:cxn modelId="{153171C9-A9A0-F74D-951D-A1EB9A7290F8}" type="presParOf" srcId="{E12CF6B5-CDBF-4B41-AF1B-97A3ED12D59F}" destId="{ECBFD249-8441-B64C-AB85-7A0D03A3411D}" srcOrd="3" destOrd="0" presId="urn:microsoft.com/office/officeart/2005/8/layout/radial4"/>
    <dgm:cxn modelId="{E9A1B856-57FB-BE4F-8497-76ECD5F04D21}" type="presParOf" srcId="{E12CF6B5-CDBF-4B41-AF1B-97A3ED12D59F}" destId="{5D1F6DEF-3072-F441-942A-8D21255E8EE6}" srcOrd="4" destOrd="0" presId="urn:microsoft.com/office/officeart/2005/8/layout/radial4"/>
    <dgm:cxn modelId="{1C120082-F2DB-DD49-8C38-A4834A73FE25}" type="presParOf" srcId="{E12CF6B5-CDBF-4B41-AF1B-97A3ED12D59F}" destId="{3A523049-DFE3-B849-BA32-320313E5CED2}" srcOrd="5" destOrd="0" presId="urn:microsoft.com/office/officeart/2005/8/layout/radial4"/>
    <dgm:cxn modelId="{D8C442D0-76AE-9E45-8C5D-4E46E36EA1B0}" type="presParOf" srcId="{E12CF6B5-CDBF-4B41-AF1B-97A3ED12D59F}" destId="{76228F14-DF8B-FA49-A47D-255139C8AC2E}" srcOrd="6" destOrd="0" presId="urn:microsoft.com/office/officeart/2005/8/layout/radial4"/>
    <dgm:cxn modelId="{6BD819B0-FFCB-E949-B25C-748572926D8C}" type="presParOf" srcId="{E12CF6B5-CDBF-4B41-AF1B-97A3ED12D59F}" destId="{3A05478C-6715-6849-990E-360495F1190F}" srcOrd="7" destOrd="0" presId="urn:microsoft.com/office/officeart/2005/8/layout/radial4"/>
    <dgm:cxn modelId="{F004F2E3-B2FE-404E-B64D-F2D049A1FAF9}" type="presParOf" srcId="{E12CF6B5-CDBF-4B41-AF1B-97A3ED12D59F}" destId="{5B54252E-9BAC-1744-BE08-95BE41344E08}"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8D8C743-72AB-C04F-8C31-965C5B602621}" type="doc">
      <dgm:prSet loTypeId="urn:microsoft.com/office/officeart/2005/8/layout/radial4" loCatId="" qsTypeId="urn:microsoft.com/office/officeart/2005/8/quickstyle/simple1" qsCatId="simple" csTypeId="urn:microsoft.com/office/officeart/2005/8/colors/accent1_2" csCatId="accent1" phldr="1"/>
      <dgm:spPr/>
      <dgm:t>
        <a:bodyPr/>
        <a:lstStyle/>
        <a:p>
          <a:endParaRPr lang="es-ES"/>
        </a:p>
      </dgm:t>
    </dgm:pt>
    <dgm:pt modelId="{547DC02A-F689-054F-897A-24BBE2208163}">
      <dgm:prSet phldrT="[Texto]"/>
      <dgm:spPr/>
      <dgm:t>
        <a:bodyPr/>
        <a:lstStyle/>
        <a:p>
          <a:r>
            <a:rPr lang="es-ES" dirty="0"/>
            <a:t>HCLA</a:t>
          </a:r>
        </a:p>
      </dgm:t>
    </dgm:pt>
    <dgm:pt modelId="{23FA6FA2-AF23-A642-A671-6588A3358B4A}" type="parTrans" cxnId="{B7249A35-1A19-334F-B681-48D9F55A5219}">
      <dgm:prSet/>
      <dgm:spPr/>
      <dgm:t>
        <a:bodyPr/>
        <a:lstStyle/>
        <a:p>
          <a:endParaRPr lang="es-ES"/>
        </a:p>
      </dgm:t>
    </dgm:pt>
    <dgm:pt modelId="{9CC885ED-57D3-6044-871B-25243ADD3DF0}" type="sibTrans" cxnId="{B7249A35-1A19-334F-B681-48D9F55A5219}">
      <dgm:prSet/>
      <dgm:spPr/>
      <dgm:t>
        <a:bodyPr/>
        <a:lstStyle/>
        <a:p>
          <a:endParaRPr lang="es-ES"/>
        </a:p>
      </dgm:t>
    </dgm:pt>
    <dgm:pt modelId="{B11FAA45-981B-0442-8FE2-2F3341CED180}">
      <dgm:prSet phldrT="[Texto]" custT="1"/>
      <dgm:spPr>
        <a:solidFill>
          <a:srgbClr val="5B9BD5">
            <a:hueOff val="0"/>
            <a:satOff val="0"/>
            <a:lumOff val="0"/>
            <a:alpha val="34710"/>
          </a:srgbClr>
        </a:solidFill>
        <a:ln w="12700" cap="flat" cmpd="sng" algn="ctr">
          <a:solidFill>
            <a:prstClr val="white">
              <a:hueOff val="0"/>
              <a:satOff val="0"/>
              <a:lumOff val="0"/>
              <a:alphaOff val="0"/>
            </a:prstClr>
          </a:solidFill>
          <a:prstDash val="solid"/>
          <a:miter lim="800000"/>
        </a:ln>
        <a:effectLst/>
      </dgm:spPr>
      <dgm:t>
        <a:bodyPr spcFirstLastPara="0" vert="horz" wrap="square" lIns="38100" tIns="38100" rIns="38100" bIns="38100" numCol="1" spcCol="1270" anchor="ctr" anchorCtr="0"/>
        <a:lstStyle/>
        <a:p>
          <a:r>
            <a:rPr lang="es-ES" sz="2000" kern="1200" dirty="0"/>
            <a:t>Co-</a:t>
          </a:r>
          <a:r>
            <a:rPr lang="es-ES" sz="2000" kern="1200" dirty="0" err="1"/>
            <a:t>design</a:t>
          </a:r>
          <a:r>
            <a:rPr lang="es-ES" sz="2000" kern="1200" dirty="0"/>
            <a:t> </a:t>
          </a:r>
          <a:r>
            <a:rPr lang="es-ES" sz="2000" kern="1200" dirty="0" err="1">
              <a:solidFill>
                <a:prstClr val="white"/>
              </a:solidFill>
              <a:latin typeface="Calibri" panose="020F0502020204030204"/>
              <a:ea typeface="+mn-ea"/>
              <a:cs typeface="+mn-cs"/>
            </a:rPr>
            <a:t>approaches</a:t>
          </a:r>
          <a:endParaRPr lang="es-ES" sz="2000" kern="1200" dirty="0">
            <a:solidFill>
              <a:prstClr val="white"/>
            </a:solidFill>
            <a:latin typeface="Calibri" panose="020F0502020204030204"/>
            <a:ea typeface="+mn-ea"/>
            <a:cs typeface="+mn-cs"/>
          </a:endParaRPr>
        </a:p>
      </dgm:t>
    </dgm:pt>
    <dgm:pt modelId="{CC4ACDC0-4D48-7C43-8D3E-EEBB7500BE48}" type="parTrans" cxnId="{FAABD6E7-CC6F-4341-8110-53E191CCEC51}">
      <dgm:prSet/>
      <dgm:spPr>
        <a:solidFill>
          <a:srgbClr val="5B9BD5">
            <a:hueOff val="0"/>
            <a:satOff val="0"/>
            <a:lumOff val="0"/>
            <a:alpha val="9637"/>
          </a:srgbClr>
        </a:solidFill>
        <a:ln>
          <a:noFill/>
        </a:ln>
        <a:effectLst/>
      </dgm:spPr>
      <dgm:t>
        <a:bodyPr/>
        <a:lstStyle/>
        <a:p>
          <a:endParaRPr lang="es-ES"/>
        </a:p>
      </dgm:t>
    </dgm:pt>
    <dgm:pt modelId="{57DF1D92-7FFF-724C-BA26-3203B9D83E45}" type="sibTrans" cxnId="{FAABD6E7-CC6F-4341-8110-53E191CCEC51}">
      <dgm:prSet/>
      <dgm:spPr/>
      <dgm:t>
        <a:bodyPr/>
        <a:lstStyle/>
        <a:p>
          <a:endParaRPr lang="es-ES"/>
        </a:p>
      </dgm:t>
    </dgm:pt>
    <dgm:pt modelId="{BE676D3B-DE07-1346-968F-1CB5B44CD192}">
      <dgm:prSet phldrT="[Texto]" custT="1"/>
      <dgm:spPr>
        <a:solidFill>
          <a:srgbClr val="5B9BD5">
            <a:hueOff val="0"/>
            <a:satOff val="0"/>
            <a:lumOff val="0"/>
            <a:alphaOff val="0"/>
          </a:srgbClr>
        </a:solidFill>
        <a:ln w="12700" cap="flat" cmpd="sng" algn="ctr">
          <a:solidFill>
            <a:prstClr val="white">
              <a:hueOff val="0"/>
              <a:satOff val="0"/>
              <a:lumOff val="0"/>
              <a:alphaOff val="0"/>
            </a:prstClr>
          </a:solidFill>
          <a:prstDash val="solid"/>
          <a:miter lim="800000"/>
        </a:ln>
        <a:effectLst/>
      </dgm:spPr>
      <dgm:t>
        <a:bodyPr spcFirstLastPara="0" vert="horz" wrap="square" lIns="38100" tIns="38100" rIns="38100" bIns="38100" numCol="1" spcCol="1270" anchor="ctr" anchorCtr="0"/>
        <a:lstStyle/>
        <a:p>
          <a:pPr marL="0" lvl="0" indent="0" algn="ctr" defTabSz="889000">
            <a:lnSpc>
              <a:spcPct val="90000"/>
            </a:lnSpc>
            <a:spcBef>
              <a:spcPct val="0"/>
            </a:spcBef>
            <a:spcAft>
              <a:spcPct val="35000"/>
            </a:spcAft>
            <a:buNone/>
          </a:pPr>
          <a:r>
            <a:rPr lang="es-ES" sz="2000" kern="1200" dirty="0">
              <a:solidFill>
                <a:prstClr val="white"/>
              </a:solidFill>
              <a:latin typeface="Calibri" panose="020F0502020204030204"/>
              <a:ea typeface="+mn-ea"/>
              <a:cs typeface="+mn-cs"/>
            </a:rPr>
            <a:t>Balance human  - </a:t>
          </a:r>
          <a:r>
            <a:rPr lang="es-ES" sz="2000" kern="1200" dirty="0" err="1">
              <a:solidFill>
                <a:prstClr val="white"/>
              </a:solidFill>
              <a:latin typeface="Calibri" panose="020F0502020204030204"/>
              <a:ea typeface="+mn-ea"/>
              <a:cs typeface="+mn-cs"/>
            </a:rPr>
            <a:t>tool</a:t>
          </a:r>
          <a:endParaRPr lang="es-ES" sz="2000" kern="1200" dirty="0">
            <a:solidFill>
              <a:prstClr val="white"/>
            </a:solidFill>
            <a:latin typeface="Calibri" panose="020F0502020204030204"/>
            <a:ea typeface="+mn-ea"/>
            <a:cs typeface="+mn-cs"/>
          </a:endParaRPr>
        </a:p>
      </dgm:t>
    </dgm:pt>
    <dgm:pt modelId="{E3ED6CA3-DE2B-F94D-B334-7FCC50ACDF18}" type="sibTrans" cxnId="{EF1A35D0-4693-5D40-8A42-BE8C5DC738A3}">
      <dgm:prSet/>
      <dgm:spPr/>
      <dgm:t>
        <a:bodyPr/>
        <a:lstStyle/>
        <a:p>
          <a:endParaRPr lang="es-ES"/>
        </a:p>
      </dgm:t>
    </dgm:pt>
    <dgm:pt modelId="{BB84923B-F336-3D41-BBEB-AE6227171D66}" type="parTrans" cxnId="{EF1A35D0-4693-5D40-8A42-BE8C5DC738A3}">
      <dgm:prSet/>
      <dgm:spPr>
        <a:solidFill>
          <a:srgbClr val="5B9BD5">
            <a:hueOff val="0"/>
            <a:satOff val="0"/>
            <a:lumOff val="0"/>
            <a:alpha val="34710"/>
          </a:srgbClr>
        </a:solidFill>
        <a:ln w="12700" cap="flat" cmpd="sng" algn="ctr">
          <a:solidFill>
            <a:prstClr val="white">
              <a:hueOff val="0"/>
              <a:satOff val="0"/>
              <a:lumOff val="0"/>
              <a:alphaOff val="0"/>
            </a:prstClr>
          </a:solidFill>
          <a:prstDash val="solid"/>
          <a:miter lim="800000"/>
        </a:ln>
        <a:effectLst/>
      </dgm:spPr>
      <dgm:t>
        <a:bodyPr/>
        <a:lstStyle/>
        <a:p>
          <a:pPr marL="0" lvl="0" indent="0" algn="ctr" defTabSz="889000">
            <a:lnSpc>
              <a:spcPct val="90000"/>
            </a:lnSpc>
            <a:spcBef>
              <a:spcPct val="0"/>
            </a:spcBef>
            <a:spcAft>
              <a:spcPct val="35000"/>
            </a:spcAft>
            <a:buNone/>
          </a:pPr>
          <a:endParaRPr lang="es-ES" sz="2000" kern="1200">
            <a:solidFill>
              <a:prstClr val="white"/>
            </a:solidFill>
            <a:latin typeface="Calibri" panose="020F0502020204030204"/>
            <a:ea typeface="+mn-ea"/>
            <a:cs typeface="+mn-cs"/>
          </a:endParaRPr>
        </a:p>
      </dgm:t>
    </dgm:pt>
    <dgm:pt modelId="{F0815830-0BA9-7E4A-8380-148CC5417A21}">
      <dgm:prSet phldrT="[Texto]" custT="1"/>
      <dgm:spPr>
        <a:solidFill>
          <a:srgbClr val="5B9BD5">
            <a:hueOff val="0"/>
            <a:satOff val="0"/>
            <a:lumOff val="0"/>
            <a:alpha val="34710"/>
          </a:srgbClr>
        </a:solidFill>
        <a:ln w="12700" cap="flat" cmpd="sng" algn="ctr">
          <a:solidFill>
            <a:prstClr val="white">
              <a:hueOff val="0"/>
              <a:satOff val="0"/>
              <a:lumOff val="0"/>
              <a:alphaOff val="0"/>
            </a:prstClr>
          </a:solidFill>
          <a:prstDash val="solid"/>
          <a:miter lim="800000"/>
        </a:ln>
        <a:effectLst/>
      </dgm:spPr>
      <dgm:t>
        <a:bodyPr spcFirstLastPara="0" vert="horz" wrap="square" lIns="38100" tIns="38100" rIns="38100" bIns="38100" numCol="1" spcCol="1270" anchor="ctr" anchorCtr="0"/>
        <a:lstStyle/>
        <a:p>
          <a:pPr marL="0" lvl="0" indent="0" algn="ctr" defTabSz="889000">
            <a:lnSpc>
              <a:spcPct val="90000"/>
            </a:lnSpc>
            <a:spcBef>
              <a:spcPct val="0"/>
            </a:spcBef>
            <a:spcAft>
              <a:spcPct val="35000"/>
            </a:spcAft>
            <a:buNone/>
          </a:pPr>
          <a:r>
            <a:rPr lang="es-ES" sz="2000" kern="1200" dirty="0">
              <a:solidFill>
                <a:prstClr val="white"/>
              </a:solidFill>
              <a:latin typeface="Calibri" panose="020F0502020204030204"/>
              <a:ea typeface="+mn-ea"/>
              <a:cs typeface="+mn-cs"/>
            </a:rPr>
            <a:t>Cultural </a:t>
          </a:r>
          <a:r>
            <a:rPr lang="es-ES" sz="2000" kern="1200" dirty="0" err="1">
              <a:solidFill>
                <a:prstClr val="white"/>
              </a:solidFill>
              <a:latin typeface="Calibri" panose="020F0502020204030204"/>
              <a:ea typeface="+mn-ea"/>
              <a:cs typeface="+mn-cs"/>
            </a:rPr>
            <a:t>awareness</a:t>
          </a:r>
          <a:endParaRPr lang="es-ES" sz="2000" kern="1200" dirty="0">
            <a:solidFill>
              <a:prstClr val="white"/>
            </a:solidFill>
            <a:latin typeface="Calibri" panose="020F0502020204030204"/>
            <a:ea typeface="+mn-ea"/>
            <a:cs typeface="+mn-cs"/>
          </a:endParaRPr>
        </a:p>
      </dgm:t>
    </dgm:pt>
    <dgm:pt modelId="{901A4585-B95C-E340-AE17-3D0120CA412A}" type="sibTrans" cxnId="{C4474B9E-DDB4-0B4D-9F3A-42B1970E92C7}">
      <dgm:prSet/>
      <dgm:spPr/>
      <dgm:t>
        <a:bodyPr/>
        <a:lstStyle/>
        <a:p>
          <a:endParaRPr lang="es-ES"/>
        </a:p>
      </dgm:t>
    </dgm:pt>
    <dgm:pt modelId="{C4CE83EE-A4BF-0743-8D37-037A98231756}" type="parTrans" cxnId="{C4474B9E-DDB4-0B4D-9F3A-42B1970E92C7}">
      <dgm:prSet/>
      <dgm:spPr>
        <a:solidFill>
          <a:srgbClr val="5B9BD5">
            <a:hueOff val="0"/>
            <a:satOff val="0"/>
            <a:lumOff val="0"/>
            <a:alpha val="9637"/>
          </a:srgbClr>
        </a:solidFill>
        <a:ln>
          <a:noFill/>
        </a:ln>
        <a:effectLst/>
      </dgm:spPr>
      <dgm:t>
        <a:bodyPr spcFirstLastPara="0" vert="horz" wrap="square" lIns="38100" tIns="38100" rIns="38100" bIns="38100" numCol="1" spcCol="1270" anchor="ctr" anchorCtr="0"/>
        <a:lstStyle/>
        <a:p>
          <a:pPr marL="0" lvl="0" indent="0" algn="ctr" defTabSz="889000">
            <a:lnSpc>
              <a:spcPct val="90000"/>
            </a:lnSpc>
            <a:spcBef>
              <a:spcPct val="0"/>
            </a:spcBef>
            <a:spcAft>
              <a:spcPct val="35000"/>
            </a:spcAft>
            <a:buNone/>
          </a:pPr>
          <a:endParaRPr lang="es-ES"/>
        </a:p>
      </dgm:t>
    </dgm:pt>
    <dgm:pt modelId="{5E4C20A5-5D3A-2B45-9E96-C203D8BD2280}">
      <dgm:prSet phldrT="[Texto]" custT="1"/>
      <dgm:spPr>
        <a:solidFill>
          <a:srgbClr val="5B9BD5">
            <a:hueOff val="0"/>
            <a:satOff val="0"/>
            <a:lumOff val="0"/>
            <a:alpha val="34710"/>
          </a:srgbClr>
        </a:solidFill>
        <a:ln w="12700" cap="flat" cmpd="sng" algn="ctr">
          <a:solidFill>
            <a:prstClr val="white">
              <a:hueOff val="0"/>
              <a:satOff val="0"/>
              <a:lumOff val="0"/>
              <a:alphaOff val="0"/>
            </a:prstClr>
          </a:solidFill>
          <a:prstDash val="solid"/>
          <a:miter lim="800000"/>
        </a:ln>
        <a:effectLst/>
      </dgm:spPr>
      <dgm:t>
        <a:bodyPr spcFirstLastPara="0" vert="horz" wrap="square" lIns="38100" tIns="38100" rIns="38100" bIns="38100" numCol="1" spcCol="1270" anchor="ctr" anchorCtr="0"/>
        <a:lstStyle/>
        <a:p>
          <a:pPr marL="0" lvl="0" indent="0" algn="ctr" defTabSz="889000">
            <a:lnSpc>
              <a:spcPct val="90000"/>
            </a:lnSpc>
            <a:spcBef>
              <a:spcPct val="0"/>
            </a:spcBef>
            <a:spcAft>
              <a:spcPct val="35000"/>
            </a:spcAft>
            <a:buNone/>
          </a:pPr>
          <a:r>
            <a:rPr lang="es-ES" sz="2000" kern="1200" dirty="0" err="1">
              <a:solidFill>
                <a:prstClr val="white"/>
              </a:solidFill>
              <a:latin typeface="Calibri" panose="020F0502020204030204"/>
              <a:ea typeface="+mn-ea"/>
              <a:cs typeface="+mn-cs"/>
            </a:rPr>
            <a:t>Ethics</a:t>
          </a:r>
          <a:r>
            <a:rPr lang="es-ES" sz="2000" kern="1200" dirty="0">
              <a:solidFill>
                <a:prstClr val="white"/>
              </a:solidFill>
              <a:latin typeface="Calibri" panose="020F0502020204030204"/>
              <a:ea typeface="+mn-ea"/>
              <a:cs typeface="+mn-cs"/>
            </a:rPr>
            <a:t> &amp; </a:t>
          </a:r>
          <a:r>
            <a:rPr lang="es-ES" sz="2000" kern="1200" dirty="0" err="1">
              <a:solidFill>
                <a:prstClr val="white"/>
              </a:solidFill>
              <a:latin typeface="Calibri" panose="020F0502020204030204"/>
              <a:ea typeface="+mn-ea"/>
              <a:cs typeface="+mn-cs"/>
            </a:rPr>
            <a:t>Trustworthiness</a:t>
          </a:r>
          <a:endParaRPr lang="es-ES" sz="2000" kern="1200" dirty="0">
            <a:solidFill>
              <a:prstClr val="white"/>
            </a:solidFill>
            <a:latin typeface="Calibri" panose="020F0502020204030204"/>
            <a:ea typeface="+mn-ea"/>
            <a:cs typeface="+mn-cs"/>
          </a:endParaRPr>
        </a:p>
      </dgm:t>
    </dgm:pt>
    <dgm:pt modelId="{527CF92A-FF06-5E4F-8E9F-8309DCDBFC61}" type="sibTrans" cxnId="{9DD978C6-BA7C-144B-84E5-12D81CD81B5C}">
      <dgm:prSet/>
      <dgm:spPr/>
      <dgm:t>
        <a:bodyPr/>
        <a:lstStyle/>
        <a:p>
          <a:endParaRPr lang="es-ES"/>
        </a:p>
      </dgm:t>
    </dgm:pt>
    <dgm:pt modelId="{88400853-56E2-C448-BD2D-225526DD3078}" type="parTrans" cxnId="{9DD978C6-BA7C-144B-84E5-12D81CD81B5C}">
      <dgm:prSet/>
      <dgm:spPr>
        <a:solidFill>
          <a:srgbClr val="5B9BD5">
            <a:hueOff val="0"/>
            <a:satOff val="0"/>
            <a:lumOff val="0"/>
            <a:alpha val="9637"/>
          </a:srgbClr>
        </a:solidFill>
        <a:ln>
          <a:noFill/>
        </a:ln>
        <a:effectLst/>
      </dgm:spPr>
      <dgm:t>
        <a:bodyPr/>
        <a:lstStyle/>
        <a:p>
          <a:pPr marL="0" lvl="0" indent="0" algn="ctr" defTabSz="889000">
            <a:lnSpc>
              <a:spcPct val="90000"/>
            </a:lnSpc>
            <a:spcBef>
              <a:spcPct val="0"/>
            </a:spcBef>
            <a:spcAft>
              <a:spcPct val="35000"/>
            </a:spcAft>
            <a:buNone/>
          </a:pPr>
          <a:endParaRPr lang="es-ES"/>
        </a:p>
      </dgm:t>
    </dgm:pt>
    <dgm:pt modelId="{E12CF6B5-CDBF-4B41-AF1B-97A3ED12D59F}" type="pres">
      <dgm:prSet presAssocID="{B8D8C743-72AB-C04F-8C31-965C5B602621}" presName="cycle" presStyleCnt="0">
        <dgm:presLayoutVars>
          <dgm:chMax val="1"/>
          <dgm:dir/>
          <dgm:animLvl val="ctr"/>
          <dgm:resizeHandles val="exact"/>
        </dgm:presLayoutVars>
      </dgm:prSet>
      <dgm:spPr/>
    </dgm:pt>
    <dgm:pt modelId="{744B9493-602D-9E4A-AA3C-8E6ADD0AF51E}" type="pres">
      <dgm:prSet presAssocID="{547DC02A-F689-054F-897A-24BBE2208163}" presName="centerShape" presStyleLbl="node0" presStyleIdx="0" presStyleCnt="1"/>
      <dgm:spPr/>
    </dgm:pt>
    <dgm:pt modelId="{D966E5FF-3E9C-E247-B537-94C8C1C14840}" type="pres">
      <dgm:prSet presAssocID="{C4CE83EE-A4BF-0743-8D37-037A98231756}" presName="parTrans" presStyleLbl="bgSibTrans2D1" presStyleIdx="0" presStyleCnt="4"/>
      <dgm:spPr>
        <a:xfrm rot="17700000">
          <a:off x="5227477" y="1112807"/>
          <a:ext cx="1440441" cy="551566"/>
        </a:xfrm>
        <a:prstGeom prst="leftArrow">
          <a:avLst>
            <a:gd name="adj1" fmla="val 60000"/>
            <a:gd name="adj2" fmla="val 50000"/>
          </a:avLst>
        </a:prstGeom>
      </dgm:spPr>
    </dgm:pt>
    <dgm:pt modelId="{E60F7FBF-D84B-3F44-84E6-E255A2ED7202}" type="pres">
      <dgm:prSet presAssocID="{F0815830-0BA9-7E4A-8380-148CC5417A21}" presName="node" presStyleLbl="node1" presStyleIdx="0" presStyleCnt="4">
        <dgm:presLayoutVars>
          <dgm:bulletEnabled val="1"/>
        </dgm:presLayoutVars>
      </dgm:prSet>
      <dgm:spPr>
        <a:xfrm>
          <a:off x="5332799" y="426"/>
          <a:ext cx="1838556" cy="1470844"/>
        </a:xfrm>
        <a:prstGeom prst="roundRect">
          <a:avLst>
            <a:gd name="adj" fmla="val 10000"/>
          </a:avLst>
        </a:prstGeom>
      </dgm:spPr>
    </dgm:pt>
    <dgm:pt modelId="{ECBFD249-8441-B64C-AB85-7A0D03A3411D}" type="pres">
      <dgm:prSet presAssocID="{88400853-56E2-C448-BD2D-225526DD3078}" presName="parTrans" presStyleLbl="bgSibTrans2D1" presStyleIdx="1" presStyleCnt="4"/>
      <dgm:spPr>
        <a:xfrm rot="14700000">
          <a:off x="3788819" y="1112807"/>
          <a:ext cx="1440441" cy="551566"/>
        </a:xfrm>
        <a:prstGeom prst="leftArrow">
          <a:avLst>
            <a:gd name="adj1" fmla="val 60000"/>
            <a:gd name="adj2" fmla="val 50000"/>
          </a:avLst>
        </a:prstGeom>
      </dgm:spPr>
    </dgm:pt>
    <dgm:pt modelId="{5D1F6DEF-3072-F441-942A-8D21255E8EE6}" type="pres">
      <dgm:prSet presAssocID="{5E4C20A5-5D3A-2B45-9E96-C203D8BD2280}" presName="node" presStyleLbl="node1" presStyleIdx="1" presStyleCnt="4" custScaleX="112806">
        <dgm:presLayoutVars>
          <dgm:bulletEnabled val="1"/>
        </dgm:presLayoutVars>
      </dgm:prSet>
      <dgm:spPr>
        <a:xfrm>
          <a:off x="3167660" y="426"/>
          <a:ext cx="2074001" cy="1470844"/>
        </a:xfrm>
        <a:prstGeom prst="roundRect">
          <a:avLst>
            <a:gd name="adj" fmla="val 10000"/>
          </a:avLst>
        </a:prstGeom>
      </dgm:spPr>
    </dgm:pt>
    <dgm:pt modelId="{3A523049-DFE3-B849-BA32-320313E5CED2}" type="pres">
      <dgm:prSet presAssocID="{CC4ACDC0-4D48-7C43-8D3E-EEBB7500BE48}" presName="parTrans" presStyleLbl="bgSibTrans2D1" presStyleIdx="2" presStyleCnt="4"/>
      <dgm:spPr>
        <a:xfrm rot="10800000">
          <a:off x="2778934" y="2879262"/>
          <a:ext cx="1545996" cy="480447"/>
        </a:xfrm>
        <a:prstGeom prst="leftArrow">
          <a:avLst>
            <a:gd name="adj1" fmla="val 60000"/>
            <a:gd name="adj2" fmla="val 50000"/>
          </a:avLst>
        </a:prstGeom>
      </dgm:spPr>
    </dgm:pt>
    <dgm:pt modelId="{76228F14-DF8B-FA49-A47D-255139C8AC2E}" type="pres">
      <dgm:prSet presAssocID="{B11FAA45-981B-0442-8FE2-2F3341CED180}" presName="node" presStyleLbl="node1" presStyleIdx="2" presStyleCnt="4">
        <dgm:presLayoutVars>
          <dgm:bulletEnabled val="1"/>
        </dgm:presLayoutVars>
      </dgm:prSet>
      <dgm:spPr>
        <a:xfrm>
          <a:off x="1978187" y="2478888"/>
          <a:ext cx="1601493" cy="1281194"/>
        </a:xfrm>
        <a:prstGeom prst="roundRect">
          <a:avLst>
            <a:gd name="adj" fmla="val 10000"/>
          </a:avLst>
        </a:prstGeom>
      </dgm:spPr>
    </dgm:pt>
    <dgm:pt modelId="{3A05478C-6715-6849-990E-360495F1190F}" type="pres">
      <dgm:prSet presAssocID="{BB84923B-F336-3D41-BBEB-AE6227171D66}" presName="parTrans" presStyleLbl="bgSibTrans2D1" presStyleIdx="3" presStyleCnt="4"/>
      <dgm:spPr>
        <a:xfrm rot="20700000">
          <a:off x="6248926" y="2259974"/>
          <a:ext cx="1440441" cy="551566"/>
        </a:xfrm>
        <a:prstGeom prst="leftArrow">
          <a:avLst>
            <a:gd name="adj1" fmla="val 60000"/>
            <a:gd name="adj2" fmla="val 50000"/>
          </a:avLst>
        </a:prstGeom>
      </dgm:spPr>
    </dgm:pt>
    <dgm:pt modelId="{5B54252E-9BAC-1744-BE08-95BE41344E08}" type="pres">
      <dgm:prSet presAssocID="{BE676D3B-DE07-1346-968F-1CB5B44CD192}" presName="node" presStyleLbl="node1" presStyleIdx="3" presStyleCnt="4">
        <dgm:presLayoutVars>
          <dgm:bulletEnabled val="1"/>
        </dgm:presLayoutVars>
      </dgm:prSet>
      <dgm:spPr>
        <a:xfrm>
          <a:off x="6745549" y="1613928"/>
          <a:ext cx="1838556" cy="1470844"/>
        </a:xfrm>
        <a:prstGeom prst="roundRect">
          <a:avLst>
            <a:gd name="adj" fmla="val 10000"/>
          </a:avLst>
        </a:prstGeom>
      </dgm:spPr>
    </dgm:pt>
  </dgm:ptLst>
  <dgm:cxnLst>
    <dgm:cxn modelId="{47396C11-6552-4040-861C-C72641C950A5}" type="presOf" srcId="{B11FAA45-981B-0442-8FE2-2F3341CED180}" destId="{76228F14-DF8B-FA49-A47D-255139C8AC2E}" srcOrd="0" destOrd="0" presId="urn:microsoft.com/office/officeart/2005/8/layout/radial4"/>
    <dgm:cxn modelId="{1F3CA81C-2695-CA4E-AD99-583BA1019EC4}" type="presOf" srcId="{BB84923B-F336-3D41-BBEB-AE6227171D66}" destId="{3A05478C-6715-6849-990E-360495F1190F}" srcOrd="0" destOrd="0" presId="urn:microsoft.com/office/officeart/2005/8/layout/radial4"/>
    <dgm:cxn modelId="{B7249A35-1A19-334F-B681-48D9F55A5219}" srcId="{B8D8C743-72AB-C04F-8C31-965C5B602621}" destId="{547DC02A-F689-054F-897A-24BBE2208163}" srcOrd="0" destOrd="0" parTransId="{23FA6FA2-AF23-A642-A671-6588A3358B4A}" sibTransId="{9CC885ED-57D3-6044-871B-25243ADD3DF0}"/>
    <dgm:cxn modelId="{8DBF0F40-0412-F240-8830-C5389F2F863C}" type="presOf" srcId="{C4CE83EE-A4BF-0743-8D37-037A98231756}" destId="{D966E5FF-3E9C-E247-B537-94C8C1C14840}" srcOrd="0" destOrd="0" presId="urn:microsoft.com/office/officeart/2005/8/layout/radial4"/>
    <dgm:cxn modelId="{96BD8D41-5355-D34E-89BE-4D862F433F4E}" type="presOf" srcId="{5E4C20A5-5D3A-2B45-9E96-C203D8BD2280}" destId="{5D1F6DEF-3072-F441-942A-8D21255E8EE6}" srcOrd="0" destOrd="0" presId="urn:microsoft.com/office/officeart/2005/8/layout/radial4"/>
    <dgm:cxn modelId="{078EFA49-9B6D-FB4F-A521-80EDACA973B9}" type="presOf" srcId="{BE676D3B-DE07-1346-968F-1CB5B44CD192}" destId="{5B54252E-9BAC-1744-BE08-95BE41344E08}" srcOrd="0" destOrd="0" presId="urn:microsoft.com/office/officeart/2005/8/layout/radial4"/>
    <dgm:cxn modelId="{1D575D88-408A-7A40-87ED-EC0A86A682A3}" type="presOf" srcId="{F0815830-0BA9-7E4A-8380-148CC5417A21}" destId="{E60F7FBF-D84B-3F44-84E6-E255A2ED7202}" srcOrd="0" destOrd="0" presId="urn:microsoft.com/office/officeart/2005/8/layout/radial4"/>
    <dgm:cxn modelId="{C4474B9E-DDB4-0B4D-9F3A-42B1970E92C7}" srcId="{547DC02A-F689-054F-897A-24BBE2208163}" destId="{F0815830-0BA9-7E4A-8380-148CC5417A21}" srcOrd="0" destOrd="0" parTransId="{C4CE83EE-A4BF-0743-8D37-037A98231756}" sibTransId="{901A4585-B95C-E340-AE17-3D0120CA412A}"/>
    <dgm:cxn modelId="{ED8787BD-E8F0-C844-A299-BDE5EBF218D0}" type="presOf" srcId="{B8D8C743-72AB-C04F-8C31-965C5B602621}" destId="{E12CF6B5-CDBF-4B41-AF1B-97A3ED12D59F}" srcOrd="0" destOrd="0" presId="urn:microsoft.com/office/officeart/2005/8/layout/radial4"/>
    <dgm:cxn modelId="{9DD978C6-BA7C-144B-84E5-12D81CD81B5C}" srcId="{547DC02A-F689-054F-897A-24BBE2208163}" destId="{5E4C20A5-5D3A-2B45-9E96-C203D8BD2280}" srcOrd="1" destOrd="0" parTransId="{88400853-56E2-C448-BD2D-225526DD3078}" sibTransId="{527CF92A-FF06-5E4F-8E9F-8309DCDBFC61}"/>
    <dgm:cxn modelId="{EC9183CD-EEC5-264A-B1D4-E10980425B9B}" type="presOf" srcId="{CC4ACDC0-4D48-7C43-8D3E-EEBB7500BE48}" destId="{3A523049-DFE3-B849-BA32-320313E5CED2}" srcOrd="0" destOrd="0" presId="urn:microsoft.com/office/officeart/2005/8/layout/radial4"/>
    <dgm:cxn modelId="{EF1A35D0-4693-5D40-8A42-BE8C5DC738A3}" srcId="{547DC02A-F689-054F-897A-24BBE2208163}" destId="{BE676D3B-DE07-1346-968F-1CB5B44CD192}" srcOrd="3" destOrd="0" parTransId="{BB84923B-F336-3D41-BBEB-AE6227171D66}" sibTransId="{E3ED6CA3-DE2B-F94D-B334-7FCC50ACDF18}"/>
    <dgm:cxn modelId="{E28E4BD4-48AA-1742-8C86-F550939B40F0}" type="presOf" srcId="{547DC02A-F689-054F-897A-24BBE2208163}" destId="{744B9493-602D-9E4A-AA3C-8E6ADD0AF51E}" srcOrd="0" destOrd="0" presId="urn:microsoft.com/office/officeart/2005/8/layout/radial4"/>
    <dgm:cxn modelId="{FAABD6E7-CC6F-4341-8110-53E191CCEC51}" srcId="{547DC02A-F689-054F-897A-24BBE2208163}" destId="{B11FAA45-981B-0442-8FE2-2F3341CED180}" srcOrd="2" destOrd="0" parTransId="{CC4ACDC0-4D48-7C43-8D3E-EEBB7500BE48}" sibTransId="{57DF1D92-7FFF-724C-BA26-3203B9D83E45}"/>
    <dgm:cxn modelId="{781490EB-1A77-E845-A40D-CA541DFB642F}" type="presOf" srcId="{88400853-56E2-C448-BD2D-225526DD3078}" destId="{ECBFD249-8441-B64C-AB85-7A0D03A3411D}" srcOrd="0" destOrd="0" presId="urn:microsoft.com/office/officeart/2005/8/layout/radial4"/>
    <dgm:cxn modelId="{651C71F6-BDC8-AC44-A626-6AA7AA81140B}" type="presParOf" srcId="{E12CF6B5-CDBF-4B41-AF1B-97A3ED12D59F}" destId="{744B9493-602D-9E4A-AA3C-8E6ADD0AF51E}" srcOrd="0" destOrd="0" presId="urn:microsoft.com/office/officeart/2005/8/layout/radial4"/>
    <dgm:cxn modelId="{A315D176-F56B-534B-A922-81949B24FF7C}" type="presParOf" srcId="{E12CF6B5-CDBF-4B41-AF1B-97A3ED12D59F}" destId="{D966E5FF-3E9C-E247-B537-94C8C1C14840}" srcOrd="1" destOrd="0" presId="urn:microsoft.com/office/officeart/2005/8/layout/radial4"/>
    <dgm:cxn modelId="{F0A92F73-84D2-BF48-BD99-68A22BADD8CE}" type="presParOf" srcId="{E12CF6B5-CDBF-4B41-AF1B-97A3ED12D59F}" destId="{E60F7FBF-D84B-3F44-84E6-E255A2ED7202}" srcOrd="2" destOrd="0" presId="urn:microsoft.com/office/officeart/2005/8/layout/radial4"/>
    <dgm:cxn modelId="{7B0284B7-5F04-4B44-B9F1-829D2C15A245}" type="presParOf" srcId="{E12CF6B5-CDBF-4B41-AF1B-97A3ED12D59F}" destId="{ECBFD249-8441-B64C-AB85-7A0D03A3411D}" srcOrd="3" destOrd="0" presId="urn:microsoft.com/office/officeart/2005/8/layout/radial4"/>
    <dgm:cxn modelId="{7DEC49C4-ED00-424F-B2BD-0BA90CF45372}" type="presParOf" srcId="{E12CF6B5-CDBF-4B41-AF1B-97A3ED12D59F}" destId="{5D1F6DEF-3072-F441-942A-8D21255E8EE6}" srcOrd="4" destOrd="0" presId="urn:microsoft.com/office/officeart/2005/8/layout/radial4"/>
    <dgm:cxn modelId="{DD4EE698-43AC-C346-89BD-DB223456AEBB}" type="presParOf" srcId="{E12CF6B5-CDBF-4B41-AF1B-97A3ED12D59F}" destId="{3A523049-DFE3-B849-BA32-320313E5CED2}" srcOrd="5" destOrd="0" presId="urn:microsoft.com/office/officeart/2005/8/layout/radial4"/>
    <dgm:cxn modelId="{63DF505B-118D-9C4A-B581-933EC0DAEE29}" type="presParOf" srcId="{E12CF6B5-CDBF-4B41-AF1B-97A3ED12D59F}" destId="{76228F14-DF8B-FA49-A47D-255139C8AC2E}" srcOrd="6" destOrd="0" presId="urn:microsoft.com/office/officeart/2005/8/layout/radial4"/>
    <dgm:cxn modelId="{5A58859A-9EA4-5F4D-A6AD-04DA55158BEF}" type="presParOf" srcId="{E12CF6B5-CDBF-4B41-AF1B-97A3ED12D59F}" destId="{3A05478C-6715-6849-990E-360495F1190F}" srcOrd="7" destOrd="0" presId="urn:microsoft.com/office/officeart/2005/8/layout/radial4"/>
    <dgm:cxn modelId="{B564CE6A-97AA-394A-9D61-12DE977B6085}" type="presParOf" srcId="{E12CF6B5-CDBF-4B41-AF1B-97A3ED12D59F}" destId="{5B54252E-9BAC-1744-BE08-95BE41344E08}"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4B9493-602D-9E4A-AA3C-8E6ADD0AF51E}">
      <dsp:nvSpPr>
        <dsp:cNvPr id="0" name=""/>
        <dsp:cNvSpPr/>
      </dsp:nvSpPr>
      <dsp:spPr>
        <a:xfrm>
          <a:off x="4290138" y="2026650"/>
          <a:ext cx="1935322" cy="193532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45" tIns="29845" rIns="29845" bIns="29845" numCol="1" spcCol="1270" anchor="ctr" anchorCtr="0">
          <a:noAutofit/>
        </a:bodyPr>
        <a:lstStyle/>
        <a:p>
          <a:pPr marL="0" lvl="0" indent="0" algn="ctr" defTabSz="2089150">
            <a:lnSpc>
              <a:spcPct val="90000"/>
            </a:lnSpc>
            <a:spcBef>
              <a:spcPct val="0"/>
            </a:spcBef>
            <a:spcAft>
              <a:spcPct val="35000"/>
            </a:spcAft>
            <a:buNone/>
          </a:pPr>
          <a:r>
            <a:rPr lang="es-ES" sz="4700" kern="1200" dirty="0"/>
            <a:t>HCLA</a:t>
          </a:r>
        </a:p>
      </dsp:txBody>
      <dsp:txXfrm>
        <a:off x="4573559" y="2310071"/>
        <a:ext cx="1368480" cy="1368480"/>
      </dsp:txXfrm>
    </dsp:sp>
    <dsp:sp modelId="{D966E5FF-3E9C-E247-B537-94C8C1C14840}">
      <dsp:nvSpPr>
        <dsp:cNvPr id="0" name=""/>
        <dsp:cNvSpPr/>
      </dsp:nvSpPr>
      <dsp:spPr>
        <a:xfrm rot="11700000">
          <a:off x="2826231" y="2259974"/>
          <a:ext cx="1440441" cy="551566"/>
        </a:xfrm>
        <a:prstGeom prst="leftArrow">
          <a:avLst>
            <a:gd name="adj1" fmla="val 60000"/>
            <a:gd name="adj2" fmla="val 50000"/>
          </a:avLst>
        </a:prstGeom>
        <a:solidFill>
          <a:srgbClr val="5B9BD5">
            <a:hueOff val="0"/>
            <a:satOff val="0"/>
            <a:lumOff val="0"/>
            <a:alpha val="34710"/>
          </a:srgbClr>
        </a:solidFill>
        <a:ln w="12700" cap="flat" cmpd="sng" algn="ctr">
          <a:solidFill>
            <a:prstClr val="white">
              <a:hueOff val="0"/>
              <a:satOff val="0"/>
              <a:lumOff val="0"/>
              <a:alphaOff val="0"/>
            </a:prstClr>
          </a:solidFill>
          <a:prstDash val="solid"/>
          <a:miter lim="800000"/>
        </a:ln>
        <a:effectLst/>
      </dsp:spPr>
      <dsp:style>
        <a:lnRef idx="0">
          <a:scrgbClr r="0" g="0" b="0"/>
        </a:lnRef>
        <a:fillRef idx="1">
          <a:scrgbClr r="0" g="0" b="0"/>
        </a:fillRef>
        <a:effectRef idx="0">
          <a:scrgbClr r="0" g="0" b="0"/>
        </a:effectRef>
        <a:fontRef idx="minor">
          <a:schemeClr val="lt1"/>
        </a:fontRef>
      </dsp:style>
    </dsp:sp>
    <dsp:sp modelId="{E60F7FBF-D84B-3F44-84E6-E255A2ED7202}">
      <dsp:nvSpPr>
        <dsp:cNvPr id="0" name=""/>
        <dsp:cNvSpPr/>
      </dsp:nvSpPr>
      <dsp:spPr>
        <a:xfrm>
          <a:off x="1931494" y="1613928"/>
          <a:ext cx="1838556" cy="1470844"/>
        </a:xfrm>
        <a:prstGeom prst="roundRect">
          <a:avLst>
            <a:gd name="adj" fmla="val 10000"/>
          </a:avLst>
        </a:prstGeom>
        <a:solidFill>
          <a:srgbClr val="5B9BD5">
            <a:hueOff val="0"/>
            <a:satOff val="0"/>
            <a:lumOff val="0"/>
            <a:alphaOff val="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s-ES" sz="2000" kern="1200" dirty="0">
              <a:solidFill>
                <a:prstClr val="white"/>
              </a:solidFill>
              <a:latin typeface="Calibri" panose="020F0502020204030204"/>
              <a:ea typeface="+mn-ea"/>
              <a:cs typeface="+mn-cs"/>
            </a:rPr>
            <a:t>Cultural </a:t>
          </a:r>
          <a:r>
            <a:rPr lang="es-ES" sz="2000" kern="1200" dirty="0" err="1">
              <a:solidFill>
                <a:prstClr val="white"/>
              </a:solidFill>
              <a:latin typeface="Calibri" panose="020F0502020204030204"/>
              <a:ea typeface="+mn-ea"/>
              <a:cs typeface="+mn-cs"/>
            </a:rPr>
            <a:t>awareness</a:t>
          </a:r>
          <a:endParaRPr lang="es-ES" sz="2000" kern="1200" dirty="0">
            <a:solidFill>
              <a:prstClr val="white"/>
            </a:solidFill>
            <a:latin typeface="Calibri" panose="020F0502020204030204"/>
            <a:ea typeface="+mn-ea"/>
            <a:cs typeface="+mn-cs"/>
          </a:endParaRPr>
        </a:p>
      </dsp:txBody>
      <dsp:txXfrm>
        <a:off x="1974574" y="1657008"/>
        <a:ext cx="1752396" cy="1384684"/>
      </dsp:txXfrm>
    </dsp:sp>
    <dsp:sp modelId="{ECBFD249-8441-B64C-AB85-7A0D03A3411D}">
      <dsp:nvSpPr>
        <dsp:cNvPr id="0" name=""/>
        <dsp:cNvSpPr/>
      </dsp:nvSpPr>
      <dsp:spPr>
        <a:xfrm rot="14700000">
          <a:off x="3788819" y="1112807"/>
          <a:ext cx="1440441" cy="551566"/>
        </a:xfrm>
        <a:prstGeom prst="leftArrow">
          <a:avLst>
            <a:gd name="adj1" fmla="val 60000"/>
            <a:gd name="adj2" fmla="val 50000"/>
          </a:avLst>
        </a:prstGeom>
        <a:solidFill>
          <a:schemeClr val="accent1">
            <a:hueOff val="0"/>
            <a:satOff val="0"/>
            <a:lumOff val="0"/>
            <a:alpha val="9637"/>
          </a:schemeClr>
        </a:solidFill>
        <a:ln>
          <a:noFill/>
        </a:ln>
        <a:effectLst/>
      </dsp:spPr>
      <dsp:style>
        <a:lnRef idx="0">
          <a:scrgbClr r="0" g="0" b="0"/>
        </a:lnRef>
        <a:fillRef idx="1">
          <a:scrgbClr r="0" g="0" b="0"/>
        </a:fillRef>
        <a:effectRef idx="0">
          <a:scrgbClr r="0" g="0" b="0"/>
        </a:effectRef>
        <a:fontRef idx="minor">
          <a:schemeClr val="lt1"/>
        </a:fontRef>
      </dsp:style>
    </dsp:sp>
    <dsp:sp modelId="{5D1F6DEF-3072-F441-942A-8D21255E8EE6}">
      <dsp:nvSpPr>
        <dsp:cNvPr id="0" name=""/>
        <dsp:cNvSpPr/>
      </dsp:nvSpPr>
      <dsp:spPr>
        <a:xfrm>
          <a:off x="3167660" y="426"/>
          <a:ext cx="2074001" cy="1470844"/>
        </a:xfrm>
        <a:prstGeom prst="roundRect">
          <a:avLst>
            <a:gd name="adj" fmla="val 10000"/>
          </a:avLst>
        </a:prstGeom>
        <a:solidFill>
          <a:srgbClr val="5B9BD5">
            <a:hueOff val="0"/>
            <a:satOff val="0"/>
            <a:lumOff val="0"/>
            <a:alpha val="3471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s-ES" sz="2000" kern="1200" dirty="0" err="1">
              <a:solidFill>
                <a:prstClr val="white"/>
              </a:solidFill>
              <a:latin typeface="Calibri" panose="020F0502020204030204"/>
              <a:ea typeface="+mn-ea"/>
              <a:cs typeface="+mn-cs"/>
            </a:rPr>
            <a:t>Ethics</a:t>
          </a:r>
          <a:r>
            <a:rPr lang="es-ES" sz="2000" kern="1200" dirty="0"/>
            <a:t> &amp; </a:t>
          </a:r>
          <a:r>
            <a:rPr lang="es-ES" sz="2000" kern="1200" dirty="0" err="1"/>
            <a:t>Trustworthiness</a:t>
          </a:r>
          <a:endParaRPr lang="es-ES" sz="2000" kern="1200" dirty="0"/>
        </a:p>
      </dsp:txBody>
      <dsp:txXfrm>
        <a:off x="3210740" y="43506"/>
        <a:ext cx="1987841" cy="1384684"/>
      </dsp:txXfrm>
    </dsp:sp>
    <dsp:sp modelId="{3A05478C-6715-6849-990E-360495F1190F}">
      <dsp:nvSpPr>
        <dsp:cNvPr id="0" name=""/>
        <dsp:cNvSpPr/>
      </dsp:nvSpPr>
      <dsp:spPr>
        <a:xfrm rot="17700000">
          <a:off x="5286339" y="1112807"/>
          <a:ext cx="1440441" cy="551566"/>
        </a:xfrm>
        <a:prstGeom prst="leftArrow">
          <a:avLst>
            <a:gd name="adj1" fmla="val 60000"/>
            <a:gd name="adj2" fmla="val 50000"/>
          </a:avLst>
        </a:prstGeom>
        <a:solidFill>
          <a:schemeClr val="accent1">
            <a:hueOff val="0"/>
            <a:satOff val="0"/>
            <a:lumOff val="0"/>
            <a:alpha val="9637"/>
          </a:schemeClr>
        </a:solidFill>
        <a:ln>
          <a:noFill/>
        </a:ln>
        <a:effectLst/>
      </dsp:spPr>
      <dsp:style>
        <a:lnRef idx="0">
          <a:scrgbClr r="0" g="0" b="0"/>
        </a:lnRef>
        <a:fillRef idx="1">
          <a:scrgbClr r="0" g="0" b="0"/>
        </a:fillRef>
        <a:effectRef idx="0">
          <a:scrgbClr r="0" g="0" b="0"/>
        </a:effectRef>
        <a:fontRef idx="minor">
          <a:schemeClr val="lt1"/>
        </a:fontRef>
      </dsp:style>
    </dsp:sp>
    <dsp:sp modelId="{5B54252E-9BAC-1744-BE08-95BE41344E08}">
      <dsp:nvSpPr>
        <dsp:cNvPr id="0" name=""/>
        <dsp:cNvSpPr/>
      </dsp:nvSpPr>
      <dsp:spPr>
        <a:xfrm>
          <a:off x="5391660" y="426"/>
          <a:ext cx="1838556" cy="1470844"/>
        </a:xfrm>
        <a:prstGeom prst="roundRect">
          <a:avLst>
            <a:gd name="adj" fmla="val 10000"/>
          </a:avLst>
        </a:prstGeom>
        <a:solidFill>
          <a:srgbClr val="5B9BD5">
            <a:hueOff val="0"/>
            <a:satOff val="0"/>
            <a:lumOff val="0"/>
            <a:alpha val="3471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s-ES" sz="2000" kern="1200" dirty="0">
              <a:solidFill>
                <a:prstClr val="white"/>
              </a:solidFill>
              <a:latin typeface="Calibri" panose="020F0502020204030204"/>
              <a:ea typeface="+mn-ea"/>
              <a:cs typeface="+mn-cs"/>
            </a:rPr>
            <a:t>Balance human  - </a:t>
          </a:r>
          <a:r>
            <a:rPr lang="es-ES" sz="2000" kern="1200" dirty="0" err="1">
              <a:solidFill>
                <a:prstClr val="white"/>
              </a:solidFill>
              <a:latin typeface="Calibri" panose="020F0502020204030204"/>
              <a:ea typeface="+mn-ea"/>
              <a:cs typeface="+mn-cs"/>
            </a:rPr>
            <a:t>tool</a:t>
          </a:r>
          <a:endParaRPr lang="es-ES" sz="2000" kern="1200" dirty="0">
            <a:solidFill>
              <a:prstClr val="white"/>
            </a:solidFill>
            <a:latin typeface="Calibri" panose="020F0502020204030204"/>
            <a:ea typeface="+mn-ea"/>
            <a:cs typeface="+mn-cs"/>
          </a:endParaRPr>
        </a:p>
      </dsp:txBody>
      <dsp:txXfrm>
        <a:off x="5434740" y="43506"/>
        <a:ext cx="1752396" cy="1384684"/>
      </dsp:txXfrm>
    </dsp:sp>
    <dsp:sp modelId="{3A523049-DFE3-B849-BA32-320313E5CED2}">
      <dsp:nvSpPr>
        <dsp:cNvPr id="0" name=""/>
        <dsp:cNvSpPr/>
      </dsp:nvSpPr>
      <dsp:spPr>
        <a:xfrm rot="20700000">
          <a:off x="6248926" y="2259974"/>
          <a:ext cx="1440441" cy="551566"/>
        </a:xfrm>
        <a:prstGeom prst="leftArrow">
          <a:avLst>
            <a:gd name="adj1" fmla="val 60000"/>
            <a:gd name="adj2" fmla="val 50000"/>
          </a:avLst>
        </a:prstGeom>
        <a:solidFill>
          <a:srgbClr val="5B9BD5">
            <a:hueOff val="0"/>
            <a:satOff val="0"/>
            <a:lumOff val="0"/>
            <a:alpha val="9637"/>
          </a:srgbClr>
        </a:solidFill>
        <a:ln>
          <a:noFill/>
        </a:ln>
        <a:effectLst/>
      </dsp:spPr>
      <dsp:style>
        <a:lnRef idx="0">
          <a:scrgbClr r="0" g="0" b="0"/>
        </a:lnRef>
        <a:fillRef idx="1">
          <a:scrgbClr r="0" g="0" b="0"/>
        </a:fillRef>
        <a:effectRef idx="0">
          <a:scrgbClr r="0" g="0" b="0"/>
        </a:effectRef>
        <a:fontRef idx="minor">
          <a:schemeClr val="lt1"/>
        </a:fontRef>
      </dsp:style>
    </dsp:sp>
    <dsp:sp modelId="{76228F14-DF8B-FA49-A47D-255139C8AC2E}">
      <dsp:nvSpPr>
        <dsp:cNvPr id="0" name=""/>
        <dsp:cNvSpPr/>
      </dsp:nvSpPr>
      <dsp:spPr>
        <a:xfrm>
          <a:off x="6745549" y="1613928"/>
          <a:ext cx="1838556" cy="1470844"/>
        </a:xfrm>
        <a:prstGeom prst="roundRect">
          <a:avLst>
            <a:gd name="adj" fmla="val 10000"/>
          </a:avLst>
        </a:prstGeom>
        <a:solidFill>
          <a:srgbClr val="5B9BD5">
            <a:hueOff val="0"/>
            <a:satOff val="0"/>
            <a:lumOff val="0"/>
            <a:alpha val="3471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s-ES" sz="2000" kern="1200" dirty="0"/>
            <a:t>Co-</a:t>
          </a:r>
          <a:r>
            <a:rPr lang="es-ES" sz="2000" kern="1200" dirty="0" err="1"/>
            <a:t>design</a:t>
          </a:r>
          <a:r>
            <a:rPr lang="es-ES" sz="2000" kern="1200" dirty="0"/>
            <a:t> </a:t>
          </a:r>
          <a:r>
            <a:rPr lang="es-ES" sz="2000" kern="1200" dirty="0" err="1">
              <a:solidFill>
                <a:prstClr val="white"/>
              </a:solidFill>
              <a:latin typeface="Calibri" panose="020F0502020204030204"/>
              <a:ea typeface="+mn-ea"/>
              <a:cs typeface="+mn-cs"/>
            </a:rPr>
            <a:t>approaches</a:t>
          </a:r>
          <a:endParaRPr lang="es-ES" sz="2000" kern="1200" dirty="0">
            <a:solidFill>
              <a:prstClr val="white"/>
            </a:solidFill>
            <a:latin typeface="Calibri" panose="020F0502020204030204"/>
            <a:ea typeface="+mn-ea"/>
            <a:cs typeface="+mn-cs"/>
          </a:endParaRPr>
        </a:p>
      </dsp:txBody>
      <dsp:txXfrm>
        <a:off x="6788629" y="1657008"/>
        <a:ext cx="1752396" cy="13846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4B9493-602D-9E4A-AA3C-8E6ADD0AF51E}">
      <dsp:nvSpPr>
        <dsp:cNvPr id="0" name=""/>
        <dsp:cNvSpPr/>
      </dsp:nvSpPr>
      <dsp:spPr>
        <a:xfrm>
          <a:off x="4290138" y="2026650"/>
          <a:ext cx="1935322" cy="193532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45" tIns="29845" rIns="29845" bIns="29845" numCol="1" spcCol="1270" anchor="ctr" anchorCtr="0">
          <a:noAutofit/>
        </a:bodyPr>
        <a:lstStyle/>
        <a:p>
          <a:pPr marL="0" lvl="0" indent="0" algn="ctr" defTabSz="2089150">
            <a:lnSpc>
              <a:spcPct val="90000"/>
            </a:lnSpc>
            <a:spcBef>
              <a:spcPct val="0"/>
            </a:spcBef>
            <a:spcAft>
              <a:spcPct val="35000"/>
            </a:spcAft>
            <a:buNone/>
          </a:pPr>
          <a:r>
            <a:rPr lang="es-ES" sz="4700" kern="1200" dirty="0"/>
            <a:t>HCLA</a:t>
          </a:r>
        </a:p>
      </dsp:txBody>
      <dsp:txXfrm>
        <a:off x="4573559" y="2310071"/>
        <a:ext cx="1368480" cy="1368480"/>
      </dsp:txXfrm>
    </dsp:sp>
    <dsp:sp modelId="{D966E5FF-3E9C-E247-B537-94C8C1C14840}">
      <dsp:nvSpPr>
        <dsp:cNvPr id="0" name=""/>
        <dsp:cNvSpPr/>
      </dsp:nvSpPr>
      <dsp:spPr>
        <a:xfrm rot="11700000">
          <a:off x="2826231" y="2259974"/>
          <a:ext cx="1440441" cy="551566"/>
        </a:xfrm>
        <a:prstGeom prst="leftArrow">
          <a:avLst>
            <a:gd name="adj1" fmla="val 60000"/>
            <a:gd name="adj2" fmla="val 50000"/>
          </a:avLst>
        </a:prstGeom>
        <a:solidFill>
          <a:schemeClr val="accent1">
            <a:hueOff val="0"/>
            <a:satOff val="0"/>
            <a:lumOff val="0"/>
            <a:alpha val="9637"/>
          </a:schemeClr>
        </a:solidFill>
        <a:ln>
          <a:noFill/>
        </a:ln>
        <a:effectLst/>
      </dsp:spPr>
      <dsp:style>
        <a:lnRef idx="0">
          <a:scrgbClr r="0" g="0" b="0"/>
        </a:lnRef>
        <a:fillRef idx="1">
          <a:scrgbClr r="0" g="0" b="0"/>
        </a:fillRef>
        <a:effectRef idx="0">
          <a:scrgbClr r="0" g="0" b="0"/>
        </a:effectRef>
        <a:fontRef idx="minor">
          <a:schemeClr val="lt1"/>
        </a:fontRef>
      </dsp:style>
    </dsp:sp>
    <dsp:sp modelId="{E60F7FBF-D84B-3F44-84E6-E255A2ED7202}">
      <dsp:nvSpPr>
        <dsp:cNvPr id="0" name=""/>
        <dsp:cNvSpPr/>
      </dsp:nvSpPr>
      <dsp:spPr>
        <a:xfrm>
          <a:off x="1931494" y="1613928"/>
          <a:ext cx="1838556" cy="1470844"/>
        </a:xfrm>
        <a:prstGeom prst="roundRect">
          <a:avLst>
            <a:gd name="adj" fmla="val 10000"/>
          </a:avLst>
        </a:prstGeom>
        <a:solidFill>
          <a:schemeClr val="accent1">
            <a:hueOff val="0"/>
            <a:satOff val="0"/>
            <a:lumOff val="0"/>
            <a:alpha val="3471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s-ES" sz="2000" kern="1200" dirty="0"/>
            <a:t>Cultural </a:t>
          </a:r>
          <a:r>
            <a:rPr lang="es-ES" sz="2000" kern="1200" dirty="0" err="1"/>
            <a:t>awareness</a:t>
          </a:r>
          <a:endParaRPr lang="es-ES" sz="2000" kern="1200" dirty="0"/>
        </a:p>
      </dsp:txBody>
      <dsp:txXfrm>
        <a:off x="1974574" y="1657008"/>
        <a:ext cx="1752396" cy="1384684"/>
      </dsp:txXfrm>
    </dsp:sp>
    <dsp:sp modelId="{ECBFD249-8441-B64C-AB85-7A0D03A3411D}">
      <dsp:nvSpPr>
        <dsp:cNvPr id="0" name=""/>
        <dsp:cNvSpPr/>
      </dsp:nvSpPr>
      <dsp:spPr>
        <a:xfrm rot="14700000">
          <a:off x="3788819" y="1112807"/>
          <a:ext cx="1440441" cy="551566"/>
        </a:xfrm>
        <a:prstGeom prst="leftArrow">
          <a:avLst>
            <a:gd name="adj1" fmla="val 60000"/>
            <a:gd name="adj2" fmla="val 50000"/>
          </a:avLst>
        </a:prstGeom>
        <a:solidFill>
          <a:srgbClr val="5B9BD5">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5D1F6DEF-3072-F441-942A-8D21255E8EE6}">
      <dsp:nvSpPr>
        <dsp:cNvPr id="0" name=""/>
        <dsp:cNvSpPr/>
      </dsp:nvSpPr>
      <dsp:spPr>
        <a:xfrm>
          <a:off x="3167660" y="426"/>
          <a:ext cx="2074001" cy="1470844"/>
        </a:xfrm>
        <a:prstGeom prst="roundRect">
          <a:avLst>
            <a:gd name="adj" fmla="val 10000"/>
          </a:avLst>
        </a:prstGeom>
        <a:solidFill>
          <a:srgbClr val="5B9BD5">
            <a:hueOff val="0"/>
            <a:satOff val="0"/>
            <a:lumOff val="0"/>
            <a:alphaOff val="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s-ES" sz="2000" kern="1200" dirty="0" err="1">
              <a:solidFill>
                <a:prstClr val="white"/>
              </a:solidFill>
              <a:latin typeface="Calibri" panose="020F0502020204030204"/>
              <a:ea typeface="+mn-ea"/>
              <a:cs typeface="+mn-cs"/>
            </a:rPr>
            <a:t>Ethics</a:t>
          </a:r>
          <a:r>
            <a:rPr lang="es-ES" sz="2000" kern="1200" dirty="0">
              <a:solidFill>
                <a:prstClr val="white"/>
              </a:solidFill>
              <a:latin typeface="Calibri" panose="020F0502020204030204"/>
              <a:ea typeface="+mn-ea"/>
              <a:cs typeface="+mn-cs"/>
            </a:rPr>
            <a:t> &amp; </a:t>
          </a:r>
          <a:r>
            <a:rPr lang="es-ES" sz="2000" kern="1200" dirty="0" err="1">
              <a:solidFill>
                <a:prstClr val="white"/>
              </a:solidFill>
              <a:latin typeface="Calibri" panose="020F0502020204030204"/>
              <a:ea typeface="+mn-ea"/>
              <a:cs typeface="+mn-cs"/>
            </a:rPr>
            <a:t>Trustworthiness</a:t>
          </a:r>
          <a:endParaRPr lang="es-ES" sz="2000" kern="1200" dirty="0">
            <a:solidFill>
              <a:prstClr val="white"/>
            </a:solidFill>
            <a:latin typeface="Calibri" panose="020F0502020204030204"/>
            <a:ea typeface="+mn-ea"/>
            <a:cs typeface="+mn-cs"/>
          </a:endParaRPr>
        </a:p>
      </dsp:txBody>
      <dsp:txXfrm>
        <a:off x="3210740" y="43506"/>
        <a:ext cx="1987841" cy="1384684"/>
      </dsp:txXfrm>
    </dsp:sp>
    <dsp:sp modelId="{3A523049-DFE3-B849-BA32-320313E5CED2}">
      <dsp:nvSpPr>
        <dsp:cNvPr id="0" name=""/>
        <dsp:cNvSpPr/>
      </dsp:nvSpPr>
      <dsp:spPr>
        <a:xfrm rot="17700000">
          <a:off x="5286339" y="1112807"/>
          <a:ext cx="1440441" cy="551566"/>
        </a:xfrm>
        <a:prstGeom prst="leftArrow">
          <a:avLst>
            <a:gd name="adj1" fmla="val 60000"/>
            <a:gd name="adj2" fmla="val 50000"/>
          </a:avLst>
        </a:prstGeom>
        <a:solidFill>
          <a:srgbClr val="5B9BD5">
            <a:hueOff val="0"/>
            <a:satOff val="0"/>
            <a:lumOff val="0"/>
            <a:alpha val="9637"/>
          </a:srgbClr>
        </a:solidFill>
        <a:ln>
          <a:noFill/>
        </a:ln>
        <a:effectLst/>
      </dsp:spPr>
      <dsp:style>
        <a:lnRef idx="0">
          <a:scrgbClr r="0" g="0" b="0"/>
        </a:lnRef>
        <a:fillRef idx="1">
          <a:scrgbClr r="0" g="0" b="0"/>
        </a:fillRef>
        <a:effectRef idx="0">
          <a:scrgbClr r="0" g="0" b="0"/>
        </a:effectRef>
        <a:fontRef idx="minor">
          <a:schemeClr val="lt1"/>
        </a:fontRef>
      </dsp:style>
    </dsp:sp>
    <dsp:sp modelId="{76228F14-DF8B-FA49-A47D-255139C8AC2E}">
      <dsp:nvSpPr>
        <dsp:cNvPr id="0" name=""/>
        <dsp:cNvSpPr/>
      </dsp:nvSpPr>
      <dsp:spPr>
        <a:xfrm>
          <a:off x="5391660" y="426"/>
          <a:ext cx="1838556" cy="1470844"/>
        </a:xfrm>
        <a:prstGeom prst="roundRect">
          <a:avLst>
            <a:gd name="adj" fmla="val 10000"/>
          </a:avLst>
        </a:prstGeom>
        <a:solidFill>
          <a:srgbClr val="5B9BD5">
            <a:hueOff val="0"/>
            <a:satOff val="0"/>
            <a:lumOff val="0"/>
            <a:alpha val="3471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s-ES" sz="2000" kern="1200" dirty="0"/>
            <a:t>Co-</a:t>
          </a:r>
          <a:r>
            <a:rPr lang="es-ES" sz="2000" kern="1200" dirty="0" err="1"/>
            <a:t>design</a:t>
          </a:r>
          <a:r>
            <a:rPr lang="es-ES" sz="2000" kern="1200" dirty="0"/>
            <a:t> </a:t>
          </a:r>
          <a:r>
            <a:rPr lang="es-ES" sz="2000" kern="1200" dirty="0" err="1">
              <a:solidFill>
                <a:prstClr val="white"/>
              </a:solidFill>
              <a:latin typeface="Calibri" panose="020F0502020204030204"/>
              <a:ea typeface="+mn-ea"/>
              <a:cs typeface="+mn-cs"/>
            </a:rPr>
            <a:t>approaches</a:t>
          </a:r>
          <a:endParaRPr lang="es-ES" sz="2000" kern="1200" dirty="0">
            <a:solidFill>
              <a:prstClr val="white"/>
            </a:solidFill>
            <a:latin typeface="Calibri" panose="020F0502020204030204"/>
            <a:ea typeface="+mn-ea"/>
            <a:cs typeface="+mn-cs"/>
          </a:endParaRPr>
        </a:p>
      </dsp:txBody>
      <dsp:txXfrm>
        <a:off x="5434740" y="43506"/>
        <a:ext cx="1752396" cy="1384684"/>
      </dsp:txXfrm>
    </dsp:sp>
    <dsp:sp modelId="{3A05478C-6715-6849-990E-360495F1190F}">
      <dsp:nvSpPr>
        <dsp:cNvPr id="0" name=""/>
        <dsp:cNvSpPr/>
      </dsp:nvSpPr>
      <dsp:spPr>
        <a:xfrm rot="20700000">
          <a:off x="6248926" y="2259974"/>
          <a:ext cx="1440441" cy="551566"/>
        </a:xfrm>
        <a:prstGeom prst="leftArrow">
          <a:avLst>
            <a:gd name="adj1" fmla="val 60000"/>
            <a:gd name="adj2" fmla="val 50000"/>
          </a:avLst>
        </a:prstGeom>
        <a:solidFill>
          <a:srgbClr val="5B9BD5">
            <a:hueOff val="0"/>
            <a:satOff val="0"/>
            <a:lumOff val="0"/>
            <a:alpha val="9637"/>
          </a:srgbClr>
        </a:solidFill>
        <a:ln>
          <a:noFill/>
        </a:ln>
        <a:effectLst/>
      </dsp:spPr>
      <dsp:style>
        <a:lnRef idx="0">
          <a:scrgbClr r="0" g="0" b="0"/>
        </a:lnRef>
        <a:fillRef idx="1">
          <a:scrgbClr r="0" g="0" b="0"/>
        </a:fillRef>
        <a:effectRef idx="0">
          <a:scrgbClr r="0" g="0" b="0"/>
        </a:effectRef>
        <a:fontRef idx="minor">
          <a:schemeClr val="lt1"/>
        </a:fontRef>
      </dsp:style>
    </dsp:sp>
    <dsp:sp modelId="{5B54252E-9BAC-1744-BE08-95BE41344E08}">
      <dsp:nvSpPr>
        <dsp:cNvPr id="0" name=""/>
        <dsp:cNvSpPr/>
      </dsp:nvSpPr>
      <dsp:spPr>
        <a:xfrm>
          <a:off x="6745549" y="1613928"/>
          <a:ext cx="1838556" cy="1470844"/>
        </a:xfrm>
        <a:prstGeom prst="roundRect">
          <a:avLst>
            <a:gd name="adj" fmla="val 10000"/>
          </a:avLst>
        </a:prstGeom>
        <a:solidFill>
          <a:srgbClr val="5B9BD5">
            <a:hueOff val="0"/>
            <a:satOff val="0"/>
            <a:lumOff val="0"/>
            <a:alpha val="3471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s-ES" sz="2000" kern="1200" dirty="0">
              <a:solidFill>
                <a:prstClr val="white"/>
              </a:solidFill>
              <a:latin typeface="Calibri" panose="020F0502020204030204"/>
              <a:ea typeface="+mn-ea"/>
              <a:cs typeface="+mn-cs"/>
            </a:rPr>
            <a:t>Balance human  - </a:t>
          </a:r>
          <a:r>
            <a:rPr lang="es-ES" sz="2000" kern="1200" dirty="0" err="1">
              <a:solidFill>
                <a:prstClr val="white"/>
              </a:solidFill>
              <a:latin typeface="Calibri" panose="020F0502020204030204"/>
              <a:ea typeface="+mn-ea"/>
              <a:cs typeface="+mn-cs"/>
            </a:rPr>
            <a:t>tool</a:t>
          </a:r>
          <a:endParaRPr lang="es-ES" sz="2000" kern="1200" dirty="0">
            <a:solidFill>
              <a:prstClr val="white"/>
            </a:solidFill>
            <a:latin typeface="Calibri" panose="020F0502020204030204"/>
            <a:ea typeface="+mn-ea"/>
            <a:cs typeface="+mn-cs"/>
          </a:endParaRPr>
        </a:p>
      </dsp:txBody>
      <dsp:txXfrm>
        <a:off x="6788629" y="1657008"/>
        <a:ext cx="1752396" cy="13846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4B9493-602D-9E4A-AA3C-8E6ADD0AF51E}">
      <dsp:nvSpPr>
        <dsp:cNvPr id="0" name=""/>
        <dsp:cNvSpPr/>
      </dsp:nvSpPr>
      <dsp:spPr>
        <a:xfrm>
          <a:off x="4290138" y="2026650"/>
          <a:ext cx="1935322" cy="193532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45" tIns="29845" rIns="29845" bIns="29845" numCol="1" spcCol="1270" anchor="ctr" anchorCtr="0">
          <a:noAutofit/>
        </a:bodyPr>
        <a:lstStyle/>
        <a:p>
          <a:pPr marL="0" lvl="0" indent="0" algn="ctr" defTabSz="2089150">
            <a:lnSpc>
              <a:spcPct val="90000"/>
            </a:lnSpc>
            <a:spcBef>
              <a:spcPct val="0"/>
            </a:spcBef>
            <a:spcAft>
              <a:spcPct val="35000"/>
            </a:spcAft>
            <a:buNone/>
          </a:pPr>
          <a:r>
            <a:rPr lang="es-ES" sz="4700" kern="1200" dirty="0"/>
            <a:t>HCLA</a:t>
          </a:r>
        </a:p>
      </dsp:txBody>
      <dsp:txXfrm>
        <a:off x="4573559" y="2310071"/>
        <a:ext cx="1368480" cy="1368480"/>
      </dsp:txXfrm>
    </dsp:sp>
    <dsp:sp modelId="{D966E5FF-3E9C-E247-B537-94C8C1C14840}">
      <dsp:nvSpPr>
        <dsp:cNvPr id="0" name=""/>
        <dsp:cNvSpPr/>
      </dsp:nvSpPr>
      <dsp:spPr>
        <a:xfrm rot="11700000">
          <a:off x="2826231" y="2259974"/>
          <a:ext cx="1440441" cy="551566"/>
        </a:xfrm>
        <a:prstGeom prst="leftArrow">
          <a:avLst>
            <a:gd name="adj1" fmla="val 60000"/>
            <a:gd name="adj2" fmla="val 50000"/>
          </a:avLst>
        </a:prstGeom>
        <a:solidFill>
          <a:schemeClr val="accent1">
            <a:hueOff val="0"/>
            <a:satOff val="0"/>
            <a:lumOff val="0"/>
            <a:alpha val="9637"/>
          </a:schemeClr>
        </a:solidFill>
        <a:ln>
          <a:noFill/>
        </a:ln>
        <a:effectLst/>
      </dsp:spPr>
      <dsp:style>
        <a:lnRef idx="0">
          <a:scrgbClr r="0" g="0" b="0"/>
        </a:lnRef>
        <a:fillRef idx="1">
          <a:scrgbClr r="0" g="0" b="0"/>
        </a:fillRef>
        <a:effectRef idx="0">
          <a:scrgbClr r="0" g="0" b="0"/>
        </a:effectRef>
        <a:fontRef idx="minor">
          <a:schemeClr val="lt1"/>
        </a:fontRef>
      </dsp:style>
    </dsp:sp>
    <dsp:sp modelId="{E60F7FBF-D84B-3F44-84E6-E255A2ED7202}">
      <dsp:nvSpPr>
        <dsp:cNvPr id="0" name=""/>
        <dsp:cNvSpPr/>
      </dsp:nvSpPr>
      <dsp:spPr>
        <a:xfrm>
          <a:off x="1931494" y="1613928"/>
          <a:ext cx="1838556" cy="1470844"/>
        </a:xfrm>
        <a:prstGeom prst="roundRect">
          <a:avLst>
            <a:gd name="adj" fmla="val 10000"/>
          </a:avLst>
        </a:prstGeom>
        <a:solidFill>
          <a:schemeClr val="accent1">
            <a:hueOff val="0"/>
            <a:satOff val="0"/>
            <a:lumOff val="0"/>
            <a:alpha val="3471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s-ES" sz="2000" kern="1200" dirty="0"/>
            <a:t>Cultural </a:t>
          </a:r>
          <a:r>
            <a:rPr lang="es-ES" sz="2000" kern="1200" dirty="0" err="1"/>
            <a:t>awareness</a:t>
          </a:r>
          <a:endParaRPr lang="es-ES" sz="2000" kern="1200" dirty="0"/>
        </a:p>
      </dsp:txBody>
      <dsp:txXfrm>
        <a:off x="1974574" y="1657008"/>
        <a:ext cx="1752396" cy="1384684"/>
      </dsp:txXfrm>
    </dsp:sp>
    <dsp:sp modelId="{ECBFD249-8441-B64C-AB85-7A0D03A3411D}">
      <dsp:nvSpPr>
        <dsp:cNvPr id="0" name=""/>
        <dsp:cNvSpPr/>
      </dsp:nvSpPr>
      <dsp:spPr>
        <a:xfrm rot="14700000">
          <a:off x="3788819" y="1112807"/>
          <a:ext cx="1440441" cy="551566"/>
        </a:xfrm>
        <a:prstGeom prst="leftArrow">
          <a:avLst>
            <a:gd name="adj1" fmla="val 60000"/>
            <a:gd name="adj2" fmla="val 50000"/>
          </a:avLst>
        </a:prstGeom>
        <a:solidFill>
          <a:srgbClr val="5B9BD5">
            <a:hueOff val="0"/>
            <a:satOff val="0"/>
            <a:lumOff val="0"/>
            <a:alpha val="9637"/>
          </a:srgbClr>
        </a:solidFill>
        <a:ln>
          <a:noFill/>
        </a:ln>
        <a:effectLst/>
      </dsp:spPr>
      <dsp:style>
        <a:lnRef idx="0">
          <a:scrgbClr r="0" g="0" b="0"/>
        </a:lnRef>
        <a:fillRef idx="1">
          <a:scrgbClr r="0" g="0" b="0"/>
        </a:fillRef>
        <a:effectRef idx="0">
          <a:scrgbClr r="0" g="0" b="0"/>
        </a:effectRef>
        <a:fontRef idx="minor">
          <a:schemeClr val="lt1"/>
        </a:fontRef>
      </dsp:style>
    </dsp:sp>
    <dsp:sp modelId="{5D1F6DEF-3072-F441-942A-8D21255E8EE6}">
      <dsp:nvSpPr>
        <dsp:cNvPr id="0" name=""/>
        <dsp:cNvSpPr/>
      </dsp:nvSpPr>
      <dsp:spPr>
        <a:xfrm>
          <a:off x="3167660" y="426"/>
          <a:ext cx="2074001" cy="1470844"/>
        </a:xfrm>
        <a:prstGeom prst="roundRect">
          <a:avLst>
            <a:gd name="adj" fmla="val 10000"/>
          </a:avLst>
        </a:prstGeom>
        <a:solidFill>
          <a:srgbClr val="5B9BD5">
            <a:hueOff val="0"/>
            <a:satOff val="0"/>
            <a:lumOff val="0"/>
            <a:alpha val="3471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s-ES" sz="2000" kern="1200" dirty="0" err="1">
              <a:solidFill>
                <a:prstClr val="white"/>
              </a:solidFill>
              <a:latin typeface="Calibri" panose="020F0502020204030204"/>
              <a:ea typeface="+mn-ea"/>
              <a:cs typeface="+mn-cs"/>
            </a:rPr>
            <a:t>Ethics</a:t>
          </a:r>
          <a:r>
            <a:rPr lang="es-ES" sz="2000" kern="1200" dirty="0">
              <a:solidFill>
                <a:prstClr val="white"/>
              </a:solidFill>
              <a:latin typeface="Calibri" panose="020F0502020204030204"/>
              <a:ea typeface="+mn-ea"/>
              <a:cs typeface="+mn-cs"/>
            </a:rPr>
            <a:t> &amp; </a:t>
          </a:r>
          <a:r>
            <a:rPr lang="es-ES" sz="2000" kern="1200" dirty="0" err="1">
              <a:solidFill>
                <a:prstClr val="white"/>
              </a:solidFill>
              <a:latin typeface="Calibri" panose="020F0502020204030204"/>
              <a:ea typeface="+mn-ea"/>
              <a:cs typeface="+mn-cs"/>
            </a:rPr>
            <a:t>Trustworthiness</a:t>
          </a:r>
          <a:endParaRPr lang="es-ES" sz="2000" kern="1200" dirty="0">
            <a:solidFill>
              <a:prstClr val="white"/>
            </a:solidFill>
            <a:latin typeface="Calibri" panose="020F0502020204030204"/>
            <a:ea typeface="+mn-ea"/>
            <a:cs typeface="+mn-cs"/>
          </a:endParaRPr>
        </a:p>
      </dsp:txBody>
      <dsp:txXfrm>
        <a:off x="3210740" y="43506"/>
        <a:ext cx="1987841" cy="1384684"/>
      </dsp:txXfrm>
    </dsp:sp>
    <dsp:sp modelId="{3A523049-DFE3-B849-BA32-320313E5CED2}">
      <dsp:nvSpPr>
        <dsp:cNvPr id="0" name=""/>
        <dsp:cNvSpPr/>
      </dsp:nvSpPr>
      <dsp:spPr>
        <a:xfrm rot="17700000">
          <a:off x="5286339" y="1112807"/>
          <a:ext cx="1440441" cy="551566"/>
        </a:xfrm>
        <a:prstGeom prst="leftArrow">
          <a:avLst>
            <a:gd name="adj1" fmla="val 60000"/>
            <a:gd name="adj2" fmla="val 50000"/>
          </a:avLst>
        </a:prstGeom>
        <a:solidFill>
          <a:srgbClr val="5B9BD5">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76228F14-DF8B-FA49-A47D-255139C8AC2E}">
      <dsp:nvSpPr>
        <dsp:cNvPr id="0" name=""/>
        <dsp:cNvSpPr/>
      </dsp:nvSpPr>
      <dsp:spPr>
        <a:xfrm>
          <a:off x="5391660" y="426"/>
          <a:ext cx="1838556" cy="1470844"/>
        </a:xfrm>
        <a:prstGeom prst="roundRect">
          <a:avLst>
            <a:gd name="adj" fmla="val 10000"/>
          </a:avLst>
        </a:prstGeom>
        <a:solidFill>
          <a:srgbClr val="5B9BD5">
            <a:hueOff val="0"/>
            <a:satOff val="0"/>
            <a:lumOff val="0"/>
            <a:alphaOff val="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s-ES" sz="2000" kern="1200" dirty="0">
              <a:solidFill>
                <a:prstClr val="white"/>
              </a:solidFill>
              <a:latin typeface="Calibri" panose="020F0502020204030204"/>
              <a:ea typeface="+mn-ea"/>
              <a:cs typeface="+mn-cs"/>
            </a:rPr>
            <a:t>Co-</a:t>
          </a:r>
          <a:r>
            <a:rPr lang="es-ES" sz="2000" kern="1200" dirty="0" err="1">
              <a:solidFill>
                <a:prstClr val="white"/>
              </a:solidFill>
              <a:latin typeface="Calibri" panose="020F0502020204030204"/>
              <a:ea typeface="+mn-ea"/>
              <a:cs typeface="+mn-cs"/>
            </a:rPr>
            <a:t>design</a:t>
          </a:r>
          <a:r>
            <a:rPr lang="es-ES" sz="2000" kern="1200" dirty="0">
              <a:solidFill>
                <a:prstClr val="white"/>
              </a:solidFill>
              <a:latin typeface="Calibri" panose="020F0502020204030204"/>
              <a:ea typeface="+mn-ea"/>
              <a:cs typeface="+mn-cs"/>
            </a:rPr>
            <a:t> </a:t>
          </a:r>
          <a:r>
            <a:rPr lang="es-ES" sz="2000" kern="1200" dirty="0" err="1">
              <a:solidFill>
                <a:prstClr val="white"/>
              </a:solidFill>
              <a:latin typeface="Calibri" panose="020F0502020204030204"/>
              <a:ea typeface="+mn-ea"/>
              <a:cs typeface="+mn-cs"/>
            </a:rPr>
            <a:t>approaches</a:t>
          </a:r>
          <a:endParaRPr lang="es-ES" sz="2000" kern="1200" dirty="0">
            <a:solidFill>
              <a:prstClr val="white"/>
            </a:solidFill>
            <a:latin typeface="Calibri" panose="020F0502020204030204"/>
            <a:ea typeface="+mn-ea"/>
            <a:cs typeface="+mn-cs"/>
          </a:endParaRPr>
        </a:p>
      </dsp:txBody>
      <dsp:txXfrm>
        <a:off x="5434740" y="43506"/>
        <a:ext cx="1752396" cy="1384684"/>
      </dsp:txXfrm>
    </dsp:sp>
    <dsp:sp modelId="{3A05478C-6715-6849-990E-360495F1190F}">
      <dsp:nvSpPr>
        <dsp:cNvPr id="0" name=""/>
        <dsp:cNvSpPr/>
      </dsp:nvSpPr>
      <dsp:spPr>
        <a:xfrm rot="20700000">
          <a:off x="6248926" y="2259974"/>
          <a:ext cx="1440441" cy="551566"/>
        </a:xfrm>
        <a:prstGeom prst="leftArrow">
          <a:avLst>
            <a:gd name="adj1" fmla="val 60000"/>
            <a:gd name="adj2" fmla="val 50000"/>
          </a:avLst>
        </a:prstGeom>
        <a:solidFill>
          <a:srgbClr val="5B9BD5">
            <a:hueOff val="0"/>
            <a:satOff val="0"/>
            <a:lumOff val="0"/>
            <a:alpha val="9637"/>
          </a:srgbClr>
        </a:solidFill>
        <a:ln>
          <a:noFill/>
        </a:ln>
        <a:effectLst/>
      </dsp:spPr>
      <dsp:style>
        <a:lnRef idx="0">
          <a:scrgbClr r="0" g="0" b="0"/>
        </a:lnRef>
        <a:fillRef idx="1">
          <a:scrgbClr r="0" g="0" b="0"/>
        </a:fillRef>
        <a:effectRef idx="0">
          <a:scrgbClr r="0" g="0" b="0"/>
        </a:effectRef>
        <a:fontRef idx="minor">
          <a:schemeClr val="lt1"/>
        </a:fontRef>
      </dsp:style>
    </dsp:sp>
    <dsp:sp modelId="{5B54252E-9BAC-1744-BE08-95BE41344E08}">
      <dsp:nvSpPr>
        <dsp:cNvPr id="0" name=""/>
        <dsp:cNvSpPr/>
      </dsp:nvSpPr>
      <dsp:spPr>
        <a:xfrm>
          <a:off x="6745549" y="1613928"/>
          <a:ext cx="1838556" cy="1470844"/>
        </a:xfrm>
        <a:prstGeom prst="roundRect">
          <a:avLst>
            <a:gd name="adj" fmla="val 10000"/>
          </a:avLst>
        </a:prstGeom>
        <a:solidFill>
          <a:srgbClr val="5B9BD5">
            <a:hueOff val="0"/>
            <a:satOff val="0"/>
            <a:lumOff val="0"/>
            <a:alpha val="3471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s-ES" sz="2000" kern="1200" dirty="0">
              <a:solidFill>
                <a:prstClr val="white"/>
              </a:solidFill>
              <a:latin typeface="Calibri" panose="020F0502020204030204"/>
              <a:ea typeface="+mn-ea"/>
              <a:cs typeface="+mn-cs"/>
            </a:rPr>
            <a:t>Balance human  - </a:t>
          </a:r>
          <a:r>
            <a:rPr lang="es-ES" sz="2000" kern="1200" dirty="0" err="1">
              <a:solidFill>
                <a:prstClr val="white"/>
              </a:solidFill>
              <a:latin typeface="Calibri" panose="020F0502020204030204"/>
              <a:ea typeface="+mn-ea"/>
              <a:cs typeface="+mn-cs"/>
            </a:rPr>
            <a:t>tool</a:t>
          </a:r>
          <a:endParaRPr lang="es-ES" sz="2000" kern="1200" dirty="0">
            <a:solidFill>
              <a:prstClr val="white"/>
            </a:solidFill>
            <a:latin typeface="Calibri" panose="020F0502020204030204"/>
            <a:ea typeface="+mn-ea"/>
            <a:cs typeface="+mn-cs"/>
          </a:endParaRPr>
        </a:p>
      </dsp:txBody>
      <dsp:txXfrm>
        <a:off x="6788629" y="1657008"/>
        <a:ext cx="1752396" cy="13846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4B9493-602D-9E4A-AA3C-8E6ADD0AF51E}">
      <dsp:nvSpPr>
        <dsp:cNvPr id="0" name=""/>
        <dsp:cNvSpPr/>
      </dsp:nvSpPr>
      <dsp:spPr>
        <a:xfrm>
          <a:off x="4290138" y="2026650"/>
          <a:ext cx="1935322" cy="193532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45" tIns="29845" rIns="29845" bIns="29845" numCol="1" spcCol="1270" anchor="ctr" anchorCtr="0">
          <a:noAutofit/>
        </a:bodyPr>
        <a:lstStyle/>
        <a:p>
          <a:pPr marL="0" lvl="0" indent="0" algn="ctr" defTabSz="2089150">
            <a:lnSpc>
              <a:spcPct val="90000"/>
            </a:lnSpc>
            <a:spcBef>
              <a:spcPct val="0"/>
            </a:spcBef>
            <a:spcAft>
              <a:spcPct val="35000"/>
            </a:spcAft>
            <a:buNone/>
          </a:pPr>
          <a:r>
            <a:rPr lang="es-ES" sz="4700" kern="1200" dirty="0"/>
            <a:t>HCLA</a:t>
          </a:r>
        </a:p>
      </dsp:txBody>
      <dsp:txXfrm>
        <a:off x="4573559" y="2310071"/>
        <a:ext cx="1368480" cy="1368480"/>
      </dsp:txXfrm>
    </dsp:sp>
    <dsp:sp modelId="{D966E5FF-3E9C-E247-B537-94C8C1C14840}">
      <dsp:nvSpPr>
        <dsp:cNvPr id="0" name=""/>
        <dsp:cNvSpPr/>
      </dsp:nvSpPr>
      <dsp:spPr>
        <a:xfrm rot="11700000">
          <a:off x="2826231" y="2259974"/>
          <a:ext cx="1440441" cy="551566"/>
        </a:xfrm>
        <a:prstGeom prst="leftArrow">
          <a:avLst>
            <a:gd name="adj1" fmla="val 60000"/>
            <a:gd name="adj2" fmla="val 50000"/>
          </a:avLst>
        </a:prstGeom>
        <a:solidFill>
          <a:srgbClr val="5B9BD5">
            <a:hueOff val="0"/>
            <a:satOff val="0"/>
            <a:lumOff val="0"/>
            <a:alpha val="9637"/>
          </a:srgbClr>
        </a:solidFill>
        <a:ln>
          <a:noFill/>
        </a:ln>
        <a:effectLst/>
      </dsp:spPr>
      <dsp:style>
        <a:lnRef idx="0">
          <a:scrgbClr r="0" g="0" b="0"/>
        </a:lnRef>
        <a:fillRef idx="1">
          <a:scrgbClr r="0" g="0" b="0"/>
        </a:fillRef>
        <a:effectRef idx="0">
          <a:scrgbClr r="0" g="0" b="0"/>
        </a:effectRef>
        <a:fontRef idx="minor">
          <a:schemeClr val="lt1"/>
        </a:fontRef>
      </dsp:style>
    </dsp:sp>
    <dsp:sp modelId="{E60F7FBF-D84B-3F44-84E6-E255A2ED7202}">
      <dsp:nvSpPr>
        <dsp:cNvPr id="0" name=""/>
        <dsp:cNvSpPr/>
      </dsp:nvSpPr>
      <dsp:spPr>
        <a:xfrm>
          <a:off x="1931494" y="1613928"/>
          <a:ext cx="1838556" cy="1470844"/>
        </a:xfrm>
        <a:prstGeom prst="roundRect">
          <a:avLst>
            <a:gd name="adj" fmla="val 10000"/>
          </a:avLst>
        </a:prstGeom>
        <a:solidFill>
          <a:srgbClr val="5B9BD5">
            <a:hueOff val="0"/>
            <a:satOff val="0"/>
            <a:lumOff val="0"/>
            <a:alpha val="3471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s-ES" sz="2000" kern="1200" dirty="0">
              <a:solidFill>
                <a:prstClr val="white"/>
              </a:solidFill>
              <a:latin typeface="Calibri" panose="020F0502020204030204"/>
              <a:ea typeface="+mn-ea"/>
              <a:cs typeface="+mn-cs"/>
            </a:rPr>
            <a:t>Cultural </a:t>
          </a:r>
          <a:r>
            <a:rPr lang="es-ES" sz="2000" kern="1200" dirty="0" err="1">
              <a:solidFill>
                <a:prstClr val="white"/>
              </a:solidFill>
              <a:latin typeface="Calibri" panose="020F0502020204030204"/>
              <a:ea typeface="+mn-ea"/>
              <a:cs typeface="+mn-cs"/>
            </a:rPr>
            <a:t>awareness</a:t>
          </a:r>
          <a:endParaRPr lang="es-ES" sz="2000" kern="1200" dirty="0">
            <a:solidFill>
              <a:prstClr val="white"/>
            </a:solidFill>
            <a:latin typeface="Calibri" panose="020F0502020204030204"/>
            <a:ea typeface="+mn-ea"/>
            <a:cs typeface="+mn-cs"/>
          </a:endParaRPr>
        </a:p>
      </dsp:txBody>
      <dsp:txXfrm>
        <a:off x="1974574" y="1657008"/>
        <a:ext cx="1752396" cy="1384684"/>
      </dsp:txXfrm>
    </dsp:sp>
    <dsp:sp modelId="{ECBFD249-8441-B64C-AB85-7A0D03A3411D}">
      <dsp:nvSpPr>
        <dsp:cNvPr id="0" name=""/>
        <dsp:cNvSpPr/>
      </dsp:nvSpPr>
      <dsp:spPr>
        <a:xfrm rot="14700000">
          <a:off x="3788819" y="1112807"/>
          <a:ext cx="1440441" cy="551566"/>
        </a:xfrm>
        <a:prstGeom prst="leftArrow">
          <a:avLst>
            <a:gd name="adj1" fmla="val 60000"/>
            <a:gd name="adj2" fmla="val 50000"/>
          </a:avLst>
        </a:prstGeom>
        <a:solidFill>
          <a:srgbClr val="5B9BD5">
            <a:hueOff val="0"/>
            <a:satOff val="0"/>
            <a:lumOff val="0"/>
            <a:alpha val="9637"/>
          </a:srgbClr>
        </a:solidFill>
        <a:ln>
          <a:noFill/>
        </a:ln>
        <a:effectLst/>
      </dsp:spPr>
      <dsp:style>
        <a:lnRef idx="0">
          <a:scrgbClr r="0" g="0" b="0"/>
        </a:lnRef>
        <a:fillRef idx="1">
          <a:scrgbClr r="0" g="0" b="0"/>
        </a:fillRef>
        <a:effectRef idx="0">
          <a:scrgbClr r="0" g="0" b="0"/>
        </a:effectRef>
        <a:fontRef idx="minor">
          <a:schemeClr val="lt1"/>
        </a:fontRef>
      </dsp:style>
    </dsp:sp>
    <dsp:sp modelId="{5D1F6DEF-3072-F441-942A-8D21255E8EE6}">
      <dsp:nvSpPr>
        <dsp:cNvPr id="0" name=""/>
        <dsp:cNvSpPr/>
      </dsp:nvSpPr>
      <dsp:spPr>
        <a:xfrm>
          <a:off x="3167660" y="426"/>
          <a:ext cx="2074001" cy="1470844"/>
        </a:xfrm>
        <a:prstGeom prst="roundRect">
          <a:avLst>
            <a:gd name="adj" fmla="val 10000"/>
          </a:avLst>
        </a:prstGeom>
        <a:solidFill>
          <a:srgbClr val="5B9BD5">
            <a:hueOff val="0"/>
            <a:satOff val="0"/>
            <a:lumOff val="0"/>
            <a:alpha val="3471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s-ES" sz="2000" kern="1200" dirty="0" err="1">
              <a:solidFill>
                <a:prstClr val="white"/>
              </a:solidFill>
              <a:latin typeface="Calibri" panose="020F0502020204030204"/>
              <a:ea typeface="+mn-ea"/>
              <a:cs typeface="+mn-cs"/>
            </a:rPr>
            <a:t>Ethics</a:t>
          </a:r>
          <a:r>
            <a:rPr lang="es-ES" sz="2000" kern="1200" dirty="0">
              <a:solidFill>
                <a:prstClr val="white"/>
              </a:solidFill>
              <a:latin typeface="Calibri" panose="020F0502020204030204"/>
              <a:ea typeface="+mn-ea"/>
              <a:cs typeface="+mn-cs"/>
            </a:rPr>
            <a:t> &amp; </a:t>
          </a:r>
          <a:r>
            <a:rPr lang="es-ES" sz="2000" kern="1200" dirty="0" err="1">
              <a:solidFill>
                <a:prstClr val="white"/>
              </a:solidFill>
              <a:latin typeface="Calibri" panose="020F0502020204030204"/>
              <a:ea typeface="+mn-ea"/>
              <a:cs typeface="+mn-cs"/>
            </a:rPr>
            <a:t>Trustworthiness</a:t>
          </a:r>
          <a:endParaRPr lang="es-ES" sz="2000" kern="1200" dirty="0">
            <a:solidFill>
              <a:prstClr val="white"/>
            </a:solidFill>
            <a:latin typeface="Calibri" panose="020F0502020204030204"/>
            <a:ea typeface="+mn-ea"/>
            <a:cs typeface="+mn-cs"/>
          </a:endParaRPr>
        </a:p>
      </dsp:txBody>
      <dsp:txXfrm>
        <a:off x="3210740" y="43506"/>
        <a:ext cx="1987841" cy="1384684"/>
      </dsp:txXfrm>
    </dsp:sp>
    <dsp:sp modelId="{3A523049-DFE3-B849-BA32-320313E5CED2}">
      <dsp:nvSpPr>
        <dsp:cNvPr id="0" name=""/>
        <dsp:cNvSpPr/>
      </dsp:nvSpPr>
      <dsp:spPr>
        <a:xfrm rot="17700000">
          <a:off x="5286339" y="1112807"/>
          <a:ext cx="1440441" cy="551566"/>
        </a:xfrm>
        <a:prstGeom prst="leftArrow">
          <a:avLst>
            <a:gd name="adj1" fmla="val 60000"/>
            <a:gd name="adj2" fmla="val 50000"/>
          </a:avLst>
        </a:prstGeom>
        <a:solidFill>
          <a:srgbClr val="5B9BD5">
            <a:hueOff val="0"/>
            <a:satOff val="0"/>
            <a:lumOff val="0"/>
            <a:alpha val="9637"/>
          </a:srgbClr>
        </a:solidFill>
        <a:ln>
          <a:noFill/>
        </a:ln>
        <a:effectLst/>
      </dsp:spPr>
      <dsp:style>
        <a:lnRef idx="0">
          <a:scrgbClr r="0" g="0" b="0"/>
        </a:lnRef>
        <a:fillRef idx="1">
          <a:scrgbClr r="0" g="0" b="0"/>
        </a:fillRef>
        <a:effectRef idx="0">
          <a:scrgbClr r="0" g="0" b="0"/>
        </a:effectRef>
        <a:fontRef idx="minor">
          <a:schemeClr val="lt1"/>
        </a:fontRef>
      </dsp:style>
    </dsp:sp>
    <dsp:sp modelId="{76228F14-DF8B-FA49-A47D-255139C8AC2E}">
      <dsp:nvSpPr>
        <dsp:cNvPr id="0" name=""/>
        <dsp:cNvSpPr/>
      </dsp:nvSpPr>
      <dsp:spPr>
        <a:xfrm>
          <a:off x="5391660" y="426"/>
          <a:ext cx="1838556" cy="1470844"/>
        </a:xfrm>
        <a:prstGeom prst="roundRect">
          <a:avLst>
            <a:gd name="adj" fmla="val 10000"/>
          </a:avLst>
        </a:prstGeom>
        <a:solidFill>
          <a:srgbClr val="5B9BD5">
            <a:hueOff val="0"/>
            <a:satOff val="0"/>
            <a:lumOff val="0"/>
            <a:alpha val="3471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s-ES" sz="2000" kern="1200" dirty="0"/>
            <a:t>Co-</a:t>
          </a:r>
          <a:r>
            <a:rPr lang="es-ES" sz="2000" kern="1200" dirty="0" err="1"/>
            <a:t>design</a:t>
          </a:r>
          <a:r>
            <a:rPr lang="es-ES" sz="2000" kern="1200" dirty="0"/>
            <a:t> </a:t>
          </a:r>
          <a:r>
            <a:rPr lang="es-ES" sz="2000" kern="1200" dirty="0" err="1">
              <a:solidFill>
                <a:prstClr val="white"/>
              </a:solidFill>
              <a:latin typeface="Calibri" panose="020F0502020204030204"/>
              <a:ea typeface="+mn-ea"/>
              <a:cs typeface="+mn-cs"/>
            </a:rPr>
            <a:t>approaches</a:t>
          </a:r>
          <a:endParaRPr lang="es-ES" sz="2000" kern="1200" dirty="0">
            <a:solidFill>
              <a:prstClr val="white"/>
            </a:solidFill>
            <a:latin typeface="Calibri" panose="020F0502020204030204"/>
            <a:ea typeface="+mn-ea"/>
            <a:cs typeface="+mn-cs"/>
          </a:endParaRPr>
        </a:p>
      </dsp:txBody>
      <dsp:txXfrm>
        <a:off x="5434740" y="43506"/>
        <a:ext cx="1752396" cy="1384684"/>
      </dsp:txXfrm>
    </dsp:sp>
    <dsp:sp modelId="{3A05478C-6715-6849-990E-360495F1190F}">
      <dsp:nvSpPr>
        <dsp:cNvPr id="0" name=""/>
        <dsp:cNvSpPr/>
      </dsp:nvSpPr>
      <dsp:spPr>
        <a:xfrm rot="20700000">
          <a:off x="6248926" y="2259974"/>
          <a:ext cx="1440441" cy="551566"/>
        </a:xfrm>
        <a:prstGeom prst="leftArrow">
          <a:avLst>
            <a:gd name="adj1" fmla="val 60000"/>
            <a:gd name="adj2" fmla="val 50000"/>
          </a:avLst>
        </a:prstGeom>
        <a:solidFill>
          <a:srgbClr val="5B9BD5">
            <a:hueOff val="0"/>
            <a:satOff val="0"/>
            <a:lumOff val="0"/>
            <a:alpha val="34710"/>
          </a:srgbClr>
        </a:solidFill>
        <a:ln w="12700" cap="flat" cmpd="sng" algn="ctr">
          <a:solidFill>
            <a:prstClr val="white">
              <a:hueOff val="0"/>
              <a:satOff val="0"/>
              <a:lumOff val="0"/>
              <a:alphaOff val="0"/>
            </a:prstClr>
          </a:solidFill>
          <a:prstDash val="solid"/>
          <a:miter lim="800000"/>
        </a:ln>
        <a:effectLst/>
      </dsp:spPr>
      <dsp:style>
        <a:lnRef idx="0">
          <a:scrgbClr r="0" g="0" b="0"/>
        </a:lnRef>
        <a:fillRef idx="1">
          <a:scrgbClr r="0" g="0" b="0"/>
        </a:fillRef>
        <a:effectRef idx="0">
          <a:scrgbClr r="0" g="0" b="0"/>
        </a:effectRef>
        <a:fontRef idx="minor">
          <a:schemeClr val="lt1"/>
        </a:fontRef>
      </dsp:style>
    </dsp:sp>
    <dsp:sp modelId="{5B54252E-9BAC-1744-BE08-95BE41344E08}">
      <dsp:nvSpPr>
        <dsp:cNvPr id="0" name=""/>
        <dsp:cNvSpPr/>
      </dsp:nvSpPr>
      <dsp:spPr>
        <a:xfrm>
          <a:off x="6745549" y="1613928"/>
          <a:ext cx="1838556" cy="1470844"/>
        </a:xfrm>
        <a:prstGeom prst="roundRect">
          <a:avLst>
            <a:gd name="adj" fmla="val 10000"/>
          </a:avLst>
        </a:prstGeom>
        <a:solidFill>
          <a:srgbClr val="5B9BD5">
            <a:hueOff val="0"/>
            <a:satOff val="0"/>
            <a:lumOff val="0"/>
            <a:alphaOff val="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s-ES" sz="2000" kern="1200" dirty="0">
              <a:solidFill>
                <a:prstClr val="white"/>
              </a:solidFill>
              <a:latin typeface="Calibri" panose="020F0502020204030204"/>
              <a:ea typeface="+mn-ea"/>
              <a:cs typeface="+mn-cs"/>
            </a:rPr>
            <a:t>Balance human  - </a:t>
          </a:r>
          <a:r>
            <a:rPr lang="es-ES" sz="2000" kern="1200" dirty="0" err="1">
              <a:solidFill>
                <a:prstClr val="white"/>
              </a:solidFill>
              <a:latin typeface="Calibri" panose="020F0502020204030204"/>
              <a:ea typeface="+mn-ea"/>
              <a:cs typeface="+mn-cs"/>
            </a:rPr>
            <a:t>tool</a:t>
          </a:r>
          <a:endParaRPr lang="es-ES" sz="2000" kern="1200" dirty="0">
            <a:solidFill>
              <a:prstClr val="white"/>
            </a:solidFill>
            <a:latin typeface="Calibri" panose="020F0502020204030204"/>
            <a:ea typeface="+mn-ea"/>
            <a:cs typeface="+mn-cs"/>
          </a:endParaRPr>
        </a:p>
      </dsp:txBody>
      <dsp:txXfrm>
        <a:off x="6788629" y="1657008"/>
        <a:ext cx="1752396" cy="1384684"/>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F49D53CE-83C0-4FAD-15C7-632E3799A4A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Marcador de fecha 2">
            <a:extLst>
              <a:ext uri="{FF2B5EF4-FFF2-40B4-BE49-F238E27FC236}">
                <a16:creationId xmlns:a16="http://schemas.microsoft.com/office/drawing/2014/main" id="{31605F7B-EC20-DCAD-D23D-2FB5CD41F45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EDF4510-8071-A046-BBD8-E9B2A78A1D4E}" type="datetimeFigureOut">
              <a:rPr lang="en-GB" smtClean="0"/>
              <a:t>02/05/2024</a:t>
            </a:fld>
            <a:endParaRPr lang="en-GB"/>
          </a:p>
        </p:txBody>
      </p:sp>
      <p:sp>
        <p:nvSpPr>
          <p:cNvPr id="4" name="Marcador de pie de página 3">
            <a:extLst>
              <a:ext uri="{FF2B5EF4-FFF2-40B4-BE49-F238E27FC236}">
                <a16:creationId xmlns:a16="http://schemas.microsoft.com/office/drawing/2014/main" id="{FF695467-860E-7F15-49BA-BC14AF678E6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Marcador de número de diapositiva 4">
            <a:extLst>
              <a:ext uri="{FF2B5EF4-FFF2-40B4-BE49-F238E27FC236}">
                <a16:creationId xmlns:a16="http://schemas.microsoft.com/office/drawing/2014/main" id="{6E484303-DEC4-F152-897C-ED32673DA8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3456E84-A9D2-5542-9D36-9E63F21A69B5}" type="slidenum">
              <a:rPr lang="en-GB" smtClean="0"/>
              <a:t>‹Nº›</a:t>
            </a:fld>
            <a:endParaRPr lang="en-GB"/>
          </a:p>
        </p:txBody>
      </p:sp>
    </p:spTree>
    <p:extLst>
      <p:ext uri="{BB962C8B-B14F-4D97-AF65-F5344CB8AC3E}">
        <p14:creationId xmlns:p14="http://schemas.microsoft.com/office/powerpoint/2010/main" val="2386975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316C9A-FC40-5245-B3B8-71F734C0F943}" type="datetimeFigureOut">
              <a:rPr lang="en-GB" smtClean="0"/>
              <a:t>02/05/2024</a:t>
            </a:fld>
            <a:endParaRPr lang="en-GB"/>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GB"/>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92407F-C867-1545-A715-027C698B4E08}" type="slidenum">
              <a:rPr lang="en-GB" smtClean="0"/>
              <a:t>‹Nº›</a:t>
            </a:fld>
            <a:endParaRPr lang="en-GB"/>
          </a:p>
        </p:txBody>
      </p:sp>
    </p:spTree>
    <p:extLst>
      <p:ext uri="{BB962C8B-B14F-4D97-AF65-F5344CB8AC3E}">
        <p14:creationId xmlns:p14="http://schemas.microsoft.com/office/powerpoint/2010/main" val="63210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n-US" dirty="0"/>
              <a:t>Thank you. It is my </a:t>
            </a:r>
            <a:r>
              <a:rPr lang="en-US" dirty="0" err="1"/>
              <a:t>honour</a:t>
            </a:r>
            <a:r>
              <a:rPr lang="en-US" dirty="0"/>
              <a:t> to participate in this conference. Thank you to the organizing committee and the scientific committees. I will try to share with you what I have learnt during the last decade about involving teachers in the design of tools that include in any way or another learning analytics capabilities and present challenges for the future. </a:t>
            </a:r>
          </a:p>
        </p:txBody>
      </p:sp>
      <p:sp>
        <p:nvSpPr>
          <p:cNvPr id="4" name="Marcador de número de diapositiva 3"/>
          <p:cNvSpPr>
            <a:spLocks noGrp="1"/>
          </p:cNvSpPr>
          <p:nvPr>
            <p:ph type="sldNum" sz="quarter" idx="10"/>
          </p:nvPr>
        </p:nvSpPr>
        <p:spPr/>
        <p:txBody>
          <a:bodyPr/>
          <a:lstStyle/>
          <a:p>
            <a:fld id="{E10C433D-FA0A-42E8-A6B4-CCD966619256}" type="slidenum">
              <a:rPr lang="es-ES_tradnl" smtClean="0"/>
              <a:pPr/>
              <a:t>1</a:t>
            </a:fld>
            <a:endParaRPr lang="es-ES_tradnl"/>
          </a:p>
        </p:txBody>
      </p:sp>
    </p:spTree>
    <p:extLst>
      <p:ext uri="{BB962C8B-B14F-4D97-AF65-F5344CB8AC3E}">
        <p14:creationId xmlns:p14="http://schemas.microsoft.com/office/powerpoint/2010/main" val="1658273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B092407F-C867-1545-A715-027C698B4E08}" type="slidenum">
              <a:rPr lang="en-GB" smtClean="0"/>
              <a:t>10</a:t>
            </a:fld>
            <a:endParaRPr lang="en-GB"/>
          </a:p>
        </p:txBody>
      </p:sp>
    </p:spTree>
    <p:extLst>
      <p:ext uri="{BB962C8B-B14F-4D97-AF65-F5344CB8AC3E}">
        <p14:creationId xmlns:p14="http://schemas.microsoft.com/office/powerpoint/2010/main" val="1811944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B092407F-C867-1545-A715-027C698B4E08}" type="slidenum">
              <a:rPr lang="en-GB" smtClean="0"/>
              <a:t>11</a:t>
            </a:fld>
            <a:endParaRPr lang="en-GB"/>
          </a:p>
        </p:txBody>
      </p:sp>
    </p:spTree>
    <p:extLst>
      <p:ext uri="{BB962C8B-B14F-4D97-AF65-F5344CB8AC3E}">
        <p14:creationId xmlns:p14="http://schemas.microsoft.com/office/powerpoint/2010/main" val="41172902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err="1"/>
              <a:t>Aquí</a:t>
            </a:r>
            <a:r>
              <a:rPr lang="en-GB" dirty="0"/>
              <a:t> </a:t>
            </a:r>
            <a:r>
              <a:rPr lang="en-GB" dirty="0" err="1"/>
              <a:t>añadir</a:t>
            </a:r>
            <a:r>
              <a:rPr lang="en-GB" dirty="0"/>
              <a:t> … algo de CMU </a:t>
            </a:r>
            <a:r>
              <a:rPr lang="en-GB" dirty="0" err="1"/>
              <a:t>quizá</a:t>
            </a:r>
            <a:r>
              <a:rPr lang="en-GB" dirty="0"/>
              <a:t>? </a:t>
            </a:r>
          </a:p>
        </p:txBody>
      </p:sp>
      <p:sp>
        <p:nvSpPr>
          <p:cNvPr id="4" name="Marcador de número de diapositiva 3"/>
          <p:cNvSpPr>
            <a:spLocks noGrp="1"/>
          </p:cNvSpPr>
          <p:nvPr>
            <p:ph type="sldNum" sz="quarter" idx="5"/>
          </p:nvPr>
        </p:nvSpPr>
        <p:spPr/>
        <p:txBody>
          <a:bodyPr/>
          <a:lstStyle/>
          <a:p>
            <a:fld id="{B092407F-C867-1545-A715-027C698B4E08}" type="slidenum">
              <a:rPr lang="en-GB" smtClean="0"/>
              <a:t>12</a:t>
            </a:fld>
            <a:endParaRPr lang="en-GB"/>
          </a:p>
        </p:txBody>
      </p:sp>
    </p:spTree>
    <p:extLst>
      <p:ext uri="{BB962C8B-B14F-4D97-AF65-F5344CB8AC3E}">
        <p14:creationId xmlns:p14="http://schemas.microsoft.com/office/powerpoint/2010/main" val="29019979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n-GB" dirty="0"/>
              <a:t>This is a pragmatic focus that requires to consider the sociotechnical systems in which LA is used </a:t>
            </a:r>
          </a:p>
        </p:txBody>
      </p:sp>
      <p:sp>
        <p:nvSpPr>
          <p:cNvPr id="4" name="Marcador de número de diapositiva 3"/>
          <p:cNvSpPr>
            <a:spLocks noGrp="1"/>
          </p:cNvSpPr>
          <p:nvPr>
            <p:ph type="sldNum" sz="quarter" idx="5"/>
          </p:nvPr>
        </p:nvSpPr>
        <p:spPr/>
        <p:txBody>
          <a:bodyPr/>
          <a:lstStyle/>
          <a:p>
            <a:fld id="{B092407F-C867-1545-A715-027C698B4E08}" type="slidenum">
              <a:rPr lang="en-GB" smtClean="0"/>
              <a:t>13</a:t>
            </a:fld>
            <a:endParaRPr lang="en-GB"/>
          </a:p>
        </p:txBody>
      </p:sp>
    </p:spTree>
    <p:extLst>
      <p:ext uri="{BB962C8B-B14F-4D97-AF65-F5344CB8AC3E}">
        <p14:creationId xmlns:p14="http://schemas.microsoft.com/office/powerpoint/2010/main" val="2685781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2:notes"/>
          <p:cNvSpPr txBox="1">
            <a:spLocks noGrp="1"/>
          </p:cNvSpPr>
          <p:nvPr>
            <p:ph type="body" idx="1"/>
          </p:nvPr>
        </p:nvSpPr>
        <p:spPr>
          <a:xfrm>
            <a:off x="709930" y="4861441"/>
            <a:ext cx="5679440" cy="4605576"/>
          </a:xfrm>
          <a:prstGeom prst="rect">
            <a:avLst/>
          </a:prstGeom>
          <a:noFill/>
          <a:ln>
            <a:noFill/>
          </a:ln>
        </p:spPr>
        <p:txBody>
          <a:bodyPr spcFirstLastPara="1" wrap="square" lIns="99025" tIns="49500" rIns="99025" bIns="49500" anchor="t" anchorCtr="0">
            <a:noAutofit/>
          </a:bodyPr>
          <a:lstStyle/>
          <a:p>
            <a:pPr marL="0" lvl="0" indent="0" algn="l" rtl="0">
              <a:spcBef>
                <a:spcPts val="0"/>
              </a:spcBef>
              <a:spcAft>
                <a:spcPts val="0"/>
              </a:spcAft>
              <a:buNone/>
            </a:pPr>
            <a:endParaRPr dirty="0"/>
          </a:p>
        </p:txBody>
      </p:sp>
      <p:sp>
        <p:nvSpPr>
          <p:cNvPr id="105" name="Google Shape;105;p2:notes"/>
          <p:cNvSpPr txBox="1">
            <a:spLocks noGrp="1"/>
          </p:cNvSpPr>
          <p:nvPr>
            <p:ph type="sldNum" idx="12"/>
          </p:nvPr>
        </p:nvSpPr>
        <p:spPr>
          <a:xfrm>
            <a:off x="4021294" y="9721106"/>
            <a:ext cx="3076363" cy="511731"/>
          </a:xfrm>
          <a:prstGeom prst="rect">
            <a:avLst/>
          </a:prstGeom>
          <a:noFill/>
          <a:ln>
            <a:noFill/>
          </a:ln>
        </p:spPr>
        <p:txBody>
          <a:bodyPr spcFirstLastPara="1" wrap="square" lIns="99025" tIns="49500" rIns="99025" bIns="495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14113120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1 Marcador de imagen de diapositiva"/>
          <p:cNvSpPr>
            <a:spLocks noGrp="1" noRot="1" noChangeAspect="1"/>
          </p:cNvSpPr>
          <p:nvPr>
            <p:ph type="sldImg"/>
          </p:nvPr>
        </p:nvSpPr>
        <p:spPr>
          <a:ln/>
        </p:spPr>
      </p:sp>
      <p:sp>
        <p:nvSpPr>
          <p:cNvPr id="29698" name="2 Marcador de notas"/>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s-ES">
              <a:latin typeface="Times New Roman" charset="0"/>
              <a:ea typeface="ＭＳ Ｐゴシック" charset="0"/>
              <a:cs typeface="ＭＳ Ｐゴシック" charset="0"/>
            </a:endParaRPr>
          </a:p>
        </p:txBody>
      </p:sp>
      <p:sp>
        <p:nvSpPr>
          <p:cNvPr id="29699" name="3 Marcador de número de diapositiva"/>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defTabSz="990600" eaLnBrk="0" hangingPunct="0">
              <a:defRPr sz="2400">
                <a:solidFill>
                  <a:schemeClr val="tx1"/>
                </a:solidFill>
                <a:latin typeface="Arial" charset="0"/>
                <a:ea typeface="ＭＳ Ｐゴシック" charset="0"/>
                <a:cs typeface="ＭＳ Ｐゴシック" charset="0"/>
              </a:defRPr>
            </a:lvl1pPr>
            <a:lvl2pPr marL="742950" indent="-285750" defTabSz="990600" eaLnBrk="0" hangingPunct="0">
              <a:defRPr sz="2400">
                <a:solidFill>
                  <a:schemeClr val="tx1"/>
                </a:solidFill>
                <a:latin typeface="Arial" charset="0"/>
                <a:ea typeface="ＭＳ Ｐゴシック" charset="0"/>
              </a:defRPr>
            </a:lvl2pPr>
            <a:lvl3pPr marL="1143000" indent="-228600" defTabSz="990600" eaLnBrk="0" hangingPunct="0">
              <a:defRPr sz="2400">
                <a:solidFill>
                  <a:schemeClr val="tx1"/>
                </a:solidFill>
                <a:latin typeface="Arial" charset="0"/>
                <a:ea typeface="ＭＳ Ｐゴシック" charset="0"/>
              </a:defRPr>
            </a:lvl3pPr>
            <a:lvl4pPr marL="1600200" indent="-228600" defTabSz="990600" eaLnBrk="0" hangingPunct="0">
              <a:defRPr sz="2400">
                <a:solidFill>
                  <a:schemeClr val="tx1"/>
                </a:solidFill>
                <a:latin typeface="Arial" charset="0"/>
                <a:ea typeface="ＭＳ Ｐゴシック" charset="0"/>
              </a:defRPr>
            </a:lvl4pPr>
            <a:lvl5pPr marL="2057400" indent="-228600" defTabSz="990600" eaLnBrk="0" hangingPunct="0">
              <a:defRPr sz="2400">
                <a:solidFill>
                  <a:schemeClr val="tx1"/>
                </a:solidFill>
                <a:latin typeface="Arial" charset="0"/>
                <a:ea typeface="ＭＳ Ｐゴシック" charset="0"/>
              </a:defRPr>
            </a:lvl5pPr>
            <a:lvl6pPr marL="2514600" indent="-228600" defTabSz="99060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9060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9060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90600" eaLnBrk="0" fontAlgn="base" hangingPunct="0">
              <a:spcBef>
                <a:spcPct val="0"/>
              </a:spcBef>
              <a:spcAft>
                <a:spcPct val="0"/>
              </a:spcAft>
              <a:defRPr sz="2400">
                <a:solidFill>
                  <a:schemeClr val="tx1"/>
                </a:solidFill>
                <a:latin typeface="Arial" charset="0"/>
                <a:ea typeface="ＭＳ Ｐゴシック" charset="0"/>
              </a:defRPr>
            </a:lvl9pPr>
          </a:lstStyle>
          <a:p>
            <a:fld id="{536D207C-4650-7146-AD80-30C02A652315}" type="slidenum">
              <a:rPr lang="en-US" sz="1300">
                <a:latin typeface="Times New Roman" charset="0"/>
              </a:rPr>
              <a:pPr/>
              <a:t>15</a:t>
            </a:fld>
            <a:endParaRPr lang="en-US" sz="1300">
              <a:latin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3249" name="Shape 219"/>
          <p:cNvSpPr>
            <a:spLocks noGrp="1" noRot="1" noChangeAspect="1" noTextEdit="1"/>
          </p:cNvSpPr>
          <p:nvPr>
            <p:ph type="sldImg" idx="2"/>
          </p:nvPr>
        </p:nvSpPr>
        <p:spPr>
          <a:custGeom>
            <a:avLst/>
            <a:gdLst>
              <a:gd name="T0" fmla="*/ 0 w 120000"/>
              <a:gd name="T1" fmla="*/ 0 h 120000"/>
              <a:gd name="T2" fmla="*/ 5114925 w 120000"/>
              <a:gd name="T3" fmla="*/ 0 h 120000"/>
              <a:gd name="T4" fmla="*/ 5114925 w 120000"/>
              <a:gd name="T5" fmla="*/ 3836988 h 120000"/>
              <a:gd name="T6" fmla="*/ 0 w 120000"/>
              <a:gd name="T7" fmla="*/ 3836988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12700" cap="flat">
            <a:round/>
            <a:headEnd type="none" w="med" len="med"/>
            <a:tailEnd type="none" w="med" len="med"/>
          </a:ln>
        </p:spPr>
      </p:sp>
      <p:sp>
        <p:nvSpPr>
          <p:cNvPr id="53250" name="Shape 220"/>
          <p:cNvSpPr>
            <a:spLocks noGrp="1"/>
          </p:cNvSpPr>
          <p:nvPr>
            <p:ph type="body" idx="1"/>
          </p:nvPr>
        </p:nvSpPr>
        <p:spPr>
          <a:xfrm>
            <a:off x="709613" y="4860925"/>
            <a:ext cx="5680075" cy="46053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9032" tIns="49502" rIns="99032" bIns="49502"/>
          <a:lstStyle/>
          <a:p>
            <a:r>
              <a:rPr lang="es-ES" sz="3200" i="1" dirty="0" err="1">
                <a:effectLst/>
                <a:latin typeface="Helvetica" pitchFamily="2" charset="0"/>
              </a:rPr>
              <a:t>is</a:t>
            </a:r>
            <a:r>
              <a:rPr lang="es-ES" sz="3200" i="1" dirty="0">
                <a:effectLst/>
                <a:latin typeface="Helvetica" pitchFamily="2" charset="0"/>
              </a:rPr>
              <a:t> </a:t>
            </a:r>
            <a:r>
              <a:rPr lang="es-ES" sz="3200" i="1" dirty="0" err="1">
                <a:effectLst/>
                <a:latin typeface="Helvetica" pitchFamily="2" charset="0"/>
              </a:rPr>
              <a:t>the</a:t>
            </a:r>
            <a:r>
              <a:rPr lang="es-ES" sz="3200" i="1" dirty="0">
                <a:effectLst/>
                <a:latin typeface="Helvetica" pitchFamily="2" charset="0"/>
              </a:rPr>
              <a:t> </a:t>
            </a:r>
            <a:r>
              <a:rPr lang="es-ES" sz="3200" i="1" dirty="0" err="1">
                <a:effectLst/>
                <a:latin typeface="Helvetica" pitchFamily="2" charset="0"/>
              </a:rPr>
              <a:t>research</a:t>
            </a:r>
            <a:r>
              <a:rPr lang="es-ES" sz="3200" i="0" dirty="0">
                <a:effectLst/>
                <a:latin typeface="Helvetica" pitchFamily="2" charset="0"/>
              </a:rPr>
              <a:t> </a:t>
            </a:r>
            <a:r>
              <a:rPr lang="es-ES" sz="3200" i="1" dirty="0" err="1">
                <a:effectLst/>
                <a:latin typeface="Helvetica" pitchFamily="2" charset="0"/>
              </a:rPr>
              <a:t>area</a:t>
            </a:r>
            <a:r>
              <a:rPr lang="es-ES" sz="3200" i="1" dirty="0">
                <a:effectLst/>
                <a:latin typeface="Helvetica" pitchFamily="2" charset="0"/>
              </a:rPr>
              <a:t> </a:t>
            </a:r>
            <a:r>
              <a:rPr lang="es-ES" sz="3200" i="1" dirty="0" err="1">
                <a:effectLst/>
                <a:latin typeface="Helvetica" pitchFamily="2" charset="0"/>
              </a:rPr>
              <a:t>that</a:t>
            </a:r>
            <a:r>
              <a:rPr lang="es-ES" sz="3200" i="1" dirty="0">
                <a:effectLst/>
                <a:latin typeface="Helvetica" pitchFamily="2" charset="0"/>
              </a:rPr>
              <a:t> </a:t>
            </a:r>
            <a:r>
              <a:rPr lang="es-ES" sz="3200" i="1" dirty="0" err="1">
                <a:effectLst/>
                <a:latin typeface="Helvetica" pitchFamily="2" charset="0"/>
              </a:rPr>
              <a:t>encompasses</a:t>
            </a:r>
            <a:r>
              <a:rPr lang="es-ES" sz="3200" i="1" dirty="0">
                <a:effectLst/>
                <a:latin typeface="Helvetica" pitchFamily="2" charset="0"/>
              </a:rPr>
              <a:t> </a:t>
            </a:r>
            <a:r>
              <a:rPr lang="es-ES" sz="3200" i="1" dirty="0" err="1">
                <a:effectLst/>
                <a:latin typeface="Helvetica" pitchFamily="2" charset="0"/>
              </a:rPr>
              <a:t>the</a:t>
            </a:r>
            <a:r>
              <a:rPr lang="es-ES" sz="3200" i="1" dirty="0">
                <a:effectLst/>
                <a:latin typeface="Helvetica" pitchFamily="2" charset="0"/>
              </a:rPr>
              <a:t> conceptual and </a:t>
            </a:r>
            <a:r>
              <a:rPr lang="es-ES" sz="3200" i="1" dirty="0" err="1">
                <a:effectLst/>
                <a:latin typeface="Helvetica" pitchFamily="2" charset="0"/>
              </a:rPr>
              <a:t>technological</a:t>
            </a:r>
            <a:r>
              <a:rPr lang="es-ES" sz="3200" i="1" dirty="0">
                <a:effectLst/>
                <a:latin typeface="Helvetica" pitchFamily="2" charset="0"/>
              </a:rPr>
              <a:t> </a:t>
            </a:r>
            <a:r>
              <a:rPr lang="es-ES" sz="3200" i="1" dirty="0" err="1">
                <a:effectLst/>
                <a:latin typeface="Helvetica" pitchFamily="2" charset="0"/>
              </a:rPr>
              <a:t>tools</a:t>
            </a:r>
            <a:r>
              <a:rPr lang="es-ES" sz="3200" i="1" dirty="0">
                <a:effectLst/>
                <a:latin typeface="Helvetica" pitchFamily="2" charset="0"/>
              </a:rPr>
              <a:t> </a:t>
            </a:r>
            <a:r>
              <a:rPr lang="es-ES" sz="3200" i="1" dirty="0" err="1">
                <a:effectLst/>
                <a:latin typeface="Helvetica" pitchFamily="2" charset="0"/>
              </a:rPr>
              <a:t>aimed</a:t>
            </a:r>
            <a:r>
              <a:rPr lang="es-ES" sz="3200" i="1" dirty="0">
                <a:effectLst/>
                <a:latin typeface="Helvetica" pitchFamily="2" charset="0"/>
              </a:rPr>
              <a:t> at </a:t>
            </a:r>
            <a:r>
              <a:rPr lang="es-ES" sz="3200" i="1" dirty="0" err="1">
                <a:effectLst/>
                <a:latin typeface="Helvetica" pitchFamily="2" charset="0"/>
              </a:rPr>
              <a:t>supporting</a:t>
            </a:r>
            <a:r>
              <a:rPr lang="es-ES" sz="3200" i="1" dirty="0">
                <a:effectLst/>
                <a:latin typeface="Helvetica" pitchFamily="2" charset="0"/>
              </a:rPr>
              <a:t> </a:t>
            </a:r>
            <a:r>
              <a:rPr lang="es-ES" sz="3200" i="1" dirty="0" err="1">
                <a:effectLst/>
                <a:latin typeface="Helvetica" pitchFamily="2" charset="0"/>
              </a:rPr>
              <a:t>teachers</a:t>
            </a:r>
            <a:r>
              <a:rPr lang="es-ES" sz="3200" i="1" dirty="0">
                <a:effectLst/>
                <a:latin typeface="Helvetica" pitchFamily="2" charset="0"/>
              </a:rPr>
              <a:t> in </a:t>
            </a:r>
            <a:r>
              <a:rPr lang="es-ES" sz="3200" i="1" dirty="0" err="1">
                <a:effectLst/>
                <a:latin typeface="Helvetica" pitchFamily="2" charset="0"/>
              </a:rPr>
              <a:t>the</a:t>
            </a:r>
            <a:r>
              <a:rPr lang="es-ES" sz="3200" i="1" dirty="0">
                <a:effectLst/>
                <a:latin typeface="Helvetica" pitchFamily="2" charset="0"/>
              </a:rPr>
              <a:t> </a:t>
            </a:r>
            <a:r>
              <a:rPr lang="es-ES" sz="3200" i="1" dirty="0" err="1">
                <a:effectLst/>
                <a:latin typeface="Helvetica" pitchFamily="2" charset="0"/>
              </a:rPr>
              <a:t>design</a:t>
            </a:r>
            <a:r>
              <a:rPr lang="es-ES" sz="3200" i="1" dirty="0">
                <a:effectLst/>
                <a:latin typeface="Helvetica" pitchFamily="2" charset="0"/>
              </a:rPr>
              <a:t>, </a:t>
            </a:r>
            <a:r>
              <a:rPr lang="es-ES" sz="3200" i="1" dirty="0" err="1">
                <a:effectLst/>
                <a:latin typeface="Helvetica" pitchFamily="2" charset="0"/>
              </a:rPr>
              <a:t>sharing</a:t>
            </a:r>
            <a:r>
              <a:rPr lang="es-ES" sz="3200" i="1" dirty="0">
                <a:effectLst/>
                <a:latin typeface="Helvetica" pitchFamily="2" charset="0"/>
              </a:rPr>
              <a:t>,</a:t>
            </a:r>
            <a:endParaRPr lang="es-ES" sz="3200" dirty="0">
              <a:effectLst/>
              <a:latin typeface="Helvetica" pitchFamily="2" charset="0"/>
            </a:endParaRPr>
          </a:p>
          <a:p>
            <a:r>
              <a:rPr lang="es-ES" sz="3200" i="1" dirty="0">
                <a:effectLst/>
                <a:latin typeface="Helvetica" pitchFamily="2" charset="0"/>
              </a:rPr>
              <a:t>and </a:t>
            </a:r>
            <a:r>
              <a:rPr lang="es-ES" sz="3200" i="1" dirty="0" err="1">
                <a:effectLst/>
                <a:latin typeface="Helvetica" pitchFamily="2" charset="0"/>
              </a:rPr>
              <a:t>reuse</a:t>
            </a:r>
            <a:r>
              <a:rPr lang="es-ES" sz="3200" i="1" dirty="0">
                <a:effectLst/>
                <a:latin typeface="Helvetica" pitchFamily="2" charset="0"/>
              </a:rPr>
              <a:t> </a:t>
            </a:r>
            <a:r>
              <a:rPr lang="es-ES" sz="3200" i="1" dirty="0" err="1">
                <a:effectLst/>
                <a:latin typeface="Helvetica" pitchFamily="2" charset="0"/>
              </a:rPr>
              <a:t>of</a:t>
            </a:r>
            <a:r>
              <a:rPr lang="es-ES" sz="3200" i="1" dirty="0">
                <a:effectLst/>
                <a:latin typeface="Helvetica" pitchFamily="2" charset="0"/>
              </a:rPr>
              <a:t> </a:t>
            </a:r>
            <a:r>
              <a:rPr lang="es-ES" sz="3200" i="1" dirty="0" err="1">
                <a:effectLst/>
                <a:latin typeface="Helvetica" pitchFamily="2" charset="0"/>
              </a:rPr>
              <a:t>pedagogical</a:t>
            </a:r>
            <a:r>
              <a:rPr lang="es-ES" sz="3200" i="1" dirty="0">
                <a:effectLst/>
                <a:latin typeface="Helvetica" pitchFamily="2" charset="0"/>
              </a:rPr>
              <a:t> </a:t>
            </a:r>
            <a:r>
              <a:rPr lang="es-ES" sz="3200" i="1" dirty="0" err="1">
                <a:effectLst/>
                <a:latin typeface="Helvetica" pitchFamily="2" charset="0"/>
              </a:rPr>
              <a:t>plans</a:t>
            </a:r>
            <a:r>
              <a:rPr lang="es-ES" sz="3200" i="1" dirty="0">
                <a:effectLst/>
                <a:latin typeface="Helvetica" pitchFamily="2" charset="0"/>
              </a:rPr>
              <a:t>; </a:t>
            </a:r>
            <a:r>
              <a:rPr lang="es-ES" sz="3200" i="1" dirty="0" err="1">
                <a:effectLst/>
                <a:latin typeface="Helvetica" pitchFamily="2" charset="0"/>
              </a:rPr>
              <a:t>also</a:t>
            </a:r>
            <a:r>
              <a:rPr lang="es-ES" sz="3200" i="1" dirty="0">
                <a:effectLst/>
                <a:latin typeface="Helvetica" pitchFamily="2" charset="0"/>
              </a:rPr>
              <a:t> </a:t>
            </a:r>
            <a:r>
              <a:rPr lang="es-ES" sz="3200" i="1" dirty="0" err="1">
                <a:effectLst/>
                <a:latin typeface="Helvetica" pitchFamily="2" charset="0"/>
              </a:rPr>
              <a:t>known</a:t>
            </a:r>
            <a:r>
              <a:rPr lang="es-ES" sz="3200" i="1" dirty="0">
                <a:effectLst/>
                <a:latin typeface="Helvetica" pitchFamily="2" charset="0"/>
              </a:rPr>
              <a:t> as “</a:t>
            </a:r>
            <a:r>
              <a:rPr lang="es-ES" sz="3200" i="1" dirty="0" err="1">
                <a:effectLst/>
                <a:latin typeface="Helvetica" pitchFamily="2" charset="0"/>
              </a:rPr>
              <a:t>learning</a:t>
            </a:r>
            <a:r>
              <a:rPr lang="es-ES" sz="3200" i="1" dirty="0">
                <a:effectLst/>
                <a:latin typeface="Helvetica" pitchFamily="2" charset="0"/>
              </a:rPr>
              <a:t> </a:t>
            </a:r>
            <a:r>
              <a:rPr lang="es-ES" sz="3200" i="1" dirty="0" err="1">
                <a:effectLst/>
                <a:latin typeface="Helvetica" pitchFamily="2" charset="0"/>
              </a:rPr>
              <a:t>designs</a:t>
            </a:r>
            <a:r>
              <a:rPr lang="es-ES" sz="3200" i="1" dirty="0">
                <a:effectLst/>
                <a:latin typeface="Helvetica" pitchFamily="2" charset="0"/>
              </a:rPr>
              <a:t>”</a:t>
            </a:r>
          </a:p>
          <a:p>
            <a:endParaRPr lang="es-ES" sz="3200" i="1" dirty="0">
              <a:effectLst/>
              <a:latin typeface="Helvetica" pitchFamily="2" charset="0"/>
            </a:endParaRPr>
          </a:p>
          <a:p>
            <a:r>
              <a:rPr lang="es-ES" sz="4400" dirty="0" err="1"/>
              <a:t>Classroom</a:t>
            </a:r>
            <a:r>
              <a:rPr lang="es-ES" sz="4400" dirty="0"/>
              <a:t> </a:t>
            </a:r>
            <a:r>
              <a:rPr lang="es-ES" sz="4400" dirty="0" err="1"/>
              <a:t>orchestration</a:t>
            </a:r>
            <a:r>
              <a:rPr lang="es-ES" sz="4400" dirty="0"/>
              <a:t> </a:t>
            </a:r>
            <a:r>
              <a:rPr lang="es-ES" sz="4400" dirty="0" err="1"/>
              <a:t>is</a:t>
            </a:r>
            <a:r>
              <a:rPr lang="es-ES" sz="4400" dirty="0"/>
              <a:t> </a:t>
            </a:r>
            <a:r>
              <a:rPr lang="es-ES" sz="4400" dirty="0" err="1"/>
              <a:t>the</a:t>
            </a:r>
            <a:r>
              <a:rPr lang="es-ES" sz="4400" dirty="0"/>
              <a:t> </a:t>
            </a:r>
            <a:r>
              <a:rPr lang="es-ES" sz="4400" dirty="0" err="1"/>
              <a:t>process</a:t>
            </a:r>
            <a:r>
              <a:rPr lang="es-ES" sz="4400" dirty="0"/>
              <a:t> </a:t>
            </a:r>
            <a:r>
              <a:rPr lang="es-ES" sz="4400" dirty="0" err="1"/>
              <a:t>of</a:t>
            </a:r>
            <a:r>
              <a:rPr lang="es-ES" sz="4400" dirty="0"/>
              <a:t> </a:t>
            </a:r>
            <a:r>
              <a:rPr lang="es-ES" sz="4400" dirty="0" err="1"/>
              <a:t>managing</a:t>
            </a:r>
            <a:r>
              <a:rPr lang="es-ES" sz="4400" dirty="0"/>
              <a:t> individual, </a:t>
            </a:r>
            <a:r>
              <a:rPr lang="es-ES" sz="4400" dirty="0" err="1"/>
              <a:t>team</a:t>
            </a:r>
            <a:r>
              <a:rPr lang="es-ES" sz="4400" dirty="0"/>
              <a:t> and </a:t>
            </a:r>
            <a:r>
              <a:rPr lang="es-ES" sz="4400" dirty="0" err="1"/>
              <a:t>class</a:t>
            </a:r>
            <a:r>
              <a:rPr lang="es-ES" sz="4400" dirty="0"/>
              <a:t>-​</a:t>
            </a:r>
            <a:r>
              <a:rPr lang="es-ES" sz="4400" dirty="0" err="1"/>
              <a:t>wide</a:t>
            </a:r>
            <a:r>
              <a:rPr lang="es-ES" sz="4400" dirty="0"/>
              <a:t> </a:t>
            </a:r>
            <a:r>
              <a:rPr lang="es-ES" sz="4400" dirty="0" err="1"/>
              <a:t>activities</a:t>
            </a:r>
            <a:r>
              <a:rPr lang="es-ES" sz="4400" dirty="0"/>
              <a:t>, in real-​time, </a:t>
            </a:r>
            <a:r>
              <a:rPr lang="es-ES" sz="4400" dirty="0" err="1"/>
              <a:t>to</a:t>
            </a:r>
            <a:r>
              <a:rPr lang="es-ES" sz="4400" dirty="0"/>
              <a:t> </a:t>
            </a:r>
            <a:r>
              <a:rPr lang="es-ES" sz="4400" dirty="0" err="1"/>
              <a:t>enhance</a:t>
            </a:r>
            <a:r>
              <a:rPr lang="es-ES" sz="4400" dirty="0"/>
              <a:t> </a:t>
            </a:r>
            <a:r>
              <a:rPr lang="es-ES" sz="4400" dirty="0" err="1"/>
              <a:t>student</a:t>
            </a:r>
            <a:r>
              <a:rPr lang="es-ES" sz="4400" dirty="0"/>
              <a:t> </a:t>
            </a:r>
            <a:r>
              <a:rPr lang="es-ES" sz="4400" dirty="0" err="1"/>
              <a:t>engagement</a:t>
            </a:r>
            <a:r>
              <a:rPr lang="es-ES" sz="4400" dirty="0"/>
              <a:t> and </a:t>
            </a:r>
            <a:r>
              <a:rPr lang="es-ES" sz="4400" dirty="0" err="1"/>
              <a:t>learning</a:t>
            </a:r>
            <a:r>
              <a:rPr lang="es-ES" sz="4400" dirty="0"/>
              <a:t>, </a:t>
            </a:r>
            <a:r>
              <a:rPr lang="es-ES" sz="4400" dirty="0" err="1"/>
              <a:t>while</a:t>
            </a:r>
            <a:r>
              <a:rPr lang="es-ES" sz="4400" dirty="0"/>
              <a:t> </a:t>
            </a:r>
            <a:r>
              <a:rPr lang="es-ES" sz="4400" dirty="0" err="1"/>
              <a:t>managing</a:t>
            </a:r>
            <a:r>
              <a:rPr lang="es-ES" sz="4400" dirty="0"/>
              <a:t> </a:t>
            </a:r>
            <a:r>
              <a:rPr lang="es-ES" sz="4400" dirty="0" err="1"/>
              <a:t>all</a:t>
            </a:r>
            <a:r>
              <a:rPr lang="es-ES" sz="4400" dirty="0"/>
              <a:t> </a:t>
            </a:r>
            <a:r>
              <a:rPr lang="es-ES" sz="4400" dirty="0" err="1"/>
              <a:t>of</a:t>
            </a:r>
            <a:r>
              <a:rPr lang="es-ES" sz="4400" dirty="0"/>
              <a:t> </a:t>
            </a:r>
            <a:r>
              <a:rPr lang="es-ES" sz="4400" dirty="0" err="1"/>
              <a:t>the</a:t>
            </a:r>
            <a:r>
              <a:rPr lang="es-ES" sz="4400" dirty="0"/>
              <a:t> </a:t>
            </a:r>
            <a:r>
              <a:rPr lang="es-ES" sz="4400" dirty="0" err="1"/>
              <a:t>constraints</a:t>
            </a:r>
            <a:r>
              <a:rPr lang="es-ES" sz="4400" dirty="0"/>
              <a:t> </a:t>
            </a:r>
            <a:r>
              <a:rPr lang="es-ES" sz="4400" dirty="0" err="1"/>
              <a:t>of</a:t>
            </a:r>
            <a:r>
              <a:rPr lang="es-ES" sz="4400" dirty="0"/>
              <a:t> a </a:t>
            </a:r>
            <a:r>
              <a:rPr lang="es-ES" sz="4400" dirty="0" err="1"/>
              <a:t>daily</a:t>
            </a:r>
            <a:r>
              <a:rPr lang="es-ES" sz="4400" dirty="0"/>
              <a:t> </a:t>
            </a:r>
            <a:r>
              <a:rPr lang="es-ES" sz="4400" dirty="0" err="1"/>
              <a:t>classroom</a:t>
            </a:r>
            <a:r>
              <a:rPr lang="es-ES" sz="4400" dirty="0"/>
              <a:t> (time, discipline, </a:t>
            </a:r>
            <a:r>
              <a:rPr lang="es-ES" sz="4400" dirty="0" err="1"/>
              <a:t>curriculum</a:t>
            </a:r>
            <a:r>
              <a:rPr lang="es-ES" sz="4400" dirty="0"/>
              <a:t>, </a:t>
            </a:r>
            <a:r>
              <a:rPr lang="es-ES" sz="4400" dirty="0" err="1"/>
              <a:t>etc</a:t>
            </a:r>
            <a:r>
              <a:rPr lang="es-ES" sz="4400" dirty="0"/>
              <a:t>).</a:t>
            </a:r>
            <a:endParaRPr lang="es-ES" sz="3200" i="1" dirty="0">
              <a:effectLst/>
              <a:latin typeface="Helvetica" pitchFamily="2" charset="0"/>
            </a:endParaRPr>
          </a:p>
          <a:p>
            <a:endParaRPr lang="es-ES" sz="3200" i="1" dirty="0">
              <a:effectLst/>
              <a:latin typeface="Helvetica" pitchFamily="2" charset="0"/>
            </a:endParaRPr>
          </a:p>
          <a:p>
            <a:endParaRPr lang="es-ES" sz="3200" dirty="0">
              <a:effectLst/>
              <a:latin typeface="Helvetica" pitchFamily="2" charset="0"/>
            </a:endParaRPr>
          </a:p>
        </p:txBody>
      </p:sp>
      <p:sp>
        <p:nvSpPr>
          <p:cNvPr id="53251" name="Shape 221"/>
          <p:cNvSpPr>
            <a:spLocks noGrp="1"/>
          </p:cNvSpPr>
          <p:nvPr>
            <p:ph type="sldNum" sz="quarter" idx="5"/>
          </p:nvPr>
        </p:nvSpPr>
        <p:spPr>
          <a:xfrm>
            <a:off x="4021138" y="9721850"/>
            <a:ext cx="3076575" cy="511175"/>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9032" tIns="49502" rIns="99032" bIns="49502"/>
          <a:lstStyle>
            <a:lvl1pPr defTabSz="990600" eaLnBrk="0" hangingPunct="0">
              <a:defRPr sz="2400">
                <a:solidFill>
                  <a:schemeClr val="tx1"/>
                </a:solidFill>
                <a:latin typeface="Arial" charset="0"/>
                <a:ea typeface="ＭＳ Ｐゴシック" charset="0"/>
                <a:cs typeface="ＭＳ Ｐゴシック" charset="0"/>
              </a:defRPr>
            </a:lvl1pPr>
            <a:lvl2pPr marL="742950" indent="-285750" defTabSz="990600" eaLnBrk="0" hangingPunct="0">
              <a:defRPr sz="2400">
                <a:solidFill>
                  <a:schemeClr val="tx1"/>
                </a:solidFill>
                <a:latin typeface="Arial" charset="0"/>
                <a:ea typeface="ＭＳ Ｐゴシック" charset="0"/>
              </a:defRPr>
            </a:lvl2pPr>
            <a:lvl3pPr marL="1143000" indent="-228600" defTabSz="990600" eaLnBrk="0" hangingPunct="0">
              <a:defRPr sz="2400">
                <a:solidFill>
                  <a:schemeClr val="tx1"/>
                </a:solidFill>
                <a:latin typeface="Arial" charset="0"/>
                <a:ea typeface="ＭＳ Ｐゴシック" charset="0"/>
              </a:defRPr>
            </a:lvl3pPr>
            <a:lvl4pPr marL="1600200" indent="-228600" defTabSz="990600" eaLnBrk="0" hangingPunct="0">
              <a:defRPr sz="2400">
                <a:solidFill>
                  <a:schemeClr val="tx1"/>
                </a:solidFill>
                <a:latin typeface="Arial" charset="0"/>
                <a:ea typeface="ＭＳ Ｐゴシック" charset="0"/>
              </a:defRPr>
            </a:lvl4pPr>
            <a:lvl5pPr marL="2057400" indent="-228600" defTabSz="990600" eaLnBrk="0" hangingPunct="0">
              <a:defRPr sz="2400">
                <a:solidFill>
                  <a:schemeClr val="tx1"/>
                </a:solidFill>
                <a:latin typeface="Arial" charset="0"/>
                <a:ea typeface="ＭＳ Ｐゴシック" charset="0"/>
              </a:defRPr>
            </a:lvl5pPr>
            <a:lvl6pPr marL="2514600" indent="-228600" defTabSz="99060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9060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9060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90600" eaLnBrk="0" fontAlgn="base" hangingPunct="0">
              <a:spcBef>
                <a:spcPct val="0"/>
              </a:spcBef>
              <a:spcAft>
                <a:spcPct val="0"/>
              </a:spcAft>
              <a:defRPr sz="2400">
                <a:solidFill>
                  <a:schemeClr val="tx1"/>
                </a:solidFill>
                <a:latin typeface="Arial" charset="0"/>
                <a:ea typeface="ＭＳ Ｐゴシック" charset="0"/>
              </a:defRPr>
            </a:lvl9pPr>
          </a:lstStyle>
          <a:p>
            <a:pPr>
              <a:buSzPct val="25000"/>
            </a:pPr>
            <a:r>
              <a:rPr lang="en-US" sz="1300">
                <a:latin typeface="Times New Roman" charset="0"/>
              </a:rPr>
              <a:t>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n-GB" dirty="0"/>
              <a:t>To face these challenges, the field of Human </a:t>
            </a:r>
            <a:r>
              <a:rPr lang="en-GB" dirty="0" err="1"/>
              <a:t>Centered</a:t>
            </a:r>
            <a:r>
              <a:rPr lang="en-GB" dirty="0"/>
              <a:t> Learning Analytics tries to complement the needs of Learning Analytics with the perspective of human computer interaction </a:t>
            </a:r>
          </a:p>
        </p:txBody>
      </p:sp>
      <p:sp>
        <p:nvSpPr>
          <p:cNvPr id="4" name="Marcador de número de diapositiva 3"/>
          <p:cNvSpPr>
            <a:spLocks noGrp="1"/>
          </p:cNvSpPr>
          <p:nvPr>
            <p:ph type="sldNum" sz="quarter" idx="5"/>
          </p:nvPr>
        </p:nvSpPr>
        <p:spPr/>
        <p:txBody>
          <a:bodyPr/>
          <a:lstStyle/>
          <a:p>
            <a:fld id="{B092407F-C867-1545-A715-027C698B4E08}" type="slidenum">
              <a:rPr lang="en-GB" smtClean="0"/>
              <a:t>19</a:t>
            </a:fld>
            <a:endParaRPr lang="en-GB"/>
          </a:p>
        </p:txBody>
      </p:sp>
    </p:spTree>
    <p:extLst>
      <p:ext uri="{BB962C8B-B14F-4D97-AF65-F5344CB8AC3E}">
        <p14:creationId xmlns:p14="http://schemas.microsoft.com/office/powerpoint/2010/main" val="37623907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B092407F-C867-1545-A715-027C698B4E08}" type="slidenum">
              <a:rPr lang="en-GB" smtClean="0"/>
              <a:t>20</a:t>
            </a:fld>
            <a:endParaRPr lang="en-GB"/>
          </a:p>
        </p:txBody>
      </p:sp>
    </p:spTree>
    <p:extLst>
      <p:ext uri="{BB962C8B-B14F-4D97-AF65-F5344CB8AC3E}">
        <p14:creationId xmlns:p14="http://schemas.microsoft.com/office/powerpoint/2010/main" val="10085394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err="1"/>
              <a:t>The</a:t>
            </a:r>
            <a:r>
              <a:rPr lang="es-ES_tradnl" dirty="0"/>
              <a:t> </a:t>
            </a:r>
            <a:r>
              <a:rPr lang="es-ES_tradnl" dirty="0" err="1"/>
              <a:t>growing</a:t>
            </a:r>
            <a:r>
              <a:rPr lang="es-ES_tradnl" dirty="0"/>
              <a:t> </a:t>
            </a:r>
            <a:r>
              <a:rPr lang="es-ES_tradnl" dirty="0" err="1"/>
              <a:t>interest</a:t>
            </a:r>
            <a:r>
              <a:rPr lang="es-ES_tradnl" dirty="0"/>
              <a:t> in </a:t>
            </a:r>
            <a:r>
              <a:rPr lang="es-ES_tradnl" dirty="0" err="1"/>
              <a:t>applying</a:t>
            </a:r>
            <a:r>
              <a:rPr lang="es-ES_tradnl" dirty="0"/>
              <a:t> HCLA </a:t>
            </a:r>
            <a:r>
              <a:rPr lang="es-ES_tradnl" dirty="0" err="1"/>
              <a:t>beyond</a:t>
            </a:r>
            <a:r>
              <a:rPr lang="es-ES_tradnl" dirty="0"/>
              <a:t> </a:t>
            </a:r>
            <a:r>
              <a:rPr lang="es-ES_tradnl" dirty="0" err="1"/>
              <a:t>higher</a:t>
            </a:r>
            <a:r>
              <a:rPr lang="es-ES_tradnl" dirty="0"/>
              <a:t> </a:t>
            </a:r>
            <a:r>
              <a:rPr lang="es-ES_tradnl" dirty="0" err="1"/>
              <a:t>education</a:t>
            </a:r>
            <a:r>
              <a:rPr lang="es-ES_tradnl" dirty="0"/>
              <a:t> … Alfredo et al. (2023) </a:t>
            </a:r>
            <a:endParaRPr lang="en-GB" dirty="0"/>
          </a:p>
        </p:txBody>
      </p:sp>
      <p:sp>
        <p:nvSpPr>
          <p:cNvPr id="4" name="Marcador de número de diapositiva 3"/>
          <p:cNvSpPr>
            <a:spLocks noGrp="1"/>
          </p:cNvSpPr>
          <p:nvPr>
            <p:ph type="sldNum" sz="quarter" idx="5"/>
          </p:nvPr>
        </p:nvSpPr>
        <p:spPr/>
        <p:txBody>
          <a:bodyPr/>
          <a:lstStyle/>
          <a:p>
            <a:fld id="{B092407F-C867-1545-A715-027C698B4E08}" type="slidenum">
              <a:rPr lang="en-GB" smtClean="0"/>
              <a:t>21</a:t>
            </a:fld>
            <a:endParaRPr lang="en-GB"/>
          </a:p>
        </p:txBody>
      </p:sp>
    </p:spTree>
    <p:extLst>
      <p:ext uri="{BB962C8B-B14F-4D97-AF65-F5344CB8AC3E}">
        <p14:creationId xmlns:p14="http://schemas.microsoft.com/office/powerpoint/2010/main" val="3257719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As we have been right now discussing, we are in the middle of a revolution fostered by the new generative ai tools. It is an exciting moment for research, although also quite chaotic. </a:t>
            </a:r>
          </a:p>
        </p:txBody>
      </p:sp>
      <p:sp>
        <p:nvSpPr>
          <p:cNvPr id="4" name="Marcador de número de diapositiva 3"/>
          <p:cNvSpPr>
            <a:spLocks noGrp="1"/>
          </p:cNvSpPr>
          <p:nvPr>
            <p:ph type="sldNum" sz="quarter" idx="5"/>
          </p:nvPr>
        </p:nvSpPr>
        <p:spPr/>
        <p:txBody>
          <a:bodyPr/>
          <a:lstStyle/>
          <a:p>
            <a:fld id="{B092407F-C867-1545-A715-027C698B4E08}" type="slidenum">
              <a:rPr lang="en-GB" smtClean="0"/>
              <a:t>2</a:t>
            </a:fld>
            <a:endParaRPr lang="en-GB"/>
          </a:p>
        </p:txBody>
      </p:sp>
    </p:spTree>
    <p:extLst>
      <p:ext uri="{BB962C8B-B14F-4D97-AF65-F5344CB8AC3E}">
        <p14:creationId xmlns:p14="http://schemas.microsoft.com/office/powerpoint/2010/main" val="8985211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B092407F-C867-1545-A715-027C698B4E08}" type="slidenum">
              <a:rPr lang="en-GB" smtClean="0"/>
              <a:t>22</a:t>
            </a:fld>
            <a:endParaRPr lang="en-GB"/>
          </a:p>
        </p:txBody>
      </p:sp>
    </p:spTree>
    <p:extLst>
      <p:ext uri="{BB962C8B-B14F-4D97-AF65-F5344CB8AC3E}">
        <p14:creationId xmlns:p14="http://schemas.microsoft.com/office/powerpoint/2010/main" val="22113415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t>Therefore</a:t>
            </a:r>
            <a:r>
              <a:rPr lang="es-ES" dirty="0"/>
              <a:t>, </a:t>
            </a:r>
            <a:r>
              <a:rPr lang="es-ES" dirty="0" err="1"/>
              <a:t>the</a:t>
            </a:r>
            <a:r>
              <a:rPr lang="es-ES" dirty="0"/>
              <a:t> </a:t>
            </a:r>
            <a:r>
              <a:rPr lang="es-ES" dirty="0" err="1"/>
              <a:t>goal</a:t>
            </a:r>
            <a:r>
              <a:rPr lang="es-ES" dirty="0"/>
              <a:t> </a:t>
            </a:r>
            <a:r>
              <a:rPr lang="es-ES" dirty="0" err="1"/>
              <a:t>of</a:t>
            </a:r>
            <a:r>
              <a:rPr lang="es-ES" dirty="0"/>
              <a:t> </a:t>
            </a:r>
            <a:r>
              <a:rPr lang="es-ES" dirty="0" err="1"/>
              <a:t>the</a:t>
            </a:r>
            <a:r>
              <a:rPr lang="es-ES" dirty="0"/>
              <a:t> H2O </a:t>
            </a:r>
            <a:r>
              <a:rPr lang="es-ES" dirty="0" err="1"/>
              <a:t>Learning</a:t>
            </a:r>
            <a:r>
              <a:rPr lang="es-ES" dirty="0"/>
              <a:t> </a:t>
            </a:r>
            <a:r>
              <a:rPr lang="es-ES" dirty="0" err="1"/>
              <a:t>project</a:t>
            </a:r>
            <a:r>
              <a:rPr lang="es-ES" dirty="0"/>
              <a:t> </a:t>
            </a:r>
            <a:r>
              <a:rPr lang="es-ES" dirty="0" err="1"/>
              <a:t>is</a:t>
            </a:r>
            <a:r>
              <a:rPr lang="es-ES" dirty="0"/>
              <a:t> </a:t>
            </a:r>
            <a:r>
              <a:rPr lang="es-ES" dirty="0" err="1"/>
              <a:t>to</a:t>
            </a:r>
            <a:r>
              <a:rPr lang="es-ES" dirty="0"/>
              <a:t> </a:t>
            </a:r>
            <a:r>
              <a:rPr lang="es-ES" dirty="0" err="1"/>
              <a:t>build</a:t>
            </a:r>
            <a:r>
              <a:rPr lang="es-ES" dirty="0"/>
              <a:t> </a:t>
            </a:r>
            <a:r>
              <a:rPr lang="es-ES" dirty="0" err="1"/>
              <a:t>Trustworthy</a:t>
            </a:r>
            <a:r>
              <a:rPr lang="es-ES" dirty="0"/>
              <a:t> and Human-</a:t>
            </a:r>
            <a:r>
              <a:rPr lang="es-ES" dirty="0" err="1"/>
              <a:t>Centered</a:t>
            </a:r>
            <a:r>
              <a:rPr lang="es-ES" dirty="0"/>
              <a:t> LA (</a:t>
            </a:r>
            <a:r>
              <a:rPr lang="es-ES" dirty="0" err="1"/>
              <a:t>TaHCLA</a:t>
            </a:r>
            <a:r>
              <a:rPr lang="es-ES" dirty="0"/>
              <a:t>) </a:t>
            </a:r>
            <a:r>
              <a:rPr lang="es-ES" dirty="0" err="1"/>
              <a:t>solutions</a:t>
            </a:r>
            <a:r>
              <a:rPr lang="es-ES" dirty="0"/>
              <a:t> </a:t>
            </a:r>
            <a:r>
              <a:rPr lang="es-ES" dirty="0" err="1"/>
              <a:t>to</a:t>
            </a:r>
            <a:r>
              <a:rPr lang="es-ES" dirty="0"/>
              <a:t> </a:t>
            </a:r>
            <a:r>
              <a:rPr lang="es-ES" dirty="0" err="1"/>
              <a:t>support</a:t>
            </a:r>
            <a:r>
              <a:rPr lang="es-ES" dirty="0"/>
              <a:t> human </a:t>
            </a:r>
            <a:r>
              <a:rPr lang="es-ES" dirty="0" err="1"/>
              <a:t>stakeholders</a:t>
            </a:r>
            <a:r>
              <a:rPr lang="es-ES" dirty="0"/>
              <a:t> </a:t>
            </a:r>
            <a:r>
              <a:rPr lang="es-ES" dirty="0" err="1"/>
              <a:t>when</a:t>
            </a:r>
            <a:r>
              <a:rPr lang="es-ES" dirty="0"/>
              <a:t> </a:t>
            </a:r>
            <a:r>
              <a:rPr lang="es-ES" dirty="0" err="1"/>
              <a:t>designing</a:t>
            </a:r>
            <a:r>
              <a:rPr lang="es-ES" dirty="0"/>
              <a:t>, </a:t>
            </a:r>
            <a:r>
              <a:rPr lang="es-ES" dirty="0" err="1"/>
              <a:t>orchestrating</a:t>
            </a:r>
            <a:r>
              <a:rPr lang="es-ES" dirty="0"/>
              <a:t> and (</a:t>
            </a:r>
            <a:r>
              <a:rPr lang="es-ES" dirty="0" err="1"/>
              <a:t>self</a:t>
            </a:r>
            <a:r>
              <a:rPr lang="es-ES" dirty="0"/>
              <a:t>-, </a:t>
            </a:r>
            <a:r>
              <a:rPr lang="es-ES" dirty="0" err="1"/>
              <a:t>socially</a:t>
            </a:r>
            <a:r>
              <a:rPr lang="es-ES" dirty="0"/>
              <a:t>- </a:t>
            </a:r>
            <a:r>
              <a:rPr lang="es-ES" dirty="0" err="1"/>
              <a:t>or</a:t>
            </a:r>
            <a:r>
              <a:rPr lang="es-ES" dirty="0"/>
              <a:t> </a:t>
            </a:r>
            <a:r>
              <a:rPr lang="es-ES" dirty="0" err="1"/>
              <a:t>co</a:t>
            </a:r>
            <a:r>
              <a:rPr lang="es-ES" dirty="0"/>
              <a:t>-) </a:t>
            </a:r>
            <a:r>
              <a:rPr lang="es-ES" dirty="0" err="1"/>
              <a:t>regulating</a:t>
            </a:r>
            <a:r>
              <a:rPr lang="es-ES" dirty="0"/>
              <a:t> </a:t>
            </a:r>
            <a:r>
              <a:rPr lang="es-ES" dirty="0" err="1"/>
              <a:t>learning</a:t>
            </a:r>
            <a:r>
              <a:rPr lang="es-ES" dirty="0"/>
              <a:t> in HL. </a:t>
            </a:r>
            <a:endParaRPr lang="en-GB" dirty="0"/>
          </a:p>
        </p:txBody>
      </p:sp>
      <p:sp>
        <p:nvSpPr>
          <p:cNvPr id="4" name="Marcador de número de diapositiva 3"/>
          <p:cNvSpPr>
            <a:spLocks noGrp="1"/>
          </p:cNvSpPr>
          <p:nvPr>
            <p:ph type="sldNum" sz="quarter" idx="5"/>
          </p:nvPr>
        </p:nvSpPr>
        <p:spPr/>
        <p:txBody>
          <a:bodyPr/>
          <a:lstStyle/>
          <a:p>
            <a:fld id="{B092407F-C867-1545-A715-027C698B4E08}" type="slidenum">
              <a:rPr lang="en-GB" smtClean="0"/>
              <a:t>23</a:t>
            </a:fld>
            <a:endParaRPr lang="en-GB"/>
          </a:p>
        </p:txBody>
      </p:sp>
    </p:spTree>
    <p:extLst>
      <p:ext uri="{BB962C8B-B14F-4D97-AF65-F5344CB8AC3E}">
        <p14:creationId xmlns:p14="http://schemas.microsoft.com/office/powerpoint/2010/main" val="4880735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n-GB" dirty="0" err="1"/>
              <a:t>Añadir</a:t>
            </a:r>
            <a:r>
              <a:rPr lang="en-GB" dirty="0"/>
              <a:t> </a:t>
            </a:r>
            <a:r>
              <a:rPr lang="en-GB" dirty="0" err="1"/>
              <a:t>dibujico</a:t>
            </a:r>
            <a:r>
              <a:rPr lang="en-GB" dirty="0"/>
              <a:t> </a:t>
            </a:r>
          </a:p>
        </p:txBody>
      </p:sp>
      <p:sp>
        <p:nvSpPr>
          <p:cNvPr id="4" name="Marcador de número de diapositiva 3"/>
          <p:cNvSpPr>
            <a:spLocks noGrp="1"/>
          </p:cNvSpPr>
          <p:nvPr>
            <p:ph type="sldNum" sz="quarter" idx="5"/>
          </p:nvPr>
        </p:nvSpPr>
        <p:spPr/>
        <p:txBody>
          <a:bodyPr/>
          <a:lstStyle/>
          <a:p>
            <a:fld id="{B092407F-C867-1545-A715-027C698B4E08}" type="slidenum">
              <a:rPr lang="en-GB" smtClean="0"/>
              <a:t>24</a:t>
            </a:fld>
            <a:endParaRPr lang="en-GB"/>
          </a:p>
        </p:txBody>
      </p:sp>
    </p:spTree>
    <p:extLst>
      <p:ext uri="{BB962C8B-B14F-4D97-AF65-F5344CB8AC3E}">
        <p14:creationId xmlns:p14="http://schemas.microsoft.com/office/powerpoint/2010/main" val="27785345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B092407F-C867-1545-A715-027C698B4E08}" type="slidenum">
              <a:rPr lang="en-GB" smtClean="0"/>
              <a:t>25</a:t>
            </a:fld>
            <a:endParaRPr lang="en-GB"/>
          </a:p>
        </p:txBody>
      </p:sp>
    </p:spTree>
    <p:extLst>
      <p:ext uri="{BB962C8B-B14F-4D97-AF65-F5344CB8AC3E}">
        <p14:creationId xmlns:p14="http://schemas.microsoft.com/office/powerpoint/2010/main" val="23604170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B092407F-C867-1545-A715-027C698B4E08}" type="slidenum">
              <a:rPr lang="en-GB" smtClean="0"/>
              <a:t>26</a:t>
            </a:fld>
            <a:endParaRPr lang="en-GB"/>
          </a:p>
        </p:txBody>
      </p:sp>
    </p:spTree>
    <p:extLst>
      <p:ext uri="{BB962C8B-B14F-4D97-AF65-F5344CB8AC3E}">
        <p14:creationId xmlns:p14="http://schemas.microsoft.com/office/powerpoint/2010/main" val="26540313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One example of international collaboration in which these factors were analysed is published in this… </a:t>
            </a:r>
          </a:p>
          <a:p>
            <a:endParaRPr lang="es-ES" sz="1800" b="0"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effectLst/>
                <a:latin typeface="Helvetica" pitchFamily="2" charset="0"/>
              </a:rPr>
              <a:t>The</a:t>
            </a:r>
            <a:r>
              <a:rPr lang="es-ES" dirty="0">
                <a:effectLst/>
                <a:latin typeface="Helvetica" pitchFamily="2" charset="0"/>
              </a:rPr>
              <a:t> </a:t>
            </a:r>
            <a:r>
              <a:rPr lang="es-ES" dirty="0" err="1">
                <a:effectLst/>
                <a:latin typeface="Helvetica" pitchFamily="2" charset="0"/>
              </a:rPr>
              <a:t>students</a:t>
            </a:r>
            <a:r>
              <a:rPr lang="es-ES" dirty="0">
                <a:effectLst/>
                <a:latin typeface="Helvetica" pitchFamily="2" charset="0"/>
              </a:rPr>
              <a:t>’ </a:t>
            </a:r>
            <a:r>
              <a:rPr lang="es-ES" dirty="0" err="1">
                <a:effectLst/>
                <a:latin typeface="Helvetica" pitchFamily="2" charset="0"/>
              </a:rPr>
              <a:t>privacy</a:t>
            </a:r>
            <a:r>
              <a:rPr lang="es-ES" dirty="0">
                <a:effectLst/>
                <a:latin typeface="Helvetica" pitchFamily="2" charset="0"/>
              </a:rPr>
              <a:t> </a:t>
            </a:r>
            <a:r>
              <a:rPr lang="es-ES" dirty="0" err="1">
                <a:effectLst/>
                <a:latin typeface="Helvetica" pitchFamily="2" charset="0"/>
              </a:rPr>
              <a:t>concerns</a:t>
            </a:r>
            <a:r>
              <a:rPr lang="es-ES" dirty="0">
                <a:effectLst/>
                <a:latin typeface="Helvetica" pitchFamily="2" charset="0"/>
              </a:rPr>
              <a:t> (SPICE) </a:t>
            </a:r>
            <a:r>
              <a:rPr lang="es-ES" dirty="0" err="1">
                <a:effectLst/>
                <a:latin typeface="Helvetica" pitchFamily="2" charset="0"/>
              </a:rPr>
              <a:t>model</a:t>
            </a:r>
            <a:r>
              <a:rPr lang="es-ES" dirty="0">
                <a:effectLst/>
                <a:latin typeface="Helvetica" pitchFamily="2" charset="0"/>
              </a:rPr>
              <a:t> has </a:t>
            </a:r>
            <a:r>
              <a:rPr lang="es-ES" dirty="0" err="1">
                <a:effectLst/>
                <a:latin typeface="Helvetica" pitchFamily="2" charset="0"/>
              </a:rPr>
              <a:t>been</a:t>
            </a:r>
            <a:r>
              <a:rPr lang="es-ES" dirty="0">
                <a:effectLst/>
                <a:latin typeface="Helvetica" pitchFamily="2" charset="0"/>
              </a:rPr>
              <a:t> </a:t>
            </a:r>
            <a:r>
              <a:rPr lang="es-ES" dirty="0" err="1">
                <a:effectLst/>
                <a:latin typeface="Helvetica" pitchFamily="2" charset="0"/>
              </a:rPr>
              <a:t>developed</a:t>
            </a:r>
            <a:r>
              <a:rPr lang="es-ES" dirty="0">
                <a:effectLst/>
                <a:latin typeface="Helvetica" pitchFamily="2" charset="0"/>
              </a:rPr>
              <a:t> and </a:t>
            </a:r>
            <a:r>
              <a:rPr lang="es-ES" dirty="0" err="1">
                <a:effectLst/>
                <a:latin typeface="Helvetica" pitchFamily="2" charset="0"/>
              </a:rPr>
              <a:t>empirically</a:t>
            </a:r>
            <a:r>
              <a:rPr lang="es-ES" dirty="0">
                <a:effectLst/>
                <a:latin typeface="Helvetica" pitchFamily="2" charset="0"/>
              </a:rPr>
              <a:t> </a:t>
            </a:r>
            <a:r>
              <a:rPr lang="es-ES" dirty="0" err="1">
                <a:effectLst/>
                <a:latin typeface="Helvetica" pitchFamily="2" charset="0"/>
              </a:rPr>
              <a:t>validated</a:t>
            </a:r>
            <a:r>
              <a:rPr lang="es-ES" dirty="0">
                <a:effectLst/>
                <a:latin typeface="Helvetica" pitchFamily="2" charset="0"/>
              </a:rPr>
              <a:t> </a:t>
            </a:r>
            <a:r>
              <a:rPr lang="es-ES" dirty="0" err="1">
                <a:effectLst/>
                <a:latin typeface="Helvetica" pitchFamily="2" charset="0"/>
              </a:rPr>
              <a:t>to</a:t>
            </a:r>
            <a:r>
              <a:rPr lang="es-ES" dirty="0">
                <a:effectLst/>
                <a:latin typeface="Helvetica" pitchFamily="2" charset="0"/>
              </a:rPr>
              <a:t> explore </a:t>
            </a:r>
            <a:r>
              <a:rPr lang="es-ES" dirty="0" err="1">
                <a:effectLst/>
                <a:latin typeface="Helvetica" pitchFamily="2" charset="0"/>
              </a:rPr>
              <a:t>the</a:t>
            </a:r>
            <a:r>
              <a:rPr lang="es-ES" dirty="0">
                <a:effectLst/>
                <a:latin typeface="Helvetica" pitchFamily="2" charset="0"/>
              </a:rPr>
              <a:t> </a:t>
            </a:r>
            <a:r>
              <a:rPr lang="es-ES" dirty="0" err="1">
                <a:effectLst/>
                <a:latin typeface="Helvetica" pitchFamily="2" charset="0"/>
              </a:rPr>
              <a:t>nature</a:t>
            </a:r>
            <a:r>
              <a:rPr lang="es-ES" dirty="0">
                <a:effectLst/>
                <a:latin typeface="Helvetica" pitchFamily="2" charset="0"/>
              </a:rPr>
              <a:t> </a:t>
            </a:r>
            <a:r>
              <a:rPr lang="es-ES" dirty="0" err="1">
                <a:effectLst/>
                <a:latin typeface="Helvetica" pitchFamily="2" charset="0"/>
              </a:rPr>
              <a:t>of</a:t>
            </a:r>
            <a:r>
              <a:rPr lang="es-ES" dirty="0">
                <a:effectLst/>
                <a:latin typeface="Helvetica" pitchFamily="2" charset="0"/>
              </a:rPr>
              <a:t> </a:t>
            </a:r>
            <a:r>
              <a:rPr lang="es-ES" dirty="0" err="1">
                <a:effectLst/>
                <a:latin typeface="Helvetica" pitchFamily="2" charset="0"/>
              </a:rPr>
              <a:t>students</a:t>
            </a:r>
            <a:r>
              <a:rPr lang="es-ES" dirty="0">
                <a:effectLst/>
                <a:latin typeface="Helvetica" pitchFamily="2" charset="0"/>
              </a:rPr>
              <a:t>’ </a:t>
            </a:r>
            <a:r>
              <a:rPr lang="es-ES" dirty="0" err="1">
                <a:effectLst/>
                <a:latin typeface="Helvetica" pitchFamily="2" charset="0"/>
              </a:rPr>
              <a:t>privacy</a:t>
            </a:r>
            <a:r>
              <a:rPr lang="es-ES" dirty="0">
                <a:effectLst/>
                <a:latin typeface="Helvetica" pitchFamily="2" charset="0"/>
              </a:rPr>
              <a:t> </a:t>
            </a:r>
            <a:r>
              <a:rPr lang="es-ES" dirty="0" err="1">
                <a:effectLst/>
                <a:latin typeface="Helvetica" pitchFamily="2" charset="0"/>
              </a:rPr>
              <a:t>concerns</a:t>
            </a:r>
            <a:r>
              <a:rPr lang="es-ES" dirty="0">
                <a:effectLst/>
                <a:latin typeface="Helvetica" pitchFamily="2" charset="0"/>
              </a:rPr>
              <a:t> in </a:t>
            </a:r>
            <a:r>
              <a:rPr lang="es-ES" dirty="0" err="1">
                <a:effectLst/>
                <a:latin typeface="Helvetica" pitchFamily="2" charset="0"/>
              </a:rPr>
              <a:t>learning</a:t>
            </a:r>
            <a:r>
              <a:rPr lang="es-ES" dirty="0">
                <a:effectLst/>
                <a:latin typeface="Helvetica" pitchFamily="2" charset="0"/>
              </a:rPr>
              <a:t> </a:t>
            </a:r>
            <a:r>
              <a:rPr lang="es-ES" dirty="0" err="1">
                <a:effectLst/>
                <a:latin typeface="Helvetica" pitchFamily="2" charset="0"/>
              </a:rPr>
              <a:t>analytics</a:t>
            </a:r>
            <a:r>
              <a:rPr lang="es-ES" dirty="0">
                <a:effectLst/>
                <a:latin typeface="Helvetica" pitchFamily="2" charset="0"/>
              </a:rPr>
              <a:t> in </a:t>
            </a:r>
            <a:r>
              <a:rPr lang="es-ES" dirty="0" err="1">
                <a:effectLst/>
                <a:latin typeface="Helvetica" pitchFamily="2" charset="0"/>
              </a:rPr>
              <a:t>higher</a:t>
            </a:r>
            <a:r>
              <a:rPr lang="es-ES" dirty="0">
                <a:effectLst/>
                <a:latin typeface="Helvetica" pitchFamily="2" charset="0"/>
              </a:rPr>
              <a:t> </a:t>
            </a:r>
            <a:r>
              <a:rPr lang="es-ES" dirty="0" err="1">
                <a:effectLst/>
                <a:latin typeface="Helvetica" pitchFamily="2" charset="0"/>
              </a:rPr>
              <a:t>education</a:t>
            </a:r>
            <a:r>
              <a:rPr lang="es-ES" dirty="0">
                <a:effectLst/>
                <a:latin typeface="Helvetica" pitchFamily="2" charset="0"/>
              </a:rPr>
              <a:t> (</a:t>
            </a:r>
            <a:r>
              <a:rPr lang="es-ES" dirty="0" err="1">
                <a:solidFill>
                  <a:srgbClr val="2196D1"/>
                </a:solidFill>
                <a:effectLst/>
                <a:latin typeface="Helvetica" pitchFamily="2" charset="0"/>
              </a:rPr>
              <a:t>Mutimukwe</a:t>
            </a:r>
            <a:r>
              <a:rPr lang="es-ES" dirty="0">
                <a:solidFill>
                  <a:srgbClr val="2196D1"/>
                </a:solidFill>
                <a:effectLst/>
                <a:latin typeface="Helvetica" pitchFamily="2" charset="0"/>
              </a:rPr>
              <a:t> et al., 2022</a:t>
            </a:r>
            <a:r>
              <a:rPr lang="es-ES" dirty="0">
                <a:effectLst/>
                <a:latin typeface="Helvetica" pitchFamily="2" charset="0"/>
              </a:rPr>
              <a:t>). </a:t>
            </a:r>
            <a:r>
              <a:rPr lang="es-ES" dirty="0" err="1">
                <a:effectLst/>
                <a:latin typeface="Helvetica" pitchFamily="2" charset="0"/>
              </a:rPr>
              <a:t>The</a:t>
            </a:r>
            <a:r>
              <a:rPr lang="es-ES" dirty="0">
                <a:effectLst/>
                <a:latin typeface="Helvetica" pitchFamily="2" charset="0"/>
              </a:rPr>
              <a:t> SPICE </a:t>
            </a:r>
            <a:r>
              <a:rPr lang="es-ES" dirty="0" err="1">
                <a:effectLst/>
                <a:latin typeface="Helvetica" pitchFamily="2" charset="0"/>
              </a:rPr>
              <a:t>model</a:t>
            </a:r>
            <a:r>
              <a:rPr lang="es-ES" dirty="0">
                <a:effectLst/>
                <a:latin typeface="Helvetica" pitchFamily="2" charset="0"/>
              </a:rPr>
              <a:t> </a:t>
            </a:r>
            <a:r>
              <a:rPr lang="es-ES" dirty="0" err="1">
                <a:effectLst/>
                <a:latin typeface="Helvetica" pitchFamily="2" charset="0"/>
              </a:rPr>
              <a:t>considers</a:t>
            </a:r>
            <a:r>
              <a:rPr lang="es-ES" dirty="0">
                <a:effectLst/>
                <a:latin typeface="Helvetica" pitchFamily="2" charset="0"/>
              </a:rPr>
              <a:t> </a:t>
            </a:r>
            <a:r>
              <a:rPr lang="es-ES" dirty="0" err="1">
                <a:effectLst/>
                <a:latin typeface="Helvetica" pitchFamily="2" charset="0"/>
              </a:rPr>
              <a:t>students</a:t>
            </a:r>
            <a:r>
              <a:rPr lang="es-ES" dirty="0">
                <a:effectLst/>
                <a:latin typeface="Helvetica" pitchFamily="2" charset="0"/>
              </a:rPr>
              <a:t>’ </a:t>
            </a:r>
            <a:r>
              <a:rPr lang="es-ES" dirty="0" err="1">
                <a:effectLst/>
                <a:latin typeface="Helvetica" pitchFamily="2" charset="0"/>
              </a:rPr>
              <a:t>privacy</a:t>
            </a:r>
            <a:r>
              <a:rPr lang="es-ES" dirty="0">
                <a:effectLst/>
                <a:latin typeface="Helvetica" pitchFamily="2" charset="0"/>
              </a:rPr>
              <a:t> </a:t>
            </a:r>
            <a:r>
              <a:rPr lang="es-ES" dirty="0" err="1">
                <a:effectLst/>
                <a:latin typeface="Helvetica" pitchFamily="2" charset="0"/>
              </a:rPr>
              <a:t>concerns</a:t>
            </a:r>
            <a:r>
              <a:rPr lang="es-ES" dirty="0">
                <a:effectLst/>
                <a:latin typeface="Helvetica" pitchFamily="2" charset="0"/>
              </a:rPr>
              <a:t> as a central </a:t>
            </a:r>
            <a:r>
              <a:rPr lang="es-ES" dirty="0" err="1">
                <a:effectLst/>
                <a:latin typeface="Helvetica" pitchFamily="2" charset="0"/>
              </a:rPr>
              <a:t>construct</a:t>
            </a:r>
            <a:r>
              <a:rPr lang="es-ES" dirty="0">
                <a:effectLst/>
                <a:latin typeface="Helvetica" pitchFamily="2" charset="0"/>
              </a:rPr>
              <a:t> </a:t>
            </a:r>
            <a:r>
              <a:rPr lang="es-ES" dirty="0" err="1">
                <a:effectLst/>
                <a:latin typeface="Helvetica" pitchFamily="2" charset="0"/>
              </a:rPr>
              <a:t>between</a:t>
            </a:r>
            <a:r>
              <a:rPr lang="es-ES" dirty="0">
                <a:effectLst/>
                <a:latin typeface="Helvetica" pitchFamily="2" charset="0"/>
              </a:rPr>
              <a:t> </a:t>
            </a:r>
            <a:r>
              <a:rPr lang="es-ES" dirty="0" err="1">
                <a:effectLst/>
                <a:latin typeface="Helvetica" pitchFamily="2" charset="0"/>
              </a:rPr>
              <a:t>two</a:t>
            </a:r>
            <a:r>
              <a:rPr lang="es-ES" dirty="0">
                <a:effectLst/>
                <a:latin typeface="Helvetica" pitchFamily="2" charset="0"/>
              </a:rPr>
              <a:t> </a:t>
            </a:r>
            <a:r>
              <a:rPr lang="es-ES" dirty="0" err="1">
                <a:effectLst/>
                <a:latin typeface="Helvetica" pitchFamily="2" charset="0"/>
              </a:rPr>
              <a:t>antecedents</a:t>
            </a:r>
            <a:r>
              <a:rPr lang="es-ES" dirty="0">
                <a:effectLst/>
                <a:latin typeface="Helvetica" pitchFamily="2" charset="0"/>
              </a:rPr>
              <a:t> – </a:t>
            </a:r>
            <a:r>
              <a:rPr lang="es-ES" dirty="0" err="1">
                <a:effectLst/>
                <a:latin typeface="Helvetica" pitchFamily="2" charset="0"/>
              </a:rPr>
              <a:t>perceived</a:t>
            </a:r>
            <a:r>
              <a:rPr lang="es-ES" dirty="0">
                <a:effectLst/>
                <a:latin typeface="Helvetica" pitchFamily="2" charset="0"/>
              </a:rPr>
              <a:t> </a:t>
            </a:r>
            <a:r>
              <a:rPr lang="es-ES" dirty="0" err="1">
                <a:effectLst/>
                <a:latin typeface="Helvetica" pitchFamily="2" charset="0"/>
              </a:rPr>
              <a:t>privacy</a:t>
            </a:r>
            <a:r>
              <a:rPr lang="es-ES" dirty="0">
                <a:effectLst/>
                <a:latin typeface="Helvetica" pitchFamily="2" charset="0"/>
              </a:rPr>
              <a:t> </a:t>
            </a:r>
            <a:r>
              <a:rPr lang="es-ES" dirty="0" err="1">
                <a:effectLst/>
                <a:latin typeface="Helvetica" pitchFamily="2" charset="0"/>
              </a:rPr>
              <a:t>risk</a:t>
            </a:r>
            <a:r>
              <a:rPr lang="es-ES" dirty="0">
                <a:effectLst/>
                <a:latin typeface="Helvetica" pitchFamily="2" charset="0"/>
              </a:rPr>
              <a:t> and </a:t>
            </a:r>
            <a:r>
              <a:rPr lang="es-ES" dirty="0" err="1">
                <a:effectLst/>
                <a:latin typeface="Helvetica" pitchFamily="2" charset="0"/>
              </a:rPr>
              <a:t>perceived</a:t>
            </a:r>
            <a:r>
              <a:rPr lang="es-ES" dirty="0">
                <a:effectLst/>
                <a:latin typeface="Helvetica" pitchFamily="2" charset="0"/>
              </a:rPr>
              <a:t> </a:t>
            </a:r>
            <a:r>
              <a:rPr lang="es-ES" dirty="0" err="1">
                <a:effectLst/>
                <a:latin typeface="Helvetica" pitchFamily="2" charset="0"/>
              </a:rPr>
              <a:t>privacy</a:t>
            </a:r>
            <a:r>
              <a:rPr lang="es-ES" dirty="0">
                <a:effectLst/>
                <a:latin typeface="Helvetica" pitchFamily="2" charset="0"/>
              </a:rPr>
              <a:t> control, and </a:t>
            </a:r>
            <a:r>
              <a:rPr lang="es-ES" dirty="0" err="1">
                <a:effectLst/>
                <a:latin typeface="Helvetica" pitchFamily="2" charset="0"/>
              </a:rPr>
              <a:t>two</a:t>
            </a:r>
            <a:r>
              <a:rPr lang="es-ES" dirty="0">
                <a:effectLst/>
                <a:latin typeface="Helvetica" pitchFamily="2" charset="0"/>
              </a:rPr>
              <a:t> </a:t>
            </a:r>
            <a:r>
              <a:rPr lang="es-ES" dirty="0" err="1">
                <a:effectLst/>
                <a:latin typeface="Helvetica" pitchFamily="2" charset="0"/>
              </a:rPr>
              <a:t>outcomes</a:t>
            </a:r>
            <a:r>
              <a:rPr lang="es-ES" dirty="0">
                <a:effectLst/>
                <a:latin typeface="Helvetica" pitchFamily="2" charset="0"/>
              </a:rPr>
              <a:t> – </a:t>
            </a:r>
            <a:r>
              <a:rPr lang="es-ES" dirty="0" err="1">
                <a:effectLst/>
                <a:latin typeface="Helvetica" pitchFamily="2" charset="0"/>
              </a:rPr>
              <a:t>trusting</a:t>
            </a:r>
            <a:r>
              <a:rPr lang="es-ES" dirty="0">
                <a:effectLst/>
                <a:latin typeface="Helvetica" pitchFamily="2" charset="0"/>
              </a:rPr>
              <a:t> </a:t>
            </a:r>
            <a:r>
              <a:rPr lang="es-ES" dirty="0" err="1">
                <a:effectLst/>
                <a:latin typeface="Helvetica" pitchFamily="2" charset="0"/>
              </a:rPr>
              <a:t>beliefs</a:t>
            </a:r>
            <a:r>
              <a:rPr lang="es-ES" dirty="0">
                <a:effectLst/>
                <a:latin typeface="Helvetica" pitchFamily="2" charset="0"/>
              </a:rPr>
              <a:t> and non-</a:t>
            </a:r>
            <a:r>
              <a:rPr lang="es-ES" dirty="0" err="1">
                <a:effectLst/>
                <a:latin typeface="Helvetica" pitchFamily="2" charset="0"/>
              </a:rPr>
              <a:t>self</a:t>
            </a:r>
            <a:r>
              <a:rPr lang="es-ES" dirty="0">
                <a:effectLst/>
                <a:latin typeface="Helvetica" pitchFamily="2" charset="0"/>
              </a:rPr>
              <a:t>-</a:t>
            </a:r>
            <a:r>
              <a:rPr lang="es-ES" dirty="0" err="1">
                <a:effectLst/>
                <a:latin typeface="Helvetica" pitchFamily="2" charset="0"/>
              </a:rPr>
              <a:t>disclosure</a:t>
            </a:r>
            <a:r>
              <a:rPr lang="es-ES" dirty="0">
                <a:effectLst/>
                <a:latin typeface="Helvetica" pitchFamily="2" charset="0"/>
              </a:rPr>
              <a:t> </a:t>
            </a:r>
            <a:r>
              <a:rPr lang="es-ES" dirty="0" err="1">
                <a:effectLst/>
                <a:latin typeface="Helvetica" pitchFamily="2" charset="0"/>
              </a:rPr>
              <a:t>behavior</a:t>
            </a:r>
            <a:r>
              <a:rPr lang="es-ES" dirty="0">
                <a:effectLst/>
                <a:latin typeface="Helvetica" pitchFamily="2" charset="0"/>
              </a:rPr>
              <a:t> (</a:t>
            </a:r>
            <a:r>
              <a:rPr lang="es-ES" dirty="0">
                <a:solidFill>
                  <a:srgbClr val="2196D1"/>
                </a:solidFill>
                <a:effectLst/>
                <a:latin typeface="Helvetica" pitchFamily="2" charset="0"/>
              </a:rPr>
              <a:t>Fig. 1</a:t>
            </a:r>
            <a:r>
              <a:rPr lang="es-ES" dirty="0">
                <a:effectLst/>
                <a:latin typeface="Helvetica" pitchFamily="2" charset="0"/>
              </a:rPr>
              <a:t>). </a:t>
            </a:r>
            <a:r>
              <a:rPr lang="es-ES" b="1" dirty="0" err="1">
                <a:effectLst/>
                <a:latin typeface="Helvetica" pitchFamily="2" charset="0"/>
              </a:rPr>
              <a:t>Overall</a:t>
            </a:r>
            <a:r>
              <a:rPr lang="es-ES" b="1" dirty="0">
                <a:effectLst/>
                <a:latin typeface="Helvetica" pitchFamily="2" charset="0"/>
              </a:rPr>
              <a:t>, </a:t>
            </a:r>
            <a:r>
              <a:rPr lang="es-ES" b="1" dirty="0" err="1">
                <a:effectLst/>
                <a:latin typeface="Helvetica" pitchFamily="2" charset="0"/>
              </a:rPr>
              <a:t>it</a:t>
            </a:r>
            <a:r>
              <a:rPr lang="es-ES" b="1" dirty="0">
                <a:effectLst/>
                <a:latin typeface="Helvetica" pitchFamily="2" charset="0"/>
              </a:rPr>
              <a:t> explores </a:t>
            </a:r>
            <a:r>
              <a:rPr lang="es-ES" b="1" dirty="0" err="1">
                <a:effectLst/>
                <a:latin typeface="Helvetica" pitchFamily="2" charset="0"/>
              </a:rPr>
              <a:t>how</a:t>
            </a:r>
            <a:r>
              <a:rPr lang="es-ES" b="1" dirty="0">
                <a:effectLst/>
                <a:latin typeface="Helvetica" pitchFamily="2" charset="0"/>
              </a:rPr>
              <a:t> </a:t>
            </a:r>
            <a:r>
              <a:rPr lang="es-ES" b="1" dirty="0" err="1">
                <a:effectLst/>
                <a:latin typeface="Helvetica" pitchFamily="2" charset="0"/>
              </a:rPr>
              <a:t>students</a:t>
            </a:r>
            <a:r>
              <a:rPr lang="es-ES" b="1" dirty="0">
                <a:effectLst/>
                <a:latin typeface="Helvetica" pitchFamily="2" charset="0"/>
              </a:rPr>
              <a:t>’ </a:t>
            </a:r>
            <a:r>
              <a:rPr lang="es-ES" b="1" dirty="0" err="1">
                <a:effectLst/>
                <a:latin typeface="Helvetica" pitchFamily="2" charset="0"/>
              </a:rPr>
              <a:t>risk</a:t>
            </a:r>
            <a:r>
              <a:rPr lang="es-ES" b="1" dirty="0">
                <a:effectLst/>
                <a:latin typeface="Helvetica" pitchFamily="2" charset="0"/>
              </a:rPr>
              <a:t>-control </a:t>
            </a:r>
            <a:r>
              <a:rPr lang="es-ES" b="1" dirty="0" err="1">
                <a:effectLst/>
                <a:latin typeface="Helvetica" pitchFamily="2" charset="0"/>
              </a:rPr>
              <a:t>perceptions</a:t>
            </a:r>
            <a:r>
              <a:rPr lang="es-ES" b="1" dirty="0">
                <a:effectLst/>
                <a:latin typeface="Helvetica" pitchFamily="2" charset="0"/>
              </a:rPr>
              <a:t> </a:t>
            </a:r>
            <a:r>
              <a:rPr lang="es-ES" b="1" dirty="0" err="1">
                <a:effectLst/>
                <a:latin typeface="Helvetica" pitchFamily="2" charset="0"/>
              </a:rPr>
              <a:t>may</a:t>
            </a:r>
            <a:r>
              <a:rPr lang="es-ES" b="1" dirty="0">
                <a:effectLst/>
                <a:latin typeface="Helvetica" pitchFamily="2" charset="0"/>
              </a:rPr>
              <a:t> </a:t>
            </a:r>
            <a:r>
              <a:rPr lang="es-ES" b="1" dirty="0" err="1">
                <a:effectLst/>
                <a:latin typeface="Helvetica" pitchFamily="2" charset="0"/>
              </a:rPr>
              <a:t>influence</a:t>
            </a:r>
            <a:r>
              <a:rPr lang="es-ES" b="1" dirty="0">
                <a:effectLst/>
                <a:latin typeface="Helvetica" pitchFamily="2" charset="0"/>
              </a:rPr>
              <a:t> </a:t>
            </a:r>
            <a:r>
              <a:rPr lang="es-ES" b="1" dirty="0" err="1">
                <a:effectLst/>
                <a:latin typeface="Helvetica" pitchFamily="2" charset="0"/>
              </a:rPr>
              <a:t>their</a:t>
            </a:r>
            <a:r>
              <a:rPr lang="es-ES" b="1" dirty="0">
                <a:effectLst/>
                <a:latin typeface="Helvetica" pitchFamily="2" charset="0"/>
              </a:rPr>
              <a:t> </a:t>
            </a:r>
            <a:r>
              <a:rPr lang="es-ES" b="1" dirty="0" err="1">
                <a:effectLst/>
                <a:latin typeface="Helvetica" pitchFamily="2" charset="0"/>
              </a:rPr>
              <a:t>privacy</a:t>
            </a:r>
            <a:r>
              <a:rPr lang="es-ES" b="1" dirty="0">
                <a:effectLst/>
                <a:latin typeface="Helvetica" pitchFamily="2" charset="0"/>
              </a:rPr>
              <a:t> </a:t>
            </a:r>
            <a:r>
              <a:rPr lang="es-ES" b="1" dirty="0" err="1">
                <a:effectLst/>
                <a:latin typeface="Helvetica" pitchFamily="2" charset="0"/>
              </a:rPr>
              <a:t>concerns</a:t>
            </a:r>
            <a:r>
              <a:rPr lang="es-ES" b="1" dirty="0">
                <a:effectLst/>
                <a:latin typeface="Helvetica" pitchFamily="2" charset="0"/>
              </a:rPr>
              <a:t>, </a:t>
            </a:r>
            <a:r>
              <a:rPr lang="es-ES" b="1" dirty="0" err="1">
                <a:effectLst/>
                <a:latin typeface="Helvetica" pitchFamily="2" charset="0"/>
              </a:rPr>
              <a:t>trusting</a:t>
            </a:r>
            <a:r>
              <a:rPr lang="es-ES" b="1" dirty="0">
                <a:effectLst/>
                <a:latin typeface="Helvetica" pitchFamily="2" charset="0"/>
              </a:rPr>
              <a:t> </a:t>
            </a:r>
            <a:r>
              <a:rPr lang="es-ES" b="1" dirty="0" err="1">
                <a:effectLst/>
                <a:latin typeface="Helvetica" pitchFamily="2" charset="0"/>
              </a:rPr>
              <a:t>beliefs</a:t>
            </a:r>
            <a:r>
              <a:rPr lang="es-ES" b="1" dirty="0">
                <a:effectLst/>
                <a:latin typeface="Helvetica" pitchFamily="2" charset="0"/>
              </a:rPr>
              <a:t> as </a:t>
            </a:r>
            <a:r>
              <a:rPr lang="es-ES" b="1" dirty="0" err="1">
                <a:effectLst/>
                <a:latin typeface="Helvetica" pitchFamily="2" charset="0"/>
              </a:rPr>
              <a:t>well</a:t>
            </a:r>
            <a:r>
              <a:rPr lang="es-ES" b="1" dirty="0">
                <a:effectLst/>
                <a:latin typeface="Helvetica" pitchFamily="2" charset="0"/>
              </a:rPr>
              <a:t> as non-</a:t>
            </a:r>
            <a:r>
              <a:rPr lang="es-ES" b="1" dirty="0" err="1">
                <a:effectLst/>
                <a:latin typeface="Helvetica" pitchFamily="2" charset="0"/>
              </a:rPr>
              <a:t>self</a:t>
            </a:r>
            <a:r>
              <a:rPr lang="es-ES" b="1" dirty="0">
                <a:effectLst/>
                <a:latin typeface="Helvetica" pitchFamily="2" charset="0"/>
              </a:rPr>
              <a:t>-</a:t>
            </a:r>
            <a:r>
              <a:rPr lang="es-ES" b="1" dirty="0" err="1">
                <a:effectLst/>
                <a:latin typeface="Helvetica" pitchFamily="2" charset="0"/>
              </a:rPr>
              <a:t>disclosure</a:t>
            </a:r>
            <a:r>
              <a:rPr lang="es-ES" b="1" dirty="0">
                <a:effectLst/>
                <a:latin typeface="Helvetica" pitchFamily="2" charset="0"/>
              </a:rPr>
              <a:t> </a:t>
            </a:r>
            <a:r>
              <a:rPr lang="es-ES" b="1" dirty="0" err="1">
                <a:effectLst/>
                <a:latin typeface="Helvetica" pitchFamily="2" charset="0"/>
              </a:rPr>
              <a:t>behavior</a:t>
            </a:r>
            <a:r>
              <a:rPr lang="es-ES" b="1" dirty="0">
                <a:effectLst/>
                <a:latin typeface="Helvetica" pitchFamily="2" charset="0"/>
              </a:rPr>
              <a:t>. </a:t>
            </a:r>
            <a:r>
              <a:rPr lang="es-ES" b="1" dirty="0" err="1">
                <a:effectLst/>
                <a:latin typeface="Helvetica" pitchFamily="2" charset="0"/>
              </a:rPr>
              <a:t>Correspondingly</a:t>
            </a:r>
            <a:r>
              <a:rPr lang="es-ES" b="1" dirty="0">
                <a:effectLst/>
                <a:latin typeface="Helvetica" pitchFamily="2" charset="0"/>
              </a:rPr>
              <a:t>, </a:t>
            </a:r>
            <a:r>
              <a:rPr lang="es-ES" b="1" dirty="0" err="1">
                <a:effectLst/>
                <a:latin typeface="Helvetica" pitchFamily="2" charset="0"/>
              </a:rPr>
              <a:t>the</a:t>
            </a:r>
            <a:r>
              <a:rPr lang="es-ES" b="1" dirty="0">
                <a:effectLst/>
                <a:latin typeface="Helvetica" pitchFamily="2" charset="0"/>
              </a:rPr>
              <a:t> </a:t>
            </a:r>
            <a:r>
              <a:rPr lang="es-ES" b="1" dirty="0" err="1">
                <a:effectLst/>
                <a:latin typeface="Helvetica" pitchFamily="2" charset="0"/>
              </a:rPr>
              <a:t>model</a:t>
            </a:r>
            <a:r>
              <a:rPr lang="es-ES" b="1" dirty="0">
                <a:effectLst/>
                <a:latin typeface="Helvetica" pitchFamily="2" charset="0"/>
              </a:rPr>
              <a:t> describes </a:t>
            </a:r>
            <a:r>
              <a:rPr lang="es-ES" b="1" dirty="0" err="1">
                <a:effectLst/>
                <a:latin typeface="Helvetica" pitchFamily="2" charset="0"/>
              </a:rPr>
              <a:t>the</a:t>
            </a:r>
            <a:r>
              <a:rPr lang="es-ES" b="1" dirty="0">
                <a:effectLst/>
                <a:latin typeface="Helvetica" pitchFamily="2" charset="0"/>
              </a:rPr>
              <a:t> </a:t>
            </a:r>
            <a:r>
              <a:rPr lang="es-ES" b="1" dirty="0" err="1">
                <a:effectLst/>
                <a:latin typeface="Helvetica" pitchFamily="2" charset="0"/>
              </a:rPr>
              <a:t>directional</a:t>
            </a:r>
            <a:r>
              <a:rPr lang="es-ES" b="1" dirty="0">
                <a:effectLst/>
                <a:latin typeface="Helvetica" pitchFamily="2" charset="0"/>
              </a:rPr>
              <a:t> </a:t>
            </a:r>
            <a:r>
              <a:rPr lang="es-ES" b="1" dirty="0" err="1">
                <a:effectLst/>
                <a:latin typeface="Helvetica" pitchFamily="2" charset="0"/>
              </a:rPr>
              <a:t>relationships</a:t>
            </a:r>
            <a:r>
              <a:rPr lang="es-ES" b="1" dirty="0">
                <a:effectLst/>
                <a:latin typeface="Helvetica" pitchFamily="2" charset="0"/>
              </a:rPr>
              <a:t> </a:t>
            </a:r>
            <a:r>
              <a:rPr lang="es-ES" b="1" dirty="0" err="1">
                <a:effectLst/>
                <a:latin typeface="Helvetica" pitchFamily="2" charset="0"/>
              </a:rPr>
              <a:t>between</a:t>
            </a:r>
            <a:r>
              <a:rPr lang="es-ES" b="1" dirty="0">
                <a:effectLst/>
                <a:latin typeface="Helvetica" pitchFamily="2" charset="0"/>
              </a:rPr>
              <a:t> </a:t>
            </a:r>
            <a:r>
              <a:rPr lang="es-ES" b="1" dirty="0" err="1">
                <a:effectLst/>
                <a:latin typeface="Helvetica" pitchFamily="2" charset="0"/>
              </a:rPr>
              <a:t>students</a:t>
            </a:r>
            <a:r>
              <a:rPr lang="es-ES" b="1" dirty="0">
                <a:effectLst/>
                <a:latin typeface="Helvetica" pitchFamily="2" charset="0"/>
              </a:rPr>
              <a:t>’ </a:t>
            </a:r>
            <a:r>
              <a:rPr lang="es-ES" b="1" dirty="0" err="1">
                <a:effectLst/>
                <a:latin typeface="Helvetica" pitchFamily="2" charset="0"/>
              </a:rPr>
              <a:t>privacy</a:t>
            </a:r>
            <a:r>
              <a:rPr lang="es-ES" b="1" dirty="0">
                <a:effectLst/>
                <a:latin typeface="Helvetica" pitchFamily="2" charset="0"/>
              </a:rPr>
              <a:t> </a:t>
            </a:r>
            <a:r>
              <a:rPr lang="es-ES" b="1" dirty="0" err="1">
                <a:effectLst/>
                <a:latin typeface="Helvetica" pitchFamily="2" charset="0"/>
              </a:rPr>
              <a:t>concerns</a:t>
            </a:r>
            <a:r>
              <a:rPr lang="es-ES" b="1" dirty="0">
                <a:effectLst/>
                <a:latin typeface="Helvetica" pitchFamily="2" charset="0"/>
              </a:rPr>
              <a:t>, </a:t>
            </a:r>
            <a:r>
              <a:rPr lang="es-ES" b="1" dirty="0" err="1">
                <a:effectLst/>
                <a:latin typeface="Helvetica" pitchFamily="2" charset="0"/>
              </a:rPr>
              <a:t>trusting</a:t>
            </a:r>
            <a:r>
              <a:rPr lang="es-ES" b="1" dirty="0">
                <a:effectLst/>
                <a:latin typeface="Helvetica" pitchFamily="2" charset="0"/>
              </a:rPr>
              <a:t> </a:t>
            </a:r>
            <a:r>
              <a:rPr lang="es-ES" b="1" dirty="0" err="1">
                <a:effectLst/>
                <a:latin typeface="Helvetica" pitchFamily="2" charset="0"/>
              </a:rPr>
              <a:t>beliefs</a:t>
            </a:r>
            <a:r>
              <a:rPr lang="es-ES" b="1" dirty="0">
                <a:effectLst/>
                <a:latin typeface="Helvetica" pitchFamily="2" charset="0"/>
              </a:rPr>
              <a:t>, and non-</a:t>
            </a:r>
            <a:r>
              <a:rPr lang="es-ES" b="1" dirty="0" err="1">
                <a:effectLst/>
                <a:latin typeface="Helvetica" pitchFamily="2" charset="0"/>
              </a:rPr>
              <a:t>self</a:t>
            </a:r>
            <a:r>
              <a:rPr lang="es-ES" b="1" dirty="0">
                <a:effectLst/>
                <a:latin typeface="Helvetica" pitchFamily="2" charset="0"/>
              </a:rPr>
              <a:t>-</a:t>
            </a:r>
            <a:r>
              <a:rPr lang="es-ES" b="1" dirty="0" err="1">
                <a:effectLst/>
                <a:latin typeface="Helvetica" pitchFamily="2" charset="0"/>
              </a:rPr>
              <a:t>disclosure</a:t>
            </a:r>
            <a:r>
              <a:rPr lang="es-ES" b="1" dirty="0">
                <a:effectLst/>
                <a:latin typeface="Helvetica" pitchFamily="2" charset="0"/>
              </a:rPr>
              <a:t> </a:t>
            </a:r>
            <a:r>
              <a:rPr lang="es-ES" b="1" dirty="0" err="1">
                <a:effectLst/>
                <a:latin typeface="Helvetica" pitchFamily="2" charset="0"/>
              </a:rPr>
              <a:t>behavior</a:t>
            </a:r>
            <a:r>
              <a:rPr lang="es-ES" dirty="0">
                <a:effectLst/>
                <a:latin typeface="Helvetica" pitchFamily="2" charset="0"/>
              </a:rPr>
              <a:t>. </a:t>
            </a:r>
          </a:p>
          <a:p>
            <a:endParaRPr lang="en-GB" dirty="0"/>
          </a:p>
        </p:txBody>
      </p:sp>
      <p:sp>
        <p:nvSpPr>
          <p:cNvPr id="4" name="Marcador de número de diapositiva 3"/>
          <p:cNvSpPr>
            <a:spLocks noGrp="1"/>
          </p:cNvSpPr>
          <p:nvPr>
            <p:ph type="sldNum" sz="quarter" idx="5"/>
          </p:nvPr>
        </p:nvSpPr>
        <p:spPr/>
        <p:txBody>
          <a:bodyPr/>
          <a:lstStyle/>
          <a:p>
            <a:fld id="{B092407F-C867-1545-A715-027C698B4E08}" type="slidenum">
              <a:rPr lang="en-GB" smtClean="0"/>
              <a:t>27</a:t>
            </a:fld>
            <a:endParaRPr lang="en-GB"/>
          </a:p>
        </p:txBody>
      </p:sp>
    </p:spTree>
    <p:extLst>
      <p:ext uri="{BB962C8B-B14F-4D97-AF65-F5344CB8AC3E}">
        <p14:creationId xmlns:p14="http://schemas.microsoft.com/office/powerpoint/2010/main" val="21448740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This is also an opportunity for networks of researchers to work on. For example, in SNOLA, we have translated previous research on exp</a:t>
            </a:r>
          </a:p>
        </p:txBody>
      </p:sp>
      <p:sp>
        <p:nvSpPr>
          <p:cNvPr id="4" name="Marcador de número de diapositiva 3"/>
          <p:cNvSpPr>
            <a:spLocks noGrp="1"/>
          </p:cNvSpPr>
          <p:nvPr>
            <p:ph type="sldNum" sz="quarter" idx="5"/>
          </p:nvPr>
        </p:nvSpPr>
        <p:spPr/>
        <p:txBody>
          <a:bodyPr/>
          <a:lstStyle/>
          <a:p>
            <a:fld id="{B092407F-C867-1545-A715-027C698B4E08}" type="slidenum">
              <a:rPr lang="en-GB" smtClean="0"/>
              <a:t>28</a:t>
            </a:fld>
            <a:endParaRPr lang="en-GB"/>
          </a:p>
        </p:txBody>
      </p:sp>
    </p:spTree>
    <p:extLst>
      <p:ext uri="{BB962C8B-B14F-4D97-AF65-F5344CB8AC3E}">
        <p14:creationId xmlns:p14="http://schemas.microsoft.com/office/powerpoint/2010/main" val="35406901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This is also an opportunity for networks of researchers to work on. For example, in SNOLA, we have translated previous research on exp</a:t>
            </a:r>
          </a:p>
        </p:txBody>
      </p:sp>
      <p:sp>
        <p:nvSpPr>
          <p:cNvPr id="4" name="Marcador de número de diapositiva 3"/>
          <p:cNvSpPr>
            <a:spLocks noGrp="1"/>
          </p:cNvSpPr>
          <p:nvPr>
            <p:ph type="sldNum" sz="quarter" idx="5"/>
          </p:nvPr>
        </p:nvSpPr>
        <p:spPr/>
        <p:txBody>
          <a:bodyPr/>
          <a:lstStyle/>
          <a:p>
            <a:fld id="{B092407F-C867-1545-A715-027C698B4E08}" type="slidenum">
              <a:rPr lang="en-GB" smtClean="0"/>
              <a:t>29</a:t>
            </a:fld>
            <a:endParaRPr lang="en-GB"/>
          </a:p>
        </p:txBody>
      </p:sp>
    </p:spTree>
    <p:extLst>
      <p:ext uri="{BB962C8B-B14F-4D97-AF65-F5344CB8AC3E}">
        <p14:creationId xmlns:p14="http://schemas.microsoft.com/office/powerpoint/2010/main" val="3007237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B092407F-C867-1545-A715-027C698B4E08}" type="slidenum">
              <a:rPr lang="en-GB" smtClean="0"/>
              <a:t>30</a:t>
            </a:fld>
            <a:endParaRPr lang="en-GB"/>
          </a:p>
        </p:txBody>
      </p:sp>
    </p:spTree>
    <p:extLst>
      <p:ext uri="{BB962C8B-B14F-4D97-AF65-F5344CB8AC3E}">
        <p14:creationId xmlns:p14="http://schemas.microsoft.com/office/powerpoint/2010/main" val="19264278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If something has become clear in the last years is that technological advances have to consider ethics and trustworthiness by design, to make the expected good impact on society. It is not something we have to consider as an add-on, but a core part of our research. </a:t>
            </a:r>
          </a:p>
        </p:txBody>
      </p:sp>
      <p:sp>
        <p:nvSpPr>
          <p:cNvPr id="4" name="Marcador de número de diapositiva 3"/>
          <p:cNvSpPr>
            <a:spLocks noGrp="1"/>
          </p:cNvSpPr>
          <p:nvPr>
            <p:ph type="sldNum" sz="quarter" idx="5"/>
          </p:nvPr>
        </p:nvSpPr>
        <p:spPr/>
        <p:txBody>
          <a:bodyPr/>
          <a:lstStyle/>
          <a:p>
            <a:fld id="{B092407F-C867-1545-A715-027C698B4E08}" type="slidenum">
              <a:rPr lang="en-GB" smtClean="0"/>
              <a:t>31</a:t>
            </a:fld>
            <a:endParaRPr lang="en-GB"/>
          </a:p>
        </p:txBody>
      </p:sp>
    </p:spTree>
    <p:extLst>
      <p:ext uri="{BB962C8B-B14F-4D97-AF65-F5344CB8AC3E}">
        <p14:creationId xmlns:p14="http://schemas.microsoft.com/office/powerpoint/2010/main" val="431170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WE have been living already for some years in the context of the digital transformation of society and schools. </a:t>
            </a:r>
          </a:p>
        </p:txBody>
      </p:sp>
      <p:sp>
        <p:nvSpPr>
          <p:cNvPr id="4" name="Marcador de número de diapositiva 3"/>
          <p:cNvSpPr>
            <a:spLocks noGrp="1"/>
          </p:cNvSpPr>
          <p:nvPr>
            <p:ph type="sldNum" sz="quarter" idx="5"/>
          </p:nvPr>
        </p:nvSpPr>
        <p:spPr/>
        <p:txBody>
          <a:bodyPr/>
          <a:lstStyle/>
          <a:p>
            <a:fld id="{B092407F-C867-1545-A715-027C698B4E08}" type="slidenum">
              <a:rPr lang="en-GB" smtClean="0"/>
              <a:t>3</a:t>
            </a:fld>
            <a:endParaRPr lang="en-GB"/>
          </a:p>
        </p:txBody>
      </p:sp>
    </p:spTree>
    <p:extLst>
      <p:ext uri="{BB962C8B-B14F-4D97-AF65-F5344CB8AC3E}">
        <p14:creationId xmlns:p14="http://schemas.microsoft.com/office/powerpoint/2010/main" val="1314505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B092407F-C867-1545-A715-027C698B4E08}" type="slidenum">
              <a:rPr lang="en-GB" smtClean="0"/>
              <a:t>33</a:t>
            </a:fld>
            <a:endParaRPr lang="en-GB"/>
          </a:p>
        </p:txBody>
      </p:sp>
    </p:spTree>
    <p:extLst>
      <p:ext uri="{BB962C8B-B14F-4D97-AF65-F5344CB8AC3E}">
        <p14:creationId xmlns:p14="http://schemas.microsoft.com/office/powerpoint/2010/main" val="35193023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B092407F-C867-1545-A715-027C698B4E08}" type="slidenum">
              <a:rPr lang="en-GB" smtClean="0"/>
              <a:t>34</a:t>
            </a:fld>
            <a:endParaRPr lang="en-GB"/>
          </a:p>
        </p:txBody>
      </p:sp>
    </p:spTree>
    <p:extLst>
      <p:ext uri="{BB962C8B-B14F-4D97-AF65-F5344CB8AC3E}">
        <p14:creationId xmlns:p14="http://schemas.microsoft.com/office/powerpoint/2010/main" val="31924846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Define human agency – subjective experience related to the perceived control over one’s actions to make decisions and influence events </a:t>
            </a:r>
          </a:p>
        </p:txBody>
      </p:sp>
      <p:sp>
        <p:nvSpPr>
          <p:cNvPr id="4" name="Marcador de número de diapositiva 3"/>
          <p:cNvSpPr>
            <a:spLocks noGrp="1"/>
          </p:cNvSpPr>
          <p:nvPr>
            <p:ph type="sldNum" sz="quarter" idx="5"/>
          </p:nvPr>
        </p:nvSpPr>
        <p:spPr/>
        <p:txBody>
          <a:bodyPr/>
          <a:lstStyle/>
          <a:p>
            <a:fld id="{B092407F-C867-1545-A715-027C698B4E08}" type="slidenum">
              <a:rPr lang="en-GB" smtClean="0"/>
              <a:t>35</a:t>
            </a:fld>
            <a:endParaRPr lang="en-GB"/>
          </a:p>
        </p:txBody>
      </p:sp>
    </p:spTree>
    <p:extLst>
      <p:ext uri="{BB962C8B-B14F-4D97-AF65-F5344CB8AC3E}">
        <p14:creationId xmlns:p14="http://schemas.microsoft.com/office/powerpoint/2010/main" val="16869189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1 Marcador de imagen de diapositiva"/>
          <p:cNvSpPr>
            <a:spLocks noGrp="1" noRot="1" noChangeAspect="1"/>
          </p:cNvSpPr>
          <p:nvPr>
            <p:ph type="sldImg"/>
          </p:nvPr>
        </p:nvSpPr>
        <p:spPr>
          <a:ln/>
        </p:spPr>
      </p:sp>
      <p:sp>
        <p:nvSpPr>
          <p:cNvPr id="29698" name="2 Marcador de notas"/>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s-ES" dirty="0">
              <a:latin typeface="Times New Roman" charset="0"/>
              <a:ea typeface="ＭＳ Ｐゴシック" charset="0"/>
              <a:cs typeface="ＭＳ Ｐゴシック" charset="0"/>
            </a:endParaRPr>
          </a:p>
        </p:txBody>
      </p:sp>
      <p:sp>
        <p:nvSpPr>
          <p:cNvPr id="29699" name="3 Marcador de número de diapositiva"/>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defTabSz="990600" eaLnBrk="0" hangingPunct="0">
              <a:defRPr sz="2400">
                <a:solidFill>
                  <a:schemeClr val="tx1"/>
                </a:solidFill>
                <a:latin typeface="Arial" charset="0"/>
                <a:ea typeface="ＭＳ Ｐゴシック" charset="0"/>
                <a:cs typeface="ＭＳ Ｐゴシック" charset="0"/>
              </a:defRPr>
            </a:lvl1pPr>
            <a:lvl2pPr marL="742950" indent="-285750" defTabSz="990600" eaLnBrk="0" hangingPunct="0">
              <a:defRPr sz="2400">
                <a:solidFill>
                  <a:schemeClr val="tx1"/>
                </a:solidFill>
                <a:latin typeface="Arial" charset="0"/>
                <a:ea typeface="ＭＳ Ｐゴシック" charset="0"/>
              </a:defRPr>
            </a:lvl2pPr>
            <a:lvl3pPr marL="1143000" indent="-228600" defTabSz="990600" eaLnBrk="0" hangingPunct="0">
              <a:defRPr sz="2400">
                <a:solidFill>
                  <a:schemeClr val="tx1"/>
                </a:solidFill>
                <a:latin typeface="Arial" charset="0"/>
                <a:ea typeface="ＭＳ Ｐゴシック" charset="0"/>
              </a:defRPr>
            </a:lvl3pPr>
            <a:lvl4pPr marL="1600200" indent="-228600" defTabSz="990600" eaLnBrk="0" hangingPunct="0">
              <a:defRPr sz="2400">
                <a:solidFill>
                  <a:schemeClr val="tx1"/>
                </a:solidFill>
                <a:latin typeface="Arial" charset="0"/>
                <a:ea typeface="ＭＳ Ｐゴシック" charset="0"/>
              </a:defRPr>
            </a:lvl4pPr>
            <a:lvl5pPr marL="2057400" indent="-228600" defTabSz="990600" eaLnBrk="0" hangingPunct="0">
              <a:defRPr sz="2400">
                <a:solidFill>
                  <a:schemeClr val="tx1"/>
                </a:solidFill>
                <a:latin typeface="Arial" charset="0"/>
                <a:ea typeface="ＭＳ Ｐゴシック" charset="0"/>
              </a:defRPr>
            </a:lvl5pPr>
            <a:lvl6pPr marL="2514600" indent="-228600" defTabSz="99060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9060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9060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90600" eaLnBrk="0" fontAlgn="base" hangingPunct="0">
              <a:spcBef>
                <a:spcPct val="0"/>
              </a:spcBef>
              <a:spcAft>
                <a:spcPct val="0"/>
              </a:spcAft>
              <a:defRPr sz="2400">
                <a:solidFill>
                  <a:schemeClr val="tx1"/>
                </a:solidFill>
                <a:latin typeface="Arial" charset="0"/>
                <a:ea typeface="ＭＳ Ｐゴシック" charset="0"/>
              </a:defRPr>
            </a:lvl9pPr>
          </a:lstStyle>
          <a:p>
            <a:fld id="{536D207C-4650-7146-AD80-30C02A652315}" type="slidenum">
              <a:rPr lang="en-US" sz="1300">
                <a:latin typeface="Times New Roman" charset="0"/>
              </a:rPr>
              <a:pPr/>
              <a:t>36</a:t>
            </a:fld>
            <a:endParaRPr lang="en-US" sz="1300">
              <a:latin typeface="Times New Roman" charset="0"/>
            </a:endParaRPr>
          </a:p>
        </p:txBody>
      </p:sp>
    </p:spTree>
    <p:extLst>
      <p:ext uri="{BB962C8B-B14F-4D97-AF65-F5344CB8AC3E}">
        <p14:creationId xmlns:p14="http://schemas.microsoft.com/office/powerpoint/2010/main" val="2179981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B092407F-C867-1545-A715-027C698B4E08}" type="slidenum">
              <a:rPr lang="en-GB" smtClean="0"/>
              <a:t>37</a:t>
            </a:fld>
            <a:endParaRPr lang="en-GB"/>
          </a:p>
        </p:txBody>
      </p:sp>
    </p:spTree>
    <p:extLst>
      <p:ext uri="{BB962C8B-B14F-4D97-AF65-F5344CB8AC3E}">
        <p14:creationId xmlns:p14="http://schemas.microsoft.com/office/powerpoint/2010/main" val="12554093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B092407F-C867-1545-A715-027C698B4E08}" type="slidenum">
              <a:rPr lang="en-GB" smtClean="0"/>
              <a:t>38</a:t>
            </a:fld>
            <a:endParaRPr lang="en-GB"/>
          </a:p>
        </p:txBody>
      </p:sp>
    </p:spTree>
    <p:extLst>
      <p:ext uri="{BB962C8B-B14F-4D97-AF65-F5344CB8AC3E}">
        <p14:creationId xmlns:p14="http://schemas.microsoft.com/office/powerpoint/2010/main" val="21767140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The inclusion of educational stakeholders should go beyond initial encounter or one-off usability </a:t>
            </a:r>
            <a:r>
              <a:rPr lang="en-GB" dirty="0" err="1"/>
              <a:t>evaolautions</a:t>
            </a:r>
            <a:r>
              <a:rPr lang="en-GB" dirty="0"/>
              <a:t>/focus groups </a:t>
            </a:r>
          </a:p>
        </p:txBody>
      </p:sp>
      <p:sp>
        <p:nvSpPr>
          <p:cNvPr id="4" name="Marcador de número de diapositiva 3"/>
          <p:cNvSpPr>
            <a:spLocks noGrp="1"/>
          </p:cNvSpPr>
          <p:nvPr>
            <p:ph type="sldNum" sz="quarter" idx="5"/>
          </p:nvPr>
        </p:nvSpPr>
        <p:spPr/>
        <p:txBody>
          <a:bodyPr/>
          <a:lstStyle/>
          <a:p>
            <a:fld id="{B092407F-C867-1545-A715-027C698B4E08}" type="slidenum">
              <a:rPr lang="en-GB" smtClean="0"/>
              <a:t>39</a:t>
            </a:fld>
            <a:endParaRPr lang="en-GB"/>
          </a:p>
        </p:txBody>
      </p:sp>
    </p:spTree>
    <p:extLst>
      <p:ext uri="{BB962C8B-B14F-4D97-AF65-F5344CB8AC3E}">
        <p14:creationId xmlns:p14="http://schemas.microsoft.com/office/powerpoint/2010/main" val="3049502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B092407F-C867-1545-A715-027C698B4E08}" type="slidenum">
              <a:rPr lang="en-GB" smtClean="0"/>
              <a:t>40</a:t>
            </a:fld>
            <a:endParaRPr lang="en-GB"/>
          </a:p>
        </p:txBody>
      </p:sp>
    </p:spTree>
    <p:extLst>
      <p:ext uri="{BB962C8B-B14F-4D97-AF65-F5344CB8AC3E}">
        <p14:creationId xmlns:p14="http://schemas.microsoft.com/office/powerpoint/2010/main" val="40483142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effectLst/>
                <a:latin typeface="Times New Roman" panose="02020603050405020304" pitchFamily="18" charset="0"/>
              </a:rPr>
              <a:t>The</a:t>
            </a:r>
            <a:r>
              <a:rPr lang="es-ES" dirty="0">
                <a:effectLst/>
                <a:latin typeface="Times New Roman" panose="02020603050405020304" pitchFamily="18" charset="0"/>
              </a:rPr>
              <a:t> </a:t>
            </a:r>
            <a:r>
              <a:rPr lang="es-ES" dirty="0" err="1">
                <a:effectLst/>
                <a:latin typeface="Times New Roman" panose="02020603050405020304" pitchFamily="18" charset="0"/>
              </a:rPr>
              <a:t>definition</a:t>
            </a:r>
            <a:r>
              <a:rPr lang="es-ES" dirty="0">
                <a:effectLst/>
                <a:latin typeface="Times New Roman" panose="02020603050405020304" pitchFamily="18" charset="0"/>
              </a:rPr>
              <a:t> </a:t>
            </a:r>
            <a:r>
              <a:rPr lang="es-ES" dirty="0" err="1">
                <a:effectLst/>
                <a:latin typeface="Times New Roman" panose="02020603050405020304" pitchFamily="18" charset="0"/>
              </a:rPr>
              <a:t>of</a:t>
            </a:r>
            <a:r>
              <a:rPr lang="es-ES" dirty="0">
                <a:effectLst/>
                <a:latin typeface="Times New Roman" panose="02020603050405020304" pitchFamily="18" charset="0"/>
              </a:rPr>
              <a:t> </a:t>
            </a:r>
            <a:r>
              <a:rPr lang="es-ES" dirty="0" err="1">
                <a:effectLst/>
                <a:latin typeface="Times New Roman" panose="02020603050405020304" pitchFamily="18" charset="0"/>
              </a:rPr>
              <a:t>the</a:t>
            </a:r>
            <a:r>
              <a:rPr lang="es-ES" dirty="0">
                <a:effectLst/>
                <a:latin typeface="Times New Roman" panose="02020603050405020304" pitchFamily="18" charset="0"/>
              </a:rPr>
              <a:t> </a:t>
            </a:r>
            <a:r>
              <a:rPr lang="es-ES" dirty="0" err="1">
                <a:effectLst/>
                <a:latin typeface="Times New Roman" panose="02020603050405020304" pitchFamily="18" charset="0"/>
              </a:rPr>
              <a:t>objectives</a:t>
            </a:r>
            <a:r>
              <a:rPr lang="es-ES" dirty="0">
                <a:effectLst/>
                <a:latin typeface="Times New Roman" panose="02020603050405020304" pitchFamily="18" charset="0"/>
              </a:rPr>
              <a:t> </a:t>
            </a:r>
            <a:r>
              <a:rPr lang="es-ES" dirty="0" err="1">
                <a:effectLst/>
                <a:latin typeface="Times New Roman" panose="02020603050405020304" pitchFamily="18" charset="0"/>
              </a:rPr>
              <a:t>needs</a:t>
            </a:r>
            <a:r>
              <a:rPr lang="es-ES" dirty="0">
                <a:effectLst/>
                <a:latin typeface="Times New Roman" panose="02020603050405020304" pitchFamily="18" charset="0"/>
              </a:rPr>
              <a:t> </a:t>
            </a:r>
            <a:r>
              <a:rPr lang="es-ES" dirty="0" err="1">
                <a:effectLst/>
                <a:latin typeface="Times New Roman" panose="02020603050405020304" pitchFamily="18" charset="0"/>
              </a:rPr>
              <a:t>to</a:t>
            </a:r>
            <a:r>
              <a:rPr lang="es-ES" dirty="0">
                <a:effectLst/>
                <a:latin typeface="Times New Roman" panose="02020603050405020304" pitchFamily="18" charset="0"/>
              </a:rPr>
              <a:t> </a:t>
            </a:r>
            <a:r>
              <a:rPr lang="es-ES" dirty="0" err="1">
                <a:effectLst/>
                <a:latin typeface="Times New Roman" panose="02020603050405020304" pitchFamily="18" charset="0"/>
              </a:rPr>
              <a:t>consider</a:t>
            </a:r>
            <a:r>
              <a:rPr lang="es-ES" dirty="0">
                <a:effectLst/>
                <a:latin typeface="Times New Roman" panose="02020603050405020304" pitchFamily="18" charset="0"/>
              </a:rPr>
              <a:t> a </a:t>
            </a:r>
            <a:r>
              <a:rPr lang="es-ES" dirty="0" err="1">
                <a:effectLst/>
                <a:latin typeface="Times New Roman" panose="02020603050405020304" pitchFamily="18" charset="0"/>
              </a:rPr>
              <a:t>solid</a:t>
            </a:r>
            <a:r>
              <a:rPr lang="es-ES" dirty="0">
                <a:effectLst/>
                <a:latin typeface="Times New Roman" panose="02020603050405020304" pitchFamily="18" charset="0"/>
              </a:rPr>
              <a:t> </a:t>
            </a:r>
            <a:r>
              <a:rPr lang="es-ES" dirty="0" err="1">
                <a:effectLst/>
                <a:latin typeface="Times New Roman" panose="02020603050405020304" pitchFamily="18" charset="0"/>
              </a:rPr>
              <a:t>theoretical</a:t>
            </a:r>
            <a:r>
              <a:rPr lang="es-ES" dirty="0">
                <a:effectLst/>
                <a:latin typeface="Times New Roman" panose="02020603050405020304" pitchFamily="18" charset="0"/>
              </a:rPr>
              <a:t> </a:t>
            </a:r>
            <a:r>
              <a:rPr lang="es-ES" dirty="0" err="1">
                <a:effectLst/>
                <a:latin typeface="Times New Roman" panose="02020603050405020304" pitchFamily="18" charset="0"/>
              </a:rPr>
              <a:t>foundation</a:t>
            </a:r>
            <a:r>
              <a:rPr lang="es-ES" dirty="0">
                <a:effectLst/>
                <a:latin typeface="Times New Roman" panose="02020603050405020304" pitchFamily="18" charset="0"/>
              </a:rPr>
              <a:t> </a:t>
            </a:r>
            <a:r>
              <a:rPr lang="es-ES" dirty="0" err="1">
                <a:effectLst/>
                <a:latin typeface="Times New Roman" panose="02020603050405020304" pitchFamily="18" charset="0"/>
              </a:rPr>
              <a:t>of</a:t>
            </a:r>
            <a:r>
              <a:rPr lang="es-ES" dirty="0">
                <a:effectLst/>
                <a:latin typeface="Times New Roman" panose="02020603050405020304" pitchFamily="18" charset="0"/>
              </a:rPr>
              <a:t> </a:t>
            </a:r>
            <a:r>
              <a:rPr lang="es-ES" dirty="0" err="1">
                <a:effectLst/>
                <a:latin typeface="Times New Roman" panose="02020603050405020304" pitchFamily="18" charset="0"/>
              </a:rPr>
              <a:t>the</a:t>
            </a:r>
            <a:r>
              <a:rPr lang="es-ES" dirty="0">
                <a:effectLst/>
                <a:latin typeface="Times New Roman" panose="02020603050405020304" pitchFamily="18" charset="0"/>
              </a:rPr>
              <a:t> </a:t>
            </a:r>
            <a:r>
              <a:rPr lang="es-ES" dirty="0" err="1">
                <a:effectLst/>
                <a:latin typeface="Times New Roman" panose="02020603050405020304" pitchFamily="18" charset="0"/>
              </a:rPr>
              <a:t>values</a:t>
            </a:r>
            <a:r>
              <a:rPr lang="es-ES" dirty="0">
                <a:effectLst/>
                <a:latin typeface="Times New Roman" panose="02020603050405020304" pitchFamily="18" charset="0"/>
              </a:rPr>
              <a:t> </a:t>
            </a:r>
            <a:r>
              <a:rPr lang="es-ES" dirty="0" err="1">
                <a:effectLst/>
                <a:latin typeface="Times New Roman" panose="02020603050405020304" pitchFamily="18" charset="0"/>
              </a:rPr>
              <a:t>involved</a:t>
            </a:r>
            <a:r>
              <a:rPr lang="es-ES" dirty="0">
                <a:effectLst/>
                <a:latin typeface="Times New Roman" panose="02020603050405020304" pitchFamily="18" charset="0"/>
              </a:rPr>
              <a:t> (a conceptual </a:t>
            </a:r>
            <a:r>
              <a:rPr lang="es-ES" dirty="0" err="1">
                <a:effectLst/>
                <a:latin typeface="Times New Roman" panose="02020603050405020304" pitchFamily="18" charset="0"/>
              </a:rPr>
              <a:t>investigation</a:t>
            </a:r>
            <a:r>
              <a:rPr lang="es-ES" dirty="0">
                <a:effectLst/>
                <a:latin typeface="Times New Roman" panose="02020603050405020304" pitchFamily="18" charset="0"/>
              </a:rPr>
              <a:t>, in VSD </a:t>
            </a:r>
            <a:r>
              <a:rPr lang="es-ES" dirty="0" err="1">
                <a:effectLst/>
                <a:latin typeface="Times New Roman" panose="02020603050405020304" pitchFamily="18" charset="0"/>
              </a:rPr>
              <a:t>terms</a:t>
            </a:r>
            <a:r>
              <a:rPr lang="es-ES" dirty="0">
                <a:effectLst/>
                <a:latin typeface="Times New Roman" panose="02020603050405020304" pitchFamily="18" charset="0"/>
              </a:rPr>
              <a:t>) as </a:t>
            </a:r>
            <a:r>
              <a:rPr lang="es-ES" dirty="0" err="1">
                <a:effectLst/>
                <a:latin typeface="Times New Roman" panose="02020603050405020304" pitchFamily="18" charset="0"/>
              </a:rPr>
              <a:t>well</a:t>
            </a:r>
            <a:r>
              <a:rPr lang="es-ES" dirty="0">
                <a:effectLst/>
                <a:latin typeface="Times New Roman" panose="02020603050405020304" pitchFamily="18" charset="0"/>
              </a:rPr>
              <a:t> as </a:t>
            </a:r>
            <a:r>
              <a:rPr lang="es-ES" dirty="0" err="1">
                <a:effectLst/>
                <a:latin typeface="Times New Roman" panose="02020603050405020304" pitchFamily="18" charset="0"/>
              </a:rPr>
              <a:t>the</a:t>
            </a:r>
            <a:r>
              <a:rPr lang="es-ES" dirty="0">
                <a:effectLst/>
                <a:latin typeface="Times New Roman" panose="02020603050405020304" pitchFamily="18" charset="0"/>
              </a:rPr>
              <a:t> </a:t>
            </a:r>
            <a:r>
              <a:rPr lang="es-ES" dirty="0" err="1">
                <a:effectLst/>
                <a:latin typeface="Times New Roman" panose="02020603050405020304" pitchFamily="18" charset="0"/>
              </a:rPr>
              <a:t>end-users</a:t>
            </a:r>
            <a:r>
              <a:rPr lang="es-ES" dirty="0">
                <a:effectLst/>
                <a:latin typeface="Times New Roman" panose="02020603050405020304" pitchFamily="18" charset="0"/>
              </a:rPr>
              <a:t>’ </a:t>
            </a:r>
            <a:r>
              <a:rPr lang="es-ES" dirty="0" err="1">
                <a:effectLst/>
                <a:latin typeface="Times New Roman" panose="02020603050405020304" pitchFamily="18" charset="0"/>
              </a:rPr>
              <a:t>perspective</a:t>
            </a:r>
            <a:r>
              <a:rPr lang="es-ES" dirty="0">
                <a:effectLst/>
                <a:latin typeface="Times New Roman" panose="02020603050405020304" pitchFamily="18" charset="0"/>
              </a:rPr>
              <a:t> (</a:t>
            </a:r>
            <a:r>
              <a:rPr lang="es-ES" dirty="0" err="1">
                <a:effectLst/>
                <a:latin typeface="Times New Roman" panose="02020603050405020304" pitchFamily="18" charset="0"/>
              </a:rPr>
              <a:t>an</a:t>
            </a:r>
            <a:r>
              <a:rPr lang="es-ES" dirty="0">
                <a:effectLst/>
                <a:latin typeface="Times New Roman" panose="02020603050405020304" pitchFamily="18" charset="0"/>
              </a:rPr>
              <a:t> </a:t>
            </a:r>
            <a:r>
              <a:rPr lang="es-ES" dirty="0" err="1">
                <a:effectLst/>
                <a:latin typeface="Times New Roman" panose="02020603050405020304" pitchFamily="18" charset="0"/>
              </a:rPr>
              <a:t>empirical</a:t>
            </a:r>
            <a:r>
              <a:rPr lang="es-ES" dirty="0">
                <a:effectLst/>
                <a:latin typeface="Times New Roman" panose="02020603050405020304" pitchFamily="18" charset="0"/>
              </a:rPr>
              <a:t> VSD </a:t>
            </a:r>
            <a:r>
              <a:rPr lang="es-ES" dirty="0" err="1">
                <a:effectLst/>
                <a:latin typeface="Times New Roman" panose="02020603050405020304" pitchFamily="18" charset="0"/>
              </a:rPr>
              <a:t>investigation</a:t>
            </a:r>
            <a:r>
              <a:rPr lang="es-ES" dirty="0">
                <a:effectLst/>
                <a:latin typeface="Times New Roman" panose="02020603050405020304" pitchFamily="18" charset="0"/>
              </a:rPr>
              <a:t>), in </a:t>
            </a:r>
            <a:r>
              <a:rPr lang="es-ES" dirty="0" err="1">
                <a:effectLst/>
                <a:latin typeface="Times New Roman" panose="02020603050405020304" pitchFamily="18" charset="0"/>
              </a:rPr>
              <a:t>order</a:t>
            </a:r>
            <a:r>
              <a:rPr lang="es-ES" dirty="0">
                <a:effectLst/>
                <a:latin typeface="Times New Roman" panose="02020603050405020304" pitchFamily="18" charset="0"/>
              </a:rPr>
              <a:t> </a:t>
            </a:r>
            <a:r>
              <a:rPr lang="es-ES" dirty="0" err="1">
                <a:effectLst/>
                <a:latin typeface="Times New Roman" panose="02020603050405020304" pitchFamily="18" charset="0"/>
              </a:rPr>
              <a:t>to</a:t>
            </a:r>
            <a:r>
              <a:rPr lang="es-ES" dirty="0">
                <a:effectLst/>
                <a:latin typeface="Times New Roman" panose="02020603050405020304" pitchFamily="18" charset="0"/>
              </a:rPr>
              <a:t> </a:t>
            </a:r>
            <a:r>
              <a:rPr lang="es-ES" dirty="0" err="1">
                <a:effectLst/>
                <a:latin typeface="Times New Roman" panose="02020603050405020304" pitchFamily="18" charset="0"/>
              </a:rPr>
              <a:t>propose</a:t>
            </a:r>
            <a:r>
              <a:rPr lang="es-ES" dirty="0">
                <a:effectLst/>
                <a:latin typeface="Times New Roman" panose="02020603050405020304" pitchFamily="18" charset="0"/>
              </a:rPr>
              <a:t> </a:t>
            </a:r>
            <a:r>
              <a:rPr lang="es-ES" dirty="0" err="1">
                <a:effectLst/>
                <a:latin typeface="Times New Roman" panose="02020603050405020304" pitchFamily="18" charset="0"/>
              </a:rPr>
              <a:t>systems</a:t>
            </a:r>
            <a:r>
              <a:rPr lang="es-ES" dirty="0">
                <a:effectLst/>
                <a:latin typeface="Times New Roman" panose="02020603050405020304" pitchFamily="18" charset="0"/>
              </a:rPr>
              <a:t> </a:t>
            </a:r>
            <a:r>
              <a:rPr lang="es-ES" dirty="0" err="1">
                <a:effectLst/>
                <a:latin typeface="Times New Roman" panose="02020603050405020304" pitchFamily="18" charset="0"/>
              </a:rPr>
              <a:t>that</a:t>
            </a:r>
            <a:r>
              <a:rPr lang="es-ES" dirty="0">
                <a:effectLst/>
                <a:latin typeface="Times New Roman" panose="02020603050405020304" pitchFamily="18" charset="0"/>
              </a:rPr>
              <a:t> are </a:t>
            </a:r>
            <a:r>
              <a:rPr lang="es-ES" dirty="0" err="1">
                <a:effectLst/>
                <a:latin typeface="Times New Roman" panose="02020603050405020304" pitchFamily="18" charset="0"/>
              </a:rPr>
              <a:t>aligned</a:t>
            </a:r>
            <a:r>
              <a:rPr lang="es-ES" dirty="0">
                <a:effectLst/>
                <a:latin typeface="Times New Roman" panose="02020603050405020304" pitchFamily="18" charset="0"/>
              </a:rPr>
              <a:t> </a:t>
            </a:r>
            <a:r>
              <a:rPr lang="es-ES" dirty="0" err="1">
                <a:effectLst/>
                <a:latin typeface="Times New Roman" panose="02020603050405020304" pitchFamily="18" charset="0"/>
              </a:rPr>
              <a:t>with</a:t>
            </a:r>
            <a:r>
              <a:rPr lang="es-ES" dirty="0">
                <a:effectLst/>
                <a:latin typeface="Times New Roman" panose="02020603050405020304" pitchFamily="18" charset="0"/>
              </a:rPr>
              <a:t> </a:t>
            </a:r>
            <a:r>
              <a:rPr lang="es-ES" dirty="0" err="1">
                <a:effectLst/>
                <a:latin typeface="Times New Roman" panose="02020603050405020304" pitchFamily="18" charset="0"/>
              </a:rPr>
              <a:t>their</a:t>
            </a:r>
            <a:r>
              <a:rPr lang="es-ES" dirty="0">
                <a:effectLst/>
                <a:latin typeface="Times New Roman" panose="02020603050405020304" pitchFamily="18" charset="0"/>
              </a:rPr>
              <a:t> </a:t>
            </a:r>
            <a:r>
              <a:rPr lang="es-ES" dirty="0" err="1">
                <a:effectLst/>
                <a:latin typeface="Times New Roman" panose="02020603050405020304" pitchFamily="18" charset="0"/>
              </a:rPr>
              <a:t>values</a:t>
            </a:r>
            <a:r>
              <a:rPr lang="es-ES" dirty="0">
                <a:effectLst/>
                <a:latin typeface="Times New Roman" panose="02020603050405020304" pitchFamily="18" charset="0"/>
              </a:rPr>
              <a:t> (</a:t>
            </a:r>
            <a:r>
              <a:rPr lang="es-ES" dirty="0" err="1">
                <a:effectLst/>
                <a:latin typeface="Times New Roman" panose="02020603050405020304" pitchFamily="18" charset="0"/>
              </a:rPr>
              <a:t>technological</a:t>
            </a:r>
            <a:r>
              <a:rPr lang="es-ES" dirty="0">
                <a:effectLst/>
                <a:latin typeface="Times New Roman" panose="02020603050405020304" pitchFamily="18" charset="0"/>
              </a:rPr>
              <a:t> VSD </a:t>
            </a:r>
            <a:r>
              <a:rPr lang="es-ES" dirty="0" err="1">
                <a:effectLst/>
                <a:latin typeface="Times New Roman" panose="02020603050405020304" pitchFamily="18" charset="0"/>
              </a:rPr>
              <a:t>investigations</a:t>
            </a:r>
            <a:r>
              <a:rPr lang="es-ES" dirty="0">
                <a:effectLst/>
                <a:latin typeface="Times New Roman" panose="02020603050405020304" pitchFamily="18" charset="0"/>
              </a:rPr>
              <a:t>). </a:t>
            </a:r>
          </a:p>
          <a:p>
            <a:endParaRPr lang="en-GB" dirty="0"/>
          </a:p>
        </p:txBody>
      </p:sp>
      <p:sp>
        <p:nvSpPr>
          <p:cNvPr id="4" name="Marcador de número de diapositiva 3"/>
          <p:cNvSpPr>
            <a:spLocks noGrp="1"/>
          </p:cNvSpPr>
          <p:nvPr>
            <p:ph type="sldNum" sz="quarter" idx="5"/>
          </p:nvPr>
        </p:nvSpPr>
        <p:spPr/>
        <p:txBody>
          <a:bodyPr/>
          <a:lstStyle/>
          <a:p>
            <a:fld id="{B092407F-C867-1545-A715-027C698B4E08}" type="slidenum">
              <a:rPr lang="en-GB" smtClean="0"/>
              <a:t>42</a:t>
            </a:fld>
            <a:endParaRPr lang="en-GB"/>
          </a:p>
        </p:txBody>
      </p:sp>
    </p:spTree>
    <p:extLst>
      <p:ext uri="{BB962C8B-B14F-4D97-AF65-F5344CB8AC3E}">
        <p14:creationId xmlns:p14="http://schemas.microsoft.com/office/powerpoint/2010/main" val="1310360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dirty="0">
                <a:solidFill>
                  <a:srgbClr val="000000"/>
                </a:solidFill>
                <a:effectLst/>
                <a:latin typeface="Calibri" panose="020F0502020204030204" pitchFamily="34" charset="0"/>
              </a:rPr>
              <a:t>In </a:t>
            </a:r>
            <a:r>
              <a:rPr lang="es-ES" sz="1200" b="0" dirty="0" err="1">
                <a:solidFill>
                  <a:srgbClr val="000000"/>
                </a:solidFill>
                <a:effectLst/>
                <a:latin typeface="Calibri" panose="020F0502020204030204" pitchFamily="34" charset="0"/>
              </a:rPr>
              <a:t>the</a:t>
            </a:r>
            <a:r>
              <a:rPr lang="es-ES" sz="1200" b="0" dirty="0">
                <a:solidFill>
                  <a:srgbClr val="000000"/>
                </a:solidFill>
                <a:effectLst/>
                <a:latin typeface="Calibri" panose="020F0502020204030204" pitchFamily="34" charset="0"/>
              </a:rPr>
              <a:t> </a:t>
            </a:r>
            <a:r>
              <a:rPr lang="es-ES" sz="1200" b="0" dirty="0" err="1">
                <a:solidFill>
                  <a:srgbClr val="000000"/>
                </a:solidFill>
                <a:effectLst/>
                <a:latin typeface="Calibri" panose="020F0502020204030204" pitchFamily="34" charset="0"/>
              </a:rPr>
              <a:t>field</a:t>
            </a:r>
            <a:r>
              <a:rPr lang="es-ES" sz="1200" b="0" dirty="0">
                <a:solidFill>
                  <a:srgbClr val="000000"/>
                </a:solidFill>
                <a:effectLst/>
                <a:latin typeface="Calibri" panose="020F0502020204030204" pitchFamily="34" charset="0"/>
              </a:rPr>
              <a:t> </a:t>
            </a:r>
            <a:r>
              <a:rPr lang="es-ES" sz="1200" b="0" dirty="0" err="1">
                <a:solidFill>
                  <a:srgbClr val="000000"/>
                </a:solidFill>
                <a:effectLst/>
                <a:latin typeface="Calibri" panose="020F0502020204030204" pitchFamily="34" charset="0"/>
              </a:rPr>
              <a:t>of</a:t>
            </a:r>
            <a:r>
              <a:rPr lang="es-ES" sz="1200" b="0" dirty="0">
                <a:solidFill>
                  <a:srgbClr val="000000"/>
                </a:solidFill>
                <a:effectLst/>
                <a:latin typeface="Calibri" panose="020F0502020204030204" pitchFamily="34" charset="0"/>
              </a:rPr>
              <a:t> human-</a:t>
            </a:r>
            <a:r>
              <a:rPr lang="es-ES" sz="1200" b="0" dirty="0" err="1">
                <a:solidFill>
                  <a:srgbClr val="000000"/>
                </a:solidFill>
                <a:effectLst/>
                <a:latin typeface="Calibri" panose="020F0502020204030204" pitchFamily="34" charset="0"/>
              </a:rPr>
              <a:t>computer</a:t>
            </a:r>
            <a:r>
              <a:rPr lang="es-ES" sz="1200" b="0" dirty="0">
                <a:solidFill>
                  <a:srgbClr val="000000"/>
                </a:solidFill>
                <a:effectLst/>
                <a:latin typeface="Calibri" panose="020F0502020204030204" pitchFamily="34" charset="0"/>
              </a:rPr>
              <a:t> </a:t>
            </a:r>
            <a:r>
              <a:rPr lang="es-ES" sz="1200" b="0" dirty="0" err="1">
                <a:solidFill>
                  <a:srgbClr val="000000"/>
                </a:solidFill>
                <a:effectLst/>
                <a:latin typeface="Calibri" panose="020F0502020204030204" pitchFamily="34" charset="0"/>
              </a:rPr>
              <a:t>interaction</a:t>
            </a:r>
            <a:r>
              <a:rPr lang="es-ES" sz="1200" b="0" dirty="0">
                <a:solidFill>
                  <a:srgbClr val="000000"/>
                </a:solidFill>
                <a:effectLst/>
                <a:latin typeface="Calibri" panose="020F0502020204030204" pitchFamily="34" charset="0"/>
              </a:rPr>
              <a:t>, </a:t>
            </a:r>
            <a:r>
              <a:rPr lang="es-ES" sz="1200" b="0" dirty="0" err="1">
                <a:solidFill>
                  <a:srgbClr val="000000"/>
                </a:solidFill>
                <a:effectLst/>
                <a:latin typeface="Calibri" panose="020F0502020204030204" pitchFamily="34" charset="0"/>
              </a:rPr>
              <a:t>building</a:t>
            </a:r>
            <a:r>
              <a:rPr lang="es-ES" sz="1200" b="0" dirty="0">
                <a:solidFill>
                  <a:srgbClr val="000000"/>
                </a:solidFill>
                <a:effectLst/>
                <a:latin typeface="Calibri" panose="020F0502020204030204" pitchFamily="34" charset="0"/>
              </a:rPr>
              <a:t> </a:t>
            </a:r>
            <a:r>
              <a:rPr lang="es-ES" sz="1200" b="0" dirty="0" err="1">
                <a:solidFill>
                  <a:srgbClr val="000000"/>
                </a:solidFill>
                <a:effectLst/>
                <a:latin typeface="Calibri" panose="020F0502020204030204" pitchFamily="34" charset="0"/>
              </a:rPr>
              <a:t>on</a:t>
            </a:r>
            <a:r>
              <a:rPr lang="es-ES" sz="1200" b="0" dirty="0">
                <a:solidFill>
                  <a:srgbClr val="000000"/>
                </a:solidFill>
                <a:effectLst/>
                <a:latin typeface="Calibri" panose="020F0502020204030204" pitchFamily="34" charset="0"/>
              </a:rPr>
              <a:t> </a:t>
            </a:r>
            <a:r>
              <a:rPr lang="es-ES" sz="1200" b="0" dirty="0" err="1">
                <a:solidFill>
                  <a:srgbClr val="000000"/>
                </a:solidFill>
                <a:effectLst/>
                <a:latin typeface="Calibri" panose="020F0502020204030204" pitchFamily="34" charset="0"/>
              </a:rPr>
              <a:t>this</a:t>
            </a:r>
            <a:r>
              <a:rPr lang="es-ES" sz="1200" b="0" dirty="0">
                <a:solidFill>
                  <a:srgbClr val="000000"/>
                </a:solidFill>
                <a:effectLst/>
                <a:latin typeface="Calibri" panose="020F0502020204030204" pitchFamily="34" charset="0"/>
              </a:rPr>
              <a:t> </a:t>
            </a:r>
            <a:r>
              <a:rPr lang="es-ES" sz="1200" b="0" dirty="0" err="1">
                <a:solidFill>
                  <a:srgbClr val="000000"/>
                </a:solidFill>
                <a:effectLst/>
                <a:latin typeface="Calibri" panose="020F0502020204030204" pitchFamily="34" charset="0"/>
              </a:rPr>
              <a:t>rich</a:t>
            </a:r>
            <a:r>
              <a:rPr lang="es-ES" sz="1200" b="0" dirty="0">
                <a:solidFill>
                  <a:srgbClr val="000000"/>
                </a:solidFill>
                <a:effectLst/>
                <a:latin typeface="Calibri" panose="020F0502020204030204" pitchFamily="34" charset="0"/>
              </a:rPr>
              <a:t> social </a:t>
            </a:r>
            <a:r>
              <a:rPr lang="es-ES" sz="1200" b="0" dirty="0" err="1">
                <a:solidFill>
                  <a:srgbClr val="000000"/>
                </a:solidFill>
                <a:effectLst/>
                <a:latin typeface="Calibri" panose="020F0502020204030204" pitchFamily="34" charset="0"/>
              </a:rPr>
              <a:t>sciences</a:t>
            </a:r>
            <a:r>
              <a:rPr lang="es-ES" sz="1200" b="0" dirty="0">
                <a:solidFill>
                  <a:srgbClr val="000000"/>
                </a:solidFill>
                <a:effectLst/>
                <a:latin typeface="Calibri" panose="020F0502020204030204" pitchFamily="34" charset="0"/>
              </a:rPr>
              <a:t> </a:t>
            </a:r>
            <a:r>
              <a:rPr lang="es-ES" sz="1200" b="0" dirty="0" err="1">
                <a:solidFill>
                  <a:srgbClr val="000000"/>
                </a:solidFill>
                <a:effectLst/>
                <a:latin typeface="Calibri" panose="020F0502020204030204" pitchFamily="34" charset="0"/>
              </a:rPr>
              <a:t>research</a:t>
            </a:r>
            <a:r>
              <a:rPr lang="es-ES" sz="1200" b="0" dirty="0">
                <a:solidFill>
                  <a:srgbClr val="000000"/>
                </a:solidFill>
                <a:effectLst/>
                <a:latin typeface="Calibri" panose="020F0502020204030204" pitchFamily="34" charset="0"/>
              </a:rPr>
              <a:t> </a:t>
            </a:r>
            <a:r>
              <a:rPr lang="es-ES" sz="1200" b="0" dirty="0" err="1">
                <a:solidFill>
                  <a:srgbClr val="000000"/>
                </a:solidFill>
                <a:effectLst/>
                <a:latin typeface="Calibri" panose="020F0502020204030204" pitchFamily="34" charset="0"/>
              </a:rPr>
              <a:t>background</a:t>
            </a:r>
            <a:r>
              <a:rPr lang="es-ES" sz="1200" b="0" dirty="0">
                <a:solidFill>
                  <a:srgbClr val="000000"/>
                </a:solidFill>
                <a:effectLst/>
                <a:latin typeface="Calibri" panose="020F0502020204030204" pitchFamily="34" charset="0"/>
              </a:rPr>
              <a:t>, </a:t>
            </a:r>
            <a:r>
              <a:rPr lang="es-ES" sz="1200" b="0" dirty="0" err="1">
                <a:solidFill>
                  <a:srgbClr val="000000"/>
                </a:solidFill>
                <a:effectLst/>
                <a:latin typeface="Calibri" panose="020F0502020204030204" pitchFamily="34" charset="0"/>
              </a:rPr>
              <a:t>value</a:t>
            </a:r>
            <a:r>
              <a:rPr lang="es-ES" sz="1200" b="0" dirty="0">
                <a:solidFill>
                  <a:srgbClr val="000000"/>
                </a:solidFill>
                <a:effectLst/>
                <a:latin typeface="Calibri" panose="020F0502020204030204" pitchFamily="34" charset="0"/>
              </a:rPr>
              <a:t>-sensitive </a:t>
            </a:r>
            <a:r>
              <a:rPr lang="es-ES" sz="1200" b="0" dirty="0" err="1">
                <a:solidFill>
                  <a:srgbClr val="000000"/>
                </a:solidFill>
                <a:effectLst/>
                <a:latin typeface="Calibri" panose="020F0502020204030204" pitchFamily="34" charset="0"/>
              </a:rPr>
              <a:t>design</a:t>
            </a:r>
            <a:r>
              <a:rPr lang="es-ES" sz="1200" b="0" dirty="0">
                <a:solidFill>
                  <a:srgbClr val="000000"/>
                </a:solidFill>
                <a:effectLst/>
                <a:latin typeface="Calibri" panose="020F0502020204030204" pitchFamily="34" charset="0"/>
              </a:rPr>
              <a:t> (VSD) has </a:t>
            </a:r>
            <a:r>
              <a:rPr lang="es-ES" sz="1200" b="0" dirty="0" err="1">
                <a:solidFill>
                  <a:srgbClr val="000000"/>
                </a:solidFill>
                <a:effectLst/>
                <a:latin typeface="Calibri" panose="020F0502020204030204" pitchFamily="34" charset="0"/>
              </a:rPr>
              <a:t>been</a:t>
            </a:r>
            <a:r>
              <a:rPr lang="es-ES" sz="1200" b="0" dirty="0">
                <a:solidFill>
                  <a:srgbClr val="000000"/>
                </a:solidFill>
                <a:effectLst/>
                <a:latin typeface="Calibri" panose="020F0502020204030204" pitchFamily="34" charset="0"/>
              </a:rPr>
              <a:t> </a:t>
            </a:r>
            <a:r>
              <a:rPr lang="es-ES" sz="1200" b="0" dirty="0" err="1">
                <a:solidFill>
                  <a:srgbClr val="000000"/>
                </a:solidFill>
                <a:effectLst/>
                <a:latin typeface="Calibri" panose="020F0502020204030204" pitchFamily="34" charset="0"/>
              </a:rPr>
              <a:t>proposed</a:t>
            </a:r>
            <a:r>
              <a:rPr lang="es-ES" sz="1200" b="0" dirty="0">
                <a:solidFill>
                  <a:srgbClr val="000000"/>
                </a:solidFill>
                <a:effectLst/>
                <a:latin typeface="Calibri" panose="020F0502020204030204" pitchFamily="34" charset="0"/>
              </a:rPr>
              <a:t> as “a </a:t>
            </a:r>
            <a:r>
              <a:rPr lang="es-ES" sz="1200" b="0" dirty="0" err="1">
                <a:solidFill>
                  <a:srgbClr val="000000"/>
                </a:solidFill>
                <a:effectLst/>
                <a:latin typeface="Calibri" panose="020F0502020204030204" pitchFamily="34" charset="0"/>
              </a:rPr>
              <a:t>theoretically</a:t>
            </a:r>
            <a:r>
              <a:rPr lang="es-ES" sz="1200" b="0" dirty="0">
                <a:solidFill>
                  <a:srgbClr val="000000"/>
                </a:solidFill>
                <a:effectLst/>
                <a:latin typeface="Calibri" panose="020F0502020204030204" pitchFamily="34" charset="0"/>
              </a:rPr>
              <a:t> </a:t>
            </a:r>
            <a:r>
              <a:rPr lang="es-ES" sz="1200" b="0" dirty="0" err="1">
                <a:solidFill>
                  <a:srgbClr val="000000"/>
                </a:solidFill>
                <a:effectLst/>
                <a:latin typeface="Calibri" panose="020F0502020204030204" pitchFamily="34" charset="0"/>
              </a:rPr>
              <a:t>grounded</a:t>
            </a:r>
            <a:r>
              <a:rPr lang="es-ES" sz="1200" b="0" dirty="0">
                <a:solidFill>
                  <a:srgbClr val="000000"/>
                </a:solidFill>
                <a:effectLst/>
                <a:latin typeface="Calibri" panose="020F0502020204030204" pitchFamily="34" charset="0"/>
              </a:rPr>
              <a:t> </a:t>
            </a:r>
            <a:r>
              <a:rPr lang="es-ES" sz="1200" b="0" dirty="0" err="1">
                <a:solidFill>
                  <a:srgbClr val="000000"/>
                </a:solidFill>
                <a:effectLst/>
                <a:latin typeface="Calibri" panose="020F0502020204030204" pitchFamily="34" charset="0"/>
              </a:rPr>
              <a:t>approach</a:t>
            </a:r>
            <a:r>
              <a:rPr lang="es-ES" sz="1200" b="0" dirty="0">
                <a:solidFill>
                  <a:srgbClr val="000000"/>
                </a:solidFill>
                <a:effectLst/>
                <a:latin typeface="Calibri" panose="020F0502020204030204" pitchFamily="34" charset="0"/>
              </a:rPr>
              <a:t> </a:t>
            </a:r>
            <a:r>
              <a:rPr lang="es-ES" sz="1200" b="0" dirty="0" err="1">
                <a:solidFill>
                  <a:srgbClr val="000000"/>
                </a:solidFill>
                <a:effectLst/>
                <a:latin typeface="Calibri" panose="020F0502020204030204" pitchFamily="34" charset="0"/>
              </a:rPr>
              <a:t>to</a:t>
            </a:r>
            <a:r>
              <a:rPr lang="es-ES" sz="1200" b="0" dirty="0">
                <a:solidFill>
                  <a:srgbClr val="000000"/>
                </a:solidFill>
                <a:effectLst/>
                <a:latin typeface="Calibri" panose="020F0502020204030204" pitchFamily="34" charset="0"/>
              </a:rPr>
              <a:t> </a:t>
            </a:r>
            <a:r>
              <a:rPr lang="es-ES" sz="1200" b="0" dirty="0" err="1">
                <a:solidFill>
                  <a:srgbClr val="000000"/>
                </a:solidFill>
                <a:effectLst/>
                <a:latin typeface="Calibri" panose="020F0502020204030204" pitchFamily="34" charset="0"/>
              </a:rPr>
              <a:t>the</a:t>
            </a:r>
            <a:r>
              <a:rPr lang="es-ES" sz="1200" b="0" dirty="0">
                <a:solidFill>
                  <a:srgbClr val="000000"/>
                </a:solidFill>
                <a:effectLst/>
                <a:latin typeface="Calibri" panose="020F0502020204030204" pitchFamily="34" charset="0"/>
              </a:rPr>
              <a:t> </a:t>
            </a:r>
            <a:r>
              <a:rPr lang="es-ES" sz="1200" b="0" dirty="0" err="1">
                <a:solidFill>
                  <a:srgbClr val="000000"/>
                </a:solidFill>
                <a:effectLst/>
                <a:latin typeface="Calibri" panose="020F0502020204030204" pitchFamily="34" charset="0"/>
              </a:rPr>
              <a:t>design</a:t>
            </a:r>
            <a:r>
              <a:rPr lang="es-ES" sz="1200" b="0" dirty="0">
                <a:solidFill>
                  <a:srgbClr val="000000"/>
                </a:solidFill>
                <a:effectLst/>
                <a:latin typeface="Calibri" panose="020F0502020204030204" pitchFamily="34" charset="0"/>
              </a:rPr>
              <a:t> </a:t>
            </a:r>
            <a:r>
              <a:rPr lang="es-ES" sz="1200" b="0" dirty="0" err="1">
                <a:solidFill>
                  <a:srgbClr val="000000"/>
                </a:solidFill>
                <a:effectLst/>
                <a:latin typeface="Calibri" panose="020F0502020204030204" pitchFamily="34" charset="0"/>
              </a:rPr>
              <a:t>of</a:t>
            </a:r>
            <a:r>
              <a:rPr lang="es-ES" sz="1200" b="0" dirty="0">
                <a:solidFill>
                  <a:srgbClr val="000000"/>
                </a:solidFill>
                <a:effectLst/>
                <a:latin typeface="Calibri" panose="020F0502020204030204" pitchFamily="34" charset="0"/>
              </a:rPr>
              <a:t> </a:t>
            </a:r>
            <a:r>
              <a:rPr lang="es-ES" sz="1200" b="0" dirty="0" err="1">
                <a:solidFill>
                  <a:srgbClr val="000000"/>
                </a:solidFill>
                <a:effectLst/>
                <a:latin typeface="Calibri" panose="020F0502020204030204" pitchFamily="34" charset="0"/>
              </a:rPr>
              <a:t>technology</a:t>
            </a:r>
            <a:r>
              <a:rPr lang="es-ES" sz="1200" b="0" dirty="0">
                <a:solidFill>
                  <a:srgbClr val="000000"/>
                </a:solidFill>
                <a:effectLst/>
                <a:latin typeface="Calibri" panose="020F0502020204030204" pitchFamily="34" charset="0"/>
              </a:rPr>
              <a:t> </a:t>
            </a:r>
            <a:r>
              <a:rPr lang="es-ES" sz="1200" b="0" dirty="0" err="1">
                <a:solidFill>
                  <a:srgbClr val="000000"/>
                </a:solidFill>
                <a:effectLst/>
                <a:latin typeface="Calibri" panose="020F0502020204030204" pitchFamily="34" charset="0"/>
              </a:rPr>
              <a:t>that</a:t>
            </a:r>
            <a:r>
              <a:rPr lang="es-ES" sz="1200" b="0" dirty="0">
                <a:solidFill>
                  <a:srgbClr val="000000"/>
                </a:solidFill>
                <a:effectLst/>
                <a:latin typeface="Calibri" panose="020F0502020204030204" pitchFamily="34" charset="0"/>
              </a:rPr>
              <a:t> </a:t>
            </a:r>
            <a:r>
              <a:rPr lang="es-ES" sz="1200" b="0" dirty="0" err="1">
                <a:solidFill>
                  <a:srgbClr val="000000"/>
                </a:solidFill>
                <a:effectLst/>
                <a:latin typeface="Calibri" panose="020F0502020204030204" pitchFamily="34" charset="0"/>
              </a:rPr>
              <a:t>accounts</a:t>
            </a:r>
            <a:r>
              <a:rPr lang="es-ES" sz="1200" b="0" dirty="0">
                <a:solidFill>
                  <a:srgbClr val="000000"/>
                </a:solidFill>
                <a:effectLst/>
                <a:latin typeface="Calibri" panose="020F0502020204030204" pitchFamily="34" charset="0"/>
              </a:rPr>
              <a:t> </a:t>
            </a:r>
            <a:r>
              <a:rPr lang="es-ES" sz="1200" b="0" dirty="0" err="1">
                <a:solidFill>
                  <a:srgbClr val="000000"/>
                </a:solidFill>
                <a:effectLst/>
                <a:latin typeface="Calibri" panose="020F0502020204030204" pitchFamily="34" charset="0"/>
              </a:rPr>
              <a:t>for</a:t>
            </a:r>
            <a:r>
              <a:rPr lang="es-ES" sz="1200" b="0" dirty="0">
                <a:solidFill>
                  <a:srgbClr val="000000"/>
                </a:solidFill>
                <a:effectLst/>
                <a:latin typeface="Calibri" panose="020F0502020204030204" pitchFamily="34" charset="0"/>
              </a:rPr>
              <a:t> human </a:t>
            </a:r>
            <a:r>
              <a:rPr lang="es-ES" sz="1200" b="0" dirty="0" err="1">
                <a:solidFill>
                  <a:srgbClr val="000000"/>
                </a:solidFill>
                <a:effectLst/>
                <a:latin typeface="Calibri" panose="020F0502020204030204" pitchFamily="34" charset="0"/>
              </a:rPr>
              <a:t>values</a:t>
            </a:r>
            <a:r>
              <a:rPr lang="es-ES" sz="1200" b="0" dirty="0">
                <a:solidFill>
                  <a:srgbClr val="000000"/>
                </a:solidFill>
                <a:effectLst/>
                <a:latin typeface="Calibri" panose="020F0502020204030204" pitchFamily="34" charset="0"/>
              </a:rPr>
              <a:t> in a </a:t>
            </a:r>
            <a:r>
              <a:rPr lang="es-ES" sz="1200" b="0" dirty="0" err="1">
                <a:solidFill>
                  <a:srgbClr val="000000"/>
                </a:solidFill>
                <a:effectLst/>
                <a:latin typeface="Calibri" panose="020F0502020204030204" pitchFamily="34" charset="0"/>
              </a:rPr>
              <a:t>principled</a:t>
            </a:r>
            <a:r>
              <a:rPr lang="es-ES" sz="1200" b="0" dirty="0">
                <a:solidFill>
                  <a:srgbClr val="000000"/>
                </a:solidFill>
                <a:effectLst/>
                <a:latin typeface="Calibri" panose="020F0502020204030204" pitchFamily="34" charset="0"/>
              </a:rPr>
              <a:t> and comprehensive </a:t>
            </a:r>
            <a:r>
              <a:rPr lang="es-ES" sz="1200" b="0" dirty="0" err="1">
                <a:solidFill>
                  <a:srgbClr val="000000"/>
                </a:solidFill>
                <a:effectLst/>
                <a:latin typeface="Calibri" panose="020F0502020204030204" pitchFamily="34" charset="0"/>
              </a:rPr>
              <a:t>manner</a:t>
            </a:r>
            <a:r>
              <a:rPr lang="es-ES" sz="1200" b="0" dirty="0">
                <a:solidFill>
                  <a:srgbClr val="000000"/>
                </a:solidFill>
                <a:effectLst/>
                <a:latin typeface="Calibri" panose="020F0502020204030204" pitchFamily="34" charset="0"/>
              </a:rPr>
              <a:t>” (Friedman et al., 2017). </a:t>
            </a:r>
            <a:r>
              <a:rPr lang="es-ES" sz="1200" b="0" dirty="0" err="1">
                <a:solidFill>
                  <a:srgbClr val="000000"/>
                </a:solidFill>
                <a:effectLst/>
                <a:latin typeface="Calibri" panose="020F0502020204030204" pitchFamily="34" charset="0"/>
              </a:rPr>
              <a:t>Yet</a:t>
            </a:r>
            <a:r>
              <a:rPr lang="es-ES" sz="1200" b="0" dirty="0">
                <a:solidFill>
                  <a:srgbClr val="000000"/>
                </a:solidFill>
                <a:effectLst/>
                <a:latin typeface="Calibri" panose="020F0502020204030204" pitchFamily="34" charset="0"/>
              </a:rPr>
              <a:t>, VSD </a:t>
            </a:r>
            <a:r>
              <a:rPr lang="es-ES" sz="1200" b="0" dirty="0" err="1">
                <a:solidFill>
                  <a:srgbClr val="000000"/>
                </a:solidFill>
                <a:effectLst/>
                <a:latin typeface="Calibri" panose="020F0502020204030204" pitchFamily="34" charset="0"/>
              </a:rPr>
              <a:t>is</a:t>
            </a:r>
            <a:r>
              <a:rPr lang="es-ES" sz="1200" b="0" dirty="0">
                <a:solidFill>
                  <a:srgbClr val="000000"/>
                </a:solidFill>
                <a:effectLst/>
                <a:latin typeface="Calibri" panose="020F0502020204030204" pitchFamily="34" charset="0"/>
              </a:rPr>
              <a:t> more </a:t>
            </a:r>
            <a:r>
              <a:rPr lang="es-ES" sz="1200" b="0" dirty="0" err="1">
                <a:solidFill>
                  <a:srgbClr val="000000"/>
                </a:solidFill>
                <a:effectLst/>
                <a:latin typeface="Calibri" panose="020F0502020204030204" pitchFamily="34" charset="0"/>
              </a:rPr>
              <a:t>than</a:t>
            </a:r>
            <a:r>
              <a:rPr lang="es-ES" sz="1200" b="0" dirty="0">
                <a:solidFill>
                  <a:srgbClr val="000000"/>
                </a:solidFill>
                <a:effectLst/>
                <a:latin typeface="Calibri" panose="020F0502020204030204" pitchFamily="34" charset="0"/>
              </a:rPr>
              <a:t> a </a:t>
            </a:r>
            <a:r>
              <a:rPr lang="es-ES" sz="1200" b="0" dirty="0" err="1">
                <a:solidFill>
                  <a:srgbClr val="000000"/>
                </a:solidFill>
                <a:effectLst/>
                <a:latin typeface="Calibri" panose="020F0502020204030204" pitchFamily="34" charset="0"/>
              </a:rPr>
              <a:t>philosophy</a:t>
            </a:r>
            <a:r>
              <a:rPr lang="es-ES" sz="1200" b="0" dirty="0">
                <a:solidFill>
                  <a:srgbClr val="000000"/>
                </a:solidFill>
                <a:effectLst/>
                <a:latin typeface="Calibri" panose="020F0502020204030204" pitchFamily="34" charset="0"/>
              </a:rPr>
              <a:t>, and </a:t>
            </a:r>
            <a:r>
              <a:rPr lang="es-ES" sz="1200" b="0" dirty="0" err="1">
                <a:solidFill>
                  <a:srgbClr val="000000"/>
                </a:solidFill>
                <a:effectLst/>
                <a:latin typeface="Calibri" panose="020F0502020204030204" pitchFamily="34" charset="0"/>
              </a:rPr>
              <a:t>it</a:t>
            </a:r>
            <a:r>
              <a:rPr lang="es-ES" sz="1200" b="0" dirty="0">
                <a:solidFill>
                  <a:srgbClr val="000000"/>
                </a:solidFill>
                <a:effectLst/>
                <a:latin typeface="Calibri" panose="020F0502020204030204" pitchFamily="34" charset="0"/>
              </a:rPr>
              <a:t> has </a:t>
            </a:r>
            <a:r>
              <a:rPr lang="es-ES" sz="1200" b="0" dirty="0" err="1">
                <a:solidFill>
                  <a:srgbClr val="000000"/>
                </a:solidFill>
                <a:effectLst/>
                <a:latin typeface="Calibri" panose="020F0502020204030204" pitchFamily="34" charset="0"/>
              </a:rPr>
              <a:t>developed</a:t>
            </a:r>
            <a:r>
              <a:rPr lang="es-ES" sz="1200" b="0" dirty="0">
                <a:solidFill>
                  <a:srgbClr val="000000"/>
                </a:solidFill>
                <a:effectLst/>
                <a:latin typeface="Calibri" panose="020F0502020204030204" pitchFamily="34" charset="0"/>
              </a:rPr>
              <a:t> </a:t>
            </a:r>
            <a:r>
              <a:rPr lang="es-ES" sz="1200" b="0" dirty="0" err="1">
                <a:solidFill>
                  <a:srgbClr val="000000"/>
                </a:solidFill>
                <a:effectLst/>
                <a:latin typeface="Calibri" panose="020F0502020204030204" pitchFamily="34" charset="0"/>
              </a:rPr>
              <a:t>specific</a:t>
            </a:r>
            <a:r>
              <a:rPr lang="es-ES" sz="1200" b="0" dirty="0">
                <a:solidFill>
                  <a:srgbClr val="000000"/>
                </a:solidFill>
                <a:effectLst/>
                <a:latin typeface="Calibri" panose="020F0502020204030204" pitchFamily="34" charset="0"/>
              </a:rPr>
              <a:t> </a:t>
            </a:r>
            <a:r>
              <a:rPr lang="es-ES" sz="1200" b="0" dirty="0" err="1">
                <a:solidFill>
                  <a:srgbClr val="000000"/>
                </a:solidFill>
                <a:effectLst/>
                <a:latin typeface="Calibri" panose="020F0502020204030204" pitchFamily="34" charset="0"/>
              </a:rPr>
              <a:t>methods</a:t>
            </a:r>
            <a:r>
              <a:rPr lang="es-ES" sz="1200" b="0" dirty="0">
                <a:solidFill>
                  <a:srgbClr val="000000"/>
                </a:solidFill>
                <a:effectLst/>
                <a:latin typeface="Calibri" panose="020F0502020204030204" pitchFamily="34" charset="0"/>
              </a:rPr>
              <a:t> </a:t>
            </a:r>
            <a:r>
              <a:rPr lang="es-ES" sz="1200" b="0" dirty="0" err="1">
                <a:solidFill>
                  <a:srgbClr val="000000"/>
                </a:solidFill>
                <a:effectLst/>
                <a:latin typeface="Calibri" panose="020F0502020204030204" pitchFamily="34" charset="0"/>
              </a:rPr>
              <a:t>to</a:t>
            </a:r>
            <a:r>
              <a:rPr lang="es-ES" sz="1200" b="0" dirty="0">
                <a:solidFill>
                  <a:srgbClr val="000000"/>
                </a:solidFill>
                <a:effectLst/>
                <a:latin typeface="Calibri" panose="020F0502020204030204" pitchFamily="34" charset="0"/>
              </a:rPr>
              <a:t> </a:t>
            </a:r>
            <a:r>
              <a:rPr lang="es-ES" sz="1200" b="0" dirty="0" err="1">
                <a:solidFill>
                  <a:srgbClr val="000000"/>
                </a:solidFill>
                <a:effectLst/>
                <a:latin typeface="Calibri" panose="020F0502020204030204" pitchFamily="34" charset="0"/>
              </a:rPr>
              <a:t>consider</a:t>
            </a:r>
            <a:r>
              <a:rPr lang="es-ES" sz="1200" b="0" dirty="0">
                <a:solidFill>
                  <a:srgbClr val="000000"/>
                </a:solidFill>
                <a:effectLst/>
                <a:latin typeface="Calibri" panose="020F0502020204030204" pitchFamily="34" charset="0"/>
              </a:rPr>
              <a:t> human </a:t>
            </a:r>
            <a:r>
              <a:rPr lang="es-ES" sz="1200" b="0" dirty="0" err="1">
                <a:solidFill>
                  <a:srgbClr val="000000"/>
                </a:solidFill>
                <a:effectLst/>
                <a:latin typeface="Calibri" panose="020F0502020204030204" pitchFamily="34" charset="0"/>
              </a:rPr>
              <a:t>values</a:t>
            </a:r>
            <a:r>
              <a:rPr lang="es-ES" sz="1200" b="0" dirty="0">
                <a:solidFill>
                  <a:srgbClr val="000000"/>
                </a:solidFill>
                <a:effectLst/>
                <a:latin typeface="Calibri" panose="020F0502020204030204" pitchFamily="34" charset="0"/>
              </a:rPr>
              <a:t> (</a:t>
            </a:r>
            <a:r>
              <a:rPr lang="es-ES" sz="1200" b="0" dirty="0" err="1">
                <a:solidFill>
                  <a:srgbClr val="000000"/>
                </a:solidFill>
                <a:effectLst/>
                <a:latin typeface="Calibri" panose="020F0502020204030204" pitchFamily="34" charset="0"/>
              </a:rPr>
              <a:t>e.g</a:t>
            </a:r>
            <a:r>
              <a:rPr lang="es-ES" sz="1200" b="0" dirty="0">
                <a:solidFill>
                  <a:srgbClr val="000000"/>
                </a:solidFill>
                <a:effectLst/>
                <a:latin typeface="Calibri" panose="020F0502020204030204" pitchFamily="34" charset="0"/>
              </a:rPr>
              <a:t>., </a:t>
            </a:r>
            <a:r>
              <a:rPr lang="es-ES" sz="1200" b="0" dirty="0" err="1">
                <a:solidFill>
                  <a:srgbClr val="000000"/>
                </a:solidFill>
                <a:effectLst/>
                <a:latin typeface="Calibri" panose="020F0502020204030204" pitchFamily="34" charset="0"/>
              </a:rPr>
              <a:t>privacy</a:t>
            </a:r>
            <a:r>
              <a:rPr lang="es-ES" sz="1200" b="0" dirty="0">
                <a:solidFill>
                  <a:srgbClr val="000000"/>
                </a:solidFill>
                <a:effectLst/>
                <a:latin typeface="Calibri" panose="020F0502020204030204" pitchFamily="34" charset="0"/>
              </a:rPr>
              <a:t>, trust, and </a:t>
            </a:r>
            <a:r>
              <a:rPr lang="es-ES" sz="1200" b="0" dirty="0" err="1">
                <a:solidFill>
                  <a:srgbClr val="000000"/>
                </a:solidFill>
                <a:effectLst/>
                <a:latin typeface="Calibri" panose="020F0502020204030204" pitchFamily="34" charset="0"/>
              </a:rPr>
              <a:t>autonomy</a:t>
            </a:r>
            <a:r>
              <a:rPr lang="es-ES" sz="1200" b="0" dirty="0">
                <a:solidFill>
                  <a:srgbClr val="000000"/>
                </a:solidFill>
                <a:effectLst/>
                <a:latin typeface="Calibri" panose="020F0502020204030204" pitchFamily="34" charset="0"/>
              </a:rPr>
              <a:t>) in a </a:t>
            </a:r>
            <a:r>
              <a:rPr lang="es-ES" sz="1200" b="0" dirty="0" err="1">
                <a:solidFill>
                  <a:srgbClr val="000000"/>
                </a:solidFill>
                <a:effectLst/>
                <a:latin typeface="Calibri" panose="020F0502020204030204" pitchFamily="34" charset="0"/>
              </a:rPr>
              <a:t>systematic</a:t>
            </a:r>
            <a:r>
              <a:rPr lang="es-ES" sz="1200" b="0" dirty="0">
                <a:solidFill>
                  <a:srgbClr val="000000"/>
                </a:solidFill>
                <a:effectLst/>
                <a:latin typeface="Calibri" panose="020F0502020204030204" pitchFamily="34" charset="0"/>
              </a:rPr>
              <a:t> </a:t>
            </a:r>
            <a:r>
              <a:rPr lang="es-ES" sz="1200" b="0" dirty="0" err="1">
                <a:solidFill>
                  <a:srgbClr val="000000"/>
                </a:solidFill>
                <a:effectLst/>
                <a:latin typeface="Calibri" panose="020F0502020204030204" pitchFamily="34" charset="0"/>
              </a:rPr>
              <a:t>fashion</a:t>
            </a:r>
            <a:r>
              <a:rPr lang="es-ES" sz="1200" b="0" dirty="0">
                <a:solidFill>
                  <a:srgbClr val="000000"/>
                </a:solidFill>
                <a:effectLst/>
                <a:latin typeface="Calibri" panose="020F0502020204030204" pitchFamily="34" charset="0"/>
              </a:rPr>
              <a:t> </a:t>
            </a:r>
            <a:r>
              <a:rPr lang="es-ES" sz="1200" b="0" dirty="0" err="1">
                <a:solidFill>
                  <a:srgbClr val="000000"/>
                </a:solidFill>
                <a:effectLst/>
                <a:latin typeface="Calibri" panose="020F0502020204030204" pitchFamily="34" charset="0"/>
              </a:rPr>
              <a:t>throughout</a:t>
            </a:r>
            <a:r>
              <a:rPr lang="es-ES" sz="1200" b="0" dirty="0">
                <a:solidFill>
                  <a:srgbClr val="000000"/>
                </a:solidFill>
                <a:effectLst/>
                <a:latin typeface="Calibri" panose="020F0502020204030204" pitchFamily="34" charset="0"/>
              </a:rPr>
              <a:t> </a:t>
            </a:r>
            <a:r>
              <a:rPr lang="es-ES" sz="1200" b="0" dirty="0" err="1">
                <a:solidFill>
                  <a:srgbClr val="000000"/>
                </a:solidFill>
                <a:effectLst/>
                <a:latin typeface="Calibri" panose="020F0502020204030204" pitchFamily="34" charset="0"/>
              </a:rPr>
              <a:t>system</a:t>
            </a:r>
            <a:r>
              <a:rPr lang="es-ES" sz="1200" b="0" dirty="0">
                <a:solidFill>
                  <a:srgbClr val="000000"/>
                </a:solidFill>
                <a:effectLst/>
                <a:latin typeface="Calibri" panose="020F0502020204030204" pitchFamily="34" charset="0"/>
              </a:rPr>
              <a:t> </a:t>
            </a:r>
            <a:r>
              <a:rPr lang="es-ES" sz="1200" b="0" dirty="0" err="1">
                <a:solidFill>
                  <a:srgbClr val="000000"/>
                </a:solidFill>
                <a:effectLst/>
                <a:latin typeface="Calibri" panose="020F0502020204030204" pitchFamily="34" charset="0"/>
              </a:rPr>
              <a:t>design</a:t>
            </a:r>
            <a:r>
              <a:rPr lang="es-ES" sz="1200" b="0" dirty="0">
                <a:solidFill>
                  <a:srgbClr val="000000"/>
                </a:solidFill>
                <a:effectLst/>
                <a:latin typeface="Calibri" panose="020F0502020204030204" pitchFamily="34" charset="0"/>
              </a:rPr>
              <a:t> and </a:t>
            </a:r>
            <a:r>
              <a:rPr lang="es-ES" sz="1200" b="0" dirty="0" err="1">
                <a:solidFill>
                  <a:srgbClr val="000000"/>
                </a:solidFill>
                <a:effectLst/>
                <a:latin typeface="Calibri" panose="020F0502020204030204" pitchFamily="34" charset="0"/>
              </a:rPr>
              <a:t>research</a:t>
            </a:r>
            <a:r>
              <a:rPr lang="es-ES" sz="1200" b="0" dirty="0">
                <a:solidFill>
                  <a:srgbClr val="000000"/>
                </a:solidFill>
                <a:effectLst/>
                <a:latin typeface="Calibri" panose="020F0502020204030204" pitchFamily="34" charset="0"/>
              </a:rPr>
              <a:t> </a:t>
            </a:r>
            <a:r>
              <a:rPr lang="es-ES" sz="1200" b="0" dirty="0" err="1">
                <a:solidFill>
                  <a:srgbClr val="000000"/>
                </a:solidFill>
                <a:effectLst/>
                <a:latin typeface="Calibri" panose="020F0502020204030204" pitchFamily="34" charset="0"/>
              </a:rPr>
              <a:t>processes</a:t>
            </a:r>
            <a:r>
              <a:rPr lang="es-ES" sz="1200" b="0" dirty="0">
                <a:solidFill>
                  <a:srgbClr val="000000"/>
                </a:solidFill>
                <a:effectLst/>
                <a:latin typeface="Calibri" panose="020F0502020204030204" pitchFamily="34" charset="0"/>
              </a:rPr>
              <a:t>. </a:t>
            </a:r>
          </a:p>
        </p:txBody>
      </p:sp>
      <p:sp>
        <p:nvSpPr>
          <p:cNvPr id="4" name="Marcador de número de diapositiva 3"/>
          <p:cNvSpPr>
            <a:spLocks noGrp="1"/>
          </p:cNvSpPr>
          <p:nvPr>
            <p:ph type="sldNum" sz="quarter" idx="5"/>
          </p:nvPr>
        </p:nvSpPr>
        <p:spPr/>
        <p:txBody>
          <a:bodyPr/>
          <a:lstStyle/>
          <a:p>
            <a:fld id="{B092407F-C867-1545-A715-027C698B4E08}" type="slidenum">
              <a:rPr lang="en-GB" smtClean="0"/>
              <a:t>43</a:t>
            </a:fld>
            <a:endParaRPr lang="en-GB"/>
          </a:p>
        </p:txBody>
      </p:sp>
    </p:spTree>
    <p:extLst>
      <p:ext uri="{BB962C8B-B14F-4D97-AF65-F5344CB8AC3E}">
        <p14:creationId xmlns:p14="http://schemas.microsoft.com/office/powerpoint/2010/main" val="3943579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This connects with the field of learning analytics, which based on the analysis of data can help understand and improve learning and the environments in which it </a:t>
            </a:r>
            <a:r>
              <a:rPr lang="en-GB" dirty="0" err="1"/>
              <a:t>ocurrs</a:t>
            </a:r>
            <a:r>
              <a:rPr lang="en-GB" dirty="0"/>
              <a:t>. Learning analytics has a large potential and there are big </a:t>
            </a:r>
            <a:r>
              <a:rPr lang="en-GB" dirty="0" err="1"/>
              <a:t>expectaions</a:t>
            </a:r>
            <a:r>
              <a:rPr lang="en-GB" dirty="0"/>
              <a:t> (and a very large research community behind) </a:t>
            </a:r>
          </a:p>
        </p:txBody>
      </p:sp>
      <p:sp>
        <p:nvSpPr>
          <p:cNvPr id="4" name="Marcador de número de diapositiva 3"/>
          <p:cNvSpPr>
            <a:spLocks noGrp="1"/>
          </p:cNvSpPr>
          <p:nvPr>
            <p:ph type="sldNum" sz="quarter" idx="5"/>
          </p:nvPr>
        </p:nvSpPr>
        <p:spPr/>
        <p:txBody>
          <a:bodyPr/>
          <a:lstStyle/>
          <a:p>
            <a:fld id="{B092407F-C867-1545-A715-027C698B4E08}" type="slidenum">
              <a:rPr lang="en-GB" smtClean="0"/>
              <a:t>4</a:t>
            </a:fld>
            <a:endParaRPr lang="en-GB"/>
          </a:p>
        </p:txBody>
      </p:sp>
    </p:spTree>
    <p:extLst>
      <p:ext uri="{BB962C8B-B14F-4D97-AF65-F5344CB8AC3E}">
        <p14:creationId xmlns:p14="http://schemas.microsoft.com/office/powerpoint/2010/main" val="18385671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effectLst/>
                <a:latin typeface="Times New Roman" panose="02020603050405020304" pitchFamily="18" charset="0"/>
              </a:rPr>
              <a:t>The</a:t>
            </a:r>
            <a:r>
              <a:rPr lang="es-ES" dirty="0">
                <a:effectLst/>
                <a:latin typeface="Times New Roman" panose="02020603050405020304" pitchFamily="18" charset="0"/>
              </a:rPr>
              <a:t> </a:t>
            </a:r>
            <a:r>
              <a:rPr lang="es-ES" dirty="0" err="1">
                <a:effectLst/>
                <a:latin typeface="Times New Roman" panose="02020603050405020304" pitchFamily="18" charset="0"/>
              </a:rPr>
              <a:t>definition</a:t>
            </a:r>
            <a:r>
              <a:rPr lang="es-ES" dirty="0">
                <a:effectLst/>
                <a:latin typeface="Times New Roman" panose="02020603050405020304" pitchFamily="18" charset="0"/>
              </a:rPr>
              <a:t> </a:t>
            </a:r>
            <a:r>
              <a:rPr lang="es-ES" dirty="0" err="1">
                <a:effectLst/>
                <a:latin typeface="Times New Roman" panose="02020603050405020304" pitchFamily="18" charset="0"/>
              </a:rPr>
              <a:t>of</a:t>
            </a:r>
            <a:r>
              <a:rPr lang="es-ES" dirty="0">
                <a:effectLst/>
                <a:latin typeface="Times New Roman" panose="02020603050405020304" pitchFamily="18" charset="0"/>
              </a:rPr>
              <a:t> </a:t>
            </a:r>
            <a:r>
              <a:rPr lang="es-ES" dirty="0" err="1">
                <a:effectLst/>
                <a:latin typeface="Times New Roman" panose="02020603050405020304" pitchFamily="18" charset="0"/>
              </a:rPr>
              <a:t>the</a:t>
            </a:r>
            <a:r>
              <a:rPr lang="es-ES" dirty="0">
                <a:effectLst/>
                <a:latin typeface="Times New Roman" panose="02020603050405020304" pitchFamily="18" charset="0"/>
              </a:rPr>
              <a:t> </a:t>
            </a:r>
            <a:r>
              <a:rPr lang="es-ES" dirty="0" err="1">
                <a:effectLst/>
                <a:latin typeface="Times New Roman" panose="02020603050405020304" pitchFamily="18" charset="0"/>
              </a:rPr>
              <a:t>objectives</a:t>
            </a:r>
            <a:r>
              <a:rPr lang="es-ES" dirty="0">
                <a:effectLst/>
                <a:latin typeface="Times New Roman" panose="02020603050405020304" pitchFamily="18" charset="0"/>
              </a:rPr>
              <a:t> </a:t>
            </a:r>
            <a:r>
              <a:rPr lang="es-ES" dirty="0" err="1">
                <a:effectLst/>
                <a:latin typeface="Times New Roman" panose="02020603050405020304" pitchFamily="18" charset="0"/>
              </a:rPr>
              <a:t>needs</a:t>
            </a:r>
            <a:r>
              <a:rPr lang="es-ES" dirty="0">
                <a:effectLst/>
                <a:latin typeface="Times New Roman" panose="02020603050405020304" pitchFamily="18" charset="0"/>
              </a:rPr>
              <a:t> </a:t>
            </a:r>
            <a:r>
              <a:rPr lang="es-ES" dirty="0" err="1">
                <a:effectLst/>
                <a:latin typeface="Times New Roman" panose="02020603050405020304" pitchFamily="18" charset="0"/>
              </a:rPr>
              <a:t>to</a:t>
            </a:r>
            <a:r>
              <a:rPr lang="es-ES" dirty="0">
                <a:effectLst/>
                <a:latin typeface="Times New Roman" panose="02020603050405020304" pitchFamily="18" charset="0"/>
              </a:rPr>
              <a:t> </a:t>
            </a:r>
            <a:r>
              <a:rPr lang="es-ES" dirty="0" err="1">
                <a:effectLst/>
                <a:latin typeface="Times New Roman" panose="02020603050405020304" pitchFamily="18" charset="0"/>
              </a:rPr>
              <a:t>consider</a:t>
            </a:r>
            <a:r>
              <a:rPr lang="es-ES" dirty="0">
                <a:effectLst/>
                <a:latin typeface="Times New Roman" panose="02020603050405020304" pitchFamily="18" charset="0"/>
              </a:rPr>
              <a:t> a </a:t>
            </a:r>
            <a:r>
              <a:rPr lang="es-ES" dirty="0" err="1">
                <a:effectLst/>
                <a:latin typeface="Times New Roman" panose="02020603050405020304" pitchFamily="18" charset="0"/>
              </a:rPr>
              <a:t>solid</a:t>
            </a:r>
            <a:r>
              <a:rPr lang="es-ES" dirty="0">
                <a:effectLst/>
                <a:latin typeface="Times New Roman" panose="02020603050405020304" pitchFamily="18" charset="0"/>
              </a:rPr>
              <a:t> </a:t>
            </a:r>
            <a:r>
              <a:rPr lang="es-ES" dirty="0" err="1">
                <a:effectLst/>
                <a:latin typeface="Times New Roman" panose="02020603050405020304" pitchFamily="18" charset="0"/>
              </a:rPr>
              <a:t>theoretical</a:t>
            </a:r>
            <a:r>
              <a:rPr lang="es-ES" dirty="0">
                <a:effectLst/>
                <a:latin typeface="Times New Roman" panose="02020603050405020304" pitchFamily="18" charset="0"/>
              </a:rPr>
              <a:t> </a:t>
            </a:r>
            <a:r>
              <a:rPr lang="es-ES" dirty="0" err="1">
                <a:effectLst/>
                <a:latin typeface="Times New Roman" panose="02020603050405020304" pitchFamily="18" charset="0"/>
              </a:rPr>
              <a:t>foundation</a:t>
            </a:r>
            <a:r>
              <a:rPr lang="es-ES" dirty="0">
                <a:effectLst/>
                <a:latin typeface="Times New Roman" panose="02020603050405020304" pitchFamily="18" charset="0"/>
              </a:rPr>
              <a:t> </a:t>
            </a:r>
            <a:r>
              <a:rPr lang="es-ES" dirty="0" err="1">
                <a:effectLst/>
                <a:latin typeface="Times New Roman" panose="02020603050405020304" pitchFamily="18" charset="0"/>
              </a:rPr>
              <a:t>of</a:t>
            </a:r>
            <a:r>
              <a:rPr lang="es-ES" dirty="0">
                <a:effectLst/>
                <a:latin typeface="Times New Roman" panose="02020603050405020304" pitchFamily="18" charset="0"/>
              </a:rPr>
              <a:t> </a:t>
            </a:r>
            <a:r>
              <a:rPr lang="es-ES" dirty="0" err="1">
                <a:effectLst/>
                <a:latin typeface="Times New Roman" panose="02020603050405020304" pitchFamily="18" charset="0"/>
              </a:rPr>
              <a:t>the</a:t>
            </a:r>
            <a:r>
              <a:rPr lang="es-ES" dirty="0">
                <a:effectLst/>
                <a:latin typeface="Times New Roman" panose="02020603050405020304" pitchFamily="18" charset="0"/>
              </a:rPr>
              <a:t> </a:t>
            </a:r>
            <a:r>
              <a:rPr lang="es-ES" dirty="0" err="1">
                <a:effectLst/>
                <a:latin typeface="Times New Roman" panose="02020603050405020304" pitchFamily="18" charset="0"/>
              </a:rPr>
              <a:t>values</a:t>
            </a:r>
            <a:r>
              <a:rPr lang="es-ES" dirty="0">
                <a:effectLst/>
                <a:latin typeface="Times New Roman" panose="02020603050405020304" pitchFamily="18" charset="0"/>
              </a:rPr>
              <a:t> </a:t>
            </a:r>
            <a:r>
              <a:rPr lang="es-ES" dirty="0" err="1">
                <a:effectLst/>
                <a:latin typeface="Times New Roman" panose="02020603050405020304" pitchFamily="18" charset="0"/>
              </a:rPr>
              <a:t>involved</a:t>
            </a:r>
            <a:r>
              <a:rPr lang="es-ES" dirty="0">
                <a:effectLst/>
                <a:latin typeface="Times New Roman" panose="02020603050405020304" pitchFamily="18" charset="0"/>
              </a:rPr>
              <a:t> (a conceptual </a:t>
            </a:r>
            <a:r>
              <a:rPr lang="es-ES" dirty="0" err="1">
                <a:effectLst/>
                <a:latin typeface="Times New Roman" panose="02020603050405020304" pitchFamily="18" charset="0"/>
              </a:rPr>
              <a:t>investigation</a:t>
            </a:r>
            <a:r>
              <a:rPr lang="es-ES" dirty="0">
                <a:effectLst/>
                <a:latin typeface="Times New Roman" panose="02020603050405020304" pitchFamily="18" charset="0"/>
              </a:rPr>
              <a:t>, in VSD </a:t>
            </a:r>
            <a:r>
              <a:rPr lang="es-ES" dirty="0" err="1">
                <a:effectLst/>
                <a:latin typeface="Times New Roman" panose="02020603050405020304" pitchFamily="18" charset="0"/>
              </a:rPr>
              <a:t>terms</a:t>
            </a:r>
            <a:r>
              <a:rPr lang="es-ES" dirty="0">
                <a:effectLst/>
                <a:latin typeface="Times New Roman" panose="02020603050405020304" pitchFamily="18" charset="0"/>
              </a:rPr>
              <a:t>) as </a:t>
            </a:r>
            <a:r>
              <a:rPr lang="es-ES" dirty="0" err="1">
                <a:effectLst/>
                <a:latin typeface="Times New Roman" panose="02020603050405020304" pitchFamily="18" charset="0"/>
              </a:rPr>
              <a:t>well</a:t>
            </a:r>
            <a:r>
              <a:rPr lang="es-ES" dirty="0">
                <a:effectLst/>
                <a:latin typeface="Times New Roman" panose="02020603050405020304" pitchFamily="18" charset="0"/>
              </a:rPr>
              <a:t> as </a:t>
            </a:r>
            <a:r>
              <a:rPr lang="es-ES" dirty="0" err="1">
                <a:effectLst/>
                <a:latin typeface="Times New Roman" panose="02020603050405020304" pitchFamily="18" charset="0"/>
              </a:rPr>
              <a:t>the</a:t>
            </a:r>
            <a:r>
              <a:rPr lang="es-ES" dirty="0">
                <a:effectLst/>
                <a:latin typeface="Times New Roman" panose="02020603050405020304" pitchFamily="18" charset="0"/>
              </a:rPr>
              <a:t> </a:t>
            </a:r>
            <a:r>
              <a:rPr lang="es-ES" dirty="0" err="1">
                <a:effectLst/>
                <a:latin typeface="Times New Roman" panose="02020603050405020304" pitchFamily="18" charset="0"/>
              </a:rPr>
              <a:t>end-users</a:t>
            </a:r>
            <a:r>
              <a:rPr lang="es-ES" dirty="0">
                <a:effectLst/>
                <a:latin typeface="Times New Roman" panose="02020603050405020304" pitchFamily="18" charset="0"/>
              </a:rPr>
              <a:t>’ </a:t>
            </a:r>
            <a:r>
              <a:rPr lang="es-ES" dirty="0" err="1">
                <a:effectLst/>
                <a:latin typeface="Times New Roman" panose="02020603050405020304" pitchFamily="18" charset="0"/>
              </a:rPr>
              <a:t>perspective</a:t>
            </a:r>
            <a:r>
              <a:rPr lang="es-ES" dirty="0">
                <a:effectLst/>
                <a:latin typeface="Times New Roman" panose="02020603050405020304" pitchFamily="18" charset="0"/>
              </a:rPr>
              <a:t> (</a:t>
            </a:r>
            <a:r>
              <a:rPr lang="es-ES" dirty="0" err="1">
                <a:effectLst/>
                <a:latin typeface="Times New Roman" panose="02020603050405020304" pitchFamily="18" charset="0"/>
              </a:rPr>
              <a:t>an</a:t>
            </a:r>
            <a:r>
              <a:rPr lang="es-ES" dirty="0">
                <a:effectLst/>
                <a:latin typeface="Times New Roman" panose="02020603050405020304" pitchFamily="18" charset="0"/>
              </a:rPr>
              <a:t> </a:t>
            </a:r>
            <a:r>
              <a:rPr lang="es-ES" dirty="0" err="1">
                <a:effectLst/>
                <a:latin typeface="Times New Roman" panose="02020603050405020304" pitchFamily="18" charset="0"/>
              </a:rPr>
              <a:t>empirical</a:t>
            </a:r>
            <a:r>
              <a:rPr lang="es-ES" dirty="0">
                <a:effectLst/>
                <a:latin typeface="Times New Roman" panose="02020603050405020304" pitchFamily="18" charset="0"/>
              </a:rPr>
              <a:t> VSD </a:t>
            </a:r>
            <a:r>
              <a:rPr lang="es-ES" dirty="0" err="1">
                <a:effectLst/>
                <a:latin typeface="Times New Roman" panose="02020603050405020304" pitchFamily="18" charset="0"/>
              </a:rPr>
              <a:t>investigation</a:t>
            </a:r>
            <a:r>
              <a:rPr lang="es-ES" dirty="0">
                <a:effectLst/>
                <a:latin typeface="Times New Roman" panose="02020603050405020304" pitchFamily="18" charset="0"/>
              </a:rPr>
              <a:t>), in </a:t>
            </a:r>
            <a:r>
              <a:rPr lang="es-ES" dirty="0" err="1">
                <a:effectLst/>
                <a:latin typeface="Times New Roman" panose="02020603050405020304" pitchFamily="18" charset="0"/>
              </a:rPr>
              <a:t>order</a:t>
            </a:r>
            <a:r>
              <a:rPr lang="es-ES" dirty="0">
                <a:effectLst/>
                <a:latin typeface="Times New Roman" panose="02020603050405020304" pitchFamily="18" charset="0"/>
              </a:rPr>
              <a:t> </a:t>
            </a:r>
            <a:r>
              <a:rPr lang="es-ES" dirty="0" err="1">
                <a:effectLst/>
                <a:latin typeface="Times New Roman" panose="02020603050405020304" pitchFamily="18" charset="0"/>
              </a:rPr>
              <a:t>to</a:t>
            </a:r>
            <a:r>
              <a:rPr lang="es-ES" dirty="0">
                <a:effectLst/>
                <a:latin typeface="Times New Roman" panose="02020603050405020304" pitchFamily="18" charset="0"/>
              </a:rPr>
              <a:t> </a:t>
            </a:r>
            <a:r>
              <a:rPr lang="es-ES" dirty="0" err="1">
                <a:effectLst/>
                <a:latin typeface="Times New Roman" panose="02020603050405020304" pitchFamily="18" charset="0"/>
              </a:rPr>
              <a:t>propose</a:t>
            </a:r>
            <a:r>
              <a:rPr lang="es-ES" dirty="0">
                <a:effectLst/>
                <a:latin typeface="Times New Roman" panose="02020603050405020304" pitchFamily="18" charset="0"/>
              </a:rPr>
              <a:t> </a:t>
            </a:r>
            <a:r>
              <a:rPr lang="es-ES" dirty="0" err="1">
                <a:effectLst/>
                <a:latin typeface="Times New Roman" panose="02020603050405020304" pitchFamily="18" charset="0"/>
              </a:rPr>
              <a:t>systems</a:t>
            </a:r>
            <a:r>
              <a:rPr lang="es-ES" dirty="0">
                <a:effectLst/>
                <a:latin typeface="Times New Roman" panose="02020603050405020304" pitchFamily="18" charset="0"/>
              </a:rPr>
              <a:t> </a:t>
            </a:r>
            <a:r>
              <a:rPr lang="es-ES" dirty="0" err="1">
                <a:effectLst/>
                <a:latin typeface="Times New Roman" panose="02020603050405020304" pitchFamily="18" charset="0"/>
              </a:rPr>
              <a:t>that</a:t>
            </a:r>
            <a:r>
              <a:rPr lang="es-ES" dirty="0">
                <a:effectLst/>
                <a:latin typeface="Times New Roman" panose="02020603050405020304" pitchFamily="18" charset="0"/>
              </a:rPr>
              <a:t> are </a:t>
            </a:r>
            <a:r>
              <a:rPr lang="es-ES" dirty="0" err="1">
                <a:effectLst/>
                <a:latin typeface="Times New Roman" panose="02020603050405020304" pitchFamily="18" charset="0"/>
              </a:rPr>
              <a:t>aligned</a:t>
            </a:r>
            <a:r>
              <a:rPr lang="es-ES" dirty="0">
                <a:effectLst/>
                <a:latin typeface="Times New Roman" panose="02020603050405020304" pitchFamily="18" charset="0"/>
              </a:rPr>
              <a:t> </a:t>
            </a:r>
            <a:r>
              <a:rPr lang="es-ES" dirty="0" err="1">
                <a:effectLst/>
                <a:latin typeface="Times New Roman" panose="02020603050405020304" pitchFamily="18" charset="0"/>
              </a:rPr>
              <a:t>with</a:t>
            </a:r>
            <a:r>
              <a:rPr lang="es-ES" dirty="0">
                <a:effectLst/>
                <a:latin typeface="Times New Roman" panose="02020603050405020304" pitchFamily="18" charset="0"/>
              </a:rPr>
              <a:t> </a:t>
            </a:r>
            <a:r>
              <a:rPr lang="es-ES" dirty="0" err="1">
                <a:effectLst/>
                <a:latin typeface="Times New Roman" panose="02020603050405020304" pitchFamily="18" charset="0"/>
              </a:rPr>
              <a:t>their</a:t>
            </a:r>
            <a:r>
              <a:rPr lang="es-ES" dirty="0">
                <a:effectLst/>
                <a:latin typeface="Times New Roman" panose="02020603050405020304" pitchFamily="18" charset="0"/>
              </a:rPr>
              <a:t> </a:t>
            </a:r>
            <a:r>
              <a:rPr lang="es-ES" dirty="0" err="1">
                <a:effectLst/>
                <a:latin typeface="Times New Roman" panose="02020603050405020304" pitchFamily="18" charset="0"/>
              </a:rPr>
              <a:t>values</a:t>
            </a:r>
            <a:r>
              <a:rPr lang="es-ES" dirty="0">
                <a:effectLst/>
                <a:latin typeface="Times New Roman" panose="02020603050405020304" pitchFamily="18" charset="0"/>
              </a:rPr>
              <a:t> (</a:t>
            </a:r>
            <a:r>
              <a:rPr lang="es-ES" dirty="0" err="1">
                <a:effectLst/>
                <a:latin typeface="Times New Roman" panose="02020603050405020304" pitchFamily="18" charset="0"/>
              </a:rPr>
              <a:t>technological</a:t>
            </a:r>
            <a:r>
              <a:rPr lang="es-ES" dirty="0">
                <a:effectLst/>
                <a:latin typeface="Times New Roman" panose="02020603050405020304" pitchFamily="18" charset="0"/>
              </a:rPr>
              <a:t> VSD </a:t>
            </a:r>
            <a:r>
              <a:rPr lang="es-ES" dirty="0" err="1">
                <a:effectLst/>
                <a:latin typeface="Times New Roman" panose="02020603050405020304" pitchFamily="18" charset="0"/>
              </a:rPr>
              <a:t>investigations</a:t>
            </a:r>
            <a:r>
              <a:rPr lang="es-ES" dirty="0">
                <a:effectLst/>
                <a:latin typeface="Times New Roman" panose="02020603050405020304" pitchFamily="18" charset="0"/>
              </a:rPr>
              <a:t>). </a:t>
            </a:r>
          </a:p>
          <a:p>
            <a:endParaRPr lang="en-GB" dirty="0"/>
          </a:p>
        </p:txBody>
      </p:sp>
      <p:sp>
        <p:nvSpPr>
          <p:cNvPr id="4" name="Marcador de número de diapositiva 3"/>
          <p:cNvSpPr>
            <a:spLocks noGrp="1"/>
          </p:cNvSpPr>
          <p:nvPr>
            <p:ph type="sldNum" sz="quarter" idx="5"/>
          </p:nvPr>
        </p:nvSpPr>
        <p:spPr/>
        <p:txBody>
          <a:bodyPr/>
          <a:lstStyle/>
          <a:p>
            <a:fld id="{B092407F-C867-1545-A715-027C698B4E08}" type="slidenum">
              <a:rPr lang="en-GB" smtClean="0"/>
              <a:t>44</a:t>
            </a:fld>
            <a:endParaRPr lang="en-GB"/>
          </a:p>
        </p:txBody>
      </p:sp>
    </p:spTree>
    <p:extLst>
      <p:ext uri="{BB962C8B-B14F-4D97-AF65-F5344CB8AC3E}">
        <p14:creationId xmlns:p14="http://schemas.microsoft.com/office/powerpoint/2010/main" val="27308748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37d937ea6f_0_7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g37d937ea6f_0_7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935" b="0" i="0" u="none" strike="noStrike" cap="none" dirty="0">
              <a:solidFill>
                <a:schemeClr val="dk1"/>
              </a:solidFill>
              <a:latin typeface="Calibri"/>
              <a:ea typeface="Calibri"/>
              <a:cs typeface="Calibri"/>
              <a:sym typeface="Calibri"/>
            </a:endParaRPr>
          </a:p>
        </p:txBody>
      </p:sp>
      <p:sp>
        <p:nvSpPr>
          <p:cNvPr id="204" name="Google Shape;204;g37d937ea6f_0_79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45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354564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B092407F-C867-1545-A715-027C698B4E08}" type="slidenum">
              <a:rPr lang="en-GB" smtClean="0"/>
              <a:t>46</a:t>
            </a:fld>
            <a:endParaRPr lang="en-GB"/>
          </a:p>
        </p:txBody>
      </p:sp>
    </p:spTree>
    <p:extLst>
      <p:ext uri="{BB962C8B-B14F-4D97-AF65-F5344CB8AC3E}">
        <p14:creationId xmlns:p14="http://schemas.microsoft.com/office/powerpoint/2010/main" val="643427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37d937ea6f_0_7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g37d937ea6f_0_7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935" b="0" i="0" u="none" strike="noStrike" cap="none" dirty="0">
              <a:solidFill>
                <a:schemeClr val="dk1"/>
              </a:solidFill>
              <a:latin typeface="Calibri"/>
              <a:ea typeface="Calibri"/>
              <a:cs typeface="Calibri"/>
              <a:sym typeface="Calibri"/>
            </a:endParaRPr>
          </a:p>
        </p:txBody>
      </p:sp>
      <p:sp>
        <p:nvSpPr>
          <p:cNvPr id="204" name="Google Shape;204;g37d937ea6f_0_79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47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99162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B092407F-C867-1545-A715-027C698B4E08}" type="slidenum">
              <a:rPr lang="en-GB" smtClean="0"/>
              <a:t>48</a:t>
            </a:fld>
            <a:endParaRPr lang="en-GB"/>
          </a:p>
        </p:txBody>
      </p:sp>
    </p:spTree>
    <p:extLst>
      <p:ext uri="{BB962C8B-B14F-4D97-AF65-F5344CB8AC3E}">
        <p14:creationId xmlns:p14="http://schemas.microsoft.com/office/powerpoint/2010/main" val="38234461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err="1"/>
              <a:t>The</a:t>
            </a:r>
            <a:r>
              <a:rPr lang="es-ES" baseline="0" dirty="0"/>
              <a:t> </a:t>
            </a:r>
            <a:r>
              <a:rPr lang="es-ES" baseline="0" dirty="0" err="1"/>
              <a:t>achitcture</a:t>
            </a:r>
            <a:r>
              <a:rPr lang="es-ES" baseline="0" dirty="0"/>
              <a:t> (aka </a:t>
            </a:r>
            <a:r>
              <a:rPr lang="es-ES" baseline="0" dirty="0" err="1"/>
              <a:t>GamiTool</a:t>
            </a:r>
            <a:r>
              <a:rPr lang="es-ES" baseline="0" dirty="0"/>
              <a:t>-ARCH) </a:t>
            </a:r>
            <a:r>
              <a:rPr lang="es-ES" baseline="0" dirty="0" err="1"/>
              <a:t>was</a:t>
            </a:r>
            <a:r>
              <a:rPr lang="es-ES" baseline="0" dirty="0"/>
              <a:t> </a:t>
            </a:r>
            <a:r>
              <a:rPr lang="es-ES" baseline="0" dirty="0" err="1"/>
              <a:t>mainly</a:t>
            </a:r>
            <a:r>
              <a:rPr lang="es-ES" baseline="0" dirty="0"/>
              <a:t> </a:t>
            </a:r>
            <a:r>
              <a:rPr lang="es-ES" baseline="0" dirty="0" err="1"/>
              <a:t>created</a:t>
            </a:r>
            <a:r>
              <a:rPr lang="es-ES" baseline="0" dirty="0"/>
              <a:t> </a:t>
            </a:r>
            <a:r>
              <a:rPr lang="es-ES" baseline="0" dirty="0" err="1"/>
              <a:t>considering</a:t>
            </a:r>
            <a:r>
              <a:rPr lang="es-ES" baseline="0" dirty="0"/>
              <a:t> </a:t>
            </a:r>
            <a:r>
              <a:rPr lang="es-ES" baseline="0" dirty="0" err="1"/>
              <a:t>the</a:t>
            </a:r>
            <a:r>
              <a:rPr lang="es-ES" baseline="0" dirty="0"/>
              <a:t> </a:t>
            </a:r>
            <a:r>
              <a:rPr lang="es-ES" baseline="0" dirty="0" err="1"/>
              <a:t>features</a:t>
            </a:r>
            <a:r>
              <a:rPr lang="es-ES" baseline="0" dirty="0"/>
              <a:t> </a:t>
            </a:r>
            <a:r>
              <a:rPr lang="es-ES" baseline="0" dirty="0" err="1"/>
              <a:t>associated</a:t>
            </a:r>
            <a:r>
              <a:rPr lang="es-ES" baseline="0" dirty="0"/>
              <a:t> </a:t>
            </a:r>
            <a:r>
              <a:rPr lang="es-ES" baseline="0" dirty="0" err="1"/>
              <a:t>to</a:t>
            </a:r>
            <a:r>
              <a:rPr lang="es-ES" baseline="0" dirty="0"/>
              <a:t> </a:t>
            </a:r>
            <a:r>
              <a:rPr lang="es-ES" baseline="0" dirty="0" err="1"/>
              <a:t>practitioners</a:t>
            </a:r>
            <a:r>
              <a:rPr lang="es-ES" baseline="0" dirty="0"/>
              <a:t>’ </a:t>
            </a:r>
            <a:r>
              <a:rPr lang="es-ES" baseline="0" dirty="0" err="1"/>
              <a:t>affordability</a:t>
            </a:r>
            <a:r>
              <a:rPr lang="es-ES" baseline="0" dirty="0"/>
              <a:t> and </a:t>
            </a:r>
            <a:r>
              <a:rPr lang="es-ES" baseline="0" dirty="0" err="1"/>
              <a:t>adoption</a:t>
            </a:r>
            <a:r>
              <a:rPr lang="es-ES" baseline="0" dirty="0"/>
              <a:t> in </a:t>
            </a:r>
            <a:r>
              <a:rPr lang="es-ES" baseline="0" dirty="0" err="1"/>
              <a:t>the</a:t>
            </a:r>
            <a:r>
              <a:rPr lang="es-ES" baseline="0" dirty="0"/>
              <a:t> </a:t>
            </a:r>
            <a:r>
              <a:rPr lang="es-ES" baseline="0" dirty="0" err="1"/>
              <a:t>feature</a:t>
            </a:r>
            <a:r>
              <a:rPr lang="es-ES" baseline="0" dirty="0"/>
              <a:t> </a:t>
            </a:r>
            <a:r>
              <a:rPr lang="es-ES" baseline="0" dirty="0" err="1"/>
              <a:t>analysis</a:t>
            </a:r>
            <a:r>
              <a:rPr lang="es-ES"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aseline="0" dirty="0"/>
          </a:p>
          <a:p>
            <a:pPr algn="l"/>
            <a:r>
              <a:rPr lang="es-ES" baseline="0" dirty="0" err="1"/>
              <a:t>The</a:t>
            </a:r>
            <a:r>
              <a:rPr lang="es-ES" baseline="0" dirty="0"/>
              <a:t> </a:t>
            </a:r>
            <a:r>
              <a:rPr lang="es-ES" baseline="0" dirty="0" err="1"/>
              <a:t>architecture</a:t>
            </a:r>
            <a:r>
              <a:rPr lang="en-US" sz="1800" b="0" i="0" u="none" strike="noStrike" baseline="0" dirty="0">
                <a:latin typeface="URWPalladioL-Roma"/>
              </a:rPr>
              <a:t> is composed of two main subsystems, namely: the </a:t>
            </a:r>
            <a:r>
              <a:rPr lang="en-US" sz="1800" b="0" i="0" u="none" strike="noStrike" baseline="0" dirty="0">
                <a:latin typeface="URWPalladioL-Ital"/>
              </a:rPr>
              <a:t>Design &amp; Implementation </a:t>
            </a:r>
            <a:r>
              <a:rPr lang="en-US" sz="1800" b="0" i="0" u="none" strike="noStrike" baseline="0" dirty="0">
                <a:latin typeface="URWPalladioL-Roma"/>
              </a:rPr>
              <a:t>subsystem; and the </a:t>
            </a:r>
            <a:r>
              <a:rPr lang="en-US" sz="1800" b="0" i="0" u="none" strike="noStrike" baseline="0" dirty="0">
                <a:latin typeface="URWPalladioL-Ital"/>
              </a:rPr>
              <a:t>Management </a:t>
            </a:r>
            <a:r>
              <a:rPr lang="en-US" sz="1800" b="0" i="0" u="none" strike="noStrike" baseline="0" dirty="0">
                <a:latin typeface="URWPalladioL-Roma"/>
              </a:rPr>
              <a:t>subsystem.</a:t>
            </a:r>
          </a:p>
          <a:p>
            <a:pPr algn="l"/>
            <a:endParaRPr lang="en-US" sz="1800" b="0" i="0" u="none" strike="noStrike" baseline="0" dirty="0">
              <a:latin typeface="URWPalladioL-Roma"/>
            </a:endParaRPr>
          </a:p>
          <a:p>
            <a:pPr algn="l"/>
            <a:r>
              <a:rPr lang="en-US" sz="1800" b="0" i="0" u="none" strike="noStrike" baseline="0" dirty="0">
                <a:latin typeface="URWPalladioL-Roma"/>
              </a:rPr>
              <a:t>**click** The former subsystem allows practitioners create MOOC gamified designs through its graphical user interface.</a:t>
            </a:r>
          </a:p>
          <a:p>
            <a:pPr algn="l"/>
            <a:r>
              <a:rPr lang="en-US" sz="1800" b="0" i="0" u="none" strike="noStrike" baseline="0" dirty="0">
                <a:latin typeface="URWPalladioL-Roma"/>
              </a:rPr>
              <a:t>Additionally, this subsystem enables the automatic importation of LDs from MOOC platforms**click** and the automatic deployment of the configured gamification designs as an inserted page in the course.**click**</a:t>
            </a:r>
          </a:p>
          <a:p>
            <a:pPr algn="l"/>
            <a:endParaRPr lang="en-US" sz="1800" b="0" i="0" u="none" strike="noStrike" baseline="0" dirty="0">
              <a:latin typeface="URWPalladioL-Roma"/>
            </a:endParaRPr>
          </a:p>
          <a:p>
            <a:pPr algn="l"/>
            <a:r>
              <a:rPr lang="en-US" sz="1800" b="0" i="0" u="none" strike="noStrike" baseline="0" dirty="0">
                <a:latin typeface="URWPalladioL-Roma"/>
              </a:rPr>
              <a:t>**click**The second subsystem automatically handles the visits to the inserted gamification page, distinguishing between practitioners and students. In cas</a:t>
            </a:r>
            <a:r>
              <a:rPr lang="en-US" sz="1800" b="0" i="0" u="none" strike="noStrike" baseline="0" dirty="0">
                <a:latin typeface="NimbusRomNo9L-Regu"/>
              </a:rPr>
              <a:t>e of students claiming a reward,</a:t>
            </a:r>
            <a:r>
              <a:rPr lang="en-US" sz="1800" b="0" i="0" u="none" strike="noStrike" baseline="0" dirty="0">
                <a:latin typeface="URWPalladioL-Roma"/>
              </a:rPr>
              <a:t> **click**it queries the MOOC platforms, </a:t>
            </a:r>
            <a:r>
              <a:rPr lang="en-US" sz="1800" b="0" i="0" u="none" strike="noStrike" baseline="0" dirty="0">
                <a:latin typeface="NimbusRomNo9L-Regu"/>
              </a:rPr>
              <a:t>external tools and internal DDBB,</a:t>
            </a:r>
            <a:r>
              <a:rPr lang="en-US" sz="1800" b="0" i="0" u="none" strike="noStrike" baseline="0" dirty="0">
                <a:latin typeface="URWPalladioL-Roma"/>
              </a:rPr>
              <a:t> to get the student information r</a:t>
            </a:r>
            <a:r>
              <a:rPr lang="en-US" sz="1800" b="0" i="0" u="none" strike="noStrike" baseline="0" dirty="0">
                <a:latin typeface="NimbusRomNo9L-Regu"/>
              </a:rPr>
              <a:t>egarding the claimed reward </a:t>
            </a:r>
            <a:r>
              <a:rPr lang="en-US" sz="1800" b="0" i="0" u="none" strike="noStrike" baseline="0" dirty="0">
                <a:latin typeface="URWPalladioL-Roma"/>
              </a:rPr>
              <a:t>**click**, th</a:t>
            </a:r>
            <a:r>
              <a:rPr lang="en-US" sz="1800" b="0" i="0" u="none" strike="noStrike" baseline="0" dirty="0">
                <a:latin typeface="NimbusRomNo9L-Regu"/>
              </a:rPr>
              <a:t>en it </a:t>
            </a:r>
            <a:r>
              <a:rPr lang="en-US" sz="1800" b="0" i="0" u="none" strike="noStrike" baseline="0" dirty="0">
                <a:latin typeface="URWPalladioL-Roma"/>
              </a:rPr>
              <a:t>checks the satisfaction of the gamification conditions, and issue the rewards. In case rewards involve course privileges, these are automatically applied by the system.</a:t>
            </a:r>
            <a:endParaRPr lang="es-ES" baseline="0" dirty="0"/>
          </a:p>
          <a:p>
            <a:endParaRPr lang="es-ES" baseline="0" dirty="0"/>
          </a:p>
        </p:txBody>
      </p:sp>
    </p:spTree>
    <p:extLst>
      <p:ext uri="{BB962C8B-B14F-4D97-AF65-F5344CB8AC3E}">
        <p14:creationId xmlns:p14="http://schemas.microsoft.com/office/powerpoint/2010/main" val="42461710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l"/>
            <a:r>
              <a:rPr lang="en-US" sz="1800" b="0" i="0" u="none" strike="noStrike" baseline="0" dirty="0" err="1">
                <a:latin typeface="URWPalladioL-Roma"/>
              </a:rPr>
              <a:t>GamiTool</a:t>
            </a:r>
            <a:r>
              <a:rPr lang="en-US" sz="1800" b="0" i="0" u="none" strike="noStrike" baseline="0" dirty="0">
                <a:latin typeface="URWPalladioL-Roma"/>
              </a:rPr>
              <a:t> was developed as a web-based tool following the Model/View/Controller pattern, thus having the same requirements as those of MOOC platforms.</a:t>
            </a:r>
          </a:p>
          <a:p>
            <a:pPr algn="l"/>
            <a:endParaRPr lang="en-US" sz="1800" b="0" i="0" u="none" strike="noStrike" baseline="0" dirty="0">
              <a:latin typeface="URWPalladioL-Roma"/>
            </a:endParaRPr>
          </a:p>
          <a:p>
            <a:pPr algn="l"/>
            <a:r>
              <a:rPr lang="en-US" sz="1800" b="0" i="0" u="none" strike="noStrike" baseline="0" dirty="0">
                <a:solidFill>
                  <a:srgbClr val="000000"/>
                </a:solidFill>
                <a:latin typeface="URWPalladioL-Roma"/>
              </a:rPr>
              <a:t>The graphical interfaces were designed following the guidelines of usability proposed by Albert &amp; Tullis (2013) and refined through iterative cycles of design with beta-testers.</a:t>
            </a:r>
          </a:p>
          <a:p>
            <a:pPr algn="l"/>
            <a:endParaRPr lang="en-US" sz="1800" b="0" i="0" u="none" strike="noStrike" baseline="0" dirty="0">
              <a:solidFill>
                <a:srgbClr val="000000"/>
              </a:solidFill>
              <a:latin typeface="URWPalladioL-Roma"/>
            </a:endParaRPr>
          </a:p>
          <a:p>
            <a:pPr algn="l"/>
            <a:r>
              <a:rPr lang="en-US" sz="1800" b="0" i="0" u="none" strike="noStrike" baseline="0" dirty="0">
                <a:solidFill>
                  <a:srgbClr val="000000"/>
                </a:solidFill>
                <a:latin typeface="URWPalladioL-Roma"/>
              </a:rPr>
              <a:t>In these screenshots, we can see the </a:t>
            </a:r>
            <a:r>
              <a:rPr lang="en-US" sz="1800" b="0" i="0" u="none" strike="noStrike" baseline="0" dirty="0" err="1">
                <a:solidFill>
                  <a:srgbClr val="000000"/>
                </a:solidFill>
                <a:latin typeface="URWPalladioL-Roma"/>
              </a:rPr>
              <a:t>gamitool</a:t>
            </a:r>
            <a:r>
              <a:rPr lang="en-US" sz="1800" b="0" i="0" u="none" strike="noStrike" baseline="0" dirty="0">
                <a:solidFill>
                  <a:srgbClr val="000000"/>
                </a:solidFill>
                <a:latin typeface="URWPalladioL-Roma"/>
              </a:rPr>
              <a:t> login page, the configuration page, the interface for practitioners in the MOOC platform and the interface for students in a Canvas and Moodle instances.</a:t>
            </a:r>
            <a:endParaRPr lang="es-ES" baseline="0" dirty="0"/>
          </a:p>
        </p:txBody>
      </p:sp>
    </p:spTree>
    <p:extLst>
      <p:ext uri="{BB962C8B-B14F-4D97-AF65-F5344CB8AC3E}">
        <p14:creationId xmlns:p14="http://schemas.microsoft.com/office/powerpoint/2010/main" val="5122522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B092407F-C867-1545-A715-027C698B4E08}" type="slidenum">
              <a:rPr lang="en-GB" smtClean="0"/>
              <a:t>51</a:t>
            </a:fld>
            <a:endParaRPr lang="en-GB"/>
          </a:p>
        </p:txBody>
      </p:sp>
    </p:spTree>
    <p:extLst>
      <p:ext uri="{BB962C8B-B14F-4D97-AF65-F5344CB8AC3E}">
        <p14:creationId xmlns:p14="http://schemas.microsoft.com/office/powerpoint/2010/main" val="10103400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B092407F-C867-1545-A715-027C698B4E08}" type="slidenum">
              <a:rPr lang="en-GB" smtClean="0"/>
              <a:t>52</a:t>
            </a:fld>
            <a:endParaRPr lang="en-GB"/>
          </a:p>
        </p:txBody>
      </p:sp>
    </p:spTree>
    <p:extLst>
      <p:ext uri="{BB962C8B-B14F-4D97-AF65-F5344CB8AC3E}">
        <p14:creationId xmlns:p14="http://schemas.microsoft.com/office/powerpoint/2010/main" val="12014748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B092407F-C867-1545-A715-027C698B4E08}" type="slidenum">
              <a:rPr lang="en-GB" smtClean="0"/>
              <a:t>53</a:t>
            </a:fld>
            <a:endParaRPr lang="en-GB"/>
          </a:p>
        </p:txBody>
      </p:sp>
    </p:spTree>
    <p:extLst>
      <p:ext uri="{BB962C8B-B14F-4D97-AF65-F5344CB8AC3E}">
        <p14:creationId xmlns:p14="http://schemas.microsoft.com/office/powerpoint/2010/main" val="304965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err="1"/>
              <a:t>Qualas</a:t>
            </a:r>
            <a:r>
              <a:rPr lang="en-GB" dirty="0"/>
              <a:t> seeks to crate capacity in school leaders about the benefits of learning analytics to improve quality in schools </a:t>
            </a:r>
          </a:p>
        </p:txBody>
      </p:sp>
      <p:sp>
        <p:nvSpPr>
          <p:cNvPr id="4" name="Marcador de número de diapositiva 3"/>
          <p:cNvSpPr>
            <a:spLocks noGrp="1"/>
          </p:cNvSpPr>
          <p:nvPr>
            <p:ph type="sldNum" sz="quarter" idx="5"/>
          </p:nvPr>
        </p:nvSpPr>
        <p:spPr/>
        <p:txBody>
          <a:bodyPr/>
          <a:lstStyle/>
          <a:p>
            <a:fld id="{B092407F-C867-1545-A715-027C698B4E08}" type="slidenum">
              <a:rPr lang="en-GB" smtClean="0"/>
              <a:t>5</a:t>
            </a:fld>
            <a:endParaRPr lang="en-GB"/>
          </a:p>
        </p:txBody>
      </p:sp>
    </p:spTree>
    <p:extLst>
      <p:ext uri="{BB962C8B-B14F-4D97-AF65-F5344CB8AC3E}">
        <p14:creationId xmlns:p14="http://schemas.microsoft.com/office/powerpoint/2010/main" val="29583842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B092407F-C867-1545-A715-027C698B4E08}" type="slidenum">
              <a:rPr lang="en-GB" smtClean="0"/>
              <a:t>54</a:t>
            </a:fld>
            <a:endParaRPr lang="en-GB"/>
          </a:p>
        </p:txBody>
      </p:sp>
    </p:spTree>
    <p:extLst>
      <p:ext uri="{BB962C8B-B14F-4D97-AF65-F5344CB8AC3E}">
        <p14:creationId xmlns:p14="http://schemas.microsoft.com/office/powerpoint/2010/main" val="25371201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B092407F-C867-1545-A715-027C698B4E08}" type="slidenum">
              <a:rPr lang="en-GB" smtClean="0"/>
              <a:t>55</a:t>
            </a:fld>
            <a:endParaRPr lang="en-GB"/>
          </a:p>
        </p:txBody>
      </p:sp>
    </p:spTree>
    <p:extLst>
      <p:ext uri="{BB962C8B-B14F-4D97-AF65-F5344CB8AC3E}">
        <p14:creationId xmlns:p14="http://schemas.microsoft.com/office/powerpoint/2010/main" val="11217799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Overall these last studies served to evaluate the expressiveness and perceived usefulness of the tools for teachers, as designers of feedback support </a:t>
            </a:r>
          </a:p>
        </p:txBody>
      </p:sp>
      <p:sp>
        <p:nvSpPr>
          <p:cNvPr id="4" name="Marcador de número de diapositiva 3"/>
          <p:cNvSpPr>
            <a:spLocks noGrp="1"/>
          </p:cNvSpPr>
          <p:nvPr>
            <p:ph type="sldNum" sz="quarter" idx="5"/>
          </p:nvPr>
        </p:nvSpPr>
        <p:spPr/>
        <p:txBody>
          <a:bodyPr/>
          <a:lstStyle/>
          <a:p>
            <a:fld id="{B092407F-C867-1545-A715-027C698B4E08}" type="slidenum">
              <a:rPr lang="en-GB" smtClean="0"/>
              <a:t>56</a:t>
            </a:fld>
            <a:endParaRPr lang="en-GB"/>
          </a:p>
        </p:txBody>
      </p:sp>
    </p:spTree>
    <p:extLst>
      <p:ext uri="{BB962C8B-B14F-4D97-AF65-F5344CB8AC3E}">
        <p14:creationId xmlns:p14="http://schemas.microsoft.com/office/powerpoint/2010/main" val="2704263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EB61945C-3A4C-43C1-BD74-9C2005D33FBA}" type="slidenum">
              <a:rPr lang="es-ES" smtClean="0"/>
              <a:pPr/>
              <a:t>57</a:t>
            </a:fld>
            <a:endParaRPr lang="es-ES"/>
          </a:p>
        </p:txBody>
      </p:sp>
    </p:spTree>
    <p:extLst>
      <p:ext uri="{BB962C8B-B14F-4D97-AF65-F5344CB8AC3E}">
        <p14:creationId xmlns:p14="http://schemas.microsoft.com/office/powerpoint/2010/main" val="21242102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1 Marcador de imagen de diapositiva"/>
          <p:cNvSpPr>
            <a:spLocks noGrp="1" noRot="1" noChangeAspect="1"/>
          </p:cNvSpPr>
          <p:nvPr>
            <p:ph type="sldImg"/>
          </p:nvPr>
        </p:nvSpPr>
        <p:spPr>
          <a:ln/>
        </p:spPr>
      </p:sp>
      <p:sp>
        <p:nvSpPr>
          <p:cNvPr id="29698" name="2 Marcador de notas"/>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s-ES">
              <a:latin typeface="Times New Roman" charset="0"/>
              <a:ea typeface="ＭＳ Ｐゴシック" charset="0"/>
              <a:cs typeface="ＭＳ Ｐゴシック" charset="0"/>
            </a:endParaRPr>
          </a:p>
        </p:txBody>
      </p:sp>
      <p:sp>
        <p:nvSpPr>
          <p:cNvPr id="29699" name="3 Marcador de número de diapositiva"/>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defTabSz="990600" eaLnBrk="0" hangingPunct="0">
              <a:defRPr sz="2400">
                <a:solidFill>
                  <a:schemeClr val="tx1"/>
                </a:solidFill>
                <a:latin typeface="Arial" charset="0"/>
                <a:ea typeface="ＭＳ Ｐゴシック" charset="0"/>
                <a:cs typeface="ＭＳ Ｐゴシック" charset="0"/>
              </a:defRPr>
            </a:lvl1pPr>
            <a:lvl2pPr marL="742950" indent="-285750" defTabSz="990600" eaLnBrk="0" hangingPunct="0">
              <a:defRPr sz="2400">
                <a:solidFill>
                  <a:schemeClr val="tx1"/>
                </a:solidFill>
                <a:latin typeface="Arial" charset="0"/>
                <a:ea typeface="ＭＳ Ｐゴシック" charset="0"/>
              </a:defRPr>
            </a:lvl2pPr>
            <a:lvl3pPr marL="1143000" indent="-228600" defTabSz="990600" eaLnBrk="0" hangingPunct="0">
              <a:defRPr sz="2400">
                <a:solidFill>
                  <a:schemeClr val="tx1"/>
                </a:solidFill>
                <a:latin typeface="Arial" charset="0"/>
                <a:ea typeface="ＭＳ Ｐゴシック" charset="0"/>
              </a:defRPr>
            </a:lvl3pPr>
            <a:lvl4pPr marL="1600200" indent="-228600" defTabSz="990600" eaLnBrk="0" hangingPunct="0">
              <a:defRPr sz="2400">
                <a:solidFill>
                  <a:schemeClr val="tx1"/>
                </a:solidFill>
                <a:latin typeface="Arial" charset="0"/>
                <a:ea typeface="ＭＳ Ｐゴシック" charset="0"/>
              </a:defRPr>
            </a:lvl4pPr>
            <a:lvl5pPr marL="2057400" indent="-228600" defTabSz="990600" eaLnBrk="0" hangingPunct="0">
              <a:defRPr sz="2400">
                <a:solidFill>
                  <a:schemeClr val="tx1"/>
                </a:solidFill>
                <a:latin typeface="Arial" charset="0"/>
                <a:ea typeface="ＭＳ Ｐゴシック" charset="0"/>
              </a:defRPr>
            </a:lvl5pPr>
            <a:lvl6pPr marL="2514600" indent="-228600" defTabSz="99060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9060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9060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90600" eaLnBrk="0" fontAlgn="base" hangingPunct="0">
              <a:spcBef>
                <a:spcPct val="0"/>
              </a:spcBef>
              <a:spcAft>
                <a:spcPct val="0"/>
              </a:spcAft>
              <a:defRPr sz="2400">
                <a:solidFill>
                  <a:schemeClr val="tx1"/>
                </a:solidFill>
                <a:latin typeface="Arial" charset="0"/>
                <a:ea typeface="ＭＳ Ｐゴシック" charset="0"/>
              </a:defRPr>
            </a:lvl9pPr>
          </a:lstStyle>
          <a:p>
            <a:fld id="{536D207C-4650-7146-AD80-30C02A652315}" type="slidenum">
              <a:rPr lang="en-US" sz="1300">
                <a:latin typeface="Times New Roman" charset="0"/>
              </a:rPr>
              <a:pPr/>
              <a:t>59</a:t>
            </a:fld>
            <a:endParaRPr lang="en-US" sz="1300">
              <a:latin typeface="Times New Roman" charset="0"/>
            </a:endParaRPr>
          </a:p>
        </p:txBody>
      </p:sp>
    </p:spTree>
    <p:extLst>
      <p:ext uri="{BB962C8B-B14F-4D97-AF65-F5344CB8AC3E}">
        <p14:creationId xmlns:p14="http://schemas.microsoft.com/office/powerpoint/2010/main" val="13158029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B092407F-C867-1545-A715-027C698B4E08}" type="slidenum">
              <a:rPr lang="en-GB" smtClean="0"/>
              <a:t>60</a:t>
            </a:fld>
            <a:endParaRPr lang="en-GB"/>
          </a:p>
        </p:txBody>
      </p:sp>
    </p:spTree>
    <p:extLst>
      <p:ext uri="{BB962C8B-B14F-4D97-AF65-F5344CB8AC3E}">
        <p14:creationId xmlns:p14="http://schemas.microsoft.com/office/powerpoint/2010/main" val="19064038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B092407F-C867-1545-A715-027C698B4E08}" type="slidenum">
              <a:rPr lang="en-GB" smtClean="0"/>
              <a:t>61</a:t>
            </a:fld>
            <a:endParaRPr lang="en-GB"/>
          </a:p>
        </p:txBody>
      </p:sp>
    </p:spTree>
    <p:extLst>
      <p:ext uri="{BB962C8B-B14F-4D97-AF65-F5344CB8AC3E}">
        <p14:creationId xmlns:p14="http://schemas.microsoft.com/office/powerpoint/2010/main" val="30989770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B092407F-C867-1545-A715-027C698B4E08}" type="slidenum">
              <a:rPr lang="en-GB" smtClean="0"/>
              <a:t>62</a:t>
            </a:fld>
            <a:endParaRPr lang="en-GB"/>
          </a:p>
        </p:txBody>
      </p:sp>
    </p:spTree>
    <p:extLst>
      <p:ext uri="{BB962C8B-B14F-4D97-AF65-F5344CB8AC3E}">
        <p14:creationId xmlns:p14="http://schemas.microsoft.com/office/powerpoint/2010/main" val="27250796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1 Marcador de imagen de diapositiva"/>
          <p:cNvSpPr>
            <a:spLocks noGrp="1" noRot="1" noChangeAspect="1" noTextEdit="1"/>
          </p:cNvSpPr>
          <p:nvPr>
            <p:ph type="sldImg"/>
          </p:nvPr>
        </p:nvSpPr>
        <p:spPr>
          <a:ln/>
        </p:spPr>
      </p:sp>
      <p:sp>
        <p:nvSpPr>
          <p:cNvPr id="16386" name="2 Marcador de notas"/>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s-ES" dirty="0">
              <a:latin typeface="Times New Roman" charset="0"/>
              <a:ea typeface="ＭＳ Ｐゴシック" charset="0"/>
              <a:cs typeface="ＭＳ Ｐゴシック" charset="0"/>
            </a:endParaRPr>
          </a:p>
        </p:txBody>
      </p:sp>
      <p:sp>
        <p:nvSpPr>
          <p:cNvPr id="16387" name="3 Marcador de número de diapositiva"/>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defTabSz="990600" eaLnBrk="0" hangingPunct="0">
              <a:defRPr sz="2400">
                <a:solidFill>
                  <a:schemeClr val="tx1"/>
                </a:solidFill>
                <a:latin typeface="Arial" charset="0"/>
                <a:ea typeface="ＭＳ Ｐゴシック" charset="0"/>
                <a:cs typeface="ＭＳ Ｐゴシック" charset="0"/>
              </a:defRPr>
            </a:lvl1pPr>
            <a:lvl2pPr marL="742950" indent="-285750" defTabSz="990600" eaLnBrk="0" hangingPunct="0">
              <a:defRPr sz="2400">
                <a:solidFill>
                  <a:schemeClr val="tx1"/>
                </a:solidFill>
                <a:latin typeface="Arial" charset="0"/>
                <a:ea typeface="ＭＳ Ｐゴシック" charset="0"/>
              </a:defRPr>
            </a:lvl2pPr>
            <a:lvl3pPr marL="1143000" indent="-228600" defTabSz="990600" eaLnBrk="0" hangingPunct="0">
              <a:defRPr sz="2400">
                <a:solidFill>
                  <a:schemeClr val="tx1"/>
                </a:solidFill>
                <a:latin typeface="Arial" charset="0"/>
                <a:ea typeface="ＭＳ Ｐゴシック" charset="0"/>
              </a:defRPr>
            </a:lvl3pPr>
            <a:lvl4pPr marL="1600200" indent="-228600" defTabSz="990600" eaLnBrk="0" hangingPunct="0">
              <a:defRPr sz="2400">
                <a:solidFill>
                  <a:schemeClr val="tx1"/>
                </a:solidFill>
                <a:latin typeface="Arial" charset="0"/>
                <a:ea typeface="ＭＳ Ｐゴシック" charset="0"/>
              </a:defRPr>
            </a:lvl4pPr>
            <a:lvl5pPr marL="2057400" indent="-228600" defTabSz="990600" eaLnBrk="0" hangingPunct="0">
              <a:defRPr sz="2400">
                <a:solidFill>
                  <a:schemeClr val="tx1"/>
                </a:solidFill>
                <a:latin typeface="Arial" charset="0"/>
                <a:ea typeface="ＭＳ Ｐゴシック" charset="0"/>
              </a:defRPr>
            </a:lvl5pPr>
            <a:lvl6pPr marL="2514600" indent="-228600" defTabSz="99060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9060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9060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90600" eaLnBrk="0" fontAlgn="base" hangingPunct="0">
              <a:spcBef>
                <a:spcPct val="0"/>
              </a:spcBef>
              <a:spcAft>
                <a:spcPct val="0"/>
              </a:spcAft>
              <a:defRPr sz="2400">
                <a:solidFill>
                  <a:schemeClr val="tx1"/>
                </a:solidFill>
                <a:latin typeface="Arial" charset="0"/>
                <a:ea typeface="ＭＳ Ｐゴシック" charset="0"/>
              </a:defRPr>
            </a:lvl9pPr>
          </a:lstStyle>
          <a:p>
            <a:fld id="{0760C779-70C0-6544-96C1-335267038D6B}" type="slidenum">
              <a:rPr lang="es-ES_tradnl" sz="1300">
                <a:latin typeface="Times New Roman" charset="0"/>
              </a:rPr>
              <a:pPr/>
              <a:t>64</a:t>
            </a:fld>
            <a:endParaRPr lang="es-ES_tradnl" sz="1300">
              <a:latin typeface="Times New Roman" charset="0"/>
            </a:endParaRPr>
          </a:p>
        </p:txBody>
      </p:sp>
    </p:spTree>
    <p:extLst>
      <p:ext uri="{BB962C8B-B14F-4D97-AF65-F5344CB8AC3E}">
        <p14:creationId xmlns:p14="http://schemas.microsoft.com/office/powerpoint/2010/main" val="6030371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1 Marcador de imagen de diapositiva"/>
          <p:cNvSpPr>
            <a:spLocks noGrp="1" noRot="1" noChangeAspect="1" noTextEdit="1"/>
          </p:cNvSpPr>
          <p:nvPr>
            <p:ph type="sldImg"/>
          </p:nvPr>
        </p:nvSpPr>
        <p:spPr>
          <a:ln/>
        </p:spPr>
      </p:sp>
      <p:sp>
        <p:nvSpPr>
          <p:cNvPr id="16386" name="2 Marcador de notas"/>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s-ES">
              <a:latin typeface="Times New Roman" charset="0"/>
              <a:ea typeface="ＭＳ Ｐゴシック" charset="0"/>
              <a:cs typeface="ＭＳ Ｐゴシック" charset="0"/>
            </a:endParaRPr>
          </a:p>
        </p:txBody>
      </p:sp>
      <p:sp>
        <p:nvSpPr>
          <p:cNvPr id="16387" name="3 Marcador de número de diapositiva"/>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defTabSz="990600" eaLnBrk="0" hangingPunct="0">
              <a:defRPr sz="2400">
                <a:solidFill>
                  <a:schemeClr val="tx1"/>
                </a:solidFill>
                <a:latin typeface="Arial" charset="0"/>
                <a:ea typeface="ＭＳ Ｐゴシック" charset="0"/>
                <a:cs typeface="ＭＳ Ｐゴシック" charset="0"/>
              </a:defRPr>
            </a:lvl1pPr>
            <a:lvl2pPr marL="742950" indent="-285750" defTabSz="990600" eaLnBrk="0" hangingPunct="0">
              <a:defRPr sz="2400">
                <a:solidFill>
                  <a:schemeClr val="tx1"/>
                </a:solidFill>
                <a:latin typeface="Arial" charset="0"/>
                <a:ea typeface="ＭＳ Ｐゴシック" charset="0"/>
              </a:defRPr>
            </a:lvl2pPr>
            <a:lvl3pPr marL="1143000" indent="-228600" defTabSz="990600" eaLnBrk="0" hangingPunct="0">
              <a:defRPr sz="2400">
                <a:solidFill>
                  <a:schemeClr val="tx1"/>
                </a:solidFill>
                <a:latin typeface="Arial" charset="0"/>
                <a:ea typeface="ＭＳ Ｐゴシック" charset="0"/>
              </a:defRPr>
            </a:lvl3pPr>
            <a:lvl4pPr marL="1600200" indent="-228600" defTabSz="990600" eaLnBrk="0" hangingPunct="0">
              <a:defRPr sz="2400">
                <a:solidFill>
                  <a:schemeClr val="tx1"/>
                </a:solidFill>
                <a:latin typeface="Arial" charset="0"/>
                <a:ea typeface="ＭＳ Ｐゴシック" charset="0"/>
              </a:defRPr>
            </a:lvl4pPr>
            <a:lvl5pPr marL="2057400" indent="-228600" defTabSz="990600" eaLnBrk="0" hangingPunct="0">
              <a:defRPr sz="2400">
                <a:solidFill>
                  <a:schemeClr val="tx1"/>
                </a:solidFill>
                <a:latin typeface="Arial" charset="0"/>
                <a:ea typeface="ＭＳ Ｐゴシック" charset="0"/>
              </a:defRPr>
            </a:lvl5pPr>
            <a:lvl6pPr marL="2514600" indent="-228600" defTabSz="99060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9060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9060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90600" eaLnBrk="0" fontAlgn="base" hangingPunct="0">
              <a:spcBef>
                <a:spcPct val="0"/>
              </a:spcBef>
              <a:spcAft>
                <a:spcPct val="0"/>
              </a:spcAft>
              <a:defRPr sz="2400">
                <a:solidFill>
                  <a:schemeClr val="tx1"/>
                </a:solidFill>
                <a:latin typeface="Arial" charset="0"/>
                <a:ea typeface="ＭＳ Ｐゴシック" charset="0"/>
              </a:defRPr>
            </a:lvl9pPr>
          </a:lstStyle>
          <a:p>
            <a:fld id="{0760C779-70C0-6544-96C1-335267038D6B}" type="slidenum">
              <a:rPr lang="es-ES_tradnl" sz="1300">
                <a:latin typeface="Times New Roman" charset="0"/>
              </a:rPr>
              <a:pPr/>
              <a:t>65</a:t>
            </a:fld>
            <a:endParaRPr lang="es-ES_tradnl" sz="1300">
              <a:latin typeface="Times New Roman" charset="0"/>
            </a:endParaRPr>
          </a:p>
        </p:txBody>
      </p:sp>
    </p:spTree>
    <p:extLst>
      <p:ext uri="{BB962C8B-B14F-4D97-AF65-F5344CB8AC3E}">
        <p14:creationId xmlns:p14="http://schemas.microsoft.com/office/powerpoint/2010/main" val="3573819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err="1"/>
              <a:t>Qualas</a:t>
            </a:r>
            <a:r>
              <a:rPr lang="en-GB" dirty="0"/>
              <a:t> seeks to crate capacity in school leaders about the benefits of learning analytics to improve quality in schools </a:t>
            </a:r>
          </a:p>
        </p:txBody>
      </p:sp>
      <p:sp>
        <p:nvSpPr>
          <p:cNvPr id="4" name="Marcador de número de diapositiva 3"/>
          <p:cNvSpPr>
            <a:spLocks noGrp="1"/>
          </p:cNvSpPr>
          <p:nvPr>
            <p:ph type="sldNum" sz="quarter" idx="5"/>
          </p:nvPr>
        </p:nvSpPr>
        <p:spPr/>
        <p:txBody>
          <a:bodyPr/>
          <a:lstStyle/>
          <a:p>
            <a:fld id="{B092407F-C867-1545-A715-027C698B4E08}" type="slidenum">
              <a:rPr lang="en-GB" smtClean="0"/>
              <a:t>6</a:t>
            </a:fld>
            <a:endParaRPr lang="en-GB"/>
          </a:p>
        </p:txBody>
      </p:sp>
    </p:spTree>
    <p:extLst>
      <p:ext uri="{BB962C8B-B14F-4D97-AF65-F5344CB8AC3E}">
        <p14:creationId xmlns:p14="http://schemas.microsoft.com/office/powerpoint/2010/main" val="37709284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1 Marcador de imagen de diapositiva"/>
          <p:cNvSpPr>
            <a:spLocks noGrp="1" noRot="1" noChangeAspect="1"/>
          </p:cNvSpPr>
          <p:nvPr>
            <p:ph type="sldImg"/>
          </p:nvPr>
        </p:nvSpPr>
        <p:spPr>
          <a:ln/>
        </p:spPr>
      </p:sp>
      <p:sp>
        <p:nvSpPr>
          <p:cNvPr id="29698" name="2 Marcador de notas"/>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s-ES">
              <a:latin typeface="Times New Roman" charset="0"/>
              <a:ea typeface="ＭＳ Ｐゴシック" charset="0"/>
              <a:cs typeface="ＭＳ Ｐゴシック" charset="0"/>
            </a:endParaRPr>
          </a:p>
        </p:txBody>
      </p:sp>
      <p:sp>
        <p:nvSpPr>
          <p:cNvPr id="29699" name="3 Marcador de número de diapositiva"/>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defTabSz="990600" eaLnBrk="0" hangingPunct="0">
              <a:defRPr sz="2400">
                <a:solidFill>
                  <a:schemeClr val="tx1"/>
                </a:solidFill>
                <a:latin typeface="Arial" charset="0"/>
                <a:ea typeface="ＭＳ Ｐゴシック" charset="0"/>
                <a:cs typeface="ＭＳ Ｐゴシック" charset="0"/>
              </a:defRPr>
            </a:lvl1pPr>
            <a:lvl2pPr marL="742950" indent="-285750" defTabSz="990600" eaLnBrk="0" hangingPunct="0">
              <a:defRPr sz="2400">
                <a:solidFill>
                  <a:schemeClr val="tx1"/>
                </a:solidFill>
                <a:latin typeface="Arial" charset="0"/>
                <a:ea typeface="ＭＳ Ｐゴシック" charset="0"/>
              </a:defRPr>
            </a:lvl2pPr>
            <a:lvl3pPr marL="1143000" indent="-228600" defTabSz="990600" eaLnBrk="0" hangingPunct="0">
              <a:defRPr sz="2400">
                <a:solidFill>
                  <a:schemeClr val="tx1"/>
                </a:solidFill>
                <a:latin typeface="Arial" charset="0"/>
                <a:ea typeface="ＭＳ Ｐゴシック" charset="0"/>
              </a:defRPr>
            </a:lvl3pPr>
            <a:lvl4pPr marL="1600200" indent="-228600" defTabSz="990600" eaLnBrk="0" hangingPunct="0">
              <a:defRPr sz="2400">
                <a:solidFill>
                  <a:schemeClr val="tx1"/>
                </a:solidFill>
                <a:latin typeface="Arial" charset="0"/>
                <a:ea typeface="ＭＳ Ｐゴシック" charset="0"/>
              </a:defRPr>
            </a:lvl4pPr>
            <a:lvl5pPr marL="2057400" indent="-228600" defTabSz="990600" eaLnBrk="0" hangingPunct="0">
              <a:defRPr sz="2400">
                <a:solidFill>
                  <a:schemeClr val="tx1"/>
                </a:solidFill>
                <a:latin typeface="Arial" charset="0"/>
                <a:ea typeface="ＭＳ Ｐゴシック" charset="0"/>
              </a:defRPr>
            </a:lvl5pPr>
            <a:lvl6pPr marL="2514600" indent="-228600" defTabSz="99060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9060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9060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90600" eaLnBrk="0" fontAlgn="base" hangingPunct="0">
              <a:spcBef>
                <a:spcPct val="0"/>
              </a:spcBef>
              <a:spcAft>
                <a:spcPct val="0"/>
              </a:spcAft>
              <a:defRPr sz="2400">
                <a:solidFill>
                  <a:schemeClr val="tx1"/>
                </a:solidFill>
                <a:latin typeface="Arial" charset="0"/>
                <a:ea typeface="ＭＳ Ｐゴシック" charset="0"/>
              </a:defRPr>
            </a:lvl9pPr>
          </a:lstStyle>
          <a:p>
            <a:fld id="{536D207C-4650-7146-AD80-30C02A652315}" type="slidenum">
              <a:rPr lang="en-US" sz="1300">
                <a:latin typeface="Times New Roman" charset="0"/>
              </a:rPr>
              <a:pPr/>
              <a:t>66</a:t>
            </a:fld>
            <a:endParaRPr lang="en-US" sz="1300">
              <a:latin typeface="Times New Roman" charset="0"/>
            </a:endParaRPr>
          </a:p>
        </p:txBody>
      </p:sp>
    </p:spTree>
    <p:extLst>
      <p:ext uri="{BB962C8B-B14F-4D97-AF65-F5344CB8AC3E}">
        <p14:creationId xmlns:p14="http://schemas.microsoft.com/office/powerpoint/2010/main" val="25251143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1 Marcador de imagen de diapositiva"/>
          <p:cNvSpPr>
            <a:spLocks noGrp="1" noRot="1" noChangeAspect="1"/>
          </p:cNvSpPr>
          <p:nvPr>
            <p:ph type="sldImg"/>
          </p:nvPr>
        </p:nvSpPr>
        <p:spPr>
          <a:ln/>
        </p:spPr>
      </p:sp>
      <p:sp>
        <p:nvSpPr>
          <p:cNvPr id="29698" name="2 Marcador de notas"/>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The</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ecological</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perspective</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of</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agency</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proposed</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by</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Priestley et al. (2015)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takes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the</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conceptualization</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of</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human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agency</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proposed</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by</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Emirbayer</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&amp; Mische (1998),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these</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authors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conceived</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human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agency</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as: </a:t>
            </a:r>
          </a:p>
          <a:p>
            <a:r>
              <a:rPr lang="es-ES" sz="1200" kern="1200" dirty="0">
                <a:solidFill>
                  <a:schemeClr val="tx1"/>
                </a:solidFill>
                <a:effectLst/>
                <a:latin typeface="Times New Roman" pitchFamily="-112" charset="0"/>
                <a:ea typeface="ＭＳ Ｐゴシック" pitchFamily="-106" charset="-128"/>
                <a:cs typeface="ＭＳ Ｐゴシック" pitchFamily="-106" charset="-128"/>
              </a:rPr>
              <a:t>A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temporally</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embedded</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process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of</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social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engagement</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informed</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by</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the</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past</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(in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its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habitual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aspect</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but</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also</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oriented</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toward</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the</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future (as a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capacity</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to</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imagine alternative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possibilities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and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toward</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the</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present</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(as a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capacity</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to</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contextualize</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past</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habits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and future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projects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within</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the</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contingencies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of</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the</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moment</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(p.963) </a:t>
            </a:r>
          </a:p>
          <a:p>
            <a:r>
              <a:rPr lang="es-ES" sz="1200" b="1" kern="1200" dirty="0" err="1">
                <a:solidFill>
                  <a:schemeClr val="tx1"/>
                </a:solidFill>
                <a:effectLst/>
                <a:latin typeface="Times New Roman" pitchFamily="-112" charset="0"/>
                <a:ea typeface="ＭＳ Ｐゴシック" pitchFamily="-106" charset="-128"/>
                <a:cs typeface="ＭＳ Ｐゴシック" pitchFamily="-106" charset="-128"/>
              </a:rPr>
              <a:t>That</a:t>
            </a:r>
            <a:r>
              <a:rPr lang="es-ES" sz="1200" b="1"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b="1" kern="1200" dirty="0" err="1">
                <a:solidFill>
                  <a:schemeClr val="tx1"/>
                </a:solidFill>
                <a:effectLst/>
                <a:latin typeface="Times New Roman" pitchFamily="-112" charset="0"/>
                <a:ea typeface="ＭＳ Ｐゴシック" pitchFamily="-106" charset="-128"/>
                <a:cs typeface="ＭＳ Ｐゴシック" pitchFamily="-106" charset="-128"/>
              </a:rPr>
              <a:t>point</a:t>
            </a:r>
            <a:r>
              <a:rPr lang="es-ES" sz="1200" b="1"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b="1" kern="1200" dirty="0" err="1">
                <a:solidFill>
                  <a:schemeClr val="tx1"/>
                </a:solidFill>
                <a:effectLst/>
                <a:latin typeface="Times New Roman" pitchFamily="-112" charset="0"/>
                <a:ea typeface="ＭＳ Ｐゴシック" pitchFamily="-106" charset="-128"/>
                <a:cs typeface="ＭＳ Ｐゴシック" pitchFamily="-106" charset="-128"/>
              </a:rPr>
              <a:t>of</a:t>
            </a:r>
            <a:r>
              <a:rPr lang="es-ES" sz="1200" b="1"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b="1" kern="1200" dirty="0" err="1">
                <a:solidFill>
                  <a:schemeClr val="tx1"/>
                </a:solidFill>
                <a:effectLst/>
                <a:latin typeface="Times New Roman" pitchFamily="-112" charset="0"/>
                <a:ea typeface="ＭＳ Ｐゴシック" pitchFamily="-106" charset="-128"/>
                <a:cs typeface="ＭＳ Ｐゴシック" pitchFamily="-106" charset="-128"/>
              </a:rPr>
              <a:t>view</a:t>
            </a:r>
            <a:r>
              <a:rPr lang="es-ES" sz="1200" b="1"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b="1" kern="1200" dirty="0" err="1">
                <a:solidFill>
                  <a:schemeClr val="tx1"/>
                </a:solidFill>
                <a:effectLst/>
                <a:latin typeface="Times New Roman" pitchFamily="-112" charset="0"/>
                <a:ea typeface="ＭＳ Ｐゴシック" pitchFamily="-106" charset="-128"/>
                <a:cs typeface="ＭＳ Ｐゴシック" pitchFamily="-106" charset="-128"/>
              </a:rPr>
              <a:t>stresses</a:t>
            </a:r>
            <a:r>
              <a:rPr lang="es-ES" sz="1200" b="1"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b="1" kern="1200" dirty="0" err="1">
                <a:solidFill>
                  <a:schemeClr val="tx1"/>
                </a:solidFill>
                <a:effectLst/>
                <a:latin typeface="Times New Roman" pitchFamily="-112" charset="0"/>
                <a:ea typeface="ＭＳ Ｐゴシック" pitchFamily="-106" charset="-128"/>
                <a:cs typeface="ＭＳ Ｐゴシック" pitchFamily="-106" charset="-128"/>
              </a:rPr>
              <a:t>the</a:t>
            </a:r>
            <a:r>
              <a:rPr lang="es-ES" sz="1200" b="1"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b="1" kern="1200" dirty="0" err="1">
                <a:solidFill>
                  <a:schemeClr val="tx1"/>
                </a:solidFill>
                <a:effectLst/>
                <a:latin typeface="Times New Roman" pitchFamily="-112" charset="0"/>
                <a:ea typeface="ＭＳ Ｐゴシック" pitchFamily="-106" charset="-128"/>
                <a:cs typeface="ＭＳ Ｐゴシック" pitchFamily="-106" charset="-128"/>
              </a:rPr>
              <a:t>importance</a:t>
            </a:r>
            <a:r>
              <a:rPr lang="es-ES" sz="1200" b="1"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b="1" kern="1200" dirty="0" err="1">
                <a:solidFill>
                  <a:schemeClr val="tx1"/>
                </a:solidFill>
                <a:effectLst/>
                <a:latin typeface="Times New Roman" pitchFamily="-112" charset="0"/>
                <a:ea typeface="ＭＳ Ｐゴシック" pitchFamily="-106" charset="-128"/>
                <a:cs typeface="ＭＳ Ｐゴシック" pitchFamily="-106" charset="-128"/>
              </a:rPr>
              <a:t>of</a:t>
            </a:r>
            <a:r>
              <a:rPr lang="es-ES" sz="1200" b="1"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b="1" kern="1200" dirty="0" err="1">
                <a:solidFill>
                  <a:schemeClr val="tx1"/>
                </a:solidFill>
                <a:effectLst/>
                <a:latin typeface="Times New Roman" pitchFamily="-112" charset="0"/>
                <a:ea typeface="ＭＳ Ｐゴシック" pitchFamily="-106" charset="-128"/>
                <a:cs typeface="ＭＳ Ｐゴシック" pitchFamily="-106" charset="-128"/>
              </a:rPr>
              <a:t>the</a:t>
            </a:r>
            <a:r>
              <a:rPr lang="es-ES" sz="1200" b="1"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b="1" kern="1200" dirty="0" err="1">
                <a:solidFill>
                  <a:schemeClr val="tx1"/>
                </a:solidFill>
                <a:effectLst/>
                <a:latin typeface="Times New Roman" pitchFamily="-112" charset="0"/>
                <a:ea typeface="ＭＳ Ｐゴシック" pitchFamily="-106" charset="-128"/>
                <a:cs typeface="ＭＳ Ｐゴシック" pitchFamily="-106" charset="-128"/>
              </a:rPr>
              <a:t>moment</a:t>
            </a:r>
            <a:r>
              <a:rPr lang="es-ES" sz="1200" b="1"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b="1" kern="1200" dirty="0" err="1">
                <a:solidFill>
                  <a:schemeClr val="tx1"/>
                </a:solidFill>
                <a:effectLst/>
                <a:latin typeface="Times New Roman" pitchFamily="-112" charset="0"/>
                <a:ea typeface="ＭＳ Ｐゴシック" pitchFamily="-106" charset="-128"/>
                <a:cs typeface="ＭＳ Ｐゴシック" pitchFamily="-106" charset="-128"/>
              </a:rPr>
              <a:t>agency</a:t>
            </a:r>
            <a:r>
              <a:rPr lang="es-ES" sz="1200" b="1"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b="1" kern="1200" dirty="0" err="1">
                <a:solidFill>
                  <a:schemeClr val="tx1"/>
                </a:solidFill>
                <a:effectLst/>
                <a:latin typeface="Times New Roman" pitchFamily="-112" charset="0"/>
                <a:ea typeface="ＭＳ Ｐゴシック" pitchFamily="-106" charset="-128"/>
                <a:cs typeface="ＭＳ Ｐゴシック" pitchFamily="-106" charset="-128"/>
              </a:rPr>
              <a:t>is</a:t>
            </a:r>
            <a:r>
              <a:rPr lang="es-ES" sz="1200" b="1"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b="1" kern="1200" dirty="0" err="1">
                <a:solidFill>
                  <a:schemeClr val="tx1"/>
                </a:solidFill>
                <a:effectLst/>
                <a:latin typeface="Times New Roman" pitchFamily="-112" charset="0"/>
                <a:ea typeface="ＭＳ Ｐゴシック" pitchFamily="-106" charset="-128"/>
                <a:cs typeface="ＭＳ Ｐゴシック" pitchFamily="-106" charset="-128"/>
              </a:rPr>
              <a:t>always</a:t>
            </a:r>
            <a:r>
              <a:rPr lang="es-ES" sz="1200" b="1"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b="1" kern="1200" dirty="0" err="1">
                <a:solidFill>
                  <a:schemeClr val="tx1"/>
                </a:solidFill>
                <a:effectLst/>
                <a:latin typeface="Times New Roman" pitchFamily="-112" charset="0"/>
                <a:ea typeface="ＭＳ Ｐゴシック" pitchFamily="-106" charset="-128"/>
                <a:cs typeface="ＭＳ Ｐゴシック" pitchFamily="-106" charset="-128"/>
              </a:rPr>
              <a:t>enacted</a:t>
            </a:r>
            <a:r>
              <a:rPr lang="es-ES" sz="1200" b="1" kern="1200" dirty="0">
                <a:solidFill>
                  <a:schemeClr val="tx1"/>
                </a:solidFill>
                <a:effectLst/>
                <a:latin typeface="Times New Roman" pitchFamily="-112" charset="0"/>
                <a:ea typeface="ＭＳ Ｐゴシック" pitchFamily="-106" charset="-128"/>
                <a:cs typeface="ＭＳ Ｐゴシック" pitchFamily="-106" charset="-128"/>
              </a:rPr>
              <a:t> in </a:t>
            </a:r>
            <a:r>
              <a:rPr lang="es-ES" sz="1200" b="1" kern="1200" dirty="0" err="1">
                <a:solidFill>
                  <a:schemeClr val="tx1"/>
                </a:solidFill>
                <a:effectLst/>
                <a:latin typeface="Times New Roman" pitchFamily="-112" charset="0"/>
                <a:ea typeface="ＭＳ Ｐゴシック" pitchFamily="-106" charset="-128"/>
                <a:cs typeface="ＭＳ Ｐゴシック" pitchFamily="-106" charset="-128"/>
              </a:rPr>
              <a:t>the</a:t>
            </a:r>
            <a:r>
              <a:rPr lang="es-ES" sz="1200" b="1"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b="1" kern="1200" dirty="0" err="1">
                <a:solidFill>
                  <a:schemeClr val="tx1"/>
                </a:solidFill>
                <a:effectLst/>
                <a:latin typeface="Times New Roman" pitchFamily="-112" charset="0"/>
                <a:ea typeface="ＭＳ Ｐゴシック" pitchFamily="-106" charset="-128"/>
                <a:cs typeface="ＭＳ Ｐゴシック" pitchFamily="-106" charset="-128"/>
              </a:rPr>
              <a:t>present</a:t>
            </a:r>
            <a:r>
              <a:rPr lang="es-ES" sz="1200" b="1"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b="1" kern="1200" dirty="0" err="1">
                <a:solidFill>
                  <a:schemeClr val="tx1"/>
                </a:solidFill>
                <a:effectLst/>
                <a:latin typeface="Times New Roman" pitchFamily="-112" charset="0"/>
                <a:ea typeface="ＭＳ Ｐゴシック" pitchFamily="-106" charset="-128"/>
                <a:cs typeface="ＭＳ Ｐゴシック" pitchFamily="-106" charset="-128"/>
              </a:rPr>
              <a:t>but</a:t>
            </a:r>
            <a:r>
              <a:rPr lang="es-ES" sz="1200" b="1"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b="1" kern="1200" dirty="0" err="1">
                <a:solidFill>
                  <a:schemeClr val="tx1"/>
                </a:solidFill>
                <a:effectLst/>
                <a:latin typeface="Times New Roman" pitchFamily="-112" charset="0"/>
                <a:ea typeface="ＭＳ Ｐゴシック" pitchFamily="-106" charset="-128"/>
                <a:cs typeface="ＭＳ Ｐゴシック" pitchFamily="-106" charset="-128"/>
              </a:rPr>
              <a:t>it</a:t>
            </a:r>
            <a:r>
              <a:rPr lang="es-ES" sz="1200" b="1"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b="1" kern="1200" dirty="0" err="1">
                <a:solidFill>
                  <a:schemeClr val="tx1"/>
                </a:solidFill>
                <a:effectLst/>
                <a:latin typeface="Times New Roman" pitchFamily="-112" charset="0"/>
                <a:ea typeface="ＭＳ Ｐゴシック" pitchFamily="-106" charset="-128"/>
                <a:cs typeface="ＭＳ Ｐゴシック" pitchFamily="-106" charset="-128"/>
              </a:rPr>
              <a:t>is</a:t>
            </a:r>
            <a:r>
              <a:rPr lang="es-ES" sz="1200" b="1"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b="1" kern="1200" dirty="0" err="1">
                <a:solidFill>
                  <a:schemeClr val="tx1"/>
                </a:solidFill>
                <a:effectLst/>
                <a:latin typeface="Times New Roman" pitchFamily="-112" charset="0"/>
                <a:ea typeface="ＭＳ Ｐゴシック" pitchFamily="-106" charset="-128"/>
                <a:cs typeface="ＭＳ Ｐゴシック" pitchFamily="-106" charset="-128"/>
              </a:rPr>
              <a:t>affected</a:t>
            </a:r>
            <a:r>
              <a:rPr lang="es-ES" sz="1200" b="1"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b="1" kern="1200" dirty="0" err="1">
                <a:solidFill>
                  <a:schemeClr val="tx1"/>
                </a:solidFill>
                <a:effectLst/>
                <a:latin typeface="Times New Roman" pitchFamily="-112" charset="0"/>
                <a:ea typeface="ＭＳ Ｐゴシック" pitchFamily="-106" charset="-128"/>
                <a:cs typeface="ＭＳ Ｐゴシック" pitchFamily="-106" charset="-128"/>
              </a:rPr>
              <a:t>by</a:t>
            </a:r>
            <a:r>
              <a:rPr lang="es-ES" sz="1200" b="1"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b="1" kern="1200" dirty="0" err="1">
                <a:solidFill>
                  <a:schemeClr val="tx1"/>
                </a:solidFill>
                <a:effectLst/>
                <a:latin typeface="Times New Roman" pitchFamily="-112" charset="0"/>
                <a:ea typeface="ＭＳ Ｐゴシック" pitchFamily="-106" charset="-128"/>
                <a:cs typeface="ＭＳ Ｐゴシック" pitchFamily="-106" charset="-128"/>
              </a:rPr>
              <a:t>the</a:t>
            </a:r>
            <a:r>
              <a:rPr lang="es-ES" sz="1200" b="1"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b="1" kern="1200" dirty="0" err="1">
                <a:solidFill>
                  <a:schemeClr val="tx1"/>
                </a:solidFill>
                <a:effectLst/>
                <a:latin typeface="Times New Roman" pitchFamily="-112" charset="0"/>
                <a:ea typeface="ＭＳ Ｐゴシック" pitchFamily="-106" charset="-128"/>
                <a:cs typeface="ＭＳ Ｐゴシック" pitchFamily="-106" charset="-128"/>
              </a:rPr>
              <a:t>past</a:t>
            </a:r>
            <a:r>
              <a:rPr lang="es-ES" sz="1200" b="1" kern="1200" dirty="0">
                <a:solidFill>
                  <a:schemeClr val="tx1"/>
                </a:solidFill>
                <a:effectLst/>
                <a:latin typeface="Times New Roman" pitchFamily="-112" charset="0"/>
                <a:ea typeface="ＭＳ Ｐゴシック" pitchFamily="-106" charset="-128"/>
                <a:cs typeface="ＭＳ Ｐゴシック" pitchFamily="-106" charset="-128"/>
              </a:rPr>
              <a:t> and </a:t>
            </a:r>
            <a:r>
              <a:rPr lang="es-ES" sz="1200" b="1" kern="1200" dirty="0" err="1">
                <a:solidFill>
                  <a:schemeClr val="tx1"/>
                </a:solidFill>
                <a:effectLst/>
                <a:latin typeface="Times New Roman" pitchFamily="-112" charset="0"/>
                <a:ea typeface="ＭＳ Ｐゴシック" pitchFamily="-106" charset="-128"/>
                <a:cs typeface="ＭＳ Ｐゴシック" pitchFamily="-106" charset="-128"/>
              </a:rPr>
              <a:t>directed</a:t>
            </a:r>
            <a:r>
              <a:rPr lang="es-ES" sz="1200" b="1"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b="1" kern="1200" dirty="0" err="1">
                <a:solidFill>
                  <a:schemeClr val="tx1"/>
                </a:solidFill>
                <a:effectLst/>
                <a:latin typeface="Times New Roman" pitchFamily="-112" charset="0"/>
                <a:ea typeface="ＭＳ Ｐゴシック" pitchFamily="-106" charset="-128"/>
                <a:cs typeface="ＭＳ Ｐゴシック" pitchFamily="-106" charset="-128"/>
              </a:rPr>
              <a:t>toward</a:t>
            </a:r>
            <a:r>
              <a:rPr lang="es-ES" sz="1200" b="1"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b="1" kern="1200" dirty="0" err="1">
                <a:solidFill>
                  <a:schemeClr val="tx1"/>
                </a:solidFill>
                <a:effectLst/>
                <a:latin typeface="Times New Roman" pitchFamily="-112" charset="0"/>
                <a:ea typeface="ＭＳ Ｐゴシック" pitchFamily="-106" charset="-128"/>
                <a:cs typeface="ＭＳ Ｐゴシック" pitchFamily="-106" charset="-128"/>
              </a:rPr>
              <a:t>the</a:t>
            </a:r>
            <a:r>
              <a:rPr lang="es-ES" sz="1200" b="1" kern="1200" dirty="0">
                <a:solidFill>
                  <a:schemeClr val="tx1"/>
                </a:solidFill>
                <a:effectLst/>
                <a:latin typeface="Times New Roman" pitchFamily="-112" charset="0"/>
                <a:ea typeface="ＭＳ Ｐゴシック" pitchFamily="-106" charset="-128"/>
                <a:cs typeface="ＭＳ Ｐゴシック" pitchFamily="-106" charset="-128"/>
              </a:rPr>
              <a:t> future.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Tackling</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agency</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under</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the</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ecological</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perspective</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implies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considering</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not</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only</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the</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personal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resources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but</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also</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the</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environmental</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ones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as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well</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as social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situations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Under</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the</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view</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proposed</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by</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Priestley et al. (2015),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teachers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agency</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is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enacted</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in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the</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present</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but</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it</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is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influenced</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by</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personal and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professional</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histories and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considers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the</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projective</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dimension</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That</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dimension</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considers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both</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short and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long-term</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goals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desires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or</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fears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as a factor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of</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influenced</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related</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with</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agency</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The</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For</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this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model</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the</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practical</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-evaluative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element</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is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central as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it</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entails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the</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capacity</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of</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actors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to</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make</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practical</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and normative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judgments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among</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alternative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possible</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trajectories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of</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action</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in response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to</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the</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emerging</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demands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dilemmas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and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ambiguities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of</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presently</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evolving</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situations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Emirbayer</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&amp; Mische, p.971).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However</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the</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iterational</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and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the</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projective</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dimension</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cannot</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be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omitted</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when</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studying</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 particular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situation</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the</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study</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of</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these</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elements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seems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complex</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as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it</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may</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imply</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research</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involving</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longitudinal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studies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and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well-structured</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qualitative</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studies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p>
        </p:txBody>
      </p:sp>
      <p:sp>
        <p:nvSpPr>
          <p:cNvPr id="29699" name="3 Marcador de número de diapositiva"/>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defTabSz="990600" eaLnBrk="0" hangingPunct="0">
              <a:defRPr sz="2400">
                <a:solidFill>
                  <a:schemeClr val="tx1"/>
                </a:solidFill>
                <a:latin typeface="Arial" charset="0"/>
                <a:ea typeface="ＭＳ Ｐゴシック" charset="0"/>
                <a:cs typeface="ＭＳ Ｐゴシック" charset="0"/>
              </a:defRPr>
            </a:lvl1pPr>
            <a:lvl2pPr marL="742950" indent="-285750" defTabSz="990600" eaLnBrk="0" hangingPunct="0">
              <a:defRPr sz="2400">
                <a:solidFill>
                  <a:schemeClr val="tx1"/>
                </a:solidFill>
                <a:latin typeface="Arial" charset="0"/>
                <a:ea typeface="ＭＳ Ｐゴシック" charset="0"/>
              </a:defRPr>
            </a:lvl2pPr>
            <a:lvl3pPr marL="1143000" indent="-228600" defTabSz="990600" eaLnBrk="0" hangingPunct="0">
              <a:defRPr sz="2400">
                <a:solidFill>
                  <a:schemeClr val="tx1"/>
                </a:solidFill>
                <a:latin typeface="Arial" charset="0"/>
                <a:ea typeface="ＭＳ Ｐゴシック" charset="0"/>
              </a:defRPr>
            </a:lvl3pPr>
            <a:lvl4pPr marL="1600200" indent="-228600" defTabSz="990600" eaLnBrk="0" hangingPunct="0">
              <a:defRPr sz="2400">
                <a:solidFill>
                  <a:schemeClr val="tx1"/>
                </a:solidFill>
                <a:latin typeface="Arial" charset="0"/>
                <a:ea typeface="ＭＳ Ｐゴシック" charset="0"/>
              </a:defRPr>
            </a:lvl4pPr>
            <a:lvl5pPr marL="2057400" indent="-228600" defTabSz="990600" eaLnBrk="0" hangingPunct="0">
              <a:defRPr sz="2400">
                <a:solidFill>
                  <a:schemeClr val="tx1"/>
                </a:solidFill>
                <a:latin typeface="Arial" charset="0"/>
                <a:ea typeface="ＭＳ Ｐゴシック" charset="0"/>
              </a:defRPr>
            </a:lvl5pPr>
            <a:lvl6pPr marL="2514600" indent="-228600" defTabSz="99060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9060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9060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90600" eaLnBrk="0" fontAlgn="base" hangingPunct="0">
              <a:spcBef>
                <a:spcPct val="0"/>
              </a:spcBef>
              <a:spcAft>
                <a:spcPct val="0"/>
              </a:spcAft>
              <a:defRPr sz="2400">
                <a:solidFill>
                  <a:schemeClr val="tx1"/>
                </a:solidFill>
                <a:latin typeface="Arial" charset="0"/>
                <a:ea typeface="ＭＳ Ｐゴシック" charset="0"/>
              </a:defRPr>
            </a:lvl9pPr>
          </a:lstStyle>
          <a:p>
            <a:fld id="{536D207C-4650-7146-AD80-30C02A652315}" type="slidenum">
              <a:rPr lang="en-US" sz="1300">
                <a:latin typeface="Times New Roman" charset="0"/>
              </a:rPr>
              <a:pPr/>
              <a:t>67</a:t>
            </a:fld>
            <a:endParaRPr lang="en-US" sz="1300">
              <a:latin typeface="Times New Roman" charset="0"/>
            </a:endParaRPr>
          </a:p>
        </p:txBody>
      </p:sp>
    </p:spTree>
    <p:extLst>
      <p:ext uri="{BB962C8B-B14F-4D97-AF65-F5344CB8AC3E}">
        <p14:creationId xmlns:p14="http://schemas.microsoft.com/office/powerpoint/2010/main" val="26817390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1 Marcador de imagen de diapositiva"/>
          <p:cNvSpPr>
            <a:spLocks noGrp="1" noRot="1" noChangeAspect="1"/>
          </p:cNvSpPr>
          <p:nvPr>
            <p:ph type="sldImg"/>
          </p:nvPr>
        </p:nvSpPr>
        <p:spPr>
          <a:ln/>
        </p:spPr>
      </p:sp>
      <p:sp>
        <p:nvSpPr>
          <p:cNvPr id="29698" name="2 Marcador de notas"/>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According</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to</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Passey</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et al. (2018) Digital Agency (DA),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consists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of</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digital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competence</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digital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confidence</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and digital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accountability</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is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the</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individual’s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ability</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to</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control and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adapt</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to</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 digital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world</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(p.426). </a:t>
            </a:r>
          </a:p>
          <a:p>
            <a:r>
              <a:rPr lang="es-ES" sz="1200" kern="1200" dirty="0">
                <a:solidFill>
                  <a:schemeClr val="tx1"/>
                </a:solidFill>
                <a:effectLst/>
                <a:latin typeface="Times New Roman" pitchFamily="-112" charset="0"/>
                <a:ea typeface="ＭＳ Ｐゴシック" pitchFamily="-106" charset="-128"/>
                <a:cs typeface="ＭＳ Ｐゴシック" pitchFamily="-106" charset="-128"/>
              </a:rPr>
              <a:t>In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this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line,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the</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difficulty</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that</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the</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role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of</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technology</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entails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has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been</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discussed</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on</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many</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occasions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Who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dominates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whom</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If</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the</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technology</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has a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greater</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load,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we</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can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speak</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of</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moving</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in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technological</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determinism</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however</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if</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the</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technologies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take</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into</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account</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the</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contextual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needs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and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the</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person</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it</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can be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said</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that</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we</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are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maintaining</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the</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balance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between</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the</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technology</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and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the</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social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agents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that</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employ</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them</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Figure 2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exemplifies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this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delicate</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balance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200" kern="1200" dirty="0">
                <a:solidFill>
                  <a:schemeClr val="tx1"/>
                </a:solidFill>
                <a:effectLst/>
                <a:latin typeface="Times New Roman" pitchFamily="-112" charset="0"/>
                <a:ea typeface="ＭＳ Ｐゴシック" pitchFamily="-106" charset="-128"/>
                <a:cs typeface="ＭＳ Ｐゴシック" pitchFamily="-106" charset="-128"/>
              </a:rPr>
              <a:t>Digital Agency,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then</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can be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characterized</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as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the</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capacity</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for</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individual </a:t>
            </a:r>
            <a:r>
              <a:rPr lang="es-ES" sz="1200" b="1" u="sng" kern="1200" dirty="0" err="1">
                <a:solidFill>
                  <a:schemeClr val="tx1"/>
                </a:solidFill>
                <a:effectLst/>
                <a:latin typeface="Times New Roman" pitchFamily="-112" charset="0"/>
                <a:ea typeface="ＭＳ Ｐゴシック" pitchFamily="-106" charset="-128"/>
                <a:cs typeface="ＭＳ Ｐゴシック" pitchFamily="-106" charset="-128"/>
              </a:rPr>
              <a:t>to</a:t>
            </a:r>
            <a:r>
              <a:rPr lang="es-ES" sz="1200" b="1" u="sng"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b="1" u="sng" kern="1200" dirty="0" err="1">
                <a:solidFill>
                  <a:schemeClr val="tx1"/>
                </a:solidFill>
                <a:effectLst/>
                <a:latin typeface="Times New Roman" pitchFamily="-112" charset="0"/>
                <a:ea typeface="ＭＳ Ｐゴシック" pitchFamily="-106" charset="-128"/>
                <a:cs typeface="ＭＳ Ｐゴシック" pitchFamily="-106" charset="-128"/>
              </a:rPr>
              <a:t>choose</a:t>
            </a:r>
            <a:r>
              <a:rPr lang="es-ES" sz="1200" b="1" u="sng" kern="1200" dirty="0">
                <a:solidFill>
                  <a:schemeClr val="tx1"/>
                </a:solidFill>
                <a:effectLst/>
                <a:latin typeface="Times New Roman" pitchFamily="-112" charset="0"/>
                <a:ea typeface="ＭＳ Ｐゴシック" pitchFamily="-106" charset="-128"/>
                <a:cs typeface="ＭＳ Ｐゴシック" pitchFamily="-106" charset="-128"/>
              </a:rPr>
              <a:t> ‘control’ </a:t>
            </a:r>
            <a:r>
              <a:rPr lang="es-ES" sz="1200" b="1" u="sng" kern="1200" dirty="0" err="1">
                <a:solidFill>
                  <a:schemeClr val="tx1"/>
                </a:solidFill>
                <a:effectLst/>
                <a:latin typeface="Times New Roman" pitchFamily="-112" charset="0"/>
                <a:ea typeface="ＭＳ Ｐゴシック" pitchFamily="-106" charset="-128"/>
                <a:cs typeface="ＭＳ Ｐゴシック" pitchFamily="-106" charset="-128"/>
              </a:rPr>
              <a:t>over</a:t>
            </a:r>
            <a:r>
              <a:rPr lang="es-ES" sz="1200" b="1" u="sng" kern="1200" dirty="0">
                <a:solidFill>
                  <a:schemeClr val="tx1"/>
                </a:solidFill>
                <a:effectLst/>
                <a:latin typeface="Times New Roman" pitchFamily="-112" charset="0"/>
                <a:ea typeface="ＭＳ Ｐゴシック" pitchFamily="-106" charset="-128"/>
                <a:cs typeface="ＭＳ Ｐゴシック" pitchFamily="-106" charset="-128"/>
              </a:rPr>
              <a:t> and ‘</a:t>
            </a:r>
            <a:r>
              <a:rPr lang="es-ES" sz="1200" b="1" u="sng" kern="1200" dirty="0" err="1">
                <a:solidFill>
                  <a:schemeClr val="tx1"/>
                </a:solidFill>
                <a:effectLst/>
                <a:latin typeface="Times New Roman" pitchFamily="-112" charset="0"/>
                <a:ea typeface="ＭＳ Ｐゴシック" pitchFamily="-106" charset="-128"/>
                <a:cs typeface="ＭＳ Ｐゴシック" pitchFamily="-106" charset="-128"/>
              </a:rPr>
              <a:t>adapt</a:t>
            </a:r>
            <a:r>
              <a:rPr lang="es-ES" sz="1200" b="1" u="sng"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b="1" u="sng" kern="1200" dirty="0" err="1">
                <a:solidFill>
                  <a:schemeClr val="tx1"/>
                </a:solidFill>
                <a:effectLst/>
                <a:latin typeface="Times New Roman" pitchFamily="-112" charset="0"/>
                <a:ea typeface="ＭＳ Ｐゴシック" pitchFamily="-106" charset="-128"/>
                <a:cs typeface="ＭＳ Ｐゴシック" pitchFamily="-106" charset="-128"/>
              </a:rPr>
              <a:t>to</a:t>
            </a:r>
            <a:r>
              <a:rPr lang="es-ES" sz="1200" b="1" u="sng"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carry</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out</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social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participation</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being</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involve</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in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decision</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making</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in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terms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of</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being</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b="1" u="sng" kern="1200" dirty="0">
                <a:solidFill>
                  <a:schemeClr val="tx1"/>
                </a:solidFill>
                <a:effectLst/>
                <a:latin typeface="Times New Roman" pitchFamily="-112" charset="0"/>
                <a:ea typeface="ＭＳ Ｐゴシック" pitchFamily="-106" charset="-128"/>
                <a:cs typeface="ＭＳ Ｐゴシック" pitchFamily="-106" charset="-128"/>
              </a:rPr>
              <a:t>proactive </a:t>
            </a:r>
            <a:r>
              <a:rPr lang="es-ES" sz="1200" b="1" u="sng" kern="1200" dirty="0" err="1">
                <a:solidFill>
                  <a:schemeClr val="tx1"/>
                </a:solidFill>
                <a:effectLst/>
                <a:latin typeface="Times New Roman" pitchFamily="-112" charset="0"/>
                <a:ea typeface="ＭＳ Ｐゴシック" pitchFamily="-106" charset="-128"/>
                <a:cs typeface="ＭＳ Ｐゴシック" pitchFamily="-106" charset="-128"/>
              </a:rPr>
              <a:t>producers</a:t>
            </a:r>
            <a:r>
              <a:rPr lang="es-ES" sz="1200" b="1" u="sng"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in a social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environment</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accompanying</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the</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spread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of</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digital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technology</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Passey</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et al., 2018).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Teachers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need</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digital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agency</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in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order</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to</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feel</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that</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they</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are </a:t>
            </a:r>
            <a:r>
              <a:rPr lang="es-ES" sz="1200" b="1" u="sng" kern="1200" dirty="0">
                <a:solidFill>
                  <a:schemeClr val="tx1"/>
                </a:solidFill>
                <a:effectLst/>
                <a:latin typeface="Times New Roman" pitchFamily="-112" charset="0"/>
                <a:ea typeface="ＭＳ Ｐゴシック" pitchFamily="-106" charset="-128"/>
                <a:cs typeface="ＭＳ Ｐゴシック" pitchFamily="-106" charset="-128"/>
              </a:rPr>
              <a:t>in control </a:t>
            </a:r>
            <a:r>
              <a:rPr lang="es-ES" sz="1200" b="1" u="sng" kern="1200" dirty="0" err="1">
                <a:solidFill>
                  <a:schemeClr val="tx1"/>
                </a:solidFill>
                <a:effectLst/>
                <a:latin typeface="Times New Roman" pitchFamily="-112" charset="0"/>
                <a:ea typeface="ＭＳ Ｐゴシック" pitchFamily="-106" charset="-128"/>
                <a:cs typeface="ＭＳ Ｐゴシック" pitchFamily="-106" charset="-128"/>
              </a:rPr>
              <a:t>of</a:t>
            </a:r>
            <a:r>
              <a:rPr lang="es-ES" sz="1200" b="1" u="sng"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b="1" u="sng" kern="1200" dirty="0" err="1">
                <a:solidFill>
                  <a:schemeClr val="tx1"/>
                </a:solidFill>
                <a:effectLst/>
                <a:latin typeface="Times New Roman" pitchFamily="-112" charset="0"/>
                <a:ea typeface="ＭＳ Ｐゴシック" pitchFamily="-106" charset="-128"/>
                <a:cs typeface="ＭＳ Ｐゴシック" pitchFamily="-106" charset="-128"/>
              </a:rPr>
              <a:t>the</a:t>
            </a:r>
            <a:r>
              <a:rPr lang="es-ES" sz="1200" b="1" u="sng"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b="1" u="sng" kern="1200" dirty="0" err="1">
                <a:solidFill>
                  <a:schemeClr val="tx1"/>
                </a:solidFill>
                <a:effectLst/>
                <a:latin typeface="Times New Roman" pitchFamily="-112" charset="0"/>
                <a:ea typeface="ＭＳ Ｐゴシック" pitchFamily="-106" charset="-128"/>
                <a:cs typeface="ＭＳ Ｐゴシック" pitchFamily="-106" charset="-128"/>
              </a:rPr>
              <a:t>situation</a:t>
            </a:r>
            <a:r>
              <a:rPr lang="es-ES" sz="1200" b="1" u="sng" kern="1200" dirty="0">
                <a:solidFill>
                  <a:schemeClr val="tx1"/>
                </a:solidFill>
                <a:effectLst/>
                <a:latin typeface="Times New Roman" pitchFamily="-112" charset="0"/>
                <a:ea typeface="ＭＳ Ｐゴシック" pitchFamily="-106" charset="-128"/>
                <a:cs typeface="ＭＳ Ｐゴシック" pitchFamily="-106" charset="-128"/>
              </a:rPr>
              <a:t> and are </a:t>
            </a:r>
            <a:r>
              <a:rPr lang="es-ES" sz="1200" b="1" u="sng" kern="1200" dirty="0" err="1">
                <a:solidFill>
                  <a:schemeClr val="tx1"/>
                </a:solidFill>
                <a:effectLst/>
                <a:latin typeface="Times New Roman" pitchFamily="-112" charset="0"/>
                <a:ea typeface="ＭＳ Ｐゴシック" pitchFamily="-106" charset="-128"/>
                <a:cs typeface="ＭＳ Ｐゴシック" pitchFamily="-106" charset="-128"/>
              </a:rPr>
              <a:t>fully</a:t>
            </a:r>
            <a:r>
              <a:rPr lang="es-ES" sz="1200" b="1" u="sng"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b="1" u="sng" kern="1200" dirty="0" err="1">
                <a:solidFill>
                  <a:schemeClr val="tx1"/>
                </a:solidFill>
                <a:effectLst/>
                <a:latin typeface="Times New Roman" pitchFamily="-112" charset="0"/>
                <a:ea typeface="ＭＳ Ｐゴシック" pitchFamily="-106" charset="-128"/>
                <a:cs typeface="ＭＳ Ｐゴシック" pitchFamily="-106" charset="-128"/>
              </a:rPr>
              <a:t>aware</a:t>
            </a:r>
            <a:r>
              <a:rPr lang="es-ES" sz="1200" b="1" u="sng"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b="1" u="sng" kern="1200" dirty="0" err="1">
                <a:solidFill>
                  <a:schemeClr val="tx1"/>
                </a:solidFill>
                <a:effectLst/>
                <a:latin typeface="Times New Roman" pitchFamily="-112" charset="0"/>
                <a:ea typeface="ＭＳ Ｐゴシック" pitchFamily="-106" charset="-128"/>
                <a:cs typeface="ＭＳ Ｐゴシック" pitchFamily="-106" charset="-128"/>
              </a:rPr>
              <a:t>of</a:t>
            </a:r>
            <a:r>
              <a:rPr lang="es-ES" sz="1200" b="1" u="sng"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b="1" u="sng" kern="1200" dirty="0" err="1">
                <a:solidFill>
                  <a:schemeClr val="tx1"/>
                </a:solidFill>
                <a:effectLst/>
                <a:latin typeface="Times New Roman" pitchFamily="-112" charset="0"/>
                <a:ea typeface="ＭＳ Ｐゴシック" pitchFamily="-106" charset="-128"/>
                <a:cs typeface="ＭＳ Ｐゴシック" pitchFamily="-106" charset="-128"/>
              </a:rPr>
              <a:t>any</a:t>
            </a:r>
            <a:r>
              <a:rPr lang="es-ES" sz="1200" b="1" u="sng"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b="1" u="sng" kern="1200" dirty="0" err="1">
                <a:solidFill>
                  <a:schemeClr val="tx1"/>
                </a:solidFill>
                <a:effectLst/>
                <a:latin typeface="Times New Roman" pitchFamily="-112" charset="0"/>
                <a:ea typeface="ＭＳ Ｐゴシック" pitchFamily="-106" charset="-128"/>
                <a:cs typeface="ＭＳ Ｐゴシック" pitchFamily="-106" charset="-128"/>
              </a:rPr>
              <a:t>sort</a:t>
            </a:r>
            <a:r>
              <a:rPr lang="es-ES" sz="1200" b="1" u="sng"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b="1" u="sng" kern="1200" dirty="0" err="1">
                <a:solidFill>
                  <a:schemeClr val="tx1"/>
                </a:solidFill>
                <a:effectLst/>
                <a:latin typeface="Times New Roman" pitchFamily="-112" charset="0"/>
                <a:ea typeface="ＭＳ Ｐゴシック" pitchFamily="-106" charset="-128"/>
                <a:cs typeface="ＭＳ Ｐゴシック" pitchFamily="-106" charset="-128"/>
              </a:rPr>
              <a:t>of</a:t>
            </a:r>
            <a:r>
              <a:rPr lang="es-ES" sz="1200" b="1" u="sng" kern="1200" dirty="0">
                <a:solidFill>
                  <a:schemeClr val="tx1"/>
                </a:solidFill>
                <a:effectLst/>
                <a:latin typeface="Times New Roman" pitchFamily="-112" charset="0"/>
                <a:ea typeface="ＭＳ Ｐゴシック" pitchFamily="-106" charset="-128"/>
                <a:cs typeface="ＭＳ Ｐゴシック" pitchFamily="-106" charset="-128"/>
              </a:rPr>
              <a:t> data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coming</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out</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from</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surrounding</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educative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or</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non-educative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technologies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If</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data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from</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Learning</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Analytics3 (LA)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implementation</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practice</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are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to</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be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used</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teacher</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must</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take</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into</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account</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contexts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of</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action</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in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order</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to</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derive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meaning</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from</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that</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LA data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Donoghue</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et al., 2019).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Teachers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need</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to</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b="1" u="sng" kern="1200" dirty="0">
                <a:solidFill>
                  <a:schemeClr val="tx1"/>
                </a:solidFill>
                <a:effectLst/>
                <a:latin typeface="Times New Roman" pitchFamily="-112" charset="0"/>
                <a:ea typeface="ＭＳ Ｐゴシック" pitchFamily="-106" charset="-128"/>
                <a:cs typeface="ＭＳ Ｐゴシック" pitchFamily="-106" charset="-128"/>
              </a:rPr>
              <a:t>decide </a:t>
            </a:r>
            <a:r>
              <a:rPr lang="es-ES" sz="1200" b="1" u="sng" kern="1200" dirty="0" err="1">
                <a:solidFill>
                  <a:schemeClr val="tx1"/>
                </a:solidFill>
                <a:effectLst/>
                <a:latin typeface="Times New Roman" pitchFamily="-112" charset="0"/>
                <a:ea typeface="ＭＳ Ｐゴシック" pitchFamily="-106" charset="-128"/>
                <a:cs typeface="ＭＳ Ｐゴシック" pitchFamily="-106" charset="-128"/>
              </a:rPr>
              <a:t>what</a:t>
            </a:r>
            <a:r>
              <a:rPr lang="es-ES" sz="1200" b="1" u="sng" kern="1200" dirty="0">
                <a:solidFill>
                  <a:schemeClr val="tx1"/>
                </a:solidFill>
                <a:effectLst/>
                <a:latin typeface="Times New Roman" pitchFamily="-112" charset="0"/>
                <a:ea typeface="ＭＳ Ｐゴシック" pitchFamily="-106" charset="-128"/>
                <a:cs typeface="ＭＳ Ｐゴシック" pitchFamily="-106" charset="-128"/>
              </a:rPr>
              <a:t> data are </a:t>
            </a:r>
            <a:r>
              <a:rPr lang="es-ES" sz="1200" b="1" u="sng" kern="1200" dirty="0" err="1">
                <a:solidFill>
                  <a:schemeClr val="tx1"/>
                </a:solidFill>
                <a:effectLst/>
                <a:latin typeface="Times New Roman" pitchFamily="-112" charset="0"/>
                <a:ea typeface="ＭＳ Ｐゴシック" pitchFamily="-106" charset="-128"/>
                <a:cs typeface="ＭＳ Ｐゴシック" pitchFamily="-106" charset="-128"/>
              </a:rPr>
              <a:t>relevant</a:t>
            </a:r>
            <a:r>
              <a:rPr lang="es-ES" sz="1200" b="1" u="sng" kern="1200" dirty="0">
                <a:solidFill>
                  <a:schemeClr val="tx1"/>
                </a:solidFill>
                <a:effectLst/>
                <a:latin typeface="Times New Roman" pitchFamily="-112" charset="0"/>
                <a:ea typeface="ＭＳ Ｐゴシック" pitchFamily="-106" charset="-128"/>
                <a:cs typeface="ＭＳ Ｐゴシック" pitchFamily="-106" charset="-128"/>
              </a:rPr>
              <a:t> in </a:t>
            </a:r>
            <a:r>
              <a:rPr lang="es-ES" sz="1200" b="1" u="sng" kern="1200" dirty="0" err="1">
                <a:solidFill>
                  <a:schemeClr val="tx1"/>
                </a:solidFill>
                <a:effectLst/>
                <a:latin typeface="Times New Roman" pitchFamily="-112" charset="0"/>
                <a:ea typeface="ＭＳ Ｐゴシック" pitchFamily="-106" charset="-128"/>
                <a:cs typeface="ＭＳ Ｐゴシック" pitchFamily="-106" charset="-128"/>
              </a:rPr>
              <a:t>those</a:t>
            </a:r>
            <a:r>
              <a:rPr lang="es-ES" sz="1200" b="1" u="sng"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b="1" u="sng" kern="1200" dirty="0" err="1">
                <a:solidFill>
                  <a:schemeClr val="tx1"/>
                </a:solidFill>
                <a:effectLst/>
                <a:latin typeface="Times New Roman" pitchFamily="-112" charset="0"/>
                <a:ea typeface="ＭＳ Ｐゴシック" pitchFamily="-106" charset="-128"/>
                <a:cs typeface="ＭＳ Ｐゴシック" pitchFamily="-106" charset="-128"/>
              </a:rPr>
              <a:t>contexts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and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that</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is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another</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example</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of</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agency</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put</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into</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motion</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as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teachers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are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taking</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decisions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and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exercising</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choices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with</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regard</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to</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school</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policies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Passey</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et al., 2018). </a:t>
            </a:r>
          </a:p>
          <a:p>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Using</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learning</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analytics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uncontrolled</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practices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as a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resource</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may</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end</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up in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having</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large</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volume</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of</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educational</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data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that</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in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my</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opinion</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can be a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destabilizing</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factor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for</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the</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agency</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of</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any</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individual and,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of</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course</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for</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teachers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As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this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data comes more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frequently</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from</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pervasive</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technologies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it</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is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needed</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to</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have</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digital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agency</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Passey</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et al., 2018). </a:t>
            </a:r>
          </a:p>
          <a:p>
            <a:r>
              <a:rPr lang="es-ES" sz="1200" kern="1200" dirty="0">
                <a:solidFill>
                  <a:schemeClr val="tx1"/>
                </a:solidFill>
                <a:effectLst/>
                <a:latin typeface="Times New Roman" pitchFamily="-112" charset="0"/>
                <a:ea typeface="ＭＳ Ｐゴシック" pitchFamily="-106" charset="-128"/>
                <a:cs typeface="ＭＳ Ｐゴシック" pitchFamily="-106" charset="-128"/>
              </a:rPr>
              <a:t>As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stated</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previously</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in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accordance</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to</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Passey</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et al. (2018), digital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agency</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is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formed</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by</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three</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dimensions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or</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components</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digital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competence</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digital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confidence</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and digital </a:t>
            </a:r>
            <a:r>
              <a:rPr lang="es-ES" sz="1200" kern="1200" dirty="0" err="1">
                <a:solidFill>
                  <a:schemeClr val="tx1"/>
                </a:solidFill>
                <a:effectLst/>
                <a:latin typeface="Times New Roman" pitchFamily="-112" charset="0"/>
                <a:ea typeface="ＭＳ Ｐゴシック" pitchFamily="-106" charset="-128"/>
                <a:cs typeface="ＭＳ Ｐゴシック" pitchFamily="-106" charset="-128"/>
              </a:rPr>
              <a:t>accountability</a:t>
            </a:r>
            <a:r>
              <a:rPr lang="es-ES" sz="1200" kern="1200" dirty="0">
                <a:solidFill>
                  <a:schemeClr val="tx1"/>
                </a:solidFill>
                <a:effectLst/>
                <a:latin typeface="Times New Roman" pitchFamily="-112" charset="0"/>
                <a:ea typeface="ＭＳ Ｐゴシック" pitchFamily="-106" charset="-128"/>
                <a:cs typeface="ＭＳ Ｐゴシック" pitchFamily="-106" charset="-128"/>
              </a:rPr>
              <a:t>. </a:t>
            </a:r>
          </a:p>
          <a:p>
            <a:endParaRPr lang="es-ES" dirty="0">
              <a:latin typeface="Times New Roman" charset="0"/>
              <a:ea typeface="ＭＳ Ｐゴシック" charset="0"/>
              <a:cs typeface="ＭＳ Ｐゴシック" charset="0"/>
            </a:endParaRPr>
          </a:p>
        </p:txBody>
      </p:sp>
      <p:sp>
        <p:nvSpPr>
          <p:cNvPr id="29699" name="3 Marcador de número de diapositiva"/>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defTabSz="990600" eaLnBrk="0" hangingPunct="0">
              <a:defRPr sz="2400">
                <a:solidFill>
                  <a:schemeClr val="tx1"/>
                </a:solidFill>
                <a:latin typeface="Arial" charset="0"/>
                <a:ea typeface="ＭＳ Ｐゴシック" charset="0"/>
                <a:cs typeface="ＭＳ Ｐゴシック" charset="0"/>
              </a:defRPr>
            </a:lvl1pPr>
            <a:lvl2pPr marL="742950" indent="-285750" defTabSz="990600" eaLnBrk="0" hangingPunct="0">
              <a:defRPr sz="2400">
                <a:solidFill>
                  <a:schemeClr val="tx1"/>
                </a:solidFill>
                <a:latin typeface="Arial" charset="0"/>
                <a:ea typeface="ＭＳ Ｐゴシック" charset="0"/>
              </a:defRPr>
            </a:lvl2pPr>
            <a:lvl3pPr marL="1143000" indent="-228600" defTabSz="990600" eaLnBrk="0" hangingPunct="0">
              <a:defRPr sz="2400">
                <a:solidFill>
                  <a:schemeClr val="tx1"/>
                </a:solidFill>
                <a:latin typeface="Arial" charset="0"/>
                <a:ea typeface="ＭＳ Ｐゴシック" charset="0"/>
              </a:defRPr>
            </a:lvl3pPr>
            <a:lvl4pPr marL="1600200" indent="-228600" defTabSz="990600" eaLnBrk="0" hangingPunct="0">
              <a:defRPr sz="2400">
                <a:solidFill>
                  <a:schemeClr val="tx1"/>
                </a:solidFill>
                <a:latin typeface="Arial" charset="0"/>
                <a:ea typeface="ＭＳ Ｐゴシック" charset="0"/>
              </a:defRPr>
            </a:lvl4pPr>
            <a:lvl5pPr marL="2057400" indent="-228600" defTabSz="990600" eaLnBrk="0" hangingPunct="0">
              <a:defRPr sz="2400">
                <a:solidFill>
                  <a:schemeClr val="tx1"/>
                </a:solidFill>
                <a:latin typeface="Arial" charset="0"/>
                <a:ea typeface="ＭＳ Ｐゴシック" charset="0"/>
              </a:defRPr>
            </a:lvl5pPr>
            <a:lvl6pPr marL="2514600" indent="-228600" defTabSz="99060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9060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9060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90600" eaLnBrk="0" fontAlgn="base" hangingPunct="0">
              <a:spcBef>
                <a:spcPct val="0"/>
              </a:spcBef>
              <a:spcAft>
                <a:spcPct val="0"/>
              </a:spcAft>
              <a:defRPr sz="2400">
                <a:solidFill>
                  <a:schemeClr val="tx1"/>
                </a:solidFill>
                <a:latin typeface="Arial" charset="0"/>
                <a:ea typeface="ＭＳ Ｐゴシック" charset="0"/>
              </a:defRPr>
            </a:lvl9pPr>
          </a:lstStyle>
          <a:p>
            <a:fld id="{536D207C-4650-7146-AD80-30C02A652315}" type="slidenum">
              <a:rPr lang="en-US" sz="1300">
                <a:latin typeface="Times New Roman" charset="0"/>
              </a:rPr>
              <a:pPr/>
              <a:t>68</a:t>
            </a:fld>
            <a:endParaRPr lang="en-US" sz="1300">
              <a:latin typeface="Times New Roman" charset="0"/>
            </a:endParaRPr>
          </a:p>
        </p:txBody>
      </p:sp>
    </p:spTree>
    <p:extLst>
      <p:ext uri="{BB962C8B-B14F-4D97-AF65-F5344CB8AC3E}">
        <p14:creationId xmlns:p14="http://schemas.microsoft.com/office/powerpoint/2010/main" val="14497629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B092407F-C867-1545-A715-027C698B4E08}" type="slidenum">
              <a:rPr lang="en-GB" smtClean="0"/>
              <a:t>70</a:t>
            </a:fld>
            <a:endParaRPr lang="en-GB"/>
          </a:p>
        </p:txBody>
      </p:sp>
    </p:spTree>
    <p:extLst>
      <p:ext uri="{BB962C8B-B14F-4D97-AF65-F5344CB8AC3E}">
        <p14:creationId xmlns:p14="http://schemas.microsoft.com/office/powerpoint/2010/main" val="38607376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B092407F-C867-1545-A715-027C698B4E08}" type="slidenum">
              <a:rPr lang="en-GB" smtClean="0"/>
              <a:t>71</a:t>
            </a:fld>
            <a:endParaRPr lang="en-GB"/>
          </a:p>
        </p:txBody>
      </p:sp>
    </p:spTree>
    <p:extLst>
      <p:ext uri="{BB962C8B-B14F-4D97-AF65-F5344CB8AC3E}">
        <p14:creationId xmlns:p14="http://schemas.microsoft.com/office/powerpoint/2010/main" val="1978267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However, there still exists scarce evidence of the use of these tools to improve learning … In a SLR I am currently working within the QUALAS project, we have found that there exists very little evidence of the use of LA at this meso-level, with the schools as a focus. The stakeholder analysis confirms this finding </a:t>
            </a:r>
          </a:p>
        </p:txBody>
      </p:sp>
      <p:sp>
        <p:nvSpPr>
          <p:cNvPr id="4" name="Marcador de número de diapositiva 3"/>
          <p:cNvSpPr>
            <a:spLocks noGrp="1"/>
          </p:cNvSpPr>
          <p:nvPr>
            <p:ph type="sldNum" sz="quarter" idx="5"/>
          </p:nvPr>
        </p:nvSpPr>
        <p:spPr/>
        <p:txBody>
          <a:bodyPr/>
          <a:lstStyle/>
          <a:p>
            <a:fld id="{B092407F-C867-1545-A715-027C698B4E08}" type="slidenum">
              <a:rPr lang="en-GB" smtClean="0"/>
              <a:t>7</a:t>
            </a:fld>
            <a:endParaRPr lang="en-GB"/>
          </a:p>
        </p:txBody>
      </p:sp>
    </p:spTree>
    <p:extLst>
      <p:ext uri="{BB962C8B-B14F-4D97-AF65-F5344CB8AC3E}">
        <p14:creationId xmlns:p14="http://schemas.microsoft.com/office/powerpoint/2010/main" val="1142012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B092407F-C867-1545-A715-027C698B4E08}" type="slidenum">
              <a:rPr lang="en-GB" smtClean="0"/>
              <a:t>8</a:t>
            </a:fld>
            <a:endParaRPr lang="en-GB"/>
          </a:p>
        </p:txBody>
      </p:sp>
    </p:spTree>
    <p:extLst>
      <p:ext uri="{BB962C8B-B14F-4D97-AF65-F5344CB8AC3E}">
        <p14:creationId xmlns:p14="http://schemas.microsoft.com/office/powerpoint/2010/main" val="365816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B092407F-C867-1545-A715-027C698B4E08}" type="slidenum">
              <a:rPr lang="en-GB" smtClean="0"/>
              <a:t>9</a:t>
            </a:fld>
            <a:endParaRPr lang="en-GB"/>
          </a:p>
        </p:txBody>
      </p:sp>
    </p:spTree>
    <p:extLst>
      <p:ext uri="{BB962C8B-B14F-4D97-AF65-F5344CB8AC3E}">
        <p14:creationId xmlns:p14="http://schemas.microsoft.com/office/powerpoint/2010/main" val="3607505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solidFill>
            <a:srgbClr val="C91D4B"/>
          </a:solidFill>
        </p:spPr>
        <p:txBody>
          <a:bodyPr anchor="ctr">
            <a:normAutofit/>
          </a:bodyPr>
          <a:lstStyle>
            <a:lvl1pPr algn="ctr">
              <a:defRPr sz="5400">
                <a:solidFill>
                  <a:schemeClr val="bg1"/>
                </a:solidFill>
              </a:defRPr>
            </a:lvl1pPr>
          </a:lstStyle>
          <a:p>
            <a:r>
              <a:rPr lang="es-ES_tradnl"/>
              <a:t>Clic para editar título</a:t>
            </a:r>
            <a:endParaRPr lang="en-US" dirty="0"/>
          </a:p>
        </p:txBody>
      </p:sp>
      <p:sp>
        <p:nvSpPr>
          <p:cNvPr id="3" name="Subtitle 2"/>
          <p:cNvSpPr>
            <a:spLocks noGrp="1"/>
          </p:cNvSpPr>
          <p:nvPr>
            <p:ph type="subTitle" idx="1"/>
          </p:nvPr>
        </p:nvSpPr>
        <p:spPr>
          <a:xfrm>
            <a:off x="1524000" y="3602038"/>
            <a:ext cx="9144000" cy="1655762"/>
          </a:xfrm>
        </p:spPr>
        <p:txBody>
          <a:bodyPr anchor="ctr">
            <a:normAutofit/>
          </a:bodyPr>
          <a:lstStyle>
            <a:lvl1pPr marL="0" indent="0" algn="ctr">
              <a:buNone/>
              <a:defRPr sz="20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_tradnl"/>
              <a:t>Haga clic para modificar el estilo de subtítulo del patrón</a:t>
            </a:r>
            <a:endParaRPr lang="en-US" dirty="0"/>
          </a:p>
        </p:txBody>
      </p:sp>
      <p:sp>
        <p:nvSpPr>
          <p:cNvPr id="5" name="Marcador de pie de página 4">
            <a:extLst>
              <a:ext uri="{FF2B5EF4-FFF2-40B4-BE49-F238E27FC236}">
                <a16:creationId xmlns:a16="http://schemas.microsoft.com/office/drawing/2014/main" id="{AC0845EB-87AA-3023-5F19-496EF3353834}"/>
              </a:ext>
            </a:extLst>
          </p:cNvPr>
          <p:cNvSpPr>
            <a:spLocks noGrp="1"/>
          </p:cNvSpPr>
          <p:nvPr>
            <p:ph type="ftr" sz="quarter" idx="3"/>
          </p:nvPr>
        </p:nvSpPr>
        <p:spPr>
          <a:xfrm>
            <a:off x="4038600" y="649287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S"/>
              <a:t>amartine@CSEDU May 2nd 2024</a:t>
            </a:r>
            <a:endParaRPr lang="es-E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BD6936-83E1-804B-90EA-F52387BB6B01}"/>
              </a:ext>
            </a:extLst>
          </p:cNvPr>
          <p:cNvSpPr>
            <a:spLocks noGrp="1"/>
          </p:cNvSpPr>
          <p:nvPr>
            <p:ph type="title"/>
          </p:nvPr>
        </p:nvSpPr>
        <p:spPr/>
        <p:txBody>
          <a:bodyPr/>
          <a:lstStyle/>
          <a:p>
            <a:r>
              <a:rPr lang="es-ES" dirty="0"/>
              <a:t>Haga clic para modificar el estilo de título del patrón</a:t>
            </a:r>
          </a:p>
        </p:txBody>
      </p:sp>
      <p:sp>
        <p:nvSpPr>
          <p:cNvPr id="6" name="Marcador de contenido 5">
            <a:extLst>
              <a:ext uri="{FF2B5EF4-FFF2-40B4-BE49-F238E27FC236}">
                <a16:creationId xmlns:a16="http://schemas.microsoft.com/office/drawing/2014/main" id="{A5A5A31E-29B6-9941-9BC4-12D7A7C649D5}"/>
              </a:ext>
            </a:extLst>
          </p:cNvPr>
          <p:cNvSpPr>
            <a:spLocks noGrp="1"/>
          </p:cNvSpPr>
          <p:nvPr>
            <p:ph sz="quarter" idx="11"/>
          </p:nvPr>
        </p:nvSpPr>
        <p:spPr>
          <a:xfrm>
            <a:off x="838200" y="1854200"/>
            <a:ext cx="10515600" cy="3962400"/>
          </a:xfrm>
        </p:spPr>
        <p:txBody>
          <a:bodyPr/>
          <a:lstStyle/>
          <a:p>
            <a:r>
              <a:rPr lang="es-ES" dirty="0"/>
              <a:t>Editar los estilos de texto del patrón
Segundo nivel
Tercer nivel
Cuarto nivel
Quinto nivel</a:t>
            </a:r>
          </a:p>
        </p:txBody>
      </p:sp>
      <p:sp>
        <p:nvSpPr>
          <p:cNvPr id="10" name="Marcador de número de diapositiva 7">
            <a:extLst>
              <a:ext uri="{FF2B5EF4-FFF2-40B4-BE49-F238E27FC236}">
                <a16:creationId xmlns:a16="http://schemas.microsoft.com/office/drawing/2014/main" id="{3FA43461-57F9-0345-B5FB-644970546A34}"/>
              </a:ext>
            </a:extLst>
          </p:cNvPr>
          <p:cNvSpPr>
            <a:spLocks noGrp="1"/>
          </p:cNvSpPr>
          <p:nvPr>
            <p:ph type="sldNum" sz="quarter" idx="4"/>
          </p:nvPr>
        </p:nvSpPr>
        <p:spPr>
          <a:xfrm>
            <a:off x="8634387" y="6492876"/>
            <a:ext cx="232686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ACB6DD-DCF0-A441-B658-B929A2260E05}" type="slidenum">
              <a:rPr lang="es-ES" smtClean="0"/>
              <a:t>‹Nº›</a:t>
            </a:fld>
            <a:endParaRPr lang="es-ES" dirty="0"/>
          </a:p>
        </p:txBody>
      </p:sp>
      <p:sp>
        <p:nvSpPr>
          <p:cNvPr id="7" name="Marcador de pie de página 4">
            <a:extLst>
              <a:ext uri="{FF2B5EF4-FFF2-40B4-BE49-F238E27FC236}">
                <a16:creationId xmlns:a16="http://schemas.microsoft.com/office/drawing/2014/main" id="{ECB2849D-A526-FB8F-7C20-288E5E090359}"/>
              </a:ext>
            </a:extLst>
          </p:cNvPr>
          <p:cNvSpPr>
            <a:spLocks noGrp="1"/>
          </p:cNvSpPr>
          <p:nvPr>
            <p:ph type="ftr" sz="quarter" idx="3"/>
          </p:nvPr>
        </p:nvSpPr>
        <p:spPr>
          <a:xfrm>
            <a:off x="4038600" y="649287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S"/>
              <a:t>amartine@CSEDU May 2nd 2024</a:t>
            </a:r>
            <a:endParaRPr lang="es-ES" dirty="0"/>
          </a:p>
        </p:txBody>
      </p:sp>
    </p:spTree>
    <p:extLst>
      <p:ext uri="{BB962C8B-B14F-4D97-AF65-F5344CB8AC3E}">
        <p14:creationId xmlns:p14="http://schemas.microsoft.com/office/powerpoint/2010/main" val="903240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7DC217-33CE-1766-6375-6DD6781CD7F6}"/>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pie de página 2">
            <a:extLst>
              <a:ext uri="{FF2B5EF4-FFF2-40B4-BE49-F238E27FC236}">
                <a16:creationId xmlns:a16="http://schemas.microsoft.com/office/drawing/2014/main" id="{FFF62EDC-1EB4-5630-4068-9D29A8EE24E6}"/>
              </a:ext>
            </a:extLst>
          </p:cNvPr>
          <p:cNvSpPr>
            <a:spLocks noGrp="1"/>
          </p:cNvSpPr>
          <p:nvPr>
            <p:ph type="ftr" sz="quarter" idx="10"/>
          </p:nvPr>
        </p:nvSpPr>
        <p:spPr/>
        <p:txBody>
          <a:bodyPr/>
          <a:lstStyle/>
          <a:p>
            <a:r>
              <a:rPr lang="es-ES"/>
              <a:t>amartine@CSEDU May 2nd 2024</a:t>
            </a:r>
            <a:endParaRPr lang="es-ES" dirty="0"/>
          </a:p>
        </p:txBody>
      </p:sp>
      <p:sp>
        <p:nvSpPr>
          <p:cNvPr id="4" name="Marcador de número de diapositiva 3">
            <a:extLst>
              <a:ext uri="{FF2B5EF4-FFF2-40B4-BE49-F238E27FC236}">
                <a16:creationId xmlns:a16="http://schemas.microsoft.com/office/drawing/2014/main" id="{7F5EEE4B-BF75-4002-9B82-3C777871C976}"/>
              </a:ext>
            </a:extLst>
          </p:cNvPr>
          <p:cNvSpPr>
            <a:spLocks noGrp="1"/>
          </p:cNvSpPr>
          <p:nvPr>
            <p:ph type="sldNum" sz="quarter" idx="11"/>
          </p:nvPr>
        </p:nvSpPr>
        <p:spPr/>
        <p:txBody>
          <a:bodyPr/>
          <a:lstStyle/>
          <a:p>
            <a:fld id="{66ACB6DD-DCF0-A441-B658-B929A2260E05}" type="slidenum">
              <a:rPr lang="es-ES" smtClean="0"/>
              <a:t>‹Nº›</a:t>
            </a:fld>
            <a:endParaRPr lang="es-ES" dirty="0"/>
          </a:p>
        </p:txBody>
      </p:sp>
      <p:sp>
        <p:nvSpPr>
          <p:cNvPr id="5" name="Marcador de contenido 5">
            <a:extLst>
              <a:ext uri="{FF2B5EF4-FFF2-40B4-BE49-F238E27FC236}">
                <a16:creationId xmlns:a16="http://schemas.microsoft.com/office/drawing/2014/main" id="{2B6FC8BB-DC2F-60F1-5C19-3091B35B889F}"/>
              </a:ext>
            </a:extLst>
          </p:cNvPr>
          <p:cNvSpPr>
            <a:spLocks noGrp="1"/>
          </p:cNvSpPr>
          <p:nvPr>
            <p:ph sz="quarter" idx="12"/>
          </p:nvPr>
        </p:nvSpPr>
        <p:spPr>
          <a:xfrm>
            <a:off x="838200" y="1854200"/>
            <a:ext cx="5078730" cy="3962400"/>
          </a:xfrm>
        </p:spPr>
        <p:txBody>
          <a:bodyPr/>
          <a:lstStyle/>
          <a:p>
            <a:r>
              <a:rPr lang="es-ES" dirty="0"/>
              <a:t>Editar los estilos de texto del patrón
Segundo nivel
Tercer nivel
Cuarto nivel
Quinto nivel</a:t>
            </a:r>
          </a:p>
        </p:txBody>
      </p:sp>
      <p:sp>
        <p:nvSpPr>
          <p:cNvPr id="6" name="Marcador de contenido 5">
            <a:extLst>
              <a:ext uri="{FF2B5EF4-FFF2-40B4-BE49-F238E27FC236}">
                <a16:creationId xmlns:a16="http://schemas.microsoft.com/office/drawing/2014/main" id="{00C887DC-F5D5-7C62-A70D-A033900D4513}"/>
              </a:ext>
            </a:extLst>
          </p:cNvPr>
          <p:cNvSpPr>
            <a:spLocks noGrp="1"/>
          </p:cNvSpPr>
          <p:nvPr>
            <p:ph sz="quarter" idx="13"/>
          </p:nvPr>
        </p:nvSpPr>
        <p:spPr>
          <a:xfrm>
            <a:off x="6275070" y="1854200"/>
            <a:ext cx="5078730" cy="3962400"/>
          </a:xfrm>
        </p:spPr>
        <p:txBody>
          <a:bodyPr/>
          <a:lstStyle/>
          <a:p>
            <a:r>
              <a:rPr lang="es-ES" dirty="0"/>
              <a:t>Editar los estilos de texto del patrón
Segundo nivel
Tercer nivel
Cuarto nivel
Quinto nivel</a:t>
            </a:r>
          </a:p>
        </p:txBody>
      </p:sp>
    </p:spTree>
    <p:extLst>
      <p:ext uri="{BB962C8B-B14F-4D97-AF65-F5344CB8AC3E}">
        <p14:creationId xmlns:p14="http://schemas.microsoft.com/office/powerpoint/2010/main" val="619863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r>
              <a:rPr lang="en-US"/>
              <a:t>amartine@CSEDU May 2nd 2024</a:t>
            </a:r>
          </a:p>
        </p:txBody>
      </p:sp>
      <p:sp>
        <p:nvSpPr>
          <p:cNvPr id="6" name="Rectangle 6"/>
          <p:cNvSpPr>
            <a:spLocks noGrp="1" noChangeArrowheads="1"/>
          </p:cNvSpPr>
          <p:nvPr>
            <p:ph type="sldNum" sz="quarter" idx="12"/>
          </p:nvPr>
        </p:nvSpPr>
        <p:spPr/>
        <p:txBody>
          <a:bodyPr/>
          <a:lstStyle>
            <a:lvl1pPr>
              <a:defRPr/>
            </a:lvl1pPr>
          </a:lstStyle>
          <a:p>
            <a:pPr>
              <a:defRPr/>
            </a:pPr>
            <a:fld id="{D4CE771A-6280-784D-BFFB-CE28A62BD8CF}" type="slidenum">
              <a:rPr lang="en-US"/>
              <a:pPr>
                <a:defRPr/>
              </a:pPr>
              <a:t>‹Nº›</a:t>
            </a:fld>
            <a:endParaRPr lang="en-US"/>
          </a:p>
        </p:txBody>
      </p:sp>
    </p:spTree>
    <p:extLst>
      <p:ext uri="{BB962C8B-B14F-4D97-AF65-F5344CB8AC3E}">
        <p14:creationId xmlns:p14="http://schemas.microsoft.com/office/powerpoint/2010/main" val="3942411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80"/>
        <p:cNvGrpSpPr/>
        <p:nvPr/>
      </p:nvGrpSpPr>
      <p:grpSpPr>
        <a:xfrm>
          <a:off x="0" y="0"/>
          <a:ext cx="0" cy="0"/>
          <a:chOff x="0" y="0"/>
          <a:chExt cx="0" cy="0"/>
        </a:xfrm>
      </p:grpSpPr>
      <p:sp>
        <p:nvSpPr>
          <p:cNvPr id="81" name="Google Shape;81;p18"/>
          <p:cNvSpPr txBox="1">
            <a:spLocks noGrp="1"/>
          </p:cNvSpPr>
          <p:nvPr>
            <p:ph type="title"/>
          </p:nvPr>
        </p:nvSpPr>
        <p:spPr>
          <a:xfrm>
            <a:off x="838200" y="365125"/>
            <a:ext cx="10515600" cy="1325700"/>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2" name="Google Shape;82;p18"/>
          <p:cNvSpPr txBox="1">
            <a:spLocks noGrp="1"/>
          </p:cNvSpPr>
          <p:nvPr>
            <p:ph type="body" idx="1"/>
          </p:nvPr>
        </p:nvSpPr>
        <p:spPr>
          <a:xfrm>
            <a:off x="838200" y="1825625"/>
            <a:ext cx="5181600" cy="4351200"/>
          </a:xfrm>
          <a:prstGeom prst="rect">
            <a:avLst/>
          </a:prstGeom>
          <a:noFill/>
          <a:ln>
            <a:noFill/>
          </a:ln>
        </p:spPr>
        <p:txBody>
          <a:bodyPr spcFirstLastPara="1" wrap="square" lIns="91425" tIns="91425" rIns="91425" bIns="91425"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83" name="Google Shape;83;p18"/>
          <p:cNvSpPr txBox="1">
            <a:spLocks noGrp="1"/>
          </p:cNvSpPr>
          <p:nvPr>
            <p:ph type="body" idx="2"/>
          </p:nvPr>
        </p:nvSpPr>
        <p:spPr>
          <a:xfrm>
            <a:off x="6172200" y="1825625"/>
            <a:ext cx="5181600" cy="4351200"/>
          </a:xfrm>
          <a:prstGeom prst="rect">
            <a:avLst/>
          </a:prstGeom>
          <a:noFill/>
          <a:ln>
            <a:noFill/>
          </a:ln>
        </p:spPr>
        <p:txBody>
          <a:bodyPr spcFirstLastPara="1" wrap="square" lIns="91425" tIns="91425" rIns="91425" bIns="91425"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84" name="Google Shape;84;p18"/>
          <p:cNvSpPr txBox="1">
            <a:spLocks noGrp="1"/>
          </p:cNvSpPr>
          <p:nvPr>
            <p:ph type="dt" idx="10"/>
          </p:nvPr>
        </p:nvSpPr>
        <p:spPr>
          <a:xfrm>
            <a:off x="838200" y="6356352"/>
            <a:ext cx="2743200" cy="3651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404"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404"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404"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404"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404"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404"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404"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404" b="0" i="0" u="none" strike="noStrike" cap="none">
                <a:solidFill>
                  <a:schemeClr val="dk1"/>
                </a:solidFill>
                <a:latin typeface="Calibri"/>
                <a:ea typeface="Calibri"/>
                <a:cs typeface="Calibri"/>
                <a:sym typeface="Calibri"/>
              </a:defRPr>
            </a:lvl9pPr>
          </a:lstStyle>
          <a:p>
            <a:endParaRPr/>
          </a:p>
        </p:txBody>
      </p:sp>
      <p:sp>
        <p:nvSpPr>
          <p:cNvPr id="85" name="Google Shape;85;p18"/>
          <p:cNvSpPr txBox="1">
            <a:spLocks noGrp="1"/>
          </p:cNvSpPr>
          <p:nvPr>
            <p:ph type="ftr" idx="11"/>
          </p:nvPr>
        </p:nvSpPr>
        <p:spPr>
          <a:xfrm>
            <a:off x="4038600" y="6356352"/>
            <a:ext cx="4114800" cy="365100"/>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404"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404"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404"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404"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404"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404"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404"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404" b="0" i="0" u="none" strike="noStrike" cap="none">
                <a:solidFill>
                  <a:schemeClr val="dk1"/>
                </a:solidFill>
                <a:latin typeface="Calibri"/>
                <a:ea typeface="Calibri"/>
                <a:cs typeface="Calibri"/>
                <a:sym typeface="Calibri"/>
              </a:defRPr>
            </a:lvl9pPr>
          </a:lstStyle>
          <a:p>
            <a:r>
              <a:rPr lang="es-ES"/>
              <a:t>amartine@CSEDU May 2nd 2024</a:t>
            </a:r>
            <a:endParaRPr/>
          </a:p>
        </p:txBody>
      </p:sp>
      <p:sp>
        <p:nvSpPr>
          <p:cNvPr id="86" name="Google Shape;86;p18"/>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1477058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ación">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609600" y="274637"/>
            <a:ext cx="10972800" cy="1143000"/>
          </a:xfrm>
          <a:prstGeom prst="rect">
            <a:avLst/>
          </a:prstGeom>
          <a:noFill/>
          <a:ln>
            <a:noFill/>
          </a:ln>
        </p:spPr>
        <p:txBody>
          <a:bodyPr lIns="91425" tIns="91425" rIns="91425" b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5" name="Shape 45"/>
          <p:cNvSpPr txBox="1">
            <a:spLocks noGrp="1"/>
          </p:cNvSpPr>
          <p:nvPr>
            <p:ph type="body" idx="1"/>
          </p:nvPr>
        </p:nvSpPr>
        <p:spPr>
          <a:xfrm>
            <a:off x="609601" y="1535112"/>
            <a:ext cx="5386916" cy="639762"/>
          </a:xfrm>
          <a:prstGeom prst="rect">
            <a:avLst/>
          </a:prstGeom>
          <a:noFill/>
          <a:ln>
            <a:noFill/>
          </a:ln>
        </p:spPr>
        <p:txBody>
          <a:bodyPr lIns="91425" tIns="91425" rIns="91425" bIns="91425" anchor="b"/>
          <a:lstStyle>
            <a:lvl1pPr marL="0" indent="0" rtl="0">
              <a:spcBef>
                <a:spcPts val="0"/>
              </a:spcBef>
              <a:buFont typeface="Calibri"/>
              <a:buNone/>
              <a:defRPr sz="2400" b="1"/>
            </a:lvl1pPr>
            <a:lvl2pPr marL="457200" indent="0" rtl="0">
              <a:spcBef>
                <a:spcPts val="0"/>
              </a:spcBef>
              <a:buFont typeface="Calibri"/>
              <a:buNone/>
              <a:defRPr sz="2000" b="1"/>
            </a:lvl2pPr>
            <a:lvl3pPr marL="914400" indent="0" rtl="0">
              <a:spcBef>
                <a:spcPts val="0"/>
              </a:spcBef>
              <a:buFont typeface="Calibri"/>
              <a:buNone/>
              <a:defRPr sz="1800" b="1"/>
            </a:lvl3pPr>
            <a:lvl4pPr marL="1371600" indent="0" rtl="0">
              <a:spcBef>
                <a:spcPts val="0"/>
              </a:spcBef>
              <a:buFont typeface="Calibri"/>
              <a:buNone/>
              <a:defRPr sz="1600" b="1"/>
            </a:lvl4pPr>
            <a:lvl5pPr marL="1828800" indent="0" rtl="0">
              <a:spcBef>
                <a:spcPts val="0"/>
              </a:spcBef>
              <a:buFont typeface="Calibri"/>
              <a:buNone/>
              <a:defRPr sz="1600" b="1"/>
            </a:lvl5pPr>
            <a:lvl6pPr marL="2286000" indent="0" rtl="0">
              <a:spcBef>
                <a:spcPts val="0"/>
              </a:spcBef>
              <a:buFont typeface="Calibri"/>
              <a:buNone/>
              <a:defRPr sz="1600" b="1"/>
            </a:lvl6pPr>
            <a:lvl7pPr marL="2743200" indent="0" rtl="0">
              <a:spcBef>
                <a:spcPts val="0"/>
              </a:spcBef>
              <a:buFont typeface="Calibri"/>
              <a:buNone/>
              <a:defRPr sz="1600" b="1"/>
            </a:lvl7pPr>
            <a:lvl8pPr marL="3200400" indent="0" rtl="0">
              <a:spcBef>
                <a:spcPts val="0"/>
              </a:spcBef>
              <a:buFont typeface="Calibri"/>
              <a:buNone/>
              <a:defRPr sz="1600" b="1"/>
            </a:lvl8pPr>
            <a:lvl9pPr marL="3657600" indent="0" rtl="0">
              <a:spcBef>
                <a:spcPts val="0"/>
              </a:spcBef>
              <a:buFont typeface="Calibri"/>
              <a:buNone/>
              <a:defRPr sz="1600" b="1"/>
            </a:lvl9pPr>
          </a:lstStyle>
          <a:p>
            <a:endParaRPr/>
          </a:p>
        </p:txBody>
      </p:sp>
      <p:sp>
        <p:nvSpPr>
          <p:cNvPr id="46" name="Shape 46"/>
          <p:cNvSpPr txBox="1">
            <a:spLocks noGrp="1"/>
          </p:cNvSpPr>
          <p:nvPr>
            <p:ph type="body" idx="2"/>
          </p:nvPr>
        </p:nvSpPr>
        <p:spPr>
          <a:xfrm>
            <a:off x="609601" y="2174875"/>
            <a:ext cx="5386916" cy="3951287"/>
          </a:xfrm>
          <a:prstGeom prst="rect">
            <a:avLst/>
          </a:prstGeom>
          <a:noFill/>
          <a:ln>
            <a:noFill/>
          </a:ln>
        </p:spPr>
        <p:txBody>
          <a:bodyPr lIns="91425" tIns="91425" rIns="91425" bIns="91425"/>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47" name="Shape 47"/>
          <p:cNvSpPr txBox="1">
            <a:spLocks noGrp="1"/>
          </p:cNvSpPr>
          <p:nvPr>
            <p:ph type="body" idx="3"/>
          </p:nvPr>
        </p:nvSpPr>
        <p:spPr>
          <a:xfrm>
            <a:off x="6193367" y="1535112"/>
            <a:ext cx="5389032" cy="639762"/>
          </a:xfrm>
          <a:prstGeom prst="rect">
            <a:avLst/>
          </a:prstGeom>
          <a:noFill/>
          <a:ln>
            <a:noFill/>
          </a:ln>
        </p:spPr>
        <p:txBody>
          <a:bodyPr lIns="91425" tIns="91425" rIns="91425" bIns="91425" anchor="b"/>
          <a:lstStyle>
            <a:lvl1pPr marL="0" indent="0" rtl="0">
              <a:spcBef>
                <a:spcPts val="0"/>
              </a:spcBef>
              <a:buFont typeface="Calibri"/>
              <a:buNone/>
              <a:defRPr sz="2400" b="1"/>
            </a:lvl1pPr>
            <a:lvl2pPr marL="457200" indent="0" rtl="0">
              <a:spcBef>
                <a:spcPts val="0"/>
              </a:spcBef>
              <a:buFont typeface="Calibri"/>
              <a:buNone/>
              <a:defRPr sz="2000" b="1"/>
            </a:lvl2pPr>
            <a:lvl3pPr marL="914400" indent="0" rtl="0">
              <a:spcBef>
                <a:spcPts val="0"/>
              </a:spcBef>
              <a:buFont typeface="Calibri"/>
              <a:buNone/>
              <a:defRPr sz="1800" b="1"/>
            </a:lvl3pPr>
            <a:lvl4pPr marL="1371600" indent="0" rtl="0">
              <a:spcBef>
                <a:spcPts val="0"/>
              </a:spcBef>
              <a:buFont typeface="Calibri"/>
              <a:buNone/>
              <a:defRPr sz="1600" b="1"/>
            </a:lvl4pPr>
            <a:lvl5pPr marL="1828800" indent="0" rtl="0">
              <a:spcBef>
                <a:spcPts val="0"/>
              </a:spcBef>
              <a:buFont typeface="Calibri"/>
              <a:buNone/>
              <a:defRPr sz="1600" b="1"/>
            </a:lvl5pPr>
            <a:lvl6pPr marL="2286000" indent="0" rtl="0">
              <a:spcBef>
                <a:spcPts val="0"/>
              </a:spcBef>
              <a:buFont typeface="Calibri"/>
              <a:buNone/>
              <a:defRPr sz="1600" b="1"/>
            </a:lvl6pPr>
            <a:lvl7pPr marL="2743200" indent="0" rtl="0">
              <a:spcBef>
                <a:spcPts val="0"/>
              </a:spcBef>
              <a:buFont typeface="Calibri"/>
              <a:buNone/>
              <a:defRPr sz="1600" b="1"/>
            </a:lvl7pPr>
            <a:lvl8pPr marL="3200400" indent="0" rtl="0">
              <a:spcBef>
                <a:spcPts val="0"/>
              </a:spcBef>
              <a:buFont typeface="Calibri"/>
              <a:buNone/>
              <a:defRPr sz="1600" b="1"/>
            </a:lvl8pPr>
            <a:lvl9pPr marL="3657600" indent="0" rtl="0">
              <a:spcBef>
                <a:spcPts val="0"/>
              </a:spcBef>
              <a:buFont typeface="Calibri"/>
              <a:buNone/>
              <a:defRPr sz="1600" b="1"/>
            </a:lvl9pPr>
          </a:lstStyle>
          <a:p>
            <a:endParaRPr/>
          </a:p>
        </p:txBody>
      </p:sp>
      <p:sp>
        <p:nvSpPr>
          <p:cNvPr id="48" name="Shape 48"/>
          <p:cNvSpPr txBox="1">
            <a:spLocks noGrp="1"/>
          </p:cNvSpPr>
          <p:nvPr>
            <p:ph type="body" idx="4"/>
          </p:nvPr>
        </p:nvSpPr>
        <p:spPr>
          <a:xfrm>
            <a:off x="6193367" y="2174875"/>
            <a:ext cx="5389032" cy="3951287"/>
          </a:xfrm>
          <a:prstGeom prst="rect">
            <a:avLst/>
          </a:prstGeom>
          <a:noFill/>
          <a:ln>
            <a:noFill/>
          </a:ln>
        </p:spPr>
        <p:txBody>
          <a:bodyPr lIns="91425" tIns="91425" rIns="91425" bIns="91425"/>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7" name="Shape 49"/>
          <p:cNvSpPr txBox="1">
            <a:spLocks noGrp="1"/>
          </p:cNvSpPr>
          <p:nvPr>
            <p:ph type="dt" idx="10"/>
          </p:nvPr>
        </p:nvSpPr>
        <p:spPr>
          <a:xfrm>
            <a:off x="609600" y="6356351"/>
            <a:ext cx="2844800" cy="365125"/>
          </a:xfrm>
        </p:spPr>
        <p:txBody>
          <a:bodyPr lIns="91425" tIns="91425" rIns="91425" bIns="91425"/>
          <a:lstStyle>
            <a:lvl1pPr marL="0" marR="0" indent="0" algn="l"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a:defRPr/>
            </a:pPr>
            <a:endParaRPr/>
          </a:p>
        </p:txBody>
      </p:sp>
      <p:sp>
        <p:nvSpPr>
          <p:cNvPr id="8" name="Shape 50"/>
          <p:cNvSpPr txBox="1">
            <a:spLocks noGrp="1"/>
          </p:cNvSpPr>
          <p:nvPr>
            <p:ph type="ftr" idx="11"/>
          </p:nvPr>
        </p:nvSpPr>
        <p:spPr>
          <a:xfrm>
            <a:off x="4165600" y="6356351"/>
            <a:ext cx="3860800" cy="365125"/>
          </a:xfrm>
        </p:spPr>
        <p:txBody>
          <a:bodyPr lIns="91425" tIns="91425" rIns="91425" bIns="91425"/>
          <a:lstStyle>
            <a:lvl1pPr marL="0" marR="0" indent="0" algn="ctr"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a:defRPr/>
            </a:pPr>
            <a:r>
              <a:rPr lang="es-ES"/>
              <a:t>amartine@CSEDU May 2nd 2024</a:t>
            </a:r>
            <a:endParaRPr/>
          </a:p>
        </p:txBody>
      </p:sp>
      <p:sp>
        <p:nvSpPr>
          <p:cNvPr id="9" name="Shape 51"/>
          <p:cNvSpPr txBox="1">
            <a:spLocks noGrp="1"/>
          </p:cNvSpPr>
          <p:nvPr>
            <p:ph type="sldNum" idx="12"/>
          </p:nvPr>
        </p:nvSpPr>
        <p:spPr>
          <a:xfrm>
            <a:off x="8737600" y="6356351"/>
            <a:ext cx="2844800" cy="365125"/>
          </a:xfrm>
        </p:spPr>
        <p:txBody>
          <a:bodyPr lIns="91425" tIns="91425" rIns="91425" bIns="91425">
            <a:noAutofit/>
          </a:bodyPr>
          <a:lstStyle>
            <a:lvl1pPr indent="-88900" algn="l" eaLnBrk="0" hangingPunct="0">
              <a:buClr>
                <a:srgbClr val="000000"/>
              </a:buClr>
              <a:buFont typeface="Arial" charset="0"/>
              <a:buChar char="●"/>
              <a:defRPr sz="1200" smtClean="0">
                <a:solidFill>
                  <a:srgbClr val="888888"/>
                </a:solidFill>
                <a:latin typeface="Calibri" charset="0"/>
                <a:ea typeface="ＭＳ Ｐゴシック" charset="0"/>
                <a:cs typeface="Calibri" charset="0"/>
                <a:sym typeface="Calibri" charset="0"/>
              </a:defRPr>
            </a:lvl1pPr>
            <a:lvl2pPr lvl="1" indent="-88900" eaLnBrk="1" hangingPunct="1">
              <a:buClr>
                <a:srgbClr val="000000"/>
              </a:buClr>
              <a:buFont typeface="Courier New" charset="0"/>
              <a:buChar char="o"/>
              <a:defRPr sz="1800" smtClean="0">
                <a:solidFill>
                  <a:srgbClr val="000000"/>
                </a:solidFill>
                <a:latin typeface="Calibri" charset="0"/>
                <a:ea typeface="ＭＳ Ｐゴシック" charset="0"/>
                <a:cs typeface="Calibri" charset="0"/>
                <a:sym typeface="Calibri" charset="0"/>
              </a:defRPr>
            </a:lvl2pPr>
            <a:lvl3pPr lvl="2" indent="-88900" eaLnBrk="1" hangingPunct="1">
              <a:buClr>
                <a:srgbClr val="000000"/>
              </a:buClr>
              <a:buFont typeface="Wingdings" charset="0"/>
              <a:buChar char="§"/>
              <a:defRPr sz="1800" smtClean="0">
                <a:solidFill>
                  <a:srgbClr val="000000"/>
                </a:solidFill>
                <a:latin typeface="Calibri" charset="0"/>
                <a:ea typeface="ＭＳ Ｐゴシック" charset="0"/>
                <a:cs typeface="Calibri" charset="0"/>
                <a:sym typeface="Calibri" charset="0"/>
              </a:defRPr>
            </a:lvl3pPr>
            <a:lvl4pPr lvl="3" indent="-88900" eaLnBrk="1" hangingPunct="1">
              <a:buClr>
                <a:srgbClr val="000000"/>
              </a:buClr>
              <a:buFont typeface="Arial" charset="0"/>
              <a:buChar char="●"/>
              <a:defRPr sz="1800" smtClean="0">
                <a:solidFill>
                  <a:srgbClr val="000000"/>
                </a:solidFill>
                <a:latin typeface="Calibri" charset="0"/>
                <a:ea typeface="ＭＳ Ｐゴシック" charset="0"/>
                <a:cs typeface="Calibri" charset="0"/>
                <a:sym typeface="Calibri" charset="0"/>
              </a:defRPr>
            </a:lvl4pPr>
            <a:lvl5pPr lvl="4" indent="-88900" eaLnBrk="1" hangingPunct="1">
              <a:buClr>
                <a:srgbClr val="000000"/>
              </a:buClr>
              <a:buFont typeface="Courier New" charset="0"/>
              <a:buChar char="o"/>
              <a:defRPr sz="1800" smtClean="0">
                <a:solidFill>
                  <a:srgbClr val="000000"/>
                </a:solidFill>
                <a:latin typeface="Calibri" charset="0"/>
                <a:ea typeface="ＭＳ Ｐゴシック" charset="0"/>
                <a:cs typeface="Calibri" charset="0"/>
                <a:sym typeface="Calibri" charset="0"/>
              </a:defRPr>
            </a:lvl5pPr>
            <a:lvl6pPr indent="-88900" eaLnBrk="0" fontAlgn="base" hangingPunct="0">
              <a:spcBef>
                <a:spcPct val="0"/>
              </a:spcBef>
              <a:spcAft>
                <a:spcPct val="0"/>
              </a:spcAft>
              <a:defRPr sz="2400">
                <a:solidFill>
                  <a:schemeClr val="tx1"/>
                </a:solidFill>
                <a:latin typeface="Arial" charset="0"/>
                <a:ea typeface="ＭＳ Ｐゴシック" charset="0"/>
              </a:defRPr>
            </a:lvl6pPr>
            <a:lvl7pPr indent="-88900" eaLnBrk="0" fontAlgn="base" hangingPunct="0">
              <a:spcBef>
                <a:spcPct val="0"/>
              </a:spcBef>
              <a:spcAft>
                <a:spcPct val="0"/>
              </a:spcAft>
              <a:defRPr sz="2400">
                <a:solidFill>
                  <a:schemeClr val="tx1"/>
                </a:solidFill>
                <a:latin typeface="Arial" charset="0"/>
                <a:ea typeface="ＭＳ Ｐゴシック" charset="0"/>
              </a:defRPr>
            </a:lvl7pPr>
            <a:lvl8pPr indent="-88900" eaLnBrk="0" fontAlgn="base" hangingPunct="0">
              <a:spcBef>
                <a:spcPct val="0"/>
              </a:spcBef>
              <a:spcAft>
                <a:spcPct val="0"/>
              </a:spcAft>
              <a:defRPr sz="2400">
                <a:solidFill>
                  <a:schemeClr val="tx1"/>
                </a:solidFill>
                <a:latin typeface="Arial" charset="0"/>
                <a:ea typeface="ＭＳ Ｐゴシック" charset="0"/>
              </a:defRPr>
            </a:lvl8pPr>
            <a:lvl9pPr indent="-88900" eaLnBrk="0" fontAlgn="base" hangingPunct="0">
              <a:spcBef>
                <a:spcPct val="0"/>
              </a:spcBef>
              <a:spcAft>
                <a:spcPct val="0"/>
              </a:spcAft>
              <a:defRPr sz="2400">
                <a:solidFill>
                  <a:schemeClr val="tx1"/>
                </a:solidFill>
                <a:latin typeface="Arial" charset="0"/>
                <a:ea typeface="ＭＳ Ｐゴシック" charset="0"/>
              </a:defRPr>
            </a:lvl9pPr>
          </a:lstStyle>
          <a:p>
            <a:pPr>
              <a:defRPr/>
            </a:pPr>
            <a:endParaRPr lang="es-ES"/>
          </a:p>
          <a:p>
            <a:pPr lvl="1">
              <a:defRPr/>
            </a:pPr>
            <a:endParaRPr lang="es-ES"/>
          </a:p>
          <a:p>
            <a:pPr lvl="2">
              <a:defRPr/>
            </a:pPr>
            <a:endParaRPr lang="es-ES"/>
          </a:p>
          <a:p>
            <a:pPr lvl="3">
              <a:defRPr/>
            </a:pPr>
            <a:endParaRPr lang="es-ES"/>
          </a:p>
          <a:p>
            <a:pPr lvl="4">
              <a:defRPr/>
            </a:pPr>
            <a:endParaRPr lang="es-ES"/>
          </a:p>
          <a:p>
            <a:pPr lvl="4">
              <a:buFont typeface="Wingdings" charset="0"/>
              <a:buChar char="§"/>
              <a:defRPr/>
            </a:pPr>
            <a:endParaRPr lang="es-ES"/>
          </a:p>
          <a:p>
            <a:pPr lvl="4">
              <a:buFont typeface="Arial" charset="0"/>
              <a:buChar char="●"/>
              <a:defRPr/>
            </a:pPr>
            <a:endParaRPr lang="es-ES"/>
          </a:p>
          <a:p>
            <a:pPr lvl="4">
              <a:defRPr/>
            </a:pPr>
            <a:endParaRPr lang="es-ES"/>
          </a:p>
          <a:p>
            <a:pPr lvl="4">
              <a:buFont typeface="Wingdings" charset="0"/>
              <a:buChar char="§"/>
              <a:defRPr/>
            </a:pPr>
            <a:endParaRPr lang="es-ES"/>
          </a:p>
        </p:txBody>
      </p:sp>
    </p:spTree>
    <p:extLst>
      <p:ext uri="{BB962C8B-B14F-4D97-AF65-F5344CB8AC3E}">
        <p14:creationId xmlns:p14="http://schemas.microsoft.com/office/powerpoint/2010/main" val="2160741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609600" y="6356351"/>
            <a:ext cx="2844800" cy="365125"/>
          </a:xfrm>
          <a:prstGeom prst="rect">
            <a:avLst/>
          </a:prstGeom>
        </p:spPr>
        <p:txBody>
          <a:bodyPr/>
          <a:lstStyle/>
          <a:p>
            <a:endParaRPr lang="es-ES"/>
          </a:p>
        </p:txBody>
      </p:sp>
      <p:sp>
        <p:nvSpPr>
          <p:cNvPr id="3" name="2 Marcador de pie de página"/>
          <p:cNvSpPr>
            <a:spLocks noGrp="1"/>
          </p:cNvSpPr>
          <p:nvPr>
            <p:ph type="ftr" sz="quarter" idx="11"/>
          </p:nvPr>
        </p:nvSpPr>
        <p:spPr>
          <a:xfrm>
            <a:off x="4165600" y="6356351"/>
            <a:ext cx="3860800" cy="365125"/>
          </a:xfrm>
          <a:prstGeom prst="rect">
            <a:avLst/>
          </a:prstGeom>
        </p:spPr>
        <p:txBody>
          <a:bodyPr/>
          <a:lstStyle/>
          <a:p>
            <a:r>
              <a:rPr lang="es-ES"/>
              <a:t>amartine@CSEDU May 2nd 2024</a:t>
            </a:r>
          </a:p>
        </p:txBody>
      </p:sp>
      <p:sp>
        <p:nvSpPr>
          <p:cNvPr id="4" name="3 Marcador de número de diapositiva"/>
          <p:cNvSpPr>
            <a:spLocks noGrp="1"/>
          </p:cNvSpPr>
          <p:nvPr>
            <p:ph type="sldNum" sz="quarter" idx="12"/>
          </p:nvPr>
        </p:nvSpPr>
        <p:spPr>
          <a:xfrm>
            <a:off x="8737600" y="6356351"/>
            <a:ext cx="2844800" cy="365125"/>
          </a:xfrm>
          <a:prstGeom prst="rect">
            <a:avLst/>
          </a:prstGeom>
        </p:spPr>
        <p:txBody>
          <a:bodyPr/>
          <a:lstStyle/>
          <a:p>
            <a:fld id="{B023F2ED-811D-4734-9E93-1C4FACC82FAB}" type="slidenum">
              <a:rPr lang="es-ES" smtClean="0"/>
              <a:pPr/>
              <a:t>‹Nº›</a:t>
            </a:fld>
            <a:endParaRPr lang="es-ES"/>
          </a:p>
        </p:txBody>
      </p:sp>
    </p:spTree>
    <p:extLst>
      <p:ext uri="{BB962C8B-B14F-4D97-AF65-F5344CB8AC3E}">
        <p14:creationId xmlns:p14="http://schemas.microsoft.com/office/powerpoint/2010/main" val="3930889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alphaModFix amt="30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83848"/>
            <a:ext cx="10515600" cy="1325563"/>
          </a:xfrm>
          <a:prstGeom prst="rect">
            <a:avLst/>
          </a:prstGeom>
        </p:spPr>
        <p:txBody>
          <a:bodyPr vert="horz" lIns="91440" tIns="45720" rIns="91440" bIns="45720" rtlCol="0" anchor="ctr">
            <a:normAutofit/>
          </a:bodyPr>
          <a:lstStyle/>
          <a:p>
            <a:r>
              <a:rPr lang="es-ES_tradnl" dirty="0"/>
              <a:t>Clic para editar título</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_tradnl" dirty="0"/>
              <a:t>Haga clic para modificar el estilo de texto del patrón</a:t>
            </a:r>
          </a:p>
          <a:p>
            <a:pPr lvl="1"/>
            <a:r>
              <a:rPr lang="es-ES_tradnl" dirty="0"/>
              <a:t>Segundo nivel</a:t>
            </a:r>
          </a:p>
          <a:p>
            <a:pPr lvl="2"/>
            <a:r>
              <a:rPr lang="es-ES_tradnl" dirty="0"/>
              <a:t>Tercer nivel</a:t>
            </a:r>
          </a:p>
        </p:txBody>
      </p:sp>
      <p:sp>
        <p:nvSpPr>
          <p:cNvPr id="4" name="AutoShape 2" descr="eMadrid_Vertical+webAF.jpg">
            <a:extLst>
              <a:ext uri="{FF2B5EF4-FFF2-40B4-BE49-F238E27FC236}">
                <a16:creationId xmlns:a16="http://schemas.microsoft.com/office/drawing/2014/main" id="{7F658949-56E5-994A-A0DA-CAD757C15FEE}"/>
              </a:ext>
            </a:extLst>
          </p:cNvPr>
          <p:cNvSpPr>
            <a:spLocks noChangeAspect="1" noChangeArrowheads="1"/>
          </p:cNvSpPr>
          <p:nvPr userDrawn="1"/>
        </p:nvSpPr>
        <p:spPr bwMode="auto">
          <a:xfrm>
            <a:off x="5892800" y="3276600"/>
            <a:ext cx="4064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sz="1800"/>
          </a:p>
        </p:txBody>
      </p:sp>
      <p:sp>
        <p:nvSpPr>
          <p:cNvPr id="5" name="Marcador de pie de página 4">
            <a:extLst>
              <a:ext uri="{FF2B5EF4-FFF2-40B4-BE49-F238E27FC236}">
                <a16:creationId xmlns:a16="http://schemas.microsoft.com/office/drawing/2014/main" id="{B30C2C5A-61FE-2447-8604-AB601D06D834}"/>
              </a:ext>
            </a:extLst>
          </p:cNvPr>
          <p:cNvSpPr>
            <a:spLocks noGrp="1"/>
          </p:cNvSpPr>
          <p:nvPr>
            <p:ph type="ftr" sz="quarter" idx="3"/>
          </p:nvPr>
        </p:nvSpPr>
        <p:spPr>
          <a:xfrm>
            <a:off x="4038600" y="649287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S"/>
              <a:t>amartine@CSEDU May 2nd 2024</a:t>
            </a:r>
            <a:endParaRPr lang="es-ES" dirty="0"/>
          </a:p>
        </p:txBody>
      </p:sp>
      <p:sp>
        <p:nvSpPr>
          <p:cNvPr id="8" name="Marcador de número de diapositiva 7">
            <a:extLst>
              <a:ext uri="{FF2B5EF4-FFF2-40B4-BE49-F238E27FC236}">
                <a16:creationId xmlns:a16="http://schemas.microsoft.com/office/drawing/2014/main" id="{71E70D3B-9EB7-4F46-B730-B8ECF8717377}"/>
              </a:ext>
            </a:extLst>
          </p:cNvPr>
          <p:cNvSpPr>
            <a:spLocks noGrp="1"/>
          </p:cNvSpPr>
          <p:nvPr>
            <p:ph type="sldNum" sz="quarter" idx="4"/>
          </p:nvPr>
        </p:nvSpPr>
        <p:spPr>
          <a:xfrm>
            <a:off x="8634387" y="6492876"/>
            <a:ext cx="232686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ACB6DD-DCF0-A441-B658-B929A2260E05}" type="slidenum">
              <a:rPr lang="es-ES" smtClean="0"/>
              <a:t>‹Nº›</a:t>
            </a:fld>
            <a:endParaRPr lang="es-ES" dirty="0"/>
          </a:p>
        </p:txBody>
      </p:sp>
      <p:pic>
        <p:nvPicPr>
          <p:cNvPr id="6" name="Imagen 5">
            <a:extLst>
              <a:ext uri="{FF2B5EF4-FFF2-40B4-BE49-F238E27FC236}">
                <a16:creationId xmlns:a16="http://schemas.microsoft.com/office/drawing/2014/main" id="{A86AFBA8-27DE-7C37-E5D9-1DA5E0B146E4}"/>
              </a:ext>
            </a:extLst>
          </p:cNvPr>
          <p:cNvPicPr>
            <a:picLocks noChangeAspect="1"/>
          </p:cNvPicPr>
          <p:nvPr userDrawn="1"/>
        </p:nvPicPr>
        <p:blipFill>
          <a:blip r:embed="rId10"/>
          <a:stretch>
            <a:fillRect/>
          </a:stretch>
        </p:blipFill>
        <p:spPr>
          <a:xfrm>
            <a:off x="43869" y="5791896"/>
            <a:ext cx="1066104" cy="1066104"/>
          </a:xfrm>
          <a:prstGeom prst="rect">
            <a:avLst/>
          </a:prstGeom>
        </p:spPr>
      </p:pic>
    </p:spTree>
    <p:extLst>
      <p:ext uri="{BB962C8B-B14F-4D97-AF65-F5344CB8AC3E}">
        <p14:creationId xmlns:p14="http://schemas.microsoft.com/office/powerpoint/2010/main" val="861140839"/>
      </p:ext>
    </p:extLst>
  </p:cSld>
  <p:clrMap bg1="lt1" tx1="dk1" bg2="lt2" tx2="dk2" accent1="accent1" accent2="accent2" accent3="accent3" accent4="accent4" accent5="accent5" accent6="accent6" hlink="hlink" folHlink="folHlink"/>
  <p:sldLayoutIdLst>
    <p:sldLayoutId id="2147483675" r:id="rId1"/>
    <p:sldLayoutId id="2147483686" r:id="rId2"/>
    <p:sldLayoutId id="2147483687" r:id="rId3"/>
    <p:sldLayoutId id="2147483688" r:id="rId4"/>
    <p:sldLayoutId id="2147483689" r:id="rId5"/>
    <p:sldLayoutId id="2147483690" r:id="rId6"/>
    <p:sldLayoutId id="2147483691" r:id="rId7"/>
  </p:sldLayoutIdLst>
  <p:hf hdr="0" dt="0"/>
  <p:txStyles>
    <p:titleStyle>
      <a:lvl1pPr algn="l" defTabSz="685800" rtl="0" eaLnBrk="1" latinLnBrk="0" hangingPunct="1">
        <a:lnSpc>
          <a:spcPct val="90000"/>
        </a:lnSpc>
        <a:spcBef>
          <a:spcPct val="0"/>
        </a:spcBef>
        <a:buNone/>
        <a:defRPr sz="4000" kern="1200" baseline="0">
          <a:solidFill>
            <a:srgbClr val="AD0D39"/>
          </a:solidFill>
          <a:latin typeface="Geneva" charset="0"/>
          <a:ea typeface="+mj-ea"/>
          <a:cs typeface="+mj-cs"/>
        </a:defRPr>
      </a:lvl1pPr>
    </p:titleStyle>
    <p:bodyStyle>
      <a:lvl1pPr marL="171450" indent="-171450" algn="l" defTabSz="685800" rtl="0" eaLnBrk="1" latinLnBrk="0" hangingPunct="1">
        <a:lnSpc>
          <a:spcPct val="100000"/>
        </a:lnSpc>
        <a:spcBef>
          <a:spcPts val="750"/>
        </a:spcBef>
        <a:buFont typeface="Arial" panose="020B0604020202020204" pitchFamily="34" charset="0"/>
        <a:buChar char="•"/>
        <a:defRPr sz="3200" kern="1200" baseline="0">
          <a:solidFill>
            <a:schemeClr val="tx1"/>
          </a:solidFill>
          <a:latin typeface="Geneva" charset="0"/>
          <a:ea typeface="+mn-ea"/>
          <a:cs typeface="+mn-cs"/>
        </a:defRPr>
      </a:lvl1pPr>
      <a:lvl2pPr marL="514350" indent="-171450" algn="l" defTabSz="685800" rtl="0" eaLnBrk="1" latinLnBrk="0" hangingPunct="1">
        <a:lnSpc>
          <a:spcPct val="100000"/>
        </a:lnSpc>
        <a:spcBef>
          <a:spcPts val="375"/>
        </a:spcBef>
        <a:buFont typeface="Arial" charset="0"/>
        <a:buChar char="•"/>
        <a:defRPr sz="2800" kern="1200" baseline="0">
          <a:solidFill>
            <a:srgbClr val="C91D4B"/>
          </a:solidFill>
          <a:latin typeface="Geneva" charset="0"/>
          <a:ea typeface="+mn-ea"/>
          <a:cs typeface="+mn-cs"/>
        </a:defRPr>
      </a:lvl2pPr>
      <a:lvl3pPr marL="857250" indent="-171450" algn="l" defTabSz="685800" rtl="0" eaLnBrk="1" latinLnBrk="0" hangingPunct="1">
        <a:lnSpc>
          <a:spcPct val="100000"/>
        </a:lnSpc>
        <a:spcBef>
          <a:spcPts val="375"/>
        </a:spcBef>
        <a:buFont typeface="Arial" charset="0"/>
        <a:buChar char="•"/>
        <a:defRPr sz="2400" kern="1200" baseline="0">
          <a:solidFill>
            <a:schemeClr val="tx1"/>
          </a:solidFill>
          <a:latin typeface="Geneva" charset="0"/>
          <a:ea typeface="+mn-ea"/>
          <a:cs typeface="+mn-cs"/>
        </a:defRPr>
      </a:lvl3pPr>
      <a:lvl4pPr marL="1200150" indent="-171450" algn="l" defTabSz="685800" rtl="0" eaLnBrk="1" latinLnBrk="0" hangingPunct="1">
        <a:lnSpc>
          <a:spcPct val="100000"/>
        </a:lnSpc>
        <a:spcBef>
          <a:spcPts val="375"/>
        </a:spcBef>
        <a:buFont typeface="Arial" charset="0"/>
        <a:buChar char="•"/>
        <a:defRPr sz="1350" kern="1200" baseline="0">
          <a:solidFill>
            <a:schemeClr val="tx1"/>
          </a:solidFill>
          <a:latin typeface="Geneva" charset="0"/>
          <a:ea typeface="+mn-ea"/>
          <a:cs typeface="+mn-cs"/>
        </a:defRPr>
      </a:lvl4pPr>
      <a:lvl5pPr marL="1543050" indent="-171450" algn="l" defTabSz="685800" rtl="0" eaLnBrk="1" latinLnBrk="0" hangingPunct="1">
        <a:lnSpc>
          <a:spcPct val="100000"/>
        </a:lnSpc>
        <a:spcBef>
          <a:spcPts val="375"/>
        </a:spcBef>
        <a:buFont typeface="Arial" charset="0"/>
        <a:buChar char="•"/>
        <a:defRPr sz="1350" kern="1200" baseline="0">
          <a:solidFill>
            <a:schemeClr val="tx1"/>
          </a:solidFill>
          <a:latin typeface="Geneva"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martine@infor.uva.es"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doi.org/10.14742/ajet.4314" TargetMode="Externa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doi.org/10.1111/bjet.13442"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www.google.com/imgres?imgurl=https%3A%2F%2Fwww.gsic.uva.es%2Fuploaded_files%2F85919_miguel3.jpg&amp;imgrefurl=https%3A%2F%2Fwww.gsic.uva.es%2Fmembers%2Fmbotlor&amp;tbnid=dQqBWcdvqYGbvM&amp;vet=12ahUKEwjx-ai-0u_yAhVQ9IUKHTW8DEkQMygAegQIARA0..i&amp;docid=4cxEGH2U9NMtkM&amp;w=415&amp;h=419&amp;q=miguel%20luis%20bote%20lorenzo&amp;client=firefox-b-d&amp;ved=2ahUKEwjx-ai-0u_yAhVQ9IUKHTW8DEkQMygAegQIARA0" TargetMode="External"/><Relationship Id="rId13" Type="http://schemas.openxmlformats.org/officeDocument/2006/relationships/image" Target="../media/image30.jpg"/><Relationship Id="rId18" Type="http://schemas.openxmlformats.org/officeDocument/2006/relationships/image" Target="../media/image35.jpg"/><Relationship Id="rId3" Type="http://schemas.openxmlformats.org/officeDocument/2006/relationships/image" Target="../media/image21.png"/><Relationship Id="rId21" Type="http://schemas.openxmlformats.org/officeDocument/2006/relationships/image" Target="../media/image38.jpg"/><Relationship Id="rId7" Type="http://schemas.openxmlformats.org/officeDocument/2006/relationships/image" Target="../media/image25.jpg"/><Relationship Id="rId12" Type="http://schemas.openxmlformats.org/officeDocument/2006/relationships/image" Target="../media/image29.jpg"/><Relationship Id="rId17" Type="http://schemas.openxmlformats.org/officeDocument/2006/relationships/image" Target="../media/image34.jpg"/><Relationship Id="rId25" Type="http://schemas.openxmlformats.org/officeDocument/2006/relationships/image" Target="../media/image42.png"/><Relationship Id="rId2" Type="http://schemas.openxmlformats.org/officeDocument/2006/relationships/notesSlide" Target="../notesSlides/notesSlide14.xml"/><Relationship Id="rId16" Type="http://schemas.openxmlformats.org/officeDocument/2006/relationships/image" Target="../media/image33.png"/><Relationship Id="rId20" Type="http://schemas.openxmlformats.org/officeDocument/2006/relationships/image" Target="../media/image37.jpg"/><Relationship Id="rId1" Type="http://schemas.openxmlformats.org/officeDocument/2006/relationships/slideLayout" Target="../slideLayouts/slideLayout2.xml"/><Relationship Id="rId6" Type="http://schemas.openxmlformats.org/officeDocument/2006/relationships/image" Target="../media/image24.jpg"/><Relationship Id="rId11" Type="http://schemas.openxmlformats.org/officeDocument/2006/relationships/image" Target="../media/image28.jpg"/><Relationship Id="rId24" Type="http://schemas.openxmlformats.org/officeDocument/2006/relationships/image" Target="../media/image41.jpeg"/><Relationship Id="rId5" Type="http://schemas.openxmlformats.org/officeDocument/2006/relationships/image" Target="../media/image23.jpg"/><Relationship Id="rId15" Type="http://schemas.openxmlformats.org/officeDocument/2006/relationships/image" Target="../media/image32.jpg"/><Relationship Id="rId23" Type="http://schemas.openxmlformats.org/officeDocument/2006/relationships/image" Target="../media/image40.jpeg"/><Relationship Id="rId10" Type="http://schemas.openxmlformats.org/officeDocument/2006/relationships/image" Target="../media/image27.jpg"/><Relationship Id="rId19" Type="http://schemas.openxmlformats.org/officeDocument/2006/relationships/image" Target="../media/image36.png"/><Relationship Id="rId4" Type="http://schemas.openxmlformats.org/officeDocument/2006/relationships/image" Target="../media/image22.jpg"/><Relationship Id="rId9" Type="http://schemas.openxmlformats.org/officeDocument/2006/relationships/image" Target="../media/image26.jpg"/><Relationship Id="rId14" Type="http://schemas.openxmlformats.org/officeDocument/2006/relationships/image" Target="../media/image31.jpg"/><Relationship Id="rId22" Type="http://schemas.openxmlformats.org/officeDocument/2006/relationships/image" Target="../media/image39.jp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hyperlink" Target="https://pixabay.com/en/target-dart-aim-success-goal-1414775/"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1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doi.org/10.1111/bjet.13442"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image" Target="../media/image57.png"/><Relationship Id="rId7" Type="http://schemas.openxmlformats.org/officeDocument/2006/relationships/image" Target="../media/image27.jpg"/><Relationship Id="rId12"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62.jpeg"/><Relationship Id="rId5" Type="http://schemas.openxmlformats.org/officeDocument/2006/relationships/image" Target="../media/image13.png"/><Relationship Id="rId10" Type="http://schemas.openxmlformats.org/officeDocument/2006/relationships/image" Target="../media/image61.jpeg"/><Relationship Id="rId4" Type="http://schemas.openxmlformats.org/officeDocument/2006/relationships/image" Target="../media/image58.png"/><Relationship Id="rId9" Type="http://schemas.openxmlformats.org/officeDocument/2006/relationships/image" Target="../media/image60.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jpe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8" Type="http://schemas.openxmlformats.org/officeDocument/2006/relationships/image" Target="../media/image75.jpg"/><Relationship Id="rId13" Type="http://schemas.openxmlformats.org/officeDocument/2006/relationships/image" Target="../media/image80.jpeg"/><Relationship Id="rId3" Type="http://schemas.openxmlformats.org/officeDocument/2006/relationships/image" Target="../media/image71.png"/><Relationship Id="rId7" Type="http://schemas.openxmlformats.org/officeDocument/2006/relationships/image" Target="../media/image59.jpg"/><Relationship Id="rId12" Type="http://schemas.openxmlformats.org/officeDocument/2006/relationships/image" Target="../media/image79.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4.jpeg"/><Relationship Id="rId11" Type="http://schemas.openxmlformats.org/officeDocument/2006/relationships/image" Target="../media/image78.jpg"/><Relationship Id="rId5" Type="http://schemas.openxmlformats.org/officeDocument/2006/relationships/image" Target="../media/image73.jpg"/><Relationship Id="rId15" Type="http://schemas.openxmlformats.org/officeDocument/2006/relationships/image" Target="../media/image82.jpeg"/><Relationship Id="rId10" Type="http://schemas.openxmlformats.org/officeDocument/2006/relationships/image" Target="../media/image77.jpg"/><Relationship Id="rId4" Type="http://schemas.openxmlformats.org/officeDocument/2006/relationships/image" Target="../media/image72.jpg"/><Relationship Id="rId9" Type="http://schemas.openxmlformats.org/officeDocument/2006/relationships/image" Target="../media/image76.jpg"/><Relationship Id="rId14" Type="http://schemas.openxmlformats.org/officeDocument/2006/relationships/image" Target="../media/image81.jpeg"/></Relationships>
</file>

<file path=ppt/slides/_rels/slide29.xml.rels><?xml version="1.0" encoding="UTF-8" standalone="yes"?>
<Relationships xmlns="http://schemas.openxmlformats.org/package/2006/relationships"><Relationship Id="rId8" Type="http://schemas.openxmlformats.org/officeDocument/2006/relationships/image" Target="../media/image75.jpg"/><Relationship Id="rId13" Type="http://schemas.openxmlformats.org/officeDocument/2006/relationships/image" Target="../media/image80.jpeg"/><Relationship Id="rId3" Type="http://schemas.openxmlformats.org/officeDocument/2006/relationships/image" Target="../media/image71.png"/><Relationship Id="rId7" Type="http://schemas.openxmlformats.org/officeDocument/2006/relationships/image" Target="../media/image59.jpg"/><Relationship Id="rId12" Type="http://schemas.openxmlformats.org/officeDocument/2006/relationships/image" Target="../media/image79.jpg"/><Relationship Id="rId2" Type="http://schemas.openxmlformats.org/officeDocument/2006/relationships/notesSlide" Target="../notesSlides/notesSlide27.xml"/><Relationship Id="rId16"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74.jpeg"/><Relationship Id="rId11" Type="http://schemas.openxmlformats.org/officeDocument/2006/relationships/image" Target="../media/image78.jpg"/><Relationship Id="rId5" Type="http://schemas.openxmlformats.org/officeDocument/2006/relationships/image" Target="../media/image73.jpg"/><Relationship Id="rId15" Type="http://schemas.openxmlformats.org/officeDocument/2006/relationships/image" Target="../media/image82.jpeg"/><Relationship Id="rId10" Type="http://schemas.openxmlformats.org/officeDocument/2006/relationships/image" Target="../media/image77.jpg"/><Relationship Id="rId4" Type="http://schemas.openxmlformats.org/officeDocument/2006/relationships/image" Target="../media/image72.jpg"/><Relationship Id="rId9" Type="http://schemas.openxmlformats.org/officeDocument/2006/relationships/image" Target="../media/image76.jpg"/><Relationship Id="rId14" Type="http://schemas.openxmlformats.org/officeDocument/2006/relationships/image" Target="../media/image81.jpe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hyperlink" Target="https://creativecommons.org/licenses/by-nc-sa/3.0/" TargetMode="External"/><Relationship Id="rId4" Type="http://schemas.openxmlformats.org/officeDocument/2006/relationships/hyperlink" Target="https://kstatelibraries.pressbooks.pub/EDCI702/chapter/module-9-assessment-and-classroom-management/"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85.png"/><Relationship Id="rId7" Type="http://schemas.openxmlformats.org/officeDocument/2006/relationships/hyperlink" Target="https://snola.es/"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8.jpg"/><Relationship Id="rId5" Type="http://schemas.openxmlformats.org/officeDocument/2006/relationships/image" Target="../media/image87.jpg"/><Relationship Id="rId4" Type="http://schemas.openxmlformats.org/officeDocument/2006/relationships/image" Target="../media/image86.png"/></Relationships>
</file>

<file path=ppt/slides/_rels/slide3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hyperlink" Target="https://digital-strategy.ec.europa.eu/en/library/ethics-guidelines-trustworthy-ai"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hyperlink" Target="https://digital-strategy.ec.europa.eu/en/library/ethics-guidelines-trustworthy-ai"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s://chaoticsoulzzz.wordpress.com/2011/10/21/expectations-hurts/"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92.png"/><Relationship Id="rId4" Type="http://schemas.openxmlformats.org/officeDocument/2006/relationships/image" Target="../media/image35.jp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90.jpe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hyperlink" Target="https://doi.org/10.1111/bjet.13363"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95.png"/><Relationship Id="rId4" Type="http://schemas.openxmlformats.org/officeDocument/2006/relationships/image" Target="../media/image30.jpg"/></Relationships>
</file>

<file path=ppt/slides/_rels/slide46.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hyperlink" Target="https://www.gsic.uva.es/members/alemar"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15.png"/></Relationships>
</file>

<file path=ppt/slides/_rels/slide50.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51.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10.jpeg"/><Relationship Id="rId5" Type="http://schemas.openxmlformats.org/officeDocument/2006/relationships/image" Target="../media/image109.png"/><Relationship Id="rId4" Type="http://schemas.openxmlformats.org/officeDocument/2006/relationships/image" Target="../media/image108.jpeg"/></Relationships>
</file>

<file path=ppt/slides/_rels/slide5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png"/></Relationships>
</file>

<file path=ppt/slides/_rels/slide5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png"/></Relationships>
</file>

<file path=ppt/slides/_rels/slide5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5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4.xml"/><Relationship Id="rId4" Type="http://schemas.openxmlformats.org/officeDocument/2006/relationships/image" Target="../media/image119.png"/></Relationships>
</file>

<file path=ppt/slides/_rels/slide59.xml.rels><?xml version="1.0" encoding="UTF-8" standalone="yes"?>
<Relationships xmlns="http://schemas.openxmlformats.org/package/2006/relationships"><Relationship Id="rId3" Type="http://schemas.openxmlformats.org/officeDocument/2006/relationships/hyperlink" Target="https://doi.org/10.1007/978-3-030-64363-8_15" TargetMode="External"/><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hyperlink" Target="https://www.youtube.com/watch?v=Kbq_4bNXew8"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hyperlink" Target="https://www.gsic.uva.es/personal/sergio" TargetMode="External"/><Relationship Id="rId7" Type="http://schemas.openxmlformats.org/officeDocument/2006/relationships/hyperlink" Target="https://www.gsic.uva.es/personal/nesi" TargetMode="External"/><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hyperlink" Target="https://www.gsic.uva.es/personal/victor" TargetMode="External"/><Relationship Id="rId5" Type="http://schemas.openxmlformats.org/officeDocument/2006/relationships/hyperlink" Target="https://www.gsic.uva.es/personal/mbotlor" TargetMode="External"/><Relationship Id="rId10" Type="http://schemas.openxmlformats.org/officeDocument/2006/relationships/image" Target="../media/image24.jpg"/><Relationship Id="rId4" Type="http://schemas.openxmlformats.org/officeDocument/2006/relationships/hyperlink" Target="https://www.gsic.uva.es/personal/edugom" TargetMode="External"/><Relationship Id="rId9" Type="http://schemas.openxmlformats.org/officeDocument/2006/relationships/image" Target="../media/image122.png"/></Relationships>
</file>

<file path=ppt/slides/_rels/slide65.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hyperlink" Target="https://www.gsic.uva.es/personal/sergio" TargetMode="External"/><Relationship Id="rId7" Type="http://schemas.openxmlformats.org/officeDocument/2006/relationships/hyperlink" Target="https://www.gsic.uva.es/personal/nesi" TargetMode="External"/><Relationship Id="rId2" Type="http://schemas.openxmlformats.org/officeDocument/2006/relationships/notesSlide" Target="../notesSlides/notesSlide59.xml"/><Relationship Id="rId1" Type="http://schemas.openxmlformats.org/officeDocument/2006/relationships/slideLayout" Target="../slideLayouts/slideLayout4.xml"/><Relationship Id="rId6" Type="http://schemas.openxmlformats.org/officeDocument/2006/relationships/hyperlink" Target="https://www.gsic.uva.es/personal/victor" TargetMode="External"/><Relationship Id="rId5" Type="http://schemas.openxmlformats.org/officeDocument/2006/relationships/hyperlink" Target="https://www.gsic.uva.es/personal/mbotlor" TargetMode="External"/><Relationship Id="rId10" Type="http://schemas.openxmlformats.org/officeDocument/2006/relationships/image" Target="../media/image24.jpg"/><Relationship Id="rId4" Type="http://schemas.openxmlformats.org/officeDocument/2006/relationships/hyperlink" Target="https://www.gsic.uva.es/personal/edugom" TargetMode="External"/><Relationship Id="rId9" Type="http://schemas.openxmlformats.org/officeDocument/2006/relationships/image" Target="../media/image122.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1.xml"/><Relationship Id="rId1" Type="http://schemas.openxmlformats.org/officeDocument/2006/relationships/slideLayout" Target="../slideLayouts/slideLayout4.xml"/><Relationship Id="rId4" Type="http://schemas.openxmlformats.org/officeDocument/2006/relationships/image" Target="../media/image38.jp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mailto:amartine@infor.uva.es"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125.jpeg"/><Relationship Id="rId4" Type="http://schemas.openxmlformats.org/officeDocument/2006/relationships/hyperlink" Target="https://www.linkedin.com/in/amartinezmones/" TargetMode="External"/></Relationships>
</file>

<file path=ppt/slides/_rels/slide7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hyperlink" Target="https://www.piqsels.com/en/public-domain-photo-zyjmq"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hyperlink" Target="https://pixabay.com/en/target-dart-aim-success-goal-1414775/"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ítulo 4"/>
          <p:cNvSpPr>
            <a:spLocks noGrp="1"/>
          </p:cNvSpPr>
          <p:nvPr>
            <p:ph type="ctrTitle"/>
          </p:nvPr>
        </p:nvSpPr>
        <p:spPr>
          <a:xfrm>
            <a:off x="1108364" y="787401"/>
            <a:ext cx="10016836" cy="2576407"/>
          </a:xfrm>
          <a:noFill/>
        </p:spPr>
        <p:txBody>
          <a:bodyPr vert="horz" lIns="91440" tIns="45720" rIns="91440" bIns="45720" rtlCol="0" anchor="ctr">
            <a:normAutofit/>
          </a:bodyPr>
          <a:lstStyle/>
          <a:p>
            <a:r>
              <a:rPr lang="es-ES" sz="4400" b="1" dirty="0" err="1">
                <a:solidFill>
                  <a:schemeClr val="tx1"/>
                </a:solidFill>
              </a:rPr>
              <a:t>The</a:t>
            </a:r>
            <a:r>
              <a:rPr lang="es-ES" sz="4400" b="1" dirty="0">
                <a:solidFill>
                  <a:schemeClr val="tx1"/>
                </a:solidFill>
              </a:rPr>
              <a:t> </a:t>
            </a:r>
            <a:r>
              <a:rPr lang="es-ES" sz="4400" b="1" dirty="0" err="1">
                <a:solidFill>
                  <a:schemeClr val="tx1"/>
                </a:solidFill>
              </a:rPr>
              <a:t>Teacher</a:t>
            </a:r>
            <a:r>
              <a:rPr lang="es-ES" sz="4400" b="1" dirty="0">
                <a:solidFill>
                  <a:schemeClr val="tx1"/>
                </a:solidFill>
              </a:rPr>
              <a:t> in </a:t>
            </a:r>
            <a:r>
              <a:rPr lang="es-ES" sz="4400" b="1" dirty="0" err="1">
                <a:solidFill>
                  <a:schemeClr val="tx1"/>
                </a:solidFill>
              </a:rPr>
              <a:t>the</a:t>
            </a:r>
            <a:r>
              <a:rPr lang="es-ES" sz="4400" b="1" dirty="0">
                <a:solidFill>
                  <a:schemeClr val="tx1"/>
                </a:solidFill>
              </a:rPr>
              <a:t> </a:t>
            </a:r>
            <a:r>
              <a:rPr lang="es-ES" sz="4400" b="1" dirty="0" err="1">
                <a:solidFill>
                  <a:schemeClr val="tx1"/>
                </a:solidFill>
              </a:rPr>
              <a:t>Loop</a:t>
            </a:r>
            <a:r>
              <a:rPr lang="es-ES" sz="4400" b="1" dirty="0">
                <a:solidFill>
                  <a:schemeClr val="tx1"/>
                </a:solidFill>
              </a:rPr>
              <a:t>: </a:t>
            </a:r>
            <a:br>
              <a:rPr lang="es-ES" sz="4000" dirty="0">
                <a:solidFill>
                  <a:schemeClr val="tx1"/>
                </a:solidFill>
              </a:rPr>
            </a:br>
            <a:r>
              <a:rPr lang="es-ES" sz="4000" dirty="0">
                <a:solidFill>
                  <a:schemeClr val="tx1"/>
                </a:solidFill>
              </a:rPr>
              <a:t>Co-</a:t>
            </a:r>
            <a:r>
              <a:rPr lang="es-ES" sz="4000" dirty="0" err="1">
                <a:solidFill>
                  <a:schemeClr val="tx1"/>
                </a:solidFill>
              </a:rPr>
              <a:t>design</a:t>
            </a:r>
            <a:r>
              <a:rPr lang="es-ES" sz="4000" dirty="0">
                <a:solidFill>
                  <a:schemeClr val="tx1"/>
                </a:solidFill>
              </a:rPr>
              <a:t> </a:t>
            </a:r>
            <a:r>
              <a:rPr lang="es-ES" sz="4000" dirty="0" err="1">
                <a:solidFill>
                  <a:schemeClr val="tx1"/>
                </a:solidFill>
              </a:rPr>
              <a:t>Approaches</a:t>
            </a:r>
            <a:r>
              <a:rPr lang="es-ES" sz="4000" dirty="0">
                <a:solidFill>
                  <a:schemeClr val="tx1"/>
                </a:solidFill>
              </a:rPr>
              <a:t> </a:t>
            </a:r>
            <a:r>
              <a:rPr lang="es-ES" sz="4000" dirty="0" err="1">
                <a:solidFill>
                  <a:schemeClr val="tx1"/>
                </a:solidFill>
              </a:rPr>
              <a:t>to</a:t>
            </a:r>
            <a:r>
              <a:rPr lang="es-ES" sz="4000" dirty="0">
                <a:solidFill>
                  <a:schemeClr val="tx1"/>
                </a:solidFill>
              </a:rPr>
              <a:t> </a:t>
            </a:r>
            <a:r>
              <a:rPr lang="es-ES" sz="4000" dirty="0" err="1">
                <a:solidFill>
                  <a:schemeClr val="tx1"/>
                </a:solidFill>
              </a:rPr>
              <a:t>Increase</a:t>
            </a:r>
            <a:r>
              <a:rPr lang="es-ES" sz="4000" dirty="0">
                <a:solidFill>
                  <a:schemeClr val="tx1"/>
                </a:solidFill>
              </a:rPr>
              <a:t> </a:t>
            </a:r>
            <a:r>
              <a:rPr lang="es-ES" sz="4000" dirty="0" err="1">
                <a:solidFill>
                  <a:schemeClr val="tx1"/>
                </a:solidFill>
              </a:rPr>
              <a:t>Teacher</a:t>
            </a:r>
            <a:r>
              <a:rPr lang="es-ES" sz="4000" dirty="0">
                <a:solidFill>
                  <a:schemeClr val="tx1"/>
                </a:solidFill>
              </a:rPr>
              <a:t> Agency </a:t>
            </a:r>
            <a:r>
              <a:rPr lang="es-ES" sz="4000" dirty="0" err="1">
                <a:solidFill>
                  <a:schemeClr val="tx1"/>
                </a:solidFill>
              </a:rPr>
              <a:t>with</a:t>
            </a:r>
            <a:r>
              <a:rPr lang="es-ES" sz="4000" dirty="0">
                <a:solidFill>
                  <a:schemeClr val="tx1"/>
                </a:solidFill>
              </a:rPr>
              <a:t> </a:t>
            </a:r>
            <a:r>
              <a:rPr lang="es-ES" sz="4000" dirty="0" err="1">
                <a:solidFill>
                  <a:schemeClr val="tx1"/>
                </a:solidFill>
              </a:rPr>
              <a:t>Learning</a:t>
            </a:r>
            <a:r>
              <a:rPr lang="es-ES" sz="4000" dirty="0">
                <a:solidFill>
                  <a:schemeClr val="tx1"/>
                </a:solidFill>
              </a:rPr>
              <a:t> </a:t>
            </a:r>
            <a:r>
              <a:rPr lang="es-ES" sz="4000" dirty="0" err="1">
                <a:solidFill>
                  <a:schemeClr val="tx1"/>
                </a:solidFill>
              </a:rPr>
              <a:t>Analytics</a:t>
            </a:r>
            <a:endParaRPr lang="es-ES_tradnl" sz="8000" dirty="0">
              <a:solidFill>
                <a:schemeClr val="tx1"/>
              </a:solidFill>
            </a:endParaRPr>
          </a:p>
        </p:txBody>
      </p:sp>
      <p:sp>
        <p:nvSpPr>
          <p:cNvPr id="5" name="Google Shape;16;p2">
            <a:extLst>
              <a:ext uri="{FF2B5EF4-FFF2-40B4-BE49-F238E27FC236}">
                <a16:creationId xmlns:a16="http://schemas.microsoft.com/office/drawing/2014/main" id="{24AD6048-C909-174A-AD4F-5FD0FFEF3F85}"/>
              </a:ext>
            </a:extLst>
          </p:cNvPr>
          <p:cNvSpPr txBox="1">
            <a:spLocks/>
          </p:cNvSpPr>
          <p:nvPr/>
        </p:nvSpPr>
        <p:spPr>
          <a:xfrm>
            <a:off x="2108887" y="3494192"/>
            <a:ext cx="7772400" cy="1313535"/>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400"/>
              <a:buFont typeface="Calibri"/>
              <a:buNone/>
              <a:defRPr sz="3200" b="0" i="0" u="none" strike="noStrike" cap="none" baseline="0">
                <a:solidFill>
                  <a:schemeClr val="bg1"/>
                </a:solidFill>
                <a:latin typeface="+mj-lt"/>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ES" sz="2800" dirty="0">
                <a:solidFill>
                  <a:schemeClr val="tx1"/>
                </a:solidFill>
              </a:rPr>
              <a:t>Alejandra Martínez </a:t>
            </a:r>
            <a:r>
              <a:rPr lang="es-ES" sz="2800" dirty="0" err="1">
                <a:solidFill>
                  <a:schemeClr val="tx1"/>
                </a:solidFill>
              </a:rPr>
              <a:t>Monés</a:t>
            </a:r>
            <a:r>
              <a:rPr lang="es-ES" sz="2800" dirty="0">
                <a:solidFill>
                  <a:schemeClr val="tx1"/>
                </a:solidFill>
              </a:rPr>
              <a:t> - </a:t>
            </a:r>
            <a:r>
              <a:rPr lang="es-ES_tradnl" sz="2400" dirty="0"/>
              <a:t> </a:t>
            </a:r>
            <a:r>
              <a:rPr lang="es-ES_tradnl" sz="2400" dirty="0">
                <a:hlinkClick r:id="rId3"/>
              </a:rPr>
              <a:t>amartine@infor.uva.es</a:t>
            </a:r>
            <a:endParaRPr lang="es-ES" sz="2400" dirty="0">
              <a:solidFill>
                <a:schemeClr val="tx1"/>
              </a:solidFill>
            </a:endParaRPr>
          </a:p>
          <a:p>
            <a:r>
              <a:rPr lang="es-ES" sz="2400" dirty="0">
                <a:solidFill>
                  <a:schemeClr val="tx1"/>
                </a:solidFill>
              </a:rPr>
              <a:t>	GSIC-EMIC, Universidad de Valladolid, </a:t>
            </a:r>
            <a:r>
              <a:rPr lang="es-ES" sz="2400" dirty="0" err="1">
                <a:solidFill>
                  <a:schemeClr val="tx1"/>
                </a:solidFill>
              </a:rPr>
              <a:t>Spain</a:t>
            </a:r>
            <a:endParaRPr lang="es-ES" sz="2400" dirty="0">
              <a:solidFill>
                <a:schemeClr val="tx1"/>
              </a:solidFill>
            </a:endParaRPr>
          </a:p>
          <a:p>
            <a:r>
              <a:rPr lang="es-ES" sz="2400" dirty="0">
                <a:solidFill>
                  <a:schemeClr val="tx1"/>
                </a:solidFill>
              </a:rPr>
              <a:t>	SNOLA (</a:t>
            </a:r>
            <a:r>
              <a:rPr lang="es-ES" sz="2400" dirty="0" err="1">
                <a:solidFill>
                  <a:schemeClr val="tx1"/>
                </a:solidFill>
              </a:rPr>
              <a:t>Spanish</a:t>
            </a:r>
            <a:r>
              <a:rPr lang="es-ES" sz="2400" dirty="0">
                <a:solidFill>
                  <a:schemeClr val="tx1"/>
                </a:solidFill>
              </a:rPr>
              <a:t> Network </a:t>
            </a:r>
            <a:r>
              <a:rPr lang="es-ES" sz="2400" dirty="0" err="1">
                <a:solidFill>
                  <a:schemeClr val="tx1"/>
                </a:solidFill>
              </a:rPr>
              <a:t>of</a:t>
            </a:r>
            <a:r>
              <a:rPr lang="es-ES" sz="2400" dirty="0">
                <a:solidFill>
                  <a:schemeClr val="tx1"/>
                </a:solidFill>
              </a:rPr>
              <a:t> </a:t>
            </a:r>
            <a:r>
              <a:rPr lang="es-ES" sz="2400" dirty="0" err="1">
                <a:solidFill>
                  <a:schemeClr val="tx1"/>
                </a:solidFill>
              </a:rPr>
              <a:t>Learning</a:t>
            </a:r>
            <a:r>
              <a:rPr lang="es-ES" sz="2400" dirty="0">
                <a:solidFill>
                  <a:schemeClr val="tx1"/>
                </a:solidFill>
              </a:rPr>
              <a:t> </a:t>
            </a:r>
            <a:r>
              <a:rPr lang="es-ES" sz="2400" dirty="0" err="1">
                <a:solidFill>
                  <a:schemeClr val="tx1"/>
                </a:solidFill>
              </a:rPr>
              <a:t>Analytics</a:t>
            </a:r>
            <a:r>
              <a:rPr lang="es-ES" sz="2400" dirty="0">
                <a:solidFill>
                  <a:schemeClr val="tx1"/>
                </a:solidFill>
              </a:rPr>
              <a:t>) </a:t>
            </a:r>
          </a:p>
          <a:p>
            <a:endParaRPr lang="es-ES" sz="1800" b="1" dirty="0">
              <a:solidFill>
                <a:schemeClr val="tx1"/>
              </a:solidFill>
            </a:endParaRPr>
          </a:p>
        </p:txBody>
      </p:sp>
      <p:pic>
        <p:nvPicPr>
          <p:cNvPr id="3" name="Imagen 2">
            <a:extLst>
              <a:ext uri="{FF2B5EF4-FFF2-40B4-BE49-F238E27FC236}">
                <a16:creationId xmlns:a16="http://schemas.microsoft.com/office/drawing/2014/main" id="{5F875342-56C6-E24C-BB7A-8DBC566C9D43}"/>
              </a:ext>
            </a:extLst>
          </p:cNvPr>
          <p:cNvPicPr>
            <a:picLocks noChangeAspect="1"/>
          </p:cNvPicPr>
          <p:nvPr/>
        </p:nvPicPr>
        <p:blipFill>
          <a:blip r:embed="rId4"/>
          <a:stretch>
            <a:fillRect/>
          </a:stretch>
        </p:blipFill>
        <p:spPr>
          <a:xfrm>
            <a:off x="9982200" y="6281610"/>
            <a:ext cx="2209800" cy="576390"/>
          </a:xfrm>
          <a:prstGeom prst="rect">
            <a:avLst/>
          </a:prstGeom>
        </p:spPr>
      </p:pic>
      <p:sp>
        <p:nvSpPr>
          <p:cNvPr id="6" name="CuadroTexto 5">
            <a:extLst>
              <a:ext uri="{FF2B5EF4-FFF2-40B4-BE49-F238E27FC236}">
                <a16:creationId xmlns:a16="http://schemas.microsoft.com/office/drawing/2014/main" id="{C56B021E-6F9C-D94A-906F-49670390FC9B}"/>
              </a:ext>
            </a:extLst>
          </p:cNvPr>
          <p:cNvSpPr txBox="1"/>
          <p:nvPr/>
        </p:nvSpPr>
        <p:spPr>
          <a:xfrm>
            <a:off x="-542925" y="5257800"/>
            <a:ext cx="184731" cy="923330"/>
          </a:xfrm>
          <a:prstGeom prst="rect">
            <a:avLst/>
          </a:prstGeom>
          <a:noFill/>
        </p:spPr>
        <p:txBody>
          <a:bodyPr wrap="none" rtlCol="0">
            <a:spAutoFit/>
          </a:bodyPr>
          <a:lstStyle/>
          <a:p>
            <a:endParaRPr lang="es-ES" dirty="0"/>
          </a:p>
          <a:p>
            <a:endParaRPr lang="es-ES" dirty="0"/>
          </a:p>
          <a:p>
            <a:endParaRPr lang="es-ES" dirty="0"/>
          </a:p>
        </p:txBody>
      </p:sp>
      <p:pic>
        <p:nvPicPr>
          <p:cNvPr id="4" name="Imagen 3">
            <a:extLst>
              <a:ext uri="{FF2B5EF4-FFF2-40B4-BE49-F238E27FC236}">
                <a16:creationId xmlns:a16="http://schemas.microsoft.com/office/drawing/2014/main" id="{E8947ACB-CD18-7CAB-AE27-82134CA4A845}"/>
              </a:ext>
            </a:extLst>
          </p:cNvPr>
          <p:cNvPicPr>
            <a:picLocks noChangeAspect="1"/>
          </p:cNvPicPr>
          <p:nvPr/>
        </p:nvPicPr>
        <p:blipFill>
          <a:blip r:embed="rId5"/>
          <a:stretch>
            <a:fillRect/>
          </a:stretch>
        </p:blipFill>
        <p:spPr>
          <a:xfrm>
            <a:off x="1981198" y="5524362"/>
            <a:ext cx="7772400" cy="1313535"/>
          </a:xfrm>
          <a:prstGeom prst="rect">
            <a:avLst/>
          </a:prstGeom>
        </p:spPr>
      </p:pic>
    </p:spTree>
    <p:extLst>
      <p:ext uri="{BB962C8B-B14F-4D97-AF65-F5344CB8AC3E}">
        <p14:creationId xmlns:p14="http://schemas.microsoft.com/office/powerpoint/2010/main" val="1687471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992C1F-8583-F912-87CF-514C18B69B12}"/>
              </a:ext>
            </a:extLst>
          </p:cNvPr>
          <p:cNvSpPr>
            <a:spLocks noGrp="1"/>
          </p:cNvSpPr>
          <p:nvPr>
            <p:ph type="title"/>
          </p:nvPr>
        </p:nvSpPr>
        <p:spPr/>
        <p:txBody>
          <a:bodyPr/>
          <a:lstStyle/>
          <a:p>
            <a:r>
              <a:rPr lang="en-GB" dirty="0"/>
              <a:t>Let’s start with a question … </a:t>
            </a:r>
          </a:p>
        </p:txBody>
      </p:sp>
      <p:sp>
        <p:nvSpPr>
          <p:cNvPr id="3" name="Marcador de contenido 2">
            <a:extLst>
              <a:ext uri="{FF2B5EF4-FFF2-40B4-BE49-F238E27FC236}">
                <a16:creationId xmlns:a16="http://schemas.microsoft.com/office/drawing/2014/main" id="{2323E1F0-3D35-AFA9-1315-064F0BC6D22E}"/>
              </a:ext>
            </a:extLst>
          </p:cNvPr>
          <p:cNvSpPr>
            <a:spLocks noGrp="1"/>
          </p:cNvSpPr>
          <p:nvPr>
            <p:ph sz="quarter" idx="11"/>
          </p:nvPr>
        </p:nvSpPr>
        <p:spPr/>
        <p:txBody>
          <a:bodyPr>
            <a:normAutofit fontScale="92500" lnSpcReduction="20000"/>
          </a:bodyPr>
          <a:lstStyle/>
          <a:p>
            <a:pPr marL="0" indent="0">
              <a:buNone/>
            </a:pPr>
            <a:r>
              <a:rPr lang="en-GB" sz="10300" dirty="0"/>
              <a:t>What are Learning Analytics about? </a:t>
            </a:r>
            <a:endParaRPr lang="en-GB" dirty="0"/>
          </a:p>
          <a:p>
            <a:pPr marL="0" indent="0">
              <a:buNone/>
            </a:pPr>
            <a:endParaRPr lang="en-GB" dirty="0"/>
          </a:p>
        </p:txBody>
      </p:sp>
      <p:sp>
        <p:nvSpPr>
          <p:cNvPr id="4" name="Marcador de pie de página 3">
            <a:extLst>
              <a:ext uri="{FF2B5EF4-FFF2-40B4-BE49-F238E27FC236}">
                <a16:creationId xmlns:a16="http://schemas.microsoft.com/office/drawing/2014/main" id="{7C909475-3AB2-9638-FD17-0EDF7F3B8A53}"/>
              </a:ext>
            </a:extLst>
          </p:cNvPr>
          <p:cNvSpPr>
            <a:spLocks noGrp="1"/>
          </p:cNvSpPr>
          <p:nvPr>
            <p:ph type="ftr" sz="quarter" idx="3"/>
          </p:nvPr>
        </p:nvSpPr>
        <p:spPr>
          <a:xfrm>
            <a:off x="4038600" y="6492876"/>
            <a:ext cx="4114800" cy="365125"/>
          </a:xfrm>
        </p:spPr>
        <p:txBody>
          <a:bodyPr/>
          <a:lstStyle/>
          <a:p>
            <a:r>
              <a:rPr lang="es-ES"/>
              <a:t>amartine@CSEDU May 2nd 2024</a:t>
            </a:r>
            <a:endParaRPr lang="es-ES" dirty="0"/>
          </a:p>
        </p:txBody>
      </p:sp>
      <p:sp>
        <p:nvSpPr>
          <p:cNvPr id="5" name="Marcador de número de diapositiva 4">
            <a:extLst>
              <a:ext uri="{FF2B5EF4-FFF2-40B4-BE49-F238E27FC236}">
                <a16:creationId xmlns:a16="http://schemas.microsoft.com/office/drawing/2014/main" id="{D6357896-E02B-33B2-C60E-56360152786A}"/>
              </a:ext>
            </a:extLst>
          </p:cNvPr>
          <p:cNvSpPr>
            <a:spLocks noGrp="1"/>
          </p:cNvSpPr>
          <p:nvPr>
            <p:ph type="sldNum" sz="quarter" idx="4"/>
          </p:nvPr>
        </p:nvSpPr>
        <p:spPr/>
        <p:txBody>
          <a:bodyPr/>
          <a:lstStyle/>
          <a:p>
            <a:fld id="{66ACB6DD-DCF0-A441-B658-B929A2260E05}" type="slidenum">
              <a:rPr lang="es-ES" smtClean="0"/>
              <a:t>10</a:t>
            </a:fld>
            <a:endParaRPr lang="es-ES" dirty="0"/>
          </a:p>
        </p:txBody>
      </p:sp>
    </p:spTree>
    <p:extLst>
      <p:ext uri="{BB962C8B-B14F-4D97-AF65-F5344CB8AC3E}">
        <p14:creationId xmlns:p14="http://schemas.microsoft.com/office/powerpoint/2010/main" val="4286389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a:stretch>
        </a:blipFill>
        <a:effectLst/>
      </p:bgPr>
    </p:bg>
    <p:spTree>
      <p:nvGrpSpPr>
        <p:cNvPr id="1" name=""/>
        <p:cNvGrpSpPr/>
        <p:nvPr/>
      </p:nvGrpSpPr>
      <p:grpSpPr>
        <a:xfrm>
          <a:off x="0" y="0"/>
          <a:ext cx="0" cy="0"/>
          <a:chOff x="0" y="0"/>
          <a:chExt cx="0" cy="0"/>
        </a:xfrm>
      </p:grpSpPr>
      <p:pic>
        <p:nvPicPr>
          <p:cNvPr id="7" name="Imagen 6" descr="Una caricatura de una persona&#10;&#10;Descripción generada automáticamente con confianza media">
            <a:extLst>
              <a:ext uri="{FF2B5EF4-FFF2-40B4-BE49-F238E27FC236}">
                <a16:creationId xmlns:a16="http://schemas.microsoft.com/office/drawing/2014/main" id="{969FFE09-B39B-2925-8B37-0377AAC0CA89}"/>
              </a:ext>
            </a:extLst>
          </p:cNvPr>
          <p:cNvPicPr>
            <a:picLocks noChangeAspect="1"/>
          </p:cNvPicPr>
          <p:nvPr/>
        </p:nvPicPr>
        <p:blipFill>
          <a:blip r:embed="rId4">
            <a:alphaModFix amt="35000"/>
          </a:blip>
          <a:stretch>
            <a:fillRect/>
          </a:stretch>
        </p:blipFill>
        <p:spPr>
          <a:xfrm>
            <a:off x="-455839" y="-5895"/>
            <a:ext cx="13103678" cy="6858000"/>
          </a:xfrm>
          <a:prstGeom prst="rect">
            <a:avLst/>
          </a:prstGeom>
        </p:spPr>
      </p:pic>
      <p:sp>
        <p:nvSpPr>
          <p:cNvPr id="2" name="Título 1">
            <a:extLst>
              <a:ext uri="{FF2B5EF4-FFF2-40B4-BE49-F238E27FC236}">
                <a16:creationId xmlns:a16="http://schemas.microsoft.com/office/drawing/2014/main" id="{7E209222-FFD0-D91A-4445-A2AE5421B52E}"/>
              </a:ext>
            </a:extLst>
          </p:cNvPr>
          <p:cNvSpPr>
            <a:spLocks noGrp="1"/>
          </p:cNvSpPr>
          <p:nvPr>
            <p:ph type="title"/>
          </p:nvPr>
        </p:nvSpPr>
        <p:spPr>
          <a:xfrm>
            <a:off x="838200" y="424544"/>
            <a:ext cx="9201150" cy="1279638"/>
          </a:xfrm>
        </p:spPr>
        <p:txBody>
          <a:bodyPr/>
          <a:lstStyle/>
          <a:p>
            <a:r>
              <a:rPr lang="en-GB" sz="3600" dirty="0"/>
              <a:t>Let’s not forget: </a:t>
            </a:r>
            <a:r>
              <a:rPr lang="en-GB" sz="3600" dirty="0">
                <a:solidFill>
                  <a:srgbClr val="C00000"/>
                </a:solidFill>
              </a:rPr>
              <a:t>Learning analytics </a:t>
            </a:r>
            <a:br>
              <a:rPr lang="en-GB" sz="3600" dirty="0">
                <a:solidFill>
                  <a:srgbClr val="C00000"/>
                </a:solidFill>
              </a:rPr>
            </a:br>
            <a:endParaRPr lang="en-GB" dirty="0"/>
          </a:p>
        </p:txBody>
      </p:sp>
      <p:sp>
        <p:nvSpPr>
          <p:cNvPr id="3" name="Marcador de contenido 2">
            <a:extLst>
              <a:ext uri="{FF2B5EF4-FFF2-40B4-BE49-F238E27FC236}">
                <a16:creationId xmlns:a16="http://schemas.microsoft.com/office/drawing/2014/main" id="{ED5DEC1B-AE38-BB9D-5904-053444B49490}"/>
              </a:ext>
            </a:extLst>
          </p:cNvPr>
          <p:cNvSpPr>
            <a:spLocks noGrp="1"/>
          </p:cNvSpPr>
          <p:nvPr>
            <p:ph sz="quarter" idx="11"/>
          </p:nvPr>
        </p:nvSpPr>
        <p:spPr/>
        <p:txBody>
          <a:bodyPr>
            <a:normAutofit/>
          </a:bodyPr>
          <a:lstStyle/>
          <a:p>
            <a:pPr marL="0" indent="0">
              <a:buNone/>
            </a:pPr>
            <a:r>
              <a:rPr lang="en-GB" sz="6500" b="1" dirty="0">
                <a:solidFill>
                  <a:srgbClr val="C00000"/>
                </a:solidFill>
              </a:rPr>
              <a:t>are about learning</a:t>
            </a:r>
            <a:r>
              <a:rPr lang="en-GB" sz="5800" b="1" dirty="0">
                <a:solidFill>
                  <a:srgbClr val="C00000"/>
                </a:solidFill>
              </a:rPr>
              <a:t> </a:t>
            </a:r>
            <a:endParaRPr lang="en-GB" dirty="0"/>
          </a:p>
          <a:p>
            <a:r>
              <a:rPr lang="en-GB" dirty="0"/>
              <a:t>Analytics have to deal with learning and teaching </a:t>
            </a:r>
          </a:p>
          <a:p>
            <a:r>
              <a:rPr lang="en-GB" dirty="0"/>
              <a:t>Computational aspects have to be integrated in educational research </a:t>
            </a:r>
          </a:p>
          <a:p>
            <a:pPr marL="0" indent="0" defTabSz="457200">
              <a:buNone/>
            </a:pPr>
            <a:endParaRPr lang="es-ES" sz="1900" dirty="0">
              <a:latin typeface="+mn-lt"/>
            </a:endParaRPr>
          </a:p>
          <a:p>
            <a:pPr marL="0" indent="0" defTabSz="457200">
              <a:buNone/>
            </a:pPr>
            <a:r>
              <a:rPr lang="es-ES" sz="1900" dirty="0" err="1">
                <a:latin typeface="+mn-lt"/>
              </a:rPr>
              <a:t>Gašević</a:t>
            </a:r>
            <a:r>
              <a:rPr lang="es-ES" sz="1900" dirty="0">
                <a:latin typeface="+mn-lt"/>
              </a:rPr>
              <a:t>, D., Dawson, S. &amp; Siemens, G. </a:t>
            </a:r>
            <a:r>
              <a:rPr lang="es-ES" sz="1900" dirty="0" err="1">
                <a:latin typeface="+mn-lt"/>
              </a:rPr>
              <a:t>Let’s</a:t>
            </a:r>
            <a:r>
              <a:rPr lang="es-ES" sz="1900" dirty="0">
                <a:latin typeface="+mn-lt"/>
              </a:rPr>
              <a:t> </a:t>
            </a:r>
            <a:r>
              <a:rPr lang="es-ES" sz="1900" dirty="0" err="1">
                <a:latin typeface="+mn-lt"/>
              </a:rPr>
              <a:t>not</a:t>
            </a:r>
            <a:r>
              <a:rPr lang="es-ES" sz="1900" dirty="0">
                <a:latin typeface="+mn-lt"/>
              </a:rPr>
              <a:t> </a:t>
            </a:r>
            <a:r>
              <a:rPr lang="es-ES" sz="1900" dirty="0" err="1">
                <a:latin typeface="+mn-lt"/>
              </a:rPr>
              <a:t>forget</a:t>
            </a:r>
            <a:r>
              <a:rPr lang="es-ES" sz="1900" dirty="0">
                <a:latin typeface="+mn-lt"/>
              </a:rPr>
              <a:t>: </a:t>
            </a:r>
            <a:r>
              <a:rPr lang="es-ES" sz="1900" dirty="0" err="1">
                <a:latin typeface="+mn-lt"/>
              </a:rPr>
              <a:t>Learning</a:t>
            </a:r>
            <a:r>
              <a:rPr lang="es-ES" sz="1900" dirty="0">
                <a:latin typeface="+mn-lt"/>
              </a:rPr>
              <a:t> </a:t>
            </a:r>
            <a:r>
              <a:rPr lang="es-ES" sz="1900" dirty="0" err="1">
                <a:latin typeface="+mn-lt"/>
              </a:rPr>
              <a:t>analytics</a:t>
            </a:r>
            <a:r>
              <a:rPr lang="es-ES" sz="1900" dirty="0">
                <a:latin typeface="+mn-lt"/>
              </a:rPr>
              <a:t> are </a:t>
            </a:r>
            <a:r>
              <a:rPr lang="es-ES" sz="1900" dirty="0" err="1">
                <a:latin typeface="+mn-lt"/>
              </a:rPr>
              <a:t>about</a:t>
            </a:r>
            <a:r>
              <a:rPr lang="es-ES" sz="1900" dirty="0">
                <a:latin typeface="+mn-lt"/>
              </a:rPr>
              <a:t> </a:t>
            </a:r>
            <a:r>
              <a:rPr lang="es-ES" sz="1900" dirty="0" err="1">
                <a:latin typeface="+mn-lt"/>
              </a:rPr>
              <a:t>learning</a:t>
            </a:r>
            <a:r>
              <a:rPr lang="es-ES" sz="1900" dirty="0">
                <a:latin typeface="+mn-lt"/>
              </a:rPr>
              <a:t>. TECHTRENDS TECH TRENDS 59, 64–71 (2015). https://</a:t>
            </a:r>
            <a:r>
              <a:rPr lang="es-ES" sz="1900" dirty="0" err="1">
                <a:latin typeface="+mn-lt"/>
              </a:rPr>
              <a:t>doi.org</a:t>
            </a:r>
            <a:r>
              <a:rPr lang="es-ES" sz="1900" dirty="0">
                <a:latin typeface="+mn-lt"/>
              </a:rPr>
              <a:t>/10.1007/s11528-014-0822-x</a:t>
            </a:r>
          </a:p>
        </p:txBody>
      </p:sp>
      <p:sp>
        <p:nvSpPr>
          <p:cNvPr id="4" name="Marcador de pie de página 3">
            <a:extLst>
              <a:ext uri="{FF2B5EF4-FFF2-40B4-BE49-F238E27FC236}">
                <a16:creationId xmlns:a16="http://schemas.microsoft.com/office/drawing/2014/main" id="{91AC6BB0-4650-6029-DBB3-948EDD0FD2A4}"/>
              </a:ext>
            </a:extLst>
          </p:cNvPr>
          <p:cNvSpPr>
            <a:spLocks noGrp="1"/>
          </p:cNvSpPr>
          <p:nvPr>
            <p:ph type="ftr" sz="quarter" idx="3"/>
          </p:nvPr>
        </p:nvSpPr>
        <p:spPr>
          <a:xfrm>
            <a:off x="4038600" y="6492876"/>
            <a:ext cx="4114800" cy="365125"/>
          </a:xfrm>
        </p:spPr>
        <p:txBody>
          <a:bodyPr/>
          <a:lstStyle/>
          <a:p>
            <a:r>
              <a:rPr lang="es-ES"/>
              <a:t>amartine@CSEDU May 2nd 2024</a:t>
            </a:r>
            <a:endParaRPr lang="es-ES" dirty="0"/>
          </a:p>
        </p:txBody>
      </p:sp>
      <p:sp>
        <p:nvSpPr>
          <p:cNvPr id="5" name="Marcador de número de diapositiva 4">
            <a:extLst>
              <a:ext uri="{FF2B5EF4-FFF2-40B4-BE49-F238E27FC236}">
                <a16:creationId xmlns:a16="http://schemas.microsoft.com/office/drawing/2014/main" id="{58FAEE1B-9F94-FAAC-C5F0-559BA8966EF3}"/>
              </a:ext>
            </a:extLst>
          </p:cNvPr>
          <p:cNvSpPr>
            <a:spLocks noGrp="1"/>
          </p:cNvSpPr>
          <p:nvPr>
            <p:ph type="sldNum" sz="quarter" idx="4"/>
          </p:nvPr>
        </p:nvSpPr>
        <p:spPr/>
        <p:txBody>
          <a:bodyPr/>
          <a:lstStyle/>
          <a:p>
            <a:fld id="{66ACB6DD-DCF0-A441-B658-B929A2260E05}" type="slidenum">
              <a:rPr lang="es-ES" smtClean="0"/>
              <a:t>11</a:t>
            </a:fld>
            <a:endParaRPr lang="es-ES" dirty="0"/>
          </a:p>
        </p:txBody>
      </p:sp>
    </p:spTree>
    <p:extLst>
      <p:ext uri="{BB962C8B-B14F-4D97-AF65-F5344CB8AC3E}">
        <p14:creationId xmlns:p14="http://schemas.microsoft.com/office/powerpoint/2010/main" val="1863370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bg>
      <p:bgPr>
        <a:blipFill dpi="0" rotWithShape="1">
          <a:blip r:embed="rId3">
            <a:alphaModFix amt="25000"/>
            <a:lum/>
          </a:blip>
          <a:srcRect/>
          <a:stretch>
            <a:fillRect/>
          </a:stretch>
        </a:blipFill>
        <a:effectLst/>
      </p:bgPr>
    </p:bg>
    <p:spTree>
      <p:nvGrpSpPr>
        <p:cNvPr id="1" name=""/>
        <p:cNvGrpSpPr/>
        <p:nvPr/>
      </p:nvGrpSpPr>
      <p:grpSpPr>
        <a:xfrm>
          <a:off x="0" y="0"/>
          <a:ext cx="0" cy="0"/>
          <a:chOff x="0" y="0"/>
          <a:chExt cx="0" cy="0"/>
        </a:xfrm>
      </p:grpSpPr>
      <p:pic>
        <p:nvPicPr>
          <p:cNvPr id="7" name="Imagen 6" descr="Un grupo de personas sentadas frente a una mesa con una computadora&#10;&#10;Descripción generada automáticamente con confianza media">
            <a:extLst>
              <a:ext uri="{FF2B5EF4-FFF2-40B4-BE49-F238E27FC236}">
                <a16:creationId xmlns:a16="http://schemas.microsoft.com/office/drawing/2014/main" id="{91C903E6-3ABE-B950-E1D2-A9783D20541D}"/>
              </a:ext>
            </a:extLst>
          </p:cNvPr>
          <p:cNvPicPr>
            <a:picLocks noChangeAspect="1"/>
          </p:cNvPicPr>
          <p:nvPr/>
        </p:nvPicPr>
        <p:blipFill>
          <a:blip r:embed="rId4">
            <a:alphaModFix amt="35000"/>
          </a:blip>
          <a:stretch>
            <a:fillRect/>
          </a:stretch>
        </p:blipFill>
        <p:spPr>
          <a:xfrm>
            <a:off x="0" y="-433617"/>
            <a:ext cx="12207268" cy="8140703"/>
          </a:xfrm>
          <a:prstGeom prst="rect">
            <a:avLst/>
          </a:prstGeom>
        </p:spPr>
      </p:pic>
      <p:sp>
        <p:nvSpPr>
          <p:cNvPr id="2" name="Título 1">
            <a:extLst>
              <a:ext uri="{FF2B5EF4-FFF2-40B4-BE49-F238E27FC236}">
                <a16:creationId xmlns:a16="http://schemas.microsoft.com/office/drawing/2014/main" id="{7E209222-FFD0-D91A-4445-A2AE5421B52E}"/>
              </a:ext>
            </a:extLst>
          </p:cNvPr>
          <p:cNvSpPr>
            <a:spLocks noGrp="1"/>
          </p:cNvSpPr>
          <p:nvPr>
            <p:ph type="title"/>
          </p:nvPr>
        </p:nvSpPr>
        <p:spPr/>
        <p:txBody>
          <a:bodyPr/>
          <a:lstStyle/>
          <a:p>
            <a:r>
              <a:rPr lang="en-GB" sz="3600" dirty="0">
                <a:solidFill>
                  <a:srgbClr val="C00000"/>
                </a:solidFill>
              </a:rPr>
              <a:t>Learning analytics are (also) about … </a:t>
            </a:r>
            <a:br>
              <a:rPr lang="en-GB" sz="3600" dirty="0">
                <a:solidFill>
                  <a:srgbClr val="C00000"/>
                </a:solidFill>
              </a:rPr>
            </a:br>
            <a:endParaRPr lang="en-GB" dirty="0"/>
          </a:p>
        </p:txBody>
      </p:sp>
      <p:sp>
        <p:nvSpPr>
          <p:cNvPr id="3" name="Marcador de contenido 2">
            <a:extLst>
              <a:ext uri="{FF2B5EF4-FFF2-40B4-BE49-F238E27FC236}">
                <a16:creationId xmlns:a16="http://schemas.microsoft.com/office/drawing/2014/main" id="{ED5DEC1B-AE38-BB9D-5904-053444B49490}"/>
              </a:ext>
            </a:extLst>
          </p:cNvPr>
          <p:cNvSpPr>
            <a:spLocks noGrp="1"/>
          </p:cNvSpPr>
          <p:nvPr>
            <p:ph sz="quarter" idx="11"/>
          </p:nvPr>
        </p:nvSpPr>
        <p:spPr>
          <a:xfrm>
            <a:off x="838200" y="1447800"/>
            <a:ext cx="10515600" cy="3962400"/>
          </a:xfrm>
        </p:spPr>
        <p:txBody>
          <a:bodyPr>
            <a:normAutofit/>
          </a:bodyPr>
          <a:lstStyle/>
          <a:p>
            <a:pPr marL="0" indent="0">
              <a:buNone/>
            </a:pPr>
            <a:r>
              <a:rPr lang="en-GB" sz="6000" b="1" dirty="0">
                <a:solidFill>
                  <a:srgbClr val="C00000"/>
                </a:solidFill>
              </a:rPr>
              <a:t>teaching</a:t>
            </a:r>
            <a:r>
              <a:rPr lang="en-GB" sz="8600" dirty="0">
                <a:solidFill>
                  <a:srgbClr val="C00000"/>
                </a:solidFill>
              </a:rPr>
              <a:t> </a:t>
            </a:r>
            <a:r>
              <a:rPr lang="en-GB" sz="5800" dirty="0">
                <a:solidFill>
                  <a:srgbClr val="C00000"/>
                </a:solidFill>
              </a:rPr>
              <a:t> </a:t>
            </a:r>
            <a:endParaRPr lang="en-GB" sz="3000" dirty="0"/>
          </a:p>
          <a:p>
            <a:r>
              <a:rPr lang="en-GB" sz="3000" b="1" dirty="0"/>
              <a:t>Classroom orchestration </a:t>
            </a:r>
          </a:p>
          <a:p>
            <a:r>
              <a:rPr lang="en-GB" sz="3000" b="1" dirty="0"/>
              <a:t>Teachers’ attitudes </a:t>
            </a:r>
          </a:p>
          <a:p>
            <a:r>
              <a:rPr lang="en-GB" sz="3000" b="1" dirty="0"/>
              <a:t>Contextual factors </a:t>
            </a:r>
            <a:endParaRPr lang="es-ES" sz="3000" b="1" dirty="0"/>
          </a:p>
          <a:p>
            <a:endParaRPr lang="en-GB" dirty="0"/>
          </a:p>
        </p:txBody>
      </p:sp>
      <p:sp>
        <p:nvSpPr>
          <p:cNvPr id="9" name="Marcador de pie de página 3">
            <a:extLst>
              <a:ext uri="{FF2B5EF4-FFF2-40B4-BE49-F238E27FC236}">
                <a16:creationId xmlns:a16="http://schemas.microsoft.com/office/drawing/2014/main" id="{73E142D7-08DB-AD5E-4A56-B735F2C85F1D}"/>
              </a:ext>
            </a:extLst>
          </p:cNvPr>
          <p:cNvSpPr>
            <a:spLocks noGrp="1"/>
          </p:cNvSpPr>
          <p:nvPr>
            <p:ph type="ftr" sz="quarter" idx="3"/>
          </p:nvPr>
        </p:nvSpPr>
        <p:spPr>
          <a:xfrm>
            <a:off x="4038600" y="6492876"/>
            <a:ext cx="4114800" cy="365125"/>
          </a:xfrm>
        </p:spPr>
        <p:txBody>
          <a:bodyPr/>
          <a:lstStyle/>
          <a:p>
            <a:r>
              <a:rPr lang="es-ES"/>
              <a:t>amartine@CSEDU May 2nd 2024</a:t>
            </a:r>
            <a:endParaRPr lang="es-ES" dirty="0"/>
          </a:p>
        </p:txBody>
      </p:sp>
      <p:sp>
        <p:nvSpPr>
          <p:cNvPr id="4" name="CuadroTexto 3">
            <a:extLst>
              <a:ext uri="{FF2B5EF4-FFF2-40B4-BE49-F238E27FC236}">
                <a16:creationId xmlns:a16="http://schemas.microsoft.com/office/drawing/2014/main" id="{D2088A41-9464-B593-70A5-F456A1117296}"/>
              </a:ext>
            </a:extLst>
          </p:cNvPr>
          <p:cNvSpPr txBox="1"/>
          <p:nvPr/>
        </p:nvSpPr>
        <p:spPr>
          <a:xfrm>
            <a:off x="956432" y="4938218"/>
            <a:ext cx="9570598" cy="1200329"/>
          </a:xfrm>
          <a:prstGeom prst="rect">
            <a:avLst/>
          </a:prstGeom>
          <a:solidFill>
            <a:schemeClr val="bg1">
              <a:alpha val="49876"/>
            </a:schemeClr>
          </a:solidFill>
          <a:effectLst>
            <a:softEdge rad="70971"/>
          </a:effectLst>
        </p:spPr>
        <p:txBody>
          <a:bodyPr wrap="square" rtlCol="0">
            <a:spAutoFit/>
          </a:bodyPr>
          <a:lstStyle/>
          <a:p>
            <a:r>
              <a:rPr lang="es-ES" dirty="0"/>
              <a:t>Prieto, L. P., Rodríguez-Triana, M. J., Martínez-Maldonado, R., </a:t>
            </a:r>
            <a:r>
              <a:rPr lang="es-ES" dirty="0" err="1"/>
              <a:t>Dimitriadis</a:t>
            </a:r>
            <a:r>
              <a:rPr lang="es-ES" dirty="0"/>
              <a:t>, Y., &amp; </a:t>
            </a:r>
            <a:r>
              <a:rPr lang="es-ES" dirty="0" err="1"/>
              <a:t>Gašević</a:t>
            </a:r>
            <a:r>
              <a:rPr lang="es-ES" dirty="0"/>
              <a:t>, D. (2019). </a:t>
            </a:r>
            <a:r>
              <a:rPr lang="es-ES" dirty="0" err="1"/>
              <a:t>Orchestrating</a:t>
            </a:r>
            <a:r>
              <a:rPr lang="es-ES" dirty="0"/>
              <a:t> </a:t>
            </a:r>
            <a:r>
              <a:rPr lang="es-ES" dirty="0" err="1"/>
              <a:t>learning</a:t>
            </a:r>
            <a:r>
              <a:rPr lang="es-ES" dirty="0"/>
              <a:t> </a:t>
            </a:r>
            <a:r>
              <a:rPr lang="es-ES" dirty="0" err="1"/>
              <a:t>analytics</a:t>
            </a:r>
            <a:r>
              <a:rPr lang="es-ES" dirty="0"/>
              <a:t> (</a:t>
            </a:r>
            <a:r>
              <a:rPr lang="es-ES" dirty="0" err="1"/>
              <a:t>OrLA</a:t>
            </a:r>
            <a:r>
              <a:rPr lang="es-ES" dirty="0"/>
              <a:t>): </a:t>
            </a:r>
            <a:r>
              <a:rPr lang="es-ES" dirty="0" err="1"/>
              <a:t>Supporting</a:t>
            </a:r>
            <a:r>
              <a:rPr lang="es-ES" dirty="0"/>
              <a:t> inter-</a:t>
            </a:r>
            <a:r>
              <a:rPr lang="es-ES" dirty="0" err="1"/>
              <a:t>stakeholder</a:t>
            </a:r>
            <a:r>
              <a:rPr lang="es-ES" dirty="0"/>
              <a:t> </a:t>
            </a:r>
            <a:r>
              <a:rPr lang="es-ES" dirty="0" err="1"/>
              <a:t>communication</a:t>
            </a:r>
            <a:r>
              <a:rPr lang="es-ES" dirty="0"/>
              <a:t> </a:t>
            </a:r>
            <a:r>
              <a:rPr lang="es-ES" dirty="0" err="1"/>
              <a:t>about</a:t>
            </a:r>
            <a:r>
              <a:rPr lang="es-ES" dirty="0"/>
              <a:t> </a:t>
            </a:r>
            <a:r>
              <a:rPr lang="es-ES" dirty="0" err="1"/>
              <a:t>adoption</a:t>
            </a:r>
            <a:r>
              <a:rPr lang="es-ES" dirty="0"/>
              <a:t> </a:t>
            </a:r>
            <a:r>
              <a:rPr lang="es-ES" dirty="0" err="1"/>
              <a:t>of</a:t>
            </a:r>
            <a:r>
              <a:rPr lang="es-ES" dirty="0"/>
              <a:t> </a:t>
            </a:r>
            <a:r>
              <a:rPr lang="es-ES" dirty="0" err="1"/>
              <a:t>learning</a:t>
            </a:r>
            <a:r>
              <a:rPr lang="es-ES" dirty="0"/>
              <a:t> </a:t>
            </a:r>
            <a:r>
              <a:rPr lang="es-ES" dirty="0" err="1"/>
              <a:t>analytics</a:t>
            </a:r>
            <a:r>
              <a:rPr lang="es-ES" dirty="0"/>
              <a:t> at </a:t>
            </a:r>
            <a:r>
              <a:rPr lang="es-ES" dirty="0" err="1"/>
              <a:t>the</a:t>
            </a:r>
            <a:r>
              <a:rPr lang="es-ES" dirty="0"/>
              <a:t> </a:t>
            </a:r>
            <a:r>
              <a:rPr lang="es-ES" dirty="0" err="1"/>
              <a:t>classroom</a:t>
            </a:r>
            <a:r>
              <a:rPr lang="es-ES" dirty="0"/>
              <a:t> </a:t>
            </a:r>
            <a:r>
              <a:rPr lang="es-ES" dirty="0" err="1"/>
              <a:t>level</a:t>
            </a:r>
            <a:r>
              <a:rPr lang="es-ES" dirty="0"/>
              <a:t>. </a:t>
            </a:r>
            <a:r>
              <a:rPr lang="es-ES" i="1" dirty="0" err="1"/>
              <a:t>Australasian</a:t>
            </a:r>
            <a:r>
              <a:rPr lang="es-ES" i="1" dirty="0"/>
              <a:t> </a:t>
            </a:r>
            <a:r>
              <a:rPr lang="es-ES" i="1" dirty="0" err="1"/>
              <a:t>Journal</a:t>
            </a:r>
            <a:r>
              <a:rPr lang="es-ES" i="1" dirty="0"/>
              <a:t> </a:t>
            </a:r>
            <a:r>
              <a:rPr lang="es-ES" i="1" dirty="0" err="1"/>
              <a:t>of</a:t>
            </a:r>
            <a:r>
              <a:rPr lang="es-ES" i="1" dirty="0"/>
              <a:t> </a:t>
            </a:r>
            <a:r>
              <a:rPr lang="es-ES" i="1" dirty="0" err="1"/>
              <a:t>Educational</a:t>
            </a:r>
            <a:r>
              <a:rPr lang="es-ES" i="1" dirty="0"/>
              <a:t> </a:t>
            </a:r>
            <a:r>
              <a:rPr lang="es-ES" i="1" dirty="0" err="1"/>
              <a:t>Technology</a:t>
            </a:r>
            <a:r>
              <a:rPr lang="es-ES" dirty="0"/>
              <a:t>, </a:t>
            </a:r>
            <a:r>
              <a:rPr lang="es-ES" i="1" dirty="0"/>
              <a:t>35</a:t>
            </a:r>
            <a:r>
              <a:rPr lang="es-ES" dirty="0"/>
              <a:t>(4). </a:t>
            </a:r>
            <a:r>
              <a:rPr lang="es-ES" dirty="0">
                <a:hlinkClick r:id="rId5"/>
              </a:rPr>
              <a:t>https://doi.org/10.14742/ajet.4314</a:t>
            </a:r>
            <a:r>
              <a:rPr lang="es-ES" dirty="0"/>
              <a:t> </a:t>
            </a:r>
          </a:p>
        </p:txBody>
      </p:sp>
      <p:sp>
        <p:nvSpPr>
          <p:cNvPr id="6" name="Rectángulo redondeado 5">
            <a:extLst>
              <a:ext uri="{FF2B5EF4-FFF2-40B4-BE49-F238E27FC236}">
                <a16:creationId xmlns:a16="http://schemas.microsoft.com/office/drawing/2014/main" id="{10053C94-7510-C4D2-C602-E102243CF8DC}"/>
              </a:ext>
            </a:extLst>
          </p:cNvPr>
          <p:cNvSpPr/>
          <p:nvPr/>
        </p:nvSpPr>
        <p:spPr>
          <a:xfrm>
            <a:off x="7863840" y="6297930"/>
            <a:ext cx="914400" cy="914400"/>
          </a:xfrm>
          <a:prstGeom prst="roundRect">
            <a:avLst/>
          </a:prstGeom>
          <a:noFill/>
          <a:ln>
            <a:solidFill>
              <a:schemeClr val="bg1">
                <a:alpha val="3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Marcador de número de diapositiva 4">
            <a:extLst>
              <a:ext uri="{FF2B5EF4-FFF2-40B4-BE49-F238E27FC236}">
                <a16:creationId xmlns:a16="http://schemas.microsoft.com/office/drawing/2014/main" id="{A2F14FA2-3AAB-8975-4EB8-372410B52394}"/>
              </a:ext>
            </a:extLst>
          </p:cNvPr>
          <p:cNvSpPr>
            <a:spLocks noGrp="1"/>
          </p:cNvSpPr>
          <p:nvPr>
            <p:ph type="sldNum" sz="quarter" idx="4"/>
          </p:nvPr>
        </p:nvSpPr>
        <p:spPr/>
        <p:txBody>
          <a:bodyPr/>
          <a:lstStyle/>
          <a:p>
            <a:fld id="{66ACB6DD-DCF0-A441-B658-B929A2260E05}" type="slidenum">
              <a:rPr lang="es-ES" smtClean="0"/>
              <a:t>12</a:t>
            </a:fld>
            <a:endParaRPr lang="es-ES" dirty="0"/>
          </a:p>
        </p:txBody>
      </p:sp>
    </p:spTree>
    <p:extLst>
      <p:ext uri="{BB962C8B-B14F-4D97-AF65-F5344CB8AC3E}">
        <p14:creationId xmlns:p14="http://schemas.microsoft.com/office/powerpoint/2010/main" val="29750585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descr="Imagen que contiene interior, persona, tabla, frente&#10;&#10;Descripción generada automáticamente">
            <a:extLst>
              <a:ext uri="{FF2B5EF4-FFF2-40B4-BE49-F238E27FC236}">
                <a16:creationId xmlns:a16="http://schemas.microsoft.com/office/drawing/2014/main" id="{A6343C6E-7E5E-7BC5-98AE-DA656D312D5E}"/>
              </a:ext>
            </a:extLst>
          </p:cNvPr>
          <p:cNvPicPr>
            <a:picLocks noChangeAspect="1"/>
          </p:cNvPicPr>
          <p:nvPr/>
        </p:nvPicPr>
        <p:blipFill>
          <a:blip r:embed="rId3">
            <a:alphaModFix amt="25000"/>
          </a:blip>
          <a:stretch>
            <a:fillRect/>
          </a:stretch>
        </p:blipFill>
        <p:spPr>
          <a:xfrm>
            <a:off x="2205" y="0"/>
            <a:ext cx="12187589" cy="6858000"/>
          </a:xfrm>
          <a:prstGeom prst="rect">
            <a:avLst/>
          </a:prstGeom>
        </p:spPr>
      </p:pic>
      <p:sp>
        <p:nvSpPr>
          <p:cNvPr id="2" name="Título 1">
            <a:extLst>
              <a:ext uri="{FF2B5EF4-FFF2-40B4-BE49-F238E27FC236}">
                <a16:creationId xmlns:a16="http://schemas.microsoft.com/office/drawing/2014/main" id="{7E209222-FFD0-D91A-4445-A2AE5421B52E}"/>
              </a:ext>
            </a:extLst>
          </p:cNvPr>
          <p:cNvSpPr>
            <a:spLocks noGrp="1"/>
          </p:cNvSpPr>
          <p:nvPr>
            <p:ph type="title"/>
          </p:nvPr>
        </p:nvSpPr>
        <p:spPr/>
        <p:txBody>
          <a:bodyPr/>
          <a:lstStyle/>
          <a:p>
            <a:r>
              <a:rPr lang="en-GB" sz="3600" dirty="0">
                <a:solidFill>
                  <a:srgbClr val="C00000"/>
                </a:solidFill>
              </a:rPr>
              <a:t>and Learning Analytics are also about … </a:t>
            </a:r>
          </a:p>
        </p:txBody>
      </p:sp>
      <p:sp>
        <p:nvSpPr>
          <p:cNvPr id="3" name="Marcador de contenido 2">
            <a:extLst>
              <a:ext uri="{FF2B5EF4-FFF2-40B4-BE49-F238E27FC236}">
                <a16:creationId xmlns:a16="http://schemas.microsoft.com/office/drawing/2014/main" id="{ED5DEC1B-AE38-BB9D-5904-053444B49490}"/>
              </a:ext>
            </a:extLst>
          </p:cNvPr>
          <p:cNvSpPr>
            <a:spLocks noGrp="1"/>
          </p:cNvSpPr>
          <p:nvPr>
            <p:ph sz="quarter" idx="11"/>
          </p:nvPr>
        </p:nvSpPr>
        <p:spPr>
          <a:xfrm>
            <a:off x="838199" y="1609411"/>
            <a:ext cx="11068455" cy="3962400"/>
          </a:xfrm>
        </p:spPr>
        <p:txBody>
          <a:bodyPr>
            <a:normAutofit fontScale="92500" lnSpcReduction="10000"/>
          </a:bodyPr>
          <a:lstStyle/>
          <a:p>
            <a:pPr marL="0" indent="0">
              <a:buNone/>
            </a:pPr>
            <a:r>
              <a:rPr lang="en-GB" sz="6000" b="1" dirty="0">
                <a:solidFill>
                  <a:srgbClr val="C00000"/>
                </a:solidFill>
              </a:rPr>
              <a:t>tools </a:t>
            </a:r>
            <a:r>
              <a:rPr lang="en-GB" sz="6000" dirty="0">
                <a:solidFill>
                  <a:srgbClr val="C00000"/>
                </a:solidFill>
              </a:rPr>
              <a:t>that interact with</a:t>
            </a:r>
            <a:r>
              <a:rPr lang="en-GB" sz="6000" b="1" dirty="0">
                <a:solidFill>
                  <a:srgbClr val="C00000"/>
                </a:solidFill>
              </a:rPr>
              <a:t> humans   </a:t>
            </a:r>
          </a:p>
          <a:p>
            <a:pPr marL="0" indent="0">
              <a:buNone/>
            </a:pPr>
            <a:r>
              <a:rPr lang="en-GB" sz="2800" dirty="0"/>
              <a:t>“A defining feature of LA is a concern </a:t>
            </a:r>
            <a:r>
              <a:rPr lang="en-GB" sz="2800" b="1" dirty="0"/>
              <a:t>to develop practical tools </a:t>
            </a:r>
            <a:r>
              <a:rPr lang="en-GB" sz="2800" dirty="0"/>
              <a:t>that provide timely insights to help teachers, educators and learners inform action”  </a:t>
            </a:r>
            <a:r>
              <a:rPr lang="en-GB" sz="2800" i="1" dirty="0"/>
              <a:t>(Buckingham-Shum et al. 2024) </a:t>
            </a:r>
          </a:p>
          <a:p>
            <a:pPr>
              <a:buFont typeface="Wingdings" pitchFamily="2" charset="2"/>
              <a:buChar char="à"/>
            </a:pPr>
            <a:r>
              <a:rPr lang="en-GB" sz="2600" dirty="0">
                <a:sym typeface="Wingdings" pitchFamily="2" charset="2"/>
              </a:rPr>
              <a:t>Pragmatic focus </a:t>
            </a:r>
          </a:p>
          <a:p>
            <a:pPr>
              <a:buFont typeface="Wingdings" pitchFamily="2" charset="2"/>
              <a:buChar char="à"/>
            </a:pPr>
            <a:r>
              <a:rPr lang="en-GB" sz="2600" dirty="0"/>
              <a:t>LA as part of sociotechnical systems</a:t>
            </a:r>
          </a:p>
        </p:txBody>
      </p:sp>
      <p:sp>
        <p:nvSpPr>
          <p:cNvPr id="7" name="Marcador de pie de página 3">
            <a:extLst>
              <a:ext uri="{FF2B5EF4-FFF2-40B4-BE49-F238E27FC236}">
                <a16:creationId xmlns:a16="http://schemas.microsoft.com/office/drawing/2014/main" id="{E93C9214-28C5-E18E-8CDD-698171B6D972}"/>
              </a:ext>
            </a:extLst>
          </p:cNvPr>
          <p:cNvSpPr>
            <a:spLocks noGrp="1"/>
          </p:cNvSpPr>
          <p:nvPr>
            <p:ph type="ftr" sz="quarter" idx="3"/>
          </p:nvPr>
        </p:nvSpPr>
        <p:spPr>
          <a:xfrm>
            <a:off x="4038600" y="6492876"/>
            <a:ext cx="4114800" cy="365125"/>
          </a:xfrm>
        </p:spPr>
        <p:txBody>
          <a:bodyPr/>
          <a:lstStyle/>
          <a:p>
            <a:r>
              <a:rPr lang="es-ES"/>
              <a:t>amartine@CSEDU May 2nd 2024</a:t>
            </a:r>
            <a:endParaRPr lang="es-ES" dirty="0"/>
          </a:p>
        </p:txBody>
      </p:sp>
      <p:sp>
        <p:nvSpPr>
          <p:cNvPr id="8" name="CuadroTexto 7">
            <a:extLst>
              <a:ext uri="{FF2B5EF4-FFF2-40B4-BE49-F238E27FC236}">
                <a16:creationId xmlns:a16="http://schemas.microsoft.com/office/drawing/2014/main" id="{FCE054E4-4105-0B6F-8855-E4A8967F01C5}"/>
              </a:ext>
            </a:extLst>
          </p:cNvPr>
          <p:cNvSpPr txBox="1"/>
          <p:nvPr/>
        </p:nvSpPr>
        <p:spPr>
          <a:xfrm>
            <a:off x="1123546" y="5475109"/>
            <a:ext cx="11068454" cy="1200329"/>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softEdge rad="70971"/>
          </a:effectLst>
        </p:spPr>
        <p:txBody>
          <a:bodyPr wrap="square" rtlCol="0">
            <a:spAutoFit/>
          </a:bodyPr>
          <a:lstStyle/>
          <a:p>
            <a:endParaRPr lang="es-ES" dirty="0"/>
          </a:p>
          <a:p>
            <a:r>
              <a:rPr lang="es-ES" dirty="0"/>
              <a:t>Buckingham </a:t>
            </a:r>
            <a:r>
              <a:rPr lang="es-ES" dirty="0" err="1"/>
              <a:t>Shum</a:t>
            </a:r>
            <a:r>
              <a:rPr lang="es-ES" dirty="0"/>
              <a:t>, S., Martínez-Maldonado, R., </a:t>
            </a:r>
            <a:r>
              <a:rPr lang="es-ES" dirty="0" err="1"/>
              <a:t>Dimitriadis</a:t>
            </a:r>
            <a:r>
              <a:rPr lang="es-ES" dirty="0"/>
              <a:t>, Y. and Santos, P. (2024), Human-</a:t>
            </a:r>
            <a:r>
              <a:rPr lang="es-ES" dirty="0" err="1"/>
              <a:t>Centred</a:t>
            </a:r>
            <a:r>
              <a:rPr lang="es-ES" dirty="0"/>
              <a:t> </a:t>
            </a:r>
            <a:r>
              <a:rPr lang="es-ES" dirty="0" err="1"/>
              <a:t>Learning</a:t>
            </a:r>
            <a:r>
              <a:rPr lang="es-ES" dirty="0"/>
              <a:t> </a:t>
            </a:r>
            <a:r>
              <a:rPr lang="es-ES" dirty="0" err="1"/>
              <a:t>Analytics</a:t>
            </a:r>
            <a:r>
              <a:rPr lang="es-ES" dirty="0"/>
              <a:t>: 2019–24. Br J </a:t>
            </a:r>
            <a:r>
              <a:rPr lang="es-ES" dirty="0" err="1"/>
              <a:t>Educ</a:t>
            </a:r>
            <a:r>
              <a:rPr lang="es-ES" dirty="0"/>
              <a:t> </a:t>
            </a:r>
            <a:r>
              <a:rPr lang="es-ES" dirty="0" err="1"/>
              <a:t>Technol</a:t>
            </a:r>
            <a:r>
              <a:rPr lang="es-ES" dirty="0"/>
              <a:t>, 55: 755-768. </a:t>
            </a:r>
            <a:r>
              <a:rPr lang="es-ES" dirty="0">
                <a:hlinkClick r:id="rId4"/>
              </a:rPr>
              <a:t>https://doi.org/10.1111/bjet.13442</a:t>
            </a:r>
            <a:endParaRPr lang="es-ES" dirty="0"/>
          </a:p>
          <a:p>
            <a:r>
              <a:rPr lang="es-ES" dirty="0"/>
              <a:t> </a:t>
            </a:r>
            <a:endParaRPr lang="en-GB" dirty="0"/>
          </a:p>
        </p:txBody>
      </p:sp>
      <p:sp>
        <p:nvSpPr>
          <p:cNvPr id="4" name="Marcador de número de diapositiva 3">
            <a:extLst>
              <a:ext uri="{FF2B5EF4-FFF2-40B4-BE49-F238E27FC236}">
                <a16:creationId xmlns:a16="http://schemas.microsoft.com/office/drawing/2014/main" id="{1A54F4E6-FE12-1C44-014E-889F40507A28}"/>
              </a:ext>
            </a:extLst>
          </p:cNvPr>
          <p:cNvSpPr>
            <a:spLocks noGrp="1"/>
          </p:cNvSpPr>
          <p:nvPr>
            <p:ph type="sldNum" sz="quarter" idx="4"/>
          </p:nvPr>
        </p:nvSpPr>
        <p:spPr/>
        <p:txBody>
          <a:bodyPr/>
          <a:lstStyle/>
          <a:p>
            <a:fld id="{66ACB6DD-DCF0-A441-B658-B929A2260E05}" type="slidenum">
              <a:rPr lang="es-ES" smtClean="0"/>
              <a:t>13</a:t>
            </a:fld>
            <a:endParaRPr lang="es-ES" dirty="0"/>
          </a:p>
        </p:txBody>
      </p:sp>
    </p:spTree>
    <p:extLst>
      <p:ext uri="{BB962C8B-B14F-4D97-AF65-F5344CB8AC3E}">
        <p14:creationId xmlns:p14="http://schemas.microsoft.com/office/powerpoint/2010/main" val="123431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
          <p:cNvSpPr txBox="1">
            <a:spLocks noGrp="1"/>
          </p:cNvSpPr>
          <p:nvPr>
            <p:ph type="title"/>
          </p:nvPr>
        </p:nvSpPr>
        <p:spPr/>
        <p:txBody>
          <a:bodyPr/>
          <a:lstStyle/>
          <a:p>
            <a:r>
              <a:rPr lang="en-US" dirty="0"/>
              <a:t>This is what I have been (mostly) doing together with …</a:t>
            </a:r>
          </a:p>
        </p:txBody>
      </p:sp>
      <p:sp>
        <p:nvSpPr>
          <p:cNvPr id="108" name="Google Shape;108;p2"/>
          <p:cNvSpPr txBox="1">
            <a:spLocks noGrp="1"/>
          </p:cNvSpPr>
          <p:nvPr>
            <p:ph sz="quarter" idx="11"/>
          </p:nvPr>
        </p:nvSpPr>
        <p:spPr>
          <a:xfrm>
            <a:off x="1014845" y="4949214"/>
            <a:ext cx="10409038" cy="1380801"/>
          </a:xfrm>
        </p:spPr>
        <p:txBody>
          <a:bodyPr>
            <a:normAutofit/>
          </a:bodyPr>
          <a:lstStyle/>
          <a:p>
            <a:pPr marL="0" indent="0">
              <a:buNone/>
            </a:pPr>
            <a:r>
              <a:rPr lang="en-US" dirty="0">
                <a:sym typeface="Tahoma"/>
              </a:rPr>
              <a:t>GSIC-EMIC (Interdisciplinary research on TEL) </a:t>
            </a:r>
          </a:p>
          <a:p>
            <a:pPr marL="0" indent="0">
              <a:buNone/>
            </a:pPr>
            <a:r>
              <a:rPr lang="en-US" dirty="0">
                <a:sym typeface="Tahoma"/>
              </a:rPr>
              <a:t>Universidad de Valladolid, Spain </a:t>
            </a:r>
            <a:endParaRPr lang="en-US" dirty="0"/>
          </a:p>
        </p:txBody>
      </p:sp>
      <p:sp>
        <p:nvSpPr>
          <p:cNvPr id="141" name="Google Shape;141;p2"/>
          <p:cNvSpPr txBox="1">
            <a:spLocks noGrp="1"/>
          </p:cNvSpPr>
          <p:nvPr>
            <p:ph type="ftr" sz="quarter" idx="3"/>
          </p:nvPr>
        </p:nvSpPr>
        <p:spPr/>
        <p:txBody>
          <a:bodyPr/>
          <a:lstStyle/>
          <a:p>
            <a:r>
              <a:rPr lang="en-US" dirty="0" err="1"/>
              <a:t>amartine@CSEDU</a:t>
            </a:r>
            <a:r>
              <a:rPr lang="en-US" dirty="0"/>
              <a:t> May 2nd 2024</a:t>
            </a:r>
          </a:p>
        </p:txBody>
      </p:sp>
      <p:pic>
        <p:nvPicPr>
          <p:cNvPr id="109" name="Google Shape;109;p2"/>
          <p:cNvPicPr preferRelativeResize="0"/>
          <p:nvPr/>
        </p:nvPicPr>
        <p:blipFill rotWithShape="1">
          <a:blip r:embed="rId3">
            <a:alphaModFix/>
          </a:blip>
          <a:srcRect/>
          <a:stretch/>
        </p:blipFill>
        <p:spPr>
          <a:xfrm>
            <a:off x="855592" y="1779740"/>
            <a:ext cx="870711" cy="1225445"/>
          </a:xfrm>
          <a:prstGeom prst="rect">
            <a:avLst/>
          </a:prstGeom>
          <a:noFill/>
          <a:ln>
            <a:noFill/>
          </a:ln>
        </p:spPr>
      </p:pic>
      <p:pic>
        <p:nvPicPr>
          <p:cNvPr id="110" name="Google Shape;110;p2"/>
          <p:cNvPicPr preferRelativeResize="0"/>
          <p:nvPr/>
        </p:nvPicPr>
        <p:blipFill rotWithShape="1">
          <a:blip r:embed="rId4">
            <a:alphaModFix/>
          </a:blip>
          <a:srcRect l="8020" r="19331"/>
          <a:stretch/>
        </p:blipFill>
        <p:spPr>
          <a:xfrm>
            <a:off x="3620200" y="3289133"/>
            <a:ext cx="853875" cy="1175425"/>
          </a:xfrm>
          <a:prstGeom prst="rect">
            <a:avLst/>
          </a:prstGeom>
          <a:noFill/>
          <a:ln>
            <a:noFill/>
          </a:ln>
        </p:spPr>
      </p:pic>
      <p:pic>
        <p:nvPicPr>
          <p:cNvPr id="111" name="Google Shape;111;p2"/>
          <p:cNvPicPr preferRelativeResize="0"/>
          <p:nvPr/>
        </p:nvPicPr>
        <p:blipFill rotWithShape="1">
          <a:blip r:embed="rId5">
            <a:alphaModFix/>
          </a:blip>
          <a:srcRect l="1" r="25429"/>
          <a:stretch/>
        </p:blipFill>
        <p:spPr>
          <a:xfrm>
            <a:off x="5928320" y="1775161"/>
            <a:ext cx="917215" cy="1230024"/>
          </a:xfrm>
          <a:prstGeom prst="rect">
            <a:avLst/>
          </a:prstGeom>
          <a:noFill/>
          <a:ln>
            <a:noFill/>
          </a:ln>
        </p:spPr>
      </p:pic>
      <p:pic>
        <p:nvPicPr>
          <p:cNvPr id="112" name="Google Shape;112;p2"/>
          <p:cNvPicPr preferRelativeResize="0"/>
          <p:nvPr/>
        </p:nvPicPr>
        <p:blipFill rotWithShape="1">
          <a:blip r:embed="rId6">
            <a:alphaModFix/>
          </a:blip>
          <a:srcRect l="13355" r="11360"/>
          <a:stretch/>
        </p:blipFill>
        <p:spPr>
          <a:xfrm>
            <a:off x="2670663" y="3289133"/>
            <a:ext cx="873175" cy="1175425"/>
          </a:xfrm>
          <a:prstGeom prst="rect">
            <a:avLst/>
          </a:prstGeom>
          <a:noFill/>
          <a:ln>
            <a:noFill/>
          </a:ln>
        </p:spPr>
      </p:pic>
      <p:pic>
        <p:nvPicPr>
          <p:cNvPr id="113" name="Google Shape;113;p2"/>
          <p:cNvPicPr preferRelativeResize="0"/>
          <p:nvPr/>
        </p:nvPicPr>
        <p:blipFill rotWithShape="1">
          <a:blip r:embed="rId7">
            <a:alphaModFix/>
          </a:blip>
          <a:srcRect/>
          <a:stretch/>
        </p:blipFill>
        <p:spPr>
          <a:xfrm>
            <a:off x="6992408" y="1782232"/>
            <a:ext cx="917215" cy="1222952"/>
          </a:xfrm>
          <a:prstGeom prst="rect">
            <a:avLst/>
          </a:prstGeom>
          <a:noFill/>
          <a:ln>
            <a:noFill/>
          </a:ln>
        </p:spPr>
      </p:pic>
      <p:sp>
        <p:nvSpPr>
          <p:cNvPr id="114" name="Google Shape;114;p2"/>
          <p:cNvSpPr txBox="1"/>
          <p:nvPr/>
        </p:nvSpPr>
        <p:spPr>
          <a:xfrm>
            <a:off x="964579" y="4510539"/>
            <a:ext cx="870900" cy="261600"/>
          </a:xfrm>
          <a:prstGeom prst="rect">
            <a:avLst/>
          </a:prstGeom>
          <a:noFill/>
          <a:ln>
            <a:noFill/>
          </a:ln>
        </p:spPr>
        <p:txBody>
          <a:bodyPr spcFirstLastPara="1" wrap="square" lIns="91425" tIns="45700" rIns="91425" bIns="45700" anchor="t" anchorCtr="0">
            <a:noAutofit/>
          </a:bodyPr>
          <a:lstStyle/>
          <a:p>
            <a:pPr algn="ctr"/>
            <a:r>
              <a:rPr lang="en-US" sz="1200">
                <a:latin typeface="Calibri"/>
                <a:ea typeface="Calibri"/>
                <a:cs typeface="Calibri"/>
                <a:sym typeface="Calibri"/>
              </a:rPr>
              <a:t>Evi</a:t>
            </a:r>
            <a:endParaRPr sz="1200">
              <a:latin typeface="Calibri"/>
              <a:ea typeface="Calibri"/>
              <a:cs typeface="Calibri"/>
              <a:sym typeface="Calibri"/>
            </a:endParaRPr>
          </a:p>
        </p:txBody>
      </p:sp>
      <p:sp>
        <p:nvSpPr>
          <p:cNvPr id="115" name="Google Shape;115;p2"/>
          <p:cNvSpPr txBox="1"/>
          <p:nvPr/>
        </p:nvSpPr>
        <p:spPr>
          <a:xfrm>
            <a:off x="855507" y="2999369"/>
            <a:ext cx="870881" cy="261610"/>
          </a:xfrm>
          <a:prstGeom prst="rect">
            <a:avLst/>
          </a:prstGeom>
          <a:noFill/>
          <a:ln>
            <a:noFill/>
          </a:ln>
        </p:spPr>
        <p:txBody>
          <a:bodyPr spcFirstLastPara="1" wrap="square" lIns="91425" tIns="45700" rIns="91425" bIns="45700" anchor="t" anchorCtr="0">
            <a:spAutoFit/>
          </a:bodyPr>
          <a:lstStyle/>
          <a:p>
            <a:pPr algn="ctr"/>
            <a:r>
              <a:rPr lang="en-US" sz="1100" b="1" dirty="0">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Yannis</a:t>
            </a:r>
            <a:r>
              <a:rPr lang="en-US" sz="1100" b="1" dirty="0">
                <a:latin typeface="Calibri"/>
                <a:ea typeface="Calibri"/>
                <a:cs typeface="Calibri"/>
                <a:sym typeface="Calibri"/>
              </a:rPr>
              <a:t> </a:t>
            </a:r>
            <a:endParaRPr dirty="0"/>
          </a:p>
        </p:txBody>
      </p:sp>
      <p:sp>
        <p:nvSpPr>
          <p:cNvPr id="116" name="Google Shape;116;p2"/>
          <p:cNvSpPr txBox="1"/>
          <p:nvPr/>
        </p:nvSpPr>
        <p:spPr>
          <a:xfrm>
            <a:off x="3010921" y="2967204"/>
            <a:ext cx="1168782" cy="261610"/>
          </a:xfrm>
          <a:prstGeom prst="rect">
            <a:avLst/>
          </a:prstGeom>
          <a:noFill/>
          <a:ln>
            <a:noFill/>
          </a:ln>
        </p:spPr>
        <p:txBody>
          <a:bodyPr spcFirstLastPara="1" wrap="square" lIns="91425" tIns="45700" rIns="91425" bIns="45700" anchor="t" anchorCtr="0">
            <a:spAutoFit/>
          </a:bodyPr>
          <a:lstStyle/>
          <a:p>
            <a:pPr algn="ctr"/>
            <a:r>
              <a:rPr lang="en-US" sz="1100" b="1">
                <a:latin typeface="Calibri"/>
                <a:ea typeface="Calibri"/>
                <a:cs typeface="Calibri"/>
                <a:sym typeface="Calibri"/>
              </a:rPr>
              <a:t>Juan I. (Asen)</a:t>
            </a:r>
            <a:endParaRPr b="1"/>
          </a:p>
        </p:txBody>
      </p:sp>
      <p:sp>
        <p:nvSpPr>
          <p:cNvPr id="117" name="Google Shape;117;p2"/>
          <p:cNvSpPr txBox="1"/>
          <p:nvPr/>
        </p:nvSpPr>
        <p:spPr>
          <a:xfrm>
            <a:off x="5898316" y="2994567"/>
            <a:ext cx="870900" cy="261600"/>
          </a:xfrm>
          <a:prstGeom prst="rect">
            <a:avLst/>
          </a:prstGeom>
          <a:noFill/>
          <a:ln>
            <a:noFill/>
          </a:ln>
        </p:spPr>
        <p:txBody>
          <a:bodyPr spcFirstLastPara="1" wrap="square" lIns="91425" tIns="45700" rIns="91425" bIns="45700" anchor="t" anchorCtr="0">
            <a:spAutoFit/>
          </a:bodyPr>
          <a:lstStyle/>
          <a:p>
            <a:pPr algn="ctr"/>
            <a:r>
              <a:rPr lang="en-US" sz="1100" dirty="0">
                <a:latin typeface="Calibri"/>
                <a:ea typeface="Calibri"/>
                <a:cs typeface="Calibri"/>
                <a:sym typeface="Calibri"/>
              </a:rPr>
              <a:t>Eduardo</a:t>
            </a:r>
            <a:endParaRPr dirty="0"/>
          </a:p>
        </p:txBody>
      </p:sp>
      <p:sp>
        <p:nvSpPr>
          <p:cNvPr id="118" name="Google Shape;118;p2"/>
          <p:cNvSpPr txBox="1"/>
          <p:nvPr/>
        </p:nvSpPr>
        <p:spPr>
          <a:xfrm>
            <a:off x="1911917" y="2999551"/>
            <a:ext cx="870881" cy="261610"/>
          </a:xfrm>
          <a:prstGeom prst="rect">
            <a:avLst/>
          </a:prstGeom>
          <a:noFill/>
          <a:ln>
            <a:noFill/>
          </a:ln>
        </p:spPr>
        <p:txBody>
          <a:bodyPr spcFirstLastPara="1" wrap="square" lIns="91425" tIns="45700" rIns="91425" bIns="45700" anchor="t" anchorCtr="0">
            <a:spAutoFit/>
          </a:bodyPr>
          <a:lstStyle/>
          <a:p>
            <a:pPr algn="ctr"/>
            <a:r>
              <a:rPr lang="en-US" sz="1100" b="1">
                <a:latin typeface="Calibri"/>
                <a:ea typeface="Calibri"/>
                <a:cs typeface="Calibri"/>
                <a:sym typeface="Calibri"/>
              </a:rPr>
              <a:t>Alejandra</a:t>
            </a:r>
            <a:endParaRPr/>
          </a:p>
        </p:txBody>
      </p:sp>
      <p:sp>
        <p:nvSpPr>
          <p:cNvPr id="119" name="Google Shape;119;p2"/>
          <p:cNvSpPr txBox="1"/>
          <p:nvPr/>
        </p:nvSpPr>
        <p:spPr>
          <a:xfrm>
            <a:off x="1802920" y="4510539"/>
            <a:ext cx="802200" cy="261600"/>
          </a:xfrm>
          <a:prstGeom prst="rect">
            <a:avLst/>
          </a:prstGeom>
          <a:noFill/>
          <a:ln>
            <a:noFill/>
          </a:ln>
        </p:spPr>
        <p:txBody>
          <a:bodyPr spcFirstLastPara="1" wrap="square" lIns="91425" tIns="45700" rIns="91425" bIns="45700" anchor="t" anchorCtr="0">
            <a:noAutofit/>
          </a:bodyPr>
          <a:lstStyle/>
          <a:p>
            <a:pPr algn="ctr"/>
            <a:r>
              <a:rPr lang="en-US" sz="1200">
                <a:latin typeface="Calibri"/>
                <a:ea typeface="Calibri"/>
                <a:cs typeface="Calibri"/>
                <a:sym typeface="Calibri"/>
              </a:rPr>
              <a:t>Álex</a:t>
            </a:r>
            <a:endParaRPr sz="1200">
              <a:latin typeface="Calibri"/>
              <a:ea typeface="Calibri"/>
              <a:cs typeface="Calibri"/>
              <a:sym typeface="Calibri"/>
            </a:endParaRPr>
          </a:p>
        </p:txBody>
      </p:sp>
      <p:sp>
        <p:nvSpPr>
          <p:cNvPr id="120" name="Google Shape;120;p2"/>
          <p:cNvSpPr txBox="1"/>
          <p:nvPr/>
        </p:nvSpPr>
        <p:spPr>
          <a:xfrm>
            <a:off x="2672944" y="4510539"/>
            <a:ext cx="870900" cy="261600"/>
          </a:xfrm>
          <a:prstGeom prst="rect">
            <a:avLst/>
          </a:prstGeom>
          <a:solidFill>
            <a:schemeClr val="lt1"/>
          </a:solidFill>
          <a:ln>
            <a:noFill/>
          </a:ln>
        </p:spPr>
        <p:txBody>
          <a:bodyPr spcFirstLastPara="1" wrap="square" lIns="91425" tIns="45700" rIns="91425" bIns="45700" anchor="t" anchorCtr="0">
            <a:noAutofit/>
          </a:bodyPr>
          <a:lstStyle/>
          <a:p>
            <a:pPr algn="ctr"/>
            <a:r>
              <a:rPr lang="en-US" sz="1200">
                <a:latin typeface="Calibri"/>
                <a:ea typeface="Calibri"/>
                <a:cs typeface="Calibri"/>
                <a:sym typeface="Calibri"/>
              </a:rPr>
              <a:t>Sergio</a:t>
            </a:r>
            <a:endParaRPr sz="2000"/>
          </a:p>
        </p:txBody>
      </p:sp>
      <p:sp>
        <p:nvSpPr>
          <p:cNvPr id="121" name="Google Shape;121;p2"/>
          <p:cNvSpPr txBox="1"/>
          <p:nvPr/>
        </p:nvSpPr>
        <p:spPr>
          <a:xfrm>
            <a:off x="7955449" y="2967204"/>
            <a:ext cx="870881" cy="261610"/>
          </a:xfrm>
          <a:prstGeom prst="rect">
            <a:avLst/>
          </a:prstGeom>
          <a:noFill/>
          <a:ln>
            <a:noFill/>
          </a:ln>
        </p:spPr>
        <p:txBody>
          <a:bodyPr spcFirstLastPara="1" wrap="square" lIns="91425" tIns="45700" rIns="91425" bIns="45700" anchor="t" anchorCtr="0">
            <a:spAutoFit/>
          </a:bodyPr>
          <a:lstStyle/>
          <a:p>
            <a:pPr algn="ctr"/>
            <a:r>
              <a:rPr lang="en-US" sz="1100">
                <a:latin typeface="Calibri"/>
                <a:ea typeface="Calibri"/>
                <a:cs typeface="Calibri"/>
                <a:sym typeface="Calibri"/>
              </a:rPr>
              <a:t>Bartolomé</a:t>
            </a:r>
            <a:endParaRPr/>
          </a:p>
        </p:txBody>
      </p:sp>
      <p:sp>
        <p:nvSpPr>
          <p:cNvPr id="122" name="Google Shape;122;p2"/>
          <p:cNvSpPr txBox="1"/>
          <p:nvPr/>
        </p:nvSpPr>
        <p:spPr>
          <a:xfrm>
            <a:off x="4087488" y="2967204"/>
            <a:ext cx="870881" cy="261610"/>
          </a:xfrm>
          <a:prstGeom prst="rect">
            <a:avLst/>
          </a:prstGeom>
          <a:noFill/>
          <a:ln>
            <a:noFill/>
          </a:ln>
        </p:spPr>
        <p:txBody>
          <a:bodyPr spcFirstLastPara="1" wrap="square" lIns="91425" tIns="45700" rIns="91425" bIns="45700" anchor="t" anchorCtr="0">
            <a:spAutoFit/>
          </a:bodyPr>
          <a:lstStyle/>
          <a:p>
            <a:pPr algn="ctr"/>
            <a:r>
              <a:rPr lang="en-US" sz="1100">
                <a:latin typeface="Calibri"/>
                <a:ea typeface="Calibri"/>
                <a:cs typeface="Calibri"/>
                <a:sym typeface="Calibri"/>
              </a:rPr>
              <a:t>Miguel</a:t>
            </a:r>
            <a:endParaRPr/>
          </a:p>
        </p:txBody>
      </p:sp>
      <p:sp>
        <p:nvSpPr>
          <p:cNvPr id="123" name="Google Shape;123;p2"/>
          <p:cNvSpPr txBox="1"/>
          <p:nvPr/>
        </p:nvSpPr>
        <p:spPr>
          <a:xfrm>
            <a:off x="7031682" y="2967204"/>
            <a:ext cx="870881" cy="261610"/>
          </a:xfrm>
          <a:prstGeom prst="rect">
            <a:avLst/>
          </a:prstGeom>
          <a:noFill/>
          <a:ln>
            <a:noFill/>
          </a:ln>
        </p:spPr>
        <p:txBody>
          <a:bodyPr spcFirstLastPara="1" wrap="square" lIns="91425" tIns="45700" rIns="91425" bIns="45700" anchor="t" anchorCtr="0">
            <a:spAutoFit/>
          </a:bodyPr>
          <a:lstStyle/>
          <a:p>
            <a:pPr algn="ctr"/>
            <a:r>
              <a:rPr lang="en-US" sz="1100">
                <a:latin typeface="Calibri"/>
                <a:ea typeface="Calibri"/>
                <a:cs typeface="Calibri"/>
                <a:sym typeface="Calibri"/>
              </a:rPr>
              <a:t>Guillermo</a:t>
            </a:r>
            <a:endParaRPr/>
          </a:p>
        </p:txBody>
      </p:sp>
      <p:sp>
        <p:nvSpPr>
          <p:cNvPr id="124" name="Google Shape;124;p2"/>
          <p:cNvSpPr txBox="1"/>
          <p:nvPr/>
        </p:nvSpPr>
        <p:spPr>
          <a:xfrm>
            <a:off x="3611685" y="4510539"/>
            <a:ext cx="870900" cy="261600"/>
          </a:xfrm>
          <a:prstGeom prst="rect">
            <a:avLst/>
          </a:prstGeom>
          <a:noFill/>
          <a:ln>
            <a:noFill/>
          </a:ln>
        </p:spPr>
        <p:txBody>
          <a:bodyPr spcFirstLastPara="1" wrap="square" lIns="91425" tIns="45700" rIns="91425" bIns="45700" anchor="t" anchorCtr="0">
            <a:noAutofit/>
          </a:bodyPr>
          <a:lstStyle/>
          <a:p>
            <a:pPr algn="ctr"/>
            <a:r>
              <a:rPr lang="en-US" sz="1200">
                <a:latin typeface="Calibri"/>
                <a:ea typeface="Calibri"/>
                <a:cs typeface="Calibri"/>
                <a:sym typeface="Calibri"/>
              </a:rPr>
              <a:t>Sara G.</a:t>
            </a:r>
            <a:endParaRPr sz="2000"/>
          </a:p>
        </p:txBody>
      </p:sp>
      <p:sp>
        <p:nvSpPr>
          <p:cNvPr id="125" name="Google Shape;125;p2"/>
          <p:cNvSpPr txBox="1"/>
          <p:nvPr/>
        </p:nvSpPr>
        <p:spPr>
          <a:xfrm>
            <a:off x="4992415" y="2967204"/>
            <a:ext cx="870881" cy="261610"/>
          </a:xfrm>
          <a:prstGeom prst="rect">
            <a:avLst/>
          </a:prstGeom>
          <a:noFill/>
          <a:ln>
            <a:noFill/>
          </a:ln>
        </p:spPr>
        <p:txBody>
          <a:bodyPr spcFirstLastPara="1" wrap="square" lIns="91425" tIns="45700" rIns="91425" bIns="45700" anchor="t" anchorCtr="0">
            <a:spAutoFit/>
          </a:bodyPr>
          <a:lstStyle/>
          <a:p>
            <a:pPr algn="ctr"/>
            <a:r>
              <a:rPr lang="en-US" sz="1100">
                <a:latin typeface="Calibri"/>
                <a:ea typeface="Calibri"/>
                <a:cs typeface="Calibri"/>
                <a:sym typeface="Calibri"/>
              </a:rPr>
              <a:t>Sara V.</a:t>
            </a:r>
            <a:endParaRPr/>
          </a:p>
        </p:txBody>
      </p:sp>
      <p:pic>
        <p:nvPicPr>
          <p:cNvPr id="126" name="Google Shape;126;p2" descr="Miguel Luis Bote Lorenzo">
            <a:hlinkClick r:id="rId8"/>
          </p:cNvPr>
          <p:cNvPicPr preferRelativeResize="0"/>
          <p:nvPr/>
        </p:nvPicPr>
        <p:blipFill rotWithShape="1">
          <a:blip r:embed="rId9">
            <a:alphaModFix/>
          </a:blip>
          <a:srcRect l="9618" r="16665"/>
          <a:stretch/>
        </p:blipFill>
        <p:spPr>
          <a:xfrm>
            <a:off x="4052614" y="1775161"/>
            <a:ext cx="896018" cy="1230024"/>
          </a:xfrm>
          <a:prstGeom prst="rect">
            <a:avLst/>
          </a:prstGeom>
          <a:noFill/>
          <a:ln>
            <a:noFill/>
          </a:ln>
        </p:spPr>
      </p:pic>
      <p:pic>
        <p:nvPicPr>
          <p:cNvPr id="127" name="Google Shape;127;p2" descr="Una mujer con una camiseta negra&#10;&#10;Descripción generada automáticamente"/>
          <p:cNvPicPr preferRelativeResize="0"/>
          <p:nvPr/>
        </p:nvPicPr>
        <p:blipFill rotWithShape="1">
          <a:blip r:embed="rId10">
            <a:alphaModFix/>
          </a:blip>
          <a:srcRect l="13222" r="11704"/>
          <a:stretch/>
        </p:blipFill>
        <p:spPr>
          <a:xfrm>
            <a:off x="1859461" y="1775256"/>
            <a:ext cx="923337" cy="1229928"/>
          </a:xfrm>
          <a:prstGeom prst="rect">
            <a:avLst/>
          </a:prstGeom>
          <a:noFill/>
          <a:ln>
            <a:noFill/>
          </a:ln>
        </p:spPr>
      </p:pic>
      <p:sp>
        <p:nvSpPr>
          <p:cNvPr id="128" name="Google Shape;128;p2"/>
          <p:cNvSpPr txBox="1"/>
          <p:nvPr/>
        </p:nvSpPr>
        <p:spPr>
          <a:xfrm>
            <a:off x="4550394" y="4510539"/>
            <a:ext cx="870900" cy="261600"/>
          </a:xfrm>
          <a:prstGeom prst="rect">
            <a:avLst/>
          </a:prstGeom>
          <a:noFill/>
          <a:ln>
            <a:noFill/>
          </a:ln>
        </p:spPr>
        <p:txBody>
          <a:bodyPr spcFirstLastPara="1" wrap="square" lIns="91425" tIns="45700" rIns="91425" bIns="45700" anchor="t" anchorCtr="0">
            <a:noAutofit/>
          </a:bodyPr>
          <a:lstStyle/>
          <a:p>
            <a:pPr algn="ctr"/>
            <a:r>
              <a:rPr lang="en-US" sz="1200">
                <a:latin typeface="Calibri"/>
                <a:ea typeface="Calibri"/>
                <a:cs typeface="Calibri"/>
                <a:sym typeface="Calibri"/>
              </a:rPr>
              <a:t>Cristina</a:t>
            </a:r>
            <a:endParaRPr sz="2000"/>
          </a:p>
        </p:txBody>
      </p:sp>
      <p:pic>
        <p:nvPicPr>
          <p:cNvPr id="129" name="Google Shape;129;p2"/>
          <p:cNvPicPr preferRelativeResize="0"/>
          <p:nvPr/>
        </p:nvPicPr>
        <p:blipFill rotWithShape="1">
          <a:blip r:embed="rId11">
            <a:alphaModFix/>
          </a:blip>
          <a:srcRect l="13070" r="14085"/>
          <a:stretch/>
        </p:blipFill>
        <p:spPr>
          <a:xfrm>
            <a:off x="4980340" y="1775164"/>
            <a:ext cx="896018" cy="1230021"/>
          </a:xfrm>
          <a:prstGeom prst="rect">
            <a:avLst/>
          </a:prstGeom>
          <a:noFill/>
          <a:ln>
            <a:noFill/>
          </a:ln>
        </p:spPr>
      </p:pic>
      <p:pic>
        <p:nvPicPr>
          <p:cNvPr id="130" name="Google Shape;130;p2"/>
          <p:cNvPicPr preferRelativeResize="0"/>
          <p:nvPr/>
        </p:nvPicPr>
        <p:blipFill rotWithShape="1">
          <a:blip r:embed="rId12">
            <a:alphaModFix/>
          </a:blip>
          <a:srcRect l="20764" t="690" r="12533" b="-690"/>
          <a:stretch/>
        </p:blipFill>
        <p:spPr>
          <a:xfrm>
            <a:off x="4584773" y="3306883"/>
            <a:ext cx="802200" cy="1139925"/>
          </a:xfrm>
          <a:prstGeom prst="rect">
            <a:avLst/>
          </a:prstGeom>
          <a:noFill/>
          <a:ln>
            <a:noFill/>
          </a:ln>
        </p:spPr>
      </p:pic>
      <p:pic>
        <p:nvPicPr>
          <p:cNvPr id="131" name="Google Shape;131;p2"/>
          <p:cNvPicPr preferRelativeResize="0"/>
          <p:nvPr/>
        </p:nvPicPr>
        <p:blipFill rotWithShape="1">
          <a:blip r:embed="rId13">
            <a:alphaModFix/>
          </a:blip>
          <a:srcRect/>
          <a:stretch/>
        </p:blipFill>
        <p:spPr>
          <a:xfrm>
            <a:off x="9024028" y="1841688"/>
            <a:ext cx="1082906" cy="1082906"/>
          </a:xfrm>
          <a:prstGeom prst="rect">
            <a:avLst/>
          </a:prstGeom>
          <a:noFill/>
          <a:ln>
            <a:noFill/>
          </a:ln>
        </p:spPr>
      </p:pic>
      <p:pic>
        <p:nvPicPr>
          <p:cNvPr id="132" name="Google Shape;132;p2"/>
          <p:cNvPicPr preferRelativeResize="0"/>
          <p:nvPr/>
        </p:nvPicPr>
        <p:blipFill rotWithShape="1">
          <a:blip r:embed="rId14">
            <a:alphaModFix/>
          </a:blip>
          <a:srcRect/>
          <a:stretch/>
        </p:blipFill>
        <p:spPr>
          <a:xfrm>
            <a:off x="10259573" y="1839895"/>
            <a:ext cx="1110880" cy="1110880"/>
          </a:xfrm>
          <a:prstGeom prst="rect">
            <a:avLst/>
          </a:prstGeom>
          <a:noFill/>
          <a:ln>
            <a:noFill/>
          </a:ln>
        </p:spPr>
      </p:pic>
      <p:pic>
        <p:nvPicPr>
          <p:cNvPr id="135" name="Google Shape;135;p2"/>
          <p:cNvPicPr preferRelativeResize="0"/>
          <p:nvPr/>
        </p:nvPicPr>
        <p:blipFill rotWithShape="1">
          <a:blip r:embed="rId15">
            <a:alphaModFix/>
          </a:blip>
          <a:srcRect l="8472" r="15406"/>
          <a:stretch/>
        </p:blipFill>
        <p:spPr>
          <a:xfrm>
            <a:off x="838200" y="3303295"/>
            <a:ext cx="873175" cy="1147100"/>
          </a:xfrm>
          <a:prstGeom prst="rect">
            <a:avLst/>
          </a:prstGeom>
          <a:noFill/>
          <a:ln>
            <a:noFill/>
          </a:ln>
        </p:spPr>
      </p:pic>
      <p:sp>
        <p:nvSpPr>
          <p:cNvPr id="136" name="Google Shape;136;p2"/>
          <p:cNvSpPr txBox="1"/>
          <p:nvPr/>
        </p:nvSpPr>
        <p:spPr>
          <a:xfrm>
            <a:off x="8999431" y="2922461"/>
            <a:ext cx="1168782" cy="261610"/>
          </a:xfrm>
          <a:prstGeom prst="rect">
            <a:avLst/>
          </a:prstGeom>
          <a:noFill/>
          <a:ln>
            <a:noFill/>
          </a:ln>
        </p:spPr>
        <p:txBody>
          <a:bodyPr spcFirstLastPara="1" wrap="square" lIns="91425" tIns="45700" rIns="91425" bIns="45700" anchor="t" anchorCtr="0">
            <a:spAutoFit/>
          </a:bodyPr>
          <a:lstStyle/>
          <a:p>
            <a:pPr algn="ctr"/>
            <a:r>
              <a:rPr lang="en-US" sz="1100">
                <a:latin typeface="Calibri"/>
                <a:ea typeface="Calibri"/>
                <a:cs typeface="Calibri"/>
                <a:sym typeface="Calibri"/>
              </a:rPr>
              <a:t>Chus </a:t>
            </a:r>
            <a:endParaRPr/>
          </a:p>
        </p:txBody>
      </p:sp>
      <p:sp>
        <p:nvSpPr>
          <p:cNvPr id="137" name="Google Shape;137;p2"/>
          <p:cNvSpPr txBox="1"/>
          <p:nvPr/>
        </p:nvSpPr>
        <p:spPr>
          <a:xfrm>
            <a:off x="10236857" y="2951719"/>
            <a:ext cx="1168782" cy="261610"/>
          </a:xfrm>
          <a:prstGeom prst="rect">
            <a:avLst/>
          </a:prstGeom>
          <a:noFill/>
          <a:ln>
            <a:noFill/>
          </a:ln>
        </p:spPr>
        <p:txBody>
          <a:bodyPr spcFirstLastPara="1" wrap="square" lIns="91425" tIns="45700" rIns="91425" bIns="45700" anchor="t" anchorCtr="0">
            <a:spAutoFit/>
          </a:bodyPr>
          <a:lstStyle/>
          <a:p>
            <a:pPr algn="ctr"/>
            <a:r>
              <a:rPr lang="en-US" sz="1100">
                <a:latin typeface="Calibri"/>
                <a:ea typeface="Calibri"/>
                <a:cs typeface="Calibri"/>
                <a:sym typeface="Calibri"/>
              </a:rPr>
              <a:t>Luis Pablo</a:t>
            </a:r>
            <a:endParaRPr/>
          </a:p>
        </p:txBody>
      </p:sp>
      <p:pic>
        <p:nvPicPr>
          <p:cNvPr id="143" name="Google Shape;143;p2"/>
          <p:cNvPicPr preferRelativeResize="0"/>
          <p:nvPr/>
        </p:nvPicPr>
        <p:blipFill rotWithShape="1">
          <a:blip r:embed="rId16">
            <a:alphaModFix/>
          </a:blip>
          <a:srcRect l="6611" r="17535"/>
          <a:stretch/>
        </p:blipFill>
        <p:spPr>
          <a:xfrm>
            <a:off x="7939690" y="1788951"/>
            <a:ext cx="922547" cy="1216234"/>
          </a:xfrm>
          <a:prstGeom prst="rect">
            <a:avLst/>
          </a:prstGeom>
          <a:noFill/>
          <a:ln>
            <a:noFill/>
          </a:ln>
        </p:spPr>
      </p:pic>
      <p:pic>
        <p:nvPicPr>
          <p:cNvPr id="144" name="Google Shape;144;p2" descr="Imagen que contiene persona, exterior, ropa, pasto&#10;&#10;Descripción generada automáticamente"/>
          <p:cNvPicPr preferRelativeResize="0"/>
          <p:nvPr/>
        </p:nvPicPr>
        <p:blipFill rotWithShape="1">
          <a:blip r:embed="rId17">
            <a:alphaModFix/>
          </a:blip>
          <a:srcRect l="-4357" r="16179"/>
          <a:stretch/>
        </p:blipFill>
        <p:spPr>
          <a:xfrm>
            <a:off x="5426543" y="3297646"/>
            <a:ext cx="853862" cy="1158399"/>
          </a:xfrm>
          <a:prstGeom prst="rect">
            <a:avLst/>
          </a:prstGeom>
          <a:noFill/>
          <a:ln>
            <a:noFill/>
          </a:ln>
        </p:spPr>
      </p:pic>
      <p:sp>
        <p:nvSpPr>
          <p:cNvPr id="145" name="Google Shape;145;p2"/>
          <p:cNvSpPr txBox="1"/>
          <p:nvPr/>
        </p:nvSpPr>
        <p:spPr>
          <a:xfrm>
            <a:off x="5452310" y="4510539"/>
            <a:ext cx="802200" cy="261600"/>
          </a:xfrm>
          <a:prstGeom prst="rect">
            <a:avLst/>
          </a:prstGeom>
          <a:noFill/>
          <a:ln>
            <a:noFill/>
          </a:ln>
        </p:spPr>
        <p:txBody>
          <a:bodyPr spcFirstLastPara="1" wrap="square" lIns="91425" tIns="45700" rIns="91425" bIns="45700" anchor="t" anchorCtr="0">
            <a:noAutofit/>
          </a:bodyPr>
          <a:lstStyle/>
          <a:p>
            <a:pPr algn="ctr"/>
            <a:r>
              <a:rPr lang="en-US" sz="1200">
                <a:latin typeface="Calibri"/>
                <a:ea typeface="Calibri"/>
                <a:cs typeface="Calibri"/>
                <a:sym typeface="Calibri"/>
              </a:rPr>
              <a:t>Nesi</a:t>
            </a:r>
            <a:endParaRPr sz="1200">
              <a:latin typeface="Calibri"/>
              <a:ea typeface="Calibri"/>
              <a:cs typeface="Calibri"/>
              <a:sym typeface="Calibri"/>
            </a:endParaRPr>
          </a:p>
        </p:txBody>
      </p:sp>
      <p:pic>
        <p:nvPicPr>
          <p:cNvPr id="146" name="Google Shape;146;p2" descr="Un hombre con un barco en el mar&#10;&#10;Descripción generada automáticamente"/>
          <p:cNvPicPr preferRelativeResize="0"/>
          <p:nvPr/>
        </p:nvPicPr>
        <p:blipFill rotWithShape="1">
          <a:blip r:embed="rId18">
            <a:alphaModFix/>
          </a:blip>
          <a:srcRect l="12337" t="-2250" r="15255" b="2250"/>
          <a:stretch/>
        </p:blipFill>
        <p:spPr>
          <a:xfrm>
            <a:off x="6425753" y="3287220"/>
            <a:ext cx="853850" cy="1179250"/>
          </a:xfrm>
          <a:prstGeom prst="rect">
            <a:avLst/>
          </a:prstGeom>
          <a:noFill/>
          <a:ln>
            <a:noFill/>
          </a:ln>
        </p:spPr>
      </p:pic>
      <p:sp>
        <p:nvSpPr>
          <p:cNvPr id="147" name="Google Shape;147;p2"/>
          <p:cNvSpPr txBox="1"/>
          <p:nvPr/>
        </p:nvSpPr>
        <p:spPr>
          <a:xfrm>
            <a:off x="6472461" y="4510539"/>
            <a:ext cx="802200" cy="261600"/>
          </a:xfrm>
          <a:prstGeom prst="rect">
            <a:avLst/>
          </a:prstGeom>
          <a:noFill/>
          <a:ln>
            <a:noFill/>
          </a:ln>
        </p:spPr>
        <p:txBody>
          <a:bodyPr spcFirstLastPara="1" wrap="square" lIns="91425" tIns="45700" rIns="91425" bIns="45700" anchor="t" anchorCtr="0">
            <a:noAutofit/>
          </a:bodyPr>
          <a:lstStyle/>
          <a:p>
            <a:pPr algn="ctr"/>
            <a:r>
              <a:rPr lang="en-US" sz="1200" dirty="0">
                <a:latin typeface="Calibri"/>
                <a:ea typeface="Calibri"/>
                <a:cs typeface="Calibri"/>
                <a:sym typeface="Calibri"/>
              </a:rPr>
              <a:t>Juan</a:t>
            </a:r>
            <a:endParaRPr sz="2000" dirty="0"/>
          </a:p>
        </p:txBody>
      </p:sp>
      <p:pic>
        <p:nvPicPr>
          <p:cNvPr id="148" name="Google Shape;148;p2"/>
          <p:cNvPicPr preferRelativeResize="0"/>
          <p:nvPr/>
        </p:nvPicPr>
        <p:blipFill rotWithShape="1">
          <a:blip r:embed="rId19">
            <a:alphaModFix/>
          </a:blip>
          <a:srcRect l="5446" t="-1134" r="8672" b="1134"/>
          <a:stretch/>
        </p:blipFill>
        <p:spPr>
          <a:xfrm>
            <a:off x="3104025" y="1754110"/>
            <a:ext cx="923338" cy="1251074"/>
          </a:xfrm>
          <a:prstGeom prst="rect">
            <a:avLst/>
          </a:prstGeom>
          <a:noFill/>
          <a:ln>
            <a:noFill/>
          </a:ln>
        </p:spPr>
      </p:pic>
      <p:pic>
        <p:nvPicPr>
          <p:cNvPr id="149" name="Google Shape;149;p2"/>
          <p:cNvPicPr preferRelativeResize="0"/>
          <p:nvPr/>
        </p:nvPicPr>
        <p:blipFill rotWithShape="1">
          <a:blip r:embed="rId20">
            <a:alphaModFix/>
          </a:blip>
          <a:srcRect l="14568" r="15088"/>
          <a:stretch/>
        </p:blipFill>
        <p:spPr>
          <a:xfrm>
            <a:off x="1811575" y="3305820"/>
            <a:ext cx="802201" cy="1142050"/>
          </a:xfrm>
          <a:prstGeom prst="rect">
            <a:avLst/>
          </a:prstGeom>
          <a:noFill/>
          <a:ln>
            <a:noFill/>
          </a:ln>
        </p:spPr>
      </p:pic>
      <p:pic>
        <p:nvPicPr>
          <p:cNvPr id="150" name="Google Shape;150;p2"/>
          <p:cNvPicPr preferRelativeResize="0"/>
          <p:nvPr/>
        </p:nvPicPr>
        <p:blipFill rotWithShape="1">
          <a:blip r:embed="rId21">
            <a:alphaModFix/>
          </a:blip>
          <a:srcRect l="25776" r="35030" b="11190"/>
          <a:stretch/>
        </p:blipFill>
        <p:spPr>
          <a:xfrm>
            <a:off x="8414237" y="3306883"/>
            <a:ext cx="896000" cy="1139925"/>
          </a:xfrm>
          <a:prstGeom prst="rect">
            <a:avLst/>
          </a:prstGeom>
          <a:noFill/>
          <a:ln>
            <a:noFill/>
          </a:ln>
        </p:spPr>
      </p:pic>
      <p:sp>
        <p:nvSpPr>
          <p:cNvPr id="151" name="Google Shape;151;p2"/>
          <p:cNvSpPr txBox="1"/>
          <p:nvPr/>
        </p:nvSpPr>
        <p:spPr>
          <a:xfrm>
            <a:off x="8439337" y="4502860"/>
            <a:ext cx="870900" cy="276959"/>
          </a:xfrm>
          <a:prstGeom prst="rect">
            <a:avLst/>
          </a:prstGeom>
          <a:noFill/>
          <a:ln>
            <a:noFill/>
          </a:ln>
        </p:spPr>
        <p:txBody>
          <a:bodyPr spcFirstLastPara="1" wrap="square" lIns="91425" tIns="45700" rIns="91425" bIns="45700" anchor="t" anchorCtr="0">
            <a:spAutoFit/>
          </a:bodyPr>
          <a:lstStyle/>
          <a:p>
            <a:pPr algn="ctr"/>
            <a:r>
              <a:rPr lang="en-US" sz="1200" dirty="0">
                <a:latin typeface="Calibri"/>
                <a:ea typeface="Calibri"/>
                <a:cs typeface="Calibri"/>
                <a:sym typeface="Calibri"/>
              </a:rPr>
              <a:t>Víctor</a:t>
            </a:r>
            <a:endParaRPr sz="2000" dirty="0"/>
          </a:p>
        </p:txBody>
      </p:sp>
      <p:pic>
        <p:nvPicPr>
          <p:cNvPr id="152" name="Google Shape;152;p2"/>
          <p:cNvPicPr preferRelativeResize="0"/>
          <p:nvPr/>
        </p:nvPicPr>
        <p:blipFill rotWithShape="1">
          <a:blip r:embed="rId22">
            <a:alphaModFix/>
          </a:blip>
          <a:srcRect l="39386" t="13643" r="4562" b="30985"/>
          <a:stretch/>
        </p:blipFill>
        <p:spPr>
          <a:xfrm>
            <a:off x="9480859" y="3303295"/>
            <a:ext cx="870900" cy="1147100"/>
          </a:xfrm>
          <a:prstGeom prst="rect">
            <a:avLst/>
          </a:prstGeom>
          <a:noFill/>
          <a:ln>
            <a:noFill/>
          </a:ln>
        </p:spPr>
      </p:pic>
      <p:sp>
        <p:nvSpPr>
          <p:cNvPr id="153" name="Google Shape;153;p2"/>
          <p:cNvSpPr txBox="1"/>
          <p:nvPr/>
        </p:nvSpPr>
        <p:spPr>
          <a:xfrm>
            <a:off x="9420827" y="4502860"/>
            <a:ext cx="870900" cy="276959"/>
          </a:xfrm>
          <a:prstGeom prst="rect">
            <a:avLst/>
          </a:prstGeom>
          <a:noFill/>
          <a:ln>
            <a:noFill/>
          </a:ln>
        </p:spPr>
        <p:txBody>
          <a:bodyPr spcFirstLastPara="1" wrap="square" lIns="91425" tIns="45700" rIns="91425" bIns="45700" anchor="t" anchorCtr="0">
            <a:spAutoFit/>
          </a:bodyPr>
          <a:lstStyle/>
          <a:p>
            <a:pPr algn="ctr"/>
            <a:r>
              <a:rPr lang="en-US" sz="1200" dirty="0">
                <a:latin typeface="Calibri"/>
                <a:ea typeface="Calibri"/>
                <a:cs typeface="Calibri"/>
                <a:sym typeface="Calibri"/>
              </a:rPr>
              <a:t>Pablo</a:t>
            </a:r>
            <a:endParaRPr sz="2000" dirty="0"/>
          </a:p>
        </p:txBody>
      </p:sp>
      <p:pic>
        <p:nvPicPr>
          <p:cNvPr id="1026" name="Picture 2">
            <a:extLst>
              <a:ext uri="{FF2B5EF4-FFF2-40B4-BE49-F238E27FC236}">
                <a16:creationId xmlns:a16="http://schemas.microsoft.com/office/drawing/2014/main" id="{88947796-B831-06B2-0CF2-4498E08893F0}"/>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16962" t="-1153" r="24122" b="27471"/>
          <a:stretch/>
        </p:blipFill>
        <p:spPr bwMode="auto">
          <a:xfrm>
            <a:off x="7411532" y="3303295"/>
            <a:ext cx="917215" cy="1147100"/>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51;p2">
            <a:extLst>
              <a:ext uri="{FF2B5EF4-FFF2-40B4-BE49-F238E27FC236}">
                <a16:creationId xmlns:a16="http://schemas.microsoft.com/office/drawing/2014/main" id="{B2127493-C46D-09DD-7B9E-0D6D4676DF8C}"/>
              </a:ext>
            </a:extLst>
          </p:cNvPr>
          <p:cNvSpPr txBox="1"/>
          <p:nvPr/>
        </p:nvSpPr>
        <p:spPr>
          <a:xfrm>
            <a:off x="7500619" y="4502860"/>
            <a:ext cx="870900" cy="276959"/>
          </a:xfrm>
          <a:prstGeom prst="rect">
            <a:avLst/>
          </a:prstGeom>
          <a:noFill/>
          <a:ln>
            <a:noFill/>
          </a:ln>
        </p:spPr>
        <p:txBody>
          <a:bodyPr spcFirstLastPara="1" wrap="square" lIns="91425" tIns="45700" rIns="91425" bIns="45700" anchor="t" anchorCtr="0">
            <a:spAutoFit/>
          </a:bodyPr>
          <a:lstStyle/>
          <a:p>
            <a:pPr algn="ctr"/>
            <a:r>
              <a:rPr lang="en-US" sz="1200" dirty="0">
                <a:latin typeface="Calibri"/>
                <a:cs typeface="Calibri"/>
                <a:sym typeface="Calibri"/>
              </a:rPr>
              <a:t>Mohamed</a:t>
            </a:r>
            <a:endParaRPr sz="2000" dirty="0"/>
          </a:p>
        </p:txBody>
      </p:sp>
      <p:pic>
        <p:nvPicPr>
          <p:cNvPr id="4" name="Picture 4" descr="Un hombre con lentes y traje&#10;&#10;Descripción generada automáticamente">
            <a:extLst>
              <a:ext uri="{FF2B5EF4-FFF2-40B4-BE49-F238E27FC236}">
                <a16:creationId xmlns:a16="http://schemas.microsoft.com/office/drawing/2014/main" id="{DCB62535-19E6-B620-FCDF-98AF957D9D33}"/>
              </a:ext>
            </a:extLst>
          </p:cNvPr>
          <p:cNvPicPr>
            <a:picLocks noChangeAspect="1"/>
          </p:cNvPicPr>
          <p:nvPr/>
        </p:nvPicPr>
        <p:blipFill rotWithShape="1">
          <a:blip r:embed="rId24">
            <a:extLst>
              <a:ext uri="{28A0092B-C50C-407E-A947-70E740481C1C}">
                <a14:useLocalDpi xmlns:a14="http://schemas.microsoft.com/office/drawing/2010/main" val="0"/>
              </a:ext>
            </a:extLst>
          </a:blip>
          <a:srcRect r="33466" b="11129"/>
          <a:stretch/>
        </p:blipFill>
        <p:spPr bwMode="auto">
          <a:xfrm>
            <a:off x="10487679" y="3278675"/>
            <a:ext cx="895985" cy="1196340"/>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53;p2">
            <a:extLst>
              <a:ext uri="{FF2B5EF4-FFF2-40B4-BE49-F238E27FC236}">
                <a16:creationId xmlns:a16="http://schemas.microsoft.com/office/drawing/2014/main" id="{FDC00046-F996-5A98-878A-8F82B5CC63E6}"/>
              </a:ext>
            </a:extLst>
          </p:cNvPr>
          <p:cNvSpPr txBox="1"/>
          <p:nvPr/>
        </p:nvSpPr>
        <p:spPr>
          <a:xfrm>
            <a:off x="10552983" y="4502860"/>
            <a:ext cx="870900" cy="276959"/>
          </a:xfrm>
          <a:prstGeom prst="rect">
            <a:avLst/>
          </a:prstGeom>
          <a:noFill/>
          <a:ln>
            <a:noFill/>
          </a:ln>
        </p:spPr>
        <p:txBody>
          <a:bodyPr spcFirstLastPara="1" wrap="square" lIns="91425" tIns="45700" rIns="91425" bIns="45700" anchor="t" anchorCtr="0">
            <a:spAutoFit/>
          </a:bodyPr>
          <a:lstStyle/>
          <a:p>
            <a:pPr algn="ctr"/>
            <a:r>
              <a:rPr lang="en-US" sz="1200" dirty="0" err="1">
                <a:latin typeface="Calibri"/>
                <a:cs typeface="Calibri"/>
                <a:sym typeface="Calibri"/>
              </a:rPr>
              <a:t>Osmel</a:t>
            </a:r>
            <a:endParaRPr sz="2000" dirty="0"/>
          </a:p>
        </p:txBody>
      </p:sp>
      <p:pic>
        <p:nvPicPr>
          <p:cNvPr id="2" name="Imagen 1">
            <a:extLst>
              <a:ext uri="{FF2B5EF4-FFF2-40B4-BE49-F238E27FC236}">
                <a16:creationId xmlns:a16="http://schemas.microsoft.com/office/drawing/2014/main" id="{CF9D991F-DE95-8914-46E0-8304E9412046}"/>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951333" y="5003384"/>
            <a:ext cx="1727359" cy="1420053"/>
          </a:xfrm>
          <a:prstGeom prst="rect">
            <a:avLst/>
          </a:prstGeom>
        </p:spPr>
      </p:pic>
      <p:sp>
        <p:nvSpPr>
          <p:cNvPr id="6" name="Marcador de número de diapositiva 5">
            <a:extLst>
              <a:ext uri="{FF2B5EF4-FFF2-40B4-BE49-F238E27FC236}">
                <a16:creationId xmlns:a16="http://schemas.microsoft.com/office/drawing/2014/main" id="{F0EDD359-F110-0258-AFD6-8AEBC199D185}"/>
              </a:ext>
            </a:extLst>
          </p:cNvPr>
          <p:cNvSpPr>
            <a:spLocks noGrp="1"/>
          </p:cNvSpPr>
          <p:nvPr>
            <p:ph type="sldNum" sz="quarter" idx="4"/>
          </p:nvPr>
        </p:nvSpPr>
        <p:spPr/>
        <p:txBody>
          <a:bodyPr/>
          <a:lstStyle/>
          <a:p>
            <a:fld id="{66ACB6DD-DCF0-A441-B658-B929A2260E05}" type="slidenum">
              <a:rPr lang="es-ES" smtClean="0"/>
              <a:t>14</a:t>
            </a:fld>
            <a:endParaRPr lang="es-ES" dirty="0"/>
          </a:p>
        </p:txBody>
      </p:sp>
    </p:spTree>
    <p:extLst>
      <p:ext uri="{BB962C8B-B14F-4D97-AF65-F5344CB8AC3E}">
        <p14:creationId xmlns:p14="http://schemas.microsoft.com/office/powerpoint/2010/main" val="195940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1 Título"/>
          <p:cNvSpPr>
            <a:spLocks noGrp="1"/>
          </p:cNvSpPr>
          <p:nvPr>
            <p:ph type="title"/>
          </p:nvPr>
        </p:nvSpPr>
        <p:spPr>
          <a:xfrm>
            <a:off x="838200" y="283848"/>
            <a:ext cx="10515600" cy="1325563"/>
          </a:xfrm>
        </p:spPr>
        <p:txBody>
          <a:bodyPr/>
          <a:lstStyle/>
          <a:p>
            <a:r>
              <a:rPr lang="en-US" dirty="0"/>
              <a:t>How we (GSIC) address research on TEL </a:t>
            </a:r>
          </a:p>
        </p:txBody>
      </p:sp>
      <p:sp useBgFill="1">
        <p:nvSpPr>
          <p:cNvPr id="28674" name="2 Marcador de contenido"/>
          <p:cNvSpPr>
            <a:spLocks noGrp="1"/>
          </p:cNvSpPr>
          <p:nvPr>
            <p:ph idx="1"/>
          </p:nvPr>
        </p:nvSpPr>
        <p:spPr>
          <a:xfrm>
            <a:off x="838200" y="1825625"/>
            <a:ext cx="7877537" cy="4351338"/>
          </a:xfrm>
        </p:spPr>
        <p:txBody>
          <a:bodyPr>
            <a:normAutofit/>
          </a:bodyPr>
          <a:lstStyle/>
          <a:p>
            <a:r>
              <a:rPr lang="en-US" dirty="0"/>
              <a:t>Pedagogical knowledge</a:t>
            </a:r>
          </a:p>
          <a:p>
            <a:pPr lvl="1"/>
            <a:r>
              <a:rPr lang="en-US" dirty="0"/>
              <a:t>Provided by the tacit and explicit knowledge of the teachers</a:t>
            </a:r>
          </a:p>
          <a:p>
            <a:pPr lvl="1"/>
            <a:r>
              <a:rPr lang="es-US" dirty="0"/>
              <a:t>… and (</a:t>
            </a:r>
            <a:r>
              <a:rPr lang="es-US" dirty="0" err="1"/>
              <a:t>eventually</a:t>
            </a:r>
            <a:r>
              <a:rPr lang="es-US" dirty="0"/>
              <a:t>) </a:t>
            </a:r>
            <a:r>
              <a:rPr lang="es-US" dirty="0" err="1"/>
              <a:t>complemented</a:t>
            </a:r>
            <a:r>
              <a:rPr lang="es-US" dirty="0"/>
              <a:t> </a:t>
            </a:r>
            <a:r>
              <a:rPr lang="es-US" dirty="0" err="1"/>
              <a:t>by</a:t>
            </a:r>
            <a:r>
              <a:rPr lang="es-US" dirty="0"/>
              <a:t> </a:t>
            </a:r>
            <a:r>
              <a:rPr lang="es-US" dirty="0" err="1"/>
              <a:t>tools</a:t>
            </a:r>
            <a:endParaRPr lang="es-US" dirty="0"/>
          </a:p>
          <a:p>
            <a:r>
              <a:rPr lang="en-US" dirty="0"/>
              <a:t>Teachers</a:t>
            </a:r>
          </a:p>
          <a:p>
            <a:pPr lvl="1"/>
            <a:r>
              <a:rPr lang="en-US" dirty="0"/>
              <a:t>Should participate in the design and orchestration of the teaching and learning processes</a:t>
            </a:r>
            <a:r>
              <a:rPr lang="es-US" dirty="0"/>
              <a:t> </a:t>
            </a:r>
            <a:endParaRPr lang="en-US" dirty="0"/>
          </a:p>
          <a:p>
            <a:endParaRPr lang="en-US" dirty="0"/>
          </a:p>
        </p:txBody>
      </p:sp>
      <p:sp>
        <p:nvSpPr>
          <p:cNvPr id="3" name="Marcador de pie de página 2">
            <a:extLst>
              <a:ext uri="{FF2B5EF4-FFF2-40B4-BE49-F238E27FC236}">
                <a16:creationId xmlns:a16="http://schemas.microsoft.com/office/drawing/2014/main" id="{F09575AF-9B07-823C-1682-398CA733A21C}"/>
              </a:ext>
            </a:extLst>
          </p:cNvPr>
          <p:cNvSpPr>
            <a:spLocks noGrp="1"/>
          </p:cNvSpPr>
          <p:nvPr>
            <p:ph type="ftr" sz="quarter" idx="11"/>
          </p:nvPr>
        </p:nvSpPr>
        <p:spPr>
          <a:xfrm>
            <a:off x="4038600" y="6492876"/>
            <a:ext cx="4114800" cy="365125"/>
          </a:xfrm>
        </p:spPr>
        <p:txBody>
          <a:bodyPr/>
          <a:lstStyle/>
          <a:p>
            <a:r>
              <a:rPr lang="en-US"/>
              <a:t>amartine@CSEDU May 2nd 2024</a:t>
            </a:r>
          </a:p>
        </p:txBody>
      </p:sp>
      <p:sp>
        <p:nvSpPr>
          <p:cNvPr id="4" name="Marcador de número de diapositiva 3">
            <a:extLst>
              <a:ext uri="{FF2B5EF4-FFF2-40B4-BE49-F238E27FC236}">
                <a16:creationId xmlns:a16="http://schemas.microsoft.com/office/drawing/2014/main" id="{3B69E050-4C63-CE78-485D-7FF9684E07A6}"/>
              </a:ext>
            </a:extLst>
          </p:cNvPr>
          <p:cNvSpPr>
            <a:spLocks noGrp="1"/>
          </p:cNvSpPr>
          <p:nvPr>
            <p:ph type="sldNum" sz="quarter" idx="12"/>
          </p:nvPr>
        </p:nvSpPr>
        <p:spPr>
          <a:xfrm>
            <a:off x="8634387" y="6492876"/>
            <a:ext cx="2326861" cy="365125"/>
          </a:xfrm>
        </p:spPr>
        <p:txBody>
          <a:bodyPr/>
          <a:lstStyle/>
          <a:p>
            <a:fld id="{D4CE771A-6280-784D-BFFB-CE28A62BD8CF}" type="slidenum">
              <a:rPr lang="en-US" smtClean="0"/>
              <a:pPr/>
              <a:t>15</a:t>
            </a:fld>
            <a:endParaRPr lang="en-US"/>
          </a:p>
        </p:txBody>
      </p:sp>
      <p:pic>
        <p:nvPicPr>
          <p:cNvPr id="5" name="Marcador de contenido 3" descr="Icono&#10;&#10;Descripción generada automáticamente">
            <a:extLst>
              <a:ext uri="{FF2B5EF4-FFF2-40B4-BE49-F238E27FC236}">
                <a16:creationId xmlns:a16="http://schemas.microsoft.com/office/drawing/2014/main" id="{10CFC938-5272-FA4F-A514-3E3BB50302E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634387" y="2088811"/>
            <a:ext cx="2538484" cy="2538484"/>
          </a:xfrm>
          <a:prstGeom prst="rect">
            <a:avLst/>
          </a:prstGeom>
        </p:spPr>
      </p:pic>
      <p:sp>
        <p:nvSpPr>
          <p:cNvPr id="6" name="CuadroTexto 5">
            <a:extLst>
              <a:ext uri="{FF2B5EF4-FFF2-40B4-BE49-F238E27FC236}">
                <a16:creationId xmlns:a16="http://schemas.microsoft.com/office/drawing/2014/main" id="{EC974768-4E3D-B451-5985-8840017211BF}"/>
              </a:ext>
            </a:extLst>
          </p:cNvPr>
          <p:cNvSpPr txBox="1"/>
          <p:nvPr/>
        </p:nvSpPr>
        <p:spPr>
          <a:xfrm>
            <a:off x="8324211" y="4623372"/>
            <a:ext cx="3158836" cy="707886"/>
          </a:xfrm>
          <a:prstGeom prst="rect">
            <a:avLst/>
          </a:prstGeom>
          <a:noFill/>
        </p:spPr>
        <p:txBody>
          <a:bodyPr wrap="square" rtlCol="0">
            <a:spAutoFit/>
          </a:bodyPr>
          <a:lstStyle/>
          <a:p>
            <a:r>
              <a:rPr lang="en-GB" sz="4000" dirty="0">
                <a:solidFill>
                  <a:srgbClr val="FF0000"/>
                </a:solidFill>
                <a:latin typeface="PortagoITC TT" pitchFamily="2" charset="0"/>
              </a:rPr>
              <a:t>Focus on teachers </a:t>
            </a:r>
          </a:p>
        </p:txBody>
      </p:sp>
    </p:spTree>
    <p:extLst>
      <p:ext uri="{BB962C8B-B14F-4D97-AF65-F5344CB8AC3E}">
        <p14:creationId xmlns:p14="http://schemas.microsoft.com/office/powerpoint/2010/main" val="87358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74">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674">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67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674">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67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Shape 207"/>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897" y="1858668"/>
            <a:ext cx="2677782" cy="22336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30" name="Shape 213"/>
          <p:cNvSpPr>
            <a:spLocks noGrp="1"/>
          </p:cNvSpPr>
          <p:nvPr>
            <p:ph type="title"/>
          </p:nvPr>
        </p:nvSpPr>
        <p:spPr>
          <a:xfrm>
            <a:off x="838200" y="283848"/>
            <a:ext cx="10515600" cy="1325563"/>
          </a:xfrm>
          <a:noFill/>
          <a:extLst>
            <a:ext uri="{909E8E84-426E-40dd-AFC4-6F175D3DCCD1}">
              <a14:hiddenFill xmlns:a14="http://schemas.microsoft.com/office/drawing/2010/main" xmlns="">
                <a:solidFill>
                  <a:srgbClr val="336699"/>
                </a:solidFill>
              </a14:hiddenFill>
            </a:ext>
          </a:extLst>
        </p:spPr>
        <p:txBody>
          <a:bodyPr vert="horz" lIns="91425" tIns="45700" rIns="91425" bIns="45700" rtlCol="0" anchor="ctr">
            <a:normAutofit/>
          </a:bodyPr>
          <a:lstStyle/>
          <a:p>
            <a:r>
              <a:rPr lang="en-US" dirty="0">
                <a:sym typeface="Nunito" charset="0"/>
              </a:rPr>
              <a:t> Learning design and orchestration tools </a:t>
            </a:r>
            <a:endParaRPr lang="en-US" dirty="0">
              <a:sym typeface="Calibri" charset="0"/>
            </a:endParaRPr>
          </a:p>
        </p:txBody>
      </p:sp>
      <p:sp>
        <p:nvSpPr>
          <p:cNvPr id="3" name="CuadroTexto 2"/>
          <p:cNvSpPr txBox="1"/>
          <p:nvPr/>
        </p:nvSpPr>
        <p:spPr>
          <a:xfrm>
            <a:off x="1107442" y="4198465"/>
            <a:ext cx="4374504" cy="1754326"/>
          </a:xfrm>
          <a:prstGeom prst="rect">
            <a:avLst/>
          </a:prstGeom>
          <a:noFill/>
        </p:spPr>
        <p:txBody>
          <a:bodyPr wrap="square" rtlCol="0">
            <a:spAutoFit/>
          </a:bodyPr>
          <a:lstStyle/>
          <a:p>
            <a:r>
              <a:rPr lang="es-ES" sz="2400" b="1" dirty="0" err="1">
                <a:solidFill>
                  <a:srgbClr val="941100"/>
                </a:solidFill>
              </a:rPr>
              <a:t>Computer</a:t>
            </a:r>
            <a:r>
              <a:rPr lang="es-ES" sz="2400" b="1" dirty="0">
                <a:solidFill>
                  <a:srgbClr val="941100"/>
                </a:solidFill>
              </a:rPr>
              <a:t> </a:t>
            </a:r>
            <a:r>
              <a:rPr lang="es-ES" sz="2400" b="1" dirty="0" err="1">
                <a:solidFill>
                  <a:srgbClr val="941100"/>
                </a:solidFill>
              </a:rPr>
              <a:t>Supported</a:t>
            </a:r>
            <a:r>
              <a:rPr lang="es-ES" sz="2400" b="1" dirty="0">
                <a:solidFill>
                  <a:srgbClr val="941100"/>
                </a:solidFill>
              </a:rPr>
              <a:t> </a:t>
            </a:r>
            <a:r>
              <a:rPr lang="es-ES" sz="2400" b="1" dirty="0" err="1">
                <a:solidFill>
                  <a:srgbClr val="941100"/>
                </a:solidFill>
              </a:rPr>
              <a:t>Collaborative</a:t>
            </a:r>
            <a:r>
              <a:rPr lang="es-ES" sz="2400" b="1" dirty="0">
                <a:solidFill>
                  <a:srgbClr val="941100"/>
                </a:solidFill>
              </a:rPr>
              <a:t> </a:t>
            </a:r>
            <a:r>
              <a:rPr lang="es-ES" sz="2400" b="1" dirty="0" err="1">
                <a:solidFill>
                  <a:srgbClr val="941100"/>
                </a:solidFill>
              </a:rPr>
              <a:t>Learning</a:t>
            </a:r>
            <a:r>
              <a:rPr lang="es-ES" sz="2400" b="1" dirty="0">
                <a:solidFill>
                  <a:srgbClr val="941100"/>
                </a:solidFill>
              </a:rPr>
              <a:t> (CSCL) </a:t>
            </a:r>
          </a:p>
          <a:p>
            <a:pPr marL="342900" indent="-342900">
              <a:buFont typeface="Arial" panose="020B0604020202020204" pitchFamily="34" charset="0"/>
              <a:buChar char="•"/>
            </a:pPr>
            <a:r>
              <a:rPr lang="es-ES" sz="2000" dirty="0"/>
              <a:t>Collage </a:t>
            </a:r>
          </a:p>
          <a:p>
            <a:pPr marL="342900" indent="-342900">
              <a:buFont typeface="Arial" panose="020B0604020202020204" pitchFamily="34" charset="0"/>
              <a:buChar char="•"/>
            </a:pPr>
            <a:r>
              <a:rPr lang="es-ES" sz="2000" dirty="0" err="1"/>
              <a:t>WebCollage</a:t>
            </a:r>
            <a:r>
              <a:rPr lang="es-ES" sz="2000" dirty="0"/>
              <a:t>  </a:t>
            </a:r>
          </a:p>
          <a:p>
            <a:pPr marL="342900" indent="-342900">
              <a:buFont typeface="Arial" panose="020B0604020202020204" pitchFamily="34" charset="0"/>
              <a:buChar char="•"/>
            </a:pPr>
            <a:r>
              <a:rPr lang="es-ES" sz="2000" dirty="0"/>
              <a:t>GLUE-PS  </a:t>
            </a:r>
          </a:p>
        </p:txBody>
      </p:sp>
      <p:pic>
        <p:nvPicPr>
          <p:cNvPr id="9" name="Imagen 8">
            <a:extLst>
              <a:ext uri="{FF2B5EF4-FFF2-40B4-BE49-F238E27FC236}">
                <a16:creationId xmlns:a16="http://schemas.microsoft.com/office/drawing/2014/main" id="{106D73B6-04C1-5AF3-9A0B-A4F87C7E83E5}"/>
              </a:ext>
            </a:extLst>
          </p:cNvPr>
          <p:cNvPicPr>
            <a:picLocks noChangeAspect="1"/>
          </p:cNvPicPr>
          <p:nvPr/>
        </p:nvPicPr>
        <p:blipFill>
          <a:blip r:embed="rId4"/>
          <a:stretch>
            <a:fillRect/>
          </a:stretch>
        </p:blipFill>
        <p:spPr>
          <a:xfrm>
            <a:off x="4471620" y="2340147"/>
            <a:ext cx="4928560" cy="1657353"/>
          </a:xfrm>
          <a:prstGeom prst="rect">
            <a:avLst/>
          </a:prstGeom>
        </p:spPr>
      </p:pic>
      <p:pic>
        <p:nvPicPr>
          <p:cNvPr id="1026" name="Picture 2" descr="Bucket-Server">
            <a:extLst>
              <a:ext uri="{FF2B5EF4-FFF2-40B4-BE49-F238E27FC236}">
                <a16:creationId xmlns:a16="http://schemas.microsoft.com/office/drawing/2014/main" id="{854B331B-F316-229F-7BFB-D7336B2FE9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7835" y="1423657"/>
            <a:ext cx="17780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llage">
            <a:extLst>
              <a:ext uri="{FF2B5EF4-FFF2-40B4-BE49-F238E27FC236}">
                <a16:creationId xmlns:a16="http://schemas.microsoft.com/office/drawing/2014/main" id="{4FCA8984-F11B-1188-C58C-A12DA5B869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288" y="1516449"/>
            <a:ext cx="1778000" cy="14351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GLUEPS-AR">
            <a:extLst>
              <a:ext uri="{FF2B5EF4-FFF2-40B4-BE49-F238E27FC236}">
                <a16:creationId xmlns:a16="http://schemas.microsoft.com/office/drawing/2014/main" id="{92A4C097-B798-B9DF-FA22-1BD79F90D4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4268" y="1578969"/>
            <a:ext cx="1778000" cy="5207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GLUE!-PS">
            <a:extLst>
              <a:ext uri="{FF2B5EF4-FFF2-40B4-BE49-F238E27FC236}">
                <a16:creationId xmlns:a16="http://schemas.microsoft.com/office/drawing/2014/main" id="{17EFE48A-94EC-6CDB-8265-60BF1C3790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74286" y="1497399"/>
            <a:ext cx="1778000" cy="7366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E94EC8EC-48C1-6303-B488-793B2BC13CC0}"/>
              </a:ext>
            </a:extLst>
          </p:cNvPr>
          <p:cNvPicPr>
            <a:picLocks noChangeAspect="1"/>
          </p:cNvPicPr>
          <p:nvPr/>
        </p:nvPicPr>
        <p:blipFill>
          <a:blip r:embed="rId9"/>
          <a:stretch>
            <a:fillRect/>
          </a:stretch>
        </p:blipFill>
        <p:spPr>
          <a:xfrm>
            <a:off x="10073687" y="3124475"/>
            <a:ext cx="1841007" cy="3414861"/>
          </a:xfrm>
          <a:prstGeom prst="rect">
            <a:avLst/>
          </a:prstGeom>
        </p:spPr>
      </p:pic>
      <p:pic>
        <p:nvPicPr>
          <p:cNvPr id="1040" name="Picture 16" descr="Web Collage">
            <a:extLst>
              <a:ext uri="{FF2B5EF4-FFF2-40B4-BE49-F238E27FC236}">
                <a16:creationId xmlns:a16="http://schemas.microsoft.com/office/drawing/2014/main" id="{14B02C0E-3B41-F46B-934D-27708ABF884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21558" y="1470186"/>
            <a:ext cx="1778000" cy="863600"/>
          </a:xfrm>
          <a:prstGeom prst="rect">
            <a:avLst/>
          </a:prstGeom>
          <a:solidFill>
            <a:schemeClr val="bg1"/>
          </a:solidFill>
        </p:spPr>
      </p:pic>
      <p:sp>
        <p:nvSpPr>
          <p:cNvPr id="5" name="Marcador de pie de página 4">
            <a:extLst>
              <a:ext uri="{FF2B5EF4-FFF2-40B4-BE49-F238E27FC236}">
                <a16:creationId xmlns:a16="http://schemas.microsoft.com/office/drawing/2014/main" id="{0F9F641F-108B-D72B-FA65-9BD23BD03E97}"/>
              </a:ext>
            </a:extLst>
          </p:cNvPr>
          <p:cNvSpPr>
            <a:spLocks noGrp="1"/>
          </p:cNvSpPr>
          <p:nvPr>
            <p:ph type="ftr" sz="quarter" idx="3"/>
          </p:nvPr>
        </p:nvSpPr>
        <p:spPr/>
        <p:txBody>
          <a:bodyPr/>
          <a:lstStyle/>
          <a:p>
            <a:r>
              <a:rPr lang="es-ES"/>
              <a:t>amartine@CSEDU May 2nd 2024</a:t>
            </a:r>
            <a:endParaRPr lang="es-ES" dirty="0"/>
          </a:p>
        </p:txBody>
      </p:sp>
      <p:sp>
        <p:nvSpPr>
          <p:cNvPr id="6" name="Marcador de número de diapositiva 5">
            <a:extLst>
              <a:ext uri="{FF2B5EF4-FFF2-40B4-BE49-F238E27FC236}">
                <a16:creationId xmlns:a16="http://schemas.microsoft.com/office/drawing/2014/main" id="{308EB299-0FCD-723D-80EC-D49CB7FD3C43}"/>
              </a:ext>
            </a:extLst>
          </p:cNvPr>
          <p:cNvSpPr>
            <a:spLocks noGrp="1"/>
          </p:cNvSpPr>
          <p:nvPr>
            <p:ph type="sldNum" sz="quarter" idx="4"/>
          </p:nvPr>
        </p:nvSpPr>
        <p:spPr/>
        <p:txBody>
          <a:bodyPr/>
          <a:lstStyle/>
          <a:p>
            <a:fld id="{66ACB6DD-DCF0-A441-B658-B929A2260E05}" type="slidenum">
              <a:rPr lang="es-ES" smtClean="0"/>
              <a:t>16</a:t>
            </a:fld>
            <a:endParaRPr lang="es-ES" dirty="0"/>
          </a:p>
        </p:txBody>
      </p:sp>
      <p:sp>
        <p:nvSpPr>
          <p:cNvPr id="7" name="CuadroTexto 6">
            <a:extLst>
              <a:ext uri="{FF2B5EF4-FFF2-40B4-BE49-F238E27FC236}">
                <a16:creationId xmlns:a16="http://schemas.microsoft.com/office/drawing/2014/main" id="{8FFC23E8-08E7-AA21-2477-791B1715AE12}"/>
              </a:ext>
            </a:extLst>
          </p:cNvPr>
          <p:cNvSpPr txBox="1"/>
          <p:nvPr/>
        </p:nvSpPr>
        <p:spPr>
          <a:xfrm>
            <a:off x="6935900" y="4163055"/>
            <a:ext cx="3995549" cy="1077218"/>
          </a:xfrm>
          <a:prstGeom prst="rect">
            <a:avLst/>
          </a:prstGeom>
          <a:noFill/>
        </p:spPr>
        <p:txBody>
          <a:bodyPr wrap="square" rtlCol="0">
            <a:spAutoFit/>
          </a:bodyPr>
          <a:lstStyle/>
          <a:p>
            <a:r>
              <a:rPr lang="es-ES" sz="2400" b="1" dirty="0" err="1">
                <a:solidFill>
                  <a:srgbClr val="941100"/>
                </a:solidFill>
              </a:rPr>
              <a:t>Ubiquitous</a:t>
            </a:r>
            <a:r>
              <a:rPr lang="es-ES" sz="2400" b="1" dirty="0">
                <a:solidFill>
                  <a:srgbClr val="941100"/>
                </a:solidFill>
              </a:rPr>
              <a:t> </a:t>
            </a:r>
            <a:r>
              <a:rPr lang="es-ES" sz="2400" b="1" dirty="0" err="1">
                <a:solidFill>
                  <a:srgbClr val="941100"/>
                </a:solidFill>
              </a:rPr>
              <a:t>learning</a:t>
            </a:r>
            <a:r>
              <a:rPr lang="es-ES" sz="2000" dirty="0"/>
              <a:t>:</a:t>
            </a:r>
          </a:p>
          <a:p>
            <a:pPr marL="742950" lvl="1" indent="-285750">
              <a:buFont typeface="Arial" panose="020B0604020202020204" pitchFamily="34" charset="0"/>
              <a:buChar char="•"/>
            </a:pPr>
            <a:r>
              <a:rPr lang="es-ES" sz="2000" dirty="0"/>
              <a:t>GLUEPS-AR </a:t>
            </a:r>
          </a:p>
          <a:p>
            <a:pPr marL="742950" lvl="1" indent="-285750">
              <a:buFont typeface="Arial" panose="020B0604020202020204" pitchFamily="34" charset="0"/>
              <a:buChar char="•"/>
            </a:pPr>
            <a:r>
              <a:rPr lang="es-ES" sz="2000" dirty="0" err="1"/>
              <a:t>Learning</a:t>
            </a:r>
            <a:r>
              <a:rPr lang="es-ES" sz="2000" dirty="0"/>
              <a:t> </a:t>
            </a:r>
            <a:r>
              <a:rPr lang="es-ES" sz="2000" dirty="0" err="1"/>
              <a:t>buckets</a:t>
            </a:r>
            <a:r>
              <a:rPr lang="es-ES" sz="2000" dirty="0"/>
              <a:t>!  </a:t>
            </a:r>
          </a:p>
        </p:txBody>
      </p:sp>
      <p:sp>
        <p:nvSpPr>
          <p:cNvPr id="8" name="CuadroTexto 7">
            <a:extLst>
              <a:ext uri="{FF2B5EF4-FFF2-40B4-BE49-F238E27FC236}">
                <a16:creationId xmlns:a16="http://schemas.microsoft.com/office/drawing/2014/main" id="{B9C796CE-4AED-05E3-5F61-5DB297CD1017}"/>
              </a:ext>
            </a:extLst>
          </p:cNvPr>
          <p:cNvSpPr txBox="1"/>
          <p:nvPr/>
        </p:nvSpPr>
        <p:spPr>
          <a:xfrm>
            <a:off x="9797817" y="1580257"/>
            <a:ext cx="2116877" cy="1077218"/>
          </a:xfrm>
          <a:prstGeom prst="rect">
            <a:avLst/>
          </a:prstGeom>
          <a:noFill/>
        </p:spPr>
        <p:txBody>
          <a:bodyPr wrap="square" rtlCol="0">
            <a:spAutoFit/>
          </a:bodyPr>
          <a:lstStyle>
            <a:defPPr>
              <a:defRPr lang="en-US"/>
            </a:defPPr>
            <a:lvl1pPr>
              <a:defRPr sz="2400" b="1">
                <a:solidFill>
                  <a:srgbClr val="941100"/>
                </a:solidFill>
              </a:defRPr>
            </a:lvl1pPr>
            <a:lvl2pPr marL="742950" lvl="1" indent="-285750">
              <a:buFont typeface="Arial" panose="020B0604020202020204" pitchFamily="34" charset="0"/>
              <a:buChar char="•"/>
              <a:defRPr sz="2000"/>
            </a:lvl2pPr>
          </a:lstStyle>
          <a:p>
            <a:r>
              <a:rPr lang="es-ES" dirty="0" err="1"/>
              <a:t>MOOCs</a:t>
            </a:r>
            <a:r>
              <a:rPr lang="es-ES" dirty="0"/>
              <a:t>:</a:t>
            </a:r>
          </a:p>
          <a:p>
            <a:pPr lvl="1"/>
            <a:r>
              <a:rPr lang="es-ES" dirty="0" err="1"/>
              <a:t>GamiTool</a:t>
            </a:r>
            <a:r>
              <a:rPr lang="es-ES" dirty="0"/>
              <a:t>   </a:t>
            </a:r>
          </a:p>
          <a:p>
            <a:pPr lvl="1"/>
            <a:r>
              <a:rPr lang="es-ES" dirty="0"/>
              <a:t>eFeed4Mi  </a:t>
            </a:r>
          </a:p>
        </p:txBody>
      </p:sp>
      <p:pic>
        <p:nvPicPr>
          <p:cNvPr id="1030" name="Picture 6" descr="GamiTool">
            <a:extLst>
              <a:ext uri="{FF2B5EF4-FFF2-40B4-BE49-F238E27FC236}">
                <a16:creationId xmlns:a16="http://schemas.microsoft.com/office/drawing/2014/main" id="{F3232D85-3810-955A-4AE8-970B9B77004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94478" y="2589928"/>
            <a:ext cx="1270000" cy="1270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ángulo 9">
            <a:extLst>
              <a:ext uri="{FF2B5EF4-FFF2-40B4-BE49-F238E27FC236}">
                <a16:creationId xmlns:a16="http://schemas.microsoft.com/office/drawing/2014/main" id="{97D52E7E-92C3-200D-C7B4-78CE8464F7E0}"/>
              </a:ext>
            </a:extLst>
          </p:cNvPr>
          <p:cNvSpPr/>
          <p:nvPr/>
        </p:nvSpPr>
        <p:spPr>
          <a:xfrm>
            <a:off x="7379528" y="2340147"/>
            <a:ext cx="2214950" cy="2108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4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2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3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34"/>
                                        </p:tgtEl>
                                        <p:attrNameLst>
                                          <p:attrName>style.visibility</p:attrName>
                                        </p:attrNameLst>
                                      </p:cBhvr>
                                      <p:to>
                                        <p:strVal val="visible"/>
                                      </p:to>
                                    </p:set>
                                  </p:childTnLst>
                                </p:cTn>
                              </p:par>
                              <p:par>
                                <p:cTn id="21" presetID="1" presetClass="exit"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3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F71F30-0FDB-ED5B-251B-8FED75151A13}"/>
              </a:ext>
            </a:extLst>
          </p:cNvPr>
          <p:cNvSpPr>
            <a:spLocks noGrp="1"/>
          </p:cNvSpPr>
          <p:nvPr>
            <p:ph type="title"/>
          </p:nvPr>
        </p:nvSpPr>
        <p:spPr>
          <a:xfrm>
            <a:off x="838200" y="283848"/>
            <a:ext cx="10515600" cy="1325563"/>
          </a:xfrm>
        </p:spPr>
        <p:txBody>
          <a:bodyPr anchor="ctr">
            <a:normAutofit/>
          </a:bodyPr>
          <a:lstStyle/>
          <a:p>
            <a:r>
              <a:rPr lang="es-ES_tradnl" dirty="0" err="1"/>
              <a:t>What</a:t>
            </a:r>
            <a:r>
              <a:rPr lang="es-ES_tradnl" dirty="0"/>
              <a:t> </a:t>
            </a:r>
            <a:r>
              <a:rPr lang="es-ES_tradnl" dirty="0" err="1"/>
              <a:t>is</a:t>
            </a:r>
            <a:r>
              <a:rPr lang="es-ES_tradnl" dirty="0"/>
              <a:t> </a:t>
            </a:r>
            <a:r>
              <a:rPr lang="es-ES_tradnl" dirty="0" err="1"/>
              <a:t>the</a:t>
            </a:r>
            <a:r>
              <a:rPr lang="es-ES_tradnl" dirty="0"/>
              <a:t> </a:t>
            </a:r>
            <a:r>
              <a:rPr lang="es-ES_tradnl" dirty="0" err="1"/>
              <a:t>problem</a:t>
            </a:r>
            <a:r>
              <a:rPr lang="es-ES_tradnl" dirty="0"/>
              <a:t> </a:t>
            </a:r>
            <a:r>
              <a:rPr lang="es-ES_tradnl" dirty="0" err="1"/>
              <a:t>with</a:t>
            </a:r>
            <a:r>
              <a:rPr lang="es-ES_tradnl" dirty="0"/>
              <a:t> </a:t>
            </a:r>
            <a:r>
              <a:rPr lang="es-ES_tradnl" dirty="0" err="1"/>
              <a:t>the</a:t>
            </a:r>
            <a:r>
              <a:rPr lang="es-ES_tradnl" dirty="0"/>
              <a:t> </a:t>
            </a:r>
            <a:r>
              <a:rPr lang="es-ES_tradnl" dirty="0" err="1"/>
              <a:t>design</a:t>
            </a:r>
            <a:r>
              <a:rPr lang="es-ES_tradnl" dirty="0"/>
              <a:t> </a:t>
            </a:r>
            <a:r>
              <a:rPr lang="es-ES_tradnl" dirty="0" err="1"/>
              <a:t>of</a:t>
            </a:r>
            <a:r>
              <a:rPr lang="es-ES_tradnl" dirty="0"/>
              <a:t>  (software) </a:t>
            </a:r>
            <a:r>
              <a:rPr lang="es-ES_tradnl" dirty="0" err="1"/>
              <a:t>tools</a:t>
            </a:r>
            <a:r>
              <a:rPr lang="es-ES_tradnl" dirty="0"/>
              <a:t>? </a:t>
            </a:r>
            <a:r>
              <a:rPr lang="es-ES_tradnl" i="1" dirty="0"/>
              <a:t>(HCI </a:t>
            </a:r>
            <a:r>
              <a:rPr lang="es-ES_tradnl" i="1" dirty="0" err="1"/>
              <a:t>perspective</a:t>
            </a:r>
            <a:r>
              <a:rPr lang="es-ES_tradnl" i="1" dirty="0"/>
              <a:t>) </a:t>
            </a:r>
          </a:p>
        </p:txBody>
      </p:sp>
      <p:sp>
        <p:nvSpPr>
          <p:cNvPr id="5" name="Marcador de pie de página 4">
            <a:extLst>
              <a:ext uri="{FF2B5EF4-FFF2-40B4-BE49-F238E27FC236}">
                <a16:creationId xmlns:a16="http://schemas.microsoft.com/office/drawing/2014/main" id="{C93BFF14-6D63-0FD1-34BE-0FC00081174B}"/>
              </a:ext>
            </a:extLst>
          </p:cNvPr>
          <p:cNvSpPr>
            <a:spLocks noGrp="1"/>
          </p:cNvSpPr>
          <p:nvPr>
            <p:ph type="ftr" sz="quarter" idx="10"/>
          </p:nvPr>
        </p:nvSpPr>
        <p:spPr>
          <a:xfrm>
            <a:off x="4038600" y="6492876"/>
            <a:ext cx="4114800" cy="365125"/>
          </a:xfrm>
        </p:spPr>
        <p:txBody>
          <a:bodyPr anchor="ctr">
            <a:normAutofit/>
          </a:bodyPr>
          <a:lstStyle/>
          <a:p>
            <a:pPr>
              <a:spcAft>
                <a:spcPts val="600"/>
              </a:spcAft>
            </a:pPr>
            <a:r>
              <a:rPr lang="es-ES"/>
              <a:t>amartine@CSEDU May 2nd 2024</a:t>
            </a:r>
          </a:p>
        </p:txBody>
      </p:sp>
      <p:pic>
        <p:nvPicPr>
          <p:cNvPr id="1026" name="Picture 2" descr="The Inmates Are Running the Asylum by Alan Cooper - 1st Edition - 1999 -  from Alright Bookstore (SKU: 005268)">
            <a:extLst>
              <a:ext uri="{FF2B5EF4-FFF2-40B4-BE49-F238E27FC236}">
                <a16:creationId xmlns:a16="http://schemas.microsoft.com/office/drawing/2014/main" id="{8253FEE9-F092-A88E-8104-65B902679D6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32583" y="2163651"/>
            <a:ext cx="2055255" cy="3137794"/>
          </a:xfrm>
          <a:prstGeom prst="rect">
            <a:avLst/>
          </a:prstGeom>
          <a:solidFill>
            <a:srgbClr val="FFFFFF"/>
          </a:solidFill>
        </p:spPr>
      </p:pic>
      <p:sp>
        <p:nvSpPr>
          <p:cNvPr id="3" name="Marcador de contenido 2">
            <a:extLst>
              <a:ext uri="{FF2B5EF4-FFF2-40B4-BE49-F238E27FC236}">
                <a16:creationId xmlns:a16="http://schemas.microsoft.com/office/drawing/2014/main" id="{E6A31189-CC08-9182-6C96-EC50B8D10E02}"/>
              </a:ext>
            </a:extLst>
          </p:cNvPr>
          <p:cNvSpPr>
            <a:spLocks noGrp="1"/>
          </p:cNvSpPr>
          <p:nvPr>
            <p:ph sz="quarter" idx="13"/>
          </p:nvPr>
        </p:nvSpPr>
        <p:spPr>
          <a:xfrm>
            <a:off x="4443211" y="1854200"/>
            <a:ext cx="6910589" cy="3962400"/>
          </a:xfrm>
        </p:spPr>
        <p:txBody>
          <a:bodyPr>
            <a:normAutofit/>
          </a:bodyPr>
          <a:lstStyle/>
          <a:p>
            <a:pPr marL="0" indent="0">
              <a:lnSpc>
                <a:spcPct val="90000"/>
              </a:lnSpc>
              <a:buNone/>
            </a:pPr>
            <a:r>
              <a:rPr lang="es-ES" sz="3000" b="0" i="0" u="none" strike="noStrike" dirty="0">
                <a:effectLst/>
              </a:rPr>
              <a:t>“</a:t>
            </a:r>
            <a:r>
              <a:rPr lang="es-ES" sz="3000" b="0" i="0" u="none" strike="noStrike" dirty="0" err="1">
                <a:effectLst/>
              </a:rPr>
              <a:t>Being</a:t>
            </a:r>
            <a:r>
              <a:rPr lang="es-ES" sz="3000" b="0" i="0" u="none" strike="noStrike" dirty="0">
                <a:effectLst/>
              </a:rPr>
              <a:t> a </a:t>
            </a:r>
            <a:r>
              <a:rPr lang="es-ES" sz="3000" b="0" i="0" u="none" strike="noStrike" dirty="0" err="1">
                <a:effectLst/>
              </a:rPr>
              <a:t>good</a:t>
            </a:r>
            <a:r>
              <a:rPr lang="es-ES" sz="3000" b="0" i="0" u="none" strike="noStrike" dirty="0">
                <a:effectLst/>
              </a:rPr>
              <a:t> </a:t>
            </a:r>
            <a:r>
              <a:rPr lang="es-ES" sz="3000" b="0" i="0" u="none" strike="noStrike" dirty="0" err="1">
                <a:effectLst/>
              </a:rPr>
              <a:t>programmer</a:t>
            </a:r>
            <a:r>
              <a:rPr lang="es-ES" sz="3000" b="0" i="0" u="none" strike="noStrike" dirty="0">
                <a:effectLst/>
              </a:rPr>
              <a:t> </a:t>
            </a:r>
            <a:r>
              <a:rPr lang="es-ES" sz="3000" b="0" i="0" u="none" strike="noStrike" dirty="0" err="1">
                <a:effectLst/>
              </a:rPr>
              <a:t>implies</a:t>
            </a:r>
            <a:r>
              <a:rPr lang="es-ES" sz="3000" b="0" i="0" u="none" strike="noStrike" dirty="0">
                <a:effectLst/>
              </a:rPr>
              <a:t> </a:t>
            </a:r>
            <a:r>
              <a:rPr lang="es-ES" sz="3000" b="0" i="0" u="none" strike="noStrike" dirty="0" err="1">
                <a:effectLst/>
              </a:rPr>
              <a:t>to</a:t>
            </a:r>
            <a:r>
              <a:rPr lang="es-ES" sz="3000" b="0" i="0" u="none" strike="noStrike" dirty="0">
                <a:effectLst/>
              </a:rPr>
              <a:t> </a:t>
            </a:r>
            <a:r>
              <a:rPr lang="es-ES" sz="3000" b="1" i="0" u="none" strike="noStrike" dirty="0" err="1">
                <a:effectLst/>
              </a:rPr>
              <a:t>know</a:t>
            </a:r>
            <a:r>
              <a:rPr lang="es-ES" sz="3000" b="1" i="0" u="none" strike="noStrike" dirty="0">
                <a:effectLst/>
              </a:rPr>
              <a:t> </a:t>
            </a:r>
            <a:r>
              <a:rPr lang="es-ES" sz="3000" b="1" i="0" u="none" strike="noStrike" dirty="0" err="1">
                <a:effectLst/>
              </a:rPr>
              <a:t>the</a:t>
            </a:r>
            <a:r>
              <a:rPr lang="es-ES" sz="3000" b="1" i="0" u="none" strike="noStrike" dirty="0">
                <a:effectLst/>
              </a:rPr>
              <a:t> </a:t>
            </a:r>
            <a:r>
              <a:rPr lang="es-ES" sz="3000" b="1" i="0" u="none" strike="noStrike" dirty="0" err="1">
                <a:effectLst/>
              </a:rPr>
              <a:t>nature</a:t>
            </a:r>
            <a:r>
              <a:rPr lang="es-ES" sz="3000" b="1" i="0" u="none" strike="noStrike" dirty="0">
                <a:effectLst/>
              </a:rPr>
              <a:t> </a:t>
            </a:r>
            <a:r>
              <a:rPr lang="es-ES" sz="3000" b="1" dirty="0"/>
              <a:t>and </a:t>
            </a:r>
            <a:r>
              <a:rPr lang="es-ES" sz="3000" b="1" dirty="0" err="1"/>
              <a:t>needs</a:t>
            </a:r>
            <a:r>
              <a:rPr lang="es-ES" sz="3000" b="1" dirty="0"/>
              <a:t> </a:t>
            </a:r>
            <a:r>
              <a:rPr lang="es-ES" sz="3000" b="1" dirty="0" err="1"/>
              <a:t>of</a:t>
            </a:r>
            <a:r>
              <a:rPr lang="es-ES" sz="3000" b="1" dirty="0"/>
              <a:t> </a:t>
            </a:r>
            <a:r>
              <a:rPr lang="es-ES" sz="3000" b="1" dirty="0" err="1"/>
              <a:t>the</a:t>
            </a:r>
            <a:r>
              <a:rPr lang="es-ES" sz="3000" b="1" dirty="0"/>
              <a:t> </a:t>
            </a:r>
            <a:r>
              <a:rPr lang="es-ES" sz="3000" b="1" dirty="0" err="1"/>
              <a:t>computer</a:t>
            </a:r>
            <a:r>
              <a:rPr lang="es-ES" sz="3000" dirty="0"/>
              <a:t>, </a:t>
            </a:r>
            <a:r>
              <a:rPr lang="es-ES" sz="3000" dirty="0" err="1"/>
              <a:t>which</a:t>
            </a:r>
            <a:r>
              <a:rPr lang="es-ES" sz="3000" dirty="0"/>
              <a:t> are </a:t>
            </a:r>
            <a:r>
              <a:rPr lang="es-ES" sz="3000" dirty="0" err="1"/>
              <a:t>totally</a:t>
            </a:r>
            <a:r>
              <a:rPr lang="es-ES" sz="3000" dirty="0"/>
              <a:t> </a:t>
            </a:r>
            <a:r>
              <a:rPr lang="es-ES" sz="3000" b="1" dirty="0" err="1"/>
              <a:t>different</a:t>
            </a:r>
            <a:r>
              <a:rPr lang="es-ES" sz="3000" b="1" dirty="0"/>
              <a:t> </a:t>
            </a:r>
            <a:r>
              <a:rPr lang="es-ES" sz="3000" b="1" dirty="0" err="1"/>
              <a:t>to</a:t>
            </a:r>
            <a:r>
              <a:rPr lang="es-ES" sz="3000" b="1" dirty="0"/>
              <a:t> </a:t>
            </a:r>
            <a:r>
              <a:rPr lang="es-ES" sz="3000" b="1" dirty="0" err="1"/>
              <a:t>the</a:t>
            </a:r>
            <a:r>
              <a:rPr lang="es-ES" sz="3000" b="1" dirty="0"/>
              <a:t> </a:t>
            </a:r>
            <a:r>
              <a:rPr lang="es-ES" sz="3000" b="1" dirty="0" err="1"/>
              <a:t>nature</a:t>
            </a:r>
            <a:r>
              <a:rPr lang="es-ES" sz="3000" b="1" dirty="0"/>
              <a:t> and </a:t>
            </a:r>
            <a:r>
              <a:rPr lang="es-ES" sz="3000" b="1" dirty="0" err="1"/>
              <a:t>needs</a:t>
            </a:r>
            <a:r>
              <a:rPr lang="es-ES" sz="3000" b="1" dirty="0"/>
              <a:t> </a:t>
            </a:r>
            <a:r>
              <a:rPr lang="es-ES" sz="3000" b="1" dirty="0" err="1"/>
              <a:t>of</a:t>
            </a:r>
            <a:r>
              <a:rPr lang="es-ES" sz="3000" b="1" dirty="0"/>
              <a:t> </a:t>
            </a:r>
            <a:r>
              <a:rPr lang="es-ES" sz="3000" b="1" dirty="0" err="1"/>
              <a:t>people</a:t>
            </a:r>
            <a:r>
              <a:rPr lang="es-ES" sz="3000" dirty="0"/>
              <a:t> </a:t>
            </a:r>
            <a:r>
              <a:rPr lang="es-ES" sz="3000" dirty="0" err="1"/>
              <a:t>that</a:t>
            </a:r>
            <a:r>
              <a:rPr lang="es-ES" sz="3000" dirty="0"/>
              <a:t> </a:t>
            </a:r>
            <a:r>
              <a:rPr lang="es-ES" sz="3000" dirty="0" err="1"/>
              <a:t>will</a:t>
            </a:r>
            <a:r>
              <a:rPr lang="es-ES" sz="3000" dirty="0"/>
              <a:t> use </a:t>
            </a:r>
            <a:r>
              <a:rPr lang="es-ES" sz="3000" dirty="0" err="1"/>
              <a:t>them</a:t>
            </a:r>
            <a:r>
              <a:rPr lang="es-ES" sz="3000" dirty="0"/>
              <a:t>”</a:t>
            </a:r>
          </a:p>
          <a:p>
            <a:pPr>
              <a:lnSpc>
                <a:spcPct val="90000"/>
              </a:lnSpc>
            </a:pPr>
            <a:endParaRPr lang="es-ES" sz="3000" dirty="0"/>
          </a:p>
          <a:p>
            <a:pPr>
              <a:lnSpc>
                <a:spcPct val="90000"/>
              </a:lnSpc>
            </a:pPr>
            <a:endParaRPr lang="es-ES_tradnl" sz="3000" dirty="0"/>
          </a:p>
        </p:txBody>
      </p:sp>
      <p:sp>
        <p:nvSpPr>
          <p:cNvPr id="4" name="Marcador de número de diapositiva 3">
            <a:extLst>
              <a:ext uri="{FF2B5EF4-FFF2-40B4-BE49-F238E27FC236}">
                <a16:creationId xmlns:a16="http://schemas.microsoft.com/office/drawing/2014/main" id="{6C69547D-B966-D640-9AEF-00E281801FB7}"/>
              </a:ext>
            </a:extLst>
          </p:cNvPr>
          <p:cNvSpPr>
            <a:spLocks noGrp="1"/>
          </p:cNvSpPr>
          <p:nvPr>
            <p:ph type="sldNum" sz="quarter" idx="11"/>
          </p:nvPr>
        </p:nvSpPr>
        <p:spPr/>
        <p:txBody>
          <a:bodyPr/>
          <a:lstStyle/>
          <a:p>
            <a:fld id="{66ACB6DD-DCF0-A441-B658-B929A2260E05}" type="slidenum">
              <a:rPr lang="es-ES" smtClean="0"/>
              <a:t>17</a:t>
            </a:fld>
            <a:endParaRPr lang="es-ES" dirty="0"/>
          </a:p>
        </p:txBody>
      </p:sp>
    </p:spTree>
    <p:extLst>
      <p:ext uri="{BB962C8B-B14F-4D97-AF65-F5344CB8AC3E}">
        <p14:creationId xmlns:p14="http://schemas.microsoft.com/office/powerpoint/2010/main" val="2203999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F71F30-0FDB-ED5B-251B-8FED75151A13}"/>
              </a:ext>
            </a:extLst>
          </p:cNvPr>
          <p:cNvSpPr>
            <a:spLocks noGrp="1"/>
          </p:cNvSpPr>
          <p:nvPr>
            <p:ph type="title"/>
          </p:nvPr>
        </p:nvSpPr>
        <p:spPr>
          <a:xfrm>
            <a:off x="838200" y="283848"/>
            <a:ext cx="10515600" cy="1325563"/>
          </a:xfrm>
        </p:spPr>
        <p:txBody>
          <a:bodyPr anchor="ctr">
            <a:normAutofit/>
          </a:bodyPr>
          <a:lstStyle/>
          <a:p>
            <a:r>
              <a:rPr lang="es-ES_tradnl" dirty="0" err="1"/>
              <a:t>What</a:t>
            </a:r>
            <a:r>
              <a:rPr lang="es-ES_tradnl" dirty="0"/>
              <a:t> </a:t>
            </a:r>
            <a:r>
              <a:rPr lang="es-ES_tradnl" dirty="0" err="1"/>
              <a:t>is</a:t>
            </a:r>
            <a:r>
              <a:rPr lang="es-ES_tradnl" dirty="0"/>
              <a:t> </a:t>
            </a:r>
            <a:r>
              <a:rPr lang="es-ES_tradnl" dirty="0" err="1"/>
              <a:t>the</a:t>
            </a:r>
            <a:r>
              <a:rPr lang="es-ES_tradnl" dirty="0"/>
              <a:t> </a:t>
            </a:r>
            <a:r>
              <a:rPr lang="es-ES_tradnl" dirty="0" err="1"/>
              <a:t>problem</a:t>
            </a:r>
            <a:r>
              <a:rPr lang="es-ES_tradnl" dirty="0"/>
              <a:t> </a:t>
            </a:r>
            <a:r>
              <a:rPr lang="es-ES_tradnl" dirty="0" err="1"/>
              <a:t>with</a:t>
            </a:r>
            <a:r>
              <a:rPr lang="es-ES_tradnl" dirty="0"/>
              <a:t> </a:t>
            </a:r>
            <a:r>
              <a:rPr lang="es-ES_tradnl" dirty="0" err="1"/>
              <a:t>the</a:t>
            </a:r>
            <a:r>
              <a:rPr lang="es-ES_tradnl" dirty="0"/>
              <a:t> </a:t>
            </a:r>
            <a:r>
              <a:rPr lang="es-ES_tradnl" dirty="0" err="1"/>
              <a:t>design</a:t>
            </a:r>
            <a:r>
              <a:rPr lang="es-ES_tradnl" dirty="0"/>
              <a:t> </a:t>
            </a:r>
            <a:r>
              <a:rPr lang="es-ES_tradnl" dirty="0" err="1"/>
              <a:t>of</a:t>
            </a:r>
            <a:r>
              <a:rPr lang="es-ES_tradnl" dirty="0"/>
              <a:t>  (software) </a:t>
            </a:r>
            <a:r>
              <a:rPr lang="es-ES_tradnl" b="1" dirty="0" err="1"/>
              <a:t>learning</a:t>
            </a:r>
            <a:r>
              <a:rPr lang="es-ES_tradnl" b="1" dirty="0"/>
              <a:t> </a:t>
            </a:r>
            <a:r>
              <a:rPr lang="es-ES_tradnl" b="1" dirty="0" err="1"/>
              <a:t>analytics</a:t>
            </a:r>
            <a:r>
              <a:rPr lang="es-ES_tradnl" b="1" dirty="0"/>
              <a:t> </a:t>
            </a:r>
            <a:r>
              <a:rPr lang="es-ES_tradnl" dirty="0" err="1"/>
              <a:t>tools</a:t>
            </a:r>
            <a:r>
              <a:rPr lang="es-ES_tradnl" dirty="0"/>
              <a:t>? </a:t>
            </a:r>
          </a:p>
        </p:txBody>
      </p:sp>
      <p:sp>
        <p:nvSpPr>
          <p:cNvPr id="5" name="Marcador de pie de página 4">
            <a:extLst>
              <a:ext uri="{FF2B5EF4-FFF2-40B4-BE49-F238E27FC236}">
                <a16:creationId xmlns:a16="http://schemas.microsoft.com/office/drawing/2014/main" id="{C93BFF14-6D63-0FD1-34BE-0FC00081174B}"/>
              </a:ext>
            </a:extLst>
          </p:cNvPr>
          <p:cNvSpPr>
            <a:spLocks noGrp="1"/>
          </p:cNvSpPr>
          <p:nvPr>
            <p:ph type="ftr" sz="quarter" idx="10"/>
          </p:nvPr>
        </p:nvSpPr>
        <p:spPr>
          <a:xfrm>
            <a:off x="4038600" y="6492876"/>
            <a:ext cx="4114800" cy="365125"/>
          </a:xfrm>
        </p:spPr>
        <p:txBody>
          <a:bodyPr anchor="ctr">
            <a:normAutofit/>
          </a:bodyPr>
          <a:lstStyle/>
          <a:p>
            <a:pPr>
              <a:spcAft>
                <a:spcPts val="600"/>
              </a:spcAft>
            </a:pPr>
            <a:r>
              <a:rPr lang="es-ES"/>
              <a:t>amartine@CSEDU May 2nd 2024</a:t>
            </a:r>
          </a:p>
        </p:txBody>
      </p:sp>
      <p:sp>
        <p:nvSpPr>
          <p:cNvPr id="3" name="Marcador de contenido 2">
            <a:extLst>
              <a:ext uri="{FF2B5EF4-FFF2-40B4-BE49-F238E27FC236}">
                <a16:creationId xmlns:a16="http://schemas.microsoft.com/office/drawing/2014/main" id="{E6A31189-CC08-9182-6C96-EC50B8D10E02}"/>
              </a:ext>
            </a:extLst>
          </p:cNvPr>
          <p:cNvSpPr>
            <a:spLocks noGrp="1"/>
          </p:cNvSpPr>
          <p:nvPr>
            <p:ph sz="quarter" idx="13"/>
          </p:nvPr>
        </p:nvSpPr>
        <p:spPr>
          <a:xfrm>
            <a:off x="4443211" y="1854200"/>
            <a:ext cx="6910589" cy="3962400"/>
          </a:xfrm>
        </p:spPr>
        <p:txBody>
          <a:bodyPr>
            <a:normAutofit/>
          </a:bodyPr>
          <a:lstStyle/>
          <a:p>
            <a:pPr marL="0" indent="0">
              <a:buNone/>
            </a:pPr>
            <a:r>
              <a:rPr lang="en-GB" sz="2800" b="0" i="0" u="none" strike="noStrike" dirty="0">
                <a:solidFill>
                  <a:srgbClr val="000000"/>
                </a:solidFill>
                <a:effectLst/>
                <a:latin typeface="Geneva" panose="020B0503030404040204" pitchFamily="34" charset="0"/>
                <a:ea typeface="Geneva" panose="020B0503030404040204" pitchFamily="34" charset="0"/>
                <a:cs typeface="Gill Sans" panose="020B0502020104020203" pitchFamily="34" charset="-79"/>
              </a:rPr>
              <a:t>“Being a good </a:t>
            </a:r>
            <a:r>
              <a:rPr lang="en-GB" sz="2800" b="0" i="0" u="none" strike="sngStrike" dirty="0">
                <a:solidFill>
                  <a:srgbClr val="000000"/>
                </a:solidFill>
                <a:effectLst/>
                <a:latin typeface="Geneva" panose="020B0503030404040204" pitchFamily="34" charset="0"/>
                <a:ea typeface="Geneva" panose="020B0503030404040204" pitchFamily="34" charset="0"/>
                <a:cs typeface="Gill Sans" panose="020B0502020104020203" pitchFamily="34" charset="-79"/>
              </a:rPr>
              <a:t>programmer</a:t>
            </a:r>
            <a:r>
              <a:rPr lang="en-GB" sz="2800" b="0" i="0" u="none" strike="noStrike" dirty="0">
                <a:solidFill>
                  <a:srgbClr val="000000"/>
                </a:solidFill>
                <a:effectLst/>
                <a:latin typeface="Geneva" panose="020B0503030404040204" pitchFamily="34" charset="0"/>
                <a:ea typeface="Geneva" panose="020B0503030404040204" pitchFamily="34" charset="0"/>
                <a:cs typeface="Gill Sans" panose="020B0502020104020203" pitchFamily="34" charset="-79"/>
              </a:rPr>
              <a:t> </a:t>
            </a:r>
            <a:r>
              <a:rPr lang="en-GB" sz="2800" b="0" i="0" u="none" strike="noStrike" dirty="0">
                <a:solidFill>
                  <a:srgbClr val="AD0D39"/>
                </a:solidFill>
                <a:effectLst/>
                <a:latin typeface="Geneva" panose="020B0503030404040204" pitchFamily="34" charset="0"/>
                <a:ea typeface="Geneva" panose="020B0503030404040204" pitchFamily="34" charset="0"/>
                <a:cs typeface="Gill Sans" panose="020B0502020104020203" pitchFamily="34" charset="-79"/>
              </a:rPr>
              <a:t>researcher in LA </a:t>
            </a:r>
            <a:r>
              <a:rPr lang="en-GB" sz="2800" b="0" i="0" u="none" strike="noStrike" dirty="0">
                <a:solidFill>
                  <a:srgbClr val="000000"/>
                </a:solidFill>
                <a:effectLst/>
                <a:latin typeface="Geneva" panose="020B0503030404040204" pitchFamily="34" charset="0"/>
                <a:ea typeface="Geneva" panose="020B0503030404040204" pitchFamily="34" charset="0"/>
                <a:cs typeface="Gill Sans" panose="020B0502020104020203" pitchFamily="34" charset="-79"/>
              </a:rPr>
              <a:t>implies to know the nature </a:t>
            </a:r>
            <a:r>
              <a:rPr lang="en-GB" sz="2800" dirty="0">
                <a:solidFill>
                  <a:srgbClr val="000000"/>
                </a:solidFill>
                <a:latin typeface="Geneva" panose="020B0503030404040204" pitchFamily="34" charset="0"/>
                <a:ea typeface="Geneva" panose="020B0503030404040204" pitchFamily="34" charset="0"/>
                <a:cs typeface="Gill Sans" panose="020B0502020104020203" pitchFamily="34" charset="-79"/>
              </a:rPr>
              <a:t>and needs of </a:t>
            </a:r>
            <a:r>
              <a:rPr lang="en-GB" sz="2800" dirty="0">
                <a:solidFill>
                  <a:srgbClr val="941100"/>
                </a:solidFill>
                <a:latin typeface="Geneva" panose="020B0503030404040204" pitchFamily="34" charset="0"/>
                <a:ea typeface="Geneva" panose="020B0503030404040204" pitchFamily="34" charset="0"/>
                <a:cs typeface="Gill Sans" panose="020B0502020104020203" pitchFamily="34" charset="-79"/>
              </a:rPr>
              <a:t>data / algorithms and </a:t>
            </a:r>
            <a:r>
              <a:rPr lang="en-GB" sz="2800" dirty="0">
                <a:solidFill>
                  <a:srgbClr val="000000"/>
                </a:solidFill>
                <a:latin typeface="Geneva" panose="020B0503030404040204" pitchFamily="34" charset="0"/>
                <a:ea typeface="Geneva" panose="020B0503030404040204" pitchFamily="34" charset="0"/>
                <a:cs typeface="Gill Sans" panose="020B0502020104020203" pitchFamily="34" charset="-79"/>
              </a:rPr>
              <a:t>the computer, which are different to the nature and needs of </a:t>
            </a:r>
            <a:r>
              <a:rPr lang="en-GB" sz="2800" dirty="0">
                <a:latin typeface="Geneva" panose="020B0503030404040204" pitchFamily="34" charset="0"/>
                <a:ea typeface="Geneva" panose="020B0503030404040204" pitchFamily="34" charset="0"/>
                <a:cs typeface="Gill Sans" panose="020B0502020104020203" pitchFamily="34" charset="-79"/>
              </a:rPr>
              <a:t>people that will use them </a:t>
            </a:r>
            <a:r>
              <a:rPr lang="en-GB" sz="2800" dirty="0">
                <a:solidFill>
                  <a:srgbClr val="AD0D39"/>
                </a:solidFill>
                <a:latin typeface="Geneva" panose="020B0503030404040204" pitchFamily="34" charset="0"/>
                <a:ea typeface="Geneva" panose="020B0503030404040204" pitchFamily="34" charset="0"/>
                <a:cs typeface="Gill Sans" panose="020B0502020104020203" pitchFamily="34" charset="-79"/>
                <a:sym typeface="Wingdings" pitchFamily="2" charset="2"/>
              </a:rPr>
              <a:t> teachers, students as designers and orchestrators” </a:t>
            </a:r>
            <a:endParaRPr lang="en-GB" sz="2800" dirty="0">
              <a:solidFill>
                <a:srgbClr val="000000"/>
              </a:solidFill>
              <a:latin typeface="Geneva" panose="020B0503030404040204" pitchFamily="34" charset="0"/>
              <a:ea typeface="Geneva" panose="020B0503030404040204" pitchFamily="34" charset="0"/>
              <a:cs typeface="Gill Sans" panose="020B0502020104020203" pitchFamily="34" charset="-79"/>
            </a:endParaRPr>
          </a:p>
          <a:p>
            <a:pPr marL="342900" lvl="1" indent="0">
              <a:lnSpc>
                <a:spcPct val="90000"/>
              </a:lnSpc>
              <a:buNone/>
            </a:pPr>
            <a:endParaRPr lang="es-ES" sz="3000" dirty="0"/>
          </a:p>
          <a:p>
            <a:pPr marL="342900" lvl="1" indent="0">
              <a:lnSpc>
                <a:spcPct val="90000"/>
              </a:lnSpc>
              <a:buNone/>
            </a:pPr>
            <a:endParaRPr lang="es-ES" sz="2600" dirty="0">
              <a:effectLst/>
            </a:endParaRPr>
          </a:p>
          <a:p>
            <a:pPr>
              <a:lnSpc>
                <a:spcPct val="90000"/>
              </a:lnSpc>
            </a:pPr>
            <a:endParaRPr lang="es-ES_tradnl" sz="3000" dirty="0"/>
          </a:p>
        </p:txBody>
      </p:sp>
      <p:sp>
        <p:nvSpPr>
          <p:cNvPr id="4" name="Marcador de número de diapositiva 3">
            <a:extLst>
              <a:ext uri="{FF2B5EF4-FFF2-40B4-BE49-F238E27FC236}">
                <a16:creationId xmlns:a16="http://schemas.microsoft.com/office/drawing/2014/main" id="{FA11AABB-542F-316A-B85D-FD50E6E25138}"/>
              </a:ext>
            </a:extLst>
          </p:cNvPr>
          <p:cNvSpPr>
            <a:spLocks noGrp="1"/>
          </p:cNvSpPr>
          <p:nvPr>
            <p:ph type="sldNum" sz="quarter" idx="11"/>
          </p:nvPr>
        </p:nvSpPr>
        <p:spPr/>
        <p:txBody>
          <a:bodyPr/>
          <a:lstStyle/>
          <a:p>
            <a:fld id="{66ACB6DD-DCF0-A441-B658-B929A2260E05}" type="slidenum">
              <a:rPr lang="es-ES" smtClean="0"/>
              <a:t>18</a:t>
            </a:fld>
            <a:endParaRPr lang="es-ES" dirty="0"/>
          </a:p>
        </p:txBody>
      </p:sp>
      <p:pic>
        <p:nvPicPr>
          <p:cNvPr id="6" name="Picture 2" descr="The Inmates Are Running the Asylum by Alan Cooper - 1st Edition - 1999 -  from Alright Bookstore (SKU: 005268)">
            <a:extLst>
              <a:ext uri="{FF2B5EF4-FFF2-40B4-BE49-F238E27FC236}">
                <a16:creationId xmlns:a16="http://schemas.microsoft.com/office/drawing/2014/main" id="{4CEBF928-A587-A88B-20B2-311908392DA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95423" y="1854200"/>
            <a:ext cx="2055255" cy="3137794"/>
          </a:xfrm>
          <a:prstGeom prst="rect">
            <a:avLst/>
          </a:prstGeom>
          <a:solidFill>
            <a:srgbClr val="FFFFFF"/>
          </a:solidFill>
        </p:spPr>
      </p:pic>
      <p:sp>
        <p:nvSpPr>
          <p:cNvPr id="8" name="CuadroTexto 7">
            <a:extLst>
              <a:ext uri="{FF2B5EF4-FFF2-40B4-BE49-F238E27FC236}">
                <a16:creationId xmlns:a16="http://schemas.microsoft.com/office/drawing/2014/main" id="{6070CBC9-DCB5-6E02-9EE3-4537CCE37A03}"/>
              </a:ext>
            </a:extLst>
          </p:cNvPr>
          <p:cNvSpPr txBox="1"/>
          <p:nvPr/>
        </p:nvSpPr>
        <p:spPr>
          <a:xfrm>
            <a:off x="990600" y="4991994"/>
            <a:ext cx="2460078" cy="840230"/>
          </a:xfrm>
          <a:prstGeom prst="rect">
            <a:avLst/>
          </a:prstGeom>
          <a:noFill/>
        </p:spPr>
        <p:txBody>
          <a:bodyPr wrap="square">
            <a:spAutoFit/>
          </a:bodyPr>
          <a:lstStyle/>
          <a:p>
            <a:pPr marL="342900" lvl="1" indent="0">
              <a:lnSpc>
                <a:spcPct val="90000"/>
              </a:lnSpc>
              <a:buNone/>
            </a:pPr>
            <a:r>
              <a:rPr lang="es-ES" sz="1800" b="0" i="0" u="none" strike="noStrike" dirty="0">
                <a:effectLst/>
              </a:rPr>
              <a:t>Alan Cooper,  “</a:t>
            </a:r>
            <a:r>
              <a:rPr lang="es-ES" sz="1800" b="0" i="0" u="none" strike="noStrike" dirty="0" err="1">
                <a:effectLst/>
              </a:rPr>
              <a:t>The</a:t>
            </a:r>
            <a:r>
              <a:rPr lang="es-ES" sz="1800" b="0" i="0" u="none" strike="noStrike" dirty="0">
                <a:effectLst/>
              </a:rPr>
              <a:t> </a:t>
            </a:r>
            <a:r>
              <a:rPr lang="es-ES" sz="1800" b="0" i="0" u="none" strike="noStrike" dirty="0" err="1">
                <a:effectLst/>
              </a:rPr>
              <a:t>Inmates</a:t>
            </a:r>
            <a:r>
              <a:rPr lang="es-ES" sz="1800" b="0" i="0" u="none" strike="noStrike" dirty="0">
                <a:effectLst/>
              </a:rPr>
              <a:t> are Running </a:t>
            </a:r>
            <a:r>
              <a:rPr lang="es-ES" sz="1800" b="0" i="0" u="none" strike="noStrike" dirty="0" err="1">
                <a:effectLst/>
              </a:rPr>
              <a:t>the</a:t>
            </a:r>
            <a:r>
              <a:rPr lang="es-ES" sz="1800" b="0" i="0" u="none" strike="noStrike" dirty="0">
                <a:effectLst/>
              </a:rPr>
              <a:t> </a:t>
            </a:r>
            <a:r>
              <a:rPr lang="es-ES" sz="1800" b="0" i="0" u="none" strike="noStrike" dirty="0" err="1">
                <a:effectLst/>
              </a:rPr>
              <a:t>Asylum</a:t>
            </a:r>
            <a:r>
              <a:rPr lang="es-ES" sz="1800" b="0" i="0" u="none" strike="noStrike" dirty="0">
                <a:effectLst/>
              </a:rPr>
              <a:t>” (2004)  </a:t>
            </a:r>
            <a:endParaRPr lang="es-ES" sz="1800" dirty="0">
              <a:effectLst/>
            </a:endParaRPr>
          </a:p>
        </p:txBody>
      </p:sp>
    </p:spTree>
    <p:extLst>
      <p:ext uri="{BB962C8B-B14F-4D97-AF65-F5344CB8AC3E}">
        <p14:creationId xmlns:p14="http://schemas.microsoft.com/office/powerpoint/2010/main" val="2302189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781F1EA7-71E1-C323-AB6A-12E1939C02BA}"/>
              </a:ext>
            </a:extLst>
          </p:cNvPr>
          <p:cNvSpPr>
            <a:spLocks noGrp="1"/>
          </p:cNvSpPr>
          <p:nvPr>
            <p:ph type="ctrTitle"/>
          </p:nvPr>
        </p:nvSpPr>
        <p:spPr>
          <a:xfrm>
            <a:off x="1284188" y="3211308"/>
            <a:ext cx="10363200" cy="4350503"/>
          </a:xfrm>
          <a:noFill/>
        </p:spPr>
        <p:txBody>
          <a:bodyPr>
            <a:normAutofit/>
          </a:bodyPr>
          <a:lstStyle/>
          <a:p>
            <a:r>
              <a:rPr lang="en-GB" sz="7200" dirty="0">
                <a:solidFill>
                  <a:schemeClr val="tx1"/>
                </a:solidFill>
              </a:rPr>
              <a:t>Human </a:t>
            </a:r>
            <a:r>
              <a:rPr lang="en-GB" sz="7200" dirty="0" err="1">
                <a:solidFill>
                  <a:schemeClr val="tx1"/>
                </a:solidFill>
              </a:rPr>
              <a:t>Centered</a:t>
            </a:r>
            <a:r>
              <a:rPr lang="en-GB" sz="7200" dirty="0">
                <a:solidFill>
                  <a:schemeClr val="tx1"/>
                </a:solidFill>
              </a:rPr>
              <a:t> Learning Analytics </a:t>
            </a:r>
            <a:endParaRPr lang="en-GB" sz="6000" dirty="0">
              <a:solidFill>
                <a:schemeClr val="tx1"/>
              </a:solidFill>
            </a:endParaRPr>
          </a:p>
        </p:txBody>
      </p:sp>
      <p:sp>
        <p:nvSpPr>
          <p:cNvPr id="8" name="CuadroTexto 7">
            <a:extLst>
              <a:ext uri="{FF2B5EF4-FFF2-40B4-BE49-F238E27FC236}">
                <a16:creationId xmlns:a16="http://schemas.microsoft.com/office/drawing/2014/main" id="{A39E93B0-824F-8FB7-F590-67698F2619B9}"/>
              </a:ext>
            </a:extLst>
          </p:cNvPr>
          <p:cNvSpPr txBox="1"/>
          <p:nvPr/>
        </p:nvSpPr>
        <p:spPr>
          <a:xfrm>
            <a:off x="11462657" y="6106886"/>
            <a:ext cx="184731" cy="369332"/>
          </a:xfrm>
          <a:prstGeom prst="rect">
            <a:avLst/>
          </a:prstGeom>
          <a:noFill/>
        </p:spPr>
        <p:txBody>
          <a:bodyPr wrap="none" rtlCol="0">
            <a:spAutoFit/>
          </a:bodyPr>
          <a:lstStyle/>
          <a:p>
            <a:endParaRPr lang="en-GB" dirty="0"/>
          </a:p>
        </p:txBody>
      </p:sp>
      <p:sp>
        <p:nvSpPr>
          <p:cNvPr id="3" name="Flecha abajo 2">
            <a:extLst>
              <a:ext uri="{FF2B5EF4-FFF2-40B4-BE49-F238E27FC236}">
                <a16:creationId xmlns:a16="http://schemas.microsoft.com/office/drawing/2014/main" id="{A563B366-EAF0-103F-C6CF-1DFFD2AA97F3}"/>
              </a:ext>
            </a:extLst>
          </p:cNvPr>
          <p:cNvSpPr/>
          <p:nvPr/>
        </p:nvSpPr>
        <p:spPr>
          <a:xfrm>
            <a:off x="5261366" y="2637633"/>
            <a:ext cx="1665514" cy="17471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Elipse 1">
            <a:extLst>
              <a:ext uri="{FF2B5EF4-FFF2-40B4-BE49-F238E27FC236}">
                <a16:creationId xmlns:a16="http://schemas.microsoft.com/office/drawing/2014/main" id="{2D9E3C96-7F82-60EA-6F01-22ADAC776F14}"/>
              </a:ext>
            </a:extLst>
          </p:cNvPr>
          <p:cNvSpPr/>
          <p:nvPr/>
        </p:nvSpPr>
        <p:spPr>
          <a:xfrm>
            <a:off x="2164692" y="420973"/>
            <a:ext cx="4638184" cy="2133600"/>
          </a:xfrm>
          <a:prstGeom prst="ellipse">
            <a:avLst/>
          </a:prstGeom>
          <a:solidFill>
            <a:schemeClr val="accent1">
              <a:alpha val="66275"/>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9050"/>
            <a:r>
              <a:rPr lang="en-GB" sz="2400" dirty="0"/>
              <a:t>Human Computer </a:t>
            </a:r>
          </a:p>
          <a:p>
            <a:pPr marL="19050"/>
            <a:r>
              <a:rPr lang="en-GB" sz="2400" dirty="0"/>
              <a:t>Interaction</a:t>
            </a:r>
          </a:p>
        </p:txBody>
      </p:sp>
      <p:sp>
        <p:nvSpPr>
          <p:cNvPr id="4" name="Elipse 3">
            <a:extLst>
              <a:ext uri="{FF2B5EF4-FFF2-40B4-BE49-F238E27FC236}">
                <a16:creationId xmlns:a16="http://schemas.microsoft.com/office/drawing/2014/main" id="{2BCFE7C1-D87E-2AFF-D235-D03662F8EEA1}"/>
              </a:ext>
            </a:extLst>
          </p:cNvPr>
          <p:cNvSpPr/>
          <p:nvPr/>
        </p:nvSpPr>
        <p:spPr>
          <a:xfrm>
            <a:off x="5486795" y="394356"/>
            <a:ext cx="4638184" cy="2186835"/>
          </a:xfrm>
          <a:prstGeom prst="ellipse">
            <a:avLst/>
          </a:prstGeom>
          <a:solidFill>
            <a:schemeClr val="accent1">
              <a:alpha val="38576"/>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tabLst>
                <a:tab pos="3097213" algn="l"/>
                <a:tab pos="3270250" algn="l"/>
              </a:tabLst>
            </a:pPr>
            <a:r>
              <a:rPr lang="en-GB" sz="3200" dirty="0">
                <a:solidFill>
                  <a:schemeClr val="accent5"/>
                </a:solidFill>
              </a:rPr>
              <a:t>Learning </a:t>
            </a:r>
          </a:p>
          <a:p>
            <a:pPr algn="r">
              <a:tabLst>
                <a:tab pos="3097213" algn="l"/>
                <a:tab pos="3270250" algn="l"/>
              </a:tabLst>
            </a:pPr>
            <a:r>
              <a:rPr lang="en-GB" sz="3200" dirty="0">
                <a:solidFill>
                  <a:schemeClr val="accent5"/>
                </a:solidFill>
              </a:rPr>
              <a:t>Analytics </a:t>
            </a:r>
          </a:p>
        </p:txBody>
      </p:sp>
      <p:sp>
        <p:nvSpPr>
          <p:cNvPr id="5" name="CuadroTexto 4">
            <a:extLst>
              <a:ext uri="{FF2B5EF4-FFF2-40B4-BE49-F238E27FC236}">
                <a16:creationId xmlns:a16="http://schemas.microsoft.com/office/drawing/2014/main" id="{CD7F8582-6AAE-0AAA-84D0-5AD544056784}"/>
              </a:ext>
            </a:extLst>
          </p:cNvPr>
          <p:cNvSpPr txBox="1"/>
          <p:nvPr/>
        </p:nvSpPr>
        <p:spPr>
          <a:xfrm>
            <a:off x="5610010" y="1267693"/>
            <a:ext cx="968227" cy="523220"/>
          </a:xfrm>
          <a:prstGeom prst="rect">
            <a:avLst/>
          </a:prstGeom>
          <a:noFill/>
        </p:spPr>
        <p:txBody>
          <a:bodyPr wrap="square" rtlCol="0">
            <a:spAutoFit/>
          </a:bodyPr>
          <a:lstStyle/>
          <a:p>
            <a:r>
              <a:rPr lang="en-GB" sz="2800" b="1" dirty="0">
                <a:solidFill>
                  <a:schemeClr val="bg1"/>
                </a:solidFill>
              </a:rPr>
              <a:t>HCLA</a:t>
            </a:r>
          </a:p>
        </p:txBody>
      </p:sp>
    </p:spTree>
    <p:extLst>
      <p:ext uri="{BB962C8B-B14F-4D97-AF65-F5344CB8AC3E}">
        <p14:creationId xmlns:p14="http://schemas.microsoft.com/office/powerpoint/2010/main" val="103733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P spid="2" grpId="1" animBg="1"/>
      <p:bldP spid="4" grpId="1" animBg="1"/>
      <p:bldP spid="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2B921B-8338-F15F-17E3-E226D92430D9}"/>
              </a:ext>
            </a:extLst>
          </p:cNvPr>
          <p:cNvSpPr>
            <a:spLocks noGrp="1"/>
          </p:cNvSpPr>
          <p:nvPr>
            <p:ph type="title"/>
          </p:nvPr>
        </p:nvSpPr>
        <p:spPr/>
        <p:txBody>
          <a:bodyPr/>
          <a:lstStyle/>
          <a:p>
            <a:r>
              <a:rPr lang="es-ES_tradnl" dirty="0" err="1"/>
              <a:t>We</a:t>
            </a:r>
            <a:r>
              <a:rPr lang="es-ES_tradnl" dirty="0"/>
              <a:t> are in </a:t>
            </a:r>
            <a:r>
              <a:rPr lang="es-ES_tradnl" dirty="0" err="1"/>
              <a:t>the</a:t>
            </a:r>
            <a:r>
              <a:rPr lang="es-ES_tradnl" dirty="0"/>
              <a:t> </a:t>
            </a:r>
            <a:r>
              <a:rPr lang="es-ES_tradnl" dirty="0" err="1"/>
              <a:t>middle</a:t>
            </a:r>
            <a:r>
              <a:rPr lang="es-ES_tradnl" dirty="0"/>
              <a:t> </a:t>
            </a:r>
            <a:r>
              <a:rPr lang="es-ES_tradnl" dirty="0" err="1"/>
              <a:t>of</a:t>
            </a:r>
            <a:r>
              <a:rPr lang="es-ES_tradnl" dirty="0"/>
              <a:t> </a:t>
            </a:r>
            <a:r>
              <a:rPr lang="es-ES_tradnl" dirty="0" err="1"/>
              <a:t>the</a:t>
            </a:r>
            <a:r>
              <a:rPr lang="es-ES_tradnl" dirty="0"/>
              <a:t> (Gen)AI-</a:t>
            </a:r>
            <a:r>
              <a:rPr lang="es-ES_tradnl" dirty="0" err="1"/>
              <a:t>revolution</a:t>
            </a:r>
            <a:endParaRPr lang="en-GB" dirty="0"/>
          </a:p>
        </p:txBody>
      </p:sp>
      <p:pic>
        <p:nvPicPr>
          <p:cNvPr id="6" name="Marcador de contenido 5">
            <a:extLst>
              <a:ext uri="{FF2B5EF4-FFF2-40B4-BE49-F238E27FC236}">
                <a16:creationId xmlns:a16="http://schemas.microsoft.com/office/drawing/2014/main" id="{844675CC-F455-F4A9-F5C3-2774A85C51AF}"/>
              </a:ext>
            </a:extLst>
          </p:cNvPr>
          <p:cNvPicPr>
            <a:picLocks noGrp="1" noChangeAspect="1"/>
          </p:cNvPicPr>
          <p:nvPr>
            <p:ph sz="quarter" idx="11"/>
          </p:nvPr>
        </p:nvPicPr>
        <p:blipFill>
          <a:blip r:embed="rId3"/>
          <a:stretch>
            <a:fillRect/>
          </a:stretch>
        </p:blipFill>
        <p:spPr>
          <a:xfrm>
            <a:off x="928255" y="2406048"/>
            <a:ext cx="5069631" cy="3290191"/>
          </a:xfrm>
          <a:prstGeom prst="rect">
            <a:avLst/>
          </a:prstGeom>
        </p:spPr>
      </p:pic>
      <p:sp>
        <p:nvSpPr>
          <p:cNvPr id="5" name="Marcador de pie de página 4">
            <a:extLst>
              <a:ext uri="{FF2B5EF4-FFF2-40B4-BE49-F238E27FC236}">
                <a16:creationId xmlns:a16="http://schemas.microsoft.com/office/drawing/2014/main" id="{70A0A2B8-1A6F-808A-6144-33870BFB6FF0}"/>
              </a:ext>
            </a:extLst>
          </p:cNvPr>
          <p:cNvSpPr>
            <a:spLocks noGrp="1"/>
          </p:cNvSpPr>
          <p:nvPr>
            <p:ph type="ftr" sz="quarter" idx="3"/>
          </p:nvPr>
        </p:nvSpPr>
        <p:spPr/>
        <p:txBody>
          <a:bodyPr/>
          <a:lstStyle/>
          <a:p>
            <a:r>
              <a:rPr lang="es-ES" dirty="0" err="1"/>
              <a:t>amartine@CSEDU</a:t>
            </a:r>
            <a:r>
              <a:rPr lang="es-ES" dirty="0"/>
              <a:t> May 2nd 2024</a:t>
            </a:r>
          </a:p>
        </p:txBody>
      </p:sp>
      <p:pic>
        <p:nvPicPr>
          <p:cNvPr id="7" name="Imagen 6">
            <a:extLst>
              <a:ext uri="{FF2B5EF4-FFF2-40B4-BE49-F238E27FC236}">
                <a16:creationId xmlns:a16="http://schemas.microsoft.com/office/drawing/2014/main" id="{4409A4D6-6600-B4BD-1629-2D1E1DF08AD0}"/>
              </a:ext>
            </a:extLst>
          </p:cNvPr>
          <p:cNvPicPr>
            <a:picLocks noChangeAspect="1"/>
          </p:cNvPicPr>
          <p:nvPr/>
        </p:nvPicPr>
        <p:blipFill rotWithShape="1">
          <a:blip r:embed="rId4"/>
          <a:srcRect l="10922" r="3935"/>
          <a:stretch/>
        </p:blipFill>
        <p:spPr>
          <a:xfrm>
            <a:off x="6315622" y="2406048"/>
            <a:ext cx="5252563" cy="3290191"/>
          </a:xfrm>
          <a:prstGeom prst="rect">
            <a:avLst/>
          </a:prstGeom>
        </p:spPr>
      </p:pic>
      <p:sp>
        <p:nvSpPr>
          <p:cNvPr id="3" name="Marcador de número de diapositiva 2">
            <a:extLst>
              <a:ext uri="{FF2B5EF4-FFF2-40B4-BE49-F238E27FC236}">
                <a16:creationId xmlns:a16="http://schemas.microsoft.com/office/drawing/2014/main" id="{34693C8D-986E-48C5-FEA5-C3D76CC0D847}"/>
              </a:ext>
            </a:extLst>
          </p:cNvPr>
          <p:cNvSpPr>
            <a:spLocks noGrp="1"/>
          </p:cNvSpPr>
          <p:nvPr>
            <p:ph type="sldNum" sz="quarter" idx="4"/>
          </p:nvPr>
        </p:nvSpPr>
        <p:spPr/>
        <p:txBody>
          <a:bodyPr/>
          <a:lstStyle/>
          <a:p>
            <a:fld id="{66ACB6DD-DCF0-A441-B658-B929A2260E05}" type="slidenum">
              <a:rPr lang="es-ES" smtClean="0"/>
              <a:t>2</a:t>
            </a:fld>
            <a:endParaRPr lang="es-ES" dirty="0"/>
          </a:p>
        </p:txBody>
      </p:sp>
    </p:spTree>
    <p:extLst>
      <p:ext uri="{BB962C8B-B14F-4D97-AF65-F5344CB8AC3E}">
        <p14:creationId xmlns:p14="http://schemas.microsoft.com/office/powerpoint/2010/main" val="33670000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F866E6-7AAB-CD0D-F195-E101B3CAF1FD}"/>
              </a:ext>
            </a:extLst>
          </p:cNvPr>
          <p:cNvSpPr>
            <a:spLocks noGrp="1"/>
          </p:cNvSpPr>
          <p:nvPr>
            <p:ph type="title"/>
          </p:nvPr>
        </p:nvSpPr>
        <p:spPr/>
        <p:txBody>
          <a:bodyPr/>
          <a:lstStyle/>
          <a:p>
            <a:r>
              <a:rPr lang="en-GB" dirty="0"/>
              <a:t>HCLA: An active community</a:t>
            </a:r>
          </a:p>
        </p:txBody>
      </p:sp>
      <p:sp>
        <p:nvSpPr>
          <p:cNvPr id="3" name="Marcador de contenido 2">
            <a:extLst>
              <a:ext uri="{FF2B5EF4-FFF2-40B4-BE49-F238E27FC236}">
                <a16:creationId xmlns:a16="http://schemas.microsoft.com/office/drawing/2014/main" id="{82C4AF57-4AA9-9465-BA42-10D6F4C45E32}"/>
              </a:ext>
            </a:extLst>
          </p:cNvPr>
          <p:cNvSpPr>
            <a:spLocks noGrp="1"/>
          </p:cNvSpPr>
          <p:nvPr>
            <p:ph sz="quarter" idx="11"/>
          </p:nvPr>
        </p:nvSpPr>
        <p:spPr>
          <a:xfrm>
            <a:off x="838200" y="1609412"/>
            <a:ext cx="5417181" cy="3962400"/>
          </a:xfrm>
        </p:spPr>
        <p:txBody>
          <a:bodyPr>
            <a:normAutofit fontScale="92500" lnSpcReduction="20000"/>
          </a:bodyPr>
          <a:lstStyle/>
          <a:p>
            <a:r>
              <a:rPr lang="en-GB" dirty="0"/>
              <a:t>Beginnings - JLA special issue </a:t>
            </a:r>
            <a:r>
              <a:rPr lang="en-GB" sz="2400" dirty="0">
                <a:solidFill>
                  <a:schemeClr val="bg1">
                    <a:lumMod val="50000"/>
                  </a:schemeClr>
                </a:solidFill>
              </a:rPr>
              <a:t>(Buckingham-Shum, Martinez Maldonado, Fergusson, 2019)</a:t>
            </a:r>
            <a:endParaRPr lang="en-GB" dirty="0">
              <a:solidFill>
                <a:schemeClr val="bg1">
                  <a:lumMod val="50000"/>
                </a:schemeClr>
              </a:solidFill>
            </a:endParaRPr>
          </a:p>
          <a:p>
            <a:pPr lvl="1"/>
            <a:r>
              <a:rPr lang="en-GB" dirty="0"/>
              <a:t>HCLA “pioneers”</a:t>
            </a:r>
          </a:p>
          <a:p>
            <a:pPr lvl="1"/>
            <a:r>
              <a:rPr lang="en-GB" dirty="0"/>
              <a:t>Main goal: Raise awareness </a:t>
            </a:r>
          </a:p>
          <a:p>
            <a:r>
              <a:rPr lang="en-GB" dirty="0"/>
              <a:t>HCLA workshops  </a:t>
            </a:r>
          </a:p>
          <a:p>
            <a:pPr lvl="1"/>
            <a:r>
              <a:rPr lang="en-GB" dirty="0"/>
              <a:t>LAK 21, 22 &amp; 23</a:t>
            </a:r>
          </a:p>
          <a:p>
            <a:pPr lvl="1"/>
            <a:r>
              <a:rPr lang="en-GB" dirty="0"/>
              <a:t>LASI Spain 2021</a:t>
            </a:r>
          </a:p>
          <a:p>
            <a:pPr lvl="1"/>
            <a:r>
              <a:rPr lang="en-GB" dirty="0"/>
              <a:t>LASI 2022 </a:t>
            </a:r>
          </a:p>
          <a:p>
            <a:pPr lvl="1"/>
            <a:r>
              <a:rPr lang="en-GB" dirty="0"/>
              <a:t>ECTEL 2022 </a:t>
            </a:r>
          </a:p>
        </p:txBody>
      </p:sp>
      <p:sp>
        <p:nvSpPr>
          <p:cNvPr id="5" name="Marcador de pie de página 3">
            <a:extLst>
              <a:ext uri="{FF2B5EF4-FFF2-40B4-BE49-F238E27FC236}">
                <a16:creationId xmlns:a16="http://schemas.microsoft.com/office/drawing/2014/main" id="{9C7E9166-997E-88F4-8E2F-B0AB0B8130F3}"/>
              </a:ext>
            </a:extLst>
          </p:cNvPr>
          <p:cNvSpPr>
            <a:spLocks noGrp="1"/>
          </p:cNvSpPr>
          <p:nvPr>
            <p:ph type="ftr" sz="quarter" idx="3"/>
          </p:nvPr>
        </p:nvSpPr>
        <p:spPr>
          <a:xfrm>
            <a:off x="4038600" y="6492876"/>
            <a:ext cx="4114800" cy="365125"/>
          </a:xfrm>
        </p:spPr>
        <p:txBody>
          <a:bodyPr/>
          <a:lstStyle/>
          <a:p>
            <a:r>
              <a:rPr lang="es-ES"/>
              <a:t>amartine@CSEDU May 2nd 2024</a:t>
            </a:r>
            <a:endParaRPr lang="es-ES" dirty="0"/>
          </a:p>
        </p:txBody>
      </p:sp>
      <p:pic>
        <p:nvPicPr>
          <p:cNvPr id="7" name="Imagen 6">
            <a:extLst>
              <a:ext uri="{FF2B5EF4-FFF2-40B4-BE49-F238E27FC236}">
                <a16:creationId xmlns:a16="http://schemas.microsoft.com/office/drawing/2014/main" id="{F5170CD6-0C09-17D3-DE48-E2D7C36167B3}"/>
              </a:ext>
            </a:extLst>
          </p:cNvPr>
          <p:cNvPicPr>
            <a:picLocks noChangeAspect="1"/>
          </p:cNvPicPr>
          <p:nvPr/>
        </p:nvPicPr>
        <p:blipFill>
          <a:blip r:embed="rId3"/>
          <a:stretch>
            <a:fillRect/>
          </a:stretch>
        </p:blipFill>
        <p:spPr>
          <a:xfrm>
            <a:off x="6647933" y="1609411"/>
            <a:ext cx="4313315" cy="3962401"/>
          </a:xfrm>
          <a:prstGeom prst="rect">
            <a:avLst/>
          </a:prstGeom>
        </p:spPr>
      </p:pic>
      <p:sp>
        <p:nvSpPr>
          <p:cNvPr id="4" name="Marcador de número de diapositiva 3">
            <a:extLst>
              <a:ext uri="{FF2B5EF4-FFF2-40B4-BE49-F238E27FC236}">
                <a16:creationId xmlns:a16="http://schemas.microsoft.com/office/drawing/2014/main" id="{D31E439C-761F-9E34-193B-A113860670AC}"/>
              </a:ext>
            </a:extLst>
          </p:cNvPr>
          <p:cNvSpPr>
            <a:spLocks noGrp="1"/>
          </p:cNvSpPr>
          <p:nvPr>
            <p:ph type="sldNum" sz="quarter" idx="4"/>
          </p:nvPr>
        </p:nvSpPr>
        <p:spPr/>
        <p:txBody>
          <a:bodyPr/>
          <a:lstStyle/>
          <a:p>
            <a:fld id="{66ACB6DD-DCF0-A441-B658-B929A2260E05}" type="slidenum">
              <a:rPr lang="es-ES" smtClean="0"/>
              <a:t>20</a:t>
            </a:fld>
            <a:endParaRPr lang="es-ES" dirty="0"/>
          </a:p>
        </p:txBody>
      </p:sp>
    </p:spTree>
    <p:extLst>
      <p:ext uri="{BB962C8B-B14F-4D97-AF65-F5344CB8AC3E}">
        <p14:creationId xmlns:p14="http://schemas.microsoft.com/office/powerpoint/2010/main" val="1913491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F866E6-7AAB-CD0D-F195-E101B3CAF1FD}"/>
              </a:ext>
            </a:extLst>
          </p:cNvPr>
          <p:cNvSpPr>
            <a:spLocks noGrp="1"/>
          </p:cNvSpPr>
          <p:nvPr>
            <p:ph type="title"/>
          </p:nvPr>
        </p:nvSpPr>
        <p:spPr>
          <a:xfrm>
            <a:off x="838200" y="283848"/>
            <a:ext cx="10515600" cy="1325563"/>
          </a:xfrm>
        </p:spPr>
        <p:txBody>
          <a:bodyPr/>
          <a:lstStyle/>
          <a:p>
            <a:r>
              <a:rPr lang="en-GB" dirty="0"/>
              <a:t>An active community (II) </a:t>
            </a:r>
          </a:p>
        </p:txBody>
      </p:sp>
      <p:sp>
        <p:nvSpPr>
          <p:cNvPr id="3" name="Marcador de contenido 2">
            <a:extLst>
              <a:ext uri="{FF2B5EF4-FFF2-40B4-BE49-F238E27FC236}">
                <a16:creationId xmlns:a16="http://schemas.microsoft.com/office/drawing/2014/main" id="{82C4AF57-4AA9-9465-BA42-10D6F4C45E32}"/>
              </a:ext>
            </a:extLst>
          </p:cNvPr>
          <p:cNvSpPr>
            <a:spLocks noGrp="1"/>
          </p:cNvSpPr>
          <p:nvPr>
            <p:ph sz="quarter" idx="11"/>
          </p:nvPr>
        </p:nvSpPr>
        <p:spPr>
          <a:xfrm>
            <a:off x="838200" y="1854200"/>
            <a:ext cx="6210644" cy="3962400"/>
          </a:xfrm>
        </p:spPr>
        <p:txBody>
          <a:bodyPr>
            <a:normAutofit/>
          </a:bodyPr>
          <a:lstStyle/>
          <a:p>
            <a:pPr>
              <a:lnSpc>
                <a:spcPct val="80000"/>
              </a:lnSpc>
            </a:pPr>
            <a:r>
              <a:rPr lang="en-GB" dirty="0"/>
              <a:t>Special Section on HCLA at BJET </a:t>
            </a:r>
            <a:r>
              <a:rPr lang="en-GB" sz="2200" dirty="0">
                <a:solidFill>
                  <a:schemeClr val="bg1">
                    <a:lumMod val="50000"/>
                  </a:schemeClr>
                </a:solidFill>
              </a:rPr>
              <a:t>(Buckingham-Shum, Martinez Maldonado, </a:t>
            </a:r>
            <a:r>
              <a:rPr lang="en-GB" sz="2200" dirty="0" err="1">
                <a:solidFill>
                  <a:schemeClr val="bg1">
                    <a:lumMod val="50000"/>
                  </a:schemeClr>
                </a:solidFill>
              </a:rPr>
              <a:t>Dimitriadis</a:t>
            </a:r>
            <a:r>
              <a:rPr lang="en-GB" sz="2200" dirty="0">
                <a:solidFill>
                  <a:schemeClr val="bg1">
                    <a:lumMod val="50000"/>
                  </a:schemeClr>
                </a:solidFill>
              </a:rPr>
              <a:t>, Santos, 2024)</a:t>
            </a:r>
          </a:p>
          <a:p>
            <a:pPr lvl="1"/>
            <a:r>
              <a:rPr lang="en-GB" sz="2400" dirty="0"/>
              <a:t>Monitor and report advances in the field </a:t>
            </a:r>
          </a:p>
          <a:p>
            <a:pPr lvl="1"/>
            <a:r>
              <a:rPr lang="en-GB" sz="2400" dirty="0"/>
              <a:t>Identify gaps and directions for further research</a:t>
            </a:r>
          </a:p>
        </p:txBody>
      </p:sp>
      <p:sp>
        <p:nvSpPr>
          <p:cNvPr id="5" name="Marcador de pie de página 3">
            <a:extLst>
              <a:ext uri="{FF2B5EF4-FFF2-40B4-BE49-F238E27FC236}">
                <a16:creationId xmlns:a16="http://schemas.microsoft.com/office/drawing/2014/main" id="{9C7E9166-997E-88F4-8E2F-B0AB0B8130F3}"/>
              </a:ext>
            </a:extLst>
          </p:cNvPr>
          <p:cNvSpPr>
            <a:spLocks noGrp="1"/>
          </p:cNvSpPr>
          <p:nvPr>
            <p:ph type="ftr" sz="quarter" idx="3"/>
          </p:nvPr>
        </p:nvSpPr>
        <p:spPr>
          <a:xfrm>
            <a:off x="4038600" y="6492876"/>
            <a:ext cx="4114800" cy="365125"/>
          </a:xfrm>
        </p:spPr>
        <p:txBody>
          <a:bodyPr/>
          <a:lstStyle/>
          <a:p>
            <a:r>
              <a:rPr lang="es-ES" dirty="0" err="1"/>
              <a:t>amartine@CSEDU</a:t>
            </a:r>
            <a:r>
              <a:rPr lang="es-ES" dirty="0"/>
              <a:t> May 2nd 2024</a:t>
            </a:r>
          </a:p>
        </p:txBody>
      </p:sp>
      <p:pic>
        <p:nvPicPr>
          <p:cNvPr id="8" name="Imagen 7" descr="Diagrama&#10;&#10;Descripción generada automáticamente con confianza media">
            <a:extLst>
              <a:ext uri="{FF2B5EF4-FFF2-40B4-BE49-F238E27FC236}">
                <a16:creationId xmlns:a16="http://schemas.microsoft.com/office/drawing/2014/main" id="{136000A4-F158-217A-88C0-452AE7DF26AB}"/>
              </a:ext>
            </a:extLst>
          </p:cNvPr>
          <p:cNvPicPr>
            <a:picLocks noChangeAspect="1"/>
          </p:cNvPicPr>
          <p:nvPr/>
        </p:nvPicPr>
        <p:blipFill>
          <a:blip r:embed="rId3"/>
          <a:stretch>
            <a:fillRect/>
          </a:stretch>
        </p:blipFill>
        <p:spPr>
          <a:xfrm>
            <a:off x="7430666" y="18977"/>
            <a:ext cx="4761334" cy="6820045"/>
          </a:xfrm>
          <a:prstGeom prst="rect">
            <a:avLst/>
          </a:prstGeom>
        </p:spPr>
      </p:pic>
      <p:sp>
        <p:nvSpPr>
          <p:cNvPr id="4" name="Marcador de número de diapositiva 3">
            <a:extLst>
              <a:ext uri="{FF2B5EF4-FFF2-40B4-BE49-F238E27FC236}">
                <a16:creationId xmlns:a16="http://schemas.microsoft.com/office/drawing/2014/main" id="{4CD8D0F4-4BE0-DC89-A3BF-1FFF573A94B2}"/>
              </a:ext>
            </a:extLst>
          </p:cNvPr>
          <p:cNvSpPr>
            <a:spLocks noGrp="1"/>
          </p:cNvSpPr>
          <p:nvPr>
            <p:ph type="sldNum" sz="quarter" idx="4"/>
          </p:nvPr>
        </p:nvSpPr>
        <p:spPr/>
        <p:txBody>
          <a:bodyPr/>
          <a:lstStyle/>
          <a:p>
            <a:fld id="{66ACB6DD-DCF0-A441-B658-B929A2260E05}" type="slidenum">
              <a:rPr lang="es-ES" smtClean="0"/>
              <a:t>21</a:t>
            </a:fld>
            <a:endParaRPr lang="es-ES" dirty="0"/>
          </a:p>
        </p:txBody>
      </p:sp>
      <p:sp>
        <p:nvSpPr>
          <p:cNvPr id="9" name="CuadroTexto 8">
            <a:extLst>
              <a:ext uri="{FF2B5EF4-FFF2-40B4-BE49-F238E27FC236}">
                <a16:creationId xmlns:a16="http://schemas.microsoft.com/office/drawing/2014/main" id="{FB12543D-CF82-05AC-F911-609634811DA2}"/>
              </a:ext>
            </a:extLst>
          </p:cNvPr>
          <p:cNvSpPr txBox="1"/>
          <p:nvPr/>
        </p:nvSpPr>
        <p:spPr>
          <a:xfrm>
            <a:off x="1220022" y="5160923"/>
            <a:ext cx="6210644" cy="1200329"/>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softEdge rad="70971"/>
          </a:effectLst>
        </p:spPr>
        <p:txBody>
          <a:bodyPr wrap="square" rtlCol="0">
            <a:spAutoFit/>
          </a:bodyPr>
          <a:lstStyle/>
          <a:p>
            <a:r>
              <a:rPr lang="es-ES" dirty="0"/>
              <a:t>Buckingham </a:t>
            </a:r>
            <a:r>
              <a:rPr lang="es-ES" dirty="0" err="1"/>
              <a:t>Shum</a:t>
            </a:r>
            <a:r>
              <a:rPr lang="es-ES" dirty="0"/>
              <a:t>, S., Martínez-Maldonado, R., </a:t>
            </a:r>
            <a:r>
              <a:rPr lang="es-ES" dirty="0" err="1"/>
              <a:t>Dimitriadis</a:t>
            </a:r>
            <a:r>
              <a:rPr lang="es-ES" dirty="0"/>
              <a:t>, Y. and Santos, P. (2024), Human-</a:t>
            </a:r>
            <a:r>
              <a:rPr lang="es-ES" dirty="0" err="1"/>
              <a:t>Centred</a:t>
            </a:r>
            <a:r>
              <a:rPr lang="es-ES" dirty="0"/>
              <a:t> </a:t>
            </a:r>
            <a:r>
              <a:rPr lang="es-ES" dirty="0" err="1"/>
              <a:t>Learning</a:t>
            </a:r>
            <a:r>
              <a:rPr lang="es-ES" dirty="0"/>
              <a:t> </a:t>
            </a:r>
            <a:r>
              <a:rPr lang="es-ES" dirty="0" err="1"/>
              <a:t>Analytics</a:t>
            </a:r>
            <a:r>
              <a:rPr lang="es-ES" dirty="0"/>
              <a:t>: 2019–24. Br J </a:t>
            </a:r>
            <a:r>
              <a:rPr lang="es-ES" dirty="0" err="1"/>
              <a:t>Educ</a:t>
            </a:r>
            <a:r>
              <a:rPr lang="es-ES" dirty="0"/>
              <a:t> </a:t>
            </a:r>
            <a:r>
              <a:rPr lang="es-ES" dirty="0" err="1"/>
              <a:t>Technol</a:t>
            </a:r>
            <a:r>
              <a:rPr lang="es-ES" dirty="0"/>
              <a:t>, 55: 755-768. </a:t>
            </a:r>
            <a:r>
              <a:rPr lang="es-ES" dirty="0">
                <a:hlinkClick r:id="rId4"/>
              </a:rPr>
              <a:t>https://doi.org/10.1111/bjet.13442</a:t>
            </a:r>
            <a:endParaRPr lang="es-ES" dirty="0"/>
          </a:p>
        </p:txBody>
      </p:sp>
    </p:spTree>
    <p:extLst>
      <p:ext uri="{BB962C8B-B14F-4D97-AF65-F5344CB8AC3E}">
        <p14:creationId xmlns:p14="http://schemas.microsoft.com/office/powerpoint/2010/main" val="3769484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1A8DDE5-AF63-238D-509D-47E3FA69A697}"/>
              </a:ext>
            </a:extLst>
          </p:cNvPr>
          <p:cNvPicPr>
            <a:picLocks noChangeAspect="1"/>
          </p:cNvPicPr>
          <p:nvPr/>
        </p:nvPicPr>
        <p:blipFill>
          <a:blip r:embed="rId3"/>
          <a:stretch>
            <a:fillRect/>
          </a:stretch>
        </p:blipFill>
        <p:spPr>
          <a:xfrm>
            <a:off x="6194592" y="1314895"/>
            <a:ext cx="5684517" cy="2531385"/>
          </a:xfrm>
          <a:prstGeom prst="rect">
            <a:avLst/>
          </a:prstGeom>
        </p:spPr>
      </p:pic>
      <p:sp>
        <p:nvSpPr>
          <p:cNvPr id="2" name="Título 1">
            <a:extLst>
              <a:ext uri="{FF2B5EF4-FFF2-40B4-BE49-F238E27FC236}">
                <a16:creationId xmlns:a16="http://schemas.microsoft.com/office/drawing/2014/main" id="{C16C9281-C6FE-6D23-47B2-C14F77F53A66}"/>
              </a:ext>
            </a:extLst>
          </p:cNvPr>
          <p:cNvSpPr>
            <a:spLocks noGrp="1"/>
          </p:cNvSpPr>
          <p:nvPr>
            <p:ph type="title"/>
          </p:nvPr>
        </p:nvSpPr>
        <p:spPr/>
        <p:txBody>
          <a:bodyPr/>
          <a:lstStyle/>
          <a:p>
            <a:r>
              <a:rPr lang="en-GB" dirty="0"/>
              <a:t>An active community (III) </a:t>
            </a:r>
          </a:p>
        </p:txBody>
      </p:sp>
      <p:sp>
        <p:nvSpPr>
          <p:cNvPr id="4" name="Marcador de pie de página 3">
            <a:extLst>
              <a:ext uri="{FF2B5EF4-FFF2-40B4-BE49-F238E27FC236}">
                <a16:creationId xmlns:a16="http://schemas.microsoft.com/office/drawing/2014/main" id="{2ADC0AAF-A44C-660C-88A9-8497548D6195}"/>
              </a:ext>
            </a:extLst>
          </p:cNvPr>
          <p:cNvSpPr>
            <a:spLocks noGrp="1"/>
          </p:cNvSpPr>
          <p:nvPr>
            <p:ph type="ftr" sz="quarter" idx="3"/>
          </p:nvPr>
        </p:nvSpPr>
        <p:spPr/>
        <p:txBody>
          <a:bodyPr/>
          <a:lstStyle/>
          <a:p>
            <a:r>
              <a:rPr lang="es-ES"/>
              <a:t>amartine@CSEDU May 2nd 2024</a:t>
            </a:r>
            <a:endParaRPr lang="es-ES" dirty="0"/>
          </a:p>
        </p:txBody>
      </p:sp>
      <p:sp>
        <p:nvSpPr>
          <p:cNvPr id="7" name="Marcador de contenido 2">
            <a:extLst>
              <a:ext uri="{FF2B5EF4-FFF2-40B4-BE49-F238E27FC236}">
                <a16:creationId xmlns:a16="http://schemas.microsoft.com/office/drawing/2014/main" id="{E6AD3626-CDE3-88B5-D7A0-9F45E4179747}"/>
              </a:ext>
            </a:extLst>
          </p:cNvPr>
          <p:cNvSpPr txBox="1">
            <a:spLocks/>
          </p:cNvSpPr>
          <p:nvPr/>
        </p:nvSpPr>
        <p:spPr>
          <a:xfrm>
            <a:off x="838200" y="1688422"/>
            <a:ext cx="5950527" cy="4312683"/>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100000"/>
              </a:lnSpc>
              <a:spcBef>
                <a:spcPts val="750"/>
              </a:spcBef>
              <a:buFont typeface="Arial" panose="020B0604020202020204" pitchFamily="34" charset="0"/>
              <a:buChar char="•"/>
              <a:defRPr sz="3200" kern="1200" baseline="0">
                <a:solidFill>
                  <a:schemeClr val="tx1"/>
                </a:solidFill>
                <a:latin typeface="Geneva" charset="0"/>
                <a:ea typeface="+mn-ea"/>
                <a:cs typeface="+mn-cs"/>
              </a:defRPr>
            </a:lvl1pPr>
            <a:lvl2pPr marL="514350" indent="-171450" algn="l" defTabSz="685800" rtl="0" eaLnBrk="1" latinLnBrk="0" hangingPunct="1">
              <a:lnSpc>
                <a:spcPct val="100000"/>
              </a:lnSpc>
              <a:spcBef>
                <a:spcPts val="375"/>
              </a:spcBef>
              <a:buFont typeface="Arial" charset="0"/>
              <a:buChar char="•"/>
              <a:defRPr sz="2800" kern="1200" baseline="0">
                <a:solidFill>
                  <a:srgbClr val="C91D4B"/>
                </a:solidFill>
                <a:latin typeface="Geneva" charset="0"/>
                <a:ea typeface="+mn-ea"/>
                <a:cs typeface="+mn-cs"/>
              </a:defRPr>
            </a:lvl2pPr>
            <a:lvl3pPr marL="857250" indent="-171450" algn="l" defTabSz="685800" rtl="0" eaLnBrk="1" latinLnBrk="0" hangingPunct="1">
              <a:lnSpc>
                <a:spcPct val="100000"/>
              </a:lnSpc>
              <a:spcBef>
                <a:spcPts val="375"/>
              </a:spcBef>
              <a:buFont typeface="Arial" charset="0"/>
              <a:buChar char="•"/>
              <a:defRPr sz="2400" kern="1200" baseline="0">
                <a:solidFill>
                  <a:schemeClr val="tx1"/>
                </a:solidFill>
                <a:latin typeface="Geneva" charset="0"/>
                <a:ea typeface="+mn-ea"/>
                <a:cs typeface="+mn-cs"/>
              </a:defRPr>
            </a:lvl3pPr>
            <a:lvl4pPr marL="1200150" indent="-171450" algn="l" defTabSz="685800" rtl="0" eaLnBrk="1" latinLnBrk="0" hangingPunct="1">
              <a:lnSpc>
                <a:spcPct val="100000"/>
              </a:lnSpc>
              <a:spcBef>
                <a:spcPts val="375"/>
              </a:spcBef>
              <a:buFont typeface="Arial" charset="0"/>
              <a:buChar char="•"/>
              <a:defRPr sz="1350" kern="1200" baseline="0">
                <a:solidFill>
                  <a:schemeClr val="tx1"/>
                </a:solidFill>
                <a:latin typeface="Geneva" charset="0"/>
                <a:ea typeface="+mn-ea"/>
                <a:cs typeface="+mn-cs"/>
              </a:defRPr>
            </a:lvl4pPr>
            <a:lvl5pPr marL="1543050" indent="-171450" algn="l" defTabSz="685800" rtl="0" eaLnBrk="1" latinLnBrk="0" hangingPunct="1">
              <a:lnSpc>
                <a:spcPct val="100000"/>
              </a:lnSpc>
              <a:spcBef>
                <a:spcPts val="375"/>
              </a:spcBef>
              <a:buFont typeface="Arial" charset="0"/>
              <a:buChar char="•"/>
              <a:defRPr sz="1350" kern="1200" baseline="0">
                <a:solidFill>
                  <a:schemeClr val="tx1"/>
                </a:solidFill>
                <a:latin typeface="Geneva"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s-ES" dirty="0" err="1"/>
              <a:t>Two</a:t>
            </a:r>
            <a:r>
              <a:rPr lang="es-ES" dirty="0"/>
              <a:t> </a:t>
            </a:r>
            <a:r>
              <a:rPr lang="es-ES" dirty="0" err="1"/>
              <a:t>recent</a:t>
            </a:r>
            <a:r>
              <a:rPr lang="es-ES" dirty="0"/>
              <a:t> </a:t>
            </a:r>
            <a:r>
              <a:rPr lang="es-ES" dirty="0" err="1"/>
              <a:t>SLRs</a:t>
            </a:r>
            <a:r>
              <a:rPr lang="es-ES" dirty="0"/>
              <a:t> </a:t>
            </a:r>
          </a:p>
          <a:p>
            <a:pPr lvl="1"/>
            <a:r>
              <a:rPr lang="es-ES" dirty="0" err="1"/>
              <a:t>Computers</a:t>
            </a:r>
            <a:r>
              <a:rPr lang="es-ES" dirty="0"/>
              <a:t> &amp; </a:t>
            </a:r>
            <a:r>
              <a:rPr lang="es-ES" dirty="0" err="1"/>
              <a:t>Education</a:t>
            </a:r>
            <a:r>
              <a:rPr lang="es-ES" dirty="0"/>
              <a:t>: Artificial </a:t>
            </a:r>
            <a:r>
              <a:rPr lang="es-ES" dirty="0" err="1"/>
              <a:t>Intelligence</a:t>
            </a:r>
            <a:r>
              <a:rPr lang="es-ES" dirty="0"/>
              <a:t> (2023)</a:t>
            </a:r>
          </a:p>
          <a:p>
            <a:pPr lvl="2"/>
            <a:r>
              <a:rPr lang="es-ES" dirty="0">
                <a:solidFill>
                  <a:schemeClr val="bg1">
                    <a:lumMod val="50000"/>
                  </a:schemeClr>
                </a:solidFill>
              </a:rPr>
              <a:t>(272 </a:t>
            </a:r>
            <a:r>
              <a:rPr lang="es-ES" dirty="0" err="1">
                <a:solidFill>
                  <a:schemeClr val="bg1">
                    <a:lumMod val="50000"/>
                  </a:schemeClr>
                </a:solidFill>
              </a:rPr>
              <a:t>articles</a:t>
            </a:r>
            <a:r>
              <a:rPr lang="es-ES" dirty="0">
                <a:solidFill>
                  <a:schemeClr val="bg1">
                    <a:lumMod val="50000"/>
                  </a:schemeClr>
                </a:solidFill>
              </a:rPr>
              <a:t>)</a:t>
            </a:r>
          </a:p>
          <a:p>
            <a:pPr marL="342900" lvl="1" indent="0">
              <a:buNone/>
            </a:pPr>
            <a:endParaRPr lang="es-ES" dirty="0"/>
          </a:p>
          <a:p>
            <a:pPr lvl="1"/>
            <a:r>
              <a:rPr lang="es-ES" dirty="0" err="1"/>
              <a:t>Behaviour</a:t>
            </a:r>
            <a:r>
              <a:rPr lang="es-ES" dirty="0"/>
              <a:t> &amp; </a:t>
            </a:r>
            <a:r>
              <a:rPr lang="es-ES" dirty="0" err="1"/>
              <a:t>Information</a:t>
            </a:r>
            <a:r>
              <a:rPr lang="es-ES" dirty="0"/>
              <a:t> </a:t>
            </a:r>
            <a:r>
              <a:rPr lang="es-ES" dirty="0" err="1"/>
              <a:t>Technology</a:t>
            </a:r>
            <a:r>
              <a:rPr lang="es-ES" dirty="0"/>
              <a:t> (2024) </a:t>
            </a:r>
          </a:p>
          <a:p>
            <a:pPr lvl="2"/>
            <a:r>
              <a:rPr lang="es-ES" dirty="0" err="1">
                <a:solidFill>
                  <a:schemeClr val="bg1">
                    <a:lumMod val="50000"/>
                  </a:schemeClr>
                </a:solidFill>
              </a:rPr>
              <a:t>Focused</a:t>
            </a:r>
            <a:r>
              <a:rPr lang="es-ES" dirty="0">
                <a:solidFill>
                  <a:schemeClr val="bg1">
                    <a:lumMod val="50000"/>
                  </a:schemeClr>
                </a:solidFill>
              </a:rPr>
              <a:t> </a:t>
            </a:r>
            <a:r>
              <a:rPr lang="es-ES" dirty="0" err="1">
                <a:solidFill>
                  <a:schemeClr val="bg1">
                    <a:lumMod val="50000"/>
                  </a:schemeClr>
                </a:solidFill>
              </a:rPr>
              <a:t>on</a:t>
            </a:r>
            <a:r>
              <a:rPr lang="es-ES" dirty="0">
                <a:solidFill>
                  <a:schemeClr val="bg1">
                    <a:lumMod val="50000"/>
                  </a:schemeClr>
                </a:solidFill>
              </a:rPr>
              <a:t> </a:t>
            </a:r>
            <a:r>
              <a:rPr lang="es-ES" dirty="0" err="1">
                <a:solidFill>
                  <a:schemeClr val="bg1">
                    <a:lumMod val="50000"/>
                  </a:schemeClr>
                </a:solidFill>
              </a:rPr>
              <a:t>empirical</a:t>
            </a:r>
            <a:r>
              <a:rPr lang="es-ES" dirty="0">
                <a:solidFill>
                  <a:schemeClr val="bg1">
                    <a:lumMod val="50000"/>
                  </a:schemeClr>
                </a:solidFill>
              </a:rPr>
              <a:t> </a:t>
            </a:r>
            <a:r>
              <a:rPr lang="es-ES" dirty="0" err="1">
                <a:solidFill>
                  <a:schemeClr val="bg1">
                    <a:lumMod val="50000"/>
                  </a:schemeClr>
                </a:solidFill>
              </a:rPr>
              <a:t>studies</a:t>
            </a:r>
            <a:r>
              <a:rPr lang="es-ES" dirty="0">
                <a:solidFill>
                  <a:schemeClr val="bg1">
                    <a:lumMod val="50000"/>
                  </a:schemeClr>
                </a:solidFill>
              </a:rPr>
              <a:t> </a:t>
            </a:r>
            <a:r>
              <a:rPr lang="es-ES" dirty="0" err="1">
                <a:solidFill>
                  <a:schemeClr val="bg1">
                    <a:lumMod val="50000"/>
                  </a:schemeClr>
                </a:solidFill>
              </a:rPr>
              <a:t>involving</a:t>
            </a:r>
            <a:r>
              <a:rPr lang="es-ES" dirty="0">
                <a:solidFill>
                  <a:schemeClr val="bg1">
                    <a:lumMod val="50000"/>
                  </a:schemeClr>
                </a:solidFill>
              </a:rPr>
              <a:t> </a:t>
            </a:r>
            <a:r>
              <a:rPr lang="es-ES" dirty="0" err="1">
                <a:solidFill>
                  <a:schemeClr val="bg1">
                    <a:lumMod val="50000"/>
                  </a:schemeClr>
                </a:solidFill>
              </a:rPr>
              <a:t>design</a:t>
            </a:r>
            <a:r>
              <a:rPr lang="es-ES" dirty="0">
                <a:solidFill>
                  <a:schemeClr val="bg1">
                    <a:lumMod val="50000"/>
                  </a:schemeClr>
                </a:solidFill>
              </a:rPr>
              <a:t> </a:t>
            </a:r>
            <a:r>
              <a:rPr lang="es-ES" dirty="0" err="1">
                <a:solidFill>
                  <a:schemeClr val="bg1">
                    <a:lumMod val="50000"/>
                  </a:schemeClr>
                </a:solidFill>
              </a:rPr>
              <a:t>of</a:t>
            </a:r>
            <a:r>
              <a:rPr lang="es-ES" dirty="0">
                <a:solidFill>
                  <a:schemeClr val="bg1">
                    <a:lumMod val="50000"/>
                  </a:schemeClr>
                </a:solidFill>
              </a:rPr>
              <a:t> </a:t>
            </a:r>
            <a:r>
              <a:rPr lang="es-ES" dirty="0" err="1">
                <a:solidFill>
                  <a:schemeClr val="bg1">
                    <a:lumMod val="50000"/>
                  </a:schemeClr>
                </a:solidFill>
              </a:rPr>
              <a:t>tools</a:t>
            </a:r>
            <a:r>
              <a:rPr lang="es-ES" dirty="0">
                <a:solidFill>
                  <a:schemeClr val="bg1">
                    <a:lumMod val="50000"/>
                  </a:schemeClr>
                </a:solidFill>
              </a:rPr>
              <a:t> </a:t>
            </a:r>
          </a:p>
          <a:p>
            <a:pPr marL="685800" lvl="2" indent="0">
              <a:buNone/>
            </a:pPr>
            <a:r>
              <a:rPr lang="en-GB" dirty="0">
                <a:solidFill>
                  <a:schemeClr val="bg1">
                    <a:lumMod val="50000"/>
                  </a:schemeClr>
                </a:solidFill>
              </a:rPr>
              <a:t>  (47 articles) </a:t>
            </a:r>
          </a:p>
          <a:p>
            <a:pPr lvl="1"/>
            <a:endParaRPr lang="en-GB" dirty="0"/>
          </a:p>
          <a:p>
            <a:endParaRPr lang="en-GB" dirty="0"/>
          </a:p>
        </p:txBody>
      </p:sp>
      <p:sp>
        <p:nvSpPr>
          <p:cNvPr id="5" name="Marcador de número de diapositiva 4">
            <a:extLst>
              <a:ext uri="{FF2B5EF4-FFF2-40B4-BE49-F238E27FC236}">
                <a16:creationId xmlns:a16="http://schemas.microsoft.com/office/drawing/2014/main" id="{FAB169EB-A6B9-F921-24C9-A8F5386322D1}"/>
              </a:ext>
            </a:extLst>
          </p:cNvPr>
          <p:cNvSpPr>
            <a:spLocks noGrp="1"/>
          </p:cNvSpPr>
          <p:nvPr>
            <p:ph type="sldNum" sz="quarter" idx="4"/>
          </p:nvPr>
        </p:nvSpPr>
        <p:spPr/>
        <p:txBody>
          <a:bodyPr/>
          <a:lstStyle/>
          <a:p>
            <a:fld id="{66ACB6DD-DCF0-A441-B658-B929A2260E05}" type="slidenum">
              <a:rPr lang="es-ES" smtClean="0"/>
              <a:t>22</a:t>
            </a:fld>
            <a:endParaRPr lang="es-ES" dirty="0"/>
          </a:p>
        </p:txBody>
      </p:sp>
      <p:pic>
        <p:nvPicPr>
          <p:cNvPr id="11" name="Marcador de contenido 10" descr="Interfaz de usuario gráfica, Texto, Aplicación&#10;&#10;Descripción generada automáticamente">
            <a:extLst>
              <a:ext uri="{FF2B5EF4-FFF2-40B4-BE49-F238E27FC236}">
                <a16:creationId xmlns:a16="http://schemas.microsoft.com/office/drawing/2014/main" id="{36614F3A-31F5-A98A-44B6-3F74090604A4}"/>
              </a:ext>
            </a:extLst>
          </p:cNvPr>
          <p:cNvPicPr>
            <a:picLocks noGrp="1" noChangeAspect="1"/>
          </p:cNvPicPr>
          <p:nvPr>
            <p:ph sz="quarter" idx="11"/>
          </p:nvPr>
        </p:nvPicPr>
        <p:blipFill rotWithShape="1">
          <a:blip r:embed="rId4"/>
          <a:srcRect b="50734"/>
          <a:stretch/>
        </p:blipFill>
        <p:spPr>
          <a:xfrm>
            <a:off x="6194592" y="4054922"/>
            <a:ext cx="5684517" cy="2159898"/>
          </a:xfrm>
        </p:spPr>
      </p:pic>
    </p:spTree>
    <p:extLst>
      <p:ext uri="{BB962C8B-B14F-4D97-AF65-F5344CB8AC3E}">
        <p14:creationId xmlns:p14="http://schemas.microsoft.com/office/powerpoint/2010/main" val="4129723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Marcador de contenido 2">
            <a:extLst>
              <a:ext uri="{FF2B5EF4-FFF2-40B4-BE49-F238E27FC236}">
                <a16:creationId xmlns:a16="http://schemas.microsoft.com/office/drawing/2014/main" id="{C025F961-2A9D-C4DC-C74F-91300F06DC7D}"/>
              </a:ext>
            </a:extLst>
          </p:cNvPr>
          <p:cNvSpPr txBox="1">
            <a:spLocks/>
          </p:cNvSpPr>
          <p:nvPr/>
        </p:nvSpPr>
        <p:spPr>
          <a:xfrm>
            <a:off x="990600" y="2006600"/>
            <a:ext cx="10515600" cy="3962400"/>
          </a:xfrm>
          <a:prstGeom prst="rect">
            <a:avLst/>
          </a:prstGeom>
        </p:spPr>
        <p:txBody>
          <a:bodyPr vert="horz" lIns="91440" tIns="45720" rIns="91440" bIns="45720" rtlCol="0">
            <a:normAutofit fontScale="92500" lnSpcReduction="20000"/>
          </a:bodyPr>
          <a:lstStyle>
            <a:lvl1pPr marL="171450" indent="-171450" algn="l" defTabSz="685800" rtl="0" eaLnBrk="1" latinLnBrk="0" hangingPunct="1">
              <a:lnSpc>
                <a:spcPct val="100000"/>
              </a:lnSpc>
              <a:spcBef>
                <a:spcPts val="750"/>
              </a:spcBef>
              <a:buFont typeface="Arial" panose="020B0604020202020204" pitchFamily="34" charset="0"/>
              <a:buChar char="•"/>
              <a:defRPr sz="3200" kern="1200" baseline="0">
                <a:solidFill>
                  <a:schemeClr val="tx1"/>
                </a:solidFill>
                <a:latin typeface="Geneva" charset="0"/>
                <a:ea typeface="+mn-ea"/>
                <a:cs typeface="+mn-cs"/>
              </a:defRPr>
            </a:lvl1pPr>
            <a:lvl2pPr marL="514350" indent="-171450" algn="l" defTabSz="685800" rtl="0" eaLnBrk="1" latinLnBrk="0" hangingPunct="1">
              <a:lnSpc>
                <a:spcPct val="100000"/>
              </a:lnSpc>
              <a:spcBef>
                <a:spcPts val="375"/>
              </a:spcBef>
              <a:buFont typeface="Arial" charset="0"/>
              <a:buChar char="•"/>
              <a:defRPr sz="2800" kern="1200" baseline="0">
                <a:solidFill>
                  <a:srgbClr val="C91D4B"/>
                </a:solidFill>
                <a:latin typeface="Geneva" charset="0"/>
                <a:ea typeface="+mn-ea"/>
                <a:cs typeface="+mn-cs"/>
              </a:defRPr>
            </a:lvl2pPr>
            <a:lvl3pPr marL="857250" indent="-171450" algn="l" defTabSz="685800" rtl="0" eaLnBrk="1" latinLnBrk="0" hangingPunct="1">
              <a:lnSpc>
                <a:spcPct val="100000"/>
              </a:lnSpc>
              <a:spcBef>
                <a:spcPts val="375"/>
              </a:spcBef>
              <a:buFont typeface="Arial" charset="0"/>
              <a:buChar char="•"/>
              <a:defRPr sz="2400" kern="1200" baseline="0">
                <a:solidFill>
                  <a:schemeClr val="tx1"/>
                </a:solidFill>
                <a:latin typeface="Geneva" charset="0"/>
                <a:ea typeface="+mn-ea"/>
                <a:cs typeface="+mn-cs"/>
              </a:defRPr>
            </a:lvl3pPr>
            <a:lvl4pPr marL="1200150" indent="-171450" algn="l" defTabSz="685800" rtl="0" eaLnBrk="1" latinLnBrk="0" hangingPunct="1">
              <a:lnSpc>
                <a:spcPct val="100000"/>
              </a:lnSpc>
              <a:spcBef>
                <a:spcPts val="375"/>
              </a:spcBef>
              <a:buFont typeface="Arial" charset="0"/>
              <a:buChar char="•"/>
              <a:defRPr sz="1350" kern="1200" baseline="0">
                <a:solidFill>
                  <a:schemeClr val="tx1"/>
                </a:solidFill>
                <a:latin typeface="Geneva" charset="0"/>
                <a:ea typeface="+mn-ea"/>
                <a:cs typeface="+mn-cs"/>
              </a:defRPr>
            </a:lvl4pPr>
            <a:lvl5pPr marL="1543050" indent="-171450" algn="l" defTabSz="685800" rtl="0" eaLnBrk="1" latinLnBrk="0" hangingPunct="1">
              <a:lnSpc>
                <a:spcPct val="100000"/>
              </a:lnSpc>
              <a:spcBef>
                <a:spcPts val="375"/>
              </a:spcBef>
              <a:buFont typeface="Arial" charset="0"/>
              <a:buChar char="•"/>
              <a:defRPr sz="1350" kern="1200" baseline="0">
                <a:solidFill>
                  <a:schemeClr val="tx1"/>
                </a:solidFill>
                <a:latin typeface="Geneva"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s-ES" dirty="0" err="1"/>
              <a:t>Spanish</a:t>
            </a:r>
            <a:r>
              <a:rPr lang="es-ES" dirty="0"/>
              <a:t> </a:t>
            </a:r>
            <a:r>
              <a:rPr lang="es-ES" dirty="0" err="1"/>
              <a:t>Research</a:t>
            </a:r>
            <a:r>
              <a:rPr lang="es-ES" dirty="0"/>
              <a:t> Project: </a:t>
            </a:r>
          </a:p>
          <a:p>
            <a:pPr lvl="1"/>
            <a:r>
              <a:rPr lang="es-ES" dirty="0"/>
              <a:t>H2OLearn: </a:t>
            </a:r>
            <a:r>
              <a:rPr lang="es-ES" dirty="0" err="1"/>
              <a:t>Trustworthy</a:t>
            </a:r>
            <a:r>
              <a:rPr lang="es-ES" dirty="0"/>
              <a:t> and Human-</a:t>
            </a:r>
            <a:r>
              <a:rPr lang="es-ES" dirty="0" err="1"/>
              <a:t>Centered</a:t>
            </a:r>
            <a:r>
              <a:rPr lang="es-ES" dirty="0"/>
              <a:t> </a:t>
            </a:r>
            <a:r>
              <a:rPr lang="es-ES" dirty="0" err="1"/>
              <a:t>Learning</a:t>
            </a:r>
            <a:r>
              <a:rPr lang="es-ES" dirty="0"/>
              <a:t> </a:t>
            </a:r>
            <a:r>
              <a:rPr lang="es-ES" dirty="0" err="1"/>
              <a:t>Analytics</a:t>
            </a:r>
            <a:r>
              <a:rPr lang="es-ES" dirty="0"/>
              <a:t> (</a:t>
            </a:r>
            <a:r>
              <a:rPr lang="es-ES" dirty="0" err="1"/>
              <a:t>TaHCLA</a:t>
            </a:r>
            <a:r>
              <a:rPr lang="es-ES" dirty="0"/>
              <a:t>) </a:t>
            </a:r>
            <a:r>
              <a:rPr lang="es-ES" dirty="0" err="1"/>
              <a:t>for</a:t>
            </a:r>
            <a:r>
              <a:rPr lang="es-ES" dirty="0"/>
              <a:t> </a:t>
            </a:r>
            <a:r>
              <a:rPr lang="es-ES" dirty="0" err="1"/>
              <a:t>Hybrid</a:t>
            </a:r>
            <a:r>
              <a:rPr lang="es-ES" dirty="0"/>
              <a:t> </a:t>
            </a:r>
            <a:r>
              <a:rPr lang="es-ES" dirty="0" err="1"/>
              <a:t>Learning</a:t>
            </a:r>
            <a:r>
              <a:rPr lang="es-ES" dirty="0"/>
              <a:t> (</a:t>
            </a:r>
            <a:r>
              <a:rPr lang="es-ES" dirty="0" err="1"/>
              <a:t>Sep</a:t>
            </a:r>
            <a:r>
              <a:rPr lang="es-ES" dirty="0"/>
              <a:t> 2021- </a:t>
            </a:r>
            <a:r>
              <a:rPr lang="es-ES" dirty="0" err="1"/>
              <a:t>Aug</a:t>
            </a:r>
            <a:r>
              <a:rPr lang="es-ES" dirty="0"/>
              <a:t> 2024) </a:t>
            </a:r>
          </a:p>
          <a:p>
            <a:r>
              <a:rPr lang="es-ES" dirty="0" err="1"/>
              <a:t>Consortium</a:t>
            </a:r>
            <a:r>
              <a:rPr lang="es-ES" dirty="0"/>
              <a:t>:</a:t>
            </a:r>
          </a:p>
          <a:p>
            <a:endParaRPr lang="es-ES" dirty="0"/>
          </a:p>
          <a:p>
            <a:endParaRPr lang="es-ES" dirty="0"/>
          </a:p>
          <a:p>
            <a:endParaRPr lang="es-ES" dirty="0"/>
          </a:p>
          <a:p>
            <a:pPr marL="0" indent="0">
              <a:buNone/>
            </a:pPr>
            <a:r>
              <a:rPr lang="es-ES" dirty="0"/>
              <a:t> </a:t>
            </a:r>
          </a:p>
          <a:p>
            <a:endParaRPr lang="es-ES" dirty="0"/>
          </a:p>
          <a:p>
            <a:pPr lvl="1"/>
            <a:endParaRPr lang="es-ES" dirty="0"/>
          </a:p>
          <a:p>
            <a:pPr lvl="1"/>
            <a:endParaRPr lang="es-ES" dirty="0"/>
          </a:p>
          <a:p>
            <a:pPr lvl="1"/>
            <a:endParaRPr lang="es-ES" dirty="0"/>
          </a:p>
        </p:txBody>
      </p:sp>
      <p:sp>
        <p:nvSpPr>
          <p:cNvPr id="5" name="Marcador de pie de página 3">
            <a:extLst>
              <a:ext uri="{FF2B5EF4-FFF2-40B4-BE49-F238E27FC236}">
                <a16:creationId xmlns:a16="http://schemas.microsoft.com/office/drawing/2014/main" id="{9C7E9166-997E-88F4-8E2F-B0AB0B8130F3}"/>
              </a:ext>
            </a:extLst>
          </p:cNvPr>
          <p:cNvSpPr>
            <a:spLocks noGrp="1"/>
          </p:cNvSpPr>
          <p:nvPr>
            <p:ph type="ftr" sz="quarter" idx="3"/>
          </p:nvPr>
        </p:nvSpPr>
        <p:spPr/>
        <p:txBody>
          <a:bodyPr/>
          <a:lstStyle/>
          <a:p>
            <a:r>
              <a:rPr lang="es-ES" dirty="0" err="1"/>
              <a:t>amartine@CSEDU</a:t>
            </a:r>
            <a:r>
              <a:rPr lang="es-ES" dirty="0"/>
              <a:t> May 2nd 2024</a:t>
            </a:r>
          </a:p>
        </p:txBody>
      </p:sp>
      <p:sp>
        <p:nvSpPr>
          <p:cNvPr id="7" name="CuadroTexto 6">
            <a:extLst>
              <a:ext uri="{FF2B5EF4-FFF2-40B4-BE49-F238E27FC236}">
                <a16:creationId xmlns:a16="http://schemas.microsoft.com/office/drawing/2014/main" id="{C3A696C9-C689-8BAB-6A85-D23BB1C106C4}"/>
              </a:ext>
            </a:extLst>
          </p:cNvPr>
          <p:cNvSpPr txBox="1"/>
          <p:nvPr/>
        </p:nvSpPr>
        <p:spPr>
          <a:xfrm>
            <a:off x="1455480" y="5688298"/>
            <a:ext cx="9742656" cy="92333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s-ES" dirty="0"/>
              <a:t>C. D. </a:t>
            </a:r>
            <a:r>
              <a:rPr lang="es-ES" dirty="0" err="1"/>
              <a:t>Kloos</a:t>
            </a:r>
            <a:r>
              <a:rPr lang="es-ES" dirty="0"/>
              <a:t> </a:t>
            </a:r>
            <a:r>
              <a:rPr lang="es-ES" i="1" dirty="0"/>
              <a:t>et al</a:t>
            </a:r>
            <a:r>
              <a:rPr lang="es-ES" dirty="0"/>
              <a:t>., "H2O </a:t>
            </a:r>
            <a:r>
              <a:rPr lang="es-ES" dirty="0" err="1"/>
              <a:t>Learn</a:t>
            </a:r>
            <a:r>
              <a:rPr lang="es-ES" dirty="0"/>
              <a:t> - </a:t>
            </a:r>
            <a:r>
              <a:rPr lang="es-ES" dirty="0" err="1"/>
              <a:t>Hybrid</a:t>
            </a:r>
            <a:r>
              <a:rPr lang="es-ES" dirty="0"/>
              <a:t> and Human-</a:t>
            </a:r>
            <a:r>
              <a:rPr lang="es-ES" dirty="0" err="1"/>
              <a:t>Oriented</a:t>
            </a:r>
            <a:r>
              <a:rPr lang="es-ES" dirty="0"/>
              <a:t> </a:t>
            </a:r>
            <a:r>
              <a:rPr lang="es-ES" dirty="0" err="1"/>
              <a:t>Learning</a:t>
            </a:r>
            <a:r>
              <a:rPr lang="es-ES" dirty="0"/>
              <a:t>: </a:t>
            </a:r>
            <a:r>
              <a:rPr lang="es-ES" b="1" dirty="0" err="1"/>
              <a:t>Trustworthy</a:t>
            </a:r>
            <a:r>
              <a:rPr lang="es-ES" b="1" dirty="0"/>
              <a:t> and Human-</a:t>
            </a:r>
            <a:r>
              <a:rPr lang="es-ES" b="1" dirty="0" err="1"/>
              <a:t>Centered</a:t>
            </a:r>
            <a:r>
              <a:rPr lang="es-ES" b="1" dirty="0"/>
              <a:t> </a:t>
            </a:r>
            <a:r>
              <a:rPr lang="es-ES" b="1" dirty="0" err="1"/>
              <a:t>Learning</a:t>
            </a:r>
            <a:r>
              <a:rPr lang="es-ES" b="1" dirty="0"/>
              <a:t> </a:t>
            </a:r>
            <a:r>
              <a:rPr lang="es-ES" b="1" dirty="0" err="1"/>
              <a:t>Analytics</a:t>
            </a:r>
            <a:r>
              <a:rPr lang="es-ES" b="1" dirty="0"/>
              <a:t> (</a:t>
            </a:r>
            <a:r>
              <a:rPr lang="es-ES" b="1" dirty="0" err="1"/>
              <a:t>TaHCLA</a:t>
            </a:r>
            <a:r>
              <a:rPr lang="es-ES" b="1" dirty="0"/>
              <a:t>)</a:t>
            </a:r>
            <a:r>
              <a:rPr lang="es-ES" dirty="0"/>
              <a:t> </a:t>
            </a:r>
            <a:r>
              <a:rPr lang="es-ES" dirty="0" err="1"/>
              <a:t>for</a:t>
            </a:r>
            <a:r>
              <a:rPr lang="es-ES" dirty="0"/>
              <a:t> </a:t>
            </a:r>
            <a:r>
              <a:rPr lang="es-ES" dirty="0" err="1"/>
              <a:t>Hybrid</a:t>
            </a:r>
            <a:r>
              <a:rPr lang="es-ES" dirty="0"/>
              <a:t> </a:t>
            </a:r>
            <a:r>
              <a:rPr lang="es-ES" dirty="0" err="1"/>
              <a:t>Education</a:t>
            </a:r>
            <a:r>
              <a:rPr lang="es-ES" dirty="0"/>
              <a:t>," </a:t>
            </a:r>
            <a:r>
              <a:rPr lang="es-ES" i="1" dirty="0"/>
              <a:t>2022 IEEE Global </a:t>
            </a:r>
            <a:r>
              <a:rPr lang="es-ES" i="1" dirty="0" err="1"/>
              <a:t>Engineering</a:t>
            </a:r>
            <a:r>
              <a:rPr lang="es-ES" i="1" dirty="0"/>
              <a:t> </a:t>
            </a:r>
            <a:r>
              <a:rPr lang="es-ES" i="1" dirty="0" err="1"/>
              <a:t>Education</a:t>
            </a:r>
            <a:r>
              <a:rPr lang="es-ES" i="1" dirty="0"/>
              <a:t> </a:t>
            </a:r>
            <a:r>
              <a:rPr lang="es-ES" i="1" dirty="0" err="1"/>
              <a:t>Conference</a:t>
            </a:r>
            <a:r>
              <a:rPr lang="es-ES" i="1" dirty="0"/>
              <a:t> (EDUCON)</a:t>
            </a:r>
            <a:r>
              <a:rPr lang="es-ES" dirty="0"/>
              <a:t>, 2022, pp. 94-101, </a:t>
            </a:r>
            <a:r>
              <a:rPr lang="es-ES" dirty="0" err="1"/>
              <a:t>doi</a:t>
            </a:r>
            <a:r>
              <a:rPr lang="es-ES" dirty="0"/>
              <a:t>: 10.1109/EDUCON52537.2022.9766770.</a:t>
            </a:r>
            <a:endParaRPr lang="en-GB" dirty="0"/>
          </a:p>
        </p:txBody>
      </p:sp>
      <p:pic>
        <p:nvPicPr>
          <p:cNvPr id="4" name="Imagen 3">
            <a:extLst>
              <a:ext uri="{FF2B5EF4-FFF2-40B4-BE49-F238E27FC236}">
                <a16:creationId xmlns:a16="http://schemas.microsoft.com/office/drawing/2014/main" id="{0E157F6D-7D3A-4BFD-D0E0-B59DFD70FCA7}"/>
              </a:ext>
            </a:extLst>
          </p:cNvPr>
          <p:cNvPicPr>
            <a:picLocks noChangeAspect="1"/>
          </p:cNvPicPr>
          <p:nvPr/>
        </p:nvPicPr>
        <p:blipFill rotWithShape="1">
          <a:blip r:embed="rId3"/>
          <a:srcRect r="83843"/>
          <a:stretch/>
        </p:blipFill>
        <p:spPr>
          <a:xfrm>
            <a:off x="8131964" y="3986622"/>
            <a:ext cx="779804" cy="760708"/>
          </a:xfrm>
          <a:prstGeom prst="rect">
            <a:avLst/>
          </a:prstGeom>
        </p:spPr>
      </p:pic>
      <p:pic>
        <p:nvPicPr>
          <p:cNvPr id="6" name="Imagen 5" descr="Una captura de pantalla de un celular con texto e imagen&#10;&#10;Descripción generada automáticamente con confianza media">
            <a:extLst>
              <a:ext uri="{FF2B5EF4-FFF2-40B4-BE49-F238E27FC236}">
                <a16:creationId xmlns:a16="http://schemas.microsoft.com/office/drawing/2014/main" id="{4B5C814C-91F4-9F93-9077-BC6FDFC7A6F1}"/>
              </a:ext>
            </a:extLst>
          </p:cNvPr>
          <p:cNvPicPr>
            <a:picLocks noChangeAspect="1"/>
          </p:cNvPicPr>
          <p:nvPr/>
        </p:nvPicPr>
        <p:blipFill rotWithShape="1">
          <a:blip r:embed="rId4"/>
          <a:srcRect r="59589"/>
          <a:stretch/>
        </p:blipFill>
        <p:spPr>
          <a:xfrm>
            <a:off x="1458710" y="3672710"/>
            <a:ext cx="1238730" cy="963630"/>
          </a:xfrm>
          <a:prstGeom prst="rect">
            <a:avLst/>
          </a:prstGeom>
        </p:spPr>
      </p:pic>
      <p:pic>
        <p:nvPicPr>
          <p:cNvPr id="8" name="Imagen 7">
            <a:extLst>
              <a:ext uri="{FF2B5EF4-FFF2-40B4-BE49-F238E27FC236}">
                <a16:creationId xmlns:a16="http://schemas.microsoft.com/office/drawing/2014/main" id="{F0D33264-A84A-86FA-A52F-F0D89915C0F1}"/>
              </a:ext>
            </a:extLst>
          </p:cNvPr>
          <p:cNvPicPr>
            <a:picLocks noChangeAspect="1"/>
          </p:cNvPicPr>
          <p:nvPr/>
        </p:nvPicPr>
        <p:blipFill>
          <a:blip r:embed="rId5"/>
          <a:stretch>
            <a:fillRect/>
          </a:stretch>
        </p:blipFill>
        <p:spPr>
          <a:xfrm>
            <a:off x="4898836" y="4000626"/>
            <a:ext cx="759658" cy="759658"/>
          </a:xfrm>
          <a:prstGeom prst="rect">
            <a:avLst/>
          </a:prstGeom>
        </p:spPr>
      </p:pic>
      <p:sp>
        <p:nvSpPr>
          <p:cNvPr id="9" name="Marcador de número de diapositiva 8">
            <a:extLst>
              <a:ext uri="{FF2B5EF4-FFF2-40B4-BE49-F238E27FC236}">
                <a16:creationId xmlns:a16="http://schemas.microsoft.com/office/drawing/2014/main" id="{05721D19-7A34-D8B4-00BA-7DA5E304F39D}"/>
              </a:ext>
            </a:extLst>
          </p:cNvPr>
          <p:cNvSpPr>
            <a:spLocks noGrp="1"/>
          </p:cNvSpPr>
          <p:nvPr>
            <p:ph type="sldNum" sz="quarter" idx="4"/>
          </p:nvPr>
        </p:nvSpPr>
        <p:spPr/>
        <p:txBody>
          <a:bodyPr/>
          <a:lstStyle/>
          <a:p>
            <a:fld id="{66ACB6DD-DCF0-A441-B658-B929A2260E05}" type="slidenum">
              <a:rPr lang="es-ES" smtClean="0"/>
              <a:t>23</a:t>
            </a:fld>
            <a:endParaRPr lang="es-ES" dirty="0"/>
          </a:p>
        </p:txBody>
      </p:sp>
      <p:pic>
        <p:nvPicPr>
          <p:cNvPr id="10" name="Google Shape;109;p2">
            <a:extLst>
              <a:ext uri="{FF2B5EF4-FFF2-40B4-BE49-F238E27FC236}">
                <a16:creationId xmlns:a16="http://schemas.microsoft.com/office/drawing/2014/main" id="{BB90715C-3EDF-57B7-E5C7-2D35442BA143}"/>
              </a:ext>
            </a:extLst>
          </p:cNvPr>
          <p:cNvPicPr preferRelativeResize="0"/>
          <p:nvPr/>
        </p:nvPicPr>
        <p:blipFill rotWithShape="1">
          <a:blip r:embed="rId6">
            <a:alphaModFix/>
          </a:blip>
          <a:srcRect/>
          <a:stretch/>
        </p:blipFill>
        <p:spPr>
          <a:xfrm>
            <a:off x="5723316" y="3991106"/>
            <a:ext cx="870711" cy="1225445"/>
          </a:xfrm>
          <a:prstGeom prst="rect">
            <a:avLst/>
          </a:prstGeom>
          <a:noFill/>
          <a:ln>
            <a:noFill/>
          </a:ln>
        </p:spPr>
      </p:pic>
      <p:sp>
        <p:nvSpPr>
          <p:cNvPr id="11" name="Google Shape;115;p2">
            <a:extLst>
              <a:ext uri="{FF2B5EF4-FFF2-40B4-BE49-F238E27FC236}">
                <a16:creationId xmlns:a16="http://schemas.microsoft.com/office/drawing/2014/main" id="{3EC30B15-FA7D-C407-4B80-841A56B5B510}"/>
              </a:ext>
            </a:extLst>
          </p:cNvPr>
          <p:cNvSpPr txBox="1"/>
          <p:nvPr/>
        </p:nvSpPr>
        <p:spPr>
          <a:xfrm>
            <a:off x="5673433" y="5251481"/>
            <a:ext cx="1035298" cy="261570"/>
          </a:xfrm>
          <a:prstGeom prst="rect">
            <a:avLst/>
          </a:prstGeom>
          <a:noFill/>
          <a:ln>
            <a:noFill/>
          </a:ln>
        </p:spPr>
        <p:txBody>
          <a:bodyPr spcFirstLastPara="1" wrap="square" lIns="91425" tIns="45700" rIns="91425" bIns="45700" anchor="t" anchorCtr="0">
            <a:spAutoFit/>
          </a:bodyPr>
          <a:lstStyle/>
          <a:p>
            <a:pPr algn="ctr"/>
            <a:r>
              <a:rPr lang="en-US" sz="1100" b="1" dirty="0">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Y. </a:t>
            </a:r>
            <a:r>
              <a:rPr lang="en-US" sz="1100" b="1" dirty="0" err="1">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Dimitriadis</a:t>
            </a:r>
            <a:r>
              <a:rPr lang="en-US" sz="1100" b="1" dirty="0">
                <a:latin typeface="Calibri"/>
                <a:ea typeface="Calibri"/>
                <a:cs typeface="Calibri"/>
                <a:sym typeface="Calibri"/>
              </a:rPr>
              <a:t> </a:t>
            </a:r>
            <a:endParaRPr dirty="0"/>
          </a:p>
        </p:txBody>
      </p:sp>
      <p:sp>
        <p:nvSpPr>
          <p:cNvPr id="12" name="Google Shape;118;p2">
            <a:extLst>
              <a:ext uri="{FF2B5EF4-FFF2-40B4-BE49-F238E27FC236}">
                <a16:creationId xmlns:a16="http://schemas.microsoft.com/office/drawing/2014/main" id="{12838100-1B6F-04DC-A6E5-030ECC62657D}"/>
              </a:ext>
            </a:extLst>
          </p:cNvPr>
          <p:cNvSpPr txBox="1"/>
          <p:nvPr/>
        </p:nvSpPr>
        <p:spPr>
          <a:xfrm>
            <a:off x="6765283" y="5235129"/>
            <a:ext cx="870881" cy="430847"/>
          </a:xfrm>
          <a:prstGeom prst="rect">
            <a:avLst/>
          </a:prstGeom>
          <a:noFill/>
          <a:ln>
            <a:noFill/>
          </a:ln>
        </p:spPr>
        <p:txBody>
          <a:bodyPr spcFirstLastPara="1" wrap="square" lIns="91425" tIns="45700" rIns="91425" bIns="45700" anchor="t" anchorCtr="0">
            <a:spAutoFit/>
          </a:bodyPr>
          <a:lstStyle/>
          <a:p>
            <a:pPr algn="ctr"/>
            <a:r>
              <a:rPr lang="en-US" sz="1100" b="1" dirty="0">
                <a:latin typeface="Calibri"/>
                <a:ea typeface="Calibri"/>
                <a:cs typeface="Calibri"/>
                <a:sym typeface="Calibri"/>
              </a:rPr>
              <a:t>A. Martínez </a:t>
            </a:r>
            <a:r>
              <a:rPr lang="en-US" sz="1100" b="1" dirty="0" err="1">
                <a:latin typeface="Calibri"/>
                <a:ea typeface="Calibri"/>
                <a:cs typeface="Calibri"/>
                <a:sym typeface="Calibri"/>
              </a:rPr>
              <a:t>Monés</a:t>
            </a:r>
            <a:endParaRPr dirty="0"/>
          </a:p>
        </p:txBody>
      </p:sp>
      <p:pic>
        <p:nvPicPr>
          <p:cNvPr id="13" name="Google Shape;127;p2" descr="Una mujer con una camiseta negra&#10;&#10;Descripción generada automáticamente">
            <a:extLst>
              <a:ext uri="{FF2B5EF4-FFF2-40B4-BE49-F238E27FC236}">
                <a16:creationId xmlns:a16="http://schemas.microsoft.com/office/drawing/2014/main" id="{EB2703E8-39BB-E9E9-B290-2544C63108E6}"/>
              </a:ext>
            </a:extLst>
          </p:cNvPr>
          <p:cNvPicPr preferRelativeResize="0"/>
          <p:nvPr/>
        </p:nvPicPr>
        <p:blipFill rotWithShape="1">
          <a:blip r:embed="rId7">
            <a:alphaModFix/>
          </a:blip>
          <a:srcRect l="13222" r="11704"/>
          <a:stretch/>
        </p:blipFill>
        <p:spPr>
          <a:xfrm>
            <a:off x="6727185" y="3986622"/>
            <a:ext cx="923337" cy="1229928"/>
          </a:xfrm>
          <a:prstGeom prst="rect">
            <a:avLst/>
          </a:prstGeom>
          <a:noFill/>
          <a:ln>
            <a:noFill/>
          </a:ln>
        </p:spPr>
      </p:pic>
      <p:pic>
        <p:nvPicPr>
          <p:cNvPr id="14" name="Imagen 13">
            <a:extLst>
              <a:ext uri="{FF2B5EF4-FFF2-40B4-BE49-F238E27FC236}">
                <a16:creationId xmlns:a16="http://schemas.microsoft.com/office/drawing/2014/main" id="{CED4885A-4699-8A91-4F46-7F256E1A2005}"/>
              </a:ext>
            </a:extLst>
          </p:cNvPr>
          <p:cNvPicPr>
            <a:picLocks noChangeAspect="1"/>
          </p:cNvPicPr>
          <p:nvPr/>
        </p:nvPicPr>
        <p:blipFill rotWithShape="1">
          <a:blip r:embed="rId8">
            <a:alphaModFix/>
          </a:blip>
          <a:srcRect l="30185" r="24037"/>
          <a:stretch/>
        </p:blipFill>
        <p:spPr>
          <a:xfrm>
            <a:off x="8998426" y="3986622"/>
            <a:ext cx="875046" cy="1175760"/>
          </a:xfrm>
          <a:prstGeom prst="rect">
            <a:avLst/>
          </a:prstGeom>
          <a:noFill/>
          <a:ln>
            <a:noFill/>
          </a:ln>
        </p:spPr>
      </p:pic>
      <p:sp>
        <p:nvSpPr>
          <p:cNvPr id="15" name="Google Shape;118;p2">
            <a:extLst>
              <a:ext uri="{FF2B5EF4-FFF2-40B4-BE49-F238E27FC236}">
                <a16:creationId xmlns:a16="http://schemas.microsoft.com/office/drawing/2014/main" id="{8767D0B4-6919-0989-8F5D-ED589FC50B70}"/>
              </a:ext>
            </a:extLst>
          </p:cNvPr>
          <p:cNvSpPr txBox="1"/>
          <p:nvPr/>
        </p:nvSpPr>
        <p:spPr>
          <a:xfrm>
            <a:off x="8937231" y="5210162"/>
            <a:ext cx="975793" cy="430847"/>
          </a:xfrm>
          <a:prstGeom prst="rect">
            <a:avLst/>
          </a:prstGeom>
          <a:noFill/>
          <a:ln>
            <a:noFill/>
          </a:ln>
        </p:spPr>
        <p:txBody>
          <a:bodyPr spcFirstLastPara="1" wrap="square" lIns="91425" tIns="45700" rIns="91425" bIns="45700" anchor="t" anchorCtr="0">
            <a:spAutoFit/>
          </a:bodyPr>
          <a:lstStyle/>
          <a:p>
            <a:pPr algn="ctr"/>
            <a:r>
              <a:rPr lang="en-US" sz="1100" b="1" dirty="0">
                <a:latin typeface="Calibri"/>
                <a:ea typeface="Calibri"/>
                <a:cs typeface="Calibri"/>
                <a:sym typeface="Calibri"/>
              </a:rPr>
              <a:t>D. Hernández Leo</a:t>
            </a:r>
            <a:endParaRPr dirty="0"/>
          </a:p>
        </p:txBody>
      </p:sp>
      <p:pic>
        <p:nvPicPr>
          <p:cNvPr id="20" name="Picture 6" descr="Datos Personales de Carlos Alario Hoyos">
            <a:extLst>
              <a:ext uri="{FF2B5EF4-FFF2-40B4-BE49-F238E27FC236}">
                <a16:creationId xmlns:a16="http://schemas.microsoft.com/office/drawing/2014/main" id="{52F91122-B417-9C8D-10EF-E175E4C72AB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6818" r="27462"/>
          <a:stretch/>
        </p:blipFill>
        <p:spPr bwMode="auto">
          <a:xfrm>
            <a:off x="3721832" y="4038458"/>
            <a:ext cx="824928" cy="117809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Patricia Santos Rodriguez - EATEL">
            <a:extLst>
              <a:ext uri="{FF2B5EF4-FFF2-40B4-BE49-F238E27FC236}">
                <a16:creationId xmlns:a16="http://schemas.microsoft.com/office/drawing/2014/main" id="{AEC04ECD-44D1-BA06-598C-27E56A2BA97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0287"/>
          <a:stretch/>
        </p:blipFill>
        <p:spPr bwMode="auto">
          <a:xfrm>
            <a:off x="10000524" y="3970762"/>
            <a:ext cx="960724" cy="120523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Carlos Delgado Kloos | UC3M">
            <a:extLst>
              <a:ext uri="{FF2B5EF4-FFF2-40B4-BE49-F238E27FC236}">
                <a16:creationId xmlns:a16="http://schemas.microsoft.com/office/drawing/2014/main" id="{06195484-B0B8-695B-1D75-D2E95CF3D6F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97440" y="4037388"/>
            <a:ext cx="887744" cy="1179108"/>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C6F866E6-7AAB-CD0D-F195-E101B3CAF1FD}"/>
              </a:ext>
            </a:extLst>
          </p:cNvPr>
          <p:cNvSpPr>
            <a:spLocks noGrp="1"/>
          </p:cNvSpPr>
          <p:nvPr>
            <p:ph type="title"/>
          </p:nvPr>
        </p:nvSpPr>
        <p:spPr/>
        <p:txBody>
          <a:bodyPr/>
          <a:lstStyle/>
          <a:p>
            <a:r>
              <a:rPr lang="en-GB" dirty="0"/>
              <a:t>An active community (IV)</a:t>
            </a:r>
          </a:p>
        </p:txBody>
      </p:sp>
      <p:pic>
        <p:nvPicPr>
          <p:cNvPr id="1026" name="Picture 2">
            <a:extLst>
              <a:ext uri="{FF2B5EF4-FFF2-40B4-BE49-F238E27FC236}">
                <a16:creationId xmlns:a16="http://schemas.microsoft.com/office/drawing/2014/main" id="{E95247CD-16C6-575B-2505-D2D62E39CF8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65617" y="424823"/>
            <a:ext cx="3232519" cy="1301987"/>
          </a:xfrm>
          <a:prstGeom prst="rect">
            <a:avLst/>
          </a:prstGeom>
          <a:noFill/>
          <a:extLst>
            <a:ext uri="{909E8E84-426E-40DD-AFC4-6F175D3DCCD1}">
              <a14:hiddenFill xmlns:a14="http://schemas.microsoft.com/office/drawing/2010/main">
                <a:solidFill>
                  <a:srgbClr val="FFFFFF"/>
                </a:solidFill>
              </a14:hiddenFill>
            </a:ext>
          </a:extLst>
        </p:spPr>
      </p:pic>
      <p:sp>
        <p:nvSpPr>
          <p:cNvPr id="25" name="Google Shape;118;p2">
            <a:extLst>
              <a:ext uri="{FF2B5EF4-FFF2-40B4-BE49-F238E27FC236}">
                <a16:creationId xmlns:a16="http://schemas.microsoft.com/office/drawing/2014/main" id="{28D5D60B-1887-4DC0-3C14-DA04865102AA}"/>
              </a:ext>
            </a:extLst>
          </p:cNvPr>
          <p:cNvSpPr txBox="1"/>
          <p:nvPr/>
        </p:nvSpPr>
        <p:spPr>
          <a:xfrm>
            <a:off x="10023022" y="5176706"/>
            <a:ext cx="975793" cy="261570"/>
          </a:xfrm>
          <a:prstGeom prst="rect">
            <a:avLst/>
          </a:prstGeom>
          <a:noFill/>
          <a:ln>
            <a:noFill/>
          </a:ln>
        </p:spPr>
        <p:txBody>
          <a:bodyPr spcFirstLastPara="1" wrap="square" lIns="91425" tIns="45700" rIns="91425" bIns="45700" anchor="t" anchorCtr="0">
            <a:spAutoFit/>
          </a:bodyPr>
          <a:lstStyle/>
          <a:p>
            <a:pPr algn="ctr"/>
            <a:r>
              <a:rPr lang="en-US" sz="1100" b="1" dirty="0">
                <a:latin typeface="Calibri"/>
                <a:ea typeface="Calibri"/>
                <a:cs typeface="Calibri"/>
                <a:sym typeface="Calibri"/>
              </a:rPr>
              <a:t>P. Santos</a:t>
            </a:r>
            <a:endParaRPr dirty="0"/>
          </a:p>
        </p:txBody>
      </p:sp>
      <p:sp>
        <p:nvSpPr>
          <p:cNvPr id="26" name="Google Shape;115;p2">
            <a:extLst>
              <a:ext uri="{FF2B5EF4-FFF2-40B4-BE49-F238E27FC236}">
                <a16:creationId xmlns:a16="http://schemas.microsoft.com/office/drawing/2014/main" id="{2E21B40B-0EC8-F87C-9715-0C63D59241A2}"/>
              </a:ext>
            </a:extLst>
          </p:cNvPr>
          <p:cNvSpPr txBox="1"/>
          <p:nvPr/>
        </p:nvSpPr>
        <p:spPr>
          <a:xfrm>
            <a:off x="2657431" y="5217162"/>
            <a:ext cx="1035298" cy="430847"/>
          </a:xfrm>
          <a:prstGeom prst="rect">
            <a:avLst/>
          </a:prstGeom>
          <a:noFill/>
          <a:ln>
            <a:noFill/>
          </a:ln>
        </p:spPr>
        <p:txBody>
          <a:bodyPr spcFirstLastPara="1" wrap="square" lIns="91425" tIns="45700" rIns="91425" bIns="45700" anchor="t" anchorCtr="0">
            <a:spAutoFit/>
          </a:bodyPr>
          <a:lstStyle/>
          <a:p>
            <a:pPr algn="ctr"/>
            <a:r>
              <a:rPr lang="en-US" sz="1100" b="1" dirty="0">
                <a:latin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C. Delgado </a:t>
            </a:r>
            <a:r>
              <a:rPr lang="en-US" sz="1100" b="1" dirty="0" err="1">
                <a:latin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Kloos</a:t>
            </a:r>
            <a:endParaRPr dirty="0"/>
          </a:p>
        </p:txBody>
      </p:sp>
      <p:sp>
        <p:nvSpPr>
          <p:cNvPr id="27" name="Google Shape;115;p2">
            <a:extLst>
              <a:ext uri="{FF2B5EF4-FFF2-40B4-BE49-F238E27FC236}">
                <a16:creationId xmlns:a16="http://schemas.microsoft.com/office/drawing/2014/main" id="{76DA4577-AB83-4C55-D557-4C73AF2DFE65}"/>
              </a:ext>
            </a:extLst>
          </p:cNvPr>
          <p:cNvSpPr txBox="1"/>
          <p:nvPr/>
        </p:nvSpPr>
        <p:spPr>
          <a:xfrm>
            <a:off x="3585184" y="5217225"/>
            <a:ext cx="1035298" cy="261570"/>
          </a:xfrm>
          <a:prstGeom prst="rect">
            <a:avLst/>
          </a:prstGeom>
          <a:noFill/>
          <a:ln>
            <a:noFill/>
          </a:ln>
        </p:spPr>
        <p:txBody>
          <a:bodyPr spcFirstLastPara="1" wrap="square" lIns="91425" tIns="45700" rIns="91425" bIns="45700" anchor="t" anchorCtr="0">
            <a:spAutoFit/>
          </a:bodyPr>
          <a:lstStyle/>
          <a:p>
            <a:pPr algn="ctr"/>
            <a:r>
              <a:rPr lang="en-US" sz="1100" b="1" dirty="0">
                <a:latin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C. </a:t>
            </a:r>
            <a:r>
              <a:rPr lang="en-US" sz="1100" b="1" dirty="0" err="1">
                <a:latin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Alario</a:t>
            </a:r>
            <a:endParaRPr dirty="0"/>
          </a:p>
        </p:txBody>
      </p:sp>
    </p:spTree>
    <p:extLst>
      <p:ext uri="{BB962C8B-B14F-4D97-AF65-F5344CB8AC3E}">
        <p14:creationId xmlns:p14="http://schemas.microsoft.com/office/powerpoint/2010/main" val="18086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781F1EA7-71E1-C323-AB6A-12E1939C02BA}"/>
              </a:ext>
            </a:extLst>
          </p:cNvPr>
          <p:cNvSpPr>
            <a:spLocks noGrp="1"/>
          </p:cNvSpPr>
          <p:nvPr>
            <p:ph type="ctrTitle"/>
          </p:nvPr>
        </p:nvSpPr>
        <p:spPr>
          <a:xfrm>
            <a:off x="914400" y="1122362"/>
            <a:ext cx="10363200" cy="4641623"/>
          </a:xfrm>
          <a:noFill/>
        </p:spPr>
        <p:txBody>
          <a:bodyPr>
            <a:normAutofit/>
          </a:bodyPr>
          <a:lstStyle/>
          <a:p>
            <a:r>
              <a:rPr lang="en-GB" sz="6000" dirty="0">
                <a:solidFill>
                  <a:schemeClr val="tx1"/>
                </a:solidFill>
              </a:rPr>
              <a:t>What are the dimensions of </a:t>
            </a:r>
            <a:r>
              <a:rPr lang="en-GB" sz="6000" b="1" dirty="0">
                <a:solidFill>
                  <a:schemeClr val="tx1"/>
                </a:solidFill>
              </a:rPr>
              <a:t>human centeredness</a:t>
            </a:r>
            <a:r>
              <a:rPr lang="en-GB" sz="6000" dirty="0">
                <a:solidFill>
                  <a:schemeClr val="tx1"/>
                </a:solidFill>
              </a:rPr>
              <a:t> in </a:t>
            </a:r>
            <a:r>
              <a:rPr lang="en-GB" sz="6000" b="1" dirty="0">
                <a:solidFill>
                  <a:schemeClr val="tx1"/>
                </a:solidFill>
              </a:rPr>
              <a:t>Learning Analytics</a:t>
            </a:r>
            <a:r>
              <a:rPr lang="en-GB" sz="6000" dirty="0">
                <a:solidFill>
                  <a:schemeClr val="tx1"/>
                </a:solidFill>
              </a:rPr>
              <a:t>?</a:t>
            </a:r>
          </a:p>
        </p:txBody>
      </p:sp>
      <p:sp>
        <p:nvSpPr>
          <p:cNvPr id="7" name="Subtítulo 6">
            <a:extLst>
              <a:ext uri="{FF2B5EF4-FFF2-40B4-BE49-F238E27FC236}">
                <a16:creationId xmlns:a16="http://schemas.microsoft.com/office/drawing/2014/main" id="{1D9C8932-348F-CC8B-9EB5-9784A3BF2EF3}"/>
              </a:ext>
            </a:extLst>
          </p:cNvPr>
          <p:cNvSpPr>
            <a:spLocks noGrp="1"/>
          </p:cNvSpPr>
          <p:nvPr>
            <p:ph type="subTitle" idx="1"/>
          </p:nvPr>
        </p:nvSpPr>
        <p:spPr/>
        <p:txBody>
          <a:bodyPr/>
          <a:lstStyle/>
          <a:p>
            <a:r>
              <a:rPr lang="en-GB" dirty="0"/>
              <a:t> </a:t>
            </a:r>
          </a:p>
        </p:txBody>
      </p:sp>
    </p:spTree>
    <p:extLst>
      <p:ext uri="{BB962C8B-B14F-4D97-AF65-F5344CB8AC3E}">
        <p14:creationId xmlns:p14="http://schemas.microsoft.com/office/powerpoint/2010/main" val="25025007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AB11EA-5B0B-7CE5-A6D1-463E58C19D5F}"/>
              </a:ext>
            </a:extLst>
          </p:cNvPr>
          <p:cNvSpPr>
            <a:spLocks noGrp="1"/>
          </p:cNvSpPr>
          <p:nvPr>
            <p:ph type="title"/>
          </p:nvPr>
        </p:nvSpPr>
        <p:spPr/>
        <p:txBody>
          <a:bodyPr/>
          <a:lstStyle/>
          <a:p>
            <a:pPr algn="ctr"/>
            <a:r>
              <a:rPr lang="en-GB" dirty="0"/>
              <a:t>Dimensions of Human Centredness</a:t>
            </a:r>
          </a:p>
        </p:txBody>
      </p:sp>
      <p:graphicFrame>
        <p:nvGraphicFramePr>
          <p:cNvPr id="5" name="Marcador de contenido 4">
            <a:extLst>
              <a:ext uri="{FF2B5EF4-FFF2-40B4-BE49-F238E27FC236}">
                <a16:creationId xmlns:a16="http://schemas.microsoft.com/office/drawing/2014/main" id="{CEFB5D93-FA18-B9BC-9A43-03E4C603D8CD}"/>
              </a:ext>
            </a:extLst>
          </p:cNvPr>
          <p:cNvGraphicFramePr>
            <a:graphicFrameLocks noGrp="1"/>
          </p:cNvGraphicFramePr>
          <p:nvPr>
            <p:ph sz="quarter" idx="11"/>
            <p:extLst>
              <p:ext uri="{D42A27DB-BD31-4B8C-83A1-F6EECF244321}">
                <p14:modId xmlns:p14="http://schemas.microsoft.com/office/powerpoint/2010/main" val="1268150880"/>
              </p:ext>
            </p:extLst>
          </p:nvPr>
        </p:nvGraphicFramePr>
        <p:xfrm>
          <a:off x="838200" y="1854200"/>
          <a:ext cx="10515600"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Marcador de pie de página 2">
            <a:extLst>
              <a:ext uri="{FF2B5EF4-FFF2-40B4-BE49-F238E27FC236}">
                <a16:creationId xmlns:a16="http://schemas.microsoft.com/office/drawing/2014/main" id="{60C47221-23D8-DF8A-DDAD-624FBA999E23}"/>
              </a:ext>
            </a:extLst>
          </p:cNvPr>
          <p:cNvSpPr>
            <a:spLocks noGrp="1"/>
          </p:cNvSpPr>
          <p:nvPr>
            <p:ph type="ftr" sz="quarter" idx="3"/>
          </p:nvPr>
        </p:nvSpPr>
        <p:spPr/>
        <p:txBody>
          <a:bodyPr/>
          <a:lstStyle/>
          <a:p>
            <a:r>
              <a:rPr lang="es-ES"/>
              <a:t>amartine@CSEDU May 2nd 2024</a:t>
            </a:r>
            <a:endParaRPr lang="es-ES" dirty="0"/>
          </a:p>
        </p:txBody>
      </p:sp>
      <p:sp>
        <p:nvSpPr>
          <p:cNvPr id="4" name="Marcador de número de diapositiva 3">
            <a:extLst>
              <a:ext uri="{FF2B5EF4-FFF2-40B4-BE49-F238E27FC236}">
                <a16:creationId xmlns:a16="http://schemas.microsoft.com/office/drawing/2014/main" id="{8E84C4BC-17C8-DFDD-F773-07412A219B83}"/>
              </a:ext>
            </a:extLst>
          </p:cNvPr>
          <p:cNvSpPr>
            <a:spLocks noGrp="1"/>
          </p:cNvSpPr>
          <p:nvPr>
            <p:ph type="sldNum" sz="quarter" idx="4"/>
          </p:nvPr>
        </p:nvSpPr>
        <p:spPr/>
        <p:txBody>
          <a:bodyPr/>
          <a:lstStyle/>
          <a:p>
            <a:fld id="{66ACB6DD-DCF0-A441-B658-B929A2260E05}" type="slidenum">
              <a:rPr lang="es-ES" smtClean="0"/>
              <a:t>25</a:t>
            </a:fld>
            <a:endParaRPr lang="es-ES" dirty="0"/>
          </a:p>
        </p:txBody>
      </p:sp>
    </p:spTree>
    <p:extLst>
      <p:ext uri="{BB962C8B-B14F-4D97-AF65-F5344CB8AC3E}">
        <p14:creationId xmlns:p14="http://schemas.microsoft.com/office/powerpoint/2010/main" val="151094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1F5D47-ADC3-65CE-D55E-59B116F8C11E}"/>
              </a:ext>
            </a:extLst>
          </p:cNvPr>
          <p:cNvSpPr>
            <a:spLocks noGrp="1"/>
          </p:cNvSpPr>
          <p:nvPr>
            <p:ph type="title"/>
          </p:nvPr>
        </p:nvSpPr>
        <p:spPr>
          <a:xfrm>
            <a:off x="838200" y="283848"/>
            <a:ext cx="10515600" cy="2374614"/>
          </a:xfrm>
        </p:spPr>
        <p:txBody>
          <a:bodyPr/>
          <a:lstStyle/>
          <a:p>
            <a:r>
              <a:rPr lang="en-GB" dirty="0"/>
              <a:t>Culturally Aware</a:t>
            </a:r>
            <a:br>
              <a:rPr lang="en-GB" dirty="0"/>
            </a:br>
            <a:r>
              <a:rPr lang="en-GB" dirty="0"/>
              <a:t>Learning Analytics </a:t>
            </a:r>
            <a:br>
              <a:rPr lang="en-GB" dirty="0"/>
            </a:br>
            <a:r>
              <a:rPr lang="en-GB" dirty="0"/>
              <a:t>(CARLA) </a:t>
            </a:r>
          </a:p>
        </p:txBody>
      </p:sp>
      <p:sp>
        <p:nvSpPr>
          <p:cNvPr id="3" name="Marcador de contenido 2">
            <a:extLst>
              <a:ext uri="{FF2B5EF4-FFF2-40B4-BE49-F238E27FC236}">
                <a16:creationId xmlns:a16="http://schemas.microsoft.com/office/drawing/2014/main" id="{ED4CEE94-18A5-EDF7-9F00-C7BACE574852}"/>
              </a:ext>
            </a:extLst>
          </p:cNvPr>
          <p:cNvSpPr>
            <a:spLocks noGrp="1"/>
          </p:cNvSpPr>
          <p:nvPr>
            <p:ph sz="quarter" idx="11"/>
          </p:nvPr>
        </p:nvSpPr>
        <p:spPr>
          <a:xfrm>
            <a:off x="948756" y="2611752"/>
            <a:ext cx="10515600" cy="3962400"/>
          </a:xfrm>
        </p:spPr>
        <p:txBody>
          <a:bodyPr>
            <a:normAutofit/>
          </a:bodyPr>
          <a:lstStyle/>
          <a:p>
            <a:r>
              <a:rPr lang="en-GB" dirty="0"/>
              <a:t>CARLA Workshops </a:t>
            </a:r>
          </a:p>
          <a:p>
            <a:pPr lvl="1"/>
            <a:r>
              <a:rPr lang="en-GB" dirty="0"/>
              <a:t>LAK 2022 </a:t>
            </a:r>
          </a:p>
          <a:p>
            <a:pPr lvl="1"/>
            <a:r>
              <a:rPr lang="en-GB" dirty="0"/>
              <a:t>ECTEL 2023 </a:t>
            </a:r>
          </a:p>
          <a:p>
            <a:pPr lvl="1"/>
            <a:r>
              <a:rPr lang="en-GB" dirty="0"/>
              <a:t>LAK 2024 </a:t>
            </a:r>
          </a:p>
          <a:p>
            <a:r>
              <a:rPr lang="en-GB" dirty="0"/>
              <a:t>GLOCAL LA </a:t>
            </a:r>
          </a:p>
          <a:p>
            <a:pPr lvl="1"/>
            <a:r>
              <a:rPr lang="en-GB" dirty="0"/>
              <a:t>EDUCON 2022 </a:t>
            </a:r>
          </a:p>
          <a:p>
            <a:pPr marL="342900" lvl="1" indent="0">
              <a:buNone/>
            </a:pPr>
            <a:endParaRPr lang="en-GB" dirty="0"/>
          </a:p>
          <a:p>
            <a:endParaRPr lang="en-GB" dirty="0"/>
          </a:p>
        </p:txBody>
      </p:sp>
      <p:sp>
        <p:nvSpPr>
          <p:cNvPr id="5" name="Marcador de número de diapositiva 4">
            <a:extLst>
              <a:ext uri="{FF2B5EF4-FFF2-40B4-BE49-F238E27FC236}">
                <a16:creationId xmlns:a16="http://schemas.microsoft.com/office/drawing/2014/main" id="{BECFE2FE-86E8-9C61-2515-FF47E3B92E03}"/>
              </a:ext>
            </a:extLst>
          </p:cNvPr>
          <p:cNvSpPr>
            <a:spLocks noGrp="1"/>
          </p:cNvSpPr>
          <p:nvPr>
            <p:ph type="sldNum" sz="quarter" idx="4"/>
          </p:nvPr>
        </p:nvSpPr>
        <p:spPr/>
        <p:txBody>
          <a:bodyPr/>
          <a:lstStyle/>
          <a:p>
            <a:fld id="{66ACB6DD-DCF0-A441-B658-B929A2260E05}" type="slidenum">
              <a:rPr lang="es-ES" smtClean="0"/>
              <a:t>26</a:t>
            </a:fld>
            <a:endParaRPr lang="es-ES" dirty="0"/>
          </a:p>
        </p:txBody>
      </p:sp>
      <p:sp>
        <p:nvSpPr>
          <p:cNvPr id="6" name="Marcador de pie de página 3">
            <a:extLst>
              <a:ext uri="{FF2B5EF4-FFF2-40B4-BE49-F238E27FC236}">
                <a16:creationId xmlns:a16="http://schemas.microsoft.com/office/drawing/2014/main" id="{703EAEB9-8922-BD4A-316C-350BBBAEA959}"/>
              </a:ext>
            </a:extLst>
          </p:cNvPr>
          <p:cNvSpPr txBox="1">
            <a:spLocks/>
          </p:cNvSpPr>
          <p:nvPr/>
        </p:nvSpPr>
        <p:spPr>
          <a:xfrm>
            <a:off x="4191000" y="6492875"/>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ES"/>
              <a:t>amartine@eMadrid 1/07/2022</a:t>
            </a:r>
            <a:endParaRPr lang="es-ES" dirty="0"/>
          </a:p>
        </p:txBody>
      </p:sp>
      <p:pic>
        <p:nvPicPr>
          <p:cNvPr id="7169" name="Picture 1">
            <a:extLst>
              <a:ext uri="{FF2B5EF4-FFF2-40B4-BE49-F238E27FC236}">
                <a16:creationId xmlns:a16="http://schemas.microsoft.com/office/drawing/2014/main" id="{3A6D65BB-6E5A-FAAC-6EAA-F94C065126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3777"/>
          <a:stretch/>
        </p:blipFill>
        <p:spPr bwMode="auto">
          <a:xfrm>
            <a:off x="7676370" y="679077"/>
            <a:ext cx="1385266" cy="1606609"/>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84C531C9-F41C-514C-ED98-9F883CF133C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432"/>
          <a:stretch/>
        </p:blipFill>
        <p:spPr bwMode="auto">
          <a:xfrm>
            <a:off x="6206556" y="712231"/>
            <a:ext cx="1385266" cy="1600201"/>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F7CF57E4-B9D6-E68D-D547-C018CFC5E912}"/>
              </a:ext>
            </a:extLst>
          </p:cNvPr>
          <p:cNvPicPr>
            <a:picLocks noChangeAspect="1"/>
          </p:cNvPicPr>
          <p:nvPr/>
        </p:nvPicPr>
        <p:blipFill>
          <a:blip r:embed="rId5"/>
          <a:stretch>
            <a:fillRect/>
          </a:stretch>
        </p:blipFill>
        <p:spPr>
          <a:xfrm>
            <a:off x="9177614" y="679077"/>
            <a:ext cx="1270000" cy="1600200"/>
          </a:xfrm>
          <a:prstGeom prst="rect">
            <a:avLst/>
          </a:prstGeom>
        </p:spPr>
      </p:pic>
      <p:pic>
        <p:nvPicPr>
          <p:cNvPr id="8" name="Imagen 7">
            <a:extLst>
              <a:ext uri="{FF2B5EF4-FFF2-40B4-BE49-F238E27FC236}">
                <a16:creationId xmlns:a16="http://schemas.microsoft.com/office/drawing/2014/main" id="{A2ADECD8-69D2-0B25-E982-0315BAB04F67}"/>
              </a:ext>
              <a:ext uri="{C183D7F6-B498-43B3-948B-1728B52AA6E4}">
                <adec:decorative xmlns:adec="http://schemas.microsoft.com/office/drawing/2017/decorative" val="1"/>
              </a:ext>
            </a:extLst>
          </p:cNvPr>
          <p:cNvPicPr>
            <a:picLocks noChangeAspect="1"/>
          </p:cNvPicPr>
          <p:nvPr/>
        </p:nvPicPr>
        <p:blipFill rotWithShape="1">
          <a:blip r:embed="rId6"/>
          <a:srcRect l="20635"/>
          <a:stretch/>
        </p:blipFill>
        <p:spPr>
          <a:xfrm>
            <a:off x="10536893" y="679077"/>
            <a:ext cx="1270000" cy="1600199"/>
          </a:xfrm>
          <a:prstGeom prst="rect">
            <a:avLst/>
          </a:prstGeom>
        </p:spPr>
      </p:pic>
      <p:sp>
        <p:nvSpPr>
          <p:cNvPr id="9" name="CuadroTexto 8">
            <a:extLst>
              <a:ext uri="{FF2B5EF4-FFF2-40B4-BE49-F238E27FC236}">
                <a16:creationId xmlns:a16="http://schemas.microsoft.com/office/drawing/2014/main" id="{E23EE425-6895-6E63-541F-997CEDFFA60E}"/>
              </a:ext>
            </a:extLst>
          </p:cNvPr>
          <p:cNvSpPr txBox="1"/>
          <p:nvPr/>
        </p:nvSpPr>
        <p:spPr>
          <a:xfrm>
            <a:off x="6248400" y="2289130"/>
            <a:ext cx="1104661" cy="369332"/>
          </a:xfrm>
          <a:prstGeom prst="rect">
            <a:avLst/>
          </a:prstGeom>
          <a:noFill/>
        </p:spPr>
        <p:txBody>
          <a:bodyPr wrap="none" rtlCol="0">
            <a:spAutoFit/>
          </a:bodyPr>
          <a:lstStyle/>
          <a:p>
            <a:r>
              <a:rPr lang="en-GB" dirty="0"/>
              <a:t>O. </a:t>
            </a:r>
            <a:r>
              <a:rPr lang="en-GB" dirty="0" err="1"/>
              <a:t>Viberg</a:t>
            </a:r>
            <a:r>
              <a:rPr lang="en-GB" dirty="0"/>
              <a:t> </a:t>
            </a:r>
          </a:p>
        </p:txBody>
      </p:sp>
      <p:sp>
        <p:nvSpPr>
          <p:cNvPr id="13" name="CuadroTexto 12">
            <a:extLst>
              <a:ext uri="{FF2B5EF4-FFF2-40B4-BE49-F238E27FC236}">
                <a16:creationId xmlns:a16="http://schemas.microsoft.com/office/drawing/2014/main" id="{198E5E85-B7A1-CC0F-058B-DC7FA3EEA0A3}"/>
              </a:ext>
            </a:extLst>
          </p:cNvPr>
          <p:cNvSpPr txBox="1"/>
          <p:nvPr/>
        </p:nvSpPr>
        <p:spPr>
          <a:xfrm>
            <a:off x="7982647" y="2289130"/>
            <a:ext cx="772712" cy="369332"/>
          </a:xfrm>
          <a:prstGeom prst="rect">
            <a:avLst/>
          </a:prstGeom>
          <a:noFill/>
        </p:spPr>
        <p:txBody>
          <a:bodyPr wrap="none" rtlCol="0">
            <a:spAutoFit/>
          </a:bodyPr>
          <a:lstStyle/>
          <a:p>
            <a:r>
              <a:rPr lang="en-GB" dirty="0"/>
              <a:t>I. </a:t>
            </a:r>
            <a:r>
              <a:rPr lang="en-GB" dirty="0" err="1"/>
              <a:t>Jivet</a:t>
            </a:r>
            <a:endParaRPr lang="en-GB" dirty="0"/>
          </a:p>
        </p:txBody>
      </p:sp>
      <p:sp>
        <p:nvSpPr>
          <p:cNvPr id="14" name="CuadroTexto 13">
            <a:extLst>
              <a:ext uri="{FF2B5EF4-FFF2-40B4-BE49-F238E27FC236}">
                <a16:creationId xmlns:a16="http://schemas.microsoft.com/office/drawing/2014/main" id="{789C6C24-613D-9271-02A4-7841260BC9B3}"/>
              </a:ext>
            </a:extLst>
          </p:cNvPr>
          <p:cNvSpPr txBox="1"/>
          <p:nvPr/>
        </p:nvSpPr>
        <p:spPr>
          <a:xfrm>
            <a:off x="9261245" y="2289130"/>
            <a:ext cx="1102738" cy="369332"/>
          </a:xfrm>
          <a:prstGeom prst="rect">
            <a:avLst/>
          </a:prstGeom>
          <a:noFill/>
        </p:spPr>
        <p:txBody>
          <a:bodyPr wrap="none" rtlCol="0">
            <a:spAutoFit/>
          </a:bodyPr>
          <a:lstStyle/>
          <a:p>
            <a:r>
              <a:rPr lang="en-GB" dirty="0"/>
              <a:t>R. </a:t>
            </a:r>
            <a:r>
              <a:rPr lang="en-GB" dirty="0" err="1"/>
              <a:t>Kizilcec</a:t>
            </a:r>
            <a:endParaRPr lang="en-GB" dirty="0"/>
          </a:p>
        </p:txBody>
      </p:sp>
      <p:sp>
        <p:nvSpPr>
          <p:cNvPr id="15" name="CuadroTexto 14">
            <a:extLst>
              <a:ext uri="{FF2B5EF4-FFF2-40B4-BE49-F238E27FC236}">
                <a16:creationId xmlns:a16="http://schemas.microsoft.com/office/drawing/2014/main" id="{A3FBCD12-88A4-FC19-9257-B2AF079924FB}"/>
              </a:ext>
            </a:extLst>
          </p:cNvPr>
          <p:cNvSpPr txBox="1"/>
          <p:nvPr/>
        </p:nvSpPr>
        <p:spPr>
          <a:xfrm>
            <a:off x="10563592" y="2289130"/>
            <a:ext cx="1232582" cy="369332"/>
          </a:xfrm>
          <a:prstGeom prst="rect">
            <a:avLst/>
          </a:prstGeom>
          <a:noFill/>
        </p:spPr>
        <p:txBody>
          <a:bodyPr wrap="none" rtlCol="0">
            <a:spAutoFit/>
          </a:bodyPr>
          <a:lstStyle/>
          <a:p>
            <a:r>
              <a:rPr lang="en-GB" dirty="0"/>
              <a:t>M. </a:t>
            </a:r>
            <a:r>
              <a:rPr lang="en-GB" dirty="0" err="1"/>
              <a:t>Scheffel</a:t>
            </a:r>
            <a:endParaRPr lang="en-GB" dirty="0"/>
          </a:p>
        </p:txBody>
      </p:sp>
      <p:sp>
        <p:nvSpPr>
          <p:cNvPr id="7" name="Marcador de contenido 2">
            <a:extLst>
              <a:ext uri="{FF2B5EF4-FFF2-40B4-BE49-F238E27FC236}">
                <a16:creationId xmlns:a16="http://schemas.microsoft.com/office/drawing/2014/main" id="{72E07C13-15E8-FDD3-419A-A67E415153FD}"/>
              </a:ext>
            </a:extLst>
          </p:cNvPr>
          <p:cNvSpPr txBox="1">
            <a:spLocks/>
          </p:cNvSpPr>
          <p:nvPr/>
        </p:nvSpPr>
        <p:spPr>
          <a:xfrm>
            <a:off x="5975465" y="3086845"/>
            <a:ext cx="6172341" cy="2407834"/>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100000"/>
              </a:lnSpc>
              <a:spcBef>
                <a:spcPts val="750"/>
              </a:spcBef>
              <a:buFont typeface="Arial" panose="020B0604020202020204" pitchFamily="34" charset="0"/>
              <a:buChar char="•"/>
              <a:defRPr sz="3200" kern="1200" baseline="0">
                <a:solidFill>
                  <a:schemeClr val="tx1"/>
                </a:solidFill>
                <a:latin typeface="Geneva" charset="0"/>
                <a:ea typeface="+mn-ea"/>
                <a:cs typeface="+mn-cs"/>
              </a:defRPr>
            </a:lvl1pPr>
            <a:lvl2pPr marL="514350" indent="-171450" algn="l" defTabSz="685800" rtl="0" eaLnBrk="1" latinLnBrk="0" hangingPunct="1">
              <a:lnSpc>
                <a:spcPct val="100000"/>
              </a:lnSpc>
              <a:spcBef>
                <a:spcPts val="375"/>
              </a:spcBef>
              <a:buFont typeface="Arial" charset="0"/>
              <a:buChar char="•"/>
              <a:defRPr sz="2800" kern="1200" baseline="0">
                <a:solidFill>
                  <a:srgbClr val="C91D4B"/>
                </a:solidFill>
                <a:latin typeface="Geneva" charset="0"/>
                <a:ea typeface="+mn-ea"/>
                <a:cs typeface="+mn-cs"/>
              </a:defRPr>
            </a:lvl2pPr>
            <a:lvl3pPr marL="857250" indent="-171450" algn="l" defTabSz="685800" rtl="0" eaLnBrk="1" latinLnBrk="0" hangingPunct="1">
              <a:lnSpc>
                <a:spcPct val="100000"/>
              </a:lnSpc>
              <a:spcBef>
                <a:spcPts val="375"/>
              </a:spcBef>
              <a:buFont typeface="Arial" charset="0"/>
              <a:buChar char="•"/>
              <a:defRPr sz="2400" kern="1200" baseline="0">
                <a:solidFill>
                  <a:schemeClr val="tx1"/>
                </a:solidFill>
                <a:latin typeface="Geneva" charset="0"/>
                <a:ea typeface="+mn-ea"/>
                <a:cs typeface="+mn-cs"/>
              </a:defRPr>
            </a:lvl3pPr>
            <a:lvl4pPr marL="1200150" indent="-171450" algn="l" defTabSz="685800" rtl="0" eaLnBrk="1" latinLnBrk="0" hangingPunct="1">
              <a:lnSpc>
                <a:spcPct val="100000"/>
              </a:lnSpc>
              <a:spcBef>
                <a:spcPts val="375"/>
              </a:spcBef>
              <a:buFont typeface="Arial" charset="0"/>
              <a:buChar char="•"/>
              <a:defRPr sz="1350" kern="1200" baseline="0">
                <a:solidFill>
                  <a:schemeClr val="tx1"/>
                </a:solidFill>
                <a:latin typeface="Geneva" charset="0"/>
                <a:ea typeface="+mn-ea"/>
                <a:cs typeface="+mn-cs"/>
              </a:defRPr>
            </a:lvl4pPr>
            <a:lvl5pPr marL="1543050" indent="-171450" algn="l" defTabSz="685800" rtl="0" eaLnBrk="1" latinLnBrk="0" hangingPunct="1">
              <a:lnSpc>
                <a:spcPct val="100000"/>
              </a:lnSpc>
              <a:spcBef>
                <a:spcPts val="375"/>
              </a:spcBef>
              <a:buFont typeface="Arial" charset="0"/>
              <a:buChar char="•"/>
              <a:defRPr sz="1350" kern="1200" baseline="0">
                <a:solidFill>
                  <a:schemeClr val="tx1"/>
                </a:solidFill>
                <a:latin typeface="Geneva"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dirty="0"/>
              <a:t>Exploration of cultural factors that affect the perception about LA, ethical and privacy concerns, and the diverse effects of LA </a:t>
            </a:r>
          </a:p>
          <a:p>
            <a:pPr marL="0" indent="0">
              <a:buFont typeface="Arial" panose="020B0604020202020204" pitchFamily="34" charset="0"/>
              <a:buNone/>
            </a:pPr>
            <a:endParaRPr lang="es-ES" dirty="0"/>
          </a:p>
          <a:p>
            <a:pPr marL="0" indent="0" defTabSz="457200">
              <a:buFont typeface="Arial" panose="020B0604020202020204" pitchFamily="34" charset="0"/>
              <a:buNone/>
            </a:pPr>
            <a:endParaRPr lang="es-ES" sz="2300" dirty="0">
              <a:latin typeface="+mn-lt"/>
            </a:endParaRPr>
          </a:p>
          <a:p>
            <a:endParaRPr lang="es-ES" dirty="0"/>
          </a:p>
          <a:p>
            <a:endParaRPr lang="en-GB" dirty="0"/>
          </a:p>
        </p:txBody>
      </p:sp>
      <p:sp>
        <p:nvSpPr>
          <p:cNvPr id="10" name="Marcador de pie de página 9">
            <a:extLst>
              <a:ext uri="{FF2B5EF4-FFF2-40B4-BE49-F238E27FC236}">
                <a16:creationId xmlns:a16="http://schemas.microsoft.com/office/drawing/2014/main" id="{389E208D-AFA7-5C77-3C05-105D39C01047}"/>
              </a:ext>
            </a:extLst>
          </p:cNvPr>
          <p:cNvSpPr>
            <a:spLocks noGrp="1"/>
          </p:cNvSpPr>
          <p:nvPr>
            <p:ph type="ftr" sz="quarter" idx="3"/>
          </p:nvPr>
        </p:nvSpPr>
        <p:spPr/>
        <p:txBody>
          <a:bodyPr/>
          <a:lstStyle/>
          <a:p>
            <a:r>
              <a:rPr lang="es-ES"/>
              <a:t>amartine@CSEDU May 2nd 2024</a:t>
            </a:r>
            <a:endParaRPr lang="es-ES" dirty="0"/>
          </a:p>
        </p:txBody>
      </p:sp>
    </p:spTree>
    <p:extLst>
      <p:ext uri="{BB962C8B-B14F-4D97-AF65-F5344CB8AC3E}">
        <p14:creationId xmlns:p14="http://schemas.microsoft.com/office/powerpoint/2010/main" val="15762299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a:extLst>
              <a:ext uri="{FF2B5EF4-FFF2-40B4-BE49-F238E27FC236}">
                <a16:creationId xmlns:a16="http://schemas.microsoft.com/office/drawing/2014/main" id="{6E856A41-7266-B0F8-AD68-4DEBD5A77B7C}"/>
              </a:ext>
            </a:extLst>
          </p:cNvPr>
          <p:cNvSpPr>
            <a:spLocks noGrp="1"/>
          </p:cNvSpPr>
          <p:nvPr>
            <p:ph type="ftr" idx="11"/>
          </p:nvPr>
        </p:nvSpPr>
        <p:spPr>
          <a:xfrm>
            <a:off x="4038600" y="6356352"/>
            <a:ext cx="4114800" cy="365100"/>
          </a:xfrm>
        </p:spPr>
        <p:txBody>
          <a:bodyPr/>
          <a:lstStyle/>
          <a:p>
            <a:r>
              <a:rPr lang="es-ES"/>
              <a:t>amartine@CSEDU May 2nd 2024</a:t>
            </a:r>
            <a:endParaRPr lang="es-ES" dirty="0"/>
          </a:p>
        </p:txBody>
      </p:sp>
      <p:pic>
        <p:nvPicPr>
          <p:cNvPr id="18" name="Marcador de contenido 7">
            <a:extLst>
              <a:ext uri="{FF2B5EF4-FFF2-40B4-BE49-F238E27FC236}">
                <a16:creationId xmlns:a16="http://schemas.microsoft.com/office/drawing/2014/main" id="{77AF0CF3-3841-89C2-FE28-ED8A73FB3F23}"/>
              </a:ext>
            </a:extLst>
          </p:cNvPr>
          <p:cNvPicPr>
            <a:picLocks noGrp="1" noChangeAspect="1"/>
          </p:cNvPicPr>
          <p:nvPr>
            <p:ph sz="quarter" idx="4294967295"/>
          </p:nvPr>
        </p:nvPicPr>
        <p:blipFill>
          <a:blip r:embed="rId3"/>
          <a:stretch>
            <a:fillRect/>
          </a:stretch>
        </p:blipFill>
        <p:spPr>
          <a:xfrm>
            <a:off x="1154434" y="3309967"/>
            <a:ext cx="5076669" cy="1806575"/>
          </a:xfrm>
        </p:spPr>
      </p:pic>
      <p:pic>
        <p:nvPicPr>
          <p:cNvPr id="19" name="Marcador de contenido 4" descr="Gráfico, Gráfico de barras&#10;&#10;Descripción generada automáticamente">
            <a:extLst>
              <a:ext uri="{FF2B5EF4-FFF2-40B4-BE49-F238E27FC236}">
                <a16:creationId xmlns:a16="http://schemas.microsoft.com/office/drawing/2014/main" id="{40BDCFAC-2FD6-5DB4-D824-69BC4AF5DB61}"/>
              </a:ext>
            </a:extLst>
          </p:cNvPr>
          <p:cNvPicPr>
            <a:picLocks noGrp="1" noChangeAspect="1"/>
          </p:cNvPicPr>
          <p:nvPr>
            <p:ph sz="quarter" idx="4294967295"/>
          </p:nvPr>
        </p:nvPicPr>
        <p:blipFill>
          <a:blip r:embed="rId4"/>
          <a:stretch>
            <a:fillRect/>
          </a:stretch>
        </p:blipFill>
        <p:spPr>
          <a:xfrm>
            <a:off x="6336034" y="2240604"/>
            <a:ext cx="5039919" cy="2995608"/>
          </a:xfrm>
          <a:prstGeom prst="rect">
            <a:avLst/>
          </a:prstGeom>
          <a:solidFill>
            <a:schemeClr val="bg1"/>
          </a:solidFill>
        </p:spPr>
      </p:pic>
      <p:sp>
        <p:nvSpPr>
          <p:cNvPr id="20" name="Marcador de texto 19">
            <a:extLst>
              <a:ext uri="{FF2B5EF4-FFF2-40B4-BE49-F238E27FC236}">
                <a16:creationId xmlns:a16="http://schemas.microsoft.com/office/drawing/2014/main" id="{11252FAF-B4F0-126F-52F0-18DC7FC4EDC2}"/>
              </a:ext>
            </a:extLst>
          </p:cNvPr>
          <p:cNvSpPr>
            <a:spLocks noGrp="1"/>
          </p:cNvSpPr>
          <p:nvPr>
            <p:ph type="body" idx="1"/>
          </p:nvPr>
        </p:nvSpPr>
        <p:spPr>
          <a:xfrm>
            <a:off x="838199" y="1825625"/>
            <a:ext cx="5921415" cy="4351338"/>
          </a:xfrm>
        </p:spPr>
        <p:txBody>
          <a:bodyPr/>
          <a:lstStyle/>
          <a:p>
            <a:pPr marL="95250" indent="0">
              <a:buNone/>
            </a:pPr>
            <a:r>
              <a:rPr lang="es-ES" sz="2400" dirty="0" err="1"/>
              <a:t>Students</a:t>
            </a:r>
            <a:r>
              <a:rPr lang="es-ES" sz="2400" dirty="0"/>
              <a:t>’ </a:t>
            </a:r>
            <a:r>
              <a:rPr lang="es-ES" sz="2400" dirty="0" err="1"/>
              <a:t>privacy</a:t>
            </a:r>
            <a:r>
              <a:rPr lang="es-ES" sz="2400" dirty="0"/>
              <a:t> </a:t>
            </a:r>
            <a:r>
              <a:rPr lang="es-ES" sz="2400" dirty="0" err="1"/>
              <a:t>concerns</a:t>
            </a:r>
            <a:r>
              <a:rPr lang="es-ES" sz="2400" dirty="0"/>
              <a:t> </a:t>
            </a:r>
            <a:r>
              <a:rPr lang="es-ES" sz="2400" dirty="0" err="1"/>
              <a:t>across</a:t>
            </a:r>
            <a:r>
              <a:rPr lang="es-ES" sz="2400" dirty="0"/>
              <a:t> 5 </a:t>
            </a:r>
            <a:r>
              <a:rPr lang="es-ES" sz="2400" dirty="0" err="1"/>
              <a:t>countries</a:t>
            </a:r>
            <a:endParaRPr lang="es-ES" sz="2400" dirty="0"/>
          </a:p>
          <a:p>
            <a:pPr marL="95250" indent="0">
              <a:buNone/>
            </a:pPr>
            <a:endParaRPr lang="es-ES" sz="2400" dirty="0"/>
          </a:p>
          <a:p>
            <a:pPr marL="95250" indent="0">
              <a:buNone/>
            </a:pPr>
            <a:r>
              <a:rPr lang="es-ES" sz="2400" dirty="0" err="1"/>
              <a:t>Based</a:t>
            </a:r>
            <a:r>
              <a:rPr lang="es-ES" sz="2400" dirty="0"/>
              <a:t> </a:t>
            </a:r>
            <a:r>
              <a:rPr lang="es-ES" sz="2400" dirty="0" err="1"/>
              <a:t>on</a:t>
            </a:r>
            <a:r>
              <a:rPr lang="es-ES" sz="2400" dirty="0"/>
              <a:t> SPICE </a:t>
            </a:r>
            <a:r>
              <a:rPr lang="es-ES" sz="2400" dirty="0" err="1"/>
              <a:t>model</a:t>
            </a:r>
            <a:r>
              <a:rPr lang="es-ES" sz="2400" dirty="0"/>
              <a:t> </a:t>
            </a:r>
            <a:r>
              <a:rPr lang="es-ES" sz="2000" dirty="0">
                <a:solidFill>
                  <a:schemeClr val="bg1">
                    <a:lumMod val="50000"/>
                  </a:schemeClr>
                </a:solidFill>
              </a:rPr>
              <a:t>(</a:t>
            </a:r>
            <a:r>
              <a:rPr lang="es-ES" sz="2000" dirty="0" err="1">
                <a:solidFill>
                  <a:schemeClr val="bg1">
                    <a:lumMod val="50000"/>
                  </a:schemeClr>
                </a:solidFill>
              </a:rPr>
              <a:t>Multimukwe</a:t>
            </a:r>
            <a:r>
              <a:rPr lang="es-ES" sz="2000" dirty="0">
                <a:solidFill>
                  <a:schemeClr val="bg1">
                    <a:lumMod val="50000"/>
                  </a:schemeClr>
                </a:solidFill>
              </a:rPr>
              <a:t> et al., 2023)</a:t>
            </a:r>
            <a:endParaRPr lang="es-ES" sz="2400" dirty="0">
              <a:solidFill>
                <a:schemeClr val="bg1">
                  <a:lumMod val="50000"/>
                </a:schemeClr>
              </a:solidFill>
            </a:endParaRPr>
          </a:p>
        </p:txBody>
      </p:sp>
      <p:pic>
        <p:nvPicPr>
          <p:cNvPr id="3" name="Picture 2">
            <a:extLst>
              <a:ext uri="{FF2B5EF4-FFF2-40B4-BE49-F238E27FC236}">
                <a16:creationId xmlns:a16="http://schemas.microsoft.com/office/drawing/2014/main" id="{C294F6FE-51D8-B062-6137-E7A020ED89B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432"/>
          <a:stretch/>
        </p:blipFill>
        <p:spPr bwMode="auto">
          <a:xfrm>
            <a:off x="8319855" y="374437"/>
            <a:ext cx="1147635" cy="132570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92EE27DE-2816-9C27-2E93-79A94E5A4A91}"/>
              </a:ext>
            </a:extLst>
          </p:cNvPr>
          <p:cNvPicPr>
            <a:picLocks noChangeAspect="1"/>
          </p:cNvPicPr>
          <p:nvPr/>
        </p:nvPicPr>
        <p:blipFill>
          <a:blip r:embed="rId6"/>
          <a:stretch>
            <a:fillRect/>
          </a:stretch>
        </p:blipFill>
        <p:spPr>
          <a:xfrm>
            <a:off x="9613359" y="365125"/>
            <a:ext cx="1072560" cy="1351426"/>
          </a:xfrm>
          <a:prstGeom prst="rect">
            <a:avLst/>
          </a:prstGeom>
        </p:spPr>
      </p:pic>
      <p:sp>
        <p:nvSpPr>
          <p:cNvPr id="6" name="CuadroTexto 5">
            <a:extLst>
              <a:ext uri="{FF2B5EF4-FFF2-40B4-BE49-F238E27FC236}">
                <a16:creationId xmlns:a16="http://schemas.microsoft.com/office/drawing/2014/main" id="{E638F714-FC45-D559-DD4E-153DF48E6153}"/>
              </a:ext>
            </a:extLst>
          </p:cNvPr>
          <p:cNvSpPr txBox="1"/>
          <p:nvPr/>
        </p:nvSpPr>
        <p:spPr>
          <a:xfrm>
            <a:off x="8334198" y="1660844"/>
            <a:ext cx="1104661" cy="369332"/>
          </a:xfrm>
          <a:prstGeom prst="rect">
            <a:avLst/>
          </a:prstGeom>
          <a:noFill/>
        </p:spPr>
        <p:txBody>
          <a:bodyPr wrap="none" rtlCol="0">
            <a:spAutoFit/>
          </a:bodyPr>
          <a:lstStyle/>
          <a:p>
            <a:r>
              <a:rPr lang="en-GB" dirty="0"/>
              <a:t>O. </a:t>
            </a:r>
            <a:r>
              <a:rPr lang="en-GB" dirty="0" err="1"/>
              <a:t>Viberg</a:t>
            </a:r>
            <a:r>
              <a:rPr lang="en-GB" dirty="0"/>
              <a:t> </a:t>
            </a:r>
          </a:p>
        </p:txBody>
      </p:sp>
      <p:sp>
        <p:nvSpPr>
          <p:cNvPr id="7" name="CuadroTexto 6">
            <a:extLst>
              <a:ext uri="{FF2B5EF4-FFF2-40B4-BE49-F238E27FC236}">
                <a16:creationId xmlns:a16="http://schemas.microsoft.com/office/drawing/2014/main" id="{91BD10BE-F2F7-0F5A-18A3-587F540AD674}"/>
              </a:ext>
            </a:extLst>
          </p:cNvPr>
          <p:cNvSpPr txBox="1"/>
          <p:nvPr/>
        </p:nvSpPr>
        <p:spPr>
          <a:xfrm>
            <a:off x="9583181" y="1670816"/>
            <a:ext cx="1102738" cy="369332"/>
          </a:xfrm>
          <a:prstGeom prst="rect">
            <a:avLst/>
          </a:prstGeom>
          <a:noFill/>
        </p:spPr>
        <p:txBody>
          <a:bodyPr wrap="none" rtlCol="0">
            <a:spAutoFit/>
          </a:bodyPr>
          <a:lstStyle/>
          <a:p>
            <a:r>
              <a:rPr lang="en-GB" dirty="0"/>
              <a:t>R. </a:t>
            </a:r>
            <a:r>
              <a:rPr lang="en-GB" dirty="0" err="1"/>
              <a:t>Kizilcec</a:t>
            </a:r>
            <a:endParaRPr lang="en-GB" dirty="0"/>
          </a:p>
        </p:txBody>
      </p:sp>
      <p:sp>
        <p:nvSpPr>
          <p:cNvPr id="12" name="CuadroTexto 11">
            <a:extLst>
              <a:ext uri="{FF2B5EF4-FFF2-40B4-BE49-F238E27FC236}">
                <a16:creationId xmlns:a16="http://schemas.microsoft.com/office/drawing/2014/main" id="{5D93E280-3410-902E-57B0-91D34CF4EFEB}"/>
              </a:ext>
            </a:extLst>
          </p:cNvPr>
          <p:cNvSpPr txBox="1"/>
          <p:nvPr/>
        </p:nvSpPr>
        <p:spPr>
          <a:xfrm>
            <a:off x="1154434" y="5457332"/>
            <a:ext cx="9370894" cy="92333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defPPr>
              <a:defRPr lang="en-US"/>
            </a:defPPr>
          </a:lstStyle>
          <a:p>
            <a:r>
              <a:rPr lang="es-ES" dirty="0"/>
              <a:t>O. </a:t>
            </a:r>
            <a:r>
              <a:rPr lang="es-ES" dirty="0" err="1"/>
              <a:t>Viberg</a:t>
            </a:r>
            <a:r>
              <a:rPr lang="es-ES" dirty="0"/>
              <a:t>, R. </a:t>
            </a:r>
            <a:r>
              <a:rPr lang="es-ES" dirty="0" err="1"/>
              <a:t>Kizilcec</a:t>
            </a:r>
            <a:r>
              <a:rPr lang="es-ES" dirty="0"/>
              <a:t>, I. </a:t>
            </a:r>
            <a:r>
              <a:rPr lang="es-ES" dirty="0" err="1"/>
              <a:t>Jivet</a:t>
            </a:r>
            <a:r>
              <a:rPr lang="es-ES" dirty="0"/>
              <a:t>, A. Martínez-</a:t>
            </a:r>
            <a:r>
              <a:rPr lang="es-ES" dirty="0" err="1"/>
              <a:t>Monés</a:t>
            </a:r>
            <a:r>
              <a:rPr lang="es-ES" dirty="0"/>
              <a:t>, A. Oh, C. </a:t>
            </a:r>
            <a:r>
              <a:rPr lang="es-ES" dirty="0" err="1"/>
              <a:t>Mitimukwe</a:t>
            </a:r>
            <a:r>
              <a:rPr lang="es-ES" dirty="0"/>
              <a:t>, S. </a:t>
            </a:r>
            <a:r>
              <a:rPr lang="es-ES" dirty="0" err="1"/>
              <a:t>Hrastinski</a:t>
            </a:r>
            <a:r>
              <a:rPr lang="es-ES" dirty="0"/>
              <a:t>, M. </a:t>
            </a:r>
            <a:r>
              <a:rPr lang="es-ES" dirty="0" err="1"/>
              <a:t>Scheffel</a:t>
            </a:r>
            <a:r>
              <a:rPr lang="es-ES" dirty="0"/>
              <a:t> Cultural </a:t>
            </a:r>
            <a:r>
              <a:rPr lang="es-ES" dirty="0" err="1"/>
              <a:t>differences</a:t>
            </a:r>
            <a:r>
              <a:rPr lang="es-ES" dirty="0"/>
              <a:t> in </a:t>
            </a:r>
            <a:r>
              <a:rPr lang="es-ES" dirty="0" err="1"/>
              <a:t>students</a:t>
            </a:r>
            <a:r>
              <a:rPr lang="es-ES" dirty="0"/>
              <a:t>’ </a:t>
            </a:r>
            <a:r>
              <a:rPr lang="es-ES" dirty="0" err="1"/>
              <a:t>privacy</a:t>
            </a:r>
            <a:r>
              <a:rPr lang="es-ES" dirty="0"/>
              <a:t> </a:t>
            </a:r>
            <a:r>
              <a:rPr lang="es-ES" dirty="0" err="1"/>
              <a:t>concerns</a:t>
            </a:r>
            <a:r>
              <a:rPr lang="es-ES" dirty="0"/>
              <a:t> in </a:t>
            </a:r>
            <a:r>
              <a:rPr lang="es-ES" dirty="0" err="1"/>
              <a:t>learning</a:t>
            </a:r>
            <a:r>
              <a:rPr lang="es-ES" dirty="0"/>
              <a:t> </a:t>
            </a:r>
            <a:r>
              <a:rPr lang="es-ES" dirty="0" err="1"/>
              <a:t>analytics</a:t>
            </a:r>
            <a:r>
              <a:rPr lang="es-ES" dirty="0"/>
              <a:t> </a:t>
            </a:r>
            <a:r>
              <a:rPr lang="es-ES" dirty="0" err="1"/>
              <a:t>across</a:t>
            </a:r>
            <a:r>
              <a:rPr lang="es-ES" dirty="0"/>
              <a:t> </a:t>
            </a:r>
            <a:r>
              <a:rPr lang="es-ES" dirty="0" err="1"/>
              <a:t>Germany</a:t>
            </a:r>
            <a:r>
              <a:rPr lang="es-ES" dirty="0"/>
              <a:t>, South </a:t>
            </a:r>
            <a:r>
              <a:rPr lang="es-ES" dirty="0" err="1"/>
              <a:t>Korea</a:t>
            </a:r>
            <a:r>
              <a:rPr lang="es-ES" dirty="0"/>
              <a:t>, </a:t>
            </a:r>
            <a:r>
              <a:rPr lang="es-ES" dirty="0" err="1"/>
              <a:t>Spain</a:t>
            </a:r>
            <a:r>
              <a:rPr lang="es-ES" dirty="0"/>
              <a:t>, </a:t>
            </a:r>
            <a:r>
              <a:rPr lang="es-ES" dirty="0" err="1"/>
              <a:t>Sweden</a:t>
            </a:r>
            <a:r>
              <a:rPr lang="es-ES" dirty="0"/>
              <a:t>, and </a:t>
            </a:r>
            <a:r>
              <a:rPr lang="es-ES" dirty="0" err="1"/>
              <a:t>the</a:t>
            </a:r>
            <a:r>
              <a:rPr lang="es-ES" dirty="0"/>
              <a:t> </a:t>
            </a:r>
            <a:r>
              <a:rPr lang="es-ES" dirty="0" err="1"/>
              <a:t>United</a:t>
            </a:r>
            <a:r>
              <a:rPr lang="es-ES" dirty="0"/>
              <a:t> </a:t>
            </a:r>
            <a:r>
              <a:rPr lang="es-ES" dirty="0" err="1"/>
              <a:t>States</a:t>
            </a:r>
            <a:r>
              <a:rPr lang="es-ES" dirty="0"/>
              <a:t>, </a:t>
            </a:r>
            <a:r>
              <a:rPr lang="es-ES" dirty="0" err="1"/>
              <a:t>Computers</a:t>
            </a:r>
            <a:r>
              <a:rPr lang="es-ES" dirty="0"/>
              <a:t> in Human </a:t>
            </a:r>
            <a:r>
              <a:rPr lang="es-ES" dirty="0" err="1"/>
              <a:t>Behaviour</a:t>
            </a:r>
            <a:r>
              <a:rPr lang="es-ES" dirty="0"/>
              <a:t> </a:t>
            </a:r>
            <a:r>
              <a:rPr lang="es-ES" dirty="0" err="1"/>
              <a:t>Reports</a:t>
            </a:r>
            <a:r>
              <a:rPr lang="es-ES" dirty="0"/>
              <a:t>, 2024</a:t>
            </a:r>
          </a:p>
        </p:txBody>
      </p:sp>
      <p:sp>
        <p:nvSpPr>
          <p:cNvPr id="14" name="Título 13">
            <a:extLst>
              <a:ext uri="{FF2B5EF4-FFF2-40B4-BE49-F238E27FC236}">
                <a16:creationId xmlns:a16="http://schemas.microsoft.com/office/drawing/2014/main" id="{EFCF6911-5210-643B-EF18-138B8DE7703C}"/>
              </a:ext>
            </a:extLst>
          </p:cNvPr>
          <p:cNvSpPr>
            <a:spLocks noGrp="1"/>
          </p:cNvSpPr>
          <p:nvPr>
            <p:ph type="title"/>
          </p:nvPr>
        </p:nvSpPr>
        <p:spPr/>
        <p:txBody>
          <a:bodyPr/>
          <a:lstStyle/>
          <a:p>
            <a:r>
              <a:rPr kumimoji="0" lang="en-GB" sz="3600" b="0" i="0" u="none" strike="noStrike" kern="1200" cap="none" spc="0" normalizeH="0" baseline="0" noProof="0" dirty="0">
                <a:ln>
                  <a:noFill/>
                </a:ln>
                <a:solidFill>
                  <a:srgbClr val="AD0D39"/>
                </a:solidFill>
                <a:effectLst/>
                <a:uLnTx/>
                <a:uFillTx/>
                <a:latin typeface="Geneva" charset="0"/>
                <a:ea typeface="+mj-ea"/>
                <a:cs typeface="+mj-cs"/>
              </a:rPr>
              <a:t>Culturally Aware</a:t>
            </a:r>
            <a:br>
              <a:rPr kumimoji="0" lang="en-GB" sz="3600" b="0" i="0" u="none" strike="noStrike" kern="1200" cap="none" spc="0" normalizeH="0" baseline="0" noProof="0" dirty="0">
                <a:ln>
                  <a:noFill/>
                </a:ln>
                <a:solidFill>
                  <a:srgbClr val="AD0D39"/>
                </a:solidFill>
                <a:effectLst/>
                <a:uLnTx/>
                <a:uFillTx/>
                <a:latin typeface="Geneva" charset="0"/>
                <a:ea typeface="+mj-ea"/>
                <a:cs typeface="+mj-cs"/>
              </a:rPr>
            </a:br>
            <a:r>
              <a:rPr kumimoji="0" lang="en-GB" sz="3600" b="0" i="0" u="none" strike="noStrike" kern="1200" cap="none" spc="0" normalizeH="0" baseline="0" noProof="0" dirty="0">
                <a:ln>
                  <a:noFill/>
                </a:ln>
                <a:solidFill>
                  <a:srgbClr val="AD0D39"/>
                </a:solidFill>
                <a:effectLst/>
                <a:uLnTx/>
                <a:uFillTx/>
                <a:latin typeface="Geneva" charset="0"/>
                <a:ea typeface="+mj-ea"/>
                <a:cs typeface="+mj-cs"/>
              </a:rPr>
              <a:t>Learning Analytics </a:t>
            </a:r>
            <a:br>
              <a:rPr kumimoji="0" lang="en-GB" sz="3600" b="0" i="0" u="none" strike="noStrike" kern="1200" cap="none" spc="0" normalizeH="0" baseline="0" noProof="0" dirty="0">
                <a:ln>
                  <a:noFill/>
                </a:ln>
                <a:solidFill>
                  <a:srgbClr val="AD0D39"/>
                </a:solidFill>
                <a:effectLst/>
                <a:uLnTx/>
                <a:uFillTx/>
                <a:latin typeface="Geneva" charset="0"/>
                <a:ea typeface="+mj-ea"/>
                <a:cs typeface="+mj-cs"/>
              </a:rPr>
            </a:br>
            <a:r>
              <a:rPr kumimoji="0" lang="en-GB" sz="3600" b="0" i="0" u="none" strike="noStrike" kern="1200" cap="none" spc="0" normalizeH="0" baseline="0" noProof="0" dirty="0">
                <a:ln>
                  <a:noFill/>
                </a:ln>
                <a:solidFill>
                  <a:srgbClr val="AD0D39"/>
                </a:solidFill>
                <a:effectLst/>
                <a:uLnTx/>
                <a:uFillTx/>
                <a:latin typeface="Geneva" charset="0"/>
                <a:ea typeface="+mj-ea"/>
                <a:cs typeface="+mj-cs"/>
              </a:rPr>
              <a:t>(CARLA) </a:t>
            </a:r>
            <a:endParaRPr lang="en-GB" dirty="0"/>
          </a:p>
        </p:txBody>
      </p:sp>
      <p:pic>
        <p:nvPicPr>
          <p:cNvPr id="2" name="Imagen 1">
            <a:extLst>
              <a:ext uri="{FF2B5EF4-FFF2-40B4-BE49-F238E27FC236}">
                <a16:creationId xmlns:a16="http://schemas.microsoft.com/office/drawing/2014/main" id="{A30FECB5-15C6-D73D-51B0-CF1CAF7BA9DA}"/>
              </a:ext>
            </a:extLst>
          </p:cNvPr>
          <p:cNvPicPr>
            <a:picLocks noChangeAspect="1"/>
          </p:cNvPicPr>
          <p:nvPr/>
        </p:nvPicPr>
        <p:blipFill>
          <a:blip r:embed="rId7"/>
          <a:stretch>
            <a:fillRect/>
          </a:stretch>
        </p:blipFill>
        <p:spPr>
          <a:xfrm>
            <a:off x="10685919" y="5392221"/>
            <a:ext cx="988441" cy="988441"/>
          </a:xfrm>
          <a:prstGeom prst="rect">
            <a:avLst/>
          </a:prstGeom>
        </p:spPr>
      </p:pic>
      <p:sp>
        <p:nvSpPr>
          <p:cNvPr id="8" name="Marcador de número de diapositiva 7">
            <a:extLst>
              <a:ext uri="{FF2B5EF4-FFF2-40B4-BE49-F238E27FC236}">
                <a16:creationId xmlns:a16="http://schemas.microsoft.com/office/drawing/2014/main" id="{9758A78C-C800-0A19-EE1B-E10E7BDD01A2}"/>
              </a:ext>
            </a:extLst>
          </p:cNvPr>
          <p:cNvSpPr>
            <a:spLocks noGrp="1"/>
          </p:cNvSpPr>
          <p:nvPr>
            <p:ph type="sldNum" idx="12"/>
          </p:nvPr>
        </p:nvSpPr>
        <p:spPr/>
        <p:txBody>
          <a:bodyPr/>
          <a:lstStyle/>
          <a:p>
            <a:fld id="{00000000-1234-1234-1234-123412341234}" type="slidenum">
              <a:rPr lang="es-ES" smtClean="0"/>
              <a:pPr/>
              <a:t>27</a:t>
            </a:fld>
            <a:endParaRPr lang="es-ES"/>
          </a:p>
        </p:txBody>
      </p:sp>
    </p:spTree>
    <p:extLst>
      <p:ext uri="{BB962C8B-B14F-4D97-AF65-F5344CB8AC3E}">
        <p14:creationId xmlns:p14="http://schemas.microsoft.com/office/powerpoint/2010/main" val="82200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1F5D47-ADC3-65CE-D55E-59B116F8C11E}"/>
              </a:ext>
            </a:extLst>
          </p:cNvPr>
          <p:cNvSpPr>
            <a:spLocks noGrp="1"/>
          </p:cNvSpPr>
          <p:nvPr>
            <p:ph type="title"/>
          </p:nvPr>
        </p:nvSpPr>
        <p:spPr>
          <a:xfrm>
            <a:off x="838200" y="283848"/>
            <a:ext cx="10515600" cy="1325563"/>
          </a:xfrm>
        </p:spPr>
        <p:txBody>
          <a:bodyPr>
            <a:normAutofit fontScale="90000"/>
          </a:bodyPr>
          <a:lstStyle/>
          <a:p>
            <a:r>
              <a:rPr lang="en-GB" dirty="0"/>
              <a:t>Culturally Aware </a:t>
            </a:r>
            <a:br>
              <a:rPr lang="en-GB" dirty="0"/>
            </a:br>
            <a:r>
              <a:rPr lang="en-GB" dirty="0"/>
              <a:t>Learning Analytics </a:t>
            </a:r>
            <a:br>
              <a:rPr lang="en-GB" dirty="0"/>
            </a:br>
            <a:r>
              <a:rPr lang="en-GB" dirty="0"/>
              <a:t>(CARLA) </a:t>
            </a:r>
          </a:p>
        </p:txBody>
      </p:sp>
      <p:sp>
        <p:nvSpPr>
          <p:cNvPr id="3" name="Marcador de contenido 2">
            <a:extLst>
              <a:ext uri="{FF2B5EF4-FFF2-40B4-BE49-F238E27FC236}">
                <a16:creationId xmlns:a16="http://schemas.microsoft.com/office/drawing/2014/main" id="{ED4CEE94-18A5-EDF7-9F00-C7BACE574852}"/>
              </a:ext>
            </a:extLst>
          </p:cNvPr>
          <p:cNvSpPr>
            <a:spLocks noGrp="1"/>
          </p:cNvSpPr>
          <p:nvPr>
            <p:ph sz="quarter" idx="11"/>
          </p:nvPr>
        </p:nvSpPr>
        <p:spPr>
          <a:xfrm>
            <a:off x="838200" y="1854200"/>
            <a:ext cx="5944566" cy="4028440"/>
          </a:xfrm>
        </p:spPr>
        <p:txBody>
          <a:bodyPr>
            <a:normAutofit/>
          </a:bodyPr>
          <a:lstStyle/>
          <a:p>
            <a:r>
              <a:rPr lang="en-GB" dirty="0"/>
              <a:t>Expectations about LA</a:t>
            </a:r>
          </a:p>
          <a:p>
            <a:pPr lvl="1"/>
            <a:r>
              <a:rPr lang="en-GB" dirty="0"/>
              <a:t>SELAQ+ instrument (for teachers) </a:t>
            </a:r>
            <a:r>
              <a:rPr lang="en-GB" sz="1900" dirty="0">
                <a:solidFill>
                  <a:schemeClr val="bg1">
                    <a:lumMod val="50000"/>
                  </a:schemeClr>
                </a:solidFill>
              </a:rPr>
              <a:t>[</a:t>
            </a:r>
            <a:r>
              <a:rPr lang="es-ES" sz="1900" dirty="0" err="1">
                <a:solidFill>
                  <a:schemeClr val="bg1">
                    <a:lumMod val="50000"/>
                  </a:schemeClr>
                </a:solidFill>
              </a:rPr>
              <a:t>Whitelock-Wainwright</a:t>
            </a:r>
            <a:r>
              <a:rPr lang="es-ES" sz="1900" dirty="0">
                <a:solidFill>
                  <a:schemeClr val="bg1">
                    <a:lumMod val="50000"/>
                  </a:schemeClr>
                </a:solidFill>
              </a:rPr>
              <a:t> et al., 2020]</a:t>
            </a:r>
            <a:endParaRPr lang="en-GB" sz="1900" dirty="0">
              <a:solidFill>
                <a:schemeClr val="bg1">
                  <a:lumMod val="50000"/>
                </a:schemeClr>
              </a:solidFill>
            </a:endParaRPr>
          </a:p>
          <a:p>
            <a:pPr lvl="1"/>
            <a:r>
              <a:rPr lang="en-GB" dirty="0"/>
              <a:t>7 Spanish Universities  </a:t>
            </a:r>
          </a:p>
        </p:txBody>
      </p:sp>
      <p:sp>
        <p:nvSpPr>
          <p:cNvPr id="7" name="Marcador de pie de página 6">
            <a:extLst>
              <a:ext uri="{FF2B5EF4-FFF2-40B4-BE49-F238E27FC236}">
                <a16:creationId xmlns:a16="http://schemas.microsoft.com/office/drawing/2014/main" id="{DB65E846-A2FE-BE14-F02C-F386E0B7CA41}"/>
              </a:ext>
            </a:extLst>
          </p:cNvPr>
          <p:cNvSpPr>
            <a:spLocks noGrp="1"/>
          </p:cNvSpPr>
          <p:nvPr>
            <p:ph type="ftr" sz="quarter" idx="3"/>
          </p:nvPr>
        </p:nvSpPr>
        <p:spPr>
          <a:xfrm>
            <a:off x="4038600" y="6492876"/>
            <a:ext cx="4114800" cy="365125"/>
          </a:xfrm>
        </p:spPr>
        <p:txBody>
          <a:bodyPr/>
          <a:lstStyle/>
          <a:p>
            <a:r>
              <a:rPr lang="es-ES"/>
              <a:t>amartine@CSEDU May 2nd 2024</a:t>
            </a:r>
            <a:endParaRPr lang="es-ES" dirty="0"/>
          </a:p>
        </p:txBody>
      </p:sp>
      <p:pic>
        <p:nvPicPr>
          <p:cNvPr id="2050" name="Picture 2" descr="SNOLA">
            <a:extLst>
              <a:ext uri="{FF2B5EF4-FFF2-40B4-BE49-F238E27FC236}">
                <a16:creationId xmlns:a16="http://schemas.microsoft.com/office/drawing/2014/main" id="{DECAF27C-7EAB-6292-C2FD-04540D418A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5834" y="1850513"/>
            <a:ext cx="3447245" cy="782812"/>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a:extLst>
              <a:ext uri="{FF2B5EF4-FFF2-40B4-BE49-F238E27FC236}">
                <a16:creationId xmlns:a16="http://schemas.microsoft.com/office/drawing/2014/main" id="{B1B4EEA4-B3DF-CF8E-348A-34C5E3BDBE30}"/>
              </a:ext>
            </a:extLst>
          </p:cNvPr>
          <p:cNvPicPr>
            <a:picLocks noChangeAspect="1"/>
          </p:cNvPicPr>
          <p:nvPr/>
        </p:nvPicPr>
        <p:blipFill>
          <a:blip r:embed="rId4"/>
          <a:stretch>
            <a:fillRect/>
          </a:stretch>
        </p:blipFill>
        <p:spPr>
          <a:xfrm>
            <a:off x="6900659" y="150809"/>
            <a:ext cx="636905" cy="636905"/>
          </a:xfrm>
          <a:prstGeom prst="ellipse">
            <a:avLst/>
          </a:prstGeom>
          <a:ln w="25400" cap="rnd">
            <a:solidFill>
              <a:srgbClr val="AD0D39"/>
            </a:solidFill>
          </a:ln>
          <a:effectLst/>
          <a:scene3d>
            <a:camera prst="orthographicFront"/>
            <a:lightRig rig="contrasting" dir="t">
              <a:rot lat="0" lon="0" rev="3000000"/>
            </a:lightRig>
          </a:scene3d>
          <a:sp3d contourW="7620">
            <a:bevelT w="95250" h="31750"/>
            <a:contourClr>
              <a:srgbClr val="333333"/>
            </a:contourClr>
          </a:sp3d>
        </p:spPr>
      </p:pic>
      <p:pic>
        <p:nvPicPr>
          <p:cNvPr id="13" name="Imagen 12">
            <a:extLst>
              <a:ext uri="{FF2B5EF4-FFF2-40B4-BE49-F238E27FC236}">
                <a16:creationId xmlns:a16="http://schemas.microsoft.com/office/drawing/2014/main" id="{5A62FC8F-BBE8-F605-6DD4-32B752B4F2D9}"/>
              </a:ext>
            </a:extLst>
          </p:cNvPr>
          <p:cNvPicPr>
            <a:picLocks noChangeAspect="1"/>
          </p:cNvPicPr>
          <p:nvPr/>
        </p:nvPicPr>
        <p:blipFill>
          <a:blip r:embed="rId5"/>
          <a:stretch>
            <a:fillRect/>
          </a:stretch>
        </p:blipFill>
        <p:spPr>
          <a:xfrm>
            <a:off x="8631137" y="138498"/>
            <a:ext cx="659517" cy="659517"/>
          </a:xfrm>
          <a:prstGeom prst="ellipse">
            <a:avLst/>
          </a:prstGeom>
          <a:ln w="25400" cap="rnd">
            <a:solidFill>
              <a:srgbClr val="AD0D39"/>
            </a:solidFill>
          </a:ln>
          <a:effectLst/>
          <a:scene3d>
            <a:camera prst="orthographicFront"/>
            <a:lightRig rig="contrasting" dir="t">
              <a:rot lat="0" lon="0" rev="3000000"/>
            </a:lightRig>
          </a:scene3d>
          <a:sp3d contourW="7620">
            <a:bevelT w="95250" h="31750"/>
            <a:contourClr>
              <a:srgbClr val="333333"/>
            </a:contourClr>
          </a:sp3d>
        </p:spPr>
      </p:pic>
      <p:pic>
        <p:nvPicPr>
          <p:cNvPr id="15" name="Imagen 14">
            <a:extLst>
              <a:ext uri="{FF2B5EF4-FFF2-40B4-BE49-F238E27FC236}">
                <a16:creationId xmlns:a16="http://schemas.microsoft.com/office/drawing/2014/main" id="{EA291F27-F39E-ACFB-CA4A-A6506FF164C7}"/>
              </a:ext>
            </a:extLst>
          </p:cNvPr>
          <p:cNvPicPr>
            <a:picLocks noChangeAspect="1"/>
          </p:cNvPicPr>
          <p:nvPr/>
        </p:nvPicPr>
        <p:blipFill>
          <a:blip r:embed="rId6"/>
          <a:stretch>
            <a:fillRect/>
          </a:stretch>
        </p:blipFill>
        <p:spPr>
          <a:xfrm>
            <a:off x="9513667" y="139446"/>
            <a:ext cx="659631" cy="659631"/>
          </a:xfrm>
          <a:prstGeom prst="ellipse">
            <a:avLst/>
          </a:prstGeom>
          <a:ln w="25400" cap="rnd">
            <a:solidFill>
              <a:srgbClr val="AD0D39"/>
            </a:solidFill>
          </a:ln>
          <a:effectLst/>
          <a:scene3d>
            <a:camera prst="orthographicFront"/>
            <a:lightRig rig="contrasting" dir="t">
              <a:rot lat="0" lon="0" rev="3000000"/>
            </a:lightRig>
          </a:scene3d>
          <a:sp3d contourW="7620">
            <a:bevelT w="95250" h="31750"/>
            <a:contourClr>
              <a:srgbClr val="333333"/>
            </a:contourClr>
          </a:sp3d>
        </p:spPr>
      </p:pic>
      <p:pic>
        <p:nvPicPr>
          <p:cNvPr id="16" name="Imagen 15">
            <a:extLst>
              <a:ext uri="{FF2B5EF4-FFF2-40B4-BE49-F238E27FC236}">
                <a16:creationId xmlns:a16="http://schemas.microsoft.com/office/drawing/2014/main" id="{6AC110CA-3FF8-5A11-5665-A8BD268E1D16}"/>
              </a:ext>
            </a:extLst>
          </p:cNvPr>
          <p:cNvPicPr>
            <a:picLocks noChangeAspect="1"/>
          </p:cNvPicPr>
          <p:nvPr/>
        </p:nvPicPr>
        <p:blipFill rotWithShape="1">
          <a:blip r:embed="rId7"/>
          <a:srcRect l="13339" r="15913"/>
          <a:stretch/>
        </p:blipFill>
        <p:spPr>
          <a:xfrm>
            <a:off x="10243451" y="160265"/>
            <a:ext cx="747617" cy="650001"/>
          </a:xfrm>
          <a:prstGeom prst="ellipse">
            <a:avLst/>
          </a:prstGeom>
          <a:ln w="25400" cap="rnd">
            <a:solidFill>
              <a:srgbClr val="AD0D39"/>
            </a:solidFill>
          </a:ln>
          <a:effectLst/>
          <a:scene3d>
            <a:camera prst="orthographicFront"/>
            <a:lightRig rig="contrasting" dir="t">
              <a:rot lat="0" lon="0" rev="3000000"/>
            </a:lightRig>
          </a:scene3d>
          <a:sp3d contourW="7620">
            <a:bevelT w="95250" h="31750"/>
            <a:contourClr>
              <a:srgbClr val="333333"/>
            </a:contourClr>
          </a:sp3d>
        </p:spPr>
      </p:pic>
      <p:pic>
        <p:nvPicPr>
          <p:cNvPr id="17" name="Imagen 16">
            <a:extLst>
              <a:ext uri="{FF2B5EF4-FFF2-40B4-BE49-F238E27FC236}">
                <a16:creationId xmlns:a16="http://schemas.microsoft.com/office/drawing/2014/main" id="{FD70F181-8471-0B09-BBF5-1847C1D9B186}"/>
              </a:ext>
            </a:extLst>
          </p:cNvPr>
          <p:cNvPicPr>
            <a:picLocks noChangeAspect="1"/>
          </p:cNvPicPr>
          <p:nvPr/>
        </p:nvPicPr>
        <p:blipFill>
          <a:blip r:embed="rId8"/>
          <a:stretch>
            <a:fillRect/>
          </a:stretch>
        </p:blipFill>
        <p:spPr>
          <a:xfrm>
            <a:off x="7775279" y="910607"/>
            <a:ext cx="645430" cy="645430"/>
          </a:xfrm>
          <a:prstGeom prst="ellipse">
            <a:avLst/>
          </a:prstGeom>
          <a:ln w="25400" cap="rnd">
            <a:solidFill>
              <a:srgbClr val="AD0D39"/>
            </a:solidFill>
          </a:ln>
          <a:effectLst/>
          <a:scene3d>
            <a:camera prst="orthographicFront"/>
            <a:lightRig rig="contrasting" dir="t">
              <a:rot lat="0" lon="0" rev="3000000"/>
            </a:lightRig>
          </a:scene3d>
          <a:sp3d contourW="7620">
            <a:bevelT w="95250" h="31750"/>
            <a:contourClr>
              <a:srgbClr val="333333"/>
            </a:contourClr>
          </a:sp3d>
        </p:spPr>
      </p:pic>
      <p:pic>
        <p:nvPicPr>
          <p:cNvPr id="19" name="Imagen 18">
            <a:extLst>
              <a:ext uri="{FF2B5EF4-FFF2-40B4-BE49-F238E27FC236}">
                <a16:creationId xmlns:a16="http://schemas.microsoft.com/office/drawing/2014/main" id="{30AE4E77-ABC7-4821-B366-C12DAC7370D6}"/>
              </a:ext>
            </a:extLst>
          </p:cNvPr>
          <p:cNvPicPr>
            <a:picLocks noChangeAspect="1"/>
          </p:cNvPicPr>
          <p:nvPr/>
        </p:nvPicPr>
        <p:blipFill>
          <a:blip r:embed="rId9"/>
          <a:stretch>
            <a:fillRect/>
          </a:stretch>
        </p:blipFill>
        <p:spPr>
          <a:xfrm>
            <a:off x="6911052" y="908005"/>
            <a:ext cx="650634" cy="650634"/>
          </a:xfrm>
          <a:prstGeom prst="ellipse">
            <a:avLst/>
          </a:prstGeom>
          <a:ln w="25400" cap="rnd">
            <a:solidFill>
              <a:srgbClr val="AD0D39"/>
            </a:solidFill>
          </a:ln>
          <a:effectLst/>
          <a:scene3d>
            <a:camera prst="orthographicFront"/>
            <a:lightRig rig="contrasting" dir="t">
              <a:rot lat="0" lon="0" rev="3000000"/>
            </a:lightRig>
          </a:scene3d>
          <a:sp3d contourW="7620">
            <a:bevelT w="95250" h="31750"/>
            <a:contourClr>
              <a:srgbClr val="333333"/>
            </a:contourClr>
          </a:sp3d>
        </p:spPr>
      </p:pic>
      <p:pic>
        <p:nvPicPr>
          <p:cNvPr id="21" name="Imagen 20">
            <a:extLst>
              <a:ext uri="{FF2B5EF4-FFF2-40B4-BE49-F238E27FC236}">
                <a16:creationId xmlns:a16="http://schemas.microsoft.com/office/drawing/2014/main" id="{B6B0BF9C-A3C1-EF45-4E08-83C11472D485}"/>
              </a:ext>
            </a:extLst>
          </p:cNvPr>
          <p:cNvPicPr>
            <a:picLocks noChangeAspect="1"/>
          </p:cNvPicPr>
          <p:nvPr/>
        </p:nvPicPr>
        <p:blipFill>
          <a:blip r:embed="rId10"/>
          <a:stretch>
            <a:fillRect/>
          </a:stretch>
        </p:blipFill>
        <p:spPr>
          <a:xfrm>
            <a:off x="9579981" y="917129"/>
            <a:ext cx="632386" cy="632386"/>
          </a:xfrm>
          <a:prstGeom prst="ellipse">
            <a:avLst/>
          </a:prstGeom>
          <a:ln w="25400" cap="rnd">
            <a:solidFill>
              <a:srgbClr val="AD0D39"/>
            </a:solidFill>
          </a:ln>
          <a:effectLst/>
          <a:scene3d>
            <a:camera prst="orthographicFront"/>
            <a:lightRig rig="contrasting" dir="t">
              <a:rot lat="0" lon="0" rev="3000000"/>
            </a:lightRig>
          </a:scene3d>
          <a:sp3d contourW="7620">
            <a:bevelT w="95250" h="31750"/>
            <a:contourClr>
              <a:srgbClr val="333333"/>
            </a:contourClr>
          </a:sp3d>
        </p:spPr>
      </p:pic>
      <p:pic>
        <p:nvPicPr>
          <p:cNvPr id="22" name="Imagen 21">
            <a:extLst>
              <a:ext uri="{FF2B5EF4-FFF2-40B4-BE49-F238E27FC236}">
                <a16:creationId xmlns:a16="http://schemas.microsoft.com/office/drawing/2014/main" id="{E8F48E4C-3215-E453-C899-EA63450DDC64}"/>
              </a:ext>
            </a:extLst>
          </p:cNvPr>
          <p:cNvPicPr>
            <a:picLocks noChangeAspect="1"/>
          </p:cNvPicPr>
          <p:nvPr/>
        </p:nvPicPr>
        <p:blipFill>
          <a:blip r:embed="rId11"/>
          <a:stretch>
            <a:fillRect/>
          </a:stretch>
        </p:blipFill>
        <p:spPr>
          <a:xfrm>
            <a:off x="10332211" y="921328"/>
            <a:ext cx="658857" cy="641642"/>
          </a:xfrm>
          <a:prstGeom prst="ellipse">
            <a:avLst/>
          </a:prstGeom>
          <a:ln w="25400" cap="rnd">
            <a:solidFill>
              <a:srgbClr val="AD0D39"/>
            </a:solidFill>
          </a:ln>
          <a:effectLst/>
          <a:scene3d>
            <a:camera prst="orthographicFront"/>
            <a:lightRig rig="contrasting" dir="t">
              <a:rot lat="0" lon="0" rev="3000000"/>
            </a:lightRig>
          </a:scene3d>
          <a:sp3d contourW="7620">
            <a:bevelT w="95250" h="31750"/>
            <a:contourClr>
              <a:srgbClr val="333333"/>
            </a:contourClr>
          </a:sp3d>
        </p:spPr>
      </p:pic>
      <p:pic>
        <p:nvPicPr>
          <p:cNvPr id="23" name="Imagen 22">
            <a:extLst>
              <a:ext uri="{FF2B5EF4-FFF2-40B4-BE49-F238E27FC236}">
                <a16:creationId xmlns:a16="http://schemas.microsoft.com/office/drawing/2014/main" id="{A1E7DC21-DCC3-C730-3CA0-B82CFC5E9AD2}"/>
              </a:ext>
            </a:extLst>
          </p:cNvPr>
          <p:cNvPicPr>
            <a:picLocks noChangeAspect="1"/>
          </p:cNvPicPr>
          <p:nvPr/>
        </p:nvPicPr>
        <p:blipFill>
          <a:blip r:embed="rId12"/>
          <a:stretch>
            <a:fillRect/>
          </a:stretch>
        </p:blipFill>
        <p:spPr>
          <a:xfrm>
            <a:off x="11090120" y="155932"/>
            <a:ext cx="649216" cy="615290"/>
          </a:xfrm>
          <a:prstGeom prst="ellipse">
            <a:avLst/>
          </a:prstGeom>
          <a:ln w="25400" cap="rnd">
            <a:solidFill>
              <a:srgbClr val="AD0D39"/>
            </a:solidFill>
          </a:ln>
          <a:effectLst/>
          <a:scene3d>
            <a:camera prst="orthographicFront"/>
            <a:lightRig rig="contrasting" dir="t">
              <a:rot lat="0" lon="0" rev="3000000"/>
            </a:lightRig>
          </a:scene3d>
          <a:sp3d contourW="7620">
            <a:bevelT w="95250" h="31750"/>
            <a:contourClr>
              <a:srgbClr val="333333"/>
            </a:contourClr>
          </a:sp3d>
        </p:spPr>
      </p:pic>
      <p:pic>
        <p:nvPicPr>
          <p:cNvPr id="24" name="Imagen 23">
            <a:extLst>
              <a:ext uri="{FF2B5EF4-FFF2-40B4-BE49-F238E27FC236}">
                <a16:creationId xmlns:a16="http://schemas.microsoft.com/office/drawing/2014/main" id="{F10DE4FC-50BB-FBFB-644A-DECA1FF30DBE}"/>
              </a:ext>
            </a:extLst>
          </p:cNvPr>
          <p:cNvPicPr>
            <a:picLocks noChangeAspect="1"/>
          </p:cNvPicPr>
          <p:nvPr/>
        </p:nvPicPr>
        <p:blipFill rotWithShape="1">
          <a:blip r:embed="rId13"/>
          <a:srcRect l="12475" r="15770"/>
          <a:stretch/>
        </p:blipFill>
        <p:spPr>
          <a:xfrm>
            <a:off x="11075143" y="878220"/>
            <a:ext cx="725177" cy="701905"/>
          </a:xfrm>
          <a:prstGeom prst="ellipse">
            <a:avLst/>
          </a:prstGeom>
          <a:ln w="25400" cap="rnd">
            <a:solidFill>
              <a:srgbClr val="AD0D39"/>
            </a:solidFill>
          </a:ln>
          <a:effectLst/>
          <a:scene3d>
            <a:camera prst="orthographicFront"/>
            <a:lightRig rig="contrasting" dir="t">
              <a:rot lat="0" lon="0" rev="3000000"/>
            </a:lightRig>
          </a:scene3d>
          <a:sp3d contourW="7620">
            <a:bevelT w="95250" h="31750"/>
            <a:contourClr>
              <a:srgbClr val="333333"/>
            </a:contourClr>
          </a:sp3d>
        </p:spPr>
      </p:pic>
      <p:pic>
        <p:nvPicPr>
          <p:cNvPr id="25" name="Imagen 24">
            <a:extLst>
              <a:ext uri="{FF2B5EF4-FFF2-40B4-BE49-F238E27FC236}">
                <a16:creationId xmlns:a16="http://schemas.microsoft.com/office/drawing/2014/main" id="{20F783EF-9AC6-CD75-6943-0C8629CAF148}"/>
              </a:ext>
            </a:extLst>
          </p:cNvPr>
          <p:cNvPicPr>
            <a:picLocks noChangeAspect="1"/>
          </p:cNvPicPr>
          <p:nvPr/>
        </p:nvPicPr>
        <p:blipFill>
          <a:blip r:embed="rId14"/>
          <a:stretch>
            <a:fillRect/>
          </a:stretch>
        </p:blipFill>
        <p:spPr>
          <a:xfrm>
            <a:off x="8683513" y="917129"/>
            <a:ext cx="632386" cy="632386"/>
          </a:xfrm>
          <a:prstGeom prst="ellipse">
            <a:avLst/>
          </a:prstGeom>
          <a:ln w="25400" cap="rnd">
            <a:solidFill>
              <a:srgbClr val="AD0D39"/>
            </a:solidFill>
          </a:ln>
          <a:effectLst/>
          <a:scene3d>
            <a:camera prst="orthographicFront"/>
            <a:lightRig rig="contrasting" dir="t">
              <a:rot lat="0" lon="0" rev="3000000"/>
            </a:lightRig>
          </a:scene3d>
          <a:sp3d contourW="7620">
            <a:bevelT w="95250" h="31750"/>
            <a:contourClr>
              <a:srgbClr val="333333"/>
            </a:contourClr>
          </a:sp3d>
        </p:spPr>
      </p:pic>
      <p:pic>
        <p:nvPicPr>
          <p:cNvPr id="26" name="Imagen 25">
            <a:extLst>
              <a:ext uri="{FF2B5EF4-FFF2-40B4-BE49-F238E27FC236}">
                <a16:creationId xmlns:a16="http://schemas.microsoft.com/office/drawing/2014/main" id="{D88E38B2-8E5A-11E3-9A30-4AF1DDB7DAFB}"/>
              </a:ext>
            </a:extLst>
          </p:cNvPr>
          <p:cNvPicPr>
            <a:picLocks noChangeAspect="1"/>
          </p:cNvPicPr>
          <p:nvPr/>
        </p:nvPicPr>
        <p:blipFill>
          <a:blip r:embed="rId15"/>
          <a:stretch>
            <a:fillRect/>
          </a:stretch>
        </p:blipFill>
        <p:spPr>
          <a:xfrm>
            <a:off x="7752040" y="144419"/>
            <a:ext cx="649684" cy="649684"/>
          </a:xfrm>
          <a:prstGeom prst="ellipse">
            <a:avLst/>
          </a:prstGeom>
          <a:ln w="25400" cap="rnd">
            <a:solidFill>
              <a:srgbClr val="AD0D39"/>
            </a:solidFill>
          </a:ln>
          <a:effectLst/>
          <a:scene3d>
            <a:camera prst="orthographicFront"/>
            <a:lightRig rig="contrasting" dir="t">
              <a:rot lat="0" lon="0" rev="3000000"/>
            </a:lightRig>
          </a:scene3d>
          <a:sp3d contourW="7620">
            <a:bevelT w="95250" h="31750"/>
            <a:contourClr>
              <a:srgbClr val="333333"/>
            </a:contourClr>
          </a:sp3d>
        </p:spPr>
      </p:pic>
      <p:sp>
        <p:nvSpPr>
          <p:cNvPr id="28" name="CuadroTexto 27">
            <a:extLst>
              <a:ext uri="{FF2B5EF4-FFF2-40B4-BE49-F238E27FC236}">
                <a16:creationId xmlns:a16="http://schemas.microsoft.com/office/drawing/2014/main" id="{FDDAD6E3-DA19-5E99-7573-A061AF934128}"/>
              </a:ext>
            </a:extLst>
          </p:cNvPr>
          <p:cNvSpPr txBox="1"/>
          <p:nvPr/>
        </p:nvSpPr>
        <p:spPr>
          <a:xfrm>
            <a:off x="7448105" y="2727858"/>
            <a:ext cx="3914277" cy="369332"/>
          </a:xfrm>
          <a:prstGeom prst="rect">
            <a:avLst/>
          </a:prstGeom>
          <a:noFill/>
        </p:spPr>
        <p:txBody>
          <a:bodyPr wrap="none" rtlCol="0">
            <a:spAutoFit/>
          </a:bodyPr>
          <a:lstStyle/>
          <a:p>
            <a:r>
              <a:rPr lang="es-ES" dirty="0" err="1"/>
              <a:t>Spanish</a:t>
            </a:r>
            <a:r>
              <a:rPr lang="es-ES" dirty="0"/>
              <a:t> Network </a:t>
            </a:r>
            <a:r>
              <a:rPr lang="es-ES" dirty="0" err="1"/>
              <a:t>of</a:t>
            </a:r>
            <a:r>
              <a:rPr lang="es-ES" dirty="0"/>
              <a:t> </a:t>
            </a:r>
            <a:r>
              <a:rPr lang="es-ES" dirty="0" err="1"/>
              <a:t>Learning</a:t>
            </a:r>
            <a:r>
              <a:rPr lang="es-ES" dirty="0"/>
              <a:t> </a:t>
            </a:r>
            <a:r>
              <a:rPr lang="es-ES" dirty="0" err="1"/>
              <a:t>Analytics</a:t>
            </a:r>
            <a:endParaRPr lang="es-ES_tradnl" dirty="0"/>
          </a:p>
        </p:txBody>
      </p:sp>
      <p:sp>
        <p:nvSpPr>
          <p:cNvPr id="6" name="CuadroTexto 5">
            <a:extLst>
              <a:ext uri="{FF2B5EF4-FFF2-40B4-BE49-F238E27FC236}">
                <a16:creationId xmlns:a16="http://schemas.microsoft.com/office/drawing/2014/main" id="{4B2B8578-EF9D-30A8-7CA3-82E29CC3A795}"/>
              </a:ext>
            </a:extLst>
          </p:cNvPr>
          <p:cNvSpPr txBox="1"/>
          <p:nvPr/>
        </p:nvSpPr>
        <p:spPr>
          <a:xfrm>
            <a:off x="1247553" y="5846545"/>
            <a:ext cx="10515599" cy="64633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r>
              <a:rPr lang="en-GB" dirty="0" err="1"/>
              <a:t>Bordies</a:t>
            </a:r>
            <a:r>
              <a:rPr lang="en-GB" dirty="0"/>
              <a:t> et al., (2023), Expectations About Learning Analytics After the COVID-19 Pandemic: A Study of 7 Spanish Universities, LASI’23: Learning Analytics Summer Institute Spain, June 29–30, 2023, Madrid</a:t>
            </a:r>
          </a:p>
        </p:txBody>
      </p:sp>
      <p:sp>
        <p:nvSpPr>
          <p:cNvPr id="5" name="Marcador de número de diapositiva 4">
            <a:extLst>
              <a:ext uri="{FF2B5EF4-FFF2-40B4-BE49-F238E27FC236}">
                <a16:creationId xmlns:a16="http://schemas.microsoft.com/office/drawing/2014/main" id="{2CBCD47B-6942-5636-3B4C-2B88B5DD5A52}"/>
              </a:ext>
            </a:extLst>
          </p:cNvPr>
          <p:cNvSpPr>
            <a:spLocks noGrp="1"/>
          </p:cNvSpPr>
          <p:nvPr>
            <p:ph type="sldNum" sz="quarter" idx="4"/>
          </p:nvPr>
        </p:nvSpPr>
        <p:spPr/>
        <p:txBody>
          <a:bodyPr/>
          <a:lstStyle/>
          <a:p>
            <a:fld id="{66ACB6DD-DCF0-A441-B658-B929A2260E05}" type="slidenum">
              <a:rPr lang="es-ES" smtClean="0"/>
              <a:t>28</a:t>
            </a:fld>
            <a:endParaRPr lang="es-ES" dirty="0"/>
          </a:p>
        </p:txBody>
      </p:sp>
      <p:sp>
        <p:nvSpPr>
          <p:cNvPr id="10" name="CuadroTexto 9">
            <a:extLst>
              <a:ext uri="{FF2B5EF4-FFF2-40B4-BE49-F238E27FC236}">
                <a16:creationId xmlns:a16="http://schemas.microsoft.com/office/drawing/2014/main" id="{F2BA1AC4-F080-C957-8013-98540F2370FE}"/>
              </a:ext>
            </a:extLst>
          </p:cNvPr>
          <p:cNvSpPr txBox="1"/>
          <p:nvPr/>
        </p:nvSpPr>
        <p:spPr>
          <a:xfrm>
            <a:off x="6900659" y="3191723"/>
            <a:ext cx="4998116" cy="2215991"/>
          </a:xfrm>
          <a:prstGeom prst="rect">
            <a:avLst/>
          </a:prstGeom>
          <a:noFill/>
          <a:ln>
            <a:solidFill>
              <a:schemeClr val="tx1"/>
            </a:solidFill>
          </a:ln>
        </p:spPr>
        <p:txBody>
          <a:bodyPr wrap="square" rtlCol="0">
            <a:spAutoFit/>
          </a:bodyPr>
          <a:lstStyle/>
          <a:p>
            <a:r>
              <a:rPr lang="en-GB" sz="2400" dirty="0"/>
              <a:t>16 items / Likert 7-point scale </a:t>
            </a:r>
          </a:p>
          <a:p>
            <a:r>
              <a:rPr lang="en-GB" i="1" dirty="0"/>
              <a:t>Example of an item: </a:t>
            </a:r>
          </a:p>
          <a:p>
            <a:pPr lvl="1"/>
            <a:r>
              <a:rPr lang="en-GB" sz="2400" dirty="0"/>
              <a:t>Q01“The university will provide me with guidance on how to access learning analytics about my students”</a:t>
            </a:r>
          </a:p>
        </p:txBody>
      </p:sp>
    </p:spTree>
    <p:extLst>
      <p:ext uri="{BB962C8B-B14F-4D97-AF65-F5344CB8AC3E}">
        <p14:creationId xmlns:p14="http://schemas.microsoft.com/office/powerpoint/2010/main" val="3103835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1F5D47-ADC3-65CE-D55E-59B116F8C11E}"/>
              </a:ext>
            </a:extLst>
          </p:cNvPr>
          <p:cNvSpPr>
            <a:spLocks noGrp="1"/>
          </p:cNvSpPr>
          <p:nvPr>
            <p:ph type="title"/>
          </p:nvPr>
        </p:nvSpPr>
        <p:spPr>
          <a:xfrm>
            <a:off x="838200" y="283848"/>
            <a:ext cx="10515600" cy="1325563"/>
          </a:xfrm>
        </p:spPr>
        <p:txBody>
          <a:bodyPr>
            <a:normAutofit fontScale="90000"/>
          </a:bodyPr>
          <a:lstStyle/>
          <a:p>
            <a:r>
              <a:rPr lang="en-GB" dirty="0"/>
              <a:t>Culturally Aware </a:t>
            </a:r>
            <a:br>
              <a:rPr lang="en-GB" dirty="0"/>
            </a:br>
            <a:r>
              <a:rPr lang="en-GB" dirty="0"/>
              <a:t>Learning Analytics </a:t>
            </a:r>
            <a:br>
              <a:rPr lang="en-GB" dirty="0"/>
            </a:br>
            <a:r>
              <a:rPr lang="en-GB" dirty="0"/>
              <a:t>(CARLA) </a:t>
            </a:r>
          </a:p>
        </p:txBody>
      </p:sp>
      <p:sp>
        <p:nvSpPr>
          <p:cNvPr id="3" name="Marcador de contenido 2">
            <a:extLst>
              <a:ext uri="{FF2B5EF4-FFF2-40B4-BE49-F238E27FC236}">
                <a16:creationId xmlns:a16="http://schemas.microsoft.com/office/drawing/2014/main" id="{ED4CEE94-18A5-EDF7-9F00-C7BACE574852}"/>
              </a:ext>
            </a:extLst>
          </p:cNvPr>
          <p:cNvSpPr>
            <a:spLocks noGrp="1"/>
          </p:cNvSpPr>
          <p:nvPr>
            <p:ph sz="quarter" idx="11"/>
          </p:nvPr>
        </p:nvSpPr>
        <p:spPr>
          <a:xfrm>
            <a:off x="838199" y="1854200"/>
            <a:ext cx="6217921" cy="4028440"/>
          </a:xfrm>
        </p:spPr>
        <p:txBody>
          <a:bodyPr>
            <a:normAutofit lnSpcReduction="10000"/>
          </a:bodyPr>
          <a:lstStyle/>
          <a:p>
            <a:r>
              <a:rPr lang="en-GB" dirty="0"/>
              <a:t>Expectations about LA</a:t>
            </a:r>
          </a:p>
          <a:p>
            <a:pPr lvl="1"/>
            <a:r>
              <a:rPr lang="en-GB" dirty="0"/>
              <a:t>SELAQ+ instrument (for teachers) </a:t>
            </a:r>
            <a:r>
              <a:rPr lang="en-GB" sz="1900" dirty="0">
                <a:solidFill>
                  <a:schemeClr val="bg1">
                    <a:lumMod val="50000"/>
                  </a:schemeClr>
                </a:solidFill>
              </a:rPr>
              <a:t>[</a:t>
            </a:r>
            <a:r>
              <a:rPr lang="es-ES" sz="1900" dirty="0" err="1">
                <a:solidFill>
                  <a:schemeClr val="bg1">
                    <a:lumMod val="50000"/>
                  </a:schemeClr>
                </a:solidFill>
              </a:rPr>
              <a:t>Whitelock-Wainwright</a:t>
            </a:r>
            <a:r>
              <a:rPr lang="es-ES" sz="1900" dirty="0">
                <a:solidFill>
                  <a:schemeClr val="bg1">
                    <a:lumMod val="50000"/>
                  </a:schemeClr>
                </a:solidFill>
              </a:rPr>
              <a:t> et al., 2020]</a:t>
            </a:r>
            <a:endParaRPr lang="en-GB" sz="1900" dirty="0">
              <a:solidFill>
                <a:schemeClr val="bg1">
                  <a:lumMod val="50000"/>
                </a:schemeClr>
              </a:solidFill>
            </a:endParaRPr>
          </a:p>
          <a:p>
            <a:pPr lvl="1"/>
            <a:r>
              <a:rPr lang="en-GB" dirty="0"/>
              <a:t>7 Spanish Universities  </a:t>
            </a:r>
          </a:p>
          <a:p>
            <a:r>
              <a:rPr lang="en-GB" dirty="0"/>
              <a:t>Differences in teachers’ expectations across geographical regions</a:t>
            </a:r>
          </a:p>
          <a:p>
            <a:pPr lvl="1"/>
            <a:r>
              <a:rPr lang="en-GB" dirty="0"/>
              <a:t>(e.g.: Spain, LATAM)</a:t>
            </a:r>
          </a:p>
        </p:txBody>
      </p:sp>
      <p:sp>
        <p:nvSpPr>
          <p:cNvPr id="7" name="Marcador de pie de página 6">
            <a:extLst>
              <a:ext uri="{FF2B5EF4-FFF2-40B4-BE49-F238E27FC236}">
                <a16:creationId xmlns:a16="http://schemas.microsoft.com/office/drawing/2014/main" id="{DB65E846-A2FE-BE14-F02C-F386E0B7CA41}"/>
              </a:ext>
            </a:extLst>
          </p:cNvPr>
          <p:cNvSpPr>
            <a:spLocks noGrp="1"/>
          </p:cNvSpPr>
          <p:nvPr>
            <p:ph type="ftr" sz="quarter" idx="3"/>
          </p:nvPr>
        </p:nvSpPr>
        <p:spPr>
          <a:xfrm>
            <a:off x="4038600" y="6492876"/>
            <a:ext cx="4114800" cy="365125"/>
          </a:xfrm>
        </p:spPr>
        <p:txBody>
          <a:bodyPr/>
          <a:lstStyle/>
          <a:p>
            <a:r>
              <a:rPr lang="es-ES"/>
              <a:t>amartine@CSEDU May 2nd 2024</a:t>
            </a:r>
            <a:endParaRPr lang="es-ES" dirty="0"/>
          </a:p>
        </p:txBody>
      </p:sp>
      <p:pic>
        <p:nvPicPr>
          <p:cNvPr id="2050" name="Picture 2" descr="SNOLA">
            <a:extLst>
              <a:ext uri="{FF2B5EF4-FFF2-40B4-BE49-F238E27FC236}">
                <a16:creationId xmlns:a16="http://schemas.microsoft.com/office/drawing/2014/main" id="{DECAF27C-7EAB-6292-C2FD-04540D418A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5834" y="1850513"/>
            <a:ext cx="3447245" cy="782812"/>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a:extLst>
              <a:ext uri="{FF2B5EF4-FFF2-40B4-BE49-F238E27FC236}">
                <a16:creationId xmlns:a16="http://schemas.microsoft.com/office/drawing/2014/main" id="{B1B4EEA4-B3DF-CF8E-348A-34C5E3BDBE30}"/>
              </a:ext>
            </a:extLst>
          </p:cNvPr>
          <p:cNvPicPr>
            <a:picLocks noChangeAspect="1"/>
          </p:cNvPicPr>
          <p:nvPr/>
        </p:nvPicPr>
        <p:blipFill>
          <a:blip r:embed="rId4"/>
          <a:stretch>
            <a:fillRect/>
          </a:stretch>
        </p:blipFill>
        <p:spPr>
          <a:xfrm>
            <a:off x="6900659" y="150809"/>
            <a:ext cx="636905" cy="636905"/>
          </a:xfrm>
          <a:prstGeom prst="ellipse">
            <a:avLst/>
          </a:prstGeom>
          <a:ln w="25400" cap="rnd">
            <a:solidFill>
              <a:srgbClr val="AD0D39"/>
            </a:solidFill>
          </a:ln>
          <a:effectLst/>
          <a:scene3d>
            <a:camera prst="orthographicFront"/>
            <a:lightRig rig="contrasting" dir="t">
              <a:rot lat="0" lon="0" rev="3000000"/>
            </a:lightRig>
          </a:scene3d>
          <a:sp3d contourW="7620">
            <a:bevelT w="95250" h="31750"/>
            <a:contourClr>
              <a:srgbClr val="333333"/>
            </a:contourClr>
          </a:sp3d>
        </p:spPr>
      </p:pic>
      <p:pic>
        <p:nvPicPr>
          <p:cNvPr id="13" name="Imagen 12">
            <a:extLst>
              <a:ext uri="{FF2B5EF4-FFF2-40B4-BE49-F238E27FC236}">
                <a16:creationId xmlns:a16="http://schemas.microsoft.com/office/drawing/2014/main" id="{5A62FC8F-BBE8-F605-6DD4-32B752B4F2D9}"/>
              </a:ext>
            </a:extLst>
          </p:cNvPr>
          <p:cNvPicPr>
            <a:picLocks noChangeAspect="1"/>
          </p:cNvPicPr>
          <p:nvPr/>
        </p:nvPicPr>
        <p:blipFill>
          <a:blip r:embed="rId5"/>
          <a:stretch>
            <a:fillRect/>
          </a:stretch>
        </p:blipFill>
        <p:spPr>
          <a:xfrm>
            <a:off x="8631137" y="138498"/>
            <a:ext cx="659517" cy="659517"/>
          </a:xfrm>
          <a:prstGeom prst="ellipse">
            <a:avLst/>
          </a:prstGeom>
          <a:ln w="25400" cap="rnd">
            <a:solidFill>
              <a:srgbClr val="AD0D39"/>
            </a:solidFill>
          </a:ln>
          <a:effectLst/>
          <a:scene3d>
            <a:camera prst="orthographicFront"/>
            <a:lightRig rig="contrasting" dir="t">
              <a:rot lat="0" lon="0" rev="3000000"/>
            </a:lightRig>
          </a:scene3d>
          <a:sp3d contourW="7620">
            <a:bevelT w="95250" h="31750"/>
            <a:contourClr>
              <a:srgbClr val="333333"/>
            </a:contourClr>
          </a:sp3d>
        </p:spPr>
      </p:pic>
      <p:pic>
        <p:nvPicPr>
          <p:cNvPr id="15" name="Imagen 14">
            <a:extLst>
              <a:ext uri="{FF2B5EF4-FFF2-40B4-BE49-F238E27FC236}">
                <a16:creationId xmlns:a16="http://schemas.microsoft.com/office/drawing/2014/main" id="{EA291F27-F39E-ACFB-CA4A-A6506FF164C7}"/>
              </a:ext>
            </a:extLst>
          </p:cNvPr>
          <p:cNvPicPr>
            <a:picLocks noChangeAspect="1"/>
          </p:cNvPicPr>
          <p:nvPr/>
        </p:nvPicPr>
        <p:blipFill>
          <a:blip r:embed="rId6"/>
          <a:stretch>
            <a:fillRect/>
          </a:stretch>
        </p:blipFill>
        <p:spPr>
          <a:xfrm>
            <a:off x="9513667" y="139446"/>
            <a:ext cx="659631" cy="659631"/>
          </a:xfrm>
          <a:prstGeom prst="ellipse">
            <a:avLst/>
          </a:prstGeom>
          <a:ln w="25400" cap="rnd">
            <a:solidFill>
              <a:srgbClr val="AD0D39"/>
            </a:solidFill>
          </a:ln>
          <a:effectLst/>
          <a:scene3d>
            <a:camera prst="orthographicFront"/>
            <a:lightRig rig="contrasting" dir="t">
              <a:rot lat="0" lon="0" rev="3000000"/>
            </a:lightRig>
          </a:scene3d>
          <a:sp3d contourW="7620">
            <a:bevelT w="95250" h="31750"/>
            <a:contourClr>
              <a:srgbClr val="333333"/>
            </a:contourClr>
          </a:sp3d>
        </p:spPr>
      </p:pic>
      <p:pic>
        <p:nvPicPr>
          <p:cNvPr id="16" name="Imagen 15">
            <a:extLst>
              <a:ext uri="{FF2B5EF4-FFF2-40B4-BE49-F238E27FC236}">
                <a16:creationId xmlns:a16="http://schemas.microsoft.com/office/drawing/2014/main" id="{6AC110CA-3FF8-5A11-5665-A8BD268E1D16}"/>
              </a:ext>
            </a:extLst>
          </p:cNvPr>
          <p:cNvPicPr>
            <a:picLocks noChangeAspect="1"/>
          </p:cNvPicPr>
          <p:nvPr/>
        </p:nvPicPr>
        <p:blipFill rotWithShape="1">
          <a:blip r:embed="rId7"/>
          <a:srcRect l="13339" r="15913"/>
          <a:stretch/>
        </p:blipFill>
        <p:spPr>
          <a:xfrm>
            <a:off x="10243451" y="160265"/>
            <a:ext cx="747617" cy="650001"/>
          </a:xfrm>
          <a:prstGeom prst="ellipse">
            <a:avLst/>
          </a:prstGeom>
          <a:ln w="25400" cap="rnd">
            <a:solidFill>
              <a:srgbClr val="AD0D39"/>
            </a:solidFill>
          </a:ln>
          <a:effectLst/>
          <a:scene3d>
            <a:camera prst="orthographicFront"/>
            <a:lightRig rig="contrasting" dir="t">
              <a:rot lat="0" lon="0" rev="3000000"/>
            </a:lightRig>
          </a:scene3d>
          <a:sp3d contourW="7620">
            <a:bevelT w="95250" h="31750"/>
            <a:contourClr>
              <a:srgbClr val="333333"/>
            </a:contourClr>
          </a:sp3d>
        </p:spPr>
      </p:pic>
      <p:pic>
        <p:nvPicPr>
          <p:cNvPr id="17" name="Imagen 16">
            <a:extLst>
              <a:ext uri="{FF2B5EF4-FFF2-40B4-BE49-F238E27FC236}">
                <a16:creationId xmlns:a16="http://schemas.microsoft.com/office/drawing/2014/main" id="{FD70F181-8471-0B09-BBF5-1847C1D9B186}"/>
              </a:ext>
            </a:extLst>
          </p:cNvPr>
          <p:cNvPicPr>
            <a:picLocks noChangeAspect="1"/>
          </p:cNvPicPr>
          <p:nvPr/>
        </p:nvPicPr>
        <p:blipFill>
          <a:blip r:embed="rId8"/>
          <a:stretch>
            <a:fillRect/>
          </a:stretch>
        </p:blipFill>
        <p:spPr>
          <a:xfrm>
            <a:off x="7775279" y="910607"/>
            <a:ext cx="645430" cy="645430"/>
          </a:xfrm>
          <a:prstGeom prst="ellipse">
            <a:avLst/>
          </a:prstGeom>
          <a:ln w="25400" cap="rnd">
            <a:solidFill>
              <a:srgbClr val="AD0D39"/>
            </a:solidFill>
          </a:ln>
          <a:effectLst/>
          <a:scene3d>
            <a:camera prst="orthographicFront"/>
            <a:lightRig rig="contrasting" dir="t">
              <a:rot lat="0" lon="0" rev="3000000"/>
            </a:lightRig>
          </a:scene3d>
          <a:sp3d contourW="7620">
            <a:bevelT w="95250" h="31750"/>
            <a:contourClr>
              <a:srgbClr val="333333"/>
            </a:contourClr>
          </a:sp3d>
        </p:spPr>
      </p:pic>
      <p:pic>
        <p:nvPicPr>
          <p:cNvPr id="19" name="Imagen 18">
            <a:extLst>
              <a:ext uri="{FF2B5EF4-FFF2-40B4-BE49-F238E27FC236}">
                <a16:creationId xmlns:a16="http://schemas.microsoft.com/office/drawing/2014/main" id="{30AE4E77-ABC7-4821-B366-C12DAC7370D6}"/>
              </a:ext>
            </a:extLst>
          </p:cNvPr>
          <p:cNvPicPr>
            <a:picLocks noChangeAspect="1"/>
          </p:cNvPicPr>
          <p:nvPr/>
        </p:nvPicPr>
        <p:blipFill>
          <a:blip r:embed="rId9"/>
          <a:stretch>
            <a:fillRect/>
          </a:stretch>
        </p:blipFill>
        <p:spPr>
          <a:xfrm>
            <a:off x="6911052" y="908005"/>
            <a:ext cx="650634" cy="650634"/>
          </a:xfrm>
          <a:prstGeom prst="ellipse">
            <a:avLst/>
          </a:prstGeom>
          <a:ln w="25400" cap="rnd">
            <a:solidFill>
              <a:srgbClr val="AD0D39"/>
            </a:solidFill>
          </a:ln>
          <a:effectLst/>
          <a:scene3d>
            <a:camera prst="orthographicFront"/>
            <a:lightRig rig="contrasting" dir="t">
              <a:rot lat="0" lon="0" rev="3000000"/>
            </a:lightRig>
          </a:scene3d>
          <a:sp3d contourW="7620">
            <a:bevelT w="95250" h="31750"/>
            <a:contourClr>
              <a:srgbClr val="333333"/>
            </a:contourClr>
          </a:sp3d>
        </p:spPr>
      </p:pic>
      <p:pic>
        <p:nvPicPr>
          <p:cNvPr id="21" name="Imagen 20">
            <a:extLst>
              <a:ext uri="{FF2B5EF4-FFF2-40B4-BE49-F238E27FC236}">
                <a16:creationId xmlns:a16="http://schemas.microsoft.com/office/drawing/2014/main" id="{B6B0BF9C-A3C1-EF45-4E08-83C11472D485}"/>
              </a:ext>
            </a:extLst>
          </p:cNvPr>
          <p:cNvPicPr>
            <a:picLocks noChangeAspect="1"/>
          </p:cNvPicPr>
          <p:nvPr/>
        </p:nvPicPr>
        <p:blipFill>
          <a:blip r:embed="rId10"/>
          <a:stretch>
            <a:fillRect/>
          </a:stretch>
        </p:blipFill>
        <p:spPr>
          <a:xfrm>
            <a:off x="9579981" y="917129"/>
            <a:ext cx="632386" cy="632386"/>
          </a:xfrm>
          <a:prstGeom prst="ellipse">
            <a:avLst/>
          </a:prstGeom>
          <a:ln w="25400" cap="rnd">
            <a:solidFill>
              <a:srgbClr val="AD0D39"/>
            </a:solidFill>
          </a:ln>
          <a:effectLst/>
          <a:scene3d>
            <a:camera prst="orthographicFront"/>
            <a:lightRig rig="contrasting" dir="t">
              <a:rot lat="0" lon="0" rev="3000000"/>
            </a:lightRig>
          </a:scene3d>
          <a:sp3d contourW="7620">
            <a:bevelT w="95250" h="31750"/>
            <a:contourClr>
              <a:srgbClr val="333333"/>
            </a:contourClr>
          </a:sp3d>
        </p:spPr>
      </p:pic>
      <p:pic>
        <p:nvPicPr>
          <p:cNvPr id="22" name="Imagen 21">
            <a:extLst>
              <a:ext uri="{FF2B5EF4-FFF2-40B4-BE49-F238E27FC236}">
                <a16:creationId xmlns:a16="http://schemas.microsoft.com/office/drawing/2014/main" id="{E8F48E4C-3215-E453-C899-EA63450DDC64}"/>
              </a:ext>
            </a:extLst>
          </p:cNvPr>
          <p:cNvPicPr>
            <a:picLocks noChangeAspect="1"/>
          </p:cNvPicPr>
          <p:nvPr/>
        </p:nvPicPr>
        <p:blipFill>
          <a:blip r:embed="rId11"/>
          <a:stretch>
            <a:fillRect/>
          </a:stretch>
        </p:blipFill>
        <p:spPr>
          <a:xfrm>
            <a:off x="10332211" y="921328"/>
            <a:ext cx="658857" cy="641642"/>
          </a:xfrm>
          <a:prstGeom prst="ellipse">
            <a:avLst/>
          </a:prstGeom>
          <a:ln w="25400" cap="rnd">
            <a:solidFill>
              <a:srgbClr val="AD0D39"/>
            </a:solidFill>
          </a:ln>
          <a:effectLst/>
          <a:scene3d>
            <a:camera prst="orthographicFront"/>
            <a:lightRig rig="contrasting" dir="t">
              <a:rot lat="0" lon="0" rev="3000000"/>
            </a:lightRig>
          </a:scene3d>
          <a:sp3d contourW="7620">
            <a:bevelT w="95250" h="31750"/>
            <a:contourClr>
              <a:srgbClr val="333333"/>
            </a:contourClr>
          </a:sp3d>
        </p:spPr>
      </p:pic>
      <p:pic>
        <p:nvPicPr>
          <p:cNvPr id="23" name="Imagen 22">
            <a:extLst>
              <a:ext uri="{FF2B5EF4-FFF2-40B4-BE49-F238E27FC236}">
                <a16:creationId xmlns:a16="http://schemas.microsoft.com/office/drawing/2014/main" id="{A1E7DC21-DCC3-C730-3CA0-B82CFC5E9AD2}"/>
              </a:ext>
            </a:extLst>
          </p:cNvPr>
          <p:cNvPicPr>
            <a:picLocks noChangeAspect="1"/>
          </p:cNvPicPr>
          <p:nvPr/>
        </p:nvPicPr>
        <p:blipFill>
          <a:blip r:embed="rId12"/>
          <a:stretch>
            <a:fillRect/>
          </a:stretch>
        </p:blipFill>
        <p:spPr>
          <a:xfrm>
            <a:off x="11090120" y="155932"/>
            <a:ext cx="649216" cy="615290"/>
          </a:xfrm>
          <a:prstGeom prst="ellipse">
            <a:avLst/>
          </a:prstGeom>
          <a:ln w="25400" cap="rnd">
            <a:solidFill>
              <a:srgbClr val="AD0D39"/>
            </a:solidFill>
          </a:ln>
          <a:effectLst/>
          <a:scene3d>
            <a:camera prst="orthographicFront"/>
            <a:lightRig rig="contrasting" dir="t">
              <a:rot lat="0" lon="0" rev="3000000"/>
            </a:lightRig>
          </a:scene3d>
          <a:sp3d contourW="7620">
            <a:bevelT w="95250" h="31750"/>
            <a:contourClr>
              <a:srgbClr val="333333"/>
            </a:contourClr>
          </a:sp3d>
        </p:spPr>
      </p:pic>
      <p:pic>
        <p:nvPicPr>
          <p:cNvPr id="24" name="Imagen 23">
            <a:extLst>
              <a:ext uri="{FF2B5EF4-FFF2-40B4-BE49-F238E27FC236}">
                <a16:creationId xmlns:a16="http://schemas.microsoft.com/office/drawing/2014/main" id="{F10DE4FC-50BB-FBFB-644A-DECA1FF30DBE}"/>
              </a:ext>
            </a:extLst>
          </p:cNvPr>
          <p:cNvPicPr>
            <a:picLocks noChangeAspect="1"/>
          </p:cNvPicPr>
          <p:nvPr/>
        </p:nvPicPr>
        <p:blipFill rotWithShape="1">
          <a:blip r:embed="rId13"/>
          <a:srcRect l="12475" r="15770"/>
          <a:stretch/>
        </p:blipFill>
        <p:spPr>
          <a:xfrm>
            <a:off x="11075143" y="878220"/>
            <a:ext cx="725177" cy="701905"/>
          </a:xfrm>
          <a:prstGeom prst="ellipse">
            <a:avLst/>
          </a:prstGeom>
          <a:ln w="25400" cap="rnd">
            <a:solidFill>
              <a:srgbClr val="AD0D39"/>
            </a:solidFill>
          </a:ln>
          <a:effectLst/>
          <a:scene3d>
            <a:camera prst="orthographicFront"/>
            <a:lightRig rig="contrasting" dir="t">
              <a:rot lat="0" lon="0" rev="3000000"/>
            </a:lightRig>
          </a:scene3d>
          <a:sp3d contourW="7620">
            <a:bevelT w="95250" h="31750"/>
            <a:contourClr>
              <a:srgbClr val="333333"/>
            </a:contourClr>
          </a:sp3d>
        </p:spPr>
      </p:pic>
      <p:pic>
        <p:nvPicPr>
          <p:cNvPr id="25" name="Imagen 24">
            <a:extLst>
              <a:ext uri="{FF2B5EF4-FFF2-40B4-BE49-F238E27FC236}">
                <a16:creationId xmlns:a16="http://schemas.microsoft.com/office/drawing/2014/main" id="{20F783EF-9AC6-CD75-6943-0C8629CAF148}"/>
              </a:ext>
            </a:extLst>
          </p:cNvPr>
          <p:cNvPicPr>
            <a:picLocks noChangeAspect="1"/>
          </p:cNvPicPr>
          <p:nvPr/>
        </p:nvPicPr>
        <p:blipFill>
          <a:blip r:embed="rId14"/>
          <a:stretch>
            <a:fillRect/>
          </a:stretch>
        </p:blipFill>
        <p:spPr>
          <a:xfrm>
            <a:off x="8683513" y="917129"/>
            <a:ext cx="632386" cy="632386"/>
          </a:xfrm>
          <a:prstGeom prst="ellipse">
            <a:avLst/>
          </a:prstGeom>
          <a:ln w="25400" cap="rnd">
            <a:solidFill>
              <a:srgbClr val="AD0D39"/>
            </a:solidFill>
          </a:ln>
          <a:effectLst/>
          <a:scene3d>
            <a:camera prst="orthographicFront"/>
            <a:lightRig rig="contrasting" dir="t">
              <a:rot lat="0" lon="0" rev="3000000"/>
            </a:lightRig>
          </a:scene3d>
          <a:sp3d contourW="7620">
            <a:bevelT w="95250" h="31750"/>
            <a:contourClr>
              <a:srgbClr val="333333"/>
            </a:contourClr>
          </a:sp3d>
        </p:spPr>
      </p:pic>
      <p:pic>
        <p:nvPicPr>
          <p:cNvPr id="26" name="Imagen 25">
            <a:extLst>
              <a:ext uri="{FF2B5EF4-FFF2-40B4-BE49-F238E27FC236}">
                <a16:creationId xmlns:a16="http://schemas.microsoft.com/office/drawing/2014/main" id="{D88E38B2-8E5A-11E3-9A30-4AF1DDB7DAFB}"/>
              </a:ext>
            </a:extLst>
          </p:cNvPr>
          <p:cNvPicPr>
            <a:picLocks noChangeAspect="1"/>
          </p:cNvPicPr>
          <p:nvPr/>
        </p:nvPicPr>
        <p:blipFill>
          <a:blip r:embed="rId15"/>
          <a:stretch>
            <a:fillRect/>
          </a:stretch>
        </p:blipFill>
        <p:spPr>
          <a:xfrm>
            <a:off x="7752040" y="144419"/>
            <a:ext cx="649684" cy="649684"/>
          </a:xfrm>
          <a:prstGeom prst="ellipse">
            <a:avLst/>
          </a:prstGeom>
          <a:ln w="25400" cap="rnd">
            <a:solidFill>
              <a:srgbClr val="AD0D39"/>
            </a:solidFill>
          </a:ln>
          <a:effectLst/>
          <a:scene3d>
            <a:camera prst="orthographicFront"/>
            <a:lightRig rig="contrasting" dir="t">
              <a:rot lat="0" lon="0" rev="3000000"/>
            </a:lightRig>
          </a:scene3d>
          <a:sp3d contourW="7620">
            <a:bevelT w="95250" h="31750"/>
            <a:contourClr>
              <a:srgbClr val="333333"/>
            </a:contourClr>
          </a:sp3d>
        </p:spPr>
      </p:pic>
      <p:sp>
        <p:nvSpPr>
          <p:cNvPr id="28" name="CuadroTexto 27">
            <a:extLst>
              <a:ext uri="{FF2B5EF4-FFF2-40B4-BE49-F238E27FC236}">
                <a16:creationId xmlns:a16="http://schemas.microsoft.com/office/drawing/2014/main" id="{FDDAD6E3-DA19-5E99-7573-A061AF934128}"/>
              </a:ext>
            </a:extLst>
          </p:cNvPr>
          <p:cNvSpPr txBox="1"/>
          <p:nvPr/>
        </p:nvSpPr>
        <p:spPr>
          <a:xfrm>
            <a:off x="7448105" y="2727858"/>
            <a:ext cx="3914277" cy="369332"/>
          </a:xfrm>
          <a:prstGeom prst="rect">
            <a:avLst/>
          </a:prstGeom>
          <a:noFill/>
        </p:spPr>
        <p:txBody>
          <a:bodyPr wrap="none" rtlCol="0">
            <a:spAutoFit/>
          </a:bodyPr>
          <a:lstStyle/>
          <a:p>
            <a:r>
              <a:rPr lang="es-ES" dirty="0" err="1"/>
              <a:t>Spanish</a:t>
            </a:r>
            <a:r>
              <a:rPr lang="es-ES" dirty="0"/>
              <a:t> Network </a:t>
            </a:r>
            <a:r>
              <a:rPr lang="es-ES" dirty="0" err="1"/>
              <a:t>of</a:t>
            </a:r>
            <a:r>
              <a:rPr lang="es-ES" dirty="0"/>
              <a:t> </a:t>
            </a:r>
            <a:r>
              <a:rPr lang="es-ES" dirty="0" err="1"/>
              <a:t>Learning</a:t>
            </a:r>
            <a:r>
              <a:rPr lang="es-ES" dirty="0"/>
              <a:t> </a:t>
            </a:r>
            <a:r>
              <a:rPr lang="es-ES" dirty="0" err="1"/>
              <a:t>Analytics</a:t>
            </a:r>
            <a:endParaRPr lang="es-ES_tradnl" dirty="0"/>
          </a:p>
        </p:txBody>
      </p:sp>
      <p:pic>
        <p:nvPicPr>
          <p:cNvPr id="4" name="Imagen 3">
            <a:extLst>
              <a:ext uri="{FF2B5EF4-FFF2-40B4-BE49-F238E27FC236}">
                <a16:creationId xmlns:a16="http://schemas.microsoft.com/office/drawing/2014/main" id="{06E6FFC0-774B-BF4D-CC73-D1C0816E6829}"/>
              </a:ext>
            </a:extLst>
          </p:cNvPr>
          <p:cNvPicPr>
            <a:picLocks noChangeAspect="1"/>
          </p:cNvPicPr>
          <p:nvPr/>
        </p:nvPicPr>
        <p:blipFill>
          <a:blip r:embed="rId16"/>
          <a:stretch>
            <a:fillRect/>
          </a:stretch>
        </p:blipFill>
        <p:spPr>
          <a:xfrm>
            <a:off x="6911052" y="3194672"/>
            <a:ext cx="4864038" cy="2591977"/>
          </a:xfrm>
          <a:prstGeom prst="rect">
            <a:avLst/>
          </a:prstGeom>
          <a:ln w="12700">
            <a:solidFill>
              <a:schemeClr val="accent1"/>
            </a:solidFill>
          </a:ln>
        </p:spPr>
      </p:pic>
      <p:sp>
        <p:nvSpPr>
          <p:cNvPr id="6" name="CuadroTexto 5">
            <a:extLst>
              <a:ext uri="{FF2B5EF4-FFF2-40B4-BE49-F238E27FC236}">
                <a16:creationId xmlns:a16="http://schemas.microsoft.com/office/drawing/2014/main" id="{4B2B8578-EF9D-30A8-7CA3-82E29CC3A795}"/>
              </a:ext>
            </a:extLst>
          </p:cNvPr>
          <p:cNvSpPr txBox="1"/>
          <p:nvPr/>
        </p:nvSpPr>
        <p:spPr>
          <a:xfrm>
            <a:off x="1247553" y="5846545"/>
            <a:ext cx="10515599" cy="64633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r>
              <a:rPr lang="en-GB" dirty="0" err="1"/>
              <a:t>Bordies</a:t>
            </a:r>
            <a:r>
              <a:rPr lang="en-GB" dirty="0"/>
              <a:t> et al., (2023), Expectations About Learning Analytics After the COVID-19 Pandemic: A Study of 7 Spanish Universities, LASI’23: Learning Analytics Summer Institute Spain, June 29–30, 2023, Madrid</a:t>
            </a:r>
          </a:p>
        </p:txBody>
      </p:sp>
      <p:cxnSp>
        <p:nvCxnSpPr>
          <p:cNvPr id="9" name="Conector recto de flecha 8">
            <a:extLst>
              <a:ext uri="{FF2B5EF4-FFF2-40B4-BE49-F238E27FC236}">
                <a16:creationId xmlns:a16="http://schemas.microsoft.com/office/drawing/2014/main" id="{1C1379B7-EDE5-53BE-B654-8ADD6536BAC3}"/>
              </a:ext>
            </a:extLst>
          </p:cNvPr>
          <p:cNvCxnSpPr>
            <a:cxnSpLocks/>
            <a:endCxn id="4" idx="1"/>
          </p:cNvCxnSpPr>
          <p:nvPr/>
        </p:nvCxnSpPr>
        <p:spPr>
          <a:xfrm flipV="1">
            <a:off x="5562600" y="4490661"/>
            <a:ext cx="1348452" cy="289398"/>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5" name="Marcador de número de diapositiva 4">
            <a:extLst>
              <a:ext uri="{FF2B5EF4-FFF2-40B4-BE49-F238E27FC236}">
                <a16:creationId xmlns:a16="http://schemas.microsoft.com/office/drawing/2014/main" id="{2CBCD47B-6942-5636-3B4C-2B88B5DD5A52}"/>
              </a:ext>
            </a:extLst>
          </p:cNvPr>
          <p:cNvSpPr>
            <a:spLocks noGrp="1"/>
          </p:cNvSpPr>
          <p:nvPr>
            <p:ph type="sldNum" sz="quarter" idx="4"/>
          </p:nvPr>
        </p:nvSpPr>
        <p:spPr/>
        <p:txBody>
          <a:bodyPr/>
          <a:lstStyle/>
          <a:p>
            <a:fld id="{66ACB6DD-DCF0-A441-B658-B929A2260E05}" type="slidenum">
              <a:rPr lang="es-ES" smtClean="0"/>
              <a:t>29</a:t>
            </a:fld>
            <a:endParaRPr lang="es-ES" dirty="0"/>
          </a:p>
        </p:txBody>
      </p:sp>
    </p:spTree>
    <p:extLst>
      <p:ext uri="{BB962C8B-B14F-4D97-AF65-F5344CB8AC3E}">
        <p14:creationId xmlns:p14="http://schemas.microsoft.com/office/powerpoint/2010/main" val="1076732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C76170-601B-40DF-15FC-1F6A7682DD35}"/>
              </a:ext>
            </a:extLst>
          </p:cNvPr>
          <p:cNvSpPr>
            <a:spLocks noGrp="1"/>
          </p:cNvSpPr>
          <p:nvPr>
            <p:ph type="title"/>
          </p:nvPr>
        </p:nvSpPr>
        <p:spPr>
          <a:xfrm>
            <a:off x="838200" y="283848"/>
            <a:ext cx="10515600" cy="1325563"/>
          </a:xfrm>
        </p:spPr>
        <p:txBody>
          <a:bodyPr/>
          <a:lstStyle/>
          <a:p>
            <a:r>
              <a:rPr lang="en-GB" dirty="0"/>
              <a:t>… and in a context of digital transformation</a:t>
            </a:r>
          </a:p>
        </p:txBody>
      </p:sp>
      <p:sp>
        <p:nvSpPr>
          <p:cNvPr id="4" name="Marcador de pie de página 3">
            <a:extLst>
              <a:ext uri="{FF2B5EF4-FFF2-40B4-BE49-F238E27FC236}">
                <a16:creationId xmlns:a16="http://schemas.microsoft.com/office/drawing/2014/main" id="{56345FAF-D186-37D6-4A98-0E6983F637AC}"/>
              </a:ext>
            </a:extLst>
          </p:cNvPr>
          <p:cNvSpPr>
            <a:spLocks noGrp="1"/>
          </p:cNvSpPr>
          <p:nvPr>
            <p:ph type="ftr" sz="quarter" idx="10"/>
          </p:nvPr>
        </p:nvSpPr>
        <p:spPr/>
        <p:txBody>
          <a:bodyPr/>
          <a:lstStyle/>
          <a:p>
            <a:r>
              <a:rPr lang="es-ES"/>
              <a:t>amartine@CSEDU May 2nd 2024</a:t>
            </a:r>
            <a:endParaRPr lang="es-ES" dirty="0"/>
          </a:p>
        </p:txBody>
      </p:sp>
      <p:sp>
        <p:nvSpPr>
          <p:cNvPr id="3" name="Marcador de contenido 2">
            <a:extLst>
              <a:ext uri="{FF2B5EF4-FFF2-40B4-BE49-F238E27FC236}">
                <a16:creationId xmlns:a16="http://schemas.microsoft.com/office/drawing/2014/main" id="{7440B04C-8DCB-2ABD-9B35-7CFA1F90FEDB}"/>
              </a:ext>
            </a:extLst>
          </p:cNvPr>
          <p:cNvSpPr>
            <a:spLocks noGrp="1"/>
          </p:cNvSpPr>
          <p:nvPr>
            <p:ph sz="quarter" idx="12"/>
          </p:nvPr>
        </p:nvSpPr>
        <p:spPr/>
        <p:txBody>
          <a:bodyPr>
            <a:normAutofit/>
          </a:bodyPr>
          <a:lstStyle/>
          <a:p>
            <a:r>
              <a:rPr lang="en-US" dirty="0"/>
              <a:t>Schools are introducing  </a:t>
            </a:r>
            <a:r>
              <a:rPr lang="en-US" b="1" dirty="0"/>
              <a:t>digital tools</a:t>
            </a:r>
          </a:p>
          <a:p>
            <a:r>
              <a:rPr lang="en-US" dirty="0"/>
              <a:t>Interest and awareness on the potential of </a:t>
            </a:r>
            <a:r>
              <a:rPr lang="en-US" b="1" dirty="0"/>
              <a:t>data-informed decision making  </a:t>
            </a:r>
          </a:p>
        </p:txBody>
      </p:sp>
      <p:pic>
        <p:nvPicPr>
          <p:cNvPr id="20" name="Marcador de contenido 19" descr="Un grupo de personas en frente de laptop&#10;&#10;Descripción generada automáticamente">
            <a:extLst>
              <a:ext uri="{FF2B5EF4-FFF2-40B4-BE49-F238E27FC236}">
                <a16:creationId xmlns:a16="http://schemas.microsoft.com/office/drawing/2014/main" id="{B1365841-69B6-A79D-8837-08359BADB181}"/>
              </a:ext>
            </a:extLst>
          </p:cNvPr>
          <p:cNvPicPr>
            <a:picLocks noGrp="1" noChangeAspect="1"/>
          </p:cNvPicPr>
          <p:nvPr>
            <p:ph sz="quarter" idx="13"/>
          </p:nvPr>
        </p:nvPicPr>
        <p:blipFill>
          <a:blip r:embed="rId3">
            <a:extLst>
              <a:ext uri="{837473B0-CC2E-450A-ABE3-18F120FF3D39}">
                <a1611:picAttrSrcUrl xmlns:a1611="http://schemas.microsoft.com/office/drawing/2016/11/main" r:id="rId4"/>
              </a:ext>
            </a:extLst>
          </a:blip>
          <a:stretch>
            <a:fillRect/>
          </a:stretch>
        </p:blipFill>
        <p:spPr>
          <a:xfrm>
            <a:off x="6275388" y="2074992"/>
            <a:ext cx="5078412" cy="3520815"/>
          </a:xfrm>
        </p:spPr>
      </p:pic>
      <p:sp>
        <p:nvSpPr>
          <p:cNvPr id="21" name="CuadroTexto 20">
            <a:extLst>
              <a:ext uri="{FF2B5EF4-FFF2-40B4-BE49-F238E27FC236}">
                <a16:creationId xmlns:a16="http://schemas.microsoft.com/office/drawing/2014/main" id="{6C330203-28E1-9F5D-E3AB-C4016B68CD3B}"/>
              </a:ext>
            </a:extLst>
          </p:cNvPr>
          <p:cNvSpPr txBox="1"/>
          <p:nvPr/>
        </p:nvSpPr>
        <p:spPr>
          <a:xfrm>
            <a:off x="6275388" y="5595807"/>
            <a:ext cx="5078412" cy="230832"/>
          </a:xfrm>
          <a:prstGeom prst="rect">
            <a:avLst/>
          </a:prstGeom>
          <a:noFill/>
        </p:spPr>
        <p:txBody>
          <a:bodyPr wrap="square" rtlCol="0">
            <a:spAutoFit/>
          </a:bodyPr>
          <a:lstStyle/>
          <a:p>
            <a:r>
              <a:rPr lang="en-GB" sz="900">
                <a:hlinkClick r:id="rId4" tooltip="https://kstatelibraries.pressbooks.pub/EDCI702/chapter/module-9-assessment-and-classroom-management/"/>
              </a:rPr>
              <a:t>Esta foto</a:t>
            </a:r>
            <a:r>
              <a:rPr lang="en-GB" sz="900"/>
              <a:t> de Autor desconocido está bajo licencia </a:t>
            </a:r>
            <a:r>
              <a:rPr lang="en-GB" sz="900">
                <a:hlinkClick r:id="rId5" tooltip="https://creativecommons.org/licenses/by-nc-sa/3.0/"/>
              </a:rPr>
              <a:t>CC BY-SA-NC</a:t>
            </a:r>
            <a:endParaRPr lang="en-GB" sz="900"/>
          </a:p>
        </p:txBody>
      </p:sp>
      <p:sp>
        <p:nvSpPr>
          <p:cNvPr id="5" name="Marcador de número de diapositiva 4">
            <a:extLst>
              <a:ext uri="{FF2B5EF4-FFF2-40B4-BE49-F238E27FC236}">
                <a16:creationId xmlns:a16="http://schemas.microsoft.com/office/drawing/2014/main" id="{5ACFA8E6-C167-51A2-BF29-091288D135C0}"/>
              </a:ext>
            </a:extLst>
          </p:cNvPr>
          <p:cNvSpPr>
            <a:spLocks noGrp="1"/>
          </p:cNvSpPr>
          <p:nvPr>
            <p:ph type="sldNum" sz="quarter" idx="11"/>
          </p:nvPr>
        </p:nvSpPr>
        <p:spPr/>
        <p:txBody>
          <a:bodyPr/>
          <a:lstStyle/>
          <a:p>
            <a:fld id="{66ACB6DD-DCF0-A441-B658-B929A2260E05}" type="slidenum">
              <a:rPr lang="es-ES" smtClean="0"/>
              <a:t>3</a:t>
            </a:fld>
            <a:endParaRPr lang="es-ES" dirty="0"/>
          </a:p>
        </p:txBody>
      </p:sp>
    </p:spTree>
    <p:extLst>
      <p:ext uri="{BB962C8B-B14F-4D97-AF65-F5344CB8AC3E}">
        <p14:creationId xmlns:p14="http://schemas.microsoft.com/office/powerpoint/2010/main" val="168901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20F6C5-A5D5-6421-7A79-675D98DBC07F}"/>
              </a:ext>
            </a:extLst>
          </p:cNvPr>
          <p:cNvSpPr>
            <a:spLocks noGrp="1"/>
          </p:cNvSpPr>
          <p:nvPr>
            <p:ph type="title"/>
          </p:nvPr>
        </p:nvSpPr>
        <p:spPr>
          <a:xfrm>
            <a:off x="838200" y="283848"/>
            <a:ext cx="10515600" cy="1325563"/>
          </a:xfrm>
        </p:spPr>
        <p:txBody>
          <a:bodyPr/>
          <a:lstStyle/>
          <a:p>
            <a:r>
              <a:rPr lang="es-ES_tradnl" dirty="0"/>
              <a:t>Cultural </a:t>
            </a:r>
            <a:r>
              <a:rPr lang="es-ES_tradnl" dirty="0" err="1"/>
              <a:t>Aware</a:t>
            </a:r>
            <a:r>
              <a:rPr lang="es-ES_tradnl" dirty="0"/>
              <a:t> </a:t>
            </a:r>
            <a:r>
              <a:rPr lang="es-ES_tradnl" dirty="0" err="1"/>
              <a:t>Learning</a:t>
            </a:r>
            <a:r>
              <a:rPr lang="es-ES_tradnl" dirty="0"/>
              <a:t> </a:t>
            </a:r>
            <a:r>
              <a:rPr lang="es-ES_tradnl" dirty="0" err="1"/>
              <a:t>Analytics</a:t>
            </a:r>
            <a:br>
              <a:rPr lang="es-ES_tradnl" dirty="0"/>
            </a:br>
            <a:r>
              <a:rPr lang="es-ES_tradnl" dirty="0" err="1"/>
              <a:t>Research</a:t>
            </a:r>
            <a:r>
              <a:rPr lang="es-ES_tradnl" dirty="0"/>
              <a:t> </a:t>
            </a:r>
            <a:r>
              <a:rPr lang="es-ES_tradnl" dirty="0" err="1"/>
              <a:t>opportunities</a:t>
            </a:r>
            <a:r>
              <a:rPr lang="es-ES_tradnl" dirty="0"/>
              <a:t>  </a:t>
            </a:r>
          </a:p>
        </p:txBody>
      </p:sp>
      <p:sp>
        <p:nvSpPr>
          <p:cNvPr id="3" name="Marcador de contenido 2">
            <a:extLst>
              <a:ext uri="{FF2B5EF4-FFF2-40B4-BE49-F238E27FC236}">
                <a16:creationId xmlns:a16="http://schemas.microsoft.com/office/drawing/2014/main" id="{2265E53D-8EA3-1D5D-6A1A-31776929649C}"/>
              </a:ext>
            </a:extLst>
          </p:cNvPr>
          <p:cNvSpPr>
            <a:spLocks noGrp="1"/>
          </p:cNvSpPr>
          <p:nvPr>
            <p:ph sz="quarter" idx="11"/>
          </p:nvPr>
        </p:nvSpPr>
        <p:spPr>
          <a:xfrm>
            <a:off x="838200" y="1854200"/>
            <a:ext cx="10515600" cy="3962400"/>
          </a:xfrm>
        </p:spPr>
        <p:txBody>
          <a:bodyPr>
            <a:normAutofit lnSpcReduction="10000"/>
          </a:bodyPr>
          <a:lstStyle/>
          <a:p>
            <a:r>
              <a:rPr lang="es-ES_tradnl" dirty="0" err="1"/>
              <a:t>Need</a:t>
            </a:r>
            <a:r>
              <a:rPr lang="es-ES_tradnl" dirty="0"/>
              <a:t> </a:t>
            </a:r>
            <a:r>
              <a:rPr lang="es-ES_tradnl" dirty="0" err="1"/>
              <a:t>of</a:t>
            </a:r>
            <a:r>
              <a:rPr lang="es-ES_tradnl" dirty="0"/>
              <a:t> more </a:t>
            </a:r>
            <a:r>
              <a:rPr lang="es-ES_tradnl" dirty="0" err="1"/>
              <a:t>studies</a:t>
            </a:r>
            <a:r>
              <a:rPr lang="es-ES_tradnl" dirty="0"/>
              <a:t> </a:t>
            </a:r>
            <a:r>
              <a:rPr lang="es-ES_tradnl" dirty="0" err="1"/>
              <a:t>that</a:t>
            </a:r>
            <a:r>
              <a:rPr lang="es-ES_tradnl" dirty="0"/>
              <a:t> </a:t>
            </a:r>
            <a:r>
              <a:rPr lang="es-ES_tradnl" dirty="0" err="1"/>
              <a:t>gain</a:t>
            </a:r>
            <a:r>
              <a:rPr lang="es-ES_tradnl" dirty="0"/>
              <a:t> </a:t>
            </a:r>
            <a:r>
              <a:rPr lang="es-ES_tradnl" dirty="0" err="1"/>
              <a:t>insight</a:t>
            </a:r>
            <a:r>
              <a:rPr lang="es-ES_tradnl" dirty="0"/>
              <a:t> </a:t>
            </a:r>
            <a:r>
              <a:rPr lang="es-ES_tradnl" dirty="0" err="1"/>
              <a:t>into</a:t>
            </a:r>
            <a:r>
              <a:rPr lang="es-ES_tradnl" dirty="0"/>
              <a:t> </a:t>
            </a:r>
            <a:r>
              <a:rPr lang="es-ES_tradnl" dirty="0" err="1"/>
              <a:t>how</a:t>
            </a:r>
            <a:r>
              <a:rPr lang="es-ES_tradnl" dirty="0"/>
              <a:t> </a:t>
            </a:r>
            <a:r>
              <a:rPr lang="es-ES_tradnl" dirty="0" err="1"/>
              <a:t>users</a:t>
            </a:r>
            <a:r>
              <a:rPr lang="es-ES_tradnl" dirty="0"/>
              <a:t> </a:t>
            </a:r>
            <a:r>
              <a:rPr lang="es-ES_tradnl" dirty="0" err="1"/>
              <a:t>perceive</a:t>
            </a:r>
            <a:r>
              <a:rPr lang="es-ES_tradnl" dirty="0"/>
              <a:t> </a:t>
            </a:r>
            <a:r>
              <a:rPr lang="es-ES_tradnl" dirty="0" err="1"/>
              <a:t>learning</a:t>
            </a:r>
            <a:r>
              <a:rPr lang="es-ES_tradnl" dirty="0"/>
              <a:t> </a:t>
            </a:r>
            <a:r>
              <a:rPr lang="es-ES_tradnl" dirty="0" err="1"/>
              <a:t>analytics</a:t>
            </a:r>
            <a:r>
              <a:rPr lang="es-ES_tradnl" dirty="0"/>
              <a:t> and </a:t>
            </a:r>
            <a:r>
              <a:rPr lang="es-ES_tradnl" dirty="0" err="1"/>
              <a:t>how</a:t>
            </a:r>
            <a:r>
              <a:rPr lang="es-ES_tradnl" dirty="0"/>
              <a:t> cultural </a:t>
            </a:r>
            <a:r>
              <a:rPr lang="es-ES_tradnl" dirty="0" err="1"/>
              <a:t>factors</a:t>
            </a:r>
            <a:r>
              <a:rPr lang="es-ES_tradnl" dirty="0"/>
              <a:t> </a:t>
            </a:r>
            <a:r>
              <a:rPr lang="es-ES_tradnl" dirty="0" err="1"/>
              <a:t>influence</a:t>
            </a:r>
            <a:r>
              <a:rPr lang="es-ES_tradnl" dirty="0"/>
              <a:t> </a:t>
            </a:r>
            <a:r>
              <a:rPr lang="es-ES_tradnl" dirty="0" err="1"/>
              <a:t>adoption</a:t>
            </a:r>
            <a:endParaRPr lang="es-ES_tradnl" dirty="0"/>
          </a:p>
          <a:p>
            <a:r>
              <a:rPr lang="es-ES_tradnl" dirty="0"/>
              <a:t>(Eventual) </a:t>
            </a:r>
            <a:r>
              <a:rPr lang="es-ES_tradnl" dirty="0" err="1"/>
              <a:t>need</a:t>
            </a:r>
            <a:r>
              <a:rPr lang="es-ES_tradnl" dirty="0"/>
              <a:t> </a:t>
            </a:r>
            <a:r>
              <a:rPr lang="es-ES_tradnl" dirty="0" err="1"/>
              <a:t>of</a:t>
            </a:r>
            <a:r>
              <a:rPr lang="es-ES_tradnl" dirty="0"/>
              <a:t> </a:t>
            </a:r>
            <a:r>
              <a:rPr lang="es-ES_tradnl" dirty="0" err="1"/>
              <a:t>models</a:t>
            </a:r>
            <a:r>
              <a:rPr lang="es-ES_tradnl" dirty="0"/>
              <a:t> and </a:t>
            </a:r>
            <a:r>
              <a:rPr lang="es-ES_tradnl" dirty="0" err="1"/>
              <a:t>instruments</a:t>
            </a:r>
            <a:r>
              <a:rPr lang="es-ES_tradnl" dirty="0"/>
              <a:t> </a:t>
            </a:r>
            <a:r>
              <a:rPr lang="es-ES_tradnl" dirty="0" err="1"/>
              <a:t>to</a:t>
            </a:r>
            <a:r>
              <a:rPr lang="es-ES_tradnl" dirty="0"/>
              <a:t> </a:t>
            </a:r>
            <a:r>
              <a:rPr lang="es-ES_tradnl" dirty="0" err="1"/>
              <a:t>measure</a:t>
            </a:r>
            <a:r>
              <a:rPr lang="es-ES_tradnl" dirty="0"/>
              <a:t> </a:t>
            </a:r>
            <a:r>
              <a:rPr lang="es-ES_tradnl" dirty="0" err="1"/>
              <a:t>these</a:t>
            </a:r>
            <a:r>
              <a:rPr lang="es-ES_tradnl" dirty="0"/>
              <a:t> </a:t>
            </a:r>
            <a:r>
              <a:rPr lang="es-ES_tradnl" dirty="0" err="1"/>
              <a:t>factors</a:t>
            </a:r>
            <a:r>
              <a:rPr lang="es-ES_tradnl" dirty="0"/>
              <a:t> (</a:t>
            </a:r>
            <a:r>
              <a:rPr lang="es-ES_tradnl" dirty="0" err="1"/>
              <a:t>e.g</a:t>
            </a:r>
            <a:r>
              <a:rPr lang="es-ES_tradnl" dirty="0"/>
              <a:t>., SELAQ+, SPICE </a:t>
            </a:r>
            <a:r>
              <a:rPr lang="es-ES_tradnl" dirty="0" err="1"/>
              <a:t>model</a:t>
            </a:r>
            <a:r>
              <a:rPr lang="es-ES_tradnl" dirty="0"/>
              <a:t>, etc.) </a:t>
            </a:r>
          </a:p>
          <a:p>
            <a:r>
              <a:rPr lang="es-ES_tradnl" dirty="0" err="1"/>
              <a:t>Opportunity</a:t>
            </a:r>
            <a:r>
              <a:rPr lang="es-ES_tradnl" dirty="0"/>
              <a:t> </a:t>
            </a:r>
            <a:r>
              <a:rPr lang="es-ES_tradnl" dirty="0" err="1"/>
              <a:t>for</a:t>
            </a:r>
            <a:r>
              <a:rPr lang="es-ES_tradnl" dirty="0"/>
              <a:t> </a:t>
            </a:r>
            <a:r>
              <a:rPr lang="es-ES_tradnl" dirty="0" err="1"/>
              <a:t>networks</a:t>
            </a:r>
            <a:r>
              <a:rPr lang="es-ES_tradnl" dirty="0"/>
              <a:t> and </a:t>
            </a:r>
            <a:r>
              <a:rPr lang="es-ES_tradnl" dirty="0" err="1"/>
              <a:t>for</a:t>
            </a:r>
            <a:r>
              <a:rPr lang="es-ES_tradnl" dirty="0"/>
              <a:t> </a:t>
            </a:r>
            <a:r>
              <a:rPr lang="es-ES_tradnl" dirty="0" err="1"/>
              <a:t>international</a:t>
            </a:r>
            <a:r>
              <a:rPr lang="es-ES_tradnl" dirty="0"/>
              <a:t> </a:t>
            </a:r>
            <a:r>
              <a:rPr lang="es-ES_tradnl" dirty="0" err="1"/>
              <a:t>collaboration</a:t>
            </a:r>
            <a:r>
              <a:rPr lang="es-ES_tradnl" dirty="0"/>
              <a:t>  </a:t>
            </a:r>
          </a:p>
          <a:p>
            <a:endParaRPr lang="es-ES_tradnl" dirty="0"/>
          </a:p>
        </p:txBody>
      </p:sp>
      <p:sp>
        <p:nvSpPr>
          <p:cNvPr id="4" name="Marcador de pie de página 3">
            <a:extLst>
              <a:ext uri="{FF2B5EF4-FFF2-40B4-BE49-F238E27FC236}">
                <a16:creationId xmlns:a16="http://schemas.microsoft.com/office/drawing/2014/main" id="{13EC7395-FA6B-D6EB-7CCC-C305BC351D2D}"/>
              </a:ext>
            </a:extLst>
          </p:cNvPr>
          <p:cNvSpPr>
            <a:spLocks noGrp="1"/>
          </p:cNvSpPr>
          <p:nvPr>
            <p:ph type="ftr" sz="quarter" idx="3"/>
          </p:nvPr>
        </p:nvSpPr>
        <p:spPr>
          <a:xfrm>
            <a:off x="4038600" y="6492876"/>
            <a:ext cx="4114800" cy="365125"/>
          </a:xfrm>
        </p:spPr>
        <p:txBody>
          <a:bodyPr/>
          <a:lstStyle/>
          <a:p>
            <a:r>
              <a:rPr lang="es-ES"/>
              <a:t>amartine@CSEDU May 2nd 2024</a:t>
            </a:r>
            <a:endParaRPr lang="es-ES" dirty="0"/>
          </a:p>
        </p:txBody>
      </p:sp>
      <p:sp>
        <p:nvSpPr>
          <p:cNvPr id="5" name="Marcador de número de diapositiva 4">
            <a:extLst>
              <a:ext uri="{FF2B5EF4-FFF2-40B4-BE49-F238E27FC236}">
                <a16:creationId xmlns:a16="http://schemas.microsoft.com/office/drawing/2014/main" id="{8DEA0DB5-E0CA-FB5B-1D67-171F23F62AF8}"/>
              </a:ext>
            </a:extLst>
          </p:cNvPr>
          <p:cNvSpPr>
            <a:spLocks noGrp="1"/>
          </p:cNvSpPr>
          <p:nvPr>
            <p:ph type="sldNum" sz="quarter" idx="4"/>
          </p:nvPr>
        </p:nvSpPr>
        <p:spPr/>
        <p:txBody>
          <a:bodyPr/>
          <a:lstStyle/>
          <a:p>
            <a:fld id="{66ACB6DD-DCF0-A441-B658-B929A2260E05}" type="slidenum">
              <a:rPr lang="es-ES" smtClean="0"/>
              <a:t>30</a:t>
            </a:fld>
            <a:endParaRPr lang="es-ES" dirty="0"/>
          </a:p>
        </p:txBody>
      </p:sp>
    </p:spTree>
    <p:extLst>
      <p:ext uri="{BB962C8B-B14F-4D97-AF65-F5344CB8AC3E}">
        <p14:creationId xmlns:p14="http://schemas.microsoft.com/office/powerpoint/2010/main" val="419533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AB11EA-5B0B-7CE5-A6D1-463E58C19D5F}"/>
              </a:ext>
            </a:extLst>
          </p:cNvPr>
          <p:cNvSpPr>
            <a:spLocks noGrp="1"/>
          </p:cNvSpPr>
          <p:nvPr>
            <p:ph type="title"/>
          </p:nvPr>
        </p:nvSpPr>
        <p:spPr/>
        <p:txBody>
          <a:bodyPr/>
          <a:lstStyle/>
          <a:p>
            <a:pPr algn="ctr"/>
            <a:r>
              <a:rPr lang="en-GB" dirty="0"/>
              <a:t>Dimensions of Human Centredness</a:t>
            </a:r>
          </a:p>
        </p:txBody>
      </p:sp>
      <p:graphicFrame>
        <p:nvGraphicFramePr>
          <p:cNvPr id="5" name="Marcador de contenido 4">
            <a:extLst>
              <a:ext uri="{FF2B5EF4-FFF2-40B4-BE49-F238E27FC236}">
                <a16:creationId xmlns:a16="http://schemas.microsoft.com/office/drawing/2014/main" id="{CEFB5D93-FA18-B9BC-9A43-03E4C603D8CD}"/>
              </a:ext>
            </a:extLst>
          </p:cNvPr>
          <p:cNvGraphicFramePr>
            <a:graphicFrameLocks noGrp="1"/>
          </p:cNvGraphicFramePr>
          <p:nvPr>
            <p:ph sz="quarter" idx="11"/>
            <p:extLst>
              <p:ext uri="{D42A27DB-BD31-4B8C-83A1-F6EECF244321}">
                <p14:modId xmlns:p14="http://schemas.microsoft.com/office/powerpoint/2010/main" val="1638467622"/>
              </p:ext>
            </p:extLst>
          </p:nvPr>
        </p:nvGraphicFramePr>
        <p:xfrm>
          <a:off x="838200" y="1854200"/>
          <a:ext cx="10515600"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Marcador de pie de página 2">
            <a:extLst>
              <a:ext uri="{FF2B5EF4-FFF2-40B4-BE49-F238E27FC236}">
                <a16:creationId xmlns:a16="http://schemas.microsoft.com/office/drawing/2014/main" id="{B9D20548-2FB2-781E-AC14-9498E21E53D5}"/>
              </a:ext>
            </a:extLst>
          </p:cNvPr>
          <p:cNvSpPr>
            <a:spLocks noGrp="1"/>
          </p:cNvSpPr>
          <p:nvPr>
            <p:ph type="ftr" sz="quarter" idx="3"/>
          </p:nvPr>
        </p:nvSpPr>
        <p:spPr/>
        <p:txBody>
          <a:bodyPr/>
          <a:lstStyle/>
          <a:p>
            <a:r>
              <a:rPr lang="es-ES"/>
              <a:t>amartine@CSEDU May 2nd 2024</a:t>
            </a:r>
            <a:endParaRPr lang="es-ES" dirty="0"/>
          </a:p>
        </p:txBody>
      </p:sp>
      <p:sp>
        <p:nvSpPr>
          <p:cNvPr id="4" name="Marcador de número de diapositiva 3">
            <a:extLst>
              <a:ext uri="{FF2B5EF4-FFF2-40B4-BE49-F238E27FC236}">
                <a16:creationId xmlns:a16="http://schemas.microsoft.com/office/drawing/2014/main" id="{EBE03524-FFA9-25AC-4EE0-2A5D872FE4A7}"/>
              </a:ext>
            </a:extLst>
          </p:cNvPr>
          <p:cNvSpPr>
            <a:spLocks noGrp="1"/>
          </p:cNvSpPr>
          <p:nvPr>
            <p:ph type="sldNum" sz="quarter" idx="4"/>
          </p:nvPr>
        </p:nvSpPr>
        <p:spPr/>
        <p:txBody>
          <a:bodyPr/>
          <a:lstStyle/>
          <a:p>
            <a:fld id="{66ACB6DD-DCF0-A441-B658-B929A2260E05}" type="slidenum">
              <a:rPr lang="es-ES" smtClean="0"/>
              <a:t>31</a:t>
            </a:fld>
            <a:endParaRPr lang="es-ES" dirty="0"/>
          </a:p>
        </p:txBody>
      </p:sp>
    </p:spTree>
    <p:extLst>
      <p:ext uri="{BB962C8B-B14F-4D97-AF65-F5344CB8AC3E}">
        <p14:creationId xmlns:p14="http://schemas.microsoft.com/office/powerpoint/2010/main" val="594363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26D88-9EB5-9E90-79D1-6D39BFB75C93}"/>
              </a:ext>
            </a:extLst>
          </p:cNvPr>
          <p:cNvSpPr>
            <a:spLocks noGrp="1"/>
          </p:cNvSpPr>
          <p:nvPr>
            <p:ph type="title"/>
          </p:nvPr>
        </p:nvSpPr>
        <p:spPr>
          <a:xfrm>
            <a:off x="838200" y="283848"/>
            <a:ext cx="10515600" cy="1325563"/>
          </a:xfrm>
        </p:spPr>
        <p:txBody>
          <a:bodyPr>
            <a:normAutofit/>
          </a:bodyPr>
          <a:lstStyle/>
          <a:p>
            <a:r>
              <a:rPr lang="en-GB" dirty="0"/>
              <a:t>Ethics &amp; Trustworthiness </a:t>
            </a:r>
            <a:br>
              <a:rPr lang="en-GB" dirty="0"/>
            </a:br>
            <a:r>
              <a:rPr lang="en-GB" dirty="0"/>
              <a:t>7 requirements UE’s HLEG AI framework  </a:t>
            </a:r>
          </a:p>
        </p:txBody>
      </p:sp>
      <p:sp>
        <p:nvSpPr>
          <p:cNvPr id="5" name="Marcador de pie de página 4">
            <a:extLst>
              <a:ext uri="{FF2B5EF4-FFF2-40B4-BE49-F238E27FC236}">
                <a16:creationId xmlns:a16="http://schemas.microsoft.com/office/drawing/2014/main" id="{2F26ED43-64B5-127C-3A14-4EDED9E1B335}"/>
              </a:ext>
            </a:extLst>
          </p:cNvPr>
          <p:cNvSpPr>
            <a:spLocks noGrp="1"/>
          </p:cNvSpPr>
          <p:nvPr>
            <p:ph type="ftr" sz="quarter" idx="10"/>
          </p:nvPr>
        </p:nvSpPr>
        <p:spPr>
          <a:xfrm>
            <a:off x="4038600" y="6492876"/>
            <a:ext cx="4114800" cy="365125"/>
          </a:xfrm>
        </p:spPr>
        <p:txBody>
          <a:bodyPr/>
          <a:lstStyle/>
          <a:p>
            <a:r>
              <a:rPr lang="es-ES"/>
              <a:t>amartine@CSEDU May 2nd 2024</a:t>
            </a:r>
            <a:endParaRPr lang="es-ES" dirty="0"/>
          </a:p>
        </p:txBody>
      </p:sp>
      <p:sp>
        <p:nvSpPr>
          <p:cNvPr id="7" name="Marcador de contenido 6">
            <a:extLst>
              <a:ext uri="{FF2B5EF4-FFF2-40B4-BE49-F238E27FC236}">
                <a16:creationId xmlns:a16="http://schemas.microsoft.com/office/drawing/2014/main" id="{5EBF261F-FDBE-651E-6070-6DC20522C3BF}"/>
              </a:ext>
            </a:extLst>
          </p:cNvPr>
          <p:cNvSpPr>
            <a:spLocks noGrp="1"/>
          </p:cNvSpPr>
          <p:nvPr>
            <p:ph sz="quarter" idx="12"/>
          </p:nvPr>
        </p:nvSpPr>
        <p:spPr>
          <a:xfrm>
            <a:off x="838200" y="1854200"/>
            <a:ext cx="6975764" cy="3554379"/>
          </a:xfrm>
        </p:spPr>
        <p:txBody>
          <a:bodyPr>
            <a:normAutofit/>
          </a:bodyPr>
          <a:lstStyle/>
          <a:p>
            <a:pPr marL="457200" indent="-457200">
              <a:buFont typeface="+mj-lt"/>
              <a:buAutoNum type="arabicPeriod"/>
            </a:pPr>
            <a:r>
              <a:rPr lang="es-ES_tradnl" sz="2400" dirty="0"/>
              <a:t>Human </a:t>
            </a:r>
            <a:r>
              <a:rPr lang="es-ES_tradnl" sz="2400" dirty="0" err="1"/>
              <a:t>agency</a:t>
            </a:r>
            <a:r>
              <a:rPr lang="es-ES_tradnl" sz="2400" dirty="0"/>
              <a:t> and </a:t>
            </a:r>
            <a:r>
              <a:rPr lang="es-ES_tradnl" sz="2400" dirty="0" err="1"/>
              <a:t>oversight</a:t>
            </a:r>
            <a:endParaRPr lang="es-ES_tradnl" sz="2400" dirty="0"/>
          </a:p>
          <a:p>
            <a:pPr marL="457200" indent="-457200">
              <a:buFont typeface="+mj-lt"/>
              <a:buAutoNum type="arabicPeriod"/>
            </a:pPr>
            <a:r>
              <a:rPr lang="es-ES_tradnl" sz="2400" dirty="0" err="1"/>
              <a:t>Technical</a:t>
            </a:r>
            <a:r>
              <a:rPr lang="es-ES_tradnl" sz="2400" dirty="0"/>
              <a:t> </a:t>
            </a:r>
            <a:r>
              <a:rPr lang="es-ES_tradnl" sz="2400" dirty="0" err="1"/>
              <a:t>robustness</a:t>
            </a:r>
            <a:r>
              <a:rPr lang="es-ES_tradnl" sz="2400" dirty="0"/>
              <a:t> and safety</a:t>
            </a:r>
          </a:p>
          <a:p>
            <a:pPr marL="457200" indent="-457200">
              <a:buFont typeface="+mj-lt"/>
              <a:buAutoNum type="arabicPeriod"/>
            </a:pPr>
            <a:r>
              <a:rPr lang="es-ES_tradnl" sz="2400" dirty="0" err="1"/>
              <a:t>Privacy</a:t>
            </a:r>
            <a:r>
              <a:rPr lang="es-ES_tradnl" sz="2400" dirty="0"/>
              <a:t> and data </a:t>
            </a:r>
            <a:r>
              <a:rPr lang="es-ES_tradnl" sz="2400" dirty="0" err="1"/>
              <a:t>governance</a:t>
            </a:r>
            <a:r>
              <a:rPr lang="es-ES_tradnl" sz="2400" dirty="0"/>
              <a:t> </a:t>
            </a:r>
          </a:p>
          <a:p>
            <a:pPr marL="457200" indent="-457200">
              <a:buFont typeface="+mj-lt"/>
              <a:buAutoNum type="arabicPeriod"/>
            </a:pPr>
            <a:r>
              <a:rPr lang="es-ES_tradnl" sz="2400" dirty="0" err="1"/>
              <a:t>Transparency</a:t>
            </a:r>
            <a:r>
              <a:rPr lang="es-ES_tradnl" sz="2400" dirty="0"/>
              <a:t> </a:t>
            </a:r>
          </a:p>
          <a:p>
            <a:pPr marL="457200" indent="-457200">
              <a:buFont typeface="+mj-lt"/>
              <a:buAutoNum type="arabicPeriod"/>
            </a:pPr>
            <a:r>
              <a:rPr lang="es-ES_tradnl" sz="2400" dirty="0" err="1"/>
              <a:t>Diversity</a:t>
            </a:r>
            <a:r>
              <a:rPr lang="es-ES_tradnl" sz="2400" dirty="0"/>
              <a:t>, non-</a:t>
            </a:r>
            <a:r>
              <a:rPr lang="es-ES_tradnl" sz="2400" dirty="0" err="1"/>
              <a:t>discrimination</a:t>
            </a:r>
            <a:r>
              <a:rPr lang="es-ES_tradnl" sz="2400" dirty="0"/>
              <a:t> and </a:t>
            </a:r>
            <a:r>
              <a:rPr lang="es-ES_tradnl" sz="2400" dirty="0" err="1"/>
              <a:t>fairness</a:t>
            </a:r>
            <a:r>
              <a:rPr lang="es-ES_tradnl" sz="2400" dirty="0"/>
              <a:t> </a:t>
            </a:r>
          </a:p>
          <a:p>
            <a:pPr marL="457200" indent="-457200">
              <a:buFont typeface="+mj-lt"/>
              <a:buAutoNum type="arabicPeriod"/>
            </a:pPr>
            <a:r>
              <a:rPr lang="es-ES_tradnl" sz="2400" b="1" dirty="0"/>
              <a:t>Societal and </a:t>
            </a:r>
            <a:r>
              <a:rPr lang="es-ES_tradnl" sz="2400" b="1" dirty="0" err="1"/>
              <a:t>environmental</a:t>
            </a:r>
            <a:r>
              <a:rPr lang="es-ES_tradnl" sz="2400" b="1" dirty="0"/>
              <a:t> </a:t>
            </a:r>
            <a:r>
              <a:rPr lang="es-ES_tradnl" sz="2400" b="1" dirty="0" err="1"/>
              <a:t>wellbeing</a:t>
            </a:r>
            <a:r>
              <a:rPr lang="es-ES_tradnl" sz="2400" b="1" dirty="0"/>
              <a:t> </a:t>
            </a:r>
          </a:p>
          <a:p>
            <a:pPr marL="457200" indent="-457200">
              <a:buFont typeface="+mj-lt"/>
              <a:buAutoNum type="arabicPeriod"/>
            </a:pPr>
            <a:r>
              <a:rPr lang="es-ES_tradnl" sz="2400" dirty="0" err="1"/>
              <a:t>Accountability</a:t>
            </a:r>
            <a:endParaRPr lang="es-ES_tradnl" sz="2400" dirty="0"/>
          </a:p>
        </p:txBody>
      </p:sp>
      <p:pic>
        <p:nvPicPr>
          <p:cNvPr id="18" name="Marcador de contenido 17" descr="Diagrama&#10;&#10;Descripción generada automáticamente">
            <a:extLst>
              <a:ext uri="{FF2B5EF4-FFF2-40B4-BE49-F238E27FC236}">
                <a16:creationId xmlns:a16="http://schemas.microsoft.com/office/drawing/2014/main" id="{B6B7AF31-0F84-4ED0-2B8B-BA461B3777D3}"/>
              </a:ext>
            </a:extLst>
          </p:cNvPr>
          <p:cNvPicPr>
            <a:picLocks noGrp="1" noChangeAspect="1"/>
          </p:cNvPicPr>
          <p:nvPr>
            <p:ph sz="quarter" idx="13"/>
          </p:nvPr>
        </p:nvPicPr>
        <p:blipFill>
          <a:blip r:embed="rId2"/>
          <a:stretch>
            <a:fillRect/>
          </a:stretch>
        </p:blipFill>
        <p:spPr>
          <a:xfrm>
            <a:off x="7370086" y="1757218"/>
            <a:ext cx="4149969" cy="3962400"/>
          </a:xfrm>
        </p:spPr>
      </p:pic>
      <p:sp>
        <p:nvSpPr>
          <p:cNvPr id="3" name="Marcador de número de diapositiva 2">
            <a:extLst>
              <a:ext uri="{FF2B5EF4-FFF2-40B4-BE49-F238E27FC236}">
                <a16:creationId xmlns:a16="http://schemas.microsoft.com/office/drawing/2014/main" id="{9A5729F8-F2DC-702A-EDFE-3882E459E767}"/>
              </a:ext>
            </a:extLst>
          </p:cNvPr>
          <p:cNvSpPr>
            <a:spLocks noGrp="1"/>
          </p:cNvSpPr>
          <p:nvPr>
            <p:ph type="sldNum" sz="quarter" idx="11"/>
          </p:nvPr>
        </p:nvSpPr>
        <p:spPr/>
        <p:txBody>
          <a:bodyPr/>
          <a:lstStyle/>
          <a:p>
            <a:fld id="{66ACB6DD-DCF0-A441-B658-B929A2260E05}" type="slidenum">
              <a:rPr lang="es-ES" smtClean="0"/>
              <a:t>32</a:t>
            </a:fld>
            <a:endParaRPr lang="es-ES" dirty="0"/>
          </a:p>
        </p:txBody>
      </p:sp>
    </p:spTree>
    <p:extLst>
      <p:ext uri="{BB962C8B-B14F-4D97-AF65-F5344CB8AC3E}">
        <p14:creationId xmlns:p14="http://schemas.microsoft.com/office/powerpoint/2010/main" val="220773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1F5D47-ADC3-65CE-D55E-59B116F8C11E}"/>
              </a:ext>
            </a:extLst>
          </p:cNvPr>
          <p:cNvSpPr>
            <a:spLocks noGrp="1"/>
          </p:cNvSpPr>
          <p:nvPr>
            <p:ph type="title"/>
          </p:nvPr>
        </p:nvSpPr>
        <p:spPr/>
        <p:txBody>
          <a:bodyPr/>
          <a:lstStyle/>
          <a:p>
            <a:r>
              <a:rPr lang="en-GB" dirty="0"/>
              <a:t>Trustworthy LA  </a:t>
            </a:r>
            <a:br>
              <a:rPr lang="en-GB" dirty="0"/>
            </a:br>
            <a:r>
              <a:rPr lang="en-GB" dirty="0"/>
              <a:t>Wellbeing</a:t>
            </a:r>
          </a:p>
        </p:txBody>
      </p:sp>
      <p:sp>
        <p:nvSpPr>
          <p:cNvPr id="3" name="Marcador de contenido 2">
            <a:extLst>
              <a:ext uri="{FF2B5EF4-FFF2-40B4-BE49-F238E27FC236}">
                <a16:creationId xmlns:a16="http://schemas.microsoft.com/office/drawing/2014/main" id="{ED4CEE94-18A5-EDF7-9F00-C7BACE574852}"/>
              </a:ext>
            </a:extLst>
          </p:cNvPr>
          <p:cNvSpPr>
            <a:spLocks noGrp="1"/>
          </p:cNvSpPr>
          <p:nvPr>
            <p:ph sz="quarter" idx="11"/>
          </p:nvPr>
        </p:nvSpPr>
        <p:spPr/>
        <p:txBody>
          <a:bodyPr/>
          <a:lstStyle/>
          <a:p>
            <a:r>
              <a:rPr lang="en-GB" dirty="0">
                <a:sym typeface="Wingdings" pitchFamily="2" charset="2"/>
              </a:rPr>
              <a:t>TIDE </a:t>
            </a:r>
            <a:r>
              <a:rPr lang="en-GB" dirty="0" err="1">
                <a:sym typeface="Wingdings" pitchFamily="2" charset="2"/>
              </a:rPr>
              <a:t>Group@UPF</a:t>
            </a:r>
            <a:r>
              <a:rPr lang="en-GB" dirty="0">
                <a:sym typeface="Wingdings" pitchFamily="2" charset="2"/>
              </a:rPr>
              <a:t>  </a:t>
            </a:r>
          </a:p>
          <a:p>
            <a:r>
              <a:rPr lang="en-GB" dirty="0">
                <a:sym typeface="Wingdings" pitchFamily="2" charset="2"/>
              </a:rPr>
              <a:t>Collaboration with SNOLA   </a:t>
            </a:r>
          </a:p>
          <a:p>
            <a:endParaRPr lang="en-GB" dirty="0">
              <a:sym typeface="Wingdings" pitchFamily="2" charset="2"/>
            </a:endParaRPr>
          </a:p>
          <a:p>
            <a:endParaRPr lang="en-GB" dirty="0"/>
          </a:p>
          <a:p>
            <a:endParaRPr lang="en-GB" dirty="0"/>
          </a:p>
        </p:txBody>
      </p:sp>
      <p:pic>
        <p:nvPicPr>
          <p:cNvPr id="3074" name="Picture 2">
            <a:extLst>
              <a:ext uri="{FF2B5EF4-FFF2-40B4-BE49-F238E27FC236}">
                <a16:creationId xmlns:a16="http://schemas.microsoft.com/office/drawing/2014/main" id="{77495FC9-064B-72B4-E262-B62B599768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2363" y="2214675"/>
            <a:ext cx="3962400" cy="396240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4B79A5C-00FF-9070-1CF9-E686194718F5}"/>
              </a:ext>
            </a:extLst>
          </p:cNvPr>
          <p:cNvPicPr>
            <a:picLocks noChangeAspect="1"/>
          </p:cNvPicPr>
          <p:nvPr/>
        </p:nvPicPr>
        <p:blipFill>
          <a:blip r:embed="rId4"/>
          <a:stretch>
            <a:fillRect/>
          </a:stretch>
        </p:blipFill>
        <p:spPr>
          <a:xfrm>
            <a:off x="736278" y="3024633"/>
            <a:ext cx="6022693" cy="1987148"/>
          </a:xfrm>
          <a:prstGeom prst="rect">
            <a:avLst/>
          </a:prstGeom>
        </p:spPr>
      </p:pic>
      <p:pic>
        <p:nvPicPr>
          <p:cNvPr id="8" name="Imagen 7" descr="Hombre sonriendo con barba y bigote&#10;&#10;Descripción generada automáticamente">
            <a:extLst>
              <a:ext uri="{FF2B5EF4-FFF2-40B4-BE49-F238E27FC236}">
                <a16:creationId xmlns:a16="http://schemas.microsoft.com/office/drawing/2014/main" id="{F4690C9A-73E7-7066-0DA8-6014742EEAF9}"/>
              </a:ext>
            </a:extLst>
          </p:cNvPr>
          <p:cNvPicPr>
            <a:picLocks noChangeAspect="1"/>
          </p:cNvPicPr>
          <p:nvPr/>
        </p:nvPicPr>
        <p:blipFill>
          <a:blip r:embed="rId5"/>
          <a:stretch>
            <a:fillRect/>
          </a:stretch>
        </p:blipFill>
        <p:spPr>
          <a:xfrm>
            <a:off x="7359706" y="257969"/>
            <a:ext cx="1566861" cy="1566861"/>
          </a:xfrm>
          <a:prstGeom prst="rect">
            <a:avLst/>
          </a:prstGeom>
        </p:spPr>
      </p:pic>
      <p:pic>
        <p:nvPicPr>
          <p:cNvPr id="10" name="Imagen 9" descr="Imagen en blanco y negro de una mujer con lentes&#10;&#10;Descripción generada automáticamente con confianza media">
            <a:extLst>
              <a:ext uri="{FF2B5EF4-FFF2-40B4-BE49-F238E27FC236}">
                <a16:creationId xmlns:a16="http://schemas.microsoft.com/office/drawing/2014/main" id="{232594AA-C1D5-455A-7D12-C851F6482829}"/>
              </a:ext>
            </a:extLst>
          </p:cNvPr>
          <p:cNvPicPr>
            <a:picLocks noChangeAspect="1"/>
          </p:cNvPicPr>
          <p:nvPr/>
        </p:nvPicPr>
        <p:blipFill>
          <a:blip r:embed="rId6"/>
          <a:stretch>
            <a:fillRect/>
          </a:stretch>
        </p:blipFill>
        <p:spPr>
          <a:xfrm>
            <a:off x="9555278" y="257969"/>
            <a:ext cx="1334080" cy="1552151"/>
          </a:xfrm>
          <a:prstGeom prst="rect">
            <a:avLst/>
          </a:prstGeom>
        </p:spPr>
      </p:pic>
      <p:sp>
        <p:nvSpPr>
          <p:cNvPr id="11" name="CuadroTexto 10">
            <a:extLst>
              <a:ext uri="{FF2B5EF4-FFF2-40B4-BE49-F238E27FC236}">
                <a16:creationId xmlns:a16="http://schemas.microsoft.com/office/drawing/2014/main" id="{5B4E3FC0-90E8-F7A1-0420-CF28139B0A74}"/>
              </a:ext>
            </a:extLst>
          </p:cNvPr>
          <p:cNvSpPr txBox="1"/>
          <p:nvPr/>
        </p:nvSpPr>
        <p:spPr>
          <a:xfrm>
            <a:off x="7368409" y="1815973"/>
            <a:ext cx="1380506" cy="369332"/>
          </a:xfrm>
          <a:prstGeom prst="rect">
            <a:avLst/>
          </a:prstGeom>
          <a:noFill/>
        </p:spPr>
        <p:txBody>
          <a:bodyPr wrap="none" rtlCol="0">
            <a:spAutoFit/>
          </a:bodyPr>
          <a:lstStyle/>
          <a:p>
            <a:r>
              <a:rPr lang="en-GB" dirty="0" err="1"/>
              <a:t>Eyad</a:t>
            </a:r>
            <a:r>
              <a:rPr lang="en-GB" dirty="0"/>
              <a:t> </a:t>
            </a:r>
            <a:r>
              <a:rPr lang="en-GB" dirty="0" err="1"/>
              <a:t>Hakami</a:t>
            </a:r>
            <a:endParaRPr lang="en-GB" dirty="0"/>
          </a:p>
        </p:txBody>
      </p:sp>
      <p:sp>
        <p:nvSpPr>
          <p:cNvPr id="13" name="CuadroTexto 12">
            <a:extLst>
              <a:ext uri="{FF2B5EF4-FFF2-40B4-BE49-F238E27FC236}">
                <a16:creationId xmlns:a16="http://schemas.microsoft.com/office/drawing/2014/main" id="{9AC09966-FDA3-33AB-5D9C-0CCB3D8A12BF}"/>
              </a:ext>
            </a:extLst>
          </p:cNvPr>
          <p:cNvSpPr txBox="1"/>
          <p:nvPr/>
        </p:nvSpPr>
        <p:spPr>
          <a:xfrm>
            <a:off x="9026959" y="1851080"/>
            <a:ext cx="2390719" cy="369332"/>
          </a:xfrm>
          <a:prstGeom prst="rect">
            <a:avLst/>
          </a:prstGeom>
          <a:noFill/>
        </p:spPr>
        <p:txBody>
          <a:bodyPr wrap="none" rtlCol="0">
            <a:spAutoFit/>
          </a:bodyPr>
          <a:lstStyle/>
          <a:p>
            <a:r>
              <a:rPr lang="en-GB" dirty="0"/>
              <a:t>Davinia Hernández Leo</a:t>
            </a:r>
          </a:p>
        </p:txBody>
      </p:sp>
      <p:pic>
        <p:nvPicPr>
          <p:cNvPr id="7" name="Picture 2" descr="SNOLA">
            <a:hlinkClick r:id="rId7" tooltip="SNOLA"/>
            <a:extLst>
              <a:ext uri="{FF2B5EF4-FFF2-40B4-BE49-F238E27FC236}">
                <a16:creationId xmlns:a16="http://schemas.microsoft.com/office/drawing/2014/main" id="{444DCF05-92F0-20DE-9C8A-D629A300AD1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4499" y="5256570"/>
            <a:ext cx="2166249" cy="491919"/>
          </a:xfrm>
          <a:prstGeom prst="rect">
            <a:avLst/>
          </a:prstGeom>
          <a:noFill/>
          <a:extLst>
            <a:ext uri="{909E8E84-426E-40DD-AFC4-6F175D3DCCD1}">
              <a14:hiddenFill xmlns:a14="http://schemas.microsoft.com/office/drawing/2010/main">
                <a:solidFill>
                  <a:srgbClr val="FFFFFF"/>
                </a:solidFill>
              </a14:hiddenFill>
            </a:ext>
          </a:extLst>
        </p:spPr>
      </p:pic>
      <p:sp>
        <p:nvSpPr>
          <p:cNvPr id="9" name="Marcador de pie de página 8">
            <a:extLst>
              <a:ext uri="{FF2B5EF4-FFF2-40B4-BE49-F238E27FC236}">
                <a16:creationId xmlns:a16="http://schemas.microsoft.com/office/drawing/2014/main" id="{E2366105-6D91-1588-5728-FA3BE040B904}"/>
              </a:ext>
            </a:extLst>
          </p:cNvPr>
          <p:cNvSpPr>
            <a:spLocks noGrp="1"/>
          </p:cNvSpPr>
          <p:nvPr>
            <p:ph type="ftr" sz="quarter" idx="3"/>
          </p:nvPr>
        </p:nvSpPr>
        <p:spPr>
          <a:xfrm>
            <a:off x="4038600" y="6479438"/>
            <a:ext cx="4114800" cy="365125"/>
          </a:xfrm>
        </p:spPr>
        <p:txBody>
          <a:bodyPr/>
          <a:lstStyle/>
          <a:p>
            <a:r>
              <a:rPr lang="es-ES" dirty="0" err="1"/>
              <a:t>amartine@CSEDU</a:t>
            </a:r>
            <a:r>
              <a:rPr lang="es-ES" dirty="0"/>
              <a:t> May 2nd 2024</a:t>
            </a:r>
          </a:p>
        </p:txBody>
      </p:sp>
      <p:sp>
        <p:nvSpPr>
          <p:cNvPr id="5" name="Marcador de número de diapositiva 4">
            <a:extLst>
              <a:ext uri="{FF2B5EF4-FFF2-40B4-BE49-F238E27FC236}">
                <a16:creationId xmlns:a16="http://schemas.microsoft.com/office/drawing/2014/main" id="{C5F294D0-C519-0019-9BE4-18B3F749BBA4}"/>
              </a:ext>
            </a:extLst>
          </p:cNvPr>
          <p:cNvSpPr>
            <a:spLocks noGrp="1"/>
          </p:cNvSpPr>
          <p:nvPr>
            <p:ph type="sldNum" sz="quarter" idx="4"/>
          </p:nvPr>
        </p:nvSpPr>
        <p:spPr/>
        <p:txBody>
          <a:bodyPr/>
          <a:lstStyle/>
          <a:p>
            <a:fld id="{66ACB6DD-DCF0-A441-B658-B929A2260E05}" type="slidenum">
              <a:rPr lang="es-ES" smtClean="0"/>
              <a:t>33</a:t>
            </a:fld>
            <a:endParaRPr lang="es-ES" dirty="0"/>
          </a:p>
        </p:txBody>
      </p:sp>
    </p:spTree>
    <p:extLst>
      <p:ext uri="{BB962C8B-B14F-4D97-AF65-F5344CB8AC3E}">
        <p14:creationId xmlns:p14="http://schemas.microsoft.com/office/powerpoint/2010/main" val="100291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26D88-9EB5-9E90-79D1-6D39BFB75C93}"/>
              </a:ext>
            </a:extLst>
          </p:cNvPr>
          <p:cNvSpPr>
            <a:spLocks noGrp="1"/>
          </p:cNvSpPr>
          <p:nvPr>
            <p:ph type="title"/>
          </p:nvPr>
        </p:nvSpPr>
        <p:spPr>
          <a:xfrm>
            <a:off x="838200" y="283848"/>
            <a:ext cx="10515600" cy="1325563"/>
          </a:xfrm>
        </p:spPr>
        <p:txBody>
          <a:bodyPr>
            <a:normAutofit fontScale="90000"/>
          </a:bodyPr>
          <a:lstStyle/>
          <a:p>
            <a:r>
              <a:rPr lang="en-GB" dirty="0"/>
              <a:t>Ethics &amp; trustworthiness </a:t>
            </a:r>
            <a:br>
              <a:rPr lang="en-GB" dirty="0"/>
            </a:br>
            <a:r>
              <a:rPr lang="en-GB" dirty="0"/>
              <a:t>EU HLEG – Ethics guidelines for trustworthy AI</a:t>
            </a:r>
          </a:p>
        </p:txBody>
      </p:sp>
      <p:sp>
        <p:nvSpPr>
          <p:cNvPr id="5" name="Marcador de pie de página 4">
            <a:extLst>
              <a:ext uri="{FF2B5EF4-FFF2-40B4-BE49-F238E27FC236}">
                <a16:creationId xmlns:a16="http://schemas.microsoft.com/office/drawing/2014/main" id="{2F26ED43-64B5-127C-3A14-4EDED9E1B335}"/>
              </a:ext>
            </a:extLst>
          </p:cNvPr>
          <p:cNvSpPr>
            <a:spLocks noGrp="1"/>
          </p:cNvSpPr>
          <p:nvPr>
            <p:ph type="ftr" sz="quarter" idx="10"/>
          </p:nvPr>
        </p:nvSpPr>
        <p:spPr>
          <a:xfrm>
            <a:off x="4038600" y="6492876"/>
            <a:ext cx="4114800" cy="365125"/>
          </a:xfrm>
        </p:spPr>
        <p:txBody>
          <a:bodyPr/>
          <a:lstStyle/>
          <a:p>
            <a:r>
              <a:rPr lang="es-ES"/>
              <a:t>amartine@CSEDU May 2nd 2024</a:t>
            </a:r>
            <a:endParaRPr lang="es-ES" dirty="0"/>
          </a:p>
        </p:txBody>
      </p:sp>
      <p:sp>
        <p:nvSpPr>
          <p:cNvPr id="3" name="Marcador de número de diapositiva 2">
            <a:extLst>
              <a:ext uri="{FF2B5EF4-FFF2-40B4-BE49-F238E27FC236}">
                <a16:creationId xmlns:a16="http://schemas.microsoft.com/office/drawing/2014/main" id="{78AA6E4C-218F-F562-7571-7E14691D9A47}"/>
              </a:ext>
            </a:extLst>
          </p:cNvPr>
          <p:cNvSpPr>
            <a:spLocks noGrp="1"/>
          </p:cNvSpPr>
          <p:nvPr>
            <p:ph type="sldNum" sz="quarter" idx="11"/>
          </p:nvPr>
        </p:nvSpPr>
        <p:spPr>
          <a:xfrm>
            <a:off x="8634387" y="6492876"/>
            <a:ext cx="2326861" cy="365125"/>
          </a:xfrm>
        </p:spPr>
        <p:txBody>
          <a:bodyPr/>
          <a:lstStyle/>
          <a:p>
            <a:fld id="{66ACB6DD-DCF0-A441-B658-B929A2260E05}" type="slidenum">
              <a:rPr lang="es-ES" smtClean="0"/>
              <a:pPr/>
              <a:t>34</a:t>
            </a:fld>
            <a:endParaRPr lang="es-ES" dirty="0"/>
          </a:p>
        </p:txBody>
      </p:sp>
      <p:sp>
        <p:nvSpPr>
          <p:cNvPr id="7" name="Marcador de contenido 6">
            <a:extLst>
              <a:ext uri="{FF2B5EF4-FFF2-40B4-BE49-F238E27FC236}">
                <a16:creationId xmlns:a16="http://schemas.microsoft.com/office/drawing/2014/main" id="{5EBF261F-FDBE-651E-6070-6DC20522C3BF}"/>
              </a:ext>
            </a:extLst>
          </p:cNvPr>
          <p:cNvSpPr>
            <a:spLocks noGrp="1"/>
          </p:cNvSpPr>
          <p:nvPr>
            <p:ph sz="quarter" idx="12"/>
          </p:nvPr>
        </p:nvSpPr>
        <p:spPr>
          <a:xfrm>
            <a:off x="838200" y="1854200"/>
            <a:ext cx="5078730" cy="3962400"/>
          </a:xfrm>
        </p:spPr>
        <p:txBody>
          <a:bodyPr>
            <a:normAutofit fontScale="77500" lnSpcReduction="20000"/>
          </a:bodyPr>
          <a:lstStyle/>
          <a:p>
            <a:r>
              <a:rPr lang="es-ES_tradnl" dirty="0"/>
              <a:t>Human </a:t>
            </a:r>
            <a:r>
              <a:rPr lang="es-ES_tradnl" dirty="0" err="1"/>
              <a:t>agency</a:t>
            </a:r>
            <a:r>
              <a:rPr lang="es-ES_tradnl" dirty="0"/>
              <a:t> and </a:t>
            </a:r>
            <a:r>
              <a:rPr lang="es-ES_tradnl" dirty="0" err="1"/>
              <a:t>oversight</a:t>
            </a:r>
            <a:endParaRPr lang="es-ES_tradnl" dirty="0"/>
          </a:p>
          <a:p>
            <a:r>
              <a:rPr lang="es-ES_tradnl" dirty="0" err="1"/>
              <a:t>Technical</a:t>
            </a:r>
            <a:r>
              <a:rPr lang="es-ES_tradnl" dirty="0"/>
              <a:t> </a:t>
            </a:r>
            <a:r>
              <a:rPr lang="es-ES_tradnl" dirty="0" err="1"/>
              <a:t>robustness</a:t>
            </a:r>
            <a:r>
              <a:rPr lang="es-ES_tradnl" dirty="0"/>
              <a:t> and safety</a:t>
            </a:r>
          </a:p>
          <a:p>
            <a:r>
              <a:rPr lang="es-ES_tradnl" dirty="0" err="1"/>
              <a:t>Privacy</a:t>
            </a:r>
            <a:r>
              <a:rPr lang="es-ES_tradnl" dirty="0"/>
              <a:t> and data </a:t>
            </a:r>
            <a:r>
              <a:rPr lang="es-ES_tradnl" dirty="0" err="1"/>
              <a:t>governance</a:t>
            </a:r>
            <a:r>
              <a:rPr lang="es-ES_tradnl" dirty="0"/>
              <a:t> </a:t>
            </a:r>
          </a:p>
          <a:p>
            <a:r>
              <a:rPr lang="es-ES_tradnl" dirty="0" err="1"/>
              <a:t>Transparency</a:t>
            </a:r>
            <a:r>
              <a:rPr lang="es-ES_tradnl" dirty="0"/>
              <a:t> </a:t>
            </a:r>
          </a:p>
          <a:p>
            <a:r>
              <a:rPr lang="es-ES_tradnl" dirty="0" err="1"/>
              <a:t>Diversity</a:t>
            </a:r>
            <a:r>
              <a:rPr lang="es-ES_tradnl" dirty="0"/>
              <a:t>, non-</a:t>
            </a:r>
            <a:r>
              <a:rPr lang="es-ES_tradnl" dirty="0" err="1"/>
              <a:t>discrimination</a:t>
            </a:r>
            <a:r>
              <a:rPr lang="es-ES_tradnl" dirty="0"/>
              <a:t> and </a:t>
            </a:r>
            <a:r>
              <a:rPr lang="es-ES_tradnl" dirty="0" err="1"/>
              <a:t>fairness</a:t>
            </a:r>
            <a:r>
              <a:rPr lang="es-ES_tradnl" dirty="0"/>
              <a:t> </a:t>
            </a:r>
          </a:p>
          <a:p>
            <a:r>
              <a:rPr lang="es-ES_tradnl" dirty="0"/>
              <a:t>Societal and </a:t>
            </a:r>
            <a:r>
              <a:rPr lang="es-ES_tradnl" dirty="0" err="1"/>
              <a:t>environmental</a:t>
            </a:r>
            <a:r>
              <a:rPr lang="es-ES_tradnl" dirty="0"/>
              <a:t> </a:t>
            </a:r>
            <a:r>
              <a:rPr lang="es-ES_tradnl" dirty="0" err="1"/>
              <a:t>wellbeing</a:t>
            </a:r>
            <a:r>
              <a:rPr lang="es-ES_tradnl" dirty="0"/>
              <a:t> </a:t>
            </a:r>
          </a:p>
          <a:p>
            <a:r>
              <a:rPr lang="es-ES_tradnl" dirty="0" err="1"/>
              <a:t>Accountability</a:t>
            </a:r>
            <a:endParaRPr lang="es-ES_tradnl" dirty="0"/>
          </a:p>
        </p:txBody>
      </p:sp>
      <p:pic>
        <p:nvPicPr>
          <p:cNvPr id="18" name="Marcador de contenido 17" descr="Diagrama&#10;&#10;Descripción generada automáticamente">
            <a:extLst>
              <a:ext uri="{FF2B5EF4-FFF2-40B4-BE49-F238E27FC236}">
                <a16:creationId xmlns:a16="http://schemas.microsoft.com/office/drawing/2014/main" id="{B6B7AF31-0F84-4ED0-2B8B-BA461B3777D3}"/>
              </a:ext>
            </a:extLst>
          </p:cNvPr>
          <p:cNvPicPr>
            <a:picLocks noGrp="1" noChangeAspect="1"/>
          </p:cNvPicPr>
          <p:nvPr>
            <p:ph sz="quarter" idx="13"/>
          </p:nvPr>
        </p:nvPicPr>
        <p:blipFill>
          <a:blip r:embed="rId3"/>
          <a:stretch>
            <a:fillRect/>
          </a:stretch>
        </p:blipFill>
        <p:spPr>
          <a:xfrm>
            <a:off x="6739609" y="1854200"/>
            <a:ext cx="4149969" cy="3962400"/>
          </a:xfrm>
        </p:spPr>
      </p:pic>
      <p:sp>
        <p:nvSpPr>
          <p:cNvPr id="4" name="CuadroTexto 3">
            <a:extLst>
              <a:ext uri="{FF2B5EF4-FFF2-40B4-BE49-F238E27FC236}">
                <a16:creationId xmlns:a16="http://schemas.microsoft.com/office/drawing/2014/main" id="{28E3E29A-103B-1F17-DED7-7E75ADFC6D5D}"/>
              </a:ext>
            </a:extLst>
          </p:cNvPr>
          <p:cNvSpPr txBox="1"/>
          <p:nvPr/>
        </p:nvSpPr>
        <p:spPr>
          <a:xfrm>
            <a:off x="1115878" y="5951349"/>
            <a:ext cx="9608949" cy="646331"/>
          </a:xfrm>
          <a:prstGeom prst="rect">
            <a:avLst/>
          </a:prstGeom>
          <a:noFill/>
        </p:spPr>
        <p:txBody>
          <a:bodyPr wrap="square" rtlCol="0">
            <a:spAutoFit/>
          </a:bodyPr>
          <a:lstStyle/>
          <a:p>
            <a:r>
              <a:rPr lang="es-ES" dirty="0" err="1"/>
              <a:t>European</a:t>
            </a:r>
            <a:r>
              <a:rPr lang="es-ES" dirty="0"/>
              <a:t> </a:t>
            </a:r>
            <a:r>
              <a:rPr lang="es-ES" dirty="0" err="1"/>
              <a:t>Comission</a:t>
            </a:r>
            <a:r>
              <a:rPr lang="es-ES" dirty="0"/>
              <a:t> (2019), </a:t>
            </a:r>
            <a:r>
              <a:rPr lang="es-ES" dirty="0" err="1"/>
              <a:t>Ethics</a:t>
            </a:r>
            <a:r>
              <a:rPr lang="es-ES" dirty="0"/>
              <a:t> </a:t>
            </a:r>
            <a:r>
              <a:rPr lang="es-ES" dirty="0" err="1"/>
              <a:t>guidelines</a:t>
            </a:r>
            <a:r>
              <a:rPr lang="es-ES" dirty="0"/>
              <a:t> </a:t>
            </a:r>
            <a:r>
              <a:rPr lang="es-ES" dirty="0" err="1"/>
              <a:t>for</a:t>
            </a:r>
            <a:r>
              <a:rPr lang="es-ES" dirty="0"/>
              <a:t> </a:t>
            </a:r>
            <a:r>
              <a:rPr lang="es-ES" dirty="0" err="1"/>
              <a:t>trustworthy</a:t>
            </a:r>
            <a:r>
              <a:rPr lang="es-ES" dirty="0"/>
              <a:t> AI, High </a:t>
            </a:r>
            <a:r>
              <a:rPr lang="es-ES" dirty="0" err="1"/>
              <a:t>Level</a:t>
            </a:r>
            <a:r>
              <a:rPr lang="es-ES" dirty="0"/>
              <a:t> Expert </a:t>
            </a:r>
            <a:r>
              <a:rPr lang="es-ES" dirty="0" err="1"/>
              <a:t>Group</a:t>
            </a:r>
            <a:r>
              <a:rPr lang="es-ES" dirty="0"/>
              <a:t> </a:t>
            </a:r>
            <a:r>
              <a:rPr lang="es-ES" dirty="0" err="1"/>
              <a:t>on</a:t>
            </a:r>
            <a:r>
              <a:rPr lang="es-ES" dirty="0"/>
              <a:t> AI </a:t>
            </a:r>
          </a:p>
          <a:p>
            <a:r>
              <a:rPr lang="en-GB" dirty="0">
                <a:hlinkClick r:id="rId4"/>
              </a:rPr>
              <a:t>https://digital-strategy.ec.europa.eu/en/library/ethics-guidelines-trustworthy-ai</a:t>
            </a:r>
            <a:r>
              <a:rPr lang="en-GB" dirty="0"/>
              <a:t> </a:t>
            </a:r>
          </a:p>
        </p:txBody>
      </p:sp>
    </p:spTree>
    <p:extLst>
      <p:ext uri="{BB962C8B-B14F-4D97-AF65-F5344CB8AC3E}">
        <p14:creationId xmlns:p14="http://schemas.microsoft.com/office/powerpoint/2010/main" val="729704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26D88-9EB5-9E90-79D1-6D39BFB75C93}"/>
              </a:ext>
            </a:extLst>
          </p:cNvPr>
          <p:cNvSpPr>
            <a:spLocks noGrp="1"/>
          </p:cNvSpPr>
          <p:nvPr>
            <p:ph type="title"/>
          </p:nvPr>
        </p:nvSpPr>
        <p:spPr>
          <a:xfrm>
            <a:off x="838200" y="283848"/>
            <a:ext cx="10515600" cy="1325563"/>
          </a:xfrm>
        </p:spPr>
        <p:txBody>
          <a:bodyPr>
            <a:normAutofit fontScale="90000"/>
          </a:bodyPr>
          <a:lstStyle/>
          <a:p>
            <a:r>
              <a:rPr lang="en-GB" dirty="0"/>
              <a:t>Ethics &amp; trustworthiness</a:t>
            </a:r>
            <a:br>
              <a:rPr lang="en-GB" dirty="0"/>
            </a:br>
            <a:r>
              <a:rPr lang="en-GB" dirty="0"/>
              <a:t>EU HLEG – Ethics guidelines for trustworthy AI</a:t>
            </a:r>
          </a:p>
        </p:txBody>
      </p:sp>
      <p:sp>
        <p:nvSpPr>
          <p:cNvPr id="5" name="Marcador de pie de página 4">
            <a:extLst>
              <a:ext uri="{FF2B5EF4-FFF2-40B4-BE49-F238E27FC236}">
                <a16:creationId xmlns:a16="http://schemas.microsoft.com/office/drawing/2014/main" id="{2F26ED43-64B5-127C-3A14-4EDED9E1B335}"/>
              </a:ext>
            </a:extLst>
          </p:cNvPr>
          <p:cNvSpPr>
            <a:spLocks noGrp="1"/>
          </p:cNvSpPr>
          <p:nvPr>
            <p:ph type="ftr" sz="quarter" idx="10"/>
          </p:nvPr>
        </p:nvSpPr>
        <p:spPr>
          <a:xfrm>
            <a:off x="4038600" y="6492876"/>
            <a:ext cx="4114800" cy="365125"/>
          </a:xfrm>
        </p:spPr>
        <p:txBody>
          <a:bodyPr/>
          <a:lstStyle/>
          <a:p>
            <a:r>
              <a:rPr lang="es-ES"/>
              <a:t>amartine@CSEDU May 2nd 2024</a:t>
            </a:r>
            <a:endParaRPr lang="es-ES" dirty="0"/>
          </a:p>
        </p:txBody>
      </p:sp>
      <p:sp>
        <p:nvSpPr>
          <p:cNvPr id="3" name="Marcador de número de diapositiva 2">
            <a:extLst>
              <a:ext uri="{FF2B5EF4-FFF2-40B4-BE49-F238E27FC236}">
                <a16:creationId xmlns:a16="http://schemas.microsoft.com/office/drawing/2014/main" id="{78AA6E4C-218F-F562-7571-7E14691D9A47}"/>
              </a:ext>
            </a:extLst>
          </p:cNvPr>
          <p:cNvSpPr>
            <a:spLocks noGrp="1"/>
          </p:cNvSpPr>
          <p:nvPr>
            <p:ph type="sldNum" sz="quarter" idx="11"/>
          </p:nvPr>
        </p:nvSpPr>
        <p:spPr>
          <a:xfrm>
            <a:off x="8634387" y="6492876"/>
            <a:ext cx="2326861" cy="365125"/>
          </a:xfrm>
        </p:spPr>
        <p:txBody>
          <a:bodyPr/>
          <a:lstStyle/>
          <a:p>
            <a:fld id="{66ACB6DD-DCF0-A441-B658-B929A2260E05}" type="slidenum">
              <a:rPr lang="es-ES" smtClean="0"/>
              <a:pPr/>
              <a:t>35</a:t>
            </a:fld>
            <a:endParaRPr lang="es-ES" dirty="0"/>
          </a:p>
        </p:txBody>
      </p:sp>
      <p:pic>
        <p:nvPicPr>
          <p:cNvPr id="18" name="Marcador de contenido 17" descr="Diagrama&#10;&#10;Descripción generada automáticamente">
            <a:extLst>
              <a:ext uri="{FF2B5EF4-FFF2-40B4-BE49-F238E27FC236}">
                <a16:creationId xmlns:a16="http://schemas.microsoft.com/office/drawing/2014/main" id="{B6B7AF31-0F84-4ED0-2B8B-BA461B3777D3}"/>
              </a:ext>
            </a:extLst>
          </p:cNvPr>
          <p:cNvPicPr>
            <a:picLocks noGrp="1" noChangeAspect="1"/>
          </p:cNvPicPr>
          <p:nvPr>
            <p:ph sz="quarter" idx="13"/>
          </p:nvPr>
        </p:nvPicPr>
        <p:blipFill>
          <a:blip r:embed="rId3"/>
          <a:stretch>
            <a:fillRect/>
          </a:stretch>
        </p:blipFill>
        <p:spPr>
          <a:xfrm>
            <a:off x="6739609" y="1854200"/>
            <a:ext cx="4149969" cy="3962400"/>
          </a:xfrm>
        </p:spPr>
      </p:pic>
      <p:sp>
        <p:nvSpPr>
          <p:cNvPr id="4" name="CuadroTexto 3">
            <a:extLst>
              <a:ext uri="{FF2B5EF4-FFF2-40B4-BE49-F238E27FC236}">
                <a16:creationId xmlns:a16="http://schemas.microsoft.com/office/drawing/2014/main" id="{28E3E29A-103B-1F17-DED7-7E75ADFC6D5D}"/>
              </a:ext>
            </a:extLst>
          </p:cNvPr>
          <p:cNvSpPr txBox="1"/>
          <p:nvPr/>
        </p:nvSpPr>
        <p:spPr>
          <a:xfrm>
            <a:off x="1115878" y="5951349"/>
            <a:ext cx="9608949" cy="646331"/>
          </a:xfrm>
          <a:prstGeom prst="rect">
            <a:avLst/>
          </a:prstGeom>
          <a:noFill/>
        </p:spPr>
        <p:txBody>
          <a:bodyPr wrap="square" rtlCol="0">
            <a:spAutoFit/>
          </a:bodyPr>
          <a:lstStyle/>
          <a:p>
            <a:r>
              <a:rPr lang="es-ES" dirty="0" err="1"/>
              <a:t>European</a:t>
            </a:r>
            <a:r>
              <a:rPr lang="es-ES" dirty="0"/>
              <a:t> </a:t>
            </a:r>
            <a:r>
              <a:rPr lang="es-ES" dirty="0" err="1"/>
              <a:t>Comission</a:t>
            </a:r>
            <a:r>
              <a:rPr lang="es-ES" dirty="0"/>
              <a:t> (2019), </a:t>
            </a:r>
            <a:r>
              <a:rPr lang="es-ES" dirty="0" err="1"/>
              <a:t>Ethics</a:t>
            </a:r>
            <a:r>
              <a:rPr lang="es-ES" dirty="0"/>
              <a:t> </a:t>
            </a:r>
            <a:r>
              <a:rPr lang="es-ES" dirty="0" err="1"/>
              <a:t>guidelines</a:t>
            </a:r>
            <a:r>
              <a:rPr lang="es-ES" dirty="0"/>
              <a:t> </a:t>
            </a:r>
            <a:r>
              <a:rPr lang="es-ES" dirty="0" err="1"/>
              <a:t>for</a:t>
            </a:r>
            <a:r>
              <a:rPr lang="es-ES" dirty="0"/>
              <a:t> </a:t>
            </a:r>
            <a:r>
              <a:rPr lang="es-ES" dirty="0" err="1"/>
              <a:t>trustworthy</a:t>
            </a:r>
            <a:r>
              <a:rPr lang="es-ES" dirty="0"/>
              <a:t> AI, High </a:t>
            </a:r>
            <a:r>
              <a:rPr lang="es-ES" dirty="0" err="1"/>
              <a:t>Level</a:t>
            </a:r>
            <a:r>
              <a:rPr lang="es-ES" dirty="0"/>
              <a:t> Expert </a:t>
            </a:r>
            <a:r>
              <a:rPr lang="es-ES" dirty="0" err="1"/>
              <a:t>Group</a:t>
            </a:r>
            <a:r>
              <a:rPr lang="es-ES" dirty="0"/>
              <a:t> </a:t>
            </a:r>
            <a:r>
              <a:rPr lang="es-ES" dirty="0" err="1"/>
              <a:t>on</a:t>
            </a:r>
            <a:r>
              <a:rPr lang="es-ES" dirty="0"/>
              <a:t> AI </a:t>
            </a:r>
          </a:p>
          <a:p>
            <a:r>
              <a:rPr lang="en-GB" dirty="0">
                <a:hlinkClick r:id="rId4"/>
              </a:rPr>
              <a:t>https://digital-strategy.ec.europa.eu/en/library/ethics-guidelines-trustworthy-ai</a:t>
            </a:r>
            <a:r>
              <a:rPr lang="en-GB" dirty="0"/>
              <a:t> </a:t>
            </a:r>
          </a:p>
        </p:txBody>
      </p:sp>
      <p:sp>
        <p:nvSpPr>
          <p:cNvPr id="54" name="Marcador de contenido 6">
            <a:extLst>
              <a:ext uri="{FF2B5EF4-FFF2-40B4-BE49-F238E27FC236}">
                <a16:creationId xmlns:a16="http://schemas.microsoft.com/office/drawing/2014/main" id="{899BF894-F4E7-CF53-241B-FB1F2F340A2D}"/>
              </a:ext>
            </a:extLst>
          </p:cNvPr>
          <p:cNvSpPr>
            <a:spLocks noGrp="1"/>
          </p:cNvSpPr>
          <p:nvPr>
            <p:ph sz="quarter" idx="12"/>
          </p:nvPr>
        </p:nvSpPr>
        <p:spPr>
          <a:xfrm>
            <a:off x="838200" y="1854200"/>
            <a:ext cx="5410200" cy="3962400"/>
          </a:xfrm>
        </p:spPr>
        <p:txBody>
          <a:bodyPr>
            <a:normAutofit fontScale="77500" lnSpcReduction="20000"/>
          </a:bodyPr>
          <a:lstStyle/>
          <a:p>
            <a:pPr>
              <a:buFont typeface="Letra del sistema regular"/>
              <a:buChar char="➔"/>
            </a:pPr>
            <a:r>
              <a:rPr lang="es-ES_tradnl" b="1" dirty="0"/>
              <a:t>Human </a:t>
            </a:r>
            <a:r>
              <a:rPr lang="es-ES_tradnl" b="1" dirty="0" err="1"/>
              <a:t>agency</a:t>
            </a:r>
            <a:r>
              <a:rPr lang="es-ES_tradnl" b="1" dirty="0"/>
              <a:t> and </a:t>
            </a:r>
            <a:r>
              <a:rPr lang="es-ES_tradnl" b="1" dirty="0" err="1"/>
              <a:t>oversight</a:t>
            </a:r>
            <a:endParaRPr lang="es-ES_tradnl" b="1" dirty="0"/>
          </a:p>
          <a:p>
            <a:r>
              <a:rPr lang="es-ES_tradnl" dirty="0" err="1"/>
              <a:t>Technical</a:t>
            </a:r>
            <a:r>
              <a:rPr lang="es-ES_tradnl" dirty="0"/>
              <a:t> </a:t>
            </a:r>
            <a:r>
              <a:rPr lang="es-ES_tradnl" dirty="0" err="1"/>
              <a:t>robustness</a:t>
            </a:r>
            <a:r>
              <a:rPr lang="es-ES_tradnl" dirty="0"/>
              <a:t> and safety</a:t>
            </a:r>
          </a:p>
          <a:p>
            <a:r>
              <a:rPr lang="es-ES_tradnl" dirty="0" err="1"/>
              <a:t>Privacy</a:t>
            </a:r>
            <a:r>
              <a:rPr lang="es-ES_tradnl" dirty="0"/>
              <a:t> and data </a:t>
            </a:r>
            <a:r>
              <a:rPr lang="es-ES_tradnl" dirty="0" err="1"/>
              <a:t>governance</a:t>
            </a:r>
            <a:r>
              <a:rPr lang="es-ES_tradnl" dirty="0"/>
              <a:t> </a:t>
            </a:r>
          </a:p>
          <a:p>
            <a:r>
              <a:rPr lang="es-ES_tradnl" dirty="0" err="1"/>
              <a:t>Transparency</a:t>
            </a:r>
            <a:r>
              <a:rPr lang="es-ES_tradnl" dirty="0"/>
              <a:t> </a:t>
            </a:r>
          </a:p>
          <a:p>
            <a:r>
              <a:rPr lang="es-ES_tradnl" dirty="0" err="1"/>
              <a:t>Diversity</a:t>
            </a:r>
            <a:r>
              <a:rPr lang="es-ES_tradnl" dirty="0"/>
              <a:t>, non-</a:t>
            </a:r>
            <a:r>
              <a:rPr lang="es-ES_tradnl" dirty="0" err="1"/>
              <a:t>discrimination</a:t>
            </a:r>
            <a:r>
              <a:rPr lang="es-ES_tradnl" dirty="0"/>
              <a:t> and </a:t>
            </a:r>
            <a:r>
              <a:rPr lang="es-ES_tradnl" dirty="0" err="1"/>
              <a:t>fairness</a:t>
            </a:r>
            <a:r>
              <a:rPr lang="es-ES_tradnl" dirty="0"/>
              <a:t> </a:t>
            </a:r>
          </a:p>
          <a:p>
            <a:r>
              <a:rPr lang="es-ES_tradnl" dirty="0"/>
              <a:t>Societal and </a:t>
            </a:r>
            <a:r>
              <a:rPr lang="es-ES_tradnl" dirty="0" err="1"/>
              <a:t>environmental</a:t>
            </a:r>
            <a:r>
              <a:rPr lang="es-ES_tradnl" dirty="0"/>
              <a:t> </a:t>
            </a:r>
            <a:r>
              <a:rPr lang="es-ES_tradnl" dirty="0" err="1"/>
              <a:t>wellbeing</a:t>
            </a:r>
            <a:r>
              <a:rPr lang="es-ES_tradnl" dirty="0"/>
              <a:t> </a:t>
            </a:r>
          </a:p>
          <a:p>
            <a:r>
              <a:rPr lang="es-ES_tradnl" dirty="0" err="1"/>
              <a:t>Accountability</a:t>
            </a:r>
            <a:endParaRPr lang="es-ES_tradnl" dirty="0"/>
          </a:p>
        </p:txBody>
      </p:sp>
    </p:spTree>
    <p:extLst>
      <p:ext uri="{BB962C8B-B14F-4D97-AF65-F5344CB8AC3E}">
        <p14:creationId xmlns:p14="http://schemas.microsoft.com/office/powerpoint/2010/main" val="22775855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1 Título"/>
          <p:cNvSpPr>
            <a:spLocks noGrp="1"/>
          </p:cNvSpPr>
          <p:nvPr>
            <p:ph type="title"/>
          </p:nvPr>
        </p:nvSpPr>
        <p:spPr>
          <a:xfrm>
            <a:off x="838200" y="283848"/>
            <a:ext cx="10515600" cy="1325563"/>
          </a:xfrm>
        </p:spPr>
        <p:txBody>
          <a:bodyPr/>
          <a:lstStyle/>
          <a:p>
            <a:r>
              <a:rPr lang="en-GB" dirty="0"/>
              <a:t>Ethics &amp; trustworthiness</a:t>
            </a:r>
            <a:br>
              <a:rPr lang="en-GB" dirty="0"/>
            </a:br>
            <a:r>
              <a:rPr lang="en-GB" dirty="0"/>
              <a:t>Human agency and oversight</a:t>
            </a:r>
            <a:endParaRPr lang="en-US" dirty="0"/>
          </a:p>
        </p:txBody>
      </p:sp>
      <p:sp useBgFill="1">
        <p:nvSpPr>
          <p:cNvPr id="5" name="2 Marcador de contenido">
            <a:extLst>
              <a:ext uri="{FF2B5EF4-FFF2-40B4-BE49-F238E27FC236}">
                <a16:creationId xmlns:a16="http://schemas.microsoft.com/office/drawing/2014/main" id="{8D948F20-7356-B8F7-623A-2213CF2349AF}"/>
              </a:ext>
            </a:extLst>
          </p:cNvPr>
          <p:cNvSpPr>
            <a:spLocks noGrp="1"/>
          </p:cNvSpPr>
          <p:nvPr>
            <p:ph idx="1"/>
          </p:nvPr>
        </p:nvSpPr>
        <p:spPr>
          <a:xfrm>
            <a:off x="838200" y="1825625"/>
            <a:ext cx="10515600" cy="3965575"/>
          </a:xfrm>
        </p:spPr>
        <p:txBody>
          <a:bodyPr/>
          <a:lstStyle/>
          <a:p>
            <a:r>
              <a:rPr lang="en-US" dirty="0"/>
              <a:t>Different levels of control </a:t>
            </a:r>
          </a:p>
          <a:p>
            <a:pPr lvl="1"/>
            <a:r>
              <a:rPr lang="en-US" dirty="0"/>
              <a:t>Human in command </a:t>
            </a:r>
          </a:p>
          <a:p>
            <a:pPr lvl="2"/>
            <a:r>
              <a:rPr lang="en-US" dirty="0"/>
              <a:t>Oversee when and how to use the system </a:t>
            </a:r>
          </a:p>
          <a:p>
            <a:pPr lvl="1"/>
            <a:r>
              <a:rPr lang="en-US" dirty="0"/>
              <a:t>Human on the loop </a:t>
            </a:r>
          </a:p>
          <a:p>
            <a:pPr lvl="2"/>
            <a:r>
              <a:rPr lang="en-US" dirty="0"/>
              <a:t>Participate in the design</a:t>
            </a:r>
          </a:p>
          <a:p>
            <a:pPr lvl="1"/>
            <a:r>
              <a:rPr lang="en-US" dirty="0"/>
              <a:t>Human in the loop</a:t>
            </a:r>
          </a:p>
          <a:p>
            <a:pPr lvl="2"/>
            <a:r>
              <a:rPr lang="en-US" dirty="0"/>
              <a:t>Get involved in every lifecycle phase</a:t>
            </a:r>
          </a:p>
        </p:txBody>
      </p:sp>
      <p:sp>
        <p:nvSpPr>
          <p:cNvPr id="28675" name="Marcador de número de diapositiva 4"/>
          <p:cNvSpPr>
            <a:spLocks noGrp="1"/>
          </p:cNvSpPr>
          <p:nvPr>
            <p:ph type="sldNum" sz="quarter" idx="12"/>
          </p:nvPr>
        </p:nvSpPr>
        <p:spPr>
          <a:xfrm>
            <a:off x="8634387" y="6492876"/>
            <a:ext cx="2326861" cy="36512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FA97A7D-C4C2-2E43-A7B5-4614D0DF6523}" type="slidenum">
              <a:rPr lang="en-US"/>
              <a:pPr/>
              <a:t>36</a:t>
            </a:fld>
            <a:endParaRPr lang="en-US"/>
          </a:p>
        </p:txBody>
      </p:sp>
      <p:sp>
        <p:nvSpPr>
          <p:cNvPr id="2" name="Marcador de pie de página 1">
            <a:extLst>
              <a:ext uri="{FF2B5EF4-FFF2-40B4-BE49-F238E27FC236}">
                <a16:creationId xmlns:a16="http://schemas.microsoft.com/office/drawing/2014/main" id="{CEC541F5-6508-BDFB-3444-247D7B04FFA4}"/>
              </a:ext>
            </a:extLst>
          </p:cNvPr>
          <p:cNvSpPr>
            <a:spLocks noGrp="1"/>
          </p:cNvSpPr>
          <p:nvPr>
            <p:ph type="ftr" sz="quarter" idx="11"/>
          </p:nvPr>
        </p:nvSpPr>
        <p:spPr/>
        <p:txBody>
          <a:bodyPr/>
          <a:lstStyle/>
          <a:p>
            <a:pPr>
              <a:defRPr/>
            </a:pPr>
            <a:r>
              <a:rPr lang="en-US"/>
              <a:t>amartine@CSEDU May 2nd 2024</a:t>
            </a:r>
          </a:p>
        </p:txBody>
      </p:sp>
    </p:spTree>
    <p:extLst>
      <p:ext uri="{BB962C8B-B14F-4D97-AF65-F5344CB8AC3E}">
        <p14:creationId xmlns:p14="http://schemas.microsoft.com/office/powerpoint/2010/main" val="8179550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50B3B6-DFE5-A3A7-B913-907C07BB9138}"/>
              </a:ext>
            </a:extLst>
          </p:cNvPr>
          <p:cNvSpPr>
            <a:spLocks noGrp="1"/>
          </p:cNvSpPr>
          <p:nvPr>
            <p:ph type="title"/>
          </p:nvPr>
        </p:nvSpPr>
        <p:spPr/>
        <p:txBody>
          <a:bodyPr>
            <a:normAutofit/>
          </a:bodyPr>
          <a:lstStyle/>
          <a:p>
            <a:r>
              <a:rPr lang="en-GB" dirty="0"/>
              <a:t>Ethics guidelines </a:t>
            </a:r>
            <a:br>
              <a:rPr lang="en-GB" dirty="0"/>
            </a:br>
            <a:r>
              <a:rPr lang="en-GB" dirty="0"/>
              <a:t>Human agency and oversight (II) </a:t>
            </a:r>
          </a:p>
        </p:txBody>
      </p:sp>
      <p:sp>
        <p:nvSpPr>
          <p:cNvPr id="6" name="Marcador de pie de página 5">
            <a:extLst>
              <a:ext uri="{FF2B5EF4-FFF2-40B4-BE49-F238E27FC236}">
                <a16:creationId xmlns:a16="http://schemas.microsoft.com/office/drawing/2014/main" id="{B1AE2B9A-6840-65B8-6A92-BED516BB2E5D}"/>
              </a:ext>
            </a:extLst>
          </p:cNvPr>
          <p:cNvSpPr>
            <a:spLocks noGrp="1"/>
          </p:cNvSpPr>
          <p:nvPr>
            <p:ph type="ftr" sz="quarter" idx="3"/>
          </p:nvPr>
        </p:nvSpPr>
        <p:spPr/>
        <p:txBody>
          <a:bodyPr/>
          <a:lstStyle/>
          <a:p>
            <a:r>
              <a:rPr lang="es-ES"/>
              <a:t>amartine@CSEDU May 2nd 2024</a:t>
            </a:r>
            <a:endParaRPr lang="es-ES" dirty="0"/>
          </a:p>
        </p:txBody>
      </p:sp>
      <p:pic>
        <p:nvPicPr>
          <p:cNvPr id="7" name="Google Shape;1150;p68">
            <a:extLst>
              <a:ext uri="{FF2B5EF4-FFF2-40B4-BE49-F238E27FC236}">
                <a16:creationId xmlns:a16="http://schemas.microsoft.com/office/drawing/2014/main" id="{6048BD90-A50E-3829-12D9-0A6C9892AF2E}"/>
              </a:ext>
            </a:extLst>
          </p:cNvPr>
          <p:cNvPicPr preferRelativeResize="0">
            <a:picLocks noGrp="1"/>
          </p:cNvPicPr>
          <p:nvPr>
            <p:ph sz="quarter" idx="11"/>
          </p:nvPr>
        </p:nvPicPr>
        <p:blipFill rotWithShape="1">
          <a:blip r:embed="rId3">
            <a:alphaModFix/>
          </a:blip>
          <a:srcRect l="1400" t="-9210" r="-1399" b="9210"/>
          <a:stretch/>
        </p:blipFill>
        <p:spPr>
          <a:xfrm>
            <a:off x="1547447" y="1609411"/>
            <a:ext cx="9519138" cy="4405720"/>
          </a:xfrm>
          <a:prstGeom prst="rect">
            <a:avLst/>
          </a:prstGeom>
          <a:noFill/>
          <a:ln>
            <a:noFill/>
          </a:ln>
        </p:spPr>
      </p:pic>
      <p:sp>
        <p:nvSpPr>
          <p:cNvPr id="3" name="Marcador de número de diapositiva 2">
            <a:extLst>
              <a:ext uri="{FF2B5EF4-FFF2-40B4-BE49-F238E27FC236}">
                <a16:creationId xmlns:a16="http://schemas.microsoft.com/office/drawing/2014/main" id="{EE95454E-4BB4-07B8-E62C-4EBD4F950046}"/>
              </a:ext>
            </a:extLst>
          </p:cNvPr>
          <p:cNvSpPr>
            <a:spLocks noGrp="1"/>
          </p:cNvSpPr>
          <p:nvPr>
            <p:ph type="sldNum" sz="quarter" idx="4"/>
          </p:nvPr>
        </p:nvSpPr>
        <p:spPr/>
        <p:txBody>
          <a:bodyPr/>
          <a:lstStyle/>
          <a:p>
            <a:fld id="{66ACB6DD-DCF0-A441-B658-B929A2260E05}" type="slidenum">
              <a:rPr lang="es-ES" smtClean="0"/>
              <a:t>37</a:t>
            </a:fld>
            <a:endParaRPr lang="es-ES" dirty="0"/>
          </a:p>
        </p:txBody>
      </p:sp>
    </p:spTree>
    <p:extLst>
      <p:ext uri="{BB962C8B-B14F-4D97-AF65-F5344CB8AC3E}">
        <p14:creationId xmlns:p14="http://schemas.microsoft.com/office/powerpoint/2010/main" val="21475358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AB11EA-5B0B-7CE5-A6D1-463E58C19D5F}"/>
              </a:ext>
            </a:extLst>
          </p:cNvPr>
          <p:cNvSpPr>
            <a:spLocks noGrp="1"/>
          </p:cNvSpPr>
          <p:nvPr>
            <p:ph type="title"/>
          </p:nvPr>
        </p:nvSpPr>
        <p:spPr/>
        <p:txBody>
          <a:bodyPr/>
          <a:lstStyle/>
          <a:p>
            <a:pPr algn="ctr"/>
            <a:r>
              <a:rPr lang="en-GB" dirty="0"/>
              <a:t>Dimensions of Human Centredness</a:t>
            </a:r>
          </a:p>
        </p:txBody>
      </p:sp>
      <p:graphicFrame>
        <p:nvGraphicFramePr>
          <p:cNvPr id="5" name="Marcador de contenido 4">
            <a:extLst>
              <a:ext uri="{FF2B5EF4-FFF2-40B4-BE49-F238E27FC236}">
                <a16:creationId xmlns:a16="http://schemas.microsoft.com/office/drawing/2014/main" id="{CEFB5D93-FA18-B9BC-9A43-03E4C603D8CD}"/>
              </a:ext>
            </a:extLst>
          </p:cNvPr>
          <p:cNvGraphicFramePr>
            <a:graphicFrameLocks noGrp="1"/>
          </p:cNvGraphicFramePr>
          <p:nvPr>
            <p:ph sz="quarter" idx="11"/>
            <p:extLst>
              <p:ext uri="{D42A27DB-BD31-4B8C-83A1-F6EECF244321}">
                <p14:modId xmlns:p14="http://schemas.microsoft.com/office/powerpoint/2010/main" val="290411163"/>
              </p:ext>
            </p:extLst>
          </p:nvPr>
        </p:nvGraphicFramePr>
        <p:xfrm>
          <a:off x="838200" y="1854200"/>
          <a:ext cx="10515600"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Marcador de pie de página 2">
            <a:extLst>
              <a:ext uri="{FF2B5EF4-FFF2-40B4-BE49-F238E27FC236}">
                <a16:creationId xmlns:a16="http://schemas.microsoft.com/office/drawing/2014/main" id="{B9D20548-2FB2-781E-AC14-9498E21E53D5}"/>
              </a:ext>
            </a:extLst>
          </p:cNvPr>
          <p:cNvSpPr>
            <a:spLocks noGrp="1"/>
          </p:cNvSpPr>
          <p:nvPr>
            <p:ph type="ftr" sz="quarter" idx="3"/>
          </p:nvPr>
        </p:nvSpPr>
        <p:spPr/>
        <p:txBody>
          <a:bodyPr/>
          <a:lstStyle/>
          <a:p>
            <a:r>
              <a:rPr lang="es-ES"/>
              <a:t>amartine@CSEDU May 2nd 2024</a:t>
            </a:r>
            <a:endParaRPr lang="es-ES" dirty="0"/>
          </a:p>
        </p:txBody>
      </p:sp>
      <p:sp>
        <p:nvSpPr>
          <p:cNvPr id="4" name="Marcador de número de diapositiva 3">
            <a:extLst>
              <a:ext uri="{FF2B5EF4-FFF2-40B4-BE49-F238E27FC236}">
                <a16:creationId xmlns:a16="http://schemas.microsoft.com/office/drawing/2014/main" id="{5623F973-087E-655E-D30B-7E92F67EB34D}"/>
              </a:ext>
            </a:extLst>
          </p:cNvPr>
          <p:cNvSpPr>
            <a:spLocks noGrp="1"/>
          </p:cNvSpPr>
          <p:nvPr>
            <p:ph type="sldNum" sz="quarter" idx="4"/>
          </p:nvPr>
        </p:nvSpPr>
        <p:spPr/>
        <p:txBody>
          <a:bodyPr/>
          <a:lstStyle/>
          <a:p>
            <a:fld id="{66ACB6DD-DCF0-A441-B658-B929A2260E05}" type="slidenum">
              <a:rPr lang="es-ES" smtClean="0"/>
              <a:t>38</a:t>
            </a:fld>
            <a:endParaRPr lang="es-ES" dirty="0"/>
          </a:p>
        </p:txBody>
      </p:sp>
    </p:spTree>
    <p:extLst>
      <p:ext uri="{BB962C8B-B14F-4D97-AF65-F5344CB8AC3E}">
        <p14:creationId xmlns:p14="http://schemas.microsoft.com/office/powerpoint/2010/main" val="220825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08B834-62C7-8DC3-EF07-CB59AA52DE8F}"/>
              </a:ext>
            </a:extLst>
          </p:cNvPr>
          <p:cNvSpPr>
            <a:spLocks noGrp="1"/>
          </p:cNvSpPr>
          <p:nvPr>
            <p:ph type="title"/>
          </p:nvPr>
        </p:nvSpPr>
        <p:spPr/>
        <p:txBody>
          <a:bodyPr/>
          <a:lstStyle/>
          <a:p>
            <a:r>
              <a:rPr lang="es-ES_tradnl" dirty="0" err="1"/>
              <a:t>Approach</a:t>
            </a:r>
            <a:r>
              <a:rPr lang="es-ES_tradnl" dirty="0"/>
              <a:t> 1: </a:t>
            </a:r>
            <a:r>
              <a:rPr lang="es-ES_tradnl" dirty="0" err="1"/>
              <a:t>Research</a:t>
            </a:r>
            <a:r>
              <a:rPr lang="es-ES_tradnl" dirty="0"/>
              <a:t> </a:t>
            </a:r>
            <a:r>
              <a:rPr lang="es-ES_tradnl" dirty="0" err="1"/>
              <a:t>processes</a:t>
            </a:r>
            <a:r>
              <a:rPr lang="es-ES_tradnl" dirty="0"/>
              <a:t> </a:t>
            </a:r>
            <a:r>
              <a:rPr lang="es-ES_tradnl" dirty="0" err="1"/>
              <a:t>that</a:t>
            </a:r>
            <a:r>
              <a:rPr lang="es-ES_tradnl" dirty="0"/>
              <a:t> </a:t>
            </a:r>
            <a:r>
              <a:rPr lang="es-ES_tradnl" dirty="0" err="1"/>
              <a:t>integrate</a:t>
            </a:r>
            <a:r>
              <a:rPr lang="es-ES_tradnl" dirty="0"/>
              <a:t> </a:t>
            </a:r>
            <a:r>
              <a:rPr lang="es-ES_tradnl" dirty="0" err="1"/>
              <a:t>teachers</a:t>
            </a:r>
            <a:r>
              <a:rPr lang="es-ES_tradnl" dirty="0"/>
              <a:t> at </a:t>
            </a:r>
            <a:r>
              <a:rPr lang="es-ES_tradnl" dirty="0" err="1"/>
              <a:t>key</a:t>
            </a:r>
            <a:r>
              <a:rPr lang="es-ES_tradnl" dirty="0"/>
              <a:t> </a:t>
            </a:r>
            <a:r>
              <a:rPr lang="es-ES_tradnl" dirty="0" err="1"/>
              <a:t>points</a:t>
            </a:r>
            <a:r>
              <a:rPr lang="es-ES_tradnl" dirty="0"/>
              <a:t> </a:t>
            </a:r>
          </a:p>
        </p:txBody>
      </p:sp>
      <p:sp>
        <p:nvSpPr>
          <p:cNvPr id="3" name="Marcador de contenido 2">
            <a:extLst>
              <a:ext uri="{FF2B5EF4-FFF2-40B4-BE49-F238E27FC236}">
                <a16:creationId xmlns:a16="http://schemas.microsoft.com/office/drawing/2014/main" id="{DC86ECCF-477C-2A22-5705-7462E1E2681F}"/>
              </a:ext>
            </a:extLst>
          </p:cNvPr>
          <p:cNvSpPr>
            <a:spLocks noGrp="1"/>
          </p:cNvSpPr>
          <p:nvPr>
            <p:ph sz="quarter" idx="11"/>
          </p:nvPr>
        </p:nvSpPr>
        <p:spPr>
          <a:xfrm>
            <a:off x="838200" y="1919514"/>
            <a:ext cx="10515600" cy="3962400"/>
          </a:xfrm>
        </p:spPr>
        <p:txBody>
          <a:bodyPr/>
          <a:lstStyle/>
          <a:p>
            <a:pPr marL="0" indent="0">
              <a:buNone/>
            </a:pPr>
            <a:r>
              <a:rPr lang="es-ES_tradnl" sz="2800" dirty="0" err="1"/>
              <a:t>Design-science</a:t>
            </a:r>
            <a:r>
              <a:rPr lang="es-ES_tradnl" sz="2800" dirty="0"/>
              <a:t> </a:t>
            </a:r>
            <a:r>
              <a:rPr lang="es-ES_tradnl" sz="2800" dirty="0" err="1"/>
              <a:t>related</a:t>
            </a:r>
            <a:r>
              <a:rPr lang="es-ES_tradnl" sz="2800" dirty="0"/>
              <a:t> </a:t>
            </a:r>
            <a:r>
              <a:rPr lang="es-ES_tradnl" sz="2800" dirty="0" err="1"/>
              <a:t>methodological</a:t>
            </a:r>
            <a:r>
              <a:rPr lang="es-ES_tradnl" sz="2800" dirty="0"/>
              <a:t> </a:t>
            </a:r>
            <a:r>
              <a:rPr lang="es-ES_tradnl" sz="2800" dirty="0" err="1"/>
              <a:t>approaches</a:t>
            </a:r>
            <a:endParaRPr lang="es-ES_tradnl" sz="2800" dirty="0"/>
          </a:p>
          <a:p>
            <a:pPr lvl="1"/>
            <a:r>
              <a:rPr lang="es-ES_tradnl" sz="2400" dirty="0"/>
              <a:t>SDRM </a:t>
            </a:r>
            <a:r>
              <a:rPr lang="es-ES_tradnl" sz="2400" dirty="0">
                <a:sym typeface="Wingdings" pitchFamily="2" charset="2"/>
              </a:rPr>
              <a:t> </a:t>
            </a:r>
            <a:r>
              <a:rPr lang="es-ES_tradnl" sz="2400" dirty="0" err="1">
                <a:sym typeface="Wingdings" pitchFamily="2" charset="2"/>
              </a:rPr>
              <a:t>System</a:t>
            </a:r>
            <a:r>
              <a:rPr lang="es-ES_tradnl" sz="2400" dirty="0">
                <a:sym typeface="Wingdings" pitchFamily="2" charset="2"/>
              </a:rPr>
              <a:t> </a:t>
            </a:r>
            <a:r>
              <a:rPr lang="es-ES_tradnl" sz="2400" dirty="0" err="1">
                <a:sym typeface="Wingdings" pitchFamily="2" charset="2"/>
              </a:rPr>
              <a:t>Development</a:t>
            </a:r>
            <a:r>
              <a:rPr lang="es-ES_tradnl" sz="2400" dirty="0">
                <a:sym typeface="Wingdings" pitchFamily="2" charset="2"/>
              </a:rPr>
              <a:t> </a:t>
            </a:r>
            <a:r>
              <a:rPr lang="es-ES_tradnl" sz="2400" dirty="0" err="1">
                <a:sym typeface="Wingdings" pitchFamily="2" charset="2"/>
              </a:rPr>
              <a:t>Research</a:t>
            </a:r>
            <a:r>
              <a:rPr lang="es-ES_tradnl" sz="2400" dirty="0">
                <a:sym typeface="Wingdings" pitchFamily="2" charset="2"/>
              </a:rPr>
              <a:t> </a:t>
            </a:r>
            <a:r>
              <a:rPr lang="es-ES_tradnl" sz="2400" dirty="0" err="1">
                <a:sym typeface="Wingdings" pitchFamily="2" charset="2"/>
              </a:rPr>
              <a:t>Methodology</a:t>
            </a:r>
            <a:r>
              <a:rPr lang="es-ES_tradnl" sz="2400" dirty="0">
                <a:sym typeface="Wingdings" pitchFamily="2" charset="2"/>
              </a:rPr>
              <a:t> </a:t>
            </a:r>
            <a:r>
              <a:rPr lang="es-ES_tradnl" sz="1800" dirty="0">
                <a:solidFill>
                  <a:schemeClr val="tx1">
                    <a:lumMod val="50000"/>
                    <a:lumOff val="50000"/>
                  </a:schemeClr>
                </a:solidFill>
                <a:sym typeface="Wingdings" pitchFamily="2" charset="2"/>
              </a:rPr>
              <a:t>[</a:t>
            </a:r>
            <a:r>
              <a:rPr lang="en-US" sz="1800" dirty="0">
                <a:solidFill>
                  <a:schemeClr val="tx1">
                    <a:lumMod val="50000"/>
                    <a:lumOff val="50000"/>
                  </a:schemeClr>
                </a:solidFill>
              </a:rPr>
              <a:t>Nunamaker90]</a:t>
            </a:r>
            <a:endParaRPr lang="es-ES_tradnl" sz="1800" dirty="0">
              <a:sym typeface="Wingdings" pitchFamily="2" charset="2"/>
            </a:endParaRPr>
          </a:p>
          <a:p>
            <a:pPr marL="342900" lvl="1" indent="0">
              <a:buNone/>
            </a:pPr>
            <a:endParaRPr lang="es-ES_tradnl" sz="2400" dirty="0">
              <a:sym typeface="Wingdings" pitchFamily="2" charset="2"/>
            </a:endParaRPr>
          </a:p>
          <a:p>
            <a:pPr marL="0" indent="0">
              <a:buNone/>
            </a:pPr>
            <a:endParaRPr lang="es-ES_tradnl" sz="2800" dirty="0">
              <a:sym typeface="Wingdings" pitchFamily="2" charset="2"/>
            </a:endParaRPr>
          </a:p>
          <a:p>
            <a:pPr marL="0" indent="0">
              <a:buNone/>
            </a:pPr>
            <a:endParaRPr lang="es-ES_tradnl" sz="2800" dirty="0">
              <a:sym typeface="Wingdings" pitchFamily="2" charset="2"/>
            </a:endParaRPr>
          </a:p>
          <a:p>
            <a:pPr marL="0" indent="0">
              <a:buNone/>
            </a:pPr>
            <a:r>
              <a:rPr lang="es-ES_tradnl" sz="2800" dirty="0" err="1">
                <a:sym typeface="Wingdings" pitchFamily="2" charset="2"/>
              </a:rPr>
              <a:t>Pedagogically</a:t>
            </a:r>
            <a:r>
              <a:rPr lang="es-ES_tradnl" sz="2800" dirty="0">
                <a:sym typeface="Wingdings" pitchFamily="2" charset="2"/>
              </a:rPr>
              <a:t> </a:t>
            </a:r>
            <a:r>
              <a:rPr lang="es-ES_tradnl" sz="2800" dirty="0" err="1">
                <a:sym typeface="Wingdings" pitchFamily="2" charset="2"/>
              </a:rPr>
              <a:t>inspired</a:t>
            </a:r>
            <a:r>
              <a:rPr lang="es-ES_tradnl" sz="2800" dirty="0">
                <a:sym typeface="Wingdings" pitchFamily="2" charset="2"/>
              </a:rPr>
              <a:t> </a:t>
            </a:r>
            <a:r>
              <a:rPr lang="es-ES_tradnl" sz="2800" dirty="0" err="1">
                <a:sym typeface="Wingdings" pitchFamily="2" charset="2"/>
              </a:rPr>
              <a:t>methodological</a:t>
            </a:r>
            <a:r>
              <a:rPr lang="es-ES_tradnl" sz="2800" dirty="0">
                <a:sym typeface="Wingdings" pitchFamily="2" charset="2"/>
              </a:rPr>
              <a:t> </a:t>
            </a:r>
            <a:r>
              <a:rPr lang="es-ES_tradnl" sz="2800" dirty="0" err="1">
                <a:sym typeface="Wingdings" pitchFamily="2" charset="2"/>
              </a:rPr>
              <a:t>approaches</a:t>
            </a:r>
            <a:r>
              <a:rPr lang="es-ES_tradnl" sz="2800" dirty="0">
                <a:sym typeface="Wingdings" pitchFamily="2" charset="2"/>
              </a:rPr>
              <a:t> </a:t>
            </a:r>
          </a:p>
          <a:p>
            <a:pPr lvl="1"/>
            <a:r>
              <a:rPr lang="es-ES_tradnl" sz="2400" dirty="0"/>
              <a:t>DBR </a:t>
            </a:r>
            <a:r>
              <a:rPr lang="es-ES_tradnl" sz="2400" dirty="0">
                <a:sym typeface="Wingdings" pitchFamily="2" charset="2"/>
              </a:rPr>
              <a:t> </a:t>
            </a:r>
            <a:r>
              <a:rPr lang="es-ES_tradnl" sz="2400" dirty="0" err="1">
                <a:sym typeface="Wingdings" pitchFamily="2" charset="2"/>
              </a:rPr>
              <a:t>Design</a:t>
            </a:r>
            <a:r>
              <a:rPr lang="es-ES_tradnl" sz="2400" dirty="0">
                <a:sym typeface="Wingdings" pitchFamily="2" charset="2"/>
              </a:rPr>
              <a:t> </a:t>
            </a:r>
            <a:r>
              <a:rPr lang="es-ES_tradnl" sz="2400" dirty="0" err="1">
                <a:sym typeface="Wingdings" pitchFamily="2" charset="2"/>
              </a:rPr>
              <a:t>Based</a:t>
            </a:r>
            <a:r>
              <a:rPr lang="es-ES_tradnl" sz="2400" dirty="0">
                <a:sym typeface="Wingdings" pitchFamily="2" charset="2"/>
              </a:rPr>
              <a:t> </a:t>
            </a:r>
            <a:r>
              <a:rPr lang="es-ES_tradnl" sz="2400" dirty="0" err="1">
                <a:sym typeface="Wingdings" pitchFamily="2" charset="2"/>
              </a:rPr>
              <a:t>Research</a:t>
            </a:r>
            <a:r>
              <a:rPr lang="es-ES_tradnl" sz="2400" dirty="0">
                <a:sym typeface="Wingdings" pitchFamily="2" charset="2"/>
              </a:rPr>
              <a:t> </a:t>
            </a:r>
            <a:r>
              <a:rPr lang="es-ES_tradnl" sz="2000" dirty="0">
                <a:solidFill>
                  <a:schemeClr val="bg1">
                    <a:lumMod val="65000"/>
                  </a:schemeClr>
                </a:solidFill>
                <a:sym typeface="Wingdings" pitchFamily="2" charset="2"/>
              </a:rPr>
              <a:t>[Reeves, 2006]</a:t>
            </a:r>
          </a:p>
          <a:p>
            <a:pPr marL="342900" lvl="1" indent="0">
              <a:buNone/>
            </a:pPr>
            <a:endParaRPr lang="es-ES_tradnl" dirty="0">
              <a:sym typeface="Wingdings" pitchFamily="2" charset="2"/>
            </a:endParaRPr>
          </a:p>
        </p:txBody>
      </p:sp>
      <p:sp>
        <p:nvSpPr>
          <p:cNvPr id="5" name="Marcador de pie de página 4">
            <a:extLst>
              <a:ext uri="{FF2B5EF4-FFF2-40B4-BE49-F238E27FC236}">
                <a16:creationId xmlns:a16="http://schemas.microsoft.com/office/drawing/2014/main" id="{4763DC8B-5970-0612-8F7F-0244DA9BB33D}"/>
              </a:ext>
            </a:extLst>
          </p:cNvPr>
          <p:cNvSpPr>
            <a:spLocks noGrp="1"/>
          </p:cNvSpPr>
          <p:nvPr>
            <p:ph type="ftr" sz="quarter" idx="3"/>
          </p:nvPr>
        </p:nvSpPr>
        <p:spPr/>
        <p:txBody>
          <a:bodyPr/>
          <a:lstStyle/>
          <a:p>
            <a:r>
              <a:rPr lang="es-ES"/>
              <a:t>amartine@CSEDU May 2nd 2024</a:t>
            </a:r>
            <a:endParaRPr lang="es-ES" dirty="0"/>
          </a:p>
        </p:txBody>
      </p:sp>
      <p:pic>
        <p:nvPicPr>
          <p:cNvPr id="4" name="Picture 2" descr="C:\Users\juan\Copy\memoria\libro\introduccion\imagenes\ThesisFlow.jpg">
            <a:extLst>
              <a:ext uri="{FF2B5EF4-FFF2-40B4-BE49-F238E27FC236}">
                <a16:creationId xmlns:a16="http://schemas.microsoft.com/office/drawing/2014/main" id="{C54D16E8-C618-AED3-C88F-84827558BE3F}"/>
              </a:ext>
            </a:extLst>
          </p:cNvPr>
          <p:cNvPicPr>
            <a:picLocks noChangeAspect="1" noChangeArrowheads="1"/>
          </p:cNvPicPr>
          <p:nvPr/>
        </p:nvPicPr>
        <p:blipFill>
          <a:blip r:embed="rId3"/>
          <a:srcRect l="28378" r="15518" b="83095"/>
          <a:stretch>
            <a:fillRect/>
          </a:stretch>
        </p:blipFill>
        <p:spPr bwMode="auto">
          <a:xfrm>
            <a:off x="2015048" y="3126657"/>
            <a:ext cx="8161904" cy="1214286"/>
          </a:xfrm>
          <a:prstGeom prst="rect">
            <a:avLst/>
          </a:prstGeom>
          <a:noFill/>
          <a:ln w="9525">
            <a:noFill/>
            <a:miter lim="800000"/>
            <a:headEnd/>
            <a:tailEnd/>
          </a:ln>
        </p:spPr>
      </p:pic>
      <p:pic>
        <p:nvPicPr>
          <p:cNvPr id="6" name="Picture 3">
            <a:extLst>
              <a:ext uri="{FF2B5EF4-FFF2-40B4-BE49-F238E27FC236}">
                <a16:creationId xmlns:a16="http://schemas.microsoft.com/office/drawing/2014/main" id="{68BB2098-2732-1F57-AC24-54FD48AF03A2}"/>
              </a:ext>
            </a:extLst>
          </p:cNvPr>
          <p:cNvPicPr>
            <a:picLocks noChangeAspect="1"/>
          </p:cNvPicPr>
          <p:nvPr/>
        </p:nvPicPr>
        <p:blipFill>
          <a:blip r:embed="rId4"/>
          <a:stretch>
            <a:fillRect/>
          </a:stretch>
        </p:blipFill>
        <p:spPr>
          <a:xfrm>
            <a:off x="2636340" y="5334116"/>
            <a:ext cx="7161477" cy="1318283"/>
          </a:xfrm>
          <a:prstGeom prst="rect">
            <a:avLst/>
          </a:prstGeom>
        </p:spPr>
      </p:pic>
      <p:sp>
        <p:nvSpPr>
          <p:cNvPr id="7" name="Marcador de número de diapositiva 6">
            <a:extLst>
              <a:ext uri="{FF2B5EF4-FFF2-40B4-BE49-F238E27FC236}">
                <a16:creationId xmlns:a16="http://schemas.microsoft.com/office/drawing/2014/main" id="{307F634A-1917-EB06-AD4C-573B464EF387}"/>
              </a:ext>
            </a:extLst>
          </p:cNvPr>
          <p:cNvSpPr>
            <a:spLocks noGrp="1"/>
          </p:cNvSpPr>
          <p:nvPr>
            <p:ph type="sldNum" sz="quarter" idx="4"/>
          </p:nvPr>
        </p:nvSpPr>
        <p:spPr/>
        <p:txBody>
          <a:bodyPr/>
          <a:lstStyle/>
          <a:p>
            <a:fld id="{66ACB6DD-DCF0-A441-B658-B929A2260E05}" type="slidenum">
              <a:rPr lang="es-ES" smtClean="0"/>
              <a:t>39</a:t>
            </a:fld>
            <a:endParaRPr lang="es-ES" dirty="0"/>
          </a:p>
        </p:txBody>
      </p:sp>
    </p:spTree>
    <p:extLst>
      <p:ext uri="{BB962C8B-B14F-4D97-AF65-F5344CB8AC3E}">
        <p14:creationId xmlns:p14="http://schemas.microsoft.com/office/powerpoint/2010/main" val="8865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descr="Forma&#10;&#10;Descripción generada automáticamente">
            <a:extLst>
              <a:ext uri="{FF2B5EF4-FFF2-40B4-BE49-F238E27FC236}">
                <a16:creationId xmlns:a16="http://schemas.microsoft.com/office/drawing/2014/main" id="{C5D34842-9DAE-13CB-FEEC-5B064DC754CD}"/>
              </a:ext>
            </a:extLst>
          </p:cNvPr>
          <p:cNvPicPr>
            <a:picLocks noChangeAspect="1"/>
          </p:cNvPicPr>
          <p:nvPr/>
        </p:nvPicPr>
        <p:blipFill>
          <a:blip r:embed="rId3">
            <a:alphaModFix amt="33000"/>
            <a:extLst>
              <a:ext uri="{837473B0-CC2E-450A-ABE3-18F120FF3D39}">
                <a1611:picAttrSrcUrl xmlns:a1611="http://schemas.microsoft.com/office/drawing/2016/11/main" r:id="rId4"/>
              </a:ext>
            </a:extLst>
          </a:blip>
          <a:stretch>
            <a:fillRect/>
          </a:stretch>
        </p:blipFill>
        <p:spPr>
          <a:xfrm>
            <a:off x="8077200" y="0"/>
            <a:ext cx="4114800" cy="6858000"/>
          </a:xfrm>
          <a:prstGeom prst="rect">
            <a:avLst/>
          </a:prstGeom>
        </p:spPr>
      </p:pic>
      <p:sp>
        <p:nvSpPr>
          <p:cNvPr id="6" name="Título 5">
            <a:extLst>
              <a:ext uri="{FF2B5EF4-FFF2-40B4-BE49-F238E27FC236}">
                <a16:creationId xmlns:a16="http://schemas.microsoft.com/office/drawing/2014/main" id="{B148ECC1-DED4-4D1C-C59E-62DFE4A9081E}"/>
              </a:ext>
            </a:extLst>
          </p:cNvPr>
          <p:cNvSpPr>
            <a:spLocks noGrp="1"/>
          </p:cNvSpPr>
          <p:nvPr>
            <p:ph type="title"/>
          </p:nvPr>
        </p:nvSpPr>
        <p:spPr/>
        <p:txBody>
          <a:bodyPr/>
          <a:lstStyle/>
          <a:p>
            <a:r>
              <a:rPr lang="en-GB" dirty="0"/>
              <a:t>Big expectations! </a:t>
            </a:r>
          </a:p>
        </p:txBody>
      </p:sp>
      <p:sp>
        <p:nvSpPr>
          <p:cNvPr id="7" name="Marcador de contenido 6">
            <a:extLst>
              <a:ext uri="{FF2B5EF4-FFF2-40B4-BE49-F238E27FC236}">
                <a16:creationId xmlns:a16="http://schemas.microsoft.com/office/drawing/2014/main" id="{0E0F46A0-1623-0F5F-381C-1CF5523CF120}"/>
              </a:ext>
            </a:extLst>
          </p:cNvPr>
          <p:cNvSpPr>
            <a:spLocks noGrp="1"/>
          </p:cNvSpPr>
          <p:nvPr>
            <p:ph sz="quarter" idx="11"/>
          </p:nvPr>
        </p:nvSpPr>
        <p:spPr/>
        <p:txBody>
          <a:bodyPr>
            <a:normAutofit/>
          </a:bodyPr>
          <a:lstStyle/>
          <a:p>
            <a:pPr marL="0" indent="0">
              <a:buNone/>
            </a:pPr>
            <a:r>
              <a:rPr lang="en-US" b="1" dirty="0"/>
              <a:t>Learning Analytics </a:t>
            </a:r>
            <a:r>
              <a:rPr lang="en-US" dirty="0"/>
              <a:t>has the </a:t>
            </a:r>
            <a:r>
              <a:rPr lang="en-US" b="1" dirty="0"/>
              <a:t>potential</a:t>
            </a:r>
            <a:r>
              <a:rPr lang="en-US" dirty="0"/>
              <a:t> to help improve </a:t>
            </a:r>
            <a:r>
              <a:rPr lang="en-US" b="1" dirty="0"/>
              <a:t>quality</a:t>
            </a:r>
            <a:r>
              <a:rPr lang="en-US" dirty="0"/>
              <a:t> in education </a:t>
            </a:r>
          </a:p>
          <a:p>
            <a:pPr marL="0" indent="0">
              <a:buNone/>
            </a:pPr>
            <a:endParaRPr lang="en-US" dirty="0"/>
          </a:p>
          <a:p>
            <a:pPr marL="0" indent="0">
              <a:buNone/>
            </a:pPr>
            <a:r>
              <a:rPr lang="es-ES" sz="2000" b="1" i="1" dirty="0"/>
              <a:t>“LEARNING ANALYTICS</a:t>
            </a:r>
            <a:r>
              <a:rPr lang="es-ES" sz="2000" i="1" dirty="0"/>
              <a:t> </a:t>
            </a:r>
            <a:r>
              <a:rPr lang="es-ES" sz="2000" i="1" dirty="0" err="1"/>
              <a:t>is</a:t>
            </a:r>
            <a:r>
              <a:rPr lang="es-ES" sz="2000" i="1" dirty="0"/>
              <a:t> </a:t>
            </a:r>
            <a:r>
              <a:rPr lang="es-ES" sz="2000" i="1" dirty="0" err="1"/>
              <a:t>the</a:t>
            </a:r>
            <a:r>
              <a:rPr lang="es-ES" sz="2000" i="1" dirty="0"/>
              <a:t> </a:t>
            </a:r>
            <a:r>
              <a:rPr lang="es-ES" sz="2000" i="1" dirty="0" err="1"/>
              <a:t>measurement</a:t>
            </a:r>
            <a:r>
              <a:rPr lang="es-ES" sz="2000" i="1" dirty="0"/>
              <a:t>, </a:t>
            </a:r>
            <a:r>
              <a:rPr lang="es-ES" sz="2000" i="1" dirty="0" err="1"/>
              <a:t>collection</a:t>
            </a:r>
            <a:r>
              <a:rPr lang="es-ES" sz="2000" i="1" dirty="0"/>
              <a:t>, </a:t>
            </a:r>
            <a:r>
              <a:rPr lang="es-ES" sz="2000" i="1" dirty="0" err="1"/>
              <a:t>analysis</a:t>
            </a:r>
            <a:r>
              <a:rPr lang="es-ES" sz="2000" i="1" dirty="0"/>
              <a:t> and </a:t>
            </a:r>
            <a:r>
              <a:rPr lang="es-ES" sz="2000" i="1" dirty="0" err="1"/>
              <a:t>reporting</a:t>
            </a:r>
            <a:r>
              <a:rPr lang="es-ES" sz="2000" i="1" dirty="0"/>
              <a:t> </a:t>
            </a:r>
            <a:r>
              <a:rPr lang="es-ES" sz="2000" i="1" dirty="0" err="1"/>
              <a:t>of</a:t>
            </a:r>
            <a:r>
              <a:rPr lang="es-ES" sz="2000" i="1" dirty="0"/>
              <a:t> data </a:t>
            </a:r>
            <a:r>
              <a:rPr lang="es-ES" sz="2000" i="1" dirty="0" err="1"/>
              <a:t>about</a:t>
            </a:r>
            <a:r>
              <a:rPr lang="es-ES" sz="2000" i="1" dirty="0"/>
              <a:t> </a:t>
            </a:r>
            <a:r>
              <a:rPr lang="es-ES" sz="2000" i="1" dirty="0" err="1"/>
              <a:t>learners</a:t>
            </a:r>
            <a:r>
              <a:rPr lang="es-ES" sz="2000" i="1" dirty="0"/>
              <a:t> and </a:t>
            </a:r>
            <a:r>
              <a:rPr lang="es-ES" sz="2000" i="1" dirty="0" err="1"/>
              <a:t>their</a:t>
            </a:r>
            <a:r>
              <a:rPr lang="es-ES" sz="2000" i="1" dirty="0"/>
              <a:t> </a:t>
            </a:r>
            <a:r>
              <a:rPr lang="es-ES" sz="2000" i="1" dirty="0" err="1"/>
              <a:t>contexts</a:t>
            </a:r>
            <a:r>
              <a:rPr lang="es-ES" sz="2000" i="1" dirty="0"/>
              <a:t>, </a:t>
            </a:r>
            <a:r>
              <a:rPr lang="es-ES" sz="2000" i="1" dirty="0" err="1"/>
              <a:t>for</a:t>
            </a:r>
            <a:r>
              <a:rPr lang="es-ES" sz="2000" i="1" dirty="0"/>
              <a:t> </a:t>
            </a:r>
            <a:r>
              <a:rPr lang="es-ES" sz="2000" i="1" dirty="0" err="1"/>
              <a:t>purposes</a:t>
            </a:r>
            <a:r>
              <a:rPr lang="es-ES" sz="2000" i="1" dirty="0"/>
              <a:t> </a:t>
            </a:r>
            <a:r>
              <a:rPr lang="es-ES" sz="2000" i="1" dirty="0" err="1"/>
              <a:t>of</a:t>
            </a:r>
            <a:r>
              <a:rPr lang="es-ES" sz="2000" i="1" dirty="0"/>
              <a:t> </a:t>
            </a:r>
            <a:r>
              <a:rPr lang="es-ES" sz="2000" i="1" dirty="0" err="1"/>
              <a:t>understanding</a:t>
            </a:r>
            <a:r>
              <a:rPr lang="es-ES" sz="2000" i="1" dirty="0"/>
              <a:t> and </a:t>
            </a:r>
            <a:r>
              <a:rPr lang="es-ES" sz="2000" i="1" dirty="0" err="1"/>
              <a:t>optimising</a:t>
            </a:r>
            <a:r>
              <a:rPr lang="es-ES" sz="2000" i="1" dirty="0"/>
              <a:t> </a:t>
            </a:r>
            <a:r>
              <a:rPr lang="es-ES" sz="2000" i="1" dirty="0" err="1"/>
              <a:t>learning</a:t>
            </a:r>
            <a:r>
              <a:rPr lang="es-ES" sz="2000" i="1" dirty="0"/>
              <a:t> and </a:t>
            </a:r>
            <a:r>
              <a:rPr lang="es-ES" sz="2000" i="1" dirty="0" err="1"/>
              <a:t>the</a:t>
            </a:r>
            <a:r>
              <a:rPr lang="es-ES" sz="2000" i="1" dirty="0"/>
              <a:t> </a:t>
            </a:r>
            <a:r>
              <a:rPr lang="es-ES" sz="2000" i="1" dirty="0" err="1"/>
              <a:t>environments</a:t>
            </a:r>
            <a:r>
              <a:rPr lang="es-ES" sz="2000" i="1" dirty="0"/>
              <a:t> in </a:t>
            </a:r>
            <a:r>
              <a:rPr lang="es-ES" sz="2000" i="1" dirty="0" err="1"/>
              <a:t>which</a:t>
            </a:r>
            <a:r>
              <a:rPr lang="es-ES" sz="2000" i="1" dirty="0"/>
              <a:t> </a:t>
            </a:r>
            <a:r>
              <a:rPr lang="es-ES" sz="2000" i="1" dirty="0" err="1"/>
              <a:t>it</a:t>
            </a:r>
            <a:r>
              <a:rPr lang="es-ES" sz="2000" i="1" dirty="0"/>
              <a:t> </a:t>
            </a:r>
            <a:r>
              <a:rPr lang="es-ES" sz="2000" i="1" dirty="0" err="1"/>
              <a:t>occurs</a:t>
            </a:r>
            <a:r>
              <a:rPr lang="es-ES" sz="2000" i="1" dirty="0"/>
              <a:t>” (Siemens, 2011) / </a:t>
            </a:r>
            <a:r>
              <a:rPr lang="es-ES" sz="2000" i="1" dirty="0" err="1"/>
              <a:t>SoLAR</a:t>
            </a:r>
            <a:r>
              <a:rPr lang="es-ES" sz="2000" i="1" dirty="0"/>
              <a:t> – </a:t>
            </a:r>
            <a:r>
              <a:rPr lang="es-ES" sz="2000" i="1" dirty="0" err="1"/>
              <a:t>Society</a:t>
            </a:r>
            <a:r>
              <a:rPr lang="es-ES" sz="2000" i="1" dirty="0"/>
              <a:t> </a:t>
            </a:r>
            <a:r>
              <a:rPr lang="es-ES" sz="2000" i="1" dirty="0" err="1"/>
              <a:t>for</a:t>
            </a:r>
            <a:r>
              <a:rPr lang="es-ES" sz="2000" i="1" dirty="0"/>
              <a:t> </a:t>
            </a:r>
            <a:r>
              <a:rPr lang="es-ES" sz="2000" i="1" dirty="0" err="1"/>
              <a:t>Learning</a:t>
            </a:r>
            <a:r>
              <a:rPr lang="es-ES" sz="2000" i="1" dirty="0"/>
              <a:t> </a:t>
            </a:r>
            <a:r>
              <a:rPr lang="es-ES" sz="2000" i="1" dirty="0" err="1"/>
              <a:t>Analytics</a:t>
            </a:r>
            <a:r>
              <a:rPr lang="es-ES" sz="2000" i="1" dirty="0"/>
              <a:t> </a:t>
            </a:r>
            <a:r>
              <a:rPr lang="es-ES" sz="2000" i="1" dirty="0" err="1"/>
              <a:t>Research</a:t>
            </a:r>
            <a:r>
              <a:rPr lang="es-ES" sz="2000" i="1" dirty="0"/>
              <a:t>) </a:t>
            </a:r>
          </a:p>
          <a:p>
            <a:pPr marL="0" indent="0">
              <a:buNone/>
            </a:pPr>
            <a:endParaRPr lang="en-GB" dirty="0"/>
          </a:p>
        </p:txBody>
      </p:sp>
      <p:sp>
        <p:nvSpPr>
          <p:cNvPr id="3" name="Marcador de pie de página 2">
            <a:extLst>
              <a:ext uri="{FF2B5EF4-FFF2-40B4-BE49-F238E27FC236}">
                <a16:creationId xmlns:a16="http://schemas.microsoft.com/office/drawing/2014/main" id="{4734DAB7-454A-364D-2DE8-06BF36AC8500}"/>
              </a:ext>
            </a:extLst>
          </p:cNvPr>
          <p:cNvSpPr>
            <a:spLocks noGrp="1"/>
          </p:cNvSpPr>
          <p:nvPr>
            <p:ph type="ftr" sz="quarter" idx="3"/>
          </p:nvPr>
        </p:nvSpPr>
        <p:spPr/>
        <p:txBody>
          <a:bodyPr/>
          <a:lstStyle/>
          <a:p>
            <a:r>
              <a:rPr lang="es-ES" dirty="0" err="1"/>
              <a:t>amartine@CSEDU</a:t>
            </a:r>
            <a:r>
              <a:rPr lang="es-ES" dirty="0"/>
              <a:t> May 2nd 2024</a:t>
            </a:r>
          </a:p>
        </p:txBody>
      </p:sp>
      <p:sp>
        <p:nvSpPr>
          <p:cNvPr id="16" name="CuadroTexto 15">
            <a:extLst>
              <a:ext uri="{FF2B5EF4-FFF2-40B4-BE49-F238E27FC236}">
                <a16:creationId xmlns:a16="http://schemas.microsoft.com/office/drawing/2014/main" id="{C1C3CFF1-8DB6-A670-5E23-DF568FC67AAF}"/>
              </a:ext>
            </a:extLst>
          </p:cNvPr>
          <p:cNvSpPr txBox="1"/>
          <p:nvPr/>
        </p:nvSpPr>
        <p:spPr>
          <a:xfrm>
            <a:off x="9448800" y="0"/>
            <a:ext cx="3810000" cy="230832"/>
          </a:xfrm>
          <a:prstGeom prst="rect">
            <a:avLst/>
          </a:prstGeom>
          <a:noFill/>
        </p:spPr>
        <p:txBody>
          <a:bodyPr wrap="square" rtlCol="0">
            <a:spAutoFit/>
          </a:bodyPr>
          <a:lstStyle/>
          <a:p>
            <a:r>
              <a:rPr lang="en-GB" sz="900" dirty="0">
                <a:hlinkClick r:id="rId4" tooltip="https://chaoticsoulzzz.wordpress.com/2011/10/21/expectations-hurts/"/>
              </a:rPr>
              <a:t>Esta foto</a:t>
            </a:r>
            <a:r>
              <a:rPr lang="en-GB" sz="900" dirty="0"/>
              <a:t> de Autor </a:t>
            </a:r>
            <a:r>
              <a:rPr lang="en-GB" sz="900" dirty="0" err="1"/>
              <a:t>desconocido</a:t>
            </a:r>
            <a:r>
              <a:rPr lang="en-GB" sz="900" dirty="0"/>
              <a:t> </a:t>
            </a:r>
            <a:r>
              <a:rPr lang="en-GB" sz="900" dirty="0" err="1"/>
              <a:t>está</a:t>
            </a:r>
            <a:r>
              <a:rPr lang="en-GB" sz="900" dirty="0"/>
              <a:t> bajo </a:t>
            </a:r>
            <a:r>
              <a:rPr lang="en-GB" sz="900" dirty="0" err="1"/>
              <a:t>licencia</a:t>
            </a:r>
            <a:r>
              <a:rPr lang="en-GB" sz="900" dirty="0"/>
              <a:t> </a:t>
            </a:r>
            <a:r>
              <a:rPr lang="en-GB" sz="900" dirty="0">
                <a:hlinkClick r:id="rId5" tooltip="https://creativecommons.org/licenses/by/3.0/"/>
              </a:rPr>
              <a:t>CC BY</a:t>
            </a:r>
            <a:endParaRPr lang="en-GB" sz="900" dirty="0"/>
          </a:p>
        </p:txBody>
      </p:sp>
      <p:sp>
        <p:nvSpPr>
          <p:cNvPr id="2" name="Marcador de número de diapositiva 1">
            <a:extLst>
              <a:ext uri="{FF2B5EF4-FFF2-40B4-BE49-F238E27FC236}">
                <a16:creationId xmlns:a16="http://schemas.microsoft.com/office/drawing/2014/main" id="{CD5411FE-11BF-913D-B7EE-A5F338C9B785}"/>
              </a:ext>
            </a:extLst>
          </p:cNvPr>
          <p:cNvSpPr>
            <a:spLocks noGrp="1"/>
          </p:cNvSpPr>
          <p:nvPr>
            <p:ph type="sldNum" sz="quarter" idx="4"/>
          </p:nvPr>
        </p:nvSpPr>
        <p:spPr/>
        <p:txBody>
          <a:bodyPr/>
          <a:lstStyle/>
          <a:p>
            <a:fld id="{66ACB6DD-DCF0-A441-B658-B929A2260E05}" type="slidenum">
              <a:rPr lang="es-ES" smtClean="0"/>
              <a:t>4</a:t>
            </a:fld>
            <a:endParaRPr lang="es-ES" dirty="0"/>
          </a:p>
        </p:txBody>
      </p:sp>
    </p:spTree>
    <p:extLst>
      <p:ext uri="{BB962C8B-B14F-4D97-AF65-F5344CB8AC3E}">
        <p14:creationId xmlns:p14="http://schemas.microsoft.com/office/powerpoint/2010/main" val="8128915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08B834-62C7-8DC3-EF07-CB59AA52DE8F}"/>
              </a:ext>
            </a:extLst>
          </p:cNvPr>
          <p:cNvSpPr>
            <a:spLocks noGrp="1"/>
          </p:cNvSpPr>
          <p:nvPr>
            <p:ph type="title"/>
          </p:nvPr>
        </p:nvSpPr>
        <p:spPr>
          <a:xfrm>
            <a:off x="838200" y="283848"/>
            <a:ext cx="10515600" cy="1325563"/>
          </a:xfrm>
        </p:spPr>
        <p:txBody>
          <a:bodyPr>
            <a:normAutofit/>
          </a:bodyPr>
          <a:lstStyle/>
          <a:p>
            <a:r>
              <a:rPr lang="es-ES_tradnl" dirty="0" err="1"/>
              <a:t>Approach</a:t>
            </a:r>
            <a:r>
              <a:rPr lang="es-ES_tradnl" dirty="0"/>
              <a:t> 1: </a:t>
            </a:r>
            <a:r>
              <a:rPr lang="es-ES_tradnl" dirty="0" err="1"/>
              <a:t>Research</a:t>
            </a:r>
            <a:r>
              <a:rPr lang="es-ES_tradnl" dirty="0"/>
              <a:t> </a:t>
            </a:r>
            <a:r>
              <a:rPr lang="es-ES_tradnl" dirty="0" err="1"/>
              <a:t>processes</a:t>
            </a:r>
            <a:r>
              <a:rPr lang="es-ES_tradnl" dirty="0"/>
              <a:t> </a:t>
            </a:r>
            <a:r>
              <a:rPr lang="es-ES_tradnl" dirty="0" err="1"/>
              <a:t>that</a:t>
            </a:r>
            <a:r>
              <a:rPr lang="es-ES_tradnl" dirty="0"/>
              <a:t> </a:t>
            </a:r>
            <a:r>
              <a:rPr lang="es-ES_tradnl" dirty="0" err="1"/>
              <a:t>integrate</a:t>
            </a:r>
            <a:r>
              <a:rPr lang="es-ES_tradnl" dirty="0"/>
              <a:t> </a:t>
            </a:r>
            <a:r>
              <a:rPr lang="es-ES_tradnl" dirty="0" err="1"/>
              <a:t>teachers</a:t>
            </a:r>
            <a:r>
              <a:rPr lang="es-ES_tradnl" dirty="0"/>
              <a:t> at </a:t>
            </a:r>
            <a:r>
              <a:rPr lang="es-ES_tradnl" dirty="0" err="1"/>
              <a:t>key</a:t>
            </a:r>
            <a:r>
              <a:rPr lang="es-ES_tradnl" dirty="0"/>
              <a:t> </a:t>
            </a:r>
            <a:r>
              <a:rPr lang="es-ES_tradnl" dirty="0" err="1"/>
              <a:t>points</a:t>
            </a:r>
            <a:r>
              <a:rPr lang="es-ES_tradnl" dirty="0"/>
              <a:t> (II)</a:t>
            </a:r>
          </a:p>
        </p:txBody>
      </p:sp>
      <p:sp>
        <p:nvSpPr>
          <p:cNvPr id="3" name="Marcador de contenido 2">
            <a:extLst>
              <a:ext uri="{FF2B5EF4-FFF2-40B4-BE49-F238E27FC236}">
                <a16:creationId xmlns:a16="http://schemas.microsoft.com/office/drawing/2014/main" id="{DC86ECCF-477C-2A22-5705-7462E1E2681F}"/>
              </a:ext>
            </a:extLst>
          </p:cNvPr>
          <p:cNvSpPr>
            <a:spLocks noGrp="1"/>
          </p:cNvSpPr>
          <p:nvPr>
            <p:ph sz="quarter" idx="11"/>
          </p:nvPr>
        </p:nvSpPr>
        <p:spPr>
          <a:xfrm>
            <a:off x="838200" y="1854200"/>
            <a:ext cx="9762641" cy="3962400"/>
          </a:xfrm>
        </p:spPr>
        <p:txBody>
          <a:bodyPr/>
          <a:lstStyle/>
          <a:p>
            <a:pPr marL="0" indent="0">
              <a:buNone/>
            </a:pPr>
            <a:r>
              <a:rPr lang="es-ES_tradnl" dirty="0" err="1"/>
              <a:t>Example</a:t>
            </a:r>
            <a:r>
              <a:rPr lang="es-ES_tradnl" dirty="0"/>
              <a:t>: </a:t>
            </a:r>
            <a:r>
              <a:rPr lang="es-ES_tradnl" dirty="0" err="1"/>
              <a:t>Teachers</a:t>
            </a:r>
            <a:r>
              <a:rPr lang="es-ES_tradnl" dirty="0"/>
              <a:t>’ </a:t>
            </a:r>
            <a:r>
              <a:rPr lang="es-ES_tradnl" dirty="0" err="1"/>
              <a:t>orchestration</a:t>
            </a:r>
            <a:r>
              <a:rPr lang="es-ES_tradnl" dirty="0"/>
              <a:t> </a:t>
            </a:r>
            <a:r>
              <a:rPr lang="es-ES_tradnl" dirty="0" err="1"/>
              <a:t>of</a:t>
            </a:r>
            <a:r>
              <a:rPr lang="es-ES_tradnl" dirty="0"/>
              <a:t> </a:t>
            </a:r>
            <a:r>
              <a:rPr lang="es-ES_tradnl" b="1" dirty="0" err="1"/>
              <a:t>ubiquitous</a:t>
            </a:r>
            <a:r>
              <a:rPr lang="es-ES_tradnl" b="1" dirty="0"/>
              <a:t> </a:t>
            </a:r>
            <a:r>
              <a:rPr lang="es-ES_tradnl" b="1" dirty="0" err="1"/>
              <a:t>learning</a:t>
            </a:r>
            <a:r>
              <a:rPr lang="es-ES_tradnl" b="1" dirty="0"/>
              <a:t> </a:t>
            </a:r>
            <a:r>
              <a:rPr lang="es-ES_tradnl" dirty="0" err="1"/>
              <a:t>activities</a:t>
            </a:r>
            <a:endParaRPr lang="es-ES_tradnl" dirty="0"/>
          </a:p>
          <a:p>
            <a:pPr marL="342900" lvl="1" indent="0">
              <a:buNone/>
            </a:pPr>
            <a:endParaRPr lang="es-ES_tradnl" dirty="0"/>
          </a:p>
          <a:p>
            <a:pPr lvl="1"/>
            <a:endParaRPr lang="es-ES_tradnl" dirty="0"/>
          </a:p>
        </p:txBody>
      </p:sp>
      <p:sp>
        <p:nvSpPr>
          <p:cNvPr id="5" name="Marcador de pie de página 4">
            <a:extLst>
              <a:ext uri="{FF2B5EF4-FFF2-40B4-BE49-F238E27FC236}">
                <a16:creationId xmlns:a16="http://schemas.microsoft.com/office/drawing/2014/main" id="{4763DC8B-5970-0612-8F7F-0244DA9BB33D}"/>
              </a:ext>
            </a:extLst>
          </p:cNvPr>
          <p:cNvSpPr>
            <a:spLocks noGrp="1"/>
          </p:cNvSpPr>
          <p:nvPr>
            <p:ph type="ftr" sz="quarter" idx="3"/>
          </p:nvPr>
        </p:nvSpPr>
        <p:spPr>
          <a:xfrm>
            <a:off x="4038600" y="6492876"/>
            <a:ext cx="4114800" cy="365125"/>
          </a:xfrm>
        </p:spPr>
        <p:txBody>
          <a:bodyPr/>
          <a:lstStyle/>
          <a:p>
            <a:r>
              <a:rPr lang="es-ES"/>
              <a:t>amartine@CSEDU May 2nd 2024</a:t>
            </a:r>
            <a:endParaRPr lang="es-ES" dirty="0"/>
          </a:p>
        </p:txBody>
      </p:sp>
      <p:sp>
        <p:nvSpPr>
          <p:cNvPr id="12" name="CuadroTexto 11">
            <a:extLst>
              <a:ext uri="{FF2B5EF4-FFF2-40B4-BE49-F238E27FC236}">
                <a16:creationId xmlns:a16="http://schemas.microsoft.com/office/drawing/2014/main" id="{1AEE8B03-BBBB-131A-2272-695BB331FE15}"/>
              </a:ext>
            </a:extLst>
          </p:cNvPr>
          <p:cNvSpPr txBox="1"/>
          <p:nvPr/>
        </p:nvSpPr>
        <p:spPr>
          <a:xfrm>
            <a:off x="1405054" y="2074127"/>
            <a:ext cx="184731" cy="369332"/>
          </a:xfrm>
          <a:prstGeom prst="rect">
            <a:avLst/>
          </a:prstGeom>
          <a:noFill/>
        </p:spPr>
        <p:txBody>
          <a:bodyPr wrap="none" rtlCol="0">
            <a:spAutoFit/>
          </a:bodyPr>
          <a:lstStyle/>
          <a:p>
            <a:endParaRPr lang="es-ES_tradnl" dirty="0"/>
          </a:p>
        </p:txBody>
      </p:sp>
      <p:pic>
        <p:nvPicPr>
          <p:cNvPr id="4" name="Imagen 3">
            <a:extLst>
              <a:ext uri="{FF2B5EF4-FFF2-40B4-BE49-F238E27FC236}">
                <a16:creationId xmlns:a16="http://schemas.microsoft.com/office/drawing/2014/main" id="{3437F620-F9EA-B7C8-3CC4-2C9530BD3683}"/>
              </a:ext>
            </a:extLst>
          </p:cNvPr>
          <p:cNvPicPr>
            <a:picLocks noChangeAspect="1"/>
          </p:cNvPicPr>
          <p:nvPr/>
        </p:nvPicPr>
        <p:blipFill>
          <a:blip r:embed="rId3"/>
          <a:stretch>
            <a:fillRect/>
          </a:stretch>
        </p:blipFill>
        <p:spPr>
          <a:xfrm>
            <a:off x="4787516" y="3429000"/>
            <a:ext cx="5561371" cy="1836720"/>
          </a:xfrm>
          <a:prstGeom prst="rect">
            <a:avLst/>
          </a:prstGeom>
        </p:spPr>
      </p:pic>
      <p:pic>
        <p:nvPicPr>
          <p:cNvPr id="8" name="Google Shape;146;p2" descr="Un hombre con un barco en el mar&#10;&#10;Descripción generada automáticamente">
            <a:extLst>
              <a:ext uri="{FF2B5EF4-FFF2-40B4-BE49-F238E27FC236}">
                <a16:creationId xmlns:a16="http://schemas.microsoft.com/office/drawing/2014/main" id="{88DE3026-B023-3984-0C70-03E64057129E}"/>
              </a:ext>
            </a:extLst>
          </p:cNvPr>
          <p:cNvPicPr preferRelativeResize="0"/>
          <p:nvPr/>
        </p:nvPicPr>
        <p:blipFill rotWithShape="1">
          <a:blip r:embed="rId4">
            <a:alphaModFix/>
          </a:blip>
          <a:srcRect l="12337" t="-2250" r="15255" b="2250"/>
          <a:stretch/>
        </p:blipFill>
        <p:spPr>
          <a:xfrm>
            <a:off x="1646550" y="3577562"/>
            <a:ext cx="853850" cy="1179250"/>
          </a:xfrm>
          <a:prstGeom prst="rect">
            <a:avLst/>
          </a:prstGeom>
          <a:noFill/>
          <a:ln>
            <a:noFill/>
          </a:ln>
        </p:spPr>
      </p:pic>
      <p:sp>
        <p:nvSpPr>
          <p:cNvPr id="9" name="Google Shape;147;p2">
            <a:extLst>
              <a:ext uri="{FF2B5EF4-FFF2-40B4-BE49-F238E27FC236}">
                <a16:creationId xmlns:a16="http://schemas.microsoft.com/office/drawing/2014/main" id="{43FEE710-ADAB-6D25-F2B0-BD1ACE7D674E}"/>
              </a:ext>
            </a:extLst>
          </p:cNvPr>
          <p:cNvSpPr txBox="1"/>
          <p:nvPr/>
        </p:nvSpPr>
        <p:spPr>
          <a:xfrm>
            <a:off x="1166312" y="4823624"/>
            <a:ext cx="1781605" cy="697573"/>
          </a:xfrm>
          <a:prstGeom prst="rect">
            <a:avLst/>
          </a:prstGeom>
          <a:noFill/>
          <a:ln>
            <a:noFill/>
          </a:ln>
        </p:spPr>
        <p:txBody>
          <a:bodyPr spcFirstLastPara="1" wrap="square" lIns="91425" tIns="45700" rIns="91425" bIns="45700" anchor="t" anchorCtr="0">
            <a:noAutofit/>
          </a:bodyPr>
          <a:lstStyle/>
          <a:p>
            <a:pPr algn="ctr"/>
            <a:r>
              <a:rPr lang="en-US" sz="1200" dirty="0">
                <a:latin typeface="Calibri"/>
                <a:ea typeface="Calibri"/>
                <a:cs typeface="Calibri"/>
                <a:sym typeface="Calibri"/>
              </a:rPr>
              <a:t>Juan A. Muñoz Cristóbal</a:t>
            </a:r>
            <a:endParaRPr sz="2000" dirty="0"/>
          </a:p>
        </p:txBody>
      </p:sp>
      <p:pic>
        <p:nvPicPr>
          <p:cNvPr id="10" name="Imagen 9">
            <a:extLst>
              <a:ext uri="{FF2B5EF4-FFF2-40B4-BE49-F238E27FC236}">
                <a16:creationId xmlns:a16="http://schemas.microsoft.com/office/drawing/2014/main" id="{82253D7B-C3E0-9B33-0140-A60AB34575EF}"/>
              </a:ext>
            </a:extLst>
          </p:cNvPr>
          <p:cNvPicPr>
            <a:picLocks noChangeAspect="1"/>
          </p:cNvPicPr>
          <p:nvPr/>
        </p:nvPicPr>
        <p:blipFill>
          <a:blip r:embed="rId5"/>
          <a:stretch>
            <a:fillRect/>
          </a:stretch>
        </p:blipFill>
        <p:spPr>
          <a:xfrm>
            <a:off x="11063597" y="5749044"/>
            <a:ext cx="883959" cy="883959"/>
          </a:xfrm>
          <a:prstGeom prst="rect">
            <a:avLst/>
          </a:prstGeom>
        </p:spPr>
      </p:pic>
      <p:sp>
        <p:nvSpPr>
          <p:cNvPr id="11" name="CuadroTexto 10">
            <a:extLst>
              <a:ext uri="{FF2B5EF4-FFF2-40B4-BE49-F238E27FC236}">
                <a16:creationId xmlns:a16="http://schemas.microsoft.com/office/drawing/2014/main" id="{185FAE0B-D4FB-A815-B204-8C44E10DCE78}"/>
              </a:ext>
            </a:extLst>
          </p:cNvPr>
          <p:cNvSpPr txBox="1"/>
          <p:nvPr/>
        </p:nvSpPr>
        <p:spPr>
          <a:xfrm>
            <a:off x="1405054" y="5590860"/>
            <a:ext cx="9506766" cy="1200329"/>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s-ES" dirty="0"/>
              <a:t>J. A. Muñoz-Cristóbal, J. I. Asensio-Pérez, A. Martínez-</a:t>
            </a:r>
            <a:r>
              <a:rPr lang="es-ES" dirty="0" err="1"/>
              <a:t>Monés</a:t>
            </a:r>
            <a:r>
              <a:rPr lang="es-ES" dirty="0"/>
              <a:t>, L. P. Prieto, I. M. </a:t>
            </a:r>
            <a:r>
              <a:rPr lang="es-ES" dirty="0" err="1"/>
              <a:t>Jorrín</a:t>
            </a:r>
            <a:r>
              <a:rPr lang="es-ES" dirty="0"/>
              <a:t>-Abellán and Y. </a:t>
            </a:r>
            <a:r>
              <a:rPr lang="es-ES" dirty="0" err="1"/>
              <a:t>Dimitriadis</a:t>
            </a:r>
            <a:r>
              <a:rPr lang="es-ES" dirty="0"/>
              <a:t>, "</a:t>
            </a:r>
            <a:r>
              <a:rPr lang="es-ES" dirty="0" err="1"/>
              <a:t>Learning</a:t>
            </a:r>
            <a:r>
              <a:rPr lang="es-ES" dirty="0"/>
              <a:t> </a:t>
            </a:r>
            <a:r>
              <a:rPr lang="es-ES" dirty="0" err="1"/>
              <a:t>Buckets</a:t>
            </a:r>
            <a:r>
              <a:rPr lang="es-ES" dirty="0"/>
              <a:t>: </a:t>
            </a:r>
            <a:r>
              <a:rPr lang="es-ES" dirty="0" err="1"/>
              <a:t>Helping</a:t>
            </a:r>
            <a:r>
              <a:rPr lang="es-ES" dirty="0"/>
              <a:t> </a:t>
            </a:r>
            <a:r>
              <a:rPr lang="es-ES" dirty="0" err="1"/>
              <a:t>Teachers</a:t>
            </a:r>
            <a:r>
              <a:rPr lang="es-ES" dirty="0"/>
              <a:t> Introduce </a:t>
            </a:r>
            <a:r>
              <a:rPr lang="es-ES" dirty="0" err="1"/>
              <a:t>Flexibility</a:t>
            </a:r>
            <a:r>
              <a:rPr lang="es-ES" dirty="0"/>
              <a:t> in </a:t>
            </a:r>
            <a:r>
              <a:rPr lang="es-ES" dirty="0" err="1"/>
              <a:t>the</a:t>
            </a:r>
            <a:r>
              <a:rPr lang="es-ES" dirty="0"/>
              <a:t> Management </a:t>
            </a:r>
            <a:r>
              <a:rPr lang="es-ES" dirty="0" err="1"/>
              <a:t>of</a:t>
            </a:r>
            <a:r>
              <a:rPr lang="es-ES" dirty="0"/>
              <a:t> </a:t>
            </a:r>
            <a:r>
              <a:rPr lang="es-ES" dirty="0" err="1"/>
              <a:t>Learning</a:t>
            </a:r>
            <a:r>
              <a:rPr lang="es-ES" dirty="0"/>
              <a:t> </a:t>
            </a:r>
            <a:r>
              <a:rPr lang="es-ES" dirty="0" err="1"/>
              <a:t>Artifacts</a:t>
            </a:r>
            <a:r>
              <a:rPr lang="es-ES" dirty="0"/>
              <a:t> </a:t>
            </a:r>
            <a:r>
              <a:rPr lang="es-ES" dirty="0" err="1"/>
              <a:t>Across</a:t>
            </a:r>
            <a:r>
              <a:rPr lang="es-ES" dirty="0"/>
              <a:t> Spaces," in </a:t>
            </a:r>
            <a:r>
              <a:rPr lang="es-ES" i="1" dirty="0"/>
              <a:t>IEEE </a:t>
            </a:r>
            <a:r>
              <a:rPr lang="es-ES" i="1" dirty="0" err="1"/>
              <a:t>Transactions</a:t>
            </a:r>
            <a:r>
              <a:rPr lang="es-ES" i="1" dirty="0"/>
              <a:t> </a:t>
            </a:r>
            <a:r>
              <a:rPr lang="es-ES" i="1" dirty="0" err="1"/>
              <a:t>on</a:t>
            </a:r>
            <a:r>
              <a:rPr lang="es-ES" i="1" dirty="0"/>
              <a:t> </a:t>
            </a:r>
            <a:r>
              <a:rPr lang="es-ES" i="1" dirty="0" err="1"/>
              <a:t>Learning</a:t>
            </a:r>
            <a:r>
              <a:rPr lang="es-ES" i="1" dirty="0"/>
              <a:t> Technologies</a:t>
            </a:r>
            <a:r>
              <a:rPr lang="es-ES" dirty="0"/>
              <a:t>, vol. 11, no. 2, pp. 203-215, 1 April-June 2018, </a:t>
            </a:r>
            <a:r>
              <a:rPr lang="es-ES" dirty="0" err="1"/>
              <a:t>doi</a:t>
            </a:r>
            <a:r>
              <a:rPr lang="es-ES" dirty="0"/>
              <a:t>: 10.1109/TLT.2017.2693150</a:t>
            </a:r>
            <a:endParaRPr lang="en-GB" dirty="0"/>
          </a:p>
        </p:txBody>
      </p:sp>
      <p:sp>
        <p:nvSpPr>
          <p:cNvPr id="13" name="Marcador de número de diapositiva 12">
            <a:extLst>
              <a:ext uri="{FF2B5EF4-FFF2-40B4-BE49-F238E27FC236}">
                <a16:creationId xmlns:a16="http://schemas.microsoft.com/office/drawing/2014/main" id="{BAF26BBE-57FD-05E8-ADC9-8D05214E5F9C}"/>
              </a:ext>
            </a:extLst>
          </p:cNvPr>
          <p:cNvSpPr>
            <a:spLocks noGrp="1"/>
          </p:cNvSpPr>
          <p:nvPr>
            <p:ph type="sldNum" sz="quarter" idx="4"/>
          </p:nvPr>
        </p:nvSpPr>
        <p:spPr/>
        <p:txBody>
          <a:bodyPr/>
          <a:lstStyle/>
          <a:p>
            <a:fld id="{66ACB6DD-DCF0-A441-B658-B929A2260E05}" type="slidenum">
              <a:rPr lang="es-ES" smtClean="0"/>
              <a:t>40</a:t>
            </a:fld>
            <a:endParaRPr lang="es-ES" dirty="0"/>
          </a:p>
        </p:txBody>
      </p:sp>
      <p:pic>
        <p:nvPicPr>
          <p:cNvPr id="6" name="Picture 10" descr="GLUEPS-AR">
            <a:extLst>
              <a:ext uri="{FF2B5EF4-FFF2-40B4-BE49-F238E27FC236}">
                <a16:creationId xmlns:a16="http://schemas.microsoft.com/office/drawing/2014/main" id="{9D5F8207-30EE-1D38-2B72-B902C99C78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3103860"/>
            <a:ext cx="1778000" cy="52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4046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8EDFBE-5A6D-0D34-1610-EF857E632C81}"/>
              </a:ext>
            </a:extLst>
          </p:cNvPr>
          <p:cNvSpPr>
            <a:spLocks noGrp="1"/>
          </p:cNvSpPr>
          <p:nvPr>
            <p:ph type="title"/>
          </p:nvPr>
        </p:nvSpPr>
        <p:spPr>
          <a:xfrm>
            <a:off x="838199" y="283848"/>
            <a:ext cx="11002505" cy="1325563"/>
          </a:xfrm>
        </p:spPr>
        <p:txBody>
          <a:bodyPr>
            <a:normAutofit fontScale="90000"/>
          </a:bodyPr>
          <a:lstStyle/>
          <a:p>
            <a:r>
              <a:rPr lang="es-ES_tradnl" dirty="0" err="1"/>
              <a:t>Approach</a:t>
            </a:r>
            <a:r>
              <a:rPr lang="es-ES_tradnl" dirty="0"/>
              <a:t> 1: </a:t>
            </a:r>
            <a:r>
              <a:rPr lang="es-ES_tradnl" dirty="0" err="1"/>
              <a:t>Example</a:t>
            </a:r>
            <a:r>
              <a:rPr lang="es-ES_tradnl" dirty="0"/>
              <a:t> </a:t>
            </a:r>
            <a:br>
              <a:rPr lang="es-ES_tradnl" dirty="0"/>
            </a:br>
            <a:r>
              <a:rPr lang="es-ES_tradnl" dirty="0" err="1"/>
              <a:t>Learning</a:t>
            </a:r>
            <a:r>
              <a:rPr lang="es-ES_tradnl" dirty="0"/>
              <a:t> </a:t>
            </a:r>
            <a:r>
              <a:rPr lang="es-ES_tradnl" dirty="0" err="1"/>
              <a:t>buckets</a:t>
            </a:r>
            <a:r>
              <a:rPr lang="es-ES_tradnl" dirty="0"/>
              <a:t> </a:t>
            </a:r>
            <a:r>
              <a:rPr lang="es-ES_tradnl" dirty="0" err="1"/>
              <a:t>to</a:t>
            </a:r>
            <a:r>
              <a:rPr lang="es-ES_tradnl" dirty="0"/>
              <a:t> </a:t>
            </a:r>
            <a:r>
              <a:rPr lang="es-ES_tradnl" dirty="0" err="1"/>
              <a:t>respond</a:t>
            </a:r>
            <a:r>
              <a:rPr lang="es-ES_tradnl" dirty="0"/>
              <a:t> </a:t>
            </a:r>
            <a:r>
              <a:rPr lang="es-ES_tradnl" dirty="0" err="1"/>
              <a:t>to</a:t>
            </a:r>
            <a:r>
              <a:rPr lang="es-ES_tradnl" dirty="0"/>
              <a:t> </a:t>
            </a:r>
            <a:r>
              <a:rPr lang="es-ES_tradnl" dirty="0" err="1"/>
              <a:t>emergent</a:t>
            </a:r>
            <a:r>
              <a:rPr lang="es-ES_tradnl" dirty="0"/>
              <a:t> </a:t>
            </a:r>
            <a:r>
              <a:rPr lang="es-ES_tradnl" dirty="0" err="1"/>
              <a:t>needs</a:t>
            </a:r>
            <a:endParaRPr lang="es-ES_tradnl" dirty="0"/>
          </a:p>
        </p:txBody>
      </p:sp>
      <p:sp>
        <p:nvSpPr>
          <p:cNvPr id="5" name="Marcador de pie de página 4">
            <a:extLst>
              <a:ext uri="{FF2B5EF4-FFF2-40B4-BE49-F238E27FC236}">
                <a16:creationId xmlns:a16="http://schemas.microsoft.com/office/drawing/2014/main" id="{EFF09EE3-7493-D49F-1999-5330A202BF0B}"/>
              </a:ext>
            </a:extLst>
          </p:cNvPr>
          <p:cNvSpPr>
            <a:spLocks noGrp="1"/>
          </p:cNvSpPr>
          <p:nvPr>
            <p:ph type="ftr" sz="quarter" idx="3"/>
          </p:nvPr>
        </p:nvSpPr>
        <p:spPr>
          <a:xfrm>
            <a:off x="3446172" y="6492876"/>
            <a:ext cx="4114800" cy="365125"/>
          </a:xfrm>
        </p:spPr>
        <p:txBody>
          <a:bodyPr/>
          <a:lstStyle/>
          <a:p>
            <a:r>
              <a:rPr lang="es-ES"/>
              <a:t>amartine@CSEDU May 2nd 2024</a:t>
            </a:r>
            <a:endParaRPr lang="es-ES" dirty="0"/>
          </a:p>
        </p:txBody>
      </p:sp>
      <p:sp>
        <p:nvSpPr>
          <p:cNvPr id="14" name="4 Marcador de número de diapositiva">
            <a:extLst>
              <a:ext uri="{FF2B5EF4-FFF2-40B4-BE49-F238E27FC236}">
                <a16:creationId xmlns:a16="http://schemas.microsoft.com/office/drawing/2014/main" id="{138B18E8-BA89-24F5-FA4F-F24BF625B179}"/>
              </a:ext>
            </a:extLst>
          </p:cNvPr>
          <p:cNvSpPr txBox="1">
            <a:spLocks/>
          </p:cNvSpPr>
          <p:nvPr/>
        </p:nvSpPr>
        <p:spPr>
          <a:xfrm>
            <a:off x="6409263" y="6994003"/>
            <a:ext cx="1905000" cy="457200"/>
          </a:xfrm>
          <a:prstGeom prst="rect">
            <a:avLst/>
          </a:prstGeom>
          <a:no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E01F99E-D0BD-44AC-83E9-F27D4EDBDB44}" type="slidenum">
              <a:rPr lang="en-US" smtClean="0"/>
              <a:pPr/>
              <a:t>41</a:t>
            </a:fld>
            <a:endParaRPr lang="en-US"/>
          </a:p>
        </p:txBody>
      </p:sp>
      <p:pic>
        <p:nvPicPr>
          <p:cNvPr id="15" name="Picture 2" descr="C:\Users\juan\Copy\memoria\libro\introduccion\imagenes\ThesisFlow.jpg">
            <a:extLst>
              <a:ext uri="{FF2B5EF4-FFF2-40B4-BE49-F238E27FC236}">
                <a16:creationId xmlns:a16="http://schemas.microsoft.com/office/drawing/2014/main" id="{84E03120-B912-0CDA-12CE-E66C70BBD16E}"/>
              </a:ext>
            </a:extLst>
          </p:cNvPr>
          <p:cNvPicPr>
            <a:picLocks noChangeAspect="1" noChangeArrowheads="1"/>
          </p:cNvPicPr>
          <p:nvPr/>
        </p:nvPicPr>
        <p:blipFill>
          <a:blip r:embed="rId2"/>
          <a:srcRect/>
          <a:stretch>
            <a:fillRect/>
          </a:stretch>
        </p:blipFill>
        <p:spPr bwMode="auto">
          <a:xfrm>
            <a:off x="1043485" y="2157034"/>
            <a:ext cx="8161904" cy="4029976"/>
          </a:xfrm>
          <a:prstGeom prst="rect">
            <a:avLst/>
          </a:prstGeom>
          <a:noFill/>
          <a:ln w="9525">
            <a:noFill/>
            <a:miter lim="800000"/>
            <a:headEnd/>
            <a:tailEnd/>
          </a:ln>
        </p:spPr>
      </p:pic>
      <p:sp>
        <p:nvSpPr>
          <p:cNvPr id="16" name="4 Rectángulo redondeado">
            <a:extLst>
              <a:ext uri="{FF2B5EF4-FFF2-40B4-BE49-F238E27FC236}">
                <a16:creationId xmlns:a16="http://schemas.microsoft.com/office/drawing/2014/main" id="{15FFE76F-9E31-F2D3-3A12-B06CA4D3A634}"/>
              </a:ext>
            </a:extLst>
          </p:cNvPr>
          <p:cNvSpPr/>
          <p:nvPr/>
        </p:nvSpPr>
        <p:spPr bwMode="auto">
          <a:xfrm>
            <a:off x="4201640" y="3077900"/>
            <a:ext cx="5366331" cy="792088"/>
          </a:xfrm>
          <a:prstGeom prst="roundRect">
            <a:avLst/>
          </a:prstGeom>
          <a:noFill/>
          <a:ln w="28575" cap="flat" cmpd="sng" algn="ctr">
            <a:solidFill>
              <a:srgbClr val="C00000"/>
            </a:solidFill>
            <a:prstDash val="sysDash"/>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0" marR="0" indent="0" defTabSz="914400" eaLnBrk="0" latinLnBrk="0" hangingPunct="0">
              <a:lnSpc>
                <a:spcPct val="90000"/>
              </a:lnSpc>
              <a:spcBef>
                <a:spcPct val="20000"/>
              </a:spcBef>
              <a:buClr>
                <a:schemeClr val="bg2"/>
              </a:buClr>
              <a:buSzPct val="75000"/>
              <a:buFontTx/>
              <a:buChar char="•"/>
              <a:tabLst/>
            </a:pPr>
            <a:endParaRPr lang="es-ES">
              <a:latin typeface="Arial" pitchFamily="-112" charset="0"/>
            </a:endParaRPr>
          </a:p>
        </p:txBody>
      </p:sp>
      <p:sp>
        <p:nvSpPr>
          <p:cNvPr id="17" name="5 Rectángulo redondeado">
            <a:extLst>
              <a:ext uri="{FF2B5EF4-FFF2-40B4-BE49-F238E27FC236}">
                <a16:creationId xmlns:a16="http://schemas.microsoft.com/office/drawing/2014/main" id="{3AC964B3-4872-3AE1-8DC7-E2649FCC63E3}"/>
              </a:ext>
            </a:extLst>
          </p:cNvPr>
          <p:cNvSpPr/>
          <p:nvPr/>
        </p:nvSpPr>
        <p:spPr bwMode="auto">
          <a:xfrm>
            <a:off x="4201640" y="3883420"/>
            <a:ext cx="5376623" cy="866159"/>
          </a:xfrm>
          <a:prstGeom prst="roundRect">
            <a:avLst/>
          </a:prstGeom>
          <a:noFill/>
          <a:ln w="28575" cap="flat" cmpd="sng" algn="ctr">
            <a:solidFill>
              <a:srgbClr val="C00000"/>
            </a:solidFill>
            <a:prstDash val="sysDash"/>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eaLnBrk="0" hangingPunct="0">
              <a:lnSpc>
                <a:spcPct val="90000"/>
              </a:lnSpc>
              <a:spcBef>
                <a:spcPct val="20000"/>
              </a:spcBef>
              <a:buClr>
                <a:schemeClr val="bg2"/>
              </a:buClr>
              <a:buSzPct val="75000"/>
              <a:buFontTx/>
              <a:buChar char="•"/>
            </a:pPr>
            <a:endParaRPr lang="es-ES">
              <a:latin typeface="Arial" pitchFamily="-112" charset="0"/>
            </a:endParaRPr>
          </a:p>
        </p:txBody>
      </p:sp>
      <p:sp>
        <p:nvSpPr>
          <p:cNvPr id="18" name="6 Rectángulo redondeado">
            <a:extLst>
              <a:ext uri="{FF2B5EF4-FFF2-40B4-BE49-F238E27FC236}">
                <a16:creationId xmlns:a16="http://schemas.microsoft.com/office/drawing/2014/main" id="{C52615FA-C42D-F3AE-141A-0E07D2372A62}"/>
              </a:ext>
            </a:extLst>
          </p:cNvPr>
          <p:cNvSpPr/>
          <p:nvPr/>
        </p:nvSpPr>
        <p:spPr bwMode="auto">
          <a:xfrm>
            <a:off x="4201640" y="4749579"/>
            <a:ext cx="5376624" cy="1437431"/>
          </a:xfrm>
          <a:prstGeom prst="roundRect">
            <a:avLst/>
          </a:prstGeom>
          <a:noFill/>
          <a:ln w="28575" cap="flat" cmpd="sng" algn="ctr">
            <a:solidFill>
              <a:srgbClr val="C00000"/>
            </a:solidFill>
            <a:prstDash val="sysDash"/>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eaLnBrk="0" hangingPunct="0">
              <a:lnSpc>
                <a:spcPct val="90000"/>
              </a:lnSpc>
              <a:spcBef>
                <a:spcPct val="20000"/>
              </a:spcBef>
              <a:buClr>
                <a:schemeClr val="bg2"/>
              </a:buClr>
              <a:buSzPct val="75000"/>
              <a:buFontTx/>
              <a:buChar char="•"/>
            </a:pPr>
            <a:endParaRPr lang="es-ES">
              <a:latin typeface="Arial" pitchFamily="-112" charset="0"/>
            </a:endParaRPr>
          </a:p>
        </p:txBody>
      </p:sp>
      <p:sp>
        <p:nvSpPr>
          <p:cNvPr id="23" name="1 Título">
            <a:extLst>
              <a:ext uri="{FF2B5EF4-FFF2-40B4-BE49-F238E27FC236}">
                <a16:creationId xmlns:a16="http://schemas.microsoft.com/office/drawing/2014/main" id="{DCB77806-A16F-8567-D8DE-93F198AE42FB}"/>
              </a:ext>
            </a:extLst>
          </p:cNvPr>
          <p:cNvSpPr txBox="1">
            <a:spLocks/>
          </p:cNvSpPr>
          <p:nvPr/>
        </p:nvSpPr>
        <p:spPr bwMode="auto">
          <a:xfrm>
            <a:off x="6298851" y="670990"/>
            <a:ext cx="2988840" cy="332656"/>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chemeClr val="bg1"/>
                </a:solidFill>
                <a:effectLst/>
                <a:uLnTx/>
                <a:uFillTx/>
                <a:latin typeface="+mj-lt"/>
                <a:ea typeface="ＭＳ Ｐゴシック" charset="-128"/>
                <a:cs typeface="ＭＳ Ｐゴシック" pitchFamily="-106" charset="-128"/>
              </a:rPr>
              <a:t>Methodology</a:t>
            </a:r>
            <a:endParaRPr kumimoji="0" lang="es-ES" sz="1600" b="0" i="0" u="none" strike="noStrike" kern="0" cap="none" spc="0" normalizeH="0" baseline="0" noProof="0" dirty="0">
              <a:ln>
                <a:noFill/>
              </a:ln>
              <a:solidFill>
                <a:schemeClr val="bg1"/>
              </a:solidFill>
              <a:effectLst/>
              <a:uLnTx/>
              <a:uFillTx/>
              <a:latin typeface="+mj-lt"/>
              <a:ea typeface="ＭＳ Ｐゴシック" charset="-128"/>
              <a:cs typeface="ＭＳ Ｐゴシック" pitchFamily="-106" charset="-128"/>
            </a:endParaRPr>
          </a:p>
        </p:txBody>
      </p:sp>
      <p:pic>
        <p:nvPicPr>
          <p:cNvPr id="24" name="Picture 2" descr="C:\Users\juan\Copy\memoria\libro\introduccion\imagenes\ThesisFlow.jpg">
            <a:extLst>
              <a:ext uri="{FF2B5EF4-FFF2-40B4-BE49-F238E27FC236}">
                <a16:creationId xmlns:a16="http://schemas.microsoft.com/office/drawing/2014/main" id="{ED733E5E-6864-B4B7-B90F-3367AEFC111D}"/>
              </a:ext>
            </a:extLst>
          </p:cNvPr>
          <p:cNvPicPr>
            <a:picLocks noChangeAspect="1" noChangeArrowheads="1"/>
          </p:cNvPicPr>
          <p:nvPr/>
        </p:nvPicPr>
        <p:blipFill>
          <a:blip r:embed="rId2"/>
          <a:srcRect l="28378" r="15518" b="83095"/>
          <a:stretch>
            <a:fillRect/>
          </a:stretch>
        </p:blipFill>
        <p:spPr bwMode="auto">
          <a:xfrm>
            <a:off x="2064432" y="1570857"/>
            <a:ext cx="8161904" cy="1214286"/>
          </a:xfrm>
          <a:prstGeom prst="rect">
            <a:avLst/>
          </a:prstGeom>
          <a:noFill/>
          <a:ln w="9525">
            <a:noFill/>
            <a:miter lim="800000"/>
            <a:headEnd/>
            <a:tailEnd/>
          </a:ln>
        </p:spPr>
      </p:pic>
      <p:sp>
        <p:nvSpPr>
          <p:cNvPr id="27" name="CuadroTexto 26">
            <a:extLst>
              <a:ext uri="{FF2B5EF4-FFF2-40B4-BE49-F238E27FC236}">
                <a16:creationId xmlns:a16="http://schemas.microsoft.com/office/drawing/2014/main" id="{06BE7FFD-2B67-6928-08B5-9F916D8A4CFD}"/>
              </a:ext>
            </a:extLst>
          </p:cNvPr>
          <p:cNvSpPr txBox="1"/>
          <p:nvPr/>
        </p:nvSpPr>
        <p:spPr>
          <a:xfrm>
            <a:off x="10033239" y="2653523"/>
            <a:ext cx="1932629" cy="1754326"/>
          </a:xfrm>
          <a:prstGeom prst="rect">
            <a:avLst/>
          </a:prstGeom>
          <a:noFill/>
        </p:spPr>
        <p:txBody>
          <a:bodyPr wrap="square">
            <a:spAutoFit/>
          </a:bodyPr>
          <a:lstStyle/>
          <a:p>
            <a:pPr algn="ctr">
              <a:defRPr/>
            </a:pPr>
            <a:r>
              <a:rPr lang="en-US" sz="1800" dirty="0">
                <a:latin typeface="Arial" pitchFamily="34" charset="0"/>
                <a:ea typeface="MS PGothic" pitchFamily="34" charset="-128"/>
              </a:rPr>
              <a:t>Need for </a:t>
            </a:r>
            <a:r>
              <a:rPr lang="en-US" sz="1800" b="1" dirty="0">
                <a:latin typeface="Arial" pitchFamily="34" charset="0"/>
                <a:ea typeface="MS PGothic" pitchFamily="34" charset="-128"/>
              </a:rPr>
              <a:t>flexible enactment</a:t>
            </a:r>
            <a:r>
              <a:rPr lang="en-US" sz="1800" dirty="0">
                <a:latin typeface="Arial" pitchFamily="34" charset="0"/>
                <a:ea typeface="MS PGothic" pitchFamily="34" charset="-128"/>
              </a:rPr>
              <a:t> and sharing of the </a:t>
            </a:r>
            <a:r>
              <a:rPr lang="en-US" sz="1800" dirty="0" err="1">
                <a:latin typeface="Arial" pitchFamily="34" charset="0"/>
                <a:ea typeface="MS PGothic" pitchFamily="34" charset="-128"/>
              </a:rPr>
              <a:t>orquestration</a:t>
            </a:r>
            <a:r>
              <a:rPr lang="en-US" sz="1800" dirty="0">
                <a:latin typeface="Arial" pitchFamily="34" charset="0"/>
                <a:ea typeface="MS PGothic" pitchFamily="34" charset="-128"/>
              </a:rPr>
              <a:t> load with students</a:t>
            </a:r>
            <a:endParaRPr lang="es-ES" sz="1800" dirty="0">
              <a:latin typeface="Arial" pitchFamily="34" charset="0"/>
              <a:ea typeface="MS PGothic" pitchFamily="34" charset="-128"/>
            </a:endParaRPr>
          </a:p>
        </p:txBody>
      </p:sp>
      <p:pic>
        <p:nvPicPr>
          <p:cNvPr id="3" name="Picture 2" descr="Bucket-Server">
            <a:extLst>
              <a:ext uri="{FF2B5EF4-FFF2-40B4-BE49-F238E27FC236}">
                <a16:creationId xmlns:a16="http://schemas.microsoft.com/office/drawing/2014/main" id="{B43BCC8D-02AF-D4C7-9271-1CF766BDE7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5805" y="3637689"/>
            <a:ext cx="1778000" cy="1028700"/>
          </a:xfrm>
          <a:prstGeom prst="rect">
            <a:avLst/>
          </a:prstGeom>
          <a:solidFill>
            <a:schemeClr val="bg1"/>
          </a:solidFill>
          <a:ln>
            <a:solidFill>
              <a:schemeClr val="tx1"/>
            </a:solidFill>
          </a:ln>
        </p:spPr>
      </p:pic>
      <p:pic>
        <p:nvPicPr>
          <p:cNvPr id="4" name="Picture 10" descr="GLUEPS-AR">
            <a:extLst>
              <a:ext uri="{FF2B5EF4-FFF2-40B4-BE49-F238E27FC236}">
                <a16:creationId xmlns:a16="http://schemas.microsoft.com/office/drawing/2014/main" id="{F6F6C8DA-FB1C-4069-6ED8-CA4750604B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5805" y="2636070"/>
            <a:ext cx="1778000" cy="520700"/>
          </a:xfrm>
          <a:prstGeom prst="rect">
            <a:avLst/>
          </a:prstGeom>
          <a:noFill/>
          <a:extLst>
            <a:ext uri="{909E8E84-426E-40DD-AFC4-6F175D3DCCD1}">
              <a14:hiddenFill xmlns:a14="http://schemas.microsoft.com/office/drawing/2010/main">
                <a:solidFill>
                  <a:srgbClr val="FFFFFF"/>
                </a:solidFill>
              </a14:hiddenFill>
            </a:ext>
          </a:extLst>
        </p:spPr>
      </p:pic>
      <p:sp>
        <p:nvSpPr>
          <p:cNvPr id="6" name="Marcador de número de diapositiva 5">
            <a:extLst>
              <a:ext uri="{FF2B5EF4-FFF2-40B4-BE49-F238E27FC236}">
                <a16:creationId xmlns:a16="http://schemas.microsoft.com/office/drawing/2014/main" id="{00CEE9DC-B126-B944-B8DF-6F13E5252FF5}"/>
              </a:ext>
            </a:extLst>
          </p:cNvPr>
          <p:cNvSpPr>
            <a:spLocks noGrp="1"/>
          </p:cNvSpPr>
          <p:nvPr>
            <p:ph type="sldNum" sz="quarter" idx="4"/>
          </p:nvPr>
        </p:nvSpPr>
        <p:spPr/>
        <p:txBody>
          <a:bodyPr/>
          <a:lstStyle/>
          <a:p>
            <a:fld id="{66ACB6DD-DCF0-A441-B658-B929A2260E05}" type="slidenum">
              <a:rPr lang="es-ES" smtClean="0"/>
              <a:t>41</a:t>
            </a:fld>
            <a:endParaRPr lang="es-ES" dirty="0"/>
          </a:p>
        </p:txBody>
      </p:sp>
      <p:sp>
        <p:nvSpPr>
          <p:cNvPr id="7" name="Flecha derecha 6">
            <a:extLst>
              <a:ext uri="{FF2B5EF4-FFF2-40B4-BE49-F238E27FC236}">
                <a16:creationId xmlns:a16="http://schemas.microsoft.com/office/drawing/2014/main" id="{4A827D7F-65F3-07C8-9C67-E37D6F57C8F5}"/>
              </a:ext>
            </a:extLst>
          </p:cNvPr>
          <p:cNvSpPr/>
          <p:nvPr/>
        </p:nvSpPr>
        <p:spPr>
          <a:xfrm>
            <a:off x="9366953" y="3253450"/>
            <a:ext cx="697818" cy="4409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lecha derecha 7">
            <a:extLst>
              <a:ext uri="{FF2B5EF4-FFF2-40B4-BE49-F238E27FC236}">
                <a16:creationId xmlns:a16="http://schemas.microsoft.com/office/drawing/2014/main" id="{3A2862A1-3511-75A1-1C0C-0EFF7C7DCA93}"/>
              </a:ext>
            </a:extLst>
          </p:cNvPr>
          <p:cNvSpPr/>
          <p:nvPr/>
        </p:nvSpPr>
        <p:spPr>
          <a:xfrm rot="9078597">
            <a:off x="9528518" y="3843270"/>
            <a:ext cx="697818" cy="4409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uadroTexto 8">
            <a:extLst>
              <a:ext uri="{FF2B5EF4-FFF2-40B4-BE49-F238E27FC236}">
                <a16:creationId xmlns:a16="http://schemas.microsoft.com/office/drawing/2014/main" id="{E208F90E-AB45-CDB4-3EF8-A294D5FADB31}"/>
              </a:ext>
            </a:extLst>
          </p:cNvPr>
          <p:cNvSpPr txBox="1"/>
          <p:nvPr/>
        </p:nvSpPr>
        <p:spPr>
          <a:xfrm>
            <a:off x="1256197" y="1762135"/>
            <a:ext cx="808235" cy="369332"/>
          </a:xfrm>
          <a:prstGeom prst="rect">
            <a:avLst/>
          </a:prstGeom>
          <a:noFill/>
        </p:spPr>
        <p:txBody>
          <a:bodyPr wrap="none" rtlCol="0">
            <a:spAutoFit/>
          </a:bodyPr>
          <a:lstStyle/>
          <a:p>
            <a:r>
              <a:rPr lang="en-GB" dirty="0"/>
              <a:t>SDRM </a:t>
            </a:r>
          </a:p>
        </p:txBody>
      </p:sp>
    </p:spTree>
    <p:extLst>
      <p:ext uri="{BB962C8B-B14F-4D97-AF65-F5344CB8AC3E}">
        <p14:creationId xmlns:p14="http://schemas.microsoft.com/office/powerpoint/2010/main" val="47252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7" grpId="0"/>
      <p:bldP spid="7"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B9EDC3-D362-6CD9-24BA-784546EB579D}"/>
              </a:ext>
            </a:extLst>
          </p:cNvPr>
          <p:cNvSpPr>
            <a:spLocks noGrp="1"/>
          </p:cNvSpPr>
          <p:nvPr>
            <p:ph type="title"/>
          </p:nvPr>
        </p:nvSpPr>
        <p:spPr>
          <a:xfrm>
            <a:off x="838200" y="283848"/>
            <a:ext cx="10515600" cy="1325563"/>
          </a:xfrm>
        </p:spPr>
        <p:txBody>
          <a:bodyPr>
            <a:normAutofit fontScale="90000"/>
          </a:bodyPr>
          <a:lstStyle/>
          <a:p>
            <a:r>
              <a:rPr lang="en-GB" dirty="0"/>
              <a:t>Approach 2: Enriching the research processes with new perspectives and tools</a:t>
            </a:r>
          </a:p>
        </p:txBody>
      </p:sp>
      <p:sp>
        <p:nvSpPr>
          <p:cNvPr id="7" name="Marcador de contenido 6">
            <a:extLst>
              <a:ext uri="{FF2B5EF4-FFF2-40B4-BE49-F238E27FC236}">
                <a16:creationId xmlns:a16="http://schemas.microsoft.com/office/drawing/2014/main" id="{65E7B00C-B0B6-F4F1-63F6-AF1A253369DE}"/>
              </a:ext>
            </a:extLst>
          </p:cNvPr>
          <p:cNvSpPr>
            <a:spLocks noGrp="1"/>
          </p:cNvSpPr>
          <p:nvPr>
            <p:ph sz="quarter" idx="11"/>
          </p:nvPr>
        </p:nvSpPr>
        <p:spPr>
          <a:xfrm>
            <a:off x="838200" y="1854200"/>
            <a:ext cx="10515600" cy="3962400"/>
          </a:xfrm>
        </p:spPr>
        <p:txBody>
          <a:bodyPr/>
          <a:lstStyle/>
          <a:p>
            <a:r>
              <a:rPr lang="en-GB" dirty="0"/>
              <a:t>Adapting HCI methods and tools to LA needs </a:t>
            </a:r>
          </a:p>
          <a:p>
            <a:pPr lvl="1"/>
            <a:r>
              <a:rPr lang="en-GB" dirty="0"/>
              <a:t>Examples:</a:t>
            </a:r>
          </a:p>
          <a:p>
            <a:pPr lvl="2"/>
            <a:r>
              <a:rPr lang="en-GB" dirty="0"/>
              <a:t>Hutchins &amp; Biswas (2024) - Tools for participatory and co-design processes to support PBL </a:t>
            </a:r>
          </a:p>
          <a:p>
            <a:pPr lvl="2"/>
            <a:r>
              <a:rPr lang="en-GB" dirty="0"/>
              <a:t>K. Holstein et al (2019) - “Replay enactments” as a new form of prototyping in data-intensive environments </a:t>
            </a:r>
          </a:p>
          <a:p>
            <a:pPr lvl="2"/>
            <a:endParaRPr lang="en-GB" dirty="0"/>
          </a:p>
          <a:p>
            <a:endParaRPr lang="en-GB" dirty="0"/>
          </a:p>
        </p:txBody>
      </p:sp>
      <p:sp>
        <p:nvSpPr>
          <p:cNvPr id="3" name="Marcador de número de diapositiva 2">
            <a:extLst>
              <a:ext uri="{FF2B5EF4-FFF2-40B4-BE49-F238E27FC236}">
                <a16:creationId xmlns:a16="http://schemas.microsoft.com/office/drawing/2014/main" id="{5E880B00-8C9D-02E6-F458-1E4813D1D5B8}"/>
              </a:ext>
            </a:extLst>
          </p:cNvPr>
          <p:cNvSpPr>
            <a:spLocks noGrp="1"/>
          </p:cNvSpPr>
          <p:nvPr>
            <p:ph type="sldNum" sz="quarter" idx="4"/>
          </p:nvPr>
        </p:nvSpPr>
        <p:spPr>
          <a:xfrm>
            <a:off x="8634387" y="6492876"/>
            <a:ext cx="2326861" cy="365125"/>
          </a:xfrm>
        </p:spPr>
        <p:txBody>
          <a:bodyPr/>
          <a:lstStyle/>
          <a:p>
            <a:fld id="{66ACB6DD-DCF0-A441-B658-B929A2260E05}" type="slidenum">
              <a:rPr lang="es-ES" smtClean="0"/>
              <a:pPr/>
              <a:t>42</a:t>
            </a:fld>
            <a:endParaRPr lang="es-ES" dirty="0"/>
          </a:p>
        </p:txBody>
      </p:sp>
      <p:sp>
        <p:nvSpPr>
          <p:cNvPr id="4" name="Marcador de pie de página 3">
            <a:extLst>
              <a:ext uri="{FF2B5EF4-FFF2-40B4-BE49-F238E27FC236}">
                <a16:creationId xmlns:a16="http://schemas.microsoft.com/office/drawing/2014/main" id="{61127D85-B153-866C-AC75-C8B64F8FBA3F}"/>
              </a:ext>
            </a:extLst>
          </p:cNvPr>
          <p:cNvSpPr>
            <a:spLocks noGrp="1"/>
          </p:cNvSpPr>
          <p:nvPr>
            <p:ph type="ftr" sz="quarter" idx="3"/>
          </p:nvPr>
        </p:nvSpPr>
        <p:spPr>
          <a:xfrm>
            <a:off x="4038600" y="6492876"/>
            <a:ext cx="4114800" cy="365125"/>
          </a:xfrm>
        </p:spPr>
        <p:txBody>
          <a:bodyPr/>
          <a:lstStyle/>
          <a:p>
            <a:r>
              <a:rPr lang="es-ES"/>
              <a:t>amartine@CSEDU May 2nd 2024</a:t>
            </a:r>
            <a:endParaRPr lang="es-ES" dirty="0"/>
          </a:p>
        </p:txBody>
      </p:sp>
      <p:sp>
        <p:nvSpPr>
          <p:cNvPr id="8" name="CuadroTexto 7">
            <a:extLst>
              <a:ext uri="{FF2B5EF4-FFF2-40B4-BE49-F238E27FC236}">
                <a16:creationId xmlns:a16="http://schemas.microsoft.com/office/drawing/2014/main" id="{18E845CF-0257-C63E-0B8B-0AC8698C4DD9}"/>
              </a:ext>
            </a:extLst>
          </p:cNvPr>
          <p:cNvSpPr txBox="1"/>
          <p:nvPr/>
        </p:nvSpPr>
        <p:spPr>
          <a:xfrm>
            <a:off x="1154552" y="4584022"/>
            <a:ext cx="10668000" cy="92333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r>
              <a:rPr lang="es-ES" dirty="0"/>
              <a:t>Hutchins, N. M., &amp; Biswas, G. (2024). Co-</a:t>
            </a:r>
            <a:r>
              <a:rPr lang="es-ES" dirty="0" err="1"/>
              <a:t>designing</a:t>
            </a:r>
            <a:r>
              <a:rPr lang="es-ES" dirty="0"/>
              <a:t> </a:t>
            </a:r>
            <a:r>
              <a:rPr lang="es-ES" dirty="0" err="1"/>
              <a:t>teacher</a:t>
            </a:r>
            <a:r>
              <a:rPr lang="es-ES" dirty="0"/>
              <a:t> </a:t>
            </a:r>
            <a:r>
              <a:rPr lang="es-ES" dirty="0" err="1"/>
              <a:t>support</a:t>
            </a:r>
            <a:r>
              <a:rPr lang="es-ES" dirty="0"/>
              <a:t> </a:t>
            </a:r>
            <a:r>
              <a:rPr lang="es-ES" dirty="0" err="1"/>
              <a:t>technology</a:t>
            </a:r>
            <a:r>
              <a:rPr lang="es-ES" dirty="0"/>
              <a:t> </a:t>
            </a:r>
            <a:r>
              <a:rPr lang="es-ES" dirty="0" err="1"/>
              <a:t>for</a:t>
            </a:r>
            <a:r>
              <a:rPr lang="es-ES" dirty="0"/>
              <a:t> </a:t>
            </a:r>
            <a:r>
              <a:rPr lang="es-ES" dirty="0" err="1"/>
              <a:t>problem-based</a:t>
            </a:r>
            <a:r>
              <a:rPr lang="es-ES" dirty="0"/>
              <a:t> </a:t>
            </a:r>
            <a:r>
              <a:rPr lang="es-ES" dirty="0" err="1"/>
              <a:t>learning</a:t>
            </a:r>
            <a:r>
              <a:rPr lang="es-ES" dirty="0"/>
              <a:t> in </a:t>
            </a:r>
            <a:r>
              <a:rPr lang="es-ES" dirty="0" err="1"/>
              <a:t>middle</a:t>
            </a:r>
            <a:r>
              <a:rPr lang="es-ES" dirty="0"/>
              <a:t> </a:t>
            </a:r>
            <a:r>
              <a:rPr lang="es-ES" dirty="0" err="1"/>
              <a:t>school</a:t>
            </a:r>
            <a:r>
              <a:rPr lang="es-ES" dirty="0"/>
              <a:t> </a:t>
            </a:r>
            <a:r>
              <a:rPr lang="es-ES" dirty="0" err="1"/>
              <a:t>science</a:t>
            </a:r>
            <a:r>
              <a:rPr lang="es-ES" dirty="0"/>
              <a:t>. </a:t>
            </a:r>
            <a:r>
              <a:rPr lang="es-ES" i="1" dirty="0"/>
              <a:t>British </a:t>
            </a:r>
            <a:r>
              <a:rPr lang="es-ES" i="1" dirty="0" err="1"/>
              <a:t>Journal</a:t>
            </a:r>
            <a:r>
              <a:rPr lang="es-ES" i="1" dirty="0"/>
              <a:t> </a:t>
            </a:r>
            <a:r>
              <a:rPr lang="es-ES" i="1" dirty="0" err="1"/>
              <a:t>of</a:t>
            </a:r>
            <a:r>
              <a:rPr lang="es-ES" i="1" dirty="0"/>
              <a:t> </a:t>
            </a:r>
            <a:r>
              <a:rPr lang="es-ES" i="1" dirty="0" err="1"/>
              <a:t>Educational</a:t>
            </a:r>
            <a:r>
              <a:rPr lang="es-ES" i="1" dirty="0"/>
              <a:t> </a:t>
            </a:r>
            <a:r>
              <a:rPr lang="es-ES" i="1" dirty="0" err="1"/>
              <a:t>Technology</a:t>
            </a:r>
            <a:r>
              <a:rPr lang="es-ES" dirty="0"/>
              <a:t>, 55, 802–822. </a:t>
            </a:r>
            <a:r>
              <a:rPr lang="es-ES" dirty="0">
                <a:hlinkClick r:id="rId3"/>
              </a:rPr>
              <a:t>https://doi.org/10.1111/bjet.13363</a:t>
            </a:r>
            <a:r>
              <a:rPr lang="es-ES" dirty="0"/>
              <a:t> </a:t>
            </a:r>
          </a:p>
        </p:txBody>
      </p:sp>
      <p:sp>
        <p:nvSpPr>
          <p:cNvPr id="9" name="CuadroTexto 8">
            <a:extLst>
              <a:ext uri="{FF2B5EF4-FFF2-40B4-BE49-F238E27FC236}">
                <a16:creationId xmlns:a16="http://schemas.microsoft.com/office/drawing/2014/main" id="{4845234E-896A-F3EC-A47D-AE6733801CF1}"/>
              </a:ext>
            </a:extLst>
          </p:cNvPr>
          <p:cNvSpPr txBox="1"/>
          <p:nvPr/>
        </p:nvSpPr>
        <p:spPr>
          <a:xfrm>
            <a:off x="1154552" y="5569546"/>
            <a:ext cx="10668000" cy="92333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r>
              <a:rPr lang="es-ES" dirty="0"/>
              <a:t>Holstein, K., McLaren, B. M., &amp; </a:t>
            </a:r>
            <a:r>
              <a:rPr lang="es-ES" dirty="0" err="1"/>
              <a:t>Aleven</a:t>
            </a:r>
            <a:r>
              <a:rPr lang="es-ES" dirty="0"/>
              <a:t>, V. (2019). Co-</a:t>
            </a:r>
            <a:r>
              <a:rPr lang="es-ES" dirty="0" err="1"/>
              <a:t>Designing</a:t>
            </a:r>
            <a:r>
              <a:rPr lang="es-ES" dirty="0"/>
              <a:t> a Real-Time </a:t>
            </a:r>
            <a:r>
              <a:rPr lang="es-ES" dirty="0" err="1"/>
              <a:t>Classroom</a:t>
            </a:r>
            <a:r>
              <a:rPr lang="es-ES" dirty="0"/>
              <a:t> </a:t>
            </a:r>
            <a:r>
              <a:rPr lang="es-ES" dirty="0" err="1"/>
              <a:t>Orchestration</a:t>
            </a:r>
            <a:r>
              <a:rPr lang="es-ES" dirty="0"/>
              <a:t> Tool </a:t>
            </a:r>
            <a:r>
              <a:rPr lang="es-ES" dirty="0" err="1"/>
              <a:t>to</a:t>
            </a:r>
            <a:r>
              <a:rPr lang="es-ES" dirty="0"/>
              <a:t> </a:t>
            </a:r>
            <a:r>
              <a:rPr lang="es-ES" dirty="0" err="1"/>
              <a:t>Support</a:t>
            </a:r>
            <a:r>
              <a:rPr lang="es-ES" dirty="0"/>
              <a:t> </a:t>
            </a:r>
            <a:r>
              <a:rPr lang="es-ES" dirty="0" err="1"/>
              <a:t>Teacher</a:t>
            </a:r>
            <a:r>
              <a:rPr lang="es-ES" dirty="0"/>
              <a:t>–AI </a:t>
            </a:r>
            <a:r>
              <a:rPr lang="es-ES" dirty="0" err="1"/>
              <a:t>Complementarity</a:t>
            </a:r>
            <a:r>
              <a:rPr lang="es-ES" dirty="0"/>
              <a:t>. </a:t>
            </a:r>
            <a:r>
              <a:rPr lang="es-ES" i="1" dirty="0" err="1"/>
              <a:t>Journal</a:t>
            </a:r>
            <a:r>
              <a:rPr lang="es-ES" i="1" dirty="0"/>
              <a:t> </a:t>
            </a:r>
            <a:r>
              <a:rPr lang="es-ES" i="1" dirty="0" err="1"/>
              <a:t>of</a:t>
            </a:r>
            <a:r>
              <a:rPr lang="es-ES" i="1" dirty="0"/>
              <a:t> </a:t>
            </a:r>
            <a:r>
              <a:rPr lang="es-ES" i="1" dirty="0" err="1"/>
              <a:t>Learning</a:t>
            </a:r>
            <a:r>
              <a:rPr lang="es-ES" i="1" dirty="0"/>
              <a:t> </a:t>
            </a:r>
            <a:r>
              <a:rPr lang="es-ES" i="1" dirty="0" err="1"/>
              <a:t>Analytics</a:t>
            </a:r>
            <a:r>
              <a:rPr lang="es-ES" dirty="0"/>
              <a:t>, </a:t>
            </a:r>
            <a:r>
              <a:rPr lang="es-ES" i="1" dirty="0"/>
              <a:t>6</a:t>
            </a:r>
            <a:r>
              <a:rPr lang="es-ES" dirty="0"/>
              <a:t>(2), 27–52. https://</a:t>
            </a:r>
            <a:r>
              <a:rPr lang="es-ES" dirty="0" err="1"/>
              <a:t>doi.org</a:t>
            </a:r>
            <a:r>
              <a:rPr lang="es-ES" dirty="0"/>
              <a:t>/10.18608/jla.2019.62.3</a:t>
            </a:r>
          </a:p>
        </p:txBody>
      </p:sp>
    </p:spTree>
    <p:extLst>
      <p:ext uri="{BB962C8B-B14F-4D97-AF65-F5344CB8AC3E}">
        <p14:creationId xmlns:p14="http://schemas.microsoft.com/office/powerpoint/2010/main" val="58601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70D548-7C62-AF55-8D8F-0FA15446C99B}"/>
              </a:ext>
            </a:extLst>
          </p:cNvPr>
          <p:cNvSpPr>
            <a:spLocks noGrp="1"/>
          </p:cNvSpPr>
          <p:nvPr>
            <p:ph type="title"/>
          </p:nvPr>
        </p:nvSpPr>
        <p:spPr>
          <a:xfrm>
            <a:off x="838200" y="283848"/>
            <a:ext cx="10515600" cy="1325563"/>
          </a:xfrm>
        </p:spPr>
        <p:txBody>
          <a:bodyPr>
            <a:normAutofit fontScale="90000"/>
          </a:bodyPr>
          <a:lstStyle/>
          <a:p>
            <a:r>
              <a:rPr lang="en-GB" dirty="0"/>
              <a:t>Approach 2: Enriching the research processes with new perspectives and tools</a:t>
            </a:r>
          </a:p>
        </p:txBody>
      </p:sp>
      <p:sp>
        <p:nvSpPr>
          <p:cNvPr id="3" name="Marcador de contenido 2">
            <a:extLst>
              <a:ext uri="{FF2B5EF4-FFF2-40B4-BE49-F238E27FC236}">
                <a16:creationId xmlns:a16="http://schemas.microsoft.com/office/drawing/2014/main" id="{D07EB8E1-8B8F-03D5-D718-FE30F4BA96E9}"/>
              </a:ext>
            </a:extLst>
          </p:cNvPr>
          <p:cNvSpPr>
            <a:spLocks noGrp="1"/>
          </p:cNvSpPr>
          <p:nvPr>
            <p:ph sz="quarter" idx="11"/>
          </p:nvPr>
        </p:nvSpPr>
        <p:spPr>
          <a:xfrm>
            <a:off x="838200" y="1854200"/>
            <a:ext cx="10515600" cy="3962400"/>
          </a:xfrm>
        </p:spPr>
        <p:txBody>
          <a:bodyPr>
            <a:normAutofit/>
          </a:bodyPr>
          <a:lstStyle/>
          <a:p>
            <a:r>
              <a:rPr lang="en-GB" dirty="0"/>
              <a:t>Value-sensitive design (VSD) </a:t>
            </a:r>
            <a:r>
              <a:rPr lang="en-GB" sz="2400" dirty="0">
                <a:solidFill>
                  <a:schemeClr val="bg1">
                    <a:lumMod val="50000"/>
                  </a:schemeClr>
                </a:solidFill>
              </a:rPr>
              <a:t>(Friedman et al., 2017)</a:t>
            </a:r>
          </a:p>
          <a:p>
            <a:pPr lvl="1"/>
            <a:r>
              <a:rPr lang="en-GB" dirty="0"/>
              <a:t>Account for human values in a principled and comprehensive manner </a:t>
            </a:r>
          </a:p>
          <a:p>
            <a:pPr lvl="1"/>
            <a:r>
              <a:rPr lang="en-GB" dirty="0"/>
              <a:t>Provides methods to consider human values at different levels (conceptual, empirical, technological) </a:t>
            </a:r>
          </a:p>
        </p:txBody>
      </p:sp>
      <p:sp>
        <p:nvSpPr>
          <p:cNvPr id="5" name="Marcador de número de diapositiva 4">
            <a:extLst>
              <a:ext uri="{FF2B5EF4-FFF2-40B4-BE49-F238E27FC236}">
                <a16:creationId xmlns:a16="http://schemas.microsoft.com/office/drawing/2014/main" id="{D36B9DFD-6606-55ED-D3FF-092755AF2947}"/>
              </a:ext>
            </a:extLst>
          </p:cNvPr>
          <p:cNvSpPr>
            <a:spLocks noGrp="1"/>
          </p:cNvSpPr>
          <p:nvPr>
            <p:ph type="sldNum" sz="quarter" idx="4"/>
          </p:nvPr>
        </p:nvSpPr>
        <p:spPr>
          <a:xfrm>
            <a:off x="8634387" y="6492876"/>
            <a:ext cx="2326861" cy="365125"/>
          </a:xfrm>
        </p:spPr>
        <p:txBody>
          <a:bodyPr/>
          <a:lstStyle/>
          <a:p>
            <a:fld id="{66ACB6DD-DCF0-A441-B658-B929A2260E05}" type="slidenum">
              <a:rPr lang="es-ES" smtClean="0"/>
              <a:pPr/>
              <a:t>43</a:t>
            </a:fld>
            <a:endParaRPr lang="es-ES" dirty="0"/>
          </a:p>
        </p:txBody>
      </p:sp>
      <p:sp>
        <p:nvSpPr>
          <p:cNvPr id="4" name="Marcador de pie de página 3">
            <a:extLst>
              <a:ext uri="{FF2B5EF4-FFF2-40B4-BE49-F238E27FC236}">
                <a16:creationId xmlns:a16="http://schemas.microsoft.com/office/drawing/2014/main" id="{C9A81F00-D621-0EF2-DA33-F904D723D59F}"/>
              </a:ext>
            </a:extLst>
          </p:cNvPr>
          <p:cNvSpPr>
            <a:spLocks noGrp="1"/>
          </p:cNvSpPr>
          <p:nvPr>
            <p:ph type="ftr" sz="quarter" idx="3"/>
          </p:nvPr>
        </p:nvSpPr>
        <p:spPr>
          <a:xfrm>
            <a:off x="4038600" y="6492876"/>
            <a:ext cx="4114800" cy="365125"/>
          </a:xfrm>
        </p:spPr>
        <p:txBody>
          <a:bodyPr/>
          <a:lstStyle/>
          <a:p>
            <a:r>
              <a:rPr lang="es-ES"/>
              <a:t>amartine@CSEDU May 2nd 2024</a:t>
            </a:r>
            <a:endParaRPr lang="es-ES" dirty="0"/>
          </a:p>
        </p:txBody>
      </p:sp>
      <p:sp>
        <p:nvSpPr>
          <p:cNvPr id="6" name="CuadroTexto 5">
            <a:extLst>
              <a:ext uri="{FF2B5EF4-FFF2-40B4-BE49-F238E27FC236}">
                <a16:creationId xmlns:a16="http://schemas.microsoft.com/office/drawing/2014/main" id="{8B873639-0B70-6CF9-B0C3-8D7F3775E6D3}"/>
              </a:ext>
            </a:extLst>
          </p:cNvPr>
          <p:cNvSpPr txBox="1"/>
          <p:nvPr/>
        </p:nvSpPr>
        <p:spPr>
          <a:xfrm>
            <a:off x="1230752" y="5693073"/>
            <a:ext cx="9715477" cy="64633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s-ES" dirty="0"/>
              <a:t>Friedman, B., et al. (2017). A </a:t>
            </a:r>
            <a:r>
              <a:rPr lang="es-ES" dirty="0" err="1"/>
              <a:t>survey</a:t>
            </a:r>
            <a:r>
              <a:rPr lang="es-ES" dirty="0"/>
              <a:t> </a:t>
            </a:r>
            <a:r>
              <a:rPr lang="es-ES" dirty="0" err="1"/>
              <a:t>of</a:t>
            </a:r>
            <a:r>
              <a:rPr lang="es-ES" dirty="0"/>
              <a:t> </a:t>
            </a:r>
            <a:r>
              <a:rPr lang="es-ES" dirty="0" err="1"/>
              <a:t>value</a:t>
            </a:r>
            <a:r>
              <a:rPr lang="es-ES" dirty="0"/>
              <a:t> sensitive </a:t>
            </a:r>
            <a:r>
              <a:rPr lang="es-ES" dirty="0" err="1"/>
              <a:t>design</a:t>
            </a:r>
            <a:r>
              <a:rPr lang="es-ES" dirty="0"/>
              <a:t> </a:t>
            </a:r>
            <a:r>
              <a:rPr lang="es-ES" dirty="0" err="1"/>
              <a:t>methods</a:t>
            </a:r>
            <a:r>
              <a:rPr lang="es-ES" dirty="0"/>
              <a:t>. </a:t>
            </a:r>
            <a:r>
              <a:rPr lang="es-ES" dirty="0" err="1"/>
              <a:t>Foundations</a:t>
            </a:r>
            <a:r>
              <a:rPr lang="es-ES" dirty="0"/>
              <a:t> and </a:t>
            </a:r>
            <a:r>
              <a:rPr lang="es-ES" dirty="0" err="1"/>
              <a:t>Trends</a:t>
            </a:r>
            <a:r>
              <a:rPr lang="es-ES" dirty="0"/>
              <a:t> in Human–</a:t>
            </a:r>
            <a:r>
              <a:rPr lang="es-ES" dirty="0" err="1"/>
              <a:t>Computer</a:t>
            </a:r>
            <a:r>
              <a:rPr lang="es-ES" dirty="0"/>
              <a:t> </a:t>
            </a:r>
            <a:r>
              <a:rPr lang="es-ES" dirty="0" err="1"/>
              <a:t>Interaction</a:t>
            </a:r>
            <a:r>
              <a:rPr lang="es-ES" dirty="0"/>
              <a:t>, 11(2), 63-125</a:t>
            </a:r>
            <a:r>
              <a:rPr lang="es-ES" dirty="0">
                <a:effectLst/>
                <a:latin typeface="Times New Roman" panose="02020603050405020304" pitchFamily="18" charset="0"/>
              </a:rPr>
              <a:t>. </a:t>
            </a:r>
          </a:p>
        </p:txBody>
      </p:sp>
    </p:spTree>
    <p:extLst>
      <p:ext uri="{BB962C8B-B14F-4D97-AF65-F5344CB8AC3E}">
        <p14:creationId xmlns:p14="http://schemas.microsoft.com/office/powerpoint/2010/main" val="22113203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B9EDC3-D362-6CD9-24BA-784546EB579D}"/>
              </a:ext>
            </a:extLst>
          </p:cNvPr>
          <p:cNvSpPr>
            <a:spLocks noGrp="1"/>
          </p:cNvSpPr>
          <p:nvPr>
            <p:ph type="title"/>
          </p:nvPr>
        </p:nvSpPr>
        <p:spPr/>
        <p:txBody>
          <a:bodyPr>
            <a:normAutofit/>
          </a:bodyPr>
          <a:lstStyle/>
          <a:p>
            <a:r>
              <a:rPr lang="en-GB" dirty="0"/>
              <a:t>Approach 2:</a:t>
            </a:r>
            <a:br>
              <a:rPr lang="en-GB" dirty="0"/>
            </a:br>
            <a:r>
              <a:rPr lang="en-GB" dirty="0"/>
              <a:t>VSD Example (future work) </a:t>
            </a:r>
          </a:p>
        </p:txBody>
      </p:sp>
      <p:pic>
        <p:nvPicPr>
          <p:cNvPr id="5" name="Marcador de contenido 4">
            <a:extLst>
              <a:ext uri="{FF2B5EF4-FFF2-40B4-BE49-F238E27FC236}">
                <a16:creationId xmlns:a16="http://schemas.microsoft.com/office/drawing/2014/main" id="{B79F2B24-C456-909D-B57B-31891B6BC380}"/>
              </a:ext>
            </a:extLst>
          </p:cNvPr>
          <p:cNvPicPr>
            <a:picLocks noGrp="1" noChangeAspect="1"/>
          </p:cNvPicPr>
          <p:nvPr>
            <p:ph sz="quarter" idx="11"/>
          </p:nvPr>
        </p:nvPicPr>
        <p:blipFill>
          <a:blip r:embed="rId3"/>
          <a:stretch>
            <a:fillRect/>
          </a:stretch>
        </p:blipFill>
        <p:spPr>
          <a:xfrm>
            <a:off x="1972733" y="1731805"/>
            <a:ext cx="8246534" cy="4638676"/>
          </a:xfrm>
          <a:prstGeom prst="rect">
            <a:avLst/>
          </a:prstGeom>
        </p:spPr>
      </p:pic>
      <p:sp>
        <p:nvSpPr>
          <p:cNvPr id="4" name="Marcador de pie de página 3">
            <a:extLst>
              <a:ext uri="{FF2B5EF4-FFF2-40B4-BE49-F238E27FC236}">
                <a16:creationId xmlns:a16="http://schemas.microsoft.com/office/drawing/2014/main" id="{61127D85-B153-866C-AC75-C8B64F8FBA3F}"/>
              </a:ext>
            </a:extLst>
          </p:cNvPr>
          <p:cNvSpPr>
            <a:spLocks noGrp="1"/>
          </p:cNvSpPr>
          <p:nvPr>
            <p:ph type="ftr" sz="quarter" idx="3"/>
          </p:nvPr>
        </p:nvSpPr>
        <p:spPr/>
        <p:txBody>
          <a:bodyPr/>
          <a:lstStyle/>
          <a:p>
            <a:r>
              <a:rPr lang="es-ES"/>
              <a:t>amartine@CSEDU May 2nd 2024</a:t>
            </a:r>
            <a:endParaRPr lang="es-ES" dirty="0"/>
          </a:p>
        </p:txBody>
      </p:sp>
      <p:sp>
        <p:nvSpPr>
          <p:cNvPr id="3" name="Marcador de número de diapositiva 2">
            <a:extLst>
              <a:ext uri="{FF2B5EF4-FFF2-40B4-BE49-F238E27FC236}">
                <a16:creationId xmlns:a16="http://schemas.microsoft.com/office/drawing/2014/main" id="{5E880B00-8C9D-02E6-F458-1E4813D1D5B8}"/>
              </a:ext>
            </a:extLst>
          </p:cNvPr>
          <p:cNvSpPr>
            <a:spLocks noGrp="1"/>
          </p:cNvSpPr>
          <p:nvPr>
            <p:ph type="sldNum" sz="quarter" idx="4"/>
          </p:nvPr>
        </p:nvSpPr>
        <p:spPr/>
        <p:txBody>
          <a:bodyPr/>
          <a:lstStyle/>
          <a:p>
            <a:fld id="{66ACB6DD-DCF0-A441-B658-B929A2260E05}" type="slidenum">
              <a:rPr lang="es-ES" smtClean="0"/>
              <a:t>44</a:t>
            </a:fld>
            <a:endParaRPr lang="es-ES" dirty="0"/>
          </a:p>
        </p:txBody>
      </p:sp>
      <p:sp>
        <p:nvSpPr>
          <p:cNvPr id="6" name="CuadroTexto 5">
            <a:extLst>
              <a:ext uri="{FF2B5EF4-FFF2-40B4-BE49-F238E27FC236}">
                <a16:creationId xmlns:a16="http://schemas.microsoft.com/office/drawing/2014/main" id="{5287E355-6A12-BBC4-816D-B97D3DD07713}"/>
              </a:ext>
            </a:extLst>
          </p:cNvPr>
          <p:cNvSpPr txBox="1"/>
          <p:nvPr/>
        </p:nvSpPr>
        <p:spPr>
          <a:xfrm>
            <a:off x="1859280" y="1609410"/>
            <a:ext cx="5372112" cy="369332"/>
          </a:xfrm>
          <a:prstGeom prst="rect">
            <a:avLst/>
          </a:prstGeom>
          <a:noFill/>
        </p:spPr>
        <p:txBody>
          <a:bodyPr wrap="none" rtlCol="0">
            <a:spAutoFit/>
          </a:bodyPr>
          <a:lstStyle/>
          <a:p>
            <a:r>
              <a:rPr lang="en-GB" dirty="0"/>
              <a:t>Design Science Research methodology (</a:t>
            </a:r>
            <a:r>
              <a:rPr lang="en-GB" dirty="0" err="1"/>
              <a:t>Pfeffers</a:t>
            </a:r>
            <a:r>
              <a:rPr lang="en-GB" dirty="0"/>
              <a:t>, 2007)  </a:t>
            </a:r>
          </a:p>
        </p:txBody>
      </p:sp>
    </p:spTree>
    <p:extLst>
      <p:ext uri="{BB962C8B-B14F-4D97-AF65-F5344CB8AC3E}">
        <p14:creationId xmlns:p14="http://schemas.microsoft.com/office/powerpoint/2010/main" val="5321476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7" name="Título 1">
            <a:extLst>
              <a:ext uri="{FF2B5EF4-FFF2-40B4-BE49-F238E27FC236}">
                <a16:creationId xmlns:a16="http://schemas.microsoft.com/office/drawing/2014/main" id="{DF29D0F2-EA47-A8C0-D0DD-21CB36A0624E}"/>
              </a:ext>
            </a:extLst>
          </p:cNvPr>
          <p:cNvSpPr>
            <a:spLocks noGrp="1"/>
          </p:cNvSpPr>
          <p:nvPr>
            <p:ph type="title"/>
          </p:nvPr>
        </p:nvSpPr>
        <p:spPr>
          <a:xfrm>
            <a:off x="838199" y="283848"/>
            <a:ext cx="10664501" cy="1325563"/>
          </a:xfrm>
        </p:spPr>
        <p:txBody>
          <a:bodyPr anchor="ctr">
            <a:normAutofit/>
          </a:bodyPr>
          <a:lstStyle/>
          <a:p>
            <a:r>
              <a:rPr lang="es-ES_tradnl" dirty="0" err="1"/>
              <a:t>Approach</a:t>
            </a:r>
            <a:r>
              <a:rPr lang="es-ES_tradnl" dirty="0"/>
              <a:t> 3: </a:t>
            </a:r>
            <a:r>
              <a:rPr lang="es-ES_tradnl" dirty="0" err="1"/>
              <a:t>Integrating</a:t>
            </a:r>
            <a:r>
              <a:rPr lang="es-ES_tradnl" dirty="0"/>
              <a:t> LD and LA </a:t>
            </a:r>
            <a:r>
              <a:rPr lang="es-ES_tradnl" dirty="0" err="1"/>
              <a:t>processes</a:t>
            </a:r>
            <a:r>
              <a:rPr lang="es-ES_tradnl" dirty="0"/>
              <a:t> </a:t>
            </a:r>
          </a:p>
        </p:txBody>
      </p:sp>
      <p:sp>
        <p:nvSpPr>
          <p:cNvPr id="5" name="Marcador de pie de página 4">
            <a:extLst>
              <a:ext uri="{FF2B5EF4-FFF2-40B4-BE49-F238E27FC236}">
                <a16:creationId xmlns:a16="http://schemas.microsoft.com/office/drawing/2014/main" id="{FD9B8012-9FE2-B832-5501-C4871AE8A221}"/>
              </a:ext>
            </a:extLst>
          </p:cNvPr>
          <p:cNvSpPr>
            <a:spLocks noGrp="1"/>
          </p:cNvSpPr>
          <p:nvPr>
            <p:ph type="ftr" sz="quarter" idx="10"/>
          </p:nvPr>
        </p:nvSpPr>
        <p:spPr/>
        <p:txBody>
          <a:bodyPr anchor="ctr">
            <a:normAutofit/>
          </a:bodyPr>
          <a:lstStyle/>
          <a:p>
            <a:pPr>
              <a:spcAft>
                <a:spcPts val="600"/>
              </a:spcAft>
            </a:pPr>
            <a:r>
              <a:rPr lang="es-ES"/>
              <a:t>amartine@CSEDU May 2nd 2024</a:t>
            </a:r>
          </a:p>
        </p:txBody>
      </p:sp>
      <p:sp>
        <p:nvSpPr>
          <p:cNvPr id="9" name="Marcador de número de diapositiva 8">
            <a:extLst>
              <a:ext uri="{FF2B5EF4-FFF2-40B4-BE49-F238E27FC236}">
                <a16:creationId xmlns:a16="http://schemas.microsoft.com/office/drawing/2014/main" id="{246F7CF7-A521-0B78-B20F-3479F0D850D6}"/>
              </a:ext>
            </a:extLst>
          </p:cNvPr>
          <p:cNvSpPr>
            <a:spLocks noGrp="1"/>
          </p:cNvSpPr>
          <p:nvPr>
            <p:ph type="sldNum" sz="quarter" idx="11"/>
          </p:nvPr>
        </p:nvSpPr>
        <p:spPr/>
        <p:txBody>
          <a:bodyPr/>
          <a:lstStyle/>
          <a:p>
            <a:pPr>
              <a:defRPr/>
            </a:pPr>
            <a:fld id="{D4CE771A-6280-784D-BFFB-CE28A62BD8CF}" type="slidenum">
              <a:rPr lang="en-US" smtClean="0"/>
              <a:pPr>
                <a:defRPr/>
              </a:pPr>
              <a:t>45</a:t>
            </a:fld>
            <a:endParaRPr lang="en-US"/>
          </a:p>
        </p:txBody>
      </p:sp>
      <p:sp>
        <p:nvSpPr>
          <p:cNvPr id="14" name="Marcador de contenido 13">
            <a:extLst>
              <a:ext uri="{FF2B5EF4-FFF2-40B4-BE49-F238E27FC236}">
                <a16:creationId xmlns:a16="http://schemas.microsoft.com/office/drawing/2014/main" id="{B6A9FF4F-55AC-0D1B-64F8-FFCF1A655C75}"/>
              </a:ext>
            </a:extLst>
          </p:cNvPr>
          <p:cNvSpPr>
            <a:spLocks noGrp="1"/>
          </p:cNvSpPr>
          <p:nvPr>
            <p:ph sz="quarter" idx="13"/>
          </p:nvPr>
        </p:nvSpPr>
        <p:spPr>
          <a:xfrm>
            <a:off x="6344576" y="1537287"/>
            <a:ext cx="5078730" cy="3377617"/>
          </a:xfrm>
        </p:spPr>
        <p:txBody>
          <a:bodyPr>
            <a:normAutofit fontScale="92500" lnSpcReduction="10000"/>
          </a:bodyPr>
          <a:lstStyle/>
          <a:p>
            <a:r>
              <a:rPr lang="en-GB" dirty="0"/>
              <a:t>Proposals</a:t>
            </a:r>
          </a:p>
          <a:p>
            <a:pPr lvl="1"/>
            <a:r>
              <a:rPr lang="en-GB" dirty="0"/>
              <a:t>Monitoring-aware design </a:t>
            </a:r>
            <a:r>
              <a:rPr lang="en-GB" i="1" dirty="0"/>
              <a:t>process</a:t>
            </a:r>
            <a:r>
              <a:rPr lang="en-GB" dirty="0"/>
              <a:t> </a:t>
            </a:r>
          </a:p>
          <a:p>
            <a:pPr lvl="1"/>
            <a:r>
              <a:rPr lang="en-GB" dirty="0"/>
              <a:t>Script-aware monitoring </a:t>
            </a:r>
            <a:r>
              <a:rPr lang="en-GB" i="1" dirty="0"/>
              <a:t>process</a:t>
            </a:r>
            <a:r>
              <a:rPr lang="en-GB" dirty="0"/>
              <a:t> </a:t>
            </a:r>
          </a:p>
          <a:p>
            <a:r>
              <a:rPr lang="en-GB" dirty="0"/>
              <a:t>Positive implications in ethical aspects (agency, transparency, trust) </a:t>
            </a:r>
          </a:p>
        </p:txBody>
      </p:sp>
      <p:grpSp>
        <p:nvGrpSpPr>
          <p:cNvPr id="8" name="Grupo 7">
            <a:extLst>
              <a:ext uri="{FF2B5EF4-FFF2-40B4-BE49-F238E27FC236}">
                <a16:creationId xmlns:a16="http://schemas.microsoft.com/office/drawing/2014/main" id="{EFDD05F8-27E2-604E-1959-9986A6AE2E20}"/>
              </a:ext>
            </a:extLst>
          </p:cNvPr>
          <p:cNvGrpSpPr/>
          <p:nvPr/>
        </p:nvGrpSpPr>
        <p:grpSpPr>
          <a:xfrm>
            <a:off x="907662" y="1573925"/>
            <a:ext cx="5298310" cy="3448369"/>
            <a:chOff x="2395177" y="2068465"/>
            <a:chExt cx="6514723" cy="4218745"/>
          </a:xfrm>
        </p:grpSpPr>
        <p:pic>
          <p:nvPicPr>
            <p:cNvPr id="2" name="Google Shape;206;p30" descr="Una mano muestra un objeto en la mano&#10;&#10;Descripción generada automáticamente con confianza media">
              <a:extLst>
                <a:ext uri="{FF2B5EF4-FFF2-40B4-BE49-F238E27FC236}">
                  <a16:creationId xmlns:a16="http://schemas.microsoft.com/office/drawing/2014/main" id="{35292E12-7B99-00AF-3728-CBDBB43832B8}"/>
                </a:ext>
              </a:extLst>
            </p:cNvPr>
            <p:cNvPicPr preferRelativeResize="0"/>
            <p:nvPr/>
          </p:nvPicPr>
          <p:blipFill rotWithShape="1">
            <a:blip r:embed="rId3">
              <a:alphaModFix/>
            </a:blip>
            <a:srcRect l="4263" r="2033"/>
            <a:stretch/>
          </p:blipFill>
          <p:spPr>
            <a:xfrm>
              <a:off x="2395177" y="2068465"/>
              <a:ext cx="6514723" cy="4218745"/>
            </a:xfrm>
            <a:prstGeom prst="rect">
              <a:avLst/>
            </a:prstGeom>
            <a:noFill/>
            <a:ln>
              <a:noFill/>
            </a:ln>
          </p:spPr>
        </p:pic>
        <p:sp>
          <p:nvSpPr>
            <p:cNvPr id="3" name="Google Shape;209;p30">
              <a:extLst>
                <a:ext uri="{FF2B5EF4-FFF2-40B4-BE49-F238E27FC236}">
                  <a16:creationId xmlns:a16="http://schemas.microsoft.com/office/drawing/2014/main" id="{8D475A04-78AA-D317-4721-FFE683094477}"/>
                </a:ext>
              </a:extLst>
            </p:cNvPr>
            <p:cNvSpPr txBox="1"/>
            <p:nvPr/>
          </p:nvSpPr>
          <p:spPr>
            <a:xfrm rot="20685115">
              <a:off x="3382099" y="3631689"/>
              <a:ext cx="1823416" cy="1666791"/>
            </a:xfrm>
            <a:prstGeom prst="rect">
              <a:avLst/>
            </a:prstGeom>
            <a:noFill/>
            <a:ln>
              <a:noFill/>
            </a:ln>
          </p:spPr>
          <p:txBody>
            <a:bodyPr spcFirstLastPara="1" wrap="square" lIns="91425" tIns="91425" rIns="91425" bIns="91425" anchor="ctr" anchorCtr="0">
              <a:noAutofit/>
            </a:bodyPr>
            <a:lstStyle/>
            <a:p>
              <a:pPr algn="ctr" defTabSz="402336">
                <a:lnSpc>
                  <a:spcPct val="90000"/>
                </a:lnSpc>
                <a:spcAft>
                  <a:spcPts val="600"/>
                </a:spcAft>
              </a:pPr>
              <a:r>
                <a:rPr lang="en" sz="3168" kern="1200" dirty="0">
                  <a:solidFill>
                    <a:schemeClr val="dk2"/>
                  </a:solidFill>
                  <a:latin typeface="+mn-lt"/>
                  <a:ea typeface="+mn-ea"/>
                  <a:cs typeface="+mn-cs"/>
                  <a:sym typeface="Comic Sans MS"/>
                </a:rPr>
                <a:t>Design</a:t>
              </a:r>
              <a:endParaRPr sz="3600" dirty="0">
                <a:ea typeface="Comic Sans MS"/>
                <a:cs typeface="Comic Sans MS"/>
                <a:sym typeface="Comic Sans MS"/>
              </a:endParaRPr>
            </a:p>
          </p:txBody>
        </p:sp>
        <p:sp>
          <p:nvSpPr>
            <p:cNvPr id="4" name="Google Shape;210;p30">
              <a:extLst>
                <a:ext uri="{FF2B5EF4-FFF2-40B4-BE49-F238E27FC236}">
                  <a16:creationId xmlns:a16="http://schemas.microsoft.com/office/drawing/2014/main" id="{7B639FF7-211E-EF01-0C1F-802BD71A283B}"/>
                </a:ext>
              </a:extLst>
            </p:cNvPr>
            <p:cNvSpPr txBox="1"/>
            <p:nvPr/>
          </p:nvSpPr>
          <p:spPr>
            <a:xfrm rot="21363289">
              <a:off x="5555029" y="2681164"/>
              <a:ext cx="2580136" cy="2296949"/>
            </a:xfrm>
            <a:prstGeom prst="rect">
              <a:avLst/>
            </a:prstGeom>
            <a:noFill/>
            <a:ln>
              <a:noFill/>
            </a:ln>
          </p:spPr>
          <p:txBody>
            <a:bodyPr spcFirstLastPara="1" wrap="square" lIns="91425" tIns="91425" rIns="91425" bIns="91425" anchor="ctr" anchorCtr="0">
              <a:noAutofit/>
            </a:bodyPr>
            <a:lstStyle/>
            <a:p>
              <a:pPr algn="ctr" defTabSz="402336">
                <a:lnSpc>
                  <a:spcPct val="90000"/>
                </a:lnSpc>
                <a:spcAft>
                  <a:spcPts val="600"/>
                </a:spcAft>
              </a:pPr>
              <a:r>
                <a:rPr lang="en" sz="3168" kern="1200" dirty="0">
                  <a:solidFill>
                    <a:schemeClr val="dk2"/>
                  </a:solidFill>
                  <a:latin typeface="+mn-lt"/>
                  <a:ea typeface="+mn-ea"/>
                  <a:cs typeface="+mn-cs"/>
                  <a:sym typeface="Comic Sans MS"/>
                </a:rPr>
                <a:t>Analytics</a:t>
              </a:r>
              <a:endParaRPr sz="3600" dirty="0">
                <a:ea typeface="Comic Sans MS"/>
                <a:cs typeface="Comic Sans MS"/>
                <a:sym typeface="Comic Sans MS"/>
              </a:endParaRPr>
            </a:p>
          </p:txBody>
        </p:sp>
      </p:grpSp>
      <p:pic>
        <p:nvPicPr>
          <p:cNvPr id="6" name="Google Shape;131;p2">
            <a:extLst>
              <a:ext uri="{FF2B5EF4-FFF2-40B4-BE49-F238E27FC236}">
                <a16:creationId xmlns:a16="http://schemas.microsoft.com/office/drawing/2014/main" id="{B0E84BCE-BF59-99EE-00BF-C0BF25CCCF57}"/>
              </a:ext>
            </a:extLst>
          </p:cNvPr>
          <p:cNvPicPr preferRelativeResize="0"/>
          <p:nvPr/>
        </p:nvPicPr>
        <p:blipFill rotWithShape="1">
          <a:blip r:embed="rId4">
            <a:alphaModFix/>
          </a:blip>
          <a:srcRect/>
          <a:stretch/>
        </p:blipFill>
        <p:spPr>
          <a:xfrm>
            <a:off x="10329826" y="417850"/>
            <a:ext cx="1082906" cy="980137"/>
          </a:xfrm>
          <a:prstGeom prst="rect">
            <a:avLst/>
          </a:prstGeom>
          <a:noFill/>
          <a:ln>
            <a:noFill/>
          </a:ln>
        </p:spPr>
      </p:pic>
      <p:sp>
        <p:nvSpPr>
          <p:cNvPr id="10" name="CuadroTexto 9">
            <a:extLst>
              <a:ext uri="{FF2B5EF4-FFF2-40B4-BE49-F238E27FC236}">
                <a16:creationId xmlns:a16="http://schemas.microsoft.com/office/drawing/2014/main" id="{9BD13483-EEF7-9763-8E6C-5AD1F430356F}"/>
              </a:ext>
            </a:extLst>
          </p:cNvPr>
          <p:cNvSpPr txBox="1"/>
          <p:nvPr/>
        </p:nvSpPr>
        <p:spPr>
          <a:xfrm>
            <a:off x="9955869" y="1455336"/>
            <a:ext cx="1830819" cy="646331"/>
          </a:xfrm>
          <a:prstGeom prst="rect">
            <a:avLst/>
          </a:prstGeom>
          <a:noFill/>
        </p:spPr>
        <p:txBody>
          <a:bodyPr wrap="square" rtlCol="0">
            <a:spAutoFit/>
          </a:bodyPr>
          <a:lstStyle/>
          <a:p>
            <a:pPr algn="ctr"/>
            <a:r>
              <a:rPr lang="en-GB" dirty="0"/>
              <a:t>María J. Rodríguez </a:t>
            </a:r>
            <a:r>
              <a:rPr lang="en-GB" dirty="0" err="1"/>
              <a:t>Triana</a:t>
            </a:r>
            <a:endParaRPr lang="en-GB" dirty="0"/>
          </a:p>
        </p:txBody>
      </p:sp>
      <p:sp>
        <p:nvSpPr>
          <p:cNvPr id="11" name="Google Shape;990;p52">
            <a:extLst>
              <a:ext uri="{FF2B5EF4-FFF2-40B4-BE49-F238E27FC236}">
                <a16:creationId xmlns:a16="http://schemas.microsoft.com/office/drawing/2014/main" id="{33ABD39F-6BF2-E960-3EF1-EC60DD7B548D}"/>
              </a:ext>
            </a:extLst>
          </p:cNvPr>
          <p:cNvSpPr txBox="1"/>
          <p:nvPr/>
        </p:nvSpPr>
        <p:spPr>
          <a:xfrm>
            <a:off x="653816" y="4940198"/>
            <a:ext cx="9904223" cy="118334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txBody>
          <a:bodyPr spcFirstLastPara="1" wrap="square" lIns="91425" tIns="91425" rIns="91425" bIns="91425" anchor="t" anchorCtr="0">
            <a:noAutofit/>
          </a:bodyPr>
          <a:lstStyle/>
          <a:p>
            <a:pPr>
              <a:lnSpc>
                <a:spcPct val="115000"/>
              </a:lnSpc>
              <a:spcAft>
                <a:spcPts val="1600"/>
              </a:spcAft>
            </a:pPr>
            <a:br>
              <a:rPr lang="es-US" sz="1200" dirty="0"/>
            </a:br>
            <a:r>
              <a:rPr lang="es-ES" sz="1400" dirty="0"/>
              <a:t>María Jesús Rodríguez-Triana, Alejandra Martínez-Monés, Juan I. Asensio-Pérez, Yannis Dimitriadis, Scripting and monitoring meet each other: Aligning learning analytics and learning design to support teachers in orchestrating CSCL situations, BJET, </a:t>
            </a:r>
            <a:r>
              <a:rPr lang="es-ES" sz="1400" dirty="0" err="1"/>
              <a:t>vl</a:t>
            </a:r>
            <a:r>
              <a:rPr lang="es-ES" sz="1400" dirty="0"/>
              <a:t> 46 (2), 330-3045 </a:t>
            </a:r>
            <a:r>
              <a:rPr lang="en" sz="1400" dirty="0">
                <a:solidFill>
                  <a:schemeClr val="dk2"/>
                </a:solidFill>
              </a:rPr>
              <a:t>(</a:t>
            </a:r>
            <a:r>
              <a:rPr lang="en" sz="1400" dirty="0" err="1">
                <a:solidFill>
                  <a:schemeClr val="dk2"/>
                </a:solidFill>
              </a:rPr>
              <a:t>Soller</a:t>
            </a:r>
            <a:r>
              <a:rPr lang="en" sz="1400" dirty="0">
                <a:solidFill>
                  <a:schemeClr val="dk2"/>
                </a:solidFill>
              </a:rPr>
              <a:t> et al., 2005; Rodríguez-</a:t>
            </a:r>
            <a:r>
              <a:rPr lang="en" sz="1400" dirty="0" err="1">
                <a:solidFill>
                  <a:schemeClr val="dk2"/>
                </a:solidFill>
              </a:rPr>
              <a:t>Triana</a:t>
            </a:r>
            <a:r>
              <a:rPr lang="en" sz="1400" dirty="0">
                <a:solidFill>
                  <a:schemeClr val="dk2"/>
                </a:solidFill>
              </a:rPr>
              <a:t> et al., 2015)  </a:t>
            </a:r>
            <a:endParaRPr dirty="0"/>
          </a:p>
        </p:txBody>
      </p:sp>
      <p:pic>
        <p:nvPicPr>
          <p:cNvPr id="12" name="Imagen 11">
            <a:extLst>
              <a:ext uri="{FF2B5EF4-FFF2-40B4-BE49-F238E27FC236}">
                <a16:creationId xmlns:a16="http://schemas.microsoft.com/office/drawing/2014/main" id="{8BFA9D54-4030-3676-5BF5-3081EAD84351}"/>
              </a:ext>
            </a:extLst>
          </p:cNvPr>
          <p:cNvPicPr>
            <a:picLocks noChangeAspect="1"/>
          </p:cNvPicPr>
          <p:nvPr/>
        </p:nvPicPr>
        <p:blipFill>
          <a:blip r:embed="rId5"/>
          <a:stretch>
            <a:fillRect/>
          </a:stretch>
        </p:blipFill>
        <p:spPr>
          <a:xfrm>
            <a:off x="10558040" y="4990784"/>
            <a:ext cx="1082174" cy="1082174"/>
          </a:xfrm>
          <a:prstGeom prst="rect">
            <a:avLst/>
          </a:prstGeom>
        </p:spPr>
      </p:pic>
    </p:spTree>
    <p:extLst>
      <p:ext uri="{BB962C8B-B14F-4D97-AF65-F5344CB8AC3E}">
        <p14:creationId xmlns:p14="http://schemas.microsoft.com/office/powerpoint/2010/main" val="1267508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8EDFBE-5A6D-0D34-1610-EF857E632C81}"/>
              </a:ext>
            </a:extLst>
          </p:cNvPr>
          <p:cNvSpPr>
            <a:spLocks noGrp="1"/>
          </p:cNvSpPr>
          <p:nvPr>
            <p:ph type="title"/>
          </p:nvPr>
        </p:nvSpPr>
        <p:spPr/>
        <p:txBody>
          <a:bodyPr>
            <a:normAutofit fontScale="90000"/>
          </a:bodyPr>
          <a:lstStyle/>
          <a:p>
            <a:br>
              <a:rPr lang="es-ES_tradnl" dirty="0"/>
            </a:br>
            <a:r>
              <a:rPr lang="es-ES_tradnl" dirty="0" err="1"/>
              <a:t>Approach</a:t>
            </a:r>
            <a:r>
              <a:rPr lang="es-ES_tradnl" dirty="0"/>
              <a:t> 1: </a:t>
            </a:r>
            <a:r>
              <a:rPr lang="es-ES_tradnl" dirty="0" err="1"/>
              <a:t>Integrating</a:t>
            </a:r>
            <a:r>
              <a:rPr lang="es-ES_tradnl" dirty="0"/>
              <a:t> LD in </a:t>
            </a:r>
            <a:r>
              <a:rPr lang="es-ES_tradnl" dirty="0" err="1"/>
              <a:t>the</a:t>
            </a:r>
            <a:r>
              <a:rPr lang="es-ES_tradnl" dirty="0"/>
              <a:t> LA </a:t>
            </a:r>
            <a:r>
              <a:rPr lang="es-ES_tradnl" dirty="0" err="1"/>
              <a:t>process</a:t>
            </a:r>
            <a:r>
              <a:rPr lang="es-ES_tradnl" dirty="0"/>
              <a:t> </a:t>
            </a:r>
          </a:p>
        </p:txBody>
      </p:sp>
      <p:sp>
        <p:nvSpPr>
          <p:cNvPr id="11" name="Marcador de contenido 10">
            <a:extLst>
              <a:ext uri="{FF2B5EF4-FFF2-40B4-BE49-F238E27FC236}">
                <a16:creationId xmlns:a16="http://schemas.microsoft.com/office/drawing/2014/main" id="{633E8DE9-4CE7-904F-B85C-FBB9795AA797}"/>
              </a:ext>
            </a:extLst>
          </p:cNvPr>
          <p:cNvSpPr>
            <a:spLocks noGrp="1"/>
          </p:cNvSpPr>
          <p:nvPr>
            <p:ph sz="quarter" idx="11"/>
          </p:nvPr>
        </p:nvSpPr>
        <p:spPr/>
        <p:txBody>
          <a:bodyPr/>
          <a:lstStyle/>
          <a:p>
            <a:pPr marL="0" indent="0">
              <a:buNone/>
            </a:pPr>
            <a:r>
              <a:rPr lang="en-GB" dirty="0"/>
              <a:t>Script-aware monitoring process </a:t>
            </a:r>
          </a:p>
        </p:txBody>
      </p:sp>
      <p:sp>
        <p:nvSpPr>
          <p:cNvPr id="5" name="Marcador de pie de página 4">
            <a:extLst>
              <a:ext uri="{FF2B5EF4-FFF2-40B4-BE49-F238E27FC236}">
                <a16:creationId xmlns:a16="http://schemas.microsoft.com/office/drawing/2014/main" id="{EFF09EE3-7493-D49F-1999-5330A202BF0B}"/>
              </a:ext>
            </a:extLst>
          </p:cNvPr>
          <p:cNvSpPr>
            <a:spLocks noGrp="1"/>
          </p:cNvSpPr>
          <p:nvPr>
            <p:ph type="ftr" sz="quarter" idx="3"/>
          </p:nvPr>
        </p:nvSpPr>
        <p:spPr/>
        <p:txBody>
          <a:bodyPr/>
          <a:lstStyle/>
          <a:p>
            <a:r>
              <a:rPr lang="es-ES" dirty="0" err="1"/>
              <a:t>amartine@CSEDU</a:t>
            </a:r>
            <a:r>
              <a:rPr lang="es-ES" dirty="0"/>
              <a:t> May 2nd 2024</a:t>
            </a:r>
          </a:p>
        </p:txBody>
      </p:sp>
      <p:pic>
        <p:nvPicPr>
          <p:cNvPr id="3" name="Google Shape;989;p52">
            <a:extLst>
              <a:ext uri="{FF2B5EF4-FFF2-40B4-BE49-F238E27FC236}">
                <a16:creationId xmlns:a16="http://schemas.microsoft.com/office/drawing/2014/main" id="{C1FEE737-8810-82F6-9B99-248FF3EDCDF1}"/>
              </a:ext>
            </a:extLst>
          </p:cNvPr>
          <p:cNvPicPr preferRelativeResize="0"/>
          <p:nvPr/>
        </p:nvPicPr>
        <p:blipFill rotWithShape="1">
          <a:blip r:embed="rId3">
            <a:alphaModFix/>
          </a:blip>
          <a:srcRect l="9538" t="17524" r="9627" b="58187"/>
          <a:stretch/>
        </p:blipFill>
        <p:spPr>
          <a:xfrm>
            <a:off x="1524000" y="2404082"/>
            <a:ext cx="9143999" cy="924350"/>
          </a:xfrm>
          <a:prstGeom prst="rect">
            <a:avLst/>
          </a:prstGeom>
          <a:noFill/>
          <a:ln>
            <a:noFill/>
          </a:ln>
        </p:spPr>
      </p:pic>
      <p:pic>
        <p:nvPicPr>
          <p:cNvPr id="4" name="Google Shape;991;p52">
            <a:extLst>
              <a:ext uri="{FF2B5EF4-FFF2-40B4-BE49-F238E27FC236}">
                <a16:creationId xmlns:a16="http://schemas.microsoft.com/office/drawing/2014/main" id="{A98EC181-64BB-E751-3CC8-F5D8103160B5}"/>
              </a:ext>
            </a:extLst>
          </p:cNvPr>
          <p:cNvPicPr preferRelativeResize="0"/>
          <p:nvPr/>
        </p:nvPicPr>
        <p:blipFill rotWithShape="1">
          <a:blip r:embed="rId3">
            <a:alphaModFix/>
          </a:blip>
          <a:srcRect l="9538" t="46041" r="9627" b="11464"/>
          <a:stretch/>
        </p:blipFill>
        <p:spPr>
          <a:xfrm>
            <a:off x="1524000" y="3275468"/>
            <a:ext cx="9143999" cy="1617149"/>
          </a:xfrm>
          <a:prstGeom prst="rect">
            <a:avLst/>
          </a:prstGeom>
          <a:noFill/>
          <a:ln>
            <a:noFill/>
          </a:ln>
        </p:spPr>
      </p:pic>
      <p:sp>
        <p:nvSpPr>
          <p:cNvPr id="6" name="Google Shape;994;p52">
            <a:extLst>
              <a:ext uri="{FF2B5EF4-FFF2-40B4-BE49-F238E27FC236}">
                <a16:creationId xmlns:a16="http://schemas.microsoft.com/office/drawing/2014/main" id="{18603CA7-ACE5-D032-75AE-32C998D5520B}"/>
              </a:ext>
            </a:extLst>
          </p:cNvPr>
          <p:cNvSpPr txBox="1"/>
          <p:nvPr/>
        </p:nvSpPr>
        <p:spPr>
          <a:xfrm>
            <a:off x="1608674" y="4662492"/>
            <a:ext cx="1506900" cy="728314"/>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dirty="0"/>
              <a:t>Relevant</a:t>
            </a:r>
            <a:endParaRPr b="1" dirty="0"/>
          </a:p>
          <a:p>
            <a:pPr marL="0" lvl="0" indent="0" algn="ctr" rtl="0">
              <a:spcBef>
                <a:spcPts val="0"/>
              </a:spcBef>
              <a:spcAft>
                <a:spcPts val="0"/>
              </a:spcAft>
              <a:buNone/>
            </a:pPr>
            <a:r>
              <a:rPr lang="en" b="1" dirty="0"/>
              <a:t>data</a:t>
            </a:r>
            <a:endParaRPr b="1" dirty="0"/>
          </a:p>
        </p:txBody>
      </p:sp>
      <p:sp>
        <p:nvSpPr>
          <p:cNvPr id="7" name="Google Shape;995;p52">
            <a:extLst>
              <a:ext uri="{FF2B5EF4-FFF2-40B4-BE49-F238E27FC236}">
                <a16:creationId xmlns:a16="http://schemas.microsoft.com/office/drawing/2014/main" id="{329F6520-CC86-74CB-D99F-807DD400C00E}"/>
              </a:ext>
            </a:extLst>
          </p:cNvPr>
          <p:cNvSpPr txBox="1"/>
          <p:nvPr/>
        </p:nvSpPr>
        <p:spPr>
          <a:xfrm>
            <a:off x="3606799" y="4662492"/>
            <a:ext cx="1772508" cy="728314"/>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dirty="0" err="1"/>
              <a:t>Contextualised</a:t>
            </a:r>
            <a:r>
              <a:rPr lang="en" b="1" dirty="0"/>
              <a:t> analysis</a:t>
            </a:r>
            <a:endParaRPr b="1" dirty="0"/>
          </a:p>
        </p:txBody>
      </p:sp>
      <p:sp>
        <p:nvSpPr>
          <p:cNvPr id="8" name="Google Shape;996;p52">
            <a:extLst>
              <a:ext uri="{FF2B5EF4-FFF2-40B4-BE49-F238E27FC236}">
                <a16:creationId xmlns:a16="http://schemas.microsoft.com/office/drawing/2014/main" id="{10ED1B29-15FA-70E6-C293-38AA9857C3DE}"/>
              </a:ext>
            </a:extLst>
          </p:cNvPr>
          <p:cNvSpPr txBox="1"/>
          <p:nvPr/>
        </p:nvSpPr>
        <p:spPr>
          <a:xfrm>
            <a:off x="5960524" y="4662492"/>
            <a:ext cx="2218200" cy="728314"/>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dirty="0"/>
              <a:t>Practice-related analytics</a:t>
            </a:r>
            <a:endParaRPr b="1" dirty="0"/>
          </a:p>
        </p:txBody>
      </p:sp>
      <p:sp>
        <p:nvSpPr>
          <p:cNvPr id="9" name="Google Shape;997;p52">
            <a:extLst>
              <a:ext uri="{FF2B5EF4-FFF2-40B4-BE49-F238E27FC236}">
                <a16:creationId xmlns:a16="http://schemas.microsoft.com/office/drawing/2014/main" id="{B7D49FA5-14E5-0EBF-7875-FE3DAB6DB9FC}"/>
              </a:ext>
            </a:extLst>
          </p:cNvPr>
          <p:cNvSpPr txBox="1"/>
          <p:nvPr/>
        </p:nvSpPr>
        <p:spPr>
          <a:xfrm>
            <a:off x="8449799" y="4662492"/>
            <a:ext cx="2218200" cy="864022"/>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dirty="0"/>
              <a:t>Meaningful &amp; Actionable analytics</a:t>
            </a:r>
          </a:p>
        </p:txBody>
      </p:sp>
      <p:sp>
        <p:nvSpPr>
          <p:cNvPr id="10" name="Google Shape;990;p52">
            <a:extLst>
              <a:ext uri="{FF2B5EF4-FFF2-40B4-BE49-F238E27FC236}">
                <a16:creationId xmlns:a16="http://schemas.microsoft.com/office/drawing/2014/main" id="{E828FAA5-8EB1-C869-940A-E9F366791E12}"/>
              </a:ext>
            </a:extLst>
          </p:cNvPr>
          <p:cNvSpPr txBox="1"/>
          <p:nvPr/>
        </p:nvSpPr>
        <p:spPr>
          <a:xfrm>
            <a:off x="1388524" y="5469716"/>
            <a:ext cx="9144000" cy="118334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txBody>
          <a:bodyPr spcFirstLastPara="1" wrap="square" lIns="91425" tIns="91425" rIns="91425" bIns="91425" anchor="t" anchorCtr="0">
            <a:noAutofit/>
          </a:bodyPr>
          <a:lstStyle/>
          <a:p>
            <a:pPr>
              <a:lnSpc>
                <a:spcPct val="115000"/>
              </a:lnSpc>
              <a:spcAft>
                <a:spcPts val="1600"/>
              </a:spcAft>
            </a:pPr>
            <a:r>
              <a:rPr lang="en-US" sz="1200" dirty="0" err="1"/>
              <a:t>Soller</a:t>
            </a:r>
            <a:r>
              <a:rPr lang="en-US" sz="1200" dirty="0"/>
              <a:t>, A.,  </a:t>
            </a:r>
            <a:r>
              <a:rPr lang="en-US" sz="1200" dirty="0">
                <a:hlinkClick r:id="rId4">
                  <a:extLst>
                    <a:ext uri="{A12FA001-AC4F-418D-AE19-62706E023703}">
                      <ahyp:hlinkClr xmlns:ahyp="http://schemas.microsoft.com/office/drawing/2018/hyperlinkcolor" val="tx"/>
                    </a:ext>
                  </a:extLst>
                </a:hlinkClick>
              </a:rPr>
              <a:t>Martínez-Monés, A.</a:t>
            </a:r>
            <a:r>
              <a:rPr lang="en-US" sz="1200" dirty="0"/>
              <a:t>,  </a:t>
            </a:r>
            <a:r>
              <a:rPr lang="en-US" sz="1200" dirty="0" err="1"/>
              <a:t>Jermann</a:t>
            </a:r>
            <a:r>
              <a:rPr lang="en-US" sz="1200" dirty="0"/>
              <a:t>, P.,  </a:t>
            </a:r>
            <a:r>
              <a:rPr lang="en-US" sz="1200" dirty="0" err="1"/>
              <a:t>Muehlenbrock</a:t>
            </a:r>
            <a:r>
              <a:rPr lang="en-US" sz="1200" dirty="0"/>
              <a:t>, M. (2005) From Mirroring to Guiding: A Review of the State of the Art Technology for Supporting Collaborative Learning International Journal of Artificial Intelligence in Education (</a:t>
            </a:r>
            <a:r>
              <a:rPr lang="en-US" sz="1200" dirty="0" err="1"/>
              <a:t>ijAIED</a:t>
            </a:r>
            <a:r>
              <a:rPr lang="en-US" sz="1200" dirty="0"/>
              <a:t>). 15:261-290</a:t>
            </a:r>
            <a:br>
              <a:rPr lang="es-US" sz="1200" dirty="0"/>
            </a:br>
            <a:r>
              <a:rPr lang="es-ES" sz="1200" dirty="0"/>
              <a:t>María Jesús Rodríguez-Triana, Alejandra Martínez-Monés, Juan I. Asensio-Pérez, Yannis Dimitriadis, Scripting and monitoring meet each other: Aligning learning analytics and learning design to support teachers in orchestrating CSCL situations, BJET, </a:t>
            </a:r>
            <a:r>
              <a:rPr lang="es-ES" sz="1200" dirty="0" err="1"/>
              <a:t>vl</a:t>
            </a:r>
            <a:r>
              <a:rPr lang="es-ES" sz="1200" dirty="0"/>
              <a:t> 46 (2), 330-3045 </a:t>
            </a:r>
            <a:r>
              <a:rPr lang="en" sz="1200" dirty="0">
                <a:solidFill>
                  <a:schemeClr val="dk2"/>
                </a:solidFill>
              </a:rPr>
              <a:t>(</a:t>
            </a:r>
            <a:r>
              <a:rPr lang="en" sz="1200" dirty="0" err="1">
                <a:solidFill>
                  <a:schemeClr val="dk2"/>
                </a:solidFill>
              </a:rPr>
              <a:t>Soller</a:t>
            </a:r>
            <a:r>
              <a:rPr lang="en" sz="1200" dirty="0">
                <a:solidFill>
                  <a:schemeClr val="dk2"/>
                </a:solidFill>
              </a:rPr>
              <a:t> et al., 2005; Rodríguez-</a:t>
            </a:r>
            <a:r>
              <a:rPr lang="en" sz="1200" dirty="0" err="1">
                <a:solidFill>
                  <a:schemeClr val="dk2"/>
                </a:solidFill>
              </a:rPr>
              <a:t>Triana</a:t>
            </a:r>
            <a:r>
              <a:rPr lang="en" sz="1200" dirty="0">
                <a:solidFill>
                  <a:schemeClr val="dk2"/>
                </a:solidFill>
              </a:rPr>
              <a:t> et al., 2015)  </a:t>
            </a:r>
            <a:endParaRPr dirty="0"/>
          </a:p>
        </p:txBody>
      </p:sp>
      <p:pic>
        <p:nvPicPr>
          <p:cNvPr id="12" name="Imagen 11">
            <a:extLst>
              <a:ext uri="{FF2B5EF4-FFF2-40B4-BE49-F238E27FC236}">
                <a16:creationId xmlns:a16="http://schemas.microsoft.com/office/drawing/2014/main" id="{2B74529C-9FF5-EC10-5DF6-24833705701C}"/>
              </a:ext>
            </a:extLst>
          </p:cNvPr>
          <p:cNvPicPr>
            <a:picLocks noChangeAspect="1"/>
          </p:cNvPicPr>
          <p:nvPr/>
        </p:nvPicPr>
        <p:blipFill>
          <a:blip r:embed="rId5"/>
          <a:stretch>
            <a:fillRect/>
          </a:stretch>
        </p:blipFill>
        <p:spPr>
          <a:xfrm>
            <a:off x="10741511" y="5503919"/>
            <a:ext cx="1082174" cy="1082174"/>
          </a:xfrm>
          <a:prstGeom prst="rect">
            <a:avLst/>
          </a:prstGeom>
        </p:spPr>
      </p:pic>
      <p:sp>
        <p:nvSpPr>
          <p:cNvPr id="13" name="Marcador de número de diapositiva 12">
            <a:extLst>
              <a:ext uri="{FF2B5EF4-FFF2-40B4-BE49-F238E27FC236}">
                <a16:creationId xmlns:a16="http://schemas.microsoft.com/office/drawing/2014/main" id="{538018E9-F466-959C-BC4B-EC3234D1A15B}"/>
              </a:ext>
            </a:extLst>
          </p:cNvPr>
          <p:cNvSpPr>
            <a:spLocks noGrp="1"/>
          </p:cNvSpPr>
          <p:nvPr>
            <p:ph type="sldNum" sz="quarter" idx="4"/>
          </p:nvPr>
        </p:nvSpPr>
        <p:spPr/>
        <p:txBody>
          <a:bodyPr/>
          <a:lstStyle/>
          <a:p>
            <a:fld id="{66ACB6DD-DCF0-A441-B658-B929A2260E05}" type="slidenum">
              <a:rPr lang="es-ES" smtClean="0"/>
              <a:t>46</a:t>
            </a:fld>
            <a:endParaRPr lang="es-ES" dirty="0"/>
          </a:p>
        </p:txBody>
      </p:sp>
    </p:spTree>
    <p:extLst>
      <p:ext uri="{BB962C8B-B14F-4D97-AF65-F5344CB8AC3E}">
        <p14:creationId xmlns:p14="http://schemas.microsoft.com/office/powerpoint/2010/main" val="762304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Shape 205"/>
        <p:cNvGrpSpPr/>
        <p:nvPr/>
      </p:nvGrpSpPr>
      <p:grpSpPr>
        <a:xfrm>
          <a:off x="0" y="0"/>
          <a:ext cx="0" cy="0"/>
          <a:chOff x="0" y="0"/>
          <a:chExt cx="0" cy="0"/>
        </a:xfrm>
      </p:grpSpPr>
      <p:sp>
        <p:nvSpPr>
          <p:cNvPr id="7" name="Título 1">
            <a:extLst>
              <a:ext uri="{FF2B5EF4-FFF2-40B4-BE49-F238E27FC236}">
                <a16:creationId xmlns:a16="http://schemas.microsoft.com/office/drawing/2014/main" id="{DF29D0F2-EA47-A8C0-D0DD-21CB36A0624E}"/>
              </a:ext>
            </a:extLst>
          </p:cNvPr>
          <p:cNvSpPr>
            <a:spLocks noGrp="1"/>
          </p:cNvSpPr>
          <p:nvPr>
            <p:ph type="title"/>
          </p:nvPr>
        </p:nvSpPr>
        <p:spPr>
          <a:xfrm>
            <a:off x="838200" y="283848"/>
            <a:ext cx="10515600" cy="1325563"/>
          </a:xfrm>
        </p:spPr>
        <p:txBody>
          <a:bodyPr anchor="ctr">
            <a:normAutofit/>
          </a:bodyPr>
          <a:lstStyle/>
          <a:p>
            <a:r>
              <a:rPr lang="es-ES_tradnl" dirty="0" err="1"/>
              <a:t>Approach</a:t>
            </a:r>
            <a:r>
              <a:rPr lang="es-ES_tradnl" dirty="0"/>
              <a:t> 3: </a:t>
            </a:r>
            <a:r>
              <a:rPr lang="es-ES_tradnl" dirty="0" err="1"/>
              <a:t>Integrating</a:t>
            </a:r>
            <a:r>
              <a:rPr lang="es-ES_tradnl" dirty="0"/>
              <a:t> LD and LA </a:t>
            </a:r>
            <a:r>
              <a:rPr lang="es-ES_tradnl" dirty="0" err="1"/>
              <a:t>processes</a:t>
            </a:r>
            <a:r>
              <a:rPr lang="es-ES_tradnl" dirty="0"/>
              <a:t> in </a:t>
            </a:r>
            <a:r>
              <a:rPr lang="es-ES_tradnl" dirty="0" err="1"/>
              <a:t>the</a:t>
            </a:r>
            <a:r>
              <a:rPr lang="es-ES_tradnl" dirty="0"/>
              <a:t> </a:t>
            </a:r>
            <a:r>
              <a:rPr lang="es-ES_tradnl" dirty="0" err="1"/>
              <a:t>system</a:t>
            </a:r>
            <a:r>
              <a:rPr lang="es-ES_tradnl" dirty="0"/>
              <a:t> </a:t>
            </a:r>
          </a:p>
        </p:txBody>
      </p:sp>
      <p:sp>
        <p:nvSpPr>
          <p:cNvPr id="5" name="Marcador de pie de página 4">
            <a:extLst>
              <a:ext uri="{FF2B5EF4-FFF2-40B4-BE49-F238E27FC236}">
                <a16:creationId xmlns:a16="http://schemas.microsoft.com/office/drawing/2014/main" id="{FD9B8012-9FE2-B832-5501-C4871AE8A221}"/>
              </a:ext>
            </a:extLst>
          </p:cNvPr>
          <p:cNvSpPr>
            <a:spLocks noGrp="1"/>
          </p:cNvSpPr>
          <p:nvPr>
            <p:ph type="ftr" sz="quarter" idx="11"/>
          </p:nvPr>
        </p:nvSpPr>
        <p:spPr>
          <a:xfrm>
            <a:off x="4038600" y="6492876"/>
            <a:ext cx="4114800" cy="365125"/>
          </a:xfrm>
        </p:spPr>
        <p:txBody>
          <a:bodyPr anchor="ctr">
            <a:normAutofit/>
          </a:bodyPr>
          <a:lstStyle/>
          <a:p>
            <a:pPr>
              <a:spcAft>
                <a:spcPts val="600"/>
              </a:spcAft>
            </a:pPr>
            <a:r>
              <a:rPr lang="es-ES"/>
              <a:t>amartine@CSEDU May 2nd 2024</a:t>
            </a:r>
          </a:p>
        </p:txBody>
      </p:sp>
      <p:grpSp>
        <p:nvGrpSpPr>
          <p:cNvPr id="8" name="Grupo 7">
            <a:extLst>
              <a:ext uri="{FF2B5EF4-FFF2-40B4-BE49-F238E27FC236}">
                <a16:creationId xmlns:a16="http://schemas.microsoft.com/office/drawing/2014/main" id="{EFDD05F8-27E2-604E-1959-9986A6AE2E20}"/>
              </a:ext>
            </a:extLst>
          </p:cNvPr>
          <p:cNvGrpSpPr/>
          <p:nvPr/>
        </p:nvGrpSpPr>
        <p:grpSpPr>
          <a:xfrm>
            <a:off x="2773314" y="1875474"/>
            <a:ext cx="6188171" cy="4351338"/>
            <a:chOff x="2395177" y="2068465"/>
            <a:chExt cx="6514723" cy="4218745"/>
          </a:xfrm>
        </p:grpSpPr>
        <p:pic>
          <p:nvPicPr>
            <p:cNvPr id="2" name="Google Shape;206;p30" descr="Una mano muestra un objeto en la mano&#10;&#10;Descripción generada automáticamente con confianza media">
              <a:extLst>
                <a:ext uri="{FF2B5EF4-FFF2-40B4-BE49-F238E27FC236}">
                  <a16:creationId xmlns:a16="http://schemas.microsoft.com/office/drawing/2014/main" id="{35292E12-7B99-00AF-3728-CBDBB43832B8}"/>
                </a:ext>
              </a:extLst>
            </p:cNvPr>
            <p:cNvPicPr preferRelativeResize="0"/>
            <p:nvPr/>
          </p:nvPicPr>
          <p:blipFill rotWithShape="1">
            <a:blip r:embed="rId3">
              <a:alphaModFix/>
            </a:blip>
            <a:srcRect l="4263" r="2033"/>
            <a:stretch/>
          </p:blipFill>
          <p:spPr>
            <a:xfrm>
              <a:off x="2395177" y="2068465"/>
              <a:ext cx="6514723" cy="4218745"/>
            </a:xfrm>
            <a:prstGeom prst="rect">
              <a:avLst/>
            </a:prstGeom>
            <a:noFill/>
            <a:ln>
              <a:noFill/>
            </a:ln>
          </p:spPr>
        </p:pic>
        <p:sp>
          <p:nvSpPr>
            <p:cNvPr id="3" name="Google Shape;209;p30">
              <a:extLst>
                <a:ext uri="{FF2B5EF4-FFF2-40B4-BE49-F238E27FC236}">
                  <a16:creationId xmlns:a16="http://schemas.microsoft.com/office/drawing/2014/main" id="{8D475A04-78AA-D317-4721-FFE683094477}"/>
                </a:ext>
              </a:extLst>
            </p:cNvPr>
            <p:cNvSpPr txBox="1"/>
            <p:nvPr/>
          </p:nvSpPr>
          <p:spPr>
            <a:xfrm rot="20685115">
              <a:off x="3583824" y="3690308"/>
              <a:ext cx="1530336" cy="1401064"/>
            </a:xfrm>
            <a:prstGeom prst="rect">
              <a:avLst/>
            </a:prstGeom>
            <a:noFill/>
            <a:ln>
              <a:noFill/>
            </a:ln>
          </p:spPr>
          <p:txBody>
            <a:bodyPr spcFirstLastPara="1" wrap="square" lIns="91425" tIns="91425" rIns="91425" bIns="91425" anchor="ctr" anchorCtr="0">
              <a:noAutofit/>
            </a:bodyPr>
            <a:lstStyle/>
            <a:p>
              <a:pPr algn="ctr" defTabSz="402336">
                <a:lnSpc>
                  <a:spcPct val="90000"/>
                </a:lnSpc>
                <a:spcAft>
                  <a:spcPts val="600"/>
                </a:spcAft>
              </a:pPr>
              <a:r>
                <a:rPr lang="en" sz="3168" kern="1200">
                  <a:solidFill>
                    <a:schemeClr val="dk2"/>
                  </a:solidFill>
                  <a:latin typeface="+mn-lt"/>
                  <a:ea typeface="+mn-ea"/>
                  <a:cs typeface="+mn-cs"/>
                  <a:sym typeface="Comic Sans MS"/>
                </a:rPr>
                <a:t>Design</a:t>
              </a:r>
              <a:endParaRPr sz="3600">
                <a:ea typeface="Comic Sans MS"/>
                <a:cs typeface="Comic Sans MS"/>
                <a:sym typeface="Comic Sans MS"/>
              </a:endParaRPr>
            </a:p>
          </p:txBody>
        </p:sp>
        <p:sp>
          <p:nvSpPr>
            <p:cNvPr id="4" name="Google Shape;210;p30">
              <a:extLst>
                <a:ext uri="{FF2B5EF4-FFF2-40B4-BE49-F238E27FC236}">
                  <a16:creationId xmlns:a16="http://schemas.microsoft.com/office/drawing/2014/main" id="{7B639FF7-211E-EF01-0C1F-802BD71A283B}"/>
                </a:ext>
              </a:extLst>
            </p:cNvPr>
            <p:cNvSpPr txBox="1"/>
            <p:nvPr/>
          </p:nvSpPr>
          <p:spPr>
            <a:xfrm rot="21363289">
              <a:off x="5555029" y="2681164"/>
              <a:ext cx="2580136" cy="2296949"/>
            </a:xfrm>
            <a:prstGeom prst="rect">
              <a:avLst/>
            </a:prstGeom>
            <a:noFill/>
            <a:ln>
              <a:noFill/>
            </a:ln>
          </p:spPr>
          <p:txBody>
            <a:bodyPr spcFirstLastPara="1" wrap="square" lIns="91425" tIns="91425" rIns="91425" bIns="91425" anchor="ctr" anchorCtr="0">
              <a:noAutofit/>
            </a:bodyPr>
            <a:lstStyle/>
            <a:p>
              <a:pPr algn="ctr" defTabSz="402336">
                <a:lnSpc>
                  <a:spcPct val="90000"/>
                </a:lnSpc>
                <a:spcAft>
                  <a:spcPts val="600"/>
                </a:spcAft>
              </a:pPr>
              <a:r>
                <a:rPr lang="en" sz="3168" kern="1200">
                  <a:solidFill>
                    <a:schemeClr val="dk2"/>
                  </a:solidFill>
                  <a:latin typeface="+mn-lt"/>
                  <a:ea typeface="+mn-ea"/>
                  <a:cs typeface="+mn-cs"/>
                  <a:sym typeface="Comic Sans MS"/>
                </a:rPr>
                <a:t>Analytics</a:t>
              </a:r>
              <a:endParaRPr sz="3600">
                <a:ea typeface="Comic Sans MS"/>
                <a:cs typeface="Comic Sans MS"/>
                <a:sym typeface="Comic Sans MS"/>
              </a:endParaRPr>
            </a:p>
          </p:txBody>
        </p:sp>
      </p:grpSp>
      <p:sp>
        <p:nvSpPr>
          <p:cNvPr id="9" name="Marcador de número de diapositiva 8">
            <a:extLst>
              <a:ext uri="{FF2B5EF4-FFF2-40B4-BE49-F238E27FC236}">
                <a16:creationId xmlns:a16="http://schemas.microsoft.com/office/drawing/2014/main" id="{246F7CF7-A521-0B78-B20F-3479F0D850D6}"/>
              </a:ext>
            </a:extLst>
          </p:cNvPr>
          <p:cNvSpPr>
            <a:spLocks noGrp="1"/>
          </p:cNvSpPr>
          <p:nvPr>
            <p:ph type="sldNum" sz="quarter" idx="12"/>
          </p:nvPr>
        </p:nvSpPr>
        <p:spPr/>
        <p:txBody>
          <a:bodyPr/>
          <a:lstStyle/>
          <a:p>
            <a:pPr>
              <a:defRPr/>
            </a:pPr>
            <a:fld id="{D4CE771A-6280-784D-BFFB-CE28A62BD8CF}" type="slidenum">
              <a:rPr lang="en-US" smtClean="0"/>
              <a:pPr>
                <a:defRPr/>
              </a:pPr>
              <a:t>47</a:t>
            </a:fld>
            <a:endParaRPr lang="en-US"/>
          </a:p>
        </p:txBody>
      </p:sp>
    </p:spTree>
    <p:extLst>
      <p:ext uri="{BB962C8B-B14F-4D97-AF65-F5344CB8AC3E}">
        <p14:creationId xmlns:p14="http://schemas.microsoft.com/office/powerpoint/2010/main" val="23151695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8EDFBE-5A6D-0D34-1610-EF857E632C81}"/>
              </a:ext>
            </a:extLst>
          </p:cNvPr>
          <p:cNvSpPr>
            <a:spLocks noGrp="1"/>
          </p:cNvSpPr>
          <p:nvPr>
            <p:ph type="title"/>
          </p:nvPr>
        </p:nvSpPr>
        <p:spPr>
          <a:xfrm>
            <a:off x="838200" y="283848"/>
            <a:ext cx="10515600" cy="1325563"/>
          </a:xfrm>
        </p:spPr>
        <p:txBody>
          <a:bodyPr>
            <a:normAutofit/>
          </a:bodyPr>
          <a:lstStyle/>
          <a:p>
            <a:r>
              <a:rPr lang="es-ES_tradnl" dirty="0" err="1"/>
              <a:t>Approach</a:t>
            </a:r>
            <a:r>
              <a:rPr lang="es-ES_tradnl" dirty="0"/>
              <a:t> 3: </a:t>
            </a:r>
            <a:r>
              <a:rPr lang="es-ES_tradnl" dirty="0" err="1"/>
              <a:t>Integrating</a:t>
            </a:r>
            <a:r>
              <a:rPr lang="es-ES_tradnl" dirty="0"/>
              <a:t> LD and LA </a:t>
            </a:r>
            <a:r>
              <a:rPr lang="es-ES_tradnl" dirty="0" err="1"/>
              <a:t>processes</a:t>
            </a:r>
            <a:r>
              <a:rPr lang="es-ES_tradnl" dirty="0"/>
              <a:t> </a:t>
            </a:r>
            <a:r>
              <a:rPr lang="es-ES_tradnl" b="1" dirty="0"/>
              <a:t>in </a:t>
            </a:r>
            <a:r>
              <a:rPr lang="es-ES_tradnl" b="1" dirty="0" err="1"/>
              <a:t>the</a:t>
            </a:r>
            <a:r>
              <a:rPr lang="es-ES_tradnl" b="1" dirty="0"/>
              <a:t> </a:t>
            </a:r>
            <a:r>
              <a:rPr lang="es-ES_tradnl" b="1" dirty="0" err="1"/>
              <a:t>tools</a:t>
            </a:r>
            <a:endParaRPr lang="es-ES_tradnl" b="1" dirty="0"/>
          </a:p>
        </p:txBody>
      </p:sp>
      <p:sp>
        <p:nvSpPr>
          <p:cNvPr id="12" name="Marcador de contenido 2">
            <a:extLst>
              <a:ext uri="{FF2B5EF4-FFF2-40B4-BE49-F238E27FC236}">
                <a16:creationId xmlns:a16="http://schemas.microsoft.com/office/drawing/2014/main" id="{F8532788-1C53-4835-B602-1E12394A3B4E}"/>
              </a:ext>
            </a:extLst>
          </p:cNvPr>
          <p:cNvSpPr>
            <a:spLocks noGrp="1"/>
          </p:cNvSpPr>
          <p:nvPr>
            <p:ph sz="quarter" idx="11"/>
          </p:nvPr>
        </p:nvSpPr>
        <p:spPr>
          <a:xfrm>
            <a:off x="838200" y="1854199"/>
            <a:ext cx="9067800" cy="3519623"/>
          </a:xfrm>
        </p:spPr>
        <p:txBody>
          <a:bodyPr>
            <a:normAutofit/>
          </a:bodyPr>
          <a:lstStyle/>
          <a:p>
            <a:r>
              <a:rPr lang="es-ES_tradnl" sz="2800" dirty="0"/>
              <a:t> </a:t>
            </a:r>
            <a:r>
              <a:rPr lang="es-ES_tradnl" sz="2800" dirty="0" err="1"/>
              <a:t>GamiTool</a:t>
            </a:r>
            <a:r>
              <a:rPr lang="es-ES_tradnl" sz="2800" dirty="0"/>
              <a:t> </a:t>
            </a:r>
          </a:p>
          <a:p>
            <a:pPr lvl="1"/>
            <a:r>
              <a:rPr lang="es-ES_tradnl" sz="2400" dirty="0" err="1"/>
              <a:t>Support</a:t>
            </a:r>
            <a:r>
              <a:rPr lang="es-ES_tradnl" sz="2400" dirty="0"/>
              <a:t> </a:t>
            </a:r>
            <a:r>
              <a:rPr lang="es-ES_tradnl" sz="2400" dirty="0" err="1"/>
              <a:t>to</a:t>
            </a:r>
            <a:r>
              <a:rPr lang="es-ES_tradnl" sz="2400" dirty="0"/>
              <a:t> </a:t>
            </a:r>
            <a:r>
              <a:rPr lang="es-ES_tradnl" sz="2400" dirty="0" err="1"/>
              <a:t>teachers</a:t>
            </a:r>
            <a:r>
              <a:rPr lang="es-ES_tradnl" sz="2400" dirty="0"/>
              <a:t>’ </a:t>
            </a:r>
            <a:r>
              <a:rPr lang="es-ES_tradnl" sz="2400" dirty="0" err="1"/>
              <a:t>orchestration</a:t>
            </a:r>
            <a:r>
              <a:rPr lang="es-ES_tradnl" sz="2400" dirty="0"/>
              <a:t> </a:t>
            </a:r>
            <a:r>
              <a:rPr lang="es-ES_tradnl" sz="2400" dirty="0" err="1"/>
              <a:t>of</a:t>
            </a:r>
            <a:r>
              <a:rPr lang="es-ES_tradnl" sz="2400" dirty="0"/>
              <a:t> </a:t>
            </a:r>
            <a:r>
              <a:rPr lang="es-ES_tradnl" sz="2400" dirty="0" err="1"/>
              <a:t>reward-based</a:t>
            </a:r>
            <a:r>
              <a:rPr lang="es-ES_tradnl" sz="2400" dirty="0"/>
              <a:t> </a:t>
            </a:r>
            <a:r>
              <a:rPr lang="es-ES_tradnl" sz="2400" dirty="0" err="1"/>
              <a:t>gamified</a:t>
            </a:r>
            <a:r>
              <a:rPr lang="es-ES_tradnl" sz="2400" dirty="0"/>
              <a:t> </a:t>
            </a:r>
            <a:r>
              <a:rPr lang="es-ES_tradnl" sz="2400" dirty="0" err="1"/>
              <a:t>learning</a:t>
            </a:r>
            <a:r>
              <a:rPr lang="es-ES_tradnl" sz="2400" dirty="0"/>
              <a:t> in </a:t>
            </a:r>
            <a:r>
              <a:rPr lang="es-ES_tradnl" sz="2400" dirty="0" err="1"/>
              <a:t>MOOCs</a:t>
            </a:r>
            <a:r>
              <a:rPr lang="es-ES_tradnl" sz="2400" dirty="0"/>
              <a:t> </a:t>
            </a:r>
          </a:p>
          <a:p>
            <a:r>
              <a:rPr lang="es-ES_tradnl" sz="2800" dirty="0"/>
              <a:t>A case </a:t>
            </a:r>
            <a:r>
              <a:rPr lang="es-ES_tradnl" sz="2800" dirty="0" err="1"/>
              <a:t>of</a:t>
            </a:r>
            <a:r>
              <a:rPr lang="es-ES_tradnl" sz="2800" dirty="0"/>
              <a:t> “</a:t>
            </a:r>
            <a:r>
              <a:rPr lang="es-ES_tradnl" sz="2800" dirty="0" err="1"/>
              <a:t>embedded</a:t>
            </a:r>
            <a:r>
              <a:rPr lang="es-ES_tradnl" sz="2800" dirty="0"/>
              <a:t> LA” </a:t>
            </a:r>
          </a:p>
          <a:p>
            <a:pPr lvl="1"/>
            <a:r>
              <a:rPr lang="es-ES_tradnl" sz="2400" dirty="0" err="1"/>
              <a:t>The</a:t>
            </a:r>
            <a:r>
              <a:rPr lang="es-ES_tradnl" sz="2400" dirty="0"/>
              <a:t> </a:t>
            </a:r>
            <a:r>
              <a:rPr lang="es-ES_tradnl" sz="2400" dirty="0" err="1"/>
              <a:t>teacher</a:t>
            </a:r>
            <a:r>
              <a:rPr lang="es-ES_tradnl" sz="2400" dirty="0"/>
              <a:t> defines </a:t>
            </a:r>
            <a:r>
              <a:rPr lang="es-ES_tradnl" sz="2400" dirty="0" err="1"/>
              <a:t>the</a:t>
            </a:r>
            <a:r>
              <a:rPr lang="es-ES_tradnl" sz="2400" dirty="0"/>
              <a:t> </a:t>
            </a:r>
            <a:r>
              <a:rPr lang="es-ES_tradnl" sz="2400" dirty="0" err="1"/>
              <a:t>conditions</a:t>
            </a:r>
            <a:r>
              <a:rPr lang="es-ES_tradnl" sz="2400" dirty="0"/>
              <a:t> </a:t>
            </a:r>
            <a:r>
              <a:rPr lang="es-ES_tradnl" sz="2400" dirty="0" err="1"/>
              <a:t>that</a:t>
            </a:r>
            <a:r>
              <a:rPr lang="es-ES_tradnl" sz="2400" dirty="0"/>
              <a:t> lead </a:t>
            </a:r>
            <a:r>
              <a:rPr lang="es-ES_tradnl" sz="2400" dirty="0" err="1"/>
              <a:t>to</a:t>
            </a:r>
            <a:r>
              <a:rPr lang="es-ES_tradnl" sz="2400" dirty="0"/>
              <a:t> </a:t>
            </a:r>
            <a:r>
              <a:rPr lang="es-ES_tradnl" sz="2400" dirty="0" err="1"/>
              <a:t>rewards</a:t>
            </a:r>
            <a:r>
              <a:rPr lang="es-ES_tradnl" sz="2400" dirty="0"/>
              <a:t> </a:t>
            </a:r>
          </a:p>
          <a:p>
            <a:pPr lvl="1"/>
            <a:r>
              <a:rPr lang="es-ES_tradnl" sz="2400" dirty="0" err="1"/>
              <a:t>The</a:t>
            </a:r>
            <a:r>
              <a:rPr lang="es-ES_tradnl" sz="2400" dirty="0"/>
              <a:t> </a:t>
            </a:r>
            <a:r>
              <a:rPr lang="es-ES_tradnl" sz="2400" dirty="0" err="1"/>
              <a:t>system</a:t>
            </a:r>
            <a:r>
              <a:rPr lang="es-ES_tradnl" sz="2400" dirty="0"/>
              <a:t> </a:t>
            </a:r>
            <a:r>
              <a:rPr lang="es-ES_tradnl" sz="2400" dirty="0" err="1"/>
              <a:t>evaluates</a:t>
            </a:r>
            <a:r>
              <a:rPr lang="es-ES_tradnl" sz="2400" dirty="0"/>
              <a:t> </a:t>
            </a:r>
            <a:r>
              <a:rPr lang="es-ES_tradnl" sz="2400" dirty="0" err="1"/>
              <a:t>conditions</a:t>
            </a:r>
            <a:r>
              <a:rPr lang="es-ES_tradnl" sz="2400" dirty="0"/>
              <a:t> </a:t>
            </a:r>
            <a:r>
              <a:rPr lang="es-ES_tradnl" sz="2400" dirty="0" err="1"/>
              <a:t>based</a:t>
            </a:r>
            <a:r>
              <a:rPr lang="es-ES_tradnl" sz="2400" dirty="0"/>
              <a:t> </a:t>
            </a:r>
            <a:r>
              <a:rPr lang="es-ES_tradnl" sz="2400" dirty="0" err="1"/>
              <a:t>on</a:t>
            </a:r>
            <a:r>
              <a:rPr lang="es-ES_tradnl" sz="2400" dirty="0"/>
              <a:t> </a:t>
            </a:r>
            <a:r>
              <a:rPr lang="es-ES_tradnl" sz="2400" dirty="0" err="1"/>
              <a:t>the</a:t>
            </a:r>
            <a:r>
              <a:rPr lang="es-ES_tradnl" sz="2400" dirty="0"/>
              <a:t> </a:t>
            </a:r>
            <a:r>
              <a:rPr lang="es-ES_tradnl" sz="2400" dirty="0" err="1"/>
              <a:t>interaction</a:t>
            </a:r>
            <a:r>
              <a:rPr lang="es-ES_tradnl" sz="2400" dirty="0"/>
              <a:t> </a:t>
            </a:r>
            <a:r>
              <a:rPr lang="es-ES_tradnl" sz="2400" dirty="0" err="1"/>
              <a:t>of</a:t>
            </a:r>
            <a:r>
              <a:rPr lang="es-ES_tradnl" sz="2400" dirty="0"/>
              <a:t> </a:t>
            </a:r>
            <a:r>
              <a:rPr lang="es-ES_tradnl" sz="2400" dirty="0" err="1"/>
              <a:t>the</a:t>
            </a:r>
            <a:r>
              <a:rPr lang="es-ES_tradnl" sz="2400" dirty="0"/>
              <a:t> </a:t>
            </a:r>
            <a:r>
              <a:rPr lang="es-ES_tradnl" sz="2400" dirty="0" err="1"/>
              <a:t>learners</a:t>
            </a:r>
            <a:r>
              <a:rPr lang="es-ES_tradnl" sz="2400" dirty="0"/>
              <a:t> </a:t>
            </a:r>
            <a:r>
              <a:rPr lang="es-ES_tradnl" sz="2400" dirty="0" err="1"/>
              <a:t>with</a:t>
            </a:r>
            <a:r>
              <a:rPr lang="es-ES_tradnl" sz="2400" dirty="0"/>
              <a:t> </a:t>
            </a:r>
            <a:r>
              <a:rPr lang="es-ES_tradnl" sz="2400" dirty="0" err="1"/>
              <a:t>the</a:t>
            </a:r>
            <a:r>
              <a:rPr lang="es-ES_tradnl" sz="2400" dirty="0"/>
              <a:t> </a:t>
            </a:r>
            <a:r>
              <a:rPr lang="es-ES_tradnl" sz="2400" dirty="0" err="1"/>
              <a:t>system</a:t>
            </a:r>
            <a:r>
              <a:rPr lang="es-ES_tradnl" sz="2400" dirty="0"/>
              <a:t> </a:t>
            </a:r>
          </a:p>
          <a:p>
            <a:pPr lvl="1"/>
            <a:endParaRPr lang="es-ES_tradnl" dirty="0"/>
          </a:p>
          <a:p>
            <a:pPr lvl="1"/>
            <a:endParaRPr lang="es-ES_tradnl" dirty="0"/>
          </a:p>
          <a:p>
            <a:pPr lvl="1"/>
            <a:endParaRPr lang="es-ES_tradnl" dirty="0"/>
          </a:p>
        </p:txBody>
      </p:sp>
      <p:sp>
        <p:nvSpPr>
          <p:cNvPr id="11" name="Marcador de pie de página 4">
            <a:extLst>
              <a:ext uri="{FF2B5EF4-FFF2-40B4-BE49-F238E27FC236}">
                <a16:creationId xmlns:a16="http://schemas.microsoft.com/office/drawing/2014/main" id="{DDE6ADDA-CDCE-D579-945C-12ED2C37003D}"/>
              </a:ext>
            </a:extLst>
          </p:cNvPr>
          <p:cNvSpPr>
            <a:spLocks noGrp="1"/>
          </p:cNvSpPr>
          <p:nvPr>
            <p:ph type="ftr" sz="quarter" idx="3"/>
          </p:nvPr>
        </p:nvSpPr>
        <p:spPr>
          <a:xfrm>
            <a:off x="4038600" y="6492876"/>
            <a:ext cx="4114800" cy="365125"/>
          </a:xfrm>
        </p:spPr>
        <p:txBody>
          <a:bodyPr/>
          <a:lstStyle/>
          <a:p>
            <a:r>
              <a:rPr lang="es-ES" dirty="0" err="1"/>
              <a:t>amartine@CSEDU</a:t>
            </a:r>
            <a:r>
              <a:rPr lang="es-ES" dirty="0"/>
              <a:t> May 2nd 2024</a:t>
            </a:r>
          </a:p>
        </p:txBody>
      </p:sp>
      <p:sp>
        <p:nvSpPr>
          <p:cNvPr id="5" name="Google Shape;119;p2">
            <a:extLst>
              <a:ext uri="{FF2B5EF4-FFF2-40B4-BE49-F238E27FC236}">
                <a16:creationId xmlns:a16="http://schemas.microsoft.com/office/drawing/2014/main" id="{0844F446-2F18-E60A-D538-96CCAAB71EA5}"/>
              </a:ext>
            </a:extLst>
          </p:cNvPr>
          <p:cNvSpPr txBox="1"/>
          <p:nvPr/>
        </p:nvSpPr>
        <p:spPr>
          <a:xfrm>
            <a:off x="10613571" y="3010385"/>
            <a:ext cx="949363" cy="1039100"/>
          </a:xfrm>
          <a:prstGeom prst="rect">
            <a:avLst/>
          </a:prstGeom>
          <a:noFill/>
          <a:ln>
            <a:noFill/>
          </a:ln>
        </p:spPr>
        <p:txBody>
          <a:bodyPr spcFirstLastPara="1" wrap="square" lIns="91425" tIns="45700" rIns="91425" bIns="45700" anchor="t" anchorCtr="0">
            <a:noAutofit/>
          </a:bodyPr>
          <a:lstStyle/>
          <a:p>
            <a:pPr algn="ctr"/>
            <a:r>
              <a:rPr lang="en-US" sz="1200" dirty="0">
                <a:latin typeface="Calibri"/>
                <a:ea typeface="Calibri"/>
                <a:cs typeface="Calibri"/>
                <a:sym typeface="Calibri"/>
              </a:rPr>
              <a:t>Alejandro Ortega </a:t>
            </a:r>
            <a:r>
              <a:rPr lang="en-US" sz="1200" dirty="0" err="1">
                <a:latin typeface="Calibri"/>
                <a:ea typeface="Calibri"/>
                <a:cs typeface="Calibri"/>
                <a:sym typeface="Calibri"/>
              </a:rPr>
              <a:t>Arranz</a:t>
            </a:r>
            <a:endParaRPr sz="1200" dirty="0">
              <a:latin typeface="Calibri"/>
              <a:ea typeface="Calibri"/>
              <a:cs typeface="Calibri"/>
              <a:sym typeface="Calibri"/>
            </a:endParaRPr>
          </a:p>
        </p:txBody>
      </p:sp>
      <p:pic>
        <p:nvPicPr>
          <p:cNvPr id="6" name="Google Shape;149;p2">
            <a:extLst>
              <a:ext uri="{FF2B5EF4-FFF2-40B4-BE49-F238E27FC236}">
                <a16:creationId xmlns:a16="http://schemas.microsoft.com/office/drawing/2014/main" id="{B4E72B62-1BB2-660B-96E0-85B581F656BA}"/>
              </a:ext>
            </a:extLst>
          </p:cNvPr>
          <p:cNvPicPr preferRelativeResize="0"/>
          <p:nvPr/>
        </p:nvPicPr>
        <p:blipFill rotWithShape="1">
          <a:blip r:embed="rId3">
            <a:alphaModFix/>
          </a:blip>
          <a:srcRect l="14568" r="15088"/>
          <a:stretch/>
        </p:blipFill>
        <p:spPr>
          <a:xfrm>
            <a:off x="10622227" y="1609724"/>
            <a:ext cx="949364" cy="1367371"/>
          </a:xfrm>
          <a:prstGeom prst="rect">
            <a:avLst/>
          </a:prstGeom>
          <a:noFill/>
          <a:ln>
            <a:noFill/>
          </a:ln>
        </p:spPr>
      </p:pic>
      <p:pic>
        <p:nvPicPr>
          <p:cNvPr id="7" name="Picture 6" descr="GamiTool">
            <a:extLst>
              <a:ext uri="{FF2B5EF4-FFF2-40B4-BE49-F238E27FC236}">
                <a16:creationId xmlns:a16="http://schemas.microsoft.com/office/drawing/2014/main" id="{1D7CD5C4-07E3-C030-FE3D-1254A6810F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971" y="1609411"/>
            <a:ext cx="910875" cy="910875"/>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EF29494D-AB34-A332-F05F-1B95190DB4A2}"/>
              </a:ext>
            </a:extLst>
          </p:cNvPr>
          <p:cNvPicPr>
            <a:picLocks noChangeAspect="1"/>
          </p:cNvPicPr>
          <p:nvPr/>
        </p:nvPicPr>
        <p:blipFill>
          <a:blip r:embed="rId5"/>
          <a:stretch>
            <a:fillRect/>
          </a:stretch>
        </p:blipFill>
        <p:spPr>
          <a:xfrm>
            <a:off x="10350235" y="5344964"/>
            <a:ext cx="1270001" cy="1270001"/>
          </a:xfrm>
          <a:prstGeom prst="rect">
            <a:avLst/>
          </a:prstGeom>
        </p:spPr>
      </p:pic>
      <p:sp>
        <p:nvSpPr>
          <p:cNvPr id="8" name="CuadroTexto 7">
            <a:extLst>
              <a:ext uri="{FF2B5EF4-FFF2-40B4-BE49-F238E27FC236}">
                <a16:creationId xmlns:a16="http://schemas.microsoft.com/office/drawing/2014/main" id="{50493149-B415-8336-88B4-CD4ACAC7A9F3}"/>
              </a:ext>
            </a:extLst>
          </p:cNvPr>
          <p:cNvSpPr txBox="1"/>
          <p:nvPr/>
        </p:nvSpPr>
        <p:spPr>
          <a:xfrm>
            <a:off x="1209863" y="5489511"/>
            <a:ext cx="9067800" cy="92333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s-ES" dirty="0"/>
              <a:t>A. Ortega-Arranz, J. I. Asensio-Pérez, A. Martínez-</a:t>
            </a:r>
            <a:r>
              <a:rPr lang="es-ES" dirty="0" err="1"/>
              <a:t>Monés</a:t>
            </a:r>
            <a:r>
              <a:rPr lang="es-ES" dirty="0"/>
              <a:t>, M. L. Bote-Lorenzo, H. Ortega-Arranz and M. </a:t>
            </a:r>
            <a:r>
              <a:rPr lang="es-ES" dirty="0" err="1"/>
              <a:t>Kalz</a:t>
            </a:r>
            <a:r>
              <a:rPr lang="es-ES" dirty="0"/>
              <a:t>, "</a:t>
            </a:r>
            <a:r>
              <a:rPr lang="es-ES" dirty="0" err="1"/>
              <a:t>GamiTool</a:t>
            </a:r>
            <a:r>
              <a:rPr lang="es-ES" dirty="0"/>
              <a:t>: </a:t>
            </a:r>
            <a:r>
              <a:rPr lang="es-ES" dirty="0" err="1"/>
              <a:t>Supporting</a:t>
            </a:r>
            <a:r>
              <a:rPr lang="es-ES" dirty="0"/>
              <a:t> </a:t>
            </a:r>
            <a:r>
              <a:rPr lang="es-ES" dirty="0" err="1"/>
              <a:t>Instructors</a:t>
            </a:r>
            <a:r>
              <a:rPr lang="es-ES" dirty="0"/>
              <a:t> in </a:t>
            </a:r>
            <a:r>
              <a:rPr lang="es-ES" dirty="0" err="1"/>
              <a:t>the</a:t>
            </a:r>
            <a:r>
              <a:rPr lang="es-ES" dirty="0"/>
              <a:t> </a:t>
            </a:r>
            <a:r>
              <a:rPr lang="es-ES" dirty="0" err="1"/>
              <a:t>Gamification</a:t>
            </a:r>
            <a:r>
              <a:rPr lang="es-ES" dirty="0"/>
              <a:t> </a:t>
            </a:r>
            <a:r>
              <a:rPr lang="es-ES" dirty="0" err="1"/>
              <a:t>of</a:t>
            </a:r>
            <a:r>
              <a:rPr lang="es-ES" dirty="0"/>
              <a:t> </a:t>
            </a:r>
            <a:r>
              <a:rPr lang="es-ES" dirty="0" err="1"/>
              <a:t>MOOCs</a:t>
            </a:r>
            <a:r>
              <a:rPr lang="es-ES" dirty="0"/>
              <a:t>," in </a:t>
            </a:r>
            <a:r>
              <a:rPr lang="es-ES" i="1" dirty="0"/>
              <a:t>IEEE Access</a:t>
            </a:r>
            <a:r>
              <a:rPr lang="es-ES" dirty="0"/>
              <a:t>, vol. 10, pp. 131965-131979, 2022, </a:t>
            </a:r>
            <a:r>
              <a:rPr lang="es-ES" dirty="0" err="1"/>
              <a:t>doi</a:t>
            </a:r>
            <a:r>
              <a:rPr lang="es-ES" dirty="0"/>
              <a:t>: 10.1109/ACCESS.2022.3228762.</a:t>
            </a:r>
            <a:endParaRPr lang="en-GB" dirty="0"/>
          </a:p>
        </p:txBody>
      </p:sp>
      <p:sp>
        <p:nvSpPr>
          <p:cNvPr id="4" name="Marcador de número de diapositiva 3">
            <a:extLst>
              <a:ext uri="{FF2B5EF4-FFF2-40B4-BE49-F238E27FC236}">
                <a16:creationId xmlns:a16="http://schemas.microsoft.com/office/drawing/2014/main" id="{0C6FFDEC-30D2-2E6B-6947-A2E80B4D7023}"/>
              </a:ext>
            </a:extLst>
          </p:cNvPr>
          <p:cNvSpPr>
            <a:spLocks noGrp="1"/>
          </p:cNvSpPr>
          <p:nvPr>
            <p:ph type="sldNum" sz="quarter" idx="4"/>
          </p:nvPr>
        </p:nvSpPr>
        <p:spPr/>
        <p:txBody>
          <a:bodyPr/>
          <a:lstStyle/>
          <a:p>
            <a:fld id="{66ACB6DD-DCF0-A441-B658-B929A2260E05}" type="slidenum">
              <a:rPr lang="es-ES" smtClean="0"/>
              <a:t>48</a:t>
            </a:fld>
            <a:endParaRPr lang="es-ES" dirty="0"/>
          </a:p>
        </p:txBody>
      </p:sp>
    </p:spTree>
    <p:extLst>
      <p:ext uri="{BB962C8B-B14F-4D97-AF65-F5344CB8AC3E}">
        <p14:creationId xmlns:p14="http://schemas.microsoft.com/office/powerpoint/2010/main" val="6085998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Diagrama&#10;&#10;Descripción generada automáticamente">
            <a:extLst>
              <a:ext uri="{FF2B5EF4-FFF2-40B4-BE49-F238E27FC236}">
                <a16:creationId xmlns:a16="http://schemas.microsoft.com/office/drawing/2014/main" id="{FAA2EFD6-44E4-4435-BB88-5AFA038AA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8302" y="994882"/>
            <a:ext cx="7457579" cy="5478470"/>
          </a:xfrm>
          <a:prstGeom prst="rect">
            <a:avLst/>
          </a:prstGeom>
        </p:spPr>
      </p:pic>
      <p:sp>
        <p:nvSpPr>
          <p:cNvPr id="79876" name="AutoShape 4" descr="Resultado de imagen de ounl"/>
          <p:cNvSpPr>
            <a:spLocks noChangeAspect="1" noChangeArrowheads="1"/>
          </p:cNvSpPr>
          <p:nvPr/>
        </p:nvSpPr>
        <p:spPr bwMode="auto">
          <a:xfrm>
            <a:off x="3813175" y="-1393890"/>
            <a:ext cx="4762500" cy="28575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6" name="Marcador de número de diapositiva 4">
            <a:extLst>
              <a:ext uri="{FF2B5EF4-FFF2-40B4-BE49-F238E27FC236}">
                <a16:creationId xmlns:a16="http://schemas.microsoft.com/office/drawing/2014/main" id="{E2E6D055-E581-4882-89C6-0C269C6807D3}"/>
              </a:ext>
            </a:extLst>
          </p:cNvPr>
          <p:cNvSpPr txBox="1">
            <a:spLocks/>
          </p:cNvSpPr>
          <p:nvPr/>
        </p:nvSpPr>
        <p:spPr>
          <a:xfrm>
            <a:off x="10605864" y="6492875"/>
            <a:ext cx="2133600" cy="365125"/>
          </a:xfrm>
          <a:prstGeom prst="rect">
            <a:avLst/>
          </a:prstGeom>
        </p:spPr>
        <p:txBody>
          <a:bodyPr vert="horz" lIns="91440" tIns="45720" rIns="91440" bIns="45720" rtlCol="0" anchor="ctr"/>
          <a:lstStyle>
            <a:defPPr>
              <a:defRPr lang="es-ES"/>
            </a:defPPr>
            <a:lvl1pPr marL="0" algn="l" defTabSz="914400" rtl="0" eaLnBrk="1" latinLnBrk="0" hangingPunct="1">
              <a:defRPr sz="1200" b="1" kern="1200">
                <a:solidFill>
                  <a:schemeClr val="tx1">
                    <a:tint val="75000"/>
                  </a:schemeClr>
                </a:solidFill>
                <a:latin typeface="Franklin Gothic Book"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023F2ED-811D-4734-9E93-1C4FACC82FAB}" type="slidenum">
              <a:rPr lang="es-ES"/>
              <a:pPr algn="r"/>
              <a:t>49</a:t>
            </a:fld>
            <a:endParaRPr lang="es-ES" dirty="0"/>
          </a:p>
        </p:txBody>
      </p:sp>
      <p:sp>
        <p:nvSpPr>
          <p:cNvPr id="69" name="Elipse 68">
            <a:extLst>
              <a:ext uri="{FF2B5EF4-FFF2-40B4-BE49-F238E27FC236}">
                <a16:creationId xmlns:a16="http://schemas.microsoft.com/office/drawing/2014/main" id="{6EBF075D-82E3-412F-8B62-9185EE0706DE}"/>
              </a:ext>
            </a:extLst>
          </p:cNvPr>
          <p:cNvSpPr/>
          <p:nvPr/>
        </p:nvSpPr>
        <p:spPr>
          <a:xfrm>
            <a:off x="4899346" y="4774862"/>
            <a:ext cx="1242432" cy="122413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ángulo: esquina doblada 77">
            <a:extLst>
              <a:ext uri="{FF2B5EF4-FFF2-40B4-BE49-F238E27FC236}">
                <a16:creationId xmlns:a16="http://schemas.microsoft.com/office/drawing/2014/main" id="{DB33D6F3-2750-43CC-8428-92D2F236FAFF}"/>
              </a:ext>
            </a:extLst>
          </p:cNvPr>
          <p:cNvSpPr/>
          <p:nvPr/>
        </p:nvSpPr>
        <p:spPr>
          <a:xfrm>
            <a:off x="6630144" y="1549412"/>
            <a:ext cx="397912" cy="504056"/>
          </a:xfrm>
          <a:prstGeom prst="foldedCorner">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a:ln>
                  <a:solidFill>
                    <a:srgbClr val="C00000"/>
                  </a:solidFill>
                </a:ln>
                <a:solidFill>
                  <a:srgbClr val="C00000"/>
                </a:solidFill>
              </a:rPr>
              <a:t>LD</a:t>
            </a:r>
            <a:endParaRPr lang="en-US" sz="1600" dirty="0">
              <a:ln>
                <a:solidFill>
                  <a:srgbClr val="C00000"/>
                </a:solidFill>
              </a:ln>
              <a:solidFill>
                <a:srgbClr val="C00000"/>
              </a:solidFill>
            </a:endParaRPr>
          </a:p>
        </p:txBody>
      </p:sp>
      <p:sp>
        <p:nvSpPr>
          <p:cNvPr id="83" name="Rectángulo: esquina doblada 82">
            <a:extLst>
              <a:ext uri="{FF2B5EF4-FFF2-40B4-BE49-F238E27FC236}">
                <a16:creationId xmlns:a16="http://schemas.microsoft.com/office/drawing/2014/main" id="{2F5019EF-0D93-4741-A01B-2A2E4B7031E4}"/>
              </a:ext>
            </a:extLst>
          </p:cNvPr>
          <p:cNvSpPr/>
          <p:nvPr/>
        </p:nvSpPr>
        <p:spPr>
          <a:xfrm>
            <a:off x="5550860" y="4235186"/>
            <a:ext cx="397912" cy="504056"/>
          </a:xfrm>
          <a:prstGeom prst="foldedCorner">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ln>
                  <a:solidFill>
                    <a:srgbClr val="00B050"/>
                  </a:solidFill>
                </a:ln>
                <a:solidFill>
                  <a:srgbClr val="00B050"/>
                </a:solidFill>
              </a:rPr>
              <a:t>*</a:t>
            </a:r>
          </a:p>
          <a:p>
            <a:pPr algn="ctr"/>
            <a:r>
              <a:rPr lang="es-ES" sz="1000" dirty="0">
                <a:ln>
                  <a:solidFill>
                    <a:srgbClr val="00B050"/>
                  </a:solidFill>
                </a:ln>
                <a:solidFill>
                  <a:srgbClr val="00B050"/>
                </a:solidFill>
              </a:rPr>
              <a:t>GLD</a:t>
            </a:r>
            <a:endParaRPr lang="en-US" sz="1000" dirty="0">
              <a:ln>
                <a:solidFill>
                  <a:srgbClr val="00B050"/>
                </a:solidFill>
              </a:ln>
              <a:solidFill>
                <a:srgbClr val="00B050"/>
              </a:solidFill>
            </a:endParaRPr>
          </a:p>
        </p:txBody>
      </p:sp>
      <p:sp>
        <p:nvSpPr>
          <p:cNvPr id="86" name="Rectángulo: esquina doblada 85">
            <a:extLst>
              <a:ext uri="{FF2B5EF4-FFF2-40B4-BE49-F238E27FC236}">
                <a16:creationId xmlns:a16="http://schemas.microsoft.com/office/drawing/2014/main" id="{974E2F9E-4FB2-4C17-BC93-C27C0D011214}"/>
              </a:ext>
            </a:extLst>
          </p:cNvPr>
          <p:cNvSpPr/>
          <p:nvPr/>
        </p:nvSpPr>
        <p:spPr>
          <a:xfrm>
            <a:off x="6218461" y="5044586"/>
            <a:ext cx="426576" cy="504056"/>
          </a:xfrm>
          <a:prstGeom prst="foldedCorner">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ln>
                  <a:solidFill>
                    <a:srgbClr val="00B050"/>
                  </a:solidFill>
                </a:ln>
                <a:solidFill>
                  <a:srgbClr val="00B050"/>
                </a:solidFill>
              </a:rPr>
              <a:t>GLD</a:t>
            </a:r>
            <a:endParaRPr lang="en-US" sz="1000" dirty="0">
              <a:ln>
                <a:solidFill>
                  <a:srgbClr val="00B050"/>
                </a:solidFill>
              </a:ln>
              <a:solidFill>
                <a:srgbClr val="00B050"/>
              </a:solidFill>
            </a:endParaRPr>
          </a:p>
        </p:txBody>
      </p:sp>
      <p:sp>
        <p:nvSpPr>
          <p:cNvPr id="93" name="Elipse 92">
            <a:extLst>
              <a:ext uri="{FF2B5EF4-FFF2-40B4-BE49-F238E27FC236}">
                <a16:creationId xmlns:a16="http://schemas.microsoft.com/office/drawing/2014/main" id="{54AC6F06-0B77-4B0D-9AD7-C88E54BC435D}"/>
              </a:ext>
            </a:extLst>
          </p:cNvPr>
          <p:cNvSpPr/>
          <p:nvPr/>
        </p:nvSpPr>
        <p:spPr>
          <a:xfrm>
            <a:off x="8648757" y="4749294"/>
            <a:ext cx="1242432" cy="122413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4" name="Conector recto de flecha 93">
            <a:extLst>
              <a:ext uri="{FF2B5EF4-FFF2-40B4-BE49-F238E27FC236}">
                <a16:creationId xmlns:a16="http://schemas.microsoft.com/office/drawing/2014/main" id="{4890C86D-2977-428E-B812-17723BF09EBA}"/>
              </a:ext>
            </a:extLst>
          </p:cNvPr>
          <p:cNvCxnSpPr>
            <a:cxnSpLocks/>
          </p:cNvCxnSpPr>
          <p:nvPr/>
        </p:nvCxnSpPr>
        <p:spPr>
          <a:xfrm>
            <a:off x="7458432" y="1451824"/>
            <a:ext cx="0" cy="601645"/>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95" name="Conector recto de flecha 94">
            <a:extLst>
              <a:ext uri="{FF2B5EF4-FFF2-40B4-BE49-F238E27FC236}">
                <a16:creationId xmlns:a16="http://schemas.microsoft.com/office/drawing/2014/main" id="{3614E063-A2D2-4DAC-A7EE-61976C1A7A74}"/>
              </a:ext>
            </a:extLst>
          </p:cNvPr>
          <p:cNvCxnSpPr>
            <a:cxnSpLocks/>
          </p:cNvCxnSpPr>
          <p:nvPr/>
        </p:nvCxnSpPr>
        <p:spPr>
          <a:xfrm>
            <a:off x="8010624" y="2495358"/>
            <a:ext cx="0" cy="794128"/>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96" name="Conector recto de flecha 95">
            <a:extLst>
              <a:ext uri="{FF2B5EF4-FFF2-40B4-BE49-F238E27FC236}">
                <a16:creationId xmlns:a16="http://schemas.microsoft.com/office/drawing/2014/main" id="{876D9647-1AAC-45B3-9C62-F8D3762CAF77}"/>
              </a:ext>
            </a:extLst>
          </p:cNvPr>
          <p:cNvCxnSpPr>
            <a:cxnSpLocks/>
          </p:cNvCxnSpPr>
          <p:nvPr/>
        </p:nvCxnSpPr>
        <p:spPr>
          <a:xfrm>
            <a:off x="9062968" y="3863608"/>
            <a:ext cx="0" cy="804879"/>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99" name="Conector: angular 98">
            <a:extLst>
              <a:ext uri="{FF2B5EF4-FFF2-40B4-BE49-F238E27FC236}">
                <a16:creationId xmlns:a16="http://schemas.microsoft.com/office/drawing/2014/main" id="{D0AACF98-E021-4581-B431-B1B555DC0766}"/>
              </a:ext>
            </a:extLst>
          </p:cNvPr>
          <p:cNvCxnSpPr>
            <a:cxnSpLocks/>
          </p:cNvCxnSpPr>
          <p:nvPr/>
        </p:nvCxnSpPr>
        <p:spPr>
          <a:xfrm rot="16200000" flipV="1">
            <a:off x="7733612" y="2381610"/>
            <a:ext cx="2520664" cy="1690544"/>
          </a:xfrm>
          <a:prstGeom prst="bentConnector3">
            <a:avLst>
              <a:gd name="adj1" fmla="val 100182"/>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Conector: angular 103">
            <a:extLst>
              <a:ext uri="{FF2B5EF4-FFF2-40B4-BE49-F238E27FC236}">
                <a16:creationId xmlns:a16="http://schemas.microsoft.com/office/drawing/2014/main" id="{1292252E-EF8A-44E8-A714-7C911DE304DB}"/>
              </a:ext>
            </a:extLst>
          </p:cNvPr>
          <p:cNvCxnSpPr>
            <a:cxnSpLocks/>
          </p:cNvCxnSpPr>
          <p:nvPr/>
        </p:nvCxnSpPr>
        <p:spPr>
          <a:xfrm rot="5400000" flipH="1" flipV="1">
            <a:off x="8951573" y="3466302"/>
            <a:ext cx="3189440" cy="794613"/>
          </a:xfrm>
          <a:prstGeom prst="bentConnector3">
            <a:avLst>
              <a:gd name="adj1" fmla="val 306"/>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Conector: angular 106">
            <a:extLst>
              <a:ext uri="{FF2B5EF4-FFF2-40B4-BE49-F238E27FC236}">
                <a16:creationId xmlns:a16="http://schemas.microsoft.com/office/drawing/2014/main" id="{659CB56C-3726-44F5-BA92-6C6F6686DE26}"/>
              </a:ext>
            </a:extLst>
          </p:cNvPr>
          <p:cNvCxnSpPr>
            <a:cxnSpLocks/>
          </p:cNvCxnSpPr>
          <p:nvPr/>
        </p:nvCxnSpPr>
        <p:spPr>
          <a:xfrm rot="10800000" flipV="1">
            <a:off x="7957090" y="5458328"/>
            <a:ext cx="605726" cy="180630"/>
          </a:xfrm>
          <a:prstGeom prst="bentConnector3">
            <a:avLst>
              <a:gd name="adj1" fmla="val 100320"/>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Conector: angular 110">
            <a:extLst>
              <a:ext uri="{FF2B5EF4-FFF2-40B4-BE49-F238E27FC236}">
                <a16:creationId xmlns:a16="http://schemas.microsoft.com/office/drawing/2014/main" id="{D191558C-EC1D-441F-8FB2-FC7CCBDE81BE}"/>
              </a:ext>
            </a:extLst>
          </p:cNvPr>
          <p:cNvCxnSpPr>
            <a:cxnSpLocks/>
          </p:cNvCxnSpPr>
          <p:nvPr/>
        </p:nvCxnSpPr>
        <p:spPr>
          <a:xfrm rot="10800000" flipV="1">
            <a:off x="7492400" y="5177099"/>
            <a:ext cx="1104384" cy="371542"/>
          </a:xfrm>
          <a:prstGeom prst="bentConnector3">
            <a:avLst>
              <a:gd name="adj1" fmla="val 99941"/>
            </a:avLst>
          </a:prstGeom>
          <a:ln w="19050">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6" name="Conector recto 75">
            <a:extLst>
              <a:ext uri="{FF2B5EF4-FFF2-40B4-BE49-F238E27FC236}">
                <a16:creationId xmlns:a16="http://schemas.microsoft.com/office/drawing/2014/main" id="{3BBB1EE2-E7A5-455B-B342-4FEA2C17F611}"/>
              </a:ext>
            </a:extLst>
          </p:cNvPr>
          <p:cNvCxnSpPr/>
          <p:nvPr/>
        </p:nvCxnSpPr>
        <p:spPr>
          <a:xfrm flipV="1">
            <a:off x="5697776" y="2372114"/>
            <a:ext cx="0" cy="237718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8" name="Conector recto 97">
            <a:extLst>
              <a:ext uri="{FF2B5EF4-FFF2-40B4-BE49-F238E27FC236}">
                <a16:creationId xmlns:a16="http://schemas.microsoft.com/office/drawing/2014/main" id="{705212FC-F2CB-432E-BD8D-8D6FD5C7B18F}"/>
              </a:ext>
            </a:extLst>
          </p:cNvPr>
          <p:cNvCxnSpPr>
            <a:cxnSpLocks/>
          </p:cNvCxnSpPr>
          <p:nvPr/>
        </p:nvCxnSpPr>
        <p:spPr>
          <a:xfrm flipV="1">
            <a:off x="5697776" y="2372115"/>
            <a:ext cx="1346512" cy="4953"/>
          </a:xfrm>
          <a:prstGeom prst="line">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6" name="Rectángulo: esquina doblada 105">
            <a:extLst>
              <a:ext uri="{FF2B5EF4-FFF2-40B4-BE49-F238E27FC236}">
                <a16:creationId xmlns:a16="http://schemas.microsoft.com/office/drawing/2014/main" id="{A35F0934-8A71-4B2C-A7E9-0E9D004EC2E8}"/>
              </a:ext>
            </a:extLst>
          </p:cNvPr>
          <p:cNvSpPr/>
          <p:nvPr/>
        </p:nvSpPr>
        <p:spPr>
          <a:xfrm>
            <a:off x="7901038" y="1549412"/>
            <a:ext cx="397912" cy="504056"/>
          </a:xfrm>
          <a:prstGeom prst="foldedCorner">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a:ln>
                  <a:solidFill>
                    <a:srgbClr val="0070C0"/>
                  </a:solidFill>
                </a:ln>
                <a:solidFill>
                  <a:srgbClr val="0070C0"/>
                </a:solidFill>
              </a:rPr>
              <a:t>log</a:t>
            </a:r>
            <a:endParaRPr lang="en-US" sz="1200" dirty="0">
              <a:ln>
                <a:solidFill>
                  <a:srgbClr val="0070C0"/>
                </a:solidFill>
              </a:ln>
              <a:solidFill>
                <a:srgbClr val="0070C0"/>
              </a:solidFill>
            </a:endParaRPr>
          </a:p>
        </p:txBody>
      </p:sp>
      <p:sp>
        <p:nvSpPr>
          <p:cNvPr id="108" name="Rectángulo: esquina doblada 107">
            <a:extLst>
              <a:ext uri="{FF2B5EF4-FFF2-40B4-BE49-F238E27FC236}">
                <a16:creationId xmlns:a16="http://schemas.microsoft.com/office/drawing/2014/main" id="{DC883E2E-D022-49A9-8149-5E592F1AF6D0}"/>
              </a:ext>
            </a:extLst>
          </p:cNvPr>
          <p:cNvSpPr/>
          <p:nvPr/>
        </p:nvSpPr>
        <p:spPr>
          <a:xfrm>
            <a:off x="9908836" y="5216061"/>
            <a:ext cx="397912" cy="504056"/>
          </a:xfrm>
          <a:prstGeom prst="foldedCorner">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a:ln>
                  <a:solidFill>
                    <a:srgbClr val="0070C0"/>
                  </a:solidFill>
                </a:ln>
                <a:solidFill>
                  <a:srgbClr val="0070C0"/>
                </a:solidFill>
              </a:rPr>
              <a:t>log</a:t>
            </a:r>
            <a:endParaRPr lang="en-US" sz="1200" dirty="0">
              <a:ln>
                <a:solidFill>
                  <a:srgbClr val="0070C0"/>
                </a:solidFill>
              </a:ln>
              <a:solidFill>
                <a:srgbClr val="0070C0"/>
              </a:solidFill>
            </a:endParaRPr>
          </a:p>
        </p:txBody>
      </p:sp>
      <p:sp>
        <p:nvSpPr>
          <p:cNvPr id="109" name="Rectángulo: esquina doblada 108">
            <a:extLst>
              <a:ext uri="{FF2B5EF4-FFF2-40B4-BE49-F238E27FC236}">
                <a16:creationId xmlns:a16="http://schemas.microsoft.com/office/drawing/2014/main" id="{1D1443B5-DF41-4539-8A9F-0D93873B9CAE}"/>
              </a:ext>
            </a:extLst>
          </p:cNvPr>
          <p:cNvSpPr/>
          <p:nvPr/>
        </p:nvSpPr>
        <p:spPr>
          <a:xfrm>
            <a:off x="7961942" y="5426230"/>
            <a:ext cx="397912" cy="504056"/>
          </a:xfrm>
          <a:prstGeom prst="foldedCorner">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a:ln>
                  <a:solidFill>
                    <a:srgbClr val="0070C0"/>
                  </a:solidFill>
                </a:ln>
                <a:solidFill>
                  <a:srgbClr val="0070C0"/>
                </a:solidFill>
              </a:rPr>
              <a:t>log</a:t>
            </a:r>
            <a:endParaRPr lang="en-US" sz="1200" dirty="0">
              <a:ln>
                <a:solidFill>
                  <a:srgbClr val="0070C0"/>
                </a:solidFill>
              </a:ln>
              <a:solidFill>
                <a:srgbClr val="0070C0"/>
              </a:solidFill>
            </a:endParaRPr>
          </a:p>
        </p:txBody>
      </p:sp>
      <p:pic>
        <p:nvPicPr>
          <p:cNvPr id="110" name="Imagen 109">
            <a:extLst>
              <a:ext uri="{FF2B5EF4-FFF2-40B4-BE49-F238E27FC236}">
                <a16:creationId xmlns:a16="http://schemas.microsoft.com/office/drawing/2014/main" id="{D1F20B60-7B57-4B00-B9E3-11D6C91C26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5496" y="1675222"/>
            <a:ext cx="629178" cy="629178"/>
          </a:xfrm>
          <a:prstGeom prst="rect">
            <a:avLst/>
          </a:prstGeom>
        </p:spPr>
      </p:pic>
      <p:pic>
        <p:nvPicPr>
          <p:cNvPr id="112" name="Imagen 111">
            <a:extLst>
              <a:ext uri="{FF2B5EF4-FFF2-40B4-BE49-F238E27FC236}">
                <a16:creationId xmlns:a16="http://schemas.microsoft.com/office/drawing/2014/main" id="{C6FDA121-FC84-42B4-82AC-6A0B8A0C94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5744" y="5050642"/>
            <a:ext cx="629178" cy="629178"/>
          </a:xfrm>
          <a:prstGeom prst="rect">
            <a:avLst/>
          </a:prstGeom>
        </p:spPr>
      </p:pic>
      <p:sp>
        <p:nvSpPr>
          <p:cNvPr id="2" name="Título 1">
            <a:extLst>
              <a:ext uri="{FF2B5EF4-FFF2-40B4-BE49-F238E27FC236}">
                <a16:creationId xmlns:a16="http://schemas.microsoft.com/office/drawing/2014/main" id="{57FF7918-5D00-28AC-D4A5-A4921E2A5127}"/>
              </a:ext>
            </a:extLst>
          </p:cNvPr>
          <p:cNvSpPr>
            <a:spLocks noGrp="1"/>
          </p:cNvSpPr>
          <p:nvPr>
            <p:ph type="title"/>
          </p:nvPr>
        </p:nvSpPr>
        <p:spPr/>
        <p:txBody>
          <a:bodyPr/>
          <a:lstStyle/>
          <a:p>
            <a:r>
              <a:rPr lang="es-ES_tradnl" dirty="0" err="1"/>
              <a:t>GamiTool</a:t>
            </a:r>
            <a:endParaRPr lang="es-ES_tradnl" dirty="0"/>
          </a:p>
        </p:txBody>
      </p:sp>
      <p:sp>
        <p:nvSpPr>
          <p:cNvPr id="3" name="Marcador de contenido 2">
            <a:extLst>
              <a:ext uri="{FF2B5EF4-FFF2-40B4-BE49-F238E27FC236}">
                <a16:creationId xmlns:a16="http://schemas.microsoft.com/office/drawing/2014/main" id="{0696FF50-A67F-A0CA-2C41-076FBD8ED6F6}"/>
              </a:ext>
            </a:extLst>
          </p:cNvPr>
          <p:cNvSpPr>
            <a:spLocks noGrp="1"/>
          </p:cNvSpPr>
          <p:nvPr>
            <p:ph sz="quarter" idx="11"/>
          </p:nvPr>
        </p:nvSpPr>
        <p:spPr>
          <a:xfrm>
            <a:off x="838200" y="1854200"/>
            <a:ext cx="3356134" cy="3962400"/>
          </a:xfrm>
        </p:spPr>
        <p:txBody>
          <a:bodyPr/>
          <a:lstStyle/>
          <a:p>
            <a:pPr marL="514350" indent="-514350">
              <a:buFont typeface="+mj-lt"/>
              <a:buAutoNum type="arabicPeriod"/>
            </a:pPr>
            <a:r>
              <a:rPr lang="en-GB" dirty="0"/>
              <a:t>Design subsystem</a:t>
            </a:r>
          </a:p>
          <a:p>
            <a:pPr marL="514350" indent="-514350">
              <a:buFont typeface="+mj-lt"/>
              <a:buAutoNum type="arabicPeriod"/>
            </a:pPr>
            <a:r>
              <a:rPr lang="en-GB" dirty="0"/>
              <a:t>Management subsystem</a:t>
            </a:r>
          </a:p>
        </p:txBody>
      </p:sp>
      <p:sp>
        <p:nvSpPr>
          <p:cNvPr id="4" name="Marcador de pie de página 3">
            <a:extLst>
              <a:ext uri="{FF2B5EF4-FFF2-40B4-BE49-F238E27FC236}">
                <a16:creationId xmlns:a16="http://schemas.microsoft.com/office/drawing/2014/main" id="{1971EE2E-8606-A4BE-AC95-579E3B190563}"/>
              </a:ext>
            </a:extLst>
          </p:cNvPr>
          <p:cNvSpPr>
            <a:spLocks noGrp="1"/>
          </p:cNvSpPr>
          <p:nvPr>
            <p:ph type="ftr" sz="quarter" idx="3"/>
          </p:nvPr>
        </p:nvSpPr>
        <p:spPr/>
        <p:txBody>
          <a:bodyPr/>
          <a:lstStyle/>
          <a:p>
            <a:r>
              <a:rPr lang="es-ES"/>
              <a:t>amartine@CSEDU May 2nd 2024</a:t>
            </a:r>
            <a:endParaRPr lang="es-ES" dirty="0"/>
          </a:p>
        </p:txBody>
      </p:sp>
      <p:sp>
        <p:nvSpPr>
          <p:cNvPr id="5" name="Marcador de número de diapositiva 4">
            <a:extLst>
              <a:ext uri="{FF2B5EF4-FFF2-40B4-BE49-F238E27FC236}">
                <a16:creationId xmlns:a16="http://schemas.microsoft.com/office/drawing/2014/main" id="{6787E469-9293-B562-69B5-CCC227F33053}"/>
              </a:ext>
            </a:extLst>
          </p:cNvPr>
          <p:cNvSpPr>
            <a:spLocks noGrp="1"/>
          </p:cNvSpPr>
          <p:nvPr>
            <p:ph type="sldNum" sz="quarter" idx="4"/>
          </p:nvPr>
        </p:nvSpPr>
        <p:spPr/>
        <p:txBody>
          <a:bodyPr/>
          <a:lstStyle/>
          <a:p>
            <a:fld id="{66ACB6DD-DCF0-A441-B658-B929A2260E05}" type="slidenum">
              <a:rPr lang="es-ES" smtClean="0"/>
              <a:t>49</a:t>
            </a:fld>
            <a:endParaRPr lang="es-ES" dirty="0"/>
          </a:p>
        </p:txBody>
      </p:sp>
    </p:spTree>
    <p:extLst>
      <p:ext uri="{BB962C8B-B14F-4D97-AF65-F5344CB8AC3E}">
        <p14:creationId xmlns:p14="http://schemas.microsoft.com/office/powerpoint/2010/main" val="283551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69"/>
                                        </p:tgtEl>
                                        <p:attrNameLst>
                                          <p:attrName>style.visibility</p:attrName>
                                        </p:attrNameLst>
                                      </p:cBhvr>
                                      <p:to>
                                        <p:strVal val="visible"/>
                                      </p:to>
                                    </p:set>
                                    <p:animEffect transition="in" filter="wheel(1)">
                                      <p:cBhvr>
                                        <p:cTn id="11" dur="1000"/>
                                        <p:tgtEl>
                                          <p:spTgt spid="6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6"/>
                                        </p:tgtEl>
                                        <p:attrNameLst>
                                          <p:attrName>style.visibility</p:attrName>
                                        </p:attrNameLst>
                                      </p:cBhvr>
                                      <p:to>
                                        <p:strVal val="visible"/>
                                      </p:to>
                                    </p:set>
                                    <p:animEffect transition="in" filter="wipe(down)">
                                      <p:cBhvr>
                                        <p:cTn id="16" dur="500"/>
                                        <p:tgtEl>
                                          <p:spTgt spid="76"/>
                                        </p:tgtEl>
                                      </p:cBhvr>
                                    </p:animEffect>
                                  </p:childTnLst>
                                </p:cTn>
                              </p:par>
                              <p:par>
                                <p:cTn id="17" presetID="22" presetClass="entr" presetSubtype="8" fill="hold"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wipe(left)">
                                      <p:cBhvr>
                                        <p:cTn id="19" dur="500"/>
                                        <p:tgtEl>
                                          <p:spTgt spid="9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1" nodeType="clickEffect">
                                  <p:stCondLst>
                                    <p:cond delay="0"/>
                                  </p:stCondLst>
                                  <p:childTnLst>
                                    <p:set>
                                      <p:cBhvr>
                                        <p:cTn id="23" dur="1" fill="hold">
                                          <p:stCondLst>
                                            <p:cond delay="0"/>
                                          </p:stCondLst>
                                        </p:cTn>
                                        <p:tgtEl>
                                          <p:spTgt spid="78"/>
                                        </p:tgtEl>
                                        <p:attrNameLst>
                                          <p:attrName>style.visibility</p:attrName>
                                        </p:attrNameLst>
                                      </p:cBhvr>
                                      <p:to>
                                        <p:strVal val="visible"/>
                                      </p:to>
                                    </p:set>
                                  </p:childTnLst>
                                </p:cTn>
                              </p:par>
                            </p:childTnLst>
                          </p:cTn>
                        </p:par>
                        <p:par>
                          <p:cTn id="24" fill="hold">
                            <p:stCondLst>
                              <p:cond delay="0"/>
                            </p:stCondLst>
                            <p:childTnLst>
                              <p:par>
                                <p:cTn id="25" presetID="50" presetClass="path" presetSubtype="0" accel="50000" decel="50000" fill="hold" grpId="0" nodeType="afterEffect">
                                  <p:stCondLst>
                                    <p:cond delay="0"/>
                                  </p:stCondLst>
                                  <p:childTnLst>
                                    <p:animMotion origin="layout" path="M -0.00017 -2.22222E-6 L -0.1783 0.00185 C -0.17673 0.00185 -0.17795 0.11227 -0.17795 0.20417 L -0.17795 0.40903 " pathEditMode="relative" rAng="0" ptsTypes="AAAA">
                                      <p:cBhvr>
                                        <p:cTn id="26" dur="1000" fill="hold"/>
                                        <p:tgtEl>
                                          <p:spTgt spid="78"/>
                                        </p:tgtEl>
                                        <p:attrNameLst>
                                          <p:attrName>ppt_x</p:attrName>
                                          <p:attrName>ppt_y</p:attrName>
                                        </p:attrNameLst>
                                      </p:cBhvr>
                                      <p:rCtr x="-8906" y="20440"/>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76"/>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98"/>
                                        </p:tgtEl>
                                        <p:attrNameLst>
                                          <p:attrName>style.visibility</p:attrName>
                                        </p:attrNameLst>
                                      </p:cBhvr>
                                      <p:to>
                                        <p:strVal val="hidden"/>
                                      </p:to>
                                    </p:set>
                                  </p:childTnLst>
                                </p:cTn>
                              </p:par>
                              <p:par>
                                <p:cTn id="33" presetID="1" presetClass="exit" presetSubtype="0" fill="hold" grpId="2" nodeType="withEffect">
                                  <p:stCondLst>
                                    <p:cond delay="0"/>
                                  </p:stCondLst>
                                  <p:childTnLst>
                                    <p:set>
                                      <p:cBhvr>
                                        <p:cTn id="34" dur="1" fill="hold">
                                          <p:stCondLst>
                                            <p:cond delay="0"/>
                                          </p:stCondLst>
                                        </p:cTn>
                                        <p:tgtEl>
                                          <p:spTgt spid="78"/>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86"/>
                                        </p:tgtEl>
                                        <p:attrNameLst>
                                          <p:attrName>style.visibility</p:attrName>
                                        </p:attrNameLst>
                                      </p:cBhvr>
                                      <p:to>
                                        <p:strVal val="visible"/>
                                      </p:to>
                                    </p:set>
                                  </p:childTnLst>
                                </p:cTn>
                              </p:par>
                            </p:childTnLst>
                          </p:cTn>
                        </p:par>
                        <p:par>
                          <p:cTn id="37" fill="hold">
                            <p:stCondLst>
                              <p:cond delay="0"/>
                            </p:stCondLst>
                            <p:childTnLst>
                              <p:par>
                                <p:cTn id="38" presetID="50" presetClass="path" presetSubtype="0" accel="50000" decel="50000" fill="hold" grpId="1" nodeType="afterEffect">
                                  <p:stCondLst>
                                    <p:cond delay="0"/>
                                  </p:stCondLst>
                                  <p:childTnLst>
                                    <p:animMotion origin="layout" path="M 1.38889E-6 -2.96296E-6 L 0.06614 -2.96296E-6 C 0.08403 -2.96296E-6 0.08003 0.01713 0.08003 0.03148 L 0.08003 0.0632 " pathEditMode="relative" rAng="0" ptsTypes="AAAA">
                                      <p:cBhvr>
                                        <p:cTn id="39" dur="500" fill="hold"/>
                                        <p:tgtEl>
                                          <p:spTgt spid="86"/>
                                        </p:tgtEl>
                                        <p:attrNameLst>
                                          <p:attrName>ppt_x</p:attrName>
                                          <p:attrName>ppt_y</p:attrName>
                                        </p:attrNameLst>
                                      </p:cBhvr>
                                      <p:rCtr x="4028" y="3148"/>
                                    </p:animMotion>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83"/>
                                        </p:tgtEl>
                                        <p:attrNameLst>
                                          <p:attrName>style.visibility</p:attrName>
                                        </p:attrNameLst>
                                      </p:cBhvr>
                                      <p:to>
                                        <p:strVal val="visible"/>
                                      </p:to>
                                    </p:set>
                                  </p:childTnLst>
                                </p:cTn>
                              </p:par>
                              <p:par>
                                <p:cTn id="44" presetID="57" presetClass="path" presetSubtype="0" accel="50000" decel="50000" fill="hold" grpId="1" nodeType="withEffect">
                                  <p:stCondLst>
                                    <p:cond delay="0"/>
                                  </p:stCondLst>
                                  <p:childTnLst>
                                    <p:animMotion origin="layout" path="M 5.55556E-7 2.59259E-6 L 5.55556E-7 -0.1544 C 5.55556E-7 -0.22361 -0.00208 -0.30834 0.0375 -0.30834 L 0.17535 -0.30834 " pathEditMode="relative" rAng="0" ptsTypes="AAAA">
                                      <p:cBhvr>
                                        <p:cTn id="45" dur="500" fill="hold"/>
                                        <p:tgtEl>
                                          <p:spTgt spid="83"/>
                                        </p:tgtEl>
                                        <p:attrNameLst>
                                          <p:attrName>ppt_x</p:attrName>
                                          <p:attrName>ppt_y</p:attrName>
                                        </p:attrNameLst>
                                      </p:cBhvr>
                                      <p:rCtr x="8750" y="-15417"/>
                                    </p:animMotion>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grpId="0" nodeType="clickEffect">
                                  <p:stCondLst>
                                    <p:cond delay="0"/>
                                  </p:stCondLst>
                                  <p:childTnLst>
                                    <p:set>
                                      <p:cBhvr>
                                        <p:cTn id="53" dur="1" fill="hold">
                                          <p:stCondLst>
                                            <p:cond delay="0"/>
                                          </p:stCondLst>
                                        </p:cTn>
                                        <p:tgtEl>
                                          <p:spTgt spid="93"/>
                                        </p:tgtEl>
                                        <p:attrNameLst>
                                          <p:attrName>style.visibility</p:attrName>
                                        </p:attrNameLst>
                                      </p:cBhvr>
                                      <p:to>
                                        <p:strVal val="visible"/>
                                      </p:to>
                                    </p:set>
                                    <p:animEffect transition="in" filter="wheel(1)">
                                      <p:cBhvr>
                                        <p:cTn id="54" dur="1000"/>
                                        <p:tgtEl>
                                          <p:spTgt spid="9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94"/>
                                        </p:tgtEl>
                                        <p:attrNameLst>
                                          <p:attrName>style.visibility</p:attrName>
                                        </p:attrNameLst>
                                      </p:cBhvr>
                                      <p:to>
                                        <p:strVal val="visible"/>
                                      </p:to>
                                    </p:set>
                                    <p:animEffect transition="in" filter="wipe(up)">
                                      <p:cBhvr>
                                        <p:cTn id="59" dur="500"/>
                                        <p:tgtEl>
                                          <p:spTgt spid="94"/>
                                        </p:tgtEl>
                                      </p:cBhvr>
                                    </p:animEffect>
                                  </p:childTnLst>
                                </p:cTn>
                              </p:par>
                            </p:childTnLst>
                          </p:cTn>
                        </p:par>
                        <p:par>
                          <p:cTn id="60" fill="hold">
                            <p:stCondLst>
                              <p:cond delay="500"/>
                            </p:stCondLst>
                            <p:childTnLst>
                              <p:par>
                                <p:cTn id="61" presetID="22" presetClass="entr" presetSubtype="1" fill="hold" nodeType="afterEffect">
                                  <p:stCondLst>
                                    <p:cond delay="0"/>
                                  </p:stCondLst>
                                  <p:childTnLst>
                                    <p:set>
                                      <p:cBhvr>
                                        <p:cTn id="62" dur="1" fill="hold">
                                          <p:stCondLst>
                                            <p:cond delay="0"/>
                                          </p:stCondLst>
                                        </p:cTn>
                                        <p:tgtEl>
                                          <p:spTgt spid="95"/>
                                        </p:tgtEl>
                                        <p:attrNameLst>
                                          <p:attrName>style.visibility</p:attrName>
                                        </p:attrNameLst>
                                      </p:cBhvr>
                                      <p:to>
                                        <p:strVal val="visible"/>
                                      </p:to>
                                    </p:set>
                                    <p:animEffect transition="in" filter="wipe(up)">
                                      <p:cBhvr>
                                        <p:cTn id="63" dur="500"/>
                                        <p:tgtEl>
                                          <p:spTgt spid="95"/>
                                        </p:tgtEl>
                                      </p:cBhvr>
                                    </p:animEffect>
                                  </p:childTnLst>
                                </p:cTn>
                              </p:par>
                              <p:par>
                                <p:cTn id="64" presetID="22" presetClass="entr" presetSubtype="1" fill="hold" nodeType="withEffect">
                                  <p:stCondLst>
                                    <p:cond delay="0"/>
                                  </p:stCondLst>
                                  <p:childTnLst>
                                    <p:set>
                                      <p:cBhvr>
                                        <p:cTn id="65" dur="1" fill="hold">
                                          <p:stCondLst>
                                            <p:cond delay="0"/>
                                          </p:stCondLst>
                                        </p:cTn>
                                        <p:tgtEl>
                                          <p:spTgt spid="96"/>
                                        </p:tgtEl>
                                        <p:attrNameLst>
                                          <p:attrName>style.visibility</p:attrName>
                                        </p:attrNameLst>
                                      </p:cBhvr>
                                      <p:to>
                                        <p:strVal val="visible"/>
                                      </p:to>
                                    </p:set>
                                    <p:animEffect transition="in" filter="wipe(up)">
                                      <p:cBhvr>
                                        <p:cTn id="66" dur="500"/>
                                        <p:tgtEl>
                                          <p:spTgt spid="96"/>
                                        </p:tgtEl>
                                      </p:cBhvr>
                                    </p:animEffect>
                                  </p:childTnLst>
                                </p:cTn>
                              </p:par>
                              <p:par>
                                <p:cTn id="67" presetID="22" presetClass="entr" presetSubtype="2" fill="hold" nodeType="withEffect">
                                  <p:stCondLst>
                                    <p:cond delay="0"/>
                                  </p:stCondLst>
                                  <p:childTnLst>
                                    <p:set>
                                      <p:cBhvr>
                                        <p:cTn id="68" dur="1" fill="hold">
                                          <p:stCondLst>
                                            <p:cond delay="0"/>
                                          </p:stCondLst>
                                        </p:cTn>
                                        <p:tgtEl>
                                          <p:spTgt spid="111"/>
                                        </p:tgtEl>
                                        <p:attrNameLst>
                                          <p:attrName>style.visibility</p:attrName>
                                        </p:attrNameLst>
                                      </p:cBhvr>
                                      <p:to>
                                        <p:strVal val="visible"/>
                                      </p:to>
                                    </p:set>
                                    <p:animEffect transition="in" filter="wipe(right)">
                                      <p:cBhvr>
                                        <p:cTn id="69" dur="500"/>
                                        <p:tgtEl>
                                          <p:spTgt spid="111"/>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99"/>
                                        </p:tgtEl>
                                        <p:attrNameLst>
                                          <p:attrName>style.visibility</p:attrName>
                                        </p:attrNameLst>
                                      </p:cBhvr>
                                      <p:to>
                                        <p:strVal val="visible"/>
                                      </p:to>
                                    </p:set>
                                    <p:animEffect transition="in" filter="wipe(down)">
                                      <p:cBhvr>
                                        <p:cTn id="74" dur="500"/>
                                        <p:tgtEl>
                                          <p:spTgt spid="99"/>
                                        </p:tgtEl>
                                      </p:cBhvr>
                                    </p:animEffect>
                                  </p:childTnLst>
                                </p:cTn>
                              </p:par>
                            </p:childTnLst>
                          </p:cTn>
                        </p:par>
                        <p:par>
                          <p:cTn id="75" fill="hold">
                            <p:stCondLst>
                              <p:cond delay="500"/>
                            </p:stCondLst>
                            <p:childTnLst>
                              <p:par>
                                <p:cTn id="76" presetID="22" presetClass="entr" presetSubtype="4" fill="hold" nodeType="afterEffect">
                                  <p:stCondLst>
                                    <p:cond delay="0"/>
                                  </p:stCondLst>
                                  <p:childTnLst>
                                    <p:set>
                                      <p:cBhvr>
                                        <p:cTn id="77" dur="1" fill="hold">
                                          <p:stCondLst>
                                            <p:cond delay="0"/>
                                          </p:stCondLst>
                                        </p:cTn>
                                        <p:tgtEl>
                                          <p:spTgt spid="104"/>
                                        </p:tgtEl>
                                        <p:attrNameLst>
                                          <p:attrName>style.visibility</p:attrName>
                                        </p:attrNameLst>
                                      </p:cBhvr>
                                      <p:to>
                                        <p:strVal val="visible"/>
                                      </p:to>
                                    </p:set>
                                    <p:animEffect transition="in" filter="wipe(down)">
                                      <p:cBhvr>
                                        <p:cTn id="78" dur="500"/>
                                        <p:tgtEl>
                                          <p:spTgt spid="104"/>
                                        </p:tgtEl>
                                      </p:cBhvr>
                                    </p:animEffect>
                                  </p:childTnLst>
                                </p:cTn>
                              </p:par>
                            </p:childTnLst>
                          </p:cTn>
                        </p:par>
                        <p:par>
                          <p:cTn id="79" fill="hold">
                            <p:stCondLst>
                              <p:cond delay="1000"/>
                            </p:stCondLst>
                            <p:childTnLst>
                              <p:par>
                                <p:cTn id="80" presetID="22" presetClass="entr" presetSubtype="2" fill="hold" nodeType="afterEffect">
                                  <p:stCondLst>
                                    <p:cond delay="0"/>
                                  </p:stCondLst>
                                  <p:childTnLst>
                                    <p:set>
                                      <p:cBhvr>
                                        <p:cTn id="81" dur="1" fill="hold">
                                          <p:stCondLst>
                                            <p:cond delay="0"/>
                                          </p:stCondLst>
                                        </p:cTn>
                                        <p:tgtEl>
                                          <p:spTgt spid="107"/>
                                        </p:tgtEl>
                                        <p:attrNameLst>
                                          <p:attrName>style.visibility</p:attrName>
                                        </p:attrNameLst>
                                      </p:cBhvr>
                                      <p:to>
                                        <p:strVal val="visible"/>
                                      </p:to>
                                    </p:set>
                                    <p:animEffect transition="in" filter="wipe(right)">
                                      <p:cBhvr>
                                        <p:cTn id="82" dur="500"/>
                                        <p:tgtEl>
                                          <p:spTgt spid="107"/>
                                        </p:tgtEl>
                                      </p:cBhvr>
                                    </p:animEffec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1" nodeType="clickEffect">
                                  <p:stCondLst>
                                    <p:cond delay="0"/>
                                  </p:stCondLst>
                                  <p:childTnLst>
                                    <p:set>
                                      <p:cBhvr>
                                        <p:cTn id="86" dur="1" fill="hold">
                                          <p:stCondLst>
                                            <p:cond delay="0"/>
                                          </p:stCondLst>
                                        </p:cTn>
                                        <p:tgtEl>
                                          <p:spTgt spid="106"/>
                                        </p:tgtEl>
                                        <p:attrNameLst>
                                          <p:attrName>style.visibility</p:attrName>
                                        </p:attrNameLst>
                                      </p:cBhvr>
                                      <p:to>
                                        <p:strVal val="visible"/>
                                      </p:to>
                                    </p:set>
                                  </p:childTnLst>
                                </p:cTn>
                              </p:par>
                            </p:childTnLst>
                          </p:cTn>
                        </p:par>
                        <p:par>
                          <p:cTn id="87" fill="hold">
                            <p:stCondLst>
                              <p:cond delay="0"/>
                            </p:stCondLst>
                            <p:childTnLst>
                              <p:par>
                                <p:cTn id="88" presetID="50" presetClass="path" presetSubtype="0" accel="50000" decel="50000" fill="hold" grpId="0" nodeType="afterEffect">
                                  <p:stCondLst>
                                    <p:cond delay="0"/>
                                  </p:stCondLst>
                                  <p:childTnLst>
                                    <p:animMotion origin="layout" path="M -3.88889E-6 -2.22222E-6 L 0.13542 0.0007 C 0.17466 0.0007 0.175 0.11111 0.175 0.20162 L 0.175 0.4044 " pathEditMode="relative" rAng="0" ptsTypes="AAAA">
                                      <p:cBhvr>
                                        <p:cTn id="89" dur="1000" fill="hold"/>
                                        <p:tgtEl>
                                          <p:spTgt spid="106"/>
                                        </p:tgtEl>
                                        <p:attrNameLst>
                                          <p:attrName>ppt_x</p:attrName>
                                          <p:attrName>ppt_y</p:attrName>
                                        </p:attrNameLst>
                                      </p:cBhvr>
                                      <p:rCtr x="8750" y="20208"/>
                                    </p:animMotion>
                                  </p:childTnLst>
                                </p:cTn>
                              </p:par>
                              <p:par>
                                <p:cTn id="90" presetID="1" presetClass="entr" presetSubtype="0" fill="hold" grpId="1" nodeType="withEffect">
                                  <p:stCondLst>
                                    <p:cond delay="0"/>
                                  </p:stCondLst>
                                  <p:childTnLst>
                                    <p:set>
                                      <p:cBhvr>
                                        <p:cTn id="91" dur="1" fill="hold">
                                          <p:stCondLst>
                                            <p:cond delay="0"/>
                                          </p:stCondLst>
                                        </p:cTn>
                                        <p:tgtEl>
                                          <p:spTgt spid="108"/>
                                        </p:tgtEl>
                                        <p:attrNameLst>
                                          <p:attrName>style.visibility</p:attrName>
                                        </p:attrNameLst>
                                      </p:cBhvr>
                                      <p:to>
                                        <p:strVal val="visible"/>
                                      </p:to>
                                    </p:set>
                                  </p:childTnLst>
                                </p:cTn>
                              </p:par>
                              <p:par>
                                <p:cTn id="92" presetID="43" presetClass="path" presetSubtype="0" accel="50000" decel="50000" fill="hold" grpId="0" nodeType="withEffect">
                                  <p:stCondLst>
                                    <p:cond delay="0"/>
                                  </p:stCondLst>
                                  <p:childTnLst>
                                    <p:animMotion origin="layout" path="M -1.94444E-6 -2.96296E-6 L 0.04323 -2.96296E-6 C 0.06268 -2.96296E-6 0.09011 -2.96296E-6 0.09011 -0.09676 C 0.09011 -0.16875 0.08681 -0.36018 0.08681 -0.43194 " pathEditMode="relative" rAng="0" ptsTypes="AAAA">
                                      <p:cBhvr>
                                        <p:cTn id="93" dur="500" spd="-100000" fill="hold"/>
                                        <p:tgtEl>
                                          <p:spTgt spid="108"/>
                                        </p:tgtEl>
                                        <p:attrNameLst>
                                          <p:attrName>ppt_x</p:attrName>
                                          <p:attrName>ppt_y</p:attrName>
                                        </p:attrNameLst>
                                      </p:cBhvr>
                                      <p:rCtr x="4497" y="-21597"/>
                                    </p:animMotion>
                                  </p:childTnLst>
                                </p:cTn>
                              </p:par>
                              <p:par>
                                <p:cTn id="94" presetID="1" presetClass="entr" presetSubtype="0" fill="hold" grpId="1" nodeType="withEffect">
                                  <p:stCondLst>
                                    <p:cond delay="0"/>
                                  </p:stCondLst>
                                  <p:childTnLst>
                                    <p:set>
                                      <p:cBhvr>
                                        <p:cTn id="95" dur="1" fill="hold">
                                          <p:stCondLst>
                                            <p:cond delay="0"/>
                                          </p:stCondLst>
                                        </p:cTn>
                                        <p:tgtEl>
                                          <p:spTgt spid="109"/>
                                        </p:tgtEl>
                                        <p:attrNameLst>
                                          <p:attrName>style.visibility</p:attrName>
                                        </p:attrNameLst>
                                      </p:cBhvr>
                                      <p:to>
                                        <p:strVal val="visible"/>
                                      </p:to>
                                    </p:set>
                                  </p:childTnLst>
                                </p:cTn>
                              </p:par>
                              <p:par>
                                <p:cTn id="96" presetID="42" presetClass="path" presetSubtype="0" accel="50000" decel="50000" fill="hold" grpId="0" nodeType="withEffect">
                                  <p:stCondLst>
                                    <p:cond delay="0"/>
                                  </p:stCondLst>
                                  <p:childTnLst>
                                    <p:animMotion origin="layout" path="M -0.01267 -0.02338 L 0.04809 -0.02338 " pathEditMode="relative" rAng="0" ptsTypes="AA">
                                      <p:cBhvr>
                                        <p:cTn id="97" dur="500" fill="hold"/>
                                        <p:tgtEl>
                                          <p:spTgt spid="109"/>
                                        </p:tgtEl>
                                        <p:attrNameLst>
                                          <p:attrName>ppt_x</p:attrName>
                                          <p:attrName>ppt_y</p:attrName>
                                        </p:attrNameLst>
                                      </p:cBhvr>
                                      <p:rCtr x="3038" y="0"/>
                                    </p:animMotion>
                                  </p:childTnLst>
                                </p:cTn>
                              </p:par>
                            </p:childTnLst>
                          </p:cTn>
                        </p:par>
                      </p:childTnLst>
                    </p:cTn>
                  </p:par>
                  <p:par>
                    <p:cTn id="98" fill="hold">
                      <p:stCondLst>
                        <p:cond delay="indefinite"/>
                      </p:stCondLst>
                      <p:childTnLst>
                        <p:par>
                          <p:cTn id="99" fill="hold">
                            <p:stCondLst>
                              <p:cond delay="0"/>
                            </p:stCondLst>
                            <p:childTnLst>
                              <p:par>
                                <p:cTn id="100" presetID="1" presetClass="exit" presetSubtype="0" fill="hold" grpId="2" nodeType="clickEffect">
                                  <p:stCondLst>
                                    <p:cond delay="0"/>
                                  </p:stCondLst>
                                  <p:childTnLst>
                                    <p:set>
                                      <p:cBhvr>
                                        <p:cTn id="101" dur="1" fill="hold">
                                          <p:stCondLst>
                                            <p:cond delay="0"/>
                                          </p:stCondLst>
                                        </p:cTn>
                                        <p:tgtEl>
                                          <p:spTgt spid="106"/>
                                        </p:tgtEl>
                                        <p:attrNameLst>
                                          <p:attrName>style.visibility</p:attrName>
                                        </p:attrNameLst>
                                      </p:cBhvr>
                                      <p:to>
                                        <p:strVal val="hidden"/>
                                      </p:to>
                                    </p:set>
                                  </p:childTnLst>
                                </p:cTn>
                              </p:par>
                              <p:par>
                                <p:cTn id="102" presetID="1" presetClass="exit" presetSubtype="0" fill="hold" grpId="2" nodeType="withEffect">
                                  <p:stCondLst>
                                    <p:cond delay="0"/>
                                  </p:stCondLst>
                                  <p:childTnLst>
                                    <p:set>
                                      <p:cBhvr>
                                        <p:cTn id="103" dur="1" fill="hold">
                                          <p:stCondLst>
                                            <p:cond delay="0"/>
                                          </p:stCondLst>
                                        </p:cTn>
                                        <p:tgtEl>
                                          <p:spTgt spid="108"/>
                                        </p:tgtEl>
                                        <p:attrNameLst>
                                          <p:attrName>style.visibility</p:attrName>
                                        </p:attrNameLst>
                                      </p:cBhvr>
                                      <p:to>
                                        <p:strVal val="hidden"/>
                                      </p:to>
                                    </p:set>
                                  </p:childTnLst>
                                </p:cTn>
                              </p:par>
                              <p:par>
                                <p:cTn id="104" presetID="1" presetClass="exit" presetSubtype="0" fill="hold" grpId="2" nodeType="withEffect">
                                  <p:stCondLst>
                                    <p:cond delay="0"/>
                                  </p:stCondLst>
                                  <p:childTnLst>
                                    <p:set>
                                      <p:cBhvr>
                                        <p:cTn id="105" dur="1" fill="hold">
                                          <p:stCondLst>
                                            <p:cond delay="0"/>
                                          </p:stCondLst>
                                        </p:cTn>
                                        <p:tgtEl>
                                          <p:spTgt spid="109"/>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nodeType="clickEffect">
                                  <p:stCondLst>
                                    <p:cond delay="0"/>
                                  </p:stCondLst>
                                  <p:childTnLst>
                                    <p:set>
                                      <p:cBhvr>
                                        <p:cTn id="109" dur="1" fill="hold">
                                          <p:stCondLst>
                                            <p:cond delay="0"/>
                                          </p:stCondLst>
                                        </p:cTn>
                                        <p:tgtEl>
                                          <p:spTgt spid="110"/>
                                        </p:tgtEl>
                                        <p:attrNameLst>
                                          <p:attrName>style.visibility</p:attrName>
                                        </p:attrNameLst>
                                      </p:cBhvr>
                                      <p:to>
                                        <p:strVal val="visible"/>
                                      </p:to>
                                    </p:set>
                                  </p:childTnLst>
                                </p:cTn>
                              </p:par>
                              <p:par>
                                <p:cTn id="110" presetID="50" presetClass="path" presetSubtype="0" accel="50000" decel="50000" fill="hold" nodeType="withEffect">
                                  <p:stCondLst>
                                    <p:cond delay="0"/>
                                  </p:stCondLst>
                                  <p:childTnLst>
                                    <p:animMotion origin="layout" path="M -2.22222E-6 -0.00023 C 0.03143 -0.00023 0.11823 -0.01158 0.15018 0.00301 C 0.18229 0.01782 0.19219 0.00254 0.19219 0.0875 C 0.19219 0.15069 0.19132 0.31527 0.19132 0.37893 " pathEditMode="relative" rAng="0" ptsTypes="AAAA">
                                      <p:cBhvr>
                                        <p:cTn id="111" dur="500" spd="-100000" fill="hold"/>
                                        <p:tgtEl>
                                          <p:spTgt spid="110"/>
                                        </p:tgtEl>
                                        <p:attrNameLst>
                                          <p:attrName>ppt_x</p:attrName>
                                          <p:attrName>ppt_y</p:attrName>
                                        </p:attrNameLst>
                                      </p:cBhvr>
                                      <p:rCtr x="9601" y="18727"/>
                                    </p:animMotion>
                                  </p:childTnLst>
                                </p:cTn>
                              </p:par>
                              <p:par>
                                <p:cTn id="112" presetID="1" presetClass="entr" presetSubtype="0" fill="hold" nodeType="withEffect">
                                  <p:stCondLst>
                                    <p:cond delay="0"/>
                                  </p:stCondLst>
                                  <p:childTnLst>
                                    <p:set>
                                      <p:cBhvr>
                                        <p:cTn id="113" dur="1" fill="hold">
                                          <p:stCondLst>
                                            <p:cond delay="0"/>
                                          </p:stCondLst>
                                        </p:cTn>
                                        <p:tgtEl>
                                          <p:spTgt spid="112"/>
                                        </p:tgtEl>
                                        <p:attrNameLst>
                                          <p:attrName>style.visibility</p:attrName>
                                        </p:attrNameLst>
                                      </p:cBhvr>
                                      <p:to>
                                        <p:strVal val="visible"/>
                                      </p:to>
                                    </p:set>
                                  </p:childTnLst>
                                </p:cTn>
                              </p:par>
                              <p:par>
                                <p:cTn id="114" presetID="43" presetClass="path" presetSubtype="0" accel="50000" decel="50000" fill="hold" nodeType="withEffect">
                                  <p:stCondLst>
                                    <p:cond delay="0"/>
                                  </p:stCondLst>
                                  <p:childTnLst>
                                    <p:animMotion origin="layout" path="M 2.77778E-7 1.85185E-6 L 0.04115 1.85185E-6 C 0.05955 1.85185E-6 0.08247 -0.11713 0.08247 -0.21181 L 0.08247 -0.42361 " pathEditMode="relative" rAng="0" ptsTypes="AAAA">
                                      <p:cBhvr>
                                        <p:cTn id="115" dur="500" fill="hold"/>
                                        <p:tgtEl>
                                          <p:spTgt spid="112"/>
                                        </p:tgtEl>
                                        <p:attrNameLst>
                                          <p:attrName>ppt_x</p:attrName>
                                          <p:attrName>ppt_y</p:attrName>
                                        </p:attrNameLst>
                                      </p:cBhvr>
                                      <p:rCtr x="4115" y="-211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8" grpId="0" animBg="1"/>
      <p:bldP spid="78" grpId="1" animBg="1"/>
      <p:bldP spid="78" grpId="2" animBg="1"/>
      <p:bldP spid="83" grpId="0" animBg="1"/>
      <p:bldP spid="83" grpId="1" animBg="1"/>
      <p:bldP spid="86" grpId="0" animBg="1"/>
      <p:bldP spid="86" grpId="1" animBg="1"/>
      <p:bldP spid="93" grpId="0" animBg="1"/>
      <p:bldP spid="106" grpId="0" animBg="1"/>
      <p:bldP spid="106" grpId="1" animBg="1"/>
      <p:bldP spid="106" grpId="2" animBg="1"/>
      <p:bldP spid="108" grpId="0" animBg="1"/>
      <p:bldP spid="108" grpId="1" animBg="1"/>
      <p:bldP spid="108" grpId="2" animBg="1"/>
      <p:bldP spid="109" grpId="0" animBg="1"/>
      <p:bldP spid="109" grpId="1" animBg="1"/>
      <p:bldP spid="109" grpId="2" animBg="1"/>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D7B27B-641C-26E8-9299-F6936846EE5D}"/>
              </a:ext>
            </a:extLst>
          </p:cNvPr>
          <p:cNvSpPr>
            <a:spLocks noGrp="1"/>
          </p:cNvSpPr>
          <p:nvPr>
            <p:ph type="title"/>
          </p:nvPr>
        </p:nvSpPr>
        <p:spPr>
          <a:xfrm>
            <a:off x="659130" y="444820"/>
            <a:ext cx="10515600" cy="1325563"/>
          </a:xfrm>
        </p:spPr>
        <p:txBody>
          <a:bodyPr/>
          <a:lstStyle/>
          <a:p>
            <a:r>
              <a:rPr lang="en-GB" dirty="0" err="1"/>
              <a:t>Qualas</a:t>
            </a:r>
            <a:r>
              <a:rPr lang="en-GB" dirty="0"/>
              <a:t>: Quality Assurance for </a:t>
            </a:r>
            <a:br>
              <a:rPr lang="en-GB" dirty="0"/>
            </a:br>
            <a:r>
              <a:rPr lang="en-GB" dirty="0"/>
              <a:t>Learning Analytics in Schools </a:t>
            </a:r>
          </a:p>
        </p:txBody>
      </p:sp>
      <p:sp>
        <p:nvSpPr>
          <p:cNvPr id="4" name="Marcador de pie de página 3">
            <a:extLst>
              <a:ext uri="{FF2B5EF4-FFF2-40B4-BE49-F238E27FC236}">
                <a16:creationId xmlns:a16="http://schemas.microsoft.com/office/drawing/2014/main" id="{9A25ABC2-C80D-404C-2ED6-86B3A1BB6B04}"/>
              </a:ext>
            </a:extLst>
          </p:cNvPr>
          <p:cNvSpPr>
            <a:spLocks noGrp="1"/>
          </p:cNvSpPr>
          <p:nvPr>
            <p:ph type="ftr" sz="quarter" idx="10"/>
          </p:nvPr>
        </p:nvSpPr>
        <p:spPr/>
        <p:txBody>
          <a:bodyPr/>
          <a:lstStyle/>
          <a:p>
            <a:r>
              <a:rPr lang="es-ES"/>
              <a:t>amartine@CSEDU May 2nd 2024</a:t>
            </a:r>
            <a:endParaRPr lang="es-ES" dirty="0"/>
          </a:p>
        </p:txBody>
      </p:sp>
      <p:sp>
        <p:nvSpPr>
          <p:cNvPr id="8" name="Marcador de contenido 7">
            <a:extLst>
              <a:ext uri="{FF2B5EF4-FFF2-40B4-BE49-F238E27FC236}">
                <a16:creationId xmlns:a16="http://schemas.microsoft.com/office/drawing/2014/main" id="{D00105D5-AA8F-CC62-FB89-2E61A4C3AE36}"/>
              </a:ext>
            </a:extLst>
          </p:cNvPr>
          <p:cNvSpPr>
            <a:spLocks noGrp="1"/>
          </p:cNvSpPr>
          <p:nvPr>
            <p:ph sz="quarter" idx="12"/>
          </p:nvPr>
        </p:nvSpPr>
        <p:spPr>
          <a:xfrm>
            <a:off x="838199" y="1854200"/>
            <a:ext cx="10515600" cy="3962400"/>
          </a:xfrm>
        </p:spPr>
        <p:txBody>
          <a:bodyPr/>
          <a:lstStyle/>
          <a:p>
            <a:r>
              <a:rPr lang="en-GB" dirty="0"/>
              <a:t>Erasmus + 220 action </a:t>
            </a:r>
            <a:r>
              <a:rPr lang="en-GB" sz="2800" dirty="0">
                <a:solidFill>
                  <a:schemeClr val="bg1">
                    <a:lumMod val="65000"/>
                  </a:schemeClr>
                </a:solidFill>
              </a:rPr>
              <a:t>[oct 2023- sept 2026]</a:t>
            </a:r>
          </a:p>
          <a:p>
            <a:r>
              <a:rPr lang="en-GB" dirty="0"/>
              <a:t>Consortium</a:t>
            </a:r>
          </a:p>
          <a:p>
            <a:pPr marL="342900" lvl="1" indent="0">
              <a:buNone/>
            </a:pPr>
            <a:r>
              <a:rPr lang="en-GB" sz="2400" dirty="0"/>
              <a:t>VUB – Brussels (</a:t>
            </a:r>
            <a:r>
              <a:rPr lang="en-GB" sz="2400" dirty="0" err="1"/>
              <a:t>Jerich</a:t>
            </a:r>
            <a:r>
              <a:rPr lang="en-GB" sz="2400" dirty="0"/>
              <a:t> </a:t>
            </a:r>
            <a:r>
              <a:rPr lang="en-GB" sz="2400" dirty="0" err="1"/>
              <a:t>Faddar</a:t>
            </a:r>
            <a:r>
              <a:rPr lang="en-GB" sz="2400" dirty="0"/>
              <a:t>) </a:t>
            </a:r>
          </a:p>
          <a:p>
            <a:pPr marL="342900" lvl="1" indent="0">
              <a:buNone/>
            </a:pPr>
            <a:r>
              <a:rPr lang="en-GB" sz="2400" dirty="0"/>
              <a:t>INVALSI (Italy) </a:t>
            </a:r>
          </a:p>
          <a:p>
            <a:pPr marL="342900" lvl="1" indent="0">
              <a:buNone/>
            </a:pPr>
            <a:r>
              <a:rPr lang="en-GB" sz="2400" dirty="0"/>
              <a:t>UVa (Spain) </a:t>
            </a:r>
          </a:p>
          <a:p>
            <a:pPr marL="342900" lvl="1" indent="0">
              <a:buNone/>
            </a:pPr>
            <a:r>
              <a:rPr lang="en-GB" sz="2400" dirty="0"/>
              <a:t>DCU (Ireland)</a:t>
            </a:r>
          </a:p>
          <a:p>
            <a:pPr marL="342900" lvl="1" indent="0">
              <a:buNone/>
            </a:pPr>
            <a:endParaRPr lang="en-GB" sz="2400" dirty="0"/>
          </a:p>
        </p:txBody>
      </p:sp>
      <p:pic>
        <p:nvPicPr>
          <p:cNvPr id="5" name="Imagen 4" descr="Logotipo, nombre de la empresa&#10;&#10;Descripción generada automáticamente">
            <a:extLst>
              <a:ext uri="{FF2B5EF4-FFF2-40B4-BE49-F238E27FC236}">
                <a16:creationId xmlns:a16="http://schemas.microsoft.com/office/drawing/2014/main" id="{0999661A-B3F1-F5E7-5381-20A2E9822D6D}"/>
              </a:ext>
            </a:extLst>
          </p:cNvPr>
          <p:cNvPicPr>
            <a:picLocks noChangeAspect="1"/>
          </p:cNvPicPr>
          <p:nvPr/>
        </p:nvPicPr>
        <p:blipFill rotWithShape="1">
          <a:blip r:embed="rId3"/>
          <a:srcRect t="2048" r="-5" b="22028"/>
          <a:stretch/>
        </p:blipFill>
        <p:spPr>
          <a:xfrm>
            <a:off x="8662924" y="-388350"/>
            <a:ext cx="2766915" cy="2158733"/>
          </a:xfrm>
          <a:prstGeom prst="rect">
            <a:avLst/>
          </a:prstGeom>
          <a:noFill/>
        </p:spPr>
      </p:pic>
      <p:pic>
        <p:nvPicPr>
          <p:cNvPr id="7" name="Picture 2" descr="Jerich Faddar on LinkedIn: Answering it or skipping it: predicting item  nonresponse in school…">
            <a:extLst>
              <a:ext uri="{FF2B5EF4-FFF2-40B4-BE49-F238E27FC236}">
                <a16:creationId xmlns:a16="http://schemas.microsoft.com/office/drawing/2014/main" id="{D8FF1295-114C-F92C-28E2-9BC5AE0890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5072" y="2474887"/>
            <a:ext cx="5360969" cy="27139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Vub Logo PNG Vectors Free Download">
            <a:extLst>
              <a:ext uri="{FF2B5EF4-FFF2-40B4-BE49-F238E27FC236}">
                <a16:creationId xmlns:a16="http://schemas.microsoft.com/office/drawing/2014/main" id="{F4AEFA23-3BD2-6B52-52D5-B03C537D18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8219" y="4882341"/>
            <a:ext cx="1168399" cy="106896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ome">
            <a:extLst>
              <a:ext uri="{FF2B5EF4-FFF2-40B4-BE49-F238E27FC236}">
                <a16:creationId xmlns:a16="http://schemas.microsoft.com/office/drawing/2014/main" id="{40D2FB00-3AEB-CD73-DFF6-B4CE3BAA55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9258" y="5323580"/>
            <a:ext cx="2857500" cy="627722"/>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12">
            <a:extLst>
              <a:ext uri="{FF2B5EF4-FFF2-40B4-BE49-F238E27FC236}">
                <a16:creationId xmlns:a16="http://schemas.microsoft.com/office/drawing/2014/main" id="{4FC00E4C-06E9-1A33-B936-A2FB463FBAFA}"/>
              </a:ext>
            </a:extLst>
          </p:cNvPr>
          <p:cNvPicPr>
            <a:picLocks noChangeAspect="1"/>
          </p:cNvPicPr>
          <p:nvPr/>
        </p:nvPicPr>
        <p:blipFill>
          <a:blip r:embed="rId7"/>
          <a:stretch>
            <a:fillRect/>
          </a:stretch>
        </p:blipFill>
        <p:spPr>
          <a:xfrm>
            <a:off x="4232880" y="4952814"/>
            <a:ext cx="1078184" cy="998488"/>
          </a:xfrm>
          <a:prstGeom prst="rect">
            <a:avLst/>
          </a:prstGeom>
        </p:spPr>
      </p:pic>
      <p:pic>
        <p:nvPicPr>
          <p:cNvPr id="1042" name="Picture 18" descr="invalsi logo de it.wikipedia.org">
            <a:extLst>
              <a:ext uri="{FF2B5EF4-FFF2-40B4-BE49-F238E27FC236}">
                <a16:creationId xmlns:a16="http://schemas.microsoft.com/office/drawing/2014/main" id="{C76A275F-FAFA-CAA2-BC84-72DCD1FAEC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93365" y="4782902"/>
            <a:ext cx="1168400" cy="1168400"/>
          </a:xfrm>
          <a:prstGeom prst="rect">
            <a:avLst/>
          </a:prstGeom>
          <a:noFill/>
          <a:extLst>
            <a:ext uri="{909E8E84-426E-40DD-AFC4-6F175D3DCCD1}">
              <a14:hiddenFill xmlns:a14="http://schemas.microsoft.com/office/drawing/2010/main">
                <a:solidFill>
                  <a:srgbClr val="FFFFFF"/>
                </a:solidFill>
              </a14:hiddenFill>
            </a:ext>
          </a:extLst>
        </p:spPr>
      </p:pic>
      <p:pic>
        <p:nvPicPr>
          <p:cNvPr id="3" name="Google Shape;51;p7">
            <a:extLst>
              <a:ext uri="{FF2B5EF4-FFF2-40B4-BE49-F238E27FC236}">
                <a16:creationId xmlns:a16="http://schemas.microsoft.com/office/drawing/2014/main" id="{23D29027-E31D-A7AF-6C8D-C39CFD6D86DF}"/>
              </a:ext>
            </a:extLst>
          </p:cNvPr>
          <p:cNvPicPr preferRelativeResize="0"/>
          <p:nvPr/>
        </p:nvPicPr>
        <p:blipFill rotWithShape="1">
          <a:blip r:embed="rId9">
            <a:alphaModFix/>
          </a:blip>
          <a:srcRect/>
          <a:stretch/>
        </p:blipFill>
        <p:spPr>
          <a:xfrm>
            <a:off x="9572095" y="6234841"/>
            <a:ext cx="2063946" cy="623159"/>
          </a:xfrm>
          <a:prstGeom prst="rect">
            <a:avLst/>
          </a:prstGeom>
          <a:noFill/>
          <a:ln>
            <a:noFill/>
          </a:ln>
        </p:spPr>
      </p:pic>
      <p:sp>
        <p:nvSpPr>
          <p:cNvPr id="6" name="Marcador de número de diapositiva 5">
            <a:extLst>
              <a:ext uri="{FF2B5EF4-FFF2-40B4-BE49-F238E27FC236}">
                <a16:creationId xmlns:a16="http://schemas.microsoft.com/office/drawing/2014/main" id="{411E630C-DDF3-19FE-3A2C-0B3E88DBB1BF}"/>
              </a:ext>
            </a:extLst>
          </p:cNvPr>
          <p:cNvSpPr>
            <a:spLocks noGrp="1"/>
          </p:cNvSpPr>
          <p:nvPr>
            <p:ph type="sldNum" sz="quarter" idx="11"/>
          </p:nvPr>
        </p:nvSpPr>
        <p:spPr/>
        <p:txBody>
          <a:bodyPr/>
          <a:lstStyle/>
          <a:p>
            <a:fld id="{66ACB6DD-DCF0-A441-B658-B929A2260E05}" type="slidenum">
              <a:rPr lang="es-ES" smtClean="0"/>
              <a:t>5</a:t>
            </a:fld>
            <a:endParaRPr lang="es-ES" dirty="0"/>
          </a:p>
        </p:txBody>
      </p:sp>
      <p:sp>
        <p:nvSpPr>
          <p:cNvPr id="9" name="CuadroTexto 8">
            <a:extLst>
              <a:ext uri="{FF2B5EF4-FFF2-40B4-BE49-F238E27FC236}">
                <a16:creationId xmlns:a16="http://schemas.microsoft.com/office/drawing/2014/main" id="{154EBF36-48C6-79A0-6757-AA82B955A50C}"/>
              </a:ext>
            </a:extLst>
          </p:cNvPr>
          <p:cNvSpPr txBox="1"/>
          <p:nvPr/>
        </p:nvSpPr>
        <p:spPr>
          <a:xfrm>
            <a:off x="8260080" y="2087880"/>
            <a:ext cx="184731" cy="36933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161387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Interfaz de usuario gráfica, Aplicación&#10;&#10;Descripción generada automáticamente">
            <a:extLst>
              <a:ext uri="{FF2B5EF4-FFF2-40B4-BE49-F238E27FC236}">
                <a16:creationId xmlns:a16="http://schemas.microsoft.com/office/drawing/2014/main" id="{FB8DED68-92D7-4177-AF86-E4394EA6B1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3658" y="1781981"/>
            <a:ext cx="8974845" cy="4260595"/>
          </a:xfrm>
          <a:prstGeom prst="rect">
            <a:avLst/>
          </a:prstGeom>
        </p:spPr>
      </p:pic>
      <p:pic>
        <p:nvPicPr>
          <p:cNvPr id="10" name="Imagen 9" descr="Interfaz de usuario gráfica, Aplicación&#10;&#10;Descripción generada automáticamente">
            <a:extLst>
              <a:ext uri="{FF2B5EF4-FFF2-40B4-BE49-F238E27FC236}">
                <a16:creationId xmlns:a16="http://schemas.microsoft.com/office/drawing/2014/main" id="{3901B3C9-3A43-43EC-87A6-EDEF37645B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3498" y="1788951"/>
            <a:ext cx="8974845" cy="4256160"/>
          </a:xfrm>
          <a:prstGeom prst="rect">
            <a:avLst/>
          </a:prstGeom>
        </p:spPr>
      </p:pic>
      <p:pic>
        <p:nvPicPr>
          <p:cNvPr id="12" name="Imagen 11" descr="Interfaz de usuario gráfica, Texto&#10;&#10;Descripción generada automáticamente">
            <a:extLst>
              <a:ext uri="{FF2B5EF4-FFF2-40B4-BE49-F238E27FC236}">
                <a16:creationId xmlns:a16="http://schemas.microsoft.com/office/drawing/2014/main" id="{9CED1A7A-3B5B-40BF-98DB-AD2BC0D9EA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3497" y="1630166"/>
            <a:ext cx="8991694" cy="4857885"/>
          </a:xfrm>
          <a:prstGeom prst="rect">
            <a:avLst/>
          </a:prstGeom>
        </p:spPr>
      </p:pic>
      <p:pic>
        <p:nvPicPr>
          <p:cNvPr id="14" name="Imagen 13" descr="Interfaz de usuario gráfica, Aplicación&#10;&#10;Descripción generada automáticamente">
            <a:extLst>
              <a:ext uri="{FF2B5EF4-FFF2-40B4-BE49-F238E27FC236}">
                <a16:creationId xmlns:a16="http://schemas.microsoft.com/office/drawing/2014/main" id="{DCF97A27-A936-4CA1-B059-FCE53BEFD1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3960" y="1630165"/>
            <a:ext cx="8974543" cy="4848618"/>
          </a:xfrm>
          <a:prstGeom prst="rect">
            <a:avLst/>
          </a:prstGeom>
        </p:spPr>
      </p:pic>
      <p:pic>
        <p:nvPicPr>
          <p:cNvPr id="16" name="Imagen 15" descr="Interfaz de usuario gráfica&#10;&#10;Descripción generada automáticamente">
            <a:extLst>
              <a:ext uri="{FF2B5EF4-FFF2-40B4-BE49-F238E27FC236}">
                <a16:creationId xmlns:a16="http://schemas.microsoft.com/office/drawing/2014/main" id="{120C04D8-3AEF-4D51-ADE5-722286C793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90635" y="1843140"/>
            <a:ext cx="8982222" cy="4472398"/>
          </a:xfrm>
          <a:prstGeom prst="rect">
            <a:avLst/>
          </a:prstGeom>
        </p:spPr>
      </p:pic>
      <p:sp>
        <p:nvSpPr>
          <p:cNvPr id="83" name="Marcador de contenido 2">
            <a:extLst>
              <a:ext uri="{FF2B5EF4-FFF2-40B4-BE49-F238E27FC236}">
                <a16:creationId xmlns:a16="http://schemas.microsoft.com/office/drawing/2014/main" id="{309FBBF3-46B3-4FC3-945C-D182F70ED4EE}"/>
              </a:ext>
            </a:extLst>
          </p:cNvPr>
          <p:cNvSpPr txBox="1">
            <a:spLocks/>
          </p:cNvSpPr>
          <p:nvPr/>
        </p:nvSpPr>
        <p:spPr>
          <a:xfrm>
            <a:off x="1769553" y="1129251"/>
            <a:ext cx="8742872" cy="56207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Franklin Gothic Book"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Franklin Gothic Book" pitchFamily="34" charset="0"/>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Franklin Gothic Book" pitchFamily="34" charset="0"/>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Franklin Gothic Book" pitchFamily="34" charset="0"/>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Franklin Gothic Book"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400" b="1" dirty="0">
                <a:solidFill>
                  <a:schemeClr val="tx1"/>
                </a:solidFill>
              </a:rPr>
              <a:t>Student interface in a Canvas-based instance:</a:t>
            </a:r>
            <a:endParaRPr lang="es-ES" sz="2400" b="1" dirty="0">
              <a:solidFill>
                <a:schemeClr val="tx1"/>
              </a:solidFill>
            </a:endParaRPr>
          </a:p>
        </p:txBody>
      </p:sp>
      <p:sp>
        <p:nvSpPr>
          <p:cNvPr id="84" name="Marcador de contenido 2">
            <a:extLst>
              <a:ext uri="{FF2B5EF4-FFF2-40B4-BE49-F238E27FC236}">
                <a16:creationId xmlns:a16="http://schemas.microsoft.com/office/drawing/2014/main" id="{0073EA19-17D7-4388-8620-05D899C9C0FB}"/>
              </a:ext>
            </a:extLst>
          </p:cNvPr>
          <p:cNvSpPr txBox="1">
            <a:spLocks/>
          </p:cNvSpPr>
          <p:nvPr/>
        </p:nvSpPr>
        <p:spPr>
          <a:xfrm>
            <a:off x="1757422" y="1129251"/>
            <a:ext cx="8742872" cy="56207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Franklin Gothic Book"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Franklin Gothic Book" pitchFamily="34" charset="0"/>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Franklin Gothic Book" pitchFamily="34" charset="0"/>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Franklin Gothic Book" pitchFamily="34" charset="0"/>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Franklin Gothic Book"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400" b="1" dirty="0">
                <a:solidFill>
                  <a:schemeClr val="tx1"/>
                </a:solidFill>
              </a:rPr>
              <a:t>Student interface in a Moodle-based instance:</a:t>
            </a:r>
            <a:endParaRPr lang="es-ES" sz="2400" b="1" dirty="0">
              <a:solidFill>
                <a:schemeClr val="tx1"/>
              </a:solidFill>
            </a:endParaRPr>
          </a:p>
        </p:txBody>
      </p:sp>
      <p:sp>
        <p:nvSpPr>
          <p:cNvPr id="4" name="Título 3">
            <a:extLst>
              <a:ext uri="{FF2B5EF4-FFF2-40B4-BE49-F238E27FC236}">
                <a16:creationId xmlns:a16="http://schemas.microsoft.com/office/drawing/2014/main" id="{E63C6757-C45E-4A84-8BED-118EC539017E}"/>
              </a:ext>
            </a:extLst>
          </p:cNvPr>
          <p:cNvSpPr>
            <a:spLocks noGrp="1"/>
          </p:cNvSpPr>
          <p:nvPr>
            <p:ph type="title"/>
          </p:nvPr>
        </p:nvSpPr>
        <p:spPr/>
        <p:txBody>
          <a:bodyPr>
            <a:normAutofit/>
          </a:bodyPr>
          <a:lstStyle/>
          <a:p>
            <a:r>
              <a:rPr lang="es-ES" dirty="0" err="1"/>
              <a:t>GamiTool</a:t>
            </a:r>
            <a:r>
              <a:rPr lang="es-ES" dirty="0"/>
              <a:t>: </a:t>
            </a:r>
            <a:r>
              <a:rPr lang="es-ES" dirty="0" err="1"/>
              <a:t>Prototype</a:t>
            </a:r>
            <a:endParaRPr lang="en-US" dirty="0"/>
          </a:p>
        </p:txBody>
      </p:sp>
      <p:sp>
        <p:nvSpPr>
          <p:cNvPr id="2" name="Marcador de contenido 1">
            <a:extLst>
              <a:ext uri="{FF2B5EF4-FFF2-40B4-BE49-F238E27FC236}">
                <a16:creationId xmlns:a16="http://schemas.microsoft.com/office/drawing/2014/main" id="{8D0C943D-5F73-2135-FD74-3BBF75381900}"/>
              </a:ext>
            </a:extLst>
          </p:cNvPr>
          <p:cNvSpPr>
            <a:spLocks noGrp="1"/>
          </p:cNvSpPr>
          <p:nvPr>
            <p:ph sz="quarter" idx="11"/>
          </p:nvPr>
        </p:nvSpPr>
        <p:spPr/>
        <p:txBody>
          <a:bodyPr/>
          <a:lstStyle/>
          <a:p>
            <a:endParaRPr lang="es-ES_tradnl"/>
          </a:p>
        </p:txBody>
      </p:sp>
      <p:sp>
        <p:nvSpPr>
          <p:cNvPr id="5" name="Marcador de número de diapositiva 4">
            <a:extLst>
              <a:ext uri="{FF2B5EF4-FFF2-40B4-BE49-F238E27FC236}">
                <a16:creationId xmlns:a16="http://schemas.microsoft.com/office/drawing/2014/main" id="{0ACE2D36-98DC-4726-A94C-8816A68ABA3C}"/>
              </a:ext>
            </a:extLst>
          </p:cNvPr>
          <p:cNvSpPr txBox="1">
            <a:spLocks/>
          </p:cNvSpPr>
          <p:nvPr/>
        </p:nvSpPr>
        <p:spPr>
          <a:xfrm>
            <a:off x="8472264" y="6515165"/>
            <a:ext cx="2133600" cy="365125"/>
          </a:xfrm>
          <a:prstGeom prst="rect">
            <a:avLst/>
          </a:prstGeom>
        </p:spPr>
        <p:txBody>
          <a:bodyPr vert="horz" lIns="91440" tIns="45720" rIns="91440" bIns="45720" rtlCol="0" anchor="ctr"/>
          <a:lstStyle>
            <a:defPPr>
              <a:defRPr lang="es-ES"/>
            </a:defPPr>
            <a:lvl1pPr marL="0" algn="l" defTabSz="914400" rtl="0" eaLnBrk="1" latinLnBrk="0" hangingPunct="1">
              <a:defRPr sz="1200" b="1" kern="1200">
                <a:solidFill>
                  <a:schemeClr val="tx1">
                    <a:tint val="75000"/>
                  </a:schemeClr>
                </a:solidFill>
                <a:latin typeface="Franklin Gothic Book"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023F2ED-811D-4734-9E93-1C4FACC82FAB}" type="slidenum">
              <a:rPr lang="es-ES"/>
              <a:pPr algn="r"/>
              <a:t>50</a:t>
            </a:fld>
            <a:endParaRPr lang="es-ES" dirty="0"/>
          </a:p>
        </p:txBody>
      </p:sp>
      <p:pic>
        <p:nvPicPr>
          <p:cNvPr id="3" name="Imagen 2" descr="Interfaz de usuario gráfica, Aplicación&#10;&#10;Descripción generada automáticamente">
            <a:extLst>
              <a:ext uri="{FF2B5EF4-FFF2-40B4-BE49-F238E27FC236}">
                <a16:creationId xmlns:a16="http://schemas.microsoft.com/office/drawing/2014/main" id="{7139B4E5-AA8C-4F16-BECF-D6218A799FF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08578" y="1781981"/>
            <a:ext cx="8974845" cy="4211633"/>
          </a:xfrm>
          <a:prstGeom prst="rect">
            <a:avLst/>
          </a:prstGeom>
        </p:spPr>
      </p:pic>
      <p:sp>
        <p:nvSpPr>
          <p:cNvPr id="79" name="Marcador de contenido 2">
            <a:extLst>
              <a:ext uri="{FF2B5EF4-FFF2-40B4-BE49-F238E27FC236}">
                <a16:creationId xmlns:a16="http://schemas.microsoft.com/office/drawing/2014/main" id="{BF93C044-685A-4CC6-86C5-40B5A6E74E18}"/>
              </a:ext>
            </a:extLst>
          </p:cNvPr>
          <p:cNvSpPr txBox="1">
            <a:spLocks/>
          </p:cNvSpPr>
          <p:nvPr/>
        </p:nvSpPr>
        <p:spPr>
          <a:xfrm>
            <a:off x="1769553" y="1141244"/>
            <a:ext cx="8742872" cy="56207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Franklin Gothic Book"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Franklin Gothic Book" pitchFamily="34" charset="0"/>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Franklin Gothic Book" pitchFamily="34" charset="0"/>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Franklin Gothic Book" pitchFamily="34" charset="0"/>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Franklin Gothic Book"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s-ES" sz="2400" b="1" dirty="0">
                <a:solidFill>
                  <a:schemeClr val="tx1"/>
                </a:solidFill>
              </a:rPr>
              <a:t>Log in page:</a:t>
            </a:r>
          </a:p>
        </p:txBody>
      </p:sp>
      <p:sp>
        <p:nvSpPr>
          <p:cNvPr id="80" name="Marcador de contenido 2">
            <a:extLst>
              <a:ext uri="{FF2B5EF4-FFF2-40B4-BE49-F238E27FC236}">
                <a16:creationId xmlns:a16="http://schemas.microsoft.com/office/drawing/2014/main" id="{350FEC43-0FAB-4AE2-9DFB-CFE8D9EA5D02}"/>
              </a:ext>
            </a:extLst>
          </p:cNvPr>
          <p:cNvSpPr txBox="1">
            <a:spLocks/>
          </p:cNvSpPr>
          <p:nvPr/>
        </p:nvSpPr>
        <p:spPr>
          <a:xfrm>
            <a:off x="1781684" y="1141244"/>
            <a:ext cx="8742872" cy="56207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Franklin Gothic Book"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Franklin Gothic Book" pitchFamily="34" charset="0"/>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Franklin Gothic Book" pitchFamily="34" charset="0"/>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Franklin Gothic Book" pitchFamily="34" charset="0"/>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Franklin Gothic Book"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s-ES" sz="2400" b="1" dirty="0">
                <a:solidFill>
                  <a:schemeClr val="tx1"/>
                </a:solidFill>
              </a:rPr>
              <a:t>Home page:</a:t>
            </a:r>
          </a:p>
        </p:txBody>
      </p:sp>
      <p:sp>
        <p:nvSpPr>
          <p:cNvPr id="81" name="Marcador de contenido 2">
            <a:extLst>
              <a:ext uri="{FF2B5EF4-FFF2-40B4-BE49-F238E27FC236}">
                <a16:creationId xmlns:a16="http://schemas.microsoft.com/office/drawing/2014/main" id="{2C287CCC-B6BD-4D54-AA03-C9F7CDF8586B}"/>
              </a:ext>
            </a:extLst>
          </p:cNvPr>
          <p:cNvSpPr txBox="1">
            <a:spLocks/>
          </p:cNvSpPr>
          <p:nvPr/>
        </p:nvSpPr>
        <p:spPr>
          <a:xfrm>
            <a:off x="1769553" y="1141244"/>
            <a:ext cx="8742872" cy="56207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Franklin Gothic Book"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Franklin Gothic Book" pitchFamily="34" charset="0"/>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Franklin Gothic Book" pitchFamily="34" charset="0"/>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Franklin Gothic Book" pitchFamily="34" charset="0"/>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Franklin Gothic Book"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s-ES" sz="2400" b="1" dirty="0" err="1">
                <a:solidFill>
                  <a:schemeClr val="tx1"/>
                </a:solidFill>
              </a:rPr>
              <a:t>Configuration</a:t>
            </a:r>
            <a:r>
              <a:rPr lang="es-ES" sz="2400" b="1" dirty="0">
                <a:solidFill>
                  <a:schemeClr val="tx1"/>
                </a:solidFill>
              </a:rPr>
              <a:t> page:</a:t>
            </a:r>
          </a:p>
        </p:txBody>
      </p:sp>
      <p:sp>
        <p:nvSpPr>
          <p:cNvPr id="82" name="Marcador de contenido 2">
            <a:extLst>
              <a:ext uri="{FF2B5EF4-FFF2-40B4-BE49-F238E27FC236}">
                <a16:creationId xmlns:a16="http://schemas.microsoft.com/office/drawing/2014/main" id="{9B4E8D17-79F1-4F44-9B0B-48731AF42D9A}"/>
              </a:ext>
            </a:extLst>
          </p:cNvPr>
          <p:cNvSpPr txBox="1">
            <a:spLocks/>
          </p:cNvSpPr>
          <p:nvPr/>
        </p:nvSpPr>
        <p:spPr>
          <a:xfrm>
            <a:off x="1769553" y="1129251"/>
            <a:ext cx="8742872" cy="56207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Franklin Gothic Book"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Franklin Gothic Book" pitchFamily="34" charset="0"/>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Franklin Gothic Book" pitchFamily="34" charset="0"/>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Franklin Gothic Book" pitchFamily="34" charset="0"/>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Franklin Gothic Book"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400" b="1" dirty="0">
                <a:solidFill>
                  <a:schemeClr val="tx1"/>
                </a:solidFill>
              </a:rPr>
              <a:t>Practitioner interface in a Canvas-based instance:</a:t>
            </a:r>
            <a:endParaRPr lang="es-ES" sz="2400" b="1" dirty="0">
              <a:solidFill>
                <a:schemeClr val="tx1"/>
              </a:solidFill>
            </a:endParaRPr>
          </a:p>
        </p:txBody>
      </p:sp>
      <p:sp>
        <p:nvSpPr>
          <p:cNvPr id="6" name="Marcador de pie de página 5">
            <a:extLst>
              <a:ext uri="{FF2B5EF4-FFF2-40B4-BE49-F238E27FC236}">
                <a16:creationId xmlns:a16="http://schemas.microsoft.com/office/drawing/2014/main" id="{FE0A88AF-9176-D43F-2E92-87AB00CA2CF6}"/>
              </a:ext>
            </a:extLst>
          </p:cNvPr>
          <p:cNvSpPr>
            <a:spLocks noGrp="1"/>
          </p:cNvSpPr>
          <p:nvPr>
            <p:ph type="ftr" sz="quarter" idx="3"/>
          </p:nvPr>
        </p:nvSpPr>
        <p:spPr/>
        <p:txBody>
          <a:bodyPr/>
          <a:lstStyle/>
          <a:p>
            <a:r>
              <a:rPr lang="es-ES"/>
              <a:t>amartine@CSEDU May 2nd 2024</a:t>
            </a:r>
            <a:endParaRPr lang="es-ES" dirty="0"/>
          </a:p>
        </p:txBody>
      </p:sp>
      <p:sp>
        <p:nvSpPr>
          <p:cNvPr id="8" name="Marcador de número de diapositiva 7">
            <a:extLst>
              <a:ext uri="{FF2B5EF4-FFF2-40B4-BE49-F238E27FC236}">
                <a16:creationId xmlns:a16="http://schemas.microsoft.com/office/drawing/2014/main" id="{E3AC2917-09DD-E8B0-089C-EB02A8061C28}"/>
              </a:ext>
            </a:extLst>
          </p:cNvPr>
          <p:cNvSpPr>
            <a:spLocks noGrp="1"/>
          </p:cNvSpPr>
          <p:nvPr>
            <p:ph type="sldNum" sz="quarter" idx="4"/>
          </p:nvPr>
        </p:nvSpPr>
        <p:spPr/>
        <p:txBody>
          <a:bodyPr/>
          <a:lstStyle/>
          <a:p>
            <a:fld id="{66ACB6DD-DCF0-A441-B658-B929A2260E05}" type="slidenum">
              <a:rPr lang="es-ES" smtClean="0"/>
              <a:t>50</a:t>
            </a:fld>
            <a:endParaRPr lang="es-ES" dirty="0"/>
          </a:p>
        </p:txBody>
      </p:sp>
    </p:spTree>
    <p:extLst>
      <p:ext uri="{BB962C8B-B14F-4D97-AF65-F5344CB8AC3E}">
        <p14:creationId xmlns:p14="http://schemas.microsoft.com/office/powerpoint/2010/main" val="75383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par>
                                <p:cTn id="9" presetID="1" presetClass="entr" presetSubtype="0" fill="hold" grpId="1" nodeType="withEffect">
                                  <p:stCondLst>
                                    <p:cond delay="0"/>
                                  </p:stCondLst>
                                  <p:childTnLst>
                                    <p:set>
                                      <p:cBhvr>
                                        <p:cTn id="10" dur="1" fill="hold">
                                          <p:stCondLst>
                                            <p:cond delay="0"/>
                                          </p:stCondLst>
                                        </p:cTn>
                                        <p:tgtEl>
                                          <p:spTgt spid="8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80"/>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ntr" presetSubtype="0" fill="hold" grpId="1" nodeType="withEffect">
                                  <p:stCondLst>
                                    <p:cond delay="0"/>
                                  </p:stCondLst>
                                  <p:childTnLst>
                                    <p:set>
                                      <p:cBhvr>
                                        <p:cTn id="20" dur="1" fill="hold">
                                          <p:stCondLst>
                                            <p:cond delay="0"/>
                                          </p:stCondLst>
                                        </p:cTn>
                                        <p:tgtEl>
                                          <p:spTgt spid="8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81"/>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ntr" presetSubtype="0" fill="hold" grpId="1" nodeType="withEffect">
                                  <p:stCondLst>
                                    <p:cond delay="0"/>
                                  </p:stCondLst>
                                  <p:childTnLst>
                                    <p:set>
                                      <p:cBhvr>
                                        <p:cTn id="30" dur="1" fill="hold">
                                          <p:stCondLst>
                                            <p:cond delay="0"/>
                                          </p:stCondLst>
                                        </p:cTn>
                                        <p:tgtEl>
                                          <p:spTgt spid="8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82"/>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2"/>
                                        </p:tgtEl>
                                        <p:attrNameLst>
                                          <p:attrName>style.visibility</p:attrName>
                                        </p:attrNameLst>
                                      </p:cBhvr>
                                      <p:to>
                                        <p:strVal val="hidden"/>
                                      </p:to>
                                    </p:set>
                                  </p:childTnLst>
                                </p:cTn>
                              </p:par>
                              <p:par>
                                <p:cTn id="39" presetID="1" presetClass="entr" presetSubtype="0" fill="hold" grpId="1" nodeType="withEffect">
                                  <p:stCondLst>
                                    <p:cond delay="0"/>
                                  </p:stCondLst>
                                  <p:childTnLst>
                                    <p:set>
                                      <p:cBhvr>
                                        <p:cTn id="40" dur="1" fill="hold">
                                          <p:stCondLst>
                                            <p:cond delay="0"/>
                                          </p:stCondLst>
                                        </p:cTn>
                                        <p:tgtEl>
                                          <p:spTgt spid="8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83"/>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4"/>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8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3" grpId="1"/>
      <p:bldP spid="84" grpId="0"/>
      <p:bldP spid="79" grpId="0"/>
      <p:bldP spid="80" grpId="0"/>
      <p:bldP spid="80" grpId="1"/>
      <p:bldP spid="81" grpId="0"/>
      <p:bldP spid="81" grpId="1"/>
      <p:bldP spid="82" grpId="0"/>
      <p:bldP spid="82"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7FF315-A1FD-77DB-0212-1DC0A29635C0}"/>
              </a:ext>
            </a:extLst>
          </p:cNvPr>
          <p:cNvSpPr>
            <a:spLocks noGrp="1"/>
          </p:cNvSpPr>
          <p:nvPr>
            <p:ph type="title"/>
          </p:nvPr>
        </p:nvSpPr>
        <p:spPr/>
        <p:txBody>
          <a:bodyPr/>
          <a:lstStyle/>
          <a:p>
            <a:r>
              <a:rPr lang="en-GB" dirty="0"/>
              <a:t>Example – The FeeD4Mi Case</a:t>
            </a:r>
          </a:p>
        </p:txBody>
      </p:sp>
      <p:sp>
        <p:nvSpPr>
          <p:cNvPr id="3" name="Marcador de contenido 2">
            <a:extLst>
              <a:ext uri="{FF2B5EF4-FFF2-40B4-BE49-F238E27FC236}">
                <a16:creationId xmlns:a16="http://schemas.microsoft.com/office/drawing/2014/main" id="{E6561C61-182C-D547-4836-18594801F8EC}"/>
              </a:ext>
            </a:extLst>
          </p:cNvPr>
          <p:cNvSpPr>
            <a:spLocks noGrp="1"/>
          </p:cNvSpPr>
          <p:nvPr>
            <p:ph sz="quarter" idx="11"/>
          </p:nvPr>
        </p:nvSpPr>
        <p:spPr>
          <a:xfrm>
            <a:off x="4085536" y="2180457"/>
            <a:ext cx="7483929" cy="3962400"/>
          </a:xfrm>
        </p:spPr>
        <p:txBody>
          <a:bodyPr>
            <a:normAutofit/>
          </a:bodyPr>
          <a:lstStyle/>
          <a:p>
            <a:pPr marL="0" indent="0">
              <a:buNone/>
            </a:pPr>
            <a:endParaRPr lang="es-ES" dirty="0"/>
          </a:p>
          <a:p>
            <a:pPr marL="0" indent="0" algn="ctr">
              <a:buNone/>
            </a:pPr>
            <a:r>
              <a:rPr lang="es-ES" sz="3600" b="1" dirty="0"/>
              <a:t>Framework </a:t>
            </a:r>
            <a:r>
              <a:rPr lang="es-ES" sz="3600" b="1" dirty="0" err="1"/>
              <a:t>for</a:t>
            </a:r>
            <a:r>
              <a:rPr lang="es-ES" sz="3600" b="1" dirty="0"/>
              <a:t> </a:t>
            </a:r>
            <a:r>
              <a:rPr lang="es-ES" sz="3600" b="1" dirty="0" err="1"/>
              <a:t>Teacher</a:t>
            </a:r>
            <a:r>
              <a:rPr lang="es-ES" sz="3600" b="1" dirty="0"/>
              <a:t>-led </a:t>
            </a:r>
            <a:r>
              <a:rPr lang="es-ES" sz="3600" b="1" dirty="0" err="1"/>
              <a:t>Provision</a:t>
            </a:r>
            <a:r>
              <a:rPr lang="es-ES" sz="3600" b="1" dirty="0"/>
              <a:t> </a:t>
            </a:r>
            <a:r>
              <a:rPr lang="es-ES" sz="3600" b="1" dirty="0" err="1"/>
              <a:t>of</a:t>
            </a:r>
            <a:r>
              <a:rPr lang="es-ES" sz="3600" b="1" dirty="0"/>
              <a:t> </a:t>
            </a:r>
            <a:r>
              <a:rPr lang="es-ES" sz="3600" b="1" dirty="0" err="1"/>
              <a:t>Feedback</a:t>
            </a:r>
            <a:r>
              <a:rPr lang="es-ES" sz="3600" b="1" dirty="0"/>
              <a:t> </a:t>
            </a:r>
            <a:r>
              <a:rPr lang="es-ES" sz="3600" b="1" dirty="0" err="1"/>
              <a:t>to</a:t>
            </a:r>
            <a:r>
              <a:rPr lang="es-ES" sz="3600" b="1" dirty="0"/>
              <a:t> </a:t>
            </a:r>
            <a:r>
              <a:rPr lang="es-ES" sz="3600" b="1" dirty="0" err="1"/>
              <a:t>struggling</a:t>
            </a:r>
            <a:r>
              <a:rPr lang="es-ES" sz="3600" b="1" dirty="0"/>
              <a:t> </a:t>
            </a:r>
            <a:r>
              <a:rPr lang="es-ES" sz="3600" b="1" dirty="0" err="1"/>
              <a:t>learners</a:t>
            </a:r>
            <a:r>
              <a:rPr lang="es-ES" sz="3600" b="1" dirty="0"/>
              <a:t> in </a:t>
            </a:r>
            <a:r>
              <a:rPr lang="es-ES" sz="3600" b="1" dirty="0" err="1"/>
              <a:t>MOOCs</a:t>
            </a:r>
            <a:endParaRPr lang="es-ES" sz="3600" b="1" dirty="0"/>
          </a:p>
          <a:p>
            <a:pPr marL="0" indent="0">
              <a:buNone/>
            </a:pPr>
            <a:endParaRPr lang="es-ES" sz="3600" b="1" dirty="0"/>
          </a:p>
          <a:p>
            <a:pPr marL="0" indent="0" algn="ctr">
              <a:buNone/>
            </a:pPr>
            <a:endParaRPr lang="es-ES" sz="3600" b="1" dirty="0"/>
          </a:p>
          <a:p>
            <a:pPr marL="0" indent="0">
              <a:buNone/>
            </a:pPr>
            <a:endParaRPr lang="es-ES" dirty="0"/>
          </a:p>
          <a:p>
            <a:endParaRPr lang="en-GB" dirty="0"/>
          </a:p>
          <a:p>
            <a:endParaRPr lang="en-GB" dirty="0"/>
          </a:p>
        </p:txBody>
      </p:sp>
      <p:sp>
        <p:nvSpPr>
          <p:cNvPr id="5" name="Marcador de pie de página 4">
            <a:extLst>
              <a:ext uri="{FF2B5EF4-FFF2-40B4-BE49-F238E27FC236}">
                <a16:creationId xmlns:a16="http://schemas.microsoft.com/office/drawing/2014/main" id="{B5422346-63D3-DC09-6977-F8BC98288123}"/>
              </a:ext>
            </a:extLst>
          </p:cNvPr>
          <p:cNvSpPr>
            <a:spLocks noGrp="1"/>
          </p:cNvSpPr>
          <p:nvPr>
            <p:ph type="ftr" sz="quarter" idx="3"/>
          </p:nvPr>
        </p:nvSpPr>
        <p:spPr/>
        <p:txBody>
          <a:bodyPr/>
          <a:lstStyle/>
          <a:p>
            <a:r>
              <a:rPr lang="es-ES"/>
              <a:t>amartine@CSEDU May 2nd 2024</a:t>
            </a:r>
            <a:endParaRPr lang="es-ES" dirty="0"/>
          </a:p>
        </p:txBody>
      </p:sp>
      <p:pic>
        <p:nvPicPr>
          <p:cNvPr id="7" name="Imagen 6" descr="Imagen en blanco y negro de una mujer con lentes&#10;&#10;Descripción generada automáticamente">
            <a:extLst>
              <a:ext uri="{FF2B5EF4-FFF2-40B4-BE49-F238E27FC236}">
                <a16:creationId xmlns:a16="http://schemas.microsoft.com/office/drawing/2014/main" id="{1A9E20AF-0A1A-1D1D-9774-595771FE3674}"/>
              </a:ext>
            </a:extLst>
          </p:cNvPr>
          <p:cNvPicPr>
            <a:picLocks noChangeAspect="1"/>
          </p:cNvPicPr>
          <p:nvPr/>
        </p:nvPicPr>
        <p:blipFill>
          <a:blip r:embed="rId3"/>
          <a:stretch>
            <a:fillRect/>
          </a:stretch>
        </p:blipFill>
        <p:spPr>
          <a:xfrm>
            <a:off x="1064749" y="2893347"/>
            <a:ext cx="2999016" cy="1999343"/>
          </a:xfrm>
          <a:prstGeom prst="rect">
            <a:avLst/>
          </a:prstGeom>
        </p:spPr>
      </p:pic>
      <p:sp>
        <p:nvSpPr>
          <p:cNvPr id="4" name="CuadroTexto 3">
            <a:extLst>
              <a:ext uri="{FF2B5EF4-FFF2-40B4-BE49-F238E27FC236}">
                <a16:creationId xmlns:a16="http://schemas.microsoft.com/office/drawing/2014/main" id="{867A2A7D-90F4-7C71-AB1C-B6BC6DEA01D1}"/>
              </a:ext>
            </a:extLst>
          </p:cNvPr>
          <p:cNvSpPr txBox="1"/>
          <p:nvPr/>
        </p:nvSpPr>
        <p:spPr>
          <a:xfrm>
            <a:off x="1683889" y="4956503"/>
            <a:ext cx="1710405" cy="369332"/>
          </a:xfrm>
          <a:prstGeom prst="rect">
            <a:avLst/>
          </a:prstGeom>
          <a:noFill/>
        </p:spPr>
        <p:txBody>
          <a:bodyPr wrap="none" rtlCol="0">
            <a:spAutoFit/>
          </a:bodyPr>
          <a:lstStyle/>
          <a:p>
            <a:r>
              <a:rPr lang="en-GB" dirty="0" err="1"/>
              <a:t>Paraskevi</a:t>
            </a:r>
            <a:r>
              <a:rPr lang="en-GB" dirty="0"/>
              <a:t> </a:t>
            </a:r>
            <a:r>
              <a:rPr lang="en-GB" dirty="0" err="1"/>
              <a:t>Topali</a:t>
            </a:r>
            <a:r>
              <a:rPr lang="en-GB" dirty="0"/>
              <a:t> </a:t>
            </a:r>
          </a:p>
        </p:txBody>
      </p:sp>
      <p:sp>
        <p:nvSpPr>
          <p:cNvPr id="6" name="Marcador de número de diapositiva 5">
            <a:extLst>
              <a:ext uri="{FF2B5EF4-FFF2-40B4-BE49-F238E27FC236}">
                <a16:creationId xmlns:a16="http://schemas.microsoft.com/office/drawing/2014/main" id="{04170343-595F-636C-EBA6-F72FE9D009F8}"/>
              </a:ext>
            </a:extLst>
          </p:cNvPr>
          <p:cNvSpPr>
            <a:spLocks noGrp="1"/>
          </p:cNvSpPr>
          <p:nvPr>
            <p:ph type="sldNum" sz="quarter" idx="4"/>
          </p:nvPr>
        </p:nvSpPr>
        <p:spPr/>
        <p:txBody>
          <a:bodyPr/>
          <a:lstStyle/>
          <a:p>
            <a:fld id="{66ACB6DD-DCF0-A441-B658-B929A2260E05}" type="slidenum">
              <a:rPr lang="es-ES" smtClean="0"/>
              <a:t>51</a:t>
            </a:fld>
            <a:endParaRPr lang="es-ES" dirty="0"/>
          </a:p>
        </p:txBody>
      </p:sp>
    </p:spTree>
    <p:extLst>
      <p:ext uri="{BB962C8B-B14F-4D97-AF65-F5344CB8AC3E}">
        <p14:creationId xmlns:p14="http://schemas.microsoft.com/office/powerpoint/2010/main" val="14503665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CFA980-6115-FAF5-EBC7-B3BCB3877FD6}"/>
              </a:ext>
            </a:extLst>
          </p:cNvPr>
          <p:cNvSpPr>
            <a:spLocks noGrp="1"/>
          </p:cNvSpPr>
          <p:nvPr>
            <p:ph type="title"/>
          </p:nvPr>
        </p:nvSpPr>
        <p:spPr/>
        <p:txBody>
          <a:bodyPr/>
          <a:lstStyle/>
          <a:p>
            <a:r>
              <a:rPr lang="en-GB" dirty="0"/>
              <a:t>FeeD4Mi &amp; eFeeD4Mi</a:t>
            </a:r>
          </a:p>
        </p:txBody>
      </p:sp>
      <p:sp>
        <p:nvSpPr>
          <p:cNvPr id="3" name="Marcador de contenido 2">
            <a:extLst>
              <a:ext uri="{FF2B5EF4-FFF2-40B4-BE49-F238E27FC236}">
                <a16:creationId xmlns:a16="http://schemas.microsoft.com/office/drawing/2014/main" id="{40F97F05-09CC-E87B-A54B-271971EDABBC}"/>
              </a:ext>
            </a:extLst>
          </p:cNvPr>
          <p:cNvSpPr>
            <a:spLocks noGrp="1"/>
          </p:cNvSpPr>
          <p:nvPr>
            <p:ph sz="quarter" idx="11"/>
          </p:nvPr>
        </p:nvSpPr>
        <p:spPr/>
        <p:txBody>
          <a:bodyPr>
            <a:normAutofit/>
          </a:bodyPr>
          <a:lstStyle/>
          <a:p>
            <a:r>
              <a:rPr lang="en-GB" dirty="0"/>
              <a:t>FeeD4Mi – Framework </a:t>
            </a:r>
          </a:p>
          <a:p>
            <a:pPr lvl="1"/>
            <a:r>
              <a:rPr lang="en-GB" dirty="0"/>
              <a:t>Catalogues of problems, indicators, and reactions</a:t>
            </a:r>
          </a:p>
          <a:p>
            <a:pPr lvl="1"/>
            <a:r>
              <a:rPr lang="en-GB" dirty="0"/>
              <a:t>A process to guide feedback design  </a:t>
            </a:r>
          </a:p>
          <a:p>
            <a:pPr lvl="1"/>
            <a:r>
              <a:rPr lang="en-GB" dirty="0"/>
              <a:t>A set of recommendations </a:t>
            </a:r>
          </a:p>
          <a:p>
            <a:r>
              <a:rPr lang="en-GB" dirty="0"/>
              <a:t>eFeeD4Mi – Supporting tool  </a:t>
            </a:r>
          </a:p>
          <a:p>
            <a:r>
              <a:rPr lang="en-GB" dirty="0"/>
              <a:t>Based on educational feedback theories and developed through iterative research cycles (DBR) </a:t>
            </a:r>
          </a:p>
          <a:p>
            <a:pPr lvl="1"/>
            <a:endParaRPr lang="en-GB" dirty="0"/>
          </a:p>
          <a:p>
            <a:pPr lvl="1"/>
            <a:endParaRPr lang="en-GB" dirty="0"/>
          </a:p>
        </p:txBody>
      </p:sp>
      <p:sp>
        <p:nvSpPr>
          <p:cNvPr id="4" name="Marcador de número de diapositiva 3">
            <a:extLst>
              <a:ext uri="{FF2B5EF4-FFF2-40B4-BE49-F238E27FC236}">
                <a16:creationId xmlns:a16="http://schemas.microsoft.com/office/drawing/2014/main" id="{C98CF0F4-8D06-E634-D36C-93F03410BC15}"/>
              </a:ext>
            </a:extLst>
          </p:cNvPr>
          <p:cNvSpPr>
            <a:spLocks noGrp="1"/>
          </p:cNvSpPr>
          <p:nvPr>
            <p:ph type="sldNum" sz="quarter" idx="4"/>
          </p:nvPr>
        </p:nvSpPr>
        <p:spPr/>
        <p:txBody>
          <a:bodyPr/>
          <a:lstStyle/>
          <a:p>
            <a:fld id="{66ACB6DD-DCF0-A441-B658-B929A2260E05}" type="slidenum">
              <a:rPr lang="es-ES" smtClean="0"/>
              <a:t>52</a:t>
            </a:fld>
            <a:endParaRPr lang="es-ES" dirty="0"/>
          </a:p>
        </p:txBody>
      </p:sp>
      <p:sp>
        <p:nvSpPr>
          <p:cNvPr id="5" name="Marcador de pie de página 4">
            <a:extLst>
              <a:ext uri="{FF2B5EF4-FFF2-40B4-BE49-F238E27FC236}">
                <a16:creationId xmlns:a16="http://schemas.microsoft.com/office/drawing/2014/main" id="{4BFA3B80-4E5F-21E7-0741-F723CE26DEBB}"/>
              </a:ext>
            </a:extLst>
          </p:cNvPr>
          <p:cNvSpPr>
            <a:spLocks noGrp="1"/>
          </p:cNvSpPr>
          <p:nvPr>
            <p:ph type="ftr" sz="quarter" idx="3"/>
          </p:nvPr>
        </p:nvSpPr>
        <p:spPr/>
        <p:txBody>
          <a:bodyPr/>
          <a:lstStyle/>
          <a:p>
            <a:r>
              <a:rPr lang="es-ES"/>
              <a:t>amartine@CSEDU May 2nd 2024</a:t>
            </a:r>
            <a:endParaRPr lang="es-ES" dirty="0"/>
          </a:p>
        </p:txBody>
      </p:sp>
    </p:spTree>
    <p:extLst>
      <p:ext uri="{BB962C8B-B14F-4D97-AF65-F5344CB8AC3E}">
        <p14:creationId xmlns:p14="http://schemas.microsoft.com/office/powerpoint/2010/main" val="9016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7FF315-A1FD-77DB-0212-1DC0A29635C0}"/>
              </a:ext>
            </a:extLst>
          </p:cNvPr>
          <p:cNvSpPr>
            <a:spLocks noGrp="1"/>
          </p:cNvSpPr>
          <p:nvPr>
            <p:ph type="title"/>
          </p:nvPr>
        </p:nvSpPr>
        <p:spPr/>
        <p:txBody>
          <a:bodyPr/>
          <a:lstStyle/>
          <a:p>
            <a:r>
              <a:rPr lang="en-GB" dirty="0"/>
              <a:t>Example – FeeD4Mi &amp; eFeed4Mi (I)</a:t>
            </a:r>
          </a:p>
        </p:txBody>
      </p:sp>
      <p:sp>
        <p:nvSpPr>
          <p:cNvPr id="5" name="Marcador de pie de página 4">
            <a:extLst>
              <a:ext uri="{FF2B5EF4-FFF2-40B4-BE49-F238E27FC236}">
                <a16:creationId xmlns:a16="http://schemas.microsoft.com/office/drawing/2014/main" id="{B5422346-63D3-DC09-6977-F8BC98288123}"/>
              </a:ext>
            </a:extLst>
          </p:cNvPr>
          <p:cNvSpPr>
            <a:spLocks noGrp="1"/>
          </p:cNvSpPr>
          <p:nvPr>
            <p:ph type="ftr" sz="quarter" idx="3"/>
          </p:nvPr>
        </p:nvSpPr>
        <p:spPr/>
        <p:txBody>
          <a:bodyPr/>
          <a:lstStyle/>
          <a:p>
            <a:r>
              <a:rPr lang="es-ES"/>
              <a:t>amartine@CSEDU May 2nd 2024</a:t>
            </a:r>
            <a:endParaRPr lang="es-ES" dirty="0"/>
          </a:p>
        </p:txBody>
      </p:sp>
      <p:pic>
        <p:nvPicPr>
          <p:cNvPr id="12" name="Imagen 11">
            <a:extLst>
              <a:ext uri="{FF2B5EF4-FFF2-40B4-BE49-F238E27FC236}">
                <a16:creationId xmlns:a16="http://schemas.microsoft.com/office/drawing/2014/main" id="{5231212F-3A1C-EA59-248A-F37CB9B398F7}"/>
              </a:ext>
            </a:extLst>
          </p:cNvPr>
          <p:cNvPicPr>
            <a:picLocks noChangeAspect="1"/>
          </p:cNvPicPr>
          <p:nvPr/>
        </p:nvPicPr>
        <p:blipFill>
          <a:blip r:embed="rId3"/>
          <a:stretch>
            <a:fillRect/>
          </a:stretch>
        </p:blipFill>
        <p:spPr>
          <a:xfrm>
            <a:off x="874048" y="1415156"/>
            <a:ext cx="5953859" cy="4331247"/>
          </a:xfrm>
          <a:prstGeom prst="rect">
            <a:avLst/>
          </a:prstGeom>
        </p:spPr>
      </p:pic>
      <p:sp>
        <p:nvSpPr>
          <p:cNvPr id="11" name="Llamada rectangular 10">
            <a:extLst>
              <a:ext uri="{FF2B5EF4-FFF2-40B4-BE49-F238E27FC236}">
                <a16:creationId xmlns:a16="http://schemas.microsoft.com/office/drawing/2014/main" id="{9FE20B82-58ED-E2A2-BEA0-5E9E95E0661B}"/>
              </a:ext>
            </a:extLst>
          </p:cNvPr>
          <p:cNvSpPr/>
          <p:nvPr/>
        </p:nvSpPr>
        <p:spPr>
          <a:xfrm>
            <a:off x="7898255" y="1365162"/>
            <a:ext cx="3831103" cy="823546"/>
          </a:xfrm>
          <a:prstGeom prst="wedgeRectCallout">
            <a:avLst>
              <a:gd name="adj1" fmla="val -180327"/>
              <a:gd name="adj2" fmla="val 1039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Initial iterations – Exploratory co design workshops </a:t>
            </a:r>
          </a:p>
        </p:txBody>
      </p:sp>
      <p:graphicFrame>
        <p:nvGraphicFramePr>
          <p:cNvPr id="6" name="Tabla 5">
            <a:extLst>
              <a:ext uri="{FF2B5EF4-FFF2-40B4-BE49-F238E27FC236}">
                <a16:creationId xmlns:a16="http://schemas.microsoft.com/office/drawing/2014/main" id="{7D6D4B0A-B6DB-C9D2-5E5E-99B346519B22}"/>
              </a:ext>
            </a:extLst>
          </p:cNvPr>
          <p:cNvGraphicFramePr>
            <a:graphicFrameLocks noGrp="1"/>
          </p:cNvGraphicFramePr>
          <p:nvPr>
            <p:extLst>
              <p:ext uri="{D42A27DB-BD31-4B8C-83A1-F6EECF244321}">
                <p14:modId xmlns:p14="http://schemas.microsoft.com/office/powerpoint/2010/main" val="2675414218"/>
              </p:ext>
            </p:extLst>
          </p:nvPr>
        </p:nvGraphicFramePr>
        <p:xfrm>
          <a:off x="1364935" y="5944236"/>
          <a:ext cx="9462130" cy="548640"/>
        </p:xfrm>
        <a:graphic>
          <a:graphicData uri="http://schemas.openxmlformats.org/drawingml/2006/table">
            <a:tbl>
              <a:tblPr/>
              <a:tblGrid>
                <a:gridCol w="9462130">
                  <a:extLst>
                    <a:ext uri="{9D8B030D-6E8A-4147-A177-3AD203B41FA5}">
                      <a16:colId xmlns:a16="http://schemas.microsoft.com/office/drawing/2014/main" val="1620801905"/>
                    </a:ext>
                  </a:extLst>
                </a:gridCol>
              </a:tblGrid>
              <a:tr h="0">
                <a:tc>
                  <a:txBody>
                    <a:bodyPr/>
                    <a:lstStyle/>
                    <a:p>
                      <a:pPr marL="0" algn="l" defTabSz="457200" rtl="0" eaLnBrk="1" latinLnBrk="0" hangingPunct="1"/>
                      <a:r>
                        <a:rPr lang="es-ES" sz="1200" kern="1200" dirty="0" err="1">
                          <a:solidFill>
                            <a:srgbClr val="333666"/>
                          </a:solidFill>
                          <a:latin typeface="Helvetica" pitchFamily="2" charset="0"/>
                          <a:ea typeface="+mn-ea"/>
                          <a:cs typeface="+mn-cs"/>
                        </a:rPr>
                        <a:t>Topali</a:t>
                      </a:r>
                      <a:r>
                        <a:rPr lang="es-ES" sz="1200" kern="1200" dirty="0">
                          <a:solidFill>
                            <a:srgbClr val="333666"/>
                          </a:solidFill>
                          <a:latin typeface="Helvetica" pitchFamily="2" charset="0"/>
                          <a:ea typeface="+mn-ea"/>
                          <a:cs typeface="+mn-cs"/>
                        </a:rPr>
                        <a:t>, P., Ortega-Arranz, A., Martínez-</a:t>
                      </a:r>
                      <a:r>
                        <a:rPr lang="es-ES" sz="1200" kern="1200" dirty="0" err="1">
                          <a:solidFill>
                            <a:srgbClr val="333666"/>
                          </a:solidFill>
                          <a:latin typeface="Helvetica" pitchFamily="2" charset="0"/>
                          <a:ea typeface="+mn-ea"/>
                          <a:cs typeface="+mn-cs"/>
                        </a:rPr>
                        <a:t>Monés</a:t>
                      </a:r>
                      <a:r>
                        <a:rPr lang="es-ES" sz="1200" kern="1200" dirty="0">
                          <a:solidFill>
                            <a:srgbClr val="333666"/>
                          </a:solidFill>
                          <a:latin typeface="Helvetica" pitchFamily="2" charset="0"/>
                          <a:ea typeface="+mn-ea"/>
                          <a:cs typeface="+mn-cs"/>
                        </a:rPr>
                        <a:t>, A., Villagra-Sobrino, S., Asensio-Pérez, J. I., &amp; </a:t>
                      </a:r>
                      <a:r>
                        <a:rPr lang="es-ES" sz="1200" kern="1200" dirty="0" err="1">
                          <a:solidFill>
                            <a:srgbClr val="333666"/>
                          </a:solidFill>
                          <a:latin typeface="Helvetica" pitchFamily="2" charset="0"/>
                          <a:ea typeface="+mn-ea"/>
                          <a:cs typeface="+mn-cs"/>
                        </a:rPr>
                        <a:t>Dimitriadis</a:t>
                      </a:r>
                      <a:r>
                        <a:rPr lang="es-ES" sz="1200" kern="1200" dirty="0">
                          <a:solidFill>
                            <a:srgbClr val="333666"/>
                          </a:solidFill>
                          <a:latin typeface="Helvetica" pitchFamily="2" charset="0"/>
                          <a:ea typeface="+mn-ea"/>
                          <a:cs typeface="+mn-cs"/>
                        </a:rPr>
                        <a:t>, Y. (2021). </a:t>
                      </a:r>
                      <a:r>
                        <a:rPr lang="es-ES" sz="1200" kern="1200" dirty="0" err="1">
                          <a:solidFill>
                            <a:srgbClr val="333666"/>
                          </a:solidFill>
                          <a:latin typeface="Helvetica" pitchFamily="2" charset="0"/>
                          <a:ea typeface="+mn-ea"/>
                          <a:cs typeface="+mn-cs"/>
                        </a:rPr>
                        <a:t>Identifying</a:t>
                      </a:r>
                      <a:r>
                        <a:rPr lang="es-ES" sz="1200" kern="1200" dirty="0">
                          <a:solidFill>
                            <a:srgbClr val="333666"/>
                          </a:solidFill>
                          <a:latin typeface="Helvetica" pitchFamily="2" charset="0"/>
                          <a:ea typeface="+mn-ea"/>
                          <a:cs typeface="+mn-cs"/>
                        </a:rPr>
                        <a:t> </a:t>
                      </a:r>
                      <a:r>
                        <a:rPr lang="es-ES" sz="1200" kern="1200" dirty="0" err="1">
                          <a:solidFill>
                            <a:srgbClr val="333666"/>
                          </a:solidFill>
                          <a:latin typeface="Helvetica" pitchFamily="2" charset="0"/>
                          <a:ea typeface="+mn-ea"/>
                          <a:cs typeface="+mn-cs"/>
                        </a:rPr>
                        <a:t>Learner</a:t>
                      </a:r>
                      <a:r>
                        <a:rPr lang="es-ES" sz="1200" kern="1200" dirty="0">
                          <a:solidFill>
                            <a:srgbClr val="333666"/>
                          </a:solidFill>
                          <a:latin typeface="Helvetica" pitchFamily="2" charset="0"/>
                          <a:ea typeface="+mn-ea"/>
                          <a:cs typeface="+mn-cs"/>
                        </a:rPr>
                        <a:t> </a:t>
                      </a:r>
                      <a:r>
                        <a:rPr lang="es-ES" sz="1200" kern="1200" dirty="0" err="1">
                          <a:solidFill>
                            <a:srgbClr val="333666"/>
                          </a:solidFill>
                          <a:latin typeface="Helvetica" pitchFamily="2" charset="0"/>
                          <a:ea typeface="+mn-ea"/>
                          <a:cs typeface="+mn-cs"/>
                        </a:rPr>
                        <a:t>Problems</a:t>
                      </a:r>
                      <a:r>
                        <a:rPr lang="es-ES" sz="1200" kern="1200" dirty="0">
                          <a:solidFill>
                            <a:srgbClr val="333666"/>
                          </a:solidFill>
                          <a:latin typeface="Helvetica" pitchFamily="2" charset="0"/>
                          <a:ea typeface="+mn-ea"/>
                          <a:cs typeface="+mn-cs"/>
                        </a:rPr>
                        <a:t> </a:t>
                      </a:r>
                      <a:r>
                        <a:rPr lang="es-ES" sz="1200" kern="1200" dirty="0" err="1">
                          <a:solidFill>
                            <a:srgbClr val="333666"/>
                          </a:solidFill>
                          <a:latin typeface="Helvetica" pitchFamily="2" charset="0"/>
                          <a:ea typeface="+mn-ea"/>
                          <a:cs typeface="+mn-cs"/>
                        </a:rPr>
                        <a:t>Framed</a:t>
                      </a:r>
                      <a:r>
                        <a:rPr lang="es-ES" sz="1200" kern="1200" dirty="0">
                          <a:solidFill>
                            <a:srgbClr val="333666"/>
                          </a:solidFill>
                          <a:latin typeface="Helvetica" pitchFamily="2" charset="0"/>
                          <a:ea typeface="+mn-ea"/>
                          <a:cs typeface="+mn-cs"/>
                        </a:rPr>
                        <a:t> </a:t>
                      </a:r>
                      <a:r>
                        <a:rPr lang="es-ES" sz="1200" kern="1200" dirty="0" err="1">
                          <a:solidFill>
                            <a:srgbClr val="333666"/>
                          </a:solidFill>
                          <a:latin typeface="Helvetica" pitchFamily="2" charset="0"/>
                          <a:ea typeface="+mn-ea"/>
                          <a:cs typeface="+mn-cs"/>
                        </a:rPr>
                        <a:t>within</a:t>
                      </a:r>
                      <a:r>
                        <a:rPr lang="es-ES" sz="1200" kern="1200" dirty="0">
                          <a:solidFill>
                            <a:srgbClr val="333666"/>
                          </a:solidFill>
                          <a:latin typeface="Helvetica" pitchFamily="2" charset="0"/>
                          <a:ea typeface="+mn-ea"/>
                          <a:cs typeface="+mn-cs"/>
                        </a:rPr>
                        <a:t> MOOC </a:t>
                      </a:r>
                      <a:r>
                        <a:rPr lang="es-ES" sz="1200" kern="1200" dirty="0" err="1">
                          <a:solidFill>
                            <a:srgbClr val="333666"/>
                          </a:solidFill>
                          <a:latin typeface="Helvetica" pitchFamily="2" charset="0"/>
                          <a:ea typeface="+mn-ea"/>
                          <a:cs typeface="+mn-cs"/>
                        </a:rPr>
                        <a:t>Learning</a:t>
                      </a:r>
                      <a:r>
                        <a:rPr lang="es-ES" sz="1200" kern="1200" dirty="0">
                          <a:solidFill>
                            <a:srgbClr val="333666"/>
                          </a:solidFill>
                          <a:latin typeface="Helvetica" pitchFamily="2" charset="0"/>
                          <a:ea typeface="+mn-ea"/>
                          <a:cs typeface="+mn-cs"/>
                        </a:rPr>
                        <a:t> </a:t>
                      </a:r>
                      <a:r>
                        <a:rPr lang="es-ES" sz="1200" kern="1200" dirty="0" err="1">
                          <a:solidFill>
                            <a:srgbClr val="333666"/>
                          </a:solidFill>
                          <a:latin typeface="Helvetica" pitchFamily="2" charset="0"/>
                          <a:ea typeface="+mn-ea"/>
                          <a:cs typeface="+mn-cs"/>
                        </a:rPr>
                        <a:t>Designs</a:t>
                      </a:r>
                      <a:r>
                        <a:rPr lang="es-ES" sz="1200" kern="1200" dirty="0">
                          <a:solidFill>
                            <a:srgbClr val="333666"/>
                          </a:solidFill>
                          <a:latin typeface="Helvetica" pitchFamily="2" charset="0"/>
                          <a:ea typeface="+mn-ea"/>
                          <a:cs typeface="+mn-cs"/>
                        </a:rPr>
                        <a:t>. In 29th International </a:t>
                      </a:r>
                      <a:r>
                        <a:rPr lang="es-ES" sz="1200" kern="1200" dirty="0" err="1">
                          <a:solidFill>
                            <a:srgbClr val="333666"/>
                          </a:solidFill>
                          <a:latin typeface="Helvetica" pitchFamily="2" charset="0"/>
                          <a:ea typeface="+mn-ea"/>
                          <a:cs typeface="+mn-cs"/>
                        </a:rPr>
                        <a:t>Conference</a:t>
                      </a:r>
                      <a:r>
                        <a:rPr lang="es-ES" sz="1200" kern="1200" dirty="0">
                          <a:solidFill>
                            <a:srgbClr val="333666"/>
                          </a:solidFill>
                          <a:latin typeface="Helvetica" pitchFamily="2" charset="0"/>
                          <a:ea typeface="+mn-ea"/>
                          <a:cs typeface="+mn-cs"/>
                        </a:rPr>
                        <a:t> </a:t>
                      </a:r>
                      <a:r>
                        <a:rPr lang="es-ES" sz="1200" kern="1200" dirty="0" err="1">
                          <a:solidFill>
                            <a:srgbClr val="333666"/>
                          </a:solidFill>
                          <a:latin typeface="Helvetica" pitchFamily="2" charset="0"/>
                          <a:ea typeface="+mn-ea"/>
                          <a:cs typeface="+mn-cs"/>
                        </a:rPr>
                        <a:t>on</a:t>
                      </a:r>
                      <a:r>
                        <a:rPr lang="es-ES" sz="1200" kern="1200" dirty="0">
                          <a:solidFill>
                            <a:srgbClr val="333666"/>
                          </a:solidFill>
                          <a:latin typeface="Helvetica" pitchFamily="2" charset="0"/>
                          <a:ea typeface="+mn-ea"/>
                          <a:cs typeface="+mn-cs"/>
                        </a:rPr>
                        <a:t> </a:t>
                      </a:r>
                      <a:r>
                        <a:rPr lang="es-ES" sz="1200" kern="1200" dirty="0" err="1">
                          <a:solidFill>
                            <a:srgbClr val="333666"/>
                          </a:solidFill>
                          <a:latin typeface="Helvetica" pitchFamily="2" charset="0"/>
                          <a:ea typeface="+mn-ea"/>
                          <a:cs typeface="+mn-cs"/>
                        </a:rPr>
                        <a:t>Computers</a:t>
                      </a:r>
                      <a:r>
                        <a:rPr lang="es-ES" sz="1200" kern="1200" dirty="0">
                          <a:solidFill>
                            <a:srgbClr val="333666"/>
                          </a:solidFill>
                          <a:latin typeface="Helvetica" pitchFamily="2" charset="0"/>
                          <a:ea typeface="+mn-ea"/>
                          <a:cs typeface="+mn-cs"/>
                        </a:rPr>
                        <a:t> in </a:t>
                      </a:r>
                      <a:r>
                        <a:rPr lang="es-ES" sz="1200" kern="1200" dirty="0" err="1">
                          <a:solidFill>
                            <a:srgbClr val="333666"/>
                          </a:solidFill>
                          <a:latin typeface="Helvetica" pitchFamily="2" charset="0"/>
                          <a:ea typeface="+mn-ea"/>
                          <a:cs typeface="+mn-cs"/>
                        </a:rPr>
                        <a:t>Education</a:t>
                      </a:r>
                      <a:r>
                        <a:rPr lang="es-ES" sz="1200" kern="1200" dirty="0">
                          <a:solidFill>
                            <a:srgbClr val="333666"/>
                          </a:solidFill>
                          <a:latin typeface="Helvetica" pitchFamily="2" charset="0"/>
                          <a:ea typeface="+mn-ea"/>
                          <a:cs typeface="+mn-cs"/>
                        </a:rPr>
                        <a:t> </a:t>
                      </a:r>
                      <a:r>
                        <a:rPr lang="es-ES" sz="1200" kern="1200" dirty="0" err="1">
                          <a:solidFill>
                            <a:srgbClr val="333666"/>
                          </a:solidFill>
                          <a:latin typeface="Helvetica" pitchFamily="2" charset="0"/>
                          <a:ea typeface="+mn-ea"/>
                          <a:cs typeface="+mn-cs"/>
                        </a:rPr>
                        <a:t>Conference</a:t>
                      </a:r>
                      <a:r>
                        <a:rPr lang="es-ES" sz="1200" kern="1200" dirty="0">
                          <a:solidFill>
                            <a:srgbClr val="333666"/>
                          </a:solidFill>
                          <a:latin typeface="Helvetica" pitchFamily="2" charset="0"/>
                          <a:ea typeface="+mn-ea"/>
                          <a:cs typeface="+mn-cs"/>
                        </a:rPr>
                        <a:t>, ICCE 2021 - </a:t>
                      </a:r>
                      <a:r>
                        <a:rPr lang="es-ES" sz="1200" kern="1200" dirty="0" err="1">
                          <a:solidFill>
                            <a:srgbClr val="333666"/>
                          </a:solidFill>
                          <a:latin typeface="Helvetica" pitchFamily="2" charset="0"/>
                          <a:ea typeface="+mn-ea"/>
                          <a:cs typeface="+mn-cs"/>
                        </a:rPr>
                        <a:t>Proceedings</a:t>
                      </a:r>
                      <a:r>
                        <a:rPr lang="es-ES" sz="1200" kern="1200" dirty="0">
                          <a:solidFill>
                            <a:srgbClr val="333666"/>
                          </a:solidFill>
                          <a:latin typeface="Helvetica" pitchFamily="2" charset="0"/>
                          <a:ea typeface="+mn-ea"/>
                          <a:cs typeface="+mn-cs"/>
                        </a:rPr>
                        <a:t> (Vol. 1, pp. 297–302). </a:t>
                      </a:r>
                    </a:p>
                  </a:txBody>
                  <a:tcPr marL="47625" marR="47625" marT="0" marB="0">
                    <a:lnL>
                      <a:noFill/>
                    </a:lnL>
                    <a:lnR>
                      <a:noFill/>
                    </a:lnR>
                    <a:lnT>
                      <a:noFill/>
                    </a:lnT>
                    <a:lnB>
                      <a:noFill/>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795997660"/>
                  </a:ext>
                </a:extLst>
              </a:tr>
            </a:tbl>
          </a:graphicData>
        </a:graphic>
      </p:graphicFrame>
      <p:pic>
        <p:nvPicPr>
          <p:cNvPr id="13" name="Marcador de contenido 12" descr="Una persona sosteniendo una caja de cartón&#10;&#10;Descripción generada automáticamente con confianza media">
            <a:extLst>
              <a:ext uri="{FF2B5EF4-FFF2-40B4-BE49-F238E27FC236}">
                <a16:creationId xmlns:a16="http://schemas.microsoft.com/office/drawing/2014/main" id="{2057EF7F-51A4-076C-E6BD-1B39BCED218E}"/>
              </a:ext>
            </a:extLst>
          </p:cNvPr>
          <p:cNvPicPr>
            <a:picLocks noGrp="1" noChangeAspect="1"/>
          </p:cNvPicPr>
          <p:nvPr>
            <p:ph sz="quarter" idx="11"/>
          </p:nvPr>
        </p:nvPicPr>
        <p:blipFill>
          <a:blip r:embed="rId4"/>
          <a:stretch>
            <a:fillRect/>
          </a:stretch>
        </p:blipFill>
        <p:spPr>
          <a:xfrm>
            <a:off x="7476101" y="2622652"/>
            <a:ext cx="2337705" cy="1752889"/>
          </a:xfrm>
        </p:spPr>
      </p:pic>
      <p:pic>
        <p:nvPicPr>
          <p:cNvPr id="3" name="Imagen 2">
            <a:extLst>
              <a:ext uri="{FF2B5EF4-FFF2-40B4-BE49-F238E27FC236}">
                <a16:creationId xmlns:a16="http://schemas.microsoft.com/office/drawing/2014/main" id="{A1783AF0-5C3E-1122-F00F-97BF6D562ADF}"/>
              </a:ext>
            </a:extLst>
          </p:cNvPr>
          <p:cNvPicPr>
            <a:picLocks noChangeAspect="1"/>
          </p:cNvPicPr>
          <p:nvPr/>
        </p:nvPicPr>
        <p:blipFill>
          <a:blip r:embed="rId5"/>
          <a:stretch>
            <a:fillRect/>
          </a:stretch>
        </p:blipFill>
        <p:spPr>
          <a:xfrm>
            <a:off x="10961248" y="5862638"/>
            <a:ext cx="812800" cy="812800"/>
          </a:xfrm>
          <a:prstGeom prst="rect">
            <a:avLst/>
          </a:prstGeom>
        </p:spPr>
      </p:pic>
      <p:pic>
        <p:nvPicPr>
          <p:cNvPr id="15" name="Marcador de contenido 14" descr="Texto&#10;&#10;Descripción generada automáticamente">
            <a:extLst>
              <a:ext uri="{FF2B5EF4-FFF2-40B4-BE49-F238E27FC236}">
                <a16:creationId xmlns:a16="http://schemas.microsoft.com/office/drawing/2014/main" id="{101CDC42-D5A0-ED2B-FB85-010E662F4A33}"/>
              </a:ext>
            </a:extLst>
          </p:cNvPr>
          <p:cNvPicPr>
            <a:picLocks noChangeAspect="1"/>
          </p:cNvPicPr>
          <p:nvPr/>
        </p:nvPicPr>
        <p:blipFill>
          <a:blip r:embed="rId6"/>
          <a:stretch>
            <a:fillRect/>
          </a:stretch>
        </p:blipFill>
        <p:spPr>
          <a:xfrm>
            <a:off x="9391508" y="3718976"/>
            <a:ext cx="2140984" cy="1923783"/>
          </a:xfrm>
          <a:prstGeom prst="rect">
            <a:avLst/>
          </a:prstGeom>
        </p:spPr>
      </p:pic>
      <p:sp>
        <p:nvSpPr>
          <p:cNvPr id="4" name="Marcador de número de diapositiva 3">
            <a:extLst>
              <a:ext uri="{FF2B5EF4-FFF2-40B4-BE49-F238E27FC236}">
                <a16:creationId xmlns:a16="http://schemas.microsoft.com/office/drawing/2014/main" id="{168E69FD-9127-093F-CFEB-F3A5581E74EC}"/>
              </a:ext>
            </a:extLst>
          </p:cNvPr>
          <p:cNvSpPr>
            <a:spLocks noGrp="1"/>
          </p:cNvSpPr>
          <p:nvPr>
            <p:ph type="sldNum" sz="quarter" idx="4"/>
          </p:nvPr>
        </p:nvSpPr>
        <p:spPr/>
        <p:txBody>
          <a:bodyPr/>
          <a:lstStyle/>
          <a:p>
            <a:fld id="{66ACB6DD-DCF0-A441-B658-B929A2260E05}" type="slidenum">
              <a:rPr lang="es-ES" smtClean="0"/>
              <a:t>53</a:t>
            </a:fld>
            <a:endParaRPr lang="es-ES" dirty="0"/>
          </a:p>
        </p:txBody>
      </p:sp>
      <p:sp>
        <p:nvSpPr>
          <p:cNvPr id="7" name="Llamada rectangular 6">
            <a:extLst>
              <a:ext uri="{FF2B5EF4-FFF2-40B4-BE49-F238E27FC236}">
                <a16:creationId xmlns:a16="http://schemas.microsoft.com/office/drawing/2014/main" id="{0E0D46CF-8F40-7B03-D2AA-8ED0893127E0}"/>
              </a:ext>
            </a:extLst>
          </p:cNvPr>
          <p:cNvSpPr/>
          <p:nvPr/>
        </p:nvSpPr>
        <p:spPr>
          <a:xfrm>
            <a:off x="7898255" y="1365162"/>
            <a:ext cx="3831103" cy="823546"/>
          </a:xfrm>
          <a:prstGeom prst="wedgeRectCallout">
            <a:avLst>
              <a:gd name="adj1" fmla="val -183348"/>
              <a:gd name="adj2" fmla="val 2178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Initial iterations – Exploratory co design workshops </a:t>
            </a:r>
          </a:p>
        </p:txBody>
      </p:sp>
    </p:spTree>
    <p:extLst>
      <p:ext uri="{BB962C8B-B14F-4D97-AF65-F5344CB8AC3E}">
        <p14:creationId xmlns:p14="http://schemas.microsoft.com/office/powerpoint/2010/main" val="341219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70D12CC8-955A-17DD-39EE-ED20A11941CF}"/>
              </a:ext>
            </a:extLst>
          </p:cNvPr>
          <p:cNvPicPr>
            <a:picLocks noChangeAspect="1"/>
          </p:cNvPicPr>
          <p:nvPr/>
        </p:nvPicPr>
        <p:blipFill>
          <a:blip r:embed="rId3"/>
          <a:stretch>
            <a:fillRect/>
          </a:stretch>
        </p:blipFill>
        <p:spPr>
          <a:xfrm>
            <a:off x="874048" y="1415156"/>
            <a:ext cx="5953859" cy="4331247"/>
          </a:xfrm>
          <a:prstGeom prst="rect">
            <a:avLst/>
          </a:prstGeom>
        </p:spPr>
      </p:pic>
      <p:sp>
        <p:nvSpPr>
          <p:cNvPr id="2" name="Título 1">
            <a:extLst>
              <a:ext uri="{FF2B5EF4-FFF2-40B4-BE49-F238E27FC236}">
                <a16:creationId xmlns:a16="http://schemas.microsoft.com/office/drawing/2014/main" id="{687FF315-A1FD-77DB-0212-1DC0A29635C0}"/>
              </a:ext>
            </a:extLst>
          </p:cNvPr>
          <p:cNvSpPr>
            <a:spLocks noGrp="1"/>
          </p:cNvSpPr>
          <p:nvPr>
            <p:ph type="title"/>
          </p:nvPr>
        </p:nvSpPr>
        <p:spPr/>
        <p:txBody>
          <a:bodyPr/>
          <a:lstStyle/>
          <a:p>
            <a:r>
              <a:rPr lang="en-GB" dirty="0"/>
              <a:t>Example – FeeD4Mi &amp; eFeed4Mi (II)</a:t>
            </a:r>
          </a:p>
        </p:txBody>
      </p:sp>
      <p:sp>
        <p:nvSpPr>
          <p:cNvPr id="5" name="Marcador de pie de página 4">
            <a:extLst>
              <a:ext uri="{FF2B5EF4-FFF2-40B4-BE49-F238E27FC236}">
                <a16:creationId xmlns:a16="http://schemas.microsoft.com/office/drawing/2014/main" id="{B5422346-63D3-DC09-6977-F8BC98288123}"/>
              </a:ext>
            </a:extLst>
          </p:cNvPr>
          <p:cNvSpPr>
            <a:spLocks noGrp="1"/>
          </p:cNvSpPr>
          <p:nvPr>
            <p:ph type="ftr" sz="quarter" idx="3"/>
          </p:nvPr>
        </p:nvSpPr>
        <p:spPr/>
        <p:txBody>
          <a:bodyPr/>
          <a:lstStyle/>
          <a:p>
            <a:r>
              <a:rPr lang="es-ES"/>
              <a:t>amartine@CSEDU May 2nd 2024</a:t>
            </a:r>
            <a:endParaRPr lang="es-ES" dirty="0"/>
          </a:p>
        </p:txBody>
      </p:sp>
      <p:pic>
        <p:nvPicPr>
          <p:cNvPr id="12" name="Imagen 11">
            <a:extLst>
              <a:ext uri="{FF2B5EF4-FFF2-40B4-BE49-F238E27FC236}">
                <a16:creationId xmlns:a16="http://schemas.microsoft.com/office/drawing/2014/main" id="{A17058BA-45AE-156E-13CF-DB11F8439D42}"/>
              </a:ext>
            </a:extLst>
          </p:cNvPr>
          <p:cNvPicPr>
            <a:picLocks noChangeAspect="1"/>
          </p:cNvPicPr>
          <p:nvPr/>
        </p:nvPicPr>
        <p:blipFill rotWithShape="1">
          <a:blip r:embed="rId4"/>
          <a:srcRect b="21934"/>
          <a:stretch/>
        </p:blipFill>
        <p:spPr>
          <a:xfrm>
            <a:off x="7092736" y="2905246"/>
            <a:ext cx="4740794" cy="2886126"/>
          </a:xfrm>
          <a:prstGeom prst="rect">
            <a:avLst/>
          </a:prstGeom>
        </p:spPr>
      </p:pic>
      <p:sp>
        <p:nvSpPr>
          <p:cNvPr id="11" name="Llamada rectangular 10">
            <a:extLst>
              <a:ext uri="{FF2B5EF4-FFF2-40B4-BE49-F238E27FC236}">
                <a16:creationId xmlns:a16="http://schemas.microsoft.com/office/drawing/2014/main" id="{9FE20B82-58ED-E2A2-BEA0-5E9E95E0661B}"/>
              </a:ext>
            </a:extLst>
          </p:cNvPr>
          <p:cNvSpPr/>
          <p:nvPr/>
        </p:nvSpPr>
        <p:spPr>
          <a:xfrm>
            <a:off x="7655111" y="1192955"/>
            <a:ext cx="3831103" cy="1189479"/>
          </a:xfrm>
          <a:prstGeom prst="wedgeRectCallout">
            <a:avLst>
              <a:gd name="adj1" fmla="val -120119"/>
              <a:gd name="adj2" fmla="val 1367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Full co-design cycle with a MOOC instructor and a MOOC developer (and students) </a:t>
            </a:r>
          </a:p>
        </p:txBody>
      </p:sp>
      <p:sp>
        <p:nvSpPr>
          <p:cNvPr id="13" name="Rectángulo 12">
            <a:extLst>
              <a:ext uri="{FF2B5EF4-FFF2-40B4-BE49-F238E27FC236}">
                <a16:creationId xmlns:a16="http://schemas.microsoft.com/office/drawing/2014/main" id="{6C92523C-DB6F-956F-FB03-94593806EB73}"/>
              </a:ext>
            </a:extLst>
          </p:cNvPr>
          <p:cNvSpPr/>
          <p:nvPr/>
        </p:nvSpPr>
        <p:spPr>
          <a:xfrm>
            <a:off x="1426988" y="5924687"/>
            <a:ext cx="10302369"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r>
              <a:rPr lang="es-ES" sz="1400" dirty="0">
                <a:solidFill>
                  <a:srgbClr val="333666"/>
                </a:solidFill>
                <a:latin typeface="Helvetica" pitchFamily="2" charset="0"/>
              </a:rPr>
              <a:t>P. </a:t>
            </a:r>
            <a:r>
              <a:rPr lang="es-ES" sz="1400" dirty="0" err="1">
                <a:solidFill>
                  <a:srgbClr val="333666"/>
                </a:solidFill>
                <a:latin typeface="Helvetica" pitchFamily="2" charset="0"/>
              </a:rPr>
              <a:t>Topali</a:t>
            </a:r>
            <a:r>
              <a:rPr lang="es-ES" sz="1400" dirty="0">
                <a:solidFill>
                  <a:srgbClr val="333666"/>
                </a:solidFill>
                <a:latin typeface="Helvetica" pitchFamily="2" charset="0"/>
              </a:rPr>
              <a:t>, R. Cobos, U. </a:t>
            </a:r>
            <a:r>
              <a:rPr lang="es-ES" sz="1400" dirty="0"/>
              <a:t>Agirre-</a:t>
            </a:r>
            <a:r>
              <a:rPr lang="es-ES" sz="1400" dirty="0" err="1"/>
              <a:t>Uribarren</a:t>
            </a:r>
            <a:r>
              <a:rPr lang="es-ES" sz="1400" dirty="0"/>
              <a:t>, A. Martínez-</a:t>
            </a:r>
            <a:r>
              <a:rPr lang="es-ES" sz="1400" dirty="0" err="1"/>
              <a:t>Monés</a:t>
            </a:r>
            <a:r>
              <a:rPr lang="es-ES" sz="1400" dirty="0"/>
              <a:t>, S. </a:t>
            </a:r>
            <a:r>
              <a:rPr lang="es-ES" sz="1400" dirty="0" err="1"/>
              <a:t>Villagrá</a:t>
            </a:r>
            <a:r>
              <a:rPr lang="es-ES" sz="1400" dirty="0"/>
              <a:t>-Sobrino, </a:t>
            </a:r>
            <a:r>
              <a:rPr lang="es-ES" sz="1400" dirty="0">
                <a:solidFill>
                  <a:srgbClr val="333666"/>
                </a:solidFill>
                <a:latin typeface="Helvetica" pitchFamily="2" charset="0"/>
              </a:rPr>
              <a:t>Co-</a:t>
            </a:r>
            <a:r>
              <a:rPr lang="es-ES" sz="1400" dirty="0" err="1">
                <a:solidFill>
                  <a:srgbClr val="333666"/>
                </a:solidFill>
                <a:latin typeface="Helvetica" pitchFamily="2" charset="0"/>
              </a:rPr>
              <a:t>Design</a:t>
            </a:r>
            <a:r>
              <a:rPr lang="es-ES" sz="1400" dirty="0">
                <a:solidFill>
                  <a:srgbClr val="333666"/>
                </a:solidFill>
                <a:latin typeface="Helvetica" pitchFamily="2" charset="0"/>
              </a:rPr>
              <a:t> and </a:t>
            </a:r>
            <a:r>
              <a:rPr lang="es-ES" sz="1400" dirty="0" err="1">
                <a:solidFill>
                  <a:srgbClr val="333666"/>
                </a:solidFill>
                <a:latin typeface="Helvetica" pitchFamily="2" charset="0"/>
              </a:rPr>
              <a:t>Evaluation</a:t>
            </a:r>
            <a:r>
              <a:rPr lang="es-ES" sz="1400" dirty="0">
                <a:solidFill>
                  <a:srgbClr val="333666"/>
                </a:solidFill>
                <a:latin typeface="Helvetica" pitchFamily="2" charset="0"/>
              </a:rPr>
              <a:t> </a:t>
            </a:r>
            <a:r>
              <a:rPr lang="es-ES" sz="1400" dirty="0" err="1">
                <a:solidFill>
                  <a:srgbClr val="333666"/>
                </a:solidFill>
                <a:latin typeface="Helvetica" pitchFamily="2" charset="0"/>
              </a:rPr>
              <a:t>of</a:t>
            </a:r>
            <a:r>
              <a:rPr lang="es-ES" sz="1400" dirty="0">
                <a:solidFill>
                  <a:srgbClr val="333666"/>
                </a:solidFill>
                <a:latin typeface="Helvetica" pitchFamily="2" charset="0"/>
              </a:rPr>
              <a:t> Instructor-led LA-</a:t>
            </a:r>
            <a:r>
              <a:rPr lang="es-ES" sz="1400" dirty="0" err="1">
                <a:solidFill>
                  <a:srgbClr val="333666"/>
                </a:solidFill>
                <a:latin typeface="Helvetica" pitchFamily="2" charset="0"/>
              </a:rPr>
              <a:t>informed</a:t>
            </a:r>
            <a:r>
              <a:rPr lang="es-ES" sz="1400" dirty="0">
                <a:solidFill>
                  <a:srgbClr val="333666"/>
                </a:solidFill>
                <a:latin typeface="Helvetica" pitchFamily="2" charset="0"/>
              </a:rPr>
              <a:t> </a:t>
            </a:r>
            <a:r>
              <a:rPr lang="es-ES" sz="1400" dirty="0" err="1">
                <a:solidFill>
                  <a:srgbClr val="333666"/>
                </a:solidFill>
                <a:latin typeface="Helvetica" pitchFamily="2" charset="0"/>
              </a:rPr>
              <a:t>Feedback</a:t>
            </a:r>
            <a:r>
              <a:rPr lang="es-ES" sz="1400" dirty="0">
                <a:solidFill>
                  <a:srgbClr val="333666"/>
                </a:solidFill>
                <a:latin typeface="Helvetica" pitchFamily="2" charset="0"/>
              </a:rPr>
              <a:t> in </a:t>
            </a:r>
            <a:r>
              <a:rPr lang="es-ES" sz="1400" dirty="0" err="1">
                <a:solidFill>
                  <a:srgbClr val="333666"/>
                </a:solidFill>
                <a:latin typeface="Helvetica" pitchFamily="2" charset="0"/>
              </a:rPr>
              <a:t>MOOCs</a:t>
            </a:r>
            <a:r>
              <a:rPr lang="es-ES" sz="1400" dirty="0">
                <a:solidFill>
                  <a:srgbClr val="333666"/>
                </a:solidFill>
                <a:latin typeface="Helvetica" pitchFamily="2" charset="0"/>
              </a:rPr>
              <a:t> (</a:t>
            </a:r>
            <a:r>
              <a:rPr lang="es-ES" sz="1400" dirty="0" err="1">
                <a:solidFill>
                  <a:srgbClr val="333666"/>
                </a:solidFill>
                <a:latin typeface="Helvetica" pitchFamily="2" charset="0"/>
              </a:rPr>
              <a:t>submitted</a:t>
            </a:r>
            <a:r>
              <a:rPr lang="es-ES" sz="1400" dirty="0">
                <a:solidFill>
                  <a:srgbClr val="333666"/>
                </a:solidFill>
                <a:latin typeface="Helvetica" pitchFamily="2" charset="0"/>
              </a:rPr>
              <a:t>)</a:t>
            </a:r>
            <a:endParaRPr lang="es-ES" sz="1400" dirty="0">
              <a:solidFill>
                <a:srgbClr val="333666"/>
              </a:solidFill>
              <a:effectLst/>
              <a:latin typeface="Helvetica" pitchFamily="2" charset="0"/>
            </a:endParaRPr>
          </a:p>
        </p:txBody>
      </p:sp>
      <p:pic>
        <p:nvPicPr>
          <p:cNvPr id="16" name="Imagen 15">
            <a:extLst>
              <a:ext uri="{FF2B5EF4-FFF2-40B4-BE49-F238E27FC236}">
                <a16:creationId xmlns:a16="http://schemas.microsoft.com/office/drawing/2014/main" id="{F2AC9AF2-0A44-70D5-4996-85EFB10C7B3C}"/>
              </a:ext>
            </a:extLst>
          </p:cNvPr>
          <p:cNvPicPr>
            <a:picLocks noChangeAspect="1"/>
          </p:cNvPicPr>
          <p:nvPr/>
        </p:nvPicPr>
        <p:blipFill>
          <a:blip r:embed="rId5"/>
          <a:stretch>
            <a:fillRect/>
          </a:stretch>
        </p:blipFill>
        <p:spPr>
          <a:xfrm>
            <a:off x="8341023" y="2629847"/>
            <a:ext cx="1997840" cy="3154484"/>
          </a:xfrm>
          <a:prstGeom prst="rect">
            <a:avLst/>
          </a:prstGeom>
        </p:spPr>
      </p:pic>
      <p:sp>
        <p:nvSpPr>
          <p:cNvPr id="3" name="Marcador de número de diapositiva 2">
            <a:extLst>
              <a:ext uri="{FF2B5EF4-FFF2-40B4-BE49-F238E27FC236}">
                <a16:creationId xmlns:a16="http://schemas.microsoft.com/office/drawing/2014/main" id="{8FB5DC7C-1275-96BD-A915-6E0044B58064}"/>
              </a:ext>
            </a:extLst>
          </p:cNvPr>
          <p:cNvSpPr>
            <a:spLocks noGrp="1"/>
          </p:cNvSpPr>
          <p:nvPr>
            <p:ph type="sldNum" sz="quarter" idx="4"/>
          </p:nvPr>
        </p:nvSpPr>
        <p:spPr/>
        <p:txBody>
          <a:bodyPr/>
          <a:lstStyle/>
          <a:p>
            <a:fld id="{66ACB6DD-DCF0-A441-B658-B929A2260E05}" type="slidenum">
              <a:rPr lang="es-ES" smtClean="0"/>
              <a:t>54</a:t>
            </a:fld>
            <a:endParaRPr lang="es-ES" dirty="0"/>
          </a:p>
        </p:txBody>
      </p:sp>
    </p:spTree>
    <p:extLst>
      <p:ext uri="{BB962C8B-B14F-4D97-AF65-F5344CB8AC3E}">
        <p14:creationId xmlns:p14="http://schemas.microsoft.com/office/powerpoint/2010/main" val="3603979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1271A89D-E107-3BAD-B89A-B590D51BF8D4}"/>
              </a:ext>
            </a:extLst>
          </p:cNvPr>
          <p:cNvPicPr>
            <a:picLocks noChangeAspect="1"/>
          </p:cNvPicPr>
          <p:nvPr/>
        </p:nvPicPr>
        <p:blipFill>
          <a:blip r:embed="rId3"/>
          <a:stretch>
            <a:fillRect/>
          </a:stretch>
        </p:blipFill>
        <p:spPr>
          <a:xfrm>
            <a:off x="826646" y="1376799"/>
            <a:ext cx="5953859" cy="4331247"/>
          </a:xfrm>
          <a:prstGeom prst="rect">
            <a:avLst/>
          </a:prstGeom>
        </p:spPr>
      </p:pic>
      <p:sp>
        <p:nvSpPr>
          <p:cNvPr id="2" name="Título 1">
            <a:extLst>
              <a:ext uri="{FF2B5EF4-FFF2-40B4-BE49-F238E27FC236}">
                <a16:creationId xmlns:a16="http://schemas.microsoft.com/office/drawing/2014/main" id="{687FF315-A1FD-77DB-0212-1DC0A29635C0}"/>
              </a:ext>
            </a:extLst>
          </p:cNvPr>
          <p:cNvSpPr>
            <a:spLocks noGrp="1"/>
          </p:cNvSpPr>
          <p:nvPr>
            <p:ph type="title"/>
          </p:nvPr>
        </p:nvSpPr>
        <p:spPr/>
        <p:txBody>
          <a:bodyPr/>
          <a:lstStyle/>
          <a:p>
            <a:r>
              <a:rPr lang="en-GB" dirty="0"/>
              <a:t>Example – FeeD4Mi &amp; eFeed4Mi (III)</a:t>
            </a:r>
          </a:p>
        </p:txBody>
      </p:sp>
      <p:sp>
        <p:nvSpPr>
          <p:cNvPr id="5" name="Marcador de pie de página 4">
            <a:extLst>
              <a:ext uri="{FF2B5EF4-FFF2-40B4-BE49-F238E27FC236}">
                <a16:creationId xmlns:a16="http://schemas.microsoft.com/office/drawing/2014/main" id="{B5422346-63D3-DC09-6977-F8BC98288123}"/>
              </a:ext>
            </a:extLst>
          </p:cNvPr>
          <p:cNvSpPr>
            <a:spLocks noGrp="1"/>
          </p:cNvSpPr>
          <p:nvPr>
            <p:ph type="ftr" sz="quarter" idx="3"/>
          </p:nvPr>
        </p:nvSpPr>
        <p:spPr/>
        <p:txBody>
          <a:bodyPr/>
          <a:lstStyle/>
          <a:p>
            <a:r>
              <a:rPr lang="es-ES"/>
              <a:t>amartine@CSEDU May 2nd 2024</a:t>
            </a:r>
            <a:endParaRPr lang="es-ES" dirty="0"/>
          </a:p>
        </p:txBody>
      </p:sp>
      <p:sp>
        <p:nvSpPr>
          <p:cNvPr id="11" name="Llamada rectangular 10">
            <a:extLst>
              <a:ext uri="{FF2B5EF4-FFF2-40B4-BE49-F238E27FC236}">
                <a16:creationId xmlns:a16="http://schemas.microsoft.com/office/drawing/2014/main" id="{9FE20B82-58ED-E2A2-BEA0-5E9E95E0661B}"/>
              </a:ext>
            </a:extLst>
          </p:cNvPr>
          <p:cNvSpPr/>
          <p:nvPr/>
        </p:nvSpPr>
        <p:spPr>
          <a:xfrm>
            <a:off x="7898255" y="1307053"/>
            <a:ext cx="3831103" cy="823546"/>
          </a:xfrm>
          <a:prstGeom prst="wedgeRectCallout">
            <a:avLst>
              <a:gd name="adj1" fmla="val -147814"/>
              <a:gd name="adj2" fmla="val 3075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derived design principles were applied to the development of e-FeeD4Me</a:t>
            </a:r>
          </a:p>
        </p:txBody>
      </p:sp>
      <p:sp>
        <p:nvSpPr>
          <p:cNvPr id="6" name="CuadroTexto 5">
            <a:extLst>
              <a:ext uri="{FF2B5EF4-FFF2-40B4-BE49-F238E27FC236}">
                <a16:creationId xmlns:a16="http://schemas.microsoft.com/office/drawing/2014/main" id="{53716F1D-BC30-BEF9-4991-FCD46FD6855B}"/>
              </a:ext>
            </a:extLst>
          </p:cNvPr>
          <p:cNvSpPr txBox="1"/>
          <p:nvPr/>
        </p:nvSpPr>
        <p:spPr>
          <a:xfrm>
            <a:off x="1045030" y="5969656"/>
            <a:ext cx="9932386" cy="73866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s-ES" sz="1400" dirty="0"/>
              <a:t>Alejandro Ortega-Arranz, </a:t>
            </a:r>
            <a:r>
              <a:rPr lang="es-ES" sz="1400" dirty="0" err="1"/>
              <a:t>Paraskevi</a:t>
            </a:r>
            <a:r>
              <a:rPr lang="es-ES" sz="1400" dirty="0"/>
              <a:t> </a:t>
            </a:r>
            <a:r>
              <a:rPr lang="es-ES" sz="1400" dirty="0" err="1"/>
              <a:t>Topali</a:t>
            </a:r>
            <a:r>
              <a:rPr lang="es-ES" sz="1400" dirty="0"/>
              <a:t>, Juan I. Asensio-Pérez, Sara L. </a:t>
            </a:r>
            <a:r>
              <a:rPr lang="es-ES" sz="1400" dirty="0" err="1"/>
              <a:t>Villagrá</a:t>
            </a:r>
            <a:r>
              <a:rPr lang="es-ES" sz="1400" dirty="0"/>
              <a:t>-Sobrino, Alejandra Martínez-</a:t>
            </a:r>
            <a:r>
              <a:rPr lang="es-ES" sz="1400" dirty="0" err="1"/>
              <a:t>Monés</a:t>
            </a:r>
            <a:r>
              <a:rPr lang="es-ES" sz="1400" dirty="0"/>
              <a:t> and </a:t>
            </a:r>
            <a:r>
              <a:rPr lang="es-ES" sz="1400" dirty="0" err="1"/>
              <a:t>Yannis</a:t>
            </a:r>
            <a:r>
              <a:rPr lang="es-ES" sz="1400" dirty="0"/>
              <a:t> </a:t>
            </a:r>
            <a:r>
              <a:rPr lang="es-ES" sz="1400" dirty="0" err="1"/>
              <a:t>Dimitriadis</a:t>
            </a:r>
            <a:r>
              <a:rPr lang="es-ES" sz="1400" dirty="0"/>
              <a:t>, (2022) e-FeeD4Mi: </a:t>
            </a:r>
            <a:r>
              <a:rPr lang="es-ES" sz="1400" dirty="0" err="1"/>
              <a:t>Automating</a:t>
            </a:r>
            <a:r>
              <a:rPr lang="es-ES" sz="1400" dirty="0"/>
              <a:t> </a:t>
            </a:r>
            <a:r>
              <a:rPr lang="es-ES" sz="1400" dirty="0" err="1"/>
              <a:t>Tailored</a:t>
            </a:r>
            <a:r>
              <a:rPr lang="es-ES" sz="1400" dirty="0"/>
              <a:t> LA-</a:t>
            </a:r>
            <a:r>
              <a:rPr lang="es-ES" sz="1400" dirty="0" err="1"/>
              <a:t>Informed</a:t>
            </a:r>
            <a:r>
              <a:rPr lang="es-ES" sz="1400" dirty="0"/>
              <a:t> </a:t>
            </a:r>
            <a:r>
              <a:rPr lang="es-ES" sz="1400" dirty="0" err="1"/>
              <a:t>Feedback</a:t>
            </a:r>
            <a:r>
              <a:rPr lang="es-ES" sz="1400" dirty="0"/>
              <a:t> in Virtual </a:t>
            </a:r>
            <a:r>
              <a:rPr lang="es-ES" sz="1400" dirty="0" err="1"/>
              <a:t>Learning</a:t>
            </a:r>
            <a:r>
              <a:rPr lang="es-ES" sz="1400" dirty="0"/>
              <a:t> </a:t>
            </a:r>
            <a:r>
              <a:rPr lang="es-ES" sz="1400" dirty="0" err="1"/>
              <a:t>Environments</a:t>
            </a:r>
            <a:r>
              <a:rPr lang="es-ES" sz="1400" dirty="0"/>
              <a:t>, EC-TEL 2022, 13450477-484, Toulouse (France)</a:t>
            </a:r>
            <a:endParaRPr lang="en-GB" sz="1400" dirty="0"/>
          </a:p>
        </p:txBody>
      </p:sp>
      <p:pic>
        <p:nvPicPr>
          <p:cNvPr id="7" name="Imagen 6">
            <a:extLst>
              <a:ext uri="{FF2B5EF4-FFF2-40B4-BE49-F238E27FC236}">
                <a16:creationId xmlns:a16="http://schemas.microsoft.com/office/drawing/2014/main" id="{BB9F00D3-174D-B9B3-5A87-AFD944709FE4}"/>
              </a:ext>
            </a:extLst>
          </p:cNvPr>
          <p:cNvPicPr>
            <a:picLocks noChangeAspect="1"/>
          </p:cNvPicPr>
          <p:nvPr/>
        </p:nvPicPr>
        <p:blipFill>
          <a:blip r:embed="rId4"/>
          <a:stretch>
            <a:fillRect/>
          </a:stretch>
        </p:blipFill>
        <p:spPr>
          <a:xfrm>
            <a:off x="8434734" y="2341177"/>
            <a:ext cx="2542681" cy="3054227"/>
          </a:xfrm>
          <a:prstGeom prst="rect">
            <a:avLst/>
          </a:prstGeom>
        </p:spPr>
      </p:pic>
      <p:pic>
        <p:nvPicPr>
          <p:cNvPr id="3" name="Imagen 2">
            <a:extLst>
              <a:ext uri="{FF2B5EF4-FFF2-40B4-BE49-F238E27FC236}">
                <a16:creationId xmlns:a16="http://schemas.microsoft.com/office/drawing/2014/main" id="{865B19FC-F086-6962-D9CE-C68DC23697E8}"/>
              </a:ext>
            </a:extLst>
          </p:cNvPr>
          <p:cNvPicPr>
            <a:picLocks noChangeAspect="1"/>
          </p:cNvPicPr>
          <p:nvPr/>
        </p:nvPicPr>
        <p:blipFill>
          <a:blip r:embed="rId5"/>
          <a:stretch>
            <a:fillRect/>
          </a:stretch>
        </p:blipFill>
        <p:spPr>
          <a:xfrm>
            <a:off x="11041223" y="5845834"/>
            <a:ext cx="862486" cy="862486"/>
          </a:xfrm>
          <a:prstGeom prst="rect">
            <a:avLst/>
          </a:prstGeom>
        </p:spPr>
      </p:pic>
      <p:sp>
        <p:nvSpPr>
          <p:cNvPr id="4" name="Marcador de número de diapositiva 3">
            <a:extLst>
              <a:ext uri="{FF2B5EF4-FFF2-40B4-BE49-F238E27FC236}">
                <a16:creationId xmlns:a16="http://schemas.microsoft.com/office/drawing/2014/main" id="{0F220DCB-9B72-BFBD-D443-86F15C5C9AF5}"/>
              </a:ext>
            </a:extLst>
          </p:cNvPr>
          <p:cNvSpPr>
            <a:spLocks noGrp="1"/>
          </p:cNvSpPr>
          <p:nvPr>
            <p:ph type="sldNum" sz="quarter" idx="4"/>
          </p:nvPr>
        </p:nvSpPr>
        <p:spPr/>
        <p:txBody>
          <a:bodyPr/>
          <a:lstStyle/>
          <a:p>
            <a:fld id="{66ACB6DD-DCF0-A441-B658-B929A2260E05}" type="slidenum">
              <a:rPr lang="es-ES" smtClean="0"/>
              <a:t>55</a:t>
            </a:fld>
            <a:endParaRPr lang="es-ES" dirty="0"/>
          </a:p>
        </p:txBody>
      </p:sp>
    </p:spTree>
    <p:extLst>
      <p:ext uri="{BB962C8B-B14F-4D97-AF65-F5344CB8AC3E}">
        <p14:creationId xmlns:p14="http://schemas.microsoft.com/office/powerpoint/2010/main" val="534076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1271A89D-E107-3BAD-B89A-B590D51BF8D4}"/>
              </a:ext>
            </a:extLst>
          </p:cNvPr>
          <p:cNvPicPr>
            <a:picLocks noChangeAspect="1"/>
          </p:cNvPicPr>
          <p:nvPr/>
        </p:nvPicPr>
        <p:blipFill>
          <a:blip r:embed="rId3"/>
          <a:stretch>
            <a:fillRect/>
          </a:stretch>
        </p:blipFill>
        <p:spPr>
          <a:xfrm>
            <a:off x="826646" y="1376799"/>
            <a:ext cx="5953859" cy="4331247"/>
          </a:xfrm>
          <a:prstGeom prst="rect">
            <a:avLst/>
          </a:prstGeom>
        </p:spPr>
      </p:pic>
      <p:sp>
        <p:nvSpPr>
          <p:cNvPr id="2" name="Título 1">
            <a:extLst>
              <a:ext uri="{FF2B5EF4-FFF2-40B4-BE49-F238E27FC236}">
                <a16:creationId xmlns:a16="http://schemas.microsoft.com/office/drawing/2014/main" id="{687FF315-A1FD-77DB-0212-1DC0A29635C0}"/>
              </a:ext>
            </a:extLst>
          </p:cNvPr>
          <p:cNvSpPr>
            <a:spLocks noGrp="1"/>
          </p:cNvSpPr>
          <p:nvPr>
            <p:ph type="title"/>
          </p:nvPr>
        </p:nvSpPr>
        <p:spPr/>
        <p:txBody>
          <a:bodyPr/>
          <a:lstStyle/>
          <a:p>
            <a:r>
              <a:rPr lang="en-GB" dirty="0"/>
              <a:t>Example – FeeD4Mi &amp; eFeed4Mi (IV)</a:t>
            </a:r>
          </a:p>
        </p:txBody>
      </p:sp>
      <p:pic>
        <p:nvPicPr>
          <p:cNvPr id="3" name="Picture 2">
            <a:extLst>
              <a:ext uri="{FF2B5EF4-FFF2-40B4-BE49-F238E27FC236}">
                <a16:creationId xmlns:a16="http://schemas.microsoft.com/office/drawing/2014/main" id="{8840B863-21D0-D068-3B68-40D9EF4B1F8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91" t="18779" r="27197" b="12089"/>
          <a:stretch/>
        </p:blipFill>
        <p:spPr bwMode="auto">
          <a:xfrm>
            <a:off x="7898255" y="2688606"/>
            <a:ext cx="3919917" cy="22437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AB2FB7F8-A372-BE58-2D89-C47044BC314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7483" t="18779" b="57590"/>
          <a:stretch/>
        </p:blipFill>
        <p:spPr bwMode="auto">
          <a:xfrm>
            <a:off x="7898254" y="4873269"/>
            <a:ext cx="1388721" cy="8207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FA4B8B33-6228-732F-0382-83C40C05BA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7492" t="42694" b="35377"/>
          <a:stretch/>
        </p:blipFill>
        <p:spPr bwMode="auto">
          <a:xfrm>
            <a:off x="9164131" y="4932359"/>
            <a:ext cx="1388164" cy="7616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3BFE0CE8-59BD-C951-2660-1AC93CDADF1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7486" t="64150" b="13111"/>
          <a:stretch/>
        </p:blipFill>
        <p:spPr bwMode="auto">
          <a:xfrm>
            <a:off x="10429621" y="4918287"/>
            <a:ext cx="1388551" cy="789759"/>
          </a:xfrm>
          <a:prstGeom prst="rect">
            <a:avLst/>
          </a:prstGeom>
          <a:noFill/>
          <a:extLst>
            <a:ext uri="{909E8E84-426E-40DD-AFC4-6F175D3DCCD1}">
              <a14:hiddenFill xmlns:a14="http://schemas.microsoft.com/office/drawing/2010/main">
                <a:solidFill>
                  <a:srgbClr val="FFFFFF"/>
                </a:solidFill>
              </a14:hiddenFill>
            </a:ext>
          </a:extLst>
        </p:spPr>
      </p:pic>
      <p:sp>
        <p:nvSpPr>
          <p:cNvPr id="11" name="Llamada rectangular 10">
            <a:extLst>
              <a:ext uri="{FF2B5EF4-FFF2-40B4-BE49-F238E27FC236}">
                <a16:creationId xmlns:a16="http://schemas.microsoft.com/office/drawing/2014/main" id="{9FE20B82-58ED-E2A2-BEA0-5E9E95E0661B}"/>
              </a:ext>
            </a:extLst>
          </p:cNvPr>
          <p:cNvSpPr/>
          <p:nvPr/>
        </p:nvSpPr>
        <p:spPr>
          <a:xfrm>
            <a:off x="7898255" y="1307053"/>
            <a:ext cx="3831103" cy="823546"/>
          </a:xfrm>
          <a:prstGeom prst="wedgeRectCallout">
            <a:avLst>
              <a:gd name="adj1" fmla="val -116714"/>
              <a:gd name="adj2" fmla="val 2959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model and the tool were evaluated with teachers at two different moments </a:t>
            </a:r>
          </a:p>
        </p:txBody>
      </p:sp>
      <p:sp>
        <p:nvSpPr>
          <p:cNvPr id="10" name="Llamada rectangular 9">
            <a:extLst>
              <a:ext uri="{FF2B5EF4-FFF2-40B4-BE49-F238E27FC236}">
                <a16:creationId xmlns:a16="http://schemas.microsoft.com/office/drawing/2014/main" id="{7F8133DA-652E-9D76-1F3F-1D6AC5BD0A8F}"/>
              </a:ext>
            </a:extLst>
          </p:cNvPr>
          <p:cNvSpPr/>
          <p:nvPr/>
        </p:nvSpPr>
        <p:spPr>
          <a:xfrm>
            <a:off x="7898255" y="1318082"/>
            <a:ext cx="3831103" cy="823546"/>
          </a:xfrm>
          <a:prstGeom prst="wedgeRectCallout">
            <a:avLst>
              <a:gd name="adj1" fmla="val -119541"/>
              <a:gd name="adj2" fmla="val 4101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Framework and tools were evaluated with teachers in workshops and evaluative studies</a:t>
            </a:r>
          </a:p>
        </p:txBody>
      </p:sp>
      <p:sp>
        <p:nvSpPr>
          <p:cNvPr id="5" name="Marcador de pie de página 4">
            <a:extLst>
              <a:ext uri="{FF2B5EF4-FFF2-40B4-BE49-F238E27FC236}">
                <a16:creationId xmlns:a16="http://schemas.microsoft.com/office/drawing/2014/main" id="{B5422346-63D3-DC09-6977-F8BC98288123}"/>
              </a:ext>
            </a:extLst>
          </p:cNvPr>
          <p:cNvSpPr>
            <a:spLocks noGrp="1"/>
          </p:cNvSpPr>
          <p:nvPr>
            <p:ph type="ftr" sz="quarter" idx="3"/>
          </p:nvPr>
        </p:nvSpPr>
        <p:spPr/>
        <p:txBody>
          <a:bodyPr/>
          <a:lstStyle/>
          <a:p>
            <a:r>
              <a:rPr lang="es-ES"/>
              <a:t>amartine@CSEDU May 2nd 2024</a:t>
            </a:r>
            <a:endParaRPr lang="es-ES" dirty="0"/>
          </a:p>
        </p:txBody>
      </p:sp>
      <p:sp>
        <p:nvSpPr>
          <p:cNvPr id="4" name="Marcador de número de diapositiva 3">
            <a:extLst>
              <a:ext uri="{FF2B5EF4-FFF2-40B4-BE49-F238E27FC236}">
                <a16:creationId xmlns:a16="http://schemas.microsoft.com/office/drawing/2014/main" id="{0F220DCB-9B72-BFBD-D443-86F15C5C9AF5}"/>
              </a:ext>
            </a:extLst>
          </p:cNvPr>
          <p:cNvSpPr>
            <a:spLocks noGrp="1"/>
          </p:cNvSpPr>
          <p:nvPr>
            <p:ph type="sldNum" sz="quarter" idx="4"/>
          </p:nvPr>
        </p:nvSpPr>
        <p:spPr/>
        <p:txBody>
          <a:bodyPr/>
          <a:lstStyle/>
          <a:p>
            <a:fld id="{66ACB6DD-DCF0-A441-B658-B929A2260E05}" type="slidenum">
              <a:rPr lang="es-ES" smtClean="0"/>
              <a:t>56</a:t>
            </a:fld>
            <a:endParaRPr lang="es-ES" dirty="0"/>
          </a:p>
        </p:txBody>
      </p:sp>
    </p:spTree>
    <p:extLst>
      <p:ext uri="{BB962C8B-B14F-4D97-AF65-F5344CB8AC3E}">
        <p14:creationId xmlns:p14="http://schemas.microsoft.com/office/powerpoint/2010/main" val="370418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περιεχομένου 2">
            <a:extLst>
              <a:ext uri="{FF2B5EF4-FFF2-40B4-BE49-F238E27FC236}">
                <a16:creationId xmlns:a16="http://schemas.microsoft.com/office/drawing/2014/main" id="{54E9945E-0061-33FF-C560-CC8CE7072C0D}"/>
              </a:ext>
            </a:extLst>
          </p:cNvPr>
          <p:cNvSpPr txBox="1">
            <a:spLocks/>
          </p:cNvSpPr>
          <p:nvPr/>
        </p:nvSpPr>
        <p:spPr>
          <a:xfrm>
            <a:off x="5148064" y="1473245"/>
            <a:ext cx="6708576" cy="4476035"/>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ontserrat" panose="00000500000000000000" pitchFamily="2" charset="0"/>
                <a:ea typeface="Cambria" panose="02040503050406030204" pitchFamily="18" charset="0"/>
                <a:cs typeface="+mn-cs"/>
              </a:defRPr>
            </a:lvl1pPr>
            <a:lvl2pPr marL="742950" indent="-285750" algn="l" defTabSz="914400" rtl="0" eaLnBrk="1" latinLnBrk="0" hangingPunct="1">
              <a:spcBef>
                <a:spcPct val="20000"/>
              </a:spcBef>
              <a:buFont typeface="Arial" pitchFamily="34" charset="0"/>
              <a:buChar char="–"/>
              <a:defRPr sz="1600" kern="1200">
                <a:solidFill>
                  <a:schemeClr val="tx1"/>
                </a:solidFill>
                <a:latin typeface="Montserrat" panose="00000500000000000000" pitchFamily="2" charset="0"/>
                <a:ea typeface="Cambria" panose="02040503050406030204" pitchFamily="18" charset="0"/>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ontserrat" panose="00000500000000000000" pitchFamily="2" charset="0"/>
                <a:ea typeface="Cambria" panose="02040503050406030204" pitchFamily="18" charset="0"/>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ontserrat" panose="00000500000000000000" pitchFamily="2" charset="0"/>
                <a:ea typeface="Cambria" panose="02040503050406030204" pitchFamily="18" charset="0"/>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ontserrat" panose="00000500000000000000" pitchFamily="2" charset="0"/>
                <a:ea typeface="Cambria" panose="02040503050406030204" pitchFamily="18"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Font typeface="Arial" pitchFamily="34" charset="0"/>
              <a:buNone/>
            </a:pPr>
            <a:endParaRPr lang="en-GB" sz="2000" dirty="0"/>
          </a:p>
        </p:txBody>
      </p:sp>
      <p:sp>
        <p:nvSpPr>
          <p:cNvPr id="2" name="Título 1">
            <a:extLst>
              <a:ext uri="{FF2B5EF4-FFF2-40B4-BE49-F238E27FC236}">
                <a16:creationId xmlns:a16="http://schemas.microsoft.com/office/drawing/2014/main" id="{C246C0E6-A5EF-76ED-7E2D-86808FF662A0}"/>
              </a:ext>
            </a:extLst>
          </p:cNvPr>
          <p:cNvSpPr>
            <a:spLocks noGrp="1"/>
          </p:cNvSpPr>
          <p:nvPr>
            <p:ph type="title"/>
          </p:nvPr>
        </p:nvSpPr>
        <p:spPr>
          <a:xfrm>
            <a:off x="838200" y="283848"/>
            <a:ext cx="10515600" cy="1325563"/>
          </a:xfrm>
        </p:spPr>
        <p:txBody>
          <a:bodyPr/>
          <a:lstStyle/>
          <a:p>
            <a:r>
              <a:rPr lang="en-GB" dirty="0"/>
              <a:t>eFeeD4Mi</a:t>
            </a:r>
          </a:p>
        </p:txBody>
      </p:sp>
      <p:pic>
        <p:nvPicPr>
          <p:cNvPr id="56" name="Εικόνα 13">
            <a:extLst>
              <a:ext uri="{FF2B5EF4-FFF2-40B4-BE49-F238E27FC236}">
                <a16:creationId xmlns:a16="http://schemas.microsoft.com/office/drawing/2014/main" id="{9C7DDF5B-3B5A-A48E-5843-B74324973944}"/>
              </a:ext>
            </a:extLst>
          </p:cNvPr>
          <p:cNvPicPr>
            <a:picLocks noGrp="1" noChangeAspect="1"/>
          </p:cNvPicPr>
          <p:nvPr>
            <p:ph sz="quarter" idx="12"/>
          </p:nvPr>
        </p:nvPicPr>
        <p:blipFill rotWithShape="1">
          <a:blip r:embed="rId3"/>
          <a:srcRect l="9908" t="10439" r="9044" b="12627"/>
          <a:stretch/>
        </p:blipFill>
        <p:spPr>
          <a:xfrm>
            <a:off x="1505218" y="1854200"/>
            <a:ext cx="3744377" cy="3962400"/>
          </a:xfrm>
          <a:noFill/>
          <a:ln w="38100" cap="sq">
            <a:solidFill>
              <a:srgbClr val="000000"/>
            </a:solidFill>
            <a:prstDash val="solid"/>
            <a:miter lim="800000"/>
          </a:ln>
          <a:effectLst>
            <a:outerShdw blurRad="50800" dist="38100" dir="2700000" algn="tl" rotWithShape="0">
              <a:srgbClr val="000000">
                <a:alpha val="43000"/>
              </a:srgbClr>
            </a:outerShdw>
          </a:effectLst>
        </p:spPr>
      </p:pic>
      <p:sp>
        <p:nvSpPr>
          <p:cNvPr id="55" name="Marcador de contenido 54">
            <a:extLst>
              <a:ext uri="{FF2B5EF4-FFF2-40B4-BE49-F238E27FC236}">
                <a16:creationId xmlns:a16="http://schemas.microsoft.com/office/drawing/2014/main" id="{DDECCF8E-4462-5E7F-1C0E-EBFAD6E7970A}"/>
              </a:ext>
            </a:extLst>
          </p:cNvPr>
          <p:cNvSpPr>
            <a:spLocks noGrp="1"/>
          </p:cNvSpPr>
          <p:nvPr>
            <p:ph sz="quarter" idx="13"/>
          </p:nvPr>
        </p:nvSpPr>
        <p:spPr>
          <a:xfrm>
            <a:off x="5530700" y="1854200"/>
            <a:ext cx="6325940" cy="3962400"/>
          </a:xfrm>
        </p:spPr>
        <p:txBody>
          <a:bodyPr>
            <a:normAutofit/>
          </a:bodyPr>
          <a:lstStyle/>
          <a:p>
            <a:r>
              <a:rPr lang="en-GB" dirty="0"/>
              <a:t>Supports instructors in the creation of feedback designs</a:t>
            </a:r>
          </a:p>
          <a:p>
            <a:r>
              <a:rPr lang="en-GB" dirty="0"/>
              <a:t>Allows the deployment of the created feedback designs into LMS and MOOC platforms </a:t>
            </a:r>
          </a:p>
        </p:txBody>
      </p:sp>
      <p:sp>
        <p:nvSpPr>
          <p:cNvPr id="3" name="Marcador de pie de página 2">
            <a:extLst>
              <a:ext uri="{FF2B5EF4-FFF2-40B4-BE49-F238E27FC236}">
                <a16:creationId xmlns:a16="http://schemas.microsoft.com/office/drawing/2014/main" id="{31969673-ADCA-8952-2F83-E5A563BA2EED}"/>
              </a:ext>
            </a:extLst>
          </p:cNvPr>
          <p:cNvSpPr>
            <a:spLocks noGrp="1"/>
          </p:cNvSpPr>
          <p:nvPr>
            <p:ph type="ftr" sz="quarter" idx="10"/>
          </p:nvPr>
        </p:nvSpPr>
        <p:spPr/>
        <p:txBody>
          <a:bodyPr/>
          <a:lstStyle/>
          <a:p>
            <a:r>
              <a:rPr lang="es-ES"/>
              <a:t>amartine@CSEDU May 2nd 2024</a:t>
            </a:r>
            <a:endParaRPr lang="es-ES" dirty="0"/>
          </a:p>
        </p:txBody>
      </p:sp>
      <p:sp>
        <p:nvSpPr>
          <p:cNvPr id="5" name="Marcador de número de diapositiva 4">
            <a:extLst>
              <a:ext uri="{FF2B5EF4-FFF2-40B4-BE49-F238E27FC236}">
                <a16:creationId xmlns:a16="http://schemas.microsoft.com/office/drawing/2014/main" id="{30C567AF-F516-CD6B-BBDE-7AC04E75B2B0}"/>
              </a:ext>
            </a:extLst>
          </p:cNvPr>
          <p:cNvSpPr>
            <a:spLocks noGrp="1"/>
          </p:cNvSpPr>
          <p:nvPr>
            <p:ph type="sldNum" sz="quarter" idx="11"/>
          </p:nvPr>
        </p:nvSpPr>
        <p:spPr/>
        <p:txBody>
          <a:bodyPr/>
          <a:lstStyle/>
          <a:p>
            <a:fld id="{66ACB6DD-DCF0-A441-B658-B929A2260E05}" type="slidenum">
              <a:rPr lang="es-ES" smtClean="0"/>
              <a:t>57</a:t>
            </a:fld>
            <a:endParaRPr lang="es-ES" dirty="0"/>
          </a:p>
        </p:txBody>
      </p:sp>
    </p:spTree>
    <p:extLst>
      <p:ext uri="{BB962C8B-B14F-4D97-AF65-F5344CB8AC3E}">
        <p14:creationId xmlns:p14="http://schemas.microsoft.com/office/powerpoint/2010/main" val="3606187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246B415A-8592-7318-1232-D638FF6E6660}"/>
              </a:ext>
            </a:extLst>
          </p:cNvPr>
          <p:cNvSpPr>
            <a:spLocks noGrp="1"/>
          </p:cNvSpPr>
          <p:nvPr>
            <p:ph type="title"/>
          </p:nvPr>
        </p:nvSpPr>
        <p:spPr/>
        <p:txBody>
          <a:bodyPr/>
          <a:lstStyle/>
          <a:p>
            <a:r>
              <a:rPr lang="es-ES_tradnl" dirty="0"/>
              <a:t>eFeed4Mi</a:t>
            </a:r>
          </a:p>
        </p:txBody>
      </p:sp>
      <p:sp>
        <p:nvSpPr>
          <p:cNvPr id="5" name="Marcador de pie de página 4">
            <a:extLst>
              <a:ext uri="{FF2B5EF4-FFF2-40B4-BE49-F238E27FC236}">
                <a16:creationId xmlns:a16="http://schemas.microsoft.com/office/drawing/2014/main" id="{741E8395-EDD2-53F6-686F-D72467E5C86F}"/>
              </a:ext>
            </a:extLst>
          </p:cNvPr>
          <p:cNvSpPr>
            <a:spLocks noGrp="1"/>
          </p:cNvSpPr>
          <p:nvPr>
            <p:ph type="ftr" sz="quarter" idx="11"/>
          </p:nvPr>
        </p:nvSpPr>
        <p:spPr/>
        <p:txBody>
          <a:bodyPr/>
          <a:lstStyle/>
          <a:p>
            <a:r>
              <a:rPr lang="es-ES"/>
              <a:t>amartine@CSEDU May 2nd 2024</a:t>
            </a:r>
            <a:endParaRPr lang="es-ES" dirty="0"/>
          </a:p>
        </p:txBody>
      </p:sp>
      <p:pic>
        <p:nvPicPr>
          <p:cNvPr id="14" name="Εικόνα 4">
            <a:extLst>
              <a:ext uri="{FF2B5EF4-FFF2-40B4-BE49-F238E27FC236}">
                <a16:creationId xmlns:a16="http://schemas.microsoft.com/office/drawing/2014/main" id="{377BBF65-CB0F-3B96-95F8-39EAB04F3AC9}"/>
              </a:ext>
            </a:extLst>
          </p:cNvPr>
          <p:cNvPicPr>
            <a:picLocks noChangeAspect="1"/>
          </p:cNvPicPr>
          <p:nvPr/>
        </p:nvPicPr>
        <p:blipFill rotWithShape="1">
          <a:blip r:embed="rId2"/>
          <a:srcRect l="1567" r="19469"/>
          <a:stretch/>
        </p:blipFill>
        <p:spPr>
          <a:xfrm>
            <a:off x="909106" y="2194707"/>
            <a:ext cx="4518607" cy="3516727"/>
          </a:xfrm>
          <a:prstGeom prst="rect">
            <a:avLst/>
          </a:prstGeom>
        </p:spPr>
      </p:pic>
      <p:pic>
        <p:nvPicPr>
          <p:cNvPr id="16" name="Εικόνα 20">
            <a:extLst>
              <a:ext uri="{FF2B5EF4-FFF2-40B4-BE49-F238E27FC236}">
                <a16:creationId xmlns:a16="http://schemas.microsoft.com/office/drawing/2014/main" id="{01F15D57-922F-6A12-A581-52F9975C2FBD}"/>
              </a:ext>
            </a:extLst>
          </p:cNvPr>
          <p:cNvPicPr>
            <a:picLocks noChangeAspect="1"/>
          </p:cNvPicPr>
          <p:nvPr/>
        </p:nvPicPr>
        <p:blipFill rotWithShape="1">
          <a:blip r:embed="rId3"/>
          <a:srcRect l="-1" r="18610"/>
          <a:stretch/>
        </p:blipFill>
        <p:spPr>
          <a:xfrm>
            <a:off x="5413516" y="1879887"/>
            <a:ext cx="6189989" cy="2628900"/>
          </a:xfrm>
          <a:prstGeom prst="rect">
            <a:avLst/>
          </a:prstGeom>
        </p:spPr>
      </p:pic>
      <p:pic>
        <p:nvPicPr>
          <p:cNvPr id="17" name="Εικόνα 25">
            <a:extLst>
              <a:ext uri="{FF2B5EF4-FFF2-40B4-BE49-F238E27FC236}">
                <a16:creationId xmlns:a16="http://schemas.microsoft.com/office/drawing/2014/main" id="{89F143DB-4E21-8BB8-A480-F2B4A00A2AD0}"/>
              </a:ext>
            </a:extLst>
          </p:cNvPr>
          <p:cNvPicPr>
            <a:picLocks noChangeAspect="1"/>
          </p:cNvPicPr>
          <p:nvPr/>
        </p:nvPicPr>
        <p:blipFill rotWithShape="1">
          <a:blip r:embed="rId4"/>
          <a:srcRect r="17297" b="4532"/>
          <a:stretch/>
        </p:blipFill>
        <p:spPr>
          <a:xfrm>
            <a:off x="5403574" y="4343981"/>
            <a:ext cx="6199931" cy="4723982"/>
          </a:xfrm>
          <a:prstGeom prst="rect">
            <a:avLst/>
          </a:prstGeom>
        </p:spPr>
      </p:pic>
      <p:sp>
        <p:nvSpPr>
          <p:cNvPr id="20" name="CuadroTexto 19">
            <a:extLst>
              <a:ext uri="{FF2B5EF4-FFF2-40B4-BE49-F238E27FC236}">
                <a16:creationId xmlns:a16="http://schemas.microsoft.com/office/drawing/2014/main" id="{0D71B4E3-A87B-A2FA-4913-81C8293C72AB}"/>
              </a:ext>
            </a:extLst>
          </p:cNvPr>
          <p:cNvSpPr txBox="1"/>
          <p:nvPr/>
        </p:nvSpPr>
        <p:spPr>
          <a:xfrm>
            <a:off x="857549" y="1797749"/>
            <a:ext cx="3066861" cy="369332"/>
          </a:xfrm>
          <a:prstGeom prst="rect">
            <a:avLst/>
          </a:prstGeom>
          <a:noFill/>
        </p:spPr>
        <p:txBody>
          <a:bodyPr wrap="square" rtlCol="0">
            <a:spAutoFit/>
          </a:bodyPr>
          <a:lstStyle/>
          <a:p>
            <a:r>
              <a:rPr lang="es-ES_tradnl" dirty="0"/>
              <a:t>1. </a:t>
            </a:r>
            <a:r>
              <a:rPr lang="es-ES_tradnl" dirty="0" err="1"/>
              <a:t>Import</a:t>
            </a:r>
            <a:r>
              <a:rPr lang="es-ES_tradnl" dirty="0"/>
              <a:t> </a:t>
            </a:r>
            <a:r>
              <a:rPr lang="es-ES_tradnl" dirty="0" err="1"/>
              <a:t>course</a:t>
            </a:r>
            <a:r>
              <a:rPr lang="es-ES_tradnl" dirty="0"/>
              <a:t> </a:t>
            </a:r>
            <a:r>
              <a:rPr lang="es-ES_tradnl" dirty="0" err="1"/>
              <a:t>design</a:t>
            </a:r>
            <a:endParaRPr lang="es-ES_tradnl" dirty="0"/>
          </a:p>
        </p:txBody>
      </p:sp>
      <p:sp>
        <p:nvSpPr>
          <p:cNvPr id="21" name="CuadroTexto 20">
            <a:extLst>
              <a:ext uri="{FF2B5EF4-FFF2-40B4-BE49-F238E27FC236}">
                <a16:creationId xmlns:a16="http://schemas.microsoft.com/office/drawing/2014/main" id="{8E95F732-5504-1AEE-E240-1B81E159DCB3}"/>
              </a:ext>
            </a:extLst>
          </p:cNvPr>
          <p:cNvSpPr txBox="1"/>
          <p:nvPr/>
        </p:nvSpPr>
        <p:spPr>
          <a:xfrm>
            <a:off x="5461813" y="1821499"/>
            <a:ext cx="2621230" cy="369332"/>
          </a:xfrm>
          <a:prstGeom prst="rect">
            <a:avLst/>
          </a:prstGeom>
          <a:noFill/>
        </p:spPr>
        <p:txBody>
          <a:bodyPr wrap="none" rtlCol="0">
            <a:spAutoFit/>
          </a:bodyPr>
          <a:lstStyle/>
          <a:p>
            <a:r>
              <a:rPr lang="es-ES_tradnl" dirty="0"/>
              <a:t>2. </a:t>
            </a:r>
            <a:r>
              <a:rPr lang="es-ES_tradnl" dirty="0" err="1"/>
              <a:t>Select</a:t>
            </a:r>
            <a:r>
              <a:rPr lang="es-ES_tradnl" dirty="0"/>
              <a:t> rules and </a:t>
            </a:r>
            <a:r>
              <a:rPr lang="es-ES_tradnl" dirty="0" err="1"/>
              <a:t>actions</a:t>
            </a:r>
            <a:endParaRPr lang="es-ES_tradnl" dirty="0"/>
          </a:p>
        </p:txBody>
      </p:sp>
      <p:sp>
        <p:nvSpPr>
          <p:cNvPr id="22" name="CuadroTexto 21">
            <a:extLst>
              <a:ext uri="{FF2B5EF4-FFF2-40B4-BE49-F238E27FC236}">
                <a16:creationId xmlns:a16="http://schemas.microsoft.com/office/drawing/2014/main" id="{83234EB6-19A3-DCC2-5607-49ED33446006}"/>
              </a:ext>
            </a:extLst>
          </p:cNvPr>
          <p:cNvSpPr txBox="1"/>
          <p:nvPr/>
        </p:nvSpPr>
        <p:spPr>
          <a:xfrm>
            <a:off x="5461813" y="4522312"/>
            <a:ext cx="1893660" cy="369332"/>
          </a:xfrm>
          <a:prstGeom prst="rect">
            <a:avLst/>
          </a:prstGeom>
          <a:noFill/>
        </p:spPr>
        <p:txBody>
          <a:bodyPr wrap="none" rtlCol="0">
            <a:spAutoFit/>
          </a:bodyPr>
          <a:lstStyle/>
          <a:p>
            <a:r>
              <a:rPr lang="es-ES_tradnl" dirty="0"/>
              <a:t>3. </a:t>
            </a:r>
            <a:r>
              <a:rPr lang="es-ES_tradnl" dirty="0" err="1"/>
              <a:t>Select</a:t>
            </a:r>
            <a:r>
              <a:rPr lang="es-ES_tradnl" dirty="0"/>
              <a:t> </a:t>
            </a:r>
            <a:r>
              <a:rPr lang="es-ES_tradnl" dirty="0" err="1"/>
              <a:t>reactions</a:t>
            </a:r>
            <a:endParaRPr lang="es-ES_tradnl" dirty="0"/>
          </a:p>
        </p:txBody>
      </p:sp>
      <p:sp>
        <p:nvSpPr>
          <p:cNvPr id="2" name="CuadroTexto 1">
            <a:extLst>
              <a:ext uri="{FF2B5EF4-FFF2-40B4-BE49-F238E27FC236}">
                <a16:creationId xmlns:a16="http://schemas.microsoft.com/office/drawing/2014/main" id="{FA902C3F-B825-2587-989E-96052C0BADAA}"/>
              </a:ext>
            </a:extLst>
          </p:cNvPr>
          <p:cNvSpPr txBox="1"/>
          <p:nvPr/>
        </p:nvSpPr>
        <p:spPr>
          <a:xfrm>
            <a:off x="3339548" y="834887"/>
            <a:ext cx="184731" cy="369332"/>
          </a:xfrm>
          <a:prstGeom prst="rect">
            <a:avLst/>
          </a:prstGeom>
          <a:noFill/>
        </p:spPr>
        <p:txBody>
          <a:bodyPr wrap="none" rtlCol="0">
            <a:spAutoFit/>
          </a:bodyPr>
          <a:lstStyle/>
          <a:p>
            <a:endParaRPr lang="es-ES_tradnl" dirty="0"/>
          </a:p>
        </p:txBody>
      </p:sp>
      <p:sp>
        <p:nvSpPr>
          <p:cNvPr id="4" name="Marcador de número de diapositiva 3">
            <a:extLst>
              <a:ext uri="{FF2B5EF4-FFF2-40B4-BE49-F238E27FC236}">
                <a16:creationId xmlns:a16="http://schemas.microsoft.com/office/drawing/2014/main" id="{8EC09D98-F2D2-EA04-ED0F-8ED9311A3FE1}"/>
              </a:ext>
            </a:extLst>
          </p:cNvPr>
          <p:cNvSpPr>
            <a:spLocks noGrp="1"/>
          </p:cNvSpPr>
          <p:nvPr>
            <p:ph type="sldNum" sz="quarter" idx="12"/>
          </p:nvPr>
        </p:nvSpPr>
        <p:spPr/>
        <p:txBody>
          <a:bodyPr/>
          <a:lstStyle/>
          <a:p>
            <a:fld id="{0F1556C4-DFC3-4611-A7CC-780699185E26}" type="slidenum">
              <a:rPr lang="es-ES" smtClean="0"/>
              <a:t>58</a:t>
            </a:fld>
            <a:endParaRPr lang="es-ES"/>
          </a:p>
        </p:txBody>
      </p:sp>
    </p:spTree>
    <p:extLst>
      <p:ext uri="{BB962C8B-B14F-4D97-AF65-F5344CB8AC3E}">
        <p14:creationId xmlns:p14="http://schemas.microsoft.com/office/powerpoint/2010/main" val="279520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1 Título"/>
          <p:cNvSpPr>
            <a:spLocks noGrp="1"/>
          </p:cNvSpPr>
          <p:nvPr>
            <p:ph type="title"/>
          </p:nvPr>
        </p:nvSpPr>
        <p:spPr>
          <a:xfrm>
            <a:off x="838200" y="283848"/>
            <a:ext cx="10515600" cy="1325563"/>
          </a:xfrm>
        </p:spPr>
        <p:txBody>
          <a:bodyPr>
            <a:normAutofit/>
          </a:bodyPr>
          <a:lstStyle/>
          <a:p>
            <a:r>
              <a:rPr lang="en-US" dirty="0"/>
              <a:t>Feed4Mi &amp; eFeeD4Mi </a:t>
            </a:r>
            <a:br>
              <a:rPr lang="en-US" dirty="0"/>
            </a:br>
            <a:r>
              <a:rPr lang="en-US" dirty="0"/>
              <a:t>HCLA principles applied </a:t>
            </a:r>
            <a:endParaRPr lang="es-US" dirty="0"/>
          </a:p>
        </p:txBody>
      </p:sp>
      <p:sp useBgFill="1">
        <p:nvSpPr>
          <p:cNvPr id="28674" name="2 Marcador de contenido"/>
          <p:cNvSpPr>
            <a:spLocks noGrp="1"/>
          </p:cNvSpPr>
          <p:nvPr>
            <p:ph idx="1"/>
          </p:nvPr>
        </p:nvSpPr>
        <p:spPr>
          <a:xfrm>
            <a:off x="838200" y="1825625"/>
            <a:ext cx="10515600" cy="3462655"/>
          </a:xfrm>
        </p:spPr>
        <p:txBody>
          <a:bodyPr>
            <a:normAutofit fontScale="92500"/>
          </a:bodyPr>
          <a:lstStyle/>
          <a:p>
            <a:r>
              <a:rPr lang="en-US" dirty="0"/>
              <a:t>Reliance on educational theories to guide the LA solution design and implementation</a:t>
            </a:r>
          </a:p>
          <a:p>
            <a:r>
              <a:rPr lang="en-US" dirty="0"/>
              <a:t>Agentic positioning of teachers and (partially) other stakeholders</a:t>
            </a:r>
          </a:p>
          <a:p>
            <a:r>
              <a:rPr lang="en-US" dirty="0"/>
              <a:t>Provision of tools to support the co-design process </a:t>
            </a:r>
          </a:p>
          <a:p>
            <a:r>
              <a:rPr lang="en-US" dirty="0"/>
              <a:t>Empirical evaluation of resulting proposals with users</a:t>
            </a:r>
            <a:endParaRPr lang="es-US" dirty="0"/>
          </a:p>
        </p:txBody>
      </p:sp>
      <p:sp>
        <p:nvSpPr>
          <p:cNvPr id="28675" name="Marcador de número de diapositiva 4"/>
          <p:cNvSpPr>
            <a:spLocks noGrp="1"/>
          </p:cNvSpPr>
          <p:nvPr>
            <p:ph type="sldNum" sz="quarter" idx="12"/>
          </p:nvPr>
        </p:nvSpPr>
        <p:spPr>
          <a:xfrm>
            <a:off x="8634387" y="6492876"/>
            <a:ext cx="2326861"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FA97A7D-C4C2-2E43-A7B5-4614D0DF6523}" type="slidenum">
              <a:rPr lang="en-US"/>
              <a:pPr/>
              <a:t>59</a:t>
            </a:fld>
            <a:endParaRPr lang="en-US"/>
          </a:p>
        </p:txBody>
      </p:sp>
      <p:sp>
        <p:nvSpPr>
          <p:cNvPr id="2" name="CuadroTexto 1"/>
          <p:cNvSpPr txBox="1"/>
          <p:nvPr/>
        </p:nvSpPr>
        <p:spPr>
          <a:xfrm>
            <a:off x="1135357" y="5694541"/>
            <a:ext cx="10515600" cy="73866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s-ES" sz="1400" dirty="0">
                <a:latin typeface="Times New Roman" panose="02020603050405020304" pitchFamily="18" charset="0"/>
              </a:rPr>
              <a:t>Y. </a:t>
            </a:r>
            <a:r>
              <a:rPr lang="es-ES" sz="1400" dirty="0" err="1">
                <a:latin typeface="Times New Roman" panose="02020603050405020304" pitchFamily="18" charset="0"/>
              </a:rPr>
              <a:t>Dimitriadis</a:t>
            </a:r>
            <a:r>
              <a:rPr lang="es-ES" sz="1400" dirty="0">
                <a:latin typeface="Times New Roman" panose="02020603050405020304" pitchFamily="18" charset="0"/>
              </a:rPr>
              <a:t>, R. Martínez-Maldonado, K. Wiley (2021). </a:t>
            </a:r>
            <a:r>
              <a:rPr lang="en-US" sz="1400" dirty="0">
                <a:latin typeface="Times New Roman" panose="02020603050405020304" pitchFamily="18" charset="0"/>
              </a:rPr>
              <a:t>Human-Centered Design Principles for Actionable Learning Analytics. In: </a:t>
            </a:r>
            <a:r>
              <a:rPr lang="en-US" sz="1400" dirty="0" err="1">
                <a:latin typeface="Times New Roman" panose="02020603050405020304" pitchFamily="18" charset="0"/>
              </a:rPr>
              <a:t>Tsiatsos</a:t>
            </a:r>
            <a:r>
              <a:rPr lang="en-US" sz="1400" dirty="0">
                <a:latin typeface="Times New Roman" panose="02020603050405020304" pitchFamily="18" charset="0"/>
              </a:rPr>
              <a:t> T., </a:t>
            </a:r>
            <a:r>
              <a:rPr lang="en-US" sz="1400" dirty="0" err="1">
                <a:latin typeface="Times New Roman" panose="02020603050405020304" pitchFamily="18" charset="0"/>
              </a:rPr>
              <a:t>Demetriadis</a:t>
            </a:r>
            <a:r>
              <a:rPr lang="en-US" sz="1400" dirty="0">
                <a:latin typeface="Times New Roman" panose="02020603050405020304" pitchFamily="18" charset="0"/>
              </a:rPr>
              <a:t> S., </a:t>
            </a:r>
            <a:r>
              <a:rPr lang="en-US" sz="1400" dirty="0" err="1">
                <a:latin typeface="Times New Roman" panose="02020603050405020304" pitchFamily="18" charset="0"/>
              </a:rPr>
              <a:t>Mikropoulos</a:t>
            </a:r>
            <a:r>
              <a:rPr lang="en-US" sz="1400" dirty="0">
                <a:latin typeface="Times New Roman" panose="02020603050405020304" pitchFamily="18" charset="0"/>
              </a:rPr>
              <a:t> A., </a:t>
            </a:r>
            <a:r>
              <a:rPr lang="en-US" sz="1400" dirty="0" err="1">
                <a:latin typeface="Times New Roman" panose="02020603050405020304" pitchFamily="18" charset="0"/>
              </a:rPr>
              <a:t>Dagdilelis</a:t>
            </a:r>
            <a:r>
              <a:rPr lang="en-US" sz="1400" dirty="0">
                <a:latin typeface="Times New Roman" panose="02020603050405020304" pitchFamily="18" charset="0"/>
              </a:rPr>
              <a:t> V. (eds) Research on E-Learning and ICT in Education. Springer, Cham. </a:t>
            </a:r>
            <a:r>
              <a:rPr lang="en-US" sz="1400" dirty="0">
                <a:latin typeface="Times New Roman" panose="02020603050405020304" pitchFamily="18" charset="0"/>
                <a:hlinkClick r:id="rId3">
                  <a:extLst>
                    <a:ext uri="{A12FA001-AC4F-418D-AE19-62706E023703}">
                      <ahyp:hlinkClr xmlns:ahyp="http://schemas.microsoft.com/office/drawing/2018/hyperlinkcolor" val="tx"/>
                    </a:ext>
                  </a:extLst>
                </a:hlinkClick>
              </a:rPr>
              <a:t>https://doi.org/10.1007/978-3-030-64363-8_15</a:t>
            </a:r>
            <a:r>
              <a:rPr lang="en-US" sz="1400" dirty="0">
                <a:latin typeface="Times New Roman" panose="02020603050405020304" pitchFamily="18" charset="0"/>
              </a:rPr>
              <a:t>, 277-296</a:t>
            </a:r>
          </a:p>
        </p:txBody>
      </p:sp>
      <p:sp>
        <p:nvSpPr>
          <p:cNvPr id="3" name="Marcador de pie de página 2">
            <a:extLst>
              <a:ext uri="{FF2B5EF4-FFF2-40B4-BE49-F238E27FC236}">
                <a16:creationId xmlns:a16="http://schemas.microsoft.com/office/drawing/2014/main" id="{603F1FA8-937B-976F-B0AE-CF73BC9CB764}"/>
              </a:ext>
            </a:extLst>
          </p:cNvPr>
          <p:cNvSpPr>
            <a:spLocks noGrp="1"/>
          </p:cNvSpPr>
          <p:nvPr>
            <p:ph type="ftr" sz="quarter" idx="11"/>
          </p:nvPr>
        </p:nvSpPr>
        <p:spPr/>
        <p:txBody>
          <a:bodyPr/>
          <a:lstStyle/>
          <a:p>
            <a:pPr>
              <a:defRPr/>
            </a:pPr>
            <a:r>
              <a:rPr lang="en-US"/>
              <a:t>amartine@CSEDU May 2nd 2024</a:t>
            </a:r>
          </a:p>
        </p:txBody>
      </p:sp>
    </p:spTree>
    <p:extLst>
      <p:ext uri="{BB962C8B-B14F-4D97-AF65-F5344CB8AC3E}">
        <p14:creationId xmlns:p14="http://schemas.microsoft.com/office/powerpoint/2010/main" val="23709232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D7B27B-641C-26E8-9299-F6936846EE5D}"/>
              </a:ext>
            </a:extLst>
          </p:cNvPr>
          <p:cNvSpPr>
            <a:spLocks noGrp="1"/>
          </p:cNvSpPr>
          <p:nvPr>
            <p:ph type="title"/>
          </p:nvPr>
        </p:nvSpPr>
        <p:spPr/>
        <p:txBody>
          <a:bodyPr/>
          <a:lstStyle/>
          <a:p>
            <a:r>
              <a:rPr lang="en-GB" dirty="0" err="1"/>
              <a:t>Qualas</a:t>
            </a:r>
            <a:r>
              <a:rPr lang="en-GB" dirty="0"/>
              <a:t>: Quality Assurance for </a:t>
            </a:r>
            <a:br>
              <a:rPr lang="en-GB" dirty="0"/>
            </a:br>
            <a:r>
              <a:rPr lang="en-GB" dirty="0"/>
              <a:t>Learning Analytics in Schools </a:t>
            </a:r>
          </a:p>
        </p:txBody>
      </p:sp>
      <p:sp>
        <p:nvSpPr>
          <p:cNvPr id="9" name="Marcador de contenido 8">
            <a:extLst>
              <a:ext uri="{FF2B5EF4-FFF2-40B4-BE49-F238E27FC236}">
                <a16:creationId xmlns:a16="http://schemas.microsoft.com/office/drawing/2014/main" id="{6D2C8813-4EE2-20F6-0F45-CCB60EDD4731}"/>
              </a:ext>
            </a:extLst>
          </p:cNvPr>
          <p:cNvSpPr>
            <a:spLocks noGrp="1"/>
          </p:cNvSpPr>
          <p:nvPr>
            <p:ph sz="quarter" idx="11"/>
          </p:nvPr>
        </p:nvSpPr>
        <p:spPr/>
        <p:txBody>
          <a:bodyPr>
            <a:normAutofit/>
          </a:bodyPr>
          <a:lstStyle/>
          <a:p>
            <a:r>
              <a:rPr lang="en-GB" dirty="0"/>
              <a:t>Goal: </a:t>
            </a:r>
          </a:p>
          <a:p>
            <a:pPr lvl="1"/>
            <a:r>
              <a:rPr lang="en-GB" dirty="0"/>
              <a:t>Generate capacity building about learning analytics for quality assurance (QA) purposes</a:t>
            </a:r>
          </a:p>
          <a:p>
            <a:r>
              <a:rPr lang="en-GB" dirty="0"/>
              <a:t>Target users</a:t>
            </a:r>
          </a:p>
          <a:p>
            <a:pPr lvl="1"/>
            <a:r>
              <a:rPr lang="en-GB" dirty="0"/>
              <a:t>School leaders </a:t>
            </a:r>
          </a:p>
          <a:p>
            <a:pPr lvl="1"/>
            <a:r>
              <a:rPr lang="en-GB" dirty="0"/>
              <a:t>Inspectors </a:t>
            </a:r>
          </a:p>
          <a:p>
            <a:pPr lvl="1"/>
            <a:r>
              <a:rPr lang="en-GB" dirty="0"/>
              <a:t>Teaching staff with an interest in LA / QA </a:t>
            </a:r>
          </a:p>
        </p:txBody>
      </p:sp>
      <p:sp>
        <p:nvSpPr>
          <p:cNvPr id="6" name="Marcador de número de diapositiva 5">
            <a:extLst>
              <a:ext uri="{FF2B5EF4-FFF2-40B4-BE49-F238E27FC236}">
                <a16:creationId xmlns:a16="http://schemas.microsoft.com/office/drawing/2014/main" id="{411E630C-DDF3-19FE-3A2C-0B3E88DBB1BF}"/>
              </a:ext>
            </a:extLst>
          </p:cNvPr>
          <p:cNvSpPr>
            <a:spLocks noGrp="1"/>
          </p:cNvSpPr>
          <p:nvPr>
            <p:ph type="sldNum" sz="quarter" idx="4"/>
          </p:nvPr>
        </p:nvSpPr>
        <p:spPr/>
        <p:txBody>
          <a:bodyPr/>
          <a:lstStyle/>
          <a:p>
            <a:fld id="{66ACB6DD-DCF0-A441-B658-B929A2260E05}" type="slidenum">
              <a:rPr lang="es-ES" smtClean="0"/>
              <a:pPr/>
              <a:t>6</a:t>
            </a:fld>
            <a:endParaRPr lang="es-ES" dirty="0"/>
          </a:p>
        </p:txBody>
      </p:sp>
      <p:sp>
        <p:nvSpPr>
          <p:cNvPr id="4" name="Marcador de pie de página 3">
            <a:extLst>
              <a:ext uri="{FF2B5EF4-FFF2-40B4-BE49-F238E27FC236}">
                <a16:creationId xmlns:a16="http://schemas.microsoft.com/office/drawing/2014/main" id="{9A25ABC2-C80D-404C-2ED6-86B3A1BB6B04}"/>
              </a:ext>
            </a:extLst>
          </p:cNvPr>
          <p:cNvSpPr>
            <a:spLocks noGrp="1"/>
          </p:cNvSpPr>
          <p:nvPr>
            <p:ph type="ftr" sz="quarter" idx="3"/>
          </p:nvPr>
        </p:nvSpPr>
        <p:spPr/>
        <p:txBody>
          <a:bodyPr/>
          <a:lstStyle/>
          <a:p>
            <a:r>
              <a:rPr lang="es-ES"/>
              <a:t>amartine@CSEDU May 2nd 2024</a:t>
            </a:r>
            <a:endParaRPr lang="es-ES" dirty="0"/>
          </a:p>
        </p:txBody>
      </p:sp>
      <p:pic>
        <p:nvPicPr>
          <p:cNvPr id="5" name="Imagen 4" descr="Logotipo, nombre de la empresa&#10;&#10;Descripción generada automáticamente">
            <a:extLst>
              <a:ext uri="{FF2B5EF4-FFF2-40B4-BE49-F238E27FC236}">
                <a16:creationId xmlns:a16="http://schemas.microsoft.com/office/drawing/2014/main" id="{0999661A-B3F1-F5E7-5381-20A2E9822D6D}"/>
              </a:ext>
            </a:extLst>
          </p:cNvPr>
          <p:cNvPicPr>
            <a:picLocks noChangeAspect="1"/>
          </p:cNvPicPr>
          <p:nvPr/>
        </p:nvPicPr>
        <p:blipFill rotWithShape="1">
          <a:blip r:embed="rId3"/>
          <a:srcRect t="2048" r="-5" b="22028"/>
          <a:stretch/>
        </p:blipFill>
        <p:spPr>
          <a:xfrm>
            <a:off x="8662924" y="-388350"/>
            <a:ext cx="2766915" cy="2158733"/>
          </a:xfrm>
          <a:prstGeom prst="rect">
            <a:avLst/>
          </a:prstGeom>
          <a:noFill/>
        </p:spPr>
      </p:pic>
      <p:pic>
        <p:nvPicPr>
          <p:cNvPr id="3" name="Google Shape;51;p7">
            <a:extLst>
              <a:ext uri="{FF2B5EF4-FFF2-40B4-BE49-F238E27FC236}">
                <a16:creationId xmlns:a16="http://schemas.microsoft.com/office/drawing/2014/main" id="{23D29027-E31D-A7AF-6C8D-C39CFD6D86DF}"/>
              </a:ext>
            </a:extLst>
          </p:cNvPr>
          <p:cNvPicPr preferRelativeResize="0"/>
          <p:nvPr/>
        </p:nvPicPr>
        <p:blipFill rotWithShape="1">
          <a:blip r:embed="rId4">
            <a:alphaModFix/>
          </a:blip>
          <a:srcRect/>
          <a:stretch/>
        </p:blipFill>
        <p:spPr>
          <a:xfrm>
            <a:off x="9572095" y="6234841"/>
            <a:ext cx="2063946" cy="623159"/>
          </a:xfrm>
          <a:prstGeom prst="rect">
            <a:avLst/>
          </a:prstGeom>
          <a:noFill/>
          <a:ln>
            <a:noFill/>
          </a:ln>
        </p:spPr>
      </p:pic>
    </p:spTree>
    <p:extLst>
      <p:ext uri="{BB962C8B-B14F-4D97-AF65-F5344CB8AC3E}">
        <p14:creationId xmlns:p14="http://schemas.microsoft.com/office/powerpoint/2010/main" val="14157533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7838CA-FE96-F089-58F3-C5A2F0E40538}"/>
              </a:ext>
            </a:extLst>
          </p:cNvPr>
          <p:cNvSpPr>
            <a:spLocks noGrp="1"/>
          </p:cNvSpPr>
          <p:nvPr>
            <p:ph type="title"/>
          </p:nvPr>
        </p:nvSpPr>
        <p:spPr/>
        <p:txBody>
          <a:bodyPr/>
          <a:lstStyle/>
          <a:p>
            <a:r>
              <a:rPr lang="en-GB" dirty="0"/>
              <a:t>Co-design approaches </a:t>
            </a:r>
            <a:br>
              <a:rPr lang="en-GB" dirty="0"/>
            </a:br>
            <a:r>
              <a:rPr lang="en-GB" dirty="0"/>
              <a:t>Summary   </a:t>
            </a:r>
          </a:p>
        </p:txBody>
      </p:sp>
      <p:sp>
        <p:nvSpPr>
          <p:cNvPr id="3" name="Marcador de contenido 2">
            <a:extLst>
              <a:ext uri="{FF2B5EF4-FFF2-40B4-BE49-F238E27FC236}">
                <a16:creationId xmlns:a16="http://schemas.microsoft.com/office/drawing/2014/main" id="{F0DB41F9-BA35-C836-B871-862F9D0BEFD1}"/>
              </a:ext>
            </a:extLst>
          </p:cNvPr>
          <p:cNvSpPr>
            <a:spLocks noGrp="1"/>
          </p:cNvSpPr>
          <p:nvPr>
            <p:ph idx="1"/>
          </p:nvPr>
        </p:nvSpPr>
        <p:spPr/>
        <p:txBody>
          <a:bodyPr>
            <a:normAutofit/>
          </a:bodyPr>
          <a:lstStyle/>
          <a:p>
            <a:pPr marL="0" indent="0">
              <a:buNone/>
            </a:pPr>
            <a:r>
              <a:rPr lang="en-GB" dirty="0"/>
              <a:t>Main contributions: </a:t>
            </a:r>
          </a:p>
          <a:p>
            <a:pPr lvl="1"/>
            <a:r>
              <a:rPr lang="en-GB" dirty="0"/>
              <a:t>Models / Processes / Systems / Design guidelines </a:t>
            </a:r>
          </a:p>
          <a:p>
            <a:pPr lvl="1"/>
            <a:r>
              <a:rPr lang="en-GB" dirty="0"/>
              <a:t>Empirical evaluations in real contexts</a:t>
            </a:r>
          </a:p>
          <a:p>
            <a:pPr lvl="1"/>
            <a:r>
              <a:rPr lang="en-GB" dirty="0"/>
              <a:t>Prototypes with good acceptance by teachers</a:t>
            </a:r>
          </a:p>
          <a:p>
            <a:pPr marL="0" indent="0">
              <a:buNone/>
            </a:pPr>
            <a:r>
              <a:rPr lang="en-GB" dirty="0"/>
              <a:t>But we did </a:t>
            </a:r>
            <a:r>
              <a:rPr lang="en-GB" b="1" dirty="0"/>
              <a:t>not</a:t>
            </a:r>
            <a:r>
              <a:rPr lang="en-GB" dirty="0"/>
              <a:t> … (limitations) </a:t>
            </a:r>
          </a:p>
          <a:p>
            <a:pPr lvl="1"/>
            <a:r>
              <a:rPr lang="en-GB" dirty="0"/>
              <a:t>involve (sufficiently) learners &amp; other stakeholders</a:t>
            </a:r>
          </a:p>
          <a:p>
            <a:pPr lvl="1"/>
            <a:r>
              <a:rPr lang="en-GB" dirty="0"/>
              <a:t>address meso- and macro-levels </a:t>
            </a:r>
          </a:p>
          <a:p>
            <a:pPr lvl="1"/>
            <a:r>
              <a:rPr lang="en-GB" dirty="0"/>
              <a:t>… develop final products </a:t>
            </a:r>
            <a:r>
              <a:rPr lang="en-GB" dirty="0">
                <a:sym typeface="Wingdings" pitchFamily="2" charset="2"/>
              </a:rPr>
              <a:t> </a:t>
            </a:r>
            <a:r>
              <a:rPr lang="en-GB" dirty="0"/>
              <a:t>fill the gap with vendors </a:t>
            </a:r>
          </a:p>
          <a:p>
            <a:pPr marL="0" indent="0">
              <a:buNone/>
            </a:pPr>
            <a:endParaRPr lang="en-GB" dirty="0"/>
          </a:p>
        </p:txBody>
      </p:sp>
      <p:sp>
        <p:nvSpPr>
          <p:cNvPr id="4" name="Marcador de pie de página 3">
            <a:extLst>
              <a:ext uri="{FF2B5EF4-FFF2-40B4-BE49-F238E27FC236}">
                <a16:creationId xmlns:a16="http://schemas.microsoft.com/office/drawing/2014/main" id="{998B0180-1AAD-89F7-20D1-9861FEBF076C}"/>
              </a:ext>
            </a:extLst>
          </p:cNvPr>
          <p:cNvSpPr>
            <a:spLocks noGrp="1"/>
          </p:cNvSpPr>
          <p:nvPr>
            <p:ph type="ftr" sz="quarter" idx="11"/>
          </p:nvPr>
        </p:nvSpPr>
        <p:spPr/>
        <p:txBody>
          <a:bodyPr/>
          <a:lstStyle/>
          <a:p>
            <a:pPr>
              <a:defRPr/>
            </a:pPr>
            <a:r>
              <a:rPr lang="en-US" dirty="0" err="1"/>
              <a:t>amartine@CSEDU</a:t>
            </a:r>
            <a:r>
              <a:rPr lang="en-US" dirty="0"/>
              <a:t> May 2nd 2024</a:t>
            </a:r>
          </a:p>
        </p:txBody>
      </p:sp>
      <p:sp>
        <p:nvSpPr>
          <p:cNvPr id="5" name="Marcador de número de diapositiva 4">
            <a:extLst>
              <a:ext uri="{FF2B5EF4-FFF2-40B4-BE49-F238E27FC236}">
                <a16:creationId xmlns:a16="http://schemas.microsoft.com/office/drawing/2014/main" id="{51D21B2C-CDB2-3757-7B35-BBE3AD2B0870}"/>
              </a:ext>
            </a:extLst>
          </p:cNvPr>
          <p:cNvSpPr>
            <a:spLocks noGrp="1"/>
          </p:cNvSpPr>
          <p:nvPr>
            <p:ph type="sldNum" sz="quarter" idx="12"/>
          </p:nvPr>
        </p:nvSpPr>
        <p:spPr/>
        <p:txBody>
          <a:bodyPr/>
          <a:lstStyle/>
          <a:p>
            <a:pPr>
              <a:defRPr/>
            </a:pPr>
            <a:fld id="{D4CE771A-6280-784D-BFFB-CE28A62BD8CF}" type="slidenum">
              <a:rPr lang="en-US" smtClean="0"/>
              <a:pPr>
                <a:defRPr/>
              </a:pPr>
              <a:t>60</a:t>
            </a:fld>
            <a:endParaRPr lang="en-US"/>
          </a:p>
        </p:txBody>
      </p:sp>
    </p:spTree>
    <p:extLst>
      <p:ext uri="{BB962C8B-B14F-4D97-AF65-F5344CB8AC3E}">
        <p14:creationId xmlns:p14="http://schemas.microsoft.com/office/powerpoint/2010/main" val="36868143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AB11EA-5B0B-7CE5-A6D1-463E58C19D5F}"/>
              </a:ext>
            </a:extLst>
          </p:cNvPr>
          <p:cNvSpPr>
            <a:spLocks noGrp="1"/>
          </p:cNvSpPr>
          <p:nvPr>
            <p:ph type="title"/>
          </p:nvPr>
        </p:nvSpPr>
        <p:spPr/>
        <p:txBody>
          <a:bodyPr/>
          <a:lstStyle/>
          <a:p>
            <a:pPr algn="ctr"/>
            <a:r>
              <a:rPr lang="en-GB" dirty="0"/>
              <a:t>Dimensions of Human Centredness</a:t>
            </a:r>
          </a:p>
        </p:txBody>
      </p:sp>
      <p:graphicFrame>
        <p:nvGraphicFramePr>
          <p:cNvPr id="5" name="Marcador de contenido 4">
            <a:extLst>
              <a:ext uri="{FF2B5EF4-FFF2-40B4-BE49-F238E27FC236}">
                <a16:creationId xmlns:a16="http://schemas.microsoft.com/office/drawing/2014/main" id="{CEFB5D93-FA18-B9BC-9A43-03E4C603D8CD}"/>
              </a:ext>
            </a:extLst>
          </p:cNvPr>
          <p:cNvGraphicFramePr>
            <a:graphicFrameLocks noGrp="1"/>
          </p:cNvGraphicFramePr>
          <p:nvPr>
            <p:ph sz="quarter" idx="11"/>
            <p:extLst>
              <p:ext uri="{D42A27DB-BD31-4B8C-83A1-F6EECF244321}">
                <p14:modId xmlns:p14="http://schemas.microsoft.com/office/powerpoint/2010/main" val="1189074856"/>
              </p:ext>
            </p:extLst>
          </p:nvPr>
        </p:nvGraphicFramePr>
        <p:xfrm>
          <a:off x="838200" y="1854200"/>
          <a:ext cx="10515600"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Marcador de pie de página 2">
            <a:extLst>
              <a:ext uri="{FF2B5EF4-FFF2-40B4-BE49-F238E27FC236}">
                <a16:creationId xmlns:a16="http://schemas.microsoft.com/office/drawing/2014/main" id="{F59B81E3-877F-172F-FC95-39CAAF470122}"/>
              </a:ext>
            </a:extLst>
          </p:cNvPr>
          <p:cNvSpPr>
            <a:spLocks noGrp="1"/>
          </p:cNvSpPr>
          <p:nvPr>
            <p:ph type="ftr" sz="quarter" idx="3"/>
          </p:nvPr>
        </p:nvSpPr>
        <p:spPr/>
        <p:txBody>
          <a:bodyPr/>
          <a:lstStyle/>
          <a:p>
            <a:r>
              <a:rPr lang="es-ES"/>
              <a:t>amartine@CSEDU May 2nd 2024</a:t>
            </a:r>
            <a:endParaRPr lang="es-ES" dirty="0"/>
          </a:p>
        </p:txBody>
      </p:sp>
      <p:sp>
        <p:nvSpPr>
          <p:cNvPr id="4" name="Marcador de número de diapositiva 3">
            <a:extLst>
              <a:ext uri="{FF2B5EF4-FFF2-40B4-BE49-F238E27FC236}">
                <a16:creationId xmlns:a16="http://schemas.microsoft.com/office/drawing/2014/main" id="{D812DD1A-0ACF-FE6C-5975-36D2623D6AFB}"/>
              </a:ext>
            </a:extLst>
          </p:cNvPr>
          <p:cNvSpPr>
            <a:spLocks noGrp="1"/>
          </p:cNvSpPr>
          <p:nvPr>
            <p:ph type="sldNum" sz="quarter" idx="4"/>
          </p:nvPr>
        </p:nvSpPr>
        <p:spPr/>
        <p:txBody>
          <a:bodyPr/>
          <a:lstStyle/>
          <a:p>
            <a:fld id="{66ACB6DD-DCF0-A441-B658-B929A2260E05}" type="slidenum">
              <a:rPr lang="es-ES" smtClean="0"/>
              <a:t>61</a:t>
            </a:fld>
            <a:endParaRPr lang="es-ES" dirty="0"/>
          </a:p>
        </p:txBody>
      </p:sp>
    </p:spTree>
    <p:extLst>
      <p:ext uri="{BB962C8B-B14F-4D97-AF65-F5344CB8AC3E}">
        <p14:creationId xmlns:p14="http://schemas.microsoft.com/office/powerpoint/2010/main" val="138783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992C1F-8583-F912-87CF-514C18B69B12}"/>
              </a:ext>
            </a:extLst>
          </p:cNvPr>
          <p:cNvSpPr>
            <a:spLocks noGrp="1"/>
          </p:cNvSpPr>
          <p:nvPr>
            <p:ph type="title"/>
          </p:nvPr>
        </p:nvSpPr>
        <p:spPr/>
        <p:txBody>
          <a:bodyPr/>
          <a:lstStyle/>
          <a:p>
            <a:r>
              <a:rPr lang="en-GB" dirty="0"/>
              <a:t>Hybrid Human – AI systems </a:t>
            </a:r>
          </a:p>
        </p:txBody>
      </p:sp>
      <p:sp>
        <p:nvSpPr>
          <p:cNvPr id="3" name="Marcador de contenido 2">
            <a:extLst>
              <a:ext uri="{FF2B5EF4-FFF2-40B4-BE49-F238E27FC236}">
                <a16:creationId xmlns:a16="http://schemas.microsoft.com/office/drawing/2014/main" id="{2323E1F0-3D35-AFA9-1315-064F0BC6D22E}"/>
              </a:ext>
            </a:extLst>
          </p:cNvPr>
          <p:cNvSpPr>
            <a:spLocks noGrp="1"/>
          </p:cNvSpPr>
          <p:nvPr>
            <p:ph sz="quarter" idx="11"/>
          </p:nvPr>
        </p:nvSpPr>
        <p:spPr/>
        <p:txBody>
          <a:bodyPr>
            <a:normAutofit/>
          </a:bodyPr>
          <a:lstStyle/>
          <a:p>
            <a:r>
              <a:rPr lang="en-GB" dirty="0"/>
              <a:t>Revisiting the “augmented human intellect” by </a:t>
            </a:r>
            <a:r>
              <a:rPr lang="en-GB" dirty="0" err="1"/>
              <a:t>Engelbardt</a:t>
            </a:r>
            <a:r>
              <a:rPr lang="en-GB" dirty="0"/>
              <a:t> (1967) </a:t>
            </a:r>
          </a:p>
          <a:p>
            <a:r>
              <a:rPr lang="en-GB" dirty="0"/>
              <a:t>Related field: human-</a:t>
            </a:r>
            <a:r>
              <a:rPr lang="en-GB" dirty="0" err="1"/>
              <a:t>centered</a:t>
            </a:r>
            <a:r>
              <a:rPr lang="en-GB" dirty="0"/>
              <a:t> artificial intelligence (</a:t>
            </a:r>
            <a:r>
              <a:rPr lang="en-GB" dirty="0" err="1"/>
              <a:t>Schneidermann</a:t>
            </a:r>
            <a:r>
              <a:rPr lang="en-GB" dirty="0"/>
              <a:t>, 2021) </a:t>
            </a:r>
          </a:p>
          <a:p>
            <a:r>
              <a:rPr lang="en-GB" dirty="0"/>
              <a:t>Related concepts:</a:t>
            </a:r>
          </a:p>
          <a:p>
            <a:pPr lvl="1"/>
            <a:r>
              <a:rPr lang="en-GB" b="1" dirty="0"/>
              <a:t>Human agency </a:t>
            </a:r>
            <a:r>
              <a:rPr lang="en-GB" dirty="0"/>
              <a:t>– How is it affected by “intelligent” tools? </a:t>
            </a:r>
          </a:p>
          <a:p>
            <a:pPr marL="342900" lvl="1" indent="0">
              <a:buNone/>
            </a:pPr>
            <a:endParaRPr lang="en-GB" dirty="0"/>
          </a:p>
          <a:p>
            <a:pPr marL="685800" lvl="2" indent="0">
              <a:buNone/>
            </a:pPr>
            <a:endParaRPr lang="en-GB" dirty="0"/>
          </a:p>
        </p:txBody>
      </p:sp>
      <p:sp>
        <p:nvSpPr>
          <p:cNvPr id="4" name="Marcador de pie de página 3">
            <a:extLst>
              <a:ext uri="{FF2B5EF4-FFF2-40B4-BE49-F238E27FC236}">
                <a16:creationId xmlns:a16="http://schemas.microsoft.com/office/drawing/2014/main" id="{7C909475-3AB2-9638-FD17-0EDF7F3B8A53}"/>
              </a:ext>
            </a:extLst>
          </p:cNvPr>
          <p:cNvSpPr>
            <a:spLocks noGrp="1"/>
          </p:cNvSpPr>
          <p:nvPr>
            <p:ph type="ftr" sz="quarter" idx="3"/>
          </p:nvPr>
        </p:nvSpPr>
        <p:spPr>
          <a:xfrm>
            <a:off x="4038600" y="6492876"/>
            <a:ext cx="4114800" cy="365125"/>
          </a:xfrm>
        </p:spPr>
        <p:txBody>
          <a:bodyPr/>
          <a:lstStyle/>
          <a:p>
            <a:r>
              <a:rPr lang="es-ES"/>
              <a:t>amartine@CSEDU May 2nd 2024</a:t>
            </a:r>
            <a:endParaRPr lang="es-ES" dirty="0"/>
          </a:p>
        </p:txBody>
      </p:sp>
      <p:sp>
        <p:nvSpPr>
          <p:cNvPr id="5" name="Marcador de número de diapositiva 4">
            <a:extLst>
              <a:ext uri="{FF2B5EF4-FFF2-40B4-BE49-F238E27FC236}">
                <a16:creationId xmlns:a16="http://schemas.microsoft.com/office/drawing/2014/main" id="{3A45AADB-655D-8310-7213-368002D46264}"/>
              </a:ext>
            </a:extLst>
          </p:cNvPr>
          <p:cNvSpPr>
            <a:spLocks noGrp="1"/>
          </p:cNvSpPr>
          <p:nvPr>
            <p:ph type="sldNum" sz="quarter" idx="4"/>
          </p:nvPr>
        </p:nvSpPr>
        <p:spPr/>
        <p:txBody>
          <a:bodyPr/>
          <a:lstStyle/>
          <a:p>
            <a:fld id="{66ACB6DD-DCF0-A441-B658-B929A2260E05}" type="slidenum">
              <a:rPr lang="es-ES" smtClean="0"/>
              <a:t>62</a:t>
            </a:fld>
            <a:endParaRPr lang="es-ES" dirty="0"/>
          </a:p>
        </p:txBody>
      </p:sp>
    </p:spTree>
    <p:extLst>
      <p:ext uri="{BB962C8B-B14F-4D97-AF65-F5344CB8AC3E}">
        <p14:creationId xmlns:p14="http://schemas.microsoft.com/office/powerpoint/2010/main" val="2945771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992C1F-8583-F912-87CF-514C18B69B12}"/>
              </a:ext>
            </a:extLst>
          </p:cNvPr>
          <p:cNvSpPr>
            <a:spLocks noGrp="1"/>
          </p:cNvSpPr>
          <p:nvPr>
            <p:ph type="title"/>
          </p:nvPr>
        </p:nvSpPr>
        <p:spPr>
          <a:xfrm>
            <a:off x="838200" y="283848"/>
            <a:ext cx="10899710" cy="1325563"/>
          </a:xfrm>
        </p:spPr>
        <p:txBody>
          <a:bodyPr/>
          <a:lstStyle/>
          <a:p>
            <a:r>
              <a:rPr lang="en-GB" sz="3600" dirty="0"/>
              <a:t>Related research: Hybrid Human-AI collaboration</a:t>
            </a:r>
            <a:r>
              <a:rPr lang="en-GB" dirty="0"/>
              <a:t> </a:t>
            </a:r>
          </a:p>
        </p:txBody>
      </p:sp>
      <p:sp>
        <p:nvSpPr>
          <p:cNvPr id="3" name="Marcador de contenido 2">
            <a:extLst>
              <a:ext uri="{FF2B5EF4-FFF2-40B4-BE49-F238E27FC236}">
                <a16:creationId xmlns:a16="http://schemas.microsoft.com/office/drawing/2014/main" id="{2323E1F0-3D35-AFA9-1315-064F0BC6D22E}"/>
              </a:ext>
            </a:extLst>
          </p:cNvPr>
          <p:cNvSpPr>
            <a:spLocks noGrp="1"/>
          </p:cNvSpPr>
          <p:nvPr>
            <p:ph sz="quarter" idx="11"/>
          </p:nvPr>
        </p:nvSpPr>
        <p:spPr>
          <a:xfrm>
            <a:off x="8844057" y="1302905"/>
            <a:ext cx="2421407" cy="4813527"/>
          </a:xfrm>
        </p:spPr>
        <p:txBody>
          <a:bodyPr>
            <a:normAutofit fontScale="77500" lnSpcReduction="20000"/>
          </a:bodyPr>
          <a:lstStyle/>
          <a:p>
            <a:pPr marL="0" indent="0">
              <a:buNone/>
            </a:pPr>
            <a:r>
              <a:rPr lang="en-GB" i="1" dirty="0"/>
              <a:t>Towards Hybrid Human-AI Learning Technologies, </a:t>
            </a:r>
            <a:r>
              <a:rPr lang="en-GB" dirty="0"/>
              <a:t>Inge </a:t>
            </a:r>
            <a:r>
              <a:rPr lang="en-GB" dirty="0" err="1"/>
              <a:t>Molenaar</a:t>
            </a:r>
            <a:r>
              <a:rPr lang="en-GB" dirty="0"/>
              <a:t> Keynote@</a:t>
            </a:r>
          </a:p>
          <a:p>
            <a:pPr marL="0" indent="0">
              <a:buNone/>
            </a:pPr>
            <a:r>
              <a:rPr lang="en-GB" dirty="0"/>
              <a:t>ECTEL 2021 </a:t>
            </a:r>
          </a:p>
          <a:p>
            <a:pPr marL="0" indent="0">
              <a:buNone/>
            </a:pPr>
            <a:endParaRPr lang="en-GB" dirty="0"/>
          </a:p>
          <a:p>
            <a:pPr marL="0" indent="0">
              <a:buNone/>
            </a:pPr>
            <a:r>
              <a:rPr lang="en-GB" dirty="0">
                <a:hlinkClick r:id="rId2"/>
              </a:rPr>
              <a:t>https://www.youtube.com/watch?v=Kbq_4bNXew8</a:t>
            </a:r>
            <a:endParaRPr lang="en-GB" dirty="0"/>
          </a:p>
          <a:p>
            <a:pPr marL="342900" lvl="1" indent="0">
              <a:buNone/>
            </a:pPr>
            <a:r>
              <a:rPr lang="en-GB" dirty="0"/>
              <a:t> </a:t>
            </a:r>
          </a:p>
          <a:p>
            <a:pPr marL="0" indent="0">
              <a:buNone/>
            </a:pPr>
            <a:endParaRPr lang="en-GB" dirty="0"/>
          </a:p>
        </p:txBody>
      </p:sp>
      <p:pic>
        <p:nvPicPr>
          <p:cNvPr id="1026" name="Picture 2" descr="Escala de tiempo&#10;&#10;Descripción generada automáticamente con confianza media">
            <a:extLst>
              <a:ext uri="{FF2B5EF4-FFF2-40B4-BE49-F238E27FC236}">
                <a16:creationId xmlns:a16="http://schemas.microsoft.com/office/drawing/2014/main" id="{2A667368-1830-3E70-E19F-DF287D96E0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937" y="1302906"/>
            <a:ext cx="7701643" cy="4813527"/>
          </a:xfrm>
          <a:prstGeom prst="rect">
            <a:avLst/>
          </a:prstGeom>
          <a:noFill/>
          <a:extLst>
            <a:ext uri="{909E8E84-426E-40DD-AFC4-6F175D3DCCD1}">
              <a14:hiddenFill xmlns:a14="http://schemas.microsoft.com/office/drawing/2010/main">
                <a:solidFill>
                  <a:srgbClr val="FFFFFF"/>
                </a:solidFill>
              </a14:hiddenFill>
            </a:ext>
          </a:extLst>
        </p:spPr>
      </p:pic>
      <p:sp>
        <p:nvSpPr>
          <p:cNvPr id="7" name="Marcador de pie de página 3">
            <a:extLst>
              <a:ext uri="{FF2B5EF4-FFF2-40B4-BE49-F238E27FC236}">
                <a16:creationId xmlns:a16="http://schemas.microsoft.com/office/drawing/2014/main" id="{50C02D99-B1B6-A380-8055-1056D10458B7}"/>
              </a:ext>
            </a:extLst>
          </p:cNvPr>
          <p:cNvSpPr txBox="1">
            <a:spLocks/>
          </p:cNvSpPr>
          <p:nvPr/>
        </p:nvSpPr>
        <p:spPr>
          <a:xfrm>
            <a:off x="4191000" y="6502575"/>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ES"/>
              <a:t>amartine@eMadrid 1/07/2022</a:t>
            </a:r>
            <a:endParaRPr lang="es-ES" dirty="0"/>
          </a:p>
        </p:txBody>
      </p:sp>
      <p:sp>
        <p:nvSpPr>
          <p:cNvPr id="4" name="Marcador de pie de página 3">
            <a:extLst>
              <a:ext uri="{FF2B5EF4-FFF2-40B4-BE49-F238E27FC236}">
                <a16:creationId xmlns:a16="http://schemas.microsoft.com/office/drawing/2014/main" id="{F0FB2F08-8AA6-CD5C-CB9D-3FE295D66742}"/>
              </a:ext>
            </a:extLst>
          </p:cNvPr>
          <p:cNvSpPr>
            <a:spLocks noGrp="1"/>
          </p:cNvSpPr>
          <p:nvPr>
            <p:ph type="ftr" sz="quarter" idx="3"/>
          </p:nvPr>
        </p:nvSpPr>
        <p:spPr/>
        <p:txBody>
          <a:bodyPr/>
          <a:lstStyle/>
          <a:p>
            <a:r>
              <a:rPr lang="es-ES"/>
              <a:t>amartine@CSEDU May 2nd 2024</a:t>
            </a:r>
            <a:endParaRPr lang="es-ES" dirty="0"/>
          </a:p>
        </p:txBody>
      </p:sp>
      <p:sp>
        <p:nvSpPr>
          <p:cNvPr id="5" name="Marcador de número de diapositiva 4">
            <a:extLst>
              <a:ext uri="{FF2B5EF4-FFF2-40B4-BE49-F238E27FC236}">
                <a16:creationId xmlns:a16="http://schemas.microsoft.com/office/drawing/2014/main" id="{F3628FA7-18CE-624B-7332-2F88E7150296}"/>
              </a:ext>
            </a:extLst>
          </p:cNvPr>
          <p:cNvSpPr>
            <a:spLocks noGrp="1"/>
          </p:cNvSpPr>
          <p:nvPr>
            <p:ph type="sldNum" sz="quarter" idx="4"/>
          </p:nvPr>
        </p:nvSpPr>
        <p:spPr/>
        <p:txBody>
          <a:bodyPr/>
          <a:lstStyle/>
          <a:p>
            <a:fld id="{66ACB6DD-DCF0-A441-B658-B929A2260E05}" type="slidenum">
              <a:rPr lang="es-ES" smtClean="0"/>
              <a:t>63</a:t>
            </a:fld>
            <a:endParaRPr lang="es-ES" dirty="0"/>
          </a:p>
        </p:txBody>
      </p:sp>
    </p:spTree>
    <p:extLst>
      <p:ext uri="{BB962C8B-B14F-4D97-AF65-F5344CB8AC3E}">
        <p14:creationId xmlns:p14="http://schemas.microsoft.com/office/powerpoint/2010/main" val="27413220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ítulo 1"/>
          <p:cNvSpPr>
            <a:spLocks noGrp="1"/>
          </p:cNvSpPr>
          <p:nvPr>
            <p:ph type="title"/>
          </p:nvPr>
        </p:nvSpPr>
        <p:spPr>
          <a:xfrm>
            <a:off x="838200" y="283848"/>
            <a:ext cx="10515600" cy="1325563"/>
          </a:xfrm>
        </p:spPr>
        <p:txBody>
          <a:bodyPr>
            <a:normAutofit/>
          </a:bodyPr>
          <a:lstStyle/>
          <a:p>
            <a:r>
              <a:rPr lang="en-US" dirty="0"/>
              <a:t>Smart Learning Environments (SLE) </a:t>
            </a:r>
            <a:br>
              <a:rPr lang="en-US" dirty="0"/>
            </a:br>
            <a:r>
              <a:rPr lang="en-US" dirty="0"/>
              <a:t>Current research </a:t>
            </a:r>
          </a:p>
        </p:txBody>
      </p:sp>
      <p:sp>
        <p:nvSpPr>
          <p:cNvPr id="6" name="4 Marcador de número de diapositiva"/>
          <p:cNvSpPr>
            <a:spLocks noGrp="1"/>
          </p:cNvSpPr>
          <p:nvPr>
            <p:ph type="sldNum" sz="quarter" idx="12"/>
          </p:nvPr>
        </p:nvSpPr>
        <p:spPr>
          <a:xfrm>
            <a:off x="8634387" y="6492876"/>
            <a:ext cx="2326861"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D349745-C24C-1B4C-998E-6C40A46E2642}" type="slidenum">
              <a:rPr lang="en-US"/>
              <a:pPr/>
              <a:t>64</a:t>
            </a:fld>
            <a:endParaRPr lang="en-US" dirty="0"/>
          </a:p>
        </p:txBody>
      </p:sp>
      <p:sp>
        <p:nvSpPr>
          <p:cNvPr id="2" name="CuadroTexto 1"/>
          <p:cNvSpPr txBox="1"/>
          <p:nvPr/>
        </p:nvSpPr>
        <p:spPr>
          <a:xfrm>
            <a:off x="1122218" y="6137091"/>
            <a:ext cx="9434946" cy="276999"/>
          </a:xfrm>
          <a:prstGeom prst="rect">
            <a:avLst/>
          </a:prstGeom>
          <a:noFill/>
        </p:spPr>
        <p:txBody>
          <a:bodyPr wrap="square" rtlCol="0">
            <a:spAutoFit/>
          </a:bodyPr>
          <a:lstStyle/>
          <a:p>
            <a:r>
              <a:rPr lang="en-US" sz="1200" dirty="0"/>
              <a:t> </a:t>
            </a:r>
          </a:p>
        </p:txBody>
      </p:sp>
      <p:graphicFrame>
        <p:nvGraphicFramePr>
          <p:cNvPr id="9" name="Tabla 8">
            <a:extLst>
              <a:ext uri="{FF2B5EF4-FFF2-40B4-BE49-F238E27FC236}">
                <a16:creationId xmlns:a16="http://schemas.microsoft.com/office/drawing/2014/main" id="{5DCDBDEF-928A-B4B5-675A-44AF136226E1}"/>
              </a:ext>
            </a:extLst>
          </p:cNvPr>
          <p:cNvGraphicFramePr>
            <a:graphicFrameLocks noGrp="1"/>
          </p:cNvGraphicFramePr>
          <p:nvPr>
            <p:extLst>
              <p:ext uri="{D42A27DB-BD31-4B8C-83A1-F6EECF244321}">
                <p14:modId xmlns:p14="http://schemas.microsoft.com/office/powerpoint/2010/main" val="1381481557"/>
              </p:ext>
            </p:extLst>
          </p:nvPr>
        </p:nvGraphicFramePr>
        <p:xfrm>
          <a:off x="990600" y="5817213"/>
          <a:ext cx="9739604" cy="636270"/>
        </p:xfrm>
        <a:graphic>
          <a:graphicData uri="http://schemas.openxmlformats.org/drawingml/2006/table">
            <a:tbl>
              <a:tblPr/>
              <a:tblGrid>
                <a:gridCol w="220552">
                  <a:extLst>
                    <a:ext uri="{9D8B030D-6E8A-4147-A177-3AD203B41FA5}">
                      <a16:colId xmlns:a16="http://schemas.microsoft.com/office/drawing/2014/main" val="240363327"/>
                    </a:ext>
                  </a:extLst>
                </a:gridCol>
                <a:gridCol w="9519052">
                  <a:extLst>
                    <a:ext uri="{9D8B030D-6E8A-4147-A177-3AD203B41FA5}">
                      <a16:colId xmlns:a16="http://schemas.microsoft.com/office/drawing/2014/main" val="3191418884"/>
                    </a:ext>
                  </a:extLst>
                </a:gridCol>
              </a:tblGrid>
              <a:tr h="0">
                <a:tc>
                  <a:txBody>
                    <a:bodyPr/>
                    <a:lstStyle/>
                    <a:p>
                      <a:pPr algn="r"/>
                      <a:endParaRPr lang="es-ES"/>
                    </a:p>
                  </a:txBody>
                  <a:tcPr marL="9525" marR="9525" marT="9525" marB="9525">
                    <a:lnL>
                      <a:noFill/>
                    </a:lnL>
                    <a:lnR>
                      <a:noFill/>
                    </a:lnR>
                    <a:lnT>
                      <a:noFill/>
                    </a:lnT>
                    <a:lnB>
                      <a:noFill/>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r>
                        <a:rPr lang="es-ES" dirty="0">
                          <a:hlinkClick r:id="rId3"/>
                        </a:rPr>
                        <a:t>Serrano Iglesias, S.</a:t>
                      </a:r>
                      <a:r>
                        <a:rPr lang="es-ES" dirty="0"/>
                        <a:t>,  </a:t>
                      </a:r>
                      <a:r>
                        <a:rPr lang="es-ES" dirty="0">
                          <a:hlinkClick r:id="rId4"/>
                        </a:rPr>
                        <a:t>Gómez Sánchez, E.</a:t>
                      </a:r>
                      <a:r>
                        <a:rPr lang="es-ES" dirty="0"/>
                        <a:t>,  </a:t>
                      </a:r>
                      <a:r>
                        <a:rPr lang="es-ES" dirty="0">
                          <a:hlinkClick r:id="rId5"/>
                        </a:rPr>
                        <a:t>Bote Lorenzo, M.L.</a:t>
                      </a:r>
                      <a:r>
                        <a:rPr lang="es-ES" dirty="0"/>
                        <a:t>,  </a:t>
                      </a:r>
                      <a:r>
                        <a:rPr lang="es-ES" dirty="0">
                          <a:hlinkClick r:id="rId6"/>
                        </a:rPr>
                        <a:t>Alonso Prieto, V.</a:t>
                      </a:r>
                      <a:r>
                        <a:rPr lang="es-ES" dirty="0"/>
                        <a:t>,  </a:t>
                      </a:r>
                      <a:r>
                        <a:rPr lang="es-ES" dirty="0">
                          <a:hlinkClick r:id="rId7"/>
                        </a:rPr>
                        <a:t>Gallego Lema, V.</a:t>
                      </a:r>
                      <a:r>
                        <a:rPr lang="es-ES" dirty="0"/>
                        <a:t> </a:t>
                      </a:r>
                      <a:r>
                        <a:rPr lang="es-ES" b="1" dirty="0" err="1"/>
                        <a:t>Exploring</a:t>
                      </a:r>
                      <a:r>
                        <a:rPr lang="es-ES" b="1" dirty="0"/>
                        <a:t> </a:t>
                      </a:r>
                      <a:r>
                        <a:rPr lang="es-ES" b="1" dirty="0" err="1"/>
                        <a:t>Barriers</a:t>
                      </a:r>
                      <a:r>
                        <a:rPr lang="es-ES" b="1" dirty="0"/>
                        <a:t> </a:t>
                      </a:r>
                      <a:r>
                        <a:rPr lang="es-ES" b="1" dirty="0" err="1"/>
                        <a:t>for</a:t>
                      </a:r>
                      <a:r>
                        <a:rPr lang="es-ES" b="1" dirty="0"/>
                        <a:t> </a:t>
                      </a:r>
                      <a:r>
                        <a:rPr lang="es-ES" b="1" dirty="0" err="1"/>
                        <a:t>the</a:t>
                      </a:r>
                      <a:r>
                        <a:rPr lang="es-ES" b="1" dirty="0"/>
                        <a:t> </a:t>
                      </a:r>
                      <a:r>
                        <a:rPr lang="es-ES" b="1" dirty="0" err="1"/>
                        <a:t>Acceptance</a:t>
                      </a:r>
                      <a:r>
                        <a:rPr lang="es-ES" b="1" dirty="0"/>
                        <a:t> </a:t>
                      </a:r>
                      <a:r>
                        <a:rPr lang="es-ES" b="1" dirty="0" err="1"/>
                        <a:t>of</a:t>
                      </a:r>
                      <a:r>
                        <a:rPr lang="es-ES" b="1" dirty="0"/>
                        <a:t> Smart </a:t>
                      </a:r>
                      <a:r>
                        <a:rPr lang="es-ES" b="1" dirty="0" err="1"/>
                        <a:t>Learning</a:t>
                      </a:r>
                      <a:r>
                        <a:rPr lang="es-ES" b="1" dirty="0"/>
                        <a:t> </a:t>
                      </a:r>
                      <a:r>
                        <a:rPr lang="es-ES" b="1" dirty="0" err="1"/>
                        <a:t>Environment</a:t>
                      </a:r>
                      <a:r>
                        <a:rPr lang="es-ES" b="1" dirty="0"/>
                        <a:t> </a:t>
                      </a:r>
                      <a:r>
                        <a:rPr lang="es-ES" b="1" dirty="0" err="1"/>
                        <a:t>Automated</a:t>
                      </a:r>
                      <a:r>
                        <a:rPr lang="es-ES" b="1" dirty="0"/>
                        <a:t> </a:t>
                      </a:r>
                      <a:r>
                        <a:rPr lang="es-ES" b="1" dirty="0" err="1"/>
                        <a:t>Support</a:t>
                      </a:r>
                      <a:r>
                        <a:rPr lang="es-ES" dirty="0"/>
                        <a:t> </a:t>
                      </a:r>
                      <a:r>
                        <a:rPr lang="es-ES" i="1" dirty="0" err="1"/>
                        <a:t>Proceedings</a:t>
                      </a:r>
                      <a:r>
                        <a:rPr lang="es-ES" i="1" dirty="0"/>
                        <a:t> de la </a:t>
                      </a:r>
                      <a:r>
                        <a:rPr lang="es-ES" i="1" dirty="0" err="1"/>
                        <a:t>European</a:t>
                      </a:r>
                      <a:r>
                        <a:rPr lang="es-ES" i="1" dirty="0"/>
                        <a:t> </a:t>
                      </a:r>
                      <a:r>
                        <a:rPr lang="es-ES" i="1" dirty="0" err="1"/>
                        <a:t>Conference</a:t>
                      </a:r>
                      <a:r>
                        <a:rPr lang="es-ES" i="1" dirty="0"/>
                        <a:t> </a:t>
                      </a:r>
                      <a:r>
                        <a:rPr lang="es-ES" i="1" dirty="0" err="1"/>
                        <a:t>on</a:t>
                      </a:r>
                      <a:r>
                        <a:rPr lang="es-ES" i="1" dirty="0"/>
                        <a:t> </a:t>
                      </a:r>
                      <a:r>
                        <a:rPr lang="es-ES" i="1" dirty="0" err="1"/>
                        <a:t>Technology</a:t>
                      </a:r>
                      <a:r>
                        <a:rPr lang="es-ES" i="1" dirty="0"/>
                        <a:t> </a:t>
                      </a:r>
                      <a:r>
                        <a:rPr lang="es-ES" i="1" dirty="0" err="1"/>
                        <a:t>Enhanced</a:t>
                      </a:r>
                      <a:r>
                        <a:rPr lang="es-ES" i="1" dirty="0"/>
                        <a:t> </a:t>
                      </a:r>
                      <a:r>
                        <a:rPr lang="es-ES" i="1" dirty="0" err="1"/>
                        <a:t>Learning</a:t>
                      </a:r>
                      <a:r>
                        <a:rPr lang="es-ES" dirty="0"/>
                        <a:t>, EC-TEL, 636-641, Aveiro, Agosto 2023. </a:t>
                      </a:r>
                    </a:p>
                  </a:txBody>
                  <a:tcPr marL="9525" marR="9525" marT="9525" marB="9525">
                    <a:lnL>
                      <a:noFill/>
                    </a:lnL>
                    <a:lnR>
                      <a:noFill/>
                    </a:lnR>
                    <a:lnT>
                      <a:noFill/>
                    </a:lnT>
                    <a:lnB>
                      <a:noFill/>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258324842"/>
                  </a:ext>
                </a:extLst>
              </a:tr>
            </a:tbl>
          </a:graphicData>
        </a:graphic>
      </p:graphicFrame>
      <p:pic>
        <p:nvPicPr>
          <p:cNvPr id="5" name="Imagen 4">
            <a:extLst>
              <a:ext uri="{FF2B5EF4-FFF2-40B4-BE49-F238E27FC236}">
                <a16:creationId xmlns:a16="http://schemas.microsoft.com/office/drawing/2014/main" id="{6DF8FE2F-C63A-F311-3590-18B47783E195}"/>
              </a:ext>
            </a:extLst>
          </p:cNvPr>
          <p:cNvPicPr>
            <a:picLocks noChangeAspect="1"/>
          </p:cNvPicPr>
          <p:nvPr/>
        </p:nvPicPr>
        <p:blipFill>
          <a:blip r:embed="rId8"/>
          <a:stretch>
            <a:fillRect/>
          </a:stretch>
        </p:blipFill>
        <p:spPr>
          <a:xfrm>
            <a:off x="10861822" y="5705493"/>
            <a:ext cx="840312" cy="840312"/>
          </a:xfrm>
          <a:prstGeom prst="rect">
            <a:avLst/>
          </a:prstGeom>
        </p:spPr>
      </p:pic>
      <p:pic>
        <p:nvPicPr>
          <p:cNvPr id="1026" name="Picture 2">
            <a:extLst>
              <a:ext uri="{FF2B5EF4-FFF2-40B4-BE49-F238E27FC236}">
                <a16:creationId xmlns:a16="http://schemas.microsoft.com/office/drawing/2014/main" id="{29339A7B-0E0A-1A55-4854-2E25E5BC500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53625" y="1411838"/>
            <a:ext cx="7172131" cy="4034324"/>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a:extLst>
              <a:ext uri="{FF2B5EF4-FFF2-40B4-BE49-F238E27FC236}">
                <a16:creationId xmlns:a16="http://schemas.microsoft.com/office/drawing/2014/main" id="{2CB9F128-1518-79A6-985F-3B97CD8E6FA2}"/>
              </a:ext>
            </a:extLst>
          </p:cNvPr>
          <p:cNvSpPr/>
          <p:nvPr/>
        </p:nvSpPr>
        <p:spPr>
          <a:xfrm>
            <a:off x="838200" y="1609410"/>
            <a:ext cx="10443778" cy="21199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Marcador de pie de página 2">
            <a:extLst>
              <a:ext uri="{FF2B5EF4-FFF2-40B4-BE49-F238E27FC236}">
                <a16:creationId xmlns:a16="http://schemas.microsoft.com/office/drawing/2014/main" id="{790C2C9E-296B-B0EA-949E-FF705E1EE845}"/>
              </a:ext>
            </a:extLst>
          </p:cNvPr>
          <p:cNvSpPr>
            <a:spLocks noGrp="1"/>
          </p:cNvSpPr>
          <p:nvPr>
            <p:ph type="ftr" sz="quarter" idx="11"/>
          </p:nvPr>
        </p:nvSpPr>
        <p:spPr/>
        <p:txBody>
          <a:bodyPr/>
          <a:lstStyle/>
          <a:p>
            <a:pPr>
              <a:defRPr/>
            </a:pPr>
            <a:r>
              <a:rPr lang="en-US"/>
              <a:t>amartine@CSEDU May 2nd 2024</a:t>
            </a:r>
          </a:p>
        </p:txBody>
      </p:sp>
      <p:pic>
        <p:nvPicPr>
          <p:cNvPr id="4" name="Google Shape;112;p2">
            <a:extLst>
              <a:ext uri="{FF2B5EF4-FFF2-40B4-BE49-F238E27FC236}">
                <a16:creationId xmlns:a16="http://schemas.microsoft.com/office/drawing/2014/main" id="{067867A9-D7D4-7F32-D47C-AEE001F505F3}"/>
              </a:ext>
            </a:extLst>
          </p:cNvPr>
          <p:cNvPicPr preferRelativeResize="0"/>
          <p:nvPr/>
        </p:nvPicPr>
        <p:blipFill rotWithShape="1">
          <a:blip r:embed="rId10">
            <a:alphaModFix/>
          </a:blip>
          <a:srcRect l="13355" r="11360"/>
          <a:stretch/>
        </p:blipFill>
        <p:spPr>
          <a:xfrm>
            <a:off x="9953187" y="3714760"/>
            <a:ext cx="873175" cy="1175425"/>
          </a:xfrm>
          <a:prstGeom prst="rect">
            <a:avLst/>
          </a:prstGeom>
          <a:noFill/>
          <a:ln>
            <a:noFill/>
          </a:ln>
        </p:spPr>
      </p:pic>
      <p:sp>
        <p:nvSpPr>
          <p:cNvPr id="8" name="Google Shape;120;p2">
            <a:extLst>
              <a:ext uri="{FF2B5EF4-FFF2-40B4-BE49-F238E27FC236}">
                <a16:creationId xmlns:a16="http://schemas.microsoft.com/office/drawing/2014/main" id="{7E69B954-078E-C308-631D-BC0728745AC0}"/>
              </a:ext>
            </a:extLst>
          </p:cNvPr>
          <p:cNvSpPr txBox="1"/>
          <p:nvPr/>
        </p:nvSpPr>
        <p:spPr>
          <a:xfrm>
            <a:off x="9752006" y="4875834"/>
            <a:ext cx="1296364" cy="365125"/>
          </a:xfrm>
          <a:prstGeom prst="rect">
            <a:avLst/>
          </a:prstGeom>
          <a:solidFill>
            <a:schemeClr val="lt1"/>
          </a:solidFill>
          <a:ln>
            <a:noFill/>
          </a:ln>
        </p:spPr>
        <p:txBody>
          <a:bodyPr spcFirstLastPara="1" wrap="square" lIns="91425" tIns="45700" rIns="91425" bIns="45700" anchor="t" anchorCtr="0">
            <a:noAutofit/>
          </a:bodyPr>
          <a:lstStyle/>
          <a:p>
            <a:pPr algn="ctr"/>
            <a:r>
              <a:rPr lang="en-US" sz="1200" dirty="0">
                <a:latin typeface="Calibri"/>
                <a:ea typeface="Calibri"/>
                <a:cs typeface="Calibri"/>
                <a:sym typeface="Calibri"/>
              </a:rPr>
              <a:t>Sergio Serrano Iglesias</a:t>
            </a:r>
            <a:endParaRPr sz="2000" dirty="0"/>
          </a:p>
        </p:txBody>
      </p:sp>
    </p:spTree>
    <p:extLst>
      <p:ext uri="{BB962C8B-B14F-4D97-AF65-F5344CB8AC3E}">
        <p14:creationId xmlns:p14="http://schemas.microsoft.com/office/powerpoint/2010/main" val="3128750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ítulo 1"/>
          <p:cNvSpPr>
            <a:spLocks noGrp="1"/>
          </p:cNvSpPr>
          <p:nvPr>
            <p:ph type="title"/>
          </p:nvPr>
        </p:nvSpPr>
        <p:spPr>
          <a:xfrm>
            <a:off x="838200" y="283848"/>
            <a:ext cx="10515600" cy="1325563"/>
          </a:xfrm>
        </p:spPr>
        <p:txBody>
          <a:bodyPr>
            <a:normAutofit fontScale="90000"/>
          </a:bodyPr>
          <a:lstStyle/>
          <a:p>
            <a:r>
              <a:rPr lang="en-US" dirty="0"/>
              <a:t>Smart Learning Environments (SLE) (II) </a:t>
            </a:r>
            <a:br>
              <a:rPr lang="en-US" dirty="0"/>
            </a:br>
            <a:r>
              <a:rPr lang="en-US" dirty="0"/>
              <a:t>(Personalized recommendations-resources)</a:t>
            </a:r>
          </a:p>
        </p:txBody>
      </p:sp>
      <p:sp>
        <p:nvSpPr>
          <p:cNvPr id="6" name="4 Marcador de número de diapositiva"/>
          <p:cNvSpPr>
            <a:spLocks noGrp="1"/>
          </p:cNvSpPr>
          <p:nvPr>
            <p:ph type="sldNum" sz="quarter" idx="12"/>
          </p:nvPr>
        </p:nvSpPr>
        <p:spPr>
          <a:xfrm>
            <a:off x="8634387" y="6492876"/>
            <a:ext cx="2326861"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D349745-C24C-1B4C-998E-6C40A46E2642}" type="slidenum">
              <a:rPr lang="en-US"/>
              <a:pPr/>
              <a:t>65</a:t>
            </a:fld>
            <a:endParaRPr lang="en-US" dirty="0"/>
          </a:p>
        </p:txBody>
      </p:sp>
      <p:sp>
        <p:nvSpPr>
          <p:cNvPr id="2" name="CuadroTexto 1"/>
          <p:cNvSpPr txBox="1"/>
          <p:nvPr/>
        </p:nvSpPr>
        <p:spPr>
          <a:xfrm>
            <a:off x="1122218" y="6137091"/>
            <a:ext cx="9434946" cy="276999"/>
          </a:xfrm>
          <a:prstGeom prst="rect">
            <a:avLst/>
          </a:prstGeom>
          <a:noFill/>
        </p:spPr>
        <p:txBody>
          <a:bodyPr wrap="square" rtlCol="0">
            <a:spAutoFit/>
          </a:bodyPr>
          <a:lstStyle/>
          <a:p>
            <a:r>
              <a:rPr lang="en-US" sz="1200" dirty="0"/>
              <a:t> </a:t>
            </a:r>
          </a:p>
        </p:txBody>
      </p:sp>
      <p:graphicFrame>
        <p:nvGraphicFramePr>
          <p:cNvPr id="9" name="Tabla 8">
            <a:extLst>
              <a:ext uri="{FF2B5EF4-FFF2-40B4-BE49-F238E27FC236}">
                <a16:creationId xmlns:a16="http://schemas.microsoft.com/office/drawing/2014/main" id="{5DCDBDEF-928A-B4B5-675A-44AF136226E1}"/>
              </a:ext>
            </a:extLst>
          </p:cNvPr>
          <p:cNvGraphicFramePr>
            <a:graphicFrameLocks noGrp="1"/>
          </p:cNvGraphicFramePr>
          <p:nvPr/>
        </p:nvGraphicFramePr>
        <p:xfrm>
          <a:off x="990600" y="5817213"/>
          <a:ext cx="9739604" cy="636270"/>
        </p:xfrm>
        <a:graphic>
          <a:graphicData uri="http://schemas.openxmlformats.org/drawingml/2006/table">
            <a:tbl>
              <a:tblPr/>
              <a:tblGrid>
                <a:gridCol w="220552">
                  <a:extLst>
                    <a:ext uri="{9D8B030D-6E8A-4147-A177-3AD203B41FA5}">
                      <a16:colId xmlns:a16="http://schemas.microsoft.com/office/drawing/2014/main" val="240363327"/>
                    </a:ext>
                  </a:extLst>
                </a:gridCol>
                <a:gridCol w="9519052">
                  <a:extLst>
                    <a:ext uri="{9D8B030D-6E8A-4147-A177-3AD203B41FA5}">
                      <a16:colId xmlns:a16="http://schemas.microsoft.com/office/drawing/2014/main" val="3191418884"/>
                    </a:ext>
                  </a:extLst>
                </a:gridCol>
              </a:tblGrid>
              <a:tr h="0">
                <a:tc>
                  <a:txBody>
                    <a:bodyPr/>
                    <a:lstStyle/>
                    <a:p>
                      <a:pPr algn="r"/>
                      <a:endParaRPr lang="es-ES"/>
                    </a:p>
                  </a:txBody>
                  <a:tcPr marL="9525" marR="9525" marT="9525" marB="9525">
                    <a:lnL>
                      <a:noFill/>
                    </a:lnL>
                    <a:lnR>
                      <a:noFill/>
                    </a:lnR>
                    <a:lnT>
                      <a:noFill/>
                    </a:lnT>
                    <a:lnB>
                      <a:noFill/>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r>
                        <a:rPr lang="es-ES" dirty="0">
                          <a:hlinkClick r:id="rId3"/>
                        </a:rPr>
                        <a:t>Serrano Iglesias, S.</a:t>
                      </a:r>
                      <a:r>
                        <a:rPr lang="es-ES" dirty="0"/>
                        <a:t>,  </a:t>
                      </a:r>
                      <a:r>
                        <a:rPr lang="es-ES" dirty="0">
                          <a:hlinkClick r:id="rId4"/>
                        </a:rPr>
                        <a:t>Gómez Sánchez, E.</a:t>
                      </a:r>
                      <a:r>
                        <a:rPr lang="es-ES" dirty="0"/>
                        <a:t>,  </a:t>
                      </a:r>
                      <a:r>
                        <a:rPr lang="es-ES" dirty="0">
                          <a:hlinkClick r:id="rId5"/>
                        </a:rPr>
                        <a:t>Bote Lorenzo, M.L.</a:t>
                      </a:r>
                      <a:r>
                        <a:rPr lang="es-ES" dirty="0"/>
                        <a:t>,  </a:t>
                      </a:r>
                      <a:r>
                        <a:rPr lang="es-ES" dirty="0">
                          <a:hlinkClick r:id="rId6"/>
                        </a:rPr>
                        <a:t>Alonso Prieto, V.</a:t>
                      </a:r>
                      <a:r>
                        <a:rPr lang="es-ES" dirty="0"/>
                        <a:t>,  </a:t>
                      </a:r>
                      <a:r>
                        <a:rPr lang="es-ES" dirty="0">
                          <a:hlinkClick r:id="rId7"/>
                        </a:rPr>
                        <a:t>Gallego Lema, V.</a:t>
                      </a:r>
                      <a:r>
                        <a:rPr lang="es-ES" dirty="0"/>
                        <a:t> </a:t>
                      </a:r>
                      <a:r>
                        <a:rPr lang="es-ES" b="1" dirty="0" err="1"/>
                        <a:t>Exploring</a:t>
                      </a:r>
                      <a:r>
                        <a:rPr lang="es-ES" b="1" dirty="0"/>
                        <a:t> </a:t>
                      </a:r>
                      <a:r>
                        <a:rPr lang="es-ES" b="1" dirty="0" err="1"/>
                        <a:t>Barriers</a:t>
                      </a:r>
                      <a:r>
                        <a:rPr lang="es-ES" b="1" dirty="0"/>
                        <a:t> </a:t>
                      </a:r>
                      <a:r>
                        <a:rPr lang="es-ES" b="1" dirty="0" err="1"/>
                        <a:t>for</a:t>
                      </a:r>
                      <a:r>
                        <a:rPr lang="es-ES" b="1" dirty="0"/>
                        <a:t> </a:t>
                      </a:r>
                      <a:r>
                        <a:rPr lang="es-ES" b="1" dirty="0" err="1"/>
                        <a:t>the</a:t>
                      </a:r>
                      <a:r>
                        <a:rPr lang="es-ES" b="1" dirty="0"/>
                        <a:t> </a:t>
                      </a:r>
                      <a:r>
                        <a:rPr lang="es-ES" b="1" dirty="0" err="1"/>
                        <a:t>Acceptance</a:t>
                      </a:r>
                      <a:r>
                        <a:rPr lang="es-ES" b="1" dirty="0"/>
                        <a:t> </a:t>
                      </a:r>
                      <a:r>
                        <a:rPr lang="es-ES" b="1" dirty="0" err="1"/>
                        <a:t>of</a:t>
                      </a:r>
                      <a:r>
                        <a:rPr lang="es-ES" b="1" dirty="0"/>
                        <a:t> Smart </a:t>
                      </a:r>
                      <a:r>
                        <a:rPr lang="es-ES" b="1" dirty="0" err="1"/>
                        <a:t>Learning</a:t>
                      </a:r>
                      <a:r>
                        <a:rPr lang="es-ES" b="1" dirty="0"/>
                        <a:t> </a:t>
                      </a:r>
                      <a:r>
                        <a:rPr lang="es-ES" b="1" dirty="0" err="1"/>
                        <a:t>Environment</a:t>
                      </a:r>
                      <a:r>
                        <a:rPr lang="es-ES" b="1" dirty="0"/>
                        <a:t> </a:t>
                      </a:r>
                      <a:r>
                        <a:rPr lang="es-ES" b="1" dirty="0" err="1"/>
                        <a:t>Automated</a:t>
                      </a:r>
                      <a:r>
                        <a:rPr lang="es-ES" b="1" dirty="0"/>
                        <a:t> </a:t>
                      </a:r>
                      <a:r>
                        <a:rPr lang="es-ES" b="1" dirty="0" err="1"/>
                        <a:t>Support</a:t>
                      </a:r>
                      <a:r>
                        <a:rPr lang="es-ES" dirty="0"/>
                        <a:t> </a:t>
                      </a:r>
                      <a:r>
                        <a:rPr lang="es-ES" i="1" dirty="0" err="1"/>
                        <a:t>Proceedings</a:t>
                      </a:r>
                      <a:r>
                        <a:rPr lang="es-ES" i="1" dirty="0"/>
                        <a:t> de la </a:t>
                      </a:r>
                      <a:r>
                        <a:rPr lang="es-ES" i="1" dirty="0" err="1"/>
                        <a:t>European</a:t>
                      </a:r>
                      <a:r>
                        <a:rPr lang="es-ES" i="1" dirty="0"/>
                        <a:t> </a:t>
                      </a:r>
                      <a:r>
                        <a:rPr lang="es-ES" i="1" dirty="0" err="1"/>
                        <a:t>Conference</a:t>
                      </a:r>
                      <a:r>
                        <a:rPr lang="es-ES" i="1" dirty="0"/>
                        <a:t> </a:t>
                      </a:r>
                      <a:r>
                        <a:rPr lang="es-ES" i="1" dirty="0" err="1"/>
                        <a:t>on</a:t>
                      </a:r>
                      <a:r>
                        <a:rPr lang="es-ES" i="1" dirty="0"/>
                        <a:t> </a:t>
                      </a:r>
                      <a:r>
                        <a:rPr lang="es-ES" i="1" dirty="0" err="1"/>
                        <a:t>Technology</a:t>
                      </a:r>
                      <a:r>
                        <a:rPr lang="es-ES" i="1" dirty="0"/>
                        <a:t> </a:t>
                      </a:r>
                      <a:r>
                        <a:rPr lang="es-ES" i="1" dirty="0" err="1"/>
                        <a:t>Enhanced</a:t>
                      </a:r>
                      <a:r>
                        <a:rPr lang="es-ES" i="1" dirty="0"/>
                        <a:t> </a:t>
                      </a:r>
                      <a:r>
                        <a:rPr lang="es-ES" i="1" dirty="0" err="1"/>
                        <a:t>Learning</a:t>
                      </a:r>
                      <a:r>
                        <a:rPr lang="es-ES" dirty="0"/>
                        <a:t>, EC-TEL, 636-641, Aveiro, Agosto 2023. </a:t>
                      </a:r>
                    </a:p>
                  </a:txBody>
                  <a:tcPr marL="9525" marR="9525" marT="9525" marB="9525">
                    <a:lnL>
                      <a:noFill/>
                    </a:lnL>
                    <a:lnR>
                      <a:noFill/>
                    </a:lnR>
                    <a:lnT>
                      <a:noFill/>
                    </a:lnT>
                    <a:lnB>
                      <a:noFill/>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258324842"/>
                  </a:ext>
                </a:extLst>
              </a:tr>
            </a:tbl>
          </a:graphicData>
        </a:graphic>
      </p:graphicFrame>
      <p:pic>
        <p:nvPicPr>
          <p:cNvPr id="5" name="Imagen 4">
            <a:extLst>
              <a:ext uri="{FF2B5EF4-FFF2-40B4-BE49-F238E27FC236}">
                <a16:creationId xmlns:a16="http://schemas.microsoft.com/office/drawing/2014/main" id="{6DF8FE2F-C63A-F311-3590-18B47783E195}"/>
              </a:ext>
            </a:extLst>
          </p:cNvPr>
          <p:cNvPicPr>
            <a:picLocks noChangeAspect="1"/>
          </p:cNvPicPr>
          <p:nvPr/>
        </p:nvPicPr>
        <p:blipFill>
          <a:blip r:embed="rId8"/>
          <a:stretch>
            <a:fillRect/>
          </a:stretch>
        </p:blipFill>
        <p:spPr>
          <a:xfrm>
            <a:off x="10861822" y="5705493"/>
            <a:ext cx="840312" cy="840312"/>
          </a:xfrm>
          <a:prstGeom prst="rect">
            <a:avLst/>
          </a:prstGeom>
        </p:spPr>
      </p:pic>
      <p:pic>
        <p:nvPicPr>
          <p:cNvPr id="1026" name="Picture 2">
            <a:extLst>
              <a:ext uri="{FF2B5EF4-FFF2-40B4-BE49-F238E27FC236}">
                <a16:creationId xmlns:a16="http://schemas.microsoft.com/office/drawing/2014/main" id="{29339A7B-0E0A-1A55-4854-2E25E5BC500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53625" y="1411838"/>
            <a:ext cx="7172131" cy="4034324"/>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pie de página 2">
            <a:extLst>
              <a:ext uri="{FF2B5EF4-FFF2-40B4-BE49-F238E27FC236}">
                <a16:creationId xmlns:a16="http://schemas.microsoft.com/office/drawing/2014/main" id="{A617ACA1-D53F-BA38-0BD9-CB390EE49E6A}"/>
              </a:ext>
            </a:extLst>
          </p:cNvPr>
          <p:cNvSpPr>
            <a:spLocks noGrp="1"/>
          </p:cNvSpPr>
          <p:nvPr>
            <p:ph type="ftr" sz="quarter" idx="11"/>
          </p:nvPr>
        </p:nvSpPr>
        <p:spPr/>
        <p:txBody>
          <a:bodyPr/>
          <a:lstStyle/>
          <a:p>
            <a:pPr>
              <a:defRPr/>
            </a:pPr>
            <a:r>
              <a:rPr lang="en-US"/>
              <a:t>amartine@CSEDU May 2nd 2024</a:t>
            </a:r>
          </a:p>
        </p:txBody>
      </p:sp>
      <p:pic>
        <p:nvPicPr>
          <p:cNvPr id="4" name="Google Shape;112;p2">
            <a:extLst>
              <a:ext uri="{FF2B5EF4-FFF2-40B4-BE49-F238E27FC236}">
                <a16:creationId xmlns:a16="http://schemas.microsoft.com/office/drawing/2014/main" id="{0AA0C9D1-CD17-4FE2-5ABF-4B3675A774A7}"/>
              </a:ext>
            </a:extLst>
          </p:cNvPr>
          <p:cNvPicPr preferRelativeResize="0"/>
          <p:nvPr/>
        </p:nvPicPr>
        <p:blipFill rotWithShape="1">
          <a:blip r:embed="rId10">
            <a:alphaModFix/>
          </a:blip>
          <a:srcRect l="13355" r="11360"/>
          <a:stretch/>
        </p:blipFill>
        <p:spPr>
          <a:xfrm>
            <a:off x="9953187" y="3714760"/>
            <a:ext cx="873175" cy="1175425"/>
          </a:xfrm>
          <a:prstGeom prst="rect">
            <a:avLst/>
          </a:prstGeom>
          <a:noFill/>
          <a:ln>
            <a:noFill/>
          </a:ln>
        </p:spPr>
      </p:pic>
      <p:sp>
        <p:nvSpPr>
          <p:cNvPr id="7" name="Google Shape;120;p2">
            <a:extLst>
              <a:ext uri="{FF2B5EF4-FFF2-40B4-BE49-F238E27FC236}">
                <a16:creationId xmlns:a16="http://schemas.microsoft.com/office/drawing/2014/main" id="{00E9F859-3E8A-26DD-A3D9-915576AFD36D}"/>
              </a:ext>
            </a:extLst>
          </p:cNvPr>
          <p:cNvSpPr txBox="1"/>
          <p:nvPr/>
        </p:nvSpPr>
        <p:spPr>
          <a:xfrm>
            <a:off x="9752006" y="4875834"/>
            <a:ext cx="1296364" cy="365125"/>
          </a:xfrm>
          <a:prstGeom prst="rect">
            <a:avLst/>
          </a:prstGeom>
          <a:solidFill>
            <a:schemeClr val="lt1"/>
          </a:solidFill>
          <a:ln>
            <a:noFill/>
          </a:ln>
        </p:spPr>
        <p:txBody>
          <a:bodyPr spcFirstLastPara="1" wrap="square" lIns="91425" tIns="45700" rIns="91425" bIns="45700" anchor="t" anchorCtr="0">
            <a:noAutofit/>
          </a:bodyPr>
          <a:lstStyle/>
          <a:p>
            <a:pPr algn="ctr"/>
            <a:r>
              <a:rPr lang="en-US" sz="1200" dirty="0">
                <a:latin typeface="Calibri"/>
                <a:ea typeface="Calibri"/>
                <a:cs typeface="Calibri"/>
                <a:sym typeface="Calibri"/>
              </a:rPr>
              <a:t>Sergio Serrano Iglesias</a:t>
            </a:r>
            <a:endParaRPr sz="2000" dirty="0"/>
          </a:p>
        </p:txBody>
      </p:sp>
    </p:spTree>
    <p:extLst>
      <p:ext uri="{BB962C8B-B14F-4D97-AF65-F5344CB8AC3E}">
        <p14:creationId xmlns:p14="http://schemas.microsoft.com/office/powerpoint/2010/main" val="13591784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1 Título"/>
          <p:cNvSpPr>
            <a:spLocks noGrp="1"/>
          </p:cNvSpPr>
          <p:nvPr>
            <p:ph type="title"/>
          </p:nvPr>
        </p:nvSpPr>
        <p:spPr>
          <a:xfrm>
            <a:off x="838200" y="283848"/>
            <a:ext cx="10515600" cy="1325563"/>
          </a:xfrm>
        </p:spPr>
        <p:txBody>
          <a:bodyPr/>
          <a:lstStyle/>
          <a:p>
            <a:r>
              <a:rPr lang="en-US" b="1" dirty="0">
                <a:latin typeface="Tahoma" charset="0"/>
                <a:ea typeface="ＭＳ Ｐゴシック" charset="0"/>
                <a:cs typeface="ＭＳ Ｐゴシック" charset="0"/>
              </a:rPr>
              <a:t>Teachers’ agency</a:t>
            </a:r>
            <a:r>
              <a:rPr lang="en-US" dirty="0">
                <a:latin typeface="Tahoma" charset="0"/>
                <a:ea typeface="ＭＳ Ｐゴシック" charset="0"/>
                <a:cs typeface="ＭＳ Ｐゴシック" charset="0"/>
              </a:rPr>
              <a:t> in SLE contexts</a:t>
            </a:r>
            <a:endParaRPr lang="es-US" dirty="0"/>
          </a:p>
        </p:txBody>
      </p:sp>
      <p:sp useBgFill="1">
        <p:nvSpPr>
          <p:cNvPr id="28674" name="2 Marcador de contenido"/>
          <p:cNvSpPr>
            <a:spLocks noGrp="1"/>
          </p:cNvSpPr>
          <p:nvPr>
            <p:ph idx="1"/>
          </p:nvPr>
        </p:nvSpPr>
        <p:spPr>
          <a:xfrm>
            <a:off x="838200" y="1825625"/>
            <a:ext cx="10515600" cy="4351338"/>
          </a:xfrm>
        </p:spPr>
        <p:txBody>
          <a:bodyPr>
            <a:normAutofit/>
          </a:bodyPr>
          <a:lstStyle/>
          <a:p>
            <a:r>
              <a:rPr lang="en-US" dirty="0"/>
              <a:t>Working with (highly) automated support has implications in the agency of teachers </a:t>
            </a:r>
          </a:p>
          <a:p>
            <a:pPr lvl="1"/>
            <a:r>
              <a:rPr lang="en-US" dirty="0"/>
              <a:t>Giving up task has positive sides (less time on correction, more feedback) </a:t>
            </a:r>
          </a:p>
          <a:p>
            <a:pPr lvl="1"/>
            <a:r>
              <a:rPr lang="en-US" dirty="0"/>
              <a:t>but also, negative sides (less insights and control). </a:t>
            </a:r>
          </a:p>
          <a:p>
            <a:r>
              <a:rPr lang="en-US" sz="3200" dirty="0">
                <a:latin typeface="Arial" panose="020B0604020202020204" pitchFamily="34" charset="0"/>
                <a:cs typeface="Arial" panose="020B0604020202020204" pitchFamily="34" charset="0"/>
              </a:rPr>
              <a:t>Ongoing research:</a:t>
            </a:r>
          </a:p>
          <a:p>
            <a:pPr lvl="1"/>
            <a:r>
              <a:rPr lang="en-US" dirty="0">
                <a:latin typeface="Arial" panose="020B0604020202020204" pitchFamily="34" charset="0"/>
                <a:cs typeface="Arial" panose="020B0604020202020204" pitchFamily="34" charset="0"/>
              </a:rPr>
              <a:t>How do intelligent technologies support or mine teacher agency in the enactment of hybrid learning?</a:t>
            </a:r>
          </a:p>
          <a:p>
            <a:endParaRPr lang="en-US" dirty="0"/>
          </a:p>
          <a:p>
            <a:endParaRPr lang="en-US" dirty="0"/>
          </a:p>
        </p:txBody>
      </p:sp>
      <p:sp>
        <p:nvSpPr>
          <p:cNvPr id="28675" name="Marcador de número de diapositiva 4"/>
          <p:cNvSpPr>
            <a:spLocks noGrp="1"/>
          </p:cNvSpPr>
          <p:nvPr>
            <p:ph type="sldNum" sz="quarter" idx="12"/>
          </p:nvPr>
        </p:nvSpPr>
        <p:spPr>
          <a:xfrm>
            <a:off x="8634387" y="6492876"/>
            <a:ext cx="2326861" cy="36512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FA97A7D-C4C2-2E43-A7B5-4614D0DF6523}" type="slidenum">
              <a:rPr lang="en-US"/>
              <a:pPr/>
              <a:t>66</a:t>
            </a:fld>
            <a:endParaRPr lang="en-US"/>
          </a:p>
        </p:txBody>
      </p:sp>
      <p:sp>
        <p:nvSpPr>
          <p:cNvPr id="2" name="Marcador de pie de página 1">
            <a:extLst>
              <a:ext uri="{FF2B5EF4-FFF2-40B4-BE49-F238E27FC236}">
                <a16:creationId xmlns:a16="http://schemas.microsoft.com/office/drawing/2014/main" id="{0E738C85-5BD3-6239-51CB-9ED3DA774F50}"/>
              </a:ext>
            </a:extLst>
          </p:cNvPr>
          <p:cNvSpPr>
            <a:spLocks noGrp="1"/>
          </p:cNvSpPr>
          <p:nvPr>
            <p:ph type="ftr" sz="quarter" idx="11"/>
          </p:nvPr>
        </p:nvSpPr>
        <p:spPr/>
        <p:txBody>
          <a:bodyPr/>
          <a:lstStyle/>
          <a:p>
            <a:pPr>
              <a:defRPr/>
            </a:pPr>
            <a:r>
              <a:rPr lang="en-US"/>
              <a:t>amartine@CSEDU May 2nd 2024</a:t>
            </a:r>
          </a:p>
        </p:txBody>
      </p:sp>
    </p:spTree>
    <p:extLst>
      <p:ext uri="{BB962C8B-B14F-4D97-AF65-F5344CB8AC3E}">
        <p14:creationId xmlns:p14="http://schemas.microsoft.com/office/powerpoint/2010/main" val="11698730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1 Título"/>
          <p:cNvSpPr>
            <a:spLocks noGrp="1"/>
          </p:cNvSpPr>
          <p:nvPr>
            <p:ph type="title"/>
          </p:nvPr>
        </p:nvSpPr>
        <p:spPr/>
        <p:txBody>
          <a:bodyPr/>
          <a:lstStyle/>
          <a:p>
            <a:r>
              <a:rPr lang="en-US" b="1" dirty="0">
                <a:latin typeface="Tahoma" charset="0"/>
                <a:ea typeface="ＭＳ Ｐゴシック" charset="0"/>
                <a:cs typeface="ＭＳ Ｐゴシック" charset="0"/>
              </a:rPr>
              <a:t>Teachers’ agency</a:t>
            </a:r>
            <a:r>
              <a:rPr lang="en-US" dirty="0">
                <a:latin typeface="Tahoma" charset="0"/>
                <a:ea typeface="ＭＳ Ｐゴシック" charset="0"/>
                <a:cs typeface="ＭＳ Ｐゴシック" charset="0"/>
              </a:rPr>
              <a:t> in SLE contexts (II)</a:t>
            </a:r>
            <a:br>
              <a:rPr lang="en-US" dirty="0">
                <a:latin typeface="Tahoma" charset="0"/>
                <a:ea typeface="ＭＳ Ｐゴシック" charset="0"/>
                <a:cs typeface="ＭＳ Ｐゴシック" charset="0"/>
              </a:rPr>
            </a:br>
            <a:r>
              <a:rPr lang="en-US" dirty="0">
                <a:latin typeface="Tahoma" charset="0"/>
                <a:ea typeface="ＭＳ Ｐゴシック" charset="0"/>
                <a:cs typeface="ＭＳ Ｐゴシック" charset="0"/>
              </a:rPr>
              <a:t>Revisiting the construct  </a:t>
            </a:r>
            <a:endParaRPr lang="en-US" sz="3600" dirty="0">
              <a:latin typeface="Tahoma" charset="0"/>
              <a:ea typeface="ＭＳ Ｐゴシック" charset="0"/>
              <a:cs typeface="ＭＳ Ｐゴシック" charset="0"/>
            </a:endParaRPr>
          </a:p>
        </p:txBody>
      </p:sp>
      <p:pic>
        <p:nvPicPr>
          <p:cNvPr id="8" name="Imagen 7" descr="Diagrama&#10;&#10;Descripción generada automáticamente con confianza media">
            <a:extLst>
              <a:ext uri="{FF2B5EF4-FFF2-40B4-BE49-F238E27FC236}">
                <a16:creationId xmlns:a16="http://schemas.microsoft.com/office/drawing/2014/main" id="{D9308F39-192C-531F-F6D7-D3EDC36984C1}"/>
              </a:ext>
            </a:extLst>
          </p:cNvPr>
          <p:cNvPicPr>
            <a:picLocks noChangeAspect="1"/>
          </p:cNvPicPr>
          <p:nvPr/>
        </p:nvPicPr>
        <p:blipFill>
          <a:blip r:embed="rId3"/>
          <a:stretch>
            <a:fillRect/>
          </a:stretch>
        </p:blipFill>
        <p:spPr>
          <a:xfrm>
            <a:off x="2551996" y="1841934"/>
            <a:ext cx="6752725" cy="3999690"/>
          </a:xfrm>
          <a:prstGeom prst="rect">
            <a:avLst/>
          </a:prstGeom>
        </p:spPr>
      </p:pic>
      <p:sp>
        <p:nvSpPr>
          <p:cNvPr id="9" name="CuadroTexto 8">
            <a:extLst>
              <a:ext uri="{FF2B5EF4-FFF2-40B4-BE49-F238E27FC236}">
                <a16:creationId xmlns:a16="http://schemas.microsoft.com/office/drawing/2014/main" id="{7A4F41CE-6A83-0798-4CE9-C1E3F5E24688}"/>
              </a:ext>
            </a:extLst>
          </p:cNvPr>
          <p:cNvSpPr txBox="1"/>
          <p:nvPr/>
        </p:nvSpPr>
        <p:spPr>
          <a:xfrm>
            <a:off x="1739516" y="6016281"/>
            <a:ext cx="8712968" cy="430887"/>
          </a:xfrm>
          <a:prstGeom prst="rect">
            <a:avLst/>
          </a:prstGeom>
          <a:noFill/>
        </p:spPr>
        <p:txBody>
          <a:bodyPr wrap="square" rtlCol="0">
            <a:spAutoFit/>
          </a:bodyPr>
          <a:lstStyle/>
          <a:p>
            <a:r>
              <a:rPr lang="en-US" sz="1100" dirty="0"/>
              <a:t>Priestley, M., Biesta, G., &amp; Robinson, S. (2015). Teacher agency: What is it and why does it matter? In R. </a:t>
            </a:r>
            <a:r>
              <a:rPr lang="en-US" sz="1100" dirty="0" err="1"/>
              <a:t>Kneyber</a:t>
            </a:r>
            <a:r>
              <a:rPr lang="en-US" sz="1100" dirty="0"/>
              <a:t> &amp; J. Evers (Eds.), Flip the System: Changing Education from the Ground Up (pp. 134–148). Routledge. https://</a:t>
            </a:r>
            <a:r>
              <a:rPr lang="en-US" sz="1100" dirty="0" err="1"/>
              <a:t>doi.org</a:t>
            </a:r>
            <a:r>
              <a:rPr lang="en-US" sz="1100" dirty="0"/>
              <a:t>/10.4324/9781315678573 (adapted)</a:t>
            </a:r>
          </a:p>
        </p:txBody>
      </p:sp>
      <p:sp>
        <p:nvSpPr>
          <p:cNvPr id="2" name="Marcador de pie de página 1">
            <a:extLst>
              <a:ext uri="{FF2B5EF4-FFF2-40B4-BE49-F238E27FC236}">
                <a16:creationId xmlns:a16="http://schemas.microsoft.com/office/drawing/2014/main" id="{5ED41C3E-D8D1-AF5A-A16E-EB59C15AC867}"/>
              </a:ext>
            </a:extLst>
          </p:cNvPr>
          <p:cNvSpPr>
            <a:spLocks noGrp="1"/>
          </p:cNvSpPr>
          <p:nvPr>
            <p:ph type="ftr" sz="quarter" idx="11"/>
          </p:nvPr>
        </p:nvSpPr>
        <p:spPr>
          <a:xfrm>
            <a:off x="4038600" y="5788010"/>
            <a:ext cx="4114800" cy="365125"/>
          </a:xfrm>
        </p:spPr>
        <p:txBody>
          <a:bodyPr/>
          <a:lstStyle/>
          <a:p>
            <a:pPr>
              <a:defRPr/>
            </a:pPr>
            <a:r>
              <a:rPr lang="en-US" dirty="0" err="1"/>
              <a:t>amartine@CSEDU</a:t>
            </a:r>
            <a:r>
              <a:rPr lang="en-US" dirty="0"/>
              <a:t> May 2nd 2024</a:t>
            </a:r>
          </a:p>
        </p:txBody>
      </p:sp>
      <p:pic>
        <p:nvPicPr>
          <p:cNvPr id="3" name="Google Shape;150;p2">
            <a:extLst>
              <a:ext uri="{FF2B5EF4-FFF2-40B4-BE49-F238E27FC236}">
                <a16:creationId xmlns:a16="http://schemas.microsoft.com/office/drawing/2014/main" id="{8C561C9F-D007-EA5B-DF3C-FE014B62671B}"/>
              </a:ext>
            </a:extLst>
          </p:cNvPr>
          <p:cNvPicPr preferRelativeResize="0"/>
          <p:nvPr/>
        </p:nvPicPr>
        <p:blipFill rotWithShape="1">
          <a:blip r:embed="rId4">
            <a:alphaModFix/>
          </a:blip>
          <a:srcRect l="25776" r="35030" b="11190"/>
          <a:stretch/>
        </p:blipFill>
        <p:spPr>
          <a:xfrm>
            <a:off x="10065248" y="1999512"/>
            <a:ext cx="896000" cy="1139925"/>
          </a:xfrm>
          <a:prstGeom prst="rect">
            <a:avLst/>
          </a:prstGeom>
          <a:noFill/>
          <a:ln>
            <a:noFill/>
          </a:ln>
        </p:spPr>
      </p:pic>
      <p:sp>
        <p:nvSpPr>
          <p:cNvPr id="4" name="Google Shape;151;p2">
            <a:extLst>
              <a:ext uri="{FF2B5EF4-FFF2-40B4-BE49-F238E27FC236}">
                <a16:creationId xmlns:a16="http://schemas.microsoft.com/office/drawing/2014/main" id="{C81C27A5-08CC-DB80-20F2-8EB04E3D7BE4}"/>
              </a:ext>
            </a:extLst>
          </p:cNvPr>
          <p:cNvSpPr txBox="1"/>
          <p:nvPr/>
        </p:nvSpPr>
        <p:spPr>
          <a:xfrm>
            <a:off x="10071687" y="3195489"/>
            <a:ext cx="870900" cy="646290"/>
          </a:xfrm>
          <a:prstGeom prst="rect">
            <a:avLst/>
          </a:prstGeom>
          <a:noFill/>
          <a:ln>
            <a:noFill/>
          </a:ln>
        </p:spPr>
        <p:txBody>
          <a:bodyPr spcFirstLastPara="1" wrap="square" lIns="91425" tIns="45700" rIns="91425" bIns="45700" anchor="t" anchorCtr="0">
            <a:spAutoFit/>
          </a:bodyPr>
          <a:lstStyle/>
          <a:p>
            <a:pPr algn="ctr"/>
            <a:r>
              <a:rPr lang="en-US" sz="1200" dirty="0">
                <a:latin typeface="Calibri"/>
                <a:ea typeface="Calibri"/>
                <a:cs typeface="Calibri"/>
                <a:sym typeface="Calibri"/>
              </a:rPr>
              <a:t>Víctor Alonso Prieto</a:t>
            </a:r>
            <a:endParaRPr sz="2000" dirty="0"/>
          </a:p>
        </p:txBody>
      </p:sp>
      <p:sp>
        <p:nvSpPr>
          <p:cNvPr id="6" name="Marcador de número de diapositiva 5">
            <a:extLst>
              <a:ext uri="{FF2B5EF4-FFF2-40B4-BE49-F238E27FC236}">
                <a16:creationId xmlns:a16="http://schemas.microsoft.com/office/drawing/2014/main" id="{C681230C-01A5-D8CC-9DC7-D63B0AC5ED68}"/>
              </a:ext>
            </a:extLst>
          </p:cNvPr>
          <p:cNvSpPr>
            <a:spLocks noGrp="1"/>
          </p:cNvSpPr>
          <p:nvPr>
            <p:ph type="sldNum" sz="quarter" idx="12"/>
          </p:nvPr>
        </p:nvSpPr>
        <p:spPr/>
        <p:txBody>
          <a:bodyPr/>
          <a:lstStyle/>
          <a:p>
            <a:pPr>
              <a:defRPr/>
            </a:pPr>
            <a:fld id="{D4CE771A-6280-784D-BFFB-CE28A62BD8CF}" type="slidenum">
              <a:rPr lang="en-US" smtClean="0"/>
              <a:pPr>
                <a:defRPr/>
              </a:pPr>
              <a:t>67</a:t>
            </a:fld>
            <a:endParaRPr lang="en-US"/>
          </a:p>
        </p:txBody>
      </p:sp>
    </p:spTree>
    <p:extLst>
      <p:ext uri="{BB962C8B-B14F-4D97-AF65-F5344CB8AC3E}">
        <p14:creationId xmlns:p14="http://schemas.microsoft.com/office/powerpoint/2010/main" val="29883718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1 Título"/>
          <p:cNvSpPr>
            <a:spLocks noGrp="1"/>
          </p:cNvSpPr>
          <p:nvPr>
            <p:ph type="title"/>
          </p:nvPr>
        </p:nvSpPr>
        <p:spPr>
          <a:xfrm>
            <a:off x="838200" y="378618"/>
            <a:ext cx="10515600" cy="1325563"/>
          </a:xfrm>
        </p:spPr>
        <p:txBody>
          <a:bodyPr/>
          <a:lstStyle/>
          <a:p>
            <a:r>
              <a:rPr lang="en-US" b="1" dirty="0">
                <a:latin typeface="Tahoma" charset="0"/>
                <a:ea typeface="ＭＳ Ｐゴシック" charset="0"/>
                <a:cs typeface="ＭＳ Ｐゴシック" charset="0"/>
              </a:rPr>
              <a:t>Teachers’ agency </a:t>
            </a:r>
            <a:r>
              <a:rPr lang="en-US" dirty="0">
                <a:latin typeface="Tahoma" charset="0"/>
                <a:ea typeface="ＭＳ Ｐゴシック" charset="0"/>
                <a:cs typeface="ＭＳ Ｐゴシック" charset="0"/>
              </a:rPr>
              <a:t>in human-AI collaboration</a:t>
            </a:r>
          </a:p>
        </p:txBody>
      </p:sp>
      <p:sp>
        <p:nvSpPr>
          <p:cNvPr id="2" name="Marcador de contenido 1">
            <a:extLst>
              <a:ext uri="{FF2B5EF4-FFF2-40B4-BE49-F238E27FC236}">
                <a16:creationId xmlns:a16="http://schemas.microsoft.com/office/drawing/2014/main" id="{FC59A089-DBC3-E816-0D2C-A0AC93DA5B91}"/>
              </a:ext>
            </a:extLst>
          </p:cNvPr>
          <p:cNvSpPr>
            <a:spLocks noGrp="1"/>
          </p:cNvSpPr>
          <p:nvPr>
            <p:ph sz="quarter" idx="11"/>
          </p:nvPr>
        </p:nvSpPr>
        <p:spPr/>
        <p:txBody>
          <a:bodyPr/>
          <a:lstStyle/>
          <a:p>
            <a:r>
              <a:rPr lang="en-GB" dirty="0"/>
              <a:t>A (potentially) useful construct for … </a:t>
            </a:r>
          </a:p>
          <a:p>
            <a:pPr lvl="1"/>
            <a:r>
              <a:rPr lang="en-GB" dirty="0"/>
              <a:t>… understanding how teachers appropriate smart technologies </a:t>
            </a:r>
          </a:p>
          <a:p>
            <a:pPr lvl="1"/>
            <a:r>
              <a:rPr lang="en-GB" dirty="0"/>
              <a:t>… guiding the design of human-AI collaboration</a:t>
            </a:r>
          </a:p>
          <a:p>
            <a:r>
              <a:rPr lang="en-GB" dirty="0"/>
              <a:t>Not sufficiently explored in TEL and Human-AI collaboration contexts </a:t>
            </a:r>
          </a:p>
        </p:txBody>
      </p:sp>
      <p:sp>
        <p:nvSpPr>
          <p:cNvPr id="28675" name="Marcador de número de diapositiva 4"/>
          <p:cNvSpPr>
            <a:spLocks noGrp="1"/>
          </p:cNvSpPr>
          <p:nvPr>
            <p:ph type="sldNum"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FA97A7D-C4C2-2E43-A7B5-4614D0DF6523}" type="slidenum">
              <a:rPr lang="en-US" sz="1400">
                <a:latin typeface="Times New Roman" charset="0"/>
              </a:rPr>
              <a:pPr/>
              <a:t>68</a:t>
            </a:fld>
            <a:endParaRPr lang="en-US" sz="1400">
              <a:latin typeface="Times New Roman" charset="0"/>
            </a:endParaRPr>
          </a:p>
        </p:txBody>
      </p:sp>
      <p:sp>
        <p:nvSpPr>
          <p:cNvPr id="3" name="Marcador de pie de página 2">
            <a:extLst>
              <a:ext uri="{FF2B5EF4-FFF2-40B4-BE49-F238E27FC236}">
                <a16:creationId xmlns:a16="http://schemas.microsoft.com/office/drawing/2014/main" id="{85DD3014-32CD-0547-2080-7AA5120F4687}"/>
              </a:ext>
            </a:extLst>
          </p:cNvPr>
          <p:cNvSpPr>
            <a:spLocks noGrp="1"/>
          </p:cNvSpPr>
          <p:nvPr>
            <p:ph type="ftr" sz="quarter" idx="3"/>
          </p:nvPr>
        </p:nvSpPr>
        <p:spPr/>
        <p:txBody>
          <a:bodyPr/>
          <a:lstStyle/>
          <a:p>
            <a:r>
              <a:rPr lang="es-ES"/>
              <a:t>amartine@CSEDU May 2nd 2024</a:t>
            </a:r>
            <a:endParaRPr lang="es-ES" dirty="0"/>
          </a:p>
        </p:txBody>
      </p:sp>
    </p:spTree>
    <p:extLst>
      <p:ext uri="{BB962C8B-B14F-4D97-AF65-F5344CB8AC3E}">
        <p14:creationId xmlns:p14="http://schemas.microsoft.com/office/powerpoint/2010/main" val="1705325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3072086F-95CF-E52B-6318-6677A6343B17}"/>
              </a:ext>
            </a:extLst>
          </p:cNvPr>
          <p:cNvSpPr>
            <a:spLocks noGrp="1"/>
          </p:cNvSpPr>
          <p:nvPr>
            <p:ph type="title"/>
          </p:nvPr>
        </p:nvSpPr>
        <p:spPr>
          <a:xfrm>
            <a:off x="838200" y="283848"/>
            <a:ext cx="10515600" cy="1325563"/>
          </a:xfrm>
        </p:spPr>
        <p:txBody>
          <a:bodyPr anchor="ctr">
            <a:normAutofit/>
          </a:bodyPr>
          <a:lstStyle/>
          <a:p>
            <a:r>
              <a:rPr lang="en-GB" dirty="0"/>
              <a:t>Wrapping up </a:t>
            </a:r>
          </a:p>
        </p:txBody>
      </p:sp>
      <p:pic>
        <p:nvPicPr>
          <p:cNvPr id="8" name="Picture 7" descr="Hand wrapping present">
            <a:extLst>
              <a:ext uri="{FF2B5EF4-FFF2-40B4-BE49-F238E27FC236}">
                <a16:creationId xmlns:a16="http://schemas.microsoft.com/office/drawing/2014/main" id="{87197B67-7D7A-E960-00CD-50B154AB7201}"/>
              </a:ext>
            </a:extLst>
          </p:cNvPr>
          <p:cNvPicPr>
            <a:picLocks noChangeAspect="1"/>
          </p:cNvPicPr>
          <p:nvPr/>
        </p:nvPicPr>
        <p:blipFill rotWithShape="1">
          <a:blip r:embed="rId2"/>
          <a:srcRect t="14863" b="23144"/>
          <a:stretch/>
        </p:blipFill>
        <p:spPr>
          <a:xfrm>
            <a:off x="838200" y="1825625"/>
            <a:ext cx="10515600" cy="4351338"/>
          </a:xfrm>
          <a:prstGeom prst="rect">
            <a:avLst/>
          </a:prstGeom>
          <a:noFill/>
        </p:spPr>
      </p:pic>
      <p:sp>
        <p:nvSpPr>
          <p:cNvPr id="4" name="Marcador de pie de página 3">
            <a:extLst>
              <a:ext uri="{FF2B5EF4-FFF2-40B4-BE49-F238E27FC236}">
                <a16:creationId xmlns:a16="http://schemas.microsoft.com/office/drawing/2014/main" id="{4BA2E8E7-AADA-25DA-A4DD-E4DBD0853456}"/>
              </a:ext>
            </a:extLst>
          </p:cNvPr>
          <p:cNvSpPr>
            <a:spLocks noGrp="1"/>
          </p:cNvSpPr>
          <p:nvPr>
            <p:ph type="ftr" sz="quarter" idx="11"/>
          </p:nvPr>
        </p:nvSpPr>
        <p:spPr>
          <a:xfrm>
            <a:off x="4038600" y="6492876"/>
            <a:ext cx="4114800" cy="365125"/>
          </a:xfrm>
        </p:spPr>
        <p:txBody>
          <a:bodyPr anchor="ctr">
            <a:normAutofit/>
          </a:bodyPr>
          <a:lstStyle/>
          <a:p>
            <a:pPr>
              <a:spcAft>
                <a:spcPts val="600"/>
              </a:spcAft>
              <a:defRPr/>
            </a:pPr>
            <a:r>
              <a:rPr lang="en-US"/>
              <a:t>amartine@CSEDU May 2nd 2024</a:t>
            </a:r>
          </a:p>
        </p:txBody>
      </p:sp>
      <p:sp>
        <p:nvSpPr>
          <p:cNvPr id="2" name="Marcador de número de diapositiva 1">
            <a:extLst>
              <a:ext uri="{FF2B5EF4-FFF2-40B4-BE49-F238E27FC236}">
                <a16:creationId xmlns:a16="http://schemas.microsoft.com/office/drawing/2014/main" id="{8D536261-0F8F-6984-BB9B-25D9053C9B21}"/>
              </a:ext>
            </a:extLst>
          </p:cNvPr>
          <p:cNvSpPr>
            <a:spLocks noGrp="1"/>
          </p:cNvSpPr>
          <p:nvPr>
            <p:ph type="sldNum" sz="quarter" idx="12"/>
          </p:nvPr>
        </p:nvSpPr>
        <p:spPr/>
        <p:txBody>
          <a:bodyPr/>
          <a:lstStyle/>
          <a:p>
            <a:pPr>
              <a:defRPr/>
            </a:pPr>
            <a:fld id="{D4CE771A-6280-784D-BFFB-CE28A62BD8CF}" type="slidenum">
              <a:rPr lang="en-US" smtClean="0"/>
              <a:pPr>
                <a:defRPr/>
              </a:pPr>
              <a:t>69</a:t>
            </a:fld>
            <a:endParaRPr lang="en-US"/>
          </a:p>
        </p:txBody>
      </p:sp>
    </p:spTree>
    <p:extLst>
      <p:ext uri="{BB962C8B-B14F-4D97-AF65-F5344CB8AC3E}">
        <p14:creationId xmlns:p14="http://schemas.microsoft.com/office/powerpoint/2010/main" val="2279657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EBC9514-20B0-01CD-0BD7-BD2C9739E6B9}"/>
              </a:ext>
            </a:extLst>
          </p:cNvPr>
          <p:cNvSpPr>
            <a:spLocks noGrp="1"/>
          </p:cNvSpPr>
          <p:nvPr>
            <p:ph type="title"/>
          </p:nvPr>
        </p:nvSpPr>
        <p:spPr/>
        <p:txBody>
          <a:bodyPr/>
          <a:lstStyle/>
          <a:p>
            <a:r>
              <a:rPr lang="en-US" dirty="0"/>
              <a:t>However …</a:t>
            </a:r>
          </a:p>
        </p:txBody>
      </p:sp>
      <p:sp>
        <p:nvSpPr>
          <p:cNvPr id="4" name="Marcador de pie de página 3">
            <a:extLst>
              <a:ext uri="{FF2B5EF4-FFF2-40B4-BE49-F238E27FC236}">
                <a16:creationId xmlns:a16="http://schemas.microsoft.com/office/drawing/2014/main" id="{05EDFCC9-BE4F-32CA-4724-C1D85C83FBDB}"/>
              </a:ext>
            </a:extLst>
          </p:cNvPr>
          <p:cNvSpPr>
            <a:spLocks noGrp="1"/>
          </p:cNvSpPr>
          <p:nvPr>
            <p:ph type="ftr" sz="quarter" idx="10"/>
          </p:nvPr>
        </p:nvSpPr>
        <p:spPr/>
        <p:txBody>
          <a:bodyPr anchor="ctr">
            <a:normAutofit/>
          </a:bodyPr>
          <a:lstStyle/>
          <a:p>
            <a:pPr>
              <a:spcAft>
                <a:spcPts val="600"/>
              </a:spcAft>
            </a:pPr>
            <a:r>
              <a:rPr lang="es-ES"/>
              <a:t>amartine@CSEDU May 2nd 2024</a:t>
            </a:r>
          </a:p>
        </p:txBody>
      </p:sp>
      <p:sp>
        <p:nvSpPr>
          <p:cNvPr id="13" name="CuadroTexto 12">
            <a:extLst>
              <a:ext uri="{FF2B5EF4-FFF2-40B4-BE49-F238E27FC236}">
                <a16:creationId xmlns:a16="http://schemas.microsoft.com/office/drawing/2014/main" id="{79148E3B-6A37-C3F1-1BB4-E28121705F7D}"/>
              </a:ext>
            </a:extLst>
          </p:cNvPr>
          <p:cNvSpPr txBox="1"/>
          <p:nvPr/>
        </p:nvSpPr>
        <p:spPr>
          <a:xfrm>
            <a:off x="1121721" y="5320168"/>
            <a:ext cx="10683694" cy="92333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none" rtlCol="0">
            <a:spAutoFit/>
          </a:bodyPr>
          <a:lstStyle/>
          <a:p>
            <a:r>
              <a:rPr lang="es-ES" dirty="0" err="1">
                <a:solidFill>
                  <a:schemeClr val="tx1">
                    <a:lumMod val="50000"/>
                    <a:lumOff val="50000"/>
                  </a:schemeClr>
                </a:solidFill>
                <a:effectLst/>
                <a:latin typeface="Helvetica" pitchFamily="2" charset="0"/>
              </a:rPr>
              <a:t>Jerich</a:t>
            </a:r>
            <a:r>
              <a:rPr lang="es-ES" dirty="0">
                <a:solidFill>
                  <a:schemeClr val="tx1">
                    <a:lumMod val="50000"/>
                    <a:lumOff val="50000"/>
                  </a:schemeClr>
                </a:solidFill>
                <a:effectLst/>
                <a:latin typeface="Helvetica" pitchFamily="2" charset="0"/>
              </a:rPr>
              <a:t> </a:t>
            </a:r>
            <a:r>
              <a:rPr lang="es-ES" dirty="0" err="1">
                <a:solidFill>
                  <a:schemeClr val="tx1">
                    <a:lumMod val="50000"/>
                    <a:lumOff val="50000"/>
                  </a:schemeClr>
                </a:solidFill>
                <a:effectLst/>
                <a:latin typeface="Helvetica" pitchFamily="2" charset="0"/>
              </a:rPr>
              <a:t>Faddar</a:t>
            </a:r>
            <a:r>
              <a:rPr lang="es-ES" dirty="0">
                <a:solidFill>
                  <a:schemeClr val="tx1">
                    <a:lumMod val="50000"/>
                    <a:lumOff val="50000"/>
                  </a:schemeClr>
                </a:solidFill>
                <a:effectLst/>
                <a:latin typeface="Helvetica" pitchFamily="2" charset="0"/>
              </a:rPr>
              <a:t> , Margot Joris , Valerie Thomas , Alejandra </a:t>
            </a:r>
            <a:r>
              <a:rPr lang="es-ES" dirty="0" err="1">
                <a:solidFill>
                  <a:schemeClr val="tx1">
                    <a:lumMod val="50000"/>
                    <a:lumOff val="50000"/>
                  </a:schemeClr>
                </a:solidFill>
                <a:effectLst/>
                <a:latin typeface="Helvetica" pitchFamily="2" charset="0"/>
              </a:rPr>
              <a:t>Martinez-Monez</a:t>
            </a:r>
            <a:r>
              <a:rPr lang="es-ES" dirty="0">
                <a:solidFill>
                  <a:schemeClr val="tx1">
                    <a:lumMod val="50000"/>
                    <a:lumOff val="50000"/>
                  </a:schemeClr>
                </a:solidFill>
                <a:effectLst/>
                <a:latin typeface="Helvetica" pitchFamily="2" charset="0"/>
              </a:rPr>
              <a:t> , Sara </a:t>
            </a:r>
            <a:r>
              <a:rPr lang="es-ES" dirty="0" err="1">
                <a:solidFill>
                  <a:schemeClr val="tx1">
                    <a:lumMod val="50000"/>
                    <a:lumOff val="50000"/>
                  </a:schemeClr>
                </a:solidFill>
                <a:effectLst/>
                <a:latin typeface="Helvetica" pitchFamily="2" charset="0"/>
              </a:rPr>
              <a:t>Romiti</a:t>
            </a:r>
            <a:r>
              <a:rPr lang="es-ES" dirty="0">
                <a:solidFill>
                  <a:schemeClr val="tx1">
                    <a:lumMod val="50000"/>
                    <a:lumOff val="50000"/>
                  </a:schemeClr>
                </a:solidFill>
                <a:effectLst/>
                <a:latin typeface="Helvetica" pitchFamily="2" charset="0"/>
              </a:rPr>
              <a:t> , Martin</a:t>
            </a:r>
          </a:p>
          <a:p>
            <a:r>
              <a:rPr lang="es-ES" dirty="0">
                <a:solidFill>
                  <a:schemeClr val="tx1">
                    <a:lumMod val="50000"/>
                    <a:lumOff val="50000"/>
                  </a:schemeClr>
                </a:solidFill>
                <a:effectLst/>
                <a:latin typeface="Helvetica" pitchFamily="2" charset="0"/>
              </a:rPr>
              <a:t>Brown, </a:t>
            </a:r>
            <a:r>
              <a:rPr lang="es-ES" dirty="0" err="1">
                <a:solidFill>
                  <a:schemeClr val="tx1">
                    <a:lumMod val="50000"/>
                    <a:lumOff val="50000"/>
                  </a:schemeClr>
                </a:solidFill>
                <a:effectLst/>
                <a:latin typeface="Helvetica" pitchFamily="2" charset="0"/>
              </a:rPr>
              <a:t>Quality</a:t>
            </a:r>
            <a:r>
              <a:rPr lang="es-ES" dirty="0">
                <a:solidFill>
                  <a:schemeClr val="tx1">
                    <a:lumMod val="50000"/>
                    <a:lumOff val="50000"/>
                  </a:schemeClr>
                </a:solidFill>
                <a:effectLst/>
                <a:latin typeface="Helvetica" pitchFamily="2" charset="0"/>
              </a:rPr>
              <a:t> </a:t>
            </a:r>
            <a:r>
              <a:rPr lang="es-ES" dirty="0" err="1">
                <a:solidFill>
                  <a:schemeClr val="tx1">
                    <a:lumMod val="50000"/>
                    <a:lumOff val="50000"/>
                  </a:schemeClr>
                </a:solidFill>
              </a:rPr>
              <a:t>Assurance</a:t>
            </a:r>
            <a:r>
              <a:rPr lang="es-ES" dirty="0">
                <a:solidFill>
                  <a:schemeClr val="tx1">
                    <a:lumMod val="50000"/>
                    <a:lumOff val="50000"/>
                  </a:schemeClr>
                </a:solidFill>
                <a:effectLst/>
                <a:latin typeface="Helvetica" pitchFamily="2" charset="0"/>
              </a:rPr>
              <a:t> </a:t>
            </a:r>
            <a:r>
              <a:rPr lang="es-ES" dirty="0" err="1">
                <a:solidFill>
                  <a:schemeClr val="tx1">
                    <a:lumMod val="50000"/>
                    <a:lumOff val="50000"/>
                  </a:schemeClr>
                </a:solidFill>
                <a:effectLst/>
                <a:latin typeface="Helvetica" pitchFamily="2" charset="0"/>
              </a:rPr>
              <a:t>with</a:t>
            </a:r>
            <a:r>
              <a:rPr lang="es-ES" dirty="0">
                <a:solidFill>
                  <a:schemeClr val="tx1">
                    <a:lumMod val="50000"/>
                    <a:lumOff val="50000"/>
                  </a:schemeClr>
                </a:solidFill>
                <a:effectLst/>
                <a:latin typeface="Helvetica" pitchFamily="2" charset="0"/>
              </a:rPr>
              <a:t> </a:t>
            </a:r>
            <a:r>
              <a:rPr lang="es-ES" dirty="0" err="1">
                <a:solidFill>
                  <a:schemeClr val="tx1">
                    <a:lumMod val="50000"/>
                    <a:lumOff val="50000"/>
                  </a:schemeClr>
                </a:solidFill>
                <a:effectLst/>
                <a:latin typeface="Helvetica" pitchFamily="2" charset="0"/>
              </a:rPr>
              <a:t>Learning</a:t>
            </a:r>
            <a:r>
              <a:rPr lang="es-ES" dirty="0">
                <a:solidFill>
                  <a:schemeClr val="tx1">
                    <a:lumMod val="50000"/>
                    <a:lumOff val="50000"/>
                  </a:schemeClr>
                </a:solidFill>
                <a:effectLst/>
                <a:latin typeface="Helvetica" pitchFamily="2" charset="0"/>
              </a:rPr>
              <a:t> </a:t>
            </a:r>
            <a:r>
              <a:rPr lang="es-ES" dirty="0" err="1">
                <a:solidFill>
                  <a:schemeClr val="tx1">
                    <a:lumMod val="50000"/>
                    <a:lumOff val="50000"/>
                  </a:schemeClr>
                </a:solidFill>
                <a:effectLst/>
                <a:latin typeface="Helvetica" pitchFamily="2" charset="0"/>
              </a:rPr>
              <a:t>Analytics</a:t>
            </a:r>
            <a:r>
              <a:rPr lang="es-ES" dirty="0">
                <a:solidFill>
                  <a:schemeClr val="tx1">
                    <a:lumMod val="50000"/>
                    <a:lumOff val="50000"/>
                  </a:schemeClr>
                </a:solidFill>
                <a:effectLst/>
                <a:latin typeface="Helvetica" pitchFamily="2" charset="0"/>
              </a:rPr>
              <a:t> in </a:t>
            </a:r>
            <a:r>
              <a:rPr lang="es-ES" dirty="0" err="1">
                <a:solidFill>
                  <a:schemeClr val="tx1">
                    <a:lumMod val="50000"/>
                    <a:lumOff val="50000"/>
                  </a:schemeClr>
                </a:solidFill>
                <a:effectLst/>
                <a:latin typeface="Helvetica" pitchFamily="2" charset="0"/>
              </a:rPr>
              <a:t>Secondary</a:t>
            </a:r>
            <a:r>
              <a:rPr lang="es-ES" dirty="0">
                <a:solidFill>
                  <a:schemeClr val="tx1">
                    <a:lumMod val="50000"/>
                    <a:lumOff val="50000"/>
                  </a:schemeClr>
                </a:solidFill>
                <a:effectLst/>
                <a:latin typeface="Helvetica" pitchFamily="2" charset="0"/>
              </a:rPr>
              <a:t> </a:t>
            </a:r>
            <a:r>
              <a:rPr lang="es-ES" dirty="0" err="1">
                <a:solidFill>
                  <a:schemeClr val="tx1">
                    <a:lumMod val="50000"/>
                    <a:lumOff val="50000"/>
                  </a:schemeClr>
                </a:solidFill>
                <a:effectLst/>
                <a:latin typeface="Helvetica" pitchFamily="2" charset="0"/>
              </a:rPr>
              <a:t>Education</a:t>
            </a:r>
            <a:r>
              <a:rPr lang="es-ES" dirty="0">
                <a:solidFill>
                  <a:schemeClr val="tx1">
                    <a:lumMod val="50000"/>
                    <a:lumOff val="50000"/>
                  </a:schemeClr>
                </a:solidFill>
                <a:effectLst/>
                <a:latin typeface="Helvetica" pitchFamily="2" charset="0"/>
              </a:rPr>
              <a:t>: A</a:t>
            </a:r>
          </a:p>
          <a:p>
            <a:r>
              <a:rPr lang="es-ES" dirty="0" err="1">
                <a:solidFill>
                  <a:schemeClr val="tx1">
                    <a:lumMod val="50000"/>
                    <a:lumOff val="50000"/>
                  </a:schemeClr>
                </a:solidFill>
                <a:effectLst/>
                <a:latin typeface="Helvetica" pitchFamily="2" charset="0"/>
              </a:rPr>
              <a:t>Systematic</a:t>
            </a:r>
            <a:r>
              <a:rPr lang="es-ES" dirty="0">
                <a:solidFill>
                  <a:schemeClr val="tx1">
                    <a:lumMod val="50000"/>
                    <a:lumOff val="50000"/>
                  </a:schemeClr>
                </a:solidFill>
                <a:effectLst/>
                <a:latin typeface="Helvetica" pitchFamily="2" charset="0"/>
              </a:rPr>
              <a:t> </a:t>
            </a:r>
            <a:r>
              <a:rPr lang="es-ES" dirty="0" err="1">
                <a:solidFill>
                  <a:schemeClr val="tx1">
                    <a:lumMod val="50000"/>
                    <a:lumOff val="50000"/>
                  </a:schemeClr>
                </a:solidFill>
                <a:effectLst/>
                <a:latin typeface="Helvetica" pitchFamily="2" charset="0"/>
              </a:rPr>
              <a:t>Literature</a:t>
            </a:r>
            <a:r>
              <a:rPr lang="es-ES" dirty="0">
                <a:solidFill>
                  <a:schemeClr val="tx1">
                    <a:lumMod val="50000"/>
                    <a:lumOff val="50000"/>
                  </a:schemeClr>
                </a:solidFill>
                <a:effectLst/>
                <a:latin typeface="Helvetica" pitchFamily="2" charset="0"/>
              </a:rPr>
              <a:t> </a:t>
            </a:r>
            <a:r>
              <a:rPr lang="es-ES" dirty="0" err="1">
                <a:solidFill>
                  <a:schemeClr val="tx1">
                    <a:lumMod val="50000"/>
                    <a:lumOff val="50000"/>
                  </a:schemeClr>
                </a:solidFill>
                <a:effectLst/>
                <a:latin typeface="Helvetica" pitchFamily="2" charset="0"/>
              </a:rPr>
              <a:t>Review</a:t>
            </a:r>
            <a:r>
              <a:rPr lang="es-ES" dirty="0">
                <a:solidFill>
                  <a:schemeClr val="tx1">
                    <a:lumMod val="50000"/>
                    <a:lumOff val="50000"/>
                  </a:schemeClr>
                </a:solidFill>
                <a:effectLst/>
                <a:latin typeface="Helvetica" pitchFamily="2" charset="0"/>
              </a:rPr>
              <a:t> </a:t>
            </a:r>
            <a:r>
              <a:rPr lang="es-ES" dirty="0" err="1">
                <a:solidFill>
                  <a:schemeClr val="tx1">
                    <a:lumMod val="50000"/>
                    <a:lumOff val="50000"/>
                  </a:schemeClr>
                </a:solidFill>
                <a:effectLst/>
                <a:latin typeface="Helvetica" pitchFamily="2" charset="0"/>
              </a:rPr>
              <a:t>on</a:t>
            </a:r>
            <a:r>
              <a:rPr lang="es-ES" dirty="0">
                <a:solidFill>
                  <a:schemeClr val="tx1">
                    <a:lumMod val="50000"/>
                    <a:lumOff val="50000"/>
                  </a:schemeClr>
                </a:solidFill>
                <a:effectLst/>
                <a:latin typeface="Helvetica" pitchFamily="2" charset="0"/>
              </a:rPr>
              <a:t> </a:t>
            </a:r>
            <a:r>
              <a:rPr lang="es-ES" dirty="0" err="1">
                <a:solidFill>
                  <a:schemeClr val="tx1">
                    <a:lumMod val="50000"/>
                    <a:lumOff val="50000"/>
                  </a:schemeClr>
                </a:solidFill>
                <a:effectLst/>
                <a:latin typeface="Helvetica" pitchFamily="2" charset="0"/>
              </a:rPr>
              <a:t>Affordances</a:t>
            </a:r>
            <a:r>
              <a:rPr lang="es-ES" dirty="0">
                <a:solidFill>
                  <a:schemeClr val="tx1">
                    <a:lumMod val="50000"/>
                    <a:lumOff val="50000"/>
                  </a:schemeClr>
                </a:solidFill>
                <a:effectLst/>
                <a:latin typeface="Helvetica" pitchFamily="2" charset="0"/>
              </a:rPr>
              <a:t> and </a:t>
            </a:r>
            <a:r>
              <a:rPr lang="es-ES" dirty="0" err="1">
                <a:solidFill>
                  <a:schemeClr val="tx1">
                    <a:lumMod val="50000"/>
                    <a:lumOff val="50000"/>
                  </a:schemeClr>
                </a:solidFill>
                <a:effectLst/>
                <a:latin typeface="Helvetica" pitchFamily="2" charset="0"/>
              </a:rPr>
              <a:t>Constraints</a:t>
            </a:r>
            <a:r>
              <a:rPr lang="es-ES" dirty="0">
                <a:solidFill>
                  <a:schemeClr val="tx1">
                    <a:lumMod val="50000"/>
                    <a:lumOff val="50000"/>
                  </a:schemeClr>
                </a:solidFill>
                <a:effectLst/>
                <a:latin typeface="Helvetica" pitchFamily="2" charset="0"/>
              </a:rPr>
              <a:t>, ECER 2024, Nicosia, </a:t>
            </a:r>
            <a:r>
              <a:rPr lang="es-ES" dirty="0" err="1">
                <a:solidFill>
                  <a:schemeClr val="tx1">
                    <a:lumMod val="50000"/>
                    <a:lumOff val="50000"/>
                  </a:schemeClr>
                </a:solidFill>
                <a:effectLst/>
                <a:latin typeface="Helvetica" pitchFamily="2" charset="0"/>
              </a:rPr>
              <a:t>Cypru</a:t>
            </a:r>
            <a:r>
              <a:rPr lang="es-ES" dirty="0" err="1">
                <a:solidFill>
                  <a:schemeClr val="tx1">
                    <a:lumMod val="50000"/>
                    <a:lumOff val="50000"/>
                  </a:schemeClr>
                </a:solidFill>
                <a:latin typeface="Helvetica" pitchFamily="2" charset="0"/>
              </a:rPr>
              <a:t>s</a:t>
            </a:r>
            <a:r>
              <a:rPr lang="es-ES" dirty="0">
                <a:solidFill>
                  <a:schemeClr val="tx1">
                    <a:lumMod val="50000"/>
                    <a:lumOff val="50000"/>
                  </a:schemeClr>
                </a:solidFill>
                <a:latin typeface="Helvetica" pitchFamily="2" charset="0"/>
              </a:rPr>
              <a:t> (</a:t>
            </a:r>
            <a:r>
              <a:rPr lang="es-ES" dirty="0" err="1">
                <a:solidFill>
                  <a:schemeClr val="tx1">
                    <a:lumMod val="50000"/>
                    <a:lumOff val="50000"/>
                  </a:schemeClr>
                </a:solidFill>
                <a:latin typeface="Helvetica" pitchFamily="2" charset="0"/>
              </a:rPr>
              <a:t>accepted</a:t>
            </a:r>
            <a:r>
              <a:rPr lang="es-ES" dirty="0">
                <a:solidFill>
                  <a:schemeClr val="tx1">
                    <a:lumMod val="50000"/>
                    <a:lumOff val="50000"/>
                  </a:schemeClr>
                </a:solidFill>
                <a:latin typeface="Helvetica" pitchFamily="2" charset="0"/>
              </a:rPr>
              <a:t>)</a:t>
            </a:r>
            <a:r>
              <a:rPr lang="es-ES" dirty="0">
                <a:solidFill>
                  <a:schemeClr val="tx1">
                    <a:lumMod val="50000"/>
                    <a:lumOff val="50000"/>
                  </a:schemeClr>
                </a:solidFill>
                <a:effectLst/>
                <a:latin typeface="Helvetica" pitchFamily="2" charset="0"/>
              </a:rPr>
              <a:t> </a:t>
            </a:r>
          </a:p>
        </p:txBody>
      </p:sp>
      <p:pic>
        <p:nvPicPr>
          <p:cNvPr id="3" name="Imagen 2" descr="Logotipo, nombre de la empresa&#10;&#10;Descripción generada automáticamente">
            <a:extLst>
              <a:ext uri="{FF2B5EF4-FFF2-40B4-BE49-F238E27FC236}">
                <a16:creationId xmlns:a16="http://schemas.microsoft.com/office/drawing/2014/main" id="{D3ACF09C-D297-C723-09AE-DAB378027252}"/>
              </a:ext>
            </a:extLst>
          </p:cNvPr>
          <p:cNvPicPr>
            <a:picLocks noChangeAspect="1"/>
          </p:cNvPicPr>
          <p:nvPr/>
        </p:nvPicPr>
        <p:blipFill rotWithShape="1">
          <a:blip r:embed="rId3"/>
          <a:srcRect t="2048" r="-5" b="22028"/>
          <a:stretch/>
        </p:blipFill>
        <p:spPr>
          <a:xfrm>
            <a:off x="8662924" y="-388350"/>
            <a:ext cx="2766915" cy="2158733"/>
          </a:xfrm>
          <a:prstGeom prst="rect">
            <a:avLst/>
          </a:prstGeom>
          <a:noFill/>
        </p:spPr>
      </p:pic>
      <p:sp>
        <p:nvSpPr>
          <p:cNvPr id="8" name="Marcador de contenido 7">
            <a:extLst>
              <a:ext uri="{FF2B5EF4-FFF2-40B4-BE49-F238E27FC236}">
                <a16:creationId xmlns:a16="http://schemas.microsoft.com/office/drawing/2014/main" id="{22EF8431-627D-1D9D-2607-D27B897A19E9}"/>
              </a:ext>
            </a:extLst>
          </p:cNvPr>
          <p:cNvSpPr>
            <a:spLocks noGrp="1"/>
          </p:cNvSpPr>
          <p:nvPr>
            <p:ph sz="quarter" idx="12"/>
          </p:nvPr>
        </p:nvSpPr>
        <p:spPr>
          <a:xfrm>
            <a:off x="976214" y="1551977"/>
            <a:ext cx="9938219" cy="3784314"/>
          </a:xfrm>
        </p:spPr>
        <p:txBody>
          <a:bodyPr>
            <a:normAutofit/>
          </a:bodyPr>
          <a:lstStyle/>
          <a:p>
            <a:r>
              <a:rPr lang="en-US" dirty="0"/>
              <a:t>Systematic Literature Review (SLR) about LA for QA in schools </a:t>
            </a:r>
            <a:r>
              <a:rPr lang="en-US" dirty="0">
                <a:solidFill>
                  <a:schemeClr val="bg1">
                    <a:lumMod val="65000"/>
                  </a:schemeClr>
                </a:solidFill>
              </a:rPr>
              <a:t>(ongoing work)</a:t>
            </a:r>
            <a:r>
              <a:rPr lang="en-US" dirty="0"/>
              <a:t> </a:t>
            </a:r>
          </a:p>
          <a:p>
            <a:pPr lvl="1"/>
            <a:r>
              <a:rPr lang="en-US" dirty="0"/>
              <a:t>Very scarce evidence in the literature about the use  of  Learning Analytics applied to schools with the aim to improve quality (meso-level)</a:t>
            </a:r>
          </a:p>
          <a:p>
            <a:r>
              <a:rPr lang="en-US" dirty="0"/>
              <a:t>Confirmed by our inquiries in each jurisdiction (Belgium, Ireland, Italy, Spain) </a:t>
            </a:r>
          </a:p>
        </p:txBody>
      </p:sp>
      <p:pic>
        <p:nvPicPr>
          <p:cNvPr id="2" name="Google Shape;51;p7">
            <a:extLst>
              <a:ext uri="{FF2B5EF4-FFF2-40B4-BE49-F238E27FC236}">
                <a16:creationId xmlns:a16="http://schemas.microsoft.com/office/drawing/2014/main" id="{951C458D-E610-D98F-D2FF-B03E056A2D62}"/>
              </a:ext>
            </a:extLst>
          </p:cNvPr>
          <p:cNvPicPr preferRelativeResize="0"/>
          <p:nvPr/>
        </p:nvPicPr>
        <p:blipFill rotWithShape="1">
          <a:blip r:embed="rId4">
            <a:alphaModFix/>
          </a:blip>
          <a:srcRect/>
          <a:stretch/>
        </p:blipFill>
        <p:spPr>
          <a:xfrm>
            <a:off x="9741469" y="6239508"/>
            <a:ext cx="2063946" cy="644070"/>
          </a:xfrm>
          <a:prstGeom prst="rect">
            <a:avLst/>
          </a:prstGeom>
          <a:noFill/>
          <a:ln>
            <a:noFill/>
          </a:ln>
        </p:spPr>
      </p:pic>
      <p:sp>
        <p:nvSpPr>
          <p:cNvPr id="5" name="Marcador de número de diapositiva 4">
            <a:extLst>
              <a:ext uri="{FF2B5EF4-FFF2-40B4-BE49-F238E27FC236}">
                <a16:creationId xmlns:a16="http://schemas.microsoft.com/office/drawing/2014/main" id="{774495B5-8854-700D-D2D5-631B83972E47}"/>
              </a:ext>
            </a:extLst>
          </p:cNvPr>
          <p:cNvSpPr>
            <a:spLocks noGrp="1"/>
          </p:cNvSpPr>
          <p:nvPr>
            <p:ph type="sldNum" sz="quarter" idx="11"/>
          </p:nvPr>
        </p:nvSpPr>
        <p:spPr/>
        <p:txBody>
          <a:bodyPr/>
          <a:lstStyle/>
          <a:p>
            <a:fld id="{66ACB6DD-DCF0-A441-B658-B929A2260E05}" type="slidenum">
              <a:rPr lang="es-ES" smtClean="0"/>
              <a:t>7</a:t>
            </a:fld>
            <a:endParaRPr lang="es-ES" dirty="0"/>
          </a:p>
        </p:txBody>
      </p:sp>
    </p:spTree>
    <p:extLst>
      <p:ext uri="{BB962C8B-B14F-4D97-AF65-F5344CB8AC3E}">
        <p14:creationId xmlns:p14="http://schemas.microsoft.com/office/powerpoint/2010/main" val="15394881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216707-13D7-BB68-B65F-CBE968F6AE96}"/>
              </a:ext>
            </a:extLst>
          </p:cNvPr>
          <p:cNvSpPr>
            <a:spLocks noGrp="1"/>
          </p:cNvSpPr>
          <p:nvPr>
            <p:ph type="title"/>
          </p:nvPr>
        </p:nvSpPr>
        <p:spPr/>
        <p:txBody>
          <a:bodyPr/>
          <a:lstStyle/>
          <a:p>
            <a:r>
              <a:rPr lang="en-GB" dirty="0"/>
              <a:t>Summary &amp; Challenges </a:t>
            </a:r>
          </a:p>
        </p:txBody>
      </p:sp>
      <p:sp>
        <p:nvSpPr>
          <p:cNvPr id="3" name="Marcador de contenido 2">
            <a:extLst>
              <a:ext uri="{FF2B5EF4-FFF2-40B4-BE49-F238E27FC236}">
                <a16:creationId xmlns:a16="http://schemas.microsoft.com/office/drawing/2014/main" id="{5170A5A0-24D7-E111-4E0D-598DF7BF1899}"/>
              </a:ext>
            </a:extLst>
          </p:cNvPr>
          <p:cNvSpPr>
            <a:spLocks noGrp="1"/>
          </p:cNvSpPr>
          <p:nvPr>
            <p:ph sz="quarter" idx="11"/>
          </p:nvPr>
        </p:nvSpPr>
        <p:spPr/>
        <p:txBody>
          <a:bodyPr>
            <a:normAutofit fontScale="62500" lnSpcReduction="20000"/>
          </a:bodyPr>
          <a:lstStyle/>
          <a:p>
            <a:r>
              <a:rPr lang="en-GB" dirty="0"/>
              <a:t>LA research involves the design of tools embedded into sociotechnical systems</a:t>
            </a:r>
          </a:p>
          <a:p>
            <a:pPr lvl="1"/>
            <a:r>
              <a:rPr lang="en-GB" dirty="0"/>
              <a:t>Need to address adoption, impact, … </a:t>
            </a:r>
          </a:p>
          <a:p>
            <a:r>
              <a:rPr lang="en-GB" dirty="0">
                <a:sym typeface="Wingdings" pitchFamily="2" charset="2"/>
              </a:rPr>
              <a:t>There exist different approaches to involve teachers as active actors in the design and orchestration of LA  systems</a:t>
            </a:r>
          </a:p>
          <a:p>
            <a:pPr lvl="1"/>
            <a:r>
              <a:rPr lang="en-GB" dirty="0">
                <a:sym typeface="Wingdings" pitchFamily="2" charset="2"/>
              </a:rPr>
              <a:t>How can we integrate learners? … and underrepresented profiles? </a:t>
            </a:r>
          </a:p>
          <a:p>
            <a:r>
              <a:rPr lang="en-GB" dirty="0">
                <a:sym typeface="Wingdings" pitchFamily="2" charset="2"/>
              </a:rPr>
              <a:t>HCLA is contributing with knowledge, processes, methods, tools</a:t>
            </a:r>
          </a:p>
          <a:p>
            <a:pPr lvl="1"/>
            <a:r>
              <a:rPr lang="en-GB" dirty="0">
                <a:sym typeface="Wingdings" pitchFamily="2" charset="2"/>
              </a:rPr>
              <a:t>How to fill the gap and leverage these contributions to meso- and macro-levels? </a:t>
            </a:r>
          </a:p>
          <a:p>
            <a:pPr lvl="1"/>
            <a:r>
              <a:rPr lang="en-GB" dirty="0">
                <a:sym typeface="Wingdings" pitchFamily="2" charset="2"/>
              </a:rPr>
              <a:t>How to integrate a more global perspective that streamlines all ethical aspects? </a:t>
            </a:r>
          </a:p>
          <a:p>
            <a:pPr lvl="1"/>
            <a:r>
              <a:rPr lang="en-GB" dirty="0">
                <a:sym typeface="Wingdings" pitchFamily="2" charset="2"/>
              </a:rPr>
              <a:t>How to include these ethical aspects in operational ways? </a:t>
            </a:r>
          </a:p>
          <a:p>
            <a:r>
              <a:rPr lang="en-GB" dirty="0">
                <a:sym typeface="Wingdings" pitchFamily="2" charset="2"/>
              </a:rPr>
              <a:t>New challenges derived from the integration of Gen(AI) in hybrid intelligence models</a:t>
            </a:r>
          </a:p>
          <a:p>
            <a:pPr lvl="1"/>
            <a:r>
              <a:rPr lang="en-GB" dirty="0">
                <a:sym typeface="Wingdings" pitchFamily="2" charset="2"/>
              </a:rPr>
              <a:t>Teacher agency can be a useful construct to study these challenges but needs to further explored</a:t>
            </a:r>
          </a:p>
        </p:txBody>
      </p:sp>
      <p:sp>
        <p:nvSpPr>
          <p:cNvPr id="5" name="Marcador de pie de página 4">
            <a:extLst>
              <a:ext uri="{FF2B5EF4-FFF2-40B4-BE49-F238E27FC236}">
                <a16:creationId xmlns:a16="http://schemas.microsoft.com/office/drawing/2014/main" id="{D0C211EA-7C56-0A04-F2F0-BA4696A20DC4}"/>
              </a:ext>
            </a:extLst>
          </p:cNvPr>
          <p:cNvSpPr>
            <a:spLocks noGrp="1"/>
          </p:cNvSpPr>
          <p:nvPr>
            <p:ph type="ftr" sz="quarter" idx="3"/>
          </p:nvPr>
        </p:nvSpPr>
        <p:spPr/>
        <p:txBody>
          <a:bodyPr/>
          <a:lstStyle/>
          <a:p>
            <a:r>
              <a:rPr lang="es-ES" dirty="0" err="1"/>
              <a:t>amartine@CSEDU</a:t>
            </a:r>
            <a:r>
              <a:rPr lang="es-ES" dirty="0"/>
              <a:t> May 2nd 2024</a:t>
            </a:r>
          </a:p>
        </p:txBody>
      </p:sp>
      <p:sp>
        <p:nvSpPr>
          <p:cNvPr id="4" name="Marcador de número de diapositiva 3">
            <a:extLst>
              <a:ext uri="{FF2B5EF4-FFF2-40B4-BE49-F238E27FC236}">
                <a16:creationId xmlns:a16="http://schemas.microsoft.com/office/drawing/2014/main" id="{069C6B94-83B1-C997-4D82-8B58FFB9D1AD}"/>
              </a:ext>
            </a:extLst>
          </p:cNvPr>
          <p:cNvSpPr>
            <a:spLocks noGrp="1"/>
          </p:cNvSpPr>
          <p:nvPr>
            <p:ph type="sldNum" sz="quarter" idx="4"/>
          </p:nvPr>
        </p:nvSpPr>
        <p:spPr/>
        <p:txBody>
          <a:bodyPr/>
          <a:lstStyle/>
          <a:p>
            <a:fld id="{66ACB6DD-DCF0-A441-B658-B929A2260E05}" type="slidenum">
              <a:rPr lang="es-ES" smtClean="0"/>
              <a:t>70</a:t>
            </a:fld>
            <a:endParaRPr lang="es-ES" dirty="0"/>
          </a:p>
        </p:txBody>
      </p:sp>
    </p:spTree>
    <p:extLst>
      <p:ext uri="{BB962C8B-B14F-4D97-AF65-F5344CB8AC3E}">
        <p14:creationId xmlns:p14="http://schemas.microsoft.com/office/powerpoint/2010/main" val="261460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9287D1-1D9A-48CC-3FA9-7D2BEC95CF04}"/>
              </a:ext>
            </a:extLst>
          </p:cNvPr>
          <p:cNvSpPr>
            <a:spLocks noGrp="1"/>
          </p:cNvSpPr>
          <p:nvPr>
            <p:ph type="title"/>
          </p:nvPr>
        </p:nvSpPr>
        <p:spPr/>
        <p:txBody>
          <a:bodyPr/>
          <a:lstStyle/>
          <a:p>
            <a:r>
              <a:rPr lang="en-GB" dirty="0"/>
              <a:t>Thanks for your attention! </a:t>
            </a:r>
          </a:p>
        </p:txBody>
      </p:sp>
      <p:sp>
        <p:nvSpPr>
          <p:cNvPr id="5" name="Marcador de contenido 4">
            <a:extLst>
              <a:ext uri="{FF2B5EF4-FFF2-40B4-BE49-F238E27FC236}">
                <a16:creationId xmlns:a16="http://schemas.microsoft.com/office/drawing/2014/main" id="{486959ED-4BD1-C6C0-E055-156868D7882B}"/>
              </a:ext>
            </a:extLst>
          </p:cNvPr>
          <p:cNvSpPr>
            <a:spLocks noGrp="1"/>
          </p:cNvSpPr>
          <p:nvPr>
            <p:ph sz="quarter" idx="11"/>
          </p:nvPr>
        </p:nvSpPr>
        <p:spPr/>
        <p:txBody>
          <a:bodyPr/>
          <a:lstStyle/>
          <a:p>
            <a:pPr marL="0" indent="0">
              <a:buNone/>
            </a:pPr>
            <a:r>
              <a:rPr lang="en-GB" dirty="0">
                <a:hlinkClick r:id="rId3"/>
              </a:rPr>
              <a:t>amartine@infor.uva.es</a:t>
            </a:r>
            <a:endParaRPr lang="en-GB" dirty="0"/>
          </a:p>
          <a:p>
            <a:pPr marL="0" indent="0">
              <a:buNone/>
            </a:pPr>
            <a:r>
              <a:rPr lang="en-GB" dirty="0"/>
              <a:t>@</a:t>
            </a:r>
            <a:r>
              <a:rPr lang="en-GB" dirty="0" err="1"/>
              <a:t>A_MartinezMones</a:t>
            </a:r>
            <a:endParaRPr lang="en-GB" dirty="0"/>
          </a:p>
          <a:p>
            <a:pPr marL="0" indent="0">
              <a:buNone/>
            </a:pPr>
            <a:r>
              <a:rPr lang="en-GB" dirty="0">
                <a:hlinkClick r:id="rId4"/>
              </a:rPr>
              <a:t>https://www.linkedin.com/in/amartinezmones/</a:t>
            </a:r>
            <a:r>
              <a:rPr lang="en-GB" dirty="0"/>
              <a:t> </a:t>
            </a:r>
          </a:p>
          <a:p>
            <a:pPr marL="0" indent="0">
              <a:buNone/>
            </a:pPr>
            <a:endParaRPr lang="en-GB" dirty="0"/>
          </a:p>
        </p:txBody>
      </p:sp>
      <p:sp>
        <p:nvSpPr>
          <p:cNvPr id="3" name="Marcador de número de diapositiva 2">
            <a:extLst>
              <a:ext uri="{FF2B5EF4-FFF2-40B4-BE49-F238E27FC236}">
                <a16:creationId xmlns:a16="http://schemas.microsoft.com/office/drawing/2014/main" id="{4FB72C76-3883-69C9-D05F-C3D1347D3EBC}"/>
              </a:ext>
            </a:extLst>
          </p:cNvPr>
          <p:cNvSpPr>
            <a:spLocks noGrp="1"/>
          </p:cNvSpPr>
          <p:nvPr>
            <p:ph type="sldNum" sz="quarter" idx="4"/>
          </p:nvPr>
        </p:nvSpPr>
        <p:spPr/>
        <p:txBody>
          <a:bodyPr/>
          <a:lstStyle/>
          <a:p>
            <a:fld id="{66ACB6DD-DCF0-A441-B658-B929A2260E05}" type="slidenum">
              <a:rPr lang="es-ES" smtClean="0"/>
              <a:t>71</a:t>
            </a:fld>
            <a:endParaRPr lang="es-ES" dirty="0"/>
          </a:p>
        </p:txBody>
      </p:sp>
      <p:sp>
        <p:nvSpPr>
          <p:cNvPr id="4" name="Marcador de pie de página 3">
            <a:extLst>
              <a:ext uri="{FF2B5EF4-FFF2-40B4-BE49-F238E27FC236}">
                <a16:creationId xmlns:a16="http://schemas.microsoft.com/office/drawing/2014/main" id="{B9BBEDCC-8C96-9709-3199-E3E35DB283B4}"/>
              </a:ext>
            </a:extLst>
          </p:cNvPr>
          <p:cNvSpPr>
            <a:spLocks noGrp="1"/>
          </p:cNvSpPr>
          <p:nvPr>
            <p:ph type="ftr" sz="quarter" idx="3"/>
          </p:nvPr>
        </p:nvSpPr>
        <p:spPr/>
        <p:txBody>
          <a:bodyPr/>
          <a:lstStyle/>
          <a:p>
            <a:r>
              <a:rPr lang="es-ES"/>
              <a:t>amartine@CSEDU May 2nd 2024</a:t>
            </a:r>
            <a:endParaRPr lang="es-ES" dirty="0"/>
          </a:p>
        </p:txBody>
      </p:sp>
      <p:pic>
        <p:nvPicPr>
          <p:cNvPr id="1028" name="Picture 4">
            <a:extLst>
              <a:ext uri="{FF2B5EF4-FFF2-40B4-BE49-F238E27FC236}">
                <a16:creationId xmlns:a16="http://schemas.microsoft.com/office/drawing/2014/main" id="{AC273B65-F7D8-C92B-B557-B8ADCFBA61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0909" y="4963096"/>
            <a:ext cx="5555673" cy="1365054"/>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id="{A8E71391-8580-DFE7-FF15-742A54650711}"/>
              </a:ext>
            </a:extLst>
          </p:cNvPr>
          <p:cNvSpPr txBox="1"/>
          <p:nvPr/>
        </p:nvSpPr>
        <p:spPr>
          <a:xfrm>
            <a:off x="6844615" y="5127821"/>
            <a:ext cx="5347385" cy="923330"/>
          </a:xfrm>
          <a:prstGeom prst="rect">
            <a:avLst/>
          </a:prstGeom>
          <a:noFill/>
        </p:spPr>
        <p:txBody>
          <a:bodyPr wrap="square">
            <a:spAutoFit/>
          </a:bodyPr>
          <a:lstStyle/>
          <a:p>
            <a:r>
              <a:rPr lang="es-ES" i="0" u="none" strike="noStrike" dirty="0" err="1">
                <a:solidFill>
                  <a:srgbClr val="000000"/>
                </a:solidFill>
                <a:effectLst/>
                <a:latin typeface="Franklin Gothic Book" panose="020B0503020102020204" pitchFamily="34" charset="0"/>
              </a:rPr>
              <a:t>This</a:t>
            </a:r>
            <a:r>
              <a:rPr lang="es-ES" i="0" u="none" strike="noStrike" dirty="0">
                <a:solidFill>
                  <a:srgbClr val="000000"/>
                </a:solidFill>
                <a:effectLst/>
                <a:latin typeface="Franklin Gothic Book" panose="020B0503020102020204" pitchFamily="34" charset="0"/>
              </a:rPr>
              <a:t> </a:t>
            </a:r>
            <a:r>
              <a:rPr lang="es-ES" i="0" u="none" strike="noStrike" dirty="0" err="1">
                <a:solidFill>
                  <a:srgbClr val="000000"/>
                </a:solidFill>
                <a:effectLst/>
                <a:latin typeface="Franklin Gothic Book" panose="020B0503020102020204" pitchFamily="34" charset="0"/>
              </a:rPr>
              <a:t>resarch</a:t>
            </a:r>
            <a:r>
              <a:rPr lang="es-ES" i="0" u="none" strike="noStrike" dirty="0">
                <a:solidFill>
                  <a:srgbClr val="000000"/>
                </a:solidFill>
                <a:effectLst/>
                <a:latin typeface="Franklin Gothic Book" panose="020B0503020102020204" pitchFamily="34" charset="0"/>
              </a:rPr>
              <a:t> has </a:t>
            </a:r>
            <a:r>
              <a:rPr lang="es-ES" i="0" u="none" strike="noStrike" dirty="0" err="1">
                <a:solidFill>
                  <a:srgbClr val="000000"/>
                </a:solidFill>
                <a:effectLst/>
                <a:latin typeface="Franklin Gothic Book" panose="020B0503020102020204" pitchFamily="34" charset="0"/>
              </a:rPr>
              <a:t>been</a:t>
            </a:r>
            <a:r>
              <a:rPr lang="es-ES" i="0" u="none" strike="noStrike" dirty="0">
                <a:solidFill>
                  <a:srgbClr val="000000"/>
                </a:solidFill>
                <a:effectLst/>
                <a:latin typeface="Franklin Gothic Book" panose="020B0503020102020204" pitchFamily="34" charset="0"/>
              </a:rPr>
              <a:t> </a:t>
            </a:r>
            <a:r>
              <a:rPr lang="es-ES" i="0" u="none" strike="noStrike" dirty="0" err="1">
                <a:solidFill>
                  <a:srgbClr val="000000"/>
                </a:solidFill>
                <a:effectLst/>
                <a:latin typeface="Franklin Gothic Book" panose="020B0503020102020204" pitchFamily="34" charset="0"/>
              </a:rPr>
              <a:t>partially</a:t>
            </a:r>
            <a:r>
              <a:rPr lang="es-ES" i="0" u="none" strike="noStrike" dirty="0">
                <a:solidFill>
                  <a:srgbClr val="000000"/>
                </a:solidFill>
                <a:effectLst/>
                <a:latin typeface="Franklin Gothic Book" panose="020B0503020102020204" pitchFamily="34" charset="0"/>
              </a:rPr>
              <a:t> </a:t>
            </a:r>
            <a:r>
              <a:rPr lang="es-ES" i="0" u="none" strike="noStrike" dirty="0" err="1">
                <a:solidFill>
                  <a:srgbClr val="000000"/>
                </a:solidFill>
                <a:effectLst/>
                <a:latin typeface="Franklin Gothic Book" panose="020B0503020102020204" pitchFamily="34" charset="0"/>
              </a:rPr>
              <a:t>supported</a:t>
            </a:r>
            <a:r>
              <a:rPr lang="es-ES" i="0" u="none" strike="noStrike" dirty="0">
                <a:solidFill>
                  <a:srgbClr val="000000"/>
                </a:solidFill>
                <a:effectLst/>
                <a:latin typeface="Franklin Gothic Book" panose="020B0503020102020204" pitchFamily="34" charset="0"/>
              </a:rPr>
              <a:t> </a:t>
            </a:r>
            <a:r>
              <a:rPr lang="es-ES" i="0" u="none" strike="noStrike" dirty="0" err="1">
                <a:solidFill>
                  <a:srgbClr val="000000"/>
                </a:solidFill>
                <a:effectLst/>
                <a:latin typeface="Franklin Gothic Book" panose="020B0503020102020204" pitchFamily="34" charset="0"/>
              </a:rPr>
              <a:t>by</a:t>
            </a:r>
            <a:r>
              <a:rPr lang="es-ES" i="0" u="none" strike="noStrike" dirty="0">
                <a:solidFill>
                  <a:srgbClr val="000000"/>
                </a:solidFill>
                <a:effectLst/>
                <a:latin typeface="Franklin Gothic Book" panose="020B0503020102020204" pitchFamily="34" charset="0"/>
              </a:rPr>
              <a:t>  MICIU/AEI/10.13039/501100011033 </a:t>
            </a:r>
            <a:r>
              <a:rPr lang="es-ES" i="0" u="none" strike="noStrike" dirty="0" err="1">
                <a:solidFill>
                  <a:srgbClr val="000000"/>
                </a:solidFill>
                <a:effectLst/>
                <a:latin typeface="Franklin Gothic Book" panose="020B0503020102020204" pitchFamily="34" charset="0"/>
              </a:rPr>
              <a:t>with</a:t>
            </a:r>
            <a:r>
              <a:rPr lang="es-ES" i="0" u="none" strike="noStrike" dirty="0">
                <a:solidFill>
                  <a:srgbClr val="000000"/>
                </a:solidFill>
                <a:effectLst/>
                <a:latin typeface="Franklin Gothic Book" panose="020B0503020102020204" pitchFamily="34" charset="0"/>
              </a:rPr>
              <a:t> </a:t>
            </a:r>
            <a:r>
              <a:rPr lang="es-ES" i="0" u="none" strike="noStrike" dirty="0" err="1">
                <a:solidFill>
                  <a:srgbClr val="000000"/>
                </a:solidFill>
                <a:effectLst/>
                <a:latin typeface="Franklin Gothic Book" panose="020B0503020102020204" pitchFamily="34" charset="0"/>
              </a:rPr>
              <a:t>projects</a:t>
            </a:r>
            <a:r>
              <a:rPr lang="es-ES" i="0" u="none" strike="noStrike" dirty="0">
                <a:solidFill>
                  <a:srgbClr val="000000"/>
                </a:solidFill>
                <a:effectLst/>
                <a:latin typeface="Franklin Gothic Book" panose="020B0503020102020204" pitchFamily="34" charset="0"/>
              </a:rPr>
              <a:t> </a:t>
            </a:r>
            <a:r>
              <a:rPr lang="es-ES" sz="1800" b="0" i="0" u="none" strike="noStrike" dirty="0">
                <a:solidFill>
                  <a:srgbClr val="666666"/>
                </a:solidFill>
                <a:effectLst/>
                <a:latin typeface="Droid Serif"/>
              </a:rPr>
              <a:t>PID2020-112584RB-C32</a:t>
            </a:r>
            <a:r>
              <a:rPr lang="es-ES" i="0" u="none" strike="noStrike" dirty="0">
                <a:solidFill>
                  <a:srgbClr val="000000"/>
                </a:solidFill>
                <a:effectLst/>
                <a:latin typeface="Franklin Gothic Book" panose="020B0503020102020204" pitchFamily="34" charset="0"/>
              </a:rPr>
              <a:t> and RED2022-134284-T. </a:t>
            </a:r>
            <a:endParaRPr lang="en-GB" dirty="0"/>
          </a:p>
        </p:txBody>
      </p:sp>
    </p:spTree>
    <p:extLst>
      <p:ext uri="{BB962C8B-B14F-4D97-AF65-F5344CB8AC3E}">
        <p14:creationId xmlns:p14="http://schemas.microsoft.com/office/powerpoint/2010/main" val="3171352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F05BD5-C95B-0142-7688-EB47BB7541D3}"/>
              </a:ext>
            </a:extLst>
          </p:cNvPr>
          <p:cNvSpPr>
            <a:spLocks noGrp="1"/>
          </p:cNvSpPr>
          <p:nvPr>
            <p:ph type="title"/>
          </p:nvPr>
        </p:nvSpPr>
        <p:spPr/>
        <p:txBody>
          <a:bodyPr/>
          <a:lstStyle/>
          <a:p>
            <a:r>
              <a:rPr lang="en-GB" dirty="0"/>
              <a:t>LASI Europe 2024 - https://lasieurope24.snola.es/ </a:t>
            </a:r>
          </a:p>
        </p:txBody>
      </p:sp>
      <p:pic>
        <p:nvPicPr>
          <p:cNvPr id="7" name="Marcador de contenido 6" descr="Imagen que contiene nombre de la empresa&#10;&#10;Descripción generada automáticamente">
            <a:extLst>
              <a:ext uri="{FF2B5EF4-FFF2-40B4-BE49-F238E27FC236}">
                <a16:creationId xmlns:a16="http://schemas.microsoft.com/office/drawing/2014/main" id="{BA5E5604-8572-BABA-17CA-0096F58434FB}"/>
              </a:ext>
            </a:extLst>
          </p:cNvPr>
          <p:cNvPicPr>
            <a:picLocks noGrp="1" noChangeAspect="1"/>
          </p:cNvPicPr>
          <p:nvPr>
            <p:ph sz="quarter" idx="11"/>
          </p:nvPr>
        </p:nvPicPr>
        <p:blipFill>
          <a:blip r:embed="rId2"/>
          <a:stretch>
            <a:fillRect/>
          </a:stretch>
        </p:blipFill>
        <p:spPr>
          <a:xfrm>
            <a:off x="1005236" y="1669747"/>
            <a:ext cx="6647914" cy="4904405"/>
          </a:xfrm>
        </p:spPr>
      </p:pic>
      <p:sp>
        <p:nvSpPr>
          <p:cNvPr id="4" name="Marcador de número de diapositiva 3">
            <a:extLst>
              <a:ext uri="{FF2B5EF4-FFF2-40B4-BE49-F238E27FC236}">
                <a16:creationId xmlns:a16="http://schemas.microsoft.com/office/drawing/2014/main" id="{C4C5BD21-974F-1949-F530-1B41A26C68DD}"/>
              </a:ext>
            </a:extLst>
          </p:cNvPr>
          <p:cNvSpPr>
            <a:spLocks noGrp="1"/>
          </p:cNvSpPr>
          <p:nvPr>
            <p:ph type="sldNum" sz="quarter" idx="4"/>
          </p:nvPr>
        </p:nvSpPr>
        <p:spPr/>
        <p:txBody>
          <a:bodyPr/>
          <a:lstStyle/>
          <a:p>
            <a:fld id="{66ACB6DD-DCF0-A441-B658-B929A2260E05}" type="slidenum">
              <a:rPr lang="es-ES" smtClean="0"/>
              <a:t>72</a:t>
            </a:fld>
            <a:endParaRPr lang="es-ES" dirty="0"/>
          </a:p>
        </p:txBody>
      </p:sp>
      <p:sp>
        <p:nvSpPr>
          <p:cNvPr id="5" name="Marcador de pie de página 4">
            <a:extLst>
              <a:ext uri="{FF2B5EF4-FFF2-40B4-BE49-F238E27FC236}">
                <a16:creationId xmlns:a16="http://schemas.microsoft.com/office/drawing/2014/main" id="{3DEC31A4-3F49-0A67-E1A3-63C2D746EBD3}"/>
              </a:ext>
            </a:extLst>
          </p:cNvPr>
          <p:cNvSpPr>
            <a:spLocks noGrp="1"/>
          </p:cNvSpPr>
          <p:nvPr>
            <p:ph type="ftr" sz="quarter" idx="3"/>
          </p:nvPr>
        </p:nvSpPr>
        <p:spPr/>
        <p:txBody>
          <a:bodyPr/>
          <a:lstStyle/>
          <a:p>
            <a:r>
              <a:rPr lang="es-ES"/>
              <a:t>amartine@CSEDU May 2nd 2024</a:t>
            </a:r>
            <a:endParaRPr lang="es-ES" dirty="0"/>
          </a:p>
        </p:txBody>
      </p:sp>
      <p:sp>
        <p:nvSpPr>
          <p:cNvPr id="8" name="Explosión 1 7">
            <a:extLst>
              <a:ext uri="{FF2B5EF4-FFF2-40B4-BE49-F238E27FC236}">
                <a16:creationId xmlns:a16="http://schemas.microsoft.com/office/drawing/2014/main" id="{4EF3F0BB-C936-A4EE-DEAB-90124C059B50}"/>
              </a:ext>
            </a:extLst>
          </p:cNvPr>
          <p:cNvSpPr/>
          <p:nvPr/>
        </p:nvSpPr>
        <p:spPr>
          <a:xfrm>
            <a:off x="6749083" y="1804353"/>
            <a:ext cx="5256937" cy="2429359"/>
          </a:xfrm>
          <a:prstGeom prst="irregularSeal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Registration free!</a:t>
            </a:r>
          </a:p>
        </p:txBody>
      </p:sp>
    </p:spTree>
    <p:extLst>
      <p:ext uri="{BB962C8B-B14F-4D97-AF65-F5344CB8AC3E}">
        <p14:creationId xmlns:p14="http://schemas.microsoft.com/office/powerpoint/2010/main" val="358715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134B99A8-E580-91EE-ACD6-E57C37D02AC0}"/>
              </a:ext>
            </a:extLst>
          </p:cNvPr>
          <p:cNvSpPr txBox="1"/>
          <p:nvPr/>
        </p:nvSpPr>
        <p:spPr>
          <a:xfrm>
            <a:off x="3507405" y="612844"/>
            <a:ext cx="8253602" cy="4524315"/>
          </a:xfrm>
          <a:prstGeom prst="rect">
            <a:avLst/>
          </a:prstGeom>
          <a:solidFill>
            <a:schemeClr val="bg1">
              <a:alpha val="52623"/>
            </a:schemeClr>
          </a:solidFill>
          <a:effectLst>
            <a:outerShdw blurRad="50800" dist="50800" dir="5400000" algn="ctr" rotWithShape="0">
              <a:srgbClr val="000000">
                <a:alpha val="16000"/>
              </a:srgbClr>
            </a:outerShdw>
          </a:effectLst>
        </p:spPr>
        <p:txBody>
          <a:bodyPr wrap="square">
            <a:spAutoFit/>
          </a:bodyPr>
          <a:lstStyle/>
          <a:p>
            <a:pPr algn="ctr"/>
            <a:r>
              <a:rPr lang="es-ES_tradnl" sz="7200" dirty="0" err="1">
                <a:solidFill>
                  <a:schemeClr val="tx1"/>
                </a:solidFill>
              </a:rPr>
              <a:t>Schools</a:t>
            </a:r>
            <a:r>
              <a:rPr lang="es-ES_tradnl" sz="7200" dirty="0">
                <a:solidFill>
                  <a:schemeClr val="tx1"/>
                </a:solidFill>
              </a:rPr>
              <a:t> </a:t>
            </a:r>
            <a:r>
              <a:rPr lang="es-ES_tradnl" sz="7200" dirty="0"/>
              <a:t>and </a:t>
            </a:r>
            <a:r>
              <a:rPr lang="es-ES_tradnl" sz="7200" dirty="0" err="1"/>
              <a:t>teachers</a:t>
            </a:r>
            <a:r>
              <a:rPr lang="es-ES_tradnl" sz="7200" dirty="0">
                <a:solidFill>
                  <a:schemeClr val="tx1"/>
                </a:solidFill>
              </a:rPr>
              <a:t> are </a:t>
            </a:r>
            <a:r>
              <a:rPr lang="es-ES_tradnl" sz="7200" i="1" dirty="0">
                <a:solidFill>
                  <a:schemeClr val="tx1"/>
                </a:solidFill>
              </a:rPr>
              <a:t>(</a:t>
            </a:r>
            <a:r>
              <a:rPr lang="es-ES_tradnl" sz="7200" i="1" dirty="0" err="1">
                <a:solidFill>
                  <a:schemeClr val="tx1"/>
                </a:solidFill>
              </a:rPr>
              <a:t>almost</a:t>
            </a:r>
            <a:r>
              <a:rPr lang="es-ES_tradnl" sz="7200" i="1" dirty="0">
                <a:solidFill>
                  <a:schemeClr val="tx1"/>
                </a:solidFill>
              </a:rPr>
              <a:t>) </a:t>
            </a:r>
            <a:r>
              <a:rPr lang="es-ES_tradnl" sz="7200" dirty="0" err="1">
                <a:solidFill>
                  <a:schemeClr val="tx1"/>
                </a:solidFill>
              </a:rPr>
              <a:t>not</a:t>
            </a:r>
            <a:r>
              <a:rPr lang="es-ES_tradnl" sz="7200" dirty="0">
                <a:solidFill>
                  <a:schemeClr val="tx1"/>
                </a:solidFill>
              </a:rPr>
              <a:t> </a:t>
            </a:r>
            <a:r>
              <a:rPr lang="es-ES_tradnl" sz="7200" dirty="0" err="1">
                <a:solidFill>
                  <a:schemeClr val="tx1"/>
                </a:solidFill>
              </a:rPr>
              <a:t>using</a:t>
            </a:r>
            <a:r>
              <a:rPr lang="es-ES_tradnl" sz="7200" dirty="0">
                <a:solidFill>
                  <a:schemeClr val="tx1"/>
                </a:solidFill>
              </a:rPr>
              <a:t> </a:t>
            </a:r>
            <a:r>
              <a:rPr lang="es-ES_tradnl" sz="7200" dirty="0" err="1">
                <a:solidFill>
                  <a:schemeClr val="tx1"/>
                </a:solidFill>
              </a:rPr>
              <a:t>learning</a:t>
            </a:r>
            <a:r>
              <a:rPr lang="es-ES_tradnl" sz="7200" dirty="0">
                <a:solidFill>
                  <a:schemeClr val="tx1"/>
                </a:solidFill>
              </a:rPr>
              <a:t> </a:t>
            </a:r>
            <a:r>
              <a:rPr lang="es-ES_tradnl" sz="7200" dirty="0" err="1">
                <a:solidFill>
                  <a:schemeClr val="tx1"/>
                </a:solidFill>
              </a:rPr>
              <a:t>analytics</a:t>
            </a:r>
            <a:endParaRPr lang="es-ES_tradnl" sz="7200" dirty="0"/>
          </a:p>
        </p:txBody>
      </p:sp>
      <p:sp>
        <p:nvSpPr>
          <p:cNvPr id="11" name="CuadroTexto 10">
            <a:extLst>
              <a:ext uri="{FF2B5EF4-FFF2-40B4-BE49-F238E27FC236}">
                <a16:creationId xmlns:a16="http://schemas.microsoft.com/office/drawing/2014/main" id="{A518C571-8B39-E5A9-4D0C-D2B808EAE252}"/>
              </a:ext>
            </a:extLst>
          </p:cNvPr>
          <p:cNvSpPr txBox="1"/>
          <p:nvPr/>
        </p:nvSpPr>
        <p:spPr>
          <a:xfrm rot="19958299">
            <a:off x="-323660" y="589130"/>
            <a:ext cx="4548686" cy="1200329"/>
          </a:xfrm>
          <a:prstGeom prst="rect">
            <a:avLst/>
          </a:prstGeom>
          <a:noFill/>
        </p:spPr>
        <p:txBody>
          <a:bodyPr wrap="square" rtlCol="0">
            <a:spAutoFit/>
          </a:bodyPr>
          <a:lstStyle/>
          <a:p>
            <a:pPr algn="ctr"/>
            <a:r>
              <a:rPr lang="en-GB" sz="7200" dirty="0">
                <a:solidFill>
                  <a:srgbClr val="FF0000"/>
                </a:solidFill>
                <a:latin typeface="PortagoITC TT" pitchFamily="2" charset="0"/>
              </a:rPr>
              <a:t>The problem </a:t>
            </a:r>
          </a:p>
        </p:txBody>
      </p:sp>
      <p:pic>
        <p:nvPicPr>
          <p:cNvPr id="13" name="Imagen 12" descr="Icono&#10;&#10;Descripción generada automáticamente">
            <a:extLst>
              <a:ext uri="{FF2B5EF4-FFF2-40B4-BE49-F238E27FC236}">
                <a16:creationId xmlns:a16="http://schemas.microsoft.com/office/drawing/2014/main" id="{B8EFB921-1A05-DCA1-E0C3-6BF663FEAAB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40750" y="2302050"/>
            <a:ext cx="3366655" cy="3366655"/>
          </a:xfrm>
          <a:prstGeom prst="rect">
            <a:avLst/>
          </a:prstGeom>
        </p:spPr>
      </p:pic>
    </p:spTree>
    <p:extLst>
      <p:ext uri="{BB962C8B-B14F-4D97-AF65-F5344CB8AC3E}">
        <p14:creationId xmlns:p14="http://schemas.microsoft.com/office/powerpoint/2010/main" val="621538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ie de página 2">
            <a:extLst>
              <a:ext uri="{FF2B5EF4-FFF2-40B4-BE49-F238E27FC236}">
                <a16:creationId xmlns:a16="http://schemas.microsoft.com/office/drawing/2014/main" id="{BB0332D2-25CB-AF41-4890-960180848F80}"/>
              </a:ext>
            </a:extLst>
          </p:cNvPr>
          <p:cNvSpPr>
            <a:spLocks noGrp="1"/>
          </p:cNvSpPr>
          <p:nvPr>
            <p:ph type="ftr" sz="quarter" idx="10"/>
          </p:nvPr>
        </p:nvSpPr>
        <p:spPr>
          <a:xfrm>
            <a:off x="3957577" y="6310313"/>
            <a:ext cx="4114800" cy="365125"/>
          </a:xfrm>
        </p:spPr>
        <p:txBody>
          <a:bodyPr anchor="ctr">
            <a:normAutofit/>
          </a:bodyPr>
          <a:lstStyle/>
          <a:p>
            <a:pPr>
              <a:spcAft>
                <a:spcPts val="600"/>
              </a:spcAft>
            </a:pPr>
            <a:r>
              <a:rPr lang="es-ES" dirty="0" err="1"/>
              <a:t>amartine@CSEDU</a:t>
            </a:r>
            <a:r>
              <a:rPr lang="es-ES" dirty="0"/>
              <a:t> May 2nd 2024</a:t>
            </a:r>
          </a:p>
        </p:txBody>
      </p:sp>
      <p:sp>
        <p:nvSpPr>
          <p:cNvPr id="7" name="Marcador de número de diapositiva 6">
            <a:extLst>
              <a:ext uri="{FF2B5EF4-FFF2-40B4-BE49-F238E27FC236}">
                <a16:creationId xmlns:a16="http://schemas.microsoft.com/office/drawing/2014/main" id="{7C1740DA-BBE0-0EDB-AE46-405D0C7DF8AD}"/>
              </a:ext>
            </a:extLst>
          </p:cNvPr>
          <p:cNvSpPr>
            <a:spLocks noGrp="1"/>
          </p:cNvSpPr>
          <p:nvPr>
            <p:ph type="sldNum" sz="quarter" idx="11"/>
          </p:nvPr>
        </p:nvSpPr>
        <p:spPr/>
        <p:txBody>
          <a:bodyPr/>
          <a:lstStyle/>
          <a:p>
            <a:fld id="{66ACB6DD-DCF0-A441-B658-B929A2260E05}" type="slidenum">
              <a:rPr lang="es-ES" smtClean="0"/>
              <a:t>9</a:t>
            </a:fld>
            <a:endParaRPr lang="es-ES" dirty="0"/>
          </a:p>
        </p:txBody>
      </p:sp>
      <p:sp>
        <p:nvSpPr>
          <p:cNvPr id="5" name="CuadroTexto 4">
            <a:extLst>
              <a:ext uri="{FF2B5EF4-FFF2-40B4-BE49-F238E27FC236}">
                <a16:creationId xmlns:a16="http://schemas.microsoft.com/office/drawing/2014/main" id="{F411B251-538A-781D-4AF2-F8F19651BBDD}"/>
              </a:ext>
            </a:extLst>
          </p:cNvPr>
          <p:cNvSpPr txBox="1"/>
          <p:nvPr/>
        </p:nvSpPr>
        <p:spPr>
          <a:xfrm rot="19958299">
            <a:off x="139974" y="545732"/>
            <a:ext cx="3156872" cy="1754326"/>
          </a:xfrm>
          <a:prstGeom prst="rect">
            <a:avLst/>
          </a:prstGeom>
          <a:noFill/>
        </p:spPr>
        <p:txBody>
          <a:bodyPr wrap="square" rtlCol="0">
            <a:spAutoFit/>
          </a:bodyPr>
          <a:lstStyle/>
          <a:p>
            <a:pPr algn="ctr"/>
            <a:r>
              <a:rPr lang="en-GB" sz="5400" dirty="0">
                <a:solidFill>
                  <a:srgbClr val="FF0000"/>
                </a:solidFill>
                <a:latin typeface="PortagoITC TT" pitchFamily="2" charset="0"/>
              </a:rPr>
              <a:t>My Goals for this talk</a:t>
            </a:r>
          </a:p>
        </p:txBody>
      </p:sp>
      <p:sp>
        <p:nvSpPr>
          <p:cNvPr id="14" name="Marcador de contenido 13">
            <a:extLst>
              <a:ext uri="{FF2B5EF4-FFF2-40B4-BE49-F238E27FC236}">
                <a16:creationId xmlns:a16="http://schemas.microsoft.com/office/drawing/2014/main" id="{1CC47A51-8FA5-0B85-58CE-892426A918BE}"/>
              </a:ext>
            </a:extLst>
          </p:cNvPr>
          <p:cNvSpPr>
            <a:spLocks noGrp="1"/>
          </p:cNvSpPr>
          <p:nvPr>
            <p:ph sz="quarter" idx="13"/>
          </p:nvPr>
        </p:nvSpPr>
        <p:spPr>
          <a:xfrm>
            <a:off x="5995686" y="1854200"/>
            <a:ext cx="5358114" cy="3962400"/>
          </a:xfrm>
        </p:spPr>
        <p:txBody>
          <a:bodyPr>
            <a:normAutofit fontScale="85000" lnSpcReduction="20000"/>
          </a:bodyPr>
          <a:lstStyle/>
          <a:p>
            <a:pPr marL="514350" indent="-514350">
              <a:buFont typeface="+mj-lt"/>
              <a:buAutoNum type="arabicPeriod"/>
            </a:pPr>
            <a:r>
              <a:rPr lang="es-ES_tradnl" dirty="0"/>
              <a:t>Introduce </a:t>
            </a:r>
            <a:r>
              <a:rPr lang="es-ES_tradnl" dirty="0">
                <a:solidFill>
                  <a:srgbClr val="941100"/>
                </a:solidFill>
              </a:rPr>
              <a:t>Human-</a:t>
            </a:r>
            <a:r>
              <a:rPr lang="es-ES_tradnl" dirty="0" err="1">
                <a:solidFill>
                  <a:srgbClr val="941100"/>
                </a:solidFill>
              </a:rPr>
              <a:t>Centered</a:t>
            </a:r>
            <a:r>
              <a:rPr lang="es-ES_tradnl" dirty="0">
                <a:solidFill>
                  <a:srgbClr val="941100"/>
                </a:solidFill>
              </a:rPr>
              <a:t> </a:t>
            </a:r>
            <a:r>
              <a:rPr lang="es-ES_tradnl" dirty="0" err="1">
                <a:solidFill>
                  <a:srgbClr val="941100"/>
                </a:solidFill>
              </a:rPr>
              <a:t>Learning</a:t>
            </a:r>
            <a:r>
              <a:rPr lang="es-ES_tradnl" dirty="0">
                <a:solidFill>
                  <a:srgbClr val="941100"/>
                </a:solidFill>
              </a:rPr>
              <a:t> </a:t>
            </a:r>
            <a:r>
              <a:rPr lang="es-ES_tradnl" dirty="0" err="1">
                <a:solidFill>
                  <a:srgbClr val="941100"/>
                </a:solidFill>
              </a:rPr>
              <a:t>Analytics</a:t>
            </a:r>
            <a:r>
              <a:rPr lang="es-ES_tradnl" dirty="0">
                <a:solidFill>
                  <a:srgbClr val="941100"/>
                </a:solidFill>
              </a:rPr>
              <a:t> (HCLA)</a:t>
            </a:r>
          </a:p>
          <a:p>
            <a:pPr marL="514350" indent="-514350">
              <a:buFont typeface="+mj-lt"/>
              <a:buAutoNum type="arabicPeriod"/>
            </a:pPr>
            <a:r>
              <a:rPr lang="es-ES_tradnl" dirty="0" err="1"/>
              <a:t>Present</a:t>
            </a:r>
            <a:r>
              <a:rPr lang="es-ES_tradnl" dirty="0"/>
              <a:t> (and </a:t>
            </a:r>
            <a:r>
              <a:rPr lang="es-ES_tradnl" dirty="0" err="1"/>
              <a:t>provide</a:t>
            </a:r>
            <a:r>
              <a:rPr lang="es-ES_tradnl" dirty="0"/>
              <a:t> </a:t>
            </a:r>
            <a:r>
              <a:rPr lang="es-ES_tradnl" dirty="0" err="1"/>
              <a:t>examples</a:t>
            </a:r>
            <a:r>
              <a:rPr lang="es-ES_tradnl" dirty="0"/>
              <a:t> </a:t>
            </a:r>
            <a:r>
              <a:rPr lang="es-ES_tradnl" dirty="0" err="1"/>
              <a:t>of</a:t>
            </a:r>
            <a:r>
              <a:rPr lang="es-ES_tradnl" dirty="0"/>
              <a:t>) </a:t>
            </a:r>
            <a:r>
              <a:rPr lang="es-ES_tradnl" dirty="0" err="1"/>
              <a:t>approaches</a:t>
            </a:r>
            <a:r>
              <a:rPr lang="es-ES_tradnl" dirty="0"/>
              <a:t> </a:t>
            </a:r>
            <a:r>
              <a:rPr lang="es-ES_tradnl" dirty="0" err="1"/>
              <a:t>to</a:t>
            </a:r>
            <a:r>
              <a:rPr lang="es-ES_tradnl" dirty="0"/>
              <a:t> </a:t>
            </a:r>
            <a:r>
              <a:rPr lang="es-ES_tradnl" dirty="0" err="1">
                <a:solidFill>
                  <a:srgbClr val="941100"/>
                </a:solidFill>
              </a:rPr>
              <a:t>involve</a:t>
            </a:r>
            <a:r>
              <a:rPr lang="es-ES_tradnl" dirty="0">
                <a:solidFill>
                  <a:srgbClr val="941100"/>
                </a:solidFill>
              </a:rPr>
              <a:t> </a:t>
            </a:r>
            <a:r>
              <a:rPr lang="es-ES_tradnl" dirty="0" err="1">
                <a:solidFill>
                  <a:srgbClr val="941100"/>
                </a:solidFill>
              </a:rPr>
              <a:t>teachers</a:t>
            </a:r>
            <a:r>
              <a:rPr lang="es-ES_tradnl" dirty="0">
                <a:solidFill>
                  <a:srgbClr val="941100"/>
                </a:solidFill>
              </a:rPr>
              <a:t> </a:t>
            </a:r>
            <a:r>
              <a:rPr lang="es-ES_tradnl" dirty="0"/>
              <a:t>in </a:t>
            </a:r>
            <a:r>
              <a:rPr lang="es-ES_tradnl" dirty="0" err="1"/>
              <a:t>meaningful</a:t>
            </a:r>
            <a:r>
              <a:rPr lang="es-ES_tradnl" dirty="0"/>
              <a:t> </a:t>
            </a:r>
            <a:r>
              <a:rPr lang="es-ES_tradnl" dirty="0" err="1"/>
              <a:t>interaction</a:t>
            </a:r>
            <a:r>
              <a:rPr lang="es-ES_tradnl" dirty="0"/>
              <a:t> </a:t>
            </a:r>
            <a:r>
              <a:rPr lang="es-ES_tradnl" dirty="0" err="1"/>
              <a:t>with</a:t>
            </a:r>
            <a:r>
              <a:rPr lang="es-ES_tradnl" dirty="0"/>
              <a:t> </a:t>
            </a:r>
            <a:r>
              <a:rPr lang="es-ES_tradnl" dirty="0" err="1"/>
              <a:t>designers</a:t>
            </a:r>
            <a:endParaRPr lang="es-ES_tradnl" dirty="0">
              <a:sym typeface="Wingdings" pitchFamily="2" charset="2"/>
            </a:endParaRPr>
          </a:p>
          <a:p>
            <a:pPr marL="514350" indent="-514350">
              <a:buFont typeface="+mj-lt"/>
              <a:buAutoNum type="arabicPeriod"/>
            </a:pPr>
            <a:r>
              <a:rPr lang="es-ES_tradnl" dirty="0" err="1">
                <a:sym typeface="Wingdings" pitchFamily="2" charset="2"/>
              </a:rPr>
              <a:t>Identify</a:t>
            </a:r>
            <a:r>
              <a:rPr lang="es-ES_tradnl" dirty="0">
                <a:sym typeface="Wingdings" pitchFamily="2" charset="2"/>
              </a:rPr>
              <a:t> </a:t>
            </a:r>
            <a:r>
              <a:rPr lang="es-ES_tradnl" dirty="0" err="1">
                <a:sym typeface="Wingdings" pitchFamily="2" charset="2"/>
              </a:rPr>
              <a:t>opportunities</a:t>
            </a:r>
            <a:r>
              <a:rPr lang="es-ES_tradnl" dirty="0">
                <a:sym typeface="Wingdings" pitchFamily="2" charset="2"/>
              </a:rPr>
              <a:t> and </a:t>
            </a:r>
            <a:r>
              <a:rPr lang="es-ES_tradnl" dirty="0" err="1">
                <a:sym typeface="Wingdings" pitchFamily="2" charset="2"/>
              </a:rPr>
              <a:t>challenges</a:t>
            </a:r>
            <a:r>
              <a:rPr lang="es-ES_tradnl" dirty="0">
                <a:sym typeface="Wingdings" pitchFamily="2" charset="2"/>
              </a:rPr>
              <a:t> </a:t>
            </a:r>
            <a:r>
              <a:rPr lang="es-ES_tradnl" dirty="0" err="1">
                <a:sym typeface="Wingdings" pitchFamily="2" charset="2"/>
              </a:rPr>
              <a:t>for</a:t>
            </a:r>
            <a:r>
              <a:rPr lang="es-ES_tradnl" dirty="0">
                <a:sym typeface="Wingdings" pitchFamily="2" charset="2"/>
              </a:rPr>
              <a:t> </a:t>
            </a:r>
            <a:r>
              <a:rPr lang="es-ES_tradnl" dirty="0" err="1">
                <a:sym typeface="Wingdings" pitchFamily="2" charset="2"/>
              </a:rPr>
              <a:t>further</a:t>
            </a:r>
            <a:r>
              <a:rPr lang="es-ES_tradnl" dirty="0">
                <a:sym typeface="Wingdings" pitchFamily="2" charset="2"/>
              </a:rPr>
              <a:t> </a:t>
            </a:r>
            <a:r>
              <a:rPr lang="es-ES_tradnl" dirty="0" err="1">
                <a:sym typeface="Wingdings" pitchFamily="2" charset="2"/>
              </a:rPr>
              <a:t>research</a:t>
            </a:r>
            <a:endParaRPr lang="en-GB" dirty="0"/>
          </a:p>
        </p:txBody>
      </p:sp>
      <p:pic>
        <p:nvPicPr>
          <p:cNvPr id="15" name="Marcador de contenido 3" descr="Icono&#10;&#10;Descripción generada automáticamente">
            <a:extLst>
              <a:ext uri="{FF2B5EF4-FFF2-40B4-BE49-F238E27FC236}">
                <a16:creationId xmlns:a16="http://schemas.microsoft.com/office/drawing/2014/main" id="{1E36CF8E-D12D-2CF5-52A1-8D7F21F22FDA}"/>
              </a:ext>
            </a:extLst>
          </p:cNvPr>
          <p:cNvPicPr>
            <a:picLocks noGrp="1" noChangeAspect="1"/>
          </p:cNvPicPr>
          <p:nvPr>
            <p:ph sz="quarter" idx="12"/>
          </p:nvPr>
        </p:nvPicPr>
        <p:blipFill>
          <a:blip r:embed="rId3">
            <a:extLst>
              <a:ext uri="{837473B0-CC2E-450A-ABE3-18F120FF3D39}">
                <a1611:picAttrSrcUrl xmlns:a1611="http://schemas.microsoft.com/office/drawing/2016/11/main" r:id="rId4"/>
              </a:ext>
            </a:extLst>
          </a:blip>
          <a:stretch>
            <a:fillRect/>
          </a:stretch>
        </p:blipFill>
        <p:spPr>
          <a:xfrm>
            <a:off x="1754187" y="1854200"/>
            <a:ext cx="3962400" cy="3962400"/>
          </a:xfrm>
        </p:spPr>
      </p:pic>
    </p:spTree>
    <p:extLst>
      <p:ext uri="{BB962C8B-B14F-4D97-AF65-F5344CB8AC3E}">
        <p14:creationId xmlns:p14="http://schemas.microsoft.com/office/powerpoint/2010/main" val="570574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theme/theme1.xml><?xml version="1.0" encoding="utf-8"?>
<a:theme xmlns:a="http://schemas.openxmlformats.org/drawingml/2006/main" name="UVA_GSIC_2018">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VA_GSIC_2018" id="{450238A5-A200-984D-95DA-F42401C4566B}" vid="{526FB488-A264-634F-9024-2820273B30E3}"/>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UVA_GSIC_2018</Template>
  <TotalTime>11556</TotalTime>
  <Words>6312</Words>
  <Application>Microsoft Macintosh PowerPoint</Application>
  <PresentationFormat>Panorámica</PresentationFormat>
  <Paragraphs>699</Paragraphs>
  <Slides>72</Slides>
  <Notes>64</Notes>
  <HiddenSlides>9</HiddenSlides>
  <MMClips>0</MMClips>
  <ScaleCrop>false</ScaleCrop>
  <HeadingPairs>
    <vt:vector size="6" baseType="variant">
      <vt:variant>
        <vt:lpstr>Fuentes usadas</vt:lpstr>
      </vt:variant>
      <vt:variant>
        <vt:i4>17</vt:i4>
      </vt:variant>
      <vt:variant>
        <vt:lpstr>Tema</vt:lpstr>
      </vt:variant>
      <vt:variant>
        <vt:i4>1</vt:i4>
      </vt:variant>
      <vt:variant>
        <vt:lpstr>Títulos de diapositiva</vt:lpstr>
      </vt:variant>
      <vt:variant>
        <vt:i4>72</vt:i4>
      </vt:variant>
    </vt:vector>
  </HeadingPairs>
  <TitlesOfParts>
    <vt:vector size="90" baseType="lpstr">
      <vt:lpstr>Arial</vt:lpstr>
      <vt:lpstr>Calibri</vt:lpstr>
      <vt:lpstr>Comic Sans MS</vt:lpstr>
      <vt:lpstr>Courier New</vt:lpstr>
      <vt:lpstr>Droid Serif</vt:lpstr>
      <vt:lpstr>Franklin Gothic Book</vt:lpstr>
      <vt:lpstr>Geneva</vt:lpstr>
      <vt:lpstr>Helvetica</vt:lpstr>
      <vt:lpstr>Letra del sistema regular</vt:lpstr>
      <vt:lpstr>NimbusRomNo9L-Regu</vt:lpstr>
      <vt:lpstr>Nunito</vt:lpstr>
      <vt:lpstr>PortagoITC TT</vt:lpstr>
      <vt:lpstr>Tahoma</vt:lpstr>
      <vt:lpstr>Times New Roman</vt:lpstr>
      <vt:lpstr>URWPalladioL-Ital</vt:lpstr>
      <vt:lpstr>URWPalladioL-Roma</vt:lpstr>
      <vt:lpstr>Wingdings</vt:lpstr>
      <vt:lpstr>UVA_GSIC_2018</vt:lpstr>
      <vt:lpstr>The Teacher in the Loop:  Co-design Approaches to Increase Teacher Agency with Learning Analytics</vt:lpstr>
      <vt:lpstr>We are in the middle of the (Gen)AI-revolution</vt:lpstr>
      <vt:lpstr>… and in a context of digital transformation</vt:lpstr>
      <vt:lpstr>Big expectations! </vt:lpstr>
      <vt:lpstr>Qualas: Quality Assurance for  Learning Analytics in Schools </vt:lpstr>
      <vt:lpstr>Qualas: Quality Assurance for  Learning Analytics in Schools </vt:lpstr>
      <vt:lpstr>However …</vt:lpstr>
      <vt:lpstr>Presentación de PowerPoint</vt:lpstr>
      <vt:lpstr>Presentación de PowerPoint</vt:lpstr>
      <vt:lpstr>Let’s start with a question … </vt:lpstr>
      <vt:lpstr>Let’s not forget: Learning analytics  </vt:lpstr>
      <vt:lpstr>Learning analytics are (also) about …  </vt:lpstr>
      <vt:lpstr>and Learning Analytics are also about … </vt:lpstr>
      <vt:lpstr>This is what I have been (mostly) doing together with …</vt:lpstr>
      <vt:lpstr>How we (GSIC) address research on TEL </vt:lpstr>
      <vt:lpstr> Learning design and orchestration tools </vt:lpstr>
      <vt:lpstr>What is the problem with the design of  (software) tools? (HCI perspective) </vt:lpstr>
      <vt:lpstr>What is the problem with the design of  (software) learning analytics tools? </vt:lpstr>
      <vt:lpstr>Human Centered Learning Analytics </vt:lpstr>
      <vt:lpstr>HCLA: An active community</vt:lpstr>
      <vt:lpstr>An active community (II) </vt:lpstr>
      <vt:lpstr>An active community (III) </vt:lpstr>
      <vt:lpstr>An active community (IV)</vt:lpstr>
      <vt:lpstr>What are the dimensions of human centeredness in Learning Analytics?</vt:lpstr>
      <vt:lpstr>Dimensions of Human Centredness</vt:lpstr>
      <vt:lpstr>Culturally Aware Learning Analytics  (CARLA) </vt:lpstr>
      <vt:lpstr>Culturally Aware Learning Analytics  (CARLA) </vt:lpstr>
      <vt:lpstr>Culturally Aware  Learning Analytics  (CARLA) </vt:lpstr>
      <vt:lpstr>Culturally Aware  Learning Analytics  (CARLA) </vt:lpstr>
      <vt:lpstr>Cultural Aware Learning Analytics Research opportunities  </vt:lpstr>
      <vt:lpstr>Dimensions of Human Centredness</vt:lpstr>
      <vt:lpstr>Ethics &amp; Trustworthiness  7 requirements UE’s HLEG AI framework  </vt:lpstr>
      <vt:lpstr>Trustworthy LA   Wellbeing</vt:lpstr>
      <vt:lpstr>Ethics &amp; trustworthiness  EU HLEG – Ethics guidelines for trustworthy AI</vt:lpstr>
      <vt:lpstr>Ethics &amp; trustworthiness EU HLEG – Ethics guidelines for trustworthy AI</vt:lpstr>
      <vt:lpstr>Ethics &amp; trustworthiness Human agency and oversight</vt:lpstr>
      <vt:lpstr>Ethics guidelines  Human agency and oversight (II) </vt:lpstr>
      <vt:lpstr>Dimensions of Human Centredness</vt:lpstr>
      <vt:lpstr>Approach 1: Research processes that integrate teachers at key points </vt:lpstr>
      <vt:lpstr>Approach 1: Research processes that integrate teachers at key points (II)</vt:lpstr>
      <vt:lpstr>Approach 1: Example  Learning buckets to respond to emergent needs</vt:lpstr>
      <vt:lpstr>Approach 2: Enriching the research processes with new perspectives and tools</vt:lpstr>
      <vt:lpstr>Approach 2: Enriching the research processes with new perspectives and tools</vt:lpstr>
      <vt:lpstr>Approach 2: VSD Example (future work) </vt:lpstr>
      <vt:lpstr>Approach 3: Integrating LD and LA processes </vt:lpstr>
      <vt:lpstr> Approach 1: Integrating LD in the LA process </vt:lpstr>
      <vt:lpstr>Approach 3: Integrating LD and LA processes in the system </vt:lpstr>
      <vt:lpstr>Approach 3: Integrating LD and LA processes in the tools</vt:lpstr>
      <vt:lpstr>GamiTool</vt:lpstr>
      <vt:lpstr>GamiTool: Prototype</vt:lpstr>
      <vt:lpstr>Example – The FeeD4Mi Case</vt:lpstr>
      <vt:lpstr>FeeD4Mi &amp; eFeeD4Mi</vt:lpstr>
      <vt:lpstr>Example – FeeD4Mi &amp; eFeed4Mi (I)</vt:lpstr>
      <vt:lpstr>Example – FeeD4Mi &amp; eFeed4Mi (II)</vt:lpstr>
      <vt:lpstr>Example – FeeD4Mi &amp; eFeed4Mi (III)</vt:lpstr>
      <vt:lpstr>Example – FeeD4Mi &amp; eFeed4Mi (IV)</vt:lpstr>
      <vt:lpstr>eFeeD4Mi</vt:lpstr>
      <vt:lpstr>eFeed4Mi</vt:lpstr>
      <vt:lpstr>Feed4Mi &amp; eFeeD4Mi  HCLA principles applied </vt:lpstr>
      <vt:lpstr>Co-design approaches  Summary   </vt:lpstr>
      <vt:lpstr>Dimensions of Human Centredness</vt:lpstr>
      <vt:lpstr>Hybrid Human – AI systems </vt:lpstr>
      <vt:lpstr>Related research: Hybrid Human-AI collaboration </vt:lpstr>
      <vt:lpstr>Smart Learning Environments (SLE)  Current research </vt:lpstr>
      <vt:lpstr>Smart Learning Environments (SLE) (II)  (Personalized recommendations-resources)</vt:lpstr>
      <vt:lpstr>Teachers’ agency in SLE contexts</vt:lpstr>
      <vt:lpstr>Teachers’ agency in SLE contexts (II) Revisiting the construct  </vt:lpstr>
      <vt:lpstr>Teachers’ agency in human-AI collaboration</vt:lpstr>
      <vt:lpstr>Wrapping up </vt:lpstr>
      <vt:lpstr>Summary &amp; Challenges </vt:lpstr>
      <vt:lpstr>Thanks for your attention! </vt:lpstr>
      <vt:lpstr>LASI Europe 2024 - https://lasieurope24.snola.es/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Analytics:  How can data help to improve learning, teaching, and education? </dc:title>
  <dc:creator>Usuario de Microsoft Office</dc:creator>
  <cp:lastModifiedBy>ALEJANDRA MARTINEZ MONES</cp:lastModifiedBy>
  <cp:revision>314</cp:revision>
  <dcterms:created xsi:type="dcterms:W3CDTF">2017-03-24T09:21:06Z</dcterms:created>
  <dcterms:modified xsi:type="dcterms:W3CDTF">2024-05-02T04:52:54Z</dcterms:modified>
</cp:coreProperties>
</file>