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56" r:id="rId2"/>
    <p:sldId id="281" r:id="rId3"/>
    <p:sldId id="287" r:id="rId4"/>
    <p:sldId id="288" r:id="rId5"/>
    <p:sldId id="289" r:id="rId6"/>
    <p:sldId id="293" r:id="rId7"/>
    <p:sldId id="282" r:id="rId8"/>
    <p:sldId id="295" r:id="rId9"/>
    <p:sldId id="290" r:id="rId10"/>
    <p:sldId id="296" r:id="rId11"/>
    <p:sldId id="297" r:id="rId12"/>
    <p:sldId id="298" r:id="rId13"/>
    <p:sldId id="292" r:id="rId14"/>
    <p:sldId id="300" r:id="rId15"/>
    <p:sldId id="301" r:id="rId16"/>
    <p:sldId id="302" r:id="rId17"/>
    <p:sldId id="303" r:id="rId18"/>
    <p:sldId id="299" r:id="rId19"/>
    <p:sldId id="304" r:id="rId20"/>
    <p:sldId id="305" r:id="rId21"/>
    <p:sldId id="306" r:id="rId22"/>
    <p:sldId id="291" r:id="rId23"/>
    <p:sldId id="307" r:id="rId24"/>
    <p:sldId id="277" r:id="rId25"/>
    <p:sldId id="280"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8210"/>
  </p:normalViewPr>
  <p:slideViewPr>
    <p:cSldViewPr snapToGrid="0">
      <p:cViewPr varScale="1">
        <p:scale>
          <a:sx n="82" d="100"/>
          <a:sy n="82" d="100"/>
        </p:scale>
        <p:origin x="1064"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879A6-A7E0-DC41-AE15-2ACA4800CAB1}" type="datetimeFigureOut">
              <a:rPr lang="it-IT" smtClean="0"/>
              <a:t>04/05/24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ACA26-76DC-CA4D-B822-EEBB45612BA2}" type="slidenum">
              <a:rPr lang="it-IT" smtClean="0"/>
              <a:t>‹N›</a:t>
            </a:fld>
            <a:endParaRPr lang="it-IT"/>
          </a:p>
        </p:txBody>
      </p:sp>
    </p:spTree>
    <p:extLst>
      <p:ext uri="{BB962C8B-B14F-4D97-AF65-F5344CB8AC3E}">
        <p14:creationId xmlns:p14="http://schemas.microsoft.com/office/powerpoint/2010/main" val="400461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4000" dirty="0" err="1"/>
              <a:t>Evolutionary</a:t>
            </a:r>
            <a:r>
              <a:rPr lang="it-IT" sz="4000" dirty="0"/>
              <a:t> and </a:t>
            </a:r>
            <a:r>
              <a:rPr lang="it-IT" sz="4000" dirty="0" err="1"/>
              <a:t>gradual</a:t>
            </a:r>
            <a:r>
              <a:rPr lang="it-IT" sz="4000" dirty="0"/>
              <a:t> </a:t>
            </a:r>
            <a:r>
              <a:rPr lang="it-IT" sz="4000" dirty="0" err="1"/>
              <a:t>process</a:t>
            </a:r>
            <a:r>
              <a:rPr lang="it-IT" sz="4000" dirty="0"/>
              <a:t> in the </a:t>
            </a:r>
            <a:r>
              <a:rPr lang="it-IT" sz="4000" dirty="0" err="1"/>
              <a:t>advancement</a:t>
            </a:r>
            <a:r>
              <a:rPr lang="it-IT" sz="4000" dirty="0"/>
              <a:t> of the Cloud</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4000" dirty="0" err="1"/>
              <a:t>Develop</a:t>
            </a:r>
            <a:r>
              <a:rPr lang="it-IT" sz="4000" dirty="0"/>
              <a:t>, </a:t>
            </a:r>
            <a:r>
              <a:rPr lang="it-IT" sz="4000" dirty="0" err="1"/>
              <a:t>deploy</a:t>
            </a:r>
            <a:r>
              <a:rPr lang="it-IT" sz="4000" dirty="0"/>
              <a:t> and </a:t>
            </a:r>
            <a:r>
              <a:rPr lang="it-IT" sz="4000" dirty="0" err="1"/>
              <a:t>run</a:t>
            </a:r>
            <a:r>
              <a:rPr lang="it-IT" sz="4000" dirty="0"/>
              <a:t> </a:t>
            </a:r>
            <a:r>
              <a:rPr lang="it-IT" sz="4000" dirty="0" err="1"/>
              <a:t>applications</a:t>
            </a:r>
            <a:endParaRPr lang="it-IT" sz="40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5400" b="0" i="0" u="none" strike="noStrike" dirty="0">
                <a:solidFill>
                  <a:srgbClr val="000000"/>
                </a:solidFill>
                <a:effectLst/>
                <a:latin typeface="Segoe UI" panose="020B0502040204020203" pitchFamily="34" charset="0"/>
              </a:rPr>
              <a:t>Free developers from </a:t>
            </a:r>
            <a:r>
              <a:rPr lang="it-IT" sz="5400" b="0" i="0" u="none" strike="noStrike" dirty="0" err="1">
                <a:solidFill>
                  <a:srgbClr val="000000"/>
                </a:solidFill>
                <a:effectLst/>
                <a:latin typeface="Segoe UI" panose="020B0502040204020203" pitchFamily="34" charset="0"/>
              </a:rPr>
              <a:t>infrastructure</a:t>
            </a:r>
            <a:r>
              <a:rPr lang="it-IT" sz="5400" b="0" i="0" u="none" strike="noStrike" dirty="0">
                <a:solidFill>
                  <a:srgbClr val="000000"/>
                </a:solidFill>
                <a:effectLst/>
                <a:latin typeface="Segoe UI" panose="020B0502040204020203" pitchFamily="34" charset="0"/>
              </a:rPr>
              <a:t> provisioning and management</a:t>
            </a:r>
            <a:endParaRPr lang="it-IT" sz="40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Arnhem"/>
              </a:rPr>
              <a:t>Real </a:t>
            </a:r>
            <a:r>
              <a:rPr lang="it-IT" sz="1800" dirty="0" err="1">
                <a:effectLst/>
                <a:latin typeface="Arnhem"/>
              </a:rPr>
              <a:t>pay</a:t>
            </a:r>
            <a:r>
              <a:rPr lang="it-IT" sz="1800" dirty="0">
                <a:effectLst/>
                <a:latin typeface="Arnhem"/>
              </a:rPr>
              <a:t>-per-use billing: </a:t>
            </a:r>
            <a:r>
              <a:rPr lang="it-IT" sz="2800" b="0" i="0" u="none" strike="noStrike" dirty="0" err="1">
                <a:solidFill>
                  <a:srgbClr val="000000"/>
                </a:solidFill>
                <a:effectLst/>
                <a:latin typeface="Segoe UI" panose="020B0502040204020203" pitchFamily="34" charset="0"/>
              </a:rPr>
              <a:t>pay</a:t>
            </a:r>
            <a:r>
              <a:rPr lang="it-IT" sz="2800" b="0" i="0" u="none" strike="noStrike" dirty="0">
                <a:solidFill>
                  <a:srgbClr val="000000"/>
                </a:solidFill>
                <a:effectLst/>
                <a:latin typeface="Segoe UI" panose="020B0502040204020203" pitchFamily="34" charset="0"/>
              </a:rPr>
              <a:t> </a:t>
            </a:r>
            <a:r>
              <a:rPr lang="it-IT" sz="2800" b="0" i="0" u="none" strike="noStrike" dirty="0" err="1">
                <a:solidFill>
                  <a:srgbClr val="000000"/>
                </a:solidFill>
                <a:effectLst/>
                <a:latin typeface="Segoe UI" panose="020B0502040204020203" pitchFamily="34" charset="0"/>
              </a:rPr>
              <a:t>only</a:t>
            </a:r>
            <a:r>
              <a:rPr lang="it-IT" sz="2800" b="0" i="0" u="none" strike="noStrike" dirty="0">
                <a:solidFill>
                  <a:srgbClr val="000000"/>
                </a:solidFill>
                <a:effectLst/>
                <a:latin typeface="Segoe UI" panose="020B0502040204020203" pitchFamily="34" charset="0"/>
              </a:rPr>
              <a:t> for the time </a:t>
            </a:r>
            <a:r>
              <a:rPr lang="it-IT" sz="2800" b="0" i="0" u="none" strike="noStrike" dirty="0" err="1">
                <a:solidFill>
                  <a:srgbClr val="000000"/>
                </a:solidFill>
                <a:effectLst/>
                <a:latin typeface="Segoe UI" panose="020B0502040204020203" pitchFamily="34" charset="0"/>
              </a:rPr>
              <a:t>your</a:t>
            </a:r>
            <a:r>
              <a:rPr lang="it-IT" sz="2800" b="0" i="0" u="none" strike="noStrike" dirty="0">
                <a:solidFill>
                  <a:srgbClr val="000000"/>
                </a:solidFill>
                <a:effectLst/>
                <a:latin typeface="Segoe UI" panose="020B0502040204020203" pitchFamily="34" charset="0"/>
              </a:rPr>
              <a:t> code </a:t>
            </a:r>
            <a:r>
              <a:rPr lang="it-IT" sz="2800" b="0" i="0" u="none" strike="noStrike" dirty="0" err="1">
                <a:solidFill>
                  <a:srgbClr val="000000"/>
                </a:solidFill>
                <a:effectLst/>
                <a:latin typeface="Segoe UI" panose="020B0502040204020203" pitchFamily="34" charset="0"/>
              </a:rPr>
              <a:t>is</a:t>
            </a:r>
            <a:r>
              <a:rPr lang="it-IT" sz="2800" b="0" i="0" u="none" strike="noStrike" dirty="0">
                <a:solidFill>
                  <a:srgbClr val="000000"/>
                </a:solidFill>
                <a:effectLst/>
                <a:latin typeface="Segoe UI" panose="020B0502040204020203" pitchFamily="34" charset="0"/>
              </a:rPr>
              <a:t> </a:t>
            </a:r>
            <a:r>
              <a:rPr lang="it-IT" sz="2800" b="0" i="0" u="none" strike="noStrike" dirty="0" err="1">
                <a:solidFill>
                  <a:srgbClr val="000000"/>
                </a:solidFill>
                <a:effectLst/>
                <a:latin typeface="Segoe UI" panose="020B0502040204020203" pitchFamily="34" charset="0"/>
              </a:rPr>
              <a:t>executed</a:t>
            </a:r>
            <a:endParaRPr lang="it-IT" sz="1800" dirty="0">
              <a:effectLst/>
              <a:latin typeface="Arnh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err="1">
                <a:effectLst/>
                <a:latin typeface="Arnhem"/>
              </a:rPr>
              <a:t>Offload</a:t>
            </a:r>
            <a:r>
              <a:rPr lang="it-IT" sz="1800" dirty="0">
                <a:effectLst/>
                <a:latin typeface="Arnhem"/>
              </a:rPr>
              <a:t> </a:t>
            </a:r>
            <a:r>
              <a:rPr lang="it-IT" sz="1800" dirty="0" err="1">
                <a:effectLst/>
                <a:latin typeface="Arnhem"/>
              </a:rPr>
              <a:t>configuring</a:t>
            </a:r>
            <a:r>
              <a:rPr lang="it-IT" sz="1800" dirty="0">
                <a:effectLst/>
                <a:latin typeface="Arnhem"/>
              </a:rPr>
              <a:t> and </a:t>
            </a:r>
            <a:r>
              <a:rPr lang="it-IT" sz="1800" dirty="0" err="1">
                <a:effectLst/>
                <a:latin typeface="Arnhem"/>
              </a:rPr>
              <a:t>managing</a:t>
            </a:r>
            <a:r>
              <a:rPr lang="it-IT" sz="1800" dirty="0">
                <a:effectLst/>
                <a:latin typeface="Arnhem"/>
              </a:rPr>
              <a:t> </a:t>
            </a:r>
            <a:r>
              <a:rPr lang="it-IT" sz="1800" dirty="0" err="1">
                <a:effectLst/>
                <a:latin typeface="Arnhem"/>
              </a:rPr>
              <a:t>operational</a:t>
            </a:r>
            <a:r>
              <a:rPr lang="it-IT" sz="1800" dirty="0">
                <a:effectLst/>
                <a:latin typeface="Arnhem"/>
              </a:rPr>
              <a:t> </a:t>
            </a:r>
            <a:r>
              <a:rPr lang="it-IT" sz="1800" dirty="0" err="1">
                <a:effectLst/>
                <a:latin typeface="Arnhem"/>
              </a:rPr>
              <a:t>aspects</a:t>
            </a:r>
            <a:r>
              <a:rPr lang="it-IT" sz="1800" dirty="0">
                <a:effectLst/>
                <a:latin typeface="Arnhem"/>
              </a:rPr>
              <a:t> (</a:t>
            </a:r>
            <a:r>
              <a:rPr lang="it-IT" sz="1800" dirty="0" err="1">
                <a:effectLst/>
                <a:latin typeface="Arnhem"/>
              </a:rPr>
              <a:t>instance</a:t>
            </a:r>
            <a:r>
              <a:rPr lang="it-IT" sz="1800" dirty="0">
                <a:effectLst/>
                <a:latin typeface="Arnhem"/>
              </a:rPr>
              <a:t> deployment/life </a:t>
            </a:r>
            <a:r>
              <a:rPr lang="it-IT" sz="1800" dirty="0" err="1">
                <a:effectLst/>
                <a:latin typeface="Arnhem"/>
              </a:rPr>
              <a:t>cycle</a:t>
            </a:r>
            <a:r>
              <a:rPr lang="it-IT" sz="1800" dirty="0">
                <a:effectLst/>
                <a:latin typeface="Arnhem"/>
              </a:rPr>
              <a:t>, </a:t>
            </a:r>
            <a:r>
              <a:rPr lang="it-IT" sz="1800" dirty="0" err="1">
                <a:effectLst/>
                <a:latin typeface="Arnhem"/>
              </a:rPr>
              <a:t>elastic</a:t>
            </a:r>
            <a:r>
              <a:rPr lang="it-IT" sz="1800" dirty="0">
                <a:effectLst/>
                <a:latin typeface="Arnhem"/>
              </a:rPr>
              <a:t> scaling, fault </a:t>
            </a:r>
            <a:r>
              <a:rPr lang="it-IT" sz="1800" dirty="0" err="1">
                <a:effectLst/>
                <a:latin typeface="Arnhem"/>
              </a:rPr>
              <a:t>tolerance</a:t>
            </a:r>
            <a:r>
              <a:rPr lang="it-IT" sz="1800" dirty="0">
                <a:effectLst/>
                <a:latin typeface="Arnhem"/>
              </a:rPr>
              <a:t>, monitoring, and </a:t>
            </a:r>
            <a:r>
              <a:rPr lang="it-IT" sz="1800" dirty="0" err="1">
                <a:effectLst/>
                <a:latin typeface="Arnhem"/>
              </a:rPr>
              <a:t>logging</a:t>
            </a:r>
            <a:r>
              <a:rPr lang="it-IT" sz="1800" dirty="0">
                <a:effectLst/>
                <a:latin typeface="Arnhem"/>
              </a:rPr>
              <a:t>) to Cloud providers</a:t>
            </a:r>
            <a:endParaRPr lang="it-IT" dirty="0"/>
          </a:p>
          <a:p>
            <a:r>
              <a:rPr lang="it-IT" dirty="0" err="1"/>
              <a:t>N</a:t>
            </a:r>
            <a:r>
              <a:rPr lang="en-US" dirty="0" err="1"/>
              <a:t>ot</a:t>
            </a:r>
            <a:r>
              <a:rPr lang="en-US" dirty="0"/>
              <a:t> long-running services</a:t>
            </a:r>
            <a:endParaRPr lang="it-IT" dirty="0"/>
          </a:p>
        </p:txBody>
      </p:sp>
      <p:sp>
        <p:nvSpPr>
          <p:cNvPr id="4" name="Segnaposto numero diapositiva 3"/>
          <p:cNvSpPr>
            <a:spLocks noGrp="1"/>
          </p:cNvSpPr>
          <p:nvPr>
            <p:ph type="sldNum" sz="quarter" idx="5"/>
          </p:nvPr>
        </p:nvSpPr>
        <p:spPr/>
        <p:txBody>
          <a:bodyPr/>
          <a:lstStyle/>
          <a:p>
            <a:fld id="{9F3ACA26-76DC-CA4D-B822-EEBB45612BA2}" type="slidenum">
              <a:rPr lang="it-IT" smtClean="0"/>
              <a:t>2</a:t>
            </a:fld>
            <a:endParaRPr lang="it-IT"/>
          </a:p>
        </p:txBody>
      </p:sp>
    </p:spTree>
    <p:extLst>
      <p:ext uri="{BB962C8B-B14F-4D97-AF65-F5344CB8AC3E}">
        <p14:creationId xmlns:p14="http://schemas.microsoft.com/office/powerpoint/2010/main" val="1313826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Each</a:t>
            </a:r>
            <a:r>
              <a:rPr lang="it-IT" dirty="0"/>
              <a:t> </a:t>
            </a:r>
            <a:r>
              <a:rPr lang="it-IT" dirty="0" err="1"/>
              <a:t>node</a:t>
            </a:r>
            <a:r>
              <a:rPr lang="it-IT" dirty="0"/>
              <a:t> </a:t>
            </a:r>
            <a:r>
              <a:rPr lang="it-IT" dirty="0" err="1"/>
              <a:t>is</a:t>
            </a:r>
            <a:r>
              <a:rPr lang="it-IT" dirty="0"/>
              <a:t> </a:t>
            </a:r>
            <a:r>
              <a:rPr lang="it-IT" dirty="0" err="1"/>
              <a:t>able</a:t>
            </a:r>
            <a:r>
              <a:rPr lang="it-IT" dirty="0"/>
              <a:t> to </a:t>
            </a:r>
            <a:r>
              <a:rPr lang="it-IT" dirty="0" err="1"/>
              <a:t>autonomously</a:t>
            </a:r>
            <a:r>
              <a:rPr lang="it-IT" dirty="0"/>
              <a:t> schedule and </a:t>
            </a:r>
            <a:r>
              <a:rPr lang="it-IT" dirty="0" err="1"/>
              <a:t>execute</a:t>
            </a:r>
            <a:r>
              <a:rPr lang="it-IT" dirty="0"/>
              <a:t> </a:t>
            </a:r>
            <a:r>
              <a:rPr lang="it-IT" dirty="0" err="1"/>
              <a:t>functions</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harisSIL"/>
              </a:rPr>
              <a:t>Vertical: </a:t>
            </a:r>
            <a:r>
              <a:rPr lang="it-IT" sz="1800" dirty="0" err="1">
                <a:effectLst/>
                <a:latin typeface="CharisSIL"/>
              </a:rPr>
              <a:t>refers</a:t>
            </a:r>
            <a:r>
              <a:rPr lang="it-IT" sz="1800" dirty="0">
                <a:effectLst/>
                <a:latin typeface="CharisSIL"/>
              </a:rPr>
              <a:t> to </a:t>
            </a:r>
            <a:r>
              <a:rPr lang="it-IT" sz="1800" dirty="0" err="1">
                <a:effectLst/>
                <a:latin typeface="CharisSIL"/>
              </a:rPr>
              <a:t>execution</a:t>
            </a:r>
            <a:r>
              <a:rPr lang="it-IT" sz="1800" dirty="0">
                <a:effectLst/>
                <a:latin typeface="CharisSIL"/>
              </a:rPr>
              <a:t> </a:t>
            </a:r>
            <a:r>
              <a:rPr lang="it-IT" sz="1800" dirty="0" err="1">
                <a:effectLst/>
                <a:latin typeface="CharisSIL"/>
              </a:rPr>
              <a:t>requests</a:t>
            </a:r>
            <a:r>
              <a:rPr lang="it-IT" sz="1800" dirty="0">
                <a:effectLst/>
                <a:latin typeface="CharisSIL"/>
              </a:rPr>
              <a:t> </a:t>
            </a:r>
            <a:r>
              <a:rPr lang="it-IT" sz="1800" dirty="0" err="1">
                <a:effectLst/>
                <a:latin typeface="CharisSIL"/>
              </a:rPr>
              <a:t>being</a:t>
            </a:r>
            <a:r>
              <a:rPr lang="it-IT" sz="1800" dirty="0">
                <a:effectLst/>
                <a:latin typeface="CharisSIL"/>
              </a:rPr>
              <a:t> </a:t>
            </a:r>
            <a:r>
              <a:rPr lang="it-IT" sz="1800" dirty="0" err="1">
                <a:effectLst/>
                <a:latin typeface="CharisSIL"/>
              </a:rPr>
              <a:t>forwarded</a:t>
            </a:r>
            <a:r>
              <a:rPr lang="it-IT" sz="1800" dirty="0">
                <a:effectLst/>
                <a:latin typeface="CharisSIL"/>
              </a:rPr>
              <a:t> from Edge to Cloud </a:t>
            </a:r>
            <a:r>
              <a:rPr lang="it-IT" sz="1800" dirty="0" err="1">
                <a:effectLst/>
                <a:latin typeface="CharisSIL"/>
              </a:rPr>
              <a:t>nodes</a:t>
            </a:r>
            <a:endParaRPr lang="it-IT" sz="1800" dirty="0">
              <a:effectLst/>
              <a:latin typeface="CharisSI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err="1">
                <a:effectLst/>
                <a:latin typeface="CharisSIL"/>
              </a:rPr>
              <a:t>Horizontal</a:t>
            </a:r>
            <a:r>
              <a:rPr lang="it-IT" sz="1800" dirty="0">
                <a:effectLst/>
                <a:latin typeface="CharisSIL"/>
              </a:rPr>
              <a:t>: </a:t>
            </a:r>
            <a:r>
              <a:rPr lang="it-IT" sz="1800" dirty="0" err="1">
                <a:effectLst/>
                <a:latin typeface="CharisSIL"/>
              </a:rPr>
              <a:t>indicates</a:t>
            </a:r>
            <a:r>
              <a:rPr lang="it-IT" sz="1800" dirty="0">
                <a:effectLst/>
                <a:latin typeface="CharisSIL"/>
              </a:rPr>
              <a:t> </a:t>
            </a:r>
            <a:r>
              <a:rPr lang="it-IT" sz="1800" dirty="0" err="1">
                <a:effectLst/>
                <a:latin typeface="CharisSIL"/>
              </a:rPr>
              <a:t>request</a:t>
            </a:r>
            <a:r>
              <a:rPr lang="it-IT" sz="1800" dirty="0">
                <a:effectLst/>
                <a:latin typeface="CharisSIL"/>
              </a:rPr>
              <a:t> </a:t>
            </a:r>
            <a:r>
              <a:rPr lang="it-IT" sz="1800" dirty="0" err="1">
                <a:effectLst/>
                <a:latin typeface="CharisSIL"/>
              </a:rPr>
              <a:t>offloading</a:t>
            </a:r>
            <a:r>
              <a:rPr lang="it-IT" sz="1800" dirty="0">
                <a:effectLst/>
                <a:latin typeface="CharisSIL"/>
              </a:rPr>
              <a:t> </a:t>
            </a:r>
            <a:r>
              <a:rPr lang="it-IT" sz="1800" dirty="0" err="1">
                <a:effectLst/>
                <a:latin typeface="CharisSIL"/>
              </a:rPr>
              <a:t>among</a:t>
            </a:r>
            <a:r>
              <a:rPr lang="it-IT" sz="1800" dirty="0">
                <a:effectLst/>
                <a:latin typeface="CharisSIL"/>
              </a:rPr>
              <a:t> Edge </a:t>
            </a:r>
            <a:r>
              <a:rPr lang="it-IT" sz="1800" dirty="0" err="1">
                <a:effectLst/>
                <a:latin typeface="CharisSIL"/>
              </a:rPr>
              <a:t>nodes</a:t>
            </a:r>
            <a:endParaRPr lang="it-IT" dirty="0"/>
          </a:p>
        </p:txBody>
      </p:sp>
      <p:sp>
        <p:nvSpPr>
          <p:cNvPr id="4" name="Segnaposto numero diapositiva 3"/>
          <p:cNvSpPr>
            <a:spLocks noGrp="1"/>
          </p:cNvSpPr>
          <p:nvPr>
            <p:ph type="sldNum" sz="quarter" idx="5"/>
          </p:nvPr>
        </p:nvSpPr>
        <p:spPr/>
        <p:txBody>
          <a:bodyPr/>
          <a:lstStyle/>
          <a:p>
            <a:fld id="{9F3ACA26-76DC-CA4D-B822-EEBB45612BA2}" type="slidenum">
              <a:rPr lang="it-IT" smtClean="0"/>
              <a:t>14</a:t>
            </a:fld>
            <a:endParaRPr lang="it-IT"/>
          </a:p>
        </p:txBody>
      </p:sp>
    </p:spTree>
    <p:extLst>
      <p:ext uri="{BB962C8B-B14F-4D97-AF65-F5344CB8AC3E}">
        <p14:creationId xmlns:p14="http://schemas.microsoft.com/office/powerpoint/2010/main" val="283538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Global </a:t>
            </a:r>
            <a:r>
              <a:rPr lang="it-IT" dirty="0" err="1"/>
              <a:t>Registry</a:t>
            </a:r>
            <a:r>
              <a:rPr lang="it-IT" dirty="0"/>
              <a:t>: </a:t>
            </a:r>
            <a:r>
              <a:rPr lang="it-IT" dirty="0" err="1"/>
              <a:t>keeps</a:t>
            </a:r>
            <a:r>
              <a:rPr lang="it-IT" dirty="0"/>
              <a:t> information </a:t>
            </a:r>
            <a:r>
              <a:rPr lang="it-IT" dirty="0" err="1"/>
              <a:t>about</a:t>
            </a:r>
            <a:r>
              <a:rPr lang="it-IT" dirty="0"/>
              <a:t> </a:t>
            </a:r>
            <a:r>
              <a:rPr lang="it-IT" dirty="0" err="1"/>
              <a:t>registrered</a:t>
            </a:r>
            <a:r>
              <a:rPr lang="it-IT" dirty="0"/>
              <a:t> </a:t>
            </a:r>
            <a:r>
              <a:rPr lang="it-IT" dirty="0" err="1"/>
              <a:t>functions</a:t>
            </a:r>
            <a:r>
              <a:rPr lang="it-IT" dirty="0"/>
              <a:t>, </a:t>
            </a:r>
            <a:r>
              <a:rPr lang="it-IT" dirty="0" err="1"/>
              <a:t>including</a:t>
            </a:r>
            <a:r>
              <a:rPr lang="it-IT" dirty="0"/>
              <a:t> </a:t>
            </a:r>
            <a:r>
              <a:rPr lang="it-IT" dirty="0" err="1"/>
              <a:t>their</a:t>
            </a:r>
            <a:r>
              <a:rPr lang="it-IT" dirty="0"/>
              <a:t> code, </a:t>
            </a:r>
            <a:r>
              <a:rPr lang="it-IT" sz="1800" dirty="0">
                <a:effectLst/>
                <a:latin typeface="CharisSIL"/>
              </a:rPr>
              <a:t>and makes </a:t>
            </a:r>
            <a:r>
              <a:rPr lang="it-IT" sz="1800" dirty="0" err="1">
                <a:effectLst/>
                <a:latin typeface="CharisSIL"/>
              </a:rPr>
              <a:t>it</a:t>
            </a:r>
            <a:r>
              <a:rPr lang="it-IT" sz="1800" dirty="0">
                <a:effectLst/>
                <a:latin typeface="CharisSIL"/>
              </a:rPr>
              <a:t> </a:t>
            </a:r>
            <a:r>
              <a:rPr lang="it-IT" sz="1800" dirty="0" err="1">
                <a:effectLst/>
                <a:latin typeface="CharisSIL"/>
              </a:rPr>
              <a:t>available</a:t>
            </a:r>
            <a:r>
              <a:rPr lang="it-IT" sz="1800" dirty="0">
                <a:effectLst/>
                <a:latin typeface="CharisSIL"/>
              </a:rPr>
              <a:t> to the </a:t>
            </a:r>
            <a:r>
              <a:rPr lang="it-IT" sz="1800" dirty="0" err="1">
                <a:effectLst/>
                <a:latin typeface="CharisSIL"/>
              </a:rPr>
              <a:t>nodes</a:t>
            </a:r>
            <a:r>
              <a:rPr lang="it-IT" sz="1800" dirty="0">
                <a:effectLst/>
                <a:latin typeface="CharisSIL"/>
              </a:rPr>
              <a:t> </a:t>
            </a:r>
            <a:r>
              <a:rPr lang="it-IT" sz="1800" dirty="0" err="1">
                <a:effectLst/>
                <a:latin typeface="CharisSIL"/>
              </a:rPr>
              <a:t>as</a:t>
            </a:r>
            <a:r>
              <a:rPr lang="it-IT" sz="1800" dirty="0">
                <a:effectLst/>
                <a:latin typeface="CharisSIL"/>
              </a:rPr>
              <a:t> </a:t>
            </a:r>
            <a:r>
              <a:rPr lang="it-IT" sz="1800" dirty="0" err="1">
                <a:effectLst/>
                <a:latin typeface="CharisSIL"/>
              </a:rPr>
              <a:t>needed</a:t>
            </a:r>
            <a:r>
              <a:rPr lang="it-IT" sz="1800" dirty="0">
                <a:effectLst/>
                <a:latin typeface="CharisSIL"/>
              </a:rPr>
              <a:t> </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Local </a:t>
            </a:r>
            <a:r>
              <a:rPr lang="it-IT" dirty="0" err="1"/>
              <a:t>Registry</a:t>
            </a:r>
            <a:r>
              <a:rPr lang="it-IT" dirty="0"/>
              <a:t>: </a:t>
            </a:r>
            <a:r>
              <a:rPr lang="it-IT" sz="1800" dirty="0">
                <a:effectLst/>
                <a:latin typeface="CharisSIL"/>
              </a:rPr>
              <a:t>acts </a:t>
            </a:r>
            <a:r>
              <a:rPr lang="it-IT" sz="1800" dirty="0" err="1">
                <a:effectLst/>
                <a:latin typeface="CharisSIL"/>
              </a:rPr>
              <a:t>as</a:t>
            </a:r>
            <a:r>
              <a:rPr lang="it-IT" sz="1800" dirty="0">
                <a:effectLst/>
                <a:latin typeface="CharisSIL"/>
              </a:rPr>
              <a:t> a </a:t>
            </a:r>
            <a:r>
              <a:rPr lang="it-IT" sz="1800" dirty="0" err="1">
                <a:effectLst/>
                <a:latin typeface="CharisSIL"/>
              </a:rPr>
              <a:t>local</a:t>
            </a:r>
            <a:r>
              <a:rPr lang="it-IT" sz="1800" dirty="0">
                <a:effectLst/>
                <a:latin typeface="CharisSIL"/>
              </a:rPr>
              <a:t> cache for information </a:t>
            </a:r>
            <a:r>
              <a:rPr lang="it-IT" sz="1800" dirty="0" err="1">
                <a:effectLst/>
                <a:latin typeface="CharisSIL"/>
              </a:rPr>
              <a:t>retrieved</a:t>
            </a:r>
            <a:r>
              <a:rPr lang="it-IT" sz="1800" dirty="0">
                <a:effectLst/>
                <a:latin typeface="CharisSIL"/>
              </a:rPr>
              <a:t> from the Global </a:t>
            </a:r>
            <a:r>
              <a:rPr lang="it-IT" sz="1800" dirty="0" err="1">
                <a:effectLst/>
                <a:latin typeface="CharisSIL"/>
              </a:rPr>
              <a:t>Registry</a:t>
            </a:r>
            <a:r>
              <a:rPr lang="it-IT" sz="1800" dirty="0">
                <a:effectLst/>
                <a:latin typeface="CharisSI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err="1">
                <a:effectLst/>
                <a:latin typeface="CharisSIL"/>
              </a:rPr>
              <a:t>It</a:t>
            </a:r>
            <a:r>
              <a:rPr lang="it-IT" sz="1800" dirty="0">
                <a:effectLst/>
                <a:latin typeface="CharisSIL"/>
              </a:rPr>
              <a:t> </a:t>
            </a:r>
            <a:r>
              <a:rPr lang="it-IT" sz="1800" dirty="0" err="1">
                <a:effectLst/>
                <a:latin typeface="CharisSIL"/>
              </a:rPr>
              <a:t>is</a:t>
            </a:r>
            <a:r>
              <a:rPr lang="it-IT" sz="1800" dirty="0">
                <a:effectLst/>
                <a:latin typeface="CharisSIL"/>
              </a:rPr>
              <a:t> </a:t>
            </a:r>
            <a:r>
              <a:rPr lang="it-IT" sz="1800" dirty="0" err="1">
                <a:effectLst/>
                <a:latin typeface="CharisSIL"/>
              </a:rPr>
              <a:t>also</a:t>
            </a:r>
            <a:r>
              <a:rPr lang="it-IT" sz="1800" dirty="0">
                <a:effectLst/>
                <a:latin typeface="CharisSIL"/>
              </a:rPr>
              <a:t> </a:t>
            </a:r>
            <a:r>
              <a:rPr lang="it-IT" sz="1800" dirty="0" err="1">
                <a:effectLst/>
                <a:latin typeface="CharisSIL"/>
              </a:rPr>
              <a:t>responsible</a:t>
            </a:r>
            <a:r>
              <a:rPr lang="it-IT" sz="1800" dirty="0">
                <a:effectLst/>
                <a:latin typeface="CharisSIL"/>
              </a:rPr>
              <a:t> for </a:t>
            </a:r>
            <a:r>
              <a:rPr lang="it-IT" sz="1800" dirty="0" err="1">
                <a:effectLst/>
                <a:latin typeface="CharisSIL"/>
              </a:rPr>
              <a:t>storing</a:t>
            </a:r>
            <a:r>
              <a:rPr lang="it-IT" sz="1800" dirty="0">
                <a:effectLst/>
                <a:latin typeface="CharisSIL"/>
              </a:rPr>
              <a:t> information </a:t>
            </a:r>
            <a:r>
              <a:rPr lang="it-IT" sz="1800" dirty="0" err="1">
                <a:effectLst/>
                <a:latin typeface="CharisSIL"/>
              </a:rPr>
              <a:t>that</a:t>
            </a:r>
            <a:r>
              <a:rPr lang="it-IT" sz="1800" dirty="0">
                <a:effectLst/>
                <a:latin typeface="CharisSIL"/>
              </a:rPr>
              <a:t> </a:t>
            </a:r>
            <a:r>
              <a:rPr lang="it-IT" sz="1800" dirty="0" err="1">
                <a:effectLst/>
                <a:latin typeface="CharisSIL"/>
              </a:rPr>
              <a:t>we</a:t>
            </a:r>
            <a:r>
              <a:rPr lang="it-IT" sz="1800" dirty="0">
                <a:effectLst/>
                <a:latin typeface="CharisSIL"/>
              </a:rPr>
              <a:t> </a:t>
            </a:r>
            <a:r>
              <a:rPr lang="it-IT" sz="1800" dirty="0" err="1">
                <a:effectLst/>
                <a:latin typeface="CharisSIL"/>
              </a:rPr>
              <a:t>aim</a:t>
            </a:r>
            <a:r>
              <a:rPr lang="it-IT" sz="1800" dirty="0">
                <a:effectLst/>
                <a:latin typeface="CharisSIL"/>
              </a:rPr>
              <a:t> to </a:t>
            </a:r>
            <a:r>
              <a:rPr lang="it-IT" sz="1800" dirty="0" err="1">
                <a:effectLst/>
                <a:latin typeface="CharisSIL"/>
              </a:rPr>
              <a:t>collect</a:t>
            </a:r>
            <a:r>
              <a:rPr lang="it-IT" sz="1800" dirty="0">
                <a:effectLst/>
                <a:latin typeface="CharisSIL"/>
              </a:rPr>
              <a:t> and </a:t>
            </a:r>
            <a:r>
              <a:rPr lang="it-IT" sz="1800" dirty="0" err="1">
                <a:effectLst/>
                <a:latin typeface="CharisSIL"/>
              </a:rPr>
              <a:t>manage</a:t>
            </a:r>
            <a:r>
              <a:rPr lang="it-IT" sz="1800" dirty="0">
                <a:effectLst/>
                <a:latin typeface="CharisSIL"/>
              </a:rPr>
              <a:t> on the </a:t>
            </a:r>
            <a:r>
              <a:rPr lang="it-IT" sz="1800" dirty="0" err="1">
                <a:effectLst/>
                <a:latin typeface="CharisSIL"/>
              </a:rPr>
              <a:t>node</a:t>
            </a:r>
            <a:r>
              <a:rPr lang="it-IT" sz="1800" dirty="0">
                <a:effectLst/>
                <a:latin typeface="CharisSIL"/>
              </a:rPr>
              <a:t>, </a:t>
            </a:r>
            <a:r>
              <a:rPr lang="it-IT" sz="1800" dirty="0" err="1">
                <a:effectLst/>
                <a:latin typeface="CharisSIL"/>
              </a:rPr>
              <a:t>without</a:t>
            </a:r>
            <a:r>
              <a:rPr lang="it-IT" sz="1800" dirty="0">
                <a:effectLst/>
                <a:latin typeface="CharisSIL"/>
              </a:rPr>
              <a:t> </a:t>
            </a:r>
            <a:r>
              <a:rPr lang="it-IT" sz="1800" dirty="0" err="1">
                <a:effectLst/>
                <a:latin typeface="CharisSIL"/>
              </a:rPr>
              <a:t>propagating</a:t>
            </a:r>
            <a:r>
              <a:rPr lang="it-IT" sz="1800" dirty="0">
                <a:effectLst/>
                <a:latin typeface="CharisSIL"/>
              </a:rPr>
              <a:t> </a:t>
            </a:r>
            <a:r>
              <a:rPr lang="it-IT" sz="1800" dirty="0" err="1">
                <a:effectLst/>
                <a:latin typeface="CharisSIL"/>
              </a:rPr>
              <a:t>it</a:t>
            </a:r>
            <a:r>
              <a:rPr lang="it-IT" sz="1800" dirty="0">
                <a:effectLst/>
                <a:latin typeface="CharisSIL"/>
              </a:rPr>
              <a:t> </a:t>
            </a:r>
            <a:r>
              <a:rPr lang="it-IT" sz="1800" dirty="0" err="1">
                <a:effectLst/>
                <a:latin typeface="CharisSIL"/>
              </a:rPr>
              <a:t>at</a:t>
            </a:r>
            <a:r>
              <a:rPr lang="it-IT" sz="1800" dirty="0">
                <a:effectLst/>
                <a:latin typeface="CharisSIL"/>
              </a:rPr>
              <a:t> global </a:t>
            </a:r>
            <a:r>
              <a:rPr lang="it-IT" sz="1800" dirty="0" err="1">
                <a:effectLst/>
                <a:latin typeface="CharisSIL"/>
              </a:rPr>
              <a:t>level</a:t>
            </a:r>
            <a:r>
              <a:rPr lang="it-IT" sz="1800" dirty="0">
                <a:effectLst/>
                <a:latin typeface="CharisSI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harisSIL"/>
              </a:rPr>
              <a:t>Monitoring + Vivaldi</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5"/>
          </p:nvPr>
        </p:nvSpPr>
        <p:spPr/>
        <p:txBody>
          <a:bodyPr/>
          <a:lstStyle/>
          <a:p>
            <a:fld id="{9F3ACA26-76DC-CA4D-B822-EEBB45612BA2}" type="slidenum">
              <a:rPr lang="it-IT" smtClean="0"/>
              <a:t>15</a:t>
            </a:fld>
            <a:endParaRPr lang="it-IT"/>
          </a:p>
        </p:txBody>
      </p:sp>
    </p:spTree>
    <p:extLst>
      <p:ext uri="{BB962C8B-B14F-4D97-AF65-F5344CB8AC3E}">
        <p14:creationId xmlns:p14="http://schemas.microsoft.com/office/powerpoint/2010/main" val="286689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err="1">
                <a:effectLst/>
                <a:latin typeface="CharisSIL"/>
              </a:rPr>
              <a:t>If</a:t>
            </a:r>
            <a:r>
              <a:rPr lang="it-IT" sz="1800" dirty="0">
                <a:effectLst/>
                <a:latin typeface="CharisSIL"/>
              </a:rPr>
              <a:t> </a:t>
            </a:r>
            <a:r>
              <a:rPr lang="it-IT" sz="1800" dirty="0" err="1">
                <a:effectLst/>
                <a:latin typeface="CharisSIL"/>
              </a:rPr>
              <a:t>local</a:t>
            </a:r>
            <a:r>
              <a:rPr lang="it-IT" sz="1800" dirty="0">
                <a:effectLst/>
                <a:latin typeface="CharisSIL"/>
              </a:rPr>
              <a:t> </a:t>
            </a:r>
            <a:r>
              <a:rPr lang="it-IT" sz="1800" dirty="0" err="1">
                <a:effectLst/>
                <a:latin typeface="CharisSIL"/>
              </a:rPr>
              <a:t>execution</a:t>
            </a:r>
            <a:r>
              <a:rPr lang="it-IT" sz="1800" dirty="0">
                <a:effectLst/>
                <a:latin typeface="CharisSIL"/>
              </a:rPr>
              <a:t> </a:t>
            </a:r>
            <a:r>
              <a:rPr lang="it-IT" sz="1800" dirty="0" err="1">
                <a:effectLst/>
                <a:latin typeface="CharisSIL"/>
              </a:rPr>
              <a:t>is</a:t>
            </a:r>
            <a:r>
              <a:rPr lang="it-IT" sz="1800" dirty="0">
                <a:effectLst/>
                <a:latin typeface="CharisSIL"/>
              </a:rPr>
              <a:t> </a:t>
            </a:r>
            <a:r>
              <a:rPr lang="it-IT" sz="1800" dirty="0" err="1">
                <a:effectLst/>
                <a:latin typeface="CharisSIL"/>
              </a:rPr>
              <a:t>not</a:t>
            </a:r>
            <a:r>
              <a:rPr lang="it-IT" sz="1800" dirty="0">
                <a:effectLst/>
                <a:latin typeface="CharisSIL"/>
              </a:rPr>
              <a:t> </a:t>
            </a:r>
            <a:r>
              <a:rPr lang="it-IT" sz="1800" dirty="0" err="1">
                <a:effectLst/>
                <a:latin typeface="CharisSIL"/>
              </a:rPr>
              <a:t>possible</a:t>
            </a:r>
            <a:r>
              <a:rPr lang="it-IT" sz="1800" dirty="0">
                <a:effectLst/>
                <a:latin typeface="CharisSIL"/>
              </a:rPr>
              <a:t> (</a:t>
            </a:r>
            <a:r>
              <a:rPr lang="it-IT" sz="1800" dirty="0" err="1">
                <a:effectLst/>
                <a:latin typeface="CharisSIL"/>
              </a:rPr>
              <a:t>either</a:t>
            </a:r>
            <a:r>
              <a:rPr lang="it-IT" sz="1800" dirty="0">
                <a:effectLst/>
                <a:latin typeface="CharisSIL"/>
              </a:rPr>
              <a:t> in a </a:t>
            </a:r>
            <a:r>
              <a:rPr lang="it-IT" sz="1800" dirty="0" err="1">
                <a:effectLst/>
                <a:latin typeface="CharisSIL"/>
              </a:rPr>
              <a:t>warm</a:t>
            </a:r>
            <a:r>
              <a:rPr lang="it-IT" sz="1800" dirty="0">
                <a:effectLst/>
                <a:latin typeface="CharisSIL"/>
              </a:rPr>
              <a:t> or </a:t>
            </a:r>
            <a:r>
              <a:rPr lang="it-IT" sz="1800" dirty="0" err="1">
                <a:effectLst/>
                <a:latin typeface="CharisSIL"/>
              </a:rPr>
              <a:t>newly</a:t>
            </a:r>
            <a:r>
              <a:rPr lang="it-IT" sz="1800" dirty="0">
                <a:effectLst/>
                <a:latin typeface="CharisSIL"/>
              </a:rPr>
              <a:t> </a:t>
            </a:r>
            <a:r>
              <a:rPr lang="it-IT" sz="1800" dirty="0" err="1">
                <a:effectLst/>
                <a:latin typeface="CharisSIL"/>
              </a:rPr>
              <a:t>created</a:t>
            </a:r>
            <a:r>
              <a:rPr lang="it-IT" sz="1800" dirty="0">
                <a:effectLst/>
                <a:latin typeface="CharisSIL"/>
              </a:rPr>
              <a:t> container), the </a:t>
            </a:r>
            <a:r>
              <a:rPr lang="it-IT" sz="1800" dirty="0" err="1">
                <a:effectLst/>
                <a:latin typeface="CharisSIL"/>
              </a:rPr>
              <a:t>Scheduler</a:t>
            </a:r>
            <a:r>
              <a:rPr lang="it-IT" sz="1800" dirty="0">
                <a:effectLst/>
                <a:latin typeface="CharisSIL"/>
              </a:rPr>
              <a:t> can drop the </a:t>
            </a:r>
            <a:r>
              <a:rPr lang="it-IT" sz="1800" dirty="0" err="1">
                <a:effectLst/>
                <a:latin typeface="CharisSIL"/>
              </a:rPr>
              <a:t>request</a:t>
            </a:r>
            <a:r>
              <a:rPr lang="it-IT" sz="1800" dirty="0">
                <a:effectLst/>
                <a:latin typeface="CharisSIL"/>
              </a:rPr>
              <a:t>, </a:t>
            </a:r>
            <a:r>
              <a:rPr lang="it-IT" sz="1800" dirty="0" err="1">
                <a:effectLst/>
                <a:latin typeface="CharisSIL"/>
              </a:rPr>
              <a:t>offload</a:t>
            </a:r>
            <a:r>
              <a:rPr lang="it-IT" sz="1800" dirty="0">
                <a:effectLst/>
                <a:latin typeface="CharisSIL"/>
              </a:rPr>
              <a:t> </a:t>
            </a:r>
            <a:r>
              <a:rPr lang="it-IT" sz="1800" dirty="0" err="1">
                <a:effectLst/>
                <a:latin typeface="CharisSIL"/>
              </a:rPr>
              <a:t>it</a:t>
            </a:r>
            <a:r>
              <a:rPr lang="it-IT" sz="1800" dirty="0">
                <a:effectLst/>
                <a:latin typeface="CharisSIL"/>
              </a:rPr>
              <a:t> to a remote </a:t>
            </a:r>
            <a:r>
              <a:rPr lang="it-IT" sz="1800" dirty="0" err="1">
                <a:effectLst/>
                <a:latin typeface="CharisSIL"/>
              </a:rPr>
              <a:t>node</a:t>
            </a:r>
            <a:r>
              <a:rPr lang="it-IT" sz="1800" dirty="0">
                <a:effectLst/>
                <a:latin typeface="CharisSIL"/>
              </a:rPr>
              <a:t> or </a:t>
            </a:r>
            <a:r>
              <a:rPr lang="it-IT" sz="1800" dirty="0" err="1">
                <a:effectLst/>
                <a:latin typeface="CharisSIL"/>
              </a:rPr>
              <a:t>push</a:t>
            </a:r>
            <a:r>
              <a:rPr lang="it-IT" sz="1800" dirty="0">
                <a:effectLst/>
                <a:latin typeface="CharisSIL"/>
              </a:rPr>
              <a:t> </a:t>
            </a:r>
            <a:r>
              <a:rPr lang="it-IT" sz="1800" dirty="0" err="1">
                <a:effectLst/>
                <a:latin typeface="CharisSIL"/>
              </a:rPr>
              <a:t>it</a:t>
            </a:r>
            <a:r>
              <a:rPr lang="it-IT" sz="1800" dirty="0">
                <a:effectLst/>
                <a:latin typeface="CharisSIL"/>
              </a:rPr>
              <a:t> to a </a:t>
            </a:r>
            <a:r>
              <a:rPr lang="it-IT" sz="1800" dirty="0" err="1">
                <a:effectLst/>
                <a:latin typeface="CharisSIL"/>
              </a:rPr>
              <a:t>local</a:t>
            </a:r>
            <a:r>
              <a:rPr lang="it-IT" sz="1800" dirty="0">
                <a:effectLst/>
                <a:latin typeface="CharisSIL"/>
              </a:rPr>
              <a:t> </a:t>
            </a:r>
            <a:r>
              <a:rPr lang="it-IT" sz="1800" dirty="0" err="1">
                <a:effectLst/>
                <a:latin typeface="CharisSIL"/>
              </a:rPr>
              <a:t>queue</a:t>
            </a:r>
            <a:r>
              <a:rPr lang="it-IT" sz="1800" dirty="0">
                <a:effectLst/>
                <a:latin typeface="CharisSIL"/>
              </a:rPr>
              <a:t> for future </a:t>
            </a:r>
            <a:r>
              <a:rPr lang="it-IT" sz="1800" dirty="0" err="1">
                <a:effectLst/>
                <a:latin typeface="CharisSIL"/>
              </a:rPr>
              <a:t>execution</a:t>
            </a:r>
            <a:r>
              <a:rPr lang="it-IT" sz="1800" dirty="0">
                <a:effectLst/>
                <a:latin typeface="CharisSIL"/>
              </a:rPr>
              <a:t>. </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err="1">
                <a:effectLst/>
                <a:latin typeface="CharisSIL"/>
              </a:rPr>
              <a:t>Synchronous</a:t>
            </a:r>
            <a:r>
              <a:rPr lang="it-IT" sz="1800" dirty="0">
                <a:effectLst/>
                <a:latin typeface="CharisSIL"/>
              </a:rPr>
              <a:t> </a:t>
            </a:r>
            <a:r>
              <a:rPr lang="it-IT" sz="1800" dirty="0" err="1">
                <a:effectLst/>
                <a:latin typeface="CharisSIL"/>
              </a:rPr>
              <a:t>invocation</a:t>
            </a:r>
            <a:r>
              <a:rPr lang="it-IT" sz="1800" dirty="0">
                <a:effectLst/>
                <a:latin typeface="CharisSIL"/>
              </a:rPr>
              <a:t> </a:t>
            </a:r>
            <a:r>
              <a:rPr lang="it-IT" sz="1800" dirty="0" err="1">
                <a:effectLst/>
                <a:latin typeface="CharisSIL"/>
              </a:rPr>
              <a:t>is</a:t>
            </a:r>
            <a:r>
              <a:rPr lang="it-IT" sz="1800" dirty="0">
                <a:effectLst/>
                <a:latin typeface="CharisSIL"/>
              </a:rPr>
              <a:t> the default </a:t>
            </a:r>
            <a:r>
              <a:rPr lang="it-IT" sz="1800" dirty="0" err="1">
                <a:effectLst/>
                <a:latin typeface="CharisSIL"/>
              </a:rPr>
              <a:t>behavior</a:t>
            </a:r>
            <a:r>
              <a:rPr lang="it-IT" sz="1800" dirty="0">
                <a:effectLst/>
                <a:latin typeface="CharisSIL"/>
              </a:rPr>
              <a:t> in </a:t>
            </a:r>
            <a:r>
              <a:rPr lang="it-IT" sz="1800" dirty="0" err="1">
                <a:effectLst/>
                <a:latin typeface="CharisSIL"/>
              </a:rPr>
              <a:t>Serverledge</a:t>
            </a:r>
            <a:r>
              <a:rPr lang="it-IT" sz="1800" dirty="0">
                <a:effectLst/>
                <a:latin typeface="CharisSIL"/>
              </a:rPr>
              <a:t> </a:t>
            </a:r>
            <a:endParaRPr lang="it-IT" dirty="0"/>
          </a:p>
          <a:p>
            <a:endParaRPr lang="it-IT" dirty="0"/>
          </a:p>
        </p:txBody>
      </p:sp>
      <p:sp>
        <p:nvSpPr>
          <p:cNvPr id="4" name="Segnaposto numero diapositiva 3"/>
          <p:cNvSpPr>
            <a:spLocks noGrp="1"/>
          </p:cNvSpPr>
          <p:nvPr>
            <p:ph type="sldNum" sz="quarter" idx="5"/>
          </p:nvPr>
        </p:nvSpPr>
        <p:spPr/>
        <p:txBody>
          <a:bodyPr/>
          <a:lstStyle/>
          <a:p>
            <a:fld id="{9F3ACA26-76DC-CA4D-B822-EEBB45612BA2}" type="slidenum">
              <a:rPr lang="it-IT" smtClean="0"/>
              <a:t>16</a:t>
            </a:fld>
            <a:endParaRPr lang="it-IT"/>
          </a:p>
        </p:txBody>
      </p:sp>
    </p:spTree>
    <p:extLst>
      <p:ext uri="{BB962C8B-B14F-4D97-AF65-F5344CB8AC3E}">
        <p14:creationId xmlns:p14="http://schemas.microsoft.com/office/powerpoint/2010/main" val="862808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In case of </a:t>
            </a:r>
            <a:r>
              <a:rPr lang="it-IT" dirty="0" err="1"/>
              <a:t>offloading</a:t>
            </a:r>
            <a:r>
              <a:rPr lang="it-IT" dirty="0"/>
              <a:t>, the </a:t>
            </a:r>
            <a:r>
              <a:rPr lang="it-IT" dirty="0" err="1"/>
              <a:t>initial</a:t>
            </a:r>
            <a:r>
              <a:rPr lang="it-IT" dirty="0"/>
              <a:t> </a:t>
            </a:r>
            <a:r>
              <a:rPr lang="it-IT" dirty="0" err="1"/>
              <a:t>node</a:t>
            </a:r>
            <a:r>
              <a:rPr lang="it-IT" dirty="0"/>
              <a:t> </a:t>
            </a:r>
            <a:r>
              <a:rPr lang="it-IT" dirty="0" err="1"/>
              <a:t>may</a:t>
            </a:r>
            <a:r>
              <a:rPr lang="it-IT" dirty="0"/>
              <a:t> </a:t>
            </a:r>
            <a:r>
              <a:rPr lang="it-IT" dirty="0" err="1"/>
              <a:t>return</a:t>
            </a:r>
            <a:r>
              <a:rPr lang="it-IT" dirty="0"/>
              <a:t> the </a:t>
            </a:r>
            <a:r>
              <a:rPr lang="it-IT" dirty="0" err="1"/>
              <a:t>reply</a:t>
            </a:r>
            <a:r>
              <a:rPr lang="it-IT" dirty="0"/>
              <a:t> to the client or </a:t>
            </a:r>
            <a:r>
              <a:rPr lang="it-IT" dirty="0" err="1"/>
              <a:t>leave</a:t>
            </a:r>
            <a:r>
              <a:rPr lang="it-IT" dirty="0"/>
              <a:t> </a:t>
            </a:r>
            <a:r>
              <a:rPr lang="it-IT" dirty="0" err="1"/>
              <a:t>this</a:t>
            </a:r>
            <a:r>
              <a:rPr lang="it-IT" dirty="0"/>
              <a:t> </a:t>
            </a:r>
            <a:r>
              <a:rPr lang="it-IT" dirty="0" err="1"/>
              <a:t>responsibility</a:t>
            </a:r>
            <a:r>
              <a:rPr lang="it-IT" dirty="0"/>
              <a:t> to the remote </a:t>
            </a:r>
            <a:r>
              <a:rPr lang="it-IT" dirty="0" err="1"/>
              <a:t>node</a:t>
            </a:r>
            <a:endParaRPr lang="it-IT" dirty="0"/>
          </a:p>
          <a:p>
            <a:endParaRPr lang="it-IT" dirty="0"/>
          </a:p>
        </p:txBody>
      </p:sp>
      <p:sp>
        <p:nvSpPr>
          <p:cNvPr id="4" name="Segnaposto numero diapositiva 3"/>
          <p:cNvSpPr>
            <a:spLocks noGrp="1"/>
          </p:cNvSpPr>
          <p:nvPr>
            <p:ph type="sldNum" sz="quarter" idx="5"/>
          </p:nvPr>
        </p:nvSpPr>
        <p:spPr/>
        <p:txBody>
          <a:bodyPr/>
          <a:lstStyle/>
          <a:p>
            <a:fld id="{9F3ACA26-76DC-CA4D-B822-EEBB45612BA2}" type="slidenum">
              <a:rPr lang="it-IT" smtClean="0"/>
              <a:t>18</a:t>
            </a:fld>
            <a:endParaRPr lang="it-IT"/>
          </a:p>
        </p:txBody>
      </p:sp>
    </p:spTree>
    <p:extLst>
      <p:ext uri="{BB962C8B-B14F-4D97-AF65-F5344CB8AC3E}">
        <p14:creationId xmlns:p14="http://schemas.microsoft.com/office/powerpoint/2010/main" val="2286639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F3ACA26-76DC-CA4D-B822-EEBB45612BA2}" type="slidenum">
              <a:rPr lang="it-IT" smtClean="0"/>
              <a:t>22</a:t>
            </a:fld>
            <a:endParaRPr lang="it-IT"/>
          </a:p>
        </p:txBody>
      </p:sp>
    </p:spTree>
    <p:extLst>
      <p:ext uri="{BB962C8B-B14F-4D97-AF65-F5344CB8AC3E}">
        <p14:creationId xmlns:p14="http://schemas.microsoft.com/office/powerpoint/2010/main" val="683144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F3ACA26-76DC-CA4D-B822-EEBB45612BA2}" type="slidenum">
              <a:rPr lang="it-IT" smtClean="0"/>
              <a:t>24</a:t>
            </a:fld>
            <a:endParaRPr lang="it-IT"/>
          </a:p>
        </p:txBody>
      </p:sp>
    </p:spTree>
    <p:extLst>
      <p:ext uri="{BB962C8B-B14F-4D97-AF65-F5344CB8AC3E}">
        <p14:creationId xmlns:p14="http://schemas.microsoft.com/office/powerpoint/2010/main" val="248606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Cloud-</a:t>
            </a:r>
            <a:r>
              <a:rPr lang="it-IT" dirty="0" err="1"/>
              <a:t>centric</a:t>
            </a:r>
            <a:endParaRPr lang="it-IT" dirty="0"/>
          </a:p>
        </p:txBody>
      </p:sp>
      <p:sp>
        <p:nvSpPr>
          <p:cNvPr id="4" name="Segnaposto numero diapositiva 3"/>
          <p:cNvSpPr>
            <a:spLocks noGrp="1"/>
          </p:cNvSpPr>
          <p:nvPr>
            <p:ph type="sldNum" sz="quarter" idx="5"/>
          </p:nvPr>
        </p:nvSpPr>
        <p:spPr/>
        <p:txBody>
          <a:bodyPr/>
          <a:lstStyle/>
          <a:p>
            <a:fld id="{9F3ACA26-76DC-CA4D-B822-EEBB45612BA2}" type="slidenum">
              <a:rPr lang="it-IT" smtClean="0"/>
              <a:t>4</a:t>
            </a:fld>
            <a:endParaRPr lang="it-IT"/>
          </a:p>
        </p:txBody>
      </p:sp>
    </p:spTree>
    <p:extLst>
      <p:ext uri="{BB962C8B-B14F-4D97-AF65-F5344CB8AC3E}">
        <p14:creationId xmlns:p14="http://schemas.microsoft.com/office/powerpoint/2010/main" val="356071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LinLibertineT"/>
              </a:rPr>
              <a:t>Cloud far </a:t>
            </a:r>
            <a:r>
              <a:rPr lang="it-IT" sz="1800" dirty="0" err="1">
                <a:effectLst/>
                <a:latin typeface="LinLibertineT"/>
              </a:rPr>
              <a:t>away</a:t>
            </a:r>
            <a:r>
              <a:rPr lang="it-IT" sz="1800" dirty="0">
                <a:effectLst/>
                <a:latin typeface="LinLibertineT"/>
              </a:rPr>
              <a:t> from data sources </a:t>
            </a:r>
            <a:endParaRPr lang="it-IT" dirty="0"/>
          </a:p>
          <a:p>
            <a:r>
              <a:rPr lang="it-IT" dirty="0" err="1"/>
              <a:t>Bring</a:t>
            </a:r>
            <a:r>
              <a:rPr lang="it-IT" dirty="0"/>
              <a:t> code </a:t>
            </a:r>
            <a:r>
              <a:rPr lang="it-IT" dirty="0" err="1"/>
              <a:t>closer</a:t>
            </a:r>
            <a:r>
              <a:rPr lang="it-IT" dirty="0"/>
              <a:t> to data sources and consumers</a:t>
            </a:r>
          </a:p>
        </p:txBody>
      </p:sp>
      <p:sp>
        <p:nvSpPr>
          <p:cNvPr id="4" name="Segnaposto numero diapositiva 3"/>
          <p:cNvSpPr>
            <a:spLocks noGrp="1"/>
          </p:cNvSpPr>
          <p:nvPr>
            <p:ph type="sldNum" sz="quarter" idx="5"/>
          </p:nvPr>
        </p:nvSpPr>
        <p:spPr/>
        <p:txBody>
          <a:bodyPr/>
          <a:lstStyle/>
          <a:p>
            <a:fld id="{9F3ACA26-76DC-CA4D-B822-EEBB45612BA2}" type="slidenum">
              <a:rPr lang="it-IT" smtClean="0"/>
              <a:t>5</a:t>
            </a:fld>
            <a:endParaRPr lang="it-IT"/>
          </a:p>
        </p:txBody>
      </p:sp>
    </p:spTree>
    <p:extLst>
      <p:ext uri="{BB962C8B-B14F-4D97-AF65-F5344CB8AC3E}">
        <p14:creationId xmlns:p14="http://schemas.microsoft.com/office/powerpoint/2010/main" val="196960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F3ACA26-76DC-CA4D-B822-EEBB45612BA2}" type="slidenum">
              <a:rPr lang="it-IT" smtClean="0"/>
              <a:t>6</a:t>
            </a:fld>
            <a:endParaRPr lang="it-IT"/>
          </a:p>
        </p:txBody>
      </p:sp>
    </p:spTree>
    <p:extLst>
      <p:ext uri="{BB962C8B-B14F-4D97-AF65-F5344CB8AC3E}">
        <p14:creationId xmlns:p14="http://schemas.microsoft.com/office/powerpoint/2010/main" val="128686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F3ACA26-76DC-CA4D-B822-EEBB45612BA2}" type="slidenum">
              <a:rPr lang="it-IT" smtClean="0"/>
              <a:t>7</a:t>
            </a:fld>
            <a:endParaRPr lang="it-IT"/>
          </a:p>
        </p:txBody>
      </p:sp>
    </p:spTree>
    <p:extLst>
      <p:ext uri="{BB962C8B-B14F-4D97-AF65-F5344CB8AC3E}">
        <p14:creationId xmlns:p14="http://schemas.microsoft.com/office/powerpoint/2010/main" val="416736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err="1">
                <a:effectLst/>
                <a:latin typeface="SFRM0900"/>
              </a:rPr>
              <a:t>different</a:t>
            </a:r>
            <a:r>
              <a:rPr lang="it-IT" sz="1800" dirty="0">
                <a:effectLst/>
                <a:latin typeface="SFRM0900"/>
              </a:rPr>
              <a:t> </a:t>
            </a:r>
            <a:r>
              <a:rPr lang="it-IT" sz="1800" dirty="0" err="1">
                <a:effectLst/>
                <a:latin typeface="SFRM0900"/>
              </a:rPr>
              <a:t>types</a:t>
            </a:r>
            <a:r>
              <a:rPr lang="it-IT" sz="1800" dirty="0">
                <a:effectLst/>
                <a:latin typeface="SFRM0900"/>
              </a:rPr>
              <a:t> of </a:t>
            </a:r>
            <a:r>
              <a:rPr lang="it-IT" sz="1800" dirty="0" err="1">
                <a:effectLst/>
                <a:latin typeface="SFRM0900"/>
              </a:rPr>
              <a:t>applications</a:t>
            </a:r>
            <a:r>
              <a:rPr lang="it-IT" sz="1800" dirty="0">
                <a:effectLst/>
                <a:latin typeface="SFRM0900"/>
              </a:rPr>
              <a:t> </a:t>
            </a:r>
            <a:r>
              <a:rPr lang="it-IT" sz="1800" dirty="0" err="1">
                <a:effectLst/>
                <a:latin typeface="SFRM0900"/>
              </a:rPr>
              <a:t>deployed</a:t>
            </a:r>
            <a:r>
              <a:rPr lang="it-IT" sz="1800" dirty="0">
                <a:effectLst/>
                <a:latin typeface="SFRM0900"/>
              </a:rPr>
              <a:t> on </a:t>
            </a:r>
            <a:r>
              <a:rPr lang="it-IT" sz="1800" dirty="0" err="1">
                <a:effectLst/>
                <a:latin typeface="SFRM0900"/>
              </a:rPr>
              <a:t>decentralized</a:t>
            </a:r>
            <a:r>
              <a:rPr lang="it-IT" sz="1800" dirty="0">
                <a:effectLst/>
                <a:latin typeface="SFRM0900"/>
              </a:rPr>
              <a:t> computing </a:t>
            </a:r>
            <a:r>
              <a:rPr lang="it-IT" sz="1800" dirty="0" err="1">
                <a:effectLst/>
                <a:latin typeface="SFRM0900"/>
              </a:rPr>
              <a:t>resources</a:t>
            </a:r>
            <a:endParaRPr lang="it-IT" sz="1800" dirty="0">
              <a:effectLst/>
              <a:latin typeface="SFRM090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SFRM0900"/>
              </a:rPr>
              <a:t>Edge intelligence</a:t>
            </a:r>
            <a:endParaRPr lang="it-IT" dirty="0">
              <a:effectLst/>
            </a:endParaRPr>
          </a:p>
          <a:p>
            <a:endParaRPr lang="it-IT" dirty="0"/>
          </a:p>
        </p:txBody>
      </p:sp>
      <p:sp>
        <p:nvSpPr>
          <p:cNvPr id="4" name="Segnaposto numero diapositiva 3"/>
          <p:cNvSpPr>
            <a:spLocks noGrp="1"/>
          </p:cNvSpPr>
          <p:nvPr>
            <p:ph type="sldNum" sz="quarter" idx="5"/>
          </p:nvPr>
        </p:nvSpPr>
        <p:spPr/>
        <p:txBody>
          <a:bodyPr/>
          <a:lstStyle/>
          <a:p>
            <a:fld id="{9F3ACA26-76DC-CA4D-B822-EEBB45612BA2}" type="slidenum">
              <a:rPr lang="it-IT" smtClean="0"/>
              <a:t>8</a:t>
            </a:fld>
            <a:endParaRPr lang="it-IT"/>
          </a:p>
        </p:txBody>
      </p:sp>
    </p:spTree>
    <p:extLst>
      <p:ext uri="{BB962C8B-B14F-4D97-AF65-F5344CB8AC3E}">
        <p14:creationId xmlns:p14="http://schemas.microsoft.com/office/powerpoint/2010/main" val="1658711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complexity in infrastructure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Dynamic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err="1">
                <a:solidFill>
                  <a:srgbClr val="211E1E"/>
                </a:solidFill>
                <a:effectLst/>
                <a:latin typeface="AdvOT8a0ae023"/>
              </a:rPr>
              <a:t>Workloads</a:t>
            </a:r>
            <a:r>
              <a:rPr lang="it-IT" sz="1800" dirty="0">
                <a:solidFill>
                  <a:srgbClr val="211E1E"/>
                </a:solidFill>
                <a:effectLst/>
                <a:latin typeface="AdvOT8a0ae023"/>
              </a:rPr>
              <a:t> can </a:t>
            </a:r>
            <a:r>
              <a:rPr lang="it-IT" sz="1800" dirty="0" err="1">
                <a:solidFill>
                  <a:srgbClr val="211E1E"/>
                </a:solidFill>
                <a:effectLst/>
                <a:latin typeface="AdvOT8a0ae023"/>
              </a:rPr>
              <a:t>highly</a:t>
            </a:r>
            <a:r>
              <a:rPr lang="it-IT" sz="1800" dirty="0">
                <a:solidFill>
                  <a:srgbClr val="211E1E"/>
                </a:solidFill>
                <a:effectLst/>
                <a:latin typeface="AdvOT8a0ae023"/>
              </a:rPr>
              <a:t> </a:t>
            </a:r>
            <a:r>
              <a:rPr lang="it-IT" sz="1800" dirty="0" err="1">
                <a:solidFill>
                  <a:srgbClr val="211E1E"/>
                </a:solidFill>
                <a:effectLst/>
                <a:latin typeface="AdvOT8a0ae023+fb"/>
              </a:rPr>
              <a:t>fl</a:t>
            </a:r>
            <a:r>
              <a:rPr lang="it-IT" sz="1800" dirty="0" err="1">
                <a:solidFill>
                  <a:srgbClr val="211E1E"/>
                </a:solidFill>
                <a:effectLst/>
                <a:latin typeface="AdvOT8a0ae023"/>
              </a:rPr>
              <a:t>uctuate</a:t>
            </a:r>
            <a:r>
              <a:rPr lang="it-IT" sz="1800" dirty="0">
                <a:solidFill>
                  <a:srgbClr val="211E1E"/>
                </a:solidFill>
                <a:effectLst/>
                <a:latin typeface="AdvOT8a0ae023"/>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solidFill>
                  <a:srgbClr val="211E1E"/>
                </a:solidFill>
                <a:effectLst/>
                <a:latin typeface="AdvOT8a0ae023"/>
              </a:rPr>
              <a:t>Support for </a:t>
            </a:r>
            <a:r>
              <a:rPr lang="it-IT" sz="1800" dirty="0" err="1">
                <a:solidFill>
                  <a:srgbClr val="211E1E"/>
                </a:solidFill>
                <a:effectLst/>
                <a:latin typeface="AdvOT8a0ae023"/>
              </a:rPr>
              <a:t>SLOs</a:t>
            </a:r>
            <a:r>
              <a:rPr lang="it-IT" sz="1800" dirty="0">
                <a:solidFill>
                  <a:srgbClr val="211E1E"/>
                </a:solidFill>
                <a:effectLst/>
                <a:latin typeface="AdvOT8a0ae023"/>
              </a:rPr>
              <a:t> and </a:t>
            </a:r>
            <a:r>
              <a:rPr lang="it-IT" sz="1800" dirty="0" err="1">
                <a:solidFill>
                  <a:srgbClr val="211E1E"/>
                </a:solidFill>
                <a:effectLst/>
                <a:latin typeface="AdvOT8a0ae023"/>
              </a:rPr>
              <a:t>execution</a:t>
            </a:r>
            <a:r>
              <a:rPr lang="it-IT" sz="1800" dirty="0">
                <a:solidFill>
                  <a:srgbClr val="211E1E"/>
                </a:solidFill>
                <a:effectLst/>
                <a:latin typeface="AdvOT8a0ae023"/>
              </a:rPr>
              <a:t> </a:t>
            </a:r>
            <a:r>
              <a:rPr lang="it-IT" sz="1800" dirty="0" err="1">
                <a:solidFill>
                  <a:srgbClr val="211E1E"/>
                </a:solidFill>
                <a:effectLst/>
                <a:latin typeface="AdvOT8a0ae023"/>
              </a:rPr>
              <a:t>guarantees</a:t>
            </a:r>
            <a:r>
              <a:rPr lang="it-IT" sz="1800" dirty="0">
                <a:solidFill>
                  <a:srgbClr val="211E1E"/>
                </a:solidFill>
                <a:effectLst/>
                <a:latin typeface="AdvOT8a0ae023"/>
              </a:rPr>
              <a:t>, e.g., developer </a:t>
            </a:r>
            <a:r>
              <a:rPr lang="it-IT" sz="1800" dirty="0" err="1">
                <a:solidFill>
                  <a:srgbClr val="211E1E"/>
                </a:solidFill>
                <a:effectLst/>
                <a:latin typeface="AdvOT8a0ae023"/>
              </a:rPr>
              <a:t>wants</a:t>
            </a:r>
            <a:r>
              <a:rPr lang="it-IT" sz="1800" dirty="0">
                <a:solidFill>
                  <a:srgbClr val="211E1E"/>
                </a:solidFill>
                <a:effectLst/>
                <a:latin typeface="AdvOT8a0ae023"/>
              </a:rPr>
              <a:t> to </a:t>
            </a:r>
            <a:r>
              <a:rPr lang="it-IT" sz="1800" dirty="0" err="1">
                <a:solidFill>
                  <a:srgbClr val="211E1E"/>
                </a:solidFill>
                <a:effectLst/>
                <a:latin typeface="AdvOT8a0ae023"/>
              </a:rPr>
              <a:t>specify</a:t>
            </a:r>
            <a:r>
              <a:rPr lang="it-IT" sz="1800" dirty="0">
                <a:solidFill>
                  <a:srgbClr val="211E1E"/>
                </a:solidFill>
                <a:effectLst/>
                <a:latin typeface="AdvOT8a0ae023"/>
              </a:rPr>
              <a:t> </a:t>
            </a:r>
            <a:r>
              <a:rPr lang="it-IT" sz="1800" dirty="0" err="1">
                <a:solidFill>
                  <a:srgbClr val="211E1E"/>
                </a:solidFill>
                <a:effectLst/>
                <a:latin typeface="AdvOT8a0ae023"/>
              </a:rPr>
              <a:t>that</a:t>
            </a:r>
            <a:r>
              <a:rPr lang="it-IT" sz="1800" dirty="0">
                <a:solidFill>
                  <a:srgbClr val="211E1E"/>
                </a:solidFill>
                <a:effectLst/>
                <a:latin typeface="AdvOT8a0ae023"/>
              </a:rPr>
              <a:t> the </a:t>
            </a:r>
            <a:r>
              <a:rPr lang="it-IT" sz="1800" dirty="0" err="1">
                <a:solidFill>
                  <a:srgbClr val="211E1E"/>
                </a:solidFill>
                <a:effectLst/>
                <a:latin typeface="AdvOT8a0ae023"/>
              </a:rPr>
              <a:t>inference</a:t>
            </a:r>
            <a:r>
              <a:rPr lang="it-IT" sz="1800" dirty="0">
                <a:solidFill>
                  <a:srgbClr val="211E1E"/>
                </a:solidFill>
                <a:effectLst/>
                <a:latin typeface="AdvOT8a0ae023"/>
              </a:rPr>
              <a:t> model </a:t>
            </a:r>
            <a:r>
              <a:rPr lang="it-IT" sz="1800" dirty="0" err="1">
                <a:solidFill>
                  <a:srgbClr val="211E1E"/>
                </a:solidFill>
                <a:effectLst/>
                <a:latin typeface="AdvOT8a0ae023"/>
              </a:rPr>
              <a:t>has</a:t>
            </a:r>
            <a:r>
              <a:rPr lang="it-IT" sz="1800" dirty="0">
                <a:solidFill>
                  <a:srgbClr val="211E1E"/>
                </a:solidFill>
                <a:effectLst/>
                <a:latin typeface="AdvOT8a0ae023"/>
              </a:rPr>
              <a:t> a </a:t>
            </a:r>
            <a:r>
              <a:rPr lang="it-IT" sz="1800" dirty="0" err="1">
                <a:solidFill>
                  <a:srgbClr val="211E1E"/>
                </a:solidFill>
                <a:effectLst/>
                <a:latin typeface="AdvOT8a0ae023"/>
              </a:rPr>
              <a:t>certain</a:t>
            </a:r>
            <a:r>
              <a:rPr lang="it-IT" sz="1800" dirty="0">
                <a:solidFill>
                  <a:srgbClr val="211E1E"/>
                </a:solidFill>
                <a:effectLst/>
                <a:latin typeface="AdvOT8a0ae023"/>
              </a:rPr>
              <a:t> </a:t>
            </a:r>
            <a:r>
              <a:rPr lang="it-IT" sz="1800" dirty="0" err="1">
                <a:solidFill>
                  <a:srgbClr val="211E1E"/>
                </a:solidFill>
                <a:effectLst/>
                <a:latin typeface="AdvOT8a0ae023"/>
              </a:rPr>
              <a:t>accuracy</a:t>
            </a:r>
            <a:endParaRPr lang="it-IT"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solidFill>
                  <a:srgbClr val="211E1E"/>
                </a:solidFill>
                <a:effectLst/>
                <a:latin typeface="AdvOT8a0ae023"/>
              </a:rPr>
              <a:t> </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it-IT" dirty="0"/>
          </a:p>
        </p:txBody>
      </p:sp>
      <p:sp>
        <p:nvSpPr>
          <p:cNvPr id="4" name="Segnaposto numero diapositiva 3"/>
          <p:cNvSpPr>
            <a:spLocks noGrp="1"/>
          </p:cNvSpPr>
          <p:nvPr>
            <p:ph type="sldNum" sz="quarter" idx="5"/>
          </p:nvPr>
        </p:nvSpPr>
        <p:spPr/>
        <p:txBody>
          <a:bodyPr/>
          <a:lstStyle/>
          <a:p>
            <a:fld id="{9F3ACA26-76DC-CA4D-B822-EEBB45612BA2}" type="slidenum">
              <a:rPr lang="it-IT" smtClean="0"/>
              <a:t>9</a:t>
            </a:fld>
            <a:endParaRPr lang="it-IT"/>
          </a:p>
        </p:txBody>
      </p:sp>
    </p:spTree>
    <p:extLst>
      <p:ext uri="{BB962C8B-B14F-4D97-AF65-F5344CB8AC3E}">
        <p14:creationId xmlns:p14="http://schemas.microsoft.com/office/powerpoint/2010/main" val="1333635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Deploy</a:t>
            </a:r>
            <a:r>
              <a:rPr lang="it-IT" dirty="0"/>
              <a:t> </a:t>
            </a:r>
            <a:r>
              <a:rPr lang="it-IT" dirty="0" err="1"/>
              <a:t>faster</a:t>
            </a:r>
            <a:endParaRPr lang="it-IT" dirty="0"/>
          </a:p>
          <a:p>
            <a:r>
              <a:rPr lang="it-IT" dirty="0" err="1"/>
              <a:t>Reloading</a:t>
            </a:r>
            <a:r>
              <a:rPr lang="it-IT" dirty="0"/>
              <a:t> images from remote storage can </a:t>
            </a:r>
            <a:r>
              <a:rPr lang="it-IT" dirty="0" err="1"/>
              <a:t>increase</a:t>
            </a:r>
            <a:r>
              <a:rPr lang="it-IT" dirty="0"/>
              <a:t> the data transmission rate and downgrade system performance</a:t>
            </a:r>
          </a:p>
          <a:p>
            <a:r>
              <a:rPr lang="it-IT" b="0" i="0" u="none" strike="noStrike" dirty="0">
                <a:solidFill>
                  <a:srgbClr val="1F1F1F"/>
                </a:solidFill>
                <a:effectLst/>
                <a:latin typeface="ElsevierGulliver"/>
              </a:rPr>
              <a:t>Big Players </a:t>
            </a:r>
            <a:r>
              <a:rPr lang="it-IT" b="0" i="0" u="none" strike="noStrike" dirty="0" err="1">
                <a:solidFill>
                  <a:srgbClr val="1F1F1F"/>
                </a:solidFill>
                <a:effectLst/>
                <a:latin typeface="ElsevierGulliver"/>
              </a:rPr>
              <a:t>have</a:t>
            </a:r>
            <a:r>
              <a:rPr lang="it-IT" b="0" i="0" u="none" strike="noStrike" dirty="0">
                <a:solidFill>
                  <a:srgbClr val="1F1F1F"/>
                </a:solidFill>
                <a:effectLst/>
                <a:latin typeface="ElsevierGulliver"/>
              </a:rPr>
              <a:t> </a:t>
            </a:r>
            <a:r>
              <a:rPr lang="it-IT" b="0" i="0" u="none" strike="noStrike" dirty="0" err="1">
                <a:solidFill>
                  <a:srgbClr val="1F1F1F"/>
                </a:solidFill>
                <a:effectLst/>
                <a:latin typeface="ElsevierGulliver"/>
              </a:rPr>
              <a:t>addressed</a:t>
            </a:r>
            <a:r>
              <a:rPr lang="it-IT" b="0" i="0" u="none" strike="noStrike" dirty="0">
                <a:solidFill>
                  <a:srgbClr val="1F1F1F"/>
                </a:solidFill>
                <a:effectLst/>
                <a:latin typeface="ElsevierGulliver"/>
              </a:rPr>
              <a:t> </a:t>
            </a:r>
            <a:r>
              <a:rPr lang="it-IT" b="0" i="0" u="none" strike="noStrike" dirty="0" err="1">
                <a:solidFill>
                  <a:srgbClr val="1F1F1F"/>
                </a:solidFill>
                <a:effectLst/>
                <a:latin typeface="ElsevierGulliver"/>
              </a:rPr>
              <a:t>function</a:t>
            </a:r>
            <a:r>
              <a:rPr lang="it-IT" b="0" i="0" u="none" strike="noStrike" dirty="0">
                <a:solidFill>
                  <a:srgbClr val="1F1F1F"/>
                </a:solidFill>
                <a:effectLst/>
                <a:latin typeface="ElsevierGulliver"/>
              </a:rPr>
              <a:t> </a:t>
            </a:r>
            <a:r>
              <a:rPr lang="it-IT" b="0" i="0" u="none" strike="noStrike" dirty="0" err="1">
                <a:solidFill>
                  <a:srgbClr val="1F1F1F"/>
                </a:solidFill>
                <a:effectLst/>
                <a:latin typeface="ElsevierGulliver"/>
              </a:rPr>
              <a:t>composability</a:t>
            </a:r>
            <a:r>
              <a:rPr lang="it-IT" b="0" i="0" u="none" strike="noStrike" dirty="0">
                <a:solidFill>
                  <a:srgbClr val="1F1F1F"/>
                </a:solidFill>
                <a:effectLst/>
                <a:latin typeface="ElsevierGulliver"/>
              </a:rPr>
              <a:t> by </a:t>
            </a:r>
            <a:r>
              <a:rPr lang="it-IT" b="0" i="0" u="none" strike="noStrike" dirty="0" err="1">
                <a:solidFill>
                  <a:srgbClr val="1F1F1F"/>
                </a:solidFill>
                <a:effectLst/>
                <a:latin typeface="ElsevierGulliver"/>
              </a:rPr>
              <a:t>proposing</a:t>
            </a:r>
            <a:r>
              <a:rPr lang="it-IT" b="0" i="0" u="none" strike="noStrike" dirty="0">
                <a:solidFill>
                  <a:srgbClr val="1F1F1F"/>
                </a:solidFill>
                <a:effectLst/>
                <a:latin typeface="ElsevierGulliver"/>
              </a:rPr>
              <a:t> </a:t>
            </a:r>
            <a:r>
              <a:rPr lang="it-IT" b="0" i="0" u="none" strike="noStrike" dirty="0" err="1">
                <a:solidFill>
                  <a:srgbClr val="1F1F1F"/>
                </a:solidFill>
                <a:effectLst/>
                <a:latin typeface="ElsevierGulliver"/>
              </a:rPr>
              <a:t>their</a:t>
            </a:r>
            <a:r>
              <a:rPr lang="it-IT" b="0" i="0" u="none" strike="noStrike" dirty="0">
                <a:solidFill>
                  <a:srgbClr val="1F1F1F"/>
                </a:solidFill>
                <a:effectLst/>
                <a:latin typeface="ElsevierGulliver"/>
              </a:rPr>
              <a:t> </a:t>
            </a:r>
            <a:r>
              <a:rPr lang="it-IT" b="0" i="0" u="none" strike="noStrike" dirty="0" err="1">
                <a:solidFill>
                  <a:srgbClr val="1F1F1F"/>
                </a:solidFill>
                <a:effectLst/>
                <a:latin typeface="ElsevierGulliver"/>
              </a:rPr>
              <a:t>function</a:t>
            </a:r>
            <a:r>
              <a:rPr lang="it-IT" b="0" i="0" u="none" strike="noStrike" dirty="0">
                <a:solidFill>
                  <a:srgbClr val="1F1F1F"/>
                </a:solidFill>
                <a:effectLst/>
                <a:latin typeface="ElsevierGulliver"/>
              </a:rPr>
              <a:t> </a:t>
            </a:r>
            <a:r>
              <a:rPr lang="it-IT" b="0" i="0" u="none" strike="noStrike" dirty="0" err="1">
                <a:solidFill>
                  <a:srgbClr val="1F1F1F"/>
                </a:solidFill>
                <a:effectLst/>
                <a:latin typeface="ElsevierGulliver"/>
              </a:rPr>
              <a:t>orchestrators</a:t>
            </a:r>
            <a:r>
              <a:rPr lang="it-IT" b="0" i="0" u="none" strike="noStrike" dirty="0">
                <a:solidFill>
                  <a:srgbClr val="1F1F1F"/>
                </a:solidFill>
                <a:effectLst/>
                <a:latin typeface="ElsevierGulliver"/>
              </a:rPr>
              <a:t> (e.g., Amazon Step </a:t>
            </a:r>
            <a:r>
              <a:rPr lang="it-IT" b="0" i="0" u="none" strike="noStrike" dirty="0" err="1">
                <a:solidFill>
                  <a:srgbClr val="1F1F1F"/>
                </a:solidFill>
                <a:effectLst/>
                <a:latin typeface="ElsevierGulliver"/>
              </a:rPr>
              <a:t>Function</a:t>
            </a:r>
            <a:r>
              <a:rPr lang="it-IT" b="0" i="0" u="none" strike="noStrike" dirty="0">
                <a:solidFill>
                  <a:srgbClr val="1F1F1F"/>
                </a:solidFill>
                <a:effectLst/>
                <a:latin typeface="ElsevierGulliver"/>
              </a:rPr>
              <a:t>, Microsoft Azure </a:t>
            </a:r>
            <a:r>
              <a:rPr lang="it-IT" b="0" i="0" u="none" strike="noStrike" dirty="0" err="1">
                <a:solidFill>
                  <a:srgbClr val="1F1F1F"/>
                </a:solidFill>
                <a:effectLst/>
                <a:latin typeface="ElsevierGulliver"/>
              </a:rPr>
              <a:t>Durable</a:t>
            </a:r>
            <a:r>
              <a:rPr lang="it-IT" b="0" i="0" u="none" strike="noStrike" dirty="0">
                <a:solidFill>
                  <a:srgbClr val="1F1F1F"/>
                </a:solidFill>
                <a:effectLst/>
                <a:latin typeface="ElsevierGulliver"/>
              </a:rPr>
              <a:t> </a:t>
            </a:r>
            <a:r>
              <a:rPr lang="it-IT" b="0" i="0" u="none" strike="noStrike" dirty="0" err="1">
                <a:solidFill>
                  <a:srgbClr val="1F1F1F"/>
                </a:solidFill>
                <a:effectLst/>
                <a:latin typeface="ElsevierGulliver"/>
              </a:rPr>
              <a:t>Functions</a:t>
            </a:r>
            <a:r>
              <a:rPr lang="it-IT" b="0" i="0" u="none" strike="noStrike" dirty="0">
                <a:solidFill>
                  <a:srgbClr val="1F1F1F"/>
                </a:solidFill>
                <a:effectLst/>
                <a:latin typeface="ElsevierGulliver"/>
              </a:rPr>
              <a:t>, and IBM Composer). </a:t>
            </a:r>
            <a:r>
              <a:rPr lang="it-IT" b="0" i="0" u="none" strike="noStrike" dirty="0" err="1">
                <a:solidFill>
                  <a:srgbClr val="1F1F1F"/>
                </a:solidFill>
                <a:effectLst/>
                <a:latin typeface="ElsevierGulliver"/>
              </a:rPr>
              <a:t>However</a:t>
            </a:r>
            <a:r>
              <a:rPr lang="it-IT" b="0" i="0" u="none" strike="noStrike" dirty="0">
                <a:solidFill>
                  <a:srgbClr val="1F1F1F"/>
                </a:solidFill>
                <a:effectLst/>
                <a:latin typeface="ElsevierGulliver"/>
              </a:rPr>
              <a:t>, </a:t>
            </a:r>
            <a:r>
              <a:rPr lang="it-IT" b="0" i="0" u="none" strike="noStrike" dirty="0" err="1">
                <a:solidFill>
                  <a:srgbClr val="1F1F1F"/>
                </a:solidFill>
                <a:effectLst/>
                <a:latin typeface="ElsevierGulliver"/>
              </a:rPr>
              <a:t>these</a:t>
            </a:r>
            <a:r>
              <a:rPr lang="it-IT" b="0" i="0" u="none" strike="noStrike" dirty="0">
                <a:solidFill>
                  <a:srgbClr val="1F1F1F"/>
                </a:solidFill>
                <a:effectLst/>
                <a:latin typeface="ElsevierGulliver"/>
              </a:rPr>
              <a:t> systems </a:t>
            </a:r>
            <a:r>
              <a:rPr lang="it-IT" b="0" i="0" u="none" strike="noStrike" dirty="0" err="1">
                <a:solidFill>
                  <a:srgbClr val="1F1F1F"/>
                </a:solidFill>
                <a:effectLst/>
                <a:latin typeface="ElsevierGulliver"/>
              </a:rPr>
              <a:t>cannot</a:t>
            </a:r>
            <a:r>
              <a:rPr lang="it-IT" b="0" i="0" u="none" strike="noStrike" dirty="0">
                <a:solidFill>
                  <a:srgbClr val="1F1F1F"/>
                </a:solidFill>
                <a:effectLst/>
                <a:latin typeface="ElsevierGulliver"/>
              </a:rPr>
              <a:t> be </a:t>
            </a:r>
            <a:r>
              <a:rPr lang="it-IT" b="0" i="0" u="none" strike="noStrike" dirty="0" err="1">
                <a:solidFill>
                  <a:srgbClr val="1F1F1F"/>
                </a:solidFill>
                <a:effectLst/>
                <a:latin typeface="ElsevierGulliver"/>
              </a:rPr>
              <a:t>used</a:t>
            </a:r>
            <a:r>
              <a:rPr lang="it-IT" b="0" i="0" u="none" strike="noStrike" dirty="0">
                <a:solidFill>
                  <a:srgbClr val="1F1F1F"/>
                </a:solidFill>
                <a:effectLst/>
                <a:latin typeface="ElsevierGulliver"/>
              </a:rPr>
              <a:t> </a:t>
            </a:r>
            <a:r>
              <a:rPr lang="it-IT" b="0" i="0" u="none" strike="noStrike" dirty="0" err="1">
                <a:solidFill>
                  <a:srgbClr val="1F1F1F"/>
                </a:solidFill>
                <a:effectLst/>
                <a:latin typeface="ElsevierGulliver"/>
              </a:rPr>
              <a:t>everywhere</a:t>
            </a:r>
            <a:r>
              <a:rPr lang="it-IT" b="0" i="0" u="none" strike="noStrike" dirty="0">
                <a:solidFill>
                  <a:srgbClr val="1F1F1F"/>
                </a:solidFill>
                <a:effectLst/>
                <a:latin typeface="ElsevierGulliver"/>
              </a:rPr>
              <a:t> </a:t>
            </a:r>
            <a:r>
              <a:rPr lang="it-IT" b="0" i="0" u="none" strike="noStrike" dirty="0" err="1">
                <a:solidFill>
                  <a:srgbClr val="1F1F1F"/>
                </a:solidFill>
                <a:effectLst/>
                <a:latin typeface="ElsevierGulliver"/>
              </a:rPr>
              <a:t>because</a:t>
            </a:r>
            <a:r>
              <a:rPr lang="it-IT" b="0" i="0" u="none" strike="noStrike" dirty="0">
                <a:solidFill>
                  <a:srgbClr val="1F1F1F"/>
                </a:solidFill>
                <a:effectLst/>
                <a:latin typeface="ElsevierGulliver"/>
              </a:rPr>
              <a:t> </a:t>
            </a:r>
            <a:r>
              <a:rPr lang="it-IT" b="0" i="0" u="none" strike="noStrike" dirty="0" err="1">
                <a:solidFill>
                  <a:srgbClr val="1F1F1F"/>
                </a:solidFill>
                <a:effectLst/>
                <a:latin typeface="ElsevierGulliver"/>
              </a:rPr>
              <a:t>they</a:t>
            </a:r>
            <a:r>
              <a:rPr lang="it-IT" b="0" i="0" u="none" strike="noStrike" dirty="0">
                <a:solidFill>
                  <a:srgbClr val="1F1F1F"/>
                </a:solidFill>
                <a:effectLst/>
                <a:latin typeface="ElsevierGulliver"/>
              </a:rPr>
              <a:t> are </a:t>
            </a:r>
            <a:r>
              <a:rPr lang="it-IT" b="0" i="0" u="none" strike="noStrike" dirty="0" err="1">
                <a:solidFill>
                  <a:srgbClr val="1F1F1F"/>
                </a:solidFill>
                <a:effectLst/>
                <a:latin typeface="ElsevierGulliver"/>
              </a:rPr>
              <a:t>constrained</a:t>
            </a:r>
            <a:r>
              <a:rPr lang="it-IT" b="0" i="0" u="none" strike="noStrike" dirty="0">
                <a:solidFill>
                  <a:srgbClr val="1F1F1F"/>
                </a:solidFill>
                <a:effectLst/>
                <a:latin typeface="ElsevierGulliver"/>
              </a:rPr>
              <a:t> </a:t>
            </a:r>
            <a:r>
              <a:rPr lang="it-IT" b="0" i="0" u="none" strike="noStrike" dirty="0" err="1">
                <a:solidFill>
                  <a:srgbClr val="1F1F1F"/>
                </a:solidFill>
                <a:effectLst/>
                <a:latin typeface="ElsevierGulliver"/>
              </a:rPr>
              <a:t>at</a:t>
            </a:r>
            <a:r>
              <a:rPr lang="it-IT" b="0" i="0" u="none" strike="noStrike" dirty="0">
                <a:solidFill>
                  <a:srgbClr val="1F1F1F"/>
                </a:solidFill>
                <a:effectLst/>
                <a:latin typeface="ElsevierGulliver"/>
              </a:rPr>
              <a:t> the providers’ data centers</a:t>
            </a:r>
            <a:endParaRPr lang="it-IT" dirty="0"/>
          </a:p>
        </p:txBody>
      </p:sp>
      <p:sp>
        <p:nvSpPr>
          <p:cNvPr id="4" name="Segnaposto numero diapositiva 3"/>
          <p:cNvSpPr>
            <a:spLocks noGrp="1"/>
          </p:cNvSpPr>
          <p:nvPr>
            <p:ph type="sldNum" sz="quarter" idx="5"/>
          </p:nvPr>
        </p:nvSpPr>
        <p:spPr/>
        <p:txBody>
          <a:bodyPr/>
          <a:lstStyle/>
          <a:p>
            <a:fld id="{9F3ACA26-76DC-CA4D-B822-EEBB45612BA2}" type="slidenum">
              <a:rPr lang="it-IT" smtClean="0"/>
              <a:t>10</a:t>
            </a:fld>
            <a:endParaRPr lang="it-IT"/>
          </a:p>
        </p:txBody>
      </p:sp>
    </p:spTree>
    <p:extLst>
      <p:ext uri="{BB962C8B-B14F-4D97-AF65-F5344CB8AC3E}">
        <p14:creationId xmlns:p14="http://schemas.microsoft.com/office/powerpoint/2010/main" val="265652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harisSIL"/>
              </a:rPr>
              <a:t>Include </a:t>
            </a:r>
            <a:r>
              <a:rPr lang="it-IT" sz="1800" dirty="0" err="1">
                <a:effectLst/>
                <a:latin typeface="CharisSIL"/>
              </a:rPr>
              <a:t>centralized</a:t>
            </a:r>
            <a:r>
              <a:rPr lang="it-IT" sz="1800" dirty="0">
                <a:effectLst/>
                <a:latin typeface="CharisSIL"/>
              </a:rPr>
              <a:t> scheduling and management </a:t>
            </a:r>
            <a:r>
              <a:rPr lang="it-IT" sz="1800" dirty="0" err="1">
                <a:effectLst/>
                <a:latin typeface="CharisSIL"/>
              </a:rPr>
              <a:t>components</a:t>
            </a:r>
            <a:r>
              <a:rPr lang="it-IT" sz="1800" dirty="0">
                <a:effectLst/>
                <a:latin typeface="CharisSIL"/>
              </a:rPr>
              <a:t> (e.g., the </a:t>
            </a:r>
            <a:r>
              <a:rPr lang="it-IT" sz="1800" i="1" dirty="0">
                <a:effectLst/>
                <a:latin typeface="CharisSIL"/>
              </a:rPr>
              <a:t>Controller </a:t>
            </a:r>
            <a:r>
              <a:rPr lang="it-IT" sz="1800" dirty="0">
                <a:effectLst/>
                <a:latin typeface="CharisSIL"/>
              </a:rPr>
              <a:t>in </a:t>
            </a:r>
            <a:r>
              <a:rPr lang="it-IT" sz="1800" dirty="0" err="1">
                <a:effectLst/>
                <a:latin typeface="CharisSIL"/>
              </a:rPr>
              <a:t>OpenWhisk</a:t>
            </a:r>
            <a:r>
              <a:rPr lang="it-IT" sz="1800" dirty="0">
                <a:effectLst/>
                <a:latin typeface="CharisSIL"/>
              </a:rPr>
              <a:t>, the </a:t>
            </a:r>
            <a:r>
              <a:rPr lang="it-IT" sz="1800" i="1" dirty="0">
                <a:effectLst/>
                <a:latin typeface="CharisSIL"/>
              </a:rPr>
              <a:t>Gateway </a:t>
            </a:r>
            <a:r>
              <a:rPr lang="it-IT" sz="1800" dirty="0">
                <a:effectLst/>
                <a:latin typeface="CharisSIL"/>
              </a:rPr>
              <a:t>in </a:t>
            </a:r>
            <a:r>
              <a:rPr lang="it-IT" sz="1800" dirty="0" err="1">
                <a:effectLst/>
                <a:latin typeface="CharisSIL"/>
              </a:rPr>
              <a:t>OpenFaaS</a:t>
            </a:r>
            <a:r>
              <a:rPr lang="it-IT" sz="1800" dirty="0">
                <a:effectLst/>
                <a:latin typeface="CharisSIL"/>
              </a:rPr>
              <a:t>). </a:t>
            </a:r>
            <a:r>
              <a:rPr lang="it-IT" sz="1800" dirty="0" err="1">
                <a:effectLst/>
                <a:latin typeface="CharisSIL"/>
              </a:rPr>
              <a:t>Both</a:t>
            </a:r>
            <a:r>
              <a:rPr lang="it-IT" sz="1800" dirty="0">
                <a:effectLst/>
                <a:latin typeface="CharisSIL"/>
              </a:rPr>
              <a:t> </a:t>
            </a:r>
            <a:r>
              <a:rPr lang="it-IT" sz="1800" dirty="0" err="1">
                <a:effectLst/>
                <a:latin typeface="CharisSIL"/>
              </a:rPr>
              <a:t>these</a:t>
            </a:r>
            <a:r>
              <a:rPr lang="it-IT" sz="1800" dirty="0">
                <a:effectLst/>
                <a:latin typeface="CharisSIL"/>
              </a:rPr>
              <a:t> frameworks </a:t>
            </a:r>
            <a:r>
              <a:rPr lang="it-IT" sz="1800" dirty="0" err="1">
                <a:effectLst/>
                <a:latin typeface="CharisSIL"/>
              </a:rPr>
              <a:t>rely</a:t>
            </a:r>
            <a:r>
              <a:rPr lang="it-IT" sz="1800" dirty="0">
                <a:effectLst/>
                <a:latin typeface="CharisSIL"/>
              </a:rPr>
              <a:t> on software containers for </a:t>
            </a:r>
            <a:r>
              <a:rPr lang="it-IT" sz="1800" dirty="0" err="1">
                <a:effectLst/>
                <a:latin typeface="CharisSIL"/>
              </a:rPr>
              <a:t>isolation</a:t>
            </a:r>
            <a:r>
              <a:rPr lang="it-IT" sz="1800" dirty="0">
                <a:effectLst/>
                <a:latin typeface="CharisSIL"/>
              </a:rPr>
              <a:t>. </a:t>
            </a:r>
            <a:endParaRPr lang="it-IT" dirty="0"/>
          </a:p>
          <a:p>
            <a:r>
              <a:rPr lang="en-US" dirty="0"/>
              <a:t>Replacing software containers with lightweight runtime environments</a:t>
            </a:r>
            <a:endParaRPr lang="it-IT" dirty="0"/>
          </a:p>
        </p:txBody>
      </p:sp>
      <p:sp>
        <p:nvSpPr>
          <p:cNvPr id="4" name="Segnaposto numero diapositiva 3"/>
          <p:cNvSpPr>
            <a:spLocks noGrp="1"/>
          </p:cNvSpPr>
          <p:nvPr>
            <p:ph type="sldNum" sz="quarter" idx="5"/>
          </p:nvPr>
        </p:nvSpPr>
        <p:spPr/>
        <p:txBody>
          <a:bodyPr/>
          <a:lstStyle/>
          <a:p>
            <a:fld id="{9F3ACA26-76DC-CA4D-B822-EEBB45612BA2}" type="slidenum">
              <a:rPr lang="it-IT" smtClean="0"/>
              <a:t>11</a:t>
            </a:fld>
            <a:endParaRPr lang="it-IT"/>
          </a:p>
        </p:txBody>
      </p:sp>
    </p:spTree>
    <p:extLst>
      <p:ext uri="{BB962C8B-B14F-4D97-AF65-F5344CB8AC3E}">
        <p14:creationId xmlns:p14="http://schemas.microsoft.com/office/powerpoint/2010/main" val="253584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370C77-6D36-2BBF-235F-51FE96AD024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0026C37-1327-01F1-53B5-958318BEA4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BA47D98-8FBB-5421-27CA-07E8A1BFE8D0}"/>
              </a:ext>
            </a:extLst>
          </p:cNvPr>
          <p:cNvSpPr>
            <a:spLocks noGrp="1"/>
          </p:cNvSpPr>
          <p:nvPr>
            <p:ph type="dt" sz="half" idx="10"/>
          </p:nvPr>
        </p:nvSpPr>
        <p:spPr/>
        <p:txBody>
          <a:bodyPr/>
          <a:lstStyle/>
          <a:p>
            <a:fld id="{BD7E27A8-F264-0F42-95C4-4FADE88134B5}" type="datetime1">
              <a:rPr lang="it-IT" smtClean="0"/>
              <a:t>04/05/24</a:t>
            </a:fld>
            <a:endParaRPr lang="it-IT"/>
          </a:p>
        </p:txBody>
      </p:sp>
      <p:sp>
        <p:nvSpPr>
          <p:cNvPr id="5" name="Segnaposto piè di pagina 4">
            <a:extLst>
              <a:ext uri="{FF2B5EF4-FFF2-40B4-BE49-F238E27FC236}">
                <a16:creationId xmlns:a16="http://schemas.microsoft.com/office/drawing/2014/main" id="{6EFF950D-AC47-D691-83BA-88FC48F403F7}"/>
              </a:ext>
            </a:extLst>
          </p:cNvPr>
          <p:cNvSpPr>
            <a:spLocks noGrp="1"/>
          </p:cNvSpPr>
          <p:nvPr>
            <p:ph type="ftr" sz="quarter" idx="11"/>
          </p:nvPr>
        </p:nvSpPr>
        <p:spPr/>
        <p:txBody>
          <a:bodyPr/>
          <a:lstStyle/>
          <a:p>
            <a:r>
              <a:rPr lang="it-IT"/>
              <a:t>Valeria Cardellini</a:t>
            </a:r>
          </a:p>
        </p:txBody>
      </p:sp>
      <p:sp>
        <p:nvSpPr>
          <p:cNvPr id="6" name="Segnaposto numero diapositiva 5">
            <a:extLst>
              <a:ext uri="{FF2B5EF4-FFF2-40B4-BE49-F238E27FC236}">
                <a16:creationId xmlns:a16="http://schemas.microsoft.com/office/drawing/2014/main" id="{A930507E-46A0-E913-27D2-E6A176D8696D}"/>
              </a:ext>
            </a:extLst>
          </p:cNvPr>
          <p:cNvSpPr>
            <a:spLocks noGrp="1"/>
          </p:cNvSpPr>
          <p:nvPr>
            <p:ph type="sldNum" sz="quarter" idx="12"/>
          </p:nvPr>
        </p:nvSpPr>
        <p:spPr/>
        <p:txBody>
          <a:bodyPr/>
          <a:lstStyle/>
          <a:p>
            <a:fld id="{EFF88CCD-85E0-8A47-8793-07E993C8A44B}" type="slidenum">
              <a:rPr lang="it-IT" smtClean="0"/>
              <a:t>‹N›</a:t>
            </a:fld>
            <a:endParaRPr lang="it-IT"/>
          </a:p>
        </p:txBody>
      </p:sp>
    </p:spTree>
    <p:extLst>
      <p:ext uri="{BB962C8B-B14F-4D97-AF65-F5344CB8AC3E}">
        <p14:creationId xmlns:p14="http://schemas.microsoft.com/office/powerpoint/2010/main" val="220210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9E9A1D-38CD-7043-A882-A168CDF9304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D16D2E2-77A3-847C-02F5-1E4FD665353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600FC1B-1FEA-F0DA-3ABA-EFBD9373CC61}"/>
              </a:ext>
            </a:extLst>
          </p:cNvPr>
          <p:cNvSpPr>
            <a:spLocks noGrp="1"/>
          </p:cNvSpPr>
          <p:nvPr>
            <p:ph type="dt" sz="half" idx="10"/>
          </p:nvPr>
        </p:nvSpPr>
        <p:spPr/>
        <p:txBody>
          <a:bodyPr/>
          <a:lstStyle/>
          <a:p>
            <a:fld id="{12BAE8F1-FA3D-864B-A4D0-B133480F1A17}" type="datetime1">
              <a:rPr lang="it-IT" smtClean="0"/>
              <a:t>04/05/24</a:t>
            </a:fld>
            <a:endParaRPr lang="it-IT"/>
          </a:p>
        </p:txBody>
      </p:sp>
      <p:sp>
        <p:nvSpPr>
          <p:cNvPr id="5" name="Segnaposto piè di pagina 4">
            <a:extLst>
              <a:ext uri="{FF2B5EF4-FFF2-40B4-BE49-F238E27FC236}">
                <a16:creationId xmlns:a16="http://schemas.microsoft.com/office/drawing/2014/main" id="{EAFF9B50-E481-3F83-DA52-E1FAEB9D175A}"/>
              </a:ext>
            </a:extLst>
          </p:cNvPr>
          <p:cNvSpPr>
            <a:spLocks noGrp="1"/>
          </p:cNvSpPr>
          <p:nvPr>
            <p:ph type="ftr" sz="quarter" idx="11"/>
          </p:nvPr>
        </p:nvSpPr>
        <p:spPr/>
        <p:txBody>
          <a:bodyPr/>
          <a:lstStyle/>
          <a:p>
            <a:r>
              <a:rPr lang="it-IT"/>
              <a:t>Valeria Cardellini</a:t>
            </a:r>
          </a:p>
        </p:txBody>
      </p:sp>
      <p:sp>
        <p:nvSpPr>
          <p:cNvPr id="6" name="Segnaposto numero diapositiva 5">
            <a:extLst>
              <a:ext uri="{FF2B5EF4-FFF2-40B4-BE49-F238E27FC236}">
                <a16:creationId xmlns:a16="http://schemas.microsoft.com/office/drawing/2014/main" id="{CEA707E0-E992-6882-3A7C-A56B8EE2B686}"/>
              </a:ext>
            </a:extLst>
          </p:cNvPr>
          <p:cNvSpPr>
            <a:spLocks noGrp="1"/>
          </p:cNvSpPr>
          <p:nvPr>
            <p:ph type="sldNum" sz="quarter" idx="12"/>
          </p:nvPr>
        </p:nvSpPr>
        <p:spPr/>
        <p:txBody>
          <a:bodyPr/>
          <a:lstStyle/>
          <a:p>
            <a:fld id="{EFF88CCD-85E0-8A47-8793-07E993C8A44B}" type="slidenum">
              <a:rPr lang="it-IT" smtClean="0"/>
              <a:t>‹N›</a:t>
            </a:fld>
            <a:endParaRPr lang="it-IT"/>
          </a:p>
        </p:txBody>
      </p:sp>
    </p:spTree>
    <p:extLst>
      <p:ext uri="{BB962C8B-B14F-4D97-AF65-F5344CB8AC3E}">
        <p14:creationId xmlns:p14="http://schemas.microsoft.com/office/powerpoint/2010/main" val="379415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69A46EA-B39A-D1AA-8B73-14DE59BB430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E5FA0E7-89C7-0E4F-016F-3AC0064BD03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B9AB8BB-FCAE-F5ED-ADEE-C5A486CFF353}"/>
              </a:ext>
            </a:extLst>
          </p:cNvPr>
          <p:cNvSpPr>
            <a:spLocks noGrp="1"/>
          </p:cNvSpPr>
          <p:nvPr>
            <p:ph type="dt" sz="half" idx="10"/>
          </p:nvPr>
        </p:nvSpPr>
        <p:spPr/>
        <p:txBody>
          <a:bodyPr/>
          <a:lstStyle/>
          <a:p>
            <a:fld id="{C4D8AF3D-0C8B-5146-B90C-699083957D5E}" type="datetime1">
              <a:rPr lang="it-IT" smtClean="0"/>
              <a:t>04/05/24</a:t>
            </a:fld>
            <a:endParaRPr lang="it-IT"/>
          </a:p>
        </p:txBody>
      </p:sp>
      <p:sp>
        <p:nvSpPr>
          <p:cNvPr id="5" name="Segnaposto piè di pagina 4">
            <a:extLst>
              <a:ext uri="{FF2B5EF4-FFF2-40B4-BE49-F238E27FC236}">
                <a16:creationId xmlns:a16="http://schemas.microsoft.com/office/drawing/2014/main" id="{16826993-E2D7-82BC-34DA-AFCDA5C3DF35}"/>
              </a:ext>
            </a:extLst>
          </p:cNvPr>
          <p:cNvSpPr>
            <a:spLocks noGrp="1"/>
          </p:cNvSpPr>
          <p:nvPr>
            <p:ph type="ftr" sz="quarter" idx="11"/>
          </p:nvPr>
        </p:nvSpPr>
        <p:spPr/>
        <p:txBody>
          <a:bodyPr/>
          <a:lstStyle/>
          <a:p>
            <a:r>
              <a:rPr lang="it-IT"/>
              <a:t>Valeria Cardellini</a:t>
            </a:r>
          </a:p>
        </p:txBody>
      </p:sp>
      <p:sp>
        <p:nvSpPr>
          <p:cNvPr id="6" name="Segnaposto numero diapositiva 5">
            <a:extLst>
              <a:ext uri="{FF2B5EF4-FFF2-40B4-BE49-F238E27FC236}">
                <a16:creationId xmlns:a16="http://schemas.microsoft.com/office/drawing/2014/main" id="{0EF77CFD-DA8A-8A22-2D40-54750485F73A}"/>
              </a:ext>
            </a:extLst>
          </p:cNvPr>
          <p:cNvSpPr>
            <a:spLocks noGrp="1"/>
          </p:cNvSpPr>
          <p:nvPr>
            <p:ph type="sldNum" sz="quarter" idx="12"/>
          </p:nvPr>
        </p:nvSpPr>
        <p:spPr/>
        <p:txBody>
          <a:bodyPr/>
          <a:lstStyle/>
          <a:p>
            <a:fld id="{EFF88CCD-85E0-8A47-8793-07E993C8A44B}" type="slidenum">
              <a:rPr lang="it-IT" smtClean="0"/>
              <a:t>‹N›</a:t>
            </a:fld>
            <a:endParaRPr lang="it-IT"/>
          </a:p>
        </p:txBody>
      </p:sp>
    </p:spTree>
    <p:extLst>
      <p:ext uri="{BB962C8B-B14F-4D97-AF65-F5344CB8AC3E}">
        <p14:creationId xmlns:p14="http://schemas.microsoft.com/office/powerpoint/2010/main" val="90742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B7DA649-4D6F-86F4-3917-7071997337BF}"/>
              </a:ext>
            </a:extLst>
          </p:cNvPr>
          <p:cNvSpPr>
            <a:spLocks noGrp="1"/>
          </p:cNvSpPr>
          <p:nvPr>
            <p:ph idx="1"/>
          </p:nvPr>
        </p:nvSpPr>
        <p:spPr/>
        <p:txBody>
          <a:bodyPr/>
          <a:lstStyle>
            <a:lvl2pPr marL="685800" indent="-228600">
              <a:buClr>
                <a:schemeClr val="accent6">
                  <a:lumMod val="75000"/>
                </a:schemeClr>
              </a:buClr>
              <a:buFont typeface="Wingdings" pitchFamily="2" charset="2"/>
              <a:buChar char="Ø"/>
              <a:defRPr/>
            </a:lvl2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F04265A9-EBB7-2954-4C30-493495F2649C}"/>
              </a:ext>
            </a:extLst>
          </p:cNvPr>
          <p:cNvSpPr>
            <a:spLocks noGrp="1"/>
          </p:cNvSpPr>
          <p:nvPr>
            <p:ph type="ftr" sz="quarter" idx="11"/>
          </p:nvPr>
        </p:nvSpPr>
        <p:spPr>
          <a:xfrm>
            <a:off x="838200" y="6478405"/>
            <a:ext cx="4114800" cy="365125"/>
          </a:xfrm>
        </p:spPr>
        <p:txBody>
          <a:bodyPr/>
          <a:lstStyle>
            <a:lvl1pPr algn="l">
              <a:defRPr/>
            </a:lvl1pPr>
          </a:lstStyle>
          <a:p>
            <a:r>
              <a:rPr lang="it-IT"/>
              <a:t>Valeria Cardellini</a:t>
            </a:r>
          </a:p>
        </p:txBody>
      </p:sp>
      <p:sp>
        <p:nvSpPr>
          <p:cNvPr id="6" name="Segnaposto numero diapositiva 5">
            <a:extLst>
              <a:ext uri="{FF2B5EF4-FFF2-40B4-BE49-F238E27FC236}">
                <a16:creationId xmlns:a16="http://schemas.microsoft.com/office/drawing/2014/main" id="{07C22DA0-7442-76D8-D572-CB95392FFB89}"/>
              </a:ext>
            </a:extLst>
          </p:cNvPr>
          <p:cNvSpPr>
            <a:spLocks noGrp="1"/>
          </p:cNvSpPr>
          <p:nvPr>
            <p:ph type="sldNum" sz="quarter" idx="12"/>
          </p:nvPr>
        </p:nvSpPr>
        <p:spPr>
          <a:xfrm>
            <a:off x="8610600" y="6463935"/>
            <a:ext cx="2743200" cy="365125"/>
          </a:xfrm>
        </p:spPr>
        <p:txBody>
          <a:bodyPr/>
          <a:lstStyle/>
          <a:p>
            <a:fld id="{EFF88CCD-85E0-8A47-8793-07E993C8A44B}" type="slidenum">
              <a:rPr lang="it-IT" smtClean="0"/>
              <a:t>‹N›</a:t>
            </a:fld>
            <a:endParaRPr lang="it-IT"/>
          </a:p>
        </p:txBody>
      </p:sp>
      <p:sp>
        <p:nvSpPr>
          <p:cNvPr id="8" name="Titolo 1">
            <a:extLst>
              <a:ext uri="{FF2B5EF4-FFF2-40B4-BE49-F238E27FC236}">
                <a16:creationId xmlns:a16="http://schemas.microsoft.com/office/drawing/2014/main" id="{54BC0F3A-3E30-CCD8-C4D8-BC135C31A4A8}"/>
              </a:ext>
            </a:extLst>
          </p:cNvPr>
          <p:cNvSpPr>
            <a:spLocks noGrp="1"/>
          </p:cNvSpPr>
          <p:nvPr>
            <p:ph type="title"/>
          </p:nvPr>
        </p:nvSpPr>
        <p:spPr>
          <a:xfrm>
            <a:off x="0" y="-8331"/>
            <a:ext cx="12192000" cy="860737"/>
          </a:xfrm>
          <a:solidFill>
            <a:schemeClr val="accent6">
              <a:lumMod val="20000"/>
              <a:lumOff val="80000"/>
            </a:schemeClr>
          </a:solidFill>
        </p:spPr>
        <p:txBody>
          <a:bodyPr>
            <a:normAutofit/>
          </a:bodyPr>
          <a:lstStyle>
            <a:lvl1pPr marL="677863" indent="0">
              <a:tabLst/>
              <a:defRPr sz="3600" b="1">
                <a:solidFill>
                  <a:schemeClr val="accent6">
                    <a:lumMod val="50000"/>
                  </a:schemeClr>
                </a:solidFill>
              </a:defRPr>
            </a:lvl1pPr>
          </a:lstStyle>
          <a:p>
            <a:r>
              <a:rPr lang="it-IT" dirty="0"/>
              <a:t>Fare clic per modificare lo stile del titolo dello schema</a:t>
            </a:r>
          </a:p>
        </p:txBody>
      </p:sp>
    </p:spTree>
    <p:extLst>
      <p:ext uri="{BB962C8B-B14F-4D97-AF65-F5344CB8AC3E}">
        <p14:creationId xmlns:p14="http://schemas.microsoft.com/office/powerpoint/2010/main" val="161539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A848AE-1B1B-C3C5-724F-23CC7E77DD3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D5AFAE3-0F1C-F05B-F6AE-A64DAC41B4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8A530AE-10D4-4245-1891-A99179ACF389}"/>
              </a:ext>
            </a:extLst>
          </p:cNvPr>
          <p:cNvSpPr>
            <a:spLocks noGrp="1"/>
          </p:cNvSpPr>
          <p:nvPr>
            <p:ph type="dt" sz="half" idx="10"/>
          </p:nvPr>
        </p:nvSpPr>
        <p:spPr/>
        <p:txBody>
          <a:bodyPr/>
          <a:lstStyle/>
          <a:p>
            <a:fld id="{B2D9E43C-BBB0-444C-8BF7-338E22CFAA49}" type="datetime1">
              <a:rPr lang="it-IT" smtClean="0"/>
              <a:t>04/05/24</a:t>
            </a:fld>
            <a:endParaRPr lang="it-IT"/>
          </a:p>
        </p:txBody>
      </p:sp>
      <p:sp>
        <p:nvSpPr>
          <p:cNvPr id="5" name="Segnaposto piè di pagina 4">
            <a:extLst>
              <a:ext uri="{FF2B5EF4-FFF2-40B4-BE49-F238E27FC236}">
                <a16:creationId xmlns:a16="http://schemas.microsoft.com/office/drawing/2014/main" id="{B8EBEDC2-FBA0-5679-E5A9-C5B319716D36}"/>
              </a:ext>
            </a:extLst>
          </p:cNvPr>
          <p:cNvSpPr>
            <a:spLocks noGrp="1"/>
          </p:cNvSpPr>
          <p:nvPr>
            <p:ph type="ftr" sz="quarter" idx="11"/>
          </p:nvPr>
        </p:nvSpPr>
        <p:spPr/>
        <p:txBody>
          <a:bodyPr/>
          <a:lstStyle/>
          <a:p>
            <a:r>
              <a:rPr lang="it-IT"/>
              <a:t>Valeria Cardellini</a:t>
            </a:r>
          </a:p>
        </p:txBody>
      </p:sp>
      <p:sp>
        <p:nvSpPr>
          <p:cNvPr id="6" name="Segnaposto numero diapositiva 5">
            <a:extLst>
              <a:ext uri="{FF2B5EF4-FFF2-40B4-BE49-F238E27FC236}">
                <a16:creationId xmlns:a16="http://schemas.microsoft.com/office/drawing/2014/main" id="{3D86E420-561D-68A4-DA7E-FEC71192CE7D}"/>
              </a:ext>
            </a:extLst>
          </p:cNvPr>
          <p:cNvSpPr>
            <a:spLocks noGrp="1"/>
          </p:cNvSpPr>
          <p:nvPr>
            <p:ph type="sldNum" sz="quarter" idx="12"/>
          </p:nvPr>
        </p:nvSpPr>
        <p:spPr/>
        <p:txBody>
          <a:bodyPr/>
          <a:lstStyle/>
          <a:p>
            <a:fld id="{EFF88CCD-85E0-8A47-8793-07E993C8A44B}" type="slidenum">
              <a:rPr lang="it-IT" smtClean="0"/>
              <a:t>‹N›</a:t>
            </a:fld>
            <a:endParaRPr lang="it-IT"/>
          </a:p>
        </p:txBody>
      </p:sp>
    </p:spTree>
    <p:extLst>
      <p:ext uri="{BB962C8B-B14F-4D97-AF65-F5344CB8AC3E}">
        <p14:creationId xmlns:p14="http://schemas.microsoft.com/office/powerpoint/2010/main" val="3245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05A39A-72BC-67E7-38DA-442E45E5E8B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0463D6-C623-F0DE-4A29-DCC491BC281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4F2A4A3-A9A6-EBF1-71C8-29F0C7116D0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19E08E6-07B7-A433-58C9-4FAF1B7F74EB}"/>
              </a:ext>
            </a:extLst>
          </p:cNvPr>
          <p:cNvSpPr>
            <a:spLocks noGrp="1"/>
          </p:cNvSpPr>
          <p:nvPr>
            <p:ph type="dt" sz="half" idx="10"/>
          </p:nvPr>
        </p:nvSpPr>
        <p:spPr/>
        <p:txBody>
          <a:bodyPr/>
          <a:lstStyle/>
          <a:p>
            <a:fld id="{5194B4AC-0FE0-9B4E-9628-EA977699ED2F}" type="datetime1">
              <a:rPr lang="it-IT" smtClean="0"/>
              <a:t>04/05/24</a:t>
            </a:fld>
            <a:endParaRPr lang="it-IT"/>
          </a:p>
        </p:txBody>
      </p:sp>
      <p:sp>
        <p:nvSpPr>
          <p:cNvPr id="6" name="Segnaposto piè di pagina 5">
            <a:extLst>
              <a:ext uri="{FF2B5EF4-FFF2-40B4-BE49-F238E27FC236}">
                <a16:creationId xmlns:a16="http://schemas.microsoft.com/office/drawing/2014/main" id="{A25AE855-DD1F-6A25-2FAC-686E2B60F1A5}"/>
              </a:ext>
            </a:extLst>
          </p:cNvPr>
          <p:cNvSpPr>
            <a:spLocks noGrp="1"/>
          </p:cNvSpPr>
          <p:nvPr>
            <p:ph type="ftr" sz="quarter" idx="11"/>
          </p:nvPr>
        </p:nvSpPr>
        <p:spPr/>
        <p:txBody>
          <a:bodyPr/>
          <a:lstStyle/>
          <a:p>
            <a:r>
              <a:rPr lang="it-IT"/>
              <a:t>Valeria Cardellini</a:t>
            </a:r>
          </a:p>
        </p:txBody>
      </p:sp>
      <p:sp>
        <p:nvSpPr>
          <p:cNvPr id="7" name="Segnaposto numero diapositiva 6">
            <a:extLst>
              <a:ext uri="{FF2B5EF4-FFF2-40B4-BE49-F238E27FC236}">
                <a16:creationId xmlns:a16="http://schemas.microsoft.com/office/drawing/2014/main" id="{452C3CF9-3FAC-0355-186F-AEC1D1272F7E}"/>
              </a:ext>
            </a:extLst>
          </p:cNvPr>
          <p:cNvSpPr>
            <a:spLocks noGrp="1"/>
          </p:cNvSpPr>
          <p:nvPr>
            <p:ph type="sldNum" sz="quarter" idx="12"/>
          </p:nvPr>
        </p:nvSpPr>
        <p:spPr/>
        <p:txBody>
          <a:bodyPr/>
          <a:lstStyle/>
          <a:p>
            <a:fld id="{EFF88CCD-85E0-8A47-8793-07E993C8A44B}" type="slidenum">
              <a:rPr lang="it-IT" smtClean="0"/>
              <a:t>‹N›</a:t>
            </a:fld>
            <a:endParaRPr lang="it-IT"/>
          </a:p>
        </p:txBody>
      </p:sp>
    </p:spTree>
    <p:extLst>
      <p:ext uri="{BB962C8B-B14F-4D97-AF65-F5344CB8AC3E}">
        <p14:creationId xmlns:p14="http://schemas.microsoft.com/office/powerpoint/2010/main" val="1397606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9E1D99-AFB2-9EF2-CE3C-1C8287CC5FC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E39D659-2B19-707A-D35B-2FACB63995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8C65374-7691-00BF-4972-3D46D0AC83F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A239876-E6CB-E724-F334-BE4530FAF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1B6E4AA-1C4B-883E-1C98-66D71B79C04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5431245-A13F-C4BF-6CCE-247499E57EED}"/>
              </a:ext>
            </a:extLst>
          </p:cNvPr>
          <p:cNvSpPr>
            <a:spLocks noGrp="1"/>
          </p:cNvSpPr>
          <p:nvPr>
            <p:ph type="dt" sz="half" idx="10"/>
          </p:nvPr>
        </p:nvSpPr>
        <p:spPr/>
        <p:txBody>
          <a:bodyPr/>
          <a:lstStyle/>
          <a:p>
            <a:fld id="{4F384824-7FBC-3644-B2EA-C7204023D9E7}" type="datetime1">
              <a:rPr lang="it-IT" smtClean="0"/>
              <a:t>04/05/24</a:t>
            </a:fld>
            <a:endParaRPr lang="it-IT"/>
          </a:p>
        </p:txBody>
      </p:sp>
      <p:sp>
        <p:nvSpPr>
          <p:cNvPr id="8" name="Segnaposto piè di pagina 7">
            <a:extLst>
              <a:ext uri="{FF2B5EF4-FFF2-40B4-BE49-F238E27FC236}">
                <a16:creationId xmlns:a16="http://schemas.microsoft.com/office/drawing/2014/main" id="{B43FA00C-4478-9AEB-BF3B-9BB3A6FF9E41}"/>
              </a:ext>
            </a:extLst>
          </p:cNvPr>
          <p:cNvSpPr>
            <a:spLocks noGrp="1"/>
          </p:cNvSpPr>
          <p:nvPr>
            <p:ph type="ftr" sz="quarter" idx="11"/>
          </p:nvPr>
        </p:nvSpPr>
        <p:spPr/>
        <p:txBody>
          <a:bodyPr/>
          <a:lstStyle/>
          <a:p>
            <a:r>
              <a:rPr lang="it-IT"/>
              <a:t>Valeria Cardellini</a:t>
            </a:r>
          </a:p>
        </p:txBody>
      </p:sp>
      <p:sp>
        <p:nvSpPr>
          <p:cNvPr id="9" name="Segnaposto numero diapositiva 8">
            <a:extLst>
              <a:ext uri="{FF2B5EF4-FFF2-40B4-BE49-F238E27FC236}">
                <a16:creationId xmlns:a16="http://schemas.microsoft.com/office/drawing/2014/main" id="{5CEA04E9-6341-3060-1DFF-D034CF50FE3F}"/>
              </a:ext>
            </a:extLst>
          </p:cNvPr>
          <p:cNvSpPr>
            <a:spLocks noGrp="1"/>
          </p:cNvSpPr>
          <p:nvPr>
            <p:ph type="sldNum" sz="quarter" idx="12"/>
          </p:nvPr>
        </p:nvSpPr>
        <p:spPr/>
        <p:txBody>
          <a:bodyPr/>
          <a:lstStyle/>
          <a:p>
            <a:fld id="{EFF88CCD-85E0-8A47-8793-07E993C8A44B}" type="slidenum">
              <a:rPr lang="it-IT" smtClean="0"/>
              <a:t>‹N›</a:t>
            </a:fld>
            <a:endParaRPr lang="it-IT"/>
          </a:p>
        </p:txBody>
      </p:sp>
    </p:spTree>
    <p:extLst>
      <p:ext uri="{BB962C8B-B14F-4D97-AF65-F5344CB8AC3E}">
        <p14:creationId xmlns:p14="http://schemas.microsoft.com/office/powerpoint/2010/main" val="376329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EDF5E1-086B-706A-B6FE-60C93BABD5A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32FFE82-1FE0-BBD7-EA58-38D07D9200A5}"/>
              </a:ext>
            </a:extLst>
          </p:cNvPr>
          <p:cNvSpPr>
            <a:spLocks noGrp="1"/>
          </p:cNvSpPr>
          <p:nvPr>
            <p:ph type="dt" sz="half" idx="10"/>
          </p:nvPr>
        </p:nvSpPr>
        <p:spPr/>
        <p:txBody>
          <a:bodyPr/>
          <a:lstStyle/>
          <a:p>
            <a:fld id="{DDA053B9-4DF3-B340-BAAE-B9E4C82656AD}" type="datetime1">
              <a:rPr lang="it-IT" smtClean="0"/>
              <a:t>04/05/24</a:t>
            </a:fld>
            <a:endParaRPr lang="it-IT"/>
          </a:p>
        </p:txBody>
      </p:sp>
      <p:sp>
        <p:nvSpPr>
          <p:cNvPr id="4" name="Segnaposto piè di pagina 3">
            <a:extLst>
              <a:ext uri="{FF2B5EF4-FFF2-40B4-BE49-F238E27FC236}">
                <a16:creationId xmlns:a16="http://schemas.microsoft.com/office/drawing/2014/main" id="{B6B93C9A-B55B-5B93-F133-2FC79F5E0588}"/>
              </a:ext>
            </a:extLst>
          </p:cNvPr>
          <p:cNvSpPr>
            <a:spLocks noGrp="1"/>
          </p:cNvSpPr>
          <p:nvPr>
            <p:ph type="ftr" sz="quarter" idx="11"/>
          </p:nvPr>
        </p:nvSpPr>
        <p:spPr/>
        <p:txBody>
          <a:bodyPr/>
          <a:lstStyle/>
          <a:p>
            <a:r>
              <a:rPr lang="it-IT"/>
              <a:t>Valeria Cardellini</a:t>
            </a:r>
          </a:p>
        </p:txBody>
      </p:sp>
      <p:sp>
        <p:nvSpPr>
          <p:cNvPr id="5" name="Segnaposto numero diapositiva 4">
            <a:extLst>
              <a:ext uri="{FF2B5EF4-FFF2-40B4-BE49-F238E27FC236}">
                <a16:creationId xmlns:a16="http://schemas.microsoft.com/office/drawing/2014/main" id="{61CFCA21-A3E2-5AA6-07F8-DF70230A109B}"/>
              </a:ext>
            </a:extLst>
          </p:cNvPr>
          <p:cNvSpPr>
            <a:spLocks noGrp="1"/>
          </p:cNvSpPr>
          <p:nvPr>
            <p:ph type="sldNum" sz="quarter" idx="12"/>
          </p:nvPr>
        </p:nvSpPr>
        <p:spPr/>
        <p:txBody>
          <a:bodyPr/>
          <a:lstStyle/>
          <a:p>
            <a:fld id="{EFF88CCD-85E0-8A47-8793-07E993C8A44B}" type="slidenum">
              <a:rPr lang="it-IT" smtClean="0"/>
              <a:t>‹N›</a:t>
            </a:fld>
            <a:endParaRPr lang="it-IT"/>
          </a:p>
        </p:txBody>
      </p:sp>
    </p:spTree>
    <p:extLst>
      <p:ext uri="{BB962C8B-B14F-4D97-AF65-F5344CB8AC3E}">
        <p14:creationId xmlns:p14="http://schemas.microsoft.com/office/powerpoint/2010/main" val="350952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F53CE92-D03B-481C-569D-27E00DD60D97}"/>
              </a:ext>
            </a:extLst>
          </p:cNvPr>
          <p:cNvSpPr>
            <a:spLocks noGrp="1"/>
          </p:cNvSpPr>
          <p:nvPr>
            <p:ph type="dt" sz="half" idx="10"/>
          </p:nvPr>
        </p:nvSpPr>
        <p:spPr/>
        <p:txBody>
          <a:bodyPr/>
          <a:lstStyle/>
          <a:p>
            <a:fld id="{A3392DD9-06A2-F844-834A-FF4C4A56D4E4}" type="datetime1">
              <a:rPr lang="it-IT" smtClean="0"/>
              <a:t>04/05/24</a:t>
            </a:fld>
            <a:endParaRPr lang="it-IT"/>
          </a:p>
        </p:txBody>
      </p:sp>
      <p:sp>
        <p:nvSpPr>
          <p:cNvPr id="3" name="Segnaposto piè di pagina 2">
            <a:extLst>
              <a:ext uri="{FF2B5EF4-FFF2-40B4-BE49-F238E27FC236}">
                <a16:creationId xmlns:a16="http://schemas.microsoft.com/office/drawing/2014/main" id="{745CDED9-D22D-D4B0-15E3-61AF8D63E2D7}"/>
              </a:ext>
            </a:extLst>
          </p:cNvPr>
          <p:cNvSpPr>
            <a:spLocks noGrp="1"/>
          </p:cNvSpPr>
          <p:nvPr>
            <p:ph type="ftr" sz="quarter" idx="11"/>
          </p:nvPr>
        </p:nvSpPr>
        <p:spPr/>
        <p:txBody>
          <a:bodyPr/>
          <a:lstStyle/>
          <a:p>
            <a:r>
              <a:rPr lang="it-IT"/>
              <a:t>Valeria Cardellini</a:t>
            </a:r>
          </a:p>
        </p:txBody>
      </p:sp>
      <p:sp>
        <p:nvSpPr>
          <p:cNvPr id="4" name="Segnaposto numero diapositiva 3">
            <a:extLst>
              <a:ext uri="{FF2B5EF4-FFF2-40B4-BE49-F238E27FC236}">
                <a16:creationId xmlns:a16="http://schemas.microsoft.com/office/drawing/2014/main" id="{B73FF2C3-DA2C-C790-52DE-C8B34B97998C}"/>
              </a:ext>
            </a:extLst>
          </p:cNvPr>
          <p:cNvSpPr>
            <a:spLocks noGrp="1"/>
          </p:cNvSpPr>
          <p:nvPr>
            <p:ph type="sldNum" sz="quarter" idx="12"/>
          </p:nvPr>
        </p:nvSpPr>
        <p:spPr/>
        <p:txBody>
          <a:bodyPr/>
          <a:lstStyle/>
          <a:p>
            <a:fld id="{EFF88CCD-85E0-8A47-8793-07E993C8A44B}" type="slidenum">
              <a:rPr lang="it-IT" smtClean="0"/>
              <a:t>‹N›</a:t>
            </a:fld>
            <a:endParaRPr lang="it-IT"/>
          </a:p>
        </p:txBody>
      </p:sp>
    </p:spTree>
    <p:extLst>
      <p:ext uri="{BB962C8B-B14F-4D97-AF65-F5344CB8AC3E}">
        <p14:creationId xmlns:p14="http://schemas.microsoft.com/office/powerpoint/2010/main" val="115648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B5D198-ECC8-02B6-39EE-0EFAEDCE0F4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E5BDA7A-EA48-2F3F-607C-EAD4CB1D24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19CCFFC-69E8-8384-F1D9-806A7C6C2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EC5DB7D-0611-1090-7B55-8CE680C8F812}"/>
              </a:ext>
            </a:extLst>
          </p:cNvPr>
          <p:cNvSpPr>
            <a:spLocks noGrp="1"/>
          </p:cNvSpPr>
          <p:nvPr>
            <p:ph type="dt" sz="half" idx="10"/>
          </p:nvPr>
        </p:nvSpPr>
        <p:spPr/>
        <p:txBody>
          <a:bodyPr/>
          <a:lstStyle/>
          <a:p>
            <a:fld id="{1D81DDE0-3B83-8F45-94C9-56A58BB1F642}" type="datetime1">
              <a:rPr lang="it-IT" smtClean="0"/>
              <a:t>04/05/24</a:t>
            </a:fld>
            <a:endParaRPr lang="it-IT"/>
          </a:p>
        </p:txBody>
      </p:sp>
      <p:sp>
        <p:nvSpPr>
          <p:cNvPr id="6" name="Segnaposto piè di pagina 5">
            <a:extLst>
              <a:ext uri="{FF2B5EF4-FFF2-40B4-BE49-F238E27FC236}">
                <a16:creationId xmlns:a16="http://schemas.microsoft.com/office/drawing/2014/main" id="{F76E3738-7DBE-6D77-2573-0E559C5D5004}"/>
              </a:ext>
            </a:extLst>
          </p:cNvPr>
          <p:cNvSpPr>
            <a:spLocks noGrp="1"/>
          </p:cNvSpPr>
          <p:nvPr>
            <p:ph type="ftr" sz="quarter" idx="11"/>
          </p:nvPr>
        </p:nvSpPr>
        <p:spPr/>
        <p:txBody>
          <a:bodyPr/>
          <a:lstStyle/>
          <a:p>
            <a:r>
              <a:rPr lang="it-IT"/>
              <a:t>Valeria Cardellini</a:t>
            </a:r>
          </a:p>
        </p:txBody>
      </p:sp>
      <p:sp>
        <p:nvSpPr>
          <p:cNvPr id="7" name="Segnaposto numero diapositiva 6">
            <a:extLst>
              <a:ext uri="{FF2B5EF4-FFF2-40B4-BE49-F238E27FC236}">
                <a16:creationId xmlns:a16="http://schemas.microsoft.com/office/drawing/2014/main" id="{3359EFBB-A1F0-29C9-CD9C-908B6E954BA2}"/>
              </a:ext>
            </a:extLst>
          </p:cNvPr>
          <p:cNvSpPr>
            <a:spLocks noGrp="1"/>
          </p:cNvSpPr>
          <p:nvPr>
            <p:ph type="sldNum" sz="quarter" idx="12"/>
          </p:nvPr>
        </p:nvSpPr>
        <p:spPr/>
        <p:txBody>
          <a:bodyPr/>
          <a:lstStyle/>
          <a:p>
            <a:fld id="{EFF88CCD-85E0-8A47-8793-07E993C8A44B}" type="slidenum">
              <a:rPr lang="it-IT" smtClean="0"/>
              <a:t>‹N›</a:t>
            </a:fld>
            <a:endParaRPr lang="it-IT"/>
          </a:p>
        </p:txBody>
      </p:sp>
    </p:spTree>
    <p:extLst>
      <p:ext uri="{BB962C8B-B14F-4D97-AF65-F5344CB8AC3E}">
        <p14:creationId xmlns:p14="http://schemas.microsoft.com/office/powerpoint/2010/main" val="321459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4F2E25-76BD-8428-A711-8200DD17679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F9631C9-0064-26ED-6B0C-A4D4853B85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9CE5B06-7E69-A74C-D77E-441374AEC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89C74FC-BFD6-ADDE-31C8-2040F9806EE4}"/>
              </a:ext>
            </a:extLst>
          </p:cNvPr>
          <p:cNvSpPr>
            <a:spLocks noGrp="1"/>
          </p:cNvSpPr>
          <p:nvPr>
            <p:ph type="dt" sz="half" idx="10"/>
          </p:nvPr>
        </p:nvSpPr>
        <p:spPr/>
        <p:txBody>
          <a:bodyPr/>
          <a:lstStyle/>
          <a:p>
            <a:fld id="{8A2A3BA5-BAD9-9543-85E5-90D5E4E9A4A1}" type="datetime1">
              <a:rPr lang="it-IT" smtClean="0"/>
              <a:t>04/05/24</a:t>
            </a:fld>
            <a:endParaRPr lang="it-IT"/>
          </a:p>
        </p:txBody>
      </p:sp>
      <p:sp>
        <p:nvSpPr>
          <p:cNvPr id="6" name="Segnaposto piè di pagina 5">
            <a:extLst>
              <a:ext uri="{FF2B5EF4-FFF2-40B4-BE49-F238E27FC236}">
                <a16:creationId xmlns:a16="http://schemas.microsoft.com/office/drawing/2014/main" id="{47EAE380-8784-50D0-3E4A-16F756DFBEA8}"/>
              </a:ext>
            </a:extLst>
          </p:cNvPr>
          <p:cNvSpPr>
            <a:spLocks noGrp="1"/>
          </p:cNvSpPr>
          <p:nvPr>
            <p:ph type="ftr" sz="quarter" idx="11"/>
          </p:nvPr>
        </p:nvSpPr>
        <p:spPr/>
        <p:txBody>
          <a:bodyPr/>
          <a:lstStyle/>
          <a:p>
            <a:r>
              <a:rPr lang="it-IT"/>
              <a:t>Valeria Cardellini</a:t>
            </a:r>
          </a:p>
        </p:txBody>
      </p:sp>
      <p:sp>
        <p:nvSpPr>
          <p:cNvPr id="7" name="Segnaposto numero diapositiva 6">
            <a:extLst>
              <a:ext uri="{FF2B5EF4-FFF2-40B4-BE49-F238E27FC236}">
                <a16:creationId xmlns:a16="http://schemas.microsoft.com/office/drawing/2014/main" id="{CE56BB49-A36D-5AD8-D72A-0942789C22E9}"/>
              </a:ext>
            </a:extLst>
          </p:cNvPr>
          <p:cNvSpPr>
            <a:spLocks noGrp="1"/>
          </p:cNvSpPr>
          <p:nvPr>
            <p:ph type="sldNum" sz="quarter" idx="12"/>
          </p:nvPr>
        </p:nvSpPr>
        <p:spPr/>
        <p:txBody>
          <a:bodyPr/>
          <a:lstStyle/>
          <a:p>
            <a:fld id="{EFF88CCD-85E0-8A47-8793-07E993C8A44B}" type="slidenum">
              <a:rPr lang="it-IT" smtClean="0"/>
              <a:t>‹N›</a:t>
            </a:fld>
            <a:endParaRPr lang="it-IT"/>
          </a:p>
        </p:txBody>
      </p:sp>
    </p:spTree>
    <p:extLst>
      <p:ext uri="{BB962C8B-B14F-4D97-AF65-F5344CB8AC3E}">
        <p14:creationId xmlns:p14="http://schemas.microsoft.com/office/powerpoint/2010/main" val="107497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BCC8C17-C48A-C141-8571-60639A9D40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9424663-A635-E714-9EA2-207CE65F2E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E9496E5-84E7-F04A-7F74-3429728F2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B9939-5A73-EA48-A0E8-78733B6C3573}" type="datetime1">
              <a:rPr lang="it-IT" smtClean="0"/>
              <a:t>04/05/24</a:t>
            </a:fld>
            <a:endParaRPr lang="it-IT"/>
          </a:p>
        </p:txBody>
      </p:sp>
      <p:sp>
        <p:nvSpPr>
          <p:cNvPr id="5" name="Segnaposto piè di pagina 4">
            <a:extLst>
              <a:ext uri="{FF2B5EF4-FFF2-40B4-BE49-F238E27FC236}">
                <a16:creationId xmlns:a16="http://schemas.microsoft.com/office/drawing/2014/main" id="{060D3A4D-C542-ED8F-0FA0-A7738BEB8D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Valeria Cardellini</a:t>
            </a:r>
          </a:p>
        </p:txBody>
      </p:sp>
      <p:sp>
        <p:nvSpPr>
          <p:cNvPr id="6" name="Segnaposto numero diapositiva 5">
            <a:extLst>
              <a:ext uri="{FF2B5EF4-FFF2-40B4-BE49-F238E27FC236}">
                <a16:creationId xmlns:a16="http://schemas.microsoft.com/office/drawing/2014/main" id="{774D1B80-DE1E-C4B0-E548-A3517D9E51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88CCD-85E0-8A47-8793-07E993C8A44B}" type="slidenum">
              <a:rPr lang="it-IT" smtClean="0"/>
              <a:t>‹N›</a:t>
            </a:fld>
            <a:endParaRPr lang="it-IT"/>
          </a:p>
        </p:txBody>
      </p:sp>
    </p:spTree>
    <p:extLst>
      <p:ext uri="{BB962C8B-B14F-4D97-AF65-F5344CB8AC3E}">
        <p14:creationId xmlns:p14="http://schemas.microsoft.com/office/powerpoint/2010/main" val="2606004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grussorusso/serverledg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http://www.ce.uniroma2.it/~valeria" TargetMode="External"/><Relationship Id="rId4" Type="http://schemas.openxmlformats.org/officeDocument/2006/relationships/hyperlink" Target="mailto:cardellini@ing.uniroma2.i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ubnub.com/blog/moving-the-cloud-to-the-edge-comput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ubnub.com/blog/moving-the-cloud-to-the-edge-comput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DC568B-17E3-C323-672C-F490B260C6E7}"/>
              </a:ext>
            </a:extLst>
          </p:cNvPr>
          <p:cNvSpPr>
            <a:spLocks noGrp="1"/>
          </p:cNvSpPr>
          <p:nvPr>
            <p:ph type="ctrTitle"/>
          </p:nvPr>
        </p:nvSpPr>
        <p:spPr>
          <a:xfrm>
            <a:off x="1524000" y="1536710"/>
            <a:ext cx="9144000" cy="2387600"/>
          </a:xfrm>
          <a:solidFill>
            <a:schemeClr val="accent6">
              <a:lumMod val="20000"/>
              <a:lumOff val="80000"/>
            </a:schemeClr>
          </a:solidFill>
        </p:spPr>
        <p:txBody>
          <a:bodyPr anchor="ctr">
            <a:normAutofit/>
          </a:bodyPr>
          <a:lstStyle/>
          <a:p>
            <a:r>
              <a:rPr lang="en-US" sz="3200" b="1">
                <a:solidFill>
                  <a:schemeClr val="accent6">
                    <a:lumMod val="50000"/>
                  </a:schemeClr>
                </a:solidFill>
                <a:latin typeface="+mn-lt"/>
              </a:rPr>
              <a:t>Serverless Across the Edge-Cloud Continuum: </a:t>
            </a:r>
            <a:br>
              <a:rPr lang="en-US" sz="3200" b="1">
                <a:solidFill>
                  <a:schemeClr val="accent6">
                    <a:lumMod val="50000"/>
                  </a:schemeClr>
                </a:solidFill>
                <a:latin typeface="+mn-lt"/>
              </a:rPr>
            </a:br>
            <a:r>
              <a:rPr lang="en-US" sz="3200" b="1">
                <a:solidFill>
                  <a:schemeClr val="accent6">
                    <a:lumMod val="50000"/>
                  </a:schemeClr>
                </a:solidFill>
                <a:latin typeface="+mn-lt"/>
              </a:rPr>
              <a:t>Issues and Perspectives</a:t>
            </a:r>
            <a:br>
              <a:rPr lang="en-US" sz="3200" b="1">
                <a:solidFill>
                  <a:schemeClr val="accent6">
                    <a:lumMod val="50000"/>
                  </a:schemeClr>
                </a:solidFill>
                <a:effectLst/>
                <a:latin typeface="+mn-lt"/>
              </a:rPr>
            </a:br>
            <a:br>
              <a:rPr lang="en-US" sz="2700">
                <a:solidFill>
                  <a:schemeClr val="accent6">
                    <a:lumMod val="50000"/>
                  </a:schemeClr>
                </a:solidFill>
                <a:effectLst/>
                <a:latin typeface="+mn-lt"/>
              </a:rPr>
            </a:br>
            <a:r>
              <a:rPr lang="en-US" sz="2800">
                <a:solidFill>
                  <a:schemeClr val="accent6">
                    <a:lumMod val="50000"/>
                  </a:schemeClr>
                </a:solidFill>
                <a:effectLst/>
                <a:latin typeface="+mn-lt"/>
              </a:rPr>
              <a:t>Valeria Cardellini </a:t>
            </a:r>
            <a:br>
              <a:rPr lang="en-US" sz="2700">
                <a:solidFill>
                  <a:schemeClr val="accent6">
                    <a:lumMod val="50000"/>
                  </a:schemeClr>
                </a:solidFill>
                <a:effectLst/>
                <a:latin typeface="+mn-lt"/>
              </a:rPr>
            </a:br>
            <a:r>
              <a:rPr lang="en-US" sz="2400" i="1">
                <a:solidFill>
                  <a:schemeClr val="accent6">
                    <a:lumMod val="50000"/>
                  </a:schemeClr>
                </a:solidFill>
                <a:effectLst/>
                <a:latin typeface="+mn-lt"/>
              </a:rPr>
              <a:t>Tor Vergata University of Rome, Italy </a:t>
            </a:r>
            <a:endParaRPr lang="en-US" sz="2700">
              <a:solidFill>
                <a:schemeClr val="accent6">
                  <a:lumMod val="50000"/>
                </a:schemeClr>
              </a:solidFill>
              <a:latin typeface="+mn-lt"/>
            </a:endParaRPr>
          </a:p>
        </p:txBody>
      </p:sp>
      <p:pic>
        <p:nvPicPr>
          <p:cNvPr id="4" name="Immagine 3">
            <a:extLst>
              <a:ext uri="{FF2B5EF4-FFF2-40B4-BE49-F238E27FC236}">
                <a16:creationId xmlns:a16="http://schemas.microsoft.com/office/drawing/2014/main" id="{2E14FF07-E41F-8DA9-FF45-2F18D167DFC5}"/>
              </a:ext>
            </a:extLst>
          </p:cNvPr>
          <p:cNvPicPr>
            <a:picLocks noChangeAspect="1"/>
          </p:cNvPicPr>
          <p:nvPr/>
        </p:nvPicPr>
        <p:blipFill>
          <a:blip r:embed="rId2"/>
          <a:stretch>
            <a:fillRect/>
          </a:stretch>
        </p:blipFill>
        <p:spPr>
          <a:xfrm>
            <a:off x="250825" y="116712"/>
            <a:ext cx="3024000" cy="720000"/>
          </a:xfrm>
          <a:prstGeom prst="rect">
            <a:avLst/>
          </a:prstGeom>
        </p:spPr>
      </p:pic>
      <p:pic>
        <p:nvPicPr>
          <p:cNvPr id="7" name="Immagine 6">
            <a:extLst>
              <a:ext uri="{FF2B5EF4-FFF2-40B4-BE49-F238E27FC236}">
                <a16:creationId xmlns:a16="http://schemas.microsoft.com/office/drawing/2014/main" id="{29A4DA59-E158-E050-839D-C8A2F4E3C576}"/>
              </a:ext>
            </a:extLst>
          </p:cNvPr>
          <p:cNvPicPr>
            <a:picLocks noChangeAspect="1"/>
          </p:cNvPicPr>
          <p:nvPr/>
        </p:nvPicPr>
        <p:blipFill>
          <a:blip r:embed="rId3"/>
          <a:stretch>
            <a:fillRect/>
          </a:stretch>
        </p:blipFill>
        <p:spPr>
          <a:xfrm>
            <a:off x="3168078" y="4346880"/>
            <a:ext cx="5855843" cy="2277618"/>
          </a:xfrm>
          <a:prstGeom prst="rect">
            <a:avLst/>
          </a:prstGeom>
        </p:spPr>
      </p:pic>
    </p:spTree>
    <p:extLst>
      <p:ext uri="{BB962C8B-B14F-4D97-AF65-F5344CB8AC3E}">
        <p14:creationId xmlns:p14="http://schemas.microsoft.com/office/powerpoint/2010/main" val="393540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B68A3DD0-C385-E02C-8EFA-DB5401043BC8}"/>
              </a:ext>
            </a:extLst>
          </p:cNvPr>
          <p:cNvSpPr>
            <a:spLocks noGrp="1"/>
          </p:cNvSpPr>
          <p:nvPr>
            <p:ph idx="1"/>
          </p:nvPr>
        </p:nvSpPr>
        <p:spPr/>
        <p:txBody>
          <a:bodyPr/>
          <a:lstStyle/>
          <a:p>
            <a:pPr>
              <a:lnSpc>
                <a:spcPct val="100000"/>
              </a:lnSpc>
            </a:pPr>
            <a:r>
              <a:rPr lang="en-US" dirty="0">
                <a:effectLst/>
              </a:rPr>
              <a:t>... and serverless-specific issues:</a:t>
            </a:r>
          </a:p>
          <a:p>
            <a:pPr lvl="1">
              <a:lnSpc>
                <a:spcPct val="100000"/>
              </a:lnSpc>
            </a:pPr>
            <a:r>
              <a:rPr lang="en-US" dirty="0">
                <a:effectLst/>
              </a:rPr>
              <a:t> Cold start </a:t>
            </a:r>
          </a:p>
          <a:p>
            <a:pPr lvl="1">
              <a:lnSpc>
                <a:spcPct val="100000"/>
              </a:lnSpc>
            </a:pPr>
            <a:r>
              <a:rPr lang="en-US" dirty="0">
                <a:effectLst/>
              </a:rPr>
              <a:t> Container image caching</a:t>
            </a:r>
          </a:p>
          <a:p>
            <a:pPr lvl="1">
              <a:lnSpc>
                <a:spcPct val="100000"/>
              </a:lnSpc>
            </a:pPr>
            <a:r>
              <a:rPr lang="en-US" dirty="0">
                <a:effectLst/>
              </a:rPr>
              <a:t> Stateful functions</a:t>
            </a:r>
          </a:p>
          <a:p>
            <a:pPr lvl="1">
              <a:lnSpc>
                <a:spcPct val="100000"/>
              </a:lnSpc>
            </a:pPr>
            <a:r>
              <a:rPr lang="en-US" dirty="0"/>
              <a:t>Function composability</a:t>
            </a:r>
          </a:p>
          <a:p>
            <a:pPr lvl="2">
              <a:lnSpc>
                <a:spcPct val="100000"/>
              </a:lnSpc>
            </a:pPr>
            <a:r>
              <a:rPr lang="en-US" dirty="0"/>
              <a:t>Complex workflows </a:t>
            </a:r>
            <a:r>
              <a:rPr lang="en-US" b="0" i="0" u="none" strike="noStrike" dirty="0">
                <a:solidFill>
                  <a:srgbClr val="1F1F1F"/>
                </a:solidFill>
                <a:effectLst/>
                <a:latin typeface="ElsevierGulliver"/>
              </a:rPr>
              <a:t>distributed over the Cloud and Edge layers</a:t>
            </a:r>
            <a:endParaRPr lang="en-US" dirty="0"/>
          </a:p>
        </p:txBody>
      </p:sp>
      <p:sp>
        <p:nvSpPr>
          <p:cNvPr id="3" name="Segnaposto piè di pagina 2">
            <a:extLst>
              <a:ext uri="{FF2B5EF4-FFF2-40B4-BE49-F238E27FC236}">
                <a16:creationId xmlns:a16="http://schemas.microsoft.com/office/drawing/2014/main" id="{52012165-D672-4B7A-60EA-F7F68C93A485}"/>
              </a:ext>
            </a:extLst>
          </p:cNvPr>
          <p:cNvSpPr>
            <a:spLocks noGrp="1"/>
          </p:cNvSpPr>
          <p:nvPr>
            <p:ph type="ftr" sz="quarter" idx="11"/>
          </p:nvPr>
        </p:nvSpPr>
        <p:spPr/>
        <p:txBody>
          <a:bodyPr/>
          <a:lstStyle/>
          <a:p>
            <a:r>
              <a:rPr lang="en-US"/>
              <a:t>Valeria Cardellini</a:t>
            </a:r>
          </a:p>
        </p:txBody>
      </p:sp>
      <p:sp>
        <p:nvSpPr>
          <p:cNvPr id="4" name="Segnaposto numero diapositiva 3">
            <a:extLst>
              <a:ext uri="{FF2B5EF4-FFF2-40B4-BE49-F238E27FC236}">
                <a16:creationId xmlns:a16="http://schemas.microsoft.com/office/drawing/2014/main" id="{588D04B8-8533-9E65-1FA2-788A1694F863}"/>
              </a:ext>
            </a:extLst>
          </p:cNvPr>
          <p:cNvSpPr>
            <a:spLocks noGrp="1"/>
          </p:cNvSpPr>
          <p:nvPr>
            <p:ph type="sldNum" sz="quarter" idx="12"/>
          </p:nvPr>
        </p:nvSpPr>
        <p:spPr/>
        <p:txBody>
          <a:bodyPr/>
          <a:lstStyle/>
          <a:p>
            <a:fld id="{EFF88CCD-85E0-8A47-8793-07E993C8A44B}" type="slidenum">
              <a:rPr lang="en-US" smtClean="0"/>
              <a:t>10</a:t>
            </a:fld>
            <a:endParaRPr lang="en-US"/>
          </a:p>
        </p:txBody>
      </p:sp>
      <p:sp>
        <p:nvSpPr>
          <p:cNvPr id="5" name="Titolo 4">
            <a:extLst>
              <a:ext uri="{FF2B5EF4-FFF2-40B4-BE49-F238E27FC236}">
                <a16:creationId xmlns:a16="http://schemas.microsoft.com/office/drawing/2014/main" id="{510568DA-F7DF-8207-F2AC-550DFEBDA77B}"/>
              </a:ext>
            </a:extLst>
          </p:cNvPr>
          <p:cNvSpPr>
            <a:spLocks noGrp="1"/>
          </p:cNvSpPr>
          <p:nvPr>
            <p:ph type="title"/>
          </p:nvPr>
        </p:nvSpPr>
        <p:spPr/>
        <p:txBody>
          <a:bodyPr/>
          <a:lstStyle/>
          <a:p>
            <a:r>
              <a:rPr lang="en-US"/>
              <a:t>Key challenges of edge-cloud continuum</a:t>
            </a:r>
          </a:p>
        </p:txBody>
      </p:sp>
      <p:sp>
        <p:nvSpPr>
          <p:cNvPr id="7" name="CasellaDiTesto 6">
            <a:extLst>
              <a:ext uri="{FF2B5EF4-FFF2-40B4-BE49-F238E27FC236}">
                <a16:creationId xmlns:a16="http://schemas.microsoft.com/office/drawing/2014/main" id="{09C432CB-4890-1B9C-0138-C84AA0560896}"/>
              </a:ext>
            </a:extLst>
          </p:cNvPr>
          <p:cNvSpPr txBox="1"/>
          <p:nvPr/>
        </p:nvSpPr>
        <p:spPr>
          <a:xfrm>
            <a:off x="838201" y="6094603"/>
            <a:ext cx="10515599" cy="369332"/>
          </a:xfrm>
          <a:prstGeom prst="rect">
            <a:avLst/>
          </a:prstGeom>
          <a:noFill/>
        </p:spPr>
        <p:txBody>
          <a:bodyPr wrap="square">
            <a:spAutoFit/>
          </a:bodyPr>
          <a:lstStyle/>
          <a:p>
            <a:r>
              <a:rPr lang="it-IT" dirty="0"/>
              <a:t>Russo Russo et al., </a:t>
            </a:r>
            <a:r>
              <a:rPr lang="it-IT" dirty="0" err="1"/>
              <a:t>Serverless</a:t>
            </a:r>
            <a:r>
              <a:rPr lang="it-IT" dirty="0"/>
              <a:t> </a:t>
            </a:r>
            <a:r>
              <a:rPr lang="it-IT" dirty="0" err="1"/>
              <a:t>Functions</a:t>
            </a:r>
            <a:r>
              <a:rPr lang="it-IT" dirty="0"/>
              <a:t> in the Cloud-Edge Continuum: Challenges and </a:t>
            </a:r>
            <a:r>
              <a:rPr lang="it-IT" dirty="0" err="1"/>
              <a:t>Opportunities</a:t>
            </a:r>
            <a:r>
              <a:rPr lang="it-IT" dirty="0"/>
              <a:t>, </a:t>
            </a:r>
            <a:r>
              <a:rPr lang="it-IT" i="1" dirty="0"/>
              <a:t>PDP 2023</a:t>
            </a:r>
          </a:p>
        </p:txBody>
      </p:sp>
    </p:spTree>
    <p:extLst>
      <p:ext uri="{BB962C8B-B14F-4D97-AF65-F5344CB8AC3E}">
        <p14:creationId xmlns:p14="http://schemas.microsoft.com/office/powerpoint/2010/main" val="188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5CF82A89-EFF8-115B-B0CE-430ACDC172D1}"/>
              </a:ext>
            </a:extLst>
          </p:cNvPr>
          <p:cNvSpPr>
            <a:spLocks noGrp="1"/>
          </p:cNvSpPr>
          <p:nvPr>
            <p:ph idx="1"/>
          </p:nvPr>
        </p:nvSpPr>
        <p:spPr>
          <a:xfrm>
            <a:off x="581526" y="1253331"/>
            <a:ext cx="10515600" cy="4351338"/>
          </a:xfrm>
        </p:spPr>
        <p:txBody>
          <a:bodyPr>
            <a:normAutofit/>
          </a:bodyPr>
          <a:lstStyle/>
          <a:p>
            <a:pPr>
              <a:lnSpc>
                <a:spcPct val="100000"/>
              </a:lnSpc>
            </a:pPr>
            <a:r>
              <a:rPr lang="en-US" dirty="0"/>
              <a:t>Popular and feature-rich </a:t>
            </a:r>
            <a:r>
              <a:rPr lang="en-US" dirty="0" err="1"/>
              <a:t>FaaS</a:t>
            </a:r>
            <a:r>
              <a:rPr lang="en-US" dirty="0"/>
              <a:t> frameworks, usually on top of Kubernetes</a:t>
            </a:r>
          </a:p>
          <a:p>
            <a:pPr lvl="1">
              <a:lnSpc>
                <a:spcPct val="100000"/>
              </a:lnSpc>
            </a:pPr>
            <a:r>
              <a:rPr lang="en-US" dirty="0"/>
              <a:t> </a:t>
            </a:r>
            <a:r>
              <a:rPr lang="en-US" dirty="0" err="1"/>
              <a:t>OpenWhisk</a:t>
            </a:r>
            <a:r>
              <a:rPr lang="en-US" dirty="0"/>
              <a:t>, </a:t>
            </a:r>
            <a:r>
              <a:rPr lang="en-US" dirty="0" err="1"/>
              <a:t>OpenFaaS</a:t>
            </a:r>
            <a:r>
              <a:rPr lang="en-US" dirty="0"/>
              <a:t>, </a:t>
            </a:r>
            <a:r>
              <a:rPr lang="en-US" dirty="0" err="1"/>
              <a:t>KNative</a:t>
            </a:r>
            <a:r>
              <a:rPr lang="en-US" dirty="0"/>
              <a:t>, ...</a:t>
            </a:r>
          </a:p>
          <a:p>
            <a:pPr lvl="1">
              <a:lnSpc>
                <a:spcPct val="100000"/>
              </a:lnSpc>
            </a:pPr>
            <a:r>
              <a:rPr lang="en-US" dirty="0"/>
              <a:t> Cloud-centric architecture with centralized design</a:t>
            </a:r>
          </a:p>
          <a:p>
            <a:pPr lvl="1">
              <a:lnSpc>
                <a:spcPct val="100000"/>
              </a:lnSpc>
            </a:pPr>
            <a:r>
              <a:rPr lang="en-US" dirty="0"/>
              <a:t> Very limited support for SLO awareness</a:t>
            </a:r>
          </a:p>
          <a:p>
            <a:pPr lvl="1">
              <a:lnSpc>
                <a:spcPct val="100000"/>
              </a:lnSpc>
            </a:pPr>
            <a:endParaRPr lang="en-US" dirty="0"/>
          </a:p>
          <a:p>
            <a:pPr lvl="1">
              <a:lnSpc>
                <a:spcPct val="100000"/>
              </a:lnSpc>
            </a:pPr>
            <a:endParaRPr lang="en-US" dirty="0"/>
          </a:p>
        </p:txBody>
      </p:sp>
      <p:sp>
        <p:nvSpPr>
          <p:cNvPr id="3" name="Segnaposto piè di pagina 2">
            <a:extLst>
              <a:ext uri="{FF2B5EF4-FFF2-40B4-BE49-F238E27FC236}">
                <a16:creationId xmlns:a16="http://schemas.microsoft.com/office/drawing/2014/main" id="{EEF27783-62A2-137A-D41D-106581380BB1}"/>
              </a:ext>
            </a:extLst>
          </p:cNvPr>
          <p:cNvSpPr>
            <a:spLocks noGrp="1"/>
          </p:cNvSpPr>
          <p:nvPr>
            <p:ph type="ftr" sz="quarter" idx="11"/>
          </p:nvPr>
        </p:nvSpPr>
        <p:spPr/>
        <p:txBody>
          <a:bodyPr/>
          <a:lstStyle/>
          <a:p>
            <a:r>
              <a:rPr lang="en-US" dirty="0"/>
              <a:t>Valeria </a:t>
            </a:r>
            <a:r>
              <a:rPr lang="en-US" dirty="0" err="1"/>
              <a:t>Cardellini</a:t>
            </a:r>
            <a:endParaRPr lang="en-US" dirty="0"/>
          </a:p>
        </p:txBody>
      </p:sp>
      <p:sp>
        <p:nvSpPr>
          <p:cNvPr id="4" name="Segnaposto numero diapositiva 3">
            <a:extLst>
              <a:ext uri="{FF2B5EF4-FFF2-40B4-BE49-F238E27FC236}">
                <a16:creationId xmlns:a16="http://schemas.microsoft.com/office/drawing/2014/main" id="{3685A32C-F0AD-B110-51D8-0CDBFA8C6733}"/>
              </a:ext>
            </a:extLst>
          </p:cNvPr>
          <p:cNvSpPr>
            <a:spLocks noGrp="1"/>
          </p:cNvSpPr>
          <p:nvPr>
            <p:ph type="sldNum" sz="quarter" idx="12"/>
          </p:nvPr>
        </p:nvSpPr>
        <p:spPr/>
        <p:txBody>
          <a:bodyPr/>
          <a:lstStyle/>
          <a:p>
            <a:fld id="{EFF88CCD-85E0-8A47-8793-07E993C8A44B}" type="slidenum">
              <a:rPr lang="en-US" smtClean="0"/>
              <a:t>11</a:t>
            </a:fld>
            <a:endParaRPr lang="en-US" dirty="0"/>
          </a:p>
        </p:txBody>
      </p:sp>
      <p:sp>
        <p:nvSpPr>
          <p:cNvPr id="5" name="Titolo 4">
            <a:extLst>
              <a:ext uri="{FF2B5EF4-FFF2-40B4-BE49-F238E27FC236}">
                <a16:creationId xmlns:a16="http://schemas.microsoft.com/office/drawing/2014/main" id="{AE5DE505-4A72-D6AF-4281-92CF03EC90EA}"/>
              </a:ext>
            </a:extLst>
          </p:cNvPr>
          <p:cNvSpPr>
            <a:spLocks noGrp="1"/>
          </p:cNvSpPr>
          <p:nvPr>
            <p:ph type="title"/>
          </p:nvPr>
        </p:nvSpPr>
        <p:spPr/>
        <p:txBody>
          <a:bodyPr/>
          <a:lstStyle/>
          <a:p>
            <a:r>
              <a:rPr lang="en-US" dirty="0"/>
              <a:t>State of the art: frameworks</a:t>
            </a:r>
          </a:p>
        </p:txBody>
      </p:sp>
      <p:pic>
        <p:nvPicPr>
          <p:cNvPr id="7" name="Immagine 6">
            <a:extLst>
              <a:ext uri="{FF2B5EF4-FFF2-40B4-BE49-F238E27FC236}">
                <a16:creationId xmlns:a16="http://schemas.microsoft.com/office/drawing/2014/main" id="{0E842A23-E864-C6A8-D119-9259DB5A88A8}"/>
              </a:ext>
            </a:extLst>
          </p:cNvPr>
          <p:cNvPicPr>
            <a:picLocks noChangeAspect="1"/>
          </p:cNvPicPr>
          <p:nvPr/>
        </p:nvPicPr>
        <p:blipFill>
          <a:blip r:embed="rId3"/>
          <a:stretch>
            <a:fillRect/>
          </a:stretch>
        </p:blipFill>
        <p:spPr>
          <a:xfrm>
            <a:off x="7893050" y="1742595"/>
            <a:ext cx="4178300" cy="4089400"/>
          </a:xfrm>
          <a:prstGeom prst="rect">
            <a:avLst/>
          </a:prstGeom>
        </p:spPr>
      </p:pic>
      <p:sp>
        <p:nvSpPr>
          <p:cNvPr id="8" name="Segnaposto contenuto 1">
            <a:extLst>
              <a:ext uri="{FF2B5EF4-FFF2-40B4-BE49-F238E27FC236}">
                <a16:creationId xmlns:a16="http://schemas.microsoft.com/office/drawing/2014/main" id="{D090260F-BAC0-7A66-E24A-5EE113508BB2}"/>
              </a:ext>
            </a:extLst>
          </p:cNvPr>
          <p:cNvSpPr txBox="1">
            <a:spLocks/>
          </p:cNvSpPr>
          <p:nvPr/>
        </p:nvSpPr>
        <p:spPr>
          <a:xfrm>
            <a:off x="581526" y="3656326"/>
            <a:ext cx="80290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lumMod val="75000"/>
                </a:schemeClr>
              </a:buClr>
              <a:buFont typeface="Wingdings"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Main directions pursued to overcome limitations</a:t>
            </a:r>
          </a:p>
          <a:p>
            <a:pPr lvl="1">
              <a:lnSpc>
                <a:spcPct val="100000"/>
              </a:lnSpc>
            </a:pPr>
            <a:r>
              <a:rPr lang="en-US" dirty="0"/>
              <a:t> Federating existing frameworks</a:t>
            </a:r>
          </a:p>
          <a:p>
            <a:pPr lvl="1">
              <a:lnSpc>
                <a:spcPct val="100000"/>
              </a:lnSpc>
            </a:pPr>
            <a:r>
              <a:rPr lang="en-US" dirty="0"/>
              <a:t> Lightweight function isolation (</a:t>
            </a:r>
            <a:r>
              <a:rPr lang="en-US" dirty="0" err="1">
                <a:effectLst/>
              </a:rPr>
              <a:t>microVMs</a:t>
            </a:r>
            <a:r>
              <a:rPr lang="en-US" dirty="0">
                <a:effectLst/>
              </a:rPr>
              <a:t>, </a:t>
            </a:r>
            <a:r>
              <a:rPr lang="en-US" dirty="0" err="1">
                <a:effectLst/>
              </a:rPr>
              <a:t>unikernels</a:t>
            </a:r>
            <a:r>
              <a:rPr lang="en-US" dirty="0">
                <a:effectLst/>
              </a:rPr>
              <a:t>, Web Assembly</a:t>
            </a:r>
            <a:r>
              <a:rPr lang="en-US" dirty="0"/>
              <a:t>)</a:t>
            </a:r>
          </a:p>
          <a:p>
            <a:pPr lvl="1">
              <a:lnSpc>
                <a:spcPct val="100000"/>
              </a:lnSpc>
            </a:pPr>
            <a:r>
              <a:rPr lang="en-US" dirty="0"/>
              <a:t> Novel frameworks designed for the Continuum (decentralized architectures, offloading mechanisms, …)</a:t>
            </a:r>
          </a:p>
          <a:p>
            <a:pPr lvl="1">
              <a:lnSpc>
                <a:spcPct val="100000"/>
              </a:lnSpc>
            </a:pPr>
            <a:endParaRPr lang="en-US" dirty="0"/>
          </a:p>
        </p:txBody>
      </p:sp>
    </p:spTree>
    <p:extLst>
      <p:ext uri="{BB962C8B-B14F-4D97-AF65-F5344CB8AC3E}">
        <p14:creationId xmlns:p14="http://schemas.microsoft.com/office/powerpoint/2010/main" val="331116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093A8B12-ADBE-6A41-1921-D433F61CEBBA}"/>
              </a:ext>
            </a:extLst>
          </p:cNvPr>
          <p:cNvSpPr>
            <a:spLocks noGrp="1"/>
          </p:cNvSpPr>
          <p:nvPr>
            <p:ph idx="1"/>
          </p:nvPr>
        </p:nvSpPr>
        <p:spPr/>
        <p:txBody>
          <a:bodyPr/>
          <a:lstStyle/>
          <a:p>
            <a:pPr>
              <a:lnSpc>
                <a:spcPct val="100000"/>
              </a:lnSpc>
            </a:pPr>
            <a:r>
              <a:rPr lang="en-US" dirty="0"/>
              <a:t>Efforts to efficiently run functions across the Continuum</a:t>
            </a:r>
          </a:p>
          <a:p>
            <a:pPr>
              <a:lnSpc>
                <a:spcPct val="100000"/>
              </a:lnSpc>
            </a:pPr>
            <a:r>
              <a:rPr lang="en-US" dirty="0"/>
              <a:t>Placement and scheduling requests to heterogeneous nodes</a:t>
            </a:r>
          </a:p>
          <a:p>
            <a:pPr lvl="1">
              <a:lnSpc>
                <a:spcPct val="100000"/>
              </a:lnSpc>
            </a:pPr>
            <a:r>
              <a:rPr lang="en-US" dirty="0"/>
              <a:t> Mostly based on centralized schedulers</a:t>
            </a:r>
          </a:p>
          <a:p>
            <a:pPr>
              <a:lnSpc>
                <a:spcPct val="100000"/>
              </a:lnSpc>
            </a:pPr>
            <a:r>
              <a:rPr lang="en-US" dirty="0"/>
              <a:t>Offloading: vertical + horizontal</a:t>
            </a:r>
          </a:p>
          <a:p>
            <a:pPr lvl="1">
              <a:lnSpc>
                <a:spcPct val="100000"/>
              </a:lnSpc>
            </a:pPr>
            <a:r>
              <a:rPr lang="en-US" dirty="0"/>
              <a:t> Various approaches (usually aiming at latency and/or cost optimization) </a:t>
            </a:r>
          </a:p>
          <a:p>
            <a:pPr lvl="1">
              <a:lnSpc>
                <a:spcPct val="100000"/>
              </a:lnSpc>
            </a:pPr>
            <a:r>
              <a:rPr lang="en-US" dirty="0"/>
              <a:t> What about differentiated service classes? </a:t>
            </a:r>
          </a:p>
          <a:p>
            <a:pPr lvl="1">
              <a:lnSpc>
                <a:spcPct val="100000"/>
              </a:lnSpc>
            </a:pPr>
            <a:r>
              <a:rPr lang="en-US" dirty="0"/>
              <a:t> Additional metrics?</a:t>
            </a:r>
          </a:p>
        </p:txBody>
      </p:sp>
      <p:sp>
        <p:nvSpPr>
          <p:cNvPr id="3" name="Segnaposto piè di pagina 2">
            <a:extLst>
              <a:ext uri="{FF2B5EF4-FFF2-40B4-BE49-F238E27FC236}">
                <a16:creationId xmlns:a16="http://schemas.microsoft.com/office/drawing/2014/main" id="{14A22B85-EC05-85A1-386D-18CC47CE75D4}"/>
              </a:ext>
            </a:extLst>
          </p:cNvPr>
          <p:cNvSpPr>
            <a:spLocks noGrp="1"/>
          </p:cNvSpPr>
          <p:nvPr>
            <p:ph type="ftr" sz="quarter" idx="11"/>
          </p:nvPr>
        </p:nvSpPr>
        <p:spPr/>
        <p:txBody>
          <a:bodyPr/>
          <a:lstStyle/>
          <a:p>
            <a:r>
              <a:rPr lang="en-US"/>
              <a:t>Valeria Cardellini</a:t>
            </a:r>
          </a:p>
        </p:txBody>
      </p:sp>
      <p:sp>
        <p:nvSpPr>
          <p:cNvPr id="4" name="Segnaposto numero diapositiva 3">
            <a:extLst>
              <a:ext uri="{FF2B5EF4-FFF2-40B4-BE49-F238E27FC236}">
                <a16:creationId xmlns:a16="http://schemas.microsoft.com/office/drawing/2014/main" id="{0EFCE7E0-EE98-DE26-807D-14F4CC858A3E}"/>
              </a:ext>
            </a:extLst>
          </p:cNvPr>
          <p:cNvSpPr>
            <a:spLocks noGrp="1"/>
          </p:cNvSpPr>
          <p:nvPr>
            <p:ph type="sldNum" sz="quarter" idx="12"/>
          </p:nvPr>
        </p:nvSpPr>
        <p:spPr/>
        <p:txBody>
          <a:bodyPr/>
          <a:lstStyle/>
          <a:p>
            <a:fld id="{EFF88CCD-85E0-8A47-8793-07E993C8A44B}" type="slidenum">
              <a:rPr lang="en-US" smtClean="0"/>
              <a:t>12</a:t>
            </a:fld>
            <a:endParaRPr lang="en-US"/>
          </a:p>
        </p:txBody>
      </p:sp>
      <p:sp>
        <p:nvSpPr>
          <p:cNvPr id="5" name="Titolo 4">
            <a:extLst>
              <a:ext uri="{FF2B5EF4-FFF2-40B4-BE49-F238E27FC236}">
                <a16:creationId xmlns:a16="http://schemas.microsoft.com/office/drawing/2014/main" id="{89D1ECB2-5DB7-1F2A-8C2D-604845096639}"/>
              </a:ext>
            </a:extLst>
          </p:cNvPr>
          <p:cNvSpPr>
            <a:spLocks noGrp="1"/>
          </p:cNvSpPr>
          <p:nvPr>
            <p:ph type="title"/>
          </p:nvPr>
        </p:nvSpPr>
        <p:spPr/>
        <p:txBody>
          <a:bodyPr/>
          <a:lstStyle/>
          <a:p>
            <a:r>
              <a:rPr lang="en-US" dirty="0"/>
              <a:t>State of the art: Scheduling and resource allocation</a:t>
            </a:r>
          </a:p>
        </p:txBody>
      </p:sp>
    </p:spTree>
    <p:extLst>
      <p:ext uri="{BB962C8B-B14F-4D97-AF65-F5344CB8AC3E}">
        <p14:creationId xmlns:p14="http://schemas.microsoft.com/office/powerpoint/2010/main" val="231212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1FEE1933-A78E-7860-4394-1AA04776635C}"/>
              </a:ext>
            </a:extLst>
          </p:cNvPr>
          <p:cNvPicPr>
            <a:picLocks noChangeAspect="1"/>
          </p:cNvPicPr>
          <p:nvPr/>
        </p:nvPicPr>
        <p:blipFill>
          <a:blip r:embed="rId2"/>
          <a:stretch>
            <a:fillRect/>
          </a:stretch>
        </p:blipFill>
        <p:spPr>
          <a:xfrm>
            <a:off x="6737684" y="1088458"/>
            <a:ext cx="5293894" cy="4693714"/>
          </a:xfrm>
          <a:prstGeom prst="rect">
            <a:avLst/>
          </a:prstGeom>
        </p:spPr>
      </p:pic>
      <p:sp>
        <p:nvSpPr>
          <p:cNvPr id="2" name="Segnaposto contenuto 1">
            <a:extLst>
              <a:ext uri="{FF2B5EF4-FFF2-40B4-BE49-F238E27FC236}">
                <a16:creationId xmlns:a16="http://schemas.microsoft.com/office/drawing/2014/main" id="{A42C3398-594D-5F30-D89A-8C867C4FAC03}"/>
              </a:ext>
            </a:extLst>
          </p:cNvPr>
          <p:cNvSpPr>
            <a:spLocks noGrp="1"/>
          </p:cNvSpPr>
          <p:nvPr>
            <p:ph idx="1"/>
          </p:nvPr>
        </p:nvSpPr>
        <p:spPr>
          <a:xfrm>
            <a:off x="838200" y="1683434"/>
            <a:ext cx="6227618" cy="4351338"/>
          </a:xfrm>
        </p:spPr>
        <p:txBody>
          <a:bodyPr/>
          <a:lstStyle/>
          <a:p>
            <a:pPr>
              <a:lnSpc>
                <a:spcPct val="100000"/>
              </a:lnSpc>
            </a:pPr>
            <a:r>
              <a:rPr lang="en-US" dirty="0"/>
              <a:t>A </a:t>
            </a:r>
            <a:r>
              <a:rPr lang="en-US" dirty="0" err="1"/>
              <a:t>FaaS</a:t>
            </a:r>
            <a:r>
              <a:rPr lang="en-US" dirty="0"/>
              <a:t> framework designed for the Continuum</a:t>
            </a:r>
          </a:p>
          <a:p>
            <a:pPr>
              <a:lnSpc>
                <a:spcPct val="100000"/>
              </a:lnSpc>
            </a:pPr>
            <a:r>
              <a:rPr lang="en-US" dirty="0"/>
              <a:t>Nodes organized into Cloud regions and Edge zones</a:t>
            </a:r>
          </a:p>
          <a:p>
            <a:pPr>
              <a:lnSpc>
                <a:spcPct val="100000"/>
              </a:lnSpc>
            </a:pPr>
            <a:r>
              <a:rPr lang="en-US" dirty="0"/>
              <a:t>No centralized entry point!</a:t>
            </a:r>
          </a:p>
          <a:p>
            <a:pPr>
              <a:lnSpc>
                <a:spcPct val="100000"/>
              </a:lnSpc>
            </a:pPr>
            <a:r>
              <a:rPr lang="en-US" dirty="0"/>
              <a:t>(Replicated) Global Registry</a:t>
            </a:r>
          </a:p>
          <a:p>
            <a:pPr>
              <a:lnSpc>
                <a:spcPct val="100000"/>
              </a:lnSpc>
            </a:pPr>
            <a:r>
              <a:rPr lang="en-US" dirty="0"/>
              <a:t>Open source and </a:t>
            </a:r>
            <a:r>
              <a:rPr lang="it-IT" dirty="0"/>
              <a:t>“</a:t>
            </a:r>
            <a:r>
              <a:rPr lang="it-IT" dirty="0" err="1"/>
              <a:t>Artifact</a:t>
            </a:r>
            <a:r>
              <a:rPr lang="it-IT" dirty="0"/>
              <a:t> </a:t>
            </a:r>
            <a:r>
              <a:rPr lang="it-IT" dirty="0" err="1"/>
              <a:t>Evaluated</a:t>
            </a:r>
            <a:r>
              <a:rPr lang="it-IT" dirty="0"/>
              <a:t>” </a:t>
            </a:r>
            <a:r>
              <a:rPr lang="en-US" dirty="0"/>
              <a:t> </a:t>
            </a:r>
            <a:r>
              <a:rPr lang="en-US" sz="2400" dirty="0">
                <a:hlinkClick r:id="rId3"/>
              </a:rPr>
              <a:t>github.com/grussorusso/serverledge</a:t>
            </a:r>
            <a:endParaRPr lang="en-US" dirty="0"/>
          </a:p>
        </p:txBody>
      </p:sp>
      <p:sp>
        <p:nvSpPr>
          <p:cNvPr id="3" name="Segnaposto piè di pagina 2">
            <a:extLst>
              <a:ext uri="{FF2B5EF4-FFF2-40B4-BE49-F238E27FC236}">
                <a16:creationId xmlns:a16="http://schemas.microsoft.com/office/drawing/2014/main" id="{7AA9304C-3F68-5F90-72E3-993098D5870C}"/>
              </a:ext>
            </a:extLst>
          </p:cNvPr>
          <p:cNvSpPr>
            <a:spLocks noGrp="1"/>
          </p:cNvSpPr>
          <p:nvPr>
            <p:ph type="ftr" sz="quarter" idx="11"/>
          </p:nvPr>
        </p:nvSpPr>
        <p:spPr>
          <a:xfrm>
            <a:off x="5426242" y="6478405"/>
            <a:ext cx="4114800" cy="365125"/>
          </a:xfrm>
        </p:spPr>
        <p:txBody>
          <a:bodyPr/>
          <a:lstStyle/>
          <a:p>
            <a:r>
              <a:rPr lang="en-US"/>
              <a:t>Valeria Cardellini</a:t>
            </a:r>
          </a:p>
        </p:txBody>
      </p:sp>
      <p:sp>
        <p:nvSpPr>
          <p:cNvPr id="4" name="Segnaposto numero diapositiva 3">
            <a:extLst>
              <a:ext uri="{FF2B5EF4-FFF2-40B4-BE49-F238E27FC236}">
                <a16:creationId xmlns:a16="http://schemas.microsoft.com/office/drawing/2014/main" id="{37A67E22-01E7-FAAF-BD18-EE85D9A1C9CA}"/>
              </a:ext>
            </a:extLst>
          </p:cNvPr>
          <p:cNvSpPr>
            <a:spLocks noGrp="1"/>
          </p:cNvSpPr>
          <p:nvPr>
            <p:ph type="sldNum" sz="quarter" idx="12"/>
          </p:nvPr>
        </p:nvSpPr>
        <p:spPr/>
        <p:txBody>
          <a:bodyPr/>
          <a:lstStyle/>
          <a:p>
            <a:fld id="{EFF88CCD-85E0-8A47-8793-07E993C8A44B}" type="slidenum">
              <a:rPr lang="en-US" smtClean="0"/>
              <a:t>13</a:t>
            </a:fld>
            <a:endParaRPr lang="en-US"/>
          </a:p>
        </p:txBody>
      </p:sp>
      <p:sp>
        <p:nvSpPr>
          <p:cNvPr id="5" name="Titolo 4">
            <a:extLst>
              <a:ext uri="{FF2B5EF4-FFF2-40B4-BE49-F238E27FC236}">
                <a16:creationId xmlns:a16="http://schemas.microsoft.com/office/drawing/2014/main" id="{68C22813-82A7-C6FD-DB68-E071D7276791}"/>
              </a:ext>
            </a:extLst>
          </p:cNvPr>
          <p:cNvSpPr>
            <a:spLocks noGrp="1"/>
          </p:cNvSpPr>
          <p:nvPr>
            <p:ph type="title"/>
          </p:nvPr>
        </p:nvSpPr>
        <p:spPr/>
        <p:txBody>
          <a:bodyPr/>
          <a:lstStyle/>
          <a:p>
            <a:r>
              <a:rPr lang="en-US" dirty="0"/>
              <a:t>Our proposal: </a:t>
            </a:r>
            <a:r>
              <a:rPr lang="en-US" dirty="0" err="1"/>
              <a:t>Serverledge</a:t>
            </a:r>
            <a:endParaRPr lang="en-US" dirty="0"/>
          </a:p>
        </p:txBody>
      </p:sp>
      <p:sp>
        <p:nvSpPr>
          <p:cNvPr id="8" name="CasellaDiTesto 7">
            <a:extLst>
              <a:ext uri="{FF2B5EF4-FFF2-40B4-BE49-F238E27FC236}">
                <a16:creationId xmlns:a16="http://schemas.microsoft.com/office/drawing/2014/main" id="{B0196E55-9FD4-6625-6FE9-7360C0BC05E2}"/>
              </a:ext>
            </a:extLst>
          </p:cNvPr>
          <p:cNvSpPr txBox="1"/>
          <p:nvPr/>
        </p:nvSpPr>
        <p:spPr>
          <a:xfrm>
            <a:off x="838200" y="5895898"/>
            <a:ext cx="11193378" cy="923330"/>
          </a:xfrm>
          <a:prstGeom prst="rect">
            <a:avLst/>
          </a:prstGeom>
          <a:noFill/>
        </p:spPr>
        <p:txBody>
          <a:bodyPr wrap="square">
            <a:spAutoFit/>
          </a:bodyPr>
          <a:lstStyle/>
          <a:p>
            <a:r>
              <a:rPr lang="it-IT" dirty="0"/>
              <a:t>Russo Russo et al., </a:t>
            </a:r>
            <a:r>
              <a:rPr lang="it-IT" dirty="0" err="1"/>
              <a:t>Serverledge</a:t>
            </a:r>
            <a:r>
              <a:rPr lang="it-IT" dirty="0"/>
              <a:t>: </a:t>
            </a:r>
            <a:r>
              <a:rPr lang="it-IT" dirty="0" err="1"/>
              <a:t>Decentralized</a:t>
            </a:r>
            <a:r>
              <a:rPr lang="it-IT" dirty="0"/>
              <a:t> </a:t>
            </a:r>
            <a:r>
              <a:rPr lang="it-IT" dirty="0" err="1"/>
              <a:t>function</a:t>
            </a:r>
            <a:r>
              <a:rPr lang="it-IT" dirty="0"/>
              <a:t>-</a:t>
            </a:r>
            <a:r>
              <a:rPr lang="it-IT" dirty="0" err="1"/>
              <a:t>as</a:t>
            </a:r>
            <a:r>
              <a:rPr lang="it-IT" dirty="0"/>
              <a:t>-a-service for the </a:t>
            </a:r>
            <a:r>
              <a:rPr lang="it-IT" dirty="0" err="1"/>
              <a:t>edge</a:t>
            </a:r>
            <a:r>
              <a:rPr lang="it-IT" dirty="0"/>
              <a:t>-cloud continuum, </a:t>
            </a:r>
            <a:r>
              <a:rPr lang="it-IT" i="1" dirty="0" err="1"/>
              <a:t>PerCom</a:t>
            </a:r>
            <a:r>
              <a:rPr lang="it-IT" i="1" dirty="0"/>
              <a:t> 2023</a:t>
            </a:r>
            <a:r>
              <a:rPr lang="it-IT" dirty="0"/>
              <a:t> </a:t>
            </a:r>
          </a:p>
          <a:p>
            <a:r>
              <a:rPr lang="it-IT" dirty="0"/>
              <a:t>Russo Russo et al., A framework for </a:t>
            </a:r>
            <a:r>
              <a:rPr lang="it-IT" dirty="0" err="1"/>
              <a:t>offloading</a:t>
            </a:r>
            <a:r>
              <a:rPr lang="it-IT" dirty="0"/>
              <a:t> and </a:t>
            </a:r>
            <a:r>
              <a:rPr lang="it-IT" dirty="0" err="1"/>
              <a:t>migration</a:t>
            </a:r>
            <a:r>
              <a:rPr lang="it-IT" dirty="0"/>
              <a:t> of </a:t>
            </a:r>
            <a:r>
              <a:rPr lang="it-IT" dirty="0" err="1"/>
              <a:t>serverless</a:t>
            </a:r>
            <a:r>
              <a:rPr lang="it-IT" dirty="0"/>
              <a:t> </a:t>
            </a:r>
            <a:r>
              <a:rPr lang="it-IT" dirty="0" err="1"/>
              <a:t>functions</a:t>
            </a:r>
            <a:r>
              <a:rPr lang="it-IT" dirty="0"/>
              <a:t> in the Edge-Cloud Continuum, </a:t>
            </a:r>
            <a:r>
              <a:rPr lang="it-IT" i="1" dirty="0"/>
              <a:t>Pervasive Mob. </a:t>
            </a:r>
            <a:r>
              <a:rPr lang="it-IT" i="1" dirty="0" err="1"/>
              <a:t>Comput</a:t>
            </a:r>
            <a:r>
              <a:rPr lang="it-IT" i="1" dirty="0"/>
              <a:t>.</a:t>
            </a:r>
            <a:r>
              <a:rPr lang="it-IT" dirty="0"/>
              <a:t>, 2024</a:t>
            </a:r>
          </a:p>
        </p:txBody>
      </p:sp>
    </p:spTree>
    <p:extLst>
      <p:ext uri="{BB962C8B-B14F-4D97-AF65-F5344CB8AC3E}">
        <p14:creationId xmlns:p14="http://schemas.microsoft.com/office/powerpoint/2010/main" val="815305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FBCB8BB-667E-02E9-7B18-EB040FF0552D}"/>
              </a:ext>
            </a:extLst>
          </p:cNvPr>
          <p:cNvPicPr>
            <a:picLocks noChangeAspect="1"/>
          </p:cNvPicPr>
          <p:nvPr/>
        </p:nvPicPr>
        <p:blipFill>
          <a:blip r:embed="rId3"/>
          <a:stretch>
            <a:fillRect/>
          </a:stretch>
        </p:blipFill>
        <p:spPr>
          <a:xfrm>
            <a:off x="5530514" y="2693268"/>
            <a:ext cx="6400800" cy="4066391"/>
          </a:xfrm>
          <a:prstGeom prst="rect">
            <a:avLst/>
          </a:prstGeom>
        </p:spPr>
      </p:pic>
      <p:sp>
        <p:nvSpPr>
          <p:cNvPr id="2" name="Segnaposto contenuto 1">
            <a:extLst>
              <a:ext uri="{FF2B5EF4-FFF2-40B4-BE49-F238E27FC236}">
                <a16:creationId xmlns:a16="http://schemas.microsoft.com/office/drawing/2014/main" id="{AAD417EC-1260-6663-4C0A-FACAFC7BFECC}"/>
              </a:ext>
            </a:extLst>
          </p:cNvPr>
          <p:cNvSpPr>
            <a:spLocks noGrp="1"/>
          </p:cNvSpPr>
          <p:nvPr>
            <p:ph idx="1"/>
          </p:nvPr>
        </p:nvSpPr>
        <p:spPr>
          <a:xfrm>
            <a:off x="838200" y="1248112"/>
            <a:ext cx="10515600" cy="4351338"/>
          </a:xfrm>
        </p:spPr>
        <p:txBody>
          <a:bodyPr/>
          <a:lstStyle/>
          <a:p>
            <a:pPr>
              <a:lnSpc>
                <a:spcPct val="100000"/>
              </a:lnSpc>
            </a:pPr>
            <a:r>
              <a:rPr lang="en-US" dirty="0"/>
              <a:t>Key mechanisms and design choices in our vision: </a:t>
            </a:r>
          </a:p>
          <a:p>
            <a:pPr lvl="1">
              <a:lnSpc>
                <a:spcPct val="100000"/>
              </a:lnSpc>
            </a:pPr>
            <a:r>
              <a:rPr lang="en-US" dirty="0"/>
              <a:t>Decentralized scheduling and resource allocation</a:t>
            </a:r>
          </a:p>
          <a:p>
            <a:pPr lvl="1">
              <a:lnSpc>
                <a:spcPct val="100000"/>
              </a:lnSpc>
            </a:pPr>
            <a:r>
              <a:rPr lang="en-US" dirty="0"/>
              <a:t>Request offloading (both horizontal and vertical)</a:t>
            </a:r>
          </a:p>
          <a:p>
            <a:pPr lvl="1">
              <a:lnSpc>
                <a:spcPct val="100000"/>
              </a:lnSpc>
            </a:pPr>
            <a:r>
              <a:rPr lang="en-US" dirty="0"/>
              <a:t>Live function migration</a:t>
            </a:r>
          </a:p>
          <a:p>
            <a:pPr lvl="1">
              <a:lnSpc>
                <a:spcPct val="100000"/>
              </a:lnSpc>
            </a:pPr>
            <a:r>
              <a:rPr lang="en-US" dirty="0"/>
              <a:t>Admission control</a:t>
            </a:r>
          </a:p>
        </p:txBody>
      </p:sp>
      <p:sp>
        <p:nvSpPr>
          <p:cNvPr id="3" name="Segnaposto piè di pagina 2">
            <a:extLst>
              <a:ext uri="{FF2B5EF4-FFF2-40B4-BE49-F238E27FC236}">
                <a16:creationId xmlns:a16="http://schemas.microsoft.com/office/drawing/2014/main" id="{1CD8F75D-EB40-5FEF-6D79-80409E873CDE}"/>
              </a:ext>
            </a:extLst>
          </p:cNvPr>
          <p:cNvSpPr>
            <a:spLocks noGrp="1"/>
          </p:cNvSpPr>
          <p:nvPr>
            <p:ph type="ftr" sz="quarter" idx="11"/>
          </p:nvPr>
        </p:nvSpPr>
        <p:spPr/>
        <p:txBody>
          <a:bodyPr/>
          <a:lstStyle/>
          <a:p>
            <a:r>
              <a:rPr lang="en-US"/>
              <a:t>Valeria Cardellini</a:t>
            </a:r>
          </a:p>
        </p:txBody>
      </p:sp>
      <p:sp>
        <p:nvSpPr>
          <p:cNvPr id="4" name="Segnaposto numero diapositiva 3">
            <a:extLst>
              <a:ext uri="{FF2B5EF4-FFF2-40B4-BE49-F238E27FC236}">
                <a16:creationId xmlns:a16="http://schemas.microsoft.com/office/drawing/2014/main" id="{732EF3D6-9742-3538-CD67-4B9AF577F3DE}"/>
              </a:ext>
            </a:extLst>
          </p:cNvPr>
          <p:cNvSpPr>
            <a:spLocks noGrp="1"/>
          </p:cNvSpPr>
          <p:nvPr>
            <p:ph type="sldNum" sz="quarter" idx="12"/>
          </p:nvPr>
        </p:nvSpPr>
        <p:spPr/>
        <p:txBody>
          <a:bodyPr/>
          <a:lstStyle/>
          <a:p>
            <a:fld id="{EFF88CCD-85E0-8A47-8793-07E993C8A44B}" type="slidenum">
              <a:rPr lang="en-US" smtClean="0"/>
              <a:t>14</a:t>
            </a:fld>
            <a:endParaRPr lang="en-US"/>
          </a:p>
        </p:txBody>
      </p:sp>
      <p:sp>
        <p:nvSpPr>
          <p:cNvPr id="5" name="Titolo 4">
            <a:extLst>
              <a:ext uri="{FF2B5EF4-FFF2-40B4-BE49-F238E27FC236}">
                <a16:creationId xmlns:a16="http://schemas.microsoft.com/office/drawing/2014/main" id="{CAF82D21-7E5A-297C-9D9C-F280CFAB9B6C}"/>
              </a:ext>
            </a:extLst>
          </p:cNvPr>
          <p:cNvSpPr>
            <a:spLocks noGrp="1"/>
          </p:cNvSpPr>
          <p:nvPr>
            <p:ph type="title"/>
          </p:nvPr>
        </p:nvSpPr>
        <p:spPr/>
        <p:txBody>
          <a:bodyPr/>
          <a:lstStyle/>
          <a:p>
            <a:r>
              <a:rPr lang="en-US" dirty="0" err="1"/>
              <a:t>Serverledge</a:t>
            </a:r>
            <a:r>
              <a:rPr lang="en-US" dirty="0"/>
              <a:t>: mechanisms and design choices</a:t>
            </a:r>
          </a:p>
        </p:txBody>
      </p:sp>
    </p:spTree>
    <p:extLst>
      <p:ext uri="{BB962C8B-B14F-4D97-AF65-F5344CB8AC3E}">
        <p14:creationId xmlns:p14="http://schemas.microsoft.com/office/powerpoint/2010/main" val="2453113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3500B330-5A46-6019-4B05-80624186EA36}"/>
              </a:ext>
            </a:extLst>
          </p:cNvPr>
          <p:cNvPicPr>
            <a:picLocks noGrp="1" noChangeAspect="1"/>
          </p:cNvPicPr>
          <p:nvPr>
            <p:ph idx="1"/>
          </p:nvPr>
        </p:nvPicPr>
        <p:blipFill>
          <a:blip r:embed="rId3"/>
          <a:stretch>
            <a:fillRect/>
          </a:stretch>
        </p:blipFill>
        <p:spPr>
          <a:xfrm>
            <a:off x="1798575" y="1530790"/>
            <a:ext cx="8594849" cy="4576712"/>
          </a:xfrm>
        </p:spPr>
      </p:pic>
      <p:sp>
        <p:nvSpPr>
          <p:cNvPr id="3" name="Segnaposto piè di pagina 2">
            <a:extLst>
              <a:ext uri="{FF2B5EF4-FFF2-40B4-BE49-F238E27FC236}">
                <a16:creationId xmlns:a16="http://schemas.microsoft.com/office/drawing/2014/main" id="{21917D4F-71EE-7D59-0EA1-5A5F25746BC7}"/>
              </a:ext>
            </a:extLst>
          </p:cNvPr>
          <p:cNvSpPr>
            <a:spLocks noGrp="1"/>
          </p:cNvSpPr>
          <p:nvPr>
            <p:ph type="ftr" sz="quarter" idx="11"/>
          </p:nvPr>
        </p:nvSpPr>
        <p:spPr/>
        <p:txBody>
          <a:bodyPr/>
          <a:lstStyle/>
          <a:p>
            <a:r>
              <a:rPr lang="it-IT"/>
              <a:t>Valeria Cardellini</a:t>
            </a:r>
          </a:p>
        </p:txBody>
      </p:sp>
      <p:sp>
        <p:nvSpPr>
          <p:cNvPr id="4" name="Segnaposto numero diapositiva 3">
            <a:extLst>
              <a:ext uri="{FF2B5EF4-FFF2-40B4-BE49-F238E27FC236}">
                <a16:creationId xmlns:a16="http://schemas.microsoft.com/office/drawing/2014/main" id="{F55FD60A-BB00-1111-7C08-5D583007E629}"/>
              </a:ext>
            </a:extLst>
          </p:cNvPr>
          <p:cNvSpPr>
            <a:spLocks noGrp="1"/>
          </p:cNvSpPr>
          <p:nvPr>
            <p:ph type="sldNum" sz="quarter" idx="12"/>
          </p:nvPr>
        </p:nvSpPr>
        <p:spPr/>
        <p:txBody>
          <a:bodyPr/>
          <a:lstStyle/>
          <a:p>
            <a:fld id="{EFF88CCD-85E0-8A47-8793-07E993C8A44B}" type="slidenum">
              <a:rPr lang="it-IT" smtClean="0"/>
              <a:t>15</a:t>
            </a:fld>
            <a:endParaRPr lang="it-IT"/>
          </a:p>
        </p:txBody>
      </p:sp>
      <p:sp>
        <p:nvSpPr>
          <p:cNvPr id="5" name="Titolo 4">
            <a:extLst>
              <a:ext uri="{FF2B5EF4-FFF2-40B4-BE49-F238E27FC236}">
                <a16:creationId xmlns:a16="http://schemas.microsoft.com/office/drawing/2014/main" id="{9BAC1897-3939-D731-28BC-5CFC2D0D651F}"/>
              </a:ext>
            </a:extLst>
          </p:cNvPr>
          <p:cNvSpPr>
            <a:spLocks noGrp="1"/>
          </p:cNvSpPr>
          <p:nvPr>
            <p:ph type="title"/>
          </p:nvPr>
        </p:nvSpPr>
        <p:spPr/>
        <p:txBody>
          <a:bodyPr/>
          <a:lstStyle/>
          <a:p>
            <a:r>
              <a:rPr lang="en-US" dirty="0" err="1"/>
              <a:t>Serverledge</a:t>
            </a:r>
            <a:r>
              <a:rPr lang="en-US" dirty="0"/>
              <a:t>: node architecture</a:t>
            </a:r>
            <a:endParaRPr lang="it-IT" dirty="0"/>
          </a:p>
        </p:txBody>
      </p:sp>
    </p:spTree>
    <p:extLst>
      <p:ext uri="{BB962C8B-B14F-4D97-AF65-F5344CB8AC3E}">
        <p14:creationId xmlns:p14="http://schemas.microsoft.com/office/powerpoint/2010/main" val="944616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5659D6EF-765C-D234-FAF5-8A34D821F39B}"/>
              </a:ext>
            </a:extLst>
          </p:cNvPr>
          <p:cNvPicPr>
            <a:picLocks noGrp="1" noChangeAspect="1"/>
          </p:cNvPicPr>
          <p:nvPr>
            <p:ph idx="1"/>
          </p:nvPr>
        </p:nvPicPr>
        <p:blipFill>
          <a:blip r:embed="rId3"/>
          <a:stretch>
            <a:fillRect/>
          </a:stretch>
        </p:blipFill>
        <p:spPr>
          <a:xfrm>
            <a:off x="1119658" y="2026683"/>
            <a:ext cx="9952683" cy="3764391"/>
          </a:xfrm>
        </p:spPr>
      </p:pic>
      <p:sp>
        <p:nvSpPr>
          <p:cNvPr id="3" name="Segnaposto piè di pagina 2">
            <a:extLst>
              <a:ext uri="{FF2B5EF4-FFF2-40B4-BE49-F238E27FC236}">
                <a16:creationId xmlns:a16="http://schemas.microsoft.com/office/drawing/2014/main" id="{5B538E1D-1738-A03B-74EB-0ED30C574233}"/>
              </a:ext>
            </a:extLst>
          </p:cNvPr>
          <p:cNvSpPr>
            <a:spLocks noGrp="1"/>
          </p:cNvSpPr>
          <p:nvPr>
            <p:ph type="ftr" sz="quarter" idx="11"/>
          </p:nvPr>
        </p:nvSpPr>
        <p:spPr/>
        <p:txBody>
          <a:bodyPr/>
          <a:lstStyle/>
          <a:p>
            <a:r>
              <a:rPr lang="it-IT"/>
              <a:t>Valeria Cardellini</a:t>
            </a:r>
          </a:p>
        </p:txBody>
      </p:sp>
      <p:sp>
        <p:nvSpPr>
          <p:cNvPr id="4" name="Segnaposto numero diapositiva 3">
            <a:extLst>
              <a:ext uri="{FF2B5EF4-FFF2-40B4-BE49-F238E27FC236}">
                <a16:creationId xmlns:a16="http://schemas.microsoft.com/office/drawing/2014/main" id="{C97D0CD2-0DA6-5270-491E-0F638F878A38}"/>
              </a:ext>
            </a:extLst>
          </p:cNvPr>
          <p:cNvSpPr>
            <a:spLocks noGrp="1"/>
          </p:cNvSpPr>
          <p:nvPr>
            <p:ph type="sldNum" sz="quarter" idx="12"/>
          </p:nvPr>
        </p:nvSpPr>
        <p:spPr/>
        <p:txBody>
          <a:bodyPr/>
          <a:lstStyle/>
          <a:p>
            <a:fld id="{EFF88CCD-85E0-8A47-8793-07E993C8A44B}" type="slidenum">
              <a:rPr lang="it-IT" smtClean="0"/>
              <a:t>16</a:t>
            </a:fld>
            <a:endParaRPr lang="it-IT"/>
          </a:p>
        </p:txBody>
      </p:sp>
      <p:sp>
        <p:nvSpPr>
          <p:cNvPr id="5" name="Titolo 4">
            <a:extLst>
              <a:ext uri="{FF2B5EF4-FFF2-40B4-BE49-F238E27FC236}">
                <a16:creationId xmlns:a16="http://schemas.microsoft.com/office/drawing/2014/main" id="{1DDAD9B5-B325-6992-A4CE-5C7713DDC9C6}"/>
              </a:ext>
            </a:extLst>
          </p:cNvPr>
          <p:cNvSpPr>
            <a:spLocks noGrp="1"/>
          </p:cNvSpPr>
          <p:nvPr>
            <p:ph type="title"/>
          </p:nvPr>
        </p:nvSpPr>
        <p:spPr/>
        <p:txBody>
          <a:bodyPr/>
          <a:lstStyle/>
          <a:p>
            <a:r>
              <a:rPr lang="en-US" dirty="0" err="1"/>
              <a:t>Serverledge</a:t>
            </a:r>
            <a:r>
              <a:rPr lang="en-US" dirty="0"/>
              <a:t>: journey of a request</a:t>
            </a:r>
            <a:endParaRPr lang="it-IT" dirty="0"/>
          </a:p>
        </p:txBody>
      </p:sp>
    </p:spTree>
    <p:extLst>
      <p:ext uri="{BB962C8B-B14F-4D97-AF65-F5344CB8AC3E}">
        <p14:creationId xmlns:p14="http://schemas.microsoft.com/office/powerpoint/2010/main" val="3913686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C32C1BC2-E38E-208C-4F5C-74A6D3F5AB2A}"/>
              </a:ext>
            </a:extLst>
          </p:cNvPr>
          <p:cNvSpPr>
            <a:spLocks noGrp="1"/>
          </p:cNvSpPr>
          <p:nvPr>
            <p:ph type="ftr" sz="quarter" idx="11"/>
          </p:nvPr>
        </p:nvSpPr>
        <p:spPr/>
        <p:txBody>
          <a:bodyPr/>
          <a:lstStyle/>
          <a:p>
            <a:r>
              <a:rPr lang="it-IT"/>
              <a:t>Valeria Cardellini</a:t>
            </a:r>
          </a:p>
        </p:txBody>
      </p:sp>
      <p:sp>
        <p:nvSpPr>
          <p:cNvPr id="4" name="Segnaposto numero diapositiva 3">
            <a:extLst>
              <a:ext uri="{FF2B5EF4-FFF2-40B4-BE49-F238E27FC236}">
                <a16:creationId xmlns:a16="http://schemas.microsoft.com/office/drawing/2014/main" id="{FE982D8B-806B-2B73-69C6-6AA761061222}"/>
              </a:ext>
            </a:extLst>
          </p:cNvPr>
          <p:cNvSpPr>
            <a:spLocks noGrp="1"/>
          </p:cNvSpPr>
          <p:nvPr>
            <p:ph type="sldNum" sz="quarter" idx="12"/>
          </p:nvPr>
        </p:nvSpPr>
        <p:spPr/>
        <p:txBody>
          <a:bodyPr/>
          <a:lstStyle/>
          <a:p>
            <a:fld id="{EFF88CCD-85E0-8A47-8793-07E993C8A44B}" type="slidenum">
              <a:rPr lang="it-IT" smtClean="0"/>
              <a:t>17</a:t>
            </a:fld>
            <a:endParaRPr lang="it-IT"/>
          </a:p>
        </p:txBody>
      </p:sp>
      <p:sp>
        <p:nvSpPr>
          <p:cNvPr id="5" name="Titolo 4">
            <a:extLst>
              <a:ext uri="{FF2B5EF4-FFF2-40B4-BE49-F238E27FC236}">
                <a16:creationId xmlns:a16="http://schemas.microsoft.com/office/drawing/2014/main" id="{89B7147F-1554-BBF8-5A2F-3CEEC9B151EE}"/>
              </a:ext>
            </a:extLst>
          </p:cNvPr>
          <p:cNvSpPr>
            <a:spLocks noGrp="1"/>
          </p:cNvSpPr>
          <p:nvPr>
            <p:ph type="title"/>
          </p:nvPr>
        </p:nvSpPr>
        <p:spPr/>
        <p:txBody>
          <a:bodyPr/>
          <a:lstStyle/>
          <a:p>
            <a:r>
              <a:rPr lang="it-IT" dirty="0" err="1"/>
              <a:t>Serverledge</a:t>
            </a:r>
            <a:r>
              <a:rPr lang="it-IT" dirty="0"/>
              <a:t>: single-</a:t>
            </a:r>
            <a:r>
              <a:rPr lang="it-IT" dirty="0" err="1"/>
              <a:t>node</a:t>
            </a:r>
            <a:r>
              <a:rPr lang="it-IT" dirty="0"/>
              <a:t> performance</a:t>
            </a:r>
          </a:p>
        </p:txBody>
      </p:sp>
      <p:sp>
        <p:nvSpPr>
          <p:cNvPr id="12" name="Segnaposto contenuto 1">
            <a:extLst>
              <a:ext uri="{FF2B5EF4-FFF2-40B4-BE49-F238E27FC236}">
                <a16:creationId xmlns:a16="http://schemas.microsoft.com/office/drawing/2014/main" id="{A55FAD00-DDA3-27FA-63E7-03066377B082}"/>
              </a:ext>
            </a:extLst>
          </p:cNvPr>
          <p:cNvSpPr>
            <a:spLocks noGrp="1"/>
          </p:cNvSpPr>
          <p:nvPr>
            <p:ph idx="1"/>
          </p:nvPr>
        </p:nvSpPr>
        <p:spPr>
          <a:xfrm>
            <a:off x="6732917" y="1253331"/>
            <a:ext cx="5459083" cy="4351338"/>
          </a:xfrm>
        </p:spPr>
        <p:txBody>
          <a:bodyPr/>
          <a:lstStyle/>
          <a:p>
            <a:pPr lvl="1">
              <a:lnSpc>
                <a:spcPct val="100000"/>
              </a:lnSpc>
            </a:pPr>
            <a:r>
              <a:rPr lang="en-US" dirty="0"/>
              <a:t>Much better than </a:t>
            </a:r>
            <a:r>
              <a:rPr lang="en-US" dirty="0" err="1"/>
              <a:t>OpenWhisk</a:t>
            </a:r>
            <a:r>
              <a:rPr lang="en-US" dirty="0"/>
              <a:t> </a:t>
            </a:r>
          </a:p>
          <a:p>
            <a:pPr lvl="1">
              <a:lnSpc>
                <a:spcPct val="100000"/>
              </a:lnSpc>
            </a:pPr>
            <a:r>
              <a:rPr lang="en-US" dirty="0" err="1"/>
              <a:t>tinyFaaS</a:t>
            </a:r>
            <a:r>
              <a:rPr lang="en-US" dirty="0"/>
              <a:t> has the highest throughput (thanks to relaxed isolation constraints!) </a:t>
            </a:r>
          </a:p>
          <a:p>
            <a:pPr lvl="1">
              <a:lnSpc>
                <a:spcPct val="100000"/>
              </a:lnSpc>
            </a:pPr>
            <a:r>
              <a:rPr lang="en-US" dirty="0" err="1"/>
              <a:t>Serverledge</a:t>
            </a:r>
            <a:r>
              <a:rPr lang="en-US" dirty="0"/>
              <a:t> can benefit from offloading </a:t>
            </a:r>
          </a:p>
        </p:txBody>
      </p:sp>
      <p:pic>
        <p:nvPicPr>
          <p:cNvPr id="14" name="Immagine 13">
            <a:extLst>
              <a:ext uri="{FF2B5EF4-FFF2-40B4-BE49-F238E27FC236}">
                <a16:creationId xmlns:a16="http://schemas.microsoft.com/office/drawing/2014/main" id="{EC0D2D3F-8CF0-65B8-B6A4-7E54BEED2CEC}"/>
              </a:ext>
            </a:extLst>
          </p:cNvPr>
          <p:cNvPicPr>
            <a:picLocks noChangeAspect="1"/>
          </p:cNvPicPr>
          <p:nvPr/>
        </p:nvPicPr>
        <p:blipFill>
          <a:blip r:embed="rId2"/>
          <a:stretch>
            <a:fillRect/>
          </a:stretch>
        </p:blipFill>
        <p:spPr>
          <a:xfrm>
            <a:off x="1222076" y="852406"/>
            <a:ext cx="4572000" cy="3708400"/>
          </a:xfrm>
          <a:prstGeom prst="rect">
            <a:avLst/>
          </a:prstGeom>
        </p:spPr>
      </p:pic>
      <p:pic>
        <p:nvPicPr>
          <p:cNvPr id="16" name="Immagine 15">
            <a:extLst>
              <a:ext uri="{FF2B5EF4-FFF2-40B4-BE49-F238E27FC236}">
                <a16:creationId xmlns:a16="http://schemas.microsoft.com/office/drawing/2014/main" id="{14C07A30-2BF6-7BB2-99A2-CB2871194CC6}"/>
              </a:ext>
            </a:extLst>
          </p:cNvPr>
          <p:cNvPicPr>
            <a:picLocks noChangeAspect="1"/>
          </p:cNvPicPr>
          <p:nvPr/>
        </p:nvPicPr>
        <p:blipFill>
          <a:blip r:embed="rId3"/>
          <a:stretch>
            <a:fillRect/>
          </a:stretch>
        </p:blipFill>
        <p:spPr>
          <a:xfrm>
            <a:off x="368780" y="4514713"/>
            <a:ext cx="7772400" cy="2087246"/>
          </a:xfrm>
          <a:prstGeom prst="rect">
            <a:avLst/>
          </a:prstGeom>
        </p:spPr>
      </p:pic>
      <p:pic>
        <p:nvPicPr>
          <p:cNvPr id="18" name="Immagine 17">
            <a:extLst>
              <a:ext uri="{FF2B5EF4-FFF2-40B4-BE49-F238E27FC236}">
                <a16:creationId xmlns:a16="http://schemas.microsoft.com/office/drawing/2014/main" id="{6296F7D6-27FA-FDF7-AB0E-BB12994F6829}"/>
              </a:ext>
            </a:extLst>
          </p:cNvPr>
          <p:cNvPicPr>
            <a:picLocks noChangeAspect="1"/>
          </p:cNvPicPr>
          <p:nvPr/>
        </p:nvPicPr>
        <p:blipFill>
          <a:blip r:embed="rId4"/>
          <a:stretch>
            <a:fillRect/>
          </a:stretch>
        </p:blipFill>
        <p:spPr>
          <a:xfrm>
            <a:off x="8204561" y="4658629"/>
            <a:ext cx="3561870" cy="1900388"/>
          </a:xfrm>
          <a:prstGeom prst="rect">
            <a:avLst/>
          </a:prstGeom>
        </p:spPr>
      </p:pic>
    </p:spTree>
    <p:extLst>
      <p:ext uri="{BB962C8B-B14F-4D97-AF65-F5344CB8AC3E}">
        <p14:creationId xmlns:p14="http://schemas.microsoft.com/office/powerpoint/2010/main" val="74358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777896D7-3D33-F824-6116-1C5102EF093A}"/>
              </a:ext>
            </a:extLst>
          </p:cNvPr>
          <p:cNvSpPr>
            <a:spLocks noGrp="1"/>
          </p:cNvSpPr>
          <p:nvPr>
            <p:ph type="ftr" sz="quarter" idx="11"/>
          </p:nvPr>
        </p:nvSpPr>
        <p:spPr/>
        <p:txBody>
          <a:bodyPr/>
          <a:lstStyle/>
          <a:p>
            <a:r>
              <a:rPr lang="it-IT"/>
              <a:t>Valeria Cardellini</a:t>
            </a:r>
          </a:p>
        </p:txBody>
      </p:sp>
      <p:sp>
        <p:nvSpPr>
          <p:cNvPr id="4" name="Segnaposto numero diapositiva 3">
            <a:extLst>
              <a:ext uri="{FF2B5EF4-FFF2-40B4-BE49-F238E27FC236}">
                <a16:creationId xmlns:a16="http://schemas.microsoft.com/office/drawing/2014/main" id="{306EB440-15E1-E2AB-C60C-7DEC30AC5EB3}"/>
              </a:ext>
            </a:extLst>
          </p:cNvPr>
          <p:cNvSpPr>
            <a:spLocks noGrp="1"/>
          </p:cNvSpPr>
          <p:nvPr>
            <p:ph type="sldNum" sz="quarter" idx="12"/>
          </p:nvPr>
        </p:nvSpPr>
        <p:spPr/>
        <p:txBody>
          <a:bodyPr/>
          <a:lstStyle/>
          <a:p>
            <a:fld id="{EFF88CCD-85E0-8A47-8793-07E993C8A44B}" type="slidenum">
              <a:rPr lang="it-IT" smtClean="0"/>
              <a:t>18</a:t>
            </a:fld>
            <a:endParaRPr lang="it-IT"/>
          </a:p>
        </p:txBody>
      </p:sp>
      <p:sp>
        <p:nvSpPr>
          <p:cNvPr id="5" name="Titolo 4">
            <a:extLst>
              <a:ext uri="{FF2B5EF4-FFF2-40B4-BE49-F238E27FC236}">
                <a16:creationId xmlns:a16="http://schemas.microsoft.com/office/drawing/2014/main" id="{0AE196F1-9B61-6577-1131-06AC0640C642}"/>
              </a:ext>
            </a:extLst>
          </p:cNvPr>
          <p:cNvSpPr>
            <a:spLocks noGrp="1"/>
          </p:cNvSpPr>
          <p:nvPr>
            <p:ph type="title"/>
          </p:nvPr>
        </p:nvSpPr>
        <p:spPr/>
        <p:txBody>
          <a:bodyPr/>
          <a:lstStyle/>
          <a:p>
            <a:r>
              <a:rPr lang="it-IT" dirty="0" err="1"/>
              <a:t>Serverledge</a:t>
            </a:r>
            <a:r>
              <a:rPr lang="it-IT" dirty="0"/>
              <a:t>: </a:t>
            </a:r>
            <a:r>
              <a:rPr lang="it-IT" dirty="0" err="1"/>
              <a:t>offloading</a:t>
            </a:r>
            <a:r>
              <a:rPr lang="it-IT" dirty="0"/>
              <a:t> </a:t>
            </a:r>
            <a:r>
              <a:rPr lang="it-IT" dirty="0" err="1"/>
              <a:t>mechanisms</a:t>
            </a:r>
            <a:endParaRPr lang="it-IT" dirty="0"/>
          </a:p>
        </p:txBody>
      </p:sp>
      <p:pic>
        <p:nvPicPr>
          <p:cNvPr id="9" name="Immagine 8">
            <a:extLst>
              <a:ext uri="{FF2B5EF4-FFF2-40B4-BE49-F238E27FC236}">
                <a16:creationId xmlns:a16="http://schemas.microsoft.com/office/drawing/2014/main" id="{FF54C868-089C-9E80-A275-70D3C5112749}"/>
              </a:ext>
            </a:extLst>
          </p:cNvPr>
          <p:cNvPicPr>
            <a:picLocks noChangeAspect="1"/>
          </p:cNvPicPr>
          <p:nvPr/>
        </p:nvPicPr>
        <p:blipFill>
          <a:blip r:embed="rId3"/>
          <a:stretch>
            <a:fillRect/>
          </a:stretch>
        </p:blipFill>
        <p:spPr>
          <a:xfrm>
            <a:off x="838200" y="2349499"/>
            <a:ext cx="6388100" cy="3987800"/>
          </a:xfrm>
          <a:prstGeom prst="rect">
            <a:avLst/>
          </a:prstGeom>
        </p:spPr>
      </p:pic>
      <p:sp>
        <p:nvSpPr>
          <p:cNvPr id="17" name="Segnaposto contenuto 1">
            <a:extLst>
              <a:ext uri="{FF2B5EF4-FFF2-40B4-BE49-F238E27FC236}">
                <a16:creationId xmlns:a16="http://schemas.microsoft.com/office/drawing/2014/main" id="{EC472646-C065-AB2D-4B3B-66F82C3A5708}"/>
              </a:ext>
            </a:extLst>
          </p:cNvPr>
          <p:cNvSpPr>
            <a:spLocks noGrp="1"/>
          </p:cNvSpPr>
          <p:nvPr>
            <p:ph idx="1"/>
          </p:nvPr>
        </p:nvSpPr>
        <p:spPr>
          <a:xfrm>
            <a:off x="838200" y="1092835"/>
            <a:ext cx="10515600" cy="4351338"/>
          </a:xfrm>
        </p:spPr>
        <p:txBody>
          <a:bodyPr/>
          <a:lstStyle/>
          <a:p>
            <a:pPr>
              <a:lnSpc>
                <a:spcPct val="100000"/>
              </a:lnSpc>
            </a:pPr>
            <a:r>
              <a:rPr lang="en-US" dirty="0"/>
              <a:t>Two different mechanisms for function offloading</a:t>
            </a:r>
          </a:p>
          <a:p>
            <a:pPr lvl="1">
              <a:lnSpc>
                <a:spcPct val="100000"/>
              </a:lnSpc>
            </a:pPr>
            <a:r>
              <a:rPr lang="en-US" dirty="0"/>
              <a:t>Forwarding</a:t>
            </a:r>
          </a:p>
          <a:p>
            <a:pPr lvl="1">
              <a:lnSpc>
                <a:spcPct val="100000"/>
              </a:lnSpc>
            </a:pPr>
            <a:r>
              <a:rPr lang="en-US" dirty="0"/>
              <a:t>Redirection</a:t>
            </a:r>
          </a:p>
        </p:txBody>
      </p:sp>
      <p:grpSp>
        <p:nvGrpSpPr>
          <p:cNvPr id="19" name="Gruppo 18">
            <a:extLst>
              <a:ext uri="{FF2B5EF4-FFF2-40B4-BE49-F238E27FC236}">
                <a16:creationId xmlns:a16="http://schemas.microsoft.com/office/drawing/2014/main" id="{74A26E7A-92DC-AD1E-E43E-A58624D02FDA}"/>
              </a:ext>
            </a:extLst>
          </p:cNvPr>
          <p:cNvGrpSpPr/>
          <p:nvPr/>
        </p:nvGrpSpPr>
        <p:grpSpPr>
          <a:xfrm>
            <a:off x="7285607" y="2682307"/>
            <a:ext cx="4906393" cy="4351338"/>
            <a:chOff x="7285607" y="2682307"/>
            <a:chExt cx="4906393" cy="4351338"/>
          </a:xfrm>
        </p:grpSpPr>
        <p:pic>
          <p:nvPicPr>
            <p:cNvPr id="11" name="Immagine 10">
              <a:extLst>
                <a:ext uri="{FF2B5EF4-FFF2-40B4-BE49-F238E27FC236}">
                  <a16:creationId xmlns:a16="http://schemas.microsoft.com/office/drawing/2014/main" id="{4C424DEF-6827-FA0A-6704-FB9E000573B8}"/>
                </a:ext>
              </a:extLst>
            </p:cNvPr>
            <p:cNvPicPr>
              <a:picLocks noChangeAspect="1"/>
            </p:cNvPicPr>
            <p:nvPr/>
          </p:nvPicPr>
          <p:blipFill>
            <a:blip r:embed="rId4"/>
            <a:stretch>
              <a:fillRect/>
            </a:stretch>
          </p:blipFill>
          <p:spPr>
            <a:xfrm>
              <a:off x="7457296" y="3832496"/>
              <a:ext cx="4734704" cy="2631439"/>
            </a:xfrm>
            <a:prstGeom prst="rect">
              <a:avLst/>
            </a:prstGeom>
          </p:spPr>
        </p:pic>
        <p:sp>
          <p:nvSpPr>
            <p:cNvPr id="18" name="Segnaposto contenuto 1">
              <a:extLst>
                <a:ext uri="{FF2B5EF4-FFF2-40B4-BE49-F238E27FC236}">
                  <a16:creationId xmlns:a16="http://schemas.microsoft.com/office/drawing/2014/main" id="{6F414C68-D8AA-B26D-63BB-13C8C8AE75AD}"/>
                </a:ext>
              </a:extLst>
            </p:cNvPr>
            <p:cNvSpPr txBox="1">
              <a:spLocks/>
            </p:cNvSpPr>
            <p:nvPr/>
          </p:nvSpPr>
          <p:spPr>
            <a:xfrm>
              <a:off x="7285607" y="2682307"/>
              <a:ext cx="473470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lumMod val="75000"/>
                  </a:schemeClr>
                </a:buClr>
                <a:buFont typeface="Wingdings"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en-US" dirty="0"/>
                <a:t>Automatically select the most suitable mechanism to use at run-time </a:t>
              </a:r>
            </a:p>
          </p:txBody>
        </p:sp>
      </p:grpSp>
    </p:spTree>
    <p:extLst>
      <p:ext uri="{BB962C8B-B14F-4D97-AF65-F5344CB8AC3E}">
        <p14:creationId xmlns:p14="http://schemas.microsoft.com/office/powerpoint/2010/main" val="385461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a:extLst>
              <a:ext uri="{FF2B5EF4-FFF2-40B4-BE49-F238E27FC236}">
                <a16:creationId xmlns:a16="http://schemas.microsoft.com/office/drawing/2014/main" id="{90A0F25B-82FA-3213-0E96-32CAE896B735}"/>
              </a:ext>
            </a:extLst>
          </p:cNvPr>
          <p:cNvPicPr>
            <a:picLocks noGrp="1" noChangeAspect="1"/>
          </p:cNvPicPr>
          <p:nvPr>
            <p:ph idx="1"/>
          </p:nvPr>
        </p:nvPicPr>
        <p:blipFill>
          <a:blip r:embed="rId2"/>
          <a:stretch>
            <a:fillRect/>
          </a:stretch>
        </p:blipFill>
        <p:spPr>
          <a:xfrm>
            <a:off x="958849" y="1831556"/>
            <a:ext cx="10407063" cy="3445293"/>
          </a:xfrm>
        </p:spPr>
      </p:pic>
      <p:sp>
        <p:nvSpPr>
          <p:cNvPr id="3" name="Segnaposto piè di pagina 2">
            <a:extLst>
              <a:ext uri="{FF2B5EF4-FFF2-40B4-BE49-F238E27FC236}">
                <a16:creationId xmlns:a16="http://schemas.microsoft.com/office/drawing/2014/main" id="{ACDE8119-4C40-D2E0-49B9-24F79939F9F0}"/>
              </a:ext>
            </a:extLst>
          </p:cNvPr>
          <p:cNvSpPr>
            <a:spLocks noGrp="1"/>
          </p:cNvSpPr>
          <p:nvPr>
            <p:ph type="ftr" sz="quarter" idx="11"/>
          </p:nvPr>
        </p:nvSpPr>
        <p:spPr/>
        <p:txBody>
          <a:bodyPr/>
          <a:lstStyle/>
          <a:p>
            <a:r>
              <a:rPr lang="it-IT"/>
              <a:t>Valeria Cardellini</a:t>
            </a:r>
          </a:p>
        </p:txBody>
      </p:sp>
      <p:sp>
        <p:nvSpPr>
          <p:cNvPr id="4" name="Segnaposto numero diapositiva 3">
            <a:extLst>
              <a:ext uri="{FF2B5EF4-FFF2-40B4-BE49-F238E27FC236}">
                <a16:creationId xmlns:a16="http://schemas.microsoft.com/office/drawing/2014/main" id="{62F44911-0339-9001-E7EE-950098D1B679}"/>
              </a:ext>
            </a:extLst>
          </p:cNvPr>
          <p:cNvSpPr>
            <a:spLocks noGrp="1"/>
          </p:cNvSpPr>
          <p:nvPr>
            <p:ph type="sldNum" sz="quarter" idx="12"/>
          </p:nvPr>
        </p:nvSpPr>
        <p:spPr/>
        <p:txBody>
          <a:bodyPr/>
          <a:lstStyle/>
          <a:p>
            <a:fld id="{EFF88CCD-85E0-8A47-8793-07E993C8A44B}" type="slidenum">
              <a:rPr lang="it-IT" smtClean="0"/>
              <a:t>19</a:t>
            </a:fld>
            <a:endParaRPr lang="it-IT"/>
          </a:p>
        </p:txBody>
      </p:sp>
      <p:sp>
        <p:nvSpPr>
          <p:cNvPr id="5" name="Titolo 4">
            <a:extLst>
              <a:ext uri="{FF2B5EF4-FFF2-40B4-BE49-F238E27FC236}">
                <a16:creationId xmlns:a16="http://schemas.microsoft.com/office/drawing/2014/main" id="{C97FA192-48B2-1D17-D19B-30C8FCE95E6E}"/>
              </a:ext>
            </a:extLst>
          </p:cNvPr>
          <p:cNvSpPr>
            <a:spLocks noGrp="1"/>
          </p:cNvSpPr>
          <p:nvPr>
            <p:ph type="title"/>
          </p:nvPr>
        </p:nvSpPr>
        <p:spPr/>
        <p:txBody>
          <a:bodyPr/>
          <a:lstStyle/>
          <a:p>
            <a:r>
              <a:rPr lang="it-IT" dirty="0" err="1"/>
              <a:t>Serverledge</a:t>
            </a:r>
            <a:r>
              <a:rPr lang="it-IT" dirty="0"/>
              <a:t>: </a:t>
            </a:r>
            <a:r>
              <a:rPr lang="it-IT" dirty="0" err="1"/>
              <a:t>scalability</a:t>
            </a:r>
            <a:r>
              <a:rPr lang="it-IT" dirty="0"/>
              <a:t> by </a:t>
            </a:r>
            <a:r>
              <a:rPr lang="it-IT" dirty="0" err="1"/>
              <a:t>means</a:t>
            </a:r>
            <a:r>
              <a:rPr lang="it-IT" dirty="0"/>
              <a:t> of </a:t>
            </a:r>
            <a:r>
              <a:rPr lang="it-IT" dirty="0" err="1"/>
              <a:t>offloading</a:t>
            </a:r>
            <a:endParaRPr lang="it-IT" dirty="0"/>
          </a:p>
        </p:txBody>
      </p:sp>
    </p:spTree>
    <p:extLst>
      <p:ext uri="{BB962C8B-B14F-4D97-AF65-F5344CB8AC3E}">
        <p14:creationId xmlns:p14="http://schemas.microsoft.com/office/powerpoint/2010/main" val="141822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4C96766C-85FD-3660-AAD0-E404175EF685}"/>
              </a:ext>
            </a:extLst>
          </p:cNvPr>
          <p:cNvSpPr>
            <a:spLocks noGrp="1"/>
          </p:cNvSpPr>
          <p:nvPr>
            <p:ph idx="1"/>
          </p:nvPr>
        </p:nvSpPr>
        <p:spPr/>
        <p:txBody>
          <a:bodyPr/>
          <a:lstStyle/>
          <a:p>
            <a:pPr>
              <a:lnSpc>
                <a:spcPct val="100000"/>
              </a:lnSpc>
            </a:pPr>
            <a:r>
              <a:rPr lang="en-US"/>
              <a:t>Increasing popularity and adoption</a:t>
            </a:r>
          </a:p>
          <a:p>
            <a:pPr>
              <a:lnSpc>
                <a:spcPct val="100000"/>
              </a:lnSpc>
            </a:pPr>
            <a:r>
              <a:rPr lang="en-US"/>
              <a:t>Simplified management of sw infrastructures</a:t>
            </a:r>
          </a:p>
          <a:p>
            <a:pPr>
              <a:lnSpc>
                <a:spcPct val="100000"/>
              </a:lnSpc>
            </a:pPr>
            <a:r>
              <a:rPr lang="en-US"/>
              <a:t>Seamless scalability</a:t>
            </a:r>
          </a:p>
          <a:p>
            <a:pPr>
              <a:lnSpc>
                <a:spcPct val="100000"/>
              </a:lnSpc>
            </a:pPr>
            <a:r>
              <a:rPr lang="en-US"/>
              <a:t>Simplified application maintenance</a:t>
            </a:r>
          </a:p>
          <a:p>
            <a:pPr>
              <a:lnSpc>
                <a:spcPct val="100000"/>
              </a:lnSpc>
            </a:pPr>
            <a:r>
              <a:rPr lang="en-US"/>
              <a:t>Fine-grained utilization-based pricing</a:t>
            </a:r>
          </a:p>
          <a:p>
            <a:pPr>
              <a:lnSpc>
                <a:spcPct val="100000"/>
              </a:lnSpc>
            </a:pPr>
            <a:r>
              <a:rPr lang="en-US"/>
              <a:t>Diverse applications, from enterprise automation to scientific computing to machine/deep learning</a:t>
            </a:r>
          </a:p>
        </p:txBody>
      </p:sp>
      <p:sp>
        <p:nvSpPr>
          <p:cNvPr id="3" name="Segnaposto piè di pagina 2">
            <a:extLst>
              <a:ext uri="{FF2B5EF4-FFF2-40B4-BE49-F238E27FC236}">
                <a16:creationId xmlns:a16="http://schemas.microsoft.com/office/drawing/2014/main" id="{42ECE809-B4BA-5C0B-C0F2-2B1564309DBB}"/>
              </a:ext>
            </a:extLst>
          </p:cNvPr>
          <p:cNvSpPr>
            <a:spLocks noGrp="1"/>
          </p:cNvSpPr>
          <p:nvPr>
            <p:ph type="ftr" sz="quarter" idx="11"/>
          </p:nvPr>
        </p:nvSpPr>
        <p:spPr/>
        <p:txBody>
          <a:bodyPr/>
          <a:lstStyle/>
          <a:p>
            <a:r>
              <a:rPr lang="en-US"/>
              <a:t>Valeria Cardellini</a:t>
            </a:r>
          </a:p>
        </p:txBody>
      </p:sp>
      <p:sp>
        <p:nvSpPr>
          <p:cNvPr id="4" name="Segnaposto numero diapositiva 3">
            <a:extLst>
              <a:ext uri="{FF2B5EF4-FFF2-40B4-BE49-F238E27FC236}">
                <a16:creationId xmlns:a16="http://schemas.microsoft.com/office/drawing/2014/main" id="{20E7A0CD-2BDB-0D09-751D-2668F9ED58A9}"/>
              </a:ext>
            </a:extLst>
          </p:cNvPr>
          <p:cNvSpPr>
            <a:spLocks noGrp="1"/>
          </p:cNvSpPr>
          <p:nvPr>
            <p:ph type="sldNum" sz="quarter" idx="12"/>
          </p:nvPr>
        </p:nvSpPr>
        <p:spPr/>
        <p:txBody>
          <a:bodyPr/>
          <a:lstStyle/>
          <a:p>
            <a:fld id="{EFF88CCD-85E0-8A47-8793-07E993C8A44B}" type="slidenum">
              <a:rPr lang="en-US" smtClean="0"/>
              <a:t>2</a:t>
            </a:fld>
            <a:endParaRPr lang="en-US"/>
          </a:p>
        </p:txBody>
      </p:sp>
      <p:sp>
        <p:nvSpPr>
          <p:cNvPr id="5" name="Titolo 4">
            <a:extLst>
              <a:ext uri="{FF2B5EF4-FFF2-40B4-BE49-F238E27FC236}">
                <a16:creationId xmlns:a16="http://schemas.microsoft.com/office/drawing/2014/main" id="{2DA10745-4E17-762F-72AE-C277858C5957}"/>
              </a:ext>
            </a:extLst>
          </p:cNvPr>
          <p:cNvSpPr>
            <a:spLocks noGrp="1"/>
          </p:cNvSpPr>
          <p:nvPr>
            <p:ph type="title"/>
          </p:nvPr>
        </p:nvSpPr>
        <p:spPr/>
        <p:txBody>
          <a:bodyPr/>
          <a:lstStyle/>
          <a:p>
            <a:r>
              <a:rPr lang="en-US" dirty="0"/>
              <a:t>Serverless computing (and </a:t>
            </a:r>
            <a:r>
              <a:rPr lang="en-US" dirty="0" err="1"/>
              <a:t>FaaS</a:t>
            </a:r>
            <a:r>
              <a:rPr lang="en-US" dirty="0"/>
              <a:t>)</a:t>
            </a:r>
          </a:p>
        </p:txBody>
      </p:sp>
      <p:pic>
        <p:nvPicPr>
          <p:cNvPr id="7" name="Immagine 6">
            <a:extLst>
              <a:ext uri="{FF2B5EF4-FFF2-40B4-BE49-F238E27FC236}">
                <a16:creationId xmlns:a16="http://schemas.microsoft.com/office/drawing/2014/main" id="{F072566A-043B-B66E-9C1B-FCE131C8ACD1}"/>
              </a:ext>
            </a:extLst>
          </p:cNvPr>
          <p:cNvPicPr>
            <a:picLocks noChangeAspect="1"/>
          </p:cNvPicPr>
          <p:nvPr/>
        </p:nvPicPr>
        <p:blipFill>
          <a:blip r:embed="rId3"/>
          <a:stretch>
            <a:fillRect/>
          </a:stretch>
        </p:blipFill>
        <p:spPr>
          <a:xfrm>
            <a:off x="7905750" y="1235243"/>
            <a:ext cx="4152900" cy="3251200"/>
          </a:xfrm>
          <a:prstGeom prst="rect">
            <a:avLst/>
          </a:prstGeom>
        </p:spPr>
      </p:pic>
    </p:spTree>
    <p:extLst>
      <p:ext uri="{BB962C8B-B14F-4D97-AF65-F5344CB8AC3E}">
        <p14:creationId xmlns:p14="http://schemas.microsoft.com/office/powerpoint/2010/main" val="1698941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ACDE8119-4C40-D2E0-49B9-24F79939F9F0}"/>
              </a:ext>
            </a:extLst>
          </p:cNvPr>
          <p:cNvSpPr>
            <a:spLocks noGrp="1"/>
          </p:cNvSpPr>
          <p:nvPr>
            <p:ph type="ftr" sz="quarter" idx="11"/>
          </p:nvPr>
        </p:nvSpPr>
        <p:spPr/>
        <p:txBody>
          <a:bodyPr/>
          <a:lstStyle/>
          <a:p>
            <a:r>
              <a:rPr lang="en-US" dirty="0"/>
              <a:t>Valeria </a:t>
            </a:r>
            <a:r>
              <a:rPr lang="en-US" dirty="0" err="1"/>
              <a:t>Cardellini</a:t>
            </a:r>
            <a:endParaRPr lang="en-US" dirty="0"/>
          </a:p>
        </p:txBody>
      </p:sp>
      <p:sp>
        <p:nvSpPr>
          <p:cNvPr id="4" name="Segnaposto numero diapositiva 3">
            <a:extLst>
              <a:ext uri="{FF2B5EF4-FFF2-40B4-BE49-F238E27FC236}">
                <a16:creationId xmlns:a16="http://schemas.microsoft.com/office/drawing/2014/main" id="{62F44911-0339-9001-E7EE-950098D1B679}"/>
              </a:ext>
            </a:extLst>
          </p:cNvPr>
          <p:cNvSpPr>
            <a:spLocks noGrp="1"/>
          </p:cNvSpPr>
          <p:nvPr>
            <p:ph type="sldNum" sz="quarter" idx="12"/>
          </p:nvPr>
        </p:nvSpPr>
        <p:spPr/>
        <p:txBody>
          <a:bodyPr/>
          <a:lstStyle/>
          <a:p>
            <a:fld id="{EFF88CCD-85E0-8A47-8793-07E993C8A44B}" type="slidenum">
              <a:rPr lang="en-US" smtClean="0"/>
              <a:t>20</a:t>
            </a:fld>
            <a:endParaRPr lang="en-US" dirty="0"/>
          </a:p>
        </p:txBody>
      </p:sp>
      <p:sp>
        <p:nvSpPr>
          <p:cNvPr id="5" name="Titolo 4">
            <a:extLst>
              <a:ext uri="{FF2B5EF4-FFF2-40B4-BE49-F238E27FC236}">
                <a16:creationId xmlns:a16="http://schemas.microsoft.com/office/drawing/2014/main" id="{C97FA192-48B2-1D17-D19B-30C8FCE95E6E}"/>
              </a:ext>
            </a:extLst>
          </p:cNvPr>
          <p:cNvSpPr>
            <a:spLocks noGrp="1"/>
          </p:cNvSpPr>
          <p:nvPr>
            <p:ph type="title"/>
          </p:nvPr>
        </p:nvSpPr>
        <p:spPr/>
        <p:txBody>
          <a:bodyPr/>
          <a:lstStyle/>
          <a:p>
            <a:r>
              <a:rPr lang="en-US" dirty="0" err="1"/>
              <a:t>Serverledge</a:t>
            </a:r>
            <a:r>
              <a:rPr lang="en-US" dirty="0"/>
              <a:t>: QoS-aware offloading policies</a:t>
            </a:r>
          </a:p>
        </p:txBody>
      </p:sp>
      <p:sp>
        <p:nvSpPr>
          <p:cNvPr id="6" name="CasellaDiTesto 5">
            <a:extLst>
              <a:ext uri="{FF2B5EF4-FFF2-40B4-BE49-F238E27FC236}">
                <a16:creationId xmlns:a16="http://schemas.microsoft.com/office/drawing/2014/main" id="{16C54704-A3B8-57C4-98B7-FE4ECC35145D}"/>
              </a:ext>
            </a:extLst>
          </p:cNvPr>
          <p:cNvSpPr txBox="1"/>
          <p:nvPr/>
        </p:nvSpPr>
        <p:spPr>
          <a:xfrm>
            <a:off x="901459" y="5907321"/>
            <a:ext cx="10055525" cy="646331"/>
          </a:xfrm>
          <a:prstGeom prst="rect">
            <a:avLst/>
          </a:prstGeom>
          <a:noFill/>
        </p:spPr>
        <p:txBody>
          <a:bodyPr wrap="square">
            <a:spAutoFit/>
          </a:bodyPr>
          <a:lstStyle/>
          <a:p>
            <a:r>
              <a:rPr lang="en-US" dirty="0"/>
              <a:t>Russo Russo et al., QoS-aware offloading policies for serverless functions in the Cloud-to-Edge continuum, </a:t>
            </a:r>
            <a:r>
              <a:rPr lang="en-US" i="1" dirty="0"/>
              <a:t>Future </a:t>
            </a:r>
            <a:r>
              <a:rPr lang="en-US" i="1" dirty="0" err="1"/>
              <a:t>Gener</a:t>
            </a:r>
            <a:r>
              <a:rPr lang="en-US" i="1" dirty="0"/>
              <a:t>. </a:t>
            </a:r>
            <a:r>
              <a:rPr lang="en-US" i="1" dirty="0" err="1"/>
              <a:t>Comput</a:t>
            </a:r>
            <a:r>
              <a:rPr lang="en-US" i="1" dirty="0"/>
              <a:t>. Syst.</a:t>
            </a:r>
            <a:r>
              <a:rPr lang="en-US" dirty="0"/>
              <a:t>, 2024</a:t>
            </a:r>
          </a:p>
        </p:txBody>
      </p:sp>
      <p:sp>
        <p:nvSpPr>
          <p:cNvPr id="7" name="Segnaposto contenuto 6">
            <a:extLst>
              <a:ext uri="{FF2B5EF4-FFF2-40B4-BE49-F238E27FC236}">
                <a16:creationId xmlns:a16="http://schemas.microsoft.com/office/drawing/2014/main" id="{22C8B0E5-610E-E314-648C-C661C65F18FA}"/>
              </a:ext>
            </a:extLst>
          </p:cNvPr>
          <p:cNvSpPr>
            <a:spLocks noGrp="1"/>
          </p:cNvSpPr>
          <p:nvPr>
            <p:ph idx="1"/>
          </p:nvPr>
        </p:nvSpPr>
        <p:spPr>
          <a:xfrm>
            <a:off x="838200" y="1349375"/>
            <a:ext cx="10515600" cy="4351338"/>
          </a:xfrm>
        </p:spPr>
        <p:txBody>
          <a:bodyPr/>
          <a:lstStyle/>
          <a:p>
            <a:pPr>
              <a:lnSpc>
                <a:spcPct val="100000"/>
              </a:lnSpc>
            </a:pPr>
            <a:r>
              <a:rPr lang="en-US" dirty="0"/>
              <a:t>We propose a two-level approach, where </a:t>
            </a:r>
          </a:p>
          <a:p>
            <a:pPr lvl="1">
              <a:lnSpc>
                <a:spcPct val="100000"/>
              </a:lnSpc>
            </a:pPr>
            <a:r>
              <a:rPr lang="en-US" dirty="0"/>
              <a:t> </a:t>
            </a:r>
            <a:r>
              <a:rPr lang="en-US" dirty="0" err="1"/>
              <a:t>Serverledge</a:t>
            </a:r>
            <a:r>
              <a:rPr lang="en-US" dirty="0"/>
              <a:t> nodes rely on a </a:t>
            </a:r>
            <a:r>
              <a:rPr lang="en-US" b="1" dirty="0">
                <a:solidFill>
                  <a:schemeClr val="accent6"/>
                </a:solidFill>
              </a:rPr>
              <a:t>low-overhead randomized policy </a:t>
            </a:r>
            <a:r>
              <a:rPr lang="en-US" dirty="0"/>
              <a:t>to schedule every incoming request according to a set of probability values</a:t>
            </a:r>
          </a:p>
          <a:p>
            <a:pPr lvl="1">
              <a:lnSpc>
                <a:spcPct val="100000"/>
              </a:lnSpc>
            </a:pPr>
            <a:r>
              <a:rPr lang="en-US" dirty="0"/>
              <a:t> Periodically, a </a:t>
            </a:r>
            <a:r>
              <a:rPr lang="en-US" b="1" dirty="0">
                <a:solidFill>
                  <a:schemeClr val="accent6"/>
                </a:solidFill>
              </a:rPr>
              <a:t>linear programming model </a:t>
            </a:r>
            <a:r>
              <a:rPr lang="en-US" dirty="0"/>
              <a:t>is solved to determine the probabilities to use for scheduling</a:t>
            </a:r>
          </a:p>
        </p:txBody>
      </p:sp>
      <p:pic>
        <p:nvPicPr>
          <p:cNvPr id="10" name="Immagine 9">
            <a:extLst>
              <a:ext uri="{FF2B5EF4-FFF2-40B4-BE49-F238E27FC236}">
                <a16:creationId xmlns:a16="http://schemas.microsoft.com/office/drawing/2014/main" id="{C36F48E3-7F9B-E1C6-DC6F-272DEEB3003A}"/>
              </a:ext>
            </a:extLst>
          </p:cNvPr>
          <p:cNvPicPr>
            <a:picLocks noChangeAspect="1"/>
          </p:cNvPicPr>
          <p:nvPr/>
        </p:nvPicPr>
        <p:blipFill>
          <a:blip r:embed="rId2"/>
          <a:stretch>
            <a:fillRect/>
          </a:stretch>
        </p:blipFill>
        <p:spPr>
          <a:xfrm>
            <a:off x="6502400" y="3116740"/>
            <a:ext cx="5473700" cy="2641600"/>
          </a:xfrm>
          <a:prstGeom prst="rect">
            <a:avLst/>
          </a:prstGeom>
        </p:spPr>
      </p:pic>
      <p:sp>
        <p:nvSpPr>
          <p:cNvPr id="13" name="Segnaposto contenuto 6">
            <a:extLst>
              <a:ext uri="{FF2B5EF4-FFF2-40B4-BE49-F238E27FC236}">
                <a16:creationId xmlns:a16="http://schemas.microsoft.com/office/drawing/2014/main" id="{3EB68360-E123-098E-A16A-44CDFEC91578}"/>
              </a:ext>
            </a:extLst>
          </p:cNvPr>
          <p:cNvSpPr txBox="1">
            <a:spLocks/>
          </p:cNvSpPr>
          <p:nvPr/>
        </p:nvSpPr>
        <p:spPr>
          <a:xfrm>
            <a:off x="857250" y="367347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lumMod val="75000"/>
                </a:schemeClr>
              </a:buClr>
              <a:buFont typeface="Wingdings"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t>Actions</a:t>
            </a:r>
          </a:p>
          <a:p>
            <a:pPr lvl="1">
              <a:lnSpc>
                <a:spcPct val="100000"/>
              </a:lnSpc>
            </a:pPr>
            <a:r>
              <a:rPr lang="en-US" sz="2000" dirty="0"/>
              <a:t>Local execution (L)</a:t>
            </a:r>
          </a:p>
          <a:p>
            <a:pPr lvl="1">
              <a:lnSpc>
                <a:spcPct val="100000"/>
              </a:lnSpc>
            </a:pPr>
            <a:r>
              <a:rPr lang="en-US" sz="2000" dirty="0"/>
              <a:t>Offloading to Cloud (C)</a:t>
            </a:r>
          </a:p>
          <a:p>
            <a:pPr lvl="1">
              <a:lnSpc>
                <a:spcPct val="100000"/>
              </a:lnSpc>
            </a:pPr>
            <a:r>
              <a:rPr lang="en-US" sz="2000" dirty="0"/>
              <a:t>Offloading to neighbor Edge node (E)</a:t>
            </a:r>
          </a:p>
          <a:p>
            <a:pPr lvl="1">
              <a:lnSpc>
                <a:spcPct val="100000"/>
              </a:lnSpc>
            </a:pPr>
            <a:r>
              <a:rPr lang="en-US" sz="2000" dirty="0"/>
              <a:t>Discarding the request (D)</a:t>
            </a:r>
          </a:p>
        </p:txBody>
      </p:sp>
    </p:spTree>
    <p:extLst>
      <p:ext uri="{BB962C8B-B14F-4D97-AF65-F5344CB8AC3E}">
        <p14:creationId xmlns:p14="http://schemas.microsoft.com/office/powerpoint/2010/main" val="30913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A31C6C68-FB83-38DF-2B9F-1A38CBAFDD41}"/>
              </a:ext>
            </a:extLst>
          </p:cNvPr>
          <p:cNvSpPr>
            <a:spLocks noGrp="1"/>
          </p:cNvSpPr>
          <p:nvPr>
            <p:ph idx="1"/>
          </p:nvPr>
        </p:nvSpPr>
        <p:spPr>
          <a:xfrm>
            <a:off x="838200" y="1292225"/>
            <a:ext cx="10515600" cy="4351338"/>
          </a:xfrm>
        </p:spPr>
        <p:txBody>
          <a:bodyPr/>
          <a:lstStyle/>
          <a:p>
            <a:pPr>
              <a:lnSpc>
                <a:spcPct val="100000"/>
              </a:lnSpc>
            </a:pPr>
            <a:r>
              <a:rPr lang="en-US" dirty="0"/>
              <a:t>Offloading probabilities for each </a:t>
            </a:r>
            <a:r>
              <a:rPr lang="en-US" dirty="0" err="1"/>
              <a:t>Serverledge</a:t>
            </a:r>
            <a:r>
              <a:rPr lang="en-US" dirty="0"/>
              <a:t> node, function and service class determined by means of an efficient linear programming problem </a:t>
            </a:r>
          </a:p>
          <a:p>
            <a:pPr lvl="1">
              <a:lnSpc>
                <a:spcPct val="100000"/>
              </a:lnSpc>
            </a:pPr>
            <a:r>
              <a:rPr lang="en-US" dirty="0"/>
              <a:t>Goal: maximize the expected utility generated by each node, accounting for constraints on resource capacity and monetary cost</a:t>
            </a:r>
          </a:p>
          <a:p>
            <a:pPr lvl="1">
              <a:lnSpc>
                <a:spcPct val="100000"/>
              </a:lnSpc>
            </a:pPr>
            <a:r>
              <a:rPr lang="en-US" dirty="0"/>
              <a:t>Also taking into account cold start and limited memory capacity of nodes</a:t>
            </a:r>
          </a:p>
        </p:txBody>
      </p:sp>
      <p:sp>
        <p:nvSpPr>
          <p:cNvPr id="3" name="Segnaposto piè di pagina 2">
            <a:extLst>
              <a:ext uri="{FF2B5EF4-FFF2-40B4-BE49-F238E27FC236}">
                <a16:creationId xmlns:a16="http://schemas.microsoft.com/office/drawing/2014/main" id="{D0AAD4AD-3641-0824-0FAF-D5054F293DDD}"/>
              </a:ext>
            </a:extLst>
          </p:cNvPr>
          <p:cNvSpPr>
            <a:spLocks noGrp="1"/>
          </p:cNvSpPr>
          <p:nvPr>
            <p:ph type="ftr" sz="quarter" idx="11"/>
          </p:nvPr>
        </p:nvSpPr>
        <p:spPr/>
        <p:txBody>
          <a:bodyPr/>
          <a:lstStyle/>
          <a:p>
            <a:r>
              <a:rPr lang="en-US"/>
              <a:t>Valeria Cardellini</a:t>
            </a:r>
          </a:p>
        </p:txBody>
      </p:sp>
      <p:sp>
        <p:nvSpPr>
          <p:cNvPr id="4" name="Segnaposto numero diapositiva 3">
            <a:extLst>
              <a:ext uri="{FF2B5EF4-FFF2-40B4-BE49-F238E27FC236}">
                <a16:creationId xmlns:a16="http://schemas.microsoft.com/office/drawing/2014/main" id="{BBD27F86-6AC4-08B8-2A40-FD2341AF3B02}"/>
              </a:ext>
            </a:extLst>
          </p:cNvPr>
          <p:cNvSpPr>
            <a:spLocks noGrp="1"/>
          </p:cNvSpPr>
          <p:nvPr>
            <p:ph type="sldNum" sz="quarter" idx="12"/>
          </p:nvPr>
        </p:nvSpPr>
        <p:spPr/>
        <p:txBody>
          <a:bodyPr/>
          <a:lstStyle/>
          <a:p>
            <a:fld id="{EFF88CCD-85E0-8A47-8793-07E993C8A44B}" type="slidenum">
              <a:rPr lang="en-US" smtClean="0"/>
              <a:t>21</a:t>
            </a:fld>
            <a:endParaRPr lang="en-US"/>
          </a:p>
        </p:txBody>
      </p:sp>
      <p:sp>
        <p:nvSpPr>
          <p:cNvPr id="5" name="Titolo 4">
            <a:extLst>
              <a:ext uri="{FF2B5EF4-FFF2-40B4-BE49-F238E27FC236}">
                <a16:creationId xmlns:a16="http://schemas.microsoft.com/office/drawing/2014/main" id="{6F5F48B6-089B-E9C9-C762-E2F7835F36BC}"/>
              </a:ext>
            </a:extLst>
          </p:cNvPr>
          <p:cNvSpPr>
            <a:spLocks noGrp="1"/>
          </p:cNvSpPr>
          <p:nvPr>
            <p:ph type="title"/>
          </p:nvPr>
        </p:nvSpPr>
        <p:spPr/>
        <p:txBody>
          <a:bodyPr/>
          <a:lstStyle/>
          <a:p>
            <a:r>
              <a:rPr lang="en-US"/>
              <a:t>Serverledge: QoS-aware offloading policies</a:t>
            </a:r>
          </a:p>
        </p:txBody>
      </p:sp>
      <p:pic>
        <p:nvPicPr>
          <p:cNvPr id="7" name="Immagine 6">
            <a:extLst>
              <a:ext uri="{FF2B5EF4-FFF2-40B4-BE49-F238E27FC236}">
                <a16:creationId xmlns:a16="http://schemas.microsoft.com/office/drawing/2014/main" id="{93E3D0E2-3586-0CE8-6ED0-7A0A61B802E3}"/>
              </a:ext>
            </a:extLst>
          </p:cNvPr>
          <p:cNvPicPr>
            <a:picLocks noChangeAspect="1"/>
          </p:cNvPicPr>
          <p:nvPr/>
        </p:nvPicPr>
        <p:blipFill>
          <a:blip r:embed="rId2"/>
          <a:stretch>
            <a:fillRect/>
          </a:stretch>
        </p:blipFill>
        <p:spPr>
          <a:xfrm>
            <a:off x="3258521" y="3790767"/>
            <a:ext cx="5352079" cy="2870200"/>
          </a:xfrm>
          <a:prstGeom prst="rect">
            <a:avLst/>
          </a:prstGeom>
        </p:spPr>
      </p:pic>
    </p:spTree>
    <p:extLst>
      <p:ext uri="{BB962C8B-B14F-4D97-AF65-F5344CB8AC3E}">
        <p14:creationId xmlns:p14="http://schemas.microsoft.com/office/powerpoint/2010/main" val="179272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ED142399-6573-69F4-2DC1-4D0EA6478413}"/>
              </a:ext>
            </a:extLst>
          </p:cNvPr>
          <p:cNvSpPr>
            <a:spLocks noGrp="1"/>
          </p:cNvSpPr>
          <p:nvPr>
            <p:ph idx="1"/>
          </p:nvPr>
        </p:nvSpPr>
        <p:spPr>
          <a:xfrm>
            <a:off x="838200" y="1368425"/>
            <a:ext cx="10515600" cy="4351338"/>
          </a:xfrm>
        </p:spPr>
        <p:txBody>
          <a:bodyPr/>
          <a:lstStyle/>
          <a:p>
            <a:r>
              <a:rPr lang="en-US" dirty="0"/>
              <a:t>Heterogeneity and resource constraints of Edge-Cloud continuum</a:t>
            </a:r>
          </a:p>
          <a:p>
            <a:r>
              <a:rPr lang="en-US" dirty="0"/>
              <a:t>Existing scheduling and offloading approaches mostly consider performance- and cost-related metrics</a:t>
            </a:r>
          </a:p>
          <a:p>
            <a:r>
              <a:rPr lang="en-US" dirty="0"/>
              <a:t>How to provide </a:t>
            </a:r>
            <a:r>
              <a:rPr lang="it-IT" dirty="0"/>
              <a:t>energy-</a:t>
            </a:r>
            <a:r>
              <a:rPr lang="it-IT" dirty="0" err="1"/>
              <a:t>aware</a:t>
            </a:r>
            <a:r>
              <a:rPr lang="it-IT" dirty="0"/>
              <a:t> </a:t>
            </a:r>
            <a:r>
              <a:rPr lang="it-IT" dirty="0" err="1"/>
              <a:t>function</a:t>
            </a:r>
            <a:r>
              <a:rPr lang="it-IT" dirty="0"/>
              <a:t> </a:t>
            </a:r>
            <a:r>
              <a:rPr lang="it-IT" dirty="0" err="1"/>
              <a:t>execution</a:t>
            </a:r>
            <a:r>
              <a:rPr lang="it-IT" dirty="0"/>
              <a:t> and </a:t>
            </a:r>
            <a:r>
              <a:rPr lang="it-IT" dirty="0" err="1"/>
              <a:t>offloading</a:t>
            </a:r>
            <a:r>
              <a:rPr lang="it-IT" dirty="0"/>
              <a:t> over the </a:t>
            </a:r>
            <a:r>
              <a:rPr lang="en-US" dirty="0"/>
              <a:t>Edge-Cloud continuum?</a:t>
            </a:r>
          </a:p>
          <a:p>
            <a:r>
              <a:rPr lang="en-US" dirty="0"/>
              <a:t>What about energy consumption?</a:t>
            </a:r>
          </a:p>
          <a:p>
            <a:pPr lvl="1"/>
            <a:r>
              <a:rPr lang="en-US" dirty="0"/>
              <a:t>Not easy to measure and predict!</a:t>
            </a:r>
          </a:p>
        </p:txBody>
      </p:sp>
      <p:sp>
        <p:nvSpPr>
          <p:cNvPr id="3" name="Segnaposto piè di pagina 2">
            <a:extLst>
              <a:ext uri="{FF2B5EF4-FFF2-40B4-BE49-F238E27FC236}">
                <a16:creationId xmlns:a16="http://schemas.microsoft.com/office/drawing/2014/main" id="{762543DD-E2C9-0285-87D8-C73F712CFF32}"/>
              </a:ext>
            </a:extLst>
          </p:cNvPr>
          <p:cNvSpPr>
            <a:spLocks noGrp="1"/>
          </p:cNvSpPr>
          <p:nvPr>
            <p:ph type="ftr" sz="quarter" idx="11"/>
          </p:nvPr>
        </p:nvSpPr>
        <p:spPr/>
        <p:txBody>
          <a:bodyPr/>
          <a:lstStyle/>
          <a:p>
            <a:r>
              <a:rPr lang="en-US"/>
              <a:t>Valeria Cardellini</a:t>
            </a:r>
          </a:p>
        </p:txBody>
      </p:sp>
      <p:sp>
        <p:nvSpPr>
          <p:cNvPr id="4" name="Segnaposto numero diapositiva 3">
            <a:extLst>
              <a:ext uri="{FF2B5EF4-FFF2-40B4-BE49-F238E27FC236}">
                <a16:creationId xmlns:a16="http://schemas.microsoft.com/office/drawing/2014/main" id="{C498E822-722F-A761-BC25-5B3EC498AF40}"/>
              </a:ext>
            </a:extLst>
          </p:cNvPr>
          <p:cNvSpPr>
            <a:spLocks noGrp="1"/>
          </p:cNvSpPr>
          <p:nvPr>
            <p:ph type="sldNum" sz="quarter" idx="12"/>
          </p:nvPr>
        </p:nvSpPr>
        <p:spPr/>
        <p:txBody>
          <a:bodyPr/>
          <a:lstStyle/>
          <a:p>
            <a:fld id="{EFF88CCD-85E0-8A47-8793-07E993C8A44B}" type="slidenum">
              <a:rPr lang="en-US" smtClean="0"/>
              <a:t>22</a:t>
            </a:fld>
            <a:endParaRPr lang="en-US"/>
          </a:p>
        </p:txBody>
      </p:sp>
      <p:sp>
        <p:nvSpPr>
          <p:cNvPr id="5" name="Titolo 4">
            <a:extLst>
              <a:ext uri="{FF2B5EF4-FFF2-40B4-BE49-F238E27FC236}">
                <a16:creationId xmlns:a16="http://schemas.microsoft.com/office/drawing/2014/main" id="{D2E5CC13-AA7F-3D50-E7A0-2F512198E4C6}"/>
              </a:ext>
            </a:extLst>
          </p:cNvPr>
          <p:cNvSpPr>
            <a:spLocks noGrp="1"/>
          </p:cNvSpPr>
          <p:nvPr>
            <p:ph type="title"/>
          </p:nvPr>
        </p:nvSpPr>
        <p:spPr/>
        <p:txBody>
          <a:bodyPr/>
          <a:lstStyle/>
          <a:p>
            <a:r>
              <a:rPr lang="en-US" dirty="0" err="1"/>
              <a:t>Serverledge</a:t>
            </a:r>
            <a:r>
              <a:rPr lang="en-US" dirty="0"/>
              <a:t>: energy-awareness</a:t>
            </a:r>
          </a:p>
        </p:txBody>
      </p:sp>
    </p:spTree>
    <p:extLst>
      <p:ext uri="{BB962C8B-B14F-4D97-AF65-F5344CB8AC3E}">
        <p14:creationId xmlns:p14="http://schemas.microsoft.com/office/powerpoint/2010/main" val="1302572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a:extLst>
              <a:ext uri="{FF2B5EF4-FFF2-40B4-BE49-F238E27FC236}">
                <a16:creationId xmlns:a16="http://schemas.microsoft.com/office/drawing/2014/main" id="{60953909-F327-F8D8-9F5F-34F8AA8494F2}"/>
              </a:ext>
            </a:extLst>
          </p:cNvPr>
          <p:cNvPicPr>
            <a:picLocks noGrp="1" noChangeAspect="1"/>
          </p:cNvPicPr>
          <p:nvPr>
            <p:ph idx="1"/>
          </p:nvPr>
        </p:nvPicPr>
        <p:blipFill>
          <a:blip r:embed="rId2"/>
          <a:stretch>
            <a:fillRect/>
          </a:stretch>
        </p:blipFill>
        <p:spPr>
          <a:xfrm>
            <a:off x="8358261" y="1038916"/>
            <a:ext cx="3916731" cy="3196200"/>
          </a:xfrm>
        </p:spPr>
      </p:pic>
      <p:sp>
        <p:nvSpPr>
          <p:cNvPr id="3" name="Segnaposto piè di pagina 2">
            <a:extLst>
              <a:ext uri="{FF2B5EF4-FFF2-40B4-BE49-F238E27FC236}">
                <a16:creationId xmlns:a16="http://schemas.microsoft.com/office/drawing/2014/main" id="{25B483FD-C91D-D76C-4E49-535834EC768B}"/>
              </a:ext>
            </a:extLst>
          </p:cNvPr>
          <p:cNvSpPr>
            <a:spLocks noGrp="1"/>
          </p:cNvSpPr>
          <p:nvPr>
            <p:ph type="ftr" sz="quarter" idx="11"/>
          </p:nvPr>
        </p:nvSpPr>
        <p:spPr/>
        <p:txBody>
          <a:bodyPr/>
          <a:lstStyle/>
          <a:p>
            <a:r>
              <a:rPr lang="en-US"/>
              <a:t>Valeria Cardellini</a:t>
            </a:r>
          </a:p>
        </p:txBody>
      </p:sp>
      <p:sp>
        <p:nvSpPr>
          <p:cNvPr id="4" name="Segnaposto numero diapositiva 3">
            <a:extLst>
              <a:ext uri="{FF2B5EF4-FFF2-40B4-BE49-F238E27FC236}">
                <a16:creationId xmlns:a16="http://schemas.microsoft.com/office/drawing/2014/main" id="{FDEE27B2-4400-D24B-EE68-3855F551460A}"/>
              </a:ext>
            </a:extLst>
          </p:cNvPr>
          <p:cNvSpPr>
            <a:spLocks noGrp="1"/>
          </p:cNvSpPr>
          <p:nvPr>
            <p:ph type="sldNum" sz="quarter" idx="12"/>
          </p:nvPr>
        </p:nvSpPr>
        <p:spPr/>
        <p:txBody>
          <a:bodyPr/>
          <a:lstStyle/>
          <a:p>
            <a:fld id="{EFF88CCD-85E0-8A47-8793-07E993C8A44B}" type="slidenum">
              <a:rPr lang="en-US" smtClean="0"/>
              <a:t>23</a:t>
            </a:fld>
            <a:endParaRPr lang="en-US"/>
          </a:p>
        </p:txBody>
      </p:sp>
      <p:sp>
        <p:nvSpPr>
          <p:cNvPr id="5" name="Titolo 4">
            <a:extLst>
              <a:ext uri="{FF2B5EF4-FFF2-40B4-BE49-F238E27FC236}">
                <a16:creationId xmlns:a16="http://schemas.microsoft.com/office/drawing/2014/main" id="{43F2396F-6CC8-E8AD-2153-1469B63B0BC9}"/>
              </a:ext>
            </a:extLst>
          </p:cNvPr>
          <p:cNvSpPr>
            <a:spLocks noGrp="1"/>
          </p:cNvSpPr>
          <p:nvPr>
            <p:ph type="title"/>
          </p:nvPr>
        </p:nvSpPr>
        <p:spPr/>
        <p:txBody>
          <a:bodyPr/>
          <a:lstStyle/>
          <a:p>
            <a:r>
              <a:rPr lang="en-US" dirty="0" err="1"/>
              <a:t>Serverledge</a:t>
            </a:r>
            <a:r>
              <a:rPr lang="en-US" dirty="0"/>
              <a:t>: energy-awareness</a:t>
            </a:r>
          </a:p>
        </p:txBody>
      </p:sp>
      <p:sp>
        <p:nvSpPr>
          <p:cNvPr id="6" name="CasellaDiTesto 5">
            <a:extLst>
              <a:ext uri="{FF2B5EF4-FFF2-40B4-BE49-F238E27FC236}">
                <a16:creationId xmlns:a16="http://schemas.microsoft.com/office/drawing/2014/main" id="{FD0DB6DC-801C-B9C2-CFA7-0D8A738B47BF}"/>
              </a:ext>
            </a:extLst>
          </p:cNvPr>
          <p:cNvSpPr txBox="1"/>
          <p:nvPr/>
        </p:nvSpPr>
        <p:spPr>
          <a:xfrm>
            <a:off x="901459" y="5983521"/>
            <a:ext cx="10515600" cy="369332"/>
          </a:xfrm>
          <a:prstGeom prst="rect">
            <a:avLst/>
          </a:prstGeom>
          <a:noFill/>
        </p:spPr>
        <p:txBody>
          <a:bodyPr wrap="square">
            <a:spAutoFit/>
          </a:bodyPr>
          <a:lstStyle/>
          <a:p>
            <a:r>
              <a:rPr lang="en-US"/>
              <a:t>Calavaro et al., Towards Energy-Aware Execution and Offloading of Serverless Functions, </a:t>
            </a:r>
            <a:r>
              <a:rPr lang="en-US" i="1"/>
              <a:t>Frame@HPDC 2024</a:t>
            </a:r>
            <a:endParaRPr lang="en-US"/>
          </a:p>
        </p:txBody>
      </p:sp>
      <p:sp>
        <p:nvSpPr>
          <p:cNvPr id="9" name="Segnaposto contenuto 1">
            <a:extLst>
              <a:ext uri="{FF2B5EF4-FFF2-40B4-BE49-F238E27FC236}">
                <a16:creationId xmlns:a16="http://schemas.microsoft.com/office/drawing/2014/main" id="{89FD0BC3-9EC3-7404-53B8-9D631196ED8C}"/>
              </a:ext>
            </a:extLst>
          </p:cNvPr>
          <p:cNvSpPr txBox="1">
            <a:spLocks/>
          </p:cNvSpPr>
          <p:nvPr/>
        </p:nvSpPr>
        <p:spPr>
          <a:xfrm>
            <a:off x="838200" y="1368425"/>
            <a:ext cx="77724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lumMod val="75000"/>
                </a:schemeClr>
              </a:buClr>
              <a:buFont typeface="Wingdings"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extend </a:t>
            </a:r>
            <a:r>
              <a:rPr lang="en-US" dirty="0" err="1"/>
              <a:t>Serverledge</a:t>
            </a:r>
            <a:r>
              <a:rPr lang="en-US" dirty="0"/>
              <a:t> to integrate energy- related components and functionalities</a:t>
            </a:r>
          </a:p>
          <a:p>
            <a:r>
              <a:rPr lang="en-US" dirty="0"/>
              <a:t>Mechanism for run-time selection of </a:t>
            </a:r>
            <a:r>
              <a:rPr lang="en-US" b="1" dirty="0">
                <a:solidFill>
                  <a:schemeClr val="accent6"/>
                </a:solidFill>
              </a:rPr>
              <a:t>function implementations </a:t>
            </a:r>
            <a:r>
              <a:rPr lang="en-US" dirty="0"/>
              <a:t>to trade-off energy consumption with computation accuracy</a:t>
            </a:r>
          </a:p>
          <a:p>
            <a:r>
              <a:rPr lang="en-US" dirty="0"/>
              <a:t>Energy-aware policy to extend the lifespan of battery-powered </a:t>
            </a:r>
            <a:r>
              <a:rPr lang="en-US" dirty="0" err="1"/>
              <a:t>Serverledge</a:t>
            </a:r>
            <a:r>
              <a:rPr lang="en-US" dirty="0"/>
              <a:t> nodes, exploiting computational offloading and multiple function implementations</a:t>
            </a:r>
          </a:p>
          <a:p>
            <a:endParaRPr lang="en-US" dirty="0"/>
          </a:p>
        </p:txBody>
      </p:sp>
    </p:spTree>
    <p:extLst>
      <p:ext uri="{BB962C8B-B14F-4D97-AF65-F5344CB8AC3E}">
        <p14:creationId xmlns:p14="http://schemas.microsoft.com/office/powerpoint/2010/main" val="246173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964072AF-AC66-5360-7B23-DC25C2B9EEA2}"/>
              </a:ext>
            </a:extLst>
          </p:cNvPr>
          <p:cNvSpPr>
            <a:spLocks noGrp="1"/>
          </p:cNvSpPr>
          <p:nvPr>
            <p:ph idx="1"/>
          </p:nvPr>
        </p:nvSpPr>
        <p:spPr>
          <a:xfrm>
            <a:off x="658318" y="1253331"/>
            <a:ext cx="10515600" cy="4351338"/>
          </a:xfrm>
        </p:spPr>
        <p:txBody>
          <a:bodyPr>
            <a:normAutofit/>
          </a:bodyPr>
          <a:lstStyle/>
          <a:p>
            <a:r>
              <a:rPr lang="en-US" dirty="0"/>
              <a:t>Serverless gets more challenging in the Continuum</a:t>
            </a:r>
          </a:p>
          <a:p>
            <a:r>
              <a:rPr lang="en-US" dirty="0"/>
              <a:t>Increasing interest from the research community and industry</a:t>
            </a:r>
          </a:p>
          <a:p>
            <a:r>
              <a:rPr lang="en-US" dirty="0"/>
              <a:t>Several open issues to work on</a:t>
            </a:r>
          </a:p>
          <a:p>
            <a:pPr lvl="1"/>
            <a:r>
              <a:rPr lang="en-US" dirty="0"/>
              <a:t>Including stateful functions, composition, specialization to AI inference/training </a:t>
            </a:r>
          </a:p>
          <a:p>
            <a:r>
              <a:rPr lang="en-US" dirty="0" err="1"/>
              <a:t>Serverledge</a:t>
            </a:r>
            <a:r>
              <a:rPr lang="en-US" dirty="0"/>
              <a:t> can help researchers to evaluate new solutions</a:t>
            </a:r>
          </a:p>
          <a:p>
            <a:endParaRPr lang="en-US" dirty="0"/>
          </a:p>
        </p:txBody>
      </p:sp>
      <p:sp>
        <p:nvSpPr>
          <p:cNvPr id="3" name="Segnaposto piè di pagina 2">
            <a:extLst>
              <a:ext uri="{FF2B5EF4-FFF2-40B4-BE49-F238E27FC236}">
                <a16:creationId xmlns:a16="http://schemas.microsoft.com/office/drawing/2014/main" id="{0D487CB0-520E-DD57-2F16-BD116CB016F0}"/>
              </a:ext>
            </a:extLst>
          </p:cNvPr>
          <p:cNvSpPr>
            <a:spLocks noGrp="1"/>
          </p:cNvSpPr>
          <p:nvPr>
            <p:ph type="ftr" sz="quarter" idx="11"/>
          </p:nvPr>
        </p:nvSpPr>
        <p:spPr/>
        <p:txBody>
          <a:bodyPr/>
          <a:lstStyle/>
          <a:p>
            <a:r>
              <a:rPr lang="en-US"/>
              <a:t>Valeria Cardellini</a:t>
            </a:r>
          </a:p>
        </p:txBody>
      </p:sp>
      <p:sp>
        <p:nvSpPr>
          <p:cNvPr id="4" name="Segnaposto numero diapositiva 3">
            <a:extLst>
              <a:ext uri="{FF2B5EF4-FFF2-40B4-BE49-F238E27FC236}">
                <a16:creationId xmlns:a16="http://schemas.microsoft.com/office/drawing/2014/main" id="{4B9AFD41-8E61-FC92-56F1-73325921BEC4}"/>
              </a:ext>
            </a:extLst>
          </p:cNvPr>
          <p:cNvSpPr>
            <a:spLocks noGrp="1"/>
          </p:cNvSpPr>
          <p:nvPr>
            <p:ph type="sldNum" sz="quarter" idx="12"/>
          </p:nvPr>
        </p:nvSpPr>
        <p:spPr/>
        <p:txBody>
          <a:bodyPr/>
          <a:lstStyle/>
          <a:p>
            <a:fld id="{EFF88CCD-85E0-8A47-8793-07E993C8A44B}" type="slidenum">
              <a:rPr lang="en-US" smtClean="0"/>
              <a:t>24</a:t>
            </a:fld>
            <a:endParaRPr lang="en-US"/>
          </a:p>
        </p:txBody>
      </p:sp>
      <p:sp>
        <p:nvSpPr>
          <p:cNvPr id="5" name="Titolo 4">
            <a:extLst>
              <a:ext uri="{FF2B5EF4-FFF2-40B4-BE49-F238E27FC236}">
                <a16:creationId xmlns:a16="http://schemas.microsoft.com/office/drawing/2014/main" id="{F816D343-8144-44AB-61DA-D871C44D5B7A}"/>
              </a:ext>
            </a:extLst>
          </p:cNvPr>
          <p:cNvSpPr>
            <a:spLocks noGrp="1"/>
          </p:cNvSpPr>
          <p:nvPr>
            <p:ph type="title"/>
          </p:nvPr>
        </p:nvSpPr>
        <p:spPr/>
        <p:txBody>
          <a:bodyPr/>
          <a:lstStyle/>
          <a:p>
            <a:r>
              <a:rPr lang="en-US"/>
              <a:t>Take-away</a:t>
            </a:r>
          </a:p>
        </p:txBody>
      </p:sp>
    </p:spTree>
    <p:extLst>
      <p:ext uri="{BB962C8B-B14F-4D97-AF65-F5344CB8AC3E}">
        <p14:creationId xmlns:p14="http://schemas.microsoft.com/office/powerpoint/2010/main" val="1177617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68FA9C2B-AA29-52A0-80E0-26B88BEED747}"/>
              </a:ext>
            </a:extLst>
          </p:cNvPr>
          <p:cNvSpPr>
            <a:spLocks noGrp="1"/>
          </p:cNvSpPr>
          <p:nvPr>
            <p:ph idx="1"/>
          </p:nvPr>
        </p:nvSpPr>
        <p:spPr>
          <a:xfrm>
            <a:off x="838200" y="1342546"/>
            <a:ext cx="10515600" cy="4351338"/>
          </a:xfrm>
        </p:spPr>
        <p:txBody>
          <a:bodyPr>
            <a:normAutofit/>
          </a:bodyPr>
          <a:lstStyle/>
          <a:p>
            <a:pPr>
              <a:lnSpc>
                <a:spcPct val="120000"/>
              </a:lnSpc>
            </a:pPr>
            <a:endParaRPr lang="it-IT" dirty="0"/>
          </a:p>
          <a:p>
            <a:pPr>
              <a:lnSpc>
                <a:spcPct val="120000"/>
              </a:lnSpc>
            </a:pPr>
            <a:endParaRPr lang="it-IT" dirty="0"/>
          </a:p>
          <a:p>
            <a:pPr>
              <a:lnSpc>
                <a:spcPct val="120000"/>
              </a:lnSpc>
            </a:pPr>
            <a:endParaRPr lang="it-IT" dirty="0"/>
          </a:p>
          <a:p>
            <a:pPr>
              <a:lnSpc>
                <a:spcPct val="120000"/>
              </a:lnSpc>
            </a:pPr>
            <a:r>
              <a:rPr lang="it-IT" sz="2000" dirty="0"/>
              <a:t>Plus Cecilia </a:t>
            </a:r>
            <a:r>
              <a:rPr lang="it-IT" sz="2000" dirty="0" err="1"/>
              <a:t>Calavaro</a:t>
            </a:r>
            <a:r>
              <a:rPr lang="it-IT" sz="2000" dirty="0"/>
              <a:t> and </a:t>
            </a:r>
            <a:r>
              <a:rPr lang="it-IT" sz="2000" dirty="0" err="1"/>
              <a:t>MSc</a:t>
            </a:r>
            <a:r>
              <a:rPr lang="it-IT" sz="2000" dirty="0"/>
              <a:t> </a:t>
            </a:r>
            <a:r>
              <a:rPr lang="it-IT" sz="2000" dirty="0" err="1"/>
              <a:t>students</a:t>
            </a:r>
            <a:r>
              <a:rPr lang="it-IT" sz="2000" dirty="0"/>
              <a:t> </a:t>
            </a:r>
            <a:r>
              <a:rPr lang="it-IT" sz="2000" dirty="0" err="1"/>
              <a:t>at</a:t>
            </a:r>
            <a:r>
              <a:rPr lang="it-IT" sz="2000" dirty="0"/>
              <a:t> Tor Vergata University: Daniele Ferrarelli, Tiziana Mannucci, Diana Pasquali, Martina Salvati</a:t>
            </a:r>
          </a:p>
          <a:p>
            <a:pPr>
              <a:lnSpc>
                <a:spcPct val="120000"/>
              </a:lnSpc>
            </a:pPr>
            <a:endParaRPr lang="it-IT" dirty="0"/>
          </a:p>
          <a:p>
            <a:pPr>
              <a:lnSpc>
                <a:spcPct val="120000"/>
              </a:lnSpc>
            </a:pPr>
            <a:endParaRPr lang="it-IT" dirty="0"/>
          </a:p>
        </p:txBody>
      </p:sp>
      <p:sp>
        <p:nvSpPr>
          <p:cNvPr id="3" name="Segnaposto piè di pagina 2">
            <a:extLst>
              <a:ext uri="{FF2B5EF4-FFF2-40B4-BE49-F238E27FC236}">
                <a16:creationId xmlns:a16="http://schemas.microsoft.com/office/drawing/2014/main" id="{68298710-A2B8-D964-011F-95348A85A1D3}"/>
              </a:ext>
            </a:extLst>
          </p:cNvPr>
          <p:cNvSpPr>
            <a:spLocks noGrp="1"/>
          </p:cNvSpPr>
          <p:nvPr>
            <p:ph type="ftr" sz="quarter" idx="11"/>
          </p:nvPr>
        </p:nvSpPr>
        <p:spPr/>
        <p:txBody>
          <a:bodyPr/>
          <a:lstStyle/>
          <a:p>
            <a:r>
              <a:rPr lang="it-IT"/>
              <a:t>Valeria Cardellini</a:t>
            </a:r>
          </a:p>
        </p:txBody>
      </p:sp>
      <p:sp>
        <p:nvSpPr>
          <p:cNvPr id="4" name="Segnaposto numero diapositiva 3">
            <a:extLst>
              <a:ext uri="{FF2B5EF4-FFF2-40B4-BE49-F238E27FC236}">
                <a16:creationId xmlns:a16="http://schemas.microsoft.com/office/drawing/2014/main" id="{B2C7436C-D2E7-1147-7F8E-991EC96B7CBB}"/>
              </a:ext>
            </a:extLst>
          </p:cNvPr>
          <p:cNvSpPr>
            <a:spLocks noGrp="1"/>
          </p:cNvSpPr>
          <p:nvPr>
            <p:ph type="sldNum" sz="quarter" idx="12"/>
          </p:nvPr>
        </p:nvSpPr>
        <p:spPr/>
        <p:txBody>
          <a:bodyPr/>
          <a:lstStyle/>
          <a:p>
            <a:fld id="{EFF88CCD-85E0-8A47-8793-07E993C8A44B}" type="slidenum">
              <a:rPr lang="it-IT" smtClean="0"/>
              <a:t>25</a:t>
            </a:fld>
            <a:endParaRPr lang="it-IT"/>
          </a:p>
        </p:txBody>
      </p:sp>
      <p:sp>
        <p:nvSpPr>
          <p:cNvPr id="5" name="Titolo 4">
            <a:extLst>
              <a:ext uri="{FF2B5EF4-FFF2-40B4-BE49-F238E27FC236}">
                <a16:creationId xmlns:a16="http://schemas.microsoft.com/office/drawing/2014/main" id="{2DA2CA9E-E1D7-9818-C96C-25EE018CA921}"/>
              </a:ext>
            </a:extLst>
          </p:cNvPr>
          <p:cNvSpPr>
            <a:spLocks noGrp="1"/>
          </p:cNvSpPr>
          <p:nvPr>
            <p:ph type="title"/>
          </p:nvPr>
        </p:nvSpPr>
        <p:spPr/>
        <p:txBody>
          <a:bodyPr/>
          <a:lstStyle/>
          <a:p>
            <a:r>
              <a:rPr lang="it-IT" dirty="0" err="1"/>
              <a:t>Acknowledgements</a:t>
            </a:r>
            <a:r>
              <a:rPr lang="it-IT" dirty="0"/>
              <a:t> – Co-</a:t>
            </a:r>
            <a:r>
              <a:rPr lang="it-IT" dirty="0" err="1"/>
              <a:t>authors</a:t>
            </a:r>
            <a:endParaRPr lang="it-IT" dirty="0"/>
          </a:p>
        </p:txBody>
      </p:sp>
      <p:pic>
        <p:nvPicPr>
          <p:cNvPr id="6" name="Immagine 28" descr="lopresti.jpg">
            <a:extLst>
              <a:ext uri="{FF2B5EF4-FFF2-40B4-BE49-F238E27FC236}">
                <a16:creationId xmlns:a16="http://schemas.microsoft.com/office/drawing/2014/main" id="{1A37980D-ADC8-AAD7-9205-A1298DE1BF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36324" y="1324642"/>
            <a:ext cx="1080000" cy="144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9">
            <a:extLst>
              <a:ext uri="{FF2B5EF4-FFF2-40B4-BE49-F238E27FC236}">
                <a16:creationId xmlns:a16="http://schemas.microsoft.com/office/drawing/2014/main" id="{751DFFF2-7E40-BB86-79E0-C8B16CD98023}"/>
              </a:ext>
            </a:extLst>
          </p:cNvPr>
          <p:cNvSpPr txBox="1">
            <a:spLocks noChangeArrowheads="1"/>
          </p:cNvSpPr>
          <p:nvPr/>
        </p:nvSpPr>
        <p:spPr bwMode="auto">
          <a:xfrm>
            <a:off x="6027412" y="2729441"/>
            <a:ext cx="2171854" cy="40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eaLnBrk="1" hangingPunct="1">
              <a:buSzPct val="100000"/>
            </a:pPr>
            <a:r>
              <a:rPr lang="it-IT" sz="2000" dirty="0">
                <a:solidFill>
                  <a:srgbClr val="000000"/>
                </a:solidFill>
                <a:latin typeface="Calibri" charset="0"/>
              </a:rPr>
              <a:t>Francesco Lo Presti</a:t>
            </a:r>
          </a:p>
        </p:txBody>
      </p:sp>
      <p:sp>
        <p:nvSpPr>
          <p:cNvPr id="8" name="Text Box 9">
            <a:extLst>
              <a:ext uri="{FF2B5EF4-FFF2-40B4-BE49-F238E27FC236}">
                <a16:creationId xmlns:a16="http://schemas.microsoft.com/office/drawing/2014/main" id="{04C17488-6DFA-8FE2-843F-B90412681515}"/>
              </a:ext>
            </a:extLst>
          </p:cNvPr>
          <p:cNvSpPr txBox="1">
            <a:spLocks noChangeArrowheads="1"/>
          </p:cNvSpPr>
          <p:nvPr/>
        </p:nvSpPr>
        <p:spPr bwMode="auto">
          <a:xfrm>
            <a:off x="2679848" y="2729441"/>
            <a:ext cx="2403520" cy="40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eaLnBrk="1" hangingPunct="1">
              <a:buSzPct val="100000"/>
            </a:pPr>
            <a:r>
              <a:rPr lang="it-IT" sz="2000" dirty="0">
                <a:solidFill>
                  <a:srgbClr val="000000"/>
                </a:solidFill>
                <a:latin typeface="Calibri" charset="0"/>
              </a:rPr>
              <a:t>Gabriele Russo Russo</a:t>
            </a:r>
          </a:p>
        </p:txBody>
      </p:sp>
      <p:pic>
        <p:nvPicPr>
          <p:cNvPr id="10" name="Immagine 9">
            <a:extLst>
              <a:ext uri="{FF2B5EF4-FFF2-40B4-BE49-F238E27FC236}">
                <a16:creationId xmlns:a16="http://schemas.microsoft.com/office/drawing/2014/main" id="{9C70E527-2051-F754-F644-7461462F2682}"/>
              </a:ext>
            </a:extLst>
          </p:cNvPr>
          <p:cNvPicPr>
            <a:picLocks noChangeAspect="1"/>
          </p:cNvPicPr>
          <p:nvPr/>
        </p:nvPicPr>
        <p:blipFill>
          <a:blip r:embed="rId3"/>
          <a:stretch>
            <a:fillRect/>
          </a:stretch>
        </p:blipFill>
        <p:spPr>
          <a:xfrm>
            <a:off x="3015444" y="1297024"/>
            <a:ext cx="1243636" cy="1440000"/>
          </a:xfrm>
          <a:prstGeom prst="rect">
            <a:avLst/>
          </a:prstGeom>
        </p:spPr>
      </p:pic>
      <p:sp>
        <p:nvSpPr>
          <p:cNvPr id="13" name="Segnaposto contenuto 1">
            <a:extLst>
              <a:ext uri="{FF2B5EF4-FFF2-40B4-BE49-F238E27FC236}">
                <a16:creationId xmlns:a16="http://schemas.microsoft.com/office/drawing/2014/main" id="{196D46C7-E45B-3E8B-0C74-498E6D84474D}"/>
              </a:ext>
            </a:extLst>
          </p:cNvPr>
          <p:cNvSpPr txBox="1">
            <a:spLocks/>
          </p:cNvSpPr>
          <p:nvPr/>
        </p:nvSpPr>
        <p:spPr>
          <a:xfrm>
            <a:off x="838200" y="260571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lumMod val="75000"/>
                </a:schemeClr>
              </a:buClr>
              <a:buFont typeface="Wingdings"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it-IT" dirty="0"/>
          </a:p>
          <a:p>
            <a:pPr marL="0" indent="0">
              <a:lnSpc>
                <a:spcPct val="120000"/>
              </a:lnSpc>
              <a:buNone/>
            </a:pPr>
            <a:endParaRPr lang="it-IT" dirty="0"/>
          </a:p>
          <a:p>
            <a:pPr>
              <a:lnSpc>
                <a:spcPct val="120000"/>
              </a:lnSpc>
            </a:pPr>
            <a:endParaRPr lang="it-IT" dirty="0"/>
          </a:p>
          <a:p>
            <a:pPr>
              <a:lnSpc>
                <a:spcPct val="120000"/>
              </a:lnSpc>
            </a:pPr>
            <a:r>
              <a:rPr lang="it-IT" sz="2400" dirty="0"/>
              <a:t>Thank </a:t>
            </a:r>
            <a:r>
              <a:rPr lang="it-IT" sz="2400" dirty="0" err="1"/>
              <a:t>you</a:t>
            </a:r>
            <a:r>
              <a:rPr lang="it-IT" sz="2400" dirty="0"/>
              <a:t>!</a:t>
            </a:r>
          </a:p>
          <a:p>
            <a:pPr>
              <a:lnSpc>
                <a:spcPct val="120000"/>
              </a:lnSpc>
            </a:pPr>
            <a:r>
              <a:rPr lang="en-US" sz="2400" dirty="0"/>
              <a:t>Valeria </a:t>
            </a:r>
            <a:r>
              <a:rPr lang="en-US" sz="2400" dirty="0" err="1"/>
              <a:t>Cardellini</a:t>
            </a:r>
            <a:endParaRPr lang="en-US" sz="2400" dirty="0"/>
          </a:p>
          <a:p>
            <a:pPr lvl="1">
              <a:lnSpc>
                <a:spcPct val="120000"/>
              </a:lnSpc>
            </a:pPr>
            <a:r>
              <a:rPr lang="en-US" sz="2000" dirty="0">
                <a:hlinkClick r:id="rId4"/>
              </a:rPr>
              <a:t>cardellini@ing.uniroma2.it</a:t>
            </a:r>
            <a:endParaRPr lang="en-US" sz="2000" dirty="0"/>
          </a:p>
          <a:p>
            <a:pPr lvl="1">
              <a:lnSpc>
                <a:spcPct val="120000"/>
              </a:lnSpc>
            </a:pPr>
            <a:r>
              <a:rPr lang="en-US" sz="2000" dirty="0">
                <a:hlinkClick r:id="rId5"/>
              </a:rPr>
              <a:t>http://www.ce.uniroma2.it/~valeria</a:t>
            </a:r>
            <a:r>
              <a:rPr lang="en-US" sz="2000" dirty="0"/>
              <a:t> </a:t>
            </a:r>
          </a:p>
          <a:p>
            <a:pPr>
              <a:lnSpc>
                <a:spcPct val="120000"/>
              </a:lnSpc>
            </a:pPr>
            <a:endParaRPr lang="it-IT" dirty="0"/>
          </a:p>
        </p:txBody>
      </p:sp>
    </p:spTree>
    <p:extLst>
      <p:ext uri="{BB962C8B-B14F-4D97-AF65-F5344CB8AC3E}">
        <p14:creationId xmlns:p14="http://schemas.microsoft.com/office/powerpoint/2010/main" val="387702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AA7609E0-A095-1C49-F103-121BF36465A2}"/>
              </a:ext>
            </a:extLst>
          </p:cNvPr>
          <p:cNvSpPr>
            <a:spLocks noGrp="1"/>
          </p:cNvSpPr>
          <p:nvPr>
            <p:ph idx="1"/>
          </p:nvPr>
        </p:nvSpPr>
        <p:spPr>
          <a:xfrm>
            <a:off x="838200" y="1475267"/>
            <a:ext cx="10515600" cy="4351338"/>
          </a:xfrm>
        </p:spPr>
        <p:txBody>
          <a:bodyPr>
            <a:normAutofit fontScale="85000" lnSpcReduction="10000"/>
          </a:bodyPr>
          <a:lstStyle/>
          <a:p>
            <a:pPr>
              <a:lnSpc>
                <a:spcPct val="120000"/>
              </a:lnSpc>
            </a:pPr>
            <a:r>
              <a:rPr lang="en-US" sz="3100" dirty="0"/>
              <a:t>A variety of definitions, among which</a:t>
            </a:r>
          </a:p>
          <a:p>
            <a:pPr lvl="1">
              <a:lnSpc>
                <a:spcPct val="120000"/>
              </a:lnSpc>
            </a:pPr>
            <a:r>
              <a:rPr lang="en-US" dirty="0"/>
              <a:t>Serverless computing is a cloud computing paradigm encompassing a class of cloud computing platforms that allow one to </a:t>
            </a:r>
            <a:r>
              <a:rPr lang="en-US" b="1" dirty="0">
                <a:solidFill>
                  <a:schemeClr val="accent6"/>
                </a:solidFill>
              </a:rPr>
              <a:t>develop, deploy, and run applications </a:t>
            </a:r>
            <a:r>
              <a:rPr lang="en-US" dirty="0"/>
              <a:t>(or components thereof) in the cloud </a:t>
            </a:r>
            <a:r>
              <a:rPr lang="en-US" b="1" dirty="0">
                <a:solidFill>
                  <a:schemeClr val="accent6"/>
                </a:solidFill>
              </a:rPr>
              <a:t>without</a:t>
            </a:r>
            <a:r>
              <a:rPr lang="en-US" dirty="0"/>
              <a:t> allocating and managing virtualized servers and resources or </a:t>
            </a:r>
            <a:r>
              <a:rPr lang="en-US" b="1" dirty="0">
                <a:solidFill>
                  <a:schemeClr val="accent6"/>
                </a:solidFill>
              </a:rPr>
              <a:t>being concerned </a:t>
            </a:r>
            <a:r>
              <a:rPr lang="en-US" dirty="0"/>
              <a:t>about other </a:t>
            </a:r>
            <a:r>
              <a:rPr lang="en-US" b="1" dirty="0">
                <a:solidFill>
                  <a:schemeClr val="accent6"/>
                </a:solidFill>
              </a:rPr>
              <a:t>operational aspects</a:t>
            </a:r>
            <a:r>
              <a:rPr lang="en-US" dirty="0"/>
              <a:t>. The responsibility for operational aspects, such as </a:t>
            </a:r>
            <a:r>
              <a:rPr lang="en-US" b="1" dirty="0">
                <a:solidFill>
                  <a:schemeClr val="accent6"/>
                </a:solidFill>
              </a:rPr>
              <a:t>fault tolerance </a:t>
            </a:r>
            <a:r>
              <a:rPr lang="en-US" dirty="0"/>
              <a:t>or the </a:t>
            </a:r>
            <a:r>
              <a:rPr lang="en-US" b="1" dirty="0">
                <a:solidFill>
                  <a:schemeClr val="accent6"/>
                </a:solidFill>
              </a:rPr>
              <a:t>elastic scaling </a:t>
            </a:r>
            <a:r>
              <a:rPr lang="en-US" dirty="0"/>
              <a:t>of computing, storage, and communication resources to match varying application demands, is offloaded to the cloud provider. Providers apply </a:t>
            </a:r>
            <a:r>
              <a:rPr lang="en-US" b="1" dirty="0">
                <a:solidFill>
                  <a:schemeClr val="accent6"/>
                </a:solidFill>
              </a:rPr>
              <a:t>utilization-based billing</a:t>
            </a:r>
            <a:r>
              <a:rPr lang="en-US" dirty="0"/>
              <a:t>: they charge cloud users with fine granularity, in proportion to the resources that applications actually consume from the cloud infrastructure, such as computing time, memory, and storage space.</a:t>
            </a:r>
          </a:p>
          <a:p>
            <a:pPr marL="0" indent="0">
              <a:lnSpc>
                <a:spcPct val="120000"/>
              </a:lnSpc>
              <a:buNone/>
            </a:pPr>
            <a:r>
              <a:rPr lang="en-US" sz="2100" dirty="0" err="1"/>
              <a:t>Kounev</a:t>
            </a:r>
            <a:r>
              <a:rPr lang="en-US" sz="2100" dirty="0"/>
              <a:t> et al., Serverless Computing: What It Is, and What It Is Not?, </a:t>
            </a:r>
            <a:r>
              <a:rPr lang="en-US" sz="2100" i="1" dirty="0"/>
              <a:t>Comm. ACM</a:t>
            </a:r>
            <a:r>
              <a:rPr lang="en-US" sz="2100" dirty="0"/>
              <a:t>, 2023</a:t>
            </a:r>
          </a:p>
        </p:txBody>
      </p:sp>
      <p:sp>
        <p:nvSpPr>
          <p:cNvPr id="3" name="Segnaposto piè di pagina 2">
            <a:extLst>
              <a:ext uri="{FF2B5EF4-FFF2-40B4-BE49-F238E27FC236}">
                <a16:creationId xmlns:a16="http://schemas.microsoft.com/office/drawing/2014/main" id="{3E02AFCE-4CB7-87B0-D609-9D98EE822CFB}"/>
              </a:ext>
            </a:extLst>
          </p:cNvPr>
          <p:cNvSpPr>
            <a:spLocks noGrp="1"/>
          </p:cNvSpPr>
          <p:nvPr>
            <p:ph type="ftr" sz="quarter" idx="11"/>
          </p:nvPr>
        </p:nvSpPr>
        <p:spPr/>
        <p:txBody>
          <a:bodyPr/>
          <a:lstStyle/>
          <a:p>
            <a:r>
              <a:rPr lang="en-US"/>
              <a:t>Valeria Cardellini</a:t>
            </a:r>
          </a:p>
        </p:txBody>
      </p:sp>
      <p:sp>
        <p:nvSpPr>
          <p:cNvPr id="4" name="Segnaposto numero diapositiva 3">
            <a:extLst>
              <a:ext uri="{FF2B5EF4-FFF2-40B4-BE49-F238E27FC236}">
                <a16:creationId xmlns:a16="http://schemas.microsoft.com/office/drawing/2014/main" id="{B0883233-E489-D184-2702-83183F50BFD1}"/>
              </a:ext>
            </a:extLst>
          </p:cNvPr>
          <p:cNvSpPr>
            <a:spLocks noGrp="1"/>
          </p:cNvSpPr>
          <p:nvPr>
            <p:ph type="sldNum" sz="quarter" idx="12"/>
          </p:nvPr>
        </p:nvSpPr>
        <p:spPr/>
        <p:txBody>
          <a:bodyPr/>
          <a:lstStyle/>
          <a:p>
            <a:fld id="{EFF88CCD-85E0-8A47-8793-07E993C8A44B}" type="slidenum">
              <a:rPr lang="en-US" smtClean="0"/>
              <a:t>3</a:t>
            </a:fld>
            <a:endParaRPr lang="en-US"/>
          </a:p>
        </p:txBody>
      </p:sp>
      <p:sp>
        <p:nvSpPr>
          <p:cNvPr id="5" name="Titolo 4">
            <a:extLst>
              <a:ext uri="{FF2B5EF4-FFF2-40B4-BE49-F238E27FC236}">
                <a16:creationId xmlns:a16="http://schemas.microsoft.com/office/drawing/2014/main" id="{E0DCA5CD-7B19-1E5B-7E5E-945495864733}"/>
              </a:ext>
            </a:extLst>
          </p:cNvPr>
          <p:cNvSpPr>
            <a:spLocks noGrp="1"/>
          </p:cNvSpPr>
          <p:nvPr>
            <p:ph type="title"/>
          </p:nvPr>
        </p:nvSpPr>
        <p:spPr/>
        <p:txBody>
          <a:bodyPr/>
          <a:lstStyle/>
          <a:p>
            <a:r>
              <a:rPr lang="en-US" dirty="0"/>
              <a:t>Serverless computing: a variety of definitions…</a:t>
            </a:r>
          </a:p>
        </p:txBody>
      </p:sp>
    </p:spTree>
    <p:extLst>
      <p:ext uri="{BB962C8B-B14F-4D97-AF65-F5344CB8AC3E}">
        <p14:creationId xmlns:p14="http://schemas.microsoft.com/office/powerpoint/2010/main" val="3060524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AA7609E0-A095-1C49-F103-121BF36465A2}"/>
              </a:ext>
            </a:extLst>
          </p:cNvPr>
          <p:cNvSpPr>
            <a:spLocks noGrp="1"/>
          </p:cNvSpPr>
          <p:nvPr>
            <p:ph idx="1"/>
          </p:nvPr>
        </p:nvSpPr>
        <p:spPr>
          <a:xfrm>
            <a:off x="838200" y="1475267"/>
            <a:ext cx="10515600" cy="4351338"/>
          </a:xfrm>
        </p:spPr>
        <p:txBody>
          <a:bodyPr>
            <a:normAutofit fontScale="85000" lnSpcReduction="10000"/>
          </a:bodyPr>
          <a:lstStyle/>
          <a:p>
            <a:pPr>
              <a:lnSpc>
                <a:spcPct val="120000"/>
              </a:lnSpc>
            </a:pPr>
            <a:r>
              <a:rPr lang="en-US" sz="3100" dirty="0"/>
              <a:t>A variety of definitions, including</a:t>
            </a:r>
          </a:p>
          <a:p>
            <a:pPr lvl="1">
              <a:lnSpc>
                <a:spcPct val="120000"/>
              </a:lnSpc>
            </a:pPr>
            <a:r>
              <a:rPr lang="en-US" dirty="0"/>
              <a:t>Serverless computing is a </a:t>
            </a:r>
            <a:r>
              <a:rPr lang="en-US" dirty="0">
                <a:highlight>
                  <a:srgbClr val="00FF00"/>
                </a:highlight>
              </a:rPr>
              <a:t>cloud computing paradigm</a:t>
            </a:r>
            <a:r>
              <a:rPr lang="en-US" dirty="0"/>
              <a:t> encompassing a class of </a:t>
            </a:r>
            <a:r>
              <a:rPr lang="en-US" dirty="0">
                <a:highlight>
                  <a:srgbClr val="00FF00"/>
                </a:highlight>
              </a:rPr>
              <a:t>cloud computing platforms</a:t>
            </a:r>
            <a:r>
              <a:rPr lang="en-US" dirty="0"/>
              <a:t> that allow one to develop, deploy, and run applications (or components thereof) </a:t>
            </a:r>
            <a:r>
              <a:rPr lang="en-US" dirty="0">
                <a:highlight>
                  <a:srgbClr val="00FF00"/>
                </a:highlight>
              </a:rPr>
              <a:t>in the cloud</a:t>
            </a:r>
            <a:r>
              <a:rPr lang="en-US" dirty="0"/>
              <a:t> without allocating and managing virtualized servers and resources or being concerned about other operational aspects. The responsibility for operational aspects, such as fault tolerance or the elastic scaling of computing, storage, and communication resources to match varying application demands, is offloaded to the </a:t>
            </a:r>
            <a:r>
              <a:rPr lang="en-US" dirty="0">
                <a:highlight>
                  <a:srgbClr val="00FF00"/>
                </a:highlight>
              </a:rPr>
              <a:t>cloud provider</a:t>
            </a:r>
            <a:r>
              <a:rPr lang="en-US" dirty="0"/>
              <a:t>. Providers apply utilization-based billing: they charge </a:t>
            </a:r>
            <a:r>
              <a:rPr lang="en-US" dirty="0">
                <a:highlight>
                  <a:srgbClr val="00FF00"/>
                </a:highlight>
              </a:rPr>
              <a:t>cloud users</a:t>
            </a:r>
            <a:r>
              <a:rPr lang="en-US" dirty="0"/>
              <a:t> with fine granularity, in proportion to the resources that applications actually consume from the </a:t>
            </a:r>
            <a:r>
              <a:rPr lang="en-US" dirty="0">
                <a:highlight>
                  <a:srgbClr val="00FF00"/>
                </a:highlight>
              </a:rPr>
              <a:t>cloud infrastructure</a:t>
            </a:r>
            <a:r>
              <a:rPr lang="en-US" dirty="0"/>
              <a:t>, such as computing time, memory, and storage space.</a:t>
            </a:r>
          </a:p>
          <a:p>
            <a:pPr marL="0" indent="0">
              <a:lnSpc>
                <a:spcPct val="120000"/>
              </a:lnSpc>
              <a:buNone/>
            </a:pPr>
            <a:r>
              <a:rPr lang="en-US" sz="2100" dirty="0" err="1"/>
              <a:t>Kounev</a:t>
            </a:r>
            <a:r>
              <a:rPr lang="en-US" sz="2100" dirty="0"/>
              <a:t> et al., Serverless Computing: What It Is, and What It Is Not?, </a:t>
            </a:r>
            <a:r>
              <a:rPr lang="en-US" sz="2100" i="1" dirty="0"/>
              <a:t>Comm. ACM</a:t>
            </a:r>
            <a:r>
              <a:rPr lang="en-US" sz="2100" dirty="0"/>
              <a:t>, 2023</a:t>
            </a:r>
          </a:p>
        </p:txBody>
      </p:sp>
      <p:sp>
        <p:nvSpPr>
          <p:cNvPr id="3" name="Segnaposto piè di pagina 2">
            <a:extLst>
              <a:ext uri="{FF2B5EF4-FFF2-40B4-BE49-F238E27FC236}">
                <a16:creationId xmlns:a16="http://schemas.microsoft.com/office/drawing/2014/main" id="{3E02AFCE-4CB7-87B0-D609-9D98EE822CFB}"/>
              </a:ext>
            </a:extLst>
          </p:cNvPr>
          <p:cNvSpPr>
            <a:spLocks noGrp="1"/>
          </p:cNvSpPr>
          <p:nvPr>
            <p:ph type="ftr" sz="quarter" idx="11"/>
          </p:nvPr>
        </p:nvSpPr>
        <p:spPr/>
        <p:txBody>
          <a:bodyPr/>
          <a:lstStyle/>
          <a:p>
            <a:r>
              <a:rPr lang="en-US"/>
              <a:t>Valeria Cardellini</a:t>
            </a:r>
          </a:p>
        </p:txBody>
      </p:sp>
      <p:sp>
        <p:nvSpPr>
          <p:cNvPr id="4" name="Segnaposto numero diapositiva 3">
            <a:extLst>
              <a:ext uri="{FF2B5EF4-FFF2-40B4-BE49-F238E27FC236}">
                <a16:creationId xmlns:a16="http://schemas.microsoft.com/office/drawing/2014/main" id="{B0883233-E489-D184-2702-83183F50BFD1}"/>
              </a:ext>
            </a:extLst>
          </p:cNvPr>
          <p:cNvSpPr>
            <a:spLocks noGrp="1"/>
          </p:cNvSpPr>
          <p:nvPr>
            <p:ph type="sldNum" sz="quarter" idx="12"/>
          </p:nvPr>
        </p:nvSpPr>
        <p:spPr/>
        <p:txBody>
          <a:bodyPr/>
          <a:lstStyle/>
          <a:p>
            <a:fld id="{EFF88CCD-85E0-8A47-8793-07E993C8A44B}" type="slidenum">
              <a:rPr lang="en-US" smtClean="0"/>
              <a:t>4</a:t>
            </a:fld>
            <a:endParaRPr lang="en-US"/>
          </a:p>
        </p:txBody>
      </p:sp>
      <p:sp>
        <p:nvSpPr>
          <p:cNvPr id="5" name="Titolo 4">
            <a:extLst>
              <a:ext uri="{FF2B5EF4-FFF2-40B4-BE49-F238E27FC236}">
                <a16:creationId xmlns:a16="http://schemas.microsoft.com/office/drawing/2014/main" id="{E0DCA5CD-7B19-1E5B-7E5E-945495864733}"/>
              </a:ext>
            </a:extLst>
          </p:cNvPr>
          <p:cNvSpPr>
            <a:spLocks noGrp="1"/>
          </p:cNvSpPr>
          <p:nvPr>
            <p:ph type="title"/>
          </p:nvPr>
        </p:nvSpPr>
        <p:spPr/>
        <p:txBody>
          <a:bodyPr/>
          <a:lstStyle/>
          <a:p>
            <a:r>
              <a:rPr lang="en-US" dirty="0"/>
              <a:t>Serverless computing: … mostly in the cloud</a:t>
            </a:r>
          </a:p>
        </p:txBody>
      </p:sp>
    </p:spTree>
    <p:extLst>
      <p:ext uri="{BB962C8B-B14F-4D97-AF65-F5344CB8AC3E}">
        <p14:creationId xmlns:p14="http://schemas.microsoft.com/office/powerpoint/2010/main" val="267687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A5B7F34-BDE7-C968-2980-7C099D4FA1A5}"/>
              </a:ext>
            </a:extLst>
          </p:cNvPr>
          <p:cNvSpPr>
            <a:spLocks noGrp="1"/>
          </p:cNvSpPr>
          <p:nvPr>
            <p:ph idx="1"/>
          </p:nvPr>
        </p:nvSpPr>
        <p:spPr>
          <a:xfrm>
            <a:off x="838200" y="1294683"/>
            <a:ext cx="10515600" cy="4351338"/>
          </a:xfrm>
        </p:spPr>
        <p:txBody>
          <a:bodyPr/>
          <a:lstStyle/>
          <a:p>
            <a:pPr>
              <a:lnSpc>
                <a:spcPct val="100000"/>
              </a:lnSpc>
            </a:pPr>
            <a:r>
              <a:rPr lang="en-US" dirty="0"/>
              <a:t>Cloud execution not feasible for some applications, e.g.,</a:t>
            </a:r>
          </a:p>
          <a:p>
            <a:pPr lvl="1">
              <a:lnSpc>
                <a:spcPct val="100000"/>
              </a:lnSpc>
            </a:pPr>
            <a:r>
              <a:rPr lang="en-US" dirty="0"/>
              <a:t> Mobile augmented reality</a:t>
            </a:r>
          </a:p>
          <a:p>
            <a:pPr lvl="1">
              <a:lnSpc>
                <a:spcPct val="100000"/>
              </a:lnSpc>
            </a:pPr>
            <a:r>
              <a:rPr lang="en-US" dirty="0"/>
              <a:t> Industrial IoT services</a:t>
            </a:r>
          </a:p>
          <a:p>
            <a:pPr>
              <a:lnSpc>
                <a:spcPct val="100000"/>
              </a:lnSpc>
            </a:pPr>
            <a:r>
              <a:rPr lang="en-US" dirty="0"/>
              <a:t>Extend serverless beyond traditional cloud platforms by exploiting distributed computation and storage </a:t>
            </a:r>
            <a:r>
              <a:rPr lang="en-US" b="1" dirty="0">
                <a:solidFill>
                  <a:schemeClr val="accent6"/>
                </a:solidFill>
              </a:rPr>
              <a:t>at the edge</a:t>
            </a:r>
          </a:p>
          <a:p>
            <a:pPr lvl="1">
              <a:lnSpc>
                <a:spcPct val="100000"/>
              </a:lnSpc>
            </a:pPr>
            <a:r>
              <a:rPr lang="en-US" dirty="0"/>
              <a:t> Low-latency</a:t>
            </a:r>
          </a:p>
          <a:p>
            <a:pPr>
              <a:lnSpc>
                <a:spcPct val="100000"/>
              </a:lnSpc>
              <a:buClr>
                <a:schemeClr val="tx1"/>
              </a:buClr>
            </a:pPr>
            <a:r>
              <a:rPr lang="en-US" sz="2800" b="0" dirty="0">
                <a:solidFill>
                  <a:schemeClr val="accent6"/>
                </a:solidFill>
                <a:effectLst/>
                <a:latin typeface="Arnhem"/>
              </a:rPr>
              <a:t>Serverless edge computing </a:t>
            </a:r>
            <a:r>
              <a:rPr lang="en-US" sz="2800" b="0" dirty="0">
                <a:effectLst/>
                <a:latin typeface="Arnhem"/>
              </a:rPr>
              <a:t>products, e.g., Akamai </a:t>
            </a:r>
            <a:r>
              <a:rPr lang="en-US" sz="2800" b="0" dirty="0" err="1">
                <a:effectLst/>
                <a:latin typeface="Arnhem"/>
              </a:rPr>
              <a:t>EdgeWorkers</a:t>
            </a:r>
            <a:r>
              <a:rPr lang="en-US" sz="2800" b="0" dirty="0">
                <a:effectLst/>
                <a:latin typeface="Arnhem"/>
              </a:rPr>
              <a:t>, </a:t>
            </a:r>
            <a:r>
              <a:rPr lang="en-US" dirty="0">
                <a:latin typeface="Arnhem"/>
              </a:rPr>
              <a:t>AWS</a:t>
            </a:r>
            <a:r>
              <a:rPr lang="en-US" sz="2800" b="0" dirty="0">
                <a:effectLst/>
                <a:latin typeface="Arnhem"/>
              </a:rPr>
              <a:t> </a:t>
            </a:r>
            <a:r>
              <a:rPr lang="en-US" dirty="0">
                <a:latin typeface="Arnhem"/>
              </a:rPr>
              <a:t>Lambda Edge, Azure IoT Edge, Cloudflare Workers, </a:t>
            </a:r>
            <a:r>
              <a:rPr lang="it-IT" b="0" i="0" u="none" strike="noStrike" dirty="0" err="1">
                <a:solidFill>
                  <a:srgbClr val="000000"/>
                </a:solidFill>
                <a:effectLst/>
                <a:latin typeface="ES Rebond Grotesque"/>
              </a:rPr>
              <a:t>Fastly</a:t>
            </a:r>
            <a:r>
              <a:rPr lang="it-IT" b="0" i="0" u="none" strike="noStrike" dirty="0">
                <a:solidFill>
                  <a:srgbClr val="000000"/>
                </a:solidFill>
                <a:effectLst/>
                <a:latin typeface="ES Rebond Grotesque"/>
              </a:rPr>
              <a:t> </a:t>
            </a:r>
            <a:r>
              <a:rPr lang="it-IT" i="0" u="none" strike="noStrike" dirty="0">
                <a:solidFill>
                  <a:srgbClr val="000000"/>
                </a:solidFill>
                <a:effectLst/>
                <a:latin typeface="ES Rebond Grotesque"/>
              </a:rPr>
              <a:t>Compute</a:t>
            </a:r>
            <a:endParaRPr lang="en-US" dirty="0">
              <a:latin typeface="Arnhem"/>
            </a:endParaRPr>
          </a:p>
          <a:p>
            <a:endParaRPr lang="en-US" dirty="0"/>
          </a:p>
        </p:txBody>
      </p:sp>
      <p:sp>
        <p:nvSpPr>
          <p:cNvPr id="3" name="Segnaposto piè di pagina 2">
            <a:extLst>
              <a:ext uri="{FF2B5EF4-FFF2-40B4-BE49-F238E27FC236}">
                <a16:creationId xmlns:a16="http://schemas.microsoft.com/office/drawing/2014/main" id="{0A8B45BB-A2DD-771D-C20E-9180E22B265D}"/>
              </a:ext>
            </a:extLst>
          </p:cNvPr>
          <p:cNvSpPr>
            <a:spLocks noGrp="1"/>
          </p:cNvSpPr>
          <p:nvPr>
            <p:ph type="ftr" sz="quarter" idx="11"/>
          </p:nvPr>
        </p:nvSpPr>
        <p:spPr/>
        <p:txBody>
          <a:bodyPr/>
          <a:lstStyle/>
          <a:p>
            <a:r>
              <a:rPr lang="en-US"/>
              <a:t>Valeria Cardellini</a:t>
            </a:r>
          </a:p>
        </p:txBody>
      </p:sp>
      <p:sp>
        <p:nvSpPr>
          <p:cNvPr id="4" name="Segnaposto numero diapositiva 3">
            <a:extLst>
              <a:ext uri="{FF2B5EF4-FFF2-40B4-BE49-F238E27FC236}">
                <a16:creationId xmlns:a16="http://schemas.microsoft.com/office/drawing/2014/main" id="{D3D0187C-C53F-B931-F492-2F91B2E1122B}"/>
              </a:ext>
            </a:extLst>
          </p:cNvPr>
          <p:cNvSpPr>
            <a:spLocks noGrp="1"/>
          </p:cNvSpPr>
          <p:nvPr>
            <p:ph type="sldNum" sz="quarter" idx="12"/>
          </p:nvPr>
        </p:nvSpPr>
        <p:spPr/>
        <p:txBody>
          <a:bodyPr/>
          <a:lstStyle/>
          <a:p>
            <a:fld id="{EFF88CCD-85E0-8A47-8793-07E993C8A44B}" type="slidenum">
              <a:rPr lang="en-US" smtClean="0"/>
              <a:t>5</a:t>
            </a:fld>
            <a:endParaRPr lang="en-US"/>
          </a:p>
        </p:txBody>
      </p:sp>
      <p:sp>
        <p:nvSpPr>
          <p:cNvPr id="5" name="Titolo 4">
            <a:extLst>
              <a:ext uri="{FF2B5EF4-FFF2-40B4-BE49-F238E27FC236}">
                <a16:creationId xmlns:a16="http://schemas.microsoft.com/office/drawing/2014/main" id="{A1EA5009-DDF4-1FCA-97CB-BD5A20D30883}"/>
              </a:ext>
            </a:extLst>
          </p:cNvPr>
          <p:cNvSpPr>
            <a:spLocks noGrp="1"/>
          </p:cNvSpPr>
          <p:nvPr>
            <p:ph type="title"/>
          </p:nvPr>
        </p:nvSpPr>
        <p:spPr/>
        <p:txBody>
          <a:bodyPr/>
          <a:lstStyle/>
          <a:p>
            <a:r>
              <a:rPr lang="en-US" dirty="0"/>
              <a:t>Serverless at the edge</a:t>
            </a:r>
          </a:p>
        </p:txBody>
      </p:sp>
      <p:sp>
        <p:nvSpPr>
          <p:cNvPr id="6" name="CasellaDiTesto 5">
            <a:extLst>
              <a:ext uri="{FF2B5EF4-FFF2-40B4-BE49-F238E27FC236}">
                <a16:creationId xmlns:a16="http://schemas.microsoft.com/office/drawing/2014/main" id="{E6AB22F0-B56C-4C59-9E5D-A804A37405D9}"/>
              </a:ext>
            </a:extLst>
          </p:cNvPr>
          <p:cNvSpPr txBox="1"/>
          <p:nvPr/>
        </p:nvSpPr>
        <p:spPr>
          <a:xfrm>
            <a:off x="593786" y="5872283"/>
            <a:ext cx="11967184" cy="646331"/>
          </a:xfrm>
          <a:prstGeom prst="rect">
            <a:avLst/>
          </a:prstGeom>
          <a:noFill/>
        </p:spPr>
        <p:txBody>
          <a:bodyPr wrap="square">
            <a:spAutoFit/>
          </a:bodyPr>
          <a:lstStyle/>
          <a:p>
            <a:r>
              <a:rPr lang="en-US" dirty="0" err="1"/>
              <a:t>Aslanpour</a:t>
            </a:r>
            <a:r>
              <a:rPr lang="en-US" dirty="0"/>
              <a:t> et al., Serverless Edge Computing: Vision and Challenges, </a:t>
            </a:r>
            <a:r>
              <a:rPr lang="en-US" i="1" dirty="0"/>
              <a:t>Proc. ACSW 2021</a:t>
            </a:r>
          </a:p>
          <a:p>
            <a:r>
              <a:rPr lang="en-US" dirty="0" err="1"/>
              <a:t>Raith</a:t>
            </a:r>
            <a:r>
              <a:rPr lang="en-US" dirty="0"/>
              <a:t> et al., Serverless Edge Computing — Where We Are and What Lies Ahead, </a:t>
            </a:r>
            <a:r>
              <a:rPr lang="en-US" i="1" dirty="0"/>
              <a:t>IEEE Internet </a:t>
            </a:r>
            <a:r>
              <a:rPr lang="en-US" i="1" dirty="0" err="1"/>
              <a:t>Comput</a:t>
            </a:r>
            <a:r>
              <a:rPr lang="en-US" i="1" dirty="0"/>
              <a:t>.</a:t>
            </a:r>
            <a:r>
              <a:rPr lang="en-US" dirty="0"/>
              <a:t>, 2023</a:t>
            </a:r>
          </a:p>
        </p:txBody>
      </p:sp>
    </p:spTree>
    <p:extLst>
      <p:ext uri="{BB962C8B-B14F-4D97-AF65-F5344CB8AC3E}">
        <p14:creationId xmlns:p14="http://schemas.microsoft.com/office/powerpoint/2010/main" val="17994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28EEC95D-15D3-CE5D-9E59-A90E7E012F72}"/>
              </a:ext>
            </a:extLst>
          </p:cNvPr>
          <p:cNvSpPr>
            <a:spLocks noGrp="1"/>
          </p:cNvSpPr>
          <p:nvPr>
            <p:ph idx="1"/>
          </p:nvPr>
        </p:nvSpPr>
        <p:spPr>
          <a:xfrm>
            <a:off x="838199" y="1031996"/>
            <a:ext cx="10686691" cy="4351338"/>
          </a:xfrm>
        </p:spPr>
        <p:txBody>
          <a:bodyPr>
            <a:normAutofit/>
          </a:bodyPr>
          <a:lstStyle/>
          <a:p>
            <a:pPr>
              <a:lnSpc>
                <a:spcPct val="100000"/>
              </a:lnSpc>
            </a:pPr>
            <a:r>
              <a:rPr lang="en-US" dirty="0"/>
              <a:t>What if we deploy and run serverless functions across the </a:t>
            </a:r>
            <a:r>
              <a:rPr lang="en-US" b="1" dirty="0">
                <a:solidFill>
                  <a:schemeClr val="accent6"/>
                </a:solidFill>
              </a:rPr>
              <a:t>edge-cloud   continuum</a:t>
            </a:r>
            <a:r>
              <a:rPr lang="en-US" dirty="0"/>
              <a:t>?</a:t>
            </a:r>
          </a:p>
          <a:p>
            <a:pPr lvl="1">
              <a:lnSpc>
                <a:spcPct val="100000"/>
              </a:lnSpc>
            </a:pPr>
            <a:r>
              <a:rPr lang="en-US" dirty="0"/>
              <a:t> Low-latency at the edge</a:t>
            </a:r>
          </a:p>
          <a:p>
            <a:pPr lvl="1">
              <a:lnSpc>
                <a:spcPct val="100000"/>
              </a:lnSpc>
            </a:pPr>
            <a:r>
              <a:rPr lang="en-US" dirty="0"/>
              <a:t> Resource richness at higher layers, when needed</a:t>
            </a:r>
          </a:p>
        </p:txBody>
      </p:sp>
      <p:sp>
        <p:nvSpPr>
          <p:cNvPr id="3" name="Segnaposto piè di pagina 2">
            <a:extLst>
              <a:ext uri="{FF2B5EF4-FFF2-40B4-BE49-F238E27FC236}">
                <a16:creationId xmlns:a16="http://schemas.microsoft.com/office/drawing/2014/main" id="{B006BA10-2F04-718D-4E3B-681F2CEE515E}"/>
              </a:ext>
            </a:extLst>
          </p:cNvPr>
          <p:cNvSpPr>
            <a:spLocks noGrp="1"/>
          </p:cNvSpPr>
          <p:nvPr>
            <p:ph type="ftr" sz="quarter" idx="11"/>
          </p:nvPr>
        </p:nvSpPr>
        <p:spPr/>
        <p:txBody>
          <a:bodyPr/>
          <a:lstStyle/>
          <a:p>
            <a:r>
              <a:rPr lang="en-US"/>
              <a:t>Valeria Cardellini</a:t>
            </a:r>
          </a:p>
        </p:txBody>
      </p:sp>
      <p:sp>
        <p:nvSpPr>
          <p:cNvPr id="4" name="Segnaposto numero diapositiva 3">
            <a:extLst>
              <a:ext uri="{FF2B5EF4-FFF2-40B4-BE49-F238E27FC236}">
                <a16:creationId xmlns:a16="http://schemas.microsoft.com/office/drawing/2014/main" id="{834659A8-7413-3B4D-DCD1-1FEFC947D6DE}"/>
              </a:ext>
            </a:extLst>
          </p:cNvPr>
          <p:cNvSpPr>
            <a:spLocks noGrp="1"/>
          </p:cNvSpPr>
          <p:nvPr>
            <p:ph type="sldNum" sz="quarter" idx="12"/>
          </p:nvPr>
        </p:nvSpPr>
        <p:spPr/>
        <p:txBody>
          <a:bodyPr/>
          <a:lstStyle/>
          <a:p>
            <a:fld id="{EFF88CCD-85E0-8A47-8793-07E993C8A44B}" type="slidenum">
              <a:rPr lang="en-US" smtClean="0"/>
              <a:t>6</a:t>
            </a:fld>
            <a:endParaRPr lang="en-US"/>
          </a:p>
        </p:txBody>
      </p:sp>
      <p:sp>
        <p:nvSpPr>
          <p:cNvPr id="5" name="Titolo 4">
            <a:extLst>
              <a:ext uri="{FF2B5EF4-FFF2-40B4-BE49-F238E27FC236}">
                <a16:creationId xmlns:a16="http://schemas.microsoft.com/office/drawing/2014/main" id="{0C22DFBF-3C18-4088-5F35-7B0F38722593}"/>
              </a:ext>
            </a:extLst>
          </p:cNvPr>
          <p:cNvSpPr>
            <a:spLocks noGrp="1"/>
          </p:cNvSpPr>
          <p:nvPr>
            <p:ph type="title"/>
          </p:nvPr>
        </p:nvSpPr>
        <p:spPr/>
        <p:txBody>
          <a:bodyPr/>
          <a:lstStyle/>
          <a:p>
            <a:r>
              <a:rPr lang="en-US" dirty="0"/>
              <a:t>A step further: serverless across the edge-cloud continuum</a:t>
            </a:r>
          </a:p>
        </p:txBody>
      </p:sp>
      <p:pic>
        <p:nvPicPr>
          <p:cNvPr id="6" name="Picture 2" descr="edge compute">
            <a:extLst>
              <a:ext uri="{FF2B5EF4-FFF2-40B4-BE49-F238E27FC236}">
                <a16:creationId xmlns:a16="http://schemas.microsoft.com/office/drawing/2014/main" id="{21DC4CCB-A8E9-4F8C-348C-F5C03C976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054" y="2370036"/>
            <a:ext cx="6260946" cy="3130473"/>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42CE3293-F940-1805-5481-1836CB654951}"/>
              </a:ext>
            </a:extLst>
          </p:cNvPr>
          <p:cNvSpPr txBox="1"/>
          <p:nvPr/>
        </p:nvSpPr>
        <p:spPr>
          <a:xfrm>
            <a:off x="6493389" y="5445911"/>
            <a:ext cx="5698611" cy="307777"/>
          </a:xfrm>
          <a:prstGeom prst="rect">
            <a:avLst/>
          </a:prstGeom>
          <a:noFill/>
        </p:spPr>
        <p:txBody>
          <a:bodyPr wrap="none" rtlCol="0">
            <a:spAutoFit/>
          </a:bodyPr>
          <a:lstStyle/>
          <a:p>
            <a:r>
              <a:rPr lang="it-IT" sz="1400" dirty="0"/>
              <a:t>Source: </a:t>
            </a:r>
            <a:r>
              <a:rPr lang="it-IT" sz="1400" dirty="0">
                <a:hlinkClick r:id="rId4"/>
              </a:rPr>
              <a:t>www.pubnub.com/blog/moving-the-cloud-to-the-edge-computing/</a:t>
            </a:r>
            <a:endParaRPr lang="it-IT" sz="1400" dirty="0"/>
          </a:p>
        </p:txBody>
      </p:sp>
      <p:sp>
        <p:nvSpPr>
          <p:cNvPr id="8" name="Segnaposto contenuto 1">
            <a:extLst>
              <a:ext uri="{FF2B5EF4-FFF2-40B4-BE49-F238E27FC236}">
                <a16:creationId xmlns:a16="http://schemas.microsoft.com/office/drawing/2014/main" id="{D6CFB26E-FED1-81BE-43E1-90DBB47AA17A}"/>
              </a:ext>
            </a:extLst>
          </p:cNvPr>
          <p:cNvSpPr txBox="1">
            <a:spLocks/>
          </p:cNvSpPr>
          <p:nvPr/>
        </p:nvSpPr>
        <p:spPr>
          <a:xfrm>
            <a:off x="923744" y="2968195"/>
            <a:ext cx="500730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lumMod val="75000"/>
                </a:schemeClr>
              </a:buClr>
              <a:buFont typeface="Wingdings"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“A system-level architecture that distributes computing, storage, control, and networking along a cloud-to-things continuum. It places emphasis on </a:t>
            </a:r>
            <a:r>
              <a:rPr lang="en-US" dirty="0">
                <a:solidFill>
                  <a:schemeClr val="accent6"/>
                </a:solidFill>
              </a:rPr>
              <a:t>overcoming the segregation of resources into tiers</a:t>
            </a:r>
            <a:r>
              <a:rPr lang="en-US" dirty="0"/>
              <a:t>.”</a:t>
            </a:r>
          </a:p>
        </p:txBody>
      </p:sp>
      <p:sp>
        <p:nvSpPr>
          <p:cNvPr id="10" name="CasellaDiTesto 9">
            <a:extLst>
              <a:ext uri="{FF2B5EF4-FFF2-40B4-BE49-F238E27FC236}">
                <a16:creationId xmlns:a16="http://schemas.microsoft.com/office/drawing/2014/main" id="{1C512763-9305-B2B3-5523-5569709B7EEB}"/>
              </a:ext>
            </a:extLst>
          </p:cNvPr>
          <p:cNvSpPr txBox="1"/>
          <p:nvPr/>
        </p:nvSpPr>
        <p:spPr>
          <a:xfrm>
            <a:off x="2394026" y="6268488"/>
            <a:ext cx="8010737" cy="646331"/>
          </a:xfrm>
          <a:prstGeom prst="rect">
            <a:avLst/>
          </a:prstGeom>
          <a:noFill/>
        </p:spPr>
        <p:txBody>
          <a:bodyPr wrap="square">
            <a:spAutoFit/>
          </a:bodyPr>
          <a:lstStyle/>
          <a:p>
            <a:r>
              <a:rPr lang="en-US" sz="1800" dirty="0">
                <a:effectLst/>
                <a:latin typeface="+mn-lt"/>
              </a:rPr>
              <a:t>Nardelli et al., Compute Continuum: What Lies Ahead?, </a:t>
            </a:r>
            <a:r>
              <a:rPr lang="en-US" sz="1800" i="1" dirty="0">
                <a:effectLst/>
                <a:latin typeface="+mn-lt"/>
              </a:rPr>
              <a:t>Euro-Par 2023 Workshops</a:t>
            </a:r>
            <a:br>
              <a:rPr lang="en-US" sz="1800" dirty="0">
                <a:effectLst/>
                <a:latin typeface="+mn-lt"/>
              </a:rPr>
            </a:br>
            <a:endParaRPr lang="it-IT" dirty="0"/>
          </a:p>
        </p:txBody>
      </p:sp>
    </p:spTree>
    <p:extLst>
      <p:ext uri="{BB962C8B-B14F-4D97-AF65-F5344CB8AC3E}">
        <p14:creationId xmlns:p14="http://schemas.microsoft.com/office/powerpoint/2010/main" val="138513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28EEC95D-15D3-CE5D-9E59-A90E7E012F72}"/>
              </a:ext>
            </a:extLst>
          </p:cNvPr>
          <p:cNvSpPr>
            <a:spLocks noGrp="1"/>
          </p:cNvSpPr>
          <p:nvPr>
            <p:ph idx="1"/>
          </p:nvPr>
        </p:nvSpPr>
        <p:spPr>
          <a:xfrm>
            <a:off x="838199" y="1031996"/>
            <a:ext cx="10686691" cy="4351338"/>
          </a:xfrm>
        </p:spPr>
        <p:txBody>
          <a:bodyPr>
            <a:normAutofit/>
          </a:bodyPr>
          <a:lstStyle/>
          <a:p>
            <a:pPr>
              <a:lnSpc>
                <a:spcPct val="100000"/>
              </a:lnSpc>
            </a:pPr>
            <a:r>
              <a:rPr lang="en-US" dirty="0"/>
              <a:t>What if we deploy and run serverless functions across the </a:t>
            </a:r>
            <a:r>
              <a:rPr lang="en-US" b="1" dirty="0">
                <a:solidFill>
                  <a:schemeClr val="accent6"/>
                </a:solidFill>
              </a:rPr>
              <a:t>edge-cloud   continuum</a:t>
            </a:r>
            <a:r>
              <a:rPr lang="en-US" dirty="0"/>
              <a:t>?</a:t>
            </a:r>
          </a:p>
          <a:p>
            <a:pPr lvl="1">
              <a:lnSpc>
                <a:spcPct val="100000"/>
              </a:lnSpc>
            </a:pPr>
            <a:r>
              <a:rPr lang="en-US" dirty="0"/>
              <a:t> Low-latency at the edge</a:t>
            </a:r>
          </a:p>
          <a:p>
            <a:pPr lvl="1">
              <a:lnSpc>
                <a:spcPct val="100000"/>
              </a:lnSpc>
            </a:pPr>
            <a:r>
              <a:rPr lang="en-US" dirty="0"/>
              <a:t> Resource richness at higher layers, when needed</a:t>
            </a:r>
          </a:p>
        </p:txBody>
      </p:sp>
      <p:sp>
        <p:nvSpPr>
          <p:cNvPr id="3" name="Segnaposto piè di pagina 2">
            <a:extLst>
              <a:ext uri="{FF2B5EF4-FFF2-40B4-BE49-F238E27FC236}">
                <a16:creationId xmlns:a16="http://schemas.microsoft.com/office/drawing/2014/main" id="{B006BA10-2F04-718D-4E3B-681F2CEE515E}"/>
              </a:ext>
            </a:extLst>
          </p:cNvPr>
          <p:cNvSpPr>
            <a:spLocks noGrp="1"/>
          </p:cNvSpPr>
          <p:nvPr>
            <p:ph type="ftr" sz="quarter" idx="11"/>
          </p:nvPr>
        </p:nvSpPr>
        <p:spPr/>
        <p:txBody>
          <a:bodyPr/>
          <a:lstStyle/>
          <a:p>
            <a:r>
              <a:rPr lang="en-US"/>
              <a:t>Valeria Cardellini</a:t>
            </a:r>
          </a:p>
        </p:txBody>
      </p:sp>
      <p:sp>
        <p:nvSpPr>
          <p:cNvPr id="4" name="Segnaposto numero diapositiva 3">
            <a:extLst>
              <a:ext uri="{FF2B5EF4-FFF2-40B4-BE49-F238E27FC236}">
                <a16:creationId xmlns:a16="http://schemas.microsoft.com/office/drawing/2014/main" id="{834659A8-7413-3B4D-DCD1-1FEFC947D6DE}"/>
              </a:ext>
            </a:extLst>
          </p:cNvPr>
          <p:cNvSpPr>
            <a:spLocks noGrp="1"/>
          </p:cNvSpPr>
          <p:nvPr>
            <p:ph type="sldNum" sz="quarter" idx="12"/>
          </p:nvPr>
        </p:nvSpPr>
        <p:spPr/>
        <p:txBody>
          <a:bodyPr/>
          <a:lstStyle/>
          <a:p>
            <a:fld id="{EFF88CCD-85E0-8A47-8793-07E993C8A44B}" type="slidenum">
              <a:rPr lang="en-US" smtClean="0"/>
              <a:t>7</a:t>
            </a:fld>
            <a:endParaRPr lang="en-US"/>
          </a:p>
        </p:txBody>
      </p:sp>
      <p:sp>
        <p:nvSpPr>
          <p:cNvPr id="5" name="Titolo 4">
            <a:extLst>
              <a:ext uri="{FF2B5EF4-FFF2-40B4-BE49-F238E27FC236}">
                <a16:creationId xmlns:a16="http://schemas.microsoft.com/office/drawing/2014/main" id="{0C22DFBF-3C18-4088-5F35-7B0F38722593}"/>
              </a:ext>
            </a:extLst>
          </p:cNvPr>
          <p:cNvSpPr>
            <a:spLocks noGrp="1"/>
          </p:cNvSpPr>
          <p:nvPr>
            <p:ph type="title"/>
          </p:nvPr>
        </p:nvSpPr>
        <p:spPr/>
        <p:txBody>
          <a:bodyPr/>
          <a:lstStyle/>
          <a:p>
            <a:r>
              <a:rPr lang="en-US" dirty="0"/>
              <a:t>A step further: serverless across the edge-cloud continuum</a:t>
            </a:r>
          </a:p>
        </p:txBody>
      </p:sp>
      <p:pic>
        <p:nvPicPr>
          <p:cNvPr id="6" name="Picture 2" descr="edge compute">
            <a:extLst>
              <a:ext uri="{FF2B5EF4-FFF2-40B4-BE49-F238E27FC236}">
                <a16:creationId xmlns:a16="http://schemas.microsoft.com/office/drawing/2014/main" id="{21DC4CCB-A8E9-4F8C-348C-F5C03C976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054" y="2370036"/>
            <a:ext cx="6260946" cy="3130473"/>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42CE3293-F940-1805-5481-1836CB654951}"/>
              </a:ext>
            </a:extLst>
          </p:cNvPr>
          <p:cNvSpPr txBox="1"/>
          <p:nvPr/>
        </p:nvSpPr>
        <p:spPr>
          <a:xfrm>
            <a:off x="5931055" y="5500509"/>
            <a:ext cx="6260945" cy="307777"/>
          </a:xfrm>
          <a:prstGeom prst="rect">
            <a:avLst/>
          </a:prstGeom>
          <a:noFill/>
        </p:spPr>
        <p:txBody>
          <a:bodyPr wrap="none" rtlCol="0">
            <a:spAutoFit/>
          </a:bodyPr>
          <a:lstStyle/>
          <a:p>
            <a:r>
              <a:rPr lang="it-IT" sz="1400" dirty="0"/>
              <a:t>Source: </a:t>
            </a:r>
            <a:r>
              <a:rPr lang="it-IT" sz="1400" dirty="0">
                <a:hlinkClick r:id="rId4"/>
              </a:rPr>
              <a:t>https://</a:t>
            </a:r>
            <a:r>
              <a:rPr lang="it-IT" sz="1400" dirty="0" err="1">
                <a:hlinkClick r:id="rId4"/>
              </a:rPr>
              <a:t>www.pubnub.com</a:t>
            </a:r>
            <a:r>
              <a:rPr lang="it-IT" sz="1400" dirty="0">
                <a:hlinkClick r:id="rId4"/>
              </a:rPr>
              <a:t>/blog/</a:t>
            </a:r>
            <a:r>
              <a:rPr lang="it-IT" sz="1400" dirty="0" err="1">
                <a:hlinkClick r:id="rId4"/>
              </a:rPr>
              <a:t>moving</a:t>
            </a:r>
            <a:r>
              <a:rPr lang="it-IT" sz="1400" dirty="0">
                <a:hlinkClick r:id="rId4"/>
              </a:rPr>
              <a:t>-the-cloud-to-the-</a:t>
            </a:r>
            <a:r>
              <a:rPr lang="it-IT" sz="1400" dirty="0" err="1">
                <a:hlinkClick r:id="rId4"/>
              </a:rPr>
              <a:t>edge</a:t>
            </a:r>
            <a:r>
              <a:rPr lang="it-IT" sz="1400" dirty="0">
                <a:hlinkClick r:id="rId4"/>
              </a:rPr>
              <a:t>-computing/</a:t>
            </a:r>
            <a:endParaRPr lang="it-IT" sz="1400" dirty="0"/>
          </a:p>
        </p:txBody>
      </p:sp>
      <p:sp>
        <p:nvSpPr>
          <p:cNvPr id="8" name="Segnaposto contenuto 1">
            <a:extLst>
              <a:ext uri="{FF2B5EF4-FFF2-40B4-BE49-F238E27FC236}">
                <a16:creationId xmlns:a16="http://schemas.microsoft.com/office/drawing/2014/main" id="{D6CFB26E-FED1-81BE-43E1-90DBB47AA17A}"/>
              </a:ext>
            </a:extLst>
          </p:cNvPr>
          <p:cNvSpPr txBox="1">
            <a:spLocks/>
          </p:cNvSpPr>
          <p:nvPr/>
        </p:nvSpPr>
        <p:spPr>
          <a:xfrm>
            <a:off x="838199" y="2926633"/>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lumMod val="75000"/>
                </a:schemeClr>
              </a:buClr>
              <a:buFont typeface="Wingdings"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But… methodologies, tools and platforms for serverless across the Edge-Cloud continuum </a:t>
            </a:r>
            <a:r>
              <a:rPr lang="en-US" dirty="0">
                <a:highlight>
                  <a:srgbClr val="00FF00"/>
                </a:highlight>
              </a:rPr>
              <a:t>still under development</a:t>
            </a:r>
          </a:p>
        </p:txBody>
      </p:sp>
    </p:spTree>
    <p:extLst>
      <p:ext uri="{BB962C8B-B14F-4D97-AF65-F5344CB8AC3E}">
        <p14:creationId xmlns:p14="http://schemas.microsoft.com/office/powerpoint/2010/main" val="37534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6AD2AA10-CE46-1FF0-2D1B-22F546B59BB9}"/>
              </a:ext>
            </a:extLst>
          </p:cNvPr>
          <p:cNvSpPr>
            <a:spLocks noGrp="1"/>
          </p:cNvSpPr>
          <p:nvPr>
            <p:ph type="ftr" sz="quarter" idx="11"/>
          </p:nvPr>
        </p:nvSpPr>
        <p:spPr/>
        <p:txBody>
          <a:bodyPr/>
          <a:lstStyle/>
          <a:p>
            <a:r>
              <a:rPr lang="en-US"/>
              <a:t>Valeria Cardellini</a:t>
            </a:r>
          </a:p>
        </p:txBody>
      </p:sp>
      <p:sp>
        <p:nvSpPr>
          <p:cNvPr id="4" name="Segnaposto numero diapositiva 3">
            <a:extLst>
              <a:ext uri="{FF2B5EF4-FFF2-40B4-BE49-F238E27FC236}">
                <a16:creationId xmlns:a16="http://schemas.microsoft.com/office/drawing/2014/main" id="{18FA147A-25B3-104C-0A59-357E6B493828}"/>
              </a:ext>
            </a:extLst>
          </p:cNvPr>
          <p:cNvSpPr>
            <a:spLocks noGrp="1"/>
          </p:cNvSpPr>
          <p:nvPr>
            <p:ph type="sldNum" sz="quarter" idx="12"/>
          </p:nvPr>
        </p:nvSpPr>
        <p:spPr/>
        <p:txBody>
          <a:bodyPr/>
          <a:lstStyle/>
          <a:p>
            <a:fld id="{EFF88CCD-85E0-8A47-8793-07E993C8A44B}" type="slidenum">
              <a:rPr lang="en-US" smtClean="0"/>
              <a:t>8</a:t>
            </a:fld>
            <a:endParaRPr lang="en-US"/>
          </a:p>
        </p:txBody>
      </p:sp>
      <p:sp>
        <p:nvSpPr>
          <p:cNvPr id="5" name="Titolo 4">
            <a:extLst>
              <a:ext uri="{FF2B5EF4-FFF2-40B4-BE49-F238E27FC236}">
                <a16:creationId xmlns:a16="http://schemas.microsoft.com/office/drawing/2014/main" id="{8B988227-0DB0-BC94-FF72-F13A2F0C774E}"/>
              </a:ext>
            </a:extLst>
          </p:cNvPr>
          <p:cNvSpPr>
            <a:spLocks noGrp="1"/>
          </p:cNvSpPr>
          <p:nvPr>
            <p:ph type="title"/>
          </p:nvPr>
        </p:nvSpPr>
        <p:spPr/>
        <p:txBody>
          <a:bodyPr/>
          <a:lstStyle/>
          <a:p>
            <a:r>
              <a:rPr lang="en-US"/>
              <a:t>Edge-Cloud continuum: infrastructure and applications</a:t>
            </a:r>
          </a:p>
        </p:txBody>
      </p:sp>
      <p:pic>
        <p:nvPicPr>
          <p:cNvPr id="6" name="Immagine 5">
            <a:extLst>
              <a:ext uri="{FF2B5EF4-FFF2-40B4-BE49-F238E27FC236}">
                <a16:creationId xmlns:a16="http://schemas.microsoft.com/office/drawing/2014/main" id="{FDB8B5CE-046C-4123-7EFA-7855C0367226}"/>
              </a:ext>
            </a:extLst>
          </p:cNvPr>
          <p:cNvPicPr>
            <a:picLocks noChangeAspect="1"/>
          </p:cNvPicPr>
          <p:nvPr/>
        </p:nvPicPr>
        <p:blipFill>
          <a:blip r:embed="rId3"/>
          <a:stretch>
            <a:fillRect/>
          </a:stretch>
        </p:blipFill>
        <p:spPr>
          <a:xfrm>
            <a:off x="1688432" y="1193061"/>
            <a:ext cx="7848600" cy="5270874"/>
          </a:xfrm>
          <a:prstGeom prst="rect">
            <a:avLst/>
          </a:prstGeom>
        </p:spPr>
      </p:pic>
    </p:spTree>
    <p:extLst>
      <p:ext uri="{BB962C8B-B14F-4D97-AF65-F5344CB8AC3E}">
        <p14:creationId xmlns:p14="http://schemas.microsoft.com/office/powerpoint/2010/main" val="1002004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A5B7F34-BDE7-C968-2980-7C099D4FA1A5}"/>
              </a:ext>
            </a:extLst>
          </p:cNvPr>
          <p:cNvSpPr>
            <a:spLocks noGrp="1"/>
          </p:cNvSpPr>
          <p:nvPr>
            <p:ph idx="1"/>
          </p:nvPr>
        </p:nvSpPr>
        <p:spPr>
          <a:xfrm>
            <a:off x="838200" y="1294683"/>
            <a:ext cx="10515600" cy="4351338"/>
          </a:xfrm>
        </p:spPr>
        <p:txBody>
          <a:bodyPr/>
          <a:lstStyle/>
          <a:p>
            <a:pPr>
              <a:lnSpc>
                <a:spcPct val="100000"/>
              </a:lnSpc>
            </a:pPr>
            <a:r>
              <a:rPr lang="en-US" dirty="0"/>
              <a:t>Infrastructure management</a:t>
            </a:r>
          </a:p>
          <a:p>
            <a:pPr lvl="1">
              <a:lnSpc>
                <a:spcPct val="100000"/>
              </a:lnSpc>
            </a:pPr>
            <a:r>
              <a:rPr lang="en-US" dirty="0"/>
              <a:t>Require geographically distributed deployment and orchestration</a:t>
            </a:r>
          </a:p>
          <a:p>
            <a:pPr>
              <a:lnSpc>
                <a:spcPct val="100000"/>
              </a:lnSpc>
            </a:pPr>
            <a:r>
              <a:rPr lang="en-US" dirty="0"/>
              <a:t>Limited resources at the Edge (computation, energy, …)</a:t>
            </a:r>
          </a:p>
          <a:p>
            <a:pPr>
              <a:lnSpc>
                <a:spcPct val="100000"/>
              </a:lnSpc>
            </a:pPr>
            <a:r>
              <a:rPr lang="en-US" dirty="0"/>
              <a:t>Resource heterogeneity (e.g., </a:t>
            </a:r>
            <a:r>
              <a:rPr lang="en-US" dirty="0" err="1"/>
              <a:t>hw</a:t>
            </a:r>
            <a:r>
              <a:rPr lang="en-US" dirty="0"/>
              <a:t> accelerators)</a:t>
            </a:r>
          </a:p>
          <a:p>
            <a:pPr>
              <a:lnSpc>
                <a:spcPct val="100000"/>
              </a:lnSpc>
            </a:pPr>
            <a:r>
              <a:rPr lang="en-US" dirty="0"/>
              <a:t>Performance predictability</a:t>
            </a:r>
          </a:p>
          <a:p>
            <a:pPr>
              <a:lnSpc>
                <a:spcPct val="100000"/>
              </a:lnSpc>
            </a:pPr>
            <a:r>
              <a:rPr lang="en-US" dirty="0"/>
              <a:t>SLO/SLA-awareness</a:t>
            </a:r>
          </a:p>
          <a:p>
            <a:pPr>
              <a:lnSpc>
                <a:spcPct val="100000"/>
              </a:lnSpc>
            </a:pPr>
            <a:r>
              <a:rPr lang="en-US" dirty="0"/>
              <a:t>Security and privacy</a:t>
            </a:r>
          </a:p>
          <a:p>
            <a:pPr>
              <a:lnSpc>
                <a:spcPct val="100000"/>
              </a:lnSpc>
            </a:pPr>
            <a:endParaRPr lang="it-IT" dirty="0"/>
          </a:p>
        </p:txBody>
      </p:sp>
      <p:sp>
        <p:nvSpPr>
          <p:cNvPr id="3" name="Segnaposto piè di pagina 2">
            <a:extLst>
              <a:ext uri="{FF2B5EF4-FFF2-40B4-BE49-F238E27FC236}">
                <a16:creationId xmlns:a16="http://schemas.microsoft.com/office/drawing/2014/main" id="{0A8B45BB-A2DD-771D-C20E-9180E22B265D}"/>
              </a:ext>
            </a:extLst>
          </p:cNvPr>
          <p:cNvSpPr>
            <a:spLocks noGrp="1"/>
          </p:cNvSpPr>
          <p:nvPr>
            <p:ph type="ftr" sz="quarter" idx="11"/>
          </p:nvPr>
        </p:nvSpPr>
        <p:spPr/>
        <p:txBody>
          <a:bodyPr/>
          <a:lstStyle/>
          <a:p>
            <a:r>
              <a:rPr lang="it-IT"/>
              <a:t>Valeria Cardellini</a:t>
            </a:r>
          </a:p>
        </p:txBody>
      </p:sp>
      <p:sp>
        <p:nvSpPr>
          <p:cNvPr id="4" name="Segnaposto numero diapositiva 3">
            <a:extLst>
              <a:ext uri="{FF2B5EF4-FFF2-40B4-BE49-F238E27FC236}">
                <a16:creationId xmlns:a16="http://schemas.microsoft.com/office/drawing/2014/main" id="{D3D0187C-C53F-B931-F492-2F91B2E1122B}"/>
              </a:ext>
            </a:extLst>
          </p:cNvPr>
          <p:cNvSpPr>
            <a:spLocks noGrp="1"/>
          </p:cNvSpPr>
          <p:nvPr>
            <p:ph type="sldNum" sz="quarter" idx="12"/>
          </p:nvPr>
        </p:nvSpPr>
        <p:spPr/>
        <p:txBody>
          <a:bodyPr/>
          <a:lstStyle/>
          <a:p>
            <a:fld id="{EFF88CCD-85E0-8A47-8793-07E993C8A44B}" type="slidenum">
              <a:rPr lang="it-IT" smtClean="0"/>
              <a:t>9</a:t>
            </a:fld>
            <a:endParaRPr lang="it-IT"/>
          </a:p>
        </p:txBody>
      </p:sp>
      <p:sp>
        <p:nvSpPr>
          <p:cNvPr id="5" name="Titolo 4">
            <a:extLst>
              <a:ext uri="{FF2B5EF4-FFF2-40B4-BE49-F238E27FC236}">
                <a16:creationId xmlns:a16="http://schemas.microsoft.com/office/drawing/2014/main" id="{A1EA5009-DDF4-1FCA-97CB-BD5A20D30883}"/>
              </a:ext>
            </a:extLst>
          </p:cNvPr>
          <p:cNvSpPr>
            <a:spLocks noGrp="1"/>
          </p:cNvSpPr>
          <p:nvPr>
            <p:ph type="title"/>
          </p:nvPr>
        </p:nvSpPr>
        <p:spPr/>
        <p:txBody>
          <a:bodyPr/>
          <a:lstStyle/>
          <a:p>
            <a:r>
              <a:rPr lang="it-IT" dirty="0"/>
              <a:t>Key challenges of </a:t>
            </a:r>
            <a:r>
              <a:rPr lang="en-US" dirty="0"/>
              <a:t>edge-cloud continuum</a:t>
            </a:r>
            <a:endParaRPr lang="it-IT" dirty="0"/>
          </a:p>
        </p:txBody>
      </p:sp>
    </p:spTree>
    <p:extLst>
      <p:ext uri="{BB962C8B-B14F-4D97-AF65-F5344CB8AC3E}">
        <p14:creationId xmlns:p14="http://schemas.microsoft.com/office/powerpoint/2010/main" val="156097884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3898</TotalTime>
  <Words>1897</Words>
  <Application>Microsoft Macintosh PowerPoint</Application>
  <PresentationFormat>Widescreen</PresentationFormat>
  <Paragraphs>238</Paragraphs>
  <Slides>25</Slides>
  <Notes>15</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25</vt:i4>
      </vt:variant>
    </vt:vector>
  </HeadingPairs>
  <TitlesOfParts>
    <vt:vector size="39" baseType="lpstr">
      <vt:lpstr>AdvOT8a0ae023</vt:lpstr>
      <vt:lpstr>AdvOT8a0ae023+fb</vt:lpstr>
      <vt:lpstr>Arial</vt:lpstr>
      <vt:lpstr>Arnhem</vt:lpstr>
      <vt:lpstr>Calibri</vt:lpstr>
      <vt:lpstr>Calibri Light</vt:lpstr>
      <vt:lpstr>CharisSIL</vt:lpstr>
      <vt:lpstr>ElsevierGulliver</vt:lpstr>
      <vt:lpstr>ES Rebond Grotesque</vt:lpstr>
      <vt:lpstr>LinLibertineT</vt:lpstr>
      <vt:lpstr>Segoe UI</vt:lpstr>
      <vt:lpstr>SFRM0900</vt:lpstr>
      <vt:lpstr>Wingdings</vt:lpstr>
      <vt:lpstr>Tema di Office</vt:lpstr>
      <vt:lpstr>Serverless Across the Edge-Cloud Continuum:  Issues and Perspectives  Valeria Cardellini  Tor Vergata University of Rome, Italy </vt:lpstr>
      <vt:lpstr>Serverless computing (and FaaS)</vt:lpstr>
      <vt:lpstr>Serverless computing: a variety of definitions…</vt:lpstr>
      <vt:lpstr>Serverless computing: … mostly in the cloud</vt:lpstr>
      <vt:lpstr>Serverless at the edge</vt:lpstr>
      <vt:lpstr>A step further: serverless across the edge-cloud continuum</vt:lpstr>
      <vt:lpstr>A step further: serverless across the edge-cloud continuum</vt:lpstr>
      <vt:lpstr>Edge-Cloud continuum: infrastructure and applications</vt:lpstr>
      <vt:lpstr>Key challenges of edge-cloud continuum</vt:lpstr>
      <vt:lpstr>Key challenges of edge-cloud continuum</vt:lpstr>
      <vt:lpstr>State of the art: frameworks</vt:lpstr>
      <vt:lpstr>State of the art: Scheduling and resource allocation</vt:lpstr>
      <vt:lpstr>Our proposal: Serverledge</vt:lpstr>
      <vt:lpstr>Serverledge: mechanisms and design choices</vt:lpstr>
      <vt:lpstr>Serverledge: node architecture</vt:lpstr>
      <vt:lpstr>Serverledge: journey of a request</vt:lpstr>
      <vt:lpstr>Serverledge: single-node performance</vt:lpstr>
      <vt:lpstr>Serverledge: offloading mechanisms</vt:lpstr>
      <vt:lpstr>Serverledge: scalability by means of offloading</vt:lpstr>
      <vt:lpstr>Serverledge: QoS-aware offloading policies</vt:lpstr>
      <vt:lpstr>Serverledge: QoS-aware offloading policies</vt:lpstr>
      <vt:lpstr>Serverledge: energy-awareness</vt:lpstr>
      <vt:lpstr>Serverledge: energy-awareness</vt:lpstr>
      <vt:lpstr>Take-away</vt:lpstr>
      <vt:lpstr>Acknowledgements – Co-authors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Hierarchical Control for  Run-Time Application Deployment  Valeria Cardellini  University of Rome Tor Vergata, Italy </dc:title>
  <dc:creator>Microsoft Office User</dc:creator>
  <cp:lastModifiedBy>Microsoft Office User</cp:lastModifiedBy>
  <cp:revision>228</cp:revision>
  <cp:lastPrinted>2023-04-25T07:08:55Z</cp:lastPrinted>
  <dcterms:created xsi:type="dcterms:W3CDTF">2023-04-23T14:55:28Z</dcterms:created>
  <dcterms:modified xsi:type="dcterms:W3CDTF">2024-05-04T07:04:00Z</dcterms:modified>
</cp:coreProperties>
</file>