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4"/>
  </p:notesMasterIdLst>
  <p:handoutMasterIdLst>
    <p:handoutMasterId r:id="rId35"/>
  </p:handoutMasterIdLst>
  <p:sldIdLst>
    <p:sldId id="875" r:id="rId2"/>
    <p:sldId id="1040" r:id="rId3"/>
    <p:sldId id="1039" r:id="rId4"/>
    <p:sldId id="1041" r:id="rId5"/>
    <p:sldId id="1046" r:id="rId6"/>
    <p:sldId id="1060" r:id="rId7"/>
    <p:sldId id="1061" r:id="rId8"/>
    <p:sldId id="1062" r:id="rId9"/>
    <p:sldId id="1048" r:id="rId10"/>
    <p:sldId id="1043" r:id="rId11"/>
    <p:sldId id="1053" r:id="rId12"/>
    <p:sldId id="1044" r:id="rId13"/>
    <p:sldId id="1063" r:id="rId14"/>
    <p:sldId id="1064" r:id="rId15"/>
    <p:sldId id="1045" r:id="rId16"/>
    <p:sldId id="1065" r:id="rId17"/>
    <p:sldId id="1056" r:id="rId18"/>
    <p:sldId id="1057" r:id="rId19"/>
    <p:sldId id="1066" r:id="rId20"/>
    <p:sldId id="1058" r:id="rId21"/>
    <p:sldId id="1059" r:id="rId22"/>
    <p:sldId id="1068" r:id="rId23"/>
    <p:sldId id="1051" r:id="rId24"/>
    <p:sldId id="1054" r:id="rId25"/>
    <p:sldId id="1055" r:id="rId26"/>
    <p:sldId id="1067" r:id="rId27"/>
    <p:sldId id="1052" r:id="rId28"/>
    <p:sldId id="1019" r:id="rId29"/>
    <p:sldId id="1037" r:id="rId30"/>
    <p:sldId id="1047" r:id="rId31"/>
    <p:sldId id="1049" r:id="rId32"/>
    <p:sldId id="1050" r:id="rId33"/>
  </p:sldIdLst>
  <p:sldSz cx="12192000" cy="6858000"/>
  <p:notesSz cx="6858000" cy="9945688"/>
  <p:embeddedFontLst>
    <p:embeddedFont>
      <p:font typeface="Cambria Math" panose="02040503050406030204" pitchFamily="18" charset="0"/>
      <p:regular r:id="rId36"/>
    </p:embeddedFont>
    <p:embeddedFont>
      <p:font typeface="Liberation Sans" panose="020B0604020202020204" charset="0"/>
      <p:regular r:id="rId37"/>
      <p:bold r:id="rId38"/>
      <p:italic r:id="rId39"/>
      <p:boldItalic r:id="rId40"/>
    </p:embeddedFont>
    <p:embeddedFont>
      <p:font typeface="Segoe UI" panose="020B0502040204020203" pitchFamily="34" charset="0"/>
      <p:regular r:id="rId41"/>
      <p:bold r:id="rId42"/>
      <p:italic r:id="rId43"/>
      <p:boldItalic r:id="rId44"/>
    </p:embeddedFont>
    <p:embeddedFont>
      <p:font typeface="Segoe UI Light" panose="020B0502040204020203" pitchFamily="34" charset="0"/>
      <p:regular r:id="rId45"/>
      <p: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7F229C7-027E-4DF1-A691-4545D79DAD44}">
          <p14:sldIdLst>
            <p14:sldId id="875"/>
            <p14:sldId id="1040"/>
            <p14:sldId id="1039"/>
            <p14:sldId id="1041"/>
            <p14:sldId id="1046"/>
            <p14:sldId id="1060"/>
            <p14:sldId id="1061"/>
            <p14:sldId id="1062"/>
            <p14:sldId id="1048"/>
            <p14:sldId id="1043"/>
            <p14:sldId id="1053"/>
            <p14:sldId id="1044"/>
            <p14:sldId id="1063"/>
            <p14:sldId id="1064"/>
            <p14:sldId id="1045"/>
            <p14:sldId id="1065"/>
            <p14:sldId id="1056"/>
            <p14:sldId id="1057"/>
            <p14:sldId id="1066"/>
            <p14:sldId id="1058"/>
            <p14:sldId id="1059"/>
            <p14:sldId id="1068"/>
            <p14:sldId id="1051"/>
            <p14:sldId id="1054"/>
            <p14:sldId id="1055"/>
            <p14:sldId id="1067"/>
            <p14:sldId id="1052"/>
            <p14:sldId id="1019"/>
            <p14:sldId id="1037"/>
          </p14:sldIdLst>
        </p14:section>
        <p14:section name="Spares" id="{F18FD72B-622C-4C8E-BE03-3763322A7FB2}">
          <p14:sldIdLst>
            <p14:sldId id="1047"/>
            <p14:sldId id="1049"/>
            <p14:sldId id="1050"/>
          </p14:sldIdLst>
        </p14:section>
      </p14:sectionLst>
    </p:ext>
    <p:ext uri="{EFAFB233-063F-42B5-8137-9DF3F51BA10A}">
      <p15:sldGuideLst xmlns:p15="http://schemas.microsoft.com/office/powerpoint/2012/main">
        <p15:guide id="1" orient="horz" pos="595" userDrawn="1">
          <p15:clr>
            <a:srgbClr val="A4A3A4"/>
          </p15:clr>
        </p15:guide>
        <p15:guide id="2" pos="37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BA3FF"/>
    <a:srgbClr val="006580"/>
    <a:srgbClr val="333E48"/>
    <a:srgbClr val="282828"/>
    <a:srgbClr val="A3FFCF"/>
    <a:srgbClr val="F2F2F2"/>
    <a:srgbClr val="F5F5F5"/>
    <a:srgbClr val="FFF8A3"/>
    <a:srgbClr val="A3D8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7" autoAdjust="0"/>
    <p:restoredTop sz="93642" autoAdjust="0"/>
  </p:normalViewPr>
  <p:slideViewPr>
    <p:cSldViewPr snapToGrid="0">
      <p:cViewPr varScale="1">
        <p:scale>
          <a:sx n="87" d="100"/>
          <a:sy n="87" d="100"/>
        </p:scale>
        <p:origin x="348" y="84"/>
      </p:cViewPr>
      <p:guideLst>
        <p:guide orient="horz" pos="595"/>
        <p:guide pos="37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88" d="100"/>
          <a:sy n="88" d="100"/>
        </p:scale>
        <p:origin x="3738"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7.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43" Type="http://schemas.openxmlformats.org/officeDocument/2006/relationships/font" Target="fonts/font8.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99011"/>
          </a:xfrm>
          <a:prstGeom prst="rect">
            <a:avLst/>
          </a:prstGeom>
        </p:spPr>
        <p:txBody>
          <a:bodyPr vert="horz" lIns="96661" tIns="48331" rIns="96661" bIns="48331" rtlCol="0"/>
          <a:lstStyle>
            <a:lvl1pPr algn="l">
              <a:defRPr sz="1300"/>
            </a:lvl1pPr>
          </a:lstStyle>
          <a:p>
            <a:endParaRPr lang="en-GB"/>
          </a:p>
        </p:txBody>
      </p:sp>
      <p:sp>
        <p:nvSpPr>
          <p:cNvPr id="3" name="Date Placeholder 2"/>
          <p:cNvSpPr>
            <a:spLocks noGrp="1"/>
          </p:cNvSpPr>
          <p:nvPr>
            <p:ph type="dt" sz="quarter" idx="1"/>
          </p:nvPr>
        </p:nvSpPr>
        <p:spPr>
          <a:xfrm>
            <a:off x="3884613" y="1"/>
            <a:ext cx="2971800" cy="499011"/>
          </a:xfrm>
          <a:prstGeom prst="rect">
            <a:avLst/>
          </a:prstGeom>
        </p:spPr>
        <p:txBody>
          <a:bodyPr vert="horz" lIns="96661" tIns="48331" rIns="96661" bIns="48331" rtlCol="0"/>
          <a:lstStyle>
            <a:lvl1pPr algn="r">
              <a:defRPr sz="1300"/>
            </a:lvl1pPr>
          </a:lstStyle>
          <a:p>
            <a:fld id="{E4DBE704-5542-4B30-B7DC-D7F849A8B983}" type="datetimeFigureOut">
              <a:rPr lang="en-GB" smtClean="0"/>
              <a:t>20/10/2026</a:t>
            </a:fld>
            <a:endParaRPr lang="en-GB"/>
          </a:p>
        </p:txBody>
      </p:sp>
      <p:sp>
        <p:nvSpPr>
          <p:cNvPr id="4" name="Footer Placeholder 3"/>
          <p:cNvSpPr>
            <a:spLocks noGrp="1"/>
          </p:cNvSpPr>
          <p:nvPr>
            <p:ph type="ftr" sz="quarter" idx="2"/>
          </p:nvPr>
        </p:nvSpPr>
        <p:spPr>
          <a:xfrm>
            <a:off x="0" y="9446678"/>
            <a:ext cx="2971800" cy="499010"/>
          </a:xfrm>
          <a:prstGeom prst="rect">
            <a:avLst/>
          </a:prstGeom>
        </p:spPr>
        <p:txBody>
          <a:bodyPr vert="horz" lIns="96661" tIns="48331" rIns="96661" bIns="48331" rtlCol="0" anchor="b"/>
          <a:lstStyle>
            <a:lvl1pPr algn="l">
              <a:defRPr sz="1300"/>
            </a:lvl1pPr>
          </a:lstStyle>
          <a:p>
            <a:endParaRPr lang="en-GB"/>
          </a:p>
        </p:txBody>
      </p:sp>
      <p:sp>
        <p:nvSpPr>
          <p:cNvPr id="5" name="Slide Number Placeholder 4"/>
          <p:cNvSpPr>
            <a:spLocks noGrp="1"/>
          </p:cNvSpPr>
          <p:nvPr>
            <p:ph type="sldNum" sz="quarter" idx="3"/>
          </p:nvPr>
        </p:nvSpPr>
        <p:spPr>
          <a:xfrm>
            <a:off x="3884613" y="9446678"/>
            <a:ext cx="2971800" cy="499010"/>
          </a:xfrm>
          <a:prstGeom prst="rect">
            <a:avLst/>
          </a:prstGeom>
        </p:spPr>
        <p:txBody>
          <a:bodyPr vert="horz" lIns="96661" tIns="48331" rIns="96661" bIns="48331" rtlCol="0" anchor="b"/>
          <a:lstStyle>
            <a:lvl1pPr algn="r">
              <a:defRPr sz="1300"/>
            </a:lvl1pPr>
          </a:lstStyle>
          <a:p>
            <a:fld id="{D07FACDA-D64B-4B35-8840-4B5121E8F3E1}" type="slidenum">
              <a:rPr lang="en-GB" smtClean="0"/>
              <a:t>‹#›</a:t>
            </a:fld>
            <a:endParaRPr lang="en-GB"/>
          </a:p>
        </p:txBody>
      </p:sp>
    </p:spTree>
    <p:extLst>
      <p:ext uri="{BB962C8B-B14F-4D97-AF65-F5344CB8AC3E}">
        <p14:creationId xmlns:p14="http://schemas.microsoft.com/office/powerpoint/2010/main" val="55835662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32"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99011"/>
          </a:xfrm>
          <a:prstGeom prst="rect">
            <a:avLst/>
          </a:prstGeom>
        </p:spPr>
        <p:txBody>
          <a:bodyPr vert="horz" lIns="96661" tIns="48331" rIns="96661" bIns="48331" rtlCol="0"/>
          <a:lstStyle>
            <a:lvl1pPr algn="l">
              <a:defRPr sz="1300"/>
            </a:lvl1pPr>
          </a:lstStyle>
          <a:p>
            <a:endParaRPr lang="en-GB"/>
          </a:p>
        </p:txBody>
      </p:sp>
      <p:sp>
        <p:nvSpPr>
          <p:cNvPr id="3" name="Date Placeholder 2"/>
          <p:cNvSpPr>
            <a:spLocks noGrp="1"/>
          </p:cNvSpPr>
          <p:nvPr>
            <p:ph type="dt" idx="1"/>
          </p:nvPr>
        </p:nvSpPr>
        <p:spPr>
          <a:xfrm>
            <a:off x="3884613" y="1"/>
            <a:ext cx="2971800" cy="499011"/>
          </a:xfrm>
          <a:prstGeom prst="rect">
            <a:avLst/>
          </a:prstGeom>
        </p:spPr>
        <p:txBody>
          <a:bodyPr vert="horz" lIns="96661" tIns="48331" rIns="96661" bIns="48331" rtlCol="0"/>
          <a:lstStyle>
            <a:lvl1pPr algn="r">
              <a:defRPr sz="1300"/>
            </a:lvl1pPr>
          </a:lstStyle>
          <a:p>
            <a:fld id="{AD75D9BD-5FFD-411B-92E0-A7A347002FF6}" type="datetimeFigureOut">
              <a:rPr lang="en-GB" smtClean="0"/>
              <a:t>20/10/2026</a:t>
            </a:fld>
            <a:endParaRPr lang="en-GB"/>
          </a:p>
        </p:txBody>
      </p:sp>
      <p:sp>
        <p:nvSpPr>
          <p:cNvPr id="4" name="Slide Image Placeholder 3"/>
          <p:cNvSpPr>
            <a:spLocks noGrp="1" noRot="1" noChangeAspect="1"/>
          </p:cNvSpPr>
          <p:nvPr>
            <p:ph type="sldImg" idx="2"/>
          </p:nvPr>
        </p:nvSpPr>
        <p:spPr>
          <a:xfrm>
            <a:off x="446088" y="1243013"/>
            <a:ext cx="5965825" cy="3355975"/>
          </a:xfrm>
          <a:prstGeom prst="rect">
            <a:avLst/>
          </a:prstGeom>
          <a:noFill/>
          <a:ln w="12700">
            <a:solidFill>
              <a:prstClr val="black"/>
            </a:solidFill>
          </a:ln>
        </p:spPr>
        <p:txBody>
          <a:bodyPr vert="horz" lIns="96661" tIns="48331" rIns="96661" bIns="48331" rtlCol="0" anchor="ctr"/>
          <a:lstStyle/>
          <a:p>
            <a:endParaRPr lang="en-GB"/>
          </a:p>
        </p:txBody>
      </p:sp>
      <p:sp>
        <p:nvSpPr>
          <p:cNvPr id="5" name="Notes Placeholder 4"/>
          <p:cNvSpPr>
            <a:spLocks noGrp="1"/>
          </p:cNvSpPr>
          <p:nvPr>
            <p:ph type="body" sz="quarter" idx="3"/>
          </p:nvPr>
        </p:nvSpPr>
        <p:spPr>
          <a:xfrm>
            <a:off x="685800" y="4786362"/>
            <a:ext cx="5486400" cy="3916115"/>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6678"/>
            <a:ext cx="2971800" cy="499010"/>
          </a:xfrm>
          <a:prstGeom prst="rect">
            <a:avLst/>
          </a:prstGeom>
        </p:spPr>
        <p:txBody>
          <a:bodyPr vert="horz" lIns="96661" tIns="48331" rIns="96661" bIns="48331" rtlCol="0" anchor="b"/>
          <a:lstStyle>
            <a:lvl1pPr algn="l">
              <a:defRPr sz="1300"/>
            </a:lvl1pPr>
          </a:lstStyle>
          <a:p>
            <a:endParaRPr lang="en-GB"/>
          </a:p>
        </p:txBody>
      </p:sp>
      <p:sp>
        <p:nvSpPr>
          <p:cNvPr id="7" name="Slide Number Placeholder 6"/>
          <p:cNvSpPr>
            <a:spLocks noGrp="1"/>
          </p:cNvSpPr>
          <p:nvPr>
            <p:ph type="sldNum" sz="quarter" idx="5"/>
          </p:nvPr>
        </p:nvSpPr>
        <p:spPr>
          <a:xfrm>
            <a:off x="3884613" y="9446678"/>
            <a:ext cx="2971800" cy="499010"/>
          </a:xfrm>
          <a:prstGeom prst="rect">
            <a:avLst/>
          </a:prstGeom>
        </p:spPr>
        <p:txBody>
          <a:bodyPr vert="horz" lIns="96661" tIns="48331" rIns="96661" bIns="48331" rtlCol="0" anchor="b"/>
          <a:lstStyle>
            <a:lvl1pPr algn="r">
              <a:defRPr sz="1300"/>
            </a:lvl1pPr>
          </a:lstStyle>
          <a:p>
            <a:fld id="{2491F08C-9393-4740-A78C-7B01D764E6DD}" type="slidenum">
              <a:rPr lang="en-GB" smtClean="0"/>
              <a:t>‹#›</a:t>
            </a:fld>
            <a:endParaRPr lang="en-GB"/>
          </a:p>
        </p:txBody>
      </p:sp>
    </p:spTree>
    <p:extLst>
      <p:ext uri="{BB962C8B-B14F-4D97-AF65-F5344CB8AC3E}">
        <p14:creationId xmlns:p14="http://schemas.microsoft.com/office/powerpoint/2010/main" val="2354986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491F08C-9393-4740-A78C-7B01D764E6DD}" type="slidenum">
              <a:rPr lang="en-GB" smtClean="0"/>
              <a:t>9</a:t>
            </a:fld>
            <a:endParaRPr lang="en-GB"/>
          </a:p>
        </p:txBody>
      </p:sp>
    </p:spTree>
    <p:extLst>
      <p:ext uri="{BB962C8B-B14F-4D97-AF65-F5344CB8AC3E}">
        <p14:creationId xmlns:p14="http://schemas.microsoft.com/office/powerpoint/2010/main" val="2490888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76325" y="1304925"/>
            <a:ext cx="10058399" cy="2857500"/>
          </a:xfrm>
        </p:spPr>
        <p:txBody>
          <a:bodyPr tIns="90000" bIns="90000" anchor="ctr"/>
          <a:lstStyle>
            <a:lvl1pPr algn="ctr">
              <a:defRPr lang="en-GB" baseline="0" dirty="0"/>
            </a:lvl1pPr>
          </a:lstStyle>
          <a:p>
            <a:r>
              <a:rPr lang="en-GB" dirty="0"/>
              <a:t>Module title goes here</a:t>
            </a:r>
          </a:p>
        </p:txBody>
      </p:sp>
      <p:sp>
        <p:nvSpPr>
          <p:cNvPr id="11" name="Text Placeholder 10"/>
          <p:cNvSpPr>
            <a:spLocks noGrp="1"/>
          </p:cNvSpPr>
          <p:nvPr>
            <p:ph type="body" sz="quarter" idx="10" hasCustomPrompt="1"/>
          </p:nvPr>
        </p:nvSpPr>
        <p:spPr>
          <a:xfrm>
            <a:off x="1076325" y="4162425"/>
            <a:ext cx="10058400" cy="2143125"/>
          </a:xfrm>
        </p:spPr>
        <p:txBody>
          <a:bodyPr anchor="ctr"/>
          <a:lstStyle>
            <a:lvl1pPr marL="0" marR="0" indent="0" algn="ctr" defTabSz="914400" rtl="0" eaLnBrk="1" fontAlgn="auto" latinLnBrk="0" hangingPunct="1">
              <a:lnSpc>
                <a:spcPct val="125000"/>
              </a:lnSpc>
              <a:spcBef>
                <a:spcPts val="1000"/>
              </a:spcBef>
              <a:spcAft>
                <a:spcPts val="0"/>
              </a:spcAft>
              <a:buClrTx/>
              <a:buSzTx/>
              <a:buFont typeface="Arial" panose="020B0604020202020204" pitchFamily="34" charset="0"/>
              <a:buNone/>
              <a:tabLst/>
              <a:defRPr baseline="0"/>
            </a:lvl1pPr>
          </a:lstStyle>
          <a:p>
            <a:pPr marL="0" marR="0" lvl="0" indent="0" algn="ctr" defTabSz="914400" rtl="0" eaLnBrk="1" fontAlgn="auto" latinLnBrk="0" hangingPunct="1">
              <a:lnSpc>
                <a:spcPct val="125000"/>
              </a:lnSpc>
              <a:spcBef>
                <a:spcPts val="1000"/>
              </a:spcBef>
              <a:spcAft>
                <a:spcPts val="0"/>
              </a:spcAft>
              <a:buClrTx/>
              <a:buSzTx/>
              <a:buFont typeface="Arial" panose="020B0604020202020204" pitchFamily="34" charset="0"/>
              <a:buNone/>
              <a:tabLst/>
              <a:defRPr/>
            </a:pPr>
            <a:r>
              <a:rPr lang="en-GB" dirty="0"/>
              <a:t>Lecture title goes here</a:t>
            </a:r>
          </a:p>
        </p:txBody>
      </p:sp>
    </p:spTree>
    <p:extLst>
      <p:ext uri="{BB962C8B-B14F-4D97-AF65-F5344CB8AC3E}">
        <p14:creationId xmlns:p14="http://schemas.microsoft.com/office/powerpoint/2010/main" val="1693459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Content Placeholder 2"/>
          <p:cNvSpPr>
            <a:spLocks noGrp="1"/>
          </p:cNvSpPr>
          <p:nvPr>
            <p:ph idx="13" hasCustomPrompt="1"/>
          </p:nvPr>
        </p:nvSpPr>
        <p:spPr>
          <a:xfrm>
            <a:off x="908155" y="434109"/>
            <a:ext cx="10445646" cy="988292"/>
          </a:xfrm>
        </p:spPr>
        <p:txBody>
          <a:bodyPr anchor="ctr" anchorCtr="0">
            <a:noAutofit/>
          </a:bodyPr>
          <a:lstStyle>
            <a:lvl1pPr marL="0" indent="0">
              <a:lnSpc>
                <a:spcPct val="100000"/>
              </a:lnSpc>
              <a:buNone/>
              <a:defRPr lang="en-US" sz="4400" b="0" dirty="0" smtClean="0">
                <a:solidFill>
                  <a:schemeClr val="accent2"/>
                </a:solidFill>
                <a:latin typeface="Segoe UI Light" panose="020B0502040204020203" pitchFamily="34" charset="0"/>
                <a:cs typeface="Segoe UI Light" panose="020B0502040204020203" pitchFamily="34" charset="0"/>
              </a:defRPr>
            </a:lvl1pPr>
          </a:lstStyle>
          <a:p>
            <a:pPr lvl="0"/>
            <a:r>
              <a:rPr lang="en-US" dirty="0"/>
              <a:t>Slide Title Goes in Here</a:t>
            </a:r>
          </a:p>
        </p:txBody>
      </p:sp>
      <p:sp>
        <p:nvSpPr>
          <p:cNvPr id="3" name="Content Placeholder 2"/>
          <p:cNvSpPr>
            <a:spLocks noGrp="1"/>
          </p:cNvSpPr>
          <p:nvPr>
            <p:ph idx="1"/>
          </p:nvPr>
        </p:nvSpPr>
        <p:spPr>
          <a:xfrm>
            <a:off x="908155" y="1844434"/>
            <a:ext cx="10445646" cy="4518265"/>
          </a:xfrm>
        </p:spPr>
        <p:txBody>
          <a:bodyPr lIns="180000" tIns="180000" rIns="180000" bIns="180000">
            <a:normAutofit/>
          </a:bodyPr>
          <a:lstStyle>
            <a:lvl1pPr marL="0" indent="0">
              <a:buNone/>
              <a:defRPr lang="en-US" dirty="0" smtClean="0">
                <a:latin typeface="Segoe UI Light" panose="020B0502040204020203" pitchFamily="34" charset="0"/>
                <a:cs typeface="Segoe UI Light" panose="020B0502040204020203" pitchFamily="34" charset="0"/>
              </a:defRPr>
            </a:lvl1pPr>
            <a:lvl2pPr>
              <a:defRPr lang="en-US" dirty="0" smtClean="0">
                <a:latin typeface="Segoe UI Light" panose="020B0502040204020203" pitchFamily="34" charset="0"/>
                <a:cs typeface="Segoe UI Light" panose="020B0502040204020203" pitchFamily="34" charset="0"/>
              </a:defRPr>
            </a:lvl2pPr>
            <a:lvl3pPr>
              <a:defRPr lang="en-US" dirty="0" smtClean="0">
                <a:latin typeface="Segoe UI Light" panose="020B0502040204020203" pitchFamily="34" charset="0"/>
                <a:cs typeface="Segoe UI Light" panose="020B0502040204020203" pitchFamily="34" charset="0"/>
              </a:defRPr>
            </a:lvl3pPr>
            <a:lvl4pPr>
              <a:defRPr lang="en-US" dirty="0" smtClean="0">
                <a:latin typeface="Segoe UI Light" panose="020B0502040204020203" pitchFamily="34" charset="0"/>
                <a:cs typeface="Segoe UI Light" panose="020B0502040204020203" pitchFamily="34" charset="0"/>
              </a:defRPr>
            </a:lvl4pPr>
            <a:lvl5pPr>
              <a:defRPr lang="en-GB" dirty="0">
                <a:latin typeface="Segoe UI Light" panose="020B0502040204020203" pitchFamily="34" charset="0"/>
                <a:cs typeface="Segoe UI Light"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512031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Contrast No Animation">
    <p:bg>
      <p:bgPr>
        <a:solidFill>
          <a:schemeClr val="bg1"/>
        </a:solidFill>
        <a:effectLst/>
      </p:bgPr>
    </p:bg>
    <p:spTree>
      <p:nvGrpSpPr>
        <p:cNvPr id="1" name=""/>
        <p:cNvGrpSpPr/>
        <p:nvPr/>
      </p:nvGrpSpPr>
      <p:grpSpPr>
        <a:xfrm>
          <a:off x="0" y="0"/>
          <a:ext cx="0" cy="0"/>
          <a:chOff x="0" y="0"/>
          <a:chExt cx="0" cy="0"/>
        </a:xfrm>
      </p:grpSpPr>
      <p:sp>
        <p:nvSpPr>
          <p:cNvPr id="11" name="Content Placeholder 2"/>
          <p:cNvSpPr>
            <a:spLocks noGrp="1"/>
          </p:cNvSpPr>
          <p:nvPr>
            <p:ph idx="13" hasCustomPrompt="1"/>
          </p:nvPr>
        </p:nvSpPr>
        <p:spPr>
          <a:xfrm>
            <a:off x="908155" y="434109"/>
            <a:ext cx="10445646" cy="988292"/>
          </a:xfrm>
        </p:spPr>
        <p:txBody>
          <a:bodyPr anchor="ctr" anchorCtr="0">
            <a:noAutofit/>
          </a:bodyPr>
          <a:lstStyle>
            <a:lvl1pPr marL="0" indent="0">
              <a:lnSpc>
                <a:spcPct val="100000"/>
              </a:lnSpc>
              <a:buNone/>
              <a:defRPr lang="en-US" sz="4400" b="0" dirty="0" smtClean="0">
                <a:solidFill>
                  <a:schemeClr val="accent2"/>
                </a:solidFill>
                <a:latin typeface="Segoe UI Light" panose="020B0502040204020203" pitchFamily="34" charset="0"/>
                <a:cs typeface="Segoe UI Light" panose="020B0502040204020203" pitchFamily="34" charset="0"/>
              </a:defRPr>
            </a:lvl1pPr>
          </a:lstStyle>
          <a:p>
            <a:pPr lvl="0"/>
            <a:r>
              <a:rPr lang="en-US" dirty="0"/>
              <a:t>Slide Title Goes in Here</a:t>
            </a:r>
          </a:p>
        </p:txBody>
      </p:sp>
      <p:sp>
        <p:nvSpPr>
          <p:cNvPr id="3" name="Content Placeholder 2"/>
          <p:cNvSpPr>
            <a:spLocks noGrp="1"/>
          </p:cNvSpPr>
          <p:nvPr>
            <p:ph idx="1"/>
          </p:nvPr>
        </p:nvSpPr>
        <p:spPr>
          <a:xfrm>
            <a:off x="908155" y="1844434"/>
            <a:ext cx="10445646" cy="4518265"/>
          </a:xfrm>
        </p:spPr>
        <p:txBody>
          <a:bodyPr lIns="180000" tIns="180000" rIns="180000" bIns="180000">
            <a:normAutofit/>
          </a:bodyPr>
          <a:lstStyle>
            <a:lvl1pPr>
              <a:defRPr lang="en-US" dirty="0" smtClean="0">
                <a:solidFill>
                  <a:srgbClr val="0070C0"/>
                </a:solidFill>
                <a:latin typeface="Segoe UI Light" panose="020B0502040204020203" pitchFamily="34" charset="0"/>
                <a:cs typeface="Segoe UI Light" panose="020B0502040204020203" pitchFamily="34" charset="0"/>
              </a:defRPr>
            </a:lvl1pPr>
            <a:lvl2pPr>
              <a:defRPr lang="en-US" dirty="0" smtClean="0">
                <a:solidFill>
                  <a:srgbClr val="0070C0"/>
                </a:solidFill>
                <a:latin typeface="Segoe UI Light" panose="020B0502040204020203" pitchFamily="34" charset="0"/>
                <a:cs typeface="Segoe UI Light" panose="020B0502040204020203" pitchFamily="34" charset="0"/>
              </a:defRPr>
            </a:lvl2pPr>
            <a:lvl3pPr>
              <a:defRPr lang="en-US" dirty="0" smtClean="0">
                <a:solidFill>
                  <a:srgbClr val="0070C0"/>
                </a:solidFill>
                <a:latin typeface="Segoe UI Light" panose="020B0502040204020203" pitchFamily="34" charset="0"/>
                <a:cs typeface="Segoe UI Light" panose="020B0502040204020203" pitchFamily="34" charset="0"/>
              </a:defRPr>
            </a:lvl3pPr>
            <a:lvl4pPr>
              <a:defRPr lang="en-US" dirty="0" smtClean="0">
                <a:solidFill>
                  <a:srgbClr val="0070C0"/>
                </a:solidFill>
                <a:latin typeface="Segoe UI Light" panose="020B0502040204020203" pitchFamily="34" charset="0"/>
                <a:cs typeface="Segoe UI Light" panose="020B0502040204020203" pitchFamily="34" charset="0"/>
              </a:defRPr>
            </a:lvl4pPr>
            <a:lvl5pPr>
              <a:defRPr lang="en-GB" dirty="0">
                <a:solidFill>
                  <a:srgbClr val="0070C0"/>
                </a:solidFill>
                <a:latin typeface="Segoe UI Light" panose="020B0502040204020203" pitchFamily="34" charset="0"/>
                <a:cs typeface="Segoe UI Light"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990112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mparison With Animation">
    <p:spTree>
      <p:nvGrpSpPr>
        <p:cNvPr id="1" name=""/>
        <p:cNvGrpSpPr/>
        <p:nvPr/>
      </p:nvGrpSpPr>
      <p:grpSpPr>
        <a:xfrm>
          <a:off x="0" y="0"/>
          <a:ext cx="0" cy="0"/>
          <a:chOff x="0" y="0"/>
          <a:chExt cx="0" cy="0"/>
        </a:xfrm>
      </p:grpSpPr>
      <p:grpSp>
        <p:nvGrpSpPr>
          <p:cNvPr id="17" name="Group 16"/>
          <p:cNvGrpSpPr/>
          <p:nvPr userDrawn="1"/>
        </p:nvGrpSpPr>
        <p:grpSpPr>
          <a:xfrm>
            <a:off x="6184106" y="1903413"/>
            <a:ext cx="5159375" cy="4498975"/>
            <a:chOff x="838200" y="1690688"/>
            <a:chExt cx="5159375" cy="4498975"/>
          </a:xfrm>
        </p:grpSpPr>
        <p:sp>
          <p:nvSpPr>
            <p:cNvPr id="18" name="Rectangle 17"/>
            <p:cNvSpPr/>
            <p:nvPr userDrawn="1"/>
          </p:nvSpPr>
          <p:spPr>
            <a:xfrm>
              <a:off x="838200" y="2505075"/>
              <a:ext cx="5159375" cy="36845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userDrawn="1"/>
          </p:nvSpPr>
          <p:spPr>
            <a:xfrm>
              <a:off x="838200" y="1690688"/>
              <a:ext cx="5159375" cy="814387"/>
            </a:xfrm>
            <a:prstGeom prst="rect">
              <a:avLst/>
            </a:prstGeom>
            <a:solidFill>
              <a:srgbClr val="006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6" name="Group 15"/>
          <p:cNvGrpSpPr/>
          <p:nvPr userDrawn="1"/>
        </p:nvGrpSpPr>
        <p:grpSpPr>
          <a:xfrm>
            <a:off x="856673" y="1893888"/>
            <a:ext cx="5159375" cy="4498975"/>
            <a:chOff x="838200" y="1690688"/>
            <a:chExt cx="5159375" cy="4498975"/>
          </a:xfrm>
        </p:grpSpPr>
        <p:sp>
          <p:nvSpPr>
            <p:cNvPr id="14" name="Rectangle 13"/>
            <p:cNvSpPr/>
            <p:nvPr userDrawn="1"/>
          </p:nvSpPr>
          <p:spPr>
            <a:xfrm>
              <a:off x="838200" y="2505075"/>
              <a:ext cx="5159375" cy="36845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userDrawn="1"/>
          </p:nvSpPr>
          <p:spPr>
            <a:xfrm>
              <a:off x="838200" y="1690688"/>
              <a:ext cx="5159375" cy="814387"/>
            </a:xfrm>
            <a:prstGeom prst="rect">
              <a:avLst/>
            </a:prstGeom>
            <a:solidFill>
              <a:srgbClr val="006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9788" y="365125"/>
            <a:ext cx="10515600" cy="1325563"/>
          </a:xfrm>
        </p:spPr>
        <p:txBody>
          <a:bodyPr>
            <a:noAutofit/>
          </a:bodyPr>
          <a:lstStyle/>
          <a:p>
            <a:r>
              <a:rPr lang="en-US" dirty="0"/>
              <a:t>Click to edit Master title style</a:t>
            </a:r>
            <a:endParaRPr lang="en-GB" dirty="0"/>
          </a:p>
        </p:txBody>
      </p:sp>
      <p:sp>
        <p:nvSpPr>
          <p:cNvPr id="3" name="Text Placeholder 2"/>
          <p:cNvSpPr>
            <a:spLocks noGrp="1"/>
          </p:cNvSpPr>
          <p:nvPr>
            <p:ph type="body" idx="1" hasCustomPrompt="1"/>
          </p:nvPr>
        </p:nvSpPr>
        <p:spPr>
          <a:xfrm>
            <a:off x="839788" y="1884363"/>
            <a:ext cx="5157787" cy="823912"/>
          </a:xfrm>
          <a:noFill/>
        </p:spPr>
        <p:txBody>
          <a:bodyPr lIns="180000" tIns="180000" rIns="180000" bIns="180000" anchor="ctr"/>
          <a:lstStyle>
            <a:lvl1pPr marL="0" indent="0" algn="ctr">
              <a:buNone/>
              <a:defRPr sz="2400" b="1">
                <a:solidFill>
                  <a:schemeClr val="bg1"/>
                </a:solidFill>
                <a:latin typeface="Segoe UI Light"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Subject 1</a:t>
            </a:r>
          </a:p>
        </p:txBody>
      </p:sp>
      <p:sp>
        <p:nvSpPr>
          <p:cNvPr id="4" name="Content Placeholder 3"/>
          <p:cNvSpPr>
            <a:spLocks noGrp="1"/>
          </p:cNvSpPr>
          <p:nvPr>
            <p:ph sz="half" idx="2"/>
          </p:nvPr>
        </p:nvSpPr>
        <p:spPr>
          <a:xfrm>
            <a:off x="839789" y="2771775"/>
            <a:ext cx="5157786" cy="3621088"/>
          </a:xfrm>
          <a:noFill/>
        </p:spPr>
        <p:txBody>
          <a:bodyPr lIns="180000" tIns="180000" rIns="180000" bIns="18000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hasCustomPrompt="1"/>
          </p:nvPr>
        </p:nvSpPr>
        <p:spPr>
          <a:xfrm>
            <a:off x="6172200" y="1884363"/>
            <a:ext cx="5183188" cy="823912"/>
          </a:xfrm>
          <a:noFill/>
        </p:spPr>
        <p:txBody>
          <a:bodyPr lIns="180000" tIns="180000" rIns="180000" bIns="180000" anchor="ctr"/>
          <a:lstStyle>
            <a:lvl1pPr marL="0" indent="0" algn="ctr">
              <a:buNone/>
              <a:defRPr sz="2400" b="1" baseline="0">
                <a:solidFill>
                  <a:schemeClr val="bg1"/>
                </a:solidFill>
                <a:latin typeface="Segoe UI Light"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Subject 2</a:t>
            </a:r>
          </a:p>
        </p:txBody>
      </p:sp>
      <p:sp>
        <p:nvSpPr>
          <p:cNvPr id="6" name="Content Placeholder 5"/>
          <p:cNvSpPr>
            <a:spLocks noGrp="1"/>
          </p:cNvSpPr>
          <p:nvPr>
            <p:ph sz="quarter" idx="4"/>
          </p:nvPr>
        </p:nvSpPr>
        <p:spPr>
          <a:xfrm>
            <a:off x="6172199" y="2771775"/>
            <a:ext cx="5171281" cy="3621088"/>
          </a:xfrm>
          <a:noFill/>
          <a:ln>
            <a:noFill/>
          </a:ln>
        </p:spPr>
        <p:txBody>
          <a:bodyPr lIns="180000" tIns="180000" rIns="180000" bIns="18000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33732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P spid="4" grpId="0" build="p">
        <p:tmplLst>
          <p:tmpl>
            <p:tnLst>
              <p:par>
                <p:cTn presetID="1" presetClass="entr" presetSubtype="0" fill="hold" nodeType="click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1">
            <p:tnLst>
              <p:par>
                <p:cTn presetID="1" presetClass="entr" presetSubtype="0" fill="hold" nodeType="click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Lst>
      </p:bldP>
      <p:bldP spid="5" grpId="0" build="p">
        <p:tmplLst>
          <p:tmpl lvl="1">
            <p:tnLst>
              <p:par>
                <p:cTn presetID="1" presetClass="entr" presetSubtype="0" fill="hold" nodeType="clickEffect">
                  <p:stCondLst>
                    <p:cond delay="0"/>
                  </p:stCondLst>
                  <p:childTnLst>
                    <p:set>
                      <p:cBhvr>
                        <p:cTn dur="1" fill="hold">
                          <p:stCondLst>
                            <p:cond delay="0"/>
                          </p:stCondLst>
                        </p:cTn>
                        <p:tgtEl>
                          <p:spTgt spid="5"/>
                        </p:tgtEl>
                        <p:attrNameLst>
                          <p:attrName>style.visibility</p:attrName>
                        </p:attrNameLst>
                      </p:cBhvr>
                      <p:to>
                        <p:strVal val="visible"/>
                      </p:to>
                    </p:set>
                  </p:childTnLst>
                </p:cTn>
              </p:par>
            </p:tnLst>
          </p:tmpl>
        </p:tmplLst>
      </p:bldP>
      <p:bldP spid="6" grpId="0" build="p">
        <p:tmplLst>
          <p:tmpl lvl="1">
            <p:tnLst>
              <p:par>
                <p:cTn presetID="1" presetClass="entr" presetSubtype="0" fill="hold" nodeType="clickEffect">
                  <p:stCondLst>
                    <p:cond delay="0"/>
                  </p:stCondLst>
                  <p:childTnLst>
                    <p:set>
                      <p:cBhvr>
                        <p:cTn dur="1" fill="hold">
                          <p:stCondLst>
                            <p:cond delay="0"/>
                          </p:stCondLst>
                        </p:cTn>
                        <p:tgtEl>
                          <p:spTgt spid="6"/>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pSp>
        <p:nvGrpSpPr>
          <p:cNvPr id="17" name="Group 16"/>
          <p:cNvGrpSpPr/>
          <p:nvPr userDrawn="1"/>
        </p:nvGrpSpPr>
        <p:grpSpPr>
          <a:xfrm>
            <a:off x="6184106" y="1903413"/>
            <a:ext cx="5159375" cy="4498975"/>
            <a:chOff x="838200" y="1690688"/>
            <a:chExt cx="5159375" cy="4498975"/>
          </a:xfrm>
        </p:grpSpPr>
        <p:sp>
          <p:nvSpPr>
            <p:cNvPr id="18" name="Rectangle 17"/>
            <p:cNvSpPr/>
            <p:nvPr userDrawn="1"/>
          </p:nvSpPr>
          <p:spPr>
            <a:xfrm>
              <a:off x="838200" y="2505075"/>
              <a:ext cx="5159375" cy="36845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userDrawn="1"/>
          </p:nvSpPr>
          <p:spPr>
            <a:xfrm>
              <a:off x="838200" y="1690688"/>
              <a:ext cx="5159375" cy="814387"/>
            </a:xfrm>
            <a:prstGeom prst="rect">
              <a:avLst/>
            </a:prstGeom>
            <a:solidFill>
              <a:srgbClr val="006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6" name="Group 15"/>
          <p:cNvGrpSpPr/>
          <p:nvPr userDrawn="1"/>
        </p:nvGrpSpPr>
        <p:grpSpPr>
          <a:xfrm>
            <a:off x="856673" y="1893888"/>
            <a:ext cx="5159375" cy="4498975"/>
            <a:chOff x="838200" y="1690688"/>
            <a:chExt cx="5159375" cy="4498975"/>
          </a:xfrm>
        </p:grpSpPr>
        <p:sp>
          <p:nvSpPr>
            <p:cNvPr id="14" name="Rectangle 13"/>
            <p:cNvSpPr/>
            <p:nvPr userDrawn="1"/>
          </p:nvSpPr>
          <p:spPr>
            <a:xfrm>
              <a:off x="838200" y="2505075"/>
              <a:ext cx="5159375" cy="36845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userDrawn="1"/>
          </p:nvSpPr>
          <p:spPr>
            <a:xfrm>
              <a:off x="838200" y="1690688"/>
              <a:ext cx="5159375" cy="814387"/>
            </a:xfrm>
            <a:prstGeom prst="rect">
              <a:avLst/>
            </a:prstGeom>
            <a:solidFill>
              <a:srgbClr val="006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a:xfrm>
            <a:off x="839788" y="365125"/>
            <a:ext cx="10515600" cy="1325563"/>
          </a:xfrm>
        </p:spPr>
        <p:txBody>
          <a:bodyPr>
            <a:noAutofit/>
          </a:bodyPr>
          <a:lstStyle/>
          <a:p>
            <a:r>
              <a:rPr lang="en-US" dirty="0"/>
              <a:t>Click to edit Master title style</a:t>
            </a:r>
            <a:endParaRPr lang="en-GB" dirty="0"/>
          </a:p>
        </p:txBody>
      </p:sp>
      <p:sp>
        <p:nvSpPr>
          <p:cNvPr id="3" name="Text Placeholder 2"/>
          <p:cNvSpPr>
            <a:spLocks noGrp="1"/>
          </p:cNvSpPr>
          <p:nvPr>
            <p:ph type="body" idx="1" hasCustomPrompt="1"/>
          </p:nvPr>
        </p:nvSpPr>
        <p:spPr>
          <a:xfrm>
            <a:off x="839788" y="1884363"/>
            <a:ext cx="5157787" cy="823912"/>
          </a:xfrm>
          <a:noFill/>
        </p:spPr>
        <p:txBody>
          <a:bodyPr lIns="180000" tIns="180000" rIns="180000" bIns="180000" anchor="ctr"/>
          <a:lstStyle>
            <a:lvl1pPr marL="0" indent="0" algn="ctr">
              <a:buNone/>
              <a:defRPr sz="2400" b="1">
                <a:solidFill>
                  <a:schemeClr val="bg1"/>
                </a:solidFill>
                <a:latin typeface="Segoe UI Light"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Subject 1</a:t>
            </a:r>
          </a:p>
        </p:txBody>
      </p:sp>
      <p:sp>
        <p:nvSpPr>
          <p:cNvPr id="4" name="Content Placeholder 3"/>
          <p:cNvSpPr>
            <a:spLocks noGrp="1"/>
          </p:cNvSpPr>
          <p:nvPr>
            <p:ph sz="half" idx="2"/>
          </p:nvPr>
        </p:nvSpPr>
        <p:spPr>
          <a:xfrm>
            <a:off x="839789" y="2771775"/>
            <a:ext cx="5157786" cy="3621088"/>
          </a:xfrm>
          <a:noFill/>
        </p:spPr>
        <p:txBody>
          <a:bodyPr lIns="180000" tIns="180000" rIns="180000" bIns="18000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hasCustomPrompt="1"/>
          </p:nvPr>
        </p:nvSpPr>
        <p:spPr>
          <a:xfrm>
            <a:off x="6172200" y="1884363"/>
            <a:ext cx="5183188" cy="823912"/>
          </a:xfrm>
          <a:noFill/>
        </p:spPr>
        <p:txBody>
          <a:bodyPr lIns="180000" tIns="180000" rIns="180000" bIns="180000" anchor="ctr"/>
          <a:lstStyle>
            <a:lvl1pPr marL="0" indent="0" algn="ctr">
              <a:buNone/>
              <a:defRPr sz="2400" b="1" baseline="0">
                <a:solidFill>
                  <a:schemeClr val="bg1"/>
                </a:solidFill>
                <a:latin typeface="Segoe UI Light"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Subject 2</a:t>
            </a:r>
          </a:p>
        </p:txBody>
      </p:sp>
      <p:sp>
        <p:nvSpPr>
          <p:cNvPr id="6" name="Content Placeholder 5"/>
          <p:cNvSpPr>
            <a:spLocks noGrp="1"/>
          </p:cNvSpPr>
          <p:nvPr>
            <p:ph sz="quarter" idx="4"/>
          </p:nvPr>
        </p:nvSpPr>
        <p:spPr>
          <a:xfrm>
            <a:off x="6172199" y="2771775"/>
            <a:ext cx="5171281" cy="3621088"/>
          </a:xfrm>
          <a:noFill/>
          <a:ln>
            <a:noFill/>
          </a:ln>
        </p:spPr>
        <p:txBody>
          <a:bodyPr lIns="180000" tIns="180000" rIns="180000" bIns="18000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3307406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g Picture NEW">
    <p:bg>
      <p:bgPr>
        <a:solidFill>
          <a:schemeClr val="bg1"/>
        </a:solidFill>
        <a:effectLst/>
      </p:bgPr>
    </p:bg>
    <p:spTree>
      <p:nvGrpSpPr>
        <p:cNvPr id="1" name=""/>
        <p:cNvGrpSpPr/>
        <p:nvPr/>
      </p:nvGrpSpPr>
      <p:grpSpPr>
        <a:xfrm>
          <a:off x="0" y="0"/>
          <a:ext cx="0" cy="0"/>
          <a:chOff x="0" y="0"/>
          <a:chExt cx="0" cy="0"/>
        </a:xfrm>
      </p:grpSpPr>
      <p:sp>
        <p:nvSpPr>
          <p:cNvPr id="11" name="Content Placeholder 2"/>
          <p:cNvSpPr>
            <a:spLocks noGrp="1"/>
          </p:cNvSpPr>
          <p:nvPr>
            <p:ph idx="13" hasCustomPrompt="1"/>
          </p:nvPr>
        </p:nvSpPr>
        <p:spPr>
          <a:xfrm>
            <a:off x="537018" y="551532"/>
            <a:ext cx="6276416" cy="988292"/>
          </a:xfrm>
          <a:noFill/>
        </p:spPr>
        <p:txBody>
          <a:bodyPr lIns="180000" tIns="180000" rIns="180000" bIns="180000" anchor="ctr" anchorCtr="0">
            <a:noAutofit/>
          </a:bodyPr>
          <a:lstStyle>
            <a:lvl1pPr marL="0" indent="0">
              <a:lnSpc>
                <a:spcPct val="100000"/>
              </a:lnSpc>
              <a:buNone/>
              <a:defRPr lang="en-US" sz="3600" b="0" dirty="0" smtClean="0">
                <a:solidFill>
                  <a:schemeClr val="accent2"/>
                </a:solidFill>
                <a:latin typeface="Segoe UI Light" panose="020B0502040204020203" pitchFamily="34" charset="0"/>
              </a:defRPr>
            </a:lvl1pPr>
          </a:lstStyle>
          <a:p>
            <a:pPr lvl="0"/>
            <a:r>
              <a:rPr lang="en-US" dirty="0"/>
              <a:t>Slide Title</a:t>
            </a:r>
          </a:p>
        </p:txBody>
      </p:sp>
      <p:sp>
        <p:nvSpPr>
          <p:cNvPr id="3" name="Content Placeholder 2"/>
          <p:cNvSpPr>
            <a:spLocks noGrp="1"/>
          </p:cNvSpPr>
          <p:nvPr>
            <p:ph idx="1"/>
          </p:nvPr>
        </p:nvSpPr>
        <p:spPr>
          <a:xfrm>
            <a:off x="537018" y="1961858"/>
            <a:ext cx="4360531" cy="4366372"/>
          </a:xfrm>
          <a:noFill/>
        </p:spPr>
        <p:txBody>
          <a:bodyPr lIns="180000" tIns="180000" rIns="180000" bIns="180000">
            <a:normAutofit/>
          </a:bodyPr>
          <a:lstStyle>
            <a:lvl1pPr>
              <a:defRPr lang="en-US" sz="2800" dirty="0" smtClean="0">
                <a:solidFill>
                  <a:srgbClr val="0070C0"/>
                </a:solidFill>
                <a:latin typeface="Segoe UI Light" panose="020B0502040204020203" pitchFamily="34" charset="0"/>
                <a:cs typeface="Segoe UI Light" panose="020B0502040204020203" pitchFamily="34" charset="0"/>
              </a:defRPr>
            </a:lvl1pPr>
            <a:lvl2pPr>
              <a:defRPr lang="en-US" sz="2800" dirty="0" smtClean="0">
                <a:solidFill>
                  <a:srgbClr val="0070C0"/>
                </a:solidFill>
                <a:latin typeface="Segoe UI Light" panose="020B0502040204020203" pitchFamily="34" charset="0"/>
                <a:cs typeface="Segoe UI Light" panose="020B0502040204020203" pitchFamily="34" charset="0"/>
              </a:defRPr>
            </a:lvl2pPr>
            <a:lvl3pPr>
              <a:defRPr lang="en-US" sz="2800" dirty="0" smtClean="0">
                <a:solidFill>
                  <a:srgbClr val="0070C0"/>
                </a:solidFill>
                <a:latin typeface="Segoe UI Light" panose="020B0502040204020203" pitchFamily="34" charset="0"/>
                <a:cs typeface="Segoe UI Light" panose="020B0502040204020203" pitchFamily="34" charset="0"/>
              </a:defRPr>
            </a:lvl3pPr>
            <a:lvl4pPr>
              <a:defRPr lang="en-US" sz="2800" dirty="0" smtClean="0">
                <a:solidFill>
                  <a:srgbClr val="0070C0"/>
                </a:solidFill>
                <a:latin typeface="Segoe UI Light" panose="020B0502040204020203" pitchFamily="34" charset="0"/>
                <a:cs typeface="Segoe UI Light" panose="020B0502040204020203" pitchFamily="34" charset="0"/>
              </a:defRPr>
            </a:lvl4pPr>
            <a:lvl5pPr>
              <a:defRPr lang="en-GB" sz="2800" dirty="0">
                <a:solidFill>
                  <a:srgbClr val="0070C0"/>
                </a:solidFill>
                <a:latin typeface="Segoe UI Light" panose="020B0502040204020203" pitchFamily="34" charset="0"/>
                <a:cs typeface="Segoe UI Light"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6304048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g Picture NO ANIMATION">
    <p:bg>
      <p:bgPr>
        <a:solidFill>
          <a:schemeClr val="bg1"/>
        </a:solidFill>
        <a:effectLst/>
      </p:bgPr>
    </p:bg>
    <p:spTree>
      <p:nvGrpSpPr>
        <p:cNvPr id="1" name=""/>
        <p:cNvGrpSpPr/>
        <p:nvPr/>
      </p:nvGrpSpPr>
      <p:grpSpPr>
        <a:xfrm>
          <a:off x="0" y="0"/>
          <a:ext cx="0" cy="0"/>
          <a:chOff x="0" y="0"/>
          <a:chExt cx="0" cy="0"/>
        </a:xfrm>
      </p:grpSpPr>
      <p:sp>
        <p:nvSpPr>
          <p:cNvPr id="11" name="Content Placeholder 2"/>
          <p:cNvSpPr>
            <a:spLocks noGrp="1"/>
          </p:cNvSpPr>
          <p:nvPr>
            <p:ph idx="13" hasCustomPrompt="1"/>
          </p:nvPr>
        </p:nvSpPr>
        <p:spPr>
          <a:xfrm>
            <a:off x="537018" y="551532"/>
            <a:ext cx="6276416" cy="988292"/>
          </a:xfrm>
          <a:noFill/>
        </p:spPr>
        <p:txBody>
          <a:bodyPr lIns="180000" tIns="180000" rIns="180000" bIns="180000" anchor="ctr" anchorCtr="0">
            <a:noAutofit/>
          </a:bodyPr>
          <a:lstStyle>
            <a:lvl1pPr marL="0" indent="0">
              <a:lnSpc>
                <a:spcPct val="100000"/>
              </a:lnSpc>
              <a:buNone/>
              <a:defRPr lang="en-US" sz="3600" b="0" dirty="0" smtClean="0">
                <a:solidFill>
                  <a:schemeClr val="accent2"/>
                </a:solidFill>
                <a:latin typeface="Segoe UI Light" panose="020B0502040204020203" pitchFamily="34" charset="0"/>
              </a:defRPr>
            </a:lvl1pPr>
          </a:lstStyle>
          <a:p>
            <a:pPr lvl="0"/>
            <a:r>
              <a:rPr lang="en-US" dirty="0"/>
              <a:t>Slide Title</a:t>
            </a:r>
          </a:p>
        </p:txBody>
      </p:sp>
      <p:sp>
        <p:nvSpPr>
          <p:cNvPr id="3" name="Content Placeholder 2"/>
          <p:cNvSpPr>
            <a:spLocks noGrp="1"/>
          </p:cNvSpPr>
          <p:nvPr>
            <p:ph idx="1"/>
          </p:nvPr>
        </p:nvSpPr>
        <p:spPr>
          <a:xfrm>
            <a:off x="537018" y="1961858"/>
            <a:ext cx="4360531" cy="4366372"/>
          </a:xfrm>
          <a:noFill/>
        </p:spPr>
        <p:txBody>
          <a:bodyPr lIns="180000" tIns="180000" rIns="180000" bIns="180000">
            <a:normAutofit/>
          </a:bodyPr>
          <a:lstStyle>
            <a:lvl1pPr>
              <a:defRPr lang="en-US" sz="2800" dirty="0" smtClean="0">
                <a:solidFill>
                  <a:srgbClr val="0070C0"/>
                </a:solidFill>
                <a:latin typeface="Segoe UI Light" panose="020B0502040204020203" pitchFamily="34" charset="0"/>
                <a:cs typeface="Segoe UI Light" panose="020B0502040204020203" pitchFamily="34" charset="0"/>
              </a:defRPr>
            </a:lvl1pPr>
            <a:lvl2pPr>
              <a:defRPr lang="en-US" sz="2800" dirty="0" smtClean="0">
                <a:solidFill>
                  <a:srgbClr val="0070C0"/>
                </a:solidFill>
                <a:latin typeface="Segoe UI Light" panose="020B0502040204020203" pitchFamily="34" charset="0"/>
                <a:cs typeface="Segoe UI Light" panose="020B0502040204020203" pitchFamily="34" charset="0"/>
              </a:defRPr>
            </a:lvl2pPr>
            <a:lvl3pPr>
              <a:defRPr lang="en-US" sz="2800" dirty="0" smtClean="0">
                <a:solidFill>
                  <a:srgbClr val="0070C0"/>
                </a:solidFill>
                <a:latin typeface="Segoe UI Light" panose="020B0502040204020203" pitchFamily="34" charset="0"/>
                <a:cs typeface="Segoe UI Light" panose="020B0502040204020203" pitchFamily="34" charset="0"/>
              </a:defRPr>
            </a:lvl3pPr>
            <a:lvl4pPr>
              <a:defRPr lang="en-US" sz="2800" dirty="0" smtClean="0">
                <a:solidFill>
                  <a:srgbClr val="0070C0"/>
                </a:solidFill>
                <a:latin typeface="Segoe UI Light" panose="020B0502040204020203" pitchFamily="34" charset="0"/>
                <a:cs typeface="Segoe UI Light" panose="020B0502040204020203" pitchFamily="34" charset="0"/>
              </a:defRPr>
            </a:lvl4pPr>
            <a:lvl5pPr>
              <a:defRPr lang="en-GB" sz="2800" dirty="0">
                <a:solidFill>
                  <a:srgbClr val="0070C0"/>
                </a:solidFill>
                <a:latin typeface="Segoe UI Light" panose="020B0502040204020203" pitchFamily="34" charset="0"/>
                <a:cs typeface="Segoe UI Light"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4281339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with Caption Animated">
    <p:spTree>
      <p:nvGrpSpPr>
        <p:cNvPr id="1" name=""/>
        <p:cNvGrpSpPr/>
        <p:nvPr/>
      </p:nvGrpSpPr>
      <p:grpSpPr>
        <a:xfrm>
          <a:off x="0" y="0"/>
          <a:ext cx="0" cy="0"/>
          <a:chOff x="0" y="0"/>
          <a:chExt cx="0" cy="0"/>
        </a:xfrm>
      </p:grpSpPr>
      <p:grpSp>
        <p:nvGrpSpPr>
          <p:cNvPr id="10" name="Group 9"/>
          <p:cNvGrpSpPr/>
          <p:nvPr userDrawn="1"/>
        </p:nvGrpSpPr>
        <p:grpSpPr>
          <a:xfrm rot="10800000">
            <a:off x="6194424" y="1825624"/>
            <a:ext cx="5159375" cy="4714875"/>
            <a:chOff x="838200" y="1690688"/>
            <a:chExt cx="5159375" cy="4498975"/>
          </a:xfrm>
        </p:grpSpPr>
        <p:sp>
          <p:nvSpPr>
            <p:cNvPr id="11" name="Rectangle 10"/>
            <p:cNvSpPr/>
            <p:nvPr userDrawn="1"/>
          </p:nvSpPr>
          <p:spPr>
            <a:xfrm>
              <a:off x="838200" y="2505075"/>
              <a:ext cx="5159375" cy="36845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userDrawn="1"/>
          </p:nvSpPr>
          <p:spPr>
            <a:xfrm>
              <a:off x="838200" y="1690688"/>
              <a:ext cx="5159375" cy="814387"/>
            </a:xfrm>
            <a:prstGeom prst="rect">
              <a:avLst/>
            </a:prstGeom>
            <a:solidFill>
              <a:srgbClr val="006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4"/>
            <a:ext cx="5181600" cy="4671449"/>
          </a:xfrm>
        </p:spPr>
        <p:txBody>
          <a:bodyPr lIns="180000" tIns="180000" rIns="180000" bIns="18000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3"/>
          <p:cNvSpPr>
            <a:spLocks noGrp="1"/>
          </p:cNvSpPr>
          <p:nvPr>
            <p:ph sz="half" idx="13" hasCustomPrompt="1"/>
          </p:nvPr>
        </p:nvSpPr>
        <p:spPr>
          <a:xfrm>
            <a:off x="6194424" y="5730455"/>
            <a:ext cx="5159375" cy="766619"/>
          </a:xfrm>
        </p:spPr>
        <p:txBody>
          <a:bodyPr lIns="180000" tIns="180000" rIns="180000" bIns="180000" anchor="ctr" anchorCtr="0">
            <a:normAutofit/>
          </a:bodyPr>
          <a:lstStyle>
            <a:lvl1pPr marL="0" indent="0" algn="ctr">
              <a:lnSpc>
                <a:spcPct val="100000"/>
              </a:lnSpc>
              <a:buNone/>
              <a:defRPr sz="2800" b="1" baseline="0">
                <a:solidFill>
                  <a:schemeClr val="bg1"/>
                </a:solidFill>
                <a:effectLst/>
                <a:latin typeface="Segoe UI Light" panose="020B0502040204020203" pitchFamily="34" charset="0"/>
                <a:cs typeface="Courier New" panose="02070309020205020404" pitchFamily="49" charset="0"/>
              </a:defRPr>
            </a:lvl1pPr>
          </a:lstStyle>
          <a:p>
            <a:pPr lvl="0"/>
            <a:r>
              <a:rPr lang="en-GB" dirty="0"/>
              <a:t>Caption for pictures goes here</a:t>
            </a:r>
          </a:p>
        </p:txBody>
      </p:sp>
    </p:spTree>
    <p:extLst>
      <p:ext uri="{BB962C8B-B14F-4D97-AF65-F5344CB8AC3E}">
        <p14:creationId xmlns:p14="http://schemas.microsoft.com/office/powerpoint/2010/main" val="3218108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wo Content with caption">
    <p:spTree>
      <p:nvGrpSpPr>
        <p:cNvPr id="1" name=""/>
        <p:cNvGrpSpPr/>
        <p:nvPr/>
      </p:nvGrpSpPr>
      <p:grpSpPr>
        <a:xfrm>
          <a:off x="0" y="0"/>
          <a:ext cx="0" cy="0"/>
          <a:chOff x="0" y="0"/>
          <a:chExt cx="0" cy="0"/>
        </a:xfrm>
      </p:grpSpPr>
      <p:grpSp>
        <p:nvGrpSpPr>
          <p:cNvPr id="10" name="Group 9"/>
          <p:cNvGrpSpPr/>
          <p:nvPr userDrawn="1"/>
        </p:nvGrpSpPr>
        <p:grpSpPr>
          <a:xfrm rot="10800000">
            <a:off x="6194424" y="1825624"/>
            <a:ext cx="5159375" cy="4714875"/>
            <a:chOff x="838200" y="1690688"/>
            <a:chExt cx="5159375" cy="4498975"/>
          </a:xfrm>
        </p:grpSpPr>
        <p:sp>
          <p:nvSpPr>
            <p:cNvPr id="11" name="Rectangle 10"/>
            <p:cNvSpPr/>
            <p:nvPr userDrawn="1"/>
          </p:nvSpPr>
          <p:spPr>
            <a:xfrm>
              <a:off x="838200" y="2505075"/>
              <a:ext cx="5159375" cy="36845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userDrawn="1"/>
          </p:nvSpPr>
          <p:spPr>
            <a:xfrm>
              <a:off x="838200" y="1690688"/>
              <a:ext cx="5159375" cy="814387"/>
            </a:xfrm>
            <a:prstGeom prst="rect">
              <a:avLst/>
            </a:prstGeom>
            <a:solidFill>
              <a:srgbClr val="006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4"/>
            <a:ext cx="5181600" cy="4671449"/>
          </a:xfrm>
        </p:spPr>
        <p:txBody>
          <a:bodyPr lIns="180000" tIns="180000" rIns="180000" bIns="18000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3"/>
          <p:cNvSpPr>
            <a:spLocks noGrp="1"/>
          </p:cNvSpPr>
          <p:nvPr>
            <p:ph sz="half" idx="13" hasCustomPrompt="1"/>
          </p:nvPr>
        </p:nvSpPr>
        <p:spPr>
          <a:xfrm>
            <a:off x="6194424" y="5730455"/>
            <a:ext cx="5159375" cy="766619"/>
          </a:xfrm>
        </p:spPr>
        <p:txBody>
          <a:bodyPr lIns="180000" tIns="180000" rIns="180000" bIns="180000" anchor="ctr" anchorCtr="0">
            <a:normAutofit/>
          </a:bodyPr>
          <a:lstStyle>
            <a:lvl1pPr marL="0" indent="0" algn="ctr">
              <a:lnSpc>
                <a:spcPct val="100000"/>
              </a:lnSpc>
              <a:buNone/>
              <a:defRPr sz="2800" b="1" baseline="0">
                <a:solidFill>
                  <a:schemeClr val="bg1"/>
                </a:solidFill>
                <a:effectLst/>
                <a:latin typeface="Segoe UI Light" panose="020B0502040204020203" pitchFamily="34" charset="0"/>
                <a:cs typeface="Courier New" panose="02070309020205020404" pitchFamily="49" charset="0"/>
              </a:defRPr>
            </a:lvl1pPr>
          </a:lstStyle>
          <a:p>
            <a:pPr lvl="0"/>
            <a:r>
              <a:rPr lang="en-GB" dirty="0"/>
              <a:t>Caption for pictures goes here</a:t>
            </a:r>
          </a:p>
        </p:txBody>
      </p:sp>
    </p:spTree>
    <p:extLst>
      <p:ext uri="{BB962C8B-B14F-4D97-AF65-F5344CB8AC3E}">
        <p14:creationId xmlns:p14="http://schemas.microsoft.com/office/powerpoint/2010/main" val="2312271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pact Slide C">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90550" y="465138"/>
            <a:ext cx="11010900" cy="5922962"/>
          </a:xfrm>
          <a:ln>
            <a:noFill/>
          </a:ln>
        </p:spPr>
        <p:txBody>
          <a:bodyPr anchor="ctr">
            <a:normAutofit/>
          </a:bodyPr>
          <a:lstStyle>
            <a:lvl1pPr algn="ctr">
              <a:defRPr sz="9600" baseline="0">
                <a:ln w="25400">
                  <a:noFill/>
                </a:ln>
                <a:solidFill>
                  <a:srgbClr val="000000"/>
                </a:solidFill>
                <a:effectLst/>
                <a:latin typeface="Segoe UI Light" panose="020B0502040204020203" pitchFamily="34" charset="0"/>
              </a:defRPr>
            </a:lvl1pPr>
          </a:lstStyle>
          <a:p>
            <a:r>
              <a:rPr lang="en-GB" dirty="0"/>
              <a:t>Impact slide text goes here</a:t>
            </a:r>
          </a:p>
        </p:txBody>
      </p:sp>
    </p:spTree>
    <p:extLst>
      <p:ext uri="{BB962C8B-B14F-4D97-AF65-F5344CB8AC3E}">
        <p14:creationId xmlns:p14="http://schemas.microsoft.com/office/powerpoint/2010/main" val="651455459"/>
      </p:ext>
    </p:extLst>
  </p:cSld>
  <p:clrMapOvr>
    <a:masterClrMapping/>
  </p:clrMapOvr>
  <p:extLst>
    <p:ext uri="{DCECCB84-F9BA-43D5-87BE-67443E8EF086}">
      <p15:sldGuideLst xmlns:p15="http://schemas.microsoft.com/office/powerpoint/2012/main">
        <p15:guide id="1" orient="horz" pos="2115">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Impact Slide C">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90550" y="465138"/>
            <a:ext cx="11010900" cy="5922962"/>
          </a:xfrm>
          <a:ln>
            <a:noFill/>
          </a:ln>
        </p:spPr>
        <p:txBody>
          <a:bodyPr anchor="ctr">
            <a:normAutofit/>
          </a:bodyPr>
          <a:lstStyle>
            <a:lvl1pPr algn="l">
              <a:defRPr sz="4400" baseline="0">
                <a:ln w="25400">
                  <a:noFill/>
                </a:ln>
                <a:solidFill>
                  <a:schemeClr val="accent2"/>
                </a:solidFill>
                <a:effectLst/>
                <a:latin typeface="Segoe UI Light" panose="020B0502040204020203" pitchFamily="34" charset="0"/>
              </a:defRPr>
            </a:lvl1pPr>
          </a:lstStyle>
          <a:p>
            <a:r>
              <a:rPr lang="en-GB" dirty="0"/>
              <a:t>Impact slide text goes here</a:t>
            </a:r>
          </a:p>
        </p:txBody>
      </p:sp>
    </p:spTree>
    <p:extLst>
      <p:ext uri="{BB962C8B-B14F-4D97-AF65-F5344CB8AC3E}">
        <p14:creationId xmlns:p14="http://schemas.microsoft.com/office/powerpoint/2010/main" val="4185815598"/>
      </p:ext>
    </p:extLst>
  </p:cSld>
  <p:clrMapOvr>
    <a:masterClrMapping/>
  </p:clrMapOvr>
  <p:extLst>
    <p:ext uri="{DCECCB84-F9BA-43D5-87BE-67443E8EF086}">
      <p15:sldGuideLst xmlns:p15="http://schemas.microsoft.com/office/powerpoint/2012/main">
        <p15:guide id="1" orient="horz" pos="2115">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Subheading 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2000" y="3012707"/>
            <a:ext cx="10591799" cy="3475178"/>
          </a:xfrm>
          <a:ln>
            <a:noFill/>
          </a:ln>
        </p:spPr>
        <p:txBody>
          <a:bodyPr anchor="t">
            <a:noAutofit/>
          </a:bodyPr>
          <a:lstStyle>
            <a:lvl1pPr algn="l">
              <a:defRPr lang="en-GB" sz="4400" dirty="0"/>
            </a:lvl1pPr>
          </a:lstStyle>
          <a:p>
            <a:r>
              <a:rPr lang="en-GB" dirty="0"/>
              <a:t>Subheading</a:t>
            </a:r>
          </a:p>
        </p:txBody>
      </p:sp>
    </p:spTree>
    <p:extLst>
      <p:ext uri="{BB962C8B-B14F-4D97-AF65-F5344CB8AC3E}">
        <p14:creationId xmlns:p14="http://schemas.microsoft.com/office/powerpoint/2010/main" val="2485279253"/>
      </p:ext>
    </p:extLst>
  </p:cSld>
  <p:clrMapOvr>
    <a:masterClrMapping/>
  </p:clrMapOvr>
  <p:extLst>
    <p:ext uri="{DCECCB84-F9BA-43D5-87BE-67443E8EF086}">
      <p15:sldGuideLst xmlns:p15="http://schemas.microsoft.com/office/powerpoint/2012/main">
        <p15:guide id="1" orient="horz" pos="2137" userDrawn="1">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bg1"/>
        </a:solidFill>
        <a:effectLst/>
      </p:bgPr>
    </p:bg>
    <p:spTree>
      <p:nvGrpSpPr>
        <p:cNvPr id="1" name=""/>
        <p:cNvGrpSpPr/>
        <p:nvPr/>
      </p:nvGrpSpPr>
      <p:grpSpPr>
        <a:xfrm>
          <a:off x="0" y="0"/>
          <a:ext cx="0" cy="0"/>
          <a:chOff x="0" y="0"/>
          <a:chExt cx="0" cy="0"/>
        </a:xfrm>
      </p:grpSpPr>
      <p:sp>
        <p:nvSpPr>
          <p:cNvPr id="11" name="Text Placeholder 10"/>
          <p:cNvSpPr>
            <a:spLocks noGrp="1"/>
          </p:cNvSpPr>
          <p:nvPr>
            <p:ph type="body" sz="quarter" idx="10" hasCustomPrompt="1"/>
          </p:nvPr>
        </p:nvSpPr>
        <p:spPr>
          <a:xfrm>
            <a:off x="1076325" y="4162425"/>
            <a:ext cx="10058400" cy="2143125"/>
          </a:xfrm>
        </p:spPr>
        <p:txBody>
          <a:bodyPr anchor="ctr"/>
          <a:lstStyle>
            <a:lvl1pPr marL="0" marR="0" indent="0" algn="ctr" defTabSz="914400" rtl="0" eaLnBrk="1" fontAlgn="auto" latinLnBrk="0" hangingPunct="1">
              <a:lnSpc>
                <a:spcPct val="125000"/>
              </a:lnSpc>
              <a:spcBef>
                <a:spcPts val="1000"/>
              </a:spcBef>
              <a:spcAft>
                <a:spcPts val="0"/>
              </a:spcAft>
              <a:buClrTx/>
              <a:buSzTx/>
              <a:buFont typeface="Arial" panose="020B0604020202020204" pitchFamily="34" charset="0"/>
              <a:buNone/>
              <a:tabLst/>
              <a:defRPr baseline="0"/>
            </a:lvl1pPr>
          </a:lstStyle>
          <a:p>
            <a:pPr marL="0" marR="0" lvl="0" indent="0" algn="ctr" defTabSz="914400" rtl="0" eaLnBrk="1" fontAlgn="auto" latinLnBrk="0" hangingPunct="1">
              <a:lnSpc>
                <a:spcPct val="125000"/>
              </a:lnSpc>
              <a:spcBef>
                <a:spcPts val="1000"/>
              </a:spcBef>
              <a:spcAft>
                <a:spcPts val="0"/>
              </a:spcAft>
              <a:buClrTx/>
              <a:buSzTx/>
              <a:buFont typeface="Arial" panose="020B0604020202020204" pitchFamily="34" charset="0"/>
              <a:buNone/>
              <a:tabLst/>
              <a:defRPr/>
            </a:pPr>
            <a:r>
              <a:rPr lang="en-GB" dirty="0"/>
              <a:t>Lecture title goes here</a:t>
            </a:r>
          </a:p>
        </p:txBody>
      </p:sp>
    </p:spTree>
    <p:extLst>
      <p:ext uri="{BB962C8B-B14F-4D97-AF65-F5344CB8AC3E}">
        <p14:creationId xmlns:p14="http://schemas.microsoft.com/office/powerpoint/2010/main" val="290153502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338033"/>
            <a:ext cx="11360800" cy="861744"/>
          </a:xfrm>
          <a:prstGeom prst="rect">
            <a:avLst/>
          </a:prstGeom>
        </p:spPr>
        <p:txBody>
          <a:bodyPr spcFirstLastPara="1" wrap="square" lIns="91425" tIns="91425" rIns="91425" bIns="91425" anchor="t" anchorCtr="0">
            <a:spAutoFit/>
          </a:bodyPr>
          <a:lstStyle>
            <a:lvl1pPr lvl="0">
              <a:spcBef>
                <a:spcPts val="0"/>
              </a:spcBef>
              <a:spcAft>
                <a:spcPts val="0"/>
              </a:spcAft>
              <a:buSzPts val="35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456767"/>
            <a:ext cx="11360800" cy="4352800"/>
          </a:xfrm>
          <a:prstGeom prst="rect">
            <a:avLst/>
          </a:prstGeom>
        </p:spPr>
        <p:txBody>
          <a:bodyPr spcFirstLastPara="1" wrap="square" lIns="91425" tIns="91425" rIns="91425" bIns="91425" anchor="t" anchorCtr="0">
            <a:normAutofit/>
          </a:bodyPr>
          <a:lstStyle>
            <a:lvl1pPr marL="609585" lvl="0" indent="-558786">
              <a:spcBef>
                <a:spcPts val="0"/>
              </a:spcBef>
              <a:spcAft>
                <a:spcPts val="0"/>
              </a:spcAft>
              <a:buClr>
                <a:schemeClr val="accent2"/>
              </a:buClr>
              <a:buSzPts val="3000"/>
              <a:buChar char="●"/>
              <a:defRPr>
                <a:solidFill>
                  <a:schemeClr val="accent2"/>
                </a:solidFill>
                <a:highlight>
                  <a:schemeClr val="lt1"/>
                </a:highlight>
              </a:defRPr>
            </a:lvl1pPr>
            <a:lvl2pPr marL="1219170" lvl="1" indent="-524920">
              <a:spcBef>
                <a:spcPts val="0"/>
              </a:spcBef>
              <a:spcAft>
                <a:spcPts val="0"/>
              </a:spcAft>
              <a:buClr>
                <a:schemeClr val="accent2"/>
              </a:buClr>
              <a:buSzPts val="2600"/>
              <a:buChar char="○"/>
              <a:defRPr>
                <a:solidFill>
                  <a:schemeClr val="accent2"/>
                </a:solidFill>
                <a:highlight>
                  <a:schemeClr val="lt1"/>
                </a:highlight>
              </a:defRPr>
            </a:lvl2pPr>
            <a:lvl3pPr marL="1828754" lvl="2" indent="-423323">
              <a:spcBef>
                <a:spcPts val="0"/>
              </a:spcBef>
              <a:spcAft>
                <a:spcPts val="0"/>
              </a:spcAft>
              <a:buClr>
                <a:schemeClr val="accent2"/>
              </a:buClr>
              <a:buSzPts val="1400"/>
              <a:buChar char="■"/>
              <a:defRPr>
                <a:solidFill>
                  <a:schemeClr val="accent2"/>
                </a:solidFill>
                <a:highlight>
                  <a:schemeClr val="lt1"/>
                </a:highlight>
              </a:defRPr>
            </a:lvl3pPr>
            <a:lvl4pPr marL="2438339" lvl="3" indent="-423323">
              <a:spcBef>
                <a:spcPts val="0"/>
              </a:spcBef>
              <a:spcAft>
                <a:spcPts val="0"/>
              </a:spcAft>
              <a:buClr>
                <a:schemeClr val="accent2"/>
              </a:buClr>
              <a:buSzPts val="1400"/>
              <a:buChar char="●"/>
              <a:defRPr>
                <a:solidFill>
                  <a:schemeClr val="accent2"/>
                </a:solidFill>
                <a:highlight>
                  <a:schemeClr val="lt1"/>
                </a:highlight>
              </a:defRPr>
            </a:lvl4pPr>
            <a:lvl5pPr marL="3047924" lvl="4" indent="-423323">
              <a:spcBef>
                <a:spcPts val="0"/>
              </a:spcBef>
              <a:spcAft>
                <a:spcPts val="0"/>
              </a:spcAft>
              <a:buClr>
                <a:schemeClr val="accent2"/>
              </a:buClr>
              <a:buSzPts val="1400"/>
              <a:buChar char="○"/>
              <a:defRPr>
                <a:solidFill>
                  <a:schemeClr val="accent2"/>
                </a:solidFill>
                <a:highlight>
                  <a:schemeClr val="lt1"/>
                </a:highlight>
              </a:defRPr>
            </a:lvl5pPr>
            <a:lvl6pPr marL="3657509" lvl="5" indent="-423323">
              <a:spcBef>
                <a:spcPts val="0"/>
              </a:spcBef>
              <a:spcAft>
                <a:spcPts val="0"/>
              </a:spcAft>
              <a:buClr>
                <a:schemeClr val="accent2"/>
              </a:buClr>
              <a:buSzPts val="1400"/>
              <a:buChar char="■"/>
              <a:defRPr>
                <a:solidFill>
                  <a:schemeClr val="accent2"/>
                </a:solidFill>
                <a:highlight>
                  <a:schemeClr val="lt1"/>
                </a:highlight>
              </a:defRPr>
            </a:lvl6pPr>
            <a:lvl7pPr marL="4267093" lvl="6" indent="-423323">
              <a:spcBef>
                <a:spcPts val="0"/>
              </a:spcBef>
              <a:spcAft>
                <a:spcPts val="0"/>
              </a:spcAft>
              <a:buClr>
                <a:schemeClr val="accent2"/>
              </a:buClr>
              <a:buSzPts val="1400"/>
              <a:buChar char="●"/>
              <a:defRPr>
                <a:solidFill>
                  <a:schemeClr val="accent2"/>
                </a:solidFill>
                <a:highlight>
                  <a:schemeClr val="lt1"/>
                </a:highlight>
              </a:defRPr>
            </a:lvl7pPr>
            <a:lvl8pPr marL="4876678" lvl="7" indent="-423323">
              <a:spcBef>
                <a:spcPts val="0"/>
              </a:spcBef>
              <a:spcAft>
                <a:spcPts val="0"/>
              </a:spcAft>
              <a:buClr>
                <a:schemeClr val="accent2"/>
              </a:buClr>
              <a:buSzPts val="1400"/>
              <a:buChar char="○"/>
              <a:defRPr>
                <a:solidFill>
                  <a:schemeClr val="accent2"/>
                </a:solidFill>
                <a:highlight>
                  <a:schemeClr val="lt1"/>
                </a:highlight>
              </a:defRPr>
            </a:lvl8pPr>
            <a:lvl9pPr marL="5486263" lvl="8" indent="-423323">
              <a:spcBef>
                <a:spcPts val="0"/>
              </a:spcBef>
              <a:spcAft>
                <a:spcPts val="0"/>
              </a:spcAft>
              <a:buClr>
                <a:schemeClr val="accent2"/>
              </a:buClr>
              <a:buSzPts val="1400"/>
              <a:buChar char="■"/>
              <a:defRPr>
                <a:solidFill>
                  <a:schemeClr val="accent2"/>
                </a:solidFill>
                <a:highlight>
                  <a:schemeClr val="lt1"/>
                </a:highlight>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21030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886656"/>
            <a:ext cx="11170000" cy="861744"/>
          </a:xfrm>
          <a:prstGeom prst="rect">
            <a:avLst/>
          </a:prstGeom>
        </p:spPr>
        <p:txBody>
          <a:bodyPr spcFirstLastPara="1" wrap="square" lIns="91425" tIns="91425" rIns="91425" bIns="91425" anchor="b" anchorCtr="0">
            <a:spAutoFit/>
          </a:bodyPr>
          <a:lstStyle>
            <a:lvl1pPr lvl="0">
              <a:spcBef>
                <a:spcPts val="0"/>
              </a:spcBef>
              <a:spcAft>
                <a:spcPts val="0"/>
              </a:spcAft>
              <a:buSzPts val="3500"/>
              <a:buNone/>
              <a:defRPr/>
            </a:lvl1pPr>
            <a:lvl2pPr lvl="1">
              <a:spcBef>
                <a:spcPts val="0"/>
              </a:spcBef>
              <a:spcAft>
                <a:spcPts val="0"/>
              </a:spcAft>
              <a:buSzPts val="3800"/>
              <a:buNone/>
              <a:defRPr sz="5067"/>
            </a:lvl2pPr>
            <a:lvl3pPr lvl="2">
              <a:spcBef>
                <a:spcPts val="0"/>
              </a:spcBef>
              <a:spcAft>
                <a:spcPts val="0"/>
              </a:spcAft>
              <a:buSzPts val="3800"/>
              <a:buNone/>
              <a:defRPr sz="5067"/>
            </a:lvl3pPr>
            <a:lvl4pPr lvl="3">
              <a:spcBef>
                <a:spcPts val="0"/>
              </a:spcBef>
              <a:spcAft>
                <a:spcPts val="0"/>
              </a:spcAft>
              <a:buSzPts val="3800"/>
              <a:buNone/>
              <a:defRPr sz="5067"/>
            </a:lvl4pPr>
            <a:lvl5pPr lvl="4">
              <a:spcBef>
                <a:spcPts val="0"/>
              </a:spcBef>
              <a:spcAft>
                <a:spcPts val="0"/>
              </a:spcAft>
              <a:buSzPts val="3800"/>
              <a:buNone/>
              <a:defRPr sz="5067"/>
            </a:lvl5pPr>
            <a:lvl6pPr lvl="5">
              <a:spcBef>
                <a:spcPts val="0"/>
              </a:spcBef>
              <a:spcAft>
                <a:spcPts val="0"/>
              </a:spcAft>
              <a:buSzPts val="3800"/>
              <a:buNone/>
              <a:defRPr sz="5067"/>
            </a:lvl6pPr>
            <a:lvl7pPr lvl="6">
              <a:spcBef>
                <a:spcPts val="0"/>
              </a:spcBef>
              <a:spcAft>
                <a:spcPts val="0"/>
              </a:spcAft>
              <a:buSzPts val="3800"/>
              <a:buNone/>
              <a:defRPr sz="5067"/>
            </a:lvl7pPr>
            <a:lvl8pPr lvl="7">
              <a:spcBef>
                <a:spcPts val="0"/>
              </a:spcBef>
              <a:spcAft>
                <a:spcPts val="0"/>
              </a:spcAft>
              <a:buSzPts val="3800"/>
              <a:buNone/>
              <a:defRPr sz="5067"/>
            </a:lvl8pPr>
            <a:lvl9pPr lvl="8">
              <a:spcBef>
                <a:spcPts val="0"/>
              </a:spcBef>
              <a:spcAft>
                <a:spcPts val="0"/>
              </a:spcAft>
              <a:buSzPts val="3800"/>
              <a:buNone/>
              <a:defRPr sz="5067"/>
            </a:lvl9pPr>
          </a:lstStyle>
          <a:p>
            <a:endParaRPr/>
          </a:p>
        </p:txBody>
      </p:sp>
      <p:sp>
        <p:nvSpPr>
          <p:cNvPr id="30" name="Google Shape;30;p7"/>
          <p:cNvSpPr txBox="1">
            <a:spLocks noGrp="1"/>
          </p:cNvSpPr>
          <p:nvPr>
            <p:ph type="body" idx="1"/>
          </p:nvPr>
        </p:nvSpPr>
        <p:spPr>
          <a:xfrm>
            <a:off x="415600" y="1852800"/>
            <a:ext cx="5936000" cy="4239200"/>
          </a:xfrm>
          <a:prstGeom prst="rect">
            <a:avLst/>
          </a:prstGeom>
        </p:spPr>
        <p:txBody>
          <a:bodyPr spcFirstLastPara="1" wrap="square" lIns="91425" tIns="91425" rIns="91425" bIns="91425" anchor="t" anchorCtr="0">
            <a:normAutofit/>
          </a:bodyPr>
          <a:lstStyle>
            <a:lvl1pPr marL="609585" lvl="0" indent="-558786">
              <a:spcBef>
                <a:spcPts val="0"/>
              </a:spcBef>
              <a:spcAft>
                <a:spcPts val="0"/>
              </a:spcAft>
              <a:buSzPts val="3000"/>
              <a:buChar char="●"/>
              <a:defRPr/>
            </a:lvl1pPr>
            <a:lvl2pPr marL="1219170" lvl="1" indent="-524920">
              <a:spcBef>
                <a:spcPts val="0"/>
              </a:spcBef>
              <a:spcAft>
                <a:spcPts val="0"/>
              </a:spcAft>
              <a:buSzPts val="2600"/>
              <a:buChar char="○"/>
              <a:defRPr/>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589588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A74D5E-204F-4B5E-8556-7194B95F8DBF}" type="datetimeFigureOut">
              <a:rPr lang="en-GB" smtClean="0"/>
              <a:t>20/10/2026</a:t>
            </a:fld>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93F6C2-DBE3-488D-B149-6D09C0C617A8}" type="slidenum">
              <a:rPr lang="en-GB" smtClean="0"/>
              <a:t>‹#›</a:t>
            </a:fld>
            <a:endParaRPr lang="en-GB"/>
          </a:p>
        </p:txBody>
      </p:sp>
      <p:sp>
        <p:nvSpPr>
          <p:cNvPr id="7" name="Footer Placeholder 6"/>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dirty="0"/>
              <a:t>David </a:t>
            </a:r>
            <a:r>
              <a:rPr lang="en-GB" dirty="0" err="1"/>
              <a:t>Zendle</a:t>
            </a:r>
            <a:r>
              <a:rPr lang="en-GB" dirty="0"/>
              <a:t>, HACS</a:t>
            </a:r>
          </a:p>
        </p:txBody>
      </p:sp>
      <p:sp>
        <p:nvSpPr>
          <p:cNvPr id="5" name="Rectangle 4">
            <a:extLst>
              <a:ext uri="{FF2B5EF4-FFF2-40B4-BE49-F238E27FC236}">
                <a16:creationId xmlns:a16="http://schemas.microsoft.com/office/drawing/2014/main" id="{34ABF4CC-4A31-E355-C7D0-8725A53513B4}"/>
              </a:ext>
            </a:extLst>
          </p:cNvPr>
          <p:cNvSpPr/>
          <p:nvPr userDrawn="1"/>
        </p:nvSpPr>
        <p:spPr>
          <a:xfrm>
            <a:off x="0" y="-12800"/>
            <a:ext cx="12192000" cy="185738"/>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89463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732" r:id="rId3"/>
    <p:sldLayoutId id="2147483734" r:id="rId4"/>
    <p:sldLayoutId id="2147483735" r:id="rId5"/>
    <p:sldLayoutId id="2147483740" r:id="rId6"/>
    <p:sldLayoutId id="2147483741" r:id="rId7"/>
    <p:sldLayoutId id="2147483738" r:id="rId8"/>
    <p:sldLayoutId id="2147483737" r:id="rId9"/>
    <p:sldLayoutId id="2147483721" r:id="rId10"/>
    <p:sldLayoutId id="2147483731" r:id="rId11"/>
    <p:sldLayoutId id="2147483717" r:id="rId12"/>
    <p:sldLayoutId id="2147483744" r:id="rId13"/>
    <p:sldLayoutId id="2147483745" r:id="rId14"/>
    <p:sldLayoutId id="2147483746" r:id="rId15"/>
  </p:sldLayoutIdLst>
  <p:txStyles>
    <p:titleStyle>
      <a:lvl1pPr algn="l" defTabSz="914400" rtl="0" eaLnBrk="1" latinLnBrk="0" hangingPunct="1">
        <a:lnSpc>
          <a:spcPct val="100000"/>
        </a:lnSpc>
        <a:spcBef>
          <a:spcPct val="0"/>
        </a:spcBef>
        <a:buNone/>
        <a:defRPr sz="4400" b="0" kern="1200">
          <a:solidFill>
            <a:schemeClr val="accent2"/>
          </a:solidFill>
          <a:effectLst/>
          <a:latin typeface="Segoe UI Light" panose="020B0502040204020203" pitchFamily="34" charset="0"/>
          <a:ea typeface="+mj-ea"/>
          <a:cs typeface="Segoe UI Light" panose="020B0502040204020203" pitchFamily="34" charset="0"/>
        </a:defRPr>
      </a:lvl1pPr>
    </p:titleStyle>
    <p:bodyStyle>
      <a:lvl1pPr marL="0" indent="0" algn="l" defTabSz="914400" rtl="0" eaLnBrk="1" latinLnBrk="0" hangingPunct="1">
        <a:lnSpc>
          <a:spcPct val="125000"/>
        </a:lnSpc>
        <a:spcBef>
          <a:spcPts val="1000"/>
        </a:spcBef>
        <a:buFont typeface="Arial" panose="020B0604020202020204" pitchFamily="34" charset="0"/>
        <a:buNone/>
        <a:defRPr sz="3600" kern="1200">
          <a:solidFill>
            <a:srgbClr val="0070C0"/>
          </a:solidFill>
          <a:effectLst/>
          <a:latin typeface="Segoe UI Light" panose="020B0502040204020203" pitchFamily="34" charset="0"/>
          <a:ea typeface="+mn-ea"/>
          <a:cs typeface="Segoe UI Light" panose="020B0502040204020203" pitchFamily="34" charset="0"/>
        </a:defRPr>
      </a:lvl1pPr>
      <a:lvl2pPr marL="685800" indent="-228600" algn="l" defTabSz="914400" rtl="0" eaLnBrk="1" latinLnBrk="0" hangingPunct="1">
        <a:lnSpc>
          <a:spcPct val="125000"/>
        </a:lnSpc>
        <a:spcBef>
          <a:spcPts val="500"/>
        </a:spcBef>
        <a:buFont typeface="Arial" panose="020B0604020202020204" pitchFamily="34" charset="0"/>
        <a:buChar char="•"/>
        <a:defRPr sz="3600" kern="1200">
          <a:solidFill>
            <a:srgbClr val="0070C0"/>
          </a:solidFill>
          <a:effectLst/>
          <a:latin typeface="Calibri" panose="020F0502020204030204" pitchFamily="34" charset="0"/>
          <a:ea typeface="+mn-ea"/>
          <a:cs typeface="+mn-cs"/>
        </a:defRPr>
      </a:lvl2pPr>
      <a:lvl3pPr marL="1143000" indent="-228600" algn="l" defTabSz="914400" rtl="0" eaLnBrk="1" latinLnBrk="0" hangingPunct="1">
        <a:lnSpc>
          <a:spcPct val="125000"/>
        </a:lnSpc>
        <a:spcBef>
          <a:spcPts val="500"/>
        </a:spcBef>
        <a:buFont typeface="Arial" panose="020B0604020202020204" pitchFamily="34" charset="0"/>
        <a:buChar char="•"/>
        <a:defRPr sz="3200" kern="1200">
          <a:solidFill>
            <a:srgbClr val="0070C0"/>
          </a:solidFill>
          <a:effectLst/>
          <a:latin typeface="Calibri" panose="020F0502020204030204" pitchFamily="34" charset="0"/>
          <a:ea typeface="+mn-ea"/>
          <a:cs typeface="+mn-cs"/>
        </a:defRPr>
      </a:lvl3pPr>
      <a:lvl4pPr marL="1600200" indent="-228600" algn="l" defTabSz="914400" rtl="0" eaLnBrk="1" latinLnBrk="0" hangingPunct="1">
        <a:lnSpc>
          <a:spcPct val="125000"/>
        </a:lnSpc>
        <a:spcBef>
          <a:spcPts val="500"/>
        </a:spcBef>
        <a:buFont typeface="Arial" panose="020B0604020202020204" pitchFamily="34" charset="0"/>
        <a:buChar char="•"/>
        <a:defRPr sz="2800" kern="1200">
          <a:solidFill>
            <a:srgbClr val="0070C0"/>
          </a:solidFill>
          <a:effectLst/>
          <a:latin typeface="Calibri" panose="020F0502020204030204" pitchFamily="34" charset="0"/>
          <a:ea typeface="+mn-ea"/>
          <a:cs typeface="+mn-cs"/>
        </a:defRPr>
      </a:lvl4pPr>
      <a:lvl5pPr marL="2057400" indent="-228600" algn="l" defTabSz="914400" rtl="0" eaLnBrk="1" latinLnBrk="0" hangingPunct="1">
        <a:lnSpc>
          <a:spcPct val="125000"/>
        </a:lnSpc>
        <a:spcBef>
          <a:spcPts val="500"/>
        </a:spcBef>
        <a:buFont typeface="Arial" panose="020B0604020202020204" pitchFamily="34" charset="0"/>
        <a:buChar char="•"/>
        <a:defRPr sz="2000" kern="1200">
          <a:solidFill>
            <a:srgbClr val="0070C0"/>
          </a:solidFill>
          <a:effectLst/>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459636" y="516824"/>
            <a:ext cx="10058399" cy="608714"/>
          </a:xfrm>
        </p:spPr>
        <p:txBody>
          <a:bodyPr anchor="t">
            <a:normAutofit/>
          </a:bodyPr>
          <a:lstStyle/>
          <a:p>
            <a:r>
              <a:rPr lang="en-GB" sz="3200" dirty="0">
                <a:solidFill>
                  <a:srgbClr val="0070C0"/>
                </a:solidFill>
              </a:rPr>
              <a:t>CHIRA </a:t>
            </a:r>
            <a:r>
              <a:rPr lang="en-GB" sz="3000" dirty="0">
                <a:solidFill>
                  <a:srgbClr val="0070C0"/>
                </a:solidFill>
              </a:rPr>
              <a:t>2026</a:t>
            </a:r>
          </a:p>
        </p:txBody>
      </p:sp>
      <p:sp>
        <p:nvSpPr>
          <p:cNvPr id="3" name="Text Placeholder 2"/>
          <p:cNvSpPr>
            <a:spLocks noGrp="1"/>
          </p:cNvSpPr>
          <p:nvPr>
            <p:ph type="body" sz="quarter" idx="10"/>
          </p:nvPr>
        </p:nvSpPr>
        <p:spPr>
          <a:xfrm>
            <a:off x="344615" y="1657720"/>
            <a:ext cx="10058400" cy="2527522"/>
          </a:xfrm>
        </p:spPr>
        <p:txBody>
          <a:bodyPr>
            <a:normAutofit/>
          </a:bodyPr>
          <a:lstStyle/>
          <a:p>
            <a:pPr algn="l">
              <a:lnSpc>
                <a:spcPct val="100000"/>
              </a:lnSpc>
            </a:pPr>
            <a:r>
              <a:rPr lang="en-GB" sz="4400" dirty="0">
                <a:solidFill>
                  <a:schemeClr val="accent2"/>
                </a:solidFill>
              </a:rPr>
              <a:t>The Challenges of Measuring UX</a:t>
            </a:r>
          </a:p>
          <a:p>
            <a:pPr algn="l">
              <a:lnSpc>
                <a:spcPct val="100000"/>
              </a:lnSpc>
            </a:pPr>
            <a:r>
              <a:rPr lang="en-GB" sz="4000" dirty="0">
                <a:solidFill>
                  <a:schemeClr val="accent2"/>
                </a:solidFill>
              </a:rPr>
              <a:t>Some lessons from digital games</a:t>
            </a:r>
          </a:p>
        </p:txBody>
      </p:sp>
      <p:sp>
        <p:nvSpPr>
          <p:cNvPr id="5" name="Title 1">
            <a:extLst>
              <a:ext uri="{FF2B5EF4-FFF2-40B4-BE49-F238E27FC236}">
                <a16:creationId xmlns:a16="http://schemas.microsoft.com/office/drawing/2014/main" id="{341AA26C-0F1A-EF09-3ADD-27093F34EE96}"/>
              </a:ext>
            </a:extLst>
          </p:cNvPr>
          <p:cNvSpPr txBox="1">
            <a:spLocks/>
          </p:cNvSpPr>
          <p:nvPr/>
        </p:nvSpPr>
        <p:spPr>
          <a:xfrm>
            <a:off x="459636" y="4364085"/>
            <a:ext cx="7842155" cy="1672389"/>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4400" b="1" kern="1200">
                <a:solidFill>
                  <a:srgbClr val="000000"/>
                </a:solidFill>
                <a:effectLst/>
                <a:latin typeface="Segoe UI Light" panose="020B0502040204020203" pitchFamily="34" charset="0"/>
                <a:ea typeface="+mj-ea"/>
                <a:cs typeface="+mj-cs"/>
              </a:defRPr>
            </a:lvl1pPr>
          </a:lstStyle>
          <a:p>
            <a:r>
              <a:rPr lang="en-GB" sz="3200" b="0" dirty="0">
                <a:solidFill>
                  <a:srgbClr val="0070C0"/>
                </a:solidFill>
              </a:rPr>
              <a:t>Professor Paul Cairns</a:t>
            </a:r>
          </a:p>
          <a:p>
            <a:r>
              <a:rPr lang="en-GB" sz="3200" b="0" dirty="0">
                <a:solidFill>
                  <a:srgbClr val="0070C0"/>
                </a:solidFill>
              </a:rPr>
              <a:t>University of York</a:t>
            </a:r>
          </a:p>
          <a:p>
            <a:r>
              <a:rPr lang="en-GB" sz="3200" b="0" dirty="0">
                <a:solidFill>
                  <a:srgbClr val="0070C0"/>
                </a:solidFill>
              </a:rPr>
              <a:t>paul.cairns@york.ac.uk</a:t>
            </a:r>
          </a:p>
        </p:txBody>
      </p:sp>
    </p:spTree>
    <p:extLst>
      <p:ext uri="{BB962C8B-B14F-4D97-AF65-F5344CB8AC3E}">
        <p14:creationId xmlns:p14="http://schemas.microsoft.com/office/powerpoint/2010/main" val="3386950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07521EA-C83C-4E4B-ADEF-ED0066FF9FBA}"/>
              </a:ext>
            </a:extLst>
          </p:cNvPr>
          <p:cNvSpPr>
            <a:spLocks noGrp="1"/>
          </p:cNvSpPr>
          <p:nvPr>
            <p:ph idx="13"/>
          </p:nvPr>
        </p:nvSpPr>
        <p:spPr/>
        <p:txBody>
          <a:bodyPr/>
          <a:lstStyle/>
          <a:p>
            <a:r>
              <a:rPr lang="en-GB" dirty="0"/>
              <a:t>So many </a:t>
            </a:r>
            <a:r>
              <a:rPr lang="en-GB" strike="sngStrike" dirty="0"/>
              <a:t>acronyms</a:t>
            </a:r>
            <a:r>
              <a:rPr lang="en-GB" dirty="0"/>
              <a:t> questionnaires</a:t>
            </a:r>
          </a:p>
        </p:txBody>
      </p:sp>
      <p:sp>
        <p:nvSpPr>
          <p:cNvPr id="3" name="Content Placeholder 2">
            <a:extLst>
              <a:ext uri="{FF2B5EF4-FFF2-40B4-BE49-F238E27FC236}">
                <a16:creationId xmlns:a16="http://schemas.microsoft.com/office/drawing/2014/main" id="{049A2D06-2104-B8CB-5960-8D7DA75D3D45}"/>
              </a:ext>
            </a:extLst>
          </p:cNvPr>
          <p:cNvSpPr>
            <a:spLocks noGrp="1"/>
          </p:cNvSpPr>
          <p:nvPr>
            <p:ph idx="1"/>
          </p:nvPr>
        </p:nvSpPr>
        <p:spPr/>
        <p:txBody>
          <a:bodyPr/>
          <a:lstStyle/>
          <a:p>
            <a:r>
              <a:rPr lang="en-GB" dirty="0"/>
              <a:t>SUS, UMUX, NASA-TLX…</a:t>
            </a:r>
          </a:p>
          <a:p>
            <a:r>
              <a:rPr lang="en-GB" dirty="0" err="1"/>
              <a:t>AttrakDiff</a:t>
            </a:r>
            <a:r>
              <a:rPr lang="en-GB" dirty="0"/>
              <a:t>, UEQ…</a:t>
            </a:r>
          </a:p>
          <a:p>
            <a:r>
              <a:rPr lang="en-GB" dirty="0"/>
              <a:t>PXI, PENS, BANGS, </a:t>
            </a:r>
            <a:r>
              <a:rPr lang="en-GB" dirty="0" err="1"/>
              <a:t>GEngQ</a:t>
            </a:r>
            <a:r>
              <a:rPr lang="en-GB" dirty="0"/>
              <a:t>, </a:t>
            </a:r>
            <a:r>
              <a:rPr lang="en-GB" dirty="0" err="1"/>
              <a:t>GExpQ</a:t>
            </a:r>
            <a:r>
              <a:rPr lang="en-GB" dirty="0"/>
              <a:t>…</a:t>
            </a:r>
          </a:p>
          <a:p>
            <a:r>
              <a:rPr lang="en-GB" dirty="0"/>
              <a:t>IEQ, CEGEQ, CORGIS, PUGS, CCPIG… </a:t>
            </a:r>
          </a:p>
          <a:p>
            <a:endParaRPr lang="en-GB" dirty="0"/>
          </a:p>
        </p:txBody>
      </p:sp>
    </p:spTree>
    <p:extLst>
      <p:ext uri="{BB962C8B-B14F-4D97-AF65-F5344CB8AC3E}">
        <p14:creationId xmlns:p14="http://schemas.microsoft.com/office/powerpoint/2010/main" val="11547634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0C1BE3E-E457-9461-B425-D5615C8F9BFA}"/>
              </a:ext>
            </a:extLst>
          </p:cNvPr>
          <p:cNvSpPr>
            <a:spLocks noGrp="1"/>
          </p:cNvSpPr>
          <p:nvPr>
            <p:ph idx="13"/>
          </p:nvPr>
        </p:nvSpPr>
        <p:spPr/>
        <p:txBody>
          <a:bodyPr/>
          <a:lstStyle/>
          <a:p>
            <a:r>
              <a:rPr lang="en-GB" dirty="0"/>
              <a:t>Measuring the Subjective</a:t>
            </a:r>
          </a:p>
        </p:txBody>
      </p:sp>
      <p:sp>
        <p:nvSpPr>
          <p:cNvPr id="3" name="Content Placeholder 2">
            <a:extLst>
              <a:ext uri="{FF2B5EF4-FFF2-40B4-BE49-F238E27FC236}">
                <a16:creationId xmlns:a16="http://schemas.microsoft.com/office/drawing/2014/main" id="{91955179-5C05-C340-CA1D-B2DBE5460CFC}"/>
              </a:ext>
            </a:extLst>
          </p:cNvPr>
          <p:cNvSpPr>
            <a:spLocks noGrp="1"/>
          </p:cNvSpPr>
          <p:nvPr>
            <p:ph idx="1"/>
          </p:nvPr>
        </p:nvSpPr>
        <p:spPr/>
        <p:txBody>
          <a:bodyPr/>
          <a:lstStyle/>
          <a:p>
            <a:r>
              <a:rPr lang="en-GB" dirty="0"/>
              <a:t>UX is central</a:t>
            </a:r>
          </a:p>
          <a:p>
            <a:r>
              <a:rPr lang="en-GB" dirty="0"/>
              <a:t>UX is subjective</a:t>
            </a:r>
          </a:p>
          <a:p>
            <a:r>
              <a:rPr lang="en-GB" dirty="0"/>
              <a:t>..and possibly sub/unconscious</a:t>
            </a:r>
          </a:p>
          <a:p>
            <a:r>
              <a:rPr lang="en-GB" dirty="0"/>
              <a:t>Need questionnaires</a:t>
            </a:r>
          </a:p>
        </p:txBody>
      </p:sp>
    </p:spTree>
    <p:extLst>
      <p:ext uri="{BB962C8B-B14F-4D97-AF65-F5344CB8AC3E}">
        <p14:creationId xmlns:p14="http://schemas.microsoft.com/office/powerpoint/2010/main" val="710861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descr="User outline">
            <a:extLst>
              <a:ext uri="{FF2B5EF4-FFF2-40B4-BE49-F238E27FC236}">
                <a16:creationId xmlns:a16="http://schemas.microsoft.com/office/drawing/2014/main" id="{CCBDC92F-2383-33A4-1B90-31620159732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 y="4082144"/>
            <a:ext cx="2775857" cy="2775857"/>
          </a:xfrm>
          <a:prstGeom prst="rect">
            <a:avLst/>
          </a:prstGeom>
        </p:spPr>
      </p:pic>
      <p:sp>
        <p:nvSpPr>
          <p:cNvPr id="12" name="Thought Bubble: Cloud 11">
            <a:extLst>
              <a:ext uri="{FF2B5EF4-FFF2-40B4-BE49-F238E27FC236}">
                <a16:creationId xmlns:a16="http://schemas.microsoft.com/office/drawing/2014/main" id="{1552B501-7557-8C18-121D-C5CF2EF47775}"/>
              </a:ext>
            </a:extLst>
          </p:cNvPr>
          <p:cNvSpPr/>
          <p:nvPr/>
        </p:nvSpPr>
        <p:spPr>
          <a:xfrm>
            <a:off x="0" y="642256"/>
            <a:ext cx="11821886" cy="2982687"/>
          </a:xfrm>
          <a:prstGeom prst="cloudCallout">
            <a:avLst>
              <a:gd name="adj1" fmla="val -32803"/>
              <a:gd name="adj2" fmla="val 78363"/>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6" name="Group 15">
            <a:extLst>
              <a:ext uri="{FF2B5EF4-FFF2-40B4-BE49-F238E27FC236}">
                <a16:creationId xmlns:a16="http://schemas.microsoft.com/office/drawing/2014/main" id="{3E6CA3E1-47DB-3B91-ECC4-92CBE0A8FC2A}"/>
              </a:ext>
            </a:extLst>
          </p:cNvPr>
          <p:cNvGrpSpPr/>
          <p:nvPr/>
        </p:nvGrpSpPr>
        <p:grpSpPr>
          <a:xfrm>
            <a:off x="1600198" y="1611084"/>
            <a:ext cx="8109857" cy="1458685"/>
            <a:chOff x="2166256" y="1763486"/>
            <a:chExt cx="8109857" cy="1458685"/>
          </a:xfrm>
        </p:grpSpPr>
        <p:sp>
          <p:nvSpPr>
            <p:cNvPr id="13" name="Rectangle 12">
              <a:extLst>
                <a:ext uri="{FF2B5EF4-FFF2-40B4-BE49-F238E27FC236}">
                  <a16:creationId xmlns:a16="http://schemas.microsoft.com/office/drawing/2014/main" id="{FDC12DBC-E109-EFB6-F31B-ABA3E666A369}"/>
                </a:ext>
              </a:extLst>
            </p:cNvPr>
            <p:cNvSpPr/>
            <p:nvPr/>
          </p:nvSpPr>
          <p:spPr>
            <a:xfrm>
              <a:off x="2166256" y="1763486"/>
              <a:ext cx="8109857" cy="51162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latin typeface="Segoe UI Light" panose="020B0502040204020203" pitchFamily="34" charset="0"/>
                  <a:cs typeface="Segoe UI Light" panose="020B0502040204020203" pitchFamily="34" charset="0"/>
                </a:rPr>
                <a:t>Range of an experience</a:t>
              </a:r>
            </a:p>
          </p:txBody>
        </p:sp>
        <p:cxnSp>
          <p:nvCxnSpPr>
            <p:cNvPr id="15" name="Straight Arrow Connector 14">
              <a:extLst>
                <a:ext uri="{FF2B5EF4-FFF2-40B4-BE49-F238E27FC236}">
                  <a16:creationId xmlns:a16="http://schemas.microsoft.com/office/drawing/2014/main" id="{22F2C9C9-F3B7-025F-1925-CAB9741CF43C}"/>
                </a:ext>
              </a:extLst>
            </p:cNvPr>
            <p:cNvCxnSpPr/>
            <p:nvPr/>
          </p:nvCxnSpPr>
          <p:spPr>
            <a:xfrm flipV="1">
              <a:off x="7609114" y="2275114"/>
              <a:ext cx="0" cy="947057"/>
            </a:xfrm>
            <a:prstGeom prst="straightConnector1">
              <a:avLst/>
            </a:prstGeom>
            <a:ln w="47625">
              <a:solidFill>
                <a:schemeClr val="accent2"/>
              </a:solidFill>
              <a:headEnd w="lg" len="lg"/>
              <a:tailEnd type="triangle" w="lg" len="lg"/>
            </a:ln>
          </p:spPr>
          <p:style>
            <a:lnRef idx="1">
              <a:schemeClr val="accent1"/>
            </a:lnRef>
            <a:fillRef idx="0">
              <a:schemeClr val="accent1"/>
            </a:fillRef>
            <a:effectRef idx="0">
              <a:schemeClr val="accent1"/>
            </a:effectRef>
            <a:fontRef idx="minor">
              <a:schemeClr val="tx1"/>
            </a:fontRef>
          </p:style>
        </p:cxnSp>
      </p:grpSp>
      <p:graphicFrame>
        <p:nvGraphicFramePr>
          <p:cNvPr id="17" name="Table 16">
            <a:extLst>
              <a:ext uri="{FF2B5EF4-FFF2-40B4-BE49-F238E27FC236}">
                <a16:creationId xmlns:a16="http://schemas.microsoft.com/office/drawing/2014/main" id="{FFC5FB7A-553C-CC1D-2483-75743DD07E8A}"/>
              </a:ext>
            </a:extLst>
          </p:cNvPr>
          <p:cNvGraphicFramePr>
            <a:graphicFrameLocks noGrp="1"/>
          </p:cNvGraphicFramePr>
          <p:nvPr>
            <p:extLst>
              <p:ext uri="{D42A27DB-BD31-4B8C-83A1-F6EECF244321}">
                <p14:modId xmlns:p14="http://schemas.microsoft.com/office/powerpoint/2010/main" val="557352655"/>
              </p:ext>
            </p:extLst>
          </p:nvPr>
        </p:nvGraphicFramePr>
        <p:xfrm>
          <a:off x="4601029" y="4082144"/>
          <a:ext cx="6959600" cy="2461990"/>
        </p:xfrm>
        <a:graphic>
          <a:graphicData uri="http://schemas.openxmlformats.org/drawingml/2006/table">
            <a:tbl>
              <a:tblPr firstRow="1" bandRow="1">
                <a:tableStyleId>{073A0DAA-6AF3-43AB-8588-CEC1D06C72B9}</a:tableStyleId>
              </a:tblPr>
              <a:tblGrid>
                <a:gridCol w="1848644">
                  <a:extLst>
                    <a:ext uri="{9D8B030D-6E8A-4147-A177-3AD203B41FA5}">
                      <a16:colId xmlns:a16="http://schemas.microsoft.com/office/drawing/2014/main" val="2603958977"/>
                    </a:ext>
                  </a:extLst>
                </a:gridCol>
                <a:gridCol w="5110956">
                  <a:extLst>
                    <a:ext uri="{9D8B030D-6E8A-4147-A177-3AD203B41FA5}">
                      <a16:colId xmlns:a16="http://schemas.microsoft.com/office/drawing/2014/main" val="460359023"/>
                    </a:ext>
                  </a:extLst>
                </a:gridCol>
              </a:tblGrid>
              <a:tr h="492398">
                <a:tc>
                  <a:txBody>
                    <a:bodyPr/>
                    <a:lstStyle/>
                    <a:p>
                      <a:r>
                        <a:rPr lang="en-GB" dirty="0">
                          <a:solidFill>
                            <a:srgbClr val="000000"/>
                          </a:solidFill>
                        </a:rPr>
                        <a:t>Questionnaire</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7181040"/>
                  </a:ext>
                </a:extLst>
              </a:tr>
              <a:tr h="492398">
                <a:tc>
                  <a:txBody>
                    <a:bodyPr/>
                    <a:lstStyle/>
                    <a:p>
                      <a:r>
                        <a:rPr lang="en-GB" dirty="0">
                          <a:solidFill>
                            <a:srgbClr val="000000"/>
                          </a:solidFill>
                        </a:rPr>
                        <a:t>Item 1</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6941941"/>
                  </a:ext>
                </a:extLst>
              </a:tr>
              <a:tr h="492398">
                <a:tc>
                  <a:txBody>
                    <a:bodyPr/>
                    <a:lstStyle/>
                    <a:p>
                      <a:r>
                        <a:rPr lang="en-GB" dirty="0">
                          <a:solidFill>
                            <a:srgbClr val="000000"/>
                          </a:solidFill>
                        </a:rPr>
                        <a:t>Item 2</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8462156"/>
                  </a:ext>
                </a:extLst>
              </a:tr>
              <a:tr h="492398">
                <a:tc>
                  <a:txBody>
                    <a:bodyPr/>
                    <a:lstStyle/>
                    <a:p>
                      <a:r>
                        <a:rPr lang="en-GB" dirty="0">
                          <a:solidFill>
                            <a:srgbClr val="000000"/>
                          </a:solidFill>
                        </a:rPr>
                        <a:t>Item 3</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dirty="0">
                        <a:solidFill>
                          <a:srgbClr val="000000"/>
                        </a:solidFill>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7904621"/>
                  </a:ext>
                </a:extLst>
              </a:tr>
              <a:tr h="492398">
                <a:tc>
                  <a:txBody>
                    <a:bodyPr/>
                    <a:lstStyle/>
                    <a:p>
                      <a:r>
                        <a:rPr lang="en-GB" dirty="0">
                          <a:solidFill>
                            <a:srgbClr val="000000"/>
                          </a:solidFill>
                        </a:rPr>
                        <a:t>…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dirty="0">
                          <a:solidFill>
                            <a:srgbClr val="000000"/>
                          </a:solidFill>
                        </a:rPr>
                        <a:t>…</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1018035"/>
                  </a:ext>
                </a:extLst>
              </a:tr>
            </a:tbl>
          </a:graphicData>
        </a:graphic>
      </p:graphicFrame>
      <p:cxnSp>
        <p:nvCxnSpPr>
          <p:cNvPr id="22" name="Straight Arrow Connector 21">
            <a:extLst>
              <a:ext uri="{FF2B5EF4-FFF2-40B4-BE49-F238E27FC236}">
                <a16:creationId xmlns:a16="http://schemas.microsoft.com/office/drawing/2014/main" id="{F7C6F79D-BC2B-415A-B48B-F297469EEB8A}"/>
              </a:ext>
            </a:extLst>
          </p:cNvPr>
          <p:cNvCxnSpPr/>
          <p:nvPr/>
        </p:nvCxnSpPr>
        <p:spPr>
          <a:xfrm flipV="1">
            <a:off x="2569029" y="5377543"/>
            <a:ext cx="1654628" cy="511628"/>
          </a:xfrm>
          <a:prstGeom prst="straightConnector1">
            <a:avLst/>
          </a:prstGeom>
          <a:ln w="5080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92D2CE81-77BE-6D6E-1992-B0E366B2D410}"/>
              </a:ext>
            </a:extLst>
          </p:cNvPr>
          <p:cNvSpPr/>
          <p:nvPr/>
        </p:nvSpPr>
        <p:spPr>
          <a:xfrm>
            <a:off x="7043056" y="4197989"/>
            <a:ext cx="3766455" cy="124914"/>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dirty="0">
              <a:latin typeface="Segoe UI Light" panose="020B0502040204020203" pitchFamily="34" charset="0"/>
              <a:cs typeface="Segoe UI Light" panose="020B0502040204020203" pitchFamily="34" charset="0"/>
            </a:endParaRPr>
          </a:p>
        </p:txBody>
      </p:sp>
      <p:cxnSp>
        <p:nvCxnSpPr>
          <p:cNvPr id="28" name="Straight Arrow Connector 27">
            <a:extLst>
              <a:ext uri="{FF2B5EF4-FFF2-40B4-BE49-F238E27FC236}">
                <a16:creationId xmlns:a16="http://schemas.microsoft.com/office/drawing/2014/main" id="{98DF62CD-97AA-9370-D2E1-3259888AC315}"/>
              </a:ext>
            </a:extLst>
          </p:cNvPr>
          <p:cNvCxnSpPr/>
          <p:nvPr/>
        </p:nvCxnSpPr>
        <p:spPr>
          <a:xfrm flipV="1">
            <a:off x="9379810" y="4322903"/>
            <a:ext cx="0" cy="231225"/>
          </a:xfrm>
          <a:prstGeom prst="straightConnector1">
            <a:avLst/>
          </a:prstGeom>
          <a:ln w="22225">
            <a:solidFill>
              <a:schemeClr val="accent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54C9EE0C-2609-91CB-B9EB-9AFA0E14344B}"/>
              </a:ext>
            </a:extLst>
          </p:cNvPr>
          <p:cNvSpPr/>
          <p:nvPr/>
        </p:nvSpPr>
        <p:spPr>
          <a:xfrm>
            <a:off x="7043056" y="4679042"/>
            <a:ext cx="3766455" cy="124914"/>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dirty="0">
              <a:latin typeface="Segoe UI Light" panose="020B0502040204020203" pitchFamily="34" charset="0"/>
              <a:cs typeface="Segoe UI Light" panose="020B0502040204020203" pitchFamily="34" charset="0"/>
            </a:endParaRPr>
          </a:p>
        </p:txBody>
      </p:sp>
      <p:cxnSp>
        <p:nvCxnSpPr>
          <p:cNvPr id="31" name="Straight Arrow Connector 30">
            <a:extLst>
              <a:ext uri="{FF2B5EF4-FFF2-40B4-BE49-F238E27FC236}">
                <a16:creationId xmlns:a16="http://schemas.microsoft.com/office/drawing/2014/main" id="{0762B46B-3CE2-3E7E-2548-DE28A56138A8}"/>
              </a:ext>
            </a:extLst>
          </p:cNvPr>
          <p:cNvCxnSpPr/>
          <p:nvPr/>
        </p:nvCxnSpPr>
        <p:spPr>
          <a:xfrm flipV="1">
            <a:off x="7974091" y="4803956"/>
            <a:ext cx="0" cy="231225"/>
          </a:xfrm>
          <a:prstGeom prst="straightConnector1">
            <a:avLst/>
          </a:prstGeom>
          <a:ln w="22225">
            <a:solidFill>
              <a:schemeClr val="accent2"/>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B1FCAE52-105A-1510-D6D8-48534853F4E2}"/>
              </a:ext>
            </a:extLst>
          </p:cNvPr>
          <p:cNvSpPr/>
          <p:nvPr/>
        </p:nvSpPr>
        <p:spPr>
          <a:xfrm>
            <a:off x="7043056" y="5177903"/>
            <a:ext cx="3766455" cy="124914"/>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dirty="0">
              <a:latin typeface="Segoe UI Light" panose="020B0502040204020203" pitchFamily="34" charset="0"/>
              <a:cs typeface="Segoe UI Light" panose="020B0502040204020203" pitchFamily="34" charset="0"/>
            </a:endParaRPr>
          </a:p>
        </p:txBody>
      </p:sp>
      <p:cxnSp>
        <p:nvCxnSpPr>
          <p:cNvPr id="34" name="Straight Arrow Connector 33">
            <a:extLst>
              <a:ext uri="{FF2B5EF4-FFF2-40B4-BE49-F238E27FC236}">
                <a16:creationId xmlns:a16="http://schemas.microsoft.com/office/drawing/2014/main" id="{6AFF5608-7F6D-77D7-A7E7-2633DF26ADDC}"/>
              </a:ext>
            </a:extLst>
          </p:cNvPr>
          <p:cNvCxnSpPr/>
          <p:nvPr/>
        </p:nvCxnSpPr>
        <p:spPr>
          <a:xfrm flipV="1">
            <a:off x="10348801" y="5302817"/>
            <a:ext cx="0" cy="231225"/>
          </a:xfrm>
          <a:prstGeom prst="straightConnector1">
            <a:avLst/>
          </a:prstGeom>
          <a:ln w="22225">
            <a:solidFill>
              <a:schemeClr val="accent2"/>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C597AEE8-AE45-BBA4-F376-341A27C0A4BD}"/>
              </a:ext>
            </a:extLst>
          </p:cNvPr>
          <p:cNvSpPr/>
          <p:nvPr/>
        </p:nvSpPr>
        <p:spPr>
          <a:xfrm>
            <a:off x="7043056" y="5656509"/>
            <a:ext cx="3766455" cy="124914"/>
          </a:xfrm>
          <a:prstGeom prst="rect">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dirty="0">
              <a:latin typeface="Segoe UI Light" panose="020B0502040204020203" pitchFamily="34" charset="0"/>
              <a:cs typeface="Segoe UI Light" panose="020B0502040204020203" pitchFamily="34" charset="0"/>
            </a:endParaRPr>
          </a:p>
        </p:txBody>
      </p:sp>
      <p:cxnSp>
        <p:nvCxnSpPr>
          <p:cNvPr id="37" name="Straight Arrow Connector 36">
            <a:extLst>
              <a:ext uri="{FF2B5EF4-FFF2-40B4-BE49-F238E27FC236}">
                <a16:creationId xmlns:a16="http://schemas.microsoft.com/office/drawing/2014/main" id="{550ECCDA-5E57-AAD5-78CF-064A5AC77C39}"/>
              </a:ext>
            </a:extLst>
          </p:cNvPr>
          <p:cNvCxnSpPr/>
          <p:nvPr/>
        </p:nvCxnSpPr>
        <p:spPr>
          <a:xfrm flipV="1">
            <a:off x="9243334" y="5773558"/>
            <a:ext cx="0" cy="231225"/>
          </a:xfrm>
          <a:prstGeom prst="straightConnector1">
            <a:avLst/>
          </a:prstGeom>
          <a:ln w="22225">
            <a:solidFill>
              <a:schemeClr val="accent2"/>
            </a:solidFill>
            <a:headEnd w="lg" len="lg"/>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323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8D76A82-FB20-76D1-55FD-88B7A3B77507}"/>
              </a:ext>
            </a:extLst>
          </p:cNvPr>
          <p:cNvSpPr>
            <a:spLocks noGrp="1"/>
          </p:cNvSpPr>
          <p:nvPr>
            <p:ph idx="13"/>
          </p:nvPr>
        </p:nvSpPr>
        <p:spPr/>
        <p:txBody>
          <a:bodyPr/>
          <a:lstStyle/>
          <a:p>
            <a:r>
              <a:rPr lang="en-GB" dirty="0"/>
              <a:t>A little maths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084D189-1E35-F72D-E790-5B76EAC8D71A}"/>
                  </a:ext>
                </a:extLst>
              </p:cNvPr>
              <p:cNvSpPr>
                <a:spLocks noGrp="1"/>
              </p:cNvSpPr>
              <p:nvPr>
                <p:ph idx="1"/>
              </p:nvPr>
            </p:nvSpPr>
            <p:spPr/>
            <p:txBody>
              <a:bodyPr>
                <a:normAutofit/>
              </a:bodyPr>
              <a:lstStyle/>
              <a:p>
                <a:r>
                  <a:rPr lang="en-GB" dirty="0"/>
                  <a:t>For the n</a:t>
                </a:r>
                <a:r>
                  <a:rPr lang="en-GB" baseline="30000" dirty="0"/>
                  <a:t>th</a:t>
                </a:r>
                <a:r>
                  <a:rPr lang="en-GB" dirty="0"/>
                  <a:t> question:</a:t>
                </a:r>
                <a14:m>
                  <m:oMath xmlns:m="http://schemas.openxmlformats.org/officeDocument/2006/math">
                    <m:r>
                      <a:rPr lang="en-GB" b="0" i="0"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𝑞</m:t>
                        </m:r>
                      </m:e>
                      <m:sub>
                        <m:r>
                          <a:rPr lang="en-GB" b="0" i="1" smtClean="0">
                            <a:latin typeface="Cambria Math" panose="02040503050406030204" pitchFamily="18" charset="0"/>
                          </a:rPr>
                          <m:t>𝑛</m:t>
                        </m:r>
                      </m:sub>
                    </m:sSub>
                    <m:r>
                      <a:rPr lang="en-GB" b="0" i="1" smtClean="0">
                        <a:latin typeface="Cambria Math" panose="02040503050406030204" pitchFamily="18" charset="0"/>
                      </a:rPr>
                      <m:t>=</m:t>
                    </m:r>
                    <m:r>
                      <a:rPr lang="en-GB" b="0" i="1" smtClean="0">
                        <a:latin typeface="Cambria Math" panose="02040503050406030204" pitchFamily="18" charset="0"/>
                      </a:rPr>
                      <m:t>𝑇</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𝜀</m:t>
                        </m:r>
                      </m:e>
                      <m:sub>
                        <m:r>
                          <a:rPr lang="en-GB" b="0" i="1" smtClean="0">
                            <a:latin typeface="Cambria Math" panose="02040503050406030204" pitchFamily="18" charset="0"/>
                          </a:rPr>
                          <m:t>𝑛</m:t>
                        </m:r>
                      </m:sub>
                    </m:sSub>
                  </m:oMath>
                </a14:m>
                <a:endParaRPr lang="en-GB" dirty="0"/>
              </a:p>
              <a:p>
                <a:r>
                  <a:rPr lang="en-GB" dirty="0"/>
                  <a:t>The noise terms,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𝜀</m:t>
                        </m:r>
                      </m:e>
                      <m:sub>
                        <m:r>
                          <a:rPr lang="en-GB" b="0" i="1" smtClean="0">
                            <a:latin typeface="Cambria Math" panose="02040503050406030204" pitchFamily="18" charset="0"/>
                          </a:rPr>
                          <m:t>𝑛</m:t>
                        </m:r>
                      </m:sub>
                    </m:sSub>
                  </m:oMath>
                </a14:m>
                <a:r>
                  <a:rPr lang="en-GB" dirty="0"/>
                  <a:t>, are independent</a:t>
                </a:r>
              </a:p>
              <a:p>
                <a:r>
                  <a:rPr lang="en-GB" dirty="0"/>
                  <a:t>Averaging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𝑞</m:t>
                        </m:r>
                      </m:e>
                      <m:sub>
                        <m:r>
                          <a:rPr lang="en-GB" b="0" i="1" smtClean="0">
                            <a:latin typeface="Cambria Math" panose="02040503050406030204" pitchFamily="18" charset="0"/>
                          </a:rPr>
                          <m:t>𝑛</m:t>
                        </m:r>
                      </m:sub>
                    </m:sSub>
                  </m:oMath>
                </a14:m>
                <a:r>
                  <a:rPr lang="en-GB" dirty="0"/>
                  <a:t> gives you the value of T</a:t>
                </a:r>
              </a:p>
              <a:p>
                <a:r>
                  <a:rPr lang="en-GB" b="1" dirty="0">
                    <a:solidFill>
                      <a:schemeClr val="accent2"/>
                    </a:solidFill>
                  </a:rPr>
                  <a:t>Assumption</a:t>
                </a:r>
                <a:r>
                  <a:rPr lang="en-GB" dirty="0"/>
                  <a:t>: directly accessing T is hard</a:t>
                </a:r>
              </a:p>
              <a:p>
                <a:pPr marL="914400" lvl="2" indent="0">
                  <a:buNone/>
                </a:pPr>
                <a:r>
                  <a:rPr lang="en-GB" dirty="0"/>
                  <a:t>I don’t need a questionnaire to ask if you’re hungry!</a:t>
                </a:r>
              </a:p>
            </p:txBody>
          </p:sp>
        </mc:Choice>
        <mc:Fallback xmlns="">
          <p:sp>
            <p:nvSpPr>
              <p:cNvPr id="3" name="Content Placeholder 2">
                <a:extLst>
                  <a:ext uri="{FF2B5EF4-FFF2-40B4-BE49-F238E27FC236}">
                    <a16:creationId xmlns:a16="http://schemas.microsoft.com/office/drawing/2014/main" id="{3084D189-1E35-F72D-E790-5B76EAC8D71A}"/>
                  </a:ext>
                </a:extLst>
              </p:cNvPr>
              <p:cNvSpPr>
                <a:spLocks noGrp="1" noRot="1" noChangeAspect="1" noMove="1" noResize="1" noEditPoints="1" noAdjustHandles="1" noChangeArrowheads="1" noChangeShapeType="1" noTextEdit="1"/>
              </p:cNvSpPr>
              <p:nvPr>
                <p:ph idx="1"/>
              </p:nvPr>
            </p:nvSpPr>
            <p:spPr>
              <a:blipFill>
                <a:blip r:embed="rId2"/>
                <a:stretch>
                  <a:fillRect l="-933"/>
                </a:stretch>
              </a:blipFill>
            </p:spPr>
            <p:txBody>
              <a:bodyPr/>
              <a:lstStyle/>
              <a:p>
                <a:r>
                  <a:rPr lang="en-GB">
                    <a:noFill/>
                  </a:rPr>
                  <a:t> </a:t>
                </a:r>
              </a:p>
            </p:txBody>
          </p:sp>
        </mc:Fallback>
      </mc:AlternateContent>
    </p:spTree>
    <p:extLst>
      <p:ext uri="{BB962C8B-B14F-4D97-AF65-F5344CB8AC3E}">
        <p14:creationId xmlns:p14="http://schemas.microsoft.com/office/powerpoint/2010/main" val="1711508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1481279-DDCE-30EA-4611-A717DBEFB344}"/>
              </a:ext>
            </a:extLst>
          </p:cNvPr>
          <p:cNvSpPr>
            <a:spLocks noGrp="1"/>
          </p:cNvSpPr>
          <p:nvPr>
            <p:ph idx="13"/>
          </p:nvPr>
        </p:nvSpPr>
        <p:spPr/>
        <p:txBody>
          <a:bodyPr/>
          <a:lstStyle/>
          <a:p>
            <a:r>
              <a:rPr lang="en-GB" dirty="0"/>
              <a:t>But how do we know?</a:t>
            </a:r>
          </a:p>
        </p:txBody>
      </p:sp>
      <p:sp>
        <p:nvSpPr>
          <p:cNvPr id="3" name="Content Placeholder 2">
            <a:extLst>
              <a:ext uri="{FF2B5EF4-FFF2-40B4-BE49-F238E27FC236}">
                <a16:creationId xmlns:a16="http://schemas.microsoft.com/office/drawing/2014/main" id="{3AA83FAA-3FA7-B1C5-42C6-9702D2442AE6}"/>
              </a:ext>
            </a:extLst>
          </p:cNvPr>
          <p:cNvSpPr>
            <a:spLocks noGrp="1"/>
          </p:cNvSpPr>
          <p:nvPr>
            <p:ph idx="1"/>
          </p:nvPr>
        </p:nvSpPr>
        <p:spPr/>
        <p:txBody>
          <a:bodyPr/>
          <a:lstStyle/>
          <a:p>
            <a:r>
              <a:rPr lang="en-GB" dirty="0"/>
              <a:t>Process</a:t>
            </a:r>
          </a:p>
          <a:p>
            <a:pPr marL="1885950" lvl="2" indent="-742950">
              <a:buFont typeface="+mj-lt"/>
              <a:buAutoNum type="arabicPeriod"/>
            </a:pPr>
            <a:r>
              <a:rPr lang="en-GB" dirty="0"/>
              <a:t>Devise plausible items</a:t>
            </a:r>
          </a:p>
          <a:p>
            <a:pPr marL="1885950" lvl="2" indent="-742950">
              <a:buFont typeface="+mj-lt"/>
              <a:buAutoNum type="arabicPeriod"/>
            </a:pPr>
            <a:r>
              <a:rPr lang="en-GB" dirty="0"/>
              <a:t>Refine &amp; Pilot</a:t>
            </a:r>
          </a:p>
          <a:p>
            <a:pPr marL="1885950" lvl="2" indent="-742950">
              <a:buFont typeface="+mj-lt"/>
              <a:buAutoNum type="arabicPeriod"/>
            </a:pPr>
            <a:r>
              <a:rPr lang="en-GB" dirty="0"/>
              <a:t>Exploratory then Confirmatory Factor Analysis</a:t>
            </a:r>
          </a:p>
          <a:p>
            <a:pPr marL="1885950" lvl="2" indent="-742950">
              <a:buFont typeface="+mj-lt"/>
              <a:buAutoNum type="arabicPeriod"/>
            </a:pPr>
            <a:r>
              <a:rPr lang="en-GB" dirty="0"/>
              <a:t>Reliability and fit</a:t>
            </a:r>
          </a:p>
          <a:p>
            <a:pPr marL="1885950" lvl="2" indent="-742950">
              <a:buFont typeface="+mj-lt"/>
              <a:buAutoNum type="arabicPeriod"/>
            </a:pPr>
            <a:r>
              <a:rPr lang="en-GB" dirty="0"/>
              <a:t>Convergent &amp; Discriminant Validity</a:t>
            </a:r>
          </a:p>
          <a:p>
            <a:pPr marL="914400" lvl="2" indent="0">
              <a:buNone/>
            </a:pPr>
            <a:endParaRPr lang="en-GB" dirty="0"/>
          </a:p>
        </p:txBody>
      </p:sp>
    </p:spTree>
    <p:extLst>
      <p:ext uri="{BB962C8B-B14F-4D97-AF65-F5344CB8AC3E}">
        <p14:creationId xmlns:p14="http://schemas.microsoft.com/office/powerpoint/2010/main" val="3404210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E974A-7CDD-6CAD-FBE6-50EF6A91E55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76B23C1-FE3D-8D49-70A6-F26D73F53F02}"/>
              </a:ext>
            </a:extLst>
          </p:cNvPr>
          <p:cNvSpPr>
            <a:spLocks noGrp="1"/>
          </p:cNvSpPr>
          <p:nvPr>
            <p:ph idx="13"/>
          </p:nvPr>
        </p:nvSpPr>
        <p:spPr/>
        <p:txBody>
          <a:bodyPr/>
          <a:lstStyle/>
          <a:p>
            <a:r>
              <a:rPr lang="en-GB" dirty="0"/>
              <a:t>But how do we know?</a:t>
            </a:r>
          </a:p>
        </p:txBody>
      </p:sp>
      <p:sp>
        <p:nvSpPr>
          <p:cNvPr id="3" name="Content Placeholder 2">
            <a:extLst>
              <a:ext uri="{FF2B5EF4-FFF2-40B4-BE49-F238E27FC236}">
                <a16:creationId xmlns:a16="http://schemas.microsoft.com/office/drawing/2014/main" id="{FE0640E4-39B6-80EB-32DE-221808FCDB3B}"/>
              </a:ext>
            </a:extLst>
          </p:cNvPr>
          <p:cNvSpPr>
            <a:spLocks noGrp="1"/>
          </p:cNvSpPr>
          <p:nvPr>
            <p:ph idx="1"/>
          </p:nvPr>
        </p:nvSpPr>
        <p:spPr/>
        <p:txBody>
          <a:bodyPr/>
          <a:lstStyle/>
          <a:p>
            <a:r>
              <a:rPr lang="en-GB" dirty="0"/>
              <a:t>Process</a:t>
            </a:r>
          </a:p>
          <a:p>
            <a:pPr marL="1885950" lvl="2" indent="-742950">
              <a:buFont typeface="+mj-lt"/>
              <a:buAutoNum type="arabicPeriod"/>
            </a:pPr>
            <a:r>
              <a:rPr lang="en-GB" dirty="0"/>
              <a:t>Devise plausible items</a:t>
            </a:r>
          </a:p>
          <a:p>
            <a:pPr marL="1885950" lvl="2" indent="-742950">
              <a:buFont typeface="+mj-lt"/>
              <a:buAutoNum type="arabicPeriod"/>
            </a:pPr>
            <a:r>
              <a:rPr lang="en-GB" dirty="0"/>
              <a:t>Refine &amp; Pilot</a:t>
            </a:r>
          </a:p>
          <a:p>
            <a:pPr marL="1885950" lvl="2" indent="-742950">
              <a:buFont typeface="+mj-lt"/>
              <a:buAutoNum type="arabicPeriod"/>
            </a:pPr>
            <a:r>
              <a:rPr lang="en-GB" dirty="0"/>
              <a:t>Exploratory then Confirmatory </a:t>
            </a:r>
            <a:r>
              <a:rPr lang="en-GB" b="1" dirty="0">
                <a:solidFill>
                  <a:schemeClr val="accent2"/>
                </a:solidFill>
              </a:rPr>
              <a:t>Factor Analysis</a:t>
            </a:r>
          </a:p>
          <a:p>
            <a:pPr marL="1885950" lvl="2" indent="-742950">
              <a:buFont typeface="+mj-lt"/>
              <a:buAutoNum type="arabicPeriod"/>
            </a:pPr>
            <a:r>
              <a:rPr lang="en-GB" dirty="0">
                <a:solidFill>
                  <a:schemeClr val="accent1"/>
                </a:solidFill>
              </a:rPr>
              <a:t>Fit &amp; </a:t>
            </a:r>
            <a:r>
              <a:rPr lang="en-GB" b="1" dirty="0">
                <a:solidFill>
                  <a:schemeClr val="accent2"/>
                </a:solidFill>
              </a:rPr>
              <a:t>Reliability</a:t>
            </a:r>
            <a:r>
              <a:rPr lang="en-GB" dirty="0"/>
              <a:t> </a:t>
            </a:r>
          </a:p>
          <a:p>
            <a:pPr marL="1885950" lvl="2" indent="-742950">
              <a:buFont typeface="+mj-lt"/>
              <a:buAutoNum type="arabicPeriod"/>
            </a:pPr>
            <a:r>
              <a:rPr lang="en-GB" dirty="0"/>
              <a:t>Discriminant &amp; </a:t>
            </a:r>
            <a:r>
              <a:rPr lang="en-GB" b="1" dirty="0">
                <a:solidFill>
                  <a:schemeClr val="accent2"/>
                </a:solidFill>
              </a:rPr>
              <a:t>Convergent </a:t>
            </a:r>
            <a:r>
              <a:rPr lang="en-GB" dirty="0"/>
              <a:t>Validity</a:t>
            </a:r>
          </a:p>
          <a:p>
            <a:pPr marL="914400" lvl="2" indent="0">
              <a:buNone/>
            </a:pPr>
            <a:endParaRPr lang="en-GB" dirty="0"/>
          </a:p>
        </p:txBody>
      </p:sp>
    </p:spTree>
    <p:extLst>
      <p:ext uri="{BB962C8B-B14F-4D97-AF65-F5344CB8AC3E}">
        <p14:creationId xmlns:p14="http://schemas.microsoft.com/office/powerpoint/2010/main" val="3653307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EB9E3-48EA-C578-CD44-39E3DEA5CA3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2DDFCA9-30ED-9FBA-8EBF-A31F316B345E}"/>
              </a:ext>
            </a:extLst>
          </p:cNvPr>
          <p:cNvSpPr>
            <a:spLocks noGrp="1"/>
          </p:cNvSpPr>
          <p:nvPr>
            <p:ph type="ctrTitle"/>
          </p:nvPr>
        </p:nvSpPr>
        <p:spPr/>
        <p:txBody>
          <a:bodyPr/>
          <a:lstStyle/>
          <a:p>
            <a:r>
              <a:rPr lang="en-GB" dirty="0"/>
              <a:t>The challenge of factors</a:t>
            </a:r>
          </a:p>
        </p:txBody>
      </p:sp>
    </p:spTree>
    <p:extLst>
      <p:ext uri="{BB962C8B-B14F-4D97-AF65-F5344CB8AC3E}">
        <p14:creationId xmlns:p14="http://schemas.microsoft.com/office/powerpoint/2010/main" val="2551137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024EC-0A52-6783-CC0D-09A16D691A8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0D58D5-D899-9969-8BBF-875B38B885C0}"/>
              </a:ext>
            </a:extLst>
          </p:cNvPr>
          <p:cNvSpPr>
            <a:spLocks noGrp="1"/>
          </p:cNvSpPr>
          <p:nvPr>
            <p:ph idx="13"/>
          </p:nvPr>
        </p:nvSpPr>
        <p:spPr/>
        <p:txBody>
          <a:bodyPr/>
          <a:lstStyle/>
          <a:p>
            <a:r>
              <a:rPr lang="en-GB" dirty="0"/>
              <a:t>Immersion</a:t>
            </a:r>
          </a:p>
        </p:txBody>
      </p:sp>
      <p:sp>
        <p:nvSpPr>
          <p:cNvPr id="3" name="Content Placeholder 2">
            <a:extLst>
              <a:ext uri="{FF2B5EF4-FFF2-40B4-BE49-F238E27FC236}">
                <a16:creationId xmlns:a16="http://schemas.microsoft.com/office/drawing/2014/main" id="{8F966A10-2235-0AC4-1B57-77A926F72988}"/>
              </a:ext>
            </a:extLst>
          </p:cNvPr>
          <p:cNvSpPr>
            <a:spLocks noGrp="1"/>
          </p:cNvSpPr>
          <p:nvPr>
            <p:ph idx="1"/>
          </p:nvPr>
        </p:nvSpPr>
        <p:spPr>
          <a:xfrm>
            <a:off x="943133" y="1917984"/>
            <a:ext cx="5893096" cy="4392942"/>
          </a:xfrm>
        </p:spPr>
        <p:txBody>
          <a:bodyPr>
            <a:normAutofit/>
          </a:bodyPr>
          <a:lstStyle/>
          <a:p>
            <a:r>
              <a:rPr lang="en-GB" dirty="0"/>
              <a:t>“Lost in a game”</a:t>
            </a:r>
          </a:p>
          <a:p>
            <a:r>
              <a:rPr lang="en-GB" dirty="0"/>
              <a:t>Cognitive experience</a:t>
            </a:r>
          </a:p>
          <a:p>
            <a:r>
              <a:rPr lang="en-GB" dirty="0"/>
              <a:t>Intuitively understood</a:t>
            </a:r>
          </a:p>
        </p:txBody>
      </p:sp>
      <p:sp>
        <p:nvSpPr>
          <p:cNvPr id="7" name="TextBox 6">
            <a:extLst>
              <a:ext uri="{FF2B5EF4-FFF2-40B4-BE49-F238E27FC236}">
                <a16:creationId xmlns:a16="http://schemas.microsoft.com/office/drawing/2014/main" id="{3C1880FE-8CB4-AE58-C2E7-35515617AE16}"/>
              </a:ext>
            </a:extLst>
          </p:cNvPr>
          <p:cNvSpPr txBox="1"/>
          <p:nvPr/>
        </p:nvSpPr>
        <p:spPr>
          <a:xfrm>
            <a:off x="908155" y="6298568"/>
            <a:ext cx="10445646" cy="461665"/>
          </a:xfrm>
          <a:prstGeom prst="rect">
            <a:avLst/>
          </a:prstGeom>
          <a:noFill/>
        </p:spPr>
        <p:txBody>
          <a:bodyPr wrap="square" rtlCol="0">
            <a:spAutoFit/>
          </a:bodyPr>
          <a:lstStyle/>
          <a:p>
            <a:r>
              <a:rPr lang="en-GB" sz="2400" dirty="0">
                <a:solidFill>
                  <a:schemeClr val="accent1"/>
                </a:solidFill>
                <a:latin typeface="Segoe UI Light" panose="020B0502040204020203" pitchFamily="34" charset="0"/>
                <a:cs typeface="Segoe UI Light" panose="020B0502040204020203" pitchFamily="34" charset="0"/>
              </a:rPr>
              <a:t>Brown &amp; Cairns (2004) A grounded investigation of immersion in games</a:t>
            </a:r>
          </a:p>
        </p:txBody>
      </p:sp>
      <p:pic>
        <p:nvPicPr>
          <p:cNvPr id="9" name="Picture 2" descr="A scene from Shadow of the Colossus with Wanda standing on his horse, Agro, as they hurtle across a beautiful grassland. Wanda has his bow handy. Wherever they are going, it's going to be exciting and they're going together.">
            <a:extLst>
              <a:ext uri="{FF2B5EF4-FFF2-40B4-BE49-F238E27FC236}">
                <a16:creationId xmlns:a16="http://schemas.microsoft.com/office/drawing/2014/main" id="{383F54BA-CBB3-BD75-5FAA-7AD65916AF7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3860" t="24971" r="8377" b="-681"/>
          <a:stretch>
            <a:fillRect/>
          </a:stretch>
        </p:blipFill>
        <p:spPr bwMode="auto">
          <a:xfrm>
            <a:off x="7327557" y="1419653"/>
            <a:ext cx="4326280" cy="4878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75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79CDA1-E41F-5CD5-54A2-1FDD5A002630}"/>
              </a:ext>
            </a:extLst>
          </p:cNvPr>
          <p:cNvSpPr>
            <a:spLocks noGrp="1"/>
          </p:cNvSpPr>
          <p:nvPr>
            <p:ph idx="13"/>
          </p:nvPr>
        </p:nvSpPr>
        <p:spPr/>
        <p:txBody>
          <a:bodyPr/>
          <a:lstStyle/>
          <a:p>
            <a:r>
              <a:rPr lang="en-GB" dirty="0"/>
              <a:t>Scale and factors</a:t>
            </a:r>
          </a:p>
        </p:txBody>
      </p:sp>
      <p:sp>
        <p:nvSpPr>
          <p:cNvPr id="3" name="Content Placeholder 2">
            <a:extLst>
              <a:ext uri="{FF2B5EF4-FFF2-40B4-BE49-F238E27FC236}">
                <a16:creationId xmlns:a16="http://schemas.microsoft.com/office/drawing/2014/main" id="{67D4645F-37D6-32A9-0528-F5CE8692D131}"/>
              </a:ext>
            </a:extLst>
          </p:cNvPr>
          <p:cNvSpPr>
            <a:spLocks noGrp="1"/>
          </p:cNvSpPr>
          <p:nvPr>
            <p:ph idx="1"/>
          </p:nvPr>
        </p:nvSpPr>
        <p:spPr>
          <a:xfrm>
            <a:off x="943133" y="1905627"/>
            <a:ext cx="5893096" cy="4392942"/>
          </a:xfrm>
        </p:spPr>
        <p:txBody>
          <a:bodyPr>
            <a:normAutofit lnSpcReduction="10000"/>
          </a:bodyPr>
          <a:lstStyle/>
          <a:p>
            <a:r>
              <a:rPr lang="en-GB" dirty="0"/>
              <a:t>IEQ: 31 items</a:t>
            </a:r>
          </a:p>
          <a:p>
            <a:pPr marL="457200" lvl="1" indent="0">
              <a:buNone/>
            </a:pPr>
            <a:r>
              <a:rPr lang="en-GB" sz="3200" dirty="0"/>
              <a:t>Real world dissociation</a:t>
            </a:r>
          </a:p>
          <a:p>
            <a:pPr marL="457200" lvl="1" indent="0">
              <a:buNone/>
            </a:pPr>
            <a:r>
              <a:rPr lang="en-GB" sz="3200" dirty="0"/>
              <a:t>Cognitive Involvement </a:t>
            </a:r>
          </a:p>
          <a:p>
            <a:pPr marL="457200" lvl="1" indent="0">
              <a:buNone/>
            </a:pPr>
            <a:r>
              <a:rPr lang="en-GB" sz="3200" dirty="0"/>
              <a:t>Emotional Involvement</a:t>
            </a:r>
          </a:p>
          <a:p>
            <a:pPr marL="457200" lvl="1" indent="0">
              <a:buNone/>
            </a:pPr>
            <a:r>
              <a:rPr lang="en-GB" sz="3200" dirty="0"/>
              <a:t>Control</a:t>
            </a:r>
          </a:p>
          <a:p>
            <a:pPr marL="457200" lvl="1" indent="0">
              <a:buNone/>
            </a:pPr>
            <a:r>
              <a:rPr lang="en-GB" sz="3200" dirty="0"/>
              <a:t>Challenge</a:t>
            </a:r>
          </a:p>
          <a:p>
            <a:endParaRPr lang="en-GB" dirty="0"/>
          </a:p>
        </p:txBody>
      </p:sp>
      <p:sp>
        <p:nvSpPr>
          <p:cNvPr id="7" name="TextBox 6">
            <a:extLst>
              <a:ext uri="{FF2B5EF4-FFF2-40B4-BE49-F238E27FC236}">
                <a16:creationId xmlns:a16="http://schemas.microsoft.com/office/drawing/2014/main" id="{BF97867D-9864-E486-4B54-6DEEB2A85FF6}"/>
              </a:ext>
            </a:extLst>
          </p:cNvPr>
          <p:cNvSpPr txBox="1"/>
          <p:nvPr/>
        </p:nvSpPr>
        <p:spPr>
          <a:xfrm>
            <a:off x="908155" y="6298568"/>
            <a:ext cx="10445646" cy="461665"/>
          </a:xfrm>
          <a:prstGeom prst="rect">
            <a:avLst/>
          </a:prstGeom>
          <a:noFill/>
        </p:spPr>
        <p:txBody>
          <a:bodyPr wrap="square" rtlCol="0">
            <a:spAutoFit/>
          </a:bodyPr>
          <a:lstStyle/>
          <a:p>
            <a:r>
              <a:rPr lang="en-GB" sz="2400" dirty="0">
                <a:solidFill>
                  <a:schemeClr val="accent1"/>
                </a:solidFill>
                <a:latin typeface="Segoe UI Light" panose="020B0502040204020203" pitchFamily="34" charset="0"/>
                <a:cs typeface="Segoe UI Light" panose="020B0502040204020203" pitchFamily="34" charset="0"/>
              </a:rPr>
              <a:t>Jennett et al (2008) Measuring &amp; defining the experience of immersion…</a:t>
            </a:r>
          </a:p>
        </p:txBody>
      </p:sp>
    </p:spTree>
    <p:extLst>
      <p:ext uri="{BB962C8B-B14F-4D97-AF65-F5344CB8AC3E}">
        <p14:creationId xmlns:p14="http://schemas.microsoft.com/office/powerpoint/2010/main" val="3160127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BD5D671-1E84-360F-DCE6-872EEE9CD8E6}"/>
              </a:ext>
            </a:extLst>
          </p:cNvPr>
          <p:cNvSpPr>
            <a:spLocks noGrp="1"/>
          </p:cNvSpPr>
          <p:nvPr>
            <p:ph idx="13"/>
          </p:nvPr>
        </p:nvSpPr>
        <p:spPr/>
        <p:txBody>
          <a:bodyPr/>
          <a:lstStyle/>
          <a:p>
            <a:r>
              <a:rPr lang="en-GB" dirty="0"/>
              <a:t>Immersion changes with…</a:t>
            </a:r>
          </a:p>
        </p:txBody>
      </p:sp>
      <p:sp>
        <p:nvSpPr>
          <p:cNvPr id="3" name="Content Placeholder 2">
            <a:extLst>
              <a:ext uri="{FF2B5EF4-FFF2-40B4-BE49-F238E27FC236}">
                <a16:creationId xmlns:a16="http://schemas.microsoft.com/office/drawing/2014/main" id="{7379EEA0-B5FF-F111-EAD7-45AC3977BDFE}"/>
              </a:ext>
            </a:extLst>
          </p:cNvPr>
          <p:cNvSpPr>
            <a:spLocks noGrp="1"/>
          </p:cNvSpPr>
          <p:nvPr>
            <p:ph idx="1"/>
          </p:nvPr>
        </p:nvSpPr>
        <p:spPr/>
        <p:txBody>
          <a:bodyPr/>
          <a:lstStyle/>
          <a:p>
            <a:r>
              <a:rPr lang="en-GB" dirty="0"/>
              <a:t>Screen size</a:t>
            </a:r>
          </a:p>
          <a:p>
            <a:r>
              <a:rPr lang="en-GB" dirty="0"/>
              <a:t>Player perspective</a:t>
            </a:r>
          </a:p>
          <a:p>
            <a:r>
              <a:rPr lang="en-GB" dirty="0"/>
              <a:t>Controllers</a:t>
            </a:r>
          </a:p>
          <a:p>
            <a:r>
              <a:rPr lang="en-GB" dirty="0"/>
              <a:t>Time pressure</a:t>
            </a:r>
          </a:p>
          <a:p>
            <a:r>
              <a:rPr lang="en-GB" dirty="0"/>
              <a:t>Other players… </a:t>
            </a:r>
          </a:p>
          <a:p>
            <a:endParaRPr lang="en-GB" dirty="0"/>
          </a:p>
        </p:txBody>
      </p:sp>
      <p:pic>
        <p:nvPicPr>
          <p:cNvPr id="4" name="Google Shape;169;p29" descr="A scene from Don't Starve with the main protagonist Wilson looking rather wild and sitting on top of what looks like an equally wild bison.">
            <a:extLst>
              <a:ext uri="{FF2B5EF4-FFF2-40B4-BE49-F238E27FC236}">
                <a16:creationId xmlns:a16="http://schemas.microsoft.com/office/drawing/2014/main" id="{798225A5-D026-2B33-964D-02B2E07214C2}"/>
              </a:ext>
            </a:extLst>
          </p:cNvPr>
          <p:cNvPicPr preferRelativeResize="0">
            <a:picLocks noChangeAspect="1"/>
          </p:cNvPicPr>
          <p:nvPr/>
        </p:nvPicPr>
        <p:blipFill>
          <a:blip r:embed="rId2">
            <a:alphaModFix/>
          </a:blip>
          <a:stretch>
            <a:fillRect/>
          </a:stretch>
        </p:blipFill>
        <p:spPr>
          <a:xfrm>
            <a:off x="7760043" y="1426715"/>
            <a:ext cx="3547066" cy="4871854"/>
          </a:xfrm>
          <a:prstGeom prst="rect">
            <a:avLst/>
          </a:prstGeom>
          <a:noFill/>
          <a:ln>
            <a:noFill/>
          </a:ln>
        </p:spPr>
      </p:pic>
      <p:sp>
        <p:nvSpPr>
          <p:cNvPr id="6" name="TextBox 5">
            <a:extLst>
              <a:ext uri="{FF2B5EF4-FFF2-40B4-BE49-F238E27FC236}">
                <a16:creationId xmlns:a16="http://schemas.microsoft.com/office/drawing/2014/main" id="{18D248DC-BDDA-1B34-C0D9-086696BCCD7D}"/>
              </a:ext>
            </a:extLst>
          </p:cNvPr>
          <p:cNvSpPr txBox="1"/>
          <p:nvPr/>
        </p:nvSpPr>
        <p:spPr>
          <a:xfrm>
            <a:off x="908155" y="6298568"/>
            <a:ext cx="10445646" cy="461665"/>
          </a:xfrm>
          <a:prstGeom prst="rect">
            <a:avLst/>
          </a:prstGeom>
          <a:noFill/>
        </p:spPr>
        <p:txBody>
          <a:bodyPr wrap="square" rtlCol="0">
            <a:spAutoFit/>
          </a:bodyPr>
          <a:lstStyle/>
          <a:p>
            <a:r>
              <a:rPr lang="en-GB" sz="2400" dirty="0">
                <a:solidFill>
                  <a:schemeClr val="accent1"/>
                </a:solidFill>
                <a:latin typeface="Segoe UI Light" panose="020B0502040204020203" pitchFamily="34" charset="0"/>
                <a:cs typeface="Segoe UI Light" panose="020B0502040204020203" pitchFamily="34" charset="0"/>
              </a:rPr>
              <a:t>Denisova &amp; Cairns (2018) The placebo effect in digital games…</a:t>
            </a:r>
          </a:p>
        </p:txBody>
      </p:sp>
    </p:spTree>
    <p:extLst>
      <p:ext uri="{BB962C8B-B14F-4D97-AF65-F5344CB8AC3E}">
        <p14:creationId xmlns:p14="http://schemas.microsoft.com/office/powerpoint/2010/main" val="753227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A2740A0-5CF4-76DF-DFCE-49E803CDE029}"/>
              </a:ext>
            </a:extLst>
          </p:cNvPr>
          <p:cNvSpPr>
            <a:spLocks noGrp="1"/>
          </p:cNvSpPr>
          <p:nvPr>
            <p:ph idx="13"/>
          </p:nvPr>
        </p:nvSpPr>
        <p:spPr/>
        <p:txBody>
          <a:bodyPr/>
          <a:lstStyle/>
          <a:p>
            <a:r>
              <a:rPr lang="en-GB" dirty="0"/>
              <a:t>Revising the IEQ</a:t>
            </a:r>
          </a:p>
        </p:txBody>
      </p:sp>
      <p:sp>
        <p:nvSpPr>
          <p:cNvPr id="3" name="Content Placeholder 2">
            <a:extLst>
              <a:ext uri="{FF2B5EF4-FFF2-40B4-BE49-F238E27FC236}">
                <a16:creationId xmlns:a16="http://schemas.microsoft.com/office/drawing/2014/main" id="{A8573CD9-69FF-3F40-5900-12DFFDEEC9C0}"/>
              </a:ext>
            </a:extLst>
          </p:cNvPr>
          <p:cNvSpPr>
            <a:spLocks noGrp="1"/>
          </p:cNvSpPr>
          <p:nvPr>
            <p:ph idx="1"/>
          </p:nvPr>
        </p:nvSpPr>
        <p:spPr>
          <a:xfrm>
            <a:off x="908155" y="1844434"/>
            <a:ext cx="5532402" cy="4518265"/>
          </a:xfrm>
        </p:spPr>
        <p:txBody>
          <a:bodyPr/>
          <a:lstStyle/>
          <a:p>
            <a:r>
              <a:rPr lang="en-GB" dirty="0"/>
              <a:t>Reduced to 11 items</a:t>
            </a:r>
          </a:p>
          <a:p>
            <a:r>
              <a:rPr lang="en-GB" dirty="0"/>
              <a:t>Found 3 factors</a:t>
            </a:r>
          </a:p>
          <a:p>
            <a:pPr marL="914400" lvl="2" indent="0">
              <a:buNone/>
            </a:pPr>
            <a:r>
              <a:rPr lang="en-GB" dirty="0"/>
              <a:t>Involvement</a:t>
            </a:r>
          </a:p>
          <a:p>
            <a:pPr marL="914400" lvl="2" indent="0">
              <a:buNone/>
            </a:pPr>
            <a:r>
              <a:rPr lang="en-GB" dirty="0"/>
              <a:t>RWD</a:t>
            </a:r>
          </a:p>
          <a:p>
            <a:pPr marL="914400" lvl="2" indent="0">
              <a:buNone/>
            </a:pPr>
            <a:r>
              <a:rPr lang="en-GB" dirty="0"/>
              <a:t>Challenge</a:t>
            </a:r>
          </a:p>
        </p:txBody>
      </p:sp>
      <p:sp>
        <p:nvSpPr>
          <p:cNvPr id="5" name="TextBox 4">
            <a:extLst>
              <a:ext uri="{FF2B5EF4-FFF2-40B4-BE49-F238E27FC236}">
                <a16:creationId xmlns:a16="http://schemas.microsoft.com/office/drawing/2014/main" id="{5A3B38D0-4D7C-3D33-CD36-2C0971206E28}"/>
              </a:ext>
            </a:extLst>
          </p:cNvPr>
          <p:cNvSpPr txBox="1"/>
          <p:nvPr/>
        </p:nvSpPr>
        <p:spPr>
          <a:xfrm>
            <a:off x="908155" y="6298568"/>
            <a:ext cx="10445646" cy="461665"/>
          </a:xfrm>
          <a:prstGeom prst="rect">
            <a:avLst/>
          </a:prstGeom>
          <a:noFill/>
        </p:spPr>
        <p:txBody>
          <a:bodyPr wrap="square" rtlCol="0">
            <a:spAutoFit/>
          </a:bodyPr>
          <a:lstStyle/>
          <a:p>
            <a:r>
              <a:rPr lang="en-GB" sz="2400" dirty="0">
                <a:solidFill>
                  <a:schemeClr val="accent1"/>
                </a:solidFill>
                <a:latin typeface="Segoe UI Light" panose="020B0502040204020203" pitchFamily="34" charset="0"/>
                <a:cs typeface="Segoe UI Light" panose="020B0502040204020203" pitchFamily="34" charset="0"/>
              </a:rPr>
              <a:t>Cutting et al (2025) The development &amp; validation of the IEQ-SF</a:t>
            </a:r>
          </a:p>
        </p:txBody>
      </p:sp>
      <p:pic>
        <p:nvPicPr>
          <p:cNvPr id="7" name="Picture 6" descr="A scree plot of the 31 factors identified in the IEQ with eigenvalues on the left hand side. As the factors are ordered by magnitude of eigenvalue, you get a classic scree plot of the values dropping rapidly in the first four or five values then settling into a shallow slope. A second line represents the factors found in simulated random data and it intersects the scree plot around the sixth or seventh factor.">
            <a:extLst>
              <a:ext uri="{FF2B5EF4-FFF2-40B4-BE49-F238E27FC236}">
                <a16:creationId xmlns:a16="http://schemas.microsoft.com/office/drawing/2014/main" id="{E69D6670-AADB-15F2-BA08-8D8D47ED55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9356" y="1407629"/>
            <a:ext cx="6275647" cy="4890939"/>
          </a:xfrm>
          <a:prstGeom prst="rect">
            <a:avLst/>
          </a:prstGeom>
        </p:spPr>
      </p:pic>
    </p:spTree>
    <p:extLst>
      <p:ext uri="{BB962C8B-B14F-4D97-AF65-F5344CB8AC3E}">
        <p14:creationId xmlns:p14="http://schemas.microsoft.com/office/powerpoint/2010/main" val="2106369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9ABC179-109F-D54C-E879-09742228F193}"/>
              </a:ext>
            </a:extLst>
          </p:cNvPr>
          <p:cNvSpPr>
            <a:spLocks noGrp="1"/>
          </p:cNvSpPr>
          <p:nvPr>
            <p:ph idx="13"/>
          </p:nvPr>
        </p:nvSpPr>
        <p:spPr/>
        <p:txBody>
          <a:bodyPr/>
          <a:lstStyle/>
          <a:p>
            <a:r>
              <a:rPr lang="en-GB" dirty="0"/>
              <a:t>One or three immersions?!</a:t>
            </a:r>
          </a:p>
        </p:txBody>
      </p:sp>
      <p:graphicFrame>
        <p:nvGraphicFramePr>
          <p:cNvPr id="4" name="Content Placeholder 3">
            <a:extLst>
              <a:ext uri="{FF2B5EF4-FFF2-40B4-BE49-F238E27FC236}">
                <a16:creationId xmlns:a16="http://schemas.microsoft.com/office/drawing/2014/main" id="{D1022731-1434-B14D-66C3-42E807AA3934}"/>
              </a:ext>
            </a:extLst>
          </p:cNvPr>
          <p:cNvGraphicFramePr>
            <a:graphicFrameLocks noGrp="1"/>
          </p:cNvGraphicFramePr>
          <p:nvPr>
            <p:ph idx="1"/>
            <p:extLst>
              <p:ext uri="{D42A27DB-BD31-4B8C-83A1-F6EECF244321}">
                <p14:modId xmlns:p14="http://schemas.microsoft.com/office/powerpoint/2010/main" val="4171373056"/>
              </p:ext>
            </p:extLst>
          </p:nvPr>
        </p:nvGraphicFramePr>
        <p:xfrm>
          <a:off x="908049" y="1844675"/>
          <a:ext cx="4644452" cy="4699344"/>
        </p:xfrm>
        <a:graphic>
          <a:graphicData uri="http://schemas.openxmlformats.org/drawingml/2006/table">
            <a:tbl>
              <a:tblPr firstRow="1" bandRow="1"/>
              <a:tblGrid>
                <a:gridCol w="1161113">
                  <a:extLst>
                    <a:ext uri="{9D8B030D-6E8A-4147-A177-3AD203B41FA5}">
                      <a16:colId xmlns:a16="http://schemas.microsoft.com/office/drawing/2014/main" val="3697579823"/>
                    </a:ext>
                  </a:extLst>
                </a:gridCol>
                <a:gridCol w="1161113">
                  <a:extLst>
                    <a:ext uri="{9D8B030D-6E8A-4147-A177-3AD203B41FA5}">
                      <a16:colId xmlns:a16="http://schemas.microsoft.com/office/drawing/2014/main" val="2439022304"/>
                    </a:ext>
                  </a:extLst>
                </a:gridCol>
                <a:gridCol w="1161113">
                  <a:extLst>
                    <a:ext uri="{9D8B030D-6E8A-4147-A177-3AD203B41FA5}">
                      <a16:colId xmlns:a16="http://schemas.microsoft.com/office/drawing/2014/main" val="36661208"/>
                    </a:ext>
                  </a:extLst>
                </a:gridCol>
                <a:gridCol w="1161113">
                  <a:extLst>
                    <a:ext uri="{9D8B030D-6E8A-4147-A177-3AD203B41FA5}">
                      <a16:colId xmlns:a16="http://schemas.microsoft.com/office/drawing/2014/main" val="1107191538"/>
                    </a:ext>
                  </a:extLst>
                </a:gridCol>
              </a:tblGrid>
              <a:tr h="587418">
                <a:tc>
                  <a:txBody>
                    <a:bodyPr/>
                    <a:lstStyle/>
                    <a:p>
                      <a:r>
                        <a:rPr lang="en-GB" sz="2800" b="1" dirty="0">
                          <a:solidFill>
                            <a:schemeClr val="accent1"/>
                          </a:solidFill>
                          <a:latin typeface="Segoe UI Light" panose="020B0502040204020203" pitchFamily="34" charset="0"/>
                          <a:cs typeface="Segoe UI Light" panose="020B0502040204020203" pitchFamily="34" charset="0"/>
                        </a:rPr>
                        <a:t>EFA</a:t>
                      </a:r>
                    </a:p>
                  </a:txBody>
                  <a:tcPr/>
                </a:tc>
                <a:tc>
                  <a:txBody>
                    <a:bodyPr/>
                    <a:lstStyle/>
                    <a:p>
                      <a:r>
                        <a:rPr lang="en-GB" sz="2800" b="1" dirty="0">
                          <a:solidFill>
                            <a:schemeClr val="accent1"/>
                          </a:solidFill>
                          <a:latin typeface="Segoe UI Light" panose="020B0502040204020203" pitchFamily="34" charset="0"/>
                          <a:cs typeface="Segoe UI Light" panose="020B0502040204020203" pitchFamily="34" charset="0"/>
                        </a:rPr>
                        <a:t>F1</a:t>
                      </a:r>
                    </a:p>
                  </a:txBody>
                  <a:tcPr/>
                </a:tc>
                <a:tc>
                  <a:txBody>
                    <a:bodyPr/>
                    <a:lstStyle/>
                    <a:p>
                      <a:r>
                        <a:rPr lang="en-GB" sz="2800" b="1" dirty="0">
                          <a:solidFill>
                            <a:schemeClr val="accent1"/>
                          </a:solidFill>
                          <a:latin typeface="Segoe UI Light" panose="020B0502040204020203" pitchFamily="34" charset="0"/>
                          <a:cs typeface="Segoe UI Light" panose="020B0502040204020203" pitchFamily="34" charset="0"/>
                        </a:rPr>
                        <a:t>F2</a:t>
                      </a:r>
                    </a:p>
                  </a:txBody>
                  <a:tcPr/>
                </a:tc>
                <a:tc>
                  <a:txBody>
                    <a:bodyPr/>
                    <a:lstStyle/>
                    <a:p>
                      <a:r>
                        <a:rPr lang="en-GB" sz="2800" b="1" dirty="0">
                          <a:solidFill>
                            <a:schemeClr val="accent1"/>
                          </a:solidFill>
                          <a:latin typeface="Segoe UI Light" panose="020B0502040204020203" pitchFamily="34" charset="0"/>
                          <a:cs typeface="Segoe UI Light" panose="020B0502040204020203" pitchFamily="34" charset="0"/>
                        </a:rPr>
                        <a:t>F3</a:t>
                      </a:r>
                    </a:p>
                  </a:txBody>
                  <a:tcPr/>
                </a:tc>
                <a:extLst>
                  <a:ext uri="{0D108BD9-81ED-4DB2-BD59-A6C34878D82A}">
                    <a16:rowId xmlns:a16="http://schemas.microsoft.com/office/drawing/2014/main" val="134507694"/>
                  </a:ext>
                </a:extLst>
              </a:tr>
              <a:tr h="587418">
                <a:tc>
                  <a:txBody>
                    <a:bodyPr/>
                    <a:lstStyle/>
                    <a:p>
                      <a:r>
                        <a:rPr lang="en-GB" sz="2800" dirty="0">
                          <a:solidFill>
                            <a:srgbClr val="000000"/>
                          </a:solidFill>
                          <a:latin typeface="Segoe UI Light" panose="020B0502040204020203" pitchFamily="34" charset="0"/>
                          <a:cs typeface="Segoe UI Light" panose="020B0502040204020203" pitchFamily="34" charset="0"/>
                        </a:rPr>
                        <a:t>Item 1</a:t>
                      </a:r>
                    </a:p>
                  </a:txBody>
                  <a:tcPr/>
                </a:tc>
                <a:tc>
                  <a:txBody>
                    <a:bodyPr/>
                    <a:lstStyle/>
                    <a:p>
                      <a:r>
                        <a:rPr lang="en-GB" sz="2800" b="0" dirty="0">
                          <a:solidFill>
                            <a:srgbClr val="000000"/>
                          </a:solidFill>
                          <a:latin typeface="Segoe UI" panose="020B0502040204020203" pitchFamily="34" charset="0"/>
                          <a:cs typeface="Segoe UI" panose="020B0502040204020203" pitchFamily="34" charset="0"/>
                        </a:rPr>
                        <a:t>0.54</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0.12</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0.32</a:t>
                      </a:r>
                    </a:p>
                  </a:txBody>
                  <a:tcPr/>
                </a:tc>
                <a:extLst>
                  <a:ext uri="{0D108BD9-81ED-4DB2-BD59-A6C34878D82A}">
                    <a16:rowId xmlns:a16="http://schemas.microsoft.com/office/drawing/2014/main" val="2155895031"/>
                  </a:ext>
                </a:extLst>
              </a:tr>
              <a:tr h="587418">
                <a:tc>
                  <a:txBody>
                    <a:bodyPr/>
                    <a:lstStyle/>
                    <a:p>
                      <a:r>
                        <a:rPr lang="en-GB" sz="2800" dirty="0">
                          <a:solidFill>
                            <a:srgbClr val="000000"/>
                          </a:solidFill>
                          <a:latin typeface="Segoe UI Light" panose="020B0502040204020203" pitchFamily="34" charset="0"/>
                          <a:cs typeface="Segoe UI Light" panose="020B0502040204020203" pitchFamily="34" charset="0"/>
                        </a:rPr>
                        <a:t>Item 2</a:t>
                      </a:r>
                    </a:p>
                  </a:txBody>
                  <a:tcPr/>
                </a:tc>
                <a:tc>
                  <a:txBody>
                    <a:bodyPr/>
                    <a:lstStyle/>
                    <a:p>
                      <a:r>
                        <a:rPr lang="en-GB" sz="2800" b="0" dirty="0">
                          <a:solidFill>
                            <a:srgbClr val="000000"/>
                          </a:solidFill>
                          <a:latin typeface="Segoe UI" panose="020B0502040204020203" pitchFamily="34" charset="0"/>
                          <a:cs typeface="Segoe UI" panose="020B0502040204020203" pitchFamily="34" charset="0"/>
                        </a:rPr>
                        <a:t>0.43</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0.06</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0.16</a:t>
                      </a:r>
                    </a:p>
                  </a:txBody>
                  <a:tcPr/>
                </a:tc>
                <a:extLst>
                  <a:ext uri="{0D108BD9-81ED-4DB2-BD59-A6C34878D82A}">
                    <a16:rowId xmlns:a16="http://schemas.microsoft.com/office/drawing/2014/main" val="270567695"/>
                  </a:ext>
                </a:extLst>
              </a:tr>
              <a:tr h="587418">
                <a:tc>
                  <a:txBody>
                    <a:bodyPr/>
                    <a:lstStyle/>
                    <a:p>
                      <a:r>
                        <a:rPr lang="en-GB" sz="2800" dirty="0">
                          <a:solidFill>
                            <a:srgbClr val="000000"/>
                          </a:solidFill>
                          <a:latin typeface="Segoe UI Light" panose="020B0502040204020203" pitchFamily="34" charset="0"/>
                          <a:cs typeface="Segoe UI Light" panose="020B0502040204020203" pitchFamily="34" charset="0"/>
                        </a:rPr>
                        <a:t>Item 3</a:t>
                      </a:r>
                    </a:p>
                  </a:txBody>
                  <a:tcPr/>
                </a:tc>
                <a:tc>
                  <a:txBody>
                    <a:bodyPr/>
                    <a:lstStyle/>
                    <a:p>
                      <a:r>
                        <a:rPr lang="en-GB" sz="2800" b="0" dirty="0">
                          <a:solidFill>
                            <a:srgbClr val="000000"/>
                          </a:solidFill>
                          <a:latin typeface="Segoe UI" panose="020B0502040204020203" pitchFamily="34" charset="0"/>
                          <a:cs typeface="Segoe UI" panose="020B0502040204020203" pitchFamily="34" charset="0"/>
                        </a:rPr>
                        <a:t>0.82</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0.21</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0.02</a:t>
                      </a:r>
                    </a:p>
                  </a:txBody>
                  <a:tcPr/>
                </a:tc>
                <a:extLst>
                  <a:ext uri="{0D108BD9-81ED-4DB2-BD59-A6C34878D82A}">
                    <a16:rowId xmlns:a16="http://schemas.microsoft.com/office/drawing/2014/main" val="1431738378"/>
                  </a:ext>
                </a:extLst>
              </a:tr>
              <a:tr h="587418">
                <a:tc>
                  <a:txBody>
                    <a:bodyPr/>
                    <a:lstStyle/>
                    <a:p>
                      <a:r>
                        <a:rPr lang="en-GB" sz="2800" dirty="0">
                          <a:solidFill>
                            <a:srgbClr val="000000"/>
                          </a:solidFill>
                          <a:latin typeface="Segoe UI Light" panose="020B0502040204020203" pitchFamily="34" charset="0"/>
                          <a:cs typeface="Segoe UI Light" panose="020B0502040204020203" pitchFamily="34" charset="0"/>
                        </a:rPr>
                        <a:t>Item 4</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0.32</a:t>
                      </a:r>
                    </a:p>
                  </a:txBody>
                  <a:tcPr/>
                </a:tc>
                <a:tc>
                  <a:txBody>
                    <a:bodyPr/>
                    <a:lstStyle/>
                    <a:p>
                      <a:r>
                        <a:rPr lang="en-GB" sz="2800" b="0" dirty="0">
                          <a:solidFill>
                            <a:srgbClr val="000000"/>
                          </a:solidFill>
                          <a:latin typeface="Segoe UI" panose="020B0502040204020203" pitchFamily="34" charset="0"/>
                          <a:cs typeface="Segoe UI" panose="020B0502040204020203" pitchFamily="34" charset="0"/>
                        </a:rPr>
                        <a:t>0.73</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0.14</a:t>
                      </a:r>
                    </a:p>
                  </a:txBody>
                  <a:tcPr/>
                </a:tc>
                <a:extLst>
                  <a:ext uri="{0D108BD9-81ED-4DB2-BD59-A6C34878D82A}">
                    <a16:rowId xmlns:a16="http://schemas.microsoft.com/office/drawing/2014/main" val="737111960"/>
                  </a:ext>
                </a:extLst>
              </a:tr>
              <a:tr h="587418">
                <a:tc>
                  <a:txBody>
                    <a:bodyPr/>
                    <a:lstStyle/>
                    <a:p>
                      <a:r>
                        <a:rPr lang="en-GB" sz="2800" dirty="0">
                          <a:solidFill>
                            <a:srgbClr val="000000"/>
                          </a:solidFill>
                          <a:latin typeface="Segoe UI Light" panose="020B0502040204020203" pitchFamily="34" charset="0"/>
                          <a:cs typeface="Segoe UI Light" panose="020B0502040204020203" pitchFamily="34" charset="0"/>
                        </a:rPr>
                        <a:t>Item 5</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0.28</a:t>
                      </a:r>
                    </a:p>
                  </a:txBody>
                  <a:tcPr/>
                </a:tc>
                <a:tc>
                  <a:txBody>
                    <a:bodyPr/>
                    <a:lstStyle/>
                    <a:p>
                      <a:r>
                        <a:rPr lang="en-GB" sz="2800" b="0" dirty="0">
                          <a:solidFill>
                            <a:srgbClr val="000000"/>
                          </a:solidFill>
                          <a:latin typeface="Segoe UI" panose="020B0502040204020203" pitchFamily="34" charset="0"/>
                          <a:cs typeface="Segoe UI" panose="020B0502040204020203" pitchFamily="34" charset="0"/>
                        </a:rPr>
                        <a:t>0.45</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0.21</a:t>
                      </a:r>
                    </a:p>
                  </a:txBody>
                  <a:tcPr/>
                </a:tc>
                <a:extLst>
                  <a:ext uri="{0D108BD9-81ED-4DB2-BD59-A6C34878D82A}">
                    <a16:rowId xmlns:a16="http://schemas.microsoft.com/office/drawing/2014/main" val="1510443784"/>
                  </a:ext>
                </a:extLst>
              </a:tr>
              <a:tr h="587418">
                <a:tc>
                  <a:txBody>
                    <a:bodyPr/>
                    <a:lstStyle/>
                    <a:p>
                      <a:r>
                        <a:rPr lang="en-GB" sz="2800" dirty="0">
                          <a:solidFill>
                            <a:srgbClr val="000000"/>
                          </a:solidFill>
                          <a:latin typeface="Segoe UI Light" panose="020B0502040204020203" pitchFamily="34" charset="0"/>
                          <a:cs typeface="Segoe UI Light" panose="020B0502040204020203" pitchFamily="34" charset="0"/>
                        </a:rPr>
                        <a:t>Item 6</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0.13</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0.28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0" dirty="0">
                          <a:solidFill>
                            <a:srgbClr val="000000"/>
                          </a:solidFill>
                          <a:latin typeface="Segoe UI" panose="020B0502040204020203" pitchFamily="34" charset="0"/>
                          <a:cs typeface="Segoe UI" panose="020B0502040204020203" pitchFamily="34" charset="0"/>
                        </a:rPr>
                        <a:t>0.67</a:t>
                      </a:r>
                    </a:p>
                  </a:txBody>
                  <a:tcPr/>
                </a:tc>
                <a:extLst>
                  <a:ext uri="{0D108BD9-81ED-4DB2-BD59-A6C34878D82A}">
                    <a16:rowId xmlns:a16="http://schemas.microsoft.com/office/drawing/2014/main" val="1707030757"/>
                  </a:ext>
                </a:extLst>
              </a:tr>
              <a:tr h="587418">
                <a:tc>
                  <a:txBody>
                    <a:bodyPr/>
                    <a:lstStyle/>
                    <a:p>
                      <a:r>
                        <a:rPr lang="en-GB" sz="2800" dirty="0">
                          <a:solidFill>
                            <a:srgbClr val="000000"/>
                          </a:solidFill>
                          <a:latin typeface="Segoe UI Light" panose="020B0502040204020203" pitchFamily="34" charset="0"/>
                          <a:cs typeface="Segoe UI Light" panose="020B0502040204020203" pitchFamily="34" charset="0"/>
                        </a:rPr>
                        <a:t>…</a:t>
                      </a:r>
                    </a:p>
                  </a:txBody>
                  <a:tcPr/>
                </a:tc>
                <a:tc>
                  <a:txBody>
                    <a:bodyPr/>
                    <a:lstStyle/>
                    <a:p>
                      <a:endParaRPr lang="en-GB" sz="2800">
                        <a:solidFill>
                          <a:srgbClr val="000000"/>
                        </a:solidFill>
                        <a:latin typeface="Segoe UI Light" panose="020B0502040204020203" pitchFamily="34" charset="0"/>
                        <a:cs typeface="Segoe UI Light" panose="020B0502040204020203" pitchFamily="34" charset="0"/>
                      </a:endParaRPr>
                    </a:p>
                  </a:txBody>
                  <a:tcPr/>
                </a:tc>
                <a:tc>
                  <a:txBody>
                    <a:bodyPr/>
                    <a:lstStyle/>
                    <a:p>
                      <a:endParaRPr lang="en-GB" sz="2800" dirty="0">
                        <a:solidFill>
                          <a:srgbClr val="000000"/>
                        </a:solidFill>
                        <a:latin typeface="Segoe UI Light" panose="020B0502040204020203" pitchFamily="34" charset="0"/>
                        <a:cs typeface="Segoe UI Light" panose="020B0502040204020203" pitchFamily="34" charset="0"/>
                      </a:endParaRPr>
                    </a:p>
                  </a:txBody>
                  <a:tcPr/>
                </a:tc>
                <a:tc>
                  <a:txBody>
                    <a:bodyPr/>
                    <a:lstStyle/>
                    <a:p>
                      <a:endParaRPr lang="en-GB" sz="2800" dirty="0">
                        <a:solidFill>
                          <a:srgbClr val="000000"/>
                        </a:solidFill>
                        <a:latin typeface="Segoe UI Light" panose="020B0502040204020203" pitchFamily="34" charset="0"/>
                        <a:cs typeface="Segoe UI Light" panose="020B0502040204020203" pitchFamily="34" charset="0"/>
                      </a:endParaRPr>
                    </a:p>
                  </a:txBody>
                  <a:tcPr/>
                </a:tc>
                <a:extLst>
                  <a:ext uri="{0D108BD9-81ED-4DB2-BD59-A6C34878D82A}">
                    <a16:rowId xmlns:a16="http://schemas.microsoft.com/office/drawing/2014/main" val="1067743991"/>
                  </a:ext>
                </a:extLst>
              </a:tr>
            </a:tbl>
          </a:graphicData>
        </a:graphic>
      </p:graphicFrame>
      <p:graphicFrame>
        <p:nvGraphicFramePr>
          <p:cNvPr id="5" name="Content Placeholder 3">
            <a:extLst>
              <a:ext uri="{FF2B5EF4-FFF2-40B4-BE49-F238E27FC236}">
                <a16:creationId xmlns:a16="http://schemas.microsoft.com/office/drawing/2014/main" id="{9AF1F4AB-EBD4-6C2D-0F75-D18210382615}"/>
              </a:ext>
            </a:extLst>
          </p:cNvPr>
          <p:cNvGraphicFramePr>
            <a:graphicFrameLocks/>
          </p:cNvGraphicFramePr>
          <p:nvPr>
            <p:extLst>
              <p:ext uri="{D42A27DB-BD31-4B8C-83A1-F6EECF244321}">
                <p14:modId xmlns:p14="http://schemas.microsoft.com/office/powerpoint/2010/main" val="392473820"/>
              </p:ext>
            </p:extLst>
          </p:nvPr>
        </p:nvGraphicFramePr>
        <p:xfrm>
          <a:off x="6639499" y="1844675"/>
          <a:ext cx="4644452" cy="4699344"/>
        </p:xfrm>
        <a:graphic>
          <a:graphicData uri="http://schemas.openxmlformats.org/drawingml/2006/table">
            <a:tbl>
              <a:tblPr firstRow="1" bandRow="1"/>
              <a:tblGrid>
                <a:gridCol w="1161113">
                  <a:extLst>
                    <a:ext uri="{9D8B030D-6E8A-4147-A177-3AD203B41FA5}">
                      <a16:colId xmlns:a16="http://schemas.microsoft.com/office/drawing/2014/main" val="3697579823"/>
                    </a:ext>
                  </a:extLst>
                </a:gridCol>
                <a:gridCol w="1161113">
                  <a:extLst>
                    <a:ext uri="{9D8B030D-6E8A-4147-A177-3AD203B41FA5}">
                      <a16:colId xmlns:a16="http://schemas.microsoft.com/office/drawing/2014/main" val="2439022304"/>
                    </a:ext>
                  </a:extLst>
                </a:gridCol>
                <a:gridCol w="1161113">
                  <a:extLst>
                    <a:ext uri="{9D8B030D-6E8A-4147-A177-3AD203B41FA5}">
                      <a16:colId xmlns:a16="http://schemas.microsoft.com/office/drawing/2014/main" val="36661208"/>
                    </a:ext>
                  </a:extLst>
                </a:gridCol>
                <a:gridCol w="1161113">
                  <a:extLst>
                    <a:ext uri="{9D8B030D-6E8A-4147-A177-3AD203B41FA5}">
                      <a16:colId xmlns:a16="http://schemas.microsoft.com/office/drawing/2014/main" val="1107191538"/>
                    </a:ext>
                  </a:extLst>
                </a:gridCol>
              </a:tblGrid>
              <a:tr h="587418">
                <a:tc>
                  <a:txBody>
                    <a:bodyPr/>
                    <a:lstStyle/>
                    <a:p>
                      <a:r>
                        <a:rPr lang="en-GB" sz="2800" b="1" dirty="0">
                          <a:solidFill>
                            <a:schemeClr val="accent2"/>
                          </a:solidFill>
                          <a:latin typeface="Segoe UI Light" panose="020B0502040204020203" pitchFamily="34" charset="0"/>
                          <a:cs typeface="Segoe UI Light" panose="020B0502040204020203" pitchFamily="34" charset="0"/>
                        </a:rPr>
                        <a:t>CFA</a:t>
                      </a:r>
                    </a:p>
                  </a:txBody>
                  <a:tcPr/>
                </a:tc>
                <a:tc>
                  <a:txBody>
                    <a:bodyPr/>
                    <a:lstStyle/>
                    <a:p>
                      <a:r>
                        <a:rPr lang="en-GB" sz="2800" b="1" dirty="0">
                          <a:solidFill>
                            <a:schemeClr val="accent2"/>
                          </a:solidFill>
                          <a:latin typeface="Segoe UI Light" panose="020B0502040204020203" pitchFamily="34" charset="0"/>
                          <a:cs typeface="Segoe UI Light" panose="020B0502040204020203" pitchFamily="34" charset="0"/>
                        </a:rPr>
                        <a:t>F1</a:t>
                      </a:r>
                    </a:p>
                  </a:txBody>
                  <a:tcPr/>
                </a:tc>
                <a:tc>
                  <a:txBody>
                    <a:bodyPr/>
                    <a:lstStyle/>
                    <a:p>
                      <a:r>
                        <a:rPr lang="en-GB" sz="2800" b="1" dirty="0">
                          <a:solidFill>
                            <a:schemeClr val="accent2"/>
                          </a:solidFill>
                          <a:latin typeface="Segoe UI Light" panose="020B0502040204020203" pitchFamily="34" charset="0"/>
                          <a:cs typeface="Segoe UI Light" panose="020B0502040204020203" pitchFamily="34" charset="0"/>
                        </a:rPr>
                        <a:t>F2</a:t>
                      </a:r>
                    </a:p>
                  </a:txBody>
                  <a:tcPr/>
                </a:tc>
                <a:tc>
                  <a:txBody>
                    <a:bodyPr/>
                    <a:lstStyle/>
                    <a:p>
                      <a:r>
                        <a:rPr lang="en-GB" sz="2800" b="1" dirty="0">
                          <a:solidFill>
                            <a:schemeClr val="accent2"/>
                          </a:solidFill>
                          <a:latin typeface="Segoe UI Light" panose="020B0502040204020203" pitchFamily="34" charset="0"/>
                          <a:cs typeface="Segoe UI Light" panose="020B0502040204020203" pitchFamily="34" charset="0"/>
                        </a:rPr>
                        <a:t>F3</a:t>
                      </a:r>
                    </a:p>
                  </a:txBody>
                  <a:tcPr/>
                </a:tc>
                <a:extLst>
                  <a:ext uri="{0D108BD9-81ED-4DB2-BD59-A6C34878D82A}">
                    <a16:rowId xmlns:a16="http://schemas.microsoft.com/office/drawing/2014/main" val="134507694"/>
                  </a:ext>
                </a:extLst>
              </a:tr>
              <a:tr h="587418">
                <a:tc>
                  <a:txBody>
                    <a:bodyPr/>
                    <a:lstStyle/>
                    <a:p>
                      <a:r>
                        <a:rPr lang="en-GB" sz="2800" dirty="0">
                          <a:solidFill>
                            <a:srgbClr val="000000"/>
                          </a:solidFill>
                          <a:latin typeface="Segoe UI Light" panose="020B0502040204020203" pitchFamily="34" charset="0"/>
                          <a:cs typeface="Segoe UI Light" panose="020B0502040204020203" pitchFamily="34" charset="0"/>
                        </a:rPr>
                        <a:t>Item 1</a:t>
                      </a:r>
                    </a:p>
                  </a:txBody>
                  <a:tcPr/>
                </a:tc>
                <a:tc>
                  <a:txBody>
                    <a:bodyPr/>
                    <a:lstStyle/>
                    <a:p>
                      <a:r>
                        <a:rPr lang="en-GB" sz="2800" dirty="0">
                          <a:solidFill>
                            <a:srgbClr val="000000"/>
                          </a:solidFill>
                          <a:latin typeface="Segoe UI" panose="020B0502040204020203" pitchFamily="34" charset="0"/>
                          <a:cs typeface="Segoe UI" panose="020B0502040204020203" pitchFamily="34" charset="0"/>
                        </a:rPr>
                        <a:t>0.65</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a:t>
                      </a:r>
                    </a:p>
                  </a:txBody>
                  <a:tcPr/>
                </a:tc>
                <a:extLst>
                  <a:ext uri="{0D108BD9-81ED-4DB2-BD59-A6C34878D82A}">
                    <a16:rowId xmlns:a16="http://schemas.microsoft.com/office/drawing/2014/main" val="2155895031"/>
                  </a:ext>
                </a:extLst>
              </a:tr>
              <a:tr h="587418">
                <a:tc>
                  <a:txBody>
                    <a:bodyPr/>
                    <a:lstStyle/>
                    <a:p>
                      <a:r>
                        <a:rPr lang="en-GB" sz="2800" dirty="0">
                          <a:solidFill>
                            <a:srgbClr val="000000"/>
                          </a:solidFill>
                          <a:latin typeface="Segoe UI Light" panose="020B0502040204020203" pitchFamily="34" charset="0"/>
                          <a:cs typeface="Segoe UI Light" panose="020B0502040204020203" pitchFamily="34" charset="0"/>
                        </a:rPr>
                        <a:t>Item 2</a:t>
                      </a:r>
                    </a:p>
                  </a:txBody>
                  <a:tcPr/>
                </a:tc>
                <a:tc>
                  <a:txBody>
                    <a:bodyPr/>
                    <a:lstStyle/>
                    <a:p>
                      <a:r>
                        <a:rPr lang="en-GB" sz="2800" dirty="0">
                          <a:solidFill>
                            <a:srgbClr val="000000"/>
                          </a:solidFill>
                          <a:latin typeface="Segoe UI" panose="020B0502040204020203" pitchFamily="34" charset="0"/>
                          <a:cs typeface="Segoe UI" panose="020B0502040204020203" pitchFamily="34" charset="0"/>
                        </a:rPr>
                        <a:t>0.47</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a:t>
                      </a:r>
                    </a:p>
                  </a:txBody>
                  <a:tcPr/>
                </a:tc>
                <a:extLst>
                  <a:ext uri="{0D108BD9-81ED-4DB2-BD59-A6C34878D82A}">
                    <a16:rowId xmlns:a16="http://schemas.microsoft.com/office/drawing/2014/main" val="270567695"/>
                  </a:ext>
                </a:extLst>
              </a:tr>
              <a:tr h="587418">
                <a:tc>
                  <a:txBody>
                    <a:bodyPr/>
                    <a:lstStyle/>
                    <a:p>
                      <a:r>
                        <a:rPr lang="en-GB" sz="2800" dirty="0">
                          <a:solidFill>
                            <a:srgbClr val="000000"/>
                          </a:solidFill>
                          <a:latin typeface="Segoe UI Light" panose="020B0502040204020203" pitchFamily="34" charset="0"/>
                          <a:cs typeface="Segoe UI Light" panose="020B0502040204020203" pitchFamily="34" charset="0"/>
                        </a:rPr>
                        <a:t>Item 3</a:t>
                      </a:r>
                    </a:p>
                  </a:txBody>
                  <a:tcPr/>
                </a:tc>
                <a:tc>
                  <a:txBody>
                    <a:bodyPr/>
                    <a:lstStyle/>
                    <a:p>
                      <a:r>
                        <a:rPr lang="en-GB" sz="2800" dirty="0">
                          <a:solidFill>
                            <a:srgbClr val="000000"/>
                          </a:solidFill>
                          <a:latin typeface="Segoe UI" panose="020B0502040204020203" pitchFamily="34" charset="0"/>
                          <a:cs typeface="Segoe UI" panose="020B0502040204020203" pitchFamily="34" charset="0"/>
                        </a:rPr>
                        <a:t>0.81</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a:t>
                      </a:r>
                    </a:p>
                  </a:txBody>
                  <a:tcPr/>
                </a:tc>
                <a:extLst>
                  <a:ext uri="{0D108BD9-81ED-4DB2-BD59-A6C34878D82A}">
                    <a16:rowId xmlns:a16="http://schemas.microsoft.com/office/drawing/2014/main" val="1431738378"/>
                  </a:ext>
                </a:extLst>
              </a:tr>
              <a:tr h="587418">
                <a:tc>
                  <a:txBody>
                    <a:bodyPr/>
                    <a:lstStyle/>
                    <a:p>
                      <a:r>
                        <a:rPr lang="en-GB" sz="2800" dirty="0">
                          <a:solidFill>
                            <a:srgbClr val="000000"/>
                          </a:solidFill>
                          <a:latin typeface="Segoe UI Light" panose="020B0502040204020203" pitchFamily="34" charset="0"/>
                          <a:cs typeface="Segoe UI Light" panose="020B0502040204020203" pitchFamily="34" charset="0"/>
                        </a:rPr>
                        <a:t>Item 4</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a:t>
                      </a:r>
                    </a:p>
                  </a:txBody>
                  <a:tcPr/>
                </a:tc>
                <a:tc>
                  <a:txBody>
                    <a:bodyPr/>
                    <a:lstStyle/>
                    <a:p>
                      <a:r>
                        <a:rPr lang="en-GB" sz="2800" dirty="0">
                          <a:solidFill>
                            <a:srgbClr val="000000"/>
                          </a:solidFill>
                          <a:latin typeface="Segoe UI" panose="020B0502040204020203" pitchFamily="34" charset="0"/>
                          <a:cs typeface="Segoe UI" panose="020B0502040204020203" pitchFamily="34" charset="0"/>
                        </a:rPr>
                        <a:t>0.79</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a:t>
                      </a:r>
                    </a:p>
                  </a:txBody>
                  <a:tcPr/>
                </a:tc>
                <a:extLst>
                  <a:ext uri="{0D108BD9-81ED-4DB2-BD59-A6C34878D82A}">
                    <a16:rowId xmlns:a16="http://schemas.microsoft.com/office/drawing/2014/main" val="737111960"/>
                  </a:ext>
                </a:extLst>
              </a:tr>
              <a:tr h="587418">
                <a:tc>
                  <a:txBody>
                    <a:bodyPr/>
                    <a:lstStyle/>
                    <a:p>
                      <a:r>
                        <a:rPr lang="en-GB" sz="2800" dirty="0">
                          <a:solidFill>
                            <a:srgbClr val="000000"/>
                          </a:solidFill>
                          <a:latin typeface="Segoe UI Light" panose="020B0502040204020203" pitchFamily="34" charset="0"/>
                          <a:cs typeface="Segoe UI Light" panose="020B0502040204020203" pitchFamily="34" charset="0"/>
                        </a:rPr>
                        <a:t>Item 5</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a:t>
                      </a:r>
                    </a:p>
                  </a:txBody>
                  <a:tcPr/>
                </a:tc>
                <a:tc>
                  <a:txBody>
                    <a:bodyPr/>
                    <a:lstStyle/>
                    <a:p>
                      <a:r>
                        <a:rPr lang="en-GB" sz="2800" dirty="0">
                          <a:solidFill>
                            <a:srgbClr val="000000"/>
                          </a:solidFill>
                          <a:latin typeface="Segoe UI" panose="020B0502040204020203" pitchFamily="34" charset="0"/>
                          <a:cs typeface="Segoe UI" panose="020B0502040204020203" pitchFamily="34" charset="0"/>
                        </a:rPr>
                        <a:t>0.44</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a:t>
                      </a:r>
                    </a:p>
                  </a:txBody>
                  <a:tcPr/>
                </a:tc>
                <a:extLst>
                  <a:ext uri="{0D108BD9-81ED-4DB2-BD59-A6C34878D82A}">
                    <a16:rowId xmlns:a16="http://schemas.microsoft.com/office/drawing/2014/main" val="1510443784"/>
                  </a:ext>
                </a:extLst>
              </a:tr>
              <a:tr h="587418">
                <a:tc>
                  <a:txBody>
                    <a:bodyPr/>
                    <a:lstStyle/>
                    <a:p>
                      <a:r>
                        <a:rPr lang="en-GB" sz="2800" dirty="0">
                          <a:solidFill>
                            <a:srgbClr val="000000"/>
                          </a:solidFill>
                          <a:latin typeface="Segoe UI Light" panose="020B0502040204020203" pitchFamily="34" charset="0"/>
                          <a:cs typeface="Segoe UI Light" panose="020B0502040204020203" pitchFamily="34" charset="0"/>
                        </a:rPr>
                        <a:t>Item 6</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a:t>
                      </a:r>
                    </a:p>
                  </a:txBody>
                  <a:tcPr/>
                </a:tc>
                <a:tc>
                  <a:txBody>
                    <a:bodyPr/>
                    <a:lstStyle/>
                    <a:p>
                      <a:r>
                        <a:rPr lang="en-GB" sz="2800" dirty="0">
                          <a:solidFill>
                            <a:srgbClr val="000000"/>
                          </a:solidFill>
                          <a:latin typeface="Segoe UI" panose="020B0502040204020203" pitchFamily="34" charset="0"/>
                          <a:cs typeface="Segoe UI" panose="020B0502040204020203" pitchFamily="34" charset="0"/>
                        </a:rPr>
                        <a:t>0.72</a:t>
                      </a:r>
                    </a:p>
                  </a:txBody>
                  <a:tcPr/>
                </a:tc>
                <a:extLst>
                  <a:ext uri="{0D108BD9-81ED-4DB2-BD59-A6C34878D82A}">
                    <a16:rowId xmlns:a16="http://schemas.microsoft.com/office/drawing/2014/main" val="1707030757"/>
                  </a:ext>
                </a:extLst>
              </a:tr>
              <a:tr h="587418">
                <a:tc>
                  <a:txBody>
                    <a:bodyPr/>
                    <a:lstStyle/>
                    <a:p>
                      <a:r>
                        <a:rPr lang="en-GB" sz="2800" dirty="0">
                          <a:solidFill>
                            <a:srgbClr val="000000"/>
                          </a:solidFill>
                          <a:latin typeface="Segoe UI Light" panose="020B0502040204020203" pitchFamily="34" charset="0"/>
                          <a:cs typeface="Segoe UI Light" panose="020B0502040204020203" pitchFamily="34" charset="0"/>
                        </a:rPr>
                        <a:t>…</a:t>
                      </a:r>
                    </a:p>
                  </a:txBody>
                  <a:tcPr/>
                </a:tc>
                <a:tc>
                  <a:txBody>
                    <a:bodyPr/>
                    <a:lstStyle/>
                    <a:p>
                      <a:endParaRPr lang="en-GB" sz="2800">
                        <a:solidFill>
                          <a:srgbClr val="000000"/>
                        </a:solidFill>
                        <a:latin typeface="Segoe UI Light" panose="020B0502040204020203" pitchFamily="34" charset="0"/>
                        <a:cs typeface="Segoe UI Light" panose="020B0502040204020203" pitchFamily="34" charset="0"/>
                      </a:endParaRPr>
                    </a:p>
                  </a:txBody>
                  <a:tcPr/>
                </a:tc>
                <a:tc>
                  <a:txBody>
                    <a:bodyPr/>
                    <a:lstStyle/>
                    <a:p>
                      <a:endParaRPr lang="en-GB" sz="2800" dirty="0">
                        <a:solidFill>
                          <a:srgbClr val="000000"/>
                        </a:solidFill>
                        <a:latin typeface="Segoe UI Light" panose="020B0502040204020203" pitchFamily="34" charset="0"/>
                        <a:cs typeface="Segoe UI Light" panose="020B0502040204020203" pitchFamily="34" charset="0"/>
                      </a:endParaRPr>
                    </a:p>
                  </a:txBody>
                  <a:tcPr/>
                </a:tc>
                <a:tc>
                  <a:txBody>
                    <a:bodyPr/>
                    <a:lstStyle/>
                    <a:p>
                      <a:endParaRPr lang="en-GB" sz="2800" dirty="0">
                        <a:solidFill>
                          <a:srgbClr val="000000"/>
                        </a:solidFill>
                        <a:latin typeface="Segoe UI Light" panose="020B0502040204020203" pitchFamily="34" charset="0"/>
                        <a:cs typeface="Segoe UI Light" panose="020B0502040204020203" pitchFamily="34" charset="0"/>
                      </a:endParaRPr>
                    </a:p>
                  </a:txBody>
                  <a:tcPr/>
                </a:tc>
                <a:extLst>
                  <a:ext uri="{0D108BD9-81ED-4DB2-BD59-A6C34878D82A}">
                    <a16:rowId xmlns:a16="http://schemas.microsoft.com/office/drawing/2014/main" val="1067743991"/>
                  </a:ext>
                </a:extLst>
              </a:tr>
            </a:tbl>
          </a:graphicData>
        </a:graphic>
      </p:graphicFrame>
    </p:spTree>
    <p:extLst>
      <p:ext uri="{BB962C8B-B14F-4D97-AF65-F5344CB8AC3E}">
        <p14:creationId xmlns:p14="http://schemas.microsoft.com/office/powerpoint/2010/main" val="409094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CAF514-820D-97A6-5C78-B4BD58380A76}"/>
              </a:ext>
            </a:extLst>
          </p:cNvPr>
          <p:cNvSpPr>
            <a:spLocks noGrp="1"/>
          </p:cNvSpPr>
          <p:nvPr>
            <p:ph idx="13"/>
          </p:nvPr>
        </p:nvSpPr>
        <p:spPr/>
        <p:txBody>
          <a:bodyPr/>
          <a:lstStyle/>
          <a:p>
            <a:r>
              <a:rPr lang="en-GB" dirty="0"/>
              <a:t>Bifactor Analysis</a:t>
            </a:r>
          </a:p>
        </p:txBody>
      </p:sp>
      <p:graphicFrame>
        <p:nvGraphicFramePr>
          <p:cNvPr id="5" name="Content Placeholder 3">
            <a:extLst>
              <a:ext uri="{FF2B5EF4-FFF2-40B4-BE49-F238E27FC236}">
                <a16:creationId xmlns:a16="http://schemas.microsoft.com/office/drawing/2014/main" id="{0993652F-8960-0BF3-C4E7-55A94F4CFC02}"/>
              </a:ext>
            </a:extLst>
          </p:cNvPr>
          <p:cNvGraphicFramePr>
            <a:graphicFrameLocks/>
          </p:cNvGraphicFramePr>
          <p:nvPr>
            <p:extLst>
              <p:ext uri="{D42A27DB-BD31-4B8C-83A1-F6EECF244321}">
                <p14:modId xmlns:p14="http://schemas.microsoft.com/office/powerpoint/2010/main" val="3002725841"/>
              </p:ext>
            </p:extLst>
          </p:nvPr>
        </p:nvGraphicFramePr>
        <p:xfrm>
          <a:off x="3227942" y="1558236"/>
          <a:ext cx="5596569" cy="4699344"/>
        </p:xfrm>
        <a:graphic>
          <a:graphicData uri="http://schemas.openxmlformats.org/drawingml/2006/table">
            <a:tbl>
              <a:tblPr firstRow="1" bandRow="1"/>
              <a:tblGrid>
                <a:gridCol w="1348891">
                  <a:extLst>
                    <a:ext uri="{9D8B030D-6E8A-4147-A177-3AD203B41FA5}">
                      <a16:colId xmlns:a16="http://schemas.microsoft.com/office/drawing/2014/main" val="3697579823"/>
                    </a:ext>
                  </a:extLst>
                </a:gridCol>
                <a:gridCol w="927194">
                  <a:extLst>
                    <a:ext uri="{9D8B030D-6E8A-4147-A177-3AD203B41FA5}">
                      <a16:colId xmlns:a16="http://schemas.microsoft.com/office/drawing/2014/main" val="2179470576"/>
                    </a:ext>
                  </a:extLst>
                </a:gridCol>
                <a:gridCol w="1106828">
                  <a:extLst>
                    <a:ext uri="{9D8B030D-6E8A-4147-A177-3AD203B41FA5}">
                      <a16:colId xmlns:a16="http://schemas.microsoft.com/office/drawing/2014/main" val="2439022304"/>
                    </a:ext>
                  </a:extLst>
                </a:gridCol>
                <a:gridCol w="1106828">
                  <a:extLst>
                    <a:ext uri="{9D8B030D-6E8A-4147-A177-3AD203B41FA5}">
                      <a16:colId xmlns:a16="http://schemas.microsoft.com/office/drawing/2014/main" val="36661208"/>
                    </a:ext>
                  </a:extLst>
                </a:gridCol>
                <a:gridCol w="1106828">
                  <a:extLst>
                    <a:ext uri="{9D8B030D-6E8A-4147-A177-3AD203B41FA5}">
                      <a16:colId xmlns:a16="http://schemas.microsoft.com/office/drawing/2014/main" val="1107191538"/>
                    </a:ext>
                  </a:extLst>
                </a:gridCol>
              </a:tblGrid>
              <a:tr h="587418">
                <a:tc>
                  <a:txBody>
                    <a:bodyPr/>
                    <a:lstStyle/>
                    <a:p>
                      <a:r>
                        <a:rPr lang="en-GB" sz="2800" b="1" dirty="0">
                          <a:solidFill>
                            <a:schemeClr val="accent2"/>
                          </a:solidFill>
                          <a:latin typeface="Segoe UI Light" panose="020B0502040204020203" pitchFamily="34" charset="0"/>
                          <a:cs typeface="Segoe UI Light" panose="020B0502040204020203" pitchFamily="34" charset="0"/>
                        </a:rPr>
                        <a:t>Bifactor</a:t>
                      </a:r>
                    </a:p>
                  </a:txBody>
                  <a:tcPr/>
                </a:tc>
                <a:tc>
                  <a:txBody>
                    <a:bodyPr/>
                    <a:lstStyle/>
                    <a:p>
                      <a:r>
                        <a:rPr lang="en-GB" sz="2800" b="1" dirty="0">
                          <a:solidFill>
                            <a:schemeClr val="accent2"/>
                          </a:solidFill>
                          <a:latin typeface="Segoe UI Light" panose="020B0502040204020203" pitchFamily="34" charset="0"/>
                          <a:cs typeface="Segoe UI Light" panose="020B0502040204020203" pitchFamily="34" charset="0"/>
                        </a:rPr>
                        <a:t>g</a:t>
                      </a:r>
                    </a:p>
                  </a:txBody>
                  <a:tcPr/>
                </a:tc>
                <a:tc>
                  <a:txBody>
                    <a:bodyPr/>
                    <a:lstStyle/>
                    <a:p>
                      <a:r>
                        <a:rPr lang="en-GB" sz="2800" b="1" dirty="0" err="1">
                          <a:solidFill>
                            <a:schemeClr val="accent2"/>
                          </a:solidFill>
                          <a:latin typeface="Segoe UI Light" panose="020B0502040204020203" pitchFamily="34" charset="0"/>
                          <a:cs typeface="Segoe UI Light" panose="020B0502040204020203" pitchFamily="34" charset="0"/>
                        </a:rPr>
                        <a:t>Inv</a:t>
                      </a:r>
                      <a:endParaRPr lang="en-GB" sz="2800" b="1" dirty="0">
                        <a:solidFill>
                          <a:schemeClr val="accent2"/>
                        </a:solidFill>
                        <a:latin typeface="Segoe UI Light" panose="020B0502040204020203" pitchFamily="34" charset="0"/>
                        <a:cs typeface="Segoe UI Light" panose="020B0502040204020203" pitchFamily="34" charset="0"/>
                      </a:endParaRPr>
                    </a:p>
                  </a:txBody>
                  <a:tcPr/>
                </a:tc>
                <a:tc>
                  <a:txBody>
                    <a:bodyPr/>
                    <a:lstStyle/>
                    <a:p>
                      <a:r>
                        <a:rPr lang="en-GB" sz="2800" b="1" dirty="0">
                          <a:solidFill>
                            <a:schemeClr val="accent2"/>
                          </a:solidFill>
                          <a:latin typeface="Segoe UI Light" panose="020B0502040204020203" pitchFamily="34" charset="0"/>
                          <a:cs typeface="Segoe UI Light" panose="020B0502040204020203" pitchFamily="34" charset="0"/>
                        </a:rPr>
                        <a:t>RWD</a:t>
                      </a:r>
                    </a:p>
                  </a:txBody>
                  <a:tcPr/>
                </a:tc>
                <a:tc>
                  <a:txBody>
                    <a:bodyPr/>
                    <a:lstStyle/>
                    <a:p>
                      <a:r>
                        <a:rPr lang="en-GB" sz="2800" b="1" dirty="0">
                          <a:solidFill>
                            <a:schemeClr val="accent2"/>
                          </a:solidFill>
                          <a:latin typeface="Segoe UI Light" panose="020B0502040204020203" pitchFamily="34" charset="0"/>
                          <a:cs typeface="Segoe UI Light" panose="020B0502040204020203" pitchFamily="34" charset="0"/>
                        </a:rPr>
                        <a:t>Ch</a:t>
                      </a:r>
                    </a:p>
                  </a:txBody>
                  <a:tcPr/>
                </a:tc>
                <a:extLst>
                  <a:ext uri="{0D108BD9-81ED-4DB2-BD59-A6C34878D82A}">
                    <a16:rowId xmlns:a16="http://schemas.microsoft.com/office/drawing/2014/main" val="134507694"/>
                  </a:ext>
                </a:extLst>
              </a:tr>
              <a:tr h="587418">
                <a:tc>
                  <a:txBody>
                    <a:bodyPr/>
                    <a:lstStyle/>
                    <a:p>
                      <a:r>
                        <a:rPr lang="en-GB" sz="2800" dirty="0">
                          <a:solidFill>
                            <a:srgbClr val="000000"/>
                          </a:solidFill>
                          <a:latin typeface="Segoe UI Light" panose="020B0502040204020203" pitchFamily="34" charset="0"/>
                          <a:cs typeface="Segoe UI Light" panose="020B0502040204020203" pitchFamily="34" charset="0"/>
                        </a:rPr>
                        <a:t>Item 1</a:t>
                      </a:r>
                    </a:p>
                  </a:txBody>
                  <a:tcPr/>
                </a:tc>
                <a:tc>
                  <a:txBody>
                    <a:bodyPr/>
                    <a:lstStyle/>
                    <a:p>
                      <a:r>
                        <a:rPr lang="en-GB" sz="2800" dirty="0">
                          <a:solidFill>
                            <a:srgbClr val="000000"/>
                          </a:solidFill>
                          <a:latin typeface="Segoe UI" panose="020B0502040204020203" pitchFamily="34" charset="0"/>
                          <a:cs typeface="Segoe UI" panose="020B0502040204020203" pitchFamily="34" charset="0"/>
                        </a:rPr>
                        <a:t>0.79</a:t>
                      </a:r>
                    </a:p>
                  </a:txBody>
                  <a:tcPr/>
                </a:tc>
                <a:tc>
                  <a:txBody>
                    <a:bodyPr/>
                    <a:lstStyle/>
                    <a:p>
                      <a:r>
                        <a:rPr lang="en-GB" sz="2800" dirty="0">
                          <a:solidFill>
                            <a:srgbClr val="000000"/>
                          </a:solidFill>
                          <a:latin typeface="Segoe UI" panose="020B0502040204020203" pitchFamily="34" charset="0"/>
                          <a:cs typeface="Segoe UI" panose="020B0502040204020203" pitchFamily="34" charset="0"/>
                        </a:rPr>
                        <a:t>0.11</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a:t>
                      </a:r>
                    </a:p>
                  </a:txBody>
                  <a:tcPr/>
                </a:tc>
                <a:extLst>
                  <a:ext uri="{0D108BD9-81ED-4DB2-BD59-A6C34878D82A}">
                    <a16:rowId xmlns:a16="http://schemas.microsoft.com/office/drawing/2014/main" val="2155895031"/>
                  </a:ext>
                </a:extLst>
              </a:tr>
              <a:tr h="587418">
                <a:tc>
                  <a:txBody>
                    <a:bodyPr/>
                    <a:lstStyle/>
                    <a:p>
                      <a:r>
                        <a:rPr lang="en-GB" sz="2800" dirty="0">
                          <a:solidFill>
                            <a:srgbClr val="000000"/>
                          </a:solidFill>
                          <a:latin typeface="Segoe UI Light" panose="020B0502040204020203" pitchFamily="34" charset="0"/>
                          <a:cs typeface="Segoe UI Light" panose="020B0502040204020203" pitchFamily="34" charset="0"/>
                        </a:rPr>
                        <a:t>Item 2</a:t>
                      </a:r>
                    </a:p>
                  </a:txBody>
                  <a:tcPr/>
                </a:tc>
                <a:tc>
                  <a:txBody>
                    <a:bodyPr/>
                    <a:lstStyle/>
                    <a:p>
                      <a:r>
                        <a:rPr lang="en-GB" sz="2800" dirty="0">
                          <a:solidFill>
                            <a:srgbClr val="000000"/>
                          </a:solidFill>
                          <a:latin typeface="Segoe UI" panose="020B0502040204020203" pitchFamily="34" charset="0"/>
                          <a:cs typeface="Segoe UI" panose="020B0502040204020203" pitchFamily="34" charset="0"/>
                        </a:rPr>
                        <a:t>0.58</a:t>
                      </a:r>
                    </a:p>
                  </a:txBody>
                  <a:tcPr/>
                </a:tc>
                <a:tc>
                  <a:txBody>
                    <a:bodyPr/>
                    <a:lstStyle/>
                    <a:p>
                      <a:r>
                        <a:rPr lang="en-GB" sz="2800" dirty="0">
                          <a:solidFill>
                            <a:srgbClr val="000000"/>
                          </a:solidFill>
                          <a:latin typeface="Segoe UI" panose="020B0502040204020203" pitchFamily="34" charset="0"/>
                          <a:cs typeface="Segoe UI" panose="020B0502040204020203" pitchFamily="34" charset="0"/>
                        </a:rPr>
                        <a:t>0.25</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a:t>
                      </a:r>
                    </a:p>
                  </a:txBody>
                  <a:tcPr/>
                </a:tc>
                <a:extLst>
                  <a:ext uri="{0D108BD9-81ED-4DB2-BD59-A6C34878D82A}">
                    <a16:rowId xmlns:a16="http://schemas.microsoft.com/office/drawing/2014/main" val="270567695"/>
                  </a:ext>
                </a:extLst>
              </a:tr>
              <a:tr h="587418">
                <a:tc>
                  <a:txBody>
                    <a:bodyPr/>
                    <a:lstStyle/>
                    <a:p>
                      <a:r>
                        <a:rPr lang="en-GB" sz="2800" dirty="0">
                          <a:solidFill>
                            <a:srgbClr val="000000"/>
                          </a:solidFill>
                          <a:latin typeface="Segoe UI Light" panose="020B0502040204020203" pitchFamily="34" charset="0"/>
                          <a:cs typeface="Segoe UI Light" panose="020B0502040204020203" pitchFamily="34" charset="0"/>
                        </a:rPr>
                        <a:t>Item 3</a:t>
                      </a:r>
                    </a:p>
                  </a:txBody>
                  <a:tcPr/>
                </a:tc>
                <a:tc>
                  <a:txBody>
                    <a:bodyPr/>
                    <a:lstStyle/>
                    <a:p>
                      <a:r>
                        <a:rPr lang="en-GB" sz="2800" dirty="0">
                          <a:solidFill>
                            <a:srgbClr val="000000"/>
                          </a:solidFill>
                          <a:latin typeface="Segoe UI" panose="020B0502040204020203" pitchFamily="34" charset="0"/>
                          <a:cs typeface="Segoe UI" panose="020B0502040204020203" pitchFamily="34" charset="0"/>
                        </a:rPr>
                        <a:t>0.63</a:t>
                      </a:r>
                    </a:p>
                  </a:txBody>
                  <a:tcPr/>
                </a:tc>
                <a:tc>
                  <a:txBody>
                    <a:bodyPr/>
                    <a:lstStyle/>
                    <a:p>
                      <a:r>
                        <a:rPr lang="en-GB" sz="2800" dirty="0">
                          <a:solidFill>
                            <a:srgbClr val="000000"/>
                          </a:solidFill>
                          <a:latin typeface="Segoe UI" panose="020B0502040204020203" pitchFamily="34" charset="0"/>
                          <a:cs typeface="Segoe UI" panose="020B0502040204020203" pitchFamily="34" charset="0"/>
                        </a:rPr>
                        <a:t>0.4</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a:t>
                      </a:r>
                    </a:p>
                  </a:txBody>
                  <a:tcPr/>
                </a:tc>
                <a:extLst>
                  <a:ext uri="{0D108BD9-81ED-4DB2-BD59-A6C34878D82A}">
                    <a16:rowId xmlns:a16="http://schemas.microsoft.com/office/drawing/2014/main" val="1431738378"/>
                  </a:ext>
                </a:extLst>
              </a:tr>
              <a:tr h="587418">
                <a:tc>
                  <a:txBody>
                    <a:bodyPr/>
                    <a:lstStyle/>
                    <a:p>
                      <a:r>
                        <a:rPr lang="en-GB" sz="2800" dirty="0">
                          <a:solidFill>
                            <a:srgbClr val="000000"/>
                          </a:solidFill>
                          <a:latin typeface="Segoe UI Light" panose="020B0502040204020203" pitchFamily="34" charset="0"/>
                          <a:cs typeface="Segoe UI Light" panose="020B0502040204020203" pitchFamily="34" charset="0"/>
                        </a:rPr>
                        <a:t>Item 4</a:t>
                      </a:r>
                    </a:p>
                  </a:txBody>
                  <a:tcPr/>
                </a:tc>
                <a:tc>
                  <a:txBody>
                    <a:bodyPr/>
                    <a:lstStyle/>
                    <a:p>
                      <a:r>
                        <a:rPr lang="en-GB" sz="2800" dirty="0">
                          <a:solidFill>
                            <a:srgbClr val="000000"/>
                          </a:solidFill>
                          <a:latin typeface="Segoe UI" panose="020B0502040204020203" pitchFamily="34" charset="0"/>
                          <a:cs typeface="Segoe UI" panose="020B0502040204020203" pitchFamily="34" charset="0"/>
                        </a:rPr>
                        <a:t>0.17</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a:t>
                      </a:r>
                    </a:p>
                  </a:txBody>
                  <a:tcPr/>
                </a:tc>
                <a:tc>
                  <a:txBody>
                    <a:bodyPr/>
                    <a:lstStyle/>
                    <a:p>
                      <a:r>
                        <a:rPr lang="en-GB" sz="2800" dirty="0">
                          <a:solidFill>
                            <a:srgbClr val="000000"/>
                          </a:solidFill>
                          <a:latin typeface="Segoe UI" panose="020B0502040204020203" pitchFamily="34" charset="0"/>
                          <a:cs typeface="Segoe UI" panose="020B0502040204020203" pitchFamily="34" charset="0"/>
                        </a:rPr>
                        <a:t>0.77</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a:t>
                      </a:r>
                    </a:p>
                  </a:txBody>
                  <a:tcPr/>
                </a:tc>
                <a:extLst>
                  <a:ext uri="{0D108BD9-81ED-4DB2-BD59-A6C34878D82A}">
                    <a16:rowId xmlns:a16="http://schemas.microsoft.com/office/drawing/2014/main" val="737111960"/>
                  </a:ext>
                </a:extLst>
              </a:tr>
              <a:tr h="587418">
                <a:tc>
                  <a:txBody>
                    <a:bodyPr/>
                    <a:lstStyle/>
                    <a:p>
                      <a:r>
                        <a:rPr lang="en-GB" sz="2800" dirty="0">
                          <a:solidFill>
                            <a:srgbClr val="000000"/>
                          </a:solidFill>
                          <a:latin typeface="Segoe UI Light" panose="020B0502040204020203" pitchFamily="34" charset="0"/>
                          <a:cs typeface="Segoe UI Light" panose="020B0502040204020203" pitchFamily="34" charset="0"/>
                        </a:rPr>
                        <a:t>Item 5</a:t>
                      </a:r>
                    </a:p>
                  </a:txBody>
                  <a:tcPr/>
                </a:tc>
                <a:tc>
                  <a:txBody>
                    <a:bodyPr/>
                    <a:lstStyle/>
                    <a:p>
                      <a:r>
                        <a:rPr lang="en-GB" sz="2800" dirty="0">
                          <a:solidFill>
                            <a:srgbClr val="000000"/>
                          </a:solidFill>
                          <a:latin typeface="Segoe UI" panose="020B0502040204020203" pitchFamily="34" charset="0"/>
                          <a:cs typeface="Segoe UI" panose="020B0502040204020203" pitchFamily="34" charset="0"/>
                        </a:rPr>
                        <a:t>0.41</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a:t>
                      </a:r>
                    </a:p>
                  </a:txBody>
                  <a:tcPr/>
                </a:tc>
                <a:tc>
                  <a:txBody>
                    <a:bodyPr/>
                    <a:lstStyle/>
                    <a:p>
                      <a:r>
                        <a:rPr lang="en-GB" sz="2800" dirty="0">
                          <a:solidFill>
                            <a:srgbClr val="000000"/>
                          </a:solidFill>
                          <a:latin typeface="Segoe UI" panose="020B0502040204020203" pitchFamily="34" charset="0"/>
                          <a:cs typeface="Segoe UI" panose="020B0502040204020203" pitchFamily="34" charset="0"/>
                        </a:rPr>
                        <a:t>0.42</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a:t>
                      </a:r>
                    </a:p>
                  </a:txBody>
                  <a:tcPr/>
                </a:tc>
                <a:extLst>
                  <a:ext uri="{0D108BD9-81ED-4DB2-BD59-A6C34878D82A}">
                    <a16:rowId xmlns:a16="http://schemas.microsoft.com/office/drawing/2014/main" val="1510443784"/>
                  </a:ext>
                </a:extLst>
              </a:tr>
              <a:tr h="587418">
                <a:tc>
                  <a:txBody>
                    <a:bodyPr/>
                    <a:lstStyle/>
                    <a:p>
                      <a:r>
                        <a:rPr lang="en-GB" sz="2800" dirty="0">
                          <a:solidFill>
                            <a:srgbClr val="000000"/>
                          </a:solidFill>
                          <a:latin typeface="Segoe UI Light" panose="020B0502040204020203" pitchFamily="34" charset="0"/>
                          <a:cs typeface="Segoe UI Light" panose="020B0502040204020203" pitchFamily="34" charset="0"/>
                        </a:rPr>
                        <a:t>Item 6</a:t>
                      </a:r>
                    </a:p>
                  </a:txBody>
                  <a:tcPr/>
                </a:tc>
                <a:tc>
                  <a:txBody>
                    <a:bodyPr/>
                    <a:lstStyle/>
                    <a:p>
                      <a:r>
                        <a:rPr lang="en-GB" sz="2800" dirty="0">
                          <a:solidFill>
                            <a:srgbClr val="000000"/>
                          </a:solidFill>
                          <a:latin typeface="Segoe UI" panose="020B0502040204020203" pitchFamily="34" charset="0"/>
                          <a:cs typeface="Segoe UI" panose="020B0502040204020203" pitchFamily="34" charset="0"/>
                        </a:rPr>
                        <a:t>0.35</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a:t>
                      </a:r>
                    </a:p>
                  </a:txBody>
                  <a:tcPr/>
                </a:tc>
                <a:tc>
                  <a:txBody>
                    <a:bodyPr/>
                    <a:lstStyle/>
                    <a:p>
                      <a:r>
                        <a:rPr lang="en-GB" sz="2800" dirty="0">
                          <a:solidFill>
                            <a:srgbClr val="000000"/>
                          </a:solidFill>
                          <a:latin typeface="Segoe UI Light" panose="020B0502040204020203" pitchFamily="34" charset="0"/>
                          <a:cs typeface="Segoe UI Light" panose="020B0502040204020203" pitchFamily="34" charset="0"/>
                        </a:rPr>
                        <a:t>0</a:t>
                      </a:r>
                    </a:p>
                  </a:txBody>
                  <a:tcPr/>
                </a:tc>
                <a:tc>
                  <a:txBody>
                    <a:bodyPr/>
                    <a:lstStyle/>
                    <a:p>
                      <a:r>
                        <a:rPr lang="en-GB" sz="2800" dirty="0">
                          <a:solidFill>
                            <a:srgbClr val="000000"/>
                          </a:solidFill>
                          <a:latin typeface="Segoe UI" panose="020B0502040204020203" pitchFamily="34" charset="0"/>
                          <a:cs typeface="Segoe UI" panose="020B0502040204020203" pitchFamily="34" charset="0"/>
                        </a:rPr>
                        <a:t>0.75</a:t>
                      </a:r>
                    </a:p>
                  </a:txBody>
                  <a:tcPr/>
                </a:tc>
                <a:extLst>
                  <a:ext uri="{0D108BD9-81ED-4DB2-BD59-A6C34878D82A}">
                    <a16:rowId xmlns:a16="http://schemas.microsoft.com/office/drawing/2014/main" val="1707030757"/>
                  </a:ext>
                </a:extLst>
              </a:tr>
              <a:tr h="587418">
                <a:tc>
                  <a:txBody>
                    <a:bodyPr/>
                    <a:lstStyle/>
                    <a:p>
                      <a:r>
                        <a:rPr lang="en-GB" sz="2800" dirty="0">
                          <a:solidFill>
                            <a:srgbClr val="000000"/>
                          </a:solidFill>
                          <a:latin typeface="Segoe UI Light" panose="020B0502040204020203" pitchFamily="34" charset="0"/>
                          <a:cs typeface="Segoe UI Light" panose="020B0502040204020203" pitchFamily="34" charset="0"/>
                        </a:rPr>
                        <a:t>…</a:t>
                      </a:r>
                    </a:p>
                  </a:txBody>
                  <a:tcPr/>
                </a:tc>
                <a:tc>
                  <a:txBody>
                    <a:bodyPr/>
                    <a:lstStyle/>
                    <a:p>
                      <a:endParaRPr lang="en-GB" sz="2800" dirty="0">
                        <a:solidFill>
                          <a:srgbClr val="000000"/>
                        </a:solidFill>
                        <a:latin typeface="Segoe UI Light" panose="020B0502040204020203" pitchFamily="34" charset="0"/>
                        <a:cs typeface="Segoe UI Light" panose="020B0502040204020203" pitchFamily="34" charset="0"/>
                      </a:endParaRPr>
                    </a:p>
                  </a:txBody>
                  <a:tcPr/>
                </a:tc>
                <a:tc>
                  <a:txBody>
                    <a:bodyPr/>
                    <a:lstStyle/>
                    <a:p>
                      <a:endParaRPr lang="en-GB" sz="2800" dirty="0">
                        <a:solidFill>
                          <a:srgbClr val="000000"/>
                        </a:solidFill>
                        <a:latin typeface="Segoe UI Light" panose="020B0502040204020203" pitchFamily="34" charset="0"/>
                        <a:cs typeface="Segoe UI Light" panose="020B0502040204020203" pitchFamily="34" charset="0"/>
                      </a:endParaRPr>
                    </a:p>
                  </a:txBody>
                  <a:tcPr/>
                </a:tc>
                <a:tc>
                  <a:txBody>
                    <a:bodyPr/>
                    <a:lstStyle/>
                    <a:p>
                      <a:endParaRPr lang="en-GB" sz="2800">
                        <a:solidFill>
                          <a:srgbClr val="000000"/>
                        </a:solidFill>
                        <a:latin typeface="Segoe UI Light" panose="020B0502040204020203" pitchFamily="34" charset="0"/>
                        <a:cs typeface="Segoe UI Light" panose="020B0502040204020203" pitchFamily="34" charset="0"/>
                      </a:endParaRPr>
                    </a:p>
                  </a:txBody>
                  <a:tcPr/>
                </a:tc>
                <a:tc>
                  <a:txBody>
                    <a:bodyPr/>
                    <a:lstStyle/>
                    <a:p>
                      <a:endParaRPr lang="en-GB" sz="2800" dirty="0">
                        <a:solidFill>
                          <a:srgbClr val="000000"/>
                        </a:solidFill>
                        <a:latin typeface="Segoe UI Light" panose="020B0502040204020203" pitchFamily="34" charset="0"/>
                        <a:cs typeface="Segoe UI Light" panose="020B0502040204020203" pitchFamily="34" charset="0"/>
                      </a:endParaRPr>
                    </a:p>
                  </a:txBody>
                  <a:tcPr/>
                </a:tc>
                <a:extLst>
                  <a:ext uri="{0D108BD9-81ED-4DB2-BD59-A6C34878D82A}">
                    <a16:rowId xmlns:a16="http://schemas.microsoft.com/office/drawing/2014/main" val="1067743991"/>
                  </a:ext>
                </a:extLst>
              </a:tr>
            </a:tbl>
          </a:graphicData>
        </a:graphic>
      </p:graphicFrame>
    </p:spTree>
    <p:extLst>
      <p:ext uri="{BB962C8B-B14F-4D97-AF65-F5344CB8AC3E}">
        <p14:creationId xmlns:p14="http://schemas.microsoft.com/office/powerpoint/2010/main" val="3787085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75434FD-3D52-E1E5-23A5-4CEC3D5916B1}"/>
              </a:ext>
            </a:extLst>
          </p:cNvPr>
          <p:cNvSpPr>
            <a:spLocks noGrp="1"/>
          </p:cNvSpPr>
          <p:nvPr>
            <p:ph idx="13"/>
          </p:nvPr>
        </p:nvSpPr>
        <p:spPr/>
        <p:txBody>
          <a:bodyPr/>
          <a:lstStyle/>
          <a:p>
            <a:r>
              <a:rPr lang="en-GB" dirty="0"/>
              <a:t>One immersion. Probably.</a:t>
            </a:r>
          </a:p>
        </p:txBody>
      </p:sp>
      <p:sp>
        <p:nvSpPr>
          <p:cNvPr id="3" name="Content Placeholder 2">
            <a:extLst>
              <a:ext uri="{FF2B5EF4-FFF2-40B4-BE49-F238E27FC236}">
                <a16:creationId xmlns:a16="http://schemas.microsoft.com/office/drawing/2014/main" id="{5A55A5E4-873D-CFB4-84BD-DE74CFD7CCA3}"/>
              </a:ext>
            </a:extLst>
          </p:cNvPr>
          <p:cNvSpPr>
            <a:spLocks noGrp="1"/>
          </p:cNvSpPr>
          <p:nvPr>
            <p:ph idx="1"/>
          </p:nvPr>
        </p:nvSpPr>
        <p:spPr>
          <a:xfrm>
            <a:off x="908155" y="1844434"/>
            <a:ext cx="5187845" cy="4518265"/>
          </a:xfrm>
        </p:spPr>
        <p:txBody>
          <a:bodyPr/>
          <a:lstStyle/>
          <a:p>
            <a:r>
              <a:rPr lang="en-GB" dirty="0"/>
              <a:t>Unidimensional core</a:t>
            </a:r>
          </a:p>
          <a:p>
            <a:r>
              <a:rPr lang="en-GB" dirty="0"/>
              <a:t>Explanatory facets</a:t>
            </a:r>
          </a:p>
          <a:p>
            <a:endParaRPr lang="en-GB" dirty="0"/>
          </a:p>
        </p:txBody>
      </p:sp>
      <p:pic>
        <p:nvPicPr>
          <p:cNvPr id="4" name="Graphic 3" descr="User outline">
            <a:extLst>
              <a:ext uri="{FF2B5EF4-FFF2-40B4-BE49-F238E27FC236}">
                <a16:creationId xmlns:a16="http://schemas.microsoft.com/office/drawing/2014/main" id="{3465ABBD-ABEF-AE9D-ABD3-40708AB6384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796720" y="4006004"/>
            <a:ext cx="2073965" cy="2073965"/>
          </a:xfrm>
          <a:prstGeom prst="rect">
            <a:avLst/>
          </a:prstGeom>
        </p:spPr>
      </p:pic>
      <p:sp>
        <p:nvSpPr>
          <p:cNvPr id="5" name="Thought Bubble: Cloud 4">
            <a:extLst>
              <a:ext uri="{FF2B5EF4-FFF2-40B4-BE49-F238E27FC236}">
                <a16:creationId xmlns:a16="http://schemas.microsoft.com/office/drawing/2014/main" id="{8DE16EBB-882F-9395-F693-9071AD3A7405}"/>
              </a:ext>
            </a:extLst>
          </p:cNvPr>
          <p:cNvSpPr/>
          <p:nvPr/>
        </p:nvSpPr>
        <p:spPr>
          <a:xfrm>
            <a:off x="4867805" y="2123126"/>
            <a:ext cx="7125411" cy="3204247"/>
          </a:xfrm>
          <a:prstGeom prst="cloudCallout">
            <a:avLst>
              <a:gd name="adj1" fmla="val -69057"/>
              <a:gd name="adj2" fmla="val 22747"/>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02387D95-095A-139E-9E05-DD8BFAB53B65}"/>
              </a:ext>
            </a:extLst>
          </p:cNvPr>
          <p:cNvSpPr/>
          <p:nvPr/>
        </p:nvSpPr>
        <p:spPr>
          <a:xfrm>
            <a:off x="5816521" y="2844092"/>
            <a:ext cx="2998068" cy="4216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latin typeface="Segoe UI Light" panose="020B0502040204020203" pitchFamily="34" charset="0"/>
                <a:cs typeface="Segoe UI Light" panose="020B0502040204020203" pitchFamily="34" charset="0"/>
              </a:rPr>
              <a:t>Core Immersion</a:t>
            </a:r>
          </a:p>
        </p:txBody>
      </p:sp>
      <p:cxnSp>
        <p:nvCxnSpPr>
          <p:cNvPr id="10" name="Straight Arrow Connector 9">
            <a:extLst>
              <a:ext uri="{FF2B5EF4-FFF2-40B4-BE49-F238E27FC236}">
                <a16:creationId xmlns:a16="http://schemas.microsoft.com/office/drawing/2014/main" id="{D7743E69-5C51-9692-70EA-45E2414F4EAF}"/>
              </a:ext>
            </a:extLst>
          </p:cNvPr>
          <p:cNvCxnSpPr>
            <a:cxnSpLocks/>
          </p:cNvCxnSpPr>
          <p:nvPr/>
        </p:nvCxnSpPr>
        <p:spPr>
          <a:xfrm flipV="1">
            <a:off x="10061101" y="4427622"/>
            <a:ext cx="0" cy="443501"/>
          </a:xfrm>
          <a:prstGeom prst="straightConnector1">
            <a:avLst/>
          </a:prstGeom>
          <a:ln w="47625">
            <a:solidFill>
              <a:schemeClr val="accent2"/>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6E644DA3-6425-8B61-BAA9-A930DC29432D}"/>
              </a:ext>
            </a:extLst>
          </p:cNvPr>
          <p:cNvSpPr/>
          <p:nvPr/>
        </p:nvSpPr>
        <p:spPr>
          <a:xfrm>
            <a:off x="8814588" y="2844953"/>
            <a:ext cx="1755439" cy="420757"/>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latin typeface="Segoe UI Light" panose="020B0502040204020203" pitchFamily="34" charset="0"/>
                <a:cs typeface="Segoe UI Light" panose="020B0502040204020203" pitchFamily="34" charset="0"/>
              </a:rPr>
              <a:t>RWD</a:t>
            </a:r>
          </a:p>
        </p:txBody>
      </p:sp>
      <p:sp>
        <p:nvSpPr>
          <p:cNvPr id="14" name="Rectangle 13">
            <a:extLst>
              <a:ext uri="{FF2B5EF4-FFF2-40B4-BE49-F238E27FC236}">
                <a16:creationId xmlns:a16="http://schemas.microsoft.com/office/drawing/2014/main" id="{EC6FE4F9-9532-6537-AC43-964122EFEC80}"/>
              </a:ext>
            </a:extLst>
          </p:cNvPr>
          <p:cNvSpPr/>
          <p:nvPr/>
        </p:nvSpPr>
        <p:spPr>
          <a:xfrm>
            <a:off x="8848154" y="4006865"/>
            <a:ext cx="1732765" cy="420757"/>
          </a:xfrm>
          <a:prstGeom prst="rect">
            <a:avLst/>
          </a:prstGeom>
          <a:solidFill>
            <a:srgbClr val="EBA3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err="1">
                <a:latin typeface="Segoe UI Light" panose="020B0502040204020203" pitchFamily="34" charset="0"/>
                <a:cs typeface="Segoe UI Light" panose="020B0502040204020203" pitchFamily="34" charset="0"/>
              </a:rPr>
              <a:t>Inv</a:t>
            </a:r>
            <a:endParaRPr lang="en-GB" sz="3200" dirty="0">
              <a:latin typeface="Segoe UI Light" panose="020B0502040204020203" pitchFamily="34" charset="0"/>
              <a:cs typeface="Segoe UI Light" panose="020B0502040204020203" pitchFamily="34" charset="0"/>
            </a:endParaRPr>
          </a:p>
        </p:txBody>
      </p:sp>
      <p:sp>
        <p:nvSpPr>
          <p:cNvPr id="18" name="Rectangle 17">
            <a:extLst>
              <a:ext uri="{FF2B5EF4-FFF2-40B4-BE49-F238E27FC236}">
                <a16:creationId xmlns:a16="http://schemas.microsoft.com/office/drawing/2014/main" id="{46B86FC6-4D8B-7FF5-B894-F4677633AC95}"/>
              </a:ext>
            </a:extLst>
          </p:cNvPr>
          <p:cNvSpPr/>
          <p:nvPr/>
        </p:nvSpPr>
        <p:spPr>
          <a:xfrm>
            <a:off x="5827412" y="4006004"/>
            <a:ext cx="2998068" cy="4216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latin typeface="Segoe UI Light" panose="020B0502040204020203" pitchFamily="34" charset="0"/>
                <a:cs typeface="Segoe UI Light" panose="020B0502040204020203" pitchFamily="34" charset="0"/>
              </a:rPr>
              <a:t>Core Immersion</a:t>
            </a:r>
          </a:p>
        </p:txBody>
      </p:sp>
      <p:cxnSp>
        <p:nvCxnSpPr>
          <p:cNvPr id="20" name="Straight Arrow Connector 19">
            <a:extLst>
              <a:ext uri="{FF2B5EF4-FFF2-40B4-BE49-F238E27FC236}">
                <a16:creationId xmlns:a16="http://schemas.microsoft.com/office/drawing/2014/main" id="{8B3EE0E5-46BB-CD0F-84A5-E408FFC393A0}"/>
              </a:ext>
            </a:extLst>
          </p:cNvPr>
          <p:cNvCxnSpPr>
            <a:cxnSpLocks/>
          </p:cNvCxnSpPr>
          <p:nvPr/>
        </p:nvCxnSpPr>
        <p:spPr>
          <a:xfrm flipV="1">
            <a:off x="9277331" y="3265710"/>
            <a:ext cx="0" cy="443501"/>
          </a:xfrm>
          <a:prstGeom prst="straightConnector1">
            <a:avLst/>
          </a:prstGeom>
          <a:ln w="47625">
            <a:solidFill>
              <a:schemeClr val="accent2"/>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4F4A6CF8-E0E3-F163-21DB-2646211B633F}"/>
              </a:ext>
            </a:extLst>
          </p:cNvPr>
          <p:cNvCxnSpPr>
            <a:cxnSpLocks/>
          </p:cNvCxnSpPr>
          <p:nvPr/>
        </p:nvCxnSpPr>
        <p:spPr>
          <a:xfrm flipV="1">
            <a:off x="8104373" y="3265710"/>
            <a:ext cx="0" cy="443501"/>
          </a:xfrm>
          <a:prstGeom prst="straightConnector1">
            <a:avLst/>
          </a:prstGeom>
          <a:ln w="47625">
            <a:solidFill>
              <a:schemeClr val="accent2"/>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26CD42ED-6055-A253-46C6-A9B00162CB71}"/>
              </a:ext>
            </a:extLst>
          </p:cNvPr>
          <p:cNvCxnSpPr>
            <a:cxnSpLocks/>
          </p:cNvCxnSpPr>
          <p:nvPr/>
        </p:nvCxnSpPr>
        <p:spPr>
          <a:xfrm flipV="1">
            <a:off x="8104373" y="4427622"/>
            <a:ext cx="0" cy="443501"/>
          </a:xfrm>
          <a:prstGeom prst="straightConnector1">
            <a:avLst/>
          </a:prstGeom>
          <a:ln w="47625">
            <a:solidFill>
              <a:schemeClr val="accent2"/>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DE6C69C-FD54-0B42-4A35-C1E6CF120B9D}"/>
              </a:ext>
            </a:extLst>
          </p:cNvPr>
          <p:cNvSpPr txBox="1"/>
          <p:nvPr/>
        </p:nvSpPr>
        <p:spPr>
          <a:xfrm>
            <a:off x="908155" y="6298568"/>
            <a:ext cx="10445646" cy="461665"/>
          </a:xfrm>
          <a:prstGeom prst="rect">
            <a:avLst/>
          </a:prstGeom>
          <a:noFill/>
        </p:spPr>
        <p:txBody>
          <a:bodyPr wrap="square" rtlCol="0">
            <a:spAutoFit/>
          </a:bodyPr>
          <a:lstStyle/>
          <a:p>
            <a:r>
              <a:rPr lang="en-GB" sz="2400" dirty="0">
                <a:solidFill>
                  <a:schemeClr val="accent1"/>
                </a:solidFill>
                <a:latin typeface="Segoe UI Light" panose="020B0502040204020203" pitchFamily="34" charset="0"/>
                <a:cs typeface="Segoe UI Light" panose="020B0502040204020203" pitchFamily="34" charset="0"/>
              </a:rPr>
              <a:t>SJ Gould (1996) The mismeasure of man</a:t>
            </a:r>
          </a:p>
        </p:txBody>
      </p:sp>
    </p:spTree>
    <p:extLst>
      <p:ext uri="{BB962C8B-B14F-4D97-AF65-F5344CB8AC3E}">
        <p14:creationId xmlns:p14="http://schemas.microsoft.com/office/powerpoint/2010/main" val="2759231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2A4CA-FD86-CE35-753B-59457A49040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99949E8-F97C-E538-7C94-9C28FC9FA447}"/>
              </a:ext>
            </a:extLst>
          </p:cNvPr>
          <p:cNvSpPr>
            <a:spLocks noGrp="1"/>
          </p:cNvSpPr>
          <p:nvPr>
            <p:ph type="ctrTitle"/>
          </p:nvPr>
        </p:nvSpPr>
        <p:spPr/>
        <p:txBody>
          <a:bodyPr/>
          <a:lstStyle/>
          <a:p>
            <a:r>
              <a:rPr lang="en-GB" dirty="0"/>
              <a:t>The challenge of reliability</a:t>
            </a:r>
          </a:p>
        </p:txBody>
      </p:sp>
    </p:spTree>
    <p:extLst>
      <p:ext uri="{BB962C8B-B14F-4D97-AF65-F5344CB8AC3E}">
        <p14:creationId xmlns:p14="http://schemas.microsoft.com/office/powerpoint/2010/main" val="42670054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420A1B6-BD23-CC10-8517-DCD1B2157C37}"/>
              </a:ext>
            </a:extLst>
          </p:cNvPr>
          <p:cNvSpPr>
            <a:spLocks noGrp="1"/>
          </p:cNvSpPr>
          <p:nvPr>
            <p:ph idx="13"/>
          </p:nvPr>
        </p:nvSpPr>
        <p:spPr/>
        <p:txBody>
          <a:bodyPr/>
          <a:lstStyle/>
          <a:p>
            <a:r>
              <a:rPr lang="en-GB" dirty="0"/>
              <a:t>Forms of reliability</a:t>
            </a:r>
          </a:p>
        </p:txBody>
      </p:sp>
      <p:sp>
        <p:nvSpPr>
          <p:cNvPr id="3" name="Content Placeholder 2">
            <a:extLst>
              <a:ext uri="{FF2B5EF4-FFF2-40B4-BE49-F238E27FC236}">
                <a16:creationId xmlns:a16="http://schemas.microsoft.com/office/drawing/2014/main" id="{6B6FB3CB-091F-C5E7-D71A-877EE6D1EC44}"/>
              </a:ext>
            </a:extLst>
          </p:cNvPr>
          <p:cNvSpPr>
            <a:spLocks noGrp="1"/>
          </p:cNvSpPr>
          <p:nvPr>
            <p:ph idx="1"/>
          </p:nvPr>
        </p:nvSpPr>
        <p:spPr/>
        <p:txBody>
          <a:bodyPr/>
          <a:lstStyle/>
          <a:p>
            <a:r>
              <a:rPr lang="en-GB" dirty="0"/>
              <a:t>Test re-test</a:t>
            </a:r>
          </a:p>
          <a:p>
            <a:r>
              <a:rPr lang="en-GB" dirty="0"/>
              <a:t>Inter-method</a:t>
            </a:r>
          </a:p>
          <a:p>
            <a:r>
              <a:rPr lang="en-GB" dirty="0"/>
              <a:t>Internal consistency</a:t>
            </a:r>
          </a:p>
        </p:txBody>
      </p:sp>
      <p:pic>
        <p:nvPicPr>
          <p:cNvPr id="5" name="Picture 2" descr="A screenshot of Temple Run 2. The character is running with his back to us along a &quot;temple&quot; path. It turns right just up ahead and he'll go off the cliff if he doesn't turn at the right time.">
            <a:extLst>
              <a:ext uri="{FF2B5EF4-FFF2-40B4-BE49-F238E27FC236}">
                <a16:creationId xmlns:a16="http://schemas.microsoft.com/office/drawing/2014/main" id="{215780CA-8CFE-92A4-BCCB-650640A47F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319" t="26894" r="7681" b="11015"/>
          <a:stretch>
            <a:fillRect/>
          </a:stretch>
        </p:blipFill>
        <p:spPr bwMode="auto">
          <a:xfrm>
            <a:off x="7034361" y="1345283"/>
            <a:ext cx="3978283" cy="4940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8083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AF8C610-FFB9-7429-A614-88F591E4DAF1}"/>
              </a:ext>
            </a:extLst>
          </p:cNvPr>
          <p:cNvSpPr>
            <a:spLocks noGrp="1"/>
          </p:cNvSpPr>
          <p:nvPr>
            <p:ph idx="13"/>
          </p:nvPr>
        </p:nvSpPr>
        <p:spPr/>
        <p:txBody>
          <a:bodyPr/>
          <a:lstStyle/>
          <a:p>
            <a:r>
              <a:rPr lang="en-GB" dirty="0"/>
              <a:t>Internal consistency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6DE68AA-CD53-2F23-7454-7C9CED66EED5}"/>
                  </a:ext>
                </a:extLst>
              </p:cNvPr>
              <p:cNvSpPr>
                <a:spLocks noGrp="1"/>
              </p:cNvSpPr>
              <p:nvPr>
                <p:ph idx="1"/>
              </p:nvPr>
            </p:nvSpPr>
            <p:spPr/>
            <p:txBody>
              <a:bodyPr>
                <a:normAutofit lnSpcReduction="10000"/>
              </a:bodyPr>
              <a:lstStyle/>
              <a:p>
                <a:r>
                  <a:rPr lang="en-GB" dirty="0"/>
                  <a:t>Inter-item correlations </a:t>
                </a:r>
              </a:p>
              <a:p>
                <a:pPr marL="914400" lvl="2" indent="0">
                  <a:buNone/>
                </a:pP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𝑞</m:t>
                        </m:r>
                      </m:e>
                      <m:sub>
                        <m:r>
                          <a:rPr lang="en-GB" i="1">
                            <a:latin typeface="Cambria Math" panose="02040503050406030204" pitchFamily="18" charset="0"/>
                          </a:rPr>
                          <m:t>𝑖</m:t>
                        </m:r>
                      </m:sub>
                    </m:sSub>
                    <m:r>
                      <a:rPr lang="en-GB" i="1">
                        <a:latin typeface="Cambria Math" panose="02040503050406030204" pitchFamily="18" charset="0"/>
                      </a:rPr>
                      <m:t>=</m:t>
                    </m:r>
                    <m:r>
                      <a:rPr lang="en-GB" i="1">
                        <a:latin typeface="Cambria Math" panose="02040503050406030204" pitchFamily="18" charset="0"/>
                      </a:rPr>
                      <m:t>𝑇</m:t>
                    </m:r>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𝜀</m:t>
                        </m:r>
                      </m:e>
                      <m:sub>
                        <m:r>
                          <a:rPr lang="en-GB" i="1">
                            <a:latin typeface="Cambria Math" panose="02040503050406030204" pitchFamily="18" charset="0"/>
                          </a:rPr>
                          <m:t>𝑖</m:t>
                        </m:r>
                      </m:sub>
                    </m:sSub>
                  </m:oMath>
                </a14:m>
                <a:r>
                  <a:rPr lang="en-GB" dirty="0"/>
                  <a:t>,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𝑞</m:t>
                        </m:r>
                      </m:e>
                      <m:sub>
                        <m:r>
                          <a:rPr lang="en-GB" b="0" i="1" smtClean="0">
                            <a:latin typeface="Cambria Math" panose="02040503050406030204" pitchFamily="18" charset="0"/>
                          </a:rPr>
                          <m:t>𝑘</m:t>
                        </m:r>
                      </m:sub>
                    </m:sSub>
                    <m:r>
                      <a:rPr lang="en-GB" i="1">
                        <a:latin typeface="Cambria Math" panose="02040503050406030204" pitchFamily="18" charset="0"/>
                      </a:rPr>
                      <m:t>=</m:t>
                    </m:r>
                    <m:r>
                      <a:rPr lang="en-GB" i="1">
                        <a:latin typeface="Cambria Math" panose="02040503050406030204" pitchFamily="18" charset="0"/>
                      </a:rPr>
                      <m:t>𝑇</m:t>
                    </m:r>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𝜀</m:t>
                        </m:r>
                      </m:e>
                      <m:sub>
                        <m:r>
                          <a:rPr lang="en-GB" b="0" i="1" smtClean="0">
                            <a:latin typeface="Cambria Math" panose="02040503050406030204" pitchFamily="18" charset="0"/>
                          </a:rPr>
                          <m:t>𝑘</m:t>
                        </m:r>
                      </m:sub>
                    </m:sSub>
                  </m:oMath>
                </a14:m>
                <a:endParaRPr lang="en-GB" dirty="0"/>
              </a:p>
              <a:p>
                <a:r>
                  <a:rPr lang="en-GB" dirty="0"/>
                  <a:t>Agreement between items</a:t>
                </a:r>
              </a:p>
              <a:p>
                <a:pPr marL="914400" lvl="2" indent="0">
                  <a:buNone/>
                </a:pPr>
                <a:r>
                  <a:rPr lang="en-GB" dirty="0"/>
                  <a:t>Split half consistency</a:t>
                </a:r>
              </a:p>
              <a:p>
                <a:pPr marL="914400" lvl="2" indent="0">
                  <a:buNone/>
                </a:pPr>
                <a:r>
                  <a:rPr lang="en-GB" dirty="0"/>
                  <a:t>Cronbach </a:t>
                </a:r>
                <a14:m>
                  <m:oMath xmlns:m="http://schemas.openxmlformats.org/officeDocument/2006/math">
                    <m:r>
                      <a:rPr lang="en-GB" b="0" i="1" smtClean="0">
                        <a:latin typeface="Cambria Math" panose="02040503050406030204" pitchFamily="18" charset="0"/>
                      </a:rPr>
                      <m:t>𝛼</m:t>
                    </m:r>
                  </m:oMath>
                </a14:m>
                <a:endParaRPr lang="en-GB" dirty="0"/>
              </a:p>
              <a:p>
                <a:pPr indent="-228600"/>
                <a14:m>
                  <m:oMath xmlns:m="http://schemas.openxmlformats.org/officeDocument/2006/math">
                    <m:r>
                      <a:rPr lang="en-GB" b="0" i="1" smtClean="0">
                        <a:latin typeface="Cambria Math" panose="02040503050406030204" pitchFamily="18" charset="0"/>
                      </a:rPr>
                      <m:t>𝛼</m:t>
                    </m:r>
                  </m:oMath>
                </a14:m>
                <a:r>
                  <a:rPr lang="en-GB" dirty="0"/>
                  <a:t> is the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𝑟</m:t>
                        </m:r>
                      </m:e>
                      <m:sup>
                        <m:r>
                          <a:rPr lang="en-GB" b="0" i="1" smtClean="0">
                            <a:latin typeface="Cambria Math" panose="02040503050406030204" pitchFamily="18" charset="0"/>
                          </a:rPr>
                          <m:t>2</m:t>
                        </m:r>
                      </m:sup>
                    </m:sSup>
                  </m:oMath>
                </a14:m>
                <a:r>
                  <a:rPr lang="en-GB" dirty="0"/>
                  <a:t>of your questionnaire with T</a:t>
                </a:r>
              </a:p>
            </p:txBody>
          </p:sp>
        </mc:Choice>
        <mc:Fallback xmlns="">
          <p:sp>
            <p:nvSpPr>
              <p:cNvPr id="3" name="Content Placeholder 2">
                <a:extLst>
                  <a:ext uri="{FF2B5EF4-FFF2-40B4-BE49-F238E27FC236}">
                    <a16:creationId xmlns:a16="http://schemas.microsoft.com/office/drawing/2014/main" id="{66DE68AA-CD53-2F23-7454-7C9CED66EED5}"/>
                  </a:ext>
                </a:extLst>
              </p:cNvPr>
              <p:cNvSpPr>
                <a:spLocks noGrp="1" noRot="1" noChangeAspect="1" noMove="1" noResize="1" noEditPoints="1" noAdjustHandles="1" noChangeArrowheads="1" noChangeShapeType="1" noTextEdit="1"/>
              </p:cNvSpPr>
              <p:nvPr>
                <p:ph idx="1"/>
              </p:nvPr>
            </p:nvSpPr>
            <p:spPr>
              <a:blipFill>
                <a:blip r:embed="rId2"/>
                <a:stretch>
                  <a:fillRect l="-933"/>
                </a:stretch>
              </a:blipFill>
            </p:spPr>
            <p:txBody>
              <a:bodyPr/>
              <a:lstStyle/>
              <a:p>
                <a:r>
                  <a:rPr lang="en-GB">
                    <a:noFill/>
                  </a:rPr>
                  <a:t> </a:t>
                </a:r>
              </a:p>
            </p:txBody>
          </p:sp>
        </mc:Fallback>
      </mc:AlternateContent>
    </p:spTree>
    <p:extLst>
      <p:ext uri="{BB962C8B-B14F-4D97-AF65-F5344CB8AC3E}">
        <p14:creationId xmlns:p14="http://schemas.microsoft.com/office/powerpoint/2010/main" val="22823952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9CF44D-E578-97DF-6A70-FBCBF7D11156}"/>
              </a:ext>
            </a:extLst>
          </p:cNvPr>
          <p:cNvSpPr>
            <a:spLocks noGrp="1"/>
          </p:cNvSpPr>
          <p:nvPr>
            <p:ph idx="13"/>
          </p:nvPr>
        </p:nvSpPr>
        <p:spPr/>
        <p:txBody>
          <a:bodyPr/>
          <a:lstStyle/>
          <a:p>
            <a:r>
              <a:rPr lang="en-GB" dirty="0"/>
              <a:t>Standard interpretation</a:t>
            </a:r>
          </a:p>
        </p:txBody>
      </p:sp>
      <p:sp>
        <p:nvSpPr>
          <p:cNvPr id="3" name="Content Placeholder 2">
            <a:extLst>
              <a:ext uri="{FF2B5EF4-FFF2-40B4-BE49-F238E27FC236}">
                <a16:creationId xmlns:a16="http://schemas.microsoft.com/office/drawing/2014/main" id="{0FDC4857-718F-773E-1843-ED141348AA22}"/>
              </a:ext>
            </a:extLst>
          </p:cNvPr>
          <p:cNvSpPr>
            <a:spLocks noGrp="1"/>
          </p:cNvSpPr>
          <p:nvPr>
            <p:ph idx="1"/>
          </p:nvPr>
        </p:nvSpPr>
        <p:spPr/>
        <p:txBody>
          <a:bodyPr/>
          <a:lstStyle/>
          <a:p>
            <a:r>
              <a:rPr lang="en-GB" dirty="0"/>
              <a:t>&lt;0.5 Unacceptable</a:t>
            </a:r>
          </a:p>
          <a:p>
            <a:r>
              <a:rPr lang="en-GB" dirty="0"/>
              <a:t>&gt;0.7 Acceptable</a:t>
            </a:r>
          </a:p>
          <a:p>
            <a:r>
              <a:rPr lang="en-GB" dirty="0"/>
              <a:t>&gt;0.8 Good</a:t>
            </a:r>
          </a:p>
          <a:p>
            <a:r>
              <a:rPr lang="en-GB" dirty="0"/>
              <a:t>&gt;0.9 Excellent!</a:t>
            </a:r>
          </a:p>
          <a:p>
            <a:r>
              <a:rPr lang="en-GB" dirty="0"/>
              <a:t>But why? And what does that mean?</a:t>
            </a:r>
          </a:p>
        </p:txBody>
      </p:sp>
      <p:sp>
        <p:nvSpPr>
          <p:cNvPr id="5" name="TextBox 4">
            <a:extLst>
              <a:ext uri="{FF2B5EF4-FFF2-40B4-BE49-F238E27FC236}">
                <a16:creationId xmlns:a16="http://schemas.microsoft.com/office/drawing/2014/main" id="{D7B73F42-22FC-E90C-B5BD-E58C3115130A}"/>
              </a:ext>
            </a:extLst>
          </p:cNvPr>
          <p:cNvSpPr txBox="1"/>
          <p:nvPr/>
        </p:nvSpPr>
        <p:spPr>
          <a:xfrm>
            <a:off x="908155" y="6298568"/>
            <a:ext cx="10445646" cy="461665"/>
          </a:xfrm>
          <a:prstGeom prst="rect">
            <a:avLst/>
          </a:prstGeom>
          <a:noFill/>
        </p:spPr>
        <p:txBody>
          <a:bodyPr wrap="square" rtlCol="0">
            <a:spAutoFit/>
          </a:bodyPr>
          <a:lstStyle/>
          <a:p>
            <a:r>
              <a:rPr lang="en-GB" sz="2400" dirty="0">
                <a:solidFill>
                  <a:schemeClr val="accent1"/>
                </a:solidFill>
                <a:latin typeface="Segoe UI Light" panose="020B0502040204020203" pitchFamily="34" charset="0"/>
                <a:cs typeface="Segoe UI Light" panose="020B0502040204020203" pitchFamily="34" charset="0"/>
              </a:rPr>
              <a:t>Nunally (1975) Psychometric Theory</a:t>
            </a:r>
          </a:p>
        </p:txBody>
      </p:sp>
    </p:spTree>
    <p:extLst>
      <p:ext uri="{BB962C8B-B14F-4D97-AF65-F5344CB8AC3E}">
        <p14:creationId xmlns:p14="http://schemas.microsoft.com/office/powerpoint/2010/main" val="1419857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my RShiny app that simulates an idealised questionnaire. I'll go through this image in my talk.">
            <a:extLst>
              <a:ext uri="{FF2B5EF4-FFF2-40B4-BE49-F238E27FC236}">
                <a16:creationId xmlns:a16="http://schemas.microsoft.com/office/drawing/2014/main" id="{08FCDD96-DBAF-88AE-00C8-0482DD7F68EF}"/>
              </a:ext>
            </a:extLst>
          </p:cNvPr>
          <p:cNvPicPr>
            <a:picLocks noChangeAspect="1"/>
          </p:cNvPicPr>
          <p:nvPr/>
        </p:nvPicPr>
        <p:blipFill>
          <a:blip r:embed="rId2"/>
          <a:stretch>
            <a:fillRect/>
          </a:stretch>
        </p:blipFill>
        <p:spPr>
          <a:xfrm>
            <a:off x="1482810" y="254483"/>
            <a:ext cx="8747957" cy="6603517"/>
          </a:xfrm>
          <a:prstGeom prst="rect">
            <a:avLst/>
          </a:prstGeom>
        </p:spPr>
      </p:pic>
    </p:spTree>
    <p:extLst>
      <p:ext uri="{BB962C8B-B14F-4D97-AF65-F5344CB8AC3E}">
        <p14:creationId xmlns:p14="http://schemas.microsoft.com/office/powerpoint/2010/main" val="604601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1777E73-3CE0-FCBF-3697-1DA4DB6183D3}"/>
              </a:ext>
            </a:extLst>
          </p:cNvPr>
          <p:cNvSpPr>
            <a:spLocks noGrp="1"/>
          </p:cNvSpPr>
          <p:nvPr>
            <p:ph idx="13"/>
          </p:nvPr>
        </p:nvSpPr>
        <p:spPr/>
        <p:txBody>
          <a:bodyPr/>
          <a:lstStyle/>
          <a:p>
            <a:r>
              <a:rPr lang="en-GB" dirty="0"/>
              <a:t>Questioning reliability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E419879-4162-CAD9-EB40-CE22954ED910}"/>
                  </a:ext>
                </a:extLst>
              </p:cNvPr>
              <p:cNvSpPr>
                <a:spLocks noGrp="1"/>
              </p:cNvSpPr>
              <p:nvPr>
                <p:ph idx="1"/>
              </p:nvPr>
            </p:nvSpPr>
            <p:spPr/>
            <p:txBody>
              <a:bodyPr/>
              <a:lstStyle/>
              <a:p>
                <a:r>
                  <a:rPr lang="en-GB" dirty="0"/>
                  <a:t>Do we need </a:t>
                </a:r>
                <a14:m>
                  <m:oMath xmlns:m="http://schemas.openxmlformats.org/officeDocument/2006/math">
                    <m:r>
                      <a:rPr lang="en-GB" b="0" i="1" smtClean="0">
                        <a:latin typeface="Cambria Math" panose="02040503050406030204" pitchFamily="18" charset="0"/>
                      </a:rPr>
                      <m:t>𝛼</m:t>
                    </m:r>
                    <m:r>
                      <a:rPr lang="en-GB" b="0" i="1" smtClean="0">
                        <a:latin typeface="Cambria Math" panose="02040503050406030204" pitchFamily="18" charset="0"/>
                      </a:rPr>
                      <m:t>&gt;0.7</m:t>
                    </m:r>
                  </m:oMath>
                </a14:m>
                <a:r>
                  <a:rPr lang="en-GB" dirty="0"/>
                  <a:t>?</a:t>
                </a:r>
              </a:p>
              <a:p>
                <a:r>
                  <a:rPr lang="en-GB" dirty="0"/>
                  <a:t>What happens with very short scales?</a:t>
                </a:r>
              </a:p>
              <a:p>
                <a:r>
                  <a:rPr lang="en-GB" dirty="0"/>
                  <a:t>What happens if errors also correlate?</a:t>
                </a:r>
              </a:p>
            </p:txBody>
          </p:sp>
        </mc:Choice>
        <mc:Fallback xmlns="">
          <p:sp>
            <p:nvSpPr>
              <p:cNvPr id="3" name="Content Placeholder 2">
                <a:extLst>
                  <a:ext uri="{FF2B5EF4-FFF2-40B4-BE49-F238E27FC236}">
                    <a16:creationId xmlns:a16="http://schemas.microsoft.com/office/drawing/2014/main" id="{5E419879-4162-CAD9-EB40-CE22954ED910}"/>
                  </a:ext>
                </a:extLst>
              </p:cNvPr>
              <p:cNvSpPr>
                <a:spLocks noGrp="1" noRot="1" noChangeAspect="1" noMove="1" noResize="1" noEditPoints="1" noAdjustHandles="1" noChangeArrowheads="1" noChangeShapeType="1" noTextEdit="1"/>
              </p:cNvSpPr>
              <p:nvPr>
                <p:ph idx="1"/>
              </p:nvPr>
            </p:nvSpPr>
            <p:spPr>
              <a:blipFill>
                <a:blip r:embed="rId2"/>
                <a:stretch>
                  <a:fillRect l="-933"/>
                </a:stretch>
              </a:blipFill>
            </p:spPr>
            <p:txBody>
              <a:bodyPr/>
              <a:lstStyle/>
              <a:p>
                <a:r>
                  <a:rPr lang="en-GB">
                    <a:noFill/>
                  </a:rPr>
                  <a:t> </a:t>
                </a:r>
              </a:p>
            </p:txBody>
          </p:sp>
        </mc:Fallback>
      </mc:AlternateContent>
    </p:spTree>
    <p:extLst>
      <p:ext uri="{BB962C8B-B14F-4D97-AF65-F5344CB8AC3E}">
        <p14:creationId xmlns:p14="http://schemas.microsoft.com/office/powerpoint/2010/main" val="27886329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93839-F049-09BD-C231-3954D2A52DD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0207864-96A4-D468-608F-6BBB63A78D30}"/>
              </a:ext>
            </a:extLst>
          </p:cNvPr>
          <p:cNvSpPr>
            <a:spLocks noGrp="1"/>
          </p:cNvSpPr>
          <p:nvPr>
            <p:ph type="ctrTitle"/>
          </p:nvPr>
        </p:nvSpPr>
        <p:spPr/>
        <p:txBody>
          <a:bodyPr/>
          <a:lstStyle/>
          <a:p>
            <a:r>
              <a:rPr lang="en-GB" dirty="0"/>
              <a:t>The challenge of convergent validity</a:t>
            </a:r>
          </a:p>
        </p:txBody>
      </p:sp>
    </p:spTree>
    <p:extLst>
      <p:ext uri="{BB962C8B-B14F-4D97-AF65-F5344CB8AC3E}">
        <p14:creationId xmlns:p14="http://schemas.microsoft.com/office/powerpoint/2010/main" val="42684133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CBB3E7-F9EC-7DB0-0349-FF284C4CC964}"/>
              </a:ext>
            </a:extLst>
          </p:cNvPr>
          <p:cNvSpPr>
            <a:spLocks noGrp="1"/>
          </p:cNvSpPr>
          <p:nvPr>
            <p:ph idx="13"/>
          </p:nvPr>
        </p:nvSpPr>
        <p:spPr/>
        <p:txBody>
          <a:bodyPr/>
          <a:lstStyle/>
          <a:p>
            <a:r>
              <a:rPr lang="en-GB" dirty="0"/>
              <a:t>Immersion in Player Experience</a:t>
            </a:r>
          </a:p>
        </p:txBody>
      </p:sp>
      <p:sp>
        <p:nvSpPr>
          <p:cNvPr id="3" name="Content Placeholder 2">
            <a:extLst>
              <a:ext uri="{FF2B5EF4-FFF2-40B4-BE49-F238E27FC236}">
                <a16:creationId xmlns:a16="http://schemas.microsoft.com/office/drawing/2014/main" id="{0B63EDE7-3FEF-4E96-452B-FB4388A74310}"/>
              </a:ext>
            </a:extLst>
          </p:cNvPr>
          <p:cNvSpPr>
            <a:spLocks noGrp="1"/>
          </p:cNvSpPr>
          <p:nvPr>
            <p:ph idx="1"/>
          </p:nvPr>
        </p:nvSpPr>
        <p:spPr/>
        <p:txBody>
          <a:bodyPr/>
          <a:lstStyle/>
          <a:p>
            <a:pPr indent="-228600"/>
            <a:r>
              <a:rPr lang="en-GB" dirty="0"/>
              <a:t>Player Experience of Needs Satisfaction (PENS), 2006</a:t>
            </a:r>
          </a:p>
          <a:p>
            <a:pPr marL="914400" lvl="2" indent="0">
              <a:buNone/>
            </a:pPr>
            <a:r>
              <a:rPr lang="en-GB" dirty="0"/>
              <a:t>3 motivation factors including immersion</a:t>
            </a:r>
          </a:p>
          <a:p>
            <a:pPr indent="-228600"/>
            <a:r>
              <a:rPr lang="en-GB" dirty="0"/>
              <a:t>Game Engagement Questionnaire (GEQ), 2009</a:t>
            </a:r>
          </a:p>
          <a:p>
            <a:r>
              <a:rPr lang="en-GB" dirty="0"/>
              <a:t>Player Experience Inventory (PXI), 2020</a:t>
            </a:r>
          </a:p>
          <a:p>
            <a:pPr marL="914400" lvl="2" indent="0">
              <a:buNone/>
            </a:pPr>
            <a:r>
              <a:rPr lang="en-GB" dirty="0"/>
              <a:t>10 factors including immersion</a:t>
            </a:r>
          </a:p>
        </p:txBody>
      </p:sp>
      <p:sp>
        <p:nvSpPr>
          <p:cNvPr id="5" name="TextBox 4">
            <a:extLst>
              <a:ext uri="{FF2B5EF4-FFF2-40B4-BE49-F238E27FC236}">
                <a16:creationId xmlns:a16="http://schemas.microsoft.com/office/drawing/2014/main" id="{DB418D15-6FA2-D5B3-CAD4-107DFA0885F9}"/>
              </a:ext>
            </a:extLst>
          </p:cNvPr>
          <p:cNvSpPr txBox="1"/>
          <p:nvPr/>
        </p:nvSpPr>
        <p:spPr>
          <a:xfrm>
            <a:off x="908155" y="6298568"/>
            <a:ext cx="10445646" cy="461665"/>
          </a:xfrm>
          <a:prstGeom prst="rect">
            <a:avLst/>
          </a:prstGeom>
          <a:noFill/>
        </p:spPr>
        <p:txBody>
          <a:bodyPr wrap="square" rtlCol="0">
            <a:spAutoFit/>
          </a:bodyPr>
          <a:lstStyle/>
          <a:p>
            <a:r>
              <a:rPr lang="en-GB" sz="2400" dirty="0">
                <a:solidFill>
                  <a:schemeClr val="accent1"/>
                </a:solidFill>
                <a:latin typeface="Segoe UI Light" panose="020B0502040204020203" pitchFamily="34" charset="0"/>
                <a:cs typeface="Segoe UI Light" panose="020B0502040204020203" pitchFamily="34" charset="0"/>
              </a:rPr>
              <a:t>Denisova et al (2016) The convergence of player experience questionnaires</a:t>
            </a:r>
          </a:p>
        </p:txBody>
      </p:sp>
    </p:spTree>
    <p:extLst>
      <p:ext uri="{BB962C8B-B14F-4D97-AF65-F5344CB8AC3E}">
        <p14:creationId xmlns:p14="http://schemas.microsoft.com/office/powerpoint/2010/main" val="9881627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5B4C005-59C0-B6C6-5F6A-18380B0B0903}"/>
              </a:ext>
            </a:extLst>
          </p:cNvPr>
          <p:cNvSpPr>
            <a:spLocks noGrp="1"/>
          </p:cNvSpPr>
          <p:nvPr>
            <p:ph idx="13"/>
          </p:nvPr>
        </p:nvSpPr>
        <p:spPr/>
        <p:txBody>
          <a:bodyPr/>
          <a:lstStyle/>
          <a:p>
            <a:r>
              <a:rPr lang="en-GB" dirty="0"/>
              <a:t>Immersion vs Immersion</a:t>
            </a:r>
          </a:p>
        </p:txBody>
      </p:sp>
      <p:sp>
        <p:nvSpPr>
          <p:cNvPr id="3" name="Content Placeholder 2">
            <a:extLst>
              <a:ext uri="{FF2B5EF4-FFF2-40B4-BE49-F238E27FC236}">
                <a16:creationId xmlns:a16="http://schemas.microsoft.com/office/drawing/2014/main" id="{26F076C5-EBB3-0083-4034-D16F2783C194}"/>
              </a:ext>
            </a:extLst>
          </p:cNvPr>
          <p:cNvSpPr>
            <a:spLocks noGrp="1"/>
          </p:cNvSpPr>
          <p:nvPr>
            <p:ph idx="1"/>
          </p:nvPr>
        </p:nvSpPr>
        <p:spPr/>
        <p:txBody>
          <a:bodyPr/>
          <a:lstStyle/>
          <a:p>
            <a:r>
              <a:rPr lang="en-GB" dirty="0"/>
              <a:t>League of Legends Players</a:t>
            </a:r>
          </a:p>
          <a:p>
            <a:r>
              <a:rPr lang="en-GB" dirty="0"/>
              <a:t>Set of questionnaires…</a:t>
            </a:r>
          </a:p>
          <a:p>
            <a:r>
              <a:rPr lang="en-GB" dirty="0"/>
              <a:t>… including PXI &amp; IEQ-SF</a:t>
            </a:r>
          </a:p>
        </p:txBody>
      </p:sp>
      <p:pic>
        <p:nvPicPr>
          <p:cNvPr id="6" name="Picture 5" descr="A screenshot of League of Legends: Wild Rift. It looks like a landscape but marked by ruins or symbols. Figures are clearly engaged in combat with health bars above their heads and various glowing lights that might be weapons, shields or magic spells. Honestly, I have no idea what is going on in this game but it's clearly complicated.">
            <a:extLst>
              <a:ext uri="{FF2B5EF4-FFF2-40B4-BE49-F238E27FC236}">
                <a16:creationId xmlns:a16="http://schemas.microsoft.com/office/drawing/2014/main" id="{5FE4A09A-D9CB-E3A0-3399-2C0A8C5FE068}"/>
              </a:ext>
            </a:extLst>
          </p:cNvPr>
          <p:cNvPicPr>
            <a:picLocks noChangeAspect="1"/>
          </p:cNvPicPr>
          <p:nvPr/>
        </p:nvPicPr>
        <p:blipFill>
          <a:blip r:embed="rId2"/>
          <a:srcRect l="22635" t="750" r="23581" b="2299"/>
          <a:stretch>
            <a:fillRect/>
          </a:stretch>
        </p:blipFill>
        <p:spPr>
          <a:xfrm>
            <a:off x="7006281" y="1423959"/>
            <a:ext cx="4591478" cy="4655566"/>
          </a:xfrm>
          <a:prstGeom prst="rect">
            <a:avLst/>
          </a:prstGeom>
        </p:spPr>
      </p:pic>
    </p:spTree>
    <p:extLst>
      <p:ext uri="{BB962C8B-B14F-4D97-AF65-F5344CB8AC3E}">
        <p14:creationId xmlns:p14="http://schemas.microsoft.com/office/powerpoint/2010/main" val="2097993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atterplot of PXI Immersion against IEQ-SF Involvement. Most of the points are in the top left of the graph and there is a shallow sloped regression line indicating a weak correlation.">
            <a:extLst>
              <a:ext uri="{FF2B5EF4-FFF2-40B4-BE49-F238E27FC236}">
                <a16:creationId xmlns:a16="http://schemas.microsoft.com/office/drawing/2014/main" id="{4FA08119-4065-9F20-E4CA-B87BE0ED486F}"/>
              </a:ext>
            </a:extLst>
          </p:cNvPr>
          <p:cNvPicPr>
            <a:picLocks noChangeAspect="1"/>
          </p:cNvPicPr>
          <p:nvPr/>
        </p:nvPicPr>
        <p:blipFill>
          <a:blip r:embed="rId2"/>
          <a:stretch>
            <a:fillRect/>
          </a:stretch>
        </p:blipFill>
        <p:spPr>
          <a:xfrm>
            <a:off x="110411" y="2023248"/>
            <a:ext cx="5716602" cy="3811068"/>
          </a:xfrm>
          <a:prstGeom prst="rect">
            <a:avLst/>
          </a:prstGeom>
        </p:spPr>
      </p:pic>
      <p:pic>
        <p:nvPicPr>
          <p:cNvPr id="7" name="Picture 6" descr="A scatterplot of PXI Immersion against IEQ-SF Real World Dissociation. The points are to the right of the graph but clearly slant up and to the right with a reasonably steeply sloped regression line. There is a strong correlation between these two measures.">
            <a:extLst>
              <a:ext uri="{FF2B5EF4-FFF2-40B4-BE49-F238E27FC236}">
                <a16:creationId xmlns:a16="http://schemas.microsoft.com/office/drawing/2014/main" id="{CD922122-C5BF-0FD6-542B-47A10BF6C31E}"/>
              </a:ext>
            </a:extLst>
          </p:cNvPr>
          <p:cNvPicPr>
            <a:picLocks noChangeAspect="1"/>
          </p:cNvPicPr>
          <p:nvPr/>
        </p:nvPicPr>
        <p:blipFill>
          <a:blip r:embed="rId3"/>
          <a:stretch>
            <a:fillRect/>
          </a:stretch>
        </p:blipFill>
        <p:spPr>
          <a:xfrm>
            <a:off x="6096000" y="2023248"/>
            <a:ext cx="5716602" cy="3811068"/>
          </a:xfrm>
          <a:prstGeom prst="rect">
            <a:avLst/>
          </a:prstGeom>
        </p:spPr>
      </p:pic>
      <p:sp>
        <p:nvSpPr>
          <p:cNvPr id="8" name="Content Placeholder 1">
            <a:extLst>
              <a:ext uri="{FF2B5EF4-FFF2-40B4-BE49-F238E27FC236}">
                <a16:creationId xmlns:a16="http://schemas.microsoft.com/office/drawing/2014/main" id="{068FF4CB-57A9-7A30-787E-47AB23B7D6BE}"/>
              </a:ext>
            </a:extLst>
          </p:cNvPr>
          <p:cNvSpPr>
            <a:spLocks noGrp="1"/>
          </p:cNvSpPr>
          <p:nvPr>
            <p:ph idx="13"/>
          </p:nvPr>
        </p:nvSpPr>
        <p:spPr>
          <a:xfrm>
            <a:off x="908155" y="421752"/>
            <a:ext cx="10445646" cy="988292"/>
          </a:xfrm>
        </p:spPr>
        <p:txBody>
          <a:bodyPr/>
          <a:lstStyle/>
          <a:p>
            <a:r>
              <a:rPr lang="en-GB" dirty="0"/>
              <a:t>Same but different</a:t>
            </a:r>
          </a:p>
        </p:txBody>
      </p:sp>
      <p:sp>
        <p:nvSpPr>
          <p:cNvPr id="3" name="TextBox 2">
            <a:extLst>
              <a:ext uri="{FF2B5EF4-FFF2-40B4-BE49-F238E27FC236}">
                <a16:creationId xmlns:a16="http://schemas.microsoft.com/office/drawing/2014/main" id="{84510474-C0FA-EE59-CED3-7616D40F9818}"/>
              </a:ext>
            </a:extLst>
          </p:cNvPr>
          <p:cNvSpPr txBox="1"/>
          <p:nvPr/>
        </p:nvSpPr>
        <p:spPr>
          <a:xfrm>
            <a:off x="908155" y="6303410"/>
            <a:ext cx="10445646" cy="461665"/>
          </a:xfrm>
          <a:prstGeom prst="rect">
            <a:avLst/>
          </a:prstGeom>
          <a:noFill/>
        </p:spPr>
        <p:txBody>
          <a:bodyPr wrap="square" rtlCol="0">
            <a:spAutoFit/>
          </a:bodyPr>
          <a:lstStyle/>
          <a:p>
            <a:r>
              <a:rPr lang="en-GB" sz="2400" dirty="0">
                <a:solidFill>
                  <a:schemeClr val="accent1"/>
                </a:solidFill>
                <a:latin typeface="Segoe UI Light" panose="020B0502040204020203" pitchFamily="34" charset="0"/>
                <a:cs typeface="Segoe UI Light" panose="020B0502040204020203" pitchFamily="34" charset="0"/>
              </a:rPr>
              <a:t>Winter &amp; Cairns (2026) The Jingle of Contrasting Constructs</a:t>
            </a:r>
          </a:p>
        </p:txBody>
      </p:sp>
    </p:spTree>
    <p:extLst>
      <p:ext uri="{BB962C8B-B14F-4D97-AF65-F5344CB8AC3E}">
        <p14:creationId xmlns:p14="http://schemas.microsoft.com/office/powerpoint/2010/main" val="31127451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EFAD4-A955-09CE-E0BC-CBAA37EFE31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DF7AB24-A8C1-645D-C7F5-3D04FB278D23}"/>
              </a:ext>
            </a:extLst>
          </p:cNvPr>
          <p:cNvSpPr>
            <a:spLocks noGrp="1"/>
          </p:cNvSpPr>
          <p:nvPr>
            <p:ph idx="13"/>
          </p:nvPr>
        </p:nvSpPr>
        <p:spPr/>
        <p:txBody>
          <a:bodyPr/>
          <a:lstStyle/>
          <a:p>
            <a:r>
              <a:rPr lang="en-GB" dirty="0"/>
              <a:t>The really big assumption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2383AA7-D0C4-1205-C5E5-4A8C40BC4610}"/>
                  </a:ext>
                </a:extLst>
              </p:cNvPr>
              <p:cNvSpPr>
                <a:spLocks noGrp="1"/>
              </p:cNvSpPr>
              <p:nvPr>
                <p:ph idx="1"/>
              </p:nvPr>
            </p:nvSpPr>
            <p:spPr/>
            <p:txBody>
              <a:bodyPr>
                <a:normAutofit/>
              </a:bodyPr>
              <a:lstStyle/>
              <a:p>
                <a:r>
                  <a:rPr lang="en-GB" dirty="0"/>
                  <a:t>Questionnaires follow Classical Test Theory</a:t>
                </a:r>
              </a:p>
              <a:p>
                <a:pPr marL="914400" lvl="2" indent="0">
                  <a:buNone/>
                </a:pPr>
                <a14:m>
                  <m:oMathPara xmlns:m="http://schemas.openxmlformats.org/officeDocument/2006/math">
                    <m:oMathParaPr>
                      <m:jc m:val="left"/>
                    </m:oMathParaPr>
                    <m:oMath>
                      <m:sSub>
                        <m:sSubPr>
                          <m:ctrlPr>
                            <a:rPr lang="en-GB" i="1">
                              <a:latin typeface="Cambria Math" panose="02040503050406030204" pitchFamily="18" charset="0"/>
                            </a:rPr>
                          </m:ctrlPr>
                        </m:sSubPr>
                        <m:e>
                          <m:r>
                            <a:rPr lang="en-GB" i="1">
                              <a:latin typeface="Cambria Math" panose="02040503050406030204" pitchFamily="18" charset="0"/>
                            </a:rPr>
                            <m:t>𝑞</m:t>
                          </m:r>
                        </m:e>
                        <m:sub>
                          <m:r>
                            <a:rPr lang="en-GB" i="1">
                              <a:latin typeface="Cambria Math" panose="02040503050406030204" pitchFamily="18" charset="0"/>
                            </a:rPr>
                            <m:t>𝑛</m:t>
                          </m:r>
                        </m:sub>
                      </m:sSub>
                      <m:r>
                        <a:rPr lang="en-GB" i="1">
                          <a:latin typeface="Cambria Math" panose="02040503050406030204" pitchFamily="18" charset="0"/>
                        </a:rPr>
                        <m:t>=</m:t>
                      </m:r>
                      <m:r>
                        <a:rPr lang="en-GB" i="1">
                          <a:latin typeface="Cambria Math" panose="02040503050406030204" pitchFamily="18" charset="0"/>
                        </a:rPr>
                        <m:t>𝑇</m:t>
                      </m:r>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𝜀</m:t>
                          </m:r>
                        </m:e>
                        <m:sub>
                          <m:r>
                            <a:rPr lang="en-GB" i="1">
                              <a:latin typeface="Cambria Math" panose="02040503050406030204" pitchFamily="18" charset="0"/>
                            </a:rPr>
                            <m:t>𝑛</m:t>
                          </m:r>
                        </m:sub>
                      </m:sSub>
                    </m:oMath>
                  </m:oMathPara>
                </a14:m>
                <a:endParaRPr lang="en-GB" dirty="0"/>
              </a:p>
              <a:p>
                <a:r>
                  <a:rPr lang="en-GB" dirty="0"/>
                  <a:t>How can you know?</a:t>
                </a:r>
              </a:p>
              <a:p>
                <a:r>
                  <a:rPr lang="en-GB" dirty="0"/>
                  <a:t>New methods </a:t>
                </a:r>
                <a:r>
                  <a:rPr lang="en-GB" dirty="0" err="1"/>
                  <a:t>eg</a:t>
                </a:r>
                <a:r>
                  <a:rPr lang="en-GB" dirty="0"/>
                  <a:t> Item-Response Theory</a:t>
                </a:r>
              </a:p>
              <a:p>
                <a:r>
                  <a:rPr lang="en-GB" dirty="0"/>
                  <a:t>New statistics</a:t>
                </a:r>
              </a:p>
            </p:txBody>
          </p:sp>
        </mc:Choice>
        <mc:Fallback xmlns="">
          <p:sp>
            <p:nvSpPr>
              <p:cNvPr id="3" name="Content Placeholder 2">
                <a:extLst>
                  <a:ext uri="{FF2B5EF4-FFF2-40B4-BE49-F238E27FC236}">
                    <a16:creationId xmlns:a16="http://schemas.microsoft.com/office/drawing/2014/main" id="{72383AA7-D0C4-1205-C5E5-4A8C40BC4610}"/>
                  </a:ext>
                </a:extLst>
              </p:cNvPr>
              <p:cNvSpPr>
                <a:spLocks noGrp="1" noRot="1" noChangeAspect="1" noMove="1" noResize="1" noEditPoints="1" noAdjustHandles="1" noChangeArrowheads="1" noChangeShapeType="1" noTextEdit="1"/>
              </p:cNvSpPr>
              <p:nvPr>
                <p:ph idx="1"/>
              </p:nvPr>
            </p:nvSpPr>
            <p:spPr>
              <a:blipFill>
                <a:blip r:embed="rId2"/>
                <a:stretch>
                  <a:fillRect l="-933"/>
                </a:stretch>
              </a:blipFill>
            </p:spPr>
            <p:txBody>
              <a:bodyPr/>
              <a:lstStyle/>
              <a:p>
                <a:r>
                  <a:rPr lang="en-GB">
                    <a:noFill/>
                  </a:rPr>
                  <a:t> </a:t>
                </a:r>
              </a:p>
            </p:txBody>
          </p:sp>
        </mc:Fallback>
      </mc:AlternateContent>
    </p:spTree>
    <p:extLst>
      <p:ext uri="{BB962C8B-B14F-4D97-AF65-F5344CB8AC3E}">
        <p14:creationId xmlns:p14="http://schemas.microsoft.com/office/powerpoint/2010/main" val="2445406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6CF104-620C-BC3F-A4C4-76A7AB9FBE3B}"/>
              </a:ext>
            </a:extLst>
          </p:cNvPr>
          <p:cNvSpPr>
            <a:spLocks noGrp="1"/>
          </p:cNvSpPr>
          <p:nvPr>
            <p:ph idx="13"/>
          </p:nvPr>
        </p:nvSpPr>
        <p:spPr/>
        <p:txBody>
          <a:bodyPr/>
          <a:lstStyle/>
          <a:p>
            <a:r>
              <a:rPr lang="en-GB" dirty="0"/>
              <a:t>So am I measuring immersion? </a:t>
            </a:r>
          </a:p>
        </p:txBody>
      </p:sp>
      <p:sp>
        <p:nvSpPr>
          <p:cNvPr id="3" name="Content Placeholder 2">
            <a:extLst>
              <a:ext uri="{FF2B5EF4-FFF2-40B4-BE49-F238E27FC236}">
                <a16:creationId xmlns:a16="http://schemas.microsoft.com/office/drawing/2014/main" id="{98625CAC-5B4C-3042-B37C-440EB790C4D0}"/>
              </a:ext>
            </a:extLst>
          </p:cNvPr>
          <p:cNvSpPr>
            <a:spLocks noGrp="1"/>
          </p:cNvSpPr>
          <p:nvPr>
            <p:ph idx="1"/>
          </p:nvPr>
        </p:nvSpPr>
        <p:spPr/>
        <p:txBody>
          <a:bodyPr/>
          <a:lstStyle/>
          <a:p>
            <a:r>
              <a:rPr lang="en-GB" dirty="0"/>
              <a:t>I </a:t>
            </a:r>
            <a:r>
              <a:rPr lang="en-GB" b="1" dirty="0">
                <a:solidFill>
                  <a:schemeClr val="accent2"/>
                </a:solidFill>
              </a:rPr>
              <a:t>believe</a:t>
            </a:r>
            <a:r>
              <a:rPr lang="en-GB" dirty="0"/>
              <a:t> so!</a:t>
            </a:r>
          </a:p>
          <a:p>
            <a:r>
              <a:rPr lang="en-GB" dirty="0"/>
              <a:t>Is immersion real?</a:t>
            </a:r>
          </a:p>
          <a:p>
            <a:pPr marL="914400" lvl="2" indent="0">
              <a:buNone/>
            </a:pPr>
            <a:r>
              <a:rPr lang="en-GB" dirty="0"/>
              <a:t>We don’t have a guiding star</a:t>
            </a:r>
          </a:p>
          <a:p>
            <a:pPr marL="914400" lvl="2" indent="0">
              <a:buNone/>
            </a:pPr>
            <a:r>
              <a:rPr lang="en-GB" dirty="0"/>
              <a:t>It’s real because it works</a:t>
            </a:r>
          </a:p>
          <a:p>
            <a:endParaRPr lang="en-GB" dirty="0"/>
          </a:p>
        </p:txBody>
      </p:sp>
      <p:pic>
        <p:nvPicPr>
          <p:cNvPr id="5" name="Picture 2" descr="Here's the same picture of Wanda on Agro again. I am showing you a picture so in some sense Wanda is real. But in many other senses, Wanda, Agro, the land they're in and the colossi that inhaibt it are not real at all.">
            <a:extLst>
              <a:ext uri="{FF2B5EF4-FFF2-40B4-BE49-F238E27FC236}">
                <a16:creationId xmlns:a16="http://schemas.microsoft.com/office/drawing/2014/main" id="{83E2C264-4767-5A20-A036-9D3854680CB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3860" t="24971" r="8377" b="-681"/>
          <a:stretch>
            <a:fillRect/>
          </a:stretch>
        </p:blipFill>
        <p:spPr bwMode="auto">
          <a:xfrm>
            <a:off x="7327557" y="1419653"/>
            <a:ext cx="4326280" cy="4878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23708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D11B84F-1B43-52CB-9758-050B1655A9BB}"/>
              </a:ext>
            </a:extLst>
          </p:cNvPr>
          <p:cNvSpPr>
            <a:spLocks noGrp="1"/>
          </p:cNvSpPr>
          <p:nvPr>
            <p:ph idx="13"/>
          </p:nvPr>
        </p:nvSpPr>
        <p:spPr/>
        <p:txBody>
          <a:bodyPr/>
          <a:lstStyle/>
          <a:p>
            <a:r>
              <a:rPr lang="en-GB" dirty="0"/>
              <a:t>Conclusions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3A945BB-7C49-7533-C3E0-A331F883574D}"/>
                  </a:ext>
                </a:extLst>
              </p:cNvPr>
              <p:cNvSpPr>
                <a:spLocks noGrp="1"/>
              </p:cNvSpPr>
              <p:nvPr>
                <p:ph idx="1"/>
              </p:nvPr>
            </p:nvSpPr>
            <p:spPr/>
            <p:txBody>
              <a:bodyPr>
                <a:normAutofit/>
              </a:bodyPr>
              <a:lstStyle/>
              <a:p>
                <a:r>
                  <a:rPr lang="en-GB" dirty="0"/>
                  <a:t>Bifactor analysis captures the dualism </a:t>
                </a:r>
              </a:p>
              <a:p>
                <a:r>
                  <a:rPr lang="en-GB" dirty="0"/>
                  <a:t>Cronbach </a:t>
                </a:r>
                <a14:m>
                  <m:oMath xmlns:m="http://schemas.openxmlformats.org/officeDocument/2006/math">
                    <m:r>
                      <a:rPr lang="en-GB" i="1">
                        <a:latin typeface="Cambria Math" panose="02040503050406030204" pitchFamily="18" charset="0"/>
                      </a:rPr>
                      <m:t>𝛼</m:t>
                    </m:r>
                  </m:oMath>
                </a14:m>
                <a:r>
                  <a:rPr lang="en-GB" dirty="0"/>
                  <a:t> &gt; 0.9 is not always excellent </a:t>
                </a:r>
              </a:p>
              <a:p>
                <a:r>
                  <a:rPr lang="en-GB" dirty="0"/>
                  <a:t>Beware of very short questionnaires!</a:t>
                </a:r>
              </a:p>
              <a:p>
                <a:r>
                  <a:rPr lang="en-GB" dirty="0"/>
                  <a:t>Validation is substantial and enduring</a:t>
                </a:r>
              </a:p>
              <a:p>
                <a:endParaRPr lang="en-GB" dirty="0"/>
              </a:p>
            </p:txBody>
          </p:sp>
        </mc:Choice>
        <mc:Fallback>
          <p:sp>
            <p:nvSpPr>
              <p:cNvPr id="3" name="Content Placeholder 2">
                <a:extLst>
                  <a:ext uri="{FF2B5EF4-FFF2-40B4-BE49-F238E27FC236}">
                    <a16:creationId xmlns:a16="http://schemas.microsoft.com/office/drawing/2014/main" id="{73A945BB-7C49-7533-C3E0-A331F883574D}"/>
                  </a:ext>
                </a:extLst>
              </p:cNvPr>
              <p:cNvSpPr>
                <a:spLocks noGrp="1" noRot="1" noChangeAspect="1" noMove="1" noResize="1" noEditPoints="1" noAdjustHandles="1" noChangeArrowheads="1" noChangeShapeType="1" noTextEdit="1"/>
              </p:cNvSpPr>
              <p:nvPr>
                <p:ph idx="1"/>
              </p:nvPr>
            </p:nvSpPr>
            <p:spPr>
              <a:blipFill>
                <a:blip r:embed="rId2"/>
                <a:stretch>
                  <a:fillRect l="-933"/>
                </a:stretch>
              </a:blipFill>
            </p:spPr>
            <p:txBody>
              <a:bodyPr/>
              <a:lstStyle/>
              <a:p>
                <a:r>
                  <a:rPr lang="en-GB">
                    <a:noFill/>
                  </a:rPr>
                  <a:t> </a:t>
                </a:r>
              </a:p>
            </p:txBody>
          </p:sp>
        </mc:Fallback>
      </mc:AlternateContent>
    </p:spTree>
    <p:extLst>
      <p:ext uri="{BB962C8B-B14F-4D97-AF65-F5344CB8AC3E}">
        <p14:creationId xmlns:p14="http://schemas.microsoft.com/office/powerpoint/2010/main" val="31414598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CE58BA-D941-45BB-134C-5DC82869720D}"/>
              </a:ext>
            </a:extLst>
          </p:cNvPr>
          <p:cNvSpPr>
            <a:spLocks noGrp="1"/>
          </p:cNvSpPr>
          <p:nvPr>
            <p:ph type="ctrTitle"/>
          </p:nvPr>
        </p:nvSpPr>
        <p:spPr/>
        <p:txBody>
          <a:bodyPr/>
          <a:lstStyle/>
          <a:p>
            <a:r>
              <a:rPr lang="en-GB" dirty="0"/>
              <a:t>Thank you! Any questions?</a:t>
            </a:r>
          </a:p>
        </p:txBody>
      </p:sp>
    </p:spTree>
    <p:extLst>
      <p:ext uri="{BB962C8B-B14F-4D97-AF65-F5344CB8AC3E}">
        <p14:creationId xmlns:p14="http://schemas.microsoft.com/office/powerpoint/2010/main" val="28922511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8E8D839-2A3C-089F-420F-91AE32C34E1A}"/>
              </a:ext>
            </a:extLst>
          </p:cNvPr>
          <p:cNvSpPr>
            <a:spLocks noGrp="1"/>
          </p:cNvSpPr>
          <p:nvPr>
            <p:ph idx="13"/>
          </p:nvPr>
        </p:nvSpPr>
        <p:spPr/>
        <p:txBody>
          <a:bodyPr/>
          <a:lstStyle/>
          <a:p>
            <a:r>
              <a:rPr lang="en-GB" dirty="0"/>
              <a:t>Little bits of truth</a:t>
            </a:r>
          </a:p>
        </p:txBody>
      </p:sp>
      <p:sp>
        <p:nvSpPr>
          <p:cNvPr id="3" name="Content Placeholder 2">
            <a:extLst>
              <a:ext uri="{FF2B5EF4-FFF2-40B4-BE49-F238E27FC236}">
                <a16:creationId xmlns:a16="http://schemas.microsoft.com/office/drawing/2014/main" id="{0F3A7DDF-D059-F230-7D79-54204D19AE63}"/>
              </a:ext>
            </a:extLst>
          </p:cNvPr>
          <p:cNvSpPr>
            <a:spLocks noGrp="1"/>
          </p:cNvSpPr>
          <p:nvPr>
            <p:ph idx="1"/>
          </p:nvPr>
        </p:nvSpPr>
        <p:spPr/>
        <p:txBody>
          <a:bodyPr/>
          <a:lstStyle/>
          <a:p>
            <a:pPr lvl="0">
              <a:spcBef>
                <a:spcPts val="0"/>
              </a:spcBef>
            </a:pPr>
            <a:r>
              <a:rPr lang="en-GB" dirty="0"/>
              <a:t>Likert items:</a:t>
            </a:r>
          </a:p>
          <a:p>
            <a:pPr marL="457200" lvl="0">
              <a:spcBef>
                <a:spcPts val="1200"/>
              </a:spcBef>
            </a:pPr>
            <a:r>
              <a:rPr lang="en-GB" sz="2800" dirty="0"/>
              <a:t>“I lost track of time”</a:t>
            </a:r>
          </a:p>
          <a:p>
            <a:pPr marL="457200" lvl="0">
              <a:spcBef>
                <a:spcPts val="1200"/>
              </a:spcBef>
            </a:pPr>
            <a:r>
              <a:rPr lang="en-GB" sz="2800" dirty="0"/>
              <a:t>Strongly Disagree … Strongly Agree</a:t>
            </a:r>
          </a:p>
          <a:p>
            <a:pPr lvl="0">
              <a:spcBef>
                <a:spcPts val="1200"/>
              </a:spcBef>
            </a:pPr>
            <a:r>
              <a:rPr lang="en-GB" dirty="0"/>
              <a:t>Definitely not immersion</a:t>
            </a:r>
          </a:p>
          <a:p>
            <a:pPr lvl="0">
              <a:spcBef>
                <a:spcPts val="1200"/>
              </a:spcBef>
              <a:spcAft>
                <a:spcPts val="1200"/>
              </a:spcAft>
            </a:pPr>
            <a:r>
              <a:rPr lang="en-GB" dirty="0"/>
              <a:t>But it is a little bit of immersion</a:t>
            </a:r>
          </a:p>
          <a:p>
            <a:endParaRPr lang="en-GB" dirty="0"/>
          </a:p>
        </p:txBody>
      </p:sp>
    </p:spTree>
    <p:extLst>
      <p:ext uri="{BB962C8B-B14F-4D97-AF65-F5344CB8AC3E}">
        <p14:creationId xmlns:p14="http://schemas.microsoft.com/office/powerpoint/2010/main" val="9728082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145;p26" descr="A blur of seemingly random light splotches across the blackness of space" title="James Webb Initial Calibration Image">
            <a:extLst>
              <a:ext uri="{FF2B5EF4-FFF2-40B4-BE49-F238E27FC236}">
                <a16:creationId xmlns:a16="http://schemas.microsoft.com/office/drawing/2014/main" id="{FDCFB30E-2BA8-4F23-32D5-77524AC81731}"/>
              </a:ext>
            </a:extLst>
          </p:cNvPr>
          <p:cNvPicPr preferRelativeResize="0"/>
          <p:nvPr/>
        </p:nvPicPr>
        <p:blipFill>
          <a:blip r:embed="rId2">
            <a:alphaModFix/>
          </a:blip>
          <a:stretch>
            <a:fillRect/>
          </a:stretch>
        </p:blipFill>
        <p:spPr>
          <a:xfrm>
            <a:off x="2565210" y="493530"/>
            <a:ext cx="7061580" cy="5612982"/>
          </a:xfrm>
          <a:prstGeom prst="rect">
            <a:avLst/>
          </a:prstGeom>
          <a:noFill/>
          <a:ln>
            <a:noFill/>
          </a:ln>
        </p:spPr>
      </p:pic>
      <p:sp>
        <p:nvSpPr>
          <p:cNvPr id="6" name="TextBox 5">
            <a:extLst>
              <a:ext uri="{FF2B5EF4-FFF2-40B4-BE49-F238E27FC236}">
                <a16:creationId xmlns:a16="http://schemas.microsoft.com/office/drawing/2014/main" id="{BA1B29BE-0E8B-2461-65E5-455E6B25BD92}"/>
              </a:ext>
            </a:extLst>
          </p:cNvPr>
          <p:cNvSpPr txBox="1"/>
          <p:nvPr/>
        </p:nvSpPr>
        <p:spPr>
          <a:xfrm>
            <a:off x="873177" y="6277548"/>
            <a:ext cx="10445646" cy="461665"/>
          </a:xfrm>
          <a:prstGeom prst="rect">
            <a:avLst/>
          </a:prstGeom>
          <a:noFill/>
        </p:spPr>
        <p:txBody>
          <a:bodyPr wrap="square" rtlCol="0">
            <a:spAutoFit/>
          </a:bodyPr>
          <a:lstStyle/>
          <a:p>
            <a:r>
              <a:rPr lang="en-GB" sz="2400" dirty="0">
                <a:solidFill>
                  <a:schemeClr val="accent1"/>
                </a:solidFill>
                <a:latin typeface="Segoe UI Light" panose="020B0502040204020203" pitchFamily="34" charset="0"/>
                <a:cs typeface="Segoe UI Light" panose="020B0502040204020203" pitchFamily="34" charset="0"/>
              </a:rPr>
              <a:t>https://jwst.nasa.gov/</a:t>
            </a:r>
          </a:p>
        </p:txBody>
      </p:sp>
    </p:spTree>
    <p:extLst>
      <p:ext uri="{BB962C8B-B14F-4D97-AF65-F5344CB8AC3E}">
        <p14:creationId xmlns:p14="http://schemas.microsoft.com/office/powerpoint/2010/main" val="36722366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54;p27" descr="A hexagonal array of blurry splodges that might be galaxies in space if they weren't so regularly laid out." title="James Webb Calibration Image in an Array">
            <a:extLst>
              <a:ext uri="{FF2B5EF4-FFF2-40B4-BE49-F238E27FC236}">
                <a16:creationId xmlns:a16="http://schemas.microsoft.com/office/drawing/2014/main" id="{88A5C47C-27FB-F053-3F45-2ACABAB64BF5}"/>
              </a:ext>
            </a:extLst>
          </p:cNvPr>
          <p:cNvPicPr preferRelativeResize="0"/>
          <p:nvPr/>
        </p:nvPicPr>
        <p:blipFill>
          <a:blip r:embed="rId2">
            <a:alphaModFix/>
          </a:blip>
          <a:stretch>
            <a:fillRect/>
          </a:stretch>
        </p:blipFill>
        <p:spPr>
          <a:xfrm>
            <a:off x="252246" y="1092432"/>
            <a:ext cx="4286409" cy="3889471"/>
          </a:xfrm>
          <a:prstGeom prst="rect">
            <a:avLst/>
          </a:prstGeom>
          <a:noFill/>
          <a:ln>
            <a:noFill/>
          </a:ln>
        </p:spPr>
      </p:pic>
      <p:pic>
        <p:nvPicPr>
          <p:cNvPr id="4" name="Google Shape;153;p27" descr="A hexagonal array of sharp images of a star" title="James Webb Calibration Image in a sharp array">
            <a:extLst>
              <a:ext uri="{FF2B5EF4-FFF2-40B4-BE49-F238E27FC236}">
                <a16:creationId xmlns:a16="http://schemas.microsoft.com/office/drawing/2014/main" id="{466D71A2-1CA3-9B9B-72A8-880DCDE9FD7C}"/>
              </a:ext>
            </a:extLst>
          </p:cNvPr>
          <p:cNvPicPr preferRelativeResize="0"/>
          <p:nvPr/>
        </p:nvPicPr>
        <p:blipFill>
          <a:blip r:embed="rId3">
            <a:alphaModFix/>
          </a:blip>
          <a:stretch>
            <a:fillRect/>
          </a:stretch>
        </p:blipFill>
        <p:spPr>
          <a:xfrm>
            <a:off x="3910756" y="1092432"/>
            <a:ext cx="4286405" cy="3889467"/>
          </a:xfrm>
          <a:prstGeom prst="rect">
            <a:avLst/>
          </a:prstGeom>
          <a:noFill/>
          <a:ln>
            <a:noFill/>
          </a:ln>
        </p:spPr>
      </p:pic>
      <p:pic>
        <p:nvPicPr>
          <p:cNvPr id="6" name="Google Shape;155;p27" descr="A single bright spot of a star which has come from aligning the previous hexagonal array of the same star." title="James Webb Image of a star">
            <a:extLst>
              <a:ext uri="{FF2B5EF4-FFF2-40B4-BE49-F238E27FC236}">
                <a16:creationId xmlns:a16="http://schemas.microsoft.com/office/drawing/2014/main" id="{48A92A47-B355-6E50-25C4-48AF1EE81AA9}"/>
              </a:ext>
            </a:extLst>
          </p:cNvPr>
          <p:cNvPicPr preferRelativeResize="0"/>
          <p:nvPr/>
        </p:nvPicPr>
        <p:blipFill>
          <a:blip r:embed="rId4">
            <a:alphaModFix/>
          </a:blip>
          <a:stretch>
            <a:fillRect/>
          </a:stretch>
        </p:blipFill>
        <p:spPr>
          <a:xfrm>
            <a:off x="7737434" y="1092432"/>
            <a:ext cx="4286405" cy="3889467"/>
          </a:xfrm>
          <a:prstGeom prst="rect">
            <a:avLst/>
          </a:prstGeom>
          <a:noFill/>
          <a:ln>
            <a:noFill/>
          </a:ln>
        </p:spPr>
      </p:pic>
    </p:spTree>
    <p:extLst>
      <p:ext uri="{BB962C8B-B14F-4D97-AF65-F5344CB8AC3E}">
        <p14:creationId xmlns:p14="http://schemas.microsoft.com/office/powerpoint/2010/main" val="3167050005"/>
      </p:ext>
    </p:extLst>
  </p:cSld>
  <p:clrMapOvr>
    <a:masterClrMapping/>
  </p:clrMapOvr>
</p:sld>
</file>

<file path=ppt/theme/theme1.xml><?xml version="1.0" encoding="utf-8"?>
<a:theme xmlns:a="http://schemas.openxmlformats.org/drawingml/2006/main" name="Office Theme">
  <a:themeElements>
    <a:clrScheme name="Custom 1">
      <a:dk1>
        <a:srgbClr val="FFFFFF"/>
      </a:dk1>
      <a:lt1>
        <a:sysClr val="window" lastClr="FFFFFF"/>
      </a:lt1>
      <a:dk2>
        <a:srgbClr val="44546A"/>
      </a:dk2>
      <a:lt2>
        <a:srgbClr val="44546A"/>
      </a:lt2>
      <a:accent1>
        <a:srgbClr val="5B9BD5"/>
      </a:accent1>
      <a:accent2>
        <a:srgbClr val="ED7D31"/>
      </a:accent2>
      <a:accent3>
        <a:srgbClr val="A5A5A5"/>
      </a:accent3>
      <a:accent4>
        <a:srgbClr val="FFC000"/>
      </a:accent4>
      <a:accent5>
        <a:srgbClr val="4472C4"/>
      </a:accent5>
      <a:accent6>
        <a:srgbClr val="70AD47"/>
      </a:accent6>
      <a:hlink>
        <a:srgbClr val="BDD7EE"/>
      </a:hlink>
      <a:folHlink>
        <a:srgbClr val="D7B5C6"/>
      </a:folHlink>
    </a:clrScheme>
    <a:fontScheme name="Custom 4">
      <a:majorFont>
        <a:latin typeface="Gobold"/>
        <a:ea typeface=""/>
        <a:cs typeface=""/>
      </a:majorFont>
      <a:minorFont>
        <a:latin typeface="Liberation Sans"/>
        <a:ea typeface=""/>
        <a:cs typeface=""/>
      </a:minorFont>
    </a:fontScheme>
    <a:fmtScheme name="Reflection">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cture 1 - Introduction to Experiments.pptx" id="{0524209A-AC89-4CCE-9F48-D75001C17900}" vid="{DF786DC3-3DE8-456B-8BC0-D5A68FC4DD6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HACS Lectures Template</Template>
  <TotalTime>861</TotalTime>
  <Words>743</Words>
  <Application>Microsoft Office PowerPoint</Application>
  <PresentationFormat>Widescreen</PresentationFormat>
  <Paragraphs>237</Paragraphs>
  <Slides>32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Cambria Math</vt:lpstr>
      <vt:lpstr>Arial</vt:lpstr>
      <vt:lpstr>Segoe UI</vt:lpstr>
      <vt:lpstr>Liberation Sans</vt:lpstr>
      <vt:lpstr>Calibri</vt:lpstr>
      <vt:lpstr>Segoe UI Light</vt:lpstr>
      <vt:lpstr>Office Theme</vt:lpstr>
      <vt:lpstr>CHIRA 2026</vt:lpstr>
      <vt:lpstr>PowerPoint Presentation</vt:lpstr>
      <vt:lpstr>PowerPoint Presentation</vt:lpstr>
      <vt:lpstr>PowerPoint Presentation</vt:lpstr>
      <vt:lpstr>PowerPoint Presentation</vt:lpstr>
      <vt:lpstr>PowerPoint Presentation</vt:lpstr>
      <vt:lpstr>PowerPoint Presentation</vt:lpstr>
      <vt:lpstr>The challenge of factors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challenge of reliability</vt:lpstr>
      <vt:lpstr>PowerPoint Presentation</vt:lpstr>
      <vt:lpstr>PowerPoint Presentation</vt:lpstr>
      <vt:lpstr>PowerPoint Presentation</vt:lpstr>
      <vt:lpstr>PowerPoint Presentation</vt:lpstr>
      <vt:lpstr>PowerPoint Presentation</vt:lpstr>
      <vt:lpstr>The challenge of convergent validity</vt:lpstr>
      <vt:lpstr>PowerPoint Presentation</vt:lpstr>
      <vt:lpstr>PowerPoint Presentation</vt:lpstr>
      <vt:lpstr>PowerPoint Presentation</vt:lpstr>
      <vt:lpstr>PowerPoint Presentation</vt:lpstr>
      <vt:lpstr>PowerPoint Presentation</vt:lpstr>
      <vt:lpstr>PowerPoint Presentation</vt:lpstr>
      <vt:lpstr>Thank you! Any questions?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Paul Cairns</cp:lastModifiedBy>
  <cp:revision>166</cp:revision>
  <dcterms:created xsi:type="dcterms:W3CDTF">2016-01-12T00:08:38Z</dcterms:created>
  <dcterms:modified xsi:type="dcterms:W3CDTF">2026-10-20T08:47:53Z</dcterms:modified>
</cp:coreProperties>
</file>