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44"/>
  </p:notesMasterIdLst>
  <p:sldIdLst>
    <p:sldId id="256" r:id="rId2"/>
    <p:sldId id="799" r:id="rId3"/>
    <p:sldId id="870" r:id="rId4"/>
    <p:sldId id="801" r:id="rId5"/>
    <p:sldId id="871" r:id="rId6"/>
    <p:sldId id="872" r:id="rId7"/>
    <p:sldId id="873" r:id="rId8"/>
    <p:sldId id="874" r:id="rId9"/>
    <p:sldId id="819" r:id="rId10"/>
    <p:sldId id="877" r:id="rId11"/>
    <p:sldId id="863" r:id="rId12"/>
    <p:sldId id="258" r:id="rId13"/>
    <p:sldId id="825" r:id="rId14"/>
    <p:sldId id="826" r:id="rId15"/>
    <p:sldId id="829" r:id="rId16"/>
    <p:sldId id="830" r:id="rId17"/>
    <p:sldId id="866" r:id="rId18"/>
    <p:sldId id="864" r:id="rId19"/>
    <p:sldId id="260" r:id="rId20"/>
    <p:sldId id="847" r:id="rId21"/>
    <p:sldId id="848" r:id="rId22"/>
    <p:sldId id="865" r:id="rId23"/>
    <p:sldId id="794" r:id="rId24"/>
    <p:sldId id="800" r:id="rId25"/>
    <p:sldId id="867" r:id="rId26"/>
    <p:sldId id="783" r:id="rId27"/>
    <p:sldId id="807" r:id="rId28"/>
    <p:sldId id="810" r:id="rId29"/>
    <p:sldId id="809" r:id="rId30"/>
    <p:sldId id="868" r:id="rId31"/>
    <p:sldId id="822" r:id="rId32"/>
    <p:sldId id="811" r:id="rId33"/>
    <p:sldId id="814" r:id="rId34"/>
    <p:sldId id="815" r:id="rId35"/>
    <p:sldId id="816" r:id="rId36"/>
    <p:sldId id="817" r:id="rId37"/>
    <p:sldId id="813" r:id="rId38"/>
    <p:sldId id="812" r:id="rId39"/>
    <p:sldId id="820" r:id="rId40"/>
    <p:sldId id="869" r:id="rId41"/>
    <p:sldId id="853" r:id="rId42"/>
    <p:sldId id="790" r:id="rId43"/>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AAE0"/>
    <a:srgbClr val="497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6"/>
    <p:restoredTop sz="91932" autoAdjust="0"/>
  </p:normalViewPr>
  <p:slideViewPr>
    <p:cSldViewPr snapToGrid="0" snapToObjects="1">
      <p:cViewPr varScale="1">
        <p:scale>
          <a:sx n="142" d="100"/>
          <a:sy n="142" d="100"/>
        </p:scale>
        <p:origin x="9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image" Target="../media/image10.png"/><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DC7056-CF75-47DD-BB1B-4AABEC902BC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0813346-015B-4931-AEB0-271FD183E88A}">
      <dgm:prSet phldrT="[Text]" phldr="1"/>
      <dgm:spPr>
        <a:blipFill rotWithShape="0">
          <a:blip xmlns:r="http://schemas.openxmlformats.org/officeDocument/2006/relationships" r:embed="rId1"/>
          <a:stretch>
            <a:fillRect/>
          </a:stretch>
        </a:blipFill>
      </dgm:spPr>
      <dgm:t>
        <a:bodyPr/>
        <a:lstStyle/>
        <a:p>
          <a:endParaRPr lang="en-US"/>
        </a:p>
      </dgm:t>
    </dgm:pt>
    <dgm:pt modelId="{5E93843A-2E43-44F4-A93C-055B4612533C}" type="parTrans" cxnId="{E8FA7EAF-08DF-4BD2-8663-85A43A29915F}">
      <dgm:prSet/>
      <dgm:spPr/>
      <dgm:t>
        <a:bodyPr/>
        <a:lstStyle/>
        <a:p>
          <a:endParaRPr lang="en-US"/>
        </a:p>
      </dgm:t>
    </dgm:pt>
    <dgm:pt modelId="{9EFD90B6-EEDB-478C-82D5-16E6BB36BD30}" type="sibTrans" cxnId="{E8FA7EAF-08DF-4BD2-8663-85A43A29915F}">
      <dgm:prSet/>
      <dgm:spPr/>
      <dgm:t>
        <a:bodyPr/>
        <a:lstStyle/>
        <a:p>
          <a:endParaRPr lang="en-US"/>
        </a:p>
      </dgm:t>
    </dgm:pt>
    <dgm:pt modelId="{7E534062-6BEB-4CD9-B069-B63CCBAA961A}">
      <dgm:prSet phldrT="[Text]" phldr="1"/>
      <dgm:spPr>
        <a:blipFill rotWithShape="0">
          <a:blip xmlns:r="http://schemas.openxmlformats.org/officeDocument/2006/relationships" r:embed="rId2"/>
          <a:stretch>
            <a:fillRect/>
          </a:stretch>
        </a:blipFill>
      </dgm:spPr>
      <dgm:t>
        <a:bodyPr/>
        <a:lstStyle/>
        <a:p>
          <a:endParaRPr lang="en-US"/>
        </a:p>
      </dgm:t>
    </dgm:pt>
    <dgm:pt modelId="{D7B325A8-2DEE-4209-9EDA-4FB1AFBF74DC}" type="parTrans" cxnId="{8142B7FE-E505-44F2-B434-50A4321B2EA1}">
      <dgm:prSet/>
      <dgm:spPr/>
      <dgm:t>
        <a:bodyPr/>
        <a:lstStyle/>
        <a:p>
          <a:endParaRPr lang="en-US"/>
        </a:p>
      </dgm:t>
    </dgm:pt>
    <dgm:pt modelId="{2CF7907B-FCD8-40A5-9B7E-C9FF4BC6BD51}" type="sibTrans" cxnId="{8142B7FE-E505-44F2-B434-50A4321B2EA1}">
      <dgm:prSet/>
      <dgm:spPr/>
      <dgm:t>
        <a:bodyPr/>
        <a:lstStyle/>
        <a:p>
          <a:endParaRPr lang="en-US"/>
        </a:p>
      </dgm:t>
    </dgm:pt>
    <dgm:pt modelId="{ABD5C620-AA52-40E2-865C-8671D41778D2}">
      <dgm:prSet phldrT="[Text]" phldr="1"/>
      <dgm:spPr>
        <a:blipFill rotWithShape="0">
          <a:blip xmlns:r="http://schemas.openxmlformats.org/officeDocument/2006/relationships" r:embed="rId3"/>
          <a:srcRect/>
          <a:stretch>
            <a:fillRect l="-4000" r="-4000"/>
          </a:stretch>
        </a:blipFill>
      </dgm:spPr>
      <dgm:t>
        <a:bodyPr/>
        <a:lstStyle/>
        <a:p>
          <a:endParaRPr lang="en-US"/>
        </a:p>
      </dgm:t>
    </dgm:pt>
    <dgm:pt modelId="{C2C231BA-C6CF-4B9E-8A69-FDDFA4BC5D33}" type="parTrans" cxnId="{6681B597-29C3-4930-96CF-25A84BB90C4A}">
      <dgm:prSet/>
      <dgm:spPr/>
      <dgm:t>
        <a:bodyPr/>
        <a:lstStyle/>
        <a:p>
          <a:endParaRPr lang="en-US"/>
        </a:p>
      </dgm:t>
    </dgm:pt>
    <dgm:pt modelId="{34A5D542-34C5-4997-811C-4B3BE6CD0955}" type="sibTrans" cxnId="{6681B597-29C3-4930-96CF-25A84BB90C4A}">
      <dgm:prSet/>
      <dgm:spPr/>
      <dgm:t>
        <a:bodyPr/>
        <a:lstStyle/>
        <a:p>
          <a:endParaRPr lang="en-US"/>
        </a:p>
      </dgm:t>
    </dgm:pt>
    <dgm:pt modelId="{412F9AB8-C803-418E-9D9D-ABAF700CA062}">
      <dgm:prSet phldrT="[Text]" phldr="1"/>
      <dgm:spPr>
        <a:blipFill rotWithShape="0">
          <a:blip xmlns:r="http://schemas.openxmlformats.org/officeDocument/2006/relationships" r:embed="rId4"/>
          <a:srcRect/>
          <a:stretch>
            <a:fillRect t="-1000" b="-1000"/>
          </a:stretch>
        </a:blipFill>
      </dgm:spPr>
      <dgm:t>
        <a:bodyPr/>
        <a:lstStyle/>
        <a:p>
          <a:endParaRPr lang="en-US"/>
        </a:p>
      </dgm:t>
    </dgm:pt>
    <dgm:pt modelId="{86014CDB-6F06-44E5-8F13-A238A96075AB}" type="parTrans" cxnId="{C05FEDFD-CFFD-436C-9B2C-39FAEF9B2D91}">
      <dgm:prSet/>
      <dgm:spPr/>
      <dgm:t>
        <a:bodyPr/>
        <a:lstStyle/>
        <a:p>
          <a:endParaRPr lang="en-US"/>
        </a:p>
      </dgm:t>
    </dgm:pt>
    <dgm:pt modelId="{7ADAC03C-6D5B-4402-AB49-3619ADF59615}" type="sibTrans" cxnId="{C05FEDFD-CFFD-436C-9B2C-39FAEF9B2D91}">
      <dgm:prSet/>
      <dgm:spPr/>
      <dgm:t>
        <a:bodyPr/>
        <a:lstStyle/>
        <a:p>
          <a:endParaRPr lang="en-US"/>
        </a:p>
      </dgm:t>
    </dgm:pt>
    <dgm:pt modelId="{0020D5B3-039D-4B4F-A23F-F5909C1EE032}">
      <dgm:prSet phldrT="[Text]" phldr="1"/>
      <dgm:spPr>
        <a:blipFill rotWithShape="0">
          <a:blip xmlns:r="http://schemas.openxmlformats.org/officeDocument/2006/relationships" r:embed="rId5"/>
          <a:stretch>
            <a:fillRect/>
          </a:stretch>
        </a:blipFill>
      </dgm:spPr>
      <dgm:t>
        <a:bodyPr/>
        <a:lstStyle/>
        <a:p>
          <a:endParaRPr lang="en-US" dirty="0"/>
        </a:p>
      </dgm:t>
    </dgm:pt>
    <dgm:pt modelId="{5F649435-C55C-4C02-8E77-D49B7E16A909}" type="parTrans" cxnId="{CEAF896D-F88B-4CCD-9FE7-D1FA62159FC8}">
      <dgm:prSet/>
      <dgm:spPr/>
      <dgm:t>
        <a:bodyPr/>
        <a:lstStyle/>
        <a:p>
          <a:endParaRPr lang="en-US"/>
        </a:p>
      </dgm:t>
    </dgm:pt>
    <dgm:pt modelId="{CA976514-319E-4033-B35B-BB5A3A7F02FA}" type="sibTrans" cxnId="{CEAF896D-F88B-4CCD-9FE7-D1FA62159FC8}">
      <dgm:prSet/>
      <dgm:spPr/>
      <dgm:t>
        <a:bodyPr/>
        <a:lstStyle/>
        <a:p>
          <a:endParaRPr lang="en-US"/>
        </a:p>
      </dgm:t>
    </dgm:pt>
    <dgm:pt modelId="{2D70BFAD-41B9-408C-8024-D613EF56D90D}">
      <dgm:prSet phldrT="[Text]" phldr="1"/>
      <dgm:spPr>
        <a:blipFill rotWithShape="0">
          <a:blip xmlns:r="http://schemas.openxmlformats.org/officeDocument/2006/relationships" r:embed="rId6"/>
          <a:stretch>
            <a:fillRect/>
          </a:stretch>
        </a:blipFill>
      </dgm:spPr>
      <dgm:t>
        <a:bodyPr/>
        <a:lstStyle/>
        <a:p>
          <a:endParaRPr lang="en-US"/>
        </a:p>
      </dgm:t>
    </dgm:pt>
    <dgm:pt modelId="{495708EC-ECED-48D9-9693-FAFD83868BE2}" type="sibTrans" cxnId="{A20B853A-BA28-4C6D-A44B-D0D3B0FE3FC9}">
      <dgm:prSet/>
      <dgm:spPr/>
      <dgm:t>
        <a:bodyPr/>
        <a:lstStyle/>
        <a:p>
          <a:endParaRPr lang="en-US"/>
        </a:p>
      </dgm:t>
    </dgm:pt>
    <dgm:pt modelId="{871FA7AE-99E7-4311-BFBD-A359679798E1}" type="parTrans" cxnId="{A20B853A-BA28-4C6D-A44B-D0D3B0FE3FC9}">
      <dgm:prSet/>
      <dgm:spPr/>
      <dgm:t>
        <a:bodyPr/>
        <a:lstStyle/>
        <a:p>
          <a:endParaRPr lang="en-US"/>
        </a:p>
      </dgm:t>
    </dgm:pt>
    <dgm:pt modelId="{C10C795D-E55C-4160-AD63-C4DD9EF39187}">
      <dgm:prSet phldrT="[Text]" phldr="1"/>
      <dgm:spPr>
        <a:blipFill rotWithShape="0">
          <a:blip xmlns:r="http://schemas.openxmlformats.org/officeDocument/2006/relationships" r:embed="rId7"/>
          <a:srcRect/>
          <a:stretch>
            <a:fillRect l="-32000" r="-32000"/>
          </a:stretch>
        </a:blipFill>
      </dgm:spPr>
      <dgm:t>
        <a:bodyPr/>
        <a:lstStyle/>
        <a:p>
          <a:endParaRPr lang="en-US" dirty="0"/>
        </a:p>
      </dgm:t>
    </dgm:pt>
    <dgm:pt modelId="{9B52DEAA-1649-47C9-9604-3C9165DB80C0}" type="sibTrans" cxnId="{9A0E2089-FE42-4846-ACDA-889D7CF76549}">
      <dgm:prSet/>
      <dgm:spPr/>
      <dgm:t>
        <a:bodyPr/>
        <a:lstStyle/>
        <a:p>
          <a:endParaRPr lang="en-US"/>
        </a:p>
      </dgm:t>
    </dgm:pt>
    <dgm:pt modelId="{7EAAB748-359C-4DCB-924A-4E6D76D6EBAF}" type="parTrans" cxnId="{9A0E2089-FE42-4846-ACDA-889D7CF76549}">
      <dgm:prSet/>
      <dgm:spPr/>
      <dgm:t>
        <a:bodyPr/>
        <a:lstStyle/>
        <a:p>
          <a:endParaRPr lang="en-US"/>
        </a:p>
      </dgm:t>
    </dgm:pt>
    <dgm:pt modelId="{2C2E284E-3D50-CF41-8854-D367A5B4C802}">
      <dgm:prSet/>
      <dgm:spPr>
        <a:blipFill rotWithShape="0">
          <a:blip xmlns:r="http://schemas.openxmlformats.org/officeDocument/2006/relationships" r:embed="rId8"/>
          <a:srcRect/>
          <a:stretch>
            <a:fillRect t="-13000" b="-13000"/>
          </a:stretch>
        </a:blipFill>
      </dgm:spPr>
      <dgm:t>
        <a:bodyPr/>
        <a:lstStyle/>
        <a:p>
          <a:r>
            <a:rPr lang="de-DE" dirty="0"/>
            <a:t>[Text]</a:t>
          </a:r>
        </a:p>
      </dgm:t>
    </dgm:pt>
    <dgm:pt modelId="{EB42E169-5B09-5A45-8B03-FED8BF63261D}" type="sibTrans" cxnId="{5E5A9A84-DA73-6146-A97E-976BB31AB2CF}">
      <dgm:prSet/>
      <dgm:spPr/>
      <dgm:t>
        <a:bodyPr/>
        <a:lstStyle/>
        <a:p>
          <a:endParaRPr lang="de-DE"/>
        </a:p>
      </dgm:t>
    </dgm:pt>
    <dgm:pt modelId="{CA1FC143-0338-6544-9585-E8D9DAEC1E02}" type="parTrans" cxnId="{5E5A9A84-DA73-6146-A97E-976BB31AB2CF}">
      <dgm:prSet/>
      <dgm:spPr/>
      <dgm:t>
        <a:bodyPr/>
        <a:lstStyle/>
        <a:p>
          <a:endParaRPr lang="de-DE"/>
        </a:p>
      </dgm:t>
    </dgm:pt>
    <dgm:pt modelId="{C9AD0BF9-1A1C-413A-8321-4E28073C1C5E}" type="pres">
      <dgm:prSet presAssocID="{23DC7056-CF75-47DD-BB1B-4AABEC902BCB}" presName="Name0" presStyleCnt="0">
        <dgm:presLayoutVars>
          <dgm:chMax val="1"/>
          <dgm:dir/>
          <dgm:animLvl val="ctr"/>
          <dgm:resizeHandles val="exact"/>
        </dgm:presLayoutVars>
      </dgm:prSet>
      <dgm:spPr/>
    </dgm:pt>
    <dgm:pt modelId="{1233DA5E-0272-4F50-8B08-25253073E3E9}" type="pres">
      <dgm:prSet presAssocID="{80813346-015B-4931-AEB0-271FD183E88A}" presName="centerShape" presStyleLbl="node0" presStyleIdx="0" presStyleCnt="1" custScaleX="114891" custScaleY="109495"/>
      <dgm:spPr>
        <a:prstGeom prst="rect">
          <a:avLst/>
        </a:prstGeom>
      </dgm:spPr>
    </dgm:pt>
    <dgm:pt modelId="{F1D443FD-2726-47AF-AE31-1966813CDF32}" type="pres">
      <dgm:prSet presAssocID="{2D70BFAD-41B9-408C-8024-D613EF56D90D}" presName="node" presStyleLbl="node1" presStyleIdx="0" presStyleCnt="7">
        <dgm:presLayoutVars>
          <dgm:bulletEnabled val="1"/>
        </dgm:presLayoutVars>
      </dgm:prSet>
      <dgm:spPr/>
    </dgm:pt>
    <dgm:pt modelId="{F5EAB650-D57F-4683-8E56-46A345EC945E}" type="pres">
      <dgm:prSet presAssocID="{2D70BFAD-41B9-408C-8024-D613EF56D90D}" presName="dummy" presStyleCnt="0"/>
      <dgm:spPr/>
    </dgm:pt>
    <dgm:pt modelId="{4E7CCFCB-023B-49A6-93BA-82698597FA8C}" type="pres">
      <dgm:prSet presAssocID="{495708EC-ECED-48D9-9693-FAFD83868BE2}" presName="sibTrans" presStyleLbl="sibTrans2D1" presStyleIdx="0" presStyleCnt="7"/>
      <dgm:spPr/>
    </dgm:pt>
    <dgm:pt modelId="{6CF3AE38-F01A-446C-AE14-9C61CE082855}" type="pres">
      <dgm:prSet presAssocID="{7E534062-6BEB-4CD9-B069-B63CCBAA961A}" presName="node" presStyleLbl="node1" presStyleIdx="1" presStyleCnt="7">
        <dgm:presLayoutVars>
          <dgm:bulletEnabled val="1"/>
        </dgm:presLayoutVars>
      </dgm:prSet>
      <dgm:spPr/>
    </dgm:pt>
    <dgm:pt modelId="{CC3B0442-D877-4453-8ED0-DE2840A00859}" type="pres">
      <dgm:prSet presAssocID="{7E534062-6BEB-4CD9-B069-B63CCBAA961A}" presName="dummy" presStyleCnt="0"/>
      <dgm:spPr/>
    </dgm:pt>
    <dgm:pt modelId="{DD524A5C-D81B-4BA1-9647-D3D44FC8D129}" type="pres">
      <dgm:prSet presAssocID="{2CF7907B-FCD8-40A5-9B7E-C9FF4BC6BD51}" presName="sibTrans" presStyleLbl="sibTrans2D1" presStyleIdx="1" presStyleCnt="7"/>
      <dgm:spPr/>
    </dgm:pt>
    <dgm:pt modelId="{16AE1897-71FB-40F3-BE6F-7AE5256A9E15}" type="pres">
      <dgm:prSet presAssocID="{ABD5C620-AA52-40E2-865C-8671D41778D2}" presName="node" presStyleLbl="node1" presStyleIdx="2" presStyleCnt="7">
        <dgm:presLayoutVars>
          <dgm:bulletEnabled val="1"/>
        </dgm:presLayoutVars>
      </dgm:prSet>
      <dgm:spPr/>
    </dgm:pt>
    <dgm:pt modelId="{CAB8776A-CDE6-4A98-A8A9-FE8A70F88872}" type="pres">
      <dgm:prSet presAssocID="{ABD5C620-AA52-40E2-865C-8671D41778D2}" presName="dummy" presStyleCnt="0"/>
      <dgm:spPr/>
    </dgm:pt>
    <dgm:pt modelId="{2C703EBC-AC69-4D18-BD6B-00B1A58D8FCA}" type="pres">
      <dgm:prSet presAssocID="{34A5D542-34C5-4997-811C-4B3BE6CD0955}" presName="sibTrans" presStyleLbl="sibTrans2D1" presStyleIdx="2" presStyleCnt="7"/>
      <dgm:spPr/>
    </dgm:pt>
    <dgm:pt modelId="{44379BFD-381E-0B44-A655-2BB14FBAC73B}" type="pres">
      <dgm:prSet presAssocID="{2C2E284E-3D50-CF41-8854-D367A5B4C802}" presName="node" presStyleLbl="node1" presStyleIdx="3" presStyleCnt="7">
        <dgm:presLayoutVars>
          <dgm:bulletEnabled val="1"/>
        </dgm:presLayoutVars>
      </dgm:prSet>
      <dgm:spPr/>
    </dgm:pt>
    <dgm:pt modelId="{61F88680-AA21-5449-A29A-AC06B12CFD85}" type="pres">
      <dgm:prSet presAssocID="{2C2E284E-3D50-CF41-8854-D367A5B4C802}" presName="dummy" presStyleCnt="0"/>
      <dgm:spPr/>
    </dgm:pt>
    <dgm:pt modelId="{C4128636-EC5B-F148-B4C0-88E6BB6C10F5}" type="pres">
      <dgm:prSet presAssocID="{EB42E169-5B09-5A45-8B03-FED8BF63261D}" presName="sibTrans" presStyleLbl="sibTrans2D1" presStyleIdx="3" presStyleCnt="7"/>
      <dgm:spPr/>
    </dgm:pt>
    <dgm:pt modelId="{4717DA2D-FC33-41D9-983D-945764F769CF}" type="pres">
      <dgm:prSet presAssocID="{C10C795D-E55C-4160-AD63-C4DD9EF39187}" presName="node" presStyleLbl="node1" presStyleIdx="4" presStyleCnt="7">
        <dgm:presLayoutVars>
          <dgm:bulletEnabled val="1"/>
        </dgm:presLayoutVars>
      </dgm:prSet>
      <dgm:spPr/>
    </dgm:pt>
    <dgm:pt modelId="{71EAF1C9-321D-49B5-A7C4-79B6E710FD50}" type="pres">
      <dgm:prSet presAssocID="{C10C795D-E55C-4160-AD63-C4DD9EF39187}" presName="dummy" presStyleCnt="0"/>
      <dgm:spPr/>
    </dgm:pt>
    <dgm:pt modelId="{8E7FA79A-F5B9-4AC7-8BE7-2A62F1B3D7F7}" type="pres">
      <dgm:prSet presAssocID="{9B52DEAA-1649-47C9-9604-3C9165DB80C0}" presName="sibTrans" presStyleLbl="sibTrans2D1" presStyleIdx="4" presStyleCnt="7"/>
      <dgm:spPr/>
    </dgm:pt>
    <dgm:pt modelId="{FA056588-0DAF-4C36-8FF3-21393C10EFCA}" type="pres">
      <dgm:prSet presAssocID="{412F9AB8-C803-418E-9D9D-ABAF700CA062}" presName="node" presStyleLbl="node1" presStyleIdx="5" presStyleCnt="7">
        <dgm:presLayoutVars>
          <dgm:bulletEnabled val="1"/>
        </dgm:presLayoutVars>
      </dgm:prSet>
      <dgm:spPr>
        <a:prstGeom prst="rect">
          <a:avLst/>
        </a:prstGeom>
      </dgm:spPr>
    </dgm:pt>
    <dgm:pt modelId="{808C6778-922E-4DD4-B825-6FD936A0D81E}" type="pres">
      <dgm:prSet presAssocID="{412F9AB8-C803-418E-9D9D-ABAF700CA062}" presName="dummy" presStyleCnt="0"/>
      <dgm:spPr/>
    </dgm:pt>
    <dgm:pt modelId="{04F5C54C-7280-4E01-A870-DF50DF50BEB2}" type="pres">
      <dgm:prSet presAssocID="{7ADAC03C-6D5B-4402-AB49-3619ADF59615}" presName="sibTrans" presStyleLbl="sibTrans2D1" presStyleIdx="5" presStyleCnt="7"/>
      <dgm:spPr/>
    </dgm:pt>
    <dgm:pt modelId="{DE383695-2FDB-4607-8FD0-7FC3A9BD9A7A}" type="pres">
      <dgm:prSet presAssocID="{0020D5B3-039D-4B4F-A23F-F5909C1EE032}" presName="node" presStyleLbl="node1" presStyleIdx="6" presStyleCnt="7">
        <dgm:presLayoutVars>
          <dgm:bulletEnabled val="1"/>
        </dgm:presLayoutVars>
      </dgm:prSet>
      <dgm:spPr/>
    </dgm:pt>
    <dgm:pt modelId="{27D4A5FA-34F9-4079-A3DB-F2203DA3C7D7}" type="pres">
      <dgm:prSet presAssocID="{0020D5B3-039D-4B4F-A23F-F5909C1EE032}" presName="dummy" presStyleCnt="0"/>
      <dgm:spPr/>
    </dgm:pt>
    <dgm:pt modelId="{4E749B2D-9E62-4E67-B9E1-CE8AD23EAFE0}" type="pres">
      <dgm:prSet presAssocID="{CA976514-319E-4033-B35B-BB5A3A7F02FA}" presName="sibTrans" presStyleLbl="sibTrans2D1" presStyleIdx="6" presStyleCnt="7"/>
      <dgm:spPr/>
    </dgm:pt>
  </dgm:ptLst>
  <dgm:cxnLst>
    <dgm:cxn modelId="{2CF1E10C-7024-4E49-A669-3F41F5353EDD}" type="presOf" srcId="{412F9AB8-C803-418E-9D9D-ABAF700CA062}" destId="{FA056588-0DAF-4C36-8FF3-21393C10EFCA}" srcOrd="0" destOrd="0" presId="urn:microsoft.com/office/officeart/2005/8/layout/radial6"/>
    <dgm:cxn modelId="{580A4211-56A5-F54E-8DD4-030273DD2AD5}" type="presOf" srcId="{9B52DEAA-1649-47C9-9604-3C9165DB80C0}" destId="{8E7FA79A-F5B9-4AC7-8BE7-2A62F1B3D7F7}" srcOrd="0" destOrd="0" presId="urn:microsoft.com/office/officeart/2005/8/layout/radial6"/>
    <dgm:cxn modelId="{A20B853A-BA28-4C6D-A44B-D0D3B0FE3FC9}" srcId="{80813346-015B-4931-AEB0-271FD183E88A}" destId="{2D70BFAD-41B9-408C-8024-D613EF56D90D}" srcOrd="0" destOrd="0" parTransId="{871FA7AE-99E7-4311-BFBD-A359679798E1}" sibTransId="{495708EC-ECED-48D9-9693-FAFD83868BE2}"/>
    <dgm:cxn modelId="{E24C0F44-5A63-AC4A-BFFC-5591F5CA8512}" type="presOf" srcId="{7ADAC03C-6D5B-4402-AB49-3619ADF59615}" destId="{04F5C54C-7280-4E01-A870-DF50DF50BEB2}" srcOrd="0" destOrd="0" presId="urn:microsoft.com/office/officeart/2005/8/layout/radial6"/>
    <dgm:cxn modelId="{576F5244-5368-074E-8CCC-194F4982E29E}" type="presOf" srcId="{495708EC-ECED-48D9-9693-FAFD83868BE2}" destId="{4E7CCFCB-023B-49A6-93BA-82698597FA8C}" srcOrd="0" destOrd="0" presId="urn:microsoft.com/office/officeart/2005/8/layout/radial6"/>
    <dgm:cxn modelId="{6B5E6365-9818-F24B-A88D-1E8AFD5B1BA9}" type="presOf" srcId="{CA976514-319E-4033-B35B-BB5A3A7F02FA}" destId="{4E749B2D-9E62-4E67-B9E1-CE8AD23EAFE0}" srcOrd="0" destOrd="0" presId="urn:microsoft.com/office/officeart/2005/8/layout/radial6"/>
    <dgm:cxn modelId="{CEAF896D-F88B-4CCD-9FE7-D1FA62159FC8}" srcId="{80813346-015B-4931-AEB0-271FD183E88A}" destId="{0020D5B3-039D-4B4F-A23F-F5909C1EE032}" srcOrd="6" destOrd="0" parTransId="{5F649435-C55C-4C02-8E77-D49B7E16A909}" sibTransId="{CA976514-319E-4033-B35B-BB5A3A7F02FA}"/>
    <dgm:cxn modelId="{51E81671-925A-3645-AD57-D490C90D316B}" type="presOf" srcId="{C10C795D-E55C-4160-AD63-C4DD9EF39187}" destId="{4717DA2D-FC33-41D9-983D-945764F769CF}" srcOrd="0" destOrd="0" presId="urn:microsoft.com/office/officeart/2005/8/layout/radial6"/>
    <dgm:cxn modelId="{5E5A9A84-DA73-6146-A97E-976BB31AB2CF}" srcId="{80813346-015B-4931-AEB0-271FD183E88A}" destId="{2C2E284E-3D50-CF41-8854-D367A5B4C802}" srcOrd="3" destOrd="0" parTransId="{CA1FC143-0338-6544-9585-E8D9DAEC1E02}" sibTransId="{EB42E169-5B09-5A45-8B03-FED8BF63261D}"/>
    <dgm:cxn modelId="{9A0E2089-FE42-4846-ACDA-889D7CF76549}" srcId="{80813346-015B-4931-AEB0-271FD183E88A}" destId="{C10C795D-E55C-4160-AD63-C4DD9EF39187}" srcOrd="4" destOrd="0" parTransId="{7EAAB748-359C-4DCB-924A-4E6D76D6EBAF}" sibTransId="{9B52DEAA-1649-47C9-9604-3C9165DB80C0}"/>
    <dgm:cxn modelId="{6FC6E38B-7007-C140-BE1D-E6E1947BD2BE}" type="presOf" srcId="{2D70BFAD-41B9-408C-8024-D613EF56D90D}" destId="{F1D443FD-2726-47AF-AE31-1966813CDF32}" srcOrd="0" destOrd="0" presId="urn:microsoft.com/office/officeart/2005/8/layout/radial6"/>
    <dgm:cxn modelId="{8A082C8E-1694-8D4F-A413-5C40B43238D9}" type="presOf" srcId="{ABD5C620-AA52-40E2-865C-8671D41778D2}" destId="{16AE1897-71FB-40F3-BE6F-7AE5256A9E15}" srcOrd="0" destOrd="0" presId="urn:microsoft.com/office/officeart/2005/8/layout/radial6"/>
    <dgm:cxn modelId="{6681B597-29C3-4930-96CF-25A84BB90C4A}" srcId="{80813346-015B-4931-AEB0-271FD183E88A}" destId="{ABD5C620-AA52-40E2-865C-8671D41778D2}" srcOrd="2" destOrd="0" parTransId="{C2C231BA-C6CF-4B9E-8A69-FDDFA4BC5D33}" sibTransId="{34A5D542-34C5-4997-811C-4B3BE6CD0955}"/>
    <dgm:cxn modelId="{358AF597-4026-A841-8D9A-F41A41D7A90D}" type="presOf" srcId="{7E534062-6BEB-4CD9-B069-B63CCBAA961A}" destId="{6CF3AE38-F01A-446C-AE14-9C61CE082855}" srcOrd="0" destOrd="0" presId="urn:microsoft.com/office/officeart/2005/8/layout/radial6"/>
    <dgm:cxn modelId="{E8FA7EAF-08DF-4BD2-8663-85A43A29915F}" srcId="{23DC7056-CF75-47DD-BB1B-4AABEC902BCB}" destId="{80813346-015B-4931-AEB0-271FD183E88A}" srcOrd="0" destOrd="0" parTransId="{5E93843A-2E43-44F4-A93C-055B4612533C}" sibTransId="{9EFD90B6-EEDB-478C-82D5-16E6BB36BD30}"/>
    <dgm:cxn modelId="{E3205BB3-3080-A745-A0D5-EA1E6160E80D}" type="presOf" srcId="{2CF7907B-FCD8-40A5-9B7E-C9FF4BC6BD51}" destId="{DD524A5C-D81B-4BA1-9647-D3D44FC8D129}" srcOrd="0" destOrd="0" presId="urn:microsoft.com/office/officeart/2005/8/layout/radial6"/>
    <dgm:cxn modelId="{FA2992C3-153A-4F85-929B-E2ECEDE99EF0}" type="presOf" srcId="{23DC7056-CF75-47DD-BB1B-4AABEC902BCB}" destId="{C9AD0BF9-1A1C-413A-8321-4E28073C1C5E}" srcOrd="0" destOrd="0" presId="urn:microsoft.com/office/officeart/2005/8/layout/radial6"/>
    <dgm:cxn modelId="{0034FAC4-DD7A-F247-BA2C-DF7CB7DE6C67}" type="presOf" srcId="{80813346-015B-4931-AEB0-271FD183E88A}" destId="{1233DA5E-0272-4F50-8B08-25253073E3E9}" srcOrd="0" destOrd="0" presId="urn:microsoft.com/office/officeart/2005/8/layout/radial6"/>
    <dgm:cxn modelId="{4B300ECE-D9F1-8B4D-87B9-97F1C06893AA}" type="presOf" srcId="{34A5D542-34C5-4997-811C-4B3BE6CD0955}" destId="{2C703EBC-AC69-4D18-BD6B-00B1A58D8FCA}" srcOrd="0" destOrd="0" presId="urn:microsoft.com/office/officeart/2005/8/layout/radial6"/>
    <dgm:cxn modelId="{B79B27E2-F85C-3D4C-B964-FBB36AD7745F}" type="presOf" srcId="{2C2E284E-3D50-CF41-8854-D367A5B4C802}" destId="{44379BFD-381E-0B44-A655-2BB14FBAC73B}" srcOrd="0" destOrd="0" presId="urn:microsoft.com/office/officeart/2005/8/layout/radial6"/>
    <dgm:cxn modelId="{5870AAE3-50FF-804A-8012-8C1319A2561E}" type="presOf" srcId="{0020D5B3-039D-4B4F-A23F-F5909C1EE032}" destId="{DE383695-2FDB-4607-8FD0-7FC3A9BD9A7A}" srcOrd="0" destOrd="0" presId="urn:microsoft.com/office/officeart/2005/8/layout/radial6"/>
    <dgm:cxn modelId="{7A3B6FFB-E987-BD48-BD6F-7ECC4C911375}" type="presOf" srcId="{EB42E169-5B09-5A45-8B03-FED8BF63261D}" destId="{C4128636-EC5B-F148-B4C0-88E6BB6C10F5}" srcOrd="0" destOrd="0" presId="urn:microsoft.com/office/officeart/2005/8/layout/radial6"/>
    <dgm:cxn modelId="{C05FEDFD-CFFD-436C-9B2C-39FAEF9B2D91}" srcId="{80813346-015B-4931-AEB0-271FD183E88A}" destId="{412F9AB8-C803-418E-9D9D-ABAF700CA062}" srcOrd="5" destOrd="0" parTransId="{86014CDB-6F06-44E5-8F13-A238A96075AB}" sibTransId="{7ADAC03C-6D5B-4402-AB49-3619ADF59615}"/>
    <dgm:cxn modelId="{8142B7FE-E505-44F2-B434-50A4321B2EA1}" srcId="{80813346-015B-4931-AEB0-271FD183E88A}" destId="{7E534062-6BEB-4CD9-B069-B63CCBAA961A}" srcOrd="1" destOrd="0" parTransId="{D7B325A8-2DEE-4209-9EDA-4FB1AFBF74DC}" sibTransId="{2CF7907B-FCD8-40A5-9B7E-C9FF4BC6BD51}"/>
    <dgm:cxn modelId="{AD6952A6-EC95-8043-BDE8-982A3BC83255}" type="presParOf" srcId="{C9AD0BF9-1A1C-413A-8321-4E28073C1C5E}" destId="{1233DA5E-0272-4F50-8B08-25253073E3E9}" srcOrd="0" destOrd="0" presId="urn:microsoft.com/office/officeart/2005/8/layout/radial6"/>
    <dgm:cxn modelId="{B566B249-2A03-914C-ADCA-F844CD401A48}" type="presParOf" srcId="{C9AD0BF9-1A1C-413A-8321-4E28073C1C5E}" destId="{F1D443FD-2726-47AF-AE31-1966813CDF32}" srcOrd="1" destOrd="0" presId="urn:microsoft.com/office/officeart/2005/8/layout/radial6"/>
    <dgm:cxn modelId="{A2A59571-D0D5-0E44-9703-CA3D6A02A0A8}" type="presParOf" srcId="{C9AD0BF9-1A1C-413A-8321-4E28073C1C5E}" destId="{F5EAB650-D57F-4683-8E56-46A345EC945E}" srcOrd="2" destOrd="0" presId="urn:microsoft.com/office/officeart/2005/8/layout/radial6"/>
    <dgm:cxn modelId="{5258269B-92A5-1B45-8445-DA85D6750B71}" type="presParOf" srcId="{C9AD0BF9-1A1C-413A-8321-4E28073C1C5E}" destId="{4E7CCFCB-023B-49A6-93BA-82698597FA8C}" srcOrd="3" destOrd="0" presId="urn:microsoft.com/office/officeart/2005/8/layout/radial6"/>
    <dgm:cxn modelId="{3136B37B-C16D-E946-B562-0F861A889999}" type="presParOf" srcId="{C9AD0BF9-1A1C-413A-8321-4E28073C1C5E}" destId="{6CF3AE38-F01A-446C-AE14-9C61CE082855}" srcOrd="4" destOrd="0" presId="urn:microsoft.com/office/officeart/2005/8/layout/radial6"/>
    <dgm:cxn modelId="{02839837-B05E-7843-AE93-42FD135A789A}" type="presParOf" srcId="{C9AD0BF9-1A1C-413A-8321-4E28073C1C5E}" destId="{CC3B0442-D877-4453-8ED0-DE2840A00859}" srcOrd="5" destOrd="0" presId="urn:microsoft.com/office/officeart/2005/8/layout/radial6"/>
    <dgm:cxn modelId="{AFA68D6F-3ED6-4E4A-96CD-CA75C8EFABFF}" type="presParOf" srcId="{C9AD0BF9-1A1C-413A-8321-4E28073C1C5E}" destId="{DD524A5C-D81B-4BA1-9647-D3D44FC8D129}" srcOrd="6" destOrd="0" presId="urn:microsoft.com/office/officeart/2005/8/layout/radial6"/>
    <dgm:cxn modelId="{260318C7-DE35-3743-A86C-8B832EFFE162}" type="presParOf" srcId="{C9AD0BF9-1A1C-413A-8321-4E28073C1C5E}" destId="{16AE1897-71FB-40F3-BE6F-7AE5256A9E15}" srcOrd="7" destOrd="0" presId="urn:microsoft.com/office/officeart/2005/8/layout/radial6"/>
    <dgm:cxn modelId="{C062D28B-A9FE-4643-A209-B193268A82FB}" type="presParOf" srcId="{C9AD0BF9-1A1C-413A-8321-4E28073C1C5E}" destId="{CAB8776A-CDE6-4A98-A8A9-FE8A70F88872}" srcOrd="8" destOrd="0" presId="urn:microsoft.com/office/officeart/2005/8/layout/radial6"/>
    <dgm:cxn modelId="{609B20E4-4E65-9E4A-BC5A-1258E85A6FAE}" type="presParOf" srcId="{C9AD0BF9-1A1C-413A-8321-4E28073C1C5E}" destId="{2C703EBC-AC69-4D18-BD6B-00B1A58D8FCA}" srcOrd="9" destOrd="0" presId="urn:microsoft.com/office/officeart/2005/8/layout/radial6"/>
    <dgm:cxn modelId="{7594A203-8155-7B4B-96CF-DE3AF04E5DCE}" type="presParOf" srcId="{C9AD0BF9-1A1C-413A-8321-4E28073C1C5E}" destId="{44379BFD-381E-0B44-A655-2BB14FBAC73B}" srcOrd="10" destOrd="0" presId="urn:microsoft.com/office/officeart/2005/8/layout/radial6"/>
    <dgm:cxn modelId="{56C81A52-257C-044E-9717-1D51D78554C6}" type="presParOf" srcId="{C9AD0BF9-1A1C-413A-8321-4E28073C1C5E}" destId="{61F88680-AA21-5449-A29A-AC06B12CFD85}" srcOrd="11" destOrd="0" presId="urn:microsoft.com/office/officeart/2005/8/layout/radial6"/>
    <dgm:cxn modelId="{74123CCD-5C96-C643-9528-CF2D618A4955}" type="presParOf" srcId="{C9AD0BF9-1A1C-413A-8321-4E28073C1C5E}" destId="{C4128636-EC5B-F148-B4C0-88E6BB6C10F5}" srcOrd="12" destOrd="0" presId="urn:microsoft.com/office/officeart/2005/8/layout/radial6"/>
    <dgm:cxn modelId="{C99581D3-3CEF-4B4F-8659-39DA52BF4AE5}" type="presParOf" srcId="{C9AD0BF9-1A1C-413A-8321-4E28073C1C5E}" destId="{4717DA2D-FC33-41D9-983D-945764F769CF}" srcOrd="13" destOrd="0" presId="urn:microsoft.com/office/officeart/2005/8/layout/radial6"/>
    <dgm:cxn modelId="{933D4A07-CC37-E24F-9931-7CBB486F4FB7}" type="presParOf" srcId="{C9AD0BF9-1A1C-413A-8321-4E28073C1C5E}" destId="{71EAF1C9-321D-49B5-A7C4-79B6E710FD50}" srcOrd="14" destOrd="0" presId="urn:microsoft.com/office/officeart/2005/8/layout/radial6"/>
    <dgm:cxn modelId="{64DA1FC4-9A16-5D42-BECA-5CA7CBCA366A}" type="presParOf" srcId="{C9AD0BF9-1A1C-413A-8321-4E28073C1C5E}" destId="{8E7FA79A-F5B9-4AC7-8BE7-2A62F1B3D7F7}" srcOrd="15" destOrd="0" presId="urn:microsoft.com/office/officeart/2005/8/layout/radial6"/>
    <dgm:cxn modelId="{DB1702CA-D07D-3B4C-8F98-14B72ADD48B6}" type="presParOf" srcId="{C9AD0BF9-1A1C-413A-8321-4E28073C1C5E}" destId="{FA056588-0DAF-4C36-8FF3-21393C10EFCA}" srcOrd="16" destOrd="0" presId="urn:microsoft.com/office/officeart/2005/8/layout/radial6"/>
    <dgm:cxn modelId="{C864ACA4-25B6-3346-A670-3DBABC0D779E}" type="presParOf" srcId="{C9AD0BF9-1A1C-413A-8321-4E28073C1C5E}" destId="{808C6778-922E-4DD4-B825-6FD936A0D81E}" srcOrd="17" destOrd="0" presId="urn:microsoft.com/office/officeart/2005/8/layout/radial6"/>
    <dgm:cxn modelId="{793151E5-96D2-AA4A-B5D9-BD782C74DE43}" type="presParOf" srcId="{C9AD0BF9-1A1C-413A-8321-4E28073C1C5E}" destId="{04F5C54C-7280-4E01-A870-DF50DF50BEB2}" srcOrd="18" destOrd="0" presId="urn:microsoft.com/office/officeart/2005/8/layout/radial6"/>
    <dgm:cxn modelId="{9C49ED1A-6746-D946-B717-7E4271D2232B}" type="presParOf" srcId="{C9AD0BF9-1A1C-413A-8321-4E28073C1C5E}" destId="{DE383695-2FDB-4607-8FD0-7FC3A9BD9A7A}" srcOrd="19" destOrd="0" presId="urn:microsoft.com/office/officeart/2005/8/layout/radial6"/>
    <dgm:cxn modelId="{60908C70-1C55-ED4C-AA9D-70CA26B68B88}" type="presParOf" srcId="{C9AD0BF9-1A1C-413A-8321-4E28073C1C5E}" destId="{27D4A5FA-34F9-4079-A3DB-F2203DA3C7D7}" srcOrd="20" destOrd="0" presId="urn:microsoft.com/office/officeart/2005/8/layout/radial6"/>
    <dgm:cxn modelId="{AA01FA8B-C527-C440-A750-C3FB3A00B6DB}" type="presParOf" srcId="{C9AD0BF9-1A1C-413A-8321-4E28073C1C5E}" destId="{4E749B2D-9E62-4E67-B9E1-CE8AD23EAFE0}"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49B2D-9E62-4E67-B9E1-CE8AD23EAFE0}">
      <dsp:nvSpPr>
        <dsp:cNvPr id="0" name=""/>
        <dsp:cNvSpPr/>
      </dsp:nvSpPr>
      <dsp:spPr>
        <a:xfrm>
          <a:off x="749806" y="548541"/>
          <a:ext cx="4347394" cy="4347394"/>
        </a:xfrm>
        <a:prstGeom prst="blockArc">
          <a:avLst>
            <a:gd name="adj1" fmla="val 13114286"/>
            <a:gd name="adj2" fmla="val 16200000"/>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F5C54C-7280-4E01-A870-DF50DF50BEB2}">
      <dsp:nvSpPr>
        <dsp:cNvPr id="0" name=""/>
        <dsp:cNvSpPr/>
      </dsp:nvSpPr>
      <dsp:spPr>
        <a:xfrm>
          <a:off x="749806" y="548541"/>
          <a:ext cx="4347394" cy="4347394"/>
        </a:xfrm>
        <a:prstGeom prst="blockArc">
          <a:avLst>
            <a:gd name="adj1" fmla="val 10028571"/>
            <a:gd name="adj2" fmla="val 13114286"/>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7FA79A-F5B9-4AC7-8BE7-2A62F1B3D7F7}">
      <dsp:nvSpPr>
        <dsp:cNvPr id="0" name=""/>
        <dsp:cNvSpPr/>
      </dsp:nvSpPr>
      <dsp:spPr>
        <a:xfrm>
          <a:off x="749806" y="548541"/>
          <a:ext cx="4347394" cy="4347394"/>
        </a:xfrm>
        <a:prstGeom prst="blockArc">
          <a:avLst>
            <a:gd name="adj1" fmla="val 6942857"/>
            <a:gd name="adj2" fmla="val 10028571"/>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128636-EC5B-F148-B4C0-88E6BB6C10F5}">
      <dsp:nvSpPr>
        <dsp:cNvPr id="0" name=""/>
        <dsp:cNvSpPr/>
      </dsp:nvSpPr>
      <dsp:spPr>
        <a:xfrm>
          <a:off x="749806" y="548541"/>
          <a:ext cx="4347394" cy="4347394"/>
        </a:xfrm>
        <a:prstGeom prst="blockArc">
          <a:avLst>
            <a:gd name="adj1" fmla="val 3857143"/>
            <a:gd name="adj2" fmla="val 6942857"/>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703EBC-AC69-4D18-BD6B-00B1A58D8FCA}">
      <dsp:nvSpPr>
        <dsp:cNvPr id="0" name=""/>
        <dsp:cNvSpPr/>
      </dsp:nvSpPr>
      <dsp:spPr>
        <a:xfrm>
          <a:off x="749806" y="548541"/>
          <a:ext cx="4347394" cy="4347394"/>
        </a:xfrm>
        <a:prstGeom prst="blockArc">
          <a:avLst>
            <a:gd name="adj1" fmla="val 771429"/>
            <a:gd name="adj2" fmla="val 3857143"/>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524A5C-D81B-4BA1-9647-D3D44FC8D129}">
      <dsp:nvSpPr>
        <dsp:cNvPr id="0" name=""/>
        <dsp:cNvSpPr/>
      </dsp:nvSpPr>
      <dsp:spPr>
        <a:xfrm>
          <a:off x="749806" y="548541"/>
          <a:ext cx="4347394" cy="4347394"/>
        </a:xfrm>
        <a:prstGeom prst="blockArc">
          <a:avLst>
            <a:gd name="adj1" fmla="val 19285714"/>
            <a:gd name="adj2" fmla="val 771429"/>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7CCFCB-023B-49A6-93BA-82698597FA8C}">
      <dsp:nvSpPr>
        <dsp:cNvPr id="0" name=""/>
        <dsp:cNvSpPr/>
      </dsp:nvSpPr>
      <dsp:spPr>
        <a:xfrm>
          <a:off x="749806" y="548541"/>
          <a:ext cx="4347394" cy="4347394"/>
        </a:xfrm>
        <a:prstGeom prst="blockArc">
          <a:avLst>
            <a:gd name="adj1" fmla="val 16200000"/>
            <a:gd name="adj2" fmla="val 19285714"/>
            <a:gd name="adj3" fmla="val 389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33DA5E-0272-4F50-8B08-25253073E3E9}">
      <dsp:nvSpPr>
        <dsp:cNvPr id="0" name=""/>
        <dsp:cNvSpPr/>
      </dsp:nvSpPr>
      <dsp:spPr>
        <a:xfrm>
          <a:off x="1957508" y="1801612"/>
          <a:ext cx="1931990" cy="1841252"/>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en-US" sz="6100" kern="1200"/>
        </a:p>
      </dsp:txBody>
      <dsp:txXfrm>
        <a:off x="1957508" y="1801612"/>
        <a:ext cx="1931990" cy="1841252"/>
      </dsp:txXfrm>
    </dsp:sp>
    <dsp:sp modelId="{F1D443FD-2726-47AF-AE31-1966813CDF32}">
      <dsp:nvSpPr>
        <dsp:cNvPr id="0" name=""/>
        <dsp:cNvSpPr/>
      </dsp:nvSpPr>
      <dsp:spPr>
        <a:xfrm>
          <a:off x="2334948" y="2362"/>
          <a:ext cx="1177110" cy="1177110"/>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07332" y="174746"/>
        <a:ext cx="832342" cy="832342"/>
      </dsp:txXfrm>
    </dsp:sp>
    <dsp:sp modelId="{6CF3AE38-F01A-446C-AE14-9C61CE082855}">
      <dsp:nvSpPr>
        <dsp:cNvPr id="0" name=""/>
        <dsp:cNvSpPr/>
      </dsp:nvSpPr>
      <dsp:spPr>
        <a:xfrm>
          <a:off x="4001282" y="804827"/>
          <a:ext cx="1177110" cy="1177110"/>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173666" y="977211"/>
        <a:ext cx="832342" cy="832342"/>
      </dsp:txXfrm>
    </dsp:sp>
    <dsp:sp modelId="{16AE1897-71FB-40F3-BE6F-7AE5256A9E15}">
      <dsp:nvSpPr>
        <dsp:cNvPr id="0" name=""/>
        <dsp:cNvSpPr/>
      </dsp:nvSpPr>
      <dsp:spPr>
        <a:xfrm>
          <a:off x="4412833" y="2607947"/>
          <a:ext cx="1177110" cy="1177110"/>
        </a:xfrm>
        <a:prstGeom prst="ellipse">
          <a:avLst/>
        </a:prstGeom>
        <a:blipFill rotWithShape="0">
          <a:blip xmlns:r="http://schemas.openxmlformats.org/officeDocument/2006/relationships" r:embed="rId4"/>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4585217" y="2780331"/>
        <a:ext cx="832342" cy="832342"/>
      </dsp:txXfrm>
    </dsp:sp>
    <dsp:sp modelId="{44379BFD-381E-0B44-A655-2BB14FBAC73B}">
      <dsp:nvSpPr>
        <dsp:cNvPr id="0" name=""/>
        <dsp:cNvSpPr/>
      </dsp:nvSpPr>
      <dsp:spPr>
        <a:xfrm>
          <a:off x="3259694" y="4053938"/>
          <a:ext cx="1177110" cy="1177110"/>
        </a:xfrm>
        <a:prstGeom prst="ellipse">
          <a:avLst/>
        </a:prstGeom>
        <a:blipFill rotWithShape="0">
          <a:blip xmlns:r="http://schemas.openxmlformats.org/officeDocument/2006/relationships" r:embed="rId5"/>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de-DE" sz="2600" kern="1200" dirty="0"/>
            <a:t>[Text]</a:t>
          </a:r>
        </a:p>
      </dsp:txBody>
      <dsp:txXfrm>
        <a:off x="3432078" y="4226322"/>
        <a:ext cx="832342" cy="832342"/>
      </dsp:txXfrm>
    </dsp:sp>
    <dsp:sp modelId="{4717DA2D-FC33-41D9-983D-945764F769CF}">
      <dsp:nvSpPr>
        <dsp:cNvPr id="0" name=""/>
        <dsp:cNvSpPr/>
      </dsp:nvSpPr>
      <dsp:spPr>
        <a:xfrm>
          <a:off x="1410203" y="4053938"/>
          <a:ext cx="1177110" cy="1177110"/>
        </a:xfrm>
        <a:prstGeom prst="ellipse">
          <a:avLst/>
        </a:prstGeom>
        <a:blipFill rotWithShape="0">
          <a:blip xmlns:r="http://schemas.openxmlformats.org/officeDocument/2006/relationships" r:embed="rId6"/>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582587" y="4226322"/>
        <a:ext cx="832342" cy="832342"/>
      </dsp:txXfrm>
    </dsp:sp>
    <dsp:sp modelId="{FA056588-0DAF-4C36-8FF3-21393C10EFCA}">
      <dsp:nvSpPr>
        <dsp:cNvPr id="0" name=""/>
        <dsp:cNvSpPr/>
      </dsp:nvSpPr>
      <dsp:spPr>
        <a:xfrm>
          <a:off x="257064" y="2607947"/>
          <a:ext cx="1177110" cy="1177110"/>
        </a:xfrm>
        <a:prstGeom prst="rect">
          <a:avLst/>
        </a:prstGeom>
        <a:blipFill rotWithShape="0">
          <a:blip xmlns:r="http://schemas.openxmlformats.org/officeDocument/2006/relationships" r:embed="rId7"/>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7064" y="2607947"/>
        <a:ext cx="1177110" cy="1177110"/>
      </dsp:txXfrm>
    </dsp:sp>
    <dsp:sp modelId="{DE383695-2FDB-4607-8FD0-7FC3A9BD9A7A}">
      <dsp:nvSpPr>
        <dsp:cNvPr id="0" name=""/>
        <dsp:cNvSpPr/>
      </dsp:nvSpPr>
      <dsp:spPr>
        <a:xfrm>
          <a:off x="668614" y="804827"/>
          <a:ext cx="1177110" cy="1177110"/>
        </a:xfrm>
        <a:prstGeom prst="ellipse">
          <a:avLst/>
        </a:prstGeom>
        <a:blipFill rotWithShape="0">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840998" y="977211"/>
        <a:ext cx="832342" cy="83234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772FBB3-DADC-4E09-970D-D3CB3659FDAE}" type="datetimeFigureOut">
              <a:rPr lang="de-DE"/>
              <a:pPr>
                <a:defRPr/>
              </a:pPr>
              <a:t>27.02.26</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DE"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2269420-32C0-4F9B-96AC-5CD6177B6013}"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16</a:t>
            </a:fld>
            <a:endParaRPr lang="de-DE" altLang="de-DE"/>
          </a:p>
        </p:txBody>
      </p:sp>
    </p:spTree>
    <p:extLst>
      <p:ext uri="{BB962C8B-B14F-4D97-AF65-F5344CB8AC3E}">
        <p14:creationId xmlns:p14="http://schemas.microsoft.com/office/powerpoint/2010/main" val="2722215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a:extLst>
            <a:ext uri="{FF2B5EF4-FFF2-40B4-BE49-F238E27FC236}">
              <a16:creationId xmlns:a16="http://schemas.microsoft.com/office/drawing/2014/main" id="{8CF1BE4A-4608-96E8-A66B-E060BBBE9733}"/>
            </a:ext>
          </a:extLst>
        </p:cNvPr>
        <p:cNvGrpSpPr/>
        <p:nvPr/>
      </p:nvGrpSpPr>
      <p:grpSpPr>
        <a:xfrm>
          <a:off x="0" y="0"/>
          <a:ext cx="0" cy="0"/>
          <a:chOff x="0" y="0"/>
          <a:chExt cx="0" cy="0"/>
        </a:xfrm>
      </p:grpSpPr>
      <p:sp>
        <p:nvSpPr>
          <p:cNvPr id="111" name="Google Shape;111;p3:notes">
            <a:extLst>
              <a:ext uri="{FF2B5EF4-FFF2-40B4-BE49-F238E27FC236}">
                <a16:creationId xmlns:a16="http://schemas.microsoft.com/office/drawing/2014/main" id="{E3D944F1-1F6D-D0BA-AA7B-93519A676C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 name="Google Shape;112;p3:notes">
            <a:extLst>
              <a:ext uri="{FF2B5EF4-FFF2-40B4-BE49-F238E27FC236}">
                <a16:creationId xmlns:a16="http://schemas.microsoft.com/office/drawing/2014/main" id="{E2613152-476E-783E-E6E0-6E7DF213FE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latin typeface="Arial"/>
                <a:ea typeface="Arial"/>
                <a:cs typeface="Arial"/>
                <a:sym typeface="Arial"/>
              </a:rPr>
              <a:t>It is evident that classic group-level statistics has greatly contributed to this endeavor as it enables us to test hypothesis and falsify theories; thereby gaining insight into processes and mechanisms.</a:t>
            </a:r>
            <a:endParaRPr/>
          </a:p>
          <a:p>
            <a:pPr marL="0" lvl="0" indent="0" algn="l" rtl="0">
              <a:lnSpc>
                <a:spcPct val="100000"/>
              </a:lnSpc>
              <a:spcBef>
                <a:spcPts val="240"/>
              </a:spcBef>
              <a:spcAft>
                <a:spcPts val="0"/>
              </a:spcAft>
              <a:buSzPts val="1400"/>
              <a:buNone/>
            </a:pPr>
            <a:endParaRPr>
              <a:latin typeface="Arial"/>
              <a:ea typeface="Arial"/>
              <a:cs typeface="Arial"/>
              <a:sym typeface="Arial"/>
            </a:endParaRPr>
          </a:p>
          <a:p>
            <a:pPr marL="0" lvl="0" indent="0" algn="l" rtl="0">
              <a:lnSpc>
                <a:spcPct val="100000"/>
              </a:lnSpc>
              <a:spcBef>
                <a:spcPts val="240"/>
              </a:spcBef>
              <a:spcAft>
                <a:spcPts val="0"/>
              </a:spcAft>
              <a:buSzPts val="1400"/>
              <a:buNone/>
            </a:pPr>
            <a:r>
              <a:rPr lang="de-DE">
                <a:latin typeface="Arial"/>
                <a:ea typeface="Arial"/>
                <a:cs typeface="Arial"/>
                <a:sym typeface="Arial"/>
              </a:rPr>
              <a:t>However, it does not easily lend itself to making predictions for individuals. Also, it does not usually consider the fact that mental disorders are inherently “multivariate” in nature. I.e. there is no single genetic variant or psychometric score, but the interesting information appears to be in the pattern of variables.</a:t>
            </a:r>
            <a:endParaRPr/>
          </a:p>
        </p:txBody>
      </p:sp>
      <p:sp>
        <p:nvSpPr>
          <p:cNvPr id="113" name="Google Shape;113;p3:notes">
            <a:extLst>
              <a:ext uri="{FF2B5EF4-FFF2-40B4-BE49-F238E27FC236}">
                <a16:creationId xmlns:a16="http://schemas.microsoft.com/office/drawing/2014/main" id="{B8C03589-9705-12B0-5003-F72F518FC5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150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latin typeface="Arial"/>
                <a:ea typeface="Arial"/>
                <a:cs typeface="Arial"/>
                <a:sym typeface="Arial"/>
              </a:rPr>
              <a:t>It is approaches from machine learning, artificial intelligence, and statistical learning which close this gap and can provide direct translational potential.</a:t>
            </a:r>
            <a:endParaRPr/>
          </a:p>
          <a:p>
            <a:pPr marL="0" lvl="0" indent="0" algn="l" rtl="0">
              <a:lnSpc>
                <a:spcPct val="100000"/>
              </a:lnSpc>
              <a:spcBef>
                <a:spcPts val="240"/>
              </a:spcBef>
              <a:spcAft>
                <a:spcPts val="0"/>
              </a:spcAft>
              <a:buSzPts val="1400"/>
              <a:buNone/>
            </a:pPr>
            <a:endParaRPr>
              <a:latin typeface="Arial"/>
              <a:ea typeface="Arial"/>
              <a:cs typeface="Arial"/>
              <a:sym typeface="Arial"/>
            </a:endParaRPr>
          </a:p>
          <a:p>
            <a:pPr marL="0" lvl="0" indent="0" algn="l" rtl="0">
              <a:lnSpc>
                <a:spcPct val="100000"/>
              </a:lnSpc>
              <a:spcBef>
                <a:spcPts val="240"/>
              </a:spcBef>
              <a:spcAft>
                <a:spcPts val="0"/>
              </a:spcAft>
              <a:buSzPts val="1400"/>
              <a:buNone/>
            </a:pPr>
            <a:r>
              <a:rPr lang="de-DE">
                <a:latin typeface="Arial"/>
                <a:ea typeface="Arial"/>
                <a:cs typeface="Arial"/>
                <a:sym typeface="Arial"/>
              </a:rPr>
              <a:t>Usually, I would now showcase our recent studies and depict the technological advances.</a:t>
            </a:r>
            <a:endParaRPr/>
          </a:p>
        </p:txBody>
      </p:sp>
      <p:sp>
        <p:nvSpPr>
          <p:cNvPr id="132" name="Google Shape;1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de-DE" noProof="0" dirty="0"/>
              <a:t>280 configs x 8 modalities x 5 samples</a:t>
            </a:r>
          </a:p>
          <a:p>
            <a:pPr eaLnBrk="1" hangingPunct="1">
              <a:spcBef>
                <a:spcPct val="0"/>
              </a:spcBef>
            </a:pPr>
            <a:r>
              <a:rPr lang="en-US" altLang="de-DE" sz="1200" dirty="0">
                <a:sym typeface="Wingdings" panose="05000000000000000000" pitchFamily="2" charset="2"/>
              </a:rPr>
              <a:t>1,120,000 Machine Learning models trained</a:t>
            </a: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20</a:t>
            </a:fld>
            <a:endParaRPr lang="de-DE" altLang="de-DE"/>
          </a:p>
        </p:txBody>
      </p:sp>
    </p:spTree>
    <p:extLst>
      <p:ext uri="{BB962C8B-B14F-4D97-AF65-F5344CB8AC3E}">
        <p14:creationId xmlns:p14="http://schemas.microsoft.com/office/powerpoint/2010/main" val="1818676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21</a:t>
            </a:fld>
            <a:endParaRPr lang="de-DE" altLang="de-DE"/>
          </a:p>
        </p:txBody>
      </p:sp>
    </p:spTree>
    <p:extLst>
      <p:ext uri="{BB962C8B-B14F-4D97-AF65-F5344CB8AC3E}">
        <p14:creationId xmlns:p14="http://schemas.microsoft.com/office/powerpoint/2010/main" val="150670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0B97C844-A618-F525-329F-739CFDD93951}"/>
            </a:ext>
          </a:extLst>
        </p:cNvPr>
        <p:cNvGrpSpPr/>
        <p:nvPr/>
      </p:nvGrpSpPr>
      <p:grpSpPr>
        <a:xfrm>
          <a:off x="0" y="0"/>
          <a:ext cx="0" cy="0"/>
          <a:chOff x="0" y="0"/>
          <a:chExt cx="0" cy="0"/>
        </a:xfrm>
      </p:grpSpPr>
      <p:sp>
        <p:nvSpPr>
          <p:cNvPr id="130" name="Google Shape;130;p4:notes">
            <a:extLst>
              <a:ext uri="{FF2B5EF4-FFF2-40B4-BE49-F238E27FC236}">
                <a16:creationId xmlns:a16="http://schemas.microsoft.com/office/drawing/2014/main" id="{D84B2CCF-DB11-E47A-D585-33AF0192684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Google Shape;131;p4:notes">
            <a:extLst>
              <a:ext uri="{FF2B5EF4-FFF2-40B4-BE49-F238E27FC236}">
                <a16:creationId xmlns:a16="http://schemas.microsoft.com/office/drawing/2014/main" id="{5FBF36B9-CD3F-1A06-BDAF-A785758E46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latin typeface="Arial"/>
                <a:ea typeface="Arial"/>
                <a:cs typeface="Arial"/>
                <a:sym typeface="Arial"/>
              </a:rPr>
              <a:t>It is approaches from machine learning, artificial intelligence, and statistical learning which close this gap and can provide direct translational potential.</a:t>
            </a:r>
            <a:endParaRPr/>
          </a:p>
          <a:p>
            <a:pPr marL="0" lvl="0" indent="0" algn="l" rtl="0">
              <a:lnSpc>
                <a:spcPct val="100000"/>
              </a:lnSpc>
              <a:spcBef>
                <a:spcPts val="240"/>
              </a:spcBef>
              <a:spcAft>
                <a:spcPts val="0"/>
              </a:spcAft>
              <a:buSzPts val="1400"/>
              <a:buNone/>
            </a:pPr>
            <a:endParaRPr>
              <a:latin typeface="Arial"/>
              <a:ea typeface="Arial"/>
              <a:cs typeface="Arial"/>
              <a:sym typeface="Arial"/>
            </a:endParaRPr>
          </a:p>
          <a:p>
            <a:pPr marL="0" lvl="0" indent="0" algn="l" rtl="0">
              <a:lnSpc>
                <a:spcPct val="100000"/>
              </a:lnSpc>
              <a:spcBef>
                <a:spcPts val="240"/>
              </a:spcBef>
              <a:spcAft>
                <a:spcPts val="0"/>
              </a:spcAft>
              <a:buSzPts val="1400"/>
              <a:buNone/>
            </a:pPr>
            <a:r>
              <a:rPr lang="de-DE">
                <a:latin typeface="Arial"/>
                <a:ea typeface="Arial"/>
                <a:cs typeface="Arial"/>
                <a:sym typeface="Arial"/>
              </a:rPr>
              <a:t>Usually, I would now showcase our recent studies and depict the technological advances.</a:t>
            </a:r>
            <a:endParaRPr/>
          </a:p>
        </p:txBody>
      </p:sp>
      <p:sp>
        <p:nvSpPr>
          <p:cNvPr id="132" name="Google Shape;132;p4:notes">
            <a:extLst>
              <a:ext uri="{FF2B5EF4-FFF2-40B4-BE49-F238E27FC236}">
                <a16:creationId xmlns:a16="http://schemas.microsoft.com/office/drawing/2014/main" id="{6E2B007B-A2DB-B777-AC5D-C46C536924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302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2A0031D-4CFB-944E-BBB3-7ACAE54251D9}" type="slidenum">
              <a:rPr lang="de-DE" smtClean="0"/>
              <a:t>23</a:t>
            </a:fld>
            <a:endParaRPr lang="de-DE"/>
          </a:p>
        </p:txBody>
      </p:sp>
    </p:spTree>
    <p:extLst>
      <p:ext uri="{BB962C8B-B14F-4D97-AF65-F5344CB8AC3E}">
        <p14:creationId xmlns:p14="http://schemas.microsoft.com/office/powerpoint/2010/main" val="218991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2A0031D-4CFB-944E-BBB3-7ACAE54251D9}" type="slidenum">
              <a:rPr lang="de-DE" smtClean="0"/>
              <a:t>24</a:t>
            </a:fld>
            <a:endParaRPr lang="de-DE"/>
          </a:p>
        </p:txBody>
      </p:sp>
    </p:spTree>
    <p:extLst>
      <p:ext uri="{BB962C8B-B14F-4D97-AF65-F5344CB8AC3E}">
        <p14:creationId xmlns:p14="http://schemas.microsoft.com/office/powerpoint/2010/main" val="1077587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50E93-50F3-8EF4-7E3E-80DB5BE6DBB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51BE22-336F-CDC6-87D4-72E8AF5271B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EBD80C0-5475-3539-39A1-BF74C497BF7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D45E1A7-F2B9-3B3D-25F3-10338DC250CC}"/>
              </a:ext>
            </a:extLst>
          </p:cNvPr>
          <p:cNvSpPr>
            <a:spLocks noGrp="1"/>
          </p:cNvSpPr>
          <p:nvPr>
            <p:ph type="sldNum" sz="quarter" idx="10"/>
          </p:nvPr>
        </p:nvSpPr>
        <p:spPr/>
        <p:txBody>
          <a:bodyPr/>
          <a:lstStyle/>
          <a:p>
            <a:fld id="{82A0031D-4CFB-944E-BBB3-7ACAE54251D9}" type="slidenum">
              <a:rPr lang="de-DE" smtClean="0"/>
              <a:t>25</a:t>
            </a:fld>
            <a:endParaRPr lang="de-DE"/>
          </a:p>
        </p:txBody>
      </p:sp>
    </p:spTree>
    <p:extLst>
      <p:ext uri="{BB962C8B-B14F-4D97-AF65-F5344CB8AC3E}">
        <p14:creationId xmlns:p14="http://schemas.microsoft.com/office/powerpoint/2010/main" val="100067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20000"/>
              </a:spcBef>
              <a:buClr>
                <a:schemeClr val="tx1"/>
              </a:buClr>
            </a:pPr>
            <a:endParaRPr lang="en-US" altLang="de-DE" baseline="0" noProof="0">
              <a:latin typeface="Arial" panose="020B0604020202020204" pitchFamily="34" charset="0"/>
            </a:endParaRPr>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490CC1-8DA7-46D6-ACE9-3DB4BFCFCCCF}"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2724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26</a:t>
            </a:fld>
            <a:endParaRPr lang="de-DE" altLang="de-DE"/>
          </a:p>
        </p:txBody>
      </p:sp>
    </p:spTree>
    <p:extLst>
      <p:ext uri="{BB962C8B-B14F-4D97-AF65-F5344CB8AC3E}">
        <p14:creationId xmlns:p14="http://schemas.microsoft.com/office/powerpoint/2010/main" val="1510329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27</a:t>
            </a:fld>
            <a:endParaRPr lang="de-DE" altLang="de-DE"/>
          </a:p>
        </p:txBody>
      </p:sp>
    </p:spTree>
    <p:extLst>
      <p:ext uri="{BB962C8B-B14F-4D97-AF65-F5344CB8AC3E}">
        <p14:creationId xmlns:p14="http://schemas.microsoft.com/office/powerpoint/2010/main" val="189454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28</a:t>
            </a:fld>
            <a:endParaRPr lang="de-DE" altLang="de-DE"/>
          </a:p>
        </p:txBody>
      </p:sp>
    </p:spTree>
    <p:extLst>
      <p:ext uri="{BB962C8B-B14F-4D97-AF65-F5344CB8AC3E}">
        <p14:creationId xmlns:p14="http://schemas.microsoft.com/office/powerpoint/2010/main" val="3971726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29</a:t>
            </a:fld>
            <a:endParaRPr lang="de-DE" altLang="de-DE"/>
          </a:p>
        </p:txBody>
      </p:sp>
    </p:spTree>
    <p:extLst>
      <p:ext uri="{BB962C8B-B14F-4D97-AF65-F5344CB8AC3E}">
        <p14:creationId xmlns:p14="http://schemas.microsoft.com/office/powerpoint/2010/main" val="3000544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6C503-72EE-4CA6-61EB-74BC5E4D94B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CF71C8-89A2-D9F7-92CE-DC3CC28267F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7E92DA3-3EB6-16ED-741C-5AFE2DEE758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9EF1E10-DAAE-232A-29DA-1F1D62AC7739}"/>
              </a:ext>
            </a:extLst>
          </p:cNvPr>
          <p:cNvSpPr>
            <a:spLocks noGrp="1"/>
          </p:cNvSpPr>
          <p:nvPr>
            <p:ph type="sldNum" sz="quarter" idx="10"/>
          </p:nvPr>
        </p:nvSpPr>
        <p:spPr/>
        <p:txBody>
          <a:bodyPr/>
          <a:lstStyle/>
          <a:p>
            <a:fld id="{82A0031D-4CFB-944E-BBB3-7ACAE54251D9}" type="slidenum">
              <a:rPr lang="de-DE" smtClean="0"/>
              <a:t>30</a:t>
            </a:fld>
            <a:endParaRPr lang="de-DE"/>
          </a:p>
        </p:txBody>
      </p:sp>
    </p:spTree>
    <p:extLst>
      <p:ext uri="{BB962C8B-B14F-4D97-AF65-F5344CB8AC3E}">
        <p14:creationId xmlns:p14="http://schemas.microsoft.com/office/powerpoint/2010/main" val="1110210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buFont typeface="Arial" panose="020B0604020202020204" pitchFamily="34" charset="0"/>
              <a:buChar char="•"/>
            </a:pPr>
            <a:r>
              <a:rPr lang="en-US" altLang="de-DE" sz="1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1200" dirty="0"/>
              <a:t>However, response greatly varies between patients.</a:t>
            </a:r>
          </a:p>
          <a:p>
            <a:pPr marL="342900" indent="-342900" eaLnBrk="1" hangingPunct="1">
              <a:buFont typeface="Arial" panose="020B0604020202020204" pitchFamily="34" charset="0"/>
              <a:buChar char="•"/>
            </a:pPr>
            <a:r>
              <a:rPr lang="en-US" altLang="de-DE" sz="1200" dirty="0"/>
              <a:t>How to predict therapeutic response?</a:t>
            </a:r>
          </a:p>
          <a:p>
            <a:pPr marL="342900" indent="-342900" eaLnBrk="1" hangingPunct="1">
              <a:buFont typeface="Arial" panose="020B0604020202020204" pitchFamily="34" charset="0"/>
              <a:buChar char="•"/>
            </a:pPr>
            <a:r>
              <a:rPr lang="en-US" altLang="de-DE" sz="1200" dirty="0"/>
              <a:t>One predictive study from our lab. No theory.</a:t>
            </a:r>
          </a:p>
          <a:p>
            <a:pPr marL="342900" indent="-342900" eaLnBrk="1" hangingPunct="1">
              <a:buFont typeface="Arial" panose="020B0604020202020204" pitchFamily="34" charset="0"/>
              <a:buChar char="•"/>
            </a:pPr>
            <a:r>
              <a:rPr lang="en-US" altLang="de-DE" sz="1200" dirty="0"/>
              <a:t>However, we can measure Postictal Suppression Index (PSI) which has been shown to be associated with ECT response</a:t>
            </a:r>
          </a:p>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31</a:t>
            </a:fld>
            <a:endParaRPr lang="de-DE" altLang="de-DE"/>
          </a:p>
        </p:txBody>
      </p:sp>
    </p:spTree>
    <p:extLst>
      <p:ext uri="{BB962C8B-B14F-4D97-AF65-F5344CB8AC3E}">
        <p14:creationId xmlns:p14="http://schemas.microsoft.com/office/powerpoint/2010/main" val="2592496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buFont typeface="Arial" panose="020B0604020202020204" pitchFamily="34" charset="0"/>
              <a:buChar char="•"/>
            </a:pPr>
            <a:r>
              <a:rPr lang="en-US" altLang="de-DE" sz="1200" dirty="0"/>
              <a:t>One predictive study from our lab. No theory.</a:t>
            </a:r>
          </a:p>
          <a:p>
            <a:pPr marL="342900" indent="-342900" eaLnBrk="1" hangingPunct="1">
              <a:buFont typeface="Arial" panose="020B0604020202020204" pitchFamily="34" charset="0"/>
              <a:buChar char="•"/>
            </a:pPr>
            <a:r>
              <a:rPr lang="en-US" altLang="de-DE" sz="1200" dirty="0"/>
              <a:t>However, we can measure Postictal Suppression Index (PSI) which has been shown to be associated with ECT response</a:t>
            </a:r>
          </a:p>
          <a:p>
            <a:pPr marL="342900" indent="-342900" eaLnBrk="1" hangingPunct="1">
              <a:buFont typeface="Arial" panose="020B0604020202020204" pitchFamily="34" charset="0"/>
              <a:buChar char="•"/>
            </a:pPr>
            <a:r>
              <a:rPr lang="en-US" altLang="de-DE" sz="1200" dirty="0"/>
              <a:t>PSI quantifies how well the brain is suppressing the artificially induced seizure</a:t>
            </a:r>
          </a:p>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32</a:t>
            </a:fld>
            <a:endParaRPr lang="de-DE" altLang="de-DE"/>
          </a:p>
        </p:txBody>
      </p:sp>
    </p:spTree>
    <p:extLst>
      <p:ext uri="{BB962C8B-B14F-4D97-AF65-F5344CB8AC3E}">
        <p14:creationId xmlns:p14="http://schemas.microsoft.com/office/powerpoint/2010/main" val="2350195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33</a:t>
            </a:fld>
            <a:endParaRPr lang="de-DE" altLang="de-DE"/>
          </a:p>
        </p:txBody>
      </p:sp>
    </p:spTree>
    <p:extLst>
      <p:ext uri="{BB962C8B-B14F-4D97-AF65-F5344CB8AC3E}">
        <p14:creationId xmlns:p14="http://schemas.microsoft.com/office/powerpoint/2010/main" val="226736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34</a:t>
            </a:fld>
            <a:endParaRPr lang="de-DE" altLang="de-DE"/>
          </a:p>
        </p:txBody>
      </p:sp>
    </p:spTree>
    <p:extLst>
      <p:ext uri="{BB962C8B-B14F-4D97-AF65-F5344CB8AC3E}">
        <p14:creationId xmlns:p14="http://schemas.microsoft.com/office/powerpoint/2010/main" val="659124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35</a:t>
            </a:fld>
            <a:endParaRPr lang="de-DE" altLang="de-DE"/>
          </a:p>
        </p:txBody>
      </p:sp>
    </p:spTree>
    <p:extLst>
      <p:ext uri="{BB962C8B-B14F-4D97-AF65-F5344CB8AC3E}">
        <p14:creationId xmlns:p14="http://schemas.microsoft.com/office/powerpoint/2010/main" val="1920944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20000"/>
              </a:spcBef>
              <a:buClr>
                <a:schemeClr val="tx1"/>
              </a:buClr>
            </a:pPr>
            <a:endParaRPr lang="en-US" altLang="de-DE" baseline="0" noProof="0">
              <a:latin typeface="Arial" panose="020B0604020202020204" pitchFamily="34" charset="0"/>
            </a:endParaRPr>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490CC1-8DA7-46D6-ACE9-3DB4BFCFCCCF}"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39212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de-DE" noProof="0" dirty="0"/>
              <a:t>Direct effect: Effect, after controlling for PSI</a:t>
            </a:r>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36</a:t>
            </a:fld>
            <a:endParaRPr lang="de-DE" altLang="de-DE"/>
          </a:p>
        </p:txBody>
      </p:sp>
    </p:spTree>
    <p:extLst>
      <p:ext uri="{BB962C8B-B14F-4D97-AF65-F5344CB8AC3E}">
        <p14:creationId xmlns:p14="http://schemas.microsoft.com/office/powerpoint/2010/main" val="152339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buFont typeface="Arial" panose="020B0604020202020204" pitchFamily="34" charset="0"/>
              <a:buChar char="•"/>
            </a:pPr>
            <a:r>
              <a:rPr lang="en-US" altLang="de-DE" sz="1200" dirty="0"/>
              <a:t>One predictive study from our lab. No theory.</a:t>
            </a:r>
          </a:p>
          <a:p>
            <a:pPr marL="342900" indent="-342900" eaLnBrk="1" hangingPunct="1">
              <a:buFont typeface="Arial" panose="020B0604020202020204" pitchFamily="34" charset="0"/>
              <a:buChar char="•"/>
            </a:pPr>
            <a:r>
              <a:rPr lang="en-US" altLang="de-DE" sz="1200" dirty="0"/>
              <a:t>However, we can measure Postictal Suppression Index (PSI) which has been shown to be associated with ECT response</a:t>
            </a:r>
          </a:p>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37</a:t>
            </a:fld>
            <a:endParaRPr lang="de-DE" altLang="de-DE"/>
          </a:p>
        </p:txBody>
      </p:sp>
    </p:spTree>
    <p:extLst>
      <p:ext uri="{BB962C8B-B14F-4D97-AF65-F5344CB8AC3E}">
        <p14:creationId xmlns:p14="http://schemas.microsoft.com/office/powerpoint/2010/main" val="1715441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de-DE" noProof="0" dirty="0"/>
              <a:t>35 ML pipelines</a:t>
            </a:r>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38</a:t>
            </a:fld>
            <a:endParaRPr lang="de-DE" altLang="de-DE"/>
          </a:p>
        </p:txBody>
      </p:sp>
    </p:spTree>
    <p:extLst>
      <p:ext uri="{BB962C8B-B14F-4D97-AF65-F5344CB8AC3E}">
        <p14:creationId xmlns:p14="http://schemas.microsoft.com/office/powerpoint/2010/main" val="957952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39</a:t>
            </a:fld>
            <a:endParaRPr lang="de-DE" altLang="de-DE"/>
          </a:p>
        </p:txBody>
      </p:sp>
    </p:spTree>
    <p:extLst>
      <p:ext uri="{BB962C8B-B14F-4D97-AF65-F5344CB8AC3E}">
        <p14:creationId xmlns:p14="http://schemas.microsoft.com/office/powerpoint/2010/main" val="4064836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DE420-0CAF-BFAB-AD3E-337FCEB5D1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38A7653-79C7-1F6B-BF22-719F0F71F8B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950847-0AFA-B073-2145-7F3110C1B4C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DB90824-B40A-A1B0-AB6C-AD86209F5670}"/>
              </a:ext>
            </a:extLst>
          </p:cNvPr>
          <p:cNvSpPr>
            <a:spLocks noGrp="1"/>
          </p:cNvSpPr>
          <p:nvPr>
            <p:ph type="sldNum" sz="quarter" idx="10"/>
          </p:nvPr>
        </p:nvSpPr>
        <p:spPr/>
        <p:txBody>
          <a:bodyPr/>
          <a:lstStyle/>
          <a:p>
            <a:fld id="{82A0031D-4CFB-944E-BBB3-7ACAE54251D9}" type="slidenum">
              <a:rPr lang="de-DE" smtClean="0"/>
              <a:t>40</a:t>
            </a:fld>
            <a:endParaRPr lang="de-DE"/>
          </a:p>
        </p:txBody>
      </p:sp>
    </p:spTree>
    <p:extLst>
      <p:ext uri="{BB962C8B-B14F-4D97-AF65-F5344CB8AC3E}">
        <p14:creationId xmlns:p14="http://schemas.microsoft.com/office/powerpoint/2010/main" val="1526295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CA2D1-2F88-4D69-97A5-7BC11CF30544}"/>
            </a:ext>
          </a:extLst>
        </p:cNvPr>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989D4CCE-C4AD-1135-FFEF-54D01FFDBA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F31BAAC-3A94-0C26-334E-C099E666C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a:extLst>
              <a:ext uri="{FF2B5EF4-FFF2-40B4-BE49-F238E27FC236}">
                <a16:creationId xmlns:a16="http://schemas.microsoft.com/office/drawing/2014/main" id="{01F04477-1A14-4438-D55B-AEEBBA60DD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41</a:t>
            </a:fld>
            <a:endParaRPr lang="de-DE" altLang="de-DE"/>
          </a:p>
        </p:txBody>
      </p:sp>
    </p:spTree>
    <p:extLst>
      <p:ext uri="{BB962C8B-B14F-4D97-AF65-F5344CB8AC3E}">
        <p14:creationId xmlns:p14="http://schemas.microsoft.com/office/powerpoint/2010/main" val="1266405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6bf8f39129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6bf8f39129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20000"/>
              </a:spcBef>
              <a:buClr>
                <a:schemeClr val="tx1"/>
              </a:buClr>
            </a:pPr>
            <a:endParaRPr lang="en-US" altLang="de-DE" baseline="0" noProof="0">
              <a:latin typeface="Arial" panose="020B0604020202020204" pitchFamily="34" charset="0"/>
            </a:endParaRPr>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490CC1-8DA7-46D6-ACE9-3DB4BFCFCCCF}" type="slidenum">
              <a:rPr kumimoji="0" lang="de-DE" altLang="de-DE"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729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latin typeface="Arial"/>
                <a:ea typeface="Arial"/>
                <a:cs typeface="Arial"/>
                <a:sym typeface="Arial"/>
              </a:rPr>
              <a:t>Medicine as a whole – and Psychiatry in particular – are at a pivotal point where we have to answer the question of how translate the massive and ever growing amounts of data pouring in from ever more high-throughput platforms and large-scale consortia around the world into practical improvements in clinical practice such as…</a:t>
            </a:r>
            <a:endParaRPr>
              <a:latin typeface="Arial"/>
              <a:ea typeface="Arial"/>
              <a:cs typeface="Arial"/>
              <a:sym typeface="Arial"/>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latin typeface="Arial"/>
                <a:ea typeface="Arial"/>
                <a:cs typeface="Arial"/>
                <a:sym typeface="Arial"/>
              </a:rPr>
              <a:t>It is evident that classic group-level statistics has greatly contributed to this endeavor as it enables us to test hypothesis and falsify theories; thereby gaining insight into processes and mechanisms.</a:t>
            </a:r>
            <a:endParaRPr/>
          </a:p>
          <a:p>
            <a:pPr marL="0" lvl="0" indent="0" algn="l" rtl="0">
              <a:lnSpc>
                <a:spcPct val="100000"/>
              </a:lnSpc>
              <a:spcBef>
                <a:spcPts val="240"/>
              </a:spcBef>
              <a:spcAft>
                <a:spcPts val="0"/>
              </a:spcAft>
              <a:buSzPts val="1400"/>
              <a:buNone/>
            </a:pPr>
            <a:endParaRPr>
              <a:latin typeface="Arial"/>
              <a:ea typeface="Arial"/>
              <a:cs typeface="Arial"/>
              <a:sym typeface="Arial"/>
            </a:endParaRPr>
          </a:p>
          <a:p>
            <a:pPr marL="0" lvl="0" indent="0" algn="l" rtl="0">
              <a:lnSpc>
                <a:spcPct val="100000"/>
              </a:lnSpc>
              <a:spcBef>
                <a:spcPts val="240"/>
              </a:spcBef>
              <a:spcAft>
                <a:spcPts val="0"/>
              </a:spcAft>
              <a:buSzPts val="1400"/>
              <a:buNone/>
            </a:pPr>
            <a:r>
              <a:rPr lang="de-DE">
                <a:latin typeface="Arial"/>
                <a:ea typeface="Arial"/>
                <a:cs typeface="Arial"/>
                <a:sym typeface="Arial"/>
              </a:rPr>
              <a:t>However, it does not easily lend itself to making predictions for individuals. Also, it does not usually consider the fact that mental disorders are inherently “multivariate” in nature. I.e. there is no single genetic variant or psychometric score, but the interesting information appears to be in the pattern of variables.</a:t>
            </a: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13</a:t>
            </a:fld>
            <a:endParaRPr lang="de-DE" altLang="de-DE"/>
          </a:p>
        </p:txBody>
      </p:sp>
    </p:spTree>
    <p:extLst>
      <p:ext uri="{BB962C8B-B14F-4D97-AF65-F5344CB8AC3E}">
        <p14:creationId xmlns:p14="http://schemas.microsoft.com/office/powerpoint/2010/main" val="169062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14</a:t>
            </a:fld>
            <a:endParaRPr lang="de-DE" altLang="de-DE"/>
          </a:p>
        </p:txBody>
      </p:sp>
    </p:spTree>
    <p:extLst>
      <p:ext uri="{BB962C8B-B14F-4D97-AF65-F5344CB8AC3E}">
        <p14:creationId xmlns:p14="http://schemas.microsoft.com/office/powerpoint/2010/main" val="361339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de-DE" noProof="0" dirty="0"/>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490CC1-8DA7-46D6-ACE9-3DB4BFCFCCCF}" type="slidenum">
              <a:rPr lang="de-DE" altLang="de-DE" smtClean="0"/>
              <a:pPr fontAlgn="base">
                <a:spcBef>
                  <a:spcPct val="0"/>
                </a:spcBef>
                <a:spcAft>
                  <a:spcPct val="0"/>
                </a:spcAft>
              </a:pPr>
              <a:t>15</a:t>
            </a:fld>
            <a:endParaRPr lang="de-DE" altLang="de-DE"/>
          </a:p>
        </p:txBody>
      </p:sp>
    </p:spTree>
    <p:extLst>
      <p:ext uri="{BB962C8B-B14F-4D97-AF65-F5344CB8AC3E}">
        <p14:creationId xmlns:p14="http://schemas.microsoft.com/office/powerpoint/2010/main" val="2800982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769"/>
          <a:stretch>
            <a:fillRect/>
          </a:stretch>
        </p:blipFill>
        <p:spPr bwMode="auto">
          <a:xfrm>
            <a:off x="10091056" y="122238"/>
            <a:ext cx="200093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B43FAC-DBD7-4A49-8E14-B6718D561C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a:extLst>
              <a:ext uri="{FF2B5EF4-FFF2-40B4-BE49-F238E27FC236}">
                <a16:creationId xmlns:a16="http://schemas.microsoft.com/office/drawing/2014/main" id="{791BF614-86B6-8449-83CC-5F963CF1A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5" name="Date Placeholder 3">
            <a:extLst>
              <a:ext uri="{FF2B5EF4-FFF2-40B4-BE49-F238E27FC236}">
                <a16:creationId xmlns:a16="http://schemas.microsoft.com/office/drawing/2014/main" id="{A35F1BEB-3048-564B-9AF3-B1FF81013A47}"/>
              </a:ext>
            </a:extLst>
          </p:cNvPr>
          <p:cNvSpPr>
            <a:spLocks noGrp="1"/>
          </p:cNvSpPr>
          <p:nvPr>
            <p:ph type="dt" sz="half" idx="10"/>
          </p:nvPr>
        </p:nvSpPr>
        <p:spPr/>
        <p:txBody>
          <a:bodyPr/>
          <a:lstStyle>
            <a:lvl1pPr>
              <a:defRPr/>
            </a:lvl1pPr>
          </a:lstStyle>
          <a:p>
            <a:pPr>
              <a:defRPr/>
            </a:pPr>
            <a:r>
              <a:rPr lang="de-DE"/>
              <a:t>Bonn, 18.09.2018 </a:t>
            </a:r>
          </a:p>
        </p:txBody>
      </p:sp>
      <p:sp>
        <p:nvSpPr>
          <p:cNvPr id="7" name="Slide Number Placeholder 5">
            <a:extLst>
              <a:ext uri="{FF2B5EF4-FFF2-40B4-BE49-F238E27FC236}">
                <a16:creationId xmlns:a16="http://schemas.microsoft.com/office/drawing/2014/main" id="{E57A6065-B94C-6E48-8A4D-E99CA1A500BE}"/>
              </a:ext>
            </a:extLst>
          </p:cNvPr>
          <p:cNvSpPr>
            <a:spLocks noGrp="1"/>
          </p:cNvSpPr>
          <p:nvPr>
            <p:ph type="sldNum" sz="quarter" idx="12"/>
          </p:nvPr>
        </p:nvSpPr>
        <p:spPr/>
        <p:txBody>
          <a:bodyPr/>
          <a:lstStyle>
            <a:lvl1pPr>
              <a:defRPr/>
            </a:lvl1pPr>
          </a:lstStyle>
          <a:p>
            <a:pPr>
              <a:defRPr/>
            </a:pPr>
            <a:fld id="{599EDD7B-EC1C-4121-9A16-0D05CEBD06AB}" type="slidenum">
              <a:rPr lang="de-DE"/>
              <a:pPr>
                <a:defRPr/>
              </a:pPr>
              <a:t>‹Nr.›</a:t>
            </a:fld>
            <a:endParaRPr lang="de-DE"/>
          </a:p>
        </p:txBody>
      </p:sp>
    </p:spTree>
    <p:extLst>
      <p:ext uri="{BB962C8B-B14F-4D97-AF65-F5344CB8AC3E}">
        <p14:creationId xmlns:p14="http://schemas.microsoft.com/office/powerpoint/2010/main" val="273575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8007-A4D3-3445-A494-B666ED96D350}"/>
              </a:ext>
            </a:extLst>
          </p:cNvPr>
          <p:cNvSpPr>
            <a:spLocks noGrp="1"/>
          </p:cNvSpPr>
          <p:nvPr>
            <p:ph type="title"/>
          </p:nvPr>
        </p:nvSpPr>
        <p:spPr/>
        <p:txBody>
          <a:bodyPr/>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202C029A-0578-1940-BD95-1C30311C8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6"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04A8A13D-CEE1-4A0E-B962-7116DB11B4CD}" type="slidenum">
              <a:rPr lang="de-DE"/>
              <a:pPr>
                <a:defRPr/>
              </a:pPr>
              <a:t>‹Nr.›</a:t>
            </a:fld>
            <a:endParaRPr lang="de-DE"/>
          </a:p>
        </p:txBody>
      </p:sp>
    </p:spTree>
    <p:extLst>
      <p:ext uri="{BB962C8B-B14F-4D97-AF65-F5344CB8AC3E}">
        <p14:creationId xmlns:p14="http://schemas.microsoft.com/office/powerpoint/2010/main" val="145717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D5209B-C9F3-BF4F-91CD-924C6D28B4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a:extLst>
              <a:ext uri="{FF2B5EF4-FFF2-40B4-BE49-F238E27FC236}">
                <a16:creationId xmlns:a16="http://schemas.microsoft.com/office/drawing/2014/main" id="{3B1CFB27-EBC7-D942-98FE-E9FB2846EF5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6"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47FC9737-C2AE-461E-AED2-CF6203670A85}" type="slidenum">
              <a:rPr lang="de-DE"/>
              <a:pPr>
                <a:defRPr/>
              </a:pPr>
              <a:t>‹Nr.›</a:t>
            </a:fld>
            <a:endParaRPr lang="de-DE"/>
          </a:p>
        </p:txBody>
      </p:sp>
    </p:spTree>
    <p:extLst>
      <p:ext uri="{BB962C8B-B14F-4D97-AF65-F5344CB8AC3E}">
        <p14:creationId xmlns:p14="http://schemas.microsoft.com/office/powerpoint/2010/main" val="21260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KM Inhaltsfolie 2-spaltig">
    <p:spTree>
      <p:nvGrpSpPr>
        <p:cNvPr id="1" name=""/>
        <p:cNvGrpSpPr/>
        <p:nvPr/>
      </p:nvGrpSpPr>
      <p:grpSpPr>
        <a:xfrm>
          <a:off x="0" y="0"/>
          <a:ext cx="0" cy="0"/>
          <a:chOff x="0" y="0"/>
          <a:chExt cx="0" cy="0"/>
        </a:xfrm>
      </p:grpSpPr>
      <p:sp>
        <p:nvSpPr>
          <p:cNvPr id="7" name="Titel 1"/>
          <p:cNvSpPr>
            <a:spLocks noGrp="1"/>
          </p:cNvSpPr>
          <p:nvPr>
            <p:ph type="title"/>
          </p:nvPr>
        </p:nvSpPr>
        <p:spPr>
          <a:xfrm>
            <a:off x="377535" y="444728"/>
            <a:ext cx="11040533" cy="554000"/>
          </a:xfrm>
          <a:prstGeom prst="rect">
            <a:avLst/>
          </a:prstGeom>
        </p:spPr>
        <p:txBody>
          <a:bodyPr lIns="0" tIns="0" rIns="0" bIns="0"/>
          <a:lstStyle>
            <a:lvl1pPr marL="0" marR="0" indent="0" algn="l" defTabSz="609585" rtl="0" eaLnBrk="0" fontAlgn="base" latinLnBrk="0" hangingPunct="0">
              <a:lnSpc>
                <a:spcPct val="100000"/>
              </a:lnSpc>
              <a:spcBef>
                <a:spcPct val="0"/>
              </a:spcBef>
              <a:spcAft>
                <a:spcPct val="0"/>
              </a:spcAft>
              <a:buClrTx/>
              <a:buSzTx/>
              <a:buFontTx/>
              <a:buNone/>
              <a:tabLst/>
              <a:defRPr sz="2667" cap="none" baseline="0">
                <a:solidFill>
                  <a:srgbClr val="003866"/>
                </a:solidFill>
                <a:latin typeface="Raleway" pitchFamily="2" charset="77"/>
              </a:defRPr>
            </a:lvl1pPr>
          </a:lstStyle>
          <a:p>
            <a:pPr lvl="0"/>
            <a:r>
              <a:rPr lang="de-DE" dirty="0"/>
              <a:t>Mastertitelformat bearbeiten</a:t>
            </a:r>
          </a:p>
        </p:txBody>
      </p:sp>
      <p:sp>
        <p:nvSpPr>
          <p:cNvPr id="15" name="Inhaltsplatzhalter 2"/>
          <p:cNvSpPr>
            <a:spLocks noGrp="1"/>
          </p:cNvSpPr>
          <p:nvPr>
            <p:ph idx="13"/>
          </p:nvPr>
        </p:nvSpPr>
        <p:spPr>
          <a:xfrm>
            <a:off x="6732104" y="678158"/>
            <a:ext cx="4918029" cy="286191"/>
          </a:xfrm>
          <a:prstGeom prst="rect">
            <a:avLst/>
          </a:prstGeom>
        </p:spPr>
        <p:txBody>
          <a:bodyPr lIns="0" tIns="0" rIns="0" bIns="0"/>
          <a:lstStyle>
            <a:lvl1pPr marL="0" indent="0" algn="r">
              <a:spcBef>
                <a:spcPts val="0"/>
              </a:spcBef>
              <a:buClr>
                <a:srgbClr val="003866"/>
              </a:buClr>
              <a:buFontTx/>
              <a:buNone/>
              <a:defRPr sz="1600" cap="all">
                <a:solidFill>
                  <a:srgbClr val="006DB0"/>
                </a:solidFill>
                <a:latin typeface="Raleway" pitchFamily="2" charset="77"/>
              </a:defRPr>
            </a:lvl1pPr>
            <a:lvl2pPr marL="239994" indent="239994">
              <a:buFont typeface="Symbol" charset="2"/>
              <a:buChar char="-"/>
              <a:defRPr sz="2133" baseline="0">
                <a:latin typeface="Arial"/>
              </a:defRPr>
            </a:lvl2pPr>
            <a:lvl3pPr marL="479988" indent="239994">
              <a:buFont typeface="Symbol" charset="2"/>
              <a:buChar char="-"/>
              <a:defRPr sz="2133">
                <a:latin typeface="Arial"/>
              </a:defRPr>
            </a:lvl3pPr>
            <a:lvl4pPr marL="719982" indent="239994">
              <a:buFont typeface="Symbol" charset="2"/>
              <a:buChar char="-"/>
              <a:defRPr sz="2133">
                <a:latin typeface="Arial"/>
              </a:defRPr>
            </a:lvl4pPr>
            <a:lvl5pPr marL="959976" indent="239994">
              <a:buFont typeface="Symbol" charset="2"/>
              <a:buChar char="-"/>
              <a:defRPr sz="2133" baseline="0">
                <a:latin typeface="Arial"/>
              </a:defRPr>
            </a:lvl5pPr>
          </a:lstStyle>
          <a:p>
            <a:pPr lvl="0"/>
            <a:r>
              <a:rPr lang="de-DE" dirty="0"/>
              <a:t>Mastertextformat bearbeiten</a:t>
            </a:r>
          </a:p>
        </p:txBody>
      </p:sp>
      <p:sp>
        <p:nvSpPr>
          <p:cNvPr id="9" name="Inhaltsplatzhalter 2"/>
          <p:cNvSpPr>
            <a:spLocks noGrp="1"/>
          </p:cNvSpPr>
          <p:nvPr>
            <p:ph idx="12"/>
          </p:nvPr>
        </p:nvSpPr>
        <p:spPr>
          <a:xfrm>
            <a:off x="609600" y="2087154"/>
            <a:ext cx="5347853" cy="3725983"/>
          </a:xfrm>
          <a:prstGeom prst="rect">
            <a:avLst/>
          </a:prstGeom>
        </p:spPr>
        <p:txBody>
          <a:bodyPr lIns="0" tIns="0" rIns="0" bIns="0"/>
          <a:lstStyle>
            <a:lvl1pPr marL="239994" indent="-239994">
              <a:spcBef>
                <a:spcPts val="512"/>
              </a:spcBef>
              <a:buClrTx/>
              <a:buFont typeface="Wingdings" pitchFamily="2" charset="2"/>
              <a:buChar char="§"/>
              <a:defRPr sz="2133" cap="none">
                <a:solidFill>
                  <a:schemeClr val="tx1"/>
                </a:solidFill>
                <a:latin typeface="Raleway" pitchFamily="2" charset="77"/>
              </a:defRPr>
            </a:lvl1pPr>
            <a:lvl2pPr marL="479988" indent="-239994">
              <a:buFont typeface="Wingdings" pitchFamily="2" charset="2"/>
              <a:buChar char="§"/>
              <a:defRPr sz="2133" baseline="0">
                <a:latin typeface="Raleway" pitchFamily="2" charset="77"/>
              </a:defRPr>
            </a:lvl2pPr>
            <a:lvl3pPr marL="719982" indent="-239994">
              <a:buFont typeface="Lucida Grande"/>
              <a:buChar char="–"/>
              <a:defRPr sz="2133">
                <a:latin typeface="Raleway" pitchFamily="2" charset="77"/>
              </a:defRPr>
            </a:lvl3pPr>
            <a:lvl4pPr marL="959976" indent="-239994">
              <a:buFont typeface="Lucida Grande"/>
              <a:buChar char="–"/>
              <a:defRPr sz="2133">
                <a:latin typeface="Raleway" pitchFamily="2" charset="77"/>
              </a:defRPr>
            </a:lvl4pPr>
            <a:lvl5pPr marL="1199970" indent="-239994">
              <a:buFont typeface="Lucida Grande"/>
              <a:buChar char="–"/>
              <a:defRPr sz="2133" baseline="0">
                <a:latin typeface="Raleway" pitchFamily="2"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Inhaltsplatzhalter 2"/>
          <p:cNvSpPr>
            <a:spLocks noGrp="1"/>
          </p:cNvSpPr>
          <p:nvPr>
            <p:ph idx="20"/>
          </p:nvPr>
        </p:nvSpPr>
        <p:spPr>
          <a:xfrm>
            <a:off x="6288022" y="2087154"/>
            <a:ext cx="5347853" cy="3725983"/>
          </a:xfrm>
          <a:prstGeom prst="rect">
            <a:avLst/>
          </a:prstGeom>
        </p:spPr>
        <p:txBody>
          <a:bodyPr lIns="0" tIns="0" rIns="0" bIns="0"/>
          <a:lstStyle>
            <a:lvl1pPr marL="239994" indent="-239994">
              <a:spcBef>
                <a:spcPts val="512"/>
              </a:spcBef>
              <a:buClrTx/>
              <a:buFont typeface="Wingdings" pitchFamily="2" charset="2"/>
              <a:buChar char="§"/>
              <a:defRPr sz="2133" cap="none">
                <a:solidFill>
                  <a:schemeClr val="tx1"/>
                </a:solidFill>
                <a:latin typeface="Raleway" pitchFamily="2" charset="77"/>
              </a:defRPr>
            </a:lvl1pPr>
            <a:lvl2pPr marL="479988" indent="-239994">
              <a:buFont typeface="Wingdings" pitchFamily="2" charset="2"/>
              <a:buChar char="§"/>
              <a:defRPr sz="2133" baseline="0">
                <a:latin typeface="Raleway" pitchFamily="2" charset="77"/>
              </a:defRPr>
            </a:lvl2pPr>
            <a:lvl3pPr marL="719982" indent="-239994">
              <a:buFont typeface="Lucida Grande"/>
              <a:buChar char="–"/>
              <a:defRPr sz="2133">
                <a:latin typeface="Raleway" pitchFamily="2" charset="77"/>
              </a:defRPr>
            </a:lvl3pPr>
            <a:lvl4pPr marL="959976" indent="-239994">
              <a:buFont typeface="Lucida Grande"/>
              <a:buChar char="–"/>
              <a:defRPr sz="2133">
                <a:latin typeface="Raleway" pitchFamily="2" charset="77"/>
              </a:defRPr>
            </a:lvl4pPr>
            <a:lvl5pPr marL="1199970" indent="-239994">
              <a:buFont typeface="Lucida Grande"/>
              <a:buChar char="–"/>
              <a:defRPr sz="2133" baseline="0">
                <a:latin typeface="Raleway" pitchFamily="2" charset="77"/>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Foliennummernplatzhalter 5">
            <a:extLst>
              <a:ext uri="{FF2B5EF4-FFF2-40B4-BE49-F238E27FC236}">
                <a16:creationId xmlns:a16="http://schemas.microsoft.com/office/drawing/2014/main" id="{DAC5A82A-CEAB-F564-6354-DAEB3CD34172}"/>
              </a:ext>
            </a:extLst>
          </p:cNvPr>
          <p:cNvSpPr>
            <a:spLocks noGrp="1"/>
          </p:cNvSpPr>
          <p:nvPr>
            <p:ph type="sldNum" sz="quarter" idx="21"/>
          </p:nvPr>
        </p:nvSpPr>
        <p:spPr/>
        <p:txBody>
          <a:bodyPr/>
          <a:lstStyle>
            <a:lvl1pPr>
              <a:defRPr/>
            </a:lvl1pPr>
          </a:lstStyle>
          <a:p>
            <a:fld id="{6AACF325-B7AD-424B-9ED4-D86E9A136C76}" type="slidenum">
              <a:rPr lang="de-DE" altLang="de-DE"/>
              <a:pPr/>
              <a:t>‹Nr.›</a:t>
            </a:fld>
            <a:endParaRPr lang="de-DE" altLang="de-DE"/>
          </a:p>
        </p:txBody>
      </p:sp>
      <p:pic>
        <p:nvPicPr>
          <p:cNvPr id="5" name="Grafik 4">
            <a:extLst>
              <a:ext uri="{FF2B5EF4-FFF2-40B4-BE49-F238E27FC236}">
                <a16:creationId xmlns:a16="http://schemas.microsoft.com/office/drawing/2014/main" id="{D1365FC4-7A57-C956-8D8D-43E13E5587B3}"/>
              </a:ext>
            </a:extLst>
          </p:cNvPr>
          <p:cNvPicPr>
            <a:picLocks noChangeAspect="1"/>
          </p:cNvPicPr>
          <p:nvPr userDrawn="1"/>
        </p:nvPicPr>
        <p:blipFill>
          <a:blip r:embed="rId2"/>
          <a:stretch>
            <a:fillRect/>
          </a:stretch>
        </p:blipFill>
        <p:spPr>
          <a:xfrm>
            <a:off x="10276767" y="52916"/>
            <a:ext cx="1794933" cy="474133"/>
          </a:xfrm>
          <a:prstGeom prst="rect">
            <a:avLst/>
          </a:prstGeom>
        </p:spPr>
      </p:pic>
      <p:pic>
        <p:nvPicPr>
          <p:cNvPr id="10" name="Picture 7">
            <a:extLst>
              <a:ext uri="{FF2B5EF4-FFF2-40B4-BE49-F238E27FC236}">
                <a16:creationId xmlns:a16="http://schemas.microsoft.com/office/drawing/2014/main" id="{3EC4DACA-31AE-6ECA-1EE6-84C52B4483AF}"/>
              </a:ext>
            </a:extLst>
          </p:cNvPr>
          <p:cNvPicPr>
            <a:picLocks noChangeAspect="1" noChangeArrowheads="1"/>
          </p:cNvPicPr>
          <p:nvPr userDrawn="1"/>
        </p:nvPicPr>
        <p:blipFill>
          <a:blip r:embed="rId3">
            <a:alphaModFix amt="68000"/>
            <a:extLst>
              <a:ext uri="{28A0092B-C50C-407E-A947-70E740481C1C}">
                <a14:useLocalDpi xmlns:a14="http://schemas.microsoft.com/office/drawing/2010/main" val="0"/>
              </a:ext>
            </a:extLst>
          </a:blip>
          <a:srcRect/>
          <a:stretch>
            <a:fillRect/>
          </a:stretch>
        </p:blipFill>
        <p:spPr bwMode="auto">
          <a:xfrm>
            <a:off x="231472" y="6461884"/>
            <a:ext cx="892309" cy="39261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Gerade Verbindung 12">
            <a:extLst>
              <a:ext uri="{FF2B5EF4-FFF2-40B4-BE49-F238E27FC236}">
                <a16:creationId xmlns:a16="http://schemas.microsoft.com/office/drawing/2014/main" id="{86FD6984-B783-D44C-183D-11F609527A9A}"/>
              </a:ext>
            </a:extLst>
          </p:cNvPr>
          <p:cNvCxnSpPr>
            <a:cxnSpLocks/>
          </p:cNvCxnSpPr>
          <p:nvPr userDrawn="1"/>
        </p:nvCxnSpPr>
        <p:spPr>
          <a:xfrm>
            <a:off x="307452" y="1028369"/>
            <a:ext cx="11418073" cy="0"/>
          </a:xfrm>
          <a:prstGeom prst="line">
            <a:avLst/>
          </a:prstGeom>
          <a:ln w="1270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a:extLst>
              <a:ext uri="{FF2B5EF4-FFF2-40B4-BE49-F238E27FC236}">
                <a16:creationId xmlns:a16="http://schemas.microsoft.com/office/drawing/2014/main" id="{B0E482CF-A3BE-DACA-565D-4D5A717C4342}"/>
              </a:ext>
            </a:extLst>
          </p:cNvPr>
          <p:cNvCxnSpPr>
            <a:cxnSpLocks/>
          </p:cNvCxnSpPr>
          <p:nvPr userDrawn="1"/>
        </p:nvCxnSpPr>
        <p:spPr>
          <a:xfrm>
            <a:off x="232061" y="6426419"/>
            <a:ext cx="11418073" cy="0"/>
          </a:xfrm>
          <a:prstGeom prst="line">
            <a:avLst/>
          </a:prstGeom>
          <a:ln w="12700">
            <a:solidFill>
              <a:schemeClr val="tx2">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95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E566536F-D498-3642-B1E9-6CEAB6566192}"/>
              </a:ext>
            </a:extLst>
          </p:cNvPr>
          <p:cNvCxnSpPr>
            <a:cxnSpLocks/>
          </p:cNvCxnSpPr>
          <p:nvPr userDrawn="1"/>
        </p:nvCxnSpPr>
        <p:spPr>
          <a:xfrm>
            <a:off x="517525" y="6492875"/>
            <a:ext cx="11050588"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7"/>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1011"/>
          <a:stretch>
            <a:fillRect/>
          </a:stretch>
        </p:blipFill>
        <p:spPr bwMode="auto">
          <a:xfrm>
            <a:off x="10099220" y="122238"/>
            <a:ext cx="199276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8">
            <a:extLst>
              <a:ext uri="{FF2B5EF4-FFF2-40B4-BE49-F238E27FC236}">
                <a16:creationId xmlns:a16="http://schemas.microsoft.com/office/drawing/2014/main" id="{C7E4C195-3E9D-C741-80BB-6CAB56FC8C5E}"/>
              </a:ext>
            </a:extLst>
          </p:cNvPr>
          <p:cNvCxnSpPr>
            <a:cxnSpLocks/>
          </p:cNvCxnSpPr>
          <p:nvPr userDrawn="1"/>
        </p:nvCxnSpPr>
        <p:spPr>
          <a:xfrm>
            <a:off x="419100" y="893763"/>
            <a:ext cx="110490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A77817-47CA-7445-8749-F5C0C032BEED}"/>
              </a:ext>
            </a:extLst>
          </p:cNvPr>
          <p:cNvSpPr>
            <a:spLocks noGrp="1"/>
          </p:cNvSpPr>
          <p:nvPr>
            <p:ph type="title"/>
          </p:nvPr>
        </p:nvSpPr>
        <p:spPr>
          <a:xfrm>
            <a:off x="418333" y="339537"/>
            <a:ext cx="10515600" cy="531346"/>
          </a:xfrm>
        </p:spPr>
        <p:txBody>
          <a:bodyPr>
            <a:normAutofit/>
          </a:bodyPr>
          <a:lstStyle>
            <a:lvl1pPr>
              <a:defRPr sz="2600" b="1"/>
            </a:lvl1pPr>
          </a:lstStyle>
          <a:p>
            <a:r>
              <a:rPr lang="en-US" dirty="0"/>
              <a:t>Click to edit Master title style</a:t>
            </a:r>
            <a:endParaRPr lang="de-DE" dirty="0"/>
          </a:p>
        </p:txBody>
      </p:sp>
      <p:sp>
        <p:nvSpPr>
          <p:cNvPr id="3" name="Content Placeholder 2">
            <a:extLst>
              <a:ext uri="{FF2B5EF4-FFF2-40B4-BE49-F238E27FC236}">
                <a16:creationId xmlns:a16="http://schemas.microsoft.com/office/drawing/2014/main" id="{ABA74F02-D74C-E74C-A5B6-489E8A339872}"/>
              </a:ext>
            </a:extLst>
          </p:cNvPr>
          <p:cNvSpPr>
            <a:spLocks noGrp="1"/>
          </p:cNvSpPr>
          <p:nvPr>
            <p:ph idx="1"/>
          </p:nvPr>
        </p:nvSpPr>
        <p:spPr>
          <a:xfrm>
            <a:off x="838200" y="1482537"/>
            <a:ext cx="10515600" cy="4351338"/>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Date Placeholder 3">
            <a:extLst>
              <a:ext uri="{FF2B5EF4-FFF2-40B4-BE49-F238E27FC236}">
                <a16:creationId xmlns:a16="http://schemas.microsoft.com/office/drawing/2014/main" id="{3ED7B434-2128-E644-B5B0-59669070EBC2}"/>
              </a:ext>
            </a:extLst>
          </p:cNvPr>
          <p:cNvSpPr>
            <a:spLocks noGrp="1"/>
          </p:cNvSpPr>
          <p:nvPr>
            <p:ph type="dt" sz="half" idx="10"/>
          </p:nvPr>
        </p:nvSpPr>
        <p:spPr>
          <a:xfrm>
            <a:off x="760413" y="6516688"/>
            <a:ext cx="2743200" cy="365125"/>
          </a:xfrm>
        </p:spPr>
        <p:txBody>
          <a:bodyPr/>
          <a:lstStyle>
            <a:lvl1pPr>
              <a:defRPr/>
            </a:lvl1pPr>
          </a:lstStyle>
          <a:p>
            <a:pPr>
              <a:defRPr/>
            </a:pPr>
            <a:r>
              <a:rPr lang="de-DE"/>
              <a:t>Bonn, 18.09.2018 </a:t>
            </a:r>
            <a:endParaRPr lang="de-DE" dirty="0"/>
          </a:p>
        </p:txBody>
      </p:sp>
      <p:sp>
        <p:nvSpPr>
          <p:cNvPr id="9" name="Slide Number Placeholder 5">
            <a:extLst>
              <a:ext uri="{FF2B5EF4-FFF2-40B4-BE49-F238E27FC236}">
                <a16:creationId xmlns:a16="http://schemas.microsoft.com/office/drawing/2014/main" id="{AA9C3DFF-6E62-9F41-9DBA-BF2DB03AD945}"/>
              </a:ext>
            </a:extLst>
          </p:cNvPr>
          <p:cNvSpPr>
            <a:spLocks noGrp="1"/>
          </p:cNvSpPr>
          <p:nvPr>
            <p:ph type="sldNum" sz="quarter" idx="12"/>
          </p:nvPr>
        </p:nvSpPr>
        <p:spPr>
          <a:xfrm>
            <a:off x="8713788" y="6516688"/>
            <a:ext cx="2743200" cy="365125"/>
          </a:xfrm>
        </p:spPr>
        <p:txBody>
          <a:bodyPr/>
          <a:lstStyle>
            <a:lvl1pPr>
              <a:defRPr/>
            </a:lvl1pPr>
          </a:lstStyle>
          <a:p>
            <a:pPr>
              <a:defRPr/>
            </a:pPr>
            <a:fld id="{32812365-2688-41C4-A678-48A8205630F7}" type="slidenum">
              <a:rPr lang="de-DE"/>
              <a:pPr>
                <a:defRPr/>
              </a:pPr>
              <a:t>‹Nr.›</a:t>
            </a:fld>
            <a:endParaRPr lang="de-DE" dirty="0"/>
          </a:p>
        </p:txBody>
      </p:sp>
    </p:spTree>
    <p:extLst>
      <p:ext uri="{BB962C8B-B14F-4D97-AF65-F5344CB8AC3E}">
        <p14:creationId xmlns:p14="http://schemas.microsoft.com/office/powerpoint/2010/main" val="311771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A4EC-ADDB-6E4F-8318-EC7BC6DA15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a:extLst>
              <a:ext uri="{FF2B5EF4-FFF2-40B4-BE49-F238E27FC236}">
                <a16:creationId xmlns:a16="http://schemas.microsoft.com/office/drawing/2014/main" id="{95AABB3C-ED22-284A-896B-A6B5238089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6"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61C2EB71-6BBE-41E9-8EC8-3BEDFBA2E85E}" type="slidenum">
              <a:rPr lang="de-DE"/>
              <a:pPr>
                <a:defRPr/>
              </a:pPr>
              <a:t>‹Nr.›</a:t>
            </a:fld>
            <a:endParaRPr lang="de-DE"/>
          </a:p>
        </p:txBody>
      </p:sp>
    </p:spTree>
    <p:extLst>
      <p:ext uri="{BB962C8B-B14F-4D97-AF65-F5344CB8AC3E}">
        <p14:creationId xmlns:p14="http://schemas.microsoft.com/office/powerpoint/2010/main" val="311852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5A97-FD48-3245-9658-C40F64D23497}"/>
              </a:ext>
            </a:extLst>
          </p:cNvPr>
          <p:cNvSpPr>
            <a:spLocks noGrp="1"/>
          </p:cNvSpPr>
          <p:nvPr>
            <p:ph type="title"/>
          </p:nvPr>
        </p:nvSpPr>
        <p:spPr/>
        <p:txBody>
          <a:bodyPr/>
          <a:lstStyle/>
          <a:p>
            <a:r>
              <a:rPr lang="en-US"/>
              <a:t>Click to edit Master title style</a:t>
            </a:r>
            <a:endParaRPr lang="de-DE"/>
          </a:p>
        </p:txBody>
      </p:sp>
      <p:sp>
        <p:nvSpPr>
          <p:cNvPr id="3" name="Content Placeholder 2">
            <a:extLst>
              <a:ext uri="{FF2B5EF4-FFF2-40B4-BE49-F238E27FC236}">
                <a16:creationId xmlns:a16="http://schemas.microsoft.com/office/drawing/2014/main" id="{D8073611-6B5E-3A43-BD6C-529BAABD75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5CBAAB29-2C76-A243-A4AE-F2396D5110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7"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9C16A896-9C5F-4387-A1C7-9922FA813CA6}" type="slidenum">
              <a:rPr lang="de-DE"/>
              <a:pPr>
                <a:defRPr/>
              </a:pPr>
              <a:t>‹Nr.›</a:t>
            </a:fld>
            <a:endParaRPr lang="de-DE"/>
          </a:p>
        </p:txBody>
      </p:sp>
    </p:spTree>
    <p:extLst>
      <p:ext uri="{BB962C8B-B14F-4D97-AF65-F5344CB8AC3E}">
        <p14:creationId xmlns:p14="http://schemas.microsoft.com/office/powerpoint/2010/main" val="422691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2AAB-5975-9043-80C5-977C075448D0}"/>
              </a:ext>
            </a:extLst>
          </p:cNvPr>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a:extLst>
              <a:ext uri="{FF2B5EF4-FFF2-40B4-BE49-F238E27FC236}">
                <a16:creationId xmlns:a16="http://schemas.microsoft.com/office/drawing/2014/main" id="{EE017539-F18C-2046-A883-A1FD1BF903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30FAA2-EE1D-254C-A20A-67F5C71C41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a:extLst>
              <a:ext uri="{FF2B5EF4-FFF2-40B4-BE49-F238E27FC236}">
                <a16:creationId xmlns:a16="http://schemas.microsoft.com/office/drawing/2014/main" id="{328FB72C-D044-0341-85E1-A2501004B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F4A36D-60ED-8741-A392-9382B77D23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9"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D964038D-2423-41EA-9267-636007B02D80}" type="slidenum">
              <a:rPr lang="de-DE"/>
              <a:pPr>
                <a:defRPr/>
              </a:pPr>
              <a:t>‹Nr.›</a:t>
            </a:fld>
            <a:endParaRPr lang="de-DE"/>
          </a:p>
        </p:txBody>
      </p:sp>
    </p:spTree>
    <p:extLst>
      <p:ext uri="{BB962C8B-B14F-4D97-AF65-F5344CB8AC3E}">
        <p14:creationId xmlns:p14="http://schemas.microsoft.com/office/powerpoint/2010/main" val="273264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54933-48DC-954D-8CAB-26AB9A011441}"/>
              </a:ext>
            </a:extLst>
          </p:cNvPr>
          <p:cNvSpPr>
            <a:spLocks noGrp="1"/>
          </p:cNvSpPr>
          <p:nvPr>
            <p:ph type="title"/>
          </p:nvPr>
        </p:nvSpPr>
        <p:spPr/>
        <p:txBody>
          <a:bodyPr/>
          <a:lstStyle/>
          <a:p>
            <a:r>
              <a:rPr lang="en-US"/>
              <a:t>Click to edit Master title style</a:t>
            </a:r>
            <a:endParaRPr lang="de-DE"/>
          </a:p>
        </p:txBody>
      </p:sp>
      <p:sp>
        <p:nvSpPr>
          <p:cNvPr id="3"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5"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5E923020-C24F-4768-9BBB-85A2D6D763C2}" type="slidenum">
              <a:rPr lang="de-DE"/>
              <a:pPr>
                <a:defRPr/>
              </a:pPr>
              <a:t>‹Nr.›</a:t>
            </a:fld>
            <a:endParaRPr lang="de-DE"/>
          </a:p>
        </p:txBody>
      </p:sp>
    </p:spTree>
    <p:extLst>
      <p:ext uri="{BB962C8B-B14F-4D97-AF65-F5344CB8AC3E}">
        <p14:creationId xmlns:p14="http://schemas.microsoft.com/office/powerpoint/2010/main" val="2746727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4"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8382C552-B0B2-4792-A1AF-87AAD47C3F25}" type="slidenum">
              <a:rPr lang="de-DE"/>
              <a:pPr>
                <a:defRPr/>
              </a:pPr>
              <a:t>‹Nr.›</a:t>
            </a:fld>
            <a:endParaRPr lang="de-DE"/>
          </a:p>
        </p:txBody>
      </p:sp>
    </p:spTree>
    <p:extLst>
      <p:ext uri="{BB962C8B-B14F-4D97-AF65-F5344CB8AC3E}">
        <p14:creationId xmlns:p14="http://schemas.microsoft.com/office/powerpoint/2010/main" val="1830340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632E-94D2-CE4E-887C-D356A48C9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a:extLst>
              <a:ext uri="{FF2B5EF4-FFF2-40B4-BE49-F238E27FC236}">
                <a16:creationId xmlns:a16="http://schemas.microsoft.com/office/drawing/2014/main" id="{F01381B5-05CA-514C-831E-DF12115AE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a:extLst>
              <a:ext uri="{FF2B5EF4-FFF2-40B4-BE49-F238E27FC236}">
                <a16:creationId xmlns:a16="http://schemas.microsoft.com/office/drawing/2014/main" id="{B92D7C4E-F2C0-AA41-B7AD-1918A2662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7"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4D8C4E09-944B-4F5B-B892-6DE3F752FBD2}" type="slidenum">
              <a:rPr lang="de-DE"/>
              <a:pPr>
                <a:defRPr/>
              </a:pPr>
              <a:t>‹Nr.›</a:t>
            </a:fld>
            <a:endParaRPr lang="de-DE"/>
          </a:p>
        </p:txBody>
      </p:sp>
    </p:spTree>
    <p:extLst>
      <p:ext uri="{BB962C8B-B14F-4D97-AF65-F5344CB8AC3E}">
        <p14:creationId xmlns:p14="http://schemas.microsoft.com/office/powerpoint/2010/main" val="1050599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DA6A8-C920-D64A-861C-329B7B4E6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a:extLst>
              <a:ext uri="{FF2B5EF4-FFF2-40B4-BE49-F238E27FC236}">
                <a16:creationId xmlns:a16="http://schemas.microsoft.com/office/drawing/2014/main" id="{01F5311C-E0DE-0E43-8EB4-1F0B410BD5CB}"/>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a:extLst>
              <a:ext uri="{FF2B5EF4-FFF2-40B4-BE49-F238E27FC236}">
                <a16:creationId xmlns:a16="http://schemas.microsoft.com/office/drawing/2014/main" id="{CECF05A4-A671-BA43-969D-184BCD47E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A6C6B49-D103-424B-B5D8-61CC36764FB1}"/>
              </a:ext>
            </a:extLst>
          </p:cNvPr>
          <p:cNvSpPr>
            <a:spLocks noGrp="1"/>
          </p:cNvSpPr>
          <p:nvPr>
            <p:ph type="dt" sz="half" idx="10"/>
          </p:nvPr>
        </p:nvSpPr>
        <p:spPr/>
        <p:txBody>
          <a:bodyPr/>
          <a:lstStyle>
            <a:lvl1pPr>
              <a:defRPr/>
            </a:lvl1pPr>
          </a:lstStyle>
          <a:p>
            <a:pPr>
              <a:defRPr/>
            </a:pPr>
            <a:r>
              <a:rPr lang="de-DE"/>
              <a:t>Bonn, 18.09.2018 </a:t>
            </a:r>
          </a:p>
        </p:txBody>
      </p:sp>
      <p:sp>
        <p:nvSpPr>
          <p:cNvPr id="7" name="Slide Number Placeholder 5">
            <a:extLst>
              <a:ext uri="{FF2B5EF4-FFF2-40B4-BE49-F238E27FC236}">
                <a16:creationId xmlns:a16="http://schemas.microsoft.com/office/drawing/2014/main" id="{2EA44778-A7DA-BD46-B8FB-85B2544107DE}"/>
              </a:ext>
            </a:extLst>
          </p:cNvPr>
          <p:cNvSpPr>
            <a:spLocks noGrp="1"/>
          </p:cNvSpPr>
          <p:nvPr>
            <p:ph type="sldNum" sz="quarter" idx="12"/>
          </p:nvPr>
        </p:nvSpPr>
        <p:spPr/>
        <p:txBody>
          <a:bodyPr/>
          <a:lstStyle>
            <a:lvl1pPr>
              <a:defRPr/>
            </a:lvl1pPr>
          </a:lstStyle>
          <a:p>
            <a:pPr>
              <a:defRPr/>
            </a:pPr>
            <a:fld id="{A2159452-A34E-481E-9594-61E3B5241B78}" type="slidenum">
              <a:rPr lang="de-DE"/>
              <a:pPr>
                <a:defRPr/>
              </a:pPr>
              <a:t>‹Nr.›</a:t>
            </a:fld>
            <a:endParaRPr lang="de-DE"/>
          </a:p>
        </p:txBody>
      </p:sp>
    </p:spTree>
    <p:extLst>
      <p:ext uri="{BB962C8B-B14F-4D97-AF65-F5344CB8AC3E}">
        <p14:creationId xmlns:p14="http://schemas.microsoft.com/office/powerpoint/2010/main" val="916423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de-DE" altLang="de-DE"/>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de-DE" altLang="de-DE"/>
          </a:p>
        </p:txBody>
      </p:sp>
      <p:sp>
        <p:nvSpPr>
          <p:cNvPr id="4" name="Date Placeholder 3">
            <a:extLst>
              <a:ext uri="{FF2B5EF4-FFF2-40B4-BE49-F238E27FC236}">
                <a16:creationId xmlns:a16="http://schemas.microsoft.com/office/drawing/2014/main" id="{1A6C6B49-D103-424B-B5D8-61CC36764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de-DE"/>
              <a:t>Bonn, 18.09.2018 </a:t>
            </a:r>
          </a:p>
        </p:txBody>
      </p:sp>
      <p:sp>
        <p:nvSpPr>
          <p:cNvPr id="6" name="Slide Number Placeholder 5">
            <a:extLst>
              <a:ext uri="{FF2B5EF4-FFF2-40B4-BE49-F238E27FC236}">
                <a16:creationId xmlns:a16="http://schemas.microsoft.com/office/drawing/2014/main" id="{2EA44778-A7DA-BD46-B8FB-85B254410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3FA0F53-26B3-45B5-9022-4562E55E0E79}"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8" r:id="rId12"/>
  </p:sldLayoutIdLst>
  <p:hf hdr="0"/>
  <p:txStyles>
    <p:titleStyle>
      <a:lvl1pPr algn="l" rtl="0" eaLnBrk="0" fontAlgn="base" hangingPunct="0">
        <a:lnSpc>
          <a:spcPct val="90000"/>
        </a:lnSpc>
        <a:spcBef>
          <a:spcPct val="0"/>
        </a:spcBef>
        <a:spcAft>
          <a:spcPct val="0"/>
        </a:spcAft>
        <a:defRPr sz="4400" kern="1200">
          <a:solidFill>
            <a:srgbClr val="3B3838"/>
          </a:solidFill>
          <a:latin typeface="+mj-lt"/>
          <a:ea typeface="+mj-ea"/>
          <a:cs typeface="+mj-cs"/>
        </a:defRPr>
      </a:lvl1pPr>
      <a:lvl2pPr algn="l" rtl="0" eaLnBrk="0" fontAlgn="base" hangingPunct="0">
        <a:lnSpc>
          <a:spcPct val="90000"/>
        </a:lnSpc>
        <a:spcBef>
          <a:spcPct val="0"/>
        </a:spcBef>
        <a:spcAft>
          <a:spcPct val="0"/>
        </a:spcAft>
        <a:defRPr sz="4400">
          <a:solidFill>
            <a:srgbClr val="3B3838"/>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3B3838"/>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3B3838"/>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3B3838"/>
          </a:solidFill>
          <a:latin typeface="Calibri Light" panose="020F0302020204030204" pitchFamily="34" charset="0"/>
        </a:defRPr>
      </a:lvl5pPr>
      <a:lvl6pPr marL="457200" algn="l" rtl="0" fontAlgn="base">
        <a:lnSpc>
          <a:spcPct val="90000"/>
        </a:lnSpc>
        <a:spcBef>
          <a:spcPct val="0"/>
        </a:spcBef>
        <a:spcAft>
          <a:spcPct val="0"/>
        </a:spcAft>
        <a:defRPr sz="4400">
          <a:solidFill>
            <a:srgbClr val="3B3838"/>
          </a:solidFill>
          <a:latin typeface="Calibri Light" panose="020F0302020204030204" pitchFamily="34" charset="0"/>
        </a:defRPr>
      </a:lvl6pPr>
      <a:lvl7pPr marL="914400" algn="l" rtl="0" fontAlgn="base">
        <a:lnSpc>
          <a:spcPct val="90000"/>
        </a:lnSpc>
        <a:spcBef>
          <a:spcPct val="0"/>
        </a:spcBef>
        <a:spcAft>
          <a:spcPct val="0"/>
        </a:spcAft>
        <a:defRPr sz="4400">
          <a:solidFill>
            <a:srgbClr val="3B3838"/>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3B3838"/>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3B3838"/>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3B3838"/>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3B3838"/>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3B3838"/>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3B3838"/>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3B38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1.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24.xml.rels><?xml version="1.0" encoding="UTF-8" standalone="yes"?>
<Relationships xmlns="http://schemas.openxmlformats.org/package/2006/relationships"><Relationship Id="rId8" Type="http://schemas.openxmlformats.org/officeDocument/2006/relationships/hyperlink" Target="https://www.nbcnews.com/mach/science/boston-dynamics-atlas-robot-goes-run-burbs-ncna873381" TargetMode="External"/><Relationship Id="rId3" Type="http://schemas.openxmlformats.org/officeDocument/2006/relationships/image" Target="../media/image40.png"/><Relationship Id="rId7" Type="http://schemas.openxmlformats.org/officeDocument/2006/relationships/hyperlink" Target="https://makeagif.com/gif/cfd-simulation-of-a-pedaling-cyclist-0Ge2cw"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towardsdatascience.com/forecasting-web-traffic-with-python-and-google-analytics-fb066659ae8f" TargetMode="External"/><Relationship Id="rId5" Type="http://schemas.openxmlformats.org/officeDocument/2006/relationships/image" Target="../media/image42.gif"/><Relationship Id="rId4" Type="http://schemas.openxmlformats.org/officeDocument/2006/relationships/image" Target="../media/image41.gif"/><Relationship Id="rId9" Type="http://schemas.openxmlformats.org/officeDocument/2006/relationships/image" Target="../media/image43.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ai.googleblog.com/2020/08/on-device-real-time-body-pose-tracking.html" TargetMode="External"/><Relationship Id="rId2" Type="http://schemas.openxmlformats.org/officeDocument/2006/relationships/image" Target="../media/image22.gif"/><Relationship Id="rId1" Type="http://schemas.openxmlformats.org/officeDocument/2006/relationships/slideLayout" Target="../slideLayouts/slideLayout12.xml"/><Relationship Id="rId4" Type="http://schemas.openxmlformats.org/officeDocument/2006/relationships/hyperlink" Target="https://developer.apple.com/videos/play/wwdc2020/1065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Picture 6"/>
          <p:cNvPicPr preferRelativeResize="0"/>
          <p:nvPr/>
        </p:nvPicPr>
        <p:blipFill rotWithShape="1">
          <a:blip r:embed="rId3">
            <a:alphaModFix/>
          </a:blip>
          <a:srcRect/>
          <a:stretch/>
        </p:blipFill>
        <p:spPr>
          <a:xfrm>
            <a:off x="0" y="3930650"/>
            <a:ext cx="12192000" cy="2927350"/>
          </a:xfrm>
          <a:prstGeom prst="rect">
            <a:avLst/>
          </a:prstGeom>
          <a:noFill/>
          <a:ln>
            <a:noFill/>
          </a:ln>
        </p:spPr>
      </p:pic>
      <p:sp>
        <p:nvSpPr>
          <p:cNvPr id="90" name="Google Shape;90;p1"/>
          <p:cNvSpPr txBox="1">
            <a:spLocks noGrp="1"/>
          </p:cNvSpPr>
          <p:nvPr>
            <p:ph type="subTitle" idx="4294967295"/>
          </p:nvPr>
        </p:nvSpPr>
        <p:spPr>
          <a:xfrm>
            <a:off x="1209154" y="2163632"/>
            <a:ext cx="9804401"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81000"/>
              </a:lnSpc>
              <a:spcBef>
                <a:spcPts val="700"/>
              </a:spcBef>
              <a:spcAft>
                <a:spcPts val="0"/>
              </a:spcAft>
              <a:buClr>
                <a:srgbClr val="3B3838"/>
              </a:buClr>
              <a:buSzPts val="1737"/>
              <a:buFont typeface="Arial"/>
              <a:buNone/>
            </a:pPr>
            <a:r>
              <a:rPr lang="de-DE" sz="1737" b="1" i="0" u="none" strike="noStrike" cap="none" dirty="0">
                <a:solidFill>
                  <a:srgbClr val="3B3838"/>
                </a:solidFill>
                <a:latin typeface="Avenir"/>
                <a:ea typeface="Avenir"/>
                <a:cs typeface="Avenir"/>
                <a:sym typeface="Avenir"/>
              </a:rPr>
              <a:t>Progress, </a:t>
            </a:r>
            <a:r>
              <a:rPr lang="de-DE" sz="1737" b="1" i="0" u="none" strike="noStrike" cap="none" dirty="0" err="1">
                <a:solidFill>
                  <a:srgbClr val="3B3838"/>
                </a:solidFill>
                <a:latin typeface="Avenir"/>
                <a:ea typeface="Avenir"/>
                <a:cs typeface="Avenir"/>
                <a:sym typeface="Avenir"/>
              </a:rPr>
              <a:t>Perils</a:t>
            </a:r>
            <a:r>
              <a:rPr lang="de-DE" sz="1737" b="1" i="0" u="none" strike="noStrike" cap="none" dirty="0">
                <a:solidFill>
                  <a:srgbClr val="3B3838"/>
                </a:solidFill>
                <a:latin typeface="Avenir"/>
                <a:ea typeface="Avenir"/>
                <a:cs typeface="Avenir"/>
                <a:sym typeface="Avenir"/>
              </a:rPr>
              <a:t>, and </a:t>
            </a:r>
            <a:r>
              <a:rPr lang="de-DE" sz="1737" b="1" i="0" u="none" strike="noStrike" cap="none" dirty="0" err="1">
                <a:solidFill>
                  <a:srgbClr val="3B3838"/>
                </a:solidFill>
                <a:latin typeface="Avenir"/>
                <a:ea typeface="Avenir"/>
                <a:cs typeface="Avenir"/>
                <a:sym typeface="Avenir"/>
              </a:rPr>
              <a:t>Perspectives</a:t>
            </a:r>
            <a:endParaRPr dirty="0"/>
          </a:p>
          <a:p>
            <a:pPr marL="0" marR="0" lvl="0" indent="0" algn="ctr" rtl="0">
              <a:lnSpc>
                <a:spcPct val="100000"/>
              </a:lnSpc>
              <a:spcBef>
                <a:spcPts val="700"/>
              </a:spcBef>
              <a:spcAft>
                <a:spcPts val="0"/>
              </a:spcAft>
              <a:buClr>
                <a:srgbClr val="3B3838"/>
              </a:buClr>
              <a:buSzPts val="1737"/>
              <a:buFont typeface="Arial"/>
              <a:buNone/>
            </a:pPr>
            <a:br>
              <a:rPr lang="de-DE" sz="1737" b="1" i="0" u="none" strike="noStrike" cap="none" dirty="0">
                <a:solidFill>
                  <a:srgbClr val="3B3838"/>
                </a:solidFill>
                <a:latin typeface="Avenir"/>
                <a:ea typeface="Avenir"/>
                <a:cs typeface="Avenir"/>
                <a:sym typeface="Avenir"/>
              </a:rPr>
            </a:br>
            <a:r>
              <a:rPr lang="de-DE" sz="1737" b="0" i="0" u="none" strike="noStrike" cap="none" dirty="0">
                <a:solidFill>
                  <a:srgbClr val="3B3838"/>
                </a:solidFill>
                <a:latin typeface="Avenir"/>
                <a:ea typeface="Avenir"/>
                <a:cs typeface="Avenir"/>
                <a:sym typeface="Avenir"/>
              </a:rPr>
              <a:t>Prof. Tim Hahn</a:t>
            </a:r>
            <a:br>
              <a:rPr lang="de-DE" sz="1737" b="0" i="0" u="none" strike="noStrike" cap="none" dirty="0">
                <a:solidFill>
                  <a:srgbClr val="3B3838"/>
                </a:solidFill>
                <a:latin typeface="Avenir"/>
                <a:ea typeface="Avenir"/>
                <a:cs typeface="Avenir"/>
                <a:sym typeface="Avenir"/>
              </a:rPr>
            </a:br>
            <a:r>
              <a:rPr lang="de-DE" sz="1737" b="0" i="0" u="none" strike="noStrike" cap="none" dirty="0">
                <a:solidFill>
                  <a:srgbClr val="3B3838"/>
                </a:solidFill>
                <a:latin typeface="Avenir"/>
                <a:ea typeface="Avenir"/>
                <a:cs typeface="Avenir"/>
                <a:sym typeface="Avenir"/>
              </a:rPr>
              <a:t>Medical </a:t>
            </a:r>
            <a:r>
              <a:rPr lang="de-DE" sz="1737" b="0" i="0" u="none" strike="noStrike" cap="none" dirty="0" err="1">
                <a:solidFill>
                  <a:srgbClr val="3B3838"/>
                </a:solidFill>
                <a:latin typeface="Avenir"/>
                <a:ea typeface="Avenir"/>
                <a:cs typeface="Avenir"/>
                <a:sym typeface="Avenir"/>
              </a:rPr>
              <a:t>Machine</a:t>
            </a:r>
            <a:r>
              <a:rPr lang="de-DE" sz="1737" b="0" i="0" u="none" strike="noStrike" cap="none" dirty="0">
                <a:solidFill>
                  <a:srgbClr val="3B3838"/>
                </a:solidFill>
                <a:latin typeface="Avenir"/>
                <a:ea typeface="Avenir"/>
                <a:cs typeface="Avenir"/>
                <a:sym typeface="Avenir"/>
              </a:rPr>
              <a:t> Learning Lab</a:t>
            </a:r>
            <a:r>
              <a:rPr lang="de-DE" sz="1737" dirty="0">
                <a:latin typeface="Avenir"/>
                <a:ea typeface="Avenir"/>
                <a:cs typeface="Avenir"/>
                <a:sym typeface="Avenir"/>
              </a:rPr>
              <a:t>,</a:t>
            </a:r>
            <a:br>
              <a:rPr lang="de-DE" sz="1737" b="0" i="0" u="none" strike="noStrike" cap="none" dirty="0">
                <a:solidFill>
                  <a:srgbClr val="3B3838"/>
                </a:solidFill>
                <a:latin typeface="Avenir"/>
                <a:ea typeface="Avenir"/>
                <a:cs typeface="Avenir"/>
                <a:sym typeface="Avenir"/>
              </a:rPr>
            </a:br>
            <a:r>
              <a:rPr lang="de-DE" sz="1737" b="0" i="0" u="none" strike="noStrike" cap="none" dirty="0">
                <a:solidFill>
                  <a:srgbClr val="3B3838"/>
                </a:solidFill>
                <a:latin typeface="Avenir"/>
                <a:ea typeface="Avenir"/>
                <a:cs typeface="Avenir"/>
                <a:sym typeface="Avenir"/>
              </a:rPr>
              <a:t>University </a:t>
            </a:r>
            <a:r>
              <a:rPr lang="de-DE" sz="1737" b="0" i="0" u="none" strike="noStrike" cap="none" dirty="0" err="1">
                <a:solidFill>
                  <a:srgbClr val="3B3838"/>
                </a:solidFill>
                <a:latin typeface="Avenir"/>
                <a:ea typeface="Avenir"/>
                <a:cs typeface="Avenir"/>
                <a:sym typeface="Avenir"/>
              </a:rPr>
              <a:t>of</a:t>
            </a:r>
            <a:r>
              <a:rPr lang="de-DE" sz="1737" b="0" i="0" u="none" strike="noStrike" cap="none" dirty="0">
                <a:solidFill>
                  <a:srgbClr val="3B3838"/>
                </a:solidFill>
                <a:latin typeface="Avenir"/>
                <a:ea typeface="Avenir"/>
                <a:cs typeface="Avenir"/>
                <a:sym typeface="Avenir"/>
              </a:rPr>
              <a:t> Münster, Germany</a:t>
            </a:r>
            <a:endParaRPr dirty="0"/>
          </a:p>
        </p:txBody>
      </p:sp>
      <p:sp>
        <p:nvSpPr>
          <p:cNvPr id="91" name="Google Shape;91;p1"/>
          <p:cNvSpPr txBox="1"/>
          <p:nvPr/>
        </p:nvSpPr>
        <p:spPr>
          <a:xfrm>
            <a:off x="129064" y="84432"/>
            <a:ext cx="1591263" cy="30773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de-DE" sz="1400" dirty="0">
                <a:solidFill>
                  <a:srgbClr val="000000"/>
                </a:solidFill>
                <a:latin typeface="Arial"/>
                <a:ea typeface="Arial"/>
                <a:cs typeface="Arial"/>
                <a:sym typeface="Arial"/>
              </a:rPr>
              <a:t>March 4, 2026</a:t>
            </a:r>
            <a:endParaRPr dirty="0"/>
          </a:p>
        </p:txBody>
      </p:sp>
      <p:sp>
        <p:nvSpPr>
          <p:cNvPr id="92" name="Google Shape;92;p1"/>
          <p:cNvSpPr/>
          <p:nvPr/>
        </p:nvSpPr>
        <p:spPr>
          <a:xfrm>
            <a:off x="-40341" y="893750"/>
            <a:ext cx="12321662" cy="741364"/>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1"/>
          <p:cNvSpPr txBox="1">
            <a:spLocks noGrp="1"/>
          </p:cNvSpPr>
          <p:nvPr>
            <p:ph type="ctrTitle" idx="4294967295"/>
          </p:nvPr>
        </p:nvSpPr>
        <p:spPr>
          <a:xfrm>
            <a:off x="-40341" y="910255"/>
            <a:ext cx="12232341" cy="673101"/>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0000"/>
              </a:buClr>
              <a:buSzPts val="1400"/>
              <a:buFont typeface="Arial"/>
              <a:buNone/>
            </a:pPr>
            <a:r>
              <a:rPr lang="de-DE" sz="3600" b="1" i="0" u="none" strike="noStrike" cap="none" dirty="0">
                <a:solidFill>
                  <a:srgbClr val="FEFEFE"/>
                </a:solidFill>
                <a:latin typeface="Arial Rounded"/>
                <a:ea typeface="Arial Rounded"/>
                <a:cs typeface="Arial Rounded"/>
                <a:sym typeface="Arial Rounded"/>
              </a:rPr>
              <a:t>AI in Medicine</a:t>
            </a:r>
            <a:endParaRPr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6D23-2ECE-E65F-0CD5-39C538F999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B2C95D-FE79-923F-3DF1-F0BA63215B59}"/>
              </a:ext>
            </a:extLst>
          </p:cNvPr>
          <p:cNvSpPr>
            <a:spLocks noGrp="1"/>
          </p:cNvSpPr>
          <p:nvPr>
            <p:ph type="title"/>
          </p:nvPr>
        </p:nvSpPr>
        <p:spPr/>
        <p:txBody>
          <a:bodyPr/>
          <a:lstStyle/>
          <a:p>
            <a:r>
              <a:rPr lang="de-DE" dirty="0"/>
              <a:t>Projects (</a:t>
            </a:r>
            <a:r>
              <a:rPr lang="de-DE" dirty="0" err="1"/>
              <a:t>selection</a:t>
            </a:r>
            <a:r>
              <a:rPr lang="de-DE" dirty="0"/>
              <a:t>)</a:t>
            </a:r>
          </a:p>
        </p:txBody>
      </p:sp>
      <p:sp>
        <p:nvSpPr>
          <p:cNvPr id="4" name="Inhaltsplatzhalter 3">
            <a:extLst>
              <a:ext uri="{FF2B5EF4-FFF2-40B4-BE49-F238E27FC236}">
                <a16:creationId xmlns:a16="http://schemas.microsoft.com/office/drawing/2014/main" id="{D646E477-7542-391F-C16E-69E31B4F780F}"/>
              </a:ext>
            </a:extLst>
          </p:cNvPr>
          <p:cNvSpPr>
            <a:spLocks noGrp="1"/>
          </p:cNvSpPr>
          <p:nvPr>
            <p:ph idx="12"/>
          </p:nvPr>
        </p:nvSpPr>
        <p:spPr>
          <a:xfrm>
            <a:off x="5775157" y="1344453"/>
            <a:ext cx="6354993" cy="3725983"/>
          </a:xfrm>
        </p:spPr>
        <p:txBody>
          <a:bodyPr/>
          <a:lstStyle/>
          <a:p>
            <a:r>
              <a:rPr lang="de-DE" dirty="0" err="1"/>
              <a:t>Quantification</a:t>
            </a:r>
            <a:r>
              <a:rPr lang="de-DE" dirty="0"/>
              <a:t> </a:t>
            </a:r>
            <a:r>
              <a:rPr lang="de-DE" dirty="0" err="1"/>
              <a:t>of</a:t>
            </a:r>
            <a:r>
              <a:rPr lang="de-DE" dirty="0"/>
              <a:t> nerve </a:t>
            </a:r>
            <a:r>
              <a:rPr lang="de-DE" dirty="0" err="1"/>
              <a:t>fibers</a:t>
            </a:r>
            <a:r>
              <a:rPr lang="de-DE" dirty="0"/>
              <a:t> (</a:t>
            </a:r>
            <a:r>
              <a:rPr lang="de-DE" dirty="0" err="1"/>
              <a:t>segmentation</a:t>
            </a:r>
            <a:r>
              <a:rPr lang="de-DE" dirty="0"/>
              <a:t>)</a:t>
            </a:r>
          </a:p>
          <a:p>
            <a:r>
              <a:rPr lang="de-DE" dirty="0"/>
              <a:t>Ultrasound-</a:t>
            </a:r>
            <a:r>
              <a:rPr lang="de-DE" dirty="0" err="1"/>
              <a:t>based</a:t>
            </a:r>
            <a:r>
              <a:rPr lang="de-DE" dirty="0"/>
              <a:t> </a:t>
            </a:r>
            <a:r>
              <a:rPr lang="de-DE" dirty="0" err="1"/>
              <a:t>colon</a:t>
            </a:r>
            <a:r>
              <a:rPr lang="de-DE" dirty="0"/>
              <a:t> </a:t>
            </a:r>
            <a:r>
              <a:rPr lang="de-DE" dirty="0" err="1"/>
              <a:t>segmentation</a:t>
            </a:r>
            <a:endParaRPr lang="de-DE" dirty="0"/>
          </a:p>
          <a:p>
            <a:r>
              <a:rPr lang="de-DE" dirty="0" err="1"/>
              <a:t>Pre</a:t>
            </a:r>
            <a:r>
              <a:rPr lang="de-DE" dirty="0"/>
              <a:t>/</a:t>
            </a:r>
            <a:r>
              <a:rPr lang="de-DE" dirty="0" err="1"/>
              <a:t>post</a:t>
            </a:r>
            <a:r>
              <a:rPr lang="de-DE" dirty="0"/>
              <a:t> </a:t>
            </a:r>
            <a:r>
              <a:rPr lang="de-DE" dirty="0" err="1"/>
              <a:t>surgery</a:t>
            </a:r>
            <a:r>
              <a:rPr lang="de-DE" dirty="0"/>
              <a:t> </a:t>
            </a:r>
            <a:r>
              <a:rPr lang="de-DE" dirty="0" err="1"/>
              <a:t>motion</a:t>
            </a:r>
            <a:r>
              <a:rPr lang="de-DE" dirty="0"/>
              <a:t> </a:t>
            </a:r>
            <a:r>
              <a:rPr lang="de-DE" dirty="0" err="1"/>
              <a:t>quantification</a:t>
            </a:r>
            <a:endParaRPr lang="de-DE" dirty="0"/>
          </a:p>
          <a:p>
            <a:r>
              <a:rPr lang="de-DE" dirty="0"/>
              <a:t>Measurement </a:t>
            </a:r>
            <a:r>
              <a:rPr lang="de-DE" dirty="0" err="1"/>
              <a:t>of</a:t>
            </a:r>
            <a:r>
              <a:rPr lang="de-DE" dirty="0"/>
              <a:t> </a:t>
            </a:r>
            <a:r>
              <a:rPr lang="de-DE" dirty="0" err="1"/>
              <a:t>BrainAging</a:t>
            </a:r>
            <a:endParaRPr lang="de-DE" dirty="0"/>
          </a:p>
          <a:p>
            <a:r>
              <a:rPr lang="de-DE" dirty="0"/>
              <a:t>Pose Tracking </a:t>
            </a:r>
            <a:r>
              <a:rPr lang="de-DE" dirty="0" err="1"/>
              <a:t>with</a:t>
            </a:r>
            <a:r>
              <a:rPr lang="de-DE" dirty="0"/>
              <a:t> </a:t>
            </a:r>
            <a:r>
              <a:rPr lang="de-DE" dirty="0" err="1"/>
              <a:t>WiFI</a:t>
            </a:r>
            <a:endParaRPr lang="de-DE" dirty="0"/>
          </a:p>
          <a:p>
            <a:r>
              <a:rPr lang="de-DE" dirty="0" err="1"/>
              <a:t>Acceleration</a:t>
            </a:r>
            <a:r>
              <a:rPr lang="de-DE" dirty="0"/>
              <a:t> </a:t>
            </a:r>
            <a:r>
              <a:rPr lang="de-DE" dirty="0" err="1"/>
              <a:t>of</a:t>
            </a:r>
            <a:r>
              <a:rPr lang="de-DE" dirty="0"/>
              <a:t> MRI preprocessing</a:t>
            </a:r>
          </a:p>
        </p:txBody>
      </p:sp>
      <p:sp>
        <p:nvSpPr>
          <p:cNvPr id="6" name="Foliennummernplatzhalter 5">
            <a:extLst>
              <a:ext uri="{FF2B5EF4-FFF2-40B4-BE49-F238E27FC236}">
                <a16:creationId xmlns:a16="http://schemas.microsoft.com/office/drawing/2014/main" id="{1247A205-9099-772A-F1BB-409FA1B6CBFF}"/>
              </a:ext>
            </a:extLst>
          </p:cNvPr>
          <p:cNvSpPr>
            <a:spLocks noGrp="1"/>
          </p:cNvSpPr>
          <p:nvPr>
            <p:ph type="sldNum" sz="quarter" idx="21"/>
          </p:nvPr>
        </p:nvSpPr>
        <p:spPr/>
        <p:txBody>
          <a:bodyPr/>
          <a:lstStyle/>
          <a:p>
            <a:fld id="{6AACF325-B7AD-424B-9ED4-D86E9A136C76}" type="slidenum">
              <a:rPr lang="de-DE" altLang="de-DE" smtClean="0"/>
              <a:pPr/>
              <a:t>10</a:t>
            </a:fld>
            <a:endParaRPr lang="de-DE" altLang="de-DE"/>
          </a:p>
        </p:txBody>
      </p:sp>
      <p:sp>
        <p:nvSpPr>
          <p:cNvPr id="7" name="Fußzeilenplatzhalter 6">
            <a:extLst>
              <a:ext uri="{FF2B5EF4-FFF2-40B4-BE49-F238E27FC236}">
                <a16:creationId xmlns:a16="http://schemas.microsoft.com/office/drawing/2014/main" id="{8FCC8A08-3CB0-38AF-934E-087AF54032A2}"/>
              </a:ext>
            </a:extLst>
          </p:cNvPr>
          <p:cNvSpPr>
            <a:spLocks noGrp="1"/>
          </p:cNvSpPr>
          <p:nvPr>
            <p:ph type="ftr" sz="quarter" idx="4294967295"/>
          </p:nvPr>
        </p:nvSpPr>
        <p:spPr>
          <a:xfrm>
            <a:off x="4038600" y="6356350"/>
            <a:ext cx="4572000" cy="365125"/>
          </a:xfrm>
          <a:prstGeom prst="rect">
            <a:avLst/>
          </a:prstGeom>
        </p:spPr>
        <p:txBody>
          <a:bodyPr/>
          <a:lstStyle/>
          <a:p>
            <a:r>
              <a:rPr lang="de-DE" altLang="de-DE" dirty="0"/>
              <a:t>Medical </a:t>
            </a:r>
            <a:r>
              <a:rPr lang="de-DE" altLang="de-DE" dirty="0" err="1"/>
              <a:t>Machine</a:t>
            </a:r>
            <a:r>
              <a:rPr lang="de-DE" altLang="de-DE" dirty="0"/>
              <a:t> Learning Lab – Tim Hahn</a:t>
            </a:r>
          </a:p>
        </p:txBody>
      </p:sp>
      <p:pic>
        <p:nvPicPr>
          <p:cNvPr id="8" name="Google Shape;231;p9">
            <a:extLst>
              <a:ext uri="{FF2B5EF4-FFF2-40B4-BE49-F238E27FC236}">
                <a16:creationId xmlns:a16="http://schemas.microsoft.com/office/drawing/2014/main" id="{0D053D19-BAA2-8C57-F14B-69F8DB3107F4}"/>
              </a:ext>
            </a:extLst>
          </p:cNvPr>
          <p:cNvPicPr preferRelativeResize="0"/>
          <p:nvPr/>
        </p:nvPicPr>
        <p:blipFill rotWithShape="1">
          <a:blip r:embed="rId2">
            <a:alphaModFix/>
          </a:blip>
          <a:srcRect/>
          <a:stretch/>
        </p:blipFill>
        <p:spPr>
          <a:xfrm>
            <a:off x="377535" y="1183464"/>
            <a:ext cx="5124908" cy="4415232"/>
          </a:xfrm>
          <a:prstGeom prst="rect">
            <a:avLst/>
          </a:prstGeom>
          <a:noFill/>
          <a:ln>
            <a:noFill/>
          </a:ln>
        </p:spPr>
      </p:pic>
      <p:sp>
        <p:nvSpPr>
          <p:cNvPr id="5" name="Inhaltsplatzhalter 4">
            <a:extLst>
              <a:ext uri="{FF2B5EF4-FFF2-40B4-BE49-F238E27FC236}">
                <a16:creationId xmlns:a16="http://schemas.microsoft.com/office/drawing/2014/main" id="{2CD38BB2-303B-22BA-FBA3-68CCDDEBBAF5}"/>
              </a:ext>
            </a:extLst>
          </p:cNvPr>
          <p:cNvSpPr>
            <a:spLocks noGrp="1"/>
          </p:cNvSpPr>
          <p:nvPr>
            <p:ph idx="13"/>
          </p:nvPr>
        </p:nvSpPr>
        <p:spPr/>
        <p:txBody>
          <a:bodyPr/>
          <a:lstStyle/>
          <a:p>
            <a:endParaRPr lang="de-DE"/>
          </a:p>
        </p:txBody>
      </p:sp>
    </p:spTree>
    <p:extLst>
      <p:ext uri="{BB962C8B-B14F-4D97-AF65-F5344CB8AC3E}">
        <p14:creationId xmlns:p14="http://schemas.microsoft.com/office/powerpoint/2010/main" val="6081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52139" y="6148324"/>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txBox="1">
            <a:spLocks noGrp="1"/>
          </p:cNvSpPr>
          <p:nvPr>
            <p:ph type="title"/>
          </p:nvPr>
        </p:nvSpPr>
        <p:spPr>
          <a:xfrm>
            <a:off x="419100" y="339725"/>
            <a:ext cx="10515600" cy="5318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de-DE" dirty="0" err="1"/>
              <a:t>Towards</a:t>
            </a:r>
            <a:r>
              <a:rPr lang="de-DE" dirty="0"/>
              <a:t> </a:t>
            </a:r>
            <a:r>
              <a:rPr lang="de-DE" dirty="0" err="1"/>
              <a:t>Personalized</a:t>
            </a:r>
            <a:r>
              <a:rPr lang="de-DE" dirty="0"/>
              <a:t> Medicine</a:t>
            </a:r>
            <a:endParaRPr dirty="0"/>
          </a:p>
        </p:txBody>
      </p:sp>
      <p:grpSp>
        <p:nvGrpSpPr>
          <p:cNvPr id="101" name="Google Shape;101;p2"/>
          <p:cNvGrpSpPr/>
          <p:nvPr/>
        </p:nvGrpSpPr>
        <p:grpSpPr>
          <a:xfrm rot="195205">
            <a:off x="2618929" y="2590917"/>
            <a:ext cx="3524702" cy="1714185"/>
            <a:chOff x="3737511" y="2615415"/>
            <a:chExt cx="2009892" cy="1513924"/>
          </a:xfrm>
        </p:grpSpPr>
        <p:sp>
          <p:nvSpPr>
            <p:cNvPr id="102" name="Google Shape;102;p2"/>
            <p:cNvSpPr/>
            <p:nvPr/>
          </p:nvSpPr>
          <p:spPr>
            <a:xfrm rot="-1735210">
              <a:off x="3747697" y="3127727"/>
              <a:ext cx="1989521" cy="555172"/>
            </a:xfrm>
            <a:prstGeom prst="rightArrow">
              <a:avLst>
                <a:gd name="adj1" fmla="val 50000"/>
                <a:gd name="adj2" fmla="val 5000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3" name="Google Shape;103;p2"/>
            <p:cNvSpPr txBox="1"/>
            <p:nvPr/>
          </p:nvSpPr>
          <p:spPr>
            <a:xfrm rot="-195205">
              <a:off x="4367994" y="2638902"/>
              <a:ext cx="849085" cy="7530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de-DE" sz="4500" b="0" i="0" u="none" strike="noStrike" cap="none">
                  <a:solidFill>
                    <a:srgbClr val="C00000"/>
                  </a:solidFill>
                  <a:latin typeface="Arial"/>
                  <a:ea typeface="Arial"/>
                  <a:cs typeface="Arial"/>
                  <a:sym typeface="Arial"/>
                </a:rPr>
                <a:t>?</a:t>
              </a:r>
              <a:endParaRPr sz="4500" b="0" i="0" u="none" strike="noStrike" cap="none">
                <a:solidFill>
                  <a:srgbClr val="C00000"/>
                </a:solidFill>
                <a:latin typeface="Arial"/>
                <a:ea typeface="Arial"/>
                <a:cs typeface="Arial"/>
                <a:sym typeface="Arial"/>
              </a:endParaRPr>
            </a:p>
          </p:txBody>
        </p:sp>
      </p:grpSp>
      <p:pic>
        <p:nvPicPr>
          <p:cNvPr id="104" name="Google Shape;104;p2" descr="SPMt_unpxneu"/>
          <p:cNvPicPr preferRelativeResize="0"/>
          <p:nvPr/>
        </p:nvPicPr>
        <p:blipFill rotWithShape="1">
          <a:blip r:embed="rId3">
            <a:alphaModFix/>
          </a:blip>
          <a:srcRect/>
          <a:stretch/>
        </p:blipFill>
        <p:spPr>
          <a:xfrm>
            <a:off x="1176338" y="3902075"/>
            <a:ext cx="1301750" cy="754063"/>
          </a:xfrm>
          <a:prstGeom prst="rect">
            <a:avLst/>
          </a:prstGeom>
          <a:noFill/>
          <a:ln>
            <a:noFill/>
          </a:ln>
        </p:spPr>
      </p:pic>
      <p:sp>
        <p:nvSpPr>
          <p:cNvPr id="105" name="Google Shape;105;p2"/>
          <p:cNvSpPr txBox="1"/>
          <p:nvPr/>
        </p:nvSpPr>
        <p:spPr>
          <a:xfrm>
            <a:off x="1086424" y="4621178"/>
            <a:ext cx="1521923"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Data</a:t>
            </a:r>
            <a:endParaRPr sz="1800" b="0" i="0" u="none" strike="noStrike" cap="none">
              <a:solidFill>
                <a:schemeClr val="lt1"/>
              </a:solidFill>
              <a:latin typeface="Calibri"/>
              <a:ea typeface="Calibri"/>
              <a:cs typeface="Calibri"/>
              <a:sym typeface="Calibri"/>
            </a:endParaRPr>
          </a:p>
        </p:txBody>
      </p:sp>
      <p:sp>
        <p:nvSpPr>
          <p:cNvPr id="106" name="Google Shape;106;p2"/>
          <p:cNvSpPr txBox="1"/>
          <p:nvPr/>
        </p:nvSpPr>
        <p:spPr>
          <a:xfrm>
            <a:off x="1179513" y="1011238"/>
            <a:ext cx="6597650" cy="942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de-DE" sz="1800" b="0" i="1" u="none" strike="noStrike" cap="none">
                <a:solidFill>
                  <a:schemeClr val="dk1"/>
                </a:solidFill>
                <a:latin typeface="Arial"/>
                <a:ea typeface="Arial"/>
                <a:cs typeface="Arial"/>
                <a:sym typeface="Arial"/>
              </a:rPr>
              <a:t>„We are drowning in information and starving for knowledge.“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1600"/>
              <a:buFont typeface="Arial"/>
              <a:buNone/>
            </a:pPr>
            <a:r>
              <a:rPr lang="de-DE" sz="1600" b="0" i="0" u="none" strike="noStrike" cap="none">
                <a:solidFill>
                  <a:schemeClr val="dk1"/>
                </a:solidFill>
                <a:latin typeface="Arial"/>
                <a:ea typeface="Arial"/>
                <a:cs typeface="Arial"/>
                <a:sym typeface="Arial"/>
              </a:rPr>
              <a:t>	- John Naisbitt</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B3838"/>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7" name="Google Shape;107;p2"/>
          <p:cNvSpPr/>
          <p:nvPr/>
        </p:nvSpPr>
        <p:spPr>
          <a:xfrm>
            <a:off x="8160421" y="2084100"/>
            <a:ext cx="3529076" cy="286847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(Differential) Diagnosis</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err="1">
                <a:solidFill>
                  <a:schemeClr val="dk1"/>
                </a:solidFill>
                <a:latin typeface="Calibri"/>
                <a:ea typeface="Calibri"/>
                <a:cs typeface="Calibri"/>
                <a:sym typeface="Calibri"/>
              </a:rPr>
              <a:t>Personalized</a:t>
            </a:r>
            <a:r>
              <a:rPr lang="de-DE" sz="2200" b="1" i="0" u="none" strike="noStrike" cap="none" dirty="0">
                <a:solidFill>
                  <a:schemeClr val="dk1"/>
                </a:solidFill>
                <a:latin typeface="Calibri"/>
                <a:ea typeface="Calibri"/>
                <a:cs typeface="Calibri"/>
                <a:sym typeface="Calibri"/>
              </a:rPr>
              <a:t> Therapy</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Patient Management</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Intervention Design</a:t>
            </a:r>
            <a:endParaRPr sz="1400" b="0" i="0" u="none" strike="noStrike" cap="none" dirty="0">
              <a:solidFill>
                <a:srgbClr val="000000"/>
              </a:solidFill>
              <a:latin typeface="Arial"/>
              <a:ea typeface="Arial"/>
              <a:cs typeface="Arial"/>
              <a:sym typeface="Arial"/>
            </a:endParaRPr>
          </a:p>
        </p:txBody>
      </p:sp>
      <p:sp>
        <p:nvSpPr>
          <p:cNvPr id="108" name="Google Shape;108;p2"/>
          <p:cNvSpPr/>
          <p:nvPr/>
        </p:nvSpPr>
        <p:spPr>
          <a:xfrm>
            <a:off x="156054" y="6209792"/>
            <a:ext cx="121920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rgbClr val="222222"/>
                </a:solidFill>
                <a:latin typeface="Calibri"/>
                <a:ea typeface="Calibri"/>
                <a:cs typeface="Calibri"/>
                <a:sym typeface="Calibri"/>
              </a:rPr>
              <a:t>Winter, …, </a:t>
            </a:r>
            <a:r>
              <a:rPr lang="de-DE" sz="1600" b="1" i="0" u="none" strike="noStrike" cap="none">
                <a:solidFill>
                  <a:srgbClr val="222222"/>
                </a:solidFill>
                <a:latin typeface="Calibri"/>
                <a:ea typeface="Calibri"/>
                <a:cs typeface="Calibri"/>
                <a:sym typeface="Calibri"/>
              </a:rPr>
              <a:t>Hahn</a:t>
            </a:r>
            <a:r>
              <a:rPr lang="de-DE" sz="1600" b="0" i="0" u="none" strike="noStrike" cap="none">
                <a:solidFill>
                  <a:srgbClr val="222222"/>
                </a:solidFill>
                <a:latin typeface="Calibri"/>
                <a:ea typeface="Calibri"/>
                <a:cs typeface="Calibri"/>
                <a:sym typeface="Calibri"/>
              </a:rPr>
              <a:t> (2021) From multivariate methods to an AI ecosystem. </a:t>
            </a:r>
            <a:r>
              <a:rPr lang="de-DE" sz="1600" b="0" i="1" u="none" strike="noStrike" cap="none">
                <a:solidFill>
                  <a:srgbClr val="222222"/>
                </a:solidFill>
                <a:latin typeface="Calibri"/>
                <a:ea typeface="Calibri"/>
                <a:cs typeface="Calibri"/>
                <a:sym typeface="Calibri"/>
              </a:rPr>
              <a:t>Molecular Psychiatry</a:t>
            </a:r>
            <a:endParaRPr sz="16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000"/>
                </a:solidFill>
                <a:latin typeface="Calibri"/>
                <a:ea typeface="Calibri"/>
                <a:cs typeface="Calibri"/>
                <a:sym typeface="Calibri"/>
              </a:rPr>
              <a:t>Hahn </a:t>
            </a:r>
            <a:r>
              <a:rPr lang="de-DE" sz="1600" b="0" i="0" u="none" strike="noStrike" cap="none">
                <a:solidFill>
                  <a:srgbClr val="000000"/>
                </a:solidFill>
                <a:latin typeface="Calibri"/>
                <a:ea typeface="Calibri"/>
                <a:cs typeface="Calibri"/>
                <a:sym typeface="Calibri"/>
              </a:rPr>
              <a:t>et al. </a:t>
            </a:r>
            <a:r>
              <a:rPr lang="de-DE" sz="1600" b="0" i="0" u="none" strike="noStrike" cap="none">
                <a:solidFill>
                  <a:schemeClr val="dk1"/>
                </a:solidFill>
                <a:latin typeface="Calibri"/>
                <a:ea typeface="Calibri"/>
                <a:cs typeface="Calibri"/>
                <a:sym typeface="Calibri"/>
              </a:rPr>
              <a:t>(2017). The Emerging Field of Predictive Analytics in Mental Health. </a:t>
            </a:r>
            <a:r>
              <a:rPr lang="de-DE" sz="1600" b="0" i="1" u="none" strike="noStrike" cap="none">
                <a:solidFill>
                  <a:schemeClr val="dk1"/>
                </a:solidFill>
                <a:latin typeface="Calibri"/>
                <a:ea typeface="Calibri"/>
                <a:cs typeface="Calibri"/>
                <a:sym typeface="Calibri"/>
              </a:rPr>
              <a:t>Molecular Psychiatry</a:t>
            </a:r>
            <a:endParaRPr sz="1400" b="0" i="0" u="none" strike="noStrike" cap="none">
              <a:solidFill>
                <a:srgbClr val="000000"/>
              </a:solidFill>
              <a:latin typeface="Arial"/>
              <a:ea typeface="Arial"/>
              <a:cs typeface="Arial"/>
              <a:sym typeface="Arial"/>
            </a:endParaRPr>
          </a:p>
        </p:txBody>
      </p:sp>
      <p:sp>
        <p:nvSpPr>
          <p:cNvPr id="109" name="Google Shape;109;p2"/>
          <p:cNvSpPr/>
          <p:nvPr/>
        </p:nvSpPr>
        <p:spPr>
          <a:xfrm>
            <a:off x="1013373" y="4980820"/>
            <a:ext cx="4632270" cy="701731"/>
          </a:xfrm>
          <a:prstGeom prst="rect">
            <a:avLst/>
          </a:prstGeom>
          <a:noFill/>
          <a:ln>
            <a:noFill/>
          </a:ln>
        </p:spPr>
        <p:txBody>
          <a:bodyPr spcFirstLastPara="1" wrap="square" lIns="91425" tIns="45700" rIns="91425" bIns="45700" anchor="t" anchorCtr="0">
            <a:spAutoFit/>
          </a:bodyPr>
          <a:lstStyle/>
          <a:p>
            <a:pPr marL="284163" marR="0" lvl="0" indent="-284163" algn="l" rtl="0">
              <a:lnSpc>
                <a:spcPct val="100000"/>
              </a:lnSpc>
              <a:spcBef>
                <a:spcPts val="0"/>
              </a:spcBef>
              <a:spcAft>
                <a:spcPts val="0"/>
              </a:spcAft>
              <a:buClr>
                <a:schemeClr val="dk1"/>
              </a:buClr>
              <a:buSzPts val="1800"/>
              <a:buFont typeface="Arial"/>
              <a:buChar char="•"/>
            </a:pPr>
            <a:r>
              <a:rPr lang="de-DE" sz="1800" b="0" i="0" u="none" strike="noStrike" cap="none" dirty="0">
                <a:solidFill>
                  <a:schemeClr val="dk1"/>
                </a:solidFill>
                <a:latin typeface="Calibri"/>
                <a:ea typeface="Calibri"/>
                <a:cs typeface="Calibri"/>
                <a:sym typeface="Calibri"/>
              </a:rPr>
              <a:t>Large-</a:t>
            </a:r>
            <a:r>
              <a:rPr lang="de-DE" sz="1800" b="0" i="0" u="none" strike="noStrike" cap="none" dirty="0" err="1">
                <a:solidFill>
                  <a:schemeClr val="dk1"/>
                </a:solidFill>
                <a:latin typeface="Calibri"/>
                <a:ea typeface="Calibri"/>
                <a:cs typeface="Calibri"/>
                <a:sym typeface="Calibri"/>
              </a:rPr>
              <a:t>scale</a:t>
            </a:r>
            <a:r>
              <a:rPr lang="de-DE" sz="1800" b="0" i="0" u="none" strike="noStrike" cap="none" dirty="0">
                <a:solidFill>
                  <a:schemeClr val="dk1"/>
                </a:solidFill>
                <a:latin typeface="Calibri"/>
                <a:ea typeface="Calibri"/>
                <a:cs typeface="Calibri"/>
                <a:sym typeface="Calibri"/>
              </a:rPr>
              <a:t>, multimodal </a:t>
            </a:r>
            <a:r>
              <a:rPr lang="de-DE" sz="1800" b="0" i="0" u="none" strike="noStrike" cap="none" dirty="0" err="1">
                <a:solidFill>
                  <a:schemeClr val="dk1"/>
                </a:solidFill>
                <a:latin typeface="Calibri"/>
                <a:ea typeface="Calibri"/>
                <a:cs typeface="Calibri"/>
                <a:sym typeface="Calibri"/>
              </a:rPr>
              <a:t>datasets</a:t>
            </a:r>
            <a:endParaRPr sz="1400" b="0" i="0" u="none" strike="noStrike" cap="none" dirty="0">
              <a:solidFill>
                <a:srgbClr val="000000"/>
              </a:solidFill>
              <a:latin typeface="Arial"/>
              <a:ea typeface="Arial"/>
              <a:cs typeface="Arial"/>
              <a:sym typeface="Arial"/>
            </a:endParaRPr>
          </a:p>
          <a:p>
            <a:pPr marL="284163" marR="0" lvl="0" indent="-284163" algn="l" rtl="0">
              <a:lnSpc>
                <a:spcPct val="100000"/>
              </a:lnSpc>
              <a:spcBef>
                <a:spcPts val="360"/>
              </a:spcBef>
              <a:spcAft>
                <a:spcPts val="0"/>
              </a:spcAft>
              <a:buClr>
                <a:schemeClr val="dk1"/>
              </a:buClr>
              <a:buSzPts val="1800"/>
              <a:buFont typeface="Arial"/>
              <a:buChar char="•"/>
            </a:pPr>
            <a:r>
              <a:rPr lang="de-DE" sz="1800" b="0" i="0" u="none" strike="noStrike" cap="none" dirty="0">
                <a:solidFill>
                  <a:schemeClr val="dk1"/>
                </a:solidFill>
                <a:latin typeface="Calibri"/>
                <a:ea typeface="Calibri"/>
                <a:cs typeface="Calibri"/>
                <a:sym typeface="Calibri"/>
              </a:rPr>
              <a:t>Deep </a:t>
            </a:r>
            <a:r>
              <a:rPr lang="de-DE" sz="1800" b="0" i="0" u="none" strike="noStrike" cap="none" dirty="0" err="1">
                <a:solidFill>
                  <a:schemeClr val="dk1"/>
                </a:solidFill>
                <a:latin typeface="Calibri"/>
                <a:ea typeface="Calibri"/>
                <a:cs typeface="Calibri"/>
                <a:sym typeface="Calibri"/>
              </a:rPr>
              <a:t>ecologically</a:t>
            </a:r>
            <a:r>
              <a:rPr lang="de-DE" sz="1800" b="0" i="0" u="none" strike="noStrike" cap="none" dirty="0">
                <a:solidFill>
                  <a:schemeClr val="dk1"/>
                </a:solidFill>
                <a:latin typeface="Calibri"/>
                <a:ea typeface="Calibri"/>
                <a:cs typeface="Calibri"/>
                <a:sym typeface="Calibri"/>
              </a:rPr>
              <a:t> </a:t>
            </a:r>
            <a:r>
              <a:rPr lang="de-DE" dirty="0">
                <a:solidFill>
                  <a:schemeClr val="dk1"/>
                </a:solidFill>
                <a:latin typeface="Calibri"/>
                <a:ea typeface="Calibri"/>
                <a:cs typeface="Calibri"/>
                <a:sym typeface="Calibri"/>
              </a:rPr>
              <a:t>valid </a:t>
            </a:r>
            <a:r>
              <a:rPr lang="de-DE" sz="1800" b="0" i="0" u="none" strike="noStrike" cap="none" dirty="0" err="1">
                <a:solidFill>
                  <a:schemeClr val="dk1"/>
                </a:solidFill>
                <a:latin typeface="Calibri"/>
                <a:ea typeface="Calibri"/>
                <a:cs typeface="Calibri"/>
                <a:sym typeface="Calibri"/>
              </a:rPr>
              <a:t>phenotyping</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52139" y="6148324"/>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20" name="Google Shape;120;p3" descr="SPMt_unpxneu"/>
          <p:cNvPicPr preferRelativeResize="0"/>
          <p:nvPr/>
        </p:nvPicPr>
        <p:blipFill rotWithShape="1">
          <a:blip r:embed="rId3">
            <a:alphaModFix/>
          </a:blip>
          <a:srcRect/>
          <a:stretch/>
        </p:blipFill>
        <p:spPr>
          <a:xfrm>
            <a:off x="1176338" y="3902075"/>
            <a:ext cx="1301750" cy="754063"/>
          </a:xfrm>
          <a:prstGeom prst="rect">
            <a:avLst/>
          </a:prstGeom>
          <a:noFill/>
          <a:ln>
            <a:noFill/>
          </a:ln>
        </p:spPr>
      </p:pic>
      <p:sp>
        <p:nvSpPr>
          <p:cNvPr id="121" name="Google Shape;121;p3"/>
          <p:cNvSpPr txBox="1"/>
          <p:nvPr/>
        </p:nvSpPr>
        <p:spPr>
          <a:xfrm>
            <a:off x="1086424" y="4621178"/>
            <a:ext cx="1521923"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Data</a:t>
            </a:r>
            <a:endParaRPr sz="1800" b="0" i="0" u="none" strike="noStrike" cap="none">
              <a:solidFill>
                <a:schemeClr val="lt1"/>
              </a:solidFill>
              <a:latin typeface="Calibri"/>
              <a:ea typeface="Calibri"/>
              <a:cs typeface="Calibri"/>
              <a:sym typeface="Calibri"/>
            </a:endParaRPr>
          </a:p>
        </p:txBody>
      </p:sp>
      <p:grpSp>
        <p:nvGrpSpPr>
          <p:cNvPr id="122" name="Google Shape;122;p3"/>
          <p:cNvGrpSpPr/>
          <p:nvPr/>
        </p:nvGrpSpPr>
        <p:grpSpPr>
          <a:xfrm>
            <a:off x="2798763" y="2833687"/>
            <a:ext cx="1724025" cy="1390424"/>
            <a:chOff x="4017495" y="2634340"/>
            <a:chExt cx="2069195" cy="1667929"/>
          </a:xfrm>
        </p:grpSpPr>
        <p:pic>
          <p:nvPicPr>
            <p:cNvPr id="123" name="Google Shape;123;p3" descr="http://www.ruf.rice.edu/~lane/stat_sim/gdexpl.gif"/>
            <p:cNvPicPr preferRelativeResize="0"/>
            <p:nvPr/>
          </p:nvPicPr>
          <p:blipFill rotWithShape="1">
            <a:blip r:embed="rId4">
              <a:alphaModFix/>
            </a:blip>
            <a:srcRect l="11217" t="4584" r="15638" b="32869"/>
            <a:stretch/>
          </p:blipFill>
          <p:spPr>
            <a:xfrm>
              <a:off x="4244793" y="2634340"/>
              <a:ext cx="1635306" cy="871447"/>
            </a:xfrm>
            <a:prstGeom prst="rect">
              <a:avLst/>
            </a:prstGeom>
            <a:noFill/>
            <a:ln>
              <a:noFill/>
            </a:ln>
          </p:spPr>
        </p:pic>
        <p:sp>
          <p:nvSpPr>
            <p:cNvPr id="124" name="Google Shape;124;p3"/>
            <p:cNvSpPr txBox="1"/>
            <p:nvPr/>
          </p:nvSpPr>
          <p:spPr>
            <a:xfrm>
              <a:off x="4017495" y="3526942"/>
              <a:ext cx="2069195" cy="77532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Group-level Inference</a:t>
              </a:r>
              <a:endParaRPr sz="1400" b="0" i="0" u="none" strike="noStrike" cap="none">
                <a:solidFill>
                  <a:srgbClr val="000000"/>
                </a:solidFill>
                <a:latin typeface="Arial"/>
                <a:ea typeface="Arial"/>
                <a:cs typeface="Arial"/>
                <a:sym typeface="Arial"/>
              </a:endParaRPr>
            </a:p>
          </p:txBody>
        </p:sp>
      </p:grpSp>
      <p:sp>
        <p:nvSpPr>
          <p:cNvPr id="125" name="Google Shape;125;p3"/>
          <p:cNvSpPr txBox="1">
            <a:spLocks noGrp="1"/>
          </p:cNvSpPr>
          <p:nvPr>
            <p:ph type="title"/>
          </p:nvPr>
        </p:nvSpPr>
        <p:spPr>
          <a:xfrm>
            <a:off x="419100" y="339725"/>
            <a:ext cx="10515600" cy="531813"/>
          </a:xfrm>
          <a:prstGeom prst="rect">
            <a:avLst/>
          </a:prstGeom>
          <a:noFill/>
          <a:ln>
            <a:noFill/>
          </a:ln>
        </p:spPr>
        <p:txBody>
          <a:bodyPr spcFirstLastPara="1" wrap="square" lIns="91425" tIns="45700" rIns="91425" bIns="45700" anchor="ctr" anchorCtr="0">
            <a:normAutofit/>
          </a:bodyPr>
          <a:lstStyle/>
          <a:p>
            <a:pPr lvl="0">
              <a:spcBef>
                <a:spcPts val="0"/>
              </a:spcBef>
              <a:spcAft>
                <a:spcPts val="0"/>
              </a:spcAft>
              <a:buSzPts val="1400"/>
            </a:pPr>
            <a:r>
              <a:rPr lang="de-DE" dirty="0" err="1"/>
              <a:t>Towards</a:t>
            </a:r>
            <a:r>
              <a:rPr lang="de-DE" dirty="0"/>
              <a:t> </a:t>
            </a:r>
            <a:r>
              <a:rPr lang="de-DE" dirty="0" err="1"/>
              <a:t>Personalized</a:t>
            </a:r>
            <a:r>
              <a:rPr lang="de-DE" dirty="0"/>
              <a:t> Medicine</a:t>
            </a:r>
            <a:endParaRPr dirty="0"/>
          </a:p>
        </p:txBody>
      </p:sp>
      <p:sp>
        <p:nvSpPr>
          <p:cNvPr id="126" name="Google Shape;126;p3"/>
          <p:cNvSpPr txBox="1"/>
          <p:nvPr/>
        </p:nvSpPr>
        <p:spPr>
          <a:xfrm>
            <a:off x="1179513" y="1011238"/>
            <a:ext cx="6597650" cy="942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de-DE" sz="1800" b="0" i="1" u="none" strike="noStrike" cap="none">
                <a:solidFill>
                  <a:schemeClr val="dk1"/>
                </a:solidFill>
                <a:latin typeface="Arial"/>
                <a:ea typeface="Arial"/>
                <a:cs typeface="Arial"/>
                <a:sym typeface="Arial"/>
              </a:rPr>
              <a:t>„We are drowning in information and starving for knowledge.“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1600"/>
              <a:buFont typeface="Arial"/>
              <a:buNone/>
            </a:pPr>
            <a:r>
              <a:rPr lang="de-DE" sz="1600" b="0" i="0" u="none" strike="noStrike" cap="none">
                <a:solidFill>
                  <a:schemeClr val="dk1"/>
                </a:solidFill>
                <a:latin typeface="Arial"/>
                <a:ea typeface="Arial"/>
                <a:cs typeface="Arial"/>
                <a:sym typeface="Arial"/>
              </a:rPr>
              <a:t>	- John Naisbitt</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B3838"/>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3"/>
          <p:cNvSpPr/>
          <p:nvPr/>
        </p:nvSpPr>
        <p:spPr>
          <a:xfrm>
            <a:off x="8160421" y="2084100"/>
            <a:ext cx="3529076" cy="286847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(Differential) Diagnosis</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err="1">
                <a:solidFill>
                  <a:schemeClr val="dk1"/>
                </a:solidFill>
                <a:latin typeface="Calibri"/>
                <a:ea typeface="Calibri"/>
                <a:cs typeface="Calibri"/>
                <a:sym typeface="Calibri"/>
              </a:rPr>
              <a:t>Personalized</a:t>
            </a:r>
            <a:r>
              <a:rPr lang="de-DE" sz="2200" b="1" i="0" u="none" strike="noStrike" cap="none" dirty="0">
                <a:solidFill>
                  <a:schemeClr val="dk1"/>
                </a:solidFill>
                <a:latin typeface="Calibri"/>
                <a:ea typeface="Calibri"/>
                <a:cs typeface="Calibri"/>
                <a:sym typeface="Calibri"/>
              </a:rPr>
              <a:t> Therapy</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Patient Management</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Intervention Design</a:t>
            </a:r>
            <a:endParaRPr sz="1400" b="0" i="0" u="none" strike="noStrike" cap="none" dirty="0">
              <a:solidFill>
                <a:srgbClr val="000000"/>
              </a:solidFill>
              <a:latin typeface="Arial"/>
              <a:ea typeface="Arial"/>
              <a:cs typeface="Arial"/>
              <a:sym typeface="Arial"/>
            </a:endParaRPr>
          </a:p>
        </p:txBody>
      </p:sp>
      <p:sp>
        <p:nvSpPr>
          <p:cNvPr id="128" name="Google Shape;128;p3"/>
          <p:cNvSpPr/>
          <p:nvPr/>
        </p:nvSpPr>
        <p:spPr>
          <a:xfrm>
            <a:off x="156054" y="6197449"/>
            <a:ext cx="121920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chemeClr val="dk1"/>
                </a:solidFill>
                <a:latin typeface="Cambria"/>
                <a:ea typeface="Cambria"/>
                <a:cs typeface="Cambria"/>
                <a:sym typeface="Cambria"/>
              </a:rPr>
              <a:t>Winter, … </a:t>
            </a:r>
            <a:r>
              <a:rPr lang="de-DE" sz="1600" b="1" i="0" u="none" strike="noStrike" cap="none" dirty="0">
                <a:solidFill>
                  <a:schemeClr val="dk1"/>
                </a:solidFill>
                <a:latin typeface="Cambria"/>
                <a:ea typeface="Cambria"/>
                <a:cs typeface="Cambria"/>
                <a:sym typeface="Cambria"/>
              </a:rPr>
              <a:t>Hahn</a:t>
            </a:r>
            <a:r>
              <a:rPr lang="de-DE" sz="1600" b="0" i="0" u="none" strike="noStrike" cap="none" dirty="0">
                <a:solidFill>
                  <a:schemeClr val="dk1"/>
                </a:solidFill>
                <a:latin typeface="Cambria"/>
                <a:ea typeface="Cambria"/>
                <a:cs typeface="Cambria"/>
                <a:sym typeface="Cambria"/>
              </a:rPr>
              <a:t>. (2022). More </a:t>
            </a:r>
            <a:r>
              <a:rPr lang="de-DE" sz="1600" b="0" i="0" u="none" strike="noStrike" cap="none" dirty="0" err="1">
                <a:solidFill>
                  <a:schemeClr val="dk1"/>
                </a:solidFill>
                <a:latin typeface="Cambria"/>
                <a:ea typeface="Cambria"/>
                <a:cs typeface="Cambria"/>
                <a:sym typeface="Cambria"/>
              </a:rPr>
              <a:t>Alike</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than</a:t>
            </a:r>
            <a:r>
              <a:rPr lang="de-DE" sz="1600" b="0" i="0" u="none" strike="noStrike" cap="none" dirty="0">
                <a:solidFill>
                  <a:schemeClr val="dk1"/>
                </a:solidFill>
                <a:latin typeface="Cambria"/>
                <a:ea typeface="Cambria"/>
                <a:cs typeface="Cambria"/>
                <a:sym typeface="Cambria"/>
              </a:rPr>
              <a:t> Different: </a:t>
            </a:r>
            <a:r>
              <a:rPr lang="de-DE" sz="1600" b="0" i="0" u="none" strike="noStrike" cap="none" dirty="0" err="1">
                <a:solidFill>
                  <a:schemeClr val="dk1"/>
                </a:solidFill>
                <a:latin typeface="Cambria"/>
                <a:ea typeface="Cambria"/>
                <a:cs typeface="Cambria"/>
                <a:sym typeface="Cambria"/>
              </a:rPr>
              <a:t>Quantifying</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Deviations</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of</a:t>
            </a:r>
            <a:r>
              <a:rPr lang="de-DE" sz="1600" b="0" i="0" u="none" strike="noStrike" cap="none" dirty="0">
                <a:solidFill>
                  <a:schemeClr val="dk1"/>
                </a:solidFill>
                <a:latin typeface="Cambria"/>
                <a:ea typeface="Cambria"/>
                <a:cs typeface="Cambria"/>
                <a:sym typeface="Cambria"/>
              </a:rPr>
              <a:t> Brain </a:t>
            </a:r>
            <a:r>
              <a:rPr lang="de-DE" sz="1600" b="0" i="0" u="none" strike="noStrike" cap="none" dirty="0" err="1">
                <a:solidFill>
                  <a:schemeClr val="dk1"/>
                </a:solidFill>
                <a:latin typeface="Cambria"/>
                <a:ea typeface="Cambria"/>
                <a:cs typeface="Cambria"/>
                <a:sym typeface="Cambria"/>
              </a:rPr>
              <a:t>Structure</a:t>
            </a:r>
            <a:r>
              <a:rPr lang="de-DE" sz="1600" b="0" i="0" u="none" strike="noStrike" cap="none" dirty="0">
                <a:solidFill>
                  <a:schemeClr val="dk1"/>
                </a:solidFill>
                <a:latin typeface="Cambria"/>
                <a:ea typeface="Cambria"/>
                <a:cs typeface="Cambria"/>
                <a:sym typeface="Cambria"/>
              </a:rPr>
              <a:t> and </a:t>
            </a:r>
            <a:r>
              <a:rPr lang="de-DE" sz="1600" b="0" i="0" u="none" strike="noStrike" cap="none" dirty="0" err="1">
                <a:solidFill>
                  <a:schemeClr val="dk1"/>
                </a:solidFill>
                <a:latin typeface="Cambria"/>
                <a:ea typeface="Cambria"/>
                <a:cs typeface="Cambria"/>
                <a:sym typeface="Cambria"/>
              </a:rPr>
              <a:t>Function</a:t>
            </a:r>
            <a:r>
              <a:rPr lang="de-DE" sz="1600" b="0" i="0" u="none" strike="noStrike" cap="none" dirty="0">
                <a:solidFill>
                  <a:schemeClr val="dk1"/>
                </a:solidFill>
                <a:latin typeface="Cambria"/>
                <a:ea typeface="Cambria"/>
                <a:cs typeface="Cambria"/>
                <a:sym typeface="Cambria"/>
              </a:rPr>
              <a:t> in Major Depressive </a:t>
            </a:r>
            <a:r>
              <a:rPr lang="de-DE" sz="1600" b="0" i="0" u="none" strike="noStrike" cap="none" dirty="0" err="1">
                <a:solidFill>
                  <a:schemeClr val="dk1"/>
                </a:solidFill>
                <a:latin typeface="Cambria"/>
                <a:ea typeface="Cambria"/>
                <a:cs typeface="Cambria"/>
                <a:sym typeface="Cambria"/>
              </a:rPr>
              <a:t>Disorder</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across</a:t>
            </a:r>
            <a:r>
              <a:rPr lang="de-DE" sz="1600" b="0" i="0" u="none" strike="noStrike" cap="none" dirty="0">
                <a:solidFill>
                  <a:schemeClr val="dk1"/>
                </a:solidFill>
                <a:latin typeface="Cambria"/>
                <a:ea typeface="Cambria"/>
                <a:cs typeface="Cambria"/>
                <a:sym typeface="Cambria"/>
              </a:rPr>
              <a:t> Neuroimaging </a:t>
            </a:r>
            <a:r>
              <a:rPr lang="de-DE" sz="1600" b="0" i="0" u="none" strike="noStrike" cap="none" dirty="0" err="1">
                <a:solidFill>
                  <a:schemeClr val="dk1"/>
                </a:solidFill>
                <a:latin typeface="Cambria"/>
                <a:ea typeface="Cambria"/>
                <a:cs typeface="Cambria"/>
                <a:sym typeface="Cambria"/>
              </a:rPr>
              <a:t>Modalities</a:t>
            </a:r>
            <a:r>
              <a:rPr lang="de-DE" sz="1600" b="0" i="0" u="none" strike="noStrike" cap="none" dirty="0">
                <a:solidFill>
                  <a:schemeClr val="dk1"/>
                </a:solidFill>
                <a:latin typeface="Cambria"/>
                <a:ea typeface="Cambria"/>
                <a:cs typeface="Cambria"/>
                <a:sym typeface="Cambria"/>
              </a:rPr>
              <a:t>.  JAMA </a:t>
            </a:r>
            <a:r>
              <a:rPr lang="de-DE" sz="1600" b="0" i="0" u="none" strike="noStrike" cap="none" dirty="0" err="1">
                <a:solidFill>
                  <a:schemeClr val="dk1"/>
                </a:solidFill>
                <a:latin typeface="Cambria"/>
                <a:ea typeface="Cambria"/>
                <a:cs typeface="Cambria"/>
                <a:sym typeface="Cambria"/>
              </a:rPr>
              <a:t>Psychiatry</a:t>
            </a:r>
            <a:endParaRPr sz="1600" b="0" i="1" u="none" strike="noStrike" cap="none" dirty="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8" y="1137279"/>
            <a:ext cx="11711011"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de-DE" altLang="de-DE" sz="2200" dirty="0">
                <a:sym typeface="Wingdings" panose="05000000000000000000" pitchFamily="2" charset="2"/>
              </a:rPr>
              <a:t>Here, </a:t>
            </a:r>
            <a:r>
              <a:rPr lang="de-DE" altLang="de-DE" sz="2200" dirty="0" err="1">
                <a:sym typeface="Wingdings" panose="05000000000000000000" pitchFamily="2" charset="2"/>
              </a:rPr>
              <a:t>we</a:t>
            </a:r>
            <a:r>
              <a:rPr lang="de-DE" altLang="de-DE" sz="2200" dirty="0">
                <a:sym typeface="Wingdings" panose="05000000000000000000" pitchFamily="2" charset="2"/>
              </a:rPr>
              <a:t> </a:t>
            </a:r>
            <a:r>
              <a:rPr lang="de-DE" altLang="de-DE" sz="2200" dirty="0" err="1">
                <a:sym typeface="Wingdings" panose="05000000000000000000" pitchFamily="2" charset="2"/>
              </a:rPr>
              <a:t>tested</a:t>
            </a:r>
            <a:r>
              <a:rPr lang="de-DE" altLang="de-DE" sz="2200" dirty="0">
                <a:sym typeface="Wingdings" panose="05000000000000000000" pitchFamily="2" charset="2"/>
              </a:rPr>
              <a:t> </a:t>
            </a:r>
            <a:r>
              <a:rPr lang="de-DE" altLang="de-DE" sz="2200" dirty="0" err="1">
                <a:sym typeface="Wingdings" panose="05000000000000000000" pitchFamily="2" charset="2"/>
              </a:rPr>
              <a:t>differences</a:t>
            </a:r>
            <a:r>
              <a:rPr lang="de-DE" altLang="de-DE" sz="2200" dirty="0">
                <a:sym typeface="Wingdings" panose="05000000000000000000" pitchFamily="2" charset="2"/>
              </a:rPr>
              <a:t> in </a:t>
            </a:r>
            <a:r>
              <a:rPr lang="de-DE" altLang="de-DE" sz="2200" dirty="0" err="1">
                <a:sym typeface="Wingdings" panose="05000000000000000000" pitchFamily="2" charset="2"/>
              </a:rPr>
              <a:t>means</a:t>
            </a:r>
            <a:r>
              <a:rPr lang="de-DE" altLang="de-DE" sz="2200" dirty="0">
                <a:sym typeface="Wingdings" panose="05000000000000000000" pitchFamily="2" charset="2"/>
              </a:rPr>
              <a:t> in a fully </a:t>
            </a:r>
            <a:r>
              <a:rPr lang="de-DE" altLang="de-DE" sz="2200" dirty="0" err="1">
                <a:sym typeface="Wingdings" panose="05000000000000000000" pitchFamily="2" charset="2"/>
              </a:rPr>
              <a:t>harmonized</a:t>
            </a:r>
            <a:r>
              <a:rPr lang="de-DE" altLang="de-DE" sz="2200" dirty="0">
                <a:sym typeface="Wingdings" panose="05000000000000000000" pitchFamily="2" charset="2"/>
              </a:rPr>
              <a:t> </a:t>
            </a:r>
            <a:r>
              <a:rPr lang="de-DE" altLang="de-DE" sz="2200" dirty="0" err="1">
                <a:sym typeface="Wingdings" panose="05000000000000000000" pitchFamily="2" charset="2"/>
              </a:rPr>
              <a:t>cohort</a:t>
            </a:r>
            <a:endParaRPr lang="de-DE" altLang="de-DE" sz="2200" dirty="0">
              <a:sym typeface="Wingdings" panose="05000000000000000000" pitchFamily="2" charset="2"/>
            </a:endParaRPr>
          </a:p>
          <a:p>
            <a:pPr eaLnBrk="1" hangingPunct="1"/>
            <a:endParaRPr lang="de-DE" altLang="de-DE" sz="2200" dirty="0">
              <a:sym typeface="Wingdings" panose="05000000000000000000" pitchFamily="2" charset="2"/>
            </a:endParaRPr>
          </a:p>
          <a:p>
            <a:pPr marL="1085850" lvl="1" indent="-342900" eaLnBrk="1" hangingPunct="1">
              <a:buFont typeface="Arial" panose="020B0604020202020204" pitchFamily="34" charset="0"/>
              <a:buChar char="•"/>
            </a:pPr>
            <a:r>
              <a:rPr lang="de-DE" altLang="de-DE" sz="2200" dirty="0">
                <a:sym typeface="Wingdings" panose="05000000000000000000" pitchFamily="2" charset="2"/>
              </a:rPr>
              <a:t>N=861 </a:t>
            </a:r>
            <a:r>
              <a:rPr lang="de-DE" altLang="de-DE" sz="2200" dirty="0" err="1">
                <a:sym typeface="Wingdings" panose="05000000000000000000" pitchFamily="2" charset="2"/>
              </a:rPr>
              <a:t>chronically</a:t>
            </a:r>
            <a:r>
              <a:rPr lang="de-DE" altLang="de-DE" sz="2200" dirty="0">
                <a:sym typeface="Wingdings" panose="05000000000000000000" pitchFamily="2" charset="2"/>
              </a:rPr>
              <a:t> </a:t>
            </a:r>
            <a:r>
              <a:rPr lang="de-DE" altLang="de-DE" sz="2200" dirty="0" err="1">
                <a:sym typeface="Wingdings" panose="05000000000000000000" pitchFamily="2" charset="2"/>
              </a:rPr>
              <a:t>or</a:t>
            </a:r>
            <a:r>
              <a:rPr lang="de-DE" altLang="de-DE" sz="2200" dirty="0">
                <a:sym typeface="Wingdings" panose="05000000000000000000" pitchFamily="2" charset="2"/>
              </a:rPr>
              <a:t> </a:t>
            </a:r>
            <a:r>
              <a:rPr lang="de-DE" altLang="de-DE" sz="2200" dirty="0" err="1">
                <a:sym typeface="Wingdings" panose="05000000000000000000" pitchFamily="2" charset="2"/>
              </a:rPr>
              <a:t>currently</a:t>
            </a:r>
            <a:r>
              <a:rPr lang="de-DE" altLang="de-DE" sz="2200" dirty="0">
                <a:sym typeface="Wingdings" panose="05000000000000000000" pitchFamily="2" charset="2"/>
              </a:rPr>
              <a:t> </a:t>
            </a:r>
            <a:r>
              <a:rPr lang="de-DE" altLang="de-DE" sz="2200" dirty="0" err="1">
                <a:sym typeface="Wingdings" panose="05000000000000000000" pitchFamily="2" charset="2"/>
              </a:rPr>
              <a:t>depressed</a:t>
            </a:r>
            <a:r>
              <a:rPr lang="de-DE" altLang="de-DE" sz="2200" dirty="0">
                <a:sym typeface="Wingdings" panose="05000000000000000000" pitchFamily="2" charset="2"/>
              </a:rPr>
              <a:t> </a:t>
            </a:r>
            <a:r>
              <a:rPr lang="de-DE" altLang="de-DE" sz="2200" dirty="0" err="1">
                <a:sym typeface="Wingdings" panose="05000000000000000000" pitchFamily="2" charset="2"/>
              </a:rPr>
              <a:t>patients</a:t>
            </a:r>
            <a:r>
              <a:rPr lang="de-DE" altLang="de-DE" sz="2200" dirty="0">
                <a:sym typeface="Wingdings" panose="05000000000000000000" pitchFamily="2" charset="2"/>
              </a:rPr>
              <a:t> &amp; N=948 </a:t>
            </a:r>
            <a:r>
              <a:rPr lang="de-DE" altLang="de-DE" sz="2200" dirty="0" err="1">
                <a:sym typeface="Wingdings" panose="05000000000000000000" pitchFamily="2" charset="2"/>
              </a:rPr>
              <a:t>healthy</a:t>
            </a:r>
            <a:r>
              <a:rPr lang="de-DE" altLang="de-DE" sz="2200" dirty="0">
                <a:sym typeface="Wingdings" panose="05000000000000000000" pitchFamily="2" charset="2"/>
              </a:rPr>
              <a:t> </a:t>
            </a:r>
            <a:r>
              <a:rPr lang="de-DE" altLang="de-DE" sz="2200" dirty="0" err="1">
                <a:sym typeface="Wingdings" panose="05000000000000000000" pitchFamily="2" charset="2"/>
              </a:rPr>
              <a:t>controls</a:t>
            </a:r>
            <a:r>
              <a:rPr lang="de-DE" altLang="de-DE" sz="2200" dirty="0">
                <a:sym typeface="Wingdings" panose="05000000000000000000" pitchFamily="2" charset="2"/>
              </a:rPr>
              <a:t> </a:t>
            </a:r>
          </a:p>
          <a:p>
            <a:pPr marL="1085850" lvl="1" indent="-342900" eaLnBrk="1" hangingPunct="1">
              <a:buFont typeface="Arial" panose="020B0604020202020204" pitchFamily="34" charset="0"/>
              <a:buChar char="•"/>
            </a:pPr>
            <a:endParaRPr lang="de-DE" altLang="de-DE" sz="2200" dirty="0">
              <a:sym typeface="Wingdings" panose="05000000000000000000" pitchFamily="2" charset="2"/>
            </a:endParaRPr>
          </a:p>
          <a:p>
            <a:pPr marL="1085850" lvl="1" indent="-342900" eaLnBrk="1" hangingPunct="1">
              <a:buFont typeface="Arial" panose="020B0604020202020204" pitchFamily="34" charset="0"/>
              <a:buChar char="•"/>
            </a:pPr>
            <a:r>
              <a:rPr lang="de-DE" altLang="de-DE" sz="2200" dirty="0">
                <a:sym typeface="Wingdings" panose="05000000000000000000" pitchFamily="2" charset="2"/>
              </a:rPr>
              <a:t>Marburg-Münster </a:t>
            </a:r>
            <a:r>
              <a:rPr lang="de-DE" altLang="de-DE" sz="2200" dirty="0" err="1">
                <a:sym typeface="Wingdings" panose="05000000000000000000" pitchFamily="2" charset="2"/>
              </a:rPr>
              <a:t>Affective</a:t>
            </a:r>
            <a:r>
              <a:rPr lang="de-DE" altLang="de-DE" sz="2200" dirty="0">
                <a:sym typeface="Wingdings" panose="05000000000000000000" pitchFamily="2" charset="2"/>
              </a:rPr>
              <a:t> </a:t>
            </a:r>
            <a:r>
              <a:rPr lang="de-DE" altLang="de-DE" sz="2200" dirty="0" err="1">
                <a:sym typeface="Wingdings" panose="05000000000000000000" pitchFamily="2" charset="2"/>
              </a:rPr>
              <a:t>Cohort</a:t>
            </a:r>
            <a:r>
              <a:rPr lang="de-DE" altLang="de-DE" sz="2200" dirty="0">
                <a:sym typeface="Wingdings" panose="05000000000000000000" pitchFamily="2" charset="2"/>
              </a:rPr>
              <a:t> Study (MACS) </a:t>
            </a:r>
            <a:r>
              <a:rPr lang="de-DE" altLang="de-DE" sz="2200" dirty="0" err="1">
                <a:sym typeface="Wingdings" panose="05000000000000000000" pitchFamily="2" charset="2"/>
              </a:rPr>
              <a:t>has</a:t>
            </a:r>
            <a:r>
              <a:rPr lang="de-DE" altLang="de-DE" sz="2200" dirty="0">
                <a:sym typeface="Wingdings" panose="05000000000000000000" pitchFamily="2" charset="2"/>
              </a:rPr>
              <a:t> </a:t>
            </a:r>
            <a:r>
              <a:rPr lang="de-DE" altLang="de-DE" sz="2200" dirty="0" err="1">
                <a:sym typeface="Wingdings" panose="05000000000000000000" pitchFamily="2" charset="2"/>
              </a:rPr>
              <a:t>the</a:t>
            </a:r>
            <a:r>
              <a:rPr lang="de-DE" altLang="de-DE" sz="2200" dirty="0">
                <a:sym typeface="Wingdings" panose="05000000000000000000" pitchFamily="2" charset="2"/>
              </a:rPr>
              <a:t> same</a:t>
            </a:r>
          </a:p>
          <a:p>
            <a:pPr marL="1485900" lvl="2" indent="-342900" eaLnBrk="1" hangingPunct="1">
              <a:buFont typeface="Arial" panose="020B0604020202020204" pitchFamily="34" charset="0"/>
              <a:buChar char="•"/>
            </a:pPr>
            <a:r>
              <a:rPr lang="de-DE" altLang="de-DE" sz="2200" dirty="0" err="1">
                <a:sym typeface="Wingdings" panose="05000000000000000000" pitchFamily="2" charset="2"/>
              </a:rPr>
              <a:t>Inclusion</a:t>
            </a:r>
            <a:r>
              <a:rPr lang="de-DE" altLang="de-DE" sz="2200" dirty="0">
                <a:sym typeface="Wingdings" panose="05000000000000000000" pitchFamily="2" charset="2"/>
              </a:rPr>
              <a:t> </a:t>
            </a:r>
            <a:r>
              <a:rPr lang="de-DE" altLang="de-DE" sz="2200" dirty="0" err="1">
                <a:sym typeface="Wingdings" panose="05000000000000000000" pitchFamily="2" charset="2"/>
              </a:rPr>
              <a:t>criteria</a:t>
            </a:r>
            <a:endParaRPr lang="de-DE" altLang="de-DE" sz="2200" dirty="0">
              <a:sym typeface="Wingdings" panose="05000000000000000000" pitchFamily="2" charset="2"/>
            </a:endParaRPr>
          </a:p>
          <a:p>
            <a:pPr marL="1485900" lvl="2" indent="-342900" eaLnBrk="1" hangingPunct="1">
              <a:buFont typeface="Arial" panose="020B0604020202020204" pitchFamily="34" charset="0"/>
              <a:buChar char="•"/>
            </a:pPr>
            <a:r>
              <a:rPr lang="de-DE" altLang="de-DE" sz="2200" dirty="0" err="1">
                <a:sym typeface="Wingdings" panose="05000000000000000000" pitchFamily="2" charset="2"/>
              </a:rPr>
              <a:t>Psychometric</a:t>
            </a:r>
            <a:r>
              <a:rPr lang="de-DE" altLang="de-DE" sz="2200" dirty="0">
                <a:sym typeface="Wingdings" panose="05000000000000000000" pitchFamily="2" charset="2"/>
              </a:rPr>
              <a:t> </a:t>
            </a:r>
            <a:r>
              <a:rPr lang="de-DE" altLang="de-DE" sz="2200" dirty="0" err="1">
                <a:sym typeface="Wingdings" panose="05000000000000000000" pitchFamily="2" charset="2"/>
              </a:rPr>
              <a:t>assessment</a:t>
            </a:r>
            <a:r>
              <a:rPr lang="de-DE" altLang="de-DE" sz="2200" dirty="0">
                <a:sym typeface="Wingdings" panose="05000000000000000000" pitchFamily="2" charset="2"/>
              </a:rPr>
              <a:t> and </a:t>
            </a:r>
            <a:r>
              <a:rPr lang="de-DE" altLang="de-DE" sz="2200" dirty="0" err="1">
                <a:sym typeface="Wingdings" panose="05000000000000000000" pitchFamily="2" charset="2"/>
              </a:rPr>
              <a:t>structured</a:t>
            </a:r>
            <a:r>
              <a:rPr lang="de-DE" altLang="de-DE" sz="2200" dirty="0">
                <a:sym typeface="Wingdings" panose="05000000000000000000" pitchFamily="2" charset="2"/>
              </a:rPr>
              <a:t> </a:t>
            </a:r>
            <a:r>
              <a:rPr lang="de-DE" altLang="de-DE" sz="2200" dirty="0" err="1">
                <a:sym typeface="Wingdings" panose="05000000000000000000" pitchFamily="2" charset="2"/>
              </a:rPr>
              <a:t>clinical</a:t>
            </a:r>
            <a:r>
              <a:rPr lang="de-DE" altLang="de-DE" sz="2200" dirty="0">
                <a:sym typeface="Wingdings" panose="05000000000000000000" pitchFamily="2" charset="2"/>
              </a:rPr>
              <a:t> </a:t>
            </a:r>
            <a:r>
              <a:rPr lang="de-DE" altLang="de-DE" sz="2200" dirty="0" err="1">
                <a:sym typeface="Wingdings" panose="05000000000000000000" pitchFamily="2" charset="2"/>
              </a:rPr>
              <a:t>interviews</a:t>
            </a:r>
            <a:endParaRPr lang="de-DE" altLang="de-DE" sz="2200" dirty="0">
              <a:sym typeface="Wingdings" panose="05000000000000000000" pitchFamily="2" charset="2"/>
            </a:endParaRPr>
          </a:p>
          <a:p>
            <a:pPr marL="1485900" lvl="2" indent="-342900" eaLnBrk="1" hangingPunct="1">
              <a:buFont typeface="Arial" panose="020B0604020202020204" pitchFamily="34" charset="0"/>
              <a:buChar char="•"/>
            </a:pPr>
            <a:r>
              <a:rPr lang="de-DE" altLang="de-DE" sz="2200" dirty="0">
                <a:sym typeface="Wingdings" panose="05000000000000000000" pitchFamily="2" charset="2"/>
              </a:rPr>
              <a:t>Neuroimaging </a:t>
            </a:r>
            <a:r>
              <a:rPr lang="de-DE" altLang="de-DE" sz="2200" dirty="0" err="1">
                <a:sym typeface="Wingdings" panose="05000000000000000000" pitchFamily="2" charset="2"/>
              </a:rPr>
              <a:t>sequences</a:t>
            </a:r>
            <a:r>
              <a:rPr lang="de-DE" altLang="de-DE" sz="2200" dirty="0">
                <a:sym typeface="Wingdings" panose="05000000000000000000" pitchFamily="2" charset="2"/>
              </a:rPr>
              <a:t> and </a:t>
            </a:r>
            <a:r>
              <a:rPr lang="de-DE" altLang="de-DE" sz="2200" dirty="0" err="1">
                <a:sym typeface="Wingdings" panose="05000000000000000000" pitchFamily="2" charset="2"/>
              </a:rPr>
              <a:t>protocolls</a:t>
            </a:r>
            <a:r>
              <a:rPr lang="de-DE" altLang="de-DE" sz="2200" dirty="0">
                <a:sym typeface="Wingdings" panose="05000000000000000000" pitchFamily="2" charset="2"/>
              </a:rPr>
              <a:t> </a:t>
            </a:r>
          </a:p>
          <a:p>
            <a:pPr marL="1485900" lvl="2" indent="-342900" eaLnBrk="1" hangingPunct="1">
              <a:buFont typeface="Arial" panose="020B0604020202020204" pitchFamily="34" charset="0"/>
              <a:buChar char="•"/>
            </a:pPr>
            <a:r>
              <a:rPr lang="de-DE" altLang="de-DE" sz="2200" dirty="0">
                <a:sym typeface="Wingdings" panose="05000000000000000000" pitchFamily="2" charset="2"/>
              </a:rPr>
              <a:t>Quality </a:t>
            </a:r>
            <a:r>
              <a:rPr lang="de-DE" altLang="de-DE" sz="2200" dirty="0" err="1">
                <a:sym typeface="Wingdings" panose="05000000000000000000" pitchFamily="2" charset="2"/>
              </a:rPr>
              <a:t>control</a:t>
            </a:r>
            <a:endParaRPr lang="de-DE" altLang="de-DE" sz="2200" dirty="0">
              <a:sym typeface="Wingdings" panose="05000000000000000000" pitchFamily="2" charset="2"/>
            </a:endParaRPr>
          </a:p>
          <a:p>
            <a:pPr marL="1485900" lvl="2" indent="-342900" eaLnBrk="1" hangingPunct="1">
              <a:buFont typeface="Arial" panose="020B0604020202020204" pitchFamily="34" charset="0"/>
              <a:buChar char="•"/>
            </a:pPr>
            <a:r>
              <a:rPr lang="de-DE" altLang="de-DE" sz="2200" dirty="0">
                <a:sym typeface="Wingdings" panose="05000000000000000000" pitchFamily="2" charset="2"/>
              </a:rPr>
              <a:t>Background </a:t>
            </a:r>
            <a:r>
              <a:rPr lang="de-DE" altLang="de-DE" sz="2200" dirty="0" err="1">
                <a:sym typeface="Wingdings" panose="05000000000000000000" pitchFamily="2" charset="2"/>
              </a:rPr>
              <a:t>regarding</a:t>
            </a:r>
            <a:r>
              <a:rPr lang="de-DE" altLang="de-DE" sz="2200" dirty="0">
                <a:sym typeface="Wingdings" panose="05000000000000000000" pitchFamily="2" charset="2"/>
              </a:rPr>
              <a:t> </a:t>
            </a:r>
            <a:r>
              <a:rPr lang="de-DE" altLang="de-DE" sz="2200" dirty="0" err="1">
                <a:sym typeface="Wingdings" panose="05000000000000000000" pitchFamily="2" charset="2"/>
              </a:rPr>
              <a:t>health</a:t>
            </a:r>
            <a:r>
              <a:rPr lang="de-DE" altLang="de-DE" sz="2200" dirty="0">
                <a:sym typeface="Wingdings" panose="05000000000000000000" pitchFamily="2" charset="2"/>
              </a:rPr>
              <a:t> care </a:t>
            </a:r>
            <a:r>
              <a:rPr lang="de-DE" altLang="de-DE" sz="2200" dirty="0" err="1">
                <a:sym typeface="Wingdings" panose="05000000000000000000" pitchFamily="2" charset="2"/>
              </a:rPr>
              <a:t>system</a:t>
            </a:r>
            <a:r>
              <a:rPr lang="de-DE" altLang="de-DE" sz="2200" dirty="0">
                <a:sym typeface="Wingdings" panose="05000000000000000000" pitchFamily="2" charset="2"/>
              </a:rPr>
              <a:t> etc.</a:t>
            </a:r>
          </a:p>
          <a:p>
            <a:pPr marL="1085850" lvl="1" indent="-342900" eaLnBrk="1" hangingPunct="1">
              <a:buFont typeface="Arial" panose="020B0604020202020204" pitchFamily="34" charset="0"/>
              <a:buChar char="•"/>
            </a:pPr>
            <a:endParaRPr lang="de-DE" altLang="de-DE" sz="2200" dirty="0">
              <a:sym typeface="Wingdings" panose="05000000000000000000" pitchFamily="2" charset="2"/>
            </a:endParaRPr>
          </a:p>
          <a:p>
            <a:pPr marL="1085850" lvl="1" indent="-342900" eaLnBrk="1" hangingPunct="1">
              <a:buFont typeface="Arial" panose="020B0604020202020204" pitchFamily="34" charset="0"/>
              <a:buChar char="•"/>
            </a:pPr>
            <a:endParaRPr lang="de-DE" altLang="de-DE" sz="2200" dirty="0">
              <a:sym typeface="Wingdings" panose="05000000000000000000" pitchFamily="2" charset="2"/>
            </a:endParaRPr>
          </a:p>
          <a:p>
            <a:pPr marL="1085850" lvl="1" indent="-342900" eaLnBrk="1" hangingPunct="1">
              <a:buFont typeface="Arial" panose="020B0604020202020204" pitchFamily="34" charset="0"/>
              <a:buChar char="•"/>
            </a:pPr>
            <a:endParaRPr lang="de-DE" altLang="de-DE" sz="2200" dirty="0">
              <a:sym typeface="Wingdings" panose="05000000000000000000" pitchFamily="2" charset="2"/>
            </a:endParaRPr>
          </a:p>
          <a:p>
            <a:pPr eaLnBrk="1" hangingPunct="1"/>
            <a:endParaRPr lang="de-DE" altLang="de-DE" sz="2200" dirty="0">
              <a:sym typeface="Wingdings" panose="05000000000000000000" pitchFamily="2" charset="2"/>
            </a:endParaRPr>
          </a:p>
          <a:p>
            <a:pPr eaLnBrk="1" hangingPunct="1"/>
            <a:endParaRPr lang="de-DE" altLang="de-DE" sz="2200" dirty="0">
              <a:sym typeface="Wingdings" panose="05000000000000000000" pitchFamily="2" charset="2"/>
            </a:endParaRPr>
          </a:p>
          <a:p>
            <a:pPr eaLnBrk="1" hangingPunct="1"/>
            <a:endParaRPr lang="de-DE" altLang="de-DE" sz="2200" dirty="0">
              <a:sym typeface="Wingdings" panose="05000000000000000000" pitchFamily="2" charset="2"/>
            </a:endParaRP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GB" dirty="0"/>
              <a:t>Group-Level Statistical Inference</a:t>
            </a:r>
            <a:endParaRPr lang="en-US" dirty="0"/>
          </a:p>
        </p:txBody>
      </p:sp>
      <p:sp>
        <p:nvSpPr>
          <p:cNvPr id="3" name="Google Shape;115;p3">
            <a:extLst>
              <a:ext uri="{FF2B5EF4-FFF2-40B4-BE49-F238E27FC236}">
                <a16:creationId xmlns:a16="http://schemas.microsoft.com/office/drawing/2014/main" id="{5CFE994C-0DA5-8D67-B5E5-2771EB8FC833}"/>
              </a:ext>
            </a:extLst>
          </p:cNvPr>
          <p:cNvSpPr/>
          <p:nvPr/>
        </p:nvSpPr>
        <p:spPr>
          <a:xfrm>
            <a:off x="-52139" y="6167117"/>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Slide Number Placeholder 9">
            <a:extLst>
              <a:ext uri="{FF2B5EF4-FFF2-40B4-BE49-F238E27FC236}">
                <a16:creationId xmlns:a16="http://schemas.microsoft.com/office/drawing/2014/main" id="{F515089D-9871-70D8-355B-37CBDBEA3DD1}"/>
              </a:ext>
            </a:extLst>
          </p:cNvPr>
          <p:cNvSpPr>
            <a:spLocks noGrp="1"/>
          </p:cNvSpPr>
          <p:nvPr>
            <p:ph type="sldNum" sz="quarter" idx="12"/>
          </p:nvPr>
        </p:nvSpPr>
        <p:spPr>
          <a:xfrm>
            <a:off x="8315582" y="6575680"/>
            <a:ext cx="2743200" cy="365125"/>
          </a:xfrm>
        </p:spPr>
        <p:txBody>
          <a:bodyPr/>
          <a:lstStyle/>
          <a:p>
            <a:pPr>
              <a:defRPr/>
            </a:pPr>
            <a:fld id="{2D00EC08-9C12-43EB-972A-C3DE1831E09F}" type="slidenum">
              <a:rPr lang="de-DE"/>
              <a:pPr>
                <a:defRPr/>
              </a:pPr>
              <a:t>13</a:t>
            </a:fld>
            <a:endParaRPr lang="de-DE" dirty="0"/>
          </a:p>
        </p:txBody>
      </p:sp>
      <p:sp>
        <p:nvSpPr>
          <p:cNvPr id="6" name="Textfeld 5">
            <a:extLst>
              <a:ext uri="{FF2B5EF4-FFF2-40B4-BE49-F238E27FC236}">
                <a16:creationId xmlns:a16="http://schemas.microsoft.com/office/drawing/2014/main" id="{38A11AE0-D4D7-2031-19E6-1B7600FBE974}"/>
              </a:ext>
            </a:extLst>
          </p:cNvPr>
          <p:cNvSpPr txBox="1"/>
          <p:nvPr/>
        </p:nvSpPr>
        <p:spPr>
          <a:xfrm>
            <a:off x="106464" y="6211180"/>
            <a:ext cx="11566560" cy="523220"/>
          </a:xfrm>
          <a:prstGeom prst="rect">
            <a:avLst/>
          </a:prstGeom>
          <a:noFill/>
        </p:spPr>
        <p:txBody>
          <a:bodyPr wrap="square">
            <a:spAutoFit/>
          </a:bodyPr>
          <a:lstStyle/>
          <a:p>
            <a:r>
              <a:rPr lang="en-US" sz="1400" dirty="0">
                <a:latin typeface="Cambria" panose="02040503050406030204" pitchFamily="18" charset="0"/>
                <a:ea typeface="Times New Roman" panose="02020603050405020304" pitchFamily="18" charset="0"/>
                <a:cs typeface="Times New Roman" panose="02020603050405020304" pitchFamily="18" charset="0"/>
              </a:rPr>
              <a:t>MACS: </a:t>
            </a:r>
            <a:r>
              <a:rPr lang="en-US" sz="1400" dirty="0" err="1">
                <a:latin typeface="Cambria" panose="02040503050406030204" pitchFamily="18" charset="0"/>
                <a:ea typeface="Times New Roman" panose="02020603050405020304" pitchFamily="18" charset="0"/>
                <a:cs typeface="Times New Roman" panose="02020603050405020304" pitchFamily="18" charset="0"/>
              </a:rPr>
              <a:t>Vogelbacher</a:t>
            </a:r>
            <a:r>
              <a:rPr lang="en-US" sz="1400" dirty="0">
                <a:latin typeface="Cambria" panose="02040503050406030204" pitchFamily="18" charset="0"/>
                <a:ea typeface="Times New Roman" panose="02020603050405020304" pitchFamily="18" charset="0"/>
                <a:cs typeface="Times New Roman" panose="02020603050405020304" pitchFamily="18" charset="0"/>
              </a:rPr>
              <a:t>, … </a:t>
            </a:r>
            <a:r>
              <a:rPr lang="en-US" sz="1400" b="1" dirty="0">
                <a:latin typeface="Cambria" panose="02040503050406030204" pitchFamily="18" charset="0"/>
                <a:ea typeface="Times New Roman" panose="02020603050405020304" pitchFamily="18" charset="0"/>
                <a:cs typeface="Times New Roman" panose="02020603050405020304" pitchFamily="18" charset="0"/>
              </a:rPr>
              <a:t>Hahn</a:t>
            </a:r>
            <a:r>
              <a:rPr lang="en-US" sz="1400" dirty="0">
                <a:latin typeface="Cambria" panose="02040503050406030204" pitchFamily="18" charset="0"/>
                <a:ea typeface="Times New Roman" panose="02020603050405020304" pitchFamily="18" charset="0"/>
                <a:cs typeface="Times New Roman" panose="02020603050405020304" pitchFamily="18" charset="0"/>
              </a:rPr>
              <a:t> et al. The Marburg-Münster Affective Disorders Cohort Study (MACS): A quality assurance protocol for MR neuroimaging data. Neuroimage 2018; 172: 450–60. </a:t>
            </a:r>
            <a:endParaRPr lang="de-DE"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45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5;p3">
            <a:extLst>
              <a:ext uri="{FF2B5EF4-FFF2-40B4-BE49-F238E27FC236}">
                <a16:creationId xmlns:a16="http://schemas.microsoft.com/office/drawing/2014/main" id="{376A2B24-56A7-4D46-8A34-E464E8D9662A}"/>
              </a:ext>
            </a:extLst>
          </p:cNvPr>
          <p:cNvSpPr/>
          <p:nvPr/>
        </p:nvSpPr>
        <p:spPr>
          <a:xfrm>
            <a:off x="-52139" y="6166253"/>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a:defRPr/>
            </a:pPr>
            <a:fld id="{2D00EC08-9C12-43EB-972A-C3DE1831E09F}" type="slidenum">
              <a:rPr lang="de-DE"/>
              <a:pPr>
                <a:defRPr/>
              </a:pPr>
              <a:t>14</a:t>
            </a:fld>
            <a:endParaRPr lang="de-DE" dirty="0"/>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GB" dirty="0"/>
              <a:t>Group-Level Statistical Inference</a:t>
            </a:r>
            <a:endParaRPr lang="en-US" dirty="0"/>
          </a:p>
        </p:txBody>
      </p:sp>
      <p:sp>
        <p:nvSpPr>
          <p:cNvPr id="9" name="Textfeld 8">
            <a:extLst>
              <a:ext uri="{FF2B5EF4-FFF2-40B4-BE49-F238E27FC236}">
                <a16:creationId xmlns:a16="http://schemas.microsoft.com/office/drawing/2014/main" id="{3F5183B4-282C-4B11-94BC-B5CEC9AA218F}"/>
              </a:ext>
            </a:extLst>
          </p:cNvPr>
          <p:cNvSpPr txBox="1"/>
          <p:nvPr/>
        </p:nvSpPr>
        <p:spPr>
          <a:xfrm>
            <a:off x="56437" y="6211470"/>
            <a:ext cx="11566560" cy="523220"/>
          </a:xfrm>
          <a:prstGeom prst="rect">
            <a:avLst/>
          </a:prstGeom>
          <a:noFill/>
        </p:spPr>
        <p:txBody>
          <a:bodyPr wrap="square">
            <a:spAutoFit/>
          </a:bodyPr>
          <a:lstStyle/>
          <a:p>
            <a:r>
              <a:rPr lang="en-US" sz="1400" dirty="0">
                <a:latin typeface="Cambria" panose="02040503050406030204" pitchFamily="18" charset="0"/>
                <a:ea typeface="Times New Roman" panose="02020603050405020304" pitchFamily="18" charset="0"/>
                <a:cs typeface="Times New Roman" panose="02020603050405020304" pitchFamily="18" charset="0"/>
              </a:rPr>
              <a:t>Winter, … </a:t>
            </a:r>
            <a:r>
              <a:rPr lang="en-US" sz="1400" b="1" dirty="0">
                <a:latin typeface="Cambria" panose="02040503050406030204" pitchFamily="18" charset="0"/>
                <a:ea typeface="Times New Roman" panose="02020603050405020304" pitchFamily="18" charset="0"/>
                <a:cs typeface="Times New Roman" panose="02020603050405020304" pitchFamily="18" charset="0"/>
              </a:rPr>
              <a:t>Hahn</a:t>
            </a:r>
            <a:r>
              <a:rPr lang="en-US" sz="1400" dirty="0">
                <a:latin typeface="Cambria" panose="02040503050406030204" pitchFamily="18" charset="0"/>
                <a:ea typeface="Times New Roman" panose="02020603050405020304" pitchFamily="18" charset="0"/>
                <a:cs typeface="Times New Roman" panose="02020603050405020304" pitchFamily="18" charset="0"/>
              </a:rPr>
              <a:t>. (2022). More Alike than Different: Quantifying Deviations of Brain Structure and Function in Major Depressive Disorder across Neuroimaging Modalities.  JAMA </a:t>
            </a:r>
            <a:r>
              <a:rPr lang="en-US" sz="1400" dirty="0" err="1">
                <a:latin typeface="Cambria" panose="02040503050406030204" pitchFamily="18" charset="0"/>
                <a:ea typeface="Times New Roman" panose="02020603050405020304" pitchFamily="18" charset="0"/>
                <a:cs typeface="Times New Roman" panose="02020603050405020304" pitchFamily="18" charset="0"/>
              </a:rPr>
              <a:t>Psychiatryç</a:t>
            </a:r>
            <a:endParaRPr lang="de-DE"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2" name="Grafik 1">
            <a:extLst>
              <a:ext uri="{FF2B5EF4-FFF2-40B4-BE49-F238E27FC236}">
                <a16:creationId xmlns:a16="http://schemas.microsoft.com/office/drawing/2014/main" id="{CEBAE369-8441-4871-A54F-F9DDB5DA8DCB}"/>
              </a:ext>
            </a:extLst>
          </p:cNvPr>
          <p:cNvPicPr>
            <a:picLocks noChangeAspect="1"/>
          </p:cNvPicPr>
          <p:nvPr/>
        </p:nvPicPr>
        <p:blipFill>
          <a:blip r:embed="rId3"/>
          <a:stretch>
            <a:fillRect/>
          </a:stretch>
        </p:blipFill>
        <p:spPr>
          <a:xfrm>
            <a:off x="574097" y="1043708"/>
            <a:ext cx="11505874" cy="4846169"/>
          </a:xfrm>
          <a:prstGeom prst="rect">
            <a:avLst/>
          </a:prstGeom>
        </p:spPr>
      </p:pic>
    </p:spTree>
    <p:extLst>
      <p:ext uri="{BB962C8B-B14F-4D97-AF65-F5344CB8AC3E}">
        <p14:creationId xmlns:p14="http://schemas.microsoft.com/office/powerpoint/2010/main" val="492036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a:defRPr/>
            </a:pPr>
            <a:fld id="{2D00EC08-9C12-43EB-972A-C3DE1831E09F}" type="slidenum">
              <a:rPr lang="de-DE"/>
              <a:pPr>
                <a:defRPr/>
              </a:pPr>
              <a:t>15</a:t>
            </a:fld>
            <a:endParaRPr lang="de-DE" dirty="0"/>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GB" dirty="0"/>
              <a:t>Group-Level Statistical Inference</a:t>
            </a:r>
            <a:endParaRPr lang="en-US" dirty="0"/>
          </a:p>
        </p:txBody>
      </p:sp>
      <p:pic>
        <p:nvPicPr>
          <p:cNvPr id="3" name="Grafik 2">
            <a:extLst>
              <a:ext uri="{FF2B5EF4-FFF2-40B4-BE49-F238E27FC236}">
                <a16:creationId xmlns:a16="http://schemas.microsoft.com/office/drawing/2014/main" id="{3CCC5318-96A1-4DCE-AED2-C84AD4992A62}"/>
              </a:ext>
            </a:extLst>
          </p:cNvPr>
          <p:cNvPicPr>
            <a:picLocks noChangeAspect="1"/>
          </p:cNvPicPr>
          <p:nvPr/>
        </p:nvPicPr>
        <p:blipFill>
          <a:blip r:embed="rId3"/>
          <a:stretch>
            <a:fillRect/>
          </a:stretch>
        </p:blipFill>
        <p:spPr>
          <a:xfrm>
            <a:off x="764875" y="1017917"/>
            <a:ext cx="10524226" cy="4886248"/>
          </a:xfrm>
          <a:prstGeom prst="rect">
            <a:avLst/>
          </a:prstGeom>
        </p:spPr>
      </p:pic>
      <p:sp>
        <p:nvSpPr>
          <p:cNvPr id="8" name="Rechteck 7">
            <a:extLst>
              <a:ext uri="{FF2B5EF4-FFF2-40B4-BE49-F238E27FC236}">
                <a16:creationId xmlns:a16="http://schemas.microsoft.com/office/drawing/2014/main" id="{235FD138-C877-4F1F-B8AA-9089204BBCE2}"/>
              </a:ext>
            </a:extLst>
          </p:cNvPr>
          <p:cNvSpPr/>
          <p:nvPr/>
        </p:nvSpPr>
        <p:spPr>
          <a:xfrm>
            <a:off x="902899" y="4567381"/>
            <a:ext cx="9802046" cy="747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Google Shape;115;p3">
            <a:extLst>
              <a:ext uri="{FF2B5EF4-FFF2-40B4-BE49-F238E27FC236}">
                <a16:creationId xmlns:a16="http://schemas.microsoft.com/office/drawing/2014/main" id="{3EFED005-5464-A2BF-C1B3-91D0390DD8EA}"/>
              </a:ext>
            </a:extLst>
          </p:cNvPr>
          <p:cNvSpPr/>
          <p:nvPr/>
        </p:nvSpPr>
        <p:spPr>
          <a:xfrm>
            <a:off x="-52139" y="6166253"/>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 name="Textfeld 4">
            <a:extLst>
              <a:ext uri="{FF2B5EF4-FFF2-40B4-BE49-F238E27FC236}">
                <a16:creationId xmlns:a16="http://schemas.microsoft.com/office/drawing/2014/main" id="{7AA437D9-D7F0-413D-E6C1-64C034DD29F1}"/>
              </a:ext>
            </a:extLst>
          </p:cNvPr>
          <p:cNvSpPr txBox="1"/>
          <p:nvPr/>
        </p:nvSpPr>
        <p:spPr>
          <a:xfrm>
            <a:off x="56437" y="6211470"/>
            <a:ext cx="11566560" cy="523220"/>
          </a:xfrm>
          <a:prstGeom prst="rect">
            <a:avLst/>
          </a:prstGeom>
          <a:noFill/>
        </p:spPr>
        <p:txBody>
          <a:bodyPr wrap="square">
            <a:spAutoFit/>
          </a:bodyPr>
          <a:lstStyle/>
          <a:p>
            <a:r>
              <a:rPr lang="en-US" sz="1400" dirty="0">
                <a:latin typeface="Cambria" panose="02040503050406030204" pitchFamily="18" charset="0"/>
                <a:ea typeface="Times New Roman" panose="02020603050405020304" pitchFamily="18" charset="0"/>
                <a:cs typeface="Times New Roman" panose="02020603050405020304" pitchFamily="18" charset="0"/>
              </a:rPr>
              <a:t>Winter, … </a:t>
            </a:r>
            <a:r>
              <a:rPr lang="en-US" sz="1400" b="1" dirty="0">
                <a:latin typeface="Cambria" panose="02040503050406030204" pitchFamily="18" charset="0"/>
                <a:ea typeface="Times New Roman" panose="02020603050405020304" pitchFamily="18" charset="0"/>
                <a:cs typeface="Times New Roman" panose="02020603050405020304" pitchFamily="18" charset="0"/>
              </a:rPr>
              <a:t>Hahn</a:t>
            </a:r>
            <a:r>
              <a:rPr lang="en-US" sz="1400" dirty="0">
                <a:latin typeface="Cambria" panose="02040503050406030204" pitchFamily="18" charset="0"/>
                <a:ea typeface="Times New Roman" panose="02020603050405020304" pitchFamily="18" charset="0"/>
                <a:cs typeface="Times New Roman" panose="02020603050405020304" pitchFamily="18" charset="0"/>
              </a:rPr>
              <a:t>. (2022). More Alike than Different: Quantifying Deviations of Brain Structure and Function in Major Depressive Disorder across Neuroimaging Modalities.  JAMA </a:t>
            </a:r>
            <a:r>
              <a:rPr lang="en-US" sz="1400" dirty="0" err="1">
                <a:latin typeface="Cambria" panose="02040503050406030204" pitchFamily="18" charset="0"/>
                <a:ea typeface="Times New Roman" panose="02020603050405020304" pitchFamily="18" charset="0"/>
                <a:cs typeface="Times New Roman" panose="02020603050405020304" pitchFamily="18" charset="0"/>
              </a:rPr>
              <a:t>Psychiatryç</a:t>
            </a:r>
            <a:endParaRPr lang="de-DE"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747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GB" dirty="0"/>
              <a:t>Group-Level Statistical Inference</a:t>
            </a:r>
            <a:endParaRPr lang="en-US" dirty="0"/>
          </a:p>
        </p:txBody>
      </p:sp>
      <p:pic>
        <p:nvPicPr>
          <p:cNvPr id="3" name="Grafik 2">
            <a:extLst>
              <a:ext uri="{FF2B5EF4-FFF2-40B4-BE49-F238E27FC236}">
                <a16:creationId xmlns:a16="http://schemas.microsoft.com/office/drawing/2014/main" id="{3CCC5318-96A1-4DCE-AED2-C84AD4992A62}"/>
              </a:ext>
            </a:extLst>
          </p:cNvPr>
          <p:cNvPicPr>
            <a:picLocks noChangeAspect="1"/>
          </p:cNvPicPr>
          <p:nvPr/>
        </p:nvPicPr>
        <p:blipFill>
          <a:blip r:embed="rId3"/>
          <a:stretch>
            <a:fillRect/>
          </a:stretch>
        </p:blipFill>
        <p:spPr>
          <a:xfrm>
            <a:off x="764875" y="1017917"/>
            <a:ext cx="10524226" cy="4886248"/>
          </a:xfrm>
          <a:prstGeom prst="rect">
            <a:avLst/>
          </a:prstGeom>
        </p:spPr>
      </p:pic>
      <p:sp>
        <p:nvSpPr>
          <p:cNvPr id="2" name="Slide Number Placeholder 9">
            <a:extLst>
              <a:ext uri="{FF2B5EF4-FFF2-40B4-BE49-F238E27FC236}">
                <a16:creationId xmlns:a16="http://schemas.microsoft.com/office/drawing/2014/main" id="{5FD1B73D-FA90-8EE7-4594-7A5C7756E480}"/>
              </a:ext>
            </a:extLst>
          </p:cNvPr>
          <p:cNvSpPr txBox="1">
            <a:spLocks/>
          </p:cNvSpPr>
          <p:nvPr/>
        </p:nvSpPr>
        <p:spPr>
          <a:xfrm>
            <a:off x="8713788" y="6516688"/>
            <a:ext cx="2743200" cy="365125"/>
          </a:xfrm>
          <a:prstGeom prst="rect">
            <a:avLst/>
          </a:prstGeom>
        </p:spPr>
        <p:txBody>
          <a:bodyPr vert="horz" lIns="91440" tIns="45720" rIns="91440" bIns="45720" rtlCol="0" anchor="ctr"/>
          <a:lstStyle>
            <a:defPPr>
              <a:defRPr lang="de-DE"/>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D00EC08-9C12-43EB-972A-C3DE1831E09F}" type="slidenum">
              <a:rPr lang="de-DE" smtClean="0"/>
              <a:pPr>
                <a:defRPr/>
              </a:pPr>
              <a:t>16</a:t>
            </a:fld>
            <a:endParaRPr lang="de-DE" dirty="0"/>
          </a:p>
        </p:txBody>
      </p:sp>
      <p:sp>
        <p:nvSpPr>
          <p:cNvPr id="4" name="Google Shape;115;p3">
            <a:extLst>
              <a:ext uri="{FF2B5EF4-FFF2-40B4-BE49-F238E27FC236}">
                <a16:creationId xmlns:a16="http://schemas.microsoft.com/office/drawing/2014/main" id="{59298222-80C3-8E74-A0EB-7F0A5A828A08}"/>
              </a:ext>
            </a:extLst>
          </p:cNvPr>
          <p:cNvSpPr/>
          <p:nvPr/>
        </p:nvSpPr>
        <p:spPr>
          <a:xfrm>
            <a:off x="-52139" y="6166253"/>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 name="Textfeld 4">
            <a:extLst>
              <a:ext uri="{FF2B5EF4-FFF2-40B4-BE49-F238E27FC236}">
                <a16:creationId xmlns:a16="http://schemas.microsoft.com/office/drawing/2014/main" id="{A40165BB-5695-E353-3920-4274927C2097}"/>
              </a:ext>
            </a:extLst>
          </p:cNvPr>
          <p:cNvSpPr txBox="1"/>
          <p:nvPr/>
        </p:nvSpPr>
        <p:spPr>
          <a:xfrm>
            <a:off x="56437" y="6211470"/>
            <a:ext cx="11566560" cy="523220"/>
          </a:xfrm>
          <a:prstGeom prst="rect">
            <a:avLst/>
          </a:prstGeom>
          <a:noFill/>
        </p:spPr>
        <p:txBody>
          <a:bodyPr wrap="square">
            <a:spAutoFit/>
          </a:bodyPr>
          <a:lstStyle/>
          <a:p>
            <a:r>
              <a:rPr lang="en-US" sz="1400" dirty="0">
                <a:latin typeface="Cambria" panose="02040503050406030204" pitchFamily="18" charset="0"/>
                <a:ea typeface="Times New Roman" panose="02020603050405020304" pitchFamily="18" charset="0"/>
                <a:cs typeface="Times New Roman" panose="02020603050405020304" pitchFamily="18" charset="0"/>
              </a:rPr>
              <a:t>Winter, … </a:t>
            </a:r>
            <a:r>
              <a:rPr lang="en-US" sz="1400" b="1" dirty="0">
                <a:latin typeface="Cambria" panose="02040503050406030204" pitchFamily="18" charset="0"/>
                <a:ea typeface="Times New Roman" panose="02020603050405020304" pitchFamily="18" charset="0"/>
                <a:cs typeface="Times New Roman" panose="02020603050405020304" pitchFamily="18" charset="0"/>
              </a:rPr>
              <a:t>Hahn</a:t>
            </a:r>
            <a:r>
              <a:rPr lang="en-US" sz="1400" dirty="0">
                <a:latin typeface="Cambria" panose="02040503050406030204" pitchFamily="18" charset="0"/>
                <a:ea typeface="Times New Roman" panose="02020603050405020304" pitchFamily="18" charset="0"/>
                <a:cs typeface="Times New Roman" panose="02020603050405020304" pitchFamily="18" charset="0"/>
              </a:rPr>
              <a:t>. (2022). More Alike than Different: Quantifying Deviations of Brain Structure and Function in Major Depressive Disorder across Neuroimaging Modalities.  JAMA </a:t>
            </a:r>
            <a:r>
              <a:rPr lang="en-US" sz="1400" dirty="0" err="1">
                <a:latin typeface="Cambria" panose="02040503050406030204" pitchFamily="18" charset="0"/>
                <a:ea typeface="Times New Roman" panose="02020603050405020304" pitchFamily="18" charset="0"/>
                <a:cs typeface="Times New Roman" panose="02020603050405020304" pitchFamily="18" charset="0"/>
              </a:rPr>
              <a:t>Psychiatryç</a:t>
            </a:r>
            <a:endParaRPr lang="de-DE"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a:extLst>
            <a:ext uri="{FF2B5EF4-FFF2-40B4-BE49-F238E27FC236}">
              <a16:creationId xmlns:a16="http://schemas.microsoft.com/office/drawing/2014/main" id="{7CFC13A3-4CB7-78AD-06C1-D3D8A68DB501}"/>
            </a:ext>
          </a:extLst>
        </p:cNvPr>
        <p:cNvGrpSpPr/>
        <p:nvPr/>
      </p:nvGrpSpPr>
      <p:grpSpPr>
        <a:xfrm>
          <a:off x="0" y="0"/>
          <a:ext cx="0" cy="0"/>
          <a:chOff x="0" y="0"/>
          <a:chExt cx="0" cy="0"/>
        </a:xfrm>
      </p:grpSpPr>
      <p:sp>
        <p:nvSpPr>
          <p:cNvPr id="115" name="Google Shape;115;p3">
            <a:extLst>
              <a:ext uri="{FF2B5EF4-FFF2-40B4-BE49-F238E27FC236}">
                <a16:creationId xmlns:a16="http://schemas.microsoft.com/office/drawing/2014/main" id="{C5A10210-91C9-7151-0D9F-A0BED142B85E}"/>
              </a:ext>
            </a:extLst>
          </p:cNvPr>
          <p:cNvSpPr/>
          <p:nvPr/>
        </p:nvSpPr>
        <p:spPr>
          <a:xfrm>
            <a:off x="-52139" y="6148324"/>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 name="Google Shape;116;p3">
            <a:extLst>
              <a:ext uri="{FF2B5EF4-FFF2-40B4-BE49-F238E27FC236}">
                <a16:creationId xmlns:a16="http://schemas.microsoft.com/office/drawing/2014/main" id="{CEC2A70A-C581-F5F4-8252-7F7E3A43F1A9}"/>
              </a:ext>
            </a:extLst>
          </p:cNvPr>
          <p:cNvSpPr/>
          <p:nvPr/>
        </p:nvSpPr>
        <p:spPr>
          <a:xfrm>
            <a:off x="2767013" y="4275882"/>
            <a:ext cx="4632270" cy="1354176"/>
          </a:xfrm>
          <a:prstGeom prst="rect">
            <a:avLst/>
          </a:prstGeom>
          <a:noFill/>
          <a:ln>
            <a:noFill/>
          </a:ln>
        </p:spPr>
        <p:txBody>
          <a:bodyPr spcFirstLastPara="1" wrap="square" lIns="91425" tIns="45700" rIns="91425" bIns="45700" anchor="t" anchorCtr="0">
            <a:spAutoFit/>
          </a:bodyPr>
          <a:lstStyle/>
          <a:p>
            <a:pPr marL="284163" marR="0" lvl="0" indent="-284163" algn="l" rtl="0">
              <a:lnSpc>
                <a:spcPct val="100000"/>
              </a:lnSpc>
              <a:spcBef>
                <a:spcPts val="0"/>
              </a:spcBef>
              <a:spcAft>
                <a:spcPts val="0"/>
              </a:spcAft>
              <a:buClr>
                <a:schemeClr val="dk1"/>
              </a:buClr>
              <a:buSzPts val="1800"/>
              <a:buFont typeface="Arial"/>
              <a:buChar char="•"/>
            </a:pPr>
            <a:r>
              <a:rPr lang="de-DE" b="0" i="0" u="none" strike="noStrike" cap="none" dirty="0">
                <a:solidFill>
                  <a:schemeClr val="dk1"/>
                </a:solidFill>
                <a:ea typeface="Calibri"/>
                <a:cs typeface="Calibri" panose="020F0502020204030204" pitchFamily="34" charset="0"/>
                <a:sym typeface="Calibri"/>
              </a:rPr>
              <a:t>Single-</a:t>
            </a:r>
            <a:r>
              <a:rPr lang="de-DE" b="0" i="0" u="none" strike="noStrike" cap="none" dirty="0" err="1">
                <a:solidFill>
                  <a:schemeClr val="dk1"/>
                </a:solidFill>
                <a:ea typeface="Calibri"/>
                <a:cs typeface="Calibri" panose="020F0502020204030204" pitchFamily="34" charset="0"/>
                <a:sym typeface="Calibri"/>
              </a:rPr>
              <a:t>subject</a:t>
            </a:r>
            <a:r>
              <a:rPr lang="de-DE" b="0" i="0" u="none" strike="noStrike" cap="none" dirty="0">
                <a:solidFill>
                  <a:schemeClr val="dk1"/>
                </a:solidFill>
                <a:ea typeface="Calibri"/>
                <a:cs typeface="Calibri" panose="020F0502020204030204" pitchFamily="34" charset="0"/>
                <a:sym typeface="Calibri"/>
              </a:rPr>
              <a:t> </a:t>
            </a:r>
            <a:r>
              <a:rPr lang="de-DE" b="0" i="0" u="none" strike="noStrike" cap="none" dirty="0" err="1">
                <a:solidFill>
                  <a:schemeClr val="dk1"/>
                </a:solidFill>
                <a:ea typeface="Calibri"/>
                <a:cs typeface="Calibri" panose="020F0502020204030204" pitchFamily="34" charset="0"/>
                <a:sym typeface="Calibri"/>
              </a:rPr>
              <a:t>prediction</a:t>
            </a:r>
            <a:r>
              <a:rPr lang="de-DE" b="0" i="0" u="none" strike="noStrike" cap="none" dirty="0">
                <a:solidFill>
                  <a:schemeClr val="dk1"/>
                </a:solidFill>
                <a:ea typeface="Calibri"/>
                <a:cs typeface="Calibri" panose="020F0502020204030204" pitchFamily="34" charset="0"/>
                <a:sym typeface="Calibri"/>
              </a:rPr>
              <a:t> </a:t>
            </a:r>
            <a:r>
              <a:rPr lang="de-DE" b="0" i="0" u="none" strike="noStrike" cap="none" dirty="0" err="1">
                <a:solidFill>
                  <a:schemeClr val="dk1"/>
                </a:solidFill>
                <a:ea typeface="Calibri"/>
                <a:cs typeface="Calibri" panose="020F0502020204030204" pitchFamily="34" charset="0"/>
                <a:sym typeface="Calibri"/>
              </a:rPr>
              <a:t>is</a:t>
            </a:r>
            <a:r>
              <a:rPr lang="de-DE" b="0" i="0" u="none" strike="noStrike" cap="none" dirty="0">
                <a:solidFill>
                  <a:schemeClr val="dk1"/>
                </a:solidFill>
                <a:ea typeface="Calibri"/>
                <a:cs typeface="Calibri" panose="020F0502020204030204" pitchFamily="34" charset="0"/>
                <a:sym typeface="Calibri"/>
              </a:rPr>
              <a:t> </a:t>
            </a:r>
            <a:r>
              <a:rPr lang="de-DE" b="0" i="0" u="none" strike="noStrike" cap="none" dirty="0" err="1">
                <a:solidFill>
                  <a:schemeClr val="dk1"/>
                </a:solidFill>
                <a:ea typeface="Calibri"/>
                <a:cs typeface="Calibri" panose="020F0502020204030204" pitchFamily="34" charset="0"/>
                <a:sym typeface="Calibri"/>
              </a:rPr>
              <a:t>necessary</a:t>
            </a:r>
            <a:endParaRPr b="0" i="0" u="none" strike="noStrike" cap="none" dirty="0">
              <a:solidFill>
                <a:srgbClr val="000000"/>
              </a:solidFill>
              <a:ea typeface="Arial"/>
              <a:cs typeface="Calibri" panose="020F0502020204030204" pitchFamily="34" charset="0"/>
              <a:sym typeface="Arial"/>
            </a:endParaRPr>
          </a:p>
          <a:p>
            <a:pPr marL="284163" marR="0" lvl="0" indent="-284163" algn="l" rtl="0">
              <a:lnSpc>
                <a:spcPct val="100000"/>
              </a:lnSpc>
              <a:spcBef>
                <a:spcPts val="360"/>
              </a:spcBef>
              <a:spcAft>
                <a:spcPts val="0"/>
              </a:spcAft>
              <a:buClr>
                <a:schemeClr val="dk1"/>
              </a:buClr>
              <a:buSzPts val="1800"/>
              <a:buFont typeface="Arial"/>
              <a:buChar char="•"/>
            </a:pPr>
            <a:r>
              <a:rPr lang="de-DE" b="0" i="0" u="none" strike="noStrike" cap="none" dirty="0" err="1">
                <a:solidFill>
                  <a:schemeClr val="dk1"/>
                </a:solidFill>
                <a:ea typeface="Calibri"/>
                <a:cs typeface="Calibri" panose="020F0502020204030204" pitchFamily="34" charset="0"/>
                <a:sym typeface="Calibri"/>
              </a:rPr>
              <a:t>Disorders</a:t>
            </a:r>
            <a:r>
              <a:rPr lang="de-DE" b="0" i="0" u="none" strike="noStrike" cap="none" dirty="0">
                <a:solidFill>
                  <a:schemeClr val="dk1"/>
                </a:solidFill>
                <a:ea typeface="Calibri"/>
                <a:cs typeface="Calibri" panose="020F0502020204030204" pitchFamily="34" charset="0"/>
                <a:sym typeface="Calibri"/>
              </a:rPr>
              <a:t> </a:t>
            </a:r>
            <a:r>
              <a:rPr lang="de-DE" b="0" i="0" u="none" strike="noStrike" cap="none" dirty="0" err="1">
                <a:solidFill>
                  <a:schemeClr val="dk1"/>
                </a:solidFill>
                <a:ea typeface="Calibri"/>
                <a:cs typeface="Calibri" panose="020F0502020204030204" pitchFamily="34" charset="0"/>
                <a:sym typeface="Calibri"/>
              </a:rPr>
              <a:t>are</a:t>
            </a:r>
            <a:r>
              <a:rPr lang="de-DE" b="0" i="0" u="none" strike="noStrike" cap="none" dirty="0">
                <a:solidFill>
                  <a:schemeClr val="dk1"/>
                </a:solidFill>
                <a:ea typeface="Calibri"/>
                <a:cs typeface="Calibri" panose="020F0502020204030204" pitchFamily="34" charset="0"/>
                <a:sym typeface="Calibri"/>
              </a:rPr>
              <a:t> “multivariate”</a:t>
            </a:r>
            <a:endParaRPr b="0" i="0" u="none" strike="noStrike" cap="none" dirty="0">
              <a:solidFill>
                <a:srgbClr val="000000"/>
              </a:solidFill>
              <a:ea typeface="Arial"/>
              <a:cs typeface="Calibri" panose="020F0502020204030204" pitchFamily="34" charset="0"/>
              <a:sym typeface="Arial"/>
            </a:endParaRPr>
          </a:p>
          <a:p>
            <a:pPr marL="284163" marR="0" lvl="0" indent="-284163" algn="l" rtl="0">
              <a:lnSpc>
                <a:spcPct val="100000"/>
              </a:lnSpc>
              <a:spcBef>
                <a:spcPts val="360"/>
              </a:spcBef>
              <a:spcAft>
                <a:spcPts val="0"/>
              </a:spcAft>
              <a:buClr>
                <a:schemeClr val="dk1"/>
              </a:buClr>
              <a:buSzPts val="1800"/>
              <a:buFont typeface="Arial"/>
              <a:buChar char="•"/>
            </a:pPr>
            <a:r>
              <a:rPr lang="de-DE" b="0" i="0" u="none" strike="noStrike" cap="none" dirty="0">
                <a:solidFill>
                  <a:schemeClr val="dk1"/>
                </a:solidFill>
                <a:ea typeface="Calibri"/>
                <a:cs typeface="Calibri" panose="020F0502020204030204" pitchFamily="34" charset="0"/>
                <a:sym typeface="Calibri"/>
              </a:rPr>
              <a:t>”Replication Crisis”</a:t>
            </a:r>
          </a:p>
          <a:p>
            <a:pPr marL="284163" lvl="0" indent="-284163">
              <a:spcBef>
                <a:spcPts val="360"/>
              </a:spcBef>
              <a:spcAft>
                <a:spcPts val="0"/>
              </a:spcAft>
              <a:buClr>
                <a:schemeClr val="dk1"/>
              </a:buClr>
              <a:buSzPts val="1800"/>
              <a:buFont typeface="Arial"/>
              <a:buChar char="•"/>
            </a:pPr>
            <a:r>
              <a:rPr lang="de-DE" dirty="0" err="1">
                <a:solidFill>
                  <a:srgbClr val="000000"/>
                </a:solidFill>
                <a:ea typeface="Arial"/>
                <a:cs typeface="Calibri" panose="020F0502020204030204" pitchFamily="34" charset="0"/>
                <a:sym typeface="Arial"/>
              </a:rPr>
              <a:t>Requires</a:t>
            </a:r>
            <a:r>
              <a:rPr lang="de-DE" dirty="0">
                <a:solidFill>
                  <a:srgbClr val="000000"/>
                </a:solidFill>
                <a:ea typeface="Arial"/>
                <a:cs typeface="Calibri" panose="020F0502020204030204" pitchFamily="34" charset="0"/>
                <a:sym typeface="Arial"/>
              </a:rPr>
              <a:t> quantitative </a:t>
            </a:r>
            <a:r>
              <a:rPr lang="de-DE" dirty="0" err="1">
                <a:solidFill>
                  <a:srgbClr val="000000"/>
                </a:solidFill>
                <a:ea typeface="Arial"/>
                <a:cs typeface="Calibri" panose="020F0502020204030204" pitchFamily="34" charset="0"/>
                <a:sym typeface="Arial"/>
              </a:rPr>
              <a:t>theory</a:t>
            </a:r>
            <a:r>
              <a:rPr lang="de-DE" dirty="0">
                <a:solidFill>
                  <a:srgbClr val="000000"/>
                </a:solidFill>
                <a:ea typeface="Arial"/>
                <a:cs typeface="Calibri" panose="020F0502020204030204" pitchFamily="34" charset="0"/>
                <a:sym typeface="Arial"/>
              </a:rPr>
              <a:t>!</a:t>
            </a:r>
          </a:p>
        </p:txBody>
      </p:sp>
      <p:grpSp>
        <p:nvGrpSpPr>
          <p:cNvPr id="117" name="Google Shape;117;p3">
            <a:extLst>
              <a:ext uri="{FF2B5EF4-FFF2-40B4-BE49-F238E27FC236}">
                <a16:creationId xmlns:a16="http://schemas.microsoft.com/office/drawing/2014/main" id="{2C30335A-9B33-AB3B-D72C-DB9C1FF4854D}"/>
              </a:ext>
            </a:extLst>
          </p:cNvPr>
          <p:cNvGrpSpPr/>
          <p:nvPr/>
        </p:nvGrpSpPr>
        <p:grpSpPr>
          <a:xfrm rot="195205">
            <a:off x="4433254" y="2245292"/>
            <a:ext cx="1816791" cy="1303544"/>
            <a:chOff x="4753382" y="2262816"/>
            <a:chExt cx="1035989" cy="1151256"/>
          </a:xfrm>
        </p:grpSpPr>
        <p:sp>
          <p:nvSpPr>
            <p:cNvPr id="118" name="Google Shape;118;p3">
              <a:extLst>
                <a:ext uri="{FF2B5EF4-FFF2-40B4-BE49-F238E27FC236}">
                  <a16:creationId xmlns:a16="http://schemas.microsoft.com/office/drawing/2014/main" id="{22D7EF2A-2153-6BDA-3746-1C5CE5EB404D}"/>
                </a:ext>
              </a:extLst>
            </p:cNvPr>
            <p:cNvSpPr/>
            <p:nvPr/>
          </p:nvSpPr>
          <p:spPr>
            <a:xfrm rot="-1735210">
              <a:off x="4835935" y="2693089"/>
              <a:ext cx="828916" cy="555172"/>
            </a:xfrm>
            <a:prstGeom prst="rightArrow">
              <a:avLst>
                <a:gd name="adj1" fmla="val 50000"/>
                <a:gd name="adj2" fmla="val 5000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19" name="Google Shape;119;p3">
              <a:extLst>
                <a:ext uri="{FF2B5EF4-FFF2-40B4-BE49-F238E27FC236}">
                  <a16:creationId xmlns:a16="http://schemas.microsoft.com/office/drawing/2014/main" id="{706F6097-4A2B-4D81-AFAA-9CA7A632F07F}"/>
                </a:ext>
              </a:extLst>
            </p:cNvPr>
            <p:cNvSpPr txBox="1"/>
            <p:nvPr/>
          </p:nvSpPr>
          <p:spPr>
            <a:xfrm rot="-195205">
              <a:off x="4919602" y="2286303"/>
              <a:ext cx="849085" cy="7530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de-DE" sz="4500" b="0" i="0" u="none" strike="noStrike" cap="none">
                  <a:solidFill>
                    <a:srgbClr val="C00000"/>
                  </a:solidFill>
                  <a:latin typeface="Arial"/>
                  <a:ea typeface="Arial"/>
                  <a:cs typeface="Arial"/>
                  <a:sym typeface="Arial"/>
                </a:rPr>
                <a:t>?</a:t>
              </a:r>
              <a:endParaRPr sz="4500" b="0" i="0" u="none" strike="noStrike" cap="none">
                <a:solidFill>
                  <a:srgbClr val="C00000"/>
                </a:solidFill>
                <a:latin typeface="Arial"/>
                <a:ea typeface="Arial"/>
                <a:cs typeface="Arial"/>
                <a:sym typeface="Arial"/>
              </a:endParaRPr>
            </a:p>
          </p:txBody>
        </p:sp>
      </p:grpSp>
      <p:pic>
        <p:nvPicPr>
          <p:cNvPr id="120" name="Google Shape;120;p3" descr="SPMt_unpxneu">
            <a:extLst>
              <a:ext uri="{FF2B5EF4-FFF2-40B4-BE49-F238E27FC236}">
                <a16:creationId xmlns:a16="http://schemas.microsoft.com/office/drawing/2014/main" id="{7DB47186-BD2A-7E3E-ACC0-AAAADDA19D6C}"/>
              </a:ext>
            </a:extLst>
          </p:cNvPr>
          <p:cNvPicPr preferRelativeResize="0"/>
          <p:nvPr/>
        </p:nvPicPr>
        <p:blipFill rotWithShape="1">
          <a:blip r:embed="rId3">
            <a:alphaModFix/>
          </a:blip>
          <a:srcRect/>
          <a:stretch/>
        </p:blipFill>
        <p:spPr>
          <a:xfrm>
            <a:off x="1176338" y="3902075"/>
            <a:ext cx="1301750" cy="754063"/>
          </a:xfrm>
          <a:prstGeom prst="rect">
            <a:avLst/>
          </a:prstGeom>
          <a:noFill/>
          <a:ln>
            <a:noFill/>
          </a:ln>
        </p:spPr>
      </p:pic>
      <p:sp>
        <p:nvSpPr>
          <p:cNvPr id="121" name="Google Shape;121;p3">
            <a:extLst>
              <a:ext uri="{FF2B5EF4-FFF2-40B4-BE49-F238E27FC236}">
                <a16:creationId xmlns:a16="http://schemas.microsoft.com/office/drawing/2014/main" id="{C8A68A4F-05A9-DAA3-65CB-A47A1F5DEF86}"/>
              </a:ext>
            </a:extLst>
          </p:cNvPr>
          <p:cNvSpPr txBox="1"/>
          <p:nvPr/>
        </p:nvSpPr>
        <p:spPr>
          <a:xfrm>
            <a:off x="1086424" y="4621178"/>
            <a:ext cx="1521923"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Data</a:t>
            </a:r>
            <a:endParaRPr sz="1800" b="0" i="0" u="none" strike="noStrike" cap="none">
              <a:solidFill>
                <a:schemeClr val="lt1"/>
              </a:solidFill>
              <a:latin typeface="Calibri"/>
              <a:ea typeface="Calibri"/>
              <a:cs typeface="Calibri"/>
              <a:sym typeface="Calibri"/>
            </a:endParaRPr>
          </a:p>
        </p:txBody>
      </p:sp>
      <p:grpSp>
        <p:nvGrpSpPr>
          <p:cNvPr id="122" name="Google Shape;122;p3">
            <a:extLst>
              <a:ext uri="{FF2B5EF4-FFF2-40B4-BE49-F238E27FC236}">
                <a16:creationId xmlns:a16="http://schemas.microsoft.com/office/drawing/2014/main" id="{B360D29E-1F81-DA6F-FAE7-3CF65DBFF9FE}"/>
              </a:ext>
            </a:extLst>
          </p:cNvPr>
          <p:cNvGrpSpPr/>
          <p:nvPr/>
        </p:nvGrpSpPr>
        <p:grpSpPr>
          <a:xfrm>
            <a:off x="2798763" y="2833687"/>
            <a:ext cx="1724025" cy="1390424"/>
            <a:chOff x="4017495" y="2634340"/>
            <a:chExt cx="2069195" cy="1667929"/>
          </a:xfrm>
        </p:grpSpPr>
        <p:pic>
          <p:nvPicPr>
            <p:cNvPr id="123" name="Google Shape;123;p3" descr="http://www.ruf.rice.edu/~lane/stat_sim/gdexpl.gif">
              <a:extLst>
                <a:ext uri="{FF2B5EF4-FFF2-40B4-BE49-F238E27FC236}">
                  <a16:creationId xmlns:a16="http://schemas.microsoft.com/office/drawing/2014/main" id="{A805895F-2A4A-7C51-F31B-28ECEED39194}"/>
                </a:ext>
              </a:extLst>
            </p:cNvPr>
            <p:cNvPicPr preferRelativeResize="0"/>
            <p:nvPr/>
          </p:nvPicPr>
          <p:blipFill rotWithShape="1">
            <a:blip r:embed="rId4">
              <a:alphaModFix/>
            </a:blip>
            <a:srcRect l="11217" t="4584" r="15638" b="32869"/>
            <a:stretch/>
          </p:blipFill>
          <p:spPr>
            <a:xfrm>
              <a:off x="4244793" y="2634340"/>
              <a:ext cx="1635306" cy="871447"/>
            </a:xfrm>
            <a:prstGeom prst="rect">
              <a:avLst/>
            </a:prstGeom>
            <a:noFill/>
            <a:ln>
              <a:noFill/>
            </a:ln>
          </p:spPr>
        </p:pic>
        <p:sp>
          <p:nvSpPr>
            <p:cNvPr id="124" name="Google Shape;124;p3">
              <a:extLst>
                <a:ext uri="{FF2B5EF4-FFF2-40B4-BE49-F238E27FC236}">
                  <a16:creationId xmlns:a16="http://schemas.microsoft.com/office/drawing/2014/main" id="{5709F253-F352-571B-E864-F993A71894E1}"/>
                </a:ext>
              </a:extLst>
            </p:cNvPr>
            <p:cNvSpPr txBox="1"/>
            <p:nvPr/>
          </p:nvSpPr>
          <p:spPr>
            <a:xfrm>
              <a:off x="4017495" y="3526942"/>
              <a:ext cx="2069195" cy="775327"/>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Group-level Inference</a:t>
              </a:r>
              <a:endParaRPr sz="1400" b="0" i="0" u="none" strike="noStrike" cap="none">
                <a:solidFill>
                  <a:srgbClr val="000000"/>
                </a:solidFill>
                <a:latin typeface="Arial"/>
                <a:ea typeface="Arial"/>
                <a:cs typeface="Arial"/>
                <a:sym typeface="Arial"/>
              </a:endParaRPr>
            </a:p>
          </p:txBody>
        </p:sp>
      </p:grpSp>
      <p:sp>
        <p:nvSpPr>
          <p:cNvPr id="125" name="Google Shape;125;p3">
            <a:extLst>
              <a:ext uri="{FF2B5EF4-FFF2-40B4-BE49-F238E27FC236}">
                <a16:creationId xmlns:a16="http://schemas.microsoft.com/office/drawing/2014/main" id="{0CD16AD9-9803-B202-F1D8-EAA9F3BAB8C2}"/>
              </a:ext>
            </a:extLst>
          </p:cNvPr>
          <p:cNvSpPr txBox="1">
            <a:spLocks noGrp="1"/>
          </p:cNvSpPr>
          <p:nvPr>
            <p:ph type="title"/>
          </p:nvPr>
        </p:nvSpPr>
        <p:spPr>
          <a:xfrm>
            <a:off x="419100" y="339725"/>
            <a:ext cx="10515600" cy="531813"/>
          </a:xfrm>
          <a:prstGeom prst="rect">
            <a:avLst/>
          </a:prstGeom>
          <a:noFill/>
          <a:ln>
            <a:noFill/>
          </a:ln>
        </p:spPr>
        <p:txBody>
          <a:bodyPr spcFirstLastPara="1" wrap="square" lIns="91425" tIns="45700" rIns="91425" bIns="45700" anchor="ctr" anchorCtr="0">
            <a:normAutofit/>
          </a:bodyPr>
          <a:lstStyle/>
          <a:p>
            <a:pPr lvl="0">
              <a:spcBef>
                <a:spcPts val="0"/>
              </a:spcBef>
              <a:spcAft>
                <a:spcPts val="0"/>
              </a:spcAft>
              <a:buSzPts val="1400"/>
            </a:pPr>
            <a:r>
              <a:rPr lang="de-DE" dirty="0" err="1"/>
              <a:t>Towards</a:t>
            </a:r>
            <a:r>
              <a:rPr lang="de-DE" dirty="0"/>
              <a:t> </a:t>
            </a:r>
            <a:r>
              <a:rPr lang="de-DE" dirty="0" err="1"/>
              <a:t>Personalized</a:t>
            </a:r>
            <a:r>
              <a:rPr lang="de-DE" dirty="0"/>
              <a:t> Medicine</a:t>
            </a:r>
            <a:endParaRPr dirty="0"/>
          </a:p>
        </p:txBody>
      </p:sp>
      <p:sp>
        <p:nvSpPr>
          <p:cNvPr id="126" name="Google Shape;126;p3">
            <a:extLst>
              <a:ext uri="{FF2B5EF4-FFF2-40B4-BE49-F238E27FC236}">
                <a16:creationId xmlns:a16="http://schemas.microsoft.com/office/drawing/2014/main" id="{EE0ACF9F-B80B-B77C-1BA6-C682AEFE09AB}"/>
              </a:ext>
            </a:extLst>
          </p:cNvPr>
          <p:cNvSpPr txBox="1"/>
          <p:nvPr/>
        </p:nvSpPr>
        <p:spPr>
          <a:xfrm>
            <a:off x="1179513" y="1011238"/>
            <a:ext cx="6597650" cy="942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de-DE" sz="1800" b="0" i="1" u="none" strike="noStrike" cap="none">
                <a:solidFill>
                  <a:schemeClr val="dk1"/>
                </a:solidFill>
                <a:latin typeface="Arial"/>
                <a:ea typeface="Arial"/>
                <a:cs typeface="Arial"/>
                <a:sym typeface="Arial"/>
              </a:rPr>
              <a:t>„We are drowning in information and starving for knowledge.“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1600"/>
              <a:buFont typeface="Arial"/>
              <a:buNone/>
            </a:pPr>
            <a:r>
              <a:rPr lang="de-DE" sz="1600" b="0" i="0" u="none" strike="noStrike" cap="none">
                <a:solidFill>
                  <a:schemeClr val="dk1"/>
                </a:solidFill>
                <a:latin typeface="Arial"/>
                <a:ea typeface="Arial"/>
                <a:cs typeface="Arial"/>
                <a:sym typeface="Arial"/>
              </a:rPr>
              <a:t>	- John Naisbitt</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B3838"/>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3">
            <a:extLst>
              <a:ext uri="{FF2B5EF4-FFF2-40B4-BE49-F238E27FC236}">
                <a16:creationId xmlns:a16="http://schemas.microsoft.com/office/drawing/2014/main" id="{8BFE987C-3777-F23A-61CF-C74A2F4952CC}"/>
              </a:ext>
            </a:extLst>
          </p:cNvPr>
          <p:cNvSpPr/>
          <p:nvPr/>
        </p:nvSpPr>
        <p:spPr>
          <a:xfrm>
            <a:off x="8160421" y="2084100"/>
            <a:ext cx="3529076" cy="286847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(Differential) Diagnosis</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err="1">
                <a:solidFill>
                  <a:schemeClr val="dk1"/>
                </a:solidFill>
                <a:latin typeface="Calibri"/>
                <a:ea typeface="Calibri"/>
                <a:cs typeface="Calibri"/>
                <a:sym typeface="Calibri"/>
              </a:rPr>
              <a:t>Personalized</a:t>
            </a:r>
            <a:r>
              <a:rPr lang="de-DE" sz="2200" b="1" i="0" u="none" strike="noStrike" cap="none" dirty="0">
                <a:solidFill>
                  <a:schemeClr val="dk1"/>
                </a:solidFill>
                <a:latin typeface="Calibri"/>
                <a:ea typeface="Calibri"/>
                <a:cs typeface="Calibri"/>
                <a:sym typeface="Calibri"/>
              </a:rPr>
              <a:t> Therapy</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Patient Management</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Intervention Design</a:t>
            </a:r>
            <a:endParaRPr sz="1400" b="0" i="0" u="none" strike="noStrike" cap="none" dirty="0">
              <a:solidFill>
                <a:srgbClr val="000000"/>
              </a:solidFill>
              <a:latin typeface="Arial"/>
              <a:ea typeface="Arial"/>
              <a:cs typeface="Arial"/>
              <a:sym typeface="Arial"/>
            </a:endParaRPr>
          </a:p>
        </p:txBody>
      </p:sp>
      <p:sp>
        <p:nvSpPr>
          <p:cNvPr id="128" name="Google Shape;128;p3">
            <a:extLst>
              <a:ext uri="{FF2B5EF4-FFF2-40B4-BE49-F238E27FC236}">
                <a16:creationId xmlns:a16="http://schemas.microsoft.com/office/drawing/2014/main" id="{024E73D9-4DC9-22A9-E7CD-0492D0C2930A}"/>
              </a:ext>
            </a:extLst>
          </p:cNvPr>
          <p:cNvSpPr/>
          <p:nvPr/>
        </p:nvSpPr>
        <p:spPr>
          <a:xfrm>
            <a:off x="156054" y="6197449"/>
            <a:ext cx="1219200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dirty="0">
                <a:solidFill>
                  <a:schemeClr val="dk1"/>
                </a:solidFill>
                <a:latin typeface="Cambria"/>
                <a:ea typeface="Cambria"/>
                <a:cs typeface="Cambria"/>
                <a:sym typeface="Cambria"/>
              </a:rPr>
              <a:t>Winter, … </a:t>
            </a:r>
            <a:r>
              <a:rPr lang="de-DE" sz="1600" b="1" i="0" u="none" strike="noStrike" cap="none" dirty="0">
                <a:solidFill>
                  <a:schemeClr val="dk1"/>
                </a:solidFill>
                <a:latin typeface="Cambria"/>
                <a:ea typeface="Cambria"/>
                <a:cs typeface="Cambria"/>
                <a:sym typeface="Cambria"/>
              </a:rPr>
              <a:t>Hahn</a:t>
            </a:r>
            <a:r>
              <a:rPr lang="de-DE" sz="1600" b="0" i="0" u="none" strike="noStrike" cap="none" dirty="0">
                <a:solidFill>
                  <a:schemeClr val="dk1"/>
                </a:solidFill>
                <a:latin typeface="Cambria"/>
                <a:ea typeface="Cambria"/>
                <a:cs typeface="Cambria"/>
                <a:sym typeface="Cambria"/>
              </a:rPr>
              <a:t>. (2022). More </a:t>
            </a:r>
            <a:r>
              <a:rPr lang="de-DE" sz="1600" b="0" i="0" u="none" strike="noStrike" cap="none" dirty="0" err="1">
                <a:solidFill>
                  <a:schemeClr val="dk1"/>
                </a:solidFill>
                <a:latin typeface="Cambria"/>
                <a:ea typeface="Cambria"/>
                <a:cs typeface="Cambria"/>
                <a:sym typeface="Cambria"/>
              </a:rPr>
              <a:t>Alike</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than</a:t>
            </a:r>
            <a:r>
              <a:rPr lang="de-DE" sz="1600" b="0" i="0" u="none" strike="noStrike" cap="none" dirty="0">
                <a:solidFill>
                  <a:schemeClr val="dk1"/>
                </a:solidFill>
                <a:latin typeface="Cambria"/>
                <a:ea typeface="Cambria"/>
                <a:cs typeface="Cambria"/>
                <a:sym typeface="Cambria"/>
              </a:rPr>
              <a:t> Different: </a:t>
            </a:r>
            <a:r>
              <a:rPr lang="de-DE" sz="1600" b="0" i="0" u="none" strike="noStrike" cap="none" dirty="0" err="1">
                <a:solidFill>
                  <a:schemeClr val="dk1"/>
                </a:solidFill>
                <a:latin typeface="Cambria"/>
                <a:ea typeface="Cambria"/>
                <a:cs typeface="Cambria"/>
                <a:sym typeface="Cambria"/>
              </a:rPr>
              <a:t>Quantifying</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Deviations</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of</a:t>
            </a:r>
            <a:r>
              <a:rPr lang="de-DE" sz="1600" b="0" i="0" u="none" strike="noStrike" cap="none" dirty="0">
                <a:solidFill>
                  <a:schemeClr val="dk1"/>
                </a:solidFill>
                <a:latin typeface="Cambria"/>
                <a:ea typeface="Cambria"/>
                <a:cs typeface="Cambria"/>
                <a:sym typeface="Cambria"/>
              </a:rPr>
              <a:t> Brain </a:t>
            </a:r>
            <a:r>
              <a:rPr lang="de-DE" sz="1600" b="0" i="0" u="none" strike="noStrike" cap="none" dirty="0" err="1">
                <a:solidFill>
                  <a:schemeClr val="dk1"/>
                </a:solidFill>
                <a:latin typeface="Cambria"/>
                <a:ea typeface="Cambria"/>
                <a:cs typeface="Cambria"/>
                <a:sym typeface="Cambria"/>
              </a:rPr>
              <a:t>Structure</a:t>
            </a:r>
            <a:r>
              <a:rPr lang="de-DE" sz="1600" b="0" i="0" u="none" strike="noStrike" cap="none" dirty="0">
                <a:solidFill>
                  <a:schemeClr val="dk1"/>
                </a:solidFill>
                <a:latin typeface="Cambria"/>
                <a:ea typeface="Cambria"/>
                <a:cs typeface="Cambria"/>
                <a:sym typeface="Cambria"/>
              </a:rPr>
              <a:t> and </a:t>
            </a:r>
            <a:r>
              <a:rPr lang="de-DE" sz="1600" b="0" i="0" u="none" strike="noStrike" cap="none" dirty="0" err="1">
                <a:solidFill>
                  <a:schemeClr val="dk1"/>
                </a:solidFill>
                <a:latin typeface="Cambria"/>
                <a:ea typeface="Cambria"/>
                <a:cs typeface="Cambria"/>
                <a:sym typeface="Cambria"/>
              </a:rPr>
              <a:t>Function</a:t>
            </a:r>
            <a:r>
              <a:rPr lang="de-DE" sz="1600" b="0" i="0" u="none" strike="noStrike" cap="none" dirty="0">
                <a:solidFill>
                  <a:schemeClr val="dk1"/>
                </a:solidFill>
                <a:latin typeface="Cambria"/>
                <a:ea typeface="Cambria"/>
                <a:cs typeface="Cambria"/>
                <a:sym typeface="Cambria"/>
              </a:rPr>
              <a:t> in Major Depressive </a:t>
            </a:r>
            <a:r>
              <a:rPr lang="de-DE" sz="1600" b="0" i="0" u="none" strike="noStrike" cap="none" dirty="0" err="1">
                <a:solidFill>
                  <a:schemeClr val="dk1"/>
                </a:solidFill>
                <a:latin typeface="Cambria"/>
                <a:ea typeface="Cambria"/>
                <a:cs typeface="Cambria"/>
                <a:sym typeface="Cambria"/>
              </a:rPr>
              <a:t>Disorder</a:t>
            </a:r>
            <a:r>
              <a:rPr lang="de-DE" sz="1600" b="0" i="0" u="none" strike="noStrike" cap="none" dirty="0">
                <a:solidFill>
                  <a:schemeClr val="dk1"/>
                </a:solidFill>
                <a:latin typeface="Cambria"/>
                <a:ea typeface="Cambria"/>
                <a:cs typeface="Cambria"/>
                <a:sym typeface="Cambria"/>
              </a:rPr>
              <a:t> </a:t>
            </a:r>
            <a:r>
              <a:rPr lang="de-DE" sz="1600" b="0" i="0" u="none" strike="noStrike" cap="none" dirty="0" err="1">
                <a:solidFill>
                  <a:schemeClr val="dk1"/>
                </a:solidFill>
                <a:latin typeface="Cambria"/>
                <a:ea typeface="Cambria"/>
                <a:cs typeface="Cambria"/>
                <a:sym typeface="Cambria"/>
              </a:rPr>
              <a:t>across</a:t>
            </a:r>
            <a:r>
              <a:rPr lang="de-DE" sz="1600" b="0" i="0" u="none" strike="noStrike" cap="none" dirty="0">
                <a:solidFill>
                  <a:schemeClr val="dk1"/>
                </a:solidFill>
                <a:latin typeface="Cambria"/>
                <a:ea typeface="Cambria"/>
                <a:cs typeface="Cambria"/>
                <a:sym typeface="Cambria"/>
              </a:rPr>
              <a:t> Neuroimaging </a:t>
            </a:r>
            <a:r>
              <a:rPr lang="de-DE" sz="1600" b="0" i="0" u="none" strike="noStrike" cap="none" dirty="0" err="1">
                <a:solidFill>
                  <a:schemeClr val="dk1"/>
                </a:solidFill>
                <a:latin typeface="Cambria"/>
                <a:ea typeface="Cambria"/>
                <a:cs typeface="Cambria"/>
                <a:sym typeface="Cambria"/>
              </a:rPr>
              <a:t>Modalities</a:t>
            </a:r>
            <a:r>
              <a:rPr lang="de-DE" sz="1600" b="0" i="0" u="none" strike="noStrike" cap="none" dirty="0">
                <a:solidFill>
                  <a:schemeClr val="dk1"/>
                </a:solidFill>
                <a:latin typeface="Cambria"/>
                <a:ea typeface="Cambria"/>
                <a:cs typeface="Cambria"/>
                <a:sym typeface="Cambria"/>
              </a:rPr>
              <a:t>.  JAMA </a:t>
            </a:r>
            <a:r>
              <a:rPr lang="de-DE" sz="1600" b="0" i="0" u="none" strike="noStrike" cap="none" dirty="0" err="1">
                <a:solidFill>
                  <a:schemeClr val="dk1"/>
                </a:solidFill>
                <a:latin typeface="Cambria"/>
                <a:ea typeface="Cambria"/>
                <a:cs typeface="Cambria"/>
                <a:sym typeface="Cambria"/>
              </a:rPr>
              <a:t>Psychiatry</a:t>
            </a:r>
            <a:endParaRPr sz="1600" b="0" i="1"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593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52139" y="5832054"/>
            <a:ext cx="12456865" cy="1000548"/>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35" name="Google Shape;135;p4" descr="SPMt_unpxneu"/>
          <p:cNvPicPr preferRelativeResize="0"/>
          <p:nvPr/>
        </p:nvPicPr>
        <p:blipFill rotWithShape="1">
          <a:blip r:embed="rId3">
            <a:alphaModFix/>
          </a:blip>
          <a:srcRect/>
          <a:stretch/>
        </p:blipFill>
        <p:spPr>
          <a:xfrm>
            <a:off x="1176338" y="3902075"/>
            <a:ext cx="1301750" cy="754063"/>
          </a:xfrm>
          <a:prstGeom prst="rect">
            <a:avLst/>
          </a:prstGeom>
          <a:noFill/>
          <a:ln>
            <a:noFill/>
          </a:ln>
        </p:spPr>
      </p:pic>
      <p:sp>
        <p:nvSpPr>
          <p:cNvPr id="136" name="Google Shape;136;p4"/>
          <p:cNvSpPr txBox="1"/>
          <p:nvPr/>
        </p:nvSpPr>
        <p:spPr>
          <a:xfrm>
            <a:off x="1086424" y="4621178"/>
            <a:ext cx="1521923"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Data</a:t>
            </a:r>
            <a:endParaRPr sz="1800" b="0" i="0" u="none" strike="noStrike" cap="none">
              <a:solidFill>
                <a:schemeClr val="lt1"/>
              </a:solidFill>
              <a:latin typeface="Calibri"/>
              <a:ea typeface="Calibri"/>
              <a:cs typeface="Calibri"/>
              <a:sym typeface="Calibri"/>
            </a:endParaRPr>
          </a:p>
        </p:txBody>
      </p:sp>
      <p:grpSp>
        <p:nvGrpSpPr>
          <p:cNvPr id="137" name="Google Shape;137;p4"/>
          <p:cNvGrpSpPr/>
          <p:nvPr/>
        </p:nvGrpSpPr>
        <p:grpSpPr>
          <a:xfrm>
            <a:off x="2798763" y="2833688"/>
            <a:ext cx="1724025" cy="1390425"/>
            <a:chOff x="4017495" y="2634340"/>
            <a:chExt cx="2069195" cy="1667930"/>
          </a:xfrm>
        </p:grpSpPr>
        <p:pic>
          <p:nvPicPr>
            <p:cNvPr id="138" name="Google Shape;138;p4" descr="http://www.ruf.rice.edu/~lane/stat_sim/gdexpl.gif"/>
            <p:cNvPicPr preferRelativeResize="0"/>
            <p:nvPr/>
          </p:nvPicPr>
          <p:blipFill rotWithShape="1">
            <a:blip r:embed="rId4">
              <a:alphaModFix/>
            </a:blip>
            <a:srcRect l="11217" t="4584" r="15638" b="32869"/>
            <a:stretch/>
          </p:blipFill>
          <p:spPr>
            <a:xfrm>
              <a:off x="4244793" y="2634340"/>
              <a:ext cx="1635306" cy="871447"/>
            </a:xfrm>
            <a:prstGeom prst="rect">
              <a:avLst/>
            </a:prstGeom>
            <a:noFill/>
            <a:ln>
              <a:noFill/>
            </a:ln>
          </p:spPr>
        </p:pic>
        <p:sp>
          <p:nvSpPr>
            <p:cNvPr id="139" name="Google Shape;139;p4"/>
            <p:cNvSpPr txBox="1"/>
            <p:nvPr/>
          </p:nvSpPr>
          <p:spPr>
            <a:xfrm>
              <a:off x="4017495" y="3526942"/>
              <a:ext cx="2069195" cy="775328"/>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Group-level Inference</a:t>
              </a:r>
              <a:endParaRPr sz="1400" b="0" i="0" u="none" strike="noStrike" cap="none">
                <a:solidFill>
                  <a:srgbClr val="000000"/>
                </a:solidFill>
                <a:latin typeface="Arial"/>
                <a:ea typeface="Arial"/>
                <a:cs typeface="Arial"/>
                <a:sym typeface="Arial"/>
              </a:endParaRPr>
            </a:p>
          </p:txBody>
        </p:sp>
      </p:grpSp>
      <p:grpSp>
        <p:nvGrpSpPr>
          <p:cNvPr id="140" name="Google Shape;140;p4"/>
          <p:cNvGrpSpPr/>
          <p:nvPr/>
        </p:nvGrpSpPr>
        <p:grpSpPr>
          <a:xfrm>
            <a:off x="4613275" y="1587500"/>
            <a:ext cx="1449388" cy="1816312"/>
            <a:chOff x="3463737" y="1633245"/>
            <a:chExt cx="1739553" cy="2180285"/>
          </a:xfrm>
        </p:grpSpPr>
        <p:sp>
          <p:nvSpPr>
            <p:cNvPr id="141" name="Google Shape;141;p4"/>
            <p:cNvSpPr txBox="1"/>
            <p:nvPr/>
          </p:nvSpPr>
          <p:spPr>
            <a:xfrm>
              <a:off x="3463737" y="3037680"/>
              <a:ext cx="1739553" cy="77585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Machine Learning</a:t>
              </a:r>
              <a:endParaRPr sz="1400" b="0" i="0" u="none" strike="noStrike" cap="none">
                <a:solidFill>
                  <a:srgbClr val="000000"/>
                </a:solidFill>
                <a:latin typeface="Arial"/>
                <a:ea typeface="Arial"/>
                <a:cs typeface="Arial"/>
                <a:sym typeface="Arial"/>
              </a:endParaRPr>
            </a:p>
          </p:txBody>
        </p:sp>
        <p:pic>
          <p:nvPicPr>
            <p:cNvPr id="142" name="Google Shape;142;p4"/>
            <p:cNvPicPr preferRelativeResize="0"/>
            <p:nvPr/>
          </p:nvPicPr>
          <p:blipFill rotWithShape="1">
            <a:blip r:embed="rId5">
              <a:alphaModFix/>
            </a:blip>
            <a:srcRect/>
            <a:stretch/>
          </p:blipFill>
          <p:spPr>
            <a:xfrm rot="10800000" flipH="1">
              <a:off x="3656050" y="1633245"/>
              <a:ext cx="1286009" cy="1426207"/>
            </a:xfrm>
            <a:prstGeom prst="rect">
              <a:avLst/>
            </a:prstGeom>
            <a:noFill/>
            <a:ln>
              <a:noFill/>
            </a:ln>
          </p:spPr>
        </p:pic>
      </p:grpSp>
      <p:sp>
        <p:nvSpPr>
          <p:cNvPr id="143" name="Google Shape;143;p4"/>
          <p:cNvSpPr txBox="1">
            <a:spLocks noGrp="1"/>
          </p:cNvSpPr>
          <p:nvPr>
            <p:ph type="title"/>
          </p:nvPr>
        </p:nvSpPr>
        <p:spPr>
          <a:xfrm>
            <a:off x="419100" y="339725"/>
            <a:ext cx="10515600" cy="531813"/>
          </a:xfrm>
          <a:prstGeom prst="rect">
            <a:avLst/>
          </a:prstGeom>
          <a:noFill/>
          <a:ln>
            <a:noFill/>
          </a:ln>
        </p:spPr>
        <p:txBody>
          <a:bodyPr spcFirstLastPara="1" wrap="square" lIns="91425" tIns="45700" rIns="91425" bIns="45700" anchor="ctr" anchorCtr="0">
            <a:normAutofit/>
          </a:bodyPr>
          <a:lstStyle/>
          <a:p>
            <a:pPr lvl="0">
              <a:spcBef>
                <a:spcPts val="0"/>
              </a:spcBef>
              <a:spcAft>
                <a:spcPts val="0"/>
              </a:spcAft>
              <a:buSzPts val="1400"/>
            </a:pPr>
            <a:r>
              <a:rPr lang="de-DE" dirty="0" err="1"/>
              <a:t>Towards</a:t>
            </a:r>
            <a:r>
              <a:rPr lang="de-DE" dirty="0"/>
              <a:t> </a:t>
            </a:r>
            <a:r>
              <a:rPr lang="de-DE" dirty="0" err="1"/>
              <a:t>Personalized</a:t>
            </a:r>
            <a:r>
              <a:rPr lang="de-DE" dirty="0"/>
              <a:t> Medicine</a:t>
            </a:r>
            <a:endParaRPr dirty="0"/>
          </a:p>
        </p:txBody>
      </p:sp>
      <p:sp>
        <p:nvSpPr>
          <p:cNvPr id="144" name="Google Shape;144;p4"/>
          <p:cNvSpPr txBox="1"/>
          <p:nvPr/>
        </p:nvSpPr>
        <p:spPr>
          <a:xfrm>
            <a:off x="1179513" y="1011238"/>
            <a:ext cx="6597650" cy="942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de-DE" sz="1800" b="0" i="1" u="none" strike="noStrike" cap="none">
                <a:solidFill>
                  <a:schemeClr val="dk1"/>
                </a:solidFill>
                <a:latin typeface="Arial"/>
                <a:ea typeface="Arial"/>
                <a:cs typeface="Arial"/>
                <a:sym typeface="Arial"/>
              </a:rPr>
              <a:t>„We are drowning in information and starving for knowledge.“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1600"/>
              <a:buFont typeface="Arial"/>
              <a:buNone/>
            </a:pPr>
            <a:r>
              <a:rPr lang="de-DE" sz="1600" b="0" i="0" u="none" strike="noStrike" cap="none">
                <a:solidFill>
                  <a:schemeClr val="dk1"/>
                </a:solidFill>
                <a:latin typeface="Arial"/>
                <a:ea typeface="Arial"/>
                <a:cs typeface="Arial"/>
                <a:sym typeface="Arial"/>
              </a:rPr>
              <a:t>	- John Naisbitt</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B3838"/>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
          <p:cNvSpPr/>
          <p:nvPr/>
        </p:nvSpPr>
        <p:spPr>
          <a:xfrm>
            <a:off x="8160421" y="2084100"/>
            <a:ext cx="3529076" cy="286847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(Differential) Diagnosis</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err="1">
                <a:solidFill>
                  <a:schemeClr val="dk1"/>
                </a:solidFill>
                <a:latin typeface="Calibri"/>
                <a:ea typeface="Calibri"/>
                <a:cs typeface="Calibri"/>
                <a:sym typeface="Calibri"/>
              </a:rPr>
              <a:t>Personalized</a:t>
            </a:r>
            <a:r>
              <a:rPr lang="de-DE" sz="2200" b="1" i="0" u="none" strike="noStrike" cap="none" dirty="0">
                <a:solidFill>
                  <a:schemeClr val="dk1"/>
                </a:solidFill>
                <a:latin typeface="Calibri"/>
                <a:ea typeface="Calibri"/>
                <a:cs typeface="Calibri"/>
                <a:sym typeface="Calibri"/>
              </a:rPr>
              <a:t> Therapy</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Patient Management</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Intervention Design</a:t>
            </a:r>
            <a:endParaRPr sz="1400" b="0" i="0" u="none" strike="noStrike" cap="none" dirty="0">
              <a:solidFill>
                <a:srgbClr val="000000"/>
              </a:solidFill>
              <a:latin typeface="Arial"/>
              <a:ea typeface="Arial"/>
              <a:cs typeface="Arial"/>
              <a:sym typeface="Arial"/>
            </a:endParaRPr>
          </a:p>
        </p:txBody>
      </p:sp>
      <p:sp>
        <p:nvSpPr>
          <p:cNvPr id="146" name="Google Shape;146;p4"/>
          <p:cNvSpPr/>
          <p:nvPr/>
        </p:nvSpPr>
        <p:spPr>
          <a:xfrm>
            <a:off x="156054" y="5814001"/>
            <a:ext cx="1219200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chemeClr val="dk1"/>
                </a:solidFill>
                <a:latin typeface="Cambria"/>
                <a:ea typeface="Cambria"/>
                <a:cs typeface="Cambria"/>
                <a:sym typeface="Cambria"/>
              </a:rPr>
              <a:t>Winter, … </a:t>
            </a:r>
            <a:r>
              <a:rPr lang="de-DE" sz="1600" b="1" i="0" u="none" strike="noStrike" cap="none">
                <a:solidFill>
                  <a:schemeClr val="dk1"/>
                </a:solidFill>
                <a:latin typeface="Cambria"/>
                <a:ea typeface="Cambria"/>
                <a:cs typeface="Cambria"/>
                <a:sym typeface="Cambria"/>
              </a:rPr>
              <a:t>Hahn</a:t>
            </a:r>
            <a:r>
              <a:rPr lang="de-DE" sz="1600" b="0" i="0" u="none" strike="noStrike" cap="none">
                <a:solidFill>
                  <a:schemeClr val="dk1"/>
                </a:solidFill>
                <a:latin typeface="Cambria"/>
                <a:ea typeface="Cambria"/>
                <a:cs typeface="Cambria"/>
                <a:sym typeface="Cambria"/>
              </a:rPr>
              <a:t>. (2023). Identifying Machine Learning-based Biomarkers for Major Depressive Disorder across Neuroimaging Modalities. JAMA Psychiatry </a:t>
            </a:r>
            <a:endParaRPr sz="1600" b="0" i="0" u="none" strike="noStrike" cap="none">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1600"/>
              <a:buFont typeface="Arial"/>
              <a:buNone/>
            </a:pPr>
            <a:r>
              <a:rPr lang="de-DE" sz="1600" b="0" i="0" u="none" strike="noStrike" cap="none">
                <a:solidFill>
                  <a:srgbClr val="222222"/>
                </a:solidFill>
                <a:latin typeface="Calibri"/>
                <a:ea typeface="Calibri"/>
                <a:cs typeface="Calibri"/>
                <a:sym typeface="Calibri"/>
              </a:rPr>
              <a:t>Winter, …, </a:t>
            </a:r>
            <a:r>
              <a:rPr lang="de-DE" sz="1600" b="1" i="0" u="none" strike="noStrike" cap="none">
                <a:solidFill>
                  <a:srgbClr val="222222"/>
                </a:solidFill>
                <a:latin typeface="Calibri"/>
                <a:ea typeface="Calibri"/>
                <a:cs typeface="Calibri"/>
                <a:sym typeface="Calibri"/>
              </a:rPr>
              <a:t>Hahn</a:t>
            </a:r>
            <a:r>
              <a:rPr lang="de-DE" sz="1600" b="0" i="0" u="none" strike="noStrike" cap="none">
                <a:solidFill>
                  <a:srgbClr val="222222"/>
                </a:solidFill>
                <a:latin typeface="Calibri"/>
                <a:ea typeface="Calibri"/>
                <a:cs typeface="Calibri"/>
                <a:sym typeface="Calibri"/>
              </a:rPr>
              <a:t> (2021) From multivariate methods to an AI ecosystem. </a:t>
            </a:r>
            <a:r>
              <a:rPr lang="de-DE" sz="1600" b="0" i="1" u="none" strike="noStrike" cap="none">
                <a:solidFill>
                  <a:srgbClr val="222222"/>
                </a:solidFill>
                <a:latin typeface="Calibri"/>
                <a:ea typeface="Calibri"/>
                <a:cs typeface="Calibri"/>
                <a:sym typeface="Calibri"/>
              </a:rPr>
              <a:t>Molecular Psychiatry</a:t>
            </a:r>
            <a:endParaRPr sz="16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de-DE" sz="1600" b="1" i="0" u="none" strike="noStrike" cap="none">
                <a:solidFill>
                  <a:srgbClr val="000000"/>
                </a:solidFill>
                <a:latin typeface="Calibri"/>
                <a:ea typeface="Calibri"/>
                <a:cs typeface="Calibri"/>
                <a:sym typeface="Calibri"/>
              </a:rPr>
              <a:t>Hahn </a:t>
            </a:r>
            <a:r>
              <a:rPr lang="de-DE" sz="1600" b="0" i="0" u="none" strike="noStrike" cap="none">
                <a:solidFill>
                  <a:srgbClr val="000000"/>
                </a:solidFill>
                <a:latin typeface="Calibri"/>
                <a:ea typeface="Calibri"/>
                <a:cs typeface="Calibri"/>
                <a:sym typeface="Calibri"/>
              </a:rPr>
              <a:t>et al. </a:t>
            </a:r>
            <a:r>
              <a:rPr lang="de-DE" sz="1600" b="0" i="0" u="none" strike="noStrike" cap="none">
                <a:solidFill>
                  <a:schemeClr val="dk1"/>
                </a:solidFill>
                <a:latin typeface="Calibri"/>
                <a:ea typeface="Calibri"/>
                <a:cs typeface="Calibri"/>
                <a:sym typeface="Calibri"/>
              </a:rPr>
              <a:t>(2017). The Emerging Field of Predictive Analytics in Mental Health. </a:t>
            </a:r>
            <a:r>
              <a:rPr lang="de-DE" sz="1600" b="0" i="1" u="none" strike="noStrike" cap="none">
                <a:solidFill>
                  <a:schemeClr val="dk1"/>
                </a:solidFill>
                <a:latin typeface="Calibri"/>
                <a:ea typeface="Calibri"/>
                <a:cs typeface="Calibri"/>
                <a:sym typeface="Calibri"/>
              </a:rPr>
              <a:t>Molecular Psychiatry</a:t>
            </a:r>
            <a:endParaRPr sz="1400" b="0" i="0" u="none" strike="noStrike" cap="none">
              <a:solidFill>
                <a:srgbClr val="000000"/>
              </a:solidFill>
              <a:latin typeface="Arial"/>
              <a:ea typeface="Arial"/>
              <a:cs typeface="Arial"/>
              <a:sym typeface="Arial"/>
            </a:endParaRPr>
          </a:p>
        </p:txBody>
      </p:sp>
      <p:sp>
        <p:nvSpPr>
          <p:cNvPr id="147" name="Google Shape;147;p4"/>
          <p:cNvSpPr txBox="1"/>
          <p:nvPr/>
        </p:nvSpPr>
        <p:spPr>
          <a:xfrm>
            <a:off x="4689579" y="3409502"/>
            <a:ext cx="3463821" cy="163117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de-DE" sz="1800" b="0" i="0" u="none" strike="noStrike" cap="none" dirty="0">
                <a:solidFill>
                  <a:schemeClr val="dk1"/>
                </a:solidFill>
                <a:latin typeface="Calibri"/>
                <a:ea typeface="Calibri"/>
                <a:cs typeface="Calibri"/>
                <a:sym typeface="Calibri"/>
              </a:rPr>
              <a:t>single-</a:t>
            </a:r>
            <a:r>
              <a:rPr lang="de-DE" sz="1800" b="0" i="0" u="none" strike="noStrike" cap="none" dirty="0" err="1">
                <a:solidFill>
                  <a:schemeClr val="dk1"/>
                </a:solidFill>
                <a:latin typeface="Calibri"/>
                <a:ea typeface="Calibri"/>
                <a:cs typeface="Calibri"/>
                <a:sym typeface="Calibri"/>
              </a:rPr>
              <a:t>subject</a:t>
            </a:r>
            <a:r>
              <a:rPr lang="de-DE" sz="1800" b="0" i="0" u="none" strike="noStrike" cap="none" dirty="0">
                <a:solidFill>
                  <a:schemeClr val="dk1"/>
                </a:solidFill>
                <a:latin typeface="Calibri"/>
                <a:ea typeface="Calibri"/>
                <a:cs typeface="Calibri"/>
                <a:sym typeface="Calibri"/>
              </a:rPr>
              <a:t> </a:t>
            </a:r>
            <a:r>
              <a:rPr lang="de-DE" sz="1800" b="0" i="0" u="none" strike="noStrike" cap="none" dirty="0" err="1">
                <a:solidFill>
                  <a:schemeClr val="dk1"/>
                </a:solidFill>
                <a:latin typeface="Calibri"/>
                <a:ea typeface="Calibri"/>
                <a:cs typeface="Calibri"/>
                <a:sym typeface="Calibri"/>
              </a:rPr>
              <a:t>prediction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360"/>
              </a:spcBef>
              <a:spcAft>
                <a:spcPts val="0"/>
              </a:spcAft>
              <a:buClr>
                <a:schemeClr val="dk1"/>
              </a:buClr>
              <a:buSzPts val="1800"/>
              <a:buFont typeface="Arial"/>
              <a:buChar char="•"/>
            </a:pPr>
            <a:r>
              <a:rPr lang="de-DE" sz="1800" b="0" i="0" u="none" strike="noStrike" cap="none" dirty="0">
                <a:solidFill>
                  <a:schemeClr val="dk1"/>
                </a:solidFill>
                <a:latin typeface="Calibri"/>
                <a:ea typeface="Calibri"/>
                <a:cs typeface="Calibri"/>
                <a:sym typeface="Calibri"/>
              </a:rPr>
              <a:t>multivariate </a:t>
            </a:r>
            <a:r>
              <a:rPr lang="de-DE" sz="1800" b="0" i="0" u="none" strike="noStrike" cap="none" dirty="0" err="1">
                <a:solidFill>
                  <a:schemeClr val="dk1"/>
                </a:solidFill>
                <a:latin typeface="Calibri"/>
                <a:ea typeface="Calibri"/>
                <a:cs typeface="Calibri"/>
                <a:sym typeface="Calibri"/>
              </a:rPr>
              <a:t>pattern</a:t>
            </a:r>
            <a:r>
              <a:rPr lang="de-DE" sz="1800" b="0" i="0" u="none" strike="noStrike" cap="none" dirty="0">
                <a:solidFill>
                  <a:schemeClr val="dk1"/>
                </a:solidFill>
                <a:latin typeface="Calibri"/>
                <a:ea typeface="Calibri"/>
                <a:cs typeface="Calibri"/>
                <a:sym typeface="Calibri"/>
              </a:rPr>
              <a:t> </a:t>
            </a:r>
            <a:r>
              <a:rPr lang="de-DE" sz="1800" b="0" i="0" u="none" strike="noStrike" cap="none" dirty="0" err="1">
                <a:solidFill>
                  <a:schemeClr val="dk1"/>
                </a:solidFill>
                <a:latin typeface="Calibri"/>
                <a:ea typeface="Calibri"/>
                <a:cs typeface="Calibri"/>
                <a:sym typeface="Calibri"/>
              </a:rPr>
              <a:t>recognition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360"/>
              </a:spcBef>
              <a:spcAft>
                <a:spcPts val="0"/>
              </a:spcAft>
              <a:buClr>
                <a:schemeClr val="dk1"/>
              </a:buClr>
              <a:buSzPts val="1800"/>
              <a:buFont typeface="Arial"/>
              <a:buChar char="•"/>
            </a:pPr>
            <a:r>
              <a:rPr lang="de-DE" sz="1800" b="0" i="0" u="none" strike="noStrike" cap="none" dirty="0" err="1">
                <a:solidFill>
                  <a:schemeClr val="dk1"/>
                </a:solidFill>
                <a:latin typeface="Calibri"/>
                <a:ea typeface="Calibri"/>
                <a:cs typeface="Calibri"/>
                <a:sym typeface="Calibri"/>
              </a:rPr>
              <a:t>Built</a:t>
            </a:r>
            <a:r>
              <a:rPr lang="de-DE" sz="1800" b="0" i="0" u="none" strike="noStrike" cap="none" dirty="0">
                <a:solidFill>
                  <a:schemeClr val="dk1"/>
                </a:solidFill>
                <a:latin typeface="Calibri"/>
                <a:ea typeface="Calibri"/>
                <a:cs typeface="Calibri"/>
                <a:sym typeface="Calibri"/>
              </a:rPr>
              <a:t>-in </a:t>
            </a:r>
            <a:r>
              <a:rPr lang="de-DE" sz="1800" b="0" i="0" u="none" strike="noStrike" cap="none" dirty="0" err="1">
                <a:solidFill>
                  <a:schemeClr val="dk1"/>
                </a:solidFill>
                <a:latin typeface="Calibri"/>
                <a:ea typeface="Calibri"/>
                <a:cs typeface="Calibri"/>
                <a:sym typeface="Calibri"/>
              </a:rPr>
              <a:t>replication</a:t>
            </a:r>
            <a:r>
              <a:rPr lang="de-DE" sz="1800" b="0" i="0" u="none" strike="noStrike" cap="none" dirty="0">
                <a:solidFill>
                  <a:schemeClr val="dk1"/>
                </a:solidFill>
                <a:latin typeface="Calibri"/>
                <a:ea typeface="Calibri"/>
                <a:cs typeface="Calibri"/>
                <a:sym typeface="Calibri"/>
              </a:rPr>
              <a:t>/</a:t>
            </a:r>
            <a:r>
              <a:rPr lang="de-DE" sz="1800" b="0" i="0" u="none" strike="noStrike" cap="none" dirty="0" err="1">
                <a:solidFill>
                  <a:schemeClr val="dk1"/>
                </a:solidFill>
                <a:latin typeface="Calibri"/>
                <a:ea typeface="Calibri"/>
                <a:cs typeface="Calibri"/>
                <a:sym typeface="Calibri"/>
              </a:rPr>
              <a:t>validation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br>
              <a:rPr lang="de-DE" sz="1800" dirty="0">
                <a:solidFill>
                  <a:schemeClr val="dk1"/>
                </a:solidFill>
                <a:latin typeface="Calibri"/>
                <a:ea typeface="Calibri"/>
                <a:cs typeface="Calibri"/>
                <a:sym typeface="Wingdings" pitchFamily="2" charset="2"/>
              </a:rPr>
            </a:br>
            <a:r>
              <a:rPr lang="de-DE" sz="1800" b="0" i="0" u="none" strike="noStrike" cap="none" dirty="0">
                <a:solidFill>
                  <a:schemeClr val="dk1"/>
                </a:solidFill>
                <a:latin typeface="Calibri"/>
                <a:ea typeface="Calibri"/>
                <a:cs typeface="Calibri"/>
                <a:sym typeface="Calibri"/>
              </a:rPr>
              <a:t> Potential </a:t>
            </a:r>
            <a:r>
              <a:rPr lang="de-DE" sz="1800" b="0" i="0" u="none" strike="noStrike" cap="none" dirty="0" err="1">
                <a:solidFill>
                  <a:schemeClr val="dk1"/>
                </a:solidFill>
                <a:latin typeface="Calibri"/>
                <a:ea typeface="Calibri"/>
                <a:cs typeface="Calibri"/>
                <a:sym typeface="Calibri"/>
              </a:rPr>
              <a:t>for</a:t>
            </a:r>
            <a:r>
              <a:rPr lang="de-DE" sz="1800" b="0" i="0" u="none" strike="noStrike" cap="none" dirty="0">
                <a:solidFill>
                  <a:schemeClr val="dk1"/>
                </a:solidFill>
                <a:latin typeface="Calibri"/>
                <a:ea typeface="Calibri"/>
                <a:cs typeface="Calibri"/>
                <a:sym typeface="Calibri"/>
              </a:rPr>
              <a:t> </a:t>
            </a:r>
            <a:r>
              <a:rPr lang="de-DE" sz="1800" b="0" i="0" u="none" strike="noStrike" cap="none" dirty="0" err="1">
                <a:solidFill>
                  <a:schemeClr val="dk1"/>
                </a:solidFill>
                <a:latin typeface="Calibri"/>
                <a:ea typeface="Calibri"/>
                <a:cs typeface="Calibri"/>
                <a:sym typeface="Calibri"/>
              </a:rPr>
              <a:t>direct</a:t>
            </a:r>
            <a:r>
              <a:rPr lang="de-DE" sz="1800" b="0" i="0" u="none" strike="noStrike" cap="none" dirty="0">
                <a:solidFill>
                  <a:schemeClr val="dk1"/>
                </a:solidFill>
                <a:latin typeface="Calibri"/>
                <a:ea typeface="Calibri"/>
                <a:cs typeface="Calibri"/>
                <a:sym typeface="Calibri"/>
              </a:rPr>
              <a:t> </a:t>
            </a:r>
            <a:r>
              <a:rPr lang="de-DE" sz="1800" b="0" i="0" u="none" strike="noStrike" cap="none" dirty="0" err="1">
                <a:solidFill>
                  <a:schemeClr val="dk1"/>
                </a:solidFill>
                <a:latin typeface="Calibri"/>
                <a:ea typeface="Calibri"/>
                <a:cs typeface="Calibri"/>
                <a:sym typeface="Calibri"/>
              </a:rPr>
              <a:t>application</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p:nvPr/>
        </p:nvSpPr>
        <p:spPr>
          <a:xfrm>
            <a:off x="-40341" y="5761657"/>
            <a:ext cx="12321662" cy="1096343"/>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5"/>
          <p:cNvSpPr txBox="1">
            <a:spLocks noGrp="1"/>
          </p:cNvSpPr>
          <p:nvPr>
            <p:ph type="title"/>
          </p:nvPr>
        </p:nvSpPr>
        <p:spPr>
          <a:xfrm>
            <a:off x="418333" y="339537"/>
            <a:ext cx="10515600" cy="531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400"/>
              <a:buNone/>
            </a:pPr>
            <a:r>
              <a:rPr lang="de-DE"/>
              <a:t>From group-level inference to single-subject prediction</a:t>
            </a:r>
            <a:endParaRPr/>
          </a:p>
        </p:txBody>
      </p:sp>
      <p:sp>
        <p:nvSpPr>
          <p:cNvPr id="155" name="Google Shape;155;p5"/>
          <p:cNvSpPr txBox="1"/>
          <p:nvPr/>
        </p:nvSpPr>
        <p:spPr>
          <a:xfrm>
            <a:off x="5573889" y="5914495"/>
            <a:ext cx="6505735" cy="8407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None/>
            </a:pPr>
            <a:r>
              <a:rPr lang="de-DE" sz="1100" b="0" i="0" u="none" strike="noStrike" cap="none" dirty="0">
                <a:solidFill>
                  <a:srgbClr val="FFFFFF"/>
                </a:solidFill>
                <a:latin typeface="Avenir"/>
                <a:ea typeface="Avenir"/>
                <a:cs typeface="Avenir"/>
                <a:sym typeface="Avenir"/>
              </a:rPr>
              <a:t>https://s3.amazonaws.com/</a:t>
            </a:r>
            <a:r>
              <a:rPr lang="de-DE" sz="1100" b="0" i="0" u="none" strike="noStrike" cap="none" dirty="0" err="1">
                <a:solidFill>
                  <a:srgbClr val="FFFFFF"/>
                </a:solidFill>
                <a:latin typeface="Avenir"/>
                <a:ea typeface="Avenir"/>
                <a:cs typeface="Avenir"/>
                <a:sym typeface="Avenir"/>
              </a:rPr>
              <a:t>lowres.cartoonstock.com</a:t>
            </a:r>
            <a:r>
              <a:rPr lang="de-DE" sz="1100" b="0" i="0" u="none" strike="noStrike" cap="none" dirty="0">
                <a:solidFill>
                  <a:srgbClr val="FFFFFF"/>
                </a:solidFill>
                <a:latin typeface="Avenir"/>
                <a:ea typeface="Avenir"/>
                <a:cs typeface="Avenir"/>
                <a:sym typeface="Avenir"/>
              </a:rPr>
              <a:t>/medical-heart_attack-wives_tale-cardio-cardiologist-increased_risk-jmp090203_low.jpg</a:t>
            </a:r>
            <a:endParaRPr dirty="0"/>
          </a:p>
          <a:p>
            <a:pPr marL="0" marR="0" lvl="0" indent="0" algn="r" rtl="0">
              <a:lnSpc>
                <a:spcPct val="100000"/>
              </a:lnSpc>
              <a:spcBef>
                <a:spcPts val="0"/>
              </a:spcBef>
              <a:spcAft>
                <a:spcPts val="0"/>
              </a:spcAft>
              <a:buNone/>
            </a:pPr>
            <a:r>
              <a:rPr lang="de-DE" sz="1100" b="0" i="0" u="none" strike="noStrike" cap="none" dirty="0">
                <a:solidFill>
                  <a:srgbClr val="FFFFFF"/>
                </a:solidFill>
                <a:latin typeface="Avenir"/>
                <a:ea typeface="Avenir"/>
                <a:cs typeface="Avenir"/>
                <a:sym typeface="Avenir"/>
              </a:rPr>
              <a:t>http://</a:t>
            </a:r>
            <a:r>
              <a:rPr lang="de-DE" sz="1100" b="0" i="0" u="none" strike="noStrike" cap="none" dirty="0" err="1">
                <a:solidFill>
                  <a:srgbClr val="FFFFFF"/>
                </a:solidFill>
                <a:latin typeface="Avenir"/>
                <a:ea typeface="Avenir"/>
                <a:cs typeface="Avenir"/>
                <a:sym typeface="Avenir"/>
              </a:rPr>
              <a:t>timoelliott.com</a:t>
            </a:r>
            <a:r>
              <a:rPr lang="de-DE" sz="1100" b="0" i="0" u="none" strike="noStrike" cap="none" dirty="0">
                <a:solidFill>
                  <a:srgbClr val="FFFFFF"/>
                </a:solidFill>
                <a:latin typeface="Avenir"/>
                <a:ea typeface="Avenir"/>
                <a:cs typeface="Avenir"/>
                <a:sym typeface="Avenir"/>
              </a:rPr>
              <a:t>/</a:t>
            </a:r>
            <a:r>
              <a:rPr lang="de-DE" sz="1100" b="0" i="0" u="none" strike="noStrike" cap="none" dirty="0" err="1">
                <a:solidFill>
                  <a:srgbClr val="FFFFFF"/>
                </a:solidFill>
                <a:latin typeface="Avenir"/>
                <a:ea typeface="Avenir"/>
                <a:cs typeface="Avenir"/>
                <a:sym typeface="Avenir"/>
              </a:rPr>
              <a:t>blog</a:t>
            </a:r>
            <a:r>
              <a:rPr lang="de-DE" sz="1100" b="0" i="0" u="none" strike="noStrike" cap="none" dirty="0">
                <a:solidFill>
                  <a:srgbClr val="FFFFFF"/>
                </a:solidFill>
                <a:latin typeface="Avenir"/>
                <a:ea typeface="Avenir"/>
                <a:cs typeface="Avenir"/>
                <a:sym typeface="Avenir"/>
              </a:rPr>
              <a:t>/2014/01/</a:t>
            </a:r>
            <a:r>
              <a:rPr lang="de-DE" sz="1100" b="0" i="0" u="none" strike="noStrike" cap="none" dirty="0" err="1">
                <a:solidFill>
                  <a:srgbClr val="FFFFFF"/>
                </a:solidFill>
                <a:latin typeface="Avenir"/>
                <a:ea typeface="Avenir"/>
                <a:cs typeface="Avenir"/>
                <a:sym typeface="Avenir"/>
              </a:rPr>
              <a:t>cartoon-predictive-health-analytics.html</a:t>
            </a:r>
            <a:endParaRPr dirty="0"/>
          </a:p>
        </p:txBody>
      </p:sp>
      <p:pic>
        <p:nvPicPr>
          <p:cNvPr id="156" name="Google Shape;156;p5" descr="Picture 7"/>
          <p:cNvPicPr preferRelativeResize="0"/>
          <p:nvPr/>
        </p:nvPicPr>
        <p:blipFill rotWithShape="1">
          <a:blip r:embed="rId3">
            <a:alphaModFix/>
          </a:blip>
          <a:srcRect/>
          <a:stretch/>
        </p:blipFill>
        <p:spPr>
          <a:xfrm>
            <a:off x="719304" y="992187"/>
            <a:ext cx="3473924" cy="4725459"/>
          </a:xfrm>
          <a:prstGeom prst="rect">
            <a:avLst/>
          </a:prstGeom>
          <a:noFill/>
          <a:ln>
            <a:noFill/>
          </a:ln>
        </p:spPr>
      </p:pic>
      <p:grpSp>
        <p:nvGrpSpPr>
          <p:cNvPr id="157" name="Google Shape;157;p5"/>
          <p:cNvGrpSpPr/>
          <p:nvPr/>
        </p:nvGrpSpPr>
        <p:grpSpPr>
          <a:xfrm>
            <a:off x="5747183" y="992188"/>
            <a:ext cx="5882871" cy="3854748"/>
            <a:chOff x="0" y="0"/>
            <a:chExt cx="5882870" cy="3854747"/>
          </a:xfrm>
        </p:grpSpPr>
        <p:pic>
          <p:nvPicPr>
            <p:cNvPr id="158" name="Google Shape;158;p5" descr="Picture 5"/>
            <p:cNvPicPr preferRelativeResize="0"/>
            <p:nvPr/>
          </p:nvPicPr>
          <p:blipFill rotWithShape="1">
            <a:blip r:embed="rId4">
              <a:alphaModFix/>
            </a:blip>
            <a:srcRect/>
            <a:stretch/>
          </p:blipFill>
          <p:spPr>
            <a:xfrm>
              <a:off x="0" y="0"/>
              <a:ext cx="5882870" cy="3820981"/>
            </a:xfrm>
            <a:prstGeom prst="rect">
              <a:avLst/>
            </a:prstGeom>
            <a:noFill/>
            <a:ln>
              <a:noFill/>
            </a:ln>
          </p:spPr>
        </p:pic>
        <p:sp>
          <p:nvSpPr>
            <p:cNvPr id="159" name="Google Shape;159;p5"/>
            <p:cNvSpPr/>
            <p:nvPr/>
          </p:nvSpPr>
          <p:spPr>
            <a:xfrm>
              <a:off x="3723768" y="2336512"/>
              <a:ext cx="1947826" cy="1195660"/>
            </a:xfrm>
            <a:prstGeom prst="rect">
              <a:avLst/>
            </a:prstGeom>
            <a:solidFill>
              <a:srgbClr val="FFFFFF"/>
            </a:solidFill>
            <a:ln w="12700" cap="flat" cmpd="sng">
              <a:solidFill>
                <a:srgbClr val="FEFEFE"/>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0" name="Google Shape;160;p5"/>
            <p:cNvSpPr/>
            <p:nvPr/>
          </p:nvSpPr>
          <p:spPr>
            <a:xfrm>
              <a:off x="8834" y="44011"/>
              <a:ext cx="5865202" cy="3810736"/>
            </a:xfrm>
            <a:prstGeom prst="rect">
              <a:avLst/>
            </a:prstGeom>
            <a:solidFill>
              <a:srgbClr val="FFFFFF">
                <a:alpha val="0"/>
              </a:srgbClr>
            </a:solidFill>
            <a:ln w="25400" cap="flat" cmpd="sng">
              <a:solidFill>
                <a:srgbClr val="3C3C3C"/>
              </a:solid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61" name="Google Shape;161;p5"/>
          <p:cNvSpPr/>
          <p:nvPr/>
        </p:nvSpPr>
        <p:spPr>
          <a:xfrm>
            <a:off x="727325" y="4818733"/>
            <a:ext cx="3660454" cy="828040"/>
          </a:xfrm>
          <a:prstGeom prst="rect">
            <a:avLst/>
          </a:prstGeom>
          <a:solidFill>
            <a:srgbClr val="FFFFF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5"/>
          <p:cNvSpPr txBox="1"/>
          <p:nvPr/>
        </p:nvSpPr>
        <p:spPr>
          <a:xfrm>
            <a:off x="724535" y="4977829"/>
            <a:ext cx="3463462" cy="54662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de-DE" sz="1200" b="1" i="0" u="none" strike="noStrike" cap="none">
                <a:solidFill>
                  <a:srgbClr val="000000"/>
                </a:solidFill>
                <a:latin typeface="Short Stack"/>
                <a:ea typeface="Short Stack"/>
                <a:cs typeface="Short Stack"/>
                <a:sym typeface="Short Stack"/>
              </a:rPr>
              <a:t>„Will you relax?! It’s a well-known fact that most heart attacks occur in the morning.“</a:t>
            </a:r>
            <a:endParaRPr/>
          </a:p>
        </p:txBody>
      </p:sp>
      <p:sp>
        <p:nvSpPr>
          <p:cNvPr id="163" name="Google Shape;163;p5"/>
          <p:cNvSpPr/>
          <p:nvPr/>
        </p:nvSpPr>
        <p:spPr>
          <a:xfrm>
            <a:off x="751099" y="998537"/>
            <a:ext cx="3410335" cy="3810737"/>
          </a:xfrm>
          <a:prstGeom prst="rect">
            <a:avLst/>
          </a:prstGeom>
          <a:solidFill>
            <a:srgbClr val="FFFFFF">
              <a:alpha val="0"/>
            </a:srgbClr>
          </a:solidFill>
          <a:ln w="25400" cap="flat" cmpd="sng">
            <a:solidFill>
              <a:srgbClr val="3C3C3C"/>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 name="Google Shape;164;p5"/>
          <p:cNvSpPr txBox="1"/>
          <p:nvPr/>
        </p:nvSpPr>
        <p:spPr>
          <a:xfrm>
            <a:off x="6983136" y="4971688"/>
            <a:ext cx="4649330" cy="3180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de-DE" sz="1200" b="1" i="0" u="none" strike="noStrike" cap="none">
                <a:solidFill>
                  <a:srgbClr val="000000"/>
                </a:solidFill>
                <a:latin typeface="Short Stack"/>
                <a:ea typeface="Short Stack"/>
                <a:cs typeface="Short Stack"/>
                <a:sym typeface="Short Stack"/>
              </a:rPr>
              <a:t>„Henry, it’s for you - apparently your heart is about to fail…“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419100" y="339728"/>
            <a:ext cx="10515600" cy="531813"/>
          </a:xfrm>
        </p:spPr>
        <p:txBody>
          <a:bodyPr/>
          <a:lstStyle/>
          <a:p>
            <a:pPr eaLnBrk="1" hangingPunct="1"/>
            <a:r>
              <a:rPr lang="de-DE" altLang="de-DE" dirty="0"/>
              <a:t>The Medical </a:t>
            </a:r>
            <a:r>
              <a:rPr lang="de-DE" altLang="de-DE" dirty="0" err="1"/>
              <a:t>Machine</a:t>
            </a:r>
            <a:r>
              <a:rPr lang="de-DE" altLang="de-DE" dirty="0"/>
              <a:t> Learning Lab</a:t>
            </a:r>
          </a:p>
        </p:txBody>
      </p:sp>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defTabSz="914332">
              <a:defRPr/>
            </a:pPr>
            <a:fld id="{2D00EC08-9C12-43EB-972A-C3DE1831E09F}" type="slidenum">
              <a:rPr lang="de-DE" kern="1200">
                <a:solidFill>
                  <a:prstClr val="black">
                    <a:tint val="75000"/>
                  </a:prstClr>
                </a:solidFill>
                <a:latin typeface="Calibri" panose="020F0502020204030204"/>
                <a:ea typeface="+mn-ea"/>
                <a:cs typeface="+mn-cs"/>
              </a:rPr>
              <a:pPr defTabSz="914332">
                <a:defRPr/>
              </a:pPr>
              <a:t>2</a:t>
            </a:fld>
            <a:endParaRPr lang="de-DE" kern="1200">
              <a:solidFill>
                <a:prstClr val="black">
                  <a:tint val="75000"/>
                </a:prstClr>
              </a:solidFill>
              <a:latin typeface="Calibri" panose="020F0502020204030204"/>
              <a:ea typeface="+mn-ea"/>
              <a:cs typeface="+mn-cs"/>
            </a:endParaRPr>
          </a:p>
        </p:txBody>
      </p:sp>
      <p:sp>
        <p:nvSpPr>
          <p:cNvPr id="7" name="Footer Placeholder 13">
            <a:extLst>
              <a:ext uri="{FF2B5EF4-FFF2-40B4-BE49-F238E27FC236}">
                <a16:creationId xmlns:a16="http://schemas.microsoft.com/office/drawing/2014/main" id="{6C7D4C26-89CA-014E-B7F5-4181596E2FE9}"/>
              </a:ext>
            </a:extLst>
          </p:cNvPr>
          <p:cNvSpPr>
            <a:spLocks noGrp="1"/>
          </p:cNvSpPr>
          <p:nvPr>
            <p:ph type="ftr" sz="quarter" idx="4294967295"/>
          </p:nvPr>
        </p:nvSpPr>
        <p:spPr>
          <a:xfrm>
            <a:off x="4038600" y="6516688"/>
            <a:ext cx="4316506" cy="365125"/>
          </a:xfrm>
          <a:prstGeom prst="rect">
            <a:avLst/>
          </a:prstGeom>
        </p:spPr>
        <p:txBody>
          <a:bodyPr/>
          <a:lstStyle/>
          <a:p>
            <a:pPr defTabSz="914332">
              <a:defRPr/>
            </a:pPr>
            <a:r>
              <a:rPr lang="en-US" kern="1200" dirty="0">
                <a:solidFill>
                  <a:prstClr val="black">
                    <a:tint val="75000"/>
                  </a:prstClr>
                </a:solidFill>
                <a:latin typeface="Calibri" panose="020F0502020204030204"/>
                <a:ea typeface="+mn-ea"/>
                <a:cs typeface="+mn-cs"/>
              </a:rPr>
              <a:t>Tim Hahn – Medical Machine Learning Lab</a:t>
            </a:r>
          </a:p>
        </p:txBody>
      </p:sp>
      <p:sp>
        <p:nvSpPr>
          <p:cNvPr id="11" name="Date Placeholder 14">
            <a:extLst>
              <a:ext uri="{FF2B5EF4-FFF2-40B4-BE49-F238E27FC236}">
                <a16:creationId xmlns:a16="http://schemas.microsoft.com/office/drawing/2014/main" id="{DE673345-B09C-F540-A628-DB264036DE92}"/>
              </a:ext>
            </a:extLst>
          </p:cNvPr>
          <p:cNvSpPr>
            <a:spLocks noGrp="1"/>
          </p:cNvSpPr>
          <p:nvPr>
            <p:ph type="dt" sz="quarter" idx="10"/>
          </p:nvPr>
        </p:nvSpPr>
        <p:spPr>
          <a:xfrm>
            <a:off x="760413" y="6516688"/>
            <a:ext cx="2743200" cy="365125"/>
          </a:xfrm>
        </p:spPr>
        <p:txBody>
          <a:bodyPr/>
          <a:lstStyle/>
          <a:p>
            <a:pPr defTabSz="914332">
              <a:defRPr/>
            </a:pPr>
            <a:endParaRPr lang="de-DE" kern="1200">
              <a:solidFill>
                <a:prstClr val="black">
                  <a:tint val="75000"/>
                </a:prstClr>
              </a:solidFill>
              <a:latin typeface="Calibri" panose="020F0502020204030204"/>
              <a:ea typeface="+mn-ea"/>
              <a:cs typeface="+mn-cs"/>
            </a:endParaRPr>
          </a:p>
        </p:txBody>
      </p:sp>
      <p:sp>
        <p:nvSpPr>
          <p:cNvPr id="12" name="TextBox 6"/>
          <p:cNvSpPr txBox="1">
            <a:spLocks noChangeArrowheads="1"/>
          </p:cNvSpPr>
          <p:nvPr/>
        </p:nvSpPr>
        <p:spPr bwMode="auto">
          <a:xfrm>
            <a:off x="5562544" y="1189037"/>
            <a:ext cx="65881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332"/>
            <a:r>
              <a:rPr lang="en-US" altLang="de-DE" sz="2400" b="1" dirty="0">
                <a:solidFill>
                  <a:prstClr val="black"/>
                </a:solidFill>
              </a:rPr>
              <a:t>Medical Machine Learning Lab</a:t>
            </a:r>
          </a:p>
          <a:p>
            <a:pPr defTabSz="914332"/>
            <a:endParaRPr lang="en-US" altLang="de-DE" sz="2400" dirty="0">
              <a:solidFill>
                <a:prstClr val="black"/>
              </a:solidFill>
            </a:endParaRPr>
          </a:p>
          <a:p>
            <a:pPr marL="457167" indent="-457167" defTabSz="914332">
              <a:buFontTx/>
              <a:buAutoNum type="arabicPeriod"/>
            </a:pPr>
            <a:r>
              <a:rPr lang="en-US" altLang="de-DE" sz="2400" dirty="0">
                <a:solidFill>
                  <a:prstClr val="black"/>
                </a:solidFill>
              </a:rPr>
              <a:t>AI Software Infrastructure (Development, Optimization &amp; Evaluation)</a:t>
            </a:r>
          </a:p>
        </p:txBody>
      </p:sp>
      <p:pic>
        <p:nvPicPr>
          <p:cNvPr id="17" name="Grafik 16">
            <a:extLst>
              <a:ext uri="{FF2B5EF4-FFF2-40B4-BE49-F238E27FC236}">
                <a16:creationId xmlns:a16="http://schemas.microsoft.com/office/drawing/2014/main" id="{7A8BEF21-A26A-7EED-1114-4CFC2950D1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11724"/>
          <a:stretch/>
        </p:blipFill>
        <p:spPr>
          <a:xfrm>
            <a:off x="294029" y="1419861"/>
            <a:ext cx="3568571" cy="2204367"/>
          </a:xfrm>
          <a:prstGeom prst="rect">
            <a:avLst/>
          </a:prstGeom>
        </p:spPr>
      </p:pic>
      <p:pic>
        <p:nvPicPr>
          <p:cNvPr id="2" name="Grafik 1">
            <a:extLst>
              <a:ext uri="{FF2B5EF4-FFF2-40B4-BE49-F238E27FC236}">
                <a16:creationId xmlns:a16="http://schemas.microsoft.com/office/drawing/2014/main" id="{50D99295-DF14-EA1E-2BEC-EB4A922B4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5808" y="2943270"/>
            <a:ext cx="7385184" cy="3367105"/>
          </a:xfrm>
          <a:prstGeom prst="rect">
            <a:avLst/>
          </a:prstGeom>
        </p:spPr>
      </p:pic>
      <p:sp>
        <p:nvSpPr>
          <p:cNvPr id="4" name="Textfeld 3">
            <a:extLst>
              <a:ext uri="{FF2B5EF4-FFF2-40B4-BE49-F238E27FC236}">
                <a16:creationId xmlns:a16="http://schemas.microsoft.com/office/drawing/2014/main" id="{C955CCB5-00A9-79AC-36B3-E6D074E36032}"/>
              </a:ext>
            </a:extLst>
          </p:cNvPr>
          <p:cNvSpPr txBox="1"/>
          <p:nvPr/>
        </p:nvSpPr>
        <p:spPr>
          <a:xfrm>
            <a:off x="542670" y="5593361"/>
            <a:ext cx="3823140" cy="830997"/>
          </a:xfrm>
          <a:prstGeom prst="rect">
            <a:avLst/>
          </a:prstGeom>
          <a:noFill/>
        </p:spPr>
        <p:txBody>
          <a:bodyPr wrap="square">
            <a:spAutoFit/>
          </a:bodyPr>
          <a:lstStyle/>
          <a:p>
            <a:r>
              <a:rPr lang="de-DE" sz="1200" dirty="0">
                <a:solidFill>
                  <a:srgbClr val="222222"/>
                </a:solidFill>
                <a:latin typeface="Arial" panose="020B0604020202020204" pitchFamily="34" charset="0"/>
              </a:rPr>
              <a:t>Winter, … Hahn (2021) "</a:t>
            </a:r>
            <a:r>
              <a:rPr lang="de-DE" sz="1200" dirty="0" err="1">
                <a:solidFill>
                  <a:srgbClr val="222222"/>
                </a:solidFill>
                <a:latin typeface="Arial" panose="020B0604020202020204" pitchFamily="34" charset="0"/>
              </a:rPr>
              <a:t>From</a:t>
            </a:r>
            <a:r>
              <a:rPr lang="de-DE" sz="1200" dirty="0">
                <a:solidFill>
                  <a:srgbClr val="222222"/>
                </a:solidFill>
                <a:latin typeface="Arial" panose="020B0604020202020204" pitchFamily="34" charset="0"/>
              </a:rPr>
              <a:t> multivariate </a:t>
            </a:r>
            <a:r>
              <a:rPr lang="de-DE" sz="1200" dirty="0" err="1">
                <a:solidFill>
                  <a:srgbClr val="222222"/>
                </a:solidFill>
                <a:latin typeface="Arial" panose="020B0604020202020204" pitchFamily="34" charset="0"/>
              </a:rPr>
              <a:t>methods</a:t>
            </a:r>
            <a:r>
              <a:rPr lang="de-DE" sz="1200" dirty="0">
                <a:solidFill>
                  <a:srgbClr val="222222"/>
                </a:solidFill>
                <a:latin typeface="Arial" panose="020B0604020202020204" pitchFamily="34" charset="0"/>
              </a:rPr>
              <a:t> </a:t>
            </a:r>
            <a:r>
              <a:rPr lang="de-DE" sz="1200" dirty="0" err="1">
                <a:solidFill>
                  <a:srgbClr val="222222"/>
                </a:solidFill>
                <a:latin typeface="Arial" panose="020B0604020202020204" pitchFamily="34" charset="0"/>
              </a:rPr>
              <a:t>to</a:t>
            </a:r>
            <a:r>
              <a:rPr lang="de-DE" sz="1200" dirty="0">
                <a:solidFill>
                  <a:srgbClr val="222222"/>
                </a:solidFill>
                <a:latin typeface="Arial" panose="020B0604020202020204" pitchFamily="34" charset="0"/>
              </a:rPr>
              <a:t> an AI </a:t>
            </a:r>
            <a:r>
              <a:rPr lang="de-DE" sz="1200" dirty="0" err="1">
                <a:solidFill>
                  <a:srgbClr val="222222"/>
                </a:solidFill>
                <a:latin typeface="Arial" panose="020B0604020202020204" pitchFamily="34" charset="0"/>
              </a:rPr>
              <a:t>ecosystem</a:t>
            </a:r>
            <a:r>
              <a:rPr lang="de-DE" sz="1200" dirty="0">
                <a:solidFill>
                  <a:srgbClr val="222222"/>
                </a:solidFill>
                <a:latin typeface="Arial" panose="020B0604020202020204" pitchFamily="34" charset="0"/>
              </a:rPr>
              <a:t>." </a:t>
            </a:r>
            <a:r>
              <a:rPr lang="de-DE" sz="1200" i="1" dirty="0" err="1">
                <a:solidFill>
                  <a:srgbClr val="222222"/>
                </a:solidFill>
                <a:latin typeface="Arial" panose="020B0604020202020204" pitchFamily="34" charset="0"/>
              </a:rPr>
              <a:t>Molecular</a:t>
            </a:r>
            <a:r>
              <a:rPr lang="de-DE" sz="1200" i="1" dirty="0">
                <a:solidFill>
                  <a:srgbClr val="222222"/>
                </a:solidFill>
                <a:latin typeface="Arial" panose="020B0604020202020204" pitchFamily="34" charset="0"/>
              </a:rPr>
              <a:t> </a:t>
            </a:r>
            <a:r>
              <a:rPr lang="de-DE" sz="1200" i="1" dirty="0" err="1">
                <a:solidFill>
                  <a:srgbClr val="222222"/>
                </a:solidFill>
                <a:latin typeface="Arial" panose="020B0604020202020204" pitchFamily="34" charset="0"/>
              </a:rPr>
              <a:t>Psychiatry</a:t>
            </a:r>
            <a:r>
              <a:rPr lang="de-DE" sz="1200" dirty="0">
                <a:solidFill>
                  <a:srgbClr val="222222"/>
                </a:solidFill>
                <a:latin typeface="Arial" panose="020B0604020202020204" pitchFamily="34" charset="0"/>
              </a:rPr>
              <a:t> </a:t>
            </a:r>
          </a:p>
          <a:p>
            <a:r>
              <a:rPr lang="de-DE" sz="1200" dirty="0" err="1">
                <a:solidFill>
                  <a:srgbClr val="222222"/>
                </a:solidFill>
                <a:latin typeface="Arial" panose="020B0604020202020204" pitchFamily="34" charset="0"/>
              </a:rPr>
              <a:t>Leenings</a:t>
            </a:r>
            <a:r>
              <a:rPr lang="de-DE" sz="1200" dirty="0">
                <a:solidFill>
                  <a:srgbClr val="222222"/>
                </a:solidFill>
                <a:latin typeface="Arial" panose="020B0604020202020204" pitchFamily="34" charset="0"/>
              </a:rPr>
              <a:t>… Hahn (2021) "PHOTONAI—A Python API </a:t>
            </a:r>
            <a:r>
              <a:rPr lang="de-DE" sz="1200" dirty="0" err="1">
                <a:solidFill>
                  <a:srgbClr val="222222"/>
                </a:solidFill>
                <a:latin typeface="Arial" panose="020B0604020202020204" pitchFamily="34" charset="0"/>
              </a:rPr>
              <a:t>for</a:t>
            </a:r>
            <a:r>
              <a:rPr lang="de-DE" sz="1200" dirty="0">
                <a:solidFill>
                  <a:srgbClr val="222222"/>
                </a:solidFill>
                <a:latin typeface="Arial" panose="020B0604020202020204" pitchFamily="34" charset="0"/>
              </a:rPr>
              <a:t> rapid </a:t>
            </a:r>
            <a:r>
              <a:rPr lang="de-DE" sz="1200" dirty="0" err="1">
                <a:solidFill>
                  <a:srgbClr val="222222"/>
                </a:solidFill>
                <a:latin typeface="Arial" panose="020B0604020202020204" pitchFamily="34" charset="0"/>
              </a:rPr>
              <a:t>machine</a:t>
            </a:r>
            <a:r>
              <a:rPr lang="de-DE" sz="1200" dirty="0">
                <a:solidFill>
                  <a:srgbClr val="222222"/>
                </a:solidFill>
                <a:latin typeface="Arial" panose="020B0604020202020204" pitchFamily="34" charset="0"/>
              </a:rPr>
              <a:t> </a:t>
            </a:r>
            <a:r>
              <a:rPr lang="de-DE" sz="1200" dirty="0" err="1">
                <a:solidFill>
                  <a:srgbClr val="222222"/>
                </a:solidFill>
                <a:latin typeface="Arial" panose="020B0604020202020204" pitchFamily="34" charset="0"/>
              </a:rPr>
              <a:t>learning</a:t>
            </a:r>
            <a:r>
              <a:rPr lang="de-DE" sz="1200" dirty="0">
                <a:solidFill>
                  <a:srgbClr val="222222"/>
                </a:solidFill>
                <a:latin typeface="Arial" panose="020B0604020202020204" pitchFamily="34" charset="0"/>
              </a:rPr>
              <a:t> </a:t>
            </a:r>
            <a:r>
              <a:rPr lang="de-DE" sz="1200" dirty="0" err="1">
                <a:solidFill>
                  <a:srgbClr val="222222"/>
                </a:solidFill>
                <a:latin typeface="Arial" panose="020B0604020202020204" pitchFamily="34" charset="0"/>
              </a:rPr>
              <a:t>model</a:t>
            </a:r>
            <a:r>
              <a:rPr lang="de-DE" sz="1200" dirty="0">
                <a:solidFill>
                  <a:srgbClr val="222222"/>
                </a:solidFill>
                <a:latin typeface="Arial" panose="020B0604020202020204" pitchFamily="34" charset="0"/>
              </a:rPr>
              <a:t> </a:t>
            </a:r>
            <a:r>
              <a:rPr lang="de-DE" sz="1200" dirty="0" err="1">
                <a:solidFill>
                  <a:srgbClr val="222222"/>
                </a:solidFill>
                <a:latin typeface="Arial" panose="020B0604020202020204" pitchFamily="34" charset="0"/>
              </a:rPr>
              <a:t>development</a:t>
            </a:r>
            <a:r>
              <a:rPr lang="de-DE" sz="1200" dirty="0">
                <a:solidFill>
                  <a:srgbClr val="222222"/>
                </a:solidFill>
                <a:latin typeface="Arial" panose="020B0604020202020204" pitchFamily="34" charset="0"/>
              </a:rPr>
              <a:t>." </a:t>
            </a:r>
            <a:r>
              <a:rPr lang="de-DE" sz="1200" i="1" dirty="0" err="1">
                <a:solidFill>
                  <a:srgbClr val="222222"/>
                </a:solidFill>
                <a:latin typeface="Arial" panose="020B0604020202020204" pitchFamily="34" charset="0"/>
              </a:rPr>
              <a:t>PLoS</a:t>
            </a:r>
            <a:endParaRPr lang="de-DE" sz="1200" dirty="0"/>
          </a:p>
        </p:txBody>
      </p:sp>
    </p:spTree>
    <p:extLst>
      <p:ext uri="{BB962C8B-B14F-4D97-AF65-F5344CB8AC3E}">
        <p14:creationId xmlns:p14="http://schemas.microsoft.com/office/powerpoint/2010/main" val="39419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409938" y="308315"/>
            <a:ext cx="8523288" cy="701676"/>
          </a:xfrm>
        </p:spPr>
        <p:txBody>
          <a:bodyPr>
            <a:normAutofit/>
          </a:bodyPr>
          <a:lstStyle/>
          <a:p>
            <a:r>
              <a:rPr lang="de-DE" dirty="0" err="1"/>
              <a:t>Towards</a:t>
            </a:r>
            <a:r>
              <a:rPr lang="de-DE" dirty="0"/>
              <a:t> </a:t>
            </a:r>
            <a:r>
              <a:rPr lang="de-DE" dirty="0" err="1"/>
              <a:t>Personalized</a:t>
            </a:r>
            <a:r>
              <a:rPr lang="de-DE" dirty="0"/>
              <a:t> Medicine</a:t>
            </a:r>
            <a:endParaRPr lang="en-US" dirty="0"/>
          </a:p>
        </p:txBody>
      </p:sp>
      <p:sp>
        <p:nvSpPr>
          <p:cNvPr id="7" name="TextBox 6">
            <a:extLst>
              <a:ext uri="{FF2B5EF4-FFF2-40B4-BE49-F238E27FC236}">
                <a16:creationId xmlns:a16="http://schemas.microsoft.com/office/drawing/2014/main" id="{63962799-9B45-4E39-8736-3A2F6F6669E9}"/>
              </a:ext>
            </a:extLst>
          </p:cNvPr>
          <p:cNvSpPr txBox="1">
            <a:spLocks noChangeArrowheads="1"/>
          </p:cNvSpPr>
          <p:nvPr/>
        </p:nvSpPr>
        <p:spPr bwMode="auto">
          <a:xfrm>
            <a:off x="360218" y="1137279"/>
            <a:ext cx="11711011"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de-DE" sz="2200" dirty="0">
                <a:sym typeface="Wingdings" panose="05000000000000000000" pitchFamily="2" charset="2"/>
              </a:rPr>
              <a:t>Does multivariate Machine Learning for biomarker identification change the picture?</a:t>
            </a:r>
          </a:p>
          <a:p>
            <a:pPr eaLnBrk="1" hangingPunct="1"/>
            <a:endParaRPr lang="en-US" altLang="de-DE" sz="2200" dirty="0">
              <a:sym typeface="Wingdings" panose="05000000000000000000" pitchFamily="2" charset="2"/>
            </a:endParaRPr>
          </a:p>
          <a:p>
            <a:pPr marL="342900" indent="-342900" eaLnBrk="1" hangingPunct="1">
              <a:buFont typeface="Arial" panose="020B0604020202020204" pitchFamily="34" charset="0"/>
              <a:buChar char="•"/>
            </a:pPr>
            <a:r>
              <a:rPr lang="en-US" altLang="de-DE" sz="2200" dirty="0">
                <a:sym typeface="Wingdings" panose="05000000000000000000" pitchFamily="2" charset="2"/>
              </a:rPr>
              <a:t>Single-subject prediction instead of group-level differences</a:t>
            </a:r>
          </a:p>
          <a:p>
            <a:pPr marL="342900" indent="-342900" eaLnBrk="1" hangingPunct="1">
              <a:buFont typeface="Arial" panose="020B0604020202020204" pitchFamily="34" charset="0"/>
              <a:buChar char="•"/>
            </a:pPr>
            <a:r>
              <a:rPr lang="en-US" altLang="de-DE" sz="2200" dirty="0">
                <a:sym typeface="Wingdings" panose="05000000000000000000" pitchFamily="2" charset="2"/>
              </a:rPr>
              <a:t>Enables multimodal data integration</a:t>
            </a:r>
          </a:p>
          <a:p>
            <a:pPr marL="342900" indent="-342900" eaLnBrk="1" hangingPunct="1">
              <a:buFont typeface="Arial" panose="020B0604020202020204" pitchFamily="34" charset="0"/>
              <a:buChar char="•"/>
            </a:pPr>
            <a:r>
              <a:rPr lang="en-US" altLang="de-DE" sz="2200" dirty="0">
                <a:sym typeface="Wingdings" panose="05000000000000000000" pitchFamily="2" charset="2"/>
              </a:rPr>
              <a:t>1.12 million Machine Learning models trained and tested</a:t>
            </a:r>
          </a:p>
          <a:p>
            <a:pPr eaLnBrk="1" hangingPunct="1"/>
            <a:endParaRPr lang="en-US" altLang="de-DE" sz="2200" dirty="0">
              <a:sym typeface="Wingdings" panose="05000000000000000000" pitchFamily="2" charset="2"/>
            </a:endParaRPr>
          </a:p>
          <a:p>
            <a:pPr marL="1085850" lvl="1" indent="-342900" eaLnBrk="1" hangingPunct="1">
              <a:buFont typeface="Arial" panose="020B0604020202020204" pitchFamily="34" charset="0"/>
              <a:buChar char="•"/>
            </a:pPr>
            <a:endParaRPr lang="en-US" altLang="de-DE" sz="2200" dirty="0">
              <a:sym typeface="Wingdings" panose="05000000000000000000" pitchFamily="2" charset="2"/>
            </a:endParaRPr>
          </a:p>
          <a:p>
            <a:pPr marL="1085850" lvl="1" indent="-342900" eaLnBrk="1" hangingPunct="1">
              <a:buFont typeface="Arial" panose="020B0604020202020204" pitchFamily="34" charset="0"/>
              <a:buChar char="•"/>
            </a:pPr>
            <a:endParaRPr lang="en-US" altLang="de-DE" sz="2200" dirty="0">
              <a:sym typeface="Wingdings" panose="05000000000000000000" pitchFamily="2" charset="2"/>
            </a:endParaRPr>
          </a:p>
          <a:p>
            <a:pPr eaLnBrk="1" hangingPunct="1"/>
            <a:endParaRPr lang="en-US" altLang="de-DE" sz="2200" dirty="0">
              <a:sym typeface="Wingdings" panose="05000000000000000000" pitchFamily="2" charset="2"/>
            </a:endParaRPr>
          </a:p>
          <a:p>
            <a:pPr eaLnBrk="1" hangingPunct="1"/>
            <a:endParaRPr lang="en-US" altLang="de-DE" sz="2200" dirty="0">
              <a:sym typeface="Wingdings" panose="05000000000000000000" pitchFamily="2" charset="2"/>
            </a:endParaRPr>
          </a:p>
          <a:p>
            <a:pPr eaLnBrk="1" hangingPunct="1"/>
            <a:endParaRPr lang="en-US" altLang="de-DE" sz="2200" dirty="0">
              <a:sym typeface="Wingdings" panose="05000000000000000000" pitchFamily="2" charset="2"/>
            </a:endParaRPr>
          </a:p>
        </p:txBody>
      </p:sp>
      <p:pic>
        <p:nvPicPr>
          <p:cNvPr id="29" name="Picture 28">
            <a:extLst>
              <a:ext uri="{FF2B5EF4-FFF2-40B4-BE49-F238E27FC236}">
                <a16:creationId xmlns:a16="http://schemas.microsoft.com/office/drawing/2014/main" id="{65FEE569-3908-8791-ACD8-AE3ABD2C4795}"/>
              </a:ext>
            </a:extLst>
          </p:cNvPr>
          <p:cNvPicPr>
            <a:picLocks noChangeAspect="1"/>
          </p:cNvPicPr>
          <p:nvPr/>
        </p:nvPicPr>
        <p:blipFill>
          <a:blip r:embed="rId3"/>
          <a:stretch>
            <a:fillRect/>
          </a:stretch>
        </p:blipFill>
        <p:spPr>
          <a:xfrm>
            <a:off x="6145468" y="2577437"/>
            <a:ext cx="5927689" cy="3684674"/>
          </a:xfrm>
          <a:prstGeom prst="rect">
            <a:avLst/>
          </a:prstGeom>
        </p:spPr>
      </p:pic>
      <p:grpSp>
        <p:nvGrpSpPr>
          <p:cNvPr id="2" name="Google Shape;175;p6">
            <a:extLst>
              <a:ext uri="{FF2B5EF4-FFF2-40B4-BE49-F238E27FC236}">
                <a16:creationId xmlns:a16="http://schemas.microsoft.com/office/drawing/2014/main" id="{41789898-40A9-D260-B205-1C30F5839338}"/>
              </a:ext>
            </a:extLst>
          </p:cNvPr>
          <p:cNvGrpSpPr/>
          <p:nvPr/>
        </p:nvGrpSpPr>
        <p:grpSpPr>
          <a:xfrm>
            <a:off x="409938" y="3624331"/>
            <a:ext cx="4862476" cy="2204367"/>
            <a:chOff x="306906" y="1265479"/>
            <a:chExt cx="4862476" cy="2204367"/>
          </a:xfrm>
        </p:grpSpPr>
        <p:pic>
          <p:nvPicPr>
            <p:cNvPr id="5" name="Google Shape;177;p6">
              <a:extLst>
                <a:ext uri="{FF2B5EF4-FFF2-40B4-BE49-F238E27FC236}">
                  <a16:creationId xmlns:a16="http://schemas.microsoft.com/office/drawing/2014/main" id="{E2BCFFD8-A224-CD89-4E92-7C711E04B836}"/>
                </a:ext>
              </a:extLst>
            </p:cNvPr>
            <p:cNvPicPr preferRelativeResize="0"/>
            <p:nvPr/>
          </p:nvPicPr>
          <p:blipFill rotWithShape="1">
            <a:blip r:embed="rId4">
              <a:alphaModFix/>
            </a:blip>
            <a:srcRect r="11722"/>
            <a:stretch/>
          </p:blipFill>
          <p:spPr>
            <a:xfrm>
              <a:off x="306906" y="1265479"/>
              <a:ext cx="3568571" cy="2204367"/>
            </a:xfrm>
            <a:prstGeom prst="rect">
              <a:avLst/>
            </a:prstGeom>
            <a:noFill/>
            <a:ln>
              <a:noFill/>
            </a:ln>
          </p:spPr>
        </p:pic>
        <p:pic>
          <p:nvPicPr>
            <p:cNvPr id="4" name="Google Shape;179;p6">
              <a:extLst>
                <a:ext uri="{FF2B5EF4-FFF2-40B4-BE49-F238E27FC236}">
                  <a16:creationId xmlns:a16="http://schemas.microsoft.com/office/drawing/2014/main" id="{C1582ED8-E9F7-6462-0CC5-62FC4633D5E9}"/>
                </a:ext>
              </a:extLst>
            </p:cNvPr>
            <p:cNvPicPr preferRelativeResize="0"/>
            <p:nvPr/>
          </p:nvPicPr>
          <p:blipFill rotWithShape="1">
            <a:blip r:embed="rId5">
              <a:alphaModFix/>
            </a:blip>
            <a:srcRect/>
            <a:stretch/>
          </p:blipFill>
          <p:spPr>
            <a:xfrm>
              <a:off x="3924199" y="1271924"/>
              <a:ext cx="1245183" cy="1215211"/>
            </a:xfrm>
            <a:prstGeom prst="rect">
              <a:avLst/>
            </a:prstGeom>
            <a:noFill/>
            <a:ln>
              <a:noFill/>
            </a:ln>
          </p:spPr>
        </p:pic>
      </p:grpSp>
      <p:sp>
        <p:nvSpPr>
          <p:cNvPr id="8" name="Slide Number Placeholder 9">
            <a:extLst>
              <a:ext uri="{FF2B5EF4-FFF2-40B4-BE49-F238E27FC236}">
                <a16:creationId xmlns:a16="http://schemas.microsoft.com/office/drawing/2014/main" id="{198CCA00-9B39-991B-B57B-D9950B82B765}"/>
              </a:ext>
            </a:extLst>
          </p:cNvPr>
          <p:cNvSpPr>
            <a:spLocks noGrp="1"/>
          </p:cNvSpPr>
          <p:nvPr>
            <p:ph type="sldNum" sz="quarter" idx="12"/>
          </p:nvPr>
        </p:nvSpPr>
        <p:spPr>
          <a:xfrm>
            <a:off x="8713788" y="6516688"/>
            <a:ext cx="2743200" cy="365125"/>
          </a:xfrm>
        </p:spPr>
        <p:txBody>
          <a:bodyPr/>
          <a:lstStyle/>
          <a:p>
            <a:pPr>
              <a:defRPr/>
            </a:pPr>
            <a:fld id="{2D00EC08-9C12-43EB-972A-C3DE1831E09F}" type="slidenum">
              <a:rPr lang="de-DE"/>
              <a:pPr>
                <a:defRPr/>
              </a:pPr>
              <a:t>20</a:t>
            </a:fld>
            <a:endParaRPr lang="de-DE" dirty="0"/>
          </a:p>
        </p:txBody>
      </p:sp>
      <p:sp>
        <p:nvSpPr>
          <p:cNvPr id="11" name="Google Shape;115;p3">
            <a:extLst>
              <a:ext uri="{FF2B5EF4-FFF2-40B4-BE49-F238E27FC236}">
                <a16:creationId xmlns:a16="http://schemas.microsoft.com/office/drawing/2014/main" id="{0C24F9AD-CFC6-0F49-7ED0-487CC5C5E5A1}"/>
              </a:ext>
            </a:extLst>
          </p:cNvPr>
          <p:cNvSpPr/>
          <p:nvPr/>
        </p:nvSpPr>
        <p:spPr>
          <a:xfrm>
            <a:off x="-52139" y="6166253"/>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Textfeld 12">
            <a:extLst>
              <a:ext uri="{FF2B5EF4-FFF2-40B4-BE49-F238E27FC236}">
                <a16:creationId xmlns:a16="http://schemas.microsoft.com/office/drawing/2014/main" id="{124813F9-1E48-2ECA-41D1-4FC46C3E8CA9}"/>
              </a:ext>
            </a:extLst>
          </p:cNvPr>
          <p:cNvSpPr txBox="1"/>
          <p:nvPr/>
        </p:nvSpPr>
        <p:spPr>
          <a:xfrm>
            <a:off x="20575" y="6233894"/>
            <a:ext cx="11566560" cy="523220"/>
          </a:xfrm>
          <a:prstGeom prst="rect">
            <a:avLst/>
          </a:prstGeom>
          <a:noFill/>
        </p:spPr>
        <p:txBody>
          <a:bodyPr wrap="square">
            <a:spAutoFit/>
          </a:bodyPr>
          <a:lstStyle/>
          <a:p>
            <a:r>
              <a:rPr lang="en-US" sz="1400" dirty="0">
                <a:latin typeface="Cambria" panose="02040503050406030204" pitchFamily="18" charset="0"/>
                <a:ea typeface="Times New Roman" panose="02020603050405020304" pitchFamily="18" charset="0"/>
                <a:cs typeface="Times New Roman" panose="02020603050405020304" pitchFamily="18" charset="0"/>
              </a:rPr>
              <a:t>Winter, … Hahn. (2023). Identifying Machine Learning-based Biomarkers for Major Depressive Disorder across Neuroimaging Modalities. JAMA Psychiatry </a:t>
            </a:r>
            <a:endParaRPr lang="de-DE"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884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a:defRPr/>
            </a:pPr>
            <a:fld id="{2D00EC08-9C12-43EB-972A-C3DE1831E09F}" type="slidenum">
              <a:rPr lang="de-DE"/>
              <a:pPr>
                <a:defRPr/>
              </a:pPr>
              <a:t>21</a:t>
            </a:fld>
            <a:endParaRPr lang="de-DE" dirty="0"/>
          </a:p>
        </p:txBody>
      </p:sp>
      <p:pic>
        <p:nvPicPr>
          <p:cNvPr id="2" name="Grafik 4" descr="Ein Bild, das Tisch enthält.&#10;&#10;Automatisch generierte Beschreibung">
            <a:extLst>
              <a:ext uri="{FF2B5EF4-FFF2-40B4-BE49-F238E27FC236}">
                <a16:creationId xmlns:a16="http://schemas.microsoft.com/office/drawing/2014/main" id="{7481B803-C93D-2813-DB98-367893E6F946}"/>
              </a:ext>
            </a:extLst>
          </p:cNvPr>
          <p:cNvPicPr>
            <a:picLocks noChangeAspect="1"/>
          </p:cNvPicPr>
          <p:nvPr/>
        </p:nvPicPr>
        <p:blipFill>
          <a:blip r:embed="rId3"/>
          <a:stretch>
            <a:fillRect/>
          </a:stretch>
        </p:blipFill>
        <p:spPr>
          <a:xfrm>
            <a:off x="504670" y="1035916"/>
            <a:ext cx="4110911" cy="5033438"/>
          </a:xfrm>
          <a:prstGeom prst="rect">
            <a:avLst/>
          </a:prstGeom>
        </p:spPr>
      </p:pic>
      <p:sp>
        <p:nvSpPr>
          <p:cNvPr id="3" name="Google Shape;115;p3">
            <a:extLst>
              <a:ext uri="{FF2B5EF4-FFF2-40B4-BE49-F238E27FC236}">
                <a16:creationId xmlns:a16="http://schemas.microsoft.com/office/drawing/2014/main" id="{D283F12F-90BE-6AD0-DBA7-AA6687ED6690}"/>
              </a:ext>
            </a:extLst>
          </p:cNvPr>
          <p:cNvSpPr/>
          <p:nvPr/>
        </p:nvSpPr>
        <p:spPr>
          <a:xfrm>
            <a:off x="-52139" y="6166253"/>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Textfeld 3">
            <a:extLst>
              <a:ext uri="{FF2B5EF4-FFF2-40B4-BE49-F238E27FC236}">
                <a16:creationId xmlns:a16="http://schemas.microsoft.com/office/drawing/2014/main" id="{37E155D1-9E2D-DAF8-0025-9053762115FC}"/>
              </a:ext>
            </a:extLst>
          </p:cNvPr>
          <p:cNvSpPr txBox="1"/>
          <p:nvPr/>
        </p:nvSpPr>
        <p:spPr>
          <a:xfrm>
            <a:off x="20575" y="6233894"/>
            <a:ext cx="11566560" cy="523220"/>
          </a:xfrm>
          <a:prstGeom prst="rect">
            <a:avLst/>
          </a:prstGeom>
          <a:noFill/>
        </p:spPr>
        <p:txBody>
          <a:bodyPr wrap="square">
            <a:spAutoFit/>
          </a:bodyPr>
          <a:lstStyle/>
          <a:p>
            <a:r>
              <a:rPr lang="en-US" sz="1400" dirty="0">
                <a:latin typeface="Cambria" panose="02040503050406030204" pitchFamily="18" charset="0"/>
                <a:ea typeface="Times New Roman" panose="02020603050405020304" pitchFamily="18" charset="0"/>
                <a:cs typeface="Times New Roman" panose="02020603050405020304" pitchFamily="18" charset="0"/>
              </a:rPr>
              <a:t>Winter, … Hahn. (2023). Identifying Machine Learning-based Biomarkers for Major Depressive Disorder across Neuroimaging Modalities. JAMA Psychiatry </a:t>
            </a:r>
            <a:endParaRPr lang="de-DE" sz="1400" dirty="0">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7" name="Titel 1">
            <a:extLst>
              <a:ext uri="{FF2B5EF4-FFF2-40B4-BE49-F238E27FC236}">
                <a16:creationId xmlns:a16="http://schemas.microsoft.com/office/drawing/2014/main" id="{6B260AE7-7C1F-CA48-DA1D-73CE2D9B0EDF}"/>
              </a:ext>
            </a:extLst>
          </p:cNvPr>
          <p:cNvSpPr>
            <a:spLocks noGrp="1"/>
          </p:cNvSpPr>
          <p:nvPr>
            <p:ph type="title"/>
          </p:nvPr>
        </p:nvSpPr>
        <p:spPr>
          <a:xfrm>
            <a:off x="409938" y="308315"/>
            <a:ext cx="8523288" cy="701676"/>
          </a:xfrm>
        </p:spPr>
        <p:txBody>
          <a:bodyPr>
            <a:normAutofit/>
          </a:bodyPr>
          <a:lstStyle/>
          <a:p>
            <a:r>
              <a:rPr lang="de-DE" dirty="0" err="1"/>
              <a:t>Towards</a:t>
            </a:r>
            <a:r>
              <a:rPr lang="de-DE" dirty="0"/>
              <a:t> </a:t>
            </a:r>
            <a:r>
              <a:rPr lang="de-DE" dirty="0" err="1"/>
              <a:t>Personalized</a:t>
            </a:r>
            <a:r>
              <a:rPr lang="de-DE" dirty="0"/>
              <a:t> Medicine</a:t>
            </a:r>
            <a:endParaRPr lang="en-US" dirty="0"/>
          </a:p>
        </p:txBody>
      </p:sp>
    </p:spTree>
    <p:extLst>
      <p:ext uri="{BB962C8B-B14F-4D97-AF65-F5344CB8AC3E}">
        <p14:creationId xmlns:p14="http://schemas.microsoft.com/office/powerpoint/2010/main" val="317723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D9178F33-C21C-4E4B-CA99-086BE4CC2FA3}"/>
            </a:ext>
          </a:extLst>
        </p:cNvPr>
        <p:cNvGrpSpPr/>
        <p:nvPr/>
      </p:nvGrpSpPr>
      <p:grpSpPr>
        <a:xfrm>
          <a:off x="0" y="0"/>
          <a:ext cx="0" cy="0"/>
          <a:chOff x="0" y="0"/>
          <a:chExt cx="0" cy="0"/>
        </a:xfrm>
      </p:grpSpPr>
      <p:pic>
        <p:nvPicPr>
          <p:cNvPr id="135" name="Google Shape;135;p4" descr="SPMt_unpxneu">
            <a:extLst>
              <a:ext uri="{FF2B5EF4-FFF2-40B4-BE49-F238E27FC236}">
                <a16:creationId xmlns:a16="http://schemas.microsoft.com/office/drawing/2014/main" id="{792E6CB2-3C69-BC75-1258-15F947EDADB0}"/>
              </a:ext>
            </a:extLst>
          </p:cNvPr>
          <p:cNvPicPr preferRelativeResize="0"/>
          <p:nvPr/>
        </p:nvPicPr>
        <p:blipFill rotWithShape="1">
          <a:blip r:embed="rId3">
            <a:alphaModFix/>
          </a:blip>
          <a:srcRect/>
          <a:stretch/>
        </p:blipFill>
        <p:spPr>
          <a:xfrm>
            <a:off x="1176338" y="3902075"/>
            <a:ext cx="1301750" cy="754063"/>
          </a:xfrm>
          <a:prstGeom prst="rect">
            <a:avLst/>
          </a:prstGeom>
          <a:noFill/>
          <a:ln>
            <a:noFill/>
          </a:ln>
        </p:spPr>
      </p:pic>
      <p:sp>
        <p:nvSpPr>
          <p:cNvPr id="136" name="Google Shape;136;p4">
            <a:extLst>
              <a:ext uri="{FF2B5EF4-FFF2-40B4-BE49-F238E27FC236}">
                <a16:creationId xmlns:a16="http://schemas.microsoft.com/office/drawing/2014/main" id="{6C1122C5-76FF-8113-5516-C7D17E7F0B6D}"/>
              </a:ext>
            </a:extLst>
          </p:cNvPr>
          <p:cNvSpPr txBox="1"/>
          <p:nvPr/>
        </p:nvSpPr>
        <p:spPr>
          <a:xfrm>
            <a:off x="1086424" y="4621178"/>
            <a:ext cx="1521923"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Data</a:t>
            </a:r>
            <a:endParaRPr sz="1800" b="0" i="0" u="none" strike="noStrike" cap="none">
              <a:solidFill>
                <a:schemeClr val="lt1"/>
              </a:solidFill>
              <a:latin typeface="Calibri"/>
              <a:ea typeface="Calibri"/>
              <a:cs typeface="Calibri"/>
              <a:sym typeface="Calibri"/>
            </a:endParaRPr>
          </a:p>
        </p:txBody>
      </p:sp>
      <p:grpSp>
        <p:nvGrpSpPr>
          <p:cNvPr id="137" name="Google Shape;137;p4">
            <a:extLst>
              <a:ext uri="{FF2B5EF4-FFF2-40B4-BE49-F238E27FC236}">
                <a16:creationId xmlns:a16="http://schemas.microsoft.com/office/drawing/2014/main" id="{1E9C00C1-4B8E-4F78-BC3A-F45FF28962F1}"/>
              </a:ext>
            </a:extLst>
          </p:cNvPr>
          <p:cNvGrpSpPr/>
          <p:nvPr/>
        </p:nvGrpSpPr>
        <p:grpSpPr>
          <a:xfrm>
            <a:off x="2798763" y="2833688"/>
            <a:ext cx="1724025" cy="1390425"/>
            <a:chOff x="4017495" y="2634340"/>
            <a:chExt cx="2069195" cy="1667930"/>
          </a:xfrm>
        </p:grpSpPr>
        <p:pic>
          <p:nvPicPr>
            <p:cNvPr id="138" name="Google Shape;138;p4" descr="http://www.ruf.rice.edu/~lane/stat_sim/gdexpl.gif">
              <a:extLst>
                <a:ext uri="{FF2B5EF4-FFF2-40B4-BE49-F238E27FC236}">
                  <a16:creationId xmlns:a16="http://schemas.microsoft.com/office/drawing/2014/main" id="{5BAEF808-7331-9648-88BF-53AA6E5D2C9A}"/>
                </a:ext>
              </a:extLst>
            </p:cNvPr>
            <p:cNvPicPr preferRelativeResize="0"/>
            <p:nvPr/>
          </p:nvPicPr>
          <p:blipFill rotWithShape="1">
            <a:blip r:embed="rId4">
              <a:alphaModFix/>
            </a:blip>
            <a:srcRect l="11217" t="4584" r="15638" b="32869"/>
            <a:stretch/>
          </p:blipFill>
          <p:spPr>
            <a:xfrm>
              <a:off x="4244793" y="2634340"/>
              <a:ext cx="1635306" cy="871447"/>
            </a:xfrm>
            <a:prstGeom prst="rect">
              <a:avLst/>
            </a:prstGeom>
            <a:noFill/>
            <a:ln>
              <a:noFill/>
            </a:ln>
          </p:spPr>
        </p:pic>
        <p:sp>
          <p:nvSpPr>
            <p:cNvPr id="139" name="Google Shape;139;p4">
              <a:extLst>
                <a:ext uri="{FF2B5EF4-FFF2-40B4-BE49-F238E27FC236}">
                  <a16:creationId xmlns:a16="http://schemas.microsoft.com/office/drawing/2014/main" id="{6273D683-7ACB-61AC-B3F6-767DF2080527}"/>
                </a:ext>
              </a:extLst>
            </p:cNvPr>
            <p:cNvSpPr txBox="1"/>
            <p:nvPr/>
          </p:nvSpPr>
          <p:spPr>
            <a:xfrm>
              <a:off x="4017495" y="3526942"/>
              <a:ext cx="2069195" cy="775328"/>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Group-level Inference</a:t>
              </a:r>
              <a:endParaRPr sz="1400" b="0" i="0" u="none" strike="noStrike" cap="none">
                <a:solidFill>
                  <a:srgbClr val="000000"/>
                </a:solidFill>
                <a:latin typeface="Arial"/>
                <a:ea typeface="Arial"/>
                <a:cs typeface="Arial"/>
                <a:sym typeface="Arial"/>
              </a:endParaRPr>
            </a:p>
          </p:txBody>
        </p:sp>
      </p:grpSp>
      <p:grpSp>
        <p:nvGrpSpPr>
          <p:cNvPr id="140" name="Google Shape;140;p4">
            <a:extLst>
              <a:ext uri="{FF2B5EF4-FFF2-40B4-BE49-F238E27FC236}">
                <a16:creationId xmlns:a16="http://schemas.microsoft.com/office/drawing/2014/main" id="{606DDBF5-4FB5-2674-CA00-63A47F8EF2F1}"/>
              </a:ext>
            </a:extLst>
          </p:cNvPr>
          <p:cNvGrpSpPr/>
          <p:nvPr/>
        </p:nvGrpSpPr>
        <p:grpSpPr>
          <a:xfrm>
            <a:off x="4613275" y="1587500"/>
            <a:ext cx="1449388" cy="1816312"/>
            <a:chOff x="3463737" y="1633245"/>
            <a:chExt cx="1739553" cy="2180285"/>
          </a:xfrm>
        </p:grpSpPr>
        <p:sp>
          <p:nvSpPr>
            <p:cNvPr id="141" name="Google Shape;141;p4">
              <a:extLst>
                <a:ext uri="{FF2B5EF4-FFF2-40B4-BE49-F238E27FC236}">
                  <a16:creationId xmlns:a16="http://schemas.microsoft.com/office/drawing/2014/main" id="{95D8003C-17F8-07A5-52A8-4DE698080BAD}"/>
                </a:ext>
              </a:extLst>
            </p:cNvPr>
            <p:cNvSpPr txBox="1"/>
            <p:nvPr/>
          </p:nvSpPr>
          <p:spPr>
            <a:xfrm>
              <a:off x="3463737" y="3037680"/>
              <a:ext cx="1739553" cy="775850"/>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none" strike="noStrike" cap="none">
                  <a:solidFill>
                    <a:schemeClr val="lt1"/>
                  </a:solidFill>
                  <a:latin typeface="Calibri"/>
                  <a:ea typeface="Calibri"/>
                  <a:cs typeface="Calibri"/>
                  <a:sym typeface="Calibri"/>
                </a:rPr>
                <a:t>Machine Learning</a:t>
              </a:r>
              <a:endParaRPr sz="1400" b="0" i="0" u="none" strike="noStrike" cap="none">
                <a:solidFill>
                  <a:srgbClr val="000000"/>
                </a:solidFill>
                <a:latin typeface="Arial"/>
                <a:ea typeface="Arial"/>
                <a:cs typeface="Arial"/>
                <a:sym typeface="Arial"/>
              </a:endParaRPr>
            </a:p>
          </p:txBody>
        </p:sp>
        <p:pic>
          <p:nvPicPr>
            <p:cNvPr id="142" name="Google Shape;142;p4">
              <a:extLst>
                <a:ext uri="{FF2B5EF4-FFF2-40B4-BE49-F238E27FC236}">
                  <a16:creationId xmlns:a16="http://schemas.microsoft.com/office/drawing/2014/main" id="{6E18F6DE-A7DF-1C70-EFF6-BEE88099A1C5}"/>
                </a:ext>
              </a:extLst>
            </p:cNvPr>
            <p:cNvPicPr preferRelativeResize="0"/>
            <p:nvPr/>
          </p:nvPicPr>
          <p:blipFill rotWithShape="1">
            <a:blip r:embed="rId5">
              <a:alphaModFix/>
            </a:blip>
            <a:srcRect/>
            <a:stretch/>
          </p:blipFill>
          <p:spPr>
            <a:xfrm rot="10800000" flipH="1">
              <a:off x="3656050" y="1633245"/>
              <a:ext cx="1286009" cy="1426207"/>
            </a:xfrm>
            <a:prstGeom prst="rect">
              <a:avLst/>
            </a:prstGeom>
            <a:noFill/>
            <a:ln>
              <a:noFill/>
            </a:ln>
          </p:spPr>
        </p:pic>
      </p:grpSp>
      <p:sp>
        <p:nvSpPr>
          <p:cNvPr id="144" name="Google Shape;144;p4">
            <a:extLst>
              <a:ext uri="{FF2B5EF4-FFF2-40B4-BE49-F238E27FC236}">
                <a16:creationId xmlns:a16="http://schemas.microsoft.com/office/drawing/2014/main" id="{3AD8CEE0-0760-FDE2-BE4E-88956D92147F}"/>
              </a:ext>
            </a:extLst>
          </p:cNvPr>
          <p:cNvSpPr txBox="1"/>
          <p:nvPr/>
        </p:nvSpPr>
        <p:spPr>
          <a:xfrm>
            <a:off x="1179513" y="1011238"/>
            <a:ext cx="6597650" cy="942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de-DE" sz="1800" b="0" i="1" u="none" strike="noStrike" cap="none">
                <a:solidFill>
                  <a:schemeClr val="dk1"/>
                </a:solidFill>
                <a:latin typeface="Arial"/>
                <a:ea typeface="Arial"/>
                <a:cs typeface="Arial"/>
                <a:sym typeface="Arial"/>
              </a:rPr>
              <a:t>„We are drowning in information and starving for knowledge.“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1600"/>
              <a:buFont typeface="Arial"/>
              <a:buNone/>
            </a:pPr>
            <a:r>
              <a:rPr lang="de-DE" sz="1600" b="0" i="0" u="none" strike="noStrike" cap="none">
                <a:solidFill>
                  <a:schemeClr val="dk1"/>
                </a:solidFill>
                <a:latin typeface="Arial"/>
                <a:ea typeface="Arial"/>
                <a:cs typeface="Arial"/>
                <a:sym typeface="Arial"/>
              </a:rPr>
              <a:t>	- John Naisbitt</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B3838"/>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
            <a:extLst>
              <a:ext uri="{FF2B5EF4-FFF2-40B4-BE49-F238E27FC236}">
                <a16:creationId xmlns:a16="http://schemas.microsoft.com/office/drawing/2014/main" id="{3B1A9B70-CB73-BB9A-F24D-F3A8AA6AB9DE}"/>
              </a:ext>
            </a:extLst>
          </p:cNvPr>
          <p:cNvSpPr/>
          <p:nvPr/>
        </p:nvSpPr>
        <p:spPr>
          <a:xfrm>
            <a:off x="8160421" y="2084100"/>
            <a:ext cx="3529076" cy="286847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(Differential) Diagnosis</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err="1">
                <a:solidFill>
                  <a:schemeClr val="dk1"/>
                </a:solidFill>
                <a:latin typeface="Calibri"/>
                <a:ea typeface="Calibri"/>
                <a:cs typeface="Calibri"/>
                <a:sym typeface="Calibri"/>
              </a:rPr>
              <a:t>Personalized</a:t>
            </a:r>
            <a:r>
              <a:rPr lang="de-DE" sz="2200" b="1" i="0" u="none" strike="noStrike" cap="none" dirty="0">
                <a:solidFill>
                  <a:schemeClr val="dk1"/>
                </a:solidFill>
                <a:latin typeface="Calibri"/>
                <a:ea typeface="Calibri"/>
                <a:cs typeface="Calibri"/>
                <a:sym typeface="Calibri"/>
              </a:rPr>
              <a:t> Therapy</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0"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Patient Management</a:t>
            </a:r>
            <a:endParaRPr sz="1400" b="0" i="0" u="none" strike="noStrike" cap="none" dirty="0">
              <a:solidFill>
                <a:srgbClr val="000000"/>
              </a:solidFill>
              <a:latin typeface="Arial"/>
              <a:ea typeface="Arial"/>
              <a:cs typeface="Arial"/>
              <a:sym typeface="Arial"/>
            </a:endParaRPr>
          </a:p>
          <a:p>
            <a:pPr marL="654050" marR="0" lvl="0" indent="-514350" algn="l" rtl="0">
              <a:lnSpc>
                <a:spcPct val="100000"/>
              </a:lnSpc>
              <a:spcBef>
                <a:spcPts val="440"/>
              </a:spcBef>
              <a:spcAft>
                <a:spcPts val="0"/>
              </a:spcAft>
              <a:buClr>
                <a:schemeClr val="dk1"/>
              </a:buClr>
              <a:buSzPts val="2200"/>
              <a:buFont typeface="+mj-lt"/>
              <a:buAutoNum type="romanUcPeriod"/>
            </a:pPr>
            <a:endParaRPr sz="2200" b="1" i="0" u="none" strike="noStrike" cap="none" dirty="0">
              <a:solidFill>
                <a:schemeClr val="dk1"/>
              </a:solidFill>
              <a:latin typeface="Calibri"/>
              <a:ea typeface="Calibri"/>
              <a:cs typeface="Calibri"/>
              <a:sym typeface="Calibri"/>
            </a:endParaRPr>
          </a:p>
          <a:p>
            <a:pPr marL="514350" marR="0" lvl="0" indent="-514350" algn="l" rtl="0">
              <a:lnSpc>
                <a:spcPct val="100000"/>
              </a:lnSpc>
              <a:spcBef>
                <a:spcPts val="440"/>
              </a:spcBef>
              <a:spcAft>
                <a:spcPts val="0"/>
              </a:spcAft>
              <a:buClr>
                <a:schemeClr val="dk1"/>
              </a:buClr>
              <a:buSzPts val="2200"/>
              <a:buFont typeface="+mj-lt"/>
              <a:buAutoNum type="romanUcPeriod"/>
            </a:pPr>
            <a:r>
              <a:rPr lang="de-DE" sz="2200" b="1" i="0" u="none" strike="noStrike" cap="none" dirty="0">
                <a:solidFill>
                  <a:schemeClr val="dk1"/>
                </a:solidFill>
                <a:latin typeface="Calibri"/>
                <a:ea typeface="Calibri"/>
                <a:cs typeface="Calibri"/>
                <a:sym typeface="Calibri"/>
              </a:rPr>
              <a:t>Intervention Design</a:t>
            </a:r>
            <a:endParaRPr sz="1400" b="0" i="0" u="none" strike="noStrike" cap="none" dirty="0">
              <a:solidFill>
                <a:srgbClr val="000000"/>
              </a:solidFill>
              <a:latin typeface="Arial"/>
              <a:ea typeface="Arial"/>
              <a:cs typeface="Arial"/>
              <a:sym typeface="Arial"/>
            </a:endParaRPr>
          </a:p>
        </p:txBody>
      </p:sp>
      <p:sp>
        <p:nvSpPr>
          <p:cNvPr id="146" name="Google Shape;146;p4">
            <a:extLst>
              <a:ext uri="{FF2B5EF4-FFF2-40B4-BE49-F238E27FC236}">
                <a16:creationId xmlns:a16="http://schemas.microsoft.com/office/drawing/2014/main" id="{CFEE4DB9-5CF1-F823-766A-12EFD516701F}"/>
              </a:ext>
            </a:extLst>
          </p:cNvPr>
          <p:cNvSpPr/>
          <p:nvPr/>
        </p:nvSpPr>
        <p:spPr>
          <a:xfrm>
            <a:off x="156054" y="6280167"/>
            <a:ext cx="12192000" cy="584735"/>
          </a:xfrm>
          <a:prstGeom prst="rect">
            <a:avLst/>
          </a:prstGeom>
          <a:noFill/>
          <a:ln>
            <a:noFill/>
          </a:ln>
        </p:spPr>
        <p:txBody>
          <a:bodyPr spcFirstLastPara="1" wrap="square" lIns="91425" tIns="45700" rIns="91425" bIns="45700" anchor="t" anchorCtr="0">
            <a:spAutoFit/>
          </a:bodyPr>
          <a:lstStyle/>
          <a:p>
            <a:r>
              <a:rPr lang="de-DE" sz="1600" b="0" i="0" dirty="0">
                <a:solidFill>
                  <a:srgbClr val="222222"/>
                </a:solidFill>
                <a:effectLst/>
                <a:cs typeface="Calibri" panose="020F0502020204030204" pitchFamily="34" charset="0"/>
              </a:rPr>
              <a:t>Stocker, … </a:t>
            </a:r>
            <a:r>
              <a:rPr lang="de-DE" sz="1600" b="1" i="0" dirty="0">
                <a:solidFill>
                  <a:srgbClr val="222222"/>
                </a:solidFill>
                <a:effectLst/>
                <a:cs typeface="Calibri" panose="020F0502020204030204" pitchFamily="34" charset="0"/>
              </a:rPr>
              <a:t>Hahn</a:t>
            </a:r>
            <a:r>
              <a:rPr lang="de-DE" sz="1600" b="0" i="0" dirty="0">
                <a:solidFill>
                  <a:srgbClr val="222222"/>
                </a:solidFill>
                <a:effectLst/>
                <a:cs typeface="Calibri" panose="020F0502020204030204" pitchFamily="34" charset="0"/>
              </a:rPr>
              <a:t> et al. </a:t>
            </a:r>
            <a:r>
              <a:rPr lang="de-DE" sz="1600" b="0" i="0" dirty="0" err="1">
                <a:solidFill>
                  <a:srgbClr val="222222"/>
                </a:solidFill>
                <a:effectLst/>
                <a:cs typeface="Calibri" panose="020F0502020204030204" pitchFamily="34" charset="0"/>
              </a:rPr>
              <a:t>Formalizing</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psychological</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interventions</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through</a:t>
            </a:r>
            <a:r>
              <a:rPr lang="de-DE" sz="1600" b="0" i="0" dirty="0">
                <a:solidFill>
                  <a:srgbClr val="222222"/>
                </a:solidFill>
                <a:effectLst/>
                <a:cs typeface="Calibri" panose="020F0502020204030204" pitchFamily="34" charset="0"/>
              </a:rPr>
              <a:t> network </a:t>
            </a:r>
            <a:r>
              <a:rPr lang="de-DE" sz="1600" b="0" i="0" dirty="0" err="1">
                <a:solidFill>
                  <a:srgbClr val="222222"/>
                </a:solidFill>
                <a:effectLst/>
                <a:cs typeface="Calibri" panose="020F0502020204030204" pitchFamily="34" charset="0"/>
              </a:rPr>
              <a:t>control</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theory</a:t>
            </a:r>
            <a:r>
              <a:rPr lang="de-DE" sz="1600" b="0" i="0" dirty="0">
                <a:solidFill>
                  <a:srgbClr val="222222"/>
                </a:solidFill>
                <a:effectLst/>
                <a:cs typeface="Calibri" panose="020F0502020204030204" pitchFamily="34" charset="0"/>
              </a:rPr>
              <a:t>. </a:t>
            </a:r>
            <a:r>
              <a:rPr lang="de-DE" sz="1600" b="0" i="1" dirty="0">
                <a:solidFill>
                  <a:srgbClr val="222222"/>
                </a:solidFill>
                <a:effectLst/>
                <a:cs typeface="Calibri" panose="020F0502020204030204" pitchFamily="34" charset="0"/>
              </a:rPr>
              <a:t>Scientific Reports</a:t>
            </a:r>
            <a:r>
              <a:rPr lang="de-DE" sz="1600" b="0" i="0" dirty="0">
                <a:solidFill>
                  <a:srgbClr val="222222"/>
                </a:solidFill>
                <a:effectLst/>
                <a:cs typeface="Calibri" panose="020F0502020204030204" pitchFamily="34" charset="0"/>
              </a:rPr>
              <a:t> 13.1 (2023): 13830.</a:t>
            </a:r>
          </a:p>
          <a:p>
            <a:endParaRPr lang="de-DE" sz="1600" dirty="0">
              <a:cs typeface="Calibri" panose="020F0502020204030204" pitchFamily="34" charset="0"/>
            </a:endParaRPr>
          </a:p>
        </p:txBody>
      </p:sp>
      <p:grpSp>
        <p:nvGrpSpPr>
          <p:cNvPr id="2" name="Gruppieren 1">
            <a:extLst>
              <a:ext uri="{FF2B5EF4-FFF2-40B4-BE49-F238E27FC236}">
                <a16:creationId xmlns:a16="http://schemas.microsoft.com/office/drawing/2014/main" id="{9890CE93-3ECE-C490-A249-F3CAF56B2F47}"/>
              </a:ext>
            </a:extLst>
          </p:cNvPr>
          <p:cNvGrpSpPr/>
          <p:nvPr/>
        </p:nvGrpSpPr>
        <p:grpSpPr>
          <a:xfrm>
            <a:off x="6221804" y="1077137"/>
            <a:ext cx="1739553" cy="1605946"/>
            <a:chOff x="5738907" y="1250725"/>
            <a:chExt cx="1739553" cy="1605946"/>
          </a:xfrm>
        </p:grpSpPr>
        <p:sp>
          <p:nvSpPr>
            <p:cNvPr id="3" name="Textfeld 2">
              <a:extLst>
                <a:ext uri="{FF2B5EF4-FFF2-40B4-BE49-F238E27FC236}">
                  <a16:creationId xmlns:a16="http://schemas.microsoft.com/office/drawing/2014/main" id="{906806CC-94B1-BC18-461B-3D76AD9EF7CD}"/>
                </a:ext>
              </a:extLst>
            </p:cNvPr>
            <p:cNvSpPr txBox="1"/>
            <p:nvPr/>
          </p:nvSpPr>
          <p:spPr>
            <a:xfrm>
              <a:off x="5738907" y="2210340"/>
              <a:ext cx="1739553" cy="646331"/>
            </a:xfrm>
            <a:prstGeom prst="rect">
              <a:avLst/>
            </a:prstGeom>
            <a:solidFill>
              <a:schemeClr val="accent1"/>
            </a:solidFill>
            <a:effectLst>
              <a:softEdge rad="63500"/>
            </a:effectLst>
          </p:spPr>
          <p:txBody>
            <a:bodyPr wrap="square" rtlCol="0">
              <a:spAutoFit/>
            </a:bodyPr>
            <a:lstStyle/>
            <a:p>
              <a:pPr algn="ctr"/>
              <a:r>
                <a:rPr lang="de-DE" dirty="0" err="1">
                  <a:solidFill>
                    <a:schemeClr val="bg1"/>
                  </a:solidFill>
                </a:rPr>
                <a:t>Prescriptive</a:t>
              </a:r>
              <a:r>
                <a:rPr lang="de-DE" dirty="0">
                  <a:solidFill>
                    <a:schemeClr val="bg1"/>
                  </a:solidFill>
                </a:rPr>
                <a:t> Models</a:t>
              </a:r>
              <a:endParaRPr lang="en-US" dirty="0">
                <a:solidFill>
                  <a:schemeClr val="bg1"/>
                </a:solidFill>
              </a:endParaRPr>
            </a:p>
          </p:txBody>
        </p:sp>
        <p:pic>
          <p:nvPicPr>
            <p:cNvPr id="4" name="Picture 4" descr="http://kenrobbinsblog.com/krb142/wp-content/uploads/2012/09/600px-Causal_Loop_Diagram_of_a_Model.gif">
              <a:extLst>
                <a:ext uri="{FF2B5EF4-FFF2-40B4-BE49-F238E27FC236}">
                  <a16:creationId xmlns:a16="http://schemas.microsoft.com/office/drawing/2014/main" id="{0B8379D9-C122-81E3-D138-53921A2FF0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8907" y="1250725"/>
              <a:ext cx="1653823" cy="94819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Google Shape;147;p4">
            <a:extLst>
              <a:ext uri="{FF2B5EF4-FFF2-40B4-BE49-F238E27FC236}">
                <a16:creationId xmlns:a16="http://schemas.microsoft.com/office/drawing/2014/main" id="{971F4ECE-EDBF-32D5-0E36-BAA82A2E9F56}"/>
              </a:ext>
            </a:extLst>
          </p:cNvPr>
          <p:cNvSpPr txBox="1"/>
          <p:nvPr/>
        </p:nvSpPr>
        <p:spPr>
          <a:xfrm>
            <a:off x="6176293" y="2641796"/>
            <a:ext cx="1940491" cy="14772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de-DE" sz="1800" b="0" i="0" u="none" strike="noStrike" cap="none" dirty="0" err="1">
                <a:solidFill>
                  <a:schemeClr val="dk1"/>
                </a:solidFill>
                <a:latin typeface="Calibri"/>
                <a:ea typeface="Calibri"/>
                <a:cs typeface="Calibri"/>
                <a:sym typeface="Calibri"/>
              </a:rPr>
              <a:t>Principled</a:t>
            </a:r>
            <a:r>
              <a:rPr lang="de-DE" sz="1800" b="0" i="0" u="none" strike="noStrike" cap="none" dirty="0">
                <a:solidFill>
                  <a:schemeClr val="dk1"/>
                </a:solidFill>
                <a:latin typeface="Calibri"/>
                <a:ea typeface="Calibri"/>
                <a:cs typeface="Calibri"/>
                <a:sym typeface="Calibri"/>
              </a:rPr>
              <a:t> </a:t>
            </a:r>
            <a:r>
              <a:rPr lang="de-DE" sz="1800" b="0" i="0" u="none" strike="noStrike" cap="none" dirty="0" err="1">
                <a:solidFill>
                  <a:schemeClr val="dk1"/>
                </a:solidFill>
                <a:latin typeface="Calibri"/>
                <a:ea typeface="Calibri"/>
                <a:cs typeface="Calibri"/>
                <a:sym typeface="Calibri"/>
              </a:rPr>
              <a:t>intervention</a:t>
            </a:r>
            <a:r>
              <a:rPr lang="de-DE" sz="1800" b="0" i="0" u="none" strike="noStrike" cap="none" dirty="0">
                <a:solidFill>
                  <a:schemeClr val="dk1"/>
                </a:solidFill>
                <a:latin typeface="Calibri"/>
                <a:ea typeface="Calibri"/>
                <a:cs typeface="Calibri"/>
                <a:sym typeface="Calibri"/>
              </a:rPr>
              <a:t> design</a:t>
            </a:r>
          </a:p>
          <a:p>
            <a:pPr marL="285750" marR="0" lvl="0" indent="-285750" algn="l" rtl="0">
              <a:lnSpc>
                <a:spcPct val="100000"/>
              </a:lnSpc>
              <a:spcBef>
                <a:spcPts val="0"/>
              </a:spcBef>
              <a:spcAft>
                <a:spcPts val="0"/>
              </a:spcAft>
              <a:buClr>
                <a:schemeClr val="dk1"/>
              </a:buClr>
              <a:buSzPts val="1800"/>
              <a:buFont typeface="Arial"/>
              <a:buChar char="•"/>
            </a:pPr>
            <a:r>
              <a:rPr lang="de-DE" dirty="0" err="1">
                <a:solidFill>
                  <a:schemeClr val="dk1"/>
                </a:solidFill>
                <a:latin typeface="Calibri"/>
                <a:ea typeface="Arial"/>
                <a:cs typeface="Calibri"/>
                <a:sym typeface="Calibri"/>
              </a:rPr>
              <a:t>Dynamical</a:t>
            </a:r>
            <a:r>
              <a:rPr lang="de-DE" dirty="0">
                <a:solidFill>
                  <a:schemeClr val="dk1"/>
                </a:solidFill>
                <a:latin typeface="Calibri"/>
                <a:ea typeface="Arial"/>
                <a:cs typeface="Calibri"/>
                <a:sym typeface="Calibri"/>
              </a:rPr>
              <a:t> System </a:t>
            </a:r>
            <a:r>
              <a:rPr lang="de-DE" dirty="0" err="1">
                <a:solidFill>
                  <a:schemeClr val="dk1"/>
                </a:solidFill>
                <a:latin typeface="Calibri"/>
                <a:ea typeface="Arial"/>
                <a:cs typeface="Calibri"/>
                <a:sym typeface="Calibri"/>
              </a:rPr>
              <a:t>models</a:t>
            </a:r>
            <a:endParaRPr sz="1400" b="0" i="0" u="none" strike="noStrike" cap="none" dirty="0">
              <a:solidFill>
                <a:srgbClr val="000000"/>
              </a:solidFill>
              <a:latin typeface="Arial"/>
              <a:ea typeface="Arial"/>
              <a:cs typeface="Arial"/>
              <a:sym typeface="Arial"/>
            </a:endParaRPr>
          </a:p>
        </p:txBody>
      </p:sp>
      <p:sp>
        <p:nvSpPr>
          <p:cNvPr id="7" name="Google Shape;115;p3">
            <a:extLst>
              <a:ext uri="{FF2B5EF4-FFF2-40B4-BE49-F238E27FC236}">
                <a16:creationId xmlns:a16="http://schemas.microsoft.com/office/drawing/2014/main" id="{2D50CE29-43FD-3512-C5F6-D6DE83AF7CE4}"/>
              </a:ext>
            </a:extLst>
          </p:cNvPr>
          <p:cNvSpPr/>
          <p:nvPr/>
        </p:nvSpPr>
        <p:spPr>
          <a:xfrm>
            <a:off x="-52139" y="6166253"/>
            <a:ext cx="12456865" cy="684277"/>
          </a:xfrm>
          <a:prstGeom prst="rect">
            <a:avLst/>
          </a:prstGeom>
          <a:solidFill>
            <a:srgbClr val="97B8BF"/>
          </a:solidFill>
          <a:ln w="12700" cap="flat" cmpd="sng">
            <a:solidFill>
              <a:srgbClr val="FEFEFE"/>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146;p4">
            <a:extLst>
              <a:ext uri="{FF2B5EF4-FFF2-40B4-BE49-F238E27FC236}">
                <a16:creationId xmlns:a16="http://schemas.microsoft.com/office/drawing/2014/main" id="{9C01A117-F794-599C-AF17-81679142C2F9}"/>
              </a:ext>
            </a:extLst>
          </p:cNvPr>
          <p:cNvSpPr/>
          <p:nvPr/>
        </p:nvSpPr>
        <p:spPr>
          <a:xfrm>
            <a:off x="75373" y="6199488"/>
            <a:ext cx="12192000" cy="584735"/>
          </a:xfrm>
          <a:prstGeom prst="rect">
            <a:avLst/>
          </a:prstGeom>
          <a:noFill/>
          <a:ln>
            <a:noFill/>
          </a:ln>
        </p:spPr>
        <p:txBody>
          <a:bodyPr spcFirstLastPara="1" wrap="square" lIns="91425" tIns="45700" rIns="91425" bIns="45700" anchor="t" anchorCtr="0">
            <a:spAutoFit/>
          </a:bodyPr>
          <a:lstStyle/>
          <a:p>
            <a:r>
              <a:rPr lang="de-DE" sz="1600" b="0" i="0" dirty="0">
                <a:solidFill>
                  <a:srgbClr val="222222"/>
                </a:solidFill>
                <a:effectLst/>
                <a:cs typeface="Calibri" panose="020F0502020204030204" pitchFamily="34" charset="0"/>
              </a:rPr>
              <a:t>Stocker, … </a:t>
            </a:r>
            <a:r>
              <a:rPr lang="de-DE" sz="1600" b="1" i="0" dirty="0">
                <a:solidFill>
                  <a:srgbClr val="222222"/>
                </a:solidFill>
                <a:effectLst/>
                <a:cs typeface="Calibri" panose="020F0502020204030204" pitchFamily="34" charset="0"/>
              </a:rPr>
              <a:t>Hahn</a:t>
            </a:r>
            <a:r>
              <a:rPr lang="de-DE" sz="1600" b="0" i="0" dirty="0">
                <a:solidFill>
                  <a:srgbClr val="222222"/>
                </a:solidFill>
                <a:effectLst/>
                <a:cs typeface="Calibri" panose="020F0502020204030204" pitchFamily="34" charset="0"/>
              </a:rPr>
              <a:t> et al. </a:t>
            </a:r>
            <a:r>
              <a:rPr lang="de-DE" sz="1600" b="0" i="0" dirty="0" err="1">
                <a:solidFill>
                  <a:srgbClr val="222222"/>
                </a:solidFill>
                <a:effectLst/>
                <a:cs typeface="Calibri" panose="020F0502020204030204" pitchFamily="34" charset="0"/>
              </a:rPr>
              <a:t>Formalizing</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psychological</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interventions</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through</a:t>
            </a:r>
            <a:r>
              <a:rPr lang="de-DE" sz="1600" b="0" i="0" dirty="0">
                <a:solidFill>
                  <a:srgbClr val="222222"/>
                </a:solidFill>
                <a:effectLst/>
                <a:cs typeface="Calibri" panose="020F0502020204030204" pitchFamily="34" charset="0"/>
              </a:rPr>
              <a:t> network </a:t>
            </a:r>
            <a:r>
              <a:rPr lang="de-DE" sz="1600" b="0" i="0" dirty="0" err="1">
                <a:solidFill>
                  <a:srgbClr val="222222"/>
                </a:solidFill>
                <a:effectLst/>
                <a:cs typeface="Calibri" panose="020F0502020204030204" pitchFamily="34" charset="0"/>
              </a:rPr>
              <a:t>control</a:t>
            </a:r>
            <a:r>
              <a:rPr lang="de-DE" sz="1600" b="0" i="0" dirty="0">
                <a:solidFill>
                  <a:srgbClr val="222222"/>
                </a:solidFill>
                <a:effectLst/>
                <a:cs typeface="Calibri" panose="020F0502020204030204" pitchFamily="34" charset="0"/>
              </a:rPr>
              <a:t> </a:t>
            </a:r>
            <a:r>
              <a:rPr lang="de-DE" sz="1600" b="0" i="0" dirty="0" err="1">
                <a:solidFill>
                  <a:srgbClr val="222222"/>
                </a:solidFill>
                <a:effectLst/>
                <a:cs typeface="Calibri" panose="020F0502020204030204" pitchFamily="34" charset="0"/>
              </a:rPr>
              <a:t>theory</a:t>
            </a:r>
            <a:r>
              <a:rPr lang="de-DE" sz="1600" b="0" i="0" dirty="0">
                <a:solidFill>
                  <a:srgbClr val="222222"/>
                </a:solidFill>
                <a:effectLst/>
                <a:cs typeface="Calibri" panose="020F0502020204030204" pitchFamily="34" charset="0"/>
              </a:rPr>
              <a:t>. </a:t>
            </a:r>
            <a:r>
              <a:rPr lang="de-DE" sz="1600" b="0" i="1" dirty="0">
                <a:solidFill>
                  <a:srgbClr val="222222"/>
                </a:solidFill>
                <a:effectLst/>
                <a:cs typeface="Calibri" panose="020F0502020204030204" pitchFamily="34" charset="0"/>
              </a:rPr>
              <a:t>Scientific Reports</a:t>
            </a:r>
            <a:r>
              <a:rPr lang="de-DE" sz="1600" b="0" i="0" dirty="0">
                <a:solidFill>
                  <a:srgbClr val="222222"/>
                </a:solidFill>
                <a:effectLst/>
                <a:cs typeface="Calibri" panose="020F0502020204030204" pitchFamily="34" charset="0"/>
              </a:rPr>
              <a:t> 13.1 (2023): 13830.</a:t>
            </a:r>
          </a:p>
          <a:p>
            <a:endParaRPr lang="de-DE" sz="1600" dirty="0">
              <a:cs typeface="Calibri" panose="020F0502020204030204" pitchFamily="34" charset="0"/>
            </a:endParaRPr>
          </a:p>
        </p:txBody>
      </p:sp>
      <p:sp>
        <p:nvSpPr>
          <p:cNvPr id="9" name="Titel 1">
            <a:extLst>
              <a:ext uri="{FF2B5EF4-FFF2-40B4-BE49-F238E27FC236}">
                <a16:creationId xmlns:a16="http://schemas.microsoft.com/office/drawing/2014/main" id="{3AFA37A4-0F54-5029-F771-A246B3A58907}"/>
              </a:ext>
            </a:extLst>
          </p:cNvPr>
          <p:cNvSpPr>
            <a:spLocks noGrp="1"/>
          </p:cNvSpPr>
          <p:nvPr>
            <p:ph type="title"/>
          </p:nvPr>
        </p:nvSpPr>
        <p:spPr>
          <a:xfrm>
            <a:off x="409938" y="308315"/>
            <a:ext cx="8523288" cy="701676"/>
          </a:xfrm>
        </p:spPr>
        <p:txBody>
          <a:bodyPr>
            <a:normAutofit/>
          </a:bodyPr>
          <a:lstStyle/>
          <a:p>
            <a:r>
              <a:rPr lang="de-DE" dirty="0" err="1"/>
              <a:t>Towards</a:t>
            </a:r>
            <a:r>
              <a:rPr lang="de-DE" dirty="0"/>
              <a:t> </a:t>
            </a:r>
            <a:r>
              <a:rPr lang="de-DE" dirty="0" err="1"/>
              <a:t>Personalized</a:t>
            </a:r>
            <a:r>
              <a:rPr lang="de-DE" dirty="0"/>
              <a:t> Medicine</a:t>
            </a:r>
            <a:endParaRPr lang="en-US" dirty="0"/>
          </a:p>
        </p:txBody>
      </p:sp>
    </p:spTree>
    <p:extLst>
      <p:ext uri="{BB962C8B-B14F-4D97-AF65-F5344CB8AC3E}">
        <p14:creationId xmlns:p14="http://schemas.microsoft.com/office/powerpoint/2010/main" val="14575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53;p5">
            <a:extLst>
              <a:ext uri="{FF2B5EF4-FFF2-40B4-BE49-F238E27FC236}">
                <a16:creationId xmlns:a16="http://schemas.microsoft.com/office/drawing/2014/main" id="{5C23DC2B-66C1-1262-86B4-2F548D41B612}"/>
              </a:ext>
            </a:extLst>
          </p:cNvPr>
          <p:cNvSpPr/>
          <p:nvPr/>
        </p:nvSpPr>
        <p:spPr>
          <a:xfrm>
            <a:off x="72859" y="5761657"/>
            <a:ext cx="12321662" cy="1096343"/>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Titel 1"/>
          <p:cNvSpPr>
            <a:spLocks noGrp="1"/>
          </p:cNvSpPr>
          <p:nvPr>
            <p:ph type="title"/>
          </p:nvPr>
        </p:nvSpPr>
        <p:spPr/>
        <p:txBody>
          <a:bodyPr/>
          <a:lstStyle/>
          <a:p>
            <a:r>
              <a:rPr lang="en-GB" dirty="0"/>
              <a:t>From Prediction to Control</a:t>
            </a:r>
          </a:p>
        </p:txBody>
      </p:sp>
      <p:pic>
        <p:nvPicPr>
          <p:cNvPr id="9" name="Picture 5" descr="http://timoelliott.com/blog/wp-content/uploads/2014/01/predictive-maintenance-heal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97" y="1264312"/>
            <a:ext cx="6280457" cy="4079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72859" y="5813435"/>
            <a:ext cx="12046282" cy="430887"/>
          </a:xfrm>
          <a:prstGeom prst="rect">
            <a:avLst/>
          </a:prstGeom>
        </p:spPr>
        <p:txBody>
          <a:bodyPr wrap="square">
            <a:spAutoFit/>
          </a:bodyPr>
          <a:lstStyle/>
          <a:p>
            <a:pPr algn="r">
              <a:spcBef>
                <a:spcPct val="0"/>
              </a:spcBef>
            </a:pPr>
            <a:r>
              <a:rPr lang="en-US" altLang="de-DE" sz="1100" dirty="0">
                <a:solidFill>
                  <a:schemeClr val="bg1"/>
                </a:solidFill>
                <a:latin typeface="Avenir Book" panose="02000503020000020003" pitchFamily="2" charset="0"/>
              </a:rPr>
              <a:t>http://</a:t>
            </a:r>
            <a:r>
              <a:rPr lang="en-US" altLang="de-DE" sz="1100" dirty="0" err="1">
                <a:solidFill>
                  <a:schemeClr val="bg1"/>
                </a:solidFill>
                <a:latin typeface="Avenir Book" panose="02000503020000020003" pitchFamily="2" charset="0"/>
              </a:rPr>
              <a:t>timoelliott.com</a:t>
            </a:r>
            <a:r>
              <a:rPr lang="en-US" altLang="de-DE" sz="1100" dirty="0">
                <a:solidFill>
                  <a:schemeClr val="bg1"/>
                </a:solidFill>
                <a:latin typeface="Avenir Book" panose="02000503020000020003" pitchFamily="2" charset="0"/>
              </a:rPr>
              <a:t>/blog/2014/01/cartoon-predictive-health-</a:t>
            </a:r>
            <a:r>
              <a:rPr lang="en-US" altLang="de-DE" sz="1100" dirty="0" err="1">
                <a:solidFill>
                  <a:schemeClr val="bg1"/>
                </a:solidFill>
                <a:latin typeface="Avenir Book" panose="02000503020000020003" pitchFamily="2" charset="0"/>
              </a:rPr>
              <a:t>analytics.html</a:t>
            </a:r>
            <a:endParaRPr lang="en-US" altLang="de-DE" sz="1100" dirty="0">
              <a:solidFill>
                <a:schemeClr val="bg1"/>
              </a:solidFill>
              <a:latin typeface="Avenir Book" panose="02000503020000020003" pitchFamily="2" charset="0"/>
            </a:endParaRPr>
          </a:p>
          <a:p>
            <a:pPr algn="r"/>
            <a:r>
              <a:rPr lang="de-DE" sz="1100" dirty="0">
                <a:solidFill>
                  <a:schemeClr val="bg1"/>
                </a:solidFill>
                <a:latin typeface="Avenir Book" panose="02000503020000020003" pitchFamily="2" charset="0"/>
              </a:rPr>
              <a:t>http://</a:t>
            </a:r>
            <a:r>
              <a:rPr lang="de-DE" sz="1100" dirty="0" err="1">
                <a:solidFill>
                  <a:schemeClr val="bg1"/>
                </a:solidFill>
                <a:latin typeface="Avenir Book" panose="02000503020000020003" pitchFamily="2" charset="0"/>
              </a:rPr>
              <a:t>gif-finder.com</a:t>
            </a:r>
            <a:r>
              <a:rPr lang="de-DE" sz="1100" dirty="0">
                <a:solidFill>
                  <a:schemeClr val="bg1"/>
                </a:solidFill>
                <a:latin typeface="Avenir Book" panose="02000503020000020003" pitchFamily="2" charset="0"/>
              </a:rPr>
              <a:t>/</a:t>
            </a:r>
            <a:r>
              <a:rPr lang="de-DE" sz="1100" dirty="0" err="1">
                <a:solidFill>
                  <a:schemeClr val="bg1"/>
                </a:solidFill>
                <a:latin typeface="Avenir Book" panose="02000503020000020003" pitchFamily="2" charset="0"/>
              </a:rPr>
              <a:t>wp</a:t>
            </a:r>
            <a:r>
              <a:rPr lang="de-DE" sz="1100" dirty="0">
                <a:solidFill>
                  <a:schemeClr val="bg1"/>
                </a:solidFill>
                <a:latin typeface="Avenir Book" panose="02000503020000020003" pitchFamily="2" charset="0"/>
              </a:rPr>
              <a:t>-content/</a:t>
            </a:r>
            <a:r>
              <a:rPr lang="de-DE" sz="1100" dirty="0" err="1">
                <a:solidFill>
                  <a:schemeClr val="bg1"/>
                </a:solidFill>
                <a:latin typeface="Avenir Book" panose="02000503020000020003" pitchFamily="2" charset="0"/>
              </a:rPr>
              <a:t>uploads</a:t>
            </a:r>
            <a:r>
              <a:rPr lang="de-DE" sz="1100" dirty="0">
                <a:solidFill>
                  <a:schemeClr val="bg1"/>
                </a:solidFill>
                <a:latin typeface="Avenir Book" panose="02000503020000020003" pitchFamily="2" charset="0"/>
              </a:rPr>
              <a:t>/2014/12/Domino-Chain-</a:t>
            </a:r>
            <a:r>
              <a:rPr lang="de-DE" sz="1100" dirty="0" err="1">
                <a:solidFill>
                  <a:schemeClr val="bg1"/>
                </a:solidFill>
                <a:latin typeface="Avenir Book" panose="02000503020000020003" pitchFamily="2" charset="0"/>
              </a:rPr>
              <a:t>Reaction.gif</a:t>
            </a:r>
            <a:endParaRPr lang="de-DE" sz="1100" dirty="0">
              <a:solidFill>
                <a:schemeClr val="bg1"/>
              </a:solidFill>
              <a:latin typeface="Avenir Book" panose="02000503020000020003" pitchFamily="2" charset="0"/>
            </a:endParaRPr>
          </a:p>
        </p:txBody>
      </p:sp>
      <p:grpSp>
        <p:nvGrpSpPr>
          <p:cNvPr id="13" name="Gruppieren 12">
            <a:extLst>
              <a:ext uri="{FF2B5EF4-FFF2-40B4-BE49-F238E27FC236}">
                <a16:creationId xmlns:a16="http://schemas.microsoft.com/office/drawing/2014/main" id="{C7743D23-8DA5-4130-8BFC-932884B988E7}"/>
              </a:ext>
            </a:extLst>
          </p:cNvPr>
          <p:cNvGrpSpPr>
            <a:grpSpLocks noChangeAspect="1"/>
          </p:cNvGrpSpPr>
          <p:nvPr/>
        </p:nvGrpSpPr>
        <p:grpSpPr>
          <a:xfrm>
            <a:off x="6431468" y="1836967"/>
            <a:ext cx="5545835" cy="3575543"/>
            <a:chOff x="5416861" y="4170819"/>
            <a:chExt cx="3556251" cy="2292807"/>
          </a:xfrm>
        </p:grpSpPr>
        <p:pic>
          <p:nvPicPr>
            <p:cNvPr id="14" name="Picture 6" descr="http://gif-finder.com/wp-content/uploads/2014/12/Domino-Chain-Reaction.gif">
              <a:extLst>
                <a:ext uri="{FF2B5EF4-FFF2-40B4-BE49-F238E27FC236}">
                  <a16:creationId xmlns:a16="http://schemas.microsoft.com/office/drawing/2014/main" id="{7F3931C1-6313-49C9-A4FE-59A451521D2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87749" y="4170819"/>
              <a:ext cx="3345109" cy="1884441"/>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500030D3-1BEB-49F3-A17A-5BA5D046D688}"/>
                </a:ext>
              </a:extLst>
            </p:cNvPr>
            <p:cNvSpPr/>
            <p:nvPr/>
          </p:nvSpPr>
          <p:spPr>
            <a:xfrm>
              <a:off x="5416861" y="6001961"/>
              <a:ext cx="3556251" cy="461665"/>
            </a:xfrm>
            <a:prstGeom prst="rect">
              <a:avLst/>
            </a:prstGeom>
          </p:spPr>
          <p:txBody>
            <a:bodyPr wrap="square">
              <a:spAutoFit/>
            </a:bodyPr>
            <a:lstStyle/>
            <a:p>
              <a:pPr algn="r"/>
              <a:r>
                <a:rPr lang="de-DE" sz="1200" dirty="0"/>
                <a:t>http://gif-finder.com/wp-content/uploads/</a:t>
              </a:r>
            </a:p>
            <a:p>
              <a:pPr algn="r"/>
              <a:r>
                <a:rPr lang="de-DE" sz="1200" dirty="0"/>
                <a:t>2014/12/Domino-Chain-Reaction.gif</a:t>
              </a:r>
            </a:p>
          </p:txBody>
        </p:sp>
      </p:grpSp>
    </p:spTree>
    <p:extLst>
      <p:ext uri="{BB962C8B-B14F-4D97-AF65-F5344CB8AC3E}">
        <p14:creationId xmlns:p14="http://schemas.microsoft.com/office/powerpoint/2010/main" val="8090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53;p5">
            <a:extLst>
              <a:ext uri="{FF2B5EF4-FFF2-40B4-BE49-F238E27FC236}">
                <a16:creationId xmlns:a16="http://schemas.microsoft.com/office/drawing/2014/main" id="{80E9612B-5AC5-C1D1-913B-E8B6082C9892}"/>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Titel 1"/>
          <p:cNvSpPr>
            <a:spLocks noGrp="1"/>
          </p:cNvSpPr>
          <p:nvPr>
            <p:ph type="title"/>
          </p:nvPr>
        </p:nvSpPr>
        <p:spPr/>
        <p:txBody>
          <a:bodyPr/>
          <a:lstStyle/>
          <a:p>
            <a:r>
              <a:rPr lang="en-GB" dirty="0"/>
              <a:t>From Prediction to Understanding Dynamical Systems</a:t>
            </a:r>
          </a:p>
        </p:txBody>
      </p:sp>
      <p:sp>
        <p:nvSpPr>
          <p:cNvPr id="12" name="TextBox 6">
            <a:extLst>
              <a:ext uri="{FF2B5EF4-FFF2-40B4-BE49-F238E27FC236}">
                <a16:creationId xmlns:a16="http://schemas.microsoft.com/office/drawing/2014/main" id="{59E8278F-B5E7-481F-B0DE-B26D677488A7}"/>
              </a:ext>
            </a:extLst>
          </p:cNvPr>
          <p:cNvSpPr txBox="1">
            <a:spLocks noChangeArrowheads="1"/>
          </p:cNvSpPr>
          <p:nvPr/>
        </p:nvSpPr>
        <p:spPr bwMode="auto">
          <a:xfrm>
            <a:off x="418333" y="1189038"/>
            <a:ext cx="681522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The Dynamical Systems View</a:t>
            </a:r>
          </a:p>
          <a:p>
            <a:pPr marL="1085850" lvl="1" indent="-342900" eaLnBrk="1" hangingPunct="1">
              <a:buFont typeface="Arial" panose="020B0604020202020204" pitchFamily="34" charset="0"/>
              <a:buChar char="•"/>
            </a:pPr>
            <a:r>
              <a:rPr lang="de-DE" sz="2200" dirty="0"/>
              <a:t>Initial </a:t>
            </a:r>
            <a:r>
              <a:rPr lang="de-DE" sz="2200" dirty="0" err="1"/>
              <a:t>state</a:t>
            </a:r>
            <a:r>
              <a:rPr lang="de-DE" sz="2200" dirty="0"/>
              <a:t> </a:t>
            </a:r>
            <a:r>
              <a:rPr lang="de-DE" sz="2200" dirty="0" err="1"/>
              <a:t>evolves</a:t>
            </a:r>
            <a:r>
              <a:rPr lang="de-DE" sz="2200" dirty="0"/>
              <a:t> </a:t>
            </a:r>
            <a:r>
              <a:rPr lang="de-DE" sz="2200" dirty="0" err="1"/>
              <a:t>over</a:t>
            </a:r>
            <a:r>
              <a:rPr lang="de-DE" sz="2200" dirty="0"/>
              <a:t> time </a:t>
            </a:r>
            <a:r>
              <a:rPr lang="de-DE" sz="2200" dirty="0" err="1"/>
              <a:t>according</a:t>
            </a:r>
            <a:r>
              <a:rPr lang="de-DE" sz="2200" dirty="0"/>
              <a:t> </a:t>
            </a:r>
            <a:r>
              <a:rPr lang="de-DE" sz="2200" dirty="0" err="1"/>
              <a:t>to</a:t>
            </a:r>
            <a:r>
              <a:rPr lang="de-DE" sz="2200" dirty="0"/>
              <a:t> a </a:t>
            </a:r>
            <a:r>
              <a:rPr lang="de-DE" sz="2200" dirty="0" err="1"/>
              <a:t>fixed</a:t>
            </a:r>
            <a:r>
              <a:rPr lang="de-DE" sz="2200" dirty="0"/>
              <a:t> </a:t>
            </a:r>
            <a:r>
              <a:rPr lang="de-DE" sz="2200" dirty="0" err="1"/>
              <a:t>rule</a:t>
            </a:r>
            <a:endParaRPr lang="de-DE" sz="2200" dirty="0"/>
          </a:p>
          <a:p>
            <a:pPr marL="342900" indent="-342900" eaLnBrk="1" hangingPunct="1">
              <a:buFont typeface="Arial" panose="020B0604020202020204" pitchFamily="34" charset="0"/>
              <a:buChar char="•"/>
            </a:pPr>
            <a:endParaRPr lang="de-DE" altLang="de-DE" sz="2200" dirty="0"/>
          </a:p>
          <a:p>
            <a:pPr marL="342900" indent="-342900" eaLnBrk="1" hangingPunct="1">
              <a:buFont typeface="Arial" panose="020B0604020202020204" pitchFamily="34" charset="0"/>
              <a:buChar char="•"/>
            </a:pPr>
            <a:r>
              <a:rPr lang="de-DE" altLang="de-DE" sz="2200" dirty="0" err="1"/>
              <a:t>If</a:t>
            </a:r>
            <a:r>
              <a:rPr lang="de-DE" altLang="de-DE" sz="2200" dirty="0"/>
              <a:t> </a:t>
            </a:r>
            <a:r>
              <a:rPr lang="de-DE" altLang="de-DE" sz="2200" dirty="0" err="1"/>
              <a:t>we</a:t>
            </a:r>
            <a:r>
              <a:rPr lang="de-DE" altLang="de-DE" sz="2200" dirty="0"/>
              <a:t> </a:t>
            </a:r>
            <a:r>
              <a:rPr lang="de-DE" altLang="de-DE" sz="2200" dirty="0" err="1"/>
              <a:t>new</a:t>
            </a:r>
            <a:r>
              <a:rPr lang="de-DE" altLang="de-DE" sz="2200" dirty="0"/>
              <a:t> </a:t>
            </a:r>
            <a:r>
              <a:rPr lang="de-DE" altLang="de-DE" sz="2200" dirty="0" err="1"/>
              <a:t>this</a:t>
            </a:r>
            <a:r>
              <a:rPr lang="de-DE" altLang="de-DE" sz="2200" dirty="0"/>
              <a:t> </a:t>
            </a:r>
            <a:r>
              <a:rPr lang="de-DE" altLang="de-DE" sz="2200" dirty="0" err="1"/>
              <a:t>rule</a:t>
            </a:r>
            <a:r>
              <a:rPr lang="de-DE" altLang="de-DE" sz="2200" dirty="0"/>
              <a:t>, </a:t>
            </a:r>
            <a:r>
              <a:rPr lang="de-DE" altLang="de-DE" sz="2200" dirty="0" err="1"/>
              <a:t>we</a:t>
            </a:r>
            <a:r>
              <a:rPr lang="de-DE" altLang="de-DE" sz="2200" dirty="0"/>
              <a:t> </a:t>
            </a:r>
            <a:r>
              <a:rPr lang="de-DE" altLang="de-DE" sz="2200" dirty="0" err="1"/>
              <a:t>could</a:t>
            </a:r>
            <a:endParaRPr lang="de-DE" altLang="de-DE" sz="2200" dirty="0"/>
          </a:p>
          <a:p>
            <a:pPr marL="1085850" lvl="1" indent="-342900" eaLnBrk="1" hangingPunct="1">
              <a:buFont typeface="Arial" panose="020B0604020202020204" pitchFamily="34" charset="0"/>
              <a:buChar char="•"/>
            </a:pPr>
            <a:r>
              <a:rPr lang="de-DE" sz="2200" b="1" dirty="0" err="1"/>
              <a:t>Predict</a:t>
            </a:r>
            <a:r>
              <a:rPr lang="de-DE" sz="2200" dirty="0"/>
              <a:t> </a:t>
            </a:r>
            <a:r>
              <a:rPr lang="de-DE" sz="2200" dirty="0" err="1"/>
              <a:t>future</a:t>
            </a:r>
            <a:r>
              <a:rPr lang="de-DE" sz="2200" dirty="0"/>
              <a:t> </a:t>
            </a:r>
            <a:r>
              <a:rPr lang="de-DE" sz="2200" dirty="0" err="1"/>
              <a:t>states</a:t>
            </a:r>
            <a:r>
              <a:rPr lang="de-DE" sz="2200" dirty="0"/>
              <a:t> </a:t>
            </a:r>
            <a:r>
              <a:rPr lang="de-DE" sz="2200" dirty="0" err="1"/>
              <a:t>of</a:t>
            </a:r>
            <a:r>
              <a:rPr lang="de-DE" sz="2200" dirty="0"/>
              <a:t> </a:t>
            </a:r>
            <a:r>
              <a:rPr lang="de-DE" sz="2200" dirty="0" err="1"/>
              <a:t>the</a:t>
            </a:r>
            <a:r>
              <a:rPr lang="de-DE" sz="2200" dirty="0"/>
              <a:t> </a:t>
            </a:r>
            <a:r>
              <a:rPr lang="de-DE" sz="2200" dirty="0" err="1"/>
              <a:t>system</a:t>
            </a:r>
            <a:endParaRPr lang="de-DE" sz="2200" dirty="0"/>
          </a:p>
          <a:p>
            <a:pPr marL="1085850" lvl="1" indent="-342900" eaLnBrk="1" hangingPunct="1">
              <a:buFont typeface="Arial" panose="020B0604020202020204" pitchFamily="34" charset="0"/>
              <a:buChar char="•"/>
            </a:pPr>
            <a:r>
              <a:rPr lang="de-DE" sz="2200" b="1" dirty="0" err="1"/>
              <a:t>Simulate</a:t>
            </a:r>
            <a:r>
              <a:rPr lang="de-DE" sz="2200" dirty="0"/>
              <a:t> </a:t>
            </a:r>
            <a:r>
              <a:rPr lang="de-DE" sz="2200" dirty="0" err="1"/>
              <a:t>the</a:t>
            </a:r>
            <a:r>
              <a:rPr lang="de-DE" sz="2200" dirty="0"/>
              <a:t> </a:t>
            </a:r>
            <a:r>
              <a:rPr lang="de-DE" sz="2200" dirty="0" err="1"/>
              <a:t>system</a:t>
            </a:r>
            <a:r>
              <a:rPr lang="de-DE" sz="2200" dirty="0"/>
              <a:t> (Digital Twins)</a:t>
            </a:r>
          </a:p>
          <a:p>
            <a:pPr marL="1085850" lvl="1" indent="-342900" eaLnBrk="1" hangingPunct="1">
              <a:buFont typeface="Arial" panose="020B0604020202020204" pitchFamily="34" charset="0"/>
              <a:buChar char="•"/>
            </a:pPr>
            <a:r>
              <a:rPr lang="de-DE" sz="2200" b="1" dirty="0"/>
              <a:t>Control</a:t>
            </a:r>
            <a:r>
              <a:rPr lang="de-DE" sz="2200" dirty="0"/>
              <a:t> </a:t>
            </a:r>
            <a:r>
              <a:rPr lang="de-DE" sz="2200" dirty="0" err="1"/>
              <a:t>the</a:t>
            </a:r>
            <a:r>
              <a:rPr lang="de-DE" sz="2200" dirty="0"/>
              <a:t> </a:t>
            </a:r>
            <a:r>
              <a:rPr lang="de-DE" sz="2200" dirty="0" err="1"/>
              <a:t>system</a:t>
            </a:r>
            <a:r>
              <a:rPr lang="de-DE" sz="2200" dirty="0"/>
              <a:t> </a:t>
            </a:r>
            <a:r>
              <a:rPr lang="de-DE" sz="2200" dirty="0" err="1"/>
              <a:t>to</a:t>
            </a:r>
            <a:r>
              <a:rPr lang="de-DE" sz="2200" dirty="0"/>
              <a:t> </a:t>
            </a:r>
            <a:r>
              <a:rPr lang="de-DE" sz="2200" dirty="0" err="1"/>
              <a:t>achieve</a:t>
            </a:r>
            <a:r>
              <a:rPr lang="de-DE" sz="2200" dirty="0"/>
              <a:t> </a:t>
            </a:r>
            <a:r>
              <a:rPr lang="de-DE" sz="2200" dirty="0" err="1"/>
              <a:t>desired</a:t>
            </a:r>
            <a:r>
              <a:rPr lang="de-DE" sz="2200" dirty="0"/>
              <a:t> </a:t>
            </a:r>
            <a:r>
              <a:rPr lang="de-DE" sz="2200" dirty="0" err="1"/>
              <a:t>outcomes</a:t>
            </a:r>
            <a:endParaRPr lang="de-DE" sz="2200" dirty="0"/>
          </a:p>
        </p:txBody>
      </p:sp>
      <p:pic>
        <p:nvPicPr>
          <p:cNvPr id="3" name="Picture 2" descr="2 The phase space plot of the Lorenz attractor; we used the parameters ρ = 10, σ = 28 and β = 8/3 and initial conditions of x = 1, y = 1, z = 1">
            <a:extLst>
              <a:ext uri="{FF2B5EF4-FFF2-40B4-BE49-F238E27FC236}">
                <a16:creationId xmlns:a16="http://schemas.microsoft.com/office/drawing/2014/main" id="{79E19F3D-6014-16B9-42B4-4D66D71E72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13" t="11786" r="-203" b="6960"/>
          <a:stretch/>
        </p:blipFill>
        <p:spPr bwMode="auto">
          <a:xfrm>
            <a:off x="9055510" y="955955"/>
            <a:ext cx="2905850" cy="234847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ieren 9">
            <a:extLst>
              <a:ext uri="{FF2B5EF4-FFF2-40B4-BE49-F238E27FC236}">
                <a16:creationId xmlns:a16="http://schemas.microsoft.com/office/drawing/2014/main" id="{897A1AA3-26E4-FB24-CFB3-CE4BB2E328F6}"/>
              </a:ext>
            </a:extLst>
          </p:cNvPr>
          <p:cNvGrpSpPr/>
          <p:nvPr/>
        </p:nvGrpSpPr>
        <p:grpSpPr>
          <a:xfrm>
            <a:off x="4083517" y="4195485"/>
            <a:ext cx="3448101" cy="1870756"/>
            <a:chOff x="7096737" y="3711253"/>
            <a:chExt cx="4509246" cy="2437233"/>
          </a:xfrm>
        </p:grpSpPr>
        <p:pic>
          <p:nvPicPr>
            <p:cNvPr id="1028" name="Picture 4" descr="CFD Simulation of a Pedaling Cyclist on Make a GIF">
              <a:extLst>
                <a:ext uri="{FF2B5EF4-FFF2-40B4-BE49-F238E27FC236}">
                  <a16:creationId xmlns:a16="http://schemas.microsoft.com/office/drawing/2014/main" id="{5414D073-A8BC-9DFF-60A9-E4AFFEDC8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658"/>
            <a:stretch/>
          </p:blipFill>
          <p:spPr bwMode="auto">
            <a:xfrm>
              <a:off x="7185189" y="3711253"/>
              <a:ext cx="4334458" cy="217827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F333E7A6-416B-FE7A-58A4-B5CABE50B443}"/>
                </a:ext>
              </a:extLst>
            </p:cNvPr>
            <p:cNvSpPr txBox="1"/>
            <p:nvPr/>
          </p:nvSpPr>
          <p:spPr>
            <a:xfrm>
              <a:off x="7096737" y="5787610"/>
              <a:ext cx="4509246" cy="360876"/>
            </a:xfrm>
            <a:prstGeom prst="rect">
              <a:avLst/>
            </a:prstGeom>
            <a:noFill/>
          </p:spPr>
          <p:txBody>
            <a:bodyPr wrap="square">
              <a:spAutoFit/>
            </a:bodyPr>
            <a:lstStyle/>
            <a:p>
              <a:endParaRPr lang="de-DE" sz="1200" dirty="0"/>
            </a:p>
          </p:txBody>
        </p:sp>
      </p:grpSp>
      <p:grpSp>
        <p:nvGrpSpPr>
          <p:cNvPr id="14" name="Gruppieren 13">
            <a:extLst>
              <a:ext uri="{FF2B5EF4-FFF2-40B4-BE49-F238E27FC236}">
                <a16:creationId xmlns:a16="http://schemas.microsoft.com/office/drawing/2014/main" id="{310B1E26-8C70-407D-F33A-F132CDF554E8}"/>
              </a:ext>
            </a:extLst>
          </p:cNvPr>
          <p:cNvGrpSpPr/>
          <p:nvPr/>
        </p:nvGrpSpPr>
        <p:grpSpPr>
          <a:xfrm>
            <a:off x="542766" y="4195485"/>
            <a:ext cx="3608388" cy="1874233"/>
            <a:chOff x="542766" y="4437529"/>
            <a:chExt cx="3608388" cy="1874233"/>
          </a:xfrm>
        </p:grpSpPr>
        <p:pic>
          <p:nvPicPr>
            <p:cNvPr id="1030" name="Picture 6">
              <a:extLst>
                <a:ext uri="{FF2B5EF4-FFF2-40B4-BE49-F238E27FC236}">
                  <a16:creationId xmlns:a16="http://schemas.microsoft.com/office/drawing/2014/main" id="{C04EA6D2-415D-B50D-C738-BAB2497174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519" t="18516" r="10185" b="12407"/>
            <a:stretch/>
          </p:blipFill>
          <p:spPr bwMode="auto">
            <a:xfrm>
              <a:off x="654424" y="4437529"/>
              <a:ext cx="3429094" cy="16719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0310D2B0-5D16-FAF6-7B4E-C47614CED92A}"/>
                </a:ext>
              </a:extLst>
            </p:cNvPr>
            <p:cNvSpPr txBox="1"/>
            <p:nvPr/>
          </p:nvSpPr>
          <p:spPr>
            <a:xfrm>
              <a:off x="542766" y="6034763"/>
              <a:ext cx="3608388" cy="276999"/>
            </a:xfrm>
            <a:prstGeom prst="rect">
              <a:avLst/>
            </a:prstGeom>
            <a:noFill/>
          </p:spPr>
          <p:txBody>
            <a:bodyPr wrap="square">
              <a:spAutoFit/>
            </a:bodyPr>
            <a:lstStyle/>
            <a:p>
              <a:endParaRPr lang="de-DE" sz="1200" dirty="0"/>
            </a:p>
          </p:txBody>
        </p:sp>
      </p:grpSp>
      <p:sp>
        <p:nvSpPr>
          <p:cNvPr id="16" name="Textfeld 15">
            <a:extLst>
              <a:ext uri="{FF2B5EF4-FFF2-40B4-BE49-F238E27FC236}">
                <a16:creationId xmlns:a16="http://schemas.microsoft.com/office/drawing/2014/main" id="{479DEADF-EDBE-51D7-9251-92A4A03F1239}"/>
              </a:ext>
            </a:extLst>
          </p:cNvPr>
          <p:cNvSpPr txBox="1"/>
          <p:nvPr/>
        </p:nvSpPr>
        <p:spPr>
          <a:xfrm>
            <a:off x="542766" y="6110877"/>
            <a:ext cx="11649234" cy="600164"/>
          </a:xfrm>
          <a:prstGeom prst="rect">
            <a:avLst/>
          </a:prstGeom>
          <a:noFill/>
        </p:spPr>
        <p:txBody>
          <a:bodyPr wrap="square">
            <a:spAutoFit/>
          </a:bodyPr>
          <a:lstStyle/>
          <a:p>
            <a:pPr algn="r"/>
            <a:r>
              <a:rPr lang="de-DE" sz="1100" dirty="0">
                <a:solidFill>
                  <a:schemeClr val="bg1"/>
                </a:solidFill>
                <a:latin typeface="Avenir Book" panose="02000503020000020003" pitchFamily="2" charset="0"/>
                <a:hlinkClick r:id="rId6">
                  <a:extLst>
                    <a:ext uri="{A12FA001-AC4F-418D-AE19-62706E023703}">
                      <ahyp:hlinkClr xmlns:ahyp="http://schemas.microsoft.com/office/drawing/2018/hyperlinkcolor" val="tx"/>
                    </a:ext>
                  </a:extLst>
                </a:hlinkClick>
              </a:rPr>
              <a:t>https://towardsdatascience.com/forecasting-web-traffic-with-python-and-google-analytics-fb066659ae8f</a:t>
            </a:r>
            <a:endParaRPr lang="de-DE" sz="1100" dirty="0">
              <a:solidFill>
                <a:schemeClr val="bg1"/>
              </a:solidFill>
              <a:latin typeface="Avenir Book" panose="02000503020000020003" pitchFamily="2" charset="0"/>
            </a:endParaRPr>
          </a:p>
          <a:p>
            <a:pPr algn="r"/>
            <a:r>
              <a:rPr lang="de-DE" sz="1100" dirty="0">
                <a:solidFill>
                  <a:schemeClr val="bg1"/>
                </a:solidFill>
                <a:latin typeface="Avenir Book" panose="02000503020000020003" pitchFamily="2" charset="0"/>
                <a:hlinkClick r:id="rId7">
                  <a:extLst>
                    <a:ext uri="{A12FA001-AC4F-418D-AE19-62706E023703}">
                      <ahyp:hlinkClr xmlns:ahyp="http://schemas.microsoft.com/office/drawing/2018/hyperlinkcolor" val="tx"/>
                    </a:ext>
                  </a:extLst>
                </a:hlinkClick>
              </a:rPr>
              <a:t>https://makeagif.com/gif/cfd-simulation-of-a-pedaling-cyclist-0Ge2cw</a:t>
            </a:r>
            <a:endParaRPr lang="de-DE" sz="1100" dirty="0">
              <a:solidFill>
                <a:schemeClr val="bg1"/>
              </a:solidFill>
              <a:latin typeface="Avenir Book" panose="02000503020000020003" pitchFamily="2" charset="0"/>
            </a:endParaRPr>
          </a:p>
          <a:p>
            <a:pPr algn="r"/>
            <a:r>
              <a:rPr lang="de-DE" sz="1100" dirty="0">
                <a:solidFill>
                  <a:schemeClr val="bg1"/>
                </a:solidFill>
                <a:latin typeface="Avenir Book" panose="02000503020000020003" pitchFamily="2" charset="0"/>
                <a:hlinkClick r:id="rId8">
                  <a:extLst>
                    <a:ext uri="{A12FA001-AC4F-418D-AE19-62706E023703}">
                      <ahyp:hlinkClr xmlns:ahyp="http://schemas.microsoft.com/office/drawing/2018/hyperlinkcolor" val="tx"/>
                    </a:ext>
                  </a:extLst>
                </a:hlinkClick>
              </a:rPr>
              <a:t>https://www.nbcnews.com/mach/science/boston-dynamics-atlas-robot-goes-run-burbs-ncna873381</a:t>
            </a:r>
            <a:endParaRPr lang="de-DE" sz="1100" dirty="0">
              <a:solidFill>
                <a:schemeClr val="bg1"/>
              </a:solidFill>
              <a:latin typeface="Avenir Book" panose="02000503020000020003" pitchFamily="2" charset="0"/>
            </a:endParaRPr>
          </a:p>
        </p:txBody>
      </p:sp>
      <p:pic>
        <p:nvPicPr>
          <p:cNvPr id="1032" name="Picture 8" descr="Boston Dynamics' Atlas robot goes for a run in the burbs">
            <a:extLst>
              <a:ext uri="{FF2B5EF4-FFF2-40B4-BE49-F238E27FC236}">
                <a16:creationId xmlns:a16="http://schemas.microsoft.com/office/drawing/2014/main" id="{3910F870-19FB-D984-2994-5BC79DA0FF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8073" y="3442451"/>
            <a:ext cx="2398130" cy="23981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D948083E-6CF0-CDF3-CC0E-7BFF4E600A43}"/>
              </a:ext>
            </a:extLst>
          </p:cNvPr>
          <p:cNvSpPr txBox="1"/>
          <p:nvPr/>
        </p:nvSpPr>
        <p:spPr>
          <a:xfrm>
            <a:off x="-699247" y="618565"/>
            <a:ext cx="184731" cy="369332"/>
          </a:xfrm>
          <a:prstGeom prst="rect">
            <a:avLst/>
          </a:prstGeom>
          <a:noFill/>
        </p:spPr>
        <p:txBody>
          <a:bodyPr wrap="none" rtlCol="0">
            <a:spAutoFit/>
          </a:bodyPr>
          <a:lstStyle/>
          <a:p>
            <a:endParaRPr lang="de-DE" dirty="0"/>
          </a:p>
        </p:txBody>
      </p:sp>
      <p:pic>
        <p:nvPicPr>
          <p:cNvPr id="7" name="Picture 2" descr="2 The phase space plot of the Lorenz attractor; we used the parameters ρ = 10, σ = 28 and β = 8/3 and initial conditions of x = 1, y = 1, z = 1">
            <a:extLst>
              <a:ext uri="{FF2B5EF4-FFF2-40B4-BE49-F238E27FC236}">
                <a16:creationId xmlns:a16="http://schemas.microsoft.com/office/drawing/2014/main" id="{7657204D-92CD-357D-CDE7-809D5CA05F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 t="11786" r="53781" b="6960"/>
          <a:stretch/>
        </p:blipFill>
        <p:spPr bwMode="auto">
          <a:xfrm>
            <a:off x="6775776" y="975621"/>
            <a:ext cx="2398130" cy="23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3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AF31F-F248-3579-CCFB-9B1E4B046E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4D1B08-98DF-22EA-E327-0AD1CAA00AF7}"/>
              </a:ext>
            </a:extLst>
          </p:cNvPr>
          <p:cNvSpPr>
            <a:spLocks noGrp="1"/>
          </p:cNvSpPr>
          <p:nvPr>
            <p:ph type="title"/>
          </p:nvPr>
        </p:nvSpPr>
        <p:spPr/>
        <p:txBody>
          <a:bodyPr/>
          <a:lstStyle/>
          <a:p>
            <a:r>
              <a:rPr lang="en-GB" dirty="0"/>
              <a:t>From Prediction to Understanding Dynamical Systems</a:t>
            </a:r>
          </a:p>
        </p:txBody>
      </p:sp>
      <p:sp>
        <p:nvSpPr>
          <p:cNvPr id="12" name="TextBox 6">
            <a:extLst>
              <a:ext uri="{FF2B5EF4-FFF2-40B4-BE49-F238E27FC236}">
                <a16:creationId xmlns:a16="http://schemas.microsoft.com/office/drawing/2014/main" id="{F947E19F-E6C8-B039-E362-DAA5FF18C253}"/>
              </a:ext>
            </a:extLst>
          </p:cNvPr>
          <p:cNvSpPr txBox="1">
            <a:spLocks noChangeArrowheads="1"/>
          </p:cNvSpPr>
          <p:nvPr/>
        </p:nvSpPr>
        <p:spPr bwMode="auto">
          <a:xfrm>
            <a:off x="418332" y="1189038"/>
            <a:ext cx="1145411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de-DE" sz="2200" dirty="0"/>
              <a:t>Applying the Dynamical Systems View in Mental Health research</a:t>
            </a:r>
          </a:p>
          <a:p>
            <a:pPr eaLnBrk="1" hangingPunct="1"/>
            <a:endParaRPr lang="en-US" altLang="de-DE" sz="2200" dirty="0"/>
          </a:p>
          <a:p>
            <a:pPr marL="1085850" lvl="1" indent="-342900" eaLnBrk="1" hangingPunct="1">
              <a:buFont typeface="Arial" panose="020B0604020202020204" pitchFamily="34" charset="0"/>
              <a:buChar char="•"/>
            </a:pPr>
            <a:r>
              <a:rPr lang="de-DE" sz="2200" dirty="0">
                <a:solidFill>
                  <a:srgbClr val="FF0000"/>
                </a:solidFill>
              </a:rPr>
              <a:t>Model </a:t>
            </a:r>
            <a:r>
              <a:rPr lang="de-DE" sz="2200" dirty="0" err="1">
                <a:solidFill>
                  <a:srgbClr val="FF0000"/>
                </a:solidFill>
              </a:rPr>
              <a:t>the</a:t>
            </a:r>
            <a:r>
              <a:rPr lang="de-DE" sz="2200" dirty="0">
                <a:solidFill>
                  <a:srgbClr val="FF0000"/>
                </a:solidFill>
              </a:rPr>
              <a:t> </a:t>
            </a:r>
            <a:r>
              <a:rPr lang="de-DE" sz="2200" dirty="0" err="1">
                <a:solidFill>
                  <a:srgbClr val="FF0000"/>
                </a:solidFill>
              </a:rPr>
              <a:t>energy</a:t>
            </a:r>
            <a:r>
              <a:rPr lang="de-DE" sz="2200" dirty="0">
                <a:solidFill>
                  <a:srgbClr val="FF0000"/>
                </a:solidFill>
              </a:rPr>
              <a:t> </a:t>
            </a:r>
            <a:r>
              <a:rPr lang="de-DE" sz="2200" dirty="0" err="1">
                <a:solidFill>
                  <a:srgbClr val="FF0000"/>
                </a:solidFill>
              </a:rPr>
              <a:t>landscape</a:t>
            </a:r>
            <a:r>
              <a:rPr lang="de-DE" sz="2200" dirty="0">
                <a:solidFill>
                  <a:srgbClr val="FF0000"/>
                </a:solidFill>
              </a:rPr>
              <a:t> </a:t>
            </a:r>
            <a:r>
              <a:rPr lang="de-DE" sz="2200" dirty="0" err="1">
                <a:solidFill>
                  <a:srgbClr val="FF0000"/>
                </a:solidFill>
              </a:rPr>
              <a:t>of</a:t>
            </a:r>
            <a:r>
              <a:rPr lang="de-DE" sz="2200" dirty="0">
                <a:solidFill>
                  <a:srgbClr val="FF0000"/>
                </a:solidFill>
              </a:rPr>
              <a:t> </a:t>
            </a:r>
            <a:r>
              <a:rPr lang="de-DE" sz="2200" dirty="0" err="1">
                <a:solidFill>
                  <a:srgbClr val="FF0000"/>
                </a:solidFill>
              </a:rPr>
              <a:t>symptom</a:t>
            </a:r>
            <a:r>
              <a:rPr lang="de-DE" sz="2200" dirty="0">
                <a:solidFill>
                  <a:srgbClr val="FF0000"/>
                </a:solidFill>
              </a:rPr>
              <a:t> </a:t>
            </a:r>
            <a:r>
              <a:rPr lang="de-DE" sz="2200" dirty="0" err="1">
                <a:solidFill>
                  <a:srgbClr val="FF0000"/>
                </a:solidFill>
              </a:rPr>
              <a:t>dynamics</a:t>
            </a:r>
            <a:r>
              <a:rPr lang="de-DE" sz="2200" dirty="0">
                <a:solidFill>
                  <a:srgbClr val="FF0000"/>
                </a:solidFill>
              </a:rPr>
              <a:t> </a:t>
            </a:r>
            <a:r>
              <a:rPr lang="de-DE" sz="2200" dirty="0" err="1">
                <a:solidFill>
                  <a:srgbClr val="FF0000"/>
                </a:solidFill>
              </a:rPr>
              <a:t>to</a:t>
            </a:r>
            <a:r>
              <a:rPr lang="de-DE" sz="2200" dirty="0">
                <a:solidFill>
                  <a:srgbClr val="FF0000"/>
                </a:solidFill>
              </a:rPr>
              <a:t> </a:t>
            </a:r>
            <a:r>
              <a:rPr lang="de-DE" sz="2200" dirty="0" err="1">
                <a:solidFill>
                  <a:srgbClr val="FF0000"/>
                </a:solidFill>
              </a:rPr>
              <a:t>predict</a:t>
            </a:r>
            <a:r>
              <a:rPr lang="de-DE" sz="2200" dirty="0">
                <a:solidFill>
                  <a:srgbClr val="FF0000"/>
                </a:solidFill>
              </a:rPr>
              <a:t> </a:t>
            </a:r>
            <a:r>
              <a:rPr lang="de-DE" sz="2200" dirty="0" err="1">
                <a:solidFill>
                  <a:srgbClr val="FF0000"/>
                </a:solidFill>
              </a:rPr>
              <a:t>future</a:t>
            </a:r>
            <a:r>
              <a:rPr lang="de-DE" sz="2200" dirty="0">
                <a:solidFill>
                  <a:srgbClr val="FF0000"/>
                </a:solidFill>
              </a:rPr>
              <a:t> </a:t>
            </a:r>
            <a:r>
              <a:rPr lang="de-DE" sz="2200" dirty="0" err="1">
                <a:solidFill>
                  <a:srgbClr val="FF0000"/>
                </a:solidFill>
              </a:rPr>
              <a:t>symptom</a:t>
            </a:r>
            <a:r>
              <a:rPr lang="de-DE" sz="2200" dirty="0">
                <a:solidFill>
                  <a:srgbClr val="FF0000"/>
                </a:solidFill>
              </a:rPr>
              <a:t> </a:t>
            </a:r>
            <a:r>
              <a:rPr lang="de-DE" sz="2200" dirty="0" err="1">
                <a:solidFill>
                  <a:srgbClr val="FF0000"/>
                </a:solidFill>
              </a:rPr>
              <a:t>severity</a:t>
            </a:r>
            <a:endParaRPr lang="de-DE" sz="2200" dirty="0">
              <a:solidFill>
                <a:srgbClr val="FF0000"/>
              </a:solidFill>
            </a:endParaRPr>
          </a:p>
          <a:p>
            <a:pPr marL="1085850" lvl="1" indent="-342900" eaLnBrk="1" hangingPunct="1">
              <a:buFont typeface="Arial" panose="020B0604020202020204" pitchFamily="34" charset="0"/>
              <a:buChar char="•"/>
            </a:pPr>
            <a:endParaRPr lang="de-DE" sz="2200" dirty="0"/>
          </a:p>
          <a:p>
            <a:pPr marL="1085850" lvl="1" indent="-342900" eaLnBrk="1" hangingPunct="1">
              <a:buFont typeface="Arial" panose="020B0604020202020204" pitchFamily="34" charset="0"/>
              <a:buChar char="•"/>
            </a:pPr>
            <a:r>
              <a:rPr lang="de-DE" sz="2200" dirty="0"/>
              <a:t>Analyze </a:t>
            </a:r>
            <a:r>
              <a:rPr lang="de-DE" sz="2200" dirty="0" err="1"/>
              <a:t>control</a:t>
            </a:r>
            <a:r>
              <a:rPr lang="de-DE" sz="2200" dirty="0"/>
              <a:t> </a:t>
            </a:r>
            <a:r>
              <a:rPr lang="de-DE" sz="2200" dirty="0" err="1"/>
              <a:t>dynamics</a:t>
            </a:r>
            <a:r>
              <a:rPr lang="de-DE" sz="2200" dirty="0"/>
              <a:t> </a:t>
            </a:r>
            <a:r>
              <a:rPr lang="de-DE" sz="2200" dirty="0" err="1"/>
              <a:t>to</a:t>
            </a:r>
            <a:r>
              <a:rPr lang="de-DE" sz="2200" dirty="0"/>
              <a:t> </a:t>
            </a:r>
            <a:r>
              <a:rPr lang="de-DE" sz="2200" dirty="0" err="1"/>
              <a:t>optimize</a:t>
            </a:r>
            <a:r>
              <a:rPr lang="de-DE" sz="2200" dirty="0"/>
              <a:t> </a:t>
            </a:r>
            <a:r>
              <a:rPr lang="de-DE" sz="2200" dirty="0" err="1"/>
              <a:t>Electroconvulsive</a:t>
            </a:r>
            <a:r>
              <a:rPr lang="de-DE" sz="2200" dirty="0"/>
              <a:t> Therapy (ECT)</a:t>
            </a:r>
          </a:p>
          <a:p>
            <a:pPr marL="1085850" lvl="1" indent="-342900" eaLnBrk="1" hangingPunct="1">
              <a:buFont typeface="Arial" panose="020B0604020202020204" pitchFamily="34" charset="0"/>
              <a:buChar char="•"/>
            </a:pPr>
            <a:endParaRPr lang="de-DE" sz="2200" dirty="0"/>
          </a:p>
          <a:p>
            <a:pPr marL="1085850" lvl="1" indent="-342900" eaLnBrk="1" hangingPunct="1">
              <a:buFont typeface="Arial" panose="020B0604020202020204" pitchFamily="34" charset="0"/>
              <a:buChar char="•"/>
            </a:pPr>
            <a:r>
              <a:rPr lang="de-DE" sz="2200" dirty="0"/>
              <a:t>Controlling </a:t>
            </a:r>
            <a:r>
              <a:rPr lang="de-DE" sz="2200" dirty="0" err="1"/>
              <a:t>the</a:t>
            </a:r>
            <a:r>
              <a:rPr lang="de-DE" sz="2200" dirty="0"/>
              <a:t> </a:t>
            </a:r>
            <a:r>
              <a:rPr lang="de-DE" sz="2200" dirty="0" err="1"/>
              <a:t>Neural</a:t>
            </a:r>
            <a:r>
              <a:rPr lang="de-DE" sz="2200" dirty="0"/>
              <a:t> Dynamics </a:t>
            </a:r>
            <a:r>
              <a:rPr lang="de-DE" sz="2200" dirty="0" err="1"/>
              <a:t>of</a:t>
            </a:r>
            <a:r>
              <a:rPr lang="de-DE" sz="2200" dirty="0"/>
              <a:t> </a:t>
            </a:r>
            <a:r>
              <a:rPr lang="de-DE" sz="2200" dirty="0" err="1"/>
              <a:t>Perception</a:t>
            </a:r>
            <a:endParaRPr lang="de-DE" sz="2200" dirty="0"/>
          </a:p>
        </p:txBody>
      </p:sp>
      <p:sp>
        <p:nvSpPr>
          <p:cNvPr id="17" name="Textfeld 16">
            <a:extLst>
              <a:ext uri="{FF2B5EF4-FFF2-40B4-BE49-F238E27FC236}">
                <a16:creationId xmlns:a16="http://schemas.microsoft.com/office/drawing/2014/main" id="{31163551-9F66-B666-B542-6C0831994D49}"/>
              </a:ext>
            </a:extLst>
          </p:cNvPr>
          <p:cNvSpPr txBox="1"/>
          <p:nvPr/>
        </p:nvSpPr>
        <p:spPr>
          <a:xfrm>
            <a:off x="-699247" y="61856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922891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3;p5">
            <a:extLst>
              <a:ext uri="{FF2B5EF4-FFF2-40B4-BE49-F238E27FC236}">
                <a16:creationId xmlns:a16="http://schemas.microsoft.com/office/drawing/2014/main" id="{6CBD437E-5A33-C3AD-D3E1-AF3C7BFD42A1}"/>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Textfeld 17">
            <a:extLst>
              <a:ext uri="{FF2B5EF4-FFF2-40B4-BE49-F238E27FC236}">
                <a16:creationId xmlns:a16="http://schemas.microsoft.com/office/drawing/2014/main" id="{6C684D4C-239B-4F66-8F88-F60998E9B081}"/>
              </a:ext>
            </a:extLst>
          </p:cNvPr>
          <p:cNvSpPr txBox="1"/>
          <p:nvPr/>
        </p:nvSpPr>
        <p:spPr>
          <a:xfrm>
            <a:off x="131509" y="6135322"/>
            <a:ext cx="11896724" cy="646331"/>
          </a:xfrm>
          <a:prstGeom prst="rect">
            <a:avLst/>
          </a:prstGeom>
          <a:noFill/>
        </p:spPr>
        <p:txBody>
          <a:bodyPr wrap="square">
            <a:spAutoFit/>
          </a:bodyPr>
          <a:lstStyle/>
          <a:p>
            <a:r>
              <a:rPr lang="en-US" sz="1200" dirty="0" err="1"/>
              <a:t>Goltermann</a:t>
            </a:r>
            <a:r>
              <a:rPr lang="en-US" sz="1200" dirty="0"/>
              <a:t>, … </a:t>
            </a:r>
            <a:r>
              <a:rPr lang="en-US" sz="1200" b="1" dirty="0"/>
              <a:t>Hahn</a:t>
            </a:r>
            <a:r>
              <a:rPr lang="en-US" sz="1200" dirty="0"/>
              <a:t>, Opel. (2021) Smartphone-Based Self-Reports of Depressive Symptoms Using the Remote Monitoring Application in Psychiatry (</a:t>
            </a:r>
            <a:r>
              <a:rPr lang="en-US" sz="1200" dirty="0" err="1"/>
              <a:t>ReMAP</a:t>
            </a:r>
            <a:r>
              <a:rPr lang="en-US" sz="1200" dirty="0"/>
              <a:t>). JMIR mental health</a:t>
            </a:r>
          </a:p>
          <a:p>
            <a:r>
              <a:rPr lang="en-US" sz="1200" dirty="0"/>
              <a:t>Emden, …, </a:t>
            </a:r>
            <a:r>
              <a:rPr lang="en-US" sz="1200" b="1" dirty="0"/>
              <a:t>Hahn</a:t>
            </a:r>
            <a:r>
              <a:rPr lang="en-US" sz="1200" dirty="0"/>
              <a:t>, Opel. (2021) Technical feasibility and adherence of the Remote Monitoring Application in Psychiatry (</a:t>
            </a:r>
            <a:r>
              <a:rPr lang="en-US" sz="1200" dirty="0" err="1"/>
              <a:t>ReMAP</a:t>
            </a:r>
            <a:r>
              <a:rPr lang="en-US" sz="1200" dirty="0"/>
              <a:t>) for the assessment of affective symptoms. Journal of Affective Disorders</a:t>
            </a:r>
            <a:endParaRPr lang="de-DE" sz="1200" dirty="0"/>
          </a:p>
        </p:txBody>
      </p:sp>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4133273" y="1189038"/>
            <a:ext cx="7880051"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de-DE" altLang="de-DE" sz="2200" dirty="0"/>
              <a:t>Passive </a:t>
            </a:r>
            <a:r>
              <a:rPr lang="de-DE" altLang="de-DE" sz="2200" dirty="0" err="1"/>
              <a:t>data</a:t>
            </a:r>
            <a:r>
              <a:rPr lang="de-DE" altLang="de-DE" sz="2200" dirty="0"/>
              <a:t> </a:t>
            </a:r>
            <a:r>
              <a:rPr lang="de-DE" altLang="de-DE" sz="2200" dirty="0" err="1"/>
              <a:t>acquisition</a:t>
            </a:r>
            <a:endParaRPr lang="de-DE" altLang="de-DE" sz="2200" dirty="0"/>
          </a:p>
          <a:p>
            <a:pPr marL="1085850" lvl="1" indent="-342900" eaLnBrk="1" hangingPunct="1">
              <a:buFont typeface="Arial" panose="020B0604020202020204" pitchFamily="34" charset="0"/>
              <a:buChar char="•"/>
            </a:pPr>
            <a:r>
              <a:rPr lang="de-DE" altLang="de-DE" sz="2200" dirty="0" err="1"/>
              <a:t>Number</a:t>
            </a:r>
            <a:r>
              <a:rPr lang="de-DE" altLang="de-DE" sz="2200" dirty="0"/>
              <a:t> </a:t>
            </a:r>
            <a:r>
              <a:rPr lang="de-DE" altLang="de-DE" sz="2200" dirty="0" err="1"/>
              <a:t>of</a:t>
            </a:r>
            <a:r>
              <a:rPr lang="de-DE" altLang="de-DE" sz="2200" dirty="0"/>
              <a:t> </a:t>
            </a:r>
            <a:r>
              <a:rPr lang="de-DE" altLang="de-DE" sz="2200" dirty="0" err="1"/>
              <a:t>steps</a:t>
            </a:r>
            <a:r>
              <a:rPr lang="de-DE" altLang="de-DE" sz="2200" dirty="0"/>
              <a:t>, </a:t>
            </a:r>
            <a:r>
              <a:rPr lang="de-DE" altLang="de-DE" sz="2200" dirty="0" err="1"/>
              <a:t>distance</a:t>
            </a:r>
            <a:r>
              <a:rPr lang="de-DE" altLang="de-DE" sz="2200" dirty="0"/>
              <a:t> </a:t>
            </a:r>
            <a:r>
              <a:rPr lang="de-DE" altLang="de-DE" sz="2200" dirty="0" err="1"/>
              <a:t>walked</a:t>
            </a:r>
            <a:endParaRPr lang="de-DE" altLang="de-DE" sz="2200" dirty="0"/>
          </a:p>
          <a:p>
            <a:pPr marL="1085850" lvl="1" indent="-342900" eaLnBrk="1" hangingPunct="1">
              <a:buFont typeface="Arial" panose="020B0604020202020204" pitchFamily="34" charset="0"/>
              <a:buChar char="•"/>
            </a:pPr>
            <a:r>
              <a:rPr lang="de-DE" altLang="de-DE" sz="2200" dirty="0"/>
              <a:t>Geolocation (GPS)</a:t>
            </a:r>
          </a:p>
          <a:p>
            <a:pPr marL="1085850" lvl="1" indent="-342900" eaLnBrk="1" hangingPunct="1">
              <a:buFont typeface="Arial" panose="020B0604020202020204" pitchFamily="34" charset="0"/>
              <a:buChar char="•"/>
            </a:pPr>
            <a:r>
              <a:rPr lang="de-DE" altLang="de-DE" sz="2200" dirty="0" err="1"/>
              <a:t>Acceleration</a:t>
            </a:r>
            <a:r>
              <a:rPr lang="de-DE" altLang="de-DE" sz="2200" dirty="0"/>
              <a:t> (</a:t>
            </a:r>
            <a:r>
              <a:rPr lang="de-DE" altLang="de-DE" sz="2200" dirty="0" err="1"/>
              <a:t>continous</a:t>
            </a:r>
            <a:r>
              <a:rPr lang="de-DE" altLang="de-DE" sz="2200" dirty="0"/>
              <a:t>, 3d)</a:t>
            </a:r>
          </a:p>
          <a:p>
            <a:pPr marL="1085850" lvl="1" indent="-342900" eaLnBrk="1" hangingPunct="1">
              <a:buFont typeface="Arial" panose="020B0604020202020204" pitchFamily="34" charset="0"/>
              <a:buChar char="•"/>
            </a:pPr>
            <a:endParaRPr lang="de-DE" altLang="de-DE" sz="2200" dirty="0"/>
          </a:p>
          <a:p>
            <a:pPr marL="342900" indent="-342900" eaLnBrk="1" hangingPunct="1">
              <a:buFont typeface="Arial" panose="020B0604020202020204" pitchFamily="34" charset="0"/>
              <a:buChar char="•"/>
            </a:pPr>
            <a:r>
              <a:rPr lang="de-DE" altLang="de-DE" sz="2200" dirty="0" err="1"/>
              <a:t>Active</a:t>
            </a:r>
            <a:r>
              <a:rPr lang="de-DE" altLang="de-DE" sz="2200" dirty="0"/>
              <a:t> </a:t>
            </a:r>
            <a:r>
              <a:rPr lang="de-DE" altLang="de-DE" sz="2200" dirty="0" err="1"/>
              <a:t>measurements</a:t>
            </a:r>
            <a:r>
              <a:rPr lang="de-DE" altLang="de-DE" sz="2200" dirty="0"/>
              <a:t> (optional, </a:t>
            </a:r>
            <a:r>
              <a:rPr lang="de-DE" altLang="de-DE" sz="2200" dirty="0" err="1"/>
              <a:t>weekly</a:t>
            </a:r>
            <a:r>
              <a:rPr lang="de-DE" altLang="de-DE" sz="2200" dirty="0"/>
              <a:t>)</a:t>
            </a:r>
          </a:p>
          <a:p>
            <a:pPr marL="1085850" lvl="1" indent="-342900" eaLnBrk="1" hangingPunct="1">
              <a:buFont typeface="Arial" panose="020B0604020202020204" pitchFamily="34" charset="0"/>
              <a:buChar char="•"/>
            </a:pPr>
            <a:r>
              <a:rPr lang="de-DE" altLang="de-DE" sz="2200" dirty="0"/>
              <a:t>Voice </a:t>
            </a:r>
            <a:r>
              <a:rPr lang="de-DE" altLang="de-DE" sz="2200" dirty="0" err="1"/>
              <a:t>samples</a:t>
            </a:r>
            <a:endParaRPr lang="de-DE" altLang="de-DE" sz="2200" dirty="0"/>
          </a:p>
          <a:p>
            <a:pPr marL="1085850" lvl="1" indent="-342900" eaLnBrk="1" hangingPunct="1">
              <a:buFont typeface="Arial" panose="020B0604020202020204" pitchFamily="34" charset="0"/>
              <a:buChar char="•"/>
            </a:pPr>
            <a:r>
              <a:rPr lang="de-DE" altLang="de-DE" sz="2200" dirty="0" err="1"/>
              <a:t>Affect</a:t>
            </a:r>
            <a:r>
              <a:rPr lang="de-DE" altLang="de-DE" sz="2200" dirty="0"/>
              <a:t> </a:t>
            </a:r>
          </a:p>
          <a:p>
            <a:pPr marL="1085850" lvl="1" indent="-342900" eaLnBrk="1" hangingPunct="1">
              <a:buFont typeface="Arial" panose="020B0604020202020204" pitchFamily="34" charset="0"/>
              <a:buChar char="•"/>
            </a:pPr>
            <a:r>
              <a:rPr lang="de-DE" altLang="de-DE" sz="2200" dirty="0"/>
              <a:t>Sleep </a:t>
            </a:r>
            <a:r>
              <a:rPr lang="de-DE" altLang="de-DE" sz="2200" dirty="0" err="1"/>
              <a:t>duration</a:t>
            </a:r>
            <a:endParaRPr lang="de-DE" altLang="de-DE" sz="2200" dirty="0"/>
          </a:p>
          <a:p>
            <a:pPr marL="1085850" lvl="1" indent="-342900" eaLnBrk="1" hangingPunct="1">
              <a:buFont typeface="Arial" panose="020B0604020202020204" pitchFamily="34" charset="0"/>
              <a:buChar char="•"/>
            </a:pPr>
            <a:r>
              <a:rPr lang="de-DE" altLang="de-DE" sz="2200" dirty="0"/>
              <a:t>Beck Depression </a:t>
            </a:r>
            <a:r>
              <a:rPr lang="de-DE" altLang="de-DE" sz="2200" dirty="0" err="1"/>
              <a:t>Inventory</a:t>
            </a:r>
            <a:r>
              <a:rPr lang="de-DE" altLang="de-DE" sz="2200" dirty="0"/>
              <a:t> (bi-</a:t>
            </a:r>
            <a:r>
              <a:rPr lang="de-DE" altLang="de-DE" sz="2200" dirty="0" err="1"/>
              <a:t>weekly</a:t>
            </a:r>
            <a:r>
              <a:rPr lang="de-DE" altLang="de-DE" sz="2200" dirty="0"/>
              <a:t>)</a:t>
            </a:r>
          </a:p>
          <a:p>
            <a:pPr marL="342900" indent="-342900" eaLnBrk="1" hangingPunct="1">
              <a:buFont typeface="Arial" panose="020B0604020202020204" pitchFamily="34" charset="0"/>
              <a:buChar char="•"/>
            </a:pPr>
            <a:endParaRPr lang="de-DE" altLang="de-DE" sz="2200" dirty="0"/>
          </a:p>
          <a:p>
            <a:pPr marL="342900" indent="-342900" eaLnBrk="1" hangingPunct="1">
              <a:buFont typeface="Arial" panose="020B0604020202020204" pitchFamily="34" charset="0"/>
              <a:buChar char="•"/>
            </a:pPr>
            <a:r>
              <a:rPr lang="de-DE" altLang="de-DE" sz="2200" dirty="0"/>
              <a:t>N~1,000 </a:t>
            </a:r>
            <a:r>
              <a:rPr lang="de-DE" altLang="de-DE" sz="2200" dirty="0" err="1"/>
              <a:t>enrolled</a:t>
            </a:r>
            <a:r>
              <a:rPr lang="de-DE" altLang="de-DE" sz="2200" dirty="0"/>
              <a:t> </a:t>
            </a:r>
            <a:r>
              <a:rPr lang="de-DE" altLang="de-DE" sz="2200" dirty="0" err="1"/>
              <a:t>since</a:t>
            </a:r>
            <a:r>
              <a:rPr lang="de-DE" altLang="de-DE" sz="2200" dirty="0"/>
              <a:t> </a:t>
            </a:r>
            <a:r>
              <a:rPr lang="de-DE" altLang="de-DE" sz="2200" dirty="0" err="1"/>
              <a:t>December</a:t>
            </a:r>
            <a:r>
              <a:rPr lang="de-DE" altLang="de-DE" sz="2200" dirty="0"/>
              <a:t> 2019</a:t>
            </a:r>
          </a:p>
          <a:p>
            <a:pPr marL="342900" indent="-342900" eaLnBrk="1" hangingPunct="1">
              <a:buFont typeface="Arial" panose="020B0604020202020204" pitchFamily="34" charset="0"/>
              <a:buChar char="•"/>
            </a:pPr>
            <a:r>
              <a:rPr lang="de-DE" altLang="de-DE" sz="2200" dirty="0"/>
              <a:t>&gt; 3 </a:t>
            </a:r>
            <a:r>
              <a:rPr lang="de-DE" altLang="de-DE" sz="2200" dirty="0" err="1"/>
              <a:t>million</a:t>
            </a:r>
            <a:r>
              <a:rPr lang="de-DE" altLang="de-DE" sz="2200" dirty="0"/>
              <a:t> </a:t>
            </a:r>
            <a:r>
              <a:rPr lang="de-DE" altLang="de-DE" sz="2200" dirty="0" err="1"/>
              <a:t>events</a:t>
            </a:r>
            <a:r>
              <a:rPr lang="de-DE" altLang="de-DE" sz="2200" dirty="0"/>
              <a:t> so </a:t>
            </a:r>
            <a:r>
              <a:rPr lang="de-DE" altLang="de-DE" sz="2200" dirty="0" err="1"/>
              <a:t>far</a:t>
            </a:r>
            <a:endParaRPr lang="de-DE" altLang="de-DE" sz="2200" dirty="0"/>
          </a:p>
        </p:txBody>
      </p:sp>
      <p:pic>
        <p:nvPicPr>
          <p:cNvPr id="4" name="Google Shape;274;p15">
            <a:extLst>
              <a:ext uri="{FF2B5EF4-FFF2-40B4-BE49-F238E27FC236}">
                <a16:creationId xmlns:a16="http://schemas.microsoft.com/office/drawing/2014/main" id="{F7802A72-E782-4C74-A6D6-C77A1DB8F858}"/>
              </a:ext>
            </a:extLst>
          </p:cNvPr>
          <p:cNvPicPr preferRelativeResize="0"/>
          <p:nvPr/>
        </p:nvPicPr>
        <p:blipFill rotWithShape="1">
          <a:blip r:embed="rId3">
            <a:alphaModFix/>
          </a:blip>
          <a:srcRect b="28871"/>
          <a:stretch/>
        </p:blipFill>
        <p:spPr>
          <a:xfrm>
            <a:off x="358169" y="1110083"/>
            <a:ext cx="3473800" cy="4370501"/>
          </a:xfrm>
          <a:prstGeom prst="rect">
            <a:avLst/>
          </a:prstGeom>
          <a:noFill/>
          <a:ln>
            <a:noFill/>
          </a:ln>
        </p:spPr>
      </p:pic>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lstStyle/>
          <a:p>
            <a:r>
              <a:rPr lang="en-US" dirty="0"/>
              <a:t>Longitudinal Symptom Dynamics modeling</a:t>
            </a:r>
            <a:endParaRPr lang="en-GB" dirty="0"/>
          </a:p>
        </p:txBody>
      </p:sp>
    </p:spTree>
    <p:extLst>
      <p:ext uri="{BB962C8B-B14F-4D97-AF65-F5344CB8AC3E}">
        <p14:creationId xmlns:p14="http://schemas.microsoft.com/office/powerpoint/2010/main" val="355927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3;p5">
            <a:extLst>
              <a:ext uri="{FF2B5EF4-FFF2-40B4-BE49-F238E27FC236}">
                <a16:creationId xmlns:a16="http://schemas.microsoft.com/office/drawing/2014/main" id="{8F80300B-2222-F4BF-595B-4E8800A5A67C}"/>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Does the energy required to move to a “no symptoms” at t1 predict symptom change at t2</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lstStyle/>
          <a:p>
            <a:r>
              <a:rPr lang="en-US" dirty="0"/>
              <a:t>Longitudinal Symptom Dynamics modeling</a:t>
            </a:r>
          </a:p>
        </p:txBody>
      </p:sp>
      <p:pic>
        <p:nvPicPr>
          <p:cNvPr id="6" name="Grafik 5">
            <a:extLst>
              <a:ext uri="{FF2B5EF4-FFF2-40B4-BE49-F238E27FC236}">
                <a16:creationId xmlns:a16="http://schemas.microsoft.com/office/drawing/2014/main" id="{20BDD850-DB56-413B-B692-B02807EF22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125"/>
          <a:stretch/>
        </p:blipFill>
        <p:spPr bwMode="auto">
          <a:xfrm>
            <a:off x="675027" y="2147313"/>
            <a:ext cx="10841946" cy="3521649"/>
          </a:xfrm>
          <a:prstGeom prst="rect">
            <a:avLst/>
          </a:prstGeom>
          <a:noFill/>
          <a:ln>
            <a:noFill/>
          </a:ln>
          <a:extLst>
            <a:ext uri="{53640926-AAD7-44D8-BBD7-CCE9431645EC}">
              <a14:shadowObscured xmlns:a14="http://schemas.microsoft.com/office/drawing/2010/main"/>
            </a:ext>
          </a:extLst>
        </p:spPr>
      </p:pic>
      <p:sp>
        <p:nvSpPr>
          <p:cNvPr id="8" name="Textfeld 7">
            <a:extLst>
              <a:ext uri="{FF2B5EF4-FFF2-40B4-BE49-F238E27FC236}">
                <a16:creationId xmlns:a16="http://schemas.microsoft.com/office/drawing/2014/main" id="{39366D65-9E50-4043-8008-12398B12896B}"/>
              </a:ext>
            </a:extLst>
          </p:cNvPr>
          <p:cNvSpPr txBox="1"/>
          <p:nvPr/>
        </p:nvSpPr>
        <p:spPr>
          <a:xfrm>
            <a:off x="92069" y="6149992"/>
            <a:ext cx="11868728" cy="307777"/>
          </a:xfrm>
          <a:prstGeom prst="rect">
            <a:avLst/>
          </a:prstGeom>
          <a:noFill/>
        </p:spPr>
        <p:txBody>
          <a:bodyPr wrap="square">
            <a:spAutoFit/>
          </a:bodyPr>
          <a:lstStyle/>
          <a:p>
            <a:r>
              <a:rPr lang="de-DE" sz="1400" b="1" dirty="0"/>
              <a:t>Hahn</a:t>
            </a:r>
            <a:r>
              <a:rPr lang="de-DE" sz="1400" dirty="0"/>
              <a:t>, Jamalabadi et al. "A Network Control Theory Approach </a:t>
            </a:r>
            <a:r>
              <a:rPr lang="de-DE" sz="1400" dirty="0" err="1"/>
              <a:t>to</a:t>
            </a:r>
            <a:r>
              <a:rPr lang="de-DE" sz="1400" dirty="0"/>
              <a:t> Longitudinal Symptom Dynamics in Major Depressive </a:t>
            </a:r>
            <a:r>
              <a:rPr lang="de-DE" sz="1400" dirty="0" err="1"/>
              <a:t>Disorder</a:t>
            </a:r>
            <a:r>
              <a:rPr lang="de-DE" sz="1400" dirty="0"/>
              <a:t>." (in </a:t>
            </a:r>
            <a:r>
              <a:rPr lang="de-DE" sz="1400" dirty="0" err="1"/>
              <a:t>preparation</a:t>
            </a:r>
            <a:r>
              <a:rPr lang="de-DE" sz="1400" dirty="0"/>
              <a:t>).</a:t>
            </a:r>
          </a:p>
        </p:txBody>
      </p:sp>
    </p:spTree>
    <p:extLst>
      <p:ext uri="{BB962C8B-B14F-4D97-AF65-F5344CB8AC3E}">
        <p14:creationId xmlns:p14="http://schemas.microsoft.com/office/powerpoint/2010/main" val="2368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a:t>
            </a:r>
            <a:r>
              <a:rPr lang="en-US" altLang="de-DE" sz="2200" baseline="-25000" dirty="0"/>
              <a:t>0</a:t>
            </a:r>
            <a:r>
              <a:rPr lang="en-US" altLang="de-DE" sz="2200" dirty="0"/>
              <a:t> was indeed negatively associated with symptom change at the next time point</a:t>
            </a:r>
          </a:p>
          <a:p>
            <a:pPr marL="1085850" lvl="1" indent="-342900" eaLnBrk="1" hangingPunct="1">
              <a:buFont typeface="Arial" panose="020B0604020202020204" pitchFamily="34" charset="0"/>
              <a:buChar char="•"/>
            </a:pPr>
            <a:r>
              <a:rPr lang="en-US" altLang="de-DE" sz="2200" dirty="0"/>
              <a:t>mean Spearman r(107)=-0.26; 95% CI [-.40 – -.10]; p=0.003; one-tailed</a:t>
            </a:r>
          </a:p>
          <a:p>
            <a:pPr lvl="1" indent="0" eaLnBrk="1" hangingPunct="1"/>
            <a:endParaRPr lang="en-US" altLang="de-DE" sz="2200" dirty="0">
              <a:sym typeface="Wingdings" panose="05000000000000000000" pitchFamily="2" charset="2"/>
            </a:endParaRPr>
          </a:p>
          <a:p>
            <a:pPr marL="342900" indent="-342900" eaLnBrk="1" hangingPunct="1">
              <a:buFont typeface="Wingdings" panose="05000000000000000000" pitchFamily="2" charset="2"/>
              <a:buChar char="à"/>
            </a:pPr>
            <a:r>
              <a:rPr lang="en-US" altLang="de-DE" sz="2200" dirty="0"/>
              <a:t>higher theoretical energy required to reach a symptom-free state is associated with less improvement (or worsening) at the next measurement</a:t>
            </a:r>
          </a:p>
          <a:p>
            <a:pPr marL="342900" indent="-342900" eaLnBrk="1" hangingPunct="1">
              <a:buFont typeface="Wingdings" panose="05000000000000000000" pitchFamily="2" charset="2"/>
              <a:buChar char="à"/>
            </a:pPr>
            <a:endParaRPr lang="en-US" altLang="de-DE" sz="2200" dirty="0"/>
          </a:p>
          <a:p>
            <a:pPr marL="342900" indent="-342900" eaLnBrk="1" hangingPunct="1">
              <a:buFont typeface="Wingdings" panose="05000000000000000000" pitchFamily="2" charset="2"/>
              <a:buChar char="à"/>
            </a:pPr>
            <a:r>
              <a:rPr lang="en-US" altLang="de-DE" sz="2200" dirty="0"/>
              <a:t>But, high variability of this association</a:t>
            </a:r>
          </a:p>
          <a:p>
            <a:pPr eaLnBrk="1" hangingPunct="1"/>
            <a:endParaRPr lang="en-US" altLang="de-DE" sz="2200" dirty="0"/>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lstStyle/>
          <a:p>
            <a:r>
              <a:rPr lang="en-US" dirty="0"/>
              <a:t>Longitudinal Symptom Dynamics modeling</a:t>
            </a:r>
          </a:p>
        </p:txBody>
      </p:sp>
      <p:pic>
        <p:nvPicPr>
          <p:cNvPr id="6" name="Grafik 5">
            <a:extLst>
              <a:ext uri="{FF2B5EF4-FFF2-40B4-BE49-F238E27FC236}">
                <a16:creationId xmlns:a16="http://schemas.microsoft.com/office/drawing/2014/main" id="{7E7E5D9A-965D-4502-BF3D-98617BF5E66C}"/>
              </a:ext>
            </a:extLst>
          </p:cNvPr>
          <p:cNvPicPr/>
          <p:nvPr/>
        </p:nvPicPr>
        <p:blipFill rotWithShape="1">
          <a:blip r:embed="rId3" cstate="print">
            <a:extLst>
              <a:ext uri="{28A0092B-C50C-407E-A947-70E740481C1C}">
                <a14:useLocalDpi xmlns:a14="http://schemas.microsoft.com/office/drawing/2010/main" val="0"/>
              </a:ext>
            </a:extLst>
          </a:blip>
          <a:srcRect b="22512"/>
          <a:stretch/>
        </p:blipFill>
        <p:spPr bwMode="auto">
          <a:xfrm>
            <a:off x="7199745" y="2667475"/>
            <a:ext cx="4412096" cy="3420825"/>
          </a:xfrm>
          <a:prstGeom prst="rect">
            <a:avLst/>
          </a:prstGeom>
          <a:noFill/>
        </p:spPr>
      </p:pic>
      <p:sp>
        <p:nvSpPr>
          <p:cNvPr id="2" name="Google Shape;153;p5">
            <a:extLst>
              <a:ext uri="{FF2B5EF4-FFF2-40B4-BE49-F238E27FC236}">
                <a16:creationId xmlns:a16="http://schemas.microsoft.com/office/drawing/2014/main" id="{F0AA92A4-0B41-35A0-9904-BFFB7C4B9BB4}"/>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feld 2">
            <a:extLst>
              <a:ext uri="{FF2B5EF4-FFF2-40B4-BE49-F238E27FC236}">
                <a16:creationId xmlns:a16="http://schemas.microsoft.com/office/drawing/2014/main" id="{3B9D11AB-23CC-DC1C-EE86-1951DB0073AD}"/>
              </a:ext>
            </a:extLst>
          </p:cNvPr>
          <p:cNvSpPr txBox="1"/>
          <p:nvPr/>
        </p:nvSpPr>
        <p:spPr>
          <a:xfrm>
            <a:off x="92069" y="6149992"/>
            <a:ext cx="11868728" cy="307777"/>
          </a:xfrm>
          <a:prstGeom prst="rect">
            <a:avLst/>
          </a:prstGeom>
          <a:noFill/>
        </p:spPr>
        <p:txBody>
          <a:bodyPr wrap="square">
            <a:spAutoFit/>
          </a:bodyPr>
          <a:lstStyle/>
          <a:p>
            <a:r>
              <a:rPr lang="de-DE" sz="1400" b="1" dirty="0"/>
              <a:t>Hahn</a:t>
            </a:r>
            <a:r>
              <a:rPr lang="de-DE" sz="1400" dirty="0"/>
              <a:t>, Jamalabadi et al. "A Network Control Theory Approach </a:t>
            </a:r>
            <a:r>
              <a:rPr lang="de-DE" sz="1400" dirty="0" err="1"/>
              <a:t>to</a:t>
            </a:r>
            <a:r>
              <a:rPr lang="de-DE" sz="1400" dirty="0"/>
              <a:t> Longitudinal Symptom Dynamics in Major Depressive </a:t>
            </a:r>
            <a:r>
              <a:rPr lang="de-DE" sz="1400" dirty="0" err="1"/>
              <a:t>Disorder</a:t>
            </a:r>
            <a:r>
              <a:rPr lang="de-DE" sz="1400" dirty="0"/>
              <a:t>." (in </a:t>
            </a:r>
            <a:r>
              <a:rPr lang="de-DE" sz="1400" dirty="0" err="1"/>
              <a:t>preparation</a:t>
            </a:r>
            <a:r>
              <a:rPr lang="de-DE" sz="1400" dirty="0"/>
              <a:t>).</a:t>
            </a:r>
          </a:p>
        </p:txBody>
      </p:sp>
    </p:spTree>
    <p:extLst>
      <p:ext uri="{BB962C8B-B14F-4D97-AF65-F5344CB8AC3E}">
        <p14:creationId xmlns:p14="http://schemas.microsoft.com/office/powerpoint/2010/main" val="381609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Can this inter-individual variance in the association be explained by</a:t>
            </a:r>
          </a:p>
          <a:p>
            <a:pPr marL="1085850" lvl="1" indent="-342900" eaLnBrk="1" hangingPunct="1">
              <a:buFont typeface="Arial" panose="020B0604020202020204" pitchFamily="34" charset="0"/>
              <a:buChar char="•"/>
            </a:pPr>
            <a:r>
              <a:rPr lang="en-US" altLang="de-DE" sz="2200" dirty="0"/>
              <a:t>Genetics</a:t>
            </a:r>
          </a:p>
          <a:p>
            <a:pPr marL="1085850" lvl="1" indent="-342900" eaLnBrk="1" hangingPunct="1">
              <a:buFont typeface="Arial" panose="020B0604020202020204" pitchFamily="34" charset="0"/>
              <a:buChar char="•"/>
            </a:pPr>
            <a:r>
              <a:rPr lang="en-US" altLang="de-DE" sz="2200" dirty="0"/>
              <a:t>Environmental risks (childhood maltreatment)</a:t>
            </a:r>
          </a:p>
          <a:p>
            <a:pPr marL="1085850" lvl="1" indent="-342900" eaLnBrk="1" hangingPunct="1">
              <a:buFont typeface="Arial" panose="020B0604020202020204" pitchFamily="34" charset="0"/>
              <a:buChar char="•"/>
            </a:pPr>
            <a:r>
              <a:rPr lang="en-US" altLang="de-DE" sz="2200" dirty="0"/>
              <a:t>Resilience</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lstStyle/>
          <a:p>
            <a:r>
              <a:rPr lang="en-US" dirty="0"/>
              <a:t>Longitudinal Symptom Dynamics modeling</a:t>
            </a:r>
          </a:p>
        </p:txBody>
      </p:sp>
      <p:pic>
        <p:nvPicPr>
          <p:cNvPr id="7" name="Grafik 6">
            <a:extLst>
              <a:ext uri="{FF2B5EF4-FFF2-40B4-BE49-F238E27FC236}">
                <a16:creationId xmlns:a16="http://schemas.microsoft.com/office/drawing/2014/main" id="{AB8DC6DD-125A-4300-9C42-743E18E82EB2}"/>
              </a:ext>
            </a:extLst>
          </p:cNvPr>
          <p:cNvPicPr/>
          <p:nvPr/>
        </p:nvPicPr>
        <p:blipFill rotWithShape="1">
          <a:blip r:embed="rId3" cstate="print">
            <a:extLst>
              <a:ext uri="{28A0092B-C50C-407E-A947-70E740481C1C}">
                <a14:useLocalDpi xmlns:a14="http://schemas.microsoft.com/office/drawing/2010/main" val="0"/>
              </a:ext>
            </a:extLst>
          </a:blip>
          <a:srcRect r="16311"/>
          <a:stretch/>
        </p:blipFill>
        <p:spPr bwMode="auto">
          <a:xfrm>
            <a:off x="1924367" y="2538234"/>
            <a:ext cx="7619683" cy="3545493"/>
          </a:xfrm>
          <a:prstGeom prst="rect">
            <a:avLst/>
          </a:prstGeom>
          <a:noFill/>
          <a:ln>
            <a:noFill/>
          </a:ln>
          <a:extLst>
            <a:ext uri="{53640926-AAD7-44D8-BBD7-CCE9431645EC}">
              <a14:shadowObscured xmlns:a14="http://schemas.microsoft.com/office/drawing/2010/main"/>
            </a:ext>
          </a:extLst>
        </p:spPr>
      </p:pic>
      <p:sp>
        <p:nvSpPr>
          <p:cNvPr id="2" name="Google Shape;153;p5">
            <a:extLst>
              <a:ext uri="{FF2B5EF4-FFF2-40B4-BE49-F238E27FC236}">
                <a16:creationId xmlns:a16="http://schemas.microsoft.com/office/drawing/2014/main" id="{D676C0D4-C8C6-BB45-748F-6C0A16655202}"/>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feld 2">
            <a:extLst>
              <a:ext uri="{FF2B5EF4-FFF2-40B4-BE49-F238E27FC236}">
                <a16:creationId xmlns:a16="http://schemas.microsoft.com/office/drawing/2014/main" id="{40EAB968-070A-1B3D-1AAA-A50D52AB6233}"/>
              </a:ext>
            </a:extLst>
          </p:cNvPr>
          <p:cNvSpPr txBox="1"/>
          <p:nvPr/>
        </p:nvSpPr>
        <p:spPr>
          <a:xfrm>
            <a:off x="92069" y="6149992"/>
            <a:ext cx="11868728" cy="307777"/>
          </a:xfrm>
          <a:prstGeom prst="rect">
            <a:avLst/>
          </a:prstGeom>
          <a:noFill/>
        </p:spPr>
        <p:txBody>
          <a:bodyPr wrap="square">
            <a:spAutoFit/>
          </a:bodyPr>
          <a:lstStyle/>
          <a:p>
            <a:r>
              <a:rPr lang="de-DE" sz="1400" b="1" dirty="0"/>
              <a:t>Hahn</a:t>
            </a:r>
            <a:r>
              <a:rPr lang="de-DE" sz="1400" dirty="0"/>
              <a:t>, Jamalabadi et al. "A Network Control Theory Approach </a:t>
            </a:r>
            <a:r>
              <a:rPr lang="de-DE" sz="1400" dirty="0" err="1"/>
              <a:t>to</a:t>
            </a:r>
            <a:r>
              <a:rPr lang="de-DE" sz="1400" dirty="0"/>
              <a:t> Longitudinal Symptom Dynamics in Major Depressive </a:t>
            </a:r>
            <a:r>
              <a:rPr lang="de-DE" sz="1400" dirty="0" err="1"/>
              <a:t>Disorder</a:t>
            </a:r>
            <a:r>
              <a:rPr lang="de-DE" sz="1400" dirty="0"/>
              <a:t>." (in </a:t>
            </a:r>
            <a:r>
              <a:rPr lang="de-DE" sz="1400" dirty="0" err="1"/>
              <a:t>preparation</a:t>
            </a:r>
            <a:r>
              <a:rPr lang="de-DE" sz="1400" dirty="0"/>
              <a:t>).</a:t>
            </a:r>
          </a:p>
        </p:txBody>
      </p:sp>
    </p:spTree>
    <p:extLst>
      <p:ext uri="{BB962C8B-B14F-4D97-AF65-F5344CB8AC3E}">
        <p14:creationId xmlns:p14="http://schemas.microsoft.com/office/powerpoint/2010/main" val="368196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419100" y="339728"/>
            <a:ext cx="10515600" cy="531813"/>
          </a:xfrm>
        </p:spPr>
        <p:txBody>
          <a:bodyPr/>
          <a:lstStyle/>
          <a:p>
            <a:pPr eaLnBrk="1" hangingPunct="1"/>
            <a:r>
              <a:rPr lang="de-DE" altLang="de-DE" dirty="0"/>
              <a:t>The Medical </a:t>
            </a:r>
            <a:r>
              <a:rPr lang="de-DE" altLang="de-DE" dirty="0" err="1"/>
              <a:t>Machine</a:t>
            </a:r>
            <a:r>
              <a:rPr lang="de-DE" altLang="de-DE" dirty="0"/>
              <a:t> Learning Lab</a:t>
            </a:r>
          </a:p>
        </p:txBody>
      </p:sp>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defTabSz="914332">
              <a:defRPr/>
            </a:pPr>
            <a:fld id="{2D00EC08-9C12-43EB-972A-C3DE1831E09F}" type="slidenum">
              <a:rPr lang="de-DE" kern="1200">
                <a:solidFill>
                  <a:prstClr val="black">
                    <a:tint val="75000"/>
                  </a:prstClr>
                </a:solidFill>
                <a:latin typeface="Calibri" panose="020F0502020204030204"/>
                <a:ea typeface="+mn-ea"/>
                <a:cs typeface="+mn-cs"/>
              </a:rPr>
              <a:pPr defTabSz="914332">
                <a:defRPr/>
              </a:pPr>
              <a:t>3</a:t>
            </a:fld>
            <a:endParaRPr lang="de-DE" kern="1200">
              <a:solidFill>
                <a:prstClr val="black">
                  <a:tint val="75000"/>
                </a:prstClr>
              </a:solidFill>
              <a:latin typeface="Calibri" panose="020F0502020204030204"/>
              <a:ea typeface="+mn-ea"/>
              <a:cs typeface="+mn-cs"/>
            </a:endParaRPr>
          </a:p>
        </p:txBody>
      </p:sp>
      <p:sp>
        <p:nvSpPr>
          <p:cNvPr id="7" name="Footer Placeholder 13">
            <a:extLst>
              <a:ext uri="{FF2B5EF4-FFF2-40B4-BE49-F238E27FC236}">
                <a16:creationId xmlns:a16="http://schemas.microsoft.com/office/drawing/2014/main" id="{6C7D4C26-89CA-014E-B7F5-4181596E2FE9}"/>
              </a:ext>
            </a:extLst>
          </p:cNvPr>
          <p:cNvSpPr>
            <a:spLocks noGrp="1"/>
          </p:cNvSpPr>
          <p:nvPr>
            <p:ph type="ftr" sz="quarter" idx="4294967295"/>
          </p:nvPr>
        </p:nvSpPr>
        <p:spPr>
          <a:xfrm>
            <a:off x="4038600" y="6516688"/>
            <a:ext cx="4316506" cy="365125"/>
          </a:xfrm>
          <a:prstGeom prst="rect">
            <a:avLst/>
          </a:prstGeom>
        </p:spPr>
        <p:txBody>
          <a:bodyPr/>
          <a:lstStyle/>
          <a:p>
            <a:pPr defTabSz="914332">
              <a:defRPr/>
            </a:pPr>
            <a:r>
              <a:rPr lang="en-US" kern="1200" dirty="0">
                <a:solidFill>
                  <a:prstClr val="black">
                    <a:tint val="75000"/>
                  </a:prstClr>
                </a:solidFill>
                <a:latin typeface="Calibri" panose="020F0502020204030204"/>
                <a:ea typeface="+mn-ea"/>
                <a:cs typeface="+mn-cs"/>
              </a:rPr>
              <a:t>Tim Hahn – Medical Machine Learning Lab</a:t>
            </a:r>
          </a:p>
        </p:txBody>
      </p:sp>
      <p:sp>
        <p:nvSpPr>
          <p:cNvPr id="11" name="Date Placeholder 14">
            <a:extLst>
              <a:ext uri="{FF2B5EF4-FFF2-40B4-BE49-F238E27FC236}">
                <a16:creationId xmlns:a16="http://schemas.microsoft.com/office/drawing/2014/main" id="{DE673345-B09C-F540-A628-DB264036DE92}"/>
              </a:ext>
            </a:extLst>
          </p:cNvPr>
          <p:cNvSpPr>
            <a:spLocks noGrp="1"/>
          </p:cNvSpPr>
          <p:nvPr>
            <p:ph type="dt" sz="quarter" idx="10"/>
          </p:nvPr>
        </p:nvSpPr>
        <p:spPr>
          <a:xfrm>
            <a:off x="760413" y="6516688"/>
            <a:ext cx="2743200" cy="365125"/>
          </a:xfrm>
        </p:spPr>
        <p:txBody>
          <a:bodyPr/>
          <a:lstStyle/>
          <a:p>
            <a:pPr defTabSz="914332">
              <a:defRPr/>
            </a:pPr>
            <a:endParaRPr lang="de-DE" kern="1200">
              <a:solidFill>
                <a:prstClr val="black">
                  <a:tint val="75000"/>
                </a:prstClr>
              </a:solidFill>
              <a:latin typeface="Calibri" panose="020F0502020204030204"/>
              <a:ea typeface="+mn-ea"/>
              <a:cs typeface="+mn-cs"/>
            </a:endParaRPr>
          </a:p>
        </p:txBody>
      </p:sp>
      <p:sp>
        <p:nvSpPr>
          <p:cNvPr id="12" name="TextBox 6"/>
          <p:cNvSpPr txBox="1">
            <a:spLocks noChangeArrowheads="1"/>
          </p:cNvSpPr>
          <p:nvPr/>
        </p:nvSpPr>
        <p:spPr bwMode="auto">
          <a:xfrm>
            <a:off x="5562544" y="1189037"/>
            <a:ext cx="65881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332"/>
            <a:r>
              <a:rPr lang="en-US" altLang="de-DE" sz="2400" b="1" dirty="0">
                <a:solidFill>
                  <a:prstClr val="black"/>
                </a:solidFill>
              </a:rPr>
              <a:t>Medical Machine Learning Lab</a:t>
            </a:r>
          </a:p>
          <a:p>
            <a:pPr defTabSz="914332"/>
            <a:endParaRPr lang="en-US" altLang="de-DE" sz="2400" dirty="0">
              <a:solidFill>
                <a:prstClr val="black"/>
              </a:solidFill>
            </a:endParaRPr>
          </a:p>
          <a:p>
            <a:pPr marL="457167" indent="-457167" defTabSz="914332">
              <a:buFontTx/>
              <a:buAutoNum type="arabicPeriod"/>
            </a:pPr>
            <a:r>
              <a:rPr lang="en-US" altLang="de-DE" sz="2400" dirty="0">
                <a:solidFill>
                  <a:prstClr val="black"/>
                </a:solidFill>
              </a:rPr>
              <a:t>AI Software Infrastructure (Development, Optimization &amp; Evaluation)</a:t>
            </a:r>
          </a:p>
          <a:p>
            <a:pPr marL="457167" indent="-457167" defTabSz="914332">
              <a:buFont typeface="+mj-lt"/>
              <a:buAutoNum type="arabicPeriod" startAt="2"/>
            </a:pPr>
            <a:endParaRPr lang="en-US" altLang="de-DE" sz="2400" dirty="0">
              <a:solidFill>
                <a:prstClr val="black"/>
              </a:solidFill>
            </a:endParaRPr>
          </a:p>
          <a:p>
            <a:pPr marL="457167" indent="-457167" defTabSz="914332">
              <a:buFont typeface="+mj-lt"/>
              <a:buAutoNum type="arabicPeriod" startAt="2"/>
            </a:pPr>
            <a:r>
              <a:rPr lang="en-US" altLang="de-DE" sz="2400" dirty="0">
                <a:solidFill>
                  <a:prstClr val="black"/>
                </a:solidFill>
              </a:rPr>
              <a:t>AI quality assurance &amp; certification (generalization, model scope, bias, safety &amp; security, risk profiles…)</a:t>
            </a:r>
          </a:p>
          <a:p>
            <a:pPr defTabSz="914332"/>
            <a:endParaRPr lang="en-US" altLang="de-DE" sz="2400" dirty="0">
              <a:solidFill>
                <a:prstClr val="black"/>
              </a:solidFill>
            </a:endParaRPr>
          </a:p>
        </p:txBody>
      </p:sp>
      <p:pic>
        <p:nvPicPr>
          <p:cNvPr id="2" name="Grafik 4">
            <a:extLst>
              <a:ext uri="{FF2B5EF4-FFF2-40B4-BE49-F238E27FC236}">
                <a16:creationId xmlns:a16="http://schemas.microsoft.com/office/drawing/2014/main" id="{CD078DE6-4E05-C55E-F242-B5F46F58AE41}"/>
              </a:ext>
            </a:extLst>
          </p:cNvPr>
          <p:cNvPicPr>
            <a:picLocks noChangeAspect="1"/>
          </p:cNvPicPr>
          <p:nvPr/>
        </p:nvPicPr>
        <p:blipFill rotWithShape="1">
          <a:blip r:embed="rId3">
            <a:extLst>
              <a:ext uri="{28A0092B-C50C-407E-A947-70E740481C1C}">
                <a14:useLocalDpi xmlns:a14="http://schemas.microsoft.com/office/drawing/2010/main" val="0"/>
              </a:ext>
            </a:extLst>
          </a:blip>
          <a:srcRect l="12272" r="8389"/>
          <a:stretch/>
        </p:blipFill>
        <p:spPr bwMode="auto">
          <a:xfrm>
            <a:off x="419103" y="2160761"/>
            <a:ext cx="5052103" cy="358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7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0EF12-735C-C618-D85F-12CEE943CE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CFCB18-C6DE-6A7B-2258-B3B4F4711096}"/>
              </a:ext>
            </a:extLst>
          </p:cNvPr>
          <p:cNvSpPr>
            <a:spLocks noGrp="1"/>
          </p:cNvSpPr>
          <p:nvPr>
            <p:ph type="title"/>
          </p:nvPr>
        </p:nvSpPr>
        <p:spPr/>
        <p:txBody>
          <a:bodyPr/>
          <a:lstStyle/>
          <a:p>
            <a:r>
              <a:rPr lang="en-GB" dirty="0"/>
              <a:t>From Prediction to Understanding Dynamical Systems</a:t>
            </a:r>
          </a:p>
        </p:txBody>
      </p:sp>
      <p:sp>
        <p:nvSpPr>
          <p:cNvPr id="12" name="TextBox 6">
            <a:extLst>
              <a:ext uri="{FF2B5EF4-FFF2-40B4-BE49-F238E27FC236}">
                <a16:creationId xmlns:a16="http://schemas.microsoft.com/office/drawing/2014/main" id="{7494B438-A145-1F7E-458A-4793DFCCC95D}"/>
              </a:ext>
            </a:extLst>
          </p:cNvPr>
          <p:cNvSpPr txBox="1">
            <a:spLocks noChangeArrowheads="1"/>
          </p:cNvSpPr>
          <p:nvPr/>
        </p:nvSpPr>
        <p:spPr bwMode="auto">
          <a:xfrm>
            <a:off x="418332" y="1189038"/>
            <a:ext cx="1145411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de-DE" sz="2200" dirty="0"/>
              <a:t>Applying the Dynamical Systems View in Mental Health research</a:t>
            </a:r>
          </a:p>
          <a:p>
            <a:pPr eaLnBrk="1" hangingPunct="1"/>
            <a:endParaRPr lang="en-US" altLang="de-DE" sz="2200" dirty="0"/>
          </a:p>
          <a:p>
            <a:pPr marL="1085850" lvl="1" indent="-342900" eaLnBrk="1" hangingPunct="1">
              <a:buFont typeface="Arial" panose="020B0604020202020204" pitchFamily="34" charset="0"/>
              <a:buChar char="•"/>
            </a:pPr>
            <a:r>
              <a:rPr lang="de-DE" sz="2200" dirty="0"/>
              <a:t>Model </a:t>
            </a:r>
            <a:r>
              <a:rPr lang="de-DE" sz="2200" dirty="0" err="1"/>
              <a:t>the</a:t>
            </a:r>
            <a:r>
              <a:rPr lang="de-DE" sz="2200" dirty="0"/>
              <a:t> </a:t>
            </a:r>
            <a:r>
              <a:rPr lang="de-DE" sz="2200" dirty="0" err="1"/>
              <a:t>energy</a:t>
            </a:r>
            <a:r>
              <a:rPr lang="de-DE" sz="2200" dirty="0"/>
              <a:t> </a:t>
            </a:r>
            <a:r>
              <a:rPr lang="de-DE" sz="2200" dirty="0" err="1"/>
              <a:t>landscape</a:t>
            </a:r>
            <a:r>
              <a:rPr lang="de-DE" sz="2200" dirty="0"/>
              <a:t> </a:t>
            </a:r>
            <a:r>
              <a:rPr lang="de-DE" sz="2200" dirty="0" err="1"/>
              <a:t>of</a:t>
            </a:r>
            <a:r>
              <a:rPr lang="de-DE" sz="2200" dirty="0"/>
              <a:t> </a:t>
            </a:r>
            <a:r>
              <a:rPr lang="de-DE" sz="2200" dirty="0" err="1"/>
              <a:t>symptom</a:t>
            </a:r>
            <a:r>
              <a:rPr lang="de-DE" sz="2200" dirty="0"/>
              <a:t> </a:t>
            </a:r>
            <a:r>
              <a:rPr lang="de-DE" sz="2200" dirty="0" err="1"/>
              <a:t>dynamics</a:t>
            </a:r>
            <a:r>
              <a:rPr lang="de-DE" sz="2200" dirty="0"/>
              <a:t> </a:t>
            </a:r>
            <a:r>
              <a:rPr lang="de-DE" sz="2200" dirty="0" err="1"/>
              <a:t>to</a:t>
            </a:r>
            <a:r>
              <a:rPr lang="de-DE" sz="2200" dirty="0"/>
              <a:t> </a:t>
            </a:r>
            <a:r>
              <a:rPr lang="de-DE" sz="2200" dirty="0" err="1"/>
              <a:t>predict</a:t>
            </a:r>
            <a:r>
              <a:rPr lang="de-DE" sz="2200" dirty="0"/>
              <a:t> </a:t>
            </a:r>
            <a:r>
              <a:rPr lang="de-DE" sz="2200" dirty="0" err="1"/>
              <a:t>future</a:t>
            </a:r>
            <a:r>
              <a:rPr lang="de-DE" sz="2200" dirty="0"/>
              <a:t> </a:t>
            </a:r>
            <a:r>
              <a:rPr lang="de-DE" sz="2200" dirty="0" err="1"/>
              <a:t>symptom</a:t>
            </a:r>
            <a:r>
              <a:rPr lang="de-DE" sz="2200" dirty="0"/>
              <a:t> </a:t>
            </a:r>
            <a:r>
              <a:rPr lang="de-DE" sz="2200" dirty="0" err="1"/>
              <a:t>severity</a:t>
            </a:r>
            <a:endParaRPr lang="de-DE" sz="2200" dirty="0"/>
          </a:p>
          <a:p>
            <a:pPr marL="1085850" lvl="1" indent="-342900" eaLnBrk="1" hangingPunct="1">
              <a:buFont typeface="Arial" panose="020B0604020202020204" pitchFamily="34" charset="0"/>
              <a:buChar char="•"/>
            </a:pPr>
            <a:endParaRPr lang="de-DE" sz="2200" dirty="0"/>
          </a:p>
          <a:p>
            <a:pPr marL="1085850" lvl="1" indent="-342900" eaLnBrk="1" hangingPunct="1">
              <a:buFont typeface="Arial" panose="020B0604020202020204" pitchFamily="34" charset="0"/>
              <a:buChar char="•"/>
            </a:pPr>
            <a:r>
              <a:rPr lang="de-DE" sz="2200" dirty="0">
                <a:solidFill>
                  <a:srgbClr val="FF0000"/>
                </a:solidFill>
              </a:rPr>
              <a:t>Analyze </a:t>
            </a:r>
            <a:r>
              <a:rPr lang="de-DE" sz="2200" dirty="0" err="1">
                <a:solidFill>
                  <a:srgbClr val="FF0000"/>
                </a:solidFill>
              </a:rPr>
              <a:t>control</a:t>
            </a:r>
            <a:r>
              <a:rPr lang="de-DE" sz="2200" dirty="0">
                <a:solidFill>
                  <a:srgbClr val="FF0000"/>
                </a:solidFill>
              </a:rPr>
              <a:t> </a:t>
            </a:r>
            <a:r>
              <a:rPr lang="de-DE" sz="2200" dirty="0" err="1">
                <a:solidFill>
                  <a:srgbClr val="FF0000"/>
                </a:solidFill>
              </a:rPr>
              <a:t>dynamics</a:t>
            </a:r>
            <a:r>
              <a:rPr lang="de-DE" sz="2200" dirty="0">
                <a:solidFill>
                  <a:srgbClr val="FF0000"/>
                </a:solidFill>
              </a:rPr>
              <a:t> </a:t>
            </a:r>
            <a:r>
              <a:rPr lang="de-DE" sz="2200" dirty="0" err="1">
                <a:solidFill>
                  <a:srgbClr val="FF0000"/>
                </a:solidFill>
              </a:rPr>
              <a:t>to</a:t>
            </a:r>
            <a:r>
              <a:rPr lang="de-DE" sz="2200" dirty="0">
                <a:solidFill>
                  <a:srgbClr val="FF0000"/>
                </a:solidFill>
              </a:rPr>
              <a:t> </a:t>
            </a:r>
            <a:r>
              <a:rPr lang="de-DE" sz="2200" dirty="0" err="1">
                <a:solidFill>
                  <a:srgbClr val="FF0000"/>
                </a:solidFill>
              </a:rPr>
              <a:t>optimize</a:t>
            </a:r>
            <a:r>
              <a:rPr lang="de-DE" sz="2200" dirty="0">
                <a:solidFill>
                  <a:srgbClr val="FF0000"/>
                </a:solidFill>
              </a:rPr>
              <a:t> </a:t>
            </a:r>
            <a:r>
              <a:rPr lang="de-DE" sz="2200" dirty="0" err="1">
                <a:solidFill>
                  <a:srgbClr val="FF0000"/>
                </a:solidFill>
              </a:rPr>
              <a:t>Electroconvulsive</a:t>
            </a:r>
            <a:r>
              <a:rPr lang="de-DE" sz="2200" dirty="0">
                <a:solidFill>
                  <a:srgbClr val="FF0000"/>
                </a:solidFill>
              </a:rPr>
              <a:t> Therapy (ECT)</a:t>
            </a:r>
          </a:p>
          <a:p>
            <a:pPr marL="1085850" lvl="1" indent="-342900" eaLnBrk="1" hangingPunct="1">
              <a:buFont typeface="Arial" panose="020B0604020202020204" pitchFamily="34" charset="0"/>
              <a:buChar char="•"/>
            </a:pPr>
            <a:endParaRPr lang="de-DE" sz="2200" dirty="0"/>
          </a:p>
          <a:p>
            <a:pPr marL="1085850" lvl="1" indent="-342900" eaLnBrk="1" hangingPunct="1">
              <a:buFont typeface="Arial" panose="020B0604020202020204" pitchFamily="34" charset="0"/>
              <a:buChar char="•"/>
            </a:pPr>
            <a:r>
              <a:rPr lang="de-DE" sz="2200" dirty="0"/>
              <a:t>Controlling </a:t>
            </a:r>
            <a:r>
              <a:rPr lang="de-DE" sz="2200" dirty="0" err="1"/>
              <a:t>the</a:t>
            </a:r>
            <a:r>
              <a:rPr lang="de-DE" sz="2200" dirty="0"/>
              <a:t> </a:t>
            </a:r>
            <a:r>
              <a:rPr lang="de-DE" sz="2200" dirty="0" err="1"/>
              <a:t>Neural</a:t>
            </a:r>
            <a:r>
              <a:rPr lang="de-DE" sz="2200" dirty="0"/>
              <a:t> Dynamics </a:t>
            </a:r>
            <a:r>
              <a:rPr lang="de-DE" sz="2200" dirty="0" err="1"/>
              <a:t>of</a:t>
            </a:r>
            <a:r>
              <a:rPr lang="de-DE" sz="2200" dirty="0"/>
              <a:t> </a:t>
            </a:r>
            <a:r>
              <a:rPr lang="de-DE" sz="2200" dirty="0" err="1"/>
              <a:t>Perception</a:t>
            </a:r>
            <a:endParaRPr lang="de-DE" sz="2200" dirty="0"/>
          </a:p>
        </p:txBody>
      </p:sp>
      <p:sp>
        <p:nvSpPr>
          <p:cNvPr id="17" name="Textfeld 16">
            <a:extLst>
              <a:ext uri="{FF2B5EF4-FFF2-40B4-BE49-F238E27FC236}">
                <a16:creationId xmlns:a16="http://schemas.microsoft.com/office/drawing/2014/main" id="{DF2099BA-161A-42A2-09E1-29F389342B37}"/>
              </a:ext>
            </a:extLst>
          </p:cNvPr>
          <p:cNvSpPr txBox="1"/>
          <p:nvPr/>
        </p:nvSpPr>
        <p:spPr>
          <a:xfrm>
            <a:off x="-699247" y="61856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153593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3;p5">
            <a:extLst>
              <a:ext uri="{FF2B5EF4-FFF2-40B4-BE49-F238E27FC236}">
                <a16:creationId xmlns:a16="http://schemas.microsoft.com/office/drawing/2014/main" id="{15AD276D-33B0-8A8E-BD9D-122E4873F96D}"/>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(modal &amp; average controllability) to predict ECT response (difference in Hamilton Depression Rating Scale; HDRS)?</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sp>
        <p:nvSpPr>
          <p:cNvPr id="25" name="Rechteck 24">
            <a:extLst>
              <a:ext uri="{FF2B5EF4-FFF2-40B4-BE49-F238E27FC236}">
                <a16:creationId xmlns:a16="http://schemas.microsoft.com/office/drawing/2014/main" id="{97AA7728-E476-479C-8459-1509F14CAB4D}"/>
              </a:ext>
            </a:extLst>
          </p:cNvPr>
          <p:cNvSpPr/>
          <p:nvPr/>
        </p:nvSpPr>
        <p:spPr>
          <a:xfrm>
            <a:off x="4810125" y="3124200"/>
            <a:ext cx="8477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B0F3EBF7-6884-41AA-85E5-01DB44F22353}"/>
              </a:ext>
            </a:extLst>
          </p:cNvPr>
          <p:cNvSpPr/>
          <p:nvPr/>
        </p:nvSpPr>
        <p:spPr>
          <a:xfrm>
            <a:off x="2000250" y="3124200"/>
            <a:ext cx="8477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E4B7B9B-8552-4BC1-8F97-091311D8C57D}"/>
              </a:ext>
            </a:extLst>
          </p:cNvPr>
          <p:cNvSpPr/>
          <p:nvPr/>
        </p:nvSpPr>
        <p:spPr>
          <a:xfrm>
            <a:off x="2647950" y="36128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4E49FBD-125D-4E3D-A6E6-B4EFBBE34016}"/>
              </a:ext>
            </a:extLst>
          </p:cNvPr>
          <p:cNvSpPr/>
          <p:nvPr/>
        </p:nvSpPr>
        <p:spPr>
          <a:xfrm>
            <a:off x="2705100" y="39557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5276909B-C68E-4347-AE21-80232A24C16A}"/>
              </a:ext>
            </a:extLst>
          </p:cNvPr>
          <p:cNvSpPr/>
          <p:nvPr/>
        </p:nvSpPr>
        <p:spPr>
          <a:xfrm>
            <a:off x="1485901" y="3612812"/>
            <a:ext cx="552450" cy="385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C545160-124D-40BB-AB9B-9828F1819DBC}"/>
              </a:ext>
            </a:extLst>
          </p:cNvPr>
          <p:cNvSpPr/>
          <p:nvPr/>
        </p:nvSpPr>
        <p:spPr>
          <a:xfrm>
            <a:off x="2328553" y="3810000"/>
            <a:ext cx="3100698"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02DD0B5-664F-4951-9825-3099FE9FAFAB}"/>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pic>
        <p:nvPicPr>
          <p:cNvPr id="43" name="Grafik 42">
            <a:extLst>
              <a:ext uri="{FF2B5EF4-FFF2-40B4-BE49-F238E27FC236}">
                <a16:creationId xmlns:a16="http://schemas.microsoft.com/office/drawing/2014/main" id="{B4AF5949-38B6-3FFE-162E-99DF35702B5A}"/>
              </a:ext>
            </a:extLst>
          </p:cNvPr>
          <p:cNvPicPr>
            <a:picLocks noChangeAspect="1"/>
          </p:cNvPicPr>
          <p:nvPr/>
        </p:nvPicPr>
        <p:blipFill>
          <a:blip r:embed="rId3">
            <a:extLst>
              <a:ext uri="{96DAC541-7B7A-43D3-8B79-37D633B846F1}">
                <asvg:svgBlip xmlns:asvg="http://schemas.microsoft.com/office/drawing/2016/SVG/main" r:embed="rId4"/>
              </a:ext>
            </a:extLst>
          </a:blip>
          <a:srcRect r="13909"/>
          <a:stretch/>
        </p:blipFill>
        <p:spPr>
          <a:xfrm>
            <a:off x="2412497" y="2756213"/>
            <a:ext cx="7846318" cy="2925275"/>
          </a:xfrm>
          <a:prstGeom prst="rect">
            <a:avLst/>
          </a:prstGeom>
        </p:spPr>
      </p:pic>
    </p:spTree>
    <p:extLst>
      <p:ext uri="{BB962C8B-B14F-4D97-AF65-F5344CB8AC3E}">
        <p14:creationId xmlns:p14="http://schemas.microsoft.com/office/powerpoint/2010/main" val="148736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a:defRPr/>
            </a:pPr>
            <a:fld id="{2D00EC08-9C12-43EB-972A-C3DE1831E09F}" type="slidenum">
              <a:rPr lang="de-DE"/>
              <a:pPr>
                <a:defRPr/>
              </a:pPr>
              <a:t>32</a:t>
            </a:fld>
            <a:endParaRPr lang="de-DE" dirty="0"/>
          </a:p>
        </p:txBody>
      </p:sp>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to predict ECT response (difference in Hamilton Depression Rating Scale; HDRS)?</a:t>
            </a:r>
          </a:p>
        </p:txBody>
      </p:sp>
      <p:sp>
        <p:nvSpPr>
          <p:cNvPr id="12" name="Fußzeilenplatzhalter 4">
            <a:extLst>
              <a:ext uri="{FF2B5EF4-FFF2-40B4-BE49-F238E27FC236}">
                <a16:creationId xmlns:a16="http://schemas.microsoft.com/office/drawing/2014/main" id="{1917D62C-F207-4B91-9583-F8B884B19500}"/>
              </a:ext>
            </a:extLst>
          </p:cNvPr>
          <p:cNvSpPr>
            <a:spLocks noGrp="1"/>
          </p:cNvSpPr>
          <p:nvPr>
            <p:ph type="ftr" sz="quarter" idx="4294967295"/>
          </p:nvPr>
        </p:nvSpPr>
        <p:spPr>
          <a:xfrm>
            <a:off x="3187700" y="6471429"/>
            <a:ext cx="6286500" cy="365125"/>
          </a:xfrm>
          <a:prstGeom prst="rect">
            <a:avLst/>
          </a:prstGeom>
        </p:spPr>
        <p:txBody>
          <a:bodyPr/>
          <a:lstStyle/>
          <a:p>
            <a:r>
              <a:rPr lang="de-DE" dirty="0"/>
              <a:t>Tim Hahn - Medical Machine Learning Lab</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3" name="Grafik 22">
            <a:extLst>
              <a:ext uri="{FF2B5EF4-FFF2-40B4-BE49-F238E27FC236}">
                <a16:creationId xmlns:a16="http://schemas.microsoft.com/office/drawing/2014/main" id="{60EAF4E4-6864-423A-A8ED-5E77AD3CA818}"/>
              </a:ext>
            </a:extLst>
          </p:cNvPr>
          <p:cNvPicPr>
            <a:picLocks noChangeAspect="1"/>
          </p:cNvPicPr>
          <p:nvPr/>
        </p:nvPicPr>
        <p:blipFill>
          <a:blip r:embed="rId3"/>
          <a:stretch>
            <a:fillRect/>
          </a:stretch>
        </p:blipFill>
        <p:spPr>
          <a:xfrm>
            <a:off x="1410184" y="2630419"/>
            <a:ext cx="5287227" cy="1753812"/>
          </a:xfrm>
          <a:prstGeom prst="rect">
            <a:avLst/>
          </a:prstGeom>
        </p:spPr>
      </p:pic>
      <p:sp>
        <p:nvSpPr>
          <p:cNvPr id="25" name="Rechteck 24">
            <a:extLst>
              <a:ext uri="{FF2B5EF4-FFF2-40B4-BE49-F238E27FC236}">
                <a16:creationId xmlns:a16="http://schemas.microsoft.com/office/drawing/2014/main" id="{97AA7728-E476-479C-8459-1509F14CAB4D}"/>
              </a:ext>
            </a:extLst>
          </p:cNvPr>
          <p:cNvSpPr/>
          <p:nvPr/>
        </p:nvSpPr>
        <p:spPr>
          <a:xfrm>
            <a:off x="4810125" y="3124200"/>
            <a:ext cx="8477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B0F3EBF7-6884-41AA-85E5-01DB44F22353}"/>
              </a:ext>
            </a:extLst>
          </p:cNvPr>
          <p:cNvSpPr/>
          <p:nvPr/>
        </p:nvSpPr>
        <p:spPr>
          <a:xfrm>
            <a:off x="2000250" y="3124200"/>
            <a:ext cx="8477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E4B7B9B-8552-4BC1-8F97-091311D8C57D}"/>
              </a:ext>
            </a:extLst>
          </p:cNvPr>
          <p:cNvSpPr/>
          <p:nvPr/>
        </p:nvSpPr>
        <p:spPr>
          <a:xfrm>
            <a:off x="2647950" y="36128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4E49FBD-125D-4E3D-A6E6-B4EFBBE34016}"/>
              </a:ext>
            </a:extLst>
          </p:cNvPr>
          <p:cNvSpPr/>
          <p:nvPr/>
        </p:nvSpPr>
        <p:spPr>
          <a:xfrm>
            <a:off x="2705100" y="39557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5276909B-C68E-4347-AE21-80232A24C16A}"/>
              </a:ext>
            </a:extLst>
          </p:cNvPr>
          <p:cNvSpPr/>
          <p:nvPr/>
        </p:nvSpPr>
        <p:spPr>
          <a:xfrm>
            <a:off x="1485901" y="3612812"/>
            <a:ext cx="552450" cy="385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CFAA3D25-96F4-4AD4-9368-66F218A241C0}"/>
              </a:ext>
            </a:extLst>
          </p:cNvPr>
          <p:cNvSpPr/>
          <p:nvPr/>
        </p:nvSpPr>
        <p:spPr>
          <a:xfrm rot="19660484">
            <a:off x="1604962" y="3412786"/>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C545160-124D-40BB-AB9B-9828F1819DBC}"/>
              </a:ext>
            </a:extLst>
          </p:cNvPr>
          <p:cNvSpPr/>
          <p:nvPr/>
        </p:nvSpPr>
        <p:spPr>
          <a:xfrm>
            <a:off x="2328553" y="3810000"/>
            <a:ext cx="3100698"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78DBF588-CF14-FD14-6911-88E7437FB3F4}"/>
              </a:ext>
            </a:extLst>
          </p:cNvPr>
          <p:cNvSpPr txBox="1"/>
          <p:nvPr/>
        </p:nvSpPr>
        <p:spPr>
          <a:xfrm>
            <a:off x="2549337" y="2707066"/>
            <a:ext cx="2715719" cy="369332"/>
          </a:xfrm>
          <a:prstGeom prst="rect">
            <a:avLst/>
          </a:prstGeom>
          <a:solidFill>
            <a:schemeClr val="bg1"/>
          </a:solidFill>
        </p:spPr>
        <p:txBody>
          <a:bodyPr wrap="square">
            <a:spAutoFit/>
          </a:bodyPr>
          <a:lstStyle/>
          <a:p>
            <a:r>
              <a:rPr lang="en-US" altLang="de-DE" sz="1800" dirty="0"/>
              <a:t>Postictal Suppression Index </a:t>
            </a:r>
            <a:endParaRPr lang="de-DE" dirty="0"/>
          </a:p>
        </p:txBody>
      </p:sp>
      <p:sp>
        <p:nvSpPr>
          <p:cNvPr id="3" name="Google Shape;153;p5">
            <a:extLst>
              <a:ext uri="{FF2B5EF4-FFF2-40B4-BE49-F238E27FC236}">
                <a16:creationId xmlns:a16="http://schemas.microsoft.com/office/drawing/2014/main" id="{58F6F1AE-82F4-8841-04C9-AD400990369D}"/>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Textfeld 3">
            <a:extLst>
              <a:ext uri="{FF2B5EF4-FFF2-40B4-BE49-F238E27FC236}">
                <a16:creationId xmlns:a16="http://schemas.microsoft.com/office/drawing/2014/main" id="{5BA7206B-E27E-AE46-AD54-AEFBD24BE382}"/>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359728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to predict ECT response (difference in Hamilton Depression Rating Scale; HDRS)?</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3" name="Grafik 22">
            <a:extLst>
              <a:ext uri="{FF2B5EF4-FFF2-40B4-BE49-F238E27FC236}">
                <a16:creationId xmlns:a16="http://schemas.microsoft.com/office/drawing/2014/main" id="{60EAF4E4-6864-423A-A8ED-5E77AD3CA818}"/>
              </a:ext>
            </a:extLst>
          </p:cNvPr>
          <p:cNvPicPr>
            <a:picLocks noChangeAspect="1"/>
          </p:cNvPicPr>
          <p:nvPr/>
        </p:nvPicPr>
        <p:blipFill>
          <a:blip r:embed="rId3"/>
          <a:stretch>
            <a:fillRect/>
          </a:stretch>
        </p:blipFill>
        <p:spPr>
          <a:xfrm>
            <a:off x="1410184" y="2630419"/>
            <a:ext cx="5287227" cy="1753812"/>
          </a:xfrm>
          <a:prstGeom prst="rect">
            <a:avLst/>
          </a:prstGeom>
        </p:spPr>
      </p:pic>
      <p:sp>
        <p:nvSpPr>
          <p:cNvPr id="26" name="Rechteck 25">
            <a:extLst>
              <a:ext uri="{FF2B5EF4-FFF2-40B4-BE49-F238E27FC236}">
                <a16:creationId xmlns:a16="http://schemas.microsoft.com/office/drawing/2014/main" id="{B0F3EBF7-6884-41AA-85E5-01DB44F22353}"/>
              </a:ext>
            </a:extLst>
          </p:cNvPr>
          <p:cNvSpPr/>
          <p:nvPr/>
        </p:nvSpPr>
        <p:spPr>
          <a:xfrm>
            <a:off x="2000250" y="3124200"/>
            <a:ext cx="8477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E4B7B9B-8552-4BC1-8F97-091311D8C57D}"/>
              </a:ext>
            </a:extLst>
          </p:cNvPr>
          <p:cNvSpPr/>
          <p:nvPr/>
        </p:nvSpPr>
        <p:spPr>
          <a:xfrm>
            <a:off x="2647950" y="36128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4E49FBD-125D-4E3D-A6E6-B4EFBBE34016}"/>
              </a:ext>
            </a:extLst>
          </p:cNvPr>
          <p:cNvSpPr/>
          <p:nvPr/>
        </p:nvSpPr>
        <p:spPr>
          <a:xfrm>
            <a:off x="2705100" y="39557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5276909B-C68E-4347-AE21-80232A24C16A}"/>
              </a:ext>
            </a:extLst>
          </p:cNvPr>
          <p:cNvSpPr/>
          <p:nvPr/>
        </p:nvSpPr>
        <p:spPr>
          <a:xfrm>
            <a:off x="1485901" y="3612812"/>
            <a:ext cx="552450" cy="3857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CFAA3D25-96F4-4AD4-9368-66F218A241C0}"/>
              </a:ext>
            </a:extLst>
          </p:cNvPr>
          <p:cNvSpPr/>
          <p:nvPr/>
        </p:nvSpPr>
        <p:spPr>
          <a:xfrm rot="19660484">
            <a:off x="1604962" y="3412786"/>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C545160-124D-40BB-AB9B-9828F1819DBC}"/>
              </a:ext>
            </a:extLst>
          </p:cNvPr>
          <p:cNvSpPr/>
          <p:nvPr/>
        </p:nvSpPr>
        <p:spPr>
          <a:xfrm>
            <a:off x="2328553" y="3810000"/>
            <a:ext cx="3100698"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DFEF05EF-15F1-181D-93A4-9381B1EC704C}"/>
                  </a:ext>
                </a:extLst>
              </p:cNvPr>
              <p:cNvSpPr txBox="1"/>
              <p:nvPr/>
            </p:nvSpPr>
            <p:spPr>
              <a:xfrm>
                <a:off x="5692407" y="5367284"/>
                <a:ext cx="6578103" cy="664797"/>
              </a:xfrm>
              <a:prstGeom prst="rect">
                <a:avLst/>
              </a:prstGeom>
              <a:noFill/>
            </p:spPr>
            <p:txBody>
              <a:bodyPr wrap="square">
                <a:spAutoFit/>
              </a:bodyPr>
              <a:lstStyle/>
              <a:p>
                <a:pPr eaLnBrk="1" hangingPunct="1"/>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𝑃𝑆𝐼</m:t>
                      </m:r>
                      <m:r>
                        <a:rPr lang="en-US" sz="1800" i="1" smtClean="0">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d>
                        <m:d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d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𝑃𝑜𝑤𝑒</m:t>
                              </m:r>
                              <m:sSub>
                                <m:sSub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𝑟</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𝑡𝑒𝑟𝑚𝑖𝑛𝑎𝑡𝑖𝑜𝑛</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𝑝h𝑎𝑠𝑒</m:t>
                                  </m:r>
                                </m:sub>
                              </m:sSub>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𝑃𝑜𝑤𝑒</m:t>
                              </m:r>
                              <m:sSub>
                                <m:sSub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𝑟</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𝑡𝑜𝑛𝑖𝑐</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𝑐𝑙𝑜𝑛𝑖𝑐</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𝑠𝑒𝑖𝑧𝑢𝑟𝑒</m:t>
                                  </m:r>
                                </m:sub>
                              </m:sSub>
                            </m:den>
                          </m:f>
                        </m:e>
                      </m:d>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𝑃𝑜𝑤𝑒</m:t>
                      </m:r>
                      <m:sSub>
                        <m:sSub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𝑟</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𝑡𝑜𝑛𝑖𝑐</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𝑐𝑙𝑜𝑛𝑖𝑐</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𝑠𝑒𝑖𝑧𝑢𝑟𝑒</m:t>
                          </m:r>
                        </m:sub>
                      </m:sSub>
                    </m:oMath>
                  </m:oMathPara>
                </a14:m>
                <a:endParaRPr lang="de-DE" sz="1800" dirty="0">
                  <a:solidFill>
                    <a:srgbClr val="000000"/>
                  </a:solidFill>
                  <a:effectLst/>
                  <a:ea typeface="Calibri" panose="020F0502020204030204" pitchFamily="34" charset="0"/>
                  <a:cs typeface="Calibri" panose="020F0502020204030204" pitchFamily="34" charset="0"/>
                </a:endParaRPr>
              </a:p>
            </p:txBody>
          </p:sp>
        </mc:Choice>
        <mc:Fallback xmlns="">
          <p:sp>
            <p:nvSpPr>
              <p:cNvPr id="3" name="Textfeld 2">
                <a:extLst>
                  <a:ext uri="{FF2B5EF4-FFF2-40B4-BE49-F238E27FC236}">
                    <a16:creationId xmlns:a16="http://schemas.microsoft.com/office/drawing/2014/main" id="{DFEF05EF-15F1-181D-93A4-9381B1EC704C}"/>
                  </a:ext>
                </a:extLst>
              </p:cNvPr>
              <p:cNvSpPr txBox="1">
                <a:spLocks noRot="1" noChangeAspect="1" noMove="1" noResize="1" noEditPoints="1" noAdjustHandles="1" noChangeArrowheads="1" noChangeShapeType="1" noTextEdit="1"/>
              </p:cNvSpPr>
              <p:nvPr/>
            </p:nvSpPr>
            <p:spPr>
              <a:xfrm>
                <a:off x="5692407" y="5367284"/>
                <a:ext cx="6578103" cy="664797"/>
              </a:xfrm>
              <a:prstGeom prst="rect">
                <a:avLst/>
              </a:prstGeom>
              <a:blipFill>
                <a:blip r:embed="rId4"/>
                <a:stretch>
                  <a:fillRect b="-9259"/>
                </a:stretch>
              </a:blipFill>
            </p:spPr>
            <p:txBody>
              <a:bodyPr/>
              <a:lstStyle/>
              <a:p>
                <a:r>
                  <a:rPr lang="de-DE">
                    <a:noFill/>
                  </a:rPr>
                  <a:t> </a:t>
                </a:r>
              </a:p>
            </p:txBody>
          </p:sp>
        </mc:Fallback>
      </mc:AlternateContent>
      <p:sp>
        <p:nvSpPr>
          <p:cNvPr id="2" name="Google Shape;153;p5">
            <a:extLst>
              <a:ext uri="{FF2B5EF4-FFF2-40B4-BE49-F238E27FC236}">
                <a16:creationId xmlns:a16="http://schemas.microsoft.com/office/drawing/2014/main" id="{44B42679-4AF4-4BE9-6196-4E35FDDB3D07}"/>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Textfeld 3">
            <a:extLst>
              <a:ext uri="{FF2B5EF4-FFF2-40B4-BE49-F238E27FC236}">
                <a16:creationId xmlns:a16="http://schemas.microsoft.com/office/drawing/2014/main" id="{C013D309-F126-70B9-4B93-03A04A21B78B}"/>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768483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to predict ECT response (difference in Hamilton Depression Rating Scale; HDRS) based on structural connectome data (DTI)?</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3" name="Grafik 22">
            <a:extLst>
              <a:ext uri="{FF2B5EF4-FFF2-40B4-BE49-F238E27FC236}">
                <a16:creationId xmlns:a16="http://schemas.microsoft.com/office/drawing/2014/main" id="{60EAF4E4-6864-423A-A8ED-5E77AD3CA818}"/>
              </a:ext>
            </a:extLst>
          </p:cNvPr>
          <p:cNvPicPr>
            <a:picLocks noChangeAspect="1"/>
          </p:cNvPicPr>
          <p:nvPr/>
        </p:nvPicPr>
        <p:blipFill>
          <a:blip r:embed="rId3"/>
          <a:stretch>
            <a:fillRect/>
          </a:stretch>
        </p:blipFill>
        <p:spPr>
          <a:xfrm>
            <a:off x="1410184" y="2630419"/>
            <a:ext cx="5287227" cy="1753812"/>
          </a:xfrm>
          <a:prstGeom prst="rect">
            <a:avLst/>
          </a:prstGeom>
        </p:spPr>
      </p:pic>
      <p:sp>
        <p:nvSpPr>
          <p:cNvPr id="26" name="Rechteck 25">
            <a:extLst>
              <a:ext uri="{FF2B5EF4-FFF2-40B4-BE49-F238E27FC236}">
                <a16:creationId xmlns:a16="http://schemas.microsoft.com/office/drawing/2014/main" id="{B0F3EBF7-6884-41AA-85E5-01DB44F22353}"/>
              </a:ext>
            </a:extLst>
          </p:cNvPr>
          <p:cNvSpPr/>
          <p:nvPr/>
        </p:nvSpPr>
        <p:spPr>
          <a:xfrm>
            <a:off x="2000250" y="3124200"/>
            <a:ext cx="8477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E4B7B9B-8552-4BC1-8F97-091311D8C57D}"/>
              </a:ext>
            </a:extLst>
          </p:cNvPr>
          <p:cNvSpPr/>
          <p:nvPr/>
        </p:nvSpPr>
        <p:spPr>
          <a:xfrm>
            <a:off x="2647950" y="36128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4E49FBD-125D-4E3D-A6E6-B4EFBBE34016}"/>
              </a:ext>
            </a:extLst>
          </p:cNvPr>
          <p:cNvSpPr/>
          <p:nvPr/>
        </p:nvSpPr>
        <p:spPr>
          <a:xfrm>
            <a:off x="2705100" y="39557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C545160-124D-40BB-AB9B-9828F1819DBC}"/>
              </a:ext>
            </a:extLst>
          </p:cNvPr>
          <p:cNvSpPr/>
          <p:nvPr/>
        </p:nvSpPr>
        <p:spPr>
          <a:xfrm>
            <a:off x="2133600" y="3810000"/>
            <a:ext cx="333375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9A9319FA-9134-F3E8-05A0-B800A266E5B6}"/>
                  </a:ext>
                </a:extLst>
              </p:cNvPr>
              <p:cNvSpPr txBox="1"/>
              <p:nvPr/>
            </p:nvSpPr>
            <p:spPr>
              <a:xfrm>
                <a:off x="2971800" y="5264802"/>
                <a:ext cx="10238469" cy="9018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de-DE" sz="1800" i="1" smtClean="0">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acc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𝑀𝐶</m:t>
                          </m:r>
                        </m:e>
                      </m:acc>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den>
                      </m:f>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𝑖</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d>
                                <m:dPr>
                                  <m:begChr m:val="["/>
                                  <m:endChr m:val="]"/>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d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𝜉</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d>
                                    <m:d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d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𝐴</m:t>
                                      </m:r>
                                    </m:e>
                                  </m:d>
                                </m:e>
                              </m:d>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𝑣</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𝑖𝑗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den>
                              </m:f>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d>
                                    <m:dPr>
                                      <m:begChr m:val="["/>
                                      <m:endChr m:val="]"/>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d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𝜉</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d>
                                        <m:d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d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𝐴</m:t>
                                          </m:r>
                                        </m:e>
                                      </m:d>
                                    </m:e>
                                  </m:d>
                                </m:e>
                              </m:nary>
                            </m:e>
                          </m:nary>
                        </m:e>
                      </m:nary>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𝑖</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𝑣</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𝑖𝑗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e>
                      </m:nary>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den>
                      </m:f>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𝜉</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d>
                            <m:d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d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𝐴</m:t>
                              </m:r>
                            </m:e>
                          </m:d>
                        </m:e>
                      </m:nary>
                    </m:oMath>
                  </m:oMathPara>
                </a14:m>
                <a:endParaRPr lang="de-DE" dirty="0"/>
              </a:p>
            </p:txBody>
          </p:sp>
        </mc:Choice>
        <mc:Fallback xmlns="">
          <p:sp>
            <p:nvSpPr>
              <p:cNvPr id="5" name="Textfeld 4">
                <a:extLst>
                  <a:ext uri="{FF2B5EF4-FFF2-40B4-BE49-F238E27FC236}">
                    <a16:creationId xmlns:a16="http://schemas.microsoft.com/office/drawing/2014/main" id="{9A9319FA-9134-F3E8-05A0-B800A266E5B6}"/>
                  </a:ext>
                </a:extLst>
              </p:cNvPr>
              <p:cNvSpPr txBox="1">
                <a:spLocks noRot="1" noChangeAspect="1" noMove="1" noResize="1" noEditPoints="1" noAdjustHandles="1" noChangeArrowheads="1" noChangeShapeType="1" noTextEdit="1"/>
              </p:cNvSpPr>
              <p:nvPr/>
            </p:nvSpPr>
            <p:spPr>
              <a:xfrm>
                <a:off x="2971800" y="5264802"/>
                <a:ext cx="10238469" cy="901850"/>
              </a:xfrm>
              <a:prstGeom prst="rect">
                <a:avLst/>
              </a:prstGeom>
              <a:blipFill>
                <a:blip r:embed="rId4"/>
                <a:stretch>
                  <a:fillRect t="-91667" b="-141667"/>
                </a:stretch>
              </a:blipFill>
            </p:spPr>
            <p:txBody>
              <a:bodyPr/>
              <a:lstStyle/>
              <a:p>
                <a:r>
                  <a:rPr lang="de-DE">
                    <a:noFill/>
                  </a:rPr>
                  <a:t> </a:t>
                </a:r>
              </a:p>
            </p:txBody>
          </p:sp>
        </mc:Fallback>
      </mc:AlternateContent>
      <p:sp>
        <p:nvSpPr>
          <p:cNvPr id="2" name="Google Shape;153;p5">
            <a:extLst>
              <a:ext uri="{FF2B5EF4-FFF2-40B4-BE49-F238E27FC236}">
                <a16:creationId xmlns:a16="http://schemas.microsoft.com/office/drawing/2014/main" id="{0686E794-8783-EB21-AEEA-F97E19407D33}"/>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feld 2">
            <a:extLst>
              <a:ext uri="{FF2B5EF4-FFF2-40B4-BE49-F238E27FC236}">
                <a16:creationId xmlns:a16="http://schemas.microsoft.com/office/drawing/2014/main" id="{AF0D7B73-972E-0E18-6197-54D5335786FD}"/>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2095591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to predict ECT response (difference in Hamilton Depression Rating Scale; HDRS) based on structural connectome data (DTI)?</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3" name="Grafik 22">
            <a:extLst>
              <a:ext uri="{FF2B5EF4-FFF2-40B4-BE49-F238E27FC236}">
                <a16:creationId xmlns:a16="http://schemas.microsoft.com/office/drawing/2014/main" id="{60EAF4E4-6864-423A-A8ED-5E77AD3CA818}"/>
              </a:ext>
            </a:extLst>
          </p:cNvPr>
          <p:cNvPicPr>
            <a:picLocks noChangeAspect="1"/>
          </p:cNvPicPr>
          <p:nvPr/>
        </p:nvPicPr>
        <p:blipFill>
          <a:blip r:embed="rId3"/>
          <a:stretch>
            <a:fillRect/>
          </a:stretch>
        </p:blipFill>
        <p:spPr>
          <a:xfrm>
            <a:off x="1410184" y="2630419"/>
            <a:ext cx="5287227" cy="1753812"/>
          </a:xfrm>
          <a:prstGeom prst="rect">
            <a:avLst/>
          </a:prstGeom>
        </p:spPr>
      </p:pic>
      <p:sp>
        <p:nvSpPr>
          <p:cNvPr id="27" name="Rechteck 26">
            <a:extLst>
              <a:ext uri="{FF2B5EF4-FFF2-40B4-BE49-F238E27FC236}">
                <a16:creationId xmlns:a16="http://schemas.microsoft.com/office/drawing/2014/main" id="{2E4B7B9B-8552-4BC1-8F97-091311D8C57D}"/>
              </a:ext>
            </a:extLst>
          </p:cNvPr>
          <p:cNvSpPr/>
          <p:nvPr/>
        </p:nvSpPr>
        <p:spPr>
          <a:xfrm>
            <a:off x="2647950" y="36128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4E49FBD-125D-4E3D-A6E6-B4EFBBE34016}"/>
              </a:ext>
            </a:extLst>
          </p:cNvPr>
          <p:cNvSpPr/>
          <p:nvPr/>
        </p:nvSpPr>
        <p:spPr>
          <a:xfrm>
            <a:off x="2705100" y="3955712"/>
            <a:ext cx="208597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C545160-124D-40BB-AB9B-9828F1819DBC}"/>
              </a:ext>
            </a:extLst>
          </p:cNvPr>
          <p:cNvSpPr/>
          <p:nvPr/>
        </p:nvSpPr>
        <p:spPr>
          <a:xfrm>
            <a:off x="2133600" y="3810000"/>
            <a:ext cx="333375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Google Shape;153;p5">
            <a:extLst>
              <a:ext uri="{FF2B5EF4-FFF2-40B4-BE49-F238E27FC236}">
                <a16:creationId xmlns:a16="http://schemas.microsoft.com/office/drawing/2014/main" id="{6A9FF04F-761C-F9AA-C854-CDCAEC32F203}"/>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feld 2">
            <a:extLst>
              <a:ext uri="{FF2B5EF4-FFF2-40B4-BE49-F238E27FC236}">
                <a16:creationId xmlns:a16="http://schemas.microsoft.com/office/drawing/2014/main" id="{0E6AC1BB-8AB4-87B8-0645-23E02106B292}"/>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182494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to predict ECT response (difference in Hamilton Depression Rating Scale; HDRS) based on structural connectome data (DTI)?</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3" name="Grafik 22">
            <a:extLst>
              <a:ext uri="{FF2B5EF4-FFF2-40B4-BE49-F238E27FC236}">
                <a16:creationId xmlns:a16="http://schemas.microsoft.com/office/drawing/2014/main" id="{60EAF4E4-6864-423A-A8ED-5E77AD3CA818}"/>
              </a:ext>
            </a:extLst>
          </p:cNvPr>
          <p:cNvPicPr>
            <a:picLocks noChangeAspect="1"/>
          </p:cNvPicPr>
          <p:nvPr/>
        </p:nvPicPr>
        <p:blipFill>
          <a:blip r:embed="rId3"/>
          <a:stretch>
            <a:fillRect/>
          </a:stretch>
        </p:blipFill>
        <p:spPr>
          <a:xfrm>
            <a:off x="1410184" y="2630419"/>
            <a:ext cx="5287227" cy="1753812"/>
          </a:xfrm>
          <a:prstGeom prst="rect">
            <a:avLst/>
          </a:prstGeom>
        </p:spPr>
      </p:pic>
      <p:sp>
        <p:nvSpPr>
          <p:cNvPr id="2" name="Google Shape;153;p5">
            <a:extLst>
              <a:ext uri="{FF2B5EF4-FFF2-40B4-BE49-F238E27FC236}">
                <a16:creationId xmlns:a16="http://schemas.microsoft.com/office/drawing/2014/main" id="{A27F0CBB-B660-B7AD-D8B6-2E63AAB84F69}"/>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feld 2">
            <a:extLst>
              <a:ext uri="{FF2B5EF4-FFF2-40B4-BE49-F238E27FC236}">
                <a16:creationId xmlns:a16="http://schemas.microsoft.com/office/drawing/2014/main" id="{29A54436-B537-083E-2A46-2CBE2938E028}"/>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1271396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Electroconvulsive Therapy (ECT) is the most effective treatment for therapy-resistant depression. </a:t>
            </a:r>
          </a:p>
          <a:p>
            <a:pPr marL="342900" indent="-342900" eaLnBrk="1" hangingPunct="1">
              <a:buFont typeface="Arial" panose="020B0604020202020204" pitchFamily="34" charset="0"/>
              <a:buChar char="•"/>
            </a:pPr>
            <a:r>
              <a:rPr lang="en-US" altLang="de-DE" sz="2200" dirty="0"/>
              <a:t>Response greatly varies between patients.</a:t>
            </a:r>
          </a:p>
          <a:p>
            <a:pPr marL="342900" indent="-342900" eaLnBrk="1" hangingPunct="1">
              <a:buFont typeface="Arial" panose="020B0604020202020204" pitchFamily="34" charset="0"/>
              <a:buChar char="•"/>
            </a:pPr>
            <a:r>
              <a:rPr lang="en-US" altLang="de-DE" sz="2200" dirty="0"/>
              <a:t>Can we use Control Theory to predict ECT response (difference in Hamilton Depression Rating Scale; HDRS) based on structural connectome data (DTI)?</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3" name="Grafik 22">
            <a:extLst>
              <a:ext uri="{FF2B5EF4-FFF2-40B4-BE49-F238E27FC236}">
                <a16:creationId xmlns:a16="http://schemas.microsoft.com/office/drawing/2014/main" id="{60EAF4E4-6864-423A-A8ED-5E77AD3CA818}"/>
              </a:ext>
            </a:extLst>
          </p:cNvPr>
          <p:cNvPicPr>
            <a:picLocks noChangeAspect="1"/>
          </p:cNvPicPr>
          <p:nvPr/>
        </p:nvPicPr>
        <p:blipFill>
          <a:blip r:embed="rId3"/>
          <a:stretch>
            <a:fillRect/>
          </a:stretch>
        </p:blipFill>
        <p:spPr>
          <a:xfrm>
            <a:off x="1410184" y="2630419"/>
            <a:ext cx="5287227" cy="1753812"/>
          </a:xfrm>
          <a:prstGeom prst="rect">
            <a:avLst/>
          </a:prstGeom>
        </p:spPr>
      </p:pic>
      <p:pic>
        <p:nvPicPr>
          <p:cNvPr id="24" name="Grafik 23">
            <a:extLst>
              <a:ext uri="{FF2B5EF4-FFF2-40B4-BE49-F238E27FC236}">
                <a16:creationId xmlns:a16="http://schemas.microsoft.com/office/drawing/2014/main" id="{4C87A36F-3110-469F-811E-299CAF200962}"/>
              </a:ext>
            </a:extLst>
          </p:cNvPr>
          <p:cNvPicPr>
            <a:picLocks noChangeAspect="1"/>
          </p:cNvPicPr>
          <p:nvPr/>
        </p:nvPicPr>
        <p:blipFill>
          <a:blip r:embed="rId4"/>
          <a:stretch>
            <a:fillRect/>
          </a:stretch>
        </p:blipFill>
        <p:spPr>
          <a:xfrm>
            <a:off x="1410185" y="4453273"/>
            <a:ext cx="5287226" cy="1745214"/>
          </a:xfrm>
          <a:prstGeom prst="rect">
            <a:avLst/>
          </a:prstGeom>
        </p:spPr>
      </p:pic>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4E36394-AC83-C22E-2276-454052CE233F}"/>
                  </a:ext>
                </a:extLst>
              </p:cNvPr>
              <p:cNvSpPr txBox="1"/>
              <p:nvPr/>
            </p:nvSpPr>
            <p:spPr>
              <a:xfrm>
                <a:off x="6060396" y="4647870"/>
                <a:ext cx="6188529" cy="928267"/>
              </a:xfrm>
              <a:prstGeom prst="rect">
                <a:avLst/>
              </a:prstGeom>
              <a:noFill/>
            </p:spPr>
            <p:txBody>
              <a:bodyPr wrap="square">
                <a:spAutoFit/>
              </a:bodyPr>
              <a:lstStyle/>
              <a:p>
                <a14:m>
                  <m:oMath xmlns:m="http://schemas.openxmlformats.org/officeDocument/2006/math">
                    <m:acc>
                      <m:accPr>
                        <m:chr m:val="̅"/>
                        <m:ctrlPr>
                          <a:rPr lang="de-DE" sz="1800" i="1" smtClean="0">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acc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𝐴𝐶</m:t>
                        </m:r>
                      </m:e>
                    </m:acc>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den>
                    </m:f>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𝑖</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 </m:t>
                        </m:r>
                        <m:nary>
                          <m:naryPr>
                            <m:chr m:val="∑"/>
                            <m:limLoc m:val="subSup"/>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𝑣</m:t>
                                    </m:r>
                                  </m:e>
                                  <m:sub>
                                    <m:r>
                                      <m:rPr>
                                        <m:sty m:val="p"/>
                                      </m:rPr>
                                      <a:rPr lang="en-US" sz="1800">
                                        <a:solidFill>
                                          <a:srgbClr val="000000"/>
                                        </a:solidFill>
                                        <a:effectLst/>
                                        <a:latin typeface="Cambria Math" panose="02040503050406030204" pitchFamily="18" charset="0"/>
                                        <a:ea typeface="Calibri" panose="020F0502020204030204" pitchFamily="34" charset="0"/>
                                        <a:cs typeface="Calibri" panose="020F0502020204030204" pitchFamily="34" charset="0"/>
                                      </a:rPr>
                                      <m:t>ij</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num>
                              <m:den>
                                <m:r>
                                  <a:rPr lang="en-US" sz="1800">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𝜉</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den>
                            </m:f>
                          </m:e>
                        </m:nary>
                      </m:e>
                    </m:nary>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den>
                    </m:f>
                    <m:nary>
                      <m:naryPr>
                        <m:chr m:val="∑"/>
                        <m:limLoc m:val="subSup"/>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nary>
                          <m:naryPr>
                            <m:chr m:val="∑"/>
                            <m:limLoc m:val="undOv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𝑖</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𝑣</m:t>
                                    </m:r>
                                  </m:e>
                                  <m:sub>
                                    <m:r>
                                      <m:rPr>
                                        <m:sty m:val="p"/>
                                      </m:rPr>
                                      <a:rPr lang="en-US" sz="1800">
                                        <a:solidFill>
                                          <a:srgbClr val="000000"/>
                                        </a:solidFill>
                                        <a:effectLst/>
                                        <a:latin typeface="Cambria Math" panose="02040503050406030204" pitchFamily="18" charset="0"/>
                                        <a:ea typeface="Calibri" panose="020F0502020204030204" pitchFamily="34" charset="0"/>
                                        <a:cs typeface="Calibri" panose="020F0502020204030204" pitchFamily="34" charset="0"/>
                                      </a:rPr>
                                      <m:t>ij</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num>
                              <m:den>
                                <m:r>
                                  <a:rPr lang="en-US" sz="1800">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𝜉</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den>
                            </m:f>
                          </m:e>
                        </m:nary>
                      </m:e>
                    </m:nary>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den>
                    </m:f>
                    <m:nary>
                      <m:naryPr>
                        <m:chr m:val="∑"/>
                        <m:limLoc m:val="subSup"/>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naryPr>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114</m:t>
                        </m:r>
                      </m:sup>
                      <m:e>
                        <m:f>
                          <m:f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fPr>
                          <m:num>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num>
                          <m:den>
                            <m:r>
                              <a:rPr lang="en-US" sz="1800">
                                <a:solidFill>
                                  <a:srgbClr val="000000"/>
                                </a:solidFill>
                                <a:effectLst/>
                                <a:latin typeface="Cambria Math" panose="02040503050406030204" pitchFamily="18" charset="0"/>
                                <a:ea typeface="Calibri" panose="020F0502020204030204" pitchFamily="34" charset="0"/>
                                <a:cs typeface="Calibri" panose="020F0502020204030204" pitchFamily="34" charset="0"/>
                              </a:rPr>
                              <m:t>1</m:t>
                            </m:r>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m:t>
                            </m:r>
                            <m:sSubSup>
                              <m:sSubSupPr>
                                <m:ctrlPr>
                                  <a:rPr lang="de-DE"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ctrlPr>
                              </m:sSubSupPr>
                              <m:e>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𝜉</m:t>
                                </m:r>
                              </m:e>
                              <m:sub>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𝑗</m:t>
                                </m:r>
                              </m:sub>
                              <m:sup>
                                <m:r>
                                  <a:rPr lang="en-US" sz="1800" i="1">
                                    <a:solidFill>
                                      <a:srgbClr val="000000"/>
                                    </a:solidFill>
                                    <a:effectLst/>
                                    <a:latin typeface="Cambria Math" panose="02040503050406030204" pitchFamily="18" charset="0"/>
                                    <a:ea typeface="Calibri" panose="020F0502020204030204" pitchFamily="34" charset="0"/>
                                    <a:cs typeface="Calibri" panose="020F0502020204030204" pitchFamily="34" charset="0"/>
                                  </a:rPr>
                                  <m:t>2</m:t>
                                </m:r>
                              </m:sup>
                            </m:sSubSup>
                          </m:den>
                        </m:f>
                      </m:e>
                    </m:nary>
                  </m:oMath>
                </a14:m>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de-DE" dirty="0"/>
              </a:p>
            </p:txBody>
          </p:sp>
        </mc:Choice>
        <mc:Fallback xmlns="">
          <p:sp>
            <p:nvSpPr>
              <p:cNvPr id="3" name="Textfeld 2">
                <a:extLst>
                  <a:ext uri="{FF2B5EF4-FFF2-40B4-BE49-F238E27FC236}">
                    <a16:creationId xmlns:a16="http://schemas.microsoft.com/office/drawing/2014/main" id="{F4E36394-AC83-C22E-2276-454052CE233F}"/>
                  </a:ext>
                </a:extLst>
              </p:cNvPr>
              <p:cNvSpPr txBox="1">
                <a:spLocks noRot="1" noChangeAspect="1" noMove="1" noResize="1" noEditPoints="1" noAdjustHandles="1" noChangeArrowheads="1" noChangeShapeType="1" noTextEdit="1"/>
              </p:cNvSpPr>
              <p:nvPr/>
            </p:nvSpPr>
            <p:spPr>
              <a:xfrm>
                <a:off x="6060396" y="4647870"/>
                <a:ext cx="6188529" cy="928267"/>
              </a:xfrm>
              <a:prstGeom prst="rect">
                <a:avLst/>
              </a:prstGeom>
              <a:blipFill>
                <a:blip r:embed="rId5"/>
                <a:stretch>
                  <a:fillRect t="-29333" b="-22667"/>
                </a:stretch>
              </a:blipFill>
            </p:spPr>
            <p:txBody>
              <a:bodyPr/>
              <a:lstStyle/>
              <a:p>
                <a:r>
                  <a:rPr lang="de-DE">
                    <a:noFill/>
                  </a:rPr>
                  <a:t> </a:t>
                </a:r>
              </a:p>
            </p:txBody>
          </p:sp>
        </mc:Fallback>
      </mc:AlternateContent>
      <p:sp>
        <p:nvSpPr>
          <p:cNvPr id="2" name="Google Shape;153;p5">
            <a:extLst>
              <a:ext uri="{FF2B5EF4-FFF2-40B4-BE49-F238E27FC236}">
                <a16:creationId xmlns:a16="http://schemas.microsoft.com/office/drawing/2014/main" id="{31950050-11FF-FBC8-66A6-91E766452BB5}"/>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Textfeld 3">
            <a:extLst>
              <a:ext uri="{FF2B5EF4-FFF2-40B4-BE49-F238E27FC236}">
                <a16:creationId xmlns:a16="http://schemas.microsoft.com/office/drawing/2014/main" id="{5B647E9E-B0DE-9387-AA23-14A5021F873A}"/>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1719465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Average and modal controllability are more predictive than an extensive array of multivariate machine learning models on structural connectome data</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US" dirty="0"/>
              <a:t>Theory-driven theranostic markers for ECT response</a:t>
            </a:r>
          </a:p>
        </p:txBody>
      </p:sp>
      <p:pic>
        <p:nvPicPr>
          <p:cNvPr id="2" name="Grafik 1">
            <a:extLst>
              <a:ext uri="{FF2B5EF4-FFF2-40B4-BE49-F238E27FC236}">
                <a16:creationId xmlns:a16="http://schemas.microsoft.com/office/drawing/2014/main" id="{5EC7E2A3-EAA0-404D-A7C5-419BCDBBC644}"/>
              </a:ext>
            </a:extLst>
          </p:cNvPr>
          <p:cNvPicPr>
            <a:picLocks noChangeAspect="1"/>
          </p:cNvPicPr>
          <p:nvPr/>
        </p:nvPicPr>
        <p:blipFill>
          <a:blip r:embed="rId3"/>
          <a:stretch>
            <a:fillRect/>
          </a:stretch>
        </p:blipFill>
        <p:spPr>
          <a:xfrm>
            <a:off x="1390907" y="2576859"/>
            <a:ext cx="7322881" cy="3546850"/>
          </a:xfrm>
          <a:prstGeom prst="rect">
            <a:avLst/>
          </a:prstGeom>
        </p:spPr>
      </p:pic>
      <p:sp>
        <p:nvSpPr>
          <p:cNvPr id="3" name="Google Shape;153;p5">
            <a:extLst>
              <a:ext uri="{FF2B5EF4-FFF2-40B4-BE49-F238E27FC236}">
                <a16:creationId xmlns:a16="http://schemas.microsoft.com/office/drawing/2014/main" id="{32787309-C1BB-BC95-8065-3B6E504515BC}"/>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 name="Textfeld 3">
            <a:extLst>
              <a:ext uri="{FF2B5EF4-FFF2-40B4-BE49-F238E27FC236}">
                <a16:creationId xmlns:a16="http://schemas.microsoft.com/office/drawing/2014/main" id="{D1DDDAFD-1ED8-E9DC-B11E-D6B114CE06A6}"/>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2962348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B8A6458-A312-4C9C-9D72-19400A25C41E}"/>
              </a:ext>
            </a:extLst>
          </p:cNvPr>
          <p:cNvSpPr txBox="1">
            <a:spLocks noChangeArrowheads="1"/>
          </p:cNvSpPr>
          <p:nvPr/>
        </p:nvSpPr>
        <p:spPr bwMode="auto">
          <a:xfrm>
            <a:off x="360219" y="1189038"/>
            <a:ext cx="1165310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We show evidence from connectome and longitudinal psychometric data </a:t>
            </a:r>
          </a:p>
          <a:p>
            <a:pPr marL="1085850" lvl="1" indent="-342900" eaLnBrk="1" hangingPunct="1">
              <a:buFont typeface="Arial" panose="020B0604020202020204" pitchFamily="34" charset="0"/>
              <a:buChar char="•"/>
            </a:pPr>
            <a:r>
              <a:rPr lang="en-US" altLang="de-DE" sz="2200" dirty="0"/>
              <a:t>that mean whole-brain average and modal controllability </a:t>
            </a:r>
          </a:p>
          <a:p>
            <a:pPr marL="1485900" lvl="2" indent="-342900" eaLnBrk="1" hangingPunct="1">
              <a:buFont typeface="Arial" panose="020B0604020202020204" pitchFamily="34" charset="0"/>
              <a:buChar char="•"/>
            </a:pPr>
            <a:r>
              <a:rPr lang="en-US" altLang="de-DE" sz="2200" dirty="0"/>
              <a:t>should theoretically be associated with a known theranostic marker of ECT response (PSI) and thus with ECT response</a:t>
            </a:r>
          </a:p>
          <a:p>
            <a:pPr marL="1485900" lvl="2" indent="-342900" eaLnBrk="1" hangingPunct="1">
              <a:buFont typeface="Arial" panose="020B0604020202020204" pitchFamily="34" charset="0"/>
              <a:buChar char="•"/>
            </a:pPr>
            <a:r>
              <a:rPr lang="en-US" altLang="de-DE" sz="2200" dirty="0"/>
              <a:t>are indeed associated with ECT response and that this relation is mediated by PSI</a:t>
            </a:r>
          </a:p>
        </p:txBody>
      </p:sp>
      <p:sp>
        <p:nvSpPr>
          <p:cNvPr id="14" name="Titel 1">
            <a:extLst>
              <a:ext uri="{FF2B5EF4-FFF2-40B4-BE49-F238E27FC236}">
                <a16:creationId xmlns:a16="http://schemas.microsoft.com/office/drawing/2014/main" id="{340E3AF0-F4A0-4EC4-B89C-025AA98B648F}"/>
              </a:ext>
            </a:extLst>
          </p:cNvPr>
          <p:cNvSpPr>
            <a:spLocks noGrp="1"/>
          </p:cNvSpPr>
          <p:nvPr>
            <p:ph type="title"/>
          </p:nvPr>
        </p:nvSpPr>
        <p:spPr>
          <a:xfrm>
            <a:off x="190500" y="71438"/>
            <a:ext cx="8523288" cy="701676"/>
          </a:xfrm>
        </p:spPr>
        <p:txBody>
          <a:bodyPr>
            <a:normAutofit/>
          </a:bodyPr>
          <a:lstStyle/>
          <a:p>
            <a:r>
              <a:rPr lang="en-GB" dirty="0"/>
              <a:t>From Prediction to Control</a:t>
            </a:r>
            <a:endParaRPr lang="en-US" dirty="0"/>
          </a:p>
        </p:txBody>
      </p:sp>
      <p:sp>
        <p:nvSpPr>
          <p:cNvPr id="2" name="Google Shape;153;p5">
            <a:extLst>
              <a:ext uri="{FF2B5EF4-FFF2-40B4-BE49-F238E27FC236}">
                <a16:creationId xmlns:a16="http://schemas.microsoft.com/office/drawing/2014/main" id="{515D276E-C9E5-671A-4E2F-856BE7554945}"/>
              </a:ext>
            </a:extLst>
          </p:cNvPr>
          <p:cNvSpPr/>
          <p:nvPr/>
        </p:nvSpPr>
        <p:spPr>
          <a:xfrm>
            <a:off x="-881" y="6058406"/>
            <a:ext cx="12321662" cy="78484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 name="Textfeld 2">
            <a:extLst>
              <a:ext uri="{FF2B5EF4-FFF2-40B4-BE49-F238E27FC236}">
                <a16:creationId xmlns:a16="http://schemas.microsoft.com/office/drawing/2014/main" id="{AFE3E77F-18CC-BB62-3809-0EE366417B9F}"/>
              </a:ext>
            </a:extLst>
          </p:cNvPr>
          <p:cNvSpPr txBox="1"/>
          <p:nvPr/>
        </p:nvSpPr>
        <p:spPr>
          <a:xfrm>
            <a:off x="62572" y="6122111"/>
            <a:ext cx="11868728" cy="523220"/>
          </a:xfrm>
          <a:prstGeom prst="rect">
            <a:avLst/>
          </a:prstGeom>
          <a:noFill/>
        </p:spPr>
        <p:txBody>
          <a:bodyPr wrap="square">
            <a:spAutoFit/>
          </a:bodyPr>
          <a:lstStyle/>
          <a:p>
            <a:r>
              <a:rPr lang="de-DE" sz="1400" b="1" dirty="0"/>
              <a:t>Hahn</a:t>
            </a:r>
            <a:r>
              <a:rPr lang="de-DE" sz="1400" dirty="0"/>
              <a:t>, </a:t>
            </a:r>
            <a:r>
              <a:rPr lang="de-DE" sz="1400" dirty="0" err="1"/>
              <a:t>Jamalabadi</a:t>
            </a:r>
            <a:r>
              <a:rPr lang="de-DE" sz="1400" dirty="0"/>
              <a:t> … </a:t>
            </a:r>
            <a:r>
              <a:rPr lang="de-DE" sz="1400" dirty="0" err="1"/>
              <a:t>Repple</a:t>
            </a:r>
            <a:r>
              <a:rPr lang="de-DE" sz="1400" dirty="0"/>
              <a:t>. (2023) "</a:t>
            </a:r>
            <a:r>
              <a:rPr lang="en-US" sz="1400" dirty="0"/>
              <a:t>Towards a Network Control Theory of Electroconvulsive Therapy Response</a:t>
            </a:r>
            <a:r>
              <a:rPr lang="de-DE" sz="1400" dirty="0"/>
              <a:t>" </a:t>
            </a:r>
            <a:r>
              <a:rPr lang="de-DE" sz="1400" b="0" i="1" dirty="0">
                <a:solidFill>
                  <a:srgbClr val="2A2A2A"/>
                </a:solidFill>
                <a:effectLst/>
                <a:latin typeface="Source Sans Pro" panose="020F0502020204030204" pitchFamily="34" charset="0"/>
              </a:rPr>
              <a:t>PNAS Nexus</a:t>
            </a:r>
            <a:r>
              <a:rPr lang="de-DE" sz="1400" dirty="0"/>
              <a:t>.</a:t>
            </a:r>
            <a:br>
              <a:rPr lang="de-DE" sz="1400" dirty="0"/>
            </a:br>
            <a:r>
              <a:rPr lang="de-DE" sz="1400" b="1" dirty="0"/>
              <a:t>Hahn</a:t>
            </a:r>
            <a:r>
              <a:rPr lang="de-DE" sz="1400" dirty="0"/>
              <a:t>, …. </a:t>
            </a:r>
            <a:r>
              <a:rPr lang="de-DE" sz="1400" dirty="0" err="1"/>
              <a:t>Repple</a:t>
            </a:r>
            <a:r>
              <a:rPr lang="de-DE" sz="1400" dirty="0"/>
              <a:t>. (2023) "Genetic, Individual, and Familial Risk </a:t>
            </a:r>
            <a:r>
              <a:rPr lang="de-DE" sz="1400" dirty="0" err="1"/>
              <a:t>Correlates</a:t>
            </a:r>
            <a:r>
              <a:rPr lang="de-DE" sz="1400" dirty="0"/>
              <a:t> </a:t>
            </a:r>
            <a:r>
              <a:rPr lang="de-DE" sz="1400" dirty="0" err="1"/>
              <a:t>of</a:t>
            </a:r>
            <a:r>
              <a:rPr lang="de-DE" sz="1400" dirty="0"/>
              <a:t> Brain Network </a:t>
            </a:r>
            <a:r>
              <a:rPr lang="de-DE" sz="1400" dirty="0" err="1"/>
              <a:t>Controllability</a:t>
            </a:r>
            <a:r>
              <a:rPr lang="de-DE" sz="1400" dirty="0"/>
              <a:t> in Major Depressive </a:t>
            </a:r>
            <a:r>
              <a:rPr lang="de-DE" sz="1400" dirty="0" err="1"/>
              <a:t>Disorder</a:t>
            </a:r>
            <a:r>
              <a:rPr lang="de-DE" sz="1400" dirty="0"/>
              <a:t>." Mol. </a:t>
            </a:r>
            <a:r>
              <a:rPr lang="de-DE" sz="1400" dirty="0" err="1"/>
              <a:t>Psychiatry</a:t>
            </a:r>
            <a:r>
              <a:rPr lang="de-DE" sz="1400" dirty="0"/>
              <a:t>.</a:t>
            </a:r>
          </a:p>
        </p:txBody>
      </p:sp>
    </p:spTree>
    <p:extLst>
      <p:ext uri="{BB962C8B-B14F-4D97-AF65-F5344CB8AC3E}">
        <p14:creationId xmlns:p14="http://schemas.microsoft.com/office/powerpoint/2010/main" val="213071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a:xfrm>
            <a:off x="419100" y="339728"/>
            <a:ext cx="10515600" cy="531813"/>
          </a:xfrm>
        </p:spPr>
        <p:txBody>
          <a:bodyPr/>
          <a:lstStyle/>
          <a:p>
            <a:pPr eaLnBrk="1" hangingPunct="1"/>
            <a:r>
              <a:rPr lang="de-DE" altLang="de-DE" dirty="0"/>
              <a:t>The Medical </a:t>
            </a:r>
            <a:r>
              <a:rPr lang="de-DE" altLang="de-DE" dirty="0" err="1"/>
              <a:t>Machine</a:t>
            </a:r>
            <a:r>
              <a:rPr lang="de-DE" altLang="de-DE" dirty="0"/>
              <a:t> Learning Lab</a:t>
            </a:r>
          </a:p>
        </p:txBody>
      </p:sp>
      <p:sp>
        <p:nvSpPr>
          <p:cNvPr id="10" name="Slide Number Placeholder 9">
            <a:extLst>
              <a:ext uri="{FF2B5EF4-FFF2-40B4-BE49-F238E27FC236}">
                <a16:creationId xmlns:a16="http://schemas.microsoft.com/office/drawing/2014/main" id="{D9108D30-77C0-1243-BB3E-85723CA533E8}"/>
              </a:ext>
            </a:extLst>
          </p:cNvPr>
          <p:cNvSpPr>
            <a:spLocks noGrp="1"/>
          </p:cNvSpPr>
          <p:nvPr>
            <p:ph type="sldNum" sz="quarter" idx="12"/>
          </p:nvPr>
        </p:nvSpPr>
        <p:spPr/>
        <p:txBody>
          <a:bodyPr/>
          <a:lstStyle/>
          <a:p>
            <a:pPr defTabSz="914332">
              <a:defRPr/>
            </a:pPr>
            <a:fld id="{2D00EC08-9C12-43EB-972A-C3DE1831E09F}" type="slidenum">
              <a:rPr lang="de-DE" kern="1200">
                <a:solidFill>
                  <a:prstClr val="black">
                    <a:tint val="75000"/>
                  </a:prstClr>
                </a:solidFill>
                <a:latin typeface="Calibri" panose="020F0502020204030204"/>
                <a:ea typeface="+mn-ea"/>
                <a:cs typeface="+mn-cs"/>
              </a:rPr>
              <a:pPr defTabSz="914332">
                <a:defRPr/>
              </a:pPr>
              <a:t>4</a:t>
            </a:fld>
            <a:endParaRPr lang="de-DE" kern="1200">
              <a:solidFill>
                <a:prstClr val="black">
                  <a:tint val="75000"/>
                </a:prstClr>
              </a:solidFill>
              <a:latin typeface="Calibri" panose="020F0502020204030204"/>
              <a:ea typeface="+mn-ea"/>
              <a:cs typeface="+mn-cs"/>
            </a:endParaRPr>
          </a:p>
        </p:txBody>
      </p:sp>
      <p:sp>
        <p:nvSpPr>
          <p:cNvPr id="7" name="Footer Placeholder 13">
            <a:extLst>
              <a:ext uri="{FF2B5EF4-FFF2-40B4-BE49-F238E27FC236}">
                <a16:creationId xmlns:a16="http://schemas.microsoft.com/office/drawing/2014/main" id="{6C7D4C26-89CA-014E-B7F5-4181596E2FE9}"/>
              </a:ext>
            </a:extLst>
          </p:cNvPr>
          <p:cNvSpPr>
            <a:spLocks noGrp="1"/>
          </p:cNvSpPr>
          <p:nvPr>
            <p:ph type="ftr" sz="quarter" idx="4294967295"/>
          </p:nvPr>
        </p:nvSpPr>
        <p:spPr>
          <a:xfrm>
            <a:off x="4038599" y="6516688"/>
            <a:ext cx="4782671" cy="365125"/>
          </a:xfrm>
          <a:prstGeom prst="rect">
            <a:avLst/>
          </a:prstGeom>
        </p:spPr>
        <p:txBody>
          <a:bodyPr/>
          <a:lstStyle/>
          <a:p>
            <a:pPr defTabSz="914332">
              <a:defRPr/>
            </a:pPr>
            <a:r>
              <a:rPr lang="en-US" kern="1200" dirty="0">
                <a:solidFill>
                  <a:prstClr val="black">
                    <a:tint val="75000"/>
                  </a:prstClr>
                </a:solidFill>
                <a:latin typeface="Calibri" panose="020F0502020204030204"/>
                <a:ea typeface="+mn-ea"/>
                <a:cs typeface="+mn-cs"/>
              </a:rPr>
              <a:t>Tim Hahn – Medical Machine Learning Lab</a:t>
            </a:r>
          </a:p>
        </p:txBody>
      </p:sp>
      <p:sp>
        <p:nvSpPr>
          <p:cNvPr id="11" name="Date Placeholder 14">
            <a:extLst>
              <a:ext uri="{FF2B5EF4-FFF2-40B4-BE49-F238E27FC236}">
                <a16:creationId xmlns:a16="http://schemas.microsoft.com/office/drawing/2014/main" id="{DE673345-B09C-F540-A628-DB264036DE92}"/>
              </a:ext>
            </a:extLst>
          </p:cNvPr>
          <p:cNvSpPr>
            <a:spLocks noGrp="1"/>
          </p:cNvSpPr>
          <p:nvPr>
            <p:ph type="dt" sz="quarter" idx="10"/>
          </p:nvPr>
        </p:nvSpPr>
        <p:spPr>
          <a:xfrm>
            <a:off x="760413" y="6516688"/>
            <a:ext cx="2743200" cy="365125"/>
          </a:xfrm>
        </p:spPr>
        <p:txBody>
          <a:bodyPr/>
          <a:lstStyle/>
          <a:p>
            <a:pPr defTabSz="914332">
              <a:defRPr/>
            </a:pPr>
            <a:endParaRPr lang="de-DE" kern="1200">
              <a:solidFill>
                <a:prstClr val="black">
                  <a:tint val="75000"/>
                </a:prstClr>
              </a:solidFill>
              <a:latin typeface="Calibri" panose="020F0502020204030204"/>
              <a:ea typeface="+mn-ea"/>
              <a:cs typeface="+mn-cs"/>
            </a:endParaRPr>
          </a:p>
        </p:txBody>
      </p:sp>
      <p:grpSp>
        <p:nvGrpSpPr>
          <p:cNvPr id="2" name="Gruppieren 1">
            <a:extLst>
              <a:ext uri="{FF2B5EF4-FFF2-40B4-BE49-F238E27FC236}">
                <a16:creationId xmlns:a16="http://schemas.microsoft.com/office/drawing/2014/main" id="{F8069DA9-4426-1CA2-314F-75C4674361EB}"/>
              </a:ext>
            </a:extLst>
          </p:cNvPr>
          <p:cNvGrpSpPr/>
          <p:nvPr/>
        </p:nvGrpSpPr>
        <p:grpSpPr>
          <a:xfrm>
            <a:off x="-111616" y="1085825"/>
            <a:ext cx="10203360" cy="6848275"/>
            <a:chOff x="-5465562" y="-1999129"/>
            <a:chExt cx="12606590" cy="7572615"/>
          </a:xfrm>
        </p:grpSpPr>
        <p:graphicFrame>
          <p:nvGraphicFramePr>
            <p:cNvPr id="3" name="Diagramm 2">
              <a:extLst>
                <a:ext uri="{FF2B5EF4-FFF2-40B4-BE49-F238E27FC236}">
                  <a16:creationId xmlns:a16="http://schemas.microsoft.com/office/drawing/2014/main" id="{985B6779-6BDA-5511-F5BC-91EE2A21EC90}"/>
                </a:ext>
              </a:extLst>
            </p:cNvPr>
            <p:cNvGraphicFramePr/>
            <p:nvPr/>
          </p:nvGraphicFramePr>
          <p:xfrm>
            <a:off x="-5465562" y="-1999129"/>
            <a:ext cx="7224172" cy="5786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hteck 5">
              <a:extLst>
                <a:ext uri="{FF2B5EF4-FFF2-40B4-BE49-F238E27FC236}">
                  <a16:creationId xmlns:a16="http://schemas.microsoft.com/office/drawing/2014/main" id="{5CB96A40-572F-1368-8F4A-086B8541274D}"/>
                </a:ext>
              </a:extLst>
            </p:cNvPr>
            <p:cNvSpPr/>
            <p:nvPr/>
          </p:nvSpPr>
          <p:spPr>
            <a:xfrm>
              <a:off x="5790991" y="4158555"/>
              <a:ext cx="1350037" cy="14149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7893" tIns="77893" rIns="77893" bIns="77893" numCol="1" spcCol="1270" anchor="ctr" anchorCtr="0">
              <a:noAutofit/>
            </a:bodyPr>
            <a:lstStyle/>
            <a:p>
              <a:pPr algn="ctr" defTabSz="2726063">
                <a:lnSpc>
                  <a:spcPct val="90000"/>
                </a:lnSpc>
                <a:spcAft>
                  <a:spcPct val="35000"/>
                </a:spcAft>
              </a:pPr>
              <a:endParaRPr lang="en-US" sz="6133"/>
            </a:p>
          </p:txBody>
        </p:sp>
      </p:grpSp>
      <p:pic>
        <p:nvPicPr>
          <p:cNvPr id="4" name="Google Shape;258;p11">
            <a:extLst>
              <a:ext uri="{FF2B5EF4-FFF2-40B4-BE49-F238E27FC236}">
                <a16:creationId xmlns:a16="http://schemas.microsoft.com/office/drawing/2014/main" id="{6FFFF4A3-8B01-932C-DBCA-09BDA62A2867}"/>
              </a:ext>
            </a:extLst>
          </p:cNvPr>
          <p:cNvPicPr preferRelativeResize="0"/>
          <p:nvPr/>
        </p:nvPicPr>
        <p:blipFill rotWithShape="1">
          <a:blip r:embed="rId8">
            <a:alphaModFix/>
          </a:blip>
          <a:srcRect/>
          <a:stretch/>
        </p:blipFill>
        <p:spPr>
          <a:xfrm>
            <a:off x="9563179" y="4834503"/>
            <a:ext cx="2035836" cy="1742735"/>
          </a:xfrm>
          <a:prstGeom prst="rect">
            <a:avLst/>
          </a:prstGeom>
          <a:noFill/>
          <a:ln>
            <a:noFill/>
          </a:ln>
        </p:spPr>
      </p:pic>
      <p:sp>
        <p:nvSpPr>
          <p:cNvPr id="5" name="TextBox 6">
            <a:extLst>
              <a:ext uri="{FF2B5EF4-FFF2-40B4-BE49-F238E27FC236}">
                <a16:creationId xmlns:a16="http://schemas.microsoft.com/office/drawing/2014/main" id="{A2115240-47D9-23E6-30BF-4F313CEF5330}"/>
              </a:ext>
            </a:extLst>
          </p:cNvPr>
          <p:cNvSpPr txBox="1">
            <a:spLocks noChangeArrowheads="1"/>
          </p:cNvSpPr>
          <p:nvPr/>
        </p:nvSpPr>
        <p:spPr bwMode="auto">
          <a:xfrm>
            <a:off x="5562544" y="1189041"/>
            <a:ext cx="65881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332"/>
            <a:r>
              <a:rPr lang="en-US" altLang="de-DE" sz="2400" b="1" dirty="0">
                <a:solidFill>
                  <a:prstClr val="black"/>
                </a:solidFill>
              </a:rPr>
              <a:t>Medical Machine Learning Lab</a:t>
            </a:r>
          </a:p>
          <a:p>
            <a:pPr defTabSz="914332"/>
            <a:endParaRPr lang="en-US" altLang="de-DE" sz="2400" dirty="0">
              <a:solidFill>
                <a:prstClr val="black"/>
              </a:solidFill>
            </a:endParaRPr>
          </a:p>
          <a:p>
            <a:pPr marL="457167" indent="-457167" defTabSz="914332">
              <a:buFontTx/>
              <a:buAutoNum type="arabicPeriod"/>
            </a:pPr>
            <a:r>
              <a:rPr lang="en-US" altLang="de-DE" sz="2400" dirty="0">
                <a:solidFill>
                  <a:prstClr val="black"/>
                </a:solidFill>
              </a:rPr>
              <a:t>AI Software Infrastructure (Development, Optimization &amp; Evaluation)</a:t>
            </a:r>
          </a:p>
          <a:p>
            <a:pPr marL="457167" indent="-457167" defTabSz="914332">
              <a:buFont typeface="+mj-lt"/>
              <a:buAutoNum type="arabicPeriod" startAt="2"/>
            </a:pPr>
            <a:endParaRPr lang="en-US" altLang="de-DE" sz="2400" dirty="0">
              <a:solidFill>
                <a:prstClr val="black"/>
              </a:solidFill>
            </a:endParaRPr>
          </a:p>
          <a:p>
            <a:pPr marL="457167" indent="-457167" defTabSz="914332">
              <a:buFont typeface="+mj-lt"/>
              <a:buAutoNum type="arabicPeriod" startAt="2"/>
            </a:pPr>
            <a:r>
              <a:rPr lang="en-US" altLang="de-DE" sz="2400" dirty="0">
                <a:solidFill>
                  <a:prstClr val="black"/>
                </a:solidFill>
              </a:rPr>
              <a:t>AI quality assurance &amp; certification (generalization, model scope, bias, safety &amp; security, risk profiles…)</a:t>
            </a:r>
          </a:p>
          <a:p>
            <a:pPr marL="457167" indent="-457167" defTabSz="914332">
              <a:buFont typeface="+mj-lt"/>
              <a:buAutoNum type="arabicPeriod" startAt="2"/>
            </a:pPr>
            <a:endParaRPr lang="en-US" altLang="de-DE" sz="2400" dirty="0">
              <a:solidFill>
                <a:prstClr val="black"/>
              </a:solidFill>
            </a:endParaRPr>
          </a:p>
          <a:p>
            <a:pPr marL="457167" indent="-457167" defTabSz="914332">
              <a:buFont typeface="+mj-lt"/>
              <a:buAutoNum type="arabicPeriod" startAt="2"/>
            </a:pPr>
            <a:r>
              <a:rPr lang="en-US" altLang="de-DE" sz="2400" dirty="0">
                <a:solidFill>
                  <a:prstClr val="black"/>
                </a:solidFill>
              </a:rPr>
              <a:t>Machine Learning research and application</a:t>
            </a:r>
          </a:p>
        </p:txBody>
      </p:sp>
    </p:spTree>
    <p:extLst>
      <p:ext uri="{BB962C8B-B14F-4D97-AF65-F5344CB8AC3E}">
        <p14:creationId xmlns:p14="http://schemas.microsoft.com/office/powerpoint/2010/main" val="29872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5D12D-2F02-5AF1-67B8-511AB535B3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B3A8ED-5DC1-286F-A4DF-8898B7609CE3}"/>
              </a:ext>
            </a:extLst>
          </p:cNvPr>
          <p:cNvSpPr>
            <a:spLocks noGrp="1"/>
          </p:cNvSpPr>
          <p:nvPr>
            <p:ph type="title"/>
          </p:nvPr>
        </p:nvSpPr>
        <p:spPr/>
        <p:txBody>
          <a:bodyPr/>
          <a:lstStyle/>
          <a:p>
            <a:r>
              <a:rPr lang="en-GB" dirty="0"/>
              <a:t>From Prediction to Understanding Dynamical Systems</a:t>
            </a:r>
          </a:p>
        </p:txBody>
      </p:sp>
      <p:sp>
        <p:nvSpPr>
          <p:cNvPr id="12" name="TextBox 6">
            <a:extLst>
              <a:ext uri="{FF2B5EF4-FFF2-40B4-BE49-F238E27FC236}">
                <a16:creationId xmlns:a16="http://schemas.microsoft.com/office/drawing/2014/main" id="{C1B344FA-ACC3-719E-6D44-ADE5A3F643A2}"/>
              </a:ext>
            </a:extLst>
          </p:cNvPr>
          <p:cNvSpPr txBox="1">
            <a:spLocks noChangeArrowheads="1"/>
          </p:cNvSpPr>
          <p:nvPr/>
        </p:nvSpPr>
        <p:spPr bwMode="auto">
          <a:xfrm>
            <a:off x="418332" y="1189038"/>
            <a:ext cx="11454119"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de-DE" sz="2200" dirty="0"/>
              <a:t>Applying the Dynamical Systems View in Mental Health research</a:t>
            </a:r>
          </a:p>
          <a:p>
            <a:pPr eaLnBrk="1" hangingPunct="1"/>
            <a:endParaRPr lang="en-US" altLang="de-DE" sz="2200" dirty="0"/>
          </a:p>
          <a:p>
            <a:pPr marL="1085850" lvl="1" indent="-342900" eaLnBrk="1" hangingPunct="1">
              <a:buFont typeface="Arial" panose="020B0604020202020204" pitchFamily="34" charset="0"/>
              <a:buChar char="•"/>
            </a:pPr>
            <a:r>
              <a:rPr lang="de-DE" sz="2200" dirty="0"/>
              <a:t>Model </a:t>
            </a:r>
            <a:r>
              <a:rPr lang="de-DE" sz="2200" dirty="0" err="1"/>
              <a:t>the</a:t>
            </a:r>
            <a:r>
              <a:rPr lang="de-DE" sz="2200" dirty="0"/>
              <a:t> </a:t>
            </a:r>
            <a:r>
              <a:rPr lang="de-DE" sz="2200" dirty="0" err="1"/>
              <a:t>energy</a:t>
            </a:r>
            <a:r>
              <a:rPr lang="de-DE" sz="2200" dirty="0"/>
              <a:t> </a:t>
            </a:r>
            <a:r>
              <a:rPr lang="de-DE" sz="2200" dirty="0" err="1"/>
              <a:t>landscape</a:t>
            </a:r>
            <a:r>
              <a:rPr lang="de-DE" sz="2200" dirty="0"/>
              <a:t> </a:t>
            </a:r>
            <a:r>
              <a:rPr lang="de-DE" sz="2200" dirty="0" err="1"/>
              <a:t>of</a:t>
            </a:r>
            <a:r>
              <a:rPr lang="de-DE" sz="2200" dirty="0"/>
              <a:t> </a:t>
            </a:r>
            <a:r>
              <a:rPr lang="de-DE" sz="2200" dirty="0" err="1"/>
              <a:t>symptom</a:t>
            </a:r>
            <a:r>
              <a:rPr lang="de-DE" sz="2200" dirty="0"/>
              <a:t> </a:t>
            </a:r>
            <a:r>
              <a:rPr lang="de-DE" sz="2200" dirty="0" err="1"/>
              <a:t>dynamics</a:t>
            </a:r>
            <a:r>
              <a:rPr lang="de-DE" sz="2200" dirty="0"/>
              <a:t> </a:t>
            </a:r>
            <a:r>
              <a:rPr lang="de-DE" sz="2200" dirty="0" err="1"/>
              <a:t>to</a:t>
            </a:r>
            <a:r>
              <a:rPr lang="de-DE" sz="2200" dirty="0"/>
              <a:t> </a:t>
            </a:r>
            <a:r>
              <a:rPr lang="de-DE" sz="2200" dirty="0" err="1"/>
              <a:t>predict</a:t>
            </a:r>
            <a:r>
              <a:rPr lang="de-DE" sz="2200" dirty="0"/>
              <a:t> </a:t>
            </a:r>
            <a:r>
              <a:rPr lang="de-DE" sz="2200" dirty="0" err="1"/>
              <a:t>future</a:t>
            </a:r>
            <a:r>
              <a:rPr lang="de-DE" sz="2200" dirty="0"/>
              <a:t> </a:t>
            </a:r>
            <a:r>
              <a:rPr lang="de-DE" sz="2200" dirty="0" err="1"/>
              <a:t>symptom</a:t>
            </a:r>
            <a:r>
              <a:rPr lang="de-DE" sz="2200" dirty="0"/>
              <a:t> </a:t>
            </a:r>
            <a:r>
              <a:rPr lang="de-DE" sz="2200" dirty="0" err="1"/>
              <a:t>severity</a:t>
            </a:r>
            <a:endParaRPr lang="de-DE" sz="2200" dirty="0"/>
          </a:p>
          <a:p>
            <a:pPr marL="1085850" lvl="1" indent="-342900" eaLnBrk="1" hangingPunct="1">
              <a:buFont typeface="Arial" panose="020B0604020202020204" pitchFamily="34" charset="0"/>
              <a:buChar char="•"/>
            </a:pPr>
            <a:endParaRPr lang="de-DE" sz="2200" dirty="0"/>
          </a:p>
          <a:p>
            <a:pPr marL="1085850" lvl="1" indent="-342900" eaLnBrk="1" hangingPunct="1">
              <a:buFont typeface="Arial" panose="020B0604020202020204" pitchFamily="34" charset="0"/>
              <a:buChar char="•"/>
            </a:pPr>
            <a:r>
              <a:rPr lang="de-DE" sz="2200" dirty="0"/>
              <a:t>Analyze </a:t>
            </a:r>
            <a:r>
              <a:rPr lang="de-DE" sz="2200" dirty="0" err="1"/>
              <a:t>control</a:t>
            </a:r>
            <a:r>
              <a:rPr lang="de-DE" sz="2200" dirty="0"/>
              <a:t> </a:t>
            </a:r>
            <a:r>
              <a:rPr lang="de-DE" sz="2200" dirty="0" err="1"/>
              <a:t>dynamics</a:t>
            </a:r>
            <a:r>
              <a:rPr lang="de-DE" sz="2200" dirty="0"/>
              <a:t> </a:t>
            </a:r>
            <a:r>
              <a:rPr lang="de-DE" sz="2200" dirty="0" err="1"/>
              <a:t>to</a:t>
            </a:r>
            <a:r>
              <a:rPr lang="de-DE" sz="2200" dirty="0"/>
              <a:t> </a:t>
            </a:r>
            <a:r>
              <a:rPr lang="de-DE" sz="2200" dirty="0" err="1"/>
              <a:t>optimize</a:t>
            </a:r>
            <a:r>
              <a:rPr lang="de-DE" sz="2200" dirty="0"/>
              <a:t> </a:t>
            </a:r>
            <a:r>
              <a:rPr lang="de-DE" sz="2200" dirty="0" err="1"/>
              <a:t>Electroconvulsive</a:t>
            </a:r>
            <a:r>
              <a:rPr lang="de-DE" sz="2200" dirty="0"/>
              <a:t> Therapy (ECT)</a:t>
            </a:r>
          </a:p>
          <a:p>
            <a:pPr marL="1085850" lvl="1" indent="-342900" eaLnBrk="1" hangingPunct="1">
              <a:buFont typeface="Arial" panose="020B0604020202020204" pitchFamily="34" charset="0"/>
              <a:buChar char="•"/>
            </a:pPr>
            <a:endParaRPr lang="de-DE" sz="2200" dirty="0"/>
          </a:p>
          <a:p>
            <a:pPr marL="1085850" lvl="1" indent="-342900" eaLnBrk="1" hangingPunct="1">
              <a:buFont typeface="Arial" panose="020B0604020202020204" pitchFamily="34" charset="0"/>
              <a:buChar char="•"/>
            </a:pPr>
            <a:r>
              <a:rPr lang="de-DE" sz="2200" dirty="0">
                <a:solidFill>
                  <a:srgbClr val="FF0000"/>
                </a:solidFill>
              </a:rPr>
              <a:t>Controlling </a:t>
            </a:r>
            <a:r>
              <a:rPr lang="de-DE" sz="2200" dirty="0" err="1">
                <a:solidFill>
                  <a:srgbClr val="FF0000"/>
                </a:solidFill>
              </a:rPr>
              <a:t>the</a:t>
            </a:r>
            <a:r>
              <a:rPr lang="de-DE" sz="2200" dirty="0">
                <a:solidFill>
                  <a:srgbClr val="FF0000"/>
                </a:solidFill>
              </a:rPr>
              <a:t> </a:t>
            </a:r>
            <a:r>
              <a:rPr lang="de-DE" sz="2200" dirty="0" err="1">
                <a:solidFill>
                  <a:srgbClr val="FF0000"/>
                </a:solidFill>
              </a:rPr>
              <a:t>Neural</a:t>
            </a:r>
            <a:r>
              <a:rPr lang="de-DE" sz="2200" dirty="0">
                <a:solidFill>
                  <a:srgbClr val="FF0000"/>
                </a:solidFill>
              </a:rPr>
              <a:t> Dynamics </a:t>
            </a:r>
            <a:r>
              <a:rPr lang="de-DE" sz="2200" dirty="0" err="1">
                <a:solidFill>
                  <a:srgbClr val="FF0000"/>
                </a:solidFill>
              </a:rPr>
              <a:t>of</a:t>
            </a:r>
            <a:r>
              <a:rPr lang="de-DE" sz="2200" dirty="0">
                <a:solidFill>
                  <a:srgbClr val="FF0000"/>
                </a:solidFill>
              </a:rPr>
              <a:t> </a:t>
            </a:r>
            <a:r>
              <a:rPr lang="de-DE" sz="2200" dirty="0" err="1">
                <a:solidFill>
                  <a:srgbClr val="FF0000"/>
                </a:solidFill>
              </a:rPr>
              <a:t>Perception</a:t>
            </a:r>
            <a:endParaRPr lang="de-DE" sz="2200" dirty="0">
              <a:solidFill>
                <a:srgbClr val="FF0000"/>
              </a:solidFill>
            </a:endParaRPr>
          </a:p>
        </p:txBody>
      </p:sp>
      <p:sp>
        <p:nvSpPr>
          <p:cNvPr id="17" name="Textfeld 16">
            <a:extLst>
              <a:ext uri="{FF2B5EF4-FFF2-40B4-BE49-F238E27FC236}">
                <a16:creationId xmlns:a16="http://schemas.microsoft.com/office/drawing/2014/main" id="{FFAA939A-EF64-6A28-CAD9-B1303BD4BB32}"/>
              </a:ext>
            </a:extLst>
          </p:cNvPr>
          <p:cNvSpPr txBox="1"/>
          <p:nvPr/>
        </p:nvSpPr>
        <p:spPr>
          <a:xfrm>
            <a:off x="-699247" y="61856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347705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A3B1-EBE0-7F19-4A52-6664BB127911}"/>
            </a:ext>
          </a:extLst>
        </p:cNvPr>
        <p:cNvGrpSpPr/>
        <p:nvPr/>
      </p:nvGrpSpPr>
      <p:grpSpPr>
        <a:xfrm>
          <a:off x="0" y="0"/>
          <a:ext cx="0" cy="0"/>
          <a:chOff x="0" y="0"/>
          <a:chExt cx="0" cy="0"/>
        </a:xfrm>
      </p:grpSpPr>
      <p:sp>
        <p:nvSpPr>
          <p:cNvPr id="6" name="Google Shape;153;p5">
            <a:extLst>
              <a:ext uri="{FF2B5EF4-FFF2-40B4-BE49-F238E27FC236}">
                <a16:creationId xmlns:a16="http://schemas.microsoft.com/office/drawing/2014/main" id="{56A7F83D-7C6F-B3DB-149A-9132F28CD105}"/>
              </a:ext>
            </a:extLst>
          </p:cNvPr>
          <p:cNvSpPr/>
          <p:nvPr/>
        </p:nvSpPr>
        <p:spPr>
          <a:xfrm>
            <a:off x="-881" y="6218314"/>
            <a:ext cx="12321662" cy="650696"/>
          </a:xfrm>
          <a:prstGeom prst="rect">
            <a:avLst/>
          </a:prstGeom>
          <a:solidFill>
            <a:srgbClr val="97B8BF"/>
          </a:solidFill>
          <a:ln w="12700" cap="flat" cmpd="sng">
            <a:solidFill>
              <a:srgbClr val="97B8B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TextBox 6">
            <a:extLst>
              <a:ext uri="{FF2B5EF4-FFF2-40B4-BE49-F238E27FC236}">
                <a16:creationId xmlns:a16="http://schemas.microsoft.com/office/drawing/2014/main" id="{F5627AE4-FD39-2768-9A5A-7D9C3C0025F8}"/>
              </a:ext>
            </a:extLst>
          </p:cNvPr>
          <p:cNvSpPr txBox="1">
            <a:spLocks noChangeArrowheads="1"/>
          </p:cNvSpPr>
          <p:nvPr/>
        </p:nvSpPr>
        <p:spPr bwMode="auto">
          <a:xfrm>
            <a:off x="190500" y="1189038"/>
            <a:ext cx="118998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Controlling Neural Dynamics of perception </a:t>
            </a:r>
          </a:p>
        </p:txBody>
      </p:sp>
      <p:sp>
        <p:nvSpPr>
          <p:cNvPr id="14" name="Titel 1">
            <a:extLst>
              <a:ext uri="{FF2B5EF4-FFF2-40B4-BE49-F238E27FC236}">
                <a16:creationId xmlns:a16="http://schemas.microsoft.com/office/drawing/2014/main" id="{FF7DFF92-DFCA-1313-0B67-1E598CC6B87D}"/>
              </a:ext>
            </a:extLst>
          </p:cNvPr>
          <p:cNvSpPr>
            <a:spLocks noGrp="1"/>
          </p:cNvSpPr>
          <p:nvPr>
            <p:ph type="title"/>
          </p:nvPr>
        </p:nvSpPr>
        <p:spPr>
          <a:xfrm>
            <a:off x="190500" y="71438"/>
            <a:ext cx="8523288" cy="701676"/>
          </a:xfrm>
        </p:spPr>
        <p:txBody>
          <a:bodyPr>
            <a:normAutofit/>
          </a:bodyPr>
          <a:lstStyle/>
          <a:p>
            <a:r>
              <a:rPr lang="en-GB" dirty="0"/>
              <a:t>From Prediction to Control</a:t>
            </a:r>
            <a:endParaRPr lang="en-US" dirty="0"/>
          </a:p>
        </p:txBody>
      </p:sp>
      <p:sp>
        <p:nvSpPr>
          <p:cNvPr id="3" name="Textfeld 2">
            <a:extLst>
              <a:ext uri="{FF2B5EF4-FFF2-40B4-BE49-F238E27FC236}">
                <a16:creationId xmlns:a16="http://schemas.microsoft.com/office/drawing/2014/main" id="{2D72FE77-7384-C161-47DC-D8D038A54A65}"/>
              </a:ext>
            </a:extLst>
          </p:cNvPr>
          <p:cNvSpPr txBox="1"/>
          <p:nvPr/>
        </p:nvSpPr>
        <p:spPr>
          <a:xfrm>
            <a:off x="2536" y="6304540"/>
            <a:ext cx="11868728" cy="307777"/>
          </a:xfrm>
          <a:prstGeom prst="rect">
            <a:avLst/>
          </a:prstGeom>
          <a:noFill/>
        </p:spPr>
        <p:txBody>
          <a:bodyPr wrap="square">
            <a:spAutoFit/>
          </a:bodyPr>
          <a:lstStyle/>
          <a:p>
            <a:r>
              <a:rPr lang="de-DE" sz="1400" dirty="0"/>
              <a:t>Rothermel, … </a:t>
            </a:r>
            <a:r>
              <a:rPr lang="de-DE" sz="1400" b="1" dirty="0"/>
              <a:t>Hahn, </a:t>
            </a:r>
            <a:r>
              <a:rPr lang="de-DE" sz="1400" b="1" dirty="0" err="1"/>
              <a:t>Jamalabadi</a:t>
            </a:r>
            <a:r>
              <a:rPr lang="de-DE" sz="1400" dirty="0"/>
              <a:t>. (in </a:t>
            </a:r>
            <a:r>
              <a:rPr lang="de-DE" sz="1400" dirty="0" err="1"/>
              <a:t>prepara</a:t>
            </a:r>
            <a:r>
              <a:rPr lang="de-DE" sz="1400" dirty="0" err="1">
                <a:cs typeface="Calibri" panose="020F0502020204030204" pitchFamily="34" charset="0"/>
              </a:rPr>
              <a:t>tion</a:t>
            </a:r>
            <a:r>
              <a:rPr lang="de-DE" sz="1400" dirty="0">
                <a:cs typeface="Calibri" panose="020F0502020204030204" pitchFamily="34" charset="0"/>
              </a:rPr>
              <a:t>) “</a:t>
            </a:r>
            <a:r>
              <a:rPr lang="de-DE" sz="1400" i="0" u="none" strike="noStrike" dirty="0">
                <a:solidFill>
                  <a:srgbClr val="000000"/>
                </a:solidFill>
                <a:effectLst/>
                <a:cs typeface="Calibri" panose="020F0502020204030204" pitchFamily="34" charset="0"/>
              </a:rPr>
              <a:t> </a:t>
            </a:r>
            <a:r>
              <a:rPr lang="de-DE" sz="1400" i="0" u="none" strike="noStrike" dirty="0" err="1">
                <a:solidFill>
                  <a:srgbClr val="000000"/>
                </a:solidFill>
                <a:effectLst/>
                <a:cs typeface="Calibri" panose="020F0502020204030204" pitchFamily="34" charset="0"/>
              </a:rPr>
              <a:t>Cognitive</a:t>
            </a:r>
            <a:r>
              <a:rPr lang="de-DE" sz="1400" i="0" u="none" strike="noStrike" dirty="0">
                <a:solidFill>
                  <a:srgbClr val="000000"/>
                </a:solidFill>
                <a:effectLst/>
                <a:cs typeface="Calibri" panose="020F0502020204030204" pitchFamily="34" charset="0"/>
              </a:rPr>
              <a:t> Alignment </a:t>
            </a:r>
            <a:r>
              <a:rPr lang="de-DE" sz="1400" i="0" u="none" strike="noStrike" dirty="0" err="1">
                <a:solidFill>
                  <a:srgbClr val="000000"/>
                </a:solidFill>
                <a:effectLst/>
                <a:cs typeface="Calibri" panose="020F0502020204030204" pitchFamily="34" charset="0"/>
              </a:rPr>
              <a:t>between</a:t>
            </a:r>
            <a:r>
              <a:rPr lang="de-DE" sz="1400" i="0" u="none" strike="noStrike" dirty="0">
                <a:solidFill>
                  <a:srgbClr val="000000"/>
                </a:solidFill>
                <a:effectLst/>
                <a:cs typeface="Calibri" panose="020F0502020204030204" pitchFamily="34" charset="0"/>
              </a:rPr>
              <a:t> </a:t>
            </a:r>
            <a:r>
              <a:rPr lang="de-DE" sz="1400" i="0" u="none" strike="noStrike" dirty="0" err="1">
                <a:solidFill>
                  <a:srgbClr val="000000"/>
                </a:solidFill>
                <a:effectLst/>
                <a:cs typeface="Calibri" panose="020F0502020204030204" pitchFamily="34" charset="0"/>
              </a:rPr>
              <a:t>Artificial</a:t>
            </a:r>
            <a:r>
              <a:rPr lang="de-DE" sz="1400" i="0" u="none" strike="noStrike" dirty="0">
                <a:solidFill>
                  <a:srgbClr val="000000"/>
                </a:solidFill>
                <a:effectLst/>
                <a:cs typeface="Calibri" panose="020F0502020204030204" pitchFamily="34" charset="0"/>
              </a:rPr>
              <a:t> and Biological </a:t>
            </a:r>
            <a:r>
              <a:rPr lang="de-DE" sz="1400" i="0" u="none" strike="noStrike" dirty="0" err="1">
                <a:solidFill>
                  <a:srgbClr val="000000"/>
                </a:solidFill>
                <a:effectLst/>
                <a:cs typeface="Calibri" panose="020F0502020204030204" pitchFamily="34" charset="0"/>
              </a:rPr>
              <a:t>Neural</a:t>
            </a:r>
            <a:r>
              <a:rPr lang="de-DE" sz="1400" i="0" u="none" strike="noStrike" dirty="0">
                <a:solidFill>
                  <a:srgbClr val="000000"/>
                </a:solidFill>
                <a:effectLst/>
                <a:cs typeface="Calibri" panose="020F0502020204030204" pitchFamily="34" charset="0"/>
              </a:rPr>
              <a:t> Networks</a:t>
            </a:r>
            <a:r>
              <a:rPr lang="de-DE" sz="1400" dirty="0">
                <a:cs typeface="Calibri" panose="020F0502020204030204" pitchFamily="34" charset="0"/>
              </a:rPr>
              <a:t>“.</a:t>
            </a:r>
          </a:p>
        </p:txBody>
      </p:sp>
      <p:pic>
        <p:nvPicPr>
          <p:cNvPr id="4" name="Picture 4">
            <a:extLst>
              <a:ext uri="{FF2B5EF4-FFF2-40B4-BE49-F238E27FC236}">
                <a16:creationId xmlns:a16="http://schemas.microsoft.com/office/drawing/2014/main" id="{587E2107-53DB-DB59-366C-B0E1D33BD9B2}"/>
              </a:ext>
            </a:extLst>
          </p:cNvPr>
          <p:cNvPicPr>
            <a:picLocks noChangeAspect="1"/>
          </p:cNvPicPr>
          <p:nvPr/>
        </p:nvPicPr>
        <p:blipFill>
          <a:blip r:embed="rId3"/>
          <a:stretch>
            <a:fillRect/>
          </a:stretch>
        </p:blipFill>
        <p:spPr>
          <a:xfrm>
            <a:off x="209112" y="1633585"/>
            <a:ext cx="7733931" cy="4457488"/>
          </a:xfrm>
          <a:prstGeom prst="rect">
            <a:avLst/>
          </a:prstGeom>
        </p:spPr>
      </p:pic>
      <p:sp>
        <p:nvSpPr>
          <p:cNvPr id="5" name="TextBox 6">
            <a:extLst>
              <a:ext uri="{FF2B5EF4-FFF2-40B4-BE49-F238E27FC236}">
                <a16:creationId xmlns:a16="http://schemas.microsoft.com/office/drawing/2014/main" id="{441A814A-F747-DC04-7734-248FFA844C54}"/>
              </a:ext>
            </a:extLst>
          </p:cNvPr>
          <p:cNvSpPr txBox="1">
            <a:spLocks noChangeArrowheads="1"/>
          </p:cNvSpPr>
          <p:nvPr/>
        </p:nvSpPr>
        <p:spPr bwMode="auto">
          <a:xfrm>
            <a:off x="7943043" y="1047668"/>
            <a:ext cx="424895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342900" indent="-342900" eaLnBrk="1" hangingPunct="1">
              <a:buFont typeface="Arial" panose="020B0604020202020204" pitchFamily="34" charset="0"/>
              <a:buChar char="•"/>
            </a:pPr>
            <a:r>
              <a:rPr lang="en-US" altLang="de-DE" sz="2200" dirty="0"/>
              <a:t>Train autoencoder on natural images</a:t>
            </a:r>
          </a:p>
          <a:p>
            <a:pPr marL="342900" indent="-342900" eaLnBrk="1" hangingPunct="1">
              <a:buFont typeface="Arial" panose="020B0604020202020204" pitchFamily="34" charset="0"/>
              <a:buChar char="•"/>
            </a:pPr>
            <a:r>
              <a:rPr lang="en-US" altLang="de-DE" sz="2200" dirty="0"/>
              <a:t>Acquire fMRI on the same images (N=4, k=25k trials)</a:t>
            </a:r>
          </a:p>
          <a:p>
            <a:pPr marL="342900" indent="-342900" eaLnBrk="1" hangingPunct="1">
              <a:buFont typeface="Arial" panose="020B0604020202020204" pitchFamily="34" charset="0"/>
              <a:buChar char="•"/>
            </a:pPr>
            <a:r>
              <a:rPr lang="en-US" altLang="de-DE" sz="2200" dirty="0"/>
              <a:t>Align latent space</a:t>
            </a:r>
          </a:p>
          <a:p>
            <a:pPr marL="342900" indent="-342900" eaLnBrk="1" hangingPunct="1">
              <a:buFont typeface="Arial" panose="020B0604020202020204" pitchFamily="34" charset="0"/>
              <a:buChar char="•"/>
            </a:pPr>
            <a:endParaRPr lang="en-US" altLang="de-DE" sz="2200" dirty="0"/>
          </a:p>
          <a:p>
            <a:pPr marL="342900" indent="-342900" eaLnBrk="1" hangingPunct="1">
              <a:buFont typeface="Arial" panose="020B0604020202020204" pitchFamily="34" charset="0"/>
              <a:buChar char="•"/>
            </a:pPr>
            <a:r>
              <a:rPr lang="en-US" altLang="de-DE" sz="2200" dirty="0"/>
              <a:t>(</a:t>
            </a:r>
            <a:r>
              <a:rPr lang="en-US" altLang="de-DE" sz="2200" dirty="0" err="1"/>
              <a:t>Artifically</a:t>
            </a:r>
            <a:r>
              <a:rPr lang="en-US" altLang="de-DE" sz="2200" dirty="0"/>
              <a:t>) alter fMRI data to increase emotional valence</a:t>
            </a:r>
          </a:p>
          <a:p>
            <a:pPr marL="342900" indent="-342900" eaLnBrk="1" hangingPunct="1">
              <a:buFont typeface="Arial" panose="020B0604020202020204" pitchFamily="34" charset="0"/>
              <a:buChar char="•"/>
            </a:pPr>
            <a:r>
              <a:rPr lang="en-US" altLang="de-DE" sz="2200" dirty="0"/>
              <a:t>Reconstruct images based on the fMRI data</a:t>
            </a:r>
          </a:p>
          <a:p>
            <a:pPr marL="342900" indent="-342900" eaLnBrk="1" hangingPunct="1">
              <a:buFont typeface="Arial" panose="020B0604020202020204" pitchFamily="34" charset="0"/>
              <a:buChar char="•"/>
            </a:pPr>
            <a:r>
              <a:rPr lang="en-US" altLang="de-DE" sz="2200" dirty="0"/>
              <a:t>Assess valence of reconstructed images</a:t>
            </a:r>
          </a:p>
          <a:p>
            <a:pPr marL="342900" indent="-342900" eaLnBrk="1" hangingPunct="1">
              <a:buFont typeface="Arial" panose="020B0604020202020204" pitchFamily="34" charset="0"/>
              <a:buChar char="•"/>
            </a:pPr>
            <a:endParaRPr lang="en-US" altLang="de-DE" sz="2200" dirty="0"/>
          </a:p>
          <a:p>
            <a:pPr marL="342900" indent="-342900" eaLnBrk="1" hangingPunct="1">
              <a:buFont typeface="Wingdings" pitchFamily="2" charset="2"/>
              <a:buChar char="à"/>
            </a:pPr>
            <a:r>
              <a:rPr lang="en-US" altLang="de-DE" sz="2200" dirty="0">
                <a:sym typeface="Wingdings" pitchFamily="2" charset="2"/>
              </a:rPr>
              <a:t>10% valence increase without visual distortion</a:t>
            </a:r>
          </a:p>
          <a:p>
            <a:pPr marL="342900" indent="-342900" eaLnBrk="1" hangingPunct="1">
              <a:buFont typeface="Wingdings" pitchFamily="2" charset="2"/>
              <a:buChar char="à"/>
            </a:pPr>
            <a:endParaRPr lang="en-US" altLang="de-DE" sz="2200" dirty="0"/>
          </a:p>
        </p:txBody>
      </p:sp>
    </p:spTree>
    <p:extLst>
      <p:ext uri="{BB962C8B-B14F-4D97-AF65-F5344CB8AC3E}">
        <p14:creationId xmlns:p14="http://schemas.microsoft.com/office/powerpoint/2010/main" val="108687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9"/>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numCol="1" anchor="t" anchorCtr="0" compatLnSpc="1">
            <a:prstTxWarp prst="textNoShape">
              <a:avLst/>
            </a:prstTxWarp>
            <a:noAutofit/>
          </a:bodyPr>
          <a:lstStyle/>
          <a:p>
            <a:pPr>
              <a:spcBef>
                <a:spcPts val="0"/>
              </a:spcBef>
              <a:spcAft>
                <a:spcPts val="0"/>
              </a:spcAft>
            </a:pPr>
            <a:endParaRPr/>
          </a:p>
        </p:txBody>
      </p:sp>
      <p:pic>
        <p:nvPicPr>
          <p:cNvPr id="325" name="Google Shape;325;p29"/>
          <p:cNvPicPr preferRelativeResize="0"/>
          <p:nvPr/>
        </p:nvPicPr>
        <p:blipFill>
          <a:blip r:embed="rId3">
            <a:alphaModFix/>
          </a:blip>
          <a:stretch>
            <a:fillRect/>
          </a:stretch>
        </p:blipFill>
        <p:spPr>
          <a:xfrm flipH="1">
            <a:off x="-484800" y="1"/>
            <a:ext cx="12972935" cy="7079668"/>
          </a:xfrm>
          <a:prstGeom prst="rect">
            <a:avLst/>
          </a:prstGeom>
          <a:noFill/>
          <a:ln>
            <a:noFill/>
          </a:ln>
        </p:spPr>
      </p:pic>
      <p:sp>
        <p:nvSpPr>
          <p:cNvPr id="326" name="Google Shape;326;p29"/>
          <p:cNvSpPr txBox="1">
            <a:spLocks noGrp="1"/>
          </p:cNvSpPr>
          <p:nvPr>
            <p:ph type="ctrTitle"/>
          </p:nvPr>
        </p:nvSpPr>
        <p:spPr>
          <a:xfrm>
            <a:off x="8339567" y="6208300"/>
            <a:ext cx="3957317" cy="567200"/>
          </a:xfrm>
          <a:prstGeom prst="rect">
            <a:avLst/>
          </a:prstGeom>
        </p:spPr>
        <p:txBody>
          <a:bodyPr spcFirstLastPara="1" vert="horz" wrap="square" lIns="121900" tIns="121900" rIns="121900" bIns="121900" numCol="1" anchor="b" anchorCtr="0" compatLnSpc="1">
            <a:prstTxWarp prst="textNoShape">
              <a:avLst/>
            </a:prstTxWarp>
            <a:noAutofit/>
          </a:bodyPr>
          <a:lstStyle/>
          <a:p>
            <a:pPr algn="l">
              <a:spcBef>
                <a:spcPts val="0"/>
              </a:spcBef>
              <a:spcAft>
                <a:spcPts val="0"/>
              </a:spcAft>
            </a:pPr>
            <a:r>
              <a:rPr lang="de" sz="2133" dirty="0" err="1">
                <a:solidFill>
                  <a:srgbClr val="A9C2FE"/>
                </a:solidFill>
                <a:uFill>
                  <a:noFill/>
                </a:uFill>
                <a:latin typeface="Oxygen"/>
                <a:ea typeface="Oxygen"/>
                <a:cs typeface="Oxygen"/>
                <a:sym typeface="Oxygen"/>
              </a:rPr>
              <a:t>www.mmll.uni-muenster.de</a:t>
            </a:r>
            <a:endParaRPr sz="2133" dirty="0">
              <a:solidFill>
                <a:srgbClr val="A9C2FE"/>
              </a:solidFill>
              <a:latin typeface="Oxygen"/>
              <a:ea typeface="Oxygen"/>
              <a:cs typeface="Oxygen"/>
              <a:sym typeface="Oxygen"/>
            </a:endParaRPr>
          </a:p>
        </p:txBody>
      </p:sp>
      <p:sp>
        <p:nvSpPr>
          <p:cNvPr id="327" name="Google Shape;327;p29"/>
          <p:cNvSpPr txBox="1"/>
          <p:nvPr/>
        </p:nvSpPr>
        <p:spPr>
          <a:xfrm>
            <a:off x="8339567" y="3974001"/>
            <a:ext cx="3320800" cy="209284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de" sz="6000" b="1">
                <a:solidFill>
                  <a:srgbClr val="238FFE"/>
                </a:solidFill>
                <a:latin typeface="Roboto"/>
                <a:ea typeface="Roboto"/>
                <a:cs typeface="Roboto"/>
                <a:sym typeface="Roboto"/>
              </a:rPr>
              <a:t>THANK YOU</a:t>
            </a:r>
            <a:endParaRPr sz="6000" b="1">
              <a:solidFill>
                <a:srgbClr val="238FFE"/>
              </a:solidFill>
              <a:latin typeface="Roboto"/>
              <a:ea typeface="Roboto"/>
              <a:cs typeface="Roboto"/>
              <a:sym typeface="Roboto"/>
            </a:endParaRPr>
          </a:p>
        </p:txBody>
      </p:sp>
      <p:pic>
        <p:nvPicPr>
          <p:cNvPr id="328" name="Google Shape;328;p29"/>
          <p:cNvPicPr preferRelativeResize="0"/>
          <p:nvPr/>
        </p:nvPicPr>
        <p:blipFill>
          <a:blip r:embed="rId4">
            <a:alphaModFix/>
          </a:blip>
          <a:stretch>
            <a:fillRect/>
          </a:stretch>
        </p:blipFill>
        <p:spPr>
          <a:xfrm>
            <a:off x="-356919" y="59267"/>
            <a:ext cx="8149360" cy="6858000"/>
          </a:xfrm>
          <a:prstGeom prst="rect">
            <a:avLst/>
          </a:prstGeom>
          <a:noFill/>
          <a:ln>
            <a:noFill/>
          </a:ln>
        </p:spPr>
      </p:pic>
      <p:pic>
        <p:nvPicPr>
          <p:cNvPr id="1028" name="Picture 4">
            <a:extLst>
              <a:ext uri="{FF2B5EF4-FFF2-40B4-BE49-F238E27FC236}">
                <a16:creationId xmlns:a16="http://schemas.microsoft.com/office/drawing/2014/main" id="{3D4F7B4E-B3D1-7BB7-DEF7-B28B6A949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879" y="669703"/>
            <a:ext cx="4580997" cy="2577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AE393-CC9A-4E38-42A4-85D6B6185E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046E61-263E-0E71-D884-F3749EA18AE1}"/>
              </a:ext>
            </a:extLst>
          </p:cNvPr>
          <p:cNvSpPr>
            <a:spLocks noGrp="1"/>
          </p:cNvSpPr>
          <p:nvPr>
            <p:ph type="title"/>
          </p:nvPr>
        </p:nvSpPr>
        <p:spPr/>
        <p:txBody>
          <a:bodyPr/>
          <a:lstStyle/>
          <a:p>
            <a:r>
              <a:rPr lang="de-DE" dirty="0"/>
              <a:t>Projects (</a:t>
            </a:r>
            <a:r>
              <a:rPr lang="de-DE" dirty="0" err="1"/>
              <a:t>selection</a:t>
            </a:r>
            <a:r>
              <a:rPr lang="de-DE" dirty="0"/>
              <a:t>)</a:t>
            </a:r>
          </a:p>
        </p:txBody>
      </p:sp>
      <p:sp>
        <p:nvSpPr>
          <p:cNvPr id="4" name="Inhaltsplatzhalter 3">
            <a:extLst>
              <a:ext uri="{FF2B5EF4-FFF2-40B4-BE49-F238E27FC236}">
                <a16:creationId xmlns:a16="http://schemas.microsoft.com/office/drawing/2014/main" id="{C497F2BC-F2D5-0187-EC2D-723DD6367F3E}"/>
              </a:ext>
            </a:extLst>
          </p:cNvPr>
          <p:cNvSpPr>
            <a:spLocks noGrp="1"/>
          </p:cNvSpPr>
          <p:nvPr>
            <p:ph idx="12"/>
          </p:nvPr>
        </p:nvSpPr>
        <p:spPr>
          <a:xfrm>
            <a:off x="5775158" y="1344454"/>
            <a:ext cx="6354993" cy="3725983"/>
          </a:xfrm>
        </p:spPr>
        <p:txBody>
          <a:bodyPr/>
          <a:lstStyle/>
          <a:p>
            <a:r>
              <a:rPr lang="de-DE" dirty="0" err="1"/>
              <a:t>Quantification</a:t>
            </a:r>
            <a:r>
              <a:rPr lang="de-DE" dirty="0"/>
              <a:t> </a:t>
            </a:r>
            <a:r>
              <a:rPr lang="de-DE" dirty="0" err="1"/>
              <a:t>of</a:t>
            </a:r>
            <a:r>
              <a:rPr lang="de-DE" dirty="0"/>
              <a:t> nerve </a:t>
            </a:r>
            <a:r>
              <a:rPr lang="de-DE" dirty="0" err="1"/>
              <a:t>fibers</a:t>
            </a:r>
            <a:r>
              <a:rPr lang="de-DE" dirty="0"/>
              <a:t> (</a:t>
            </a:r>
            <a:r>
              <a:rPr lang="de-DE" dirty="0" err="1"/>
              <a:t>segmentation</a:t>
            </a:r>
            <a:r>
              <a:rPr lang="de-DE" dirty="0"/>
              <a:t>)</a:t>
            </a:r>
          </a:p>
        </p:txBody>
      </p:sp>
      <p:sp>
        <p:nvSpPr>
          <p:cNvPr id="6" name="Foliennummernplatzhalter 5">
            <a:extLst>
              <a:ext uri="{FF2B5EF4-FFF2-40B4-BE49-F238E27FC236}">
                <a16:creationId xmlns:a16="http://schemas.microsoft.com/office/drawing/2014/main" id="{C97268F6-E66B-F65A-90D2-A12DA27D0C0F}"/>
              </a:ext>
            </a:extLst>
          </p:cNvPr>
          <p:cNvSpPr>
            <a:spLocks noGrp="1"/>
          </p:cNvSpPr>
          <p:nvPr>
            <p:ph type="sldNum" sz="quarter" idx="21"/>
          </p:nvPr>
        </p:nvSpPr>
        <p:spPr/>
        <p:txBody>
          <a:bodyPr/>
          <a:lstStyle/>
          <a:p>
            <a:fld id="{6AACF325-B7AD-424B-9ED4-D86E9A136C76}" type="slidenum">
              <a:rPr lang="de-DE" altLang="de-DE" smtClean="0"/>
              <a:pPr/>
              <a:t>5</a:t>
            </a:fld>
            <a:endParaRPr lang="de-DE" altLang="de-DE"/>
          </a:p>
        </p:txBody>
      </p:sp>
      <p:sp>
        <p:nvSpPr>
          <p:cNvPr id="7" name="Fußzeilenplatzhalter 6">
            <a:extLst>
              <a:ext uri="{FF2B5EF4-FFF2-40B4-BE49-F238E27FC236}">
                <a16:creationId xmlns:a16="http://schemas.microsoft.com/office/drawing/2014/main" id="{9AA6C7F0-1AC8-A3E2-BE82-C0D3487A5A92}"/>
              </a:ext>
            </a:extLst>
          </p:cNvPr>
          <p:cNvSpPr>
            <a:spLocks noGrp="1"/>
          </p:cNvSpPr>
          <p:nvPr>
            <p:ph type="ftr" sz="quarter" idx="4294967295"/>
          </p:nvPr>
        </p:nvSpPr>
        <p:spPr>
          <a:xfrm>
            <a:off x="4038599" y="6356350"/>
            <a:ext cx="5042647" cy="365125"/>
          </a:xfrm>
          <a:prstGeom prst="rect">
            <a:avLst/>
          </a:prstGeom>
        </p:spPr>
        <p:txBody>
          <a:bodyPr/>
          <a:lstStyle/>
          <a:p>
            <a:r>
              <a:rPr lang="de-DE" altLang="de-DE" dirty="0"/>
              <a:t>Medical </a:t>
            </a:r>
            <a:r>
              <a:rPr lang="de-DE" altLang="de-DE" dirty="0" err="1"/>
              <a:t>Machine</a:t>
            </a:r>
            <a:r>
              <a:rPr lang="de-DE" altLang="de-DE" dirty="0"/>
              <a:t> Learning Lab – Tim Hahn</a:t>
            </a:r>
          </a:p>
        </p:txBody>
      </p:sp>
      <p:pic>
        <p:nvPicPr>
          <p:cNvPr id="8" name="Google Shape;56;p13">
            <a:extLst>
              <a:ext uri="{FF2B5EF4-FFF2-40B4-BE49-F238E27FC236}">
                <a16:creationId xmlns:a16="http://schemas.microsoft.com/office/drawing/2014/main" id="{183A9351-E444-651F-3CF7-3BC20A4193A4}"/>
              </a:ext>
            </a:extLst>
          </p:cNvPr>
          <p:cNvPicPr preferRelativeResize="0"/>
          <p:nvPr/>
        </p:nvPicPr>
        <p:blipFill rotWithShape="1">
          <a:blip r:embed="rId2">
            <a:alphaModFix/>
          </a:blip>
          <a:srcRect l="816" r="816"/>
          <a:stretch/>
        </p:blipFill>
        <p:spPr>
          <a:xfrm>
            <a:off x="2175829" y="1217232"/>
            <a:ext cx="3068368" cy="3119200"/>
          </a:xfrm>
          <a:prstGeom prst="rect">
            <a:avLst/>
          </a:prstGeom>
          <a:noFill/>
          <a:ln>
            <a:noFill/>
          </a:ln>
        </p:spPr>
      </p:pic>
      <p:pic>
        <p:nvPicPr>
          <p:cNvPr id="9" name="Google Shape;57;p13">
            <a:extLst>
              <a:ext uri="{FF2B5EF4-FFF2-40B4-BE49-F238E27FC236}">
                <a16:creationId xmlns:a16="http://schemas.microsoft.com/office/drawing/2014/main" id="{D8065350-B339-D044-EA26-7664BD465275}"/>
              </a:ext>
            </a:extLst>
          </p:cNvPr>
          <p:cNvPicPr preferRelativeResize="0"/>
          <p:nvPr/>
        </p:nvPicPr>
        <p:blipFill rotWithShape="1">
          <a:blip r:embed="rId3">
            <a:alphaModFix/>
          </a:blip>
          <a:srcRect l="816" r="816"/>
          <a:stretch/>
        </p:blipFill>
        <p:spPr>
          <a:xfrm>
            <a:off x="377537" y="3084328"/>
            <a:ext cx="3135665" cy="3187603"/>
          </a:xfrm>
          <a:prstGeom prst="rect">
            <a:avLst/>
          </a:prstGeom>
          <a:noFill/>
          <a:ln>
            <a:noFill/>
          </a:ln>
        </p:spPr>
      </p:pic>
      <p:sp>
        <p:nvSpPr>
          <p:cNvPr id="5" name="Inhaltsplatzhalter 4">
            <a:extLst>
              <a:ext uri="{FF2B5EF4-FFF2-40B4-BE49-F238E27FC236}">
                <a16:creationId xmlns:a16="http://schemas.microsoft.com/office/drawing/2014/main" id="{FDA88118-8102-2317-FE1C-1E7CECD33B40}"/>
              </a:ext>
            </a:extLst>
          </p:cNvPr>
          <p:cNvSpPr>
            <a:spLocks noGrp="1"/>
          </p:cNvSpPr>
          <p:nvPr>
            <p:ph idx="13"/>
          </p:nvPr>
        </p:nvSpPr>
        <p:spPr/>
        <p:txBody>
          <a:bodyPr/>
          <a:lstStyle/>
          <a:p>
            <a:endParaRPr lang="de-DE"/>
          </a:p>
        </p:txBody>
      </p:sp>
    </p:spTree>
    <p:extLst>
      <p:ext uri="{BB962C8B-B14F-4D97-AF65-F5344CB8AC3E}">
        <p14:creationId xmlns:p14="http://schemas.microsoft.com/office/powerpoint/2010/main" val="322635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F1A3-8CBE-92D5-4D2D-4AB25766CB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5982CA-4EDB-4F95-AE9F-26B21097E5C0}"/>
              </a:ext>
            </a:extLst>
          </p:cNvPr>
          <p:cNvSpPr>
            <a:spLocks noGrp="1"/>
          </p:cNvSpPr>
          <p:nvPr>
            <p:ph type="title"/>
          </p:nvPr>
        </p:nvSpPr>
        <p:spPr/>
        <p:txBody>
          <a:bodyPr/>
          <a:lstStyle/>
          <a:p>
            <a:r>
              <a:rPr lang="de-DE" dirty="0"/>
              <a:t>Projects (</a:t>
            </a:r>
            <a:r>
              <a:rPr lang="de-DE" dirty="0" err="1"/>
              <a:t>selection</a:t>
            </a:r>
            <a:r>
              <a:rPr lang="de-DE" dirty="0"/>
              <a:t>)</a:t>
            </a:r>
          </a:p>
        </p:txBody>
      </p:sp>
      <p:sp>
        <p:nvSpPr>
          <p:cNvPr id="4" name="Inhaltsplatzhalter 3">
            <a:extLst>
              <a:ext uri="{FF2B5EF4-FFF2-40B4-BE49-F238E27FC236}">
                <a16:creationId xmlns:a16="http://schemas.microsoft.com/office/drawing/2014/main" id="{5573BEB4-D98C-14B7-886C-39C7BFD5F4BC}"/>
              </a:ext>
            </a:extLst>
          </p:cNvPr>
          <p:cNvSpPr>
            <a:spLocks noGrp="1"/>
          </p:cNvSpPr>
          <p:nvPr>
            <p:ph idx="12"/>
          </p:nvPr>
        </p:nvSpPr>
        <p:spPr>
          <a:xfrm>
            <a:off x="5775158" y="1344454"/>
            <a:ext cx="6354993" cy="3725983"/>
          </a:xfrm>
        </p:spPr>
        <p:txBody>
          <a:bodyPr/>
          <a:lstStyle/>
          <a:p>
            <a:r>
              <a:rPr lang="de-DE" dirty="0" err="1"/>
              <a:t>Quantification</a:t>
            </a:r>
            <a:r>
              <a:rPr lang="de-DE" dirty="0"/>
              <a:t> </a:t>
            </a:r>
            <a:r>
              <a:rPr lang="de-DE" dirty="0" err="1"/>
              <a:t>of</a:t>
            </a:r>
            <a:r>
              <a:rPr lang="de-DE" dirty="0"/>
              <a:t> nerve </a:t>
            </a:r>
            <a:r>
              <a:rPr lang="de-DE" dirty="0" err="1"/>
              <a:t>fibers</a:t>
            </a:r>
            <a:r>
              <a:rPr lang="de-DE" dirty="0"/>
              <a:t> (</a:t>
            </a:r>
            <a:r>
              <a:rPr lang="de-DE" dirty="0" err="1"/>
              <a:t>segmentation</a:t>
            </a:r>
            <a:r>
              <a:rPr lang="de-DE" dirty="0"/>
              <a:t>)</a:t>
            </a:r>
          </a:p>
          <a:p>
            <a:r>
              <a:rPr lang="de-DE" dirty="0"/>
              <a:t>Ultrasound-</a:t>
            </a:r>
            <a:r>
              <a:rPr lang="de-DE" dirty="0" err="1"/>
              <a:t>based</a:t>
            </a:r>
            <a:r>
              <a:rPr lang="de-DE" dirty="0"/>
              <a:t> </a:t>
            </a:r>
            <a:r>
              <a:rPr lang="de-DE" dirty="0" err="1"/>
              <a:t>colon</a:t>
            </a:r>
            <a:r>
              <a:rPr lang="de-DE" dirty="0"/>
              <a:t> </a:t>
            </a:r>
            <a:r>
              <a:rPr lang="de-DE" dirty="0" err="1"/>
              <a:t>segmentation</a:t>
            </a:r>
            <a:endParaRPr lang="de-DE" dirty="0"/>
          </a:p>
        </p:txBody>
      </p:sp>
      <p:sp>
        <p:nvSpPr>
          <p:cNvPr id="6" name="Foliennummernplatzhalter 5">
            <a:extLst>
              <a:ext uri="{FF2B5EF4-FFF2-40B4-BE49-F238E27FC236}">
                <a16:creationId xmlns:a16="http://schemas.microsoft.com/office/drawing/2014/main" id="{90402086-6EA3-1E72-6877-9D804C8CEDCD}"/>
              </a:ext>
            </a:extLst>
          </p:cNvPr>
          <p:cNvSpPr>
            <a:spLocks noGrp="1"/>
          </p:cNvSpPr>
          <p:nvPr>
            <p:ph type="sldNum" sz="quarter" idx="21"/>
          </p:nvPr>
        </p:nvSpPr>
        <p:spPr/>
        <p:txBody>
          <a:bodyPr/>
          <a:lstStyle/>
          <a:p>
            <a:fld id="{6AACF325-B7AD-424B-9ED4-D86E9A136C76}" type="slidenum">
              <a:rPr lang="de-DE" altLang="de-DE" smtClean="0"/>
              <a:pPr/>
              <a:t>6</a:t>
            </a:fld>
            <a:endParaRPr lang="de-DE" altLang="de-DE"/>
          </a:p>
        </p:txBody>
      </p:sp>
      <p:sp>
        <p:nvSpPr>
          <p:cNvPr id="7" name="Fußzeilenplatzhalter 6">
            <a:extLst>
              <a:ext uri="{FF2B5EF4-FFF2-40B4-BE49-F238E27FC236}">
                <a16:creationId xmlns:a16="http://schemas.microsoft.com/office/drawing/2014/main" id="{C81CB18A-0599-1520-CA5E-CA809C90E6E4}"/>
              </a:ext>
            </a:extLst>
          </p:cNvPr>
          <p:cNvSpPr>
            <a:spLocks noGrp="1"/>
          </p:cNvSpPr>
          <p:nvPr>
            <p:ph type="ftr" sz="quarter" idx="4294967295"/>
          </p:nvPr>
        </p:nvSpPr>
        <p:spPr>
          <a:xfrm>
            <a:off x="4038600" y="6356350"/>
            <a:ext cx="4495800" cy="365125"/>
          </a:xfrm>
          <a:prstGeom prst="rect">
            <a:avLst/>
          </a:prstGeom>
        </p:spPr>
        <p:txBody>
          <a:bodyPr/>
          <a:lstStyle/>
          <a:p>
            <a:r>
              <a:rPr lang="de-DE" altLang="de-DE" dirty="0"/>
              <a:t>Medical </a:t>
            </a:r>
            <a:r>
              <a:rPr lang="de-DE" altLang="de-DE" dirty="0" err="1"/>
              <a:t>Machine</a:t>
            </a:r>
            <a:r>
              <a:rPr lang="de-DE" altLang="de-DE" dirty="0"/>
              <a:t> Learning Lab – Tim Hahn</a:t>
            </a:r>
          </a:p>
        </p:txBody>
      </p:sp>
      <p:pic>
        <p:nvPicPr>
          <p:cNvPr id="8" name="Grafik 7" descr="Ein Bild, das Säugetier, Screenshot, Collage, Mosaik enthält.&#10;&#10;Automatisch generierte Beschreibung">
            <a:extLst>
              <a:ext uri="{FF2B5EF4-FFF2-40B4-BE49-F238E27FC236}">
                <a16:creationId xmlns:a16="http://schemas.microsoft.com/office/drawing/2014/main" id="{3C1147D5-97E5-15FC-B750-A810F2450589}"/>
              </a:ext>
            </a:extLst>
          </p:cNvPr>
          <p:cNvPicPr>
            <a:picLocks noChangeAspect="1"/>
          </p:cNvPicPr>
          <p:nvPr/>
        </p:nvPicPr>
        <p:blipFill rotWithShape="1">
          <a:blip r:embed="rId2"/>
          <a:srcRect r="58497" b="40637"/>
          <a:stretch/>
        </p:blipFill>
        <p:spPr>
          <a:xfrm>
            <a:off x="235406" y="1200547"/>
            <a:ext cx="5159380" cy="4919628"/>
          </a:xfrm>
          <a:prstGeom prst="rect">
            <a:avLst/>
          </a:prstGeom>
        </p:spPr>
      </p:pic>
      <p:sp>
        <p:nvSpPr>
          <p:cNvPr id="5" name="Inhaltsplatzhalter 4">
            <a:extLst>
              <a:ext uri="{FF2B5EF4-FFF2-40B4-BE49-F238E27FC236}">
                <a16:creationId xmlns:a16="http://schemas.microsoft.com/office/drawing/2014/main" id="{7C3FF762-24F9-6BB1-44FA-711B1A922F4B}"/>
              </a:ext>
            </a:extLst>
          </p:cNvPr>
          <p:cNvSpPr>
            <a:spLocks noGrp="1"/>
          </p:cNvSpPr>
          <p:nvPr>
            <p:ph idx="13"/>
          </p:nvPr>
        </p:nvSpPr>
        <p:spPr/>
        <p:txBody>
          <a:bodyPr/>
          <a:lstStyle/>
          <a:p>
            <a:endParaRPr lang="de-DE"/>
          </a:p>
        </p:txBody>
      </p:sp>
    </p:spTree>
    <p:extLst>
      <p:ext uri="{BB962C8B-B14F-4D97-AF65-F5344CB8AC3E}">
        <p14:creationId xmlns:p14="http://schemas.microsoft.com/office/powerpoint/2010/main" val="381771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7419C-5DFB-318F-3CED-6376632637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379477-C599-3995-2DF6-96EE4E6116F5}"/>
              </a:ext>
            </a:extLst>
          </p:cNvPr>
          <p:cNvSpPr>
            <a:spLocks noGrp="1"/>
          </p:cNvSpPr>
          <p:nvPr>
            <p:ph type="title"/>
          </p:nvPr>
        </p:nvSpPr>
        <p:spPr/>
        <p:txBody>
          <a:bodyPr/>
          <a:lstStyle/>
          <a:p>
            <a:r>
              <a:rPr lang="de-DE" dirty="0"/>
              <a:t>Projects (</a:t>
            </a:r>
            <a:r>
              <a:rPr lang="de-DE" dirty="0" err="1"/>
              <a:t>selection</a:t>
            </a:r>
            <a:r>
              <a:rPr lang="de-DE" dirty="0"/>
              <a:t>)</a:t>
            </a:r>
          </a:p>
        </p:txBody>
      </p:sp>
      <p:sp>
        <p:nvSpPr>
          <p:cNvPr id="4" name="Inhaltsplatzhalter 3">
            <a:extLst>
              <a:ext uri="{FF2B5EF4-FFF2-40B4-BE49-F238E27FC236}">
                <a16:creationId xmlns:a16="http://schemas.microsoft.com/office/drawing/2014/main" id="{EE65F0F7-C2ED-185E-F25E-95908C9C99E1}"/>
              </a:ext>
            </a:extLst>
          </p:cNvPr>
          <p:cNvSpPr>
            <a:spLocks noGrp="1"/>
          </p:cNvSpPr>
          <p:nvPr>
            <p:ph idx="12"/>
          </p:nvPr>
        </p:nvSpPr>
        <p:spPr>
          <a:xfrm>
            <a:off x="5775158" y="1344454"/>
            <a:ext cx="6354993" cy="3725983"/>
          </a:xfrm>
        </p:spPr>
        <p:txBody>
          <a:bodyPr/>
          <a:lstStyle/>
          <a:p>
            <a:r>
              <a:rPr lang="de-DE" dirty="0" err="1"/>
              <a:t>Quantification</a:t>
            </a:r>
            <a:r>
              <a:rPr lang="de-DE" dirty="0"/>
              <a:t> </a:t>
            </a:r>
            <a:r>
              <a:rPr lang="de-DE" dirty="0" err="1"/>
              <a:t>of</a:t>
            </a:r>
            <a:r>
              <a:rPr lang="de-DE" dirty="0"/>
              <a:t> nerve </a:t>
            </a:r>
            <a:r>
              <a:rPr lang="de-DE" dirty="0" err="1"/>
              <a:t>fibers</a:t>
            </a:r>
            <a:r>
              <a:rPr lang="de-DE" dirty="0"/>
              <a:t> (</a:t>
            </a:r>
            <a:r>
              <a:rPr lang="de-DE" dirty="0" err="1"/>
              <a:t>segmentation</a:t>
            </a:r>
            <a:r>
              <a:rPr lang="de-DE" dirty="0"/>
              <a:t>)</a:t>
            </a:r>
          </a:p>
          <a:p>
            <a:r>
              <a:rPr lang="de-DE" dirty="0"/>
              <a:t>Ultrasound-</a:t>
            </a:r>
            <a:r>
              <a:rPr lang="de-DE" dirty="0" err="1"/>
              <a:t>based</a:t>
            </a:r>
            <a:r>
              <a:rPr lang="de-DE" dirty="0"/>
              <a:t> </a:t>
            </a:r>
            <a:r>
              <a:rPr lang="de-DE" dirty="0" err="1"/>
              <a:t>colon</a:t>
            </a:r>
            <a:r>
              <a:rPr lang="de-DE" dirty="0"/>
              <a:t> </a:t>
            </a:r>
            <a:r>
              <a:rPr lang="de-DE" dirty="0" err="1"/>
              <a:t>segmentation</a:t>
            </a:r>
            <a:endParaRPr lang="de-DE" dirty="0"/>
          </a:p>
          <a:p>
            <a:r>
              <a:rPr lang="de-DE" dirty="0" err="1"/>
              <a:t>Pre</a:t>
            </a:r>
            <a:r>
              <a:rPr lang="de-DE" dirty="0"/>
              <a:t>/</a:t>
            </a:r>
            <a:r>
              <a:rPr lang="de-DE" dirty="0" err="1"/>
              <a:t>post</a:t>
            </a:r>
            <a:r>
              <a:rPr lang="de-DE" dirty="0"/>
              <a:t> </a:t>
            </a:r>
            <a:r>
              <a:rPr lang="de-DE" dirty="0" err="1"/>
              <a:t>surgery</a:t>
            </a:r>
            <a:r>
              <a:rPr lang="de-DE" dirty="0"/>
              <a:t> </a:t>
            </a:r>
            <a:r>
              <a:rPr lang="de-DE" dirty="0" err="1"/>
              <a:t>motion</a:t>
            </a:r>
            <a:r>
              <a:rPr lang="de-DE" dirty="0"/>
              <a:t> </a:t>
            </a:r>
            <a:r>
              <a:rPr lang="de-DE" dirty="0" err="1"/>
              <a:t>quantification</a:t>
            </a:r>
            <a:endParaRPr lang="de-DE" dirty="0"/>
          </a:p>
        </p:txBody>
      </p:sp>
      <p:sp>
        <p:nvSpPr>
          <p:cNvPr id="6" name="Foliennummernplatzhalter 5">
            <a:extLst>
              <a:ext uri="{FF2B5EF4-FFF2-40B4-BE49-F238E27FC236}">
                <a16:creationId xmlns:a16="http://schemas.microsoft.com/office/drawing/2014/main" id="{F93F07BD-4ECD-5DF9-2685-33C73A6A9980}"/>
              </a:ext>
            </a:extLst>
          </p:cNvPr>
          <p:cNvSpPr>
            <a:spLocks noGrp="1"/>
          </p:cNvSpPr>
          <p:nvPr>
            <p:ph type="sldNum" sz="quarter" idx="21"/>
          </p:nvPr>
        </p:nvSpPr>
        <p:spPr/>
        <p:txBody>
          <a:bodyPr/>
          <a:lstStyle/>
          <a:p>
            <a:fld id="{6AACF325-B7AD-424B-9ED4-D86E9A136C76}" type="slidenum">
              <a:rPr lang="de-DE" altLang="de-DE" smtClean="0"/>
              <a:pPr/>
              <a:t>7</a:t>
            </a:fld>
            <a:endParaRPr lang="de-DE" altLang="de-DE"/>
          </a:p>
        </p:txBody>
      </p:sp>
      <p:sp>
        <p:nvSpPr>
          <p:cNvPr id="7" name="Fußzeilenplatzhalter 6">
            <a:extLst>
              <a:ext uri="{FF2B5EF4-FFF2-40B4-BE49-F238E27FC236}">
                <a16:creationId xmlns:a16="http://schemas.microsoft.com/office/drawing/2014/main" id="{BC7F7DF1-DA50-18EC-EDCE-10C5B1696094}"/>
              </a:ext>
            </a:extLst>
          </p:cNvPr>
          <p:cNvSpPr>
            <a:spLocks noGrp="1"/>
          </p:cNvSpPr>
          <p:nvPr>
            <p:ph type="ftr" sz="quarter" idx="4294967295"/>
          </p:nvPr>
        </p:nvSpPr>
        <p:spPr>
          <a:xfrm>
            <a:off x="4038600" y="6356350"/>
            <a:ext cx="4343400" cy="365125"/>
          </a:xfrm>
          <a:prstGeom prst="rect">
            <a:avLst/>
          </a:prstGeom>
        </p:spPr>
        <p:txBody>
          <a:bodyPr/>
          <a:lstStyle/>
          <a:p>
            <a:r>
              <a:rPr lang="de-DE" altLang="de-DE" dirty="0"/>
              <a:t>Medical </a:t>
            </a:r>
            <a:r>
              <a:rPr lang="de-DE" altLang="de-DE" dirty="0" err="1"/>
              <a:t>Machine</a:t>
            </a:r>
            <a:r>
              <a:rPr lang="de-DE" altLang="de-DE" dirty="0"/>
              <a:t> Learning Lab – Tim Hahn</a:t>
            </a:r>
          </a:p>
        </p:txBody>
      </p:sp>
      <p:pic>
        <p:nvPicPr>
          <p:cNvPr id="8" name="Picture 2">
            <a:extLst>
              <a:ext uri="{FF2B5EF4-FFF2-40B4-BE49-F238E27FC236}">
                <a16:creationId xmlns:a16="http://schemas.microsoft.com/office/drawing/2014/main" id="{5EB13F41-1F51-5B0E-E121-E9D9E66F7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11" y="3415992"/>
            <a:ext cx="812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a:extLst>
              <a:ext uri="{FF2B5EF4-FFF2-40B4-BE49-F238E27FC236}">
                <a16:creationId xmlns:a16="http://schemas.microsoft.com/office/drawing/2014/main" id="{F1877BB4-C750-F4D4-9AC3-C1F221911E38}"/>
              </a:ext>
            </a:extLst>
          </p:cNvPr>
          <p:cNvSpPr txBox="1"/>
          <p:nvPr/>
        </p:nvSpPr>
        <p:spPr>
          <a:xfrm>
            <a:off x="377536" y="5798729"/>
            <a:ext cx="8128000" cy="543867"/>
          </a:xfrm>
          <a:prstGeom prst="rect">
            <a:avLst/>
          </a:prstGeom>
          <a:noFill/>
        </p:spPr>
        <p:txBody>
          <a:bodyPr wrap="square">
            <a:spAutoFit/>
          </a:bodyPr>
          <a:lstStyle/>
          <a:p>
            <a:r>
              <a:rPr lang="de-DE" sz="1467" dirty="0">
                <a:hlinkClick r:id="rId3"/>
              </a:rPr>
              <a:t>https://ai.googleblog.com/2020/08/on-device-real-time-body-pose-tracking.html</a:t>
            </a:r>
            <a:endParaRPr lang="de-DE" sz="1467" dirty="0"/>
          </a:p>
          <a:p>
            <a:r>
              <a:rPr lang="de-DE" sz="1467" dirty="0">
                <a:hlinkClick r:id="rId4"/>
              </a:rPr>
              <a:t>https://developer.apple.com/videos/play/wwdc2020/10653/</a:t>
            </a:r>
            <a:r>
              <a:rPr lang="de-DE" sz="1467" dirty="0"/>
              <a:t> </a:t>
            </a:r>
          </a:p>
        </p:txBody>
      </p:sp>
      <p:sp>
        <p:nvSpPr>
          <p:cNvPr id="5" name="Inhaltsplatzhalter 4">
            <a:extLst>
              <a:ext uri="{FF2B5EF4-FFF2-40B4-BE49-F238E27FC236}">
                <a16:creationId xmlns:a16="http://schemas.microsoft.com/office/drawing/2014/main" id="{166648C7-214F-DAA9-1799-8F94330D06B8}"/>
              </a:ext>
            </a:extLst>
          </p:cNvPr>
          <p:cNvSpPr>
            <a:spLocks noGrp="1"/>
          </p:cNvSpPr>
          <p:nvPr>
            <p:ph idx="13"/>
          </p:nvPr>
        </p:nvSpPr>
        <p:spPr/>
        <p:txBody>
          <a:bodyPr/>
          <a:lstStyle/>
          <a:p>
            <a:endParaRPr lang="de-DE"/>
          </a:p>
        </p:txBody>
      </p:sp>
    </p:spTree>
    <p:extLst>
      <p:ext uri="{BB962C8B-B14F-4D97-AF65-F5344CB8AC3E}">
        <p14:creationId xmlns:p14="http://schemas.microsoft.com/office/powerpoint/2010/main" val="17487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062F2-FDA2-387D-D942-7645A7821C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FF1FE6-6B32-4300-AD65-8252CA7A108B}"/>
              </a:ext>
            </a:extLst>
          </p:cNvPr>
          <p:cNvSpPr>
            <a:spLocks noGrp="1"/>
          </p:cNvSpPr>
          <p:nvPr>
            <p:ph type="title"/>
          </p:nvPr>
        </p:nvSpPr>
        <p:spPr/>
        <p:txBody>
          <a:bodyPr/>
          <a:lstStyle/>
          <a:p>
            <a:r>
              <a:rPr lang="de-DE" dirty="0"/>
              <a:t>Projects (</a:t>
            </a:r>
            <a:r>
              <a:rPr lang="de-DE" dirty="0" err="1"/>
              <a:t>selection</a:t>
            </a:r>
            <a:r>
              <a:rPr lang="de-DE" dirty="0"/>
              <a:t>)</a:t>
            </a:r>
          </a:p>
        </p:txBody>
      </p:sp>
      <p:sp>
        <p:nvSpPr>
          <p:cNvPr id="4" name="Inhaltsplatzhalter 3">
            <a:extLst>
              <a:ext uri="{FF2B5EF4-FFF2-40B4-BE49-F238E27FC236}">
                <a16:creationId xmlns:a16="http://schemas.microsoft.com/office/drawing/2014/main" id="{C05DBE2F-718F-A9FF-4AE1-E2B4AB84F545}"/>
              </a:ext>
            </a:extLst>
          </p:cNvPr>
          <p:cNvSpPr>
            <a:spLocks noGrp="1"/>
          </p:cNvSpPr>
          <p:nvPr>
            <p:ph idx="12"/>
          </p:nvPr>
        </p:nvSpPr>
        <p:spPr>
          <a:xfrm>
            <a:off x="5775158" y="1344454"/>
            <a:ext cx="6354993" cy="3725983"/>
          </a:xfrm>
        </p:spPr>
        <p:txBody>
          <a:bodyPr/>
          <a:lstStyle/>
          <a:p>
            <a:r>
              <a:rPr lang="de-DE" dirty="0" err="1"/>
              <a:t>Quantification</a:t>
            </a:r>
            <a:r>
              <a:rPr lang="de-DE" dirty="0"/>
              <a:t> </a:t>
            </a:r>
            <a:r>
              <a:rPr lang="de-DE" dirty="0" err="1"/>
              <a:t>of</a:t>
            </a:r>
            <a:r>
              <a:rPr lang="de-DE" dirty="0"/>
              <a:t> nerve </a:t>
            </a:r>
            <a:r>
              <a:rPr lang="de-DE" dirty="0" err="1"/>
              <a:t>fibers</a:t>
            </a:r>
            <a:r>
              <a:rPr lang="de-DE" dirty="0"/>
              <a:t> (</a:t>
            </a:r>
            <a:r>
              <a:rPr lang="de-DE" dirty="0" err="1"/>
              <a:t>segmentation</a:t>
            </a:r>
            <a:r>
              <a:rPr lang="de-DE" dirty="0"/>
              <a:t>)</a:t>
            </a:r>
          </a:p>
          <a:p>
            <a:r>
              <a:rPr lang="de-DE" dirty="0"/>
              <a:t>Ultrasound-</a:t>
            </a:r>
            <a:r>
              <a:rPr lang="de-DE" dirty="0" err="1"/>
              <a:t>based</a:t>
            </a:r>
            <a:r>
              <a:rPr lang="de-DE" dirty="0"/>
              <a:t> </a:t>
            </a:r>
            <a:r>
              <a:rPr lang="de-DE" dirty="0" err="1"/>
              <a:t>colon</a:t>
            </a:r>
            <a:r>
              <a:rPr lang="de-DE" dirty="0"/>
              <a:t> </a:t>
            </a:r>
            <a:r>
              <a:rPr lang="de-DE" dirty="0" err="1"/>
              <a:t>segmentation</a:t>
            </a:r>
            <a:endParaRPr lang="de-DE" dirty="0"/>
          </a:p>
          <a:p>
            <a:r>
              <a:rPr lang="de-DE" dirty="0" err="1"/>
              <a:t>Pre</a:t>
            </a:r>
            <a:r>
              <a:rPr lang="de-DE" dirty="0"/>
              <a:t>/</a:t>
            </a:r>
            <a:r>
              <a:rPr lang="de-DE" dirty="0" err="1"/>
              <a:t>post</a:t>
            </a:r>
            <a:r>
              <a:rPr lang="de-DE" dirty="0"/>
              <a:t> </a:t>
            </a:r>
            <a:r>
              <a:rPr lang="de-DE" dirty="0" err="1"/>
              <a:t>surgery</a:t>
            </a:r>
            <a:r>
              <a:rPr lang="de-DE" dirty="0"/>
              <a:t> </a:t>
            </a:r>
            <a:r>
              <a:rPr lang="de-DE" dirty="0" err="1"/>
              <a:t>motion</a:t>
            </a:r>
            <a:r>
              <a:rPr lang="de-DE" dirty="0"/>
              <a:t> </a:t>
            </a:r>
            <a:r>
              <a:rPr lang="de-DE" dirty="0" err="1"/>
              <a:t>quantification</a:t>
            </a:r>
            <a:endParaRPr lang="de-DE" dirty="0"/>
          </a:p>
          <a:p>
            <a:r>
              <a:rPr lang="de-DE" dirty="0"/>
              <a:t>Measurement </a:t>
            </a:r>
            <a:r>
              <a:rPr lang="de-DE" dirty="0" err="1"/>
              <a:t>of</a:t>
            </a:r>
            <a:r>
              <a:rPr lang="de-DE" dirty="0"/>
              <a:t> </a:t>
            </a:r>
            <a:r>
              <a:rPr lang="de-DE" dirty="0" err="1"/>
              <a:t>BrainAging</a:t>
            </a:r>
            <a:endParaRPr lang="de-DE" dirty="0"/>
          </a:p>
        </p:txBody>
      </p:sp>
      <p:sp>
        <p:nvSpPr>
          <p:cNvPr id="6" name="Foliennummernplatzhalter 5">
            <a:extLst>
              <a:ext uri="{FF2B5EF4-FFF2-40B4-BE49-F238E27FC236}">
                <a16:creationId xmlns:a16="http://schemas.microsoft.com/office/drawing/2014/main" id="{B92D646A-B1DF-FF15-E124-153F61797314}"/>
              </a:ext>
            </a:extLst>
          </p:cNvPr>
          <p:cNvSpPr>
            <a:spLocks noGrp="1"/>
          </p:cNvSpPr>
          <p:nvPr>
            <p:ph type="sldNum" sz="quarter" idx="21"/>
          </p:nvPr>
        </p:nvSpPr>
        <p:spPr/>
        <p:txBody>
          <a:bodyPr/>
          <a:lstStyle/>
          <a:p>
            <a:fld id="{6AACF325-B7AD-424B-9ED4-D86E9A136C76}" type="slidenum">
              <a:rPr lang="de-DE" altLang="de-DE" smtClean="0"/>
              <a:pPr/>
              <a:t>8</a:t>
            </a:fld>
            <a:endParaRPr lang="de-DE" altLang="de-DE"/>
          </a:p>
        </p:txBody>
      </p:sp>
      <p:sp>
        <p:nvSpPr>
          <p:cNvPr id="7" name="Fußzeilenplatzhalter 6">
            <a:extLst>
              <a:ext uri="{FF2B5EF4-FFF2-40B4-BE49-F238E27FC236}">
                <a16:creationId xmlns:a16="http://schemas.microsoft.com/office/drawing/2014/main" id="{D108C8EA-A6B5-D0FB-005B-B82B1A9FF00C}"/>
              </a:ext>
            </a:extLst>
          </p:cNvPr>
          <p:cNvSpPr>
            <a:spLocks noGrp="1"/>
          </p:cNvSpPr>
          <p:nvPr>
            <p:ph type="ftr" sz="quarter" idx="4294967295"/>
          </p:nvPr>
        </p:nvSpPr>
        <p:spPr>
          <a:xfrm>
            <a:off x="4038600" y="6356350"/>
            <a:ext cx="4572000" cy="365125"/>
          </a:xfrm>
          <a:prstGeom prst="rect">
            <a:avLst/>
          </a:prstGeom>
        </p:spPr>
        <p:txBody>
          <a:bodyPr/>
          <a:lstStyle/>
          <a:p>
            <a:r>
              <a:rPr lang="de-DE" altLang="de-DE" dirty="0"/>
              <a:t>Medical </a:t>
            </a:r>
            <a:r>
              <a:rPr lang="de-DE" altLang="de-DE" dirty="0" err="1"/>
              <a:t>Machine</a:t>
            </a:r>
            <a:r>
              <a:rPr lang="de-DE" altLang="de-DE" dirty="0"/>
              <a:t> Learning Lab – Tim Hahn</a:t>
            </a:r>
          </a:p>
        </p:txBody>
      </p:sp>
      <p:pic>
        <p:nvPicPr>
          <p:cNvPr id="8" name="Google Shape;280;p23" title="Screenshot 2025-04-24 at 11.22.18.png">
            <a:extLst>
              <a:ext uri="{FF2B5EF4-FFF2-40B4-BE49-F238E27FC236}">
                <a16:creationId xmlns:a16="http://schemas.microsoft.com/office/drawing/2014/main" id="{62246A06-290C-DA7E-AFCD-B886D551B758}"/>
              </a:ext>
            </a:extLst>
          </p:cNvPr>
          <p:cNvPicPr preferRelativeResize="0"/>
          <p:nvPr/>
        </p:nvPicPr>
        <p:blipFill>
          <a:blip r:embed="rId2">
            <a:alphaModFix/>
          </a:blip>
          <a:srcRect r="53906"/>
          <a:stretch>
            <a:fillRect/>
          </a:stretch>
        </p:blipFill>
        <p:spPr>
          <a:xfrm>
            <a:off x="2784331" y="3806073"/>
            <a:ext cx="3142205" cy="2515167"/>
          </a:xfrm>
          <a:prstGeom prst="rect">
            <a:avLst/>
          </a:prstGeom>
          <a:noFill/>
          <a:ln>
            <a:noFill/>
          </a:ln>
        </p:spPr>
      </p:pic>
      <p:pic>
        <p:nvPicPr>
          <p:cNvPr id="2050" name="Picture 2" descr="Spezialisierte Gesichts- und Kopfschmerzdiagnostik – Radiologisches Zentrum  Mühlhausen">
            <a:extLst>
              <a:ext uri="{FF2B5EF4-FFF2-40B4-BE49-F238E27FC236}">
                <a16:creationId xmlns:a16="http://schemas.microsoft.com/office/drawing/2014/main" id="{9DE83A88-3DFA-8BAF-627B-D1BB116535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83" b="13324"/>
          <a:stretch>
            <a:fillRect/>
          </a:stretch>
        </p:blipFill>
        <p:spPr bwMode="auto">
          <a:xfrm>
            <a:off x="537959" y="1171073"/>
            <a:ext cx="3262533" cy="2515167"/>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4">
            <a:extLst>
              <a:ext uri="{FF2B5EF4-FFF2-40B4-BE49-F238E27FC236}">
                <a16:creationId xmlns:a16="http://schemas.microsoft.com/office/drawing/2014/main" id="{380EAAED-B0B7-4CF7-A546-4AB5F2DE773B}"/>
              </a:ext>
            </a:extLst>
          </p:cNvPr>
          <p:cNvSpPr>
            <a:spLocks noGrp="1"/>
          </p:cNvSpPr>
          <p:nvPr>
            <p:ph idx="13"/>
          </p:nvPr>
        </p:nvSpPr>
        <p:spPr/>
        <p:txBody>
          <a:bodyPr/>
          <a:lstStyle/>
          <a:p>
            <a:endParaRPr lang="de-DE"/>
          </a:p>
        </p:txBody>
      </p:sp>
    </p:spTree>
    <p:extLst>
      <p:ext uri="{BB962C8B-B14F-4D97-AF65-F5344CB8AC3E}">
        <p14:creationId xmlns:p14="http://schemas.microsoft.com/office/powerpoint/2010/main" val="877358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80AA-3B04-FFD2-12E0-4505F409D4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B19F8D-8199-01C9-EA76-7125C59B6AF1}"/>
              </a:ext>
            </a:extLst>
          </p:cNvPr>
          <p:cNvSpPr>
            <a:spLocks noGrp="1"/>
          </p:cNvSpPr>
          <p:nvPr>
            <p:ph type="title"/>
          </p:nvPr>
        </p:nvSpPr>
        <p:spPr/>
        <p:txBody>
          <a:bodyPr/>
          <a:lstStyle/>
          <a:p>
            <a:r>
              <a:rPr lang="de-DE" dirty="0"/>
              <a:t>Projects (</a:t>
            </a:r>
            <a:r>
              <a:rPr lang="de-DE" dirty="0" err="1"/>
              <a:t>selection</a:t>
            </a:r>
            <a:r>
              <a:rPr lang="de-DE" dirty="0"/>
              <a:t>)</a:t>
            </a:r>
          </a:p>
        </p:txBody>
      </p:sp>
      <p:sp>
        <p:nvSpPr>
          <p:cNvPr id="4" name="Inhaltsplatzhalter 3">
            <a:extLst>
              <a:ext uri="{FF2B5EF4-FFF2-40B4-BE49-F238E27FC236}">
                <a16:creationId xmlns:a16="http://schemas.microsoft.com/office/drawing/2014/main" id="{8D3337E3-802A-D61F-7EFF-1F02B3FBE585}"/>
              </a:ext>
            </a:extLst>
          </p:cNvPr>
          <p:cNvSpPr>
            <a:spLocks noGrp="1"/>
          </p:cNvSpPr>
          <p:nvPr>
            <p:ph idx="12"/>
          </p:nvPr>
        </p:nvSpPr>
        <p:spPr>
          <a:xfrm>
            <a:off x="5775158" y="1344454"/>
            <a:ext cx="6354993" cy="3725983"/>
          </a:xfrm>
        </p:spPr>
        <p:txBody>
          <a:bodyPr/>
          <a:lstStyle/>
          <a:p>
            <a:r>
              <a:rPr lang="de-DE" dirty="0" err="1"/>
              <a:t>Quantification</a:t>
            </a:r>
            <a:r>
              <a:rPr lang="de-DE" dirty="0"/>
              <a:t> </a:t>
            </a:r>
            <a:r>
              <a:rPr lang="de-DE" dirty="0" err="1"/>
              <a:t>of</a:t>
            </a:r>
            <a:r>
              <a:rPr lang="de-DE" dirty="0"/>
              <a:t> nerve </a:t>
            </a:r>
            <a:r>
              <a:rPr lang="de-DE" dirty="0" err="1"/>
              <a:t>fibers</a:t>
            </a:r>
            <a:r>
              <a:rPr lang="de-DE" dirty="0"/>
              <a:t> (</a:t>
            </a:r>
            <a:r>
              <a:rPr lang="de-DE" dirty="0" err="1"/>
              <a:t>segmentation</a:t>
            </a:r>
            <a:r>
              <a:rPr lang="de-DE" dirty="0"/>
              <a:t>)</a:t>
            </a:r>
          </a:p>
          <a:p>
            <a:r>
              <a:rPr lang="de-DE" dirty="0"/>
              <a:t>Ultrasound-</a:t>
            </a:r>
            <a:r>
              <a:rPr lang="de-DE" dirty="0" err="1"/>
              <a:t>based</a:t>
            </a:r>
            <a:r>
              <a:rPr lang="de-DE" dirty="0"/>
              <a:t> </a:t>
            </a:r>
            <a:r>
              <a:rPr lang="de-DE" dirty="0" err="1"/>
              <a:t>colon</a:t>
            </a:r>
            <a:r>
              <a:rPr lang="de-DE" dirty="0"/>
              <a:t> </a:t>
            </a:r>
            <a:r>
              <a:rPr lang="de-DE" dirty="0" err="1"/>
              <a:t>segmentation</a:t>
            </a:r>
            <a:endParaRPr lang="de-DE" dirty="0"/>
          </a:p>
          <a:p>
            <a:r>
              <a:rPr lang="de-DE" dirty="0" err="1"/>
              <a:t>Pre</a:t>
            </a:r>
            <a:r>
              <a:rPr lang="de-DE" dirty="0"/>
              <a:t>/</a:t>
            </a:r>
            <a:r>
              <a:rPr lang="de-DE" dirty="0" err="1"/>
              <a:t>post</a:t>
            </a:r>
            <a:r>
              <a:rPr lang="de-DE" dirty="0"/>
              <a:t> </a:t>
            </a:r>
            <a:r>
              <a:rPr lang="de-DE" dirty="0" err="1"/>
              <a:t>surgery</a:t>
            </a:r>
            <a:r>
              <a:rPr lang="de-DE" dirty="0"/>
              <a:t> </a:t>
            </a:r>
            <a:r>
              <a:rPr lang="de-DE" dirty="0" err="1"/>
              <a:t>motion</a:t>
            </a:r>
            <a:r>
              <a:rPr lang="de-DE" dirty="0"/>
              <a:t> </a:t>
            </a:r>
            <a:r>
              <a:rPr lang="de-DE" dirty="0" err="1"/>
              <a:t>quantification</a:t>
            </a:r>
            <a:endParaRPr lang="de-DE" dirty="0"/>
          </a:p>
          <a:p>
            <a:r>
              <a:rPr lang="de-DE" dirty="0"/>
              <a:t>Measurement </a:t>
            </a:r>
            <a:r>
              <a:rPr lang="de-DE" dirty="0" err="1"/>
              <a:t>of</a:t>
            </a:r>
            <a:r>
              <a:rPr lang="de-DE" dirty="0"/>
              <a:t> </a:t>
            </a:r>
            <a:r>
              <a:rPr lang="de-DE" dirty="0" err="1"/>
              <a:t>BrainAging</a:t>
            </a:r>
            <a:endParaRPr lang="de-DE" dirty="0"/>
          </a:p>
          <a:p>
            <a:r>
              <a:rPr lang="de-DE" dirty="0"/>
              <a:t>Pose Tracking </a:t>
            </a:r>
            <a:r>
              <a:rPr lang="de-DE" dirty="0" err="1"/>
              <a:t>with</a:t>
            </a:r>
            <a:r>
              <a:rPr lang="de-DE" dirty="0"/>
              <a:t> </a:t>
            </a:r>
            <a:r>
              <a:rPr lang="de-DE" dirty="0" err="1"/>
              <a:t>WiFI</a:t>
            </a:r>
            <a:endParaRPr lang="de-DE" dirty="0"/>
          </a:p>
        </p:txBody>
      </p:sp>
      <p:sp>
        <p:nvSpPr>
          <p:cNvPr id="6" name="Foliennummernplatzhalter 5">
            <a:extLst>
              <a:ext uri="{FF2B5EF4-FFF2-40B4-BE49-F238E27FC236}">
                <a16:creationId xmlns:a16="http://schemas.microsoft.com/office/drawing/2014/main" id="{C391ADE2-C051-7DFF-98FC-EBBDC37BAADF}"/>
              </a:ext>
            </a:extLst>
          </p:cNvPr>
          <p:cNvSpPr>
            <a:spLocks noGrp="1"/>
          </p:cNvSpPr>
          <p:nvPr>
            <p:ph type="sldNum" sz="quarter" idx="21"/>
          </p:nvPr>
        </p:nvSpPr>
        <p:spPr/>
        <p:txBody>
          <a:bodyPr/>
          <a:lstStyle/>
          <a:p>
            <a:fld id="{6AACF325-B7AD-424B-9ED4-D86E9A136C76}" type="slidenum">
              <a:rPr lang="de-DE" altLang="de-DE" smtClean="0"/>
              <a:pPr/>
              <a:t>9</a:t>
            </a:fld>
            <a:endParaRPr lang="de-DE" altLang="de-DE"/>
          </a:p>
        </p:txBody>
      </p:sp>
      <p:sp>
        <p:nvSpPr>
          <p:cNvPr id="7" name="Fußzeilenplatzhalter 6">
            <a:extLst>
              <a:ext uri="{FF2B5EF4-FFF2-40B4-BE49-F238E27FC236}">
                <a16:creationId xmlns:a16="http://schemas.microsoft.com/office/drawing/2014/main" id="{73392487-D25B-A0D2-577C-2AF62524D13F}"/>
              </a:ext>
            </a:extLst>
          </p:cNvPr>
          <p:cNvSpPr>
            <a:spLocks noGrp="1"/>
          </p:cNvSpPr>
          <p:nvPr>
            <p:ph type="ftr" sz="quarter" idx="4294967295"/>
          </p:nvPr>
        </p:nvSpPr>
        <p:spPr>
          <a:xfrm>
            <a:off x="4038600" y="6356350"/>
            <a:ext cx="4827494" cy="365125"/>
          </a:xfrm>
          <a:prstGeom prst="rect">
            <a:avLst/>
          </a:prstGeom>
        </p:spPr>
        <p:txBody>
          <a:bodyPr/>
          <a:lstStyle/>
          <a:p>
            <a:r>
              <a:rPr lang="de-DE" altLang="de-DE" dirty="0"/>
              <a:t>Medical </a:t>
            </a:r>
            <a:r>
              <a:rPr lang="de-DE" altLang="de-DE" dirty="0" err="1"/>
              <a:t>Machine</a:t>
            </a:r>
            <a:r>
              <a:rPr lang="de-DE" altLang="de-DE" dirty="0"/>
              <a:t> Learning Lab – Tim Hahn</a:t>
            </a:r>
          </a:p>
        </p:txBody>
      </p:sp>
      <p:pic>
        <p:nvPicPr>
          <p:cNvPr id="8" name="Grafik 7">
            <a:extLst>
              <a:ext uri="{FF2B5EF4-FFF2-40B4-BE49-F238E27FC236}">
                <a16:creationId xmlns:a16="http://schemas.microsoft.com/office/drawing/2014/main" id="{A6DB00A1-65A5-BCF9-6156-EFC4BE067FB3}"/>
              </a:ext>
            </a:extLst>
          </p:cNvPr>
          <p:cNvPicPr>
            <a:picLocks noChangeAspect="1"/>
          </p:cNvPicPr>
          <p:nvPr/>
        </p:nvPicPr>
        <p:blipFill>
          <a:blip r:embed="rId2"/>
          <a:srcRect l="61610" t="8965"/>
          <a:stretch>
            <a:fillRect/>
          </a:stretch>
        </p:blipFill>
        <p:spPr>
          <a:xfrm>
            <a:off x="778589" y="1220884"/>
            <a:ext cx="3103601" cy="4760736"/>
          </a:xfrm>
          <a:prstGeom prst="rect">
            <a:avLst/>
          </a:prstGeom>
        </p:spPr>
      </p:pic>
      <p:sp>
        <p:nvSpPr>
          <p:cNvPr id="10" name="Textfeld 9">
            <a:extLst>
              <a:ext uri="{FF2B5EF4-FFF2-40B4-BE49-F238E27FC236}">
                <a16:creationId xmlns:a16="http://schemas.microsoft.com/office/drawing/2014/main" id="{F27C1164-1C66-D61B-B6CB-1D6DAA2898E9}"/>
              </a:ext>
            </a:extLst>
          </p:cNvPr>
          <p:cNvSpPr txBox="1"/>
          <p:nvPr/>
        </p:nvSpPr>
        <p:spPr>
          <a:xfrm>
            <a:off x="636104" y="5997613"/>
            <a:ext cx="6096000" cy="379656"/>
          </a:xfrm>
          <a:prstGeom prst="rect">
            <a:avLst/>
          </a:prstGeom>
          <a:noFill/>
        </p:spPr>
        <p:txBody>
          <a:bodyPr wrap="square">
            <a:spAutoFit/>
          </a:bodyPr>
          <a:lstStyle/>
          <a:p>
            <a:r>
              <a:rPr lang="de-DE" sz="1867" dirty="0"/>
              <a:t>https://</a:t>
            </a:r>
            <a:r>
              <a:rPr lang="de-DE" sz="1867" dirty="0" err="1"/>
              <a:t>www.youtube.com</a:t>
            </a:r>
            <a:r>
              <a:rPr lang="de-DE" sz="1867" dirty="0"/>
              <a:t>/</a:t>
            </a:r>
            <a:r>
              <a:rPr lang="de-DE" sz="1867" dirty="0" err="1"/>
              <a:t>watch?v</a:t>
            </a:r>
            <a:r>
              <a:rPr lang="de-DE" sz="1867" dirty="0"/>
              <a:t>=HgDdaMy8KNE&amp;t=64s</a:t>
            </a:r>
          </a:p>
        </p:txBody>
      </p:sp>
      <p:sp>
        <p:nvSpPr>
          <p:cNvPr id="5" name="Inhaltsplatzhalter 4">
            <a:extLst>
              <a:ext uri="{FF2B5EF4-FFF2-40B4-BE49-F238E27FC236}">
                <a16:creationId xmlns:a16="http://schemas.microsoft.com/office/drawing/2014/main" id="{32419FAE-E9B5-F81C-6D1C-630664656B3C}"/>
              </a:ext>
            </a:extLst>
          </p:cNvPr>
          <p:cNvSpPr>
            <a:spLocks noGrp="1"/>
          </p:cNvSpPr>
          <p:nvPr>
            <p:ph idx="13"/>
          </p:nvPr>
        </p:nvSpPr>
        <p:spPr/>
        <p:txBody>
          <a:bodyPr/>
          <a:lstStyle/>
          <a:p>
            <a:endParaRPr lang="de-DE"/>
          </a:p>
        </p:txBody>
      </p:sp>
    </p:spTree>
    <p:extLst>
      <p:ext uri="{BB962C8B-B14F-4D97-AF65-F5344CB8AC3E}">
        <p14:creationId xmlns:p14="http://schemas.microsoft.com/office/powerpoint/2010/main" val="4017290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3295</Words>
  <Application>Microsoft Macintosh PowerPoint</Application>
  <PresentationFormat>Breitbild</PresentationFormat>
  <Paragraphs>402</Paragraphs>
  <Slides>42</Slides>
  <Notes>36</Notes>
  <HiddenSlides>0</HiddenSlides>
  <MMClips>0</MMClips>
  <ScaleCrop>false</ScaleCrop>
  <HeadingPairs>
    <vt:vector size="6" baseType="variant">
      <vt:variant>
        <vt:lpstr>Verwendete Schriftarten</vt:lpstr>
      </vt:variant>
      <vt:variant>
        <vt:i4>16</vt:i4>
      </vt:variant>
      <vt:variant>
        <vt:lpstr>Design</vt:lpstr>
      </vt:variant>
      <vt:variant>
        <vt:i4>1</vt:i4>
      </vt:variant>
      <vt:variant>
        <vt:lpstr>Folientitel</vt:lpstr>
      </vt:variant>
      <vt:variant>
        <vt:i4>42</vt:i4>
      </vt:variant>
    </vt:vector>
  </HeadingPairs>
  <TitlesOfParts>
    <vt:vector size="59" baseType="lpstr">
      <vt:lpstr>Arial</vt:lpstr>
      <vt:lpstr>Arial Rounded</vt:lpstr>
      <vt:lpstr>Avenir</vt:lpstr>
      <vt:lpstr>Avenir Book</vt:lpstr>
      <vt:lpstr>Calibri</vt:lpstr>
      <vt:lpstr>Calibri Light</vt:lpstr>
      <vt:lpstr>Cambria</vt:lpstr>
      <vt:lpstr>Cambria Math</vt:lpstr>
      <vt:lpstr>Lucida Grande</vt:lpstr>
      <vt:lpstr>Oxygen</vt:lpstr>
      <vt:lpstr>Raleway</vt:lpstr>
      <vt:lpstr>Roboto</vt:lpstr>
      <vt:lpstr>Short Stack</vt:lpstr>
      <vt:lpstr>Source Sans Pro</vt:lpstr>
      <vt:lpstr>Symbol</vt:lpstr>
      <vt:lpstr>Wingdings</vt:lpstr>
      <vt:lpstr>Office Theme</vt:lpstr>
      <vt:lpstr>AI in Medicine</vt:lpstr>
      <vt:lpstr>The Medical Machine Learning Lab</vt:lpstr>
      <vt:lpstr>The Medical Machine Learning Lab</vt:lpstr>
      <vt:lpstr>The Medical Machine Learning Lab</vt:lpstr>
      <vt:lpstr>Projects (selection)</vt:lpstr>
      <vt:lpstr>Projects (selection)</vt:lpstr>
      <vt:lpstr>Projects (selection)</vt:lpstr>
      <vt:lpstr>Projects (selection)</vt:lpstr>
      <vt:lpstr>Projects (selection)</vt:lpstr>
      <vt:lpstr>Projects (selection)</vt:lpstr>
      <vt:lpstr>Towards Personalized Medicine</vt:lpstr>
      <vt:lpstr>Towards Personalized Medicine</vt:lpstr>
      <vt:lpstr>Group-Level Statistical Inference</vt:lpstr>
      <vt:lpstr>Group-Level Statistical Inference</vt:lpstr>
      <vt:lpstr>Group-Level Statistical Inference</vt:lpstr>
      <vt:lpstr>Group-Level Statistical Inference</vt:lpstr>
      <vt:lpstr>Towards Personalized Medicine</vt:lpstr>
      <vt:lpstr>Towards Personalized Medicine</vt:lpstr>
      <vt:lpstr>From group-level inference to single-subject prediction</vt:lpstr>
      <vt:lpstr>Towards Personalized Medicine</vt:lpstr>
      <vt:lpstr>Towards Personalized Medicine</vt:lpstr>
      <vt:lpstr>Towards Personalized Medicine</vt:lpstr>
      <vt:lpstr>From Prediction to Control</vt:lpstr>
      <vt:lpstr>From Prediction to Understanding Dynamical Systems</vt:lpstr>
      <vt:lpstr>From Prediction to Understanding Dynamical Systems</vt:lpstr>
      <vt:lpstr>Longitudinal Symptom Dynamics modeling</vt:lpstr>
      <vt:lpstr>Longitudinal Symptom Dynamics modeling</vt:lpstr>
      <vt:lpstr>Longitudinal Symptom Dynamics modeling</vt:lpstr>
      <vt:lpstr>Longitudinal Symptom Dynamics modeling</vt:lpstr>
      <vt:lpstr>From Prediction to Understanding Dynamical Systems</vt:lpstr>
      <vt:lpstr>Theory-driven theranostic markers for ECT response</vt:lpstr>
      <vt:lpstr>Theory-driven theranostic markers for ECT response</vt:lpstr>
      <vt:lpstr>Theory-driven theranostic markers for ECT response</vt:lpstr>
      <vt:lpstr>Theory-driven theranostic markers for ECT response</vt:lpstr>
      <vt:lpstr>Theory-driven theranostic markers for ECT response</vt:lpstr>
      <vt:lpstr>Theory-driven theranostic markers for ECT response</vt:lpstr>
      <vt:lpstr>Theory-driven theranostic markers for ECT response</vt:lpstr>
      <vt:lpstr>Theory-driven theranostic markers for ECT response</vt:lpstr>
      <vt:lpstr>From Prediction to Control</vt:lpstr>
      <vt:lpstr>From Prediction to Understanding Dynamical Systems</vt:lpstr>
      <vt:lpstr>From Prediction to Control</vt:lpstr>
      <vt:lpstr>www.mmll.uni-muenster.de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2018-09-13T19:11:55Z</dcterms:created>
  <dcterms:modified xsi:type="dcterms:W3CDTF">2026-02-27T12:09:20Z</dcterms:modified>
</cp:coreProperties>
</file>