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8229600" cx="14630400"/>
  <p:notesSz cx="8229600" cy="14630400"/>
  <p:embeddedFontLst>
    <p:embeddedFont>
      <p:font typeface="Alexandria SemiBold"/>
      <p:regular r:id="rId15"/>
      <p:bold r:id="rId16"/>
    </p:embeddedFont>
    <p:embeddedFont>
      <p:font typeface="Sora Light"/>
      <p:regular r:id="rId17"/>
      <p:bold r:id="rId18"/>
    </p:embeddedFont>
    <p:embeddedFont>
      <p:font typeface="Alexandria"/>
      <p:regular r:id="rId19"/>
      <p:bold r:id="rId20"/>
    </p:embeddedFont>
    <p:embeddedFont>
      <p:font typeface="Sora"/>
      <p:regular r:id="rId21"/>
      <p:bold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lexandria-bold.fntdata"/><Relationship Id="rId11" Type="http://schemas.openxmlformats.org/officeDocument/2006/relationships/slide" Target="slides/slide7.xml"/><Relationship Id="rId22" Type="http://schemas.openxmlformats.org/officeDocument/2006/relationships/font" Target="fonts/Sora-bold.fntdata"/><Relationship Id="rId10" Type="http://schemas.openxmlformats.org/officeDocument/2006/relationships/slide" Target="slides/slide6.xml"/><Relationship Id="rId21" Type="http://schemas.openxmlformats.org/officeDocument/2006/relationships/font" Target="fonts/Sora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AlexandriaSemiBold-regular.fntdata"/><Relationship Id="rId14" Type="http://schemas.openxmlformats.org/officeDocument/2006/relationships/slide" Target="slides/slide10.xml"/><Relationship Id="rId17" Type="http://schemas.openxmlformats.org/officeDocument/2006/relationships/font" Target="fonts/SoraLight-regular.fntdata"/><Relationship Id="rId16" Type="http://schemas.openxmlformats.org/officeDocument/2006/relationships/font" Target="fonts/AlexandriaSemiBold-bold.fntdata"/><Relationship Id="rId5" Type="http://schemas.openxmlformats.org/officeDocument/2006/relationships/slide" Target="slides/slide1.xml"/><Relationship Id="rId19" Type="http://schemas.openxmlformats.org/officeDocument/2006/relationships/font" Target="fonts/Alexandria-regular.fntdata"/><Relationship Id="rId6" Type="http://schemas.openxmlformats.org/officeDocument/2006/relationships/slide" Target="slides/slide2.xml"/><Relationship Id="rId18" Type="http://schemas.openxmlformats.org/officeDocument/2006/relationships/font" Target="fonts/SoraLight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" name="Google Shape;5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" name="Google Shape;8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" name="Google Shape;13;p2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9" name="Google Shape;49;p11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3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" name="Google Shape;21;p4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" name="Google Shape;25;p5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9" name="Google Shape;29;p6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" name="Google Shape;33;p7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7" name="Google Shape;37;p8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1" name="Google Shape;41;p9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5" name="Google Shape;45;p10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hyperlink" Target="https://sites.google.com/unifi.it/compbios" TargetMode="External"/><Relationship Id="rId5" Type="http://schemas.openxmlformats.org/officeDocument/2006/relationships/hyperlink" Target="mailto:antonio.lanata@unifi.it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3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31.png"/><Relationship Id="rId8" Type="http://schemas.openxmlformats.org/officeDocument/2006/relationships/image" Target="../media/image2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png"/><Relationship Id="rId4" Type="http://schemas.openxmlformats.org/officeDocument/2006/relationships/image" Target="../media/image30.png"/><Relationship Id="rId5" Type="http://schemas.openxmlformats.org/officeDocument/2006/relationships/image" Target="../media/image36.png"/><Relationship Id="rId6" Type="http://schemas.openxmlformats.org/officeDocument/2006/relationships/image" Target="../media/image23.png"/><Relationship Id="rId7" Type="http://schemas.openxmlformats.org/officeDocument/2006/relationships/image" Target="../media/image2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png"/><Relationship Id="rId4" Type="http://schemas.openxmlformats.org/officeDocument/2006/relationships/image" Target="../media/image24.png"/><Relationship Id="rId5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6" name="Google Shape;5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/>
          <p:nvPr/>
        </p:nvSpPr>
        <p:spPr>
          <a:xfrm>
            <a:off x="758309" y="2678192"/>
            <a:ext cx="2593062" cy="356235"/>
          </a:xfrm>
          <a:prstGeom prst="roundRect">
            <a:avLst>
              <a:gd fmla="val 17881" name="adj"/>
            </a:avLst>
          </a:prstGeom>
          <a:solidFill>
            <a:srgbClr val="D5DC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/>
          <p:nvPr/>
        </p:nvSpPr>
        <p:spPr>
          <a:xfrm>
            <a:off x="872014" y="2734985"/>
            <a:ext cx="2365653" cy="242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150"/>
              <a:buFont typeface="Sora"/>
              <a:buNone/>
            </a:pPr>
            <a:r>
              <a:rPr b="0" i="0" lang="en-US" sz="11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COMPBIOS RESEARCH GROUP</a:t>
            </a:r>
            <a:endParaRPr b="0" i="0" sz="1150" u="none" cap="none" strike="noStrike"/>
          </a:p>
        </p:txBody>
      </p:sp>
      <p:sp>
        <p:nvSpPr>
          <p:cNvPr id="59" name="Google Shape;59;p13"/>
          <p:cNvSpPr/>
          <p:nvPr/>
        </p:nvSpPr>
        <p:spPr>
          <a:xfrm>
            <a:off x="3446145" y="2670572"/>
            <a:ext cx="2296239" cy="371475"/>
          </a:xfrm>
          <a:prstGeom prst="roundRect">
            <a:avLst>
              <a:gd fmla="val 17147" name="adj"/>
            </a:avLst>
          </a:prstGeom>
          <a:noFill/>
          <a:ln cap="flat" cmpd="sng" w="9525">
            <a:solidFill>
              <a:srgbClr val="1A2D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3"/>
          <p:cNvSpPr/>
          <p:nvPr/>
        </p:nvSpPr>
        <p:spPr>
          <a:xfrm>
            <a:off x="3567470" y="2734985"/>
            <a:ext cx="2053590" cy="242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150"/>
              <a:buFont typeface="Sora"/>
              <a:buNone/>
            </a:pPr>
            <a:r>
              <a:rPr b="0" i="0" lang="en-US" sz="1150" u="none" cap="none" strike="noStrike">
                <a:solidFill>
                  <a:srgbClr val="1A2D7A"/>
                </a:solidFill>
                <a:latin typeface="Sora"/>
                <a:ea typeface="Sora"/>
                <a:cs typeface="Sora"/>
                <a:sym typeface="Sora"/>
              </a:rPr>
              <a:t>UNIVERSITY OF FLORENCE</a:t>
            </a:r>
            <a:endParaRPr b="0" i="0" sz="1150" u="none" cap="none" strike="noStrike"/>
          </a:p>
        </p:txBody>
      </p:sp>
      <p:sp>
        <p:nvSpPr>
          <p:cNvPr id="61" name="Google Shape;61;p13"/>
          <p:cNvSpPr/>
          <p:nvPr/>
        </p:nvSpPr>
        <p:spPr>
          <a:xfrm>
            <a:off x="758309" y="3117771"/>
            <a:ext cx="7627382" cy="1247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900"/>
              <a:buFont typeface="Alexandria"/>
              <a:buNone/>
            </a:pPr>
            <a:r>
              <a:rPr b="0" i="0" lang="en-US" sz="39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Biosignals as a Language of Life</a:t>
            </a:r>
            <a:endParaRPr b="0" i="0" sz="3900" u="none" cap="none" strike="noStrike"/>
          </a:p>
        </p:txBody>
      </p:sp>
      <p:sp>
        <p:nvSpPr>
          <p:cNvPr id="62" name="Google Shape;62;p13"/>
          <p:cNvSpPr/>
          <p:nvPr/>
        </p:nvSpPr>
        <p:spPr>
          <a:xfrm>
            <a:off x="758309" y="4649153"/>
            <a:ext cx="7627382" cy="9097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Antonio Lanatà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— Head of the Biosignal and Bioinstrumentation Laboratory</a:t>
            </a:r>
            <a:endParaRPr b="0" i="0" sz="1450" u="none" cap="none" strike="noStrike"/>
          </a:p>
          <a:p>
            <a:pPr indent="0" lvl="0" marL="0" marR="0" rtl="0" algn="l">
              <a:lnSpc>
                <a:spcPct val="162069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Computational Physiology and Biomedical Systems (ComPBioS)</a:t>
            </a:r>
            <a:endParaRPr b="0" i="0" sz="1450" u="none" cap="none" strike="noStrike">
              <a:solidFill>
                <a:srgbClr val="3B3535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Department</a:t>
            </a: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of Information </a:t>
            </a: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Engineering,</a:t>
            </a: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</a:t>
            </a: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University</a:t>
            </a: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of Florence, Italy</a:t>
            </a:r>
            <a:endParaRPr sz="1450">
              <a:solidFill>
                <a:srgbClr val="3B3535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marR="0" rtl="0" algn="l">
              <a:lnSpc>
                <a:spcPct val="162069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450"/>
              <a:buFont typeface="Sora"/>
              <a:buNone/>
            </a:pPr>
            <a:r>
              <a:rPr b="0" i="0" lang="en-US" sz="1450" u="sng" cap="none" strike="noStrike">
                <a:solidFill>
                  <a:schemeClr val="hlink"/>
                </a:solidFill>
                <a:latin typeface="Sora"/>
                <a:ea typeface="Sora"/>
                <a:cs typeface="Sora"/>
                <a:sym typeface="Sora"/>
                <a:hlinkClick r:id="rId4"/>
              </a:rPr>
              <a:t>compbios.unifi.it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</a:t>
            </a:r>
            <a:endParaRPr b="0" i="0" sz="1450" u="none" cap="none" strike="noStrike">
              <a:solidFill>
                <a:srgbClr val="3B3535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</a:t>
            </a:r>
            <a:r>
              <a:rPr b="0" i="0" lang="en-US" sz="1450" u="sng" cap="none" strike="noStrike">
                <a:solidFill>
                  <a:schemeClr val="hlink"/>
                </a:solidFill>
                <a:latin typeface="Sora"/>
                <a:ea typeface="Sora"/>
                <a:cs typeface="Sora"/>
                <a:sym typeface="Sora"/>
                <a:hlinkClick r:id="rId5"/>
              </a:rPr>
              <a:t>antonio.lanata@unifi.it</a:t>
            </a:r>
            <a:endParaRPr b="0" i="0" sz="145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2"/>
          <p:cNvSpPr/>
          <p:nvPr/>
        </p:nvSpPr>
        <p:spPr>
          <a:xfrm>
            <a:off x="758309" y="623054"/>
            <a:ext cx="12293798" cy="6235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900"/>
              <a:buFont typeface="Alexandria"/>
              <a:buNone/>
            </a:pPr>
            <a:r>
              <a:rPr b="0" i="0" lang="en-US" sz="39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Biosignal 2030: The Multiscale Interaction Model</a:t>
            </a:r>
            <a:endParaRPr b="0" i="0" sz="3900" u="none" cap="none" strike="noStrike"/>
          </a:p>
        </p:txBody>
      </p:sp>
      <p:sp>
        <p:nvSpPr>
          <p:cNvPr id="250" name="Google Shape;250;p22"/>
          <p:cNvSpPr/>
          <p:nvPr/>
        </p:nvSpPr>
        <p:spPr>
          <a:xfrm>
            <a:off x="758309" y="1625679"/>
            <a:ext cx="13113782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When structural similarity and directional coupling recur across organs, brains, modalities, and species — we observe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interaction architecture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 Biosignal science becomes the study of interaction systems.</a:t>
            </a:r>
            <a:endParaRPr b="0" i="0" sz="1450" u="none" cap="none" strike="noStrike"/>
          </a:p>
        </p:txBody>
      </p:sp>
      <p:sp>
        <p:nvSpPr>
          <p:cNvPr id="251" name="Google Shape;251;p22"/>
          <p:cNvSpPr/>
          <p:nvPr/>
        </p:nvSpPr>
        <p:spPr>
          <a:xfrm>
            <a:off x="758309" y="2472095"/>
            <a:ext cx="13113782" cy="332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SzPts val="1650"/>
              <a:buFont typeface="Arial"/>
              <a:buNone/>
            </a:pPr>
            <a:r>
              <a:t/>
            </a:r>
            <a:endParaRPr b="0" i="0" sz="1650" u="none" cap="none" strike="noStrike"/>
          </a:p>
        </p:txBody>
      </p:sp>
      <p:pic>
        <p:nvPicPr>
          <p:cNvPr descr="preencoded.png" id="252" name="Google Shape;25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8309" y="2472095"/>
            <a:ext cx="13113782" cy="332423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2"/>
          <p:cNvSpPr/>
          <p:nvPr/>
        </p:nvSpPr>
        <p:spPr>
          <a:xfrm>
            <a:off x="758309" y="3044428"/>
            <a:ext cx="13113782" cy="3032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Where 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X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= intrinsic state, 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C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= coupling structure, 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E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= environmental embedding.</a:t>
            </a:r>
            <a:endParaRPr b="0" i="0" sz="1450" u="none" cap="none" strike="noStrike"/>
          </a:p>
        </p:txBody>
      </p:sp>
      <p:sp>
        <p:nvSpPr>
          <p:cNvPr id="254" name="Google Shape;254;p22"/>
          <p:cNvSpPr/>
          <p:nvPr/>
        </p:nvSpPr>
        <p:spPr>
          <a:xfrm>
            <a:off x="758309" y="3560921"/>
            <a:ext cx="3136225" cy="2799398"/>
          </a:xfrm>
          <a:prstGeom prst="roundRect">
            <a:avLst>
              <a:gd fmla="val 2844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2"/>
          <p:cNvSpPr/>
          <p:nvPr/>
        </p:nvSpPr>
        <p:spPr>
          <a:xfrm>
            <a:off x="955477" y="3758089"/>
            <a:ext cx="568643" cy="568643"/>
          </a:xfrm>
          <a:prstGeom prst="roundRect">
            <a:avLst>
              <a:gd fmla="val 16078780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6" name="Google Shape;256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1806" y="3914418"/>
            <a:ext cx="255865" cy="25586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2"/>
          <p:cNvSpPr/>
          <p:nvPr/>
        </p:nvSpPr>
        <p:spPr>
          <a:xfrm>
            <a:off x="955477" y="4516279"/>
            <a:ext cx="2633305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Multiscale Reporting</a:t>
            </a:r>
            <a:endParaRPr b="0" i="0" sz="1950" u="none" cap="none" strike="noStrike"/>
          </a:p>
        </p:txBody>
      </p:sp>
      <p:sp>
        <p:nvSpPr>
          <p:cNvPr id="258" name="Google Shape;258;p22"/>
          <p:cNvSpPr/>
          <p:nvPr/>
        </p:nvSpPr>
        <p:spPr>
          <a:xfrm>
            <a:off x="955477" y="4941689"/>
            <a:ext cx="2741890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Entropy profiles across scales, not just scalar means</a:t>
            </a:r>
            <a:endParaRPr b="0" i="0" sz="1450" u="none" cap="none" strike="noStrike"/>
          </a:p>
        </p:txBody>
      </p:sp>
      <p:sp>
        <p:nvSpPr>
          <p:cNvPr id="259" name="Google Shape;259;p22"/>
          <p:cNvSpPr/>
          <p:nvPr/>
        </p:nvSpPr>
        <p:spPr>
          <a:xfrm>
            <a:off x="4084082" y="3560921"/>
            <a:ext cx="3136344" cy="2799398"/>
          </a:xfrm>
          <a:prstGeom prst="roundRect">
            <a:avLst>
              <a:gd fmla="val 2844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22"/>
          <p:cNvSpPr/>
          <p:nvPr/>
        </p:nvSpPr>
        <p:spPr>
          <a:xfrm>
            <a:off x="4281249" y="3758089"/>
            <a:ext cx="568643" cy="568643"/>
          </a:xfrm>
          <a:prstGeom prst="roundRect">
            <a:avLst>
              <a:gd fmla="val 16078780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61" name="Google Shape;261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37578" y="3914418"/>
            <a:ext cx="255865" cy="25586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2"/>
          <p:cNvSpPr/>
          <p:nvPr/>
        </p:nvSpPr>
        <p:spPr>
          <a:xfrm>
            <a:off x="4281249" y="4516279"/>
            <a:ext cx="2742009" cy="623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Directionality Modelling</a:t>
            </a:r>
            <a:endParaRPr b="0" i="0" sz="1950" u="none" cap="none" strike="noStrike"/>
          </a:p>
        </p:txBody>
      </p:sp>
      <p:sp>
        <p:nvSpPr>
          <p:cNvPr id="263" name="Google Shape;263;p22"/>
          <p:cNvSpPr/>
          <p:nvPr/>
        </p:nvSpPr>
        <p:spPr>
          <a:xfrm>
            <a:off x="4281249" y="5253395"/>
            <a:ext cx="2742009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Define the arrow of time (A→B)</a:t>
            </a:r>
            <a:endParaRPr b="0" i="0" sz="1450" u="none" cap="none" strike="noStrike"/>
          </a:p>
        </p:txBody>
      </p:sp>
      <p:sp>
        <p:nvSpPr>
          <p:cNvPr id="264" name="Google Shape;264;p22"/>
          <p:cNvSpPr/>
          <p:nvPr/>
        </p:nvSpPr>
        <p:spPr>
          <a:xfrm>
            <a:off x="7409974" y="3560921"/>
            <a:ext cx="3136225" cy="2799398"/>
          </a:xfrm>
          <a:prstGeom prst="roundRect">
            <a:avLst>
              <a:gd fmla="val 2844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22"/>
          <p:cNvSpPr/>
          <p:nvPr/>
        </p:nvSpPr>
        <p:spPr>
          <a:xfrm>
            <a:off x="7607141" y="3758089"/>
            <a:ext cx="568643" cy="568643"/>
          </a:xfrm>
          <a:prstGeom prst="roundRect">
            <a:avLst>
              <a:gd fmla="val 16078780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66" name="Google Shape;266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63470" y="3914418"/>
            <a:ext cx="255865" cy="25586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22"/>
          <p:cNvSpPr/>
          <p:nvPr/>
        </p:nvSpPr>
        <p:spPr>
          <a:xfrm>
            <a:off x="7607141" y="4516279"/>
            <a:ext cx="2741890" cy="623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Surrogate Benchmarking</a:t>
            </a:r>
            <a:endParaRPr b="0" i="0" sz="1950" u="none" cap="none" strike="noStrike"/>
          </a:p>
        </p:txBody>
      </p:sp>
      <p:sp>
        <p:nvSpPr>
          <p:cNvPr id="268" name="Google Shape;268;p22"/>
          <p:cNvSpPr/>
          <p:nvPr/>
        </p:nvSpPr>
        <p:spPr>
          <a:xfrm>
            <a:off x="7607141" y="5253395"/>
            <a:ext cx="2741890" cy="9097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Mandatory null model validation for all coupling claims</a:t>
            </a:r>
            <a:endParaRPr b="0" i="0" sz="1450" u="none" cap="none" strike="noStrike"/>
          </a:p>
        </p:txBody>
      </p:sp>
      <p:sp>
        <p:nvSpPr>
          <p:cNvPr id="269" name="Google Shape;269;p22"/>
          <p:cNvSpPr/>
          <p:nvPr/>
        </p:nvSpPr>
        <p:spPr>
          <a:xfrm>
            <a:off x="10735747" y="3560921"/>
            <a:ext cx="3136344" cy="2799398"/>
          </a:xfrm>
          <a:prstGeom prst="roundRect">
            <a:avLst>
              <a:gd fmla="val 2844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22"/>
          <p:cNvSpPr/>
          <p:nvPr/>
        </p:nvSpPr>
        <p:spPr>
          <a:xfrm>
            <a:off x="10932914" y="3758089"/>
            <a:ext cx="568643" cy="568643"/>
          </a:xfrm>
          <a:prstGeom prst="roundRect">
            <a:avLst>
              <a:gd fmla="val 16078780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71" name="Google Shape;271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089243" y="3914418"/>
            <a:ext cx="255865" cy="25586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2"/>
          <p:cNvSpPr/>
          <p:nvPr/>
        </p:nvSpPr>
        <p:spPr>
          <a:xfrm>
            <a:off x="10932914" y="4516279"/>
            <a:ext cx="2694146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Interpretability Audit</a:t>
            </a:r>
            <a:endParaRPr b="0" i="0" sz="1950" u="none" cap="none" strike="noStrike"/>
          </a:p>
        </p:txBody>
      </p:sp>
      <p:sp>
        <p:nvSpPr>
          <p:cNvPr id="273" name="Google Shape;273;p22"/>
          <p:cNvSpPr/>
          <p:nvPr/>
        </p:nvSpPr>
        <p:spPr>
          <a:xfrm>
            <a:off x="10932914" y="4941689"/>
            <a:ext cx="2742009" cy="9097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AI models must remain physiologically interpretable (White-box)</a:t>
            </a:r>
            <a:endParaRPr b="0" i="0" sz="1450" u="none" cap="none" strike="noStrike"/>
          </a:p>
        </p:txBody>
      </p:sp>
      <p:sp>
        <p:nvSpPr>
          <p:cNvPr id="274" name="Google Shape;274;p22"/>
          <p:cNvSpPr/>
          <p:nvPr/>
        </p:nvSpPr>
        <p:spPr>
          <a:xfrm>
            <a:off x="1042630" y="6786801"/>
            <a:ext cx="12829461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Vision: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Bio-Interactive Living Labs — capturing emergent behaviours through multimodal sensing, real-time adaptive feedback, and naturalistic cross-kingdom interaction.</a:t>
            </a:r>
            <a:endParaRPr b="0" i="0" sz="1450" u="none" cap="none" strike="noStrike"/>
          </a:p>
        </p:txBody>
      </p:sp>
      <p:sp>
        <p:nvSpPr>
          <p:cNvPr id="275" name="Google Shape;275;p22"/>
          <p:cNvSpPr/>
          <p:nvPr/>
        </p:nvSpPr>
        <p:spPr>
          <a:xfrm>
            <a:off x="758309" y="6573560"/>
            <a:ext cx="22860" cy="1032986"/>
          </a:xfrm>
          <a:prstGeom prst="rect">
            <a:avLst/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22"/>
          <p:cNvSpPr/>
          <p:nvPr/>
        </p:nvSpPr>
        <p:spPr>
          <a:xfrm>
            <a:off x="12909950" y="7794566"/>
            <a:ext cx="1600200" cy="4185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AFA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8" name="Google Shape;6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16659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/>
          <p:nvPr/>
        </p:nvSpPr>
        <p:spPr>
          <a:xfrm>
            <a:off x="758309" y="741998"/>
            <a:ext cx="5380911" cy="6235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900"/>
              <a:buFont typeface="Alexandria"/>
              <a:buNone/>
            </a:pPr>
            <a:r>
              <a:rPr b="0" i="0" lang="en-US" sz="39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Reframing Biosignals</a:t>
            </a:r>
            <a:endParaRPr b="0" i="0" sz="3900" u="none" cap="none" strike="noStrike"/>
          </a:p>
        </p:txBody>
      </p:sp>
      <p:sp>
        <p:nvSpPr>
          <p:cNvPr id="70" name="Google Shape;70;p14"/>
          <p:cNvSpPr/>
          <p:nvPr/>
        </p:nvSpPr>
        <p:spPr>
          <a:xfrm>
            <a:off x="758309" y="1649849"/>
            <a:ext cx="7627382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Biosignals are not merely measurements of physiology. Any measured signal 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X(t)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can be described as:</a:t>
            </a:r>
            <a:endParaRPr b="0" i="0" sz="1450" u="none" cap="none" strike="noStrike"/>
          </a:p>
        </p:txBody>
      </p:sp>
      <p:sp>
        <p:nvSpPr>
          <p:cNvPr id="71" name="Google Shape;71;p14"/>
          <p:cNvSpPr/>
          <p:nvPr/>
        </p:nvSpPr>
        <p:spPr>
          <a:xfrm>
            <a:off x="758309" y="2496264"/>
            <a:ext cx="7627382" cy="332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SzPts val="1650"/>
              <a:buFont typeface="Arial"/>
              <a:buNone/>
            </a:pPr>
            <a:r>
              <a:t/>
            </a:r>
            <a:endParaRPr b="0" i="0" sz="1650" u="none" cap="none" strike="noStrike"/>
          </a:p>
        </p:txBody>
      </p:sp>
      <p:pic>
        <p:nvPicPr>
          <p:cNvPr descr="preencoded.png" id="72" name="Google Shape;72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8309" y="2496264"/>
            <a:ext cx="7627382" cy="332423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4"/>
          <p:cNvSpPr/>
          <p:nvPr/>
        </p:nvSpPr>
        <p:spPr>
          <a:xfrm>
            <a:off x="758309" y="3068598"/>
            <a:ext cx="7627382" cy="121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9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where 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s(t)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is a latent multiscale physiological state, and 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P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is a projection operator. What we measure is not the system itself, but a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projection of its trajectory</a:t>
            </a: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: </a:t>
            </a:r>
            <a:endParaRPr sz="1450">
              <a:solidFill>
                <a:srgbClr val="3B3535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A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window into a deeper, hidden dynamical system rather than a direct readout of physiology.</a:t>
            </a:r>
            <a:endParaRPr b="0" i="0" sz="1450" u="none" cap="none" strike="noStrike"/>
          </a:p>
        </p:txBody>
      </p:sp>
      <p:sp>
        <p:nvSpPr>
          <p:cNvPr id="74" name="Google Shape;74;p14"/>
          <p:cNvSpPr/>
          <p:nvPr/>
        </p:nvSpPr>
        <p:spPr>
          <a:xfrm>
            <a:off x="758309" y="4684395"/>
            <a:ext cx="3582472" cy="623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From Nonlinear Descriptors…</a:t>
            </a:r>
            <a:endParaRPr b="0" i="0" sz="1950" u="none" cap="none" strike="noStrike"/>
          </a:p>
        </p:txBody>
      </p:sp>
      <p:sp>
        <p:nvSpPr>
          <p:cNvPr id="75" name="Google Shape;75;p14"/>
          <p:cNvSpPr/>
          <p:nvPr/>
        </p:nvSpPr>
        <p:spPr>
          <a:xfrm>
            <a:off x="758309" y="5497354"/>
            <a:ext cx="3582472" cy="1819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Classical reductionism (ECG → Heart Rate, EEG → Band Power, HRV → LF/HF Ratio) causes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dimensional collapse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— reducing high-dimensional processes to scalar descriptors.</a:t>
            </a:r>
            <a:endParaRPr b="0" i="0" sz="1450" u="none" cap="none" strike="noStrike"/>
          </a:p>
        </p:txBody>
      </p:sp>
      <p:sp>
        <p:nvSpPr>
          <p:cNvPr id="76" name="Google Shape;76;p14"/>
          <p:cNvSpPr/>
          <p:nvPr/>
        </p:nvSpPr>
        <p:spPr>
          <a:xfrm>
            <a:off x="4674394" y="4494848"/>
            <a:ext cx="3855363" cy="2992636"/>
          </a:xfrm>
          <a:prstGeom prst="roundRect">
            <a:avLst>
              <a:gd fmla="val 4561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4"/>
          <p:cNvSpPr/>
          <p:nvPr/>
        </p:nvSpPr>
        <p:spPr>
          <a:xfrm>
            <a:off x="4863941" y="4684395"/>
            <a:ext cx="3476268" cy="623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50"/>
              <a:buFont typeface="Alexandria SemiBold"/>
              <a:buNone/>
            </a:pPr>
            <a:r>
              <a:rPr b="1" i="0" lang="en-US" sz="1950" u="none" cap="none" strike="noStrike">
                <a:solidFill>
                  <a:srgbClr val="FFFFFF"/>
                </a:solidFill>
                <a:latin typeface="Alexandria SemiBold"/>
                <a:ea typeface="Alexandria SemiBold"/>
                <a:cs typeface="Alexandria SemiBold"/>
                <a:sym typeface="Alexandria SemiBold"/>
              </a:rPr>
              <a:t>…To Multiscale Interaction Systems</a:t>
            </a:r>
            <a:endParaRPr b="0" i="0" sz="1950" u="none" cap="none" strike="noStrike"/>
          </a:p>
        </p:txBody>
      </p:sp>
      <p:sp>
        <p:nvSpPr>
          <p:cNvPr id="78" name="Google Shape;78;p14"/>
          <p:cNvSpPr/>
          <p:nvPr/>
        </p:nvSpPr>
        <p:spPr>
          <a:xfrm>
            <a:off x="4863941" y="5497354"/>
            <a:ext cx="3476268" cy="15162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50"/>
              <a:buFont typeface="Sora Light"/>
              <a:buNone/>
            </a:pPr>
            <a:r>
              <a:rPr b="0" i="0" lang="en-US" sz="1450" u="none" cap="none" strike="noStrike">
                <a:solidFill>
                  <a:srgbClr val="FFFFFF"/>
                </a:solidFill>
                <a:latin typeface="Sora Light"/>
                <a:ea typeface="Sora Light"/>
                <a:cs typeface="Sora Light"/>
                <a:sym typeface="Sora Light"/>
              </a:rPr>
              <a:t>We reframe biosignal science: from signal quality to </a:t>
            </a:r>
            <a:r>
              <a:rPr b="1" i="0" lang="en-US" sz="1450" u="none" cap="none" strike="noStrike">
                <a:solidFill>
                  <a:srgbClr val="FFFFFF"/>
                </a:solidFill>
                <a:latin typeface="Sora Light"/>
                <a:ea typeface="Sora Light"/>
                <a:cs typeface="Sora Light"/>
                <a:sym typeface="Sora Light"/>
              </a:rPr>
              <a:t>cross-kingdom communication</a:t>
            </a:r>
            <a:r>
              <a:rPr b="0" i="0" lang="en-US" sz="1450" u="none" cap="none" strike="noStrike">
                <a:solidFill>
                  <a:srgbClr val="FFFFFF"/>
                </a:solidFill>
                <a:latin typeface="Sora Light"/>
                <a:ea typeface="Sora Light"/>
                <a:cs typeface="Sora Light"/>
                <a:sym typeface="Sora Light"/>
              </a:rPr>
              <a:t>, from linear metrics to complexity, directionality, and ecological embedding.</a:t>
            </a:r>
            <a:endParaRPr b="0" i="0" sz="14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/>
          <p:nvPr/>
        </p:nvSpPr>
        <p:spPr>
          <a:xfrm>
            <a:off x="714494" y="545663"/>
            <a:ext cx="786289" cy="2219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100"/>
              <a:buFont typeface="Sora"/>
              <a:buNone/>
            </a:pPr>
            <a:r>
              <a:rPr b="0" i="0" lang="en-US" sz="1100" u="none" cap="none" strike="noStrike">
                <a:solidFill>
                  <a:srgbClr val="1A2D7A"/>
                </a:solidFill>
                <a:latin typeface="Sora"/>
                <a:ea typeface="Sora"/>
                <a:cs typeface="Sora"/>
                <a:sym typeface="Sora"/>
              </a:rPr>
              <a:t>CHAPTER 1</a:t>
            </a:r>
            <a:endParaRPr b="0" i="0" sz="1100" u="none" cap="none" strike="noStrike"/>
          </a:p>
        </p:txBody>
      </p:sp>
      <p:sp>
        <p:nvSpPr>
          <p:cNvPr id="85" name="Google Shape;85;p15"/>
          <p:cNvSpPr/>
          <p:nvPr/>
        </p:nvSpPr>
        <p:spPr>
          <a:xfrm>
            <a:off x="714494" y="888444"/>
            <a:ext cx="11302603" cy="5875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700"/>
              <a:buFont typeface="Alexandria"/>
              <a:buNone/>
            </a:pPr>
            <a:r>
              <a:rPr b="0" i="0" lang="en-US" sz="37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The Healthy Body Is a Fractal, Not a Metronome</a:t>
            </a:r>
            <a:endParaRPr b="0" i="0" sz="3700" u="none" cap="none" strike="noStrike"/>
          </a:p>
        </p:txBody>
      </p:sp>
      <p:sp>
        <p:nvSpPr>
          <p:cNvPr id="86" name="Google Shape;86;p15"/>
          <p:cNvSpPr/>
          <p:nvPr/>
        </p:nvSpPr>
        <p:spPr>
          <a:xfrm>
            <a:off x="714494" y="1896666"/>
            <a:ext cx="4143851" cy="2937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1850"/>
              <a:buFont typeface="Alexandria"/>
              <a:buNone/>
            </a:pPr>
            <a:r>
              <a:rPr b="0" i="0" lang="en-US" sz="185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Traditional: Linearity &amp; Stationarity</a:t>
            </a:r>
            <a:endParaRPr b="0" i="0" sz="1850" u="none" cap="none" strike="noStrike"/>
          </a:p>
        </p:txBody>
      </p:sp>
      <p:pic>
        <p:nvPicPr>
          <p:cNvPr descr="preencoded.png" id="87" name="Google Shape;8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494" y="2379702"/>
            <a:ext cx="4008120" cy="298704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5"/>
          <p:cNvSpPr/>
          <p:nvPr/>
        </p:nvSpPr>
        <p:spPr>
          <a:xfrm>
            <a:off x="714494" y="5556052"/>
            <a:ext cx="6382822" cy="8322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57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00"/>
              <a:buFont typeface="Sora"/>
              <a:buNone/>
            </a:pPr>
            <a:r>
              <a:rPr b="0" i="0" lang="en-US" sz="14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Traditional analysis relies on mean and variance, assuming biological systems are stationary. Yet a </a:t>
            </a:r>
            <a:r>
              <a:rPr b="1" i="0" lang="en-US" sz="14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"steady" heart rate is often a sign of pathology</a:t>
            </a:r>
            <a:r>
              <a:rPr b="0" i="0" lang="en-US" sz="14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or unresponsiveness.</a:t>
            </a:r>
            <a:endParaRPr b="0" i="0" sz="1400" u="none" cap="none" strike="noStrike"/>
          </a:p>
        </p:txBody>
      </p:sp>
      <p:sp>
        <p:nvSpPr>
          <p:cNvPr id="89" name="Google Shape;89;p15"/>
          <p:cNvSpPr/>
          <p:nvPr/>
        </p:nvSpPr>
        <p:spPr>
          <a:xfrm>
            <a:off x="7540704" y="1896666"/>
            <a:ext cx="4175641" cy="2937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1850"/>
              <a:buFont typeface="Alexandria"/>
              <a:buNone/>
            </a:pPr>
            <a:r>
              <a:rPr b="0" i="0" lang="en-US" sz="185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Modern: Complexity &amp; Adaptability</a:t>
            </a:r>
            <a:endParaRPr b="0" i="0" sz="1850" u="none" cap="none" strike="noStrike"/>
          </a:p>
        </p:txBody>
      </p:sp>
      <p:pic>
        <p:nvPicPr>
          <p:cNvPr descr="preencoded.png" id="90" name="Google Shape;9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40704" y="2379702"/>
            <a:ext cx="3779520" cy="295656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5"/>
          <p:cNvSpPr/>
          <p:nvPr/>
        </p:nvSpPr>
        <p:spPr>
          <a:xfrm>
            <a:off x="7540704" y="5525572"/>
            <a:ext cx="6382822" cy="8322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57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00"/>
              <a:buFont typeface="Sora"/>
              <a:buNone/>
            </a:pPr>
            <a:r>
              <a:rPr b="0" i="0" lang="en-US" sz="14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Healthy systems exhibit </a:t>
            </a:r>
            <a:r>
              <a:rPr b="1" i="0" lang="en-US" sz="14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chaotic adaptability</a:t>
            </a:r>
            <a:r>
              <a:rPr b="0" i="0" lang="en-US" sz="14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 Homeostasis requires multiscale variability; disease often manifests as a loss of this complexity.</a:t>
            </a:r>
            <a:endParaRPr b="0" i="0" sz="1400" u="none" cap="none" strike="noStrike"/>
          </a:p>
        </p:txBody>
      </p:sp>
      <p:sp>
        <p:nvSpPr>
          <p:cNvPr id="92" name="Google Shape;92;p15"/>
          <p:cNvSpPr/>
          <p:nvPr/>
        </p:nvSpPr>
        <p:spPr>
          <a:xfrm>
            <a:off x="714494" y="6729055"/>
            <a:ext cx="13201412" cy="1008459"/>
          </a:xfrm>
          <a:prstGeom prst="roundRect">
            <a:avLst>
              <a:gd fmla="val 7439" name="adj"/>
            </a:avLst>
          </a:prstGeom>
          <a:solidFill>
            <a:srgbClr val="C0CA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3" name="Google Shape;93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3088" y="6994088"/>
            <a:ext cx="223242" cy="178594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5"/>
          <p:cNvSpPr/>
          <p:nvPr/>
        </p:nvSpPr>
        <p:spPr>
          <a:xfrm>
            <a:off x="1294924" y="6941939"/>
            <a:ext cx="12442388" cy="5548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57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ora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Sora"/>
                <a:ea typeface="Sora"/>
                <a:cs typeface="Sora"/>
                <a:sym typeface="Sora"/>
              </a:rPr>
              <a:t>Key Insight:</a:t>
            </a:r>
            <a:r>
              <a:rPr b="0" i="0" lang="en-US" sz="1400" u="none" cap="none" strike="noStrike">
                <a:solidFill>
                  <a:srgbClr val="000000"/>
                </a:solidFill>
                <a:latin typeface="Sora"/>
                <a:ea typeface="Sora"/>
                <a:cs typeface="Sora"/>
                <a:sym typeface="Sora"/>
              </a:rPr>
              <a:t> The nervous system is a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Sora"/>
                <a:ea typeface="Sora"/>
                <a:cs typeface="Sora"/>
                <a:sym typeface="Sora"/>
              </a:rPr>
              <a:t>time-varying dynamic system</a:t>
            </a:r>
            <a:r>
              <a:rPr b="0" i="0" lang="en-US" sz="1400" u="none" cap="none" strike="noStrike">
                <a:solidFill>
                  <a:srgbClr val="000000"/>
                </a:solidFill>
                <a:latin typeface="Sora"/>
                <a:ea typeface="Sora"/>
                <a:cs typeface="Sora"/>
                <a:sym typeface="Sora"/>
              </a:rPr>
              <a:t> requiring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Sora"/>
                <a:ea typeface="Sora"/>
                <a:cs typeface="Sora"/>
                <a:sym typeface="Sora"/>
              </a:rPr>
              <a:t>nonlinear descriptors</a:t>
            </a:r>
            <a:r>
              <a:rPr b="0" i="0" lang="en-US" sz="1400" u="none" cap="none" strike="noStrike">
                <a:solidFill>
                  <a:srgbClr val="000000"/>
                </a:solidFill>
                <a:latin typeface="Sora"/>
                <a:ea typeface="Sora"/>
                <a:cs typeface="Sora"/>
                <a:sym typeface="Sora"/>
              </a:rPr>
              <a:t> to characterise disorder and phase-space trajectories.</a:t>
            </a:r>
            <a:endParaRPr b="0" i="0" sz="1400" u="none" cap="none" strike="noStrike"/>
          </a:p>
        </p:txBody>
      </p:sp>
      <p:sp>
        <p:nvSpPr>
          <p:cNvPr id="95" name="Google Shape;95;p15"/>
          <p:cNvSpPr/>
          <p:nvPr/>
        </p:nvSpPr>
        <p:spPr>
          <a:xfrm>
            <a:off x="12909950" y="7794566"/>
            <a:ext cx="1600200" cy="4185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AFA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/>
          <p:nvPr/>
        </p:nvSpPr>
        <p:spPr>
          <a:xfrm>
            <a:off x="674489" y="514231"/>
            <a:ext cx="768429" cy="2038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2380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050"/>
              <a:buFont typeface="Sora"/>
              <a:buNone/>
            </a:pPr>
            <a:r>
              <a:rPr b="0" i="0" lang="en-US" sz="1050" u="none" cap="none" strike="noStrike">
                <a:solidFill>
                  <a:srgbClr val="1A2D7A"/>
                </a:solidFill>
                <a:latin typeface="Sora"/>
                <a:ea typeface="Sora"/>
                <a:cs typeface="Sora"/>
                <a:sym typeface="Sora"/>
              </a:rPr>
              <a:t>CHAPTER 2</a:t>
            </a:r>
            <a:endParaRPr b="0" i="0" sz="1050" u="none" cap="none" strike="noStrike"/>
          </a:p>
        </p:txBody>
      </p:sp>
      <p:sp>
        <p:nvSpPr>
          <p:cNvPr id="102" name="Google Shape;102;p16"/>
          <p:cNvSpPr/>
          <p:nvPr/>
        </p:nvSpPr>
        <p:spPr>
          <a:xfrm>
            <a:off x="674489" y="828556"/>
            <a:ext cx="13281422" cy="11096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450"/>
              <a:buFont typeface="Alexandria"/>
              <a:buNone/>
            </a:pPr>
            <a:r>
              <a:rPr b="0" i="0" lang="en-US" sz="345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If Biosignals Are a Language, We Are Learning the Grammar</a:t>
            </a:r>
            <a:endParaRPr b="0" i="0" sz="3450" u="none" cap="none" strike="noStrike"/>
          </a:p>
        </p:txBody>
      </p:sp>
      <p:pic>
        <p:nvPicPr>
          <p:cNvPr descr="preencoded.png" id="103" name="Google Shape;10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4489" y="2163247"/>
            <a:ext cx="2495193" cy="2495193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6"/>
          <p:cNvSpPr/>
          <p:nvPr/>
        </p:nvSpPr>
        <p:spPr>
          <a:xfrm>
            <a:off x="674489" y="4845963"/>
            <a:ext cx="2624138" cy="2774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700"/>
              <a:buFont typeface="Alexandria"/>
              <a:buNone/>
            </a:pPr>
            <a:r>
              <a:rPr b="0" i="0" lang="en-US" sz="170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Grammar — Complexity</a:t>
            </a:r>
            <a:endParaRPr b="0" i="0" sz="1700" u="none" cap="none" strike="noStrike"/>
          </a:p>
        </p:txBody>
      </p:sp>
      <p:sp>
        <p:nvSpPr>
          <p:cNvPr id="105" name="Google Shape;105;p16"/>
          <p:cNvSpPr/>
          <p:nvPr/>
        </p:nvSpPr>
        <p:spPr>
          <a:xfrm>
            <a:off x="674489" y="5213390"/>
            <a:ext cx="4302085" cy="509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846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300"/>
              <a:buFont typeface="Sora"/>
              <a:buNone/>
            </a:pPr>
            <a:r>
              <a:rPr b="0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Internal dynamics and intrinsic structure measured via </a:t>
            </a:r>
            <a:r>
              <a:rPr b="1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Multiscale Entropy (MSE)</a:t>
            </a:r>
            <a:r>
              <a:rPr b="0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</a:t>
            </a:r>
            <a:endParaRPr b="0" i="0" sz="1300" u="none" cap="none" strike="noStrike"/>
          </a:p>
        </p:txBody>
      </p:sp>
      <p:sp>
        <p:nvSpPr>
          <p:cNvPr id="106" name="Google Shape;106;p16"/>
          <p:cNvSpPr/>
          <p:nvPr/>
        </p:nvSpPr>
        <p:spPr>
          <a:xfrm>
            <a:off x="674489" y="5912763"/>
            <a:ext cx="4302085" cy="6723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5172"/>
              </a:lnSpc>
              <a:spcBef>
                <a:spcPts val="0"/>
              </a:spcBef>
              <a:spcAft>
                <a:spcPts val="0"/>
              </a:spcAft>
              <a:buSzPts val="1450"/>
              <a:buFont typeface="Arial"/>
              <a:buNone/>
            </a:pPr>
            <a:r>
              <a:t/>
            </a:r>
            <a:endParaRPr b="0" i="0" sz="1450" u="none" cap="none" strike="noStrike"/>
          </a:p>
        </p:txBody>
      </p:sp>
      <p:pic>
        <p:nvPicPr>
          <p:cNvPr descr="preencoded.png" id="107" name="Google Shape;107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64098" y="2163247"/>
            <a:ext cx="2495193" cy="249519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/>
          <p:nvPr/>
        </p:nvSpPr>
        <p:spPr>
          <a:xfrm>
            <a:off x="5164098" y="4845963"/>
            <a:ext cx="2565797" cy="2774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700"/>
              <a:buFont typeface="Alexandria"/>
              <a:buNone/>
            </a:pPr>
            <a:r>
              <a:rPr b="0" i="0" lang="en-US" sz="170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Syntax — Directionality</a:t>
            </a:r>
            <a:endParaRPr b="0" i="0" sz="1700" u="none" cap="none" strike="noStrike"/>
          </a:p>
        </p:txBody>
      </p:sp>
      <p:sp>
        <p:nvSpPr>
          <p:cNvPr id="109" name="Google Shape;109;p16"/>
          <p:cNvSpPr/>
          <p:nvPr/>
        </p:nvSpPr>
        <p:spPr>
          <a:xfrm>
            <a:off x="5164098" y="5213390"/>
            <a:ext cx="4302085" cy="7643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846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300"/>
              <a:buFont typeface="Sora"/>
              <a:buNone/>
            </a:pPr>
            <a:r>
              <a:rPr b="0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Rules of information flow and causality between systems measured via </a:t>
            </a:r>
            <a:r>
              <a:rPr b="1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Convergent Cross Mapping</a:t>
            </a:r>
            <a:r>
              <a:rPr b="0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</a:t>
            </a:r>
            <a:endParaRPr b="0" i="0" sz="1300" u="none" cap="none" strike="noStrike"/>
          </a:p>
        </p:txBody>
      </p:sp>
      <p:pic>
        <p:nvPicPr>
          <p:cNvPr descr="preencoded.png" id="110" name="Google Shape;110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53707" y="2163247"/>
            <a:ext cx="2495193" cy="249519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6"/>
          <p:cNvSpPr/>
          <p:nvPr/>
        </p:nvSpPr>
        <p:spPr>
          <a:xfrm>
            <a:off x="9653707" y="4845963"/>
            <a:ext cx="2688908" cy="2774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700"/>
              <a:buFont typeface="Alexandria"/>
              <a:buNone/>
            </a:pPr>
            <a:r>
              <a:rPr b="0" i="0" lang="en-US" sz="170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Semantics — Interaction</a:t>
            </a:r>
            <a:endParaRPr b="0" i="0" sz="1700" u="none" cap="none" strike="noStrike"/>
          </a:p>
        </p:txBody>
      </p:sp>
      <p:sp>
        <p:nvSpPr>
          <p:cNvPr id="112" name="Google Shape;112;p16"/>
          <p:cNvSpPr/>
          <p:nvPr/>
        </p:nvSpPr>
        <p:spPr>
          <a:xfrm>
            <a:off x="9653707" y="5213390"/>
            <a:ext cx="4302085" cy="7643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846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300"/>
              <a:buFont typeface="Sora"/>
              <a:buNone/>
            </a:pPr>
            <a:r>
              <a:rPr b="0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Meaning derived from context and coupling, observed in </a:t>
            </a:r>
            <a:r>
              <a:rPr b="1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Interspecies &amp; Ecological Embedding</a:t>
            </a:r>
            <a:r>
              <a:rPr b="0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</a:t>
            </a:r>
            <a:endParaRPr b="0" i="0" sz="1300" u="none" cap="none" strike="noStrike"/>
          </a:p>
        </p:txBody>
      </p:sp>
      <p:sp>
        <p:nvSpPr>
          <p:cNvPr id="113" name="Google Shape;113;p16"/>
          <p:cNvSpPr/>
          <p:nvPr/>
        </p:nvSpPr>
        <p:spPr>
          <a:xfrm>
            <a:off x="9653707" y="6167557"/>
            <a:ext cx="4302085" cy="2906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5172"/>
              </a:lnSpc>
              <a:spcBef>
                <a:spcPts val="0"/>
              </a:spcBef>
              <a:spcAft>
                <a:spcPts val="0"/>
              </a:spcAft>
              <a:buSzPts val="1450"/>
              <a:buFont typeface="Arial"/>
              <a:buNone/>
            </a:pPr>
            <a:r>
              <a:t/>
            </a:r>
            <a:endParaRPr b="0" i="0" sz="1450" u="none" cap="none" strike="noStrike"/>
          </a:p>
        </p:txBody>
      </p:sp>
      <p:sp>
        <p:nvSpPr>
          <p:cNvPr id="114" name="Google Shape;114;p16"/>
          <p:cNvSpPr/>
          <p:nvPr/>
        </p:nvSpPr>
        <p:spPr>
          <a:xfrm>
            <a:off x="927378" y="6922532"/>
            <a:ext cx="13028533" cy="25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846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300"/>
              <a:buFont typeface="Sora"/>
              <a:buNone/>
            </a:pPr>
            <a:r>
              <a:rPr b="0" i="1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"We must stop asking what a signal is, and start asking what system it belongs to."</a:t>
            </a:r>
            <a:endParaRPr b="0" i="0" sz="1300" u="none" cap="none" strike="noStrike"/>
          </a:p>
        </p:txBody>
      </p:sp>
      <p:sp>
        <p:nvSpPr>
          <p:cNvPr id="115" name="Google Shape;115;p16"/>
          <p:cNvSpPr/>
          <p:nvPr/>
        </p:nvSpPr>
        <p:spPr>
          <a:xfrm>
            <a:off x="674489" y="6753820"/>
            <a:ext cx="22860" cy="592217"/>
          </a:xfrm>
          <a:prstGeom prst="rect">
            <a:avLst/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6"/>
          <p:cNvSpPr/>
          <p:nvPr/>
        </p:nvSpPr>
        <p:spPr>
          <a:xfrm>
            <a:off x="674489" y="7514749"/>
            <a:ext cx="13281422" cy="25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846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300"/>
              <a:buFont typeface="Sora"/>
              <a:buNone/>
            </a:pPr>
            <a:r>
              <a:rPr b="1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Thesis:</a:t>
            </a:r>
            <a:r>
              <a:rPr b="0" i="0" lang="en-US" sz="130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Biosignals are structured multiscale interaction observables.</a:t>
            </a:r>
            <a:endParaRPr b="0" i="0" sz="1300" u="none" cap="none" strike="noStrike"/>
          </a:p>
        </p:txBody>
      </p:sp>
      <p:sp>
        <p:nvSpPr>
          <p:cNvPr id="117" name="Google Shape;117;p16"/>
          <p:cNvSpPr/>
          <p:nvPr/>
        </p:nvSpPr>
        <p:spPr>
          <a:xfrm>
            <a:off x="12909950" y="7794566"/>
            <a:ext cx="1600200" cy="4185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AFA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8" name="Google Shape;118;p16" title="Screenshot 2026-03-01 alle 19.21.32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46525" y="5813000"/>
            <a:ext cx="2352687" cy="76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6" title="Screenshot 2026-03-01 alle 19.21.26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64108" y="5987063"/>
            <a:ext cx="3311490" cy="523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 title="Screenshot 2026-03-01 alle 19.21.38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653708" y="5790500"/>
            <a:ext cx="2906166" cy="59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7"/>
          <p:cNvSpPr/>
          <p:nvPr/>
        </p:nvSpPr>
        <p:spPr>
          <a:xfrm>
            <a:off x="751284" y="732473"/>
            <a:ext cx="855940" cy="2391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869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150"/>
              <a:buFont typeface="Sora"/>
              <a:buNone/>
            </a:pPr>
            <a:r>
              <a:rPr b="0" i="0" lang="en-US" sz="1150" u="none" cap="none" strike="noStrike">
                <a:solidFill>
                  <a:srgbClr val="1A2D7A"/>
                </a:solidFill>
                <a:latin typeface="Sora"/>
                <a:ea typeface="Sora"/>
                <a:cs typeface="Sora"/>
                <a:sym typeface="Sora"/>
              </a:rPr>
              <a:t>CHAPTER 3</a:t>
            </a:r>
            <a:endParaRPr b="0" i="0" sz="1150" u="none" cap="none" strike="noStrike"/>
          </a:p>
        </p:txBody>
      </p:sp>
      <p:sp>
        <p:nvSpPr>
          <p:cNvPr id="127" name="Google Shape;127;p17"/>
          <p:cNvSpPr/>
          <p:nvPr/>
        </p:nvSpPr>
        <p:spPr>
          <a:xfrm>
            <a:off x="751284" y="1102400"/>
            <a:ext cx="9914811" cy="6179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974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850"/>
              <a:buFont typeface="Alexandria"/>
              <a:buNone/>
            </a:pPr>
            <a:r>
              <a:rPr b="0" i="0" lang="en-US" sz="385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Nonlinear Descriptors &amp; Signal Integrity</a:t>
            </a:r>
            <a:endParaRPr b="0" i="0" sz="3850" u="none" cap="none" strike="noStrike"/>
          </a:p>
        </p:txBody>
      </p:sp>
      <p:sp>
        <p:nvSpPr>
          <p:cNvPr id="128" name="Google Shape;128;p17"/>
          <p:cNvSpPr/>
          <p:nvPr/>
        </p:nvSpPr>
        <p:spPr>
          <a:xfrm>
            <a:off x="751284" y="2281118"/>
            <a:ext cx="6470809" cy="1998345"/>
          </a:xfrm>
          <a:prstGeom prst="roundRect">
            <a:avLst>
              <a:gd fmla="val 5491" name="adj"/>
            </a:avLst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7"/>
          <p:cNvSpPr/>
          <p:nvPr/>
        </p:nvSpPr>
        <p:spPr>
          <a:xfrm>
            <a:off x="751284" y="2258258"/>
            <a:ext cx="6470809" cy="91440"/>
          </a:xfrm>
          <a:prstGeom prst="roundRect">
            <a:avLst>
              <a:gd fmla="val 86278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7"/>
          <p:cNvSpPr/>
          <p:nvPr/>
        </p:nvSpPr>
        <p:spPr>
          <a:xfrm>
            <a:off x="3704987" y="1999417"/>
            <a:ext cx="563404" cy="563404"/>
          </a:xfrm>
          <a:prstGeom prst="roundRect">
            <a:avLst>
              <a:gd fmla="val 162299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7"/>
          <p:cNvSpPr/>
          <p:nvPr/>
        </p:nvSpPr>
        <p:spPr>
          <a:xfrm>
            <a:off x="3873937" y="2140267"/>
            <a:ext cx="225385" cy="2817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50"/>
              <a:buFont typeface="Alexandria"/>
              <a:buNone/>
            </a:pPr>
            <a:r>
              <a:rPr b="0" i="0" lang="en-US" sz="175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1</a:t>
            </a:r>
            <a:endParaRPr b="0" i="0" sz="1750" u="none" cap="none" strike="noStrike"/>
          </a:p>
        </p:txBody>
      </p:sp>
      <p:sp>
        <p:nvSpPr>
          <p:cNvPr id="132" name="Google Shape;132;p17"/>
          <p:cNvSpPr/>
          <p:nvPr/>
        </p:nvSpPr>
        <p:spPr>
          <a:xfrm>
            <a:off x="961906" y="2750701"/>
            <a:ext cx="2779395" cy="3089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Lagged Poincaré Plots</a:t>
            </a:r>
            <a:endParaRPr b="0" i="0" sz="1900" u="none" cap="none" strike="noStrike"/>
          </a:p>
        </p:txBody>
      </p:sp>
      <p:sp>
        <p:nvSpPr>
          <p:cNvPr id="133" name="Google Shape;133;p17"/>
          <p:cNvSpPr/>
          <p:nvPr/>
        </p:nvSpPr>
        <p:spPr>
          <a:xfrm>
            <a:off x="961906" y="3171230"/>
            <a:ext cx="6049566" cy="8976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Visualises correlation between heartbeat intervals (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RR_n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) and lagged intervals. Metrics: Ellipse fitting (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SD1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, 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SD2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) and 'Area under Curve' for ultra-short series (35s).</a:t>
            </a:r>
            <a:endParaRPr b="0" i="0" sz="1450" u="none" cap="none" strike="noStrike"/>
          </a:p>
        </p:txBody>
      </p:sp>
      <p:sp>
        <p:nvSpPr>
          <p:cNvPr id="134" name="Google Shape;134;p17"/>
          <p:cNvSpPr/>
          <p:nvPr/>
        </p:nvSpPr>
        <p:spPr>
          <a:xfrm>
            <a:off x="7408188" y="2281118"/>
            <a:ext cx="6470928" cy="1998345"/>
          </a:xfrm>
          <a:prstGeom prst="roundRect">
            <a:avLst>
              <a:gd fmla="val 5491" name="adj"/>
            </a:avLst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7"/>
          <p:cNvSpPr/>
          <p:nvPr/>
        </p:nvSpPr>
        <p:spPr>
          <a:xfrm>
            <a:off x="7408188" y="2258258"/>
            <a:ext cx="6470928" cy="91440"/>
          </a:xfrm>
          <a:prstGeom prst="roundRect">
            <a:avLst>
              <a:gd fmla="val 86278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17"/>
          <p:cNvSpPr/>
          <p:nvPr/>
        </p:nvSpPr>
        <p:spPr>
          <a:xfrm>
            <a:off x="10361890" y="1999417"/>
            <a:ext cx="563404" cy="563404"/>
          </a:xfrm>
          <a:prstGeom prst="roundRect">
            <a:avLst>
              <a:gd fmla="val 162299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7"/>
          <p:cNvSpPr/>
          <p:nvPr/>
        </p:nvSpPr>
        <p:spPr>
          <a:xfrm>
            <a:off x="10530840" y="2140267"/>
            <a:ext cx="225385" cy="2817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50"/>
              <a:buFont typeface="Alexandria"/>
              <a:buNone/>
            </a:pPr>
            <a:r>
              <a:rPr b="0" i="0" lang="en-US" sz="175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2</a:t>
            </a:r>
            <a:endParaRPr b="0" i="0" sz="1750" u="none" cap="none" strike="noStrike"/>
          </a:p>
        </p:txBody>
      </p:sp>
      <p:sp>
        <p:nvSpPr>
          <p:cNvPr id="138" name="Google Shape;138;p17"/>
          <p:cNvSpPr/>
          <p:nvPr/>
        </p:nvSpPr>
        <p:spPr>
          <a:xfrm>
            <a:off x="7618809" y="2750701"/>
            <a:ext cx="4098727" cy="3089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Recurrence Quantification (RQA)</a:t>
            </a:r>
            <a:endParaRPr b="0" i="0" sz="1900" u="none" cap="none" strike="noStrike"/>
          </a:p>
        </p:txBody>
      </p:sp>
      <p:sp>
        <p:nvSpPr>
          <p:cNvPr id="139" name="Google Shape;139;p17"/>
          <p:cNvSpPr/>
          <p:nvPr/>
        </p:nvSpPr>
        <p:spPr>
          <a:xfrm>
            <a:off x="7618809" y="3171230"/>
            <a:ext cx="6049685" cy="8976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Based on Takens' theorem. Detects instants where the system state repeats. Quantifies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Determinism (DET)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and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Entropy (ENTR)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in pupil and heart signals.</a:t>
            </a:r>
            <a:endParaRPr b="0" i="0" sz="1450" u="none" cap="none" strike="noStrike"/>
          </a:p>
        </p:txBody>
      </p:sp>
      <p:sp>
        <p:nvSpPr>
          <p:cNvPr id="140" name="Google Shape;140;p17"/>
          <p:cNvSpPr/>
          <p:nvPr/>
        </p:nvSpPr>
        <p:spPr>
          <a:xfrm>
            <a:off x="751284" y="4747260"/>
            <a:ext cx="6470809" cy="1998345"/>
          </a:xfrm>
          <a:prstGeom prst="roundRect">
            <a:avLst>
              <a:gd fmla="val 5491" name="adj"/>
            </a:avLst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7"/>
          <p:cNvSpPr/>
          <p:nvPr/>
        </p:nvSpPr>
        <p:spPr>
          <a:xfrm>
            <a:off x="751284" y="4724400"/>
            <a:ext cx="6470809" cy="91440"/>
          </a:xfrm>
          <a:prstGeom prst="roundRect">
            <a:avLst>
              <a:gd fmla="val 86278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7"/>
          <p:cNvSpPr/>
          <p:nvPr/>
        </p:nvSpPr>
        <p:spPr>
          <a:xfrm>
            <a:off x="3704987" y="4465558"/>
            <a:ext cx="563404" cy="563404"/>
          </a:xfrm>
          <a:prstGeom prst="roundRect">
            <a:avLst>
              <a:gd fmla="val 162299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7"/>
          <p:cNvSpPr/>
          <p:nvPr/>
        </p:nvSpPr>
        <p:spPr>
          <a:xfrm>
            <a:off x="3873937" y="4606409"/>
            <a:ext cx="225385" cy="2817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50"/>
              <a:buFont typeface="Alexandria"/>
              <a:buNone/>
            </a:pPr>
            <a:r>
              <a:rPr b="0" i="0" lang="en-US" sz="175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3</a:t>
            </a:r>
            <a:endParaRPr b="0" i="0" sz="1750" u="none" cap="none" strike="noStrike"/>
          </a:p>
        </p:txBody>
      </p:sp>
      <p:sp>
        <p:nvSpPr>
          <p:cNvPr id="144" name="Google Shape;144;p17"/>
          <p:cNvSpPr/>
          <p:nvPr/>
        </p:nvSpPr>
        <p:spPr>
          <a:xfrm>
            <a:off x="961906" y="5216843"/>
            <a:ext cx="2569964" cy="3089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Distribution Entropy</a:t>
            </a:r>
            <a:endParaRPr b="0" i="0" sz="1900" u="none" cap="none" strike="noStrike"/>
          </a:p>
        </p:txBody>
      </p:sp>
      <p:sp>
        <p:nvSpPr>
          <p:cNvPr id="145" name="Google Shape;145;p17"/>
          <p:cNvSpPr/>
          <p:nvPr/>
        </p:nvSpPr>
        <p:spPr>
          <a:xfrm>
            <a:off x="961906" y="5637371"/>
            <a:ext cx="6049566" cy="8976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Measures complexity via the empirical probability distribution of phase-space distances. Optimal for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short time series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where Sample Entropy fails.</a:t>
            </a:r>
            <a:endParaRPr b="0" i="0" sz="1450" u="none" cap="none" strike="noStrike"/>
          </a:p>
        </p:txBody>
      </p:sp>
      <p:sp>
        <p:nvSpPr>
          <p:cNvPr id="146" name="Google Shape;146;p17"/>
          <p:cNvSpPr/>
          <p:nvPr/>
        </p:nvSpPr>
        <p:spPr>
          <a:xfrm>
            <a:off x="7408188" y="4747260"/>
            <a:ext cx="6470928" cy="1998345"/>
          </a:xfrm>
          <a:prstGeom prst="roundRect">
            <a:avLst>
              <a:gd fmla="val 5491" name="adj"/>
            </a:avLst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7"/>
          <p:cNvSpPr/>
          <p:nvPr/>
        </p:nvSpPr>
        <p:spPr>
          <a:xfrm>
            <a:off x="7408188" y="4724400"/>
            <a:ext cx="6470928" cy="91440"/>
          </a:xfrm>
          <a:prstGeom prst="roundRect">
            <a:avLst>
              <a:gd fmla="val 86278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7"/>
          <p:cNvSpPr/>
          <p:nvPr/>
        </p:nvSpPr>
        <p:spPr>
          <a:xfrm>
            <a:off x="10361890" y="4465558"/>
            <a:ext cx="563404" cy="563404"/>
          </a:xfrm>
          <a:prstGeom prst="roundRect">
            <a:avLst>
              <a:gd fmla="val 162299" name="adj"/>
            </a:avLst>
          </a:prstGeom>
          <a:solidFill>
            <a:srgbClr val="1A2D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7"/>
          <p:cNvSpPr/>
          <p:nvPr/>
        </p:nvSpPr>
        <p:spPr>
          <a:xfrm>
            <a:off x="10530840" y="4606409"/>
            <a:ext cx="225385" cy="2817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50"/>
              <a:buFont typeface="Alexandria"/>
              <a:buNone/>
            </a:pPr>
            <a:r>
              <a:rPr b="0" i="0" lang="en-US" sz="175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4</a:t>
            </a:r>
            <a:endParaRPr b="0" i="0" sz="1750" u="none" cap="none" strike="noStrike"/>
          </a:p>
        </p:txBody>
      </p:sp>
      <p:sp>
        <p:nvSpPr>
          <p:cNvPr id="150" name="Google Shape;150;p17"/>
          <p:cNvSpPr/>
          <p:nvPr/>
        </p:nvSpPr>
        <p:spPr>
          <a:xfrm>
            <a:off x="7618809" y="5216843"/>
            <a:ext cx="3632478" cy="3089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Signal Quality Index (hosSQI)</a:t>
            </a:r>
            <a:endParaRPr b="0" i="0" sz="1900" u="none" cap="none" strike="noStrike"/>
          </a:p>
        </p:txBody>
      </p:sp>
      <p:sp>
        <p:nvSpPr>
          <p:cNvPr id="151" name="Google Shape;151;p17"/>
          <p:cNvSpPr/>
          <p:nvPr/>
        </p:nvSpPr>
        <p:spPr>
          <a:xfrm>
            <a:off x="7618809" y="5637371"/>
            <a:ext cx="6049685" cy="8976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Combines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kSQI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(peakedness) and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sSQI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(asymmetry) to evaluate Gaussianity. Outperforms single metrics in distinguishing acceptable vs. unacceptable signals in real-time recordings.</a:t>
            </a:r>
            <a:endParaRPr b="0" i="0" sz="1450" u="none" cap="none" strike="noStrike"/>
          </a:p>
        </p:txBody>
      </p:sp>
      <p:sp>
        <p:nvSpPr>
          <p:cNvPr id="152" name="Google Shape;152;p17"/>
          <p:cNvSpPr/>
          <p:nvPr/>
        </p:nvSpPr>
        <p:spPr>
          <a:xfrm>
            <a:off x="751284" y="6954917"/>
            <a:ext cx="13127831" cy="5984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Advanced nonlinear analysis is highly sensitive to noise. In telemedicine and ambulatory monitoring, movement artefacts can mimic pathology — making signal quality assessment foundational.</a:t>
            </a:r>
            <a:endParaRPr b="0" i="0" sz="1450" u="none" cap="none" strike="noStrike"/>
          </a:p>
        </p:txBody>
      </p:sp>
      <p:sp>
        <p:nvSpPr>
          <p:cNvPr id="153" name="Google Shape;153;p17"/>
          <p:cNvSpPr/>
          <p:nvPr/>
        </p:nvSpPr>
        <p:spPr>
          <a:xfrm>
            <a:off x="12909950" y="7794566"/>
            <a:ext cx="1600200" cy="4185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AFA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8"/>
          <p:cNvSpPr/>
          <p:nvPr/>
        </p:nvSpPr>
        <p:spPr>
          <a:xfrm>
            <a:off x="758309" y="938689"/>
            <a:ext cx="866656" cy="242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150"/>
              <a:buFont typeface="Sora"/>
              <a:buNone/>
            </a:pPr>
            <a:r>
              <a:rPr b="0" i="0" lang="en-US" sz="1150" u="none" cap="none" strike="noStrike">
                <a:solidFill>
                  <a:srgbClr val="1A2D7A"/>
                </a:solidFill>
                <a:latin typeface="Sora"/>
                <a:ea typeface="Sora"/>
                <a:cs typeface="Sora"/>
                <a:sym typeface="Sora"/>
              </a:rPr>
              <a:t>CHAPTER 4</a:t>
            </a:r>
            <a:endParaRPr b="0" i="0" sz="1150" u="none" cap="none" strike="noStrike"/>
          </a:p>
        </p:txBody>
      </p:sp>
      <p:sp>
        <p:nvSpPr>
          <p:cNvPr id="160" name="Google Shape;160;p18"/>
          <p:cNvSpPr/>
          <p:nvPr/>
        </p:nvSpPr>
        <p:spPr>
          <a:xfrm>
            <a:off x="758309" y="1313855"/>
            <a:ext cx="10556677" cy="6235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900"/>
              <a:buFont typeface="Alexandria"/>
              <a:buNone/>
            </a:pPr>
            <a:r>
              <a:rPr b="0" i="0" lang="en-US" sz="39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Multiscale Entropy &amp; the Vulnerable Brain</a:t>
            </a:r>
            <a:endParaRPr b="0" i="0" sz="3900" u="none" cap="none" strike="noStrike"/>
          </a:p>
        </p:txBody>
      </p:sp>
      <p:sp>
        <p:nvSpPr>
          <p:cNvPr id="161" name="Google Shape;161;p18"/>
          <p:cNvSpPr/>
          <p:nvPr/>
        </p:nvSpPr>
        <p:spPr>
          <a:xfrm>
            <a:off x="758309" y="2411254"/>
            <a:ext cx="2907863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The Dimension of Time</a:t>
            </a:r>
            <a:endParaRPr b="0" i="0" sz="1950" u="none" cap="none" strike="noStrike"/>
          </a:p>
        </p:txBody>
      </p:sp>
      <p:sp>
        <p:nvSpPr>
          <p:cNvPr id="162" name="Google Shape;162;p18"/>
          <p:cNvSpPr/>
          <p:nvPr/>
        </p:nvSpPr>
        <p:spPr>
          <a:xfrm>
            <a:off x="758309" y="2912507"/>
            <a:ext cx="7004447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Biological signals operate across multiple time scales (respiration, circadian, hormonal). A single-scale analysis misses the complexity.</a:t>
            </a:r>
            <a:endParaRPr b="0" i="0" sz="1450" u="none" cap="none" strike="noStrike"/>
          </a:p>
        </p:txBody>
      </p:sp>
      <p:sp>
        <p:nvSpPr>
          <p:cNvPr id="163" name="Google Shape;163;p18"/>
          <p:cNvSpPr/>
          <p:nvPr/>
        </p:nvSpPr>
        <p:spPr>
          <a:xfrm>
            <a:off x="758309" y="3758922"/>
            <a:ext cx="7004447" cy="332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SzPts val="1650"/>
              <a:buFont typeface="Arial"/>
              <a:buNone/>
            </a:pPr>
            <a:r>
              <a:t/>
            </a:r>
            <a:endParaRPr b="0" i="0" sz="1650" u="none" cap="none" strike="noStrike"/>
          </a:p>
        </p:txBody>
      </p:sp>
      <p:pic>
        <p:nvPicPr>
          <p:cNvPr descr="preencoded.png" id="164" name="Google Shape;16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8309" y="3758922"/>
            <a:ext cx="7004447" cy="332423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8"/>
          <p:cNvSpPr/>
          <p:nvPr/>
        </p:nvSpPr>
        <p:spPr>
          <a:xfrm>
            <a:off x="758309" y="4331256"/>
            <a:ext cx="7004447" cy="9097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MSE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calculates Sample Entropy for each coarse-grained sequence.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GSE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(Generalised Sample Entropy) uses variance instead of mean to capture volatility dynamics during cardiac recovery.</a:t>
            </a:r>
            <a:endParaRPr b="0" i="0" sz="1450" u="none" cap="none" strike="noStrike"/>
          </a:p>
        </p:txBody>
      </p:sp>
      <p:sp>
        <p:nvSpPr>
          <p:cNvPr id="166" name="Google Shape;166;p18"/>
          <p:cNvSpPr/>
          <p:nvPr/>
        </p:nvSpPr>
        <p:spPr>
          <a:xfrm>
            <a:off x="8232815" y="2411254"/>
            <a:ext cx="3808095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Case Study: Neonatal Seizures</a:t>
            </a:r>
            <a:endParaRPr b="0" i="0" sz="1950" u="none" cap="none" strike="noStrike"/>
          </a:p>
        </p:txBody>
      </p:sp>
      <p:sp>
        <p:nvSpPr>
          <p:cNvPr id="167" name="Google Shape;167;p18"/>
          <p:cNvSpPr/>
          <p:nvPr/>
        </p:nvSpPr>
        <p:spPr>
          <a:xfrm>
            <a:off x="8232815" y="2912507"/>
            <a:ext cx="5646777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Neonatal seizures are often subtle and non-motor. Standard analysis fails. Key findings:</a:t>
            </a:r>
            <a:endParaRPr b="0" i="0" sz="1450" u="none" cap="none" strike="noStrike"/>
          </a:p>
        </p:txBody>
      </p:sp>
      <p:sp>
        <p:nvSpPr>
          <p:cNvPr id="168" name="Google Shape;168;p18"/>
          <p:cNvSpPr/>
          <p:nvPr/>
        </p:nvSpPr>
        <p:spPr>
          <a:xfrm>
            <a:off x="8232815" y="3689628"/>
            <a:ext cx="5646777" cy="19521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Loss of Complexity: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Seizure events show significantly lower Sample Entropy</a:t>
            </a:r>
            <a:endParaRPr b="0" i="0" sz="1450" u="none" cap="none" strike="noStrike"/>
          </a:p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Scale Dependence: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Differences invisible at Scale 1 but significant at Scales 3–5</a:t>
            </a:r>
            <a:endParaRPr b="0" i="0" sz="1450" u="none" cap="none" strike="noStrike"/>
          </a:p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GSE Insight: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Variance-based entropy detects abnormal dynamics during depolarisation</a:t>
            </a:r>
            <a:endParaRPr b="0" i="0" sz="1450" u="none" cap="none" strike="noStrike"/>
          </a:p>
        </p:txBody>
      </p:sp>
      <p:sp>
        <p:nvSpPr>
          <p:cNvPr id="169" name="Google Shape;169;p18"/>
          <p:cNvSpPr/>
          <p:nvPr/>
        </p:nvSpPr>
        <p:spPr>
          <a:xfrm>
            <a:off x="758309" y="5921335"/>
            <a:ext cx="4244816" cy="1426250"/>
          </a:xfrm>
          <a:prstGeom prst="roundRect">
            <a:avLst>
              <a:gd fmla="val 5583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8"/>
          <p:cNvSpPr/>
          <p:nvPr/>
        </p:nvSpPr>
        <p:spPr>
          <a:xfrm>
            <a:off x="955477" y="6118503"/>
            <a:ext cx="2494359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White Noise</a:t>
            </a:r>
            <a:endParaRPr b="0" i="0" sz="1950" u="none" cap="none" strike="noStrike"/>
          </a:p>
        </p:txBody>
      </p:sp>
      <p:sp>
        <p:nvSpPr>
          <p:cNvPr id="171" name="Google Shape;171;p18"/>
          <p:cNvSpPr/>
          <p:nvPr/>
        </p:nvSpPr>
        <p:spPr>
          <a:xfrm>
            <a:off x="955477" y="6543913"/>
            <a:ext cx="3850481" cy="3032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High entropy at Scale 1, drops quickly</a:t>
            </a:r>
            <a:endParaRPr b="0" i="0" sz="1450" u="none" cap="none" strike="noStrike"/>
          </a:p>
        </p:txBody>
      </p:sp>
      <p:sp>
        <p:nvSpPr>
          <p:cNvPr id="172" name="Google Shape;172;p18"/>
          <p:cNvSpPr/>
          <p:nvPr/>
        </p:nvSpPr>
        <p:spPr>
          <a:xfrm>
            <a:off x="5192673" y="5921335"/>
            <a:ext cx="4244935" cy="1426250"/>
          </a:xfrm>
          <a:prstGeom prst="roundRect">
            <a:avLst>
              <a:gd fmla="val 5583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8"/>
          <p:cNvSpPr/>
          <p:nvPr/>
        </p:nvSpPr>
        <p:spPr>
          <a:xfrm>
            <a:off x="5389840" y="6118503"/>
            <a:ext cx="2494359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Healthy Physiology</a:t>
            </a:r>
            <a:endParaRPr b="0" i="0" sz="1950" u="none" cap="none" strike="noStrike"/>
          </a:p>
        </p:txBody>
      </p:sp>
      <p:sp>
        <p:nvSpPr>
          <p:cNvPr id="174" name="Google Shape;174;p18"/>
          <p:cNvSpPr/>
          <p:nvPr/>
        </p:nvSpPr>
        <p:spPr>
          <a:xfrm>
            <a:off x="5389840" y="6543913"/>
            <a:ext cx="3850600" cy="3032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High entropy across all scales</a:t>
            </a:r>
            <a:endParaRPr b="0" i="0" sz="1450" u="none" cap="none" strike="noStrike"/>
          </a:p>
        </p:txBody>
      </p:sp>
      <p:sp>
        <p:nvSpPr>
          <p:cNvPr id="175" name="Google Shape;175;p18"/>
          <p:cNvSpPr/>
          <p:nvPr/>
        </p:nvSpPr>
        <p:spPr>
          <a:xfrm>
            <a:off x="9627156" y="5921335"/>
            <a:ext cx="4244816" cy="1426250"/>
          </a:xfrm>
          <a:prstGeom prst="roundRect">
            <a:avLst>
              <a:gd fmla="val 5583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8"/>
          <p:cNvSpPr/>
          <p:nvPr/>
        </p:nvSpPr>
        <p:spPr>
          <a:xfrm>
            <a:off x="9824323" y="6118503"/>
            <a:ext cx="2494359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Pathology</a:t>
            </a:r>
            <a:endParaRPr b="0" i="0" sz="1950" u="none" cap="none" strike="noStrike"/>
          </a:p>
        </p:txBody>
      </p:sp>
      <p:sp>
        <p:nvSpPr>
          <p:cNvPr id="177" name="Google Shape;177;p18"/>
          <p:cNvSpPr/>
          <p:nvPr/>
        </p:nvSpPr>
        <p:spPr>
          <a:xfrm>
            <a:off x="9824323" y="6543913"/>
            <a:ext cx="3850481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Entropy collapse — system becomes too regular</a:t>
            </a:r>
            <a:endParaRPr b="0" i="0" sz="1450" u="none" cap="none" strike="noStrike"/>
          </a:p>
        </p:txBody>
      </p:sp>
      <p:sp>
        <p:nvSpPr>
          <p:cNvPr id="178" name="Google Shape;178;p18"/>
          <p:cNvSpPr/>
          <p:nvPr/>
        </p:nvSpPr>
        <p:spPr>
          <a:xfrm>
            <a:off x="12909950" y="7794566"/>
            <a:ext cx="1600200" cy="4185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AFA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9"/>
          <p:cNvSpPr/>
          <p:nvPr/>
        </p:nvSpPr>
        <p:spPr>
          <a:xfrm>
            <a:off x="1646277" y="709732"/>
            <a:ext cx="622816" cy="1503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5294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850"/>
              <a:buFont typeface="Sora"/>
              <a:buNone/>
            </a:pPr>
            <a:r>
              <a:rPr b="0" i="0" lang="en-US" sz="850" u="none" cap="none" strike="noStrike">
                <a:solidFill>
                  <a:srgbClr val="1A2D7A"/>
                </a:solidFill>
                <a:latin typeface="Sora"/>
                <a:ea typeface="Sora"/>
                <a:cs typeface="Sora"/>
                <a:sym typeface="Sora"/>
              </a:rPr>
              <a:t>CHAPTER 5</a:t>
            </a:r>
            <a:endParaRPr b="0" i="0" sz="850" u="none" cap="none" strike="noStrike"/>
          </a:p>
        </p:txBody>
      </p:sp>
      <p:sp>
        <p:nvSpPr>
          <p:cNvPr id="185" name="Google Shape;185;p19"/>
          <p:cNvSpPr/>
          <p:nvPr/>
        </p:nvSpPr>
        <p:spPr>
          <a:xfrm>
            <a:off x="1646277" y="940356"/>
            <a:ext cx="9575125" cy="4492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2800"/>
              <a:buFont typeface="Alexandria"/>
              <a:buNone/>
            </a:pPr>
            <a:r>
              <a:rPr b="0" i="0" lang="en-US" sz="28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From Correlation to Causality &amp; Emotional Dynamics</a:t>
            </a:r>
            <a:endParaRPr b="0" i="0" sz="2800" u="none" cap="none" strike="noStrike"/>
          </a:p>
        </p:txBody>
      </p:sp>
      <p:pic>
        <p:nvPicPr>
          <p:cNvPr descr="preencoded.png" id="186" name="Google Shape;18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6277" y="1647706"/>
            <a:ext cx="5502354" cy="3061692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19"/>
          <p:cNvSpPr/>
          <p:nvPr/>
        </p:nvSpPr>
        <p:spPr>
          <a:xfrm>
            <a:off x="1646277" y="4820007"/>
            <a:ext cx="2414707" cy="2245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1400"/>
              <a:buFont typeface="Alexandria"/>
              <a:buNone/>
            </a:pPr>
            <a:r>
              <a:rPr b="0" i="0" lang="en-US" sz="14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The Old World: Correlation</a:t>
            </a:r>
            <a:endParaRPr b="0" i="0" sz="1400" u="none" cap="none" strike="noStrike"/>
          </a:p>
        </p:txBody>
      </p:sp>
      <p:sp>
        <p:nvSpPr>
          <p:cNvPr id="188" name="Google Shape;188;p19"/>
          <p:cNvSpPr/>
          <p:nvPr/>
        </p:nvSpPr>
        <p:spPr>
          <a:xfrm>
            <a:off x="1646277" y="5142905"/>
            <a:ext cx="5502354" cy="375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09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050"/>
              <a:buFont typeface="Sora"/>
              <a:buNone/>
            </a:pP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Symmetric, linear, blind to mechanism. Vulnerable to the "mirage" of shared stimuli.</a:t>
            </a:r>
            <a:endParaRPr b="0" i="0" sz="1050" u="none" cap="none" strike="noStrike"/>
          </a:p>
        </p:txBody>
      </p:sp>
      <p:pic>
        <p:nvPicPr>
          <p:cNvPr descr="preencoded.png" id="189" name="Google Shape;189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89388" y="1647706"/>
            <a:ext cx="3749040" cy="262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19"/>
          <p:cNvSpPr/>
          <p:nvPr/>
        </p:nvSpPr>
        <p:spPr>
          <a:xfrm>
            <a:off x="7489388" y="4387215"/>
            <a:ext cx="2315766" cy="2245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1400"/>
              <a:buFont typeface="Alexandria"/>
              <a:buNone/>
            </a:pPr>
            <a:r>
              <a:rPr b="0" i="0" lang="en-US" sz="14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The New World: Causality</a:t>
            </a:r>
            <a:endParaRPr b="0" i="0" sz="1400" u="none" cap="none" strike="noStrike"/>
          </a:p>
        </p:txBody>
      </p:sp>
      <p:sp>
        <p:nvSpPr>
          <p:cNvPr id="191" name="Google Shape;191;p19"/>
          <p:cNvSpPr/>
          <p:nvPr/>
        </p:nvSpPr>
        <p:spPr>
          <a:xfrm>
            <a:off x="7489388" y="4710113"/>
            <a:ext cx="5502354" cy="375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09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050"/>
              <a:buFont typeface="Sora"/>
              <a:buNone/>
            </a:pP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Directed, nonlinear, mechanistic. CCM reveals if the history of </a:t>
            </a:r>
            <a:r>
              <a:rPr b="0" i="1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X</a:t>
            </a: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is embedded in </a:t>
            </a:r>
            <a:r>
              <a:rPr b="0" i="1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Y</a:t>
            </a: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</a:t>
            </a:r>
            <a:endParaRPr b="0" i="0" sz="1050" u="none" cap="none" strike="noStrike"/>
          </a:p>
        </p:txBody>
      </p:sp>
      <p:sp>
        <p:nvSpPr>
          <p:cNvPr id="192" name="Google Shape;192;p19"/>
          <p:cNvSpPr/>
          <p:nvPr/>
        </p:nvSpPr>
        <p:spPr>
          <a:xfrm>
            <a:off x="1646277" y="5785938"/>
            <a:ext cx="11337846" cy="24646"/>
          </a:xfrm>
          <a:prstGeom prst="rect">
            <a:avLst/>
          </a:prstGeom>
          <a:solidFill>
            <a:srgbClr val="3B3535">
              <a:alpha val="5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9"/>
          <p:cNvSpPr/>
          <p:nvPr/>
        </p:nvSpPr>
        <p:spPr>
          <a:xfrm>
            <a:off x="1646277" y="5958007"/>
            <a:ext cx="5579983" cy="2694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1650"/>
              <a:buFont typeface="Alexandria"/>
              <a:buNone/>
            </a:pPr>
            <a:r>
              <a:rPr b="0" i="0" lang="en-US" sz="165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Emotional Dynamics as Energy-Regulated Systems</a:t>
            </a:r>
            <a:endParaRPr b="0" i="0" sz="1650" u="none" cap="none" strike="noStrike"/>
          </a:p>
        </p:txBody>
      </p:sp>
      <p:sp>
        <p:nvSpPr>
          <p:cNvPr id="194" name="Google Shape;194;p19"/>
          <p:cNvSpPr/>
          <p:nvPr/>
        </p:nvSpPr>
        <p:spPr>
          <a:xfrm>
            <a:off x="1646277" y="6374963"/>
            <a:ext cx="11337846" cy="1878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09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050"/>
              <a:buFont typeface="Sora"/>
              <a:buNone/>
            </a:pP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Emotional state is modelled as a latent 2D variable </a:t>
            </a:r>
            <a:r>
              <a:rPr i="1" lang="en-US" sz="10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                      </a:t>
            </a: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 The energy landscape:</a:t>
            </a:r>
            <a:endParaRPr b="0" i="0" sz="1050" u="none" cap="none" strike="noStrike"/>
          </a:p>
        </p:txBody>
      </p:sp>
      <p:sp>
        <p:nvSpPr>
          <p:cNvPr id="195" name="Google Shape;195;p19"/>
          <p:cNvSpPr/>
          <p:nvPr/>
        </p:nvSpPr>
        <p:spPr>
          <a:xfrm>
            <a:off x="1646277" y="6687383"/>
            <a:ext cx="11337846" cy="373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r>
              <a:t/>
            </a:r>
            <a:endParaRPr b="0" i="0" sz="1200" u="none" cap="none" strike="noStrike"/>
          </a:p>
        </p:txBody>
      </p:sp>
      <p:pic>
        <p:nvPicPr>
          <p:cNvPr descr="preencoded.png" id="196" name="Google Shape;196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46277" y="6687383"/>
            <a:ext cx="11337846" cy="373142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19"/>
          <p:cNvSpPr/>
          <p:nvPr/>
        </p:nvSpPr>
        <p:spPr>
          <a:xfrm>
            <a:off x="1646277" y="7185065"/>
            <a:ext cx="11337846" cy="375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09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050"/>
              <a:buFont typeface="Sora"/>
              <a:buNone/>
            </a:pP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Transitions between emotional states are noise-driven movements between attractors:</a:t>
            </a:r>
            <a:r>
              <a:rPr lang="en-US" sz="10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     </a:t>
            </a: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 </a:t>
            </a:r>
            <a:endParaRPr b="0" i="0" sz="1050" u="none" cap="none" strike="noStrike">
              <a:solidFill>
                <a:srgbClr val="3B3535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marR="0" rtl="0" algn="l">
              <a:lnSpc>
                <a:spcPct val="13809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050"/>
              <a:buFont typeface="Sora"/>
              <a:buNone/>
            </a:pPr>
            <a:r>
              <a:t/>
            </a:r>
            <a:endParaRPr b="1" sz="1050">
              <a:solidFill>
                <a:srgbClr val="3B3535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marR="0" rtl="0" algn="l">
              <a:lnSpc>
                <a:spcPct val="138095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050"/>
              <a:buFont typeface="Sora"/>
              <a:buNone/>
            </a:pPr>
            <a:r>
              <a:rPr b="1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Arousal-Valence</a:t>
            </a: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tells </a:t>
            </a:r>
            <a:r>
              <a:rPr b="0" i="1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where</a:t>
            </a: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emotion is; the </a:t>
            </a:r>
            <a:r>
              <a:rPr b="1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energy model</a:t>
            </a: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tells </a:t>
            </a:r>
            <a:r>
              <a:rPr b="0" i="1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how</a:t>
            </a:r>
            <a:r>
              <a:rPr b="0" i="0" lang="en-US" sz="10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emotion evolves.</a:t>
            </a:r>
            <a:endParaRPr b="0" i="0" sz="1050" u="none" cap="none" strike="noStrike"/>
          </a:p>
        </p:txBody>
      </p:sp>
      <p:sp>
        <p:nvSpPr>
          <p:cNvPr id="198" name="Google Shape;198;p19"/>
          <p:cNvSpPr/>
          <p:nvPr/>
        </p:nvSpPr>
        <p:spPr>
          <a:xfrm>
            <a:off x="12909950" y="7794566"/>
            <a:ext cx="1600200" cy="4185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AFA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9" name="Google Shape;199;p19" title="Screenshot 2026-02-23 alle 00.47.39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26374" y="7037588"/>
            <a:ext cx="1874878" cy="41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9" title="Screenshot 2026-03-01 alle 19.24.29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24576" y="6350055"/>
            <a:ext cx="751500" cy="18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0"/>
          <p:cNvSpPr/>
          <p:nvPr/>
        </p:nvSpPr>
        <p:spPr>
          <a:xfrm>
            <a:off x="758309" y="1501973"/>
            <a:ext cx="870228" cy="242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150"/>
              <a:buFont typeface="Sora"/>
              <a:buNone/>
            </a:pPr>
            <a:r>
              <a:rPr b="0" i="0" lang="en-US" sz="1150" u="none" cap="none" strike="noStrike">
                <a:solidFill>
                  <a:srgbClr val="1A2D7A"/>
                </a:solidFill>
                <a:latin typeface="Sora"/>
                <a:ea typeface="Sora"/>
                <a:cs typeface="Sora"/>
                <a:sym typeface="Sora"/>
              </a:rPr>
              <a:t>CHAPTER 6</a:t>
            </a:r>
            <a:endParaRPr b="0" i="0" sz="1150" u="none" cap="none" strike="noStrike"/>
          </a:p>
        </p:txBody>
      </p:sp>
      <p:sp>
        <p:nvSpPr>
          <p:cNvPr id="207" name="Google Shape;207;p20"/>
          <p:cNvSpPr/>
          <p:nvPr/>
        </p:nvSpPr>
        <p:spPr>
          <a:xfrm>
            <a:off x="758309" y="1877139"/>
            <a:ext cx="10958274" cy="6235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900"/>
              <a:buFont typeface="Alexandria"/>
              <a:buNone/>
            </a:pPr>
            <a:r>
              <a:rPr b="0" i="0" lang="en-US" sz="39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Impaired Brain-Heart Axis in Focal Epilepsy</a:t>
            </a:r>
            <a:endParaRPr b="0" i="0" sz="3900" u="none" cap="none" strike="noStrike"/>
          </a:p>
        </p:txBody>
      </p:sp>
      <p:sp>
        <p:nvSpPr>
          <p:cNvPr id="208" name="Google Shape;208;p20"/>
          <p:cNvSpPr/>
          <p:nvPr/>
        </p:nvSpPr>
        <p:spPr>
          <a:xfrm>
            <a:off x="758309" y="2784991"/>
            <a:ext cx="426482" cy="426482"/>
          </a:xfrm>
          <a:prstGeom prst="roundRect">
            <a:avLst>
              <a:gd fmla="val 18670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0"/>
          <p:cNvSpPr/>
          <p:nvPr/>
        </p:nvSpPr>
        <p:spPr>
          <a:xfrm>
            <a:off x="821888" y="2811185"/>
            <a:ext cx="299323" cy="3740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2350"/>
              <a:buFont typeface="Alexandria"/>
              <a:buNone/>
            </a:pPr>
            <a:r>
              <a:rPr b="0" i="0" lang="en-US" sz="23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1</a:t>
            </a:r>
            <a:endParaRPr b="0" i="0" sz="2350" u="none" cap="none" strike="noStrike"/>
          </a:p>
        </p:txBody>
      </p:sp>
      <p:sp>
        <p:nvSpPr>
          <p:cNvPr id="210" name="Google Shape;210;p20"/>
          <p:cNvSpPr/>
          <p:nvPr/>
        </p:nvSpPr>
        <p:spPr>
          <a:xfrm>
            <a:off x="1374338" y="2850118"/>
            <a:ext cx="2494359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The Problem</a:t>
            </a:r>
            <a:endParaRPr b="0" i="0" sz="1950" u="none" cap="none" strike="noStrike"/>
          </a:p>
        </p:txBody>
      </p:sp>
      <p:sp>
        <p:nvSpPr>
          <p:cNvPr id="211" name="Google Shape;211;p20"/>
          <p:cNvSpPr/>
          <p:nvPr/>
        </p:nvSpPr>
        <p:spPr>
          <a:xfrm>
            <a:off x="1374338" y="3275528"/>
            <a:ext cx="5822394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~50 million people worldwide live with epilepsy (WHO, 2024). Around 30% are resistant to standard anti-epileptic drugs.</a:t>
            </a:r>
            <a:endParaRPr b="0" i="0" sz="1450" u="none" cap="none" strike="noStrike"/>
          </a:p>
        </p:txBody>
      </p:sp>
      <p:sp>
        <p:nvSpPr>
          <p:cNvPr id="212" name="Google Shape;212;p20"/>
          <p:cNvSpPr/>
          <p:nvPr/>
        </p:nvSpPr>
        <p:spPr>
          <a:xfrm>
            <a:off x="7433667" y="2784991"/>
            <a:ext cx="426482" cy="426482"/>
          </a:xfrm>
          <a:prstGeom prst="roundRect">
            <a:avLst>
              <a:gd fmla="val 18670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0"/>
          <p:cNvSpPr/>
          <p:nvPr/>
        </p:nvSpPr>
        <p:spPr>
          <a:xfrm>
            <a:off x="7497247" y="2811185"/>
            <a:ext cx="299323" cy="3740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2350"/>
              <a:buFont typeface="Alexandria"/>
              <a:buNone/>
            </a:pPr>
            <a:r>
              <a:rPr b="0" i="0" lang="en-US" sz="23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2</a:t>
            </a:r>
            <a:endParaRPr b="0" i="0" sz="2350" u="none" cap="none" strike="noStrike"/>
          </a:p>
        </p:txBody>
      </p:sp>
      <p:sp>
        <p:nvSpPr>
          <p:cNvPr id="214" name="Google Shape;214;p20"/>
          <p:cNvSpPr/>
          <p:nvPr/>
        </p:nvSpPr>
        <p:spPr>
          <a:xfrm>
            <a:off x="8049697" y="2850118"/>
            <a:ext cx="2494359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The Focus</a:t>
            </a:r>
            <a:endParaRPr b="0" i="0" sz="1950" u="none" cap="none" strike="noStrike"/>
          </a:p>
        </p:txBody>
      </p:sp>
      <p:sp>
        <p:nvSpPr>
          <p:cNvPr id="215" name="Google Shape;215;p20"/>
          <p:cNvSpPr/>
          <p:nvPr/>
        </p:nvSpPr>
        <p:spPr>
          <a:xfrm>
            <a:off x="8049697" y="3275528"/>
            <a:ext cx="5822394" cy="9097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Functional brain-heart interplay (BHI) dynamics during interictal periods — preictal and postictal — using the SDG directional model.</a:t>
            </a:r>
            <a:endParaRPr b="0" i="0" sz="1450" u="none" cap="none" strike="noStrike"/>
          </a:p>
        </p:txBody>
      </p:sp>
      <p:sp>
        <p:nvSpPr>
          <p:cNvPr id="216" name="Google Shape;216;p20"/>
          <p:cNvSpPr/>
          <p:nvPr/>
        </p:nvSpPr>
        <p:spPr>
          <a:xfrm>
            <a:off x="758309" y="4564380"/>
            <a:ext cx="426482" cy="426482"/>
          </a:xfrm>
          <a:prstGeom prst="roundRect">
            <a:avLst>
              <a:gd fmla="val 18670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20"/>
          <p:cNvSpPr/>
          <p:nvPr/>
        </p:nvSpPr>
        <p:spPr>
          <a:xfrm>
            <a:off x="821888" y="4590574"/>
            <a:ext cx="299323" cy="3740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2350"/>
              <a:buFont typeface="Alexandria"/>
              <a:buNone/>
            </a:pPr>
            <a:r>
              <a:rPr b="0" i="0" lang="en-US" sz="23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3</a:t>
            </a:r>
            <a:endParaRPr b="0" i="0" sz="2350" u="none" cap="none" strike="noStrike"/>
          </a:p>
        </p:txBody>
      </p:sp>
      <p:sp>
        <p:nvSpPr>
          <p:cNvPr id="218" name="Google Shape;218;p20"/>
          <p:cNvSpPr/>
          <p:nvPr/>
        </p:nvSpPr>
        <p:spPr>
          <a:xfrm>
            <a:off x="1374338" y="4629507"/>
            <a:ext cx="2494359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Core Finding</a:t>
            </a:r>
            <a:endParaRPr b="0" i="0" sz="1950" u="none" cap="none" strike="noStrike"/>
          </a:p>
        </p:txBody>
      </p:sp>
      <p:sp>
        <p:nvSpPr>
          <p:cNvPr id="219" name="Google Shape;219;p20"/>
          <p:cNvSpPr/>
          <p:nvPr/>
        </p:nvSpPr>
        <p:spPr>
          <a:xfrm>
            <a:off x="1374338" y="5054918"/>
            <a:ext cx="5822394" cy="9097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Postictal interactions are notably lower than preictal, indicating BHI disruption</a:t>
            </a: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,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particularly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heart-to-brain via sympathovagal (LF) dynamics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 Lowest p-values: </a:t>
            </a:r>
            <a:r>
              <a:rPr b="0" i="1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4.07 \times 10^{-5}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.</a:t>
            </a:r>
            <a:endParaRPr b="0" i="0" sz="1450" u="none" cap="none" strike="noStrike"/>
          </a:p>
        </p:txBody>
      </p:sp>
      <p:sp>
        <p:nvSpPr>
          <p:cNvPr id="220" name="Google Shape;220;p20"/>
          <p:cNvSpPr/>
          <p:nvPr/>
        </p:nvSpPr>
        <p:spPr>
          <a:xfrm>
            <a:off x="7433667" y="4564380"/>
            <a:ext cx="426482" cy="426482"/>
          </a:xfrm>
          <a:prstGeom prst="roundRect">
            <a:avLst>
              <a:gd fmla="val 18670" name="adj"/>
            </a:avLst>
          </a:prstGeom>
          <a:solidFill>
            <a:srgbClr val="D5DCF6"/>
          </a:solidFill>
          <a:ln cap="flat" cmpd="sng" w="9525">
            <a:solidFill>
              <a:srgbClr val="BBC2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20"/>
          <p:cNvSpPr/>
          <p:nvPr/>
        </p:nvSpPr>
        <p:spPr>
          <a:xfrm>
            <a:off x="7497247" y="4590574"/>
            <a:ext cx="299323" cy="3740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2350"/>
              <a:buFont typeface="Alexandria"/>
              <a:buNone/>
            </a:pPr>
            <a:r>
              <a:rPr b="0" i="0" lang="en-US" sz="23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4</a:t>
            </a:r>
            <a:endParaRPr b="0" i="0" sz="2350" u="none" cap="none" strike="noStrike"/>
          </a:p>
        </p:txBody>
      </p:sp>
      <p:sp>
        <p:nvSpPr>
          <p:cNvPr id="222" name="Google Shape;222;p20"/>
          <p:cNvSpPr/>
          <p:nvPr/>
        </p:nvSpPr>
        <p:spPr>
          <a:xfrm>
            <a:off x="8049697" y="4629507"/>
            <a:ext cx="2918103" cy="3117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The "Reset" Hypothesis</a:t>
            </a:r>
            <a:endParaRPr b="0" i="0" sz="1950" u="none" cap="none" strike="noStrike"/>
          </a:p>
        </p:txBody>
      </p:sp>
      <p:sp>
        <p:nvSpPr>
          <p:cNvPr id="223" name="Google Shape;223;p20"/>
          <p:cNvSpPr/>
          <p:nvPr/>
        </p:nvSpPr>
        <p:spPr>
          <a:xfrm>
            <a:off x="8049697" y="5054918"/>
            <a:ext cx="5822394" cy="9097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Seizures may trigger a "reset" of CNS-ANS information flow, consistent with epilepsy as a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network disease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propagating beyond the CNS into the ANS.</a:t>
            </a:r>
            <a:endParaRPr b="0" i="0" sz="1450" u="none" cap="none" strike="noStrike"/>
          </a:p>
        </p:txBody>
      </p:sp>
      <p:sp>
        <p:nvSpPr>
          <p:cNvPr id="224" name="Google Shape;224;p20"/>
          <p:cNvSpPr/>
          <p:nvPr/>
        </p:nvSpPr>
        <p:spPr>
          <a:xfrm>
            <a:off x="758309" y="6576365"/>
            <a:ext cx="13113900" cy="6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Dataset: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14 subjects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, 128 hr total recording, 47 seizure events. BHI differences were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widespread across the scalp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 and primarily in the </a:t>
            </a:r>
            <a:r>
              <a:rPr b="1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right hemisphere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, consistent with lateralisation literature.</a:t>
            </a:r>
            <a:endParaRPr b="0" i="0" sz="1450" u="none" cap="none" strike="noStrike"/>
          </a:p>
        </p:txBody>
      </p:sp>
      <p:sp>
        <p:nvSpPr>
          <p:cNvPr id="225" name="Google Shape;225;p20"/>
          <p:cNvSpPr/>
          <p:nvPr/>
        </p:nvSpPr>
        <p:spPr>
          <a:xfrm>
            <a:off x="12909950" y="7794566"/>
            <a:ext cx="1600200" cy="4185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AFA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1"/>
          <p:cNvSpPr/>
          <p:nvPr/>
        </p:nvSpPr>
        <p:spPr>
          <a:xfrm>
            <a:off x="758309" y="899517"/>
            <a:ext cx="856655" cy="242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1A2D7A"/>
              </a:buClr>
              <a:buSzPts val="1150"/>
              <a:buFont typeface="Sora"/>
              <a:buNone/>
            </a:pPr>
            <a:r>
              <a:rPr b="0" i="0" lang="en-US" sz="1150" u="none" cap="none" strike="noStrike">
                <a:solidFill>
                  <a:srgbClr val="1A2D7A"/>
                </a:solidFill>
                <a:latin typeface="Sora"/>
                <a:ea typeface="Sora"/>
                <a:cs typeface="Sora"/>
                <a:sym typeface="Sora"/>
              </a:rPr>
              <a:t>CHAPTER 7</a:t>
            </a:r>
            <a:endParaRPr b="0" i="0" sz="1150" u="none" cap="none" strike="noStrike"/>
          </a:p>
        </p:txBody>
      </p:sp>
      <p:sp>
        <p:nvSpPr>
          <p:cNvPr id="232" name="Google Shape;232;p21"/>
          <p:cNvSpPr/>
          <p:nvPr/>
        </p:nvSpPr>
        <p:spPr>
          <a:xfrm>
            <a:off x="758296" y="1274675"/>
            <a:ext cx="128856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1F1E1E"/>
              </a:buClr>
              <a:buSzPts val="3900"/>
              <a:buFont typeface="Alexandria"/>
              <a:buNone/>
            </a:pPr>
            <a:r>
              <a:rPr b="0" i="0" lang="en-US" sz="39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Physiological Bridges </a:t>
            </a:r>
            <a:r>
              <a:rPr lang="en-US" sz="3900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Between and </a:t>
            </a:r>
            <a:r>
              <a:rPr b="0" i="0" lang="en-US" sz="3900" u="none" cap="none" strike="noStrike">
                <a:solidFill>
                  <a:srgbClr val="1F1E1E"/>
                </a:solidFill>
                <a:latin typeface="Alexandria"/>
                <a:ea typeface="Alexandria"/>
                <a:cs typeface="Alexandria"/>
                <a:sym typeface="Alexandria"/>
              </a:rPr>
              <a:t>Across Species</a:t>
            </a:r>
            <a:endParaRPr b="0" i="0" sz="3900" u="none" cap="none" strike="noStrike"/>
          </a:p>
        </p:txBody>
      </p:sp>
      <p:sp>
        <p:nvSpPr>
          <p:cNvPr id="233" name="Google Shape;233;p21"/>
          <p:cNvSpPr/>
          <p:nvPr/>
        </p:nvSpPr>
        <p:spPr>
          <a:xfrm>
            <a:off x="758309" y="2182535"/>
            <a:ext cx="13113782" cy="606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A synthesis of research on autonomic co-modulation, emotional transfer, and bidirectional physiological coupling in human-human and human-horse interaction.</a:t>
            </a:r>
            <a:endParaRPr b="0" i="0" sz="1450" u="none" cap="none" strike="noStrike"/>
          </a:p>
        </p:txBody>
      </p:sp>
      <p:sp>
        <p:nvSpPr>
          <p:cNvPr id="234" name="Google Shape;234;p21"/>
          <p:cNvSpPr/>
          <p:nvPr/>
        </p:nvSpPr>
        <p:spPr>
          <a:xfrm>
            <a:off x="2603393" y="2919699"/>
            <a:ext cx="2181600" cy="9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1950">
                <a:solidFill>
                  <a:schemeClr val="dk1"/>
                </a:solidFill>
              </a:rPr>
              <a:t>Brain-to-Brain and relational neuroscience</a:t>
            </a:r>
            <a:r>
              <a:rPr b="1" lang="en-US" sz="1950">
                <a:solidFill>
                  <a:schemeClr val="dk1"/>
                </a:solidFill>
              </a:rPr>
              <a:t> </a:t>
            </a:r>
            <a:endParaRPr b="1" sz="195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t/>
            </a:r>
            <a:endParaRPr sz="1950">
              <a:solidFill>
                <a:srgbClr val="3B3535"/>
              </a:solidFill>
              <a:latin typeface="Alexandria"/>
              <a:ea typeface="Alexandria"/>
              <a:cs typeface="Alexandria"/>
              <a:sym typeface="Alexandria"/>
            </a:endParaRPr>
          </a:p>
        </p:txBody>
      </p:sp>
      <p:sp>
        <p:nvSpPr>
          <p:cNvPr id="235" name="Google Shape;235;p21"/>
          <p:cNvSpPr/>
          <p:nvPr/>
        </p:nvSpPr>
        <p:spPr>
          <a:xfrm>
            <a:off x="2614701" y="4010675"/>
            <a:ext cx="20577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6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Hyperscanning framework to EEG, investigating whether real-time cross-biofeedback modulates inter-brain phase synchrony during affective visual stimulation.</a:t>
            </a:r>
            <a:endParaRPr sz="1450">
              <a:solidFill>
                <a:srgbClr val="3B3535"/>
              </a:solidFill>
              <a:latin typeface="Sora"/>
              <a:ea typeface="Sora"/>
              <a:cs typeface="Sora"/>
              <a:sym typeface="Sora"/>
            </a:endParaRPr>
          </a:p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t/>
            </a:r>
            <a:endParaRPr sz="1450">
              <a:solidFill>
                <a:srgbClr val="3B3535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descr="preencoded.png" id="236" name="Google Shape;23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84098" y="3002280"/>
            <a:ext cx="682109" cy="682109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1"/>
          <p:cNvSpPr/>
          <p:nvPr/>
        </p:nvSpPr>
        <p:spPr>
          <a:xfrm>
            <a:off x="7403142" y="3002280"/>
            <a:ext cx="2181600" cy="9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Directional Causality</a:t>
            </a:r>
            <a:endParaRPr b="0" i="0" sz="1950" u="none" cap="none" strike="noStrike"/>
          </a:p>
        </p:txBody>
      </p:sp>
      <p:sp>
        <p:nvSpPr>
          <p:cNvPr id="238" name="Google Shape;238;p21"/>
          <p:cNvSpPr/>
          <p:nvPr/>
        </p:nvSpPr>
        <p:spPr>
          <a:xfrm>
            <a:off x="7403142" y="4051102"/>
            <a:ext cx="2181600" cy="24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lang="en-US" sz="1450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Granger causality in 40 human-horse pairs: familiar dyads show earlier, broader bidirectional coupling. Unfamiliar dyads couple l</a:t>
            </a: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ater, primarily horse→human.</a:t>
            </a:r>
            <a:endParaRPr b="0" i="0" sz="1450" u="none" cap="none" strike="noStrike"/>
          </a:p>
        </p:txBody>
      </p:sp>
      <p:pic>
        <p:nvPicPr>
          <p:cNvPr descr="preencoded.png" id="239" name="Google Shape;239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71346" y="3002280"/>
            <a:ext cx="682109" cy="682109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1"/>
          <p:cNvSpPr/>
          <p:nvPr/>
        </p:nvSpPr>
        <p:spPr>
          <a:xfrm>
            <a:off x="11690390" y="3002280"/>
            <a:ext cx="2181701" cy="623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950"/>
              <a:buFont typeface="Alexandria"/>
              <a:buNone/>
            </a:pPr>
            <a:r>
              <a:rPr b="0" i="0" lang="en-US" sz="1950" u="none" cap="none" strike="noStrike">
                <a:solidFill>
                  <a:srgbClr val="3B3535"/>
                </a:solidFill>
                <a:latin typeface="Alexandria"/>
                <a:ea typeface="Alexandria"/>
                <a:cs typeface="Alexandria"/>
                <a:sym typeface="Alexandria"/>
              </a:rPr>
              <a:t>AAI Protocol</a:t>
            </a:r>
            <a:endParaRPr b="0" i="0" sz="1950" u="none" cap="none" strike="noStrike"/>
          </a:p>
        </p:txBody>
      </p:sp>
      <p:sp>
        <p:nvSpPr>
          <p:cNvPr id="241" name="Google Shape;241;p21"/>
          <p:cNvSpPr/>
          <p:nvPr/>
        </p:nvSpPr>
        <p:spPr>
          <a:xfrm>
            <a:off x="11690390" y="3739396"/>
            <a:ext cx="2181701" cy="27292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3B3535"/>
              </a:buClr>
              <a:buSzPts val="1450"/>
              <a:buFont typeface="Sora"/>
              <a:buNone/>
            </a:pPr>
            <a:r>
              <a:rPr b="0" i="0" lang="en-US" sz="1450" u="none" cap="none" strike="noStrike">
                <a:solidFill>
                  <a:srgbClr val="3B3535"/>
                </a:solidFill>
                <a:latin typeface="Sora"/>
                <a:ea typeface="Sora"/>
                <a:cs typeface="Sora"/>
                <a:sym typeface="Sora"/>
              </a:rPr>
              <a:t>18 horses and 15 adults in a six-phase simulated AAI sequence. First framework validated for human-horse dyads in structured therapeutic-like tasks, including riding.</a:t>
            </a:r>
            <a:endParaRPr b="0" i="0" sz="1450" u="none" cap="none" strike="noStrike"/>
          </a:p>
        </p:txBody>
      </p:sp>
      <p:sp>
        <p:nvSpPr>
          <p:cNvPr id="242" name="Google Shape;242;p21"/>
          <p:cNvSpPr/>
          <p:nvPr/>
        </p:nvSpPr>
        <p:spPr>
          <a:xfrm>
            <a:off x="12909950" y="7794566"/>
            <a:ext cx="1600200" cy="4185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AFA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3" name="Google Shape;24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01332" y="2895674"/>
            <a:ext cx="1261492" cy="93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