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Lst>
  <p:sldSz cy="6858000" cx="12192000"/>
  <p:notesSz cx="6858000" cy="9144000"/>
  <p:embeddedFontLst>
    <p:embeddedFont>
      <p:font typeface="Play"/>
      <p:regular r:id="rId66"/>
      <p:bold r:id="rId67"/>
    </p:embeddedFont>
    <p:embeddedFont>
      <p:font typeface="Garamond"/>
      <p:regular r:id="rId68"/>
      <p:bold r:id="rId69"/>
      <p:italic r:id="rId70"/>
      <p:boldItalic r:id="rId71"/>
    </p:embeddedFont>
    <p:embeddedFont>
      <p:font typeface="Alexandria SemiBold"/>
      <p:regular r:id="rId72"/>
      <p:bold r:id="rId73"/>
    </p:embeddedFont>
    <p:embeddedFont>
      <p:font typeface="Sora Light"/>
      <p:regular r:id="rId74"/>
      <p:bold r:id="rId75"/>
    </p:embeddedFont>
    <p:embeddedFont>
      <p:font typeface="Alexandria"/>
      <p:regular r:id="rId76"/>
      <p:bold r:id="rId77"/>
    </p:embeddedFont>
    <p:embeddedFont>
      <p:font typeface="Sora"/>
      <p:regular r:id="rId78"/>
      <p:bold r:id="rId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font" Target="fonts/AlexandriaSemiBold-bold.fntdata"/><Relationship Id="rId72" Type="http://schemas.openxmlformats.org/officeDocument/2006/relationships/font" Target="fonts/AlexandriaSemiBold-regular.fntdata"/><Relationship Id="rId31" Type="http://schemas.openxmlformats.org/officeDocument/2006/relationships/slide" Target="slides/slide27.xml"/><Relationship Id="rId75" Type="http://schemas.openxmlformats.org/officeDocument/2006/relationships/font" Target="fonts/SoraLight-bold.fntdata"/><Relationship Id="rId30" Type="http://schemas.openxmlformats.org/officeDocument/2006/relationships/slide" Target="slides/slide26.xml"/><Relationship Id="rId74" Type="http://schemas.openxmlformats.org/officeDocument/2006/relationships/font" Target="fonts/SoraLight-regular.fntdata"/><Relationship Id="rId33" Type="http://schemas.openxmlformats.org/officeDocument/2006/relationships/slide" Target="slides/slide29.xml"/><Relationship Id="rId77" Type="http://schemas.openxmlformats.org/officeDocument/2006/relationships/font" Target="fonts/Alexandria-bold.fntdata"/><Relationship Id="rId32" Type="http://schemas.openxmlformats.org/officeDocument/2006/relationships/slide" Target="slides/slide28.xml"/><Relationship Id="rId76" Type="http://schemas.openxmlformats.org/officeDocument/2006/relationships/font" Target="fonts/Alexandria-regular.fntdata"/><Relationship Id="rId35" Type="http://schemas.openxmlformats.org/officeDocument/2006/relationships/slide" Target="slides/slide31.xml"/><Relationship Id="rId79" Type="http://schemas.openxmlformats.org/officeDocument/2006/relationships/font" Target="fonts/Sora-bold.fntdata"/><Relationship Id="rId34" Type="http://schemas.openxmlformats.org/officeDocument/2006/relationships/slide" Target="slides/slide30.xml"/><Relationship Id="rId78" Type="http://schemas.openxmlformats.org/officeDocument/2006/relationships/font" Target="fonts/Sora-regular.fntdata"/><Relationship Id="rId71" Type="http://schemas.openxmlformats.org/officeDocument/2006/relationships/font" Target="fonts/Garamond-boldItalic.fntdata"/><Relationship Id="rId70" Type="http://schemas.openxmlformats.org/officeDocument/2006/relationships/font" Target="fonts/Garamond-italic.fntdata"/><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font" Target="fonts/Play-regular.fntdata"/><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font" Target="fonts/Garamond-regular.fntdata"/><Relationship Id="rId23" Type="http://schemas.openxmlformats.org/officeDocument/2006/relationships/slide" Target="slides/slide19.xml"/><Relationship Id="rId67" Type="http://schemas.openxmlformats.org/officeDocument/2006/relationships/font" Target="fonts/Play-bold.fntdata"/><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font" Target="fonts/Garamond-bold.fntdata"/><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it-I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c96c2da01c_1_1166: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280" name="Google Shape;280;g3c96c2da01c_1_1166: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281" name="Google Shape;281;g3c96c2da01c_1_1166: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c96c2da01c_1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it-IT"/>
              <a:t>This Keynote develops a unified theoretical framework in which biosignals are treated as projections of multiscale interaction systems. </a:t>
            </a:r>
            <a:endParaRPr/>
          </a:p>
          <a:p>
            <a:pPr indent="0" lvl="0" marL="0" rtl="0" algn="l">
              <a:spcBef>
                <a:spcPts val="0"/>
              </a:spcBef>
              <a:spcAft>
                <a:spcPts val="0"/>
              </a:spcAft>
              <a:buClr>
                <a:schemeClr val="dk1"/>
              </a:buClr>
              <a:buSzPts val="1100"/>
              <a:buFont typeface="Arial"/>
              <a:buNone/>
            </a:pPr>
            <a:r>
              <a:rPr lang="it-IT"/>
              <a:t>We integrate multiscale entropy, fractal and multifractal scaling, energy-based stochastic dynamics for emotional regulation, manifold embedding theory, directional</a:t>
            </a:r>
            <a:endParaRPr/>
          </a:p>
          <a:p>
            <a:pPr indent="0" lvl="0" marL="0" rtl="0" algn="l">
              <a:spcBef>
                <a:spcPts val="0"/>
              </a:spcBef>
              <a:spcAft>
                <a:spcPts val="0"/>
              </a:spcAft>
              <a:buNone/>
            </a:pPr>
            <a:r>
              <a:rPr lang="it-IT"/>
              <a:t>causality, hyperscanning, and cross-species physiological coupling. </a:t>
            </a:r>
            <a:endParaRPr/>
          </a:p>
          <a:p>
            <a:pPr indent="0" lvl="0" marL="0" rtl="0" algn="l">
              <a:spcBef>
                <a:spcPts val="0"/>
              </a:spcBef>
              <a:spcAft>
                <a:spcPts val="0"/>
              </a:spcAft>
              <a:buClr>
                <a:schemeClr val="dk1"/>
              </a:buClr>
              <a:buSzPts val="1100"/>
              <a:buFont typeface="Arial"/>
              <a:buNone/>
            </a:pPr>
            <a:r>
              <a:rPr lang="it-IT"/>
              <a:t>The framework explicitly links structural similarity and directional asymmetry across organs, brains, modalities, and species, motivating methodological reforms toward multiscale modeling, causal inference, surrogate validation, and interpretability </a:t>
            </a:r>
            <a:endParaRPr/>
          </a:p>
          <a:p>
            <a:pPr indent="0" lvl="0" marL="0" rtl="0" algn="l">
              <a:spcBef>
                <a:spcPts val="0"/>
              </a:spcBef>
              <a:spcAft>
                <a:spcPts val="0"/>
              </a:spcAft>
              <a:buClr>
                <a:schemeClr val="dk1"/>
              </a:buClr>
              <a:buFont typeface="Arial"/>
              <a:buNone/>
            </a:pPr>
            <a:r>
              <a:t/>
            </a:r>
            <a:endParaRPr/>
          </a:p>
          <a:p>
            <a:pPr indent="0" lvl="0" marL="0" rtl="0" algn="l">
              <a:spcBef>
                <a:spcPts val="0"/>
              </a:spcBef>
              <a:spcAft>
                <a:spcPts val="0"/>
              </a:spcAft>
              <a:buNone/>
            </a:pPr>
            <a:r>
              <a:t/>
            </a:r>
            <a:endParaRPr/>
          </a:p>
        </p:txBody>
      </p:sp>
      <p:sp>
        <p:nvSpPr>
          <p:cNvPr id="305" name="Google Shape;305;g3c96c2da01c_1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c96c2da01c_1_16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3c96c2da01c_1_16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g3c96c2da01c_1_16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c96c2da01c_1_16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g3c96c2da01c_1_16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g3c96c2da01c_1_16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c96c2da01c_1_1189: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343" name="Google Shape;343;g3c96c2da01c_1_1189: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344" name="Google Shape;344;g3c96c2da01c_1_1189: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86ae5220cd_0_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86ae5220cd_0_10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g386ae5220cd_0_10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3c9101635f8_1_8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g3c9101635f8_1_8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Multiscale entropy (MSE) provides a direct operationalization of hierarchical structure [2, 3]. For a discrete time series x(i), coarse-graining at scale τ is defined </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Sample entropy at each scale yields:</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S(τ ) = SampEn(m, r, Nτ ). (3)</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Unlike single-scale entropy, MSE produces a profile across temporal scales. </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In healthy systems, entropy remains relatively stable across scales, indicating regulatory richness at both fast and slow time domains. In contrast, pathological systems frequently exhibit scale-dependent entropy collapse, a selective loss of complexity at intermediate or long scales. </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This collapse reflects the breakdown of hierarchical integration; in neonatal seizure detection, entropy profiles often flatten prior to ictal events, indicating reduced regulatory adaptability across scales  </a:t>
            </a:r>
            <a:endParaRPr>
              <a:solidFill>
                <a:srgbClr val="202124"/>
              </a:solidFill>
              <a:latin typeface="arial"/>
              <a:ea typeface="arial"/>
              <a:cs typeface="arial"/>
              <a:sym typeface="arial"/>
            </a:endParaRPr>
          </a:p>
          <a:p>
            <a:pPr indent="0" lvl="0" marL="0" rtl="0" algn="l">
              <a:spcBef>
                <a:spcPts val="0"/>
              </a:spcBef>
              <a:spcAft>
                <a:spcPts val="0"/>
              </a:spcAft>
              <a:buNone/>
            </a:pPr>
            <a:r>
              <a:t/>
            </a:r>
            <a:endParaRPr>
              <a:solidFill>
                <a:srgbClr val="202124"/>
              </a:solidFill>
              <a:latin typeface="arial"/>
              <a:ea typeface="arial"/>
              <a:cs typeface="arial"/>
              <a:sym typeface="arial"/>
            </a:endParaRPr>
          </a:p>
        </p:txBody>
      </p:sp>
      <p:sp>
        <p:nvSpPr>
          <p:cNvPr id="396" name="Google Shape;396;g3c9101635f8_1_8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c96c2da01c_1_14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3c96c2da01c_1_14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g3c96c2da01c_1_145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cbdb69cd8e_0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3cbdb69cd8e_0_6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5" name="Google Shape;425;g3cbdb69cd8e_0_6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c9101635f8_1_8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g3c9101635f8_1_8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100"/>
              <a:buNone/>
            </a:pPr>
            <a:r>
              <a:rPr lang="it-IT"/>
              <a:t>Biosignals are traditionally interpreted as measurements of isolated physiological subsystems.</a:t>
            </a:r>
            <a:endParaRPr/>
          </a:p>
          <a:p>
            <a:pPr indent="0" lvl="0" marL="0" rtl="0" algn="l">
              <a:spcBef>
                <a:spcPts val="0"/>
              </a:spcBef>
              <a:spcAft>
                <a:spcPts val="0"/>
              </a:spcAft>
              <a:buSzPts val="1100"/>
              <a:buNone/>
            </a:pPr>
            <a:r>
              <a:rPr lang="it-IT"/>
              <a:t>Such reductions obscure the nonlinear, multiscale, and relational architecture governing biological regulation.</a:t>
            </a:r>
            <a:endParaRPr/>
          </a:p>
        </p:txBody>
      </p:sp>
      <p:sp>
        <p:nvSpPr>
          <p:cNvPr id="146" name="Google Shape;146;g3c9101635f8_1_8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3c96c2da01c_1_11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g3c96c2da01c_1_11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Complementary to MSE is detrended fluctuation analysis (DFA), which quantifies long-range correlations [5]:</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F (n) ∼ nα. (4)</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The scaling exponent α encodes memory persistence. Healthy HRV often exhibits α ≈ 1, indicative of 1/f structure.</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Physiological systems are rarely monofractal. Multifractal detrended fluctuation analysis (MFDFA) generalizes scaling behavior [6]:</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Fq(s) ∼ sh(q), (5)</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with multifractal spectrum D(h) derived via Legendre transform: </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τ (q) = qh(q) − 1, D(h) = qh − τ (q). (6)</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The spectrum width ∆h quantifies heterogeneity of scaling regimes.</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Together, MSE and multifractality define the grammar of physiological signals: intrinsic multiscale organization.</a:t>
            </a:r>
            <a:endParaRPr>
              <a:solidFill>
                <a:srgbClr val="202124"/>
              </a:solidFill>
              <a:latin typeface="arial"/>
              <a:ea typeface="arial"/>
              <a:cs typeface="arial"/>
              <a:sym typeface="arial"/>
            </a:endParaRPr>
          </a:p>
          <a:p>
            <a:pPr indent="0" lvl="0" marL="0" rtl="0" algn="l">
              <a:spcBef>
                <a:spcPts val="0"/>
              </a:spcBef>
              <a:spcAft>
                <a:spcPts val="0"/>
              </a:spcAft>
              <a:buNone/>
            </a:pPr>
            <a:r>
              <a:t/>
            </a:r>
            <a:endParaRPr>
              <a:solidFill>
                <a:srgbClr val="202124"/>
              </a:solidFill>
              <a:latin typeface="arial"/>
              <a:ea typeface="arial"/>
              <a:cs typeface="arial"/>
              <a:sym typeface="arial"/>
            </a:endParaRPr>
          </a:p>
        </p:txBody>
      </p:sp>
      <p:sp>
        <p:nvSpPr>
          <p:cNvPr id="437" name="Google Shape;437;g3c96c2da01c_1_11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c9101635f8_1_8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g3c9101635f8_1_8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it-IT"/>
              <a:t>Complexity matching can be defined as the distance between multiscale structural profiles of two signals X(t) and Y (t). For MSE profiles SX (τ ) and SY (τ ):</a:t>
            </a:r>
            <a:endParaRPr/>
          </a:p>
          <a:p>
            <a:pPr indent="0" lvl="0" marL="0" rtl="0" algn="l">
              <a:spcBef>
                <a:spcPts val="0"/>
              </a:spcBef>
              <a:spcAft>
                <a:spcPts val="0"/>
              </a:spcAft>
              <a:buClr>
                <a:schemeClr val="dk1"/>
              </a:buClr>
              <a:buSzPts val="1100"/>
              <a:buFont typeface="Arial"/>
              <a:buNone/>
            </a:pPr>
            <a:r>
              <a:rPr lang="it-IT"/>
              <a:t>CMMSE = SX (τ ) − SY (τ )2, (20)</a:t>
            </a:r>
            <a:endParaRPr/>
          </a:p>
          <a:p>
            <a:pPr indent="0" lvl="0" marL="0" rtl="0" algn="l">
              <a:spcBef>
                <a:spcPts val="0"/>
              </a:spcBef>
              <a:spcAft>
                <a:spcPts val="0"/>
              </a:spcAft>
              <a:buClr>
                <a:schemeClr val="dk1"/>
              </a:buClr>
              <a:buSzPts val="1100"/>
              <a:buFont typeface="Arial"/>
              <a:buNone/>
            </a:pPr>
            <a:r>
              <a:rPr lang="it-IT"/>
              <a:t>where T is the set of scales and wτ can weight scales by reliability or domain relevance. Analogously, for multifractal widths:</a:t>
            </a:r>
            <a:endParaRPr/>
          </a:p>
          <a:p>
            <a:pPr indent="0" lvl="0" marL="0" rtl="0" algn="l">
              <a:spcBef>
                <a:spcPts val="0"/>
              </a:spcBef>
              <a:spcAft>
                <a:spcPts val="0"/>
              </a:spcAft>
              <a:buClr>
                <a:schemeClr val="dk1"/>
              </a:buClr>
              <a:buSzPts val="1100"/>
              <a:buFont typeface="Arial"/>
              <a:buNone/>
            </a:pPr>
            <a:r>
              <a:rPr lang="it-IT"/>
              <a:t>CM∆h = |∆hX − ∆hY | , (21)</a:t>
            </a:r>
            <a:endParaRPr/>
          </a:p>
          <a:p>
            <a:pPr indent="0" lvl="0" marL="0" rtl="0" algn="l">
              <a:spcBef>
                <a:spcPts val="0"/>
              </a:spcBef>
              <a:spcAft>
                <a:spcPts val="0"/>
              </a:spcAft>
              <a:buClr>
                <a:schemeClr val="dk1"/>
              </a:buClr>
              <a:buSzPts val="1100"/>
              <a:buFont typeface="Arial"/>
              <a:buNone/>
            </a:pPr>
            <a:r>
              <a:rPr lang="it-IT"/>
              <a:t>or for entire spectra using L2 distance:</a:t>
            </a:r>
            <a:endParaRPr/>
          </a:p>
          <a:p>
            <a:pPr indent="0" lvl="0" marL="0" rtl="0" algn="l">
              <a:spcBef>
                <a:spcPts val="0"/>
              </a:spcBef>
              <a:spcAft>
                <a:spcPts val="0"/>
              </a:spcAft>
              <a:buClr>
                <a:schemeClr val="dk1"/>
              </a:buClr>
              <a:buSzPts val="1100"/>
              <a:buFont typeface="Arial"/>
              <a:buNone/>
            </a:pPr>
            <a:r>
              <a:rPr lang="it-IT"/>
              <a:t>CMMFDFA = Z DX (h) − DY (h)2 dh. (22)</a:t>
            </a:r>
            <a:endParaRPr/>
          </a:p>
          <a:p>
            <a:pPr indent="0" lvl="0" marL="0" rtl="0" algn="l">
              <a:spcBef>
                <a:spcPts val="0"/>
              </a:spcBef>
              <a:spcAft>
                <a:spcPts val="0"/>
              </a:spcAft>
              <a:buClr>
                <a:schemeClr val="dk1"/>
              </a:buClr>
              <a:buSzPts val="1100"/>
              <a:buFont typeface="Arial"/>
              <a:buNone/>
            </a:pPr>
            <a:r>
              <a:rPr lang="it-IT"/>
              <a:t>Embedding-based complexity matching can be defined via distances between manifolds, e.g., Hausdorff distance, diffusion-map alignment error, or Procrustes alignment after nonlinear embedding.</a:t>
            </a:r>
            <a:endParaRPr/>
          </a:p>
          <a:p>
            <a:pPr indent="0" lvl="0" marL="0" rtl="0" algn="l">
              <a:spcBef>
                <a:spcPts val="0"/>
              </a:spcBef>
              <a:spcAft>
                <a:spcPts val="0"/>
              </a:spcAft>
              <a:buNone/>
            </a:pPr>
            <a:r>
              <a:t/>
            </a:r>
            <a:endParaRPr/>
          </a:p>
        </p:txBody>
      </p:sp>
      <p:sp>
        <p:nvSpPr>
          <p:cNvPr id="454" name="Google Shape;454;g3c9101635f8_1_8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3c96c2da01c_1_2578: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479" name="Google Shape;479;g3c96c2da01c_1_2578: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480" name="Google Shape;480;g3c96c2da01c_1_2578: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c96c2da01c_1_2605: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494" name="Google Shape;494;g3c96c2da01c_1_2605: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495" name="Google Shape;495;g3c96c2da01c_1_2605: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86ae5220cd_0_21: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516" name="Google Shape;516;g386ae5220cd_0_21: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517" name="Google Shape;517;g386ae5220cd_0_21: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3c96c2da01c_1_2627: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540" name="Google Shape;540;g3c96c2da01c_1_2627: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Clr>
                <a:schemeClr val="dk1"/>
              </a:buClr>
              <a:buSzPts val="1100"/>
              <a:buFont typeface="Arial"/>
              <a:buNone/>
            </a:pPr>
            <a:r>
              <a:rPr lang="it-IT"/>
              <a:t>The operational hypothesis is that two systems interacting or co-regulating will exhibit reduced complexity-matching distance, reflecting convergent multiscale organization. This differs from synchrony: synchrony is a pointwise relation in time; complexity matching is a relation between structures in state space</a:t>
            </a:r>
            <a:endParaRPr/>
          </a:p>
          <a:p>
            <a:pPr indent="0" lvl="0" marL="0" rtl="0" algn="l">
              <a:spcBef>
                <a:spcPts val="0"/>
              </a:spcBef>
              <a:spcAft>
                <a:spcPts val="0"/>
              </a:spcAft>
              <a:buNone/>
            </a:pPr>
            <a:r>
              <a:t/>
            </a:r>
            <a:endParaRPr/>
          </a:p>
        </p:txBody>
      </p:sp>
      <p:sp>
        <p:nvSpPr>
          <p:cNvPr id="541" name="Google Shape;541;g3c96c2da01c_1_2627: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c96c2da01c_1_2638: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551" name="Google Shape;551;g3c96c2da01c_1_2638: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552" name="Google Shape;552;g3c96c2da01c_1_2638: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c96c2da01c_1_2646: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561" name="Google Shape;561;g3c96c2da01c_1_2646: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562" name="Google Shape;562;g3c96c2da01c_1_2646: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c96c2da01c_1_27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g3c96c2da01c_1_27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100"/>
              <a:buNone/>
            </a:pPr>
            <a:r>
              <a:rPr lang="it-IT">
                <a:solidFill>
                  <a:srgbClr val="202124"/>
                </a:solidFill>
                <a:latin typeface="arial"/>
                <a:ea typeface="arial"/>
                <a:cs typeface="arial"/>
                <a:sym typeface="arial"/>
              </a:rPr>
              <a:t>Arousal–valence models provide a compact phenomenological representation of affect; their descriptive does not translate into mechanistic interpretability. </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In biosignal science, this gap typically manifests as a mismatch between (i) supervised labels (valence, arousal, discrete emotions) and (ii) the fact that physiological regulation is governed by nonlinear feedback, multiscale homeostasis, and stochastic perturbations. </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An energy-based formulation addresses this gap by converting affective dynamics into a state-space control problem: emotional states correspond to regions of attraction, transitions correspond to barrier crossings, and regulation corresponds to stability constraints imposed by internal and external drives.</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Let z(t) ∈ R2 be a latent affective state, conceptually aligned with the arousal–valence plane or with two orthogonal affective coordinates. We assume z(t) is not directly observed; instead, it is inferred from multimodal biosignal projections through an encoder mapping (e.g., regression from HRV/EDA/EEG features). The energy model imposes a generative prior: latent trajectories must be consistent with gradient flow in a potential landscape, possibly perturbed by stochastic fluctuations</a:t>
            </a:r>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W</a:t>
            </a:r>
            <a:r>
              <a:rPr lang="it-IT">
                <a:solidFill>
                  <a:srgbClr val="202124"/>
                </a:solidFill>
                <a:latin typeface="arial"/>
                <a:ea typeface="arial"/>
                <a:cs typeface="arial"/>
                <a:sym typeface="arial"/>
              </a:rPr>
              <a:t>here z1 is the coordinate undergoing bistable switching and z2 provides a quadratic confinement. The parameter b controls bias (external drive, context, appraisal), and ω &gt; 0 sets curvature in the second dimension. Such a landscape is minimal but expressive: it encodes (i) two attractor basins separated by an unstable ridge, and (ii) a controllable tipping parameter that modulates stability.  </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it-IT">
                <a:solidFill>
                  <a:srgbClr val="202124"/>
                </a:solidFill>
                <a:latin typeface="arial"/>
                <a:ea typeface="arial"/>
                <a:cs typeface="arial"/>
                <a:sym typeface="arial"/>
              </a:rPr>
              <a:t>When b varies, the number and stability of equilibria change via a saddle-node bifurcation</a:t>
            </a:r>
            <a:endParaRPr/>
          </a:p>
        </p:txBody>
      </p:sp>
      <p:sp>
        <p:nvSpPr>
          <p:cNvPr id="574" name="Google Shape;574;g3c96c2da01c_1_27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3c96c2da01c_1_27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7" name="Google Shape;597;g3c96c2da01c_1_27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Real emotional trajectories are not purely deterministic: they are influenced by unmodeled internal drives, sensory stimuli, and cognitive fluctuations. We therefore include stochastic forcing: dz = −∇U (z) dt + σ dW, (13)  where W is a Wiener process and σ controls noise intensity. The probability density P (z, t)</a:t>
            </a:r>
            <a:endParaRPr>
              <a:solidFill>
                <a:srgbClr val="202124"/>
              </a:solidFill>
              <a:latin typeface="arial"/>
              <a:ea typeface="arial"/>
              <a:cs typeface="arial"/>
              <a:sym typeface="arial"/>
            </a:endParaRPr>
          </a:p>
          <a:p>
            <a:pPr indent="0" lvl="0" marL="0" rtl="0" algn="l">
              <a:spcBef>
                <a:spcPts val="0"/>
              </a:spcBef>
              <a:spcAft>
                <a:spcPts val="0"/>
              </a:spcAft>
              <a:buSzPts val="1100"/>
              <a:buNone/>
            </a:pPr>
            <a:r>
              <a:rPr lang="it-IT">
                <a:solidFill>
                  <a:srgbClr val="202124"/>
                </a:solidFill>
                <a:latin typeface="arial"/>
                <a:ea typeface="arial"/>
                <a:cs typeface="arial"/>
                <a:sym typeface="arial"/>
              </a:rPr>
              <a:t>evolves according to the Fokker–Planck equation [12]: ∂P/∂t = ∇ · (P ∇U ) + σ^2/2 ∆P. </a:t>
            </a:r>
            <a:endParaRPr>
              <a:solidFill>
                <a:srgbClr val="202124"/>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a:solidFill>
                <a:srgbClr val="202124"/>
              </a:solidFill>
              <a:latin typeface="arial"/>
              <a:ea typeface="arial"/>
              <a:cs typeface="arial"/>
              <a:sym typeface="arial"/>
            </a:endParaRPr>
          </a:p>
          <a:p>
            <a:pPr indent="0" lvl="0" marL="0" rtl="0" algn="l">
              <a:spcBef>
                <a:spcPts val="0"/>
              </a:spcBef>
              <a:spcAft>
                <a:spcPts val="0"/>
              </a:spcAft>
              <a:buNone/>
            </a:pPr>
            <a:r>
              <a:t/>
            </a:r>
            <a:endParaRPr>
              <a:solidFill>
                <a:srgbClr val="202124"/>
              </a:solidFill>
              <a:latin typeface="arial"/>
              <a:ea typeface="arial"/>
              <a:cs typeface="arial"/>
              <a:sym typeface="arial"/>
            </a:endParaRPr>
          </a:p>
        </p:txBody>
      </p:sp>
      <p:sp>
        <p:nvSpPr>
          <p:cNvPr id="598" name="Google Shape;598;g3c96c2da01c_1_27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c96c2da01c_1_5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4" name="Google Shape;154;g3c96c2da01c_1_5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it-IT">
                <a:latin typeface="Times New Roman"/>
                <a:ea typeface="Times New Roman"/>
                <a:cs typeface="Times New Roman"/>
                <a:sym typeface="Times New Roman"/>
              </a:rPr>
              <a:t>Our Research focuses on two main activities… </a:t>
            </a:r>
            <a:endParaRPr/>
          </a:p>
          <a:p>
            <a:pPr indent="0" lvl="0" marL="0" rtl="0" algn="l">
              <a:spcBef>
                <a:spcPts val="0"/>
              </a:spcBef>
              <a:spcAft>
                <a:spcPts val="0"/>
              </a:spcAft>
              <a:buNone/>
            </a:pPr>
            <a:r>
              <a:rPr lang="it-IT">
                <a:latin typeface="Times New Roman"/>
                <a:ea typeface="Times New Roman"/>
                <a:cs typeface="Times New Roman"/>
                <a:sym typeface="Times New Roman"/>
              </a:rPr>
              <a:t>Why? Because the ANS together to the CNS controls the emotion processes</a:t>
            </a:r>
            <a:endParaRPr/>
          </a:p>
          <a:p>
            <a:pPr indent="0" lvl="0" marL="0" rtl="0" algn="l">
              <a:spcBef>
                <a:spcPts val="0"/>
              </a:spcBef>
              <a:spcAft>
                <a:spcPts val="0"/>
              </a:spcAft>
              <a:buNone/>
            </a:pPr>
            <a:r>
              <a:rPr lang="it-IT">
                <a:latin typeface="Times New Roman"/>
                <a:ea typeface="Times New Roman"/>
                <a:cs typeface="Times New Roman"/>
                <a:sym typeface="Times New Roman"/>
              </a:rPr>
              <a:t>Perchè lì c’è il centro dello stato psicofisiolofico di una persona - del suo stato emotivo</a:t>
            </a:r>
            <a:endParaRPr>
              <a:latin typeface="Times New Roman"/>
              <a:ea typeface="Times New Roman"/>
              <a:cs typeface="Times New Roman"/>
              <a:sym typeface="Times New Roman"/>
            </a:endParaRPr>
          </a:p>
          <a:p>
            <a:pPr indent="0" lvl="0" marL="0" rtl="0" algn="l">
              <a:spcBef>
                <a:spcPts val="0"/>
              </a:spcBef>
              <a:spcAft>
                <a:spcPts val="0"/>
              </a:spcAft>
              <a:buNone/>
            </a:pPr>
            <a:r>
              <a:rPr lang="it-IT">
                <a:latin typeface="Times New Roman"/>
                <a:ea typeface="Times New Roman"/>
                <a:cs typeface="Times New Roman"/>
                <a:sym typeface="Times New Roman"/>
              </a:rPr>
              <a:t>L’origine dei nostri processi congnitivi –muovere un braccio –parlare etc</a:t>
            </a:r>
            <a:endParaRPr>
              <a:latin typeface="Times New Roman"/>
              <a:ea typeface="Times New Roman"/>
              <a:cs typeface="Times New Roman"/>
              <a:sym typeface="Times New Roman"/>
            </a:endParaRPr>
          </a:p>
        </p:txBody>
      </p:sp>
      <p:sp>
        <p:nvSpPr>
          <p:cNvPr id="155" name="Google Shape;155;g3c96c2da01c_1_5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it-IT" sz="1200">
                <a:solidFill>
                  <a:schemeClr val="dk1"/>
                </a:solidFill>
                <a:latin typeface="Comic Sans MS"/>
                <a:ea typeface="Comic Sans MS"/>
                <a:cs typeface="Comic Sans MS"/>
                <a:sym typeface="Comic Sans MS"/>
              </a:rPr>
              <a:t>‹#›</a:t>
            </a:fld>
            <a:endParaRPr sz="1200">
              <a:solidFill>
                <a:schemeClr val="dk1"/>
              </a:solidFill>
              <a:latin typeface="Comic Sans MS"/>
              <a:ea typeface="Comic Sans MS"/>
              <a:cs typeface="Comic Sans MS"/>
              <a:sym typeface="Comic Sans M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3c96c2da01c_1_25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3c96c2da01c_1_25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2" name="Google Shape;622;g3c96c2da01c_1_25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3c96c2da01c_1_30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5" name="Google Shape;635;g3c96c2da01c_1_30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g3c96c2da01c_1_30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g3c96c2da01c_1_30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6" name="Google Shape;646;g3c96c2da01c_1_30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7" name="Google Shape;647;g3c96c2da01c_1_30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c96c2da01c_1_25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c96c2da01c_1_25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it-IT" sz="1250">
                <a:latin typeface="Arial"/>
                <a:ea typeface="Arial"/>
                <a:cs typeface="Arial"/>
                <a:sym typeface="Arial"/>
              </a:rPr>
              <a:t> Continuous-state Markov transition operator acting on the emotional probability space. </a:t>
            </a:r>
            <a:endParaRPr sz="1250">
              <a:latin typeface="Arial"/>
              <a:ea typeface="Arial"/>
              <a:cs typeface="Arial"/>
              <a:sym typeface="Arial"/>
            </a:endParaRPr>
          </a:p>
          <a:p>
            <a:pPr indent="0" lvl="0" marL="0" rtl="0" algn="l">
              <a:spcBef>
                <a:spcPts val="0"/>
              </a:spcBef>
              <a:spcAft>
                <a:spcPts val="0"/>
              </a:spcAft>
              <a:buNone/>
            </a:pPr>
            <a:r>
              <a:t/>
            </a:r>
            <a:endParaRPr/>
          </a:p>
        </p:txBody>
      </p:sp>
      <p:sp>
        <p:nvSpPr>
          <p:cNvPr id="662" name="Google Shape;662;g3c96c2da01c_1_254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3c96c2da01c_1_1937: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671" name="Google Shape;671;g3c96c2da01c_1_1937: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Clr>
                <a:schemeClr val="dk1"/>
              </a:buClr>
              <a:buSzPts val="1100"/>
              <a:buFont typeface="Arial"/>
              <a:buNone/>
            </a:pPr>
            <a:r>
              <a:rPr lang="it-IT"/>
              <a:t>Correlation measures co-variation but does not imply mechanism. Physiological systems are inherently directional: neural activity modulates autonomic output, and autonomic feedback influences cortical states</a:t>
            </a:r>
            <a:endParaRPr/>
          </a:p>
          <a:p>
            <a:pPr indent="0" lvl="0" marL="0" rtl="0" algn="l">
              <a:spcBef>
                <a:spcPts val="0"/>
              </a:spcBef>
              <a:spcAft>
                <a:spcPts val="0"/>
              </a:spcAft>
              <a:buNone/>
            </a:pPr>
            <a:r>
              <a:t/>
            </a:r>
            <a:endParaRPr/>
          </a:p>
        </p:txBody>
      </p:sp>
      <p:sp>
        <p:nvSpPr>
          <p:cNvPr id="672" name="Google Shape;672;g3c96c2da01c_1_1937: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3c9101635f8_1_8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8" name="Google Shape;688;g3c9101635f8_1_8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g3c9101635f8_1_8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c96c2da01c_1_2800: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709" name="Google Shape;709;g3c96c2da01c_1_2800: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Clr>
                <a:schemeClr val="dk1"/>
              </a:buClr>
              <a:buFont typeface="Arial"/>
              <a:buNone/>
            </a:pPr>
            <a:r>
              <a:rPr lang="it-IT">
                <a:solidFill>
                  <a:srgbClr val="202124"/>
                </a:solidFill>
                <a:latin typeface="arial"/>
                <a:ea typeface="arial"/>
                <a:cs typeface="arial"/>
                <a:sym typeface="arial"/>
              </a:rPr>
              <a:t>Structural connectivity defines the existence of white matter tracts physically interconnecting brain regions whereas functional connectivity describes the statistical dependencies between neural signals acquired from different brain areas using measures such as correlation and coherence</a:t>
            </a:r>
            <a:endParaRPr>
              <a:solidFill>
                <a:srgbClr val="202124"/>
              </a:solidFill>
              <a:latin typeface="arial"/>
              <a:ea typeface="arial"/>
              <a:cs typeface="arial"/>
              <a:sym typeface="arial"/>
            </a:endParaRPr>
          </a:p>
          <a:p>
            <a:pPr indent="0" lvl="0" marL="0" rtl="0" algn="l">
              <a:spcBef>
                <a:spcPts val="0"/>
              </a:spcBef>
              <a:spcAft>
                <a:spcPts val="0"/>
              </a:spcAft>
              <a:buNone/>
            </a:pPr>
            <a:r>
              <a:t/>
            </a:r>
            <a:endParaRPr/>
          </a:p>
        </p:txBody>
      </p:sp>
      <p:sp>
        <p:nvSpPr>
          <p:cNvPr id="710" name="Google Shape;710;g3c96c2da01c_1_2800: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3c96c2da01c_1_2830: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726" name="Google Shape;726;g3c96c2da01c_1_2830: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lnSpc>
                <a:spcPct val="115000"/>
              </a:lnSpc>
              <a:spcBef>
                <a:spcPts val="0"/>
              </a:spcBef>
              <a:spcAft>
                <a:spcPts val="0"/>
              </a:spcAft>
              <a:buSzPts val="1100"/>
              <a:buNone/>
            </a:pPr>
            <a:r>
              <a:rPr lang="it-IT" sz="1100">
                <a:latin typeface="Arial"/>
                <a:ea typeface="Arial"/>
                <a:cs typeface="Arial"/>
                <a:sym typeface="Arial"/>
              </a:rPr>
              <a:t>The synthetic data generation (SDG) model quantifies the functional interplay from the brain to the heart by generating synthetic heartbeat intervals based on an integral pulse frequency modulation (IPFM) model, parameterized using Poincaré plot features</a:t>
            </a:r>
            <a:endParaRPr/>
          </a:p>
        </p:txBody>
      </p:sp>
      <p:sp>
        <p:nvSpPr>
          <p:cNvPr id="727" name="Google Shape;727;g3c96c2da01c_1_2830: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3c96c2da01c_1_2848: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746" name="Google Shape;746;g3c96c2da01c_1_2848: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lnSpc>
                <a:spcPct val="147826"/>
              </a:lnSpc>
              <a:spcBef>
                <a:spcPts val="0"/>
              </a:spcBef>
              <a:spcAft>
                <a:spcPts val="0"/>
              </a:spcAft>
              <a:buClr>
                <a:srgbClr val="3B3535"/>
              </a:buClr>
              <a:buSzPts val="1000"/>
              <a:buFont typeface="Sora"/>
              <a:buNone/>
            </a:pPr>
            <a:r>
              <a:rPr lang="it-IT">
                <a:solidFill>
                  <a:srgbClr val="3B3535"/>
                </a:solidFill>
                <a:latin typeface="Sora"/>
                <a:ea typeface="Sora"/>
                <a:cs typeface="Sora"/>
                <a:sym typeface="Sora"/>
              </a:rPr>
              <a:t>The </a:t>
            </a:r>
            <a:r>
              <a:rPr b="1" lang="it-IT">
                <a:solidFill>
                  <a:srgbClr val="3B3535"/>
                </a:solidFill>
                <a:latin typeface="Sora"/>
                <a:ea typeface="Sora"/>
                <a:cs typeface="Sora"/>
                <a:sym typeface="Sora"/>
              </a:rPr>
              <a:t>BtH</a:t>
            </a:r>
            <a:r>
              <a:rPr lang="it-IT">
                <a:solidFill>
                  <a:srgbClr val="3B3535"/>
                </a:solidFill>
                <a:latin typeface="Sora"/>
                <a:ea typeface="Sora"/>
                <a:cs typeface="Sora"/>
                <a:sym typeface="Sora"/>
              </a:rPr>
              <a:t> direction generates synthetic heartbeats modulated by EEG band power. The </a:t>
            </a:r>
            <a:r>
              <a:rPr b="1" lang="it-IT">
                <a:solidFill>
                  <a:srgbClr val="3B3535"/>
                </a:solidFill>
                <a:latin typeface="Sora"/>
                <a:ea typeface="Sora"/>
                <a:cs typeface="Sora"/>
                <a:sym typeface="Sora"/>
              </a:rPr>
              <a:t>HtB</a:t>
            </a:r>
            <a:r>
              <a:rPr lang="it-IT">
                <a:solidFill>
                  <a:srgbClr val="3B3535"/>
                </a:solidFill>
                <a:latin typeface="Sora"/>
                <a:ea typeface="Sora"/>
                <a:cs typeface="Sora"/>
                <a:sym typeface="Sora"/>
              </a:rPr>
              <a:t> direction uses an adaptive Markov process to estimate how HRV dynamics (LF/HF) modulate each EEG frequency band. Together, these coefficients (SDGbrain→i and SDGi→j) quantify the full bidirectional brain-heart axis.</a:t>
            </a:r>
            <a:endParaRPr>
              <a:latin typeface="Arial"/>
              <a:ea typeface="Arial"/>
              <a:cs typeface="Arial"/>
              <a:sym typeface="Arial"/>
            </a:endParaRPr>
          </a:p>
          <a:p>
            <a:pPr indent="0" lvl="0" marL="0" rtl="0" algn="l">
              <a:spcBef>
                <a:spcPts val="0"/>
              </a:spcBef>
              <a:spcAft>
                <a:spcPts val="0"/>
              </a:spcAft>
              <a:buNone/>
            </a:pPr>
            <a:r>
              <a:t/>
            </a:r>
            <a:endParaRPr/>
          </a:p>
        </p:txBody>
      </p:sp>
      <p:sp>
        <p:nvSpPr>
          <p:cNvPr id="747" name="Google Shape;747;g3c96c2da01c_1_2848: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3c96c2da01c_1_2865: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773" name="Google Shape;773;g3c96c2da01c_1_2865: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774" name="Google Shape;774;g3c96c2da01c_1_2865: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c96c2da01c_1_8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g3c96c2da01c_1_8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3c96c2da01c_1_2875: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785" name="Google Shape;785;g3c96c2da01c_1_2875: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786" name="Google Shape;786;g3c96c2da01c_1_2875: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c96c2da01c_1_2893: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805" name="Google Shape;805;g3c96c2da01c_1_2893: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806" name="Google Shape;806;g3c96c2da01c_1_2893: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3c96c2da01c_1_2286: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824" name="Google Shape;824;g3c96c2da01c_1_2286: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825" name="Google Shape;825;g3c96c2da01c_1_2286: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c96c2da01c_1_2306: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846" name="Google Shape;846;g3c96c2da01c_1_2306: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847" name="Google Shape;847;g3c96c2da01c_1_2306: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3c96c2da01c_1_2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3" name="Google Shape;863;g3c96c2da01c_1_24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it-IT">
                <a:solidFill>
                  <a:srgbClr val="202124"/>
                </a:solidFill>
                <a:latin typeface="arial"/>
                <a:ea typeface="arial"/>
                <a:cs typeface="arial"/>
                <a:sym typeface="arial"/>
              </a:rPr>
              <a:t>Structural connectivity defines the existence of white matter tracts physically interconnecting brain regions whereas functional connectivity describes the statistical dependencies between neural signals acquired from different brain areas using measures such as correlation and coherence</a:t>
            </a:r>
            <a:endParaRPr/>
          </a:p>
        </p:txBody>
      </p:sp>
      <p:sp>
        <p:nvSpPr>
          <p:cNvPr id="864" name="Google Shape;864;g3c96c2da01c_1_24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g3c96c2da01c_1_24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0" name="Google Shape;880;g3c96c2da01c_1_24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it-IT">
                <a:solidFill>
                  <a:srgbClr val="202124"/>
                </a:solidFill>
                <a:latin typeface="arial"/>
                <a:ea typeface="arial"/>
                <a:cs typeface="arial"/>
                <a:sym typeface="arial"/>
              </a:rPr>
              <a:t>Structural connectivity defines the existence of white matter tracts physically interconnecting brain regions whereas functional connectivity describes the statistical dependencies between neural signals acquired from different brain areas using measures such as correlation and coherence</a:t>
            </a:r>
            <a:endParaRPr/>
          </a:p>
        </p:txBody>
      </p:sp>
      <p:sp>
        <p:nvSpPr>
          <p:cNvPr id="881" name="Google Shape;881;g3c96c2da01c_1_24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3c96c2da01c_1_2321: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917" name="Google Shape;917;g3c96c2da01c_1_2321: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lnSpc>
                <a:spcPct val="162069"/>
              </a:lnSpc>
              <a:spcBef>
                <a:spcPts val="0"/>
              </a:spcBef>
              <a:spcAft>
                <a:spcPts val="0"/>
              </a:spcAft>
              <a:buClr>
                <a:srgbClr val="3B3535"/>
              </a:buClr>
              <a:buSzPts val="1200"/>
              <a:buFont typeface="Sora"/>
              <a:buNone/>
            </a:pPr>
            <a:r>
              <a:rPr lang="it-IT">
                <a:solidFill>
                  <a:srgbClr val="3B3535"/>
                </a:solidFill>
                <a:latin typeface="Sora"/>
                <a:ea typeface="Sora"/>
                <a:cs typeface="Sora"/>
                <a:sym typeface="Sora"/>
              </a:rPr>
              <a:t>This validates that observed synchrony reflects genuine interpersonal neural coupling, not shared stimulus-locking alone.</a:t>
            </a:r>
            <a:endParaRPr/>
          </a:p>
        </p:txBody>
      </p:sp>
      <p:sp>
        <p:nvSpPr>
          <p:cNvPr id="918" name="Google Shape;918;g3c96c2da01c_1_2321: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3c96c2da01c_1_2335: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933" name="Google Shape;933;g3c96c2da01c_1_2335: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934" name="Google Shape;934;g3c96c2da01c_1_2335: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c96c2da01c_1_1971: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955" name="Google Shape;955;g3c96c2da01c_1_1971: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956" name="Google Shape;956;g3c96c2da01c_1_1971: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386ae5220cd_0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386ae5220cd_0_1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5" name="Google Shape;965;g386ae5220cd_0_1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c96c2da01c_1_58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g3c96c2da01c_1_5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3c96c2da01c_1_2015: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973" name="Google Shape;973;g3c96c2da01c_1_2015: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974" name="Google Shape;974;g3c96c2da01c_1_2015: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3c96c2da01c_1_2047: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992" name="Google Shape;992;g3c96c2da01c_1_2047: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993" name="Google Shape;993;g3c96c2da01c_1_2047: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3c96c2da01c_1_2059: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004" name="Google Shape;1004;g3c96c2da01c_1_2059: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005" name="Google Shape;1005;g3c96c2da01c_1_2059: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3c96c2da01c_1_2079: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023" name="Google Shape;1023;g3c96c2da01c_1_2079: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024" name="Google Shape;1024;g3c96c2da01c_1_2079: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g3c96c2da01c_1_2116: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062" name="Google Shape;1062;g3c96c2da01c_1_2116: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063" name="Google Shape;1063;g3c96c2da01c_1_2116: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3" name="Shape 1073"/>
        <p:cNvGrpSpPr/>
        <p:nvPr/>
      </p:nvGrpSpPr>
      <p:grpSpPr>
        <a:xfrm>
          <a:off x="0" y="0"/>
          <a:ext cx="0" cy="0"/>
          <a:chOff x="0" y="0"/>
          <a:chExt cx="0" cy="0"/>
        </a:xfrm>
      </p:grpSpPr>
      <p:sp>
        <p:nvSpPr>
          <p:cNvPr id="1074" name="Google Shape;1074;g3c96c2da01c_1_2130: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075" name="Google Shape;1075;g3c96c2da01c_1_2130: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076" name="Google Shape;1076;g3c96c2da01c_1_2130: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g386ae5220cd_0_153: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091" name="Google Shape;1091;g386ae5220cd_0_153: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092" name="Google Shape;1092;g386ae5220cd_0_153: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3c9101635f8_1_8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6" name="Google Shape;1106;g3c9101635f8_1_8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it-IT">
                <a:solidFill>
                  <a:srgbClr val="202124"/>
                </a:solidFill>
                <a:latin typeface="arial"/>
                <a:ea typeface="arial"/>
                <a:cs typeface="arial"/>
                <a:sym typeface="arial"/>
              </a:rPr>
              <a:t>Structural connectivity defines the existence of white matter tracts physically interconnecting brain regions whereas functional connectivity describes the statistical dependencies between neural signals acquired from different brain areas using measures such as correlation and coherence</a:t>
            </a:r>
            <a:endParaRPr/>
          </a:p>
        </p:txBody>
      </p:sp>
      <p:sp>
        <p:nvSpPr>
          <p:cNvPr id="1107" name="Google Shape;1107;g3c9101635f8_1_8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4" name="Shape 1134"/>
        <p:cNvGrpSpPr/>
        <p:nvPr/>
      </p:nvGrpSpPr>
      <p:grpSpPr>
        <a:xfrm>
          <a:off x="0" y="0"/>
          <a:ext cx="0" cy="0"/>
          <a:chOff x="0" y="0"/>
          <a:chExt cx="0" cy="0"/>
        </a:xfrm>
      </p:grpSpPr>
      <p:sp>
        <p:nvSpPr>
          <p:cNvPr id="1135" name="Google Shape;1135;g3c96c2da01c_1_1899:notes"/>
          <p:cNvSpPr/>
          <p:nvPr>
            <p:ph idx="2" type="sldImg"/>
          </p:nvPr>
        </p:nvSpPr>
        <p:spPr>
          <a:xfrm>
            <a:off x="571500" y="714375"/>
            <a:ext cx="4572000" cy="1928700"/>
          </a:xfrm>
          <a:custGeom>
            <a:rect b="b" l="l" r="r" t="t"/>
            <a:pathLst>
              <a:path extrusionOk="0" h="120000" w="120000">
                <a:moveTo>
                  <a:pt x="0" y="0"/>
                </a:moveTo>
                <a:lnTo>
                  <a:pt x="120000" y="0"/>
                </a:lnTo>
                <a:lnTo>
                  <a:pt x="120000" y="120000"/>
                </a:lnTo>
                <a:lnTo>
                  <a:pt x="0" y="120000"/>
                </a:lnTo>
                <a:close/>
              </a:path>
            </a:pathLst>
          </a:custGeom>
          <a:noFill/>
          <a:ln cap="flat" cmpd="sng" w="9700">
            <a:solidFill>
              <a:srgbClr val="000000"/>
            </a:solidFill>
            <a:prstDash val="solid"/>
            <a:round/>
            <a:headEnd len="sm" w="sm" type="none"/>
            <a:tailEnd len="sm" w="sm" type="none"/>
          </a:ln>
        </p:spPr>
      </p:sp>
      <p:sp>
        <p:nvSpPr>
          <p:cNvPr id="1136" name="Google Shape;1136;g3c96c2da01c_1_1899:notes"/>
          <p:cNvSpPr txBox="1"/>
          <p:nvPr>
            <p:ph idx="1" type="body"/>
          </p:nvPr>
        </p:nvSpPr>
        <p:spPr>
          <a:xfrm>
            <a:off x="571500" y="2750344"/>
            <a:ext cx="4572000" cy="2250300"/>
          </a:xfrm>
          <a:prstGeom prst="rect">
            <a:avLst/>
          </a:prstGeom>
          <a:noFill/>
          <a:ln>
            <a:noFill/>
          </a:ln>
        </p:spPr>
        <p:txBody>
          <a:bodyPr anchorCtr="0" anchor="t" bIns="34900" lIns="69850" spcFirstLastPara="1" rIns="69850" wrap="square" tIns="34900">
            <a:noAutofit/>
          </a:bodyPr>
          <a:lstStyle/>
          <a:p>
            <a:pPr indent="0" lvl="0" marL="0" rtl="0" algn="l">
              <a:spcBef>
                <a:spcPts val="0"/>
              </a:spcBef>
              <a:spcAft>
                <a:spcPts val="0"/>
              </a:spcAft>
              <a:buNone/>
            </a:pPr>
            <a:r>
              <a:t/>
            </a:r>
            <a:endParaRPr/>
          </a:p>
        </p:txBody>
      </p:sp>
      <p:sp>
        <p:nvSpPr>
          <p:cNvPr id="1137" name="Google Shape;1137;g3c96c2da01c_1_1899:notes"/>
          <p:cNvSpPr txBox="1"/>
          <p:nvPr>
            <p:ph idx="12" type="sldNum"/>
          </p:nvPr>
        </p:nvSpPr>
        <p:spPr>
          <a:xfrm>
            <a:off x="3237178" y="5428258"/>
            <a:ext cx="2476500" cy="286800"/>
          </a:xfrm>
          <a:prstGeom prst="rect">
            <a:avLst/>
          </a:prstGeom>
          <a:noFill/>
          <a:ln>
            <a:noFill/>
          </a:ln>
        </p:spPr>
        <p:txBody>
          <a:bodyPr anchorCtr="0" anchor="b" bIns="34900" lIns="69850" spcFirstLastPara="1" rIns="69850" wrap="square" tIns="349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3cbdb69cd8e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3cbdb69cd8e_0_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3" name="Google Shape;1163;g3cbdb69cd8e_0_2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c96c2da01c_1_6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5" name="Google Shape;215;g3c96c2da01c_1_6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it-IT">
                <a:latin typeface="Times New Roman"/>
                <a:ea typeface="Times New Roman"/>
                <a:cs typeface="Times New Roman"/>
                <a:sym typeface="Times New Roman"/>
              </a:rPr>
              <a:t>We collaborated to Smartex to design and developed a comfortable sensorized t-shirt having dry textile-based electrodes that acquire the ECG, a piezoresistive sensor to acquire the respiration signal, and a three axial accelerometer to track movement. </a:t>
            </a:r>
            <a:endParaRPr/>
          </a:p>
          <a:p>
            <a:pPr indent="0" lvl="0" marL="0" rtl="0" algn="l">
              <a:spcBef>
                <a:spcPts val="0"/>
              </a:spcBef>
              <a:spcAft>
                <a:spcPts val="0"/>
              </a:spcAft>
              <a:buNone/>
            </a:pPr>
            <a:r>
              <a:rPr b="1" lang="it-IT">
                <a:latin typeface="Times New Roman"/>
                <a:ea typeface="Times New Roman"/>
                <a:cs typeface="Times New Roman"/>
                <a:sym typeface="Times New Roman"/>
              </a:rPr>
              <a:t>Several advantages</a:t>
            </a:r>
            <a:r>
              <a:rPr lang="it-IT">
                <a:latin typeface="Times New Roman"/>
                <a:ea typeface="Times New Roman"/>
                <a:cs typeface="Times New Roman"/>
                <a:sym typeface="Times New Roman"/>
              </a:rPr>
              <a:t>: the system is easy to use and allows to maximize comfort and to locate the sensors automatically.</a:t>
            </a:r>
            <a:endParaRPr/>
          </a:p>
          <a:p>
            <a:pPr indent="0" lvl="0" marL="0" rtl="0" algn="l">
              <a:spcBef>
                <a:spcPts val="0"/>
              </a:spcBef>
              <a:spcAft>
                <a:spcPts val="0"/>
              </a:spcAft>
              <a:buNone/>
            </a:pPr>
            <a:r>
              <a:t/>
            </a:r>
            <a:endParaRPr>
              <a:latin typeface="Times New Roman"/>
              <a:ea typeface="Times New Roman"/>
              <a:cs typeface="Times New Roman"/>
              <a:sym typeface="Times New Roman"/>
            </a:endParaRPr>
          </a:p>
        </p:txBody>
      </p:sp>
      <p:sp>
        <p:nvSpPr>
          <p:cNvPr id="216" name="Google Shape;216;g3c96c2da01c_1_6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it-IT" sz="1200">
                <a:solidFill>
                  <a:schemeClr val="dk1"/>
                </a:solidFill>
                <a:latin typeface="Comic Sans MS"/>
                <a:ea typeface="Comic Sans MS"/>
                <a:cs typeface="Comic Sans MS"/>
                <a:sym typeface="Comic Sans MS"/>
              </a:rPr>
              <a:t>‹#›</a:t>
            </a:fld>
            <a:endParaRPr sz="1200">
              <a:solidFill>
                <a:schemeClr val="dk1"/>
              </a:solidFill>
              <a:latin typeface="Comic Sans MS"/>
              <a:ea typeface="Comic Sans MS"/>
              <a:cs typeface="Comic Sans MS"/>
              <a:sym typeface="Comic Sans M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2" name="Shape 1182"/>
        <p:cNvGrpSpPr/>
        <p:nvPr/>
      </p:nvGrpSpPr>
      <p:grpSpPr>
        <a:xfrm>
          <a:off x="0" y="0"/>
          <a:ext cx="0" cy="0"/>
          <a:chOff x="0" y="0"/>
          <a:chExt cx="0" cy="0"/>
        </a:xfrm>
      </p:grpSpPr>
      <p:sp>
        <p:nvSpPr>
          <p:cNvPr id="1183" name="Google Shape;1183;g386ae5220cd_0_1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4" name="Google Shape;1184;g386ae5220cd_0_1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5" name="Google Shape;1185;g386ae5220cd_0_1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it-IT"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3c96c2da01c_1_30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3c96c2da01c_1_308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8" name="Google Shape;1208;g3c96c2da01c_1_308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c96c2da01c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3c96c2da01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c96c2da01c_1_105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g3c96c2da01c_1_10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c96c2da01c_1_14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c96c2da01c_1_14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3c96c2da01c_1_14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ertina">
  <p:cSld name="Copertina">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2"/>
          <p:cNvSpPr txBox="1"/>
          <p:nvPr>
            <p:ph type="title"/>
          </p:nvPr>
        </p:nvSpPr>
        <p:spPr>
          <a:xfrm>
            <a:off x="1589068" y="2330164"/>
            <a:ext cx="10515600" cy="79508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5000"/>
              <a:buFont typeface="Arial"/>
              <a:buNone/>
              <a:defRPr b="1" sz="50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body"/>
          </p:nvPr>
        </p:nvSpPr>
        <p:spPr>
          <a:xfrm>
            <a:off x="1589068" y="3247578"/>
            <a:ext cx="10515600" cy="79507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4000"/>
              <a:buNone/>
              <a:defRPr sz="4000">
                <a:solidFill>
                  <a:schemeClr val="lt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2"/>
          <p:cNvSpPr txBox="1"/>
          <p:nvPr>
            <p:ph idx="2" type="body"/>
          </p:nvPr>
        </p:nvSpPr>
        <p:spPr>
          <a:xfrm>
            <a:off x="1589617" y="4433559"/>
            <a:ext cx="6994887" cy="37643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000"/>
              <a:buNone/>
              <a:defRPr sz="2000">
                <a:solidFill>
                  <a:schemeClr val="lt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2"/>
          <p:cNvSpPr txBox="1"/>
          <p:nvPr>
            <p:ph idx="3" type="body"/>
          </p:nvPr>
        </p:nvSpPr>
        <p:spPr>
          <a:xfrm>
            <a:off x="1589617" y="4749265"/>
            <a:ext cx="7295512" cy="304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500"/>
              <a:buNone/>
              <a:defRPr i="1" sz="1500">
                <a:solidFill>
                  <a:schemeClr val="lt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to con didascalia" type="objTx">
  <p:cSld name="OBJECT_WITH_CAPTION_TEXT">
    <p:spTree>
      <p:nvGrpSpPr>
        <p:cNvPr id="68" name="Shape 68"/>
        <p:cNvGrpSpPr/>
        <p:nvPr/>
      </p:nvGrpSpPr>
      <p:grpSpPr>
        <a:xfrm>
          <a:off x="0" y="0"/>
          <a:ext cx="0" cy="0"/>
          <a:chOff x="0" y="0"/>
          <a:chExt cx="0" cy="0"/>
        </a:xfrm>
      </p:grpSpPr>
      <p:sp>
        <p:nvSpPr>
          <p:cNvPr id="69" name="Google Shape;69;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1" name="Google Shape;71;p1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2" name="Google Shape;7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magine con didascalia" type="picTx">
  <p:cSld name="PICTURE_WITH_CAPTION_TEXT">
    <p:spTree>
      <p:nvGrpSpPr>
        <p:cNvPr id="75" name="Shape 75"/>
        <p:cNvGrpSpPr/>
        <p:nvPr/>
      </p:nvGrpSpPr>
      <p:grpSpPr>
        <a:xfrm>
          <a:off x="0" y="0"/>
          <a:ext cx="0" cy="0"/>
          <a:chOff x="0" y="0"/>
          <a:chExt cx="0" cy="0"/>
        </a:xfrm>
      </p:grpSpPr>
      <p:sp>
        <p:nvSpPr>
          <p:cNvPr id="76" name="Google Shape;76;p1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2"/>
          <p:cNvSpPr/>
          <p:nvPr>
            <p:ph idx="2" type="pic"/>
          </p:nvPr>
        </p:nvSpPr>
        <p:spPr>
          <a:xfrm>
            <a:off x="5183188" y="987425"/>
            <a:ext cx="6172200" cy="4873625"/>
          </a:xfrm>
          <a:prstGeom prst="rect">
            <a:avLst/>
          </a:prstGeom>
          <a:noFill/>
          <a:ln>
            <a:noFill/>
          </a:ln>
        </p:spPr>
      </p:sp>
      <p:sp>
        <p:nvSpPr>
          <p:cNvPr id="78" name="Google Shape;78;p1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9" name="Google Shape;79;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testo verticale" type="vertTx">
  <p:cSld name="VERTICAL_TEXT">
    <p:spTree>
      <p:nvGrpSpPr>
        <p:cNvPr id="82" name="Shape 82"/>
        <p:cNvGrpSpPr/>
        <p:nvPr/>
      </p:nvGrpSpPr>
      <p:grpSpPr>
        <a:xfrm>
          <a:off x="0" y="0"/>
          <a:ext cx="0" cy="0"/>
          <a:chOff x="0" y="0"/>
          <a:chExt cx="0" cy="0"/>
        </a:xfrm>
      </p:grpSpPr>
      <p:sp>
        <p:nvSpPr>
          <p:cNvPr id="83" name="Google Shape;83;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olo e testo verticale" type="vertTitleAndTx">
  <p:cSld name="VERTICAL_TITLE_AND_VERTICAL_TEXT">
    <p:spTree>
      <p:nvGrpSpPr>
        <p:cNvPr id="88" name="Shape 88"/>
        <p:cNvGrpSpPr/>
        <p:nvPr/>
      </p:nvGrpSpPr>
      <p:grpSpPr>
        <a:xfrm>
          <a:off x="0" y="0"/>
          <a:ext cx="0" cy="0"/>
          <a:chOff x="0" y="0"/>
          <a:chExt cx="0" cy="0"/>
        </a:xfrm>
      </p:grpSpPr>
      <p:sp>
        <p:nvSpPr>
          <p:cNvPr id="89" name="Google Shape;89;p1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 name="Google Shape;90;p1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94" name="Shape 94"/>
        <p:cNvGrpSpPr/>
        <p:nvPr/>
      </p:nvGrpSpPr>
      <p:grpSpPr>
        <a:xfrm>
          <a:off x="0" y="0"/>
          <a:ext cx="0" cy="0"/>
          <a:chOff x="0" y="0"/>
          <a:chExt cx="0" cy="0"/>
        </a:xfrm>
      </p:grpSpPr>
      <p:sp>
        <p:nvSpPr>
          <p:cNvPr id="95" name="Google Shape;95;p15"/>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6" name="Google Shape;96;p15"/>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97" name="Google Shape;97;p15">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98" name="Shape 98"/>
        <p:cNvGrpSpPr/>
        <p:nvPr/>
      </p:nvGrpSpPr>
      <p:grpSpPr>
        <a:xfrm>
          <a:off x="0" y="0"/>
          <a:ext cx="0" cy="0"/>
          <a:chOff x="0" y="0"/>
          <a:chExt cx="0" cy="0"/>
        </a:xfrm>
      </p:grpSpPr>
      <p:sp>
        <p:nvSpPr>
          <p:cNvPr id="99" name="Google Shape;99;p16"/>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0" name="Google Shape;100;p16"/>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01" name="Google Shape;101;p16">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spTree>
      <p:nvGrpSpPr>
        <p:cNvPr id="102" name="Shape 102"/>
        <p:cNvGrpSpPr/>
        <p:nvPr/>
      </p:nvGrpSpPr>
      <p:grpSpPr>
        <a:xfrm>
          <a:off x="0" y="0"/>
          <a:ext cx="0" cy="0"/>
          <a:chOff x="0" y="0"/>
          <a:chExt cx="0" cy="0"/>
        </a:xfrm>
      </p:grpSpPr>
      <p:sp>
        <p:nvSpPr>
          <p:cNvPr id="103" name="Google Shape;103;p17"/>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4" name="Google Shape;104;p17"/>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05" name="Google Shape;105;p17">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spTree>
      <p:nvGrpSpPr>
        <p:cNvPr id="106" name="Shape 106"/>
        <p:cNvGrpSpPr/>
        <p:nvPr/>
      </p:nvGrpSpPr>
      <p:grpSpPr>
        <a:xfrm>
          <a:off x="0" y="0"/>
          <a:ext cx="0" cy="0"/>
          <a:chOff x="0" y="0"/>
          <a:chExt cx="0" cy="0"/>
        </a:xfrm>
      </p:grpSpPr>
      <p:sp>
        <p:nvSpPr>
          <p:cNvPr id="107" name="Google Shape;107;p18"/>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8" name="Google Shape;108;p18"/>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09" name="Google Shape;109;p18">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spTree>
      <p:nvGrpSpPr>
        <p:cNvPr id="110" name="Shape 110"/>
        <p:cNvGrpSpPr/>
        <p:nvPr/>
      </p:nvGrpSpPr>
      <p:grpSpPr>
        <a:xfrm>
          <a:off x="0" y="0"/>
          <a:ext cx="0" cy="0"/>
          <a:chOff x="0" y="0"/>
          <a:chExt cx="0" cy="0"/>
        </a:xfrm>
      </p:grpSpPr>
      <p:sp>
        <p:nvSpPr>
          <p:cNvPr id="111" name="Google Shape;111;p19"/>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2" name="Google Shape;112;p19"/>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3" name="Google Shape;113;p19">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spTree>
      <p:nvGrpSpPr>
        <p:cNvPr id="114" name="Shape 114"/>
        <p:cNvGrpSpPr/>
        <p:nvPr/>
      </p:nvGrpSpPr>
      <p:grpSpPr>
        <a:xfrm>
          <a:off x="0" y="0"/>
          <a:ext cx="0" cy="0"/>
          <a:chOff x="0" y="0"/>
          <a:chExt cx="0" cy="0"/>
        </a:xfrm>
      </p:grpSpPr>
      <p:sp>
        <p:nvSpPr>
          <p:cNvPr id="115" name="Google Shape;115;p20"/>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6" name="Google Shape;116;p20"/>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7" name="Google Shape;117;p20">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_solo testo">
  <p:cSld name="Interna_solo testo">
    <p:spTree>
      <p:nvGrpSpPr>
        <p:cNvPr id="20" name="Shape 20"/>
        <p:cNvGrpSpPr/>
        <p:nvPr/>
      </p:nvGrpSpPr>
      <p:grpSpPr>
        <a:xfrm>
          <a:off x="0" y="0"/>
          <a:ext cx="0" cy="0"/>
          <a:chOff x="0" y="0"/>
          <a:chExt cx="0" cy="0"/>
        </a:xfrm>
      </p:grpSpPr>
      <p:sp>
        <p:nvSpPr>
          <p:cNvPr id="21" name="Google Shape;21;p3"/>
          <p:cNvSpPr txBox="1"/>
          <p:nvPr>
            <p:ph type="title"/>
          </p:nvPr>
        </p:nvSpPr>
        <p:spPr>
          <a:xfrm>
            <a:off x="923171" y="1510661"/>
            <a:ext cx="10515600" cy="43088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200"/>
              <a:buFont typeface="Arial"/>
              <a:buNone/>
              <a:defRPr b="1" sz="22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3"/>
          <p:cNvSpPr txBox="1"/>
          <p:nvPr>
            <p:ph idx="1" type="body"/>
          </p:nvPr>
        </p:nvSpPr>
        <p:spPr>
          <a:xfrm>
            <a:off x="914631" y="2110223"/>
            <a:ext cx="10515788" cy="399621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800"/>
              <a:buFont typeface="Courier New"/>
              <a:buNone/>
              <a:defRPr sz="1800">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Font typeface="Courier New"/>
              <a:buChar char="o"/>
              <a:defRPr sz="1800">
                <a:latin typeface="Arial"/>
                <a:ea typeface="Arial"/>
                <a:cs typeface="Arial"/>
                <a:sym typeface="Arial"/>
              </a:defRPr>
            </a:lvl2pPr>
            <a:lvl3pPr indent="-342900" lvl="2" marL="1371600" algn="l">
              <a:lnSpc>
                <a:spcPct val="90000"/>
              </a:lnSpc>
              <a:spcBef>
                <a:spcPts val="500"/>
              </a:spcBef>
              <a:spcAft>
                <a:spcPts val="0"/>
              </a:spcAft>
              <a:buClr>
                <a:schemeClr val="dk1"/>
              </a:buClr>
              <a:buSzPts val="1800"/>
              <a:buFont typeface="Courier New"/>
              <a:buChar char="o"/>
              <a:defRPr sz="1800">
                <a:latin typeface="Arial"/>
                <a:ea typeface="Arial"/>
                <a:cs typeface="Arial"/>
                <a:sym typeface="Arial"/>
              </a:defRPr>
            </a:lvl3pPr>
            <a:lvl4pPr indent="-342900" lvl="3" marL="1828800" algn="l">
              <a:lnSpc>
                <a:spcPct val="90000"/>
              </a:lnSpc>
              <a:spcBef>
                <a:spcPts val="500"/>
              </a:spcBef>
              <a:spcAft>
                <a:spcPts val="0"/>
              </a:spcAft>
              <a:buClr>
                <a:schemeClr val="dk1"/>
              </a:buClr>
              <a:buSzPts val="1800"/>
              <a:buFont typeface="Courier New"/>
              <a:buChar char="o"/>
              <a:defRPr sz="1800">
                <a:latin typeface="Arial"/>
                <a:ea typeface="Arial"/>
                <a:cs typeface="Arial"/>
                <a:sym typeface="Arial"/>
              </a:defRPr>
            </a:lvl4pPr>
            <a:lvl5pPr indent="-342900" lvl="4" marL="2286000" algn="l">
              <a:lnSpc>
                <a:spcPct val="90000"/>
              </a:lnSpc>
              <a:spcBef>
                <a:spcPts val="500"/>
              </a:spcBef>
              <a:spcAft>
                <a:spcPts val="0"/>
              </a:spcAft>
              <a:buClr>
                <a:schemeClr val="dk1"/>
              </a:buClr>
              <a:buSzPts val="1800"/>
              <a:buFont typeface="Courier New"/>
              <a:buChar char="o"/>
              <a:defRPr sz="18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3"/>
          <p:cNvSpPr txBox="1"/>
          <p:nvPr>
            <p:ph idx="2" type="body"/>
          </p:nvPr>
        </p:nvSpPr>
        <p:spPr>
          <a:xfrm>
            <a:off x="328774" y="6607576"/>
            <a:ext cx="10120335" cy="2504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2"/>
              </a:buClr>
              <a:buSzPts val="1100"/>
              <a:buNone/>
              <a:defRPr b="0" i="0" sz="1100">
                <a:solidFill>
                  <a:schemeClr val="lt2"/>
                </a:solidFill>
                <a:latin typeface="Arial"/>
                <a:ea typeface="Arial"/>
                <a:cs typeface="Arial"/>
                <a:sym typeface="Arial"/>
              </a:defRPr>
            </a:lvl1pPr>
            <a:lvl2pPr indent="-292100" lvl="1" marL="914400" algn="l">
              <a:lnSpc>
                <a:spcPct val="90000"/>
              </a:lnSpc>
              <a:spcBef>
                <a:spcPts val="500"/>
              </a:spcBef>
              <a:spcAft>
                <a:spcPts val="0"/>
              </a:spcAft>
              <a:buClr>
                <a:schemeClr val="dk1"/>
              </a:buClr>
              <a:buSzPts val="1000"/>
              <a:buChar char="•"/>
              <a:defRPr sz="1000"/>
            </a:lvl2pPr>
            <a:lvl3pPr indent="-292100" lvl="2" marL="1371600" algn="l">
              <a:lnSpc>
                <a:spcPct val="90000"/>
              </a:lnSpc>
              <a:spcBef>
                <a:spcPts val="500"/>
              </a:spcBef>
              <a:spcAft>
                <a:spcPts val="0"/>
              </a:spcAft>
              <a:buClr>
                <a:schemeClr val="dk1"/>
              </a:buClr>
              <a:buSzPts val="1000"/>
              <a:buChar char="•"/>
              <a:defRPr sz="1000"/>
            </a:lvl3pPr>
            <a:lvl4pPr indent="-292100" lvl="3" marL="1828800" algn="l">
              <a:lnSpc>
                <a:spcPct val="90000"/>
              </a:lnSpc>
              <a:spcBef>
                <a:spcPts val="500"/>
              </a:spcBef>
              <a:spcAft>
                <a:spcPts val="0"/>
              </a:spcAft>
              <a:buClr>
                <a:schemeClr val="dk1"/>
              </a:buClr>
              <a:buSzPts val="1000"/>
              <a:buChar char="•"/>
              <a:defRPr sz="1000"/>
            </a:lvl4pPr>
            <a:lvl5pPr indent="-292100" lvl="4" marL="2286000" algn="l">
              <a:lnSpc>
                <a:spcPct val="90000"/>
              </a:lnSpc>
              <a:spcBef>
                <a:spcPts val="500"/>
              </a:spcBef>
              <a:spcAft>
                <a:spcPts val="0"/>
              </a:spcAft>
              <a:buClr>
                <a:schemeClr val="dk1"/>
              </a:buClr>
              <a:buSzPts val="1000"/>
              <a:buChar char="•"/>
              <a:defRPr sz="10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nvSpPr>
        <p:spPr>
          <a:xfrm>
            <a:off x="10399004" y="6598097"/>
            <a:ext cx="1358760"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it-IT" sz="1100" u="none" cap="none" strike="noStrike">
                <a:solidFill>
                  <a:schemeClr val="lt1"/>
                </a:solidFill>
                <a:latin typeface="Arial"/>
                <a:ea typeface="Arial"/>
                <a:cs typeface="Arial"/>
                <a:sym typeface="Arial"/>
              </a:rPr>
              <a:t>‹#›</a:t>
            </a:fld>
            <a:endParaRPr b="1" i="0" sz="11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spTree>
      <p:nvGrpSpPr>
        <p:cNvPr id="118" name="Shape 118"/>
        <p:cNvGrpSpPr/>
        <p:nvPr/>
      </p:nvGrpSpPr>
      <p:grpSpPr>
        <a:xfrm>
          <a:off x="0" y="0"/>
          <a:ext cx="0" cy="0"/>
          <a:chOff x="0" y="0"/>
          <a:chExt cx="0" cy="0"/>
        </a:xfrm>
      </p:grpSpPr>
      <p:sp>
        <p:nvSpPr>
          <p:cNvPr id="119" name="Google Shape;119;p21"/>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20" name="Google Shape;120;p21"/>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21" name="Google Shape;121;p21">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spTree>
      <p:nvGrpSpPr>
        <p:cNvPr id="122" name="Shape 122"/>
        <p:cNvGrpSpPr/>
        <p:nvPr/>
      </p:nvGrpSpPr>
      <p:grpSpPr>
        <a:xfrm>
          <a:off x="0" y="0"/>
          <a:ext cx="0" cy="0"/>
          <a:chOff x="0" y="0"/>
          <a:chExt cx="0" cy="0"/>
        </a:xfrm>
      </p:grpSpPr>
      <p:sp>
        <p:nvSpPr>
          <p:cNvPr id="123" name="Google Shape;123;p22"/>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24" name="Google Shape;124;p22"/>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25" name="Google Shape;125;p22">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bg>
      <p:bgPr>
        <a:solidFill>
          <a:srgbClr val="000000"/>
        </a:solidFill>
      </p:bgPr>
    </p:bg>
    <p:spTree>
      <p:nvGrpSpPr>
        <p:cNvPr id="126" name="Shape 126"/>
        <p:cNvGrpSpPr/>
        <p:nvPr/>
      </p:nvGrpSpPr>
      <p:grpSpPr>
        <a:xfrm>
          <a:off x="0" y="0"/>
          <a:ext cx="0" cy="0"/>
          <a:chOff x="0" y="0"/>
          <a:chExt cx="0" cy="0"/>
        </a:xfrm>
      </p:grpSpPr>
      <p:sp>
        <p:nvSpPr>
          <p:cNvPr id="127" name="Google Shape;127;p23"/>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28" name="Google Shape;128;p23"/>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29" name="Google Shape;129;p23">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130" name="Shape 130"/>
        <p:cNvGrpSpPr/>
        <p:nvPr/>
      </p:nvGrpSpPr>
      <p:grpSpPr>
        <a:xfrm>
          <a:off x="0" y="0"/>
          <a:ext cx="0" cy="0"/>
          <a:chOff x="0" y="0"/>
          <a:chExt cx="0" cy="0"/>
        </a:xfrm>
      </p:grpSpPr>
      <p:sp>
        <p:nvSpPr>
          <p:cNvPr id="131" name="Google Shape;131;p24"/>
          <p:cNvSpPr/>
          <p:nvPr/>
        </p:nvSpPr>
        <p:spPr>
          <a:xfrm>
            <a:off x="0" y="0"/>
            <a:ext cx="12192000" cy="6858000"/>
          </a:xfrm>
          <a:prstGeom prst="rect">
            <a:avLst/>
          </a:prstGeom>
          <a:solidFill>
            <a:srgbClr val="E7EEF9"/>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32" name="Google Shape;132;p24"/>
          <p:cNvSpPr/>
          <p:nvPr/>
        </p:nvSpPr>
        <p:spPr>
          <a:xfrm>
            <a:off x="0" y="0"/>
            <a:ext cx="12192000" cy="6858000"/>
          </a:xfrm>
          <a:prstGeom prst="rect">
            <a:avLst/>
          </a:prstGeom>
          <a:solidFill>
            <a:srgbClr val="FFFAF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33" name="Google Shape;133;p24">
            <a:hlinkClick r:id="rId2"/>
          </p:cNvPr>
          <p:cNvPicPr preferRelativeResize="0"/>
          <p:nvPr/>
        </p:nvPicPr>
        <p:blipFill rotWithShape="1">
          <a:blip r:embed="rId3">
            <a:alphaModFix/>
          </a:blip>
          <a:srcRect b="0" l="0" r="0" t="0"/>
          <a:stretch/>
        </p:blipFill>
        <p:spPr>
          <a:xfrm>
            <a:off x="10699346" y="6457950"/>
            <a:ext cx="1435503" cy="3429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titolo" type="title">
  <p:cSld name="TITLE">
    <p:spTree>
      <p:nvGrpSpPr>
        <p:cNvPr id="25" name="Shape 25"/>
        <p:cNvGrpSpPr/>
        <p:nvPr/>
      </p:nvGrpSpPr>
      <p:grpSpPr>
        <a:xfrm>
          <a:off x="0" y="0"/>
          <a:ext cx="0" cy="0"/>
          <a:chOff x="0" y="0"/>
          <a:chExt cx="0" cy="0"/>
        </a:xfrm>
      </p:grpSpPr>
      <p:sp>
        <p:nvSpPr>
          <p:cNvPr id="26" name="Google Shape;26;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contenuto" type="obj">
  <p:cSld name="OBJECT">
    <p:spTree>
      <p:nvGrpSpPr>
        <p:cNvPr id="31" name="Shape 31"/>
        <p:cNvGrpSpPr/>
        <p:nvPr/>
      </p:nvGrpSpPr>
      <p:grpSpPr>
        <a:xfrm>
          <a:off x="0" y="0"/>
          <a:ext cx="0" cy="0"/>
          <a:chOff x="0" y="0"/>
          <a:chExt cx="0" cy="0"/>
        </a:xfrm>
      </p:grpSpPr>
      <p:sp>
        <p:nvSpPr>
          <p:cNvPr id="32" name="Google Shape;32;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sezione" type="secHead">
  <p:cSld name="SECTION_HEADER">
    <p:spTree>
      <p:nvGrpSpPr>
        <p:cNvPr id="37" name="Shape 37"/>
        <p:cNvGrpSpPr/>
        <p:nvPr/>
      </p:nvGrpSpPr>
      <p:grpSpPr>
        <a:xfrm>
          <a:off x="0" y="0"/>
          <a:ext cx="0" cy="0"/>
          <a:chOff x="0" y="0"/>
          <a:chExt cx="0" cy="0"/>
        </a:xfrm>
      </p:grpSpPr>
      <p:sp>
        <p:nvSpPr>
          <p:cNvPr id="38" name="Google Shape;38;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0" name="Google Shape;40;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ue contenuti" type="twoObj">
  <p:cSld name="TWO_OBJECTS">
    <p:spTree>
      <p:nvGrpSpPr>
        <p:cNvPr id="43" name="Shape 43"/>
        <p:cNvGrpSpPr/>
        <p:nvPr/>
      </p:nvGrpSpPr>
      <p:grpSpPr>
        <a:xfrm>
          <a:off x="0" y="0"/>
          <a:ext cx="0" cy="0"/>
          <a:chOff x="0" y="0"/>
          <a:chExt cx="0" cy="0"/>
        </a:xfrm>
      </p:grpSpPr>
      <p:sp>
        <p:nvSpPr>
          <p:cNvPr id="44" name="Google Shape;44;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fronto"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3" name="Google Shape;53;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itolo" type="titleOnly">
  <p:cSld name="TITLE_ONLY">
    <p:spTree>
      <p:nvGrpSpPr>
        <p:cNvPr id="59" name="Shape 59"/>
        <p:cNvGrpSpPr/>
        <p:nvPr/>
      </p:nvGrpSpPr>
      <p:grpSpPr>
        <a:xfrm>
          <a:off x="0" y="0"/>
          <a:ext cx="0" cy="0"/>
          <a:chOff x="0" y="0"/>
          <a:chExt cx="0" cy="0"/>
        </a:xfrm>
      </p:grpSpPr>
      <p:sp>
        <p:nvSpPr>
          <p:cNvPr id="60" name="Google Shape;6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a" type="blank">
  <p:cSld name="BLANK">
    <p:spTree>
      <p:nvGrpSpPr>
        <p:cNvPr id="64" name="Shape 64"/>
        <p:cNvGrpSpPr/>
        <p:nvPr/>
      </p:nvGrpSpPr>
      <p:grpSpPr>
        <a:xfrm>
          <a:off x="0" y="0"/>
          <a:ext cx="0" cy="0"/>
          <a:chOff x="0" y="0"/>
          <a:chExt cx="0" cy="0"/>
        </a:xfrm>
      </p:grpSpPr>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jpg"/><Relationship Id="rId4" Type="http://schemas.openxmlformats.org/officeDocument/2006/relationships/image" Target="../media/image9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55.png"/><Relationship Id="rId4" Type="http://schemas.openxmlformats.org/officeDocument/2006/relationships/image" Target="../media/image53.png"/><Relationship Id="rId5" Type="http://schemas.openxmlformats.org/officeDocument/2006/relationships/image" Target="../media/image56.png"/><Relationship Id="rId6"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6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5.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64.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6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jpg"/><Relationship Id="rId4" Type="http://schemas.openxmlformats.org/officeDocument/2006/relationships/image" Target="../media/image66.png"/><Relationship Id="rId5" Type="http://schemas.openxmlformats.org/officeDocument/2006/relationships/image" Target="../media/image7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jpg"/><Relationship Id="rId4" Type="http://schemas.openxmlformats.org/officeDocument/2006/relationships/image" Target="../media/image67.png"/><Relationship Id="rId5" Type="http://schemas.openxmlformats.org/officeDocument/2006/relationships/image" Target="../media/image6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9.jp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jpg"/><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9.jpg"/><Relationship Id="rId4" Type="http://schemas.openxmlformats.org/officeDocument/2006/relationships/image" Target="../media/image75.png"/><Relationship Id="rId5" Type="http://schemas.openxmlformats.org/officeDocument/2006/relationships/image" Target="../media/image72.png"/><Relationship Id="rId6" Type="http://schemas.openxmlformats.org/officeDocument/2006/relationships/image" Target="../media/image7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73.png"/><Relationship Id="rId4" Type="http://schemas.openxmlformats.org/officeDocument/2006/relationships/image" Target="../media/image76.png"/><Relationship Id="rId5" Type="http://schemas.openxmlformats.org/officeDocument/2006/relationships/image" Target="../media/image80.png"/><Relationship Id="rId6" Type="http://schemas.openxmlformats.org/officeDocument/2006/relationships/image" Target="../media/image78.png"/><Relationship Id="rId7" Type="http://schemas.openxmlformats.org/officeDocument/2006/relationships/image" Target="../media/image8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80.png"/><Relationship Id="rId4" Type="http://schemas.openxmlformats.org/officeDocument/2006/relationships/image" Target="../media/image83.png"/><Relationship Id="rId9" Type="http://schemas.openxmlformats.org/officeDocument/2006/relationships/image" Target="../media/image82.png"/><Relationship Id="rId5" Type="http://schemas.openxmlformats.org/officeDocument/2006/relationships/image" Target="../media/image79.png"/><Relationship Id="rId6" Type="http://schemas.openxmlformats.org/officeDocument/2006/relationships/image" Target="../media/image90.png"/><Relationship Id="rId7" Type="http://schemas.openxmlformats.org/officeDocument/2006/relationships/image" Target="../media/image81.png"/><Relationship Id="rId8" Type="http://schemas.openxmlformats.org/officeDocument/2006/relationships/image" Target="../media/image8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8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8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7.xml"/><Relationship Id="rId3" Type="http://schemas.openxmlformats.org/officeDocument/2006/relationships/image" Target="../media/image9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9.jpg"/><Relationship Id="rId4" Type="http://schemas.openxmlformats.org/officeDocument/2006/relationships/image" Target="../media/image92.png"/><Relationship Id="rId5" Type="http://schemas.openxmlformats.org/officeDocument/2006/relationships/image" Target="../media/image9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9.jpg"/><Relationship Id="rId4" Type="http://schemas.openxmlformats.org/officeDocument/2006/relationships/image" Target="../media/image87.png"/><Relationship Id="rId5" Type="http://schemas.openxmlformats.org/officeDocument/2006/relationships/image" Target="../media/image89.png"/><Relationship Id="rId6" Type="http://schemas.openxmlformats.org/officeDocument/2006/relationships/image" Target="../media/image105.png"/></Relationships>
</file>

<file path=ppt/slides/_rels/slide3.xml.rels><?xml version="1.0" encoding="UTF-8" standalone="yes"?><Relationships xmlns="http://schemas.openxmlformats.org/package/2006/relationships"><Relationship Id="rId11" Type="http://schemas.openxmlformats.org/officeDocument/2006/relationships/image" Target="../media/image20.jpg"/><Relationship Id="rId10" Type="http://schemas.openxmlformats.org/officeDocument/2006/relationships/image" Target="../media/image28.jpg"/><Relationship Id="rId12" Type="http://schemas.openxmlformats.org/officeDocument/2006/relationships/image" Target="../media/image31.png"/><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6.jpg"/><Relationship Id="rId4" Type="http://schemas.openxmlformats.org/officeDocument/2006/relationships/image" Target="../media/image1.jpg"/><Relationship Id="rId9" Type="http://schemas.openxmlformats.org/officeDocument/2006/relationships/image" Target="../media/image24.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2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22.png"/><Relationship Id="rId4" Type="http://schemas.openxmlformats.org/officeDocument/2006/relationships/image" Target="../media/image110.png"/><Relationship Id="rId5" Type="http://schemas.openxmlformats.org/officeDocument/2006/relationships/image" Target="../media/image9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9.jpg"/><Relationship Id="rId4" Type="http://schemas.openxmlformats.org/officeDocument/2006/relationships/image" Target="../media/image94.jpg"/><Relationship Id="rId5" Type="http://schemas.openxmlformats.org/officeDocument/2006/relationships/image" Target="../media/image10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9.jpg"/><Relationship Id="rId4" Type="http://schemas.openxmlformats.org/officeDocument/2006/relationships/image" Target="../media/image98.jpg"/><Relationship Id="rId5" Type="http://schemas.openxmlformats.org/officeDocument/2006/relationships/image" Target="../media/image9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00.png"/><Relationship Id="rId4" Type="http://schemas.openxmlformats.org/officeDocument/2006/relationships/image" Target="../media/image9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 Id="rId3" Type="http://schemas.openxmlformats.org/officeDocument/2006/relationships/image" Target="../media/image104.png"/><Relationship Id="rId4" Type="http://schemas.openxmlformats.org/officeDocument/2006/relationships/image" Target="../media/image103.png"/><Relationship Id="rId5" Type="http://schemas.openxmlformats.org/officeDocument/2006/relationships/image" Target="../media/image10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9.jpg"/><Relationship Id="rId4" Type="http://schemas.openxmlformats.org/officeDocument/2006/relationships/image" Target="../media/image101.png"/><Relationship Id="rId5" Type="http://schemas.openxmlformats.org/officeDocument/2006/relationships/image" Target="../media/image10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108.png"/><Relationship Id="rId4" Type="http://schemas.openxmlformats.org/officeDocument/2006/relationships/image" Target="../media/image111.png"/><Relationship Id="rId5" Type="http://schemas.openxmlformats.org/officeDocument/2006/relationships/image" Target="../media/image10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112.png"/><Relationship Id="rId4" Type="http://schemas.openxmlformats.org/officeDocument/2006/relationships/image" Target="../media/image113.png"/><Relationship Id="rId5" Type="http://schemas.openxmlformats.org/officeDocument/2006/relationships/image" Target="../media/image114.png"/><Relationship Id="rId6" Type="http://schemas.openxmlformats.org/officeDocument/2006/relationships/image" Target="../media/image116.png"/><Relationship Id="rId7" Type="http://schemas.openxmlformats.org/officeDocument/2006/relationships/image" Target="../media/image1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 Id="rId3" Type="http://schemas.openxmlformats.org/officeDocument/2006/relationships/image" Target="../media/image134.png"/></Relationships>
</file>

<file path=ppt/slides/_rels/slide4.xml.rels><?xml version="1.0" encoding="UTF-8" standalone="yes"?><Relationships xmlns="http://schemas.openxmlformats.org/package/2006/relationships"><Relationship Id="rId11" Type="http://schemas.openxmlformats.org/officeDocument/2006/relationships/image" Target="../media/image32.png"/><Relationship Id="rId10" Type="http://schemas.openxmlformats.org/officeDocument/2006/relationships/image" Target="../media/image26.jpg"/><Relationship Id="rId12" Type="http://schemas.openxmlformats.org/officeDocument/2006/relationships/image" Target="../media/image29.jp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33.png"/><Relationship Id="rId9" Type="http://schemas.openxmlformats.org/officeDocument/2006/relationships/image" Target="../media/image37.jpg"/><Relationship Id="rId5" Type="http://schemas.openxmlformats.org/officeDocument/2006/relationships/image" Target="../media/image23.jpg"/><Relationship Id="rId6" Type="http://schemas.openxmlformats.org/officeDocument/2006/relationships/image" Target="../media/image21.jpg"/><Relationship Id="rId7" Type="http://schemas.openxmlformats.org/officeDocument/2006/relationships/image" Target="../media/image25.jpg"/><Relationship Id="rId8" Type="http://schemas.openxmlformats.org/officeDocument/2006/relationships/image" Target="../media/image36.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 Id="rId3" Type="http://schemas.openxmlformats.org/officeDocument/2006/relationships/image" Target="../media/image1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1.xml"/><Relationship Id="rId3" Type="http://schemas.openxmlformats.org/officeDocument/2006/relationships/image" Target="../media/image1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 Id="rId3" Type="http://schemas.openxmlformats.org/officeDocument/2006/relationships/image" Target="../media/image119.png"/><Relationship Id="rId4" Type="http://schemas.openxmlformats.org/officeDocument/2006/relationships/image" Target="../media/image1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9.jpg"/><Relationship Id="rId4" Type="http://schemas.openxmlformats.org/officeDocument/2006/relationships/image" Target="../media/image118.png"/><Relationship Id="rId5" Type="http://schemas.openxmlformats.org/officeDocument/2006/relationships/image" Target="../media/image124.png"/><Relationship Id="rId6" Type="http://schemas.openxmlformats.org/officeDocument/2006/relationships/image" Target="../media/image125.png"/><Relationship Id="rId7" Type="http://schemas.openxmlformats.org/officeDocument/2006/relationships/image" Target="../media/image121.png"/></Relationships>
</file>

<file path=ppt/slides/_rels/slide45.xml.rels><?xml version="1.0" encoding="UTF-8" standalone="yes"?><Relationships xmlns="http://schemas.openxmlformats.org/package/2006/relationships"><Relationship Id="rId10" Type="http://schemas.openxmlformats.org/officeDocument/2006/relationships/image" Target="../media/image136.png"/><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9.jpg"/><Relationship Id="rId4" Type="http://schemas.openxmlformats.org/officeDocument/2006/relationships/image" Target="../media/image118.png"/><Relationship Id="rId9" Type="http://schemas.openxmlformats.org/officeDocument/2006/relationships/image" Target="../media/image129.png"/><Relationship Id="rId5" Type="http://schemas.openxmlformats.org/officeDocument/2006/relationships/image" Target="../media/image123.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image" Target="../media/image1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6.xml"/><Relationship Id="rId3" Type="http://schemas.openxmlformats.org/officeDocument/2006/relationships/image" Target="../media/image1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8.xml"/><Relationship Id="rId3" Type="http://schemas.openxmlformats.org/officeDocument/2006/relationships/image" Target="../media/image1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 Id="rId3" Type="http://schemas.openxmlformats.org/officeDocument/2006/relationships/image" Target="../media/image1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30.png"/><Relationship Id="rId4" Type="http://schemas.openxmlformats.org/officeDocument/2006/relationships/image" Target="../media/image35.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0.xml"/><Relationship Id="rId3" Type="http://schemas.openxmlformats.org/officeDocument/2006/relationships/image" Target="../media/image1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 Id="rId3" Type="http://schemas.openxmlformats.org/officeDocument/2006/relationships/image" Target="../media/image16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2.xml"/><Relationship Id="rId3" Type="http://schemas.openxmlformats.org/officeDocument/2006/relationships/image" Target="../media/image145.png"/><Relationship Id="rId4" Type="http://schemas.openxmlformats.org/officeDocument/2006/relationships/image" Target="../media/image1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3.xml"/><Relationship Id="rId3" Type="http://schemas.openxmlformats.org/officeDocument/2006/relationships/image" Target="../media/image147.png"/><Relationship Id="rId4" Type="http://schemas.openxmlformats.org/officeDocument/2006/relationships/image" Target="../media/image1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144.png"/><Relationship Id="rId4" Type="http://schemas.openxmlformats.org/officeDocument/2006/relationships/image" Target="../media/image154.png"/><Relationship Id="rId5" Type="http://schemas.openxmlformats.org/officeDocument/2006/relationships/image" Target="../media/image15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6.xml"/><Relationship Id="rId3" Type="http://schemas.openxmlformats.org/officeDocument/2006/relationships/image" Target="../media/image15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9.jpg"/><Relationship Id="rId4" Type="http://schemas.openxmlformats.org/officeDocument/2006/relationships/image" Target="../media/image141.png"/><Relationship Id="rId9" Type="http://schemas.openxmlformats.org/officeDocument/2006/relationships/image" Target="../media/image151.png"/><Relationship Id="rId5" Type="http://schemas.openxmlformats.org/officeDocument/2006/relationships/image" Target="../media/image146.png"/><Relationship Id="rId6" Type="http://schemas.openxmlformats.org/officeDocument/2006/relationships/image" Target="../media/image142.png"/><Relationship Id="rId7" Type="http://schemas.openxmlformats.org/officeDocument/2006/relationships/image" Target="../media/image149.png"/><Relationship Id="rId8" Type="http://schemas.openxmlformats.org/officeDocument/2006/relationships/image" Target="../media/image15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8.xml"/><Relationship Id="rId3" Type="http://schemas.openxmlformats.org/officeDocument/2006/relationships/image" Target="../media/image155.png"/><Relationship Id="rId4" Type="http://schemas.openxmlformats.org/officeDocument/2006/relationships/image" Target="../media/image156.png"/><Relationship Id="rId5" Type="http://schemas.openxmlformats.org/officeDocument/2006/relationships/image" Target="../media/image157.png"/><Relationship Id="rId6" Type="http://schemas.openxmlformats.org/officeDocument/2006/relationships/image" Target="../media/image158.png"/><Relationship Id="rId7" Type="http://schemas.openxmlformats.org/officeDocument/2006/relationships/image" Target="../media/image159.png"/><Relationship Id="rId8" Type="http://schemas.openxmlformats.org/officeDocument/2006/relationships/image" Target="../media/image161.png"/></Relationships>
</file>

<file path=ppt/slides/_rels/slide59.xml.rels><?xml version="1.0" encoding="UTF-8" standalone="yes"?><Relationships xmlns="http://schemas.openxmlformats.org/package/2006/relationships"><Relationship Id="rId11" Type="http://schemas.openxmlformats.org/officeDocument/2006/relationships/hyperlink" Target="https://en.wikipedia.org/wiki/University_of_Pisa" TargetMode="External"/><Relationship Id="rId10" Type="http://schemas.openxmlformats.org/officeDocument/2006/relationships/hyperlink" Target="https://en.wikipedia.org/wiki/University_of_Pisa" TargetMode="External"/><Relationship Id="rId13" Type="http://schemas.openxmlformats.org/officeDocument/2006/relationships/hyperlink" Target="https://en.wikipedia.org/wiki/University_of_Pisa" TargetMode="External"/><Relationship Id="rId12" Type="http://schemas.openxmlformats.org/officeDocument/2006/relationships/hyperlink" Target="https://en.wikipedia.org/wiki/University_of_Pisa" TargetMode="External"/><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71.png"/><Relationship Id="rId4" Type="http://schemas.openxmlformats.org/officeDocument/2006/relationships/image" Target="../media/image175.png"/><Relationship Id="rId9" Type="http://schemas.openxmlformats.org/officeDocument/2006/relationships/hyperlink" Target="https://en.wikipedia.org/wiki/University_of_Pisa" TargetMode="External"/><Relationship Id="rId14" Type="http://schemas.openxmlformats.org/officeDocument/2006/relationships/image" Target="../media/image168.png"/><Relationship Id="rId5" Type="http://schemas.openxmlformats.org/officeDocument/2006/relationships/image" Target="../media/image170.png"/><Relationship Id="rId6" Type="http://schemas.openxmlformats.org/officeDocument/2006/relationships/image" Target="../media/image174.png"/><Relationship Id="rId7" Type="http://schemas.openxmlformats.org/officeDocument/2006/relationships/image" Target="../media/image169.png"/><Relationship Id="rId8" Type="http://schemas.openxmlformats.org/officeDocument/2006/relationships/image" Target="../media/image167.png"/></Relationships>
</file>

<file path=ppt/slides/_rels/slide6.xml.rels><?xml version="1.0" encoding="UTF-8" standalone="yes"?><Relationships xmlns="http://schemas.openxmlformats.org/package/2006/relationships"><Relationship Id="rId11" Type="http://schemas.openxmlformats.org/officeDocument/2006/relationships/image" Target="../media/image44.png"/><Relationship Id="rId10" Type="http://schemas.openxmlformats.org/officeDocument/2006/relationships/image" Target="../media/image45.jpg"/><Relationship Id="rId12" Type="http://schemas.openxmlformats.org/officeDocument/2006/relationships/image" Target="../media/image47.gif"/><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34.jpg"/><Relationship Id="rId4" Type="http://schemas.openxmlformats.org/officeDocument/2006/relationships/image" Target="../media/image38.jpg"/><Relationship Id="rId9" Type="http://schemas.openxmlformats.org/officeDocument/2006/relationships/image" Target="../media/image43.jpg"/><Relationship Id="rId5" Type="http://schemas.openxmlformats.org/officeDocument/2006/relationships/image" Target="../media/image39.png"/><Relationship Id="rId6" Type="http://schemas.openxmlformats.org/officeDocument/2006/relationships/image" Target="../media/image42.png"/><Relationship Id="rId7" Type="http://schemas.openxmlformats.org/officeDocument/2006/relationships/image" Target="../media/image40.jpg"/><Relationship Id="rId8" Type="http://schemas.openxmlformats.org/officeDocument/2006/relationships/image" Target="../media/image41.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19.jpg"/><Relationship Id="rId4" Type="http://schemas.openxmlformats.org/officeDocument/2006/relationships/image" Target="../media/image160.jpg"/><Relationship Id="rId9" Type="http://schemas.openxmlformats.org/officeDocument/2006/relationships/image" Target="../media/image172.jpg"/><Relationship Id="rId5" Type="http://schemas.openxmlformats.org/officeDocument/2006/relationships/image" Target="../media/image162.jpg"/><Relationship Id="rId6" Type="http://schemas.openxmlformats.org/officeDocument/2006/relationships/image" Target="../media/image163.jpg"/><Relationship Id="rId7" Type="http://schemas.openxmlformats.org/officeDocument/2006/relationships/image" Target="../media/image166.jpg"/><Relationship Id="rId8" Type="http://schemas.openxmlformats.org/officeDocument/2006/relationships/image" Target="../media/image165.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48.png"/><Relationship Id="rId5" Type="http://schemas.openxmlformats.org/officeDocument/2006/relationships/image" Target="../media/image5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2.png"/><Relationship Id="rId4" Type="http://schemas.openxmlformats.org/officeDocument/2006/relationships/image" Target="../media/image33.png"/><Relationship Id="rId5" Type="http://schemas.openxmlformats.org/officeDocument/2006/relationships/image" Target="../media/image52.png"/><Relationship Id="rId6" Type="http://schemas.openxmlformats.org/officeDocument/2006/relationships/image" Target="../media/image126.png"/><Relationship Id="rId7" Type="http://schemas.openxmlformats.org/officeDocument/2006/relationships/image" Target="../media/image50.png"/><Relationship Id="rId8" Type="http://schemas.openxmlformats.org/officeDocument/2006/relationships/image" Target="../media/image4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8" name="Shape 138"/>
        <p:cNvGrpSpPr/>
        <p:nvPr/>
      </p:nvGrpSpPr>
      <p:grpSpPr>
        <a:xfrm>
          <a:off x="0" y="0"/>
          <a:ext cx="0" cy="0"/>
          <a:chOff x="0" y="0"/>
          <a:chExt cx="0" cy="0"/>
        </a:xfrm>
      </p:grpSpPr>
      <p:sp>
        <p:nvSpPr>
          <p:cNvPr id="139" name="Google Shape;139;p25"/>
          <p:cNvSpPr txBox="1"/>
          <p:nvPr>
            <p:ph type="title"/>
          </p:nvPr>
        </p:nvSpPr>
        <p:spPr>
          <a:xfrm>
            <a:off x="1044715" y="4350739"/>
            <a:ext cx="10515600" cy="2280300"/>
          </a:xfrm>
          <a:prstGeom prst="rect">
            <a:avLst/>
          </a:prstGeom>
          <a:noFill/>
          <a:ln>
            <a:noFill/>
          </a:ln>
        </p:spPr>
        <p:txBody>
          <a:bodyPr anchorCtr="0" anchor="ctr" bIns="45700" lIns="91425" spcFirstLastPara="1" rIns="91425" wrap="square" tIns="45700">
            <a:spAutoFit/>
          </a:bodyPr>
          <a:lstStyle/>
          <a:p>
            <a:pPr indent="0" lvl="0" marL="0" rtl="0" algn="ctr">
              <a:lnSpc>
                <a:spcPct val="90000"/>
              </a:lnSpc>
              <a:spcBef>
                <a:spcPts val="0"/>
              </a:spcBef>
              <a:spcAft>
                <a:spcPts val="0"/>
              </a:spcAft>
              <a:buClr>
                <a:schemeClr val="lt1"/>
              </a:buClr>
              <a:buSzPts val="5000"/>
              <a:buFont typeface="Arial"/>
              <a:buNone/>
            </a:pPr>
            <a:r>
              <a:t/>
            </a:r>
            <a:endParaRPr sz="1600"/>
          </a:p>
          <a:p>
            <a:pPr indent="0" lvl="0" marL="0" rtl="0" algn="ctr">
              <a:lnSpc>
                <a:spcPct val="115000"/>
              </a:lnSpc>
              <a:spcBef>
                <a:spcPts val="0"/>
              </a:spcBef>
              <a:spcAft>
                <a:spcPts val="0"/>
              </a:spcAft>
              <a:buClr>
                <a:schemeClr val="dk1"/>
              </a:buClr>
              <a:buSzPts val="1100"/>
              <a:buFont typeface="Arial"/>
              <a:buNone/>
            </a:pPr>
            <a:r>
              <a:rPr i="1" lang="it-IT" sz="1900"/>
              <a:t>Antonio Lanatà</a:t>
            </a:r>
            <a:endParaRPr i="1" sz="1900"/>
          </a:p>
          <a:p>
            <a:pPr indent="0" lvl="0" marL="0" rtl="0" algn="ctr">
              <a:lnSpc>
                <a:spcPct val="115000"/>
              </a:lnSpc>
              <a:spcBef>
                <a:spcPts val="0"/>
              </a:spcBef>
              <a:spcAft>
                <a:spcPts val="0"/>
              </a:spcAft>
              <a:buClr>
                <a:schemeClr val="dk1"/>
              </a:buClr>
              <a:buSzPts val="1100"/>
              <a:buFont typeface="Arial"/>
              <a:buNone/>
            </a:pPr>
            <a:r>
              <a:rPr i="1" lang="it-IT" sz="1400"/>
              <a:t>Head of the Biosignal and Bioinstrumentation Laboratory</a:t>
            </a:r>
            <a:endParaRPr i="1" sz="1400"/>
          </a:p>
          <a:p>
            <a:pPr indent="0" lvl="0" marL="0" rtl="0" algn="ctr">
              <a:lnSpc>
                <a:spcPct val="115000"/>
              </a:lnSpc>
              <a:spcBef>
                <a:spcPts val="0"/>
              </a:spcBef>
              <a:spcAft>
                <a:spcPts val="0"/>
              </a:spcAft>
              <a:buClr>
                <a:schemeClr val="dk1"/>
              </a:buClr>
              <a:buSzPts val="1100"/>
              <a:buFont typeface="Arial"/>
              <a:buNone/>
            </a:pPr>
            <a:r>
              <a:rPr i="1" lang="it-IT" sz="1400"/>
              <a:t>Responsible for the Computational Physiology and Biomedical Systems (ComPBioS) Research Group</a:t>
            </a:r>
            <a:endParaRPr i="1" sz="1400"/>
          </a:p>
          <a:p>
            <a:pPr indent="0" lvl="0" marL="0" rtl="0" algn="ctr">
              <a:lnSpc>
                <a:spcPct val="115000"/>
              </a:lnSpc>
              <a:spcBef>
                <a:spcPts val="0"/>
              </a:spcBef>
              <a:spcAft>
                <a:spcPts val="0"/>
              </a:spcAft>
              <a:buClr>
                <a:schemeClr val="dk1"/>
              </a:buClr>
              <a:buSzPts val="1100"/>
              <a:buFont typeface="Arial"/>
              <a:buNone/>
            </a:pPr>
            <a:r>
              <a:rPr i="1" lang="it-IT" sz="1400"/>
              <a:t>Website: https://sites.google.com/unifi.it/compbios</a:t>
            </a:r>
            <a:endParaRPr i="1" sz="1400"/>
          </a:p>
          <a:p>
            <a:pPr indent="0" lvl="0" marL="0" rtl="0" algn="ctr">
              <a:lnSpc>
                <a:spcPct val="90000"/>
              </a:lnSpc>
              <a:spcBef>
                <a:spcPts val="0"/>
              </a:spcBef>
              <a:spcAft>
                <a:spcPts val="0"/>
              </a:spcAft>
              <a:buClr>
                <a:schemeClr val="lt1"/>
              </a:buClr>
              <a:buSzPts val="5000"/>
              <a:buFont typeface="Arial"/>
              <a:buNone/>
            </a:pPr>
            <a:r>
              <a:t/>
            </a:r>
            <a:endParaRPr sz="1600"/>
          </a:p>
          <a:p>
            <a:pPr indent="0" lvl="0" marL="0" rtl="0" algn="ctr">
              <a:lnSpc>
                <a:spcPct val="90000"/>
              </a:lnSpc>
              <a:spcBef>
                <a:spcPts val="0"/>
              </a:spcBef>
              <a:spcAft>
                <a:spcPts val="0"/>
              </a:spcAft>
              <a:buClr>
                <a:schemeClr val="lt1"/>
              </a:buClr>
              <a:buSzPts val="5000"/>
              <a:buFont typeface="Arial"/>
              <a:buNone/>
            </a:pPr>
            <a:r>
              <a:rPr i="1" lang="it-IT" sz="1600"/>
              <a:t>antonio.lanata@unifi.it</a:t>
            </a:r>
            <a:endParaRPr i="1" sz="1600"/>
          </a:p>
          <a:p>
            <a:pPr indent="0" lvl="0" marL="0" rtl="0" algn="ctr">
              <a:lnSpc>
                <a:spcPct val="90000"/>
              </a:lnSpc>
              <a:spcBef>
                <a:spcPts val="0"/>
              </a:spcBef>
              <a:spcAft>
                <a:spcPts val="0"/>
              </a:spcAft>
              <a:buClr>
                <a:schemeClr val="lt1"/>
              </a:buClr>
              <a:buSzPts val="5000"/>
              <a:buFont typeface="Arial"/>
              <a:buNone/>
            </a:pPr>
            <a:r>
              <a:t/>
            </a:r>
            <a:endParaRPr sz="1600"/>
          </a:p>
          <a:p>
            <a:pPr indent="0" lvl="0" marL="0" rtl="0" algn="ctr">
              <a:lnSpc>
                <a:spcPct val="90000"/>
              </a:lnSpc>
              <a:spcBef>
                <a:spcPts val="0"/>
              </a:spcBef>
              <a:spcAft>
                <a:spcPts val="0"/>
              </a:spcAft>
              <a:buClr>
                <a:schemeClr val="lt1"/>
              </a:buClr>
              <a:buSzPts val="5000"/>
              <a:buFont typeface="Arial"/>
              <a:buNone/>
            </a:pPr>
            <a:r>
              <a:rPr i="1" lang="it-IT" sz="1600"/>
              <a:t>University of Florence, Italy</a:t>
            </a:r>
            <a:endParaRPr i="1" sz="1600"/>
          </a:p>
        </p:txBody>
      </p:sp>
      <p:pic>
        <p:nvPicPr>
          <p:cNvPr id="140" name="Google Shape;140;p25"/>
          <p:cNvPicPr preferRelativeResize="0"/>
          <p:nvPr/>
        </p:nvPicPr>
        <p:blipFill rotWithShape="1">
          <a:blip r:embed="rId4">
            <a:alphaModFix/>
          </a:blip>
          <a:srcRect b="0" l="0" r="0" t="0"/>
          <a:stretch/>
        </p:blipFill>
        <p:spPr>
          <a:xfrm>
            <a:off x="8704230" y="279134"/>
            <a:ext cx="3348900" cy="1391100"/>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
        <p:nvSpPr>
          <p:cNvPr id="141" name="Google Shape;141;p25"/>
          <p:cNvSpPr/>
          <p:nvPr/>
        </p:nvSpPr>
        <p:spPr>
          <a:xfrm>
            <a:off x="2649699" y="3169206"/>
            <a:ext cx="66519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chemeClr val="lt1"/>
                </a:solidFill>
                <a:latin typeface="Alexandria"/>
                <a:ea typeface="Alexandria"/>
                <a:cs typeface="Alexandria"/>
                <a:sym typeface="Alexandria"/>
              </a:rPr>
              <a:t>Biosignals as a Language of Life</a:t>
            </a:r>
            <a:endParaRPr b="0" i="0" sz="3300" u="none" cap="none" strike="noStrike">
              <a:solidFill>
                <a:schemeClr val="lt1"/>
              </a:solidFill>
            </a:endParaRPr>
          </a:p>
        </p:txBody>
      </p:sp>
      <p:sp>
        <p:nvSpPr>
          <p:cNvPr id="142" name="Google Shape;142;p25"/>
          <p:cNvSpPr/>
          <p:nvPr/>
        </p:nvSpPr>
        <p:spPr>
          <a:xfrm>
            <a:off x="631924" y="3860899"/>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t/>
            </a:r>
            <a:endParaRPr b="0" i="0" sz="1300" u="none" cap="none" strike="noStrike">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4"/>
          <p:cNvSpPr/>
          <p:nvPr/>
        </p:nvSpPr>
        <p:spPr>
          <a:xfrm>
            <a:off x="631924" y="770632"/>
            <a:ext cx="794400" cy="231000"/>
          </a:xfrm>
          <a:prstGeom prst="rect">
            <a:avLst/>
          </a:prstGeom>
          <a:noFill/>
          <a:ln>
            <a:noFill/>
          </a:ln>
        </p:spPr>
        <p:txBody>
          <a:bodyPr anchorCtr="0" anchor="t" bIns="0" lIns="0" spcFirstLastPara="1" rIns="0" wrap="square" tIns="0">
            <a:noAutofit/>
          </a:bodyPr>
          <a:lstStyle/>
          <a:p>
            <a:pPr indent="0" lvl="0" marL="0" marR="0" rtl="0" algn="l">
              <a:lnSpc>
                <a:spcPct val="159259"/>
              </a:lnSpc>
              <a:spcBef>
                <a:spcPts val="0"/>
              </a:spcBef>
              <a:spcAft>
                <a:spcPts val="0"/>
              </a:spcAft>
              <a:buClr>
                <a:srgbClr val="1A2D7A"/>
              </a:buClr>
              <a:buSzPts val="1100"/>
              <a:buFont typeface="Sora"/>
              <a:buNone/>
            </a:pPr>
            <a:r>
              <a:rPr b="0" i="0" lang="it-IT" sz="1100" u="none" cap="none" strike="noStrike">
                <a:solidFill>
                  <a:srgbClr val="1A2D7A"/>
                </a:solidFill>
                <a:latin typeface="Sora"/>
                <a:ea typeface="Sora"/>
                <a:cs typeface="Sora"/>
                <a:sym typeface="Sora"/>
              </a:rPr>
              <a:t>CHAPTER 1</a:t>
            </a:r>
            <a:endParaRPr b="0" i="0" sz="1100" u="none" cap="none" strike="noStrike"/>
          </a:p>
        </p:txBody>
      </p:sp>
      <p:sp>
        <p:nvSpPr>
          <p:cNvPr id="284" name="Google Shape;284;p34"/>
          <p:cNvSpPr/>
          <p:nvPr/>
        </p:nvSpPr>
        <p:spPr>
          <a:xfrm>
            <a:off x="631924" y="1127919"/>
            <a:ext cx="10928400" cy="1187700"/>
          </a:xfrm>
          <a:prstGeom prst="rect">
            <a:avLst/>
          </a:prstGeom>
          <a:noFill/>
          <a:ln>
            <a:noFill/>
          </a:ln>
        </p:spPr>
        <p:txBody>
          <a:bodyPr anchorCtr="0" anchor="t" bIns="0" lIns="0" spcFirstLastPara="1" rIns="0" wrap="square" tIns="0">
            <a:noAutofit/>
          </a:bodyPr>
          <a:lstStyle/>
          <a:p>
            <a:pPr indent="0" lvl="0" marL="0" marR="0" rtl="0" algn="l">
              <a:lnSpc>
                <a:spcPct val="125842"/>
              </a:lnSpc>
              <a:spcBef>
                <a:spcPts val="0"/>
              </a:spcBef>
              <a:spcAft>
                <a:spcPts val="0"/>
              </a:spcAft>
              <a:buClr>
                <a:srgbClr val="1F1E1E"/>
              </a:buClr>
              <a:buSzPts val="3700"/>
              <a:buFont typeface="Alexandria"/>
              <a:buNone/>
            </a:pPr>
            <a:r>
              <a:rPr b="0" i="0" lang="it-IT" sz="3700" u="none" cap="none" strike="noStrike">
                <a:solidFill>
                  <a:srgbClr val="1F1E1E"/>
                </a:solidFill>
                <a:latin typeface="Alexandria"/>
                <a:ea typeface="Alexandria"/>
                <a:cs typeface="Alexandria"/>
                <a:sym typeface="Alexandria"/>
              </a:rPr>
              <a:t>If Biosignals Are a Language, We Are Learning the Grammar</a:t>
            </a:r>
            <a:endParaRPr b="0" i="0" sz="3700" u="none" cap="none" strike="noStrike"/>
          </a:p>
        </p:txBody>
      </p:sp>
      <p:sp>
        <p:nvSpPr>
          <p:cNvPr id="285" name="Google Shape;285;p34"/>
          <p:cNvSpPr/>
          <p:nvPr/>
        </p:nvSpPr>
        <p:spPr>
          <a:xfrm>
            <a:off x="818753" y="2773363"/>
            <a:ext cx="541800" cy="541800"/>
          </a:xfrm>
          <a:prstGeom prst="roundRect">
            <a:avLst>
              <a:gd fmla="val 1406710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286" name="Google Shape;286;p34"/>
          <p:cNvPicPr preferRelativeResize="0"/>
          <p:nvPr/>
        </p:nvPicPr>
        <p:blipFill rotWithShape="1">
          <a:blip r:embed="rId3">
            <a:alphaModFix/>
          </a:blip>
          <a:srcRect b="0" l="0" r="0" t="0"/>
          <a:stretch/>
        </p:blipFill>
        <p:spPr>
          <a:xfrm>
            <a:off x="967681" y="2922290"/>
            <a:ext cx="243682" cy="243682"/>
          </a:xfrm>
          <a:prstGeom prst="rect">
            <a:avLst/>
          </a:prstGeom>
          <a:noFill/>
          <a:ln>
            <a:noFill/>
          </a:ln>
        </p:spPr>
      </p:pic>
      <p:sp>
        <p:nvSpPr>
          <p:cNvPr id="287" name="Google Shape;287;p34"/>
          <p:cNvSpPr/>
          <p:nvPr/>
        </p:nvSpPr>
        <p:spPr>
          <a:xfrm>
            <a:off x="818753" y="3495477"/>
            <a:ext cx="26445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3B3535"/>
              </a:buClr>
              <a:buSzPts val="1800"/>
              <a:buFont typeface="Alexandria"/>
              <a:buNone/>
            </a:pPr>
            <a:r>
              <a:rPr b="0" i="0" lang="it-IT" sz="1800" u="none" cap="none" strike="noStrike">
                <a:solidFill>
                  <a:srgbClr val="3B3535"/>
                </a:solidFill>
                <a:latin typeface="Alexandria"/>
                <a:ea typeface="Alexandria"/>
                <a:cs typeface="Alexandria"/>
                <a:sym typeface="Alexandria"/>
              </a:rPr>
              <a:t>Grammar: Complexity</a:t>
            </a:r>
            <a:endParaRPr b="0" i="0" sz="1800" u="none" cap="none" strike="noStrike"/>
          </a:p>
        </p:txBody>
      </p:sp>
      <p:sp>
        <p:nvSpPr>
          <p:cNvPr id="288" name="Google Shape;288;p34"/>
          <p:cNvSpPr/>
          <p:nvPr/>
        </p:nvSpPr>
        <p:spPr>
          <a:xfrm>
            <a:off x="818753" y="3900587"/>
            <a:ext cx="3148800" cy="8667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Internal dynamics and intrinsic structure. Measured via Multiscale Entropy (MSE).</a:t>
            </a:r>
            <a:endParaRPr b="0" i="0" sz="1400" u="none" cap="none" strike="noStrike"/>
          </a:p>
        </p:txBody>
      </p:sp>
      <p:sp>
        <p:nvSpPr>
          <p:cNvPr id="289" name="Google Shape;289;p34"/>
          <p:cNvSpPr/>
          <p:nvPr/>
        </p:nvSpPr>
        <p:spPr>
          <a:xfrm>
            <a:off x="4334768" y="2586533"/>
            <a:ext cx="3522300" cy="2656500"/>
          </a:xfrm>
          <a:prstGeom prst="roundRect">
            <a:avLst>
              <a:gd fmla="val 285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290" name="Google Shape;290;p34"/>
          <p:cNvSpPr/>
          <p:nvPr/>
        </p:nvSpPr>
        <p:spPr>
          <a:xfrm>
            <a:off x="4521597" y="2773363"/>
            <a:ext cx="541800" cy="541800"/>
          </a:xfrm>
          <a:prstGeom prst="roundRect">
            <a:avLst>
              <a:gd fmla="val 1406710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291" name="Google Shape;291;p34"/>
          <p:cNvPicPr preferRelativeResize="0"/>
          <p:nvPr/>
        </p:nvPicPr>
        <p:blipFill rotWithShape="1">
          <a:blip r:embed="rId4">
            <a:alphaModFix/>
          </a:blip>
          <a:srcRect b="0" l="0" r="0" t="0"/>
          <a:stretch/>
        </p:blipFill>
        <p:spPr>
          <a:xfrm>
            <a:off x="4670524" y="2922290"/>
            <a:ext cx="243682" cy="243682"/>
          </a:xfrm>
          <a:prstGeom prst="rect">
            <a:avLst/>
          </a:prstGeom>
          <a:noFill/>
          <a:ln>
            <a:noFill/>
          </a:ln>
        </p:spPr>
      </p:pic>
      <p:sp>
        <p:nvSpPr>
          <p:cNvPr id="292" name="Google Shape;292;p34"/>
          <p:cNvSpPr/>
          <p:nvPr/>
        </p:nvSpPr>
        <p:spPr>
          <a:xfrm>
            <a:off x="4521597" y="3495477"/>
            <a:ext cx="25821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3B3535"/>
              </a:buClr>
              <a:buSzPts val="1800"/>
              <a:buFont typeface="Alexandria"/>
              <a:buNone/>
            </a:pPr>
            <a:r>
              <a:rPr b="0" i="0" lang="it-IT" sz="1800" u="none" cap="none" strike="noStrike">
                <a:solidFill>
                  <a:srgbClr val="3B3535"/>
                </a:solidFill>
                <a:latin typeface="Alexandria"/>
                <a:ea typeface="Alexandria"/>
                <a:cs typeface="Alexandria"/>
                <a:sym typeface="Alexandria"/>
              </a:rPr>
              <a:t>Syntax: Directionality</a:t>
            </a:r>
            <a:endParaRPr b="0" i="0" sz="1800" u="none" cap="none" strike="noStrike"/>
          </a:p>
        </p:txBody>
      </p:sp>
      <p:sp>
        <p:nvSpPr>
          <p:cNvPr id="293" name="Google Shape;293;p34"/>
          <p:cNvSpPr/>
          <p:nvPr/>
        </p:nvSpPr>
        <p:spPr>
          <a:xfrm>
            <a:off x="4521597" y="3900587"/>
            <a:ext cx="3148800" cy="8667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Rules of information flow and causality. Measured via Convergent Cross Mapping.</a:t>
            </a:r>
            <a:endParaRPr b="0" i="0" sz="1400" u="none" cap="none" strike="noStrike"/>
          </a:p>
        </p:txBody>
      </p:sp>
      <p:sp>
        <p:nvSpPr>
          <p:cNvPr id="294" name="Google Shape;294;p34"/>
          <p:cNvSpPr/>
          <p:nvPr/>
        </p:nvSpPr>
        <p:spPr>
          <a:xfrm>
            <a:off x="8037612" y="2586533"/>
            <a:ext cx="3522600" cy="2656500"/>
          </a:xfrm>
          <a:prstGeom prst="roundRect">
            <a:avLst>
              <a:gd fmla="val 285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295" name="Google Shape;295;p34"/>
          <p:cNvSpPr/>
          <p:nvPr/>
        </p:nvSpPr>
        <p:spPr>
          <a:xfrm>
            <a:off x="8224441" y="2773363"/>
            <a:ext cx="541800" cy="541800"/>
          </a:xfrm>
          <a:prstGeom prst="roundRect">
            <a:avLst>
              <a:gd fmla="val 1406710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296" name="Google Shape;296;p34"/>
          <p:cNvPicPr preferRelativeResize="0"/>
          <p:nvPr/>
        </p:nvPicPr>
        <p:blipFill rotWithShape="1">
          <a:blip r:embed="rId5">
            <a:alphaModFix/>
          </a:blip>
          <a:srcRect b="0" l="0" r="0" t="0"/>
          <a:stretch/>
        </p:blipFill>
        <p:spPr>
          <a:xfrm>
            <a:off x="8373368" y="2922290"/>
            <a:ext cx="243682" cy="243682"/>
          </a:xfrm>
          <a:prstGeom prst="rect">
            <a:avLst/>
          </a:prstGeom>
          <a:noFill/>
          <a:ln>
            <a:noFill/>
          </a:ln>
        </p:spPr>
      </p:pic>
      <p:sp>
        <p:nvSpPr>
          <p:cNvPr id="297" name="Google Shape;297;p34"/>
          <p:cNvSpPr/>
          <p:nvPr/>
        </p:nvSpPr>
        <p:spPr>
          <a:xfrm>
            <a:off x="8224441" y="3495477"/>
            <a:ext cx="27138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3B3535"/>
              </a:buClr>
              <a:buSzPts val="1800"/>
              <a:buFont typeface="Alexandria"/>
              <a:buNone/>
            </a:pPr>
            <a:r>
              <a:rPr b="0" i="0" lang="it-IT" sz="1800" u="none" cap="none" strike="noStrike">
                <a:solidFill>
                  <a:srgbClr val="3B3535"/>
                </a:solidFill>
                <a:latin typeface="Alexandria"/>
                <a:ea typeface="Alexandria"/>
                <a:cs typeface="Alexandria"/>
                <a:sym typeface="Alexandria"/>
              </a:rPr>
              <a:t>Semantics: Interaction</a:t>
            </a:r>
            <a:endParaRPr b="0" i="0" sz="1800" u="none" cap="none" strike="noStrike"/>
          </a:p>
        </p:txBody>
      </p:sp>
      <p:sp>
        <p:nvSpPr>
          <p:cNvPr id="298" name="Google Shape;298;p34"/>
          <p:cNvSpPr/>
          <p:nvPr/>
        </p:nvSpPr>
        <p:spPr>
          <a:xfrm>
            <a:off x="8224441" y="3900587"/>
            <a:ext cx="3148800" cy="11559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Meaning from context and coupling. Observed in interspecies ecological embedding.</a:t>
            </a:r>
            <a:endParaRPr b="0" i="0" sz="1400" u="none" cap="none" strike="noStrike"/>
          </a:p>
        </p:txBody>
      </p:sp>
      <p:sp>
        <p:nvSpPr>
          <p:cNvPr id="299" name="Google Shape;299;p34"/>
          <p:cNvSpPr/>
          <p:nvPr/>
        </p:nvSpPr>
        <p:spPr>
          <a:xfrm>
            <a:off x="902693" y="5649318"/>
            <a:ext cx="10657500" cy="2889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1" lang="it-IT" sz="1400" u="none" cap="none" strike="noStrike">
                <a:solidFill>
                  <a:srgbClr val="3B3535"/>
                </a:solidFill>
                <a:latin typeface="Sora"/>
                <a:ea typeface="Sora"/>
                <a:cs typeface="Sora"/>
                <a:sym typeface="Sora"/>
              </a:rPr>
              <a:t>"We must stop asking what a signal is, and start asking what system it belongs to."</a:t>
            </a:r>
            <a:endParaRPr b="0" i="0" sz="1400" u="none" cap="none" strike="noStrike"/>
          </a:p>
        </p:txBody>
      </p:sp>
      <p:sp>
        <p:nvSpPr>
          <p:cNvPr id="300" name="Google Shape;300;p34"/>
          <p:cNvSpPr/>
          <p:nvPr/>
        </p:nvSpPr>
        <p:spPr>
          <a:xfrm>
            <a:off x="631924" y="5446217"/>
            <a:ext cx="25500" cy="695400"/>
          </a:xfrm>
          <a:prstGeom prst="rect">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id="301" name="Google Shape;301;p34"/>
          <p:cNvPicPr preferRelativeResize="0"/>
          <p:nvPr/>
        </p:nvPicPr>
        <p:blipFill rotWithShape="1">
          <a:blip r:embed="rId6">
            <a:alphaModFix/>
          </a:blip>
          <a:srcRect b="0" l="0" r="0" t="21978"/>
          <a:stretch/>
        </p:blipFill>
        <p:spPr>
          <a:xfrm>
            <a:off x="402585" y="2385050"/>
            <a:ext cx="11680399" cy="4472399"/>
          </a:xfrm>
          <a:prstGeom prst="rect">
            <a:avLst/>
          </a:prstGeom>
          <a:noFill/>
          <a:ln>
            <a:noFill/>
          </a:ln>
        </p:spPr>
      </p:pic>
      <p:sp>
        <p:nvSpPr>
          <p:cNvPr id="302" name="Google Shape;302;p34"/>
          <p:cNvSpPr/>
          <p:nvPr/>
        </p:nvSpPr>
        <p:spPr>
          <a:xfrm>
            <a:off x="10644300" y="6727019"/>
            <a:ext cx="1547700" cy="142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5"/>
          <p:cNvSpPr txBox="1"/>
          <p:nvPr>
            <p:ph type="title"/>
          </p:nvPr>
        </p:nvSpPr>
        <p:spPr>
          <a:xfrm>
            <a:off x="4263725" y="365125"/>
            <a:ext cx="4106700" cy="1325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it-IT" sz="4400">
                <a:solidFill>
                  <a:schemeClr val="dk1"/>
                </a:solidFill>
                <a:latin typeface="Calibri"/>
                <a:ea typeface="Calibri"/>
                <a:cs typeface="Calibri"/>
                <a:sym typeface="Calibri"/>
              </a:rPr>
              <a:t>Thesis</a:t>
            </a:r>
            <a:endParaRPr/>
          </a:p>
        </p:txBody>
      </p:sp>
      <p:sp>
        <p:nvSpPr>
          <p:cNvPr id="308" name="Google Shape;308;p35"/>
          <p:cNvSpPr txBox="1"/>
          <p:nvPr>
            <p:ph idx="1" type="body"/>
          </p:nvPr>
        </p:nvSpPr>
        <p:spPr>
          <a:xfrm>
            <a:off x="598075" y="1854500"/>
            <a:ext cx="10687500" cy="4351200"/>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Char char="•"/>
            </a:pPr>
            <a:r>
              <a:rPr lang="it-IT" sz="3200">
                <a:solidFill>
                  <a:schemeClr val="dk1"/>
                </a:solidFill>
                <a:latin typeface="Calibri"/>
                <a:ea typeface="Calibri"/>
                <a:cs typeface="Calibri"/>
                <a:sym typeface="Calibri"/>
              </a:rPr>
              <a:t>Biosignals are structured multiscale interaction observables</a:t>
            </a:r>
            <a:endParaRPr/>
          </a:p>
        </p:txBody>
      </p:sp>
      <p:sp>
        <p:nvSpPr>
          <p:cNvPr id="309" name="Google Shape;309;p35"/>
          <p:cNvSpPr/>
          <p:nvPr/>
        </p:nvSpPr>
        <p:spPr>
          <a:xfrm>
            <a:off x="631674" y="3790831"/>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Biosignals are not merely measurements of physiology. Any measured signal </a:t>
            </a:r>
            <a:r>
              <a:rPr b="0" i="1" lang="it-IT" sz="1200" u="none" cap="none" strike="noStrike">
                <a:solidFill>
                  <a:srgbClr val="3B3535"/>
                </a:solidFill>
                <a:latin typeface="Sora"/>
                <a:ea typeface="Sora"/>
                <a:cs typeface="Sora"/>
                <a:sym typeface="Sora"/>
              </a:rPr>
              <a:t>X(t)</a:t>
            </a:r>
            <a:r>
              <a:rPr b="0" i="0" lang="it-IT" sz="1200" u="none" cap="none" strike="noStrike">
                <a:solidFill>
                  <a:srgbClr val="3B3535"/>
                </a:solidFill>
                <a:latin typeface="Sora"/>
                <a:ea typeface="Sora"/>
                <a:cs typeface="Sora"/>
                <a:sym typeface="Sora"/>
              </a:rPr>
              <a:t> can be described as:</a:t>
            </a:r>
            <a:endParaRPr b="0" i="0" sz="1200" u="none" cap="none" strike="noStrike"/>
          </a:p>
        </p:txBody>
      </p:sp>
      <p:sp>
        <p:nvSpPr>
          <p:cNvPr id="310" name="Google Shape;310;p35"/>
          <p:cNvSpPr/>
          <p:nvPr/>
        </p:nvSpPr>
        <p:spPr>
          <a:xfrm>
            <a:off x="631799" y="4970367"/>
            <a:ext cx="109284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311" name="Google Shape;311;p35"/>
          <p:cNvPicPr preferRelativeResize="0"/>
          <p:nvPr/>
        </p:nvPicPr>
        <p:blipFill rotWithShape="1">
          <a:blip r:embed="rId3">
            <a:alphaModFix/>
          </a:blip>
          <a:srcRect b="0" l="0" r="0" t="0"/>
          <a:stretch/>
        </p:blipFill>
        <p:spPr>
          <a:xfrm>
            <a:off x="631799" y="4141879"/>
            <a:ext cx="10928152" cy="277019"/>
          </a:xfrm>
          <a:prstGeom prst="rect">
            <a:avLst/>
          </a:prstGeom>
          <a:noFill/>
          <a:ln>
            <a:noFill/>
          </a:ln>
        </p:spPr>
      </p:pic>
      <p:sp>
        <p:nvSpPr>
          <p:cNvPr id="312" name="Google Shape;312;p35"/>
          <p:cNvSpPr/>
          <p:nvPr/>
        </p:nvSpPr>
        <p:spPr>
          <a:xfrm>
            <a:off x="631674" y="4620136"/>
            <a:ext cx="109284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where </a:t>
            </a:r>
            <a:r>
              <a:rPr b="0" i="1" lang="it-IT" sz="1200" u="none" cap="none" strike="noStrike">
                <a:solidFill>
                  <a:srgbClr val="3B3535"/>
                </a:solidFill>
                <a:latin typeface="Sora"/>
                <a:ea typeface="Sora"/>
                <a:cs typeface="Sora"/>
                <a:sym typeface="Sora"/>
              </a:rPr>
              <a:t>s(t)</a:t>
            </a:r>
            <a:r>
              <a:rPr b="0" i="0" lang="it-IT" sz="1200" u="none" cap="none" strike="noStrike">
                <a:solidFill>
                  <a:srgbClr val="3B3535"/>
                </a:solidFill>
                <a:latin typeface="Sora"/>
                <a:ea typeface="Sora"/>
                <a:cs typeface="Sora"/>
                <a:sym typeface="Sora"/>
              </a:rPr>
              <a:t> is a latent multiscale physiological state, and </a:t>
            </a:r>
            <a:r>
              <a:rPr b="0" i="1" lang="it-IT" sz="1200" u="none" cap="none" strike="noStrike">
                <a:solidFill>
                  <a:srgbClr val="3B3535"/>
                </a:solidFill>
                <a:latin typeface="Sora"/>
                <a:ea typeface="Sora"/>
                <a:cs typeface="Sora"/>
                <a:sym typeface="Sora"/>
              </a:rPr>
              <a:t>P</a:t>
            </a:r>
            <a:r>
              <a:rPr b="0" i="0" lang="it-IT" sz="1200" u="none" cap="none" strike="noStrike">
                <a:solidFill>
                  <a:srgbClr val="3B3535"/>
                </a:solidFill>
                <a:latin typeface="Sora"/>
                <a:ea typeface="Sora"/>
                <a:cs typeface="Sora"/>
                <a:sym typeface="Sora"/>
              </a:rPr>
              <a:t> is a projection operator. </a:t>
            </a:r>
            <a:endParaRPr b="0" i="0" sz="1200" u="none" cap="none" strike="noStrike">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What we measure is not the system itself, but a </a:t>
            </a:r>
            <a:r>
              <a:rPr b="1" i="0" lang="it-IT" sz="1200" u="none" cap="none" strike="noStrike">
                <a:solidFill>
                  <a:srgbClr val="3B3535"/>
                </a:solidFill>
                <a:latin typeface="Sora"/>
                <a:ea typeface="Sora"/>
                <a:cs typeface="Sora"/>
                <a:sym typeface="Sora"/>
              </a:rPr>
              <a:t>projection of its trajectory</a:t>
            </a:r>
            <a:r>
              <a:rPr b="0" i="0" lang="it-IT" sz="1200" u="none" cap="none" strike="noStrike">
                <a:solidFill>
                  <a:srgbClr val="3B3535"/>
                </a:solidFill>
                <a:latin typeface="Sora"/>
                <a:ea typeface="Sora"/>
                <a:cs typeface="Sora"/>
                <a:sym typeface="Sora"/>
              </a:rPr>
              <a:t>. </a:t>
            </a:r>
            <a:endParaRPr b="0" i="0" sz="1200" u="none" cap="none" strike="noStrike">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This distinction is foundational</a:t>
            </a:r>
            <a:r>
              <a:rPr lang="it-IT" sz="1200">
                <a:solidFill>
                  <a:srgbClr val="3B3535"/>
                </a:solidFill>
                <a:latin typeface="Sora"/>
                <a:ea typeface="Sora"/>
                <a:cs typeface="Sora"/>
                <a:sym typeface="Sora"/>
              </a:rPr>
              <a:t>, </a:t>
            </a:r>
            <a:r>
              <a:rPr b="0" i="0" lang="it-IT" sz="1200" u="none" cap="none" strike="noStrike">
                <a:solidFill>
                  <a:srgbClr val="3B3535"/>
                </a:solidFill>
                <a:latin typeface="Sora"/>
                <a:ea typeface="Sora"/>
                <a:cs typeface="Sora"/>
                <a:sym typeface="Sora"/>
              </a:rPr>
              <a:t> it reframes every biosignal as a window into a deeper, </a:t>
            </a:r>
            <a:r>
              <a:rPr b="1" i="0" lang="it-IT" sz="1200" u="none" cap="none" strike="noStrike">
                <a:solidFill>
                  <a:srgbClr val="3B3535"/>
                </a:solidFill>
                <a:latin typeface="Sora"/>
                <a:ea typeface="Sora"/>
                <a:cs typeface="Sora"/>
                <a:sym typeface="Sora"/>
              </a:rPr>
              <a:t>hidden dynamical system </a:t>
            </a:r>
            <a:r>
              <a:rPr b="0" i="0" lang="it-IT" sz="1200" u="none" cap="none" strike="noStrike">
                <a:solidFill>
                  <a:srgbClr val="3B3535"/>
                </a:solidFill>
                <a:latin typeface="Sora"/>
                <a:ea typeface="Sora"/>
                <a:cs typeface="Sora"/>
                <a:sym typeface="Sora"/>
              </a:rPr>
              <a:t>rather than a direct readout of physiology.</a:t>
            </a:r>
            <a:endParaRPr b="0" i="0" sz="1200" u="none" cap="none" strike="noStrike"/>
          </a:p>
        </p:txBody>
      </p:sp>
      <p:sp>
        <p:nvSpPr>
          <p:cNvPr id="313" name="Google Shape;313;p35"/>
          <p:cNvSpPr/>
          <p:nvPr/>
        </p:nvSpPr>
        <p:spPr>
          <a:xfrm>
            <a:off x="631799" y="3070809"/>
            <a:ext cx="44841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Reframing Biosignals</a:t>
            </a:r>
            <a:endParaRPr b="0" i="0" sz="330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
        <p:nvSpPr>
          <p:cNvPr id="320" name="Google Shape;320;p36"/>
          <p:cNvSpPr txBox="1"/>
          <p:nvPr/>
        </p:nvSpPr>
        <p:spPr>
          <a:xfrm>
            <a:off x="1" y="63228"/>
            <a:ext cx="12129000" cy="533400"/>
          </a:xfrm>
          <a:prstGeom prst="rect">
            <a:avLst/>
          </a:prstGeom>
          <a:noFill/>
          <a:ln>
            <a:noFill/>
          </a:ln>
        </p:spPr>
        <p:txBody>
          <a:bodyPr anchorCtr="0" anchor="ctr" bIns="60950" lIns="121900" spcFirstLastPara="1" rIns="121900" wrap="square" tIns="60950">
            <a:noAutofit/>
          </a:bodyPr>
          <a:lstStyle/>
          <a:p>
            <a:pPr indent="0" lvl="0" marL="0" marR="0" rtl="0" algn="ctr">
              <a:spcBef>
                <a:spcPts val="0"/>
              </a:spcBef>
              <a:spcAft>
                <a:spcPts val="0"/>
              </a:spcAft>
              <a:buClr>
                <a:schemeClr val="lt2"/>
              </a:buClr>
              <a:buSzPts val="5333"/>
              <a:buFont typeface="Garamond"/>
              <a:buNone/>
            </a:pPr>
            <a:r>
              <a:rPr b="1" lang="it-IT" sz="5333">
                <a:solidFill>
                  <a:schemeClr val="dk1"/>
                </a:solidFill>
                <a:latin typeface="Garamond"/>
                <a:ea typeface="Garamond"/>
                <a:cs typeface="Garamond"/>
                <a:sym typeface="Garamond"/>
              </a:rPr>
              <a:t>Nonlinear Sympatho-vagal Interaction</a:t>
            </a:r>
            <a:endParaRPr b="1" sz="5333">
              <a:solidFill>
                <a:schemeClr val="dk1"/>
              </a:solidFill>
              <a:latin typeface="Garamond"/>
              <a:ea typeface="Garamond"/>
              <a:cs typeface="Garamond"/>
              <a:sym typeface="Garamond"/>
            </a:endParaRPr>
          </a:p>
        </p:txBody>
      </p:sp>
      <p:sp>
        <p:nvSpPr>
          <p:cNvPr id="321" name="Google Shape;321;p36"/>
          <p:cNvSpPr txBox="1"/>
          <p:nvPr/>
        </p:nvSpPr>
        <p:spPr>
          <a:xfrm>
            <a:off x="426058" y="1412777"/>
            <a:ext cx="5200500" cy="760800"/>
          </a:xfrm>
          <a:prstGeom prst="rect">
            <a:avLst/>
          </a:prstGeom>
          <a:noFill/>
          <a:ln>
            <a:noFill/>
          </a:ln>
        </p:spPr>
        <p:txBody>
          <a:bodyPr anchorCtr="0" anchor="t" bIns="60950" lIns="121900" spcFirstLastPara="1" rIns="121900" wrap="square" tIns="60950">
            <a:normAutofit fontScale="47500" lnSpcReduction="10000"/>
          </a:bodyPr>
          <a:lstStyle/>
          <a:p>
            <a:pPr indent="-322632" lvl="0" marL="342900" marR="0" rtl="0" algn="l">
              <a:spcBef>
                <a:spcPts val="0"/>
              </a:spcBef>
              <a:spcAft>
                <a:spcPts val="0"/>
              </a:spcAft>
              <a:buClr>
                <a:schemeClr val="dk1"/>
              </a:buClr>
              <a:buSzPct val="100000"/>
              <a:buFont typeface="Arial"/>
              <a:buChar char="•"/>
            </a:pPr>
            <a:r>
              <a:rPr lang="it-IT" sz="4267">
                <a:solidFill>
                  <a:schemeClr val="dk1"/>
                </a:solidFill>
                <a:latin typeface="Rockwell"/>
                <a:ea typeface="Rockwell"/>
                <a:cs typeface="Rockwell"/>
                <a:sym typeface="Rockwell"/>
              </a:rPr>
              <a:t>Sunagawa  and Kawada (1998-1999)</a:t>
            </a:r>
            <a:endParaRPr/>
          </a:p>
          <a:p>
            <a:pPr indent="0" lvl="0" marL="0" marR="0" rtl="0" algn="l">
              <a:spcBef>
                <a:spcPts val="469"/>
              </a:spcBef>
              <a:spcAft>
                <a:spcPts val="0"/>
              </a:spcAft>
              <a:buClr>
                <a:schemeClr val="dk1"/>
              </a:buClr>
              <a:buSzPct val="100000"/>
              <a:buFont typeface="Arial"/>
              <a:buNone/>
            </a:pPr>
            <a:r>
              <a:t/>
            </a:r>
            <a:endParaRPr sz="4267">
              <a:solidFill>
                <a:schemeClr val="dk1"/>
              </a:solidFill>
              <a:latin typeface="Rockwell"/>
              <a:ea typeface="Rockwell"/>
              <a:cs typeface="Rockwell"/>
              <a:sym typeface="Rockwell"/>
            </a:endParaRPr>
          </a:p>
        </p:txBody>
      </p:sp>
      <p:cxnSp>
        <p:nvCxnSpPr>
          <p:cNvPr id="322" name="Google Shape;322;p36"/>
          <p:cNvCxnSpPr/>
          <p:nvPr/>
        </p:nvCxnSpPr>
        <p:spPr>
          <a:xfrm>
            <a:off x="5626411" y="1604797"/>
            <a:ext cx="768000" cy="0"/>
          </a:xfrm>
          <a:prstGeom prst="straightConnector1">
            <a:avLst/>
          </a:prstGeom>
          <a:noFill/>
          <a:ln cap="flat" cmpd="sng" w="44450">
            <a:solidFill>
              <a:srgbClr val="990033"/>
            </a:solidFill>
            <a:prstDash val="solid"/>
            <a:round/>
            <a:headEnd len="sm" w="sm" type="none"/>
            <a:tailEnd len="med" w="med" type="stealth"/>
          </a:ln>
        </p:spPr>
      </p:cxnSp>
      <p:sp>
        <p:nvSpPr>
          <p:cNvPr id="323" name="Google Shape;323;p36"/>
          <p:cNvSpPr txBox="1"/>
          <p:nvPr/>
        </p:nvSpPr>
        <p:spPr>
          <a:xfrm>
            <a:off x="6576054" y="938209"/>
            <a:ext cx="5375100" cy="120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2400">
                <a:solidFill>
                  <a:schemeClr val="dk1"/>
                </a:solidFill>
                <a:latin typeface="Rockwell"/>
                <a:ea typeface="Rockwell"/>
                <a:cs typeface="Rockwell"/>
                <a:sym typeface="Rockwell"/>
              </a:rPr>
              <a:t>Nonlinear aspects of the dynamic interaction between sympathetic and parasympathetic nervous systems</a:t>
            </a:r>
            <a:endParaRPr/>
          </a:p>
        </p:txBody>
      </p:sp>
      <p:sp>
        <p:nvSpPr>
          <p:cNvPr id="324" name="Google Shape;324;p36"/>
          <p:cNvSpPr txBox="1"/>
          <p:nvPr/>
        </p:nvSpPr>
        <p:spPr>
          <a:xfrm>
            <a:off x="91762" y="2538648"/>
            <a:ext cx="12129000" cy="872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2667" u="sng">
                <a:solidFill>
                  <a:schemeClr val="dk1"/>
                </a:solidFill>
                <a:latin typeface="Rockwell"/>
                <a:ea typeface="Rockwell"/>
                <a:cs typeface="Rockwell"/>
                <a:sym typeface="Rockwell"/>
              </a:rPr>
              <a:t>Bidirectional Augmentation </a:t>
            </a:r>
            <a:r>
              <a:rPr lang="it-IT" sz="2400">
                <a:solidFill>
                  <a:schemeClr val="dk1"/>
                </a:solidFill>
                <a:latin typeface="Rockwell"/>
                <a:ea typeface="Rockwell"/>
                <a:cs typeface="Rockwell"/>
                <a:sym typeface="Rockwell"/>
              </a:rPr>
              <a:t>: a sigmoidal static relationship between ANS and heart rate.</a:t>
            </a:r>
            <a:endParaRPr/>
          </a:p>
        </p:txBody>
      </p:sp>
      <p:pic>
        <p:nvPicPr>
          <p:cNvPr id="325" name="Google Shape;325;p36"/>
          <p:cNvPicPr preferRelativeResize="0"/>
          <p:nvPr/>
        </p:nvPicPr>
        <p:blipFill rotWithShape="1">
          <a:blip r:embed="rId3">
            <a:alphaModFix/>
          </a:blip>
          <a:srcRect b="0" l="0" r="0" t="0"/>
          <a:stretch/>
        </p:blipFill>
        <p:spPr>
          <a:xfrm>
            <a:off x="6022644" y="3236980"/>
            <a:ext cx="6118443" cy="3637773"/>
          </a:xfrm>
          <a:prstGeom prst="rect">
            <a:avLst/>
          </a:prstGeom>
          <a:noFill/>
          <a:ln>
            <a:noFill/>
          </a:ln>
        </p:spPr>
      </p:pic>
      <p:sp>
        <p:nvSpPr>
          <p:cNvPr id="326" name="Google Shape;326;p36"/>
          <p:cNvSpPr txBox="1"/>
          <p:nvPr/>
        </p:nvSpPr>
        <p:spPr>
          <a:xfrm>
            <a:off x="251451" y="3347363"/>
            <a:ext cx="5375100" cy="3417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2400">
                <a:solidFill>
                  <a:schemeClr val="dk1"/>
                </a:solidFill>
                <a:latin typeface="Rockwell"/>
                <a:ea typeface="Rockwell"/>
                <a:cs typeface="Rockwell"/>
                <a:sym typeface="Rockwell"/>
              </a:rPr>
              <a:t>c) the sympathetic nervous system is stimulated alone</a:t>
            </a:r>
            <a:endParaRPr/>
          </a:p>
          <a:p>
            <a:pPr indent="0" lvl="0" marL="0" marR="0" rtl="0" algn="l">
              <a:spcBef>
                <a:spcPts val="0"/>
              </a:spcBef>
              <a:spcAft>
                <a:spcPts val="0"/>
              </a:spcAft>
              <a:buNone/>
            </a:pPr>
            <a:r>
              <a:t/>
            </a:r>
            <a:endParaRPr sz="2400">
              <a:solidFill>
                <a:schemeClr val="dk1"/>
              </a:solidFill>
              <a:latin typeface="Rockwell"/>
              <a:ea typeface="Rockwell"/>
              <a:cs typeface="Rockwell"/>
              <a:sym typeface="Rockwell"/>
            </a:endParaRPr>
          </a:p>
          <a:p>
            <a:pPr indent="0" lvl="0" marL="0" marR="0" rtl="0" algn="l">
              <a:spcBef>
                <a:spcPts val="0"/>
              </a:spcBef>
              <a:spcAft>
                <a:spcPts val="0"/>
              </a:spcAft>
              <a:buNone/>
            </a:pPr>
            <a:r>
              <a:rPr lang="it-IT" sz="2400">
                <a:solidFill>
                  <a:schemeClr val="dk1"/>
                </a:solidFill>
                <a:latin typeface="Rockwell"/>
                <a:ea typeface="Rockwell"/>
                <a:cs typeface="Rockwell"/>
                <a:sym typeface="Rockwell"/>
              </a:rPr>
              <a:t>b) the parasympathetic nervous system is stimulated alone</a:t>
            </a:r>
            <a:endParaRPr/>
          </a:p>
          <a:p>
            <a:pPr indent="0" lvl="0" marL="0" marR="0" rtl="0" algn="l">
              <a:spcBef>
                <a:spcPts val="0"/>
              </a:spcBef>
              <a:spcAft>
                <a:spcPts val="0"/>
              </a:spcAft>
              <a:buNone/>
            </a:pPr>
            <a:r>
              <a:t/>
            </a:r>
            <a:endParaRPr sz="2400">
              <a:solidFill>
                <a:schemeClr val="dk1"/>
              </a:solidFill>
              <a:latin typeface="Rockwell"/>
              <a:ea typeface="Rockwell"/>
              <a:cs typeface="Rockwell"/>
              <a:sym typeface="Rockwell"/>
            </a:endParaRPr>
          </a:p>
          <a:p>
            <a:pPr indent="0" lvl="0" marL="0" marR="0" rtl="0" algn="l">
              <a:spcBef>
                <a:spcPts val="0"/>
              </a:spcBef>
              <a:spcAft>
                <a:spcPts val="0"/>
              </a:spcAft>
              <a:buNone/>
            </a:pPr>
            <a:r>
              <a:rPr lang="it-IT" sz="2400">
                <a:solidFill>
                  <a:schemeClr val="dk1"/>
                </a:solidFill>
                <a:latin typeface="Rockwell"/>
                <a:ea typeface="Rockwell"/>
                <a:cs typeface="Rockwell"/>
                <a:sym typeface="Rockwell"/>
              </a:rPr>
              <a:t>a) simultaneous vagal and sympathetic stimulation are produced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it-IT"/>
              <a:t>04/07/2022</a:t>
            </a:r>
            <a:endParaRPr/>
          </a:p>
        </p:txBody>
      </p:sp>
      <p:sp>
        <p:nvSpPr>
          <p:cNvPr id="333" name="Google Shape;333;p3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
        <p:nvSpPr>
          <p:cNvPr id="334" name="Google Shape;334;p37"/>
          <p:cNvSpPr/>
          <p:nvPr/>
        </p:nvSpPr>
        <p:spPr>
          <a:xfrm>
            <a:off x="2548480" y="1"/>
            <a:ext cx="7048800" cy="9129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it-IT" sz="5333">
                <a:solidFill>
                  <a:schemeClr val="dk1"/>
                </a:solidFill>
                <a:latin typeface="Garamond"/>
                <a:ea typeface="Garamond"/>
                <a:cs typeface="Garamond"/>
                <a:sym typeface="Garamond"/>
              </a:rPr>
              <a:t>The phase space theory</a:t>
            </a:r>
            <a:endParaRPr b="1" sz="5333">
              <a:solidFill>
                <a:schemeClr val="dk1"/>
              </a:solidFill>
              <a:latin typeface="Garamond"/>
              <a:ea typeface="Garamond"/>
              <a:cs typeface="Garamond"/>
              <a:sym typeface="Garamond"/>
            </a:endParaRPr>
          </a:p>
        </p:txBody>
      </p:sp>
      <p:sp>
        <p:nvSpPr>
          <p:cNvPr id="335" name="Google Shape;335;p37"/>
          <p:cNvSpPr txBox="1"/>
          <p:nvPr/>
        </p:nvSpPr>
        <p:spPr>
          <a:xfrm>
            <a:off x="719403" y="939537"/>
            <a:ext cx="110412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2400" u="sng">
                <a:solidFill>
                  <a:schemeClr val="dk1"/>
                </a:solidFill>
                <a:latin typeface="Rockwell"/>
                <a:ea typeface="Rockwell"/>
                <a:cs typeface="Rockwell"/>
                <a:sym typeface="Rockwell"/>
              </a:rPr>
              <a:t>Dynamic system</a:t>
            </a:r>
            <a:r>
              <a:rPr lang="it-IT" sz="2400">
                <a:solidFill>
                  <a:schemeClr val="dk1"/>
                </a:solidFill>
                <a:latin typeface="Rockwell"/>
                <a:ea typeface="Rockwell"/>
                <a:cs typeface="Rockwell"/>
                <a:sym typeface="Rockwell"/>
              </a:rPr>
              <a:t>: is a mathematical model of a system that evolves over time </a:t>
            </a:r>
            <a:endParaRPr/>
          </a:p>
        </p:txBody>
      </p:sp>
      <p:sp>
        <p:nvSpPr>
          <p:cNvPr id="336" name="Google Shape;336;p37"/>
          <p:cNvSpPr txBox="1"/>
          <p:nvPr/>
        </p:nvSpPr>
        <p:spPr>
          <a:xfrm>
            <a:off x="89425" y="1401225"/>
            <a:ext cx="116712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2400">
                <a:solidFill>
                  <a:schemeClr val="dk1"/>
                </a:solidFill>
                <a:latin typeface="Rockwell"/>
                <a:ea typeface="Rockwell"/>
                <a:cs typeface="Rockwell"/>
                <a:sym typeface="Rockwell"/>
              </a:rPr>
              <a:t>The variability of the state of a dynamic system over time is expressed through:</a:t>
            </a:r>
            <a:endParaRPr/>
          </a:p>
        </p:txBody>
      </p:sp>
      <p:sp>
        <p:nvSpPr>
          <p:cNvPr id="337" name="Google Shape;337;p37"/>
          <p:cNvSpPr txBox="1"/>
          <p:nvPr/>
        </p:nvSpPr>
        <p:spPr>
          <a:xfrm>
            <a:off x="3647728" y="1936031"/>
            <a:ext cx="5184600" cy="230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400">
              <a:solidFill>
                <a:schemeClr val="dk1"/>
              </a:solidFill>
              <a:latin typeface="Arial"/>
              <a:ea typeface="Arial"/>
              <a:cs typeface="Arial"/>
              <a:sym typeface="Arial"/>
            </a:endParaRPr>
          </a:p>
          <a:p>
            <a:pPr indent="0" lvl="0" marL="0" marR="0" rtl="0" algn="l">
              <a:spcBef>
                <a:spcPts val="0"/>
              </a:spcBef>
              <a:spcAft>
                <a:spcPts val="0"/>
              </a:spcAft>
              <a:buNone/>
            </a:pPr>
            <a:r>
              <a:rPr lang="it-IT" sz="2400">
                <a:solidFill>
                  <a:schemeClr val="dk1"/>
                </a:solidFill>
              </a:rPr>
              <a:t>    </a:t>
            </a:r>
            <a:r>
              <a:rPr lang="it-IT" sz="2400">
                <a:solidFill>
                  <a:schemeClr val="dk1"/>
                </a:solidFill>
                <a:latin typeface="Arial"/>
                <a:ea typeface="Arial"/>
                <a:cs typeface="Arial"/>
                <a:sym typeface="Arial"/>
              </a:rPr>
              <a:t> an </a:t>
            </a:r>
            <a:r>
              <a:rPr b="1" lang="it-IT" sz="2400" u="sng">
                <a:solidFill>
                  <a:schemeClr val="dk1"/>
                </a:solidFill>
                <a:latin typeface="Arial"/>
                <a:ea typeface="Arial"/>
                <a:cs typeface="Arial"/>
                <a:sym typeface="Arial"/>
              </a:rPr>
              <a:t>evolution law</a:t>
            </a:r>
            <a:endParaRPr/>
          </a:p>
          <a:p>
            <a:pPr indent="-228589" lvl="0" marL="380989" marR="0" rtl="0" algn="l">
              <a:spcBef>
                <a:spcPts val="0"/>
              </a:spcBef>
              <a:spcAft>
                <a:spcPts val="0"/>
              </a:spcAft>
              <a:buClr>
                <a:schemeClr val="dk1"/>
              </a:buClr>
              <a:buSzPts val="2400"/>
              <a:buFont typeface="Noto Sans Symbols"/>
              <a:buNone/>
            </a:pPr>
            <a:r>
              <a:t/>
            </a:r>
            <a:endParaRPr b="1" sz="2400" u="sng">
              <a:solidFill>
                <a:schemeClr val="dk1"/>
              </a:solidFill>
              <a:latin typeface="Arial"/>
              <a:ea typeface="Arial"/>
              <a:cs typeface="Arial"/>
              <a:sym typeface="Arial"/>
            </a:endParaRPr>
          </a:p>
          <a:p>
            <a:pPr indent="0" lvl="0" marL="0" marR="0" rtl="0" algn="l">
              <a:spcBef>
                <a:spcPts val="0"/>
              </a:spcBef>
              <a:spcAft>
                <a:spcPts val="0"/>
              </a:spcAft>
              <a:buNone/>
            </a:pPr>
            <a:r>
              <a:rPr lang="it-IT" sz="2400">
                <a:solidFill>
                  <a:schemeClr val="dk1"/>
                </a:solidFill>
              </a:rPr>
              <a:t>     </a:t>
            </a:r>
            <a:r>
              <a:rPr lang="it-IT" sz="2400">
                <a:solidFill>
                  <a:schemeClr val="dk1"/>
                </a:solidFill>
                <a:latin typeface="Arial"/>
                <a:ea typeface="Arial"/>
                <a:cs typeface="Arial"/>
                <a:sym typeface="Arial"/>
              </a:rPr>
              <a:t> a </a:t>
            </a:r>
            <a:r>
              <a:rPr b="1" lang="it-IT" sz="2400" u="sng">
                <a:solidFill>
                  <a:schemeClr val="dk1"/>
                </a:solidFill>
                <a:latin typeface="Arial"/>
                <a:ea typeface="Arial"/>
                <a:cs typeface="Arial"/>
                <a:sym typeface="Arial"/>
              </a:rPr>
              <a:t>phase space</a:t>
            </a:r>
            <a:endParaRPr/>
          </a:p>
          <a:p>
            <a:pPr indent="-228589" lvl="0" marL="380989" marR="0" rtl="0" algn="l">
              <a:spcBef>
                <a:spcPts val="0"/>
              </a:spcBef>
              <a:spcAft>
                <a:spcPts val="0"/>
              </a:spcAft>
              <a:buClr>
                <a:schemeClr val="dk1"/>
              </a:buClr>
              <a:buSzPts val="2400"/>
              <a:buFont typeface="Noto Sans Symbols"/>
              <a:buNone/>
            </a:pPr>
            <a:r>
              <a:t/>
            </a:r>
            <a:endParaRPr b="1" sz="2400" u="sng">
              <a:solidFill>
                <a:schemeClr val="dk1"/>
              </a:solidFill>
              <a:latin typeface="Arial"/>
              <a:ea typeface="Arial"/>
              <a:cs typeface="Arial"/>
              <a:sym typeface="Arial"/>
            </a:endParaRPr>
          </a:p>
          <a:p>
            <a:pPr indent="0" lvl="0" marL="0" marR="0" rtl="0" algn="l">
              <a:spcBef>
                <a:spcPts val="0"/>
              </a:spcBef>
              <a:spcAft>
                <a:spcPts val="0"/>
              </a:spcAft>
              <a:buNone/>
            </a:pPr>
            <a:r>
              <a:t/>
            </a:r>
            <a:endParaRPr sz="2400">
              <a:solidFill>
                <a:schemeClr val="dk1"/>
              </a:solidFill>
              <a:latin typeface="Arial"/>
              <a:ea typeface="Arial"/>
              <a:cs typeface="Arial"/>
              <a:sym typeface="Arial"/>
            </a:endParaRPr>
          </a:p>
        </p:txBody>
      </p:sp>
      <p:pic>
        <p:nvPicPr>
          <p:cNvPr id="338" name="Google Shape;338;p37"/>
          <p:cNvPicPr preferRelativeResize="0"/>
          <p:nvPr/>
        </p:nvPicPr>
        <p:blipFill rotWithShape="1">
          <a:blip r:embed="rId3">
            <a:alphaModFix/>
          </a:blip>
          <a:srcRect b="0" l="0" r="0" t="0"/>
          <a:stretch/>
        </p:blipFill>
        <p:spPr>
          <a:xfrm>
            <a:off x="6644444" y="2505824"/>
            <a:ext cx="5476787" cy="4231436"/>
          </a:xfrm>
          <a:prstGeom prst="rect">
            <a:avLst/>
          </a:prstGeom>
          <a:noFill/>
          <a:ln>
            <a:noFill/>
          </a:ln>
        </p:spPr>
      </p:pic>
      <p:pic>
        <p:nvPicPr>
          <p:cNvPr id="339" name="Google Shape;339;p37"/>
          <p:cNvPicPr preferRelativeResize="0"/>
          <p:nvPr/>
        </p:nvPicPr>
        <p:blipFill rotWithShape="1">
          <a:blip r:embed="rId4">
            <a:alphaModFix/>
          </a:blip>
          <a:srcRect b="0" l="0" r="0" t="0"/>
          <a:stretch/>
        </p:blipFill>
        <p:spPr>
          <a:xfrm>
            <a:off x="3856252" y="3573574"/>
            <a:ext cx="2685192" cy="1746036"/>
          </a:xfrm>
          <a:prstGeom prst="rect">
            <a:avLst/>
          </a:prstGeom>
          <a:noFill/>
          <a:ln>
            <a:noFill/>
          </a:ln>
        </p:spPr>
      </p:pic>
      <p:pic>
        <p:nvPicPr>
          <p:cNvPr id="340" name="Google Shape;340;p37"/>
          <p:cNvPicPr preferRelativeResize="0"/>
          <p:nvPr/>
        </p:nvPicPr>
        <p:blipFill rotWithShape="1">
          <a:blip r:embed="rId5">
            <a:alphaModFix/>
          </a:blip>
          <a:srcRect b="0" l="0" r="0" t="0"/>
          <a:stretch/>
        </p:blipFill>
        <p:spPr>
          <a:xfrm>
            <a:off x="89416" y="2398659"/>
            <a:ext cx="3558313" cy="422940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8"/>
          <p:cNvSpPr/>
          <p:nvPr/>
        </p:nvSpPr>
        <p:spPr>
          <a:xfrm>
            <a:off x="1126530" y="510183"/>
            <a:ext cx="1594500" cy="248400"/>
          </a:xfrm>
          <a:prstGeom prst="roundRect">
            <a:avLst>
              <a:gd fmla="val 18499"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47" name="Google Shape;347;p38"/>
          <p:cNvSpPr/>
          <p:nvPr/>
        </p:nvSpPr>
        <p:spPr>
          <a:xfrm>
            <a:off x="1214933" y="557510"/>
            <a:ext cx="1417800" cy="153900"/>
          </a:xfrm>
          <a:prstGeom prst="rect">
            <a:avLst/>
          </a:prstGeom>
          <a:noFill/>
          <a:ln>
            <a:noFill/>
          </a:ln>
        </p:spPr>
        <p:txBody>
          <a:bodyPr anchorCtr="0" anchor="t" bIns="0" lIns="0" spcFirstLastPara="1" rIns="0" wrap="square" tIns="0">
            <a:noAutofit/>
          </a:bodyPr>
          <a:lstStyle/>
          <a:p>
            <a:pPr indent="0" lvl="0" marL="0" marR="0" rtl="0" algn="l">
              <a:lnSpc>
                <a:spcPct val="145000"/>
              </a:lnSpc>
              <a:spcBef>
                <a:spcPts val="0"/>
              </a:spcBef>
              <a:spcAft>
                <a:spcPts val="0"/>
              </a:spcAft>
              <a:buClr>
                <a:srgbClr val="1A2D7A"/>
              </a:buClr>
              <a:buSzPts val="800"/>
              <a:buFont typeface="Sora"/>
              <a:buNone/>
            </a:pPr>
            <a:r>
              <a:rPr b="0" i="0" lang="it-IT" sz="800" u="none" cap="none" strike="noStrike">
                <a:solidFill>
                  <a:srgbClr val="1A2D7A"/>
                </a:solidFill>
                <a:latin typeface="Sora"/>
                <a:ea typeface="Sora"/>
                <a:cs typeface="Sora"/>
                <a:sym typeface="Sora"/>
              </a:rPr>
              <a:t>THE REDUCTIONIST TRAP</a:t>
            </a:r>
            <a:endParaRPr b="0" i="0" sz="800" u="none" cap="none" strike="noStrike"/>
          </a:p>
        </p:txBody>
      </p:sp>
      <p:sp>
        <p:nvSpPr>
          <p:cNvPr id="348" name="Google Shape;348;p38"/>
          <p:cNvSpPr/>
          <p:nvPr/>
        </p:nvSpPr>
        <p:spPr>
          <a:xfrm>
            <a:off x="1126530" y="800199"/>
            <a:ext cx="7838400" cy="4500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800"/>
              <a:buFont typeface="Alexandria"/>
              <a:buNone/>
            </a:pPr>
            <a:r>
              <a:rPr b="0" i="0" lang="it-IT" sz="2800" u="none" cap="none" strike="noStrike">
                <a:solidFill>
                  <a:srgbClr val="1F1E1E"/>
                </a:solidFill>
                <a:latin typeface="Alexandria"/>
                <a:ea typeface="Alexandria"/>
                <a:cs typeface="Alexandria"/>
                <a:sym typeface="Alexandria"/>
              </a:rPr>
              <a:t>Dimensional Collapse &amp; The Three Fallacies</a:t>
            </a:r>
            <a:endParaRPr b="0" i="0" sz="2800" u="none" cap="none" strike="noStrike"/>
          </a:p>
        </p:txBody>
      </p:sp>
      <p:pic>
        <p:nvPicPr>
          <p:cNvPr descr="preencoded.png" id="349" name="Google Shape;349;p38"/>
          <p:cNvPicPr preferRelativeResize="0"/>
          <p:nvPr/>
        </p:nvPicPr>
        <p:blipFill rotWithShape="1">
          <a:blip r:embed="rId3">
            <a:alphaModFix/>
          </a:blip>
          <a:srcRect b="0" l="0" r="0" t="0"/>
          <a:stretch/>
        </p:blipFill>
        <p:spPr>
          <a:xfrm>
            <a:off x="1126530" y="1522313"/>
            <a:ext cx="6343355" cy="4708921"/>
          </a:xfrm>
          <a:prstGeom prst="rect">
            <a:avLst/>
          </a:prstGeom>
          <a:noFill/>
          <a:ln>
            <a:noFill/>
          </a:ln>
        </p:spPr>
      </p:pic>
      <p:sp>
        <p:nvSpPr>
          <p:cNvPr id="350" name="Google Shape;350;p38"/>
          <p:cNvSpPr/>
          <p:nvPr/>
        </p:nvSpPr>
        <p:spPr>
          <a:xfrm>
            <a:off x="7810004" y="1781969"/>
            <a:ext cx="3261600" cy="384900"/>
          </a:xfrm>
          <a:prstGeom prst="rect">
            <a:avLst/>
          </a:prstGeom>
          <a:noFill/>
          <a:ln>
            <a:noFill/>
          </a:ln>
        </p:spPr>
        <p:txBody>
          <a:bodyPr anchorCtr="0" anchor="t" bIns="0" lIns="0" spcFirstLastPara="1" rIns="0" wrap="square" tIns="0">
            <a:noAutofit/>
          </a:bodyPr>
          <a:lstStyle/>
          <a:p>
            <a:pPr indent="0" lvl="0" marL="0" marR="0" rtl="0" algn="l">
              <a:lnSpc>
                <a:spcPct val="144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Reducing a high-dimensional process to a scalar descriptor causes </a:t>
            </a:r>
            <a:r>
              <a:rPr b="1" i="0" lang="it-IT" sz="1000" u="none" cap="none" strike="noStrike">
                <a:solidFill>
                  <a:srgbClr val="3B3535"/>
                </a:solidFill>
                <a:latin typeface="Sora"/>
                <a:ea typeface="Sora"/>
                <a:cs typeface="Sora"/>
                <a:sym typeface="Sora"/>
              </a:rPr>
              <a:t>dimensional collapse</a:t>
            </a:r>
            <a:r>
              <a:rPr b="0" i="0" lang="it-IT" sz="1000" u="none" cap="none" strike="noStrike">
                <a:solidFill>
                  <a:srgbClr val="3B3535"/>
                </a:solidFill>
                <a:latin typeface="Sora"/>
                <a:ea typeface="Sora"/>
                <a:cs typeface="Sora"/>
                <a:sym typeface="Sora"/>
              </a:rPr>
              <a:t>:</a:t>
            </a:r>
            <a:endParaRPr b="0" i="0" sz="1000" u="none" cap="none" strike="noStrike"/>
          </a:p>
        </p:txBody>
      </p:sp>
      <p:sp>
        <p:nvSpPr>
          <p:cNvPr id="351" name="Google Shape;351;p38"/>
          <p:cNvSpPr/>
          <p:nvPr/>
        </p:nvSpPr>
        <p:spPr>
          <a:xfrm>
            <a:off x="7810004" y="2297907"/>
            <a:ext cx="3261600" cy="236400"/>
          </a:xfrm>
          <a:prstGeom prst="rect">
            <a:avLst/>
          </a:prstGeom>
          <a:noFill/>
          <a:ln>
            <a:noFill/>
          </a:ln>
        </p:spPr>
        <p:txBody>
          <a:bodyPr anchorCtr="0" anchor="t" bIns="0" lIns="0" spcFirstLastPara="1" rIns="0" wrap="square" tIns="0">
            <a:noAutofit/>
          </a:bodyPr>
          <a:lstStyle/>
          <a:p>
            <a:pPr indent="0" lvl="0" marL="0" marR="0" rtl="0" algn="l">
              <a:lnSpc>
                <a:spcPct val="137931"/>
              </a:lnSpc>
              <a:spcBef>
                <a:spcPts val="0"/>
              </a:spcBef>
              <a:spcAft>
                <a:spcPts val="0"/>
              </a:spcAft>
              <a:buSzPts val="1200"/>
              <a:buFont typeface="Arial"/>
              <a:buNone/>
            </a:pPr>
            <a:r>
              <a:t/>
            </a:r>
            <a:endParaRPr b="0" i="0" sz="1200" u="none" cap="none" strike="noStrike"/>
          </a:p>
        </p:txBody>
      </p:sp>
      <p:pic>
        <p:nvPicPr>
          <p:cNvPr descr="preencoded.png" id="352" name="Google Shape;352;p38"/>
          <p:cNvPicPr preferRelativeResize="0"/>
          <p:nvPr/>
        </p:nvPicPr>
        <p:blipFill rotWithShape="1">
          <a:blip r:embed="rId4">
            <a:alphaModFix/>
          </a:blip>
          <a:srcRect b="0" l="0" r="0" t="0"/>
          <a:stretch/>
        </p:blipFill>
        <p:spPr>
          <a:xfrm>
            <a:off x="7810004" y="2297907"/>
            <a:ext cx="3261620" cy="236141"/>
          </a:xfrm>
          <a:prstGeom prst="rect">
            <a:avLst/>
          </a:prstGeom>
          <a:noFill/>
          <a:ln>
            <a:noFill/>
          </a:ln>
        </p:spPr>
      </p:pic>
      <p:sp>
        <p:nvSpPr>
          <p:cNvPr id="353" name="Google Shape;353;p38"/>
          <p:cNvSpPr/>
          <p:nvPr/>
        </p:nvSpPr>
        <p:spPr>
          <a:xfrm>
            <a:off x="7810004" y="2665214"/>
            <a:ext cx="3261600" cy="1025400"/>
          </a:xfrm>
          <a:prstGeom prst="roundRect">
            <a:avLst>
              <a:gd fmla="val 8919"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54" name="Google Shape;354;p38"/>
          <p:cNvSpPr/>
          <p:nvPr/>
        </p:nvSpPr>
        <p:spPr>
          <a:xfrm>
            <a:off x="7790954" y="2665214"/>
            <a:ext cx="76200" cy="1025400"/>
          </a:xfrm>
          <a:prstGeom prst="roundRect">
            <a:avLst>
              <a:gd fmla="val 75423"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55" name="Google Shape;355;p38"/>
          <p:cNvSpPr/>
          <p:nvPr/>
        </p:nvSpPr>
        <p:spPr>
          <a:xfrm>
            <a:off x="8023027" y="2821087"/>
            <a:ext cx="1800600" cy="2250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1. Stationarity</a:t>
            </a:r>
            <a:endParaRPr b="0" i="0" sz="1400" u="none" cap="none" strike="noStrike"/>
          </a:p>
        </p:txBody>
      </p:sp>
      <p:sp>
        <p:nvSpPr>
          <p:cNvPr id="356" name="Google Shape;356;p38"/>
          <p:cNvSpPr/>
          <p:nvPr/>
        </p:nvSpPr>
        <p:spPr>
          <a:xfrm>
            <a:off x="8023027" y="3149798"/>
            <a:ext cx="2892900" cy="384900"/>
          </a:xfrm>
          <a:prstGeom prst="rect">
            <a:avLst/>
          </a:prstGeom>
          <a:noFill/>
          <a:ln>
            <a:noFill/>
          </a:ln>
        </p:spPr>
        <p:txBody>
          <a:bodyPr anchorCtr="0" anchor="t" bIns="0" lIns="0" spcFirstLastPara="1" rIns="0" wrap="square" tIns="0">
            <a:noAutofit/>
          </a:bodyPr>
          <a:lstStyle/>
          <a:p>
            <a:pPr indent="0" lvl="0" marL="0" marR="0" rtl="0" algn="l">
              <a:lnSpc>
                <a:spcPct val="144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Physiology is rarely stationary; standard FFT fails.</a:t>
            </a:r>
            <a:endParaRPr b="0" i="0" sz="1000" u="none" cap="none" strike="noStrike"/>
          </a:p>
        </p:txBody>
      </p:sp>
      <p:sp>
        <p:nvSpPr>
          <p:cNvPr id="357" name="Google Shape;357;p38"/>
          <p:cNvSpPr/>
          <p:nvPr/>
        </p:nvSpPr>
        <p:spPr>
          <a:xfrm>
            <a:off x="7810004" y="3794125"/>
            <a:ext cx="3261600" cy="1025400"/>
          </a:xfrm>
          <a:prstGeom prst="roundRect">
            <a:avLst>
              <a:gd fmla="val 8919"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58" name="Google Shape;358;p38"/>
          <p:cNvSpPr/>
          <p:nvPr/>
        </p:nvSpPr>
        <p:spPr>
          <a:xfrm>
            <a:off x="7790954" y="3794125"/>
            <a:ext cx="76200" cy="1025400"/>
          </a:xfrm>
          <a:prstGeom prst="roundRect">
            <a:avLst>
              <a:gd fmla="val 75423"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59" name="Google Shape;359;p38"/>
          <p:cNvSpPr/>
          <p:nvPr/>
        </p:nvSpPr>
        <p:spPr>
          <a:xfrm>
            <a:off x="8023027" y="3949998"/>
            <a:ext cx="1800600" cy="2250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2. Linearity</a:t>
            </a:r>
            <a:endParaRPr b="0" i="0" sz="1400" u="none" cap="none" strike="noStrike"/>
          </a:p>
        </p:txBody>
      </p:sp>
      <p:sp>
        <p:nvSpPr>
          <p:cNvPr id="360" name="Google Shape;360;p38"/>
          <p:cNvSpPr/>
          <p:nvPr/>
        </p:nvSpPr>
        <p:spPr>
          <a:xfrm>
            <a:off x="8023027" y="4278709"/>
            <a:ext cx="2892900" cy="384900"/>
          </a:xfrm>
          <a:prstGeom prst="rect">
            <a:avLst/>
          </a:prstGeom>
          <a:noFill/>
          <a:ln>
            <a:noFill/>
          </a:ln>
        </p:spPr>
        <p:txBody>
          <a:bodyPr anchorCtr="0" anchor="t" bIns="0" lIns="0" spcFirstLastPara="1" rIns="0" wrap="square" tIns="0">
            <a:noAutofit/>
          </a:bodyPr>
          <a:lstStyle/>
          <a:p>
            <a:pPr indent="0" lvl="0" marL="0" marR="0" rtl="0" algn="l">
              <a:lnSpc>
                <a:spcPct val="144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Life is nonlinear; mean/variance ignores structure.</a:t>
            </a:r>
            <a:endParaRPr b="0" i="0" sz="1000" u="none" cap="none" strike="noStrike"/>
          </a:p>
        </p:txBody>
      </p:sp>
      <p:sp>
        <p:nvSpPr>
          <p:cNvPr id="361" name="Google Shape;361;p38"/>
          <p:cNvSpPr/>
          <p:nvPr/>
        </p:nvSpPr>
        <p:spPr>
          <a:xfrm>
            <a:off x="7810004" y="4923036"/>
            <a:ext cx="3261600" cy="1025400"/>
          </a:xfrm>
          <a:prstGeom prst="roundRect">
            <a:avLst>
              <a:gd fmla="val 8919"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62" name="Google Shape;362;p38"/>
          <p:cNvSpPr/>
          <p:nvPr/>
        </p:nvSpPr>
        <p:spPr>
          <a:xfrm>
            <a:off x="7790954" y="4923036"/>
            <a:ext cx="76200" cy="1025400"/>
          </a:xfrm>
          <a:prstGeom prst="roundRect">
            <a:avLst>
              <a:gd fmla="val 75423"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363" name="Google Shape;363;p38"/>
          <p:cNvSpPr/>
          <p:nvPr/>
        </p:nvSpPr>
        <p:spPr>
          <a:xfrm>
            <a:off x="8023027" y="5078908"/>
            <a:ext cx="1800600" cy="2250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3. The Straw Man</a:t>
            </a:r>
            <a:endParaRPr b="0" i="0" sz="1400" u="none" cap="none" strike="noStrike"/>
          </a:p>
        </p:txBody>
      </p:sp>
      <p:sp>
        <p:nvSpPr>
          <p:cNvPr id="364" name="Google Shape;364;p38"/>
          <p:cNvSpPr/>
          <p:nvPr/>
        </p:nvSpPr>
        <p:spPr>
          <a:xfrm>
            <a:off x="8023027" y="5407620"/>
            <a:ext cx="2892900" cy="384900"/>
          </a:xfrm>
          <a:prstGeom prst="rect">
            <a:avLst/>
          </a:prstGeom>
          <a:noFill/>
          <a:ln>
            <a:noFill/>
          </a:ln>
        </p:spPr>
        <p:txBody>
          <a:bodyPr anchorCtr="0" anchor="t" bIns="0" lIns="0" spcFirstLastPara="1" rIns="0" wrap="square" tIns="0">
            <a:noAutofit/>
          </a:bodyPr>
          <a:lstStyle/>
          <a:p>
            <a:pPr indent="0" lvl="0" marL="0" marR="0" rtl="0" algn="l">
              <a:lnSpc>
                <a:spcPct val="144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LF/HF Ratio assumes linearity, lacks directionality.</a:t>
            </a:r>
            <a:endParaRPr b="0" i="0" sz="1000" u="none" cap="none" strike="noStrike"/>
          </a:p>
        </p:txBody>
      </p:sp>
      <p:sp>
        <p:nvSpPr>
          <p:cNvPr id="365" name="Google Shape;365;p38"/>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9"/>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pic>
        <p:nvPicPr>
          <p:cNvPr id="372" name="Google Shape;372;p39"/>
          <p:cNvPicPr preferRelativeResize="0"/>
          <p:nvPr/>
        </p:nvPicPr>
        <p:blipFill>
          <a:blip r:embed="rId3">
            <a:alphaModFix/>
          </a:blip>
          <a:stretch>
            <a:fillRect/>
          </a:stretch>
        </p:blipFill>
        <p:spPr>
          <a:xfrm>
            <a:off x="152400" y="152400"/>
            <a:ext cx="11772850" cy="6203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7" name="Shape 377"/>
        <p:cNvGrpSpPr/>
        <p:nvPr/>
      </p:nvGrpSpPr>
      <p:grpSpPr>
        <a:xfrm>
          <a:off x="0" y="0"/>
          <a:ext cx="0" cy="0"/>
          <a:chOff x="0" y="0"/>
          <a:chExt cx="0" cy="0"/>
        </a:xfrm>
      </p:grpSpPr>
      <p:sp>
        <p:nvSpPr>
          <p:cNvPr id="378" name="Google Shape;378;p40"/>
          <p:cNvSpPr txBox="1"/>
          <p:nvPr>
            <p:ph idx="2" type="body"/>
          </p:nvPr>
        </p:nvSpPr>
        <p:spPr>
          <a:xfrm>
            <a:off x="328774" y="6607576"/>
            <a:ext cx="10120335" cy="25042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 / Sistemi di monitoraggio dei disturbi neurologici nei neonati e nei bambini</a:t>
            </a:r>
            <a:endParaRPr/>
          </a:p>
          <a:p>
            <a:pPr indent="-228600" lvl="0" marL="228600" rtl="0" algn="l">
              <a:lnSpc>
                <a:spcPct val="90000"/>
              </a:lnSpc>
              <a:spcBef>
                <a:spcPts val="1000"/>
              </a:spcBef>
              <a:spcAft>
                <a:spcPts val="0"/>
              </a:spcAft>
              <a:buClr>
                <a:schemeClr val="lt2"/>
              </a:buClr>
              <a:buSzPts val="1100"/>
              <a:buNone/>
            </a:pPr>
            <a:r>
              <a:t/>
            </a:r>
            <a:endParaRPr/>
          </a:p>
        </p:txBody>
      </p:sp>
      <p:sp>
        <p:nvSpPr>
          <p:cNvPr id="379" name="Google Shape;379;p40"/>
          <p:cNvSpPr txBox="1"/>
          <p:nvPr/>
        </p:nvSpPr>
        <p:spPr>
          <a:xfrm>
            <a:off x="1199392" y="2131523"/>
            <a:ext cx="7819027" cy="7386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Calibri"/>
              <a:buNone/>
            </a:pPr>
            <a:r>
              <a:rPr b="0" i="0" lang="it-IT" sz="1400" u="none" cap="none" strike="noStrike">
                <a:solidFill>
                  <a:srgbClr val="000000"/>
                </a:solidFill>
                <a:latin typeface="Calibri"/>
                <a:ea typeface="Calibri"/>
                <a:cs typeface="Calibri"/>
                <a:sym typeface="Calibri"/>
              </a:rPr>
              <a:t>           </a:t>
            </a:r>
            <a:endParaRPr/>
          </a:p>
          <a:p>
            <a:pPr indent="0" lvl="0" marL="0" marR="0" rtl="0" algn="just">
              <a:lnSpc>
                <a:spcPct val="100000"/>
              </a:lnSpc>
              <a:spcBef>
                <a:spcPts val="0"/>
              </a:spcBef>
              <a:spcAft>
                <a:spcPts val="0"/>
              </a:spcAft>
              <a:buClr>
                <a:srgbClr val="000000"/>
              </a:buClr>
              <a:buSzPts val="1400"/>
              <a:buFont typeface="Calibri"/>
              <a:buNone/>
            </a:pPr>
            <a:r>
              <a:rPr b="0" i="0" lang="it-IT" sz="1400" u="none" cap="none" strike="noStrike">
                <a:solidFill>
                  <a:srgbClr val="000000"/>
                </a:solidFill>
                <a:latin typeface="Calibri"/>
                <a:ea typeface="Calibri"/>
                <a:cs typeface="Calibri"/>
                <a:sym typeface="Calibri"/>
              </a:rPr>
              <a:t>          </a:t>
            </a:r>
            <a:endParaRPr/>
          </a:p>
          <a:p>
            <a:pPr indent="0" lvl="0" marL="0" marR="0" rtl="0" algn="just">
              <a:lnSpc>
                <a:spcPct val="100000"/>
              </a:lnSpc>
              <a:spcBef>
                <a:spcPts val="0"/>
              </a:spcBef>
              <a:spcAft>
                <a:spcPts val="0"/>
              </a:spcAft>
              <a:buClr>
                <a:srgbClr val="000000"/>
              </a:buClr>
              <a:buSzPts val="1400"/>
              <a:buFont typeface="Calibri"/>
              <a:buNone/>
            </a:pPr>
            <a:r>
              <a:rPr b="0" i="0" lang="it-IT" sz="1400" u="none" cap="none" strike="noStrike">
                <a:solidFill>
                  <a:srgbClr val="000000"/>
                </a:solidFill>
                <a:latin typeface="Calibri"/>
                <a:ea typeface="Calibri"/>
                <a:cs typeface="Calibri"/>
                <a:sym typeface="Calibri"/>
              </a:rPr>
              <a:t>           </a:t>
            </a:r>
            <a:endParaRPr/>
          </a:p>
        </p:txBody>
      </p:sp>
      <p:sp>
        <p:nvSpPr>
          <p:cNvPr id="380" name="Google Shape;380;p40"/>
          <p:cNvSpPr txBox="1"/>
          <p:nvPr/>
        </p:nvSpPr>
        <p:spPr>
          <a:xfrm>
            <a:off x="1199391" y="1873613"/>
            <a:ext cx="8038547" cy="431482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p:txBody>
      </p:sp>
      <p:sp>
        <p:nvSpPr>
          <p:cNvPr id="381" name="Google Shape;381;p40"/>
          <p:cNvSpPr/>
          <p:nvPr/>
        </p:nvSpPr>
        <p:spPr>
          <a:xfrm flipH="1">
            <a:off x="8218074" y="3423636"/>
            <a:ext cx="461127" cy="2607798"/>
          </a:xfrm>
          <a:prstGeom prst="leftBrace">
            <a:avLst>
              <a:gd fmla="val 8333" name="adj1"/>
              <a:gd fmla="val 48382"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82" name="Google Shape;382;p40"/>
          <p:cNvSpPr txBox="1"/>
          <p:nvPr/>
        </p:nvSpPr>
        <p:spPr>
          <a:xfrm>
            <a:off x="8429650" y="3157633"/>
            <a:ext cx="1423868"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rgbClr val="00B050"/>
                </a:solidFill>
                <a:latin typeface="Calibri"/>
                <a:ea typeface="Calibri"/>
                <a:cs typeface="Calibri"/>
                <a:sym typeface="Calibri"/>
              </a:rPr>
              <a:t>Derivations:</a:t>
            </a:r>
            <a:endParaRPr/>
          </a:p>
          <a:p>
            <a:pPr indent="0" lvl="0" marL="0" marR="0" rtl="0" algn="l">
              <a:spcBef>
                <a:spcPts val="0"/>
              </a:spcBef>
              <a:spcAft>
                <a:spcPts val="0"/>
              </a:spcAft>
              <a:buNone/>
            </a:pPr>
            <a:r>
              <a:t/>
            </a:r>
            <a:endParaRPr sz="800">
              <a:solidFill>
                <a:srgbClr val="00B050"/>
              </a:solidFill>
              <a:latin typeface="Calibri"/>
              <a:ea typeface="Calibri"/>
              <a:cs typeface="Calibri"/>
              <a:sym typeface="Calibri"/>
            </a:endParaRPr>
          </a:p>
          <a:p>
            <a:pPr indent="0" lvl="0" marL="0" marR="0" rtl="0" algn="l">
              <a:spcBef>
                <a:spcPts val="0"/>
              </a:spcBef>
              <a:spcAft>
                <a:spcPts val="0"/>
              </a:spcAft>
              <a:buNone/>
            </a:pPr>
            <a:r>
              <a:rPr lang="it-IT" sz="1800">
                <a:solidFill>
                  <a:srgbClr val="00B050"/>
                </a:solidFill>
                <a:latin typeface="Calibri"/>
                <a:ea typeface="Calibri"/>
                <a:cs typeface="Calibri"/>
                <a:sym typeface="Calibri"/>
              </a:rPr>
              <a:t>- F8-T4</a:t>
            </a:r>
            <a:endParaRPr/>
          </a:p>
          <a:p>
            <a:pPr indent="0" lvl="0" marL="0" marR="0" rtl="0" algn="l">
              <a:spcBef>
                <a:spcPts val="0"/>
              </a:spcBef>
              <a:spcAft>
                <a:spcPts val="0"/>
              </a:spcAft>
              <a:buNone/>
            </a:pPr>
            <a:r>
              <a:t/>
            </a:r>
            <a:endParaRPr sz="800">
              <a:solidFill>
                <a:srgbClr val="00B050"/>
              </a:solidFill>
              <a:latin typeface="Calibri"/>
              <a:ea typeface="Calibri"/>
              <a:cs typeface="Calibri"/>
              <a:sym typeface="Calibri"/>
            </a:endParaRPr>
          </a:p>
          <a:p>
            <a:pPr indent="0" lvl="0" marL="0" marR="0" rtl="0" algn="l">
              <a:spcBef>
                <a:spcPts val="0"/>
              </a:spcBef>
              <a:spcAft>
                <a:spcPts val="0"/>
              </a:spcAft>
              <a:buNone/>
            </a:pPr>
            <a:r>
              <a:t/>
            </a:r>
            <a:endParaRPr sz="1800">
              <a:solidFill>
                <a:srgbClr val="00B050"/>
              </a:solidFill>
              <a:latin typeface="Calibri"/>
              <a:ea typeface="Calibri"/>
              <a:cs typeface="Calibri"/>
              <a:sym typeface="Calibri"/>
            </a:endParaRPr>
          </a:p>
          <a:p>
            <a:pPr indent="0" lvl="0" marL="0" marR="0" rtl="0" algn="l">
              <a:spcBef>
                <a:spcPts val="0"/>
              </a:spcBef>
              <a:spcAft>
                <a:spcPts val="0"/>
              </a:spcAft>
              <a:buNone/>
            </a:pPr>
            <a:r>
              <a:rPr lang="it-IT" sz="1800">
                <a:solidFill>
                  <a:srgbClr val="00B050"/>
                </a:solidFill>
                <a:latin typeface="Calibri"/>
                <a:ea typeface="Calibri"/>
                <a:cs typeface="Calibri"/>
                <a:sym typeface="Calibri"/>
              </a:rPr>
              <a:t>- F3-C3</a:t>
            </a:r>
            <a:endParaRPr/>
          </a:p>
          <a:p>
            <a:pPr indent="0" lvl="0" marL="0" marR="0" rtl="0" algn="l">
              <a:spcBef>
                <a:spcPts val="0"/>
              </a:spcBef>
              <a:spcAft>
                <a:spcPts val="0"/>
              </a:spcAft>
              <a:buNone/>
            </a:pPr>
            <a:r>
              <a:t/>
            </a:r>
            <a:endParaRPr sz="1800">
              <a:solidFill>
                <a:srgbClr val="00B050"/>
              </a:solidFill>
              <a:latin typeface="Calibri"/>
              <a:ea typeface="Calibri"/>
              <a:cs typeface="Calibri"/>
              <a:sym typeface="Calibri"/>
            </a:endParaRPr>
          </a:p>
          <a:p>
            <a:pPr indent="0" lvl="0" marL="0" marR="0" rtl="0" algn="l">
              <a:spcBef>
                <a:spcPts val="0"/>
              </a:spcBef>
              <a:spcAft>
                <a:spcPts val="0"/>
              </a:spcAft>
              <a:buNone/>
            </a:pPr>
            <a:r>
              <a:rPr lang="it-IT" sz="1800">
                <a:solidFill>
                  <a:srgbClr val="00B050"/>
                </a:solidFill>
                <a:latin typeface="Calibri"/>
                <a:ea typeface="Calibri"/>
                <a:cs typeface="Calibri"/>
                <a:sym typeface="Calibri"/>
              </a:rPr>
              <a:t>- Fp1-F7</a:t>
            </a:r>
            <a:endParaRPr/>
          </a:p>
          <a:p>
            <a:pPr indent="0" lvl="0" marL="0" marR="0" rtl="0" algn="l">
              <a:spcBef>
                <a:spcPts val="0"/>
              </a:spcBef>
              <a:spcAft>
                <a:spcPts val="0"/>
              </a:spcAft>
              <a:buNone/>
            </a:pPr>
            <a:r>
              <a:t/>
            </a:r>
            <a:endParaRPr sz="1800">
              <a:solidFill>
                <a:srgbClr val="00B050"/>
              </a:solidFill>
              <a:latin typeface="Calibri"/>
              <a:ea typeface="Calibri"/>
              <a:cs typeface="Calibri"/>
              <a:sym typeface="Calibri"/>
            </a:endParaRPr>
          </a:p>
          <a:p>
            <a:pPr indent="0" lvl="0" marL="0" marR="0" rtl="0" algn="l">
              <a:spcBef>
                <a:spcPts val="0"/>
              </a:spcBef>
              <a:spcAft>
                <a:spcPts val="0"/>
              </a:spcAft>
              <a:buNone/>
            </a:pPr>
            <a:r>
              <a:t/>
            </a:r>
            <a:endParaRPr sz="800">
              <a:solidFill>
                <a:srgbClr val="00B050"/>
              </a:solidFill>
              <a:latin typeface="Calibri"/>
              <a:ea typeface="Calibri"/>
              <a:cs typeface="Calibri"/>
              <a:sym typeface="Calibri"/>
            </a:endParaRPr>
          </a:p>
          <a:p>
            <a:pPr indent="0" lvl="0" marL="0" marR="0" rtl="0" algn="l">
              <a:spcBef>
                <a:spcPts val="0"/>
              </a:spcBef>
              <a:spcAft>
                <a:spcPts val="0"/>
              </a:spcAft>
              <a:buNone/>
            </a:pPr>
            <a:r>
              <a:rPr lang="it-IT" sz="1800">
                <a:solidFill>
                  <a:srgbClr val="00B050"/>
                </a:solidFill>
                <a:latin typeface="Calibri"/>
                <a:ea typeface="Calibri"/>
                <a:cs typeface="Calibri"/>
                <a:sym typeface="Calibri"/>
              </a:rPr>
              <a:t>-Cz-Pz</a:t>
            </a:r>
            <a:endParaRPr/>
          </a:p>
        </p:txBody>
      </p:sp>
      <p:pic>
        <p:nvPicPr>
          <p:cNvPr id="383" name="Google Shape;383;p40"/>
          <p:cNvPicPr preferRelativeResize="0"/>
          <p:nvPr/>
        </p:nvPicPr>
        <p:blipFill rotWithShape="1">
          <a:blip r:embed="rId4">
            <a:alphaModFix/>
          </a:blip>
          <a:srcRect b="0" l="0" r="0" t="0"/>
          <a:stretch/>
        </p:blipFill>
        <p:spPr>
          <a:xfrm>
            <a:off x="979873" y="2801777"/>
            <a:ext cx="7261460" cy="3363856"/>
          </a:xfrm>
          <a:prstGeom prst="rect">
            <a:avLst/>
          </a:prstGeom>
          <a:noFill/>
          <a:ln>
            <a:noFill/>
          </a:ln>
        </p:spPr>
      </p:pic>
      <p:sp>
        <p:nvSpPr>
          <p:cNvPr id="384" name="Google Shape;384;p40"/>
          <p:cNvSpPr/>
          <p:nvPr/>
        </p:nvSpPr>
        <p:spPr>
          <a:xfrm>
            <a:off x="1726649" y="3472596"/>
            <a:ext cx="278296" cy="2477259"/>
          </a:xfrm>
          <a:prstGeom prst="roundRect">
            <a:avLst>
              <a:gd fmla="val 16667" name="adj"/>
            </a:avLst>
          </a:prstGeom>
          <a:noFill/>
          <a:ln cap="flat" cmpd="sng" w="57150">
            <a:solidFill>
              <a:srgbClr val="FFFF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5" name="Google Shape;385;p40"/>
          <p:cNvSpPr/>
          <p:nvPr/>
        </p:nvSpPr>
        <p:spPr>
          <a:xfrm>
            <a:off x="6625368" y="1755196"/>
            <a:ext cx="2313057" cy="871142"/>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Seizure Event Detection</a:t>
            </a:r>
            <a:endParaRPr sz="1800">
              <a:solidFill>
                <a:schemeClr val="lt1"/>
              </a:solidFill>
              <a:latin typeface="Calibri"/>
              <a:ea typeface="Calibri"/>
              <a:cs typeface="Calibri"/>
              <a:sym typeface="Calibri"/>
            </a:endParaRPr>
          </a:p>
        </p:txBody>
      </p:sp>
      <p:sp>
        <p:nvSpPr>
          <p:cNvPr id="386" name="Google Shape;386;p40"/>
          <p:cNvSpPr/>
          <p:nvPr/>
        </p:nvSpPr>
        <p:spPr>
          <a:xfrm>
            <a:off x="680585" y="2881641"/>
            <a:ext cx="7749065" cy="45617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387" name="Google Shape;387;p40"/>
          <p:cNvCxnSpPr/>
          <p:nvPr/>
        </p:nvCxnSpPr>
        <p:spPr>
          <a:xfrm flipH="1">
            <a:off x="7409786" y="2636293"/>
            <a:ext cx="260850" cy="701523"/>
          </a:xfrm>
          <a:prstGeom prst="straightConnector1">
            <a:avLst/>
          </a:prstGeom>
          <a:noFill/>
          <a:ln cap="flat" cmpd="sng" w="57150">
            <a:solidFill>
              <a:srgbClr val="FF0000"/>
            </a:solidFill>
            <a:prstDash val="solid"/>
            <a:miter lim="800000"/>
            <a:headEnd len="sm" w="sm" type="none"/>
            <a:tailEnd len="med" w="med" type="triangle"/>
          </a:ln>
        </p:spPr>
      </p:cxnSp>
      <p:sp>
        <p:nvSpPr>
          <p:cNvPr id="388" name="Google Shape;388;p40"/>
          <p:cNvSpPr/>
          <p:nvPr/>
        </p:nvSpPr>
        <p:spPr>
          <a:xfrm>
            <a:off x="1458715" y="2943820"/>
            <a:ext cx="614149" cy="368553"/>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9" name="Google Shape;389;p40"/>
          <p:cNvSpPr/>
          <p:nvPr/>
        </p:nvSpPr>
        <p:spPr>
          <a:xfrm>
            <a:off x="7090379" y="3416467"/>
            <a:ext cx="278296" cy="2477259"/>
          </a:xfrm>
          <a:prstGeom prst="roundRect">
            <a:avLst>
              <a:gd fmla="val 16667" name="adj"/>
            </a:avLst>
          </a:prstGeom>
          <a:noFill/>
          <a:ln cap="flat" cmpd="sng" w="5715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0" name="Google Shape;390;p40"/>
          <p:cNvSpPr/>
          <p:nvPr/>
        </p:nvSpPr>
        <p:spPr>
          <a:xfrm>
            <a:off x="1458715" y="2190767"/>
            <a:ext cx="1821110" cy="566737"/>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Online analysis</a:t>
            </a:r>
            <a:endParaRPr sz="1800">
              <a:solidFill>
                <a:schemeClr val="lt1"/>
              </a:solidFill>
              <a:latin typeface="Calibri"/>
              <a:ea typeface="Calibri"/>
              <a:cs typeface="Calibri"/>
              <a:sym typeface="Calibri"/>
            </a:endParaRPr>
          </a:p>
        </p:txBody>
      </p:sp>
      <p:sp>
        <p:nvSpPr>
          <p:cNvPr id="391" name="Google Shape;391;p40"/>
          <p:cNvSpPr txBox="1"/>
          <p:nvPr/>
        </p:nvSpPr>
        <p:spPr>
          <a:xfrm>
            <a:off x="1865797" y="306362"/>
            <a:ext cx="8024313" cy="391729"/>
          </a:xfrm>
          <a:prstGeom prst="rect">
            <a:avLst/>
          </a:prstGeom>
          <a:noFill/>
          <a:ln cap="flat" cmpd="sng" w="57150">
            <a:solidFill>
              <a:srgbClr val="00B05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366092"/>
              </a:buClr>
              <a:buSzPts val="2400"/>
              <a:buFont typeface="Arial"/>
              <a:buNone/>
            </a:pPr>
            <a:r>
              <a:rPr b="1" lang="it-IT" sz="2400">
                <a:solidFill>
                  <a:srgbClr val="366092"/>
                </a:solidFill>
                <a:latin typeface="Arial"/>
                <a:ea typeface="Arial"/>
                <a:cs typeface="Arial"/>
                <a:sym typeface="Arial"/>
              </a:rPr>
              <a:t>Seizure Detection – Neonatal Seizure Detection (NSD)</a:t>
            </a:r>
            <a:endParaRPr b="1" sz="2400">
              <a:solidFill>
                <a:schemeClr val="dk1"/>
              </a:solidFill>
              <a:latin typeface="Arial"/>
              <a:ea typeface="Arial"/>
              <a:cs typeface="Arial"/>
              <a:sym typeface="Arial"/>
            </a:endParaRPr>
          </a:p>
        </p:txBody>
      </p:sp>
      <p:pic>
        <p:nvPicPr>
          <p:cNvPr descr="Risultato immagini per brain" id="392" name="Google Shape;392;p40"/>
          <p:cNvPicPr preferRelativeResize="0"/>
          <p:nvPr/>
        </p:nvPicPr>
        <p:blipFill rotWithShape="1">
          <a:blip r:embed="rId5">
            <a:alphaModFix/>
          </a:blip>
          <a:srcRect b="0" l="0" r="0" t="0"/>
          <a:stretch/>
        </p:blipFill>
        <p:spPr>
          <a:xfrm>
            <a:off x="9695327" y="1136762"/>
            <a:ext cx="2089878" cy="1348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89"/>
                                        </p:tgtEl>
                                        <p:attrNameLst>
                                          <p:attrName>style.visibility</p:attrName>
                                        </p:attrNameLst>
                                      </p:cBhvr>
                                      <p:to>
                                        <p:strVal val="visible"/>
                                      </p:to>
                                    </p:set>
                                  </p:childTnLst>
                                </p:cTn>
                              </p:par>
                            </p:childTnLst>
                          </p:cTn>
                        </p:par>
                        <p:par>
                          <p:cTn fill="hold">
                            <p:stCondLst>
                              <p:cond delay="1"/>
                            </p:stCondLst>
                            <p:childTnLst>
                              <p:par>
                                <p:cTn fill="hold" nodeType="afterEffect" presetClass="entr" presetID="1" presetSubtype="0">
                                  <p:stCondLst>
                                    <p:cond delay="0"/>
                                  </p:stCondLst>
                                  <p:childTnLst>
                                    <p:set>
                                      <p:cBhvr>
                                        <p:cTn dur="1" fill="hold">
                                          <p:stCondLst>
                                            <p:cond delay="0"/>
                                          </p:stCondLst>
                                        </p:cTn>
                                        <p:tgtEl>
                                          <p:spTgt spid="3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7" name="Shape 397"/>
        <p:cNvGrpSpPr/>
        <p:nvPr/>
      </p:nvGrpSpPr>
      <p:grpSpPr>
        <a:xfrm>
          <a:off x="0" y="0"/>
          <a:ext cx="0" cy="0"/>
          <a:chOff x="0" y="0"/>
          <a:chExt cx="0" cy="0"/>
        </a:xfrm>
      </p:grpSpPr>
      <p:sp>
        <p:nvSpPr>
          <p:cNvPr id="398" name="Google Shape;398;p41"/>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399" name="Google Shape;399;p41"/>
          <p:cNvSpPr/>
          <p:nvPr/>
        </p:nvSpPr>
        <p:spPr>
          <a:xfrm>
            <a:off x="631924" y="1326357"/>
            <a:ext cx="9222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00" name="Google Shape;400;p41"/>
          <p:cNvSpPr/>
          <p:nvPr/>
        </p:nvSpPr>
        <p:spPr>
          <a:xfrm>
            <a:off x="733024" y="1376340"/>
            <a:ext cx="922200" cy="2598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2</a:t>
            </a:r>
            <a:endParaRPr b="0" i="0" sz="1000" u="none" cap="none" strike="noStrike"/>
          </a:p>
        </p:txBody>
      </p:sp>
      <p:sp>
        <p:nvSpPr>
          <p:cNvPr id="401" name="Google Shape;401;p41"/>
          <p:cNvSpPr/>
          <p:nvPr/>
        </p:nvSpPr>
        <p:spPr>
          <a:xfrm>
            <a:off x="1633256" y="1394310"/>
            <a:ext cx="3955800" cy="2598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MULTISCALE NONLINEAR STRUCTURE</a:t>
            </a:r>
            <a:endParaRPr b="0" i="0" sz="1000" u="none" cap="none" strike="noStrike"/>
          </a:p>
        </p:txBody>
      </p:sp>
      <p:sp>
        <p:nvSpPr>
          <p:cNvPr id="402" name="Google Shape;402;p41"/>
          <p:cNvSpPr/>
          <p:nvPr/>
        </p:nvSpPr>
        <p:spPr>
          <a:xfrm>
            <a:off x="631924" y="1711555"/>
            <a:ext cx="75648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Multiscale Entropy</a:t>
            </a:r>
            <a:endParaRPr b="0" i="0" sz="3300" u="none" cap="none" strike="noStrike"/>
          </a:p>
        </p:txBody>
      </p:sp>
      <p:sp>
        <p:nvSpPr>
          <p:cNvPr id="403" name="Google Shape;403;p41"/>
          <p:cNvSpPr/>
          <p:nvPr/>
        </p:nvSpPr>
        <p:spPr>
          <a:xfrm>
            <a:off x="518219" y="2455565"/>
            <a:ext cx="5498700" cy="3075900"/>
          </a:xfrm>
          <a:prstGeom prst="roundRect">
            <a:avLst>
              <a:gd fmla="val 369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04" name="Google Shape;404;p41"/>
          <p:cNvSpPr/>
          <p:nvPr/>
        </p:nvSpPr>
        <p:spPr>
          <a:xfrm>
            <a:off x="676176" y="2613521"/>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Multiscale Entropy</a:t>
            </a:r>
            <a:endParaRPr b="0" i="0" sz="1600" u="none" cap="none" strike="noStrike"/>
          </a:p>
        </p:txBody>
      </p:sp>
      <p:sp>
        <p:nvSpPr>
          <p:cNvPr id="405" name="Google Shape;405;p41"/>
          <p:cNvSpPr/>
          <p:nvPr/>
        </p:nvSpPr>
        <p:spPr>
          <a:xfrm>
            <a:off x="676176" y="3073202"/>
            <a:ext cx="51831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406" name="Google Shape;406;p41"/>
          <p:cNvPicPr preferRelativeResize="0"/>
          <p:nvPr/>
        </p:nvPicPr>
        <p:blipFill rotWithShape="1">
          <a:blip r:embed="rId4">
            <a:alphaModFix/>
          </a:blip>
          <a:srcRect b="0" l="0" r="0" t="0"/>
          <a:stretch/>
        </p:blipFill>
        <p:spPr>
          <a:xfrm>
            <a:off x="676176" y="3073202"/>
            <a:ext cx="5182893" cy="277019"/>
          </a:xfrm>
          <a:prstGeom prst="rect">
            <a:avLst/>
          </a:prstGeom>
          <a:noFill/>
          <a:ln>
            <a:noFill/>
          </a:ln>
        </p:spPr>
      </p:pic>
      <p:sp>
        <p:nvSpPr>
          <p:cNvPr id="407" name="Google Shape;407;p41"/>
          <p:cNvSpPr/>
          <p:nvPr/>
        </p:nvSpPr>
        <p:spPr>
          <a:xfrm>
            <a:off x="676176" y="3550146"/>
            <a:ext cx="5183100" cy="10107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FFFFFF"/>
              </a:buClr>
              <a:buSzPts val="1200"/>
              <a:buFont typeface="Sora Light"/>
              <a:buNone/>
            </a:pPr>
            <a:r>
              <a:rPr b="0" i="0" lang="it-IT" sz="1200" u="none" cap="none" strike="noStrike">
                <a:solidFill>
                  <a:srgbClr val="FFFFFF"/>
                </a:solidFill>
                <a:latin typeface="Sora Light"/>
                <a:ea typeface="Sora Light"/>
                <a:cs typeface="Sora Light"/>
                <a:sym typeface="Sora Light"/>
              </a:rPr>
              <a:t>Entropy must be considered across scales. Physiological regulation is hierarchical and multilevel. In epilepsy, scale-dependent entropy collapse reflects breakdown of regulatory adaptability.</a:t>
            </a:r>
            <a:endParaRPr b="0" i="0" sz="1200" u="none" cap="none" strike="noStrike"/>
          </a:p>
        </p:txBody>
      </p:sp>
      <p:sp>
        <p:nvSpPr>
          <p:cNvPr id="408" name="Google Shape;408;p41"/>
          <p:cNvSpPr/>
          <p:nvPr/>
        </p:nvSpPr>
        <p:spPr>
          <a:xfrm>
            <a:off x="6295033" y="3073202"/>
            <a:ext cx="52716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id="409" name="Google Shape;409;p41"/>
          <p:cNvPicPr preferRelativeResize="0"/>
          <p:nvPr/>
        </p:nvPicPr>
        <p:blipFill>
          <a:blip r:embed="rId5">
            <a:alphaModFix/>
          </a:blip>
          <a:stretch>
            <a:fillRect/>
          </a:stretch>
        </p:blipFill>
        <p:spPr>
          <a:xfrm>
            <a:off x="5911413" y="2346000"/>
            <a:ext cx="6038836" cy="32950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42"/>
          <p:cNvSpPr txBox="1"/>
          <p:nvPr>
            <p:ph type="title"/>
          </p:nvPr>
        </p:nvSpPr>
        <p:spPr>
          <a:xfrm>
            <a:off x="923171" y="1510661"/>
            <a:ext cx="10515600" cy="43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416" name="Google Shape;416;p42"/>
          <p:cNvSpPr txBox="1"/>
          <p:nvPr>
            <p:ph idx="2" type="body"/>
          </p:nvPr>
        </p:nvSpPr>
        <p:spPr>
          <a:xfrm>
            <a:off x="328774" y="6607576"/>
            <a:ext cx="10120200" cy="250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417" name="Google Shape;417;p42"/>
          <p:cNvPicPr preferRelativeResize="0"/>
          <p:nvPr/>
        </p:nvPicPr>
        <p:blipFill rotWithShape="1">
          <a:blip r:embed="rId3">
            <a:alphaModFix/>
          </a:blip>
          <a:srcRect b="8358" l="0" r="0" t="5915"/>
          <a:stretch/>
        </p:blipFill>
        <p:spPr>
          <a:xfrm>
            <a:off x="622888" y="478300"/>
            <a:ext cx="11116176" cy="5199674"/>
          </a:xfrm>
          <a:prstGeom prst="rect">
            <a:avLst/>
          </a:prstGeom>
          <a:noFill/>
          <a:ln>
            <a:noFill/>
          </a:ln>
        </p:spPr>
      </p:pic>
      <p:sp>
        <p:nvSpPr>
          <p:cNvPr id="418" name="Google Shape;418;p42"/>
          <p:cNvSpPr/>
          <p:nvPr/>
        </p:nvSpPr>
        <p:spPr>
          <a:xfrm>
            <a:off x="1103476" y="5932638"/>
            <a:ext cx="3364800" cy="1485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900"/>
              <a:buFont typeface="Alexandria"/>
              <a:buNone/>
            </a:pPr>
            <a:r>
              <a:rPr b="0" i="0" lang="it-IT" sz="1300" u="none" cap="none" strike="noStrike">
                <a:solidFill>
                  <a:srgbClr val="1F1E1E"/>
                </a:solidFill>
                <a:latin typeface="Alexandria"/>
                <a:ea typeface="Alexandria"/>
                <a:cs typeface="Alexandria"/>
                <a:sym typeface="Alexandria"/>
              </a:rPr>
              <a:t>The Method: Coarse Graining</a:t>
            </a:r>
            <a:endParaRPr b="0" i="0" sz="1300" u="none" cap="none" strike="noStrike"/>
          </a:p>
        </p:txBody>
      </p:sp>
      <p:sp>
        <p:nvSpPr>
          <p:cNvPr id="419" name="Google Shape;419;p42"/>
          <p:cNvSpPr/>
          <p:nvPr/>
        </p:nvSpPr>
        <p:spPr>
          <a:xfrm>
            <a:off x="1103476" y="6126115"/>
            <a:ext cx="4185000" cy="226800"/>
          </a:xfrm>
          <a:prstGeom prst="rect">
            <a:avLst/>
          </a:prstGeom>
          <a:noFill/>
          <a:ln>
            <a:noFill/>
          </a:ln>
        </p:spPr>
        <p:txBody>
          <a:bodyPr anchorCtr="0" anchor="t" bIns="0" lIns="0" spcFirstLastPara="1" rIns="0" wrap="square" tIns="0">
            <a:noAutofit/>
          </a:bodyPr>
          <a:lstStyle/>
          <a:p>
            <a:pPr indent="0" lvl="0" marL="0" marR="0" rtl="0" algn="l">
              <a:lnSpc>
                <a:spcPct val="117647"/>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Average the signal over increasing time scales (</a:t>
            </a:r>
            <a:r>
              <a:rPr b="0" i="1" lang="it-IT" sz="1100" u="none" cap="none" strike="noStrike">
                <a:solidFill>
                  <a:srgbClr val="3B3535"/>
                </a:solidFill>
                <a:latin typeface="Sora"/>
                <a:ea typeface="Sora"/>
                <a:cs typeface="Sora"/>
                <a:sym typeface="Sora"/>
              </a:rPr>
              <a:t>\tau</a:t>
            </a:r>
            <a:r>
              <a:rPr b="0" i="0" lang="it-IT" sz="1100" u="none" cap="none" strike="noStrike">
                <a:solidFill>
                  <a:srgbClr val="3B3535"/>
                </a:solidFill>
                <a:latin typeface="Sora"/>
                <a:ea typeface="Sora"/>
                <a:cs typeface="Sora"/>
                <a:sym typeface="Sora"/>
              </a:rPr>
              <a:t>) to reveal long-range correlations.</a:t>
            </a:r>
            <a:endParaRPr b="0" i="0" sz="1100" u="none" cap="none" strike="noStrike"/>
          </a:p>
        </p:txBody>
      </p:sp>
      <p:sp>
        <p:nvSpPr>
          <p:cNvPr id="420" name="Google Shape;420;p42"/>
          <p:cNvSpPr/>
          <p:nvPr/>
        </p:nvSpPr>
        <p:spPr>
          <a:xfrm>
            <a:off x="6263976" y="5773564"/>
            <a:ext cx="4185000" cy="2970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900"/>
              <a:buFont typeface="Alexandria"/>
              <a:buNone/>
            </a:pPr>
            <a:r>
              <a:rPr b="0" i="0" lang="it-IT" sz="1300" u="none" cap="none" strike="noStrike">
                <a:solidFill>
                  <a:srgbClr val="1F1E1E"/>
                </a:solidFill>
                <a:latin typeface="Alexandria"/>
                <a:ea typeface="Alexandria"/>
                <a:cs typeface="Alexandria"/>
                <a:sym typeface="Alexandria"/>
              </a:rPr>
              <a:t>The Insight: Complexity ≠ Regularity</a:t>
            </a:r>
            <a:endParaRPr b="0" i="0" sz="1300" u="none" cap="none" strike="noStrike"/>
          </a:p>
        </p:txBody>
      </p:sp>
      <p:sp>
        <p:nvSpPr>
          <p:cNvPr id="421" name="Google Shape;421;p42"/>
          <p:cNvSpPr/>
          <p:nvPr/>
        </p:nvSpPr>
        <p:spPr>
          <a:xfrm>
            <a:off x="6263976" y="6115474"/>
            <a:ext cx="4185000" cy="681600"/>
          </a:xfrm>
          <a:prstGeom prst="rect">
            <a:avLst/>
          </a:prstGeom>
          <a:noFill/>
          <a:ln>
            <a:noFill/>
          </a:ln>
        </p:spPr>
        <p:txBody>
          <a:bodyPr anchorCtr="0" anchor="t" bIns="0" lIns="0" spcFirstLastPara="1" rIns="0" wrap="square" tIns="0">
            <a:noAutofit/>
          </a:bodyPr>
          <a:lstStyle/>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White Noise:</a:t>
            </a:r>
            <a:r>
              <a:rPr b="0" i="0" lang="it-IT" sz="1100" u="none" cap="none" strike="noStrike">
                <a:solidFill>
                  <a:srgbClr val="3B3535"/>
                </a:solidFill>
                <a:latin typeface="Sora"/>
                <a:ea typeface="Sora"/>
                <a:cs typeface="Sora"/>
                <a:sym typeface="Sora"/>
              </a:rPr>
              <a:t> High entropy at Scale 1, drops quickly</a:t>
            </a:r>
            <a:endParaRPr b="0" i="0" sz="1100" u="none" cap="none" strike="noStrike"/>
          </a:p>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Healthy Physiology:</a:t>
            </a:r>
            <a:r>
              <a:rPr b="0" i="0" lang="it-IT" sz="1100" u="none" cap="none" strike="noStrike">
                <a:solidFill>
                  <a:srgbClr val="3B3535"/>
                </a:solidFill>
                <a:latin typeface="Sora"/>
                <a:ea typeface="Sora"/>
                <a:cs typeface="Sora"/>
                <a:sym typeface="Sora"/>
              </a:rPr>
              <a:t> High entropy across all scales</a:t>
            </a:r>
            <a:endParaRPr b="0" i="0" sz="1100" u="none" cap="none" strike="noStrike"/>
          </a:p>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Pathology:</a:t>
            </a:r>
            <a:r>
              <a:rPr b="0" i="0" lang="it-IT" sz="1100" u="none" cap="none" strike="noStrike">
                <a:solidFill>
                  <a:srgbClr val="3B3535"/>
                </a:solidFill>
                <a:latin typeface="Sora"/>
                <a:ea typeface="Sora"/>
                <a:cs typeface="Sora"/>
                <a:sym typeface="Sora"/>
              </a:rPr>
              <a:t> Entropy collapse — system becomes too regular</a:t>
            </a:r>
            <a:endParaRPr b="0" i="0" sz="1100" u="none" cap="none" strike="noStrike"/>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43"/>
          <p:cNvSpPr txBox="1"/>
          <p:nvPr>
            <p:ph type="title"/>
          </p:nvPr>
        </p:nvSpPr>
        <p:spPr>
          <a:xfrm>
            <a:off x="658596" y="452311"/>
            <a:ext cx="10515600" cy="43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IT"/>
              <a:t>Vunerable Brain - Neonatal Seizure </a:t>
            </a:r>
            <a:endParaRPr/>
          </a:p>
        </p:txBody>
      </p:sp>
      <p:sp>
        <p:nvSpPr>
          <p:cNvPr id="428" name="Google Shape;428;p43"/>
          <p:cNvSpPr txBox="1"/>
          <p:nvPr>
            <p:ph idx="2" type="body"/>
          </p:nvPr>
        </p:nvSpPr>
        <p:spPr>
          <a:xfrm>
            <a:off x="328774" y="6607576"/>
            <a:ext cx="10120200" cy="250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sp>
        <p:nvSpPr>
          <p:cNvPr id="429" name="Google Shape;429;p43"/>
          <p:cNvSpPr/>
          <p:nvPr/>
        </p:nvSpPr>
        <p:spPr>
          <a:xfrm>
            <a:off x="1103476" y="5932638"/>
            <a:ext cx="3364800" cy="1485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900"/>
              <a:buFont typeface="Alexandria"/>
              <a:buNone/>
            </a:pPr>
            <a:r>
              <a:rPr b="0" i="0" lang="it-IT" sz="1300" u="none" cap="none" strike="noStrike">
                <a:solidFill>
                  <a:srgbClr val="1F1E1E"/>
                </a:solidFill>
                <a:latin typeface="Alexandria"/>
                <a:ea typeface="Alexandria"/>
                <a:cs typeface="Alexandria"/>
                <a:sym typeface="Alexandria"/>
              </a:rPr>
              <a:t>The Method: Coarse Graining</a:t>
            </a:r>
            <a:endParaRPr b="0" i="0" sz="1300" u="none" cap="none" strike="noStrike"/>
          </a:p>
        </p:txBody>
      </p:sp>
      <p:sp>
        <p:nvSpPr>
          <p:cNvPr id="430" name="Google Shape;430;p43"/>
          <p:cNvSpPr/>
          <p:nvPr/>
        </p:nvSpPr>
        <p:spPr>
          <a:xfrm>
            <a:off x="1103476" y="6126115"/>
            <a:ext cx="4185000" cy="226800"/>
          </a:xfrm>
          <a:prstGeom prst="rect">
            <a:avLst/>
          </a:prstGeom>
          <a:noFill/>
          <a:ln>
            <a:noFill/>
          </a:ln>
        </p:spPr>
        <p:txBody>
          <a:bodyPr anchorCtr="0" anchor="t" bIns="0" lIns="0" spcFirstLastPara="1" rIns="0" wrap="square" tIns="0">
            <a:noAutofit/>
          </a:bodyPr>
          <a:lstStyle/>
          <a:p>
            <a:pPr indent="0" lvl="0" marL="0" marR="0" rtl="0" algn="l">
              <a:lnSpc>
                <a:spcPct val="117647"/>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Average the signal over increasing time scales (</a:t>
            </a:r>
            <a:r>
              <a:rPr b="0" i="1" lang="it-IT" sz="1100" u="none" cap="none" strike="noStrike">
                <a:solidFill>
                  <a:srgbClr val="3B3535"/>
                </a:solidFill>
                <a:latin typeface="Sora"/>
                <a:ea typeface="Sora"/>
                <a:cs typeface="Sora"/>
                <a:sym typeface="Sora"/>
              </a:rPr>
              <a:t>\tau</a:t>
            </a:r>
            <a:r>
              <a:rPr b="0" i="0" lang="it-IT" sz="1100" u="none" cap="none" strike="noStrike">
                <a:solidFill>
                  <a:srgbClr val="3B3535"/>
                </a:solidFill>
                <a:latin typeface="Sora"/>
                <a:ea typeface="Sora"/>
                <a:cs typeface="Sora"/>
                <a:sym typeface="Sora"/>
              </a:rPr>
              <a:t>) to reveal long-range correlations.</a:t>
            </a:r>
            <a:endParaRPr b="0" i="0" sz="1100" u="none" cap="none" strike="noStrike"/>
          </a:p>
        </p:txBody>
      </p:sp>
      <p:sp>
        <p:nvSpPr>
          <p:cNvPr id="431" name="Google Shape;431;p43"/>
          <p:cNvSpPr/>
          <p:nvPr/>
        </p:nvSpPr>
        <p:spPr>
          <a:xfrm>
            <a:off x="6263976" y="5773564"/>
            <a:ext cx="4185000" cy="2970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900"/>
              <a:buFont typeface="Alexandria"/>
              <a:buNone/>
            </a:pPr>
            <a:r>
              <a:rPr b="0" i="0" lang="it-IT" sz="1300" u="none" cap="none" strike="noStrike">
                <a:solidFill>
                  <a:srgbClr val="1F1E1E"/>
                </a:solidFill>
                <a:latin typeface="Alexandria"/>
                <a:ea typeface="Alexandria"/>
                <a:cs typeface="Alexandria"/>
                <a:sym typeface="Alexandria"/>
              </a:rPr>
              <a:t>The Insight: Complexity ≠ Regularity</a:t>
            </a:r>
            <a:endParaRPr b="0" i="0" sz="1300" u="none" cap="none" strike="noStrike"/>
          </a:p>
        </p:txBody>
      </p:sp>
      <p:sp>
        <p:nvSpPr>
          <p:cNvPr id="432" name="Google Shape;432;p43"/>
          <p:cNvSpPr/>
          <p:nvPr/>
        </p:nvSpPr>
        <p:spPr>
          <a:xfrm>
            <a:off x="6263976" y="6115474"/>
            <a:ext cx="4185000" cy="681600"/>
          </a:xfrm>
          <a:prstGeom prst="rect">
            <a:avLst/>
          </a:prstGeom>
          <a:noFill/>
          <a:ln>
            <a:noFill/>
          </a:ln>
        </p:spPr>
        <p:txBody>
          <a:bodyPr anchorCtr="0" anchor="t" bIns="0" lIns="0" spcFirstLastPara="1" rIns="0" wrap="square" tIns="0">
            <a:noAutofit/>
          </a:bodyPr>
          <a:lstStyle/>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White Noise:</a:t>
            </a:r>
            <a:r>
              <a:rPr b="0" i="0" lang="it-IT" sz="1100" u="none" cap="none" strike="noStrike">
                <a:solidFill>
                  <a:srgbClr val="3B3535"/>
                </a:solidFill>
                <a:latin typeface="Sora"/>
                <a:ea typeface="Sora"/>
                <a:cs typeface="Sora"/>
                <a:sym typeface="Sora"/>
              </a:rPr>
              <a:t> High entropy at Scale 1, drops quickly</a:t>
            </a:r>
            <a:endParaRPr b="0" i="0" sz="1100" u="none" cap="none" strike="noStrike"/>
          </a:p>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Healthy Physiology:</a:t>
            </a:r>
            <a:r>
              <a:rPr b="0" i="0" lang="it-IT" sz="1100" u="none" cap="none" strike="noStrike">
                <a:solidFill>
                  <a:srgbClr val="3B3535"/>
                </a:solidFill>
                <a:latin typeface="Sora"/>
                <a:ea typeface="Sora"/>
                <a:cs typeface="Sora"/>
                <a:sym typeface="Sora"/>
              </a:rPr>
              <a:t> High entropy across all scales</a:t>
            </a:r>
            <a:endParaRPr b="0" i="0" sz="1100" u="none" cap="none" strike="noStrike"/>
          </a:p>
          <a:p>
            <a:pPr indent="0" lvl="0" marL="0" marR="0" rtl="0" algn="l">
              <a:lnSpc>
                <a:spcPct val="117647"/>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Pathology:</a:t>
            </a:r>
            <a:r>
              <a:rPr b="0" i="0" lang="it-IT" sz="1100" u="none" cap="none" strike="noStrike">
                <a:solidFill>
                  <a:srgbClr val="3B3535"/>
                </a:solidFill>
                <a:latin typeface="Sora"/>
                <a:ea typeface="Sora"/>
                <a:cs typeface="Sora"/>
                <a:sym typeface="Sora"/>
              </a:rPr>
              <a:t> Entropy collapse — system becomes too regular</a:t>
            </a:r>
            <a:endParaRPr b="0" i="0" sz="1100" u="none" cap="none" strike="noStrike"/>
          </a:p>
        </p:txBody>
      </p:sp>
      <p:pic>
        <p:nvPicPr>
          <p:cNvPr id="433" name="Google Shape;433;p43"/>
          <p:cNvPicPr preferRelativeResize="0"/>
          <p:nvPr/>
        </p:nvPicPr>
        <p:blipFill>
          <a:blip r:embed="rId3">
            <a:alphaModFix/>
          </a:blip>
          <a:stretch>
            <a:fillRect/>
          </a:stretch>
        </p:blipFill>
        <p:spPr>
          <a:xfrm>
            <a:off x="2022125" y="955986"/>
            <a:ext cx="5731725" cy="47447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7" name="Shape 147"/>
        <p:cNvGrpSpPr/>
        <p:nvPr/>
      </p:nvGrpSpPr>
      <p:grpSpPr>
        <a:xfrm>
          <a:off x="0" y="0"/>
          <a:ext cx="0" cy="0"/>
          <a:chOff x="0" y="0"/>
          <a:chExt cx="0" cy="0"/>
        </a:xfrm>
      </p:grpSpPr>
      <p:sp>
        <p:nvSpPr>
          <p:cNvPr id="148" name="Google Shape;148;p26"/>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149" name="Google Shape;149;p26"/>
          <p:cNvSpPr/>
          <p:nvPr/>
        </p:nvSpPr>
        <p:spPr>
          <a:xfrm>
            <a:off x="3146824" y="406659"/>
            <a:ext cx="44841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Reframing Biosignals</a:t>
            </a:r>
            <a:endParaRPr b="0" i="0" sz="3300" u="none" cap="none" strike="noStrike"/>
          </a:p>
        </p:txBody>
      </p:sp>
      <p:pic>
        <p:nvPicPr>
          <p:cNvPr id="150" name="Google Shape;150;p26"/>
          <p:cNvPicPr preferRelativeResize="0"/>
          <p:nvPr/>
        </p:nvPicPr>
        <p:blipFill>
          <a:blip r:embed="rId4">
            <a:alphaModFix/>
          </a:blip>
          <a:stretch>
            <a:fillRect/>
          </a:stretch>
        </p:blipFill>
        <p:spPr>
          <a:xfrm>
            <a:off x="529175" y="1113450"/>
            <a:ext cx="10978307" cy="5306924"/>
          </a:xfrm>
          <a:prstGeom prst="rect">
            <a:avLst/>
          </a:prstGeom>
          <a:noFill/>
          <a:ln>
            <a:noFill/>
          </a:ln>
        </p:spPr>
      </p:pic>
      <p:sp>
        <p:nvSpPr>
          <p:cNvPr id="151" name="Google Shape;151;p26"/>
          <p:cNvSpPr/>
          <p:nvPr/>
        </p:nvSpPr>
        <p:spPr>
          <a:xfrm>
            <a:off x="614236" y="4850725"/>
            <a:ext cx="4730400" cy="811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8" name="Shape 438"/>
        <p:cNvGrpSpPr/>
        <p:nvPr/>
      </p:nvGrpSpPr>
      <p:grpSpPr>
        <a:xfrm>
          <a:off x="0" y="0"/>
          <a:ext cx="0" cy="0"/>
          <a:chOff x="0" y="0"/>
          <a:chExt cx="0" cy="0"/>
        </a:xfrm>
      </p:grpSpPr>
      <p:sp>
        <p:nvSpPr>
          <p:cNvPr id="439" name="Google Shape;439;p44"/>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440" name="Google Shape;440;p44"/>
          <p:cNvSpPr/>
          <p:nvPr/>
        </p:nvSpPr>
        <p:spPr>
          <a:xfrm>
            <a:off x="631924" y="1326357"/>
            <a:ext cx="9222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41" name="Google Shape;441;p44"/>
          <p:cNvSpPr/>
          <p:nvPr/>
        </p:nvSpPr>
        <p:spPr>
          <a:xfrm>
            <a:off x="733024" y="1376340"/>
            <a:ext cx="922200" cy="2598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2</a:t>
            </a:r>
            <a:endParaRPr b="0" i="0" sz="1000" u="none" cap="none" strike="noStrike"/>
          </a:p>
        </p:txBody>
      </p:sp>
      <p:sp>
        <p:nvSpPr>
          <p:cNvPr id="442" name="Google Shape;442;p44"/>
          <p:cNvSpPr/>
          <p:nvPr/>
        </p:nvSpPr>
        <p:spPr>
          <a:xfrm>
            <a:off x="1633256" y="1394310"/>
            <a:ext cx="3955800" cy="2598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MULTISCALE NONLINEAR STRUCTURE</a:t>
            </a:r>
            <a:endParaRPr b="0" i="0" sz="1000" u="none" cap="none" strike="noStrike"/>
          </a:p>
        </p:txBody>
      </p:sp>
      <p:sp>
        <p:nvSpPr>
          <p:cNvPr id="443" name="Google Shape;443;p44"/>
          <p:cNvSpPr/>
          <p:nvPr/>
        </p:nvSpPr>
        <p:spPr>
          <a:xfrm>
            <a:off x="631924" y="1760172"/>
            <a:ext cx="75648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Fractal Scaling</a:t>
            </a:r>
            <a:endParaRPr b="0" i="0" sz="3300" u="none" cap="none" strike="noStrike"/>
          </a:p>
        </p:txBody>
      </p:sp>
      <p:sp>
        <p:nvSpPr>
          <p:cNvPr id="444" name="Google Shape;444;p44"/>
          <p:cNvSpPr/>
          <p:nvPr/>
        </p:nvSpPr>
        <p:spPr>
          <a:xfrm>
            <a:off x="676176" y="2613521"/>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Multiscale Entropy</a:t>
            </a:r>
            <a:endParaRPr b="0" i="0" sz="1600" u="none" cap="none" strike="noStrike"/>
          </a:p>
        </p:txBody>
      </p:sp>
      <p:sp>
        <p:nvSpPr>
          <p:cNvPr id="445" name="Google Shape;445;p44"/>
          <p:cNvSpPr/>
          <p:nvPr/>
        </p:nvSpPr>
        <p:spPr>
          <a:xfrm>
            <a:off x="864383" y="2485571"/>
            <a:ext cx="21804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Fractal Scaling (DFA)</a:t>
            </a:r>
            <a:endParaRPr b="0" i="0" sz="1600" u="none" cap="none" strike="noStrike"/>
          </a:p>
        </p:txBody>
      </p:sp>
      <p:sp>
        <p:nvSpPr>
          <p:cNvPr id="446" name="Google Shape;446;p44"/>
          <p:cNvSpPr/>
          <p:nvPr/>
        </p:nvSpPr>
        <p:spPr>
          <a:xfrm>
            <a:off x="6295033" y="3073202"/>
            <a:ext cx="52716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447" name="Google Shape;447;p44"/>
          <p:cNvPicPr preferRelativeResize="0"/>
          <p:nvPr/>
        </p:nvPicPr>
        <p:blipFill rotWithShape="1">
          <a:blip r:embed="rId4">
            <a:alphaModFix/>
          </a:blip>
          <a:srcRect b="0" l="0" r="0" t="0"/>
          <a:stretch/>
        </p:blipFill>
        <p:spPr>
          <a:xfrm>
            <a:off x="864375" y="2951300"/>
            <a:ext cx="5269022" cy="276900"/>
          </a:xfrm>
          <a:prstGeom prst="rect">
            <a:avLst/>
          </a:prstGeom>
          <a:noFill/>
          <a:ln>
            <a:noFill/>
          </a:ln>
        </p:spPr>
      </p:pic>
      <p:sp>
        <p:nvSpPr>
          <p:cNvPr id="448" name="Google Shape;448;p44"/>
          <p:cNvSpPr/>
          <p:nvPr/>
        </p:nvSpPr>
        <p:spPr>
          <a:xfrm>
            <a:off x="796128" y="3511450"/>
            <a:ext cx="9754800" cy="6237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The scaling exponent </a:t>
            </a:r>
            <a:r>
              <a:rPr b="0" i="1" lang="it-IT" sz="1200" u="none" cap="none" strike="noStrike">
                <a:solidFill>
                  <a:srgbClr val="3B3535"/>
                </a:solidFill>
                <a:latin typeface="Sora"/>
                <a:ea typeface="Sora"/>
                <a:cs typeface="Sora"/>
                <a:sym typeface="Sora"/>
              </a:rPr>
              <a:t>\alpha</a:t>
            </a:r>
            <a:r>
              <a:rPr b="0" i="0" lang="it-IT" sz="1200" u="none" cap="none" strike="noStrike">
                <a:solidFill>
                  <a:srgbClr val="3B3535"/>
                </a:solidFill>
                <a:latin typeface="Sora"/>
                <a:ea typeface="Sora"/>
                <a:cs typeface="Sora"/>
                <a:sym typeface="Sora"/>
              </a:rPr>
              <a:t> captures long-range correlations. Changes in </a:t>
            </a:r>
            <a:r>
              <a:rPr b="0" i="1" lang="it-IT" sz="1200" u="none" cap="none" strike="noStrike">
                <a:solidFill>
                  <a:srgbClr val="3B3535"/>
                </a:solidFill>
                <a:latin typeface="Sora"/>
                <a:ea typeface="Sora"/>
                <a:cs typeface="Sora"/>
                <a:sym typeface="Sora"/>
              </a:rPr>
              <a:t>\alpha</a:t>
            </a:r>
            <a:r>
              <a:rPr b="0" i="0" lang="it-IT" sz="1200" u="none" cap="none" strike="noStrike">
                <a:solidFill>
                  <a:srgbClr val="3B3535"/>
                </a:solidFill>
                <a:latin typeface="Sora"/>
                <a:ea typeface="Sora"/>
                <a:cs typeface="Sora"/>
                <a:sym typeface="Sora"/>
              </a:rPr>
              <a:t> reflect altered autonomic memory and regulatory structure.</a:t>
            </a:r>
            <a:endParaRPr b="0" i="0" sz="1200" u="none" cap="none" strike="noStrike"/>
          </a:p>
        </p:txBody>
      </p:sp>
      <p:sp>
        <p:nvSpPr>
          <p:cNvPr id="449" name="Google Shape;449;p44"/>
          <p:cNvSpPr/>
          <p:nvPr/>
        </p:nvSpPr>
        <p:spPr>
          <a:xfrm>
            <a:off x="766745" y="4525411"/>
            <a:ext cx="22824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Multifractal Structure</a:t>
            </a:r>
            <a:endParaRPr b="0" i="0" sz="1600" u="none" cap="none" strike="noStrike"/>
          </a:p>
        </p:txBody>
      </p:sp>
      <p:sp>
        <p:nvSpPr>
          <p:cNvPr id="450" name="Google Shape;450;p44"/>
          <p:cNvSpPr/>
          <p:nvPr/>
        </p:nvSpPr>
        <p:spPr>
          <a:xfrm>
            <a:off x="749368" y="4903825"/>
            <a:ext cx="9995700" cy="9096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1" lang="it-IT" sz="1200" u="none" cap="none" strike="noStrike">
                <a:solidFill>
                  <a:srgbClr val="3B3535"/>
                </a:solidFill>
                <a:latin typeface="Sora"/>
                <a:ea typeface="Sora"/>
                <a:cs typeface="Sora"/>
                <a:sym typeface="Sora"/>
              </a:rPr>
              <a:t>D(h)</a:t>
            </a:r>
            <a:r>
              <a:rPr b="0" i="0" lang="it-IT" sz="1200" u="none" cap="none" strike="noStrike">
                <a:solidFill>
                  <a:srgbClr val="3B3535"/>
                </a:solidFill>
                <a:latin typeface="Sora"/>
                <a:ea typeface="Sora"/>
                <a:cs typeface="Sora"/>
                <a:sym typeface="Sora"/>
              </a:rPr>
              <a:t> represents the multifractal spectrum, capturing heterogeneous scaling behavior. </a:t>
            </a:r>
            <a:endParaRPr b="0" i="0" sz="1200" u="none" cap="none" strike="noStrike">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Physiological systems are </a:t>
            </a:r>
            <a:r>
              <a:rPr b="1" i="0" lang="it-IT" sz="1200" u="none" cap="none" strike="noStrike">
                <a:solidFill>
                  <a:srgbClr val="3B3535"/>
                </a:solidFill>
                <a:latin typeface="Sora"/>
                <a:ea typeface="Sora"/>
                <a:cs typeface="Sora"/>
                <a:sym typeface="Sora"/>
              </a:rPr>
              <a:t>not monofractal</a:t>
            </a:r>
            <a:r>
              <a:rPr lang="it-IT" sz="1200">
                <a:solidFill>
                  <a:srgbClr val="3B3535"/>
                </a:solidFill>
                <a:latin typeface="Sora"/>
                <a:ea typeface="Sora"/>
                <a:cs typeface="Sora"/>
                <a:sym typeface="Sora"/>
              </a:rPr>
              <a:t>, </a:t>
            </a:r>
            <a:r>
              <a:rPr b="0" i="0" lang="it-IT" sz="1200" u="none" cap="none" strike="noStrike">
                <a:solidFill>
                  <a:srgbClr val="3B3535"/>
                </a:solidFill>
                <a:latin typeface="Sora"/>
                <a:ea typeface="Sora"/>
                <a:cs typeface="Sora"/>
                <a:sym typeface="Sora"/>
              </a:rPr>
              <a:t>they are structurally complex across scales.</a:t>
            </a:r>
            <a:endParaRPr b="0" i="0" sz="1200" u="none" cap="none" strike="noStrike"/>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55" name="Shape 455"/>
        <p:cNvGrpSpPr/>
        <p:nvPr/>
      </p:nvGrpSpPr>
      <p:grpSpPr>
        <a:xfrm>
          <a:off x="0" y="0"/>
          <a:ext cx="0" cy="0"/>
          <a:chOff x="0" y="0"/>
          <a:chExt cx="0" cy="0"/>
        </a:xfrm>
      </p:grpSpPr>
      <p:sp>
        <p:nvSpPr>
          <p:cNvPr id="456" name="Google Shape;456;p45"/>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457" name="Google Shape;457;p45"/>
          <p:cNvSpPr/>
          <p:nvPr/>
        </p:nvSpPr>
        <p:spPr>
          <a:xfrm>
            <a:off x="631924" y="1337469"/>
            <a:ext cx="9246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58" name="Google Shape;458;p45"/>
          <p:cNvSpPr/>
          <p:nvPr/>
        </p:nvSpPr>
        <p:spPr>
          <a:xfrm>
            <a:off x="733025" y="1391150"/>
            <a:ext cx="823500" cy="202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4</a:t>
            </a:r>
            <a:endParaRPr b="0" i="0" sz="1000" u="none" cap="none" strike="noStrike"/>
          </a:p>
        </p:txBody>
      </p:sp>
      <p:sp>
        <p:nvSpPr>
          <p:cNvPr id="459" name="Google Shape;459;p45"/>
          <p:cNvSpPr/>
          <p:nvPr/>
        </p:nvSpPr>
        <p:spPr>
          <a:xfrm>
            <a:off x="1635326" y="1398381"/>
            <a:ext cx="2376900" cy="2505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COMPLEXITY MATCHING</a:t>
            </a:r>
            <a:endParaRPr b="0" i="0" sz="1000" u="none" cap="none" strike="noStrike"/>
          </a:p>
        </p:txBody>
      </p:sp>
      <p:sp>
        <p:nvSpPr>
          <p:cNvPr id="460" name="Google Shape;460;p45"/>
          <p:cNvSpPr/>
          <p:nvPr/>
        </p:nvSpPr>
        <p:spPr>
          <a:xfrm>
            <a:off x="631924" y="1710134"/>
            <a:ext cx="45234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Complexity Matching</a:t>
            </a:r>
            <a:endParaRPr b="0" i="0" sz="3300" u="none" cap="none" strike="noStrike"/>
          </a:p>
        </p:txBody>
      </p:sp>
      <p:sp>
        <p:nvSpPr>
          <p:cNvPr id="461" name="Google Shape;461;p45"/>
          <p:cNvSpPr/>
          <p:nvPr/>
        </p:nvSpPr>
        <p:spPr>
          <a:xfrm>
            <a:off x="631924" y="2466678"/>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Structural similarity between two signals </a:t>
            </a:r>
            <a:r>
              <a:rPr b="0" i="1" lang="it-IT" sz="1200" u="none" cap="none" strike="noStrike">
                <a:solidFill>
                  <a:srgbClr val="3B3535"/>
                </a:solidFill>
                <a:latin typeface="Sora"/>
                <a:ea typeface="Sora"/>
                <a:cs typeface="Sora"/>
                <a:sym typeface="Sora"/>
              </a:rPr>
              <a:t>X</a:t>
            </a:r>
            <a:r>
              <a:rPr b="0" i="0" lang="it-IT" sz="1200" u="none" cap="none" strike="noStrike">
                <a:solidFill>
                  <a:srgbClr val="3B3535"/>
                </a:solidFill>
                <a:latin typeface="Sora"/>
                <a:ea typeface="Sora"/>
                <a:cs typeface="Sora"/>
                <a:sym typeface="Sora"/>
              </a:rPr>
              <a:t> and </a:t>
            </a:r>
            <a:r>
              <a:rPr b="0" i="1" lang="it-IT" sz="1200" u="none" cap="none" strike="noStrike">
                <a:solidFill>
                  <a:srgbClr val="3B3535"/>
                </a:solidFill>
                <a:latin typeface="Sora"/>
                <a:ea typeface="Sora"/>
                <a:cs typeface="Sora"/>
                <a:sym typeface="Sora"/>
              </a:rPr>
              <a:t>Y</a:t>
            </a:r>
            <a:r>
              <a:rPr b="0" i="0" lang="it-IT" sz="1200" u="none" cap="none" strike="noStrike">
                <a:solidFill>
                  <a:srgbClr val="3B3535"/>
                </a:solidFill>
                <a:latin typeface="Sora"/>
                <a:ea typeface="Sora"/>
                <a:cs typeface="Sora"/>
                <a:sym typeface="Sora"/>
              </a:rPr>
              <a:t> can be quantified through fundamentally different measures:</a:t>
            </a:r>
            <a:endParaRPr b="0" i="0" sz="1200" u="none" cap="none" strike="noStrike"/>
          </a:p>
        </p:txBody>
      </p:sp>
      <p:sp>
        <p:nvSpPr>
          <p:cNvPr id="462" name="Google Shape;462;p45"/>
          <p:cNvSpPr/>
          <p:nvPr/>
        </p:nvSpPr>
        <p:spPr>
          <a:xfrm>
            <a:off x="631924" y="2897088"/>
            <a:ext cx="10928400" cy="1584900"/>
          </a:xfrm>
          <a:prstGeom prst="roundRect">
            <a:avLst>
              <a:gd fmla="val 4187"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63" name="Google Shape;463;p45"/>
          <p:cNvSpPr/>
          <p:nvPr/>
        </p:nvSpPr>
        <p:spPr>
          <a:xfrm>
            <a:off x="638274" y="2903438"/>
            <a:ext cx="5457900" cy="1572300"/>
          </a:xfrm>
          <a:prstGeom prst="roundRect">
            <a:avLst>
              <a:gd fmla="val 4220" name="adj"/>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64" name="Google Shape;464;p45"/>
          <p:cNvSpPr/>
          <p:nvPr/>
        </p:nvSpPr>
        <p:spPr>
          <a:xfrm>
            <a:off x="796231" y="3061394"/>
            <a:ext cx="30315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Multiscale Entropy Matching</a:t>
            </a:r>
            <a:endParaRPr b="0" i="0" sz="1600" u="none" cap="none" strike="noStrike"/>
          </a:p>
        </p:txBody>
      </p:sp>
      <p:sp>
        <p:nvSpPr>
          <p:cNvPr id="465" name="Google Shape;465;p45"/>
          <p:cNvSpPr/>
          <p:nvPr/>
        </p:nvSpPr>
        <p:spPr>
          <a:xfrm>
            <a:off x="796231" y="3521075"/>
            <a:ext cx="5141700" cy="3441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466" name="Google Shape;466;p45"/>
          <p:cNvPicPr preferRelativeResize="0"/>
          <p:nvPr/>
        </p:nvPicPr>
        <p:blipFill rotWithShape="1">
          <a:blip r:embed="rId4">
            <a:alphaModFix/>
          </a:blip>
          <a:srcRect b="0" l="0" r="0" t="0"/>
          <a:stretch/>
        </p:blipFill>
        <p:spPr>
          <a:xfrm>
            <a:off x="796231" y="3521075"/>
            <a:ext cx="5141811" cy="343992"/>
          </a:xfrm>
          <a:prstGeom prst="rect">
            <a:avLst/>
          </a:prstGeom>
          <a:noFill/>
          <a:ln>
            <a:noFill/>
          </a:ln>
        </p:spPr>
      </p:pic>
      <p:sp>
        <p:nvSpPr>
          <p:cNvPr id="467" name="Google Shape;467;p45"/>
          <p:cNvSpPr/>
          <p:nvPr/>
        </p:nvSpPr>
        <p:spPr>
          <a:xfrm>
            <a:off x="796231" y="4064993"/>
            <a:ext cx="51417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Measures </a:t>
            </a:r>
            <a:r>
              <a:rPr b="1" i="0" lang="it-IT" sz="1200" u="none" cap="none" strike="noStrike">
                <a:solidFill>
                  <a:srgbClr val="3B3535"/>
                </a:solidFill>
                <a:latin typeface="Sora"/>
                <a:ea typeface="Sora"/>
                <a:cs typeface="Sora"/>
                <a:sym typeface="Sora"/>
              </a:rPr>
              <a:t>structural alignment</a:t>
            </a:r>
            <a:r>
              <a:rPr b="0" i="0" lang="it-IT" sz="1200" u="none" cap="none" strike="noStrike">
                <a:solidFill>
                  <a:srgbClr val="3B3535"/>
                </a:solidFill>
                <a:latin typeface="Sora"/>
                <a:ea typeface="Sora"/>
                <a:cs typeface="Sora"/>
                <a:sym typeface="Sora"/>
              </a:rPr>
              <a:t> across temporal scales.</a:t>
            </a:r>
            <a:endParaRPr b="0" i="0" sz="1200" u="none" cap="none" strike="noStrike"/>
          </a:p>
        </p:txBody>
      </p:sp>
      <p:sp>
        <p:nvSpPr>
          <p:cNvPr id="468" name="Google Shape;468;p45"/>
          <p:cNvSpPr/>
          <p:nvPr/>
        </p:nvSpPr>
        <p:spPr>
          <a:xfrm>
            <a:off x="6096000" y="2903438"/>
            <a:ext cx="5457900" cy="1572300"/>
          </a:xfrm>
          <a:prstGeom prst="rect">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69" name="Google Shape;469;p45"/>
          <p:cNvSpPr/>
          <p:nvPr/>
        </p:nvSpPr>
        <p:spPr>
          <a:xfrm>
            <a:off x="6096000" y="2903438"/>
            <a:ext cx="18900" cy="1572300"/>
          </a:xfrm>
          <a:prstGeom prst="roundRect">
            <a:avLst>
              <a:gd fmla="val 348309"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70" name="Google Shape;470;p45"/>
          <p:cNvSpPr/>
          <p:nvPr/>
        </p:nvSpPr>
        <p:spPr>
          <a:xfrm>
            <a:off x="6253957" y="3061394"/>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Fractal Matching</a:t>
            </a:r>
            <a:endParaRPr b="0" i="0" sz="1600" u="none" cap="none" strike="noStrike"/>
          </a:p>
        </p:txBody>
      </p:sp>
      <p:sp>
        <p:nvSpPr>
          <p:cNvPr id="471" name="Google Shape;471;p45"/>
          <p:cNvSpPr/>
          <p:nvPr/>
        </p:nvSpPr>
        <p:spPr>
          <a:xfrm>
            <a:off x="6253957" y="3521075"/>
            <a:ext cx="51417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472" name="Google Shape;472;p45"/>
          <p:cNvPicPr preferRelativeResize="0"/>
          <p:nvPr/>
        </p:nvPicPr>
        <p:blipFill rotWithShape="1">
          <a:blip r:embed="rId5">
            <a:alphaModFix/>
          </a:blip>
          <a:srcRect b="0" l="0" r="0" t="0"/>
          <a:stretch/>
        </p:blipFill>
        <p:spPr>
          <a:xfrm>
            <a:off x="6253957" y="3521075"/>
            <a:ext cx="5141811" cy="277019"/>
          </a:xfrm>
          <a:prstGeom prst="rect">
            <a:avLst/>
          </a:prstGeom>
          <a:noFill/>
          <a:ln>
            <a:noFill/>
          </a:ln>
        </p:spPr>
      </p:pic>
      <p:sp>
        <p:nvSpPr>
          <p:cNvPr id="473" name="Google Shape;473;p45"/>
          <p:cNvSpPr/>
          <p:nvPr/>
        </p:nvSpPr>
        <p:spPr>
          <a:xfrm>
            <a:off x="6253957" y="3998019"/>
            <a:ext cx="51417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Compares long-range correlation structure between signals.</a:t>
            </a:r>
            <a:endParaRPr b="0" i="0" sz="1200" u="none" cap="none" strike="noStrike"/>
          </a:p>
        </p:txBody>
      </p:sp>
      <p:sp>
        <p:nvSpPr>
          <p:cNvPr id="474" name="Google Shape;474;p45"/>
          <p:cNvSpPr/>
          <p:nvPr/>
        </p:nvSpPr>
        <p:spPr>
          <a:xfrm>
            <a:off x="868858" y="4837410"/>
            <a:ext cx="106914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Complexity matching measures </a:t>
            </a:r>
            <a:r>
              <a:rPr b="1" i="0" lang="it-IT" sz="1200" u="none" cap="none" strike="noStrike">
                <a:solidFill>
                  <a:srgbClr val="3B3535"/>
                </a:solidFill>
                <a:latin typeface="Sora"/>
                <a:ea typeface="Sora"/>
                <a:cs typeface="Sora"/>
                <a:sym typeface="Sora"/>
              </a:rPr>
              <a:t>structural</a:t>
            </a:r>
            <a:r>
              <a:rPr b="0" i="0" lang="it-IT" sz="1200" u="none" cap="none" strike="noStrike">
                <a:solidFill>
                  <a:srgbClr val="3B3535"/>
                </a:solidFill>
                <a:latin typeface="Sora"/>
                <a:ea typeface="Sora"/>
                <a:cs typeface="Sora"/>
                <a:sym typeface="Sora"/>
              </a:rPr>
              <a:t> alignment. Synchronization measures </a:t>
            </a:r>
            <a:r>
              <a:rPr b="1" i="0" lang="it-IT" sz="1200" u="none" cap="none" strike="noStrike">
                <a:solidFill>
                  <a:srgbClr val="3B3535"/>
                </a:solidFill>
                <a:latin typeface="Sora"/>
                <a:ea typeface="Sora"/>
                <a:cs typeface="Sora"/>
                <a:sym typeface="Sora"/>
              </a:rPr>
              <a:t>temporal</a:t>
            </a:r>
            <a:r>
              <a:rPr b="0" i="0" lang="it-IT" sz="1200" u="none" cap="none" strike="noStrike">
                <a:solidFill>
                  <a:srgbClr val="3B3535"/>
                </a:solidFill>
                <a:latin typeface="Sora"/>
                <a:ea typeface="Sora"/>
                <a:cs typeface="Sora"/>
                <a:sym typeface="Sora"/>
              </a:rPr>
              <a:t> alignment. These are fundamentally different.</a:t>
            </a:r>
            <a:endParaRPr b="0" i="0" sz="1200" u="none" cap="none" strike="noStrike"/>
          </a:p>
        </p:txBody>
      </p:sp>
      <p:sp>
        <p:nvSpPr>
          <p:cNvPr id="475" name="Google Shape;475;p45"/>
          <p:cNvSpPr/>
          <p:nvPr/>
        </p:nvSpPr>
        <p:spPr>
          <a:xfrm>
            <a:off x="631924" y="4659709"/>
            <a:ext cx="18900" cy="860700"/>
          </a:xfrm>
          <a:prstGeom prst="rect">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id="476" name="Google Shape;476;p45" title="Screenshot 2026-02-23 alle 00.48.04.png"/>
          <p:cNvPicPr preferRelativeResize="0"/>
          <p:nvPr/>
        </p:nvPicPr>
        <p:blipFill>
          <a:blip r:embed="rId6">
            <a:alphaModFix/>
          </a:blip>
          <a:stretch>
            <a:fillRect/>
          </a:stretch>
        </p:blipFill>
        <p:spPr>
          <a:xfrm>
            <a:off x="633161" y="2863337"/>
            <a:ext cx="10928399" cy="16221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46"/>
          <p:cNvSpPr/>
          <p:nvPr/>
        </p:nvSpPr>
        <p:spPr>
          <a:xfrm>
            <a:off x="235324" y="2638106"/>
            <a:ext cx="23754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3B3535"/>
              </a:buClr>
              <a:buSzPts val="1800"/>
              <a:buFont typeface="Alexandria"/>
              <a:buNone/>
            </a:pPr>
            <a:r>
              <a:rPr b="0" i="0" lang="it-IT" sz="1800" u="none" cap="none" strike="noStrike">
                <a:solidFill>
                  <a:srgbClr val="3B3535"/>
                </a:solidFill>
                <a:latin typeface="Alexandria"/>
                <a:ea typeface="Alexandria"/>
                <a:cs typeface="Alexandria"/>
                <a:sym typeface="Alexandria"/>
              </a:rPr>
              <a:t>Fat Harvesting</a:t>
            </a:r>
            <a:endParaRPr b="0" i="0" sz="1800" u="none" cap="none" strike="noStrike"/>
          </a:p>
        </p:txBody>
      </p:sp>
      <p:sp>
        <p:nvSpPr>
          <p:cNvPr id="483" name="Google Shape;483;p46"/>
          <p:cNvSpPr/>
          <p:nvPr/>
        </p:nvSpPr>
        <p:spPr>
          <a:xfrm>
            <a:off x="411575" y="2962218"/>
            <a:ext cx="11078700" cy="11559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Autologous fat from the lower abdomen via liposuction; centrifuged at 1200g (Coleman technique) to isolate viable fatty parcels.</a:t>
            </a:r>
            <a:endParaRPr b="0" i="0" sz="1400" u="none" cap="none" strike="noStrike"/>
          </a:p>
        </p:txBody>
      </p:sp>
      <p:sp>
        <p:nvSpPr>
          <p:cNvPr id="484" name="Google Shape;484;p46"/>
          <p:cNvSpPr/>
          <p:nvPr/>
        </p:nvSpPr>
        <p:spPr>
          <a:xfrm>
            <a:off x="235322" y="3632996"/>
            <a:ext cx="23754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3B3535"/>
              </a:buClr>
              <a:buSzPts val="1800"/>
              <a:buFont typeface="Alexandria"/>
              <a:buNone/>
            </a:pPr>
            <a:r>
              <a:rPr b="0" i="0" lang="it-IT" sz="1800" u="none" cap="none" strike="noStrike">
                <a:solidFill>
                  <a:srgbClr val="3B3535"/>
                </a:solidFill>
                <a:latin typeface="Alexandria"/>
                <a:ea typeface="Alexandria"/>
                <a:cs typeface="Alexandria"/>
                <a:sym typeface="Alexandria"/>
              </a:rPr>
              <a:t>Injection</a:t>
            </a:r>
            <a:endParaRPr b="0" i="0" sz="1800" u="none" cap="none" strike="noStrike"/>
          </a:p>
        </p:txBody>
      </p:sp>
      <p:sp>
        <p:nvSpPr>
          <p:cNvPr id="485" name="Google Shape;485;p46"/>
          <p:cNvSpPr/>
          <p:nvPr/>
        </p:nvSpPr>
        <p:spPr>
          <a:xfrm>
            <a:off x="371400" y="3954358"/>
            <a:ext cx="11449200" cy="14448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Under general anaesthesia, fat is injected into the paralysed vocal fold (0.5–2 cc) in multiple layers</a:t>
            </a:r>
            <a:r>
              <a:rPr lang="it-IT">
                <a:solidFill>
                  <a:srgbClr val="3B3535"/>
                </a:solidFill>
                <a:latin typeface="Sora"/>
                <a:ea typeface="Sora"/>
                <a:cs typeface="Sora"/>
                <a:sym typeface="Sora"/>
              </a:rPr>
              <a:t>, </a:t>
            </a:r>
            <a:r>
              <a:rPr b="0" i="0" lang="it-IT" sz="1400" u="none" cap="none" strike="noStrike">
                <a:solidFill>
                  <a:srgbClr val="3B3535"/>
                </a:solidFill>
                <a:latin typeface="Sora"/>
                <a:ea typeface="Sora"/>
                <a:cs typeface="Sora"/>
                <a:sym typeface="Sora"/>
              </a:rPr>
              <a:t> muscle and paraglottic space</a:t>
            </a:r>
            <a:r>
              <a:rPr lang="it-IT">
                <a:solidFill>
                  <a:srgbClr val="3B3535"/>
                </a:solidFill>
                <a:latin typeface="Sora"/>
                <a:ea typeface="Sora"/>
                <a:cs typeface="Sora"/>
                <a:sym typeface="Sora"/>
              </a:rPr>
              <a:t>,</a:t>
            </a:r>
            <a:r>
              <a:rPr b="0" i="0" lang="it-IT" sz="1400" u="none" cap="none" strike="noStrike">
                <a:solidFill>
                  <a:srgbClr val="3B3535"/>
                </a:solidFill>
                <a:latin typeface="Sora"/>
                <a:ea typeface="Sora"/>
                <a:cs typeface="Sora"/>
                <a:sym typeface="Sora"/>
              </a:rPr>
              <a:t> plus 0.2–0.4 cc into the contralateral fold.</a:t>
            </a:r>
            <a:endParaRPr b="0" i="0" sz="1400" u="none" cap="none" strike="noStrike"/>
          </a:p>
        </p:txBody>
      </p:sp>
      <p:sp>
        <p:nvSpPr>
          <p:cNvPr id="486" name="Google Shape;486;p46"/>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487" name="Google Shape;487;p46"/>
          <p:cNvSpPr/>
          <p:nvPr/>
        </p:nvSpPr>
        <p:spPr>
          <a:xfrm>
            <a:off x="235315" y="4627907"/>
            <a:ext cx="6166500" cy="594000"/>
          </a:xfrm>
          <a:prstGeom prst="rect">
            <a:avLst/>
          </a:prstGeom>
          <a:noFill/>
          <a:ln>
            <a:noFill/>
          </a:ln>
        </p:spPr>
        <p:txBody>
          <a:bodyPr anchorCtr="0" anchor="t" bIns="0" lIns="0" spcFirstLastPara="1" rIns="0" wrap="square" tIns="0">
            <a:noAutofit/>
          </a:bodyPr>
          <a:lstStyle/>
          <a:p>
            <a:pPr indent="0" lvl="0" marL="0" marR="0" rtl="0" algn="l">
              <a:lnSpc>
                <a:spcPct val="125842"/>
              </a:lnSpc>
              <a:spcBef>
                <a:spcPts val="0"/>
              </a:spcBef>
              <a:spcAft>
                <a:spcPts val="0"/>
              </a:spcAft>
              <a:buClr>
                <a:srgbClr val="1F1E1E"/>
              </a:buClr>
              <a:buSzPts val="3700"/>
              <a:buFont typeface="Alexandria"/>
              <a:buNone/>
            </a:pPr>
            <a:r>
              <a:rPr b="0" i="0" lang="it-IT" sz="1800" u="none" cap="none" strike="noStrike">
                <a:solidFill>
                  <a:srgbClr val="1F1E1E"/>
                </a:solidFill>
                <a:latin typeface="Alexandria"/>
                <a:ea typeface="Alexandria"/>
                <a:cs typeface="Alexandria"/>
                <a:sym typeface="Alexandria"/>
              </a:rPr>
              <a:t>Study Design </a:t>
            </a:r>
            <a:endParaRPr b="0" i="0" sz="1800" u="none" cap="none" strike="noStrike"/>
          </a:p>
        </p:txBody>
      </p:sp>
      <p:sp>
        <p:nvSpPr>
          <p:cNvPr id="488" name="Google Shape;488;p46"/>
          <p:cNvSpPr/>
          <p:nvPr/>
        </p:nvSpPr>
        <p:spPr>
          <a:xfrm>
            <a:off x="411571" y="5021575"/>
            <a:ext cx="11078700" cy="7608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40 female, 29 male (mean age ~49 years). Pre- and post-operative voice recordings of sustained /a/ at 44.1 kHz, 5 cm from mouth. Mean post-op follow-up: 11.6 ± 11.8 months.</a:t>
            </a:r>
            <a:endParaRPr b="0" i="0" sz="1400" u="none" cap="none" strike="noStrike"/>
          </a:p>
        </p:txBody>
      </p:sp>
      <p:sp>
        <p:nvSpPr>
          <p:cNvPr id="489" name="Google Shape;489;p46"/>
          <p:cNvSpPr/>
          <p:nvPr/>
        </p:nvSpPr>
        <p:spPr>
          <a:xfrm>
            <a:off x="256047" y="5745168"/>
            <a:ext cx="2951400" cy="2967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1800"/>
              <a:buFont typeface="Alexandria"/>
              <a:buNone/>
            </a:pPr>
            <a:r>
              <a:rPr b="0" i="0" lang="it-IT" sz="1800" u="none" cap="none" strike="noStrike">
                <a:solidFill>
                  <a:srgbClr val="1F1E1E"/>
                </a:solidFill>
                <a:latin typeface="Alexandria"/>
                <a:ea typeface="Alexandria"/>
                <a:cs typeface="Alexandria"/>
                <a:sym typeface="Alexandria"/>
              </a:rPr>
              <a:t>Perceptual Assessment</a:t>
            </a:r>
            <a:endParaRPr b="0" i="0" sz="1800" u="none" cap="none" strike="noStrike"/>
          </a:p>
        </p:txBody>
      </p:sp>
      <p:sp>
        <p:nvSpPr>
          <p:cNvPr id="490" name="Google Shape;490;p46"/>
          <p:cNvSpPr/>
          <p:nvPr/>
        </p:nvSpPr>
        <p:spPr>
          <a:xfrm>
            <a:off x="371400" y="6100174"/>
            <a:ext cx="11449200" cy="882300"/>
          </a:xfrm>
          <a:prstGeom prst="rect">
            <a:avLst/>
          </a:prstGeom>
          <a:noFill/>
          <a:ln>
            <a:noFill/>
          </a:ln>
        </p:spPr>
        <p:txBody>
          <a:bodyPr anchorCtr="0" anchor="t" bIns="0" lIns="0" spcFirstLastPara="1" rIns="0" wrap="square" tIns="0">
            <a:noAutofit/>
          </a:bodyPr>
          <a:lstStyle/>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GRB scale (Grade, Roughness, Breathiness; 0–3) </a:t>
            </a:r>
            <a:endParaRPr>
              <a:solidFill>
                <a:srgbClr val="3B3535"/>
              </a:solidFill>
              <a:latin typeface="Sora"/>
              <a:ea typeface="Sora"/>
              <a:cs typeface="Sora"/>
              <a:sym typeface="Sora"/>
            </a:endParaRPr>
          </a:p>
          <a:p>
            <a:pPr indent="0" lvl="0" marL="0" marR="0" rtl="0" algn="l">
              <a:lnSpc>
                <a:spcPct val="158823"/>
              </a:lnSpc>
              <a:spcBef>
                <a:spcPts val="0"/>
              </a:spcBef>
              <a:spcAft>
                <a:spcPts val="0"/>
              </a:spcAft>
              <a:buClr>
                <a:srgbClr val="3B3535"/>
              </a:buClr>
              <a:buSzPts val="1400"/>
              <a:buFont typeface="Sora"/>
              <a:buNone/>
            </a:pPr>
            <a:r>
              <a:rPr b="0" i="0" lang="it-IT" sz="1400" u="none" cap="none" strike="noStrike">
                <a:solidFill>
                  <a:srgbClr val="3B3535"/>
                </a:solidFill>
                <a:latin typeface="Sora"/>
                <a:ea typeface="Sora"/>
                <a:cs typeface="Sora"/>
                <a:sym typeface="Sora"/>
              </a:rPr>
              <a:t>Patients split into </a:t>
            </a:r>
            <a:r>
              <a:rPr b="1" i="0" lang="it-IT" sz="1400" u="none" cap="none" strike="noStrike">
                <a:solidFill>
                  <a:srgbClr val="3B3535"/>
                </a:solidFill>
                <a:latin typeface="Sora"/>
                <a:ea typeface="Sora"/>
                <a:cs typeface="Sora"/>
                <a:sym typeface="Sora"/>
              </a:rPr>
              <a:t>Fully Recovered (FR, n=44)</a:t>
            </a:r>
            <a:r>
              <a:rPr b="0" i="0" lang="it-IT" sz="1400" u="none" cap="none" strike="noStrike">
                <a:solidFill>
                  <a:srgbClr val="3B3535"/>
                </a:solidFill>
                <a:latin typeface="Sora"/>
                <a:ea typeface="Sora"/>
                <a:cs typeface="Sora"/>
                <a:sym typeface="Sora"/>
              </a:rPr>
              <a:t> and </a:t>
            </a:r>
            <a:r>
              <a:rPr b="1" i="0" lang="it-IT" sz="1400" u="none" cap="none" strike="noStrike">
                <a:solidFill>
                  <a:srgbClr val="3B3535"/>
                </a:solidFill>
                <a:latin typeface="Sora"/>
                <a:ea typeface="Sora"/>
                <a:cs typeface="Sora"/>
                <a:sym typeface="Sora"/>
              </a:rPr>
              <a:t>Mildly Recovered (MR, n=25)</a:t>
            </a:r>
            <a:r>
              <a:rPr b="0" i="0" lang="it-IT" sz="1400" u="none" cap="none" strike="noStrike">
                <a:solidFill>
                  <a:srgbClr val="3B3535"/>
                </a:solidFill>
                <a:latin typeface="Sora"/>
                <a:ea typeface="Sora"/>
                <a:cs typeface="Sora"/>
                <a:sym typeface="Sora"/>
              </a:rPr>
              <a:t> groups.</a:t>
            </a:r>
            <a:endParaRPr b="0" i="0" sz="1400" u="none" cap="none" strike="noStrike"/>
          </a:p>
        </p:txBody>
      </p:sp>
      <p:sp>
        <p:nvSpPr>
          <p:cNvPr id="491" name="Google Shape;491;p46"/>
          <p:cNvSpPr/>
          <p:nvPr/>
        </p:nvSpPr>
        <p:spPr>
          <a:xfrm>
            <a:off x="168575" y="330450"/>
            <a:ext cx="11564700" cy="1980600"/>
          </a:xfrm>
          <a:prstGeom prst="rect">
            <a:avLst/>
          </a:prstGeom>
          <a:noFill/>
          <a:ln>
            <a:noFill/>
          </a:ln>
        </p:spPr>
        <p:txBody>
          <a:bodyPr anchorCtr="0" anchor="t" bIns="0" lIns="0" spcFirstLastPara="1" rIns="0" wrap="square" tIns="0">
            <a:noAutofit/>
          </a:bodyPr>
          <a:lstStyle/>
          <a:p>
            <a:pPr indent="0" lvl="0" marL="0" marR="0" rtl="0" algn="l">
              <a:lnSpc>
                <a:spcPct val="125287"/>
              </a:lnSpc>
              <a:spcBef>
                <a:spcPts val="0"/>
              </a:spcBef>
              <a:spcAft>
                <a:spcPts val="0"/>
              </a:spcAft>
              <a:buClr>
                <a:srgbClr val="1F1E1E"/>
              </a:buClr>
              <a:buSzPts val="3600"/>
              <a:buFont typeface="Alexandria"/>
              <a:buNone/>
            </a:pPr>
            <a:r>
              <a:rPr b="0" i="0" lang="it-IT" sz="3600" u="none" cap="none" strike="noStrike">
                <a:solidFill>
                  <a:srgbClr val="1F1E1E"/>
                </a:solidFill>
                <a:latin typeface="Alexandria"/>
                <a:ea typeface="Alexandria"/>
                <a:cs typeface="Alexandria"/>
                <a:sym typeface="Alexandria"/>
              </a:rPr>
              <a:t>Complexity Matching &amp; Multiscale Nonlinear Analysis of Voice Restoration via Fat Injection Laryngoplasty in Unilateral Vocal Fold Paralysis</a:t>
            </a:r>
            <a:endParaRPr b="0" i="0" sz="3600" u="none" cap="none" strike="noStrike"/>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47"/>
          <p:cNvSpPr/>
          <p:nvPr/>
        </p:nvSpPr>
        <p:spPr>
          <a:xfrm>
            <a:off x="760869" y="318446"/>
            <a:ext cx="6759600" cy="373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300"/>
              <a:buFont typeface="Alexandria"/>
              <a:buNone/>
            </a:pPr>
            <a:r>
              <a:rPr b="0" i="0" lang="it-IT" sz="2300" u="none" cap="none" strike="noStrike">
                <a:solidFill>
                  <a:srgbClr val="1F1E1E"/>
                </a:solidFill>
                <a:latin typeface="Alexandria"/>
                <a:ea typeface="Alexandria"/>
                <a:cs typeface="Alexandria"/>
                <a:sym typeface="Alexandria"/>
              </a:rPr>
              <a:t>The Analytical Framework: MFDFA in 5 Steps</a:t>
            </a:r>
            <a:endParaRPr b="0" i="0" sz="2300" u="none" cap="none" strike="noStrike"/>
          </a:p>
        </p:txBody>
      </p:sp>
      <p:sp>
        <p:nvSpPr>
          <p:cNvPr id="498" name="Google Shape;498;p47"/>
          <p:cNvSpPr/>
          <p:nvPr/>
        </p:nvSpPr>
        <p:spPr>
          <a:xfrm>
            <a:off x="5208708" y="972651"/>
            <a:ext cx="2708400" cy="659100"/>
          </a:xfrm>
          <a:prstGeom prst="roundRect">
            <a:avLst>
              <a:gd fmla="val 7243"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499" name="Google Shape;499;p47"/>
          <p:cNvSpPr/>
          <p:nvPr/>
        </p:nvSpPr>
        <p:spPr>
          <a:xfrm>
            <a:off x="5335014" y="1098956"/>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1</a:t>
            </a:r>
            <a:endParaRPr b="0" i="0" sz="1200" u="none" cap="none" strike="noStrike"/>
          </a:p>
        </p:txBody>
      </p:sp>
      <p:sp>
        <p:nvSpPr>
          <p:cNvPr id="500" name="Google Shape;500;p47"/>
          <p:cNvSpPr/>
          <p:nvPr/>
        </p:nvSpPr>
        <p:spPr>
          <a:xfrm>
            <a:off x="5335014" y="1357223"/>
            <a:ext cx="2455800" cy="1479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Center &amp; integrate the time series</a:t>
            </a:r>
            <a:endParaRPr b="0" i="0" sz="900" u="none" cap="none" strike="noStrike"/>
          </a:p>
        </p:txBody>
      </p:sp>
      <p:sp>
        <p:nvSpPr>
          <p:cNvPr id="501" name="Google Shape;501;p47"/>
          <p:cNvSpPr/>
          <p:nvPr/>
        </p:nvSpPr>
        <p:spPr>
          <a:xfrm>
            <a:off x="5208708" y="2623775"/>
            <a:ext cx="2708400" cy="807000"/>
          </a:xfrm>
          <a:prstGeom prst="roundRect">
            <a:avLst>
              <a:gd fmla="val 5914"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02" name="Google Shape;502;p47"/>
          <p:cNvSpPr/>
          <p:nvPr/>
        </p:nvSpPr>
        <p:spPr>
          <a:xfrm>
            <a:off x="5335014" y="2750081"/>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2</a:t>
            </a:r>
            <a:endParaRPr b="0" i="0" sz="1200" u="none" cap="none" strike="noStrike"/>
          </a:p>
        </p:txBody>
      </p:sp>
      <p:sp>
        <p:nvSpPr>
          <p:cNvPr id="503" name="Google Shape;503;p47"/>
          <p:cNvSpPr/>
          <p:nvPr/>
        </p:nvSpPr>
        <p:spPr>
          <a:xfrm>
            <a:off x="5335014" y="3008347"/>
            <a:ext cx="2455800" cy="2961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Divide into segments; compute linear trend per scale (s = 128, 256, 512…)</a:t>
            </a:r>
            <a:endParaRPr b="0" i="0" sz="900" u="none" cap="none" strike="noStrike"/>
          </a:p>
        </p:txBody>
      </p:sp>
      <p:sp>
        <p:nvSpPr>
          <p:cNvPr id="504" name="Google Shape;504;p47"/>
          <p:cNvSpPr/>
          <p:nvPr/>
        </p:nvSpPr>
        <p:spPr>
          <a:xfrm>
            <a:off x="5208708" y="4706052"/>
            <a:ext cx="2708400" cy="659100"/>
          </a:xfrm>
          <a:prstGeom prst="roundRect">
            <a:avLst>
              <a:gd fmla="val 7243"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05" name="Google Shape;505;p47"/>
          <p:cNvSpPr/>
          <p:nvPr/>
        </p:nvSpPr>
        <p:spPr>
          <a:xfrm>
            <a:off x="5335014" y="4832358"/>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3</a:t>
            </a:r>
            <a:endParaRPr b="0" i="0" sz="1200" u="none" cap="none" strike="noStrike"/>
          </a:p>
        </p:txBody>
      </p:sp>
      <p:sp>
        <p:nvSpPr>
          <p:cNvPr id="506" name="Google Shape;506;p47"/>
          <p:cNvSpPr/>
          <p:nvPr/>
        </p:nvSpPr>
        <p:spPr>
          <a:xfrm>
            <a:off x="5335014" y="5090625"/>
            <a:ext cx="2455800" cy="1479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Calculate RMS fluctuation function F²(n,s)</a:t>
            </a:r>
            <a:endParaRPr b="0" i="0" sz="900" u="none" cap="none" strike="noStrike"/>
          </a:p>
        </p:txBody>
      </p:sp>
      <p:sp>
        <p:nvSpPr>
          <p:cNvPr id="507" name="Google Shape;507;p47"/>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508" name="Google Shape;508;p47"/>
          <p:cNvSpPr txBox="1"/>
          <p:nvPr/>
        </p:nvSpPr>
        <p:spPr>
          <a:xfrm>
            <a:off x="7790825" y="355350"/>
            <a:ext cx="4304100" cy="377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it-IT" sz="1250">
                <a:solidFill>
                  <a:schemeClr val="dk1"/>
                </a:solidFill>
              </a:rPr>
              <a:t>x</a:t>
            </a:r>
            <a:r>
              <a:rPr baseline="-25000" i="1" lang="it-IT" sz="1250">
                <a:solidFill>
                  <a:schemeClr val="dk1"/>
                </a:solidFill>
              </a:rPr>
              <a:t>i</a:t>
            </a:r>
            <a:r>
              <a:rPr i="1" lang="it-IT" sz="750">
                <a:solidFill>
                  <a:schemeClr val="dk1"/>
                </a:solidFill>
              </a:rPr>
              <a:t> </a:t>
            </a:r>
            <a:r>
              <a:rPr lang="it-IT" sz="750">
                <a:solidFill>
                  <a:schemeClr val="dk1"/>
                </a:solidFill>
              </a:rPr>
              <a:t>   </a:t>
            </a:r>
            <a:r>
              <a:rPr lang="it-IT" sz="1150">
                <a:solidFill>
                  <a:schemeClr val="dk1"/>
                </a:solidFill>
              </a:rPr>
              <a:t>Audio recordings were downsampled at 22.05kHz</a:t>
            </a:r>
            <a:endParaRPr sz="1150">
              <a:solidFill>
                <a:schemeClr val="dk1"/>
              </a:solidFill>
            </a:endParaRPr>
          </a:p>
        </p:txBody>
      </p:sp>
      <p:pic>
        <p:nvPicPr>
          <p:cNvPr id="509" name="Google Shape;509;p47" title="Screenshot 2026-02-23 alle 19.00.04.png"/>
          <p:cNvPicPr preferRelativeResize="0"/>
          <p:nvPr/>
        </p:nvPicPr>
        <p:blipFill>
          <a:blip r:embed="rId3">
            <a:alphaModFix/>
          </a:blip>
          <a:stretch>
            <a:fillRect/>
          </a:stretch>
        </p:blipFill>
        <p:spPr>
          <a:xfrm>
            <a:off x="8494226" y="972650"/>
            <a:ext cx="2150074" cy="659100"/>
          </a:xfrm>
          <a:prstGeom prst="rect">
            <a:avLst/>
          </a:prstGeom>
          <a:noFill/>
          <a:ln>
            <a:noFill/>
          </a:ln>
        </p:spPr>
      </p:pic>
      <p:pic>
        <p:nvPicPr>
          <p:cNvPr id="510" name="Google Shape;510;p47" title="Screenshot 2026-02-23 alle 19.01.50.png"/>
          <p:cNvPicPr preferRelativeResize="0"/>
          <p:nvPr/>
        </p:nvPicPr>
        <p:blipFill>
          <a:blip r:embed="rId4">
            <a:alphaModFix/>
          </a:blip>
          <a:stretch>
            <a:fillRect/>
          </a:stretch>
        </p:blipFill>
        <p:spPr>
          <a:xfrm>
            <a:off x="8663114" y="2727825"/>
            <a:ext cx="2285486" cy="333300"/>
          </a:xfrm>
          <a:prstGeom prst="rect">
            <a:avLst/>
          </a:prstGeom>
          <a:noFill/>
          <a:ln>
            <a:noFill/>
          </a:ln>
        </p:spPr>
      </p:pic>
      <p:pic>
        <p:nvPicPr>
          <p:cNvPr id="511" name="Google Shape;511;p47" title="Screenshot 2026-02-23 alle 19.03.56.png"/>
          <p:cNvPicPr preferRelativeResize="0"/>
          <p:nvPr/>
        </p:nvPicPr>
        <p:blipFill>
          <a:blip r:embed="rId5">
            <a:alphaModFix/>
          </a:blip>
          <a:stretch>
            <a:fillRect/>
          </a:stretch>
        </p:blipFill>
        <p:spPr>
          <a:xfrm>
            <a:off x="8385028" y="4681050"/>
            <a:ext cx="3115646" cy="631550"/>
          </a:xfrm>
          <a:prstGeom prst="rect">
            <a:avLst/>
          </a:prstGeom>
          <a:noFill/>
          <a:ln>
            <a:noFill/>
          </a:ln>
        </p:spPr>
      </p:pic>
      <p:pic>
        <p:nvPicPr>
          <p:cNvPr id="512" name="Google Shape;512;p47" title="Screenshot 2026-02-23 alle 19.02.44.png"/>
          <p:cNvPicPr preferRelativeResize="0"/>
          <p:nvPr/>
        </p:nvPicPr>
        <p:blipFill>
          <a:blip r:embed="rId6">
            <a:alphaModFix/>
          </a:blip>
          <a:stretch>
            <a:fillRect/>
          </a:stretch>
        </p:blipFill>
        <p:spPr>
          <a:xfrm>
            <a:off x="699572" y="4108644"/>
            <a:ext cx="3970066" cy="2657997"/>
          </a:xfrm>
          <a:prstGeom prst="rect">
            <a:avLst/>
          </a:prstGeom>
          <a:noFill/>
          <a:ln>
            <a:noFill/>
          </a:ln>
        </p:spPr>
      </p:pic>
      <p:pic>
        <p:nvPicPr>
          <p:cNvPr id="513" name="Google Shape;513;p47" title="Screenshot 2026-02-23 alle 19.03.17.png"/>
          <p:cNvPicPr preferRelativeResize="0"/>
          <p:nvPr/>
        </p:nvPicPr>
        <p:blipFill>
          <a:blip r:embed="rId7">
            <a:alphaModFix/>
          </a:blip>
          <a:stretch>
            <a:fillRect/>
          </a:stretch>
        </p:blipFill>
        <p:spPr>
          <a:xfrm>
            <a:off x="569125" y="800684"/>
            <a:ext cx="3944755" cy="322882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48"/>
          <p:cNvSpPr/>
          <p:nvPr/>
        </p:nvSpPr>
        <p:spPr>
          <a:xfrm>
            <a:off x="760869" y="318446"/>
            <a:ext cx="6759600" cy="373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300"/>
              <a:buFont typeface="Alexandria"/>
              <a:buNone/>
            </a:pPr>
            <a:r>
              <a:rPr b="0" i="0" lang="it-IT" sz="2300" u="none" cap="none" strike="noStrike">
                <a:solidFill>
                  <a:srgbClr val="1F1E1E"/>
                </a:solidFill>
                <a:latin typeface="Alexandria"/>
                <a:ea typeface="Alexandria"/>
                <a:cs typeface="Alexandria"/>
                <a:sym typeface="Alexandria"/>
              </a:rPr>
              <a:t>The Analytical Framework: MFDFA in 5 Steps</a:t>
            </a:r>
            <a:endParaRPr b="0" i="0" sz="2300" u="none" cap="none" strike="noStrike"/>
          </a:p>
        </p:txBody>
      </p:sp>
      <p:sp>
        <p:nvSpPr>
          <p:cNvPr id="520" name="Google Shape;520;p48"/>
          <p:cNvSpPr/>
          <p:nvPr/>
        </p:nvSpPr>
        <p:spPr>
          <a:xfrm>
            <a:off x="5176325" y="1128924"/>
            <a:ext cx="2708400" cy="917400"/>
          </a:xfrm>
          <a:prstGeom prst="roundRect">
            <a:avLst>
              <a:gd fmla="val 7243"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21" name="Google Shape;521;p48"/>
          <p:cNvSpPr/>
          <p:nvPr/>
        </p:nvSpPr>
        <p:spPr>
          <a:xfrm>
            <a:off x="5302639" y="1255233"/>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3</a:t>
            </a:r>
            <a:endParaRPr b="0" i="0" sz="1200" u="none" cap="none" strike="noStrike"/>
          </a:p>
        </p:txBody>
      </p:sp>
      <p:sp>
        <p:nvSpPr>
          <p:cNvPr id="522" name="Google Shape;522;p48"/>
          <p:cNvSpPr/>
          <p:nvPr/>
        </p:nvSpPr>
        <p:spPr>
          <a:xfrm>
            <a:off x="5302639" y="1513500"/>
            <a:ext cx="2455800" cy="1479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1100" u="none" cap="none" strike="noStrike">
                <a:solidFill>
                  <a:srgbClr val="3B3535"/>
                </a:solidFill>
                <a:latin typeface="Sora"/>
                <a:ea typeface="Sora"/>
                <a:cs typeface="Sora"/>
                <a:sym typeface="Sora"/>
              </a:rPr>
              <a:t>Calculate RMS fluctuation function F²(n,s)</a:t>
            </a:r>
            <a:endParaRPr b="0" i="0" sz="1100" u="none" cap="none" strike="noStrike"/>
          </a:p>
        </p:txBody>
      </p:sp>
      <p:sp>
        <p:nvSpPr>
          <p:cNvPr id="523" name="Google Shape;523;p48"/>
          <p:cNvSpPr/>
          <p:nvPr/>
        </p:nvSpPr>
        <p:spPr>
          <a:xfrm>
            <a:off x="5176300" y="2734348"/>
            <a:ext cx="2708400" cy="1070400"/>
          </a:xfrm>
          <a:prstGeom prst="roundRect">
            <a:avLst>
              <a:gd fmla="val 5914"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24" name="Google Shape;524;p48"/>
          <p:cNvSpPr/>
          <p:nvPr/>
        </p:nvSpPr>
        <p:spPr>
          <a:xfrm>
            <a:off x="5302614" y="2860663"/>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4</a:t>
            </a:r>
            <a:endParaRPr b="0" i="0" sz="1200" u="none" cap="none" strike="noStrike"/>
          </a:p>
        </p:txBody>
      </p:sp>
      <p:sp>
        <p:nvSpPr>
          <p:cNvPr id="525" name="Google Shape;525;p48"/>
          <p:cNvSpPr/>
          <p:nvPr/>
        </p:nvSpPr>
        <p:spPr>
          <a:xfrm>
            <a:off x="5302614" y="3118930"/>
            <a:ext cx="2455800" cy="2961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1100" u="none" cap="none" strike="noStrike">
                <a:solidFill>
                  <a:srgbClr val="3B3535"/>
                </a:solidFill>
                <a:latin typeface="Sora"/>
                <a:ea typeface="Sora"/>
                <a:cs typeface="Sora"/>
                <a:sym typeface="Sora"/>
              </a:rPr>
              <a:t>Compute q-order fluctuation functions to capture multifractal structure</a:t>
            </a:r>
            <a:endParaRPr b="0" i="0" sz="1100" u="none" cap="none" strike="noStrike"/>
          </a:p>
        </p:txBody>
      </p:sp>
      <p:sp>
        <p:nvSpPr>
          <p:cNvPr id="526" name="Google Shape;526;p48"/>
          <p:cNvSpPr/>
          <p:nvPr/>
        </p:nvSpPr>
        <p:spPr>
          <a:xfrm>
            <a:off x="5176350" y="4492783"/>
            <a:ext cx="2708400" cy="1557000"/>
          </a:xfrm>
          <a:prstGeom prst="roundRect">
            <a:avLst>
              <a:gd fmla="val 5914" name="adj"/>
            </a:avLst>
          </a:prstGeom>
          <a:solidFill>
            <a:srgbClr val="FFFAFA"/>
          </a:solidFill>
          <a:ln cap="flat" cmpd="sng" w="1270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27" name="Google Shape;527;p48"/>
          <p:cNvSpPr/>
          <p:nvPr/>
        </p:nvSpPr>
        <p:spPr>
          <a:xfrm>
            <a:off x="5273141" y="4619397"/>
            <a:ext cx="1495200" cy="186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Step 5</a:t>
            </a:r>
            <a:endParaRPr b="0" i="0" sz="1200" u="none" cap="none" strike="noStrike"/>
          </a:p>
        </p:txBody>
      </p:sp>
      <p:sp>
        <p:nvSpPr>
          <p:cNvPr id="528" name="Google Shape;528;p48"/>
          <p:cNvSpPr/>
          <p:nvPr/>
        </p:nvSpPr>
        <p:spPr>
          <a:xfrm>
            <a:off x="5302664" y="4877338"/>
            <a:ext cx="2455800" cy="2961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Sora"/>
              <a:buNone/>
            </a:pPr>
            <a:r>
              <a:rPr b="0" i="0" lang="it-IT" sz="1200" u="none" cap="none" strike="noStrike">
                <a:solidFill>
                  <a:srgbClr val="3B3535"/>
                </a:solidFill>
                <a:latin typeface="Sora"/>
                <a:ea typeface="Sora"/>
                <a:cs typeface="Sora"/>
                <a:sym typeface="Sora"/>
              </a:rPr>
              <a:t>Derive Hurst exponents h(q) → Rényi τ(q) → </a:t>
            </a:r>
            <a:r>
              <a:rPr lang="it-IT" sz="1200">
                <a:solidFill>
                  <a:schemeClr val="dk1"/>
                </a:solidFill>
              </a:rPr>
              <a:t>Lipschitz-</a:t>
            </a:r>
            <a:r>
              <a:rPr b="0" i="0" lang="it-IT" sz="1200" u="none" cap="none" strike="noStrike">
                <a:solidFill>
                  <a:srgbClr val="3B3535"/>
                </a:solidFill>
                <a:latin typeface="Sora"/>
                <a:ea typeface="Sora"/>
                <a:cs typeface="Sora"/>
                <a:sym typeface="Sora"/>
              </a:rPr>
              <a:t>Hölder α(q) singularity spectrum</a:t>
            </a:r>
            <a:endParaRPr b="0" i="0" sz="1200" u="none" cap="none" strike="noStrike"/>
          </a:p>
        </p:txBody>
      </p:sp>
      <p:sp>
        <p:nvSpPr>
          <p:cNvPr id="529" name="Google Shape;529;p48"/>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530" name="Google Shape;530;p48"/>
          <p:cNvSpPr txBox="1"/>
          <p:nvPr/>
        </p:nvSpPr>
        <p:spPr>
          <a:xfrm>
            <a:off x="7790825" y="355350"/>
            <a:ext cx="4304100" cy="377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it-IT" sz="1250">
                <a:solidFill>
                  <a:schemeClr val="dk1"/>
                </a:solidFill>
              </a:rPr>
              <a:t>x</a:t>
            </a:r>
            <a:r>
              <a:rPr baseline="-25000" i="1" lang="it-IT" sz="1250">
                <a:solidFill>
                  <a:schemeClr val="dk1"/>
                </a:solidFill>
              </a:rPr>
              <a:t>i</a:t>
            </a:r>
            <a:r>
              <a:rPr i="1" lang="it-IT" sz="750">
                <a:solidFill>
                  <a:schemeClr val="dk1"/>
                </a:solidFill>
              </a:rPr>
              <a:t> </a:t>
            </a:r>
            <a:r>
              <a:rPr lang="it-IT" sz="750">
                <a:solidFill>
                  <a:schemeClr val="dk1"/>
                </a:solidFill>
              </a:rPr>
              <a:t>   </a:t>
            </a:r>
            <a:r>
              <a:rPr lang="it-IT" sz="1150">
                <a:solidFill>
                  <a:schemeClr val="dk1"/>
                </a:solidFill>
              </a:rPr>
              <a:t>Audio recordings were downsampled at 22.05kHz</a:t>
            </a:r>
            <a:endParaRPr sz="1150">
              <a:solidFill>
                <a:schemeClr val="dk1"/>
              </a:solidFill>
            </a:endParaRPr>
          </a:p>
        </p:txBody>
      </p:sp>
      <p:pic>
        <p:nvPicPr>
          <p:cNvPr id="531" name="Google Shape;531;p48" title="Screenshot 2026-02-23 alle 19.03.56.png"/>
          <p:cNvPicPr preferRelativeResize="0"/>
          <p:nvPr/>
        </p:nvPicPr>
        <p:blipFill>
          <a:blip r:embed="rId3">
            <a:alphaModFix/>
          </a:blip>
          <a:stretch>
            <a:fillRect/>
          </a:stretch>
        </p:blipFill>
        <p:spPr>
          <a:xfrm>
            <a:off x="8226303" y="1098825"/>
            <a:ext cx="3115646" cy="631550"/>
          </a:xfrm>
          <a:prstGeom prst="rect">
            <a:avLst/>
          </a:prstGeom>
          <a:noFill/>
          <a:ln>
            <a:noFill/>
          </a:ln>
        </p:spPr>
      </p:pic>
      <p:pic>
        <p:nvPicPr>
          <p:cNvPr id="532" name="Google Shape;532;p48" title="Screenshot 2026-02-23 alle 19.05.44.png"/>
          <p:cNvPicPr preferRelativeResize="0"/>
          <p:nvPr/>
        </p:nvPicPr>
        <p:blipFill rotWithShape="1">
          <a:blip r:embed="rId4">
            <a:alphaModFix/>
          </a:blip>
          <a:srcRect b="0" l="3640" r="-3640" t="0"/>
          <a:stretch/>
        </p:blipFill>
        <p:spPr>
          <a:xfrm>
            <a:off x="373250" y="692250"/>
            <a:ext cx="4365849" cy="3274675"/>
          </a:xfrm>
          <a:prstGeom prst="rect">
            <a:avLst/>
          </a:prstGeom>
          <a:noFill/>
          <a:ln>
            <a:noFill/>
          </a:ln>
        </p:spPr>
      </p:pic>
      <p:pic>
        <p:nvPicPr>
          <p:cNvPr id="533" name="Google Shape;533;p48" title="Screenshot 2026-02-23 alle 19.06.35.png"/>
          <p:cNvPicPr preferRelativeResize="0"/>
          <p:nvPr/>
        </p:nvPicPr>
        <p:blipFill>
          <a:blip r:embed="rId5">
            <a:alphaModFix/>
          </a:blip>
          <a:stretch>
            <a:fillRect/>
          </a:stretch>
        </p:blipFill>
        <p:spPr>
          <a:xfrm>
            <a:off x="8430812" y="2838025"/>
            <a:ext cx="2959275" cy="708550"/>
          </a:xfrm>
          <a:prstGeom prst="rect">
            <a:avLst/>
          </a:prstGeom>
          <a:noFill/>
          <a:ln>
            <a:noFill/>
          </a:ln>
        </p:spPr>
      </p:pic>
      <p:pic>
        <p:nvPicPr>
          <p:cNvPr id="534" name="Google Shape;534;p48" title="Screenshot 2026-02-23 alle 19.07.21.png"/>
          <p:cNvPicPr preferRelativeResize="0"/>
          <p:nvPr/>
        </p:nvPicPr>
        <p:blipFill>
          <a:blip r:embed="rId6">
            <a:alphaModFix/>
          </a:blip>
          <a:stretch>
            <a:fillRect/>
          </a:stretch>
        </p:blipFill>
        <p:spPr>
          <a:xfrm>
            <a:off x="222000" y="3920425"/>
            <a:ext cx="4719951" cy="2874725"/>
          </a:xfrm>
          <a:prstGeom prst="rect">
            <a:avLst/>
          </a:prstGeom>
          <a:noFill/>
          <a:ln>
            <a:noFill/>
          </a:ln>
        </p:spPr>
      </p:pic>
      <p:pic>
        <p:nvPicPr>
          <p:cNvPr id="535" name="Google Shape;535;p48" title="Screenshot 2026-02-23 alle 19.08.57.png"/>
          <p:cNvPicPr preferRelativeResize="0"/>
          <p:nvPr/>
        </p:nvPicPr>
        <p:blipFill>
          <a:blip r:embed="rId7">
            <a:alphaModFix/>
          </a:blip>
          <a:stretch>
            <a:fillRect/>
          </a:stretch>
        </p:blipFill>
        <p:spPr>
          <a:xfrm>
            <a:off x="8962336" y="4103650"/>
            <a:ext cx="1540600" cy="389125"/>
          </a:xfrm>
          <a:prstGeom prst="rect">
            <a:avLst/>
          </a:prstGeom>
          <a:noFill/>
          <a:ln>
            <a:noFill/>
          </a:ln>
        </p:spPr>
      </p:pic>
      <p:pic>
        <p:nvPicPr>
          <p:cNvPr id="536" name="Google Shape;536;p48" title="Screenshot 2026-02-23 alle 19.21.33.png"/>
          <p:cNvPicPr preferRelativeResize="0"/>
          <p:nvPr/>
        </p:nvPicPr>
        <p:blipFill>
          <a:blip r:embed="rId8">
            <a:alphaModFix/>
          </a:blip>
          <a:stretch>
            <a:fillRect/>
          </a:stretch>
        </p:blipFill>
        <p:spPr>
          <a:xfrm>
            <a:off x="8694963" y="4654222"/>
            <a:ext cx="2075334" cy="389125"/>
          </a:xfrm>
          <a:prstGeom prst="rect">
            <a:avLst/>
          </a:prstGeom>
          <a:noFill/>
          <a:ln>
            <a:noFill/>
          </a:ln>
        </p:spPr>
      </p:pic>
      <p:pic>
        <p:nvPicPr>
          <p:cNvPr id="537" name="Google Shape;537;p48" title="Screenshot 2026-02-23 alle 19.21.41.png"/>
          <p:cNvPicPr preferRelativeResize="0"/>
          <p:nvPr/>
        </p:nvPicPr>
        <p:blipFill>
          <a:blip r:embed="rId9">
            <a:alphaModFix/>
          </a:blip>
          <a:stretch>
            <a:fillRect/>
          </a:stretch>
        </p:blipFill>
        <p:spPr>
          <a:xfrm>
            <a:off x="8872775" y="5467019"/>
            <a:ext cx="2075325" cy="94332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49"/>
          <p:cNvSpPr/>
          <p:nvPr/>
        </p:nvSpPr>
        <p:spPr>
          <a:xfrm>
            <a:off x="581322" y="705743"/>
            <a:ext cx="7963200" cy="546300"/>
          </a:xfrm>
          <a:prstGeom prst="rect">
            <a:avLst/>
          </a:prstGeom>
          <a:noFill/>
          <a:ln>
            <a:noFill/>
          </a:ln>
        </p:spPr>
        <p:txBody>
          <a:bodyPr anchorCtr="0" anchor="t" bIns="0" lIns="0" spcFirstLastPara="1" rIns="0" wrap="square" tIns="0">
            <a:noAutofit/>
          </a:bodyPr>
          <a:lstStyle/>
          <a:p>
            <a:pPr indent="0" lvl="0" marL="0" marR="0" rtl="0" algn="l">
              <a:lnSpc>
                <a:spcPct val="125609"/>
              </a:lnSpc>
              <a:spcBef>
                <a:spcPts val="0"/>
              </a:spcBef>
              <a:spcAft>
                <a:spcPts val="0"/>
              </a:spcAft>
              <a:buClr>
                <a:srgbClr val="1F1E1E"/>
              </a:buClr>
              <a:buSzPts val="3400"/>
              <a:buFont typeface="Alexandria"/>
              <a:buNone/>
            </a:pPr>
            <a:r>
              <a:rPr b="0" i="0" lang="it-IT" sz="3400" u="none" cap="none" strike="noStrike">
                <a:solidFill>
                  <a:srgbClr val="1F1E1E"/>
                </a:solidFill>
                <a:latin typeface="Alexandria"/>
                <a:ea typeface="Alexandria"/>
                <a:cs typeface="Alexandria"/>
                <a:sym typeface="Alexandria"/>
              </a:rPr>
              <a:t>Complexity Matching: Core Concept</a:t>
            </a:r>
            <a:endParaRPr b="0" i="0" sz="3400" u="none" cap="none" strike="noStrike"/>
          </a:p>
        </p:txBody>
      </p:sp>
      <p:sp>
        <p:nvSpPr>
          <p:cNvPr id="544" name="Google Shape;544;p49"/>
          <p:cNvSpPr/>
          <p:nvPr/>
        </p:nvSpPr>
        <p:spPr>
          <a:xfrm>
            <a:off x="415176" y="1672550"/>
            <a:ext cx="4402200" cy="546300"/>
          </a:xfrm>
          <a:prstGeom prst="rect">
            <a:avLst/>
          </a:prstGeom>
          <a:noFill/>
          <a:ln>
            <a:noFill/>
          </a:ln>
        </p:spPr>
        <p:txBody>
          <a:bodyPr anchorCtr="0" anchor="t" bIns="0" lIns="0" spcFirstLastPara="1" rIns="0" wrap="square" tIns="0">
            <a:noAutofit/>
          </a:bodyPr>
          <a:lstStyle/>
          <a:p>
            <a:pPr indent="0" lvl="0" marL="0" marR="0" rtl="0" algn="l">
              <a:lnSpc>
                <a:spcPct val="124390"/>
              </a:lnSpc>
              <a:spcBef>
                <a:spcPts val="0"/>
              </a:spcBef>
              <a:spcAft>
                <a:spcPts val="0"/>
              </a:spcAft>
              <a:buClr>
                <a:srgbClr val="1F1E1E"/>
              </a:buClr>
              <a:buSzPts val="1700"/>
              <a:buFont typeface="Alexandria"/>
              <a:buNone/>
            </a:pPr>
            <a:r>
              <a:rPr b="0" i="0" lang="it-IT" sz="1700" u="none" cap="none" strike="noStrike">
                <a:solidFill>
                  <a:srgbClr val="1F1E1E"/>
                </a:solidFill>
                <a:latin typeface="Alexandria"/>
                <a:ea typeface="Alexandria"/>
                <a:cs typeface="Alexandria"/>
                <a:sym typeface="Alexandria"/>
              </a:rPr>
              <a:t>What Is Complexity Matching (CM)?</a:t>
            </a:r>
            <a:endParaRPr b="0" i="0" sz="1700" u="none" cap="none" strike="noStrike"/>
          </a:p>
        </p:txBody>
      </p:sp>
      <p:sp>
        <p:nvSpPr>
          <p:cNvPr id="545" name="Google Shape;545;p49"/>
          <p:cNvSpPr/>
          <p:nvPr/>
        </p:nvSpPr>
        <p:spPr>
          <a:xfrm>
            <a:off x="415176" y="2318950"/>
            <a:ext cx="4846800" cy="1785900"/>
          </a:xfrm>
          <a:prstGeom prst="rect">
            <a:avLst/>
          </a:prstGeom>
          <a:noFill/>
          <a:ln>
            <a:noFill/>
          </a:ln>
        </p:spPr>
        <p:txBody>
          <a:bodyPr anchorCtr="0" anchor="t" bIns="0" lIns="0" spcFirstLastPara="1" rIns="0" wrap="square" tIns="0">
            <a:noAutofit/>
          </a:bodyPr>
          <a:lstStyle/>
          <a:p>
            <a:pPr indent="0" lvl="0" marL="0" marR="0" rtl="0" algn="l">
              <a:lnSpc>
                <a:spcPct val="154838"/>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CM refers to maximised information flow between systems sharing similar complexity. </a:t>
            </a:r>
            <a:endParaRPr b="0" i="0" sz="1300" u="none" cap="none" strike="noStrike">
              <a:solidFill>
                <a:srgbClr val="3B3535"/>
              </a:solidFill>
              <a:latin typeface="Sora"/>
              <a:ea typeface="Sora"/>
              <a:cs typeface="Sora"/>
              <a:sym typeface="Sora"/>
            </a:endParaRPr>
          </a:p>
          <a:p>
            <a:pPr indent="0" lvl="0" marL="0" marR="0" rtl="0" algn="l">
              <a:lnSpc>
                <a:spcPct val="154838"/>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Spearman correlation of Hölder exponents α(q) between </a:t>
            </a:r>
            <a:r>
              <a:rPr b="1" i="0" lang="it-IT" sz="1300" u="none" cap="none" strike="noStrike">
                <a:solidFill>
                  <a:srgbClr val="3B3535"/>
                </a:solidFill>
                <a:latin typeface="Sora"/>
                <a:ea typeface="Sora"/>
                <a:cs typeface="Sora"/>
                <a:sym typeface="Sora"/>
              </a:rPr>
              <a:t>pre- and post-operative</a:t>
            </a:r>
            <a:r>
              <a:rPr b="0" i="0" lang="it-IT" sz="1300" u="none" cap="none" strike="noStrike">
                <a:solidFill>
                  <a:srgbClr val="3B3535"/>
                </a:solidFill>
                <a:latin typeface="Sora"/>
                <a:ea typeface="Sora"/>
                <a:cs typeface="Sora"/>
                <a:sym typeface="Sora"/>
              </a:rPr>
              <a:t> recordings quantifies how much chaotic voice behaviour is retained after surgery.</a:t>
            </a:r>
            <a:endParaRPr b="0" i="0" sz="1300" u="none" cap="none" strike="noStrike"/>
          </a:p>
        </p:txBody>
      </p:sp>
      <p:sp>
        <p:nvSpPr>
          <p:cNvPr id="546" name="Google Shape;546;p49"/>
          <p:cNvSpPr/>
          <p:nvPr/>
        </p:nvSpPr>
        <p:spPr>
          <a:xfrm>
            <a:off x="415175" y="4484500"/>
            <a:ext cx="5165700" cy="1275600"/>
          </a:xfrm>
          <a:prstGeom prst="rect">
            <a:avLst/>
          </a:prstGeom>
          <a:noFill/>
          <a:ln>
            <a:noFill/>
          </a:ln>
        </p:spPr>
        <p:txBody>
          <a:bodyPr anchorCtr="0" anchor="t" bIns="0" lIns="0" spcFirstLastPara="1" rIns="0" wrap="square" tIns="0">
            <a:noAutofit/>
          </a:bodyPr>
          <a:lstStyle/>
          <a:p>
            <a:pPr indent="0" lvl="0" marL="0" marR="0" rtl="0" algn="l">
              <a:lnSpc>
                <a:spcPct val="154838"/>
              </a:lnSpc>
              <a:spcBef>
                <a:spcPts val="0"/>
              </a:spcBef>
              <a:spcAft>
                <a:spcPts val="0"/>
              </a:spcAft>
              <a:buClr>
                <a:srgbClr val="000000"/>
              </a:buClr>
              <a:buSzPts val="1300"/>
              <a:buFont typeface="Sora"/>
              <a:buNone/>
            </a:pPr>
            <a:r>
              <a:rPr b="1" i="0" lang="it-IT" sz="1300" u="none" cap="none" strike="noStrike">
                <a:solidFill>
                  <a:srgbClr val="000000"/>
                </a:solidFill>
                <a:latin typeface="Sora"/>
                <a:ea typeface="Sora"/>
                <a:cs typeface="Sora"/>
                <a:sym typeface="Sora"/>
              </a:rPr>
              <a:t>Key hypothesis:</a:t>
            </a:r>
            <a:r>
              <a:rPr b="0" i="0" lang="it-IT" sz="1300" u="none" cap="none" strike="noStrike">
                <a:solidFill>
                  <a:srgbClr val="000000"/>
                </a:solidFill>
                <a:latin typeface="Sora"/>
                <a:ea typeface="Sora"/>
                <a:cs typeface="Sora"/>
                <a:sym typeface="Sora"/>
              </a:rPr>
              <a:t> If voice quality improves, pre/post similarity should be </a:t>
            </a:r>
            <a:r>
              <a:rPr b="1" i="0" lang="it-IT" sz="1300" u="none" cap="none" strike="noStrike">
                <a:solidFill>
                  <a:srgbClr val="000000"/>
                </a:solidFill>
                <a:latin typeface="Sora"/>
                <a:ea typeface="Sora"/>
                <a:cs typeface="Sora"/>
                <a:sym typeface="Sora"/>
              </a:rPr>
              <a:t>low</a:t>
            </a:r>
            <a:r>
              <a:rPr b="0" i="0" lang="it-IT" sz="1300" u="none" cap="none" strike="noStrike">
                <a:solidFill>
                  <a:srgbClr val="000000"/>
                </a:solidFill>
                <a:latin typeface="Sora"/>
                <a:ea typeface="Sora"/>
                <a:cs typeface="Sora"/>
                <a:sym typeface="Sora"/>
              </a:rPr>
              <a:t>. If recovery is incomplete, similarity remains </a:t>
            </a:r>
            <a:r>
              <a:rPr b="1" i="0" lang="it-IT" sz="1300" u="none" cap="none" strike="noStrike">
                <a:solidFill>
                  <a:srgbClr val="000000"/>
                </a:solidFill>
                <a:latin typeface="Sora"/>
                <a:ea typeface="Sora"/>
                <a:cs typeface="Sora"/>
                <a:sym typeface="Sora"/>
              </a:rPr>
              <a:t>high</a:t>
            </a:r>
            <a:r>
              <a:rPr b="0" i="0" lang="it-IT" sz="1300" u="none" cap="none" strike="noStrike">
                <a:solidFill>
                  <a:srgbClr val="000000"/>
                </a:solidFill>
                <a:latin typeface="Sora"/>
                <a:ea typeface="Sora"/>
                <a:cs typeface="Sora"/>
                <a:sym typeface="Sora"/>
              </a:rPr>
              <a:t>.</a:t>
            </a:r>
            <a:endParaRPr b="0" i="0" sz="1300" u="none" cap="none" strike="noStrike"/>
          </a:p>
        </p:txBody>
      </p:sp>
      <p:sp>
        <p:nvSpPr>
          <p:cNvPr id="547" name="Google Shape;547;p49"/>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548" name="Google Shape;548;p49" title="Screenshot 2026-02-23 alle 19.10.32.png"/>
          <p:cNvPicPr preferRelativeResize="0"/>
          <p:nvPr/>
        </p:nvPicPr>
        <p:blipFill>
          <a:blip r:embed="rId3">
            <a:alphaModFix/>
          </a:blip>
          <a:stretch>
            <a:fillRect/>
          </a:stretch>
        </p:blipFill>
        <p:spPr>
          <a:xfrm>
            <a:off x="6005425" y="1252051"/>
            <a:ext cx="5604453" cy="54535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50"/>
          <p:cNvSpPr/>
          <p:nvPr/>
        </p:nvSpPr>
        <p:spPr>
          <a:xfrm>
            <a:off x="586283" y="698103"/>
            <a:ext cx="6540600" cy="551100"/>
          </a:xfrm>
          <a:prstGeom prst="rect">
            <a:avLst/>
          </a:prstGeom>
          <a:noFill/>
          <a:ln>
            <a:noFill/>
          </a:ln>
        </p:spPr>
        <p:txBody>
          <a:bodyPr anchorCtr="0" anchor="t" bIns="0" lIns="0" spcFirstLastPara="1" rIns="0" wrap="square" tIns="0">
            <a:noAutofit/>
          </a:bodyPr>
          <a:lstStyle/>
          <a:p>
            <a:pPr indent="0" lvl="0" marL="0" marR="0" rtl="0" algn="l">
              <a:lnSpc>
                <a:spcPct val="125301"/>
              </a:lnSpc>
              <a:spcBef>
                <a:spcPts val="0"/>
              </a:spcBef>
              <a:spcAft>
                <a:spcPts val="0"/>
              </a:spcAft>
              <a:buClr>
                <a:srgbClr val="1F1E1E"/>
              </a:buClr>
              <a:buSzPts val="3500"/>
              <a:buFont typeface="Alexandria"/>
              <a:buNone/>
            </a:pPr>
            <a:r>
              <a:rPr b="0" i="0" lang="it-IT" sz="3500" u="none" cap="none" strike="noStrike">
                <a:solidFill>
                  <a:srgbClr val="1F1E1E"/>
                </a:solidFill>
                <a:latin typeface="Alexandria"/>
                <a:ea typeface="Alexandria"/>
                <a:cs typeface="Alexandria"/>
                <a:sym typeface="Alexandria"/>
              </a:rPr>
              <a:t>CM Results: FR vs. MR Groups</a:t>
            </a:r>
            <a:endParaRPr b="0" i="0" sz="3500" u="none" cap="none" strike="noStrike"/>
          </a:p>
        </p:txBody>
      </p:sp>
      <p:sp>
        <p:nvSpPr>
          <p:cNvPr id="555" name="Google Shape;555;p50"/>
          <p:cNvSpPr/>
          <p:nvPr/>
        </p:nvSpPr>
        <p:spPr>
          <a:xfrm>
            <a:off x="8020844" y="1637506"/>
            <a:ext cx="2204400" cy="275400"/>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1F1E1E"/>
              </a:buClr>
              <a:buSzPts val="1700"/>
              <a:buFont typeface="Alexandria"/>
              <a:buNone/>
            </a:pPr>
            <a:r>
              <a:rPr b="0" i="0" lang="it-IT" sz="1700" u="none" cap="none" strike="noStrike">
                <a:solidFill>
                  <a:srgbClr val="1F1E1E"/>
                </a:solidFill>
                <a:latin typeface="Alexandria"/>
                <a:ea typeface="Alexandria"/>
                <a:cs typeface="Alexandria"/>
                <a:sym typeface="Alexandria"/>
              </a:rPr>
              <a:t>Key Findings</a:t>
            </a:r>
            <a:endParaRPr b="0" i="0" sz="1700" u="none" cap="none" strike="noStrike"/>
          </a:p>
        </p:txBody>
      </p:sp>
      <p:sp>
        <p:nvSpPr>
          <p:cNvPr id="556" name="Google Shape;556;p50"/>
          <p:cNvSpPr/>
          <p:nvPr/>
        </p:nvSpPr>
        <p:spPr>
          <a:xfrm>
            <a:off x="7866391" y="2068425"/>
            <a:ext cx="3988500" cy="4037100"/>
          </a:xfrm>
          <a:prstGeom prst="rect">
            <a:avLst/>
          </a:prstGeom>
          <a:noFill/>
          <a:ln>
            <a:noFill/>
          </a:ln>
        </p:spPr>
        <p:txBody>
          <a:bodyPr anchorCtr="0" anchor="t" bIns="0" lIns="0" spcFirstLastPara="1" rIns="0" wrap="square" tIns="0">
            <a:noAutofit/>
          </a:bodyPr>
          <a:lstStyle/>
          <a:p>
            <a:pPr indent="0" lvl="0" marL="0" marR="0" rtl="0" algn="l">
              <a:lnSpc>
                <a:spcPct val="154838"/>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MR patients show </a:t>
            </a:r>
            <a:r>
              <a:rPr b="1" i="0" lang="it-IT" sz="1300" u="none" cap="none" strike="noStrike">
                <a:solidFill>
                  <a:srgbClr val="3B3535"/>
                </a:solidFill>
                <a:latin typeface="Sora"/>
                <a:ea typeface="Sora"/>
                <a:cs typeface="Sora"/>
                <a:sym typeface="Sora"/>
              </a:rPr>
              <a:t>significantly higher</a:t>
            </a:r>
            <a:r>
              <a:rPr b="0" i="0" lang="it-IT" sz="1300" u="none" cap="none" strike="noStrike">
                <a:solidFill>
                  <a:srgbClr val="3B3535"/>
                </a:solidFill>
                <a:latin typeface="Sora"/>
                <a:ea typeface="Sora"/>
                <a:cs typeface="Sora"/>
                <a:sym typeface="Sora"/>
              </a:rPr>
              <a:t> pre/post correlation coefficients across all scale ranges (p &lt; 0.001, Cohen's d &gt; 0.8)</a:t>
            </a:r>
            <a:endParaRPr b="0" i="0" sz="1300" u="none" cap="none" strike="noStrike"/>
          </a:p>
          <a:p>
            <a:pPr indent="0" lvl="0" marL="0" marR="0" rtl="0" algn="l">
              <a:lnSpc>
                <a:spcPct val="154838"/>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FR group correlations are </a:t>
            </a:r>
            <a:r>
              <a:rPr b="1" i="0" lang="it-IT" sz="1300" u="none" cap="none" strike="noStrike">
                <a:solidFill>
                  <a:srgbClr val="3B3535"/>
                </a:solidFill>
                <a:latin typeface="Sora"/>
                <a:ea typeface="Sora"/>
                <a:cs typeface="Sora"/>
                <a:sym typeface="Sora"/>
              </a:rPr>
              <a:t>non-significant</a:t>
            </a:r>
            <a:r>
              <a:rPr b="0" i="0" lang="it-IT" sz="1300" u="none" cap="none" strike="noStrike">
                <a:solidFill>
                  <a:srgbClr val="3B3535"/>
                </a:solidFill>
                <a:latin typeface="Sora"/>
                <a:ea typeface="Sora"/>
                <a:cs typeface="Sora"/>
                <a:sym typeface="Sora"/>
              </a:rPr>
              <a:t> chaotic voice behaviour is not retained after full recovery</a:t>
            </a:r>
            <a:endParaRPr b="0" i="0" sz="1300" u="none" cap="none" strike="noStrike"/>
          </a:p>
          <a:p>
            <a:pPr indent="0" lvl="0" marL="0" marR="0" rtl="0" algn="l">
              <a:lnSpc>
                <a:spcPct val="154838"/>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Randomising patient order within MR collapses correlations → variations are </a:t>
            </a:r>
            <a:r>
              <a:rPr b="1" i="0" lang="it-IT" sz="1300" u="none" cap="none" strike="noStrike">
                <a:solidFill>
                  <a:srgbClr val="3B3535"/>
                </a:solidFill>
                <a:latin typeface="Sora"/>
                <a:ea typeface="Sora"/>
                <a:cs typeface="Sora"/>
                <a:sym typeface="Sora"/>
              </a:rPr>
              <a:t>subject-specific</a:t>
            </a:r>
            <a:r>
              <a:rPr b="0" i="0" lang="it-IT" sz="1300" u="none" cap="none" strike="noStrike">
                <a:solidFill>
                  <a:srgbClr val="3B3535"/>
                </a:solidFill>
                <a:latin typeface="Sora"/>
                <a:ea typeface="Sora"/>
                <a:cs typeface="Sora"/>
                <a:sym typeface="Sora"/>
              </a:rPr>
              <a:t>, supporting precision medicine</a:t>
            </a:r>
            <a:endParaRPr b="0" i="0" sz="1300" u="none" cap="none" strike="noStrike"/>
          </a:p>
          <a:p>
            <a:pPr indent="-298450" lvl="0" marL="292100" marR="0" rtl="0" algn="l">
              <a:lnSpc>
                <a:spcPct val="154838"/>
              </a:lnSpc>
              <a:spcBef>
                <a:spcPts val="0"/>
              </a:spcBef>
              <a:spcAft>
                <a:spcPts val="0"/>
              </a:spcAft>
              <a:buClr>
                <a:srgbClr val="3B3535"/>
              </a:buClr>
              <a:buSzPts val="1300"/>
              <a:buFont typeface="Sora"/>
              <a:buChar char="•"/>
            </a:pPr>
            <a:r>
              <a:rPr b="0" i="0" lang="it-IT" sz="1300" u="none" cap="none" strike="noStrike">
                <a:solidFill>
                  <a:srgbClr val="3B3535"/>
                </a:solidFill>
                <a:latin typeface="Sora"/>
                <a:ea typeface="Sora"/>
                <a:cs typeface="Sora"/>
                <a:sym typeface="Sora"/>
              </a:rPr>
              <a:t>Longer disease duration significantly associated with mild recovery (p = 0.013); age and aetiology were not significant</a:t>
            </a:r>
            <a:endParaRPr b="0" i="0" sz="1300" u="none" cap="none" strike="noStrike"/>
          </a:p>
        </p:txBody>
      </p:sp>
      <p:sp>
        <p:nvSpPr>
          <p:cNvPr id="557" name="Google Shape;557;p50"/>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558" name="Google Shape;558;p50" title="Screenshot 2026-02-23 alle 19.25.14.png"/>
          <p:cNvPicPr preferRelativeResize="0"/>
          <p:nvPr/>
        </p:nvPicPr>
        <p:blipFill>
          <a:blip r:embed="rId3">
            <a:alphaModFix/>
          </a:blip>
          <a:stretch>
            <a:fillRect/>
          </a:stretch>
        </p:blipFill>
        <p:spPr>
          <a:xfrm>
            <a:off x="795975" y="1434978"/>
            <a:ext cx="5732183" cy="530399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51"/>
          <p:cNvSpPr/>
          <p:nvPr/>
        </p:nvSpPr>
        <p:spPr>
          <a:xfrm>
            <a:off x="591138" y="592542"/>
            <a:ext cx="10257900" cy="523500"/>
          </a:xfrm>
          <a:prstGeom prst="rect">
            <a:avLst/>
          </a:prstGeom>
          <a:noFill/>
          <a:ln>
            <a:noFill/>
          </a:ln>
        </p:spPr>
        <p:txBody>
          <a:bodyPr anchorCtr="0" anchor="t" bIns="0" lIns="0" spcFirstLastPara="1" rIns="0" wrap="square" tIns="0">
            <a:noAutofit/>
          </a:bodyPr>
          <a:lstStyle/>
          <a:p>
            <a:pPr indent="0" lvl="0" marL="0" marR="0" rtl="0" algn="l">
              <a:lnSpc>
                <a:spcPct val="124050"/>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Multiscale Sample Entropy: The Standout Metric</a:t>
            </a:r>
            <a:endParaRPr b="0" i="0" sz="3300" u="none" cap="none" strike="noStrike"/>
          </a:p>
        </p:txBody>
      </p:sp>
      <p:sp>
        <p:nvSpPr>
          <p:cNvPr id="565" name="Google Shape;565;p51"/>
          <p:cNvSpPr/>
          <p:nvPr/>
        </p:nvSpPr>
        <p:spPr>
          <a:xfrm>
            <a:off x="5933825" y="1773525"/>
            <a:ext cx="5707500" cy="4890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Sample Entropy (SE) Outperforms All Others</a:t>
            </a:r>
            <a:endParaRPr b="0" i="0" sz="1600" u="none" cap="none" strike="noStrike"/>
          </a:p>
        </p:txBody>
      </p:sp>
      <p:sp>
        <p:nvSpPr>
          <p:cNvPr id="566" name="Google Shape;566;p51"/>
          <p:cNvSpPr/>
          <p:nvPr/>
        </p:nvSpPr>
        <p:spPr>
          <a:xfrm>
            <a:off x="5933825" y="2338400"/>
            <a:ext cx="5908200" cy="9579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SE is consistently </a:t>
            </a:r>
            <a:r>
              <a:rPr b="1" i="0" lang="it-IT" sz="1300" u="none" cap="none" strike="noStrike">
                <a:solidFill>
                  <a:srgbClr val="3B3535"/>
                </a:solidFill>
                <a:latin typeface="Sora"/>
                <a:ea typeface="Sora"/>
                <a:cs typeface="Sora"/>
                <a:sym typeface="Sora"/>
              </a:rPr>
              <a:t>higher pre-operatively</a:t>
            </a:r>
            <a:r>
              <a:rPr b="0" i="0" lang="it-IT" sz="1300" u="none" cap="none" strike="noStrike">
                <a:solidFill>
                  <a:srgbClr val="3B3535"/>
                </a:solidFill>
                <a:latin typeface="Sora"/>
                <a:ea typeface="Sora"/>
                <a:cs typeface="Sora"/>
                <a:sym typeface="Sora"/>
              </a:rPr>
              <a:t> across scales for both FR and MR groups — the only metric with a coherent, non-intersecting trend.</a:t>
            </a:r>
            <a:endParaRPr b="0" i="0" sz="1300" u="none" cap="none" strike="noStrike"/>
          </a:p>
        </p:txBody>
      </p:sp>
      <p:sp>
        <p:nvSpPr>
          <p:cNvPr id="567" name="Google Shape;567;p51"/>
          <p:cNvSpPr/>
          <p:nvPr/>
        </p:nvSpPr>
        <p:spPr>
          <a:xfrm>
            <a:off x="6667575" y="3487050"/>
            <a:ext cx="5122800" cy="15354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300"/>
              <a:buFont typeface="Sora"/>
              <a:buNone/>
            </a:pPr>
            <a:r>
              <a:rPr b="1" i="0" lang="it-IT" sz="1300" u="none" cap="none" strike="noStrike">
                <a:solidFill>
                  <a:srgbClr val="3B3535"/>
                </a:solidFill>
                <a:latin typeface="Sora"/>
                <a:ea typeface="Sora"/>
                <a:cs typeface="Sora"/>
                <a:sym typeface="Sora"/>
              </a:rPr>
              <a:t>Scales 1–2:</a:t>
            </a:r>
            <a:r>
              <a:rPr b="0" i="0" lang="it-IT" sz="1300" u="none" cap="none" strike="noStrike">
                <a:solidFill>
                  <a:srgbClr val="3B3535"/>
                </a:solidFill>
                <a:latin typeface="Sora"/>
                <a:ea typeface="Sora"/>
                <a:cs typeface="Sora"/>
                <a:sym typeface="Sora"/>
              </a:rPr>
              <a:t> Reduced noise at phonatory level</a:t>
            </a:r>
            <a:endParaRPr b="0" i="0" sz="1300" u="none" cap="none" strike="noStrike"/>
          </a:p>
          <a:p>
            <a:pPr indent="0" lvl="0" marL="0" marR="0" rtl="0" algn="l">
              <a:lnSpc>
                <a:spcPct val="150000"/>
              </a:lnSpc>
              <a:spcBef>
                <a:spcPts val="0"/>
              </a:spcBef>
              <a:spcAft>
                <a:spcPts val="0"/>
              </a:spcAft>
              <a:buClr>
                <a:srgbClr val="3B3535"/>
              </a:buClr>
              <a:buSzPts val="1300"/>
              <a:buFont typeface="Sora"/>
              <a:buNone/>
            </a:pPr>
            <a:r>
              <a:rPr b="1" i="0" lang="it-IT" sz="1300" u="none" cap="none" strike="noStrike">
                <a:solidFill>
                  <a:srgbClr val="3B3535"/>
                </a:solidFill>
                <a:latin typeface="Sora"/>
                <a:ea typeface="Sora"/>
                <a:cs typeface="Sora"/>
                <a:sym typeface="Sora"/>
              </a:rPr>
              <a:t>Scales 3–4:</a:t>
            </a:r>
            <a:r>
              <a:rPr b="0" i="0" lang="it-IT" sz="1300" u="none" cap="none" strike="noStrike">
                <a:solidFill>
                  <a:srgbClr val="3B3535"/>
                </a:solidFill>
                <a:latin typeface="Sora"/>
                <a:ea typeface="Sora"/>
                <a:cs typeface="Sora"/>
                <a:sym typeface="Sora"/>
              </a:rPr>
              <a:t> Improved articulation (tongue, lips)</a:t>
            </a:r>
            <a:endParaRPr b="0" i="0" sz="1300" u="none" cap="none" strike="noStrike"/>
          </a:p>
          <a:p>
            <a:pPr indent="0" lvl="0" marL="0" marR="0" rtl="0" algn="l">
              <a:lnSpc>
                <a:spcPct val="150000"/>
              </a:lnSpc>
              <a:spcBef>
                <a:spcPts val="0"/>
              </a:spcBef>
              <a:spcAft>
                <a:spcPts val="0"/>
              </a:spcAft>
              <a:buClr>
                <a:srgbClr val="3B3535"/>
              </a:buClr>
              <a:buSzPts val="1300"/>
              <a:buFont typeface="Sora"/>
              <a:buNone/>
            </a:pPr>
            <a:r>
              <a:rPr b="1" i="0" lang="it-IT" sz="1300" u="none" cap="none" strike="noStrike">
                <a:solidFill>
                  <a:srgbClr val="3B3535"/>
                </a:solidFill>
                <a:latin typeface="Sora"/>
                <a:ea typeface="Sora"/>
                <a:cs typeface="Sora"/>
                <a:sym typeface="Sora"/>
              </a:rPr>
              <a:t>Scale 7–8:</a:t>
            </a:r>
            <a:r>
              <a:rPr b="0" i="0" lang="it-IT" sz="1300" u="none" cap="none" strike="noStrike">
                <a:solidFill>
                  <a:srgbClr val="3B3535"/>
                </a:solidFill>
                <a:latin typeface="Sora"/>
                <a:ea typeface="Sora"/>
                <a:cs typeface="Sora"/>
                <a:sym typeface="Sora"/>
              </a:rPr>
              <a:t> Regularised vocal fold vibration; reduced vocal fry</a:t>
            </a:r>
            <a:endParaRPr b="0" i="0" sz="1300" u="none" cap="none" strike="noStrike"/>
          </a:p>
        </p:txBody>
      </p:sp>
      <p:sp>
        <p:nvSpPr>
          <p:cNvPr id="568" name="Google Shape;568;p51"/>
          <p:cNvSpPr/>
          <p:nvPr/>
        </p:nvSpPr>
        <p:spPr>
          <a:xfrm>
            <a:off x="5933825" y="5148550"/>
            <a:ext cx="6049500" cy="7185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300"/>
              <a:buFont typeface="Sora"/>
              <a:buNone/>
            </a:pPr>
            <a:r>
              <a:rPr b="0" i="0" lang="it-IT" sz="1300" u="none" cap="none" strike="noStrike">
                <a:solidFill>
                  <a:srgbClr val="3B3535"/>
                </a:solidFill>
                <a:latin typeface="Sora"/>
                <a:ea typeface="Sora"/>
                <a:cs typeface="Sora"/>
                <a:sym typeface="Sora"/>
              </a:rPr>
              <a:t>LLE, D2, and Hurst Exponent showed ambiguous or non-significant trends across scales.</a:t>
            </a:r>
            <a:endParaRPr b="0" i="0" sz="1300" u="none" cap="none" strike="noStrike"/>
          </a:p>
        </p:txBody>
      </p:sp>
      <p:sp>
        <p:nvSpPr>
          <p:cNvPr id="569" name="Google Shape;569;p51"/>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570" name="Google Shape;570;p51" title="Screenshot 2026-02-23 alle 19.27.27.png"/>
          <p:cNvPicPr preferRelativeResize="0"/>
          <p:nvPr/>
        </p:nvPicPr>
        <p:blipFill>
          <a:blip r:embed="rId3">
            <a:alphaModFix/>
          </a:blip>
          <a:stretch>
            <a:fillRect/>
          </a:stretch>
        </p:blipFill>
        <p:spPr>
          <a:xfrm>
            <a:off x="1014800" y="1476242"/>
            <a:ext cx="4516888" cy="516500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75" name="Shape 575"/>
        <p:cNvGrpSpPr/>
        <p:nvPr/>
      </p:nvGrpSpPr>
      <p:grpSpPr>
        <a:xfrm>
          <a:off x="0" y="0"/>
          <a:ext cx="0" cy="0"/>
          <a:chOff x="0" y="0"/>
          <a:chExt cx="0" cy="0"/>
        </a:xfrm>
      </p:grpSpPr>
      <p:sp>
        <p:nvSpPr>
          <p:cNvPr id="576" name="Google Shape;576;p52"/>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577" name="Google Shape;577;p52"/>
          <p:cNvSpPr/>
          <p:nvPr/>
        </p:nvSpPr>
        <p:spPr>
          <a:xfrm>
            <a:off x="631924" y="1629768"/>
            <a:ext cx="9219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78" name="Google Shape;578;p52"/>
          <p:cNvSpPr/>
          <p:nvPr/>
        </p:nvSpPr>
        <p:spPr>
          <a:xfrm>
            <a:off x="733025" y="1683451"/>
            <a:ext cx="820800" cy="202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3</a:t>
            </a:r>
            <a:endParaRPr b="0" i="0" sz="1000" u="none" cap="none" strike="noStrike"/>
          </a:p>
        </p:txBody>
      </p:sp>
      <p:sp>
        <p:nvSpPr>
          <p:cNvPr id="579" name="Google Shape;579;p52"/>
          <p:cNvSpPr/>
          <p:nvPr/>
        </p:nvSpPr>
        <p:spPr>
          <a:xfrm>
            <a:off x="1632552" y="1683450"/>
            <a:ext cx="2259600" cy="202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EMOTIONAL DYNAMICS</a:t>
            </a:r>
            <a:endParaRPr b="0" i="0" sz="1000" u="none" cap="none" strike="noStrike"/>
          </a:p>
        </p:txBody>
      </p:sp>
      <p:sp>
        <p:nvSpPr>
          <p:cNvPr id="580" name="Google Shape;580;p52"/>
          <p:cNvSpPr/>
          <p:nvPr/>
        </p:nvSpPr>
        <p:spPr>
          <a:xfrm>
            <a:off x="631924" y="2002433"/>
            <a:ext cx="107583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Emotional Dynamics as Energy-Regulated Systems</a:t>
            </a:r>
            <a:endParaRPr b="0" i="0" sz="3300" u="none" cap="none" strike="noStrike"/>
          </a:p>
        </p:txBody>
      </p:sp>
      <p:sp>
        <p:nvSpPr>
          <p:cNvPr id="581" name="Google Shape;581;p52"/>
          <p:cNvSpPr/>
          <p:nvPr/>
        </p:nvSpPr>
        <p:spPr>
          <a:xfrm>
            <a:off x="631924" y="2758976"/>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We model emotional state as a latent 2D variable </a:t>
            </a:r>
            <a:r>
              <a:rPr i="1" lang="it-IT" sz="1200">
                <a:solidFill>
                  <a:srgbClr val="3B3535"/>
                </a:solidFill>
                <a:latin typeface="Sora"/>
                <a:ea typeface="Sora"/>
                <a:cs typeface="Sora"/>
                <a:sym typeface="Sora"/>
              </a:rPr>
              <a:t>                      </a:t>
            </a:r>
            <a:r>
              <a:rPr b="0" i="0" lang="it-IT" sz="1200" u="none" cap="none" strike="noStrike">
                <a:solidFill>
                  <a:srgbClr val="3B3535"/>
                </a:solidFill>
                <a:latin typeface="Sora"/>
                <a:ea typeface="Sora"/>
                <a:cs typeface="Sora"/>
                <a:sym typeface="Sora"/>
              </a:rPr>
              <a:t>. The energy landscape is defined as:</a:t>
            </a:r>
            <a:endParaRPr b="0" i="0" sz="1200" u="none" cap="none" strike="noStrike"/>
          </a:p>
        </p:txBody>
      </p:sp>
      <p:sp>
        <p:nvSpPr>
          <p:cNvPr id="582" name="Google Shape;582;p52"/>
          <p:cNvSpPr/>
          <p:nvPr/>
        </p:nvSpPr>
        <p:spPr>
          <a:xfrm>
            <a:off x="631924" y="3211612"/>
            <a:ext cx="10928400" cy="4314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583" name="Google Shape;583;p52"/>
          <p:cNvPicPr preferRelativeResize="0"/>
          <p:nvPr/>
        </p:nvPicPr>
        <p:blipFill rotWithShape="1">
          <a:blip r:embed="rId4">
            <a:alphaModFix/>
          </a:blip>
          <a:srcRect b="0" l="0" r="0" t="0"/>
          <a:stretch/>
        </p:blipFill>
        <p:spPr>
          <a:xfrm>
            <a:off x="631924" y="3211612"/>
            <a:ext cx="10928152" cy="431602"/>
          </a:xfrm>
          <a:prstGeom prst="rect">
            <a:avLst/>
          </a:prstGeom>
          <a:noFill/>
          <a:ln>
            <a:noFill/>
          </a:ln>
        </p:spPr>
      </p:pic>
      <p:sp>
        <p:nvSpPr>
          <p:cNvPr id="584" name="Google Shape;584;p52"/>
          <p:cNvSpPr/>
          <p:nvPr/>
        </p:nvSpPr>
        <p:spPr>
          <a:xfrm>
            <a:off x="631924" y="3843139"/>
            <a:ext cx="3537300" cy="954600"/>
          </a:xfrm>
          <a:prstGeom prst="roundRect">
            <a:avLst>
              <a:gd fmla="val 6951"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85" name="Google Shape;585;p52"/>
          <p:cNvSpPr/>
          <p:nvPr/>
        </p:nvSpPr>
        <p:spPr>
          <a:xfrm>
            <a:off x="796231" y="4007445"/>
            <a:ext cx="2078700" cy="2784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1" lang="it-IT" sz="1600" u="none" cap="none" strike="noStrike">
                <a:solidFill>
                  <a:srgbClr val="3B3535"/>
                </a:solidFill>
                <a:latin typeface="Alexandria"/>
                <a:ea typeface="Alexandria"/>
                <a:cs typeface="Alexandria"/>
                <a:sym typeface="Alexandria"/>
              </a:rPr>
              <a:t>z</a:t>
            </a:r>
            <a:r>
              <a:rPr b="0" baseline="-25000" i="1" lang="it-IT" sz="1600" u="none" cap="none" strike="noStrike">
                <a:solidFill>
                  <a:srgbClr val="3B3535"/>
                </a:solidFill>
                <a:latin typeface="Alexandria"/>
                <a:ea typeface="Alexandria"/>
                <a:cs typeface="Alexandria"/>
                <a:sym typeface="Alexandria"/>
              </a:rPr>
              <a:t>1 </a:t>
            </a:r>
            <a:r>
              <a:rPr b="0" i="1" lang="it-IT" sz="1600" u="none" cap="none" strike="noStrike">
                <a:solidFill>
                  <a:srgbClr val="3B3535"/>
                </a:solidFill>
                <a:latin typeface="Alexandria"/>
                <a:ea typeface="Alexandria"/>
                <a:cs typeface="Alexandria"/>
                <a:sym typeface="Alexandria"/>
              </a:rPr>
              <a:t>, z</a:t>
            </a:r>
            <a:r>
              <a:rPr b="0" baseline="-25000" i="1" lang="it-IT" sz="1600" u="none" cap="none" strike="noStrike">
                <a:solidFill>
                  <a:srgbClr val="3B3535"/>
                </a:solidFill>
                <a:latin typeface="Alexandria"/>
                <a:ea typeface="Alexandria"/>
                <a:cs typeface="Alexandria"/>
                <a:sym typeface="Alexandria"/>
              </a:rPr>
              <a:t>2</a:t>
            </a:r>
            <a:endParaRPr b="0" baseline="-25000" i="0" sz="1600" u="none" cap="none" strike="noStrike"/>
          </a:p>
        </p:txBody>
      </p:sp>
      <p:sp>
        <p:nvSpPr>
          <p:cNvPr id="586" name="Google Shape;586;p52"/>
          <p:cNvSpPr/>
          <p:nvPr/>
        </p:nvSpPr>
        <p:spPr>
          <a:xfrm>
            <a:off x="796231" y="4380707"/>
            <a:ext cx="32088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Latent emotional dimensions</a:t>
            </a:r>
            <a:endParaRPr b="0" i="0" sz="1200" u="none" cap="none" strike="noStrike"/>
          </a:p>
        </p:txBody>
      </p:sp>
      <p:sp>
        <p:nvSpPr>
          <p:cNvPr id="587" name="Google Shape;587;p52"/>
          <p:cNvSpPr/>
          <p:nvPr/>
        </p:nvSpPr>
        <p:spPr>
          <a:xfrm>
            <a:off x="4327228" y="3843139"/>
            <a:ext cx="3537600" cy="954600"/>
          </a:xfrm>
          <a:prstGeom prst="roundRect">
            <a:avLst>
              <a:gd fmla="val 6951"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88" name="Google Shape;588;p52"/>
          <p:cNvSpPr/>
          <p:nvPr/>
        </p:nvSpPr>
        <p:spPr>
          <a:xfrm>
            <a:off x="4491533" y="4007445"/>
            <a:ext cx="2078700" cy="2784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1" lang="it-IT" sz="1600" u="none" cap="none" strike="noStrike">
                <a:solidFill>
                  <a:srgbClr val="3B3535"/>
                </a:solidFill>
                <a:latin typeface="Alexandria"/>
                <a:ea typeface="Alexandria"/>
                <a:cs typeface="Alexandria"/>
                <a:sym typeface="Alexandria"/>
              </a:rPr>
              <a:t>b</a:t>
            </a:r>
            <a:endParaRPr b="0" i="0" sz="1600" u="none" cap="none" strike="noStrike"/>
          </a:p>
        </p:txBody>
      </p:sp>
      <p:sp>
        <p:nvSpPr>
          <p:cNvPr id="589" name="Google Shape;589;p52"/>
          <p:cNvSpPr/>
          <p:nvPr/>
        </p:nvSpPr>
        <p:spPr>
          <a:xfrm>
            <a:off x="4491533" y="4380707"/>
            <a:ext cx="32088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Bias from external stimulus</a:t>
            </a:r>
            <a:endParaRPr b="0" i="0" sz="1200" u="none" cap="none" strike="noStrike"/>
          </a:p>
        </p:txBody>
      </p:sp>
      <p:sp>
        <p:nvSpPr>
          <p:cNvPr id="590" name="Google Shape;590;p52"/>
          <p:cNvSpPr/>
          <p:nvPr/>
        </p:nvSpPr>
        <p:spPr>
          <a:xfrm>
            <a:off x="8022630" y="3843139"/>
            <a:ext cx="3537300" cy="954600"/>
          </a:xfrm>
          <a:prstGeom prst="roundRect">
            <a:avLst>
              <a:gd fmla="val 6951"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591" name="Google Shape;591;p52"/>
          <p:cNvSpPr/>
          <p:nvPr/>
        </p:nvSpPr>
        <p:spPr>
          <a:xfrm>
            <a:off x="8186936" y="4007445"/>
            <a:ext cx="2078700" cy="2784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i="1" lang="it-IT" sz="1600">
                <a:solidFill>
                  <a:srgbClr val="3B3535"/>
                </a:solidFill>
                <a:latin typeface="Alexandria"/>
                <a:ea typeface="Alexandria"/>
                <a:cs typeface="Alexandria"/>
                <a:sym typeface="Alexandria"/>
              </a:rPr>
              <a:t>W</a:t>
            </a:r>
            <a:endParaRPr b="0" i="0" sz="1600" u="none" cap="none" strike="noStrike"/>
          </a:p>
        </p:txBody>
      </p:sp>
      <p:sp>
        <p:nvSpPr>
          <p:cNvPr id="592" name="Google Shape;592;p52"/>
          <p:cNvSpPr/>
          <p:nvPr/>
        </p:nvSpPr>
        <p:spPr>
          <a:xfrm>
            <a:off x="8186936" y="4380707"/>
            <a:ext cx="32088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Controls curvature of landscape</a:t>
            </a:r>
            <a:endParaRPr b="0" i="0" sz="1200" u="none" cap="none" strike="noStrike"/>
          </a:p>
        </p:txBody>
      </p:sp>
      <p:sp>
        <p:nvSpPr>
          <p:cNvPr id="593" name="Google Shape;593;p52"/>
          <p:cNvSpPr/>
          <p:nvPr/>
        </p:nvSpPr>
        <p:spPr>
          <a:xfrm>
            <a:off x="631924" y="4975423"/>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Emotional states correspond to </a:t>
            </a:r>
            <a:r>
              <a:rPr b="1" i="0" lang="it-IT" sz="1200" u="none" cap="none" strike="noStrike">
                <a:solidFill>
                  <a:srgbClr val="3B3535"/>
                </a:solidFill>
                <a:latin typeface="Sora"/>
                <a:ea typeface="Sora"/>
                <a:cs typeface="Sora"/>
                <a:sym typeface="Sora"/>
              </a:rPr>
              <a:t>attractor basins</a:t>
            </a:r>
            <a:r>
              <a:rPr b="0" i="0" lang="it-IT" sz="1200" u="none" cap="none" strike="noStrike">
                <a:solidFill>
                  <a:srgbClr val="3B3535"/>
                </a:solidFill>
                <a:latin typeface="Sora"/>
                <a:ea typeface="Sora"/>
                <a:cs typeface="Sora"/>
                <a:sym typeface="Sora"/>
              </a:rPr>
              <a:t> of this landscape.</a:t>
            </a:r>
            <a:endParaRPr b="0" i="0" sz="1200" u="none" cap="none" strike="noStrike"/>
          </a:p>
        </p:txBody>
      </p:sp>
      <p:pic>
        <p:nvPicPr>
          <p:cNvPr id="594" name="Google Shape;594;p52" title="Screenshot 2026-02-28 alle 12.02.59.png"/>
          <p:cNvPicPr preferRelativeResize="0"/>
          <p:nvPr/>
        </p:nvPicPr>
        <p:blipFill rotWithShape="1">
          <a:blip r:embed="rId5">
            <a:alphaModFix/>
          </a:blip>
          <a:srcRect b="0" l="10952" r="0" t="0"/>
          <a:stretch/>
        </p:blipFill>
        <p:spPr>
          <a:xfrm>
            <a:off x="4491525" y="2693899"/>
            <a:ext cx="665384" cy="2529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9" name="Shape 599"/>
        <p:cNvGrpSpPr/>
        <p:nvPr/>
      </p:nvGrpSpPr>
      <p:grpSpPr>
        <a:xfrm>
          <a:off x="0" y="0"/>
          <a:ext cx="0" cy="0"/>
          <a:chOff x="0" y="0"/>
          <a:chExt cx="0" cy="0"/>
        </a:xfrm>
      </p:grpSpPr>
      <p:sp>
        <p:nvSpPr>
          <p:cNvPr id="600" name="Google Shape;600;p53"/>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601" name="Google Shape;601;p53"/>
          <p:cNvSpPr/>
          <p:nvPr/>
        </p:nvSpPr>
        <p:spPr>
          <a:xfrm>
            <a:off x="631924" y="1351062"/>
            <a:ext cx="85245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Stochastic Dynamics &amp; Empirical Energy</a:t>
            </a:r>
            <a:endParaRPr b="0" i="0" sz="3300" u="none" cap="none" strike="noStrike"/>
          </a:p>
        </p:txBody>
      </p:sp>
      <p:sp>
        <p:nvSpPr>
          <p:cNvPr id="602" name="Google Shape;602;p53"/>
          <p:cNvSpPr/>
          <p:nvPr/>
        </p:nvSpPr>
        <p:spPr>
          <a:xfrm>
            <a:off x="631924" y="2186583"/>
            <a:ext cx="109284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Transitions between emotional states are noise-driven movements between attractors, governed by:</a:t>
            </a:r>
            <a:endParaRPr b="0" i="0" sz="1200" u="none" cap="none" strike="noStrike"/>
          </a:p>
        </p:txBody>
      </p:sp>
      <p:sp>
        <p:nvSpPr>
          <p:cNvPr id="603" name="Google Shape;603;p53"/>
          <p:cNvSpPr/>
          <p:nvPr/>
        </p:nvSpPr>
        <p:spPr>
          <a:xfrm>
            <a:off x="631924" y="2639219"/>
            <a:ext cx="109284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sp>
        <p:nvSpPr>
          <p:cNvPr id="604" name="Google Shape;604;p53"/>
          <p:cNvSpPr/>
          <p:nvPr/>
        </p:nvSpPr>
        <p:spPr>
          <a:xfrm>
            <a:off x="631924" y="3293864"/>
            <a:ext cx="2839500" cy="2035200"/>
          </a:xfrm>
          <a:prstGeom prst="roundRect">
            <a:avLst>
              <a:gd fmla="val 4493"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05" name="Google Shape;605;p53"/>
          <p:cNvSpPr/>
          <p:nvPr/>
        </p:nvSpPr>
        <p:spPr>
          <a:xfrm>
            <a:off x="612874" y="3293864"/>
            <a:ext cx="76200" cy="2035200"/>
          </a:xfrm>
          <a:prstGeom prst="roundRect">
            <a:avLst>
              <a:gd fmla="val 8707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06" name="Google Shape;606;p53"/>
          <p:cNvSpPr/>
          <p:nvPr/>
        </p:nvSpPr>
        <p:spPr>
          <a:xfrm>
            <a:off x="866081" y="3470870"/>
            <a:ext cx="2324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Empirical Energy Map</a:t>
            </a:r>
            <a:endParaRPr b="0" i="0" sz="1600" u="none" cap="none" strike="noStrike"/>
          </a:p>
        </p:txBody>
      </p:sp>
      <p:sp>
        <p:nvSpPr>
          <p:cNvPr id="607" name="Google Shape;607;p53"/>
          <p:cNvSpPr/>
          <p:nvPr/>
        </p:nvSpPr>
        <p:spPr>
          <a:xfrm>
            <a:off x="866081" y="3888581"/>
            <a:ext cx="2428500" cy="12636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From data, estimate probability density </a:t>
            </a:r>
            <a:r>
              <a:rPr b="0" i="1" lang="it-IT" sz="1200" u="none" cap="none" strike="noStrike">
                <a:solidFill>
                  <a:srgbClr val="3B3535"/>
                </a:solidFill>
                <a:latin typeface="Sora"/>
                <a:ea typeface="Sora"/>
                <a:cs typeface="Sora"/>
                <a:sym typeface="Sora"/>
              </a:rPr>
              <a:t>P(z)</a:t>
            </a:r>
            <a:r>
              <a:rPr b="0" i="0" lang="it-IT" sz="1200" u="none" cap="none" strike="noStrike">
                <a:solidFill>
                  <a:srgbClr val="3B3535"/>
                </a:solidFill>
                <a:latin typeface="Sora"/>
                <a:ea typeface="Sora"/>
                <a:cs typeface="Sora"/>
                <a:sym typeface="Sora"/>
              </a:rPr>
              <a:t>. Energy is </a:t>
            </a:r>
            <a:r>
              <a:rPr b="0" i="1" lang="it-IT" sz="1200" u="none" cap="none" strike="noStrike">
                <a:solidFill>
                  <a:srgbClr val="3B3535"/>
                </a:solidFill>
                <a:latin typeface="Sora"/>
                <a:ea typeface="Sora"/>
                <a:cs typeface="Sora"/>
                <a:sym typeface="Sora"/>
              </a:rPr>
              <a:t>E(z) = -\log P(z)</a:t>
            </a:r>
            <a:r>
              <a:rPr b="0" i="0" lang="it-IT" sz="1200" u="none" cap="none" strike="noStrike">
                <a:solidFill>
                  <a:srgbClr val="3B3535"/>
                </a:solidFill>
                <a:latin typeface="Sora"/>
                <a:ea typeface="Sora"/>
                <a:cs typeface="Sora"/>
                <a:sym typeface="Sora"/>
              </a:rPr>
              <a:t>. Attractor basins correspond to minima of </a:t>
            </a:r>
            <a:r>
              <a:rPr b="0" i="1" lang="it-IT" sz="1200" u="none" cap="none" strike="noStrike">
                <a:solidFill>
                  <a:srgbClr val="3B3535"/>
                </a:solidFill>
                <a:latin typeface="Sora"/>
                <a:ea typeface="Sora"/>
                <a:cs typeface="Sora"/>
                <a:sym typeface="Sora"/>
              </a:rPr>
              <a:t>E(z)</a:t>
            </a:r>
            <a:r>
              <a:rPr b="0" i="0" lang="it-IT" sz="1200" u="none" cap="none" strike="noStrike">
                <a:solidFill>
                  <a:srgbClr val="3B3535"/>
                </a:solidFill>
                <a:latin typeface="Sora"/>
                <a:ea typeface="Sora"/>
                <a:cs typeface="Sora"/>
                <a:sym typeface="Sora"/>
              </a:rPr>
              <a:t>.</a:t>
            </a:r>
            <a:endParaRPr b="0" i="0" sz="1200" u="none" cap="none" strike="noStrike"/>
          </a:p>
        </p:txBody>
      </p:sp>
      <p:sp>
        <p:nvSpPr>
          <p:cNvPr id="608" name="Google Shape;608;p53"/>
          <p:cNvSpPr/>
          <p:nvPr/>
        </p:nvSpPr>
        <p:spPr>
          <a:xfrm>
            <a:off x="3629422" y="3293864"/>
            <a:ext cx="2839500" cy="2035200"/>
          </a:xfrm>
          <a:prstGeom prst="roundRect">
            <a:avLst>
              <a:gd fmla="val 4493"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09" name="Google Shape;609;p53"/>
          <p:cNvSpPr/>
          <p:nvPr/>
        </p:nvSpPr>
        <p:spPr>
          <a:xfrm>
            <a:off x="3610372" y="3293864"/>
            <a:ext cx="76200" cy="2035200"/>
          </a:xfrm>
          <a:prstGeom prst="roundRect">
            <a:avLst>
              <a:gd fmla="val 8707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10" name="Google Shape;610;p53"/>
          <p:cNvSpPr/>
          <p:nvPr/>
        </p:nvSpPr>
        <p:spPr>
          <a:xfrm>
            <a:off x="3863578" y="3470870"/>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Entropy Rate</a:t>
            </a:r>
            <a:endParaRPr b="0" i="0" sz="1600" u="none" cap="none" strike="noStrike"/>
          </a:p>
        </p:txBody>
      </p:sp>
      <p:sp>
        <p:nvSpPr>
          <p:cNvPr id="611" name="Google Shape;611;p53"/>
          <p:cNvSpPr/>
          <p:nvPr/>
        </p:nvSpPr>
        <p:spPr>
          <a:xfrm>
            <a:off x="3863578" y="3888581"/>
            <a:ext cx="24285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1" lang="it-IT" sz="1200" u="none" cap="none" strike="noStrike">
                <a:solidFill>
                  <a:srgbClr val="3B3535"/>
                </a:solidFill>
                <a:latin typeface="Sora"/>
                <a:ea typeface="Sora"/>
                <a:cs typeface="Sora"/>
                <a:sym typeface="Sora"/>
              </a:rPr>
              <a:t>H = -\sum \pi_i P_{ij} \log P_{ij}</a:t>
            </a:r>
            <a:r>
              <a:rPr b="0" i="0" lang="it-IT" sz="1200" u="none" cap="none" strike="noStrike">
                <a:solidFill>
                  <a:srgbClr val="3B3535"/>
                </a:solidFill>
                <a:latin typeface="Sora"/>
                <a:ea typeface="Sora"/>
                <a:cs typeface="Sora"/>
                <a:sym typeface="Sora"/>
              </a:rPr>
              <a:t> quantifies emotional stability. Higher </a:t>
            </a:r>
            <a:r>
              <a:rPr b="0" i="1" lang="it-IT" sz="1200" u="none" cap="none" strike="noStrike">
                <a:solidFill>
                  <a:srgbClr val="3B3535"/>
                </a:solidFill>
                <a:latin typeface="Sora"/>
                <a:ea typeface="Sora"/>
                <a:cs typeface="Sora"/>
                <a:sym typeface="Sora"/>
              </a:rPr>
              <a:t>H</a:t>
            </a:r>
            <a:r>
              <a:rPr b="0" i="0" lang="it-IT" sz="1200" u="none" cap="none" strike="noStrike">
                <a:solidFill>
                  <a:srgbClr val="3B3535"/>
                </a:solidFill>
                <a:latin typeface="Sora"/>
                <a:ea typeface="Sora"/>
                <a:cs typeface="Sora"/>
                <a:sym typeface="Sora"/>
              </a:rPr>
              <a:t> = more unstable regime.</a:t>
            </a:r>
            <a:endParaRPr b="0" i="0" sz="1200" u="none" cap="none" strike="noStrike"/>
          </a:p>
        </p:txBody>
      </p:sp>
      <p:sp>
        <p:nvSpPr>
          <p:cNvPr id="612" name="Google Shape;612;p53"/>
          <p:cNvSpPr/>
          <p:nvPr/>
        </p:nvSpPr>
        <p:spPr>
          <a:xfrm>
            <a:off x="6860679" y="3293864"/>
            <a:ext cx="4705800" cy="1989300"/>
          </a:xfrm>
          <a:prstGeom prst="roundRect">
            <a:avLst>
              <a:gd fmla="val 3335" name="adj"/>
            </a:avLst>
          </a:prstGeom>
          <a:solidFill>
            <a:srgbClr val="C0CAF2"/>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613" name="Google Shape;613;p53"/>
          <p:cNvPicPr preferRelativeResize="0"/>
          <p:nvPr/>
        </p:nvPicPr>
        <p:blipFill rotWithShape="1">
          <a:blip r:embed="rId4">
            <a:alphaModFix/>
          </a:blip>
          <a:srcRect b="0" l="0" r="0" t="0"/>
          <a:stretch/>
        </p:blipFill>
        <p:spPr>
          <a:xfrm>
            <a:off x="7018635" y="3512543"/>
            <a:ext cx="259755" cy="207863"/>
          </a:xfrm>
          <a:prstGeom prst="rect">
            <a:avLst/>
          </a:prstGeom>
          <a:noFill/>
          <a:ln>
            <a:noFill/>
          </a:ln>
        </p:spPr>
      </p:pic>
      <p:sp>
        <p:nvSpPr>
          <p:cNvPr id="614" name="Google Shape;614;p53"/>
          <p:cNvSpPr/>
          <p:nvPr/>
        </p:nvSpPr>
        <p:spPr>
          <a:xfrm>
            <a:off x="7436346" y="3491309"/>
            <a:ext cx="35424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000000"/>
              </a:buClr>
              <a:buSzPts val="1600"/>
              <a:buFont typeface="Alexandria"/>
              <a:buNone/>
            </a:pPr>
            <a:r>
              <a:rPr b="0" i="0" lang="it-IT" sz="1600" u="none" cap="none" strike="noStrike">
                <a:solidFill>
                  <a:srgbClr val="000000"/>
                </a:solidFill>
                <a:latin typeface="Alexandria"/>
                <a:ea typeface="Alexandria"/>
                <a:cs typeface="Alexandria"/>
                <a:sym typeface="Alexandria"/>
              </a:rPr>
              <a:t>Energy Model vs. Arousal-Valence</a:t>
            </a:r>
            <a:endParaRPr b="0" i="0" sz="1600" u="none" cap="none" strike="noStrike"/>
          </a:p>
        </p:txBody>
      </p:sp>
      <p:sp>
        <p:nvSpPr>
          <p:cNvPr id="615" name="Google Shape;615;p53"/>
          <p:cNvSpPr/>
          <p:nvPr/>
        </p:nvSpPr>
        <p:spPr>
          <a:xfrm>
            <a:off x="7436346" y="3909020"/>
            <a:ext cx="39720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000000"/>
              </a:buClr>
              <a:buSzPts val="1200"/>
              <a:buFont typeface="Sora"/>
              <a:buNone/>
            </a:pPr>
            <a:r>
              <a:rPr b="1" i="0" lang="it-IT" sz="1200" u="none" cap="none" strike="noStrike">
                <a:solidFill>
                  <a:srgbClr val="000000"/>
                </a:solidFill>
                <a:latin typeface="Sora"/>
                <a:ea typeface="Sora"/>
                <a:cs typeface="Sora"/>
                <a:sym typeface="Sora"/>
              </a:rPr>
              <a:t>Arousal-Valence</a:t>
            </a:r>
            <a:r>
              <a:rPr b="0" i="0" lang="it-IT" sz="1200" u="none" cap="none" strike="noStrike">
                <a:solidFill>
                  <a:srgbClr val="000000"/>
                </a:solidFill>
                <a:latin typeface="Sora"/>
                <a:ea typeface="Sora"/>
                <a:cs typeface="Sora"/>
                <a:sym typeface="Sora"/>
              </a:rPr>
              <a:t> provides coordinates</a:t>
            </a:r>
            <a:r>
              <a:rPr lang="it-IT" sz="1200">
                <a:latin typeface="Sora"/>
                <a:ea typeface="Sora"/>
                <a:cs typeface="Sora"/>
                <a:sym typeface="Sora"/>
              </a:rPr>
              <a:t>. </a:t>
            </a:r>
            <a:endParaRPr sz="1200">
              <a:latin typeface="Sora"/>
              <a:ea typeface="Sora"/>
              <a:cs typeface="Sora"/>
              <a:sym typeface="Sora"/>
            </a:endParaRPr>
          </a:p>
          <a:p>
            <a:pPr indent="0" lvl="0" marL="0" marR="0" rtl="0" algn="l">
              <a:lnSpc>
                <a:spcPct val="162069"/>
              </a:lnSpc>
              <a:spcBef>
                <a:spcPts val="0"/>
              </a:spcBef>
              <a:spcAft>
                <a:spcPts val="0"/>
              </a:spcAft>
              <a:buClr>
                <a:srgbClr val="000000"/>
              </a:buClr>
              <a:buSzPts val="1200"/>
              <a:buFont typeface="Sora"/>
              <a:buNone/>
            </a:pPr>
            <a:r>
              <a:rPr b="0" i="0" lang="it-IT" sz="1200" u="none" cap="none" strike="noStrike">
                <a:solidFill>
                  <a:srgbClr val="000000"/>
                </a:solidFill>
                <a:latin typeface="Sora"/>
                <a:ea typeface="Sora"/>
                <a:cs typeface="Sora"/>
                <a:sym typeface="Sora"/>
              </a:rPr>
              <a:t>it tells </a:t>
            </a:r>
            <a:r>
              <a:rPr b="0" i="1" lang="it-IT" sz="1200" u="none" cap="none" strike="noStrike">
                <a:solidFill>
                  <a:srgbClr val="000000"/>
                </a:solidFill>
                <a:latin typeface="Sora"/>
                <a:ea typeface="Sora"/>
                <a:cs typeface="Sora"/>
                <a:sym typeface="Sora"/>
              </a:rPr>
              <a:t>where</a:t>
            </a:r>
            <a:r>
              <a:rPr b="0" i="0" lang="it-IT" sz="1200" u="none" cap="none" strike="noStrike">
                <a:solidFill>
                  <a:srgbClr val="000000"/>
                </a:solidFill>
                <a:latin typeface="Sora"/>
                <a:ea typeface="Sora"/>
                <a:cs typeface="Sora"/>
                <a:sym typeface="Sora"/>
              </a:rPr>
              <a:t> emotion is.</a:t>
            </a:r>
            <a:endParaRPr b="0" i="0" sz="1200" u="none" cap="none" strike="noStrike"/>
          </a:p>
        </p:txBody>
      </p:sp>
      <p:sp>
        <p:nvSpPr>
          <p:cNvPr id="616" name="Google Shape;616;p53"/>
          <p:cNvSpPr/>
          <p:nvPr/>
        </p:nvSpPr>
        <p:spPr>
          <a:xfrm>
            <a:off x="7436346" y="4556621"/>
            <a:ext cx="39720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000000"/>
              </a:buClr>
              <a:buSzPts val="1200"/>
              <a:buFont typeface="Sora"/>
              <a:buNone/>
            </a:pPr>
            <a:r>
              <a:rPr b="1" i="0" lang="it-IT" sz="1200" u="none" cap="none" strike="noStrike">
                <a:solidFill>
                  <a:srgbClr val="000000"/>
                </a:solidFill>
                <a:latin typeface="Sora"/>
                <a:ea typeface="Sora"/>
                <a:cs typeface="Sora"/>
                <a:sym typeface="Sora"/>
              </a:rPr>
              <a:t>Energy model</a:t>
            </a:r>
            <a:r>
              <a:rPr b="0" i="0" lang="it-IT" sz="1200" u="none" cap="none" strike="noStrike">
                <a:solidFill>
                  <a:srgbClr val="000000"/>
                </a:solidFill>
                <a:latin typeface="Sora"/>
                <a:ea typeface="Sora"/>
                <a:cs typeface="Sora"/>
                <a:sym typeface="Sora"/>
              </a:rPr>
              <a:t> provides dynamics</a:t>
            </a:r>
            <a:r>
              <a:rPr lang="it-IT" sz="1200">
                <a:latin typeface="Sora"/>
                <a:ea typeface="Sora"/>
                <a:cs typeface="Sora"/>
                <a:sym typeface="Sora"/>
              </a:rPr>
              <a:t>.</a:t>
            </a:r>
            <a:endParaRPr sz="1200">
              <a:latin typeface="Sora"/>
              <a:ea typeface="Sora"/>
              <a:cs typeface="Sora"/>
              <a:sym typeface="Sora"/>
            </a:endParaRPr>
          </a:p>
          <a:p>
            <a:pPr indent="0" lvl="0" marL="0" marR="0" rtl="0" algn="l">
              <a:lnSpc>
                <a:spcPct val="162069"/>
              </a:lnSpc>
              <a:spcBef>
                <a:spcPts val="0"/>
              </a:spcBef>
              <a:spcAft>
                <a:spcPts val="0"/>
              </a:spcAft>
              <a:buClr>
                <a:srgbClr val="000000"/>
              </a:buClr>
              <a:buSzPts val="1200"/>
              <a:buFont typeface="Sora"/>
              <a:buNone/>
            </a:pPr>
            <a:r>
              <a:rPr b="0" i="0" lang="it-IT" sz="1200" u="none" cap="none" strike="noStrike">
                <a:solidFill>
                  <a:srgbClr val="000000"/>
                </a:solidFill>
                <a:latin typeface="Sora"/>
                <a:ea typeface="Sora"/>
                <a:cs typeface="Sora"/>
                <a:sym typeface="Sora"/>
              </a:rPr>
              <a:t> it tells </a:t>
            </a:r>
            <a:r>
              <a:rPr b="0" i="1" lang="it-IT" sz="1200" u="none" cap="none" strike="noStrike">
                <a:solidFill>
                  <a:srgbClr val="000000"/>
                </a:solidFill>
                <a:latin typeface="Sora"/>
                <a:ea typeface="Sora"/>
                <a:cs typeface="Sora"/>
                <a:sym typeface="Sora"/>
              </a:rPr>
              <a:t>how</a:t>
            </a:r>
            <a:r>
              <a:rPr b="0" i="0" lang="it-IT" sz="1200" u="none" cap="none" strike="noStrike">
                <a:solidFill>
                  <a:srgbClr val="000000"/>
                </a:solidFill>
                <a:latin typeface="Sora"/>
                <a:ea typeface="Sora"/>
                <a:cs typeface="Sora"/>
                <a:sym typeface="Sora"/>
              </a:rPr>
              <a:t> emotion evolves.</a:t>
            </a:r>
            <a:endParaRPr b="0" i="0" sz="1200" u="none" cap="none" strike="noStrike"/>
          </a:p>
        </p:txBody>
      </p:sp>
      <p:pic>
        <p:nvPicPr>
          <p:cNvPr id="617" name="Google Shape;617;p53" title="Screenshot 2026-02-23 alle 00.47.39.png"/>
          <p:cNvPicPr preferRelativeResize="0"/>
          <p:nvPr/>
        </p:nvPicPr>
        <p:blipFill>
          <a:blip r:embed="rId5">
            <a:alphaModFix/>
          </a:blip>
          <a:stretch>
            <a:fillRect/>
          </a:stretch>
        </p:blipFill>
        <p:spPr>
          <a:xfrm>
            <a:off x="3686575" y="2423900"/>
            <a:ext cx="3169817" cy="707550"/>
          </a:xfrm>
          <a:prstGeom prst="rect">
            <a:avLst/>
          </a:prstGeom>
          <a:noFill/>
          <a:ln>
            <a:noFill/>
          </a:ln>
        </p:spPr>
      </p:pic>
      <p:pic>
        <p:nvPicPr>
          <p:cNvPr id="618" name="Google Shape;618;p53" title="Screenshot 2026-02-23 alle 00.47.51.png"/>
          <p:cNvPicPr preferRelativeResize="0"/>
          <p:nvPr/>
        </p:nvPicPr>
        <p:blipFill rotWithShape="1">
          <a:blip r:embed="rId6">
            <a:alphaModFix/>
          </a:blip>
          <a:srcRect b="0" l="0" r="0" t="0"/>
          <a:stretch/>
        </p:blipFill>
        <p:spPr>
          <a:xfrm>
            <a:off x="3866371" y="3847151"/>
            <a:ext cx="2324700" cy="112331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descr="Row signal" id="157" name="Google Shape;157;p27"/>
          <p:cNvPicPr preferRelativeResize="0"/>
          <p:nvPr/>
        </p:nvPicPr>
        <p:blipFill rotWithShape="1">
          <a:blip r:embed="rId3">
            <a:alphaModFix/>
          </a:blip>
          <a:srcRect b="0" l="0" r="0" t="0"/>
          <a:stretch/>
        </p:blipFill>
        <p:spPr>
          <a:xfrm>
            <a:off x="4381364" y="3575764"/>
            <a:ext cx="936625" cy="676275"/>
          </a:xfrm>
          <a:prstGeom prst="rect">
            <a:avLst/>
          </a:prstGeom>
          <a:noFill/>
          <a:ln>
            <a:noFill/>
          </a:ln>
        </p:spPr>
      </p:pic>
      <p:pic>
        <p:nvPicPr>
          <p:cNvPr descr="anatomy" id="158" name="Google Shape;158;p27"/>
          <p:cNvPicPr preferRelativeResize="0"/>
          <p:nvPr/>
        </p:nvPicPr>
        <p:blipFill rotWithShape="1">
          <a:blip r:embed="rId4">
            <a:alphaModFix/>
          </a:blip>
          <a:srcRect b="0" l="0" r="49264" t="0"/>
          <a:stretch/>
        </p:blipFill>
        <p:spPr>
          <a:xfrm>
            <a:off x="5751375" y="1920000"/>
            <a:ext cx="1206500" cy="2609850"/>
          </a:xfrm>
          <a:prstGeom prst="rect">
            <a:avLst/>
          </a:prstGeom>
          <a:noFill/>
          <a:ln>
            <a:noFill/>
          </a:ln>
        </p:spPr>
      </p:pic>
      <p:sp>
        <p:nvSpPr>
          <p:cNvPr id="159" name="Google Shape;159;p27"/>
          <p:cNvSpPr txBox="1"/>
          <p:nvPr/>
        </p:nvSpPr>
        <p:spPr>
          <a:xfrm>
            <a:off x="4454388" y="4469526"/>
            <a:ext cx="6477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ECG </a:t>
            </a:r>
            <a:endParaRPr sz="1200">
              <a:solidFill>
                <a:schemeClr val="dk1"/>
              </a:solidFill>
              <a:latin typeface="Rockwell"/>
              <a:ea typeface="Rockwell"/>
              <a:cs typeface="Rockwell"/>
              <a:sym typeface="Rockwell"/>
            </a:endParaRPr>
          </a:p>
        </p:txBody>
      </p:sp>
      <p:sp>
        <p:nvSpPr>
          <p:cNvPr id="160" name="Google Shape;160;p27"/>
          <p:cNvSpPr txBox="1"/>
          <p:nvPr/>
        </p:nvSpPr>
        <p:spPr>
          <a:xfrm>
            <a:off x="4059101" y="2207338"/>
            <a:ext cx="1552500" cy="4452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Respiration Activity</a:t>
            </a:r>
            <a:endParaRPr sz="1200">
              <a:solidFill>
                <a:schemeClr val="dk1"/>
              </a:solidFill>
              <a:latin typeface="Rockwell"/>
              <a:ea typeface="Rockwell"/>
              <a:cs typeface="Rockwell"/>
              <a:sym typeface="Rockwell"/>
            </a:endParaRPr>
          </a:p>
        </p:txBody>
      </p:sp>
      <p:cxnSp>
        <p:nvCxnSpPr>
          <p:cNvPr id="161" name="Google Shape;161;p27"/>
          <p:cNvCxnSpPr/>
          <p:nvPr/>
        </p:nvCxnSpPr>
        <p:spPr>
          <a:xfrm>
            <a:off x="6686413" y="2207338"/>
            <a:ext cx="576300" cy="1440000"/>
          </a:xfrm>
          <a:prstGeom prst="straightConnector1">
            <a:avLst/>
          </a:prstGeom>
          <a:noFill/>
          <a:ln cap="flat" cmpd="sng" w="9525">
            <a:solidFill>
              <a:srgbClr val="333300"/>
            </a:solidFill>
            <a:prstDash val="solid"/>
            <a:round/>
            <a:headEnd len="med" w="med" type="none"/>
            <a:tailEnd len="med" w="med" type="triangle"/>
          </a:ln>
        </p:spPr>
      </p:cxnSp>
      <p:sp>
        <p:nvSpPr>
          <p:cNvPr id="162" name="Google Shape;162;p27"/>
          <p:cNvSpPr txBox="1"/>
          <p:nvPr/>
        </p:nvSpPr>
        <p:spPr>
          <a:xfrm>
            <a:off x="7318238" y="3388438"/>
            <a:ext cx="7365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EDA</a:t>
            </a:r>
            <a:endParaRPr sz="1200">
              <a:solidFill>
                <a:schemeClr val="dk1"/>
              </a:solidFill>
              <a:latin typeface="Rockwell"/>
              <a:ea typeface="Rockwell"/>
              <a:cs typeface="Rockwell"/>
              <a:sym typeface="Rockwell"/>
            </a:endParaRPr>
          </a:p>
        </p:txBody>
      </p:sp>
      <p:pic>
        <p:nvPicPr>
          <p:cNvPr id="163" name="Google Shape;163;p27"/>
          <p:cNvPicPr preferRelativeResize="0"/>
          <p:nvPr/>
        </p:nvPicPr>
        <p:blipFill rotWithShape="1">
          <a:blip r:embed="rId5">
            <a:alphaModFix/>
          </a:blip>
          <a:srcRect b="0" l="0" r="0" t="0"/>
          <a:stretch/>
        </p:blipFill>
        <p:spPr>
          <a:xfrm>
            <a:off x="3951151" y="4636214"/>
            <a:ext cx="1763711" cy="739775"/>
          </a:xfrm>
          <a:prstGeom prst="rect">
            <a:avLst/>
          </a:prstGeom>
          <a:noFill/>
          <a:ln>
            <a:noFill/>
          </a:ln>
        </p:spPr>
      </p:pic>
      <p:pic>
        <p:nvPicPr>
          <p:cNvPr id="164" name="Google Shape;164;p27"/>
          <p:cNvPicPr preferRelativeResize="0"/>
          <p:nvPr/>
        </p:nvPicPr>
        <p:blipFill rotWithShape="1">
          <a:blip r:embed="rId6">
            <a:alphaModFix/>
          </a:blip>
          <a:srcRect b="0" l="0" r="0" t="0"/>
          <a:stretch/>
        </p:blipFill>
        <p:spPr>
          <a:xfrm>
            <a:off x="7046775" y="3575763"/>
            <a:ext cx="1079501" cy="588963"/>
          </a:xfrm>
          <a:prstGeom prst="rect">
            <a:avLst/>
          </a:prstGeom>
          <a:noFill/>
          <a:ln>
            <a:noFill/>
          </a:ln>
        </p:spPr>
      </p:pic>
      <p:pic>
        <p:nvPicPr>
          <p:cNvPr id="165" name="Google Shape;165;p27"/>
          <p:cNvPicPr preferRelativeResize="0"/>
          <p:nvPr/>
        </p:nvPicPr>
        <p:blipFill rotWithShape="1">
          <a:blip r:embed="rId7">
            <a:alphaModFix/>
          </a:blip>
          <a:srcRect b="0" l="0" r="0" t="0"/>
          <a:stretch/>
        </p:blipFill>
        <p:spPr>
          <a:xfrm>
            <a:off x="4059101" y="2604214"/>
            <a:ext cx="1692275" cy="466725"/>
          </a:xfrm>
          <a:prstGeom prst="rect">
            <a:avLst/>
          </a:prstGeom>
          <a:noFill/>
          <a:ln>
            <a:noFill/>
          </a:ln>
        </p:spPr>
      </p:pic>
      <p:cxnSp>
        <p:nvCxnSpPr>
          <p:cNvPr id="166" name="Google Shape;166;p27"/>
          <p:cNvCxnSpPr/>
          <p:nvPr/>
        </p:nvCxnSpPr>
        <p:spPr>
          <a:xfrm flipH="1">
            <a:off x="4959313" y="2567701"/>
            <a:ext cx="1079400" cy="207900"/>
          </a:xfrm>
          <a:prstGeom prst="straightConnector1">
            <a:avLst/>
          </a:prstGeom>
          <a:noFill/>
          <a:ln cap="flat" cmpd="sng" w="9525">
            <a:solidFill>
              <a:srgbClr val="333300"/>
            </a:solidFill>
            <a:prstDash val="solid"/>
            <a:round/>
            <a:headEnd len="med" w="med" type="none"/>
            <a:tailEnd len="med" w="med" type="triangle"/>
          </a:ln>
        </p:spPr>
      </p:cxnSp>
      <p:cxnSp>
        <p:nvCxnSpPr>
          <p:cNvPr id="167" name="Google Shape;167;p27"/>
          <p:cNvCxnSpPr/>
          <p:nvPr/>
        </p:nvCxnSpPr>
        <p:spPr>
          <a:xfrm flipH="1">
            <a:off x="5008575" y="2710575"/>
            <a:ext cx="1390500" cy="1728900"/>
          </a:xfrm>
          <a:prstGeom prst="straightConnector1">
            <a:avLst/>
          </a:prstGeom>
          <a:noFill/>
          <a:ln cap="flat" cmpd="sng" w="9525">
            <a:solidFill>
              <a:srgbClr val="333300"/>
            </a:solidFill>
            <a:prstDash val="solid"/>
            <a:round/>
            <a:headEnd len="med" w="med" type="none"/>
            <a:tailEnd len="med" w="med" type="triangle"/>
          </a:ln>
        </p:spPr>
      </p:cxnSp>
      <p:sp>
        <p:nvSpPr>
          <p:cNvPr id="168" name="Google Shape;168;p27"/>
          <p:cNvSpPr/>
          <p:nvPr/>
        </p:nvSpPr>
        <p:spPr>
          <a:xfrm>
            <a:off x="5887900" y="4655264"/>
            <a:ext cx="17604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it-IT" sz="1200">
                <a:solidFill>
                  <a:schemeClr val="dk1"/>
                </a:solidFill>
                <a:latin typeface="Comic Sans MS"/>
                <a:ea typeface="Comic Sans MS"/>
                <a:cs typeface="Comic Sans MS"/>
                <a:sym typeface="Comic Sans MS"/>
              </a:rPr>
              <a:t>Heart rate Variability</a:t>
            </a:r>
            <a:endParaRPr/>
          </a:p>
        </p:txBody>
      </p:sp>
      <p:sp>
        <p:nvSpPr>
          <p:cNvPr id="169" name="Google Shape;169;p27"/>
          <p:cNvSpPr/>
          <p:nvPr/>
        </p:nvSpPr>
        <p:spPr>
          <a:xfrm>
            <a:off x="5606914" y="4871163"/>
            <a:ext cx="287400" cy="144600"/>
          </a:xfrm>
          <a:prstGeom prst="rightArrow">
            <a:avLst>
              <a:gd fmla="val 50000" name="adj1"/>
              <a:gd fmla="val 49725" name="adj2"/>
            </a:avLst>
          </a:prstGeom>
          <a:solidFill>
            <a:srgbClr val="FFFF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omic Sans MS"/>
              <a:ea typeface="Comic Sans MS"/>
              <a:cs typeface="Comic Sans MS"/>
              <a:sym typeface="Comic Sans MS"/>
            </a:endParaRPr>
          </a:p>
        </p:txBody>
      </p:sp>
      <p:pic>
        <p:nvPicPr>
          <p:cNvPr id="170" name="Google Shape;170;p27"/>
          <p:cNvPicPr preferRelativeResize="0"/>
          <p:nvPr/>
        </p:nvPicPr>
        <p:blipFill rotWithShape="1">
          <a:blip r:embed="rId8">
            <a:alphaModFix/>
          </a:blip>
          <a:srcRect b="0" l="0" r="0" t="0"/>
          <a:stretch/>
        </p:blipFill>
        <p:spPr>
          <a:xfrm>
            <a:off x="5894251" y="4871163"/>
            <a:ext cx="1584325" cy="590550"/>
          </a:xfrm>
          <a:prstGeom prst="rect">
            <a:avLst/>
          </a:prstGeom>
          <a:noFill/>
          <a:ln>
            <a:noFill/>
          </a:ln>
        </p:spPr>
      </p:pic>
      <p:sp>
        <p:nvSpPr>
          <p:cNvPr id="171" name="Google Shape;171;p27"/>
          <p:cNvSpPr txBox="1"/>
          <p:nvPr/>
        </p:nvSpPr>
        <p:spPr>
          <a:xfrm>
            <a:off x="7478576" y="2164476"/>
            <a:ext cx="5049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PPG</a:t>
            </a:r>
            <a:endParaRPr sz="1200">
              <a:solidFill>
                <a:schemeClr val="dk1"/>
              </a:solidFill>
              <a:latin typeface="Rockwell"/>
              <a:ea typeface="Rockwell"/>
              <a:cs typeface="Rockwell"/>
              <a:sym typeface="Rockwell"/>
            </a:endParaRPr>
          </a:p>
        </p:txBody>
      </p:sp>
      <p:pic>
        <p:nvPicPr>
          <p:cNvPr id="172" name="Google Shape;172;p27"/>
          <p:cNvPicPr preferRelativeResize="0"/>
          <p:nvPr/>
        </p:nvPicPr>
        <p:blipFill rotWithShape="1">
          <a:blip r:embed="rId9">
            <a:alphaModFix/>
          </a:blip>
          <a:srcRect b="0" l="0" r="0" t="0"/>
          <a:stretch/>
        </p:blipFill>
        <p:spPr>
          <a:xfrm>
            <a:off x="7191239" y="2351801"/>
            <a:ext cx="1368423" cy="606425"/>
          </a:xfrm>
          <a:prstGeom prst="rect">
            <a:avLst/>
          </a:prstGeom>
          <a:noFill/>
          <a:ln>
            <a:noFill/>
          </a:ln>
        </p:spPr>
      </p:pic>
      <p:cxnSp>
        <p:nvCxnSpPr>
          <p:cNvPr id="173" name="Google Shape;173;p27"/>
          <p:cNvCxnSpPr/>
          <p:nvPr/>
        </p:nvCxnSpPr>
        <p:spPr>
          <a:xfrm>
            <a:off x="6686413" y="2135900"/>
            <a:ext cx="792300" cy="216000"/>
          </a:xfrm>
          <a:prstGeom prst="straightConnector1">
            <a:avLst/>
          </a:prstGeom>
          <a:noFill/>
          <a:ln cap="flat" cmpd="sng" w="9525">
            <a:solidFill>
              <a:srgbClr val="333300"/>
            </a:solidFill>
            <a:prstDash val="solid"/>
            <a:round/>
            <a:headEnd len="med" w="med" type="none"/>
            <a:tailEnd len="med" w="med" type="triangle"/>
          </a:ln>
        </p:spPr>
      </p:cxnSp>
      <p:cxnSp>
        <p:nvCxnSpPr>
          <p:cNvPr id="174" name="Google Shape;174;p27"/>
          <p:cNvCxnSpPr/>
          <p:nvPr/>
        </p:nvCxnSpPr>
        <p:spPr>
          <a:xfrm>
            <a:off x="6327638" y="2062876"/>
            <a:ext cx="1079400" cy="360300"/>
          </a:xfrm>
          <a:prstGeom prst="straightConnector1">
            <a:avLst/>
          </a:prstGeom>
          <a:noFill/>
          <a:ln cap="flat" cmpd="sng" w="9525">
            <a:solidFill>
              <a:srgbClr val="333300"/>
            </a:solidFill>
            <a:prstDash val="solid"/>
            <a:round/>
            <a:headEnd len="med" w="med" type="none"/>
            <a:tailEnd len="med" w="med" type="triangle"/>
          </a:ln>
        </p:spPr>
      </p:cxnSp>
      <p:pic>
        <p:nvPicPr>
          <p:cNvPr descr="EEG[1]" id="175" name="Google Shape;175;p27"/>
          <p:cNvPicPr preferRelativeResize="0"/>
          <p:nvPr/>
        </p:nvPicPr>
        <p:blipFill rotWithShape="1">
          <a:blip r:embed="rId10">
            <a:alphaModFix/>
          </a:blip>
          <a:srcRect b="0" l="0" r="0" t="0"/>
          <a:stretch/>
        </p:blipFill>
        <p:spPr>
          <a:xfrm>
            <a:off x="6614976" y="1127839"/>
            <a:ext cx="862013" cy="784225"/>
          </a:xfrm>
          <a:prstGeom prst="rect">
            <a:avLst/>
          </a:prstGeom>
          <a:noFill/>
          <a:ln>
            <a:noFill/>
          </a:ln>
        </p:spPr>
      </p:pic>
      <p:cxnSp>
        <p:nvCxnSpPr>
          <p:cNvPr id="176" name="Google Shape;176;p27"/>
          <p:cNvCxnSpPr/>
          <p:nvPr/>
        </p:nvCxnSpPr>
        <p:spPr>
          <a:xfrm flipH="1" rot="10800000">
            <a:off x="6183175" y="1486501"/>
            <a:ext cx="431700" cy="433500"/>
          </a:xfrm>
          <a:prstGeom prst="straightConnector1">
            <a:avLst/>
          </a:prstGeom>
          <a:noFill/>
          <a:ln cap="flat" cmpd="sng" w="9525">
            <a:solidFill>
              <a:srgbClr val="333300"/>
            </a:solidFill>
            <a:prstDash val="solid"/>
            <a:round/>
            <a:headEnd len="med" w="med" type="none"/>
            <a:tailEnd len="med" w="med" type="triangle"/>
          </a:ln>
        </p:spPr>
      </p:cxnSp>
      <p:sp>
        <p:nvSpPr>
          <p:cNvPr id="177" name="Google Shape;177;p27"/>
          <p:cNvSpPr txBox="1"/>
          <p:nvPr/>
        </p:nvSpPr>
        <p:spPr>
          <a:xfrm>
            <a:off x="6110151" y="1270713"/>
            <a:ext cx="5049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EEG</a:t>
            </a:r>
            <a:endParaRPr sz="1200">
              <a:solidFill>
                <a:schemeClr val="dk1"/>
              </a:solidFill>
              <a:latin typeface="Rockwell"/>
              <a:ea typeface="Rockwell"/>
              <a:cs typeface="Rockwell"/>
              <a:sym typeface="Rockwell"/>
            </a:endParaRPr>
          </a:p>
        </p:txBody>
      </p:sp>
      <p:cxnSp>
        <p:nvCxnSpPr>
          <p:cNvPr id="178" name="Google Shape;178;p27"/>
          <p:cNvCxnSpPr/>
          <p:nvPr/>
        </p:nvCxnSpPr>
        <p:spPr>
          <a:xfrm rot="10800000">
            <a:off x="5535475" y="1846963"/>
            <a:ext cx="647700" cy="217500"/>
          </a:xfrm>
          <a:prstGeom prst="straightConnector1">
            <a:avLst/>
          </a:prstGeom>
          <a:noFill/>
          <a:ln cap="flat" cmpd="sng" w="9525">
            <a:solidFill>
              <a:srgbClr val="333300"/>
            </a:solidFill>
            <a:prstDash val="solid"/>
            <a:round/>
            <a:headEnd len="med" w="med" type="none"/>
            <a:tailEnd len="med" w="med" type="triangle"/>
          </a:ln>
        </p:spPr>
      </p:cxnSp>
      <p:sp>
        <p:nvSpPr>
          <p:cNvPr id="179" name="Google Shape;179;p27"/>
          <p:cNvSpPr txBox="1"/>
          <p:nvPr/>
        </p:nvSpPr>
        <p:spPr>
          <a:xfrm>
            <a:off x="4309925" y="983376"/>
            <a:ext cx="1295400" cy="4452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Eye-Gaze/Pupil</a:t>
            </a:r>
            <a:endParaRPr sz="1200">
              <a:solidFill>
                <a:schemeClr val="dk1"/>
              </a:solidFill>
              <a:latin typeface="Rockwell"/>
              <a:ea typeface="Rockwell"/>
              <a:cs typeface="Rockwell"/>
              <a:sym typeface="Rockwell"/>
            </a:endParaRPr>
          </a:p>
        </p:txBody>
      </p:sp>
      <p:pic>
        <p:nvPicPr>
          <p:cNvPr id="180" name="Google Shape;180;p27"/>
          <p:cNvPicPr preferRelativeResize="0"/>
          <p:nvPr/>
        </p:nvPicPr>
        <p:blipFill rotWithShape="1">
          <a:blip r:embed="rId11">
            <a:alphaModFix/>
          </a:blip>
          <a:srcRect b="0" l="0" r="0" t="0"/>
          <a:stretch/>
        </p:blipFill>
        <p:spPr>
          <a:xfrm>
            <a:off x="4428988" y="1219913"/>
            <a:ext cx="1033462" cy="627062"/>
          </a:xfrm>
          <a:prstGeom prst="rect">
            <a:avLst/>
          </a:prstGeom>
          <a:noFill/>
          <a:ln>
            <a:noFill/>
          </a:ln>
        </p:spPr>
      </p:pic>
      <p:sp>
        <p:nvSpPr>
          <p:cNvPr id="181" name="Google Shape;181;p27"/>
          <p:cNvSpPr txBox="1"/>
          <p:nvPr/>
        </p:nvSpPr>
        <p:spPr>
          <a:xfrm>
            <a:off x="4365488" y="3359863"/>
            <a:ext cx="7365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EMG</a:t>
            </a:r>
            <a:endParaRPr sz="1200">
              <a:solidFill>
                <a:schemeClr val="dk1"/>
              </a:solidFill>
              <a:latin typeface="Rockwell"/>
              <a:ea typeface="Rockwell"/>
              <a:cs typeface="Rockwell"/>
              <a:sym typeface="Rockwell"/>
            </a:endParaRPr>
          </a:p>
        </p:txBody>
      </p:sp>
      <p:cxnSp>
        <p:nvCxnSpPr>
          <p:cNvPr id="182" name="Google Shape;182;p27"/>
          <p:cNvCxnSpPr/>
          <p:nvPr/>
        </p:nvCxnSpPr>
        <p:spPr>
          <a:xfrm flipH="1">
            <a:off x="5030676" y="2710575"/>
            <a:ext cx="936600" cy="865200"/>
          </a:xfrm>
          <a:prstGeom prst="straightConnector1">
            <a:avLst/>
          </a:prstGeom>
          <a:noFill/>
          <a:ln cap="flat" cmpd="sng" w="9525">
            <a:solidFill>
              <a:srgbClr val="333300"/>
            </a:solidFill>
            <a:prstDash val="solid"/>
            <a:round/>
            <a:headEnd len="med" w="med" type="none"/>
            <a:tailEnd len="med" w="med" type="triangle"/>
          </a:ln>
        </p:spPr>
      </p:cxnSp>
      <p:cxnSp>
        <p:nvCxnSpPr>
          <p:cNvPr id="183" name="Google Shape;183;p27"/>
          <p:cNvCxnSpPr/>
          <p:nvPr/>
        </p:nvCxnSpPr>
        <p:spPr>
          <a:xfrm flipH="1" rot="10800000">
            <a:off x="6399076" y="1919900"/>
            <a:ext cx="1224000" cy="216000"/>
          </a:xfrm>
          <a:prstGeom prst="straightConnector1">
            <a:avLst/>
          </a:prstGeom>
          <a:noFill/>
          <a:ln cap="flat" cmpd="sng" w="9525">
            <a:solidFill>
              <a:srgbClr val="333300"/>
            </a:solidFill>
            <a:prstDash val="solid"/>
            <a:round/>
            <a:headEnd len="med" w="med" type="none"/>
            <a:tailEnd len="med" w="med" type="triangle"/>
          </a:ln>
        </p:spPr>
      </p:cxnSp>
      <p:pic>
        <p:nvPicPr>
          <p:cNvPr descr="AMspeechsignal_01" id="184" name="Google Shape;184;p27"/>
          <p:cNvPicPr preferRelativeResize="0"/>
          <p:nvPr/>
        </p:nvPicPr>
        <p:blipFill rotWithShape="1">
          <a:blip r:embed="rId12">
            <a:alphaModFix/>
          </a:blip>
          <a:srcRect b="0" l="0" r="0" t="0"/>
          <a:stretch/>
        </p:blipFill>
        <p:spPr>
          <a:xfrm>
            <a:off x="7624625" y="1343739"/>
            <a:ext cx="935038" cy="701675"/>
          </a:xfrm>
          <a:prstGeom prst="rect">
            <a:avLst/>
          </a:prstGeom>
          <a:noFill/>
          <a:ln>
            <a:noFill/>
          </a:ln>
        </p:spPr>
      </p:pic>
      <p:sp>
        <p:nvSpPr>
          <p:cNvPr id="185" name="Google Shape;185;p27"/>
          <p:cNvSpPr txBox="1"/>
          <p:nvPr/>
        </p:nvSpPr>
        <p:spPr>
          <a:xfrm>
            <a:off x="7694475" y="1084976"/>
            <a:ext cx="865200" cy="260400"/>
          </a:xfrm>
          <a:prstGeom prst="rect">
            <a:avLst/>
          </a:prstGeom>
          <a:noFill/>
          <a:ln>
            <a:noFill/>
          </a:ln>
        </p:spPr>
        <p:txBody>
          <a:bodyPr anchorCtr="0" anchor="t" bIns="37475" lIns="74975" spcFirstLastPara="1" rIns="74975" wrap="square" tIns="37475">
            <a:spAutoFit/>
          </a:bodyPr>
          <a:lstStyle/>
          <a:p>
            <a:pPr indent="0" lvl="0" marL="0" marR="0" rtl="0" algn="l">
              <a:spcBef>
                <a:spcPts val="0"/>
              </a:spcBef>
              <a:spcAft>
                <a:spcPts val="0"/>
              </a:spcAft>
              <a:buNone/>
            </a:pPr>
            <a:r>
              <a:rPr b="1" lang="it-IT" sz="1200">
                <a:solidFill>
                  <a:schemeClr val="dk1"/>
                </a:solidFill>
                <a:latin typeface="Rockwell"/>
                <a:ea typeface="Rockwell"/>
                <a:cs typeface="Rockwell"/>
                <a:sym typeface="Rockwell"/>
              </a:rPr>
              <a:t>Speech</a:t>
            </a:r>
            <a:endParaRPr sz="1200">
              <a:solidFill>
                <a:schemeClr val="dk1"/>
              </a:solidFill>
              <a:latin typeface="Rockwell"/>
              <a:ea typeface="Rockwell"/>
              <a:cs typeface="Rockwell"/>
              <a:sym typeface="Rockwell"/>
            </a:endParaRPr>
          </a:p>
        </p:txBody>
      </p:sp>
      <p:sp>
        <p:nvSpPr>
          <p:cNvPr id="186" name="Google Shape;186;p27"/>
          <p:cNvSpPr/>
          <p:nvPr/>
        </p:nvSpPr>
        <p:spPr>
          <a:xfrm>
            <a:off x="1110565" y="6015600"/>
            <a:ext cx="10173000" cy="466800"/>
          </a:xfrm>
          <a:prstGeom prst="rect">
            <a:avLst/>
          </a:prstGeom>
          <a:noFill/>
          <a:ln>
            <a:noFill/>
          </a:ln>
        </p:spPr>
        <p:txBody>
          <a:bodyPr anchorCtr="0" anchor="t" bIns="45700" lIns="0" spcFirstLastPara="1" rIns="0" wrap="square" tIns="45700">
            <a:noAutofit/>
          </a:bodyPr>
          <a:lstStyle/>
          <a:p>
            <a:pPr indent="0" lvl="0" marL="0" marR="0" rtl="0" algn="l">
              <a:spcBef>
                <a:spcPts val="0"/>
              </a:spcBef>
              <a:spcAft>
                <a:spcPts val="0"/>
              </a:spcAft>
              <a:buNone/>
            </a:pPr>
            <a:r>
              <a:rPr lang="it-IT" sz="2000">
                <a:solidFill>
                  <a:schemeClr val="dk1"/>
                </a:solidFill>
                <a:latin typeface="Comic Sans MS"/>
                <a:ea typeface="Comic Sans MS"/>
                <a:cs typeface="Comic Sans MS"/>
                <a:sym typeface="Comic Sans MS"/>
              </a:rPr>
              <a:t>Research on new methods of advanced biosignal processing and machine learning</a:t>
            </a:r>
            <a:endParaRPr/>
          </a:p>
        </p:txBody>
      </p:sp>
      <p:sp>
        <p:nvSpPr>
          <p:cNvPr id="187" name="Google Shape;187;p27"/>
          <p:cNvSpPr txBox="1"/>
          <p:nvPr>
            <p:ph type="title"/>
          </p:nvPr>
        </p:nvSpPr>
        <p:spPr>
          <a:xfrm>
            <a:off x="0" y="2668"/>
            <a:ext cx="12192000" cy="980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SzPct val="100000"/>
              <a:buFont typeface="Rockwell"/>
              <a:buNone/>
            </a:pPr>
            <a:r>
              <a:rPr lang="it-IT" sz="3600"/>
              <a:t>STUDYING AUTONOMIC AND CENTRAL NERVOUS SYSTEM DYNAMICS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54"/>
          <p:cNvSpPr txBox="1"/>
          <p:nvPr>
            <p:ph idx="2" type="body"/>
          </p:nvPr>
        </p:nvSpPr>
        <p:spPr>
          <a:xfrm>
            <a:off x="328774" y="6607576"/>
            <a:ext cx="10120200" cy="250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625" name="Google Shape;625;p54" title="Screenshot 2026-02-23 alle 01.24.18.png"/>
          <p:cNvPicPr preferRelativeResize="0"/>
          <p:nvPr/>
        </p:nvPicPr>
        <p:blipFill>
          <a:blip r:embed="rId3">
            <a:alphaModFix/>
          </a:blip>
          <a:stretch>
            <a:fillRect/>
          </a:stretch>
        </p:blipFill>
        <p:spPr>
          <a:xfrm>
            <a:off x="215025" y="1296573"/>
            <a:ext cx="6218123" cy="3232151"/>
          </a:xfrm>
          <a:prstGeom prst="rect">
            <a:avLst/>
          </a:prstGeom>
          <a:noFill/>
          <a:ln>
            <a:noFill/>
          </a:ln>
        </p:spPr>
      </p:pic>
      <p:pic>
        <p:nvPicPr>
          <p:cNvPr id="626" name="Google Shape;626;p54" title="Screenshot 2026-02-23 alle 01.25.31.png"/>
          <p:cNvPicPr preferRelativeResize="0"/>
          <p:nvPr/>
        </p:nvPicPr>
        <p:blipFill>
          <a:blip r:embed="rId4">
            <a:alphaModFix/>
          </a:blip>
          <a:stretch>
            <a:fillRect/>
          </a:stretch>
        </p:blipFill>
        <p:spPr>
          <a:xfrm>
            <a:off x="6433148" y="1545609"/>
            <a:ext cx="5454054" cy="2866364"/>
          </a:xfrm>
          <a:prstGeom prst="rect">
            <a:avLst/>
          </a:prstGeom>
          <a:noFill/>
          <a:ln>
            <a:noFill/>
          </a:ln>
        </p:spPr>
      </p:pic>
      <p:pic>
        <p:nvPicPr>
          <p:cNvPr id="627" name="Google Shape;627;p54" title="Screenshot 2026-02-23 alle 01.26.35.png"/>
          <p:cNvPicPr preferRelativeResize="0"/>
          <p:nvPr/>
        </p:nvPicPr>
        <p:blipFill>
          <a:blip r:embed="rId5">
            <a:alphaModFix/>
          </a:blip>
          <a:stretch>
            <a:fillRect/>
          </a:stretch>
        </p:blipFill>
        <p:spPr>
          <a:xfrm>
            <a:off x="152400" y="4828781"/>
            <a:ext cx="11887202" cy="1858956"/>
          </a:xfrm>
          <a:prstGeom prst="rect">
            <a:avLst/>
          </a:prstGeom>
          <a:noFill/>
          <a:ln>
            <a:noFill/>
          </a:ln>
        </p:spPr>
      </p:pic>
      <p:sp>
        <p:nvSpPr>
          <p:cNvPr id="628" name="Google Shape;628;p54"/>
          <p:cNvSpPr/>
          <p:nvPr/>
        </p:nvSpPr>
        <p:spPr>
          <a:xfrm>
            <a:off x="411049" y="2"/>
            <a:ext cx="9228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29" name="Google Shape;629;p54"/>
          <p:cNvSpPr/>
          <p:nvPr/>
        </p:nvSpPr>
        <p:spPr>
          <a:xfrm>
            <a:off x="512150" y="53675"/>
            <a:ext cx="821700" cy="1920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5</a:t>
            </a:r>
            <a:endParaRPr b="0" i="0" sz="1000" u="none" cap="none" strike="noStrike"/>
          </a:p>
        </p:txBody>
      </p:sp>
      <p:sp>
        <p:nvSpPr>
          <p:cNvPr id="630" name="Google Shape;630;p54"/>
          <p:cNvSpPr/>
          <p:nvPr/>
        </p:nvSpPr>
        <p:spPr>
          <a:xfrm>
            <a:off x="1412741" y="94608"/>
            <a:ext cx="2258400" cy="2598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APPLIED DYNAMICS</a:t>
            </a:r>
            <a:endParaRPr b="0" i="0" sz="1000" u="none" cap="none" strike="noStrike"/>
          </a:p>
        </p:txBody>
      </p:sp>
      <p:sp>
        <p:nvSpPr>
          <p:cNvPr id="631" name="Google Shape;631;p54"/>
          <p:cNvSpPr/>
          <p:nvPr/>
        </p:nvSpPr>
        <p:spPr>
          <a:xfrm>
            <a:off x="411049" y="372668"/>
            <a:ext cx="66771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Emotional Dynamics in Gaming</a:t>
            </a:r>
            <a:endParaRPr b="0" i="0" sz="3300" u="none" cap="none" strike="noStrike"/>
          </a:p>
        </p:txBody>
      </p:sp>
      <p:sp>
        <p:nvSpPr>
          <p:cNvPr id="632" name="Google Shape;632;p54"/>
          <p:cNvSpPr/>
          <p:nvPr/>
        </p:nvSpPr>
        <p:spPr>
          <a:xfrm>
            <a:off x="411049" y="910560"/>
            <a:ext cx="109284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Gaming becomes a </a:t>
            </a:r>
            <a:r>
              <a:rPr b="1" i="0" lang="it-IT" sz="1200" u="none" cap="none" strike="noStrike">
                <a:solidFill>
                  <a:srgbClr val="3B3535"/>
                </a:solidFill>
                <a:latin typeface="Sora"/>
                <a:ea typeface="Sora"/>
                <a:cs typeface="Sora"/>
                <a:sym typeface="Sora"/>
              </a:rPr>
              <a:t>controlled dynamical laboratory</a:t>
            </a:r>
            <a:r>
              <a:rPr b="0" i="0" lang="it-IT" sz="1200" u="none" cap="none" strike="noStrike">
                <a:solidFill>
                  <a:srgbClr val="3B3535"/>
                </a:solidFill>
                <a:latin typeface="Sora"/>
                <a:ea typeface="Sora"/>
                <a:cs typeface="Sora"/>
                <a:sym typeface="Sora"/>
              </a:rPr>
              <a:t>. Emotional transitions in continuous embedding space </a:t>
            </a:r>
            <a:endParaRPr b="0" i="0" sz="1200" u="none" cap="none" strike="noStrike"/>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7" name="Shape 637"/>
        <p:cNvGrpSpPr/>
        <p:nvPr/>
      </p:nvGrpSpPr>
      <p:grpSpPr>
        <a:xfrm>
          <a:off x="0" y="0"/>
          <a:ext cx="0" cy="0"/>
          <a:chOff x="0" y="0"/>
          <a:chExt cx="0" cy="0"/>
        </a:xfrm>
      </p:grpSpPr>
      <p:sp>
        <p:nvSpPr>
          <p:cNvPr id="638" name="Google Shape;638;p55"/>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fontScale="25000" lnSpcReduction="20000"/>
          </a:bodyPr>
          <a:lstStyle/>
          <a:p>
            <a:pPr indent="-228600" lvl="0" marL="228600" rtl="0" algn="l">
              <a:lnSpc>
                <a:spcPct val="90000"/>
              </a:lnSpc>
              <a:spcBef>
                <a:spcPts val="0"/>
              </a:spcBef>
              <a:spcAft>
                <a:spcPts val="0"/>
              </a:spcAft>
              <a:buClr>
                <a:schemeClr val="lt2"/>
              </a:buClr>
              <a:buSzPct val="100000"/>
              <a:buNone/>
            </a:pPr>
            <a:r>
              <a:rPr lang="it-IT"/>
              <a:t>ComPBioS – Computational Physiology and Biomedical Systems / Experiments</a:t>
            </a:r>
            <a:endParaRPr/>
          </a:p>
          <a:p>
            <a:pPr indent="-228600" lvl="0" marL="228600" rtl="0" algn="l">
              <a:lnSpc>
                <a:spcPct val="90000"/>
              </a:lnSpc>
              <a:spcBef>
                <a:spcPts val="1000"/>
              </a:spcBef>
              <a:spcAft>
                <a:spcPts val="0"/>
              </a:spcAft>
              <a:buClr>
                <a:schemeClr val="lt2"/>
              </a:buClr>
              <a:buSzPct val="100000"/>
              <a:buNone/>
            </a:pPr>
            <a:r>
              <a:t/>
            </a:r>
            <a:endParaRPr/>
          </a:p>
        </p:txBody>
      </p:sp>
      <p:sp>
        <p:nvSpPr>
          <p:cNvPr id="639" name="Google Shape;639;p55"/>
          <p:cNvSpPr txBox="1"/>
          <p:nvPr>
            <p:ph type="title"/>
          </p:nvPr>
        </p:nvSpPr>
        <p:spPr>
          <a:xfrm>
            <a:off x="838200" y="177756"/>
            <a:ext cx="10515600" cy="795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it-IT" sz="3600"/>
              <a:t>Exploring Facial Emotions’ Dynamics</a:t>
            </a:r>
            <a:endParaRPr sz="3600"/>
          </a:p>
        </p:txBody>
      </p:sp>
      <p:sp>
        <p:nvSpPr>
          <p:cNvPr id="640" name="Google Shape;640;p55"/>
          <p:cNvSpPr txBox="1"/>
          <p:nvPr/>
        </p:nvSpPr>
        <p:spPr>
          <a:xfrm>
            <a:off x="838200" y="1405460"/>
            <a:ext cx="10515600" cy="10560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dk1"/>
              </a:buClr>
              <a:buSzPts val="2800"/>
              <a:buFont typeface="Arial"/>
              <a:buNone/>
            </a:pPr>
            <a:r>
              <a:rPr i="1" lang="it-IT" sz="2800">
                <a:solidFill>
                  <a:schemeClr val="dk1"/>
                </a:solidFill>
                <a:latin typeface="Calibri"/>
                <a:ea typeface="Calibri"/>
                <a:cs typeface="Calibri"/>
                <a:sym typeface="Calibri"/>
              </a:rPr>
              <a:t>«How FE evolve during video game experience?»</a:t>
            </a:r>
            <a:endParaRPr i="1" sz="2800">
              <a:solidFill>
                <a:schemeClr val="dk1"/>
              </a:solidFill>
              <a:latin typeface="Calibri"/>
              <a:ea typeface="Calibri"/>
              <a:cs typeface="Calibri"/>
              <a:sym typeface="Calibri"/>
            </a:endParaRPr>
          </a:p>
        </p:txBody>
      </p:sp>
      <p:pic>
        <p:nvPicPr>
          <p:cNvPr descr="Immagine che contiene schermata, Viso umano, cerchio&#10;&#10;Descrizione generata automaticamente" id="641" name="Google Shape;641;p55"/>
          <p:cNvPicPr preferRelativeResize="0"/>
          <p:nvPr/>
        </p:nvPicPr>
        <p:blipFill rotWithShape="1">
          <a:blip r:embed="rId4">
            <a:alphaModFix/>
          </a:blip>
          <a:srcRect b="0" l="0" r="0" t="0"/>
          <a:stretch/>
        </p:blipFill>
        <p:spPr>
          <a:xfrm>
            <a:off x="126849" y="2580047"/>
            <a:ext cx="5202101" cy="2006799"/>
          </a:xfrm>
          <a:prstGeom prst="rect">
            <a:avLst/>
          </a:prstGeom>
          <a:noFill/>
          <a:ln>
            <a:noFill/>
          </a:ln>
        </p:spPr>
      </p:pic>
      <p:sp>
        <p:nvSpPr>
          <p:cNvPr id="642" name="Google Shape;642;p55"/>
          <p:cNvSpPr txBox="1"/>
          <p:nvPr/>
        </p:nvSpPr>
        <p:spPr>
          <a:xfrm>
            <a:off x="838200" y="5146384"/>
            <a:ext cx="10515600" cy="954300"/>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800"/>
              <a:buFont typeface="Arial"/>
              <a:buChar char="•"/>
            </a:pPr>
            <a:r>
              <a:rPr lang="it-IT" sz="2800">
                <a:solidFill>
                  <a:schemeClr val="dk1"/>
                </a:solidFill>
                <a:latin typeface="Calibri"/>
                <a:ea typeface="Calibri"/>
                <a:cs typeface="Calibri"/>
                <a:sym typeface="Calibri"/>
              </a:rPr>
              <a:t>FE modeling is performed through the Transition Matrix (TM) of a discrete state-space </a:t>
            </a:r>
            <a:r>
              <a:rPr b="1" lang="it-IT" sz="2800">
                <a:solidFill>
                  <a:schemeClr val="dk1"/>
                </a:solidFill>
                <a:latin typeface="Calibri"/>
                <a:ea typeface="Calibri"/>
                <a:cs typeface="Calibri"/>
                <a:sym typeface="Calibri"/>
              </a:rPr>
              <a:t>Markov chain process</a:t>
            </a:r>
            <a:endParaRPr sz="2800">
              <a:solidFill>
                <a:schemeClr val="dk1"/>
              </a:solidFill>
              <a:latin typeface="Calibri"/>
              <a:ea typeface="Calibri"/>
              <a:cs typeface="Calibri"/>
              <a:sym typeface="Calibri"/>
            </a:endParaRPr>
          </a:p>
        </p:txBody>
      </p:sp>
      <p:pic>
        <p:nvPicPr>
          <p:cNvPr id="643" name="Google Shape;643;p55" title="Screenshot 2026-02-23 alle 02.15.35.png"/>
          <p:cNvPicPr preferRelativeResize="0"/>
          <p:nvPr/>
        </p:nvPicPr>
        <p:blipFill>
          <a:blip r:embed="rId5">
            <a:alphaModFix/>
          </a:blip>
          <a:stretch>
            <a:fillRect/>
          </a:stretch>
        </p:blipFill>
        <p:spPr>
          <a:xfrm>
            <a:off x="5681627" y="2225574"/>
            <a:ext cx="6510374" cy="2413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2">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48" name="Shape 648"/>
        <p:cNvGrpSpPr/>
        <p:nvPr/>
      </p:nvGrpSpPr>
      <p:grpSpPr>
        <a:xfrm>
          <a:off x="0" y="0"/>
          <a:ext cx="0" cy="0"/>
          <a:chOff x="0" y="0"/>
          <a:chExt cx="0" cy="0"/>
        </a:xfrm>
      </p:grpSpPr>
      <p:sp>
        <p:nvSpPr>
          <p:cNvPr id="649" name="Google Shape;649;p56"/>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fontScale="25000" lnSpcReduction="20000"/>
          </a:bodyPr>
          <a:lstStyle/>
          <a:p>
            <a:pPr indent="-228600" lvl="0" marL="228600" rtl="0" algn="l">
              <a:lnSpc>
                <a:spcPct val="90000"/>
              </a:lnSpc>
              <a:spcBef>
                <a:spcPts val="0"/>
              </a:spcBef>
              <a:spcAft>
                <a:spcPts val="0"/>
              </a:spcAft>
              <a:buClr>
                <a:schemeClr val="lt2"/>
              </a:buClr>
              <a:buSzPct val="100000"/>
              <a:buNone/>
            </a:pPr>
            <a:r>
              <a:rPr lang="it-IT"/>
              <a:t>ComPBioS – Computational Physiology and Biomedical Systems / Experiments</a:t>
            </a:r>
            <a:endParaRPr/>
          </a:p>
          <a:p>
            <a:pPr indent="-228600" lvl="0" marL="228600" rtl="0" algn="l">
              <a:lnSpc>
                <a:spcPct val="90000"/>
              </a:lnSpc>
              <a:spcBef>
                <a:spcPts val="1000"/>
              </a:spcBef>
              <a:spcAft>
                <a:spcPts val="0"/>
              </a:spcAft>
              <a:buClr>
                <a:schemeClr val="lt2"/>
              </a:buClr>
              <a:buSzPct val="100000"/>
              <a:buNone/>
            </a:pPr>
            <a:r>
              <a:t/>
            </a:r>
            <a:endParaRPr/>
          </a:p>
        </p:txBody>
      </p:sp>
      <p:sp>
        <p:nvSpPr>
          <p:cNvPr id="650" name="Google Shape;650;p56"/>
          <p:cNvSpPr txBox="1"/>
          <p:nvPr>
            <p:ph type="title"/>
          </p:nvPr>
        </p:nvSpPr>
        <p:spPr>
          <a:xfrm>
            <a:off x="248575" y="73081"/>
            <a:ext cx="10515600" cy="795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it-IT" sz="3600"/>
              <a:t>MC of FE in the Snake Game </a:t>
            </a:r>
            <a:endParaRPr sz="3600"/>
          </a:p>
        </p:txBody>
      </p:sp>
      <p:pic>
        <p:nvPicPr>
          <p:cNvPr descr="Immagine che contiene testo, diagramma, linea, mappa&#10;&#10;Descrizione generata automaticamente" id="651" name="Google Shape;651;p56"/>
          <p:cNvPicPr preferRelativeResize="0"/>
          <p:nvPr/>
        </p:nvPicPr>
        <p:blipFill rotWithShape="1">
          <a:blip r:embed="rId4">
            <a:alphaModFix/>
          </a:blip>
          <a:srcRect b="218" l="1960" r="53475" t="50079"/>
          <a:stretch/>
        </p:blipFill>
        <p:spPr>
          <a:xfrm>
            <a:off x="6591902" y="807610"/>
            <a:ext cx="4355549" cy="3210574"/>
          </a:xfrm>
          <a:prstGeom prst="rect">
            <a:avLst/>
          </a:prstGeom>
          <a:noFill/>
          <a:ln>
            <a:noFill/>
          </a:ln>
        </p:spPr>
      </p:pic>
      <p:pic>
        <p:nvPicPr>
          <p:cNvPr descr="Immagine che contiene testo, diagramma, linea, mappa&#10;&#10;Descrizione generata automaticamente" id="652" name="Google Shape;652;p56"/>
          <p:cNvPicPr preferRelativeResize="0"/>
          <p:nvPr/>
        </p:nvPicPr>
        <p:blipFill rotWithShape="1">
          <a:blip r:embed="rId4">
            <a:alphaModFix/>
          </a:blip>
          <a:srcRect b="50298" l="1960" r="53475" t="0"/>
          <a:stretch/>
        </p:blipFill>
        <p:spPr>
          <a:xfrm>
            <a:off x="6743100" y="3645900"/>
            <a:ext cx="4204352" cy="3099150"/>
          </a:xfrm>
          <a:prstGeom prst="rect">
            <a:avLst/>
          </a:prstGeom>
          <a:noFill/>
          <a:ln>
            <a:noFill/>
          </a:ln>
        </p:spPr>
      </p:pic>
      <p:pic>
        <p:nvPicPr>
          <p:cNvPr descr="Immagine che contiene testo, diagramma, linea, Diagramma&#10;&#10;Descrizione generata automaticamente" id="653" name="Google Shape;653;p56"/>
          <p:cNvPicPr preferRelativeResize="0"/>
          <p:nvPr/>
        </p:nvPicPr>
        <p:blipFill rotWithShape="1">
          <a:blip r:embed="rId5">
            <a:alphaModFix/>
          </a:blip>
          <a:srcRect b="0" l="0" r="0" t="0"/>
          <a:stretch/>
        </p:blipFill>
        <p:spPr>
          <a:xfrm>
            <a:off x="1244557" y="1635034"/>
            <a:ext cx="4851443" cy="3587931"/>
          </a:xfrm>
          <a:prstGeom prst="rect">
            <a:avLst/>
          </a:prstGeom>
          <a:noFill/>
          <a:ln>
            <a:noFill/>
          </a:ln>
        </p:spPr>
      </p:pic>
      <p:sp>
        <p:nvSpPr>
          <p:cNvPr id="654" name="Google Shape;654;p56"/>
          <p:cNvSpPr txBox="1"/>
          <p:nvPr/>
        </p:nvSpPr>
        <p:spPr>
          <a:xfrm>
            <a:off x="1499860" y="5641044"/>
            <a:ext cx="612300" cy="369300"/>
          </a:xfrm>
          <a:prstGeom prst="rect">
            <a:avLst/>
          </a:prstGeom>
          <a:solidFill>
            <a:srgbClr val="FF0000"/>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bad</a:t>
            </a:r>
            <a:endParaRPr sz="1800">
              <a:solidFill>
                <a:schemeClr val="lt1"/>
              </a:solidFill>
              <a:latin typeface="Calibri"/>
              <a:ea typeface="Calibri"/>
              <a:cs typeface="Calibri"/>
              <a:sym typeface="Calibri"/>
            </a:endParaRPr>
          </a:p>
        </p:txBody>
      </p:sp>
      <p:sp>
        <p:nvSpPr>
          <p:cNvPr id="655" name="Google Shape;655;p56"/>
          <p:cNvSpPr txBox="1"/>
          <p:nvPr/>
        </p:nvSpPr>
        <p:spPr>
          <a:xfrm>
            <a:off x="3670278" y="5641044"/>
            <a:ext cx="792600" cy="369300"/>
          </a:xfrm>
          <a:prstGeom prst="rect">
            <a:avLst/>
          </a:prstGeom>
          <a:solidFill>
            <a:srgbClr val="00B050"/>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good</a:t>
            </a:r>
            <a:endParaRPr sz="1800">
              <a:solidFill>
                <a:schemeClr val="lt1"/>
              </a:solidFill>
              <a:latin typeface="Calibri"/>
              <a:ea typeface="Calibri"/>
              <a:cs typeface="Calibri"/>
              <a:sym typeface="Calibri"/>
            </a:endParaRPr>
          </a:p>
        </p:txBody>
      </p:sp>
      <p:cxnSp>
        <p:nvCxnSpPr>
          <p:cNvPr id="656" name="Google Shape;656;p56"/>
          <p:cNvCxnSpPr/>
          <p:nvPr/>
        </p:nvCxnSpPr>
        <p:spPr>
          <a:xfrm flipH="1">
            <a:off x="1806162" y="5045529"/>
            <a:ext cx="384000" cy="443700"/>
          </a:xfrm>
          <a:prstGeom prst="straightConnector1">
            <a:avLst/>
          </a:prstGeom>
          <a:noFill/>
          <a:ln cap="flat" cmpd="sng" w="12700">
            <a:solidFill>
              <a:srgbClr val="FF0000"/>
            </a:solidFill>
            <a:prstDash val="solid"/>
            <a:miter lim="800000"/>
            <a:headEnd len="sm" w="sm" type="none"/>
            <a:tailEnd len="med" w="med" type="triangle"/>
          </a:ln>
        </p:spPr>
      </p:cxnSp>
      <p:cxnSp>
        <p:nvCxnSpPr>
          <p:cNvPr id="657" name="Google Shape;657;p56"/>
          <p:cNvCxnSpPr/>
          <p:nvPr/>
        </p:nvCxnSpPr>
        <p:spPr>
          <a:xfrm>
            <a:off x="3339193" y="5222965"/>
            <a:ext cx="726000" cy="328800"/>
          </a:xfrm>
          <a:prstGeom prst="straightConnector1">
            <a:avLst/>
          </a:prstGeom>
          <a:noFill/>
          <a:ln cap="flat" cmpd="sng" w="12700">
            <a:solidFill>
              <a:srgbClr val="00B050"/>
            </a:solidFill>
            <a:prstDash val="solid"/>
            <a:miter lim="800000"/>
            <a:headEnd len="sm" w="sm" type="none"/>
            <a:tailEnd len="med" w="med" type="triangle"/>
          </a:ln>
        </p:spPr>
      </p:cxnSp>
      <p:sp>
        <p:nvSpPr>
          <p:cNvPr id="658" name="Google Shape;658;p56"/>
          <p:cNvSpPr txBox="1"/>
          <p:nvPr/>
        </p:nvSpPr>
        <p:spPr>
          <a:xfrm>
            <a:off x="967375" y="868075"/>
            <a:ext cx="5684100" cy="42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it-IT" sz="1550">
                <a:solidFill>
                  <a:schemeClr val="dk1"/>
                </a:solidFill>
              </a:rPr>
              <a:t>Continuous-State Markov Operator for FE Dynamics</a:t>
            </a:r>
            <a:endParaRPr b="1" sz="155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6"/>
                                        </p:tgtEl>
                                        <p:attrNameLst>
                                          <p:attrName>style.visibility</p:attrName>
                                        </p:attrNameLst>
                                      </p:cBhvr>
                                      <p:to>
                                        <p:strVal val="visible"/>
                                      </p:to>
                                    </p:set>
                                    <p:animEffect filter="fade" transition="in">
                                      <p:cBhvr>
                                        <p:cTn dur="1000"/>
                                        <p:tgtEl>
                                          <p:spTgt spid="656"/>
                                        </p:tgtEl>
                                      </p:cBhvr>
                                    </p:animEffect>
                                  </p:childTnLst>
                                </p:cTn>
                              </p:par>
                              <p:par>
                                <p:cTn fill="hold" nodeType="withEffect" presetClass="entr" presetID="10" presetSubtype="0">
                                  <p:stCondLst>
                                    <p:cond delay="0"/>
                                  </p:stCondLst>
                                  <p:childTnLst>
                                    <p:set>
                                      <p:cBhvr>
                                        <p:cTn dur="1" fill="hold">
                                          <p:stCondLst>
                                            <p:cond delay="0"/>
                                          </p:stCondLst>
                                        </p:cTn>
                                        <p:tgtEl>
                                          <p:spTgt spid="654"/>
                                        </p:tgtEl>
                                        <p:attrNameLst>
                                          <p:attrName>style.visibility</p:attrName>
                                        </p:attrNameLst>
                                      </p:cBhvr>
                                      <p:to>
                                        <p:strVal val="visible"/>
                                      </p:to>
                                    </p:set>
                                    <p:animEffect filter="fade" transition="in">
                                      <p:cBhvr>
                                        <p:cTn dur="1000"/>
                                        <p:tgtEl>
                                          <p:spTgt spid="654"/>
                                        </p:tgtEl>
                                      </p:cBhvr>
                                    </p:animEffect>
                                  </p:childTnLst>
                                </p:cTn>
                              </p:par>
                              <p:par>
                                <p:cTn fill="hold" nodeType="withEffect" presetClass="entr" presetID="1" presetSubtype="0">
                                  <p:stCondLst>
                                    <p:cond delay="0"/>
                                  </p:stCondLst>
                                  <p:childTnLst>
                                    <p:set>
                                      <p:cBhvr>
                                        <p:cTn dur="1" fill="hold">
                                          <p:stCondLst>
                                            <p:cond delay="0"/>
                                          </p:stCondLst>
                                        </p:cTn>
                                        <p:tgtEl>
                                          <p:spTgt spid="6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7"/>
                                        </p:tgtEl>
                                        <p:attrNameLst>
                                          <p:attrName>style.visibility</p:attrName>
                                        </p:attrNameLst>
                                      </p:cBhvr>
                                      <p:to>
                                        <p:strVal val="visible"/>
                                      </p:to>
                                    </p:set>
                                    <p:animEffect filter="fade" transition="in">
                                      <p:cBhvr>
                                        <p:cTn dur="1000"/>
                                        <p:tgtEl>
                                          <p:spTgt spid="657"/>
                                        </p:tgtEl>
                                      </p:cBhvr>
                                    </p:animEffect>
                                  </p:childTnLst>
                                </p:cTn>
                              </p:par>
                              <p:par>
                                <p:cTn fill="hold" nodeType="withEffect" presetClass="entr" presetID="10" presetSubtype="0">
                                  <p:stCondLst>
                                    <p:cond delay="0"/>
                                  </p:stCondLst>
                                  <p:childTnLst>
                                    <p:set>
                                      <p:cBhvr>
                                        <p:cTn dur="1" fill="hold">
                                          <p:stCondLst>
                                            <p:cond delay="0"/>
                                          </p:stCondLst>
                                        </p:cTn>
                                        <p:tgtEl>
                                          <p:spTgt spid="655"/>
                                        </p:tgtEl>
                                        <p:attrNameLst>
                                          <p:attrName>style.visibility</p:attrName>
                                        </p:attrNameLst>
                                      </p:cBhvr>
                                      <p:to>
                                        <p:strVal val="visible"/>
                                      </p:to>
                                    </p:set>
                                    <p:animEffect filter="fade" transition="in">
                                      <p:cBhvr>
                                        <p:cTn dur="1000"/>
                                        <p:tgtEl>
                                          <p:spTgt spid="655"/>
                                        </p:tgtEl>
                                      </p:cBhvr>
                                    </p:animEffect>
                                  </p:childTnLst>
                                </p:cTn>
                              </p:par>
                              <p:par>
                                <p:cTn fill="hold" nodeType="withEffect" presetClass="entr" presetID="1" presetSubtype="0">
                                  <p:stCondLst>
                                    <p:cond delay="0"/>
                                  </p:stCondLst>
                                  <p:childTnLst>
                                    <p:set>
                                      <p:cBhvr>
                                        <p:cTn dur="1" fill="hold">
                                          <p:stCondLst>
                                            <p:cond delay="0"/>
                                          </p:stCondLst>
                                        </p:cTn>
                                        <p:tgtEl>
                                          <p:spTgt spid="6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57"/>
          <p:cNvSpPr txBox="1"/>
          <p:nvPr>
            <p:ph idx="1" type="body"/>
          </p:nvPr>
        </p:nvSpPr>
        <p:spPr>
          <a:xfrm>
            <a:off x="345300" y="1361425"/>
            <a:ext cx="10931700" cy="39963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it-IT" sz="1550"/>
              <a:t>Ekman’s emotion taxonomy a 7-dimensional probability vector associated with the canonical facial expressions (angry, disgust, fear, happy, neutral, sad, surprise), preserving their graded nature and model temporal dynamics directly within this continuous space. </a:t>
            </a:r>
            <a:endParaRPr sz="1550"/>
          </a:p>
          <a:p>
            <a:pPr indent="0" lvl="0" marL="0" rtl="0" algn="l">
              <a:lnSpc>
                <a:spcPct val="115000"/>
              </a:lnSpc>
              <a:spcBef>
                <a:spcPts val="0"/>
              </a:spcBef>
              <a:spcAft>
                <a:spcPts val="0"/>
              </a:spcAft>
              <a:buNone/>
            </a:pPr>
            <a:r>
              <a:rPr lang="it-IT" sz="1550"/>
              <a:t>To characterise emotion transitions a transition co-occurrence matrix (TCM) by accumulating outer products of consecutive FE vectors  has been created.</a:t>
            </a:r>
            <a:endParaRPr sz="1550"/>
          </a:p>
          <a:p>
            <a:pPr indent="0" lvl="0" marL="0" rtl="0" algn="l">
              <a:lnSpc>
                <a:spcPct val="115000"/>
              </a:lnSpc>
              <a:spcBef>
                <a:spcPts val="0"/>
              </a:spcBef>
              <a:spcAft>
                <a:spcPts val="0"/>
              </a:spcAft>
              <a:buNone/>
            </a:pPr>
            <a:r>
              <a:t/>
            </a:r>
            <a:endParaRPr sz="1550"/>
          </a:p>
          <a:p>
            <a:pPr indent="0" lvl="0" marL="0" rtl="0" algn="l">
              <a:lnSpc>
                <a:spcPct val="115000"/>
              </a:lnSpc>
              <a:spcBef>
                <a:spcPts val="0"/>
              </a:spcBef>
              <a:spcAft>
                <a:spcPts val="0"/>
              </a:spcAft>
              <a:buNone/>
            </a:pPr>
            <a:r>
              <a:t/>
            </a:r>
            <a:endParaRPr sz="1550"/>
          </a:p>
          <a:p>
            <a:pPr indent="0" lvl="0" marL="0" rtl="0" algn="l">
              <a:lnSpc>
                <a:spcPct val="115000"/>
              </a:lnSpc>
              <a:spcBef>
                <a:spcPts val="0"/>
              </a:spcBef>
              <a:spcAft>
                <a:spcPts val="0"/>
              </a:spcAft>
              <a:buNone/>
            </a:pPr>
            <a:r>
              <a:t/>
            </a:r>
            <a:endParaRPr sz="1550"/>
          </a:p>
          <a:p>
            <a:pPr indent="0" lvl="0" marL="0" rtl="0" algn="l">
              <a:lnSpc>
                <a:spcPct val="115000"/>
              </a:lnSpc>
              <a:spcBef>
                <a:spcPts val="0"/>
              </a:spcBef>
              <a:spcAft>
                <a:spcPts val="0"/>
              </a:spcAft>
              <a:buNone/>
            </a:pPr>
            <a:r>
              <a:t/>
            </a:r>
            <a:endParaRPr sz="1550"/>
          </a:p>
          <a:p>
            <a:pPr indent="0" lvl="0" marL="0" rtl="0" algn="l">
              <a:lnSpc>
                <a:spcPct val="115000"/>
              </a:lnSpc>
              <a:spcBef>
                <a:spcPts val="0"/>
              </a:spcBef>
              <a:spcAft>
                <a:spcPts val="0"/>
              </a:spcAft>
              <a:buNone/>
            </a:pPr>
            <a:r>
              <a:rPr lang="it-IT" sz="1550"/>
              <a:t>Each element TCM</a:t>
            </a:r>
            <a:r>
              <a:rPr lang="it-IT" sz="1350"/>
              <a:t>i,j </a:t>
            </a:r>
            <a:r>
              <a:rPr lang="it-IT" sz="1550"/>
              <a:t>quantifies the empirical co-activation between emotion component i at time n and component j at time n+1. After row-wise normalisation, the resulting matrix is interpreted as a continuous-state Markov transition operator acting on the emotional probability space. </a:t>
            </a:r>
            <a:endParaRPr sz="1550"/>
          </a:p>
          <a:p>
            <a:pPr indent="0" lvl="0" marL="0" rtl="0" algn="l">
              <a:lnSpc>
                <a:spcPct val="115000"/>
              </a:lnSpc>
              <a:spcBef>
                <a:spcPts val="0"/>
              </a:spcBef>
              <a:spcAft>
                <a:spcPts val="0"/>
              </a:spcAft>
              <a:buNone/>
            </a:pPr>
            <a:r>
              <a:t/>
            </a:r>
            <a:endParaRPr sz="1550"/>
          </a:p>
          <a:p>
            <a:pPr indent="0" lvl="0" marL="0" rtl="0" algn="l">
              <a:lnSpc>
                <a:spcPct val="115000"/>
              </a:lnSpc>
              <a:spcBef>
                <a:spcPts val="0"/>
              </a:spcBef>
              <a:spcAft>
                <a:spcPts val="0"/>
              </a:spcAft>
              <a:buClr>
                <a:schemeClr val="dk1"/>
              </a:buClr>
              <a:buSzPts val="1100"/>
              <a:buFont typeface="Arial"/>
              <a:buNone/>
            </a:pPr>
            <a:r>
              <a:rPr lang="it-IT" sz="1550"/>
              <a:t>This operator captures temporal dependencies between FE distributions while avoiding the artificial discretisation imposed by classical finitestate MC models.</a:t>
            </a:r>
            <a:endParaRPr sz="1550"/>
          </a:p>
          <a:p>
            <a:pPr indent="0" lvl="0" marL="0" rtl="0" algn="l">
              <a:spcBef>
                <a:spcPts val="1000"/>
              </a:spcBef>
              <a:spcAft>
                <a:spcPts val="0"/>
              </a:spcAft>
              <a:buNone/>
            </a:pPr>
            <a:r>
              <a:t/>
            </a:r>
            <a:endParaRPr sz="2000"/>
          </a:p>
        </p:txBody>
      </p:sp>
      <p:sp>
        <p:nvSpPr>
          <p:cNvPr id="665" name="Google Shape;665;p57"/>
          <p:cNvSpPr txBox="1"/>
          <p:nvPr>
            <p:ph idx="2" type="body"/>
          </p:nvPr>
        </p:nvSpPr>
        <p:spPr>
          <a:xfrm>
            <a:off x="328774" y="6607576"/>
            <a:ext cx="10120200" cy="250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666" name="Google Shape;666;p57" title="Screenshot 2026-02-23 alle 00.48.11.png"/>
          <p:cNvPicPr preferRelativeResize="0"/>
          <p:nvPr/>
        </p:nvPicPr>
        <p:blipFill>
          <a:blip r:embed="rId3">
            <a:alphaModFix/>
          </a:blip>
          <a:stretch>
            <a:fillRect/>
          </a:stretch>
        </p:blipFill>
        <p:spPr>
          <a:xfrm>
            <a:off x="1553326" y="2922486"/>
            <a:ext cx="3475861" cy="565288"/>
          </a:xfrm>
          <a:prstGeom prst="rect">
            <a:avLst/>
          </a:prstGeom>
          <a:noFill/>
          <a:ln>
            <a:noFill/>
          </a:ln>
        </p:spPr>
      </p:pic>
      <p:sp>
        <p:nvSpPr>
          <p:cNvPr id="667" name="Google Shape;667;p57"/>
          <p:cNvSpPr/>
          <p:nvPr/>
        </p:nvSpPr>
        <p:spPr>
          <a:xfrm>
            <a:off x="2536924" y="434218"/>
            <a:ext cx="66771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Emotional Dynamics in Gaming</a:t>
            </a:r>
            <a:endParaRPr b="0" i="0" sz="3300" u="none" cap="none" strike="noStrike"/>
          </a:p>
        </p:txBody>
      </p:sp>
      <p:pic>
        <p:nvPicPr>
          <p:cNvPr id="668" name="Google Shape;668;p57"/>
          <p:cNvPicPr preferRelativeResize="0"/>
          <p:nvPr/>
        </p:nvPicPr>
        <p:blipFill rotWithShape="1">
          <a:blip r:embed="rId4">
            <a:alphaModFix/>
          </a:blip>
          <a:srcRect b="0" l="0" r="0" t="0"/>
          <a:stretch/>
        </p:blipFill>
        <p:spPr>
          <a:xfrm>
            <a:off x="5420175" y="2922475"/>
            <a:ext cx="3638625" cy="4499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58"/>
          <p:cNvSpPr/>
          <p:nvPr/>
        </p:nvSpPr>
        <p:spPr>
          <a:xfrm>
            <a:off x="847626" y="440631"/>
            <a:ext cx="442500" cy="166500"/>
          </a:xfrm>
          <a:prstGeom prst="rect">
            <a:avLst/>
          </a:prstGeom>
          <a:noFill/>
          <a:ln>
            <a:noFill/>
          </a:ln>
        </p:spPr>
        <p:txBody>
          <a:bodyPr anchorCtr="0" anchor="t" bIns="0" lIns="0" spcFirstLastPara="1" rIns="0" wrap="square" tIns="0">
            <a:noAutofit/>
          </a:bodyPr>
          <a:lstStyle/>
          <a:p>
            <a:pPr indent="0" lvl="0" marL="0" marR="0" rtl="0" algn="l">
              <a:lnSpc>
                <a:spcPct val="147619"/>
              </a:lnSpc>
              <a:spcBef>
                <a:spcPts val="0"/>
              </a:spcBef>
              <a:spcAft>
                <a:spcPts val="0"/>
              </a:spcAft>
              <a:buClr>
                <a:srgbClr val="1A2D7A"/>
              </a:buClr>
              <a:buSzPts val="900"/>
              <a:buFont typeface="Sora"/>
              <a:buNone/>
            </a:pPr>
            <a:r>
              <a:rPr b="0" i="0" lang="it-IT" sz="900" u="none" cap="none" strike="noStrike">
                <a:solidFill>
                  <a:srgbClr val="1A2D7A"/>
                </a:solidFill>
                <a:latin typeface="Sora"/>
                <a:ea typeface="Sora"/>
                <a:cs typeface="Sora"/>
                <a:sym typeface="Sora"/>
              </a:rPr>
              <a:t>LEVEL 2</a:t>
            </a:r>
            <a:endParaRPr b="0" i="0" sz="900" u="none" cap="none" strike="noStrike"/>
          </a:p>
        </p:txBody>
      </p:sp>
      <p:sp>
        <p:nvSpPr>
          <p:cNvPr id="675" name="Google Shape;675;p58"/>
          <p:cNvSpPr/>
          <p:nvPr/>
        </p:nvSpPr>
        <p:spPr>
          <a:xfrm>
            <a:off x="847626" y="696615"/>
            <a:ext cx="5656200" cy="475200"/>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1F1E1E"/>
              </a:buClr>
              <a:buSzPts val="3000"/>
              <a:buFont typeface="Alexandria"/>
              <a:buNone/>
            </a:pPr>
            <a:r>
              <a:rPr b="0" i="0" lang="it-IT" sz="3000" u="none" cap="none" strike="noStrike">
                <a:solidFill>
                  <a:srgbClr val="1F1E1E"/>
                </a:solidFill>
                <a:latin typeface="Alexandria"/>
                <a:ea typeface="Alexandria"/>
                <a:cs typeface="Alexandria"/>
                <a:sym typeface="Alexandria"/>
              </a:rPr>
              <a:t>From Correlation to Causality</a:t>
            </a:r>
            <a:endParaRPr b="0" i="0" sz="3000" u="none" cap="none" strike="noStrike"/>
          </a:p>
        </p:txBody>
      </p:sp>
      <p:sp>
        <p:nvSpPr>
          <p:cNvPr id="676" name="Google Shape;676;p58"/>
          <p:cNvSpPr/>
          <p:nvPr/>
        </p:nvSpPr>
        <p:spPr>
          <a:xfrm>
            <a:off x="847625" y="1276203"/>
            <a:ext cx="3444600" cy="4227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1F1E1E"/>
              </a:buClr>
              <a:buSzPts val="1500"/>
              <a:buFont typeface="Alexandria"/>
              <a:buNone/>
            </a:pPr>
            <a:r>
              <a:rPr b="0" i="0" lang="it-IT" sz="1500" u="none" cap="none" strike="noStrike">
                <a:solidFill>
                  <a:srgbClr val="1F1E1E"/>
                </a:solidFill>
                <a:latin typeface="Alexandria"/>
                <a:ea typeface="Alexandria"/>
                <a:cs typeface="Alexandria"/>
                <a:sym typeface="Alexandria"/>
              </a:rPr>
              <a:t>The Old World: Correlation (X,Y)</a:t>
            </a:r>
            <a:endParaRPr b="0" i="0" sz="1500" u="none" cap="none" strike="noStrike"/>
          </a:p>
        </p:txBody>
      </p:sp>
      <p:pic>
        <p:nvPicPr>
          <p:cNvPr descr="preencoded.png" id="677" name="Google Shape;677;p58"/>
          <p:cNvPicPr preferRelativeResize="0"/>
          <p:nvPr/>
        </p:nvPicPr>
        <p:blipFill rotWithShape="1">
          <a:blip r:embed="rId3">
            <a:alphaModFix/>
          </a:blip>
          <a:srcRect b="0" l="0" r="0" t="0"/>
          <a:stretch/>
        </p:blipFill>
        <p:spPr>
          <a:xfrm>
            <a:off x="1034951" y="1828800"/>
            <a:ext cx="6324600" cy="3524250"/>
          </a:xfrm>
          <a:prstGeom prst="rect">
            <a:avLst/>
          </a:prstGeom>
          <a:noFill/>
          <a:ln>
            <a:noFill/>
          </a:ln>
        </p:spPr>
      </p:pic>
      <p:sp>
        <p:nvSpPr>
          <p:cNvPr id="678" name="Google Shape;678;p58"/>
          <p:cNvSpPr/>
          <p:nvPr/>
        </p:nvSpPr>
        <p:spPr>
          <a:xfrm>
            <a:off x="847626" y="5483126"/>
            <a:ext cx="6699300" cy="208200"/>
          </a:xfrm>
          <a:prstGeom prst="rect">
            <a:avLst/>
          </a:prstGeom>
          <a:noFill/>
          <a:ln>
            <a:noFill/>
          </a:ln>
        </p:spPr>
        <p:txBody>
          <a:bodyPr anchorCtr="0" anchor="t" bIns="0" lIns="0" spcFirstLastPara="1" rIns="0" wrap="square" tIns="0">
            <a:noAutofit/>
          </a:bodyPr>
          <a:lstStyle/>
          <a:p>
            <a:pPr indent="0" lvl="0" marL="0" marR="0" rtl="0" algn="l">
              <a:lnSpc>
                <a:spcPct val="144444"/>
              </a:lnSpc>
              <a:spcBef>
                <a:spcPts val="0"/>
              </a:spcBef>
              <a:spcAft>
                <a:spcPts val="0"/>
              </a:spcAft>
              <a:buClr>
                <a:srgbClr val="3B3535"/>
              </a:buClr>
              <a:buSzPts val="1100"/>
              <a:buFont typeface="Sora"/>
              <a:buNone/>
            </a:pPr>
            <a:r>
              <a:rPr b="0" i="0" lang="it-IT" sz="1100" u="none" cap="none" strike="noStrike">
                <a:solidFill>
                  <a:srgbClr val="3B3535"/>
                </a:solidFill>
                <a:latin typeface="Sora"/>
                <a:ea typeface="Sora"/>
                <a:cs typeface="Sora"/>
                <a:sym typeface="Sora"/>
              </a:rPr>
              <a:t>Symmetric, linear, blind to mechanism. Vulnerable to the "mirage" of shared stimuli.</a:t>
            </a:r>
            <a:endParaRPr b="0" i="0" sz="1100" u="none" cap="none" strike="noStrike"/>
          </a:p>
        </p:txBody>
      </p:sp>
      <p:sp>
        <p:nvSpPr>
          <p:cNvPr id="679" name="Google Shape;679;p58"/>
          <p:cNvSpPr/>
          <p:nvPr/>
        </p:nvSpPr>
        <p:spPr>
          <a:xfrm>
            <a:off x="7905950" y="1707000"/>
            <a:ext cx="3294000" cy="4227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1F1E1E"/>
              </a:buClr>
              <a:buSzPts val="1500"/>
              <a:buFont typeface="Alexandria"/>
              <a:buNone/>
            </a:pPr>
            <a:r>
              <a:rPr b="0" i="0" lang="it-IT" sz="1500" u="none" cap="none" strike="noStrike">
                <a:solidFill>
                  <a:srgbClr val="1F1E1E"/>
                </a:solidFill>
                <a:latin typeface="Alexandria"/>
                <a:ea typeface="Alexandria"/>
                <a:cs typeface="Alexandria"/>
                <a:sym typeface="Alexandria"/>
              </a:rPr>
              <a:t>The New World: Causality (X -</a:t>
            </a:r>
            <a:r>
              <a:rPr lang="it-IT" sz="1500">
                <a:solidFill>
                  <a:srgbClr val="1F1E1E"/>
                </a:solidFill>
                <a:latin typeface="Alexandria"/>
                <a:ea typeface="Alexandria"/>
                <a:cs typeface="Alexandria"/>
                <a:sym typeface="Alexandria"/>
              </a:rPr>
              <a:t>&gt; Y</a:t>
            </a:r>
            <a:r>
              <a:rPr b="0" i="0" lang="it-IT" sz="1500" u="none" cap="none" strike="noStrike">
                <a:solidFill>
                  <a:srgbClr val="1F1E1E"/>
                </a:solidFill>
                <a:latin typeface="Alexandria"/>
                <a:ea typeface="Alexandria"/>
                <a:cs typeface="Alexandria"/>
                <a:sym typeface="Alexandria"/>
              </a:rPr>
              <a:t>)</a:t>
            </a:r>
            <a:endParaRPr b="0" i="0" sz="1500" u="none" cap="none" strike="noStrike"/>
          </a:p>
        </p:txBody>
      </p:sp>
      <p:pic>
        <p:nvPicPr>
          <p:cNvPr descr="preencoded.png" id="680" name="Google Shape;680;p58"/>
          <p:cNvPicPr preferRelativeResize="0"/>
          <p:nvPr/>
        </p:nvPicPr>
        <p:blipFill rotWithShape="1">
          <a:blip r:embed="rId4">
            <a:alphaModFix/>
          </a:blip>
          <a:srcRect b="0" l="0" r="0" t="0"/>
          <a:stretch/>
        </p:blipFill>
        <p:spPr>
          <a:xfrm>
            <a:off x="7905948" y="2259608"/>
            <a:ext cx="3444578" cy="2448026"/>
          </a:xfrm>
          <a:prstGeom prst="rect">
            <a:avLst/>
          </a:prstGeom>
          <a:noFill/>
          <a:ln>
            <a:noFill/>
          </a:ln>
        </p:spPr>
      </p:pic>
      <p:sp>
        <p:nvSpPr>
          <p:cNvPr id="681" name="Google Shape;681;p58"/>
          <p:cNvSpPr/>
          <p:nvPr/>
        </p:nvSpPr>
        <p:spPr>
          <a:xfrm>
            <a:off x="7905948" y="4837708"/>
            <a:ext cx="3444600" cy="422700"/>
          </a:xfrm>
          <a:prstGeom prst="rect">
            <a:avLst/>
          </a:prstGeom>
          <a:noFill/>
          <a:ln>
            <a:noFill/>
          </a:ln>
        </p:spPr>
        <p:txBody>
          <a:bodyPr anchorCtr="0" anchor="t" bIns="0" lIns="0" spcFirstLastPara="1" rIns="0" wrap="square" tIns="0">
            <a:noAutofit/>
          </a:bodyPr>
          <a:lstStyle/>
          <a:p>
            <a:pPr indent="0" lvl="0" marL="0" marR="0" rtl="0" algn="l">
              <a:lnSpc>
                <a:spcPct val="144444"/>
              </a:lnSpc>
              <a:spcBef>
                <a:spcPts val="0"/>
              </a:spcBef>
              <a:spcAft>
                <a:spcPts val="0"/>
              </a:spcAft>
              <a:buClr>
                <a:srgbClr val="3B3535"/>
              </a:buClr>
              <a:buSzPts val="1100"/>
              <a:buFont typeface="Sora"/>
              <a:buNone/>
            </a:pPr>
            <a:r>
              <a:rPr b="0" i="0" lang="it-IT" sz="1100" u="none" cap="none" strike="noStrike">
                <a:solidFill>
                  <a:srgbClr val="3B3535"/>
                </a:solidFill>
                <a:latin typeface="Sora"/>
                <a:ea typeface="Sora"/>
                <a:cs typeface="Sora"/>
                <a:sym typeface="Sora"/>
              </a:rPr>
              <a:t>Directed, nonlinear, mechanistic. </a:t>
            </a:r>
            <a:endParaRPr b="0" i="0" sz="1100" u="none" cap="none" strike="noStrike">
              <a:solidFill>
                <a:srgbClr val="3B3535"/>
              </a:solidFill>
              <a:latin typeface="Sora"/>
              <a:ea typeface="Sora"/>
              <a:cs typeface="Sora"/>
              <a:sym typeface="Sora"/>
            </a:endParaRPr>
          </a:p>
          <a:p>
            <a:pPr indent="0" lvl="0" marL="0" marR="0" rtl="0" algn="l">
              <a:lnSpc>
                <a:spcPct val="144444"/>
              </a:lnSpc>
              <a:spcBef>
                <a:spcPts val="0"/>
              </a:spcBef>
              <a:spcAft>
                <a:spcPts val="0"/>
              </a:spcAft>
              <a:buClr>
                <a:srgbClr val="3B3535"/>
              </a:buClr>
              <a:buSzPts val="1100"/>
              <a:buFont typeface="Sora"/>
              <a:buNone/>
            </a:pPr>
            <a:r>
              <a:rPr b="0" i="0" lang="it-IT" sz="1100" u="none" cap="none" strike="noStrike">
                <a:solidFill>
                  <a:srgbClr val="3B3535"/>
                </a:solidFill>
                <a:latin typeface="Sora"/>
                <a:ea typeface="Sora"/>
                <a:cs typeface="Sora"/>
                <a:sym typeface="Sora"/>
              </a:rPr>
              <a:t>CCM reveals if the history of </a:t>
            </a:r>
            <a:r>
              <a:rPr b="0" i="1" lang="it-IT" sz="1100" u="none" cap="none" strike="noStrike">
                <a:solidFill>
                  <a:srgbClr val="3B3535"/>
                </a:solidFill>
                <a:latin typeface="Sora"/>
                <a:ea typeface="Sora"/>
                <a:cs typeface="Sora"/>
                <a:sym typeface="Sora"/>
              </a:rPr>
              <a:t>X</a:t>
            </a:r>
            <a:r>
              <a:rPr b="0" i="0" lang="it-IT" sz="1100" u="none" cap="none" strike="noStrike">
                <a:solidFill>
                  <a:srgbClr val="3B3535"/>
                </a:solidFill>
                <a:latin typeface="Sora"/>
                <a:ea typeface="Sora"/>
                <a:cs typeface="Sora"/>
                <a:sym typeface="Sora"/>
              </a:rPr>
              <a:t> is embedded in </a:t>
            </a:r>
            <a:r>
              <a:rPr b="0" i="1" lang="it-IT" sz="1100" u="none" cap="none" strike="noStrike">
                <a:solidFill>
                  <a:srgbClr val="3B3535"/>
                </a:solidFill>
                <a:latin typeface="Sora"/>
                <a:ea typeface="Sora"/>
                <a:cs typeface="Sora"/>
                <a:sym typeface="Sora"/>
              </a:rPr>
              <a:t>Y</a:t>
            </a:r>
            <a:r>
              <a:rPr b="0" i="0" lang="it-IT" sz="1100" u="none" cap="none" strike="noStrike">
                <a:solidFill>
                  <a:srgbClr val="3B3535"/>
                </a:solidFill>
                <a:latin typeface="Sora"/>
                <a:ea typeface="Sora"/>
                <a:cs typeface="Sora"/>
                <a:sym typeface="Sora"/>
              </a:rPr>
              <a:t>.</a:t>
            </a:r>
            <a:endParaRPr b="0" i="0" sz="1100" u="none" cap="none" strike="noStrike"/>
          </a:p>
        </p:txBody>
      </p:sp>
      <p:sp>
        <p:nvSpPr>
          <p:cNvPr id="682" name="Google Shape;682;p58"/>
          <p:cNvSpPr/>
          <p:nvPr/>
        </p:nvSpPr>
        <p:spPr>
          <a:xfrm>
            <a:off x="847626" y="5925443"/>
            <a:ext cx="10496700" cy="536400"/>
          </a:xfrm>
          <a:prstGeom prst="roundRect">
            <a:avLst>
              <a:gd fmla="val 11321" name="adj"/>
            </a:avLst>
          </a:prstGeom>
          <a:solidFill>
            <a:srgbClr val="C0CAF2"/>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683" name="Google Shape;683;p58"/>
          <p:cNvPicPr preferRelativeResize="0"/>
          <p:nvPr/>
        </p:nvPicPr>
        <p:blipFill rotWithShape="1">
          <a:blip r:embed="rId5">
            <a:alphaModFix/>
          </a:blip>
          <a:srcRect b="0" l="0" r="0" t="0"/>
          <a:stretch/>
        </p:blipFill>
        <p:spPr>
          <a:xfrm>
            <a:off x="992088" y="6125667"/>
            <a:ext cx="180578" cy="144463"/>
          </a:xfrm>
          <a:prstGeom prst="rect">
            <a:avLst/>
          </a:prstGeom>
          <a:noFill/>
          <a:ln>
            <a:noFill/>
          </a:ln>
        </p:spPr>
      </p:pic>
      <p:sp>
        <p:nvSpPr>
          <p:cNvPr id="684" name="Google Shape;684;p58"/>
          <p:cNvSpPr/>
          <p:nvPr/>
        </p:nvSpPr>
        <p:spPr>
          <a:xfrm>
            <a:off x="1317129" y="6077148"/>
            <a:ext cx="9882900" cy="208200"/>
          </a:xfrm>
          <a:prstGeom prst="rect">
            <a:avLst/>
          </a:prstGeom>
          <a:noFill/>
          <a:ln>
            <a:noFill/>
          </a:ln>
        </p:spPr>
        <p:txBody>
          <a:bodyPr anchorCtr="0" anchor="t" bIns="0" lIns="0" spcFirstLastPara="1" rIns="0" wrap="square" tIns="0">
            <a:noAutofit/>
          </a:bodyPr>
          <a:lstStyle/>
          <a:p>
            <a:pPr indent="0" lvl="0" marL="0" marR="0" rtl="0" algn="l">
              <a:lnSpc>
                <a:spcPct val="144444"/>
              </a:lnSpc>
              <a:spcBef>
                <a:spcPts val="0"/>
              </a:spcBef>
              <a:spcAft>
                <a:spcPts val="0"/>
              </a:spcAft>
              <a:buClr>
                <a:srgbClr val="000000"/>
              </a:buClr>
              <a:buSzPts val="1100"/>
              <a:buFont typeface="Sora"/>
              <a:buNone/>
            </a:pPr>
            <a:r>
              <a:rPr b="1" i="0" lang="it-IT" sz="1100" u="none" cap="none" strike="noStrike">
                <a:solidFill>
                  <a:srgbClr val="000000"/>
                </a:solidFill>
                <a:latin typeface="Sora"/>
                <a:ea typeface="Sora"/>
                <a:cs typeface="Sora"/>
                <a:sym typeface="Sora"/>
              </a:rPr>
              <a:t>Key principle:</a:t>
            </a:r>
            <a:r>
              <a:rPr b="0" i="0" lang="it-IT" sz="1100" u="none" cap="none" strike="noStrike">
                <a:solidFill>
                  <a:srgbClr val="000000"/>
                </a:solidFill>
                <a:latin typeface="Sora"/>
                <a:ea typeface="Sora"/>
                <a:cs typeface="Sora"/>
                <a:sym typeface="Sora"/>
              </a:rPr>
              <a:t> Correlation does not imply coupling. Causality metrics filter out shared environmental noise.</a:t>
            </a:r>
            <a:endParaRPr b="0" i="0" sz="1100" u="none" cap="none" strike="noStrike"/>
          </a:p>
        </p:txBody>
      </p:sp>
      <p:sp>
        <p:nvSpPr>
          <p:cNvPr id="685" name="Google Shape;685;p58"/>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90" name="Shape 690"/>
        <p:cNvGrpSpPr/>
        <p:nvPr/>
      </p:nvGrpSpPr>
      <p:grpSpPr>
        <a:xfrm>
          <a:off x="0" y="0"/>
          <a:ext cx="0" cy="0"/>
          <a:chOff x="0" y="0"/>
          <a:chExt cx="0" cy="0"/>
        </a:xfrm>
      </p:grpSpPr>
      <p:sp>
        <p:nvSpPr>
          <p:cNvPr id="691" name="Google Shape;691;p59"/>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692" name="Google Shape;692;p59"/>
          <p:cNvSpPr/>
          <p:nvPr/>
        </p:nvSpPr>
        <p:spPr>
          <a:xfrm>
            <a:off x="631924" y="1316633"/>
            <a:ext cx="927600" cy="309600"/>
          </a:xfrm>
          <a:prstGeom prst="roundRect">
            <a:avLst>
              <a:gd fmla="val 17147" name="adj"/>
            </a:avLst>
          </a:prstGeom>
          <a:noFill/>
          <a:ln cap="flat" cmpd="sng" w="7950">
            <a:solidFill>
              <a:srgbClr val="1A2D7A"/>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693" name="Google Shape;693;p59"/>
          <p:cNvSpPr/>
          <p:nvPr/>
        </p:nvSpPr>
        <p:spPr>
          <a:xfrm>
            <a:off x="733024" y="1370301"/>
            <a:ext cx="905400" cy="202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CHAPTER 6</a:t>
            </a:r>
            <a:endParaRPr b="0" i="0" sz="1000" u="none" cap="none" strike="noStrike"/>
          </a:p>
        </p:txBody>
      </p:sp>
      <p:sp>
        <p:nvSpPr>
          <p:cNvPr id="694" name="Google Shape;694;p59"/>
          <p:cNvSpPr/>
          <p:nvPr/>
        </p:nvSpPr>
        <p:spPr>
          <a:xfrm>
            <a:off x="1638300" y="1370303"/>
            <a:ext cx="2237400" cy="202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1A2D7A"/>
              </a:buClr>
              <a:buSzPts val="1000"/>
              <a:buFont typeface="Sora"/>
              <a:buNone/>
            </a:pPr>
            <a:r>
              <a:rPr b="0" i="0" lang="it-IT" sz="1000" u="none" cap="none" strike="noStrike">
                <a:solidFill>
                  <a:srgbClr val="1A2D7A"/>
                </a:solidFill>
                <a:latin typeface="Sora"/>
                <a:ea typeface="Sora"/>
                <a:cs typeface="Sora"/>
                <a:sym typeface="Sora"/>
              </a:rPr>
              <a:t>DIRECTED COUPLING</a:t>
            </a:r>
            <a:endParaRPr b="0" i="0" sz="1000" u="none" cap="none" strike="noStrike"/>
          </a:p>
        </p:txBody>
      </p:sp>
      <p:sp>
        <p:nvSpPr>
          <p:cNvPr id="695" name="Google Shape;695;p59"/>
          <p:cNvSpPr/>
          <p:nvPr/>
        </p:nvSpPr>
        <p:spPr>
          <a:xfrm>
            <a:off x="631924" y="1689298"/>
            <a:ext cx="96783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Directed Coupling &amp; Cross-Species Interaction</a:t>
            </a:r>
            <a:endParaRPr b="0" i="0" sz="3300" u="none" cap="none" strike="noStrike"/>
          </a:p>
        </p:txBody>
      </p:sp>
      <p:sp>
        <p:nvSpPr>
          <p:cNvPr id="696" name="Google Shape;696;p59"/>
          <p:cNvSpPr/>
          <p:nvPr/>
        </p:nvSpPr>
        <p:spPr>
          <a:xfrm>
            <a:off x="631924" y="3432304"/>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Granger Causality</a:t>
            </a:r>
            <a:endParaRPr b="0" i="0" sz="1600" u="none" cap="none" strike="noStrike"/>
          </a:p>
        </p:txBody>
      </p:sp>
      <p:sp>
        <p:nvSpPr>
          <p:cNvPr id="697" name="Google Shape;697;p59"/>
          <p:cNvSpPr/>
          <p:nvPr/>
        </p:nvSpPr>
        <p:spPr>
          <a:xfrm>
            <a:off x="631825" y="3816301"/>
            <a:ext cx="5271600" cy="4266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698" name="Google Shape;698;p59"/>
          <p:cNvPicPr preferRelativeResize="0"/>
          <p:nvPr/>
        </p:nvPicPr>
        <p:blipFill rotWithShape="1">
          <a:blip r:embed="rId4">
            <a:alphaModFix/>
          </a:blip>
          <a:srcRect b="0" l="0" r="0" t="0"/>
          <a:stretch/>
        </p:blipFill>
        <p:spPr>
          <a:xfrm>
            <a:off x="631924" y="3743005"/>
            <a:ext cx="5271394" cy="277019"/>
          </a:xfrm>
          <a:prstGeom prst="rect">
            <a:avLst/>
          </a:prstGeom>
          <a:noFill/>
          <a:ln>
            <a:noFill/>
          </a:ln>
        </p:spPr>
      </p:pic>
      <p:sp>
        <p:nvSpPr>
          <p:cNvPr id="699" name="Google Shape;699;p59"/>
          <p:cNvSpPr/>
          <p:nvPr/>
        </p:nvSpPr>
        <p:spPr>
          <a:xfrm>
            <a:off x="631924" y="4146679"/>
            <a:ext cx="21600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Phase Locking Value</a:t>
            </a:r>
            <a:endParaRPr b="0" i="0" sz="1600" u="none" cap="none" strike="noStrike"/>
          </a:p>
        </p:txBody>
      </p:sp>
      <p:sp>
        <p:nvSpPr>
          <p:cNvPr id="700" name="Google Shape;700;p59"/>
          <p:cNvSpPr/>
          <p:nvPr/>
        </p:nvSpPr>
        <p:spPr>
          <a:xfrm>
            <a:off x="631924" y="4606360"/>
            <a:ext cx="5271600" cy="5160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pic>
        <p:nvPicPr>
          <p:cNvPr descr="preencoded.png" id="701" name="Google Shape;701;p59"/>
          <p:cNvPicPr preferRelativeResize="0"/>
          <p:nvPr/>
        </p:nvPicPr>
        <p:blipFill rotWithShape="1">
          <a:blip r:embed="rId5">
            <a:alphaModFix/>
          </a:blip>
          <a:srcRect b="0" l="0" r="0" t="0"/>
          <a:stretch/>
        </p:blipFill>
        <p:spPr>
          <a:xfrm>
            <a:off x="631924" y="4606360"/>
            <a:ext cx="5271394" cy="516037"/>
          </a:xfrm>
          <a:prstGeom prst="rect">
            <a:avLst/>
          </a:prstGeom>
          <a:noFill/>
          <a:ln>
            <a:noFill/>
          </a:ln>
        </p:spPr>
      </p:pic>
      <p:sp>
        <p:nvSpPr>
          <p:cNvPr id="702" name="Google Shape;702;p59"/>
          <p:cNvSpPr/>
          <p:nvPr/>
        </p:nvSpPr>
        <p:spPr>
          <a:xfrm>
            <a:off x="2170574" y="5830689"/>
            <a:ext cx="5271600" cy="25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Surrogate validation is required to confirm genuine interaction.</a:t>
            </a:r>
            <a:endParaRPr b="0" i="0" sz="1200" u="none" cap="none" strike="noStrike"/>
          </a:p>
        </p:txBody>
      </p:sp>
      <p:sp>
        <p:nvSpPr>
          <p:cNvPr id="703" name="Google Shape;703;p59"/>
          <p:cNvSpPr/>
          <p:nvPr/>
        </p:nvSpPr>
        <p:spPr>
          <a:xfrm>
            <a:off x="6181328" y="2641791"/>
            <a:ext cx="5498700" cy="2664900"/>
          </a:xfrm>
          <a:prstGeom prst="roundRect">
            <a:avLst>
              <a:gd fmla="val 426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04" name="Google Shape;704;p59"/>
          <p:cNvSpPr/>
          <p:nvPr/>
        </p:nvSpPr>
        <p:spPr>
          <a:xfrm>
            <a:off x="6339293" y="2887670"/>
            <a:ext cx="4489200" cy="30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Human–Horse Interaction</a:t>
            </a:r>
            <a:endParaRPr b="0" i="0" sz="1600" u="none" cap="none" strike="noStrike"/>
          </a:p>
        </p:txBody>
      </p:sp>
      <p:sp>
        <p:nvSpPr>
          <p:cNvPr id="705" name="Google Shape;705;p59"/>
          <p:cNvSpPr/>
          <p:nvPr/>
        </p:nvSpPr>
        <p:spPr>
          <a:xfrm>
            <a:off x="6339284" y="3824297"/>
            <a:ext cx="5183100" cy="10107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FFFFFF"/>
              </a:buClr>
              <a:buSzPts val="1200"/>
              <a:buFont typeface="Sora Light"/>
              <a:buNone/>
            </a:pPr>
            <a:r>
              <a:rPr b="0" i="0" lang="it-IT" sz="1200" u="none" cap="none" strike="noStrike">
                <a:solidFill>
                  <a:srgbClr val="FFFFFF"/>
                </a:solidFill>
                <a:latin typeface="Sora Light"/>
                <a:ea typeface="Sora Light"/>
                <a:cs typeface="Sora Light"/>
                <a:sym typeface="Sora Light"/>
              </a:rPr>
              <a:t>Directional asymmetry in physiological coupling depends on </a:t>
            </a:r>
            <a:r>
              <a:rPr b="1" i="0" lang="it-IT" sz="1200" u="none" cap="none" strike="noStrike">
                <a:solidFill>
                  <a:srgbClr val="FFFFFF"/>
                </a:solidFill>
                <a:latin typeface="Sora Light"/>
                <a:ea typeface="Sora Light"/>
                <a:cs typeface="Sora Light"/>
                <a:sym typeface="Sora Light"/>
              </a:rPr>
              <a:t>familiarity</a:t>
            </a:r>
            <a:r>
              <a:rPr b="0" i="0" lang="it-IT" sz="1200" u="none" cap="none" strike="noStrike">
                <a:solidFill>
                  <a:srgbClr val="FFFFFF"/>
                </a:solidFill>
                <a:latin typeface="Sora Light"/>
                <a:ea typeface="Sora Light"/>
                <a:cs typeface="Sora Light"/>
                <a:sym typeface="Sora Light"/>
              </a:rPr>
              <a:t> between human and animal. This demonstrates cross-species physiological coupling — biosignal interaction transcends species boundaries.</a:t>
            </a:r>
            <a:endParaRPr b="0" i="0" sz="1200" u="none" cap="none" strike="noStrike"/>
          </a:p>
        </p:txBody>
      </p:sp>
      <p:sp>
        <p:nvSpPr>
          <p:cNvPr id="706" name="Google Shape;706;p59"/>
          <p:cNvSpPr/>
          <p:nvPr/>
        </p:nvSpPr>
        <p:spPr>
          <a:xfrm>
            <a:off x="630442" y="2872454"/>
            <a:ext cx="4489200" cy="30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latin typeface="Alexandria SemiBold"/>
                <a:ea typeface="Alexandria SemiBold"/>
                <a:cs typeface="Alexandria SemiBold"/>
                <a:sym typeface="Alexandria SemiBold"/>
              </a:rPr>
              <a:t>Human–</a:t>
            </a:r>
            <a:r>
              <a:rPr b="1" lang="it-IT" sz="1600">
                <a:latin typeface="Alexandria SemiBold"/>
                <a:ea typeface="Alexandria SemiBold"/>
                <a:cs typeface="Alexandria SemiBold"/>
                <a:sym typeface="Alexandria SemiBold"/>
              </a:rPr>
              <a:t>Human</a:t>
            </a:r>
            <a:r>
              <a:rPr b="1" i="0" lang="it-IT" sz="1600" u="none" cap="none" strike="noStrike">
                <a:latin typeface="Alexandria SemiBold"/>
                <a:ea typeface="Alexandria SemiBold"/>
                <a:cs typeface="Alexandria SemiBold"/>
                <a:sym typeface="Alexandria SemiBold"/>
              </a:rPr>
              <a:t> Interaction</a:t>
            </a:r>
            <a:endParaRPr b="0" i="0" sz="1600" u="none" cap="none" strike="noStrike"/>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60"/>
          <p:cNvSpPr/>
          <p:nvPr/>
        </p:nvSpPr>
        <p:spPr>
          <a:xfrm>
            <a:off x="576200" y="1008051"/>
            <a:ext cx="3212700" cy="2115000"/>
          </a:xfrm>
          <a:prstGeom prst="roundRect">
            <a:avLst>
              <a:gd fmla="val 3540"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13" name="Google Shape;713;p60"/>
          <p:cNvSpPr/>
          <p:nvPr/>
        </p:nvSpPr>
        <p:spPr>
          <a:xfrm>
            <a:off x="734151" y="1166008"/>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The Problem</a:t>
            </a:r>
            <a:endParaRPr b="0" i="0" sz="1600" u="none" cap="none" strike="noStrike"/>
          </a:p>
        </p:txBody>
      </p:sp>
      <p:sp>
        <p:nvSpPr>
          <p:cNvPr id="714" name="Google Shape;714;p60"/>
          <p:cNvSpPr/>
          <p:nvPr/>
        </p:nvSpPr>
        <p:spPr>
          <a:xfrm>
            <a:off x="734151" y="1583719"/>
            <a:ext cx="2897100" cy="12636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FFFFFF"/>
              </a:buClr>
              <a:buSzPts val="1200"/>
              <a:buFont typeface="Sora Light"/>
              <a:buNone/>
            </a:pPr>
            <a:r>
              <a:rPr b="0" i="0" lang="it-IT" sz="1200" u="none" cap="none" strike="noStrike">
                <a:solidFill>
                  <a:srgbClr val="FFFFFF"/>
                </a:solidFill>
                <a:latin typeface="Sora Light"/>
                <a:ea typeface="Sora Light"/>
                <a:cs typeface="Sora Light"/>
                <a:sym typeface="Sora Light"/>
              </a:rPr>
              <a:t>~50 million people worldwide live with epilepsy (WHO, 2024). Around </a:t>
            </a:r>
            <a:r>
              <a:rPr b="1" i="0" lang="it-IT" sz="1200" u="none" cap="none" strike="noStrike">
                <a:solidFill>
                  <a:srgbClr val="FFFFFF"/>
                </a:solidFill>
                <a:latin typeface="Sora Light"/>
                <a:ea typeface="Sora Light"/>
                <a:cs typeface="Sora Light"/>
                <a:sym typeface="Sora Light"/>
              </a:rPr>
              <a:t>30% are resistant</a:t>
            </a:r>
            <a:r>
              <a:rPr b="0" i="0" lang="it-IT" sz="1200" u="none" cap="none" strike="noStrike">
                <a:solidFill>
                  <a:srgbClr val="FFFFFF"/>
                </a:solidFill>
                <a:latin typeface="Sora Light"/>
                <a:ea typeface="Sora Light"/>
                <a:cs typeface="Sora Light"/>
                <a:sym typeface="Sora Light"/>
              </a:rPr>
              <a:t> to standard anti-epileptic drugs, making deeper mechanistic understanding critical.</a:t>
            </a:r>
            <a:endParaRPr b="0" i="0" sz="1200" u="none" cap="none" strike="noStrike"/>
          </a:p>
        </p:txBody>
      </p:sp>
      <p:sp>
        <p:nvSpPr>
          <p:cNvPr id="715" name="Google Shape;715;p60"/>
          <p:cNvSpPr/>
          <p:nvPr/>
        </p:nvSpPr>
        <p:spPr>
          <a:xfrm>
            <a:off x="4274083" y="972146"/>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The Focus</a:t>
            </a:r>
            <a:endParaRPr b="0" i="0" sz="1600" u="none" cap="none" strike="noStrike"/>
          </a:p>
        </p:txBody>
      </p:sp>
      <p:sp>
        <p:nvSpPr>
          <p:cNvPr id="716" name="Google Shape;716;p60"/>
          <p:cNvSpPr/>
          <p:nvPr/>
        </p:nvSpPr>
        <p:spPr>
          <a:xfrm>
            <a:off x="4274074" y="1389863"/>
            <a:ext cx="3415200" cy="17691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This study investigates </a:t>
            </a:r>
            <a:r>
              <a:rPr b="1" i="0" lang="it-IT" sz="1200" u="none" cap="none" strike="noStrike">
                <a:solidFill>
                  <a:srgbClr val="3B3535"/>
                </a:solidFill>
                <a:latin typeface="Sora"/>
                <a:ea typeface="Sora"/>
                <a:cs typeface="Sora"/>
                <a:sym typeface="Sora"/>
              </a:rPr>
              <a:t>functional brain-heart interplay (BHI)</a:t>
            </a:r>
            <a:r>
              <a:rPr b="0" i="0" lang="it-IT" sz="1200" u="none" cap="none" strike="noStrike">
                <a:solidFill>
                  <a:srgbClr val="3B3535"/>
                </a:solidFill>
                <a:latin typeface="Sora"/>
                <a:ea typeface="Sora"/>
                <a:cs typeface="Sora"/>
                <a:sym typeface="Sora"/>
              </a:rPr>
              <a:t> dynamics during interictal periods</a:t>
            </a:r>
            <a:r>
              <a:rPr lang="it-IT" sz="1200">
                <a:solidFill>
                  <a:srgbClr val="3B3535"/>
                </a:solidFill>
                <a:latin typeface="Sora"/>
                <a:ea typeface="Sora"/>
                <a:cs typeface="Sora"/>
                <a:sym typeface="Sora"/>
              </a:rPr>
              <a:t>,</a:t>
            </a:r>
            <a:r>
              <a:rPr b="0" i="0" lang="it-IT" sz="1200" u="none" cap="none" strike="noStrike">
                <a:solidFill>
                  <a:srgbClr val="3B3535"/>
                </a:solidFill>
                <a:latin typeface="Sora"/>
                <a:ea typeface="Sora"/>
                <a:cs typeface="Sora"/>
                <a:sym typeface="Sora"/>
              </a:rPr>
              <a:t> both before (preictal) and after (postictal) seizure events </a:t>
            </a:r>
            <a:endParaRPr b="0" i="0" sz="1200" u="none" cap="none" strike="noStrike"/>
          </a:p>
        </p:txBody>
      </p:sp>
      <p:sp>
        <p:nvSpPr>
          <p:cNvPr id="717" name="Google Shape;717;p60"/>
          <p:cNvSpPr/>
          <p:nvPr/>
        </p:nvSpPr>
        <p:spPr>
          <a:xfrm>
            <a:off x="8174458" y="972147"/>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The View</a:t>
            </a:r>
            <a:endParaRPr b="0" i="0" sz="1600" u="none" cap="none" strike="noStrike"/>
          </a:p>
        </p:txBody>
      </p:sp>
      <p:sp>
        <p:nvSpPr>
          <p:cNvPr id="718" name="Google Shape;718;p60"/>
          <p:cNvSpPr/>
          <p:nvPr/>
        </p:nvSpPr>
        <p:spPr>
          <a:xfrm>
            <a:off x="8174449" y="1389850"/>
            <a:ext cx="3415200" cy="15162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Epilepsy is conceptualized as a </a:t>
            </a:r>
            <a:r>
              <a:rPr b="1" i="0" lang="it-IT" sz="1200" u="none" cap="none" strike="noStrike">
                <a:solidFill>
                  <a:srgbClr val="3B3535"/>
                </a:solidFill>
                <a:latin typeface="Sora"/>
                <a:ea typeface="Sora"/>
                <a:cs typeface="Sora"/>
                <a:sym typeface="Sora"/>
              </a:rPr>
              <a:t>network disease</a:t>
            </a:r>
            <a:r>
              <a:rPr b="0" i="0" lang="it-IT" sz="1200" u="none" cap="none" strike="noStrike">
                <a:solidFill>
                  <a:srgbClr val="3B3535"/>
                </a:solidFill>
                <a:latin typeface="Sora"/>
                <a:ea typeface="Sora"/>
                <a:cs typeface="Sora"/>
                <a:sym typeface="Sora"/>
              </a:rPr>
              <a:t> affecting both cortical and peripheral neural dynamics</a:t>
            </a:r>
            <a:endParaRPr b="0" i="0" sz="1200" u="none" cap="none" strike="noStrike"/>
          </a:p>
        </p:txBody>
      </p:sp>
      <p:sp>
        <p:nvSpPr>
          <p:cNvPr id="719" name="Google Shape;719;p60"/>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720" name="Google Shape;720;p60"/>
          <p:cNvPicPr preferRelativeResize="0"/>
          <p:nvPr/>
        </p:nvPicPr>
        <p:blipFill>
          <a:blip r:embed="rId3">
            <a:alphaModFix/>
          </a:blip>
          <a:stretch>
            <a:fillRect/>
          </a:stretch>
        </p:blipFill>
        <p:spPr>
          <a:xfrm>
            <a:off x="146351" y="3395525"/>
            <a:ext cx="7139001" cy="3317700"/>
          </a:xfrm>
          <a:prstGeom prst="rect">
            <a:avLst/>
          </a:prstGeom>
          <a:noFill/>
          <a:ln>
            <a:noFill/>
          </a:ln>
        </p:spPr>
      </p:pic>
      <p:pic>
        <p:nvPicPr>
          <p:cNvPr descr="Dynamical interactions in the brain-heart physiological network during... |  Download Scientific Diagram" id="721" name="Google Shape;721;p60"/>
          <p:cNvPicPr preferRelativeResize="0"/>
          <p:nvPr/>
        </p:nvPicPr>
        <p:blipFill rotWithShape="1">
          <a:blip r:embed="rId4">
            <a:alphaModFix/>
          </a:blip>
          <a:srcRect b="0" l="0" r="0" t="0"/>
          <a:stretch/>
        </p:blipFill>
        <p:spPr>
          <a:xfrm>
            <a:off x="10199942" y="3826949"/>
            <a:ext cx="1992067" cy="2243204"/>
          </a:xfrm>
          <a:prstGeom prst="rect">
            <a:avLst/>
          </a:prstGeom>
          <a:noFill/>
          <a:ln>
            <a:noFill/>
          </a:ln>
        </p:spPr>
      </p:pic>
      <p:pic>
        <p:nvPicPr>
          <p:cNvPr descr="1 Functions of the heart in the autonomic nervous system. | Download  Scientific Diagram" id="722" name="Google Shape;722;p60"/>
          <p:cNvPicPr preferRelativeResize="0"/>
          <p:nvPr/>
        </p:nvPicPr>
        <p:blipFill rotWithShape="1">
          <a:blip r:embed="rId5">
            <a:alphaModFix/>
          </a:blip>
          <a:srcRect b="0" l="0" r="0" t="0"/>
          <a:stretch/>
        </p:blipFill>
        <p:spPr>
          <a:xfrm>
            <a:off x="7285358" y="3826940"/>
            <a:ext cx="2961028" cy="2243204"/>
          </a:xfrm>
          <a:prstGeom prst="rect">
            <a:avLst/>
          </a:prstGeom>
          <a:noFill/>
          <a:ln>
            <a:noFill/>
          </a:ln>
        </p:spPr>
      </p:pic>
      <p:sp>
        <p:nvSpPr>
          <p:cNvPr id="723" name="Google Shape;723;p60"/>
          <p:cNvSpPr/>
          <p:nvPr/>
        </p:nvSpPr>
        <p:spPr>
          <a:xfrm>
            <a:off x="574200" y="149025"/>
            <a:ext cx="9767100" cy="5655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Impaired Brain-Heart Axis in Focal Epilepsy</a:t>
            </a:r>
            <a:endParaRPr b="0" i="0" sz="3300" u="none" cap="none" strike="noStrike"/>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61"/>
          <p:cNvSpPr/>
          <p:nvPr/>
        </p:nvSpPr>
        <p:spPr>
          <a:xfrm>
            <a:off x="631924" y="313421"/>
            <a:ext cx="41574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Dataset &amp; Methods</a:t>
            </a:r>
            <a:endParaRPr b="0" i="0" sz="3300" u="none" cap="none" strike="noStrike"/>
          </a:p>
        </p:txBody>
      </p:sp>
      <p:sp>
        <p:nvSpPr>
          <p:cNvPr id="730" name="Google Shape;730;p61"/>
          <p:cNvSpPr/>
          <p:nvPr/>
        </p:nvSpPr>
        <p:spPr>
          <a:xfrm>
            <a:off x="631924" y="1370958"/>
            <a:ext cx="27498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Siena Scalp EEG Database</a:t>
            </a:r>
            <a:endParaRPr b="0" i="0" sz="1600" u="none" cap="none" strike="noStrike"/>
          </a:p>
        </p:txBody>
      </p:sp>
      <p:sp>
        <p:nvSpPr>
          <p:cNvPr id="731" name="Google Shape;731;p61"/>
          <p:cNvSpPr/>
          <p:nvPr/>
        </p:nvSpPr>
        <p:spPr>
          <a:xfrm>
            <a:off x="631924" y="1743756"/>
            <a:ext cx="5271600" cy="17373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14 subjects</a:t>
            </a:r>
            <a:r>
              <a:rPr b="0" i="0" lang="it-IT" sz="1200" u="none" cap="none" strike="noStrike">
                <a:solidFill>
                  <a:srgbClr val="3B3535"/>
                </a:solidFill>
                <a:latin typeface="Sora"/>
                <a:ea typeface="Sora"/>
                <a:cs typeface="Sora"/>
                <a:sym typeface="Sora"/>
              </a:rPr>
              <a:t> (9 male, 5 female), ages 20–71</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128 hr total recording at 512 Hz sampling</a:t>
            </a:r>
            <a:endParaRPr b="0" i="0" sz="1200" u="none" cap="none" strike="noStrike"/>
          </a:p>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47 seizure events</a:t>
            </a:r>
            <a:r>
              <a:rPr b="0" i="0" lang="it-IT" sz="1200" u="none" cap="none" strike="noStrike">
                <a:solidFill>
                  <a:srgbClr val="3B3535"/>
                </a:solidFill>
                <a:latin typeface="Sora"/>
                <a:ea typeface="Sora"/>
                <a:cs typeface="Sora"/>
                <a:sym typeface="Sora"/>
              </a:rPr>
              <a:t> total; 38 evaluated after preprocessing</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Majority: focal left temporal seizures (9 subjects); 4 focal right temporal; 1 focal-to-bilateral tonic-clonic</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29 EEG channels + ECG per subject</a:t>
            </a:r>
            <a:endParaRPr b="0" i="0" sz="1200" u="none" cap="none" strike="noStrike"/>
          </a:p>
        </p:txBody>
      </p:sp>
      <p:sp>
        <p:nvSpPr>
          <p:cNvPr id="732" name="Google Shape;732;p61"/>
          <p:cNvSpPr/>
          <p:nvPr/>
        </p:nvSpPr>
        <p:spPr>
          <a:xfrm>
            <a:off x="631924" y="3639008"/>
            <a:ext cx="22056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Signal Preprocessing</a:t>
            </a:r>
            <a:endParaRPr b="0" i="0" sz="1600" u="none" cap="none" strike="noStrike"/>
          </a:p>
        </p:txBody>
      </p:sp>
      <p:sp>
        <p:nvSpPr>
          <p:cNvPr id="733" name="Google Shape;733;p61"/>
          <p:cNvSpPr/>
          <p:nvPr/>
        </p:nvSpPr>
        <p:spPr>
          <a:xfrm>
            <a:off x="631924" y="4056744"/>
            <a:ext cx="5271600" cy="868800"/>
          </a:xfrm>
          <a:prstGeom prst="rect">
            <a:avLst/>
          </a:prstGeom>
          <a:noFill/>
          <a:ln>
            <a:noFill/>
          </a:ln>
        </p:spPr>
        <p:txBody>
          <a:bodyPr anchorCtr="0" anchor="t" bIns="0" lIns="0" spcFirstLastPara="1" rIns="0" wrap="square" tIns="0">
            <a:noAutofit/>
          </a:bodyPr>
          <a:lstStyle/>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EEG band-pass FIR filtered: 1–32 Hz</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HRV extracted via Kubios (v2.2); RR intervals resampled at 4 Hz</a:t>
            </a:r>
            <a:endParaRPr b="0" i="0" sz="1200" u="none" cap="none" strike="noStrike"/>
          </a:p>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10-min windows</a:t>
            </a:r>
            <a:r>
              <a:rPr b="0" i="0" lang="it-IT" sz="1200" u="none" cap="none" strike="noStrike">
                <a:solidFill>
                  <a:srgbClr val="3B3535"/>
                </a:solidFill>
                <a:latin typeface="Sora"/>
                <a:ea typeface="Sora"/>
                <a:cs typeface="Sora"/>
                <a:sym typeface="Sora"/>
              </a:rPr>
              <a:t> pre- and post-seizure extracted for analysis</a:t>
            </a:r>
            <a:endParaRPr b="0" i="0" sz="1200" u="none" cap="none" strike="noStrike"/>
          </a:p>
        </p:txBody>
      </p:sp>
      <p:sp>
        <p:nvSpPr>
          <p:cNvPr id="734" name="Google Shape;734;p61"/>
          <p:cNvSpPr/>
          <p:nvPr/>
        </p:nvSpPr>
        <p:spPr>
          <a:xfrm>
            <a:off x="6181328" y="1065512"/>
            <a:ext cx="5498700" cy="4829700"/>
          </a:xfrm>
          <a:prstGeom prst="roundRect">
            <a:avLst>
              <a:gd fmla="val 2355"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35" name="Google Shape;735;p61"/>
          <p:cNvSpPr/>
          <p:nvPr/>
        </p:nvSpPr>
        <p:spPr>
          <a:xfrm>
            <a:off x="6339284" y="1223468"/>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SDG Model</a:t>
            </a:r>
            <a:endParaRPr b="0" i="0" sz="1600" u="none" cap="none" strike="noStrike"/>
          </a:p>
        </p:txBody>
      </p:sp>
      <p:sp>
        <p:nvSpPr>
          <p:cNvPr id="736" name="Google Shape;736;p61"/>
          <p:cNvSpPr/>
          <p:nvPr/>
        </p:nvSpPr>
        <p:spPr>
          <a:xfrm>
            <a:off x="6339284" y="1641179"/>
            <a:ext cx="51831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FFFFFF"/>
              </a:buClr>
              <a:buSzPts val="1200"/>
              <a:buFont typeface="Sora Light"/>
              <a:buNone/>
            </a:pPr>
            <a:r>
              <a:rPr b="0" i="0" lang="it-IT" sz="1200" u="none" cap="none" strike="noStrike">
                <a:solidFill>
                  <a:srgbClr val="FFFFFF"/>
                </a:solidFill>
                <a:latin typeface="Sora Light"/>
                <a:ea typeface="Sora Light"/>
                <a:cs typeface="Sora Light"/>
                <a:sym typeface="Sora Light"/>
              </a:rPr>
              <a:t>The </a:t>
            </a:r>
            <a:r>
              <a:rPr b="1" i="0" lang="it-IT" sz="1200" u="none" cap="none" strike="noStrike">
                <a:solidFill>
                  <a:srgbClr val="FFFFFF"/>
                </a:solidFill>
                <a:latin typeface="Sora Light"/>
                <a:ea typeface="Sora Light"/>
                <a:cs typeface="Sora Light"/>
                <a:sym typeface="Sora Light"/>
              </a:rPr>
              <a:t>Synthetic Data Generation (SDG)</a:t>
            </a:r>
            <a:r>
              <a:rPr b="0" i="0" lang="it-IT" sz="1200" u="none" cap="none" strike="noStrike">
                <a:solidFill>
                  <a:srgbClr val="FFFFFF"/>
                </a:solidFill>
                <a:latin typeface="Sora Light"/>
                <a:ea typeface="Sora Light"/>
                <a:cs typeface="Sora Light"/>
                <a:sym typeface="Sora Light"/>
              </a:rPr>
              <a:t> model was employed — a physiologically plausible, fully parametric directional BHI estimation framework.</a:t>
            </a:r>
            <a:endParaRPr b="0" i="0" sz="1200" u="none" cap="none" strike="noStrike"/>
          </a:p>
        </p:txBody>
      </p:sp>
      <p:sp>
        <p:nvSpPr>
          <p:cNvPr id="737" name="Google Shape;737;p61"/>
          <p:cNvSpPr/>
          <p:nvPr/>
        </p:nvSpPr>
        <p:spPr>
          <a:xfrm>
            <a:off x="6339284" y="2557266"/>
            <a:ext cx="23124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EEG Frequency Bands</a:t>
            </a:r>
            <a:endParaRPr b="0" i="0" sz="1600" u="none" cap="none" strike="noStrike"/>
          </a:p>
        </p:txBody>
      </p:sp>
      <p:sp>
        <p:nvSpPr>
          <p:cNvPr id="738" name="Google Shape;738;p61"/>
          <p:cNvSpPr/>
          <p:nvPr/>
        </p:nvSpPr>
        <p:spPr>
          <a:xfrm>
            <a:off x="6339284" y="2974977"/>
            <a:ext cx="5183100" cy="560700"/>
          </a:xfrm>
          <a:prstGeom prst="rect">
            <a:avLst/>
          </a:prstGeom>
          <a:noFill/>
          <a:ln>
            <a:noFill/>
          </a:ln>
        </p:spPr>
        <p:txBody>
          <a:bodyPr anchorCtr="0" anchor="t" bIns="0" lIns="0" spcFirstLastPara="1" rIns="0" wrap="square" tIns="0">
            <a:noAutofit/>
          </a:bodyPr>
          <a:lstStyle/>
          <a:p>
            <a:pPr indent="-292100" lvl="0" marL="292100" marR="0" rtl="0" algn="l">
              <a:lnSpc>
                <a:spcPct val="162069"/>
              </a:lnSpc>
              <a:spcBef>
                <a:spcPts val="0"/>
              </a:spcBef>
              <a:spcAft>
                <a:spcPts val="0"/>
              </a:spcAft>
              <a:buClr>
                <a:srgbClr val="FFFFFF"/>
              </a:buClr>
              <a:buSzPts val="1200"/>
              <a:buFont typeface="Sora Light"/>
              <a:buChar char="•"/>
            </a:pPr>
            <a:r>
              <a:rPr b="0" i="0" lang="it-IT" sz="1200" u="none" cap="none" strike="noStrike">
                <a:solidFill>
                  <a:srgbClr val="FFFFFF"/>
                </a:solidFill>
                <a:latin typeface="Sora Light"/>
                <a:ea typeface="Sora Light"/>
                <a:cs typeface="Sora Light"/>
                <a:sym typeface="Sora Light"/>
              </a:rPr>
              <a:t>δ (1–4 Hz), θ (4–8 Hz)</a:t>
            </a:r>
            <a:endParaRPr b="0" i="0" sz="1200" u="none" cap="none" strike="noStrike"/>
          </a:p>
          <a:p>
            <a:pPr indent="-292100" lvl="0" marL="292100" marR="0" rtl="0" algn="l">
              <a:lnSpc>
                <a:spcPct val="162069"/>
              </a:lnSpc>
              <a:spcBef>
                <a:spcPts val="0"/>
              </a:spcBef>
              <a:spcAft>
                <a:spcPts val="0"/>
              </a:spcAft>
              <a:buClr>
                <a:srgbClr val="FFFFFF"/>
              </a:buClr>
              <a:buSzPts val="1200"/>
              <a:buFont typeface="Sora Light"/>
              <a:buChar char="•"/>
            </a:pPr>
            <a:r>
              <a:rPr b="0" i="0" lang="it-IT" sz="1200" u="none" cap="none" strike="noStrike">
                <a:solidFill>
                  <a:srgbClr val="FFFFFF"/>
                </a:solidFill>
                <a:latin typeface="Sora Light"/>
                <a:ea typeface="Sora Light"/>
                <a:cs typeface="Sora Light"/>
                <a:sym typeface="Sora Light"/>
              </a:rPr>
              <a:t>α (8–12 Hz), β (12–30 Hz)</a:t>
            </a:r>
            <a:endParaRPr b="0" i="0" sz="1200" u="none" cap="none" strike="noStrike"/>
          </a:p>
        </p:txBody>
      </p:sp>
      <p:sp>
        <p:nvSpPr>
          <p:cNvPr id="739" name="Google Shape;739;p61"/>
          <p:cNvSpPr/>
          <p:nvPr/>
        </p:nvSpPr>
        <p:spPr>
          <a:xfrm>
            <a:off x="6339284" y="3693618"/>
            <a:ext cx="23412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HRV Frequency Bands</a:t>
            </a:r>
            <a:endParaRPr b="0" i="0" sz="1600" u="none" cap="none" strike="noStrike"/>
          </a:p>
        </p:txBody>
      </p:sp>
      <p:sp>
        <p:nvSpPr>
          <p:cNvPr id="740" name="Google Shape;740;p61"/>
          <p:cNvSpPr/>
          <p:nvPr/>
        </p:nvSpPr>
        <p:spPr>
          <a:xfrm>
            <a:off x="6339284" y="4111329"/>
            <a:ext cx="5183100" cy="560700"/>
          </a:xfrm>
          <a:prstGeom prst="rect">
            <a:avLst/>
          </a:prstGeom>
          <a:noFill/>
          <a:ln>
            <a:noFill/>
          </a:ln>
        </p:spPr>
        <p:txBody>
          <a:bodyPr anchorCtr="0" anchor="t" bIns="0" lIns="0" spcFirstLastPara="1" rIns="0" wrap="square" tIns="0">
            <a:noAutofit/>
          </a:bodyPr>
          <a:lstStyle/>
          <a:p>
            <a:pPr indent="-292100" lvl="0" marL="292100" marR="0" rtl="0" algn="l">
              <a:lnSpc>
                <a:spcPct val="162069"/>
              </a:lnSpc>
              <a:spcBef>
                <a:spcPts val="0"/>
              </a:spcBef>
              <a:spcAft>
                <a:spcPts val="0"/>
              </a:spcAft>
              <a:buClr>
                <a:srgbClr val="FFFFFF"/>
              </a:buClr>
              <a:buSzPts val="1200"/>
              <a:buFont typeface="Sora Light"/>
              <a:buChar char="•"/>
            </a:pPr>
            <a:r>
              <a:rPr b="0" i="0" lang="it-IT" sz="1200" u="none" cap="none" strike="noStrike">
                <a:solidFill>
                  <a:srgbClr val="FFFFFF"/>
                </a:solidFill>
                <a:latin typeface="Sora Light"/>
                <a:ea typeface="Sora Light"/>
                <a:cs typeface="Sora Light"/>
                <a:sym typeface="Sora Light"/>
              </a:rPr>
              <a:t>LF: 0.04–0.15 Hz (sympathovagal)</a:t>
            </a:r>
            <a:endParaRPr b="0" i="0" sz="1200" u="none" cap="none" strike="noStrike"/>
          </a:p>
          <a:p>
            <a:pPr indent="-292100" lvl="0" marL="292100" marR="0" rtl="0" algn="l">
              <a:lnSpc>
                <a:spcPct val="162069"/>
              </a:lnSpc>
              <a:spcBef>
                <a:spcPts val="0"/>
              </a:spcBef>
              <a:spcAft>
                <a:spcPts val="0"/>
              </a:spcAft>
              <a:buClr>
                <a:srgbClr val="FFFFFF"/>
              </a:buClr>
              <a:buSzPts val="1200"/>
              <a:buFont typeface="Sora Light"/>
              <a:buChar char="•"/>
            </a:pPr>
            <a:r>
              <a:rPr b="0" i="0" lang="it-IT" sz="1200" u="none" cap="none" strike="noStrike">
                <a:solidFill>
                  <a:srgbClr val="FFFFFF"/>
                </a:solidFill>
                <a:latin typeface="Sora Light"/>
                <a:ea typeface="Sora Light"/>
                <a:cs typeface="Sora Light"/>
                <a:sym typeface="Sora Light"/>
              </a:rPr>
              <a:t>HF: 0.15–0.4 Hz (parasympathetic/vagal)</a:t>
            </a:r>
            <a:endParaRPr b="0" i="0" sz="1200" u="none" cap="none" strike="noStrike"/>
          </a:p>
        </p:txBody>
      </p:sp>
      <p:sp>
        <p:nvSpPr>
          <p:cNvPr id="741" name="Google Shape;741;p61"/>
          <p:cNvSpPr/>
          <p:nvPr/>
        </p:nvSpPr>
        <p:spPr>
          <a:xfrm>
            <a:off x="6339284" y="4829970"/>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FFFFFF"/>
              </a:buClr>
              <a:buSzPts val="1600"/>
              <a:buFont typeface="Alexandria SemiBold"/>
              <a:buNone/>
            </a:pPr>
            <a:r>
              <a:rPr b="1" i="0" lang="it-IT" sz="1600" u="none" cap="none" strike="noStrike">
                <a:solidFill>
                  <a:srgbClr val="FFFFFF"/>
                </a:solidFill>
                <a:latin typeface="Alexandria SemiBold"/>
                <a:ea typeface="Alexandria SemiBold"/>
                <a:cs typeface="Alexandria SemiBold"/>
                <a:sym typeface="Alexandria SemiBold"/>
              </a:rPr>
              <a:t>Statistics</a:t>
            </a:r>
            <a:endParaRPr b="0" i="0" sz="1600" u="none" cap="none" strike="noStrike"/>
          </a:p>
        </p:txBody>
      </p:sp>
      <p:sp>
        <p:nvSpPr>
          <p:cNvPr id="742" name="Google Shape;742;p61"/>
          <p:cNvSpPr/>
          <p:nvPr/>
        </p:nvSpPr>
        <p:spPr>
          <a:xfrm>
            <a:off x="6339284" y="5247682"/>
            <a:ext cx="51831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FFFFFF"/>
              </a:buClr>
              <a:buSzPts val="1200"/>
              <a:buFont typeface="Sora Light"/>
              <a:buNone/>
            </a:pPr>
            <a:r>
              <a:rPr b="0" i="0" lang="it-IT" sz="1200" u="none" cap="none" strike="noStrike">
                <a:solidFill>
                  <a:srgbClr val="FFFFFF"/>
                </a:solidFill>
                <a:latin typeface="Sora Light"/>
                <a:ea typeface="Sora Light"/>
                <a:cs typeface="Sora Light"/>
                <a:sym typeface="Sora Light"/>
              </a:rPr>
              <a:t>Wilcoxon signed-rank test (α = 0.01) with spatial cluster permutation correction; Wigner-Ville time-frequency analysis.</a:t>
            </a:r>
            <a:endParaRPr b="0" i="0" sz="1200" u="none" cap="none" strike="noStrike"/>
          </a:p>
        </p:txBody>
      </p:sp>
      <p:sp>
        <p:nvSpPr>
          <p:cNvPr id="743" name="Google Shape;743;p61"/>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62"/>
          <p:cNvSpPr/>
          <p:nvPr/>
        </p:nvSpPr>
        <p:spPr>
          <a:xfrm>
            <a:off x="886619" y="447790"/>
            <a:ext cx="7329300" cy="41280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1F1E1E"/>
              </a:buClr>
              <a:buSzPts val="2600"/>
              <a:buFont typeface="Alexandria"/>
              <a:buNone/>
            </a:pPr>
            <a:r>
              <a:rPr b="0" i="0" lang="it-IT" sz="2600" u="none" cap="none" strike="noStrike">
                <a:solidFill>
                  <a:srgbClr val="1F1E1E"/>
                </a:solidFill>
                <a:latin typeface="Alexandria"/>
                <a:ea typeface="Alexandria"/>
                <a:cs typeface="Alexandria"/>
                <a:sym typeface="Alexandria"/>
              </a:rPr>
              <a:t>The SDG Model: Directional BHI Assessment</a:t>
            </a:r>
            <a:endParaRPr b="0" i="0" sz="2600" u="none" cap="none" strike="noStrike"/>
          </a:p>
        </p:txBody>
      </p:sp>
      <p:sp>
        <p:nvSpPr>
          <p:cNvPr id="750" name="Google Shape;750;p62"/>
          <p:cNvSpPr/>
          <p:nvPr/>
        </p:nvSpPr>
        <p:spPr>
          <a:xfrm>
            <a:off x="225594" y="1060068"/>
            <a:ext cx="10418700" cy="180300"/>
          </a:xfrm>
          <a:prstGeom prst="rect">
            <a:avLst/>
          </a:prstGeom>
          <a:noFill/>
          <a:ln>
            <a:noFill/>
          </a:ln>
        </p:spPr>
        <p:txBody>
          <a:bodyPr anchorCtr="0" anchor="t" bIns="0" lIns="0" spcFirstLastPara="1" rIns="0" wrap="square" tIns="0">
            <a:noAutofit/>
          </a:bodyPr>
          <a:lstStyle/>
          <a:p>
            <a:pPr indent="0" lvl="0" marL="0" marR="0" rtl="0" algn="l">
              <a:lnSpc>
                <a:spcPct val="147826"/>
              </a:lnSpc>
              <a:spcBef>
                <a:spcPts val="0"/>
              </a:spcBef>
              <a:spcAft>
                <a:spcPts val="0"/>
              </a:spcAft>
              <a:buClr>
                <a:srgbClr val="3B3535"/>
              </a:buClr>
              <a:buSzPts val="1000"/>
              <a:buFont typeface="Sora"/>
              <a:buNone/>
            </a:pPr>
            <a:r>
              <a:rPr b="0" i="0" lang="it-IT" sz="1200" u="none" cap="none" strike="noStrike">
                <a:solidFill>
                  <a:srgbClr val="3B3535"/>
                </a:solidFill>
                <a:latin typeface="Sora"/>
                <a:ea typeface="Sora"/>
                <a:cs typeface="Sora"/>
                <a:sym typeface="Sora"/>
              </a:rPr>
              <a:t>The SDG model quantifies BHI in both directions using two complementary sub-models:</a:t>
            </a:r>
            <a:endParaRPr b="0" i="0" sz="1200" u="none" cap="none" strike="noStrike"/>
          </a:p>
        </p:txBody>
      </p:sp>
      <p:pic>
        <p:nvPicPr>
          <p:cNvPr descr="preencoded.png" id="751" name="Google Shape;751;p62"/>
          <p:cNvPicPr preferRelativeResize="0"/>
          <p:nvPr/>
        </p:nvPicPr>
        <p:blipFill rotWithShape="1">
          <a:blip r:embed="rId3">
            <a:alphaModFix/>
          </a:blip>
          <a:srcRect b="0" l="0" r="0" t="0"/>
          <a:stretch/>
        </p:blipFill>
        <p:spPr>
          <a:xfrm>
            <a:off x="376057" y="1397430"/>
            <a:ext cx="7037589" cy="4761109"/>
          </a:xfrm>
          <a:prstGeom prst="rect">
            <a:avLst/>
          </a:prstGeom>
          <a:noFill/>
          <a:ln>
            <a:noFill/>
          </a:ln>
        </p:spPr>
      </p:pic>
      <p:sp>
        <p:nvSpPr>
          <p:cNvPr id="752" name="Google Shape;752;p62"/>
          <p:cNvSpPr/>
          <p:nvPr/>
        </p:nvSpPr>
        <p:spPr>
          <a:xfrm>
            <a:off x="3145915" y="3182142"/>
            <a:ext cx="1547700" cy="1542600"/>
          </a:xfrm>
          <a:prstGeom prst="rect">
            <a:avLst/>
          </a:prstGeom>
          <a:noFill/>
          <a:ln>
            <a:noFill/>
          </a:ln>
        </p:spPr>
        <p:txBody>
          <a:bodyPr anchorCtr="0" anchor="t" bIns="0" lIns="0" spcFirstLastPara="1" rIns="0" wrap="square" tIns="0">
            <a:noAutofit/>
          </a:bodyPr>
          <a:lstStyle/>
          <a:p>
            <a:pPr indent="0" lvl="0" marL="0" marR="0" rtl="0" algn="ctr">
              <a:lnSpc>
                <a:spcPct val="126087"/>
              </a:lnSpc>
              <a:spcBef>
                <a:spcPts val="0"/>
              </a:spcBef>
              <a:spcAft>
                <a:spcPts val="0"/>
              </a:spcAft>
              <a:buClr>
                <a:srgbClr val="FFFFFF"/>
              </a:buClr>
              <a:buSzPts val="1900"/>
              <a:buFont typeface="Alexandria"/>
              <a:buNone/>
            </a:pPr>
            <a:r>
              <a:rPr b="0" i="0" lang="it-IT" sz="1900" u="none" cap="none" strike="noStrike">
                <a:solidFill>
                  <a:srgbClr val="FFFFFF"/>
                </a:solidFill>
                <a:latin typeface="Alexandria"/>
                <a:ea typeface="Alexandria"/>
                <a:cs typeface="Alexandria"/>
                <a:sym typeface="Alexandria"/>
              </a:rPr>
              <a:t>Directional Brain–Heart Interaction</a:t>
            </a:r>
            <a:endParaRPr b="0" i="0" sz="1900" u="none" cap="none" strike="noStrike"/>
          </a:p>
        </p:txBody>
      </p:sp>
      <p:sp>
        <p:nvSpPr>
          <p:cNvPr id="753" name="Google Shape;753;p62"/>
          <p:cNvSpPr/>
          <p:nvPr/>
        </p:nvSpPr>
        <p:spPr>
          <a:xfrm>
            <a:off x="5066058" y="4470348"/>
            <a:ext cx="2193000" cy="925500"/>
          </a:xfrm>
          <a:prstGeom prst="rect">
            <a:avLst/>
          </a:prstGeom>
          <a:noFill/>
          <a:ln>
            <a:noFill/>
          </a:ln>
        </p:spPr>
        <p:txBody>
          <a:bodyPr anchorCtr="0" anchor="t" bIns="0" lIns="0" spcFirstLastPara="1" rIns="0" wrap="square" tIns="0">
            <a:noAutofit/>
          </a:bodyPr>
          <a:lstStyle/>
          <a:p>
            <a:pPr indent="0" lvl="0" marL="0" marR="0" rtl="0" algn="ctr">
              <a:lnSpc>
                <a:spcPct val="126087"/>
              </a:lnSpc>
              <a:spcBef>
                <a:spcPts val="0"/>
              </a:spcBef>
              <a:spcAft>
                <a:spcPts val="0"/>
              </a:spcAft>
              <a:buClr>
                <a:srgbClr val="3B3535"/>
              </a:buClr>
              <a:buSzPts val="1900"/>
              <a:buFont typeface="Alexandria"/>
              <a:buNone/>
            </a:pPr>
            <a:r>
              <a:rPr b="0" i="0" lang="it-IT" sz="1900" u="none" cap="none" strike="noStrike">
                <a:solidFill>
                  <a:schemeClr val="lt1"/>
                </a:solidFill>
                <a:latin typeface="Alexandria"/>
                <a:ea typeface="Alexandria"/>
                <a:cs typeface="Alexandria"/>
                <a:sym typeface="Alexandria"/>
              </a:rPr>
              <a:t>Poincaré Parameterization</a:t>
            </a:r>
            <a:endParaRPr b="0" i="0" sz="1900" u="none" cap="none" strike="noStrike">
              <a:solidFill>
                <a:schemeClr val="lt1"/>
              </a:solidFill>
            </a:endParaRPr>
          </a:p>
        </p:txBody>
      </p:sp>
      <p:sp>
        <p:nvSpPr>
          <p:cNvPr id="754" name="Google Shape;754;p62"/>
          <p:cNvSpPr/>
          <p:nvPr/>
        </p:nvSpPr>
        <p:spPr>
          <a:xfrm>
            <a:off x="5152656" y="5479153"/>
            <a:ext cx="1906500" cy="420900"/>
          </a:xfrm>
          <a:prstGeom prst="rect">
            <a:avLst/>
          </a:prstGeom>
          <a:noFill/>
          <a:ln>
            <a:noFill/>
          </a:ln>
        </p:spPr>
        <p:txBody>
          <a:bodyPr anchorCtr="0" anchor="t" bIns="0" lIns="0" spcFirstLastPara="1" rIns="0" wrap="square" tIns="0">
            <a:noAutofit/>
          </a:bodyPr>
          <a:lstStyle/>
          <a:p>
            <a:pPr indent="0" lvl="0" marL="0" marR="0" rtl="0" algn="ctr">
              <a:lnSpc>
                <a:spcPct val="111428"/>
              </a:lnSpc>
              <a:spcBef>
                <a:spcPts val="0"/>
              </a:spcBef>
              <a:spcAft>
                <a:spcPts val="0"/>
              </a:spcAft>
              <a:buClr>
                <a:srgbClr val="3B3535"/>
              </a:buClr>
              <a:buSzPts val="1500"/>
              <a:buFont typeface="Sora"/>
              <a:buNone/>
            </a:pPr>
            <a:r>
              <a:rPr b="0" i="0" lang="it-IT" sz="1500" u="none" cap="none" strike="noStrike">
                <a:solidFill>
                  <a:schemeClr val="lt1"/>
                </a:solidFill>
                <a:latin typeface="Sora"/>
                <a:ea typeface="Sora"/>
                <a:cs typeface="Sora"/>
                <a:sym typeface="Sora"/>
              </a:rPr>
              <a:t>Use Poincaré features to set IPFM</a:t>
            </a:r>
            <a:endParaRPr b="0" i="0" sz="1500" u="none" cap="none" strike="noStrike">
              <a:solidFill>
                <a:schemeClr val="lt1"/>
              </a:solidFill>
            </a:endParaRPr>
          </a:p>
        </p:txBody>
      </p:sp>
      <p:sp>
        <p:nvSpPr>
          <p:cNvPr id="755" name="Google Shape;755;p62"/>
          <p:cNvSpPr/>
          <p:nvPr/>
        </p:nvSpPr>
        <p:spPr>
          <a:xfrm>
            <a:off x="684849" y="4624500"/>
            <a:ext cx="1906500" cy="617100"/>
          </a:xfrm>
          <a:prstGeom prst="rect">
            <a:avLst/>
          </a:prstGeom>
          <a:noFill/>
          <a:ln>
            <a:noFill/>
          </a:ln>
        </p:spPr>
        <p:txBody>
          <a:bodyPr anchorCtr="0" anchor="t" bIns="0" lIns="0" spcFirstLastPara="1" rIns="0" wrap="square" tIns="0">
            <a:noAutofit/>
          </a:bodyPr>
          <a:lstStyle/>
          <a:p>
            <a:pPr indent="0" lvl="0" marL="0" marR="0" rtl="0" algn="ctr">
              <a:lnSpc>
                <a:spcPct val="126087"/>
              </a:lnSpc>
              <a:spcBef>
                <a:spcPts val="0"/>
              </a:spcBef>
              <a:spcAft>
                <a:spcPts val="0"/>
              </a:spcAft>
              <a:buClr>
                <a:srgbClr val="3B3535"/>
              </a:buClr>
              <a:buSzPts val="1900"/>
              <a:buFont typeface="Alexandria"/>
              <a:buNone/>
            </a:pPr>
            <a:r>
              <a:rPr b="0" i="0" lang="it-IT" sz="1900" u="none" cap="none" strike="noStrike">
                <a:solidFill>
                  <a:schemeClr val="lt1"/>
                </a:solidFill>
                <a:latin typeface="Alexandria"/>
                <a:ea typeface="Alexandria"/>
                <a:cs typeface="Alexandria"/>
                <a:sym typeface="Alexandria"/>
              </a:rPr>
              <a:t>Heart-to-Brain (HtB)</a:t>
            </a:r>
            <a:endParaRPr b="0" i="0" sz="1900" u="none" cap="none" strike="noStrike">
              <a:solidFill>
                <a:schemeClr val="lt1"/>
              </a:solidFill>
            </a:endParaRPr>
          </a:p>
        </p:txBody>
      </p:sp>
      <p:sp>
        <p:nvSpPr>
          <p:cNvPr id="756" name="Google Shape;756;p62"/>
          <p:cNvSpPr/>
          <p:nvPr/>
        </p:nvSpPr>
        <p:spPr>
          <a:xfrm>
            <a:off x="684849" y="5324827"/>
            <a:ext cx="1906500" cy="420900"/>
          </a:xfrm>
          <a:prstGeom prst="rect">
            <a:avLst/>
          </a:prstGeom>
          <a:noFill/>
          <a:ln>
            <a:noFill/>
          </a:ln>
        </p:spPr>
        <p:txBody>
          <a:bodyPr anchorCtr="0" anchor="t" bIns="0" lIns="0" spcFirstLastPara="1" rIns="0" wrap="square" tIns="0">
            <a:noAutofit/>
          </a:bodyPr>
          <a:lstStyle/>
          <a:p>
            <a:pPr indent="0" lvl="0" marL="0" marR="0" rtl="0" algn="ctr">
              <a:lnSpc>
                <a:spcPct val="111428"/>
              </a:lnSpc>
              <a:spcBef>
                <a:spcPts val="0"/>
              </a:spcBef>
              <a:spcAft>
                <a:spcPts val="0"/>
              </a:spcAft>
              <a:buClr>
                <a:srgbClr val="3B3535"/>
              </a:buClr>
              <a:buSzPts val="1500"/>
              <a:buFont typeface="Sora"/>
              <a:buNone/>
            </a:pPr>
            <a:r>
              <a:rPr b="0" i="0" lang="it-IT" sz="1500" u="none" cap="none" strike="noStrike">
                <a:solidFill>
                  <a:schemeClr val="lt1"/>
                </a:solidFill>
                <a:latin typeface="Sora"/>
                <a:ea typeface="Sora"/>
                <a:cs typeface="Sora"/>
                <a:sym typeface="Sora"/>
              </a:rPr>
              <a:t>HRV LF/HF drives adaptive MAR</a:t>
            </a:r>
            <a:endParaRPr b="0" i="0" sz="1500" u="none" cap="none" strike="noStrike">
              <a:solidFill>
                <a:schemeClr val="lt1"/>
              </a:solidFill>
            </a:endParaRPr>
          </a:p>
        </p:txBody>
      </p:sp>
      <p:sp>
        <p:nvSpPr>
          <p:cNvPr id="757" name="Google Shape;757;p62"/>
          <p:cNvSpPr/>
          <p:nvPr/>
        </p:nvSpPr>
        <p:spPr>
          <a:xfrm>
            <a:off x="684849" y="1801047"/>
            <a:ext cx="1906500" cy="617100"/>
          </a:xfrm>
          <a:prstGeom prst="rect">
            <a:avLst/>
          </a:prstGeom>
          <a:noFill/>
          <a:ln>
            <a:noFill/>
          </a:ln>
        </p:spPr>
        <p:txBody>
          <a:bodyPr anchorCtr="0" anchor="t" bIns="0" lIns="0" spcFirstLastPara="1" rIns="0" wrap="square" tIns="0">
            <a:noAutofit/>
          </a:bodyPr>
          <a:lstStyle/>
          <a:p>
            <a:pPr indent="0" lvl="0" marL="0" marR="0" rtl="0" algn="ctr">
              <a:lnSpc>
                <a:spcPct val="126087"/>
              </a:lnSpc>
              <a:spcBef>
                <a:spcPts val="0"/>
              </a:spcBef>
              <a:spcAft>
                <a:spcPts val="0"/>
              </a:spcAft>
              <a:buClr>
                <a:srgbClr val="3B3535"/>
              </a:buClr>
              <a:buSzPts val="1900"/>
              <a:buFont typeface="Alexandria"/>
              <a:buNone/>
            </a:pPr>
            <a:r>
              <a:rPr b="0" i="0" lang="it-IT" sz="1900" u="none" cap="none" strike="noStrike">
                <a:solidFill>
                  <a:schemeClr val="lt1"/>
                </a:solidFill>
                <a:latin typeface="Alexandria"/>
                <a:ea typeface="Alexandria"/>
                <a:cs typeface="Alexandria"/>
                <a:sym typeface="Alexandria"/>
              </a:rPr>
              <a:t>Adaptive Markov AR</a:t>
            </a:r>
            <a:endParaRPr b="0" i="0" sz="1900" u="none" cap="none" strike="noStrike">
              <a:solidFill>
                <a:schemeClr val="lt1"/>
              </a:solidFill>
            </a:endParaRPr>
          </a:p>
        </p:txBody>
      </p:sp>
      <p:sp>
        <p:nvSpPr>
          <p:cNvPr id="758" name="Google Shape;758;p62"/>
          <p:cNvSpPr/>
          <p:nvPr/>
        </p:nvSpPr>
        <p:spPr>
          <a:xfrm>
            <a:off x="684849" y="2501376"/>
            <a:ext cx="1906500" cy="420900"/>
          </a:xfrm>
          <a:prstGeom prst="rect">
            <a:avLst/>
          </a:prstGeom>
          <a:noFill/>
          <a:ln>
            <a:noFill/>
          </a:ln>
        </p:spPr>
        <p:txBody>
          <a:bodyPr anchorCtr="0" anchor="t" bIns="0" lIns="0" spcFirstLastPara="1" rIns="0" wrap="square" tIns="0">
            <a:noAutofit/>
          </a:bodyPr>
          <a:lstStyle/>
          <a:p>
            <a:pPr indent="0" lvl="0" marL="0" marR="0" rtl="0" algn="ctr">
              <a:lnSpc>
                <a:spcPct val="111428"/>
              </a:lnSpc>
              <a:spcBef>
                <a:spcPts val="0"/>
              </a:spcBef>
              <a:spcAft>
                <a:spcPts val="0"/>
              </a:spcAft>
              <a:buClr>
                <a:srgbClr val="3B3535"/>
              </a:buClr>
              <a:buSzPts val="1500"/>
              <a:buFont typeface="Sora"/>
              <a:buNone/>
            </a:pPr>
            <a:r>
              <a:rPr b="0" i="0" lang="it-IT" sz="1500" u="none" cap="none" strike="noStrike">
                <a:solidFill>
                  <a:schemeClr val="lt1"/>
                </a:solidFill>
                <a:latin typeface="Sora"/>
                <a:ea typeface="Sora"/>
                <a:cs typeface="Sora"/>
                <a:sym typeface="Sora"/>
              </a:rPr>
              <a:t>Modulates EEG band dynamics</a:t>
            </a:r>
            <a:endParaRPr b="0" i="0" sz="1500" u="none" cap="none" strike="noStrike">
              <a:solidFill>
                <a:schemeClr val="lt1"/>
              </a:solidFill>
            </a:endParaRPr>
          </a:p>
        </p:txBody>
      </p:sp>
      <p:sp>
        <p:nvSpPr>
          <p:cNvPr id="759" name="Google Shape;759;p62"/>
          <p:cNvSpPr/>
          <p:nvPr/>
        </p:nvSpPr>
        <p:spPr>
          <a:xfrm>
            <a:off x="5164865" y="1801047"/>
            <a:ext cx="1906500" cy="617100"/>
          </a:xfrm>
          <a:prstGeom prst="rect">
            <a:avLst/>
          </a:prstGeom>
          <a:noFill/>
          <a:ln>
            <a:noFill/>
          </a:ln>
        </p:spPr>
        <p:txBody>
          <a:bodyPr anchorCtr="0" anchor="t" bIns="0" lIns="0" spcFirstLastPara="1" rIns="0" wrap="square" tIns="0">
            <a:noAutofit/>
          </a:bodyPr>
          <a:lstStyle/>
          <a:p>
            <a:pPr indent="0" lvl="0" marL="0" marR="0" rtl="0" algn="ctr">
              <a:lnSpc>
                <a:spcPct val="126087"/>
              </a:lnSpc>
              <a:spcBef>
                <a:spcPts val="0"/>
              </a:spcBef>
              <a:spcAft>
                <a:spcPts val="0"/>
              </a:spcAft>
              <a:buClr>
                <a:srgbClr val="3B3535"/>
              </a:buClr>
              <a:buSzPts val="1900"/>
              <a:buFont typeface="Alexandria"/>
              <a:buNone/>
            </a:pPr>
            <a:r>
              <a:rPr b="0" i="0" lang="it-IT" sz="1900" u="none" cap="none" strike="noStrike">
                <a:solidFill>
                  <a:schemeClr val="lt1"/>
                </a:solidFill>
                <a:latin typeface="Alexandria"/>
                <a:ea typeface="Alexandria"/>
                <a:cs typeface="Alexandria"/>
                <a:sym typeface="Alexandria"/>
              </a:rPr>
              <a:t>Brain-to-Heart (BtH)</a:t>
            </a:r>
            <a:endParaRPr b="0" i="0" sz="1900" u="none" cap="none" strike="noStrike">
              <a:solidFill>
                <a:schemeClr val="lt1"/>
              </a:solidFill>
            </a:endParaRPr>
          </a:p>
        </p:txBody>
      </p:sp>
      <p:sp>
        <p:nvSpPr>
          <p:cNvPr id="760" name="Google Shape;760;p62"/>
          <p:cNvSpPr/>
          <p:nvPr/>
        </p:nvSpPr>
        <p:spPr>
          <a:xfrm>
            <a:off x="5164865" y="2501376"/>
            <a:ext cx="1906500" cy="420900"/>
          </a:xfrm>
          <a:prstGeom prst="rect">
            <a:avLst/>
          </a:prstGeom>
          <a:noFill/>
          <a:ln>
            <a:noFill/>
          </a:ln>
        </p:spPr>
        <p:txBody>
          <a:bodyPr anchorCtr="0" anchor="t" bIns="0" lIns="0" spcFirstLastPara="1" rIns="0" wrap="square" tIns="0">
            <a:noAutofit/>
          </a:bodyPr>
          <a:lstStyle/>
          <a:p>
            <a:pPr indent="0" lvl="0" marL="0" marR="0" rtl="0" algn="ctr">
              <a:lnSpc>
                <a:spcPct val="111428"/>
              </a:lnSpc>
              <a:spcBef>
                <a:spcPts val="0"/>
              </a:spcBef>
              <a:spcAft>
                <a:spcPts val="0"/>
              </a:spcAft>
              <a:buClr>
                <a:srgbClr val="3B3535"/>
              </a:buClr>
              <a:buSzPts val="1500"/>
              <a:buFont typeface="Sora"/>
              <a:buNone/>
            </a:pPr>
            <a:r>
              <a:rPr b="0" i="0" lang="it-IT" sz="1500" u="none" cap="none" strike="noStrike">
                <a:solidFill>
                  <a:schemeClr val="lt1"/>
                </a:solidFill>
                <a:latin typeface="Sora"/>
                <a:ea typeface="Sora"/>
                <a:cs typeface="Sora"/>
                <a:sym typeface="Sora"/>
              </a:rPr>
              <a:t>EEG oscillations modulate IPFM</a:t>
            </a:r>
            <a:endParaRPr b="0" i="0" sz="1500" u="none" cap="none" strike="noStrike">
              <a:solidFill>
                <a:schemeClr val="lt1"/>
              </a:solidFill>
            </a:endParaRPr>
          </a:p>
        </p:txBody>
      </p:sp>
      <p:sp>
        <p:nvSpPr>
          <p:cNvPr id="761" name="Google Shape;761;p62"/>
          <p:cNvSpPr/>
          <p:nvPr/>
        </p:nvSpPr>
        <p:spPr>
          <a:xfrm>
            <a:off x="886619" y="6225595"/>
            <a:ext cx="10418700" cy="360300"/>
          </a:xfrm>
          <a:prstGeom prst="rect">
            <a:avLst/>
          </a:prstGeom>
          <a:noFill/>
          <a:ln>
            <a:noFill/>
          </a:ln>
        </p:spPr>
        <p:txBody>
          <a:bodyPr anchorCtr="0" anchor="t" bIns="0" lIns="0" spcFirstLastPara="1" rIns="0" wrap="square" tIns="0">
            <a:noAutofit/>
          </a:bodyPr>
          <a:lstStyle/>
          <a:p>
            <a:pPr indent="0" lvl="0" marL="0" marR="0" rtl="0" algn="l">
              <a:lnSpc>
                <a:spcPct val="147826"/>
              </a:lnSpc>
              <a:spcBef>
                <a:spcPts val="0"/>
              </a:spcBef>
              <a:spcAft>
                <a:spcPts val="0"/>
              </a:spcAft>
              <a:buClr>
                <a:srgbClr val="3B3535"/>
              </a:buClr>
              <a:buSzPts val="1000"/>
              <a:buFont typeface="Sora"/>
              <a:buNone/>
            </a:pPr>
            <a:r>
              <a:t/>
            </a:r>
            <a:endParaRPr b="0" i="0" sz="1200" u="none" cap="none" strike="noStrike"/>
          </a:p>
        </p:txBody>
      </p:sp>
      <p:sp>
        <p:nvSpPr>
          <p:cNvPr id="762" name="Google Shape;762;p62"/>
          <p:cNvSpPr/>
          <p:nvPr/>
        </p:nvSpPr>
        <p:spPr>
          <a:xfrm>
            <a:off x="10644300" y="6476504"/>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763" name="Google Shape;763;p62" title="Screenshot 2026-02-24 alle 00.07.47.png"/>
          <p:cNvPicPr preferRelativeResize="0"/>
          <p:nvPr/>
        </p:nvPicPr>
        <p:blipFill>
          <a:blip r:embed="rId4">
            <a:alphaModFix/>
          </a:blip>
          <a:stretch>
            <a:fillRect/>
          </a:stretch>
        </p:blipFill>
        <p:spPr>
          <a:xfrm>
            <a:off x="8071948" y="1999628"/>
            <a:ext cx="3442752" cy="412800"/>
          </a:xfrm>
          <a:prstGeom prst="rect">
            <a:avLst/>
          </a:prstGeom>
          <a:noFill/>
          <a:ln>
            <a:noFill/>
          </a:ln>
        </p:spPr>
      </p:pic>
      <p:pic>
        <p:nvPicPr>
          <p:cNvPr id="764" name="Google Shape;764;p62" title="Screenshot 2026-02-24 alle 00.07.40.png"/>
          <p:cNvPicPr preferRelativeResize="0"/>
          <p:nvPr/>
        </p:nvPicPr>
        <p:blipFill>
          <a:blip r:embed="rId5">
            <a:alphaModFix/>
          </a:blip>
          <a:stretch>
            <a:fillRect/>
          </a:stretch>
        </p:blipFill>
        <p:spPr>
          <a:xfrm>
            <a:off x="7931462" y="1439842"/>
            <a:ext cx="3982264" cy="360300"/>
          </a:xfrm>
          <a:prstGeom prst="rect">
            <a:avLst/>
          </a:prstGeom>
          <a:noFill/>
          <a:ln>
            <a:noFill/>
          </a:ln>
        </p:spPr>
      </p:pic>
      <p:sp>
        <p:nvSpPr>
          <p:cNvPr id="765" name="Google Shape;765;p62"/>
          <p:cNvSpPr txBox="1"/>
          <p:nvPr/>
        </p:nvSpPr>
        <p:spPr>
          <a:xfrm>
            <a:off x="8071950" y="942023"/>
            <a:ext cx="3785700" cy="482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900">
                <a:solidFill>
                  <a:schemeClr val="dk1"/>
                </a:solidFill>
              </a:rPr>
              <a:t>The synthetic heartbeats are generated on a reference heart rate and a modulation function m(t).</a:t>
            </a:r>
            <a:endParaRPr sz="900">
              <a:solidFill>
                <a:schemeClr val="dk1"/>
              </a:solidFill>
            </a:endParaRPr>
          </a:p>
        </p:txBody>
      </p:sp>
      <p:sp>
        <p:nvSpPr>
          <p:cNvPr id="766" name="Google Shape;766;p62"/>
          <p:cNvSpPr txBox="1"/>
          <p:nvPr/>
        </p:nvSpPr>
        <p:spPr>
          <a:xfrm>
            <a:off x="8048718" y="2480391"/>
            <a:ext cx="3921900" cy="482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900">
                <a:solidFill>
                  <a:schemeClr val="dk1"/>
                </a:solidFill>
              </a:rPr>
              <a:t>The coefficients SDG</a:t>
            </a:r>
            <a:r>
              <a:rPr lang="it-IT" sz="700">
                <a:solidFill>
                  <a:schemeClr val="dk1"/>
                </a:solidFill>
              </a:rPr>
              <a:t>brain→i </a:t>
            </a:r>
            <a:r>
              <a:rPr lang="it-IT" sz="900">
                <a:solidFill>
                  <a:schemeClr val="dk1"/>
                </a:solidFill>
              </a:rPr>
              <a:t>(i.e., SDG</a:t>
            </a:r>
            <a:r>
              <a:rPr lang="it-IT" sz="700">
                <a:solidFill>
                  <a:schemeClr val="dk1"/>
                </a:solidFill>
              </a:rPr>
              <a:t>brain→LF </a:t>
            </a:r>
            <a:r>
              <a:rPr lang="it-IT" sz="900">
                <a:solidFill>
                  <a:schemeClr val="dk1"/>
                </a:solidFill>
              </a:rPr>
              <a:t>and SDG</a:t>
            </a:r>
            <a:r>
              <a:rPr lang="it-IT" sz="700">
                <a:solidFill>
                  <a:schemeClr val="dk1"/>
                </a:solidFill>
              </a:rPr>
              <a:t>brain→HF</a:t>
            </a:r>
            <a:r>
              <a:rPr lang="it-IT" sz="900">
                <a:solidFill>
                  <a:schemeClr val="dk1"/>
                </a:solidFill>
              </a:rPr>
              <a:t>) represent the brain-to-heart interplay</a:t>
            </a:r>
            <a:endParaRPr sz="900">
              <a:solidFill>
                <a:schemeClr val="dk1"/>
              </a:solidFill>
            </a:endParaRPr>
          </a:p>
        </p:txBody>
      </p:sp>
      <p:sp>
        <p:nvSpPr>
          <p:cNvPr id="767" name="Google Shape;767;p62"/>
          <p:cNvSpPr txBox="1"/>
          <p:nvPr/>
        </p:nvSpPr>
        <p:spPr>
          <a:xfrm>
            <a:off x="8041800" y="2867698"/>
            <a:ext cx="3982200" cy="482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900">
                <a:solidFill>
                  <a:schemeClr val="dk1"/>
                </a:solidFill>
              </a:rPr>
              <a:t>To quantify the functional interplay from the heart to the brain, a model based on an adaptive Markov process</a:t>
            </a:r>
            <a:endParaRPr sz="900">
              <a:solidFill>
                <a:schemeClr val="dk1"/>
              </a:solidFill>
            </a:endParaRPr>
          </a:p>
        </p:txBody>
      </p:sp>
      <p:sp>
        <p:nvSpPr>
          <p:cNvPr id="768" name="Google Shape;768;p62"/>
          <p:cNvSpPr txBox="1"/>
          <p:nvPr/>
        </p:nvSpPr>
        <p:spPr>
          <a:xfrm>
            <a:off x="8037102" y="3284098"/>
            <a:ext cx="3921900" cy="64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900">
                <a:solidFill>
                  <a:schemeClr val="dk1"/>
                </a:solidFill>
              </a:rPr>
              <a:t>The Markovian neural activity generation, specific to an EEG channel, frequency band, and time window, utilizes the previous neural activity and the current heartbeat dynamics as inputs.</a:t>
            </a:r>
            <a:endParaRPr sz="900">
              <a:solidFill>
                <a:schemeClr val="dk1"/>
              </a:solidFill>
            </a:endParaRPr>
          </a:p>
        </p:txBody>
      </p:sp>
      <p:pic>
        <p:nvPicPr>
          <p:cNvPr id="769" name="Google Shape;769;p62" title="Screenshot 2026-02-24 alle 00.26.52.png"/>
          <p:cNvPicPr preferRelativeResize="0"/>
          <p:nvPr/>
        </p:nvPicPr>
        <p:blipFill>
          <a:blip r:embed="rId6">
            <a:alphaModFix/>
          </a:blip>
          <a:stretch>
            <a:fillRect/>
          </a:stretch>
        </p:blipFill>
        <p:spPr>
          <a:xfrm>
            <a:off x="8311525" y="5065791"/>
            <a:ext cx="3442749" cy="372782"/>
          </a:xfrm>
          <a:prstGeom prst="rect">
            <a:avLst/>
          </a:prstGeom>
          <a:noFill/>
          <a:ln>
            <a:noFill/>
          </a:ln>
        </p:spPr>
      </p:pic>
      <p:pic>
        <p:nvPicPr>
          <p:cNvPr id="770" name="Google Shape;770;p62" title="Screenshot 2026-02-24 alle 00.26.46.png"/>
          <p:cNvPicPr preferRelativeResize="0"/>
          <p:nvPr/>
        </p:nvPicPr>
        <p:blipFill>
          <a:blip r:embed="rId7">
            <a:alphaModFix/>
          </a:blip>
          <a:stretch>
            <a:fillRect/>
          </a:stretch>
        </p:blipFill>
        <p:spPr>
          <a:xfrm>
            <a:off x="8154065" y="3866398"/>
            <a:ext cx="2992935" cy="6171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63"/>
          <p:cNvSpPr/>
          <p:nvPr/>
        </p:nvSpPr>
        <p:spPr>
          <a:xfrm>
            <a:off x="631926" y="530804"/>
            <a:ext cx="11235600" cy="10392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Results: Topographic BHI Maps (10-min Windows)</a:t>
            </a:r>
            <a:endParaRPr b="0" i="0" sz="3300" u="none" cap="none" strike="noStrike"/>
          </a:p>
        </p:txBody>
      </p:sp>
      <p:sp>
        <p:nvSpPr>
          <p:cNvPr id="777" name="Google Shape;777;p63"/>
          <p:cNvSpPr/>
          <p:nvPr/>
        </p:nvSpPr>
        <p:spPr>
          <a:xfrm>
            <a:off x="258649" y="1514407"/>
            <a:ext cx="29856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Heart-to-Brain (HtB) — Most Significant</a:t>
            </a:r>
            <a:endParaRPr b="0" i="0" sz="1600" u="none" cap="none" strike="noStrike"/>
          </a:p>
        </p:txBody>
      </p:sp>
      <p:sp>
        <p:nvSpPr>
          <p:cNvPr id="778" name="Google Shape;778;p63"/>
          <p:cNvSpPr/>
          <p:nvPr/>
        </p:nvSpPr>
        <p:spPr>
          <a:xfrm>
            <a:off x="258649" y="2191873"/>
            <a:ext cx="2985600" cy="36486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HRV-LF component</a:t>
            </a:r>
            <a:r>
              <a:rPr b="0" i="0" lang="it-IT" sz="1200" u="none" cap="none" strike="noStrike">
                <a:solidFill>
                  <a:srgbClr val="3B3535"/>
                </a:solidFill>
                <a:latin typeface="Sora"/>
                <a:ea typeface="Sora"/>
                <a:cs typeface="Sora"/>
                <a:sym typeface="Sora"/>
              </a:rPr>
              <a:t> shows the most diffuse significant differences across δ, θ, and α waves — especially LF→δ and LF→θ (lowest p-values detected: 4.07e⁻⁵)</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LF→β differences concentrated in right hemisphere (central/occipital) and left frontal area</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HRV-HF differences less widespread: significant in HF→θ (right posterior) and HF→α (frontal regions)</a:t>
            </a:r>
            <a:endParaRPr b="0" i="0" sz="1200" u="none" cap="none" strike="noStrike"/>
          </a:p>
        </p:txBody>
      </p:sp>
      <p:sp>
        <p:nvSpPr>
          <p:cNvPr id="779" name="Google Shape;779;p63"/>
          <p:cNvSpPr/>
          <p:nvPr/>
        </p:nvSpPr>
        <p:spPr>
          <a:xfrm>
            <a:off x="3244257" y="1501971"/>
            <a:ext cx="29856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Brain-to-Heart (BtH) — Less Significant</a:t>
            </a:r>
            <a:endParaRPr b="0" i="0" sz="1600" u="none" cap="none" strike="noStrike"/>
          </a:p>
        </p:txBody>
      </p:sp>
      <p:sp>
        <p:nvSpPr>
          <p:cNvPr id="780" name="Google Shape;780;p63"/>
          <p:cNvSpPr/>
          <p:nvPr/>
        </p:nvSpPr>
        <p:spPr>
          <a:xfrm>
            <a:off x="3244257" y="2247473"/>
            <a:ext cx="2985600" cy="23850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Significant differences </a:t>
            </a:r>
            <a:r>
              <a:rPr b="1" i="0" lang="it-IT" sz="1200" u="none" cap="none" strike="noStrike">
                <a:solidFill>
                  <a:srgbClr val="3B3535"/>
                </a:solidFill>
                <a:latin typeface="Sora"/>
                <a:ea typeface="Sora"/>
                <a:cs typeface="Sora"/>
                <a:sym typeface="Sora"/>
              </a:rPr>
              <a:t>only</a:t>
            </a:r>
            <a:r>
              <a:rPr b="0" i="0" lang="it-IT" sz="1200" u="none" cap="none" strike="noStrike">
                <a:solidFill>
                  <a:srgbClr val="3B3535"/>
                </a:solidFill>
                <a:latin typeface="Sora"/>
                <a:ea typeface="Sora"/>
                <a:cs typeface="Sora"/>
                <a:sym typeface="Sora"/>
              </a:rPr>
              <a:t> in δ→HF and θ→HF, concentrated in central brain regions</a:t>
            </a:r>
            <a:endParaRPr b="0" i="0" sz="1200" u="none" cap="none" strike="noStrike"/>
          </a:p>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No significant differences</a:t>
            </a:r>
            <a:r>
              <a:rPr b="0" i="0" lang="it-IT" sz="1200" u="none" cap="none" strike="noStrike">
                <a:solidFill>
                  <a:srgbClr val="3B3535"/>
                </a:solidFill>
                <a:latin typeface="Sora"/>
                <a:ea typeface="Sora"/>
                <a:cs typeface="Sora"/>
                <a:sym typeface="Sora"/>
              </a:rPr>
              <a:t> found for any brain wave in the brain-to-LF direction</a:t>
            </a:r>
            <a:endParaRPr b="0" i="0" sz="1200" u="none" cap="none" strike="noStrike"/>
          </a:p>
          <a:p>
            <a:pPr indent="-292100" lvl="0" marL="292100" marR="0" rtl="0" algn="l">
              <a:lnSpc>
                <a:spcPct val="16206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Results robust across 5-min windows or longer (Figure 2); less pronounced below 5 min</a:t>
            </a:r>
            <a:endParaRPr b="0" i="0" sz="1200" u="none" cap="none" strike="noStrike"/>
          </a:p>
        </p:txBody>
      </p:sp>
      <p:pic>
        <p:nvPicPr>
          <p:cNvPr id="781" name="Google Shape;781;p63" title="Screenshot 2026-02-16 alle 18.33.30.png"/>
          <p:cNvPicPr preferRelativeResize="0"/>
          <p:nvPr/>
        </p:nvPicPr>
        <p:blipFill>
          <a:blip r:embed="rId3">
            <a:alphaModFix/>
          </a:blip>
          <a:stretch>
            <a:fillRect/>
          </a:stretch>
        </p:blipFill>
        <p:spPr>
          <a:xfrm>
            <a:off x="6332417" y="1450150"/>
            <a:ext cx="5782175" cy="3979652"/>
          </a:xfrm>
          <a:prstGeom prst="rect">
            <a:avLst/>
          </a:prstGeom>
          <a:noFill/>
          <a:ln>
            <a:noFill/>
          </a:ln>
        </p:spPr>
      </p:pic>
      <p:sp>
        <p:nvSpPr>
          <p:cNvPr id="782" name="Google Shape;782;p63"/>
          <p:cNvSpPr/>
          <p:nvPr/>
        </p:nvSpPr>
        <p:spPr>
          <a:xfrm>
            <a:off x="10567075" y="6498957"/>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p:nvPr/>
        </p:nvSpPr>
        <p:spPr>
          <a:xfrm>
            <a:off x="1026257" y="1338359"/>
            <a:ext cx="10139400" cy="4205100"/>
          </a:xfrm>
          <a:prstGeom prst="ellipse">
            <a:avLst/>
          </a:prstGeom>
          <a:gradFill>
            <a:gsLst>
              <a:gs pos="0">
                <a:srgbClr val="43AFE2">
                  <a:alpha val="74901"/>
                </a:srgbClr>
              </a:gs>
              <a:gs pos="20000">
                <a:srgbClr val="43AFE2">
                  <a:alpha val="74901"/>
                </a:srgbClr>
              </a:gs>
              <a:gs pos="100000">
                <a:srgbClr val="0070C0"/>
              </a:gs>
            </a:gsLst>
            <a:path path="circle">
              <a:fillToRect b="50%" l="50%" r="50%" t="50%"/>
            </a:path>
            <a:tileRect/>
          </a:grad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193" name="Google Shape;193;p28"/>
          <p:cNvCxnSpPr/>
          <p:nvPr/>
        </p:nvCxnSpPr>
        <p:spPr>
          <a:xfrm>
            <a:off x="0" y="777834"/>
            <a:ext cx="12192000" cy="0"/>
          </a:xfrm>
          <a:prstGeom prst="straightConnector1">
            <a:avLst/>
          </a:prstGeom>
          <a:noFill/>
          <a:ln cap="flat" cmpd="sng" w="76200">
            <a:solidFill>
              <a:schemeClr val="dk1"/>
            </a:solidFill>
            <a:prstDash val="solid"/>
            <a:miter lim="800000"/>
            <a:headEnd len="sm" w="sm" type="none"/>
            <a:tailEnd len="sm" w="sm" type="none"/>
          </a:ln>
        </p:spPr>
      </p:cxnSp>
      <p:sp>
        <p:nvSpPr>
          <p:cNvPr id="194" name="Google Shape;194;p28"/>
          <p:cNvSpPr txBox="1"/>
          <p:nvPr/>
        </p:nvSpPr>
        <p:spPr>
          <a:xfrm>
            <a:off x="0" y="-35350"/>
            <a:ext cx="12192000" cy="831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it-IT" sz="4800" u="none" cap="none" strike="noStrike">
                <a:solidFill>
                  <a:schemeClr val="dk1"/>
                </a:solidFill>
                <a:latin typeface="Arial"/>
                <a:ea typeface="Arial"/>
                <a:cs typeface="Arial"/>
                <a:sym typeface="Arial"/>
              </a:rPr>
              <a:t>Systems’ Setups – Wearable Sensors</a:t>
            </a:r>
            <a:endParaRPr b="0" i="0" sz="1800" u="none" cap="none" strike="noStrike">
              <a:solidFill>
                <a:schemeClr val="dk1"/>
              </a:solidFill>
              <a:latin typeface="Play"/>
              <a:ea typeface="Play"/>
              <a:cs typeface="Play"/>
              <a:sym typeface="Play"/>
            </a:endParaRPr>
          </a:p>
        </p:txBody>
      </p:sp>
      <p:pic>
        <p:nvPicPr>
          <p:cNvPr id="195" name="Google Shape;195;p28"/>
          <p:cNvPicPr preferRelativeResize="0"/>
          <p:nvPr/>
        </p:nvPicPr>
        <p:blipFill rotWithShape="1">
          <a:blip r:embed="rId3">
            <a:alphaModFix/>
          </a:blip>
          <a:srcRect b="0" l="0" r="0" t="0"/>
          <a:stretch/>
        </p:blipFill>
        <p:spPr>
          <a:xfrm>
            <a:off x="69412" y="6136700"/>
            <a:ext cx="1474381" cy="670705"/>
          </a:xfrm>
          <a:prstGeom prst="rect">
            <a:avLst/>
          </a:prstGeom>
          <a:noFill/>
          <a:ln>
            <a:noFill/>
          </a:ln>
        </p:spPr>
      </p:pic>
      <p:pic>
        <p:nvPicPr>
          <p:cNvPr descr="Immagine che contiene nero, oscurità&#10;&#10;Descrizione generata automaticamente" id="196" name="Google Shape;196;p28"/>
          <p:cNvPicPr preferRelativeResize="0"/>
          <p:nvPr/>
        </p:nvPicPr>
        <p:blipFill rotWithShape="1">
          <a:blip r:embed="rId4">
            <a:alphaModFix/>
          </a:blip>
          <a:srcRect b="0" l="0" r="0" t="0"/>
          <a:stretch/>
        </p:blipFill>
        <p:spPr>
          <a:xfrm>
            <a:off x="1662618" y="6056553"/>
            <a:ext cx="830996" cy="830996"/>
          </a:xfrm>
          <a:prstGeom prst="rect">
            <a:avLst/>
          </a:prstGeom>
          <a:noFill/>
          <a:ln>
            <a:noFill/>
          </a:ln>
        </p:spPr>
      </p:pic>
      <p:pic>
        <p:nvPicPr>
          <p:cNvPr descr="Immagine che contiene Auricolari, schizzo, videocamera/fotocamera, microfono&#10;&#10;Il contenuto generato dall'IA potrebbe non essere corretto." id="197" name="Google Shape;197;p28"/>
          <p:cNvPicPr preferRelativeResize="0"/>
          <p:nvPr/>
        </p:nvPicPr>
        <p:blipFill rotWithShape="1">
          <a:blip r:embed="rId5">
            <a:alphaModFix/>
          </a:blip>
          <a:srcRect b="0" l="0" r="0" t="0"/>
          <a:stretch/>
        </p:blipFill>
        <p:spPr>
          <a:xfrm>
            <a:off x="508724" y="3152858"/>
            <a:ext cx="2637300" cy="13185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elettronica, Ingegneria elettronica, Componente di circuito, Componente elettrico&#10;&#10;Il contenuto generato dall'IA potrebbe non essere corretto." id="198" name="Google Shape;198;p28"/>
          <p:cNvPicPr preferRelativeResize="0"/>
          <p:nvPr/>
        </p:nvPicPr>
        <p:blipFill rotWithShape="1">
          <a:blip r:embed="rId6">
            <a:alphaModFix/>
          </a:blip>
          <a:srcRect b="0" l="0" r="0" t="0"/>
          <a:stretch/>
        </p:blipFill>
        <p:spPr>
          <a:xfrm>
            <a:off x="3355778" y="4761661"/>
            <a:ext cx="2427600" cy="9627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Auricolari, auricolare, cavo, gadget&#10;&#10;Il contenuto generato dall'IA potrebbe non essere corretto." id="199" name="Google Shape;199;p28"/>
          <p:cNvPicPr preferRelativeResize="0"/>
          <p:nvPr/>
        </p:nvPicPr>
        <p:blipFill rotWithShape="1">
          <a:blip r:embed="rId7">
            <a:alphaModFix/>
          </a:blip>
          <a:srcRect b="0" l="0" r="0" t="0"/>
          <a:stretch/>
        </p:blipFill>
        <p:spPr>
          <a:xfrm>
            <a:off x="6649004" y="4761661"/>
            <a:ext cx="2590800" cy="9627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testo, schermata, persona&#10;&#10;Il contenuto generato dall'IA potrebbe non essere corretto." id="200" name="Google Shape;200;p28"/>
          <p:cNvPicPr preferRelativeResize="0"/>
          <p:nvPr/>
        </p:nvPicPr>
        <p:blipFill rotWithShape="1">
          <a:blip r:embed="rId8">
            <a:alphaModFix/>
          </a:blip>
          <a:srcRect b="0" l="0" r="0" t="0"/>
          <a:stretch/>
        </p:blipFill>
        <p:spPr>
          <a:xfrm>
            <a:off x="1065094" y="1364148"/>
            <a:ext cx="2290800" cy="11856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persona, Gomito, interno&#10;&#10;Il contenuto generato dall'IA potrebbe non essere corretto." id="201" name="Google Shape;201;p28"/>
          <p:cNvPicPr preferRelativeResize="0"/>
          <p:nvPr/>
        </p:nvPicPr>
        <p:blipFill rotWithShape="1">
          <a:blip r:embed="rId9">
            <a:alphaModFix/>
          </a:blip>
          <a:srcRect b="0" l="0" r="0" t="0"/>
          <a:stretch/>
        </p:blipFill>
        <p:spPr>
          <a:xfrm>
            <a:off x="4653319" y="1118530"/>
            <a:ext cx="2885400" cy="11487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microfono, Apparecchiature audio, Dispositivo elettronico&#10;&#10;Il contenuto generato dall'IA potrebbe non essere corretto." id="202" name="Google Shape;202;p28"/>
          <p:cNvPicPr preferRelativeResize="0"/>
          <p:nvPr/>
        </p:nvPicPr>
        <p:blipFill rotWithShape="1">
          <a:blip r:embed="rId10">
            <a:alphaModFix/>
          </a:blip>
          <a:srcRect b="0" l="0" r="0" t="0"/>
          <a:stretch/>
        </p:blipFill>
        <p:spPr>
          <a:xfrm>
            <a:off x="9155112" y="3164401"/>
            <a:ext cx="2697600" cy="12354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accessorio, occhiale, occhiali, Materiale trasparente&#10;&#10;Il contenuto generato dall'IA potrebbe non essere corretto." id="203" name="Google Shape;203;p28"/>
          <p:cNvPicPr preferRelativeResize="0"/>
          <p:nvPr/>
        </p:nvPicPr>
        <p:blipFill rotWithShape="1">
          <a:blip r:embed="rId11">
            <a:alphaModFix/>
          </a:blip>
          <a:srcRect b="0" l="0" r="0" t="0"/>
          <a:stretch/>
        </p:blipFill>
        <p:spPr>
          <a:xfrm>
            <a:off x="8836219" y="1308896"/>
            <a:ext cx="2471700" cy="1235700"/>
          </a:xfrm>
          <a:prstGeom prst="roundRect">
            <a:avLst>
              <a:gd fmla="val 16667" name="adj"/>
            </a:avLst>
          </a:prstGeom>
          <a:noFill/>
          <a:ln>
            <a:noFill/>
          </a:ln>
          <a:effectLst>
            <a:outerShdw blurRad="292100" rotWithShape="0" algn="tl" dir="2700000" dist="139700">
              <a:srgbClr val="333333">
                <a:alpha val="64709"/>
              </a:srgbClr>
            </a:outerShdw>
          </a:effectLst>
        </p:spPr>
      </p:pic>
      <p:pic>
        <p:nvPicPr>
          <p:cNvPr descr="Immagine che contiene testo, elettronica, Dispositivo elettronico, computer&#10;&#10;Il contenuto generato dall'IA potrebbe non essere corretto." id="204" name="Google Shape;204;p28"/>
          <p:cNvPicPr preferRelativeResize="0"/>
          <p:nvPr/>
        </p:nvPicPr>
        <p:blipFill rotWithShape="1">
          <a:blip r:embed="rId12">
            <a:alphaModFix/>
          </a:blip>
          <a:srcRect b="0" l="0" r="0" t="0"/>
          <a:stretch/>
        </p:blipFill>
        <p:spPr>
          <a:xfrm>
            <a:off x="4163961" y="2870085"/>
            <a:ext cx="3864000" cy="1305300"/>
          </a:xfrm>
          <a:prstGeom prst="roundRect">
            <a:avLst>
              <a:gd fmla="val 16667" name="adj"/>
            </a:avLst>
          </a:prstGeom>
          <a:noFill/>
          <a:ln>
            <a:noFill/>
          </a:ln>
          <a:effectLst>
            <a:outerShdw blurRad="292100" rotWithShape="0" algn="tl" dir="2700000" dist="139700">
              <a:srgbClr val="333333">
                <a:alpha val="64709"/>
              </a:srgbClr>
            </a:outerShdw>
          </a:effectLst>
        </p:spPr>
      </p:pic>
      <p:sp>
        <p:nvSpPr>
          <p:cNvPr id="205" name="Google Shape;205;p28"/>
          <p:cNvSpPr txBox="1"/>
          <p:nvPr>
            <p:ph idx="12" type="sldNum"/>
          </p:nvPr>
        </p:nvSpPr>
        <p:spPr>
          <a:xfrm>
            <a:off x="9245816" y="6403493"/>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64"/>
          <p:cNvSpPr/>
          <p:nvPr/>
        </p:nvSpPr>
        <p:spPr>
          <a:xfrm>
            <a:off x="1519351" y="256920"/>
            <a:ext cx="11187000" cy="10392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Results: Spatiotemporal BHI Dynamics</a:t>
            </a:r>
            <a:endParaRPr b="0" i="0" sz="3300" u="none" cap="none" strike="noStrike"/>
          </a:p>
        </p:txBody>
      </p:sp>
      <p:sp>
        <p:nvSpPr>
          <p:cNvPr id="789" name="Google Shape;789;p64"/>
          <p:cNvSpPr/>
          <p:nvPr/>
        </p:nvSpPr>
        <p:spPr>
          <a:xfrm>
            <a:off x="160425" y="929675"/>
            <a:ext cx="6018000" cy="1466700"/>
          </a:xfrm>
          <a:prstGeom prst="roundRect">
            <a:avLst>
              <a:gd fmla="val 6235"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0" name="Google Shape;790;p64"/>
          <p:cNvSpPr/>
          <p:nvPr/>
        </p:nvSpPr>
        <p:spPr>
          <a:xfrm>
            <a:off x="141374" y="929682"/>
            <a:ext cx="76200" cy="1466700"/>
          </a:xfrm>
          <a:prstGeom prst="roundRect">
            <a:avLst>
              <a:gd fmla="val 8707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1" name="Google Shape;791;p64"/>
          <p:cNvSpPr/>
          <p:nvPr/>
        </p:nvSpPr>
        <p:spPr>
          <a:xfrm>
            <a:off x="394581" y="1106688"/>
            <a:ext cx="23559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θ → HF (Brain-to-Heart)</a:t>
            </a:r>
            <a:endParaRPr b="0" i="0" sz="1600" u="none" cap="none" strike="noStrike"/>
          </a:p>
        </p:txBody>
      </p:sp>
      <p:sp>
        <p:nvSpPr>
          <p:cNvPr id="792" name="Google Shape;792;p64"/>
          <p:cNvSpPr/>
          <p:nvPr/>
        </p:nvSpPr>
        <p:spPr>
          <a:xfrm>
            <a:off x="394581" y="1461196"/>
            <a:ext cx="59451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Preictal values consistently higher than postictal. Highest in first 3 preictal minutes; drops sharply at seizure onset. Brief rebound 2 min post-seizure, then remains low. Effect enhanced in central scalp regions.</a:t>
            </a:r>
            <a:endParaRPr b="0" i="0" sz="1200" u="none" cap="none" strike="noStrike"/>
          </a:p>
        </p:txBody>
      </p:sp>
      <p:sp>
        <p:nvSpPr>
          <p:cNvPr id="793" name="Google Shape;793;p64"/>
          <p:cNvSpPr/>
          <p:nvPr/>
        </p:nvSpPr>
        <p:spPr>
          <a:xfrm>
            <a:off x="180275" y="2549952"/>
            <a:ext cx="11934600" cy="1200600"/>
          </a:xfrm>
          <a:prstGeom prst="roundRect">
            <a:avLst>
              <a:gd fmla="val 6235"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4" name="Google Shape;794;p64"/>
          <p:cNvSpPr/>
          <p:nvPr/>
        </p:nvSpPr>
        <p:spPr>
          <a:xfrm>
            <a:off x="163725" y="2549950"/>
            <a:ext cx="76200" cy="1200600"/>
          </a:xfrm>
          <a:prstGeom prst="roundRect">
            <a:avLst>
              <a:gd fmla="val 8707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5" name="Google Shape;795;p64"/>
          <p:cNvSpPr/>
          <p:nvPr/>
        </p:nvSpPr>
        <p:spPr>
          <a:xfrm>
            <a:off x="424364" y="2726955"/>
            <a:ext cx="24072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LF → δ (Heart-to-Brain)</a:t>
            </a:r>
            <a:endParaRPr b="0" i="0" sz="1600" u="none" cap="none" strike="noStrike"/>
          </a:p>
        </p:txBody>
      </p:sp>
      <p:sp>
        <p:nvSpPr>
          <p:cNvPr id="796" name="Google Shape;796;p64"/>
          <p:cNvSpPr/>
          <p:nvPr/>
        </p:nvSpPr>
        <p:spPr>
          <a:xfrm>
            <a:off x="413549" y="3075050"/>
            <a:ext cx="113649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BHI values steadily decrease in postictal windows. Highest values in the last 2 preictal minutes. No initial postictal rebound detected. Consistent decrease confirms ANS-to-cortex disruption.</a:t>
            </a:r>
            <a:endParaRPr b="0" i="0" sz="1200" u="none" cap="none" strike="noStrike"/>
          </a:p>
        </p:txBody>
      </p:sp>
      <p:sp>
        <p:nvSpPr>
          <p:cNvPr id="797" name="Google Shape;797;p64"/>
          <p:cNvSpPr/>
          <p:nvPr/>
        </p:nvSpPr>
        <p:spPr>
          <a:xfrm>
            <a:off x="6178425" y="946875"/>
            <a:ext cx="5945100" cy="1466700"/>
          </a:xfrm>
          <a:prstGeom prst="roundRect">
            <a:avLst>
              <a:gd fmla="val 6235"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8" name="Google Shape;798;p64"/>
          <p:cNvSpPr/>
          <p:nvPr/>
        </p:nvSpPr>
        <p:spPr>
          <a:xfrm>
            <a:off x="6178425" y="946875"/>
            <a:ext cx="75300" cy="1466700"/>
          </a:xfrm>
          <a:prstGeom prst="roundRect">
            <a:avLst>
              <a:gd fmla="val 8707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799" name="Google Shape;799;p64"/>
          <p:cNvSpPr/>
          <p:nvPr/>
        </p:nvSpPr>
        <p:spPr>
          <a:xfrm>
            <a:off x="6583985" y="1123879"/>
            <a:ext cx="23229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HF → θ (Heart-to-Brain)</a:t>
            </a:r>
            <a:endParaRPr b="0" i="0" sz="1600" u="none" cap="none" strike="noStrike"/>
          </a:p>
        </p:txBody>
      </p:sp>
      <p:sp>
        <p:nvSpPr>
          <p:cNvPr id="800" name="Google Shape;800;p64"/>
          <p:cNvSpPr/>
          <p:nvPr/>
        </p:nvSpPr>
        <p:spPr>
          <a:xfrm>
            <a:off x="6353100" y="1478375"/>
            <a:ext cx="57618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Most evident difference occurs close to seizure: from last 3 preictal minutes to the second postictal window. Highest values in central-posterior right hemisphere, consistent with lateralization findings.</a:t>
            </a:r>
            <a:endParaRPr b="0" i="0" sz="1200" u="none" cap="none" strike="noStrike"/>
          </a:p>
        </p:txBody>
      </p:sp>
      <p:sp>
        <p:nvSpPr>
          <p:cNvPr id="801" name="Google Shape;801;p64"/>
          <p:cNvSpPr/>
          <p:nvPr/>
        </p:nvSpPr>
        <p:spPr>
          <a:xfrm>
            <a:off x="10567075" y="6498957"/>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802" name="Google Shape;802;p64" title="Screenshot 2026-02-16 alle 18.33.09.png"/>
          <p:cNvPicPr preferRelativeResize="0"/>
          <p:nvPr/>
        </p:nvPicPr>
        <p:blipFill>
          <a:blip r:embed="rId3">
            <a:alphaModFix/>
          </a:blip>
          <a:stretch>
            <a:fillRect/>
          </a:stretch>
        </p:blipFill>
        <p:spPr>
          <a:xfrm>
            <a:off x="2356542" y="3833450"/>
            <a:ext cx="7479959" cy="301235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65"/>
          <p:cNvSpPr/>
          <p:nvPr/>
        </p:nvSpPr>
        <p:spPr>
          <a:xfrm>
            <a:off x="1648174" y="3778546"/>
            <a:ext cx="8319300" cy="372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300"/>
              <a:buFont typeface="Alexandria"/>
              <a:buNone/>
            </a:pPr>
            <a:r>
              <a:rPr b="0" i="0" lang="it-IT" sz="2300" u="none" cap="none" strike="noStrike">
                <a:solidFill>
                  <a:srgbClr val="1F1E1E"/>
                </a:solidFill>
                <a:latin typeface="Alexandria"/>
                <a:ea typeface="Alexandria"/>
                <a:cs typeface="Alexandria"/>
                <a:sym typeface="Alexandria"/>
              </a:rPr>
              <a:t>Discussion: Interpreting the Disrupted Brain-Heart Axis</a:t>
            </a:r>
            <a:endParaRPr b="0" i="0" sz="2300" u="none" cap="none" strike="noStrike"/>
          </a:p>
        </p:txBody>
      </p:sp>
      <p:sp>
        <p:nvSpPr>
          <p:cNvPr id="809" name="Google Shape;809;p65"/>
          <p:cNvSpPr/>
          <p:nvPr/>
        </p:nvSpPr>
        <p:spPr>
          <a:xfrm>
            <a:off x="1566518" y="4273350"/>
            <a:ext cx="4730100" cy="2521800"/>
          </a:xfrm>
          <a:prstGeom prst="roundRect">
            <a:avLst>
              <a:gd fmla="val 3237"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10" name="Google Shape;810;p65"/>
          <p:cNvSpPr/>
          <p:nvPr/>
        </p:nvSpPr>
        <p:spPr>
          <a:xfrm>
            <a:off x="1679825" y="4354610"/>
            <a:ext cx="1491900" cy="186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FFFFFF"/>
              </a:buClr>
              <a:buSzPts val="1200"/>
              <a:buFont typeface="Alexandria SemiBold"/>
              <a:buNone/>
            </a:pPr>
            <a:r>
              <a:rPr b="1" i="0" lang="it-IT" sz="1200" u="none" cap="none" strike="noStrike">
                <a:solidFill>
                  <a:srgbClr val="FFFFFF"/>
                </a:solidFill>
                <a:latin typeface="Alexandria SemiBold"/>
                <a:ea typeface="Alexandria SemiBold"/>
                <a:cs typeface="Alexandria SemiBold"/>
                <a:sym typeface="Alexandria SemiBold"/>
              </a:rPr>
              <a:t>Core Finding</a:t>
            </a:r>
            <a:endParaRPr b="0" i="0" sz="1200" u="none" cap="none" strike="noStrike"/>
          </a:p>
        </p:txBody>
      </p:sp>
      <p:sp>
        <p:nvSpPr>
          <p:cNvPr id="811" name="Google Shape;811;p65"/>
          <p:cNvSpPr/>
          <p:nvPr/>
        </p:nvSpPr>
        <p:spPr>
          <a:xfrm>
            <a:off x="1679825" y="4622203"/>
            <a:ext cx="4503900" cy="467400"/>
          </a:xfrm>
          <a:prstGeom prst="rect">
            <a:avLst/>
          </a:prstGeom>
          <a:noFill/>
          <a:ln>
            <a:noFill/>
          </a:ln>
        </p:spPr>
        <p:txBody>
          <a:bodyPr anchorCtr="0" anchor="t" bIns="0" lIns="0" spcFirstLastPara="1" rIns="0" wrap="square" tIns="0">
            <a:noAutofit/>
          </a:bodyPr>
          <a:lstStyle/>
          <a:p>
            <a:pPr indent="0" lvl="0" marL="0" marR="0" rtl="0" algn="l">
              <a:lnSpc>
                <a:spcPct val="138095"/>
              </a:lnSpc>
              <a:spcBef>
                <a:spcPts val="0"/>
              </a:spcBef>
              <a:spcAft>
                <a:spcPts val="0"/>
              </a:spcAft>
              <a:buClr>
                <a:srgbClr val="FFFFFF"/>
              </a:buClr>
              <a:buSzPts val="900"/>
              <a:buFont typeface="Sora Light"/>
              <a:buNone/>
            </a:pPr>
            <a:r>
              <a:rPr b="0" i="0" lang="it-IT" sz="900" u="none" cap="none" strike="noStrike">
                <a:solidFill>
                  <a:srgbClr val="FFFFFF"/>
                </a:solidFill>
                <a:latin typeface="Sora Light"/>
                <a:ea typeface="Sora Light"/>
                <a:cs typeface="Sora Light"/>
                <a:sym typeface="Sora Light"/>
              </a:rPr>
              <a:t>Postictal interactions are </a:t>
            </a:r>
            <a:r>
              <a:rPr b="1" i="0" lang="it-IT" sz="900" u="none" cap="none" strike="noStrike">
                <a:solidFill>
                  <a:srgbClr val="FFFFFF"/>
                </a:solidFill>
                <a:latin typeface="Sora Light"/>
                <a:ea typeface="Sora Light"/>
                <a:cs typeface="Sora Light"/>
                <a:sym typeface="Sora Light"/>
              </a:rPr>
              <a:t>notably lower</a:t>
            </a:r>
            <a:r>
              <a:rPr b="0" i="0" lang="it-IT" sz="900" u="none" cap="none" strike="noStrike">
                <a:solidFill>
                  <a:srgbClr val="FFFFFF"/>
                </a:solidFill>
                <a:latin typeface="Sora Light"/>
                <a:ea typeface="Sora Light"/>
                <a:cs typeface="Sora Light"/>
                <a:sym typeface="Sora Light"/>
              </a:rPr>
              <a:t> than preictal ones, indicating a disruption in BHI following seizures</a:t>
            </a:r>
            <a:r>
              <a:rPr lang="it-IT" sz="900">
                <a:solidFill>
                  <a:srgbClr val="FFFFFF"/>
                </a:solidFill>
                <a:latin typeface="Sora Light"/>
                <a:ea typeface="Sora Light"/>
                <a:cs typeface="Sora Light"/>
                <a:sym typeface="Sora Light"/>
              </a:rPr>
              <a:t>,</a:t>
            </a:r>
            <a:r>
              <a:rPr b="0" i="0" lang="it-IT" sz="900" u="none" cap="none" strike="noStrike">
                <a:solidFill>
                  <a:srgbClr val="FFFFFF"/>
                </a:solidFill>
                <a:latin typeface="Sora Light"/>
                <a:ea typeface="Sora Light"/>
                <a:cs typeface="Sora Light"/>
                <a:sym typeface="Sora Light"/>
              </a:rPr>
              <a:t> particularly in the </a:t>
            </a:r>
            <a:r>
              <a:rPr b="1" i="0" lang="it-IT" sz="900" u="none" cap="none" strike="noStrike">
                <a:solidFill>
                  <a:srgbClr val="FFFFFF"/>
                </a:solidFill>
                <a:latin typeface="Sora Light"/>
                <a:ea typeface="Sora Light"/>
                <a:cs typeface="Sora Light"/>
                <a:sym typeface="Sora Light"/>
              </a:rPr>
              <a:t>heart-to-brain direction</a:t>
            </a:r>
            <a:r>
              <a:rPr b="0" i="0" lang="it-IT" sz="900" u="none" cap="none" strike="noStrike">
                <a:solidFill>
                  <a:srgbClr val="FFFFFF"/>
                </a:solidFill>
                <a:latin typeface="Sora Light"/>
                <a:ea typeface="Sora Light"/>
                <a:cs typeface="Sora Light"/>
                <a:sym typeface="Sora Light"/>
              </a:rPr>
              <a:t> via sympathovagal (LF) dynamics.</a:t>
            </a:r>
            <a:endParaRPr b="0" i="0" sz="900" u="none" cap="none" strike="noStrike"/>
          </a:p>
        </p:txBody>
      </p:sp>
      <p:sp>
        <p:nvSpPr>
          <p:cNvPr id="812" name="Google Shape;812;p65"/>
          <p:cNvSpPr/>
          <p:nvPr/>
        </p:nvSpPr>
        <p:spPr>
          <a:xfrm>
            <a:off x="1679825" y="5238853"/>
            <a:ext cx="2743800" cy="1182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FFFFFF"/>
              </a:buClr>
              <a:buSzPts val="1200"/>
              <a:buFont typeface="Alexandria SemiBold"/>
              <a:buNone/>
            </a:pPr>
            <a:r>
              <a:rPr b="1" i="0" lang="it-IT" sz="1200" u="none" cap="none" strike="noStrike">
                <a:solidFill>
                  <a:srgbClr val="FFFFFF"/>
                </a:solidFill>
                <a:latin typeface="Alexandria SemiBold"/>
                <a:ea typeface="Alexandria SemiBold"/>
                <a:cs typeface="Alexandria SemiBold"/>
                <a:sym typeface="Alexandria SemiBold"/>
              </a:rPr>
              <a:t>The "Reset" Hypothesis</a:t>
            </a:r>
            <a:endParaRPr b="0" i="0" sz="1200" u="none" cap="none" strike="noStrike"/>
          </a:p>
        </p:txBody>
      </p:sp>
      <p:sp>
        <p:nvSpPr>
          <p:cNvPr id="813" name="Google Shape;813;p65"/>
          <p:cNvSpPr/>
          <p:nvPr/>
        </p:nvSpPr>
        <p:spPr>
          <a:xfrm>
            <a:off x="1679625" y="5506302"/>
            <a:ext cx="4503900" cy="467400"/>
          </a:xfrm>
          <a:prstGeom prst="rect">
            <a:avLst/>
          </a:prstGeom>
          <a:noFill/>
          <a:ln>
            <a:noFill/>
          </a:ln>
        </p:spPr>
        <p:txBody>
          <a:bodyPr anchorCtr="0" anchor="t" bIns="0" lIns="0" spcFirstLastPara="1" rIns="0" wrap="square" tIns="0">
            <a:noAutofit/>
          </a:bodyPr>
          <a:lstStyle/>
          <a:p>
            <a:pPr indent="0" lvl="0" marL="0" marR="0" rtl="0" algn="l">
              <a:lnSpc>
                <a:spcPct val="138095"/>
              </a:lnSpc>
              <a:spcBef>
                <a:spcPts val="0"/>
              </a:spcBef>
              <a:spcAft>
                <a:spcPts val="0"/>
              </a:spcAft>
              <a:buClr>
                <a:srgbClr val="FFFFFF"/>
              </a:buClr>
              <a:buSzPts val="900"/>
              <a:buFont typeface="Sora Light"/>
              <a:buNone/>
            </a:pPr>
            <a:r>
              <a:rPr b="0" i="0" lang="it-IT" sz="900" u="none" cap="none" strike="noStrike">
                <a:solidFill>
                  <a:srgbClr val="FFFFFF"/>
                </a:solidFill>
                <a:latin typeface="Sora Light"/>
                <a:ea typeface="Sora Light"/>
                <a:cs typeface="Sora Light"/>
                <a:sym typeface="Sora Light"/>
              </a:rPr>
              <a:t>A seizure event may trigger a </a:t>
            </a:r>
            <a:r>
              <a:rPr b="1" i="0" lang="it-IT" sz="900" u="none" cap="none" strike="noStrike">
                <a:solidFill>
                  <a:srgbClr val="FFFFFF"/>
                </a:solidFill>
                <a:latin typeface="Sora Light"/>
                <a:ea typeface="Sora Light"/>
                <a:cs typeface="Sora Light"/>
                <a:sym typeface="Sora Light"/>
              </a:rPr>
              <a:t>"reset" of information flow</a:t>
            </a:r>
            <a:r>
              <a:rPr b="0" i="0" lang="it-IT" sz="900" u="none" cap="none" strike="noStrike">
                <a:solidFill>
                  <a:srgbClr val="FFFFFF"/>
                </a:solidFill>
                <a:latin typeface="Sora Light"/>
                <a:ea typeface="Sora Light"/>
                <a:cs typeface="Sora Light"/>
                <a:sym typeface="Sora Light"/>
              </a:rPr>
              <a:t> between CNS and ANS, consistent with epilepsy as a state of hyperexcitability and a network disease propagating beyond the CNS into the ANS.</a:t>
            </a:r>
            <a:endParaRPr b="0" i="0" sz="900" u="none" cap="none" strike="noStrike"/>
          </a:p>
        </p:txBody>
      </p:sp>
      <p:sp>
        <p:nvSpPr>
          <p:cNvPr id="814" name="Google Shape;814;p65"/>
          <p:cNvSpPr/>
          <p:nvPr/>
        </p:nvSpPr>
        <p:spPr>
          <a:xfrm>
            <a:off x="6498070" y="4354600"/>
            <a:ext cx="2743800" cy="186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1200"/>
              <a:buFont typeface="Alexandria"/>
              <a:buNone/>
            </a:pPr>
            <a:r>
              <a:rPr b="0" i="0" lang="it-IT" sz="1200" u="none" cap="none" strike="noStrike">
                <a:solidFill>
                  <a:srgbClr val="1F1E1E"/>
                </a:solidFill>
                <a:latin typeface="Alexandria"/>
                <a:ea typeface="Alexandria"/>
                <a:cs typeface="Alexandria"/>
                <a:sym typeface="Alexandria"/>
              </a:rPr>
              <a:t>Brain-to-Heart (HF Band)</a:t>
            </a:r>
            <a:endParaRPr b="0" i="0" sz="1200" u="none" cap="none" strike="noStrike"/>
          </a:p>
        </p:txBody>
      </p:sp>
      <p:sp>
        <p:nvSpPr>
          <p:cNvPr id="815" name="Google Shape;815;p65"/>
          <p:cNvSpPr/>
          <p:nvPr/>
        </p:nvSpPr>
        <p:spPr>
          <a:xfrm>
            <a:off x="6498086" y="4622203"/>
            <a:ext cx="4566900" cy="467400"/>
          </a:xfrm>
          <a:prstGeom prst="rect">
            <a:avLst/>
          </a:prstGeom>
          <a:noFill/>
          <a:ln>
            <a:noFill/>
          </a:ln>
        </p:spPr>
        <p:txBody>
          <a:bodyPr anchorCtr="0" anchor="t" bIns="0" lIns="0" spcFirstLastPara="1" rIns="0" wrap="square" tIns="0">
            <a:noAutofit/>
          </a:bodyPr>
          <a:lstStyle/>
          <a:p>
            <a:pPr indent="0" lvl="0" marL="0" marR="0" rtl="0" algn="l">
              <a:lnSpc>
                <a:spcPct val="138095"/>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Significant differences in δ→HF and θ→HF reflect </a:t>
            </a:r>
            <a:r>
              <a:rPr b="1" i="0" lang="it-IT" sz="900" u="none" cap="none" strike="noStrike">
                <a:solidFill>
                  <a:srgbClr val="3B3535"/>
                </a:solidFill>
                <a:latin typeface="Sora"/>
                <a:ea typeface="Sora"/>
                <a:cs typeface="Sora"/>
                <a:sym typeface="Sora"/>
              </a:rPr>
              <a:t>vagal activity</a:t>
            </a:r>
            <a:r>
              <a:rPr b="0" i="0" lang="it-IT" sz="900" u="none" cap="none" strike="noStrike">
                <a:solidFill>
                  <a:srgbClr val="3B3535"/>
                </a:solidFill>
                <a:latin typeface="Sora"/>
                <a:ea typeface="Sora"/>
                <a:cs typeface="Sora"/>
                <a:sym typeface="Sora"/>
              </a:rPr>
              <a:t> originating in central regions. HF frequencies regulate respiration and vagal tone</a:t>
            </a:r>
            <a:r>
              <a:rPr lang="it-IT" sz="900">
                <a:solidFill>
                  <a:srgbClr val="3B3535"/>
                </a:solidFill>
                <a:latin typeface="Sora"/>
                <a:ea typeface="Sora"/>
                <a:cs typeface="Sora"/>
                <a:sym typeface="Sora"/>
              </a:rPr>
              <a:t>, </a:t>
            </a:r>
            <a:r>
              <a:rPr b="0" i="0" lang="it-IT" sz="900" u="none" cap="none" strike="noStrike">
                <a:solidFill>
                  <a:srgbClr val="3B3535"/>
                </a:solidFill>
                <a:latin typeface="Sora"/>
                <a:ea typeface="Sora"/>
                <a:cs typeface="Sora"/>
                <a:sym typeface="Sora"/>
              </a:rPr>
              <a:t>seizures disrupt this regulatory behavior shortly after the ictal event.</a:t>
            </a:r>
            <a:endParaRPr b="0" i="0" sz="900" u="none" cap="none" strike="noStrike"/>
          </a:p>
        </p:txBody>
      </p:sp>
      <p:sp>
        <p:nvSpPr>
          <p:cNvPr id="816" name="Google Shape;816;p65"/>
          <p:cNvSpPr/>
          <p:nvPr/>
        </p:nvSpPr>
        <p:spPr>
          <a:xfrm>
            <a:off x="6498086" y="5170783"/>
            <a:ext cx="1574100" cy="186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1200"/>
              <a:buFont typeface="Alexandria"/>
              <a:buNone/>
            </a:pPr>
            <a:r>
              <a:rPr b="0" i="0" lang="it-IT" sz="1200" u="none" cap="none" strike="noStrike">
                <a:solidFill>
                  <a:srgbClr val="1F1E1E"/>
                </a:solidFill>
                <a:latin typeface="Alexandria"/>
                <a:ea typeface="Alexandria"/>
                <a:cs typeface="Alexandria"/>
                <a:sym typeface="Alexandria"/>
              </a:rPr>
              <a:t>Generalized vs. Focal</a:t>
            </a:r>
            <a:endParaRPr b="0" i="0" sz="1200" u="none" cap="none" strike="noStrike"/>
          </a:p>
        </p:txBody>
      </p:sp>
      <p:sp>
        <p:nvSpPr>
          <p:cNvPr id="817" name="Google Shape;817;p65"/>
          <p:cNvSpPr/>
          <p:nvPr/>
        </p:nvSpPr>
        <p:spPr>
          <a:xfrm>
            <a:off x="6498086" y="5438377"/>
            <a:ext cx="4566900" cy="467400"/>
          </a:xfrm>
          <a:prstGeom prst="rect">
            <a:avLst/>
          </a:prstGeom>
          <a:noFill/>
          <a:ln>
            <a:noFill/>
          </a:ln>
        </p:spPr>
        <p:txBody>
          <a:bodyPr anchorCtr="0" anchor="t" bIns="0" lIns="0" spcFirstLastPara="1" rIns="0" wrap="square" tIns="0">
            <a:noAutofit/>
          </a:bodyPr>
          <a:lstStyle/>
          <a:p>
            <a:pPr indent="0" lvl="0" marL="0" marR="0" rtl="0" algn="l">
              <a:lnSpc>
                <a:spcPct val="138095"/>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Despite focal seizure origin, BHI differences were </a:t>
            </a:r>
            <a:r>
              <a:rPr b="1" i="0" lang="it-IT" sz="900" u="none" cap="none" strike="noStrike">
                <a:solidFill>
                  <a:srgbClr val="3B3535"/>
                </a:solidFill>
                <a:latin typeface="Sora"/>
                <a:ea typeface="Sora"/>
                <a:cs typeface="Sora"/>
                <a:sym typeface="Sora"/>
              </a:rPr>
              <a:t>widespread across the scalp</a:t>
            </a:r>
            <a:r>
              <a:rPr b="0" i="0" lang="it-IT" sz="900" u="none" cap="none" strike="noStrike">
                <a:solidFill>
                  <a:srgbClr val="3B3535"/>
                </a:solidFill>
                <a:latin typeface="Sora"/>
                <a:ea typeface="Sora"/>
                <a:cs typeface="Sora"/>
                <a:sym typeface="Sora"/>
              </a:rPr>
              <a:t>  consistent with epilepsy as a network disease where both cortical and subcortical regions are implicated, even in focal cases.</a:t>
            </a:r>
            <a:endParaRPr b="0" i="0" sz="900" u="none" cap="none" strike="noStrike"/>
          </a:p>
        </p:txBody>
      </p:sp>
      <p:sp>
        <p:nvSpPr>
          <p:cNvPr id="818" name="Google Shape;818;p65"/>
          <p:cNvSpPr/>
          <p:nvPr/>
        </p:nvSpPr>
        <p:spPr>
          <a:xfrm>
            <a:off x="6498086" y="5986957"/>
            <a:ext cx="1491900" cy="186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1200"/>
              <a:buFont typeface="Alexandria"/>
              <a:buNone/>
            </a:pPr>
            <a:r>
              <a:rPr b="0" i="0" lang="it-IT" sz="1200" u="none" cap="none" strike="noStrike">
                <a:solidFill>
                  <a:srgbClr val="1F1E1E"/>
                </a:solidFill>
                <a:latin typeface="Alexandria"/>
                <a:ea typeface="Alexandria"/>
                <a:cs typeface="Alexandria"/>
                <a:sym typeface="Alexandria"/>
              </a:rPr>
              <a:t>Lateralization</a:t>
            </a:r>
            <a:endParaRPr b="0" i="0" sz="1200" u="none" cap="none" strike="noStrike"/>
          </a:p>
        </p:txBody>
      </p:sp>
      <p:sp>
        <p:nvSpPr>
          <p:cNvPr id="819" name="Google Shape;819;p65"/>
          <p:cNvSpPr/>
          <p:nvPr/>
        </p:nvSpPr>
        <p:spPr>
          <a:xfrm>
            <a:off x="6498086" y="6254550"/>
            <a:ext cx="4566900" cy="467400"/>
          </a:xfrm>
          <a:prstGeom prst="rect">
            <a:avLst/>
          </a:prstGeom>
          <a:noFill/>
          <a:ln>
            <a:noFill/>
          </a:ln>
        </p:spPr>
        <p:txBody>
          <a:bodyPr anchorCtr="0" anchor="t" bIns="0" lIns="0" spcFirstLastPara="1" rIns="0" wrap="square" tIns="0">
            <a:noAutofit/>
          </a:bodyPr>
          <a:lstStyle/>
          <a:p>
            <a:pPr indent="0" lvl="0" marL="0" marR="0" rtl="0" algn="l">
              <a:lnSpc>
                <a:spcPct val="138095"/>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BHI differences were primarily located in the </a:t>
            </a:r>
            <a:r>
              <a:rPr b="1" i="0" lang="it-IT" sz="900" u="none" cap="none" strike="noStrike">
                <a:solidFill>
                  <a:srgbClr val="3B3535"/>
                </a:solidFill>
                <a:latin typeface="Sora"/>
                <a:ea typeface="Sora"/>
                <a:cs typeface="Sora"/>
                <a:sym typeface="Sora"/>
              </a:rPr>
              <a:t>right hemisphere</a:t>
            </a:r>
            <a:r>
              <a:rPr b="0" i="0" lang="it-IT" sz="900" u="none" cap="none" strike="noStrike">
                <a:solidFill>
                  <a:srgbClr val="3B3535"/>
                </a:solidFill>
                <a:latin typeface="Sora"/>
                <a:ea typeface="Sora"/>
                <a:cs typeface="Sora"/>
                <a:sym typeface="Sora"/>
              </a:rPr>
              <a:t>, suggesting a lateralization shift associated with ictal events, consistent with prior BHI lateralization literature.</a:t>
            </a:r>
            <a:endParaRPr b="0" i="0" sz="900" u="none" cap="none" strike="noStrike"/>
          </a:p>
        </p:txBody>
      </p:sp>
      <p:sp>
        <p:nvSpPr>
          <p:cNvPr id="820" name="Google Shape;820;p65"/>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821" name="Google Shape;821;p65" title="Screenshot 2026-02-16 alle 18.33.21.png"/>
          <p:cNvPicPr preferRelativeResize="0"/>
          <p:nvPr/>
        </p:nvPicPr>
        <p:blipFill>
          <a:blip r:embed="rId3">
            <a:alphaModFix/>
          </a:blip>
          <a:stretch>
            <a:fillRect/>
          </a:stretch>
        </p:blipFill>
        <p:spPr>
          <a:xfrm>
            <a:off x="2744844" y="29925"/>
            <a:ext cx="6342502" cy="36267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66"/>
          <p:cNvSpPr/>
          <p:nvPr/>
        </p:nvSpPr>
        <p:spPr>
          <a:xfrm>
            <a:off x="631924" y="1008956"/>
            <a:ext cx="2282700" cy="296700"/>
          </a:xfrm>
          <a:prstGeom prst="roundRect">
            <a:avLst>
              <a:gd fmla="val 17881" name="adj"/>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28" name="Google Shape;828;p66"/>
          <p:cNvSpPr/>
          <p:nvPr/>
        </p:nvSpPr>
        <p:spPr>
          <a:xfrm>
            <a:off x="726675" y="1073450"/>
            <a:ext cx="2856600" cy="1851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 EEG HYPERSCANNING</a:t>
            </a:r>
            <a:endParaRPr b="0" i="0" sz="1000" u="none" cap="none" strike="noStrike"/>
          </a:p>
        </p:txBody>
      </p:sp>
      <p:sp>
        <p:nvSpPr>
          <p:cNvPr id="829" name="Google Shape;829;p66"/>
          <p:cNvSpPr/>
          <p:nvPr/>
        </p:nvSpPr>
        <p:spPr>
          <a:xfrm>
            <a:off x="631924" y="1368921"/>
            <a:ext cx="107832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Brain-to-Brain Synchrony Under Cross-Biofeedback</a:t>
            </a:r>
            <a:endParaRPr b="0" i="0" sz="3300" u="none" cap="none" strike="noStrike"/>
          </a:p>
        </p:txBody>
      </p:sp>
      <p:sp>
        <p:nvSpPr>
          <p:cNvPr id="830" name="Google Shape;830;p66"/>
          <p:cNvSpPr/>
          <p:nvPr/>
        </p:nvSpPr>
        <p:spPr>
          <a:xfrm>
            <a:off x="631924" y="2125464"/>
            <a:ext cx="109284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The second study extends the hyperscanning framework to EEG, investigating whether real-time cross-biofeedback modulates inter-brain phase synchrony during affective visual stimulation.</a:t>
            </a:r>
            <a:endParaRPr b="0" i="0" sz="1200" u="none" cap="none" strike="noStrike"/>
          </a:p>
        </p:txBody>
      </p:sp>
      <p:sp>
        <p:nvSpPr>
          <p:cNvPr id="831" name="Google Shape;831;p66"/>
          <p:cNvSpPr/>
          <p:nvPr/>
        </p:nvSpPr>
        <p:spPr>
          <a:xfrm>
            <a:off x="631924" y="2808585"/>
            <a:ext cx="5385000" cy="1441200"/>
          </a:xfrm>
          <a:prstGeom prst="roundRect">
            <a:avLst>
              <a:gd fmla="val 460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32" name="Google Shape;832;p66"/>
          <p:cNvSpPr/>
          <p:nvPr/>
        </p:nvSpPr>
        <p:spPr>
          <a:xfrm>
            <a:off x="796231" y="2972892"/>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50 Participants</a:t>
            </a:r>
            <a:endParaRPr b="0" i="0" sz="1600" u="none" cap="none" strike="noStrike"/>
          </a:p>
        </p:txBody>
      </p:sp>
      <p:sp>
        <p:nvSpPr>
          <p:cNvPr id="833" name="Google Shape;833;p66"/>
          <p:cNvSpPr/>
          <p:nvPr/>
        </p:nvSpPr>
        <p:spPr>
          <a:xfrm>
            <a:off x="796231" y="3327400"/>
            <a:ext cx="50565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25 dyads (34F/16M), age 20.8±2.3 years. Balanced familiar and unfamiliar pairs. Psychometric profiling: QCAE, TAS-20, SIAS, SPS.</a:t>
            </a:r>
            <a:endParaRPr b="0" i="0" sz="1200" u="none" cap="none" strike="noStrike"/>
          </a:p>
        </p:txBody>
      </p:sp>
      <p:sp>
        <p:nvSpPr>
          <p:cNvPr id="834" name="Google Shape;834;p66"/>
          <p:cNvSpPr/>
          <p:nvPr/>
        </p:nvSpPr>
        <p:spPr>
          <a:xfrm>
            <a:off x="6174978" y="2808585"/>
            <a:ext cx="5385000" cy="1441200"/>
          </a:xfrm>
          <a:prstGeom prst="roundRect">
            <a:avLst>
              <a:gd fmla="val 460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35" name="Google Shape;835;p66"/>
          <p:cNvSpPr/>
          <p:nvPr/>
        </p:nvSpPr>
        <p:spPr>
          <a:xfrm>
            <a:off x="6339284" y="2972892"/>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EEG Acquisition</a:t>
            </a:r>
            <a:endParaRPr b="0" i="0" sz="1600" u="none" cap="none" strike="noStrike"/>
          </a:p>
        </p:txBody>
      </p:sp>
      <p:sp>
        <p:nvSpPr>
          <p:cNvPr id="836" name="Google Shape;836;p66"/>
          <p:cNvSpPr/>
          <p:nvPr/>
        </p:nvSpPr>
        <p:spPr>
          <a:xfrm>
            <a:off x="6339284" y="3327400"/>
            <a:ext cx="50565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Single TMSi SAGA amplifier; 16 wet electrodes per participant (32 total). Longitudinal unipolar montage per 10/20 system. ECG co-acquired via bipolar ExG channels. 500 Hz sampling.</a:t>
            </a:r>
            <a:endParaRPr b="0" i="0" sz="1200" u="none" cap="none" strike="noStrike"/>
          </a:p>
        </p:txBody>
      </p:sp>
      <p:sp>
        <p:nvSpPr>
          <p:cNvPr id="837" name="Google Shape;837;p66"/>
          <p:cNvSpPr/>
          <p:nvPr/>
        </p:nvSpPr>
        <p:spPr>
          <a:xfrm>
            <a:off x="631924" y="4407793"/>
            <a:ext cx="5385000" cy="1441200"/>
          </a:xfrm>
          <a:prstGeom prst="roundRect">
            <a:avLst>
              <a:gd fmla="val 460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38" name="Google Shape;838;p66"/>
          <p:cNvSpPr/>
          <p:nvPr/>
        </p:nvSpPr>
        <p:spPr>
          <a:xfrm>
            <a:off x="796231" y="4572099"/>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5-Phase Protocol</a:t>
            </a:r>
            <a:endParaRPr b="0" i="0" sz="1600" u="none" cap="none" strike="noStrike"/>
          </a:p>
        </p:txBody>
      </p:sp>
      <p:sp>
        <p:nvSpPr>
          <p:cNvPr id="839" name="Google Shape;839;p66"/>
          <p:cNvSpPr/>
          <p:nvPr/>
        </p:nvSpPr>
        <p:spPr>
          <a:xfrm>
            <a:off x="796231" y="4926608"/>
            <a:ext cx="50565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B1 → NOBF (40 images, no feedback) → B2 → BF (20 images + real-time FAA biofeedback) → B3. Total duration ~16 minutes.</a:t>
            </a:r>
            <a:endParaRPr b="0" i="0" sz="1200" u="none" cap="none" strike="noStrike"/>
          </a:p>
        </p:txBody>
      </p:sp>
      <p:sp>
        <p:nvSpPr>
          <p:cNvPr id="840" name="Google Shape;840;p66"/>
          <p:cNvSpPr/>
          <p:nvPr/>
        </p:nvSpPr>
        <p:spPr>
          <a:xfrm>
            <a:off x="6174978" y="4407793"/>
            <a:ext cx="5385000" cy="1441200"/>
          </a:xfrm>
          <a:prstGeom prst="roundRect">
            <a:avLst>
              <a:gd fmla="val 4604"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41" name="Google Shape;841;p66"/>
          <p:cNvSpPr/>
          <p:nvPr/>
        </p:nvSpPr>
        <p:spPr>
          <a:xfrm>
            <a:off x="6339284" y="4572099"/>
            <a:ext cx="2078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Key Metric: PLV</a:t>
            </a:r>
            <a:endParaRPr b="0" i="0" sz="1600" u="none" cap="none" strike="noStrike"/>
          </a:p>
        </p:txBody>
      </p:sp>
      <p:sp>
        <p:nvSpPr>
          <p:cNvPr id="842" name="Google Shape;842;p66"/>
          <p:cNvSpPr/>
          <p:nvPr/>
        </p:nvSpPr>
        <p:spPr>
          <a:xfrm>
            <a:off x="6339284" y="4926608"/>
            <a:ext cx="5056500" cy="7584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Phase Locking Value quantifies inter-brain phase synchrony between homologous electrode pairs across dyads, computed in 2-second windows with 0.5 s overlap.</a:t>
            </a:r>
            <a:endParaRPr b="0" i="0" sz="1200" u="none" cap="none" strike="noStrike"/>
          </a:p>
        </p:txBody>
      </p:sp>
      <p:sp>
        <p:nvSpPr>
          <p:cNvPr id="843" name="Google Shape;843;p66"/>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67"/>
          <p:cNvSpPr/>
          <p:nvPr/>
        </p:nvSpPr>
        <p:spPr>
          <a:xfrm>
            <a:off x="549275" y="377627"/>
            <a:ext cx="1297200" cy="246600"/>
          </a:xfrm>
          <a:prstGeom prst="roundRect">
            <a:avLst>
              <a:gd fmla="val 18715" name="adj"/>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850" name="Google Shape;850;p67"/>
          <p:cNvSpPr/>
          <p:nvPr/>
        </p:nvSpPr>
        <p:spPr>
          <a:xfrm>
            <a:off x="631627" y="418802"/>
            <a:ext cx="1132500" cy="164400"/>
          </a:xfrm>
          <a:prstGeom prst="rect">
            <a:avLst/>
          </a:prstGeom>
          <a:noFill/>
          <a:ln>
            <a:noFill/>
          </a:ln>
        </p:spPr>
        <p:txBody>
          <a:bodyPr anchorCtr="0" anchor="t" bIns="0" lIns="0" spcFirstLastPara="1" rIns="0" wrap="square" tIns="0">
            <a:noAutofit/>
          </a:bodyPr>
          <a:lstStyle/>
          <a:p>
            <a:pPr indent="0" lvl="0" marL="0" marR="0" rtl="0" algn="l">
              <a:lnSpc>
                <a:spcPct val="155000"/>
              </a:lnSpc>
              <a:spcBef>
                <a:spcPts val="0"/>
              </a:spcBef>
              <a:spcAft>
                <a:spcPts val="0"/>
              </a:spcAft>
              <a:buClr>
                <a:srgbClr val="3B3535"/>
              </a:buClr>
              <a:buSzPts val="800"/>
              <a:buFont typeface="Sora"/>
              <a:buNone/>
            </a:pPr>
            <a:r>
              <a:rPr b="0" i="0" lang="it-IT" sz="800" u="none" cap="none" strike="noStrike">
                <a:solidFill>
                  <a:srgbClr val="3B3535"/>
                </a:solidFill>
                <a:latin typeface="Sora"/>
                <a:ea typeface="Sora"/>
                <a:cs typeface="Sora"/>
                <a:sym typeface="Sora"/>
              </a:rPr>
              <a:t>STUDY 2 · METHODS</a:t>
            </a:r>
            <a:endParaRPr b="0" i="0" sz="800" u="none" cap="none" strike="noStrike"/>
          </a:p>
        </p:txBody>
      </p:sp>
      <p:sp>
        <p:nvSpPr>
          <p:cNvPr id="851" name="Google Shape;851;p67"/>
          <p:cNvSpPr/>
          <p:nvPr/>
        </p:nvSpPr>
        <p:spPr>
          <a:xfrm>
            <a:off x="549275" y="671909"/>
            <a:ext cx="10948500" cy="451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800"/>
              <a:buFont typeface="Alexandria"/>
              <a:buNone/>
            </a:pPr>
            <a:r>
              <a:rPr b="0" i="0" lang="it-IT" sz="2800" u="none" cap="none" strike="noStrike">
                <a:solidFill>
                  <a:srgbClr val="1F1E1E"/>
                </a:solidFill>
                <a:latin typeface="Alexandria"/>
                <a:ea typeface="Alexandria"/>
                <a:cs typeface="Alexandria"/>
                <a:sym typeface="Alexandria"/>
              </a:rPr>
              <a:t>Cross-Biofeedback Design: FAA &amp; the Experimental Pipeline</a:t>
            </a:r>
            <a:endParaRPr b="0" i="0" sz="2800" u="none" cap="none" strike="noStrike"/>
          </a:p>
        </p:txBody>
      </p:sp>
      <p:sp>
        <p:nvSpPr>
          <p:cNvPr id="852" name="Google Shape;852;p67"/>
          <p:cNvSpPr/>
          <p:nvPr/>
        </p:nvSpPr>
        <p:spPr>
          <a:xfrm>
            <a:off x="549275" y="1421904"/>
            <a:ext cx="2917200" cy="2259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1F1E1E"/>
              </a:buClr>
              <a:buSzPts val="1400"/>
              <a:buFont typeface="Alexandria"/>
              <a:buNone/>
            </a:pPr>
            <a:r>
              <a:rPr b="0" i="0" lang="it-IT" sz="1400" u="none" cap="none" strike="noStrike">
                <a:solidFill>
                  <a:srgbClr val="1F1E1E"/>
                </a:solidFill>
                <a:latin typeface="Alexandria"/>
                <a:ea typeface="Alexandria"/>
                <a:cs typeface="Alexandria"/>
                <a:sym typeface="Alexandria"/>
              </a:rPr>
              <a:t>Frontal Alpha Asymmetry (FAA)</a:t>
            </a:r>
            <a:endParaRPr b="0" i="0" sz="1400" u="none" cap="none" strike="noStrike"/>
          </a:p>
        </p:txBody>
      </p:sp>
      <p:sp>
        <p:nvSpPr>
          <p:cNvPr id="853" name="Google Shape;853;p67"/>
          <p:cNvSpPr/>
          <p:nvPr/>
        </p:nvSpPr>
        <p:spPr>
          <a:xfrm>
            <a:off x="549275" y="1767086"/>
            <a:ext cx="5379300" cy="410400"/>
          </a:xfrm>
          <a:prstGeom prst="rect">
            <a:avLst/>
          </a:prstGeom>
          <a:noFill/>
          <a:ln>
            <a:noFill/>
          </a:ln>
        </p:spPr>
        <p:txBody>
          <a:bodyPr anchorCtr="0" anchor="t" bIns="0" lIns="0" spcFirstLastPara="1" rIns="0" wrap="square" tIns="0">
            <a:noAutofit/>
          </a:bodyPr>
          <a:lstStyle/>
          <a:p>
            <a:pPr indent="0" lvl="0" marL="0" marR="0" rtl="0" algn="l">
              <a:lnSpc>
                <a:spcPct val="152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Real-time biofeedback was grounded in the </a:t>
            </a:r>
            <a:r>
              <a:rPr b="1" i="0" lang="it-IT" sz="1000" u="none" cap="none" strike="noStrike">
                <a:solidFill>
                  <a:srgbClr val="3B3535"/>
                </a:solidFill>
                <a:latin typeface="Sora"/>
                <a:ea typeface="Sora"/>
                <a:cs typeface="Sora"/>
                <a:sym typeface="Sora"/>
              </a:rPr>
              <a:t>Laterality Quotient (LQ)</a:t>
            </a:r>
            <a:r>
              <a:rPr b="0" i="0" lang="it-IT" sz="1000" u="none" cap="none" strike="noStrike">
                <a:solidFill>
                  <a:srgbClr val="3B3535"/>
                </a:solidFill>
                <a:latin typeface="Sora"/>
                <a:ea typeface="Sora"/>
                <a:cs typeface="Sora"/>
                <a:sym typeface="Sora"/>
              </a:rPr>
              <a:t>, computed from bipolar derivations Fp1-F7 and Fp2-F8:</a:t>
            </a:r>
            <a:endParaRPr b="0" i="0" sz="1000" u="none" cap="none" strike="noStrike"/>
          </a:p>
        </p:txBody>
      </p:sp>
      <p:sp>
        <p:nvSpPr>
          <p:cNvPr id="854" name="Google Shape;854;p67"/>
          <p:cNvSpPr/>
          <p:nvPr/>
        </p:nvSpPr>
        <p:spPr>
          <a:xfrm>
            <a:off x="549275" y="2285008"/>
            <a:ext cx="5379300" cy="205200"/>
          </a:xfrm>
          <a:prstGeom prst="rect">
            <a:avLst/>
          </a:prstGeom>
          <a:noFill/>
          <a:ln>
            <a:noFill/>
          </a:ln>
        </p:spPr>
        <p:txBody>
          <a:bodyPr anchorCtr="0" anchor="t" bIns="0" lIns="0" spcFirstLastPara="1" rIns="0" wrap="square" tIns="0">
            <a:noAutofit/>
          </a:bodyPr>
          <a:lstStyle/>
          <a:p>
            <a:pPr indent="0" lvl="0" marL="0" marR="0" rtl="0" algn="l">
              <a:lnSpc>
                <a:spcPct val="152000"/>
              </a:lnSpc>
              <a:spcBef>
                <a:spcPts val="0"/>
              </a:spcBef>
              <a:spcAft>
                <a:spcPts val="0"/>
              </a:spcAft>
              <a:buClr>
                <a:srgbClr val="3B3535"/>
              </a:buClr>
              <a:buSzPts val="1000"/>
              <a:buFont typeface="Sora"/>
              <a:buNone/>
            </a:pPr>
            <a:r>
              <a:rPr b="0" i="1" lang="it-IT" sz="1000" u="none" cap="none" strike="noStrike">
                <a:solidFill>
                  <a:srgbClr val="3B3535"/>
                </a:solidFill>
                <a:latin typeface="Sora"/>
                <a:ea typeface="Sora"/>
                <a:cs typeface="Sora"/>
                <a:sym typeface="Sora"/>
              </a:rPr>
              <a:t>LQ = ln(P_right) − ln(P_left)</a:t>
            </a:r>
            <a:endParaRPr b="0" i="0" sz="1000" u="none" cap="none" strike="noStrike"/>
          </a:p>
        </p:txBody>
      </p:sp>
      <p:sp>
        <p:nvSpPr>
          <p:cNvPr id="855" name="Google Shape;855;p67"/>
          <p:cNvSpPr/>
          <p:nvPr/>
        </p:nvSpPr>
        <p:spPr>
          <a:xfrm>
            <a:off x="549275" y="2597646"/>
            <a:ext cx="5379300" cy="615900"/>
          </a:xfrm>
          <a:prstGeom prst="rect">
            <a:avLst/>
          </a:prstGeom>
          <a:noFill/>
          <a:ln>
            <a:noFill/>
          </a:ln>
        </p:spPr>
        <p:txBody>
          <a:bodyPr anchorCtr="0" anchor="t" bIns="0" lIns="0" spcFirstLastPara="1" rIns="0" wrap="square" tIns="0">
            <a:noAutofit/>
          </a:bodyPr>
          <a:lstStyle/>
          <a:p>
            <a:pPr indent="0" lvl="0" marL="0" marR="0" rtl="0" algn="l">
              <a:lnSpc>
                <a:spcPct val="1520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Positive LQ (right-dominant alpha) signals approach-oriented, positive affect; negative LQ indicates withdrawal/negative affect. LQ values were mapped to a </a:t>
            </a:r>
            <a:r>
              <a:rPr b="1" i="0" lang="it-IT" sz="1000" u="none" cap="none" strike="noStrike">
                <a:solidFill>
                  <a:srgbClr val="3B3535"/>
                </a:solidFill>
                <a:latin typeface="Sora"/>
                <a:ea typeface="Sora"/>
                <a:cs typeface="Sora"/>
                <a:sym typeface="Sora"/>
              </a:rPr>
              <a:t>red-to-blue color scale</a:t>
            </a:r>
            <a:r>
              <a:rPr b="0" i="0" lang="it-IT" sz="1000" u="none" cap="none" strike="noStrike">
                <a:solidFill>
                  <a:srgbClr val="3B3535"/>
                </a:solidFill>
                <a:latin typeface="Sora"/>
                <a:ea typeface="Sora"/>
                <a:cs typeface="Sora"/>
                <a:sym typeface="Sora"/>
              </a:rPr>
              <a:t> and displayed in real time to both participants.</a:t>
            </a:r>
            <a:endParaRPr b="0" i="0" sz="1000" u="none" cap="none" strike="noStrike"/>
          </a:p>
        </p:txBody>
      </p:sp>
      <p:sp>
        <p:nvSpPr>
          <p:cNvPr id="856" name="Google Shape;856;p67"/>
          <p:cNvSpPr/>
          <p:nvPr/>
        </p:nvSpPr>
        <p:spPr>
          <a:xfrm>
            <a:off x="549275" y="3332857"/>
            <a:ext cx="4822800" cy="2259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1F1E1E"/>
              </a:buClr>
              <a:buSzPts val="1400"/>
              <a:buFont typeface="Alexandria"/>
              <a:buNone/>
            </a:pPr>
            <a:r>
              <a:rPr b="0" i="0" lang="it-IT" sz="1400" u="none" cap="none" strike="noStrike">
                <a:solidFill>
                  <a:srgbClr val="1F1E1E"/>
                </a:solidFill>
                <a:latin typeface="Alexandria"/>
                <a:ea typeface="Alexandria"/>
                <a:cs typeface="Alexandria"/>
                <a:sym typeface="Alexandria"/>
              </a:rPr>
              <a:t>Cross-Biofeedback Sub-Phases (after each BF image)</a:t>
            </a:r>
            <a:endParaRPr b="0" i="0" sz="1400" u="none" cap="none" strike="noStrike"/>
          </a:p>
        </p:txBody>
      </p:sp>
      <p:sp>
        <p:nvSpPr>
          <p:cNvPr id="857" name="Google Shape;857;p67"/>
          <p:cNvSpPr/>
          <p:nvPr/>
        </p:nvSpPr>
        <p:spPr>
          <a:xfrm>
            <a:off x="549275" y="3678039"/>
            <a:ext cx="5379300" cy="1315200"/>
          </a:xfrm>
          <a:prstGeom prst="rect">
            <a:avLst/>
          </a:prstGeom>
          <a:noFill/>
          <a:ln>
            <a:noFill/>
          </a:ln>
        </p:spPr>
        <p:txBody>
          <a:bodyPr anchorCtr="0" anchor="t" bIns="0" lIns="0" spcFirstLastPara="1" rIns="0" wrap="square" tIns="0">
            <a:noAutofit/>
          </a:bodyPr>
          <a:lstStyle/>
          <a:p>
            <a:pPr indent="0" lvl="0" marL="0" marR="0" rtl="0" algn="l">
              <a:lnSpc>
                <a:spcPct val="1520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(a) Other's feedback</a:t>
            </a:r>
            <a:r>
              <a:rPr b="0" i="0" lang="it-IT" sz="1000" u="none" cap="none" strike="noStrike">
                <a:solidFill>
                  <a:srgbClr val="3B3535"/>
                </a:solidFill>
                <a:latin typeface="Sora"/>
                <a:ea typeface="Sora"/>
                <a:cs typeface="Sora"/>
                <a:sym typeface="Sora"/>
              </a:rPr>
              <a:t>: Square changes color to indicate partner's emotional response</a:t>
            </a:r>
            <a:endParaRPr b="0" i="0" sz="1000" u="none" cap="none" strike="noStrike"/>
          </a:p>
          <a:p>
            <a:pPr indent="0" lvl="0" marL="0" marR="0" rtl="0" algn="l">
              <a:lnSpc>
                <a:spcPct val="1520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(b) Own feedback</a:t>
            </a:r>
            <a:r>
              <a:rPr b="0" i="0" lang="it-IT" sz="1000" u="none" cap="none" strike="noStrike">
                <a:solidFill>
                  <a:srgbClr val="3B3535"/>
                </a:solidFill>
                <a:latin typeface="Sora"/>
                <a:ea typeface="Sora"/>
                <a:cs typeface="Sora"/>
                <a:sym typeface="Sora"/>
              </a:rPr>
              <a:t>: Background color changes to reflect individual response</a:t>
            </a:r>
            <a:endParaRPr b="0" i="0" sz="1000" u="none" cap="none" strike="noStrike"/>
          </a:p>
          <a:p>
            <a:pPr indent="0" lvl="0" marL="0" marR="0" rtl="0" algn="l">
              <a:lnSpc>
                <a:spcPct val="1520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(c) Modulation</a:t>
            </a:r>
            <a:r>
              <a:rPr b="0" i="0" lang="it-IT" sz="1000" u="none" cap="none" strike="noStrike">
                <a:solidFill>
                  <a:srgbClr val="3B3535"/>
                </a:solidFill>
                <a:latin typeface="Sora"/>
                <a:ea typeface="Sora"/>
                <a:cs typeface="Sora"/>
                <a:sym typeface="Sora"/>
              </a:rPr>
              <a:t>: Both square and background update, delivering mutual cross-biofeedback (~8 s total)</a:t>
            </a:r>
            <a:endParaRPr b="0" i="0" sz="1000" u="none" cap="none" strike="noStrike"/>
          </a:p>
        </p:txBody>
      </p:sp>
      <p:pic>
        <p:nvPicPr>
          <p:cNvPr descr="preencoded.png" id="858" name="Google Shape;858;p67"/>
          <p:cNvPicPr preferRelativeResize="0"/>
          <p:nvPr/>
        </p:nvPicPr>
        <p:blipFill rotWithShape="1">
          <a:blip r:embed="rId3">
            <a:alphaModFix/>
          </a:blip>
          <a:srcRect b="0" l="0" r="0" t="0"/>
          <a:stretch/>
        </p:blipFill>
        <p:spPr>
          <a:xfrm>
            <a:off x="6269832" y="1436787"/>
            <a:ext cx="4743450" cy="3314700"/>
          </a:xfrm>
          <a:prstGeom prst="rect">
            <a:avLst/>
          </a:prstGeom>
          <a:noFill/>
          <a:ln>
            <a:noFill/>
          </a:ln>
        </p:spPr>
      </p:pic>
      <p:pic>
        <p:nvPicPr>
          <p:cNvPr descr="preencoded.png" id="859" name="Google Shape;859;p67"/>
          <p:cNvPicPr preferRelativeResize="0"/>
          <p:nvPr/>
        </p:nvPicPr>
        <p:blipFill rotWithShape="1">
          <a:blip r:embed="rId4">
            <a:alphaModFix/>
          </a:blip>
          <a:srcRect b="0" l="0" r="0" t="0"/>
          <a:stretch/>
        </p:blipFill>
        <p:spPr>
          <a:xfrm>
            <a:off x="6269832" y="4885730"/>
            <a:ext cx="946150" cy="1466850"/>
          </a:xfrm>
          <a:prstGeom prst="rect">
            <a:avLst/>
          </a:prstGeom>
          <a:noFill/>
          <a:ln>
            <a:noFill/>
          </a:ln>
        </p:spPr>
      </p:pic>
      <p:sp>
        <p:nvSpPr>
          <p:cNvPr id="860" name="Google Shape;860;p67"/>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65" name="Shape 865"/>
        <p:cNvGrpSpPr/>
        <p:nvPr/>
      </p:nvGrpSpPr>
      <p:grpSpPr>
        <a:xfrm>
          <a:off x="0" y="0"/>
          <a:ext cx="0" cy="0"/>
          <a:chOff x="0" y="0"/>
          <a:chExt cx="0" cy="0"/>
        </a:xfrm>
      </p:grpSpPr>
      <p:sp>
        <p:nvSpPr>
          <p:cNvPr id="866" name="Google Shape;866;p68"/>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867" name="Google Shape;867;p68"/>
          <p:cNvSpPr txBox="1"/>
          <p:nvPr>
            <p:ph type="title"/>
          </p:nvPr>
        </p:nvSpPr>
        <p:spPr>
          <a:xfrm>
            <a:off x="2264674" y="199625"/>
            <a:ext cx="6456300" cy="430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Font typeface="Arial"/>
              <a:buNone/>
            </a:pPr>
            <a:r>
              <a:rPr lang="it-IT"/>
              <a:t>Hyperscanning and relational neuroscience </a:t>
            </a:r>
            <a:endParaRPr/>
          </a:p>
        </p:txBody>
      </p:sp>
      <p:pic>
        <p:nvPicPr>
          <p:cNvPr descr="Hyperscanning (1): How to do hyperscanning with BrainAmps" id="868" name="Google Shape;868;p68"/>
          <p:cNvPicPr preferRelativeResize="0"/>
          <p:nvPr/>
        </p:nvPicPr>
        <p:blipFill rotWithShape="1">
          <a:blip r:embed="rId4">
            <a:alphaModFix/>
          </a:blip>
          <a:srcRect b="0" l="0" r="0" t="0"/>
          <a:stretch/>
        </p:blipFill>
        <p:spPr>
          <a:xfrm>
            <a:off x="224967" y="927545"/>
            <a:ext cx="2100296" cy="1856329"/>
          </a:xfrm>
          <a:prstGeom prst="rect">
            <a:avLst/>
          </a:prstGeom>
          <a:noFill/>
          <a:ln>
            <a:noFill/>
          </a:ln>
        </p:spPr>
      </p:pic>
      <p:sp>
        <p:nvSpPr>
          <p:cNvPr id="869" name="Google Shape;869;p68"/>
          <p:cNvSpPr txBox="1"/>
          <p:nvPr/>
        </p:nvSpPr>
        <p:spPr>
          <a:xfrm>
            <a:off x="2561963" y="811728"/>
            <a:ext cx="6159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it-IT" sz="1800">
                <a:solidFill>
                  <a:schemeClr val="dk1"/>
                </a:solidFill>
                <a:latin typeface="Calibri"/>
                <a:ea typeface="Calibri"/>
                <a:cs typeface="Calibri"/>
                <a:sym typeface="Calibri"/>
              </a:rPr>
              <a:t>Hyperscanning is a neuroscience technique where the brain activity of two or more individuals is measured simultaneously.</a:t>
            </a:r>
            <a:endParaRPr i="1" sz="1800">
              <a:solidFill>
                <a:schemeClr val="dk1"/>
              </a:solidFill>
              <a:latin typeface="Calibri"/>
              <a:ea typeface="Calibri"/>
              <a:cs typeface="Calibri"/>
              <a:sym typeface="Calibri"/>
            </a:endParaRPr>
          </a:p>
        </p:txBody>
      </p:sp>
      <p:pic>
        <p:nvPicPr>
          <p:cNvPr id="870" name="Google Shape;870;p68"/>
          <p:cNvPicPr preferRelativeResize="0"/>
          <p:nvPr/>
        </p:nvPicPr>
        <p:blipFill rotWithShape="1">
          <a:blip r:embed="rId5">
            <a:alphaModFix/>
          </a:blip>
          <a:srcRect b="4498" l="0" r="0" t="0"/>
          <a:stretch/>
        </p:blipFill>
        <p:spPr>
          <a:xfrm>
            <a:off x="224975" y="3188156"/>
            <a:ext cx="6585350" cy="3086450"/>
          </a:xfrm>
          <a:prstGeom prst="rect">
            <a:avLst/>
          </a:prstGeom>
          <a:noFill/>
          <a:ln>
            <a:noFill/>
          </a:ln>
        </p:spPr>
      </p:pic>
      <p:sp>
        <p:nvSpPr>
          <p:cNvPr id="871" name="Google Shape;871;p68"/>
          <p:cNvSpPr/>
          <p:nvPr/>
        </p:nvSpPr>
        <p:spPr>
          <a:xfrm>
            <a:off x="241964" y="5249117"/>
            <a:ext cx="1349700" cy="485100"/>
          </a:xfrm>
          <a:prstGeom prst="rect">
            <a:avLst/>
          </a:prstGeom>
          <a:solidFill>
            <a:schemeClr val="accent1"/>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TMSi Saga 32 channels</a:t>
            </a:r>
            <a:endParaRPr sz="1800">
              <a:solidFill>
                <a:schemeClr val="lt1"/>
              </a:solidFill>
              <a:latin typeface="Calibri"/>
              <a:ea typeface="Calibri"/>
              <a:cs typeface="Calibri"/>
              <a:sym typeface="Calibri"/>
            </a:endParaRPr>
          </a:p>
        </p:txBody>
      </p:sp>
      <p:pic>
        <p:nvPicPr>
          <p:cNvPr id="872" name="Google Shape;872;p68"/>
          <p:cNvPicPr preferRelativeResize="0"/>
          <p:nvPr/>
        </p:nvPicPr>
        <p:blipFill rotWithShape="1">
          <a:blip r:embed="rId6">
            <a:alphaModFix/>
          </a:blip>
          <a:srcRect b="0" l="0" r="0" t="0"/>
          <a:stretch/>
        </p:blipFill>
        <p:spPr>
          <a:xfrm>
            <a:off x="9018594" y="303900"/>
            <a:ext cx="3002181" cy="2456386"/>
          </a:xfrm>
          <a:prstGeom prst="rect">
            <a:avLst/>
          </a:prstGeom>
          <a:noFill/>
          <a:ln>
            <a:noFill/>
          </a:ln>
        </p:spPr>
      </p:pic>
      <p:pic>
        <p:nvPicPr>
          <p:cNvPr id="873" name="Google Shape;873;p68"/>
          <p:cNvPicPr preferRelativeResize="0"/>
          <p:nvPr/>
        </p:nvPicPr>
        <p:blipFill rotWithShape="1">
          <a:blip r:embed="rId7">
            <a:alphaModFix/>
          </a:blip>
          <a:srcRect b="0" l="0" r="0" t="0"/>
          <a:stretch/>
        </p:blipFill>
        <p:spPr>
          <a:xfrm>
            <a:off x="8187723" y="3113330"/>
            <a:ext cx="3109169" cy="3484479"/>
          </a:xfrm>
          <a:prstGeom prst="rect">
            <a:avLst/>
          </a:prstGeom>
          <a:noFill/>
          <a:ln>
            <a:noFill/>
          </a:ln>
        </p:spPr>
      </p:pic>
      <p:sp>
        <p:nvSpPr>
          <p:cNvPr id="874" name="Google Shape;874;p68"/>
          <p:cNvSpPr txBox="1"/>
          <p:nvPr/>
        </p:nvSpPr>
        <p:spPr>
          <a:xfrm>
            <a:off x="7951958" y="2798552"/>
            <a:ext cx="32937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1800">
                <a:solidFill>
                  <a:schemeClr val="dk1"/>
                </a:solidFill>
                <a:highlight>
                  <a:srgbClr val="FFFF00"/>
                </a:highlight>
                <a:latin typeface="Play"/>
                <a:ea typeface="Play"/>
                <a:cs typeface="Play"/>
                <a:sym typeface="Play"/>
              </a:rPr>
              <a:t>International Affective Pictures System (IAPS)</a:t>
            </a:r>
            <a:endParaRPr/>
          </a:p>
        </p:txBody>
      </p:sp>
      <p:sp>
        <p:nvSpPr>
          <p:cNvPr id="875" name="Google Shape;875;p68"/>
          <p:cNvSpPr/>
          <p:nvPr/>
        </p:nvSpPr>
        <p:spPr>
          <a:xfrm>
            <a:off x="3036386" y="1550329"/>
            <a:ext cx="4705200" cy="1438500"/>
          </a:xfrm>
          <a:prstGeom prst="rect">
            <a:avLst/>
          </a:prstGeom>
          <a:solidFill>
            <a:schemeClr val="accent1"/>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it-IT" sz="1800">
                <a:solidFill>
                  <a:schemeClr val="lt1"/>
                </a:solidFill>
                <a:latin typeface="Calibri"/>
                <a:ea typeface="Calibri"/>
                <a:cs typeface="Calibri"/>
                <a:sym typeface="Calibri"/>
              </a:rPr>
              <a:t>In our experiment we decided to add an online neurofeedback showing to each participant the arousal level of the other one for each image. Evaluating if he/she may adapt the implicit response.</a:t>
            </a:r>
            <a:endParaRPr/>
          </a:p>
        </p:txBody>
      </p:sp>
      <p:sp>
        <p:nvSpPr>
          <p:cNvPr id="876" name="Google Shape;876;p68"/>
          <p:cNvSpPr txBox="1"/>
          <p:nvPr/>
        </p:nvSpPr>
        <p:spPr>
          <a:xfrm>
            <a:off x="11001579" y="1534591"/>
            <a:ext cx="1476000" cy="246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1000">
                <a:solidFill>
                  <a:schemeClr val="dk1"/>
                </a:solidFill>
                <a:latin typeface="Play"/>
                <a:ea typeface="Play"/>
                <a:cs typeface="Play"/>
                <a:sym typeface="Play"/>
              </a:rPr>
              <a:t>Valence</a:t>
            </a:r>
            <a:endParaRPr sz="800"/>
          </a:p>
        </p:txBody>
      </p:sp>
      <p:sp>
        <p:nvSpPr>
          <p:cNvPr id="877" name="Google Shape;877;p68"/>
          <p:cNvSpPr txBox="1"/>
          <p:nvPr/>
        </p:nvSpPr>
        <p:spPr>
          <a:xfrm>
            <a:off x="9467500" y="1538701"/>
            <a:ext cx="1476000" cy="246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1000">
                <a:solidFill>
                  <a:schemeClr val="dk1"/>
                </a:solidFill>
                <a:latin typeface="Play"/>
                <a:ea typeface="Play"/>
                <a:cs typeface="Play"/>
                <a:sym typeface="Play"/>
              </a:rPr>
              <a:t>Valence</a:t>
            </a:r>
            <a:endParaRPr sz="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68"/>
                                        </p:tgtEl>
                                        <p:attrNameLst>
                                          <p:attrName>style.visibility</p:attrName>
                                        </p:attrNameLst>
                                      </p:cBhvr>
                                      <p:to>
                                        <p:strVal val="visible"/>
                                      </p:to>
                                    </p:set>
                                    <p:animEffect filter="fade" transition="in">
                                      <p:cBhvr>
                                        <p:cTn dur="500"/>
                                        <p:tgtEl>
                                          <p:spTgt spid="868"/>
                                        </p:tgtEl>
                                      </p:cBhvr>
                                    </p:animEffect>
                                  </p:childTnLst>
                                </p:cTn>
                              </p:par>
                              <p:par>
                                <p:cTn fill="hold" nodeType="withEffect" presetClass="entr" presetID="1" presetSubtype="0">
                                  <p:stCondLst>
                                    <p:cond delay="0"/>
                                  </p:stCondLst>
                                  <p:childTnLst>
                                    <p:set>
                                      <p:cBhvr>
                                        <p:cTn dur="1" fill="hold">
                                          <p:stCondLst>
                                            <p:cond delay="0"/>
                                          </p:stCondLst>
                                        </p:cTn>
                                        <p:tgtEl>
                                          <p:spTgt spid="8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82" name="Shape 882"/>
        <p:cNvGrpSpPr/>
        <p:nvPr/>
      </p:nvGrpSpPr>
      <p:grpSpPr>
        <a:xfrm>
          <a:off x="0" y="0"/>
          <a:ext cx="0" cy="0"/>
          <a:chOff x="0" y="0"/>
          <a:chExt cx="0" cy="0"/>
        </a:xfrm>
      </p:grpSpPr>
      <p:sp>
        <p:nvSpPr>
          <p:cNvPr id="883" name="Google Shape;883;p69"/>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884" name="Google Shape;884;p69"/>
          <p:cNvSpPr txBox="1"/>
          <p:nvPr>
            <p:ph type="title"/>
          </p:nvPr>
        </p:nvSpPr>
        <p:spPr>
          <a:xfrm>
            <a:off x="3983399" y="304275"/>
            <a:ext cx="6970200" cy="369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r>
              <a:rPr lang="it-IT"/>
              <a:t>Hyperscanning and relational neuroscience </a:t>
            </a:r>
            <a:endParaRPr/>
          </a:p>
        </p:txBody>
      </p:sp>
      <p:pic>
        <p:nvPicPr>
          <p:cNvPr descr="Hyperscanning (1): How to do hyperscanning with BrainAmps" id="885" name="Google Shape;885;p69"/>
          <p:cNvPicPr preferRelativeResize="0"/>
          <p:nvPr/>
        </p:nvPicPr>
        <p:blipFill rotWithShape="1">
          <a:blip r:embed="rId4">
            <a:alphaModFix/>
          </a:blip>
          <a:srcRect b="0" l="0" r="0" t="0"/>
          <a:stretch/>
        </p:blipFill>
        <p:spPr>
          <a:xfrm>
            <a:off x="224967" y="927545"/>
            <a:ext cx="2100296" cy="1856329"/>
          </a:xfrm>
          <a:prstGeom prst="rect">
            <a:avLst/>
          </a:prstGeom>
          <a:noFill/>
          <a:ln>
            <a:noFill/>
          </a:ln>
        </p:spPr>
      </p:pic>
      <p:sp>
        <p:nvSpPr>
          <p:cNvPr id="886" name="Google Shape;886;p69"/>
          <p:cNvSpPr txBox="1"/>
          <p:nvPr/>
        </p:nvSpPr>
        <p:spPr>
          <a:xfrm>
            <a:off x="3897451" y="927549"/>
            <a:ext cx="71421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it-IT" sz="1800">
                <a:solidFill>
                  <a:schemeClr val="dk1"/>
                </a:solidFill>
                <a:latin typeface="Calibri"/>
                <a:ea typeface="Calibri"/>
                <a:cs typeface="Calibri"/>
                <a:sym typeface="Calibri"/>
              </a:rPr>
              <a:t>Hyperscanning is a neuroscience technique where the brain activity of two or more individuals is measured simultaneously.</a:t>
            </a:r>
            <a:endParaRPr i="1" sz="1800">
              <a:solidFill>
                <a:schemeClr val="dk1"/>
              </a:solidFill>
              <a:latin typeface="Calibri"/>
              <a:ea typeface="Calibri"/>
              <a:cs typeface="Calibri"/>
              <a:sym typeface="Calibri"/>
            </a:endParaRPr>
          </a:p>
        </p:txBody>
      </p:sp>
      <p:pic>
        <p:nvPicPr>
          <p:cNvPr id="887" name="Google Shape;887;p69"/>
          <p:cNvPicPr preferRelativeResize="0"/>
          <p:nvPr/>
        </p:nvPicPr>
        <p:blipFill rotWithShape="1">
          <a:blip r:embed="rId5">
            <a:alphaModFix/>
          </a:blip>
          <a:srcRect b="0" l="0" r="0" t="0"/>
          <a:stretch/>
        </p:blipFill>
        <p:spPr>
          <a:xfrm>
            <a:off x="224967" y="2572508"/>
            <a:ext cx="2947469" cy="1014432"/>
          </a:xfrm>
          <a:prstGeom prst="rect">
            <a:avLst/>
          </a:prstGeom>
          <a:noFill/>
          <a:ln>
            <a:noFill/>
          </a:ln>
        </p:spPr>
      </p:pic>
      <p:sp>
        <p:nvSpPr>
          <p:cNvPr id="888" name="Google Shape;888;p69"/>
          <p:cNvSpPr txBox="1"/>
          <p:nvPr/>
        </p:nvSpPr>
        <p:spPr>
          <a:xfrm>
            <a:off x="115885" y="3614474"/>
            <a:ext cx="2494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it-IT" sz="1800">
                <a:solidFill>
                  <a:schemeClr val="dk1"/>
                </a:solidFill>
                <a:highlight>
                  <a:srgbClr val="FFFF00"/>
                </a:highlight>
                <a:latin typeface="Calibri"/>
                <a:ea typeface="Calibri"/>
                <a:cs typeface="Calibri"/>
                <a:sym typeface="Calibri"/>
              </a:rPr>
              <a:t>Surrogate Data Analysis</a:t>
            </a:r>
            <a:endParaRPr/>
          </a:p>
        </p:txBody>
      </p:sp>
      <p:pic>
        <p:nvPicPr>
          <p:cNvPr id="889" name="Google Shape;889;p69"/>
          <p:cNvPicPr preferRelativeResize="0"/>
          <p:nvPr/>
        </p:nvPicPr>
        <p:blipFill rotWithShape="1">
          <a:blip r:embed="rId6">
            <a:alphaModFix/>
          </a:blip>
          <a:srcRect b="15103" l="0" r="0" t="0"/>
          <a:stretch/>
        </p:blipFill>
        <p:spPr>
          <a:xfrm>
            <a:off x="7140431" y="2030070"/>
            <a:ext cx="4468096" cy="3221024"/>
          </a:xfrm>
          <a:prstGeom prst="rect">
            <a:avLst/>
          </a:prstGeom>
          <a:noFill/>
          <a:ln>
            <a:noFill/>
          </a:ln>
        </p:spPr>
      </p:pic>
      <p:pic>
        <p:nvPicPr>
          <p:cNvPr id="890" name="Google Shape;890;p69"/>
          <p:cNvPicPr preferRelativeResize="0"/>
          <p:nvPr/>
        </p:nvPicPr>
        <p:blipFill rotWithShape="1">
          <a:blip r:embed="rId7">
            <a:alphaModFix/>
          </a:blip>
          <a:srcRect b="14000" l="0" r="0" t="0"/>
          <a:stretch/>
        </p:blipFill>
        <p:spPr>
          <a:xfrm>
            <a:off x="7326901" y="4563018"/>
            <a:ext cx="2171400" cy="1807478"/>
          </a:xfrm>
          <a:prstGeom prst="rect">
            <a:avLst/>
          </a:prstGeom>
          <a:noFill/>
          <a:ln cap="flat" cmpd="sng" w="57150">
            <a:solidFill>
              <a:schemeClr val="dk1"/>
            </a:solidFill>
            <a:prstDash val="solid"/>
            <a:round/>
            <a:headEnd len="sm" w="sm" type="none"/>
            <a:tailEnd len="sm" w="sm" type="none"/>
          </a:ln>
        </p:spPr>
      </p:pic>
      <p:pic>
        <p:nvPicPr>
          <p:cNvPr descr="Persona confusa contorno" id="891" name="Google Shape;891;p69"/>
          <p:cNvPicPr preferRelativeResize="0"/>
          <p:nvPr/>
        </p:nvPicPr>
        <p:blipFill rotWithShape="1">
          <a:blip r:embed="rId8">
            <a:alphaModFix/>
          </a:blip>
          <a:srcRect b="0" l="0" r="0" t="0"/>
          <a:stretch/>
        </p:blipFill>
        <p:spPr>
          <a:xfrm>
            <a:off x="4959744" y="3925527"/>
            <a:ext cx="914400" cy="914400"/>
          </a:xfrm>
          <a:prstGeom prst="rect">
            <a:avLst/>
          </a:prstGeom>
          <a:noFill/>
          <a:ln>
            <a:noFill/>
          </a:ln>
        </p:spPr>
      </p:pic>
      <p:pic>
        <p:nvPicPr>
          <p:cNvPr descr="Persona confusa con riempimento a tinta unita" id="892" name="Google Shape;892;p69"/>
          <p:cNvPicPr preferRelativeResize="0"/>
          <p:nvPr/>
        </p:nvPicPr>
        <p:blipFill rotWithShape="1">
          <a:blip r:embed="rId9">
            <a:alphaModFix/>
          </a:blip>
          <a:srcRect b="0" l="0" r="0" t="0"/>
          <a:stretch/>
        </p:blipFill>
        <p:spPr>
          <a:xfrm>
            <a:off x="179413" y="5533715"/>
            <a:ext cx="914400" cy="914400"/>
          </a:xfrm>
          <a:prstGeom prst="rect">
            <a:avLst/>
          </a:prstGeom>
          <a:noFill/>
          <a:ln>
            <a:noFill/>
          </a:ln>
        </p:spPr>
      </p:pic>
      <p:pic>
        <p:nvPicPr>
          <p:cNvPr descr="Persona confusa contorno" id="893" name="Google Shape;893;p69"/>
          <p:cNvPicPr preferRelativeResize="0"/>
          <p:nvPr/>
        </p:nvPicPr>
        <p:blipFill rotWithShape="1">
          <a:blip r:embed="rId8">
            <a:alphaModFix/>
          </a:blip>
          <a:srcRect b="0" l="0" r="0" t="0"/>
          <a:stretch/>
        </p:blipFill>
        <p:spPr>
          <a:xfrm>
            <a:off x="161308" y="3956401"/>
            <a:ext cx="914400" cy="914400"/>
          </a:xfrm>
          <a:prstGeom prst="rect">
            <a:avLst/>
          </a:prstGeom>
          <a:noFill/>
          <a:ln>
            <a:noFill/>
          </a:ln>
        </p:spPr>
      </p:pic>
      <p:pic>
        <p:nvPicPr>
          <p:cNvPr descr="Persona confusa contorno" id="894" name="Google Shape;894;p69"/>
          <p:cNvPicPr preferRelativeResize="0"/>
          <p:nvPr/>
        </p:nvPicPr>
        <p:blipFill rotWithShape="1">
          <a:blip r:embed="rId8">
            <a:alphaModFix/>
          </a:blip>
          <a:srcRect b="0" l="0" r="0" t="0"/>
          <a:stretch/>
        </p:blipFill>
        <p:spPr>
          <a:xfrm>
            <a:off x="757702" y="3956401"/>
            <a:ext cx="914400" cy="914400"/>
          </a:xfrm>
          <a:prstGeom prst="rect">
            <a:avLst/>
          </a:prstGeom>
          <a:noFill/>
          <a:ln>
            <a:noFill/>
          </a:ln>
        </p:spPr>
      </p:pic>
      <p:pic>
        <p:nvPicPr>
          <p:cNvPr descr="Persona confusa con riempimento a tinta unita" id="895" name="Google Shape;895;p69"/>
          <p:cNvPicPr preferRelativeResize="0"/>
          <p:nvPr/>
        </p:nvPicPr>
        <p:blipFill rotWithShape="1">
          <a:blip r:embed="rId9">
            <a:alphaModFix/>
          </a:blip>
          <a:srcRect b="0" l="0" r="0" t="0"/>
          <a:stretch/>
        </p:blipFill>
        <p:spPr>
          <a:xfrm>
            <a:off x="757702" y="5533715"/>
            <a:ext cx="914400" cy="914400"/>
          </a:xfrm>
          <a:prstGeom prst="rect">
            <a:avLst/>
          </a:prstGeom>
          <a:noFill/>
          <a:ln>
            <a:noFill/>
          </a:ln>
        </p:spPr>
      </p:pic>
      <p:cxnSp>
        <p:nvCxnSpPr>
          <p:cNvPr id="896" name="Google Shape;896;p69"/>
          <p:cNvCxnSpPr/>
          <p:nvPr/>
        </p:nvCxnSpPr>
        <p:spPr>
          <a:xfrm rot="10800000">
            <a:off x="1215423" y="4876662"/>
            <a:ext cx="18000" cy="66300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897" name="Google Shape;897;p69"/>
          <p:cNvCxnSpPr/>
          <p:nvPr/>
        </p:nvCxnSpPr>
        <p:spPr>
          <a:xfrm>
            <a:off x="636613" y="4938318"/>
            <a:ext cx="457200" cy="601200"/>
          </a:xfrm>
          <a:prstGeom prst="straightConnector1">
            <a:avLst/>
          </a:prstGeom>
          <a:noFill/>
          <a:ln cap="flat" cmpd="sng" w="38100">
            <a:solidFill>
              <a:srgbClr val="00B050"/>
            </a:solidFill>
            <a:prstDash val="solid"/>
            <a:miter lim="800000"/>
            <a:headEnd len="med" w="med" type="triangle"/>
            <a:tailEnd len="med" w="med" type="triangle"/>
          </a:ln>
        </p:spPr>
      </p:cxnSp>
      <p:pic>
        <p:nvPicPr>
          <p:cNvPr descr="Persona confusa contorno" id="898" name="Google Shape;898;p69"/>
          <p:cNvPicPr preferRelativeResize="0"/>
          <p:nvPr/>
        </p:nvPicPr>
        <p:blipFill rotWithShape="1">
          <a:blip r:embed="rId8">
            <a:alphaModFix/>
          </a:blip>
          <a:srcRect b="0" l="0" r="0" t="0"/>
          <a:stretch/>
        </p:blipFill>
        <p:spPr>
          <a:xfrm>
            <a:off x="1996204" y="3956401"/>
            <a:ext cx="914400" cy="914400"/>
          </a:xfrm>
          <a:prstGeom prst="rect">
            <a:avLst/>
          </a:prstGeom>
          <a:noFill/>
          <a:ln>
            <a:noFill/>
          </a:ln>
        </p:spPr>
      </p:pic>
      <p:pic>
        <p:nvPicPr>
          <p:cNvPr descr="Persona confusa contorno" id="899" name="Google Shape;899;p69"/>
          <p:cNvPicPr preferRelativeResize="0"/>
          <p:nvPr/>
        </p:nvPicPr>
        <p:blipFill rotWithShape="1">
          <a:blip r:embed="rId8">
            <a:alphaModFix/>
          </a:blip>
          <a:srcRect b="0" l="0" r="0" t="0"/>
          <a:stretch/>
        </p:blipFill>
        <p:spPr>
          <a:xfrm>
            <a:off x="2592598" y="3956401"/>
            <a:ext cx="914400" cy="914400"/>
          </a:xfrm>
          <a:prstGeom prst="rect">
            <a:avLst/>
          </a:prstGeom>
          <a:noFill/>
          <a:ln>
            <a:noFill/>
          </a:ln>
        </p:spPr>
      </p:pic>
      <p:cxnSp>
        <p:nvCxnSpPr>
          <p:cNvPr id="900" name="Google Shape;900;p69"/>
          <p:cNvCxnSpPr>
            <a:endCxn id="898" idx="2"/>
          </p:cNvCxnSpPr>
          <p:nvPr/>
        </p:nvCxnSpPr>
        <p:spPr>
          <a:xfrm flipH="1" rot="10800000">
            <a:off x="1395004" y="4870801"/>
            <a:ext cx="1058400" cy="66300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901" name="Google Shape;901;p69"/>
          <p:cNvCxnSpPr/>
          <p:nvPr/>
        </p:nvCxnSpPr>
        <p:spPr>
          <a:xfrm flipH="1" rot="10800000">
            <a:off x="1496192" y="4870894"/>
            <a:ext cx="1414500" cy="768300"/>
          </a:xfrm>
          <a:prstGeom prst="straightConnector1">
            <a:avLst/>
          </a:prstGeom>
          <a:noFill/>
          <a:ln cap="flat" cmpd="sng" w="38100">
            <a:solidFill>
              <a:srgbClr val="00B050"/>
            </a:solidFill>
            <a:prstDash val="solid"/>
            <a:miter lim="800000"/>
            <a:headEnd len="med" w="med" type="triangle"/>
            <a:tailEnd len="med" w="med" type="triangle"/>
          </a:ln>
        </p:spPr>
      </p:cxnSp>
      <p:pic>
        <p:nvPicPr>
          <p:cNvPr descr="Persona confusa contorno" id="902" name="Google Shape;902;p69"/>
          <p:cNvPicPr preferRelativeResize="0"/>
          <p:nvPr/>
        </p:nvPicPr>
        <p:blipFill rotWithShape="1">
          <a:blip r:embed="rId8">
            <a:alphaModFix/>
          </a:blip>
          <a:srcRect b="0" l="0" r="0" t="0"/>
          <a:stretch/>
        </p:blipFill>
        <p:spPr>
          <a:xfrm>
            <a:off x="1996204" y="5480976"/>
            <a:ext cx="914400" cy="914400"/>
          </a:xfrm>
          <a:prstGeom prst="rect">
            <a:avLst/>
          </a:prstGeom>
          <a:noFill/>
          <a:ln>
            <a:noFill/>
          </a:ln>
        </p:spPr>
      </p:pic>
      <p:pic>
        <p:nvPicPr>
          <p:cNvPr descr="Persona confusa contorno" id="903" name="Google Shape;903;p69"/>
          <p:cNvPicPr preferRelativeResize="0"/>
          <p:nvPr/>
        </p:nvPicPr>
        <p:blipFill rotWithShape="1">
          <a:blip r:embed="rId8">
            <a:alphaModFix/>
          </a:blip>
          <a:srcRect b="0" l="0" r="0" t="0"/>
          <a:stretch/>
        </p:blipFill>
        <p:spPr>
          <a:xfrm>
            <a:off x="2592598" y="5480976"/>
            <a:ext cx="914400" cy="914400"/>
          </a:xfrm>
          <a:prstGeom prst="rect">
            <a:avLst/>
          </a:prstGeom>
          <a:noFill/>
          <a:ln>
            <a:noFill/>
          </a:ln>
        </p:spPr>
      </p:pic>
      <p:cxnSp>
        <p:nvCxnSpPr>
          <p:cNvPr id="904" name="Google Shape;904;p69"/>
          <p:cNvCxnSpPr/>
          <p:nvPr/>
        </p:nvCxnSpPr>
        <p:spPr>
          <a:xfrm>
            <a:off x="1547458" y="5924137"/>
            <a:ext cx="675000" cy="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905" name="Google Shape;905;p69"/>
          <p:cNvCxnSpPr/>
          <p:nvPr/>
        </p:nvCxnSpPr>
        <p:spPr>
          <a:xfrm>
            <a:off x="1539472" y="6106739"/>
            <a:ext cx="1261800" cy="0"/>
          </a:xfrm>
          <a:prstGeom prst="straightConnector1">
            <a:avLst/>
          </a:prstGeom>
          <a:noFill/>
          <a:ln cap="flat" cmpd="sng" w="38100">
            <a:solidFill>
              <a:srgbClr val="00B050"/>
            </a:solidFill>
            <a:prstDash val="solid"/>
            <a:miter lim="800000"/>
            <a:headEnd len="med" w="med" type="triangle"/>
            <a:tailEnd len="med" w="med" type="triangle"/>
          </a:ln>
        </p:spPr>
      </p:cxnSp>
      <p:sp>
        <p:nvSpPr>
          <p:cNvPr id="906" name="Google Shape;906;p69"/>
          <p:cNvSpPr txBox="1"/>
          <p:nvPr/>
        </p:nvSpPr>
        <p:spPr>
          <a:xfrm>
            <a:off x="3425657" y="5007524"/>
            <a:ext cx="1064700" cy="523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it-IT" sz="2800">
                <a:solidFill>
                  <a:schemeClr val="dk1"/>
                </a:solidFill>
                <a:latin typeface="Calibri"/>
                <a:ea typeface="Calibri"/>
                <a:cs typeface="Calibri"/>
                <a:sym typeface="Calibri"/>
              </a:rPr>
              <a:t>…</a:t>
            </a:r>
            <a:endParaRPr/>
          </a:p>
        </p:txBody>
      </p:sp>
      <p:pic>
        <p:nvPicPr>
          <p:cNvPr descr="Persona confusa contorno" id="907" name="Google Shape;907;p69"/>
          <p:cNvPicPr preferRelativeResize="0"/>
          <p:nvPr/>
        </p:nvPicPr>
        <p:blipFill rotWithShape="1">
          <a:blip r:embed="rId8">
            <a:alphaModFix/>
          </a:blip>
          <a:srcRect b="0" l="0" r="0" t="0"/>
          <a:stretch/>
        </p:blipFill>
        <p:spPr>
          <a:xfrm>
            <a:off x="4629404" y="4023918"/>
            <a:ext cx="914400" cy="914400"/>
          </a:xfrm>
          <a:prstGeom prst="rect">
            <a:avLst/>
          </a:prstGeom>
          <a:noFill/>
          <a:ln>
            <a:noFill/>
          </a:ln>
        </p:spPr>
      </p:pic>
      <p:pic>
        <p:nvPicPr>
          <p:cNvPr descr="Persona confusa contorno" id="908" name="Google Shape;908;p69"/>
          <p:cNvPicPr preferRelativeResize="0"/>
          <p:nvPr/>
        </p:nvPicPr>
        <p:blipFill rotWithShape="1">
          <a:blip r:embed="rId8">
            <a:alphaModFix/>
          </a:blip>
          <a:srcRect b="0" l="0" r="0" t="0"/>
          <a:stretch/>
        </p:blipFill>
        <p:spPr>
          <a:xfrm>
            <a:off x="4629404" y="5482804"/>
            <a:ext cx="914400" cy="914400"/>
          </a:xfrm>
          <a:prstGeom prst="rect">
            <a:avLst/>
          </a:prstGeom>
          <a:noFill/>
          <a:ln>
            <a:noFill/>
          </a:ln>
        </p:spPr>
      </p:pic>
      <p:pic>
        <p:nvPicPr>
          <p:cNvPr descr="Persona confusa contorno" id="909" name="Google Shape;909;p69"/>
          <p:cNvPicPr preferRelativeResize="0"/>
          <p:nvPr/>
        </p:nvPicPr>
        <p:blipFill rotWithShape="1">
          <a:blip r:embed="rId8">
            <a:alphaModFix/>
          </a:blip>
          <a:srcRect b="0" l="0" r="0" t="0"/>
          <a:stretch/>
        </p:blipFill>
        <p:spPr>
          <a:xfrm>
            <a:off x="5225798" y="5482804"/>
            <a:ext cx="914400" cy="914400"/>
          </a:xfrm>
          <a:prstGeom prst="rect">
            <a:avLst/>
          </a:prstGeom>
          <a:noFill/>
          <a:ln>
            <a:noFill/>
          </a:ln>
        </p:spPr>
      </p:pic>
      <p:cxnSp>
        <p:nvCxnSpPr>
          <p:cNvPr id="910" name="Google Shape;910;p69"/>
          <p:cNvCxnSpPr/>
          <p:nvPr/>
        </p:nvCxnSpPr>
        <p:spPr>
          <a:xfrm flipH="1" rot="10800000">
            <a:off x="1539472" y="4447972"/>
            <a:ext cx="3051000" cy="129090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911" name="Google Shape;911;p69"/>
          <p:cNvCxnSpPr/>
          <p:nvPr/>
        </p:nvCxnSpPr>
        <p:spPr>
          <a:xfrm flipH="1" rot="10800000">
            <a:off x="1612978" y="4563024"/>
            <a:ext cx="3786900" cy="126330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912" name="Google Shape;912;p69"/>
          <p:cNvCxnSpPr/>
          <p:nvPr/>
        </p:nvCxnSpPr>
        <p:spPr>
          <a:xfrm>
            <a:off x="1539472" y="6369145"/>
            <a:ext cx="4001400" cy="0"/>
          </a:xfrm>
          <a:prstGeom prst="straightConnector1">
            <a:avLst/>
          </a:prstGeom>
          <a:noFill/>
          <a:ln cap="flat" cmpd="sng" w="38100">
            <a:solidFill>
              <a:srgbClr val="00B050"/>
            </a:solidFill>
            <a:prstDash val="solid"/>
            <a:miter lim="800000"/>
            <a:headEnd len="med" w="med" type="triangle"/>
            <a:tailEnd len="med" w="med" type="triangle"/>
          </a:ln>
        </p:spPr>
      </p:cxnSp>
      <p:cxnSp>
        <p:nvCxnSpPr>
          <p:cNvPr id="913" name="Google Shape;913;p69"/>
          <p:cNvCxnSpPr/>
          <p:nvPr/>
        </p:nvCxnSpPr>
        <p:spPr>
          <a:xfrm>
            <a:off x="1549264" y="6245100"/>
            <a:ext cx="3320700" cy="0"/>
          </a:xfrm>
          <a:prstGeom prst="straightConnector1">
            <a:avLst/>
          </a:prstGeom>
          <a:noFill/>
          <a:ln cap="flat" cmpd="sng" w="38100">
            <a:solidFill>
              <a:srgbClr val="00B050"/>
            </a:solidFill>
            <a:prstDash val="solid"/>
            <a:miter lim="800000"/>
            <a:headEnd len="med" w="med" type="triangle"/>
            <a:tailEnd len="med" w="med" type="triangle"/>
          </a:ln>
        </p:spPr>
      </p:cxnSp>
      <p:pic>
        <p:nvPicPr>
          <p:cNvPr descr="Immagine che contiene cerchio, schermata, arte&#10;&#10;Il contenuto generato dall'IA potrebbe non essere corretto." id="914" name="Google Shape;914;p69"/>
          <p:cNvPicPr preferRelativeResize="0"/>
          <p:nvPr/>
        </p:nvPicPr>
        <p:blipFill rotWithShape="1">
          <a:blip r:embed="rId10">
            <a:alphaModFix/>
          </a:blip>
          <a:srcRect b="0" l="0" r="0" t="0"/>
          <a:stretch/>
        </p:blipFill>
        <p:spPr>
          <a:xfrm>
            <a:off x="3897454" y="1530443"/>
            <a:ext cx="2606773" cy="233306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85"/>
                                        </p:tgtEl>
                                        <p:attrNameLst>
                                          <p:attrName>style.visibility</p:attrName>
                                        </p:attrNameLst>
                                      </p:cBhvr>
                                      <p:to>
                                        <p:strVal val="visible"/>
                                      </p:to>
                                    </p:set>
                                    <p:animEffect filter="fade" transition="in">
                                      <p:cBhvr>
                                        <p:cTn dur="500"/>
                                        <p:tgtEl>
                                          <p:spTgt spid="88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887"/>
                                        </p:tgtEl>
                                        <p:attrNameLst>
                                          <p:attrName>style.visibility</p:attrName>
                                        </p:attrNameLst>
                                      </p:cBhvr>
                                      <p:to>
                                        <p:strVal val="visible"/>
                                      </p:to>
                                    </p:set>
                                    <p:animEffect filter="fade" transition="in">
                                      <p:cBhvr>
                                        <p:cTn dur="500"/>
                                        <p:tgtEl>
                                          <p:spTgt spid="8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0"/>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914"/>
                                        </p:tgtEl>
                                        <p:attrNameLst>
                                          <p:attrName>style.visibility</p:attrName>
                                        </p:attrNameLst>
                                      </p:cBhvr>
                                      <p:to>
                                        <p:strVal val="visible"/>
                                      </p:to>
                                    </p:set>
                                    <p:animEffect filter="fade" transition="in">
                                      <p:cBhvr>
                                        <p:cTn dur="500"/>
                                        <p:tgtEl>
                                          <p:spTgt spid="9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70"/>
          <p:cNvSpPr/>
          <p:nvPr/>
        </p:nvSpPr>
        <p:spPr>
          <a:xfrm>
            <a:off x="631924" y="834033"/>
            <a:ext cx="1397100" cy="296700"/>
          </a:xfrm>
          <a:prstGeom prst="roundRect">
            <a:avLst>
              <a:gd fmla="val 17881" name="adj"/>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21" name="Google Shape;921;p70"/>
          <p:cNvSpPr/>
          <p:nvPr/>
        </p:nvSpPr>
        <p:spPr>
          <a:xfrm>
            <a:off x="726674" y="902376"/>
            <a:ext cx="1679700" cy="181200"/>
          </a:xfrm>
          <a:prstGeom prst="rect">
            <a:avLst/>
          </a:prstGeom>
          <a:noFill/>
          <a:ln>
            <a:noFill/>
          </a:ln>
        </p:spPr>
        <p:txBody>
          <a:bodyPr anchorCtr="0" anchor="t" bIns="0" lIns="0" spcFirstLastPara="1" rIns="0" wrap="square" tIns="0">
            <a:noAutofit/>
          </a:bodyPr>
          <a:lstStyle/>
          <a:p>
            <a:pPr indent="0" lvl="0" marL="0" marR="0" rtl="0" algn="l">
              <a:lnSpc>
                <a:spcPct val="165217"/>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STUDY 2 · RESULTS</a:t>
            </a:r>
            <a:endParaRPr b="0" i="0" sz="1000" u="none" cap="none" strike="noStrike"/>
          </a:p>
        </p:txBody>
      </p:sp>
      <p:sp>
        <p:nvSpPr>
          <p:cNvPr id="922" name="Google Shape;922;p70"/>
          <p:cNvSpPr/>
          <p:nvPr/>
        </p:nvSpPr>
        <p:spPr>
          <a:xfrm>
            <a:off x="631924" y="1193998"/>
            <a:ext cx="75720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Inter-Brain Synchrony: PLV Findings</a:t>
            </a:r>
            <a:endParaRPr b="0" i="0" sz="3300" u="none" cap="none" strike="noStrike"/>
          </a:p>
        </p:txBody>
      </p:sp>
      <p:sp>
        <p:nvSpPr>
          <p:cNvPr id="923" name="Google Shape;923;p70"/>
          <p:cNvSpPr/>
          <p:nvPr/>
        </p:nvSpPr>
        <p:spPr>
          <a:xfrm>
            <a:off x="631924" y="2108498"/>
            <a:ext cx="32763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NOBF vs. BF Phase Comparison</a:t>
            </a:r>
            <a:endParaRPr b="0" i="0" sz="1600" u="none" cap="none" strike="noStrike"/>
          </a:p>
        </p:txBody>
      </p:sp>
      <p:sp>
        <p:nvSpPr>
          <p:cNvPr id="924" name="Google Shape;924;p70"/>
          <p:cNvSpPr/>
          <p:nvPr/>
        </p:nvSpPr>
        <p:spPr>
          <a:xfrm>
            <a:off x="631924" y="2526208"/>
            <a:ext cx="5271600" cy="15162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mean PLV was </a:t>
            </a:r>
            <a:r>
              <a:rPr b="1" i="0" lang="it-IT" sz="1200" u="none" cap="none" strike="noStrike">
                <a:solidFill>
                  <a:srgbClr val="3B3535"/>
                </a:solidFill>
                <a:latin typeface="Sora"/>
                <a:ea typeface="Sora"/>
                <a:cs typeface="Sora"/>
                <a:sym typeface="Sora"/>
              </a:rPr>
              <a:t>higher during NOBF than BF</a:t>
            </a:r>
            <a:r>
              <a:rPr b="0" i="0" lang="it-IT" sz="1200" u="none" cap="none" strike="noStrike">
                <a:solidFill>
                  <a:srgbClr val="3B3535"/>
                </a:solidFill>
                <a:latin typeface="Sora"/>
                <a:ea typeface="Sora"/>
                <a:cs typeface="Sora"/>
                <a:sym typeface="Sora"/>
              </a:rPr>
              <a:t> across multiple channels, with significant effects in temporal (T3, T5), central (C3, C4), parietal (P4), and occipital (O1) regions. </a:t>
            </a:r>
            <a:endParaRPr b="0" i="0" sz="1200" u="none" cap="none" strike="noStrike">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Within the BF a significant PLV </a:t>
            </a:r>
            <a:r>
              <a:rPr b="1" i="0" lang="it-IT" sz="1200" u="none" cap="none" strike="noStrike">
                <a:solidFill>
                  <a:srgbClr val="3B3535"/>
                </a:solidFill>
                <a:latin typeface="Sora"/>
                <a:ea typeface="Sora"/>
                <a:cs typeface="Sora"/>
                <a:sym typeface="Sora"/>
              </a:rPr>
              <a:t>increase from BF₁ to BF₂</a:t>
            </a:r>
            <a:r>
              <a:rPr b="0" i="0" lang="it-IT" sz="1200" u="none" cap="none" strike="noStrike">
                <a:solidFill>
                  <a:srgbClr val="3B3535"/>
                </a:solidFill>
                <a:latin typeface="Sora"/>
                <a:ea typeface="Sora"/>
                <a:cs typeface="Sora"/>
                <a:sym typeface="Sora"/>
              </a:rPr>
              <a:t> (at F8, T4, P4) suggests that neural alignment recovered progressively after the biofeedback-induced "reset" of B2.</a:t>
            </a:r>
            <a:endParaRPr b="0" i="0" sz="1200" u="none" cap="none" strike="noStrike"/>
          </a:p>
        </p:txBody>
      </p:sp>
      <p:sp>
        <p:nvSpPr>
          <p:cNvPr id="925" name="Google Shape;925;p70"/>
          <p:cNvSpPr/>
          <p:nvPr/>
        </p:nvSpPr>
        <p:spPr>
          <a:xfrm>
            <a:off x="631924" y="4491189"/>
            <a:ext cx="25167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Stimulation vs. Baseline</a:t>
            </a:r>
            <a:endParaRPr b="0" i="0" sz="1600" u="none" cap="none" strike="noStrike"/>
          </a:p>
        </p:txBody>
      </p:sp>
      <p:sp>
        <p:nvSpPr>
          <p:cNvPr id="926" name="Google Shape;926;p70"/>
          <p:cNvSpPr/>
          <p:nvPr/>
        </p:nvSpPr>
        <p:spPr>
          <a:xfrm>
            <a:off x="631924" y="4808637"/>
            <a:ext cx="5271600" cy="12636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Both NOBF and BF phases showed consistently </a:t>
            </a:r>
            <a:r>
              <a:rPr b="1" i="0" lang="it-IT" sz="1200" u="none" cap="none" strike="noStrike">
                <a:solidFill>
                  <a:srgbClr val="3B3535"/>
                </a:solidFill>
                <a:latin typeface="Sora"/>
                <a:ea typeface="Sora"/>
                <a:cs typeface="Sora"/>
                <a:sym typeface="Sora"/>
              </a:rPr>
              <a:t>higher PLV than post-initial baselines</a:t>
            </a:r>
            <a:r>
              <a:rPr b="0" i="0" lang="it-IT" sz="1200" u="none" cap="none" strike="noStrike">
                <a:solidFill>
                  <a:srgbClr val="3B3535"/>
                </a:solidFill>
                <a:latin typeface="Sora"/>
                <a:ea typeface="Sora"/>
                <a:cs typeface="Sora"/>
                <a:sym typeface="Sora"/>
              </a:rPr>
              <a:t> (B2, B3) across a broad set of channels (Fp1, Fp2, F7, F4, T3, C3, T5, P4, T6, O1, O2), with all ΔPLVs positive</a:t>
            </a:r>
            <a:endParaRPr b="0" i="0" sz="1200" u="none" cap="none" strike="noStrike"/>
          </a:p>
        </p:txBody>
      </p:sp>
      <p:sp>
        <p:nvSpPr>
          <p:cNvPr id="927" name="Google Shape;927;p70"/>
          <p:cNvSpPr/>
          <p:nvPr/>
        </p:nvSpPr>
        <p:spPr>
          <a:xfrm>
            <a:off x="6295033" y="2108498"/>
            <a:ext cx="25845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Real vs. Surrogate Dyads</a:t>
            </a:r>
            <a:endParaRPr b="0" i="0" sz="1600" u="none" cap="none" strike="noStrike"/>
          </a:p>
        </p:txBody>
      </p:sp>
      <p:sp>
        <p:nvSpPr>
          <p:cNvPr id="928" name="Google Shape;928;p70"/>
          <p:cNvSpPr/>
          <p:nvPr/>
        </p:nvSpPr>
        <p:spPr>
          <a:xfrm>
            <a:off x="6295033" y="2526208"/>
            <a:ext cx="5271600" cy="15162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Surrogate analysis (760 artificial dyads created by random pairing) confirmed that real dyads exhibited </a:t>
            </a:r>
            <a:r>
              <a:rPr b="1" i="0" lang="it-IT" sz="1200" u="none" cap="none" strike="noStrike">
                <a:solidFill>
                  <a:srgbClr val="3B3535"/>
                </a:solidFill>
                <a:latin typeface="Sora"/>
                <a:ea typeface="Sora"/>
                <a:cs typeface="Sora"/>
                <a:sym typeface="Sora"/>
              </a:rPr>
              <a:t>systematically higher PLV</a:t>
            </a:r>
            <a:r>
              <a:rPr b="0" i="0" lang="it-IT" sz="1200" u="none" cap="none" strike="noStrike">
                <a:solidFill>
                  <a:srgbClr val="3B3535"/>
                </a:solidFill>
                <a:latin typeface="Sora"/>
                <a:ea typeface="Sora"/>
                <a:cs typeface="Sora"/>
                <a:sym typeface="Sora"/>
              </a:rPr>
              <a:t> than surrogates across all phases, particularly in temporo-parietal (T3, T4, T5, T6, P3, P4) and occipital (O1, O2) channels. </a:t>
            </a:r>
            <a:endParaRPr b="0" i="0" sz="1200" u="none" cap="none" strike="noStrike">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t/>
            </a:r>
            <a:endParaRPr b="0" i="0" sz="1200" u="none" cap="none" strike="noStrike"/>
          </a:p>
        </p:txBody>
      </p:sp>
      <p:pic>
        <p:nvPicPr>
          <p:cNvPr descr="preencoded.png" id="929" name="Google Shape;929;p70"/>
          <p:cNvPicPr preferRelativeResize="0"/>
          <p:nvPr/>
        </p:nvPicPr>
        <p:blipFill rotWithShape="1">
          <a:blip r:embed="rId3">
            <a:alphaModFix/>
          </a:blip>
          <a:srcRect b="0" l="0" r="0" t="0"/>
          <a:stretch/>
        </p:blipFill>
        <p:spPr>
          <a:xfrm>
            <a:off x="7159326" y="3799539"/>
            <a:ext cx="3484975" cy="2757560"/>
          </a:xfrm>
          <a:prstGeom prst="rect">
            <a:avLst/>
          </a:prstGeom>
          <a:noFill/>
          <a:ln>
            <a:noFill/>
          </a:ln>
        </p:spPr>
      </p:pic>
      <p:sp>
        <p:nvSpPr>
          <p:cNvPr id="930" name="Google Shape;930;p70"/>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71"/>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937" name="Google Shape;937;p71"/>
          <p:cNvSpPr/>
          <p:nvPr/>
        </p:nvSpPr>
        <p:spPr>
          <a:xfrm>
            <a:off x="8206450" y="2216750"/>
            <a:ext cx="3543300" cy="4400700"/>
          </a:xfrm>
          <a:prstGeom prst="roundRect">
            <a:avLst>
              <a:gd fmla="val 2581"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38" name="Google Shape;938;p71"/>
          <p:cNvSpPr/>
          <p:nvPr/>
        </p:nvSpPr>
        <p:spPr>
          <a:xfrm>
            <a:off x="626070" y="440928"/>
            <a:ext cx="1384800" cy="293400"/>
          </a:xfrm>
          <a:prstGeom prst="roundRect">
            <a:avLst>
              <a:gd fmla="val 17939" name="adj"/>
            </a:avLst>
          </a:prstGeom>
          <a:solidFill>
            <a:srgbClr val="D5DCF6"/>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39" name="Google Shape;939;p71"/>
          <p:cNvSpPr/>
          <p:nvPr/>
        </p:nvSpPr>
        <p:spPr>
          <a:xfrm>
            <a:off x="719925" y="496390"/>
            <a:ext cx="1719900" cy="257400"/>
          </a:xfrm>
          <a:prstGeom prst="rect">
            <a:avLst/>
          </a:prstGeom>
          <a:noFill/>
          <a:ln>
            <a:noFill/>
          </a:ln>
        </p:spPr>
        <p:txBody>
          <a:bodyPr anchorCtr="0" anchor="t" bIns="0" lIns="0" spcFirstLastPara="1" rIns="0" wrap="square" tIns="0">
            <a:noAutofit/>
          </a:bodyPr>
          <a:lstStyle/>
          <a:p>
            <a:pPr indent="0" lvl="0" marL="0" marR="0" rtl="0" algn="l">
              <a:lnSpc>
                <a:spcPct val="160869"/>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STUDY 2 · RESULTS</a:t>
            </a:r>
            <a:endParaRPr b="0" i="0" sz="1000" u="none" cap="none" strike="noStrike"/>
          </a:p>
        </p:txBody>
      </p:sp>
      <p:sp>
        <p:nvSpPr>
          <p:cNvPr id="940" name="Google Shape;940;p71"/>
          <p:cNvSpPr/>
          <p:nvPr/>
        </p:nvSpPr>
        <p:spPr>
          <a:xfrm>
            <a:off x="626070" y="796132"/>
            <a:ext cx="10313400" cy="515100"/>
          </a:xfrm>
          <a:prstGeom prst="rect">
            <a:avLst/>
          </a:prstGeom>
          <a:noFill/>
          <a:ln>
            <a:noFill/>
          </a:ln>
        </p:spPr>
        <p:txBody>
          <a:bodyPr anchorCtr="0" anchor="t" bIns="0" lIns="0" spcFirstLastPara="1" rIns="0" wrap="square" tIns="0">
            <a:noAutofit/>
          </a:bodyPr>
          <a:lstStyle/>
          <a:p>
            <a:pPr indent="0" lvl="0" marL="0" marR="0" rtl="0" algn="l">
              <a:lnSpc>
                <a:spcPct val="125974"/>
              </a:lnSpc>
              <a:spcBef>
                <a:spcPts val="0"/>
              </a:spcBef>
              <a:spcAft>
                <a:spcPts val="0"/>
              </a:spcAft>
              <a:buClr>
                <a:srgbClr val="1F1E1E"/>
              </a:buClr>
              <a:buSzPts val="3200"/>
              <a:buFont typeface="Alexandria"/>
              <a:buNone/>
            </a:pPr>
            <a:r>
              <a:rPr b="0" i="0" lang="it-IT" sz="3200" u="none" cap="none" strike="noStrike">
                <a:solidFill>
                  <a:srgbClr val="1F1E1E"/>
                </a:solidFill>
                <a:latin typeface="Alexandria"/>
                <a:ea typeface="Alexandria"/>
                <a:cs typeface="Alexandria"/>
                <a:sym typeface="Alexandria"/>
              </a:rPr>
              <a:t>Psychometric Correlates of Inter-Brain Synchrony</a:t>
            </a:r>
            <a:endParaRPr b="0" i="0" sz="3200" u="none" cap="none" strike="noStrike"/>
          </a:p>
        </p:txBody>
      </p:sp>
      <p:sp>
        <p:nvSpPr>
          <p:cNvPr id="941" name="Google Shape;941;p71"/>
          <p:cNvSpPr/>
          <p:nvPr/>
        </p:nvSpPr>
        <p:spPr>
          <a:xfrm>
            <a:off x="626070" y="1543645"/>
            <a:ext cx="10939800" cy="498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A </a:t>
            </a:r>
            <a:r>
              <a:rPr b="1" i="0" lang="it-IT" sz="1200" u="none" cap="none" strike="noStrike">
                <a:solidFill>
                  <a:srgbClr val="3B3535"/>
                </a:solidFill>
                <a:latin typeface="Sora"/>
                <a:ea typeface="Sora"/>
                <a:cs typeface="Sora"/>
                <a:sym typeface="Sora"/>
              </a:rPr>
              <a:t>generalized linear model </a:t>
            </a:r>
            <a:r>
              <a:rPr b="0" i="0" lang="it-IT" sz="1200" u="none" cap="none" strike="noStrike">
                <a:solidFill>
                  <a:srgbClr val="3B3535"/>
                </a:solidFill>
                <a:latin typeface="Sora"/>
                <a:ea typeface="Sora"/>
                <a:cs typeface="Sora"/>
                <a:sym typeface="Sora"/>
              </a:rPr>
              <a:t>(GLM) revealed significant associations between inter-brain synchrony (PLV) and two key psychometric dimensions, quantified via </a:t>
            </a:r>
            <a:r>
              <a:rPr b="1" i="0" lang="it-IT" sz="1200" u="none" cap="none" strike="noStrike">
                <a:solidFill>
                  <a:srgbClr val="3B3535"/>
                </a:solidFill>
                <a:latin typeface="Sora"/>
                <a:ea typeface="Sora"/>
                <a:cs typeface="Sora"/>
                <a:sym typeface="Sora"/>
              </a:rPr>
              <a:t>K₁</a:t>
            </a:r>
            <a:r>
              <a:rPr b="0" i="0" lang="it-IT" sz="1200" u="none" cap="none" strike="noStrike">
                <a:solidFill>
                  <a:srgbClr val="3B3535"/>
                </a:solidFill>
                <a:latin typeface="Sora"/>
                <a:ea typeface="Sora"/>
                <a:cs typeface="Sora"/>
                <a:sym typeface="Sora"/>
              </a:rPr>
              <a:t> (intra-dyadic divergence) and </a:t>
            </a:r>
            <a:r>
              <a:rPr b="1" i="0" lang="it-IT" sz="1200" u="none" cap="none" strike="noStrike">
                <a:solidFill>
                  <a:srgbClr val="3B3535"/>
                </a:solidFill>
                <a:latin typeface="Sora"/>
                <a:ea typeface="Sora"/>
                <a:cs typeface="Sora"/>
                <a:sym typeface="Sora"/>
              </a:rPr>
              <a:t>K₂</a:t>
            </a:r>
            <a:r>
              <a:rPr b="0" i="0" lang="it-IT" sz="1200" u="none" cap="none" strike="noStrike">
                <a:solidFill>
                  <a:srgbClr val="3B3535"/>
                </a:solidFill>
                <a:latin typeface="Sora"/>
                <a:ea typeface="Sora"/>
                <a:cs typeface="Sora"/>
                <a:sym typeface="Sora"/>
              </a:rPr>
              <a:t> (absolute dyadic score).</a:t>
            </a:r>
            <a:endParaRPr b="0" i="0" sz="1200" u="none" cap="none" strike="noStrike"/>
          </a:p>
        </p:txBody>
      </p:sp>
      <p:sp>
        <p:nvSpPr>
          <p:cNvPr id="942" name="Google Shape;942;p71"/>
          <p:cNvSpPr/>
          <p:nvPr/>
        </p:nvSpPr>
        <p:spPr>
          <a:xfrm>
            <a:off x="626075" y="2216750"/>
            <a:ext cx="3543300" cy="4400700"/>
          </a:xfrm>
          <a:prstGeom prst="roundRect">
            <a:avLst>
              <a:gd fmla="val 2581"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43" name="Google Shape;943;p71"/>
          <p:cNvSpPr/>
          <p:nvPr/>
        </p:nvSpPr>
        <p:spPr>
          <a:xfrm>
            <a:off x="607020" y="2216745"/>
            <a:ext cx="76200" cy="4200300"/>
          </a:xfrm>
          <a:prstGeom prst="roundRect">
            <a:avLst>
              <a:gd fmla="val 8627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44" name="Google Shape;944;p71"/>
          <p:cNvSpPr/>
          <p:nvPr/>
        </p:nvSpPr>
        <p:spPr>
          <a:xfrm>
            <a:off x="858738" y="2392263"/>
            <a:ext cx="3135000" cy="515100"/>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Alexithymia (TAS-20) — K₁ Index</a:t>
            </a:r>
            <a:endParaRPr b="0" i="0" sz="1600" u="none" cap="none" strike="noStrike"/>
          </a:p>
        </p:txBody>
      </p:sp>
      <p:sp>
        <p:nvSpPr>
          <p:cNvPr id="945" name="Google Shape;945;p71"/>
          <p:cNvSpPr/>
          <p:nvPr/>
        </p:nvSpPr>
        <p:spPr>
          <a:xfrm>
            <a:off x="858738" y="3000177"/>
            <a:ext cx="3135000" cy="27429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Greater </a:t>
            </a:r>
            <a:r>
              <a:rPr b="1" i="0" lang="it-IT" sz="1200" u="none" cap="none" strike="noStrike">
                <a:solidFill>
                  <a:srgbClr val="3B3535"/>
                </a:solidFill>
                <a:latin typeface="Sora"/>
                <a:ea typeface="Sora"/>
                <a:cs typeface="Sora"/>
                <a:sym typeface="Sora"/>
              </a:rPr>
              <a:t>intra-dyadic divergence</a:t>
            </a:r>
            <a:r>
              <a:rPr b="0" i="0" lang="it-IT" sz="1200" u="none" cap="none" strike="noStrike">
                <a:solidFill>
                  <a:srgbClr val="3B3535"/>
                </a:solidFill>
                <a:latin typeface="Sora"/>
                <a:ea typeface="Sora"/>
                <a:cs typeface="Sora"/>
                <a:sym typeface="Sora"/>
              </a:rPr>
              <a:t> </a:t>
            </a:r>
            <a:r>
              <a:rPr b="1" i="0" lang="it-IT" sz="1200" u="none" cap="none" strike="noStrike">
                <a:solidFill>
                  <a:srgbClr val="3B3535"/>
                </a:solidFill>
                <a:latin typeface="Sora"/>
                <a:ea typeface="Sora"/>
                <a:cs typeface="Sora"/>
                <a:sym typeface="Sora"/>
              </a:rPr>
              <a:t>Partners who differ more in their capacity to identify and describe emotions show </a:t>
            </a:r>
            <a:r>
              <a:rPr b="1" i="0" lang="it-IT" sz="1200" u="none" cap="none" strike="noStrike">
                <a:solidFill>
                  <a:srgbClr val="3B3535"/>
                </a:solidFill>
                <a:latin typeface="Sora"/>
                <a:ea typeface="Sora"/>
                <a:cs typeface="Sora"/>
                <a:sym typeface="Sora"/>
              </a:rPr>
              <a:t>reduced interpersonal neural alignment</a:t>
            </a:r>
            <a:r>
              <a:rPr lang="it-IT" sz="1200">
                <a:solidFill>
                  <a:srgbClr val="3B3535"/>
                </a:solidFill>
                <a:latin typeface="Sora"/>
                <a:ea typeface="Sora"/>
                <a:cs typeface="Sora"/>
                <a:sym typeface="Sora"/>
              </a:rPr>
              <a:t>.</a:t>
            </a:r>
            <a:r>
              <a:rPr b="0" i="0" lang="it-IT" sz="1200" u="none" cap="none" strike="noStrike">
                <a:solidFill>
                  <a:srgbClr val="3B3535"/>
                </a:solidFill>
                <a:latin typeface="Sora"/>
                <a:ea typeface="Sora"/>
                <a:cs typeface="Sora"/>
                <a:sym typeface="Sora"/>
              </a:rPr>
              <a:t> (Matsumoto et al., 2006).</a:t>
            </a:r>
            <a:endParaRPr b="0" i="0" sz="1200" u="none" cap="none" strike="noStrike"/>
          </a:p>
        </p:txBody>
      </p:sp>
      <p:sp>
        <p:nvSpPr>
          <p:cNvPr id="946" name="Google Shape;946;p71"/>
          <p:cNvSpPr/>
          <p:nvPr/>
        </p:nvSpPr>
        <p:spPr>
          <a:xfrm>
            <a:off x="4324350" y="2216750"/>
            <a:ext cx="3702300" cy="4400700"/>
          </a:xfrm>
          <a:prstGeom prst="roundRect">
            <a:avLst>
              <a:gd fmla="val 2581" name="adj"/>
            </a:avLst>
          </a:prstGeom>
          <a:solidFill>
            <a:srgbClr val="FFFAFA"/>
          </a:solidFill>
          <a:ln cap="flat" cmpd="sng" w="190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47" name="Google Shape;947;p71"/>
          <p:cNvSpPr/>
          <p:nvPr/>
        </p:nvSpPr>
        <p:spPr>
          <a:xfrm>
            <a:off x="4305300" y="2216745"/>
            <a:ext cx="76200" cy="4200300"/>
          </a:xfrm>
          <a:prstGeom prst="roundRect">
            <a:avLst>
              <a:gd fmla="val 8627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48" name="Google Shape;948;p71"/>
          <p:cNvSpPr/>
          <p:nvPr/>
        </p:nvSpPr>
        <p:spPr>
          <a:xfrm>
            <a:off x="4557018" y="2392263"/>
            <a:ext cx="3135000" cy="515100"/>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Dispositional Empathy (QCAE) — K₂ Index</a:t>
            </a:r>
            <a:endParaRPr b="0" i="0" sz="1600" u="none" cap="none" strike="noStrike"/>
          </a:p>
        </p:txBody>
      </p:sp>
      <p:sp>
        <p:nvSpPr>
          <p:cNvPr id="949" name="Google Shape;949;p71"/>
          <p:cNvSpPr/>
          <p:nvPr/>
        </p:nvSpPr>
        <p:spPr>
          <a:xfrm>
            <a:off x="4557025" y="3000175"/>
            <a:ext cx="3400800" cy="3241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Higher </a:t>
            </a:r>
            <a:r>
              <a:rPr b="1" i="0" lang="it-IT" sz="1200" u="none" cap="none" strike="noStrike">
                <a:solidFill>
                  <a:srgbClr val="3B3535"/>
                </a:solidFill>
                <a:latin typeface="Sora"/>
                <a:ea typeface="Sora"/>
                <a:cs typeface="Sora"/>
                <a:sym typeface="Sora"/>
              </a:rPr>
              <a:t>absolute dyadic empathy levels</a:t>
            </a:r>
            <a:r>
              <a:rPr b="1" i="0" lang="it-IT" sz="1200" u="none" cap="none" strike="noStrike">
                <a:solidFill>
                  <a:srgbClr val="3B3535"/>
                </a:solidFill>
                <a:latin typeface="Sora"/>
                <a:ea typeface="Sora"/>
                <a:cs typeface="Sora"/>
                <a:sym typeface="Sora"/>
              </a:rPr>
              <a:t> were paradoxically associated with </a:t>
            </a:r>
            <a:r>
              <a:rPr b="1" i="1" lang="it-IT" sz="1200" u="none" cap="none" strike="noStrike">
                <a:solidFill>
                  <a:srgbClr val="3B3535"/>
                </a:solidFill>
                <a:latin typeface="Sora"/>
                <a:ea typeface="Sora"/>
                <a:cs typeface="Sora"/>
                <a:sym typeface="Sora"/>
              </a:rPr>
              <a:t>lower</a:t>
            </a:r>
            <a:r>
              <a:rPr b="1" i="0" lang="it-IT" sz="1200" u="none" cap="none" strike="noStrike">
                <a:solidFill>
                  <a:srgbClr val="3B3535"/>
                </a:solidFill>
                <a:latin typeface="Sora"/>
                <a:ea typeface="Sora"/>
                <a:cs typeface="Sora"/>
                <a:sym typeface="Sora"/>
              </a:rPr>
              <a:t> PLV during NOBF and BF</a:t>
            </a:r>
            <a:r>
              <a:rPr b="0" i="0" lang="it-IT" sz="1200" u="none" cap="none" strike="noStrike">
                <a:solidFill>
                  <a:srgbClr val="3B3535"/>
                </a:solidFill>
                <a:latin typeface="Sora"/>
                <a:ea typeface="Sora"/>
                <a:cs typeface="Sora"/>
                <a:sym typeface="Sora"/>
              </a:rPr>
              <a:t>₁.</a:t>
            </a:r>
            <a:endParaRPr b="0" i="0" sz="1200" u="none" cap="none" strike="noStrike"/>
          </a:p>
        </p:txBody>
      </p:sp>
      <p:sp>
        <p:nvSpPr>
          <p:cNvPr id="950" name="Google Shape;950;p71"/>
          <p:cNvSpPr/>
          <p:nvPr/>
        </p:nvSpPr>
        <p:spPr>
          <a:xfrm>
            <a:off x="8187396" y="2216745"/>
            <a:ext cx="76200" cy="4200300"/>
          </a:xfrm>
          <a:prstGeom prst="roundRect">
            <a:avLst>
              <a:gd fmla="val 86278"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951" name="Google Shape;951;p71"/>
          <p:cNvSpPr/>
          <p:nvPr/>
        </p:nvSpPr>
        <p:spPr>
          <a:xfrm>
            <a:off x="8439113" y="2392263"/>
            <a:ext cx="2796000" cy="257400"/>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FAA as Biofeedback Metric</a:t>
            </a:r>
            <a:endParaRPr b="0" i="0" sz="1600" u="none" cap="none" strike="noStrike"/>
          </a:p>
        </p:txBody>
      </p:sp>
      <p:sp>
        <p:nvSpPr>
          <p:cNvPr id="952" name="Google Shape;952;p71"/>
          <p:cNvSpPr/>
          <p:nvPr/>
        </p:nvSpPr>
        <p:spPr>
          <a:xfrm>
            <a:off x="8439113" y="2742704"/>
            <a:ext cx="3135000" cy="24933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FAA captured </a:t>
            </a:r>
            <a:r>
              <a:rPr b="1" i="0" lang="it-IT" sz="1200" u="none" cap="none" strike="noStrike">
                <a:solidFill>
                  <a:srgbClr val="3B3535"/>
                </a:solidFill>
                <a:latin typeface="Sora"/>
                <a:ea typeface="Sora"/>
                <a:cs typeface="Sora"/>
                <a:sym typeface="Sora"/>
              </a:rPr>
              <a:t>variability in emotional arousal</a:t>
            </a:r>
            <a:r>
              <a:rPr b="1" i="0" lang="it-IT" sz="1200" u="none" cap="none" strike="noStrike">
                <a:solidFill>
                  <a:srgbClr val="3B3535"/>
                </a:solidFill>
                <a:latin typeface="Sora"/>
                <a:ea typeface="Sora"/>
                <a:cs typeface="Sora"/>
                <a:sym typeface="Sora"/>
              </a:rPr>
              <a:t> but lacked sensitivity to mean affective shifts</a:t>
            </a:r>
            <a:r>
              <a:rPr b="0" i="0" lang="it-IT" sz="1200" u="none" cap="none" strike="noStrike">
                <a:solidFill>
                  <a:srgbClr val="3B3535"/>
                </a:solidFill>
                <a:latin typeface="Sora"/>
                <a:ea typeface="Sora"/>
                <a:cs typeface="Sora"/>
                <a:sym typeface="Sora"/>
              </a:rPr>
              <a:t>. </a:t>
            </a:r>
            <a:endParaRPr b="0" i="0" sz="1200" u="none" cap="none" strike="noStrike"/>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sp>
        <p:nvSpPr>
          <p:cNvPr id="958" name="Google Shape;958;p72"/>
          <p:cNvSpPr/>
          <p:nvPr/>
        </p:nvSpPr>
        <p:spPr>
          <a:xfrm>
            <a:off x="411049" y="306198"/>
            <a:ext cx="77223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Physiological Bridges Across Species</a:t>
            </a:r>
            <a:endParaRPr b="0" i="0" sz="3300" u="none" cap="none" strike="noStrike"/>
          </a:p>
        </p:txBody>
      </p:sp>
      <p:sp>
        <p:nvSpPr>
          <p:cNvPr id="959" name="Google Shape;959;p72"/>
          <p:cNvSpPr/>
          <p:nvPr/>
        </p:nvSpPr>
        <p:spPr>
          <a:xfrm>
            <a:off x="411049" y="1141719"/>
            <a:ext cx="109284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A synthesis of research on autonomic nervous system co-modulation, chemosensory emotional transfer, and bidirectional physiological coupling in human-horse interaction</a:t>
            </a:r>
            <a:r>
              <a:rPr lang="it-IT" sz="1200">
                <a:solidFill>
                  <a:srgbClr val="3B3535"/>
                </a:solidFill>
                <a:latin typeface="Sora"/>
                <a:ea typeface="Sora"/>
                <a:cs typeface="Sora"/>
                <a:sym typeface="Sora"/>
              </a:rPr>
              <a:t>, </a:t>
            </a:r>
            <a:r>
              <a:rPr b="0" i="0" lang="it-IT" sz="1200" u="none" cap="none" strike="noStrike">
                <a:solidFill>
                  <a:srgbClr val="3B3535"/>
                </a:solidFill>
                <a:latin typeface="Sora"/>
                <a:ea typeface="Sora"/>
                <a:cs typeface="Sora"/>
                <a:sym typeface="Sora"/>
              </a:rPr>
              <a:t> implications for Animal-Assisted Interventions.</a:t>
            </a:r>
            <a:endParaRPr b="0" i="0" sz="1200" u="none" cap="none" strike="noStrike"/>
          </a:p>
        </p:txBody>
      </p:sp>
      <p:sp>
        <p:nvSpPr>
          <p:cNvPr id="960" name="Google Shape;960;p72"/>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961" name="Google Shape;961;p72"/>
          <p:cNvPicPr preferRelativeResize="0"/>
          <p:nvPr/>
        </p:nvPicPr>
        <p:blipFill>
          <a:blip r:embed="rId3">
            <a:alphaModFix/>
          </a:blip>
          <a:stretch>
            <a:fillRect/>
          </a:stretch>
        </p:blipFill>
        <p:spPr>
          <a:xfrm>
            <a:off x="1167875" y="1963150"/>
            <a:ext cx="9856242" cy="44987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pic>
        <p:nvPicPr>
          <p:cNvPr id="967" name="Google Shape;967;p73"/>
          <p:cNvPicPr preferRelativeResize="0"/>
          <p:nvPr/>
        </p:nvPicPr>
        <p:blipFill>
          <a:blip r:embed="rId3">
            <a:alphaModFix/>
          </a:blip>
          <a:stretch>
            <a:fillRect/>
          </a:stretch>
        </p:blipFill>
        <p:spPr>
          <a:xfrm>
            <a:off x="97175" y="438238"/>
            <a:ext cx="11815975" cy="5981525"/>
          </a:xfrm>
          <a:prstGeom prst="rect">
            <a:avLst/>
          </a:prstGeom>
          <a:noFill/>
          <a:ln>
            <a:noFill/>
          </a:ln>
        </p:spPr>
      </p:pic>
      <p:sp>
        <p:nvSpPr>
          <p:cNvPr id="968" name="Google Shape;968;p73"/>
          <p:cNvSpPr/>
          <p:nvPr/>
        </p:nvSpPr>
        <p:spPr>
          <a:xfrm>
            <a:off x="97175" y="5835050"/>
            <a:ext cx="675900" cy="584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69" name="Google Shape;969;p73"/>
          <p:cNvSpPr/>
          <p:nvPr/>
        </p:nvSpPr>
        <p:spPr>
          <a:xfrm>
            <a:off x="11237250" y="5835050"/>
            <a:ext cx="675900" cy="584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70" name="Google Shape;970;p73"/>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29"/>
          <p:cNvSpPr txBox="1"/>
          <p:nvPr/>
        </p:nvSpPr>
        <p:spPr>
          <a:xfrm>
            <a:off x="868679" y="405575"/>
            <a:ext cx="10461300" cy="13716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None/>
            </a:pPr>
            <a:r>
              <a:rPr b="1" lang="it-IT" sz="3100">
                <a:solidFill>
                  <a:schemeClr val="dk1"/>
                </a:solidFill>
                <a:latin typeface="Rockwell"/>
                <a:ea typeface="Rockwell"/>
                <a:cs typeface="Rockwell"/>
                <a:sym typeface="Rockwell"/>
              </a:rPr>
              <a:t>Ubiquitous Health Monitoring	The Wearable concept </a:t>
            </a:r>
            <a:endParaRPr/>
          </a:p>
        </p:txBody>
      </p:sp>
      <p:pic>
        <p:nvPicPr>
          <p:cNvPr id="211" name="Google Shape;211;p29"/>
          <p:cNvPicPr preferRelativeResize="0"/>
          <p:nvPr/>
        </p:nvPicPr>
        <p:blipFill rotWithShape="1">
          <a:blip r:embed="rId3">
            <a:alphaModFix/>
          </a:blip>
          <a:srcRect b="0" l="0" r="0" t="0"/>
          <a:stretch/>
        </p:blipFill>
        <p:spPr>
          <a:xfrm>
            <a:off x="7167575" y="2264855"/>
            <a:ext cx="3813948" cy="4206240"/>
          </a:xfrm>
          <a:prstGeom prst="rect">
            <a:avLst/>
          </a:prstGeom>
          <a:noFill/>
          <a:ln>
            <a:noFill/>
          </a:ln>
        </p:spPr>
      </p:pic>
      <p:pic>
        <p:nvPicPr>
          <p:cNvPr descr="C:\am\papers\2005\UCB_technology_exchange\jner_fig1.jpg" id="212" name="Google Shape;212;p29"/>
          <p:cNvPicPr preferRelativeResize="0"/>
          <p:nvPr/>
        </p:nvPicPr>
        <p:blipFill rotWithShape="1">
          <a:blip r:embed="rId4">
            <a:alphaModFix/>
          </a:blip>
          <a:srcRect b="0" l="0" r="0" t="0"/>
          <a:stretch/>
        </p:blipFill>
        <p:spPr>
          <a:xfrm>
            <a:off x="494784" y="2433087"/>
            <a:ext cx="5431537" cy="401933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74"/>
          <p:cNvSpPr/>
          <p:nvPr/>
        </p:nvSpPr>
        <p:spPr>
          <a:xfrm>
            <a:off x="631924" y="491232"/>
            <a:ext cx="6658500" cy="3378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1F1E1E"/>
              </a:buClr>
              <a:buSzPts val="2100"/>
              <a:buFont typeface="Alexandria"/>
              <a:buNone/>
            </a:pPr>
            <a:r>
              <a:rPr b="0" i="0" lang="it-IT" sz="2100" u="none" cap="none" strike="noStrike">
                <a:solidFill>
                  <a:srgbClr val="1F1E1E"/>
                </a:solidFill>
                <a:latin typeface="Alexandria"/>
                <a:ea typeface="Alexandria"/>
                <a:cs typeface="Alexandria"/>
                <a:sym typeface="Alexandria"/>
              </a:rPr>
              <a:t>HRV Analysis: Spectral Results and Classification</a:t>
            </a:r>
            <a:endParaRPr b="0" i="0" sz="2100" u="none" cap="none" strike="noStrike"/>
          </a:p>
        </p:txBody>
      </p:sp>
      <p:sp>
        <p:nvSpPr>
          <p:cNvPr id="977" name="Google Shape;977;p74"/>
          <p:cNvSpPr/>
          <p:nvPr/>
        </p:nvSpPr>
        <p:spPr>
          <a:xfrm>
            <a:off x="631924" y="962521"/>
            <a:ext cx="10928400" cy="270900"/>
          </a:xfrm>
          <a:prstGeom prst="rect">
            <a:avLst/>
          </a:prstGeom>
          <a:noFill/>
          <a:ln>
            <a:noFill/>
          </a:ln>
        </p:spPr>
        <p:txBody>
          <a:bodyPr anchorCtr="0" anchor="t" bIns="0" lIns="0" spcFirstLastPara="1" rIns="0" wrap="square" tIns="0">
            <a:noAutofit/>
          </a:bodyPr>
          <a:lstStyle/>
          <a:p>
            <a:pPr indent="0" lvl="0" marL="0" marR="0" rtl="0" algn="l">
              <a:lnSpc>
                <a:spcPct val="131579"/>
              </a:lnSpc>
              <a:spcBef>
                <a:spcPts val="0"/>
              </a:spcBef>
              <a:spcAft>
                <a:spcPts val="0"/>
              </a:spcAft>
              <a:buClr>
                <a:srgbClr val="3B3535"/>
              </a:buClr>
              <a:buSzPts val="800"/>
              <a:buFont typeface="Sora"/>
              <a:buNone/>
            </a:pPr>
            <a:r>
              <a:rPr b="0" i="0" lang="it-IT" sz="1000" u="none" cap="none" strike="noStrike">
                <a:solidFill>
                  <a:srgbClr val="3B3535"/>
                </a:solidFill>
                <a:latin typeface="Sora"/>
                <a:ea typeface="Sora"/>
                <a:cs typeface="Sora"/>
                <a:sym typeface="Sora"/>
              </a:rPr>
              <a:t>ECG signals were processed using the </a:t>
            </a:r>
            <a:r>
              <a:rPr b="1" i="0" lang="it-IT" sz="1200" u="none" cap="none" strike="noStrike">
                <a:solidFill>
                  <a:srgbClr val="3B3535"/>
                </a:solidFill>
                <a:latin typeface="Sora"/>
                <a:ea typeface="Sora"/>
                <a:cs typeface="Sora"/>
                <a:sym typeface="Sora"/>
              </a:rPr>
              <a:t>Smoothed Pseudo Wigner-Ville Distribution (SPWVD)</a:t>
            </a:r>
            <a:r>
              <a:rPr b="0" i="0" lang="it-IT" sz="1200" u="none" cap="none" strike="noStrike">
                <a:solidFill>
                  <a:srgbClr val="3B3535"/>
                </a:solidFill>
                <a:latin typeface="Sora"/>
                <a:ea typeface="Sora"/>
                <a:cs typeface="Sora"/>
                <a:sym typeface="Sora"/>
              </a:rPr>
              <a:t>,</a:t>
            </a:r>
            <a:r>
              <a:rPr b="0" i="0" lang="it-IT" sz="1000" u="none" cap="none" strike="noStrike">
                <a:solidFill>
                  <a:srgbClr val="3B3535"/>
                </a:solidFill>
                <a:latin typeface="Sora"/>
                <a:ea typeface="Sora"/>
                <a:cs typeface="Sora"/>
                <a:sym typeface="Sora"/>
              </a:rPr>
              <a:t> providing superior time-frequency resolution compared to FFT. Horse-specific LF (0.01–0.07 Hz) and HF (0.07–0.6 Hz) bands were used per Kuwahara et al. Non-parametric Friedman and Wilcoxon tests assessed differences across the three conditions.</a:t>
            </a:r>
            <a:endParaRPr b="0" i="0" sz="1000" u="none" cap="none" strike="noStrike"/>
          </a:p>
        </p:txBody>
      </p:sp>
      <p:pic>
        <p:nvPicPr>
          <p:cNvPr descr="preencoded.png" id="978" name="Google Shape;978;p74"/>
          <p:cNvPicPr preferRelativeResize="0"/>
          <p:nvPr/>
        </p:nvPicPr>
        <p:blipFill rotWithShape="1">
          <a:blip r:embed="rId3">
            <a:alphaModFix/>
          </a:blip>
          <a:srcRect b="0" l="0" r="0" t="0"/>
          <a:stretch/>
        </p:blipFill>
        <p:spPr>
          <a:xfrm>
            <a:off x="970300" y="1529024"/>
            <a:ext cx="3796024" cy="5128451"/>
          </a:xfrm>
          <a:prstGeom prst="rect">
            <a:avLst/>
          </a:prstGeom>
          <a:noFill/>
          <a:ln>
            <a:noFill/>
          </a:ln>
        </p:spPr>
      </p:pic>
      <p:sp>
        <p:nvSpPr>
          <p:cNvPr id="979" name="Google Shape;979;p74"/>
          <p:cNvSpPr/>
          <p:nvPr/>
        </p:nvSpPr>
        <p:spPr>
          <a:xfrm>
            <a:off x="6227575" y="1812426"/>
            <a:ext cx="2711100" cy="270900"/>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1F1E1E"/>
              </a:buClr>
              <a:buSzPts val="1000"/>
              <a:buFont typeface="Alexandria"/>
              <a:buNone/>
            </a:pPr>
            <a:r>
              <a:rPr b="0" i="0" lang="it-IT" u="none" cap="none" strike="noStrike">
                <a:solidFill>
                  <a:srgbClr val="1F1E1E"/>
                </a:solidFill>
                <a:latin typeface="Alexandria"/>
                <a:ea typeface="Alexandria"/>
                <a:cs typeface="Alexandria"/>
                <a:sym typeface="Alexandria"/>
              </a:rPr>
              <a:t>Key Statistical Findings</a:t>
            </a:r>
            <a:endParaRPr b="0" i="0" u="none" cap="none" strike="noStrike"/>
          </a:p>
        </p:txBody>
      </p:sp>
      <p:sp>
        <p:nvSpPr>
          <p:cNvPr id="980" name="Google Shape;980;p74"/>
          <p:cNvSpPr/>
          <p:nvPr/>
        </p:nvSpPr>
        <p:spPr>
          <a:xfrm>
            <a:off x="6227574" y="2149976"/>
            <a:ext cx="5338800" cy="612000"/>
          </a:xfrm>
          <a:prstGeom prst="rect">
            <a:avLst/>
          </a:prstGeom>
          <a:noFill/>
          <a:ln>
            <a:noFill/>
          </a:ln>
        </p:spPr>
        <p:txBody>
          <a:bodyPr anchorCtr="0" anchor="t" bIns="0" lIns="0" spcFirstLastPara="1" rIns="0" wrap="square" tIns="0">
            <a:noAutofit/>
          </a:bodyPr>
          <a:lstStyle/>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LF power, LF power n.u., LF/HF ratio</a:t>
            </a:r>
            <a:r>
              <a:rPr b="0" i="0" lang="it-IT" sz="1200" u="none" cap="none" strike="noStrike">
                <a:solidFill>
                  <a:srgbClr val="3B3535"/>
                </a:solidFill>
                <a:latin typeface="Sora"/>
                <a:ea typeface="Sora"/>
                <a:cs typeface="Sora"/>
                <a:sym typeface="Sora"/>
              </a:rPr>
              <a:t>: significantly elevated </a:t>
            </a:r>
            <a:endParaRPr sz="1200">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t/>
            </a:r>
            <a:endParaRPr sz="1200">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HF power %, HF power n.u.</a:t>
            </a:r>
            <a:r>
              <a:rPr b="0" i="0" lang="it-IT" sz="1200" u="none" cap="none" strike="noStrike">
                <a:solidFill>
                  <a:srgbClr val="3B3535"/>
                </a:solidFill>
                <a:latin typeface="Sora"/>
                <a:ea typeface="Sora"/>
                <a:cs typeface="Sora"/>
                <a:sym typeface="Sora"/>
              </a:rPr>
              <a:t>: significant differences (p=0.028, p=0.049)</a:t>
            </a:r>
            <a:endParaRPr b="0" i="0" sz="1200" u="none" cap="none" strike="noStrike"/>
          </a:p>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LF peak</a:t>
            </a:r>
            <a:r>
              <a:rPr b="0" i="0" lang="it-IT" sz="1200" u="none" cap="none" strike="noStrike">
                <a:solidFill>
                  <a:srgbClr val="3B3535"/>
                </a:solidFill>
                <a:latin typeface="Sora"/>
                <a:ea typeface="Sora"/>
                <a:cs typeface="Sora"/>
                <a:sym typeface="Sora"/>
              </a:rPr>
              <a:t>: significantly different between happiness and fear conditions (p=0.016)</a:t>
            </a:r>
            <a:endParaRPr b="0" i="0" sz="1200" u="none" cap="none" strike="noStrike"/>
          </a:p>
          <a:p>
            <a:pPr indent="0" lvl="0" marL="0" marR="0" rtl="0" algn="l">
              <a:lnSpc>
                <a:spcPct val="131579"/>
              </a:lnSpc>
              <a:spcBef>
                <a:spcPts val="0"/>
              </a:spcBef>
              <a:spcAft>
                <a:spcPts val="0"/>
              </a:spcAft>
              <a:buClr>
                <a:srgbClr val="3B3535"/>
              </a:buClr>
              <a:buSzPts val="800"/>
              <a:buFont typeface="Sora"/>
              <a:buNone/>
            </a:pPr>
            <a:r>
              <a:rPr b="0" i="0" lang="it-IT" sz="1200" u="none" cap="none" strike="noStrike">
                <a:solidFill>
                  <a:srgbClr val="3B3535"/>
                </a:solidFill>
                <a:latin typeface="Sora"/>
                <a:ea typeface="Sora"/>
                <a:cs typeface="Sora"/>
                <a:sym typeface="Sora"/>
              </a:rPr>
              <a:t>Overall increase in spectral power in </a:t>
            </a:r>
            <a:r>
              <a:rPr b="0" i="1" lang="it-IT" sz="1200" u="none" cap="none" strike="noStrike">
                <a:solidFill>
                  <a:srgbClr val="3B3535"/>
                </a:solidFill>
                <a:latin typeface="Sora"/>
                <a:ea typeface="Sora"/>
                <a:cs typeface="Sora"/>
                <a:sym typeface="Sora"/>
              </a:rPr>
              <a:t>both</a:t>
            </a:r>
            <a:r>
              <a:rPr b="0" i="0" lang="it-IT" sz="1200" u="none" cap="none" strike="noStrike">
                <a:solidFill>
                  <a:srgbClr val="3B3535"/>
                </a:solidFill>
                <a:latin typeface="Sora"/>
                <a:ea typeface="Sora"/>
                <a:cs typeface="Sora"/>
                <a:sym typeface="Sora"/>
              </a:rPr>
              <a:t> LF and HF bands during fear elicitation</a:t>
            </a:r>
            <a:endParaRPr b="0" i="0" sz="1200" u="none" cap="none" strike="noStrike"/>
          </a:p>
        </p:txBody>
      </p:sp>
      <p:sp>
        <p:nvSpPr>
          <p:cNvPr id="981" name="Google Shape;981;p74"/>
          <p:cNvSpPr/>
          <p:nvPr/>
        </p:nvSpPr>
        <p:spPr>
          <a:xfrm>
            <a:off x="6227580" y="4551500"/>
            <a:ext cx="2550900" cy="168900"/>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1F1E1E"/>
              </a:buClr>
              <a:buSzPts val="1000"/>
              <a:buFont typeface="Alexandria"/>
              <a:buNone/>
            </a:pPr>
            <a:r>
              <a:rPr b="0" i="0" lang="it-IT" sz="1300" u="none" cap="none" strike="noStrike">
                <a:solidFill>
                  <a:srgbClr val="1F1E1E"/>
                </a:solidFill>
                <a:latin typeface="Alexandria"/>
                <a:ea typeface="Alexandria"/>
                <a:cs typeface="Alexandria"/>
                <a:sym typeface="Alexandria"/>
              </a:rPr>
              <a:t>SVM Pattern Recognition</a:t>
            </a:r>
            <a:endParaRPr b="0" i="0" sz="1300" u="none" cap="none" strike="noStrike"/>
          </a:p>
        </p:txBody>
      </p:sp>
      <p:sp>
        <p:nvSpPr>
          <p:cNvPr id="982" name="Google Shape;982;p74"/>
          <p:cNvSpPr/>
          <p:nvPr/>
        </p:nvSpPr>
        <p:spPr>
          <a:xfrm>
            <a:off x="6227564" y="4787051"/>
            <a:ext cx="5338800" cy="270900"/>
          </a:xfrm>
          <a:prstGeom prst="rect">
            <a:avLst/>
          </a:prstGeom>
          <a:noFill/>
          <a:ln>
            <a:noFill/>
          </a:ln>
        </p:spPr>
        <p:txBody>
          <a:bodyPr anchorCtr="0" anchor="t" bIns="0" lIns="0" spcFirstLastPara="1" rIns="0" wrap="square" tIns="0">
            <a:noAutofit/>
          </a:bodyPr>
          <a:lstStyle/>
          <a:p>
            <a:pPr indent="0" lvl="0" marL="0" marR="0" rtl="0" algn="l">
              <a:lnSpc>
                <a:spcPct val="131579"/>
              </a:lnSpc>
              <a:spcBef>
                <a:spcPts val="0"/>
              </a:spcBef>
              <a:spcAft>
                <a:spcPts val="0"/>
              </a:spcAft>
              <a:buClr>
                <a:srgbClr val="3B3535"/>
              </a:buClr>
              <a:buSzPts val="800"/>
              <a:buFont typeface="Sora"/>
              <a:buNone/>
            </a:pPr>
            <a:r>
              <a:rPr b="0" i="0" lang="it-IT" sz="1100" u="none" cap="none" strike="noStrike">
                <a:solidFill>
                  <a:srgbClr val="3B3535"/>
                </a:solidFill>
                <a:latin typeface="Sora"/>
                <a:ea typeface="Sora"/>
                <a:cs typeface="Sora"/>
                <a:sym typeface="Sora"/>
              </a:rPr>
              <a:t>A ν-SVM classifier with Leave-One-Subject-Out (LOSO) validation and Recursive Feature Elimination (RFE) discriminated fear from happiness odor conditions using only </a:t>
            </a:r>
            <a:r>
              <a:rPr b="1" i="0" lang="it-IT" sz="1100" u="none" cap="none" strike="noStrike">
                <a:solidFill>
                  <a:srgbClr val="3B3535"/>
                </a:solidFill>
                <a:latin typeface="Sora"/>
                <a:ea typeface="Sora"/>
                <a:cs typeface="Sora"/>
                <a:sym typeface="Sora"/>
              </a:rPr>
              <a:t>two features</a:t>
            </a:r>
            <a:r>
              <a:rPr b="0" i="0" lang="it-IT" sz="1100" u="none" cap="none" strike="noStrike">
                <a:solidFill>
                  <a:srgbClr val="3B3535"/>
                </a:solidFill>
                <a:latin typeface="Sora"/>
                <a:ea typeface="Sora"/>
                <a:cs typeface="Sora"/>
                <a:sym typeface="Sora"/>
              </a:rPr>
              <a:t> (LF peak, LF power%).</a:t>
            </a:r>
            <a:endParaRPr b="0" i="0" sz="1100" u="none" cap="none" strike="noStrike"/>
          </a:p>
        </p:txBody>
      </p:sp>
      <p:sp>
        <p:nvSpPr>
          <p:cNvPr id="983" name="Google Shape;983;p74"/>
          <p:cNvSpPr/>
          <p:nvPr/>
        </p:nvSpPr>
        <p:spPr>
          <a:xfrm>
            <a:off x="6417143" y="5480447"/>
            <a:ext cx="1707900" cy="338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2700"/>
              <a:buFont typeface="Alexandria"/>
              <a:buNone/>
            </a:pPr>
            <a:r>
              <a:rPr b="0" i="0" lang="it-IT" sz="2700" u="none" cap="none" strike="noStrike">
                <a:solidFill>
                  <a:srgbClr val="3B3535"/>
                </a:solidFill>
                <a:latin typeface="Alexandria"/>
                <a:ea typeface="Alexandria"/>
                <a:cs typeface="Alexandria"/>
                <a:sym typeface="Alexandria"/>
              </a:rPr>
              <a:t>85.7%</a:t>
            </a:r>
            <a:endParaRPr b="0" i="0" sz="2700" u="none" cap="none" strike="noStrike"/>
          </a:p>
        </p:txBody>
      </p:sp>
      <p:sp>
        <p:nvSpPr>
          <p:cNvPr id="984" name="Google Shape;984;p74"/>
          <p:cNvSpPr/>
          <p:nvPr/>
        </p:nvSpPr>
        <p:spPr>
          <a:xfrm>
            <a:off x="5901482" y="5920575"/>
            <a:ext cx="2822700" cy="168900"/>
          </a:xfrm>
          <a:prstGeom prst="rect">
            <a:avLst/>
          </a:prstGeom>
          <a:noFill/>
          <a:ln>
            <a:noFill/>
          </a:ln>
        </p:spPr>
        <p:txBody>
          <a:bodyPr anchorCtr="0" anchor="t" bIns="0" lIns="0" spcFirstLastPara="1" rIns="0" wrap="square" tIns="0">
            <a:noAutofit/>
          </a:bodyPr>
          <a:lstStyle/>
          <a:p>
            <a:pPr indent="0" lvl="0" marL="0" marR="0" rtl="0" algn="ctr">
              <a:lnSpc>
                <a:spcPct val="124000"/>
              </a:lnSpc>
              <a:spcBef>
                <a:spcPts val="0"/>
              </a:spcBef>
              <a:spcAft>
                <a:spcPts val="0"/>
              </a:spcAft>
              <a:buClr>
                <a:srgbClr val="3B3535"/>
              </a:buClr>
              <a:buSzPts val="1000"/>
              <a:buFont typeface="Alexandria"/>
              <a:buNone/>
            </a:pPr>
            <a:r>
              <a:rPr b="0" i="0" lang="it-IT" sz="1300" u="none" cap="none" strike="noStrike">
                <a:solidFill>
                  <a:srgbClr val="3B3535"/>
                </a:solidFill>
                <a:latin typeface="Alexandria"/>
                <a:ea typeface="Alexandria"/>
                <a:cs typeface="Alexandria"/>
                <a:sym typeface="Alexandria"/>
              </a:rPr>
              <a:t>Classification Accuracy</a:t>
            </a:r>
            <a:endParaRPr b="0" i="0" sz="1300" u="none" cap="none" strike="noStrike"/>
          </a:p>
        </p:txBody>
      </p:sp>
      <p:sp>
        <p:nvSpPr>
          <p:cNvPr id="985" name="Google Shape;985;p74"/>
          <p:cNvSpPr/>
          <p:nvPr/>
        </p:nvSpPr>
        <p:spPr>
          <a:xfrm>
            <a:off x="5740753" y="6241651"/>
            <a:ext cx="3333300" cy="135600"/>
          </a:xfrm>
          <a:prstGeom prst="rect">
            <a:avLst/>
          </a:prstGeom>
          <a:noFill/>
          <a:ln>
            <a:noFill/>
          </a:ln>
        </p:spPr>
        <p:txBody>
          <a:bodyPr anchorCtr="0" anchor="t" bIns="0" lIns="0" spcFirstLastPara="1" rIns="0" wrap="square" tIns="0">
            <a:noAutofit/>
          </a:bodyPr>
          <a:lstStyle/>
          <a:p>
            <a:pPr indent="0" lvl="0" marL="0" marR="0" rtl="0" algn="ctr">
              <a:lnSpc>
                <a:spcPct val="131579"/>
              </a:lnSpc>
              <a:spcBef>
                <a:spcPts val="0"/>
              </a:spcBef>
              <a:spcAft>
                <a:spcPts val="0"/>
              </a:spcAft>
              <a:buClr>
                <a:srgbClr val="3B3535"/>
              </a:buClr>
              <a:buSzPts val="800"/>
              <a:buFont typeface="Sora"/>
              <a:buNone/>
            </a:pPr>
            <a:r>
              <a:rPr b="0" i="0" lang="it-IT" sz="1100" u="none" cap="none" strike="noStrike">
                <a:solidFill>
                  <a:srgbClr val="3B3535"/>
                </a:solidFill>
                <a:latin typeface="Sora"/>
                <a:ea typeface="Sora"/>
                <a:cs typeface="Sora"/>
                <a:sym typeface="Sora"/>
              </a:rPr>
              <a:t>Fear vs. happiness discrimination via SVM</a:t>
            </a:r>
            <a:endParaRPr b="0" i="0" sz="1100" u="none" cap="none" strike="noStrike"/>
          </a:p>
        </p:txBody>
      </p:sp>
      <p:sp>
        <p:nvSpPr>
          <p:cNvPr id="986" name="Google Shape;986;p74"/>
          <p:cNvSpPr/>
          <p:nvPr/>
        </p:nvSpPr>
        <p:spPr>
          <a:xfrm>
            <a:off x="9398496" y="5480447"/>
            <a:ext cx="1707900" cy="338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2700"/>
              <a:buFont typeface="Alexandria"/>
              <a:buNone/>
            </a:pPr>
            <a:r>
              <a:rPr b="0" i="0" lang="it-IT" sz="2700" u="none" cap="none" strike="noStrike">
                <a:solidFill>
                  <a:srgbClr val="3B3535"/>
                </a:solidFill>
                <a:latin typeface="Alexandria"/>
                <a:ea typeface="Alexandria"/>
                <a:cs typeface="Alexandria"/>
                <a:sym typeface="Alexandria"/>
              </a:rPr>
              <a:t>2</a:t>
            </a:r>
            <a:endParaRPr b="0" i="0" sz="2700" u="none" cap="none" strike="noStrike"/>
          </a:p>
        </p:txBody>
      </p:sp>
      <p:sp>
        <p:nvSpPr>
          <p:cNvPr id="987" name="Google Shape;987;p74"/>
          <p:cNvSpPr/>
          <p:nvPr/>
        </p:nvSpPr>
        <p:spPr>
          <a:xfrm>
            <a:off x="9576892" y="5920582"/>
            <a:ext cx="1351200" cy="168900"/>
          </a:xfrm>
          <a:prstGeom prst="rect">
            <a:avLst/>
          </a:prstGeom>
          <a:noFill/>
          <a:ln>
            <a:noFill/>
          </a:ln>
        </p:spPr>
        <p:txBody>
          <a:bodyPr anchorCtr="0" anchor="t" bIns="0" lIns="0" spcFirstLastPara="1" rIns="0" wrap="square" tIns="0">
            <a:noAutofit/>
          </a:bodyPr>
          <a:lstStyle/>
          <a:p>
            <a:pPr indent="0" lvl="0" marL="0" marR="0" rtl="0" algn="ctr">
              <a:lnSpc>
                <a:spcPct val="124000"/>
              </a:lnSpc>
              <a:spcBef>
                <a:spcPts val="0"/>
              </a:spcBef>
              <a:spcAft>
                <a:spcPts val="0"/>
              </a:spcAft>
              <a:buClr>
                <a:srgbClr val="3B3535"/>
              </a:buClr>
              <a:buSzPts val="1000"/>
              <a:buFont typeface="Alexandria"/>
              <a:buNone/>
            </a:pPr>
            <a:r>
              <a:rPr b="0" i="0" lang="it-IT" sz="1300" u="none" cap="none" strike="noStrike">
                <a:solidFill>
                  <a:srgbClr val="3B3535"/>
                </a:solidFill>
                <a:latin typeface="Alexandria"/>
                <a:ea typeface="Alexandria"/>
                <a:cs typeface="Alexandria"/>
                <a:sym typeface="Alexandria"/>
              </a:rPr>
              <a:t>Features Used</a:t>
            </a:r>
            <a:endParaRPr b="0" i="0" sz="1300" u="none" cap="none" strike="noStrike"/>
          </a:p>
        </p:txBody>
      </p:sp>
      <p:sp>
        <p:nvSpPr>
          <p:cNvPr id="988" name="Google Shape;988;p74"/>
          <p:cNvSpPr/>
          <p:nvPr/>
        </p:nvSpPr>
        <p:spPr>
          <a:xfrm>
            <a:off x="8938676" y="6207863"/>
            <a:ext cx="3135000" cy="135600"/>
          </a:xfrm>
          <a:prstGeom prst="rect">
            <a:avLst/>
          </a:prstGeom>
          <a:noFill/>
          <a:ln>
            <a:noFill/>
          </a:ln>
        </p:spPr>
        <p:txBody>
          <a:bodyPr anchorCtr="0" anchor="t" bIns="0" lIns="0" spcFirstLastPara="1" rIns="0" wrap="square" tIns="0">
            <a:noAutofit/>
          </a:bodyPr>
          <a:lstStyle/>
          <a:p>
            <a:pPr indent="0" lvl="0" marL="0" marR="0" rtl="0" algn="ctr">
              <a:lnSpc>
                <a:spcPct val="131579"/>
              </a:lnSpc>
              <a:spcBef>
                <a:spcPts val="0"/>
              </a:spcBef>
              <a:spcAft>
                <a:spcPts val="0"/>
              </a:spcAft>
              <a:buClr>
                <a:srgbClr val="3B3535"/>
              </a:buClr>
              <a:buSzPts val="800"/>
              <a:buFont typeface="Sora"/>
              <a:buNone/>
            </a:pPr>
            <a:r>
              <a:rPr b="0" i="0" lang="it-IT" sz="1100" u="none" cap="none" strike="noStrike">
                <a:solidFill>
                  <a:srgbClr val="3B3535"/>
                </a:solidFill>
                <a:latin typeface="Sora"/>
                <a:ea typeface="Sora"/>
                <a:cs typeface="Sora"/>
                <a:sym typeface="Sora"/>
              </a:rPr>
              <a:t>LF peak &amp; LF power% — selected by RFE</a:t>
            </a:r>
            <a:endParaRPr b="0" i="0" sz="1100" u="none" cap="none" strike="noStrike"/>
          </a:p>
        </p:txBody>
      </p:sp>
      <p:sp>
        <p:nvSpPr>
          <p:cNvPr id="989" name="Google Shape;989;p74"/>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75"/>
          <p:cNvSpPr/>
          <p:nvPr/>
        </p:nvSpPr>
        <p:spPr>
          <a:xfrm>
            <a:off x="564257" y="387945"/>
            <a:ext cx="7704900" cy="301800"/>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Clr>
                <a:srgbClr val="1F1E1E"/>
              </a:buClr>
              <a:buSzPts val="1900"/>
              <a:buFont typeface="Alexandria"/>
              <a:buNone/>
            </a:pPr>
            <a:r>
              <a:rPr b="0" i="0" lang="it-IT" sz="1900" u="none" cap="none" strike="noStrike">
                <a:solidFill>
                  <a:srgbClr val="1F1E1E"/>
                </a:solidFill>
                <a:latin typeface="Alexandria"/>
                <a:ea typeface="Alexandria"/>
                <a:cs typeface="Alexandria"/>
                <a:sym typeface="Alexandria"/>
              </a:rPr>
              <a:t>Directional Physiological Coupling </a:t>
            </a:r>
            <a:endParaRPr b="0" i="0" sz="1900" u="none" cap="none" strike="noStrike"/>
          </a:p>
        </p:txBody>
      </p:sp>
      <p:sp>
        <p:nvSpPr>
          <p:cNvPr id="996" name="Google Shape;996;p75"/>
          <p:cNvSpPr/>
          <p:nvPr/>
        </p:nvSpPr>
        <p:spPr>
          <a:xfrm>
            <a:off x="9437707" y="317859"/>
            <a:ext cx="1206600" cy="1509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1F1E1E"/>
              </a:buClr>
              <a:buSzPts val="900"/>
              <a:buFont typeface="Alexandria"/>
              <a:buNone/>
            </a:pPr>
            <a:r>
              <a:rPr b="0" i="0" lang="it-IT" sz="900" u="none" cap="none" strike="noStrike">
                <a:solidFill>
                  <a:srgbClr val="1F1E1E"/>
                </a:solidFill>
                <a:latin typeface="Alexandria"/>
                <a:ea typeface="Alexandria"/>
                <a:cs typeface="Alexandria"/>
                <a:sym typeface="Alexandria"/>
              </a:rPr>
              <a:t>Protocol &amp; Sample</a:t>
            </a:r>
            <a:endParaRPr b="0" i="0" sz="900" u="none" cap="none" strike="noStrike"/>
          </a:p>
        </p:txBody>
      </p:sp>
      <p:sp>
        <p:nvSpPr>
          <p:cNvPr id="997" name="Google Shape;997;p75"/>
          <p:cNvSpPr/>
          <p:nvPr/>
        </p:nvSpPr>
        <p:spPr>
          <a:xfrm>
            <a:off x="8528100" y="541950"/>
            <a:ext cx="3483300" cy="635100"/>
          </a:xfrm>
          <a:prstGeom prst="rect">
            <a:avLst/>
          </a:prstGeom>
          <a:noFill/>
          <a:ln>
            <a:noFill/>
          </a:ln>
        </p:spPr>
        <p:txBody>
          <a:bodyPr anchorCtr="0" anchor="t" bIns="0" lIns="0" spcFirstLastPara="1" rIns="0" wrap="square" tIns="0">
            <a:noAutofit/>
          </a:bodyPr>
          <a:lstStyle/>
          <a:p>
            <a:pPr indent="-311150" lvl="0" marL="292100" marR="0" rtl="0" algn="l">
              <a:lnSpc>
                <a:spcPct val="123529"/>
              </a:lnSpc>
              <a:spcBef>
                <a:spcPts val="0"/>
              </a:spcBef>
              <a:spcAft>
                <a:spcPts val="0"/>
              </a:spcAft>
              <a:buClr>
                <a:srgbClr val="3B3535"/>
              </a:buClr>
              <a:buSzPts val="1100"/>
              <a:buFont typeface="Sora"/>
              <a:buChar char="•"/>
            </a:pPr>
            <a:r>
              <a:rPr b="1" i="0" lang="it-IT" sz="1100" u="none" cap="none" strike="noStrike">
                <a:solidFill>
                  <a:srgbClr val="3B3535"/>
                </a:solidFill>
                <a:latin typeface="Sora"/>
                <a:ea typeface="Sora"/>
                <a:cs typeface="Sora"/>
                <a:sym typeface="Sora"/>
              </a:rPr>
              <a:t>20</a:t>
            </a:r>
            <a:r>
              <a:rPr b="0" i="0" lang="it-IT" sz="1100" u="none" cap="none" strike="noStrike">
                <a:solidFill>
                  <a:srgbClr val="3B3535"/>
                </a:solidFill>
                <a:latin typeface="Sora"/>
                <a:ea typeface="Sora"/>
                <a:cs typeface="Sora"/>
                <a:sym typeface="Sora"/>
              </a:rPr>
              <a:t> horses × </a:t>
            </a:r>
            <a:r>
              <a:rPr b="1" i="0" lang="it-IT" sz="1100" u="none" cap="none" strike="noStrike">
                <a:solidFill>
                  <a:srgbClr val="3B3535"/>
                </a:solidFill>
                <a:latin typeface="Sora"/>
                <a:ea typeface="Sora"/>
                <a:cs typeface="Sora"/>
                <a:sym typeface="Sora"/>
              </a:rPr>
              <a:t>40</a:t>
            </a:r>
            <a:r>
              <a:rPr b="0" i="0" lang="it-IT" sz="1100" u="none" cap="none" strike="noStrike">
                <a:solidFill>
                  <a:srgbClr val="3B3535"/>
                </a:solidFill>
                <a:latin typeface="Sora"/>
                <a:ea typeface="Sora"/>
                <a:cs typeface="Sora"/>
                <a:sym typeface="Sora"/>
              </a:rPr>
              <a:t> human participants </a:t>
            </a:r>
            <a:endParaRPr b="0" i="0" sz="1100" u="none" cap="none" strike="noStrike">
              <a:solidFill>
                <a:srgbClr val="3B3535"/>
              </a:solidFill>
              <a:latin typeface="Sora"/>
              <a:ea typeface="Sora"/>
              <a:cs typeface="Sora"/>
              <a:sym typeface="Sora"/>
            </a:endParaRPr>
          </a:p>
          <a:p>
            <a:pPr indent="0" lvl="0" marL="381000" marR="0" rtl="0" algn="l">
              <a:lnSpc>
                <a:spcPct val="123529"/>
              </a:lnSpc>
              <a:spcBef>
                <a:spcPts val="0"/>
              </a:spcBef>
              <a:spcAft>
                <a:spcPts val="0"/>
              </a:spcAft>
              <a:buNone/>
            </a:pPr>
            <a:r>
              <a:rPr b="0" i="0" lang="it-IT" sz="1100" u="none" cap="none" strike="noStrike">
                <a:solidFill>
                  <a:srgbClr val="3B3535"/>
                </a:solidFill>
                <a:latin typeface="Sora"/>
                <a:ea typeface="Sora"/>
                <a:cs typeface="Sora"/>
                <a:sym typeface="Sora"/>
              </a:rPr>
              <a:t>(20 familiar, 20 unfamiliar handlers)</a:t>
            </a:r>
            <a:endParaRPr b="0" i="0" sz="1100" u="none" cap="none" strike="noStrike"/>
          </a:p>
          <a:p>
            <a:pPr indent="-311150" lvl="0" marL="292100" marR="0" rtl="0" algn="l">
              <a:lnSpc>
                <a:spcPct val="123529"/>
              </a:lnSpc>
              <a:spcBef>
                <a:spcPts val="0"/>
              </a:spcBef>
              <a:spcAft>
                <a:spcPts val="0"/>
              </a:spcAft>
              <a:buClr>
                <a:srgbClr val="3B3535"/>
              </a:buClr>
              <a:buSzPts val="1100"/>
              <a:buFont typeface="Sora"/>
              <a:buChar char="•"/>
            </a:pPr>
            <a:r>
              <a:rPr b="0" i="0" lang="it-IT" sz="1100" u="none" cap="none" strike="noStrike">
                <a:solidFill>
                  <a:srgbClr val="3B3535"/>
                </a:solidFill>
                <a:latin typeface="Sora"/>
                <a:ea typeface="Sora"/>
                <a:cs typeface="Sora"/>
                <a:sym typeface="Sora"/>
              </a:rPr>
              <a:t>Three sessions:</a:t>
            </a:r>
            <a:r>
              <a:rPr b="1" i="0" lang="it-IT" sz="1100" u="none" cap="none" strike="noStrike">
                <a:solidFill>
                  <a:srgbClr val="3B3535"/>
                </a:solidFill>
                <a:latin typeface="Sora"/>
                <a:ea typeface="Sora"/>
                <a:cs typeface="Sora"/>
                <a:sym typeface="Sora"/>
              </a:rPr>
              <a:t> S1</a:t>
            </a:r>
            <a:r>
              <a:rPr b="0" i="0" lang="it-IT" sz="1100" u="none" cap="none" strike="noStrike">
                <a:solidFill>
                  <a:srgbClr val="3B3535"/>
                </a:solidFill>
                <a:latin typeface="Sora"/>
                <a:ea typeface="Sora"/>
                <a:cs typeface="Sora"/>
                <a:sym typeface="Sora"/>
              </a:rPr>
              <a:t> no-interaction (baseline), </a:t>
            </a:r>
            <a:r>
              <a:rPr b="1" i="0" lang="it-IT" sz="1100" u="none" cap="none" strike="noStrike">
                <a:solidFill>
                  <a:srgbClr val="3B3535"/>
                </a:solidFill>
                <a:latin typeface="Sora"/>
                <a:ea typeface="Sora"/>
                <a:cs typeface="Sora"/>
                <a:sym typeface="Sora"/>
              </a:rPr>
              <a:t>S2</a:t>
            </a:r>
            <a:r>
              <a:rPr b="0" i="0" lang="it-IT" sz="1100" u="none" cap="none" strike="noStrike">
                <a:solidFill>
                  <a:srgbClr val="3B3535"/>
                </a:solidFill>
                <a:latin typeface="Sora"/>
                <a:ea typeface="Sora"/>
                <a:cs typeface="Sora"/>
                <a:sym typeface="Sora"/>
              </a:rPr>
              <a:t> horse-driven free exploration, </a:t>
            </a:r>
            <a:r>
              <a:rPr b="1" i="0" lang="it-IT" sz="1100" u="none" cap="none" strike="noStrike">
                <a:solidFill>
                  <a:srgbClr val="3B3535"/>
                </a:solidFill>
                <a:latin typeface="Sora"/>
                <a:ea typeface="Sora"/>
                <a:cs typeface="Sora"/>
                <a:sym typeface="Sora"/>
              </a:rPr>
              <a:t>S3</a:t>
            </a:r>
            <a:r>
              <a:rPr b="0" i="0" lang="it-IT" sz="1100" u="none" cap="none" strike="noStrike">
                <a:solidFill>
                  <a:srgbClr val="3B3535"/>
                </a:solidFill>
                <a:latin typeface="Sora"/>
                <a:ea typeface="Sora"/>
                <a:cs typeface="Sora"/>
                <a:sym typeface="Sora"/>
              </a:rPr>
              <a:t> human-driven grooming (left/right randomized)</a:t>
            </a:r>
            <a:endParaRPr b="0" i="0" sz="1100" u="none" cap="none" strike="noStrike"/>
          </a:p>
          <a:p>
            <a:pPr indent="-311150" lvl="0" marL="292100" marR="0" rtl="0" algn="l">
              <a:lnSpc>
                <a:spcPct val="123529"/>
              </a:lnSpc>
              <a:spcBef>
                <a:spcPts val="0"/>
              </a:spcBef>
              <a:spcAft>
                <a:spcPts val="0"/>
              </a:spcAft>
              <a:buClr>
                <a:srgbClr val="3B3535"/>
              </a:buClr>
              <a:buSzPts val="1100"/>
              <a:buFont typeface="Sora"/>
              <a:buChar char="•"/>
            </a:pPr>
            <a:r>
              <a:rPr b="1" i="0" lang="it-IT" sz="1100" u="none" cap="none" strike="noStrike">
                <a:solidFill>
                  <a:srgbClr val="3B3535"/>
                </a:solidFill>
                <a:latin typeface="Sora"/>
                <a:ea typeface="Sora"/>
                <a:cs typeface="Sora"/>
                <a:sym typeface="Sora"/>
              </a:rPr>
              <a:t>Wearable ECG</a:t>
            </a:r>
            <a:r>
              <a:rPr b="0" i="0" lang="it-IT" sz="1100" u="none" cap="none" strike="noStrike">
                <a:solidFill>
                  <a:srgbClr val="3B3535"/>
                </a:solidFill>
                <a:latin typeface="Sora"/>
                <a:ea typeface="Sora"/>
                <a:cs typeface="Sora"/>
                <a:sym typeface="Sora"/>
              </a:rPr>
              <a:t> systems at 250 Hz; </a:t>
            </a:r>
            <a:endParaRPr sz="1100">
              <a:solidFill>
                <a:srgbClr val="3B3535"/>
              </a:solidFill>
              <a:latin typeface="Sora"/>
              <a:ea typeface="Sora"/>
              <a:cs typeface="Sora"/>
              <a:sym typeface="Sora"/>
            </a:endParaRPr>
          </a:p>
          <a:p>
            <a:pPr indent="0" lvl="0" marL="381000" marR="0" rtl="0" algn="l">
              <a:lnSpc>
                <a:spcPct val="123529"/>
              </a:lnSpc>
              <a:spcBef>
                <a:spcPts val="0"/>
              </a:spcBef>
              <a:spcAft>
                <a:spcPts val="0"/>
              </a:spcAft>
              <a:buNone/>
            </a:pPr>
            <a:r>
              <a:t/>
            </a:r>
            <a:endParaRPr sz="1100">
              <a:solidFill>
                <a:srgbClr val="3B3535"/>
              </a:solidFill>
              <a:latin typeface="Sora"/>
              <a:ea typeface="Sora"/>
              <a:cs typeface="Sora"/>
              <a:sym typeface="Sora"/>
            </a:endParaRPr>
          </a:p>
          <a:p>
            <a:pPr indent="-311150" lvl="0" marL="292100" marR="0" rtl="0" algn="l">
              <a:lnSpc>
                <a:spcPct val="123529"/>
              </a:lnSpc>
              <a:spcBef>
                <a:spcPts val="0"/>
              </a:spcBef>
              <a:spcAft>
                <a:spcPts val="0"/>
              </a:spcAft>
              <a:buClr>
                <a:srgbClr val="3B3535"/>
              </a:buClr>
              <a:buSzPts val="1100"/>
              <a:buFont typeface="Sora"/>
              <a:buChar char="•"/>
            </a:pPr>
            <a:r>
              <a:rPr b="1" i="0" lang="it-IT" sz="1100" u="none" cap="none" strike="noStrike">
                <a:solidFill>
                  <a:srgbClr val="3B3535"/>
                </a:solidFill>
                <a:latin typeface="Sora"/>
                <a:ea typeface="Sora"/>
                <a:cs typeface="Sora"/>
                <a:sym typeface="Sora"/>
              </a:rPr>
              <a:t>Time-varying bivariate MVAR models</a:t>
            </a:r>
            <a:r>
              <a:rPr b="0" i="0" lang="it-IT" sz="1100" u="none" cap="none" strike="noStrike">
                <a:solidFill>
                  <a:srgbClr val="3B3535"/>
                </a:solidFill>
                <a:latin typeface="Sora"/>
                <a:ea typeface="Sora"/>
                <a:cs typeface="Sora"/>
                <a:sym typeface="Sora"/>
              </a:rPr>
              <a:t> with Directed Coherence (DC) in LF (0.05–0.15 Hz) and HF (0.15–0.4 Hz)</a:t>
            </a:r>
            <a:endParaRPr b="0" i="0" sz="1100" u="none" cap="none" strike="noStrike"/>
          </a:p>
        </p:txBody>
      </p:sp>
      <p:sp>
        <p:nvSpPr>
          <p:cNvPr id="998" name="Google Shape;998;p75"/>
          <p:cNvSpPr/>
          <p:nvPr/>
        </p:nvSpPr>
        <p:spPr>
          <a:xfrm>
            <a:off x="6239868" y="5389959"/>
            <a:ext cx="1206600" cy="150900"/>
          </a:xfrm>
          <a:prstGeom prst="rect">
            <a:avLst/>
          </a:prstGeom>
          <a:noFill/>
          <a:ln>
            <a:noFill/>
          </a:ln>
        </p:spPr>
        <p:txBody>
          <a:bodyPr anchorCtr="0" anchor="t" bIns="0" lIns="0" spcFirstLastPara="1" rIns="0" wrap="square" tIns="0">
            <a:noAutofit/>
          </a:bodyPr>
          <a:lstStyle/>
          <a:p>
            <a:pPr indent="0" lvl="0" marL="0" marR="0" rtl="0" algn="l">
              <a:lnSpc>
                <a:spcPct val="127272"/>
              </a:lnSpc>
              <a:spcBef>
                <a:spcPts val="0"/>
              </a:spcBef>
              <a:spcAft>
                <a:spcPts val="0"/>
              </a:spcAft>
              <a:buClr>
                <a:srgbClr val="FFFFFF"/>
              </a:buClr>
              <a:buSzPts val="900"/>
              <a:buFont typeface="Alexandria SemiBold"/>
              <a:buNone/>
            </a:pPr>
            <a:r>
              <a:rPr b="1" i="0" lang="it-IT" sz="900" u="none" cap="none" strike="noStrike">
                <a:solidFill>
                  <a:srgbClr val="FFFFFF"/>
                </a:solidFill>
                <a:latin typeface="Alexandria SemiBold"/>
                <a:ea typeface="Alexandria SemiBold"/>
                <a:cs typeface="Alexandria SemiBold"/>
                <a:sym typeface="Alexandria SemiBold"/>
              </a:rPr>
              <a:t>Core Findings</a:t>
            </a:r>
            <a:endParaRPr b="0" i="0" sz="900" u="none" cap="none" strike="noStrike"/>
          </a:p>
        </p:txBody>
      </p:sp>
      <p:sp>
        <p:nvSpPr>
          <p:cNvPr id="999" name="Google Shape;999;p75"/>
          <p:cNvSpPr/>
          <p:nvPr/>
        </p:nvSpPr>
        <p:spPr>
          <a:xfrm>
            <a:off x="8458872" y="3662225"/>
            <a:ext cx="3483300" cy="885600"/>
          </a:xfrm>
          <a:prstGeom prst="rect">
            <a:avLst/>
          </a:prstGeom>
          <a:noFill/>
          <a:ln>
            <a:noFill/>
          </a:ln>
        </p:spPr>
        <p:txBody>
          <a:bodyPr anchorCtr="0" anchor="t" bIns="0" lIns="0" spcFirstLastPara="1" rIns="0" wrap="square" tIns="0">
            <a:noAutofit/>
          </a:bodyPr>
          <a:lstStyle/>
          <a:p>
            <a:pPr indent="-311150" lvl="0" marL="292100" marR="0" rtl="0" algn="l">
              <a:lnSpc>
                <a:spcPct val="123529"/>
              </a:lnSpc>
              <a:spcBef>
                <a:spcPts val="0"/>
              </a:spcBef>
              <a:spcAft>
                <a:spcPts val="0"/>
              </a:spcAft>
              <a:buClr>
                <a:schemeClr val="dk1"/>
              </a:buClr>
              <a:buSzPts val="1100"/>
              <a:buFont typeface="Sora Light"/>
              <a:buChar char="•"/>
            </a:pPr>
            <a:r>
              <a:rPr b="0" i="0" lang="it-IT" sz="1100" u="none" cap="none" strike="noStrike">
                <a:solidFill>
                  <a:schemeClr val="dk1"/>
                </a:solidFill>
                <a:latin typeface="Sora Light"/>
                <a:ea typeface="Sora Light"/>
                <a:cs typeface="Sora Light"/>
                <a:sym typeface="Sora Light"/>
              </a:rPr>
              <a:t>Bidirectional HRV synchronization demonstrated between humans and horses</a:t>
            </a:r>
            <a:endParaRPr sz="1100">
              <a:solidFill>
                <a:schemeClr val="dk1"/>
              </a:solidFill>
              <a:latin typeface="Sora Light"/>
              <a:ea typeface="Sora Light"/>
              <a:cs typeface="Sora Light"/>
              <a:sym typeface="Sora Light"/>
            </a:endParaRPr>
          </a:p>
          <a:p>
            <a:pPr indent="-311150" lvl="0" marL="292100" marR="0" rtl="0" algn="l">
              <a:lnSpc>
                <a:spcPct val="123529"/>
              </a:lnSpc>
              <a:spcBef>
                <a:spcPts val="0"/>
              </a:spcBef>
              <a:spcAft>
                <a:spcPts val="0"/>
              </a:spcAft>
              <a:buClr>
                <a:schemeClr val="dk1"/>
              </a:buClr>
              <a:buSzPts val="1100"/>
              <a:buFont typeface="Sora Light"/>
              <a:buChar char="•"/>
            </a:pPr>
            <a:r>
              <a:rPr b="1" i="0" lang="it-IT" sz="1100" u="none" cap="none" strike="noStrike">
                <a:solidFill>
                  <a:schemeClr val="dk1"/>
                </a:solidFill>
                <a:latin typeface="Sora"/>
                <a:ea typeface="Sora"/>
                <a:cs typeface="Sora"/>
                <a:sym typeface="Sora"/>
              </a:rPr>
              <a:t>quantitative evidence</a:t>
            </a:r>
            <a:r>
              <a:rPr b="0" i="0" lang="it-IT" sz="1100" u="none" cap="none" strike="noStrike">
                <a:solidFill>
                  <a:schemeClr val="dk1"/>
                </a:solidFill>
                <a:latin typeface="Sora Light"/>
                <a:ea typeface="Sora Light"/>
                <a:cs typeface="Sora Light"/>
                <a:sym typeface="Sora Light"/>
              </a:rPr>
              <a:t> of directional interspecies ANS coupling</a:t>
            </a:r>
            <a:endParaRPr b="0" i="0" sz="1100" u="none" cap="none" strike="noStrike">
              <a:solidFill>
                <a:schemeClr val="dk1"/>
              </a:solidFill>
            </a:endParaRPr>
          </a:p>
          <a:p>
            <a:pPr indent="-311150" lvl="0" marL="292100" marR="0" rtl="0" algn="l">
              <a:lnSpc>
                <a:spcPct val="123529"/>
              </a:lnSpc>
              <a:spcBef>
                <a:spcPts val="0"/>
              </a:spcBef>
              <a:spcAft>
                <a:spcPts val="0"/>
              </a:spcAft>
              <a:buClr>
                <a:schemeClr val="dk1"/>
              </a:buClr>
              <a:buSzPts val="1100"/>
              <a:buFont typeface="Sora Light"/>
              <a:buChar char="•"/>
            </a:pPr>
            <a:r>
              <a:rPr b="1" i="0" lang="it-IT" sz="1100" u="none" cap="none" strike="noStrike">
                <a:solidFill>
                  <a:schemeClr val="dk1"/>
                </a:solidFill>
                <a:latin typeface="Sora"/>
                <a:ea typeface="Sora"/>
                <a:cs typeface="Sora"/>
                <a:sym typeface="Sora"/>
              </a:rPr>
              <a:t>Familiar dyads</a:t>
            </a:r>
            <a:r>
              <a:rPr b="0" i="0" lang="it-IT" sz="1100" u="none" cap="none" strike="noStrike">
                <a:solidFill>
                  <a:schemeClr val="dk1"/>
                </a:solidFill>
                <a:latin typeface="Sora Light"/>
                <a:ea typeface="Sora Light"/>
                <a:cs typeface="Sora Light"/>
                <a:sym typeface="Sora Light"/>
              </a:rPr>
              <a:t>: earlier, broader bidirectional coupling in S2; horse-led directionality during left-side grooming (S3L)</a:t>
            </a:r>
            <a:endParaRPr b="0" i="0" sz="1100" u="none" cap="none" strike="noStrike">
              <a:solidFill>
                <a:schemeClr val="dk1"/>
              </a:solidFill>
            </a:endParaRPr>
          </a:p>
          <a:p>
            <a:pPr indent="-311150" lvl="0" marL="292100" marR="0" rtl="0" algn="l">
              <a:lnSpc>
                <a:spcPct val="123529"/>
              </a:lnSpc>
              <a:spcBef>
                <a:spcPts val="0"/>
              </a:spcBef>
              <a:spcAft>
                <a:spcPts val="0"/>
              </a:spcAft>
              <a:buClr>
                <a:schemeClr val="dk1"/>
              </a:buClr>
              <a:buSzPts val="1100"/>
              <a:buFont typeface="Sora Light"/>
              <a:buChar char="•"/>
            </a:pPr>
            <a:r>
              <a:rPr b="1" i="0" lang="it-IT" sz="1100" u="none" cap="none" strike="noStrike">
                <a:solidFill>
                  <a:schemeClr val="dk1"/>
                </a:solidFill>
                <a:latin typeface="Sora"/>
                <a:ea typeface="Sora"/>
                <a:cs typeface="Sora"/>
                <a:sym typeface="Sora"/>
              </a:rPr>
              <a:t>Unfamiliar dyads</a:t>
            </a:r>
            <a:r>
              <a:rPr b="0" i="0" lang="it-IT" sz="1100" u="none" cap="none" strike="noStrike">
                <a:solidFill>
                  <a:schemeClr val="dk1"/>
                </a:solidFill>
                <a:latin typeface="Sora Light"/>
                <a:ea typeface="Sora Light"/>
                <a:cs typeface="Sora Light"/>
                <a:sym typeface="Sora Light"/>
              </a:rPr>
              <a:t>: coupling emerges later in S2, primarily horse→human; bidirectional only in S3L</a:t>
            </a:r>
            <a:endParaRPr b="0" i="0" sz="1100" u="none" cap="none" strike="noStrike">
              <a:solidFill>
                <a:schemeClr val="dk1"/>
              </a:solidFill>
            </a:endParaRPr>
          </a:p>
          <a:p>
            <a:pPr indent="-311150" lvl="0" marL="292100" marR="0" rtl="0" algn="l">
              <a:lnSpc>
                <a:spcPct val="123529"/>
              </a:lnSpc>
              <a:spcBef>
                <a:spcPts val="0"/>
              </a:spcBef>
              <a:spcAft>
                <a:spcPts val="0"/>
              </a:spcAft>
              <a:buClr>
                <a:schemeClr val="dk1"/>
              </a:buClr>
              <a:buSzPts val="1100"/>
              <a:buFont typeface="Sora Light"/>
              <a:buChar char="•"/>
            </a:pPr>
            <a:r>
              <a:rPr b="1" i="0" lang="it-IT" sz="1100" u="none" cap="none" strike="noStrike">
                <a:solidFill>
                  <a:schemeClr val="dk1"/>
                </a:solidFill>
                <a:latin typeface="Sora"/>
                <a:ea typeface="Sora"/>
                <a:cs typeface="Sora"/>
                <a:sym typeface="Sora"/>
              </a:rPr>
              <a:t>LF band</a:t>
            </a:r>
            <a:r>
              <a:rPr b="0" i="0" lang="it-IT" sz="1100" u="none" cap="none" strike="noStrike">
                <a:solidFill>
                  <a:schemeClr val="dk1"/>
                </a:solidFill>
                <a:latin typeface="Sora Light"/>
                <a:ea typeface="Sora Light"/>
                <a:cs typeface="Sora Light"/>
                <a:sym typeface="Sora Light"/>
              </a:rPr>
              <a:t>: sympathetic+parasympathetic coupling; </a:t>
            </a:r>
            <a:r>
              <a:rPr b="1" i="0" lang="it-IT" sz="1100" u="none" cap="none" strike="noStrike">
                <a:solidFill>
                  <a:schemeClr val="dk1"/>
                </a:solidFill>
                <a:latin typeface="Sora"/>
                <a:ea typeface="Sora"/>
                <a:cs typeface="Sora"/>
                <a:sym typeface="Sora"/>
              </a:rPr>
              <a:t>HF band</a:t>
            </a:r>
            <a:r>
              <a:rPr b="0" i="0" lang="it-IT" sz="1100" u="none" cap="none" strike="noStrike">
                <a:solidFill>
                  <a:schemeClr val="dk1"/>
                </a:solidFill>
                <a:latin typeface="Sora Light"/>
                <a:ea typeface="Sora Light"/>
                <a:cs typeface="Sora Light"/>
                <a:sym typeface="Sora Light"/>
              </a:rPr>
              <a:t>: primarily parasympathetic coupling</a:t>
            </a:r>
            <a:endParaRPr b="0" i="0" sz="1100" u="none" cap="none" strike="noStrike">
              <a:solidFill>
                <a:schemeClr val="dk1"/>
              </a:solidFill>
            </a:endParaRPr>
          </a:p>
          <a:p>
            <a:pPr indent="-311150" lvl="0" marL="292100" marR="0" rtl="0" algn="l">
              <a:lnSpc>
                <a:spcPct val="123529"/>
              </a:lnSpc>
              <a:spcBef>
                <a:spcPts val="0"/>
              </a:spcBef>
              <a:spcAft>
                <a:spcPts val="0"/>
              </a:spcAft>
              <a:buClr>
                <a:schemeClr val="dk1"/>
              </a:buClr>
              <a:buSzPts val="1100"/>
              <a:buFont typeface="Sora Light"/>
              <a:buChar char="•"/>
            </a:pPr>
            <a:r>
              <a:rPr b="1" i="0" lang="it-IT" sz="1100" u="none" cap="none" strike="noStrike">
                <a:solidFill>
                  <a:schemeClr val="dk1"/>
                </a:solidFill>
                <a:latin typeface="Sora"/>
                <a:ea typeface="Sora"/>
                <a:cs typeface="Sora"/>
                <a:sym typeface="Sora"/>
              </a:rPr>
              <a:t>Left vs. right grooming</a:t>
            </a:r>
            <a:r>
              <a:rPr b="0" i="0" lang="it-IT" sz="1100" u="none" cap="none" strike="noStrike">
                <a:solidFill>
                  <a:schemeClr val="dk1"/>
                </a:solidFill>
                <a:latin typeface="Sora Light"/>
                <a:ea typeface="Sora Light"/>
                <a:cs typeface="Sora Light"/>
                <a:sym typeface="Sora Light"/>
              </a:rPr>
              <a:t> side differences reflect horses' asymmetric handling history</a:t>
            </a:r>
            <a:endParaRPr b="0" i="0" sz="1100" u="none" cap="none" strike="noStrike">
              <a:solidFill>
                <a:schemeClr val="dk1"/>
              </a:solidFill>
            </a:endParaRPr>
          </a:p>
        </p:txBody>
      </p:sp>
      <p:sp>
        <p:nvSpPr>
          <p:cNvPr id="1000" name="Google Shape;1000;p75"/>
          <p:cNvSpPr/>
          <p:nvPr/>
        </p:nvSpPr>
        <p:spPr>
          <a:xfrm>
            <a:off x="10644300" y="6495259"/>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1001" name="Google Shape;1001;p75" title="Screenshot 2026-02-16 alle 18.34.26.png"/>
          <p:cNvPicPr preferRelativeResize="0"/>
          <p:nvPr/>
        </p:nvPicPr>
        <p:blipFill>
          <a:blip r:embed="rId3">
            <a:alphaModFix/>
          </a:blip>
          <a:stretch>
            <a:fillRect/>
          </a:stretch>
        </p:blipFill>
        <p:spPr>
          <a:xfrm>
            <a:off x="462113" y="1126754"/>
            <a:ext cx="7909176" cy="460448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sp>
        <p:nvSpPr>
          <p:cNvPr id="1007" name="Google Shape;1007;p76"/>
          <p:cNvSpPr/>
          <p:nvPr/>
        </p:nvSpPr>
        <p:spPr>
          <a:xfrm>
            <a:off x="539948" y="371177"/>
            <a:ext cx="6213600" cy="288900"/>
          </a:xfrm>
          <a:prstGeom prst="rect">
            <a:avLst/>
          </a:prstGeom>
          <a:noFill/>
          <a:ln>
            <a:noFill/>
          </a:ln>
        </p:spPr>
        <p:txBody>
          <a:bodyPr anchorCtr="0" anchor="t" bIns="0" lIns="0" spcFirstLastPara="1" rIns="0" wrap="square" tIns="0">
            <a:noAutofit/>
          </a:bodyPr>
          <a:lstStyle/>
          <a:p>
            <a:pPr indent="0" lvl="0" marL="0" marR="0" rtl="0" algn="l">
              <a:lnSpc>
                <a:spcPct val="125581"/>
              </a:lnSpc>
              <a:spcBef>
                <a:spcPts val="0"/>
              </a:spcBef>
              <a:spcAft>
                <a:spcPts val="0"/>
              </a:spcAft>
              <a:buClr>
                <a:srgbClr val="1F1E1E"/>
              </a:buClr>
              <a:buSzPts val="1800"/>
              <a:buFont typeface="Alexandria"/>
              <a:buNone/>
            </a:pPr>
            <a:r>
              <a:rPr b="0" i="0" lang="it-IT" sz="1800" u="none" cap="none" strike="noStrike">
                <a:solidFill>
                  <a:srgbClr val="1F1E1E"/>
                </a:solidFill>
                <a:latin typeface="Alexandria"/>
                <a:ea typeface="Alexandria"/>
                <a:cs typeface="Alexandria"/>
                <a:sym typeface="Alexandria"/>
              </a:rPr>
              <a:t>Behavior-Physiology Correlations: Familiarity Matters</a:t>
            </a:r>
            <a:endParaRPr b="0" i="0" sz="1800" u="none" cap="none" strike="noStrike"/>
          </a:p>
        </p:txBody>
      </p:sp>
      <p:pic>
        <p:nvPicPr>
          <p:cNvPr descr="preencoded.png" id="1008" name="Google Shape;1008;p76"/>
          <p:cNvPicPr preferRelativeResize="0"/>
          <p:nvPr/>
        </p:nvPicPr>
        <p:blipFill rotWithShape="1">
          <a:blip r:embed="rId3">
            <a:alphaModFix/>
          </a:blip>
          <a:srcRect b="0" l="0" r="0" t="0"/>
          <a:stretch/>
        </p:blipFill>
        <p:spPr>
          <a:xfrm>
            <a:off x="474261" y="757322"/>
            <a:ext cx="6715974" cy="2381330"/>
          </a:xfrm>
          <a:prstGeom prst="rect">
            <a:avLst/>
          </a:prstGeom>
          <a:noFill/>
          <a:ln>
            <a:noFill/>
          </a:ln>
        </p:spPr>
      </p:pic>
      <p:pic>
        <p:nvPicPr>
          <p:cNvPr descr="preencoded.png" id="1009" name="Google Shape;1009;p76"/>
          <p:cNvPicPr preferRelativeResize="0"/>
          <p:nvPr/>
        </p:nvPicPr>
        <p:blipFill rotWithShape="1">
          <a:blip r:embed="rId4">
            <a:alphaModFix/>
          </a:blip>
          <a:srcRect b="0" l="0" r="0" t="0"/>
          <a:stretch/>
        </p:blipFill>
        <p:spPr>
          <a:xfrm>
            <a:off x="457838" y="3325324"/>
            <a:ext cx="6715974" cy="2949425"/>
          </a:xfrm>
          <a:prstGeom prst="rect">
            <a:avLst/>
          </a:prstGeom>
          <a:noFill/>
          <a:ln>
            <a:noFill/>
          </a:ln>
        </p:spPr>
      </p:pic>
      <p:sp>
        <p:nvSpPr>
          <p:cNvPr id="1010" name="Google Shape;1010;p76"/>
          <p:cNvSpPr/>
          <p:nvPr/>
        </p:nvSpPr>
        <p:spPr>
          <a:xfrm>
            <a:off x="468698" y="6425006"/>
            <a:ext cx="11112000" cy="218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Spearman correlations between DC (integrated LF and HF) and behavioral indexes</a:t>
            </a:r>
            <a:r>
              <a:rPr lang="it-IT" sz="1100">
                <a:solidFill>
                  <a:srgbClr val="3B3535"/>
                </a:solidFill>
                <a:latin typeface="Sora"/>
                <a:ea typeface="Sora"/>
                <a:cs typeface="Sora"/>
                <a:sym typeface="Sora"/>
              </a:rPr>
              <a:t>, </a:t>
            </a:r>
            <a:r>
              <a:rPr b="0" i="0" lang="it-IT" sz="1100" u="none" cap="none" strike="noStrike">
                <a:solidFill>
                  <a:srgbClr val="3B3535"/>
                </a:solidFill>
                <a:latin typeface="Sora"/>
                <a:ea typeface="Sora"/>
                <a:cs typeface="Sora"/>
                <a:sym typeface="Sora"/>
              </a:rPr>
              <a:t> frustration, environmental/human exploration, attentive behaviors — were assessed via permutation bootstrap with Bonferroni correction. Results differed substantially by familiarity level.</a:t>
            </a:r>
            <a:endParaRPr b="0" i="0" u="none" cap="none" strike="noStrike"/>
          </a:p>
        </p:txBody>
      </p:sp>
      <p:sp>
        <p:nvSpPr>
          <p:cNvPr id="1011" name="Google Shape;1011;p76"/>
          <p:cNvSpPr/>
          <p:nvPr/>
        </p:nvSpPr>
        <p:spPr>
          <a:xfrm>
            <a:off x="7450648" y="660074"/>
            <a:ext cx="50700" cy="1029300"/>
          </a:xfrm>
          <a:prstGeom prst="roundRect">
            <a:avLst>
              <a:gd fmla="val 72554"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sz="1700"/>
          </a:p>
        </p:txBody>
      </p:sp>
      <p:sp>
        <p:nvSpPr>
          <p:cNvPr id="1012" name="Google Shape;1012;p76"/>
          <p:cNvSpPr/>
          <p:nvPr/>
        </p:nvSpPr>
        <p:spPr>
          <a:xfrm>
            <a:off x="7601844" y="397472"/>
            <a:ext cx="2761800" cy="2184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Alexandria"/>
              <a:buNone/>
            </a:pPr>
            <a:r>
              <a:rPr b="0" i="0" lang="it-IT" sz="1200" u="none" cap="none" strike="noStrike">
                <a:solidFill>
                  <a:srgbClr val="3B3535"/>
                </a:solidFill>
                <a:latin typeface="Alexandria"/>
                <a:ea typeface="Alexandria"/>
                <a:cs typeface="Alexandria"/>
                <a:sym typeface="Alexandria"/>
              </a:rPr>
              <a:t>Familiar Human — LF Band</a:t>
            </a:r>
            <a:endParaRPr b="0" i="0" sz="1200" u="none" cap="none" strike="noStrike"/>
          </a:p>
        </p:txBody>
      </p:sp>
      <p:sp>
        <p:nvSpPr>
          <p:cNvPr id="1013" name="Google Shape;1013;p76"/>
          <p:cNvSpPr/>
          <p:nvPr/>
        </p:nvSpPr>
        <p:spPr>
          <a:xfrm>
            <a:off x="7625000" y="664398"/>
            <a:ext cx="4131900" cy="654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DC(horse→human)</a:t>
            </a:r>
            <a:r>
              <a:rPr b="0" i="0" lang="it-IT" sz="1100" u="none" cap="none" strike="noStrike">
                <a:solidFill>
                  <a:srgbClr val="3B3535"/>
                </a:solidFill>
                <a:latin typeface="Sora"/>
                <a:ea typeface="Sora"/>
                <a:cs typeface="Sora"/>
                <a:sym typeface="Sora"/>
              </a:rPr>
              <a:t> negatively correlated with environmental exploration (ρ=−0.49, p=0.029) environmental attention (ρ=−0.54, p=0.015),</a:t>
            </a:r>
            <a:endParaRPr sz="1100">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positively correlated with attention toward the human (ρ=+0.51, p=0.021).</a:t>
            </a:r>
            <a:endParaRPr b="0" i="0" sz="1100" u="none" cap="none" strike="noStrike">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DC(human→horse)</a:t>
            </a:r>
            <a:r>
              <a:rPr b="0" i="0" lang="it-IT" sz="1100" u="none" cap="none" strike="noStrike">
                <a:solidFill>
                  <a:srgbClr val="3B3535"/>
                </a:solidFill>
                <a:latin typeface="Sora"/>
                <a:ea typeface="Sora"/>
                <a:cs typeface="Sora"/>
                <a:sym typeface="Sora"/>
              </a:rPr>
              <a:t> negatively correlated with environmental attention (ρ=−0.70, p=0.001). </a:t>
            </a:r>
            <a:endParaRPr b="0" i="0" sz="1100" u="none" cap="none" strike="noStrike"/>
          </a:p>
        </p:txBody>
      </p:sp>
      <p:sp>
        <p:nvSpPr>
          <p:cNvPr id="1014" name="Google Shape;1014;p76"/>
          <p:cNvSpPr/>
          <p:nvPr/>
        </p:nvSpPr>
        <p:spPr>
          <a:xfrm>
            <a:off x="7403468" y="2914349"/>
            <a:ext cx="50700" cy="1029300"/>
          </a:xfrm>
          <a:prstGeom prst="roundRect">
            <a:avLst>
              <a:gd fmla="val 72554"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sz="1700"/>
          </a:p>
        </p:txBody>
      </p:sp>
      <p:sp>
        <p:nvSpPr>
          <p:cNvPr id="1015" name="Google Shape;1015;p76"/>
          <p:cNvSpPr/>
          <p:nvPr/>
        </p:nvSpPr>
        <p:spPr>
          <a:xfrm>
            <a:off x="7557858" y="2482920"/>
            <a:ext cx="3174300" cy="2184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Alexandria"/>
              <a:buNone/>
            </a:pPr>
            <a:r>
              <a:rPr b="0" i="0" lang="it-IT" sz="1200" u="none" cap="none" strike="noStrike">
                <a:solidFill>
                  <a:srgbClr val="3B3535"/>
                </a:solidFill>
                <a:latin typeface="Alexandria"/>
                <a:ea typeface="Alexandria"/>
                <a:cs typeface="Alexandria"/>
                <a:sym typeface="Alexandria"/>
              </a:rPr>
              <a:t>Unfamiliar Human — HF Band</a:t>
            </a:r>
            <a:endParaRPr b="0" i="0" sz="1200" u="none" cap="none" strike="noStrike"/>
          </a:p>
        </p:txBody>
      </p:sp>
      <p:sp>
        <p:nvSpPr>
          <p:cNvPr id="1016" name="Google Shape;1016;p76"/>
          <p:cNvSpPr/>
          <p:nvPr/>
        </p:nvSpPr>
        <p:spPr>
          <a:xfrm>
            <a:off x="7592271" y="2714923"/>
            <a:ext cx="4155300" cy="5457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A single significant inverse correlation emerged: </a:t>
            </a:r>
            <a:r>
              <a:rPr b="1" i="0" lang="it-IT" sz="1100" u="none" cap="none" strike="noStrike">
                <a:solidFill>
                  <a:srgbClr val="3B3535"/>
                </a:solidFill>
                <a:latin typeface="Sora"/>
                <a:ea typeface="Sora"/>
                <a:cs typeface="Sora"/>
                <a:sym typeface="Sora"/>
              </a:rPr>
              <a:t>DC(horse→human)</a:t>
            </a:r>
            <a:r>
              <a:rPr b="0" i="0" lang="it-IT" sz="1100" u="none" cap="none" strike="noStrike">
                <a:solidFill>
                  <a:srgbClr val="3B3535"/>
                </a:solidFill>
                <a:latin typeface="Sora"/>
                <a:ea typeface="Sora"/>
                <a:cs typeface="Sora"/>
                <a:sym typeface="Sora"/>
              </a:rPr>
              <a:t> in HF negatively correlated with horse attention toward the person (ρ=−0.63, p=0.003). </a:t>
            </a:r>
            <a:endParaRPr b="0" i="0" sz="1100" u="none" cap="none" strike="noStrike">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t/>
            </a:r>
            <a:endParaRPr sz="1100">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Parasympathetic-band synchronization with unfamiliar individuals appears associated with mutual relaxation </a:t>
            </a:r>
            <a:endParaRPr b="0" i="0" sz="1100" u="none" cap="none" strike="noStrike"/>
          </a:p>
        </p:txBody>
      </p:sp>
      <p:sp>
        <p:nvSpPr>
          <p:cNvPr id="1017" name="Google Shape;1017;p76"/>
          <p:cNvSpPr/>
          <p:nvPr/>
        </p:nvSpPr>
        <p:spPr>
          <a:xfrm>
            <a:off x="7403487" y="4520599"/>
            <a:ext cx="50700" cy="1029300"/>
          </a:xfrm>
          <a:prstGeom prst="roundRect">
            <a:avLst>
              <a:gd fmla="val 72554" name="adj"/>
            </a:avLst>
          </a:prstGeom>
          <a:solidFill>
            <a:srgbClr val="1A2D7A"/>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sz="1700"/>
          </a:p>
        </p:txBody>
      </p:sp>
      <p:sp>
        <p:nvSpPr>
          <p:cNvPr id="1018" name="Google Shape;1018;p76"/>
          <p:cNvSpPr/>
          <p:nvPr/>
        </p:nvSpPr>
        <p:spPr>
          <a:xfrm>
            <a:off x="7501346" y="4270733"/>
            <a:ext cx="1154400" cy="144300"/>
          </a:xfrm>
          <a:prstGeom prst="rect">
            <a:avLst/>
          </a:prstGeom>
          <a:noFill/>
          <a:ln>
            <a:noFill/>
          </a:ln>
        </p:spPr>
        <p:txBody>
          <a:bodyPr anchorCtr="0" anchor="t" bIns="0" lIns="0" spcFirstLastPara="1" rIns="0" wrap="square" tIns="0">
            <a:noAutofit/>
          </a:bodyPr>
          <a:lstStyle/>
          <a:p>
            <a:pPr indent="0" lvl="0" marL="0" marR="0" rtl="0" algn="l">
              <a:lnSpc>
                <a:spcPct val="128571"/>
              </a:lnSpc>
              <a:spcBef>
                <a:spcPts val="0"/>
              </a:spcBef>
              <a:spcAft>
                <a:spcPts val="0"/>
              </a:spcAft>
              <a:buClr>
                <a:srgbClr val="3B3535"/>
              </a:buClr>
              <a:buSzPts val="900"/>
              <a:buFont typeface="Alexandria"/>
              <a:buNone/>
            </a:pPr>
            <a:r>
              <a:rPr b="0" i="0" lang="it-IT" sz="1200" u="none" cap="none" strike="noStrike">
                <a:solidFill>
                  <a:srgbClr val="3B3535"/>
                </a:solidFill>
                <a:latin typeface="Alexandria"/>
                <a:ea typeface="Alexandria"/>
                <a:cs typeface="Alexandria"/>
                <a:sym typeface="Alexandria"/>
              </a:rPr>
              <a:t>Interpretation</a:t>
            </a:r>
            <a:endParaRPr b="0" i="0" sz="1200" u="none" cap="none" strike="noStrike"/>
          </a:p>
        </p:txBody>
      </p:sp>
      <p:sp>
        <p:nvSpPr>
          <p:cNvPr id="1019" name="Google Shape;1019;p76"/>
          <p:cNvSpPr/>
          <p:nvPr/>
        </p:nvSpPr>
        <p:spPr>
          <a:xfrm>
            <a:off x="7557850" y="4520600"/>
            <a:ext cx="4369800" cy="6549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700"/>
              <a:buFont typeface="Sora"/>
              <a:buNone/>
            </a:pPr>
            <a:r>
              <a:rPr b="0" i="0" lang="it-IT" sz="1100" u="none" cap="none" strike="noStrike">
                <a:solidFill>
                  <a:srgbClr val="3B3535"/>
                </a:solidFill>
                <a:latin typeface="Sora"/>
                <a:ea typeface="Sora"/>
                <a:cs typeface="Sora"/>
                <a:sym typeface="Sora"/>
              </a:rPr>
              <a:t> </a:t>
            </a:r>
            <a:endParaRPr b="0" i="0" sz="1100" u="none" cap="none" strike="noStrike">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rPr b="1" i="0" lang="it-IT" sz="1100" u="none" cap="none" strike="noStrike">
                <a:solidFill>
                  <a:srgbClr val="3B3535"/>
                </a:solidFill>
                <a:latin typeface="Sora"/>
                <a:ea typeface="Sora"/>
                <a:cs typeface="Sora"/>
                <a:sym typeface="Sora"/>
              </a:rPr>
              <a:t>Familiarity shapes</a:t>
            </a:r>
            <a:r>
              <a:rPr b="0" i="0" lang="it-IT" sz="1100" u="none" cap="none" strike="noStrike">
                <a:solidFill>
                  <a:srgbClr val="3B3535"/>
                </a:solidFill>
                <a:latin typeface="Sora"/>
                <a:ea typeface="Sora"/>
                <a:cs typeface="Sora"/>
                <a:sym typeface="Sora"/>
              </a:rPr>
              <a:t> which</a:t>
            </a:r>
            <a:r>
              <a:rPr b="1" i="0" lang="it-IT" sz="1100" u="none" cap="none" strike="noStrike">
                <a:solidFill>
                  <a:srgbClr val="3B3535"/>
                </a:solidFill>
                <a:latin typeface="Sora"/>
                <a:ea typeface="Sora"/>
                <a:cs typeface="Sora"/>
                <a:sym typeface="Sora"/>
              </a:rPr>
              <a:t> autonomic channels</a:t>
            </a:r>
            <a:r>
              <a:rPr b="0" i="0" lang="it-IT" sz="1100" u="none" cap="none" strike="noStrike">
                <a:solidFill>
                  <a:srgbClr val="3B3535"/>
                </a:solidFill>
                <a:latin typeface="Sora"/>
                <a:ea typeface="Sora"/>
                <a:cs typeface="Sora"/>
                <a:sym typeface="Sora"/>
              </a:rPr>
              <a:t> (LF vs. HF) carry the interaction and determines whether attention is directed toward the human or the broader environment. </a:t>
            </a:r>
            <a:endParaRPr b="0" i="0" sz="1100" u="none" cap="none" strike="noStrike">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t/>
            </a:r>
            <a:endParaRPr b="1" sz="1100">
              <a:solidFill>
                <a:srgbClr val="3B3535"/>
              </a:solidFill>
              <a:latin typeface="Sora"/>
              <a:ea typeface="Sora"/>
              <a:cs typeface="Sora"/>
              <a:sym typeface="Sora"/>
            </a:endParaRPr>
          </a:p>
          <a:p>
            <a:pPr indent="0" lvl="0" marL="0" marR="0" rtl="0" algn="l">
              <a:lnSpc>
                <a:spcPct val="125000"/>
              </a:lnSpc>
              <a:spcBef>
                <a:spcPts val="0"/>
              </a:spcBef>
              <a:spcAft>
                <a:spcPts val="0"/>
              </a:spcAft>
              <a:buClr>
                <a:srgbClr val="3B3535"/>
              </a:buClr>
              <a:buSzPts val="700"/>
              <a:buFont typeface="Sora"/>
              <a:buNone/>
            </a:pPr>
            <a:r>
              <a:rPr b="1" lang="it-IT" sz="1100">
                <a:solidFill>
                  <a:srgbClr val="3B3535"/>
                </a:solidFill>
                <a:latin typeface="Sora"/>
                <a:ea typeface="Sora"/>
                <a:cs typeface="Sora"/>
                <a:sym typeface="Sora"/>
              </a:rPr>
              <a:t>U</a:t>
            </a:r>
            <a:r>
              <a:rPr b="1" i="0" lang="it-IT" sz="1100" u="none" cap="none" strike="noStrike">
                <a:solidFill>
                  <a:srgbClr val="3B3535"/>
                </a:solidFill>
                <a:latin typeface="Sora"/>
                <a:ea typeface="Sora"/>
                <a:cs typeface="Sora"/>
                <a:sym typeface="Sora"/>
              </a:rPr>
              <a:t>nconscious interspecies communication system</a:t>
            </a:r>
            <a:r>
              <a:rPr b="0" i="0" lang="it-IT" sz="1100" u="none" cap="none" strike="noStrike">
                <a:solidFill>
                  <a:srgbClr val="3B3535"/>
                </a:solidFill>
                <a:latin typeface="Sora"/>
                <a:ea typeface="Sora"/>
                <a:cs typeface="Sora"/>
                <a:sym typeface="Sora"/>
              </a:rPr>
              <a:t> that adaptively allocates attentional resources.</a:t>
            </a:r>
            <a:endParaRPr b="0" i="0" sz="1100" u="none" cap="none" strike="noStrike"/>
          </a:p>
        </p:txBody>
      </p:sp>
      <p:sp>
        <p:nvSpPr>
          <p:cNvPr id="1020" name="Google Shape;1020;p76"/>
          <p:cNvSpPr/>
          <p:nvPr/>
        </p:nvSpPr>
        <p:spPr>
          <a:xfrm>
            <a:off x="10644300" y="6473225"/>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700">
              <a:highlight>
                <a:srgbClr val="FFFAFA"/>
              </a:highlight>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77"/>
          <p:cNvSpPr/>
          <p:nvPr/>
        </p:nvSpPr>
        <p:spPr>
          <a:xfrm>
            <a:off x="631924" y="494208"/>
            <a:ext cx="9252900" cy="389700"/>
          </a:xfrm>
          <a:prstGeom prst="rect">
            <a:avLst/>
          </a:prstGeom>
          <a:noFill/>
          <a:ln>
            <a:noFill/>
          </a:ln>
        </p:spPr>
        <p:txBody>
          <a:bodyPr anchorCtr="0" anchor="t" bIns="0" lIns="0" spcFirstLastPara="1" rIns="0" wrap="square" tIns="0">
            <a:noAutofit/>
          </a:bodyPr>
          <a:lstStyle/>
          <a:p>
            <a:pPr indent="0" lvl="0" marL="0" marR="0" rtl="0" algn="l">
              <a:lnSpc>
                <a:spcPct val="125862"/>
              </a:lnSpc>
              <a:spcBef>
                <a:spcPts val="0"/>
              </a:spcBef>
              <a:spcAft>
                <a:spcPts val="0"/>
              </a:spcAft>
              <a:buClr>
                <a:srgbClr val="1F1E1E"/>
              </a:buClr>
              <a:buSzPts val="2400"/>
              <a:buFont typeface="Alexandria"/>
              <a:buNone/>
            </a:pPr>
            <a:r>
              <a:rPr b="0" i="0" lang="it-IT" sz="2400" u="none" cap="none" strike="noStrike">
                <a:solidFill>
                  <a:srgbClr val="1F1E1E"/>
                </a:solidFill>
                <a:latin typeface="Alexandria"/>
                <a:ea typeface="Alexandria"/>
                <a:cs typeface="Alexandria"/>
                <a:sym typeface="Alexandria"/>
              </a:rPr>
              <a:t>Toward a Standardized AAI Physiological Protocol</a:t>
            </a:r>
            <a:endParaRPr b="0" i="0" sz="2400" u="none" cap="none" strike="noStrike"/>
          </a:p>
        </p:txBody>
      </p:sp>
      <p:sp>
        <p:nvSpPr>
          <p:cNvPr id="1027" name="Google Shape;1027;p77"/>
          <p:cNvSpPr/>
          <p:nvPr/>
        </p:nvSpPr>
        <p:spPr>
          <a:xfrm>
            <a:off x="631924" y="1061641"/>
            <a:ext cx="10928400" cy="165900"/>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3B3535"/>
              </a:buClr>
              <a:buSzPts val="900"/>
              <a:buFont typeface="Sora"/>
              <a:buNone/>
            </a:pPr>
            <a:r>
              <a:rPr b="0" i="1" lang="it-IT" sz="900" u="none" cap="none" strike="noStrike">
                <a:solidFill>
                  <a:srgbClr val="3B3535"/>
                </a:solidFill>
                <a:latin typeface="Sora"/>
                <a:ea typeface="Sora"/>
                <a:cs typeface="Sora"/>
                <a:sym typeface="Sora"/>
              </a:rPr>
              <a:t>Frassinetti, Scopa, Galotti, Vignoli, Anastasi, Baragli &amp; Lanata — Pilot Study, CEMIVET, Grosseto, Italy</a:t>
            </a:r>
            <a:endParaRPr b="0" i="0" sz="900" u="none" cap="none" strike="noStrike"/>
          </a:p>
        </p:txBody>
      </p:sp>
      <p:pic>
        <p:nvPicPr>
          <p:cNvPr descr="preencoded.png" id="1028" name="Google Shape;1028;p77"/>
          <p:cNvPicPr preferRelativeResize="0"/>
          <p:nvPr/>
        </p:nvPicPr>
        <p:blipFill rotWithShape="1">
          <a:blip r:embed="rId3">
            <a:alphaModFix/>
          </a:blip>
          <a:srcRect b="0" l="0" r="0" t="0"/>
          <a:stretch/>
        </p:blipFill>
        <p:spPr>
          <a:xfrm>
            <a:off x="1688951" y="1370505"/>
            <a:ext cx="2575526" cy="2728225"/>
          </a:xfrm>
          <a:prstGeom prst="rect">
            <a:avLst/>
          </a:prstGeom>
          <a:noFill/>
          <a:ln>
            <a:noFill/>
          </a:ln>
        </p:spPr>
      </p:pic>
      <p:pic>
        <p:nvPicPr>
          <p:cNvPr descr="preencoded.png" id="1029" name="Google Shape;1029;p77"/>
          <p:cNvPicPr preferRelativeResize="0"/>
          <p:nvPr/>
        </p:nvPicPr>
        <p:blipFill rotWithShape="1">
          <a:blip r:embed="rId4">
            <a:alphaModFix/>
          </a:blip>
          <a:srcRect b="0" l="0" r="0" t="0"/>
          <a:stretch/>
        </p:blipFill>
        <p:spPr>
          <a:xfrm>
            <a:off x="910701" y="4241700"/>
            <a:ext cx="4241176" cy="2335025"/>
          </a:xfrm>
          <a:prstGeom prst="rect">
            <a:avLst/>
          </a:prstGeom>
          <a:noFill/>
          <a:ln>
            <a:noFill/>
          </a:ln>
        </p:spPr>
      </p:pic>
      <p:sp>
        <p:nvSpPr>
          <p:cNvPr id="1030" name="Google Shape;1030;p77"/>
          <p:cNvSpPr/>
          <p:nvPr/>
        </p:nvSpPr>
        <p:spPr>
          <a:xfrm>
            <a:off x="6246813" y="1416149"/>
            <a:ext cx="1559100" cy="194700"/>
          </a:xfrm>
          <a:prstGeom prst="rect">
            <a:avLst/>
          </a:prstGeom>
          <a:noFill/>
          <a:ln>
            <a:noFill/>
          </a:ln>
        </p:spPr>
        <p:txBody>
          <a:bodyPr anchorCtr="0" anchor="t" bIns="0" lIns="0" spcFirstLastPara="1" rIns="0" wrap="square" tIns="0">
            <a:noAutofit/>
          </a:bodyPr>
          <a:lstStyle/>
          <a:p>
            <a:pPr indent="0" lvl="0" marL="0" marR="0" rtl="0" algn="l">
              <a:lnSpc>
                <a:spcPct val="124137"/>
              </a:lnSpc>
              <a:spcBef>
                <a:spcPts val="0"/>
              </a:spcBef>
              <a:spcAft>
                <a:spcPts val="0"/>
              </a:spcAft>
              <a:buClr>
                <a:srgbClr val="1F1E1E"/>
              </a:buClr>
              <a:buSzPts val="1200"/>
              <a:buFont typeface="Alexandria"/>
              <a:buNone/>
            </a:pPr>
            <a:r>
              <a:rPr b="0" i="0" lang="it-IT" sz="1200" u="none" cap="none" strike="noStrike">
                <a:solidFill>
                  <a:srgbClr val="1F1E1E"/>
                </a:solidFill>
                <a:latin typeface="Alexandria"/>
                <a:ea typeface="Alexandria"/>
                <a:cs typeface="Alexandria"/>
                <a:sym typeface="Alexandria"/>
              </a:rPr>
              <a:t>Protocol Structure</a:t>
            </a:r>
            <a:endParaRPr b="0" i="0" sz="1200" u="none" cap="none" strike="noStrike"/>
          </a:p>
        </p:txBody>
      </p:sp>
      <p:sp>
        <p:nvSpPr>
          <p:cNvPr id="1031" name="Google Shape;1031;p77"/>
          <p:cNvSpPr/>
          <p:nvPr/>
        </p:nvSpPr>
        <p:spPr>
          <a:xfrm>
            <a:off x="6246813" y="1699717"/>
            <a:ext cx="5319600" cy="497400"/>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18 horses and 15 healthy adults (experienced riders, CEMIVET military and civilian personnel) were equipped with Smartex textile ECG systems. A six-phase simulated AAI sequence was designed to progressively increase interaction complexity:</a:t>
            </a:r>
            <a:endParaRPr b="0" i="0" sz="900" u="none" cap="none" strike="noStrike"/>
          </a:p>
        </p:txBody>
      </p:sp>
      <p:sp>
        <p:nvSpPr>
          <p:cNvPr id="1032" name="Google Shape;1032;p77"/>
          <p:cNvSpPr/>
          <p:nvPr/>
        </p:nvSpPr>
        <p:spPr>
          <a:xfrm>
            <a:off x="8900219" y="2297013"/>
            <a:ext cx="12900" cy="33894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33" name="Google Shape;1033;p77"/>
          <p:cNvSpPr/>
          <p:nvPr/>
        </p:nvSpPr>
        <p:spPr>
          <a:xfrm>
            <a:off x="8430618" y="2423914"/>
            <a:ext cx="355500" cy="129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34" name="Google Shape;1034;p77"/>
          <p:cNvSpPr/>
          <p:nvPr/>
        </p:nvSpPr>
        <p:spPr>
          <a:xfrm>
            <a:off x="8773319" y="2297013"/>
            <a:ext cx="266400" cy="266400"/>
          </a:xfrm>
          <a:prstGeom prst="roundRect">
            <a:avLst>
              <a:gd fmla="val 18673"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35" name="Google Shape;1035;p77"/>
          <p:cNvSpPr/>
          <p:nvPr/>
        </p:nvSpPr>
        <p:spPr>
          <a:xfrm>
            <a:off x="8813056" y="2313384"/>
            <a:ext cx="186900" cy="233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1500"/>
              <a:buFont typeface="Alexandria"/>
              <a:buNone/>
            </a:pPr>
            <a:r>
              <a:rPr b="0" i="0" lang="it-IT" sz="1500" u="none" cap="none" strike="noStrike">
                <a:solidFill>
                  <a:srgbClr val="3B3535"/>
                </a:solidFill>
                <a:latin typeface="Alexandria"/>
                <a:ea typeface="Alexandria"/>
                <a:cs typeface="Alexandria"/>
                <a:sym typeface="Alexandria"/>
              </a:rPr>
              <a:t>1</a:t>
            </a:r>
            <a:endParaRPr b="0" i="0" sz="1500" u="none" cap="none" strike="noStrike"/>
          </a:p>
        </p:txBody>
      </p:sp>
      <p:sp>
        <p:nvSpPr>
          <p:cNvPr id="1036" name="Google Shape;1036;p77"/>
          <p:cNvSpPr/>
          <p:nvPr/>
        </p:nvSpPr>
        <p:spPr>
          <a:xfrm>
            <a:off x="6755110" y="2337693"/>
            <a:ext cx="1559100" cy="194700"/>
          </a:xfrm>
          <a:prstGeom prst="rect">
            <a:avLst/>
          </a:prstGeom>
          <a:noFill/>
          <a:ln>
            <a:noFill/>
          </a:ln>
        </p:spPr>
        <p:txBody>
          <a:bodyPr anchorCtr="0" anchor="t" bIns="0" lIns="0" spcFirstLastPara="1" rIns="0" wrap="square" tIns="0">
            <a:noAutofit/>
          </a:bodyPr>
          <a:lstStyle/>
          <a:p>
            <a:pPr indent="0" lvl="0" marL="0" marR="0" rtl="0" algn="r">
              <a:lnSpc>
                <a:spcPct val="124137"/>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B1 / T1</a:t>
            </a:r>
            <a:endParaRPr b="0" i="0" sz="1200" u="none" cap="none" strike="noStrike"/>
          </a:p>
        </p:txBody>
      </p:sp>
      <p:sp>
        <p:nvSpPr>
          <p:cNvPr id="1037" name="Google Shape;1037;p77"/>
          <p:cNvSpPr/>
          <p:nvPr/>
        </p:nvSpPr>
        <p:spPr>
          <a:xfrm>
            <a:off x="6246813" y="2621260"/>
            <a:ext cx="2067300" cy="331500"/>
          </a:xfrm>
          <a:prstGeom prst="rect">
            <a:avLst/>
          </a:prstGeom>
          <a:noFill/>
          <a:ln>
            <a:noFill/>
          </a:ln>
        </p:spPr>
        <p:txBody>
          <a:bodyPr anchorCtr="0" anchor="t" bIns="0" lIns="0" spcFirstLastPara="1" rIns="0" wrap="square" tIns="0">
            <a:noAutofit/>
          </a:bodyPr>
          <a:lstStyle/>
          <a:p>
            <a:pPr indent="0" lvl="0" marL="0" marR="0" rtl="0" algn="r">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Baseline — separate locations, equipment familiarization</a:t>
            </a:r>
            <a:endParaRPr b="0" i="0" sz="900" u="none" cap="none" strike="noStrike"/>
          </a:p>
        </p:txBody>
      </p:sp>
      <p:sp>
        <p:nvSpPr>
          <p:cNvPr id="1038" name="Google Shape;1038;p77"/>
          <p:cNvSpPr/>
          <p:nvPr/>
        </p:nvSpPr>
        <p:spPr>
          <a:xfrm>
            <a:off x="9027120" y="3075483"/>
            <a:ext cx="355500" cy="129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39" name="Google Shape;1039;p77"/>
          <p:cNvSpPr/>
          <p:nvPr/>
        </p:nvSpPr>
        <p:spPr>
          <a:xfrm>
            <a:off x="8773319" y="2948583"/>
            <a:ext cx="266400" cy="266400"/>
          </a:xfrm>
          <a:prstGeom prst="roundRect">
            <a:avLst>
              <a:gd fmla="val 18673"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40" name="Google Shape;1040;p77"/>
          <p:cNvSpPr/>
          <p:nvPr/>
        </p:nvSpPr>
        <p:spPr>
          <a:xfrm>
            <a:off x="8813056" y="2964954"/>
            <a:ext cx="186900" cy="233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1500"/>
              <a:buFont typeface="Alexandria"/>
              <a:buNone/>
            </a:pPr>
            <a:r>
              <a:rPr b="0" i="0" lang="it-IT" sz="1500" u="none" cap="none" strike="noStrike">
                <a:solidFill>
                  <a:srgbClr val="3B3535"/>
                </a:solidFill>
                <a:latin typeface="Alexandria"/>
                <a:ea typeface="Alexandria"/>
                <a:cs typeface="Alexandria"/>
                <a:sym typeface="Alexandria"/>
              </a:rPr>
              <a:t>2</a:t>
            </a:r>
            <a:endParaRPr b="0" i="0" sz="1500" u="none" cap="none" strike="noStrike"/>
          </a:p>
        </p:txBody>
      </p:sp>
      <p:sp>
        <p:nvSpPr>
          <p:cNvPr id="1041" name="Google Shape;1041;p77"/>
          <p:cNvSpPr/>
          <p:nvPr/>
        </p:nvSpPr>
        <p:spPr>
          <a:xfrm>
            <a:off x="9499005" y="2989263"/>
            <a:ext cx="1559100" cy="194700"/>
          </a:xfrm>
          <a:prstGeom prst="rect">
            <a:avLst/>
          </a:prstGeom>
          <a:noFill/>
          <a:ln>
            <a:noFill/>
          </a:ln>
        </p:spPr>
        <p:txBody>
          <a:bodyPr anchorCtr="0" anchor="t" bIns="0" lIns="0" spcFirstLastPara="1" rIns="0" wrap="square" tIns="0">
            <a:noAutofit/>
          </a:bodyPr>
          <a:lstStyle/>
          <a:p>
            <a:pPr indent="0" lvl="0" marL="0" marR="0" rtl="0" algn="l">
              <a:lnSpc>
                <a:spcPct val="124137"/>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T2</a:t>
            </a:r>
            <a:endParaRPr b="0" i="0" sz="1200" u="none" cap="none" strike="noStrike"/>
          </a:p>
        </p:txBody>
      </p:sp>
      <p:sp>
        <p:nvSpPr>
          <p:cNvPr id="1042" name="Google Shape;1042;p77"/>
          <p:cNvSpPr/>
          <p:nvPr/>
        </p:nvSpPr>
        <p:spPr>
          <a:xfrm>
            <a:off x="9499005" y="3272830"/>
            <a:ext cx="2067600" cy="331500"/>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First contact — same stall, human passive, horse explores freely</a:t>
            </a:r>
            <a:endParaRPr b="0" i="0" sz="900" u="none" cap="none" strike="noStrike"/>
          </a:p>
        </p:txBody>
      </p:sp>
      <p:sp>
        <p:nvSpPr>
          <p:cNvPr id="1043" name="Google Shape;1043;p77"/>
          <p:cNvSpPr/>
          <p:nvPr/>
        </p:nvSpPr>
        <p:spPr>
          <a:xfrm>
            <a:off x="8430618" y="3658593"/>
            <a:ext cx="355500" cy="129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44" name="Google Shape;1044;p77"/>
          <p:cNvSpPr/>
          <p:nvPr/>
        </p:nvSpPr>
        <p:spPr>
          <a:xfrm>
            <a:off x="8773319" y="3531692"/>
            <a:ext cx="266400" cy="266400"/>
          </a:xfrm>
          <a:prstGeom prst="roundRect">
            <a:avLst>
              <a:gd fmla="val 18673"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45" name="Google Shape;1045;p77"/>
          <p:cNvSpPr/>
          <p:nvPr/>
        </p:nvSpPr>
        <p:spPr>
          <a:xfrm>
            <a:off x="8813056" y="3548063"/>
            <a:ext cx="186900" cy="233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1500"/>
              <a:buFont typeface="Alexandria"/>
              <a:buNone/>
            </a:pPr>
            <a:r>
              <a:rPr b="0" i="0" lang="it-IT" sz="1500" u="none" cap="none" strike="noStrike">
                <a:solidFill>
                  <a:srgbClr val="3B3535"/>
                </a:solidFill>
                <a:latin typeface="Alexandria"/>
                <a:ea typeface="Alexandria"/>
                <a:cs typeface="Alexandria"/>
                <a:sym typeface="Alexandria"/>
              </a:rPr>
              <a:t>3</a:t>
            </a:r>
            <a:endParaRPr b="0" i="0" sz="1500" u="none" cap="none" strike="noStrike"/>
          </a:p>
        </p:txBody>
      </p:sp>
      <p:sp>
        <p:nvSpPr>
          <p:cNvPr id="1046" name="Google Shape;1046;p77"/>
          <p:cNvSpPr/>
          <p:nvPr/>
        </p:nvSpPr>
        <p:spPr>
          <a:xfrm>
            <a:off x="6755110" y="3572371"/>
            <a:ext cx="1559100" cy="194700"/>
          </a:xfrm>
          <a:prstGeom prst="rect">
            <a:avLst/>
          </a:prstGeom>
          <a:noFill/>
          <a:ln>
            <a:noFill/>
          </a:ln>
        </p:spPr>
        <p:txBody>
          <a:bodyPr anchorCtr="0" anchor="t" bIns="0" lIns="0" spcFirstLastPara="1" rIns="0" wrap="square" tIns="0">
            <a:noAutofit/>
          </a:bodyPr>
          <a:lstStyle/>
          <a:p>
            <a:pPr indent="0" lvl="0" marL="0" marR="0" rtl="0" algn="r">
              <a:lnSpc>
                <a:spcPct val="124137"/>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T3 / T4</a:t>
            </a:r>
            <a:endParaRPr b="0" i="0" sz="1200" u="none" cap="none" strike="noStrike"/>
          </a:p>
        </p:txBody>
      </p:sp>
      <p:sp>
        <p:nvSpPr>
          <p:cNvPr id="1047" name="Google Shape;1047;p77"/>
          <p:cNvSpPr/>
          <p:nvPr/>
        </p:nvSpPr>
        <p:spPr>
          <a:xfrm>
            <a:off x="6246813" y="3855938"/>
            <a:ext cx="2067300" cy="331500"/>
          </a:xfrm>
          <a:prstGeom prst="rect">
            <a:avLst/>
          </a:prstGeom>
          <a:noFill/>
          <a:ln>
            <a:noFill/>
          </a:ln>
        </p:spPr>
        <p:txBody>
          <a:bodyPr anchorCtr="0" anchor="t" bIns="0" lIns="0" spcFirstLastPara="1" rIns="0" wrap="square" tIns="0">
            <a:noAutofit/>
          </a:bodyPr>
          <a:lstStyle/>
          <a:p>
            <a:pPr indent="0" lvl="0" marL="0" marR="0" rtl="0" algn="r">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Active grooming and tacking up (horse tied)</a:t>
            </a:r>
            <a:endParaRPr b="0" i="0" sz="900" u="none" cap="none" strike="noStrike"/>
          </a:p>
        </p:txBody>
      </p:sp>
      <p:sp>
        <p:nvSpPr>
          <p:cNvPr id="1048" name="Google Shape;1048;p77"/>
          <p:cNvSpPr/>
          <p:nvPr/>
        </p:nvSpPr>
        <p:spPr>
          <a:xfrm>
            <a:off x="9027120" y="4241701"/>
            <a:ext cx="355500" cy="129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49" name="Google Shape;1049;p77"/>
          <p:cNvSpPr/>
          <p:nvPr/>
        </p:nvSpPr>
        <p:spPr>
          <a:xfrm>
            <a:off x="8773319" y="4114800"/>
            <a:ext cx="266400" cy="266400"/>
          </a:xfrm>
          <a:prstGeom prst="roundRect">
            <a:avLst>
              <a:gd fmla="val 18673"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50" name="Google Shape;1050;p77"/>
          <p:cNvSpPr/>
          <p:nvPr/>
        </p:nvSpPr>
        <p:spPr>
          <a:xfrm>
            <a:off x="8813056" y="4131171"/>
            <a:ext cx="186900" cy="233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1500"/>
              <a:buFont typeface="Alexandria"/>
              <a:buNone/>
            </a:pPr>
            <a:r>
              <a:rPr b="0" i="0" lang="it-IT" sz="1500" u="none" cap="none" strike="noStrike">
                <a:solidFill>
                  <a:srgbClr val="3B3535"/>
                </a:solidFill>
                <a:latin typeface="Alexandria"/>
                <a:ea typeface="Alexandria"/>
                <a:cs typeface="Alexandria"/>
                <a:sym typeface="Alexandria"/>
              </a:rPr>
              <a:t>4</a:t>
            </a:r>
            <a:endParaRPr b="0" i="0" sz="1500" u="none" cap="none" strike="noStrike"/>
          </a:p>
        </p:txBody>
      </p:sp>
      <p:sp>
        <p:nvSpPr>
          <p:cNvPr id="1051" name="Google Shape;1051;p77"/>
          <p:cNvSpPr/>
          <p:nvPr/>
        </p:nvSpPr>
        <p:spPr>
          <a:xfrm>
            <a:off x="9499005" y="4155480"/>
            <a:ext cx="1559100" cy="194700"/>
          </a:xfrm>
          <a:prstGeom prst="rect">
            <a:avLst/>
          </a:prstGeom>
          <a:noFill/>
          <a:ln>
            <a:noFill/>
          </a:ln>
        </p:spPr>
        <p:txBody>
          <a:bodyPr anchorCtr="0" anchor="t" bIns="0" lIns="0" spcFirstLastPara="1" rIns="0" wrap="square" tIns="0">
            <a:noAutofit/>
          </a:bodyPr>
          <a:lstStyle/>
          <a:p>
            <a:pPr indent="0" lvl="0" marL="0" marR="0" rtl="0" algn="l">
              <a:lnSpc>
                <a:spcPct val="124137"/>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T5</a:t>
            </a:r>
            <a:endParaRPr b="0" i="0" sz="1200" u="none" cap="none" strike="noStrike"/>
          </a:p>
        </p:txBody>
      </p:sp>
      <p:sp>
        <p:nvSpPr>
          <p:cNvPr id="1052" name="Google Shape;1052;p77"/>
          <p:cNvSpPr/>
          <p:nvPr/>
        </p:nvSpPr>
        <p:spPr>
          <a:xfrm>
            <a:off x="9499005" y="4439047"/>
            <a:ext cx="2067600" cy="331500"/>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Riding in round pen — advanced AAI simulation</a:t>
            </a:r>
            <a:endParaRPr b="0" i="0" sz="900" u="none" cap="none" strike="noStrike"/>
          </a:p>
        </p:txBody>
      </p:sp>
      <p:sp>
        <p:nvSpPr>
          <p:cNvPr id="1053" name="Google Shape;1053;p77"/>
          <p:cNvSpPr/>
          <p:nvPr/>
        </p:nvSpPr>
        <p:spPr>
          <a:xfrm>
            <a:off x="8430618" y="4824809"/>
            <a:ext cx="355500" cy="12900"/>
          </a:xfrm>
          <a:prstGeom prst="roundRect">
            <a:avLst>
              <a:gd fmla="val 391847"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54" name="Google Shape;1054;p77"/>
          <p:cNvSpPr/>
          <p:nvPr/>
        </p:nvSpPr>
        <p:spPr>
          <a:xfrm>
            <a:off x="8773319" y="4697908"/>
            <a:ext cx="266400" cy="266400"/>
          </a:xfrm>
          <a:prstGeom prst="roundRect">
            <a:avLst>
              <a:gd fmla="val 18673"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55" name="Google Shape;1055;p77"/>
          <p:cNvSpPr/>
          <p:nvPr/>
        </p:nvSpPr>
        <p:spPr>
          <a:xfrm>
            <a:off x="8813056" y="4714280"/>
            <a:ext cx="186900" cy="233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1500"/>
              <a:buFont typeface="Alexandria"/>
              <a:buNone/>
            </a:pPr>
            <a:r>
              <a:rPr b="0" i="0" lang="it-IT" sz="1500" u="none" cap="none" strike="noStrike">
                <a:solidFill>
                  <a:srgbClr val="3B3535"/>
                </a:solidFill>
                <a:latin typeface="Alexandria"/>
                <a:ea typeface="Alexandria"/>
                <a:cs typeface="Alexandria"/>
                <a:sym typeface="Alexandria"/>
              </a:rPr>
              <a:t>5</a:t>
            </a:r>
            <a:endParaRPr b="0" i="0" sz="1500" u="none" cap="none" strike="noStrike"/>
          </a:p>
        </p:txBody>
      </p:sp>
      <p:sp>
        <p:nvSpPr>
          <p:cNvPr id="1056" name="Google Shape;1056;p77"/>
          <p:cNvSpPr/>
          <p:nvPr/>
        </p:nvSpPr>
        <p:spPr>
          <a:xfrm>
            <a:off x="6755110" y="4738588"/>
            <a:ext cx="1559100" cy="194700"/>
          </a:xfrm>
          <a:prstGeom prst="rect">
            <a:avLst/>
          </a:prstGeom>
          <a:noFill/>
          <a:ln>
            <a:noFill/>
          </a:ln>
        </p:spPr>
        <p:txBody>
          <a:bodyPr anchorCtr="0" anchor="t" bIns="0" lIns="0" spcFirstLastPara="1" rIns="0" wrap="square" tIns="0">
            <a:noAutofit/>
          </a:bodyPr>
          <a:lstStyle/>
          <a:p>
            <a:pPr indent="0" lvl="0" marL="0" marR="0" rtl="0" algn="r">
              <a:lnSpc>
                <a:spcPct val="124137"/>
              </a:lnSpc>
              <a:spcBef>
                <a:spcPts val="0"/>
              </a:spcBef>
              <a:spcAft>
                <a:spcPts val="0"/>
              </a:spcAft>
              <a:buClr>
                <a:srgbClr val="3B3535"/>
              </a:buClr>
              <a:buSzPts val="1200"/>
              <a:buFont typeface="Alexandria"/>
              <a:buNone/>
            </a:pPr>
            <a:r>
              <a:rPr b="0" i="0" lang="it-IT" sz="1200" u="none" cap="none" strike="noStrike">
                <a:solidFill>
                  <a:srgbClr val="3B3535"/>
                </a:solidFill>
                <a:latin typeface="Alexandria"/>
                <a:ea typeface="Alexandria"/>
                <a:cs typeface="Alexandria"/>
                <a:sym typeface="Alexandria"/>
              </a:rPr>
              <a:t>B2</a:t>
            </a:r>
            <a:endParaRPr b="0" i="0" sz="1200" u="none" cap="none" strike="noStrike"/>
          </a:p>
        </p:txBody>
      </p:sp>
      <p:sp>
        <p:nvSpPr>
          <p:cNvPr id="1057" name="Google Shape;1057;p77"/>
          <p:cNvSpPr/>
          <p:nvPr/>
        </p:nvSpPr>
        <p:spPr>
          <a:xfrm>
            <a:off x="6246813" y="5022156"/>
            <a:ext cx="2067300" cy="331500"/>
          </a:xfrm>
          <a:prstGeom prst="rect">
            <a:avLst/>
          </a:prstGeom>
          <a:noFill/>
          <a:ln>
            <a:noFill/>
          </a:ln>
        </p:spPr>
        <p:txBody>
          <a:bodyPr anchorCtr="0" anchor="t" bIns="0" lIns="0" spcFirstLastPara="1" rIns="0" wrap="square" tIns="0">
            <a:noAutofit/>
          </a:bodyPr>
          <a:lstStyle/>
          <a:p>
            <a:pPr indent="0" lvl="0" marL="0" marR="0" rtl="0" algn="r">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Recovery baseline — separate locations, no contact</a:t>
            </a:r>
            <a:endParaRPr b="0" i="0" sz="900" u="none" cap="none" strike="noStrike"/>
          </a:p>
        </p:txBody>
      </p:sp>
      <p:sp>
        <p:nvSpPr>
          <p:cNvPr id="1058" name="Google Shape;1058;p77"/>
          <p:cNvSpPr/>
          <p:nvPr/>
        </p:nvSpPr>
        <p:spPr>
          <a:xfrm>
            <a:off x="6246813" y="5786338"/>
            <a:ext cx="5319600" cy="497400"/>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3B3535"/>
              </a:buClr>
              <a:buSzPts val="900"/>
              <a:buFont typeface="Sora"/>
              <a:buNone/>
            </a:pPr>
            <a:r>
              <a:rPr b="0" i="0" lang="it-IT" sz="900" u="none" cap="none" strike="noStrike">
                <a:solidFill>
                  <a:srgbClr val="3B3535"/>
                </a:solidFill>
                <a:latin typeface="Sora"/>
                <a:ea typeface="Sora"/>
                <a:cs typeface="Sora"/>
                <a:sym typeface="Sora"/>
              </a:rPr>
              <a:t>HRV features extracted: HR, RMSSD, SD2, SD1/SD2 ratio (time-domain); LF, HF, TP, LF/HF (frequency-domain). Co-modulation assessed via cross-permutation entropy (XPE), cross-sample entropy (XSE), and cross-fuzzy entropy (XFE).</a:t>
            </a:r>
            <a:endParaRPr b="0" i="0" sz="900" u="none" cap="none" strike="noStrike"/>
          </a:p>
        </p:txBody>
      </p:sp>
      <p:sp>
        <p:nvSpPr>
          <p:cNvPr id="1059" name="Google Shape;1059;p77"/>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p78"/>
          <p:cNvSpPr/>
          <p:nvPr/>
        </p:nvSpPr>
        <p:spPr>
          <a:xfrm>
            <a:off x="734524" y="363999"/>
            <a:ext cx="7617300" cy="3378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1F1E1E"/>
              </a:buClr>
              <a:buSzPts val="2100"/>
              <a:buFont typeface="Alexandria"/>
              <a:buNone/>
            </a:pPr>
            <a:r>
              <a:rPr b="0" i="0" lang="it-IT" sz="2100" u="none" cap="none" strike="noStrike">
                <a:solidFill>
                  <a:srgbClr val="1F1E1E"/>
                </a:solidFill>
                <a:latin typeface="Alexandria"/>
                <a:ea typeface="Alexandria"/>
                <a:cs typeface="Alexandria"/>
                <a:sym typeface="Alexandria"/>
              </a:rPr>
              <a:t>AAI Protocol: Signal Processing and Preliminary Results</a:t>
            </a:r>
            <a:endParaRPr b="0" i="0" sz="2100" u="none" cap="none" strike="noStrike"/>
          </a:p>
        </p:txBody>
      </p:sp>
      <p:sp>
        <p:nvSpPr>
          <p:cNvPr id="1066" name="Google Shape;1066;p78"/>
          <p:cNvSpPr/>
          <p:nvPr/>
        </p:nvSpPr>
        <p:spPr>
          <a:xfrm>
            <a:off x="6227576" y="1044850"/>
            <a:ext cx="5882400" cy="333300"/>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1F1E1E"/>
              </a:buClr>
              <a:buSzPts val="1000"/>
              <a:buFont typeface="Alexandria"/>
              <a:buNone/>
            </a:pPr>
            <a:r>
              <a:rPr lang="it-IT" sz="1600">
                <a:solidFill>
                  <a:srgbClr val="1F1E1E"/>
                </a:solidFill>
                <a:latin typeface="Alexandria"/>
                <a:ea typeface="Alexandria"/>
                <a:cs typeface="Alexandria"/>
                <a:sym typeface="Alexandria"/>
              </a:rPr>
              <a:t>Methods</a:t>
            </a:r>
            <a:endParaRPr sz="1600">
              <a:solidFill>
                <a:srgbClr val="1F1E1E"/>
              </a:solidFill>
              <a:latin typeface="Alexandria"/>
              <a:ea typeface="Alexandria"/>
              <a:cs typeface="Alexandria"/>
              <a:sym typeface="Alexandria"/>
            </a:endParaRPr>
          </a:p>
          <a:p>
            <a:pPr indent="0" lvl="0" marL="0" rtl="0" algn="l">
              <a:lnSpc>
                <a:spcPct val="115000"/>
              </a:lnSpc>
              <a:spcBef>
                <a:spcPts val="0"/>
              </a:spcBef>
              <a:spcAft>
                <a:spcPts val="0"/>
              </a:spcAft>
              <a:buClr>
                <a:schemeClr val="dk1"/>
              </a:buClr>
              <a:buSzPts val="1100"/>
              <a:buFont typeface="Arial"/>
              <a:buNone/>
            </a:pPr>
            <a:r>
              <a:rPr lang="it-IT" sz="1550">
                <a:solidFill>
                  <a:schemeClr val="dk1"/>
                </a:solidFill>
              </a:rPr>
              <a:t>Cross-Entropy features were considered: </a:t>
            </a:r>
            <a:endParaRPr sz="1550">
              <a:solidFill>
                <a:schemeClr val="dk1"/>
              </a:solidFill>
            </a:endParaRPr>
          </a:p>
          <a:p>
            <a:pPr indent="-327025" lvl="0" marL="457200" rtl="0" algn="l">
              <a:lnSpc>
                <a:spcPct val="115000"/>
              </a:lnSpc>
              <a:spcBef>
                <a:spcPts val="0"/>
              </a:spcBef>
              <a:spcAft>
                <a:spcPts val="0"/>
              </a:spcAft>
              <a:buClr>
                <a:schemeClr val="dk1"/>
              </a:buClr>
              <a:buSzPts val="1550"/>
              <a:buChar char="●"/>
            </a:pPr>
            <a:r>
              <a:rPr lang="it-IT" sz="1550">
                <a:solidFill>
                  <a:schemeClr val="dk1"/>
                </a:solidFill>
              </a:rPr>
              <a:t>Cross-Permutation Entropy (XPE) </a:t>
            </a:r>
            <a:endParaRPr sz="1550">
              <a:solidFill>
                <a:schemeClr val="dk1"/>
              </a:solidFill>
            </a:endParaRPr>
          </a:p>
          <a:p>
            <a:pPr indent="-327025" lvl="0" marL="457200" rtl="0" algn="l">
              <a:lnSpc>
                <a:spcPct val="115000"/>
              </a:lnSpc>
              <a:spcBef>
                <a:spcPts val="0"/>
              </a:spcBef>
              <a:spcAft>
                <a:spcPts val="0"/>
              </a:spcAft>
              <a:buClr>
                <a:schemeClr val="dk1"/>
              </a:buClr>
              <a:buSzPts val="1550"/>
              <a:buChar char="●"/>
            </a:pPr>
            <a:r>
              <a:rPr lang="it-IT" sz="1550">
                <a:solidFill>
                  <a:schemeClr val="dk1"/>
                </a:solidFill>
              </a:rPr>
              <a:t>Cross-Sample Entropy (XSE) </a:t>
            </a:r>
            <a:endParaRPr sz="1550">
              <a:solidFill>
                <a:schemeClr val="dk1"/>
              </a:solidFill>
            </a:endParaRPr>
          </a:p>
          <a:p>
            <a:pPr indent="-327025" lvl="0" marL="457200" rtl="0" algn="l">
              <a:lnSpc>
                <a:spcPct val="115000"/>
              </a:lnSpc>
              <a:spcBef>
                <a:spcPts val="0"/>
              </a:spcBef>
              <a:spcAft>
                <a:spcPts val="0"/>
              </a:spcAft>
              <a:buClr>
                <a:schemeClr val="dk1"/>
              </a:buClr>
              <a:buSzPts val="1550"/>
              <a:buChar char="●"/>
            </a:pPr>
            <a:r>
              <a:rPr lang="it-IT" sz="1550">
                <a:solidFill>
                  <a:schemeClr val="dk1"/>
                </a:solidFill>
              </a:rPr>
              <a:t>Cross-Fuzzy Entropy (XFE)</a:t>
            </a:r>
            <a:endParaRPr sz="1550">
              <a:solidFill>
                <a:schemeClr val="dk1"/>
              </a:solidFill>
            </a:endParaRPr>
          </a:p>
          <a:p>
            <a:pPr indent="0" lvl="0" marL="0" marR="0" rtl="0" algn="l">
              <a:lnSpc>
                <a:spcPct val="124000"/>
              </a:lnSpc>
              <a:spcBef>
                <a:spcPts val="0"/>
              </a:spcBef>
              <a:spcAft>
                <a:spcPts val="0"/>
              </a:spcAft>
              <a:buClr>
                <a:srgbClr val="1F1E1E"/>
              </a:buClr>
              <a:buSzPts val="1000"/>
              <a:buFont typeface="Alexandria"/>
              <a:buNone/>
            </a:pPr>
            <a:r>
              <a:t/>
            </a:r>
            <a:endParaRPr sz="1600">
              <a:solidFill>
                <a:srgbClr val="1F1E1E"/>
              </a:solidFill>
              <a:latin typeface="Alexandria"/>
              <a:ea typeface="Alexandria"/>
              <a:cs typeface="Alexandria"/>
              <a:sym typeface="Alexandria"/>
            </a:endParaRPr>
          </a:p>
          <a:p>
            <a:pPr indent="0" lvl="0" marL="0" marR="0" rtl="0" algn="l">
              <a:lnSpc>
                <a:spcPct val="124000"/>
              </a:lnSpc>
              <a:spcBef>
                <a:spcPts val="0"/>
              </a:spcBef>
              <a:spcAft>
                <a:spcPts val="0"/>
              </a:spcAft>
              <a:buClr>
                <a:srgbClr val="1F1E1E"/>
              </a:buClr>
              <a:buSzPts val="1000"/>
              <a:buFont typeface="Alexandria"/>
              <a:buNone/>
            </a:pPr>
            <a:r>
              <a:t/>
            </a:r>
            <a:endParaRPr sz="1600">
              <a:solidFill>
                <a:srgbClr val="1F1E1E"/>
              </a:solidFill>
              <a:latin typeface="Alexandria"/>
              <a:ea typeface="Alexandria"/>
              <a:cs typeface="Alexandria"/>
              <a:sym typeface="Alexandria"/>
            </a:endParaRPr>
          </a:p>
        </p:txBody>
      </p:sp>
      <p:sp>
        <p:nvSpPr>
          <p:cNvPr id="1067" name="Google Shape;1067;p78"/>
          <p:cNvSpPr/>
          <p:nvPr/>
        </p:nvSpPr>
        <p:spPr>
          <a:xfrm>
            <a:off x="6227586" y="2665350"/>
            <a:ext cx="2872800" cy="168900"/>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1F1E1E"/>
              </a:buClr>
              <a:buSzPts val="1000"/>
              <a:buFont typeface="Alexandria"/>
              <a:buNone/>
            </a:pPr>
            <a:r>
              <a:rPr b="0" i="0" lang="it-IT" u="none" cap="none" strike="noStrike">
                <a:solidFill>
                  <a:srgbClr val="1F1E1E"/>
                </a:solidFill>
                <a:latin typeface="Alexandria"/>
                <a:ea typeface="Alexandria"/>
                <a:cs typeface="Alexandria"/>
                <a:sym typeface="Alexandria"/>
              </a:rPr>
              <a:t>Preliminary Findings</a:t>
            </a:r>
            <a:endParaRPr b="0" i="0" u="none" cap="none" strike="noStrike"/>
          </a:p>
        </p:txBody>
      </p:sp>
      <p:sp>
        <p:nvSpPr>
          <p:cNvPr id="1068" name="Google Shape;1068;p78"/>
          <p:cNvSpPr/>
          <p:nvPr/>
        </p:nvSpPr>
        <p:spPr>
          <a:xfrm>
            <a:off x="6227564" y="2936201"/>
            <a:ext cx="5338800" cy="1448400"/>
          </a:xfrm>
          <a:prstGeom prst="rect">
            <a:avLst/>
          </a:prstGeom>
          <a:noFill/>
          <a:ln>
            <a:noFill/>
          </a:ln>
        </p:spPr>
        <p:txBody>
          <a:bodyPr anchorCtr="0" anchor="t" bIns="0" lIns="0" spcFirstLastPara="1" rIns="0" wrap="square" tIns="0">
            <a:noAutofit/>
          </a:bodyPr>
          <a:lstStyle/>
          <a:p>
            <a:pPr indent="0" lvl="0" marL="0" marR="0" rtl="0" algn="l">
              <a:lnSpc>
                <a:spcPct val="131579"/>
              </a:lnSpc>
              <a:spcBef>
                <a:spcPts val="0"/>
              </a:spcBef>
              <a:spcAft>
                <a:spcPts val="0"/>
              </a:spcAft>
              <a:buClr>
                <a:srgbClr val="3B3535"/>
              </a:buClr>
              <a:buSzPts val="800"/>
              <a:buFont typeface="Sora"/>
              <a:buNone/>
            </a:pPr>
            <a:r>
              <a:rPr b="0" i="0" lang="it-IT" sz="1200" u="none" cap="none" strike="noStrike">
                <a:solidFill>
                  <a:srgbClr val="3B3535"/>
                </a:solidFill>
                <a:latin typeface="Sora"/>
                <a:ea typeface="Sora"/>
                <a:cs typeface="Sora"/>
                <a:sym typeface="Sora"/>
              </a:rPr>
              <a:t>Time- and frequency-domain HRV features reflected </a:t>
            </a:r>
            <a:endParaRPr b="0" i="0" sz="1200" u="none" cap="none" strike="noStrike">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t/>
            </a:r>
            <a:endParaRPr sz="1200">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task-dependent autonomic responses</a:t>
            </a:r>
            <a:r>
              <a:rPr b="0" i="0" lang="it-IT" sz="1200" u="none" cap="none" strike="noStrike">
                <a:solidFill>
                  <a:srgbClr val="3B3535"/>
                </a:solidFill>
                <a:latin typeface="Sora"/>
                <a:ea typeface="Sora"/>
                <a:cs typeface="Sora"/>
                <a:sym typeface="Sora"/>
              </a:rPr>
              <a:t> in both humans and horses across all phases</a:t>
            </a:r>
            <a:endParaRPr b="0" i="0" sz="1200" u="none" cap="none" strike="noStrike"/>
          </a:p>
          <a:p>
            <a:pPr indent="0" lvl="0" marL="0" marR="0" rtl="0" algn="l">
              <a:lnSpc>
                <a:spcPct val="131579"/>
              </a:lnSpc>
              <a:spcBef>
                <a:spcPts val="0"/>
              </a:spcBef>
              <a:spcAft>
                <a:spcPts val="0"/>
              </a:spcAft>
              <a:buClr>
                <a:srgbClr val="3B3535"/>
              </a:buClr>
              <a:buSzPts val="800"/>
              <a:buFont typeface="Sora"/>
              <a:buNone/>
            </a:pPr>
            <a:r>
              <a:t/>
            </a:r>
            <a:endParaRPr b="1" sz="1200">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XPE increased</a:t>
            </a:r>
            <a:r>
              <a:rPr b="0" i="0" lang="it-IT" sz="1200" u="none" cap="none" strike="noStrike">
                <a:solidFill>
                  <a:srgbClr val="3B3535"/>
                </a:solidFill>
                <a:latin typeface="Sora"/>
                <a:ea typeface="Sora"/>
                <a:cs typeface="Sora"/>
                <a:sym typeface="Sora"/>
              </a:rPr>
              <a:t> during active phases (T3–T5), indicating divergence in HRV complexity between species</a:t>
            </a:r>
            <a:endParaRPr b="0" i="0" sz="1200" u="none" cap="none" strike="noStrike"/>
          </a:p>
          <a:p>
            <a:pPr indent="0" lvl="0" marL="0" marR="0" rtl="0" algn="l">
              <a:lnSpc>
                <a:spcPct val="131579"/>
              </a:lnSpc>
              <a:spcBef>
                <a:spcPts val="0"/>
              </a:spcBef>
              <a:spcAft>
                <a:spcPts val="0"/>
              </a:spcAft>
              <a:buClr>
                <a:srgbClr val="3B3535"/>
              </a:buClr>
              <a:buSzPts val="800"/>
              <a:buFont typeface="Sora"/>
              <a:buNone/>
            </a:pPr>
            <a:r>
              <a:t/>
            </a:r>
            <a:endParaRPr b="1" sz="1200">
              <a:solidFill>
                <a:srgbClr val="3B3535"/>
              </a:solidFill>
              <a:latin typeface="Sora"/>
              <a:ea typeface="Sora"/>
              <a:cs typeface="Sora"/>
              <a:sym typeface="Sora"/>
            </a:endParaRPr>
          </a:p>
          <a:p>
            <a:pPr indent="0" lvl="0" marL="0" marR="0" rtl="0" algn="l">
              <a:lnSpc>
                <a:spcPct val="131579"/>
              </a:lnSpc>
              <a:spcBef>
                <a:spcPts val="0"/>
              </a:spcBef>
              <a:spcAft>
                <a:spcPts val="0"/>
              </a:spcAft>
              <a:buClr>
                <a:srgbClr val="3B3535"/>
              </a:buClr>
              <a:buSzPts val="800"/>
              <a:buFont typeface="Sora"/>
              <a:buNone/>
            </a:pPr>
            <a:r>
              <a:rPr b="1" i="0" lang="it-IT" sz="1200" u="none" cap="none" strike="noStrike">
                <a:solidFill>
                  <a:srgbClr val="3B3535"/>
                </a:solidFill>
                <a:latin typeface="Sora"/>
                <a:ea typeface="Sora"/>
                <a:cs typeface="Sora"/>
                <a:sym typeface="Sora"/>
              </a:rPr>
              <a:t>XFE suggested partial amplitude synchronization</a:t>
            </a:r>
            <a:r>
              <a:rPr b="0" i="0" lang="it-IT" sz="1200" u="none" cap="none" strike="noStrike">
                <a:solidFill>
                  <a:srgbClr val="3B3535"/>
                </a:solidFill>
                <a:latin typeface="Sora"/>
                <a:ea typeface="Sora"/>
                <a:cs typeface="Sora"/>
                <a:sym typeface="Sora"/>
              </a:rPr>
              <a:t> consistent with partial co-modulation</a:t>
            </a:r>
            <a:endParaRPr b="0" i="0" sz="1200" u="none" cap="none" strike="noStrike"/>
          </a:p>
          <a:p>
            <a:pPr indent="-317500" lvl="0" marL="292100" marR="0" rtl="0" algn="l">
              <a:lnSpc>
                <a:spcPct val="13157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12 dyads retained for co-modulation analysis</a:t>
            </a:r>
            <a:endParaRPr b="0" i="0" sz="1200" u="none" cap="none" strike="noStrike"/>
          </a:p>
          <a:p>
            <a:pPr indent="-317500" lvl="0" marL="292100" marR="0" rtl="0" algn="l">
              <a:lnSpc>
                <a:spcPct val="131579"/>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PANAS scores pre/post; PSI and MINI confirmed no psychiatric disorders in participants</a:t>
            </a:r>
            <a:endParaRPr b="0" i="0" sz="1200" u="none" cap="none" strike="noStrike"/>
          </a:p>
        </p:txBody>
      </p:sp>
      <p:pic>
        <p:nvPicPr>
          <p:cNvPr descr="preencoded.png" id="1069" name="Google Shape;1069;p78"/>
          <p:cNvPicPr preferRelativeResize="0"/>
          <p:nvPr/>
        </p:nvPicPr>
        <p:blipFill rotWithShape="1">
          <a:blip r:embed="rId3">
            <a:alphaModFix/>
          </a:blip>
          <a:srcRect b="0" l="0" r="0" t="0"/>
          <a:stretch/>
        </p:blipFill>
        <p:spPr>
          <a:xfrm>
            <a:off x="734517" y="5154811"/>
            <a:ext cx="128290" cy="102592"/>
          </a:xfrm>
          <a:prstGeom prst="rect">
            <a:avLst/>
          </a:prstGeom>
          <a:noFill/>
          <a:ln>
            <a:noFill/>
          </a:ln>
        </p:spPr>
      </p:pic>
      <p:sp>
        <p:nvSpPr>
          <p:cNvPr id="1070" name="Google Shape;1070;p78"/>
          <p:cNvSpPr/>
          <p:nvPr/>
        </p:nvSpPr>
        <p:spPr>
          <a:xfrm>
            <a:off x="10562200" y="6498006"/>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pic>
        <p:nvPicPr>
          <p:cNvPr id="1071" name="Google Shape;1071;p78" title="Screenshot 2026-02-23 alle 19.43.26.png"/>
          <p:cNvPicPr preferRelativeResize="0"/>
          <p:nvPr/>
        </p:nvPicPr>
        <p:blipFill>
          <a:blip r:embed="rId4">
            <a:alphaModFix/>
          </a:blip>
          <a:stretch>
            <a:fillRect/>
          </a:stretch>
        </p:blipFill>
        <p:spPr>
          <a:xfrm>
            <a:off x="1230451" y="3562284"/>
            <a:ext cx="3776830" cy="2526425"/>
          </a:xfrm>
          <a:prstGeom prst="rect">
            <a:avLst/>
          </a:prstGeom>
          <a:noFill/>
          <a:ln>
            <a:noFill/>
          </a:ln>
        </p:spPr>
      </p:pic>
      <p:pic>
        <p:nvPicPr>
          <p:cNvPr id="1072" name="Google Shape;1072;p78" title="Screenshot 2026-02-23 alle 19.43.21.png"/>
          <p:cNvPicPr preferRelativeResize="0"/>
          <p:nvPr/>
        </p:nvPicPr>
        <p:blipFill>
          <a:blip r:embed="rId5">
            <a:alphaModFix/>
          </a:blip>
          <a:stretch>
            <a:fillRect/>
          </a:stretch>
        </p:blipFill>
        <p:spPr>
          <a:xfrm>
            <a:off x="1005700" y="948675"/>
            <a:ext cx="4001576" cy="2526419"/>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p79"/>
          <p:cNvSpPr/>
          <p:nvPr/>
        </p:nvSpPr>
        <p:spPr>
          <a:xfrm>
            <a:off x="631924" y="916748"/>
            <a:ext cx="7674300" cy="441900"/>
          </a:xfrm>
          <a:prstGeom prst="rect">
            <a:avLst/>
          </a:prstGeom>
          <a:noFill/>
          <a:ln>
            <a:noFill/>
          </a:ln>
        </p:spPr>
        <p:txBody>
          <a:bodyPr anchorCtr="0" anchor="t" bIns="0" lIns="0" spcFirstLastPara="1" rIns="0" wrap="square" tIns="0">
            <a:noAutofit/>
          </a:bodyPr>
          <a:lstStyle/>
          <a:p>
            <a:pPr indent="0" lvl="0" marL="0" marR="0" rtl="0" algn="l">
              <a:lnSpc>
                <a:spcPct val="125757"/>
              </a:lnSpc>
              <a:spcBef>
                <a:spcPts val="0"/>
              </a:spcBef>
              <a:spcAft>
                <a:spcPts val="0"/>
              </a:spcAft>
              <a:buClr>
                <a:srgbClr val="1F1E1E"/>
              </a:buClr>
              <a:buSzPts val="2800"/>
              <a:buFont typeface="Alexandria"/>
              <a:buNone/>
            </a:pPr>
            <a:r>
              <a:rPr b="0" i="0" lang="it-IT" sz="2800" u="none" cap="none" strike="noStrike">
                <a:solidFill>
                  <a:srgbClr val="1F1E1E"/>
                </a:solidFill>
                <a:latin typeface="Alexandria"/>
                <a:ea typeface="Alexandria"/>
                <a:cs typeface="Alexandria"/>
                <a:sym typeface="Alexandria"/>
              </a:rPr>
              <a:t>Synthesis, Implications &amp; Future Directions</a:t>
            </a:r>
            <a:endParaRPr b="0" i="0" sz="2800" u="none" cap="none" strike="noStrike"/>
          </a:p>
        </p:txBody>
      </p:sp>
      <p:sp>
        <p:nvSpPr>
          <p:cNvPr id="1079" name="Google Shape;1079;p79"/>
          <p:cNvSpPr/>
          <p:nvPr/>
        </p:nvSpPr>
        <p:spPr>
          <a:xfrm>
            <a:off x="631925" y="1586684"/>
            <a:ext cx="3507900" cy="3379200"/>
          </a:xfrm>
          <a:prstGeom prst="roundRect">
            <a:avLst>
              <a:gd fmla="val 1835"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80" name="Google Shape;1080;p79"/>
          <p:cNvSpPr/>
          <p:nvPr/>
        </p:nvSpPr>
        <p:spPr>
          <a:xfrm>
            <a:off x="772517" y="1727266"/>
            <a:ext cx="1869000" cy="220800"/>
          </a:xfrm>
          <a:prstGeom prst="rect">
            <a:avLst/>
          </a:prstGeom>
          <a:noFill/>
          <a:ln>
            <a:noFill/>
          </a:ln>
        </p:spPr>
        <p:txBody>
          <a:bodyPr anchorCtr="0" anchor="t" bIns="0" lIns="0" spcFirstLastPara="1" rIns="0" wrap="square" tIns="0">
            <a:noAutofit/>
          </a:bodyPr>
          <a:lstStyle/>
          <a:p>
            <a:pPr indent="0" lvl="0" marL="0" marR="0" rtl="0" algn="l">
              <a:lnSpc>
                <a:spcPct val="124242"/>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Established Findings</a:t>
            </a:r>
            <a:endParaRPr b="0" i="0" sz="1400" u="none" cap="none" strike="noStrike"/>
          </a:p>
        </p:txBody>
      </p:sp>
      <p:sp>
        <p:nvSpPr>
          <p:cNvPr id="1081" name="Google Shape;1081;p79"/>
          <p:cNvSpPr/>
          <p:nvPr/>
        </p:nvSpPr>
        <p:spPr>
          <a:xfrm>
            <a:off x="772517" y="2016588"/>
            <a:ext cx="3285600" cy="2503200"/>
          </a:xfrm>
          <a:prstGeom prst="rect">
            <a:avLst/>
          </a:prstGeom>
          <a:noFill/>
          <a:ln>
            <a:noFill/>
          </a:ln>
        </p:spPr>
        <p:txBody>
          <a:bodyPr anchorCtr="0" anchor="t" bIns="0" lIns="0" spcFirstLastPara="1" rIns="0" wrap="square" tIns="0">
            <a:noAutofit/>
          </a:bodyPr>
          <a:lstStyle/>
          <a:p>
            <a:pPr indent="0" lvl="0" marL="381000" marR="0" rtl="0" algn="l">
              <a:lnSpc>
                <a:spcPct val="148000"/>
              </a:lnSpc>
              <a:spcBef>
                <a:spcPts val="0"/>
              </a:spcBef>
              <a:spcAft>
                <a:spcPts val="0"/>
              </a:spcAft>
              <a:buNone/>
            </a:pPr>
            <a:r>
              <a:t/>
            </a:r>
            <a:endParaRPr b="0" i="0" sz="1000" u="none" cap="none" strike="noStrike"/>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HRV coupling phase-dependent</a:t>
            </a:r>
            <a:r>
              <a:rPr lang="it-IT" sz="1000">
                <a:solidFill>
                  <a:srgbClr val="3B3535"/>
                </a:solidFill>
                <a:latin typeface="Sora"/>
                <a:ea typeface="Sora"/>
                <a:cs typeface="Sora"/>
                <a:sym typeface="Sora"/>
              </a:rPr>
              <a:t> </a:t>
            </a:r>
            <a:r>
              <a:rPr b="0" i="0" lang="it-IT" sz="1000" u="none" cap="none" strike="noStrike">
                <a:solidFill>
                  <a:srgbClr val="3B3535"/>
                </a:solidFill>
                <a:latin typeface="Sora"/>
                <a:ea typeface="Sora"/>
                <a:cs typeface="Sora"/>
                <a:sym typeface="Sora"/>
              </a:rPr>
              <a:t> &gt;85–91% accuracy</a:t>
            </a:r>
            <a:endParaRPr b="0" i="0" sz="1000" u="none" cap="none" strike="noStrike">
              <a:solidFill>
                <a:srgbClr val="3B3535"/>
              </a:solidFill>
              <a:latin typeface="Sora"/>
              <a:ea typeface="Sora"/>
              <a:cs typeface="Sora"/>
              <a:sym typeface="Sora"/>
            </a:endParaRPr>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Bidirectional Granger causal directionality modulated by familiarity</a:t>
            </a:r>
            <a:endParaRPr sz="1000">
              <a:solidFill>
                <a:srgbClr val="3B3535"/>
              </a:solidFill>
              <a:latin typeface="Sora"/>
              <a:ea typeface="Sora"/>
              <a:cs typeface="Sora"/>
              <a:sym typeface="Sora"/>
            </a:endParaRPr>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Standardized wearable ECG pipelines are feasible for multi-phase AAI monitoring in both species</a:t>
            </a:r>
            <a:endParaRPr b="0" i="0" sz="1000" u="none" cap="none" strike="noStrike"/>
          </a:p>
        </p:txBody>
      </p:sp>
      <p:sp>
        <p:nvSpPr>
          <p:cNvPr id="1082" name="Google Shape;1082;p79"/>
          <p:cNvSpPr/>
          <p:nvPr/>
        </p:nvSpPr>
        <p:spPr>
          <a:xfrm>
            <a:off x="4312650" y="1586684"/>
            <a:ext cx="3507900" cy="3379200"/>
          </a:xfrm>
          <a:prstGeom prst="roundRect">
            <a:avLst>
              <a:gd fmla="val 1835"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83" name="Google Shape;1083;p79"/>
          <p:cNvSpPr/>
          <p:nvPr/>
        </p:nvSpPr>
        <p:spPr>
          <a:xfrm>
            <a:off x="4453235" y="1727266"/>
            <a:ext cx="2141400" cy="220800"/>
          </a:xfrm>
          <a:prstGeom prst="rect">
            <a:avLst/>
          </a:prstGeom>
          <a:noFill/>
          <a:ln>
            <a:noFill/>
          </a:ln>
        </p:spPr>
        <p:txBody>
          <a:bodyPr anchorCtr="0" anchor="t" bIns="0" lIns="0" spcFirstLastPara="1" rIns="0" wrap="square" tIns="0">
            <a:noAutofit/>
          </a:bodyPr>
          <a:lstStyle/>
          <a:p>
            <a:pPr indent="0" lvl="0" marL="0" marR="0" rtl="0" algn="l">
              <a:lnSpc>
                <a:spcPct val="124242"/>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Theoretical Significance</a:t>
            </a:r>
            <a:endParaRPr b="0" i="0" sz="1400" u="none" cap="none" strike="noStrike"/>
          </a:p>
        </p:txBody>
      </p:sp>
      <p:sp>
        <p:nvSpPr>
          <p:cNvPr id="1084" name="Google Shape;1084;p79"/>
          <p:cNvSpPr/>
          <p:nvPr/>
        </p:nvSpPr>
        <p:spPr>
          <a:xfrm>
            <a:off x="4453235" y="2016588"/>
            <a:ext cx="3285600" cy="2503200"/>
          </a:xfrm>
          <a:prstGeom prst="rect">
            <a:avLst/>
          </a:prstGeom>
          <a:noFill/>
          <a:ln>
            <a:noFill/>
          </a:ln>
        </p:spPr>
        <p:txBody>
          <a:bodyPr anchorCtr="0" anchor="t" bIns="0" lIns="0" spcFirstLastPara="1" rIns="0" wrap="square" tIns="0">
            <a:noAutofit/>
          </a:bodyPr>
          <a:lstStyle/>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Extends models of interspecies emotional autonomic level</a:t>
            </a:r>
            <a:endParaRPr sz="1000"/>
          </a:p>
          <a:p>
            <a:pPr indent="0" lvl="0" marL="381000" marR="0" rtl="0" algn="l">
              <a:lnSpc>
                <a:spcPct val="148000"/>
              </a:lnSpc>
              <a:spcBef>
                <a:spcPts val="0"/>
              </a:spcBef>
              <a:spcAft>
                <a:spcPts val="0"/>
              </a:spcAft>
              <a:buNone/>
            </a:pPr>
            <a:r>
              <a:t/>
            </a:r>
            <a:endParaRPr sz="1000"/>
          </a:p>
          <a:p>
            <a:pPr indent="-292100" lvl="0" marL="292100" marR="0" rtl="0" algn="l">
              <a:lnSpc>
                <a:spcPct val="148000"/>
              </a:lnSpc>
              <a:spcBef>
                <a:spcPts val="0"/>
              </a:spcBef>
              <a:spcAft>
                <a:spcPts val="0"/>
              </a:spcAft>
              <a:buClr>
                <a:srgbClr val="3B3535"/>
              </a:buClr>
              <a:buSzPts val="1000"/>
              <a:buFont typeface="Sora"/>
              <a:buChar char="•"/>
            </a:pPr>
            <a:r>
              <a:rPr lang="it-IT" sz="1000">
                <a:solidFill>
                  <a:srgbClr val="3B3535"/>
                </a:solidFill>
                <a:latin typeface="Sora"/>
                <a:ea typeface="Sora"/>
                <a:cs typeface="Sora"/>
                <a:sym typeface="Sora"/>
              </a:rPr>
              <a:t>U</a:t>
            </a:r>
            <a:r>
              <a:rPr b="0" i="0" lang="it-IT" sz="1000" u="none" cap="none" strike="noStrike">
                <a:solidFill>
                  <a:srgbClr val="3B3535"/>
                </a:solidFill>
                <a:latin typeface="Sora"/>
                <a:ea typeface="Sora"/>
                <a:cs typeface="Sora"/>
                <a:sym typeface="Sora"/>
              </a:rPr>
              <a:t>nconscious, physiological communication</a:t>
            </a:r>
            <a:r>
              <a:rPr b="0" i="0" lang="it-IT" sz="1000" u="none" cap="none" strike="noStrike">
                <a:solidFill>
                  <a:srgbClr val="3B3535"/>
                </a:solidFill>
                <a:latin typeface="Sora"/>
                <a:ea typeface="Sora"/>
                <a:cs typeface="Sora"/>
                <a:sym typeface="Sora"/>
              </a:rPr>
              <a:t> </a:t>
            </a:r>
            <a:r>
              <a:rPr b="0" i="0" lang="it-IT" sz="1000" u="none" cap="none" strike="noStrike">
                <a:solidFill>
                  <a:srgbClr val="3B3535"/>
                </a:solidFill>
                <a:latin typeface="Sora"/>
                <a:ea typeface="Sora"/>
                <a:cs typeface="Sora"/>
                <a:sym typeface="Sora"/>
              </a:rPr>
              <a:t>channel between species</a:t>
            </a:r>
            <a:endParaRPr b="0" i="0" sz="1000" u="none" cap="none" strike="noStrike"/>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292100" lvl="0" marL="292100" marR="0" rtl="0" algn="l">
              <a:lnSpc>
                <a:spcPct val="148000"/>
              </a:lnSpc>
              <a:spcBef>
                <a:spcPts val="0"/>
              </a:spcBef>
              <a:spcAft>
                <a:spcPts val="0"/>
              </a:spcAft>
              <a:buClr>
                <a:srgbClr val="3B3535"/>
              </a:buClr>
              <a:buSzPts val="1000"/>
              <a:buFont typeface="Sora"/>
              <a:buChar char="•"/>
            </a:pPr>
            <a:r>
              <a:rPr lang="it-IT" sz="1000">
                <a:solidFill>
                  <a:srgbClr val="3B3535"/>
                </a:solidFill>
                <a:latin typeface="Sora"/>
                <a:ea typeface="Sora"/>
                <a:cs typeface="Sora"/>
                <a:sym typeface="Sora"/>
              </a:rPr>
              <a:t>E</a:t>
            </a:r>
            <a:r>
              <a:rPr b="0" i="0" lang="it-IT" sz="1000" u="none" cap="none" strike="noStrike">
                <a:solidFill>
                  <a:srgbClr val="3B3535"/>
                </a:solidFill>
                <a:latin typeface="Sora"/>
                <a:ea typeface="Sora"/>
                <a:cs typeface="Sora"/>
                <a:sym typeface="Sora"/>
              </a:rPr>
              <a:t>volutionary advantage of cross-species ANS alignment for coordinated environmental response</a:t>
            </a:r>
            <a:endParaRPr b="0" i="0" sz="1000" u="none" cap="none" strike="noStrike"/>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Familiarity accelerates and broadens coupling with direct relevance to handler training in AAI contexts</a:t>
            </a:r>
            <a:endParaRPr b="0" i="0" sz="1000" u="none" cap="none" strike="noStrike"/>
          </a:p>
        </p:txBody>
      </p:sp>
      <p:sp>
        <p:nvSpPr>
          <p:cNvPr id="1085" name="Google Shape;1085;p79"/>
          <p:cNvSpPr/>
          <p:nvPr/>
        </p:nvSpPr>
        <p:spPr>
          <a:xfrm>
            <a:off x="7993350" y="1586684"/>
            <a:ext cx="3507900" cy="3379200"/>
          </a:xfrm>
          <a:prstGeom prst="roundRect">
            <a:avLst>
              <a:gd fmla="val 1835"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086" name="Google Shape;1086;p79"/>
          <p:cNvSpPr/>
          <p:nvPr/>
        </p:nvSpPr>
        <p:spPr>
          <a:xfrm>
            <a:off x="8133953" y="1727266"/>
            <a:ext cx="2821500" cy="220800"/>
          </a:xfrm>
          <a:prstGeom prst="rect">
            <a:avLst/>
          </a:prstGeom>
          <a:noFill/>
          <a:ln>
            <a:noFill/>
          </a:ln>
        </p:spPr>
        <p:txBody>
          <a:bodyPr anchorCtr="0" anchor="t" bIns="0" lIns="0" spcFirstLastPara="1" rIns="0" wrap="square" tIns="0">
            <a:noAutofit/>
          </a:bodyPr>
          <a:lstStyle/>
          <a:p>
            <a:pPr indent="0" lvl="0" marL="0" marR="0" rtl="0" algn="l">
              <a:lnSpc>
                <a:spcPct val="124242"/>
              </a:lnSpc>
              <a:spcBef>
                <a:spcPts val="0"/>
              </a:spcBef>
              <a:spcAft>
                <a:spcPts val="0"/>
              </a:spcAft>
              <a:buClr>
                <a:srgbClr val="3B3535"/>
              </a:buClr>
              <a:buSzPts val="1400"/>
              <a:buFont typeface="Alexandria"/>
              <a:buNone/>
            </a:pPr>
            <a:r>
              <a:rPr b="0" i="0" lang="it-IT" sz="1400" u="none" cap="none" strike="noStrike">
                <a:solidFill>
                  <a:srgbClr val="3B3535"/>
                </a:solidFill>
                <a:latin typeface="Alexandria"/>
                <a:ea typeface="Alexandria"/>
                <a:cs typeface="Alexandria"/>
                <a:sym typeface="Alexandria"/>
              </a:rPr>
              <a:t>Clinical &amp; Practical Implications</a:t>
            </a:r>
            <a:endParaRPr b="0" i="0" sz="1400" u="none" cap="none" strike="noStrike"/>
          </a:p>
        </p:txBody>
      </p:sp>
      <p:sp>
        <p:nvSpPr>
          <p:cNvPr id="1087" name="Google Shape;1087;p79"/>
          <p:cNvSpPr/>
          <p:nvPr/>
        </p:nvSpPr>
        <p:spPr>
          <a:xfrm>
            <a:off x="8133953" y="2016588"/>
            <a:ext cx="3285600" cy="2503200"/>
          </a:xfrm>
          <a:prstGeom prst="rect">
            <a:avLst/>
          </a:prstGeom>
          <a:noFill/>
          <a:ln>
            <a:noFill/>
          </a:ln>
        </p:spPr>
        <p:txBody>
          <a:bodyPr anchorCtr="0" anchor="t" bIns="0" lIns="0" spcFirstLastPara="1" rIns="0" wrap="square" tIns="0">
            <a:noAutofit/>
          </a:bodyPr>
          <a:lstStyle/>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ANS-based metrics as objective biomarkers of therapeutic effectiveness in equine-assisted therapy (EAT)</a:t>
            </a:r>
            <a:endParaRPr b="0" i="0" sz="1000" u="none" cap="none" strike="noStrike">
              <a:solidFill>
                <a:srgbClr val="3B3535"/>
              </a:solidFill>
              <a:latin typeface="Sora"/>
              <a:ea typeface="Sora"/>
              <a:cs typeface="Sora"/>
              <a:sym typeface="Sora"/>
            </a:endParaRPr>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Early stress detection in both human and animal partners during AAI sessions</a:t>
            </a:r>
            <a:endParaRPr b="0" i="0" sz="1000" u="none" cap="none" strike="noStrike">
              <a:solidFill>
                <a:srgbClr val="3B3535"/>
              </a:solidFill>
              <a:latin typeface="Sora"/>
              <a:ea typeface="Sora"/>
              <a:cs typeface="Sora"/>
              <a:sym typeface="Sora"/>
            </a:endParaRPr>
          </a:p>
          <a:p>
            <a:pPr indent="0" lvl="0" marL="381000" marR="0" rtl="0" algn="l">
              <a:lnSpc>
                <a:spcPct val="148000"/>
              </a:lnSpc>
              <a:spcBef>
                <a:spcPts val="0"/>
              </a:spcBef>
              <a:spcAft>
                <a:spcPts val="0"/>
              </a:spcAft>
              <a:buNone/>
            </a:pPr>
            <a:r>
              <a:t/>
            </a:r>
            <a:endParaRPr sz="1000">
              <a:solidFill>
                <a:srgbClr val="3B3535"/>
              </a:solidFill>
              <a:latin typeface="Sora"/>
              <a:ea typeface="Sora"/>
              <a:cs typeface="Sora"/>
              <a:sym typeface="Sora"/>
            </a:endParaRPr>
          </a:p>
          <a:p>
            <a:pPr indent="0" lvl="0" marL="381000" marR="0" rtl="0" algn="l">
              <a:lnSpc>
                <a:spcPct val="148000"/>
              </a:lnSpc>
              <a:spcBef>
                <a:spcPts val="0"/>
              </a:spcBef>
              <a:spcAft>
                <a:spcPts val="0"/>
              </a:spcAft>
              <a:buNone/>
            </a:pPr>
            <a:r>
              <a:t/>
            </a:r>
            <a:endParaRPr b="0" i="0" sz="1000" u="none" cap="none" strike="noStrike"/>
          </a:p>
          <a:p>
            <a:pPr indent="-292100" lvl="0" marL="292100" marR="0" rtl="0" algn="l">
              <a:lnSpc>
                <a:spcPct val="148000"/>
              </a:lnSpc>
              <a:spcBef>
                <a:spcPts val="0"/>
              </a:spcBef>
              <a:spcAft>
                <a:spcPts val="0"/>
              </a:spcAft>
              <a:buClr>
                <a:srgbClr val="3B3535"/>
              </a:buClr>
              <a:buSzPts val="1000"/>
              <a:buFont typeface="Sora"/>
              <a:buChar char="•"/>
            </a:pPr>
            <a:r>
              <a:rPr b="0" i="0" lang="it-IT" sz="1000" u="none" cap="none" strike="noStrike">
                <a:solidFill>
                  <a:srgbClr val="3B3535"/>
                </a:solidFill>
                <a:latin typeface="Sora"/>
                <a:ea typeface="Sora"/>
                <a:cs typeface="Sora"/>
                <a:sym typeface="Sora"/>
              </a:rPr>
              <a:t>Framework extends to PTSD, autism spectrum disorder, neurodevelopmental delays, and other AAI target populations</a:t>
            </a:r>
            <a:endParaRPr b="0" i="0" sz="1000" u="none" cap="none" strike="noStrike"/>
          </a:p>
        </p:txBody>
      </p:sp>
      <p:sp>
        <p:nvSpPr>
          <p:cNvPr id="1088" name="Google Shape;1088;p79"/>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3" name="Shape 1093"/>
        <p:cNvGrpSpPr/>
        <p:nvPr/>
      </p:nvGrpSpPr>
      <p:grpSpPr>
        <a:xfrm>
          <a:off x="0" y="0"/>
          <a:ext cx="0" cy="0"/>
          <a:chOff x="0" y="0"/>
          <a:chExt cx="0" cy="0"/>
        </a:xfrm>
      </p:grpSpPr>
      <p:sp>
        <p:nvSpPr>
          <p:cNvPr id="1094" name="Google Shape;1094;p80"/>
          <p:cNvSpPr/>
          <p:nvPr/>
        </p:nvSpPr>
        <p:spPr>
          <a:xfrm>
            <a:off x="536476" y="694928"/>
            <a:ext cx="9159900" cy="504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3200"/>
              <a:buFont typeface="Alexandria"/>
              <a:buNone/>
            </a:pPr>
            <a:r>
              <a:rPr b="0" i="0" lang="it-IT" sz="3200" u="none" cap="none" strike="noStrike">
                <a:solidFill>
                  <a:srgbClr val="1F1E1E"/>
                </a:solidFill>
                <a:latin typeface="Alexandria"/>
                <a:ea typeface="Alexandria"/>
                <a:cs typeface="Alexandria"/>
                <a:sym typeface="Alexandria"/>
              </a:rPr>
              <a:t>Interspecies Coupling &amp; Surrogate Validation</a:t>
            </a:r>
            <a:endParaRPr b="0" i="0" sz="3200" u="none" cap="none" strike="noStrike"/>
          </a:p>
        </p:txBody>
      </p:sp>
      <p:pic>
        <p:nvPicPr>
          <p:cNvPr descr="preencoded.png" id="1095" name="Google Shape;1095;p80"/>
          <p:cNvPicPr preferRelativeResize="0"/>
          <p:nvPr/>
        </p:nvPicPr>
        <p:blipFill>
          <a:blip r:embed="rId3">
            <a:alphaModFix/>
          </a:blip>
          <a:stretch>
            <a:fillRect/>
          </a:stretch>
        </p:blipFill>
        <p:spPr>
          <a:xfrm>
            <a:off x="536476" y="1541090"/>
            <a:ext cx="7096522" cy="4176665"/>
          </a:xfrm>
          <a:prstGeom prst="rect">
            <a:avLst/>
          </a:prstGeom>
          <a:noFill/>
          <a:ln>
            <a:noFill/>
          </a:ln>
        </p:spPr>
      </p:pic>
      <p:sp>
        <p:nvSpPr>
          <p:cNvPr id="1096" name="Google Shape;1096;p80"/>
          <p:cNvSpPr/>
          <p:nvPr/>
        </p:nvSpPr>
        <p:spPr>
          <a:xfrm>
            <a:off x="536476" y="5864523"/>
            <a:ext cx="7096500" cy="181200"/>
          </a:xfrm>
          <a:prstGeom prst="rect">
            <a:avLst/>
          </a:prstGeom>
          <a:noFill/>
          <a:ln>
            <a:noFill/>
          </a:ln>
        </p:spPr>
        <p:txBody>
          <a:bodyPr anchorCtr="0" anchor="t" bIns="0" lIns="0" spcFirstLastPara="1" rIns="0" wrap="square" tIns="0">
            <a:noAutofit/>
          </a:bodyPr>
          <a:lstStyle/>
          <a:p>
            <a:pPr indent="0" lvl="0" marL="0" marR="0" rtl="0" algn="l">
              <a:lnSpc>
                <a:spcPct val="147826"/>
              </a:lnSpc>
              <a:spcBef>
                <a:spcPts val="0"/>
              </a:spcBef>
              <a:spcAft>
                <a:spcPts val="0"/>
              </a:spcAft>
              <a:buClr>
                <a:srgbClr val="3B3535"/>
              </a:buClr>
              <a:buSzPts val="1000"/>
              <a:buFont typeface="Sora"/>
              <a:buNone/>
            </a:pPr>
            <a:r>
              <a:rPr b="0" i="1" lang="it-IT" sz="1000" u="none" cap="none" strike="noStrike">
                <a:solidFill>
                  <a:srgbClr val="3B3535"/>
                </a:solidFill>
                <a:latin typeface="Sora"/>
                <a:ea typeface="Sora"/>
                <a:cs typeface="Sora"/>
                <a:sym typeface="Sora"/>
              </a:rPr>
              <a:t>Source: Lanata et al., Human-Horse Interaction Studies</a:t>
            </a:r>
            <a:endParaRPr b="0" i="0" sz="1000" u="none" cap="none" strike="noStrike"/>
          </a:p>
        </p:txBody>
      </p:sp>
      <p:sp>
        <p:nvSpPr>
          <p:cNvPr id="1097" name="Google Shape;1097;p80"/>
          <p:cNvSpPr/>
          <p:nvPr/>
        </p:nvSpPr>
        <p:spPr>
          <a:xfrm>
            <a:off x="8013204" y="1718369"/>
            <a:ext cx="2604300" cy="252000"/>
          </a:xfrm>
          <a:prstGeom prst="rect">
            <a:avLst/>
          </a:prstGeom>
          <a:noFill/>
          <a:ln>
            <a:noFill/>
          </a:ln>
        </p:spPr>
        <p:txBody>
          <a:bodyPr anchorCtr="0" anchor="t" bIns="0" lIns="0" spcFirstLastPara="1" rIns="0" wrap="square" tIns="0">
            <a:noAutofit/>
          </a:bodyPr>
          <a:lstStyle/>
          <a:p>
            <a:pPr indent="0" lvl="0" marL="0" marR="0" rtl="0" algn="l">
              <a:lnSpc>
                <a:spcPct val="123684"/>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Human-Horse Interaction</a:t>
            </a:r>
            <a:endParaRPr b="0" i="0" sz="1600" u="none" cap="none" strike="noStrike"/>
          </a:p>
        </p:txBody>
      </p:sp>
      <p:sp>
        <p:nvSpPr>
          <p:cNvPr id="1098" name="Google Shape;1098;p80"/>
          <p:cNvSpPr/>
          <p:nvPr/>
        </p:nvSpPr>
        <p:spPr>
          <a:xfrm>
            <a:off x="8013204" y="2100560"/>
            <a:ext cx="3648600" cy="16779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Method:</a:t>
            </a:r>
            <a:r>
              <a:rPr b="0" i="0" lang="it-IT" sz="1200" u="none" cap="none" strike="noStrike">
                <a:solidFill>
                  <a:srgbClr val="3B3535"/>
                </a:solidFill>
                <a:latin typeface="Sora"/>
                <a:ea typeface="Sora"/>
                <a:cs typeface="Sora"/>
                <a:sym typeface="Sora"/>
              </a:rPr>
              <a:t> HRV Synchronization via Cross-Correntropy</a:t>
            </a:r>
            <a:endParaRPr b="0" i="0" sz="1200" u="none" cap="none" strike="noStrike"/>
          </a:p>
          <a:p>
            <a:pPr indent="0" lvl="0" marL="0" marR="0" rtl="0" algn="l">
              <a:lnSpc>
                <a:spcPct val="150000"/>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Finding:</a:t>
            </a:r>
            <a:r>
              <a:rPr b="0" i="0" lang="it-IT" sz="1200" u="none" cap="none" strike="noStrike">
                <a:solidFill>
                  <a:srgbClr val="3B3535"/>
                </a:solidFill>
                <a:latin typeface="Sora"/>
                <a:ea typeface="Sora"/>
                <a:cs typeface="Sora"/>
                <a:sym typeface="Sora"/>
              </a:rPr>
              <a:t> Emotional transfer creates a measurable "physiological bridge" between species</a:t>
            </a:r>
            <a:endParaRPr b="0" i="0" sz="1200" u="none" cap="none" strike="noStrike"/>
          </a:p>
          <a:p>
            <a:pPr indent="-292100" lvl="0" marL="292100" marR="0" rtl="0" algn="l">
              <a:lnSpc>
                <a:spcPct val="150000"/>
              </a:lnSpc>
              <a:spcBef>
                <a:spcPts val="0"/>
              </a:spcBef>
              <a:spcAft>
                <a:spcPts val="0"/>
              </a:spcAft>
              <a:buClr>
                <a:srgbClr val="3B3535"/>
              </a:buClr>
              <a:buSzPts val="1200"/>
              <a:buFont typeface="Sora"/>
              <a:buChar char="•"/>
            </a:pPr>
            <a:r>
              <a:rPr b="0" i="0" lang="it-IT" sz="1200" u="none" cap="none" strike="noStrike">
                <a:solidFill>
                  <a:srgbClr val="3B3535"/>
                </a:solidFill>
                <a:latin typeface="Sora"/>
                <a:ea typeface="Sora"/>
                <a:cs typeface="Sora"/>
                <a:sym typeface="Sora"/>
              </a:rPr>
              <a:t>Highest synchrony during grooming, dependent on familiarity</a:t>
            </a:r>
            <a:endParaRPr b="0" i="0" sz="1200" u="none" cap="none" strike="noStrike"/>
          </a:p>
        </p:txBody>
      </p:sp>
      <p:sp>
        <p:nvSpPr>
          <p:cNvPr id="1099" name="Google Shape;1099;p80"/>
          <p:cNvSpPr/>
          <p:nvPr/>
        </p:nvSpPr>
        <p:spPr>
          <a:xfrm>
            <a:off x="8013204" y="4001618"/>
            <a:ext cx="3648600" cy="25500"/>
          </a:xfrm>
          <a:prstGeom prst="rect">
            <a:avLst/>
          </a:prstGeom>
          <a:solidFill>
            <a:srgbClr val="3B3535">
              <a:alpha val="50199"/>
            </a:srgbClr>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00" name="Google Shape;1100;p80"/>
          <p:cNvSpPr/>
          <p:nvPr/>
        </p:nvSpPr>
        <p:spPr>
          <a:xfrm>
            <a:off x="8013204" y="4173438"/>
            <a:ext cx="2579100" cy="252000"/>
          </a:xfrm>
          <a:prstGeom prst="rect">
            <a:avLst/>
          </a:prstGeom>
          <a:noFill/>
          <a:ln>
            <a:noFill/>
          </a:ln>
        </p:spPr>
        <p:txBody>
          <a:bodyPr anchorCtr="0" anchor="t" bIns="0" lIns="0" spcFirstLastPara="1" rIns="0" wrap="square" tIns="0">
            <a:noAutofit/>
          </a:bodyPr>
          <a:lstStyle/>
          <a:p>
            <a:pPr indent="0" lvl="0" marL="0" marR="0" rtl="0" algn="l">
              <a:lnSpc>
                <a:spcPct val="123684"/>
              </a:lnSpc>
              <a:spcBef>
                <a:spcPts val="0"/>
              </a:spcBef>
              <a:spcAft>
                <a:spcPts val="0"/>
              </a:spcAft>
              <a:buClr>
                <a:srgbClr val="1F1E1E"/>
              </a:buClr>
              <a:buSzPts val="1600"/>
              <a:buFont typeface="Alexandria"/>
              <a:buNone/>
            </a:pPr>
            <a:r>
              <a:rPr b="0" i="0" lang="it-IT" sz="1600" u="none" cap="none" strike="noStrike">
                <a:solidFill>
                  <a:srgbClr val="1F1E1E"/>
                </a:solidFill>
                <a:latin typeface="Alexandria"/>
                <a:ea typeface="Alexandria"/>
                <a:cs typeface="Alexandria"/>
                <a:sym typeface="Alexandria"/>
              </a:rPr>
              <a:t>The Reliability Constraint</a:t>
            </a:r>
            <a:endParaRPr b="0" i="0" sz="1600" u="none" cap="none" strike="noStrike"/>
          </a:p>
        </p:txBody>
      </p:sp>
      <p:sp>
        <p:nvSpPr>
          <p:cNvPr id="1101" name="Google Shape;1101;p80"/>
          <p:cNvSpPr/>
          <p:nvPr/>
        </p:nvSpPr>
        <p:spPr>
          <a:xfrm>
            <a:off x="8038266" y="4555625"/>
            <a:ext cx="3504600" cy="7257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If </a:t>
            </a:r>
            <a:r>
              <a:rPr b="0" i="1" lang="it-IT" sz="1200" u="none" cap="none" strike="noStrike">
                <a:solidFill>
                  <a:srgbClr val="3B3535"/>
                </a:solidFill>
                <a:latin typeface="Sora"/>
                <a:ea typeface="Sora"/>
                <a:cs typeface="Sora"/>
                <a:sym typeface="Sora"/>
              </a:rPr>
              <a:t>Metric_{Real} &gt; Metric_{Surrogate}</a:t>
            </a:r>
            <a:r>
              <a:rPr b="0" i="0" lang="it-IT" sz="1200" u="none" cap="none" strike="noStrike">
                <a:solidFill>
                  <a:srgbClr val="3B3535"/>
                </a:solidFill>
                <a:latin typeface="Sora"/>
                <a:ea typeface="Sora"/>
                <a:cs typeface="Sora"/>
                <a:sym typeface="Sora"/>
              </a:rPr>
              <a:t> → </a:t>
            </a:r>
            <a:r>
              <a:rPr b="1" i="0" lang="it-IT" sz="1200" u="none" cap="none" strike="noStrike">
                <a:solidFill>
                  <a:srgbClr val="3B3535"/>
                </a:solidFill>
                <a:latin typeface="Sora"/>
                <a:ea typeface="Sora"/>
                <a:cs typeface="Sora"/>
                <a:sym typeface="Sora"/>
              </a:rPr>
              <a:t>True Coupling</a:t>
            </a:r>
            <a:endParaRPr b="0" i="0" sz="1200" u="none" cap="none" strike="noStrike"/>
          </a:p>
          <a:p>
            <a:pPr indent="0" lvl="0" marL="0" marR="0" rtl="0" algn="l">
              <a:lnSpc>
                <a:spcPct val="150000"/>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If </a:t>
            </a:r>
            <a:r>
              <a:rPr b="0" i="1" lang="it-IT" sz="1200" u="none" cap="none" strike="noStrike">
                <a:solidFill>
                  <a:srgbClr val="3B3535"/>
                </a:solidFill>
                <a:latin typeface="Sora"/>
                <a:ea typeface="Sora"/>
                <a:cs typeface="Sora"/>
                <a:sym typeface="Sora"/>
              </a:rPr>
              <a:t>Metric_{Real} \approx Metric_{Surrogate}</a:t>
            </a:r>
            <a:r>
              <a:rPr b="0" i="0" lang="it-IT" sz="1200" u="none" cap="none" strike="noStrike">
                <a:solidFill>
                  <a:srgbClr val="3B3535"/>
                </a:solidFill>
                <a:latin typeface="Sora"/>
                <a:ea typeface="Sora"/>
                <a:cs typeface="Sora"/>
                <a:sym typeface="Sora"/>
              </a:rPr>
              <a:t> → </a:t>
            </a:r>
            <a:r>
              <a:rPr b="1" i="0" lang="it-IT" sz="1200" u="none" cap="none" strike="noStrike">
                <a:solidFill>
                  <a:srgbClr val="3B3535"/>
                </a:solidFill>
                <a:latin typeface="Sora"/>
                <a:ea typeface="Sora"/>
                <a:cs typeface="Sora"/>
                <a:sym typeface="Sora"/>
              </a:rPr>
              <a:t>Random Chance</a:t>
            </a:r>
            <a:endParaRPr b="0" i="0" sz="1200" u="none" cap="none" strike="noStrike"/>
          </a:p>
        </p:txBody>
      </p:sp>
      <p:sp>
        <p:nvSpPr>
          <p:cNvPr id="1102" name="Google Shape;1102;p80"/>
          <p:cNvSpPr/>
          <p:nvPr/>
        </p:nvSpPr>
        <p:spPr>
          <a:xfrm>
            <a:off x="8013204" y="5730318"/>
            <a:ext cx="3648600" cy="453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3B3535"/>
              </a:buClr>
              <a:buSzPts val="1200"/>
              <a:buFont typeface="Sora"/>
              <a:buNone/>
            </a:pPr>
            <a:r>
              <a:rPr b="1" i="0" lang="it-IT" sz="1200" u="none" cap="none" strike="noStrike">
                <a:solidFill>
                  <a:srgbClr val="3B3535"/>
                </a:solidFill>
                <a:latin typeface="Sora"/>
                <a:ea typeface="Sora"/>
                <a:cs typeface="Sora"/>
                <a:sym typeface="Sora"/>
              </a:rPr>
              <a:t>Mandate:</a:t>
            </a:r>
            <a:r>
              <a:rPr b="0" i="0" lang="it-IT" sz="1200" u="none" cap="none" strike="noStrike">
                <a:solidFill>
                  <a:srgbClr val="3B3535"/>
                </a:solidFill>
                <a:latin typeface="Sora"/>
                <a:ea typeface="Sora"/>
                <a:cs typeface="Sora"/>
                <a:sym typeface="Sora"/>
              </a:rPr>
              <a:t> Every coupling claim must include statistical significance against noise.</a:t>
            </a:r>
            <a:endParaRPr b="0" i="0" sz="1200" u="none" cap="none" strike="noStrike"/>
          </a:p>
        </p:txBody>
      </p:sp>
      <p:sp>
        <p:nvSpPr>
          <p:cNvPr id="1103" name="Google Shape;1103;p80"/>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08" name="Shape 1108"/>
        <p:cNvGrpSpPr/>
        <p:nvPr/>
      </p:nvGrpSpPr>
      <p:grpSpPr>
        <a:xfrm>
          <a:off x="0" y="0"/>
          <a:ext cx="0" cy="0"/>
          <a:chOff x="0" y="0"/>
          <a:chExt cx="0" cy="0"/>
        </a:xfrm>
      </p:grpSpPr>
      <p:sp>
        <p:nvSpPr>
          <p:cNvPr id="1109" name="Google Shape;1109;p81"/>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2"/>
              </a:buClr>
              <a:buSzPts val="1100"/>
              <a:buNone/>
            </a:pPr>
            <a:r>
              <a:rPr lang="it-IT"/>
              <a:t>ComPBioS – Computational Physiology and Biomedical Systems</a:t>
            </a:r>
            <a:endParaRPr/>
          </a:p>
        </p:txBody>
      </p:sp>
      <p:sp>
        <p:nvSpPr>
          <p:cNvPr id="1110" name="Google Shape;1110;p81"/>
          <p:cNvSpPr/>
          <p:nvPr/>
        </p:nvSpPr>
        <p:spPr>
          <a:xfrm>
            <a:off x="3193594" y="397169"/>
            <a:ext cx="68976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rgbClr val="1F1E1E"/>
                </a:solidFill>
                <a:latin typeface="Alexandria"/>
                <a:ea typeface="Alexandria"/>
                <a:cs typeface="Alexandria"/>
                <a:sym typeface="Alexandria"/>
              </a:rPr>
              <a:t>The Multiscale Interaction Model</a:t>
            </a:r>
            <a:endParaRPr b="0" i="0" sz="3300" u="none" cap="none" strike="noStrike"/>
          </a:p>
        </p:txBody>
      </p:sp>
      <p:sp>
        <p:nvSpPr>
          <p:cNvPr id="1111" name="Google Shape;1111;p81"/>
          <p:cNvSpPr/>
          <p:nvPr/>
        </p:nvSpPr>
        <p:spPr>
          <a:xfrm>
            <a:off x="631924" y="1443236"/>
            <a:ext cx="10928400" cy="505500"/>
          </a:xfrm>
          <a:prstGeom prst="rect">
            <a:avLst/>
          </a:prstGeom>
          <a:noFill/>
          <a:ln>
            <a:noFill/>
          </a:ln>
        </p:spPr>
        <p:txBody>
          <a:bodyPr anchorCtr="0" anchor="t" bIns="0" lIns="0" spcFirstLastPara="1" rIns="0" wrap="square" tIns="0">
            <a:noAutofit/>
          </a:bodyPr>
          <a:lstStyle/>
          <a:p>
            <a:pPr indent="0" lvl="0" marL="0" marR="0" rtl="0" algn="l">
              <a:lnSpc>
                <a:spcPct val="162069"/>
              </a:lnSpc>
              <a:spcBef>
                <a:spcPts val="0"/>
              </a:spcBef>
              <a:spcAft>
                <a:spcPts val="0"/>
              </a:spcAft>
              <a:buClr>
                <a:srgbClr val="3B3535"/>
              </a:buClr>
              <a:buSzPts val="1200"/>
              <a:buFont typeface="Sora"/>
              <a:buNone/>
            </a:pPr>
            <a:r>
              <a:rPr b="0" i="0" lang="it-IT" sz="1200" u="none" cap="none" strike="noStrike">
                <a:solidFill>
                  <a:srgbClr val="3B3535"/>
                </a:solidFill>
                <a:latin typeface="Sora"/>
                <a:ea typeface="Sora"/>
                <a:cs typeface="Sora"/>
                <a:sym typeface="Sora"/>
              </a:rPr>
              <a:t>When structural similarity and directional coupling recur across organs, brains, modalities, and species,  we observe </a:t>
            </a:r>
            <a:r>
              <a:rPr b="1" i="0" lang="it-IT" sz="1200" u="none" cap="none" strike="noStrike">
                <a:solidFill>
                  <a:srgbClr val="3B3535"/>
                </a:solidFill>
                <a:latin typeface="Sora"/>
                <a:ea typeface="Sora"/>
                <a:cs typeface="Sora"/>
                <a:sym typeface="Sora"/>
              </a:rPr>
              <a:t>interaction architecture</a:t>
            </a:r>
            <a:r>
              <a:rPr b="0" i="0" lang="it-IT" sz="1200" u="none" cap="none" strike="noStrike">
                <a:solidFill>
                  <a:srgbClr val="3B3535"/>
                </a:solidFill>
                <a:latin typeface="Sora"/>
                <a:ea typeface="Sora"/>
                <a:cs typeface="Sora"/>
                <a:sym typeface="Sora"/>
              </a:rPr>
              <a:t>. Biosignal science becomes the study of interaction systems.</a:t>
            </a:r>
            <a:endParaRPr b="0" i="0" sz="1200" u="none" cap="none" strike="noStrike"/>
          </a:p>
        </p:txBody>
      </p:sp>
      <p:sp>
        <p:nvSpPr>
          <p:cNvPr id="1112" name="Google Shape;1112;p81"/>
          <p:cNvSpPr/>
          <p:nvPr/>
        </p:nvSpPr>
        <p:spPr>
          <a:xfrm>
            <a:off x="631924" y="2148582"/>
            <a:ext cx="10928400" cy="27690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SzPts val="1400"/>
              <a:buFont typeface="Arial"/>
              <a:buNone/>
            </a:pPr>
            <a:r>
              <a:t/>
            </a:r>
            <a:endParaRPr b="0" i="0" sz="1400" u="none" cap="none" strike="noStrike"/>
          </a:p>
        </p:txBody>
      </p:sp>
      <p:sp>
        <p:nvSpPr>
          <p:cNvPr id="1113" name="Google Shape;1113;p81"/>
          <p:cNvSpPr/>
          <p:nvPr/>
        </p:nvSpPr>
        <p:spPr>
          <a:xfrm>
            <a:off x="631925" y="2375921"/>
            <a:ext cx="10928400" cy="680100"/>
          </a:xfrm>
          <a:prstGeom prst="rect">
            <a:avLst/>
          </a:prstGeom>
          <a:noFill/>
          <a:ln>
            <a:noFill/>
          </a:ln>
        </p:spPr>
        <p:txBody>
          <a:bodyPr anchorCtr="0" anchor="t" bIns="0" lIns="0" spcFirstLastPara="1" rIns="0" wrap="square" tIns="0">
            <a:noAutofit/>
          </a:bodyPr>
          <a:lstStyle/>
          <a:p>
            <a:pPr indent="0" lvl="0" marL="0" rtl="0" algn="l">
              <a:lnSpc>
                <a:spcPct val="162069"/>
              </a:lnSpc>
              <a:spcBef>
                <a:spcPts val="0"/>
              </a:spcBef>
              <a:spcAft>
                <a:spcPts val="0"/>
              </a:spcAft>
              <a:buClr>
                <a:schemeClr val="dk1"/>
              </a:buClr>
              <a:buSzPts val="1100"/>
              <a:buFont typeface="Arial"/>
              <a:buNone/>
            </a:pPr>
            <a:r>
              <a:rPr lang="it-IT" sz="1200">
                <a:solidFill>
                  <a:srgbClr val="3B3535"/>
                </a:solidFill>
                <a:latin typeface="Sora"/>
                <a:ea typeface="Sora"/>
                <a:cs typeface="Sora"/>
                <a:sym typeface="Sora"/>
              </a:rPr>
              <a:t>where X is the state of the focal organism and Y is the state of an interacting system (another organism, a digital agent, or a structured environment). F encodes intrinsic nonlinear physiology; C encodes coupling structure; and E captures environmental embedding and</a:t>
            </a:r>
            <a:endParaRPr sz="1200">
              <a:solidFill>
                <a:srgbClr val="3B3535"/>
              </a:solidFill>
              <a:latin typeface="Sora"/>
              <a:ea typeface="Sora"/>
              <a:cs typeface="Sora"/>
              <a:sym typeface="Sora"/>
            </a:endParaRPr>
          </a:p>
          <a:p>
            <a:pPr indent="0" lvl="0" marL="0" rtl="0" algn="l">
              <a:lnSpc>
                <a:spcPct val="162069"/>
              </a:lnSpc>
              <a:spcBef>
                <a:spcPts val="0"/>
              </a:spcBef>
              <a:spcAft>
                <a:spcPts val="0"/>
              </a:spcAft>
              <a:buClr>
                <a:schemeClr val="dk1"/>
              </a:buClr>
              <a:buSzPts val="1100"/>
              <a:buFont typeface="Arial"/>
              <a:buNone/>
            </a:pPr>
            <a:r>
              <a:rPr lang="it-IT" sz="1200">
                <a:solidFill>
                  <a:srgbClr val="3B3535"/>
                </a:solidFill>
                <a:latin typeface="Sora"/>
                <a:ea typeface="Sora"/>
                <a:cs typeface="Sora"/>
                <a:sym typeface="Sora"/>
              </a:rPr>
              <a:t>exogenous forcing.</a:t>
            </a:r>
            <a:endParaRPr sz="1200">
              <a:solidFill>
                <a:srgbClr val="3B3535"/>
              </a:solidFill>
              <a:latin typeface="Sora"/>
              <a:ea typeface="Sora"/>
              <a:cs typeface="Sora"/>
              <a:sym typeface="Sora"/>
            </a:endParaRPr>
          </a:p>
          <a:p>
            <a:pPr indent="0" lvl="0" marL="0" marR="0" rtl="0" algn="l">
              <a:lnSpc>
                <a:spcPct val="162069"/>
              </a:lnSpc>
              <a:spcBef>
                <a:spcPts val="0"/>
              </a:spcBef>
              <a:spcAft>
                <a:spcPts val="0"/>
              </a:spcAft>
              <a:buClr>
                <a:srgbClr val="3B3535"/>
              </a:buClr>
              <a:buSzPts val="1200"/>
              <a:buFont typeface="Sora"/>
              <a:buNone/>
            </a:pPr>
            <a:r>
              <a:t/>
            </a:r>
            <a:endParaRPr sz="1200">
              <a:solidFill>
                <a:srgbClr val="3B3535"/>
              </a:solidFill>
              <a:latin typeface="Sora"/>
              <a:ea typeface="Sora"/>
              <a:cs typeface="Sora"/>
              <a:sym typeface="Sora"/>
            </a:endParaRPr>
          </a:p>
        </p:txBody>
      </p:sp>
      <p:sp>
        <p:nvSpPr>
          <p:cNvPr id="1114" name="Google Shape;1114;p81"/>
          <p:cNvSpPr/>
          <p:nvPr/>
        </p:nvSpPr>
        <p:spPr>
          <a:xfrm>
            <a:off x="631924" y="3355799"/>
            <a:ext cx="1092900" cy="575700"/>
          </a:xfrm>
          <a:prstGeom prst="roundRect">
            <a:avLst>
              <a:gd fmla="val 11526"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15" name="Google Shape;1115;p81"/>
          <p:cNvPicPr preferRelativeResize="0"/>
          <p:nvPr/>
        </p:nvPicPr>
        <p:blipFill rotWithShape="1">
          <a:blip r:embed="rId4">
            <a:alphaModFix/>
          </a:blip>
          <a:srcRect b="0" l="0" r="0" t="0"/>
          <a:stretch/>
        </p:blipFill>
        <p:spPr>
          <a:xfrm>
            <a:off x="1067197" y="3532507"/>
            <a:ext cx="222151" cy="222151"/>
          </a:xfrm>
          <a:prstGeom prst="rect">
            <a:avLst/>
          </a:prstGeom>
          <a:noFill/>
          <a:ln>
            <a:noFill/>
          </a:ln>
        </p:spPr>
      </p:pic>
      <p:sp>
        <p:nvSpPr>
          <p:cNvPr id="1116" name="Google Shape;1116;p81"/>
          <p:cNvSpPr/>
          <p:nvPr/>
        </p:nvSpPr>
        <p:spPr>
          <a:xfrm>
            <a:off x="1882676" y="3513754"/>
            <a:ext cx="30099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Intrinsic Nonlinear Structure</a:t>
            </a:r>
            <a:endParaRPr b="0" i="0" sz="1600" u="none" cap="none" strike="noStrike"/>
          </a:p>
        </p:txBody>
      </p:sp>
      <p:sp>
        <p:nvSpPr>
          <p:cNvPr id="1117" name="Google Shape;1117;p81"/>
          <p:cNvSpPr/>
          <p:nvPr/>
        </p:nvSpPr>
        <p:spPr>
          <a:xfrm>
            <a:off x="1803698" y="3923529"/>
            <a:ext cx="9677400" cy="9600"/>
          </a:xfrm>
          <a:prstGeom prst="roundRect">
            <a:avLst>
              <a:gd fmla="val 696618"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18" name="Google Shape;1118;p81"/>
          <p:cNvSpPr/>
          <p:nvPr/>
        </p:nvSpPr>
        <p:spPr>
          <a:xfrm>
            <a:off x="631924" y="4010444"/>
            <a:ext cx="2185500" cy="575700"/>
          </a:xfrm>
          <a:prstGeom prst="roundRect">
            <a:avLst>
              <a:gd fmla="val 11526"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19" name="Google Shape;1119;p81"/>
          <p:cNvPicPr preferRelativeResize="0"/>
          <p:nvPr/>
        </p:nvPicPr>
        <p:blipFill rotWithShape="1">
          <a:blip r:embed="rId5">
            <a:alphaModFix/>
          </a:blip>
          <a:srcRect b="0" l="0" r="0" t="0"/>
          <a:stretch/>
        </p:blipFill>
        <p:spPr>
          <a:xfrm>
            <a:off x="1613594" y="4187153"/>
            <a:ext cx="222151" cy="222151"/>
          </a:xfrm>
          <a:prstGeom prst="rect">
            <a:avLst/>
          </a:prstGeom>
          <a:noFill/>
          <a:ln>
            <a:noFill/>
          </a:ln>
        </p:spPr>
      </p:pic>
      <p:sp>
        <p:nvSpPr>
          <p:cNvPr id="1120" name="Google Shape;1120;p81"/>
          <p:cNvSpPr/>
          <p:nvPr/>
        </p:nvSpPr>
        <p:spPr>
          <a:xfrm>
            <a:off x="2975471" y="4168400"/>
            <a:ext cx="32454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Emotional Dynamical Regimes</a:t>
            </a:r>
            <a:endParaRPr b="0" i="0" sz="1600" u="none" cap="none" strike="noStrike"/>
          </a:p>
        </p:txBody>
      </p:sp>
      <p:sp>
        <p:nvSpPr>
          <p:cNvPr id="1121" name="Google Shape;1121;p81"/>
          <p:cNvSpPr/>
          <p:nvPr/>
        </p:nvSpPr>
        <p:spPr>
          <a:xfrm>
            <a:off x="2896493" y="4578174"/>
            <a:ext cx="8584500" cy="9600"/>
          </a:xfrm>
          <a:prstGeom prst="roundRect">
            <a:avLst>
              <a:gd fmla="val 696618"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22" name="Google Shape;1122;p81"/>
          <p:cNvSpPr/>
          <p:nvPr/>
        </p:nvSpPr>
        <p:spPr>
          <a:xfrm>
            <a:off x="631924" y="4665089"/>
            <a:ext cx="3278400" cy="575700"/>
          </a:xfrm>
          <a:prstGeom prst="roundRect">
            <a:avLst>
              <a:gd fmla="val 11526"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23" name="Google Shape;1123;p81"/>
          <p:cNvPicPr preferRelativeResize="0"/>
          <p:nvPr/>
        </p:nvPicPr>
        <p:blipFill rotWithShape="1">
          <a:blip r:embed="rId6">
            <a:alphaModFix/>
          </a:blip>
          <a:srcRect b="0" l="0" r="0" t="0"/>
          <a:stretch/>
        </p:blipFill>
        <p:spPr>
          <a:xfrm>
            <a:off x="2159992" y="4841798"/>
            <a:ext cx="222151" cy="222151"/>
          </a:xfrm>
          <a:prstGeom prst="rect">
            <a:avLst/>
          </a:prstGeom>
          <a:noFill/>
          <a:ln>
            <a:noFill/>
          </a:ln>
        </p:spPr>
      </p:pic>
      <p:sp>
        <p:nvSpPr>
          <p:cNvPr id="1124" name="Google Shape;1124;p81"/>
          <p:cNvSpPr/>
          <p:nvPr/>
        </p:nvSpPr>
        <p:spPr>
          <a:xfrm>
            <a:off x="4068267" y="4823045"/>
            <a:ext cx="44076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Structural Alignment &amp; Directed Coupling</a:t>
            </a:r>
            <a:endParaRPr b="0" i="0" sz="1600" u="none" cap="none" strike="noStrike"/>
          </a:p>
        </p:txBody>
      </p:sp>
      <p:sp>
        <p:nvSpPr>
          <p:cNvPr id="1125" name="Google Shape;1125;p81"/>
          <p:cNvSpPr/>
          <p:nvPr/>
        </p:nvSpPr>
        <p:spPr>
          <a:xfrm>
            <a:off x="3989288" y="5232819"/>
            <a:ext cx="7491900" cy="9600"/>
          </a:xfrm>
          <a:prstGeom prst="roundRect">
            <a:avLst>
              <a:gd fmla="val 696618"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26" name="Google Shape;1126;p81"/>
          <p:cNvSpPr/>
          <p:nvPr/>
        </p:nvSpPr>
        <p:spPr>
          <a:xfrm>
            <a:off x="631924" y="5319734"/>
            <a:ext cx="4371300" cy="575700"/>
          </a:xfrm>
          <a:prstGeom prst="roundRect">
            <a:avLst>
              <a:gd fmla="val 11526"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27" name="Google Shape;1127;p81"/>
          <p:cNvPicPr preferRelativeResize="0"/>
          <p:nvPr/>
        </p:nvPicPr>
        <p:blipFill rotWithShape="1">
          <a:blip r:embed="rId7">
            <a:alphaModFix/>
          </a:blip>
          <a:srcRect b="0" l="0" r="0" t="0"/>
          <a:stretch/>
        </p:blipFill>
        <p:spPr>
          <a:xfrm>
            <a:off x="2706390" y="5496443"/>
            <a:ext cx="222151" cy="222151"/>
          </a:xfrm>
          <a:prstGeom prst="rect">
            <a:avLst/>
          </a:prstGeom>
          <a:noFill/>
          <a:ln>
            <a:noFill/>
          </a:ln>
        </p:spPr>
      </p:pic>
      <p:sp>
        <p:nvSpPr>
          <p:cNvPr id="1128" name="Google Shape;1128;p81"/>
          <p:cNvSpPr/>
          <p:nvPr/>
        </p:nvSpPr>
        <p:spPr>
          <a:xfrm>
            <a:off x="5161062" y="5477691"/>
            <a:ext cx="47319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Interpersonal &amp; Interspecies Synchronization</a:t>
            </a:r>
            <a:endParaRPr b="0" i="0" sz="1600" u="none" cap="none" strike="noStrike"/>
          </a:p>
        </p:txBody>
      </p:sp>
      <p:sp>
        <p:nvSpPr>
          <p:cNvPr id="1129" name="Google Shape;1129;p81"/>
          <p:cNvSpPr/>
          <p:nvPr/>
        </p:nvSpPr>
        <p:spPr>
          <a:xfrm>
            <a:off x="5082083" y="5887464"/>
            <a:ext cx="6399000" cy="9600"/>
          </a:xfrm>
          <a:prstGeom prst="roundRect">
            <a:avLst>
              <a:gd fmla="val 696618" name="adj"/>
            </a:avLst>
          </a:prstGeom>
          <a:solidFill>
            <a:srgbClr val="BBC2DC"/>
          </a:solidFill>
          <a:ln>
            <a:noFill/>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sp>
        <p:nvSpPr>
          <p:cNvPr id="1130" name="Google Shape;1130;p81"/>
          <p:cNvSpPr/>
          <p:nvPr/>
        </p:nvSpPr>
        <p:spPr>
          <a:xfrm>
            <a:off x="631924" y="5974380"/>
            <a:ext cx="5463900" cy="575700"/>
          </a:xfrm>
          <a:prstGeom prst="roundRect">
            <a:avLst>
              <a:gd fmla="val 11526" name="adj"/>
            </a:avLst>
          </a:prstGeom>
          <a:solidFill>
            <a:srgbClr val="D5DCF6"/>
          </a:solidFill>
          <a:ln cap="flat" cmpd="sng" w="7950">
            <a:solidFill>
              <a:srgbClr val="BBC2DC"/>
            </a:solidFill>
            <a:prstDash val="solid"/>
            <a:round/>
            <a:headEnd len="sm" w="sm" type="none"/>
            <a:tailEnd len="sm" w="sm" type="none"/>
          </a:ln>
        </p:spPr>
        <p:txBody>
          <a:bodyPr anchorCtr="0" anchor="ctr" bIns="76200" lIns="76200" spcFirstLastPara="1" rIns="76200" wrap="square" tIns="76200">
            <a:noAutofit/>
          </a:bodyPr>
          <a:lstStyle/>
          <a:p>
            <a:pPr indent="0" lvl="0" marL="0" rtl="0" algn="l">
              <a:spcBef>
                <a:spcPts val="0"/>
              </a:spcBef>
              <a:spcAft>
                <a:spcPts val="0"/>
              </a:spcAft>
              <a:buNone/>
            </a:pPr>
            <a:r>
              <a:t/>
            </a:r>
            <a:endParaRPr/>
          </a:p>
        </p:txBody>
      </p:sp>
      <p:pic>
        <p:nvPicPr>
          <p:cNvPr descr="preencoded.png" id="1131" name="Google Shape;1131;p81"/>
          <p:cNvPicPr preferRelativeResize="0"/>
          <p:nvPr/>
        </p:nvPicPr>
        <p:blipFill rotWithShape="1">
          <a:blip r:embed="rId8">
            <a:alphaModFix/>
          </a:blip>
          <a:srcRect b="0" l="0" r="0" t="0"/>
          <a:stretch/>
        </p:blipFill>
        <p:spPr>
          <a:xfrm>
            <a:off x="3252887" y="6151089"/>
            <a:ext cx="222151" cy="222151"/>
          </a:xfrm>
          <a:prstGeom prst="rect">
            <a:avLst/>
          </a:prstGeom>
          <a:noFill/>
          <a:ln>
            <a:noFill/>
          </a:ln>
        </p:spPr>
      </p:pic>
      <p:sp>
        <p:nvSpPr>
          <p:cNvPr id="1132" name="Google Shape;1132;p81"/>
          <p:cNvSpPr/>
          <p:nvPr/>
        </p:nvSpPr>
        <p:spPr>
          <a:xfrm>
            <a:off x="6253957" y="6132336"/>
            <a:ext cx="2377500" cy="2598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B3535"/>
              </a:buClr>
              <a:buSzPts val="1600"/>
              <a:buFont typeface="Alexandria"/>
              <a:buNone/>
            </a:pPr>
            <a:r>
              <a:rPr b="0" i="0" lang="it-IT" sz="1600" u="none" cap="none" strike="noStrike">
                <a:solidFill>
                  <a:srgbClr val="3B3535"/>
                </a:solidFill>
                <a:latin typeface="Alexandria"/>
                <a:ea typeface="Alexandria"/>
                <a:cs typeface="Alexandria"/>
                <a:sym typeface="Alexandria"/>
              </a:rPr>
              <a:t>Ecological Embedding</a:t>
            </a:r>
            <a:endParaRPr b="0" i="0" sz="1600" u="none" cap="none" strike="noStrike"/>
          </a:p>
        </p:txBody>
      </p:sp>
      <p:pic>
        <p:nvPicPr>
          <p:cNvPr id="1133" name="Google Shape;1133;p81"/>
          <p:cNvPicPr preferRelativeResize="0"/>
          <p:nvPr/>
        </p:nvPicPr>
        <p:blipFill>
          <a:blip r:embed="rId9">
            <a:alphaModFix/>
          </a:blip>
          <a:stretch>
            <a:fillRect/>
          </a:stretch>
        </p:blipFill>
        <p:spPr>
          <a:xfrm>
            <a:off x="3750750" y="2013149"/>
            <a:ext cx="2950008" cy="2769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8" name="Shape 1138"/>
        <p:cNvGrpSpPr/>
        <p:nvPr/>
      </p:nvGrpSpPr>
      <p:grpSpPr>
        <a:xfrm>
          <a:off x="0" y="0"/>
          <a:ext cx="0" cy="0"/>
          <a:chOff x="0" y="0"/>
          <a:chExt cx="0" cy="0"/>
        </a:xfrm>
      </p:grpSpPr>
      <p:sp>
        <p:nvSpPr>
          <p:cNvPr id="1139" name="Google Shape;1139;p82"/>
          <p:cNvSpPr/>
          <p:nvPr/>
        </p:nvSpPr>
        <p:spPr>
          <a:xfrm>
            <a:off x="1472276" y="367816"/>
            <a:ext cx="8709000" cy="4251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2700"/>
              <a:buFont typeface="Alexandria"/>
              <a:buNone/>
            </a:pPr>
            <a:r>
              <a:rPr b="0" i="0" lang="it-IT" sz="2700" u="none" cap="none" strike="noStrike">
                <a:solidFill>
                  <a:srgbClr val="1F1E1E"/>
                </a:solidFill>
                <a:latin typeface="Alexandria"/>
                <a:ea typeface="Alexandria"/>
                <a:cs typeface="Alexandria"/>
                <a:sym typeface="Alexandria"/>
              </a:rPr>
              <a:t>Biosignal 2030 Framework &amp; The Lab of the Future</a:t>
            </a:r>
            <a:endParaRPr b="0" i="0" sz="2700" u="none" cap="none" strike="noStrike"/>
          </a:p>
        </p:txBody>
      </p:sp>
      <p:pic>
        <p:nvPicPr>
          <p:cNvPr descr="preencoded.png" id="1140" name="Google Shape;1140;p82"/>
          <p:cNvPicPr preferRelativeResize="0"/>
          <p:nvPr/>
        </p:nvPicPr>
        <p:blipFill rotWithShape="1">
          <a:blip r:embed="rId3">
            <a:alphaModFix/>
          </a:blip>
          <a:srcRect b="0" l="0" r="0" t="0"/>
          <a:stretch/>
        </p:blipFill>
        <p:spPr>
          <a:xfrm>
            <a:off x="1403251" y="1474688"/>
            <a:ext cx="322957" cy="322957"/>
          </a:xfrm>
          <a:prstGeom prst="rect">
            <a:avLst/>
          </a:prstGeom>
          <a:noFill/>
          <a:ln>
            <a:noFill/>
          </a:ln>
        </p:spPr>
      </p:pic>
      <p:sp>
        <p:nvSpPr>
          <p:cNvPr id="1141" name="Google Shape;1141;p82"/>
          <p:cNvSpPr/>
          <p:nvPr/>
        </p:nvSpPr>
        <p:spPr>
          <a:xfrm>
            <a:off x="1841797" y="1474688"/>
            <a:ext cx="17952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b="0" i="0" lang="it-IT" sz="1300" u="none" cap="none" strike="noStrike">
                <a:solidFill>
                  <a:srgbClr val="3B3535"/>
                </a:solidFill>
                <a:latin typeface="Alexandria"/>
                <a:ea typeface="Alexandria"/>
                <a:cs typeface="Alexandria"/>
                <a:sym typeface="Alexandria"/>
              </a:rPr>
              <a:t>Multiscale Reporting</a:t>
            </a:r>
            <a:endParaRPr b="0" i="0" sz="1300" u="none" cap="none" strike="noStrike"/>
          </a:p>
        </p:txBody>
      </p:sp>
      <p:sp>
        <p:nvSpPr>
          <p:cNvPr id="1142" name="Google Shape;1142;p82"/>
          <p:cNvSpPr/>
          <p:nvPr/>
        </p:nvSpPr>
        <p:spPr>
          <a:xfrm>
            <a:off x="1841797" y="1742678"/>
            <a:ext cx="2612700" cy="3546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Entropy profiles across scales, not just scalar means</a:t>
            </a:r>
            <a:endParaRPr b="0" i="0" sz="1000" u="none" cap="none" strike="noStrike"/>
          </a:p>
        </p:txBody>
      </p:sp>
      <p:pic>
        <p:nvPicPr>
          <p:cNvPr descr="preencoded.png" id="1143" name="Google Shape;1143;p82"/>
          <p:cNvPicPr preferRelativeResize="0"/>
          <p:nvPr/>
        </p:nvPicPr>
        <p:blipFill rotWithShape="1">
          <a:blip r:embed="rId4">
            <a:alphaModFix/>
          </a:blip>
          <a:srcRect b="0" l="0" r="0" t="0"/>
          <a:stretch/>
        </p:blipFill>
        <p:spPr>
          <a:xfrm>
            <a:off x="4570214" y="1474688"/>
            <a:ext cx="322957" cy="322957"/>
          </a:xfrm>
          <a:prstGeom prst="rect">
            <a:avLst/>
          </a:prstGeom>
          <a:noFill/>
          <a:ln>
            <a:noFill/>
          </a:ln>
        </p:spPr>
      </p:pic>
      <p:sp>
        <p:nvSpPr>
          <p:cNvPr id="1144" name="Google Shape;1144;p82"/>
          <p:cNvSpPr/>
          <p:nvPr/>
        </p:nvSpPr>
        <p:spPr>
          <a:xfrm>
            <a:off x="5008761" y="1474688"/>
            <a:ext cx="20283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b="0" i="0" lang="it-IT" sz="1300" u="none" cap="none" strike="noStrike">
                <a:solidFill>
                  <a:srgbClr val="3B3535"/>
                </a:solidFill>
                <a:latin typeface="Alexandria"/>
                <a:ea typeface="Alexandria"/>
                <a:cs typeface="Alexandria"/>
                <a:sym typeface="Alexandria"/>
              </a:rPr>
              <a:t>Directionality Modeling</a:t>
            </a:r>
            <a:endParaRPr b="0" i="0" sz="1300" u="none" cap="none" strike="noStrike"/>
          </a:p>
        </p:txBody>
      </p:sp>
      <p:sp>
        <p:nvSpPr>
          <p:cNvPr id="1145" name="Google Shape;1145;p82"/>
          <p:cNvSpPr/>
          <p:nvPr/>
        </p:nvSpPr>
        <p:spPr>
          <a:xfrm>
            <a:off x="5008761" y="1742678"/>
            <a:ext cx="2613000" cy="1773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Define the arrow of time (</a:t>
            </a:r>
            <a:r>
              <a:rPr b="0" i="1" lang="it-IT" sz="1000" u="none" cap="none" strike="noStrike">
                <a:solidFill>
                  <a:srgbClr val="3B3535"/>
                </a:solidFill>
                <a:latin typeface="Sora"/>
                <a:ea typeface="Sora"/>
                <a:cs typeface="Sora"/>
                <a:sym typeface="Sora"/>
              </a:rPr>
              <a:t>A \to B</a:t>
            </a:r>
            <a:r>
              <a:rPr b="0" i="0" lang="it-IT" sz="1000" u="none" cap="none" strike="noStrike">
                <a:solidFill>
                  <a:srgbClr val="3B3535"/>
                </a:solidFill>
                <a:latin typeface="Sora"/>
                <a:ea typeface="Sora"/>
                <a:cs typeface="Sora"/>
                <a:sym typeface="Sora"/>
              </a:rPr>
              <a:t>)</a:t>
            </a:r>
            <a:endParaRPr b="0" i="0" sz="1000" u="none" cap="none" strike="noStrike"/>
          </a:p>
        </p:txBody>
      </p:sp>
      <p:pic>
        <p:nvPicPr>
          <p:cNvPr descr="preencoded.png" id="1146" name="Google Shape;1146;p82"/>
          <p:cNvPicPr preferRelativeResize="0"/>
          <p:nvPr/>
        </p:nvPicPr>
        <p:blipFill rotWithShape="1">
          <a:blip r:embed="rId5">
            <a:alphaModFix/>
          </a:blip>
          <a:srcRect b="0" l="0" r="0" t="0"/>
          <a:stretch/>
        </p:blipFill>
        <p:spPr>
          <a:xfrm>
            <a:off x="7737277" y="1474688"/>
            <a:ext cx="322957" cy="322957"/>
          </a:xfrm>
          <a:prstGeom prst="rect">
            <a:avLst/>
          </a:prstGeom>
          <a:noFill/>
          <a:ln>
            <a:noFill/>
          </a:ln>
        </p:spPr>
      </p:pic>
      <p:sp>
        <p:nvSpPr>
          <p:cNvPr id="1147" name="Google Shape;1147;p82"/>
          <p:cNvSpPr/>
          <p:nvPr/>
        </p:nvSpPr>
        <p:spPr>
          <a:xfrm>
            <a:off x="8175823" y="1474688"/>
            <a:ext cx="21750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b="0" i="0" lang="it-IT" sz="1300" u="none" cap="none" strike="noStrike">
                <a:solidFill>
                  <a:srgbClr val="3B3535"/>
                </a:solidFill>
                <a:latin typeface="Alexandria"/>
                <a:ea typeface="Alexandria"/>
                <a:cs typeface="Alexandria"/>
                <a:sym typeface="Alexandria"/>
              </a:rPr>
              <a:t>Surrogate Benchmarking</a:t>
            </a:r>
            <a:endParaRPr b="0" i="0" sz="1300" u="none" cap="none" strike="noStrike"/>
          </a:p>
        </p:txBody>
      </p:sp>
      <p:sp>
        <p:nvSpPr>
          <p:cNvPr id="1148" name="Google Shape;1148;p82"/>
          <p:cNvSpPr/>
          <p:nvPr/>
        </p:nvSpPr>
        <p:spPr>
          <a:xfrm>
            <a:off x="8175823" y="1742678"/>
            <a:ext cx="2612700" cy="3546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Mandatory null model validation for all coupling claims</a:t>
            </a:r>
            <a:endParaRPr b="0" i="0" sz="1000" u="none" cap="none" strike="noStrike"/>
          </a:p>
        </p:txBody>
      </p:sp>
      <p:pic>
        <p:nvPicPr>
          <p:cNvPr descr="preencoded.png" id="1149" name="Google Shape;1149;p82"/>
          <p:cNvPicPr preferRelativeResize="0"/>
          <p:nvPr/>
        </p:nvPicPr>
        <p:blipFill rotWithShape="1">
          <a:blip r:embed="rId6">
            <a:alphaModFix/>
          </a:blip>
          <a:srcRect b="0" l="0" r="0" t="0"/>
          <a:stretch/>
        </p:blipFill>
        <p:spPr>
          <a:xfrm>
            <a:off x="1403251" y="2282230"/>
            <a:ext cx="322957" cy="322957"/>
          </a:xfrm>
          <a:prstGeom prst="rect">
            <a:avLst/>
          </a:prstGeom>
          <a:noFill/>
          <a:ln>
            <a:noFill/>
          </a:ln>
        </p:spPr>
      </p:pic>
      <p:sp>
        <p:nvSpPr>
          <p:cNvPr id="1150" name="Google Shape;1150;p82"/>
          <p:cNvSpPr/>
          <p:nvPr/>
        </p:nvSpPr>
        <p:spPr>
          <a:xfrm>
            <a:off x="1841797" y="2282230"/>
            <a:ext cx="22407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b="0" i="0" lang="it-IT" sz="1300" u="none" cap="none" strike="noStrike">
                <a:solidFill>
                  <a:srgbClr val="3B3535"/>
                </a:solidFill>
                <a:latin typeface="Alexandria"/>
                <a:ea typeface="Alexandria"/>
                <a:cs typeface="Alexandria"/>
                <a:sym typeface="Alexandria"/>
              </a:rPr>
              <a:t>Cross-Dataset Robustness</a:t>
            </a:r>
            <a:endParaRPr b="0" i="0" sz="1300" u="none" cap="none" strike="noStrike"/>
          </a:p>
        </p:txBody>
      </p:sp>
      <p:sp>
        <p:nvSpPr>
          <p:cNvPr id="1151" name="Google Shape;1151;p82"/>
          <p:cNvSpPr/>
          <p:nvPr/>
        </p:nvSpPr>
        <p:spPr>
          <a:xfrm>
            <a:off x="1841797" y="2550219"/>
            <a:ext cx="2612700" cy="3546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External cohort validation to prevent overfitting</a:t>
            </a:r>
            <a:endParaRPr b="0" i="0" sz="1000" u="none" cap="none" strike="noStrike"/>
          </a:p>
        </p:txBody>
      </p:sp>
      <p:pic>
        <p:nvPicPr>
          <p:cNvPr descr="preencoded.png" id="1152" name="Google Shape;1152;p82"/>
          <p:cNvPicPr preferRelativeResize="0"/>
          <p:nvPr/>
        </p:nvPicPr>
        <p:blipFill rotWithShape="1">
          <a:blip r:embed="rId7">
            <a:alphaModFix/>
          </a:blip>
          <a:srcRect b="0" l="0" r="0" t="0"/>
          <a:stretch/>
        </p:blipFill>
        <p:spPr>
          <a:xfrm>
            <a:off x="4570214" y="2282230"/>
            <a:ext cx="322957" cy="322957"/>
          </a:xfrm>
          <a:prstGeom prst="rect">
            <a:avLst/>
          </a:prstGeom>
          <a:noFill/>
          <a:ln>
            <a:noFill/>
          </a:ln>
        </p:spPr>
      </p:pic>
      <p:sp>
        <p:nvSpPr>
          <p:cNvPr id="1153" name="Google Shape;1153;p82"/>
          <p:cNvSpPr/>
          <p:nvPr/>
        </p:nvSpPr>
        <p:spPr>
          <a:xfrm>
            <a:off x="5008761" y="2282230"/>
            <a:ext cx="18369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b="0" i="0" lang="it-IT" sz="1300" u="none" cap="none" strike="noStrike">
                <a:solidFill>
                  <a:srgbClr val="3B3535"/>
                </a:solidFill>
                <a:latin typeface="Alexandria"/>
                <a:ea typeface="Alexandria"/>
                <a:cs typeface="Alexandria"/>
                <a:sym typeface="Alexandria"/>
              </a:rPr>
              <a:t>Interpretability Audit</a:t>
            </a:r>
            <a:endParaRPr b="0" i="0" sz="1300" u="none" cap="none" strike="noStrike"/>
          </a:p>
        </p:txBody>
      </p:sp>
      <p:sp>
        <p:nvSpPr>
          <p:cNvPr id="1154" name="Google Shape;1154;p82"/>
          <p:cNvSpPr/>
          <p:nvPr/>
        </p:nvSpPr>
        <p:spPr>
          <a:xfrm>
            <a:off x="5008761" y="2550219"/>
            <a:ext cx="2613000" cy="3546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0" i="0" lang="it-IT" sz="1000" u="none" cap="none" strike="noStrike">
                <a:solidFill>
                  <a:srgbClr val="3B3535"/>
                </a:solidFill>
                <a:latin typeface="Sora"/>
                <a:ea typeface="Sora"/>
                <a:cs typeface="Sora"/>
                <a:sym typeface="Sora"/>
              </a:rPr>
              <a:t>AI models must remain physiologially interpretable (White-box)</a:t>
            </a:r>
            <a:endParaRPr b="0" i="0" sz="1000" u="none" cap="none" strike="noStrike"/>
          </a:p>
        </p:txBody>
      </p:sp>
      <p:pic>
        <p:nvPicPr>
          <p:cNvPr descr="preencoded.png" id="1155" name="Google Shape;1155;p82"/>
          <p:cNvPicPr preferRelativeResize="0"/>
          <p:nvPr/>
        </p:nvPicPr>
        <p:blipFill rotWithShape="1">
          <a:blip r:embed="rId8">
            <a:alphaModFix/>
          </a:blip>
          <a:srcRect b="0" l="0" r="0" t="0"/>
          <a:stretch/>
        </p:blipFill>
        <p:spPr>
          <a:xfrm>
            <a:off x="646111" y="3112801"/>
            <a:ext cx="6885225" cy="3191249"/>
          </a:xfrm>
          <a:prstGeom prst="rect">
            <a:avLst/>
          </a:prstGeom>
          <a:noFill/>
          <a:ln>
            <a:noFill/>
          </a:ln>
        </p:spPr>
      </p:pic>
      <p:sp>
        <p:nvSpPr>
          <p:cNvPr id="1156" name="Google Shape;1156;p82"/>
          <p:cNvSpPr/>
          <p:nvPr/>
        </p:nvSpPr>
        <p:spPr>
          <a:xfrm>
            <a:off x="7714953" y="3998516"/>
            <a:ext cx="2267400" cy="2124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1300"/>
              <a:buFont typeface="Alexandria"/>
              <a:buNone/>
            </a:pPr>
            <a:r>
              <a:rPr b="0" i="0" lang="it-IT" sz="1300" u="none" cap="none" strike="noStrike">
                <a:solidFill>
                  <a:srgbClr val="1F1E1E"/>
                </a:solidFill>
                <a:latin typeface="Alexandria"/>
                <a:ea typeface="Alexandria"/>
                <a:cs typeface="Alexandria"/>
                <a:sym typeface="Alexandria"/>
              </a:rPr>
              <a:t>Bio-Interactive Living Labs</a:t>
            </a:r>
            <a:endParaRPr b="0" i="0" sz="1300" u="none" cap="none" strike="noStrike"/>
          </a:p>
        </p:txBody>
      </p:sp>
      <p:sp>
        <p:nvSpPr>
          <p:cNvPr id="1157" name="Google Shape;1157;p82"/>
          <p:cNvSpPr/>
          <p:nvPr/>
        </p:nvSpPr>
        <p:spPr>
          <a:xfrm>
            <a:off x="7714949" y="4303525"/>
            <a:ext cx="4329300" cy="709200"/>
          </a:xfrm>
          <a:prstGeom prst="rect">
            <a:avLst/>
          </a:prstGeom>
          <a:noFill/>
          <a:ln>
            <a:noFill/>
          </a:ln>
        </p:spPr>
        <p:txBody>
          <a:bodyPr anchorCtr="0" anchor="t" bIns="0" lIns="0" spcFirstLastPara="1" rIns="0" wrap="square" tIns="0">
            <a:noAutofit/>
          </a:bodyPr>
          <a:lstStyle/>
          <a:p>
            <a:pPr indent="0" lvl="0" marL="0" marR="0" rtl="0" algn="l">
              <a:lnSpc>
                <a:spcPct val="1375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Goal:</a:t>
            </a:r>
            <a:r>
              <a:rPr b="0" i="0" lang="it-IT" sz="1000" u="none" cap="none" strike="noStrike">
                <a:solidFill>
                  <a:srgbClr val="3B3535"/>
                </a:solidFill>
                <a:latin typeface="Sora"/>
                <a:ea typeface="Sora"/>
                <a:cs typeface="Sora"/>
                <a:sym typeface="Sora"/>
              </a:rPr>
              <a:t> Capture </a:t>
            </a:r>
            <a:r>
              <a:rPr b="1" i="0" lang="it-IT" sz="1000" u="none" cap="none" strike="noStrike">
                <a:solidFill>
                  <a:srgbClr val="3B3535"/>
                </a:solidFill>
                <a:latin typeface="Sora"/>
                <a:ea typeface="Sora"/>
                <a:cs typeface="Sora"/>
                <a:sym typeface="Sora"/>
              </a:rPr>
              <a:t>emergent behaviors</a:t>
            </a:r>
            <a:r>
              <a:rPr b="0" i="0" lang="it-IT" sz="1000" u="none" cap="none" strike="noStrike">
                <a:solidFill>
                  <a:srgbClr val="3B3535"/>
                </a:solidFill>
                <a:latin typeface="Sora"/>
                <a:ea typeface="Sora"/>
                <a:cs typeface="Sora"/>
                <a:sym typeface="Sora"/>
              </a:rPr>
              <a:t> impossible to observe in static laboratory settings means:</a:t>
            </a:r>
            <a:endParaRPr sz="1000">
              <a:solidFill>
                <a:srgbClr val="3B3535"/>
              </a:solidFill>
              <a:latin typeface="Sora"/>
              <a:ea typeface="Sora"/>
              <a:cs typeface="Sora"/>
              <a:sym typeface="Sora"/>
            </a:endParaRPr>
          </a:p>
          <a:p>
            <a:pPr indent="0" lvl="0" marL="0" marR="0" rtl="0" algn="l">
              <a:lnSpc>
                <a:spcPct val="1375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 multimodal sensing</a:t>
            </a:r>
            <a:endParaRPr b="1" i="0" sz="1000" u="none" cap="none" strike="noStrike">
              <a:solidFill>
                <a:srgbClr val="3B3535"/>
              </a:solidFill>
              <a:latin typeface="Sora"/>
              <a:ea typeface="Sora"/>
              <a:cs typeface="Sora"/>
              <a:sym typeface="Sora"/>
            </a:endParaRPr>
          </a:p>
          <a:p>
            <a:pPr indent="0" lvl="0" marL="0" marR="0" rtl="0" algn="l">
              <a:lnSpc>
                <a:spcPct val="137500"/>
              </a:lnSpc>
              <a:spcBef>
                <a:spcPts val="0"/>
              </a:spcBef>
              <a:spcAft>
                <a:spcPts val="0"/>
              </a:spcAft>
              <a:buClr>
                <a:srgbClr val="3B3535"/>
              </a:buClr>
              <a:buSzPts val="1000"/>
              <a:buFont typeface="Sora"/>
              <a:buNone/>
            </a:pPr>
            <a:r>
              <a:rPr b="1" i="0" lang="it-IT" sz="1000" u="none" cap="none" strike="noStrike">
                <a:solidFill>
                  <a:srgbClr val="3B3535"/>
                </a:solidFill>
                <a:latin typeface="Sora"/>
                <a:ea typeface="Sora"/>
                <a:cs typeface="Sora"/>
                <a:sym typeface="Sora"/>
              </a:rPr>
              <a:t> real-time adaptive feedback</a:t>
            </a:r>
            <a:endParaRPr b="1" sz="1000">
              <a:solidFill>
                <a:srgbClr val="3B3535"/>
              </a:solidFill>
              <a:latin typeface="Sora"/>
              <a:ea typeface="Sora"/>
              <a:cs typeface="Sora"/>
              <a:sym typeface="Sora"/>
            </a:endParaRPr>
          </a:p>
          <a:p>
            <a:pPr indent="0" lvl="0" marL="0" marR="0" rtl="0" algn="l">
              <a:lnSpc>
                <a:spcPct val="137500"/>
              </a:lnSpc>
              <a:spcBef>
                <a:spcPts val="0"/>
              </a:spcBef>
              <a:spcAft>
                <a:spcPts val="0"/>
              </a:spcAft>
              <a:buClr>
                <a:srgbClr val="3B3535"/>
              </a:buClr>
              <a:buSzPts val="1000"/>
              <a:buFont typeface="Sora"/>
              <a:buNone/>
            </a:pPr>
            <a:r>
              <a:rPr b="1" lang="it-IT" sz="1000">
                <a:solidFill>
                  <a:srgbClr val="3B3535"/>
                </a:solidFill>
                <a:latin typeface="Sora"/>
                <a:ea typeface="Sora"/>
                <a:cs typeface="Sora"/>
                <a:sym typeface="Sora"/>
              </a:rPr>
              <a:t> </a:t>
            </a:r>
            <a:r>
              <a:rPr b="1" i="0" lang="it-IT" sz="1000" u="none" cap="none" strike="noStrike">
                <a:solidFill>
                  <a:srgbClr val="3B3535"/>
                </a:solidFill>
                <a:latin typeface="Sora"/>
                <a:ea typeface="Sora"/>
                <a:cs typeface="Sora"/>
                <a:sym typeface="Sora"/>
              </a:rPr>
              <a:t>naturalistic interaction</a:t>
            </a:r>
            <a:r>
              <a:rPr b="0" i="0" lang="it-IT" sz="1000" u="none" cap="none" strike="noStrike">
                <a:solidFill>
                  <a:srgbClr val="3B3535"/>
                </a:solidFill>
                <a:latin typeface="Sora"/>
                <a:ea typeface="Sora"/>
                <a:cs typeface="Sora"/>
                <a:sym typeface="Sora"/>
              </a:rPr>
              <a:t>.</a:t>
            </a:r>
            <a:endParaRPr b="0" i="0" sz="1000" u="none" cap="none" strike="noStrike"/>
          </a:p>
        </p:txBody>
      </p:sp>
      <p:sp>
        <p:nvSpPr>
          <p:cNvPr id="1158" name="Google Shape;1158;p82"/>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1159" name="Google Shape;1159;p82"/>
          <p:cNvSpPr/>
          <p:nvPr/>
        </p:nvSpPr>
        <p:spPr>
          <a:xfrm>
            <a:off x="2077037" y="910180"/>
            <a:ext cx="7184100" cy="3231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B3535"/>
              </a:buClr>
              <a:buSzPts val="1300"/>
              <a:buFont typeface="Alexandria"/>
              <a:buNone/>
            </a:pPr>
            <a:r>
              <a:rPr lang="it-IT" sz="1300">
                <a:solidFill>
                  <a:srgbClr val="3B3535"/>
                </a:solidFill>
                <a:latin typeface="Alexandria"/>
                <a:ea typeface="Alexandria"/>
                <a:cs typeface="Alexandria"/>
                <a:sym typeface="Alexandria"/>
              </a:rPr>
              <a:t>VISION: A unified </a:t>
            </a:r>
            <a:r>
              <a:rPr lang="it-IT" sz="1300">
                <a:solidFill>
                  <a:srgbClr val="3B3535"/>
                </a:solidFill>
                <a:latin typeface="Alexandria"/>
                <a:ea typeface="Alexandria"/>
                <a:cs typeface="Alexandria"/>
                <a:sym typeface="Alexandria"/>
              </a:rPr>
              <a:t>biosemiotic</a:t>
            </a:r>
            <a:r>
              <a:rPr lang="it-IT" sz="1300">
                <a:solidFill>
                  <a:srgbClr val="3B3535"/>
                </a:solidFill>
                <a:latin typeface="Alexandria"/>
                <a:ea typeface="Alexandria"/>
                <a:cs typeface="Alexandria"/>
                <a:sym typeface="Alexandria"/>
              </a:rPr>
              <a:t> framework for Cross-Kingdom </a:t>
            </a:r>
            <a:r>
              <a:rPr lang="it-IT" sz="1300">
                <a:solidFill>
                  <a:srgbClr val="3B3535"/>
                </a:solidFill>
                <a:latin typeface="Alexandria"/>
                <a:ea typeface="Alexandria"/>
                <a:cs typeface="Alexandria"/>
                <a:sym typeface="Alexandria"/>
              </a:rPr>
              <a:t>Communication</a:t>
            </a:r>
            <a:endParaRPr b="0" i="0" sz="1300" u="none" cap="none" strike="noStrike"/>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83"/>
          <p:cNvSpPr txBox="1"/>
          <p:nvPr>
            <p:ph type="title"/>
          </p:nvPr>
        </p:nvSpPr>
        <p:spPr>
          <a:xfrm>
            <a:off x="402163" y="149961"/>
            <a:ext cx="10515600" cy="43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IT"/>
              <a:t>International Multidisciplinary Research</a:t>
            </a:r>
            <a:endParaRPr/>
          </a:p>
        </p:txBody>
      </p:sp>
      <p:pic>
        <p:nvPicPr>
          <p:cNvPr id="1166" name="Google Shape;1166;p83" title="Screenshot 2026-03-01 alle 12.41.47.png"/>
          <p:cNvPicPr preferRelativeResize="0"/>
          <p:nvPr/>
        </p:nvPicPr>
        <p:blipFill>
          <a:blip r:embed="rId3">
            <a:alphaModFix/>
          </a:blip>
          <a:stretch>
            <a:fillRect/>
          </a:stretch>
        </p:blipFill>
        <p:spPr>
          <a:xfrm>
            <a:off x="3095422" y="689335"/>
            <a:ext cx="1454175" cy="1670065"/>
          </a:xfrm>
          <a:prstGeom prst="rect">
            <a:avLst/>
          </a:prstGeom>
          <a:noFill/>
          <a:ln>
            <a:noFill/>
          </a:ln>
        </p:spPr>
      </p:pic>
      <p:pic>
        <p:nvPicPr>
          <p:cNvPr id="1167" name="Google Shape;1167;p83" title="Screenshot 2026-03-01 alle 12.41.15.png"/>
          <p:cNvPicPr preferRelativeResize="0"/>
          <p:nvPr/>
        </p:nvPicPr>
        <p:blipFill>
          <a:blip r:embed="rId4">
            <a:alphaModFix/>
          </a:blip>
          <a:stretch>
            <a:fillRect/>
          </a:stretch>
        </p:blipFill>
        <p:spPr>
          <a:xfrm>
            <a:off x="8741950" y="4939537"/>
            <a:ext cx="2867311" cy="1482362"/>
          </a:xfrm>
          <a:prstGeom prst="rect">
            <a:avLst/>
          </a:prstGeom>
          <a:noFill/>
          <a:ln>
            <a:noFill/>
          </a:ln>
        </p:spPr>
      </p:pic>
      <p:pic>
        <p:nvPicPr>
          <p:cNvPr id="1168" name="Google Shape;1168;p83" title="Screenshot 2026-03-01 alle 12.40.49.png"/>
          <p:cNvPicPr preferRelativeResize="0"/>
          <p:nvPr/>
        </p:nvPicPr>
        <p:blipFill>
          <a:blip r:embed="rId5">
            <a:alphaModFix/>
          </a:blip>
          <a:stretch>
            <a:fillRect/>
          </a:stretch>
        </p:blipFill>
        <p:spPr>
          <a:xfrm>
            <a:off x="8824546" y="787388"/>
            <a:ext cx="2102554" cy="1342425"/>
          </a:xfrm>
          <a:prstGeom prst="rect">
            <a:avLst/>
          </a:prstGeom>
          <a:noFill/>
          <a:ln>
            <a:noFill/>
          </a:ln>
        </p:spPr>
      </p:pic>
      <p:pic>
        <p:nvPicPr>
          <p:cNvPr id="1169" name="Google Shape;1169;p83" title="Screenshot 2026-03-01 alle 12.40.14.png"/>
          <p:cNvPicPr preferRelativeResize="0"/>
          <p:nvPr/>
        </p:nvPicPr>
        <p:blipFill>
          <a:blip r:embed="rId6">
            <a:alphaModFix/>
          </a:blip>
          <a:stretch>
            <a:fillRect/>
          </a:stretch>
        </p:blipFill>
        <p:spPr>
          <a:xfrm>
            <a:off x="4384807" y="2359412"/>
            <a:ext cx="2979925" cy="3401275"/>
          </a:xfrm>
          <a:prstGeom prst="rect">
            <a:avLst/>
          </a:prstGeom>
          <a:noFill/>
          <a:ln>
            <a:noFill/>
          </a:ln>
        </p:spPr>
      </p:pic>
      <p:pic>
        <p:nvPicPr>
          <p:cNvPr id="1170" name="Google Shape;1170;p83" title="Screenshot 2026-03-01 alle 12.38.08.png"/>
          <p:cNvPicPr preferRelativeResize="0"/>
          <p:nvPr/>
        </p:nvPicPr>
        <p:blipFill>
          <a:blip r:embed="rId7">
            <a:alphaModFix/>
          </a:blip>
          <a:stretch>
            <a:fillRect/>
          </a:stretch>
        </p:blipFill>
        <p:spPr>
          <a:xfrm>
            <a:off x="1554136" y="3225775"/>
            <a:ext cx="1896475" cy="2806524"/>
          </a:xfrm>
          <a:prstGeom prst="rect">
            <a:avLst/>
          </a:prstGeom>
          <a:noFill/>
          <a:ln>
            <a:noFill/>
          </a:ln>
        </p:spPr>
      </p:pic>
      <p:pic>
        <p:nvPicPr>
          <p:cNvPr id="1171" name="Google Shape;1171;p83" title="Screenshot 2026-03-01 alle 12.43.36.png"/>
          <p:cNvPicPr preferRelativeResize="0"/>
          <p:nvPr/>
        </p:nvPicPr>
        <p:blipFill>
          <a:blip r:embed="rId8">
            <a:alphaModFix/>
          </a:blip>
          <a:stretch>
            <a:fillRect/>
          </a:stretch>
        </p:blipFill>
        <p:spPr>
          <a:xfrm>
            <a:off x="6381950" y="139375"/>
            <a:ext cx="1454182" cy="1692650"/>
          </a:xfrm>
          <a:prstGeom prst="rect">
            <a:avLst/>
          </a:prstGeom>
          <a:noFill/>
          <a:ln>
            <a:noFill/>
          </a:ln>
        </p:spPr>
      </p:pic>
      <p:sp>
        <p:nvSpPr>
          <p:cNvPr id="1172" name="Google Shape;1172;p83"/>
          <p:cNvSpPr txBox="1"/>
          <p:nvPr/>
        </p:nvSpPr>
        <p:spPr>
          <a:xfrm>
            <a:off x="3673850" y="4292875"/>
            <a:ext cx="1631400" cy="392400"/>
          </a:xfrm>
          <a:prstGeom prst="rect">
            <a:avLst/>
          </a:prstGeom>
          <a:noFill/>
          <a:ln>
            <a:noFill/>
          </a:ln>
        </p:spPr>
        <p:txBody>
          <a:bodyPr anchorCtr="0" anchor="t" bIns="91425" lIns="91425" spcFirstLastPara="1" rIns="91425" wrap="square" tIns="91425">
            <a:spAutoFit/>
          </a:bodyPr>
          <a:lstStyle/>
          <a:p>
            <a:pPr indent="0" lvl="0" marL="0" rtl="0" algn="l">
              <a:lnSpc>
                <a:spcPct val="133333"/>
              </a:lnSpc>
              <a:spcBef>
                <a:spcPts val="0"/>
              </a:spcBef>
              <a:spcAft>
                <a:spcPts val="0"/>
              </a:spcAft>
              <a:buNone/>
            </a:pPr>
            <a:r>
              <a:rPr lang="it-IT" sz="1350">
                <a:solidFill>
                  <a:srgbClr val="202124"/>
                </a:solidFill>
                <a:highlight>
                  <a:srgbClr val="FFFFFF"/>
                </a:highlight>
                <a:uFill>
                  <a:noFill/>
                </a:uFill>
                <a:hlinkClick r:id="rId9">
                  <a:extLst>
                    <a:ext uri="{A12FA001-AC4F-418D-AE19-62706E023703}">
                      <ahyp:hlinkClr val="tx"/>
                    </a:ext>
                  </a:extLst>
                </a:hlinkClick>
              </a:rPr>
              <a:t>University of Pisa</a:t>
            </a:r>
            <a:endParaRPr sz="1350">
              <a:solidFill>
                <a:srgbClr val="202124"/>
              </a:solidFill>
              <a:highlight>
                <a:srgbClr val="FFFFFF"/>
              </a:highlight>
              <a:uFill>
                <a:noFill/>
              </a:uFill>
              <a:hlinkClick r:id="rId10">
                <a:extLst>
                  <a:ext uri="{A12FA001-AC4F-418D-AE19-62706E023703}">
                    <ahyp:hlinkClr val="tx"/>
                  </a:ext>
                </a:extLst>
              </a:hlinkClick>
            </a:endParaRPr>
          </a:p>
        </p:txBody>
      </p:sp>
      <p:sp>
        <p:nvSpPr>
          <p:cNvPr id="1173" name="Google Shape;1173;p83"/>
          <p:cNvSpPr txBox="1"/>
          <p:nvPr/>
        </p:nvSpPr>
        <p:spPr>
          <a:xfrm>
            <a:off x="3673850" y="3449988"/>
            <a:ext cx="1969200" cy="392400"/>
          </a:xfrm>
          <a:prstGeom prst="rect">
            <a:avLst/>
          </a:prstGeom>
          <a:noFill/>
          <a:ln>
            <a:noFill/>
          </a:ln>
        </p:spPr>
        <p:txBody>
          <a:bodyPr anchorCtr="0" anchor="t" bIns="91425" lIns="91425" spcFirstLastPara="1" rIns="91425" wrap="square" tIns="91425">
            <a:spAutoFit/>
          </a:bodyPr>
          <a:lstStyle/>
          <a:p>
            <a:pPr indent="0" lvl="0" marL="0" rtl="0" algn="l">
              <a:lnSpc>
                <a:spcPct val="133333"/>
              </a:lnSpc>
              <a:spcBef>
                <a:spcPts val="0"/>
              </a:spcBef>
              <a:spcAft>
                <a:spcPts val="0"/>
              </a:spcAft>
              <a:buNone/>
            </a:pPr>
            <a:r>
              <a:rPr lang="it-IT" sz="1350">
                <a:solidFill>
                  <a:srgbClr val="202124"/>
                </a:solidFill>
                <a:highlight>
                  <a:srgbClr val="FFFFFF"/>
                </a:highlight>
                <a:uFill>
                  <a:noFill/>
                </a:uFill>
                <a:hlinkClick r:id="rId11">
                  <a:extLst>
                    <a:ext uri="{A12FA001-AC4F-418D-AE19-62706E023703}">
                      <ahyp:hlinkClr val="tx"/>
                    </a:ext>
                  </a:extLst>
                </a:hlinkClick>
              </a:rPr>
              <a:t>University of Florence</a:t>
            </a:r>
            <a:endParaRPr sz="1350">
              <a:solidFill>
                <a:srgbClr val="202124"/>
              </a:solidFill>
              <a:highlight>
                <a:srgbClr val="FFFFFF"/>
              </a:highlight>
              <a:uFill>
                <a:noFill/>
              </a:uFill>
              <a:hlinkClick r:id="rId12">
                <a:extLst>
                  <a:ext uri="{A12FA001-AC4F-418D-AE19-62706E023703}">
                    <ahyp:hlinkClr val="tx"/>
                  </a:ext>
                </a:extLst>
              </a:hlinkClick>
            </a:endParaRPr>
          </a:p>
        </p:txBody>
      </p:sp>
      <p:sp>
        <p:nvSpPr>
          <p:cNvPr id="1174" name="Google Shape;1174;p83"/>
          <p:cNvSpPr txBox="1"/>
          <p:nvPr/>
        </p:nvSpPr>
        <p:spPr>
          <a:xfrm>
            <a:off x="3673850" y="3900475"/>
            <a:ext cx="1969200" cy="392400"/>
          </a:xfrm>
          <a:prstGeom prst="rect">
            <a:avLst/>
          </a:prstGeom>
          <a:noFill/>
          <a:ln>
            <a:noFill/>
          </a:ln>
        </p:spPr>
        <p:txBody>
          <a:bodyPr anchorCtr="0" anchor="t" bIns="91425" lIns="91425" spcFirstLastPara="1" rIns="91425" wrap="square" tIns="91425">
            <a:spAutoFit/>
          </a:bodyPr>
          <a:lstStyle/>
          <a:p>
            <a:pPr indent="0" lvl="0" marL="0" rtl="0" algn="l">
              <a:lnSpc>
                <a:spcPct val="133333"/>
              </a:lnSpc>
              <a:spcBef>
                <a:spcPts val="0"/>
              </a:spcBef>
              <a:spcAft>
                <a:spcPts val="0"/>
              </a:spcAft>
              <a:buNone/>
            </a:pPr>
            <a:r>
              <a:rPr lang="it-IT" sz="1350">
                <a:highlight>
                  <a:srgbClr val="FFFFFF"/>
                </a:highlight>
              </a:rPr>
              <a:t>Polytechnic</a:t>
            </a:r>
            <a:r>
              <a:rPr lang="it-IT" sz="1350">
                <a:highlight>
                  <a:srgbClr val="FFFFFF"/>
                </a:highlight>
              </a:rPr>
              <a:t> of Milan</a:t>
            </a:r>
            <a:endParaRPr sz="1350">
              <a:solidFill>
                <a:srgbClr val="202124"/>
              </a:solidFill>
              <a:highlight>
                <a:srgbClr val="FFFFFF"/>
              </a:highlight>
              <a:uFill>
                <a:noFill/>
              </a:uFill>
              <a:hlinkClick r:id="rId13">
                <a:extLst>
                  <a:ext uri="{A12FA001-AC4F-418D-AE19-62706E023703}">
                    <ahyp:hlinkClr val="tx"/>
                  </a:ext>
                </a:extLst>
              </a:hlinkClick>
            </a:endParaRPr>
          </a:p>
        </p:txBody>
      </p:sp>
      <p:sp>
        <p:nvSpPr>
          <p:cNvPr id="1175" name="Google Shape;1175;p83"/>
          <p:cNvSpPr txBox="1"/>
          <p:nvPr/>
        </p:nvSpPr>
        <p:spPr>
          <a:xfrm>
            <a:off x="450600" y="5965275"/>
            <a:ext cx="5457900" cy="377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1250">
                <a:solidFill>
                  <a:schemeClr val="dk1"/>
                </a:solidFill>
              </a:rPr>
              <a:t>Institute for Systems and Computer Engineering, Technology and Science</a:t>
            </a:r>
            <a:endParaRPr sz="1250">
              <a:solidFill>
                <a:schemeClr val="dk1"/>
              </a:solidFill>
            </a:endParaRPr>
          </a:p>
        </p:txBody>
      </p:sp>
      <p:sp>
        <p:nvSpPr>
          <p:cNvPr id="1176" name="Google Shape;1176;p83"/>
          <p:cNvSpPr txBox="1"/>
          <p:nvPr/>
        </p:nvSpPr>
        <p:spPr>
          <a:xfrm>
            <a:off x="450600" y="6270425"/>
            <a:ext cx="3000000" cy="392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1350">
                <a:solidFill>
                  <a:schemeClr val="dk1"/>
                </a:solidFill>
              </a:rPr>
              <a:t>University of Porto</a:t>
            </a:r>
            <a:endParaRPr sz="1350">
              <a:solidFill>
                <a:schemeClr val="dk1"/>
              </a:solidFill>
            </a:endParaRPr>
          </a:p>
        </p:txBody>
      </p:sp>
      <p:sp>
        <p:nvSpPr>
          <p:cNvPr id="1177" name="Google Shape;1177;p83"/>
          <p:cNvSpPr txBox="1"/>
          <p:nvPr/>
        </p:nvSpPr>
        <p:spPr>
          <a:xfrm>
            <a:off x="5763550" y="1668425"/>
            <a:ext cx="3000000" cy="377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1250">
                <a:solidFill>
                  <a:schemeClr val="dk1"/>
                </a:solidFill>
              </a:rPr>
              <a:t>Tampere University</a:t>
            </a:r>
            <a:endParaRPr sz="1250">
              <a:solidFill>
                <a:schemeClr val="dk1"/>
              </a:solidFill>
            </a:endParaRPr>
          </a:p>
        </p:txBody>
      </p:sp>
      <p:sp>
        <p:nvSpPr>
          <p:cNvPr id="1178" name="Google Shape;1178;p83"/>
          <p:cNvSpPr txBox="1"/>
          <p:nvPr/>
        </p:nvSpPr>
        <p:spPr>
          <a:xfrm>
            <a:off x="8009700" y="4436088"/>
            <a:ext cx="3000000" cy="392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1350">
                <a:solidFill>
                  <a:schemeClr val="dk1"/>
                </a:solidFill>
              </a:rPr>
              <a:t>Dogus University</a:t>
            </a:r>
            <a:endParaRPr sz="1350">
              <a:solidFill>
                <a:schemeClr val="dk1"/>
              </a:solidFill>
            </a:endParaRPr>
          </a:p>
        </p:txBody>
      </p:sp>
      <p:sp>
        <p:nvSpPr>
          <p:cNvPr id="1179" name="Google Shape;1179;p83"/>
          <p:cNvSpPr txBox="1"/>
          <p:nvPr/>
        </p:nvSpPr>
        <p:spPr>
          <a:xfrm>
            <a:off x="8215075" y="2129825"/>
            <a:ext cx="3000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a:solidFill>
                  <a:srgbClr val="1A1718"/>
                </a:solidFill>
              </a:rPr>
              <a:t>Ritsumeikan University</a:t>
            </a:r>
            <a:endParaRPr>
              <a:solidFill>
                <a:srgbClr val="1A1718"/>
              </a:solidFill>
            </a:endParaRPr>
          </a:p>
        </p:txBody>
      </p:sp>
      <p:pic>
        <p:nvPicPr>
          <p:cNvPr id="1180" name="Google Shape;1180;p83" title="Screenshot 2026-03-01 alle 12.53.00.png"/>
          <p:cNvPicPr preferRelativeResize="0"/>
          <p:nvPr/>
        </p:nvPicPr>
        <p:blipFill>
          <a:blip r:embed="rId14">
            <a:alphaModFix/>
          </a:blip>
          <a:stretch>
            <a:fillRect/>
          </a:stretch>
        </p:blipFill>
        <p:spPr>
          <a:xfrm>
            <a:off x="8536587" y="2811337"/>
            <a:ext cx="2678484" cy="1692651"/>
          </a:xfrm>
          <a:prstGeom prst="rect">
            <a:avLst/>
          </a:prstGeom>
          <a:noFill/>
          <a:ln>
            <a:noFill/>
          </a:ln>
        </p:spPr>
      </p:pic>
      <p:sp>
        <p:nvSpPr>
          <p:cNvPr id="1181" name="Google Shape;1181;p83"/>
          <p:cNvSpPr txBox="1"/>
          <p:nvPr/>
        </p:nvSpPr>
        <p:spPr>
          <a:xfrm>
            <a:off x="8286525" y="6493663"/>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IT" sz="1300">
                <a:solidFill>
                  <a:srgbClr val="1A1718"/>
                </a:solidFill>
              </a:rPr>
              <a:t>Chung-Ang University</a:t>
            </a:r>
            <a:endParaRPr sz="1300">
              <a:solidFill>
                <a:srgbClr val="1A1718"/>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0"/>
          <p:cNvSpPr txBox="1"/>
          <p:nvPr/>
        </p:nvSpPr>
        <p:spPr>
          <a:xfrm>
            <a:off x="3429000" y="1046163"/>
            <a:ext cx="12954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800">
              <a:solidFill>
                <a:schemeClr val="dk2"/>
              </a:solidFill>
              <a:latin typeface="Times New Roman"/>
              <a:ea typeface="Times New Roman"/>
              <a:cs typeface="Times New Roman"/>
              <a:sym typeface="Times New Roman"/>
            </a:endParaRPr>
          </a:p>
        </p:txBody>
      </p:sp>
      <p:sp>
        <p:nvSpPr>
          <p:cNvPr id="219" name="Google Shape;219;p30"/>
          <p:cNvSpPr txBox="1"/>
          <p:nvPr/>
        </p:nvSpPr>
        <p:spPr>
          <a:xfrm>
            <a:off x="7391400" y="1125538"/>
            <a:ext cx="863700" cy="3603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pic>
        <p:nvPicPr>
          <p:cNvPr descr="05102006(001)" id="220" name="Google Shape;220;p30"/>
          <p:cNvPicPr preferRelativeResize="0"/>
          <p:nvPr/>
        </p:nvPicPr>
        <p:blipFill rotWithShape="1">
          <a:blip r:embed="rId3">
            <a:alphaModFix/>
          </a:blip>
          <a:srcRect b="0" l="0" r="0" t="0"/>
          <a:stretch/>
        </p:blipFill>
        <p:spPr>
          <a:xfrm>
            <a:off x="2801938" y="1166819"/>
            <a:ext cx="2892425" cy="2170113"/>
          </a:xfrm>
          <a:prstGeom prst="rect">
            <a:avLst/>
          </a:prstGeom>
          <a:noFill/>
          <a:ln>
            <a:noFill/>
          </a:ln>
        </p:spPr>
      </p:pic>
      <p:pic>
        <p:nvPicPr>
          <p:cNvPr descr="KIF_0810" id="221" name="Google Shape;221;p30"/>
          <p:cNvPicPr preferRelativeResize="0"/>
          <p:nvPr/>
        </p:nvPicPr>
        <p:blipFill rotWithShape="1">
          <a:blip r:embed="rId4">
            <a:alphaModFix/>
          </a:blip>
          <a:srcRect b="0" l="0" r="0" t="0"/>
          <a:stretch/>
        </p:blipFill>
        <p:spPr>
          <a:xfrm>
            <a:off x="8380593" y="289006"/>
            <a:ext cx="2300288" cy="1725613"/>
          </a:xfrm>
          <a:prstGeom prst="rect">
            <a:avLst/>
          </a:prstGeom>
          <a:noFill/>
          <a:ln>
            <a:noFill/>
          </a:ln>
        </p:spPr>
      </p:pic>
      <p:sp>
        <p:nvSpPr>
          <p:cNvPr id="222" name="Google Shape;222;p30"/>
          <p:cNvSpPr/>
          <p:nvPr/>
        </p:nvSpPr>
        <p:spPr>
          <a:xfrm>
            <a:off x="8478837" y="5484812"/>
            <a:ext cx="3889500" cy="504900"/>
          </a:xfrm>
          <a:prstGeom prst="rect">
            <a:avLst/>
          </a:prstGeom>
          <a:noFill/>
          <a:ln>
            <a:noFill/>
          </a:ln>
        </p:spPr>
        <p:txBody>
          <a:bodyPr anchorCtr="0" anchor="t" bIns="45700" lIns="0" spcFirstLastPara="1" rIns="0" wrap="square" tIns="45700">
            <a:noAutofit/>
          </a:bodyPr>
          <a:lstStyle/>
          <a:p>
            <a:pPr indent="0" lvl="0" marL="0" marR="0" rtl="0" algn="l">
              <a:lnSpc>
                <a:spcPct val="90000"/>
              </a:lnSpc>
              <a:spcBef>
                <a:spcPts val="0"/>
              </a:spcBef>
              <a:spcAft>
                <a:spcPts val="0"/>
              </a:spcAft>
              <a:buNone/>
            </a:pPr>
            <a:r>
              <a:rPr lang="it-IT" sz="2400">
                <a:solidFill>
                  <a:schemeClr val="dk1"/>
                </a:solidFill>
                <a:latin typeface="Comic Sans MS"/>
                <a:ea typeface="Comic Sans MS"/>
                <a:cs typeface="Comic Sans MS"/>
                <a:sym typeface="Comic Sans MS"/>
              </a:rPr>
              <a:t>Sensorized-garments</a:t>
            </a:r>
            <a:endParaRPr/>
          </a:p>
        </p:txBody>
      </p:sp>
      <p:pic>
        <p:nvPicPr>
          <p:cNvPr id="223" name="Google Shape;223;p30"/>
          <p:cNvPicPr preferRelativeResize="0"/>
          <p:nvPr/>
        </p:nvPicPr>
        <p:blipFill rotWithShape="1">
          <a:blip r:embed="rId5">
            <a:alphaModFix/>
          </a:blip>
          <a:srcRect b="0" l="0" r="0" t="0"/>
          <a:stretch/>
        </p:blipFill>
        <p:spPr>
          <a:xfrm>
            <a:off x="9403287" y="1739487"/>
            <a:ext cx="2448289" cy="1840325"/>
          </a:xfrm>
          <a:prstGeom prst="rect">
            <a:avLst/>
          </a:prstGeom>
          <a:noFill/>
          <a:ln>
            <a:noFill/>
          </a:ln>
        </p:spPr>
      </p:pic>
      <p:pic>
        <p:nvPicPr>
          <p:cNvPr id="224" name="Google Shape;224;p30"/>
          <p:cNvPicPr preferRelativeResize="0"/>
          <p:nvPr/>
        </p:nvPicPr>
        <p:blipFill rotWithShape="1">
          <a:blip r:embed="rId6">
            <a:alphaModFix/>
          </a:blip>
          <a:srcRect b="0" l="0" r="0" t="0"/>
          <a:stretch/>
        </p:blipFill>
        <p:spPr>
          <a:xfrm>
            <a:off x="6059886" y="594593"/>
            <a:ext cx="2124866" cy="2137615"/>
          </a:xfrm>
          <a:prstGeom prst="rect">
            <a:avLst/>
          </a:prstGeom>
          <a:noFill/>
          <a:ln>
            <a:noFill/>
          </a:ln>
        </p:spPr>
      </p:pic>
      <p:sp>
        <p:nvSpPr>
          <p:cNvPr id="225" name="Google Shape;225;p30"/>
          <p:cNvSpPr txBox="1"/>
          <p:nvPr>
            <p:ph type="title"/>
          </p:nvPr>
        </p:nvSpPr>
        <p:spPr>
          <a:xfrm>
            <a:off x="41159" y="-68188"/>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5400"/>
              <a:buFont typeface="Rockwell"/>
              <a:buNone/>
            </a:pPr>
            <a:r>
              <a:rPr lang="it-IT"/>
              <a:t>Exemplary Wearable systems</a:t>
            </a:r>
            <a:endParaRPr/>
          </a:p>
        </p:txBody>
      </p:sp>
      <p:pic>
        <p:nvPicPr>
          <p:cNvPr descr="F" id="226" name="Google Shape;226;p30"/>
          <p:cNvPicPr preferRelativeResize="0"/>
          <p:nvPr/>
        </p:nvPicPr>
        <p:blipFill rotWithShape="1">
          <a:blip r:embed="rId7">
            <a:alphaModFix/>
          </a:blip>
          <a:srcRect b="0" l="0" r="0" t="0"/>
          <a:stretch/>
        </p:blipFill>
        <p:spPr>
          <a:xfrm>
            <a:off x="8770325" y="3395113"/>
            <a:ext cx="2611048" cy="2016125"/>
          </a:xfrm>
          <a:prstGeom prst="rect">
            <a:avLst/>
          </a:prstGeom>
          <a:solidFill>
            <a:srgbClr val="F3E873"/>
          </a:solidFill>
          <a:ln>
            <a:noFill/>
          </a:ln>
        </p:spPr>
      </p:pic>
      <p:pic>
        <p:nvPicPr>
          <p:cNvPr descr="Bra for sport" id="227" name="Google Shape;227;p30"/>
          <p:cNvPicPr preferRelativeResize="0"/>
          <p:nvPr/>
        </p:nvPicPr>
        <p:blipFill rotWithShape="1">
          <a:blip r:embed="rId8">
            <a:alphaModFix/>
          </a:blip>
          <a:srcRect b="0" l="0" r="0" t="0"/>
          <a:stretch/>
        </p:blipFill>
        <p:spPr>
          <a:xfrm>
            <a:off x="80169" y="2246387"/>
            <a:ext cx="2879725" cy="2879725"/>
          </a:xfrm>
          <a:prstGeom prst="rect">
            <a:avLst/>
          </a:prstGeom>
          <a:noFill/>
          <a:ln>
            <a:noFill/>
          </a:ln>
        </p:spPr>
      </p:pic>
      <p:sp>
        <p:nvSpPr>
          <p:cNvPr descr="Jeans" id="228" name="Google Shape;228;p30"/>
          <p:cNvSpPr/>
          <p:nvPr/>
        </p:nvSpPr>
        <p:spPr>
          <a:xfrm>
            <a:off x="4243388" y="4518025"/>
            <a:ext cx="2819400" cy="303300"/>
          </a:xfrm>
          <a:prstGeom prst="parallelogram">
            <a:avLst>
              <a:gd fmla="val 220924" name="adj"/>
            </a:avLst>
          </a:prstGeom>
          <a:blipFill rotWithShape="1">
            <a:blip r:embed="rId9">
              <a:alphaModFix/>
            </a:blip>
            <a:tile algn="tl" flip="none"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sp>
        <p:nvSpPr>
          <p:cNvPr descr="Gocce" id="229" name="Google Shape;229;p30"/>
          <p:cNvSpPr/>
          <p:nvPr/>
        </p:nvSpPr>
        <p:spPr>
          <a:xfrm>
            <a:off x="4459288" y="4300537"/>
            <a:ext cx="2819400" cy="303300"/>
          </a:xfrm>
          <a:prstGeom prst="parallelogram">
            <a:avLst>
              <a:gd fmla="val 220923" name="adj"/>
            </a:avLst>
          </a:prstGeom>
          <a:blipFill rotWithShape="1">
            <a:blip r:embed="rId10">
              <a:alphaModFix/>
            </a:blip>
            <a:tile algn="tl" flip="none" tx="0" sx="100000" ty="0" sy="100000"/>
          </a:blip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sp>
        <p:nvSpPr>
          <p:cNvPr id="230" name="Google Shape;230;p30"/>
          <p:cNvSpPr/>
          <p:nvPr/>
        </p:nvSpPr>
        <p:spPr>
          <a:xfrm>
            <a:off x="4675188" y="4086225"/>
            <a:ext cx="2819400" cy="303300"/>
          </a:xfrm>
          <a:prstGeom prst="parallelogram">
            <a:avLst>
              <a:gd fmla="val 220924" name="adj"/>
            </a:avLst>
          </a:prstGeom>
          <a:gradFill>
            <a:gsLst>
              <a:gs pos="0">
                <a:schemeClr val="hlink"/>
              </a:gs>
              <a:gs pos="100000">
                <a:srgbClr val="FFFFFF"/>
              </a:gs>
            </a:gsLst>
            <a:lin ang="5400012" scaled="0"/>
          </a:gradFill>
          <a:ln>
            <a:noFill/>
          </a:ln>
        </p:spPr>
        <p:txBody>
          <a:bodyPr anchorCtr="0" anchor="ctr" bIns="47300" lIns="94625" spcFirstLastPara="1" rIns="94625" wrap="square" tIns="47300">
            <a:noAutofit/>
          </a:bodyPr>
          <a:lstStyle/>
          <a:p>
            <a:pPr indent="-201612" lvl="0" marL="1300162" marR="0" rtl="0" algn="ctr">
              <a:lnSpc>
                <a:spcPct val="140000"/>
              </a:lnSpc>
              <a:spcBef>
                <a:spcPts val="0"/>
              </a:spcBef>
              <a:spcAft>
                <a:spcPts val="0"/>
              </a:spcAft>
              <a:buClr>
                <a:srgbClr val="00507A"/>
              </a:buClr>
              <a:buSzPts val="1800"/>
              <a:buFont typeface="Noto Sans Symbols"/>
              <a:buNone/>
            </a:pPr>
            <a:r>
              <a:t/>
            </a:r>
            <a:endParaRPr sz="1800">
              <a:solidFill>
                <a:srgbClr val="00507A"/>
              </a:solidFill>
              <a:latin typeface="Verdana"/>
              <a:ea typeface="Verdana"/>
              <a:cs typeface="Verdana"/>
              <a:sym typeface="Verdana"/>
            </a:endParaRPr>
          </a:p>
        </p:txBody>
      </p:sp>
      <p:cxnSp>
        <p:nvCxnSpPr>
          <p:cNvPr id="231" name="Google Shape;231;p30"/>
          <p:cNvCxnSpPr/>
          <p:nvPr/>
        </p:nvCxnSpPr>
        <p:spPr>
          <a:xfrm>
            <a:off x="6638925" y="4570412"/>
            <a:ext cx="379500" cy="914400"/>
          </a:xfrm>
          <a:prstGeom prst="straightConnector1">
            <a:avLst/>
          </a:prstGeom>
          <a:noFill/>
          <a:ln cap="flat" cmpd="sng" w="38100">
            <a:solidFill>
              <a:schemeClr val="dk1"/>
            </a:solidFill>
            <a:prstDash val="solid"/>
            <a:round/>
            <a:headEnd len="med" w="med" type="none"/>
            <a:tailEnd len="med" w="med" type="triangle"/>
          </a:ln>
        </p:spPr>
      </p:cxnSp>
      <p:cxnSp>
        <p:nvCxnSpPr>
          <p:cNvPr id="232" name="Google Shape;232;p30"/>
          <p:cNvCxnSpPr/>
          <p:nvPr/>
        </p:nvCxnSpPr>
        <p:spPr>
          <a:xfrm rot="3311014">
            <a:off x="5276978" y="4822857"/>
            <a:ext cx="304756" cy="457134"/>
          </a:xfrm>
          <a:prstGeom prst="straightConnector1">
            <a:avLst/>
          </a:prstGeom>
          <a:noFill/>
          <a:ln cap="flat" cmpd="sng" w="38100">
            <a:solidFill>
              <a:schemeClr val="dk1"/>
            </a:solidFill>
            <a:prstDash val="solid"/>
            <a:round/>
            <a:headEnd len="med" w="med" type="none"/>
            <a:tailEnd len="med" w="med" type="triangle"/>
          </a:ln>
        </p:spPr>
      </p:cxnSp>
      <p:cxnSp>
        <p:nvCxnSpPr>
          <p:cNvPr id="233" name="Google Shape;233;p30"/>
          <p:cNvCxnSpPr/>
          <p:nvPr/>
        </p:nvCxnSpPr>
        <p:spPr>
          <a:xfrm flipH="1" rot="10800000">
            <a:off x="7248525" y="3579812"/>
            <a:ext cx="74700" cy="533400"/>
          </a:xfrm>
          <a:prstGeom prst="straightConnector1">
            <a:avLst/>
          </a:prstGeom>
          <a:noFill/>
          <a:ln cap="flat" cmpd="sng" w="38100">
            <a:solidFill>
              <a:schemeClr val="dk1"/>
            </a:solidFill>
            <a:prstDash val="solid"/>
            <a:round/>
            <a:headEnd len="med" w="med" type="none"/>
            <a:tailEnd len="med" w="med" type="triangle"/>
          </a:ln>
        </p:spPr>
      </p:cxnSp>
      <p:sp>
        <p:nvSpPr>
          <p:cNvPr id="234" name="Google Shape;234;p30"/>
          <p:cNvSpPr txBox="1"/>
          <p:nvPr/>
        </p:nvSpPr>
        <p:spPr>
          <a:xfrm>
            <a:off x="5754688" y="2860675"/>
            <a:ext cx="2735400" cy="618900"/>
          </a:xfrm>
          <a:prstGeom prst="rect">
            <a:avLst/>
          </a:prstGeom>
          <a:noFill/>
          <a:ln>
            <a:noFill/>
          </a:ln>
        </p:spPr>
        <p:txBody>
          <a:bodyPr anchorCtr="0" anchor="t" bIns="47300" lIns="94625" spcFirstLastPara="1" rIns="94625" wrap="square" tIns="47300">
            <a:spAutoFit/>
          </a:bodyPr>
          <a:lstStyle/>
          <a:p>
            <a:pPr indent="0" lvl="0" marL="0" marR="0" rtl="0" algn="l">
              <a:spcBef>
                <a:spcPts val="0"/>
              </a:spcBef>
              <a:spcAft>
                <a:spcPts val="0"/>
              </a:spcAft>
              <a:buNone/>
            </a:pPr>
            <a:r>
              <a:rPr b="1" lang="it-IT" sz="1700">
                <a:solidFill>
                  <a:schemeClr val="accent2"/>
                </a:solidFill>
                <a:latin typeface="Arial"/>
                <a:ea typeface="Arial"/>
                <a:cs typeface="Arial"/>
                <a:sym typeface="Arial"/>
              </a:rPr>
              <a:t>External layer  to reduce the evaporation rate</a:t>
            </a:r>
            <a:endParaRPr/>
          </a:p>
        </p:txBody>
      </p:sp>
      <p:sp>
        <p:nvSpPr>
          <p:cNvPr id="235" name="Google Shape;235;p30"/>
          <p:cNvSpPr txBox="1"/>
          <p:nvPr/>
        </p:nvSpPr>
        <p:spPr>
          <a:xfrm>
            <a:off x="4746625" y="5380025"/>
            <a:ext cx="1413000" cy="357300"/>
          </a:xfrm>
          <a:prstGeom prst="rect">
            <a:avLst/>
          </a:prstGeom>
          <a:noFill/>
          <a:ln>
            <a:noFill/>
          </a:ln>
        </p:spPr>
        <p:txBody>
          <a:bodyPr anchorCtr="0" anchor="t" bIns="47300" lIns="94625" spcFirstLastPara="1" rIns="94625" wrap="square" tIns="47300">
            <a:spAutoFit/>
          </a:bodyPr>
          <a:lstStyle/>
          <a:p>
            <a:pPr indent="0" lvl="0" marL="0" marR="0" rtl="0" algn="l">
              <a:spcBef>
                <a:spcPts val="0"/>
              </a:spcBef>
              <a:spcAft>
                <a:spcPts val="0"/>
              </a:spcAft>
              <a:buNone/>
            </a:pPr>
            <a:r>
              <a:rPr b="1" lang="it-IT" sz="1700">
                <a:solidFill>
                  <a:schemeClr val="accent2"/>
                </a:solidFill>
                <a:latin typeface="Arial"/>
                <a:ea typeface="Arial"/>
                <a:cs typeface="Arial"/>
                <a:sym typeface="Arial"/>
              </a:rPr>
              <a:t>Electrode</a:t>
            </a:r>
            <a:r>
              <a:rPr b="1" lang="it-IT" sz="1700">
                <a:solidFill>
                  <a:srgbClr val="006699"/>
                </a:solidFill>
                <a:latin typeface="Arial"/>
                <a:ea typeface="Arial"/>
                <a:cs typeface="Arial"/>
                <a:sym typeface="Arial"/>
              </a:rPr>
              <a:t> </a:t>
            </a:r>
            <a:endParaRPr/>
          </a:p>
        </p:txBody>
      </p:sp>
      <p:sp>
        <p:nvSpPr>
          <p:cNvPr id="236" name="Google Shape;236;p30"/>
          <p:cNvSpPr txBox="1"/>
          <p:nvPr/>
        </p:nvSpPr>
        <p:spPr>
          <a:xfrm>
            <a:off x="6403975" y="5514975"/>
            <a:ext cx="2108100" cy="880500"/>
          </a:xfrm>
          <a:prstGeom prst="rect">
            <a:avLst/>
          </a:prstGeom>
          <a:noFill/>
          <a:ln>
            <a:noFill/>
          </a:ln>
        </p:spPr>
        <p:txBody>
          <a:bodyPr anchorCtr="0" anchor="t" bIns="47300" lIns="94625" spcFirstLastPara="1" rIns="94625" wrap="square" tIns="47300">
            <a:spAutoFit/>
          </a:bodyPr>
          <a:lstStyle/>
          <a:p>
            <a:pPr indent="0" lvl="0" marL="0" marR="0" rtl="0" algn="l">
              <a:spcBef>
                <a:spcPts val="0"/>
              </a:spcBef>
              <a:spcAft>
                <a:spcPts val="0"/>
              </a:spcAft>
              <a:buNone/>
            </a:pPr>
            <a:r>
              <a:rPr b="1" lang="it-IT" sz="1700">
                <a:solidFill>
                  <a:schemeClr val="accent2"/>
                </a:solidFill>
                <a:latin typeface="Arial"/>
                <a:ea typeface="Arial"/>
                <a:cs typeface="Arial"/>
                <a:sym typeface="Arial"/>
              </a:rPr>
              <a:t>Filling layer to increase the pressure</a:t>
            </a:r>
            <a:endParaRPr/>
          </a:p>
        </p:txBody>
      </p:sp>
      <p:cxnSp>
        <p:nvCxnSpPr>
          <p:cNvPr id="237" name="Google Shape;237;p30"/>
          <p:cNvCxnSpPr/>
          <p:nvPr/>
        </p:nvCxnSpPr>
        <p:spPr>
          <a:xfrm flipH="1" rot="10800000">
            <a:off x="1936750" y="4230625"/>
            <a:ext cx="3170100" cy="287400"/>
          </a:xfrm>
          <a:prstGeom prst="straightConnector1">
            <a:avLst/>
          </a:prstGeom>
          <a:noFill/>
          <a:ln cap="flat" cmpd="dbl" w="38100">
            <a:solidFill>
              <a:schemeClr val="accent2"/>
            </a:solidFill>
            <a:prstDash val="solid"/>
            <a:round/>
            <a:headEnd len="med" w="med" type="none"/>
            <a:tailEnd len="med" w="med" type="none"/>
          </a:ln>
        </p:spPr>
      </p:cxnSp>
      <p:cxnSp>
        <p:nvCxnSpPr>
          <p:cNvPr id="238" name="Google Shape;238;p30"/>
          <p:cNvCxnSpPr/>
          <p:nvPr/>
        </p:nvCxnSpPr>
        <p:spPr>
          <a:xfrm>
            <a:off x="1936750" y="4518025"/>
            <a:ext cx="2449500" cy="214200"/>
          </a:xfrm>
          <a:prstGeom prst="straightConnector1">
            <a:avLst/>
          </a:prstGeom>
          <a:noFill/>
          <a:ln cap="flat" cmpd="dbl" w="38100">
            <a:solidFill>
              <a:schemeClr val="accent2"/>
            </a:solidFill>
            <a:prstDash val="solid"/>
            <a:round/>
            <a:headEnd len="med" w="med" type="none"/>
            <a:tailEnd len="med" w="med" type="none"/>
          </a:ln>
        </p:spPr>
      </p:cxnSp>
      <p:pic>
        <p:nvPicPr>
          <p:cNvPr id="239" name="Google Shape;239;p30"/>
          <p:cNvPicPr preferRelativeResize="0"/>
          <p:nvPr/>
        </p:nvPicPr>
        <p:blipFill rotWithShape="1">
          <a:blip r:embed="rId11">
            <a:alphaModFix/>
          </a:blip>
          <a:srcRect b="0" l="0" r="0" t="0"/>
          <a:stretch/>
        </p:blipFill>
        <p:spPr>
          <a:xfrm flipH="1">
            <a:off x="2662237" y="3868737"/>
            <a:ext cx="1412876" cy="1943101"/>
          </a:xfrm>
          <a:prstGeom prst="rect">
            <a:avLst/>
          </a:prstGeom>
          <a:noFill/>
          <a:ln>
            <a:noFill/>
          </a:ln>
        </p:spPr>
      </p:pic>
      <p:pic>
        <p:nvPicPr>
          <p:cNvPr descr="cuscinetto" id="240" name="Google Shape;240;p30"/>
          <p:cNvPicPr preferRelativeResize="0"/>
          <p:nvPr/>
        </p:nvPicPr>
        <p:blipFill rotWithShape="1">
          <a:blip r:embed="rId12">
            <a:alphaModFix/>
          </a:blip>
          <a:srcRect b="0" l="0" r="0" t="0"/>
          <a:stretch/>
        </p:blipFill>
        <p:spPr>
          <a:xfrm>
            <a:off x="233363" y="5632525"/>
            <a:ext cx="4513263" cy="1130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2000"/>
                                        <p:tgtEl>
                                          <p:spTgt spid="2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86" name="Shape 1186"/>
        <p:cNvGrpSpPr/>
        <p:nvPr/>
      </p:nvGrpSpPr>
      <p:grpSpPr>
        <a:xfrm>
          <a:off x="0" y="0"/>
          <a:ext cx="0" cy="0"/>
          <a:chOff x="0" y="0"/>
          <a:chExt cx="0" cy="0"/>
        </a:xfrm>
      </p:grpSpPr>
      <p:sp>
        <p:nvSpPr>
          <p:cNvPr id="1187" name="Google Shape;1187;p84"/>
          <p:cNvSpPr txBox="1"/>
          <p:nvPr>
            <p:ph idx="2" type="body"/>
          </p:nvPr>
        </p:nvSpPr>
        <p:spPr>
          <a:xfrm>
            <a:off x="328774" y="6607576"/>
            <a:ext cx="10120200" cy="250500"/>
          </a:xfrm>
          <a:prstGeom prst="rect">
            <a:avLst/>
          </a:prstGeom>
          <a:noFill/>
          <a:ln>
            <a:noFill/>
          </a:ln>
        </p:spPr>
        <p:txBody>
          <a:bodyPr anchorCtr="0" anchor="t" bIns="45700" lIns="91425" spcFirstLastPara="1" rIns="91425" wrap="square" tIns="45700">
            <a:noAutofit/>
          </a:bodyPr>
          <a:lstStyle/>
          <a:p>
            <a:pPr indent="-228600" lvl="0" marL="228600" rtl="0" algn="l">
              <a:lnSpc>
                <a:spcPct val="70000"/>
              </a:lnSpc>
              <a:spcBef>
                <a:spcPts val="0"/>
              </a:spcBef>
              <a:spcAft>
                <a:spcPts val="0"/>
              </a:spcAft>
              <a:buClr>
                <a:schemeClr val="lt2"/>
              </a:buClr>
              <a:buSzPts val="275"/>
              <a:buNone/>
            </a:pPr>
            <a:r>
              <a:rPr lang="it-IT" sz="1175"/>
              <a:t>ComPBioS – Computational Physiology and Biomedical Systems / Team Members</a:t>
            </a:r>
            <a:endParaRPr sz="1175"/>
          </a:p>
          <a:p>
            <a:pPr indent="-228600" lvl="0" marL="228600" rtl="0" algn="l">
              <a:lnSpc>
                <a:spcPct val="70000"/>
              </a:lnSpc>
              <a:spcBef>
                <a:spcPts val="1000"/>
              </a:spcBef>
              <a:spcAft>
                <a:spcPts val="0"/>
              </a:spcAft>
              <a:buClr>
                <a:schemeClr val="lt2"/>
              </a:buClr>
              <a:buSzPts val="275"/>
              <a:buNone/>
            </a:pPr>
            <a:r>
              <a:t/>
            </a:r>
            <a:endParaRPr sz="1175"/>
          </a:p>
        </p:txBody>
      </p:sp>
      <p:sp>
        <p:nvSpPr>
          <p:cNvPr id="1188" name="Google Shape;1188;p84"/>
          <p:cNvSpPr txBox="1"/>
          <p:nvPr>
            <p:ph type="title"/>
          </p:nvPr>
        </p:nvSpPr>
        <p:spPr>
          <a:xfrm>
            <a:off x="749107" y="456737"/>
            <a:ext cx="10515600" cy="795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it-IT" sz="3600"/>
              <a:t>The CompBios </a:t>
            </a:r>
            <a:r>
              <a:rPr lang="it-IT" sz="3600"/>
              <a:t>Team </a:t>
            </a:r>
            <a:r>
              <a:rPr lang="it-IT" sz="2400"/>
              <a:t>(UNIFI)</a:t>
            </a:r>
            <a:endParaRPr sz="2400"/>
          </a:p>
        </p:txBody>
      </p:sp>
      <p:sp>
        <p:nvSpPr>
          <p:cNvPr id="1189" name="Google Shape;1189;p84"/>
          <p:cNvSpPr txBox="1"/>
          <p:nvPr/>
        </p:nvSpPr>
        <p:spPr>
          <a:xfrm>
            <a:off x="951250" y="3159256"/>
            <a:ext cx="1735200" cy="1231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Antonio Lanatà</a:t>
            </a:r>
            <a:endParaRPr b="1" i="0" sz="14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Associate Professor of Bioengineering</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Università degli Studi</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di Firenze</a:t>
            </a:r>
            <a:endParaRPr/>
          </a:p>
        </p:txBody>
      </p:sp>
      <p:sp>
        <p:nvSpPr>
          <p:cNvPr id="1190" name="Google Shape;1190;p84"/>
          <p:cNvSpPr txBox="1"/>
          <p:nvPr/>
        </p:nvSpPr>
        <p:spPr>
          <a:xfrm>
            <a:off x="4411296" y="3159256"/>
            <a:ext cx="1735200" cy="1046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Federico Calà</a:t>
            </a:r>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rtl="0" algn="ctr">
              <a:spcBef>
                <a:spcPts val="0"/>
              </a:spcBef>
              <a:spcAft>
                <a:spcPts val="0"/>
              </a:spcAft>
              <a:buClr>
                <a:schemeClr val="dk1"/>
              </a:buClr>
              <a:buFont typeface="Arial"/>
              <a:buNone/>
            </a:pPr>
            <a:r>
              <a:rPr lang="it-IT" sz="1200">
                <a:solidFill>
                  <a:schemeClr val="dk1"/>
                </a:solidFill>
                <a:latin typeface="Calibri"/>
                <a:ea typeface="Calibri"/>
                <a:cs typeface="Calibri"/>
                <a:sym typeface="Calibri"/>
              </a:rPr>
              <a:t>Post-doc Researcher </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Università degli Studi</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di Firenze </a:t>
            </a:r>
            <a:endParaRPr/>
          </a:p>
        </p:txBody>
      </p:sp>
      <p:sp>
        <p:nvSpPr>
          <p:cNvPr id="1191" name="Google Shape;1191;p84"/>
          <p:cNvSpPr txBox="1"/>
          <p:nvPr/>
        </p:nvSpPr>
        <p:spPr>
          <a:xfrm>
            <a:off x="2672376" y="3159256"/>
            <a:ext cx="1735200" cy="1600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Lorenzo Frassineti</a:t>
            </a:r>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Post-doc Researcher at</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Università degli Studi</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di Firenze</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PhD in Genetics, Oncology and Clinical Medicine</a:t>
            </a:r>
            <a:endParaRPr/>
          </a:p>
        </p:txBody>
      </p:sp>
      <p:sp>
        <p:nvSpPr>
          <p:cNvPr id="1192" name="Google Shape;1192;p84"/>
          <p:cNvSpPr txBox="1"/>
          <p:nvPr/>
        </p:nvSpPr>
        <p:spPr>
          <a:xfrm>
            <a:off x="7825159" y="3153468"/>
            <a:ext cx="1792200" cy="1046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Mustafa Can Gursesli</a:t>
            </a:r>
            <a:endParaRPr b="1" i="0" sz="14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lang="it-IT" sz="1200">
                <a:solidFill>
                  <a:schemeClr val="dk1"/>
                </a:solidFill>
                <a:latin typeface="Calibri"/>
                <a:ea typeface="Calibri"/>
                <a:cs typeface="Calibri"/>
                <a:sym typeface="Calibri"/>
              </a:rPr>
              <a:t>Post-Doc Psycologist Researche Univesity of Tampere FInland</a:t>
            </a:r>
            <a:endParaRPr/>
          </a:p>
        </p:txBody>
      </p:sp>
      <p:sp>
        <p:nvSpPr>
          <p:cNvPr id="1193" name="Google Shape;1193;p84"/>
          <p:cNvSpPr txBox="1"/>
          <p:nvPr/>
        </p:nvSpPr>
        <p:spPr>
          <a:xfrm>
            <a:off x="6146617" y="3159256"/>
            <a:ext cx="1735200" cy="1046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Pietro Tarchi</a:t>
            </a:r>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rtl="0" algn="ctr">
              <a:spcBef>
                <a:spcPts val="0"/>
              </a:spcBef>
              <a:spcAft>
                <a:spcPts val="0"/>
              </a:spcAft>
              <a:buClr>
                <a:schemeClr val="dk1"/>
              </a:buClr>
              <a:buFont typeface="Arial"/>
              <a:buNone/>
            </a:pPr>
            <a:r>
              <a:rPr lang="it-IT" sz="1200">
                <a:solidFill>
                  <a:schemeClr val="dk1"/>
                </a:solidFill>
                <a:latin typeface="Calibri"/>
                <a:ea typeface="Calibri"/>
                <a:cs typeface="Calibri"/>
                <a:sym typeface="Calibri"/>
              </a:rPr>
              <a:t>Post-doc Researcher </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Università degli Studi</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di Firenze</a:t>
            </a:r>
            <a:endParaRPr/>
          </a:p>
        </p:txBody>
      </p:sp>
      <p:grpSp>
        <p:nvGrpSpPr>
          <p:cNvPr id="1194" name="Google Shape;1194;p84"/>
          <p:cNvGrpSpPr/>
          <p:nvPr/>
        </p:nvGrpSpPr>
        <p:grpSpPr>
          <a:xfrm>
            <a:off x="1094055" y="1509070"/>
            <a:ext cx="10073338" cy="1452945"/>
            <a:chOff x="948833" y="2144345"/>
            <a:chExt cx="10073338" cy="1452945"/>
          </a:xfrm>
        </p:grpSpPr>
        <p:pic>
          <p:nvPicPr>
            <p:cNvPr descr="Immagine che contiene uomo, persona, muro, posare&#10;&#10;Descrizione generata automaticamente" id="1195" name="Google Shape;1195;p84"/>
            <p:cNvPicPr preferRelativeResize="0"/>
            <p:nvPr/>
          </p:nvPicPr>
          <p:blipFill rotWithShape="1">
            <a:blip r:embed="rId4">
              <a:alphaModFix/>
            </a:blip>
            <a:srcRect b="0" l="0" r="0" t="0"/>
            <a:stretch/>
          </p:blipFill>
          <p:spPr>
            <a:xfrm>
              <a:off x="4398283" y="2147576"/>
              <a:ext cx="1449712" cy="1449712"/>
            </a:xfrm>
            <a:prstGeom prst="rect">
              <a:avLst/>
            </a:prstGeom>
            <a:noFill/>
            <a:ln>
              <a:noFill/>
            </a:ln>
          </p:spPr>
        </p:pic>
        <p:pic>
          <p:nvPicPr>
            <p:cNvPr descr="Immagine che contiene persona, uomo, muro, interno&#10;&#10;Descrizione generata automaticamente" id="1196" name="Google Shape;1196;p84"/>
            <p:cNvPicPr preferRelativeResize="0"/>
            <p:nvPr/>
          </p:nvPicPr>
          <p:blipFill rotWithShape="1">
            <a:blip r:embed="rId5">
              <a:alphaModFix/>
            </a:blip>
            <a:srcRect b="12962" l="0" r="0" t="12372"/>
            <a:stretch/>
          </p:blipFill>
          <p:spPr>
            <a:xfrm>
              <a:off x="948833" y="2144345"/>
              <a:ext cx="1449713" cy="1449713"/>
            </a:xfrm>
            <a:prstGeom prst="rect">
              <a:avLst/>
            </a:prstGeom>
            <a:noFill/>
            <a:ln>
              <a:noFill/>
            </a:ln>
          </p:spPr>
        </p:pic>
        <p:pic>
          <p:nvPicPr>
            <p:cNvPr descr="Immagine che contiene persona, muro, uomo, interno&#10;&#10;Descrizione generata automaticamente" id="1197" name="Google Shape;1197;p84"/>
            <p:cNvPicPr preferRelativeResize="0"/>
            <p:nvPr/>
          </p:nvPicPr>
          <p:blipFill rotWithShape="1">
            <a:blip r:embed="rId6">
              <a:alphaModFix/>
            </a:blip>
            <a:srcRect b="0" l="0" r="0" t="0"/>
            <a:stretch/>
          </p:blipFill>
          <p:spPr>
            <a:xfrm>
              <a:off x="2673558" y="2147576"/>
              <a:ext cx="1449714" cy="1449714"/>
            </a:xfrm>
            <a:prstGeom prst="rect">
              <a:avLst/>
            </a:prstGeom>
            <a:noFill/>
            <a:ln>
              <a:noFill/>
            </a:ln>
          </p:spPr>
        </p:pic>
        <p:pic>
          <p:nvPicPr>
            <p:cNvPr descr="Immagine che contiene persona, aria aperta, tavolo, uomo&#10;&#10;Descrizione generata automaticamente" id="1198" name="Google Shape;1198;p84"/>
            <p:cNvPicPr preferRelativeResize="0"/>
            <p:nvPr/>
          </p:nvPicPr>
          <p:blipFill rotWithShape="1">
            <a:blip r:embed="rId7">
              <a:alphaModFix/>
            </a:blip>
            <a:srcRect b="44751" l="25588" r="22138" t="2974"/>
            <a:stretch/>
          </p:blipFill>
          <p:spPr>
            <a:xfrm>
              <a:off x="6123008" y="2147576"/>
              <a:ext cx="1449713" cy="1449713"/>
            </a:xfrm>
            <a:prstGeom prst="rect">
              <a:avLst/>
            </a:prstGeom>
            <a:noFill/>
            <a:ln>
              <a:noFill/>
            </a:ln>
          </p:spPr>
        </p:pic>
        <p:pic>
          <p:nvPicPr>
            <p:cNvPr id="1199" name="Google Shape;1199;p84"/>
            <p:cNvPicPr preferRelativeResize="0"/>
            <p:nvPr/>
          </p:nvPicPr>
          <p:blipFill rotWithShape="1">
            <a:blip r:embed="rId8">
              <a:alphaModFix/>
            </a:blip>
            <a:srcRect b="2033" l="0" r="0" t="2033"/>
            <a:stretch/>
          </p:blipFill>
          <p:spPr>
            <a:xfrm>
              <a:off x="7847733" y="2144345"/>
              <a:ext cx="1449713" cy="1449712"/>
            </a:xfrm>
            <a:prstGeom prst="rect">
              <a:avLst/>
            </a:prstGeom>
            <a:noFill/>
            <a:ln>
              <a:noFill/>
            </a:ln>
          </p:spPr>
        </p:pic>
        <p:pic>
          <p:nvPicPr>
            <p:cNvPr id="1200" name="Google Shape;1200;p84"/>
            <p:cNvPicPr preferRelativeResize="0"/>
            <p:nvPr/>
          </p:nvPicPr>
          <p:blipFill rotWithShape="1">
            <a:blip r:embed="rId9">
              <a:alphaModFix/>
            </a:blip>
            <a:srcRect b="2216" l="0" r="0" t="2226"/>
            <a:stretch/>
          </p:blipFill>
          <p:spPr>
            <a:xfrm>
              <a:off x="9572458" y="2144345"/>
              <a:ext cx="1449713" cy="1449713"/>
            </a:xfrm>
            <a:prstGeom prst="rect">
              <a:avLst/>
            </a:prstGeom>
            <a:noFill/>
            <a:ln>
              <a:noFill/>
            </a:ln>
          </p:spPr>
        </p:pic>
      </p:grpSp>
      <p:sp>
        <p:nvSpPr>
          <p:cNvPr id="1201" name="Google Shape;1201;p84"/>
          <p:cNvSpPr txBox="1"/>
          <p:nvPr/>
        </p:nvSpPr>
        <p:spPr>
          <a:xfrm>
            <a:off x="9574875" y="3153468"/>
            <a:ext cx="1735200" cy="1046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it-IT" sz="1400" u="none" cap="none" strike="noStrike">
                <a:solidFill>
                  <a:schemeClr val="dk1"/>
                </a:solidFill>
                <a:latin typeface="Calibri"/>
                <a:ea typeface="Calibri"/>
                <a:cs typeface="Calibri"/>
                <a:sym typeface="Calibri"/>
              </a:rPr>
              <a:t>Maria Chiara Lanini</a:t>
            </a:r>
            <a:endParaRPr/>
          </a:p>
          <a:p>
            <a:pPr indent="0" lvl="0" marL="0" marR="0" rtl="0" algn="ctr">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Grant Holder at</a:t>
            </a:r>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Università degli Studi</a:t>
            </a: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None/>
            </a:pPr>
            <a:r>
              <a:rPr b="0" i="0" lang="it-IT" sz="1200" u="none" cap="none" strike="noStrike">
                <a:solidFill>
                  <a:schemeClr val="dk1"/>
                </a:solidFill>
                <a:latin typeface="Calibri"/>
                <a:ea typeface="Calibri"/>
                <a:cs typeface="Calibri"/>
                <a:sym typeface="Calibri"/>
              </a:rPr>
              <a:t>di Firenze </a:t>
            </a:r>
            <a:endParaRPr/>
          </a:p>
        </p:txBody>
      </p:sp>
      <p:sp>
        <p:nvSpPr>
          <p:cNvPr id="1202" name="Google Shape;1202;p84"/>
          <p:cNvSpPr/>
          <p:nvPr/>
        </p:nvSpPr>
        <p:spPr>
          <a:xfrm>
            <a:off x="7285909" y="4739906"/>
            <a:ext cx="2780400" cy="363600"/>
          </a:xfrm>
          <a:prstGeom prst="rect">
            <a:avLst/>
          </a:prstGeom>
          <a:solidFill>
            <a:schemeClr val="accent1"/>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it-IT" sz="1800" u="none" cap="none" strike="noStrike">
                <a:solidFill>
                  <a:schemeClr val="lt1"/>
                </a:solidFill>
                <a:latin typeface="Calibri"/>
                <a:ea typeface="Calibri"/>
                <a:cs typeface="Calibri"/>
                <a:sym typeface="Calibri"/>
              </a:rPr>
              <a:t>New Entry (Grant Holder)</a:t>
            </a:r>
            <a:endParaRPr/>
          </a:p>
        </p:txBody>
      </p:sp>
      <p:sp>
        <p:nvSpPr>
          <p:cNvPr id="1203" name="Google Shape;1203;p84"/>
          <p:cNvSpPr txBox="1"/>
          <p:nvPr/>
        </p:nvSpPr>
        <p:spPr>
          <a:xfrm>
            <a:off x="7392596" y="5103537"/>
            <a:ext cx="3225900" cy="14775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b="0" i="0" lang="it-IT" sz="1800" u="none" cap="none" strike="noStrike">
                <a:solidFill>
                  <a:schemeClr val="dk1"/>
                </a:solidFill>
                <a:latin typeface="Calibri"/>
                <a:ea typeface="Calibri"/>
                <a:cs typeface="Calibri"/>
                <a:sym typeface="Calibri"/>
              </a:rPr>
              <a:t>Valentina Guarguagli </a:t>
            </a:r>
            <a:r>
              <a:rPr b="0" i="1" lang="it-IT" sz="1800" u="none" cap="none" strike="noStrike">
                <a:solidFill>
                  <a:schemeClr val="dk1"/>
                </a:solidFill>
                <a:latin typeface="Calibri"/>
                <a:ea typeface="Calibri"/>
                <a:cs typeface="Calibri"/>
                <a:sym typeface="Calibri"/>
              </a:rPr>
              <a:t>Biomedical Engineer</a:t>
            </a:r>
            <a:endParaRPr b="0" i="1" sz="1800" u="none" cap="none" strike="noStrike">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800"/>
              <a:buFont typeface="Arial"/>
              <a:buChar char="•"/>
            </a:pPr>
            <a:r>
              <a:rPr b="0" i="0" lang="it-IT" sz="1800" u="none" cap="none" strike="noStrike">
                <a:solidFill>
                  <a:schemeClr val="dk1"/>
                </a:solidFill>
                <a:latin typeface="Calibri"/>
                <a:ea typeface="Calibri"/>
                <a:cs typeface="Calibri"/>
                <a:sym typeface="Calibri"/>
              </a:rPr>
              <a:t>Ginevra Bargigli </a:t>
            </a:r>
            <a:br>
              <a:rPr b="0" i="0" lang="it-IT" sz="1800" u="none" cap="none" strike="noStrike">
                <a:solidFill>
                  <a:schemeClr val="dk1"/>
                </a:solidFill>
                <a:latin typeface="Calibri"/>
                <a:ea typeface="Calibri"/>
                <a:cs typeface="Calibri"/>
                <a:sym typeface="Calibri"/>
              </a:rPr>
            </a:br>
            <a:r>
              <a:rPr b="0" i="1" lang="it-IT" sz="1800" u="none" cap="none" strike="noStrike">
                <a:solidFill>
                  <a:schemeClr val="dk1"/>
                </a:solidFill>
                <a:latin typeface="Calibri"/>
                <a:ea typeface="Calibri"/>
                <a:cs typeface="Calibri"/>
                <a:sym typeface="Calibri"/>
              </a:rPr>
              <a:t>Cellular-Molecular</a:t>
            </a:r>
            <a:r>
              <a:rPr b="0" i="0" lang="it-IT" sz="1800" u="none" cap="none" strike="noStrike">
                <a:solidFill>
                  <a:schemeClr val="dk1"/>
                </a:solidFill>
                <a:latin typeface="Calibri"/>
                <a:ea typeface="Calibri"/>
                <a:cs typeface="Calibri"/>
                <a:sym typeface="Calibri"/>
              </a:rPr>
              <a:t> </a:t>
            </a:r>
            <a:r>
              <a:rPr b="0" i="1" lang="it-IT" sz="1800" u="none" cap="none" strike="noStrike">
                <a:solidFill>
                  <a:schemeClr val="dk1"/>
                </a:solidFill>
                <a:latin typeface="Calibri"/>
                <a:ea typeface="Calibri"/>
                <a:cs typeface="Calibri"/>
                <a:sym typeface="Calibri"/>
              </a:rPr>
              <a:t>Biologist</a:t>
            </a:r>
            <a:endParaRPr b="0" i="1" sz="1800" u="none" cap="none" strike="noStrike">
              <a:solidFill>
                <a:schemeClr val="dk1"/>
              </a:solidFill>
              <a:latin typeface="Calibri"/>
              <a:ea typeface="Calibri"/>
              <a:cs typeface="Calibri"/>
              <a:sym typeface="Calibri"/>
            </a:endParaRPr>
          </a:p>
          <a:p>
            <a:pPr indent="-171450" lvl="0" marL="285750" marR="0" rtl="0" algn="l">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4" name="Google Shape;1204;p84"/>
          <p:cNvSpPr/>
          <p:nvPr/>
        </p:nvSpPr>
        <p:spPr>
          <a:xfrm>
            <a:off x="9078410" y="0"/>
            <a:ext cx="3113700" cy="411300"/>
          </a:xfrm>
          <a:prstGeom prst="rect">
            <a:avLst/>
          </a:prstGeom>
          <a:solidFill>
            <a:schemeClr val="accent6"/>
          </a:solidFill>
          <a:ln cap="flat" cmpd="sng" w="12700">
            <a:solidFill>
              <a:srgbClr val="2F491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it-IT" sz="1800" u="none" cap="none" strike="noStrike">
                <a:solidFill>
                  <a:schemeClr val="lt1"/>
                </a:solidFill>
                <a:latin typeface="Calibri"/>
                <a:ea typeface="Calibri"/>
                <a:cs typeface="Calibri"/>
                <a:sym typeface="Calibri"/>
              </a:rPr>
              <a:t>A </a:t>
            </a:r>
            <a:r>
              <a:rPr b="1" lang="it-IT" sz="1800">
                <a:solidFill>
                  <a:schemeClr val="lt1"/>
                </a:solidFill>
                <a:latin typeface="Calibri"/>
                <a:ea typeface="Calibri"/>
                <a:cs typeface="Calibri"/>
                <a:sym typeface="Calibri"/>
              </a:rPr>
              <a:t>multidisciplinary</a:t>
            </a:r>
            <a:r>
              <a:rPr b="1" i="0" lang="it-IT" sz="1800" u="none" cap="none" strike="noStrike">
                <a:solidFill>
                  <a:schemeClr val="lt1"/>
                </a:solidFill>
                <a:latin typeface="Calibri"/>
                <a:ea typeface="Calibri"/>
                <a:cs typeface="Calibri"/>
                <a:sym typeface="Calibri"/>
              </a:rPr>
              <a:t> team </a:t>
            </a:r>
            <a:endParaRPr b="1"/>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85"/>
          <p:cNvSpPr/>
          <p:nvPr/>
        </p:nvSpPr>
        <p:spPr>
          <a:xfrm>
            <a:off x="10644300" y="6461850"/>
            <a:ext cx="1547700" cy="333300"/>
          </a:xfrm>
          <a:prstGeom prst="rect">
            <a:avLst/>
          </a:prstGeom>
          <a:solidFill>
            <a:srgbClr val="FFFAF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FFFAFA"/>
              </a:highlight>
              <a:latin typeface="Calibri"/>
              <a:ea typeface="Calibri"/>
              <a:cs typeface="Calibri"/>
              <a:sym typeface="Calibri"/>
            </a:endParaRPr>
          </a:p>
        </p:txBody>
      </p:sp>
      <p:sp>
        <p:nvSpPr>
          <p:cNvPr id="1211" name="Google Shape;1211;p85"/>
          <p:cNvSpPr/>
          <p:nvPr/>
        </p:nvSpPr>
        <p:spPr>
          <a:xfrm>
            <a:off x="954451" y="531450"/>
            <a:ext cx="10944900" cy="489300"/>
          </a:xfrm>
          <a:prstGeom prst="rect">
            <a:avLst/>
          </a:prstGeom>
          <a:noFill/>
          <a:ln>
            <a:noFill/>
          </a:ln>
        </p:spPr>
        <p:txBody>
          <a:bodyPr anchorCtr="0" anchor="t" bIns="0" lIns="0" spcFirstLastPara="1" rIns="0" wrap="square" tIns="0">
            <a:noAutofit/>
          </a:bodyPr>
          <a:lstStyle/>
          <a:p>
            <a:pPr indent="0" lvl="0" marL="0" marR="0" rtl="0" algn="l">
              <a:lnSpc>
                <a:spcPct val="153333"/>
              </a:lnSpc>
              <a:spcBef>
                <a:spcPts val="0"/>
              </a:spcBef>
              <a:spcAft>
                <a:spcPts val="0"/>
              </a:spcAft>
              <a:buClr>
                <a:srgbClr val="3B3535"/>
              </a:buClr>
              <a:buSzPts val="1300"/>
              <a:buFont typeface="Sora"/>
              <a:buNone/>
            </a:pPr>
            <a:r>
              <a:rPr b="1" i="0" lang="it-IT" sz="1900" u="none" cap="none" strike="noStrike">
                <a:solidFill>
                  <a:srgbClr val="3B3535"/>
                </a:solidFill>
                <a:latin typeface="Sora"/>
                <a:ea typeface="Sora"/>
                <a:cs typeface="Sora"/>
                <a:sym typeface="Sora"/>
              </a:rPr>
              <a:t>"We must stop asking what a signal is, and start asking what system it belongs to."</a:t>
            </a:r>
            <a:endParaRPr b="0" i="0" sz="1900" u="none" cap="none" strike="noStrike"/>
          </a:p>
        </p:txBody>
      </p:sp>
      <p:sp>
        <p:nvSpPr>
          <p:cNvPr id="1212" name="Google Shape;1212;p85"/>
          <p:cNvSpPr/>
          <p:nvPr/>
        </p:nvSpPr>
        <p:spPr>
          <a:xfrm>
            <a:off x="530375" y="1345249"/>
            <a:ext cx="11368500" cy="489300"/>
          </a:xfrm>
          <a:prstGeom prst="rect">
            <a:avLst/>
          </a:prstGeom>
          <a:noFill/>
          <a:ln>
            <a:noFill/>
          </a:ln>
        </p:spPr>
        <p:txBody>
          <a:bodyPr anchorCtr="0" anchor="t" bIns="0" lIns="0" spcFirstLastPara="1" rIns="0" wrap="square" tIns="0">
            <a:noAutofit/>
          </a:bodyPr>
          <a:lstStyle/>
          <a:p>
            <a:pPr indent="0" lvl="0" marL="0" marR="0" rtl="0" algn="l">
              <a:lnSpc>
                <a:spcPct val="153333"/>
              </a:lnSpc>
              <a:spcBef>
                <a:spcPts val="0"/>
              </a:spcBef>
              <a:spcAft>
                <a:spcPts val="0"/>
              </a:spcAft>
              <a:buClr>
                <a:srgbClr val="3B3535"/>
              </a:buClr>
              <a:buSzPts val="1300"/>
              <a:buFont typeface="Sora"/>
              <a:buNone/>
            </a:pPr>
            <a:r>
              <a:rPr b="0" i="0" lang="it-IT" sz="1900" u="none" cap="none" strike="noStrike">
                <a:solidFill>
                  <a:srgbClr val="3B3535"/>
                </a:solidFill>
                <a:latin typeface="Sora"/>
                <a:ea typeface="Sora"/>
                <a:cs typeface="Sora"/>
                <a:sym typeface="Sora"/>
              </a:rPr>
              <a:t>The future will not be defined by better feature extraction, but by better </a:t>
            </a:r>
            <a:r>
              <a:rPr b="1" i="0" lang="it-IT" sz="1900" u="none" cap="none" strike="noStrike">
                <a:solidFill>
                  <a:srgbClr val="3B3535"/>
                </a:solidFill>
                <a:latin typeface="Sora"/>
                <a:ea typeface="Sora"/>
                <a:cs typeface="Sora"/>
                <a:sym typeface="Sora"/>
              </a:rPr>
              <a:t>interaction models</a:t>
            </a:r>
            <a:r>
              <a:rPr b="0" i="0" lang="it-IT" sz="1900" u="none" cap="none" strike="noStrike">
                <a:solidFill>
                  <a:srgbClr val="3B3535"/>
                </a:solidFill>
                <a:latin typeface="Sora"/>
                <a:ea typeface="Sora"/>
                <a:cs typeface="Sora"/>
                <a:sym typeface="Sora"/>
              </a:rPr>
              <a:t>.</a:t>
            </a:r>
            <a:endParaRPr b="0" i="0" sz="1900" u="none" cap="none" strike="noStrike"/>
          </a:p>
        </p:txBody>
      </p:sp>
      <p:sp>
        <p:nvSpPr>
          <p:cNvPr id="1213" name="Google Shape;1213;p85"/>
          <p:cNvSpPr/>
          <p:nvPr/>
        </p:nvSpPr>
        <p:spPr>
          <a:xfrm>
            <a:off x="4402325" y="2826150"/>
            <a:ext cx="5674800" cy="489300"/>
          </a:xfrm>
          <a:prstGeom prst="rect">
            <a:avLst/>
          </a:prstGeom>
          <a:noFill/>
          <a:ln>
            <a:noFill/>
          </a:ln>
        </p:spPr>
        <p:txBody>
          <a:bodyPr anchorCtr="0" anchor="t" bIns="0" lIns="0" spcFirstLastPara="1" rIns="0" wrap="square" tIns="0">
            <a:noAutofit/>
          </a:bodyPr>
          <a:lstStyle/>
          <a:p>
            <a:pPr indent="0" lvl="0" marL="0" marR="0" rtl="0" algn="l">
              <a:lnSpc>
                <a:spcPct val="153333"/>
              </a:lnSpc>
              <a:spcBef>
                <a:spcPts val="0"/>
              </a:spcBef>
              <a:spcAft>
                <a:spcPts val="0"/>
              </a:spcAft>
              <a:buClr>
                <a:srgbClr val="3B3535"/>
              </a:buClr>
              <a:buSzPts val="1300"/>
              <a:buFont typeface="Sora"/>
              <a:buNone/>
            </a:pPr>
            <a:r>
              <a:rPr b="1" i="0" lang="it-IT" sz="2500" u="none" cap="none" strike="noStrike">
                <a:solidFill>
                  <a:srgbClr val="3B3535"/>
                </a:solidFill>
                <a:latin typeface="Sora"/>
                <a:ea typeface="Sora"/>
                <a:cs typeface="Sora"/>
                <a:sym typeface="Sora"/>
              </a:rPr>
              <a:t>T</a:t>
            </a:r>
            <a:r>
              <a:rPr b="1" lang="it-IT" sz="2500">
                <a:solidFill>
                  <a:srgbClr val="3B3535"/>
                </a:solidFill>
                <a:latin typeface="Sora"/>
                <a:ea typeface="Sora"/>
                <a:cs typeface="Sora"/>
                <a:sym typeface="Sora"/>
              </a:rPr>
              <a:t>hanks </a:t>
            </a:r>
            <a:r>
              <a:rPr b="1" lang="it-IT" sz="2500">
                <a:solidFill>
                  <a:srgbClr val="3B3535"/>
                </a:solidFill>
                <a:latin typeface="Sora"/>
                <a:ea typeface="Sora"/>
                <a:cs typeface="Sora"/>
                <a:sym typeface="Sora"/>
              </a:rPr>
              <a:t>for the Attention</a:t>
            </a:r>
            <a:r>
              <a:rPr lang="it-IT" sz="2500">
                <a:solidFill>
                  <a:srgbClr val="3B3535"/>
                </a:solidFill>
                <a:latin typeface="Sora"/>
                <a:ea typeface="Sora"/>
                <a:cs typeface="Sora"/>
                <a:sym typeface="Sora"/>
              </a:rPr>
              <a:t>!</a:t>
            </a:r>
            <a:endParaRPr b="0" i="0" sz="2500" u="none" cap="none" strike="noStrike"/>
          </a:p>
        </p:txBody>
      </p:sp>
      <p:sp>
        <p:nvSpPr>
          <p:cNvPr id="1214" name="Google Shape;1214;p85"/>
          <p:cNvSpPr txBox="1"/>
          <p:nvPr>
            <p:ph idx="4294967295" type="title"/>
          </p:nvPr>
        </p:nvSpPr>
        <p:spPr>
          <a:xfrm>
            <a:off x="1044715" y="4802139"/>
            <a:ext cx="10515600" cy="1911600"/>
          </a:xfrm>
          <a:prstGeom prst="rect">
            <a:avLst/>
          </a:prstGeom>
          <a:noFill/>
          <a:ln>
            <a:noFill/>
          </a:ln>
        </p:spPr>
        <p:txBody>
          <a:bodyPr anchorCtr="0" anchor="ctr" bIns="45700" lIns="91425" spcFirstLastPara="1" rIns="91425" wrap="square" tIns="45700">
            <a:spAutoFit/>
          </a:bodyPr>
          <a:lstStyle/>
          <a:p>
            <a:pPr indent="0" lvl="0" marL="0" rtl="0" algn="ctr">
              <a:lnSpc>
                <a:spcPct val="90000"/>
              </a:lnSpc>
              <a:spcBef>
                <a:spcPts val="0"/>
              </a:spcBef>
              <a:spcAft>
                <a:spcPts val="0"/>
              </a:spcAft>
              <a:buClr>
                <a:schemeClr val="lt1"/>
              </a:buClr>
              <a:buSzPts val="5000"/>
              <a:buFont typeface="Arial"/>
              <a:buNone/>
            </a:pPr>
            <a:r>
              <a:t/>
            </a:r>
            <a:endParaRPr sz="1400"/>
          </a:p>
          <a:p>
            <a:pPr indent="0" lvl="0" marL="0" rtl="0" algn="ctr">
              <a:lnSpc>
                <a:spcPct val="115000"/>
              </a:lnSpc>
              <a:spcBef>
                <a:spcPts val="0"/>
              </a:spcBef>
              <a:spcAft>
                <a:spcPts val="0"/>
              </a:spcAft>
              <a:buClr>
                <a:schemeClr val="dk1"/>
              </a:buClr>
              <a:buSzPts val="1100"/>
              <a:buFont typeface="Arial"/>
              <a:buNone/>
            </a:pPr>
            <a:r>
              <a:rPr i="1" lang="it-IT" sz="1200"/>
              <a:t>Antonio Lanatà</a:t>
            </a:r>
            <a:endParaRPr i="1" sz="1200"/>
          </a:p>
          <a:p>
            <a:pPr indent="0" lvl="0" marL="0" rtl="0" algn="ctr">
              <a:lnSpc>
                <a:spcPct val="115000"/>
              </a:lnSpc>
              <a:spcBef>
                <a:spcPts val="0"/>
              </a:spcBef>
              <a:spcAft>
                <a:spcPts val="0"/>
              </a:spcAft>
              <a:buClr>
                <a:schemeClr val="dk1"/>
              </a:buClr>
              <a:buSzPts val="1100"/>
              <a:buFont typeface="Arial"/>
              <a:buNone/>
            </a:pPr>
            <a:r>
              <a:rPr i="1" lang="it-IT" sz="1200"/>
              <a:t>Head of the Biosignal and Bioinstrumentation Laboratory</a:t>
            </a:r>
            <a:endParaRPr i="1" sz="1200"/>
          </a:p>
          <a:p>
            <a:pPr indent="0" lvl="0" marL="0" rtl="0" algn="ctr">
              <a:lnSpc>
                <a:spcPct val="115000"/>
              </a:lnSpc>
              <a:spcBef>
                <a:spcPts val="0"/>
              </a:spcBef>
              <a:spcAft>
                <a:spcPts val="0"/>
              </a:spcAft>
              <a:buClr>
                <a:schemeClr val="dk1"/>
              </a:buClr>
              <a:buSzPts val="1100"/>
              <a:buFont typeface="Arial"/>
              <a:buNone/>
            </a:pPr>
            <a:r>
              <a:rPr i="1" lang="it-IT" sz="1200"/>
              <a:t>Responsible for the Computational Physiology and Biomedical Systems (ComPBioS) Research Group</a:t>
            </a:r>
            <a:endParaRPr i="1" sz="1200"/>
          </a:p>
          <a:p>
            <a:pPr indent="0" lvl="0" marL="0" rtl="0" algn="ctr">
              <a:lnSpc>
                <a:spcPct val="115000"/>
              </a:lnSpc>
              <a:spcBef>
                <a:spcPts val="0"/>
              </a:spcBef>
              <a:spcAft>
                <a:spcPts val="0"/>
              </a:spcAft>
              <a:buClr>
                <a:schemeClr val="dk1"/>
              </a:buClr>
              <a:buSzPts val="1100"/>
              <a:buFont typeface="Arial"/>
              <a:buNone/>
            </a:pPr>
            <a:r>
              <a:rPr i="1" lang="it-IT" sz="1200"/>
              <a:t>Website: https://sites.google.com/unifi.it/compbios</a:t>
            </a:r>
            <a:endParaRPr i="1" sz="1200"/>
          </a:p>
          <a:p>
            <a:pPr indent="0" lvl="0" marL="0" rtl="0" algn="ctr">
              <a:lnSpc>
                <a:spcPct val="90000"/>
              </a:lnSpc>
              <a:spcBef>
                <a:spcPts val="0"/>
              </a:spcBef>
              <a:spcAft>
                <a:spcPts val="0"/>
              </a:spcAft>
              <a:buClr>
                <a:schemeClr val="lt1"/>
              </a:buClr>
              <a:buSzPts val="5000"/>
              <a:buFont typeface="Arial"/>
              <a:buNone/>
            </a:pPr>
            <a:r>
              <a:t/>
            </a:r>
            <a:endParaRPr sz="1400"/>
          </a:p>
          <a:p>
            <a:pPr indent="0" lvl="0" marL="0" rtl="0" algn="ctr">
              <a:lnSpc>
                <a:spcPct val="90000"/>
              </a:lnSpc>
              <a:spcBef>
                <a:spcPts val="0"/>
              </a:spcBef>
              <a:spcAft>
                <a:spcPts val="0"/>
              </a:spcAft>
              <a:buClr>
                <a:schemeClr val="lt1"/>
              </a:buClr>
              <a:buSzPts val="5000"/>
              <a:buFont typeface="Arial"/>
              <a:buNone/>
            </a:pPr>
            <a:r>
              <a:rPr i="1" lang="it-IT" sz="1400"/>
              <a:t>antonio.lanata@unifi.it</a:t>
            </a:r>
            <a:endParaRPr i="1" sz="1400"/>
          </a:p>
          <a:p>
            <a:pPr indent="0" lvl="0" marL="0" rtl="0" algn="ctr">
              <a:lnSpc>
                <a:spcPct val="90000"/>
              </a:lnSpc>
              <a:spcBef>
                <a:spcPts val="0"/>
              </a:spcBef>
              <a:spcAft>
                <a:spcPts val="0"/>
              </a:spcAft>
              <a:buClr>
                <a:schemeClr val="lt1"/>
              </a:buClr>
              <a:buSzPts val="5000"/>
              <a:buFont typeface="Arial"/>
              <a:buNone/>
            </a:pPr>
            <a:r>
              <a:t/>
            </a:r>
            <a:endParaRPr sz="1400"/>
          </a:p>
          <a:p>
            <a:pPr indent="0" lvl="0" marL="0" rtl="0" algn="ctr">
              <a:lnSpc>
                <a:spcPct val="90000"/>
              </a:lnSpc>
              <a:spcBef>
                <a:spcPts val="0"/>
              </a:spcBef>
              <a:spcAft>
                <a:spcPts val="0"/>
              </a:spcAft>
              <a:buClr>
                <a:schemeClr val="lt1"/>
              </a:buClr>
              <a:buSzPts val="5000"/>
              <a:buFont typeface="Arial"/>
              <a:buNone/>
            </a:pPr>
            <a:r>
              <a:rPr i="1" lang="it-IT" sz="1400"/>
              <a:t>University of Florence, Italy</a:t>
            </a:r>
            <a:endParaRPr i="1" sz="1400"/>
          </a:p>
        </p:txBody>
      </p:sp>
      <p:sp>
        <p:nvSpPr>
          <p:cNvPr id="1215" name="Google Shape;1215;p85"/>
          <p:cNvSpPr/>
          <p:nvPr/>
        </p:nvSpPr>
        <p:spPr>
          <a:xfrm>
            <a:off x="3365199" y="4113806"/>
            <a:ext cx="6651900" cy="519600"/>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1F1E1E"/>
              </a:buClr>
              <a:buSzPts val="3300"/>
              <a:buFont typeface="Alexandria"/>
              <a:buNone/>
            </a:pPr>
            <a:r>
              <a:rPr b="0" i="0" lang="it-IT" sz="3300" u="none" cap="none" strike="noStrike">
                <a:solidFill>
                  <a:schemeClr val="dk1"/>
                </a:solidFill>
                <a:latin typeface="Alexandria"/>
                <a:ea typeface="Alexandria"/>
                <a:cs typeface="Alexandria"/>
                <a:sym typeface="Alexandria"/>
              </a:rPr>
              <a:t>Biosignals as a Language of Life</a:t>
            </a:r>
            <a:endParaRPr b="0" i="0" sz="3300" u="none" cap="none" strike="noStrike">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cxnSp>
        <p:nvCxnSpPr>
          <p:cNvPr id="245" name="Google Shape;245;p31"/>
          <p:cNvCxnSpPr/>
          <p:nvPr/>
        </p:nvCxnSpPr>
        <p:spPr>
          <a:xfrm>
            <a:off x="0" y="777834"/>
            <a:ext cx="12192000" cy="0"/>
          </a:xfrm>
          <a:prstGeom prst="straightConnector1">
            <a:avLst/>
          </a:prstGeom>
          <a:noFill/>
          <a:ln cap="flat" cmpd="sng" w="76200">
            <a:solidFill>
              <a:schemeClr val="dk1"/>
            </a:solidFill>
            <a:prstDash val="solid"/>
            <a:miter lim="800000"/>
            <a:headEnd len="sm" w="sm" type="none"/>
            <a:tailEnd len="sm" w="sm" type="none"/>
          </a:ln>
        </p:spPr>
      </p:cxnSp>
      <p:sp>
        <p:nvSpPr>
          <p:cNvPr id="246" name="Google Shape;246;p31"/>
          <p:cNvSpPr txBox="1"/>
          <p:nvPr/>
        </p:nvSpPr>
        <p:spPr>
          <a:xfrm>
            <a:off x="0" y="-35350"/>
            <a:ext cx="12192000" cy="831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it-IT" sz="4800" u="none" cap="none" strike="noStrike">
                <a:solidFill>
                  <a:schemeClr val="dk1"/>
                </a:solidFill>
                <a:latin typeface="Arial"/>
                <a:ea typeface="Arial"/>
                <a:cs typeface="Arial"/>
                <a:sym typeface="Arial"/>
              </a:rPr>
              <a:t>Biological Complexity</a:t>
            </a:r>
            <a:endParaRPr b="0" i="0" sz="1800" u="none" cap="none" strike="noStrike">
              <a:solidFill>
                <a:schemeClr val="dk1"/>
              </a:solidFill>
              <a:latin typeface="Play"/>
              <a:ea typeface="Play"/>
              <a:cs typeface="Play"/>
              <a:sym typeface="Play"/>
            </a:endParaRPr>
          </a:p>
        </p:txBody>
      </p:sp>
      <p:pic>
        <p:nvPicPr>
          <p:cNvPr id="247" name="Google Shape;247;p31"/>
          <p:cNvPicPr preferRelativeResize="0"/>
          <p:nvPr/>
        </p:nvPicPr>
        <p:blipFill rotWithShape="1">
          <a:blip r:embed="rId3">
            <a:alphaModFix/>
          </a:blip>
          <a:srcRect b="0" l="0" r="0" t="0"/>
          <a:stretch/>
        </p:blipFill>
        <p:spPr>
          <a:xfrm>
            <a:off x="69412" y="6136700"/>
            <a:ext cx="1474381" cy="670705"/>
          </a:xfrm>
          <a:prstGeom prst="rect">
            <a:avLst/>
          </a:prstGeom>
          <a:noFill/>
          <a:ln>
            <a:noFill/>
          </a:ln>
        </p:spPr>
      </p:pic>
      <p:sp>
        <p:nvSpPr>
          <p:cNvPr id="248" name="Google Shape;248;p31"/>
          <p:cNvSpPr/>
          <p:nvPr/>
        </p:nvSpPr>
        <p:spPr>
          <a:xfrm>
            <a:off x="280317" y="1194108"/>
            <a:ext cx="7337700" cy="4493400"/>
          </a:xfrm>
          <a:prstGeom prst="rect">
            <a:avLst/>
          </a:prstGeom>
          <a:noFill/>
          <a:ln>
            <a:noFill/>
          </a:ln>
        </p:spPr>
        <p:txBody>
          <a:bodyPr anchorCtr="0" anchor="ctr" bIns="45700" lIns="91425" spcFirstLastPara="1" rIns="91425" wrap="square" tIns="45700">
            <a:noAutofit/>
          </a:bodyPr>
          <a:lstStyle/>
          <a:p>
            <a:pPr indent="-285750" lvl="0" marL="285750" marR="0" rtl="0" algn="l">
              <a:spcBef>
                <a:spcPts val="0"/>
              </a:spcBef>
              <a:spcAft>
                <a:spcPts val="0"/>
              </a:spcAft>
              <a:buClr>
                <a:srgbClr val="FF0000"/>
              </a:buClr>
              <a:buSzPts val="2200"/>
              <a:buFont typeface="Arial"/>
              <a:buChar char="•"/>
            </a:pPr>
            <a:r>
              <a:rPr b="1" i="0" lang="it-IT" sz="2200" u="none" cap="none" strike="noStrike">
                <a:solidFill>
                  <a:srgbClr val="FF0000"/>
                </a:solidFill>
                <a:latin typeface="Arial"/>
                <a:ea typeface="Arial"/>
                <a:cs typeface="Arial"/>
                <a:sym typeface="Arial"/>
              </a:rPr>
              <a:t>Affective Computing</a:t>
            </a:r>
            <a:r>
              <a:rPr b="0" i="0" lang="it-IT" sz="2200" u="none" cap="none" strike="noStrike">
                <a:solidFill>
                  <a:srgbClr val="FF0000"/>
                </a:solidFill>
                <a:latin typeface="Arial"/>
                <a:ea typeface="Arial"/>
                <a:cs typeface="Arial"/>
                <a:sym typeface="Arial"/>
              </a:rPr>
              <a:t> </a:t>
            </a:r>
            <a:r>
              <a:rPr b="0" i="0" lang="it-IT" sz="2200" u="none" cap="none" strike="noStrike">
                <a:solidFill>
                  <a:schemeClr val="dk1"/>
                </a:solidFill>
                <a:latin typeface="Arial"/>
                <a:ea typeface="Arial"/>
                <a:cs typeface="Arial"/>
                <a:sym typeface="Arial"/>
              </a:rPr>
              <a:t> systems capable of recognizing, interpreting and processing human emotions; </a:t>
            </a:r>
            <a:endParaRPr/>
          </a:p>
          <a:p>
            <a:pPr indent="-146050" lvl="0" marL="285750" marR="0" rtl="0" algn="l">
              <a:spcBef>
                <a:spcPts val="0"/>
              </a:spcBef>
              <a:spcAft>
                <a:spcPts val="0"/>
              </a:spcAft>
              <a:buClr>
                <a:schemeClr val="dk1"/>
              </a:buClr>
              <a:buSzPts val="2200"/>
              <a:buFont typeface="Arial"/>
              <a:buNone/>
            </a:pPr>
            <a:r>
              <a:t/>
            </a:r>
            <a:endParaRPr b="0" i="0" sz="22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200"/>
              <a:buFont typeface="Arial"/>
              <a:buChar char="•"/>
            </a:pPr>
            <a:r>
              <a:rPr b="1" i="0" lang="it-IT" sz="2200" u="none" cap="none" strike="noStrike">
                <a:solidFill>
                  <a:schemeClr val="dk1"/>
                </a:solidFill>
                <a:latin typeface="Arial"/>
                <a:ea typeface="Arial"/>
                <a:cs typeface="Arial"/>
                <a:sym typeface="Arial"/>
              </a:rPr>
              <a:t>Psychophysiological characterization</a:t>
            </a:r>
            <a:r>
              <a:rPr b="0" i="0" lang="it-IT" sz="2200" u="none" cap="none" strike="noStrike">
                <a:solidFill>
                  <a:schemeClr val="dk1"/>
                </a:solidFill>
                <a:latin typeface="Arial"/>
                <a:ea typeface="Arial"/>
                <a:cs typeface="Arial"/>
                <a:sym typeface="Arial"/>
              </a:rPr>
              <a:t> spans </a:t>
            </a:r>
            <a:r>
              <a:rPr b="1" i="0" lang="it-IT" sz="2200" u="none" cap="none" strike="noStrike">
                <a:solidFill>
                  <a:srgbClr val="FF0000"/>
                </a:solidFill>
                <a:latin typeface="Arial"/>
                <a:ea typeface="Arial"/>
                <a:cs typeface="Arial"/>
                <a:sym typeface="Arial"/>
              </a:rPr>
              <a:t>multiple domains</a:t>
            </a:r>
            <a:r>
              <a:rPr b="0" i="0" lang="it-IT" sz="2200" u="none" cap="none" strike="noStrike">
                <a:solidFill>
                  <a:schemeClr val="dk1"/>
                </a:solidFill>
                <a:latin typeface="Arial"/>
                <a:ea typeface="Arial"/>
                <a:cs typeface="Arial"/>
                <a:sym typeface="Arial"/>
              </a:rPr>
              <a:t> (</a:t>
            </a:r>
            <a:r>
              <a:rPr b="0" i="1" lang="it-IT" sz="2200" u="none" cap="none" strike="noStrike">
                <a:solidFill>
                  <a:schemeClr val="dk1"/>
                </a:solidFill>
                <a:latin typeface="Arial"/>
                <a:ea typeface="Arial"/>
                <a:cs typeface="Arial"/>
                <a:sym typeface="Arial"/>
              </a:rPr>
              <a:t>physio / psycho / behavioral / social</a:t>
            </a:r>
            <a:r>
              <a:rPr b="0" i="0" lang="it-IT" sz="2200" u="none" cap="none" strike="noStrike">
                <a:solidFill>
                  <a:schemeClr val="dk1"/>
                </a:solidFill>
                <a:latin typeface="Arial"/>
                <a:ea typeface="Arial"/>
                <a:cs typeface="Arial"/>
                <a:sym typeface="Arial"/>
              </a:rPr>
              <a:t>); </a:t>
            </a:r>
            <a:endParaRPr/>
          </a:p>
          <a:p>
            <a:pPr indent="-146050" lvl="0" marL="285750" marR="0" rtl="0" algn="l">
              <a:spcBef>
                <a:spcPts val="0"/>
              </a:spcBef>
              <a:spcAft>
                <a:spcPts val="0"/>
              </a:spcAft>
              <a:buClr>
                <a:schemeClr val="dk1"/>
              </a:buClr>
              <a:buSzPts val="2200"/>
              <a:buFont typeface="Arial"/>
              <a:buNone/>
            </a:pPr>
            <a:r>
              <a:t/>
            </a:r>
            <a:endParaRPr b="0" i="0" sz="22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200"/>
              <a:buFont typeface="Arial"/>
              <a:buChar char="•"/>
            </a:pPr>
            <a:r>
              <a:rPr b="0" i="0" lang="it-IT" sz="2200" u="none" cap="none" strike="noStrike">
                <a:solidFill>
                  <a:schemeClr val="dk1"/>
                </a:solidFill>
                <a:latin typeface="Arial"/>
                <a:ea typeface="Arial"/>
                <a:cs typeface="Arial"/>
                <a:sym typeface="Arial"/>
              </a:rPr>
              <a:t>CNS/ANS act as </a:t>
            </a:r>
            <a:r>
              <a:rPr b="1" i="0" lang="it-IT" sz="2200" u="none" cap="none" strike="noStrike">
                <a:solidFill>
                  <a:schemeClr val="dk1"/>
                </a:solidFill>
                <a:latin typeface="Arial"/>
                <a:ea typeface="Arial"/>
                <a:cs typeface="Arial"/>
                <a:sym typeface="Arial"/>
              </a:rPr>
              <a:t>nonlinear, dynamic systems</a:t>
            </a:r>
            <a:r>
              <a:rPr b="0" i="0" lang="it-IT" sz="2200" u="none" cap="none" strike="noStrike">
                <a:solidFill>
                  <a:schemeClr val="dk1"/>
                </a:solidFill>
                <a:latin typeface="Arial"/>
                <a:ea typeface="Arial"/>
                <a:cs typeface="Arial"/>
                <a:sym typeface="Arial"/>
              </a:rPr>
              <a:t>;</a:t>
            </a:r>
            <a:endParaRPr/>
          </a:p>
          <a:p>
            <a:pPr indent="-146050" lvl="0" marL="285750" marR="0" rtl="0" algn="l">
              <a:spcBef>
                <a:spcPts val="0"/>
              </a:spcBef>
              <a:spcAft>
                <a:spcPts val="0"/>
              </a:spcAft>
              <a:buClr>
                <a:schemeClr val="dk1"/>
              </a:buClr>
              <a:buSzPts val="2200"/>
              <a:buFont typeface="Arial"/>
              <a:buNone/>
            </a:pPr>
            <a:r>
              <a:t/>
            </a:r>
            <a:endParaRPr b="0" i="0" sz="2200" u="none" cap="none" strike="noStrike">
              <a:solidFill>
                <a:schemeClr val="dk1"/>
              </a:solidFill>
              <a:latin typeface="Arial"/>
              <a:ea typeface="Arial"/>
              <a:cs typeface="Arial"/>
              <a:sym typeface="Arial"/>
            </a:endParaRPr>
          </a:p>
          <a:p>
            <a:pPr indent="0" lvl="0" marL="457200" marR="0" rtl="0" algn="l">
              <a:spcBef>
                <a:spcPts val="0"/>
              </a:spcBef>
              <a:spcAft>
                <a:spcPts val="0"/>
              </a:spcAft>
              <a:buNone/>
            </a:pPr>
            <a:r>
              <a:t/>
            </a:r>
            <a:endParaRPr b="0" i="0" sz="2200" u="none" cap="none" strike="noStrike">
              <a:solidFill>
                <a:schemeClr val="dk1"/>
              </a:solidFill>
              <a:latin typeface="Arial"/>
              <a:ea typeface="Arial"/>
              <a:cs typeface="Arial"/>
              <a:sym typeface="Arial"/>
            </a:endParaRPr>
          </a:p>
        </p:txBody>
      </p:sp>
      <p:pic>
        <p:nvPicPr>
          <p:cNvPr descr="Immagine che contiene testo, schermata, donna, articolazione&#10;&#10;Il contenuto generato dall'IA potrebbe non essere corretto." id="249" name="Google Shape;249;p31"/>
          <p:cNvPicPr preferRelativeResize="0"/>
          <p:nvPr/>
        </p:nvPicPr>
        <p:blipFill rotWithShape="1">
          <a:blip r:embed="rId4">
            <a:alphaModFix/>
          </a:blip>
          <a:srcRect b="0" l="0" r="0" t="0"/>
          <a:stretch/>
        </p:blipFill>
        <p:spPr>
          <a:xfrm>
            <a:off x="7777675" y="985113"/>
            <a:ext cx="4213801" cy="3004192"/>
          </a:xfrm>
          <a:prstGeom prst="rect">
            <a:avLst/>
          </a:prstGeom>
          <a:noFill/>
          <a:ln cap="flat" cmpd="sng" w="28575">
            <a:solidFill>
              <a:srgbClr val="FF0000"/>
            </a:solidFill>
            <a:prstDash val="solid"/>
            <a:round/>
            <a:headEnd len="sm" w="sm" type="none"/>
            <a:tailEnd len="sm" w="sm" type="none"/>
          </a:ln>
        </p:spPr>
      </p:pic>
      <p:pic>
        <p:nvPicPr>
          <p:cNvPr id="250" name="Google Shape;250;p31"/>
          <p:cNvPicPr preferRelativeResize="0"/>
          <p:nvPr/>
        </p:nvPicPr>
        <p:blipFill rotWithShape="1">
          <a:blip r:embed="rId5">
            <a:alphaModFix/>
          </a:blip>
          <a:srcRect b="0" l="0" r="0" t="0"/>
          <a:stretch/>
        </p:blipFill>
        <p:spPr>
          <a:xfrm>
            <a:off x="7618091" y="4139907"/>
            <a:ext cx="4373383" cy="1795594"/>
          </a:xfrm>
          <a:prstGeom prst="rect">
            <a:avLst/>
          </a:prstGeom>
          <a:noFill/>
          <a:ln cap="flat" cmpd="sng" w="28575">
            <a:solidFill>
              <a:schemeClr val="accent1"/>
            </a:solidFill>
            <a:prstDash val="solid"/>
            <a:round/>
            <a:headEnd len="sm" w="sm" type="none"/>
            <a:tailEnd len="sm" w="sm" type="none"/>
          </a:ln>
        </p:spPr>
      </p:pic>
      <p:sp>
        <p:nvSpPr>
          <p:cNvPr id="251" name="Google Shape;251;p31"/>
          <p:cNvSpPr txBox="1"/>
          <p:nvPr>
            <p:ph idx="12" type="sldNum"/>
          </p:nvPr>
        </p:nvSpPr>
        <p:spPr>
          <a:xfrm>
            <a:off x="9248275" y="6333959"/>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cxnSp>
        <p:nvCxnSpPr>
          <p:cNvPr id="256" name="Google Shape;256;p32"/>
          <p:cNvCxnSpPr/>
          <p:nvPr/>
        </p:nvCxnSpPr>
        <p:spPr>
          <a:xfrm>
            <a:off x="0" y="777834"/>
            <a:ext cx="12192000" cy="0"/>
          </a:xfrm>
          <a:prstGeom prst="straightConnector1">
            <a:avLst/>
          </a:prstGeom>
          <a:noFill/>
          <a:ln cap="flat" cmpd="sng" w="76200">
            <a:solidFill>
              <a:schemeClr val="dk1"/>
            </a:solidFill>
            <a:prstDash val="solid"/>
            <a:miter lim="800000"/>
            <a:headEnd len="sm" w="sm" type="none"/>
            <a:tailEnd len="sm" w="sm" type="none"/>
          </a:ln>
        </p:spPr>
      </p:cxnSp>
      <p:sp>
        <p:nvSpPr>
          <p:cNvPr id="257" name="Google Shape;257;p32"/>
          <p:cNvSpPr txBox="1"/>
          <p:nvPr/>
        </p:nvSpPr>
        <p:spPr>
          <a:xfrm>
            <a:off x="0" y="-35350"/>
            <a:ext cx="12192000" cy="831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it-IT" sz="4800" u="none" cap="none" strike="noStrike">
                <a:solidFill>
                  <a:schemeClr val="dk1"/>
                </a:solidFill>
                <a:latin typeface="Arial"/>
                <a:ea typeface="Arial"/>
                <a:cs typeface="Arial"/>
                <a:sym typeface="Arial"/>
              </a:rPr>
              <a:t>Psychometric Evaluation</a:t>
            </a:r>
            <a:endParaRPr b="0" i="0" sz="1800" u="none" cap="none" strike="noStrike">
              <a:solidFill>
                <a:schemeClr val="dk1"/>
              </a:solidFill>
              <a:latin typeface="Play"/>
              <a:ea typeface="Play"/>
              <a:cs typeface="Play"/>
              <a:sym typeface="Play"/>
            </a:endParaRPr>
          </a:p>
        </p:txBody>
      </p:sp>
      <p:pic>
        <p:nvPicPr>
          <p:cNvPr id="258" name="Google Shape;258;p32"/>
          <p:cNvPicPr preferRelativeResize="0"/>
          <p:nvPr/>
        </p:nvPicPr>
        <p:blipFill rotWithShape="1">
          <a:blip r:embed="rId3">
            <a:alphaModFix/>
          </a:blip>
          <a:srcRect b="0" l="0" r="0" t="0"/>
          <a:stretch/>
        </p:blipFill>
        <p:spPr>
          <a:xfrm>
            <a:off x="69412" y="6136700"/>
            <a:ext cx="1474381" cy="670705"/>
          </a:xfrm>
          <a:prstGeom prst="rect">
            <a:avLst/>
          </a:prstGeom>
          <a:noFill/>
          <a:ln>
            <a:noFill/>
          </a:ln>
        </p:spPr>
      </p:pic>
      <p:pic>
        <p:nvPicPr>
          <p:cNvPr descr="Immagine che contiene nero, oscurità&#10;&#10;Descrizione generata automaticamente" id="259" name="Google Shape;259;p32"/>
          <p:cNvPicPr preferRelativeResize="0"/>
          <p:nvPr/>
        </p:nvPicPr>
        <p:blipFill rotWithShape="1">
          <a:blip r:embed="rId4">
            <a:alphaModFix/>
          </a:blip>
          <a:srcRect b="0" l="0" r="0" t="0"/>
          <a:stretch/>
        </p:blipFill>
        <p:spPr>
          <a:xfrm>
            <a:off x="1662618" y="6056553"/>
            <a:ext cx="830996" cy="830996"/>
          </a:xfrm>
          <a:prstGeom prst="rect">
            <a:avLst/>
          </a:prstGeom>
          <a:noFill/>
          <a:ln>
            <a:noFill/>
          </a:ln>
        </p:spPr>
      </p:pic>
      <p:pic>
        <p:nvPicPr>
          <p:cNvPr descr="Immagine che contiene testo, Carattere, bianco e nero, carta&#10;&#10;Il contenuto generato dall'IA potrebbe non essere corretto." id="260" name="Google Shape;260;p32"/>
          <p:cNvPicPr preferRelativeResize="0"/>
          <p:nvPr/>
        </p:nvPicPr>
        <p:blipFill rotWithShape="1">
          <a:blip r:embed="rId5">
            <a:alphaModFix/>
          </a:blip>
          <a:srcRect b="0" l="0" r="0" t="0"/>
          <a:stretch/>
        </p:blipFill>
        <p:spPr>
          <a:xfrm>
            <a:off x="8282372" y="1623780"/>
            <a:ext cx="3284683" cy="4250763"/>
          </a:xfrm>
          <a:prstGeom prst="rect">
            <a:avLst/>
          </a:prstGeom>
          <a:noFill/>
          <a:ln>
            <a:noFill/>
          </a:ln>
          <a:effectLst>
            <a:outerShdw blurRad="292100" rotWithShape="0" algn="tl" dir="2700000" dist="139700">
              <a:srgbClr val="333333">
                <a:alpha val="64709"/>
              </a:srgbClr>
            </a:outerShdw>
          </a:effectLst>
        </p:spPr>
      </p:pic>
      <p:pic>
        <p:nvPicPr>
          <p:cNvPr descr="Immagine che contiene schizzo, diagramma, modello&#10;&#10;Il contenuto generato dall'IA potrebbe non essere corretto." id="261" name="Google Shape;261;p32"/>
          <p:cNvPicPr preferRelativeResize="0"/>
          <p:nvPr/>
        </p:nvPicPr>
        <p:blipFill rotWithShape="1">
          <a:blip r:embed="rId6">
            <a:alphaModFix/>
          </a:blip>
          <a:srcRect b="0" l="0" r="0" t="0"/>
          <a:stretch/>
        </p:blipFill>
        <p:spPr>
          <a:xfrm>
            <a:off x="4508010" y="1353066"/>
            <a:ext cx="3175977" cy="1404141"/>
          </a:xfrm>
          <a:prstGeom prst="rect">
            <a:avLst/>
          </a:prstGeom>
          <a:noFill/>
          <a:ln>
            <a:noFill/>
          </a:ln>
          <a:effectLst>
            <a:outerShdw blurRad="292100" rotWithShape="0" algn="tl" dir="2700000" dist="139700">
              <a:srgbClr val="333333">
                <a:alpha val="64709"/>
              </a:srgbClr>
            </a:outerShdw>
          </a:effectLst>
        </p:spPr>
      </p:pic>
      <p:pic>
        <p:nvPicPr>
          <p:cNvPr descr="Immagine che contiene testo, numero, Parallelo, ricevuta&#10;&#10;Il contenuto generato dall'IA potrebbe non essere corretto." id="262" name="Google Shape;262;p32"/>
          <p:cNvPicPr preferRelativeResize="0"/>
          <p:nvPr/>
        </p:nvPicPr>
        <p:blipFill rotWithShape="1">
          <a:blip r:embed="rId7">
            <a:alphaModFix/>
          </a:blip>
          <a:srcRect b="0" l="0" r="0" t="0"/>
          <a:stretch/>
        </p:blipFill>
        <p:spPr>
          <a:xfrm>
            <a:off x="487474" y="1882786"/>
            <a:ext cx="3422150" cy="3732752"/>
          </a:xfrm>
          <a:prstGeom prst="rect">
            <a:avLst/>
          </a:prstGeom>
          <a:noFill/>
          <a:ln>
            <a:noFill/>
          </a:ln>
          <a:effectLst>
            <a:outerShdw blurRad="292100" rotWithShape="0" algn="tl" dir="2700000" dist="139700">
              <a:srgbClr val="333333">
                <a:alpha val="64709"/>
              </a:srgbClr>
            </a:outerShdw>
          </a:effectLst>
        </p:spPr>
      </p:pic>
      <p:pic>
        <p:nvPicPr>
          <p:cNvPr descr="Immagine che contiene testo, schermata, diagramma, cerchio&#10;&#10;Il contenuto generato dall'IA potrebbe non essere corretto." id="263" name="Google Shape;263;p32"/>
          <p:cNvPicPr preferRelativeResize="0"/>
          <p:nvPr/>
        </p:nvPicPr>
        <p:blipFill rotWithShape="1">
          <a:blip r:embed="rId8">
            <a:alphaModFix/>
          </a:blip>
          <a:srcRect b="0" l="0" r="0" t="0"/>
          <a:stretch/>
        </p:blipFill>
        <p:spPr>
          <a:xfrm>
            <a:off x="4673492" y="3436967"/>
            <a:ext cx="2611714" cy="2259858"/>
          </a:xfrm>
          <a:prstGeom prst="rect">
            <a:avLst/>
          </a:prstGeom>
          <a:noFill/>
          <a:ln>
            <a:noFill/>
          </a:ln>
          <a:effectLst>
            <a:outerShdw blurRad="292100" rotWithShape="0" algn="tl" dir="2700000" dist="139700">
              <a:srgbClr val="333333">
                <a:alpha val="64709"/>
              </a:srgbClr>
            </a:outerShdw>
          </a:effectLst>
        </p:spPr>
      </p:pic>
      <p:sp>
        <p:nvSpPr>
          <p:cNvPr id="264" name="Google Shape;264;p32"/>
          <p:cNvSpPr txBox="1"/>
          <p:nvPr/>
        </p:nvSpPr>
        <p:spPr>
          <a:xfrm>
            <a:off x="4235359" y="6073170"/>
            <a:ext cx="75927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it-IT" sz="900" u="none" cap="none" strike="noStrike">
                <a:solidFill>
                  <a:schemeClr val="dk1"/>
                </a:solidFill>
                <a:latin typeface="Arial"/>
                <a:ea typeface="Arial"/>
                <a:cs typeface="Arial"/>
                <a:sym typeface="Arial"/>
              </a:rPr>
              <a:t>[1] </a:t>
            </a:r>
            <a:r>
              <a:rPr b="0" i="0" lang="it-IT" sz="900" u="none" cap="none" strike="noStrike">
                <a:solidFill>
                  <a:schemeClr val="dk1"/>
                </a:solidFill>
                <a:latin typeface="Arial"/>
                <a:ea typeface="Arial"/>
                <a:cs typeface="Arial"/>
                <a:sym typeface="Arial"/>
              </a:rPr>
              <a:t>D. Watson, L. A. Clark, and A. Tellegen, “Development and validation of brief measures of positive and negative affect: the panas scales.” Journal of personality and social psychology, vol. 54, no. 6, p. 1063, 1988.</a:t>
            </a:r>
            <a:endParaRPr/>
          </a:p>
          <a:p>
            <a:pPr indent="0" lvl="0" marL="0" marR="0" rtl="0" algn="l">
              <a:spcBef>
                <a:spcPts val="0"/>
              </a:spcBef>
              <a:spcAft>
                <a:spcPts val="0"/>
              </a:spcAft>
              <a:buNone/>
            </a:pPr>
            <a:r>
              <a:rPr b="1" lang="it-IT" sz="900">
                <a:solidFill>
                  <a:schemeClr val="dk1"/>
                </a:solidFill>
                <a:latin typeface="Arial"/>
                <a:ea typeface="Arial"/>
                <a:cs typeface="Arial"/>
                <a:sym typeface="Arial"/>
              </a:rPr>
              <a:t>[2] </a:t>
            </a:r>
            <a:r>
              <a:rPr lang="it-IT" sz="900">
                <a:solidFill>
                  <a:schemeClr val="dk1"/>
                </a:solidFill>
                <a:latin typeface="Arial"/>
                <a:ea typeface="Arial"/>
                <a:cs typeface="Arial"/>
                <a:sym typeface="Arial"/>
              </a:rPr>
              <a:t>M. M. Bradley and P. J. Lang, “Measuring emotion: the self-assessment manikin and the semantic differential,” Journal of behavior therapy and experimental psychiatry, vol. 25, no. 1, pp. 49–59, 1994.</a:t>
            </a:r>
            <a:endParaRPr/>
          </a:p>
          <a:p>
            <a:pPr indent="0" lvl="0" marL="0" marR="0" rtl="0" algn="l">
              <a:spcBef>
                <a:spcPts val="0"/>
              </a:spcBef>
              <a:spcAft>
                <a:spcPts val="0"/>
              </a:spcAft>
              <a:buNone/>
            </a:pPr>
            <a:r>
              <a:rPr b="1" lang="it-IT" sz="900">
                <a:solidFill>
                  <a:schemeClr val="dk1"/>
                </a:solidFill>
                <a:latin typeface="Arial"/>
                <a:ea typeface="Arial"/>
                <a:cs typeface="Arial"/>
                <a:sym typeface="Arial"/>
              </a:rPr>
              <a:t>[3] </a:t>
            </a:r>
            <a:r>
              <a:rPr lang="it-IT" sz="900">
                <a:solidFill>
                  <a:schemeClr val="dk1"/>
                </a:solidFill>
                <a:latin typeface="Arial"/>
                <a:ea typeface="Arial"/>
                <a:cs typeface="Arial"/>
                <a:sym typeface="Arial"/>
              </a:rPr>
              <a:t>M. H. Davis, “Interpersonal reactivity index,” 1980.</a:t>
            </a:r>
            <a:endParaRPr sz="1100">
              <a:solidFill>
                <a:schemeClr val="dk1"/>
              </a:solidFill>
              <a:latin typeface="Arial"/>
              <a:ea typeface="Arial"/>
              <a:cs typeface="Arial"/>
              <a:sym typeface="Arial"/>
            </a:endParaRPr>
          </a:p>
        </p:txBody>
      </p:sp>
      <p:sp>
        <p:nvSpPr>
          <p:cNvPr id="265" name="Google Shape;265;p32"/>
          <p:cNvSpPr txBox="1"/>
          <p:nvPr/>
        </p:nvSpPr>
        <p:spPr>
          <a:xfrm>
            <a:off x="4208816" y="901967"/>
            <a:ext cx="3774300" cy="36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1800">
                <a:solidFill>
                  <a:schemeClr val="dk1"/>
                </a:solidFill>
                <a:latin typeface="Arial"/>
                <a:ea typeface="Arial"/>
                <a:cs typeface="Arial"/>
                <a:sym typeface="Arial"/>
              </a:rPr>
              <a:t>Self Assessment Manikin (</a:t>
            </a:r>
            <a:r>
              <a:rPr b="1" lang="it-IT" sz="1800">
                <a:solidFill>
                  <a:schemeClr val="dk1"/>
                </a:solidFill>
                <a:latin typeface="Arial"/>
                <a:ea typeface="Arial"/>
                <a:cs typeface="Arial"/>
                <a:sym typeface="Arial"/>
              </a:rPr>
              <a:t>SAM</a:t>
            </a:r>
            <a:r>
              <a:rPr baseline="30000" lang="it-IT" sz="1800">
                <a:solidFill>
                  <a:schemeClr val="dk1"/>
                </a:solidFill>
                <a:latin typeface="Arial"/>
                <a:ea typeface="Arial"/>
                <a:cs typeface="Arial"/>
                <a:sym typeface="Arial"/>
              </a:rPr>
              <a:t>[2]</a:t>
            </a:r>
            <a:r>
              <a:rPr lang="it-IT" sz="1800">
                <a:solidFill>
                  <a:schemeClr val="dk1"/>
                </a:solidFill>
                <a:latin typeface="Arial"/>
                <a:ea typeface="Arial"/>
                <a:cs typeface="Arial"/>
                <a:sym typeface="Arial"/>
              </a:rPr>
              <a:t>)</a:t>
            </a:r>
            <a:endParaRPr baseline="30000" sz="1800">
              <a:solidFill>
                <a:schemeClr val="dk1"/>
              </a:solidFill>
              <a:latin typeface="Arial"/>
              <a:ea typeface="Arial"/>
              <a:cs typeface="Arial"/>
              <a:sym typeface="Arial"/>
            </a:endParaRPr>
          </a:p>
        </p:txBody>
      </p:sp>
      <p:sp>
        <p:nvSpPr>
          <p:cNvPr id="266" name="Google Shape;266;p32"/>
          <p:cNvSpPr txBox="1"/>
          <p:nvPr/>
        </p:nvSpPr>
        <p:spPr>
          <a:xfrm>
            <a:off x="487472" y="1150610"/>
            <a:ext cx="3422100" cy="646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1800">
                <a:solidFill>
                  <a:schemeClr val="dk1"/>
                </a:solidFill>
                <a:latin typeface="Arial"/>
                <a:ea typeface="Arial"/>
                <a:cs typeface="Arial"/>
                <a:sym typeface="Arial"/>
              </a:rPr>
              <a:t>Positive and Negative Affective Schedule (</a:t>
            </a:r>
            <a:r>
              <a:rPr b="1" lang="it-IT" sz="1800">
                <a:solidFill>
                  <a:schemeClr val="dk1"/>
                </a:solidFill>
                <a:latin typeface="Arial"/>
                <a:ea typeface="Arial"/>
                <a:cs typeface="Arial"/>
                <a:sym typeface="Arial"/>
              </a:rPr>
              <a:t>PANAS</a:t>
            </a:r>
            <a:r>
              <a:rPr baseline="30000" lang="it-IT" sz="1800">
                <a:solidFill>
                  <a:schemeClr val="dk1"/>
                </a:solidFill>
                <a:latin typeface="Arial"/>
                <a:ea typeface="Arial"/>
                <a:cs typeface="Arial"/>
                <a:sym typeface="Arial"/>
              </a:rPr>
              <a:t>[1]</a:t>
            </a:r>
            <a:r>
              <a:rPr lang="it-IT" sz="1800">
                <a:solidFill>
                  <a:schemeClr val="dk1"/>
                </a:solidFill>
                <a:latin typeface="Arial"/>
                <a:ea typeface="Arial"/>
                <a:cs typeface="Arial"/>
                <a:sym typeface="Arial"/>
              </a:rPr>
              <a:t>)</a:t>
            </a:r>
            <a:endParaRPr baseline="30000" sz="1800">
              <a:solidFill>
                <a:schemeClr val="dk1"/>
              </a:solidFill>
              <a:latin typeface="Arial"/>
              <a:ea typeface="Arial"/>
              <a:cs typeface="Arial"/>
              <a:sym typeface="Arial"/>
            </a:endParaRPr>
          </a:p>
        </p:txBody>
      </p:sp>
      <p:sp>
        <p:nvSpPr>
          <p:cNvPr id="267" name="Google Shape;267;p32"/>
          <p:cNvSpPr txBox="1"/>
          <p:nvPr/>
        </p:nvSpPr>
        <p:spPr>
          <a:xfrm>
            <a:off x="8097995" y="1104443"/>
            <a:ext cx="3774300" cy="646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1800">
                <a:solidFill>
                  <a:schemeClr val="dk1"/>
                </a:solidFill>
                <a:latin typeface="Arial"/>
                <a:ea typeface="Arial"/>
                <a:cs typeface="Arial"/>
                <a:sym typeface="Arial"/>
              </a:rPr>
              <a:t>Interpersonal Reactivity Index (</a:t>
            </a:r>
            <a:r>
              <a:rPr b="1" lang="it-IT" sz="1800">
                <a:solidFill>
                  <a:schemeClr val="dk1"/>
                </a:solidFill>
                <a:latin typeface="Arial"/>
                <a:ea typeface="Arial"/>
                <a:cs typeface="Arial"/>
                <a:sym typeface="Arial"/>
              </a:rPr>
              <a:t>IRI</a:t>
            </a:r>
            <a:r>
              <a:rPr baseline="30000" lang="it-IT" sz="1800">
                <a:solidFill>
                  <a:schemeClr val="dk1"/>
                </a:solidFill>
                <a:latin typeface="Arial"/>
                <a:ea typeface="Arial"/>
                <a:cs typeface="Arial"/>
                <a:sym typeface="Arial"/>
              </a:rPr>
              <a:t>[3]</a:t>
            </a:r>
            <a:r>
              <a:rPr lang="it-IT" sz="1800">
                <a:solidFill>
                  <a:schemeClr val="dk1"/>
                </a:solidFill>
                <a:latin typeface="Arial"/>
                <a:ea typeface="Arial"/>
                <a:cs typeface="Arial"/>
                <a:sym typeface="Arial"/>
              </a:rPr>
              <a:t>)</a:t>
            </a:r>
            <a:endParaRPr baseline="30000" sz="1800">
              <a:solidFill>
                <a:schemeClr val="dk1"/>
              </a:solidFill>
              <a:latin typeface="Arial"/>
              <a:ea typeface="Arial"/>
              <a:cs typeface="Arial"/>
              <a:sym typeface="Arial"/>
            </a:endParaRPr>
          </a:p>
        </p:txBody>
      </p:sp>
      <p:sp>
        <p:nvSpPr>
          <p:cNvPr id="268" name="Google Shape;268;p32"/>
          <p:cNvSpPr txBox="1"/>
          <p:nvPr>
            <p:ph idx="12" type="sldNum"/>
          </p:nvPr>
        </p:nvSpPr>
        <p:spPr>
          <a:xfrm>
            <a:off x="9203832" y="634511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3"/>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pic>
        <p:nvPicPr>
          <p:cNvPr id="275" name="Google Shape;275;p33"/>
          <p:cNvPicPr preferRelativeResize="0"/>
          <p:nvPr/>
        </p:nvPicPr>
        <p:blipFill>
          <a:blip r:embed="rId3">
            <a:alphaModFix/>
          </a:blip>
          <a:stretch>
            <a:fillRect/>
          </a:stretch>
        </p:blipFill>
        <p:spPr>
          <a:xfrm>
            <a:off x="2093151" y="1019051"/>
            <a:ext cx="10098850" cy="5447508"/>
          </a:xfrm>
          <a:prstGeom prst="rect">
            <a:avLst/>
          </a:prstGeom>
          <a:noFill/>
          <a:ln>
            <a:noFill/>
          </a:ln>
        </p:spPr>
      </p:pic>
      <p:sp>
        <p:nvSpPr>
          <p:cNvPr id="276" name="Google Shape;276;p33"/>
          <p:cNvSpPr/>
          <p:nvPr/>
        </p:nvSpPr>
        <p:spPr>
          <a:xfrm>
            <a:off x="114699" y="2735375"/>
            <a:ext cx="2149500" cy="755400"/>
          </a:xfrm>
          <a:prstGeom prst="rect">
            <a:avLst/>
          </a:prstGeom>
          <a:noFill/>
          <a:ln>
            <a:noFill/>
          </a:ln>
        </p:spPr>
        <p:txBody>
          <a:bodyPr anchorCtr="0" anchor="t" bIns="0" lIns="0" spcFirstLastPara="1" rIns="0" wrap="square" tIns="0">
            <a:noAutofit/>
          </a:bodyPr>
          <a:lstStyle/>
          <a:p>
            <a:pPr indent="-317500" lvl="0" marL="457200" rtl="0" algn="l">
              <a:lnSpc>
                <a:spcPct val="90000"/>
              </a:lnSpc>
              <a:spcBef>
                <a:spcPts val="0"/>
              </a:spcBef>
              <a:spcAft>
                <a:spcPts val="0"/>
              </a:spcAft>
              <a:buClr>
                <a:schemeClr val="dk1"/>
              </a:buClr>
              <a:buSzPts val="1400"/>
              <a:buFont typeface="Calibri"/>
              <a:buChar char="●"/>
            </a:pPr>
            <a:r>
              <a:rPr lang="it-IT">
                <a:solidFill>
                  <a:schemeClr val="dk1"/>
                </a:solidFill>
                <a:latin typeface="Calibri"/>
                <a:ea typeface="Calibri"/>
                <a:cs typeface="Calibri"/>
                <a:sym typeface="Calibri"/>
              </a:rPr>
              <a:t>ECG → Heart Rate</a:t>
            </a:r>
            <a:endParaRPr>
              <a:solidFill>
                <a:schemeClr val="dk1"/>
              </a:solidFill>
              <a:latin typeface="Calibri"/>
              <a:ea typeface="Calibri"/>
              <a:cs typeface="Calibri"/>
              <a:sym typeface="Calibri"/>
            </a:endParaRPr>
          </a:p>
          <a:p>
            <a:pPr indent="-317500" lvl="0" marL="457200" rtl="0" algn="l">
              <a:lnSpc>
                <a:spcPct val="90000"/>
              </a:lnSpc>
              <a:spcBef>
                <a:spcPts val="0"/>
              </a:spcBef>
              <a:spcAft>
                <a:spcPts val="0"/>
              </a:spcAft>
              <a:buClr>
                <a:schemeClr val="dk1"/>
              </a:buClr>
              <a:buSzPts val="1400"/>
              <a:buFont typeface="Calibri"/>
              <a:buChar char="●"/>
            </a:pPr>
            <a:r>
              <a:rPr lang="it-IT">
                <a:solidFill>
                  <a:schemeClr val="dk1"/>
                </a:solidFill>
                <a:latin typeface="Calibri"/>
                <a:ea typeface="Calibri"/>
                <a:cs typeface="Calibri"/>
                <a:sym typeface="Calibri"/>
              </a:rPr>
              <a:t>EEG → Band Power</a:t>
            </a:r>
            <a:endParaRPr>
              <a:solidFill>
                <a:schemeClr val="dk1"/>
              </a:solidFill>
              <a:latin typeface="Calibri"/>
              <a:ea typeface="Calibri"/>
              <a:cs typeface="Calibri"/>
              <a:sym typeface="Calibri"/>
            </a:endParaRPr>
          </a:p>
          <a:p>
            <a:pPr indent="-317500" lvl="0" marL="457200" rtl="0" algn="l">
              <a:lnSpc>
                <a:spcPct val="90000"/>
              </a:lnSpc>
              <a:spcBef>
                <a:spcPts val="0"/>
              </a:spcBef>
              <a:spcAft>
                <a:spcPts val="0"/>
              </a:spcAft>
              <a:buClr>
                <a:schemeClr val="dk1"/>
              </a:buClr>
              <a:buSzPts val="1400"/>
              <a:buFont typeface="Calibri"/>
              <a:buChar char="●"/>
            </a:pPr>
            <a:r>
              <a:rPr lang="it-IT">
                <a:solidFill>
                  <a:schemeClr val="dk1"/>
                </a:solidFill>
                <a:latin typeface="Calibri"/>
                <a:ea typeface="Calibri"/>
                <a:cs typeface="Calibri"/>
                <a:sym typeface="Calibri"/>
              </a:rPr>
              <a:t>HRV → LF/HF Ratio</a:t>
            </a:r>
            <a:endParaRPr>
              <a:solidFill>
                <a:srgbClr val="3B3535"/>
              </a:solidFill>
              <a:latin typeface="Sora"/>
              <a:ea typeface="Sora"/>
              <a:cs typeface="Sora"/>
              <a:sym typeface="Sora"/>
            </a:endParaRPr>
          </a:p>
        </p:txBody>
      </p:sp>
      <p:sp>
        <p:nvSpPr>
          <p:cNvPr id="277" name="Google Shape;277;p33"/>
          <p:cNvSpPr/>
          <p:nvPr/>
        </p:nvSpPr>
        <p:spPr>
          <a:xfrm>
            <a:off x="114700" y="1685200"/>
            <a:ext cx="2149500" cy="5685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4400"/>
              <a:buFont typeface="Calibri"/>
              <a:buNone/>
            </a:pPr>
            <a:r>
              <a:rPr lang="it-IT" sz="3000">
                <a:solidFill>
                  <a:schemeClr val="dk1"/>
                </a:solidFill>
                <a:latin typeface="Calibri"/>
                <a:ea typeface="Calibri"/>
                <a:cs typeface="Calibri"/>
                <a:sym typeface="Calibri"/>
              </a:rPr>
              <a:t>Classical </a:t>
            </a:r>
            <a:endParaRPr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4400"/>
              <a:buFont typeface="Calibri"/>
              <a:buNone/>
            </a:pPr>
            <a:r>
              <a:rPr lang="it-IT" sz="3000">
                <a:solidFill>
                  <a:schemeClr val="dk1"/>
                </a:solidFill>
                <a:latin typeface="Calibri"/>
                <a:ea typeface="Calibri"/>
                <a:cs typeface="Calibri"/>
                <a:sym typeface="Calibri"/>
              </a:rPr>
              <a:t>Reductionism</a:t>
            </a:r>
            <a:endParaRPr sz="3000">
              <a:solidFill>
                <a:schemeClr val="dk1"/>
              </a:solidFill>
              <a:latin typeface="Calibri"/>
              <a:ea typeface="Calibri"/>
              <a:cs typeface="Calibri"/>
              <a:sym typeface="Calibri"/>
            </a:endParaRPr>
          </a:p>
          <a:p>
            <a:pPr indent="0" lvl="0" marL="0" marR="0" rtl="0" algn="l">
              <a:lnSpc>
                <a:spcPct val="125641"/>
              </a:lnSpc>
              <a:spcBef>
                <a:spcPts val="0"/>
              </a:spcBef>
              <a:spcAft>
                <a:spcPts val="0"/>
              </a:spcAft>
              <a:buClr>
                <a:srgbClr val="1F1E1E"/>
              </a:buClr>
              <a:buSzPts val="3300"/>
              <a:buFont typeface="Alexandria"/>
              <a:buNone/>
            </a:pPr>
            <a:r>
              <a:t/>
            </a:r>
            <a:endParaRPr sz="3000">
              <a:solidFill>
                <a:srgbClr val="1F1E1E"/>
              </a:solidFill>
              <a:latin typeface="Alexandria"/>
              <a:ea typeface="Alexandria"/>
              <a:cs typeface="Alexandria"/>
              <a:sym typeface="Alexandria"/>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plate UniFI">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