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43"/>
  </p:notesMasterIdLst>
  <p:handoutMasterIdLst>
    <p:handoutMasterId r:id="rId44"/>
  </p:handoutMasterIdLst>
  <p:sldIdLst>
    <p:sldId id="256" r:id="rId2"/>
    <p:sldId id="719" r:id="rId3"/>
    <p:sldId id="651" r:id="rId4"/>
    <p:sldId id="723" r:id="rId5"/>
    <p:sldId id="702" r:id="rId6"/>
    <p:sldId id="634" r:id="rId7"/>
    <p:sldId id="630" r:id="rId8"/>
    <p:sldId id="633" r:id="rId9"/>
    <p:sldId id="632" r:id="rId10"/>
    <p:sldId id="635" r:id="rId11"/>
    <p:sldId id="652" r:id="rId12"/>
    <p:sldId id="631" r:id="rId13"/>
    <p:sldId id="724" r:id="rId14"/>
    <p:sldId id="725" r:id="rId15"/>
    <p:sldId id="726" r:id="rId16"/>
    <p:sldId id="727" r:id="rId17"/>
    <p:sldId id="728" r:id="rId18"/>
    <p:sldId id="729" r:id="rId19"/>
    <p:sldId id="629" r:id="rId20"/>
    <p:sldId id="684" r:id="rId21"/>
    <p:sldId id="627" r:id="rId22"/>
    <p:sldId id="628" r:id="rId23"/>
    <p:sldId id="730" r:id="rId24"/>
    <p:sldId id="731" r:id="rId25"/>
    <p:sldId id="732" r:id="rId26"/>
    <p:sldId id="733" r:id="rId27"/>
    <p:sldId id="280" r:id="rId28"/>
    <p:sldId id="331" r:id="rId29"/>
    <p:sldId id="318" r:id="rId30"/>
    <p:sldId id="281" r:id="rId31"/>
    <p:sldId id="310" r:id="rId32"/>
    <p:sldId id="325" r:id="rId33"/>
    <p:sldId id="262" r:id="rId34"/>
    <p:sldId id="734" r:id="rId35"/>
    <p:sldId id="735" r:id="rId36"/>
    <p:sldId id="328" r:id="rId37"/>
    <p:sldId id="268" r:id="rId38"/>
    <p:sldId id="736" r:id="rId39"/>
    <p:sldId id="737" r:id="rId40"/>
    <p:sldId id="738" r:id="rId41"/>
    <p:sldId id="739" r:id="rId42"/>
  </p:sldIdLst>
  <p:sldSz cx="10287000" cy="6858000" type="35mm"/>
  <p:notesSz cx="6858000" cy="9144000"/>
  <p:defaultTextStyle>
    <a:defPPr>
      <a:defRPr lang="de-DE"/>
    </a:defPPr>
    <a:lvl1pPr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83ED03"/>
    <a:srgbClr val="05D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59" autoAdjust="0"/>
    <p:restoredTop sz="94728" autoAdjust="0"/>
  </p:normalViewPr>
  <p:slideViewPr>
    <p:cSldViewPr snapToGrid="0">
      <p:cViewPr>
        <p:scale>
          <a:sx n="60" d="100"/>
          <a:sy n="60" d="100"/>
        </p:scale>
        <p:origin x="226" y="58"/>
      </p:cViewPr>
      <p:guideLst>
        <p:guide orient="horz" pos="2160"/>
        <p:guide pos="3240"/>
      </p:guideLst>
    </p:cSldViewPr>
  </p:slideViewPr>
  <p:outlineViewPr>
    <p:cViewPr>
      <p:scale>
        <a:sx n="33" d="100"/>
        <a:sy n="33" d="100"/>
      </p:scale>
      <p:origin x="0" y="4506"/>
    </p:cViewPr>
  </p:outlineViewPr>
  <p:notesTextViewPr>
    <p:cViewPr>
      <p:scale>
        <a:sx n="100" d="100"/>
        <a:sy n="100" d="100"/>
      </p:scale>
      <p:origin x="0" y="0"/>
    </p:cViewPr>
  </p:notesTextViewPr>
  <p:sorterViewPr>
    <p:cViewPr>
      <p:scale>
        <a:sx n="66" d="100"/>
        <a:sy n="66" d="100"/>
      </p:scale>
      <p:origin x="0" y="59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ＭＳ Ｐゴシック" pitchFamily="34" charset="-128"/>
                <a:cs typeface="+mn-cs"/>
              </a:defRPr>
            </a:lvl1pPr>
          </a:lstStyle>
          <a:p>
            <a:pPr>
              <a:defRPr/>
            </a:pPr>
            <a:fld id="{76B1D6CF-93DA-4ED4-AE2C-87CA093A5675}" type="datetime1">
              <a:rPr lang="de-DE"/>
              <a:pPr>
                <a:defRPr/>
              </a:pPr>
              <a:t>27.01.2024</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ea typeface="ＭＳ Ｐゴシック" pitchFamily="34" charset="-128"/>
                <a:cs typeface="+mn-cs"/>
              </a:defRPr>
            </a:lvl1pPr>
          </a:lstStyle>
          <a:p>
            <a:pPr>
              <a:defRPr/>
            </a:pPr>
            <a:fld id="{3FD579AA-6D94-427E-BB06-D99E790CB1C7}" type="slidenum">
              <a:rPr lang="de-DE"/>
              <a:pPr>
                <a:defRPr/>
              </a:pPr>
              <a:t>‹#›</a:t>
            </a:fld>
            <a:endParaRPr lang="de-DE"/>
          </a:p>
        </p:txBody>
      </p:sp>
    </p:spTree>
    <p:extLst>
      <p:ext uri="{BB962C8B-B14F-4D97-AF65-F5344CB8AC3E}">
        <p14:creationId xmlns:p14="http://schemas.microsoft.com/office/powerpoint/2010/main" val="710233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ＭＳ Ｐゴシック" pitchFamily="34" charset="-128"/>
                <a:cs typeface="+mn-cs"/>
              </a:defRPr>
            </a:lvl1pPr>
          </a:lstStyle>
          <a:p>
            <a:pPr>
              <a:defRPr/>
            </a:pPr>
            <a:fld id="{48AC193B-C81F-4F5D-BB08-FE8BF5E2C756}" type="datetime1">
              <a:rPr lang="de-DE"/>
              <a:pPr>
                <a:defRPr/>
              </a:pPr>
              <a:t>27.01.2024</a:t>
            </a:fld>
            <a:endParaRPr lang="de-DE"/>
          </a:p>
        </p:txBody>
      </p:sp>
      <p:sp>
        <p:nvSpPr>
          <p:cNvPr id="4" name="Folienbildplatzhalter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ea typeface="ＭＳ Ｐゴシック" pitchFamily="34" charset="-128"/>
                <a:cs typeface="+mn-cs"/>
              </a:defRPr>
            </a:lvl1pPr>
          </a:lstStyle>
          <a:p>
            <a:pPr>
              <a:defRPr/>
            </a:pPr>
            <a:fld id="{A17B9C04-80B6-4FBB-87BC-F34ADC8834E4}" type="slidenum">
              <a:rPr lang="de-DE"/>
              <a:pPr>
                <a:defRPr/>
              </a:pPr>
              <a:t>‹#›</a:t>
            </a:fld>
            <a:endParaRPr lang="de-DE"/>
          </a:p>
        </p:txBody>
      </p:sp>
    </p:spTree>
    <p:extLst>
      <p:ext uri="{BB962C8B-B14F-4D97-AF65-F5344CB8AC3E}">
        <p14:creationId xmlns:p14="http://schemas.microsoft.com/office/powerpoint/2010/main" val="256687679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A17B9C04-80B6-4FBB-87BC-F34ADC8834E4}" type="slidenum">
              <a:rPr lang="de-DE" smtClean="0"/>
              <a:pPr>
                <a:defRPr/>
              </a:pPr>
              <a:t>8</a:t>
            </a:fld>
            <a:endParaRPr lang="de-DE"/>
          </a:p>
        </p:txBody>
      </p:sp>
    </p:spTree>
    <p:extLst>
      <p:ext uri="{BB962C8B-B14F-4D97-AF65-F5344CB8AC3E}">
        <p14:creationId xmlns:p14="http://schemas.microsoft.com/office/powerpoint/2010/main" val="3122568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857250" y="790736"/>
            <a:ext cx="5130800" cy="321050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60418" name="Rectangle 2"/>
          <p:cNvSpPr txBox="1">
            <a:spLocks noGrp="1" noChangeArrowheads="1"/>
          </p:cNvSpPr>
          <p:nvPr>
            <p:ph type="body"/>
          </p:nvPr>
        </p:nvSpPr>
        <p:spPr bwMode="auto">
          <a:xfrm>
            <a:off x="914400" y="4357966"/>
            <a:ext cx="4999038" cy="406664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1" name="Text Box 1"/>
          <p:cNvSpPr txBox="1">
            <a:spLocks noChangeArrowheads="1"/>
          </p:cNvSpPr>
          <p:nvPr/>
        </p:nvSpPr>
        <p:spPr bwMode="auto">
          <a:xfrm>
            <a:off x="857250" y="790736"/>
            <a:ext cx="5130800" cy="321050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61442" name="Rectangle 2"/>
          <p:cNvSpPr txBox="1">
            <a:spLocks noGrp="1" noChangeArrowheads="1"/>
          </p:cNvSpPr>
          <p:nvPr>
            <p:ph type="body"/>
          </p:nvPr>
        </p:nvSpPr>
        <p:spPr bwMode="auto">
          <a:xfrm>
            <a:off x="914400" y="4357966"/>
            <a:ext cx="4999038" cy="406664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A17B9C04-80B6-4FBB-87BC-F34ADC8834E4}" type="slidenum">
              <a:rPr lang="de-DE" smtClean="0"/>
              <a:pPr>
                <a:defRPr/>
              </a:pPr>
              <a:t>26</a:t>
            </a:fld>
            <a:endParaRPr lang="de-DE"/>
          </a:p>
        </p:txBody>
      </p:sp>
    </p:spTree>
    <p:extLst>
      <p:ext uri="{BB962C8B-B14F-4D97-AF65-F5344CB8AC3E}">
        <p14:creationId xmlns:p14="http://schemas.microsoft.com/office/powerpoint/2010/main" val="2440617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71525" y="1462927"/>
            <a:ext cx="8743950" cy="1470025"/>
          </a:xfrm>
        </p:spPr>
        <p:txBody>
          <a:bodyPr>
            <a:normAutofit/>
          </a:bodyPr>
          <a:lstStyle>
            <a:lvl1pPr>
              <a:defRPr sz="3600"/>
            </a:lvl1pPr>
          </a:lstStyle>
          <a:p>
            <a:r>
              <a:rPr lang="de-DE" dirty="0"/>
              <a:t>Mastertitelformat bearbeiten</a:t>
            </a:r>
          </a:p>
        </p:txBody>
      </p:sp>
      <p:sp>
        <p:nvSpPr>
          <p:cNvPr id="3" name="Untertitel 2"/>
          <p:cNvSpPr>
            <a:spLocks noGrp="1"/>
          </p:cNvSpPr>
          <p:nvPr>
            <p:ph type="subTitle" idx="1"/>
          </p:nvPr>
        </p:nvSpPr>
        <p:spPr>
          <a:xfrm>
            <a:off x="1543050" y="3669769"/>
            <a:ext cx="7200900" cy="1752600"/>
          </a:xfrm>
        </p:spPr>
        <p:txBody>
          <a:bodyPr>
            <a:normAutofit/>
          </a:bodyPr>
          <a:lstStyle>
            <a:lvl1pPr marL="0" indent="0" algn="ctr">
              <a:buNone/>
              <a:defRPr sz="2200">
                <a:solidFill>
                  <a:srgbClr val="000000"/>
                </a:solidFill>
                <a:latin typeface="Verdana (Textkörper)"/>
                <a:cs typeface="Verdana (Textkörpe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b="1">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a:xfrm>
            <a:off x="514350" y="1600200"/>
            <a:ext cx="9258300" cy="4525963"/>
          </a:xfrm>
          <a:prstGeom prst="rect">
            <a:avLst/>
          </a:prstGeom>
        </p:spPr>
        <p:txBody>
          <a:bodyPr/>
          <a:lstStyle>
            <a:lvl1pPr>
              <a:defRPr b="1">
                <a:solidFill>
                  <a:schemeClr val="accent4"/>
                </a:solidFill>
              </a:defRPr>
            </a:lvl1pPr>
            <a:lvl2pPr>
              <a:defRPr b="1">
                <a:solidFill>
                  <a:schemeClr val="accent4"/>
                </a:solidFill>
              </a:defRPr>
            </a:lvl2pPr>
            <a:lvl3pPr>
              <a:defRPr b="1">
                <a:solidFill>
                  <a:schemeClr val="accent4"/>
                </a:solidFill>
              </a:defRPr>
            </a:lvl3pPr>
            <a:lvl4pPr>
              <a:defRPr b="1">
                <a:solidFill>
                  <a:schemeClr val="accent4"/>
                </a:solidFill>
              </a:defRPr>
            </a:lvl4pPr>
            <a:lvl5pPr>
              <a:defRPr b="1">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umsplatzhalter 3"/>
          <p:cNvSpPr>
            <a:spLocks noGrp="1"/>
          </p:cNvSpPr>
          <p:nvPr>
            <p:ph type="dt" sz="half" idx="10"/>
          </p:nvPr>
        </p:nvSpPr>
        <p:spPr>
          <a:xfrm>
            <a:off x="514350" y="6356350"/>
            <a:ext cx="2400300" cy="365125"/>
          </a:xfrm>
          <a:prstGeom prst="rect">
            <a:avLst/>
          </a:prstGeom>
        </p:spPr>
        <p:txBody>
          <a:bodyPr/>
          <a:lstStyle>
            <a:lvl1pPr>
              <a:defRPr>
                <a:ea typeface="ＭＳ Ｐゴシック" pitchFamily="34" charset="-128"/>
                <a:cs typeface="+mn-cs"/>
              </a:defRPr>
            </a:lvl1pPr>
          </a:lstStyle>
          <a:p>
            <a:pPr>
              <a:defRPr/>
            </a:pPr>
            <a:endParaRPr lang="de-DE"/>
          </a:p>
        </p:txBody>
      </p:sp>
      <p:sp>
        <p:nvSpPr>
          <p:cNvPr id="5" name="Fußzeilenplatzhalter 4"/>
          <p:cNvSpPr>
            <a:spLocks noGrp="1"/>
          </p:cNvSpPr>
          <p:nvPr>
            <p:ph type="ftr" sz="quarter" idx="11"/>
          </p:nvPr>
        </p:nvSpPr>
        <p:spPr>
          <a:xfrm>
            <a:off x="3514725" y="6356350"/>
            <a:ext cx="3257550" cy="365125"/>
          </a:xfrm>
          <a:prstGeom prst="rect">
            <a:avLst/>
          </a:prstGeom>
        </p:spPr>
        <p:txBody>
          <a:bodyPr/>
          <a:lstStyle>
            <a:lvl1pPr>
              <a:defRPr>
                <a:ea typeface="ＭＳ Ｐゴシック" pitchFamily="34" charset="-128"/>
                <a:cs typeface="+mn-cs"/>
              </a:defRPr>
            </a:lvl1pPr>
          </a:lstStyle>
          <a:p>
            <a:pPr>
              <a:defRPr/>
            </a:pPr>
            <a:endParaRPr lang="en-US"/>
          </a:p>
        </p:txBody>
      </p:sp>
      <p:sp>
        <p:nvSpPr>
          <p:cNvPr id="6" name="Foliennummernplatzhalter 5"/>
          <p:cNvSpPr>
            <a:spLocks noGrp="1"/>
          </p:cNvSpPr>
          <p:nvPr>
            <p:ph type="sldNum" sz="quarter" idx="12"/>
          </p:nvPr>
        </p:nvSpPr>
        <p:spPr>
          <a:xfrm>
            <a:off x="7372350" y="6356350"/>
            <a:ext cx="2400300" cy="365125"/>
          </a:xfrm>
          <a:prstGeom prst="rect">
            <a:avLst/>
          </a:prstGeom>
        </p:spPr>
        <p:txBody>
          <a:bodyPr/>
          <a:lstStyle>
            <a:lvl1pPr>
              <a:defRPr>
                <a:ea typeface="ＭＳ Ｐゴシック" pitchFamily="34" charset="-128"/>
                <a:cs typeface="+mn-cs"/>
              </a:defRPr>
            </a:lvl1pPr>
          </a:lstStyle>
          <a:p>
            <a:pPr>
              <a:defRPr/>
            </a:pPr>
            <a:fld id="{DC1EF2BA-C68A-40DB-9EFB-FF0B9F302BFE}" type="slidenum">
              <a:rPr lang="de-DE"/>
              <a:pPr>
                <a:defRPr/>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idx="1"/>
          </p:nvPr>
        </p:nvSpPr>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de-DE" dirty="0"/>
              <a:t>Mastertextformat bearbeiten</a:t>
            </a:r>
          </a:p>
        </p:txBody>
      </p:sp>
      <p:sp>
        <p:nvSpPr>
          <p:cNvPr id="9" name="Textplatzhalter 8"/>
          <p:cNvSpPr>
            <a:spLocks noGrp="1"/>
          </p:cNvSpPr>
          <p:nvPr>
            <p:ph type="body" sz="quarter" idx="10"/>
          </p:nvPr>
        </p:nvSpPr>
        <p:spPr>
          <a:xfrm>
            <a:off x="141288" y="6240189"/>
            <a:ext cx="10153551" cy="290493"/>
          </a:xfrm>
        </p:spPr>
        <p:txBody>
          <a:bodyPr>
            <a:normAutofit/>
          </a:bodyPr>
          <a:lstStyle>
            <a:lvl1pPr>
              <a:buNone/>
              <a:defRPr sz="1200" i="1">
                <a:solidFill>
                  <a:schemeClr val="accent1"/>
                </a:solidFill>
              </a:defRPr>
            </a:lvl1pPr>
          </a:lstStyle>
          <a:p>
            <a:pPr lvl="0"/>
            <a:r>
              <a:rPr lang="de-DE"/>
              <a:t>Mastertextformat bearbeiten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8"/>
          <p:cNvSpPr>
            <a:spLocks noGrp="1"/>
          </p:cNvSpPr>
          <p:nvPr>
            <p:ph type="body" sz="quarter" idx="10"/>
          </p:nvPr>
        </p:nvSpPr>
        <p:spPr>
          <a:xfrm>
            <a:off x="141288" y="6240189"/>
            <a:ext cx="10153551" cy="290493"/>
          </a:xfrm>
        </p:spPr>
        <p:txBody>
          <a:bodyPr>
            <a:normAutofit/>
          </a:bodyPr>
          <a:lstStyle>
            <a:lvl1pPr>
              <a:buNone/>
              <a:defRPr sz="1200" i="1">
                <a:solidFill>
                  <a:schemeClr val="accent1"/>
                </a:solidFill>
              </a:defRPr>
            </a:lvl1pPr>
          </a:lstStyle>
          <a:p>
            <a:pPr lvl="0"/>
            <a:r>
              <a:rPr lang="de-DE"/>
              <a:t>Mastertextformat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514350" y="1600203"/>
            <a:ext cx="4543425" cy="4525963"/>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5229225" y="1600203"/>
            <a:ext cx="4543425" cy="4525963"/>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extplatzhalter 8"/>
          <p:cNvSpPr>
            <a:spLocks noGrp="1"/>
          </p:cNvSpPr>
          <p:nvPr>
            <p:ph type="body" sz="quarter" idx="10"/>
          </p:nvPr>
        </p:nvSpPr>
        <p:spPr>
          <a:xfrm>
            <a:off x="141288" y="6240189"/>
            <a:ext cx="10153551" cy="290493"/>
          </a:xfrm>
        </p:spPr>
        <p:txBody>
          <a:bodyPr>
            <a:normAutofit/>
          </a:bodyPr>
          <a:lstStyle>
            <a:lvl1pPr>
              <a:buNone/>
              <a:defRPr sz="1200" i="1">
                <a:solidFill>
                  <a:schemeClr val="accent1"/>
                </a:solidFill>
              </a:defRPr>
            </a:lvl1pPr>
          </a:lstStyle>
          <a:p>
            <a:pPr lvl="0"/>
            <a:r>
              <a:rPr lang="de-DE"/>
              <a:t>Mastertextformat bearbeiten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8" name="Rechteck 9"/>
          <p:cNvSpPr/>
          <p:nvPr userDrawn="1"/>
        </p:nvSpPr>
        <p:spPr bwMode="auto">
          <a:xfrm>
            <a:off x="515938" y="1524000"/>
            <a:ext cx="4540250" cy="484188"/>
          </a:xfrm>
          <a:prstGeom prst="rect">
            <a:avLst/>
          </a:prstGeom>
          <a:solidFill>
            <a:schemeClr val="accent2"/>
          </a:solidFill>
          <a:ln w="9525">
            <a:noFill/>
            <a:miter lim="800000"/>
            <a:headEnd/>
            <a:tailEnd/>
          </a:ln>
          <a:effectLst/>
        </p:spPr>
        <p:txBody>
          <a:bodyPr wrap="none" anchor="ctr"/>
          <a:lstStyle/>
          <a:p>
            <a:pPr algn="ctr" fontAlgn="auto">
              <a:spcBef>
                <a:spcPts val="0"/>
              </a:spcBef>
              <a:spcAft>
                <a:spcPts val="0"/>
              </a:spcAft>
              <a:defRPr/>
            </a:pPr>
            <a:endParaRPr lang="de-DE">
              <a:latin typeface="+mn-lt"/>
              <a:ea typeface="+mn-ea"/>
              <a:cs typeface="+mn-cs"/>
            </a:endParaRPr>
          </a:p>
        </p:txBody>
      </p:sp>
      <p:sp>
        <p:nvSpPr>
          <p:cNvPr id="9" name="Rechteck 10"/>
          <p:cNvSpPr/>
          <p:nvPr userDrawn="1"/>
        </p:nvSpPr>
        <p:spPr bwMode="auto">
          <a:xfrm>
            <a:off x="5230813" y="1524000"/>
            <a:ext cx="4540250" cy="484188"/>
          </a:xfrm>
          <a:prstGeom prst="rect">
            <a:avLst/>
          </a:prstGeom>
          <a:solidFill>
            <a:schemeClr val="accent2"/>
          </a:solidFill>
          <a:ln w="9525">
            <a:noFill/>
            <a:miter lim="800000"/>
            <a:headEnd/>
            <a:tailEnd/>
          </a:ln>
          <a:effectLst/>
        </p:spPr>
        <p:txBody>
          <a:bodyPr wrap="none" anchor="ctr"/>
          <a:lstStyle/>
          <a:p>
            <a:pPr algn="ctr" fontAlgn="auto">
              <a:spcBef>
                <a:spcPts val="0"/>
              </a:spcBef>
              <a:spcAft>
                <a:spcPts val="0"/>
              </a:spcAft>
              <a:defRPr/>
            </a:pPr>
            <a:endParaRPr lang="de-DE">
              <a:latin typeface="+mn-lt"/>
              <a:ea typeface="+mn-ea"/>
              <a:cs typeface="+mn-cs"/>
            </a:endParaRPr>
          </a:p>
        </p:txBody>
      </p:sp>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514350" y="1539873"/>
            <a:ext cx="4545212" cy="452437"/>
          </a:xfrm>
        </p:spPr>
        <p:txBody>
          <a:bodyPr anchor="ctr"/>
          <a:lstStyle>
            <a:lvl1pPr marL="0" indent="0" algn="ctr">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a:t>
            </a:r>
          </a:p>
        </p:txBody>
      </p:sp>
      <p:sp>
        <p:nvSpPr>
          <p:cNvPr id="4" name="Inhaltsplatzhalter 3"/>
          <p:cNvSpPr>
            <a:spLocks noGrp="1"/>
          </p:cNvSpPr>
          <p:nvPr>
            <p:ph sz="half" idx="2"/>
          </p:nvPr>
        </p:nvSpPr>
        <p:spPr>
          <a:xfrm>
            <a:off x="514350" y="2103438"/>
            <a:ext cx="4545212" cy="4022725"/>
          </a:xfrm>
        </p:spPr>
        <p:txBody>
          <a:bodyPr>
            <a:normAutofit/>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5225655" y="1539873"/>
            <a:ext cx="4546997" cy="452437"/>
          </a:xfrm>
        </p:spPr>
        <p:txBody>
          <a:bodyPr anchor="ctr">
            <a:noAutofit/>
          </a:bodyPr>
          <a:lstStyle>
            <a:lvl1pPr marL="0" indent="0" algn="ctr">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a:t>
            </a:r>
          </a:p>
        </p:txBody>
      </p:sp>
      <p:sp>
        <p:nvSpPr>
          <p:cNvPr id="6" name="Inhaltsplatzhalter 5"/>
          <p:cNvSpPr>
            <a:spLocks noGrp="1"/>
          </p:cNvSpPr>
          <p:nvPr>
            <p:ph sz="quarter" idx="4"/>
          </p:nvPr>
        </p:nvSpPr>
        <p:spPr>
          <a:xfrm>
            <a:off x="5225655" y="2103438"/>
            <a:ext cx="4546997" cy="4022725"/>
          </a:xfrm>
        </p:spPr>
        <p:txBody>
          <a:bodyPr>
            <a:normAutofit/>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extplatzhalter 8"/>
          <p:cNvSpPr>
            <a:spLocks noGrp="1"/>
          </p:cNvSpPr>
          <p:nvPr>
            <p:ph type="body" sz="quarter" idx="10"/>
          </p:nvPr>
        </p:nvSpPr>
        <p:spPr>
          <a:xfrm>
            <a:off x="141288" y="6240189"/>
            <a:ext cx="10153551" cy="290493"/>
          </a:xfrm>
        </p:spPr>
        <p:txBody>
          <a:bodyPr>
            <a:normAutofit/>
          </a:bodyPr>
          <a:lstStyle>
            <a:lvl1pPr>
              <a:buNone/>
              <a:defRPr sz="1200" i="1">
                <a:solidFill>
                  <a:schemeClr val="accent1"/>
                </a:solidFill>
              </a:defRPr>
            </a:lvl1pPr>
          </a:lstStyle>
          <a:p>
            <a:pPr lvl="0"/>
            <a:r>
              <a:rPr lang="de-DE"/>
              <a:t>Mastertextformat bearbeiten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879323" y="1504910"/>
            <a:ext cx="6528354" cy="454952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8" name="Textplatzhalter 8"/>
          <p:cNvSpPr>
            <a:spLocks noGrp="1"/>
          </p:cNvSpPr>
          <p:nvPr>
            <p:ph type="body" sz="quarter" idx="10"/>
          </p:nvPr>
        </p:nvSpPr>
        <p:spPr>
          <a:xfrm>
            <a:off x="141288" y="6240189"/>
            <a:ext cx="10153551" cy="290493"/>
          </a:xfrm>
        </p:spPr>
        <p:txBody>
          <a:bodyPr>
            <a:normAutofit/>
          </a:bodyPr>
          <a:lstStyle>
            <a:lvl1pPr>
              <a:buNone/>
              <a:defRPr sz="1200" i="1">
                <a:solidFill>
                  <a:schemeClr val="accent1"/>
                </a:solidFill>
              </a:defRPr>
            </a:lvl1pPr>
          </a:lstStyle>
          <a:p>
            <a:pPr lvl="0"/>
            <a:r>
              <a:rPr lang="de-DE"/>
              <a:t>Mastertextformat bearbeiten</a:t>
            </a:r>
          </a:p>
        </p:txBody>
      </p:sp>
      <p:sp>
        <p:nvSpPr>
          <p:cNvPr id="9" name="Titel 1"/>
          <p:cNvSpPr>
            <a:spLocks noGrp="1"/>
          </p:cNvSpPr>
          <p:nvPr>
            <p:ph type="title"/>
          </p:nvPr>
        </p:nvSpPr>
        <p:spPr>
          <a:xfrm>
            <a:off x="514350" y="274638"/>
            <a:ext cx="9258300" cy="1143000"/>
          </a:xfrm>
        </p:spPr>
        <p:txBody>
          <a:bodyPr/>
          <a:lstStyle/>
          <a:p>
            <a:r>
              <a:rPr lang="de-DE"/>
              <a:t>Mastertitelformat bearbeiten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grpSp>
        <p:nvGrpSpPr>
          <p:cNvPr id="5" name="Group 117"/>
          <p:cNvGrpSpPr>
            <a:grpSpLocks/>
          </p:cNvGrpSpPr>
          <p:nvPr userDrawn="1"/>
        </p:nvGrpSpPr>
        <p:grpSpPr bwMode="auto">
          <a:xfrm>
            <a:off x="8054975" y="4460875"/>
            <a:ext cx="2011363" cy="1958975"/>
            <a:chOff x="1346" y="1940"/>
            <a:chExt cx="797" cy="796"/>
          </a:xfrm>
        </p:grpSpPr>
        <p:sp>
          <p:nvSpPr>
            <p:cNvPr id="6" name="Freeform 118"/>
            <p:cNvSpPr>
              <a:spLocks/>
            </p:cNvSpPr>
            <p:nvPr/>
          </p:nvSpPr>
          <p:spPr bwMode="auto">
            <a:xfrm>
              <a:off x="1346" y="1940"/>
              <a:ext cx="797" cy="796"/>
            </a:xfrm>
            <a:custGeom>
              <a:avLst/>
              <a:gdLst/>
              <a:ahLst/>
              <a:cxnLst>
                <a:cxn ang="0">
                  <a:pos x="19" y="321"/>
                </a:cxn>
                <a:cxn ang="0">
                  <a:pos x="58" y="214"/>
                </a:cxn>
                <a:cxn ang="0">
                  <a:pos x="125" y="125"/>
                </a:cxn>
                <a:cxn ang="0">
                  <a:pos x="214" y="59"/>
                </a:cxn>
                <a:cxn ang="0">
                  <a:pos x="320" y="20"/>
                </a:cxn>
                <a:cxn ang="0">
                  <a:pos x="437" y="14"/>
                </a:cxn>
                <a:cxn ang="0">
                  <a:pos x="549" y="43"/>
                </a:cxn>
                <a:cxn ang="0">
                  <a:pos x="644" y="101"/>
                </a:cxn>
                <a:cxn ang="0">
                  <a:pos x="719" y="182"/>
                </a:cxn>
                <a:cxn ang="0">
                  <a:pos x="768" y="284"/>
                </a:cxn>
                <a:cxn ang="0">
                  <a:pos x="785" y="399"/>
                </a:cxn>
                <a:cxn ang="0">
                  <a:pos x="768" y="514"/>
                </a:cxn>
                <a:cxn ang="0">
                  <a:pos x="719" y="614"/>
                </a:cxn>
                <a:cxn ang="0">
                  <a:pos x="644" y="696"/>
                </a:cxn>
                <a:cxn ang="0">
                  <a:pos x="549" y="755"/>
                </a:cxn>
                <a:cxn ang="0">
                  <a:pos x="437" y="783"/>
                </a:cxn>
                <a:cxn ang="0">
                  <a:pos x="320" y="777"/>
                </a:cxn>
                <a:cxn ang="0">
                  <a:pos x="214" y="738"/>
                </a:cxn>
                <a:cxn ang="0">
                  <a:pos x="125" y="672"/>
                </a:cxn>
                <a:cxn ang="0">
                  <a:pos x="58" y="583"/>
                </a:cxn>
                <a:cxn ang="0">
                  <a:pos x="19" y="477"/>
                </a:cxn>
                <a:cxn ang="0">
                  <a:pos x="12" y="399"/>
                </a:cxn>
                <a:cxn ang="0">
                  <a:pos x="8" y="479"/>
                </a:cxn>
                <a:cxn ang="0">
                  <a:pos x="48" y="588"/>
                </a:cxn>
                <a:cxn ang="0">
                  <a:pos x="117" y="679"/>
                </a:cxn>
                <a:cxn ang="0">
                  <a:pos x="209" y="747"/>
                </a:cxn>
                <a:cxn ang="0">
                  <a:pos x="318" y="787"/>
                </a:cxn>
                <a:cxn ang="0">
                  <a:pos x="439" y="794"/>
                </a:cxn>
                <a:cxn ang="0">
                  <a:pos x="553" y="764"/>
                </a:cxn>
                <a:cxn ang="0">
                  <a:pos x="651" y="705"/>
                </a:cxn>
                <a:cxn ang="0">
                  <a:pos x="728" y="621"/>
                </a:cxn>
                <a:cxn ang="0">
                  <a:pos x="779" y="517"/>
                </a:cxn>
                <a:cxn ang="0">
                  <a:pos x="797" y="399"/>
                </a:cxn>
                <a:cxn ang="0">
                  <a:pos x="779" y="280"/>
                </a:cxn>
                <a:cxn ang="0">
                  <a:pos x="728" y="176"/>
                </a:cxn>
                <a:cxn ang="0">
                  <a:pos x="651" y="91"/>
                </a:cxn>
                <a:cxn ang="0">
                  <a:pos x="553" y="32"/>
                </a:cxn>
                <a:cxn ang="0">
                  <a:pos x="439" y="2"/>
                </a:cxn>
                <a:cxn ang="0">
                  <a:pos x="318" y="9"/>
                </a:cxn>
                <a:cxn ang="0">
                  <a:pos x="209" y="49"/>
                </a:cxn>
                <a:cxn ang="0">
                  <a:pos x="117" y="117"/>
                </a:cxn>
                <a:cxn ang="0">
                  <a:pos x="48" y="208"/>
                </a:cxn>
                <a:cxn ang="0">
                  <a:pos x="8" y="319"/>
                </a:cxn>
                <a:cxn ang="0">
                  <a:pos x="12" y="399"/>
                </a:cxn>
              </a:cxnLst>
              <a:rect l="0" t="0" r="r" b="b"/>
              <a:pathLst>
                <a:path w="797" h="796">
                  <a:moveTo>
                    <a:pt x="12" y="399"/>
                  </a:moveTo>
                  <a:lnTo>
                    <a:pt x="13" y="359"/>
                  </a:lnTo>
                  <a:lnTo>
                    <a:pt x="19" y="321"/>
                  </a:lnTo>
                  <a:lnTo>
                    <a:pt x="29" y="284"/>
                  </a:lnTo>
                  <a:lnTo>
                    <a:pt x="42" y="248"/>
                  </a:lnTo>
                  <a:lnTo>
                    <a:pt x="58" y="214"/>
                  </a:lnTo>
                  <a:lnTo>
                    <a:pt x="78" y="182"/>
                  </a:lnTo>
                  <a:lnTo>
                    <a:pt x="100" y="153"/>
                  </a:lnTo>
                  <a:lnTo>
                    <a:pt x="125" y="125"/>
                  </a:lnTo>
                  <a:lnTo>
                    <a:pt x="153" y="101"/>
                  </a:lnTo>
                  <a:lnTo>
                    <a:pt x="183" y="78"/>
                  </a:lnTo>
                  <a:lnTo>
                    <a:pt x="214" y="59"/>
                  </a:lnTo>
                  <a:lnTo>
                    <a:pt x="248" y="43"/>
                  </a:lnTo>
                  <a:lnTo>
                    <a:pt x="284" y="30"/>
                  </a:lnTo>
                  <a:lnTo>
                    <a:pt x="320" y="20"/>
                  </a:lnTo>
                  <a:lnTo>
                    <a:pt x="359" y="14"/>
                  </a:lnTo>
                  <a:lnTo>
                    <a:pt x="398" y="12"/>
                  </a:lnTo>
                  <a:lnTo>
                    <a:pt x="437" y="14"/>
                  </a:lnTo>
                  <a:lnTo>
                    <a:pt x="476" y="20"/>
                  </a:lnTo>
                  <a:lnTo>
                    <a:pt x="513" y="30"/>
                  </a:lnTo>
                  <a:lnTo>
                    <a:pt x="549" y="43"/>
                  </a:lnTo>
                  <a:lnTo>
                    <a:pt x="582" y="59"/>
                  </a:lnTo>
                  <a:lnTo>
                    <a:pt x="614" y="78"/>
                  </a:lnTo>
                  <a:lnTo>
                    <a:pt x="644" y="101"/>
                  </a:lnTo>
                  <a:lnTo>
                    <a:pt x="671" y="125"/>
                  </a:lnTo>
                  <a:lnTo>
                    <a:pt x="696" y="153"/>
                  </a:lnTo>
                  <a:lnTo>
                    <a:pt x="719" y="182"/>
                  </a:lnTo>
                  <a:lnTo>
                    <a:pt x="738" y="214"/>
                  </a:lnTo>
                  <a:lnTo>
                    <a:pt x="755" y="248"/>
                  </a:lnTo>
                  <a:lnTo>
                    <a:pt x="768" y="284"/>
                  </a:lnTo>
                  <a:lnTo>
                    <a:pt x="777" y="321"/>
                  </a:lnTo>
                  <a:lnTo>
                    <a:pt x="784" y="359"/>
                  </a:lnTo>
                  <a:lnTo>
                    <a:pt x="785" y="399"/>
                  </a:lnTo>
                  <a:lnTo>
                    <a:pt x="784" y="439"/>
                  </a:lnTo>
                  <a:lnTo>
                    <a:pt x="777" y="477"/>
                  </a:lnTo>
                  <a:lnTo>
                    <a:pt x="768" y="514"/>
                  </a:lnTo>
                  <a:lnTo>
                    <a:pt x="755" y="549"/>
                  </a:lnTo>
                  <a:lnTo>
                    <a:pt x="738" y="583"/>
                  </a:lnTo>
                  <a:lnTo>
                    <a:pt x="719" y="614"/>
                  </a:lnTo>
                  <a:lnTo>
                    <a:pt x="696" y="644"/>
                  </a:lnTo>
                  <a:lnTo>
                    <a:pt x="671" y="672"/>
                  </a:lnTo>
                  <a:lnTo>
                    <a:pt x="644" y="696"/>
                  </a:lnTo>
                  <a:lnTo>
                    <a:pt x="614" y="718"/>
                  </a:lnTo>
                  <a:lnTo>
                    <a:pt x="582" y="738"/>
                  </a:lnTo>
                  <a:lnTo>
                    <a:pt x="549" y="755"/>
                  </a:lnTo>
                  <a:lnTo>
                    <a:pt x="513" y="767"/>
                  </a:lnTo>
                  <a:lnTo>
                    <a:pt x="476" y="777"/>
                  </a:lnTo>
                  <a:lnTo>
                    <a:pt x="437" y="783"/>
                  </a:lnTo>
                  <a:lnTo>
                    <a:pt x="398" y="784"/>
                  </a:lnTo>
                  <a:lnTo>
                    <a:pt x="359" y="783"/>
                  </a:lnTo>
                  <a:lnTo>
                    <a:pt x="320" y="777"/>
                  </a:lnTo>
                  <a:lnTo>
                    <a:pt x="284" y="767"/>
                  </a:lnTo>
                  <a:lnTo>
                    <a:pt x="248" y="755"/>
                  </a:lnTo>
                  <a:lnTo>
                    <a:pt x="214" y="738"/>
                  </a:lnTo>
                  <a:lnTo>
                    <a:pt x="183" y="718"/>
                  </a:lnTo>
                  <a:lnTo>
                    <a:pt x="153" y="696"/>
                  </a:lnTo>
                  <a:lnTo>
                    <a:pt x="125" y="672"/>
                  </a:lnTo>
                  <a:lnTo>
                    <a:pt x="100" y="644"/>
                  </a:lnTo>
                  <a:lnTo>
                    <a:pt x="78" y="614"/>
                  </a:lnTo>
                  <a:lnTo>
                    <a:pt x="58" y="583"/>
                  </a:lnTo>
                  <a:lnTo>
                    <a:pt x="42" y="549"/>
                  </a:lnTo>
                  <a:lnTo>
                    <a:pt x="29" y="514"/>
                  </a:lnTo>
                  <a:lnTo>
                    <a:pt x="19" y="477"/>
                  </a:lnTo>
                  <a:lnTo>
                    <a:pt x="13" y="439"/>
                  </a:lnTo>
                  <a:lnTo>
                    <a:pt x="12" y="399"/>
                  </a:lnTo>
                  <a:lnTo>
                    <a:pt x="12" y="399"/>
                  </a:lnTo>
                  <a:lnTo>
                    <a:pt x="0" y="399"/>
                  </a:lnTo>
                  <a:lnTo>
                    <a:pt x="1" y="440"/>
                  </a:lnTo>
                  <a:lnTo>
                    <a:pt x="8" y="479"/>
                  </a:lnTo>
                  <a:lnTo>
                    <a:pt x="17" y="517"/>
                  </a:lnTo>
                  <a:lnTo>
                    <a:pt x="31" y="553"/>
                  </a:lnTo>
                  <a:lnTo>
                    <a:pt x="48" y="588"/>
                  </a:lnTo>
                  <a:lnTo>
                    <a:pt x="68" y="621"/>
                  </a:lnTo>
                  <a:lnTo>
                    <a:pt x="91" y="652"/>
                  </a:lnTo>
                  <a:lnTo>
                    <a:pt x="117" y="679"/>
                  </a:lnTo>
                  <a:lnTo>
                    <a:pt x="145" y="705"/>
                  </a:lnTo>
                  <a:lnTo>
                    <a:pt x="176" y="728"/>
                  </a:lnTo>
                  <a:lnTo>
                    <a:pt x="209" y="747"/>
                  </a:lnTo>
                  <a:lnTo>
                    <a:pt x="244" y="764"/>
                  </a:lnTo>
                  <a:lnTo>
                    <a:pt x="280" y="778"/>
                  </a:lnTo>
                  <a:lnTo>
                    <a:pt x="318" y="787"/>
                  </a:lnTo>
                  <a:lnTo>
                    <a:pt x="357" y="794"/>
                  </a:lnTo>
                  <a:lnTo>
                    <a:pt x="398" y="796"/>
                  </a:lnTo>
                  <a:lnTo>
                    <a:pt x="439" y="794"/>
                  </a:lnTo>
                  <a:lnTo>
                    <a:pt x="478" y="787"/>
                  </a:lnTo>
                  <a:lnTo>
                    <a:pt x="516" y="778"/>
                  </a:lnTo>
                  <a:lnTo>
                    <a:pt x="553" y="764"/>
                  </a:lnTo>
                  <a:lnTo>
                    <a:pt x="588" y="747"/>
                  </a:lnTo>
                  <a:lnTo>
                    <a:pt x="620" y="728"/>
                  </a:lnTo>
                  <a:lnTo>
                    <a:pt x="651" y="705"/>
                  </a:lnTo>
                  <a:lnTo>
                    <a:pt x="680" y="679"/>
                  </a:lnTo>
                  <a:lnTo>
                    <a:pt x="706" y="652"/>
                  </a:lnTo>
                  <a:lnTo>
                    <a:pt x="728" y="621"/>
                  </a:lnTo>
                  <a:lnTo>
                    <a:pt x="748" y="588"/>
                  </a:lnTo>
                  <a:lnTo>
                    <a:pt x="765" y="553"/>
                  </a:lnTo>
                  <a:lnTo>
                    <a:pt x="779" y="517"/>
                  </a:lnTo>
                  <a:lnTo>
                    <a:pt x="788" y="479"/>
                  </a:lnTo>
                  <a:lnTo>
                    <a:pt x="795" y="440"/>
                  </a:lnTo>
                  <a:lnTo>
                    <a:pt x="797" y="399"/>
                  </a:lnTo>
                  <a:lnTo>
                    <a:pt x="795" y="358"/>
                  </a:lnTo>
                  <a:lnTo>
                    <a:pt x="788" y="319"/>
                  </a:lnTo>
                  <a:lnTo>
                    <a:pt x="779" y="280"/>
                  </a:lnTo>
                  <a:lnTo>
                    <a:pt x="765" y="244"/>
                  </a:lnTo>
                  <a:lnTo>
                    <a:pt x="748" y="208"/>
                  </a:lnTo>
                  <a:lnTo>
                    <a:pt x="728" y="176"/>
                  </a:lnTo>
                  <a:lnTo>
                    <a:pt x="706" y="145"/>
                  </a:lnTo>
                  <a:lnTo>
                    <a:pt x="680" y="117"/>
                  </a:lnTo>
                  <a:lnTo>
                    <a:pt x="651" y="91"/>
                  </a:lnTo>
                  <a:lnTo>
                    <a:pt x="620" y="68"/>
                  </a:lnTo>
                  <a:lnTo>
                    <a:pt x="588" y="49"/>
                  </a:lnTo>
                  <a:lnTo>
                    <a:pt x="553" y="32"/>
                  </a:lnTo>
                  <a:lnTo>
                    <a:pt x="516" y="18"/>
                  </a:lnTo>
                  <a:lnTo>
                    <a:pt x="478" y="9"/>
                  </a:lnTo>
                  <a:lnTo>
                    <a:pt x="439" y="2"/>
                  </a:lnTo>
                  <a:lnTo>
                    <a:pt x="398" y="0"/>
                  </a:lnTo>
                  <a:lnTo>
                    <a:pt x="357" y="2"/>
                  </a:lnTo>
                  <a:lnTo>
                    <a:pt x="318" y="9"/>
                  </a:lnTo>
                  <a:lnTo>
                    <a:pt x="280" y="18"/>
                  </a:lnTo>
                  <a:lnTo>
                    <a:pt x="244" y="32"/>
                  </a:lnTo>
                  <a:lnTo>
                    <a:pt x="209" y="49"/>
                  </a:lnTo>
                  <a:lnTo>
                    <a:pt x="176" y="68"/>
                  </a:lnTo>
                  <a:lnTo>
                    <a:pt x="145" y="91"/>
                  </a:lnTo>
                  <a:lnTo>
                    <a:pt x="117" y="117"/>
                  </a:lnTo>
                  <a:lnTo>
                    <a:pt x="91" y="145"/>
                  </a:lnTo>
                  <a:lnTo>
                    <a:pt x="68" y="176"/>
                  </a:lnTo>
                  <a:lnTo>
                    <a:pt x="48" y="208"/>
                  </a:lnTo>
                  <a:lnTo>
                    <a:pt x="31" y="244"/>
                  </a:lnTo>
                  <a:lnTo>
                    <a:pt x="17" y="280"/>
                  </a:lnTo>
                  <a:lnTo>
                    <a:pt x="8" y="319"/>
                  </a:lnTo>
                  <a:lnTo>
                    <a:pt x="1" y="358"/>
                  </a:lnTo>
                  <a:lnTo>
                    <a:pt x="0" y="399"/>
                  </a:lnTo>
                  <a:lnTo>
                    <a:pt x="12" y="399"/>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7" name="Freeform 119"/>
            <p:cNvSpPr>
              <a:spLocks/>
            </p:cNvSpPr>
            <p:nvPr/>
          </p:nvSpPr>
          <p:spPr bwMode="auto">
            <a:xfrm>
              <a:off x="1545" y="2127"/>
              <a:ext cx="468" cy="552"/>
            </a:xfrm>
            <a:custGeom>
              <a:avLst/>
              <a:gdLst/>
              <a:ahLst/>
              <a:cxnLst>
                <a:cxn ang="0">
                  <a:pos x="408" y="329"/>
                </a:cxn>
                <a:cxn ang="0">
                  <a:pos x="401" y="340"/>
                </a:cxn>
                <a:cxn ang="0">
                  <a:pos x="424" y="349"/>
                </a:cxn>
                <a:cxn ang="0">
                  <a:pos x="410" y="369"/>
                </a:cxn>
                <a:cxn ang="0">
                  <a:pos x="337" y="441"/>
                </a:cxn>
                <a:cxn ang="0">
                  <a:pos x="195" y="342"/>
                </a:cxn>
                <a:cxn ang="0">
                  <a:pos x="147" y="314"/>
                </a:cxn>
                <a:cxn ang="0">
                  <a:pos x="187" y="260"/>
                </a:cxn>
                <a:cxn ang="0">
                  <a:pos x="247" y="300"/>
                </a:cxn>
                <a:cxn ang="0">
                  <a:pos x="288" y="176"/>
                </a:cxn>
                <a:cxn ang="0">
                  <a:pos x="374" y="121"/>
                </a:cxn>
                <a:cxn ang="0">
                  <a:pos x="437" y="204"/>
                </a:cxn>
                <a:cxn ang="0">
                  <a:pos x="433" y="181"/>
                </a:cxn>
                <a:cxn ang="0">
                  <a:pos x="417" y="78"/>
                </a:cxn>
                <a:cxn ang="0">
                  <a:pos x="395" y="10"/>
                </a:cxn>
                <a:cxn ang="0">
                  <a:pos x="352" y="22"/>
                </a:cxn>
                <a:cxn ang="0">
                  <a:pos x="163" y="235"/>
                </a:cxn>
                <a:cxn ang="0">
                  <a:pos x="136" y="309"/>
                </a:cxn>
                <a:cxn ang="0">
                  <a:pos x="143" y="322"/>
                </a:cxn>
                <a:cxn ang="0">
                  <a:pos x="154" y="335"/>
                </a:cxn>
                <a:cxn ang="0">
                  <a:pos x="148" y="444"/>
                </a:cxn>
                <a:cxn ang="0">
                  <a:pos x="81" y="458"/>
                </a:cxn>
                <a:cxn ang="0">
                  <a:pos x="174" y="419"/>
                </a:cxn>
                <a:cxn ang="0">
                  <a:pos x="178" y="361"/>
                </a:cxn>
                <a:cxn ang="0">
                  <a:pos x="140" y="469"/>
                </a:cxn>
                <a:cxn ang="0">
                  <a:pos x="32" y="393"/>
                </a:cxn>
                <a:cxn ang="0">
                  <a:pos x="50" y="430"/>
                </a:cxn>
                <a:cxn ang="0">
                  <a:pos x="47" y="516"/>
                </a:cxn>
                <a:cxn ang="0">
                  <a:pos x="134" y="546"/>
                </a:cxn>
                <a:cxn ang="0">
                  <a:pos x="328" y="546"/>
                </a:cxn>
                <a:cxn ang="0">
                  <a:pos x="399" y="433"/>
                </a:cxn>
                <a:cxn ang="0">
                  <a:pos x="428" y="344"/>
                </a:cxn>
                <a:cxn ang="0">
                  <a:pos x="435" y="291"/>
                </a:cxn>
                <a:cxn ang="0">
                  <a:pos x="38" y="497"/>
                </a:cxn>
                <a:cxn ang="0">
                  <a:pos x="66" y="523"/>
                </a:cxn>
                <a:cxn ang="0">
                  <a:pos x="75" y="515"/>
                </a:cxn>
                <a:cxn ang="0">
                  <a:pos x="178" y="239"/>
                </a:cxn>
                <a:cxn ang="0">
                  <a:pos x="387" y="28"/>
                </a:cxn>
                <a:cxn ang="0">
                  <a:pos x="404" y="83"/>
                </a:cxn>
                <a:cxn ang="0">
                  <a:pos x="203" y="237"/>
                </a:cxn>
                <a:cxn ang="0">
                  <a:pos x="460" y="276"/>
                </a:cxn>
                <a:cxn ang="0">
                  <a:pos x="460" y="276"/>
                </a:cxn>
                <a:cxn ang="0">
                  <a:pos x="338" y="133"/>
                </a:cxn>
                <a:cxn ang="0">
                  <a:pos x="229" y="280"/>
                </a:cxn>
                <a:cxn ang="0">
                  <a:pos x="231" y="215"/>
                </a:cxn>
                <a:cxn ang="0">
                  <a:pos x="244" y="230"/>
                </a:cxn>
                <a:cxn ang="0">
                  <a:pos x="269" y="197"/>
                </a:cxn>
                <a:cxn ang="0">
                  <a:pos x="258" y="284"/>
                </a:cxn>
                <a:cxn ang="0">
                  <a:pos x="272" y="158"/>
                </a:cxn>
                <a:cxn ang="0">
                  <a:pos x="288" y="166"/>
                </a:cxn>
                <a:cxn ang="0">
                  <a:pos x="198" y="273"/>
                </a:cxn>
                <a:cxn ang="0">
                  <a:pos x="90" y="530"/>
                </a:cxn>
                <a:cxn ang="0">
                  <a:pos x="104" y="505"/>
                </a:cxn>
                <a:cxn ang="0">
                  <a:pos x="162" y="538"/>
                </a:cxn>
                <a:cxn ang="0">
                  <a:pos x="122" y="479"/>
                </a:cxn>
                <a:cxn ang="0">
                  <a:pos x="460" y="276"/>
                </a:cxn>
                <a:cxn ang="0">
                  <a:pos x="190" y="506"/>
                </a:cxn>
                <a:cxn ang="0">
                  <a:pos x="305" y="523"/>
                </a:cxn>
                <a:cxn ang="0">
                  <a:pos x="178" y="537"/>
                </a:cxn>
                <a:cxn ang="0">
                  <a:pos x="206" y="479"/>
                </a:cxn>
                <a:cxn ang="0">
                  <a:pos x="245" y="413"/>
                </a:cxn>
              </a:cxnLst>
              <a:rect l="0" t="0" r="r" b="b"/>
              <a:pathLst>
                <a:path w="468" h="552">
                  <a:moveTo>
                    <a:pt x="460" y="276"/>
                  </a:moveTo>
                  <a:lnTo>
                    <a:pt x="452" y="282"/>
                  </a:lnTo>
                  <a:lnTo>
                    <a:pt x="442" y="285"/>
                  </a:lnTo>
                  <a:lnTo>
                    <a:pt x="432" y="289"/>
                  </a:lnTo>
                  <a:lnTo>
                    <a:pt x="422" y="294"/>
                  </a:lnTo>
                  <a:lnTo>
                    <a:pt x="419" y="298"/>
                  </a:lnTo>
                  <a:lnTo>
                    <a:pt x="418" y="303"/>
                  </a:lnTo>
                  <a:lnTo>
                    <a:pt x="420" y="313"/>
                  </a:lnTo>
                  <a:lnTo>
                    <a:pt x="423" y="319"/>
                  </a:lnTo>
                  <a:lnTo>
                    <a:pt x="423" y="322"/>
                  </a:lnTo>
                  <a:lnTo>
                    <a:pt x="421" y="323"/>
                  </a:lnTo>
                  <a:lnTo>
                    <a:pt x="416" y="324"/>
                  </a:lnTo>
                  <a:lnTo>
                    <a:pt x="408" y="329"/>
                  </a:lnTo>
                  <a:lnTo>
                    <a:pt x="405" y="333"/>
                  </a:lnTo>
                  <a:lnTo>
                    <a:pt x="402" y="336"/>
                  </a:lnTo>
                  <a:lnTo>
                    <a:pt x="394" y="341"/>
                  </a:lnTo>
                  <a:lnTo>
                    <a:pt x="389" y="342"/>
                  </a:lnTo>
                  <a:lnTo>
                    <a:pt x="383" y="342"/>
                  </a:lnTo>
                  <a:lnTo>
                    <a:pt x="381" y="343"/>
                  </a:lnTo>
                  <a:lnTo>
                    <a:pt x="380" y="343"/>
                  </a:lnTo>
                  <a:lnTo>
                    <a:pt x="381" y="344"/>
                  </a:lnTo>
                  <a:lnTo>
                    <a:pt x="383" y="346"/>
                  </a:lnTo>
                  <a:lnTo>
                    <a:pt x="387" y="346"/>
                  </a:lnTo>
                  <a:lnTo>
                    <a:pt x="392" y="346"/>
                  </a:lnTo>
                  <a:lnTo>
                    <a:pt x="395" y="345"/>
                  </a:lnTo>
                  <a:lnTo>
                    <a:pt x="401" y="340"/>
                  </a:lnTo>
                  <a:lnTo>
                    <a:pt x="404" y="336"/>
                  </a:lnTo>
                  <a:lnTo>
                    <a:pt x="410" y="331"/>
                  </a:lnTo>
                  <a:lnTo>
                    <a:pt x="414" y="328"/>
                  </a:lnTo>
                  <a:lnTo>
                    <a:pt x="419" y="327"/>
                  </a:lnTo>
                  <a:lnTo>
                    <a:pt x="424" y="328"/>
                  </a:lnTo>
                  <a:lnTo>
                    <a:pt x="426" y="330"/>
                  </a:lnTo>
                  <a:lnTo>
                    <a:pt x="425" y="334"/>
                  </a:lnTo>
                  <a:lnTo>
                    <a:pt x="422" y="336"/>
                  </a:lnTo>
                  <a:lnTo>
                    <a:pt x="418" y="338"/>
                  </a:lnTo>
                  <a:lnTo>
                    <a:pt x="416" y="340"/>
                  </a:lnTo>
                  <a:lnTo>
                    <a:pt x="422" y="346"/>
                  </a:lnTo>
                  <a:lnTo>
                    <a:pt x="424" y="348"/>
                  </a:lnTo>
                  <a:lnTo>
                    <a:pt x="424" y="349"/>
                  </a:lnTo>
                  <a:lnTo>
                    <a:pt x="424" y="353"/>
                  </a:lnTo>
                  <a:lnTo>
                    <a:pt x="420" y="355"/>
                  </a:lnTo>
                  <a:lnTo>
                    <a:pt x="414" y="355"/>
                  </a:lnTo>
                  <a:lnTo>
                    <a:pt x="402" y="351"/>
                  </a:lnTo>
                  <a:lnTo>
                    <a:pt x="402" y="350"/>
                  </a:lnTo>
                  <a:lnTo>
                    <a:pt x="399" y="351"/>
                  </a:lnTo>
                  <a:lnTo>
                    <a:pt x="403" y="356"/>
                  </a:lnTo>
                  <a:lnTo>
                    <a:pt x="409" y="358"/>
                  </a:lnTo>
                  <a:lnTo>
                    <a:pt x="416" y="358"/>
                  </a:lnTo>
                  <a:lnTo>
                    <a:pt x="415" y="360"/>
                  </a:lnTo>
                  <a:lnTo>
                    <a:pt x="414" y="363"/>
                  </a:lnTo>
                  <a:lnTo>
                    <a:pt x="411" y="367"/>
                  </a:lnTo>
                  <a:lnTo>
                    <a:pt x="410" y="369"/>
                  </a:lnTo>
                  <a:lnTo>
                    <a:pt x="408" y="378"/>
                  </a:lnTo>
                  <a:lnTo>
                    <a:pt x="408" y="387"/>
                  </a:lnTo>
                  <a:lnTo>
                    <a:pt x="409" y="395"/>
                  </a:lnTo>
                  <a:lnTo>
                    <a:pt x="408" y="404"/>
                  </a:lnTo>
                  <a:lnTo>
                    <a:pt x="406" y="411"/>
                  </a:lnTo>
                  <a:lnTo>
                    <a:pt x="404" y="415"/>
                  </a:lnTo>
                  <a:lnTo>
                    <a:pt x="402" y="420"/>
                  </a:lnTo>
                  <a:lnTo>
                    <a:pt x="397" y="425"/>
                  </a:lnTo>
                  <a:lnTo>
                    <a:pt x="386" y="431"/>
                  </a:lnTo>
                  <a:lnTo>
                    <a:pt x="376" y="436"/>
                  </a:lnTo>
                  <a:lnTo>
                    <a:pt x="364" y="439"/>
                  </a:lnTo>
                  <a:lnTo>
                    <a:pt x="352" y="440"/>
                  </a:lnTo>
                  <a:lnTo>
                    <a:pt x="337" y="441"/>
                  </a:lnTo>
                  <a:lnTo>
                    <a:pt x="322" y="439"/>
                  </a:lnTo>
                  <a:lnTo>
                    <a:pt x="309" y="438"/>
                  </a:lnTo>
                  <a:lnTo>
                    <a:pt x="296" y="433"/>
                  </a:lnTo>
                  <a:lnTo>
                    <a:pt x="271" y="421"/>
                  </a:lnTo>
                  <a:lnTo>
                    <a:pt x="247" y="404"/>
                  </a:lnTo>
                  <a:lnTo>
                    <a:pt x="236" y="396"/>
                  </a:lnTo>
                  <a:lnTo>
                    <a:pt x="227" y="388"/>
                  </a:lnTo>
                  <a:lnTo>
                    <a:pt x="219" y="382"/>
                  </a:lnTo>
                  <a:lnTo>
                    <a:pt x="212" y="375"/>
                  </a:lnTo>
                  <a:lnTo>
                    <a:pt x="201" y="363"/>
                  </a:lnTo>
                  <a:lnTo>
                    <a:pt x="193" y="353"/>
                  </a:lnTo>
                  <a:lnTo>
                    <a:pt x="195" y="346"/>
                  </a:lnTo>
                  <a:lnTo>
                    <a:pt x="195" y="342"/>
                  </a:lnTo>
                  <a:lnTo>
                    <a:pt x="193" y="338"/>
                  </a:lnTo>
                  <a:lnTo>
                    <a:pt x="192" y="339"/>
                  </a:lnTo>
                  <a:lnTo>
                    <a:pt x="191" y="340"/>
                  </a:lnTo>
                  <a:lnTo>
                    <a:pt x="190" y="344"/>
                  </a:lnTo>
                  <a:lnTo>
                    <a:pt x="183" y="348"/>
                  </a:lnTo>
                  <a:lnTo>
                    <a:pt x="179" y="349"/>
                  </a:lnTo>
                  <a:lnTo>
                    <a:pt x="176" y="349"/>
                  </a:lnTo>
                  <a:lnTo>
                    <a:pt x="168" y="345"/>
                  </a:lnTo>
                  <a:lnTo>
                    <a:pt x="163" y="337"/>
                  </a:lnTo>
                  <a:lnTo>
                    <a:pt x="161" y="333"/>
                  </a:lnTo>
                  <a:lnTo>
                    <a:pt x="159" y="329"/>
                  </a:lnTo>
                  <a:lnTo>
                    <a:pt x="153" y="321"/>
                  </a:lnTo>
                  <a:lnTo>
                    <a:pt x="147" y="314"/>
                  </a:lnTo>
                  <a:lnTo>
                    <a:pt x="142" y="306"/>
                  </a:lnTo>
                  <a:lnTo>
                    <a:pt x="139" y="298"/>
                  </a:lnTo>
                  <a:lnTo>
                    <a:pt x="137" y="290"/>
                  </a:lnTo>
                  <a:lnTo>
                    <a:pt x="137" y="273"/>
                  </a:lnTo>
                  <a:lnTo>
                    <a:pt x="139" y="265"/>
                  </a:lnTo>
                  <a:lnTo>
                    <a:pt x="141" y="256"/>
                  </a:lnTo>
                  <a:lnTo>
                    <a:pt x="147" y="248"/>
                  </a:lnTo>
                  <a:lnTo>
                    <a:pt x="156" y="242"/>
                  </a:lnTo>
                  <a:lnTo>
                    <a:pt x="169" y="243"/>
                  </a:lnTo>
                  <a:lnTo>
                    <a:pt x="175" y="244"/>
                  </a:lnTo>
                  <a:lnTo>
                    <a:pt x="180" y="249"/>
                  </a:lnTo>
                  <a:lnTo>
                    <a:pt x="184" y="254"/>
                  </a:lnTo>
                  <a:lnTo>
                    <a:pt x="187" y="260"/>
                  </a:lnTo>
                  <a:lnTo>
                    <a:pt x="192" y="274"/>
                  </a:lnTo>
                  <a:lnTo>
                    <a:pt x="195" y="285"/>
                  </a:lnTo>
                  <a:lnTo>
                    <a:pt x="206" y="288"/>
                  </a:lnTo>
                  <a:lnTo>
                    <a:pt x="212" y="287"/>
                  </a:lnTo>
                  <a:lnTo>
                    <a:pt x="217" y="283"/>
                  </a:lnTo>
                  <a:lnTo>
                    <a:pt x="220" y="285"/>
                  </a:lnTo>
                  <a:lnTo>
                    <a:pt x="222" y="289"/>
                  </a:lnTo>
                  <a:lnTo>
                    <a:pt x="224" y="292"/>
                  </a:lnTo>
                  <a:lnTo>
                    <a:pt x="228" y="294"/>
                  </a:lnTo>
                  <a:lnTo>
                    <a:pt x="229" y="294"/>
                  </a:lnTo>
                  <a:lnTo>
                    <a:pt x="234" y="297"/>
                  </a:lnTo>
                  <a:lnTo>
                    <a:pt x="241" y="299"/>
                  </a:lnTo>
                  <a:lnTo>
                    <a:pt x="247" y="300"/>
                  </a:lnTo>
                  <a:lnTo>
                    <a:pt x="254" y="298"/>
                  </a:lnTo>
                  <a:lnTo>
                    <a:pt x="259" y="296"/>
                  </a:lnTo>
                  <a:lnTo>
                    <a:pt x="266" y="286"/>
                  </a:lnTo>
                  <a:lnTo>
                    <a:pt x="269" y="277"/>
                  </a:lnTo>
                  <a:lnTo>
                    <a:pt x="272" y="256"/>
                  </a:lnTo>
                  <a:lnTo>
                    <a:pt x="281" y="247"/>
                  </a:lnTo>
                  <a:lnTo>
                    <a:pt x="286" y="238"/>
                  </a:lnTo>
                  <a:lnTo>
                    <a:pt x="291" y="227"/>
                  </a:lnTo>
                  <a:lnTo>
                    <a:pt x="292" y="216"/>
                  </a:lnTo>
                  <a:lnTo>
                    <a:pt x="291" y="210"/>
                  </a:lnTo>
                  <a:lnTo>
                    <a:pt x="289" y="204"/>
                  </a:lnTo>
                  <a:lnTo>
                    <a:pt x="283" y="189"/>
                  </a:lnTo>
                  <a:lnTo>
                    <a:pt x="288" y="176"/>
                  </a:lnTo>
                  <a:lnTo>
                    <a:pt x="294" y="174"/>
                  </a:lnTo>
                  <a:lnTo>
                    <a:pt x="303" y="171"/>
                  </a:lnTo>
                  <a:lnTo>
                    <a:pt x="311" y="165"/>
                  </a:lnTo>
                  <a:lnTo>
                    <a:pt x="319" y="156"/>
                  </a:lnTo>
                  <a:lnTo>
                    <a:pt x="324" y="146"/>
                  </a:lnTo>
                  <a:lnTo>
                    <a:pt x="325" y="146"/>
                  </a:lnTo>
                  <a:lnTo>
                    <a:pt x="337" y="144"/>
                  </a:lnTo>
                  <a:lnTo>
                    <a:pt x="349" y="140"/>
                  </a:lnTo>
                  <a:lnTo>
                    <a:pt x="359" y="134"/>
                  </a:lnTo>
                  <a:lnTo>
                    <a:pt x="364" y="128"/>
                  </a:lnTo>
                  <a:lnTo>
                    <a:pt x="368" y="123"/>
                  </a:lnTo>
                  <a:lnTo>
                    <a:pt x="370" y="120"/>
                  </a:lnTo>
                  <a:lnTo>
                    <a:pt x="374" y="121"/>
                  </a:lnTo>
                  <a:lnTo>
                    <a:pt x="381" y="121"/>
                  </a:lnTo>
                  <a:lnTo>
                    <a:pt x="392" y="117"/>
                  </a:lnTo>
                  <a:lnTo>
                    <a:pt x="402" y="112"/>
                  </a:lnTo>
                  <a:lnTo>
                    <a:pt x="405" y="112"/>
                  </a:lnTo>
                  <a:lnTo>
                    <a:pt x="406" y="113"/>
                  </a:lnTo>
                  <a:lnTo>
                    <a:pt x="414" y="131"/>
                  </a:lnTo>
                  <a:lnTo>
                    <a:pt x="420" y="149"/>
                  </a:lnTo>
                  <a:lnTo>
                    <a:pt x="423" y="154"/>
                  </a:lnTo>
                  <a:lnTo>
                    <a:pt x="425" y="161"/>
                  </a:lnTo>
                  <a:lnTo>
                    <a:pt x="426" y="174"/>
                  </a:lnTo>
                  <a:lnTo>
                    <a:pt x="428" y="185"/>
                  </a:lnTo>
                  <a:lnTo>
                    <a:pt x="432" y="195"/>
                  </a:lnTo>
                  <a:lnTo>
                    <a:pt x="437" y="204"/>
                  </a:lnTo>
                  <a:lnTo>
                    <a:pt x="441" y="216"/>
                  </a:lnTo>
                  <a:lnTo>
                    <a:pt x="445" y="227"/>
                  </a:lnTo>
                  <a:lnTo>
                    <a:pt x="450" y="238"/>
                  </a:lnTo>
                  <a:lnTo>
                    <a:pt x="461" y="260"/>
                  </a:lnTo>
                  <a:lnTo>
                    <a:pt x="462" y="265"/>
                  </a:lnTo>
                  <a:lnTo>
                    <a:pt x="463" y="269"/>
                  </a:lnTo>
                  <a:lnTo>
                    <a:pt x="463" y="272"/>
                  </a:lnTo>
                  <a:lnTo>
                    <a:pt x="461" y="276"/>
                  </a:lnTo>
                  <a:lnTo>
                    <a:pt x="460" y="276"/>
                  </a:lnTo>
                  <a:lnTo>
                    <a:pt x="460" y="276"/>
                  </a:lnTo>
                  <a:lnTo>
                    <a:pt x="465" y="251"/>
                  </a:lnTo>
                  <a:lnTo>
                    <a:pt x="448" y="216"/>
                  </a:lnTo>
                  <a:lnTo>
                    <a:pt x="433" y="181"/>
                  </a:lnTo>
                  <a:lnTo>
                    <a:pt x="430" y="174"/>
                  </a:lnTo>
                  <a:lnTo>
                    <a:pt x="429" y="167"/>
                  </a:lnTo>
                  <a:lnTo>
                    <a:pt x="429" y="154"/>
                  </a:lnTo>
                  <a:lnTo>
                    <a:pt x="423" y="133"/>
                  </a:lnTo>
                  <a:lnTo>
                    <a:pt x="415" y="113"/>
                  </a:lnTo>
                  <a:lnTo>
                    <a:pt x="414" y="111"/>
                  </a:lnTo>
                  <a:lnTo>
                    <a:pt x="415" y="109"/>
                  </a:lnTo>
                  <a:lnTo>
                    <a:pt x="416" y="108"/>
                  </a:lnTo>
                  <a:lnTo>
                    <a:pt x="418" y="106"/>
                  </a:lnTo>
                  <a:lnTo>
                    <a:pt x="419" y="94"/>
                  </a:lnTo>
                  <a:lnTo>
                    <a:pt x="416" y="83"/>
                  </a:lnTo>
                  <a:lnTo>
                    <a:pt x="416" y="80"/>
                  </a:lnTo>
                  <a:lnTo>
                    <a:pt x="417" y="78"/>
                  </a:lnTo>
                  <a:lnTo>
                    <a:pt x="418" y="75"/>
                  </a:lnTo>
                  <a:lnTo>
                    <a:pt x="418" y="73"/>
                  </a:lnTo>
                  <a:lnTo>
                    <a:pt x="417" y="68"/>
                  </a:lnTo>
                  <a:lnTo>
                    <a:pt x="415" y="64"/>
                  </a:lnTo>
                  <a:lnTo>
                    <a:pt x="411" y="60"/>
                  </a:lnTo>
                  <a:lnTo>
                    <a:pt x="408" y="58"/>
                  </a:lnTo>
                  <a:lnTo>
                    <a:pt x="400" y="47"/>
                  </a:lnTo>
                  <a:lnTo>
                    <a:pt x="391" y="36"/>
                  </a:lnTo>
                  <a:lnTo>
                    <a:pt x="391" y="34"/>
                  </a:lnTo>
                  <a:lnTo>
                    <a:pt x="390" y="34"/>
                  </a:lnTo>
                  <a:lnTo>
                    <a:pt x="395" y="27"/>
                  </a:lnTo>
                  <a:lnTo>
                    <a:pt x="397" y="19"/>
                  </a:lnTo>
                  <a:lnTo>
                    <a:pt x="395" y="10"/>
                  </a:lnTo>
                  <a:lnTo>
                    <a:pt x="392" y="6"/>
                  </a:lnTo>
                  <a:lnTo>
                    <a:pt x="389" y="1"/>
                  </a:lnTo>
                  <a:lnTo>
                    <a:pt x="382" y="0"/>
                  </a:lnTo>
                  <a:lnTo>
                    <a:pt x="375" y="2"/>
                  </a:lnTo>
                  <a:lnTo>
                    <a:pt x="362" y="9"/>
                  </a:lnTo>
                  <a:lnTo>
                    <a:pt x="361" y="10"/>
                  </a:lnTo>
                  <a:lnTo>
                    <a:pt x="360" y="12"/>
                  </a:lnTo>
                  <a:lnTo>
                    <a:pt x="356" y="13"/>
                  </a:lnTo>
                  <a:lnTo>
                    <a:pt x="350" y="9"/>
                  </a:lnTo>
                  <a:lnTo>
                    <a:pt x="348" y="14"/>
                  </a:lnTo>
                  <a:lnTo>
                    <a:pt x="342" y="17"/>
                  </a:lnTo>
                  <a:lnTo>
                    <a:pt x="352" y="21"/>
                  </a:lnTo>
                  <a:lnTo>
                    <a:pt x="352" y="22"/>
                  </a:lnTo>
                  <a:lnTo>
                    <a:pt x="331" y="40"/>
                  </a:lnTo>
                  <a:lnTo>
                    <a:pt x="294" y="76"/>
                  </a:lnTo>
                  <a:lnTo>
                    <a:pt x="285" y="86"/>
                  </a:lnTo>
                  <a:lnTo>
                    <a:pt x="252" y="125"/>
                  </a:lnTo>
                  <a:lnTo>
                    <a:pt x="238" y="142"/>
                  </a:lnTo>
                  <a:lnTo>
                    <a:pt x="222" y="162"/>
                  </a:lnTo>
                  <a:lnTo>
                    <a:pt x="206" y="182"/>
                  </a:lnTo>
                  <a:lnTo>
                    <a:pt x="193" y="201"/>
                  </a:lnTo>
                  <a:lnTo>
                    <a:pt x="182" y="218"/>
                  </a:lnTo>
                  <a:lnTo>
                    <a:pt x="172" y="235"/>
                  </a:lnTo>
                  <a:lnTo>
                    <a:pt x="169" y="237"/>
                  </a:lnTo>
                  <a:lnTo>
                    <a:pt x="167" y="235"/>
                  </a:lnTo>
                  <a:lnTo>
                    <a:pt x="163" y="235"/>
                  </a:lnTo>
                  <a:lnTo>
                    <a:pt x="161" y="235"/>
                  </a:lnTo>
                  <a:lnTo>
                    <a:pt x="163" y="235"/>
                  </a:lnTo>
                  <a:lnTo>
                    <a:pt x="156" y="237"/>
                  </a:lnTo>
                  <a:lnTo>
                    <a:pt x="151" y="239"/>
                  </a:lnTo>
                  <a:lnTo>
                    <a:pt x="146" y="242"/>
                  </a:lnTo>
                  <a:lnTo>
                    <a:pt x="141" y="245"/>
                  </a:lnTo>
                  <a:lnTo>
                    <a:pt x="136" y="253"/>
                  </a:lnTo>
                  <a:lnTo>
                    <a:pt x="131" y="262"/>
                  </a:lnTo>
                  <a:lnTo>
                    <a:pt x="128" y="271"/>
                  </a:lnTo>
                  <a:lnTo>
                    <a:pt x="128" y="280"/>
                  </a:lnTo>
                  <a:lnTo>
                    <a:pt x="129" y="295"/>
                  </a:lnTo>
                  <a:lnTo>
                    <a:pt x="132" y="301"/>
                  </a:lnTo>
                  <a:lnTo>
                    <a:pt x="136" y="309"/>
                  </a:lnTo>
                  <a:lnTo>
                    <a:pt x="126" y="321"/>
                  </a:lnTo>
                  <a:lnTo>
                    <a:pt x="124" y="324"/>
                  </a:lnTo>
                  <a:lnTo>
                    <a:pt x="120" y="326"/>
                  </a:lnTo>
                  <a:lnTo>
                    <a:pt x="116" y="332"/>
                  </a:lnTo>
                  <a:lnTo>
                    <a:pt x="116" y="333"/>
                  </a:lnTo>
                  <a:lnTo>
                    <a:pt x="118" y="335"/>
                  </a:lnTo>
                  <a:lnTo>
                    <a:pt x="128" y="329"/>
                  </a:lnTo>
                  <a:lnTo>
                    <a:pt x="136" y="321"/>
                  </a:lnTo>
                  <a:lnTo>
                    <a:pt x="140" y="317"/>
                  </a:lnTo>
                  <a:lnTo>
                    <a:pt x="141" y="319"/>
                  </a:lnTo>
                  <a:lnTo>
                    <a:pt x="143" y="319"/>
                  </a:lnTo>
                  <a:lnTo>
                    <a:pt x="143" y="321"/>
                  </a:lnTo>
                  <a:lnTo>
                    <a:pt x="143" y="322"/>
                  </a:lnTo>
                  <a:lnTo>
                    <a:pt x="129" y="335"/>
                  </a:lnTo>
                  <a:lnTo>
                    <a:pt x="117" y="345"/>
                  </a:lnTo>
                  <a:lnTo>
                    <a:pt x="91" y="363"/>
                  </a:lnTo>
                  <a:lnTo>
                    <a:pt x="87" y="365"/>
                  </a:lnTo>
                  <a:lnTo>
                    <a:pt x="91" y="365"/>
                  </a:lnTo>
                  <a:lnTo>
                    <a:pt x="101" y="363"/>
                  </a:lnTo>
                  <a:lnTo>
                    <a:pt x="113" y="358"/>
                  </a:lnTo>
                  <a:lnTo>
                    <a:pt x="120" y="351"/>
                  </a:lnTo>
                  <a:lnTo>
                    <a:pt x="143" y="336"/>
                  </a:lnTo>
                  <a:lnTo>
                    <a:pt x="149" y="330"/>
                  </a:lnTo>
                  <a:lnTo>
                    <a:pt x="151" y="332"/>
                  </a:lnTo>
                  <a:lnTo>
                    <a:pt x="153" y="332"/>
                  </a:lnTo>
                  <a:lnTo>
                    <a:pt x="154" y="335"/>
                  </a:lnTo>
                  <a:lnTo>
                    <a:pt x="156" y="339"/>
                  </a:lnTo>
                  <a:lnTo>
                    <a:pt x="158" y="343"/>
                  </a:lnTo>
                  <a:lnTo>
                    <a:pt x="159" y="346"/>
                  </a:lnTo>
                  <a:lnTo>
                    <a:pt x="156" y="353"/>
                  </a:lnTo>
                  <a:lnTo>
                    <a:pt x="156" y="361"/>
                  </a:lnTo>
                  <a:lnTo>
                    <a:pt x="158" y="379"/>
                  </a:lnTo>
                  <a:lnTo>
                    <a:pt x="161" y="396"/>
                  </a:lnTo>
                  <a:lnTo>
                    <a:pt x="166" y="413"/>
                  </a:lnTo>
                  <a:lnTo>
                    <a:pt x="167" y="431"/>
                  </a:lnTo>
                  <a:lnTo>
                    <a:pt x="167" y="433"/>
                  </a:lnTo>
                  <a:lnTo>
                    <a:pt x="165" y="439"/>
                  </a:lnTo>
                  <a:lnTo>
                    <a:pt x="159" y="442"/>
                  </a:lnTo>
                  <a:lnTo>
                    <a:pt x="148" y="444"/>
                  </a:lnTo>
                  <a:lnTo>
                    <a:pt x="133" y="444"/>
                  </a:lnTo>
                  <a:lnTo>
                    <a:pt x="116" y="444"/>
                  </a:lnTo>
                  <a:lnTo>
                    <a:pt x="101" y="446"/>
                  </a:lnTo>
                  <a:lnTo>
                    <a:pt x="99" y="446"/>
                  </a:lnTo>
                  <a:lnTo>
                    <a:pt x="97" y="447"/>
                  </a:lnTo>
                  <a:lnTo>
                    <a:pt x="91" y="448"/>
                  </a:lnTo>
                  <a:lnTo>
                    <a:pt x="87" y="451"/>
                  </a:lnTo>
                  <a:lnTo>
                    <a:pt x="81" y="451"/>
                  </a:lnTo>
                  <a:lnTo>
                    <a:pt x="81" y="452"/>
                  </a:lnTo>
                  <a:lnTo>
                    <a:pt x="77" y="454"/>
                  </a:lnTo>
                  <a:lnTo>
                    <a:pt x="77" y="456"/>
                  </a:lnTo>
                  <a:lnTo>
                    <a:pt x="79" y="458"/>
                  </a:lnTo>
                  <a:lnTo>
                    <a:pt x="81" y="458"/>
                  </a:lnTo>
                  <a:lnTo>
                    <a:pt x="85" y="458"/>
                  </a:lnTo>
                  <a:lnTo>
                    <a:pt x="89" y="456"/>
                  </a:lnTo>
                  <a:lnTo>
                    <a:pt x="94" y="455"/>
                  </a:lnTo>
                  <a:lnTo>
                    <a:pt x="97" y="454"/>
                  </a:lnTo>
                  <a:lnTo>
                    <a:pt x="126" y="453"/>
                  </a:lnTo>
                  <a:lnTo>
                    <a:pt x="139" y="453"/>
                  </a:lnTo>
                  <a:lnTo>
                    <a:pt x="151" y="454"/>
                  </a:lnTo>
                  <a:lnTo>
                    <a:pt x="156" y="454"/>
                  </a:lnTo>
                  <a:lnTo>
                    <a:pt x="162" y="452"/>
                  </a:lnTo>
                  <a:lnTo>
                    <a:pt x="168" y="449"/>
                  </a:lnTo>
                  <a:lnTo>
                    <a:pt x="172" y="442"/>
                  </a:lnTo>
                  <a:lnTo>
                    <a:pt x="174" y="431"/>
                  </a:lnTo>
                  <a:lnTo>
                    <a:pt x="174" y="419"/>
                  </a:lnTo>
                  <a:lnTo>
                    <a:pt x="172" y="410"/>
                  </a:lnTo>
                  <a:lnTo>
                    <a:pt x="168" y="392"/>
                  </a:lnTo>
                  <a:lnTo>
                    <a:pt x="166" y="377"/>
                  </a:lnTo>
                  <a:lnTo>
                    <a:pt x="165" y="361"/>
                  </a:lnTo>
                  <a:lnTo>
                    <a:pt x="165" y="356"/>
                  </a:lnTo>
                  <a:lnTo>
                    <a:pt x="167" y="356"/>
                  </a:lnTo>
                  <a:lnTo>
                    <a:pt x="168" y="356"/>
                  </a:lnTo>
                  <a:lnTo>
                    <a:pt x="169" y="358"/>
                  </a:lnTo>
                  <a:lnTo>
                    <a:pt x="172" y="358"/>
                  </a:lnTo>
                  <a:lnTo>
                    <a:pt x="173" y="360"/>
                  </a:lnTo>
                  <a:lnTo>
                    <a:pt x="176" y="360"/>
                  </a:lnTo>
                  <a:lnTo>
                    <a:pt x="178" y="360"/>
                  </a:lnTo>
                  <a:lnTo>
                    <a:pt x="178" y="361"/>
                  </a:lnTo>
                  <a:lnTo>
                    <a:pt x="186" y="390"/>
                  </a:lnTo>
                  <a:lnTo>
                    <a:pt x="192" y="410"/>
                  </a:lnTo>
                  <a:lnTo>
                    <a:pt x="193" y="417"/>
                  </a:lnTo>
                  <a:lnTo>
                    <a:pt x="195" y="426"/>
                  </a:lnTo>
                  <a:lnTo>
                    <a:pt x="197" y="442"/>
                  </a:lnTo>
                  <a:lnTo>
                    <a:pt x="196" y="453"/>
                  </a:lnTo>
                  <a:lnTo>
                    <a:pt x="193" y="462"/>
                  </a:lnTo>
                  <a:lnTo>
                    <a:pt x="189" y="467"/>
                  </a:lnTo>
                  <a:lnTo>
                    <a:pt x="182" y="471"/>
                  </a:lnTo>
                  <a:lnTo>
                    <a:pt x="168" y="472"/>
                  </a:lnTo>
                  <a:lnTo>
                    <a:pt x="168" y="471"/>
                  </a:lnTo>
                  <a:lnTo>
                    <a:pt x="165" y="471"/>
                  </a:lnTo>
                  <a:lnTo>
                    <a:pt x="140" y="469"/>
                  </a:lnTo>
                  <a:lnTo>
                    <a:pt x="106" y="468"/>
                  </a:lnTo>
                  <a:lnTo>
                    <a:pt x="72" y="469"/>
                  </a:lnTo>
                  <a:lnTo>
                    <a:pt x="66" y="471"/>
                  </a:lnTo>
                  <a:lnTo>
                    <a:pt x="58" y="471"/>
                  </a:lnTo>
                  <a:lnTo>
                    <a:pt x="56" y="467"/>
                  </a:lnTo>
                  <a:lnTo>
                    <a:pt x="56" y="466"/>
                  </a:lnTo>
                  <a:lnTo>
                    <a:pt x="62" y="452"/>
                  </a:lnTo>
                  <a:lnTo>
                    <a:pt x="63" y="440"/>
                  </a:lnTo>
                  <a:lnTo>
                    <a:pt x="62" y="433"/>
                  </a:lnTo>
                  <a:lnTo>
                    <a:pt x="58" y="425"/>
                  </a:lnTo>
                  <a:lnTo>
                    <a:pt x="49" y="411"/>
                  </a:lnTo>
                  <a:lnTo>
                    <a:pt x="38" y="400"/>
                  </a:lnTo>
                  <a:lnTo>
                    <a:pt x="32" y="393"/>
                  </a:lnTo>
                  <a:lnTo>
                    <a:pt x="24" y="387"/>
                  </a:lnTo>
                  <a:lnTo>
                    <a:pt x="11" y="373"/>
                  </a:lnTo>
                  <a:lnTo>
                    <a:pt x="8" y="373"/>
                  </a:lnTo>
                  <a:lnTo>
                    <a:pt x="6" y="371"/>
                  </a:lnTo>
                  <a:lnTo>
                    <a:pt x="4" y="371"/>
                  </a:lnTo>
                  <a:lnTo>
                    <a:pt x="0" y="376"/>
                  </a:lnTo>
                  <a:lnTo>
                    <a:pt x="17" y="394"/>
                  </a:lnTo>
                  <a:lnTo>
                    <a:pt x="24" y="398"/>
                  </a:lnTo>
                  <a:lnTo>
                    <a:pt x="31" y="403"/>
                  </a:lnTo>
                  <a:lnTo>
                    <a:pt x="36" y="410"/>
                  </a:lnTo>
                  <a:lnTo>
                    <a:pt x="43" y="415"/>
                  </a:lnTo>
                  <a:lnTo>
                    <a:pt x="48" y="423"/>
                  </a:lnTo>
                  <a:lnTo>
                    <a:pt x="50" y="430"/>
                  </a:lnTo>
                  <a:lnTo>
                    <a:pt x="51" y="438"/>
                  </a:lnTo>
                  <a:lnTo>
                    <a:pt x="50" y="446"/>
                  </a:lnTo>
                  <a:lnTo>
                    <a:pt x="49" y="455"/>
                  </a:lnTo>
                  <a:lnTo>
                    <a:pt x="43" y="463"/>
                  </a:lnTo>
                  <a:lnTo>
                    <a:pt x="36" y="469"/>
                  </a:lnTo>
                  <a:lnTo>
                    <a:pt x="29" y="476"/>
                  </a:lnTo>
                  <a:lnTo>
                    <a:pt x="25" y="487"/>
                  </a:lnTo>
                  <a:lnTo>
                    <a:pt x="25" y="492"/>
                  </a:lnTo>
                  <a:lnTo>
                    <a:pt x="27" y="497"/>
                  </a:lnTo>
                  <a:lnTo>
                    <a:pt x="31" y="501"/>
                  </a:lnTo>
                  <a:lnTo>
                    <a:pt x="42" y="506"/>
                  </a:lnTo>
                  <a:lnTo>
                    <a:pt x="45" y="510"/>
                  </a:lnTo>
                  <a:lnTo>
                    <a:pt x="47" y="516"/>
                  </a:lnTo>
                  <a:lnTo>
                    <a:pt x="51" y="520"/>
                  </a:lnTo>
                  <a:lnTo>
                    <a:pt x="62" y="528"/>
                  </a:lnTo>
                  <a:lnTo>
                    <a:pt x="72" y="531"/>
                  </a:lnTo>
                  <a:lnTo>
                    <a:pt x="76" y="533"/>
                  </a:lnTo>
                  <a:lnTo>
                    <a:pt x="79" y="533"/>
                  </a:lnTo>
                  <a:lnTo>
                    <a:pt x="87" y="536"/>
                  </a:lnTo>
                  <a:lnTo>
                    <a:pt x="88" y="538"/>
                  </a:lnTo>
                  <a:lnTo>
                    <a:pt x="89" y="539"/>
                  </a:lnTo>
                  <a:lnTo>
                    <a:pt x="98" y="544"/>
                  </a:lnTo>
                  <a:lnTo>
                    <a:pt x="107" y="545"/>
                  </a:lnTo>
                  <a:lnTo>
                    <a:pt x="120" y="545"/>
                  </a:lnTo>
                  <a:lnTo>
                    <a:pt x="127" y="545"/>
                  </a:lnTo>
                  <a:lnTo>
                    <a:pt x="134" y="546"/>
                  </a:lnTo>
                  <a:lnTo>
                    <a:pt x="141" y="547"/>
                  </a:lnTo>
                  <a:lnTo>
                    <a:pt x="147" y="547"/>
                  </a:lnTo>
                  <a:lnTo>
                    <a:pt x="156" y="545"/>
                  </a:lnTo>
                  <a:lnTo>
                    <a:pt x="182" y="545"/>
                  </a:lnTo>
                  <a:lnTo>
                    <a:pt x="212" y="545"/>
                  </a:lnTo>
                  <a:lnTo>
                    <a:pt x="243" y="546"/>
                  </a:lnTo>
                  <a:lnTo>
                    <a:pt x="274" y="547"/>
                  </a:lnTo>
                  <a:lnTo>
                    <a:pt x="304" y="549"/>
                  </a:lnTo>
                  <a:lnTo>
                    <a:pt x="310" y="550"/>
                  </a:lnTo>
                  <a:lnTo>
                    <a:pt x="315" y="552"/>
                  </a:lnTo>
                  <a:lnTo>
                    <a:pt x="321" y="552"/>
                  </a:lnTo>
                  <a:lnTo>
                    <a:pt x="327" y="551"/>
                  </a:lnTo>
                  <a:lnTo>
                    <a:pt x="328" y="546"/>
                  </a:lnTo>
                  <a:lnTo>
                    <a:pt x="327" y="544"/>
                  </a:lnTo>
                  <a:lnTo>
                    <a:pt x="321" y="531"/>
                  </a:lnTo>
                  <a:lnTo>
                    <a:pt x="316" y="519"/>
                  </a:lnTo>
                  <a:lnTo>
                    <a:pt x="312" y="507"/>
                  </a:lnTo>
                  <a:lnTo>
                    <a:pt x="311" y="495"/>
                  </a:lnTo>
                  <a:lnTo>
                    <a:pt x="311" y="471"/>
                  </a:lnTo>
                  <a:lnTo>
                    <a:pt x="315" y="446"/>
                  </a:lnTo>
                  <a:lnTo>
                    <a:pt x="324" y="448"/>
                  </a:lnTo>
                  <a:lnTo>
                    <a:pt x="324" y="449"/>
                  </a:lnTo>
                  <a:lnTo>
                    <a:pt x="342" y="449"/>
                  </a:lnTo>
                  <a:lnTo>
                    <a:pt x="361" y="447"/>
                  </a:lnTo>
                  <a:lnTo>
                    <a:pt x="379" y="441"/>
                  </a:lnTo>
                  <a:lnTo>
                    <a:pt x="399" y="433"/>
                  </a:lnTo>
                  <a:lnTo>
                    <a:pt x="406" y="426"/>
                  </a:lnTo>
                  <a:lnTo>
                    <a:pt x="413" y="416"/>
                  </a:lnTo>
                  <a:lnTo>
                    <a:pt x="416" y="406"/>
                  </a:lnTo>
                  <a:lnTo>
                    <a:pt x="416" y="396"/>
                  </a:lnTo>
                  <a:lnTo>
                    <a:pt x="415" y="384"/>
                  </a:lnTo>
                  <a:lnTo>
                    <a:pt x="416" y="371"/>
                  </a:lnTo>
                  <a:lnTo>
                    <a:pt x="418" y="364"/>
                  </a:lnTo>
                  <a:lnTo>
                    <a:pt x="422" y="360"/>
                  </a:lnTo>
                  <a:lnTo>
                    <a:pt x="423" y="359"/>
                  </a:lnTo>
                  <a:lnTo>
                    <a:pt x="425" y="357"/>
                  </a:lnTo>
                  <a:lnTo>
                    <a:pt x="429" y="351"/>
                  </a:lnTo>
                  <a:lnTo>
                    <a:pt x="429" y="347"/>
                  </a:lnTo>
                  <a:lnTo>
                    <a:pt x="428" y="344"/>
                  </a:lnTo>
                  <a:lnTo>
                    <a:pt x="426" y="342"/>
                  </a:lnTo>
                  <a:lnTo>
                    <a:pt x="424" y="340"/>
                  </a:lnTo>
                  <a:lnTo>
                    <a:pt x="428" y="337"/>
                  </a:lnTo>
                  <a:lnTo>
                    <a:pt x="430" y="334"/>
                  </a:lnTo>
                  <a:lnTo>
                    <a:pt x="431" y="328"/>
                  </a:lnTo>
                  <a:lnTo>
                    <a:pt x="429" y="322"/>
                  </a:lnTo>
                  <a:lnTo>
                    <a:pt x="427" y="320"/>
                  </a:lnTo>
                  <a:lnTo>
                    <a:pt x="426" y="316"/>
                  </a:lnTo>
                  <a:lnTo>
                    <a:pt x="424" y="307"/>
                  </a:lnTo>
                  <a:lnTo>
                    <a:pt x="423" y="300"/>
                  </a:lnTo>
                  <a:lnTo>
                    <a:pt x="425" y="296"/>
                  </a:lnTo>
                  <a:lnTo>
                    <a:pt x="428" y="294"/>
                  </a:lnTo>
                  <a:lnTo>
                    <a:pt x="435" y="291"/>
                  </a:lnTo>
                  <a:lnTo>
                    <a:pt x="442" y="289"/>
                  </a:lnTo>
                  <a:lnTo>
                    <a:pt x="456" y="283"/>
                  </a:lnTo>
                  <a:lnTo>
                    <a:pt x="462" y="280"/>
                  </a:lnTo>
                  <a:lnTo>
                    <a:pt x="466" y="276"/>
                  </a:lnTo>
                  <a:lnTo>
                    <a:pt x="468" y="270"/>
                  </a:lnTo>
                  <a:lnTo>
                    <a:pt x="468" y="265"/>
                  </a:lnTo>
                  <a:lnTo>
                    <a:pt x="465" y="251"/>
                  </a:lnTo>
                  <a:lnTo>
                    <a:pt x="460" y="276"/>
                  </a:lnTo>
                  <a:lnTo>
                    <a:pt x="47" y="491"/>
                  </a:lnTo>
                  <a:lnTo>
                    <a:pt x="45" y="494"/>
                  </a:lnTo>
                  <a:lnTo>
                    <a:pt x="45" y="499"/>
                  </a:lnTo>
                  <a:lnTo>
                    <a:pt x="42" y="500"/>
                  </a:lnTo>
                  <a:lnTo>
                    <a:pt x="38" y="497"/>
                  </a:lnTo>
                  <a:lnTo>
                    <a:pt x="35" y="495"/>
                  </a:lnTo>
                  <a:lnTo>
                    <a:pt x="34" y="494"/>
                  </a:lnTo>
                  <a:lnTo>
                    <a:pt x="33" y="491"/>
                  </a:lnTo>
                  <a:lnTo>
                    <a:pt x="34" y="487"/>
                  </a:lnTo>
                  <a:lnTo>
                    <a:pt x="36" y="483"/>
                  </a:lnTo>
                  <a:lnTo>
                    <a:pt x="43" y="481"/>
                  </a:lnTo>
                  <a:lnTo>
                    <a:pt x="47" y="481"/>
                  </a:lnTo>
                  <a:lnTo>
                    <a:pt x="49" y="483"/>
                  </a:lnTo>
                  <a:lnTo>
                    <a:pt x="47" y="487"/>
                  </a:lnTo>
                  <a:lnTo>
                    <a:pt x="47" y="491"/>
                  </a:lnTo>
                  <a:lnTo>
                    <a:pt x="460" y="276"/>
                  </a:lnTo>
                  <a:lnTo>
                    <a:pt x="72" y="524"/>
                  </a:lnTo>
                  <a:lnTo>
                    <a:pt x="66" y="523"/>
                  </a:lnTo>
                  <a:lnTo>
                    <a:pt x="62" y="521"/>
                  </a:lnTo>
                  <a:lnTo>
                    <a:pt x="60" y="518"/>
                  </a:lnTo>
                  <a:lnTo>
                    <a:pt x="58" y="512"/>
                  </a:lnTo>
                  <a:lnTo>
                    <a:pt x="55" y="501"/>
                  </a:lnTo>
                  <a:lnTo>
                    <a:pt x="56" y="487"/>
                  </a:lnTo>
                  <a:lnTo>
                    <a:pt x="58" y="485"/>
                  </a:lnTo>
                  <a:lnTo>
                    <a:pt x="68" y="483"/>
                  </a:lnTo>
                  <a:lnTo>
                    <a:pt x="71" y="481"/>
                  </a:lnTo>
                  <a:lnTo>
                    <a:pt x="75" y="481"/>
                  </a:lnTo>
                  <a:lnTo>
                    <a:pt x="77" y="483"/>
                  </a:lnTo>
                  <a:lnTo>
                    <a:pt x="76" y="490"/>
                  </a:lnTo>
                  <a:lnTo>
                    <a:pt x="75" y="497"/>
                  </a:lnTo>
                  <a:lnTo>
                    <a:pt x="75" y="515"/>
                  </a:lnTo>
                  <a:lnTo>
                    <a:pt x="77" y="522"/>
                  </a:lnTo>
                  <a:lnTo>
                    <a:pt x="72" y="524"/>
                  </a:lnTo>
                  <a:lnTo>
                    <a:pt x="460" y="276"/>
                  </a:lnTo>
                  <a:lnTo>
                    <a:pt x="414" y="102"/>
                  </a:lnTo>
                  <a:lnTo>
                    <a:pt x="413" y="104"/>
                  </a:lnTo>
                  <a:lnTo>
                    <a:pt x="410" y="104"/>
                  </a:lnTo>
                  <a:lnTo>
                    <a:pt x="409" y="100"/>
                  </a:lnTo>
                  <a:lnTo>
                    <a:pt x="410" y="96"/>
                  </a:lnTo>
                  <a:lnTo>
                    <a:pt x="413" y="96"/>
                  </a:lnTo>
                  <a:lnTo>
                    <a:pt x="414" y="98"/>
                  </a:lnTo>
                  <a:lnTo>
                    <a:pt x="414" y="102"/>
                  </a:lnTo>
                  <a:lnTo>
                    <a:pt x="460" y="276"/>
                  </a:lnTo>
                  <a:lnTo>
                    <a:pt x="178" y="239"/>
                  </a:lnTo>
                  <a:lnTo>
                    <a:pt x="193" y="213"/>
                  </a:lnTo>
                  <a:lnTo>
                    <a:pt x="211" y="188"/>
                  </a:lnTo>
                  <a:lnTo>
                    <a:pt x="249" y="139"/>
                  </a:lnTo>
                  <a:lnTo>
                    <a:pt x="286" y="96"/>
                  </a:lnTo>
                  <a:lnTo>
                    <a:pt x="328" y="54"/>
                  </a:lnTo>
                  <a:lnTo>
                    <a:pt x="351" y="34"/>
                  </a:lnTo>
                  <a:lnTo>
                    <a:pt x="376" y="17"/>
                  </a:lnTo>
                  <a:lnTo>
                    <a:pt x="380" y="12"/>
                  </a:lnTo>
                  <a:lnTo>
                    <a:pt x="382" y="11"/>
                  </a:lnTo>
                  <a:lnTo>
                    <a:pt x="385" y="13"/>
                  </a:lnTo>
                  <a:lnTo>
                    <a:pt x="389" y="15"/>
                  </a:lnTo>
                  <a:lnTo>
                    <a:pt x="389" y="22"/>
                  </a:lnTo>
                  <a:lnTo>
                    <a:pt x="387" y="28"/>
                  </a:lnTo>
                  <a:lnTo>
                    <a:pt x="384" y="32"/>
                  </a:lnTo>
                  <a:lnTo>
                    <a:pt x="381" y="34"/>
                  </a:lnTo>
                  <a:lnTo>
                    <a:pt x="386" y="39"/>
                  </a:lnTo>
                  <a:lnTo>
                    <a:pt x="392" y="46"/>
                  </a:lnTo>
                  <a:lnTo>
                    <a:pt x="404" y="60"/>
                  </a:lnTo>
                  <a:lnTo>
                    <a:pt x="407" y="65"/>
                  </a:lnTo>
                  <a:lnTo>
                    <a:pt x="409" y="67"/>
                  </a:lnTo>
                  <a:lnTo>
                    <a:pt x="412" y="69"/>
                  </a:lnTo>
                  <a:lnTo>
                    <a:pt x="415" y="73"/>
                  </a:lnTo>
                  <a:lnTo>
                    <a:pt x="415" y="74"/>
                  </a:lnTo>
                  <a:lnTo>
                    <a:pt x="414" y="76"/>
                  </a:lnTo>
                  <a:lnTo>
                    <a:pt x="409" y="81"/>
                  </a:lnTo>
                  <a:lnTo>
                    <a:pt x="404" y="83"/>
                  </a:lnTo>
                  <a:lnTo>
                    <a:pt x="393" y="85"/>
                  </a:lnTo>
                  <a:lnTo>
                    <a:pt x="375" y="89"/>
                  </a:lnTo>
                  <a:lnTo>
                    <a:pt x="357" y="95"/>
                  </a:lnTo>
                  <a:lnTo>
                    <a:pt x="337" y="102"/>
                  </a:lnTo>
                  <a:lnTo>
                    <a:pt x="317" y="112"/>
                  </a:lnTo>
                  <a:lnTo>
                    <a:pt x="301" y="121"/>
                  </a:lnTo>
                  <a:lnTo>
                    <a:pt x="287" y="131"/>
                  </a:lnTo>
                  <a:lnTo>
                    <a:pt x="273" y="143"/>
                  </a:lnTo>
                  <a:lnTo>
                    <a:pt x="261" y="158"/>
                  </a:lnTo>
                  <a:lnTo>
                    <a:pt x="252" y="169"/>
                  </a:lnTo>
                  <a:lnTo>
                    <a:pt x="242" y="181"/>
                  </a:lnTo>
                  <a:lnTo>
                    <a:pt x="221" y="209"/>
                  </a:lnTo>
                  <a:lnTo>
                    <a:pt x="203" y="237"/>
                  </a:lnTo>
                  <a:lnTo>
                    <a:pt x="200" y="242"/>
                  </a:lnTo>
                  <a:lnTo>
                    <a:pt x="198" y="245"/>
                  </a:lnTo>
                  <a:lnTo>
                    <a:pt x="192" y="253"/>
                  </a:lnTo>
                  <a:lnTo>
                    <a:pt x="191" y="253"/>
                  </a:lnTo>
                  <a:lnTo>
                    <a:pt x="189" y="252"/>
                  </a:lnTo>
                  <a:lnTo>
                    <a:pt x="188" y="249"/>
                  </a:lnTo>
                  <a:lnTo>
                    <a:pt x="186" y="247"/>
                  </a:lnTo>
                  <a:lnTo>
                    <a:pt x="184" y="247"/>
                  </a:lnTo>
                  <a:lnTo>
                    <a:pt x="181" y="247"/>
                  </a:lnTo>
                  <a:lnTo>
                    <a:pt x="179" y="243"/>
                  </a:lnTo>
                  <a:lnTo>
                    <a:pt x="178" y="242"/>
                  </a:lnTo>
                  <a:lnTo>
                    <a:pt x="178" y="239"/>
                  </a:lnTo>
                  <a:lnTo>
                    <a:pt x="460" y="276"/>
                  </a:lnTo>
                  <a:lnTo>
                    <a:pt x="402" y="98"/>
                  </a:lnTo>
                  <a:lnTo>
                    <a:pt x="401" y="102"/>
                  </a:lnTo>
                  <a:lnTo>
                    <a:pt x="397" y="107"/>
                  </a:lnTo>
                  <a:lnTo>
                    <a:pt x="391" y="111"/>
                  </a:lnTo>
                  <a:lnTo>
                    <a:pt x="385" y="113"/>
                  </a:lnTo>
                  <a:lnTo>
                    <a:pt x="376" y="113"/>
                  </a:lnTo>
                  <a:lnTo>
                    <a:pt x="374" y="112"/>
                  </a:lnTo>
                  <a:lnTo>
                    <a:pt x="376" y="102"/>
                  </a:lnTo>
                  <a:lnTo>
                    <a:pt x="377" y="102"/>
                  </a:lnTo>
                  <a:lnTo>
                    <a:pt x="389" y="99"/>
                  </a:lnTo>
                  <a:lnTo>
                    <a:pt x="401" y="96"/>
                  </a:lnTo>
                  <a:lnTo>
                    <a:pt x="402" y="98"/>
                  </a:lnTo>
                  <a:lnTo>
                    <a:pt x="460" y="276"/>
                  </a:lnTo>
                  <a:lnTo>
                    <a:pt x="329" y="115"/>
                  </a:lnTo>
                  <a:lnTo>
                    <a:pt x="331" y="115"/>
                  </a:lnTo>
                  <a:lnTo>
                    <a:pt x="338" y="111"/>
                  </a:lnTo>
                  <a:lnTo>
                    <a:pt x="349" y="108"/>
                  </a:lnTo>
                  <a:lnTo>
                    <a:pt x="356" y="106"/>
                  </a:lnTo>
                  <a:lnTo>
                    <a:pt x="360" y="104"/>
                  </a:lnTo>
                  <a:lnTo>
                    <a:pt x="362" y="104"/>
                  </a:lnTo>
                  <a:lnTo>
                    <a:pt x="363" y="106"/>
                  </a:lnTo>
                  <a:lnTo>
                    <a:pt x="363" y="113"/>
                  </a:lnTo>
                  <a:lnTo>
                    <a:pt x="359" y="121"/>
                  </a:lnTo>
                  <a:lnTo>
                    <a:pt x="352" y="127"/>
                  </a:lnTo>
                  <a:lnTo>
                    <a:pt x="345" y="131"/>
                  </a:lnTo>
                  <a:lnTo>
                    <a:pt x="338" y="133"/>
                  </a:lnTo>
                  <a:lnTo>
                    <a:pt x="333" y="135"/>
                  </a:lnTo>
                  <a:lnTo>
                    <a:pt x="327" y="133"/>
                  </a:lnTo>
                  <a:lnTo>
                    <a:pt x="330" y="125"/>
                  </a:lnTo>
                  <a:lnTo>
                    <a:pt x="329" y="115"/>
                  </a:lnTo>
                  <a:lnTo>
                    <a:pt x="460" y="276"/>
                  </a:lnTo>
                  <a:lnTo>
                    <a:pt x="252" y="292"/>
                  </a:lnTo>
                  <a:lnTo>
                    <a:pt x="247" y="291"/>
                  </a:lnTo>
                  <a:lnTo>
                    <a:pt x="236" y="287"/>
                  </a:lnTo>
                  <a:lnTo>
                    <a:pt x="234" y="287"/>
                  </a:lnTo>
                  <a:lnTo>
                    <a:pt x="234" y="288"/>
                  </a:lnTo>
                  <a:lnTo>
                    <a:pt x="232" y="285"/>
                  </a:lnTo>
                  <a:lnTo>
                    <a:pt x="232" y="282"/>
                  </a:lnTo>
                  <a:lnTo>
                    <a:pt x="229" y="280"/>
                  </a:lnTo>
                  <a:lnTo>
                    <a:pt x="225" y="278"/>
                  </a:lnTo>
                  <a:lnTo>
                    <a:pt x="220" y="276"/>
                  </a:lnTo>
                  <a:lnTo>
                    <a:pt x="217" y="276"/>
                  </a:lnTo>
                  <a:lnTo>
                    <a:pt x="216" y="277"/>
                  </a:lnTo>
                  <a:lnTo>
                    <a:pt x="213" y="276"/>
                  </a:lnTo>
                  <a:lnTo>
                    <a:pt x="215" y="272"/>
                  </a:lnTo>
                  <a:lnTo>
                    <a:pt x="217" y="270"/>
                  </a:lnTo>
                  <a:lnTo>
                    <a:pt x="219" y="261"/>
                  </a:lnTo>
                  <a:lnTo>
                    <a:pt x="220" y="252"/>
                  </a:lnTo>
                  <a:lnTo>
                    <a:pt x="219" y="235"/>
                  </a:lnTo>
                  <a:lnTo>
                    <a:pt x="222" y="224"/>
                  </a:lnTo>
                  <a:lnTo>
                    <a:pt x="228" y="218"/>
                  </a:lnTo>
                  <a:lnTo>
                    <a:pt x="231" y="215"/>
                  </a:lnTo>
                  <a:lnTo>
                    <a:pt x="236" y="208"/>
                  </a:lnTo>
                  <a:lnTo>
                    <a:pt x="240" y="204"/>
                  </a:lnTo>
                  <a:lnTo>
                    <a:pt x="243" y="201"/>
                  </a:lnTo>
                  <a:lnTo>
                    <a:pt x="245" y="199"/>
                  </a:lnTo>
                  <a:lnTo>
                    <a:pt x="249" y="195"/>
                  </a:lnTo>
                  <a:lnTo>
                    <a:pt x="253" y="192"/>
                  </a:lnTo>
                  <a:lnTo>
                    <a:pt x="256" y="192"/>
                  </a:lnTo>
                  <a:lnTo>
                    <a:pt x="258" y="198"/>
                  </a:lnTo>
                  <a:lnTo>
                    <a:pt x="259" y="201"/>
                  </a:lnTo>
                  <a:lnTo>
                    <a:pt x="259" y="210"/>
                  </a:lnTo>
                  <a:lnTo>
                    <a:pt x="256" y="217"/>
                  </a:lnTo>
                  <a:lnTo>
                    <a:pt x="251" y="224"/>
                  </a:lnTo>
                  <a:lnTo>
                    <a:pt x="244" y="230"/>
                  </a:lnTo>
                  <a:lnTo>
                    <a:pt x="236" y="240"/>
                  </a:lnTo>
                  <a:lnTo>
                    <a:pt x="234" y="245"/>
                  </a:lnTo>
                  <a:lnTo>
                    <a:pt x="234" y="251"/>
                  </a:lnTo>
                  <a:lnTo>
                    <a:pt x="234" y="253"/>
                  </a:lnTo>
                  <a:lnTo>
                    <a:pt x="242" y="245"/>
                  </a:lnTo>
                  <a:lnTo>
                    <a:pt x="246" y="238"/>
                  </a:lnTo>
                  <a:lnTo>
                    <a:pt x="253" y="231"/>
                  </a:lnTo>
                  <a:lnTo>
                    <a:pt x="260" y="227"/>
                  </a:lnTo>
                  <a:lnTo>
                    <a:pt x="267" y="220"/>
                  </a:lnTo>
                  <a:lnTo>
                    <a:pt x="269" y="215"/>
                  </a:lnTo>
                  <a:lnTo>
                    <a:pt x="269" y="209"/>
                  </a:lnTo>
                  <a:lnTo>
                    <a:pt x="267" y="197"/>
                  </a:lnTo>
                  <a:lnTo>
                    <a:pt x="269" y="197"/>
                  </a:lnTo>
                  <a:lnTo>
                    <a:pt x="271" y="196"/>
                  </a:lnTo>
                  <a:lnTo>
                    <a:pt x="274" y="194"/>
                  </a:lnTo>
                  <a:lnTo>
                    <a:pt x="275" y="195"/>
                  </a:lnTo>
                  <a:lnTo>
                    <a:pt x="279" y="199"/>
                  </a:lnTo>
                  <a:lnTo>
                    <a:pt x="281" y="204"/>
                  </a:lnTo>
                  <a:lnTo>
                    <a:pt x="283" y="212"/>
                  </a:lnTo>
                  <a:lnTo>
                    <a:pt x="284" y="220"/>
                  </a:lnTo>
                  <a:lnTo>
                    <a:pt x="282" y="228"/>
                  </a:lnTo>
                  <a:lnTo>
                    <a:pt x="279" y="235"/>
                  </a:lnTo>
                  <a:lnTo>
                    <a:pt x="259" y="256"/>
                  </a:lnTo>
                  <a:lnTo>
                    <a:pt x="259" y="266"/>
                  </a:lnTo>
                  <a:lnTo>
                    <a:pt x="260" y="276"/>
                  </a:lnTo>
                  <a:lnTo>
                    <a:pt x="258" y="284"/>
                  </a:lnTo>
                  <a:lnTo>
                    <a:pt x="256" y="288"/>
                  </a:lnTo>
                  <a:lnTo>
                    <a:pt x="252" y="292"/>
                  </a:lnTo>
                  <a:lnTo>
                    <a:pt x="460" y="276"/>
                  </a:lnTo>
                  <a:lnTo>
                    <a:pt x="275" y="179"/>
                  </a:lnTo>
                  <a:lnTo>
                    <a:pt x="269" y="181"/>
                  </a:lnTo>
                  <a:lnTo>
                    <a:pt x="265" y="181"/>
                  </a:lnTo>
                  <a:lnTo>
                    <a:pt x="261" y="179"/>
                  </a:lnTo>
                  <a:lnTo>
                    <a:pt x="258" y="178"/>
                  </a:lnTo>
                  <a:lnTo>
                    <a:pt x="258" y="177"/>
                  </a:lnTo>
                  <a:lnTo>
                    <a:pt x="258" y="176"/>
                  </a:lnTo>
                  <a:lnTo>
                    <a:pt x="264" y="166"/>
                  </a:lnTo>
                  <a:lnTo>
                    <a:pt x="271" y="158"/>
                  </a:lnTo>
                  <a:lnTo>
                    <a:pt x="272" y="158"/>
                  </a:lnTo>
                  <a:lnTo>
                    <a:pt x="287" y="145"/>
                  </a:lnTo>
                  <a:lnTo>
                    <a:pt x="304" y="135"/>
                  </a:lnTo>
                  <a:lnTo>
                    <a:pt x="310" y="131"/>
                  </a:lnTo>
                  <a:lnTo>
                    <a:pt x="313" y="129"/>
                  </a:lnTo>
                  <a:lnTo>
                    <a:pt x="314" y="128"/>
                  </a:lnTo>
                  <a:lnTo>
                    <a:pt x="315" y="129"/>
                  </a:lnTo>
                  <a:lnTo>
                    <a:pt x="315" y="138"/>
                  </a:lnTo>
                  <a:lnTo>
                    <a:pt x="312" y="147"/>
                  </a:lnTo>
                  <a:lnTo>
                    <a:pt x="308" y="155"/>
                  </a:lnTo>
                  <a:lnTo>
                    <a:pt x="300" y="162"/>
                  </a:lnTo>
                  <a:lnTo>
                    <a:pt x="296" y="165"/>
                  </a:lnTo>
                  <a:lnTo>
                    <a:pt x="292" y="166"/>
                  </a:lnTo>
                  <a:lnTo>
                    <a:pt x="288" y="166"/>
                  </a:lnTo>
                  <a:lnTo>
                    <a:pt x="285" y="167"/>
                  </a:lnTo>
                  <a:lnTo>
                    <a:pt x="281" y="172"/>
                  </a:lnTo>
                  <a:lnTo>
                    <a:pt x="280" y="177"/>
                  </a:lnTo>
                  <a:lnTo>
                    <a:pt x="275" y="179"/>
                  </a:lnTo>
                  <a:lnTo>
                    <a:pt x="460" y="276"/>
                  </a:lnTo>
                  <a:lnTo>
                    <a:pt x="213" y="247"/>
                  </a:lnTo>
                  <a:lnTo>
                    <a:pt x="213" y="255"/>
                  </a:lnTo>
                  <a:lnTo>
                    <a:pt x="212" y="260"/>
                  </a:lnTo>
                  <a:lnTo>
                    <a:pt x="210" y="267"/>
                  </a:lnTo>
                  <a:lnTo>
                    <a:pt x="206" y="272"/>
                  </a:lnTo>
                  <a:lnTo>
                    <a:pt x="201" y="276"/>
                  </a:lnTo>
                  <a:lnTo>
                    <a:pt x="199" y="275"/>
                  </a:lnTo>
                  <a:lnTo>
                    <a:pt x="198" y="273"/>
                  </a:lnTo>
                  <a:lnTo>
                    <a:pt x="197" y="267"/>
                  </a:lnTo>
                  <a:lnTo>
                    <a:pt x="204" y="256"/>
                  </a:lnTo>
                  <a:lnTo>
                    <a:pt x="207" y="251"/>
                  </a:lnTo>
                  <a:lnTo>
                    <a:pt x="211" y="245"/>
                  </a:lnTo>
                  <a:lnTo>
                    <a:pt x="213" y="245"/>
                  </a:lnTo>
                  <a:lnTo>
                    <a:pt x="213" y="247"/>
                  </a:lnTo>
                  <a:lnTo>
                    <a:pt x="460" y="276"/>
                  </a:lnTo>
                  <a:lnTo>
                    <a:pt x="112" y="537"/>
                  </a:lnTo>
                  <a:lnTo>
                    <a:pt x="107" y="539"/>
                  </a:lnTo>
                  <a:lnTo>
                    <a:pt x="104" y="539"/>
                  </a:lnTo>
                  <a:lnTo>
                    <a:pt x="99" y="537"/>
                  </a:lnTo>
                  <a:lnTo>
                    <a:pt x="94" y="534"/>
                  </a:lnTo>
                  <a:lnTo>
                    <a:pt x="90" y="530"/>
                  </a:lnTo>
                  <a:lnTo>
                    <a:pt x="87" y="524"/>
                  </a:lnTo>
                  <a:lnTo>
                    <a:pt x="86" y="503"/>
                  </a:lnTo>
                  <a:lnTo>
                    <a:pt x="87" y="481"/>
                  </a:lnTo>
                  <a:lnTo>
                    <a:pt x="88" y="479"/>
                  </a:lnTo>
                  <a:lnTo>
                    <a:pt x="89" y="479"/>
                  </a:lnTo>
                  <a:lnTo>
                    <a:pt x="100" y="479"/>
                  </a:lnTo>
                  <a:lnTo>
                    <a:pt x="103" y="479"/>
                  </a:lnTo>
                  <a:lnTo>
                    <a:pt x="106" y="479"/>
                  </a:lnTo>
                  <a:lnTo>
                    <a:pt x="106" y="481"/>
                  </a:lnTo>
                  <a:lnTo>
                    <a:pt x="107" y="484"/>
                  </a:lnTo>
                  <a:lnTo>
                    <a:pt x="105" y="501"/>
                  </a:lnTo>
                  <a:lnTo>
                    <a:pt x="104" y="504"/>
                  </a:lnTo>
                  <a:lnTo>
                    <a:pt x="104" y="505"/>
                  </a:lnTo>
                  <a:lnTo>
                    <a:pt x="104" y="510"/>
                  </a:lnTo>
                  <a:lnTo>
                    <a:pt x="105" y="517"/>
                  </a:lnTo>
                  <a:lnTo>
                    <a:pt x="108" y="530"/>
                  </a:lnTo>
                  <a:lnTo>
                    <a:pt x="109" y="531"/>
                  </a:lnTo>
                  <a:lnTo>
                    <a:pt x="111" y="532"/>
                  </a:lnTo>
                  <a:lnTo>
                    <a:pt x="113" y="535"/>
                  </a:lnTo>
                  <a:lnTo>
                    <a:pt x="113" y="537"/>
                  </a:lnTo>
                  <a:lnTo>
                    <a:pt x="112" y="537"/>
                  </a:lnTo>
                  <a:lnTo>
                    <a:pt x="460" y="276"/>
                  </a:lnTo>
                  <a:lnTo>
                    <a:pt x="174" y="522"/>
                  </a:lnTo>
                  <a:lnTo>
                    <a:pt x="171" y="529"/>
                  </a:lnTo>
                  <a:lnTo>
                    <a:pt x="167" y="534"/>
                  </a:lnTo>
                  <a:lnTo>
                    <a:pt x="162" y="538"/>
                  </a:lnTo>
                  <a:lnTo>
                    <a:pt x="156" y="539"/>
                  </a:lnTo>
                  <a:lnTo>
                    <a:pt x="151" y="540"/>
                  </a:lnTo>
                  <a:lnTo>
                    <a:pt x="143" y="541"/>
                  </a:lnTo>
                  <a:lnTo>
                    <a:pt x="136" y="540"/>
                  </a:lnTo>
                  <a:lnTo>
                    <a:pt x="131" y="539"/>
                  </a:lnTo>
                  <a:lnTo>
                    <a:pt x="129" y="537"/>
                  </a:lnTo>
                  <a:lnTo>
                    <a:pt x="127" y="534"/>
                  </a:lnTo>
                  <a:lnTo>
                    <a:pt x="121" y="525"/>
                  </a:lnTo>
                  <a:lnTo>
                    <a:pt x="117" y="515"/>
                  </a:lnTo>
                  <a:lnTo>
                    <a:pt x="116" y="505"/>
                  </a:lnTo>
                  <a:lnTo>
                    <a:pt x="118" y="488"/>
                  </a:lnTo>
                  <a:lnTo>
                    <a:pt x="119" y="482"/>
                  </a:lnTo>
                  <a:lnTo>
                    <a:pt x="122" y="479"/>
                  </a:lnTo>
                  <a:lnTo>
                    <a:pt x="130" y="478"/>
                  </a:lnTo>
                  <a:lnTo>
                    <a:pt x="136" y="478"/>
                  </a:lnTo>
                  <a:lnTo>
                    <a:pt x="142" y="479"/>
                  </a:lnTo>
                  <a:lnTo>
                    <a:pt x="147" y="479"/>
                  </a:lnTo>
                  <a:lnTo>
                    <a:pt x="149" y="481"/>
                  </a:lnTo>
                  <a:lnTo>
                    <a:pt x="149" y="485"/>
                  </a:lnTo>
                  <a:lnTo>
                    <a:pt x="151" y="492"/>
                  </a:lnTo>
                  <a:lnTo>
                    <a:pt x="153" y="501"/>
                  </a:lnTo>
                  <a:lnTo>
                    <a:pt x="156" y="506"/>
                  </a:lnTo>
                  <a:lnTo>
                    <a:pt x="167" y="514"/>
                  </a:lnTo>
                  <a:lnTo>
                    <a:pt x="172" y="516"/>
                  </a:lnTo>
                  <a:lnTo>
                    <a:pt x="174" y="522"/>
                  </a:lnTo>
                  <a:lnTo>
                    <a:pt x="460" y="276"/>
                  </a:lnTo>
                  <a:lnTo>
                    <a:pt x="163" y="485"/>
                  </a:lnTo>
                  <a:lnTo>
                    <a:pt x="163" y="481"/>
                  </a:lnTo>
                  <a:lnTo>
                    <a:pt x="170" y="481"/>
                  </a:lnTo>
                  <a:lnTo>
                    <a:pt x="181" y="483"/>
                  </a:lnTo>
                  <a:lnTo>
                    <a:pt x="187" y="481"/>
                  </a:lnTo>
                  <a:lnTo>
                    <a:pt x="192" y="478"/>
                  </a:lnTo>
                  <a:lnTo>
                    <a:pt x="193" y="479"/>
                  </a:lnTo>
                  <a:lnTo>
                    <a:pt x="195" y="480"/>
                  </a:lnTo>
                  <a:lnTo>
                    <a:pt x="195" y="485"/>
                  </a:lnTo>
                  <a:lnTo>
                    <a:pt x="196" y="492"/>
                  </a:lnTo>
                  <a:lnTo>
                    <a:pt x="195" y="497"/>
                  </a:lnTo>
                  <a:lnTo>
                    <a:pt x="194" y="503"/>
                  </a:lnTo>
                  <a:lnTo>
                    <a:pt x="190" y="506"/>
                  </a:lnTo>
                  <a:lnTo>
                    <a:pt x="182" y="508"/>
                  </a:lnTo>
                  <a:lnTo>
                    <a:pt x="174" y="506"/>
                  </a:lnTo>
                  <a:lnTo>
                    <a:pt x="169" y="503"/>
                  </a:lnTo>
                  <a:lnTo>
                    <a:pt x="166" y="498"/>
                  </a:lnTo>
                  <a:lnTo>
                    <a:pt x="164" y="492"/>
                  </a:lnTo>
                  <a:lnTo>
                    <a:pt x="163" y="485"/>
                  </a:lnTo>
                  <a:lnTo>
                    <a:pt x="460" y="276"/>
                  </a:lnTo>
                  <a:lnTo>
                    <a:pt x="310" y="451"/>
                  </a:lnTo>
                  <a:lnTo>
                    <a:pt x="304" y="473"/>
                  </a:lnTo>
                  <a:lnTo>
                    <a:pt x="301" y="492"/>
                  </a:lnTo>
                  <a:lnTo>
                    <a:pt x="301" y="502"/>
                  </a:lnTo>
                  <a:lnTo>
                    <a:pt x="302" y="512"/>
                  </a:lnTo>
                  <a:lnTo>
                    <a:pt x="305" y="523"/>
                  </a:lnTo>
                  <a:lnTo>
                    <a:pt x="310" y="535"/>
                  </a:lnTo>
                  <a:lnTo>
                    <a:pt x="311" y="539"/>
                  </a:lnTo>
                  <a:lnTo>
                    <a:pt x="310" y="541"/>
                  </a:lnTo>
                  <a:lnTo>
                    <a:pt x="299" y="540"/>
                  </a:lnTo>
                  <a:lnTo>
                    <a:pt x="292" y="538"/>
                  </a:lnTo>
                  <a:lnTo>
                    <a:pt x="284" y="537"/>
                  </a:lnTo>
                  <a:lnTo>
                    <a:pt x="272" y="535"/>
                  </a:lnTo>
                  <a:lnTo>
                    <a:pt x="261" y="534"/>
                  </a:lnTo>
                  <a:lnTo>
                    <a:pt x="247" y="535"/>
                  </a:lnTo>
                  <a:lnTo>
                    <a:pt x="219" y="537"/>
                  </a:lnTo>
                  <a:lnTo>
                    <a:pt x="200" y="538"/>
                  </a:lnTo>
                  <a:lnTo>
                    <a:pt x="180" y="539"/>
                  </a:lnTo>
                  <a:lnTo>
                    <a:pt x="178" y="537"/>
                  </a:lnTo>
                  <a:lnTo>
                    <a:pt x="179" y="535"/>
                  </a:lnTo>
                  <a:lnTo>
                    <a:pt x="180" y="531"/>
                  </a:lnTo>
                  <a:lnTo>
                    <a:pt x="181" y="525"/>
                  </a:lnTo>
                  <a:lnTo>
                    <a:pt x="181" y="518"/>
                  </a:lnTo>
                  <a:lnTo>
                    <a:pt x="186" y="517"/>
                  </a:lnTo>
                  <a:lnTo>
                    <a:pt x="190" y="516"/>
                  </a:lnTo>
                  <a:lnTo>
                    <a:pt x="195" y="515"/>
                  </a:lnTo>
                  <a:lnTo>
                    <a:pt x="200" y="511"/>
                  </a:lnTo>
                  <a:lnTo>
                    <a:pt x="205" y="506"/>
                  </a:lnTo>
                  <a:lnTo>
                    <a:pt x="207" y="501"/>
                  </a:lnTo>
                  <a:lnTo>
                    <a:pt x="208" y="493"/>
                  </a:lnTo>
                  <a:lnTo>
                    <a:pt x="207" y="486"/>
                  </a:lnTo>
                  <a:lnTo>
                    <a:pt x="206" y="479"/>
                  </a:lnTo>
                  <a:lnTo>
                    <a:pt x="203" y="474"/>
                  </a:lnTo>
                  <a:lnTo>
                    <a:pt x="200" y="470"/>
                  </a:lnTo>
                  <a:lnTo>
                    <a:pt x="199" y="467"/>
                  </a:lnTo>
                  <a:lnTo>
                    <a:pt x="203" y="460"/>
                  </a:lnTo>
                  <a:lnTo>
                    <a:pt x="205" y="452"/>
                  </a:lnTo>
                  <a:lnTo>
                    <a:pt x="205" y="439"/>
                  </a:lnTo>
                  <a:lnTo>
                    <a:pt x="203" y="425"/>
                  </a:lnTo>
                  <a:lnTo>
                    <a:pt x="199" y="410"/>
                  </a:lnTo>
                  <a:lnTo>
                    <a:pt x="193" y="388"/>
                  </a:lnTo>
                  <a:lnTo>
                    <a:pt x="188" y="367"/>
                  </a:lnTo>
                  <a:lnTo>
                    <a:pt x="190" y="361"/>
                  </a:lnTo>
                  <a:lnTo>
                    <a:pt x="192" y="363"/>
                  </a:lnTo>
                  <a:lnTo>
                    <a:pt x="245" y="413"/>
                  </a:lnTo>
                  <a:lnTo>
                    <a:pt x="251" y="417"/>
                  </a:lnTo>
                  <a:lnTo>
                    <a:pt x="258" y="422"/>
                  </a:lnTo>
                  <a:lnTo>
                    <a:pt x="274" y="431"/>
                  </a:lnTo>
                  <a:lnTo>
                    <a:pt x="292" y="439"/>
                  </a:lnTo>
                  <a:lnTo>
                    <a:pt x="310" y="446"/>
                  </a:lnTo>
                  <a:lnTo>
                    <a:pt x="311" y="447"/>
                  </a:lnTo>
                  <a:lnTo>
                    <a:pt x="310" y="451"/>
                  </a:lnTo>
                  <a:lnTo>
                    <a:pt x="460" y="276"/>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8" name="Freeform 120"/>
            <p:cNvSpPr>
              <a:spLocks/>
            </p:cNvSpPr>
            <p:nvPr/>
          </p:nvSpPr>
          <p:spPr bwMode="auto">
            <a:xfrm>
              <a:off x="1876" y="2281"/>
              <a:ext cx="65" cy="31"/>
            </a:xfrm>
            <a:custGeom>
              <a:avLst/>
              <a:gdLst/>
              <a:ahLst/>
              <a:cxnLst>
                <a:cxn ang="0">
                  <a:pos x="64" y="6"/>
                </a:cxn>
                <a:cxn ang="0">
                  <a:pos x="66" y="9"/>
                </a:cxn>
                <a:cxn ang="0">
                  <a:pos x="66" y="13"/>
                </a:cxn>
                <a:cxn ang="0">
                  <a:pos x="63" y="12"/>
                </a:cxn>
                <a:cxn ang="0">
                  <a:pos x="61" y="11"/>
                </a:cxn>
                <a:cxn ang="0">
                  <a:pos x="58" y="6"/>
                </a:cxn>
                <a:cxn ang="0">
                  <a:pos x="50" y="6"/>
                </a:cxn>
                <a:cxn ang="0">
                  <a:pos x="43" y="8"/>
                </a:cxn>
                <a:cxn ang="0">
                  <a:pos x="32" y="13"/>
                </a:cxn>
                <a:cxn ang="0">
                  <a:pos x="23" y="20"/>
                </a:cxn>
                <a:cxn ang="0">
                  <a:pos x="6" y="31"/>
                </a:cxn>
                <a:cxn ang="0">
                  <a:pos x="0" y="29"/>
                </a:cxn>
                <a:cxn ang="0">
                  <a:pos x="9" y="25"/>
                </a:cxn>
                <a:cxn ang="0">
                  <a:pos x="19" y="19"/>
                </a:cxn>
                <a:cxn ang="0">
                  <a:pos x="30" y="11"/>
                </a:cxn>
                <a:cxn ang="0">
                  <a:pos x="40" y="5"/>
                </a:cxn>
                <a:cxn ang="0">
                  <a:pos x="52" y="0"/>
                </a:cxn>
                <a:cxn ang="0">
                  <a:pos x="58" y="2"/>
                </a:cxn>
                <a:cxn ang="0">
                  <a:pos x="64" y="6"/>
                </a:cxn>
              </a:cxnLst>
              <a:rect l="0" t="0" r="r" b="b"/>
              <a:pathLst>
                <a:path w="66" h="31">
                  <a:moveTo>
                    <a:pt x="64" y="6"/>
                  </a:moveTo>
                  <a:lnTo>
                    <a:pt x="66" y="9"/>
                  </a:lnTo>
                  <a:lnTo>
                    <a:pt x="66" y="13"/>
                  </a:lnTo>
                  <a:lnTo>
                    <a:pt x="63" y="12"/>
                  </a:lnTo>
                  <a:lnTo>
                    <a:pt x="61" y="11"/>
                  </a:lnTo>
                  <a:lnTo>
                    <a:pt x="58" y="6"/>
                  </a:lnTo>
                  <a:lnTo>
                    <a:pt x="50" y="6"/>
                  </a:lnTo>
                  <a:lnTo>
                    <a:pt x="43" y="8"/>
                  </a:lnTo>
                  <a:lnTo>
                    <a:pt x="32" y="13"/>
                  </a:lnTo>
                  <a:lnTo>
                    <a:pt x="23" y="20"/>
                  </a:lnTo>
                  <a:lnTo>
                    <a:pt x="6" y="31"/>
                  </a:lnTo>
                  <a:lnTo>
                    <a:pt x="0" y="29"/>
                  </a:lnTo>
                  <a:lnTo>
                    <a:pt x="9" y="25"/>
                  </a:lnTo>
                  <a:lnTo>
                    <a:pt x="19" y="19"/>
                  </a:lnTo>
                  <a:lnTo>
                    <a:pt x="30" y="11"/>
                  </a:lnTo>
                  <a:lnTo>
                    <a:pt x="40" y="5"/>
                  </a:lnTo>
                  <a:lnTo>
                    <a:pt x="52" y="0"/>
                  </a:lnTo>
                  <a:lnTo>
                    <a:pt x="58" y="2"/>
                  </a:lnTo>
                  <a:lnTo>
                    <a:pt x="64" y="6"/>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9" name="Freeform 121"/>
            <p:cNvSpPr>
              <a:spLocks/>
            </p:cNvSpPr>
            <p:nvPr/>
          </p:nvSpPr>
          <p:spPr bwMode="auto">
            <a:xfrm>
              <a:off x="1870" y="2301"/>
              <a:ext cx="68" cy="42"/>
            </a:xfrm>
            <a:custGeom>
              <a:avLst/>
              <a:gdLst/>
              <a:ahLst/>
              <a:cxnLst>
                <a:cxn ang="0">
                  <a:pos x="68" y="7"/>
                </a:cxn>
                <a:cxn ang="0">
                  <a:pos x="67" y="3"/>
                </a:cxn>
                <a:cxn ang="0">
                  <a:pos x="66" y="1"/>
                </a:cxn>
                <a:cxn ang="0">
                  <a:pos x="64" y="0"/>
                </a:cxn>
                <a:cxn ang="0">
                  <a:pos x="62" y="5"/>
                </a:cxn>
                <a:cxn ang="0">
                  <a:pos x="61" y="7"/>
                </a:cxn>
                <a:cxn ang="0">
                  <a:pos x="56" y="7"/>
                </a:cxn>
                <a:cxn ang="0">
                  <a:pos x="45" y="11"/>
                </a:cxn>
                <a:cxn ang="0">
                  <a:pos x="35" y="17"/>
                </a:cxn>
                <a:cxn ang="0">
                  <a:pos x="25" y="24"/>
                </a:cxn>
                <a:cxn ang="0">
                  <a:pos x="15" y="30"/>
                </a:cxn>
                <a:cxn ang="0">
                  <a:pos x="0" y="36"/>
                </a:cxn>
                <a:cxn ang="0">
                  <a:pos x="0" y="38"/>
                </a:cxn>
                <a:cxn ang="0">
                  <a:pos x="47" y="42"/>
                </a:cxn>
                <a:cxn ang="0">
                  <a:pos x="62" y="40"/>
                </a:cxn>
                <a:cxn ang="0">
                  <a:pos x="62" y="37"/>
                </a:cxn>
                <a:cxn ang="0">
                  <a:pos x="60" y="34"/>
                </a:cxn>
                <a:cxn ang="0">
                  <a:pos x="63" y="23"/>
                </a:cxn>
                <a:cxn ang="0">
                  <a:pos x="62" y="13"/>
                </a:cxn>
                <a:cxn ang="0">
                  <a:pos x="63" y="11"/>
                </a:cxn>
                <a:cxn ang="0">
                  <a:pos x="65" y="11"/>
                </a:cxn>
                <a:cxn ang="0">
                  <a:pos x="67" y="10"/>
                </a:cxn>
                <a:cxn ang="0">
                  <a:pos x="68" y="7"/>
                </a:cxn>
                <a:cxn ang="0">
                  <a:pos x="68" y="7"/>
                </a:cxn>
                <a:cxn ang="0">
                  <a:pos x="56" y="34"/>
                </a:cxn>
                <a:cxn ang="0">
                  <a:pos x="52" y="35"/>
                </a:cxn>
                <a:cxn ang="0">
                  <a:pos x="49" y="34"/>
                </a:cxn>
                <a:cxn ang="0">
                  <a:pos x="42" y="34"/>
                </a:cxn>
                <a:cxn ang="0">
                  <a:pos x="36" y="35"/>
                </a:cxn>
                <a:cxn ang="0">
                  <a:pos x="24" y="34"/>
                </a:cxn>
                <a:cxn ang="0">
                  <a:pos x="22" y="32"/>
                </a:cxn>
                <a:cxn ang="0">
                  <a:pos x="27" y="29"/>
                </a:cxn>
                <a:cxn ang="0">
                  <a:pos x="41" y="21"/>
                </a:cxn>
                <a:cxn ang="0">
                  <a:pos x="54" y="17"/>
                </a:cxn>
                <a:cxn ang="0">
                  <a:pos x="56" y="18"/>
                </a:cxn>
                <a:cxn ang="0">
                  <a:pos x="57" y="27"/>
                </a:cxn>
                <a:cxn ang="0">
                  <a:pos x="56" y="34"/>
                </a:cxn>
                <a:cxn ang="0">
                  <a:pos x="68" y="7"/>
                </a:cxn>
              </a:cxnLst>
              <a:rect l="0" t="0" r="r" b="b"/>
              <a:pathLst>
                <a:path w="68" h="42">
                  <a:moveTo>
                    <a:pt x="68" y="7"/>
                  </a:moveTo>
                  <a:lnTo>
                    <a:pt x="67" y="3"/>
                  </a:lnTo>
                  <a:lnTo>
                    <a:pt x="66" y="1"/>
                  </a:lnTo>
                  <a:lnTo>
                    <a:pt x="64" y="0"/>
                  </a:lnTo>
                  <a:lnTo>
                    <a:pt x="62" y="5"/>
                  </a:lnTo>
                  <a:lnTo>
                    <a:pt x="61" y="7"/>
                  </a:lnTo>
                  <a:lnTo>
                    <a:pt x="56" y="7"/>
                  </a:lnTo>
                  <a:lnTo>
                    <a:pt x="45" y="11"/>
                  </a:lnTo>
                  <a:lnTo>
                    <a:pt x="35" y="17"/>
                  </a:lnTo>
                  <a:lnTo>
                    <a:pt x="25" y="24"/>
                  </a:lnTo>
                  <a:lnTo>
                    <a:pt x="15" y="30"/>
                  </a:lnTo>
                  <a:lnTo>
                    <a:pt x="0" y="36"/>
                  </a:lnTo>
                  <a:lnTo>
                    <a:pt x="0" y="38"/>
                  </a:lnTo>
                  <a:lnTo>
                    <a:pt x="47" y="42"/>
                  </a:lnTo>
                  <a:lnTo>
                    <a:pt x="62" y="40"/>
                  </a:lnTo>
                  <a:lnTo>
                    <a:pt x="62" y="37"/>
                  </a:lnTo>
                  <a:lnTo>
                    <a:pt x="60" y="34"/>
                  </a:lnTo>
                  <a:lnTo>
                    <a:pt x="63" y="23"/>
                  </a:lnTo>
                  <a:lnTo>
                    <a:pt x="62" y="13"/>
                  </a:lnTo>
                  <a:lnTo>
                    <a:pt x="63" y="11"/>
                  </a:lnTo>
                  <a:lnTo>
                    <a:pt x="65" y="11"/>
                  </a:lnTo>
                  <a:lnTo>
                    <a:pt x="67" y="10"/>
                  </a:lnTo>
                  <a:lnTo>
                    <a:pt x="68" y="7"/>
                  </a:lnTo>
                  <a:lnTo>
                    <a:pt x="68" y="7"/>
                  </a:lnTo>
                  <a:lnTo>
                    <a:pt x="56" y="34"/>
                  </a:lnTo>
                  <a:lnTo>
                    <a:pt x="52" y="35"/>
                  </a:lnTo>
                  <a:lnTo>
                    <a:pt x="49" y="34"/>
                  </a:lnTo>
                  <a:lnTo>
                    <a:pt x="42" y="34"/>
                  </a:lnTo>
                  <a:lnTo>
                    <a:pt x="36" y="35"/>
                  </a:lnTo>
                  <a:lnTo>
                    <a:pt x="24" y="34"/>
                  </a:lnTo>
                  <a:lnTo>
                    <a:pt x="22" y="32"/>
                  </a:lnTo>
                  <a:lnTo>
                    <a:pt x="27" y="29"/>
                  </a:lnTo>
                  <a:lnTo>
                    <a:pt x="41" y="21"/>
                  </a:lnTo>
                  <a:lnTo>
                    <a:pt x="54" y="17"/>
                  </a:lnTo>
                  <a:lnTo>
                    <a:pt x="56" y="18"/>
                  </a:lnTo>
                  <a:lnTo>
                    <a:pt x="57" y="27"/>
                  </a:lnTo>
                  <a:lnTo>
                    <a:pt x="56" y="34"/>
                  </a:lnTo>
                  <a:lnTo>
                    <a:pt x="68" y="7"/>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10" name="Freeform 122"/>
            <p:cNvSpPr>
              <a:spLocks/>
            </p:cNvSpPr>
            <p:nvPr/>
          </p:nvSpPr>
          <p:spPr bwMode="auto">
            <a:xfrm>
              <a:off x="1944" y="2382"/>
              <a:ext cx="41" cy="36"/>
            </a:xfrm>
            <a:custGeom>
              <a:avLst/>
              <a:gdLst/>
              <a:ahLst/>
              <a:cxnLst>
                <a:cxn ang="0">
                  <a:pos x="3" y="1"/>
                </a:cxn>
                <a:cxn ang="0">
                  <a:pos x="5" y="0"/>
                </a:cxn>
                <a:cxn ang="0">
                  <a:pos x="5" y="3"/>
                </a:cxn>
                <a:cxn ang="0">
                  <a:pos x="5" y="12"/>
                </a:cxn>
                <a:cxn ang="0">
                  <a:pos x="3" y="23"/>
                </a:cxn>
                <a:cxn ang="0">
                  <a:pos x="3" y="27"/>
                </a:cxn>
                <a:cxn ang="0">
                  <a:pos x="5" y="28"/>
                </a:cxn>
                <a:cxn ang="0">
                  <a:pos x="7" y="29"/>
                </a:cxn>
                <a:cxn ang="0">
                  <a:pos x="13" y="28"/>
                </a:cxn>
                <a:cxn ang="0">
                  <a:pos x="19" y="25"/>
                </a:cxn>
                <a:cxn ang="0">
                  <a:pos x="29" y="21"/>
                </a:cxn>
                <a:cxn ang="0">
                  <a:pos x="34" y="19"/>
                </a:cxn>
                <a:cxn ang="0">
                  <a:pos x="41" y="17"/>
                </a:cxn>
                <a:cxn ang="0">
                  <a:pos x="41" y="21"/>
                </a:cxn>
                <a:cxn ang="0">
                  <a:pos x="30" y="25"/>
                </a:cxn>
                <a:cxn ang="0">
                  <a:pos x="19" y="29"/>
                </a:cxn>
                <a:cxn ang="0">
                  <a:pos x="9" y="35"/>
                </a:cxn>
                <a:cxn ang="0">
                  <a:pos x="6" y="36"/>
                </a:cxn>
                <a:cxn ang="0">
                  <a:pos x="3" y="35"/>
                </a:cxn>
                <a:cxn ang="0">
                  <a:pos x="2" y="33"/>
                </a:cxn>
                <a:cxn ang="0">
                  <a:pos x="0" y="27"/>
                </a:cxn>
                <a:cxn ang="0">
                  <a:pos x="0" y="23"/>
                </a:cxn>
                <a:cxn ang="0">
                  <a:pos x="0" y="14"/>
                </a:cxn>
                <a:cxn ang="0">
                  <a:pos x="2" y="3"/>
                </a:cxn>
                <a:cxn ang="0">
                  <a:pos x="3" y="1"/>
                </a:cxn>
              </a:cxnLst>
              <a:rect l="0" t="0" r="r" b="b"/>
              <a:pathLst>
                <a:path w="41" h="36">
                  <a:moveTo>
                    <a:pt x="3" y="1"/>
                  </a:moveTo>
                  <a:lnTo>
                    <a:pt x="5" y="0"/>
                  </a:lnTo>
                  <a:lnTo>
                    <a:pt x="5" y="3"/>
                  </a:lnTo>
                  <a:lnTo>
                    <a:pt x="5" y="12"/>
                  </a:lnTo>
                  <a:lnTo>
                    <a:pt x="3" y="23"/>
                  </a:lnTo>
                  <a:lnTo>
                    <a:pt x="3" y="27"/>
                  </a:lnTo>
                  <a:lnTo>
                    <a:pt x="5" y="28"/>
                  </a:lnTo>
                  <a:lnTo>
                    <a:pt x="7" y="29"/>
                  </a:lnTo>
                  <a:lnTo>
                    <a:pt x="13" y="28"/>
                  </a:lnTo>
                  <a:lnTo>
                    <a:pt x="19" y="25"/>
                  </a:lnTo>
                  <a:lnTo>
                    <a:pt x="29" y="21"/>
                  </a:lnTo>
                  <a:lnTo>
                    <a:pt x="34" y="19"/>
                  </a:lnTo>
                  <a:lnTo>
                    <a:pt x="41" y="17"/>
                  </a:lnTo>
                  <a:lnTo>
                    <a:pt x="41" y="21"/>
                  </a:lnTo>
                  <a:lnTo>
                    <a:pt x="30" y="25"/>
                  </a:lnTo>
                  <a:lnTo>
                    <a:pt x="19" y="29"/>
                  </a:lnTo>
                  <a:lnTo>
                    <a:pt x="9" y="35"/>
                  </a:lnTo>
                  <a:lnTo>
                    <a:pt x="6" y="36"/>
                  </a:lnTo>
                  <a:lnTo>
                    <a:pt x="3" y="35"/>
                  </a:lnTo>
                  <a:lnTo>
                    <a:pt x="2" y="33"/>
                  </a:lnTo>
                  <a:lnTo>
                    <a:pt x="0" y="27"/>
                  </a:lnTo>
                  <a:lnTo>
                    <a:pt x="0" y="23"/>
                  </a:lnTo>
                  <a:lnTo>
                    <a:pt x="0" y="14"/>
                  </a:lnTo>
                  <a:lnTo>
                    <a:pt x="2" y="3"/>
                  </a:lnTo>
                  <a:lnTo>
                    <a:pt x="3" y="1"/>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11" name="Freeform 123"/>
            <p:cNvSpPr>
              <a:spLocks/>
            </p:cNvSpPr>
            <p:nvPr/>
          </p:nvSpPr>
          <p:spPr bwMode="auto">
            <a:xfrm>
              <a:off x="1689" y="2376"/>
              <a:ext cx="40" cy="78"/>
            </a:xfrm>
            <a:custGeom>
              <a:avLst/>
              <a:gdLst/>
              <a:ahLst/>
              <a:cxnLst>
                <a:cxn ang="0">
                  <a:pos x="30" y="6"/>
                </a:cxn>
                <a:cxn ang="0">
                  <a:pos x="33" y="13"/>
                </a:cxn>
                <a:cxn ang="0">
                  <a:pos x="32" y="21"/>
                </a:cxn>
                <a:cxn ang="0">
                  <a:pos x="30" y="36"/>
                </a:cxn>
                <a:cxn ang="0">
                  <a:pos x="31" y="39"/>
                </a:cxn>
                <a:cxn ang="0">
                  <a:pos x="34" y="41"/>
                </a:cxn>
                <a:cxn ang="0">
                  <a:pos x="36" y="43"/>
                </a:cxn>
                <a:cxn ang="0">
                  <a:pos x="36" y="45"/>
                </a:cxn>
                <a:cxn ang="0">
                  <a:pos x="33" y="47"/>
                </a:cxn>
                <a:cxn ang="0">
                  <a:pos x="30" y="45"/>
                </a:cxn>
                <a:cxn ang="0">
                  <a:pos x="27" y="43"/>
                </a:cxn>
                <a:cxn ang="0">
                  <a:pos x="26" y="39"/>
                </a:cxn>
                <a:cxn ang="0">
                  <a:pos x="26" y="32"/>
                </a:cxn>
                <a:cxn ang="0">
                  <a:pos x="28" y="23"/>
                </a:cxn>
                <a:cxn ang="0">
                  <a:pos x="28" y="15"/>
                </a:cxn>
                <a:cxn ang="0">
                  <a:pos x="26" y="7"/>
                </a:cxn>
                <a:cxn ang="0">
                  <a:pos x="19" y="4"/>
                </a:cxn>
                <a:cxn ang="0">
                  <a:pos x="13" y="5"/>
                </a:cxn>
                <a:cxn ang="0">
                  <a:pos x="8" y="12"/>
                </a:cxn>
                <a:cxn ang="0">
                  <a:pos x="5" y="16"/>
                </a:cxn>
                <a:cxn ang="0">
                  <a:pos x="4" y="35"/>
                </a:cxn>
                <a:cxn ang="0">
                  <a:pos x="6" y="46"/>
                </a:cxn>
                <a:cxn ang="0">
                  <a:pos x="12" y="54"/>
                </a:cxn>
                <a:cxn ang="0">
                  <a:pos x="23" y="60"/>
                </a:cxn>
                <a:cxn ang="0">
                  <a:pos x="27" y="65"/>
                </a:cxn>
                <a:cxn ang="0">
                  <a:pos x="28" y="70"/>
                </a:cxn>
                <a:cxn ang="0">
                  <a:pos x="34" y="73"/>
                </a:cxn>
                <a:cxn ang="0">
                  <a:pos x="36" y="70"/>
                </a:cxn>
                <a:cxn ang="0">
                  <a:pos x="36" y="69"/>
                </a:cxn>
                <a:cxn ang="0">
                  <a:pos x="38" y="70"/>
                </a:cxn>
                <a:cxn ang="0">
                  <a:pos x="40" y="72"/>
                </a:cxn>
                <a:cxn ang="0">
                  <a:pos x="38" y="75"/>
                </a:cxn>
                <a:cxn ang="0">
                  <a:pos x="36" y="76"/>
                </a:cxn>
                <a:cxn ang="0">
                  <a:pos x="34" y="77"/>
                </a:cxn>
                <a:cxn ang="0">
                  <a:pos x="31" y="78"/>
                </a:cxn>
                <a:cxn ang="0">
                  <a:pos x="28" y="75"/>
                </a:cxn>
                <a:cxn ang="0">
                  <a:pos x="26" y="69"/>
                </a:cxn>
                <a:cxn ang="0">
                  <a:pos x="24" y="65"/>
                </a:cxn>
                <a:cxn ang="0">
                  <a:pos x="21" y="62"/>
                </a:cxn>
                <a:cxn ang="0">
                  <a:pos x="12" y="59"/>
                </a:cxn>
                <a:cxn ang="0">
                  <a:pos x="7" y="52"/>
                </a:cxn>
                <a:cxn ang="0">
                  <a:pos x="2" y="45"/>
                </a:cxn>
                <a:cxn ang="0">
                  <a:pos x="1" y="36"/>
                </a:cxn>
                <a:cxn ang="0">
                  <a:pos x="0" y="28"/>
                </a:cxn>
                <a:cxn ang="0">
                  <a:pos x="2" y="20"/>
                </a:cxn>
                <a:cxn ang="0">
                  <a:pos x="5" y="11"/>
                </a:cxn>
                <a:cxn ang="0">
                  <a:pos x="10" y="4"/>
                </a:cxn>
                <a:cxn ang="0">
                  <a:pos x="16" y="1"/>
                </a:cxn>
                <a:cxn ang="0">
                  <a:pos x="23" y="0"/>
                </a:cxn>
                <a:cxn ang="0">
                  <a:pos x="30" y="6"/>
                </a:cxn>
              </a:cxnLst>
              <a:rect l="0" t="0" r="r" b="b"/>
              <a:pathLst>
                <a:path w="40" h="78">
                  <a:moveTo>
                    <a:pt x="30" y="6"/>
                  </a:moveTo>
                  <a:lnTo>
                    <a:pt x="33" y="13"/>
                  </a:lnTo>
                  <a:lnTo>
                    <a:pt x="32" y="21"/>
                  </a:lnTo>
                  <a:lnTo>
                    <a:pt x="30" y="36"/>
                  </a:lnTo>
                  <a:lnTo>
                    <a:pt x="31" y="39"/>
                  </a:lnTo>
                  <a:lnTo>
                    <a:pt x="34" y="41"/>
                  </a:lnTo>
                  <a:lnTo>
                    <a:pt x="36" y="43"/>
                  </a:lnTo>
                  <a:lnTo>
                    <a:pt x="36" y="45"/>
                  </a:lnTo>
                  <a:lnTo>
                    <a:pt x="33" y="47"/>
                  </a:lnTo>
                  <a:lnTo>
                    <a:pt x="30" y="45"/>
                  </a:lnTo>
                  <a:lnTo>
                    <a:pt x="27" y="43"/>
                  </a:lnTo>
                  <a:lnTo>
                    <a:pt x="26" y="39"/>
                  </a:lnTo>
                  <a:lnTo>
                    <a:pt x="26" y="32"/>
                  </a:lnTo>
                  <a:lnTo>
                    <a:pt x="28" y="23"/>
                  </a:lnTo>
                  <a:lnTo>
                    <a:pt x="28" y="15"/>
                  </a:lnTo>
                  <a:lnTo>
                    <a:pt x="26" y="7"/>
                  </a:lnTo>
                  <a:lnTo>
                    <a:pt x="19" y="4"/>
                  </a:lnTo>
                  <a:lnTo>
                    <a:pt x="13" y="5"/>
                  </a:lnTo>
                  <a:lnTo>
                    <a:pt x="8" y="12"/>
                  </a:lnTo>
                  <a:lnTo>
                    <a:pt x="5" y="16"/>
                  </a:lnTo>
                  <a:lnTo>
                    <a:pt x="4" y="35"/>
                  </a:lnTo>
                  <a:lnTo>
                    <a:pt x="6" y="46"/>
                  </a:lnTo>
                  <a:lnTo>
                    <a:pt x="12" y="54"/>
                  </a:lnTo>
                  <a:lnTo>
                    <a:pt x="23" y="60"/>
                  </a:lnTo>
                  <a:lnTo>
                    <a:pt x="27" y="65"/>
                  </a:lnTo>
                  <a:lnTo>
                    <a:pt x="28" y="70"/>
                  </a:lnTo>
                  <a:lnTo>
                    <a:pt x="34" y="73"/>
                  </a:lnTo>
                  <a:lnTo>
                    <a:pt x="36" y="70"/>
                  </a:lnTo>
                  <a:lnTo>
                    <a:pt x="36" y="69"/>
                  </a:lnTo>
                  <a:lnTo>
                    <a:pt x="38" y="70"/>
                  </a:lnTo>
                  <a:lnTo>
                    <a:pt x="40" y="72"/>
                  </a:lnTo>
                  <a:lnTo>
                    <a:pt x="38" y="75"/>
                  </a:lnTo>
                  <a:lnTo>
                    <a:pt x="36" y="76"/>
                  </a:lnTo>
                  <a:lnTo>
                    <a:pt x="34" y="77"/>
                  </a:lnTo>
                  <a:lnTo>
                    <a:pt x="31" y="78"/>
                  </a:lnTo>
                  <a:lnTo>
                    <a:pt x="28" y="75"/>
                  </a:lnTo>
                  <a:lnTo>
                    <a:pt x="26" y="69"/>
                  </a:lnTo>
                  <a:lnTo>
                    <a:pt x="24" y="65"/>
                  </a:lnTo>
                  <a:lnTo>
                    <a:pt x="21" y="62"/>
                  </a:lnTo>
                  <a:lnTo>
                    <a:pt x="12" y="59"/>
                  </a:lnTo>
                  <a:lnTo>
                    <a:pt x="7" y="52"/>
                  </a:lnTo>
                  <a:lnTo>
                    <a:pt x="2" y="45"/>
                  </a:lnTo>
                  <a:lnTo>
                    <a:pt x="1" y="36"/>
                  </a:lnTo>
                  <a:lnTo>
                    <a:pt x="0" y="28"/>
                  </a:lnTo>
                  <a:lnTo>
                    <a:pt x="2" y="20"/>
                  </a:lnTo>
                  <a:lnTo>
                    <a:pt x="5" y="11"/>
                  </a:lnTo>
                  <a:lnTo>
                    <a:pt x="10" y="4"/>
                  </a:lnTo>
                  <a:lnTo>
                    <a:pt x="16" y="1"/>
                  </a:lnTo>
                  <a:lnTo>
                    <a:pt x="23" y="0"/>
                  </a:lnTo>
                  <a:lnTo>
                    <a:pt x="30" y="6"/>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12" name="Freeform 124"/>
            <p:cNvSpPr>
              <a:spLocks/>
            </p:cNvSpPr>
            <p:nvPr/>
          </p:nvSpPr>
          <p:spPr bwMode="auto">
            <a:xfrm>
              <a:off x="1549" y="2454"/>
              <a:ext cx="73" cy="47"/>
            </a:xfrm>
            <a:custGeom>
              <a:avLst/>
              <a:gdLst/>
              <a:ahLst/>
              <a:cxnLst>
                <a:cxn ang="0">
                  <a:pos x="27" y="8"/>
                </a:cxn>
                <a:cxn ang="0">
                  <a:pos x="19" y="11"/>
                </a:cxn>
                <a:cxn ang="0">
                  <a:pos x="14" y="17"/>
                </a:cxn>
                <a:cxn ang="0">
                  <a:pos x="6" y="28"/>
                </a:cxn>
                <a:cxn ang="0">
                  <a:pos x="1" y="37"/>
                </a:cxn>
                <a:cxn ang="0">
                  <a:pos x="0" y="40"/>
                </a:cxn>
                <a:cxn ang="0">
                  <a:pos x="0" y="42"/>
                </a:cxn>
                <a:cxn ang="0">
                  <a:pos x="0" y="44"/>
                </a:cxn>
                <a:cxn ang="0">
                  <a:pos x="2" y="44"/>
                </a:cxn>
                <a:cxn ang="0">
                  <a:pos x="3" y="45"/>
                </a:cxn>
                <a:cxn ang="0">
                  <a:pos x="6" y="46"/>
                </a:cxn>
                <a:cxn ang="0">
                  <a:pos x="9" y="47"/>
                </a:cxn>
                <a:cxn ang="0">
                  <a:pos x="15" y="47"/>
                </a:cxn>
                <a:cxn ang="0">
                  <a:pos x="28" y="46"/>
                </a:cxn>
                <a:cxn ang="0">
                  <a:pos x="36" y="44"/>
                </a:cxn>
                <a:cxn ang="0">
                  <a:pos x="45" y="40"/>
                </a:cxn>
                <a:cxn ang="0">
                  <a:pos x="53" y="35"/>
                </a:cxn>
                <a:cxn ang="0">
                  <a:pos x="59" y="30"/>
                </a:cxn>
                <a:cxn ang="0">
                  <a:pos x="65" y="23"/>
                </a:cxn>
                <a:cxn ang="0">
                  <a:pos x="69" y="18"/>
                </a:cxn>
                <a:cxn ang="0">
                  <a:pos x="72" y="8"/>
                </a:cxn>
                <a:cxn ang="0">
                  <a:pos x="73" y="5"/>
                </a:cxn>
                <a:cxn ang="0">
                  <a:pos x="73" y="3"/>
                </a:cxn>
                <a:cxn ang="0">
                  <a:pos x="73" y="1"/>
                </a:cxn>
                <a:cxn ang="0">
                  <a:pos x="71" y="1"/>
                </a:cxn>
                <a:cxn ang="0">
                  <a:pos x="68" y="1"/>
                </a:cxn>
                <a:cxn ang="0">
                  <a:pos x="63" y="0"/>
                </a:cxn>
                <a:cxn ang="0">
                  <a:pos x="58" y="0"/>
                </a:cxn>
                <a:cxn ang="0">
                  <a:pos x="43" y="2"/>
                </a:cxn>
                <a:cxn ang="0">
                  <a:pos x="27" y="8"/>
                </a:cxn>
                <a:cxn ang="0">
                  <a:pos x="27" y="8"/>
                </a:cxn>
                <a:cxn ang="0">
                  <a:pos x="29" y="11"/>
                </a:cxn>
                <a:cxn ang="0">
                  <a:pos x="41" y="7"/>
                </a:cxn>
                <a:cxn ang="0">
                  <a:pos x="52" y="5"/>
                </a:cxn>
                <a:cxn ang="0">
                  <a:pos x="68" y="5"/>
                </a:cxn>
                <a:cxn ang="0">
                  <a:pos x="65" y="11"/>
                </a:cxn>
                <a:cxn ang="0">
                  <a:pos x="61" y="20"/>
                </a:cxn>
                <a:cxn ang="0">
                  <a:pos x="54" y="28"/>
                </a:cxn>
                <a:cxn ang="0">
                  <a:pos x="43" y="36"/>
                </a:cxn>
                <a:cxn ang="0">
                  <a:pos x="30" y="40"/>
                </a:cxn>
                <a:cxn ang="0">
                  <a:pos x="19" y="42"/>
                </a:cxn>
                <a:cxn ang="0">
                  <a:pos x="10" y="41"/>
                </a:cxn>
                <a:cxn ang="0">
                  <a:pos x="6" y="40"/>
                </a:cxn>
                <a:cxn ang="0">
                  <a:pos x="7" y="34"/>
                </a:cxn>
                <a:cxn ang="0">
                  <a:pos x="12" y="26"/>
                </a:cxn>
                <a:cxn ang="0">
                  <a:pos x="19" y="18"/>
                </a:cxn>
                <a:cxn ang="0">
                  <a:pos x="29" y="11"/>
                </a:cxn>
                <a:cxn ang="0">
                  <a:pos x="27" y="8"/>
                </a:cxn>
              </a:cxnLst>
              <a:rect l="0" t="0" r="r" b="b"/>
              <a:pathLst>
                <a:path w="73" h="47">
                  <a:moveTo>
                    <a:pt x="27" y="8"/>
                  </a:moveTo>
                  <a:lnTo>
                    <a:pt x="19" y="11"/>
                  </a:lnTo>
                  <a:lnTo>
                    <a:pt x="14" y="17"/>
                  </a:lnTo>
                  <a:lnTo>
                    <a:pt x="6" y="28"/>
                  </a:lnTo>
                  <a:lnTo>
                    <a:pt x="1" y="37"/>
                  </a:lnTo>
                  <a:lnTo>
                    <a:pt x="0" y="40"/>
                  </a:lnTo>
                  <a:lnTo>
                    <a:pt x="0" y="42"/>
                  </a:lnTo>
                  <a:lnTo>
                    <a:pt x="0" y="44"/>
                  </a:lnTo>
                  <a:lnTo>
                    <a:pt x="2" y="44"/>
                  </a:lnTo>
                  <a:lnTo>
                    <a:pt x="3" y="45"/>
                  </a:lnTo>
                  <a:lnTo>
                    <a:pt x="6" y="46"/>
                  </a:lnTo>
                  <a:lnTo>
                    <a:pt x="9" y="47"/>
                  </a:lnTo>
                  <a:lnTo>
                    <a:pt x="15" y="47"/>
                  </a:lnTo>
                  <a:lnTo>
                    <a:pt x="28" y="46"/>
                  </a:lnTo>
                  <a:lnTo>
                    <a:pt x="36" y="44"/>
                  </a:lnTo>
                  <a:lnTo>
                    <a:pt x="45" y="40"/>
                  </a:lnTo>
                  <a:lnTo>
                    <a:pt x="53" y="35"/>
                  </a:lnTo>
                  <a:lnTo>
                    <a:pt x="59" y="30"/>
                  </a:lnTo>
                  <a:lnTo>
                    <a:pt x="65" y="23"/>
                  </a:lnTo>
                  <a:lnTo>
                    <a:pt x="69" y="18"/>
                  </a:lnTo>
                  <a:lnTo>
                    <a:pt x="72" y="8"/>
                  </a:lnTo>
                  <a:lnTo>
                    <a:pt x="73" y="5"/>
                  </a:lnTo>
                  <a:lnTo>
                    <a:pt x="73" y="3"/>
                  </a:lnTo>
                  <a:lnTo>
                    <a:pt x="73" y="1"/>
                  </a:lnTo>
                  <a:lnTo>
                    <a:pt x="71" y="1"/>
                  </a:lnTo>
                  <a:lnTo>
                    <a:pt x="68" y="1"/>
                  </a:lnTo>
                  <a:lnTo>
                    <a:pt x="63" y="0"/>
                  </a:lnTo>
                  <a:lnTo>
                    <a:pt x="58" y="0"/>
                  </a:lnTo>
                  <a:lnTo>
                    <a:pt x="43" y="2"/>
                  </a:lnTo>
                  <a:lnTo>
                    <a:pt x="27" y="8"/>
                  </a:lnTo>
                  <a:lnTo>
                    <a:pt x="27" y="8"/>
                  </a:lnTo>
                  <a:lnTo>
                    <a:pt x="29" y="11"/>
                  </a:lnTo>
                  <a:lnTo>
                    <a:pt x="41" y="7"/>
                  </a:lnTo>
                  <a:lnTo>
                    <a:pt x="52" y="5"/>
                  </a:lnTo>
                  <a:lnTo>
                    <a:pt x="68" y="5"/>
                  </a:lnTo>
                  <a:lnTo>
                    <a:pt x="65" y="11"/>
                  </a:lnTo>
                  <a:lnTo>
                    <a:pt x="61" y="20"/>
                  </a:lnTo>
                  <a:lnTo>
                    <a:pt x="54" y="28"/>
                  </a:lnTo>
                  <a:lnTo>
                    <a:pt x="43" y="36"/>
                  </a:lnTo>
                  <a:lnTo>
                    <a:pt x="30" y="40"/>
                  </a:lnTo>
                  <a:lnTo>
                    <a:pt x="19" y="42"/>
                  </a:lnTo>
                  <a:lnTo>
                    <a:pt x="10" y="41"/>
                  </a:lnTo>
                  <a:lnTo>
                    <a:pt x="6" y="40"/>
                  </a:lnTo>
                  <a:lnTo>
                    <a:pt x="7" y="34"/>
                  </a:lnTo>
                  <a:lnTo>
                    <a:pt x="12" y="26"/>
                  </a:lnTo>
                  <a:lnTo>
                    <a:pt x="19" y="18"/>
                  </a:lnTo>
                  <a:lnTo>
                    <a:pt x="29" y="11"/>
                  </a:lnTo>
                  <a:lnTo>
                    <a:pt x="27" y="8"/>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13" name="Freeform 125"/>
            <p:cNvSpPr>
              <a:spLocks/>
            </p:cNvSpPr>
            <p:nvPr/>
          </p:nvSpPr>
          <p:spPr bwMode="auto">
            <a:xfrm>
              <a:off x="1567" y="2408"/>
              <a:ext cx="77" cy="45"/>
            </a:xfrm>
            <a:custGeom>
              <a:avLst/>
              <a:gdLst/>
              <a:ahLst/>
              <a:cxnLst>
                <a:cxn ang="0">
                  <a:pos x="30" y="5"/>
                </a:cxn>
                <a:cxn ang="0">
                  <a:pos x="23" y="9"/>
                </a:cxn>
                <a:cxn ang="0">
                  <a:pos x="16" y="15"/>
                </a:cxn>
                <a:cxn ang="0">
                  <a:pos x="8" y="27"/>
                </a:cxn>
                <a:cxn ang="0">
                  <a:pos x="3" y="36"/>
                </a:cxn>
                <a:cxn ang="0">
                  <a:pos x="1" y="40"/>
                </a:cxn>
                <a:cxn ang="0">
                  <a:pos x="1" y="41"/>
                </a:cxn>
                <a:cxn ang="0">
                  <a:pos x="0" y="43"/>
                </a:cxn>
                <a:cxn ang="0">
                  <a:pos x="3" y="43"/>
                </a:cxn>
                <a:cxn ang="0">
                  <a:pos x="4" y="43"/>
                </a:cxn>
                <a:cxn ang="0">
                  <a:pos x="7" y="44"/>
                </a:cxn>
                <a:cxn ang="0">
                  <a:pos x="16" y="45"/>
                </a:cxn>
                <a:cxn ang="0">
                  <a:pos x="29" y="43"/>
                </a:cxn>
                <a:cxn ang="0">
                  <a:pos x="38" y="41"/>
                </a:cxn>
                <a:cxn ang="0">
                  <a:pos x="46" y="38"/>
                </a:cxn>
                <a:cxn ang="0">
                  <a:pos x="54" y="33"/>
                </a:cxn>
                <a:cxn ang="0">
                  <a:pos x="61" y="28"/>
                </a:cxn>
                <a:cxn ang="0">
                  <a:pos x="70" y="17"/>
                </a:cxn>
                <a:cxn ang="0">
                  <a:pos x="74" y="7"/>
                </a:cxn>
                <a:cxn ang="0">
                  <a:pos x="75" y="4"/>
                </a:cxn>
                <a:cxn ang="0">
                  <a:pos x="75" y="2"/>
                </a:cxn>
                <a:cxn ang="0">
                  <a:pos x="77" y="1"/>
                </a:cxn>
                <a:cxn ang="0">
                  <a:pos x="73" y="1"/>
                </a:cxn>
                <a:cxn ang="0">
                  <a:pos x="69" y="1"/>
                </a:cxn>
                <a:cxn ang="0">
                  <a:pos x="59" y="0"/>
                </a:cxn>
                <a:cxn ang="0">
                  <a:pos x="45" y="1"/>
                </a:cxn>
                <a:cxn ang="0">
                  <a:pos x="30" y="4"/>
                </a:cxn>
                <a:cxn ang="0">
                  <a:pos x="30" y="5"/>
                </a:cxn>
                <a:cxn ang="0">
                  <a:pos x="30" y="5"/>
                </a:cxn>
                <a:cxn ang="0">
                  <a:pos x="32" y="11"/>
                </a:cxn>
                <a:cxn ang="0">
                  <a:pos x="43" y="6"/>
                </a:cxn>
                <a:cxn ang="0">
                  <a:pos x="54" y="4"/>
                </a:cxn>
                <a:cxn ang="0">
                  <a:pos x="69" y="4"/>
                </a:cxn>
                <a:cxn ang="0">
                  <a:pos x="66" y="11"/>
                </a:cxn>
                <a:cxn ang="0">
                  <a:pos x="63" y="18"/>
                </a:cxn>
                <a:cxn ang="0">
                  <a:pos x="55" y="27"/>
                </a:cxn>
                <a:cxn ang="0">
                  <a:pos x="44" y="34"/>
                </a:cxn>
                <a:cxn ang="0">
                  <a:pos x="32" y="39"/>
                </a:cxn>
                <a:cxn ang="0">
                  <a:pos x="21" y="41"/>
                </a:cxn>
                <a:cxn ang="0">
                  <a:pos x="13" y="41"/>
                </a:cxn>
                <a:cxn ang="0">
                  <a:pos x="7" y="40"/>
                </a:cxn>
                <a:cxn ang="0">
                  <a:pos x="10" y="33"/>
                </a:cxn>
                <a:cxn ang="0">
                  <a:pos x="14" y="26"/>
                </a:cxn>
                <a:cxn ang="0">
                  <a:pos x="22" y="17"/>
                </a:cxn>
                <a:cxn ang="0">
                  <a:pos x="32" y="11"/>
                </a:cxn>
                <a:cxn ang="0">
                  <a:pos x="30" y="5"/>
                </a:cxn>
              </a:cxnLst>
              <a:rect l="0" t="0" r="r" b="b"/>
              <a:pathLst>
                <a:path w="77" h="45">
                  <a:moveTo>
                    <a:pt x="30" y="5"/>
                  </a:moveTo>
                  <a:lnTo>
                    <a:pt x="23" y="9"/>
                  </a:lnTo>
                  <a:lnTo>
                    <a:pt x="16" y="15"/>
                  </a:lnTo>
                  <a:lnTo>
                    <a:pt x="8" y="27"/>
                  </a:lnTo>
                  <a:lnTo>
                    <a:pt x="3" y="36"/>
                  </a:lnTo>
                  <a:lnTo>
                    <a:pt x="1" y="40"/>
                  </a:lnTo>
                  <a:lnTo>
                    <a:pt x="1" y="41"/>
                  </a:lnTo>
                  <a:lnTo>
                    <a:pt x="0" y="43"/>
                  </a:lnTo>
                  <a:lnTo>
                    <a:pt x="3" y="43"/>
                  </a:lnTo>
                  <a:lnTo>
                    <a:pt x="4" y="43"/>
                  </a:lnTo>
                  <a:lnTo>
                    <a:pt x="7" y="44"/>
                  </a:lnTo>
                  <a:lnTo>
                    <a:pt x="16" y="45"/>
                  </a:lnTo>
                  <a:lnTo>
                    <a:pt x="29" y="43"/>
                  </a:lnTo>
                  <a:lnTo>
                    <a:pt x="38" y="41"/>
                  </a:lnTo>
                  <a:lnTo>
                    <a:pt x="46" y="38"/>
                  </a:lnTo>
                  <a:lnTo>
                    <a:pt x="54" y="33"/>
                  </a:lnTo>
                  <a:lnTo>
                    <a:pt x="61" y="28"/>
                  </a:lnTo>
                  <a:lnTo>
                    <a:pt x="70" y="17"/>
                  </a:lnTo>
                  <a:lnTo>
                    <a:pt x="74" y="7"/>
                  </a:lnTo>
                  <a:lnTo>
                    <a:pt x="75" y="4"/>
                  </a:lnTo>
                  <a:lnTo>
                    <a:pt x="75" y="2"/>
                  </a:lnTo>
                  <a:lnTo>
                    <a:pt x="77" y="1"/>
                  </a:lnTo>
                  <a:lnTo>
                    <a:pt x="73" y="1"/>
                  </a:lnTo>
                  <a:lnTo>
                    <a:pt x="69" y="1"/>
                  </a:lnTo>
                  <a:lnTo>
                    <a:pt x="59" y="0"/>
                  </a:lnTo>
                  <a:lnTo>
                    <a:pt x="45" y="1"/>
                  </a:lnTo>
                  <a:lnTo>
                    <a:pt x="30" y="4"/>
                  </a:lnTo>
                  <a:lnTo>
                    <a:pt x="30" y="5"/>
                  </a:lnTo>
                  <a:lnTo>
                    <a:pt x="30" y="5"/>
                  </a:lnTo>
                  <a:lnTo>
                    <a:pt x="32" y="11"/>
                  </a:lnTo>
                  <a:lnTo>
                    <a:pt x="43" y="6"/>
                  </a:lnTo>
                  <a:lnTo>
                    <a:pt x="54" y="4"/>
                  </a:lnTo>
                  <a:lnTo>
                    <a:pt x="69" y="4"/>
                  </a:lnTo>
                  <a:lnTo>
                    <a:pt x="66" y="11"/>
                  </a:lnTo>
                  <a:lnTo>
                    <a:pt x="63" y="18"/>
                  </a:lnTo>
                  <a:lnTo>
                    <a:pt x="55" y="27"/>
                  </a:lnTo>
                  <a:lnTo>
                    <a:pt x="44" y="34"/>
                  </a:lnTo>
                  <a:lnTo>
                    <a:pt x="32" y="39"/>
                  </a:lnTo>
                  <a:lnTo>
                    <a:pt x="21" y="41"/>
                  </a:lnTo>
                  <a:lnTo>
                    <a:pt x="13" y="41"/>
                  </a:lnTo>
                  <a:lnTo>
                    <a:pt x="7" y="40"/>
                  </a:lnTo>
                  <a:lnTo>
                    <a:pt x="10" y="33"/>
                  </a:lnTo>
                  <a:lnTo>
                    <a:pt x="14" y="26"/>
                  </a:lnTo>
                  <a:lnTo>
                    <a:pt x="22" y="17"/>
                  </a:lnTo>
                  <a:lnTo>
                    <a:pt x="32" y="11"/>
                  </a:lnTo>
                  <a:lnTo>
                    <a:pt x="30" y="5"/>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14" name="Freeform 126"/>
            <p:cNvSpPr>
              <a:spLocks/>
            </p:cNvSpPr>
            <p:nvPr/>
          </p:nvSpPr>
          <p:spPr bwMode="auto">
            <a:xfrm>
              <a:off x="1594" y="2363"/>
              <a:ext cx="75" cy="46"/>
            </a:xfrm>
            <a:custGeom>
              <a:avLst/>
              <a:gdLst/>
              <a:ahLst/>
              <a:cxnLst>
                <a:cxn ang="0">
                  <a:pos x="30" y="6"/>
                </a:cxn>
                <a:cxn ang="0">
                  <a:pos x="23" y="9"/>
                </a:cxn>
                <a:cxn ang="0">
                  <a:pos x="16" y="15"/>
                </a:cxn>
                <a:cxn ang="0">
                  <a:pos x="7" y="26"/>
                </a:cxn>
                <a:cxn ang="0">
                  <a:pos x="1" y="36"/>
                </a:cxn>
                <a:cxn ang="0">
                  <a:pos x="0" y="39"/>
                </a:cxn>
                <a:cxn ang="0">
                  <a:pos x="0" y="40"/>
                </a:cxn>
                <a:cxn ang="0">
                  <a:pos x="0" y="42"/>
                </a:cxn>
                <a:cxn ang="0">
                  <a:pos x="1" y="44"/>
                </a:cxn>
                <a:cxn ang="0">
                  <a:pos x="2" y="44"/>
                </a:cxn>
                <a:cxn ang="0">
                  <a:pos x="5" y="45"/>
                </a:cxn>
                <a:cxn ang="0">
                  <a:pos x="9" y="46"/>
                </a:cxn>
                <a:cxn ang="0">
                  <a:pos x="14" y="46"/>
                </a:cxn>
                <a:cxn ang="0">
                  <a:pos x="28" y="44"/>
                </a:cxn>
                <a:cxn ang="0">
                  <a:pos x="37" y="42"/>
                </a:cxn>
                <a:cxn ang="0">
                  <a:pos x="46" y="38"/>
                </a:cxn>
                <a:cxn ang="0">
                  <a:pos x="54" y="33"/>
                </a:cxn>
                <a:cxn ang="0">
                  <a:pos x="60" y="28"/>
                </a:cxn>
                <a:cxn ang="0">
                  <a:pos x="69" y="18"/>
                </a:cxn>
                <a:cxn ang="0">
                  <a:pos x="74" y="8"/>
                </a:cxn>
                <a:cxn ang="0">
                  <a:pos x="75" y="5"/>
                </a:cxn>
                <a:cxn ang="0">
                  <a:pos x="75" y="3"/>
                </a:cxn>
                <a:cxn ang="0">
                  <a:pos x="75" y="1"/>
                </a:cxn>
                <a:cxn ang="0">
                  <a:pos x="73" y="1"/>
                </a:cxn>
                <a:cxn ang="0">
                  <a:pos x="68" y="1"/>
                </a:cxn>
                <a:cxn ang="0">
                  <a:pos x="58" y="0"/>
                </a:cxn>
                <a:cxn ang="0">
                  <a:pos x="45" y="1"/>
                </a:cxn>
                <a:cxn ang="0">
                  <a:pos x="30" y="6"/>
                </a:cxn>
                <a:cxn ang="0">
                  <a:pos x="30" y="6"/>
                </a:cxn>
                <a:cxn ang="0">
                  <a:pos x="32" y="11"/>
                </a:cxn>
                <a:cxn ang="0">
                  <a:pos x="44" y="7"/>
                </a:cxn>
                <a:cxn ang="0">
                  <a:pos x="54" y="6"/>
                </a:cxn>
                <a:cxn ang="0">
                  <a:pos x="69" y="6"/>
                </a:cxn>
                <a:cxn ang="0">
                  <a:pos x="66" y="11"/>
                </a:cxn>
                <a:cxn ang="0">
                  <a:pos x="62" y="19"/>
                </a:cxn>
                <a:cxn ang="0">
                  <a:pos x="53" y="26"/>
                </a:cxn>
                <a:cxn ang="0">
                  <a:pos x="42" y="34"/>
                </a:cxn>
                <a:cxn ang="0">
                  <a:pos x="30" y="38"/>
                </a:cxn>
                <a:cxn ang="0">
                  <a:pos x="20" y="40"/>
                </a:cxn>
                <a:cxn ang="0">
                  <a:pos x="5" y="40"/>
                </a:cxn>
                <a:cxn ang="0">
                  <a:pos x="8" y="33"/>
                </a:cxn>
                <a:cxn ang="0">
                  <a:pos x="13" y="25"/>
                </a:cxn>
                <a:cxn ang="0">
                  <a:pos x="22" y="17"/>
                </a:cxn>
                <a:cxn ang="0">
                  <a:pos x="32" y="11"/>
                </a:cxn>
                <a:cxn ang="0">
                  <a:pos x="30" y="6"/>
                </a:cxn>
              </a:cxnLst>
              <a:rect l="0" t="0" r="r" b="b"/>
              <a:pathLst>
                <a:path w="75" h="46">
                  <a:moveTo>
                    <a:pt x="30" y="6"/>
                  </a:moveTo>
                  <a:lnTo>
                    <a:pt x="23" y="9"/>
                  </a:lnTo>
                  <a:lnTo>
                    <a:pt x="16" y="15"/>
                  </a:lnTo>
                  <a:lnTo>
                    <a:pt x="7" y="26"/>
                  </a:lnTo>
                  <a:lnTo>
                    <a:pt x="1" y="36"/>
                  </a:lnTo>
                  <a:lnTo>
                    <a:pt x="0" y="39"/>
                  </a:lnTo>
                  <a:lnTo>
                    <a:pt x="0" y="40"/>
                  </a:lnTo>
                  <a:lnTo>
                    <a:pt x="0" y="42"/>
                  </a:lnTo>
                  <a:lnTo>
                    <a:pt x="1" y="44"/>
                  </a:lnTo>
                  <a:lnTo>
                    <a:pt x="2" y="44"/>
                  </a:lnTo>
                  <a:lnTo>
                    <a:pt x="5" y="45"/>
                  </a:lnTo>
                  <a:lnTo>
                    <a:pt x="9" y="46"/>
                  </a:lnTo>
                  <a:lnTo>
                    <a:pt x="14" y="46"/>
                  </a:lnTo>
                  <a:lnTo>
                    <a:pt x="28" y="44"/>
                  </a:lnTo>
                  <a:lnTo>
                    <a:pt x="37" y="42"/>
                  </a:lnTo>
                  <a:lnTo>
                    <a:pt x="46" y="38"/>
                  </a:lnTo>
                  <a:lnTo>
                    <a:pt x="54" y="33"/>
                  </a:lnTo>
                  <a:lnTo>
                    <a:pt x="60" y="28"/>
                  </a:lnTo>
                  <a:lnTo>
                    <a:pt x="69" y="18"/>
                  </a:lnTo>
                  <a:lnTo>
                    <a:pt x="74" y="8"/>
                  </a:lnTo>
                  <a:lnTo>
                    <a:pt x="75" y="5"/>
                  </a:lnTo>
                  <a:lnTo>
                    <a:pt x="75" y="3"/>
                  </a:lnTo>
                  <a:lnTo>
                    <a:pt x="75" y="1"/>
                  </a:lnTo>
                  <a:lnTo>
                    <a:pt x="73" y="1"/>
                  </a:lnTo>
                  <a:lnTo>
                    <a:pt x="68" y="1"/>
                  </a:lnTo>
                  <a:lnTo>
                    <a:pt x="58" y="0"/>
                  </a:lnTo>
                  <a:lnTo>
                    <a:pt x="45" y="1"/>
                  </a:lnTo>
                  <a:lnTo>
                    <a:pt x="30" y="6"/>
                  </a:lnTo>
                  <a:lnTo>
                    <a:pt x="30" y="6"/>
                  </a:lnTo>
                  <a:lnTo>
                    <a:pt x="32" y="11"/>
                  </a:lnTo>
                  <a:lnTo>
                    <a:pt x="44" y="7"/>
                  </a:lnTo>
                  <a:lnTo>
                    <a:pt x="54" y="6"/>
                  </a:lnTo>
                  <a:lnTo>
                    <a:pt x="69" y="6"/>
                  </a:lnTo>
                  <a:lnTo>
                    <a:pt x="66" y="11"/>
                  </a:lnTo>
                  <a:lnTo>
                    <a:pt x="62" y="19"/>
                  </a:lnTo>
                  <a:lnTo>
                    <a:pt x="53" y="26"/>
                  </a:lnTo>
                  <a:lnTo>
                    <a:pt x="42" y="34"/>
                  </a:lnTo>
                  <a:lnTo>
                    <a:pt x="30" y="38"/>
                  </a:lnTo>
                  <a:lnTo>
                    <a:pt x="20" y="40"/>
                  </a:lnTo>
                  <a:lnTo>
                    <a:pt x="5" y="40"/>
                  </a:lnTo>
                  <a:lnTo>
                    <a:pt x="8" y="33"/>
                  </a:lnTo>
                  <a:lnTo>
                    <a:pt x="13" y="25"/>
                  </a:lnTo>
                  <a:lnTo>
                    <a:pt x="22" y="17"/>
                  </a:lnTo>
                  <a:lnTo>
                    <a:pt x="32" y="11"/>
                  </a:lnTo>
                  <a:lnTo>
                    <a:pt x="30" y="6"/>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15" name="Freeform 127"/>
            <p:cNvSpPr>
              <a:spLocks/>
            </p:cNvSpPr>
            <p:nvPr/>
          </p:nvSpPr>
          <p:spPr bwMode="auto">
            <a:xfrm>
              <a:off x="1619" y="2318"/>
              <a:ext cx="75" cy="45"/>
            </a:xfrm>
            <a:custGeom>
              <a:avLst/>
              <a:gdLst/>
              <a:ahLst/>
              <a:cxnLst>
                <a:cxn ang="0">
                  <a:pos x="32" y="6"/>
                </a:cxn>
                <a:cxn ang="0">
                  <a:pos x="18" y="15"/>
                </a:cxn>
                <a:cxn ang="0">
                  <a:pos x="8" y="26"/>
                </a:cxn>
                <a:cxn ang="0">
                  <a:pos x="1" y="36"/>
                </a:cxn>
                <a:cxn ang="0">
                  <a:pos x="1" y="39"/>
                </a:cxn>
                <a:cxn ang="0">
                  <a:pos x="0" y="40"/>
                </a:cxn>
                <a:cxn ang="0">
                  <a:pos x="0" y="42"/>
                </a:cxn>
                <a:cxn ang="0">
                  <a:pos x="1" y="44"/>
                </a:cxn>
                <a:cxn ang="0">
                  <a:pos x="6" y="44"/>
                </a:cxn>
                <a:cxn ang="0">
                  <a:pos x="15" y="45"/>
                </a:cxn>
                <a:cxn ang="0">
                  <a:pos x="28" y="42"/>
                </a:cxn>
                <a:cxn ang="0">
                  <a:pos x="37" y="40"/>
                </a:cxn>
                <a:cxn ang="0">
                  <a:pos x="46" y="37"/>
                </a:cxn>
                <a:cxn ang="0">
                  <a:pos x="54" y="33"/>
                </a:cxn>
                <a:cxn ang="0">
                  <a:pos x="60" y="28"/>
                </a:cxn>
                <a:cxn ang="0">
                  <a:pos x="69" y="18"/>
                </a:cxn>
                <a:cxn ang="0">
                  <a:pos x="74" y="9"/>
                </a:cxn>
                <a:cxn ang="0">
                  <a:pos x="75" y="6"/>
                </a:cxn>
                <a:cxn ang="0">
                  <a:pos x="75" y="4"/>
                </a:cxn>
                <a:cxn ang="0">
                  <a:pos x="75" y="1"/>
                </a:cxn>
                <a:cxn ang="0">
                  <a:pos x="73" y="1"/>
                </a:cxn>
                <a:cxn ang="0">
                  <a:pos x="69" y="1"/>
                </a:cxn>
                <a:cxn ang="0">
                  <a:pos x="60" y="0"/>
                </a:cxn>
                <a:cxn ang="0">
                  <a:pos x="47" y="1"/>
                </a:cxn>
                <a:cxn ang="0">
                  <a:pos x="32" y="6"/>
                </a:cxn>
                <a:cxn ang="0">
                  <a:pos x="32" y="6"/>
                </a:cxn>
                <a:cxn ang="0">
                  <a:pos x="34" y="12"/>
                </a:cxn>
                <a:cxn ang="0">
                  <a:pos x="44" y="8"/>
                </a:cxn>
                <a:cxn ang="0">
                  <a:pos x="54" y="6"/>
                </a:cxn>
                <a:cxn ang="0">
                  <a:pos x="69" y="6"/>
                </a:cxn>
                <a:cxn ang="0">
                  <a:pos x="67" y="12"/>
                </a:cxn>
                <a:cxn ang="0">
                  <a:pos x="63" y="18"/>
                </a:cxn>
                <a:cxn ang="0">
                  <a:pos x="55" y="26"/>
                </a:cxn>
                <a:cxn ang="0">
                  <a:pos x="44" y="33"/>
                </a:cxn>
                <a:cxn ang="0">
                  <a:pos x="31" y="38"/>
                </a:cxn>
                <a:cxn ang="0">
                  <a:pos x="20" y="39"/>
                </a:cxn>
                <a:cxn ang="0">
                  <a:pos x="11" y="39"/>
                </a:cxn>
                <a:cxn ang="0">
                  <a:pos x="5" y="39"/>
                </a:cxn>
                <a:cxn ang="0">
                  <a:pos x="9" y="33"/>
                </a:cxn>
                <a:cxn ang="0">
                  <a:pos x="15" y="26"/>
                </a:cxn>
                <a:cxn ang="0">
                  <a:pos x="24" y="17"/>
                </a:cxn>
                <a:cxn ang="0">
                  <a:pos x="34" y="12"/>
                </a:cxn>
                <a:cxn ang="0">
                  <a:pos x="32" y="6"/>
                </a:cxn>
              </a:cxnLst>
              <a:rect l="0" t="0" r="r" b="b"/>
              <a:pathLst>
                <a:path w="75" h="45">
                  <a:moveTo>
                    <a:pt x="32" y="6"/>
                  </a:moveTo>
                  <a:lnTo>
                    <a:pt x="18" y="15"/>
                  </a:lnTo>
                  <a:lnTo>
                    <a:pt x="8" y="26"/>
                  </a:lnTo>
                  <a:lnTo>
                    <a:pt x="1" y="36"/>
                  </a:lnTo>
                  <a:lnTo>
                    <a:pt x="1" y="39"/>
                  </a:lnTo>
                  <a:lnTo>
                    <a:pt x="0" y="40"/>
                  </a:lnTo>
                  <a:lnTo>
                    <a:pt x="0" y="42"/>
                  </a:lnTo>
                  <a:lnTo>
                    <a:pt x="1" y="44"/>
                  </a:lnTo>
                  <a:lnTo>
                    <a:pt x="6" y="44"/>
                  </a:lnTo>
                  <a:lnTo>
                    <a:pt x="15" y="45"/>
                  </a:lnTo>
                  <a:lnTo>
                    <a:pt x="28" y="42"/>
                  </a:lnTo>
                  <a:lnTo>
                    <a:pt x="37" y="40"/>
                  </a:lnTo>
                  <a:lnTo>
                    <a:pt x="46" y="37"/>
                  </a:lnTo>
                  <a:lnTo>
                    <a:pt x="54" y="33"/>
                  </a:lnTo>
                  <a:lnTo>
                    <a:pt x="60" y="28"/>
                  </a:lnTo>
                  <a:lnTo>
                    <a:pt x="69" y="18"/>
                  </a:lnTo>
                  <a:lnTo>
                    <a:pt x="74" y="9"/>
                  </a:lnTo>
                  <a:lnTo>
                    <a:pt x="75" y="6"/>
                  </a:lnTo>
                  <a:lnTo>
                    <a:pt x="75" y="4"/>
                  </a:lnTo>
                  <a:lnTo>
                    <a:pt x="75" y="1"/>
                  </a:lnTo>
                  <a:lnTo>
                    <a:pt x="73" y="1"/>
                  </a:lnTo>
                  <a:lnTo>
                    <a:pt x="69" y="1"/>
                  </a:lnTo>
                  <a:lnTo>
                    <a:pt x="60" y="0"/>
                  </a:lnTo>
                  <a:lnTo>
                    <a:pt x="47" y="1"/>
                  </a:lnTo>
                  <a:lnTo>
                    <a:pt x="32" y="6"/>
                  </a:lnTo>
                  <a:lnTo>
                    <a:pt x="32" y="6"/>
                  </a:lnTo>
                  <a:lnTo>
                    <a:pt x="34" y="12"/>
                  </a:lnTo>
                  <a:lnTo>
                    <a:pt x="44" y="8"/>
                  </a:lnTo>
                  <a:lnTo>
                    <a:pt x="54" y="6"/>
                  </a:lnTo>
                  <a:lnTo>
                    <a:pt x="69" y="6"/>
                  </a:lnTo>
                  <a:lnTo>
                    <a:pt x="67" y="12"/>
                  </a:lnTo>
                  <a:lnTo>
                    <a:pt x="63" y="18"/>
                  </a:lnTo>
                  <a:lnTo>
                    <a:pt x="55" y="26"/>
                  </a:lnTo>
                  <a:lnTo>
                    <a:pt x="44" y="33"/>
                  </a:lnTo>
                  <a:lnTo>
                    <a:pt x="31" y="38"/>
                  </a:lnTo>
                  <a:lnTo>
                    <a:pt x="20" y="39"/>
                  </a:lnTo>
                  <a:lnTo>
                    <a:pt x="11" y="39"/>
                  </a:lnTo>
                  <a:lnTo>
                    <a:pt x="5" y="39"/>
                  </a:lnTo>
                  <a:lnTo>
                    <a:pt x="9" y="33"/>
                  </a:lnTo>
                  <a:lnTo>
                    <a:pt x="15" y="26"/>
                  </a:lnTo>
                  <a:lnTo>
                    <a:pt x="24" y="17"/>
                  </a:lnTo>
                  <a:lnTo>
                    <a:pt x="34" y="12"/>
                  </a:lnTo>
                  <a:lnTo>
                    <a:pt x="32" y="6"/>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16" name="Freeform 128"/>
            <p:cNvSpPr>
              <a:spLocks/>
            </p:cNvSpPr>
            <p:nvPr/>
          </p:nvSpPr>
          <p:spPr bwMode="auto">
            <a:xfrm>
              <a:off x="1653" y="2275"/>
              <a:ext cx="78" cy="43"/>
            </a:xfrm>
            <a:custGeom>
              <a:avLst/>
              <a:gdLst/>
              <a:ahLst/>
              <a:cxnLst>
                <a:cxn ang="0">
                  <a:pos x="35" y="4"/>
                </a:cxn>
                <a:cxn ang="0">
                  <a:pos x="21" y="14"/>
                </a:cxn>
                <a:cxn ang="0">
                  <a:pos x="10" y="25"/>
                </a:cxn>
                <a:cxn ang="0">
                  <a:pos x="4" y="34"/>
                </a:cxn>
                <a:cxn ang="0">
                  <a:pos x="3" y="37"/>
                </a:cxn>
                <a:cxn ang="0">
                  <a:pos x="2" y="39"/>
                </a:cxn>
                <a:cxn ang="0">
                  <a:pos x="0" y="41"/>
                </a:cxn>
                <a:cxn ang="0">
                  <a:pos x="5" y="41"/>
                </a:cxn>
                <a:cxn ang="0">
                  <a:pos x="6" y="41"/>
                </a:cxn>
                <a:cxn ang="0">
                  <a:pos x="8" y="42"/>
                </a:cxn>
                <a:cxn ang="0">
                  <a:pos x="17" y="43"/>
                </a:cxn>
                <a:cxn ang="0">
                  <a:pos x="30" y="41"/>
                </a:cxn>
                <a:cxn ang="0">
                  <a:pos x="38" y="39"/>
                </a:cxn>
                <a:cxn ang="0">
                  <a:pos x="46" y="35"/>
                </a:cxn>
                <a:cxn ang="0">
                  <a:pos x="55" y="31"/>
                </a:cxn>
                <a:cxn ang="0">
                  <a:pos x="62" y="27"/>
                </a:cxn>
                <a:cxn ang="0">
                  <a:pos x="72" y="17"/>
                </a:cxn>
                <a:cxn ang="0">
                  <a:pos x="74" y="12"/>
                </a:cxn>
                <a:cxn ang="0">
                  <a:pos x="76" y="8"/>
                </a:cxn>
                <a:cxn ang="0">
                  <a:pos x="78" y="5"/>
                </a:cxn>
                <a:cxn ang="0">
                  <a:pos x="78" y="4"/>
                </a:cxn>
                <a:cxn ang="0">
                  <a:pos x="78" y="1"/>
                </a:cxn>
                <a:cxn ang="0">
                  <a:pos x="76" y="1"/>
                </a:cxn>
                <a:cxn ang="0">
                  <a:pos x="74" y="1"/>
                </a:cxn>
                <a:cxn ang="0">
                  <a:pos x="72" y="0"/>
                </a:cxn>
                <a:cxn ang="0">
                  <a:pos x="63" y="0"/>
                </a:cxn>
                <a:cxn ang="0">
                  <a:pos x="50" y="1"/>
                </a:cxn>
                <a:cxn ang="0">
                  <a:pos x="35" y="4"/>
                </a:cxn>
                <a:cxn ang="0">
                  <a:pos x="35" y="4"/>
                </a:cxn>
                <a:cxn ang="0">
                  <a:pos x="37" y="10"/>
                </a:cxn>
                <a:cxn ang="0">
                  <a:pos x="48" y="6"/>
                </a:cxn>
                <a:cxn ang="0">
                  <a:pos x="59" y="4"/>
                </a:cxn>
                <a:cxn ang="0">
                  <a:pos x="72" y="4"/>
                </a:cxn>
                <a:cxn ang="0">
                  <a:pos x="69" y="10"/>
                </a:cxn>
                <a:cxn ang="0">
                  <a:pos x="64" y="17"/>
                </a:cxn>
                <a:cxn ang="0">
                  <a:pos x="56" y="25"/>
                </a:cxn>
                <a:cxn ang="0">
                  <a:pos x="45" y="31"/>
                </a:cxn>
                <a:cxn ang="0">
                  <a:pos x="33" y="35"/>
                </a:cxn>
                <a:cxn ang="0">
                  <a:pos x="23" y="37"/>
                </a:cxn>
                <a:cxn ang="0">
                  <a:pos x="8" y="37"/>
                </a:cxn>
                <a:cxn ang="0">
                  <a:pos x="12" y="31"/>
                </a:cxn>
                <a:cxn ang="0">
                  <a:pos x="19" y="24"/>
                </a:cxn>
                <a:cxn ang="0">
                  <a:pos x="27" y="16"/>
                </a:cxn>
                <a:cxn ang="0">
                  <a:pos x="37" y="10"/>
                </a:cxn>
                <a:cxn ang="0">
                  <a:pos x="35" y="4"/>
                </a:cxn>
              </a:cxnLst>
              <a:rect l="0" t="0" r="r" b="b"/>
              <a:pathLst>
                <a:path w="78" h="43">
                  <a:moveTo>
                    <a:pt x="35" y="4"/>
                  </a:moveTo>
                  <a:lnTo>
                    <a:pt x="21" y="14"/>
                  </a:lnTo>
                  <a:lnTo>
                    <a:pt x="10" y="25"/>
                  </a:lnTo>
                  <a:lnTo>
                    <a:pt x="4" y="34"/>
                  </a:lnTo>
                  <a:lnTo>
                    <a:pt x="3" y="37"/>
                  </a:lnTo>
                  <a:lnTo>
                    <a:pt x="2" y="39"/>
                  </a:lnTo>
                  <a:lnTo>
                    <a:pt x="0" y="41"/>
                  </a:lnTo>
                  <a:lnTo>
                    <a:pt x="5" y="41"/>
                  </a:lnTo>
                  <a:lnTo>
                    <a:pt x="6" y="41"/>
                  </a:lnTo>
                  <a:lnTo>
                    <a:pt x="8" y="42"/>
                  </a:lnTo>
                  <a:lnTo>
                    <a:pt x="17" y="43"/>
                  </a:lnTo>
                  <a:lnTo>
                    <a:pt x="30" y="41"/>
                  </a:lnTo>
                  <a:lnTo>
                    <a:pt x="38" y="39"/>
                  </a:lnTo>
                  <a:lnTo>
                    <a:pt x="46" y="35"/>
                  </a:lnTo>
                  <a:lnTo>
                    <a:pt x="55" y="31"/>
                  </a:lnTo>
                  <a:lnTo>
                    <a:pt x="62" y="27"/>
                  </a:lnTo>
                  <a:lnTo>
                    <a:pt x="72" y="17"/>
                  </a:lnTo>
                  <a:lnTo>
                    <a:pt x="74" y="12"/>
                  </a:lnTo>
                  <a:lnTo>
                    <a:pt x="76" y="8"/>
                  </a:lnTo>
                  <a:lnTo>
                    <a:pt x="78" y="5"/>
                  </a:lnTo>
                  <a:lnTo>
                    <a:pt x="78" y="4"/>
                  </a:lnTo>
                  <a:lnTo>
                    <a:pt x="78" y="1"/>
                  </a:lnTo>
                  <a:lnTo>
                    <a:pt x="76" y="1"/>
                  </a:lnTo>
                  <a:lnTo>
                    <a:pt x="74" y="1"/>
                  </a:lnTo>
                  <a:lnTo>
                    <a:pt x="72" y="0"/>
                  </a:lnTo>
                  <a:lnTo>
                    <a:pt x="63" y="0"/>
                  </a:lnTo>
                  <a:lnTo>
                    <a:pt x="50" y="1"/>
                  </a:lnTo>
                  <a:lnTo>
                    <a:pt x="35" y="4"/>
                  </a:lnTo>
                  <a:lnTo>
                    <a:pt x="35" y="4"/>
                  </a:lnTo>
                  <a:lnTo>
                    <a:pt x="37" y="10"/>
                  </a:lnTo>
                  <a:lnTo>
                    <a:pt x="48" y="6"/>
                  </a:lnTo>
                  <a:lnTo>
                    <a:pt x="59" y="4"/>
                  </a:lnTo>
                  <a:lnTo>
                    <a:pt x="72" y="4"/>
                  </a:lnTo>
                  <a:lnTo>
                    <a:pt x="69" y="10"/>
                  </a:lnTo>
                  <a:lnTo>
                    <a:pt x="64" y="17"/>
                  </a:lnTo>
                  <a:lnTo>
                    <a:pt x="56" y="25"/>
                  </a:lnTo>
                  <a:lnTo>
                    <a:pt x="45" y="31"/>
                  </a:lnTo>
                  <a:lnTo>
                    <a:pt x="33" y="35"/>
                  </a:lnTo>
                  <a:lnTo>
                    <a:pt x="23" y="37"/>
                  </a:lnTo>
                  <a:lnTo>
                    <a:pt x="8" y="37"/>
                  </a:lnTo>
                  <a:lnTo>
                    <a:pt x="12" y="31"/>
                  </a:lnTo>
                  <a:lnTo>
                    <a:pt x="19" y="24"/>
                  </a:lnTo>
                  <a:lnTo>
                    <a:pt x="27" y="16"/>
                  </a:lnTo>
                  <a:lnTo>
                    <a:pt x="37" y="10"/>
                  </a:lnTo>
                  <a:lnTo>
                    <a:pt x="35" y="4"/>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17" name="Freeform 129"/>
            <p:cNvSpPr>
              <a:spLocks/>
            </p:cNvSpPr>
            <p:nvPr/>
          </p:nvSpPr>
          <p:spPr bwMode="auto">
            <a:xfrm>
              <a:off x="1692" y="2232"/>
              <a:ext cx="79" cy="42"/>
            </a:xfrm>
            <a:custGeom>
              <a:avLst/>
              <a:gdLst/>
              <a:ahLst/>
              <a:cxnLst>
                <a:cxn ang="0">
                  <a:pos x="37" y="5"/>
                </a:cxn>
                <a:cxn ang="0">
                  <a:pos x="30" y="8"/>
                </a:cxn>
                <a:cxn ang="0">
                  <a:pos x="23" y="13"/>
                </a:cxn>
                <a:cxn ang="0">
                  <a:pos x="12" y="24"/>
                </a:cxn>
                <a:cxn ang="0">
                  <a:pos x="6" y="34"/>
                </a:cxn>
                <a:cxn ang="0">
                  <a:pos x="3" y="36"/>
                </a:cxn>
                <a:cxn ang="0">
                  <a:pos x="2" y="37"/>
                </a:cxn>
                <a:cxn ang="0">
                  <a:pos x="0" y="41"/>
                </a:cxn>
                <a:cxn ang="0">
                  <a:pos x="4" y="41"/>
                </a:cxn>
                <a:cxn ang="0">
                  <a:pos x="6" y="41"/>
                </a:cxn>
                <a:cxn ang="0">
                  <a:pos x="8" y="42"/>
                </a:cxn>
                <a:cxn ang="0">
                  <a:pos x="18" y="42"/>
                </a:cxn>
                <a:cxn ang="0">
                  <a:pos x="31" y="41"/>
                </a:cxn>
                <a:cxn ang="0">
                  <a:pos x="39" y="38"/>
                </a:cxn>
                <a:cxn ang="0">
                  <a:pos x="48" y="35"/>
                </a:cxn>
                <a:cxn ang="0">
                  <a:pos x="57" y="31"/>
                </a:cxn>
                <a:cxn ang="0">
                  <a:pos x="62" y="26"/>
                </a:cxn>
                <a:cxn ang="0">
                  <a:pos x="72" y="16"/>
                </a:cxn>
                <a:cxn ang="0">
                  <a:pos x="76" y="7"/>
                </a:cxn>
                <a:cxn ang="0">
                  <a:pos x="77" y="6"/>
                </a:cxn>
                <a:cxn ang="0">
                  <a:pos x="77" y="5"/>
                </a:cxn>
                <a:cxn ang="0">
                  <a:pos x="79" y="1"/>
                </a:cxn>
                <a:cxn ang="0">
                  <a:pos x="75" y="1"/>
                </a:cxn>
                <a:cxn ang="0">
                  <a:pos x="72" y="1"/>
                </a:cxn>
                <a:cxn ang="0">
                  <a:pos x="64" y="0"/>
                </a:cxn>
                <a:cxn ang="0">
                  <a:pos x="52" y="1"/>
                </a:cxn>
                <a:cxn ang="0">
                  <a:pos x="37" y="5"/>
                </a:cxn>
                <a:cxn ang="0">
                  <a:pos x="37" y="5"/>
                </a:cxn>
                <a:cxn ang="0">
                  <a:pos x="39" y="8"/>
                </a:cxn>
                <a:cxn ang="0">
                  <a:pos x="50" y="6"/>
                </a:cxn>
                <a:cxn ang="0">
                  <a:pos x="59" y="5"/>
                </a:cxn>
                <a:cxn ang="0">
                  <a:pos x="72" y="5"/>
                </a:cxn>
                <a:cxn ang="0">
                  <a:pos x="70" y="10"/>
                </a:cxn>
                <a:cxn ang="0">
                  <a:pos x="65" y="17"/>
                </a:cxn>
                <a:cxn ang="0">
                  <a:pos x="58" y="23"/>
                </a:cxn>
                <a:cxn ang="0">
                  <a:pos x="46" y="30"/>
                </a:cxn>
                <a:cxn ang="0">
                  <a:pos x="34" y="34"/>
                </a:cxn>
                <a:cxn ang="0">
                  <a:pos x="23" y="36"/>
                </a:cxn>
                <a:cxn ang="0">
                  <a:pos x="15" y="37"/>
                </a:cxn>
                <a:cxn ang="0">
                  <a:pos x="7" y="37"/>
                </a:cxn>
                <a:cxn ang="0">
                  <a:pos x="13" y="31"/>
                </a:cxn>
                <a:cxn ang="0">
                  <a:pos x="20" y="23"/>
                </a:cxn>
                <a:cxn ang="0">
                  <a:pos x="29" y="15"/>
                </a:cxn>
                <a:cxn ang="0">
                  <a:pos x="39" y="8"/>
                </a:cxn>
                <a:cxn ang="0">
                  <a:pos x="37" y="5"/>
                </a:cxn>
              </a:cxnLst>
              <a:rect l="0" t="0" r="r" b="b"/>
              <a:pathLst>
                <a:path w="79" h="42">
                  <a:moveTo>
                    <a:pt x="37" y="5"/>
                  </a:moveTo>
                  <a:lnTo>
                    <a:pt x="30" y="8"/>
                  </a:lnTo>
                  <a:lnTo>
                    <a:pt x="23" y="13"/>
                  </a:lnTo>
                  <a:lnTo>
                    <a:pt x="12" y="24"/>
                  </a:lnTo>
                  <a:lnTo>
                    <a:pt x="6" y="34"/>
                  </a:lnTo>
                  <a:lnTo>
                    <a:pt x="3" y="36"/>
                  </a:lnTo>
                  <a:lnTo>
                    <a:pt x="2" y="37"/>
                  </a:lnTo>
                  <a:lnTo>
                    <a:pt x="0" y="41"/>
                  </a:lnTo>
                  <a:lnTo>
                    <a:pt x="4" y="41"/>
                  </a:lnTo>
                  <a:lnTo>
                    <a:pt x="6" y="41"/>
                  </a:lnTo>
                  <a:lnTo>
                    <a:pt x="8" y="42"/>
                  </a:lnTo>
                  <a:lnTo>
                    <a:pt x="18" y="42"/>
                  </a:lnTo>
                  <a:lnTo>
                    <a:pt x="31" y="41"/>
                  </a:lnTo>
                  <a:lnTo>
                    <a:pt x="39" y="38"/>
                  </a:lnTo>
                  <a:lnTo>
                    <a:pt x="48" y="35"/>
                  </a:lnTo>
                  <a:lnTo>
                    <a:pt x="57" y="31"/>
                  </a:lnTo>
                  <a:lnTo>
                    <a:pt x="62" y="26"/>
                  </a:lnTo>
                  <a:lnTo>
                    <a:pt x="72" y="16"/>
                  </a:lnTo>
                  <a:lnTo>
                    <a:pt x="76" y="7"/>
                  </a:lnTo>
                  <a:lnTo>
                    <a:pt x="77" y="6"/>
                  </a:lnTo>
                  <a:lnTo>
                    <a:pt x="77" y="5"/>
                  </a:lnTo>
                  <a:lnTo>
                    <a:pt x="79" y="1"/>
                  </a:lnTo>
                  <a:lnTo>
                    <a:pt x="75" y="1"/>
                  </a:lnTo>
                  <a:lnTo>
                    <a:pt x="72" y="1"/>
                  </a:lnTo>
                  <a:lnTo>
                    <a:pt x="64" y="0"/>
                  </a:lnTo>
                  <a:lnTo>
                    <a:pt x="52" y="1"/>
                  </a:lnTo>
                  <a:lnTo>
                    <a:pt x="37" y="5"/>
                  </a:lnTo>
                  <a:lnTo>
                    <a:pt x="37" y="5"/>
                  </a:lnTo>
                  <a:lnTo>
                    <a:pt x="39" y="8"/>
                  </a:lnTo>
                  <a:lnTo>
                    <a:pt x="50" y="6"/>
                  </a:lnTo>
                  <a:lnTo>
                    <a:pt x="59" y="5"/>
                  </a:lnTo>
                  <a:lnTo>
                    <a:pt x="72" y="5"/>
                  </a:lnTo>
                  <a:lnTo>
                    <a:pt x="70" y="10"/>
                  </a:lnTo>
                  <a:lnTo>
                    <a:pt x="65" y="17"/>
                  </a:lnTo>
                  <a:lnTo>
                    <a:pt x="58" y="23"/>
                  </a:lnTo>
                  <a:lnTo>
                    <a:pt x="46" y="30"/>
                  </a:lnTo>
                  <a:lnTo>
                    <a:pt x="34" y="34"/>
                  </a:lnTo>
                  <a:lnTo>
                    <a:pt x="23" y="36"/>
                  </a:lnTo>
                  <a:lnTo>
                    <a:pt x="15" y="37"/>
                  </a:lnTo>
                  <a:lnTo>
                    <a:pt x="7" y="37"/>
                  </a:lnTo>
                  <a:lnTo>
                    <a:pt x="13" y="31"/>
                  </a:lnTo>
                  <a:lnTo>
                    <a:pt x="20" y="23"/>
                  </a:lnTo>
                  <a:lnTo>
                    <a:pt x="29" y="15"/>
                  </a:lnTo>
                  <a:lnTo>
                    <a:pt x="39" y="8"/>
                  </a:lnTo>
                  <a:lnTo>
                    <a:pt x="37" y="5"/>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18" name="Freeform 130"/>
            <p:cNvSpPr>
              <a:spLocks/>
            </p:cNvSpPr>
            <p:nvPr/>
          </p:nvSpPr>
          <p:spPr bwMode="auto">
            <a:xfrm>
              <a:off x="1735" y="2191"/>
              <a:ext cx="79" cy="42"/>
            </a:xfrm>
            <a:custGeom>
              <a:avLst/>
              <a:gdLst/>
              <a:ahLst/>
              <a:cxnLst>
                <a:cxn ang="0">
                  <a:pos x="39" y="5"/>
                </a:cxn>
                <a:cxn ang="0">
                  <a:pos x="24" y="13"/>
                </a:cxn>
                <a:cxn ang="0">
                  <a:pos x="12" y="23"/>
                </a:cxn>
                <a:cxn ang="0">
                  <a:pos x="4" y="33"/>
                </a:cxn>
                <a:cxn ang="0">
                  <a:pos x="3" y="36"/>
                </a:cxn>
                <a:cxn ang="0">
                  <a:pos x="2" y="38"/>
                </a:cxn>
                <a:cxn ang="0">
                  <a:pos x="0" y="42"/>
                </a:cxn>
                <a:cxn ang="0">
                  <a:pos x="3" y="42"/>
                </a:cxn>
                <a:cxn ang="0">
                  <a:pos x="16" y="42"/>
                </a:cxn>
                <a:cxn ang="0">
                  <a:pos x="30" y="39"/>
                </a:cxn>
                <a:cxn ang="0">
                  <a:pos x="48" y="34"/>
                </a:cxn>
                <a:cxn ang="0">
                  <a:pos x="56" y="30"/>
                </a:cxn>
                <a:cxn ang="0">
                  <a:pos x="62" y="25"/>
                </a:cxn>
                <a:cxn ang="0">
                  <a:pos x="71" y="16"/>
                </a:cxn>
                <a:cxn ang="0">
                  <a:pos x="76" y="8"/>
                </a:cxn>
                <a:cxn ang="0">
                  <a:pos x="77" y="6"/>
                </a:cxn>
                <a:cxn ang="0">
                  <a:pos x="77" y="5"/>
                </a:cxn>
                <a:cxn ang="0">
                  <a:pos x="79" y="3"/>
                </a:cxn>
                <a:cxn ang="0">
                  <a:pos x="77" y="1"/>
                </a:cxn>
                <a:cxn ang="0">
                  <a:pos x="73" y="1"/>
                </a:cxn>
                <a:cxn ang="0">
                  <a:pos x="65" y="0"/>
                </a:cxn>
                <a:cxn ang="0">
                  <a:pos x="53" y="1"/>
                </a:cxn>
                <a:cxn ang="0">
                  <a:pos x="39" y="5"/>
                </a:cxn>
                <a:cxn ang="0">
                  <a:pos x="39" y="5"/>
                </a:cxn>
                <a:cxn ang="0">
                  <a:pos x="41" y="9"/>
                </a:cxn>
                <a:cxn ang="0">
                  <a:pos x="51" y="7"/>
                </a:cxn>
                <a:cxn ang="0">
                  <a:pos x="59" y="6"/>
                </a:cxn>
                <a:cxn ang="0">
                  <a:pos x="67" y="6"/>
                </a:cxn>
                <a:cxn ang="0">
                  <a:pos x="71" y="7"/>
                </a:cxn>
                <a:cxn ang="0">
                  <a:pos x="69" y="10"/>
                </a:cxn>
                <a:cxn ang="0">
                  <a:pos x="65" y="17"/>
                </a:cxn>
                <a:cxn ang="0">
                  <a:pos x="57" y="23"/>
                </a:cxn>
                <a:cxn ang="0">
                  <a:pos x="46" y="30"/>
                </a:cxn>
                <a:cxn ang="0">
                  <a:pos x="34" y="34"/>
                </a:cxn>
                <a:cxn ang="0">
                  <a:pos x="24" y="36"/>
                </a:cxn>
                <a:cxn ang="0">
                  <a:pos x="16" y="37"/>
                </a:cxn>
                <a:cxn ang="0">
                  <a:pos x="9" y="38"/>
                </a:cxn>
                <a:cxn ang="0">
                  <a:pos x="14" y="31"/>
                </a:cxn>
                <a:cxn ang="0">
                  <a:pos x="20" y="22"/>
                </a:cxn>
                <a:cxn ang="0">
                  <a:pos x="29" y="15"/>
                </a:cxn>
                <a:cxn ang="0">
                  <a:pos x="41" y="9"/>
                </a:cxn>
                <a:cxn ang="0">
                  <a:pos x="39" y="5"/>
                </a:cxn>
              </a:cxnLst>
              <a:rect l="0" t="0" r="r" b="b"/>
              <a:pathLst>
                <a:path w="79" h="42">
                  <a:moveTo>
                    <a:pt x="39" y="5"/>
                  </a:moveTo>
                  <a:lnTo>
                    <a:pt x="24" y="13"/>
                  </a:lnTo>
                  <a:lnTo>
                    <a:pt x="12" y="23"/>
                  </a:lnTo>
                  <a:lnTo>
                    <a:pt x="4" y="33"/>
                  </a:lnTo>
                  <a:lnTo>
                    <a:pt x="3" y="36"/>
                  </a:lnTo>
                  <a:lnTo>
                    <a:pt x="2" y="38"/>
                  </a:lnTo>
                  <a:lnTo>
                    <a:pt x="0" y="42"/>
                  </a:lnTo>
                  <a:lnTo>
                    <a:pt x="3" y="42"/>
                  </a:lnTo>
                  <a:lnTo>
                    <a:pt x="16" y="42"/>
                  </a:lnTo>
                  <a:lnTo>
                    <a:pt x="30" y="39"/>
                  </a:lnTo>
                  <a:lnTo>
                    <a:pt x="48" y="34"/>
                  </a:lnTo>
                  <a:lnTo>
                    <a:pt x="56" y="30"/>
                  </a:lnTo>
                  <a:lnTo>
                    <a:pt x="62" y="25"/>
                  </a:lnTo>
                  <a:lnTo>
                    <a:pt x="71" y="16"/>
                  </a:lnTo>
                  <a:lnTo>
                    <a:pt x="76" y="8"/>
                  </a:lnTo>
                  <a:lnTo>
                    <a:pt x="77" y="6"/>
                  </a:lnTo>
                  <a:lnTo>
                    <a:pt x="77" y="5"/>
                  </a:lnTo>
                  <a:lnTo>
                    <a:pt x="79" y="3"/>
                  </a:lnTo>
                  <a:lnTo>
                    <a:pt x="77" y="1"/>
                  </a:lnTo>
                  <a:lnTo>
                    <a:pt x="73" y="1"/>
                  </a:lnTo>
                  <a:lnTo>
                    <a:pt x="65" y="0"/>
                  </a:lnTo>
                  <a:lnTo>
                    <a:pt x="53" y="1"/>
                  </a:lnTo>
                  <a:lnTo>
                    <a:pt x="39" y="5"/>
                  </a:lnTo>
                  <a:lnTo>
                    <a:pt x="39" y="5"/>
                  </a:lnTo>
                  <a:lnTo>
                    <a:pt x="41" y="9"/>
                  </a:lnTo>
                  <a:lnTo>
                    <a:pt x="51" y="7"/>
                  </a:lnTo>
                  <a:lnTo>
                    <a:pt x="59" y="6"/>
                  </a:lnTo>
                  <a:lnTo>
                    <a:pt x="67" y="6"/>
                  </a:lnTo>
                  <a:lnTo>
                    <a:pt x="71" y="7"/>
                  </a:lnTo>
                  <a:lnTo>
                    <a:pt x="69" y="10"/>
                  </a:lnTo>
                  <a:lnTo>
                    <a:pt x="65" y="17"/>
                  </a:lnTo>
                  <a:lnTo>
                    <a:pt x="57" y="23"/>
                  </a:lnTo>
                  <a:lnTo>
                    <a:pt x="46" y="30"/>
                  </a:lnTo>
                  <a:lnTo>
                    <a:pt x="34" y="34"/>
                  </a:lnTo>
                  <a:lnTo>
                    <a:pt x="24" y="36"/>
                  </a:lnTo>
                  <a:lnTo>
                    <a:pt x="16" y="37"/>
                  </a:lnTo>
                  <a:lnTo>
                    <a:pt x="9" y="38"/>
                  </a:lnTo>
                  <a:lnTo>
                    <a:pt x="14" y="31"/>
                  </a:lnTo>
                  <a:lnTo>
                    <a:pt x="20" y="22"/>
                  </a:lnTo>
                  <a:lnTo>
                    <a:pt x="29" y="15"/>
                  </a:lnTo>
                  <a:lnTo>
                    <a:pt x="41" y="9"/>
                  </a:lnTo>
                  <a:lnTo>
                    <a:pt x="39" y="5"/>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19" name="Freeform 131"/>
            <p:cNvSpPr>
              <a:spLocks/>
            </p:cNvSpPr>
            <p:nvPr/>
          </p:nvSpPr>
          <p:spPr bwMode="auto">
            <a:xfrm>
              <a:off x="1779" y="2154"/>
              <a:ext cx="79" cy="41"/>
            </a:xfrm>
            <a:custGeom>
              <a:avLst/>
              <a:gdLst/>
              <a:ahLst/>
              <a:cxnLst>
                <a:cxn ang="0">
                  <a:pos x="38" y="6"/>
                </a:cxn>
                <a:cxn ang="0">
                  <a:pos x="24" y="14"/>
                </a:cxn>
                <a:cxn ang="0">
                  <a:pos x="12" y="24"/>
                </a:cxn>
                <a:cxn ang="0">
                  <a:pos x="9" y="29"/>
                </a:cxn>
                <a:cxn ang="0">
                  <a:pos x="5" y="33"/>
                </a:cxn>
                <a:cxn ang="0">
                  <a:pos x="3" y="35"/>
                </a:cxn>
                <a:cxn ang="0">
                  <a:pos x="2" y="36"/>
                </a:cxn>
                <a:cxn ang="0">
                  <a:pos x="0" y="40"/>
                </a:cxn>
                <a:cxn ang="0">
                  <a:pos x="4" y="40"/>
                </a:cxn>
                <a:cxn ang="0">
                  <a:pos x="8" y="40"/>
                </a:cxn>
                <a:cxn ang="0">
                  <a:pos x="17" y="41"/>
                </a:cxn>
                <a:cxn ang="0">
                  <a:pos x="30" y="39"/>
                </a:cxn>
                <a:cxn ang="0">
                  <a:pos x="47" y="34"/>
                </a:cxn>
                <a:cxn ang="0">
                  <a:pos x="55" y="30"/>
                </a:cxn>
                <a:cxn ang="0">
                  <a:pos x="63" y="25"/>
                </a:cxn>
                <a:cxn ang="0">
                  <a:pos x="67" y="20"/>
                </a:cxn>
                <a:cxn ang="0">
                  <a:pos x="72" y="16"/>
                </a:cxn>
                <a:cxn ang="0">
                  <a:pos x="77" y="8"/>
                </a:cxn>
                <a:cxn ang="0">
                  <a:pos x="77" y="7"/>
                </a:cxn>
                <a:cxn ang="0">
                  <a:pos x="77" y="6"/>
                </a:cxn>
                <a:cxn ang="0">
                  <a:pos x="79" y="3"/>
                </a:cxn>
                <a:cxn ang="0">
                  <a:pos x="77" y="1"/>
                </a:cxn>
                <a:cxn ang="0">
                  <a:pos x="74" y="1"/>
                </a:cxn>
                <a:cxn ang="0">
                  <a:pos x="65" y="0"/>
                </a:cxn>
                <a:cxn ang="0">
                  <a:pos x="53" y="1"/>
                </a:cxn>
                <a:cxn ang="0">
                  <a:pos x="38" y="6"/>
                </a:cxn>
                <a:cxn ang="0">
                  <a:pos x="38" y="6"/>
                </a:cxn>
                <a:cxn ang="0">
                  <a:pos x="41" y="9"/>
                </a:cxn>
                <a:cxn ang="0">
                  <a:pos x="51" y="6"/>
                </a:cxn>
                <a:cxn ang="0">
                  <a:pos x="61" y="5"/>
                </a:cxn>
                <a:cxn ang="0">
                  <a:pos x="67" y="6"/>
                </a:cxn>
                <a:cxn ang="0">
                  <a:pos x="72" y="6"/>
                </a:cxn>
                <a:cxn ang="0">
                  <a:pos x="69" y="10"/>
                </a:cxn>
                <a:cxn ang="0">
                  <a:pos x="64" y="17"/>
                </a:cxn>
                <a:cxn ang="0">
                  <a:pos x="57" y="23"/>
                </a:cxn>
                <a:cxn ang="0">
                  <a:pos x="47" y="29"/>
                </a:cxn>
                <a:cxn ang="0">
                  <a:pos x="35" y="33"/>
                </a:cxn>
                <a:cxn ang="0">
                  <a:pos x="24" y="35"/>
                </a:cxn>
                <a:cxn ang="0">
                  <a:pos x="14" y="36"/>
                </a:cxn>
                <a:cxn ang="0">
                  <a:pos x="8" y="36"/>
                </a:cxn>
                <a:cxn ang="0">
                  <a:pos x="13" y="30"/>
                </a:cxn>
                <a:cxn ang="0">
                  <a:pos x="22" y="22"/>
                </a:cxn>
                <a:cxn ang="0">
                  <a:pos x="31" y="15"/>
                </a:cxn>
                <a:cxn ang="0">
                  <a:pos x="41" y="9"/>
                </a:cxn>
                <a:cxn ang="0">
                  <a:pos x="38" y="6"/>
                </a:cxn>
              </a:cxnLst>
              <a:rect l="0" t="0" r="r" b="b"/>
              <a:pathLst>
                <a:path w="79" h="41">
                  <a:moveTo>
                    <a:pt x="38" y="6"/>
                  </a:moveTo>
                  <a:lnTo>
                    <a:pt x="24" y="14"/>
                  </a:lnTo>
                  <a:lnTo>
                    <a:pt x="12" y="24"/>
                  </a:lnTo>
                  <a:lnTo>
                    <a:pt x="9" y="29"/>
                  </a:lnTo>
                  <a:lnTo>
                    <a:pt x="5" y="33"/>
                  </a:lnTo>
                  <a:lnTo>
                    <a:pt x="3" y="35"/>
                  </a:lnTo>
                  <a:lnTo>
                    <a:pt x="2" y="36"/>
                  </a:lnTo>
                  <a:lnTo>
                    <a:pt x="0" y="40"/>
                  </a:lnTo>
                  <a:lnTo>
                    <a:pt x="4" y="40"/>
                  </a:lnTo>
                  <a:lnTo>
                    <a:pt x="8" y="40"/>
                  </a:lnTo>
                  <a:lnTo>
                    <a:pt x="17" y="41"/>
                  </a:lnTo>
                  <a:lnTo>
                    <a:pt x="30" y="39"/>
                  </a:lnTo>
                  <a:lnTo>
                    <a:pt x="47" y="34"/>
                  </a:lnTo>
                  <a:lnTo>
                    <a:pt x="55" y="30"/>
                  </a:lnTo>
                  <a:lnTo>
                    <a:pt x="63" y="25"/>
                  </a:lnTo>
                  <a:lnTo>
                    <a:pt x="67" y="20"/>
                  </a:lnTo>
                  <a:lnTo>
                    <a:pt x="72" y="16"/>
                  </a:lnTo>
                  <a:lnTo>
                    <a:pt x="77" y="8"/>
                  </a:lnTo>
                  <a:lnTo>
                    <a:pt x="77" y="7"/>
                  </a:lnTo>
                  <a:lnTo>
                    <a:pt x="77" y="6"/>
                  </a:lnTo>
                  <a:lnTo>
                    <a:pt x="79" y="3"/>
                  </a:lnTo>
                  <a:lnTo>
                    <a:pt x="77" y="1"/>
                  </a:lnTo>
                  <a:lnTo>
                    <a:pt x="74" y="1"/>
                  </a:lnTo>
                  <a:lnTo>
                    <a:pt x="65" y="0"/>
                  </a:lnTo>
                  <a:lnTo>
                    <a:pt x="53" y="1"/>
                  </a:lnTo>
                  <a:lnTo>
                    <a:pt x="38" y="6"/>
                  </a:lnTo>
                  <a:lnTo>
                    <a:pt x="38" y="6"/>
                  </a:lnTo>
                  <a:lnTo>
                    <a:pt x="41" y="9"/>
                  </a:lnTo>
                  <a:lnTo>
                    <a:pt x="51" y="6"/>
                  </a:lnTo>
                  <a:lnTo>
                    <a:pt x="61" y="5"/>
                  </a:lnTo>
                  <a:lnTo>
                    <a:pt x="67" y="6"/>
                  </a:lnTo>
                  <a:lnTo>
                    <a:pt x="72" y="6"/>
                  </a:lnTo>
                  <a:lnTo>
                    <a:pt x="69" y="10"/>
                  </a:lnTo>
                  <a:lnTo>
                    <a:pt x="64" y="17"/>
                  </a:lnTo>
                  <a:lnTo>
                    <a:pt x="57" y="23"/>
                  </a:lnTo>
                  <a:lnTo>
                    <a:pt x="47" y="29"/>
                  </a:lnTo>
                  <a:lnTo>
                    <a:pt x="35" y="33"/>
                  </a:lnTo>
                  <a:lnTo>
                    <a:pt x="24" y="35"/>
                  </a:lnTo>
                  <a:lnTo>
                    <a:pt x="14" y="36"/>
                  </a:lnTo>
                  <a:lnTo>
                    <a:pt x="8" y="36"/>
                  </a:lnTo>
                  <a:lnTo>
                    <a:pt x="13" y="30"/>
                  </a:lnTo>
                  <a:lnTo>
                    <a:pt x="22" y="22"/>
                  </a:lnTo>
                  <a:lnTo>
                    <a:pt x="31" y="15"/>
                  </a:lnTo>
                  <a:lnTo>
                    <a:pt x="41" y="9"/>
                  </a:lnTo>
                  <a:lnTo>
                    <a:pt x="38" y="6"/>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20" name="Freeform 132"/>
            <p:cNvSpPr>
              <a:spLocks/>
            </p:cNvSpPr>
            <p:nvPr/>
          </p:nvSpPr>
          <p:spPr bwMode="auto">
            <a:xfrm>
              <a:off x="1824" y="2121"/>
              <a:ext cx="79" cy="40"/>
            </a:xfrm>
            <a:custGeom>
              <a:avLst/>
              <a:gdLst/>
              <a:ahLst/>
              <a:cxnLst>
                <a:cxn ang="0">
                  <a:pos x="40" y="3"/>
                </a:cxn>
                <a:cxn ang="0">
                  <a:pos x="26" y="12"/>
                </a:cxn>
                <a:cxn ang="0">
                  <a:pos x="14" y="22"/>
                </a:cxn>
                <a:cxn ang="0">
                  <a:pos x="6" y="31"/>
                </a:cxn>
                <a:cxn ang="0">
                  <a:pos x="3" y="34"/>
                </a:cxn>
                <a:cxn ang="0">
                  <a:pos x="2" y="36"/>
                </a:cxn>
                <a:cxn ang="0">
                  <a:pos x="0" y="40"/>
                </a:cxn>
                <a:cxn ang="0">
                  <a:pos x="4" y="40"/>
                </a:cxn>
                <a:cxn ang="0">
                  <a:pos x="17" y="40"/>
                </a:cxn>
                <a:cxn ang="0">
                  <a:pos x="31" y="38"/>
                </a:cxn>
                <a:cxn ang="0">
                  <a:pos x="48" y="32"/>
                </a:cxn>
                <a:cxn ang="0">
                  <a:pos x="57" y="28"/>
                </a:cxn>
                <a:cxn ang="0">
                  <a:pos x="63" y="24"/>
                </a:cxn>
                <a:cxn ang="0">
                  <a:pos x="72" y="15"/>
                </a:cxn>
                <a:cxn ang="0">
                  <a:pos x="77" y="8"/>
                </a:cxn>
                <a:cxn ang="0">
                  <a:pos x="79" y="6"/>
                </a:cxn>
                <a:cxn ang="0">
                  <a:pos x="79" y="5"/>
                </a:cxn>
                <a:cxn ang="0">
                  <a:pos x="79" y="1"/>
                </a:cxn>
                <a:cxn ang="0">
                  <a:pos x="77" y="1"/>
                </a:cxn>
                <a:cxn ang="0">
                  <a:pos x="76" y="1"/>
                </a:cxn>
                <a:cxn ang="0">
                  <a:pos x="74" y="1"/>
                </a:cxn>
                <a:cxn ang="0">
                  <a:pos x="67" y="0"/>
                </a:cxn>
                <a:cxn ang="0">
                  <a:pos x="55" y="0"/>
                </a:cxn>
                <a:cxn ang="0">
                  <a:pos x="40" y="3"/>
                </a:cxn>
                <a:cxn ang="0">
                  <a:pos x="40" y="3"/>
                </a:cxn>
                <a:cxn ang="0">
                  <a:pos x="43" y="9"/>
                </a:cxn>
                <a:cxn ang="0">
                  <a:pos x="53" y="6"/>
                </a:cxn>
                <a:cxn ang="0">
                  <a:pos x="61" y="5"/>
                </a:cxn>
                <a:cxn ang="0">
                  <a:pos x="73" y="5"/>
                </a:cxn>
                <a:cxn ang="0">
                  <a:pos x="70" y="10"/>
                </a:cxn>
                <a:cxn ang="0">
                  <a:pos x="65" y="16"/>
                </a:cxn>
                <a:cxn ang="0">
                  <a:pos x="58" y="23"/>
                </a:cxn>
                <a:cxn ang="0">
                  <a:pos x="46" y="28"/>
                </a:cxn>
                <a:cxn ang="0">
                  <a:pos x="34" y="31"/>
                </a:cxn>
                <a:cxn ang="0">
                  <a:pos x="23" y="33"/>
                </a:cxn>
                <a:cxn ang="0">
                  <a:pos x="15" y="34"/>
                </a:cxn>
                <a:cxn ang="0">
                  <a:pos x="9" y="34"/>
                </a:cxn>
                <a:cxn ang="0">
                  <a:pos x="15" y="28"/>
                </a:cxn>
                <a:cxn ang="0">
                  <a:pos x="22" y="22"/>
                </a:cxn>
                <a:cxn ang="0">
                  <a:pos x="32" y="14"/>
                </a:cxn>
                <a:cxn ang="0">
                  <a:pos x="43" y="9"/>
                </a:cxn>
                <a:cxn ang="0">
                  <a:pos x="40" y="3"/>
                </a:cxn>
              </a:cxnLst>
              <a:rect l="0" t="0" r="r" b="b"/>
              <a:pathLst>
                <a:path w="79" h="40">
                  <a:moveTo>
                    <a:pt x="40" y="3"/>
                  </a:moveTo>
                  <a:lnTo>
                    <a:pt x="26" y="12"/>
                  </a:lnTo>
                  <a:lnTo>
                    <a:pt x="14" y="22"/>
                  </a:lnTo>
                  <a:lnTo>
                    <a:pt x="6" y="31"/>
                  </a:lnTo>
                  <a:lnTo>
                    <a:pt x="3" y="34"/>
                  </a:lnTo>
                  <a:lnTo>
                    <a:pt x="2" y="36"/>
                  </a:lnTo>
                  <a:lnTo>
                    <a:pt x="0" y="40"/>
                  </a:lnTo>
                  <a:lnTo>
                    <a:pt x="4" y="40"/>
                  </a:lnTo>
                  <a:lnTo>
                    <a:pt x="17" y="40"/>
                  </a:lnTo>
                  <a:lnTo>
                    <a:pt x="31" y="38"/>
                  </a:lnTo>
                  <a:lnTo>
                    <a:pt x="48" y="32"/>
                  </a:lnTo>
                  <a:lnTo>
                    <a:pt x="57" y="28"/>
                  </a:lnTo>
                  <a:lnTo>
                    <a:pt x="63" y="24"/>
                  </a:lnTo>
                  <a:lnTo>
                    <a:pt x="72" y="15"/>
                  </a:lnTo>
                  <a:lnTo>
                    <a:pt x="77" y="8"/>
                  </a:lnTo>
                  <a:lnTo>
                    <a:pt x="79" y="6"/>
                  </a:lnTo>
                  <a:lnTo>
                    <a:pt x="79" y="5"/>
                  </a:lnTo>
                  <a:lnTo>
                    <a:pt x="79" y="1"/>
                  </a:lnTo>
                  <a:lnTo>
                    <a:pt x="77" y="1"/>
                  </a:lnTo>
                  <a:lnTo>
                    <a:pt x="76" y="1"/>
                  </a:lnTo>
                  <a:lnTo>
                    <a:pt x="74" y="1"/>
                  </a:lnTo>
                  <a:lnTo>
                    <a:pt x="67" y="0"/>
                  </a:lnTo>
                  <a:lnTo>
                    <a:pt x="55" y="0"/>
                  </a:lnTo>
                  <a:lnTo>
                    <a:pt x="40" y="3"/>
                  </a:lnTo>
                  <a:lnTo>
                    <a:pt x="40" y="3"/>
                  </a:lnTo>
                  <a:lnTo>
                    <a:pt x="43" y="9"/>
                  </a:lnTo>
                  <a:lnTo>
                    <a:pt x="53" y="6"/>
                  </a:lnTo>
                  <a:lnTo>
                    <a:pt x="61" y="5"/>
                  </a:lnTo>
                  <a:lnTo>
                    <a:pt x="73" y="5"/>
                  </a:lnTo>
                  <a:lnTo>
                    <a:pt x="70" y="10"/>
                  </a:lnTo>
                  <a:lnTo>
                    <a:pt x="65" y="16"/>
                  </a:lnTo>
                  <a:lnTo>
                    <a:pt x="58" y="23"/>
                  </a:lnTo>
                  <a:lnTo>
                    <a:pt x="46" y="28"/>
                  </a:lnTo>
                  <a:lnTo>
                    <a:pt x="34" y="31"/>
                  </a:lnTo>
                  <a:lnTo>
                    <a:pt x="23" y="33"/>
                  </a:lnTo>
                  <a:lnTo>
                    <a:pt x="15" y="34"/>
                  </a:lnTo>
                  <a:lnTo>
                    <a:pt x="9" y="34"/>
                  </a:lnTo>
                  <a:lnTo>
                    <a:pt x="15" y="28"/>
                  </a:lnTo>
                  <a:lnTo>
                    <a:pt x="22" y="22"/>
                  </a:lnTo>
                  <a:lnTo>
                    <a:pt x="32" y="14"/>
                  </a:lnTo>
                  <a:lnTo>
                    <a:pt x="43" y="9"/>
                  </a:lnTo>
                  <a:lnTo>
                    <a:pt x="40" y="3"/>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21" name="Freeform 133"/>
            <p:cNvSpPr>
              <a:spLocks/>
            </p:cNvSpPr>
            <p:nvPr/>
          </p:nvSpPr>
          <p:spPr bwMode="auto">
            <a:xfrm>
              <a:off x="1526" y="2410"/>
              <a:ext cx="39" cy="88"/>
            </a:xfrm>
            <a:custGeom>
              <a:avLst/>
              <a:gdLst/>
              <a:ahLst/>
              <a:cxnLst>
                <a:cxn ang="0">
                  <a:pos x="17" y="2"/>
                </a:cxn>
                <a:cxn ang="0">
                  <a:pos x="16" y="4"/>
                </a:cxn>
                <a:cxn ang="0">
                  <a:pos x="14" y="7"/>
                </a:cxn>
                <a:cxn ang="0">
                  <a:pos x="9" y="16"/>
                </a:cxn>
                <a:cxn ang="0">
                  <a:pos x="3" y="29"/>
                </a:cxn>
                <a:cxn ang="0">
                  <a:pos x="0" y="45"/>
                </a:cxn>
                <a:cxn ang="0">
                  <a:pos x="0" y="53"/>
                </a:cxn>
                <a:cxn ang="0">
                  <a:pos x="2" y="61"/>
                </a:cxn>
                <a:cxn ang="0">
                  <a:pos x="8" y="74"/>
                </a:cxn>
                <a:cxn ang="0">
                  <a:pos x="16" y="83"/>
                </a:cxn>
                <a:cxn ang="0">
                  <a:pos x="17" y="85"/>
                </a:cxn>
                <a:cxn ang="0">
                  <a:pos x="19" y="86"/>
                </a:cxn>
                <a:cxn ang="0">
                  <a:pos x="19" y="88"/>
                </a:cxn>
                <a:cxn ang="0">
                  <a:pos x="21" y="86"/>
                </a:cxn>
                <a:cxn ang="0">
                  <a:pos x="22" y="85"/>
                </a:cxn>
                <a:cxn ang="0">
                  <a:pos x="24" y="83"/>
                </a:cxn>
                <a:cxn ang="0">
                  <a:pos x="27" y="80"/>
                </a:cxn>
                <a:cxn ang="0">
                  <a:pos x="29" y="76"/>
                </a:cxn>
                <a:cxn ang="0">
                  <a:pos x="35" y="63"/>
                </a:cxn>
                <a:cxn ang="0">
                  <a:pos x="37" y="54"/>
                </a:cxn>
                <a:cxn ang="0">
                  <a:pos x="39" y="45"/>
                </a:cxn>
                <a:cxn ang="0">
                  <a:pos x="39" y="36"/>
                </a:cxn>
                <a:cxn ang="0">
                  <a:pos x="37" y="27"/>
                </a:cxn>
                <a:cxn ang="0">
                  <a:pos x="30" y="14"/>
                </a:cxn>
                <a:cxn ang="0">
                  <a:pos x="28" y="9"/>
                </a:cxn>
                <a:cxn ang="0">
                  <a:pos x="24" y="5"/>
                </a:cxn>
                <a:cxn ang="0">
                  <a:pos x="22" y="3"/>
                </a:cxn>
                <a:cxn ang="0">
                  <a:pos x="21" y="2"/>
                </a:cxn>
                <a:cxn ang="0">
                  <a:pos x="19" y="0"/>
                </a:cxn>
                <a:cxn ang="0">
                  <a:pos x="17" y="2"/>
                </a:cxn>
                <a:cxn ang="0">
                  <a:pos x="17" y="2"/>
                </a:cxn>
                <a:cxn ang="0">
                  <a:pos x="5" y="47"/>
                </a:cxn>
                <a:cxn ang="0">
                  <a:pos x="5" y="45"/>
                </a:cxn>
                <a:cxn ang="0">
                  <a:pos x="7" y="34"/>
                </a:cxn>
                <a:cxn ang="0">
                  <a:pos x="11" y="24"/>
                </a:cxn>
                <a:cxn ang="0">
                  <a:pos x="16" y="14"/>
                </a:cxn>
                <a:cxn ang="0">
                  <a:pos x="19" y="9"/>
                </a:cxn>
                <a:cxn ang="0">
                  <a:pos x="23" y="13"/>
                </a:cxn>
                <a:cxn ang="0">
                  <a:pos x="28" y="21"/>
                </a:cxn>
                <a:cxn ang="0">
                  <a:pos x="30" y="31"/>
                </a:cxn>
                <a:cxn ang="0">
                  <a:pos x="32" y="43"/>
                </a:cxn>
                <a:cxn ang="0">
                  <a:pos x="32" y="45"/>
                </a:cxn>
                <a:cxn ang="0">
                  <a:pos x="30" y="58"/>
                </a:cxn>
                <a:cxn ang="0">
                  <a:pos x="28" y="69"/>
                </a:cxn>
                <a:cxn ang="0">
                  <a:pos x="23" y="77"/>
                </a:cxn>
                <a:cxn ang="0">
                  <a:pos x="19" y="82"/>
                </a:cxn>
                <a:cxn ang="0">
                  <a:pos x="16" y="77"/>
                </a:cxn>
                <a:cxn ang="0">
                  <a:pos x="11" y="69"/>
                </a:cxn>
                <a:cxn ang="0">
                  <a:pos x="7" y="59"/>
                </a:cxn>
                <a:cxn ang="0">
                  <a:pos x="5" y="47"/>
                </a:cxn>
                <a:cxn ang="0">
                  <a:pos x="17" y="2"/>
                </a:cxn>
              </a:cxnLst>
              <a:rect l="0" t="0" r="r" b="b"/>
              <a:pathLst>
                <a:path w="39" h="88">
                  <a:moveTo>
                    <a:pt x="17" y="2"/>
                  </a:moveTo>
                  <a:lnTo>
                    <a:pt x="16" y="4"/>
                  </a:lnTo>
                  <a:lnTo>
                    <a:pt x="14" y="7"/>
                  </a:lnTo>
                  <a:lnTo>
                    <a:pt x="9" y="16"/>
                  </a:lnTo>
                  <a:lnTo>
                    <a:pt x="3" y="29"/>
                  </a:lnTo>
                  <a:lnTo>
                    <a:pt x="0" y="45"/>
                  </a:lnTo>
                  <a:lnTo>
                    <a:pt x="0" y="53"/>
                  </a:lnTo>
                  <a:lnTo>
                    <a:pt x="2" y="61"/>
                  </a:lnTo>
                  <a:lnTo>
                    <a:pt x="8" y="74"/>
                  </a:lnTo>
                  <a:lnTo>
                    <a:pt x="16" y="83"/>
                  </a:lnTo>
                  <a:lnTo>
                    <a:pt x="17" y="85"/>
                  </a:lnTo>
                  <a:lnTo>
                    <a:pt x="19" y="86"/>
                  </a:lnTo>
                  <a:lnTo>
                    <a:pt x="19" y="88"/>
                  </a:lnTo>
                  <a:lnTo>
                    <a:pt x="21" y="86"/>
                  </a:lnTo>
                  <a:lnTo>
                    <a:pt x="22" y="85"/>
                  </a:lnTo>
                  <a:lnTo>
                    <a:pt x="24" y="83"/>
                  </a:lnTo>
                  <a:lnTo>
                    <a:pt x="27" y="80"/>
                  </a:lnTo>
                  <a:lnTo>
                    <a:pt x="29" y="76"/>
                  </a:lnTo>
                  <a:lnTo>
                    <a:pt x="35" y="63"/>
                  </a:lnTo>
                  <a:lnTo>
                    <a:pt x="37" y="54"/>
                  </a:lnTo>
                  <a:lnTo>
                    <a:pt x="39" y="45"/>
                  </a:lnTo>
                  <a:lnTo>
                    <a:pt x="39" y="36"/>
                  </a:lnTo>
                  <a:lnTo>
                    <a:pt x="37" y="27"/>
                  </a:lnTo>
                  <a:lnTo>
                    <a:pt x="30" y="14"/>
                  </a:lnTo>
                  <a:lnTo>
                    <a:pt x="28" y="9"/>
                  </a:lnTo>
                  <a:lnTo>
                    <a:pt x="24" y="5"/>
                  </a:lnTo>
                  <a:lnTo>
                    <a:pt x="22" y="3"/>
                  </a:lnTo>
                  <a:lnTo>
                    <a:pt x="21" y="2"/>
                  </a:lnTo>
                  <a:lnTo>
                    <a:pt x="19" y="0"/>
                  </a:lnTo>
                  <a:lnTo>
                    <a:pt x="17" y="2"/>
                  </a:lnTo>
                  <a:lnTo>
                    <a:pt x="17" y="2"/>
                  </a:lnTo>
                  <a:lnTo>
                    <a:pt x="5" y="47"/>
                  </a:lnTo>
                  <a:lnTo>
                    <a:pt x="5" y="45"/>
                  </a:lnTo>
                  <a:lnTo>
                    <a:pt x="7" y="34"/>
                  </a:lnTo>
                  <a:lnTo>
                    <a:pt x="11" y="24"/>
                  </a:lnTo>
                  <a:lnTo>
                    <a:pt x="16" y="14"/>
                  </a:lnTo>
                  <a:lnTo>
                    <a:pt x="19" y="9"/>
                  </a:lnTo>
                  <a:lnTo>
                    <a:pt x="23" y="13"/>
                  </a:lnTo>
                  <a:lnTo>
                    <a:pt x="28" y="21"/>
                  </a:lnTo>
                  <a:lnTo>
                    <a:pt x="30" y="31"/>
                  </a:lnTo>
                  <a:lnTo>
                    <a:pt x="32" y="43"/>
                  </a:lnTo>
                  <a:lnTo>
                    <a:pt x="32" y="45"/>
                  </a:lnTo>
                  <a:lnTo>
                    <a:pt x="30" y="58"/>
                  </a:lnTo>
                  <a:lnTo>
                    <a:pt x="28" y="69"/>
                  </a:lnTo>
                  <a:lnTo>
                    <a:pt x="23" y="77"/>
                  </a:lnTo>
                  <a:lnTo>
                    <a:pt x="19" y="82"/>
                  </a:lnTo>
                  <a:lnTo>
                    <a:pt x="16" y="77"/>
                  </a:lnTo>
                  <a:lnTo>
                    <a:pt x="11" y="69"/>
                  </a:lnTo>
                  <a:lnTo>
                    <a:pt x="7" y="59"/>
                  </a:lnTo>
                  <a:lnTo>
                    <a:pt x="5" y="47"/>
                  </a:lnTo>
                  <a:lnTo>
                    <a:pt x="17" y="2"/>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22" name="Freeform 134"/>
            <p:cNvSpPr>
              <a:spLocks/>
            </p:cNvSpPr>
            <p:nvPr/>
          </p:nvSpPr>
          <p:spPr bwMode="auto">
            <a:xfrm>
              <a:off x="1553" y="2360"/>
              <a:ext cx="38" cy="86"/>
            </a:xfrm>
            <a:custGeom>
              <a:avLst/>
              <a:gdLst/>
              <a:ahLst/>
              <a:cxnLst>
                <a:cxn ang="0">
                  <a:pos x="19" y="2"/>
                </a:cxn>
                <a:cxn ang="0">
                  <a:pos x="18" y="3"/>
                </a:cxn>
                <a:cxn ang="0">
                  <a:pos x="17" y="5"/>
                </a:cxn>
                <a:cxn ang="0">
                  <a:pos x="13" y="11"/>
                </a:cxn>
                <a:cxn ang="0">
                  <a:pos x="7" y="23"/>
                </a:cxn>
                <a:cxn ang="0">
                  <a:pos x="2" y="36"/>
                </a:cxn>
                <a:cxn ang="0">
                  <a:pos x="1" y="38"/>
                </a:cxn>
                <a:cxn ang="0">
                  <a:pos x="0" y="43"/>
                </a:cxn>
                <a:cxn ang="0">
                  <a:pos x="0" y="50"/>
                </a:cxn>
                <a:cxn ang="0">
                  <a:pos x="2" y="59"/>
                </a:cxn>
                <a:cxn ang="0">
                  <a:pos x="6" y="72"/>
                </a:cxn>
                <a:cxn ang="0">
                  <a:pos x="12" y="80"/>
                </a:cxn>
                <a:cxn ang="0">
                  <a:pos x="15" y="83"/>
                </a:cxn>
                <a:cxn ang="0">
                  <a:pos x="15" y="84"/>
                </a:cxn>
                <a:cxn ang="0">
                  <a:pos x="15" y="86"/>
                </a:cxn>
                <a:cxn ang="0">
                  <a:pos x="17" y="84"/>
                </a:cxn>
                <a:cxn ang="0">
                  <a:pos x="18" y="83"/>
                </a:cxn>
                <a:cxn ang="0">
                  <a:pos x="20" y="81"/>
                </a:cxn>
                <a:cxn ang="0">
                  <a:pos x="26" y="74"/>
                </a:cxn>
                <a:cxn ang="0">
                  <a:pos x="32" y="62"/>
                </a:cxn>
                <a:cxn ang="0">
                  <a:pos x="37" y="45"/>
                </a:cxn>
                <a:cxn ang="0">
                  <a:pos x="38" y="36"/>
                </a:cxn>
                <a:cxn ang="0">
                  <a:pos x="36" y="27"/>
                </a:cxn>
                <a:cxn ang="0">
                  <a:pos x="31" y="14"/>
                </a:cxn>
                <a:cxn ang="0">
                  <a:pos x="28" y="9"/>
                </a:cxn>
                <a:cxn ang="0">
                  <a:pos x="26" y="5"/>
                </a:cxn>
                <a:cxn ang="0">
                  <a:pos x="24" y="3"/>
                </a:cxn>
                <a:cxn ang="0">
                  <a:pos x="23" y="2"/>
                </a:cxn>
                <a:cxn ang="0">
                  <a:pos x="21" y="0"/>
                </a:cxn>
                <a:cxn ang="0">
                  <a:pos x="19" y="2"/>
                </a:cxn>
                <a:cxn ang="0">
                  <a:pos x="19" y="2"/>
                </a:cxn>
                <a:cxn ang="0">
                  <a:pos x="5" y="49"/>
                </a:cxn>
                <a:cxn ang="0">
                  <a:pos x="5" y="43"/>
                </a:cxn>
                <a:cxn ang="0">
                  <a:pos x="5" y="36"/>
                </a:cxn>
                <a:cxn ang="0">
                  <a:pos x="14" y="19"/>
                </a:cxn>
                <a:cxn ang="0">
                  <a:pos x="17" y="12"/>
                </a:cxn>
                <a:cxn ang="0">
                  <a:pos x="21" y="9"/>
                </a:cxn>
                <a:cxn ang="0">
                  <a:pos x="25" y="12"/>
                </a:cxn>
                <a:cxn ang="0">
                  <a:pos x="28" y="20"/>
                </a:cxn>
                <a:cxn ang="0">
                  <a:pos x="31" y="28"/>
                </a:cxn>
                <a:cxn ang="0">
                  <a:pos x="32" y="39"/>
                </a:cxn>
                <a:cxn ang="0">
                  <a:pos x="32" y="45"/>
                </a:cxn>
                <a:cxn ang="0">
                  <a:pos x="28" y="57"/>
                </a:cxn>
                <a:cxn ang="0">
                  <a:pos x="25" y="67"/>
                </a:cxn>
                <a:cxn ang="0">
                  <a:pos x="21" y="75"/>
                </a:cxn>
                <a:cxn ang="0">
                  <a:pos x="17" y="80"/>
                </a:cxn>
                <a:cxn ang="0">
                  <a:pos x="14" y="75"/>
                </a:cxn>
                <a:cxn ang="0">
                  <a:pos x="10" y="67"/>
                </a:cxn>
                <a:cxn ang="0">
                  <a:pos x="6" y="59"/>
                </a:cxn>
                <a:cxn ang="0">
                  <a:pos x="5" y="49"/>
                </a:cxn>
                <a:cxn ang="0">
                  <a:pos x="19" y="2"/>
                </a:cxn>
              </a:cxnLst>
              <a:rect l="0" t="0" r="r" b="b"/>
              <a:pathLst>
                <a:path w="38" h="86">
                  <a:moveTo>
                    <a:pt x="19" y="2"/>
                  </a:moveTo>
                  <a:lnTo>
                    <a:pt x="18" y="3"/>
                  </a:lnTo>
                  <a:lnTo>
                    <a:pt x="17" y="5"/>
                  </a:lnTo>
                  <a:lnTo>
                    <a:pt x="13" y="11"/>
                  </a:lnTo>
                  <a:lnTo>
                    <a:pt x="7" y="23"/>
                  </a:lnTo>
                  <a:lnTo>
                    <a:pt x="2" y="36"/>
                  </a:lnTo>
                  <a:lnTo>
                    <a:pt x="1" y="38"/>
                  </a:lnTo>
                  <a:lnTo>
                    <a:pt x="0" y="43"/>
                  </a:lnTo>
                  <a:lnTo>
                    <a:pt x="0" y="50"/>
                  </a:lnTo>
                  <a:lnTo>
                    <a:pt x="2" y="59"/>
                  </a:lnTo>
                  <a:lnTo>
                    <a:pt x="6" y="72"/>
                  </a:lnTo>
                  <a:lnTo>
                    <a:pt x="12" y="80"/>
                  </a:lnTo>
                  <a:lnTo>
                    <a:pt x="15" y="83"/>
                  </a:lnTo>
                  <a:lnTo>
                    <a:pt x="15" y="84"/>
                  </a:lnTo>
                  <a:lnTo>
                    <a:pt x="15" y="86"/>
                  </a:lnTo>
                  <a:lnTo>
                    <a:pt x="17" y="84"/>
                  </a:lnTo>
                  <a:lnTo>
                    <a:pt x="18" y="83"/>
                  </a:lnTo>
                  <a:lnTo>
                    <a:pt x="20" y="81"/>
                  </a:lnTo>
                  <a:lnTo>
                    <a:pt x="26" y="74"/>
                  </a:lnTo>
                  <a:lnTo>
                    <a:pt x="32" y="62"/>
                  </a:lnTo>
                  <a:lnTo>
                    <a:pt x="37" y="45"/>
                  </a:lnTo>
                  <a:lnTo>
                    <a:pt x="38" y="36"/>
                  </a:lnTo>
                  <a:lnTo>
                    <a:pt x="36" y="27"/>
                  </a:lnTo>
                  <a:lnTo>
                    <a:pt x="31" y="14"/>
                  </a:lnTo>
                  <a:lnTo>
                    <a:pt x="28" y="9"/>
                  </a:lnTo>
                  <a:lnTo>
                    <a:pt x="26" y="5"/>
                  </a:lnTo>
                  <a:lnTo>
                    <a:pt x="24" y="3"/>
                  </a:lnTo>
                  <a:lnTo>
                    <a:pt x="23" y="2"/>
                  </a:lnTo>
                  <a:lnTo>
                    <a:pt x="21" y="0"/>
                  </a:lnTo>
                  <a:lnTo>
                    <a:pt x="19" y="2"/>
                  </a:lnTo>
                  <a:lnTo>
                    <a:pt x="19" y="2"/>
                  </a:lnTo>
                  <a:lnTo>
                    <a:pt x="5" y="49"/>
                  </a:lnTo>
                  <a:lnTo>
                    <a:pt x="5" y="43"/>
                  </a:lnTo>
                  <a:lnTo>
                    <a:pt x="5" y="36"/>
                  </a:lnTo>
                  <a:lnTo>
                    <a:pt x="14" y="19"/>
                  </a:lnTo>
                  <a:lnTo>
                    <a:pt x="17" y="12"/>
                  </a:lnTo>
                  <a:lnTo>
                    <a:pt x="21" y="9"/>
                  </a:lnTo>
                  <a:lnTo>
                    <a:pt x="25" y="12"/>
                  </a:lnTo>
                  <a:lnTo>
                    <a:pt x="28" y="20"/>
                  </a:lnTo>
                  <a:lnTo>
                    <a:pt x="31" y="28"/>
                  </a:lnTo>
                  <a:lnTo>
                    <a:pt x="32" y="39"/>
                  </a:lnTo>
                  <a:lnTo>
                    <a:pt x="32" y="45"/>
                  </a:lnTo>
                  <a:lnTo>
                    <a:pt x="28" y="57"/>
                  </a:lnTo>
                  <a:lnTo>
                    <a:pt x="25" y="67"/>
                  </a:lnTo>
                  <a:lnTo>
                    <a:pt x="21" y="75"/>
                  </a:lnTo>
                  <a:lnTo>
                    <a:pt x="17" y="80"/>
                  </a:lnTo>
                  <a:lnTo>
                    <a:pt x="14" y="75"/>
                  </a:lnTo>
                  <a:lnTo>
                    <a:pt x="10" y="67"/>
                  </a:lnTo>
                  <a:lnTo>
                    <a:pt x="6" y="59"/>
                  </a:lnTo>
                  <a:lnTo>
                    <a:pt x="5" y="49"/>
                  </a:lnTo>
                  <a:lnTo>
                    <a:pt x="19" y="2"/>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23" name="Freeform 135"/>
            <p:cNvSpPr>
              <a:spLocks/>
            </p:cNvSpPr>
            <p:nvPr/>
          </p:nvSpPr>
          <p:spPr bwMode="auto">
            <a:xfrm>
              <a:off x="1582" y="2314"/>
              <a:ext cx="38" cy="83"/>
            </a:xfrm>
            <a:custGeom>
              <a:avLst/>
              <a:gdLst/>
              <a:ahLst/>
              <a:cxnLst>
                <a:cxn ang="0">
                  <a:pos x="23" y="2"/>
                </a:cxn>
                <a:cxn ang="0">
                  <a:pos x="21" y="4"/>
                </a:cxn>
                <a:cxn ang="0">
                  <a:pos x="15" y="10"/>
                </a:cxn>
                <a:cxn ang="0">
                  <a:pos x="9" y="19"/>
                </a:cxn>
                <a:cxn ang="0">
                  <a:pos x="3" y="31"/>
                </a:cxn>
                <a:cxn ang="0">
                  <a:pos x="2" y="36"/>
                </a:cxn>
                <a:cxn ang="0">
                  <a:pos x="1" y="39"/>
                </a:cxn>
                <a:cxn ang="0">
                  <a:pos x="0" y="47"/>
                </a:cxn>
                <a:cxn ang="0">
                  <a:pos x="1" y="55"/>
                </a:cxn>
                <a:cxn ang="0">
                  <a:pos x="5" y="69"/>
                </a:cxn>
                <a:cxn ang="0">
                  <a:pos x="7" y="73"/>
                </a:cxn>
                <a:cxn ang="0">
                  <a:pos x="10" y="77"/>
                </a:cxn>
                <a:cxn ang="0">
                  <a:pos x="11" y="80"/>
                </a:cxn>
                <a:cxn ang="0">
                  <a:pos x="12" y="82"/>
                </a:cxn>
                <a:cxn ang="0">
                  <a:pos x="13" y="83"/>
                </a:cxn>
                <a:cxn ang="0">
                  <a:pos x="15" y="82"/>
                </a:cxn>
                <a:cxn ang="0">
                  <a:pos x="16" y="81"/>
                </a:cxn>
                <a:cxn ang="0">
                  <a:pos x="18" y="79"/>
                </a:cxn>
                <a:cxn ang="0">
                  <a:pos x="24" y="71"/>
                </a:cxn>
                <a:cxn ang="0">
                  <a:pos x="31" y="60"/>
                </a:cxn>
                <a:cxn ang="0">
                  <a:pos x="37" y="44"/>
                </a:cxn>
                <a:cxn ang="0">
                  <a:pos x="38" y="35"/>
                </a:cxn>
                <a:cxn ang="0">
                  <a:pos x="38" y="27"/>
                </a:cxn>
                <a:cxn ang="0">
                  <a:pos x="36" y="19"/>
                </a:cxn>
                <a:cxn ang="0">
                  <a:pos x="34" y="13"/>
                </a:cxn>
                <a:cxn ang="0">
                  <a:pos x="29" y="4"/>
                </a:cxn>
                <a:cxn ang="0">
                  <a:pos x="27" y="3"/>
                </a:cxn>
                <a:cxn ang="0">
                  <a:pos x="26" y="2"/>
                </a:cxn>
                <a:cxn ang="0">
                  <a:pos x="25" y="0"/>
                </a:cxn>
                <a:cxn ang="0">
                  <a:pos x="23" y="2"/>
                </a:cxn>
                <a:cxn ang="0">
                  <a:pos x="23" y="2"/>
                </a:cxn>
                <a:cxn ang="0">
                  <a:pos x="6" y="48"/>
                </a:cxn>
                <a:cxn ang="0">
                  <a:pos x="6" y="43"/>
                </a:cxn>
                <a:cxn ang="0">
                  <a:pos x="8" y="41"/>
                </a:cxn>
                <a:cxn ang="0">
                  <a:pos x="8" y="33"/>
                </a:cxn>
                <a:cxn ang="0">
                  <a:pos x="12" y="24"/>
                </a:cxn>
                <a:cxn ang="0">
                  <a:pos x="17" y="16"/>
                </a:cxn>
                <a:cxn ang="0">
                  <a:pos x="21" y="10"/>
                </a:cxn>
                <a:cxn ang="0">
                  <a:pos x="25" y="5"/>
                </a:cxn>
                <a:cxn ang="0">
                  <a:pos x="26" y="11"/>
                </a:cxn>
                <a:cxn ang="0">
                  <a:pos x="29" y="17"/>
                </a:cxn>
                <a:cxn ang="0">
                  <a:pos x="32" y="24"/>
                </a:cxn>
                <a:cxn ang="0">
                  <a:pos x="33" y="33"/>
                </a:cxn>
                <a:cxn ang="0">
                  <a:pos x="33" y="43"/>
                </a:cxn>
                <a:cxn ang="0">
                  <a:pos x="29" y="55"/>
                </a:cxn>
                <a:cxn ang="0">
                  <a:pos x="25" y="64"/>
                </a:cxn>
                <a:cxn ang="0">
                  <a:pos x="19" y="71"/>
                </a:cxn>
                <a:cxn ang="0">
                  <a:pos x="17" y="74"/>
                </a:cxn>
                <a:cxn ang="0">
                  <a:pos x="15" y="76"/>
                </a:cxn>
                <a:cxn ang="0">
                  <a:pos x="12" y="71"/>
                </a:cxn>
                <a:cxn ang="0">
                  <a:pos x="10" y="65"/>
                </a:cxn>
                <a:cxn ang="0">
                  <a:pos x="7" y="56"/>
                </a:cxn>
                <a:cxn ang="0">
                  <a:pos x="6" y="48"/>
                </a:cxn>
                <a:cxn ang="0">
                  <a:pos x="23" y="2"/>
                </a:cxn>
              </a:cxnLst>
              <a:rect l="0" t="0" r="r" b="b"/>
              <a:pathLst>
                <a:path w="38" h="83">
                  <a:moveTo>
                    <a:pt x="23" y="2"/>
                  </a:moveTo>
                  <a:lnTo>
                    <a:pt x="21" y="4"/>
                  </a:lnTo>
                  <a:lnTo>
                    <a:pt x="15" y="10"/>
                  </a:lnTo>
                  <a:lnTo>
                    <a:pt x="9" y="19"/>
                  </a:lnTo>
                  <a:lnTo>
                    <a:pt x="3" y="31"/>
                  </a:lnTo>
                  <a:lnTo>
                    <a:pt x="2" y="36"/>
                  </a:lnTo>
                  <a:lnTo>
                    <a:pt x="1" y="39"/>
                  </a:lnTo>
                  <a:lnTo>
                    <a:pt x="0" y="47"/>
                  </a:lnTo>
                  <a:lnTo>
                    <a:pt x="1" y="55"/>
                  </a:lnTo>
                  <a:lnTo>
                    <a:pt x="5" y="69"/>
                  </a:lnTo>
                  <a:lnTo>
                    <a:pt x="7" y="73"/>
                  </a:lnTo>
                  <a:lnTo>
                    <a:pt x="10" y="77"/>
                  </a:lnTo>
                  <a:lnTo>
                    <a:pt x="11" y="80"/>
                  </a:lnTo>
                  <a:lnTo>
                    <a:pt x="12" y="82"/>
                  </a:lnTo>
                  <a:lnTo>
                    <a:pt x="13" y="83"/>
                  </a:lnTo>
                  <a:lnTo>
                    <a:pt x="15" y="82"/>
                  </a:lnTo>
                  <a:lnTo>
                    <a:pt x="16" y="81"/>
                  </a:lnTo>
                  <a:lnTo>
                    <a:pt x="18" y="79"/>
                  </a:lnTo>
                  <a:lnTo>
                    <a:pt x="24" y="71"/>
                  </a:lnTo>
                  <a:lnTo>
                    <a:pt x="31" y="60"/>
                  </a:lnTo>
                  <a:lnTo>
                    <a:pt x="37" y="44"/>
                  </a:lnTo>
                  <a:lnTo>
                    <a:pt x="38" y="35"/>
                  </a:lnTo>
                  <a:lnTo>
                    <a:pt x="38" y="27"/>
                  </a:lnTo>
                  <a:lnTo>
                    <a:pt x="36" y="19"/>
                  </a:lnTo>
                  <a:lnTo>
                    <a:pt x="34" y="13"/>
                  </a:lnTo>
                  <a:lnTo>
                    <a:pt x="29" y="4"/>
                  </a:lnTo>
                  <a:lnTo>
                    <a:pt x="27" y="3"/>
                  </a:lnTo>
                  <a:lnTo>
                    <a:pt x="26" y="2"/>
                  </a:lnTo>
                  <a:lnTo>
                    <a:pt x="25" y="0"/>
                  </a:lnTo>
                  <a:lnTo>
                    <a:pt x="23" y="2"/>
                  </a:lnTo>
                  <a:lnTo>
                    <a:pt x="23" y="2"/>
                  </a:lnTo>
                  <a:lnTo>
                    <a:pt x="6" y="48"/>
                  </a:lnTo>
                  <a:lnTo>
                    <a:pt x="6" y="43"/>
                  </a:lnTo>
                  <a:lnTo>
                    <a:pt x="8" y="41"/>
                  </a:lnTo>
                  <a:lnTo>
                    <a:pt x="8" y="33"/>
                  </a:lnTo>
                  <a:lnTo>
                    <a:pt x="12" y="24"/>
                  </a:lnTo>
                  <a:lnTo>
                    <a:pt x="17" y="16"/>
                  </a:lnTo>
                  <a:lnTo>
                    <a:pt x="21" y="10"/>
                  </a:lnTo>
                  <a:lnTo>
                    <a:pt x="25" y="5"/>
                  </a:lnTo>
                  <a:lnTo>
                    <a:pt x="26" y="11"/>
                  </a:lnTo>
                  <a:lnTo>
                    <a:pt x="29" y="17"/>
                  </a:lnTo>
                  <a:lnTo>
                    <a:pt x="32" y="24"/>
                  </a:lnTo>
                  <a:lnTo>
                    <a:pt x="33" y="33"/>
                  </a:lnTo>
                  <a:lnTo>
                    <a:pt x="33" y="43"/>
                  </a:lnTo>
                  <a:lnTo>
                    <a:pt x="29" y="55"/>
                  </a:lnTo>
                  <a:lnTo>
                    <a:pt x="25" y="64"/>
                  </a:lnTo>
                  <a:lnTo>
                    <a:pt x="19" y="71"/>
                  </a:lnTo>
                  <a:lnTo>
                    <a:pt x="17" y="74"/>
                  </a:lnTo>
                  <a:lnTo>
                    <a:pt x="15" y="76"/>
                  </a:lnTo>
                  <a:lnTo>
                    <a:pt x="12" y="71"/>
                  </a:lnTo>
                  <a:lnTo>
                    <a:pt x="10" y="65"/>
                  </a:lnTo>
                  <a:lnTo>
                    <a:pt x="7" y="56"/>
                  </a:lnTo>
                  <a:lnTo>
                    <a:pt x="6" y="48"/>
                  </a:lnTo>
                  <a:lnTo>
                    <a:pt x="23" y="2"/>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24" name="Freeform 136"/>
            <p:cNvSpPr>
              <a:spLocks/>
            </p:cNvSpPr>
            <p:nvPr/>
          </p:nvSpPr>
          <p:spPr bwMode="auto">
            <a:xfrm>
              <a:off x="1617" y="2269"/>
              <a:ext cx="36" cy="82"/>
            </a:xfrm>
            <a:custGeom>
              <a:avLst/>
              <a:gdLst/>
              <a:ahLst/>
              <a:cxnLst>
                <a:cxn ang="0">
                  <a:pos x="25" y="2"/>
                </a:cxn>
                <a:cxn ang="0">
                  <a:pos x="22" y="4"/>
                </a:cxn>
                <a:cxn ang="0">
                  <a:pos x="16" y="10"/>
                </a:cxn>
                <a:cxn ang="0">
                  <a:pos x="10" y="19"/>
                </a:cxn>
                <a:cxn ang="0">
                  <a:pos x="3" y="32"/>
                </a:cxn>
                <a:cxn ang="0">
                  <a:pos x="2" y="37"/>
                </a:cxn>
                <a:cxn ang="0">
                  <a:pos x="0" y="53"/>
                </a:cxn>
                <a:cxn ang="0">
                  <a:pos x="2" y="66"/>
                </a:cxn>
                <a:cxn ang="0">
                  <a:pos x="4" y="75"/>
                </a:cxn>
                <a:cxn ang="0">
                  <a:pos x="6" y="78"/>
                </a:cxn>
                <a:cxn ang="0">
                  <a:pos x="7" y="80"/>
                </a:cxn>
                <a:cxn ang="0">
                  <a:pos x="7" y="82"/>
                </a:cxn>
                <a:cxn ang="0">
                  <a:pos x="11" y="80"/>
                </a:cxn>
                <a:cxn ang="0">
                  <a:pos x="12" y="79"/>
                </a:cxn>
                <a:cxn ang="0">
                  <a:pos x="14" y="78"/>
                </a:cxn>
                <a:cxn ang="0">
                  <a:pos x="20" y="71"/>
                </a:cxn>
                <a:cxn ang="0">
                  <a:pos x="28" y="60"/>
                </a:cxn>
                <a:cxn ang="0">
                  <a:pos x="34" y="45"/>
                </a:cxn>
                <a:cxn ang="0">
                  <a:pos x="35" y="36"/>
                </a:cxn>
                <a:cxn ang="0">
                  <a:pos x="36" y="27"/>
                </a:cxn>
                <a:cxn ang="0">
                  <a:pos x="33" y="14"/>
                </a:cxn>
                <a:cxn ang="0">
                  <a:pos x="29" y="5"/>
                </a:cxn>
                <a:cxn ang="0">
                  <a:pos x="28" y="3"/>
                </a:cxn>
                <a:cxn ang="0">
                  <a:pos x="27" y="2"/>
                </a:cxn>
                <a:cxn ang="0">
                  <a:pos x="27" y="0"/>
                </a:cxn>
                <a:cxn ang="0">
                  <a:pos x="25" y="2"/>
                </a:cxn>
                <a:cxn ang="0">
                  <a:pos x="25" y="2"/>
                </a:cxn>
                <a:cxn ang="0">
                  <a:pos x="3" y="49"/>
                </a:cxn>
                <a:cxn ang="0">
                  <a:pos x="3" y="47"/>
                </a:cxn>
                <a:cxn ang="0">
                  <a:pos x="4" y="45"/>
                </a:cxn>
                <a:cxn ang="0">
                  <a:pos x="5" y="39"/>
                </a:cxn>
                <a:cxn ang="0">
                  <a:pos x="7" y="34"/>
                </a:cxn>
                <a:cxn ang="0">
                  <a:pos x="12" y="24"/>
                </a:cxn>
                <a:cxn ang="0">
                  <a:pos x="16" y="17"/>
                </a:cxn>
                <a:cxn ang="0">
                  <a:pos x="21" y="11"/>
                </a:cxn>
                <a:cxn ang="0">
                  <a:pos x="25" y="9"/>
                </a:cxn>
                <a:cxn ang="0">
                  <a:pos x="27" y="11"/>
                </a:cxn>
                <a:cxn ang="0">
                  <a:pos x="29" y="16"/>
                </a:cxn>
                <a:cxn ang="0">
                  <a:pos x="30" y="30"/>
                </a:cxn>
                <a:cxn ang="0">
                  <a:pos x="30" y="36"/>
                </a:cxn>
                <a:cxn ang="0">
                  <a:pos x="29" y="43"/>
                </a:cxn>
                <a:cxn ang="0">
                  <a:pos x="25" y="55"/>
                </a:cxn>
                <a:cxn ang="0">
                  <a:pos x="19" y="63"/>
                </a:cxn>
                <a:cxn ang="0">
                  <a:pos x="14" y="70"/>
                </a:cxn>
                <a:cxn ang="0">
                  <a:pos x="9" y="74"/>
                </a:cxn>
                <a:cxn ang="0">
                  <a:pos x="7" y="70"/>
                </a:cxn>
                <a:cxn ang="0">
                  <a:pos x="5" y="64"/>
                </a:cxn>
                <a:cxn ang="0">
                  <a:pos x="4" y="57"/>
                </a:cxn>
                <a:cxn ang="0">
                  <a:pos x="3" y="49"/>
                </a:cxn>
                <a:cxn ang="0">
                  <a:pos x="25" y="2"/>
                </a:cxn>
              </a:cxnLst>
              <a:rect l="0" t="0" r="r" b="b"/>
              <a:pathLst>
                <a:path w="36" h="82">
                  <a:moveTo>
                    <a:pt x="25" y="2"/>
                  </a:moveTo>
                  <a:lnTo>
                    <a:pt x="22" y="4"/>
                  </a:lnTo>
                  <a:lnTo>
                    <a:pt x="16" y="10"/>
                  </a:lnTo>
                  <a:lnTo>
                    <a:pt x="10" y="19"/>
                  </a:lnTo>
                  <a:lnTo>
                    <a:pt x="3" y="32"/>
                  </a:lnTo>
                  <a:lnTo>
                    <a:pt x="2" y="37"/>
                  </a:lnTo>
                  <a:lnTo>
                    <a:pt x="0" y="53"/>
                  </a:lnTo>
                  <a:lnTo>
                    <a:pt x="2" y="66"/>
                  </a:lnTo>
                  <a:lnTo>
                    <a:pt x="4" y="75"/>
                  </a:lnTo>
                  <a:lnTo>
                    <a:pt x="6" y="78"/>
                  </a:lnTo>
                  <a:lnTo>
                    <a:pt x="7" y="80"/>
                  </a:lnTo>
                  <a:lnTo>
                    <a:pt x="7" y="82"/>
                  </a:lnTo>
                  <a:lnTo>
                    <a:pt x="11" y="80"/>
                  </a:lnTo>
                  <a:lnTo>
                    <a:pt x="12" y="79"/>
                  </a:lnTo>
                  <a:lnTo>
                    <a:pt x="14" y="78"/>
                  </a:lnTo>
                  <a:lnTo>
                    <a:pt x="20" y="71"/>
                  </a:lnTo>
                  <a:lnTo>
                    <a:pt x="28" y="60"/>
                  </a:lnTo>
                  <a:lnTo>
                    <a:pt x="34" y="45"/>
                  </a:lnTo>
                  <a:lnTo>
                    <a:pt x="35" y="36"/>
                  </a:lnTo>
                  <a:lnTo>
                    <a:pt x="36" y="27"/>
                  </a:lnTo>
                  <a:lnTo>
                    <a:pt x="33" y="14"/>
                  </a:lnTo>
                  <a:lnTo>
                    <a:pt x="29" y="5"/>
                  </a:lnTo>
                  <a:lnTo>
                    <a:pt x="28" y="3"/>
                  </a:lnTo>
                  <a:lnTo>
                    <a:pt x="27" y="2"/>
                  </a:lnTo>
                  <a:lnTo>
                    <a:pt x="27" y="0"/>
                  </a:lnTo>
                  <a:lnTo>
                    <a:pt x="25" y="2"/>
                  </a:lnTo>
                  <a:lnTo>
                    <a:pt x="25" y="2"/>
                  </a:lnTo>
                  <a:lnTo>
                    <a:pt x="3" y="49"/>
                  </a:lnTo>
                  <a:lnTo>
                    <a:pt x="3" y="47"/>
                  </a:lnTo>
                  <a:lnTo>
                    <a:pt x="4" y="45"/>
                  </a:lnTo>
                  <a:lnTo>
                    <a:pt x="5" y="39"/>
                  </a:lnTo>
                  <a:lnTo>
                    <a:pt x="7" y="34"/>
                  </a:lnTo>
                  <a:lnTo>
                    <a:pt x="12" y="24"/>
                  </a:lnTo>
                  <a:lnTo>
                    <a:pt x="16" y="17"/>
                  </a:lnTo>
                  <a:lnTo>
                    <a:pt x="21" y="11"/>
                  </a:lnTo>
                  <a:lnTo>
                    <a:pt x="25" y="9"/>
                  </a:lnTo>
                  <a:lnTo>
                    <a:pt x="27" y="11"/>
                  </a:lnTo>
                  <a:lnTo>
                    <a:pt x="29" y="16"/>
                  </a:lnTo>
                  <a:lnTo>
                    <a:pt x="30" y="30"/>
                  </a:lnTo>
                  <a:lnTo>
                    <a:pt x="30" y="36"/>
                  </a:lnTo>
                  <a:lnTo>
                    <a:pt x="29" y="43"/>
                  </a:lnTo>
                  <a:lnTo>
                    <a:pt x="25" y="55"/>
                  </a:lnTo>
                  <a:lnTo>
                    <a:pt x="19" y="63"/>
                  </a:lnTo>
                  <a:lnTo>
                    <a:pt x="14" y="70"/>
                  </a:lnTo>
                  <a:lnTo>
                    <a:pt x="9" y="74"/>
                  </a:lnTo>
                  <a:lnTo>
                    <a:pt x="7" y="70"/>
                  </a:lnTo>
                  <a:lnTo>
                    <a:pt x="5" y="64"/>
                  </a:lnTo>
                  <a:lnTo>
                    <a:pt x="4" y="57"/>
                  </a:lnTo>
                  <a:lnTo>
                    <a:pt x="3" y="49"/>
                  </a:lnTo>
                  <a:lnTo>
                    <a:pt x="25" y="2"/>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25" name="Freeform 137"/>
            <p:cNvSpPr>
              <a:spLocks/>
            </p:cNvSpPr>
            <p:nvPr/>
          </p:nvSpPr>
          <p:spPr bwMode="auto">
            <a:xfrm>
              <a:off x="1652" y="2229"/>
              <a:ext cx="37" cy="79"/>
            </a:xfrm>
            <a:custGeom>
              <a:avLst/>
              <a:gdLst/>
              <a:ahLst/>
              <a:cxnLst>
                <a:cxn ang="0">
                  <a:pos x="29" y="0"/>
                </a:cxn>
                <a:cxn ang="0">
                  <a:pos x="28" y="0"/>
                </a:cxn>
                <a:cxn ang="0">
                  <a:pos x="27" y="2"/>
                </a:cxn>
                <a:cxn ang="0">
                  <a:pos x="21" y="7"/>
                </a:cxn>
                <a:cxn ang="0">
                  <a:pos x="13" y="15"/>
                </a:cxn>
                <a:cxn ang="0">
                  <a:pos x="6" y="27"/>
                </a:cxn>
                <a:cxn ang="0">
                  <a:pos x="5" y="31"/>
                </a:cxn>
                <a:cxn ang="0">
                  <a:pos x="3" y="35"/>
                </a:cxn>
                <a:cxn ang="0">
                  <a:pos x="0" y="50"/>
                </a:cxn>
                <a:cxn ang="0">
                  <a:pos x="2" y="63"/>
                </a:cxn>
                <a:cxn ang="0">
                  <a:pos x="4" y="72"/>
                </a:cxn>
                <a:cxn ang="0">
                  <a:pos x="6" y="75"/>
                </a:cxn>
                <a:cxn ang="0">
                  <a:pos x="6" y="76"/>
                </a:cxn>
                <a:cxn ang="0">
                  <a:pos x="6" y="79"/>
                </a:cxn>
                <a:cxn ang="0">
                  <a:pos x="9" y="77"/>
                </a:cxn>
                <a:cxn ang="0">
                  <a:pos x="10" y="76"/>
                </a:cxn>
                <a:cxn ang="0">
                  <a:pos x="12" y="76"/>
                </a:cxn>
                <a:cxn ang="0">
                  <a:pos x="15" y="73"/>
                </a:cxn>
                <a:cxn ang="0">
                  <a:pos x="18" y="68"/>
                </a:cxn>
                <a:cxn ang="0">
                  <a:pos x="26" y="57"/>
                </a:cxn>
                <a:cxn ang="0">
                  <a:pos x="34" y="42"/>
                </a:cxn>
                <a:cxn ang="0">
                  <a:pos x="36" y="34"/>
                </a:cxn>
                <a:cxn ang="0">
                  <a:pos x="37" y="26"/>
                </a:cxn>
                <a:cxn ang="0">
                  <a:pos x="36" y="13"/>
                </a:cxn>
                <a:cxn ang="0">
                  <a:pos x="34" y="5"/>
                </a:cxn>
                <a:cxn ang="0">
                  <a:pos x="33" y="3"/>
                </a:cxn>
                <a:cxn ang="0">
                  <a:pos x="33" y="2"/>
                </a:cxn>
                <a:cxn ang="0">
                  <a:pos x="31" y="0"/>
                </a:cxn>
                <a:cxn ang="0">
                  <a:pos x="29" y="0"/>
                </a:cxn>
                <a:cxn ang="0">
                  <a:pos x="29" y="0"/>
                </a:cxn>
                <a:cxn ang="0">
                  <a:pos x="6" y="52"/>
                </a:cxn>
                <a:cxn ang="0">
                  <a:pos x="6" y="44"/>
                </a:cxn>
                <a:cxn ang="0">
                  <a:pos x="7" y="37"/>
                </a:cxn>
                <a:cxn ang="0">
                  <a:pos x="8" y="32"/>
                </a:cxn>
                <a:cxn ang="0">
                  <a:pos x="9" y="29"/>
                </a:cxn>
                <a:cxn ang="0">
                  <a:pos x="15" y="21"/>
                </a:cxn>
                <a:cxn ang="0">
                  <a:pos x="21" y="14"/>
                </a:cxn>
                <a:cxn ang="0">
                  <a:pos x="25" y="10"/>
                </a:cxn>
                <a:cxn ang="0">
                  <a:pos x="29" y="6"/>
                </a:cxn>
                <a:cxn ang="0">
                  <a:pos x="32" y="13"/>
                </a:cxn>
                <a:cxn ang="0">
                  <a:pos x="33" y="23"/>
                </a:cxn>
                <a:cxn ang="0">
                  <a:pos x="33" y="32"/>
                </a:cxn>
                <a:cxn ang="0">
                  <a:pos x="29" y="40"/>
                </a:cxn>
                <a:cxn ang="0">
                  <a:pos x="23" y="52"/>
                </a:cxn>
                <a:cxn ang="0">
                  <a:pos x="18" y="61"/>
                </a:cxn>
                <a:cxn ang="0">
                  <a:pos x="13" y="67"/>
                </a:cxn>
                <a:cxn ang="0">
                  <a:pos x="11" y="70"/>
                </a:cxn>
                <a:cxn ang="0">
                  <a:pos x="9" y="72"/>
                </a:cxn>
                <a:cxn ang="0">
                  <a:pos x="7" y="63"/>
                </a:cxn>
                <a:cxn ang="0">
                  <a:pos x="6" y="52"/>
                </a:cxn>
                <a:cxn ang="0">
                  <a:pos x="29" y="0"/>
                </a:cxn>
              </a:cxnLst>
              <a:rect l="0" t="0" r="r" b="b"/>
              <a:pathLst>
                <a:path w="37" h="79">
                  <a:moveTo>
                    <a:pt x="29" y="0"/>
                  </a:moveTo>
                  <a:lnTo>
                    <a:pt x="28" y="0"/>
                  </a:lnTo>
                  <a:lnTo>
                    <a:pt x="27" y="2"/>
                  </a:lnTo>
                  <a:lnTo>
                    <a:pt x="21" y="7"/>
                  </a:lnTo>
                  <a:lnTo>
                    <a:pt x="13" y="15"/>
                  </a:lnTo>
                  <a:lnTo>
                    <a:pt x="6" y="27"/>
                  </a:lnTo>
                  <a:lnTo>
                    <a:pt x="5" y="31"/>
                  </a:lnTo>
                  <a:lnTo>
                    <a:pt x="3" y="35"/>
                  </a:lnTo>
                  <a:lnTo>
                    <a:pt x="0" y="50"/>
                  </a:lnTo>
                  <a:lnTo>
                    <a:pt x="2" y="63"/>
                  </a:lnTo>
                  <a:lnTo>
                    <a:pt x="4" y="72"/>
                  </a:lnTo>
                  <a:lnTo>
                    <a:pt x="6" y="75"/>
                  </a:lnTo>
                  <a:lnTo>
                    <a:pt x="6" y="76"/>
                  </a:lnTo>
                  <a:lnTo>
                    <a:pt x="6" y="79"/>
                  </a:lnTo>
                  <a:lnTo>
                    <a:pt x="9" y="77"/>
                  </a:lnTo>
                  <a:lnTo>
                    <a:pt x="10" y="76"/>
                  </a:lnTo>
                  <a:lnTo>
                    <a:pt x="12" y="76"/>
                  </a:lnTo>
                  <a:lnTo>
                    <a:pt x="15" y="73"/>
                  </a:lnTo>
                  <a:lnTo>
                    <a:pt x="18" y="68"/>
                  </a:lnTo>
                  <a:lnTo>
                    <a:pt x="26" y="57"/>
                  </a:lnTo>
                  <a:lnTo>
                    <a:pt x="34" y="42"/>
                  </a:lnTo>
                  <a:lnTo>
                    <a:pt x="36" y="34"/>
                  </a:lnTo>
                  <a:lnTo>
                    <a:pt x="37" y="26"/>
                  </a:lnTo>
                  <a:lnTo>
                    <a:pt x="36" y="13"/>
                  </a:lnTo>
                  <a:lnTo>
                    <a:pt x="34" y="5"/>
                  </a:lnTo>
                  <a:lnTo>
                    <a:pt x="33" y="3"/>
                  </a:lnTo>
                  <a:lnTo>
                    <a:pt x="33" y="2"/>
                  </a:lnTo>
                  <a:lnTo>
                    <a:pt x="31" y="0"/>
                  </a:lnTo>
                  <a:lnTo>
                    <a:pt x="29" y="0"/>
                  </a:lnTo>
                  <a:lnTo>
                    <a:pt x="29" y="0"/>
                  </a:lnTo>
                  <a:lnTo>
                    <a:pt x="6" y="52"/>
                  </a:lnTo>
                  <a:lnTo>
                    <a:pt x="6" y="44"/>
                  </a:lnTo>
                  <a:lnTo>
                    <a:pt x="7" y="37"/>
                  </a:lnTo>
                  <a:lnTo>
                    <a:pt x="8" y="32"/>
                  </a:lnTo>
                  <a:lnTo>
                    <a:pt x="9" y="29"/>
                  </a:lnTo>
                  <a:lnTo>
                    <a:pt x="15" y="21"/>
                  </a:lnTo>
                  <a:lnTo>
                    <a:pt x="21" y="14"/>
                  </a:lnTo>
                  <a:lnTo>
                    <a:pt x="25" y="10"/>
                  </a:lnTo>
                  <a:lnTo>
                    <a:pt x="29" y="6"/>
                  </a:lnTo>
                  <a:lnTo>
                    <a:pt x="32" y="13"/>
                  </a:lnTo>
                  <a:lnTo>
                    <a:pt x="33" y="23"/>
                  </a:lnTo>
                  <a:lnTo>
                    <a:pt x="33" y="32"/>
                  </a:lnTo>
                  <a:lnTo>
                    <a:pt x="29" y="40"/>
                  </a:lnTo>
                  <a:lnTo>
                    <a:pt x="23" y="52"/>
                  </a:lnTo>
                  <a:lnTo>
                    <a:pt x="18" y="61"/>
                  </a:lnTo>
                  <a:lnTo>
                    <a:pt x="13" y="67"/>
                  </a:lnTo>
                  <a:lnTo>
                    <a:pt x="11" y="70"/>
                  </a:lnTo>
                  <a:lnTo>
                    <a:pt x="9" y="72"/>
                  </a:lnTo>
                  <a:lnTo>
                    <a:pt x="7" y="63"/>
                  </a:lnTo>
                  <a:lnTo>
                    <a:pt x="6" y="52"/>
                  </a:lnTo>
                  <a:lnTo>
                    <a:pt x="29" y="0"/>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26" name="Freeform 138"/>
            <p:cNvSpPr>
              <a:spLocks/>
            </p:cNvSpPr>
            <p:nvPr/>
          </p:nvSpPr>
          <p:spPr bwMode="auto">
            <a:xfrm>
              <a:off x="1690" y="2190"/>
              <a:ext cx="38" cy="77"/>
            </a:xfrm>
            <a:custGeom>
              <a:avLst/>
              <a:gdLst/>
              <a:ahLst/>
              <a:cxnLst>
                <a:cxn ang="0">
                  <a:pos x="33" y="2"/>
                </a:cxn>
                <a:cxn ang="0">
                  <a:pos x="29" y="3"/>
                </a:cxn>
                <a:cxn ang="0">
                  <a:pos x="23" y="8"/>
                </a:cxn>
                <a:cxn ang="0">
                  <a:pos x="16" y="15"/>
                </a:cxn>
                <a:cxn ang="0">
                  <a:pos x="8" y="27"/>
                </a:cxn>
                <a:cxn ang="0">
                  <a:pos x="4" y="33"/>
                </a:cxn>
                <a:cxn ang="0">
                  <a:pos x="0" y="48"/>
                </a:cxn>
                <a:cxn ang="0">
                  <a:pos x="0" y="61"/>
                </a:cxn>
                <a:cxn ang="0">
                  <a:pos x="1" y="66"/>
                </a:cxn>
                <a:cxn ang="0">
                  <a:pos x="1" y="71"/>
                </a:cxn>
                <a:cxn ang="0">
                  <a:pos x="2" y="74"/>
                </a:cxn>
                <a:cxn ang="0">
                  <a:pos x="2" y="76"/>
                </a:cxn>
                <a:cxn ang="0">
                  <a:pos x="4" y="77"/>
                </a:cxn>
                <a:cxn ang="0">
                  <a:pos x="6" y="76"/>
                </a:cxn>
                <a:cxn ang="0">
                  <a:pos x="7" y="76"/>
                </a:cxn>
                <a:cxn ang="0">
                  <a:pos x="9" y="74"/>
                </a:cxn>
                <a:cxn ang="0">
                  <a:pos x="16" y="68"/>
                </a:cxn>
                <a:cxn ang="0">
                  <a:pos x="24" y="58"/>
                </a:cxn>
                <a:cxn ang="0">
                  <a:pos x="29" y="51"/>
                </a:cxn>
                <a:cxn ang="0">
                  <a:pos x="33" y="43"/>
                </a:cxn>
                <a:cxn ang="0">
                  <a:pos x="36" y="35"/>
                </a:cxn>
                <a:cxn ang="0">
                  <a:pos x="38" y="27"/>
                </a:cxn>
                <a:cxn ang="0">
                  <a:pos x="38" y="14"/>
                </a:cxn>
                <a:cxn ang="0">
                  <a:pos x="36" y="5"/>
                </a:cxn>
                <a:cxn ang="0">
                  <a:pos x="35" y="3"/>
                </a:cxn>
                <a:cxn ang="0">
                  <a:pos x="35" y="2"/>
                </a:cxn>
                <a:cxn ang="0">
                  <a:pos x="35" y="0"/>
                </a:cxn>
                <a:cxn ang="0">
                  <a:pos x="33" y="2"/>
                </a:cxn>
                <a:cxn ang="0">
                  <a:pos x="33" y="2"/>
                </a:cxn>
                <a:cxn ang="0">
                  <a:pos x="6" y="56"/>
                </a:cxn>
                <a:cxn ang="0">
                  <a:pos x="7" y="47"/>
                </a:cxn>
                <a:cxn ang="0">
                  <a:pos x="9" y="35"/>
                </a:cxn>
                <a:cxn ang="0">
                  <a:pos x="11" y="29"/>
                </a:cxn>
                <a:cxn ang="0">
                  <a:pos x="18" y="21"/>
                </a:cxn>
                <a:cxn ang="0">
                  <a:pos x="23" y="14"/>
                </a:cxn>
                <a:cxn ang="0">
                  <a:pos x="28" y="10"/>
                </a:cxn>
                <a:cxn ang="0">
                  <a:pos x="33" y="8"/>
                </a:cxn>
                <a:cxn ang="0">
                  <a:pos x="34" y="12"/>
                </a:cxn>
                <a:cxn ang="0">
                  <a:pos x="35" y="20"/>
                </a:cxn>
                <a:cxn ang="0">
                  <a:pos x="34" y="29"/>
                </a:cxn>
                <a:cxn ang="0">
                  <a:pos x="29" y="41"/>
                </a:cxn>
                <a:cxn ang="0">
                  <a:pos x="23" y="51"/>
                </a:cxn>
                <a:cxn ang="0">
                  <a:pos x="17" y="60"/>
                </a:cxn>
                <a:cxn ang="0">
                  <a:pos x="10" y="66"/>
                </a:cxn>
                <a:cxn ang="0">
                  <a:pos x="6" y="70"/>
                </a:cxn>
                <a:cxn ang="0">
                  <a:pos x="6" y="56"/>
                </a:cxn>
                <a:cxn ang="0">
                  <a:pos x="33" y="2"/>
                </a:cxn>
              </a:cxnLst>
              <a:rect l="0" t="0" r="r" b="b"/>
              <a:pathLst>
                <a:path w="38" h="77">
                  <a:moveTo>
                    <a:pt x="33" y="2"/>
                  </a:moveTo>
                  <a:lnTo>
                    <a:pt x="29" y="3"/>
                  </a:lnTo>
                  <a:lnTo>
                    <a:pt x="23" y="8"/>
                  </a:lnTo>
                  <a:lnTo>
                    <a:pt x="16" y="15"/>
                  </a:lnTo>
                  <a:lnTo>
                    <a:pt x="8" y="27"/>
                  </a:lnTo>
                  <a:lnTo>
                    <a:pt x="4" y="33"/>
                  </a:lnTo>
                  <a:lnTo>
                    <a:pt x="0" y="48"/>
                  </a:lnTo>
                  <a:lnTo>
                    <a:pt x="0" y="61"/>
                  </a:lnTo>
                  <a:lnTo>
                    <a:pt x="1" y="66"/>
                  </a:lnTo>
                  <a:lnTo>
                    <a:pt x="1" y="71"/>
                  </a:lnTo>
                  <a:lnTo>
                    <a:pt x="2" y="74"/>
                  </a:lnTo>
                  <a:lnTo>
                    <a:pt x="2" y="76"/>
                  </a:lnTo>
                  <a:lnTo>
                    <a:pt x="4" y="77"/>
                  </a:lnTo>
                  <a:lnTo>
                    <a:pt x="6" y="76"/>
                  </a:lnTo>
                  <a:lnTo>
                    <a:pt x="7" y="76"/>
                  </a:lnTo>
                  <a:lnTo>
                    <a:pt x="9" y="74"/>
                  </a:lnTo>
                  <a:lnTo>
                    <a:pt x="16" y="68"/>
                  </a:lnTo>
                  <a:lnTo>
                    <a:pt x="24" y="58"/>
                  </a:lnTo>
                  <a:lnTo>
                    <a:pt x="29" y="51"/>
                  </a:lnTo>
                  <a:lnTo>
                    <a:pt x="33" y="43"/>
                  </a:lnTo>
                  <a:lnTo>
                    <a:pt x="36" y="35"/>
                  </a:lnTo>
                  <a:lnTo>
                    <a:pt x="38" y="27"/>
                  </a:lnTo>
                  <a:lnTo>
                    <a:pt x="38" y="14"/>
                  </a:lnTo>
                  <a:lnTo>
                    <a:pt x="36" y="5"/>
                  </a:lnTo>
                  <a:lnTo>
                    <a:pt x="35" y="3"/>
                  </a:lnTo>
                  <a:lnTo>
                    <a:pt x="35" y="2"/>
                  </a:lnTo>
                  <a:lnTo>
                    <a:pt x="35" y="0"/>
                  </a:lnTo>
                  <a:lnTo>
                    <a:pt x="33" y="2"/>
                  </a:lnTo>
                  <a:lnTo>
                    <a:pt x="33" y="2"/>
                  </a:lnTo>
                  <a:lnTo>
                    <a:pt x="6" y="56"/>
                  </a:lnTo>
                  <a:lnTo>
                    <a:pt x="7" y="47"/>
                  </a:lnTo>
                  <a:lnTo>
                    <a:pt x="9" y="35"/>
                  </a:lnTo>
                  <a:lnTo>
                    <a:pt x="11" y="29"/>
                  </a:lnTo>
                  <a:lnTo>
                    <a:pt x="18" y="21"/>
                  </a:lnTo>
                  <a:lnTo>
                    <a:pt x="23" y="14"/>
                  </a:lnTo>
                  <a:lnTo>
                    <a:pt x="28" y="10"/>
                  </a:lnTo>
                  <a:lnTo>
                    <a:pt x="33" y="8"/>
                  </a:lnTo>
                  <a:lnTo>
                    <a:pt x="34" y="12"/>
                  </a:lnTo>
                  <a:lnTo>
                    <a:pt x="35" y="20"/>
                  </a:lnTo>
                  <a:lnTo>
                    <a:pt x="34" y="29"/>
                  </a:lnTo>
                  <a:lnTo>
                    <a:pt x="29" y="41"/>
                  </a:lnTo>
                  <a:lnTo>
                    <a:pt x="23" y="51"/>
                  </a:lnTo>
                  <a:lnTo>
                    <a:pt x="17" y="60"/>
                  </a:lnTo>
                  <a:lnTo>
                    <a:pt x="10" y="66"/>
                  </a:lnTo>
                  <a:lnTo>
                    <a:pt x="6" y="70"/>
                  </a:lnTo>
                  <a:lnTo>
                    <a:pt x="6" y="56"/>
                  </a:lnTo>
                  <a:lnTo>
                    <a:pt x="33" y="2"/>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27" name="Freeform 139"/>
            <p:cNvSpPr>
              <a:spLocks/>
            </p:cNvSpPr>
            <p:nvPr/>
          </p:nvSpPr>
          <p:spPr bwMode="auto">
            <a:xfrm>
              <a:off x="1731" y="2155"/>
              <a:ext cx="41" cy="76"/>
            </a:xfrm>
            <a:custGeom>
              <a:avLst/>
              <a:gdLst/>
              <a:ahLst/>
              <a:cxnLst>
                <a:cxn ang="0">
                  <a:pos x="36" y="0"/>
                </a:cxn>
                <a:cxn ang="0">
                  <a:pos x="33" y="1"/>
                </a:cxn>
                <a:cxn ang="0">
                  <a:pos x="27" y="6"/>
                </a:cxn>
                <a:cxn ang="0">
                  <a:pos x="19" y="13"/>
                </a:cxn>
                <a:cxn ang="0">
                  <a:pos x="9" y="25"/>
                </a:cxn>
                <a:cxn ang="0">
                  <a:pos x="7" y="29"/>
                </a:cxn>
                <a:cxn ang="0">
                  <a:pos x="6" y="32"/>
                </a:cxn>
                <a:cxn ang="0">
                  <a:pos x="2" y="46"/>
                </a:cxn>
                <a:cxn ang="0">
                  <a:pos x="0" y="58"/>
                </a:cxn>
                <a:cxn ang="0">
                  <a:pos x="0" y="71"/>
                </a:cxn>
                <a:cxn ang="0">
                  <a:pos x="0" y="76"/>
                </a:cxn>
                <a:cxn ang="0">
                  <a:pos x="4" y="74"/>
                </a:cxn>
                <a:cxn ang="0">
                  <a:pos x="5" y="73"/>
                </a:cxn>
                <a:cxn ang="0">
                  <a:pos x="7" y="72"/>
                </a:cxn>
                <a:cxn ang="0">
                  <a:pos x="14" y="67"/>
                </a:cxn>
                <a:cxn ang="0">
                  <a:pos x="23" y="57"/>
                </a:cxn>
                <a:cxn ang="0">
                  <a:pos x="33" y="43"/>
                </a:cxn>
                <a:cxn ang="0">
                  <a:pos x="37" y="34"/>
                </a:cxn>
                <a:cxn ang="0">
                  <a:pos x="39" y="27"/>
                </a:cxn>
                <a:cxn ang="0">
                  <a:pos x="40" y="19"/>
                </a:cxn>
                <a:cxn ang="0">
                  <a:pos x="41" y="14"/>
                </a:cxn>
                <a:cxn ang="0">
                  <a:pos x="39" y="5"/>
                </a:cxn>
                <a:cxn ang="0">
                  <a:pos x="38" y="3"/>
                </a:cxn>
                <a:cxn ang="0">
                  <a:pos x="38" y="2"/>
                </a:cxn>
                <a:cxn ang="0">
                  <a:pos x="38" y="0"/>
                </a:cxn>
                <a:cxn ang="0">
                  <a:pos x="36" y="0"/>
                </a:cxn>
                <a:cxn ang="0">
                  <a:pos x="36" y="0"/>
                </a:cxn>
                <a:cxn ang="0">
                  <a:pos x="4" y="64"/>
                </a:cxn>
                <a:cxn ang="0">
                  <a:pos x="4" y="58"/>
                </a:cxn>
                <a:cxn ang="0">
                  <a:pos x="6" y="50"/>
                </a:cxn>
                <a:cxn ang="0">
                  <a:pos x="9" y="33"/>
                </a:cxn>
                <a:cxn ang="0">
                  <a:pos x="13" y="28"/>
                </a:cxn>
                <a:cxn ang="0">
                  <a:pos x="20" y="19"/>
                </a:cxn>
                <a:cxn ang="0">
                  <a:pos x="25" y="13"/>
                </a:cxn>
                <a:cxn ang="0">
                  <a:pos x="31" y="9"/>
                </a:cxn>
                <a:cxn ang="0">
                  <a:pos x="34" y="6"/>
                </a:cxn>
                <a:cxn ang="0">
                  <a:pos x="35" y="10"/>
                </a:cxn>
                <a:cxn ang="0">
                  <a:pos x="36" y="16"/>
                </a:cxn>
                <a:cxn ang="0">
                  <a:pos x="36" y="20"/>
                </a:cxn>
                <a:cxn ang="0">
                  <a:pos x="34" y="27"/>
                </a:cxn>
                <a:cxn ang="0">
                  <a:pos x="29" y="41"/>
                </a:cxn>
                <a:cxn ang="0">
                  <a:pos x="22" y="50"/>
                </a:cxn>
                <a:cxn ang="0">
                  <a:pos x="16" y="58"/>
                </a:cxn>
                <a:cxn ang="0">
                  <a:pos x="9" y="64"/>
                </a:cxn>
                <a:cxn ang="0">
                  <a:pos x="4" y="68"/>
                </a:cxn>
                <a:cxn ang="0">
                  <a:pos x="4" y="64"/>
                </a:cxn>
                <a:cxn ang="0">
                  <a:pos x="36" y="0"/>
                </a:cxn>
              </a:cxnLst>
              <a:rect l="0" t="0" r="r" b="b"/>
              <a:pathLst>
                <a:path w="41" h="76">
                  <a:moveTo>
                    <a:pt x="36" y="0"/>
                  </a:moveTo>
                  <a:lnTo>
                    <a:pt x="33" y="1"/>
                  </a:lnTo>
                  <a:lnTo>
                    <a:pt x="27" y="6"/>
                  </a:lnTo>
                  <a:lnTo>
                    <a:pt x="19" y="13"/>
                  </a:lnTo>
                  <a:lnTo>
                    <a:pt x="9" y="25"/>
                  </a:lnTo>
                  <a:lnTo>
                    <a:pt x="7" y="29"/>
                  </a:lnTo>
                  <a:lnTo>
                    <a:pt x="6" y="32"/>
                  </a:lnTo>
                  <a:lnTo>
                    <a:pt x="2" y="46"/>
                  </a:lnTo>
                  <a:lnTo>
                    <a:pt x="0" y="58"/>
                  </a:lnTo>
                  <a:lnTo>
                    <a:pt x="0" y="71"/>
                  </a:lnTo>
                  <a:lnTo>
                    <a:pt x="0" y="76"/>
                  </a:lnTo>
                  <a:lnTo>
                    <a:pt x="4" y="74"/>
                  </a:lnTo>
                  <a:lnTo>
                    <a:pt x="5" y="73"/>
                  </a:lnTo>
                  <a:lnTo>
                    <a:pt x="7" y="72"/>
                  </a:lnTo>
                  <a:lnTo>
                    <a:pt x="14" y="67"/>
                  </a:lnTo>
                  <a:lnTo>
                    <a:pt x="23" y="57"/>
                  </a:lnTo>
                  <a:lnTo>
                    <a:pt x="33" y="43"/>
                  </a:lnTo>
                  <a:lnTo>
                    <a:pt x="37" y="34"/>
                  </a:lnTo>
                  <a:lnTo>
                    <a:pt x="39" y="27"/>
                  </a:lnTo>
                  <a:lnTo>
                    <a:pt x="40" y="19"/>
                  </a:lnTo>
                  <a:lnTo>
                    <a:pt x="41" y="14"/>
                  </a:lnTo>
                  <a:lnTo>
                    <a:pt x="39" y="5"/>
                  </a:lnTo>
                  <a:lnTo>
                    <a:pt x="38" y="3"/>
                  </a:lnTo>
                  <a:lnTo>
                    <a:pt x="38" y="2"/>
                  </a:lnTo>
                  <a:lnTo>
                    <a:pt x="38" y="0"/>
                  </a:lnTo>
                  <a:lnTo>
                    <a:pt x="36" y="0"/>
                  </a:lnTo>
                  <a:lnTo>
                    <a:pt x="36" y="0"/>
                  </a:lnTo>
                  <a:lnTo>
                    <a:pt x="4" y="64"/>
                  </a:lnTo>
                  <a:lnTo>
                    <a:pt x="4" y="58"/>
                  </a:lnTo>
                  <a:lnTo>
                    <a:pt x="6" y="50"/>
                  </a:lnTo>
                  <a:lnTo>
                    <a:pt x="9" y="33"/>
                  </a:lnTo>
                  <a:lnTo>
                    <a:pt x="13" y="28"/>
                  </a:lnTo>
                  <a:lnTo>
                    <a:pt x="20" y="19"/>
                  </a:lnTo>
                  <a:lnTo>
                    <a:pt x="25" y="13"/>
                  </a:lnTo>
                  <a:lnTo>
                    <a:pt x="31" y="9"/>
                  </a:lnTo>
                  <a:lnTo>
                    <a:pt x="34" y="6"/>
                  </a:lnTo>
                  <a:lnTo>
                    <a:pt x="35" y="10"/>
                  </a:lnTo>
                  <a:lnTo>
                    <a:pt x="36" y="16"/>
                  </a:lnTo>
                  <a:lnTo>
                    <a:pt x="36" y="20"/>
                  </a:lnTo>
                  <a:lnTo>
                    <a:pt x="34" y="27"/>
                  </a:lnTo>
                  <a:lnTo>
                    <a:pt x="29" y="41"/>
                  </a:lnTo>
                  <a:lnTo>
                    <a:pt x="22" y="50"/>
                  </a:lnTo>
                  <a:lnTo>
                    <a:pt x="16" y="58"/>
                  </a:lnTo>
                  <a:lnTo>
                    <a:pt x="9" y="64"/>
                  </a:lnTo>
                  <a:lnTo>
                    <a:pt x="4" y="68"/>
                  </a:lnTo>
                  <a:lnTo>
                    <a:pt x="4" y="64"/>
                  </a:lnTo>
                  <a:lnTo>
                    <a:pt x="36" y="0"/>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28" name="Freeform 140"/>
            <p:cNvSpPr>
              <a:spLocks/>
            </p:cNvSpPr>
            <p:nvPr/>
          </p:nvSpPr>
          <p:spPr bwMode="auto">
            <a:xfrm>
              <a:off x="1771" y="2122"/>
              <a:ext cx="46" cy="74"/>
            </a:xfrm>
            <a:custGeom>
              <a:avLst/>
              <a:gdLst/>
              <a:ahLst/>
              <a:cxnLst>
                <a:cxn ang="0">
                  <a:pos x="43" y="0"/>
                </a:cxn>
                <a:cxn ang="0">
                  <a:pos x="40" y="2"/>
                </a:cxn>
                <a:cxn ang="0">
                  <a:pos x="33" y="6"/>
                </a:cxn>
                <a:cxn ang="0">
                  <a:pos x="24" y="13"/>
                </a:cxn>
                <a:cxn ang="0">
                  <a:pos x="14" y="24"/>
                </a:cxn>
                <a:cxn ang="0">
                  <a:pos x="10" y="29"/>
                </a:cxn>
                <a:cxn ang="0">
                  <a:pos x="5" y="43"/>
                </a:cxn>
                <a:cxn ang="0">
                  <a:pos x="1" y="56"/>
                </a:cxn>
                <a:cxn ang="0">
                  <a:pos x="0" y="66"/>
                </a:cxn>
                <a:cxn ang="0">
                  <a:pos x="0" y="70"/>
                </a:cxn>
                <a:cxn ang="0">
                  <a:pos x="0" y="74"/>
                </a:cxn>
                <a:cxn ang="0">
                  <a:pos x="5" y="74"/>
                </a:cxn>
                <a:cxn ang="0">
                  <a:pos x="6" y="73"/>
                </a:cxn>
                <a:cxn ang="0">
                  <a:pos x="7" y="71"/>
                </a:cxn>
                <a:cxn ang="0">
                  <a:pos x="15" y="65"/>
                </a:cxn>
                <a:cxn ang="0">
                  <a:pos x="25" y="57"/>
                </a:cxn>
                <a:cxn ang="0">
                  <a:pos x="35" y="43"/>
                </a:cxn>
                <a:cxn ang="0">
                  <a:pos x="40" y="36"/>
                </a:cxn>
                <a:cxn ang="0">
                  <a:pos x="44" y="28"/>
                </a:cxn>
                <a:cxn ang="0">
                  <a:pos x="45" y="21"/>
                </a:cxn>
                <a:cxn ang="0">
                  <a:pos x="46" y="15"/>
                </a:cxn>
                <a:cxn ang="0">
                  <a:pos x="46" y="6"/>
                </a:cxn>
                <a:cxn ang="0">
                  <a:pos x="45" y="2"/>
                </a:cxn>
                <a:cxn ang="0">
                  <a:pos x="45" y="0"/>
                </a:cxn>
                <a:cxn ang="0">
                  <a:pos x="43" y="0"/>
                </a:cxn>
                <a:cxn ang="0">
                  <a:pos x="43" y="0"/>
                </a:cxn>
                <a:cxn ang="0">
                  <a:pos x="14" y="31"/>
                </a:cxn>
                <a:cxn ang="0">
                  <a:pos x="18" y="26"/>
                </a:cxn>
                <a:cxn ang="0">
                  <a:pos x="25" y="18"/>
                </a:cxn>
                <a:cxn ang="0">
                  <a:pos x="32" y="13"/>
                </a:cxn>
                <a:cxn ang="0">
                  <a:pos x="37" y="8"/>
                </a:cxn>
                <a:cxn ang="0">
                  <a:pos x="41" y="6"/>
                </a:cxn>
                <a:cxn ang="0">
                  <a:pos x="41" y="12"/>
                </a:cxn>
                <a:cxn ang="0">
                  <a:pos x="41" y="17"/>
                </a:cxn>
                <a:cxn ang="0">
                  <a:pos x="39" y="25"/>
                </a:cxn>
                <a:cxn ang="0">
                  <a:pos x="36" y="33"/>
                </a:cxn>
                <a:cxn ang="0">
                  <a:pos x="32" y="41"/>
                </a:cxn>
                <a:cxn ang="0">
                  <a:pos x="24" y="51"/>
                </a:cxn>
                <a:cxn ang="0">
                  <a:pos x="17" y="57"/>
                </a:cxn>
                <a:cxn ang="0">
                  <a:pos x="10" y="63"/>
                </a:cxn>
                <a:cxn ang="0">
                  <a:pos x="6" y="66"/>
                </a:cxn>
                <a:cxn ang="0">
                  <a:pos x="6" y="59"/>
                </a:cxn>
                <a:cxn ang="0">
                  <a:pos x="8" y="51"/>
                </a:cxn>
                <a:cxn ang="0">
                  <a:pos x="10" y="41"/>
                </a:cxn>
                <a:cxn ang="0">
                  <a:pos x="14" y="31"/>
                </a:cxn>
                <a:cxn ang="0">
                  <a:pos x="43" y="0"/>
                </a:cxn>
              </a:cxnLst>
              <a:rect l="0" t="0" r="r" b="b"/>
              <a:pathLst>
                <a:path w="46" h="74">
                  <a:moveTo>
                    <a:pt x="43" y="0"/>
                  </a:moveTo>
                  <a:lnTo>
                    <a:pt x="40" y="2"/>
                  </a:lnTo>
                  <a:lnTo>
                    <a:pt x="33" y="6"/>
                  </a:lnTo>
                  <a:lnTo>
                    <a:pt x="24" y="13"/>
                  </a:lnTo>
                  <a:lnTo>
                    <a:pt x="14" y="24"/>
                  </a:lnTo>
                  <a:lnTo>
                    <a:pt x="10" y="29"/>
                  </a:lnTo>
                  <a:lnTo>
                    <a:pt x="5" y="43"/>
                  </a:lnTo>
                  <a:lnTo>
                    <a:pt x="1" y="56"/>
                  </a:lnTo>
                  <a:lnTo>
                    <a:pt x="0" y="66"/>
                  </a:lnTo>
                  <a:lnTo>
                    <a:pt x="0" y="70"/>
                  </a:lnTo>
                  <a:lnTo>
                    <a:pt x="0" y="74"/>
                  </a:lnTo>
                  <a:lnTo>
                    <a:pt x="5" y="74"/>
                  </a:lnTo>
                  <a:lnTo>
                    <a:pt x="6" y="73"/>
                  </a:lnTo>
                  <a:lnTo>
                    <a:pt x="7" y="71"/>
                  </a:lnTo>
                  <a:lnTo>
                    <a:pt x="15" y="65"/>
                  </a:lnTo>
                  <a:lnTo>
                    <a:pt x="25" y="57"/>
                  </a:lnTo>
                  <a:lnTo>
                    <a:pt x="35" y="43"/>
                  </a:lnTo>
                  <a:lnTo>
                    <a:pt x="40" y="36"/>
                  </a:lnTo>
                  <a:lnTo>
                    <a:pt x="44" y="28"/>
                  </a:lnTo>
                  <a:lnTo>
                    <a:pt x="45" y="21"/>
                  </a:lnTo>
                  <a:lnTo>
                    <a:pt x="46" y="15"/>
                  </a:lnTo>
                  <a:lnTo>
                    <a:pt x="46" y="6"/>
                  </a:lnTo>
                  <a:lnTo>
                    <a:pt x="45" y="2"/>
                  </a:lnTo>
                  <a:lnTo>
                    <a:pt x="45" y="0"/>
                  </a:lnTo>
                  <a:lnTo>
                    <a:pt x="43" y="0"/>
                  </a:lnTo>
                  <a:lnTo>
                    <a:pt x="43" y="0"/>
                  </a:lnTo>
                  <a:lnTo>
                    <a:pt x="14" y="31"/>
                  </a:lnTo>
                  <a:lnTo>
                    <a:pt x="18" y="26"/>
                  </a:lnTo>
                  <a:lnTo>
                    <a:pt x="25" y="18"/>
                  </a:lnTo>
                  <a:lnTo>
                    <a:pt x="32" y="13"/>
                  </a:lnTo>
                  <a:lnTo>
                    <a:pt x="37" y="8"/>
                  </a:lnTo>
                  <a:lnTo>
                    <a:pt x="41" y="6"/>
                  </a:lnTo>
                  <a:lnTo>
                    <a:pt x="41" y="12"/>
                  </a:lnTo>
                  <a:lnTo>
                    <a:pt x="41" y="17"/>
                  </a:lnTo>
                  <a:lnTo>
                    <a:pt x="39" y="25"/>
                  </a:lnTo>
                  <a:lnTo>
                    <a:pt x="36" y="33"/>
                  </a:lnTo>
                  <a:lnTo>
                    <a:pt x="32" y="41"/>
                  </a:lnTo>
                  <a:lnTo>
                    <a:pt x="24" y="51"/>
                  </a:lnTo>
                  <a:lnTo>
                    <a:pt x="17" y="57"/>
                  </a:lnTo>
                  <a:lnTo>
                    <a:pt x="10" y="63"/>
                  </a:lnTo>
                  <a:lnTo>
                    <a:pt x="6" y="66"/>
                  </a:lnTo>
                  <a:lnTo>
                    <a:pt x="6" y="59"/>
                  </a:lnTo>
                  <a:lnTo>
                    <a:pt x="8" y="51"/>
                  </a:lnTo>
                  <a:lnTo>
                    <a:pt x="10" y="41"/>
                  </a:lnTo>
                  <a:lnTo>
                    <a:pt x="14" y="31"/>
                  </a:lnTo>
                  <a:lnTo>
                    <a:pt x="43" y="0"/>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29" name="Freeform 141"/>
            <p:cNvSpPr>
              <a:spLocks/>
            </p:cNvSpPr>
            <p:nvPr/>
          </p:nvSpPr>
          <p:spPr bwMode="auto">
            <a:xfrm>
              <a:off x="1814" y="2094"/>
              <a:ext cx="53" cy="71"/>
            </a:xfrm>
            <a:custGeom>
              <a:avLst/>
              <a:gdLst/>
              <a:ahLst/>
              <a:cxnLst>
                <a:cxn ang="0">
                  <a:pos x="48" y="0"/>
                </a:cxn>
                <a:cxn ang="0">
                  <a:pos x="47" y="0"/>
                </a:cxn>
                <a:cxn ang="0">
                  <a:pos x="45" y="1"/>
                </a:cxn>
                <a:cxn ang="0">
                  <a:pos x="39" y="3"/>
                </a:cxn>
                <a:cxn ang="0">
                  <a:pos x="29" y="10"/>
                </a:cxn>
                <a:cxn ang="0">
                  <a:pos x="17" y="21"/>
                </a:cxn>
                <a:cxn ang="0">
                  <a:pos x="9" y="35"/>
                </a:cxn>
                <a:cxn ang="0">
                  <a:pos x="3" y="50"/>
                </a:cxn>
                <a:cxn ang="0">
                  <a:pos x="1" y="62"/>
                </a:cxn>
                <a:cxn ang="0">
                  <a:pos x="0" y="66"/>
                </a:cxn>
                <a:cxn ang="0">
                  <a:pos x="0" y="67"/>
                </a:cxn>
                <a:cxn ang="0">
                  <a:pos x="0" y="71"/>
                </a:cxn>
                <a:cxn ang="0">
                  <a:pos x="3" y="69"/>
                </a:cxn>
                <a:cxn ang="0">
                  <a:pos x="4" y="69"/>
                </a:cxn>
                <a:cxn ang="0">
                  <a:pos x="6" y="67"/>
                </a:cxn>
                <a:cxn ang="0">
                  <a:pos x="10" y="66"/>
                </a:cxn>
                <a:cxn ang="0">
                  <a:pos x="15" y="63"/>
                </a:cxn>
                <a:cxn ang="0">
                  <a:pos x="26" y="54"/>
                </a:cxn>
                <a:cxn ang="0">
                  <a:pos x="39" y="42"/>
                </a:cxn>
                <a:cxn ang="0">
                  <a:pos x="44" y="35"/>
                </a:cxn>
                <a:cxn ang="0">
                  <a:pos x="48" y="28"/>
                </a:cxn>
                <a:cxn ang="0">
                  <a:pos x="52" y="15"/>
                </a:cxn>
                <a:cxn ang="0">
                  <a:pos x="53" y="5"/>
                </a:cxn>
                <a:cxn ang="0">
                  <a:pos x="53" y="2"/>
                </a:cxn>
                <a:cxn ang="0">
                  <a:pos x="50" y="0"/>
                </a:cxn>
                <a:cxn ang="0">
                  <a:pos x="48" y="0"/>
                </a:cxn>
                <a:cxn ang="0">
                  <a:pos x="48" y="0"/>
                </a:cxn>
                <a:cxn ang="0">
                  <a:pos x="21" y="23"/>
                </a:cxn>
                <a:cxn ang="0">
                  <a:pos x="29" y="15"/>
                </a:cxn>
                <a:cxn ang="0">
                  <a:pos x="36" y="10"/>
                </a:cxn>
                <a:cxn ang="0">
                  <a:pos x="42" y="7"/>
                </a:cxn>
                <a:cxn ang="0">
                  <a:pos x="46" y="5"/>
                </a:cxn>
                <a:cxn ang="0">
                  <a:pos x="46" y="11"/>
                </a:cxn>
                <a:cxn ang="0">
                  <a:pos x="44" y="19"/>
                </a:cxn>
                <a:cxn ang="0">
                  <a:pos x="41" y="28"/>
                </a:cxn>
                <a:cxn ang="0">
                  <a:pos x="35" y="38"/>
                </a:cxn>
                <a:cxn ang="0">
                  <a:pos x="27" y="47"/>
                </a:cxn>
                <a:cxn ang="0">
                  <a:pos x="18" y="54"/>
                </a:cxn>
                <a:cxn ang="0">
                  <a:pos x="12" y="59"/>
                </a:cxn>
                <a:cxn ang="0">
                  <a:pos x="6" y="63"/>
                </a:cxn>
                <a:cxn ang="0">
                  <a:pos x="8" y="54"/>
                </a:cxn>
                <a:cxn ang="0">
                  <a:pos x="11" y="44"/>
                </a:cxn>
                <a:cxn ang="0">
                  <a:pos x="16" y="33"/>
                </a:cxn>
                <a:cxn ang="0">
                  <a:pos x="21" y="23"/>
                </a:cxn>
                <a:cxn ang="0">
                  <a:pos x="48" y="0"/>
                </a:cxn>
              </a:cxnLst>
              <a:rect l="0" t="0" r="r" b="b"/>
              <a:pathLst>
                <a:path w="53" h="71">
                  <a:moveTo>
                    <a:pt x="48" y="0"/>
                  </a:moveTo>
                  <a:lnTo>
                    <a:pt x="47" y="0"/>
                  </a:lnTo>
                  <a:lnTo>
                    <a:pt x="45" y="1"/>
                  </a:lnTo>
                  <a:lnTo>
                    <a:pt x="39" y="3"/>
                  </a:lnTo>
                  <a:lnTo>
                    <a:pt x="29" y="10"/>
                  </a:lnTo>
                  <a:lnTo>
                    <a:pt x="17" y="21"/>
                  </a:lnTo>
                  <a:lnTo>
                    <a:pt x="9" y="35"/>
                  </a:lnTo>
                  <a:lnTo>
                    <a:pt x="3" y="50"/>
                  </a:lnTo>
                  <a:lnTo>
                    <a:pt x="1" y="62"/>
                  </a:lnTo>
                  <a:lnTo>
                    <a:pt x="0" y="66"/>
                  </a:lnTo>
                  <a:lnTo>
                    <a:pt x="0" y="67"/>
                  </a:lnTo>
                  <a:lnTo>
                    <a:pt x="0" y="71"/>
                  </a:lnTo>
                  <a:lnTo>
                    <a:pt x="3" y="69"/>
                  </a:lnTo>
                  <a:lnTo>
                    <a:pt x="4" y="69"/>
                  </a:lnTo>
                  <a:lnTo>
                    <a:pt x="6" y="67"/>
                  </a:lnTo>
                  <a:lnTo>
                    <a:pt x="10" y="66"/>
                  </a:lnTo>
                  <a:lnTo>
                    <a:pt x="15" y="63"/>
                  </a:lnTo>
                  <a:lnTo>
                    <a:pt x="26" y="54"/>
                  </a:lnTo>
                  <a:lnTo>
                    <a:pt x="39" y="42"/>
                  </a:lnTo>
                  <a:lnTo>
                    <a:pt x="44" y="35"/>
                  </a:lnTo>
                  <a:lnTo>
                    <a:pt x="48" y="28"/>
                  </a:lnTo>
                  <a:lnTo>
                    <a:pt x="52" y="15"/>
                  </a:lnTo>
                  <a:lnTo>
                    <a:pt x="53" y="5"/>
                  </a:lnTo>
                  <a:lnTo>
                    <a:pt x="53" y="2"/>
                  </a:lnTo>
                  <a:lnTo>
                    <a:pt x="50" y="0"/>
                  </a:lnTo>
                  <a:lnTo>
                    <a:pt x="48" y="0"/>
                  </a:lnTo>
                  <a:lnTo>
                    <a:pt x="48" y="0"/>
                  </a:lnTo>
                  <a:lnTo>
                    <a:pt x="21" y="23"/>
                  </a:lnTo>
                  <a:lnTo>
                    <a:pt x="29" y="15"/>
                  </a:lnTo>
                  <a:lnTo>
                    <a:pt x="36" y="10"/>
                  </a:lnTo>
                  <a:lnTo>
                    <a:pt x="42" y="7"/>
                  </a:lnTo>
                  <a:lnTo>
                    <a:pt x="46" y="5"/>
                  </a:lnTo>
                  <a:lnTo>
                    <a:pt x="46" y="11"/>
                  </a:lnTo>
                  <a:lnTo>
                    <a:pt x="44" y="19"/>
                  </a:lnTo>
                  <a:lnTo>
                    <a:pt x="41" y="28"/>
                  </a:lnTo>
                  <a:lnTo>
                    <a:pt x="35" y="38"/>
                  </a:lnTo>
                  <a:lnTo>
                    <a:pt x="27" y="47"/>
                  </a:lnTo>
                  <a:lnTo>
                    <a:pt x="18" y="54"/>
                  </a:lnTo>
                  <a:lnTo>
                    <a:pt x="12" y="59"/>
                  </a:lnTo>
                  <a:lnTo>
                    <a:pt x="6" y="63"/>
                  </a:lnTo>
                  <a:lnTo>
                    <a:pt x="8" y="54"/>
                  </a:lnTo>
                  <a:lnTo>
                    <a:pt x="11" y="44"/>
                  </a:lnTo>
                  <a:lnTo>
                    <a:pt x="16" y="33"/>
                  </a:lnTo>
                  <a:lnTo>
                    <a:pt x="21" y="23"/>
                  </a:lnTo>
                  <a:lnTo>
                    <a:pt x="48" y="0"/>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30" name="Freeform 142"/>
            <p:cNvSpPr>
              <a:spLocks/>
            </p:cNvSpPr>
            <p:nvPr/>
          </p:nvSpPr>
          <p:spPr bwMode="auto">
            <a:xfrm>
              <a:off x="1394" y="1989"/>
              <a:ext cx="527" cy="652"/>
            </a:xfrm>
            <a:custGeom>
              <a:avLst/>
              <a:gdLst/>
              <a:ahLst/>
              <a:cxnLst>
                <a:cxn ang="0">
                  <a:pos x="3" y="394"/>
                </a:cxn>
                <a:cxn ang="0">
                  <a:pos x="18" y="458"/>
                </a:cxn>
                <a:cxn ang="0">
                  <a:pos x="45" y="519"/>
                </a:cxn>
                <a:cxn ang="0">
                  <a:pos x="98" y="590"/>
                </a:cxn>
                <a:cxn ang="0">
                  <a:pos x="168" y="648"/>
                </a:cxn>
                <a:cxn ang="0">
                  <a:pos x="178" y="644"/>
                </a:cxn>
                <a:cxn ang="0">
                  <a:pos x="168" y="633"/>
                </a:cxn>
                <a:cxn ang="0">
                  <a:pos x="147" y="597"/>
                </a:cxn>
                <a:cxn ang="0">
                  <a:pos x="142" y="554"/>
                </a:cxn>
                <a:cxn ang="0">
                  <a:pos x="149" y="534"/>
                </a:cxn>
                <a:cxn ang="0">
                  <a:pos x="133" y="509"/>
                </a:cxn>
                <a:cxn ang="0">
                  <a:pos x="98" y="445"/>
                </a:cxn>
                <a:cxn ang="0">
                  <a:pos x="82" y="374"/>
                </a:cxn>
                <a:cxn ang="0">
                  <a:pos x="87" y="296"/>
                </a:cxn>
                <a:cxn ang="0">
                  <a:pos x="114" y="222"/>
                </a:cxn>
                <a:cxn ang="0">
                  <a:pos x="161" y="159"/>
                </a:cxn>
                <a:cxn ang="0">
                  <a:pos x="222" y="112"/>
                </a:cxn>
                <a:cxn ang="0">
                  <a:pos x="296" y="85"/>
                </a:cxn>
                <a:cxn ang="0">
                  <a:pos x="381" y="81"/>
                </a:cxn>
                <a:cxn ang="0">
                  <a:pos x="468" y="107"/>
                </a:cxn>
                <a:cxn ang="0">
                  <a:pos x="521" y="44"/>
                </a:cxn>
                <a:cxn ang="0">
                  <a:pos x="460" y="17"/>
                </a:cxn>
                <a:cxn ang="0">
                  <a:pos x="395" y="2"/>
                </a:cxn>
                <a:cxn ang="0">
                  <a:pos x="314" y="2"/>
                </a:cxn>
                <a:cxn ang="0">
                  <a:pos x="213" y="28"/>
                </a:cxn>
                <a:cxn ang="0">
                  <a:pos x="127" y="80"/>
                </a:cxn>
                <a:cxn ang="0">
                  <a:pos x="59" y="154"/>
                </a:cxn>
                <a:cxn ang="0">
                  <a:pos x="16" y="246"/>
                </a:cxn>
                <a:cxn ang="0">
                  <a:pos x="0" y="350"/>
                </a:cxn>
                <a:cxn ang="0">
                  <a:pos x="14" y="316"/>
                </a:cxn>
                <a:cxn ang="0">
                  <a:pos x="39" y="218"/>
                </a:cxn>
                <a:cxn ang="0">
                  <a:pos x="89" y="134"/>
                </a:cxn>
                <a:cxn ang="0">
                  <a:pos x="161" y="69"/>
                </a:cxn>
                <a:cxn ang="0">
                  <a:pos x="250" y="27"/>
                </a:cxn>
                <a:cxn ang="0">
                  <a:pos x="350" y="12"/>
                </a:cxn>
                <a:cxn ang="0">
                  <a:pos x="472" y="33"/>
                </a:cxn>
                <a:cxn ang="0">
                  <a:pos x="501" y="60"/>
                </a:cxn>
                <a:cxn ang="0">
                  <a:pos x="472" y="92"/>
                </a:cxn>
                <a:cxn ang="0">
                  <a:pos x="411" y="75"/>
                </a:cxn>
                <a:cxn ang="0">
                  <a:pos x="321" y="69"/>
                </a:cxn>
                <a:cxn ang="0">
                  <a:pos x="241" y="90"/>
                </a:cxn>
                <a:cxn ang="0">
                  <a:pos x="172" y="133"/>
                </a:cxn>
                <a:cxn ang="0">
                  <a:pos x="118" y="193"/>
                </a:cxn>
                <a:cxn ang="0">
                  <a:pos x="82" y="266"/>
                </a:cxn>
                <a:cxn ang="0">
                  <a:pos x="69" y="350"/>
                </a:cxn>
                <a:cxn ang="0">
                  <a:pos x="79" y="424"/>
                </a:cxn>
                <a:cxn ang="0">
                  <a:pos x="108" y="492"/>
                </a:cxn>
                <a:cxn ang="0">
                  <a:pos x="135" y="538"/>
                </a:cxn>
                <a:cxn ang="0">
                  <a:pos x="130" y="567"/>
                </a:cxn>
                <a:cxn ang="0">
                  <a:pos x="137" y="604"/>
                </a:cxn>
                <a:cxn ang="0">
                  <a:pos x="88" y="563"/>
                </a:cxn>
                <a:cxn ang="0">
                  <a:pos x="32" y="462"/>
                </a:cxn>
                <a:cxn ang="0">
                  <a:pos x="12" y="350"/>
                </a:cxn>
              </a:cxnLst>
              <a:rect l="0" t="0" r="r" b="b"/>
              <a:pathLst>
                <a:path w="527" h="652">
                  <a:moveTo>
                    <a:pt x="0" y="350"/>
                  </a:moveTo>
                  <a:lnTo>
                    <a:pt x="1" y="372"/>
                  </a:lnTo>
                  <a:lnTo>
                    <a:pt x="3" y="394"/>
                  </a:lnTo>
                  <a:lnTo>
                    <a:pt x="6" y="416"/>
                  </a:lnTo>
                  <a:lnTo>
                    <a:pt x="12" y="437"/>
                  </a:lnTo>
                  <a:lnTo>
                    <a:pt x="18" y="458"/>
                  </a:lnTo>
                  <a:lnTo>
                    <a:pt x="26" y="479"/>
                  </a:lnTo>
                  <a:lnTo>
                    <a:pt x="35" y="499"/>
                  </a:lnTo>
                  <a:lnTo>
                    <a:pt x="45" y="519"/>
                  </a:lnTo>
                  <a:lnTo>
                    <a:pt x="69" y="556"/>
                  </a:lnTo>
                  <a:lnTo>
                    <a:pt x="83" y="574"/>
                  </a:lnTo>
                  <a:lnTo>
                    <a:pt x="98" y="590"/>
                  </a:lnTo>
                  <a:lnTo>
                    <a:pt x="132" y="621"/>
                  </a:lnTo>
                  <a:lnTo>
                    <a:pt x="149" y="635"/>
                  </a:lnTo>
                  <a:lnTo>
                    <a:pt x="168" y="648"/>
                  </a:lnTo>
                  <a:lnTo>
                    <a:pt x="174" y="652"/>
                  </a:lnTo>
                  <a:lnTo>
                    <a:pt x="176" y="646"/>
                  </a:lnTo>
                  <a:lnTo>
                    <a:pt x="178" y="644"/>
                  </a:lnTo>
                  <a:lnTo>
                    <a:pt x="177" y="641"/>
                  </a:lnTo>
                  <a:lnTo>
                    <a:pt x="174" y="639"/>
                  </a:lnTo>
                  <a:lnTo>
                    <a:pt x="168" y="633"/>
                  </a:lnTo>
                  <a:lnTo>
                    <a:pt x="168" y="632"/>
                  </a:lnTo>
                  <a:lnTo>
                    <a:pt x="155" y="614"/>
                  </a:lnTo>
                  <a:lnTo>
                    <a:pt x="147" y="597"/>
                  </a:lnTo>
                  <a:lnTo>
                    <a:pt x="142" y="581"/>
                  </a:lnTo>
                  <a:lnTo>
                    <a:pt x="141" y="567"/>
                  </a:lnTo>
                  <a:lnTo>
                    <a:pt x="142" y="554"/>
                  </a:lnTo>
                  <a:lnTo>
                    <a:pt x="145" y="543"/>
                  </a:lnTo>
                  <a:lnTo>
                    <a:pt x="148" y="537"/>
                  </a:lnTo>
                  <a:lnTo>
                    <a:pt x="149" y="534"/>
                  </a:lnTo>
                  <a:lnTo>
                    <a:pt x="151" y="530"/>
                  </a:lnTo>
                  <a:lnTo>
                    <a:pt x="148" y="528"/>
                  </a:lnTo>
                  <a:lnTo>
                    <a:pt x="133" y="509"/>
                  </a:lnTo>
                  <a:lnTo>
                    <a:pt x="120" y="488"/>
                  </a:lnTo>
                  <a:lnTo>
                    <a:pt x="108" y="467"/>
                  </a:lnTo>
                  <a:lnTo>
                    <a:pt x="98" y="445"/>
                  </a:lnTo>
                  <a:lnTo>
                    <a:pt x="91" y="422"/>
                  </a:lnTo>
                  <a:lnTo>
                    <a:pt x="86" y="398"/>
                  </a:lnTo>
                  <a:lnTo>
                    <a:pt x="82" y="374"/>
                  </a:lnTo>
                  <a:lnTo>
                    <a:pt x="82" y="350"/>
                  </a:lnTo>
                  <a:lnTo>
                    <a:pt x="82" y="322"/>
                  </a:lnTo>
                  <a:lnTo>
                    <a:pt x="87" y="296"/>
                  </a:lnTo>
                  <a:lnTo>
                    <a:pt x="94" y="270"/>
                  </a:lnTo>
                  <a:lnTo>
                    <a:pt x="103" y="245"/>
                  </a:lnTo>
                  <a:lnTo>
                    <a:pt x="114" y="222"/>
                  </a:lnTo>
                  <a:lnTo>
                    <a:pt x="127" y="199"/>
                  </a:lnTo>
                  <a:lnTo>
                    <a:pt x="143" y="178"/>
                  </a:lnTo>
                  <a:lnTo>
                    <a:pt x="161" y="159"/>
                  </a:lnTo>
                  <a:lnTo>
                    <a:pt x="179" y="142"/>
                  </a:lnTo>
                  <a:lnTo>
                    <a:pt x="200" y="126"/>
                  </a:lnTo>
                  <a:lnTo>
                    <a:pt x="222" y="112"/>
                  </a:lnTo>
                  <a:lnTo>
                    <a:pt x="245" y="101"/>
                  </a:lnTo>
                  <a:lnTo>
                    <a:pt x="270" y="92"/>
                  </a:lnTo>
                  <a:lnTo>
                    <a:pt x="296" y="85"/>
                  </a:lnTo>
                  <a:lnTo>
                    <a:pt x="322" y="81"/>
                  </a:lnTo>
                  <a:lnTo>
                    <a:pt x="350" y="80"/>
                  </a:lnTo>
                  <a:lnTo>
                    <a:pt x="381" y="81"/>
                  </a:lnTo>
                  <a:lnTo>
                    <a:pt x="410" y="86"/>
                  </a:lnTo>
                  <a:lnTo>
                    <a:pt x="440" y="94"/>
                  </a:lnTo>
                  <a:lnTo>
                    <a:pt x="468" y="107"/>
                  </a:lnTo>
                  <a:lnTo>
                    <a:pt x="473" y="108"/>
                  </a:lnTo>
                  <a:lnTo>
                    <a:pt x="527" y="46"/>
                  </a:lnTo>
                  <a:lnTo>
                    <a:pt x="521" y="44"/>
                  </a:lnTo>
                  <a:lnTo>
                    <a:pt x="501" y="34"/>
                  </a:lnTo>
                  <a:lnTo>
                    <a:pt x="480" y="25"/>
                  </a:lnTo>
                  <a:lnTo>
                    <a:pt x="460" y="17"/>
                  </a:lnTo>
                  <a:lnTo>
                    <a:pt x="438" y="11"/>
                  </a:lnTo>
                  <a:lnTo>
                    <a:pt x="417" y="6"/>
                  </a:lnTo>
                  <a:lnTo>
                    <a:pt x="395" y="2"/>
                  </a:lnTo>
                  <a:lnTo>
                    <a:pt x="372" y="1"/>
                  </a:lnTo>
                  <a:lnTo>
                    <a:pt x="350" y="0"/>
                  </a:lnTo>
                  <a:lnTo>
                    <a:pt x="314" y="2"/>
                  </a:lnTo>
                  <a:lnTo>
                    <a:pt x="279" y="7"/>
                  </a:lnTo>
                  <a:lnTo>
                    <a:pt x="246" y="15"/>
                  </a:lnTo>
                  <a:lnTo>
                    <a:pt x="213" y="28"/>
                  </a:lnTo>
                  <a:lnTo>
                    <a:pt x="183" y="42"/>
                  </a:lnTo>
                  <a:lnTo>
                    <a:pt x="154" y="59"/>
                  </a:lnTo>
                  <a:lnTo>
                    <a:pt x="127" y="80"/>
                  </a:lnTo>
                  <a:lnTo>
                    <a:pt x="103" y="103"/>
                  </a:lnTo>
                  <a:lnTo>
                    <a:pt x="80" y="127"/>
                  </a:lnTo>
                  <a:lnTo>
                    <a:pt x="59" y="154"/>
                  </a:lnTo>
                  <a:lnTo>
                    <a:pt x="43" y="183"/>
                  </a:lnTo>
                  <a:lnTo>
                    <a:pt x="28" y="213"/>
                  </a:lnTo>
                  <a:lnTo>
                    <a:pt x="16" y="246"/>
                  </a:lnTo>
                  <a:lnTo>
                    <a:pt x="7" y="279"/>
                  </a:lnTo>
                  <a:lnTo>
                    <a:pt x="2" y="314"/>
                  </a:lnTo>
                  <a:lnTo>
                    <a:pt x="0" y="350"/>
                  </a:lnTo>
                  <a:lnTo>
                    <a:pt x="0" y="350"/>
                  </a:lnTo>
                  <a:lnTo>
                    <a:pt x="12" y="350"/>
                  </a:lnTo>
                  <a:lnTo>
                    <a:pt x="14" y="316"/>
                  </a:lnTo>
                  <a:lnTo>
                    <a:pt x="18" y="281"/>
                  </a:lnTo>
                  <a:lnTo>
                    <a:pt x="27" y="249"/>
                  </a:lnTo>
                  <a:lnTo>
                    <a:pt x="39" y="218"/>
                  </a:lnTo>
                  <a:lnTo>
                    <a:pt x="53" y="188"/>
                  </a:lnTo>
                  <a:lnTo>
                    <a:pt x="69" y="160"/>
                  </a:lnTo>
                  <a:lnTo>
                    <a:pt x="89" y="134"/>
                  </a:lnTo>
                  <a:lnTo>
                    <a:pt x="111" y="110"/>
                  </a:lnTo>
                  <a:lnTo>
                    <a:pt x="135" y="89"/>
                  </a:lnTo>
                  <a:lnTo>
                    <a:pt x="161" y="69"/>
                  </a:lnTo>
                  <a:lnTo>
                    <a:pt x="189" y="53"/>
                  </a:lnTo>
                  <a:lnTo>
                    <a:pt x="219" y="38"/>
                  </a:lnTo>
                  <a:lnTo>
                    <a:pt x="250" y="27"/>
                  </a:lnTo>
                  <a:lnTo>
                    <a:pt x="282" y="18"/>
                  </a:lnTo>
                  <a:lnTo>
                    <a:pt x="316" y="14"/>
                  </a:lnTo>
                  <a:lnTo>
                    <a:pt x="350" y="12"/>
                  </a:lnTo>
                  <a:lnTo>
                    <a:pt x="392" y="15"/>
                  </a:lnTo>
                  <a:lnTo>
                    <a:pt x="433" y="21"/>
                  </a:lnTo>
                  <a:lnTo>
                    <a:pt x="472" y="33"/>
                  </a:lnTo>
                  <a:lnTo>
                    <a:pt x="509" y="50"/>
                  </a:lnTo>
                  <a:lnTo>
                    <a:pt x="505" y="54"/>
                  </a:lnTo>
                  <a:lnTo>
                    <a:pt x="501" y="60"/>
                  </a:lnTo>
                  <a:lnTo>
                    <a:pt x="488" y="74"/>
                  </a:lnTo>
                  <a:lnTo>
                    <a:pt x="476" y="87"/>
                  </a:lnTo>
                  <a:lnTo>
                    <a:pt x="472" y="92"/>
                  </a:lnTo>
                  <a:lnTo>
                    <a:pt x="468" y="94"/>
                  </a:lnTo>
                  <a:lnTo>
                    <a:pt x="440" y="83"/>
                  </a:lnTo>
                  <a:lnTo>
                    <a:pt x="411" y="75"/>
                  </a:lnTo>
                  <a:lnTo>
                    <a:pt x="382" y="69"/>
                  </a:lnTo>
                  <a:lnTo>
                    <a:pt x="350" y="67"/>
                  </a:lnTo>
                  <a:lnTo>
                    <a:pt x="321" y="69"/>
                  </a:lnTo>
                  <a:lnTo>
                    <a:pt x="293" y="73"/>
                  </a:lnTo>
                  <a:lnTo>
                    <a:pt x="266" y="80"/>
                  </a:lnTo>
                  <a:lnTo>
                    <a:pt x="241" y="90"/>
                  </a:lnTo>
                  <a:lnTo>
                    <a:pt x="216" y="102"/>
                  </a:lnTo>
                  <a:lnTo>
                    <a:pt x="193" y="116"/>
                  </a:lnTo>
                  <a:lnTo>
                    <a:pt x="172" y="133"/>
                  </a:lnTo>
                  <a:lnTo>
                    <a:pt x="152" y="151"/>
                  </a:lnTo>
                  <a:lnTo>
                    <a:pt x="134" y="171"/>
                  </a:lnTo>
                  <a:lnTo>
                    <a:pt x="118" y="193"/>
                  </a:lnTo>
                  <a:lnTo>
                    <a:pt x="104" y="216"/>
                  </a:lnTo>
                  <a:lnTo>
                    <a:pt x="92" y="240"/>
                  </a:lnTo>
                  <a:lnTo>
                    <a:pt x="82" y="266"/>
                  </a:lnTo>
                  <a:lnTo>
                    <a:pt x="75" y="293"/>
                  </a:lnTo>
                  <a:lnTo>
                    <a:pt x="71" y="321"/>
                  </a:lnTo>
                  <a:lnTo>
                    <a:pt x="69" y="350"/>
                  </a:lnTo>
                  <a:lnTo>
                    <a:pt x="70" y="375"/>
                  </a:lnTo>
                  <a:lnTo>
                    <a:pt x="74" y="400"/>
                  </a:lnTo>
                  <a:lnTo>
                    <a:pt x="79" y="424"/>
                  </a:lnTo>
                  <a:lnTo>
                    <a:pt x="87" y="447"/>
                  </a:lnTo>
                  <a:lnTo>
                    <a:pt x="96" y="471"/>
                  </a:lnTo>
                  <a:lnTo>
                    <a:pt x="108" y="492"/>
                  </a:lnTo>
                  <a:lnTo>
                    <a:pt x="122" y="512"/>
                  </a:lnTo>
                  <a:lnTo>
                    <a:pt x="137" y="532"/>
                  </a:lnTo>
                  <a:lnTo>
                    <a:pt x="135" y="538"/>
                  </a:lnTo>
                  <a:lnTo>
                    <a:pt x="133" y="546"/>
                  </a:lnTo>
                  <a:lnTo>
                    <a:pt x="131" y="556"/>
                  </a:lnTo>
                  <a:lnTo>
                    <a:pt x="130" y="567"/>
                  </a:lnTo>
                  <a:lnTo>
                    <a:pt x="131" y="578"/>
                  </a:lnTo>
                  <a:lnTo>
                    <a:pt x="133" y="590"/>
                  </a:lnTo>
                  <a:lnTo>
                    <a:pt x="137" y="604"/>
                  </a:lnTo>
                  <a:lnTo>
                    <a:pt x="143" y="617"/>
                  </a:lnTo>
                  <a:lnTo>
                    <a:pt x="114" y="591"/>
                  </a:lnTo>
                  <a:lnTo>
                    <a:pt x="88" y="563"/>
                  </a:lnTo>
                  <a:lnTo>
                    <a:pt x="66" y="531"/>
                  </a:lnTo>
                  <a:lnTo>
                    <a:pt x="47" y="498"/>
                  </a:lnTo>
                  <a:lnTo>
                    <a:pt x="32" y="462"/>
                  </a:lnTo>
                  <a:lnTo>
                    <a:pt x="21" y="426"/>
                  </a:lnTo>
                  <a:lnTo>
                    <a:pt x="14" y="388"/>
                  </a:lnTo>
                  <a:lnTo>
                    <a:pt x="12" y="350"/>
                  </a:lnTo>
                  <a:lnTo>
                    <a:pt x="0" y="350"/>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31" name="Freeform 143"/>
            <p:cNvSpPr>
              <a:spLocks/>
            </p:cNvSpPr>
            <p:nvPr/>
          </p:nvSpPr>
          <p:spPr bwMode="auto">
            <a:xfrm>
              <a:off x="1463" y="2056"/>
              <a:ext cx="409" cy="472"/>
            </a:xfrm>
            <a:custGeom>
              <a:avLst/>
              <a:gdLst/>
              <a:ahLst/>
              <a:cxnLst>
                <a:cxn ang="0">
                  <a:pos x="344" y="8"/>
                </a:cxn>
                <a:cxn ang="0">
                  <a:pos x="252" y="2"/>
                </a:cxn>
                <a:cxn ang="0">
                  <a:pos x="172" y="23"/>
                </a:cxn>
                <a:cxn ang="0">
                  <a:pos x="103" y="66"/>
                </a:cxn>
                <a:cxn ang="0">
                  <a:pos x="49" y="126"/>
                </a:cxn>
                <a:cxn ang="0">
                  <a:pos x="13" y="199"/>
                </a:cxn>
                <a:cxn ang="0">
                  <a:pos x="0" y="283"/>
                </a:cxn>
                <a:cxn ang="0">
                  <a:pos x="11" y="358"/>
                </a:cxn>
                <a:cxn ang="0">
                  <a:pos x="40" y="427"/>
                </a:cxn>
                <a:cxn ang="0">
                  <a:pos x="76" y="472"/>
                </a:cxn>
                <a:cxn ang="0">
                  <a:pos x="92" y="440"/>
                </a:cxn>
                <a:cxn ang="0">
                  <a:pos x="88" y="431"/>
                </a:cxn>
                <a:cxn ang="0">
                  <a:pos x="74" y="423"/>
                </a:cxn>
                <a:cxn ang="0">
                  <a:pos x="54" y="373"/>
                </a:cxn>
                <a:cxn ang="0">
                  <a:pos x="38" y="283"/>
                </a:cxn>
                <a:cxn ang="0">
                  <a:pos x="49" y="210"/>
                </a:cxn>
                <a:cxn ang="0">
                  <a:pos x="79" y="146"/>
                </a:cxn>
                <a:cxn ang="0">
                  <a:pos x="127" y="94"/>
                </a:cxn>
                <a:cxn ang="0">
                  <a:pos x="187" y="58"/>
                </a:cxn>
                <a:cxn ang="0">
                  <a:pos x="256" y="40"/>
                </a:cxn>
                <a:cxn ang="0">
                  <a:pos x="329" y="44"/>
                </a:cxn>
                <a:cxn ang="0">
                  <a:pos x="381" y="53"/>
                </a:cxn>
                <a:cxn ang="0">
                  <a:pos x="335" y="33"/>
                </a:cxn>
                <a:cxn ang="0">
                  <a:pos x="255" y="28"/>
                </a:cxn>
                <a:cxn ang="0">
                  <a:pos x="182" y="48"/>
                </a:cxn>
                <a:cxn ang="0">
                  <a:pos x="118" y="86"/>
                </a:cxn>
                <a:cxn ang="0">
                  <a:pos x="69" y="140"/>
                </a:cxn>
                <a:cxn ang="0">
                  <a:pos x="37" y="207"/>
                </a:cxn>
                <a:cxn ang="0">
                  <a:pos x="26" y="283"/>
                </a:cxn>
                <a:cxn ang="0">
                  <a:pos x="34" y="348"/>
                </a:cxn>
                <a:cxn ang="0">
                  <a:pos x="58" y="406"/>
                </a:cxn>
                <a:cxn ang="0">
                  <a:pos x="79" y="448"/>
                </a:cxn>
                <a:cxn ang="0">
                  <a:pos x="48" y="418"/>
                </a:cxn>
                <a:cxn ang="0">
                  <a:pos x="22" y="353"/>
                </a:cxn>
                <a:cxn ang="0">
                  <a:pos x="13" y="283"/>
                </a:cxn>
                <a:cxn ang="0">
                  <a:pos x="25" y="203"/>
                </a:cxn>
                <a:cxn ang="0">
                  <a:pos x="58" y="132"/>
                </a:cxn>
                <a:cxn ang="0">
                  <a:pos x="110" y="75"/>
                </a:cxn>
                <a:cxn ang="0">
                  <a:pos x="176" y="34"/>
                </a:cxn>
                <a:cxn ang="0">
                  <a:pos x="253" y="14"/>
                </a:cxn>
                <a:cxn ang="0">
                  <a:pos x="339" y="19"/>
                </a:cxn>
                <a:cxn ang="0">
                  <a:pos x="393" y="42"/>
                </a:cxn>
                <a:cxn ang="0">
                  <a:pos x="397" y="43"/>
                </a:cxn>
                <a:cxn ang="0">
                  <a:pos x="394" y="59"/>
                </a:cxn>
                <a:cxn ang="0">
                  <a:pos x="409" y="31"/>
                </a:cxn>
              </a:cxnLst>
              <a:rect l="0" t="0" r="r" b="b"/>
              <a:pathLst>
                <a:path w="409" h="472">
                  <a:moveTo>
                    <a:pt x="404" y="29"/>
                  </a:moveTo>
                  <a:lnTo>
                    <a:pt x="375" y="17"/>
                  </a:lnTo>
                  <a:lnTo>
                    <a:pt x="344" y="8"/>
                  </a:lnTo>
                  <a:lnTo>
                    <a:pt x="313" y="2"/>
                  </a:lnTo>
                  <a:lnTo>
                    <a:pt x="281" y="0"/>
                  </a:lnTo>
                  <a:lnTo>
                    <a:pt x="252" y="2"/>
                  </a:lnTo>
                  <a:lnTo>
                    <a:pt x="224" y="6"/>
                  </a:lnTo>
                  <a:lnTo>
                    <a:pt x="197" y="13"/>
                  </a:lnTo>
                  <a:lnTo>
                    <a:pt x="172" y="23"/>
                  </a:lnTo>
                  <a:lnTo>
                    <a:pt x="147" y="35"/>
                  </a:lnTo>
                  <a:lnTo>
                    <a:pt x="124" y="49"/>
                  </a:lnTo>
                  <a:lnTo>
                    <a:pt x="103" y="66"/>
                  </a:lnTo>
                  <a:lnTo>
                    <a:pt x="83" y="84"/>
                  </a:lnTo>
                  <a:lnTo>
                    <a:pt x="65" y="104"/>
                  </a:lnTo>
                  <a:lnTo>
                    <a:pt x="49" y="126"/>
                  </a:lnTo>
                  <a:lnTo>
                    <a:pt x="35" y="149"/>
                  </a:lnTo>
                  <a:lnTo>
                    <a:pt x="23" y="173"/>
                  </a:lnTo>
                  <a:lnTo>
                    <a:pt x="13" y="199"/>
                  </a:lnTo>
                  <a:lnTo>
                    <a:pt x="6" y="226"/>
                  </a:lnTo>
                  <a:lnTo>
                    <a:pt x="2" y="254"/>
                  </a:lnTo>
                  <a:lnTo>
                    <a:pt x="0" y="283"/>
                  </a:lnTo>
                  <a:lnTo>
                    <a:pt x="1" y="309"/>
                  </a:lnTo>
                  <a:lnTo>
                    <a:pt x="5" y="334"/>
                  </a:lnTo>
                  <a:lnTo>
                    <a:pt x="11" y="358"/>
                  </a:lnTo>
                  <a:lnTo>
                    <a:pt x="18" y="382"/>
                  </a:lnTo>
                  <a:lnTo>
                    <a:pt x="27" y="405"/>
                  </a:lnTo>
                  <a:lnTo>
                    <a:pt x="40" y="427"/>
                  </a:lnTo>
                  <a:lnTo>
                    <a:pt x="53" y="447"/>
                  </a:lnTo>
                  <a:lnTo>
                    <a:pt x="70" y="467"/>
                  </a:lnTo>
                  <a:lnTo>
                    <a:pt x="76" y="472"/>
                  </a:lnTo>
                  <a:lnTo>
                    <a:pt x="97" y="440"/>
                  </a:lnTo>
                  <a:lnTo>
                    <a:pt x="95" y="440"/>
                  </a:lnTo>
                  <a:lnTo>
                    <a:pt x="92" y="440"/>
                  </a:lnTo>
                  <a:lnTo>
                    <a:pt x="92" y="438"/>
                  </a:lnTo>
                  <a:lnTo>
                    <a:pt x="92" y="436"/>
                  </a:lnTo>
                  <a:lnTo>
                    <a:pt x="88" y="431"/>
                  </a:lnTo>
                  <a:lnTo>
                    <a:pt x="82" y="436"/>
                  </a:lnTo>
                  <a:lnTo>
                    <a:pt x="79" y="431"/>
                  </a:lnTo>
                  <a:lnTo>
                    <a:pt x="74" y="423"/>
                  </a:lnTo>
                  <a:lnTo>
                    <a:pt x="70" y="413"/>
                  </a:lnTo>
                  <a:lnTo>
                    <a:pt x="68" y="401"/>
                  </a:lnTo>
                  <a:lnTo>
                    <a:pt x="54" y="373"/>
                  </a:lnTo>
                  <a:lnTo>
                    <a:pt x="45" y="344"/>
                  </a:lnTo>
                  <a:lnTo>
                    <a:pt x="40" y="314"/>
                  </a:lnTo>
                  <a:lnTo>
                    <a:pt x="38" y="283"/>
                  </a:lnTo>
                  <a:lnTo>
                    <a:pt x="39" y="258"/>
                  </a:lnTo>
                  <a:lnTo>
                    <a:pt x="42" y="234"/>
                  </a:lnTo>
                  <a:lnTo>
                    <a:pt x="49" y="210"/>
                  </a:lnTo>
                  <a:lnTo>
                    <a:pt x="57" y="187"/>
                  </a:lnTo>
                  <a:lnTo>
                    <a:pt x="67" y="167"/>
                  </a:lnTo>
                  <a:lnTo>
                    <a:pt x="79" y="146"/>
                  </a:lnTo>
                  <a:lnTo>
                    <a:pt x="93" y="128"/>
                  </a:lnTo>
                  <a:lnTo>
                    <a:pt x="109" y="110"/>
                  </a:lnTo>
                  <a:lnTo>
                    <a:pt x="127" y="94"/>
                  </a:lnTo>
                  <a:lnTo>
                    <a:pt x="145" y="80"/>
                  </a:lnTo>
                  <a:lnTo>
                    <a:pt x="166" y="68"/>
                  </a:lnTo>
                  <a:lnTo>
                    <a:pt x="187" y="58"/>
                  </a:lnTo>
                  <a:lnTo>
                    <a:pt x="210" y="51"/>
                  </a:lnTo>
                  <a:lnTo>
                    <a:pt x="233" y="44"/>
                  </a:lnTo>
                  <a:lnTo>
                    <a:pt x="256" y="40"/>
                  </a:lnTo>
                  <a:lnTo>
                    <a:pt x="281" y="40"/>
                  </a:lnTo>
                  <a:lnTo>
                    <a:pt x="305" y="40"/>
                  </a:lnTo>
                  <a:lnTo>
                    <a:pt x="329" y="44"/>
                  </a:lnTo>
                  <a:lnTo>
                    <a:pt x="353" y="50"/>
                  </a:lnTo>
                  <a:lnTo>
                    <a:pt x="376" y="59"/>
                  </a:lnTo>
                  <a:lnTo>
                    <a:pt x="381" y="53"/>
                  </a:lnTo>
                  <a:lnTo>
                    <a:pt x="386" y="49"/>
                  </a:lnTo>
                  <a:lnTo>
                    <a:pt x="361" y="40"/>
                  </a:lnTo>
                  <a:lnTo>
                    <a:pt x="335" y="33"/>
                  </a:lnTo>
                  <a:lnTo>
                    <a:pt x="308" y="29"/>
                  </a:lnTo>
                  <a:lnTo>
                    <a:pt x="281" y="27"/>
                  </a:lnTo>
                  <a:lnTo>
                    <a:pt x="255" y="28"/>
                  </a:lnTo>
                  <a:lnTo>
                    <a:pt x="230" y="33"/>
                  </a:lnTo>
                  <a:lnTo>
                    <a:pt x="205" y="39"/>
                  </a:lnTo>
                  <a:lnTo>
                    <a:pt x="182" y="48"/>
                  </a:lnTo>
                  <a:lnTo>
                    <a:pt x="159" y="58"/>
                  </a:lnTo>
                  <a:lnTo>
                    <a:pt x="138" y="71"/>
                  </a:lnTo>
                  <a:lnTo>
                    <a:pt x="118" y="86"/>
                  </a:lnTo>
                  <a:lnTo>
                    <a:pt x="101" y="103"/>
                  </a:lnTo>
                  <a:lnTo>
                    <a:pt x="84" y="120"/>
                  </a:lnTo>
                  <a:lnTo>
                    <a:pt x="69" y="140"/>
                  </a:lnTo>
                  <a:lnTo>
                    <a:pt x="56" y="161"/>
                  </a:lnTo>
                  <a:lnTo>
                    <a:pt x="46" y="183"/>
                  </a:lnTo>
                  <a:lnTo>
                    <a:pt x="37" y="207"/>
                  </a:lnTo>
                  <a:lnTo>
                    <a:pt x="31" y="232"/>
                  </a:lnTo>
                  <a:lnTo>
                    <a:pt x="26" y="257"/>
                  </a:lnTo>
                  <a:lnTo>
                    <a:pt x="26" y="283"/>
                  </a:lnTo>
                  <a:lnTo>
                    <a:pt x="26" y="305"/>
                  </a:lnTo>
                  <a:lnTo>
                    <a:pt x="29" y="327"/>
                  </a:lnTo>
                  <a:lnTo>
                    <a:pt x="34" y="348"/>
                  </a:lnTo>
                  <a:lnTo>
                    <a:pt x="40" y="368"/>
                  </a:lnTo>
                  <a:lnTo>
                    <a:pt x="48" y="388"/>
                  </a:lnTo>
                  <a:lnTo>
                    <a:pt x="58" y="406"/>
                  </a:lnTo>
                  <a:lnTo>
                    <a:pt x="69" y="425"/>
                  </a:lnTo>
                  <a:lnTo>
                    <a:pt x="82" y="442"/>
                  </a:lnTo>
                  <a:lnTo>
                    <a:pt x="79" y="448"/>
                  </a:lnTo>
                  <a:lnTo>
                    <a:pt x="74" y="456"/>
                  </a:lnTo>
                  <a:lnTo>
                    <a:pt x="60" y="437"/>
                  </a:lnTo>
                  <a:lnTo>
                    <a:pt x="48" y="418"/>
                  </a:lnTo>
                  <a:lnTo>
                    <a:pt x="37" y="396"/>
                  </a:lnTo>
                  <a:lnTo>
                    <a:pt x="28" y="375"/>
                  </a:lnTo>
                  <a:lnTo>
                    <a:pt x="22" y="353"/>
                  </a:lnTo>
                  <a:lnTo>
                    <a:pt x="16" y="330"/>
                  </a:lnTo>
                  <a:lnTo>
                    <a:pt x="13" y="307"/>
                  </a:lnTo>
                  <a:lnTo>
                    <a:pt x="13" y="283"/>
                  </a:lnTo>
                  <a:lnTo>
                    <a:pt x="13" y="255"/>
                  </a:lnTo>
                  <a:lnTo>
                    <a:pt x="18" y="229"/>
                  </a:lnTo>
                  <a:lnTo>
                    <a:pt x="25" y="203"/>
                  </a:lnTo>
                  <a:lnTo>
                    <a:pt x="34" y="178"/>
                  </a:lnTo>
                  <a:lnTo>
                    <a:pt x="45" y="155"/>
                  </a:lnTo>
                  <a:lnTo>
                    <a:pt x="58" y="132"/>
                  </a:lnTo>
                  <a:lnTo>
                    <a:pt x="74" y="111"/>
                  </a:lnTo>
                  <a:lnTo>
                    <a:pt x="92" y="92"/>
                  </a:lnTo>
                  <a:lnTo>
                    <a:pt x="110" y="75"/>
                  </a:lnTo>
                  <a:lnTo>
                    <a:pt x="131" y="59"/>
                  </a:lnTo>
                  <a:lnTo>
                    <a:pt x="153" y="45"/>
                  </a:lnTo>
                  <a:lnTo>
                    <a:pt x="176" y="34"/>
                  </a:lnTo>
                  <a:lnTo>
                    <a:pt x="201" y="25"/>
                  </a:lnTo>
                  <a:lnTo>
                    <a:pt x="227" y="18"/>
                  </a:lnTo>
                  <a:lnTo>
                    <a:pt x="253" y="14"/>
                  </a:lnTo>
                  <a:lnTo>
                    <a:pt x="281" y="13"/>
                  </a:lnTo>
                  <a:lnTo>
                    <a:pt x="310" y="14"/>
                  </a:lnTo>
                  <a:lnTo>
                    <a:pt x="339" y="19"/>
                  </a:lnTo>
                  <a:lnTo>
                    <a:pt x="367" y="27"/>
                  </a:lnTo>
                  <a:lnTo>
                    <a:pt x="393" y="38"/>
                  </a:lnTo>
                  <a:lnTo>
                    <a:pt x="393" y="42"/>
                  </a:lnTo>
                  <a:lnTo>
                    <a:pt x="390" y="47"/>
                  </a:lnTo>
                  <a:lnTo>
                    <a:pt x="394" y="44"/>
                  </a:lnTo>
                  <a:lnTo>
                    <a:pt x="397" y="43"/>
                  </a:lnTo>
                  <a:lnTo>
                    <a:pt x="397" y="47"/>
                  </a:lnTo>
                  <a:lnTo>
                    <a:pt x="396" y="53"/>
                  </a:lnTo>
                  <a:lnTo>
                    <a:pt x="394" y="59"/>
                  </a:lnTo>
                  <a:lnTo>
                    <a:pt x="392" y="65"/>
                  </a:lnTo>
                  <a:lnTo>
                    <a:pt x="393" y="66"/>
                  </a:lnTo>
                  <a:lnTo>
                    <a:pt x="409" y="31"/>
                  </a:lnTo>
                  <a:lnTo>
                    <a:pt x="404" y="29"/>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32" name="Freeform 144"/>
            <p:cNvSpPr>
              <a:spLocks/>
            </p:cNvSpPr>
            <p:nvPr/>
          </p:nvSpPr>
          <p:spPr bwMode="auto">
            <a:xfrm>
              <a:off x="1837" y="2031"/>
              <a:ext cx="35" cy="38"/>
            </a:xfrm>
            <a:custGeom>
              <a:avLst/>
              <a:gdLst/>
              <a:ahLst/>
              <a:cxnLst>
                <a:cxn ang="0">
                  <a:pos x="27" y="0"/>
                </a:cxn>
                <a:cxn ang="0">
                  <a:pos x="0" y="33"/>
                </a:cxn>
                <a:cxn ang="0">
                  <a:pos x="5" y="36"/>
                </a:cxn>
                <a:cxn ang="0">
                  <a:pos x="8" y="38"/>
                </a:cxn>
                <a:cxn ang="0">
                  <a:pos x="35" y="2"/>
                </a:cxn>
                <a:cxn ang="0">
                  <a:pos x="32" y="1"/>
                </a:cxn>
                <a:cxn ang="0">
                  <a:pos x="27" y="0"/>
                </a:cxn>
              </a:cxnLst>
              <a:rect l="0" t="0" r="r" b="b"/>
              <a:pathLst>
                <a:path w="35" h="38">
                  <a:moveTo>
                    <a:pt x="27" y="0"/>
                  </a:moveTo>
                  <a:lnTo>
                    <a:pt x="0" y="33"/>
                  </a:lnTo>
                  <a:lnTo>
                    <a:pt x="5" y="36"/>
                  </a:lnTo>
                  <a:lnTo>
                    <a:pt x="8" y="38"/>
                  </a:lnTo>
                  <a:lnTo>
                    <a:pt x="35" y="2"/>
                  </a:lnTo>
                  <a:lnTo>
                    <a:pt x="32" y="1"/>
                  </a:lnTo>
                  <a:lnTo>
                    <a:pt x="27" y="0"/>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33" name="Freeform 145"/>
            <p:cNvSpPr>
              <a:spLocks/>
            </p:cNvSpPr>
            <p:nvPr/>
          </p:nvSpPr>
          <p:spPr bwMode="auto">
            <a:xfrm>
              <a:off x="1797" y="2016"/>
              <a:ext cx="23" cy="39"/>
            </a:xfrm>
            <a:custGeom>
              <a:avLst/>
              <a:gdLst/>
              <a:ahLst/>
              <a:cxnLst>
                <a:cxn ang="0">
                  <a:pos x="15" y="0"/>
                </a:cxn>
                <a:cxn ang="0">
                  <a:pos x="0" y="39"/>
                </a:cxn>
                <a:cxn ang="0">
                  <a:pos x="7" y="39"/>
                </a:cxn>
                <a:cxn ang="0">
                  <a:pos x="23" y="0"/>
                </a:cxn>
                <a:cxn ang="0">
                  <a:pos x="15" y="0"/>
                </a:cxn>
              </a:cxnLst>
              <a:rect l="0" t="0" r="r" b="b"/>
              <a:pathLst>
                <a:path w="23" h="39">
                  <a:moveTo>
                    <a:pt x="15" y="0"/>
                  </a:moveTo>
                  <a:lnTo>
                    <a:pt x="0" y="39"/>
                  </a:lnTo>
                  <a:lnTo>
                    <a:pt x="7" y="39"/>
                  </a:lnTo>
                  <a:lnTo>
                    <a:pt x="23" y="0"/>
                  </a:lnTo>
                  <a:lnTo>
                    <a:pt x="15" y="0"/>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34" name="Freeform 146"/>
            <p:cNvSpPr>
              <a:spLocks/>
            </p:cNvSpPr>
            <p:nvPr/>
          </p:nvSpPr>
          <p:spPr bwMode="auto">
            <a:xfrm>
              <a:off x="1746" y="2008"/>
              <a:ext cx="12" cy="41"/>
            </a:xfrm>
            <a:custGeom>
              <a:avLst/>
              <a:gdLst/>
              <a:ahLst/>
              <a:cxnLst>
                <a:cxn ang="0">
                  <a:pos x="5" y="0"/>
                </a:cxn>
                <a:cxn ang="0">
                  <a:pos x="0" y="41"/>
                </a:cxn>
                <a:cxn ang="0">
                  <a:pos x="8" y="41"/>
                </a:cxn>
                <a:cxn ang="0">
                  <a:pos x="12" y="0"/>
                </a:cxn>
                <a:cxn ang="0">
                  <a:pos x="5" y="0"/>
                </a:cxn>
              </a:cxnLst>
              <a:rect l="0" t="0" r="r" b="b"/>
              <a:pathLst>
                <a:path w="12" h="41">
                  <a:moveTo>
                    <a:pt x="5" y="0"/>
                  </a:moveTo>
                  <a:lnTo>
                    <a:pt x="0" y="41"/>
                  </a:lnTo>
                  <a:lnTo>
                    <a:pt x="8" y="41"/>
                  </a:lnTo>
                  <a:lnTo>
                    <a:pt x="12" y="0"/>
                  </a:lnTo>
                  <a:lnTo>
                    <a:pt x="5" y="0"/>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35" name="Freeform 147"/>
            <p:cNvSpPr>
              <a:spLocks/>
            </p:cNvSpPr>
            <p:nvPr/>
          </p:nvSpPr>
          <p:spPr bwMode="auto">
            <a:xfrm>
              <a:off x="1688" y="2012"/>
              <a:ext cx="16" cy="41"/>
            </a:xfrm>
            <a:custGeom>
              <a:avLst/>
              <a:gdLst/>
              <a:ahLst/>
              <a:cxnLst>
                <a:cxn ang="0">
                  <a:pos x="0" y="0"/>
                </a:cxn>
                <a:cxn ang="0">
                  <a:pos x="8" y="41"/>
                </a:cxn>
                <a:cxn ang="0">
                  <a:pos x="16" y="41"/>
                </a:cxn>
                <a:cxn ang="0">
                  <a:pos x="8" y="0"/>
                </a:cxn>
                <a:cxn ang="0">
                  <a:pos x="0" y="0"/>
                </a:cxn>
              </a:cxnLst>
              <a:rect l="0" t="0" r="r" b="b"/>
              <a:pathLst>
                <a:path w="16" h="41">
                  <a:moveTo>
                    <a:pt x="0" y="0"/>
                  </a:moveTo>
                  <a:lnTo>
                    <a:pt x="8" y="41"/>
                  </a:lnTo>
                  <a:lnTo>
                    <a:pt x="16" y="41"/>
                  </a:lnTo>
                  <a:lnTo>
                    <a:pt x="8" y="0"/>
                  </a:lnTo>
                  <a:lnTo>
                    <a:pt x="0" y="0"/>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36" name="Freeform 148"/>
            <p:cNvSpPr>
              <a:spLocks/>
            </p:cNvSpPr>
            <p:nvPr/>
          </p:nvSpPr>
          <p:spPr bwMode="auto">
            <a:xfrm>
              <a:off x="1630" y="2026"/>
              <a:ext cx="25" cy="41"/>
            </a:xfrm>
            <a:custGeom>
              <a:avLst/>
              <a:gdLst/>
              <a:ahLst/>
              <a:cxnLst>
                <a:cxn ang="0">
                  <a:pos x="0" y="4"/>
                </a:cxn>
                <a:cxn ang="0">
                  <a:pos x="17" y="41"/>
                </a:cxn>
                <a:cxn ang="0">
                  <a:pos x="21" y="38"/>
                </a:cxn>
                <a:cxn ang="0">
                  <a:pos x="25" y="36"/>
                </a:cxn>
                <a:cxn ang="0">
                  <a:pos x="6" y="0"/>
                </a:cxn>
                <a:cxn ang="0">
                  <a:pos x="3" y="2"/>
                </a:cxn>
                <a:cxn ang="0">
                  <a:pos x="0" y="4"/>
                </a:cxn>
              </a:cxnLst>
              <a:rect l="0" t="0" r="r" b="b"/>
              <a:pathLst>
                <a:path w="25" h="41">
                  <a:moveTo>
                    <a:pt x="0" y="4"/>
                  </a:moveTo>
                  <a:lnTo>
                    <a:pt x="17" y="41"/>
                  </a:lnTo>
                  <a:lnTo>
                    <a:pt x="21" y="38"/>
                  </a:lnTo>
                  <a:lnTo>
                    <a:pt x="25" y="36"/>
                  </a:lnTo>
                  <a:lnTo>
                    <a:pt x="6" y="0"/>
                  </a:lnTo>
                  <a:lnTo>
                    <a:pt x="3" y="2"/>
                  </a:lnTo>
                  <a:lnTo>
                    <a:pt x="0" y="4"/>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37" name="Freeform 149"/>
            <p:cNvSpPr>
              <a:spLocks/>
            </p:cNvSpPr>
            <p:nvPr/>
          </p:nvSpPr>
          <p:spPr bwMode="auto">
            <a:xfrm>
              <a:off x="1574" y="2053"/>
              <a:ext cx="33" cy="34"/>
            </a:xfrm>
            <a:custGeom>
              <a:avLst/>
              <a:gdLst/>
              <a:ahLst/>
              <a:cxnLst>
                <a:cxn ang="0">
                  <a:pos x="0" y="3"/>
                </a:cxn>
                <a:cxn ang="0">
                  <a:pos x="27" y="34"/>
                </a:cxn>
                <a:cxn ang="0">
                  <a:pos x="33" y="30"/>
                </a:cxn>
                <a:cxn ang="0">
                  <a:pos x="6" y="0"/>
                </a:cxn>
                <a:cxn ang="0">
                  <a:pos x="0" y="3"/>
                </a:cxn>
              </a:cxnLst>
              <a:rect l="0" t="0" r="r" b="b"/>
              <a:pathLst>
                <a:path w="33" h="34">
                  <a:moveTo>
                    <a:pt x="0" y="3"/>
                  </a:moveTo>
                  <a:lnTo>
                    <a:pt x="27" y="34"/>
                  </a:lnTo>
                  <a:lnTo>
                    <a:pt x="33" y="30"/>
                  </a:lnTo>
                  <a:lnTo>
                    <a:pt x="6" y="0"/>
                  </a:lnTo>
                  <a:lnTo>
                    <a:pt x="0" y="3"/>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38" name="Freeform 150"/>
            <p:cNvSpPr>
              <a:spLocks/>
            </p:cNvSpPr>
            <p:nvPr/>
          </p:nvSpPr>
          <p:spPr bwMode="auto">
            <a:xfrm>
              <a:off x="1522" y="2090"/>
              <a:ext cx="43" cy="28"/>
            </a:xfrm>
            <a:custGeom>
              <a:avLst/>
              <a:gdLst/>
              <a:ahLst/>
              <a:cxnLst>
                <a:cxn ang="0">
                  <a:pos x="0" y="4"/>
                </a:cxn>
                <a:cxn ang="0">
                  <a:pos x="34" y="29"/>
                </a:cxn>
                <a:cxn ang="0">
                  <a:pos x="38" y="26"/>
                </a:cxn>
                <a:cxn ang="0">
                  <a:pos x="43" y="23"/>
                </a:cxn>
                <a:cxn ang="0">
                  <a:pos x="6" y="0"/>
                </a:cxn>
                <a:cxn ang="0">
                  <a:pos x="0" y="4"/>
                </a:cxn>
              </a:cxnLst>
              <a:rect l="0" t="0" r="r" b="b"/>
              <a:pathLst>
                <a:path w="43" h="29">
                  <a:moveTo>
                    <a:pt x="0" y="4"/>
                  </a:moveTo>
                  <a:lnTo>
                    <a:pt x="34" y="29"/>
                  </a:lnTo>
                  <a:lnTo>
                    <a:pt x="38" y="26"/>
                  </a:lnTo>
                  <a:lnTo>
                    <a:pt x="43" y="23"/>
                  </a:lnTo>
                  <a:lnTo>
                    <a:pt x="6" y="0"/>
                  </a:lnTo>
                  <a:lnTo>
                    <a:pt x="0" y="4"/>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39" name="Freeform 151"/>
            <p:cNvSpPr>
              <a:spLocks/>
            </p:cNvSpPr>
            <p:nvPr/>
          </p:nvSpPr>
          <p:spPr bwMode="auto">
            <a:xfrm>
              <a:off x="1479" y="2136"/>
              <a:ext cx="45" cy="21"/>
            </a:xfrm>
            <a:custGeom>
              <a:avLst/>
              <a:gdLst/>
              <a:ahLst/>
              <a:cxnLst>
                <a:cxn ang="0">
                  <a:pos x="0" y="6"/>
                </a:cxn>
                <a:cxn ang="0">
                  <a:pos x="41" y="21"/>
                </a:cxn>
                <a:cxn ang="0">
                  <a:pos x="45" y="15"/>
                </a:cxn>
                <a:cxn ang="0">
                  <a:pos x="6" y="0"/>
                </a:cxn>
                <a:cxn ang="0">
                  <a:pos x="0" y="6"/>
                </a:cxn>
              </a:cxnLst>
              <a:rect l="0" t="0" r="r" b="b"/>
              <a:pathLst>
                <a:path w="45" h="21">
                  <a:moveTo>
                    <a:pt x="0" y="6"/>
                  </a:moveTo>
                  <a:lnTo>
                    <a:pt x="41" y="21"/>
                  </a:lnTo>
                  <a:lnTo>
                    <a:pt x="45" y="15"/>
                  </a:lnTo>
                  <a:lnTo>
                    <a:pt x="6" y="0"/>
                  </a:lnTo>
                  <a:lnTo>
                    <a:pt x="0" y="6"/>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40" name="Freeform 152"/>
            <p:cNvSpPr>
              <a:spLocks/>
            </p:cNvSpPr>
            <p:nvPr/>
          </p:nvSpPr>
          <p:spPr bwMode="auto">
            <a:xfrm>
              <a:off x="1446" y="2190"/>
              <a:ext cx="46" cy="13"/>
            </a:xfrm>
            <a:custGeom>
              <a:avLst/>
              <a:gdLst/>
              <a:ahLst/>
              <a:cxnLst>
                <a:cxn ang="0">
                  <a:pos x="0" y="8"/>
                </a:cxn>
                <a:cxn ang="0">
                  <a:pos x="43" y="13"/>
                </a:cxn>
                <a:cxn ang="0">
                  <a:pos x="44" y="9"/>
                </a:cxn>
                <a:cxn ang="0">
                  <a:pos x="46" y="6"/>
                </a:cxn>
                <a:cxn ang="0">
                  <a:pos x="4" y="0"/>
                </a:cxn>
                <a:cxn ang="0">
                  <a:pos x="1" y="3"/>
                </a:cxn>
                <a:cxn ang="0">
                  <a:pos x="0" y="8"/>
                </a:cxn>
              </a:cxnLst>
              <a:rect l="0" t="0" r="r" b="b"/>
              <a:pathLst>
                <a:path w="46" h="13">
                  <a:moveTo>
                    <a:pt x="0" y="8"/>
                  </a:moveTo>
                  <a:lnTo>
                    <a:pt x="43" y="13"/>
                  </a:lnTo>
                  <a:lnTo>
                    <a:pt x="44" y="9"/>
                  </a:lnTo>
                  <a:lnTo>
                    <a:pt x="46" y="6"/>
                  </a:lnTo>
                  <a:lnTo>
                    <a:pt x="4" y="0"/>
                  </a:lnTo>
                  <a:lnTo>
                    <a:pt x="1" y="3"/>
                  </a:lnTo>
                  <a:lnTo>
                    <a:pt x="0" y="8"/>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41" name="Freeform 153"/>
            <p:cNvSpPr>
              <a:spLocks/>
            </p:cNvSpPr>
            <p:nvPr/>
          </p:nvSpPr>
          <p:spPr bwMode="auto">
            <a:xfrm>
              <a:off x="1425" y="2246"/>
              <a:ext cx="44" cy="12"/>
            </a:xfrm>
            <a:custGeom>
              <a:avLst/>
              <a:gdLst/>
              <a:ahLst/>
              <a:cxnLst>
                <a:cxn ang="0">
                  <a:pos x="0" y="12"/>
                </a:cxn>
                <a:cxn ang="0">
                  <a:pos x="42" y="8"/>
                </a:cxn>
                <a:cxn ang="0">
                  <a:pos x="44" y="3"/>
                </a:cxn>
                <a:cxn ang="0">
                  <a:pos x="44" y="0"/>
                </a:cxn>
                <a:cxn ang="0">
                  <a:pos x="2" y="4"/>
                </a:cxn>
                <a:cxn ang="0">
                  <a:pos x="0" y="8"/>
                </a:cxn>
                <a:cxn ang="0">
                  <a:pos x="0" y="12"/>
                </a:cxn>
              </a:cxnLst>
              <a:rect l="0" t="0" r="r" b="b"/>
              <a:pathLst>
                <a:path w="44" h="12">
                  <a:moveTo>
                    <a:pt x="0" y="12"/>
                  </a:moveTo>
                  <a:lnTo>
                    <a:pt x="42" y="8"/>
                  </a:lnTo>
                  <a:lnTo>
                    <a:pt x="44" y="3"/>
                  </a:lnTo>
                  <a:lnTo>
                    <a:pt x="44" y="0"/>
                  </a:lnTo>
                  <a:lnTo>
                    <a:pt x="2" y="4"/>
                  </a:lnTo>
                  <a:lnTo>
                    <a:pt x="0" y="8"/>
                  </a:lnTo>
                  <a:lnTo>
                    <a:pt x="0" y="12"/>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42" name="Freeform 154"/>
            <p:cNvSpPr>
              <a:spLocks/>
            </p:cNvSpPr>
            <p:nvPr/>
          </p:nvSpPr>
          <p:spPr bwMode="auto">
            <a:xfrm>
              <a:off x="1415" y="2299"/>
              <a:ext cx="43" cy="23"/>
            </a:xfrm>
            <a:custGeom>
              <a:avLst/>
              <a:gdLst/>
              <a:ahLst/>
              <a:cxnLst>
                <a:cxn ang="0">
                  <a:pos x="0" y="23"/>
                </a:cxn>
                <a:cxn ang="0">
                  <a:pos x="43" y="7"/>
                </a:cxn>
                <a:cxn ang="0">
                  <a:pos x="43" y="0"/>
                </a:cxn>
                <a:cxn ang="0">
                  <a:pos x="0" y="15"/>
                </a:cxn>
                <a:cxn ang="0">
                  <a:pos x="0" y="23"/>
                </a:cxn>
              </a:cxnLst>
              <a:rect l="0" t="0" r="r" b="b"/>
              <a:pathLst>
                <a:path w="43" h="23">
                  <a:moveTo>
                    <a:pt x="0" y="23"/>
                  </a:moveTo>
                  <a:lnTo>
                    <a:pt x="43" y="7"/>
                  </a:lnTo>
                  <a:lnTo>
                    <a:pt x="43" y="0"/>
                  </a:lnTo>
                  <a:lnTo>
                    <a:pt x="0" y="15"/>
                  </a:lnTo>
                  <a:lnTo>
                    <a:pt x="0" y="23"/>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43" name="Freeform 155"/>
            <p:cNvSpPr>
              <a:spLocks/>
            </p:cNvSpPr>
            <p:nvPr/>
          </p:nvSpPr>
          <p:spPr bwMode="auto">
            <a:xfrm>
              <a:off x="1417" y="2353"/>
              <a:ext cx="39" cy="32"/>
            </a:xfrm>
            <a:custGeom>
              <a:avLst/>
              <a:gdLst/>
              <a:ahLst/>
              <a:cxnLst>
                <a:cxn ang="0">
                  <a:pos x="0" y="32"/>
                </a:cxn>
                <a:cxn ang="0">
                  <a:pos x="39" y="7"/>
                </a:cxn>
                <a:cxn ang="0">
                  <a:pos x="39" y="0"/>
                </a:cxn>
                <a:cxn ang="0">
                  <a:pos x="0" y="25"/>
                </a:cxn>
                <a:cxn ang="0">
                  <a:pos x="0" y="32"/>
                </a:cxn>
              </a:cxnLst>
              <a:rect l="0" t="0" r="r" b="b"/>
              <a:pathLst>
                <a:path w="39" h="32">
                  <a:moveTo>
                    <a:pt x="0" y="32"/>
                  </a:moveTo>
                  <a:lnTo>
                    <a:pt x="39" y="7"/>
                  </a:lnTo>
                  <a:lnTo>
                    <a:pt x="39" y="0"/>
                  </a:lnTo>
                  <a:lnTo>
                    <a:pt x="0" y="25"/>
                  </a:lnTo>
                  <a:lnTo>
                    <a:pt x="0" y="32"/>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44" name="Freeform 156"/>
            <p:cNvSpPr>
              <a:spLocks/>
            </p:cNvSpPr>
            <p:nvPr/>
          </p:nvSpPr>
          <p:spPr bwMode="auto">
            <a:xfrm>
              <a:off x="1431" y="2407"/>
              <a:ext cx="34" cy="42"/>
            </a:xfrm>
            <a:custGeom>
              <a:avLst/>
              <a:gdLst/>
              <a:ahLst/>
              <a:cxnLst>
                <a:cxn ang="0">
                  <a:pos x="4" y="42"/>
                </a:cxn>
                <a:cxn ang="0">
                  <a:pos x="34" y="8"/>
                </a:cxn>
                <a:cxn ang="0">
                  <a:pos x="32" y="3"/>
                </a:cxn>
                <a:cxn ang="0">
                  <a:pos x="32" y="0"/>
                </a:cxn>
                <a:cxn ang="0">
                  <a:pos x="0" y="35"/>
                </a:cxn>
                <a:cxn ang="0">
                  <a:pos x="2" y="38"/>
                </a:cxn>
                <a:cxn ang="0">
                  <a:pos x="4" y="42"/>
                </a:cxn>
              </a:cxnLst>
              <a:rect l="0" t="0" r="r" b="b"/>
              <a:pathLst>
                <a:path w="34" h="42">
                  <a:moveTo>
                    <a:pt x="4" y="42"/>
                  </a:moveTo>
                  <a:lnTo>
                    <a:pt x="34" y="8"/>
                  </a:lnTo>
                  <a:lnTo>
                    <a:pt x="32" y="3"/>
                  </a:lnTo>
                  <a:lnTo>
                    <a:pt x="32" y="0"/>
                  </a:lnTo>
                  <a:lnTo>
                    <a:pt x="0" y="35"/>
                  </a:lnTo>
                  <a:lnTo>
                    <a:pt x="2" y="38"/>
                  </a:lnTo>
                  <a:lnTo>
                    <a:pt x="4" y="42"/>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45" name="Freeform 157"/>
            <p:cNvSpPr>
              <a:spLocks/>
            </p:cNvSpPr>
            <p:nvPr/>
          </p:nvSpPr>
          <p:spPr bwMode="auto">
            <a:xfrm>
              <a:off x="1460" y="2459"/>
              <a:ext cx="25" cy="51"/>
            </a:xfrm>
            <a:custGeom>
              <a:avLst/>
              <a:gdLst/>
              <a:ahLst/>
              <a:cxnLst>
                <a:cxn ang="0">
                  <a:pos x="3" y="51"/>
                </a:cxn>
                <a:cxn ang="0">
                  <a:pos x="25" y="8"/>
                </a:cxn>
                <a:cxn ang="0">
                  <a:pos x="24" y="5"/>
                </a:cxn>
                <a:cxn ang="0">
                  <a:pos x="21" y="0"/>
                </a:cxn>
                <a:cxn ang="0">
                  <a:pos x="0" y="42"/>
                </a:cxn>
                <a:cxn ang="0">
                  <a:pos x="3" y="51"/>
                </a:cxn>
              </a:cxnLst>
              <a:rect l="0" t="0" r="r" b="b"/>
              <a:pathLst>
                <a:path w="25" h="51">
                  <a:moveTo>
                    <a:pt x="3" y="51"/>
                  </a:moveTo>
                  <a:lnTo>
                    <a:pt x="25" y="8"/>
                  </a:lnTo>
                  <a:lnTo>
                    <a:pt x="24" y="5"/>
                  </a:lnTo>
                  <a:lnTo>
                    <a:pt x="21" y="0"/>
                  </a:lnTo>
                  <a:lnTo>
                    <a:pt x="0" y="42"/>
                  </a:lnTo>
                  <a:lnTo>
                    <a:pt x="3" y="51"/>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46" name="Freeform 158"/>
            <p:cNvSpPr>
              <a:spLocks/>
            </p:cNvSpPr>
            <p:nvPr/>
          </p:nvSpPr>
          <p:spPr bwMode="auto">
            <a:xfrm>
              <a:off x="1495" y="2503"/>
              <a:ext cx="17" cy="57"/>
            </a:xfrm>
            <a:custGeom>
              <a:avLst/>
              <a:gdLst/>
              <a:ahLst/>
              <a:cxnLst>
                <a:cxn ang="0">
                  <a:pos x="6" y="57"/>
                </a:cxn>
                <a:cxn ang="0">
                  <a:pos x="17" y="9"/>
                </a:cxn>
                <a:cxn ang="0">
                  <a:pos x="14" y="5"/>
                </a:cxn>
                <a:cxn ang="0">
                  <a:pos x="11" y="0"/>
                </a:cxn>
                <a:cxn ang="0">
                  <a:pos x="0" y="49"/>
                </a:cxn>
                <a:cxn ang="0">
                  <a:pos x="3" y="54"/>
                </a:cxn>
                <a:cxn ang="0">
                  <a:pos x="6" y="57"/>
                </a:cxn>
              </a:cxnLst>
              <a:rect l="0" t="0" r="r" b="b"/>
              <a:pathLst>
                <a:path w="17" h="57">
                  <a:moveTo>
                    <a:pt x="6" y="57"/>
                  </a:moveTo>
                  <a:lnTo>
                    <a:pt x="17" y="9"/>
                  </a:lnTo>
                  <a:lnTo>
                    <a:pt x="14" y="5"/>
                  </a:lnTo>
                  <a:lnTo>
                    <a:pt x="11" y="0"/>
                  </a:lnTo>
                  <a:lnTo>
                    <a:pt x="0" y="49"/>
                  </a:lnTo>
                  <a:lnTo>
                    <a:pt x="3" y="54"/>
                  </a:lnTo>
                  <a:lnTo>
                    <a:pt x="6" y="57"/>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sp>
          <p:nvSpPr>
            <p:cNvPr id="47" name="Freeform 159"/>
            <p:cNvSpPr>
              <a:spLocks/>
            </p:cNvSpPr>
            <p:nvPr/>
          </p:nvSpPr>
          <p:spPr bwMode="auto">
            <a:xfrm>
              <a:off x="1858" y="2119"/>
              <a:ext cx="11" cy="7"/>
            </a:xfrm>
            <a:custGeom>
              <a:avLst/>
              <a:gdLst/>
              <a:ahLst/>
              <a:cxnLst>
                <a:cxn ang="0">
                  <a:pos x="0" y="5"/>
                </a:cxn>
                <a:cxn ang="0">
                  <a:pos x="4" y="7"/>
                </a:cxn>
                <a:cxn ang="0">
                  <a:pos x="6" y="5"/>
                </a:cxn>
                <a:cxn ang="0">
                  <a:pos x="11" y="5"/>
                </a:cxn>
                <a:cxn ang="0">
                  <a:pos x="8" y="3"/>
                </a:cxn>
                <a:cxn ang="0">
                  <a:pos x="4" y="0"/>
                </a:cxn>
                <a:cxn ang="0">
                  <a:pos x="0" y="5"/>
                </a:cxn>
              </a:cxnLst>
              <a:rect l="0" t="0" r="r" b="b"/>
              <a:pathLst>
                <a:path w="11" h="7">
                  <a:moveTo>
                    <a:pt x="0" y="5"/>
                  </a:moveTo>
                  <a:lnTo>
                    <a:pt x="4" y="7"/>
                  </a:lnTo>
                  <a:lnTo>
                    <a:pt x="6" y="5"/>
                  </a:lnTo>
                  <a:lnTo>
                    <a:pt x="11" y="5"/>
                  </a:lnTo>
                  <a:lnTo>
                    <a:pt x="8" y="3"/>
                  </a:lnTo>
                  <a:lnTo>
                    <a:pt x="4" y="0"/>
                  </a:lnTo>
                  <a:lnTo>
                    <a:pt x="0" y="5"/>
                  </a:lnTo>
                  <a:close/>
                </a:path>
              </a:pathLst>
            </a:custGeom>
            <a:gradFill rotWithShape="0">
              <a:gsLst>
                <a:gs pos="0">
                  <a:srgbClr val="CED7F2"/>
                </a:gs>
                <a:gs pos="100000">
                  <a:srgbClr val="A4B5E6"/>
                </a:gs>
              </a:gsLst>
              <a:lin ang="2700000" scaled="1"/>
            </a:gradFill>
            <a:ln w="9525">
              <a:noFill/>
              <a:round/>
              <a:headEnd/>
              <a:tailEnd/>
            </a:ln>
          </p:spPr>
          <p:txBody>
            <a:bodyPr/>
            <a:lstStyle/>
            <a:p>
              <a:pPr fontAlgn="auto">
                <a:spcBef>
                  <a:spcPts val="0"/>
                </a:spcBef>
                <a:spcAft>
                  <a:spcPts val="0"/>
                </a:spcAft>
                <a:defRPr/>
              </a:pPr>
              <a:endParaRPr lang="de-DE">
                <a:latin typeface="+mn-lt"/>
                <a:ea typeface="+mn-ea"/>
                <a:cs typeface="+mn-cs"/>
              </a:endParaRPr>
            </a:p>
          </p:txBody>
        </p:sp>
      </p:grpSp>
      <p:sp>
        <p:nvSpPr>
          <p:cNvPr id="48" name="Rectangle 111"/>
          <p:cNvSpPr>
            <a:spLocks noChangeArrowheads="1"/>
          </p:cNvSpPr>
          <p:nvPr userDrawn="1"/>
        </p:nvSpPr>
        <p:spPr bwMode="auto">
          <a:xfrm>
            <a:off x="4805363" y="5461000"/>
            <a:ext cx="4927600" cy="825500"/>
          </a:xfrm>
          <a:prstGeom prst="rect">
            <a:avLst/>
          </a:prstGeom>
          <a:noFill/>
          <a:ln w="9525">
            <a:noFill/>
            <a:miter lim="800000"/>
            <a:headEnd/>
            <a:tailEnd/>
          </a:ln>
          <a:effectLst/>
        </p:spPr>
        <p:txBody>
          <a:bodyPr>
            <a:spAutoFit/>
          </a:bodyPr>
          <a:lstStyle/>
          <a:p>
            <a:pPr fontAlgn="auto">
              <a:spcBef>
                <a:spcPts val="0"/>
              </a:spcBef>
              <a:spcAft>
                <a:spcPts val="0"/>
              </a:spcAft>
              <a:defRPr/>
            </a:pPr>
            <a:r>
              <a:rPr lang="en-US" sz="1600" dirty="0">
                <a:latin typeface="Verdana" pitchFamily="-106" charset="0"/>
                <a:ea typeface="ヒラギノ角ゴ Pro W3" pitchFamily="-106" charset="-128"/>
                <a:cs typeface="ヒラギノ角ゴ Pro W3" pitchFamily="-106" charset="-128"/>
              </a:rPr>
              <a:t>Max Planck Institute </a:t>
            </a:r>
          </a:p>
          <a:p>
            <a:pPr fontAlgn="auto">
              <a:spcBef>
                <a:spcPts val="0"/>
              </a:spcBef>
              <a:spcAft>
                <a:spcPts val="0"/>
              </a:spcAft>
              <a:defRPr/>
            </a:pPr>
            <a:r>
              <a:rPr lang="en-US" sz="1600" dirty="0">
                <a:latin typeface="Verdana" pitchFamily="-106" charset="0"/>
                <a:ea typeface="ヒラギノ角ゴ Pro W3" pitchFamily="-106" charset="-128"/>
                <a:cs typeface="ヒラギノ角ゴ Pro W3" pitchFamily="-106" charset="-128"/>
              </a:rPr>
              <a:t>for Human Cognitive and Brain Sciences</a:t>
            </a:r>
          </a:p>
          <a:p>
            <a:pPr fontAlgn="auto">
              <a:spcBef>
                <a:spcPts val="0"/>
              </a:spcBef>
              <a:spcAft>
                <a:spcPts val="0"/>
              </a:spcAft>
              <a:defRPr/>
            </a:pPr>
            <a:r>
              <a:rPr lang="en-US" sz="1600" dirty="0">
                <a:latin typeface="Verdana" pitchFamily="-106" charset="0"/>
                <a:ea typeface="ヒラギノ角ゴ Pro W3" pitchFamily="-106" charset="-128"/>
                <a:cs typeface="ヒラギノ角ゴ Pro W3" pitchFamily="-106" charset="-128"/>
              </a:rPr>
              <a:t>Leipzig, Germany</a:t>
            </a:r>
          </a:p>
        </p:txBody>
      </p:sp>
      <p:sp>
        <p:nvSpPr>
          <p:cNvPr id="49" name="Rectangle 6"/>
          <p:cNvSpPr>
            <a:spLocks noChangeArrowheads="1"/>
          </p:cNvSpPr>
          <p:nvPr userDrawn="1"/>
        </p:nvSpPr>
        <p:spPr bwMode="auto">
          <a:xfrm>
            <a:off x="0" y="0"/>
            <a:ext cx="10287000" cy="155575"/>
          </a:xfrm>
          <a:prstGeom prst="rect">
            <a:avLst/>
          </a:prstGeom>
          <a:solidFill>
            <a:schemeClr val="accent1"/>
          </a:solidFill>
          <a:ln w="9525">
            <a:noFill/>
            <a:miter lim="800000"/>
            <a:headEnd/>
            <a:tailEnd/>
          </a:ln>
          <a:effectLst/>
        </p:spPr>
        <p:txBody>
          <a:bodyPr wrap="none" anchor="ctr"/>
          <a:lstStyle/>
          <a:p>
            <a:pPr fontAlgn="auto">
              <a:spcBef>
                <a:spcPts val="0"/>
              </a:spcBef>
              <a:spcAft>
                <a:spcPts val="0"/>
              </a:spcAft>
              <a:defRPr/>
            </a:pPr>
            <a:endParaRPr lang="de-DE">
              <a:latin typeface="+mn-lt"/>
              <a:ea typeface="+mn-ea"/>
              <a:cs typeface="+mn-cs"/>
            </a:endParaRPr>
          </a:p>
        </p:txBody>
      </p:sp>
      <p:sp>
        <p:nvSpPr>
          <p:cNvPr id="50" name="Rectangle 8"/>
          <p:cNvSpPr>
            <a:spLocks noChangeArrowheads="1"/>
          </p:cNvSpPr>
          <p:nvPr userDrawn="1"/>
        </p:nvSpPr>
        <p:spPr bwMode="auto">
          <a:xfrm>
            <a:off x="0" y="6503988"/>
            <a:ext cx="10287000" cy="42862"/>
          </a:xfrm>
          <a:prstGeom prst="rect">
            <a:avLst/>
          </a:prstGeom>
          <a:solidFill>
            <a:schemeClr val="accent1"/>
          </a:solidFill>
          <a:ln w="9525">
            <a:noFill/>
            <a:miter lim="800000"/>
            <a:headEnd/>
            <a:tailEnd/>
          </a:ln>
          <a:effectLst/>
        </p:spPr>
        <p:txBody>
          <a:bodyPr wrap="none" anchor="ctr"/>
          <a:lstStyle/>
          <a:p>
            <a:pPr fontAlgn="auto">
              <a:spcBef>
                <a:spcPts val="0"/>
              </a:spcBef>
              <a:spcAft>
                <a:spcPts val="0"/>
              </a:spcAft>
              <a:defRPr/>
            </a:pPr>
            <a:endParaRPr lang="de-DE">
              <a:latin typeface="+mn-lt"/>
              <a:ea typeface="+mn-ea"/>
              <a:cs typeface="+mn-cs"/>
            </a:endParaRPr>
          </a:p>
        </p:txBody>
      </p:sp>
      <p:sp>
        <p:nvSpPr>
          <p:cNvPr id="99" name="Bildplatzhalter 98"/>
          <p:cNvSpPr>
            <a:spLocks noGrp="1"/>
          </p:cNvSpPr>
          <p:nvPr>
            <p:ph type="pic" sz="quarter" idx="10"/>
          </p:nvPr>
        </p:nvSpPr>
        <p:spPr>
          <a:xfrm>
            <a:off x="0" y="117598"/>
            <a:ext cx="4538663" cy="6405439"/>
          </a:xfrm>
        </p:spPr>
        <p:txBody>
          <a:bodyPr rtlCol="0">
            <a:normAutofit/>
          </a:bodyPr>
          <a:lstStyle>
            <a:lvl1pPr>
              <a:buNone/>
              <a:defRPr/>
            </a:lvl1pPr>
          </a:lstStyle>
          <a:p>
            <a:pPr lvl="0"/>
            <a:endParaRPr lang="de-DE" noProof="0"/>
          </a:p>
        </p:txBody>
      </p:sp>
      <p:sp>
        <p:nvSpPr>
          <p:cNvPr id="2" name="Titel 1"/>
          <p:cNvSpPr>
            <a:spLocks noGrp="1"/>
          </p:cNvSpPr>
          <p:nvPr>
            <p:ph type="ctrTitle"/>
          </p:nvPr>
        </p:nvSpPr>
        <p:spPr>
          <a:xfrm>
            <a:off x="4805363" y="1462927"/>
            <a:ext cx="5379657" cy="1470025"/>
          </a:xfrm>
        </p:spPr>
        <p:txBody>
          <a:bodyPr>
            <a:normAutofit/>
          </a:bodyPr>
          <a:lstStyle>
            <a:lvl1pPr algn="l">
              <a:defRPr sz="3600"/>
            </a:lvl1pPr>
          </a:lstStyle>
          <a:p>
            <a:r>
              <a:rPr lang="de-DE" dirty="0"/>
              <a:t>Mastertitelformat bearbeiten</a:t>
            </a:r>
          </a:p>
        </p:txBody>
      </p:sp>
      <p:sp>
        <p:nvSpPr>
          <p:cNvPr id="3" name="Untertitel 2"/>
          <p:cNvSpPr>
            <a:spLocks noGrp="1"/>
          </p:cNvSpPr>
          <p:nvPr>
            <p:ph type="subTitle" idx="1"/>
          </p:nvPr>
        </p:nvSpPr>
        <p:spPr>
          <a:xfrm>
            <a:off x="4805363" y="3669769"/>
            <a:ext cx="5379658" cy="1752600"/>
          </a:xfrm>
        </p:spPr>
        <p:txBody>
          <a:bodyPr>
            <a:normAutofit/>
          </a:bodyPr>
          <a:lstStyle>
            <a:lvl1pPr marL="0" indent="0" algn="l">
              <a:buNone/>
              <a:defRPr sz="2200">
                <a:solidFill>
                  <a:srgbClr val="000000"/>
                </a:solidFill>
                <a:latin typeface="Verdana (Textkörper)"/>
                <a:cs typeface="Verdana (Textkörpe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pic>
        <p:nvPicPr>
          <p:cNvPr id="2" name="Bild 6" descr="Wortmarke_dt.png"/>
          <p:cNvPicPr>
            <a:picLocks noChangeAspect="1"/>
          </p:cNvPicPr>
          <p:nvPr userDrawn="1"/>
        </p:nvPicPr>
        <p:blipFill>
          <a:blip r:embed="rId2"/>
          <a:srcRect/>
          <a:stretch>
            <a:fillRect/>
          </a:stretch>
        </p:blipFill>
        <p:spPr bwMode="auto">
          <a:xfrm>
            <a:off x="6116638" y="671513"/>
            <a:ext cx="3956050" cy="758825"/>
          </a:xfrm>
          <a:prstGeom prst="rect">
            <a:avLst/>
          </a:prstGeom>
          <a:noFill/>
          <a:ln w="9525">
            <a:noFill/>
            <a:miter lim="800000"/>
            <a:headEnd/>
            <a:tailEnd/>
          </a:ln>
        </p:spPr>
      </p:pic>
      <p:pic>
        <p:nvPicPr>
          <p:cNvPr id="3" name="Bild 4" descr="630.jpg"/>
          <p:cNvPicPr>
            <a:picLocks noChangeAspect="1"/>
          </p:cNvPicPr>
          <p:nvPr userDrawn="1"/>
        </p:nvPicPr>
        <p:blipFill>
          <a:blip r:embed="rId3"/>
          <a:srcRect/>
          <a:stretch>
            <a:fillRect/>
          </a:stretch>
        </p:blipFill>
        <p:spPr bwMode="auto">
          <a:xfrm>
            <a:off x="0" y="114300"/>
            <a:ext cx="4275138" cy="6413500"/>
          </a:xfrm>
          <a:prstGeom prst="rect">
            <a:avLst/>
          </a:prstGeom>
          <a:noFill/>
          <a:ln w="9525">
            <a:noFill/>
            <a:miter lim="800000"/>
            <a:headEnd/>
            <a:tailEnd/>
          </a:ln>
        </p:spPr>
      </p:pic>
      <p:sp>
        <p:nvSpPr>
          <p:cNvPr id="4" name="Rectangle 34"/>
          <p:cNvSpPr>
            <a:spLocks noChangeArrowheads="1"/>
          </p:cNvSpPr>
          <p:nvPr userDrawn="1"/>
        </p:nvSpPr>
        <p:spPr bwMode="auto">
          <a:xfrm>
            <a:off x="0" y="0"/>
            <a:ext cx="10287000" cy="155575"/>
          </a:xfrm>
          <a:prstGeom prst="rect">
            <a:avLst/>
          </a:prstGeom>
          <a:solidFill>
            <a:schemeClr val="accent1"/>
          </a:solidFill>
          <a:ln w="9525">
            <a:noFill/>
            <a:miter lim="800000"/>
            <a:headEnd/>
            <a:tailEnd/>
          </a:ln>
          <a:effectLst/>
        </p:spPr>
        <p:txBody>
          <a:bodyPr wrap="none" anchor="ctr"/>
          <a:lstStyle/>
          <a:p>
            <a:pPr fontAlgn="auto">
              <a:spcBef>
                <a:spcPts val="0"/>
              </a:spcBef>
              <a:spcAft>
                <a:spcPts val="0"/>
              </a:spcAft>
              <a:defRPr/>
            </a:pPr>
            <a:endParaRPr lang="de-DE">
              <a:latin typeface="+mn-lt"/>
              <a:ea typeface="+mn-ea"/>
              <a:cs typeface="+mn-cs"/>
            </a:endParaRPr>
          </a:p>
        </p:txBody>
      </p:sp>
      <p:sp>
        <p:nvSpPr>
          <p:cNvPr id="5" name="Rectangle 35"/>
          <p:cNvSpPr>
            <a:spLocks noChangeArrowheads="1"/>
          </p:cNvSpPr>
          <p:nvPr userDrawn="1"/>
        </p:nvSpPr>
        <p:spPr bwMode="auto">
          <a:xfrm>
            <a:off x="0" y="6503988"/>
            <a:ext cx="10287000" cy="42862"/>
          </a:xfrm>
          <a:prstGeom prst="rect">
            <a:avLst/>
          </a:prstGeom>
          <a:solidFill>
            <a:schemeClr val="accent1"/>
          </a:solidFill>
          <a:ln w="9525">
            <a:noFill/>
            <a:miter lim="800000"/>
            <a:headEnd/>
            <a:tailEnd/>
          </a:ln>
          <a:effectLst/>
        </p:spPr>
        <p:txBody>
          <a:bodyPr wrap="none" anchor="ctr"/>
          <a:lstStyle/>
          <a:p>
            <a:pPr fontAlgn="auto">
              <a:spcBef>
                <a:spcPts val="0"/>
              </a:spcBef>
              <a:spcAft>
                <a:spcPts val="0"/>
              </a:spcAft>
              <a:defRPr/>
            </a:pPr>
            <a:endParaRPr lang="de-DE">
              <a:latin typeface="+mn-lt"/>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pic>
        <p:nvPicPr>
          <p:cNvPr id="2" name="Bild 5" descr="780_.jpg"/>
          <p:cNvPicPr>
            <a:picLocks noChangeAspect="1"/>
          </p:cNvPicPr>
          <p:nvPr userDrawn="1"/>
        </p:nvPicPr>
        <p:blipFill>
          <a:blip r:embed="rId2"/>
          <a:srcRect t="5997"/>
          <a:stretch>
            <a:fillRect/>
          </a:stretch>
        </p:blipFill>
        <p:spPr bwMode="auto">
          <a:xfrm>
            <a:off x="0" y="69850"/>
            <a:ext cx="10287000" cy="6443663"/>
          </a:xfrm>
          <a:prstGeom prst="rect">
            <a:avLst/>
          </a:prstGeom>
          <a:noFill/>
          <a:ln w="9525">
            <a:noFill/>
            <a:miter lim="800000"/>
            <a:headEnd/>
            <a:tailEnd/>
          </a:ln>
        </p:spPr>
      </p:pic>
      <p:pic>
        <p:nvPicPr>
          <p:cNvPr id="3" name="Bild 6" descr="Wortmarke_dt.png"/>
          <p:cNvPicPr>
            <a:picLocks noChangeAspect="1"/>
          </p:cNvPicPr>
          <p:nvPr userDrawn="1"/>
        </p:nvPicPr>
        <p:blipFill>
          <a:blip r:embed="rId3"/>
          <a:srcRect/>
          <a:stretch>
            <a:fillRect/>
          </a:stretch>
        </p:blipFill>
        <p:spPr bwMode="auto">
          <a:xfrm>
            <a:off x="6127750" y="790575"/>
            <a:ext cx="3956050" cy="758825"/>
          </a:xfrm>
          <a:prstGeom prst="rect">
            <a:avLst/>
          </a:prstGeom>
          <a:noFill/>
          <a:ln w="9525">
            <a:noFill/>
            <a:miter lim="800000"/>
            <a:headEnd/>
            <a:tailEnd/>
          </a:ln>
        </p:spPr>
      </p:pic>
      <p:sp>
        <p:nvSpPr>
          <p:cNvPr id="4" name="Rectangle 4"/>
          <p:cNvSpPr>
            <a:spLocks noChangeArrowheads="1"/>
          </p:cNvSpPr>
          <p:nvPr userDrawn="1"/>
        </p:nvSpPr>
        <p:spPr bwMode="auto">
          <a:xfrm>
            <a:off x="0" y="0"/>
            <a:ext cx="10287000" cy="155575"/>
          </a:xfrm>
          <a:prstGeom prst="rect">
            <a:avLst/>
          </a:prstGeom>
          <a:solidFill>
            <a:schemeClr val="accent1"/>
          </a:solidFill>
          <a:ln w="9525">
            <a:noFill/>
            <a:miter lim="800000"/>
            <a:headEnd/>
            <a:tailEnd/>
          </a:ln>
          <a:effectLst/>
        </p:spPr>
        <p:txBody>
          <a:bodyPr wrap="none" anchor="ctr"/>
          <a:lstStyle/>
          <a:p>
            <a:pPr fontAlgn="auto">
              <a:spcBef>
                <a:spcPts val="0"/>
              </a:spcBef>
              <a:spcAft>
                <a:spcPts val="0"/>
              </a:spcAft>
              <a:defRPr/>
            </a:pPr>
            <a:endParaRPr lang="de-DE">
              <a:latin typeface="+mn-lt"/>
              <a:ea typeface="+mn-ea"/>
              <a:cs typeface="+mn-cs"/>
            </a:endParaRPr>
          </a:p>
        </p:txBody>
      </p:sp>
      <p:sp>
        <p:nvSpPr>
          <p:cNvPr id="5" name="Rectangle 5"/>
          <p:cNvSpPr>
            <a:spLocks noChangeArrowheads="1"/>
          </p:cNvSpPr>
          <p:nvPr userDrawn="1"/>
        </p:nvSpPr>
        <p:spPr bwMode="auto">
          <a:xfrm>
            <a:off x="0" y="6503988"/>
            <a:ext cx="10287000" cy="42862"/>
          </a:xfrm>
          <a:prstGeom prst="rect">
            <a:avLst/>
          </a:prstGeom>
          <a:solidFill>
            <a:schemeClr val="accent1"/>
          </a:solidFill>
          <a:ln w="9525">
            <a:noFill/>
            <a:miter lim="800000"/>
            <a:headEnd/>
            <a:tailEnd/>
          </a:ln>
          <a:effectLst/>
        </p:spPr>
        <p:txBody>
          <a:bodyPr wrap="none" anchor="ctr"/>
          <a:lstStyle/>
          <a:p>
            <a:pPr fontAlgn="auto">
              <a:spcBef>
                <a:spcPts val="0"/>
              </a:spcBef>
              <a:spcAft>
                <a:spcPts val="0"/>
              </a:spcAft>
              <a:defRPr/>
            </a:pPr>
            <a:endParaRPr lang="de-DE">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ext Box 4"/>
          <p:cNvSpPr txBox="1">
            <a:spLocks noChangeArrowheads="1"/>
          </p:cNvSpPr>
          <p:nvPr/>
        </p:nvSpPr>
        <p:spPr bwMode="auto">
          <a:xfrm>
            <a:off x="139700" y="6583363"/>
            <a:ext cx="1800225" cy="274637"/>
          </a:xfrm>
          <a:prstGeom prst="rect">
            <a:avLst/>
          </a:prstGeom>
          <a:noFill/>
          <a:ln w="9525">
            <a:noFill/>
            <a:miter lim="800000"/>
            <a:headEnd/>
            <a:tailEnd/>
          </a:ln>
          <a:effectLst/>
        </p:spPr>
        <p:txBody>
          <a:bodyPr>
            <a:spAutoFit/>
          </a:bodyPr>
          <a:lstStyle/>
          <a:p>
            <a:pPr algn="r" fontAlgn="auto">
              <a:spcBef>
                <a:spcPct val="50000"/>
              </a:spcBef>
              <a:spcAft>
                <a:spcPts val="0"/>
              </a:spcAft>
              <a:defRPr/>
            </a:pPr>
            <a:endParaRPr lang="de-DE" sz="1200">
              <a:latin typeface="Times New Roman" pitchFamily="-106" charset="0"/>
              <a:ea typeface="+mn-ea"/>
              <a:cs typeface="+mn-cs"/>
            </a:endParaRPr>
          </a:p>
        </p:txBody>
      </p:sp>
      <p:sp>
        <p:nvSpPr>
          <p:cNvPr id="15" name="Rectangle 6"/>
          <p:cNvSpPr>
            <a:spLocks noChangeArrowheads="1"/>
          </p:cNvSpPr>
          <p:nvPr/>
        </p:nvSpPr>
        <p:spPr bwMode="auto">
          <a:xfrm>
            <a:off x="0" y="0"/>
            <a:ext cx="10287000" cy="155575"/>
          </a:xfrm>
          <a:prstGeom prst="rect">
            <a:avLst/>
          </a:prstGeom>
          <a:solidFill>
            <a:schemeClr val="accent1"/>
          </a:solidFill>
          <a:ln w="9525">
            <a:noFill/>
            <a:miter lim="800000"/>
            <a:headEnd/>
            <a:tailEnd/>
          </a:ln>
          <a:effectLst/>
        </p:spPr>
        <p:txBody>
          <a:bodyPr wrap="none" anchor="ctr"/>
          <a:lstStyle/>
          <a:p>
            <a:pPr fontAlgn="auto">
              <a:spcBef>
                <a:spcPts val="0"/>
              </a:spcBef>
              <a:spcAft>
                <a:spcPts val="0"/>
              </a:spcAft>
              <a:defRPr/>
            </a:pPr>
            <a:endParaRPr lang="de-DE">
              <a:latin typeface="+mn-lt"/>
              <a:ea typeface="+mn-ea"/>
              <a:cs typeface="+mn-cs"/>
            </a:endParaRPr>
          </a:p>
        </p:txBody>
      </p:sp>
      <p:sp>
        <p:nvSpPr>
          <p:cNvPr id="16" name="Rectangle 7"/>
          <p:cNvSpPr>
            <a:spLocks noChangeArrowheads="1"/>
          </p:cNvSpPr>
          <p:nvPr/>
        </p:nvSpPr>
        <p:spPr bwMode="auto">
          <a:xfrm>
            <a:off x="0" y="6569075"/>
            <a:ext cx="10287000" cy="146050"/>
          </a:xfrm>
          <a:prstGeom prst="rect">
            <a:avLst/>
          </a:prstGeom>
          <a:solidFill>
            <a:srgbClr val="C2CEF3"/>
          </a:solidFill>
          <a:ln w="9525">
            <a:noFill/>
            <a:miter lim="800000"/>
            <a:headEnd/>
            <a:tailEnd/>
          </a:ln>
          <a:effectLst/>
        </p:spPr>
        <p:txBody>
          <a:bodyPr wrap="none" anchor="ctr"/>
          <a:lstStyle/>
          <a:p>
            <a:pPr fontAlgn="auto">
              <a:spcBef>
                <a:spcPts val="0"/>
              </a:spcBef>
              <a:spcAft>
                <a:spcPts val="0"/>
              </a:spcAft>
              <a:defRPr/>
            </a:pPr>
            <a:endParaRPr lang="de-DE">
              <a:latin typeface="+mn-lt"/>
              <a:ea typeface="+mn-ea"/>
              <a:cs typeface="+mn-cs"/>
            </a:endParaRPr>
          </a:p>
        </p:txBody>
      </p:sp>
      <p:sp>
        <p:nvSpPr>
          <p:cNvPr id="17" name="Rectangle 8"/>
          <p:cNvSpPr>
            <a:spLocks noChangeArrowheads="1"/>
          </p:cNvSpPr>
          <p:nvPr/>
        </p:nvSpPr>
        <p:spPr bwMode="auto">
          <a:xfrm>
            <a:off x="0" y="6503988"/>
            <a:ext cx="10287000" cy="42862"/>
          </a:xfrm>
          <a:prstGeom prst="rect">
            <a:avLst/>
          </a:prstGeom>
          <a:solidFill>
            <a:schemeClr val="accent1"/>
          </a:solidFill>
          <a:ln w="9525">
            <a:noFill/>
            <a:miter lim="800000"/>
            <a:headEnd/>
            <a:tailEnd/>
          </a:ln>
          <a:effectLst/>
        </p:spPr>
        <p:txBody>
          <a:bodyPr wrap="none" anchor="ctr"/>
          <a:lstStyle/>
          <a:p>
            <a:pPr fontAlgn="auto">
              <a:spcBef>
                <a:spcPts val="0"/>
              </a:spcBef>
              <a:spcAft>
                <a:spcPts val="0"/>
              </a:spcAft>
              <a:defRPr/>
            </a:pPr>
            <a:endParaRPr lang="de-DE">
              <a:latin typeface="+mn-lt"/>
              <a:ea typeface="+mn-ea"/>
              <a:cs typeface="+mn-cs"/>
            </a:endParaRPr>
          </a:p>
        </p:txBody>
      </p:sp>
      <p:sp>
        <p:nvSpPr>
          <p:cNvPr id="18" name="Text Box 9"/>
          <p:cNvSpPr txBox="1">
            <a:spLocks noChangeArrowheads="1"/>
          </p:cNvSpPr>
          <p:nvPr/>
        </p:nvSpPr>
        <p:spPr bwMode="auto">
          <a:xfrm>
            <a:off x="0" y="6469917"/>
            <a:ext cx="5465970" cy="293550"/>
          </a:xfrm>
          <a:prstGeom prst="rect">
            <a:avLst/>
          </a:prstGeom>
          <a:noFill/>
          <a:ln w="9525">
            <a:noFill/>
            <a:miter lim="800000"/>
            <a:headEnd/>
            <a:tailEnd/>
          </a:ln>
          <a:effectLst/>
        </p:spPr>
        <p:txBody>
          <a:bodyPr wrap="square">
            <a:normAutofit lnSpcReduction="10000"/>
          </a:bodyPr>
          <a:lstStyle/>
          <a:p>
            <a:pPr>
              <a:lnSpc>
                <a:spcPct val="130000"/>
              </a:lnSpc>
              <a:defRPr/>
            </a:pPr>
            <a:r>
              <a:rPr lang="de-DE" sz="1200" b="1" i="0" kern="1200" baseline="0" dirty="0">
                <a:solidFill>
                  <a:schemeClr val="tx1"/>
                </a:solidFill>
                <a:latin typeface="Arial" pitchFamily="34" charset="0"/>
                <a:ea typeface="ＭＳ Ｐゴシック"/>
                <a:cs typeface="+mn-cs"/>
              </a:rPr>
              <a:t>BIOSTEC2024, 22nd </a:t>
            </a:r>
            <a:r>
              <a:rPr lang="de-DE" sz="1200" b="1" i="0" kern="1200" baseline="0" dirty="0" err="1">
                <a:solidFill>
                  <a:schemeClr val="tx1"/>
                </a:solidFill>
                <a:latin typeface="Arial" pitchFamily="34" charset="0"/>
                <a:ea typeface="ＭＳ Ｐゴシック"/>
                <a:cs typeface="+mn-cs"/>
              </a:rPr>
              <a:t>February</a:t>
            </a:r>
            <a:r>
              <a:rPr lang="de-DE" sz="1200" b="1" i="0" kern="1200" baseline="0" dirty="0">
                <a:solidFill>
                  <a:schemeClr val="tx1"/>
                </a:solidFill>
                <a:latin typeface="Arial" pitchFamily="34" charset="0"/>
                <a:ea typeface="ＭＳ Ｐゴシック"/>
                <a:cs typeface="+mn-cs"/>
              </a:rPr>
              <a:t> 2024</a:t>
            </a:r>
            <a:endParaRPr lang="en-US" sz="1200" b="1" i="0" baseline="0" dirty="0">
              <a:solidFill>
                <a:schemeClr val="tx2"/>
              </a:solidFill>
              <a:latin typeface="Verdana" pitchFamily="34" charset="0"/>
              <a:ea typeface="ＭＳ Ｐゴシック" pitchFamily="34" charset="-128"/>
              <a:cs typeface="+mn-cs"/>
            </a:endParaRPr>
          </a:p>
        </p:txBody>
      </p:sp>
      <p:sp>
        <p:nvSpPr>
          <p:cNvPr id="20" name="Rectangle 13"/>
          <p:cNvSpPr>
            <a:spLocks noChangeArrowheads="1"/>
          </p:cNvSpPr>
          <p:nvPr/>
        </p:nvSpPr>
        <p:spPr bwMode="auto">
          <a:xfrm>
            <a:off x="5370513" y="6499225"/>
            <a:ext cx="4889500" cy="274638"/>
          </a:xfrm>
          <a:prstGeom prst="rect">
            <a:avLst/>
          </a:prstGeom>
          <a:noFill/>
          <a:ln w="12700">
            <a:noFill/>
            <a:miter lim="800000"/>
            <a:headEnd/>
            <a:tailEnd/>
          </a:ln>
          <a:effectLst/>
        </p:spPr>
        <p:txBody>
          <a:bodyPr wrap="none">
            <a:spAutoFit/>
          </a:bodyPr>
          <a:lstStyle/>
          <a:p>
            <a:pPr algn="r" fontAlgn="auto">
              <a:spcBef>
                <a:spcPts val="0"/>
              </a:spcBef>
              <a:spcAft>
                <a:spcPts val="0"/>
              </a:spcAft>
              <a:defRPr/>
            </a:pPr>
            <a:r>
              <a:rPr lang="de-DE" sz="1200" dirty="0">
                <a:solidFill>
                  <a:schemeClr val="accent2"/>
                </a:solidFill>
                <a:latin typeface="Verdana" pitchFamily="-106" charset="0"/>
                <a:ea typeface="ヒラギノ角ゴ Pro W3" pitchFamily="-106" charset="-128"/>
                <a:cs typeface="ヒラギノ角ゴ Pro W3" pitchFamily="-106" charset="-128"/>
              </a:rPr>
              <a:t>Max </a:t>
            </a:r>
            <a:r>
              <a:rPr lang="de-DE" sz="1200" dirty="0">
                <a:solidFill>
                  <a:schemeClr val="accent2"/>
                </a:solidFill>
                <a:latin typeface="Verdana" pitchFamily="-106" charset="0"/>
                <a:ea typeface="+mn-ea"/>
                <a:cs typeface="+mn-cs"/>
              </a:rPr>
              <a:t>Planck</a:t>
            </a:r>
            <a:r>
              <a:rPr lang="de-DE" sz="1200" dirty="0">
                <a:solidFill>
                  <a:schemeClr val="accent2"/>
                </a:solidFill>
                <a:latin typeface="Verdana" pitchFamily="-106" charset="0"/>
                <a:ea typeface="ヒラギノ角ゴ Pro W3" pitchFamily="-106" charset="-128"/>
                <a:cs typeface="ヒラギノ角ゴ Pro W3" pitchFamily="-106" charset="-128"/>
              </a:rPr>
              <a:t> Institute </a:t>
            </a:r>
            <a:r>
              <a:rPr lang="de-DE" sz="1200" dirty="0" err="1">
                <a:solidFill>
                  <a:schemeClr val="accent2"/>
                </a:solidFill>
                <a:latin typeface="Verdana" pitchFamily="-106" charset="0"/>
                <a:ea typeface="ヒラギノ角ゴ Pro W3" pitchFamily="-106" charset="-128"/>
                <a:cs typeface="ヒラギノ角ゴ Pro W3" pitchFamily="-106" charset="-128"/>
              </a:rPr>
              <a:t>for</a:t>
            </a:r>
            <a:r>
              <a:rPr lang="de-DE" sz="1200" dirty="0">
                <a:solidFill>
                  <a:schemeClr val="accent2"/>
                </a:solidFill>
                <a:latin typeface="Verdana" pitchFamily="-106" charset="0"/>
                <a:ea typeface="ヒラギノ角ゴ Pro W3" pitchFamily="-106" charset="-128"/>
                <a:cs typeface="ヒラギノ角ゴ Pro W3" pitchFamily="-106" charset="-128"/>
              </a:rPr>
              <a:t> Human </a:t>
            </a:r>
            <a:r>
              <a:rPr lang="de-DE" sz="1200" dirty="0" err="1">
                <a:solidFill>
                  <a:schemeClr val="accent2"/>
                </a:solidFill>
                <a:latin typeface="Verdana" pitchFamily="-106" charset="0"/>
                <a:ea typeface="ヒラギノ角ゴ Pro W3" pitchFamily="-106" charset="-128"/>
                <a:cs typeface="ヒラギノ角ゴ Pro W3" pitchFamily="-106" charset="-128"/>
              </a:rPr>
              <a:t>Cognitive</a:t>
            </a:r>
            <a:r>
              <a:rPr lang="de-DE" sz="1200" dirty="0">
                <a:solidFill>
                  <a:schemeClr val="accent2"/>
                </a:solidFill>
                <a:latin typeface="Verdana" pitchFamily="-106" charset="0"/>
                <a:ea typeface="ヒラギノ角ゴ Pro W3" pitchFamily="-106" charset="-128"/>
                <a:cs typeface="ヒラギノ角ゴ Pro W3" pitchFamily="-106" charset="-128"/>
              </a:rPr>
              <a:t> and </a:t>
            </a:r>
            <a:r>
              <a:rPr lang="de-DE" sz="1200" dirty="0" err="1">
                <a:solidFill>
                  <a:schemeClr val="accent2"/>
                </a:solidFill>
                <a:latin typeface="Verdana" pitchFamily="-106" charset="0"/>
                <a:ea typeface="ヒラギノ角ゴ Pro W3" pitchFamily="-106" charset="-128"/>
                <a:cs typeface="ヒラギノ角ゴ Pro W3" pitchFamily="-106" charset="-128"/>
              </a:rPr>
              <a:t>Brain</a:t>
            </a:r>
            <a:r>
              <a:rPr lang="de-DE" sz="1200" dirty="0">
                <a:solidFill>
                  <a:schemeClr val="accent2"/>
                </a:solidFill>
                <a:latin typeface="Verdana" pitchFamily="-106" charset="0"/>
                <a:ea typeface="ヒラギノ角ゴ Pro W3" pitchFamily="-106" charset="-128"/>
                <a:cs typeface="ヒラギノ角ゴ Pro W3" pitchFamily="-106" charset="-128"/>
              </a:rPr>
              <a:t> Sciences</a:t>
            </a:r>
          </a:p>
        </p:txBody>
      </p:sp>
      <p:sp>
        <p:nvSpPr>
          <p:cNvPr id="1032" name="Titelplatzhalter 1"/>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dirty="0"/>
              <a:t>Mastertitelformat bearbeiten</a:t>
            </a:r>
          </a:p>
        </p:txBody>
      </p:sp>
      <p:sp>
        <p:nvSpPr>
          <p:cNvPr id="1033" name="Textplatzhalter 2"/>
          <p:cNvSpPr>
            <a:spLocks noGrp="1"/>
          </p:cNvSpPr>
          <p:nvPr>
            <p:ph type="body" idx="1"/>
          </p:nvPr>
        </p:nvSpPr>
        <p:spPr bwMode="auto">
          <a:xfrm>
            <a:off x="514350" y="1600200"/>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 bg1="lt1" tx1="dk1" bg2="lt2" tx2="dk2" accent1="accent1" accent2="accent2" accent3="accent3" accent4="accent4" accent5="accent5" accent6="accent6" hlink="hlink" folHlink="folHlink"/>
  <p:sldLayoutIdLst>
    <p:sldLayoutId id="2147483744" r:id="rId1"/>
    <p:sldLayoutId id="2147483739" r:id="rId2"/>
    <p:sldLayoutId id="2147483740" r:id="rId3"/>
    <p:sldLayoutId id="2147483741" r:id="rId4"/>
    <p:sldLayoutId id="2147483745" r:id="rId5"/>
    <p:sldLayoutId id="2147483742" r:id="rId6"/>
    <p:sldLayoutId id="2147483746" r:id="rId7"/>
    <p:sldLayoutId id="2147483747" r:id="rId8"/>
    <p:sldLayoutId id="2147483748" r:id="rId9"/>
    <p:sldLayoutId id="2147483749" r:id="rId10"/>
    <p:sldLayoutId id="2147483752" r:id="rId11"/>
    <p:sldLayoutId id="2147483743" r:id="rId12"/>
  </p:sldLayoutIdLst>
  <p:txStyles>
    <p:titleStyle>
      <a:lvl1pPr algn="ctr" defTabSz="457200" rtl="0" eaLnBrk="0" fontAlgn="base" hangingPunct="0">
        <a:spcBef>
          <a:spcPct val="0"/>
        </a:spcBef>
        <a:spcAft>
          <a:spcPct val="0"/>
        </a:spcAft>
        <a:defRPr sz="2600" kern="1200">
          <a:solidFill>
            <a:schemeClr val="tx2"/>
          </a:solidFill>
          <a:latin typeface="Verdana"/>
          <a:ea typeface="ＭＳ Ｐゴシック" pitchFamily="-106" charset="-128"/>
          <a:cs typeface="Verdana"/>
        </a:defRPr>
      </a:lvl1pPr>
      <a:lvl2pPr algn="ctr" defTabSz="457200" rtl="0" eaLnBrk="0" fontAlgn="base" hangingPunct="0">
        <a:spcBef>
          <a:spcPct val="0"/>
        </a:spcBef>
        <a:spcAft>
          <a:spcPct val="0"/>
        </a:spcAft>
        <a:defRPr sz="2600">
          <a:solidFill>
            <a:schemeClr val="tx2"/>
          </a:solidFill>
          <a:latin typeface="Verdana" pitchFamily="-106" charset="0"/>
          <a:ea typeface="ＭＳ Ｐゴシック" pitchFamily="-106" charset="-128"/>
          <a:cs typeface="Verdana" pitchFamily="34" charset="0"/>
        </a:defRPr>
      </a:lvl2pPr>
      <a:lvl3pPr algn="ctr" defTabSz="457200" rtl="0" eaLnBrk="0" fontAlgn="base" hangingPunct="0">
        <a:spcBef>
          <a:spcPct val="0"/>
        </a:spcBef>
        <a:spcAft>
          <a:spcPct val="0"/>
        </a:spcAft>
        <a:defRPr sz="2600">
          <a:solidFill>
            <a:schemeClr val="tx2"/>
          </a:solidFill>
          <a:latin typeface="Verdana" pitchFamily="-106" charset="0"/>
          <a:ea typeface="ＭＳ Ｐゴシック" pitchFamily="-106" charset="-128"/>
          <a:cs typeface="Verdana" pitchFamily="34" charset="0"/>
        </a:defRPr>
      </a:lvl3pPr>
      <a:lvl4pPr algn="ctr" defTabSz="457200" rtl="0" eaLnBrk="0" fontAlgn="base" hangingPunct="0">
        <a:spcBef>
          <a:spcPct val="0"/>
        </a:spcBef>
        <a:spcAft>
          <a:spcPct val="0"/>
        </a:spcAft>
        <a:defRPr sz="2600">
          <a:solidFill>
            <a:schemeClr val="tx2"/>
          </a:solidFill>
          <a:latin typeface="Verdana" pitchFamily="-106" charset="0"/>
          <a:ea typeface="ＭＳ Ｐゴシック" pitchFamily="-106" charset="-128"/>
          <a:cs typeface="Verdana" pitchFamily="34" charset="0"/>
        </a:defRPr>
      </a:lvl4pPr>
      <a:lvl5pPr algn="ctr" defTabSz="457200" rtl="0" eaLnBrk="0" fontAlgn="base" hangingPunct="0">
        <a:spcBef>
          <a:spcPct val="0"/>
        </a:spcBef>
        <a:spcAft>
          <a:spcPct val="0"/>
        </a:spcAft>
        <a:defRPr sz="2600">
          <a:solidFill>
            <a:schemeClr val="tx2"/>
          </a:solidFill>
          <a:latin typeface="Verdana" pitchFamily="-106" charset="0"/>
          <a:ea typeface="ＭＳ Ｐゴシック" pitchFamily="-106" charset="-128"/>
          <a:cs typeface="Verdana" pitchFamily="34" charset="0"/>
        </a:defRPr>
      </a:lvl5pPr>
      <a:lvl6pPr marL="457200" algn="ctr" defTabSz="457200" rtl="0" fontAlgn="base">
        <a:spcBef>
          <a:spcPct val="0"/>
        </a:spcBef>
        <a:spcAft>
          <a:spcPct val="0"/>
        </a:spcAft>
        <a:defRPr sz="2600">
          <a:solidFill>
            <a:schemeClr val="tx2"/>
          </a:solidFill>
          <a:latin typeface="Verdana" pitchFamily="-106" charset="0"/>
          <a:ea typeface="ＭＳ Ｐゴシック" pitchFamily="-106" charset="-128"/>
        </a:defRPr>
      </a:lvl6pPr>
      <a:lvl7pPr marL="914400" algn="ctr" defTabSz="457200" rtl="0" fontAlgn="base">
        <a:spcBef>
          <a:spcPct val="0"/>
        </a:spcBef>
        <a:spcAft>
          <a:spcPct val="0"/>
        </a:spcAft>
        <a:defRPr sz="2600">
          <a:solidFill>
            <a:schemeClr val="tx2"/>
          </a:solidFill>
          <a:latin typeface="Verdana" pitchFamily="-106" charset="0"/>
          <a:ea typeface="ＭＳ Ｐゴシック" pitchFamily="-106" charset="-128"/>
        </a:defRPr>
      </a:lvl7pPr>
      <a:lvl8pPr marL="1371600" algn="ctr" defTabSz="457200" rtl="0" fontAlgn="base">
        <a:spcBef>
          <a:spcPct val="0"/>
        </a:spcBef>
        <a:spcAft>
          <a:spcPct val="0"/>
        </a:spcAft>
        <a:defRPr sz="2600">
          <a:solidFill>
            <a:schemeClr val="tx2"/>
          </a:solidFill>
          <a:latin typeface="Verdana" pitchFamily="-106" charset="0"/>
          <a:ea typeface="ＭＳ Ｐゴシック" pitchFamily="-106" charset="-128"/>
        </a:defRPr>
      </a:lvl8pPr>
      <a:lvl9pPr marL="1828800" algn="ctr" defTabSz="457200" rtl="0" fontAlgn="base">
        <a:spcBef>
          <a:spcPct val="0"/>
        </a:spcBef>
        <a:spcAft>
          <a:spcPct val="0"/>
        </a:spcAft>
        <a:defRPr sz="2600">
          <a:solidFill>
            <a:schemeClr val="tx2"/>
          </a:solidFill>
          <a:latin typeface="Verdana" pitchFamily="-106" charset="0"/>
          <a:ea typeface="ＭＳ Ｐゴシック" pitchFamily="-106" charset="-128"/>
        </a:defRPr>
      </a:lvl9pPr>
    </p:titleStyle>
    <p:bodyStyle>
      <a:lvl1pPr marL="342900" indent="-342900" algn="l" defTabSz="457200"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pitchFamily="-106" charset="-128"/>
          <a:cs typeface="ＭＳ Ｐゴシック" pitchFamily="-106" charset="-128"/>
        </a:defRPr>
      </a:lvl1pPr>
      <a:lvl2pPr marL="742950" indent="-285750" algn="l" defTabSz="457200"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pitchFamily="-106" charset="-128"/>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pitchFamily="-106" charset="-128"/>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pitchFamily="-106" charset="-128"/>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200" kern="1200">
          <a:solidFill>
            <a:schemeClr val="tx1"/>
          </a:solidFill>
          <a:latin typeface="+mn-lt"/>
          <a:ea typeface="ＭＳ Ｐゴシック" pitchFamily="-106"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29.emf"/><Relationship Id="rId5" Type="http://schemas.openxmlformats.org/officeDocument/2006/relationships/oleObject" Target="../embeddings/oleObject3.bin"/><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ctrTitle"/>
          </p:nvPr>
        </p:nvSpPr>
        <p:spPr>
          <a:xfrm>
            <a:off x="376246" y="1421952"/>
            <a:ext cx="9639945" cy="2337616"/>
          </a:xfrm>
        </p:spPr>
        <p:txBody>
          <a:bodyPr>
            <a:normAutofit/>
          </a:bodyPr>
          <a:lstStyle/>
          <a:p>
            <a:pPr eaLnBrk="1" hangingPunct="1">
              <a:defRPr/>
            </a:pPr>
            <a:r>
              <a:rPr lang="en-GB" sz="3200" b="1" dirty="0">
                <a:latin typeface="Times New Roman" panose="02020603050405020304" pitchFamily="18" charset="0"/>
                <a:cs typeface="Times New Roman" panose="02020603050405020304" pitchFamily="18" charset="0"/>
              </a:rPr>
              <a:t>The Three Worlds of MRI</a:t>
            </a:r>
            <a:endParaRPr lang="en-US" sz="3200" b="1" dirty="0">
              <a:latin typeface="Times New Roman" panose="02020603050405020304" pitchFamily="18" charset="0"/>
              <a:ea typeface="ＭＳ Ｐゴシック" pitchFamily="34" charset="-128"/>
              <a:cs typeface="Times New Roman" panose="02020603050405020304" pitchFamily="18" charset="0"/>
            </a:endParaRPr>
          </a:p>
        </p:txBody>
      </p:sp>
      <p:sp>
        <p:nvSpPr>
          <p:cNvPr id="5" name="Untertitel 2"/>
          <p:cNvSpPr>
            <a:spLocks noGrp="1"/>
          </p:cNvSpPr>
          <p:nvPr>
            <p:ph type="subTitle" idx="1"/>
          </p:nvPr>
        </p:nvSpPr>
        <p:spPr>
          <a:xfrm>
            <a:off x="1370331" y="4210015"/>
            <a:ext cx="7200900" cy="1570380"/>
          </a:xfrm>
        </p:spPr>
        <p:txBody>
          <a:bodyPr>
            <a:normAutofit fontScale="92500" lnSpcReduction="20000"/>
          </a:bodyPr>
          <a:lstStyle/>
          <a:p>
            <a:pPr eaLnBrk="1" hangingPunct="1"/>
            <a:r>
              <a:rPr lang="en-GB" sz="2800" b="1" dirty="0">
                <a:latin typeface="Times New Roman" pitchFamily="18" charset="0"/>
                <a:ea typeface="ＭＳ Ｐゴシック"/>
                <a:cs typeface="Times New Roman" pitchFamily="18" charset="0"/>
              </a:rPr>
              <a:t>Robert Turner</a:t>
            </a:r>
          </a:p>
          <a:p>
            <a:pPr eaLnBrk="1" hangingPunct="1"/>
            <a:endParaRPr lang="en-GB" sz="3600" b="1" dirty="0">
              <a:latin typeface="Times New Roman" pitchFamily="18" charset="0"/>
              <a:ea typeface="ＭＳ Ｐゴシック"/>
              <a:cs typeface="Times New Roman" pitchFamily="18" charset="0"/>
            </a:endParaRPr>
          </a:p>
          <a:p>
            <a:pPr eaLnBrk="1" hangingPunct="1"/>
            <a:r>
              <a:rPr lang="en-GB" sz="1600" dirty="0">
                <a:solidFill>
                  <a:schemeClr val="tx2"/>
                </a:solidFill>
                <a:latin typeface="Verdana" pitchFamily="34" charset="0"/>
                <a:ea typeface="Verdana" pitchFamily="34" charset="0"/>
                <a:cs typeface="Verdana" pitchFamily="34" charset="0"/>
              </a:rPr>
              <a:t>CUBRIC, Cardiff University</a:t>
            </a:r>
          </a:p>
          <a:p>
            <a:pPr eaLnBrk="1" hangingPunct="1"/>
            <a:r>
              <a:rPr lang="en-US" sz="1600" dirty="0">
                <a:solidFill>
                  <a:schemeClr val="tx2"/>
                </a:solidFill>
                <a:latin typeface="Verdana" pitchFamily="34" charset="0"/>
                <a:ea typeface="Verdana" pitchFamily="34" charset="0"/>
                <a:cs typeface="Verdana" pitchFamily="34" charset="0"/>
              </a:rPr>
              <a:t>Sir Peter Mansfield Magnetic Resonance Centre, University of Nottingham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F414CC-44F7-4BEA-B544-BFCC2C96259A}"/>
              </a:ext>
            </a:extLst>
          </p:cNvPr>
          <p:cNvPicPr>
            <a:picLocks noChangeAspect="1"/>
          </p:cNvPicPr>
          <p:nvPr/>
        </p:nvPicPr>
        <p:blipFill>
          <a:blip r:embed="rId2"/>
          <a:stretch>
            <a:fillRect/>
          </a:stretch>
        </p:blipFill>
        <p:spPr>
          <a:xfrm>
            <a:off x="2768600" y="144258"/>
            <a:ext cx="4463472" cy="6294641"/>
          </a:xfrm>
          <a:prstGeom prst="rect">
            <a:avLst/>
          </a:prstGeom>
        </p:spPr>
      </p:pic>
    </p:spTree>
    <p:extLst>
      <p:ext uri="{BB962C8B-B14F-4D97-AF65-F5344CB8AC3E}">
        <p14:creationId xmlns:p14="http://schemas.microsoft.com/office/powerpoint/2010/main" val="555619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274638"/>
            <a:ext cx="9750425" cy="1143000"/>
          </a:xfrm>
        </p:spPr>
        <p:txBody>
          <a:bodyPr/>
          <a:lstStyle/>
          <a:p>
            <a:pPr>
              <a:lnSpc>
                <a:spcPct val="150000"/>
              </a:lnSpc>
            </a:pPr>
            <a:r>
              <a:rPr lang="en-GB" sz="2400" dirty="0"/>
              <a:t>Home-built z-gradient coil, (Turner, NIH, 1990)</a:t>
            </a:r>
            <a:br>
              <a:rPr lang="en-GB" sz="2400" dirty="0"/>
            </a:br>
            <a:r>
              <a:rPr lang="en-GB" sz="2000" dirty="0"/>
              <a:t>This provided the very </a:t>
            </a:r>
            <a:r>
              <a:rPr lang="en-GB" sz="2000"/>
              <a:t>first diffusion-weighted </a:t>
            </a:r>
            <a:r>
              <a:rPr lang="en-GB" sz="2000" dirty="0"/>
              <a:t>EPI images of human brain</a:t>
            </a:r>
          </a:p>
        </p:txBody>
      </p:sp>
      <p:sp>
        <p:nvSpPr>
          <p:cNvPr id="4" name="AutoShape 2" descr="https://zimbra.cbs.mpg.de/service/home/~/Head_gradient.gif?auth=co&amp;loc=en_GB&amp;id=245420&amp;part=2"/>
          <p:cNvSpPr>
            <a:spLocks noChangeAspect="1" noChangeArrowheads="1"/>
          </p:cNvSpPr>
          <p:nvPr/>
        </p:nvSpPr>
        <p:spPr bwMode="auto">
          <a:xfrm>
            <a:off x="155575" y="-2079625"/>
            <a:ext cx="7181850" cy="4343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https://zimbra.cbs.mpg.de/service/home/~/Head_gradient.gif?auth=co&amp;loc=en_GB&amp;id=245420&amp;part=2"/>
          <p:cNvSpPr>
            <a:spLocks noChangeAspect="1" noChangeArrowheads="1"/>
          </p:cNvSpPr>
          <p:nvPr/>
        </p:nvSpPr>
        <p:spPr bwMode="auto">
          <a:xfrm>
            <a:off x="307975" y="-1927225"/>
            <a:ext cx="7181850" cy="4343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360" y="1473260"/>
            <a:ext cx="7983220" cy="482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5496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500062"/>
          </a:xfrm>
        </p:spPr>
        <p:txBody>
          <a:bodyPr/>
          <a:lstStyle/>
          <a:p>
            <a:r>
              <a:rPr lang="en-GB" dirty="0"/>
              <a:t>NIH, 1988-1993</a:t>
            </a:r>
          </a:p>
        </p:txBody>
      </p:sp>
      <p:pic>
        <p:nvPicPr>
          <p:cNvPr id="7" name="Picture 6" descr="A picture containing text, indoor&#10;&#10;Description automatically generated">
            <a:extLst>
              <a:ext uri="{FF2B5EF4-FFF2-40B4-BE49-F238E27FC236}">
                <a16:creationId xmlns:a16="http://schemas.microsoft.com/office/drawing/2014/main" id="{2F21BB86-E702-4EC6-9A02-98FE6711303E}"/>
              </a:ext>
            </a:extLst>
          </p:cNvPr>
          <p:cNvPicPr>
            <a:picLocks noChangeAspect="1"/>
          </p:cNvPicPr>
          <p:nvPr/>
        </p:nvPicPr>
        <p:blipFill>
          <a:blip r:embed="rId2"/>
          <a:stretch>
            <a:fillRect/>
          </a:stretch>
        </p:blipFill>
        <p:spPr>
          <a:xfrm>
            <a:off x="514350" y="989398"/>
            <a:ext cx="4144718" cy="4879204"/>
          </a:xfrm>
          <a:prstGeom prst="rect">
            <a:avLst/>
          </a:prstGeom>
        </p:spPr>
      </p:pic>
      <p:sp>
        <p:nvSpPr>
          <p:cNvPr id="8" name="TextBox 7">
            <a:extLst>
              <a:ext uri="{FF2B5EF4-FFF2-40B4-BE49-F238E27FC236}">
                <a16:creationId xmlns:a16="http://schemas.microsoft.com/office/drawing/2014/main" id="{F143F6DF-56A3-43DB-B6C9-0AF8C21D7ABE}"/>
              </a:ext>
            </a:extLst>
          </p:cNvPr>
          <p:cNvSpPr txBox="1"/>
          <p:nvPr/>
        </p:nvSpPr>
        <p:spPr>
          <a:xfrm>
            <a:off x="4846884" y="1841500"/>
            <a:ext cx="5101909" cy="2677656"/>
          </a:xfrm>
          <a:prstGeom prst="rect">
            <a:avLst/>
          </a:prstGeom>
          <a:noFill/>
        </p:spPr>
        <p:txBody>
          <a:bodyPr wrap="none" rtlCol="0">
            <a:spAutoFit/>
          </a:bodyPr>
          <a:lstStyle/>
          <a:p>
            <a:r>
              <a:rPr lang="en-GB" sz="2400" b="1" dirty="0">
                <a:solidFill>
                  <a:schemeClr val="accent4"/>
                </a:solidFill>
                <a:latin typeface="+mn-lt"/>
              </a:rPr>
              <a:t>Prototype 3-axis shielded gradient set</a:t>
            </a:r>
          </a:p>
          <a:p>
            <a:r>
              <a:rPr lang="en-GB" sz="2400" b="1" dirty="0">
                <a:solidFill>
                  <a:schemeClr val="accent4"/>
                </a:solidFill>
                <a:latin typeface="+mn-lt"/>
              </a:rPr>
              <a:t>for animal MRI built in 1990</a:t>
            </a:r>
          </a:p>
          <a:p>
            <a:endParaRPr lang="en-GB" sz="2400" b="1" dirty="0">
              <a:solidFill>
                <a:schemeClr val="accent4"/>
              </a:solidFill>
              <a:latin typeface="+mn-lt"/>
            </a:endParaRPr>
          </a:p>
          <a:p>
            <a:r>
              <a:rPr lang="en-GB" sz="2400" b="1" dirty="0">
                <a:solidFill>
                  <a:schemeClr val="accent4"/>
                </a:solidFill>
                <a:latin typeface="+mn-lt"/>
              </a:rPr>
              <a:t>Built by engineers in Biomedical </a:t>
            </a:r>
          </a:p>
          <a:p>
            <a:r>
              <a:rPr lang="en-GB" sz="2400" b="1" dirty="0">
                <a:solidFill>
                  <a:schemeClr val="accent4"/>
                </a:solidFill>
                <a:latin typeface="+mn-lt"/>
              </a:rPr>
              <a:t>Engineering and Instrumentation </a:t>
            </a:r>
          </a:p>
          <a:p>
            <a:r>
              <a:rPr lang="en-GB" sz="2400" b="1" dirty="0">
                <a:solidFill>
                  <a:schemeClr val="accent4"/>
                </a:solidFill>
                <a:latin typeface="+mn-lt"/>
              </a:rPr>
              <a:t>Program (BEIP) using my digital </a:t>
            </a:r>
          </a:p>
          <a:p>
            <a:r>
              <a:rPr lang="en-GB" sz="2400" b="1" dirty="0">
                <a:solidFill>
                  <a:schemeClr val="accent4"/>
                </a:solidFill>
                <a:latin typeface="+mn-lt"/>
              </a:rPr>
              <a:t>track placement data</a:t>
            </a:r>
          </a:p>
        </p:txBody>
      </p:sp>
    </p:spTree>
    <p:extLst>
      <p:ext uri="{BB962C8B-B14F-4D97-AF65-F5344CB8AC3E}">
        <p14:creationId xmlns:p14="http://schemas.microsoft.com/office/powerpoint/2010/main" val="2003366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588962"/>
          </a:xfrm>
        </p:spPr>
        <p:txBody>
          <a:bodyPr/>
          <a:lstStyle/>
          <a:p>
            <a:r>
              <a:rPr lang="en-GB" dirty="0"/>
              <a:t>Gradient Coil Development</a:t>
            </a:r>
          </a:p>
        </p:txBody>
      </p:sp>
      <p:sp>
        <p:nvSpPr>
          <p:cNvPr id="3" name="Content Placeholder 2"/>
          <p:cNvSpPr>
            <a:spLocks noGrp="1"/>
          </p:cNvSpPr>
          <p:nvPr>
            <p:ph idx="1"/>
          </p:nvPr>
        </p:nvSpPr>
        <p:spPr>
          <a:xfrm>
            <a:off x="514350" y="863600"/>
            <a:ext cx="9258300" cy="5251450"/>
          </a:xfrm>
        </p:spPr>
        <p:txBody>
          <a:bodyPr/>
          <a:lstStyle/>
          <a:p>
            <a:r>
              <a:rPr lang="en-GB" sz="2400" dirty="0"/>
              <a:t>Driven by the ambition to obtain very fast images of human head</a:t>
            </a:r>
          </a:p>
          <a:p>
            <a:pPr lvl="1"/>
            <a:r>
              <a:rPr lang="en-GB" sz="2000" dirty="0"/>
              <a:t>For measurement of water diffusion and brain function</a:t>
            </a:r>
          </a:p>
          <a:p>
            <a:r>
              <a:rPr lang="en-GB" sz="2400" dirty="0"/>
              <a:t>Mathematics and design entirely performed by physicists</a:t>
            </a:r>
          </a:p>
          <a:p>
            <a:r>
              <a:rPr lang="en-GB" sz="2400" dirty="0"/>
              <a:t>Construction in laboratory machine shops, or commissioned</a:t>
            </a:r>
          </a:p>
          <a:p>
            <a:r>
              <a:rPr lang="en-GB" sz="2400" dirty="0"/>
              <a:t>No direct industrial involvement, no radiology involvement</a:t>
            </a:r>
          </a:p>
          <a:p>
            <a:r>
              <a:rPr lang="en-GB" sz="2400" dirty="0"/>
              <a:t>Later developments by Peter Roemer and Bill Edelstein (both physicists) at GE research labs in Schenectady, who also derived the Shielding Equation</a:t>
            </a:r>
          </a:p>
          <a:p>
            <a:r>
              <a:rPr lang="en-GB" sz="2400" dirty="0"/>
              <a:t>Rapid take-up of Nottingham’s patent licenses from British Technology Group ensured that the new technology penetrated quickly across MRI manufacturing industry</a:t>
            </a:r>
          </a:p>
          <a:p>
            <a:pPr lvl="1"/>
            <a:r>
              <a:rPr lang="en-GB" sz="2000" dirty="0"/>
              <a:t>Fingerprint coil designs</a:t>
            </a:r>
          </a:p>
          <a:p>
            <a:pPr lvl="1"/>
            <a:r>
              <a:rPr lang="en-GB" sz="2000" dirty="0"/>
              <a:t>Active shielding </a:t>
            </a:r>
          </a:p>
          <a:p>
            <a:endParaRPr lang="en-GB" sz="2400" dirty="0"/>
          </a:p>
        </p:txBody>
      </p:sp>
    </p:spTree>
    <p:extLst>
      <p:ext uri="{BB962C8B-B14F-4D97-AF65-F5344CB8AC3E}">
        <p14:creationId xmlns:p14="http://schemas.microsoft.com/office/powerpoint/2010/main" val="276176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7831F-59BC-41DF-A9F3-4E50E51325B0}"/>
              </a:ext>
            </a:extLst>
          </p:cNvPr>
          <p:cNvSpPr>
            <a:spLocks noGrp="1"/>
          </p:cNvSpPr>
          <p:nvPr>
            <p:ph type="title"/>
          </p:nvPr>
        </p:nvSpPr>
        <p:spPr/>
        <p:txBody>
          <a:bodyPr/>
          <a:lstStyle/>
          <a:p>
            <a:r>
              <a:rPr lang="en-GB" sz="2200" dirty="0"/>
              <a:t>3) Development by </a:t>
            </a:r>
            <a:r>
              <a:rPr lang="en-GB" sz="2200" dirty="0" err="1"/>
              <a:t>Pykett</a:t>
            </a:r>
            <a:r>
              <a:rPr lang="en-GB" sz="2200" dirty="0"/>
              <a:t> and </a:t>
            </a:r>
            <a:r>
              <a:rPr lang="en-GB" sz="2200" dirty="0" err="1"/>
              <a:t>Rzedzian</a:t>
            </a:r>
            <a:r>
              <a:rPr lang="en-GB" sz="2200" dirty="0"/>
              <a:t> of a purpose-built whole-body MRI scanner capable of snapshot echo-planar imaging, at Advanced NMR Systems in Massachusetts in 1987</a:t>
            </a:r>
          </a:p>
        </p:txBody>
      </p:sp>
      <p:sp>
        <p:nvSpPr>
          <p:cNvPr id="3" name="Content Placeholder 2">
            <a:extLst>
              <a:ext uri="{FF2B5EF4-FFF2-40B4-BE49-F238E27FC236}">
                <a16:creationId xmlns:a16="http://schemas.microsoft.com/office/drawing/2014/main" id="{D9A5944E-30C0-40C2-A75B-8DE514C72E28}"/>
              </a:ext>
            </a:extLst>
          </p:cNvPr>
          <p:cNvSpPr>
            <a:spLocks noGrp="1"/>
          </p:cNvSpPr>
          <p:nvPr>
            <p:ph idx="1"/>
          </p:nvPr>
        </p:nvSpPr>
        <p:spPr>
          <a:xfrm>
            <a:off x="114300" y="1600200"/>
            <a:ext cx="5410200" cy="4649510"/>
          </a:xfrm>
        </p:spPr>
        <p:txBody>
          <a:bodyPr/>
          <a:lstStyle/>
          <a:p>
            <a:r>
              <a:rPr lang="en-GB" sz="2000" dirty="0"/>
              <a:t>Ian </a:t>
            </a:r>
            <a:r>
              <a:rPr lang="en-GB" sz="2000" dirty="0" err="1"/>
              <a:t>Pykett</a:t>
            </a:r>
            <a:r>
              <a:rPr lang="en-GB" sz="2000" dirty="0"/>
              <a:t> and Richard </a:t>
            </a:r>
            <a:r>
              <a:rPr lang="en-GB" sz="2000" dirty="0" err="1"/>
              <a:t>Rzedzian</a:t>
            </a:r>
            <a:r>
              <a:rPr lang="en-GB" sz="2000" dirty="0"/>
              <a:t> were PhD EPI students with Mansfield in Nottingham University’s Physics Department</a:t>
            </a:r>
          </a:p>
          <a:p>
            <a:r>
              <a:rPr lang="en-GB" sz="2000" dirty="0" err="1"/>
              <a:t>Pykett</a:t>
            </a:r>
            <a:r>
              <a:rPr lang="en-GB" sz="2000" dirty="0"/>
              <a:t> joined the MGH Radiology Department in 1980, </a:t>
            </a:r>
            <a:r>
              <a:rPr lang="en-GB" sz="2000" dirty="0" err="1"/>
              <a:t>Rzedzian</a:t>
            </a:r>
            <a:r>
              <a:rPr lang="en-GB" sz="2000" dirty="0"/>
              <a:t> later</a:t>
            </a:r>
          </a:p>
          <a:p>
            <a:r>
              <a:rPr lang="en-GB" sz="2000" dirty="0"/>
              <a:t>They founded Advanced NMR Systems, Inc in Massachusetts in about 1984</a:t>
            </a:r>
          </a:p>
          <a:p>
            <a:r>
              <a:rPr lang="en-GB" sz="2000" dirty="0"/>
              <a:t>Implemented EPI using gradient coils driven into powerful oscillation with large capacitors</a:t>
            </a:r>
          </a:p>
          <a:p>
            <a:r>
              <a:rPr lang="en-GB" sz="2000" dirty="0"/>
              <a:t>Employed Mark Cohen and Robert </a:t>
            </a:r>
            <a:r>
              <a:rPr lang="en-GB" sz="2000" dirty="0" err="1"/>
              <a:t>Wesisskoff</a:t>
            </a:r>
            <a:r>
              <a:rPr lang="en-GB" sz="2000" dirty="0"/>
              <a:t> in 1987</a:t>
            </a:r>
          </a:p>
          <a:p>
            <a:r>
              <a:rPr lang="en-GB" sz="2000" dirty="0"/>
              <a:t>Installed first commercial EPI scanner at MGH in 1986-87</a:t>
            </a:r>
          </a:p>
        </p:txBody>
      </p:sp>
      <p:pic>
        <p:nvPicPr>
          <p:cNvPr id="5" name="Picture 4">
            <a:extLst>
              <a:ext uri="{FF2B5EF4-FFF2-40B4-BE49-F238E27FC236}">
                <a16:creationId xmlns:a16="http://schemas.microsoft.com/office/drawing/2014/main" id="{7BCEA07E-437A-4DEA-B3CC-D5C99D1B2A9D}"/>
              </a:ext>
            </a:extLst>
          </p:cNvPr>
          <p:cNvPicPr>
            <a:picLocks noChangeAspect="1"/>
          </p:cNvPicPr>
          <p:nvPr/>
        </p:nvPicPr>
        <p:blipFill>
          <a:blip r:embed="rId2"/>
          <a:stretch>
            <a:fillRect/>
          </a:stretch>
        </p:blipFill>
        <p:spPr>
          <a:xfrm>
            <a:off x="5667703" y="1417638"/>
            <a:ext cx="4504997" cy="4832072"/>
          </a:xfrm>
          <a:prstGeom prst="rect">
            <a:avLst/>
          </a:prstGeom>
        </p:spPr>
      </p:pic>
    </p:spTree>
    <p:extLst>
      <p:ext uri="{BB962C8B-B14F-4D97-AF65-F5344CB8AC3E}">
        <p14:creationId xmlns:p14="http://schemas.microsoft.com/office/powerpoint/2010/main" val="235926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1BCE-F288-49CA-B80F-F03CC03104A1}"/>
              </a:ext>
            </a:extLst>
          </p:cNvPr>
          <p:cNvSpPr>
            <a:spLocks noGrp="1"/>
          </p:cNvSpPr>
          <p:nvPr>
            <p:ph type="title"/>
          </p:nvPr>
        </p:nvSpPr>
        <p:spPr/>
        <p:txBody>
          <a:bodyPr/>
          <a:lstStyle/>
          <a:p>
            <a:r>
              <a:rPr lang="en-GB" dirty="0"/>
              <a:t>Physics/Radiology Interactions</a:t>
            </a:r>
          </a:p>
        </p:txBody>
      </p:sp>
      <p:sp>
        <p:nvSpPr>
          <p:cNvPr id="3" name="Content Placeholder 2">
            <a:extLst>
              <a:ext uri="{FF2B5EF4-FFF2-40B4-BE49-F238E27FC236}">
                <a16:creationId xmlns:a16="http://schemas.microsoft.com/office/drawing/2014/main" id="{EC2BE1BA-EF4C-42B4-8F5C-21FB416D8CC1}"/>
              </a:ext>
            </a:extLst>
          </p:cNvPr>
          <p:cNvSpPr>
            <a:spLocks noGrp="1"/>
          </p:cNvSpPr>
          <p:nvPr>
            <p:ph idx="1"/>
          </p:nvPr>
        </p:nvSpPr>
        <p:spPr>
          <a:xfrm>
            <a:off x="317500" y="1600200"/>
            <a:ext cx="9677400" cy="4525963"/>
          </a:xfrm>
        </p:spPr>
        <p:txBody>
          <a:bodyPr/>
          <a:lstStyle/>
          <a:p>
            <a:r>
              <a:rPr lang="en-GB" dirty="0"/>
              <a:t>Ian </a:t>
            </a:r>
            <a:r>
              <a:rPr lang="en-GB" dirty="0" err="1"/>
              <a:t>Pykett</a:t>
            </a:r>
            <a:r>
              <a:rPr lang="en-GB" dirty="0"/>
              <a:t> joined MGH Radiology, Boston, in 1981</a:t>
            </a:r>
          </a:p>
          <a:p>
            <a:r>
              <a:rPr lang="en-GB" dirty="0"/>
              <a:t>Tom Brady was head of MGH Radiology, and helped the British scientists </a:t>
            </a:r>
            <a:r>
              <a:rPr lang="en-GB" dirty="0" err="1"/>
              <a:t>Pykett</a:t>
            </a:r>
            <a:r>
              <a:rPr lang="en-GB" dirty="0"/>
              <a:t> and </a:t>
            </a:r>
            <a:r>
              <a:rPr lang="en-GB" dirty="0" err="1"/>
              <a:t>Rzedzian</a:t>
            </a:r>
            <a:r>
              <a:rPr lang="en-GB" dirty="0"/>
              <a:t> to attract major venture capital funding for ANMR</a:t>
            </a:r>
          </a:p>
          <a:p>
            <a:r>
              <a:rPr lang="en-GB" dirty="0"/>
              <a:t>MGH installed the first EPI scanner built by ANMR</a:t>
            </a:r>
          </a:p>
          <a:p>
            <a:r>
              <a:rPr lang="en-GB" dirty="0"/>
              <a:t>Bruce Rosen, a young MD/PhD radiology professor at MGH, made great contributions to early EPI papers</a:t>
            </a:r>
          </a:p>
          <a:p>
            <a:r>
              <a:rPr lang="en-GB" dirty="0"/>
              <a:t>Unusual partnership between MRI physics and radiology</a:t>
            </a:r>
          </a:p>
          <a:p>
            <a:r>
              <a:rPr lang="en-GB" dirty="0"/>
              <a:t>GE tried and failed to obtain ANMR’s trade secrets, even after major investment in the company</a:t>
            </a:r>
          </a:p>
          <a:p>
            <a:r>
              <a:rPr lang="en-GB" dirty="0"/>
              <a:t>Eventually GE and Siemens came up with better products</a:t>
            </a:r>
          </a:p>
          <a:p>
            <a:endParaRPr lang="en-GB" dirty="0"/>
          </a:p>
          <a:p>
            <a:endParaRPr lang="en-GB" dirty="0"/>
          </a:p>
          <a:p>
            <a:endParaRPr lang="en-GB" dirty="0"/>
          </a:p>
        </p:txBody>
      </p:sp>
    </p:spTree>
    <p:extLst>
      <p:ext uri="{BB962C8B-B14F-4D97-AF65-F5344CB8AC3E}">
        <p14:creationId xmlns:p14="http://schemas.microsoft.com/office/powerpoint/2010/main" val="312234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10AAE-3EC7-4AD9-A565-F63F0AC4E4D0}"/>
              </a:ext>
            </a:extLst>
          </p:cNvPr>
          <p:cNvSpPr>
            <a:spLocks noGrp="1"/>
          </p:cNvSpPr>
          <p:nvPr>
            <p:ph type="title"/>
          </p:nvPr>
        </p:nvSpPr>
        <p:spPr>
          <a:xfrm>
            <a:off x="514350" y="274638"/>
            <a:ext cx="9258300" cy="754062"/>
          </a:xfrm>
        </p:spPr>
        <p:txBody>
          <a:bodyPr/>
          <a:lstStyle/>
          <a:p>
            <a:r>
              <a:rPr lang="en-GB" sz="2400" dirty="0"/>
              <a:t>4) Introduction of diffusion-weighted EPI by Turner and Le </a:t>
            </a:r>
            <a:r>
              <a:rPr lang="en-GB" sz="2400" dirty="0" err="1"/>
              <a:t>Bihan</a:t>
            </a:r>
            <a:r>
              <a:rPr lang="en-GB" sz="2400" dirty="0"/>
              <a:t> as a clinical modality in radiology at NIH, between 1989 and 1992</a:t>
            </a:r>
          </a:p>
        </p:txBody>
      </p:sp>
      <p:sp>
        <p:nvSpPr>
          <p:cNvPr id="3" name="Content Placeholder 2">
            <a:extLst>
              <a:ext uri="{FF2B5EF4-FFF2-40B4-BE49-F238E27FC236}">
                <a16:creationId xmlns:a16="http://schemas.microsoft.com/office/drawing/2014/main" id="{526B1405-1596-4F07-805D-A7B0A8326765}"/>
              </a:ext>
            </a:extLst>
          </p:cNvPr>
          <p:cNvSpPr>
            <a:spLocks noGrp="1"/>
          </p:cNvSpPr>
          <p:nvPr>
            <p:ph idx="1"/>
          </p:nvPr>
        </p:nvSpPr>
        <p:spPr>
          <a:xfrm>
            <a:off x="298450" y="1028700"/>
            <a:ext cx="9690100" cy="5247482"/>
          </a:xfrm>
        </p:spPr>
        <p:txBody>
          <a:bodyPr/>
          <a:lstStyle/>
          <a:p>
            <a:r>
              <a:rPr lang="en-GB" sz="1900" dirty="0"/>
              <a:t>Bushell and Taylor, and then Le </a:t>
            </a:r>
            <a:r>
              <a:rPr lang="en-GB" sz="1900" dirty="0" err="1"/>
              <a:t>Bihan</a:t>
            </a:r>
            <a:r>
              <a:rPr lang="en-GB" sz="1900" dirty="0"/>
              <a:t>, proposed diffusion-weighted MRI in 1985</a:t>
            </a:r>
          </a:p>
          <a:p>
            <a:r>
              <a:rPr lang="en-GB" sz="1900" dirty="0"/>
              <a:t>Turner proposed the first diffusion-weighted EPI sequences in 1986, when still at Nottingham</a:t>
            </a:r>
          </a:p>
          <a:p>
            <a:r>
              <a:rPr lang="en-GB" sz="1900" dirty="0"/>
              <a:t>Turner arrived at the NMR Centre, NIH in 1988, and started to work with Denis Le </a:t>
            </a:r>
            <a:r>
              <a:rPr lang="en-GB" sz="1900" dirty="0" err="1"/>
              <a:t>Bihan</a:t>
            </a:r>
            <a:endParaRPr lang="en-GB" sz="1900" dirty="0"/>
          </a:p>
          <a:p>
            <a:r>
              <a:rPr lang="en-GB" sz="1900" dirty="0"/>
              <a:t>Visiting Scientist with the Biomedical Engineering and Instrumentation Program</a:t>
            </a:r>
          </a:p>
          <a:p>
            <a:r>
              <a:rPr lang="en-GB" sz="1900" dirty="0"/>
              <a:t>Set up gradient coil design software and construction processes</a:t>
            </a:r>
          </a:p>
          <a:p>
            <a:r>
              <a:rPr lang="en-GB" sz="1900" dirty="0"/>
              <a:t>Implemented EPI on 2.0T and 4.7 GE Omega MRI animal scanners</a:t>
            </a:r>
          </a:p>
          <a:p>
            <a:pPr lvl="1"/>
            <a:r>
              <a:rPr lang="en-GB" sz="1900" dirty="0"/>
              <a:t>For the first time at NIH</a:t>
            </a:r>
          </a:p>
          <a:p>
            <a:pPr lvl="1"/>
            <a:r>
              <a:rPr lang="en-GB" sz="1900" dirty="0"/>
              <a:t>Using GE-manufactured shielded gradient coils</a:t>
            </a:r>
          </a:p>
          <a:p>
            <a:pPr lvl="1"/>
            <a:r>
              <a:rPr lang="en-GB" sz="1900" dirty="0"/>
              <a:t>Software assistance from Sukumar</a:t>
            </a:r>
          </a:p>
          <a:p>
            <a:pPr lvl="1"/>
            <a:r>
              <a:rPr lang="en-GB" sz="1900" dirty="0"/>
              <a:t>Obtained good quality diffusion-weighted MRI of cat brain</a:t>
            </a:r>
          </a:p>
          <a:p>
            <a:r>
              <a:rPr lang="en-GB" sz="1900" dirty="0"/>
              <a:t>Used home-built single-axis head gradient coil on Signa 1.5T whole-body scanner to implement human head EPI in 1989</a:t>
            </a:r>
          </a:p>
          <a:p>
            <a:pPr lvl="1"/>
            <a:r>
              <a:rPr lang="en-GB" sz="1900" dirty="0"/>
              <a:t>With software help from James McFall, Bob </a:t>
            </a:r>
            <a:r>
              <a:rPr lang="en-GB" sz="1900" dirty="0" err="1"/>
              <a:t>Vavrek</a:t>
            </a:r>
            <a:r>
              <a:rPr lang="en-GB" sz="1900" dirty="0"/>
              <a:t> and Joe Maier, GE engineers in skunkworks at GE Waukesha</a:t>
            </a:r>
          </a:p>
          <a:p>
            <a:pPr marL="0" indent="0">
              <a:buNone/>
            </a:pPr>
            <a:endParaRPr lang="en-GB" dirty="0"/>
          </a:p>
        </p:txBody>
      </p:sp>
    </p:spTree>
    <p:extLst>
      <p:ext uri="{BB962C8B-B14F-4D97-AF65-F5344CB8AC3E}">
        <p14:creationId xmlns:p14="http://schemas.microsoft.com/office/powerpoint/2010/main" val="247049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487362"/>
          </a:xfrm>
        </p:spPr>
        <p:txBody>
          <a:bodyPr/>
          <a:lstStyle/>
          <a:p>
            <a:r>
              <a:rPr lang="en-GB" dirty="0"/>
              <a:t>Imaging diffusion in living human brain</a:t>
            </a:r>
          </a:p>
        </p:txBody>
      </p:sp>
      <p:sp>
        <p:nvSpPr>
          <p:cNvPr id="3" name="Content Placeholder 2"/>
          <p:cNvSpPr>
            <a:spLocks noGrp="1"/>
          </p:cNvSpPr>
          <p:nvPr>
            <p:ph idx="1"/>
          </p:nvPr>
        </p:nvSpPr>
        <p:spPr>
          <a:xfrm>
            <a:off x="304800" y="848360"/>
            <a:ext cx="9690100" cy="5501640"/>
          </a:xfrm>
        </p:spPr>
        <p:txBody>
          <a:bodyPr/>
          <a:lstStyle/>
          <a:p>
            <a:r>
              <a:rPr lang="en-GB" dirty="0"/>
              <a:t>Molecular self-diffusion can be measured using NMR </a:t>
            </a:r>
          </a:p>
          <a:p>
            <a:r>
              <a:rPr lang="en-GB" dirty="0"/>
              <a:t>Magnetic field gradient pulses, applied before signal acquisition, </a:t>
            </a:r>
            <a:r>
              <a:rPr lang="en-GB" dirty="0" err="1"/>
              <a:t>dephase</a:t>
            </a:r>
            <a:r>
              <a:rPr lang="en-GB" dirty="0"/>
              <a:t> and then rephase the nuclear spin magnetization (</a:t>
            </a:r>
            <a:r>
              <a:rPr lang="en-GB" dirty="0" err="1"/>
              <a:t>Stejkal</a:t>
            </a:r>
            <a:r>
              <a:rPr lang="en-GB" dirty="0"/>
              <a:t> and Tanner, 1965)</a:t>
            </a:r>
          </a:p>
          <a:p>
            <a:pPr lvl="1"/>
            <a:r>
              <a:rPr lang="en-GB" sz="2000" dirty="0"/>
              <a:t>Spins that have moved before </a:t>
            </a:r>
            <a:r>
              <a:rPr lang="en-GB" sz="2000" dirty="0" err="1"/>
              <a:t>rephasing</a:t>
            </a:r>
            <a:r>
              <a:rPr lang="en-GB" sz="2000" dirty="0"/>
              <a:t> gradient applied are poorly refocused, and thus give lower signal</a:t>
            </a:r>
          </a:p>
          <a:p>
            <a:r>
              <a:rPr lang="en-GB" dirty="0"/>
              <a:t>To image effect of diffusion: introduce balanced motion encoding gradients into MR imaging sequence</a:t>
            </a:r>
          </a:p>
          <a:p>
            <a:r>
              <a:rPr lang="en-GB" dirty="0"/>
              <a:t>Big problem</a:t>
            </a:r>
          </a:p>
          <a:p>
            <a:pPr lvl="1"/>
            <a:r>
              <a:rPr lang="en-GB" sz="2000" dirty="0"/>
              <a:t>These gradient pulses sensitize signal greatly to bulk motion of object</a:t>
            </a:r>
          </a:p>
          <a:p>
            <a:pPr lvl="1"/>
            <a:r>
              <a:rPr lang="en-GB" sz="2000" dirty="0"/>
              <a:t>Human heads move distances of millimeters over minutes, even if clamped</a:t>
            </a:r>
          </a:p>
          <a:p>
            <a:pPr lvl="1"/>
            <a:r>
              <a:rPr lang="en-GB" sz="2000" dirty="0"/>
              <a:t>In 1985, almost all MRI applications used </a:t>
            </a:r>
            <a:r>
              <a:rPr lang="en-GB" sz="2000" dirty="0" err="1"/>
              <a:t>multipulse</a:t>
            </a:r>
            <a:r>
              <a:rPr lang="en-GB" sz="2000" dirty="0"/>
              <a:t> imaging sequences</a:t>
            </a:r>
          </a:p>
          <a:p>
            <a:pPr lvl="1"/>
            <a:r>
              <a:rPr lang="en-GB" sz="2000" dirty="0"/>
              <a:t>Signal from each </a:t>
            </a:r>
            <a:r>
              <a:rPr lang="en-GB" sz="2000" dirty="0" err="1"/>
              <a:t>rf</a:t>
            </a:r>
            <a:r>
              <a:rPr lang="en-GB" sz="2000" dirty="0"/>
              <a:t> excitation in a </a:t>
            </a:r>
            <a:r>
              <a:rPr lang="en-GB" sz="2000" dirty="0" err="1"/>
              <a:t>multipulse</a:t>
            </a:r>
            <a:r>
              <a:rPr lang="en-GB" sz="2000" dirty="0"/>
              <a:t> MRI sequence becomes incoherent</a:t>
            </a:r>
          </a:p>
          <a:p>
            <a:pPr lvl="1"/>
            <a:r>
              <a:rPr lang="en-GB" dirty="0"/>
              <a:t>This generates severe distributed motion artefacts in the image</a:t>
            </a:r>
          </a:p>
          <a:p>
            <a:pPr lvl="1"/>
            <a:endParaRPr lang="en-GB" dirty="0"/>
          </a:p>
        </p:txBody>
      </p:sp>
    </p:spTree>
    <p:extLst>
      <p:ext uri="{BB962C8B-B14F-4D97-AF65-F5344CB8AC3E}">
        <p14:creationId xmlns:p14="http://schemas.microsoft.com/office/powerpoint/2010/main" val="161063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500062"/>
          </a:xfrm>
        </p:spPr>
        <p:txBody>
          <a:bodyPr/>
          <a:lstStyle/>
          <a:p>
            <a:r>
              <a:rPr lang="en-GB" dirty="0"/>
              <a:t>In 1986, I Proposed the Solution</a:t>
            </a:r>
          </a:p>
        </p:txBody>
      </p:sp>
      <p:sp>
        <p:nvSpPr>
          <p:cNvPr id="3" name="Content Placeholder 2"/>
          <p:cNvSpPr>
            <a:spLocks noGrp="1"/>
          </p:cNvSpPr>
          <p:nvPr>
            <p:ph idx="1"/>
          </p:nvPr>
        </p:nvSpPr>
        <p:spPr>
          <a:xfrm>
            <a:off x="292100" y="774700"/>
            <a:ext cx="9702800" cy="5481320"/>
          </a:xfrm>
        </p:spPr>
        <p:txBody>
          <a:bodyPr/>
          <a:lstStyle/>
          <a:p>
            <a:r>
              <a:rPr lang="en-GB" dirty="0"/>
              <a:t>Collect all the data required to form the MR image after one RF excitation</a:t>
            </a:r>
          </a:p>
          <a:p>
            <a:pPr lvl="1"/>
            <a:r>
              <a:rPr lang="en-GB" sz="2000" dirty="0"/>
              <a:t>in less than 100 milliseconds</a:t>
            </a:r>
          </a:p>
          <a:p>
            <a:r>
              <a:rPr lang="en-GB" dirty="0"/>
              <a:t>Apply diffusion encoding gradients only once per entire image slice</a:t>
            </a:r>
          </a:p>
          <a:p>
            <a:r>
              <a:rPr lang="en-GB" dirty="0"/>
              <a:t>Head motion </a:t>
            </a:r>
            <a:r>
              <a:rPr lang="en-GB" dirty="0" err="1"/>
              <a:t>artifact</a:t>
            </a:r>
            <a:r>
              <a:rPr lang="en-GB" dirty="0"/>
              <a:t> cannot occur</a:t>
            </a:r>
          </a:p>
          <a:p>
            <a:r>
              <a:rPr lang="en-GB" dirty="0"/>
              <a:t>Optimal choice in 1986: Echo Planar Imaging</a:t>
            </a:r>
          </a:p>
          <a:p>
            <a:pPr lvl="1"/>
            <a:r>
              <a:rPr lang="en-GB" sz="2000" dirty="0"/>
              <a:t>Invented by Sir Peter Mansfield in 1977, and implemented in</a:t>
            </a:r>
          </a:p>
          <a:p>
            <a:pPr lvl="2"/>
            <a:r>
              <a:rPr lang="en-GB" sz="2000" dirty="0"/>
              <a:t>Nottingham, at 0.5 T field strength</a:t>
            </a:r>
          </a:p>
          <a:p>
            <a:pPr lvl="2"/>
            <a:r>
              <a:rPr lang="en-GB" sz="2000" dirty="0"/>
              <a:t>Advanced NMR, Massachusetts, at 2 T field strength</a:t>
            </a:r>
          </a:p>
          <a:p>
            <a:r>
              <a:rPr lang="en-GB" dirty="0"/>
              <a:t>In 1986, I proposed diffusion-weighted EPI </a:t>
            </a:r>
          </a:p>
          <a:p>
            <a:pPr lvl="1"/>
            <a:r>
              <a:rPr lang="en-GB" sz="2000" dirty="0"/>
              <a:t>at the NATO Advanced Study Institute on Cerebral Blood Flow: Mathematical Models, Instrumentation, and Imaging Techniques for the Study of CBF</a:t>
            </a:r>
          </a:p>
          <a:p>
            <a:pPr lvl="1"/>
            <a:r>
              <a:rPr lang="en-GB" sz="2000" dirty="0"/>
              <a:t>Held June 2-13, 1986, in L'Aquila, Italy</a:t>
            </a:r>
          </a:p>
          <a:p>
            <a:pPr lvl="1"/>
            <a:r>
              <a:rPr lang="en-GB" sz="2000" dirty="0"/>
              <a:t>Proceedings published in 1988 (eds. A Rescigno and A </a:t>
            </a:r>
            <a:r>
              <a:rPr lang="en-GB" sz="2000" dirty="0" err="1"/>
              <a:t>Boicelli</a:t>
            </a:r>
            <a:r>
              <a:rPr lang="en-GB" sz="2000" dirty="0"/>
              <a:t>, Plenum Press)</a:t>
            </a:r>
          </a:p>
          <a:p>
            <a:pPr lvl="1"/>
            <a:r>
              <a:rPr lang="en-GB" sz="2000" dirty="0"/>
              <a:t>Main motivation was to measure perfusion by IVIM</a:t>
            </a:r>
            <a:endParaRPr lang="en-GB" dirty="0"/>
          </a:p>
          <a:p>
            <a:pPr lvl="2"/>
            <a:endParaRPr lang="en-GB" dirty="0"/>
          </a:p>
          <a:p>
            <a:pPr marL="0" indent="0">
              <a:buNone/>
            </a:pPr>
            <a:endParaRPr lang="en-GB" dirty="0"/>
          </a:p>
        </p:txBody>
      </p:sp>
    </p:spTree>
    <p:extLst>
      <p:ext uri="{BB962C8B-B14F-4D97-AF65-F5344CB8AC3E}">
        <p14:creationId xmlns:p14="http://schemas.microsoft.com/office/powerpoint/2010/main" val="144794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First-Presented Diffusion-Weighted EPI Sequence (1986)</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358" y="1223645"/>
            <a:ext cx="4156091" cy="3830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309" y="1223644"/>
            <a:ext cx="5772682" cy="3627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8548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p>
        </p:txBody>
      </p:sp>
      <p:sp>
        <p:nvSpPr>
          <p:cNvPr id="3" name="Content Placeholder 2"/>
          <p:cNvSpPr>
            <a:spLocks noGrp="1"/>
          </p:cNvSpPr>
          <p:nvPr>
            <p:ph idx="1"/>
          </p:nvPr>
        </p:nvSpPr>
        <p:spPr>
          <a:xfrm>
            <a:off x="514350" y="1955800"/>
            <a:ext cx="9258300" cy="3761828"/>
          </a:xfrm>
        </p:spPr>
        <p:txBody>
          <a:bodyPr/>
          <a:lstStyle/>
          <a:p>
            <a:r>
              <a:rPr lang="en-GB" sz="2400" dirty="0"/>
              <a:t>Magnetic Resonance Imaging has become a major clinical modality due to the interactions between three social worlds</a:t>
            </a:r>
          </a:p>
          <a:p>
            <a:pPr lvl="1"/>
            <a:r>
              <a:rPr lang="en-GB" sz="2400" dirty="0"/>
              <a:t>Research Physics</a:t>
            </a:r>
          </a:p>
          <a:p>
            <a:pPr lvl="1"/>
            <a:r>
              <a:rPr lang="en-GB" sz="2400" dirty="0"/>
              <a:t>Radiology</a:t>
            </a:r>
          </a:p>
          <a:p>
            <a:pPr lvl="1"/>
            <a:r>
              <a:rPr lang="en-GB" sz="2400" dirty="0"/>
              <a:t>Industrial Engineering</a:t>
            </a:r>
          </a:p>
          <a:p>
            <a:r>
              <a:rPr lang="en-GB" sz="2400" dirty="0"/>
              <a:t>Each has its own structures of authority, economics, ethos, and culture</a:t>
            </a:r>
          </a:p>
          <a:p>
            <a:r>
              <a:rPr lang="en-GB" sz="2400" dirty="0"/>
              <a:t>I will describe eight breakthroughs illustrating their mutual involvement </a:t>
            </a:r>
          </a:p>
        </p:txBody>
      </p:sp>
    </p:spTree>
    <p:extLst>
      <p:ext uri="{BB962C8B-B14F-4D97-AF65-F5344CB8AC3E}">
        <p14:creationId xmlns:p14="http://schemas.microsoft.com/office/powerpoint/2010/main" val="136238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83E9C-0E1F-411C-A4B4-CEE5531A71A2}"/>
              </a:ext>
            </a:extLst>
          </p:cNvPr>
          <p:cNvSpPr>
            <a:spLocks noGrp="1"/>
          </p:cNvSpPr>
          <p:nvPr>
            <p:ph type="title"/>
          </p:nvPr>
        </p:nvSpPr>
        <p:spPr/>
        <p:txBody>
          <a:bodyPr/>
          <a:lstStyle/>
          <a:p>
            <a:r>
              <a:rPr lang="en-GB" sz="2800" dirty="0"/>
              <a:t>May 1988—I moved from Nottingham to NIH</a:t>
            </a:r>
          </a:p>
        </p:txBody>
      </p:sp>
      <p:sp>
        <p:nvSpPr>
          <p:cNvPr id="3" name="Content Placeholder 2">
            <a:extLst>
              <a:ext uri="{FF2B5EF4-FFF2-40B4-BE49-F238E27FC236}">
                <a16:creationId xmlns:a16="http://schemas.microsoft.com/office/drawing/2014/main" id="{5137B311-6821-4AD5-AC7F-2D24ACDBAB9E}"/>
              </a:ext>
            </a:extLst>
          </p:cNvPr>
          <p:cNvSpPr>
            <a:spLocks noGrp="1"/>
          </p:cNvSpPr>
          <p:nvPr>
            <p:ph idx="1"/>
          </p:nvPr>
        </p:nvSpPr>
        <p:spPr>
          <a:xfrm>
            <a:off x="514350" y="1816101"/>
            <a:ext cx="9258300" cy="3441700"/>
          </a:xfrm>
        </p:spPr>
        <p:txBody>
          <a:bodyPr/>
          <a:lstStyle/>
          <a:p>
            <a:r>
              <a:rPr lang="en-GB" sz="2400" dirty="0"/>
              <a:t>During 1988</a:t>
            </a:r>
          </a:p>
          <a:p>
            <a:pPr lvl="1"/>
            <a:r>
              <a:rPr lang="en-GB" sz="2400" dirty="0"/>
              <a:t>I started working with Denis Le </a:t>
            </a:r>
            <a:r>
              <a:rPr lang="en-GB" sz="2400" dirty="0" err="1"/>
              <a:t>Bihan</a:t>
            </a:r>
            <a:endParaRPr lang="en-GB" sz="2400" dirty="0"/>
          </a:p>
          <a:p>
            <a:pPr lvl="1"/>
            <a:r>
              <a:rPr lang="en-GB" sz="2400" dirty="0"/>
              <a:t>Implemented EPI on 2T and 4.7 T animal scanners</a:t>
            </a:r>
          </a:p>
          <a:p>
            <a:pPr lvl="1"/>
            <a:r>
              <a:rPr lang="en-GB" sz="2400" dirty="0"/>
              <a:t>Implemented DW-EPI on these scanners</a:t>
            </a:r>
          </a:p>
          <a:p>
            <a:r>
              <a:rPr lang="en-GB" sz="2400" dirty="0"/>
              <a:t>In 1989 </a:t>
            </a:r>
          </a:p>
          <a:p>
            <a:pPr lvl="1"/>
            <a:r>
              <a:rPr lang="en-GB" sz="2400" dirty="0"/>
              <a:t>I built a head gradient coil for the 1.5 T GE Signa MRI scanner</a:t>
            </a:r>
          </a:p>
          <a:p>
            <a:pPr lvl="1"/>
            <a:r>
              <a:rPr lang="en-GB" sz="2400" dirty="0"/>
              <a:t>Implemented EPI on this scanner and obtained DW-EPI images</a:t>
            </a:r>
          </a:p>
          <a:p>
            <a:pPr lvl="1"/>
            <a:endParaRPr lang="en-GB" sz="2400" dirty="0"/>
          </a:p>
        </p:txBody>
      </p:sp>
    </p:spTree>
    <p:extLst>
      <p:ext uri="{BB962C8B-B14F-4D97-AF65-F5344CB8AC3E}">
        <p14:creationId xmlns:p14="http://schemas.microsoft.com/office/powerpoint/2010/main" val="385940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771" y="288478"/>
            <a:ext cx="4971429" cy="61586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8" name="Text Box 2"/>
          <p:cNvSpPr txBox="1">
            <a:spLocks noChangeArrowheads="1"/>
          </p:cNvSpPr>
          <p:nvPr/>
        </p:nvSpPr>
        <p:spPr bwMode="auto">
          <a:xfrm>
            <a:off x="480939" y="485776"/>
            <a:ext cx="3750683" cy="29243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5pPr>
            <a:lvl6pPr defTabSz="449263" eaLnBrk="0" fontAlgn="base" hangingPunct="0">
              <a:lnSpc>
                <a:spcPct val="21000"/>
              </a:lnSpc>
              <a:spcBef>
                <a:spcPct val="0"/>
              </a:spcBef>
              <a:spcAft>
                <a:spcPct val="0"/>
              </a:spcAft>
              <a:buClr>
                <a:srgbClr val="F6BF69"/>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6pPr>
            <a:lvl7pPr defTabSz="449263" eaLnBrk="0" fontAlgn="base" hangingPunct="0">
              <a:lnSpc>
                <a:spcPct val="21000"/>
              </a:lnSpc>
              <a:spcBef>
                <a:spcPct val="0"/>
              </a:spcBef>
              <a:spcAft>
                <a:spcPct val="0"/>
              </a:spcAft>
              <a:buClr>
                <a:srgbClr val="F6BF69"/>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7pPr>
            <a:lvl8pPr defTabSz="449263" eaLnBrk="0" fontAlgn="base" hangingPunct="0">
              <a:lnSpc>
                <a:spcPct val="21000"/>
              </a:lnSpc>
              <a:spcBef>
                <a:spcPct val="0"/>
              </a:spcBef>
              <a:spcAft>
                <a:spcPct val="0"/>
              </a:spcAft>
              <a:buClr>
                <a:srgbClr val="F6BF69"/>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8pPr>
            <a:lvl9pPr defTabSz="449263" eaLnBrk="0" fontAlgn="base" hangingPunct="0">
              <a:lnSpc>
                <a:spcPct val="21000"/>
              </a:lnSpc>
              <a:spcBef>
                <a:spcPct val="0"/>
              </a:spcBef>
              <a:spcAft>
                <a:spcPct val="0"/>
              </a:spcAft>
              <a:buClr>
                <a:srgbClr val="F6BF69"/>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9pPr>
          </a:lstStyle>
          <a:p>
            <a:pPr>
              <a:lnSpc>
                <a:spcPct val="93000"/>
              </a:lnSpc>
            </a:pPr>
            <a:r>
              <a:rPr lang="en-GB" altLang="en-US" sz="2200" b="1" dirty="0">
                <a:solidFill>
                  <a:schemeClr val="accent4"/>
                </a:solidFill>
              </a:rPr>
              <a:t>R Turner, D Le </a:t>
            </a:r>
            <a:r>
              <a:rPr lang="en-GB" altLang="en-US" sz="2200" b="1" dirty="0" err="1">
                <a:solidFill>
                  <a:schemeClr val="accent4"/>
                </a:solidFill>
              </a:rPr>
              <a:t>Bihan</a:t>
            </a:r>
            <a:r>
              <a:rPr lang="en-GB" altLang="en-US" sz="2200" b="1" dirty="0">
                <a:solidFill>
                  <a:schemeClr val="accent4"/>
                </a:solidFill>
              </a:rPr>
              <a:t>, J Maier, R </a:t>
            </a:r>
            <a:r>
              <a:rPr lang="en-GB" altLang="en-US" sz="2200" b="1" dirty="0" err="1">
                <a:solidFill>
                  <a:schemeClr val="accent4"/>
                </a:solidFill>
              </a:rPr>
              <a:t>Vavrek</a:t>
            </a:r>
            <a:r>
              <a:rPr lang="en-GB" altLang="en-US" sz="2200" b="1" dirty="0">
                <a:solidFill>
                  <a:schemeClr val="accent4"/>
                </a:solidFill>
              </a:rPr>
              <a:t>, LK Hedges, and J </a:t>
            </a:r>
            <a:r>
              <a:rPr lang="en-GB" altLang="en-US" sz="2200" b="1" dirty="0" err="1">
                <a:solidFill>
                  <a:schemeClr val="accent4"/>
                </a:solidFill>
              </a:rPr>
              <a:t>Pekar</a:t>
            </a:r>
            <a:endParaRPr lang="en-GB" altLang="en-US" sz="2200" b="1" dirty="0">
              <a:solidFill>
                <a:schemeClr val="accent4"/>
              </a:solidFill>
            </a:endParaRPr>
          </a:p>
          <a:p>
            <a:pPr>
              <a:lnSpc>
                <a:spcPct val="93000"/>
              </a:lnSpc>
            </a:pPr>
            <a:endParaRPr lang="en-GB" altLang="en-US" sz="2200" b="1" dirty="0">
              <a:solidFill>
                <a:schemeClr val="accent4"/>
              </a:solidFill>
            </a:endParaRPr>
          </a:p>
          <a:p>
            <a:pPr>
              <a:lnSpc>
                <a:spcPct val="93000"/>
              </a:lnSpc>
            </a:pPr>
            <a:r>
              <a:rPr lang="en-GB" altLang="en-US" sz="2200" b="1" dirty="0">
                <a:solidFill>
                  <a:schemeClr val="accent4"/>
                </a:solidFill>
              </a:rPr>
              <a:t>Echo-planar imaging of </a:t>
            </a:r>
            <a:r>
              <a:rPr lang="en-GB" altLang="en-US" sz="2200" b="1" dirty="0" err="1">
                <a:solidFill>
                  <a:schemeClr val="accent4"/>
                </a:solidFill>
              </a:rPr>
              <a:t>intravoxel</a:t>
            </a:r>
            <a:r>
              <a:rPr lang="en-GB" altLang="en-US" sz="2200" b="1" dirty="0">
                <a:solidFill>
                  <a:schemeClr val="accent4"/>
                </a:solidFill>
              </a:rPr>
              <a:t> incoherent motion</a:t>
            </a:r>
          </a:p>
          <a:p>
            <a:pPr>
              <a:lnSpc>
                <a:spcPct val="93000"/>
              </a:lnSpc>
            </a:pPr>
            <a:endParaRPr lang="en-GB" altLang="en-US" sz="2200" b="1" dirty="0">
              <a:solidFill>
                <a:schemeClr val="accent4"/>
              </a:solidFill>
            </a:endParaRPr>
          </a:p>
          <a:p>
            <a:pPr>
              <a:lnSpc>
                <a:spcPct val="93000"/>
              </a:lnSpc>
            </a:pPr>
            <a:r>
              <a:rPr lang="en-GB" altLang="en-US" sz="2200" b="1" dirty="0">
                <a:solidFill>
                  <a:schemeClr val="accent4"/>
                </a:solidFill>
              </a:rPr>
              <a:t>Radiology 1990; 177: 407. </a:t>
            </a:r>
          </a:p>
          <a:p>
            <a:pPr>
              <a:lnSpc>
                <a:spcPct val="93000"/>
              </a:lnSpc>
            </a:pPr>
            <a:endParaRPr lang="en-GB" altLang="en-US" sz="2200" b="1" dirty="0">
              <a:solidFill>
                <a:schemeClr val="accent4"/>
              </a:solidFill>
            </a:endParaRPr>
          </a:p>
        </p:txBody>
      </p:sp>
    </p:spTree>
    <p:extLst>
      <p:ext uri="{BB962C8B-B14F-4D97-AF65-F5344CB8AC3E}">
        <p14:creationId xmlns:p14="http://schemas.microsoft.com/office/powerpoint/2010/main" val="39470975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894" y="666750"/>
            <a:ext cx="5925223" cy="5583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2" name="Text Box 2"/>
          <p:cNvSpPr txBox="1">
            <a:spLocks noChangeArrowheads="1"/>
          </p:cNvSpPr>
          <p:nvPr/>
        </p:nvSpPr>
        <p:spPr bwMode="auto">
          <a:xfrm>
            <a:off x="6482350" y="666750"/>
            <a:ext cx="3555730" cy="5729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5pPr>
            <a:lvl6pPr defTabSz="449263" eaLnBrk="0" fontAlgn="base" hangingPunct="0">
              <a:lnSpc>
                <a:spcPct val="21000"/>
              </a:lnSpc>
              <a:spcBef>
                <a:spcPct val="0"/>
              </a:spcBef>
              <a:spcAft>
                <a:spcPct val="0"/>
              </a:spcAft>
              <a:buClr>
                <a:srgbClr val="F6BF69"/>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6pPr>
            <a:lvl7pPr defTabSz="449263" eaLnBrk="0" fontAlgn="base" hangingPunct="0">
              <a:lnSpc>
                <a:spcPct val="21000"/>
              </a:lnSpc>
              <a:spcBef>
                <a:spcPct val="0"/>
              </a:spcBef>
              <a:spcAft>
                <a:spcPct val="0"/>
              </a:spcAft>
              <a:buClr>
                <a:srgbClr val="F6BF69"/>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7pPr>
            <a:lvl8pPr defTabSz="449263" eaLnBrk="0" fontAlgn="base" hangingPunct="0">
              <a:lnSpc>
                <a:spcPct val="21000"/>
              </a:lnSpc>
              <a:spcBef>
                <a:spcPct val="0"/>
              </a:spcBef>
              <a:spcAft>
                <a:spcPct val="0"/>
              </a:spcAft>
              <a:buClr>
                <a:srgbClr val="F6BF69"/>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8pPr>
            <a:lvl9pPr defTabSz="449263" eaLnBrk="0" fontAlgn="base" hangingPunct="0">
              <a:lnSpc>
                <a:spcPct val="21000"/>
              </a:lnSpc>
              <a:spcBef>
                <a:spcPct val="0"/>
              </a:spcBef>
              <a:spcAft>
                <a:spcPct val="0"/>
              </a:spcAft>
              <a:buClr>
                <a:srgbClr val="F6BF69"/>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6BF69"/>
                </a:solidFill>
                <a:latin typeface="Times New Roman" pitchFamily="16" charset="0"/>
                <a:ea typeface="Bitstream Vera Sans" charset="0"/>
                <a:cs typeface="Bitstream Vera Sans" charset="0"/>
              </a:defRPr>
            </a:lvl9pPr>
          </a:lstStyle>
          <a:p>
            <a:pPr>
              <a:lnSpc>
                <a:spcPct val="93000"/>
              </a:lnSpc>
            </a:pPr>
            <a:r>
              <a:rPr lang="en-GB" altLang="en-US" sz="2200" b="1" dirty="0">
                <a:solidFill>
                  <a:schemeClr val="accent4"/>
                </a:solidFill>
              </a:rPr>
              <a:t>Figure 6. Sixteen diffusion-weighted coronal echo-planar images of the brain of a volunteer, at 1.5 T</a:t>
            </a:r>
          </a:p>
          <a:p>
            <a:pPr>
              <a:lnSpc>
                <a:spcPct val="93000"/>
              </a:lnSpc>
            </a:pPr>
            <a:endParaRPr lang="en-GB" altLang="en-US" sz="2200" b="1" dirty="0">
              <a:solidFill>
                <a:schemeClr val="accent4"/>
              </a:solidFill>
            </a:endParaRPr>
          </a:p>
          <a:p>
            <a:pPr>
              <a:lnSpc>
                <a:spcPct val="93000"/>
              </a:lnSpc>
            </a:pPr>
            <a:r>
              <a:rPr lang="en-GB" altLang="en-US" sz="2000" b="1" dirty="0">
                <a:solidFill>
                  <a:schemeClr val="accent4"/>
                </a:solidFill>
              </a:rPr>
              <a:t>64 x 64-pixel images, FoV 16 cm, in-plane resolution 2.5 x 2.5 mm. </a:t>
            </a:r>
          </a:p>
          <a:p>
            <a:pPr>
              <a:lnSpc>
                <a:spcPct val="93000"/>
              </a:lnSpc>
            </a:pPr>
            <a:endParaRPr lang="en-GB" altLang="en-US" sz="2000" b="1" dirty="0">
              <a:solidFill>
                <a:schemeClr val="accent4"/>
              </a:solidFill>
            </a:endParaRPr>
          </a:p>
          <a:p>
            <a:pPr>
              <a:lnSpc>
                <a:spcPct val="93000"/>
              </a:lnSpc>
            </a:pPr>
            <a:r>
              <a:rPr lang="en-GB" altLang="en-US" sz="2000" b="1" dirty="0">
                <a:solidFill>
                  <a:schemeClr val="accent4"/>
                </a:solidFill>
              </a:rPr>
              <a:t>Slice thickness was 10 mm. </a:t>
            </a:r>
          </a:p>
          <a:p>
            <a:pPr>
              <a:lnSpc>
                <a:spcPct val="93000"/>
              </a:lnSpc>
            </a:pPr>
            <a:endParaRPr lang="en-GB" altLang="en-US" sz="2000" b="1" dirty="0">
              <a:solidFill>
                <a:schemeClr val="accent4"/>
              </a:solidFill>
            </a:endParaRPr>
          </a:p>
          <a:p>
            <a:pPr>
              <a:lnSpc>
                <a:spcPct val="93000"/>
              </a:lnSpc>
            </a:pPr>
            <a:r>
              <a:rPr lang="en-GB" altLang="en-US" sz="2000" b="1" dirty="0">
                <a:solidFill>
                  <a:schemeClr val="accent4"/>
                </a:solidFill>
              </a:rPr>
              <a:t>Diffusion gradients varied from 0 to 38 </a:t>
            </a:r>
            <a:r>
              <a:rPr lang="en-GB" altLang="en-US" sz="2000" b="1" dirty="0" err="1">
                <a:solidFill>
                  <a:schemeClr val="accent4"/>
                </a:solidFill>
              </a:rPr>
              <a:t>mT</a:t>
            </a:r>
            <a:r>
              <a:rPr lang="en-GB" altLang="en-US" sz="2000" b="1" dirty="0">
                <a:solidFill>
                  <a:schemeClr val="accent4"/>
                </a:solidFill>
              </a:rPr>
              <a:t>/m, in z-direction</a:t>
            </a:r>
          </a:p>
          <a:p>
            <a:pPr>
              <a:lnSpc>
                <a:spcPct val="93000"/>
              </a:lnSpc>
            </a:pPr>
            <a:endParaRPr lang="en-GB" altLang="en-US" sz="2000" b="1" dirty="0">
              <a:solidFill>
                <a:schemeClr val="accent4"/>
              </a:solidFill>
            </a:endParaRPr>
          </a:p>
          <a:p>
            <a:pPr>
              <a:lnSpc>
                <a:spcPct val="93000"/>
              </a:lnSpc>
            </a:pPr>
            <a:r>
              <a:rPr lang="en-GB" altLang="en-US" sz="2000" b="1" dirty="0">
                <a:solidFill>
                  <a:schemeClr val="accent4"/>
                </a:solidFill>
              </a:rPr>
              <a:t>The duration of each lobe was 20 msec.</a:t>
            </a:r>
          </a:p>
          <a:p>
            <a:pPr>
              <a:lnSpc>
                <a:spcPct val="93000"/>
              </a:lnSpc>
            </a:pPr>
            <a:endParaRPr lang="en-GB" altLang="en-US" sz="2200" b="1" dirty="0">
              <a:solidFill>
                <a:schemeClr val="accent4"/>
              </a:solidFill>
            </a:endParaRPr>
          </a:p>
          <a:p>
            <a:pPr>
              <a:lnSpc>
                <a:spcPct val="93000"/>
              </a:lnSpc>
            </a:pPr>
            <a:r>
              <a:rPr lang="en-GB" altLang="en-US" sz="2200" b="1" dirty="0">
                <a:solidFill>
                  <a:schemeClr val="accent4"/>
                </a:solidFill>
              </a:rPr>
              <a:t>Turner et al, 1990</a:t>
            </a:r>
          </a:p>
        </p:txBody>
      </p:sp>
    </p:spTree>
    <p:extLst>
      <p:ext uri="{BB962C8B-B14F-4D97-AF65-F5344CB8AC3E}">
        <p14:creationId xmlns:p14="http://schemas.microsoft.com/office/powerpoint/2010/main" val="352923641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698" y="2551430"/>
            <a:ext cx="5424314" cy="3788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3723" y="370840"/>
            <a:ext cx="6895878" cy="2180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72D6ACAE-558A-4796-849B-36C8C492F9A5}"/>
              </a:ext>
            </a:extLst>
          </p:cNvPr>
          <p:cNvSpPr txBox="1"/>
          <p:nvPr/>
        </p:nvSpPr>
        <p:spPr>
          <a:xfrm>
            <a:off x="6985000" y="4344671"/>
            <a:ext cx="2853666" cy="400110"/>
          </a:xfrm>
          <a:prstGeom prst="rect">
            <a:avLst/>
          </a:prstGeom>
          <a:noFill/>
        </p:spPr>
        <p:txBody>
          <a:bodyPr wrap="none" rtlCol="0">
            <a:spAutoFit/>
          </a:bodyPr>
          <a:lstStyle/>
          <a:p>
            <a:r>
              <a:rPr lang="en-GB" sz="2000" b="1" dirty="0">
                <a:latin typeface="+mn-lt"/>
              </a:rPr>
              <a:t>ROI placed in amygdala</a:t>
            </a:r>
          </a:p>
        </p:txBody>
      </p:sp>
    </p:spTree>
    <p:extLst>
      <p:ext uri="{BB962C8B-B14F-4D97-AF65-F5344CB8AC3E}">
        <p14:creationId xmlns:p14="http://schemas.microsoft.com/office/powerpoint/2010/main" val="3556811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87BAC-CC6D-482D-B149-6106ED5E148C}"/>
              </a:ext>
            </a:extLst>
          </p:cNvPr>
          <p:cNvSpPr>
            <a:spLocks noGrp="1"/>
          </p:cNvSpPr>
          <p:nvPr>
            <p:ph type="title"/>
          </p:nvPr>
        </p:nvSpPr>
        <p:spPr>
          <a:xfrm>
            <a:off x="514350" y="274638"/>
            <a:ext cx="9258300" cy="457199"/>
          </a:xfrm>
        </p:spPr>
        <p:txBody>
          <a:bodyPr/>
          <a:lstStyle/>
          <a:p>
            <a:r>
              <a:rPr lang="en-GB" dirty="0"/>
              <a:t>Physics, Industrial Engineering and Radiology—in Partnership</a:t>
            </a:r>
          </a:p>
        </p:txBody>
      </p:sp>
      <p:sp>
        <p:nvSpPr>
          <p:cNvPr id="3" name="Content Placeholder 2">
            <a:extLst>
              <a:ext uri="{FF2B5EF4-FFF2-40B4-BE49-F238E27FC236}">
                <a16:creationId xmlns:a16="http://schemas.microsoft.com/office/drawing/2014/main" id="{A1FBE364-9BA7-47E6-9D79-774F9C8AA93C}"/>
              </a:ext>
            </a:extLst>
          </p:cNvPr>
          <p:cNvSpPr>
            <a:spLocks noGrp="1"/>
          </p:cNvSpPr>
          <p:nvPr>
            <p:ph idx="1"/>
          </p:nvPr>
        </p:nvSpPr>
        <p:spPr>
          <a:xfrm>
            <a:off x="425450" y="838200"/>
            <a:ext cx="4629150" cy="5640680"/>
          </a:xfrm>
        </p:spPr>
        <p:txBody>
          <a:bodyPr/>
          <a:lstStyle/>
          <a:p>
            <a:r>
              <a:rPr lang="en-GB" dirty="0"/>
              <a:t>Fundamental physics idea: snapshot imaging of diffusion</a:t>
            </a:r>
          </a:p>
          <a:p>
            <a:r>
              <a:rPr lang="en-GB" dirty="0"/>
              <a:t>Alliance with Le </a:t>
            </a:r>
            <a:r>
              <a:rPr lang="en-GB" dirty="0" err="1"/>
              <a:t>Bihan</a:t>
            </a:r>
            <a:r>
              <a:rPr lang="en-GB" dirty="0"/>
              <a:t> provided interest from radiology</a:t>
            </a:r>
          </a:p>
          <a:p>
            <a:r>
              <a:rPr lang="en-GB" dirty="0"/>
              <a:t>Assistance from NIH engineers enabled gradient coil construction</a:t>
            </a:r>
          </a:p>
          <a:p>
            <a:r>
              <a:rPr lang="en-GB" dirty="0"/>
              <a:t>Assistance from GE software engineers gave EPI implementation</a:t>
            </a:r>
          </a:p>
          <a:p>
            <a:r>
              <a:rPr lang="en-GB" dirty="0"/>
              <a:t>Radiology Department at NIH provided access to </a:t>
            </a:r>
            <a:r>
              <a:rPr lang="en-GB" dirty="0" err="1"/>
              <a:t>tumor</a:t>
            </a:r>
            <a:r>
              <a:rPr lang="en-GB" dirty="0"/>
              <a:t> patients</a:t>
            </a:r>
          </a:p>
          <a:p>
            <a:r>
              <a:rPr lang="en-GB" sz="2000" dirty="0"/>
              <a:t>Diffusion MR imaging: clinical applications. </a:t>
            </a:r>
          </a:p>
          <a:p>
            <a:pPr lvl="1"/>
            <a:r>
              <a:rPr lang="en-GB" sz="1800" dirty="0"/>
              <a:t>Le </a:t>
            </a:r>
            <a:r>
              <a:rPr lang="en-GB" sz="1800" dirty="0" err="1"/>
              <a:t>Bihan</a:t>
            </a:r>
            <a:r>
              <a:rPr lang="en-GB" sz="1800" dirty="0"/>
              <a:t> D, Turner R, </a:t>
            </a:r>
            <a:r>
              <a:rPr lang="en-GB" sz="1800" dirty="0" err="1"/>
              <a:t>Douek</a:t>
            </a:r>
            <a:r>
              <a:rPr lang="en-GB" sz="1800" dirty="0"/>
              <a:t> P, </a:t>
            </a:r>
            <a:r>
              <a:rPr lang="en-GB" sz="1800" dirty="0" err="1"/>
              <a:t>Patronas</a:t>
            </a:r>
            <a:r>
              <a:rPr lang="en-GB" sz="1800" dirty="0"/>
              <a:t> N. AJR Am J </a:t>
            </a:r>
            <a:r>
              <a:rPr lang="en-GB" sz="1800" dirty="0" err="1"/>
              <a:t>Roentgenol</a:t>
            </a:r>
            <a:r>
              <a:rPr lang="en-GB" sz="1800" dirty="0"/>
              <a:t>. 1992 Sep;159(3):591-9</a:t>
            </a:r>
          </a:p>
          <a:p>
            <a:endParaRPr lang="en-GB" dirty="0"/>
          </a:p>
        </p:txBody>
      </p:sp>
      <p:pic>
        <p:nvPicPr>
          <p:cNvPr id="5" name="Picture 4">
            <a:extLst>
              <a:ext uri="{FF2B5EF4-FFF2-40B4-BE49-F238E27FC236}">
                <a16:creationId xmlns:a16="http://schemas.microsoft.com/office/drawing/2014/main" id="{F407559F-DDFA-45DE-A0DF-D4DF47A177AA}"/>
              </a:ext>
            </a:extLst>
          </p:cNvPr>
          <p:cNvPicPr>
            <a:picLocks noChangeAspect="1"/>
          </p:cNvPicPr>
          <p:nvPr/>
        </p:nvPicPr>
        <p:blipFill>
          <a:blip r:embed="rId2"/>
          <a:stretch>
            <a:fillRect/>
          </a:stretch>
        </p:blipFill>
        <p:spPr>
          <a:xfrm>
            <a:off x="5481639" y="731837"/>
            <a:ext cx="4291011" cy="5747043"/>
          </a:xfrm>
          <a:prstGeom prst="rect">
            <a:avLst/>
          </a:prstGeom>
        </p:spPr>
      </p:pic>
    </p:spTree>
    <p:extLst>
      <p:ext uri="{BB962C8B-B14F-4D97-AF65-F5344CB8AC3E}">
        <p14:creationId xmlns:p14="http://schemas.microsoft.com/office/powerpoint/2010/main" val="188906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E101-1D91-42FF-AC24-14CC46F57B9A}"/>
              </a:ext>
            </a:extLst>
          </p:cNvPr>
          <p:cNvSpPr>
            <a:spLocks noGrp="1"/>
          </p:cNvSpPr>
          <p:nvPr>
            <p:ph type="title"/>
          </p:nvPr>
        </p:nvSpPr>
        <p:spPr>
          <a:xfrm>
            <a:off x="514350" y="274638"/>
            <a:ext cx="9258300" cy="754062"/>
          </a:xfrm>
        </p:spPr>
        <p:txBody>
          <a:bodyPr/>
          <a:lstStyle/>
          <a:p>
            <a:r>
              <a:rPr lang="en-GB" sz="2400" dirty="0"/>
              <a:t>5) Implementation of EPI on a clinical Siemens scanner by Schmitt at Erlangen in 1987-92</a:t>
            </a:r>
          </a:p>
        </p:txBody>
      </p:sp>
      <p:sp>
        <p:nvSpPr>
          <p:cNvPr id="3" name="Content Placeholder 2">
            <a:extLst>
              <a:ext uri="{FF2B5EF4-FFF2-40B4-BE49-F238E27FC236}">
                <a16:creationId xmlns:a16="http://schemas.microsoft.com/office/drawing/2014/main" id="{5F59A7FD-053C-4012-ABED-3B4E56BD5C48}"/>
              </a:ext>
            </a:extLst>
          </p:cNvPr>
          <p:cNvSpPr>
            <a:spLocks noGrp="1"/>
          </p:cNvSpPr>
          <p:nvPr>
            <p:ph idx="1"/>
          </p:nvPr>
        </p:nvSpPr>
        <p:spPr>
          <a:xfrm>
            <a:off x="0" y="1130300"/>
            <a:ext cx="5343524" cy="5453062"/>
          </a:xfrm>
        </p:spPr>
        <p:txBody>
          <a:bodyPr/>
          <a:lstStyle/>
          <a:p>
            <a:pPr>
              <a:spcBef>
                <a:spcPts val="0"/>
              </a:spcBef>
            </a:pPr>
            <a:r>
              <a:rPr lang="en-GB" sz="2000" dirty="0"/>
              <a:t>Siemens management directed Franz Schmitt to lead a small group of Erlangen engineers to investigate EPI in 1987</a:t>
            </a:r>
          </a:p>
          <a:p>
            <a:pPr>
              <a:spcBef>
                <a:spcPts val="0"/>
              </a:spcBef>
            </a:pPr>
            <a:endParaRPr lang="en-GB" sz="2000" dirty="0"/>
          </a:p>
          <a:p>
            <a:pPr>
              <a:spcBef>
                <a:spcPts val="0"/>
              </a:spcBef>
            </a:pPr>
            <a:r>
              <a:rPr lang="en-GB" sz="2000" dirty="0"/>
              <a:t>Interactions with Michael </a:t>
            </a:r>
            <a:r>
              <a:rPr lang="en-GB" sz="2000" dirty="0" err="1"/>
              <a:t>Stehling</a:t>
            </a:r>
            <a:r>
              <a:rPr lang="en-GB" sz="2000" dirty="0"/>
              <a:t>, MD/PhD  (Nottingham) provided insight</a:t>
            </a:r>
          </a:p>
          <a:p>
            <a:pPr>
              <a:spcBef>
                <a:spcPts val="0"/>
              </a:spcBef>
            </a:pPr>
            <a:endParaRPr lang="en-GB" sz="2000" dirty="0"/>
          </a:p>
          <a:p>
            <a:pPr>
              <a:spcBef>
                <a:spcPts val="0"/>
              </a:spcBef>
            </a:pPr>
            <a:r>
              <a:rPr lang="en-GB" sz="2000" dirty="0"/>
              <a:t>Single-axis head gradient coil was built at Erlangen in 1987, first acceptable images of human brain in 1988</a:t>
            </a:r>
          </a:p>
          <a:p>
            <a:pPr>
              <a:spcBef>
                <a:spcPts val="0"/>
              </a:spcBef>
            </a:pPr>
            <a:endParaRPr lang="en-GB" sz="2000" dirty="0"/>
          </a:p>
          <a:p>
            <a:pPr>
              <a:spcBef>
                <a:spcPts val="0"/>
              </a:spcBef>
            </a:pPr>
            <a:r>
              <a:rPr lang="en-GB" sz="2000" dirty="0"/>
              <a:t>Clinical EPI scanner installed at Beth Israel Hospital, Boston in 1992</a:t>
            </a:r>
          </a:p>
          <a:p>
            <a:pPr>
              <a:spcBef>
                <a:spcPts val="0"/>
              </a:spcBef>
            </a:pPr>
            <a:endParaRPr lang="en-GB" sz="2000" dirty="0"/>
          </a:p>
          <a:p>
            <a:pPr>
              <a:spcBef>
                <a:spcPts val="0"/>
              </a:spcBef>
            </a:pPr>
            <a:r>
              <a:rPr lang="en-GB" sz="2000" dirty="0"/>
              <a:t>Cohen MS, Schmitt F. Echo planar imaging before and after fMRI: a personal history. Neuroimage. 2012 Aug 15;62(2):652-9.</a:t>
            </a:r>
          </a:p>
        </p:txBody>
      </p:sp>
      <p:pic>
        <p:nvPicPr>
          <p:cNvPr id="7" name="Picture 6">
            <a:extLst>
              <a:ext uri="{FF2B5EF4-FFF2-40B4-BE49-F238E27FC236}">
                <a16:creationId xmlns:a16="http://schemas.microsoft.com/office/drawing/2014/main" id="{D8C856DE-0F1B-4E6C-9A93-EA9C5CF800FE}"/>
              </a:ext>
            </a:extLst>
          </p:cNvPr>
          <p:cNvPicPr>
            <a:picLocks noChangeAspect="1"/>
          </p:cNvPicPr>
          <p:nvPr/>
        </p:nvPicPr>
        <p:blipFill>
          <a:blip r:embed="rId2"/>
          <a:stretch>
            <a:fillRect/>
          </a:stretch>
        </p:blipFill>
        <p:spPr>
          <a:xfrm>
            <a:off x="5495925" y="2251868"/>
            <a:ext cx="4791075" cy="3209925"/>
          </a:xfrm>
          <a:prstGeom prst="rect">
            <a:avLst/>
          </a:prstGeom>
        </p:spPr>
      </p:pic>
    </p:spTree>
    <p:extLst>
      <p:ext uri="{BB962C8B-B14F-4D97-AF65-F5344CB8AC3E}">
        <p14:creationId xmlns:p14="http://schemas.microsoft.com/office/powerpoint/2010/main" val="409377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B4BAB-1964-4035-B462-B87DD6C226B8}"/>
              </a:ext>
            </a:extLst>
          </p:cNvPr>
          <p:cNvSpPr>
            <a:spLocks noGrp="1"/>
          </p:cNvSpPr>
          <p:nvPr>
            <p:ph type="title"/>
          </p:nvPr>
        </p:nvSpPr>
        <p:spPr/>
        <p:txBody>
          <a:bodyPr/>
          <a:lstStyle/>
          <a:p>
            <a:r>
              <a:rPr lang="en-GB" sz="2800" dirty="0"/>
              <a:t>6) Discovery of BOLD contrast fMRI, 1990-2, at Bell Labs, Minneapolis, Boston and NIH</a:t>
            </a:r>
            <a:endParaRPr lang="en-GB" dirty="0"/>
          </a:p>
        </p:txBody>
      </p:sp>
      <p:sp>
        <p:nvSpPr>
          <p:cNvPr id="3" name="Content Placeholder 2">
            <a:extLst>
              <a:ext uri="{FF2B5EF4-FFF2-40B4-BE49-F238E27FC236}">
                <a16:creationId xmlns:a16="http://schemas.microsoft.com/office/drawing/2014/main" id="{E6A2EFE7-AA80-4AF1-83C7-5C72E59BD51A}"/>
              </a:ext>
            </a:extLst>
          </p:cNvPr>
          <p:cNvSpPr>
            <a:spLocks noGrp="1"/>
          </p:cNvSpPr>
          <p:nvPr>
            <p:ph idx="1"/>
          </p:nvPr>
        </p:nvSpPr>
        <p:spPr>
          <a:xfrm>
            <a:off x="292100" y="1417638"/>
            <a:ext cx="9702800" cy="4843462"/>
          </a:xfrm>
        </p:spPr>
        <p:txBody>
          <a:bodyPr/>
          <a:lstStyle/>
          <a:p>
            <a:r>
              <a:rPr lang="en-GB" dirty="0"/>
              <a:t>Historical Context</a:t>
            </a:r>
          </a:p>
          <a:p>
            <a:pPr lvl="1"/>
            <a:r>
              <a:rPr lang="en-GB" dirty="0"/>
              <a:t>Recording human brain activity in-vivo was either</a:t>
            </a:r>
          </a:p>
          <a:p>
            <a:pPr lvl="2"/>
            <a:r>
              <a:rPr lang="en-GB" dirty="0"/>
              <a:t>Invasive using implanted electrodes</a:t>
            </a:r>
          </a:p>
          <a:p>
            <a:pPr lvl="2"/>
            <a:r>
              <a:rPr lang="en-GB" dirty="0"/>
              <a:t>Invasive and low resolution in time and space using injected radiotracers and PET</a:t>
            </a:r>
          </a:p>
          <a:p>
            <a:pPr lvl="2"/>
            <a:r>
              <a:rPr lang="en-GB" dirty="0"/>
              <a:t>Or low spatial resolution with scalp electrodes or magnetometers</a:t>
            </a:r>
          </a:p>
          <a:p>
            <a:endParaRPr lang="en-GB" dirty="0"/>
          </a:p>
          <a:p>
            <a:r>
              <a:rPr lang="en-GB" dirty="0"/>
              <a:t>MRI had rapidly become the domain of radiologists</a:t>
            </a:r>
          </a:p>
          <a:p>
            <a:endParaRPr lang="en-GB" dirty="0"/>
          </a:p>
          <a:p>
            <a:r>
              <a:rPr lang="en-GB" dirty="0"/>
              <a:t>Neuroscientists had difficulty gaining access to MRI, even if they wanted it</a:t>
            </a:r>
          </a:p>
          <a:p>
            <a:pPr lvl="1"/>
            <a:r>
              <a:rPr lang="en-GB" dirty="0"/>
              <a:t>Seen as merely a means of confirming anatomy</a:t>
            </a:r>
          </a:p>
          <a:p>
            <a:pPr lvl="1"/>
            <a:r>
              <a:rPr lang="en-GB" dirty="0"/>
              <a:t>Not as discovery science</a:t>
            </a:r>
          </a:p>
        </p:txBody>
      </p:sp>
    </p:spTree>
    <p:extLst>
      <p:ext uri="{BB962C8B-B14F-4D97-AF65-F5344CB8AC3E}">
        <p14:creationId xmlns:p14="http://schemas.microsoft.com/office/powerpoint/2010/main" val="427711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32BF9084-A003-475F-91A1-775E3176A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572" y="1879600"/>
            <a:ext cx="6307228" cy="4508500"/>
          </a:xfrm>
          <a:prstGeom prst="rect">
            <a:avLst/>
          </a:prstGeom>
          <a:noFill/>
          <a:extLst>
            <a:ext uri="{909E8E84-426E-40DD-AFC4-6F175D3DCCD1}">
              <a14:hiddenFill xmlns:a14="http://schemas.microsoft.com/office/drawing/2010/main">
                <a:solidFill>
                  <a:srgbClr val="FFFFFF"/>
                </a:solidFill>
              </a14:hiddenFill>
            </a:ext>
          </a:extLst>
        </p:spPr>
      </p:pic>
      <p:sp>
        <p:nvSpPr>
          <p:cNvPr id="26627" name="Text Box 3">
            <a:extLst>
              <a:ext uri="{FF2B5EF4-FFF2-40B4-BE49-F238E27FC236}">
                <a16:creationId xmlns:a16="http://schemas.microsoft.com/office/drawing/2014/main" id="{B0C41B34-962A-4C2D-B1F2-048C35413A2B}"/>
              </a:ext>
            </a:extLst>
          </p:cNvPr>
          <p:cNvSpPr txBox="1">
            <a:spLocks noChangeArrowheads="1"/>
          </p:cNvSpPr>
          <p:nvPr/>
        </p:nvSpPr>
        <p:spPr bwMode="auto">
          <a:xfrm>
            <a:off x="2032000" y="215900"/>
            <a:ext cx="7162800"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800" b="1" dirty="0">
                <a:solidFill>
                  <a:schemeClr val="tx2"/>
                </a:solidFill>
                <a:latin typeface="Times New Roman" panose="02020603050405020304" pitchFamily="18" charset="0"/>
              </a:rPr>
              <a:t>Brain  Nutrition: Intracortical Network</a:t>
            </a:r>
            <a:endParaRPr lang="en-GB" altLang="en-US" sz="2400" b="1" dirty="0">
              <a:solidFill>
                <a:schemeClr val="tx2"/>
              </a:solidFill>
              <a:latin typeface="Times New Roman" panose="02020603050405020304" pitchFamily="18" charset="0"/>
            </a:endParaRPr>
          </a:p>
          <a:p>
            <a:endParaRPr lang="en-GB" altLang="en-US" sz="2400" b="1" dirty="0">
              <a:solidFill>
                <a:schemeClr val="tx2"/>
              </a:solidFill>
              <a:latin typeface="Times New Roman" panose="02020603050405020304" pitchFamily="18" charset="0"/>
            </a:endParaRPr>
          </a:p>
          <a:p>
            <a:r>
              <a:rPr lang="en-GB" altLang="en-US" sz="2000" b="1" dirty="0">
                <a:solidFill>
                  <a:schemeClr val="accent4"/>
                </a:solidFill>
                <a:latin typeface="Times New Roman" panose="02020603050405020304" pitchFamily="18" charset="0"/>
              </a:rPr>
              <a:t>Arrows indicate cortical arterioles, numbers indicate principal intracortical veins. Scale bar = 0.5 mm </a:t>
            </a:r>
            <a:r>
              <a:rPr lang="en-GB" altLang="en-US" sz="2000" dirty="0">
                <a:solidFill>
                  <a:schemeClr val="accent4"/>
                </a:solidFill>
                <a:latin typeface="Times New Roman" panose="02020603050405020304" pitchFamily="18" charset="0"/>
              </a:rPr>
              <a:t>(</a:t>
            </a:r>
            <a:r>
              <a:rPr lang="en-GB" altLang="en-US" sz="2000" dirty="0" err="1">
                <a:solidFill>
                  <a:schemeClr val="accent4"/>
                </a:solidFill>
                <a:latin typeface="Times New Roman" panose="02020603050405020304" pitchFamily="18" charset="0"/>
              </a:rPr>
              <a:t>Duvernoy</a:t>
            </a:r>
            <a:r>
              <a:rPr lang="en-GB" altLang="en-US" sz="2000" dirty="0">
                <a:solidFill>
                  <a:schemeClr val="accent4"/>
                </a:solidFill>
                <a:latin typeface="Times New Roman" panose="02020603050405020304" pitchFamily="18" charset="0"/>
              </a:rPr>
              <a:t> 1999)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FD3D3DBC-6579-44C2-BB82-8E6EC22ED70E}"/>
              </a:ext>
            </a:extLst>
          </p:cNvPr>
          <p:cNvSpPr>
            <a:spLocks noGrp="1" noChangeArrowheads="1"/>
          </p:cNvSpPr>
          <p:nvPr>
            <p:ph type="title"/>
          </p:nvPr>
        </p:nvSpPr>
        <p:spPr>
          <a:xfrm>
            <a:off x="750889" y="1916113"/>
            <a:ext cx="3527425" cy="2747962"/>
          </a:xfrm>
        </p:spPr>
        <p:txBody>
          <a:bodyPr/>
          <a:lstStyle/>
          <a:p>
            <a:pPr algn="l"/>
            <a:r>
              <a:rPr lang="de-DE" altLang="en-US" sz="2800" dirty="0" err="1">
                <a:solidFill>
                  <a:schemeClr val="accent4"/>
                </a:solidFill>
              </a:rPr>
              <a:t>Cortical</a:t>
            </a:r>
            <a:r>
              <a:rPr lang="de-DE" altLang="en-US" sz="2800" dirty="0">
                <a:solidFill>
                  <a:schemeClr val="accent4"/>
                </a:solidFill>
              </a:rPr>
              <a:t> </a:t>
            </a:r>
            <a:r>
              <a:rPr lang="de-DE" altLang="en-US" sz="2800" dirty="0" err="1">
                <a:solidFill>
                  <a:schemeClr val="accent4"/>
                </a:solidFill>
              </a:rPr>
              <a:t>vasculature</a:t>
            </a:r>
            <a:r>
              <a:rPr lang="de-DE" altLang="en-US" sz="2800" dirty="0">
                <a:solidFill>
                  <a:schemeClr val="accent4"/>
                </a:solidFill>
              </a:rPr>
              <a:t> (Risser et al 2007)</a:t>
            </a:r>
            <a:endParaRPr lang="en-US" altLang="en-US" sz="2800" dirty="0">
              <a:solidFill>
                <a:schemeClr val="accent4"/>
              </a:solidFill>
            </a:endParaRPr>
          </a:p>
        </p:txBody>
      </p:sp>
      <p:pic>
        <p:nvPicPr>
          <p:cNvPr id="103430" name="Picture 6">
            <a:extLst>
              <a:ext uri="{FF2B5EF4-FFF2-40B4-BE49-F238E27FC236}">
                <a16:creationId xmlns:a16="http://schemas.microsoft.com/office/drawing/2014/main" id="{E83952F3-2304-45CC-85C5-E22E1405A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26" y="260350"/>
            <a:ext cx="5603875" cy="623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63565DFC-19D5-475C-BBE6-E15F9FEE9F7B}"/>
              </a:ext>
            </a:extLst>
          </p:cNvPr>
          <p:cNvSpPr>
            <a:spLocks noGrp="1" noChangeArrowheads="1"/>
          </p:cNvSpPr>
          <p:nvPr>
            <p:ph type="title"/>
          </p:nvPr>
        </p:nvSpPr>
        <p:spPr>
          <a:xfrm>
            <a:off x="1903414" y="333376"/>
            <a:ext cx="6459537" cy="504825"/>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r>
              <a:rPr lang="en-GB" altLang="en-US" sz="3200" dirty="0"/>
              <a:t>The Discovery of BOLD Contrast</a:t>
            </a:r>
            <a:endParaRPr lang="en-GB" altLang="en-US" sz="2800" dirty="0"/>
          </a:p>
        </p:txBody>
      </p:sp>
      <p:sp>
        <p:nvSpPr>
          <p:cNvPr id="70659" name="Rectangle 3">
            <a:extLst>
              <a:ext uri="{FF2B5EF4-FFF2-40B4-BE49-F238E27FC236}">
                <a16:creationId xmlns:a16="http://schemas.microsoft.com/office/drawing/2014/main" id="{A4F08730-F99B-411D-8B40-566F61A5BC65}"/>
              </a:ext>
            </a:extLst>
          </p:cNvPr>
          <p:cNvSpPr>
            <a:spLocks noGrp="1" noChangeArrowheads="1"/>
          </p:cNvSpPr>
          <p:nvPr>
            <p:ph type="body" idx="1"/>
          </p:nvPr>
        </p:nvSpPr>
        <p:spPr>
          <a:xfrm>
            <a:off x="266700" y="1031876"/>
            <a:ext cx="9753600" cy="5327647"/>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a:spcBef>
                <a:spcPts val="600"/>
              </a:spcBef>
            </a:pPr>
            <a:r>
              <a:rPr lang="en-GB" altLang="en-US" sz="1800" dirty="0"/>
              <a:t>Pauling L and </a:t>
            </a:r>
            <a:r>
              <a:rPr lang="en-GB" altLang="en-US" sz="1800" dirty="0" err="1"/>
              <a:t>Coryell</a:t>
            </a:r>
            <a:r>
              <a:rPr lang="en-GB" altLang="en-US" sz="1800" dirty="0"/>
              <a:t> CD (1936). The magnetic properties and structure of </a:t>
            </a:r>
            <a:r>
              <a:rPr lang="en-GB" altLang="en-US" sz="1800" dirty="0" err="1"/>
              <a:t>hemoglobin</a:t>
            </a:r>
            <a:r>
              <a:rPr lang="en-GB" altLang="en-US" sz="1800" dirty="0"/>
              <a:t>, </a:t>
            </a:r>
            <a:r>
              <a:rPr lang="en-GB" altLang="en-US" sz="1800" dirty="0" err="1"/>
              <a:t>oxyhemoglobin</a:t>
            </a:r>
            <a:r>
              <a:rPr lang="en-GB" altLang="en-US" sz="1800" dirty="0"/>
              <a:t> and carbon-</a:t>
            </a:r>
            <a:r>
              <a:rPr lang="en-GB" altLang="en-US" sz="1800" dirty="0" err="1"/>
              <a:t>monoxyhemoglobin</a:t>
            </a:r>
            <a:r>
              <a:rPr lang="en-GB" altLang="en-US" sz="1800" dirty="0"/>
              <a:t>. Proc Natl </a:t>
            </a:r>
            <a:r>
              <a:rPr lang="en-GB" altLang="en-US" sz="1800" dirty="0" err="1"/>
              <a:t>Acad</a:t>
            </a:r>
            <a:r>
              <a:rPr lang="en-GB" altLang="en-US" sz="1800" dirty="0"/>
              <a:t> Sci USA 22: 210-216</a:t>
            </a:r>
          </a:p>
          <a:p>
            <a:pPr>
              <a:spcBef>
                <a:spcPts val="600"/>
              </a:spcBef>
            </a:pPr>
            <a:r>
              <a:rPr lang="en-GB" altLang="en-US" sz="1800" dirty="0" err="1"/>
              <a:t>Thulborn</a:t>
            </a:r>
            <a:r>
              <a:rPr lang="en-GB" altLang="en-US" sz="1800" dirty="0"/>
              <a:t> et al (1982). Oxygenation dependence of the transverse relaxation time of water protons in whole blood at high field. </a:t>
            </a:r>
            <a:r>
              <a:rPr lang="en-GB" altLang="en-US" sz="1800" dirty="0" err="1"/>
              <a:t>Biochim</a:t>
            </a:r>
            <a:r>
              <a:rPr lang="en-GB" altLang="en-US" sz="1800" dirty="0"/>
              <a:t>. </a:t>
            </a:r>
            <a:r>
              <a:rPr lang="en-GB" altLang="en-US" sz="1800" dirty="0" err="1"/>
              <a:t>Biophys</a:t>
            </a:r>
            <a:r>
              <a:rPr lang="en-GB" altLang="en-US" sz="1800" dirty="0"/>
              <a:t>. Acta. 714: 265-270</a:t>
            </a:r>
          </a:p>
          <a:p>
            <a:pPr>
              <a:spcBef>
                <a:spcPts val="600"/>
              </a:spcBef>
            </a:pPr>
            <a:r>
              <a:rPr lang="en-GB" altLang="en-US" sz="1800" dirty="0"/>
              <a:t>Ogawa et al (1990). Oxygenation-sensitive contrast in magnetic resonance image of rodent brain at high magnetic fields. </a:t>
            </a:r>
            <a:r>
              <a:rPr lang="en-GB" altLang="en-US" sz="1800" dirty="0" err="1"/>
              <a:t>Magn</a:t>
            </a:r>
            <a:r>
              <a:rPr lang="en-GB" altLang="en-US" sz="1800" dirty="0"/>
              <a:t>. </a:t>
            </a:r>
            <a:r>
              <a:rPr lang="en-GB" altLang="en-US" sz="1800" dirty="0" err="1"/>
              <a:t>Reson</a:t>
            </a:r>
            <a:r>
              <a:rPr lang="en-GB" altLang="en-US" sz="1800" dirty="0"/>
              <a:t>. Med. 14: 68-78</a:t>
            </a:r>
          </a:p>
          <a:p>
            <a:pPr>
              <a:spcBef>
                <a:spcPts val="600"/>
              </a:spcBef>
            </a:pPr>
            <a:r>
              <a:rPr lang="en-GB" altLang="en-US" sz="1800" dirty="0"/>
              <a:t>Turner et al  (1991). Echo-planar time course MRI of cat brain oxygenation changes, </a:t>
            </a:r>
            <a:r>
              <a:rPr lang="en-GB" altLang="en-US" sz="1800" dirty="0" err="1"/>
              <a:t>Magn</a:t>
            </a:r>
            <a:r>
              <a:rPr lang="en-GB" altLang="en-US" sz="1800" dirty="0"/>
              <a:t>. </a:t>
            </a:r>
            <a:r>
              <a:rPr lang="en-GB" altLang="en-US" sz="1800" dirty="0" err="1"/>
              <a:t>Reson</a:t>
            </a:r>
            <a:r>
              <a:rPr lang="en-GB" altLang="en-US" sz="1800" dirty="0"/>
              <a:t>. Med. 22:159-166</a:t>
            </a:r>
          </a:p>
          <a:p>
            <a:pPr>
              <a:spcBef>
                <a:spcPts val="600"/>
              </a:spcBef>
            </a:pPr>
            <a:r>
              <a:rPr lang="en-GB" altLang="en-US" sz="1800" dirty="0" err="1"/>
              <a:t>Kwong</a:t>
            </a:r>
            <a:r>
              <a:rPr lang="en-GB" altLang="en-US" sz="1800" dirty="0"/>
              <a:t> et al (1992). Dynamic magnetic resonance imaging of human brain activity during primary sensory stimulation. Proc Natl </a:t>
            </a:r>
            <a:r>
              <a:rPr lang="en-GB" altLang="en-US" sz="1800" dirty="0" err="1"/>
              <a:t>Acad</a:t>
            </a:r>
            <a:r>
              <a:rPr lang="en-GB" altLang="en-US" sz="1800" dirty="0"/>
              <a:t> Sci USA 89: 5675-5679</a:t>
            </a:r>
          </a:p>
          <a:p>
            <a:pPr>
              <a:spcBef>
                <a:spcPts val="600"/>
              </a:spcBef>
            </a:pPr>
            <a:r>
              <a:rPr lang="en-GB" altLang="en-US" sz="1800" dirty="0"/>
              <a:t>Ogawa et al (1992). </a:t>
            </a:r>
            <a:r>
              <a:rPr lang="en-US" altLang="en-US" sz="1800" dirty="0"/>
              <a:t>Intrinsic signal changes accompanying sensory stimulation: functional brain mapping with magnetic resonance imaging. Proc Natl </a:t>
            </a:r>
            <a:r>
              <a:rPr lang="en-US" altLang="en-US" sz="1800" dirty="0" err="1"/>
              <a:t>Acad</a:t>
            </a:r>
            <a:r>
              <a:rPr lang="en-US" altLang="en-US" sz="1800" dirty="0"/>
              <a:t> Sci U S A. 89: 5951-5.</a:t>
            </a:r>
            <a:r>
              <a:rPr lang="en-US" altLang="en-US" sz="2000" dirty="0"/>
              <a:t> </a:t>
            </a:r>
            <a:endParaRPr lang="en-GB" altLang="en-US" sz="1800" dirty="0"/>
          </a:p>
          <a:p>
            <a:pPr>
              <a:spcBef>
                <a:spcPts val="600"/>
              </a:spcBef>
            </a:pPr>
            <a:r>
              <a:rPr lang="en-GB" altLang="en-US" sz="1800" dirty="0" err="1"/>
              <a:t>Bandettini</a:t>
            </a:r>
            <a:r>
              <a:rPr lang="en-GB" altLang="en-US" sz="1800" dirty="0"/>
              <a:t> et al (1992). </a:t>
            </a:r>
            <a:r>
              <a:rPr lang="en-US" altLang="en-US" sz="1800" dirty="0"/>
              <a:t>Time course EPI of human brain function during task activation. </a:t>
            </a:r>
            <a:r>
              <a:rPr lang="en-US" altLang="en-US" sz="1800" dirty="0" err="1"/>
              <a:t>Magn</a:t>
            </a:r>
            <a:r>
              <a:rPr lang="en-US" altLang="en-US" sz="1800" dirty="0"/>
              <a:t> </a:t>
            </a:r>
            <a:r>
              <a:rPr lang="en-US" altLang="en-US" sz="1800" dirty="0" err="1"/>
              <a:t>Reson</a:t>
            </a:r>
            <a:r>
              <a:rPr lang="en-US" altLang="en-US" sz="1800" dirty="0"/>
              <a:t> Med. 25(2): 390-7.</a:t>
            </a:r>
            <a:r>
              <a:rPr lang="en-US" altLang="en-US" sz="2000" dirty="0"/>
              <a:t> </a:t>
            </a:r>
          </a:p>
          <a:p>
            <a:pPr>
              <a:spcBef>
                <a:spcPts val="600"/>
              </a:spcBef>
            </a:pPr>
            <a:endParaRPr lang="en-US" altLang="en-US" sz="2000" dirty="0"/>
          </a:p>
          <a:p>
            <a:pPr>
              <a:spcBef>
                <a:spcPts val="600"/>
              </a:spcBef>
            </a:pPr>
            <a:r>
              <a:rPr lang="en-US" altLang="en-US" sz="2000" dirty="0"/>
              <a:t>All physicists, working in physics research laboratories</a:t>
            </a:r>
            <a:endParaRPr lang="en-GB" alt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6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65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065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65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065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065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6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959" y="368157"/>
            <a:ext cx="9258300" cy="343043"/>
          </a:xfrm>
        </p:spPr>
        <p:txBody>
          <a:bodyPr/>
          <a:lstStyle/>
          <a:p>
            <a:r>
              <a:rPr lang="en-GB" sz="2800" dirty="0">
                <a:solidFill>
                  <a:srgbClr val="1A3ABA"/>
                </a:solidFill>
              </a:rPr>
              <a:t>MRI Breakthroughs Leading to Imaging Neuroscience</a:t>
            </a:r>
            <a:endParaRPr lang="en-GB"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134620" y="951514"/>
            <a:ext cx="9999980" cy="5157186"/>
          </a:xfrm>
        </p:spPr>
        <p:txBody>
          <a:bodyPr/>
          <a:lstStyle/>
          <a:p>
            <a:pPr lvl="0"/>
            <a:r>
              <a:rPr lang="en-GB" sz="2000" dirty="0"/>
              <a:t>Observation of coronary arteries in adult human heart, in Nottingham in 1987.</a:t>
            </a:r>
          </a:p>
          <a:p>
            <a:r>
              <a:rPr lang="en-GB" sz="2000" dirty="0"/>
              <a:t>Dramatic improvements in gradient coil technology, from 1986 to 1990, at Nottingham and elsewhere.</a:t>
            </a:r>
          </a:p>
          <a:p>
            <a:pPr lvl="0"/>
            <a:r>
              <a:rPr lang="en-GB" sz="2000" dirty="0"/>
              <a:t>Development by </a:t>
            </a:r>
            <a:r>
              <a:rPr lang="en-GB" sz="2000" dirty="0" err="1"/>
              <a:t>Pykett</a:t>
            </a:r>
            <a:r>
              <a:rPr lang="en-GB" sz="2000" dirty="0"/>
              <a:t> and </a:t>
            </a:r>
            <a:r>
              <a:rPr lang="en-GB" sz="2000" dirty="0" err="1"/>
              <a:t>Rzedzian</a:t>
            </a:r>
            <a:r>
              <a:rPr lang="en-GB" sz="2000" dirty="0"/>
              <a:t> of a purpose-built whole-body MRI scanner capable of snapshot echo-planar imaging, at Advanced NMR Systems in Massachusetts in 1987</a:t>
            </a:r>
          </a:p>
          <a:p>
            <a:pPr lvl="0"/>
            <a:r>
              <a:rPr lang="en-GB" sz="2000" dirty="0"/>
              <a:t>Introduction of diffusion-weighted EPI by Turner and Le </a:t>
            </a:r>
            <a:r>
              <a:rPr lang="en-GB" sz="2000" dirty="0" err="1"/>
              <a:t>Bihan</a:t>
            </a:r>
            <a:r>
              <a:rPr lang="en-GB" sz="2000" dirty="0"/>
              <a:t> as a clinical modality in radiology at NIH, between 1989 and 1992. </a:t>
            </a:r>
          </a:p>
          <a:p>
            <a:pPr lvl="0"/>
            <a:r>
              <a:rPr lang="en-GB" sz="2000" dirty="0"/>
              <a:t>Implementation of EPI on a clinical Siemens scanner by Schmitt at Erlangen in 1987-91</a:t>
            </a:r>
          </a:p>
          <a:p>
            <a:pPr lvl="0"/>
            <a:r>
              <a:rPr lang="en-GB" sz="2000" dirty="0"/>
              <a:t>Discovery of BOLD contrast fMRI, 1990-2, at Bell Labs, Minneapolis, Boston and NIH</a:t>
            </a:r>
          </a:p>
          <a:p>
            <a:pPr lvl="0"/>
            <a:r>
              <a:rPr lang="en-GB" sz="2000" dirty="0"/>
              <a:t>Establishment of routine functional MRI scanning for studies of cognition at Functional Imaging Laboratory, Queen’s Square, London in 1995</a:t>
            </a:r>
          </a:p>
          <a:p>
            <a:pPr lvl="0"/>
            <a:r>
              <a:rPr lang="en-GB" sz="2000" dirty="0"/>
              <a:t>Development of NextGen 7T MRI scanner, Berkeley, by Feinberg and colleagues, 2022.</a:t>
            </a:r>
          </a:p>
        </p:txBody>
      </p:sp>
    </p:spTree>
    <p:extLst>
      <p:ext uri="{BB962C8B-B14F-4D97-AF65-F5344CB8AC3E}">
        <p14:creationId xmlns:p14="http://schemas.microsoft.com/office/powerpoint/2010/main" val="14386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D774719-BFA6-4667-830B-9E0B639BB5A6}"/>
              </a:ext>
            </a:extLst>
          </p:cNvPr>
          <p:cNvSpPr>
            <a:spLocks noGrp="1" noChangeArrowheads="1"/>
          </p:cNvSpPr>
          <p:nvPr>
            <p:ph type="title"/>
          </p:nvPr>
        </p:nvSpPr>
        <p:spPr>
          <a:xfrm>
            <a:off x="952500" y="990600"/>
            <a:ext cx="8458200" cy="762000"/>
          </a:xfrm>
        </p:spPr>
        <p:txBody>
          <a:bodyPr/>
          <a:lstStyle/>
          <a:p>
            <a:r>
              <a:rPr lang="en-GB" altLang="en-US" sz="3200" dirty="0"/>
              <a:t>BOLD Functional MRI: How Does It Work?</a:t>
            </a:r>
            <a:endParaRPr lang="en-GB" altLang="en-US" sz="3600" dirty="0"/>
          </a:p>
        </p:txBody>
      </p:sp>
      <p:graphicFrame>
        <p:nvGraphicFramePr>
          <p:cNvPr id="27651" name="Object 3">
            <a:extLst>
              <a:ext uri="{FF2B5EF4-FFF2-40B4-BE49-F238E27FC236}">
                <a16:creationId xmlns:a16="http://schemas.microsoft.com/office/drawing/2014/main" id="{30D1744D-2016-4454-BD61-D7EBD1FBAD31}"/>
              </a:ext>
            </a:extLst>
          </p:cNvPr>
          <p:cNvGraphicFramePr>
            <a:graphicFrameLocks noChangeAspect="1"/>
          </p:cNvGraphicFramePr>
          <p:nvPr/>
        </p:nvGraphicFramePr>
        <p:xfrm>
          <a:off x="822326" y="2362200"/>
          <a:ext cx="4092575" cy="2871788"/>
        </p:xfrm>
        <a:graphic>
          <a:graphicData uri="http://schemas.openxmlformats.org/presentationml/2006/ole">
            <mc:AlternateContent xmlns:mc="http://schemas.openxmlformats.org/markup-compatibility/2006">
              <mc:Choice xmlns:v="urn:schemas-microsoft-com:vml" Requires="v">
                <p:oleObj spid="_x0000_s1048" name="Slide" r:id="rId3" imgW="4516374" imgH="3403194" progId="PowerPoint.Slide.8">
                  <p:embed/>
                </p:oleObj>
              </mc:Choice>
              <mc:Fallback>
                <p:oleObj name="Slide" r:id="rId3" imgW="4516374" imgH="3403194" progId="PowerPoint.Slide.8">
                  <p:embed/>
                  <p:pic>
                    <p:nvPicPr>
                      <p:cNvPr id="27651" name="Object 3">
                        <a:extLst>
                          <a:ext uri="{FF2B5EF4-FFF2-40B4-BE49-F238E27FC236}">
                            <a16:creationId xmlns:a16="http://schemas.microsoft.com/office/drawing/2014/main" id="{30D1744D-2016-4454-BD61-D7EBD1FBA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26" y="2362200"/>
                        <a:ext cx="4092575" cy="287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1">
            <a:extLst>
              <a:ext uri="{FF2B5EF4-FFF2-40B4-BE49-F238E27FC236}">
                <a16:creationId xmlns:a16="http://schemas.microsoft.com/office/drawing/2014/main" id="{42A1534F-4266-4F85-ACA6-9EA001BA9056}"/>
              </a:ext>
            </a:extLst>
          </p:cNvPr>
          <p:cNvPicPr>
            <a:picLocks noChangeAspect="1"/>
          </p:cNvPicPr>
          <p:nvPr/>
        </p:nvPicPr>
        <p:blipFill>
          <a:blip r:embed="rId5"/>
          <a:stretch>
            <a:fillRect/>
          </a:stretch>
        </p:blipFill>
        <p:spPr>
          <a:xfrm>
            <a:off x="5404991" y="2362199"/>
            <a:ext cx="3684699" cy="2871787"/>
          </a:xfrm>
          <a:prstGeom prst="rect">
            <a:avLst/>
          </a:prstGeom>
        </p:spPr>
      </p:pic>
      <p:pic>
        <p:nvPicPr>
          <p:cNvPr id="3" name="Picture 2">
            <a:extLst>
              <a:ext uri="{FF2B5EF4-FFF2-40B4-BE49-F238E27FC236}">
                <a16:creationId xmlns:a16="http://schemas.microsoft.com/office/drawing/2014/main" id="{6CD83147-359B-4A40-BDBB-C06FDE050329}"/>
              </a:ext>
            </a:extLst>
          </p:cNvPr>
          <p:cNvPicPr>
            <a:picLocks noChangeAspect="1"/>
          </p:cNvPicPr>
          <p:nvPr/>
        </p:nvPicPr>
        <p:blipFill>
          <a:blip r:embed="rId6"/>
          <a:stretch>
            <a:fillRect/>
          </a:stretch>
        </p:blipFill>
        <p:spPr>
          <a:xfrm>
            <a:off x="5308600" y="5384574"/>
            <a:ext cx="4365114" cy="676715"/>
          </a:xfrm>
          <a:prstGeom prst="rect">
            <a:avLst/>
          </a:prstGeom>
        </p:spPr>
      </p:pic>
      <p:sp>
        <p:nvSpPr>
          <p:cNvPr id="4" name="TextBox 3">
            <a:extLst>
              <a:ext uri="{FF2B5EF4-FFF2-40B4-BE49-F238E27FC236}">
                <a16:creationId xmlns:a16="http://schemas.microsoft.com/office/drawing/2014/main" id="{A6DE31B6-2C79-4239-8143-5A18A4BB1FDE}"/>
              </a:ext>
            </a:extLst>
          </p:cNvPr>
          <p:cNvSpPr txBox="1"/>
          <p:nvPr/>
        </p:nvSpPr>
        <p:spPr>
          <a:xfrm>
            <a:off x="5404991" y="6012066"/>
            <a:ext cx="1399614" cy="338554"/>
          </a:xfrm>
          <a:prstGeom prst="rect">
            <a:avLst/>
          </a:prstGeom>
          <a:noFill/>
        </p:spPr>
        <p:txBody>
          <a:bodyPr wrap="none" rtlCol="0">
            <a:spAutoFit/>
          </a:bodyPr>
          <a:lstStyle/>
          <a:p>
            <a:r>
              <a:rPr lang="en-GB" sz="1600" b="1" dirty="0">
                <a:solidFill>
                  <a:schemeClr val="accent4"/>
                </a:solidFill>
                <a:latin typeface="+mn-lt"/>
              </a:rPr>
              <a:t>(Turner 1991)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AC8DC3DE-E250-4D8D-8C9C-F4253182B597}"/>
              </a:ext>
            </a:extLst>
          </p:cNvPr>
          <p:cNvSpPr>
            <a:spLocks noGrp="1" noChangeArrowheads="1"/>
          </p:cNvSpPr>
          <p:nvPr>
            <p:ph type="title"/>
          </p:nvPr>
        </p:nvSpPr>
        <p:spPr>
          <a:xfrm>
            <a:off x="1107282" y="342901"/>
            <a:ext cx="8066087" cy="1117600"/>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r>
              <a:rPr lang="en-GB" altLang="en-US" sz="3600" dirty="0"/>
              <a:t>Effect of Increase in Neuronal Activity</a:t>
            </a:r>
          </a:p>
        </p:txBody>
      </p:sp>
      <p:sp>
        <p:nvSpPr>
          <p:cNvPr id="60420" name="Rectangle 4">
            <a:extLst>
              <a:ext uri="{FF2B5EF4-FFF2-40B4-BE49-F238E27FC236}">
                <a16:creationId xmlns:a16="http://schemas.microsoft.com/office/drawing/2014/main" id="{A97B88E8-FD81-466D-B267-8880434A6F35}"/>
              </a:ext>
            </a:extLst>
          </p:cNvPr>
          <p:cNvSpPr>
            <a:spLocks noChangeArrowheads="1"/>
          </p:cNvSpPr>
          <p:nvPr/>
        </p:nvSpPr>
        <p:spPr bwMode="auto">
          <a:xfrm>
            <a:off x="1554163" y="2495551"/>
            <a:ext cx="2411412" cy="479425"/>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21" name="Rectangle 5">
            <a:extLst>
              <a:ext uri="{FF2B5EF4-FFF2-40B4-BE49-F238E27FC236}">
                <a16:creationId xmlns:a16="http://schemas.microsoft.com/office/drawing/2014/main" id="{A2E8069B-A8E9-4B70-A602-1EDE5D8AF896}"/>
              </a:ext>
            </a:extLst>
          </p:cNvPr>
          <p:cNvSpPr>
            <a:spLocks noChangeArrowheads="1"/>
          </p:cNvSpPr>
          <p:nvPr/>
        </p:nvSpPr>
        <p:spPr bwMode="auto">
          <a:xfrm>
            <a:off x="3830638" y="1966914"/>
            <a:ext cx="469900" cy="1754187"/>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22" name="Rectangle 6">
            <a:extLst>
              <a:ext uri="{FF2B5EF4-FFF2-40B4-BE49-F238E27FC236}">
                <a16:creationId xmlns:a16="http://schemas.microsoft.com/office/drawing/2014/main" id="{A87EE585-4F69-47F2-8ADB-94D1323DB932}"/>
              </a:ext>
            </a:extLst>
          </p:cNvPr>
          <p:cNvSpPr>
            <a:spLocks noChangeArrowheads="1"/>
          </p:cNvSpPr>
          <p:nvPr/>
        </p:nvSpPr>
        <p:spPr bwMode="auto">
          <a:xfrm>
            <a:off x="4300538" y="1966913"/>
            <a:ext cx="2881312" cy="241300"/>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23" name="Rectangle 7">
            <a:extLst>
              <a:ext uri="{FF2B5EF4-FFF2-40B4-BE49-F238E27FC236}">
                <a16:creationId xmlns:a16="http://schemas.microsoft.com/office/drawing/2014/main" id="{49483164-5411-4E2A-A13B-CEF55142FB68}"/>
              </a:ext>
            </a:extLst>
          </p:cNvPr>
          <p:cNvSpPr>
            <a:spLocks noChangeArrowheads="1"/>
          </p:cNvSpPr>
          <p:nvPr/>
        </p:nvSpPr>
        <p:spPr bwMode="auto">
          <a:xfrm>
            <a:off x="4300538" y="2400300"/>
            <a:ext cx="2881312" cy="192088"/>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24" name="Rectangle 8">
            <a:extLst>
              <a:ext uri="{FF2B5EF4-FFF2-40B4-BE49-F238E27FC236}">
                <a16:creationId xmlns:a16="http://schemas.microsoft.com/office/drawing/2014/main" id="{FF09DBEE-41BD-4194-8A8E-057683A5521E}"/>
              </a:ext>
            </a:extLst>
          </p:cNvPr>
          <p:cNvSpPr>
            <a:spLocks noChangeArrowheads="1"/>
          </p:cNvSpPr>
          <p:nvPr/>
        </p:nvSpPr>
        <p:spPr bwMode="auto">
          <a:xfrm>
            <a:off x="4300538" y="2736851"/>
            <a:ext cx="2881312" cy="238125"/>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25" name="Rectangle 9">
            <a:extLst>
              <a:ext uri="{FF2B5EF4-FFF2-40B4-BE49-F238E27FC236}">
                <a16:creationId xmlns:a16="http://schemas.microsoft.com/office/drawing/2014/main" id="{69D34CB9-BE6A-4B7D-A3A3-88D5BD5BD027}"/>
              </a:ext>
            </a:extLst>
          </p:cNvPr>
          <p:cNvSpPr>
            <a:spLocks noChangeArrowheads="1"/>
          </p:cNvSpPr>
          <p:nvPr/>
        </p:nvSpPr>
        <p:spPr bwMode="auto">
          <a:xfrm>
            <a:off x="4300538" y="3168650"/>
            <a:ext cx="2881312" cy="192088"/>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26" name="Rectangle 10">
            <a:extLst>
              <a:ext uri="{FF2B5EF4-FFF2-40B4-BE49-F238E27FC236}">
                <a16:creationId xmlns:a16="http://schemas.microsoft.com/office/drawing/2014/main" id="{AB6502FD-8769-4B6C-9F4A-6A0C5B7AEE43}"/>
              </a:ext>
            </a:extLst>
          </p:cNvPr>
          <p:cNvSpPr>
            <a:spLocks noChangeArrowheads="1"/>
          </p:cNvSpPr>
          <p:nvPr/>
        </p:nvSpPr>
        <p:spPr bwMode="auto">
          <a:xfrm>
            <a:off x="4297365" y="3454401"/>
            <a:ext cx="2882900" cy="279400"/>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27" name="Rectangle 11">
            <a:extLst>
              <a:ext uri="{FF2B5EF4-FFF2-40B4-BE49-F238E27FC236}">
                <a16:creationId xmlns:a16="http://schemas.microsoft.com/office/drawing/2014/main" id="{E73FC088-CAC8-429D-96F0-969233818831}"/>
              </a:ext>
            </a:extLst>
          </p:cNvPr>
          <p:cNvSpPr>
            <a:spLocks noChangeArrowheads="1"/>
          </p:cNvSpPr>
          <p:nvPr/>
        </p:nvSpPr>
        <p:spPr bwMode="auto">
          <a:xfrm>
            <a:off x="7181851" y="1966914"/>
            <a:ext cx="333375" cy="1766887"/>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28" name="Rectangle 12">
            <a:extLst>
              <a:ext uri="{FF2B5EF4-FFF2-40B4-BE49-F238E27FC236}">
                <a16:creationId xmlns:a16="http://schemas.microsoft.com/office/drawing/2014/main" id="{B6D23813-6B4A-44B0-95D3-5984A7CC01F8}"/>
              </a:ext>
            </a:extLst>
          </p:cNvPr>
          <p:cNvSpPr>
            <a:spLocks noChangeArrowheads="1"/>
          </p:cNvSpPr>
          <p:nvPr/>
        </p:nvSpPr>
        <p:spPr bwMode="auto">
          <a:xfrm>
            <a:off x="7526339" y="2489200"/>
            <a:ext cx="1703387" cy="546100"/>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60429" name="Group 13">
            <a:extLst>
              <a:ext uri="{FF2B5EF4-FFF2-40B4-BE49-F238E27FC236}">
                <a16:creationId xmlns:a16="http://schemas.microsoft.com/office/drawing/2014/main" id="{48608DE6-E478-4FDC-8CCD-EB210A4B0F22}"/>
              </a:ext>
            </a:extLst>
          </p:cNvPr>
          <p:cNvGrpSpPr>
            <a:grpSpLocks/>
          </p:cNvGrpSpPr>
          <p:nvPr/>
        </p:nvGrpSpPr>
        <p:grpSpPr bwMode="auto">
          <a:xfrm>
            <a:off x="1706564" y="1997870"/>
            <a:ext cx="3560762" cy="1693862"/>
            <a:chOff x="804" y="1243"/>
            <a:chExt cx="2524" cy="1067"/>
          </a:xfrm>
        </p:grpSpPr>
        <p:sp>
          <p:nvSpPr>
            <p:cNvPr id="60430" name="Oval 14">
              <a:extLst>
                <a:ext uri="{FF2B5EF4-FFF2-40B4-BE49-F238E27FC236}">
                  <a16:creationId xmlns:a16="http://schemas.microsoft.com/office/drawing/2014/main" id="{4829EE6C-2733-464D-B22E-59901FBD1DFB}"/>
                </a:ext>
              </a:extLst>
            </p:cNvPr>
            <p:cNvSpPr>
              <a:spLocks noChangeArrowheads="1"/>
            </p:cNvSpPr>
            <p:nvPr/>
          </p:nvSpPr>
          <p:spPr bwMode="auto">
            <a:xfrm>
              <a:off x="804" y="1612"/>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31" name="Oval 15">
              <a:extLst>
                <a:ext uri="{FF2B5EF4-FFF2-40B4-BE49-F238E27FC236}">
                  <a16:creationId xmlns:a16="http://schemas.microsoft.com/office/drawing/2014/main" id="{97A22239-B1EB-43E8-888E-3F2645CE57E6}"/>
                </a:ext>
              </a:extLst>
            </p:cNvPr>
            <p:cNvSpPr>
              <a:spLocks noChangeArrowheads="1"/>
            </p:cNvSpPr>
            <p:nvPr/>
          </p:nvSpPr>
          <p:spPr bwMode="auto">
            <a:xfrm>
              <a:off x="900" y="1704"/>
              <a:ext cx="135"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32" name="Oval 16">
              <a:extLst>
                <a:ext uri="{FF2B5EF4-FFF2-40B4-BE49-F238E27FC236}">
                  <a16:creationId xmlns:a16="http://schemas.microsoft.com/office/drawing/2014/main" id="{E8B24095-B463-4F89-ADBB-2B4FCD7E6888}"/>
                </a:ext>
              </a:extLst>
            </p:cNvPr>
            <p:cNvSpPr>
              <a:spLocks noChangeArrowheads="1"/>
            </p:cNvSpPr>
            <p:nvPr/>
          </p:nvSpPr>
          <p:spPr bwMode="auto">
            <a:xfrm>
              <a:off x="1043" y="1612"/>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33" name="Oval 17">
              <a:extLst>
                <a:ext uri="{FF2B5EF4-FFF2-40B4-BE49-F238E27FC236}">
                  <a16:creationId xmlns:a16="http://schemas.microsoft.com/office/drawing/2014/main" id="{29CD0A9B-CC70-43E5-BD8C-8A0190CF1D74}"/>
                </a:ext>
              </a:extLst>
            </p:cNvPr>
            <p:cNvSpPr>
              <a:spLocks noChangeArrowheads="1"/>
            </p:cNvSpPr>
            <p:nvPr/>
          </p:nvSpPr>
          <p:spPr bwMode="auto">
            <a:xfrm>
              <a:off x="1227" y="1734"/>
              <a:ext cx="136" cy="131"/>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34" name="Oval 18">
              <a:extLst>
                <a:ext uri="{FF2B5EF4-FFF2-40B4-BE49-F238E27FC236}">
                  <a16:creationId xmlns:a16="http://schemas.microsoft.com/office/drawing/2014/main" id="{FBFDD7D6-B131-43F6-82A2-C7F26C456A76}"/>
                </a:ext>
              </a:extLst>
            </p:cNvPr>
            <p:cNvSpPr>
              <a:spLocks noChangeArrowheads="1"/>
            </p:cNvSpPr>
            <p:nvPr/>
          </p:nvSpPr>
          <p:spPr bwMode="auto">
            <a:xfrm>
              <a:off x="1251" y="1589"/>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35" name="Oval 19">
              <a:extLst>
                <a:ext uri="{FF2B5EF4-FFF2-40B4-BE49-F238E27FC236}">
                  <a16:creationId xmlns:a16="http://schemas.microsoft.com/office/drawing/2014/main" id="{4996252C-0738-4F83-840D-86A99CE84185}"/>
                </a:ext>
              </a:extLst>
            </p:cNvPr>
            <p:cNvSpPr>
              <a:spLocks noChangeArrowheads="1"/>
            </p:cNvSpPr>
            <p:nvPr/>
          </p:nvSpPr>
          <p:spPr bwMode="auto">
            <a:xfrm>
              <a:off x="1427" y="1704"/>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36" name="Oval 20">
              <a:extLst>
                <a:ext uri="{FF2B5EF4-FFF2-40B4-BE49-F238E27FC236}">
                  <a16:creationId xmlns:a16="http://schemas.microsoft.com/office/drawing/2014/main" id="{D42FD3E7-8DD1-4626-B2B6-39262DC3E3D3}"/>
                </a:ext>
              </a:extLst>
            </p:cNvPr>
            <p:cNvSpPr>
              <a:spLocks noChangeArrowheads="1"/>
            </p:cNvSpPr>
            <p:nvPr/>
          </p:nvSpPr>
          <p:spPr bwMode="auto">
            <a:xfrm>
              <a:off x="1571" y="1612"/>
              <a:ext cx="135"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37" name="Oval 21">
              <a:extLst>
                <a:ext uri="{FF2B5EF4-FFF2-40B4-BE49-F238E27FC236}">
                  <a16:creationId xmlns:a16="http://schemas.microsoft.com/office/drawing/2014/main" id="{0AA00DF5-DB01-492D-9382-7D2F306BD5F8}"/>
                </a:ext>
              </a:extLst>
            </p:cNvPr>
            <p:cNvSpPr>
              <a:spLocks noChangeArrowheads="1"/>
            </p:cNvSpPr>
            <p:nvPr/>
          </p:nvSpPr>
          <p:spPr bwMode="auto">
            <a:xfrm>
              <a:off x="1682" y="1719"/>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38" name="Oval 22">
              <a:extLst>
                <a:ext uri="{FF2B5EF4-FFF2-40B4-BE49-F238E27FC236}">
                  <a16:creationId xmlns:a16="http://schemas.microsoft.com/office/drawing/2014/main" id="{53674444-5150-45AC-9B0C-A583894DD429}"/>
                </a:ext>
              </a:extLst>
            </p:cNvPr>
            <p:cNvSpPr>
              <a:spLocks noChangeArrowheads="1"/>
            </p:cNvSpPr>
            <p:nvPr/>
          </p:nvSpPr>
          <p:spPr bwMode="auto">
            <a:xfrm>
              <a:off x="1858" y="1612"/>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39" name="Oval 23">
              <a:extLst>
                <a:ext uri="{FF2B5EF4-FFF2-40B4-BE49-F238E27FC236}">
                  <a16:creationId xmlns:a16="http://schemas.microsoft.com/office/drawing/2014/main" id="{24A283A7-D0E7-4107-A82E-8AB92F0D1520}"/>
                </a:ext>
              </a:extLst>
            </p:cNvPr>
            <p:cNvSpPr>
              <a:spLocks noChangeArrowheads="1"/>
            </p:cNvSpPr>
            <p:nvPr/>
          </p:nvSpPr>
          <p:spPr bwMode="auto">
            <a:xfrm>
              <a:off x="2018" y="1719"/>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40" name="Oval 24">
              <a:extLst>
                <a:ext uri="{FF2B5EF4-FFF2-40B4-BE49-F238E27FC236}">
                  <a16:creationId xmlns:a16="http://schemas.microsoft.com/office/drawing/2014/main" id="{3A07C07A-6D45-4032-B097-5E8E4EAEFE11}"/>
                </a:ext>
              </a:extLst>
            </p:cNvPr>
            <p:cNvSpPr>
              <a:spLocks noChangeArrowheads="1"/>
            </p:cNvSpPr>
            <p:nvPr/>
          </p:nvSpPr>
          <p:spPr bwMode="auto">
            <a:xfrm>
              <a:off x="2098" y="1612"/>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41" name="Oval 25">
              <a:extLst>
                <a:ext uri="{FF2B5EF4-FFF2-40B4-BE49-F238E27FC236}">
                  <a16:creationId xmlns:a16="http://schemas.microsoft.com/office/drawing/2014/main" id="{3032E268-D804-4C6C-B9B8-5A8F08D64CD9}"/>
                </a:ext>
              </a:extLst>
            </p:cNvPr>
            <p:cNvSpPr>
              <a:spLocks noChangeArrowheads="1"/>
            </p:cNvSpPr>
            <p:nvPr/>
          </p:nvSpPr>
          <p:spPr bwMode="auto">
            <a:xfrm>
              <a:off x="2242" y="1704"/>
              <a:ext cx="135"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42" name="Oval 26">
              <a:extLst>
                <a:ext uri="{FF2B5EF4-FFF2-40B4-BE49-F238E27FC236}">
                  <a16:creationId xmlns:a16="http://schemas.microsoft.com/office/drawing/2014/main" id="{6B3397EA-990B-4B53-9688-E5BC811405C9}"/>
                </a:ext>
              </a:extLst>
            </p:cNvPr>
            <p:cNvSpPr>
              <a:spLocks noChangeArrowheads="1"/>
            </p:cNvSpPr>
            <p:nvPr/>
          </p:nvSpPr>
          <p:spPr bwMode="auto">
            <a:xfrm>
              <a:off x="2385" y="1566"/>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43" name="Oval 27">
              <a:extLst>
                <a:ext uri="{FF2B5EF4-FFF2-40B4-BE49-F238E27FC236}">
                  <a16:creationId xmlns:a16="http://schemas.microsoft.com/office/drawing/2014/main" id="{4DEFFEF0-4BF9-4309-BA1D-734E0D259037}"/>
                </a:ext>
              </a:extLst>
            </p:cNvPr>
            <p:cNvSpPr>
              <a:spLocks noChangeArrowheads="1"/>
            </p:cNvSpPr>
            <p:nvPr/>
          </p:nvSpPr>
          <p:spPr bwMode="auto">
            <a:xfrm>
              <a:off x="2337" y="1335"/>
              <a:ext cx="136" cy="131"/>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44" name="Oval 28">
              <a:extLst>
                <a:ext uri="{FF2B5EF4-FFF2-40B4-BE49-F238E27FC236}">
                  <a16:creationId xmlns:a16="http://schemas.microsoft.com/office/drawing/2014/main" id="{5B4D8E67-30D9-4F3E-9B6B-7256CA9AD64F}"/>
                </a:ext>
              </a:extLst>
            </p:cNvPr>
            <p:cNvSpPr>
              <a:spLocks noChangeArrowheads="1"/>
            </p:cNvSpPr>
            <p:nvPr/>
          </p:nvSpPr>
          <p:spPr bwMode="auto">
            <a:xfrm>
              <a:off x="2385" y="1796"/>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45" name="Oval 29">
              <a:extLst>
                <a:ext uri="{FF2B5EF4-FFF2-40B4-BE49-F238E27FC236}">
                  <a16:creationId xmlns:a16="http://schemas.microsoft.com/office/drawing/2014/main" id="{7155658F-5EDF-47BA-A25F-B3D98388C53F}"/>
                </a:ext>
              </a:extLst>
            </p:cNvPr>
            <p:cNvSpPr>
              <a:spLocks noChangeArrowheads="1"/>
            </p:cNvSpPr>
            <p:nvPr/>
          </p:nvSpPr>
          <p:spPr bwMode="auto">
            <a:xfrm>
              <a:off x="2433" y="1980"/>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46" name="Oval 30">
              <a:extLst>
                <a:ext uri="{FF2B5EF4-FFF2-40B4-BE49-F238E27FC236}">
                  <a16:creationId xmlns:a16="http://schemas.microsoft.com/office/drawing/2014/main" id="{42024DC3-60AA-4074-91C1-6AC0CF164C6A}"/>
                </a:ext>
              </a:extLst>
            </p:cNvPr>
            <p:cNvSpPr>
              <a:spLocks noChangeArrowheads="1"/>
            </p:cNvSpPr>
            <p:nvPr/>
          </p:nvSpPr>
          <p:spPr bwMode="auto">
            <a:xfrm>
              <a:off x="2337" y="2118"/>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47" name="Oval 31">
              <a:extLst>
                <a:ext uri="{FF2B5EF4-FFF2-40B4-BE49-F238E27FC236}">
                  <a16:creationId xmlns:a16="http://schemas.microsoft.com/office/drawing/2014/main" id="{2E4A149A-2548-4A39-AEEE-FE783A4E30BB}"/>
                </a:ext>
              </a:extLst>
            </p:cNvPr>
            <p:cNvSpPr>
              <a:spLocks noChangeArrowheads="1"/>
            </p:cNvSpPr>
            <p:nvPr/>
          </p:nvSpPr>
          <p:spPr bwMode="auto">
            <a:xfrm>
              <a:off x="2481" y="1428"/>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48" name="Oval 32">
              <a:extLst>
                <a:ext uri="{FF2B5EF4-FFF2-40B4-BE49-F238E27FC236}">
                  <a16:creationId xmlns:a16="http://schemas.microsoft.com/office/drawing/2014/main" id="{90EA1857-2BFF-4ED4-87B4-CFAE1B0226D9}"/>
                </a:ext>
              </a:extLst>
            </p:cNvPr>
            <p:cNvSpPr>
              <a:spLocks noChangeArrowheads="1"/>
            </p:cNvSpPr>
            <p:nvPr/>
          </p:nvSpPr>
          <p:spPr bwMode="auto">
            <a:xfrm>
              <a:off x="2505" y="2133"/>
              <a:ext cx="136" cy="131"/>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49" name="Oval 33">
              <a:extLst>
                <a:ext uri="{FF2B5EF4-FFF2-40B4-BE49-F238E27FC236}">
                  <a16:creationId xmlns:a16="http://schemas.microsoft.com/office/drawing/2014/main" id="{B381270B-E8A2-4877-8E44-7CAA8AA83FF7}"/>
                </a:ext>
              </a:extLst>
            </p:cNvPr>
            <p:cNvSpPr>
              <a:spLocks noChangeArrowheads="1"/>
            </p:cNvSpPr>
            <p:nvPr/>
          </p:nvSpPr>
          <p:spPr bwMode="auto">
            <a:xfrm>
              <a:off x="2505" y="1688"/>
              <a:ext cx="136" cy="131"/>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50" name="Oval 34">
              <a:extLst>
                <a:ext uri="{FF2B5EF4-FFF2-40B4-BE49-F238E27FC236}">
                  <a16:creationId xmlns:a16="http://schemas.microsoft.com/office/drawing/2014/main" id="{1555AA83-5ADA-4224-BDA7-8019AD976E29}"/>
                </a:ext>
              </a:extLst>
            </p:cNvPr>
            <p:cNvSpPr>
              <a:spLocks noChangeArrowheads="1"/>
            </p:cNvSpPr>
            <p:nvPr/>
          </p:nvSpPr>
          <p:spPr bwMode="auto">
            <a:xfrm>
              <a:off x="2329" y="1865"/>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51" name="Oval 35">
              <a:extLst>
                <a:ext uri="{FF2B5EF4-FFF2-40B4-BE49-F238E27FC236}">
                  <a16:creationId xmlns:a16="http://schemas.microsoft.com/office/drawing/2014/main" id="{3CE76FB3-E9C7-46C8-84A5-8ABE99400D5B}"/>
                </a:ext>
              </a:extLst>
            </p:cNvPr>
            <p:cNvSpPr>
              <a:spLocks noChangeArrowheads="1"/>
            </p:cNvSpPr>
            <p:nvPr/>
          </p:nvSpPr>
          <p:spPr bwMode="auto">
            <a:xfrm>
              <a:off x="2497" y="1850"/>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52" name="Oval 36">
              <a:extLst>
                <a:ext uri="{FF2B5EF4-FFF2-40B4-BE49-F238E27FC236}">
                  <a16:creationId xmlns:a16="http://schemas.microsoft.com/office/drawing/2014/main" id="{AEACB0B6-A87E-4D08-A87F-9E7628829ADA}"/>
                </a:ext>
              </a:extLst>
            </p:cNvPr>
            <p:cNvSpPr>
              <a:spLocks noChangeArrowheads="1"/>
            </p:cNvSpPr>
            <p:nvPr/>
          </p:nvSpPr>
          <p:spPr bwMode="auto">
            <a:xfrm>
              <a:off x="2625" y="2003"/>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53" name="Oval 37">
              <a:extLst>
                <a:ext uri="{FF2B5EF4-FFF2-40B4-BE49-F238E27FC236}">
                  <a16:creationId xmlns:a16="http://schemas.microsoft.com/office/drawing/2014/main" id="{393D43BC-2557-4E7B-87EE-C2DA875C98FD}"/>
                </a:ext>
              </a:extLst>
            </p:cNvPr>
            <p:cNvSpPr>
              <a:spLocks noChangeArrowheads="1"/>
            </p:cNvSpPr>
            <p:nvPr/>
          </p:nvSpPr>
          <p:spPr bwMode="auto">
            <a:xfrm>
              <a:off x="2721" y="2172"/>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54" name="Oval 38">
              <a:extLst>
                <a:ext uri="{FF2B5EF4-FFF2-40B4-BE49-F238E27FC236}">
                  <a16:creationId xmlns:a16="http://schemas.microsoft.com/office/drawing/2014/main" id="{70A133E5-72B5-4367-B4A9-605A0E2265D3}"/>
                </a:ext>
              </a:extLst>
            </p:cNvPr>
            <p:cNvSpPr>
              <a:spLocks noChangeArrowheads="1"/>
            </p:cNvSpPr>
            <p:nvPr/>
          </p:nvSpPr>
          <p:spPr bwMode="auto">
            <a:xfrm>
              <a:off x="2833" y="1995"/>
              <a:ext cx="135"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55" name="Oval 39">
              <a:extLst>
                <a:ext uri="{FF2B5EF4-FFF2-40B4-BE49-F238E27FC236}">
                  <a16:creationId xmlns:a16="http://schemas.microsoft.com/office/drawing/2014/main" id="{AA3D382C-210A-48D7-8237-D8958F3A97A0}"/>
                </a:ext>
              </a:extLst>
            </p:cNvPr>
            <p:cNvSpPr>
              <a:spLocks noChangeArrowheads="1"/>
            </p:cNvSpPr>
            <p:nvPr/>
          </p:nvSpPr>
          <p:spPr bwMode="auto">
            <a:xfrm>
              <a:off x="2761" y="1742"/>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56" name="Oval 40">
              <a:extLst>
                <a:ext uri="{FF2B5EF4-FFF2-40B4-BE49-F238E27FC236}">
                  <a16:creationId xmlns:a16="http://schemas.microsoft.com/office/drawing/2014/main" id="{67938462-3EA6-43BB-93EC-B971EF04310E}"/>
                </a:ext>
              </a:extLst>
            </p:cNvPr>
            <p:cNvSpPr>
              <a:spLocks noChangeArrowheads="1"/>
            </p:cNvSpPr>
            <p:nvPr/>
          </p:nvSpPr>
          <p:spPr bwMode="auto">
            <a:xfrm>
              <a:off x="2513" y="1266"/>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57" name="Oval 41">
              <a:extLst>
                <a:ext uri="{FF2B5EF4-FFF2-40B4-BE49-F238E27FC236}">
                  <a16:creationId xmlns:a16="http://schemas.microsoft.com/office/drawing/2014/main" id="{389B10DF-817D-4049-A298-AAF5B8E84D6A}"/>
                </a:ext>
              </a:extLst>
            </p:cNvPr>
            <p:cNvSpPr>
              <a:spLocks noChangeArrowheads="1"/>
            </p:cNvSpPr>
            <p:nvPr/>
          </p:nvSpPr>
          <p:spPr bwMode="auto">
            <a:xfrm>
              <a:off x="2721" y="1259"/>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58" name="Oval 42">
              <a:extLst>
                <a:ext uri="{FF2B5EF4-FFF2-40B4-BE49-F238E27FC236}">
                  <a16:creationId xmlns:a16="http://schemas.microsoft.com/office/drawing/2014/main" id="{C6B0358B-9F9E-4C4A-B0D7-46F8D2DC0D26}"/>
                </a:ext>
              </a:extLst>
            </p:cNvPr>
            <p:cNvSpPr>
              <a:spLocks noChangeArrowheads="1"/>
            </p:cNvSpPr>
            <p:nvPr/>
          </p:nvSpPr>
          <p:spPr bwMode="auto">
            <a:xfrm>
              <a:off x="2976" y="1734"/>
              <a:ext cx="136" cy="131"/>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59" name="Oval 43">
              <a:extLst>
                <a:ext uri="{FF2B5EF4-FFF2-40B4-BE49-F238E27FC236}">
                  <a16:creationId xmlns:a16="http://schemas.microsoft.com/office/drawing/2014/main" id="{B1BA5D6C-234B-4B3B-A0F9-802925A4419D}"/>
                </a:ext>
              </a:extLst>
            </p:cNvPr>
            <p:cNvSpPr>
              <a:spLocks noChangeArrowheads="1"/>
            </p:cNvSpPr>
            <p:nvPr/>
          </p:nvSpPr>
          <p:spPr bwMode="auto">
            <a:xfrm>
              <a:off x="2729" y="1504"/>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60" name="Oval 44">
              <a:extLst>
                <a:ext uri="{FF2B5EF4-FFF2-40B4-BE49-F238E27FC236}">
                  <a16:creationId xmlns:a16="http://schemas.microsoft.com/office/drawing/2014/main" id="{C7B470DB-75EE-4E90-9336-6304CD852580}"/>
                </a:ext>
              </a:extLst>
            </p:cNvPr>
            <p:cNvSpPr>
              <a:spLocks noChangeArrowheads="1"/>
            </p:cNvSpPr>
            <p:nvPr/>
          </p:nvSpPr>
          <p:spPr bwMode="auto">
            <a:xfrm>
              <a:off x="2721" y="2164"/>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61" name="Oval 45">
              <a:extLst>
                <a:ext uri="{FF2B5EF4-FFF2-40B4-BE49-F238E27FC236}">
                  <a16:creationId xmlns:a16="http://schemas.microsoft.com/office/drawing/2014/main" id="{45F98091-728D-49A4-8AD9-1D0262968ADF}"/>
                </a:ext>
              </a:extLst>
            </p:cNvPr>
            <p:cNvSpPr>
              <a:spLocks noChangeArrowheads="1"/>
            </p:cNvSpPr>
            <p:nvPr/>
          </p:nvSpPr>
          <p:spPr bwMode="auto">
            <a:xfrm>
              <a:off x="2960" y="2180"/>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62" name="Oval 46">
              <a:extLst>
                <a:ext uri="{FF2B5EF4-FFF2-40B4-BE49-F238E27FC236}">
                  <a16:creationId xmlns:a16="http://schemas.microsoft.com/office/drawing/2014/main" id="{71E4E5B5-0B64-47BD-B21E-EED28EA48723}"/>
                </a:ext>
              </a:extLst>
            </p:cNvPr>
            <p:cNvSpPr>
              <a:spLocks noChangeArrowheads="1"/>
            </p:cNvSpPr>
            <p:nvPr/>
          </p:nvSpPr>
          <p:spPr bwMode="auto">
            <a:xfrm>
              <a:off x="2944" y="1512"/>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63" name="Oval 47">
              <a:extLst>
                <a:ext uri="{FF2B5EF4-FFF2-40B4-BE49-F238E27FC236}">
                  <a16:creationId xmlns:a16="http://schemas.microsoft.com/office/drawing/2014/main" id="{1BD718FD-1063-4A1C-B5A3-39BCE952CA80}"/>
                </a:ext>
              </a:extLst>
            </p:cNvPr>
            <p:cNvSpPr>
              <a:spLocks noChangeArrowheads="1"/>
            </p:cNvSpPr>
            <p:nvPr/>
          </p:nvSpPr>
          <p:spPr bwMode="auto">
            <a:xfrm>
              <a:off x="2944" y="1243"/>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64" name="Oval 48">
              <a:extLst>
                <a:ext uri="{FF2B5EF4-FFF2-40B4-BE49-F238E27FC236}">
                  <a16:creationId xmlns:a16="http://schemas.microsoft.com/office/drawing/2014/main" id="{87B945E1-AE34-4CDD-B873-B43F990392C9}"/>
                </a:ext>
              </a:extLst>
            </p:cNvPr>
            <p:cNvSpPr>
              <a:spLocks noChangeArrowheads="1"/>
            </p:cNvSpPr>
            <p:nvPr/>
          </p:nvSpPr>
          <p:spPr bwMode="auto">
            <a:xfrm>
              <a:off x="3192" y="1742"/>
              <a:ext cx="136" cy="130"/>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60465" name="Oval 49">
            <a:extLst>
              <a:ext uri="{FF2B5EF4-FFF2-40B4-BE49-F238E27FC236}">
                <a16:creationId xmlns:a16="http://schemas.microsoft.com/office/drawing/2014/main" id="{A2B92934-8C5E-454F-AC0F-608ED9D5DC4A}"/>
              </a:ext>
            </a:extLst>
          </p:cNvPr>
          <p:cNvSpPr>
            <a:spLocks noChangeArrowheads="1"/>
          </p:cNvSpPr>
          <p:nvPr/>
        </p:nvSpPr>
        <p:spPr bwMode="auto">
          <a:xfrm>
            <a:off x="6440488" y="2376489"/>
            <a:ext cx="190500" cy="20637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66" name="Oval 50">
            <a:extLst>
              <a:ext uri="{FF2B5EF4-FFF2-40B4-BE49-F238E27FC236}">
                <a16:creationId xmlns:a16="http://schemas.microsoft.com/office/drawing/2014/main" id="{2533B180-65B6-4893-BE30-D74D048C35B8}"/>
              </a:ext>
            </a:extLst>
          </p:cNvPr>
          <p:cNvSpPr>
            <a:spLocks noChangeArrowheads="1"/>
          </p:cNvSpPr>
          <p:nvPr/>
        </p:nvSpPr>
        <p:spPr bwMode="auto">
          <a:xfrm>
            <a:off x="5132389" y="3484564"/>
            <a:ext cx="192087" cy="20637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67" name="Oval 51">
            <a:extLst>
              <a:ext uri="{FF2B5EF4-FFF2-40B4-BE49-F238E27FC236}">
                <a16:creationId xmlns:a16="http://schemas.microsoft.com/office/drawing/2014/main" id="{22BD204E-C61C-489B-976A-9B7D18EA4837}"/>
              </a:ext>
            </a:extLst>
          </p:cNvPr>
          <p:cNvSpPr>
            <a:spLocks noChangeArrowheads="1"/>
          </p:cNvSpPr>
          <p:nvPr/>
        </p:nvSpPr>
        <p:spPr bwMode="auto">
          <a:xfrm>
            <a:off x="6473825" y="2009776"/>
            <a:ext cx="190500" cy="20637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68" name="Oval 52">
            <a:extLst>
              <a:ext uri="{FF2B5EF4-FFF2-40B4-BE49-F238E27FC236}">
                <a16:creationId xmlns:a16="http://schemas.microsoft.com/office/drawing/2014/main" id="{63549C62-B67C-494E-9EB8-CC4D697B52F0}"/>
              </a:ext>
            </a:extLst>
          </p:cNvPr>
          <p:cNvSpPr>
            <a:spLocks noChangeArrowheads="1"/>
          </p:cNvSpPr>
          <p:nvPr/>
        </p:nvSpPr>
        <p:spPr bwMode="auto">
          <a:xfrm>
            <a:off x="5649914" y="2009776"/>
            <a:ext cx="192087" cy="20637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69" name="Oval 53">
            <a:extLst>
              <a:ext uri="{FF2B5EF4-FFF2-40B4-BE49-F238E27FC236}">
                <a16:creationId xmlns:a16="http://schemas.microsoft.com/office/drawing/2014/main" id="{69E19B45-187F-4E35-B553-71F2409139F9}"/>
              </a:ext>
            </a:extLst>
          </p:cNvPr>
          <p:cNvSpPr>
            <a:spLocks noChangeArrowheads="1"/>
          </p:cNvSpPr>
          <p:nvPr/>
        </p:nvSpPr>
        <p:spPr bwMode="auto">
          <a:xfrm>
            <a:off x="5572125" y="2413001"/>
            <a:ext cx="190500" cy="20637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70" name="Oval 54">
            <a:extLst>
              <a:ext uri="{FF2B5EF4-FFF2-40B4-BE49-F238E27FC236}">
                <a16:creationId xmlns:a16="http://schemas.microsoft.com/office/drawing/2014/main" id="{860B70D6-FA87-4642-A450-FE23485526D3}"/>
              </a:ext>
            </a:extLst>
          </p:cNvPr>
          <p:cNvSpPr>
            <a:spLocks noChangeArrowheads="1"/>
          </p:cNvSpPr>
          <p:nvPr/>
        </p:nvSpPr>
        <p:spPr bwMode="auto">
          <a:xfrm>
            <a:off x="5910264" y="2741614"/>
            <a:ext cx="192087" cy="20637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71" name="Oval 55">
            <a:extLst>
              <a:ext uri="{FF2B5EF4-FFF2-40B4-BE49-F238E27FC236}">
                <a16:creationId xmlns:a16="http://schemas.microsoft.com/office/drawing/2014/main" id="{BE1563E2-6AF6-42A7-8191-A12300E568B9}"/>
              </a:ext>
            </a:extLst>
          </p:cNvPr>
          <p:cNvSpPr>
            <a:spLocks noChangeArrowheads="1"/>
          </p:cNvSpPr>
          <p:nvPr/>
        </p:nvSpPr>
        <p:spPr bwMode="auto">
          <a:xfrm>
            <a:off x="5200650" y="3155951"/>
            <a:ext cx="190500" cy="20637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72" name="Oval 56">
            <a:extLst>
              <a:ext uri="{FF2B5EF4-FFF2-40B4-BE49-F238E27FC236}">
                <a16:creationId xmlns:a16="http://schemas.microsoft.com/office/drawing/2014/main" id="{2078A249-11BA-42EE-9365-12A113EDC0A4}"/>
              </a:ext>
            </a:extLst>
          </p:cNvPr>
          <p:cNvSpPr>
            <a:spLocks noChangeArrowheads="1"/>
          </p:cNvSpPr>
          <p:nvPr/>
        </p:nvSpPr>
        <p:spPr bwMode="auto">
          <a:xfrm>
            <a:off x="6034089" y="3155951"/>
            <a:ext cx="192087" cy="20637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73" name="Oval 57">
            <a:extLst>
              <a:ext uri="{FF2B5EF4-FFF2-40B4-BE49-F238E27FC236}">
                <a16:creationId xmlns:a16="http://schemas.microsoft.com/office/drawing/2014/main" id="{04DE561C-C9FC-48DD-806F-E37D94C47E61}"/>
              </a:ext>
            </a:extLst>
          </p:cNvPr>
          <p:cNvSpPr>
            <a:spLocks noChangeArrowheads="1"/>
          </p:cNvSpPr>
          <p:nvPr/>
        </p:nvSpPr>
        <p:spPr bwMode="auto">
          <a:xfrm>
            <a:off x="6078539" y="3484564"/>
            <a:ext cx="192087" cy="20637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74" name="Oval 58">
            <a:extLst>
              <a:ext uri="{FF2B5EF4-FFF2-40B4-BE49-F238E27FC236}">
                <a16:creationId xmlns:a16="http://schemas.microsoft.com/office/drawing/2014/main" id="{CF562CA5-A34D-464C-80AC-C53D5C5EBA14}"/>
              </a:ext>
            </a:extLst>
          </p:cNvPr>
          <p:cNvSpPr>
            <a:spLocks noChangeArrowheads="1"/>
          </p:cNvSpPr>
          <p:nvPr/>
        </p:nvSpPr>
        <p:spPr bwMode="auto">
          <a:xfrm>
            <a:off x="6980239" y="2752726"/>
            <a:ext cx="192087" cy="207963"/>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75" name="Oval 59">
            <a:extLst>
              <a:ext uri="{FF2B5EF4-FFF2-40B4-BE49-F238E27FC236}">
                <a16:creationId xmlns:a16="http://schemas.microsoft.com/office/drawing/2014/main" id="{817FE461-0114-42B8-81EC-699DCF656F22}"/>
              </a:ext>
            </a:extLst>
          </p:cNvPr>
          <p:cNvSpPr>
            <a:spLocks noChangeArrowheads="1"/>
          </p:cNvSpPr>
          <p:nvPr/>
        </p:nvSpPr>
        <p:spPr bwMode="auto">
          <a:xfrm>
            <a:off x="8524875" y="2752726"/>
            <a:ext cx="192088" cy="207963"/>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76" name="Oval 60">
            <a:extLst>
              <a:ext uri="{FF2B5EF4-FFF2-40B4-BE49-F238E27FC236}">
                <a16:creationId xmlns:a16="http://schemas.microsoft.com/office/drawing/2014/main" id="{A5504FCC-D050-48AB-B870-2766C8F6E2A9}"/>
              </a:ext>
            </a:extLst>
          </p:cNvPr>
          <p:cNvSpPr>
            <a:spLocks noChangeArrowheads="1"/>
          </p:cNvSpPr>
          <p:nvPr/>
        </p:nvSpPr>
        <p:spPr bwMode="auto">
          <a:xfrm>
            <a:off x="8164513" y="2606676"/>
            <a:ext cx="190500" cy="20637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77" name="Oval 61">
            <a:extLst>
              <a:ext uri="{FF2B5EF4-FFF2-40B4-BE49-F238E27FC236}">
                <a16:creationId xmlns:a16="http://schemas.microsoft.com/office/drawing/2014/main" id="{EB05840E-1D19-4F71-85CC-4C9539C5CD17}"/>
              </a:ext>
            </a:extLst>
          </p:cNvPr>
          <p:cNvSpPr>
            <a:spLocks noChangeArrowheads="1"/>
          </p:cNvSpPr>
          <p:nvPr/>
        </p:nvSpPr>
        <p:spPr bwMode="auto">
          <a:xfrm>
            <a:off x="7848600" y="2728914"/>
            <a:ext cx="192088" cy="20637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78" name="Oval 62">
            <a:extLst>
              <a:ext uri="{FF2B5EF4-FFF2-40B4-BE49-F238E27FC236}">
                <a16:creationId xmlns:a16="http://schemas.microsoft.com/office/drawing/2014/main" id="{22BBC3E7-CD1F-4CD3-83E3-21728417F802}"/>
              </a:ext>
            </a:extLst>
          </p:cNvPr>
          <p:cNvSpPr>
            <a:spLocks noChangeArrowheads="1"/>
          </p:cNvSpPr>
          <p:nvPr/>
        </p:nvSpPr>
        <p:spPr bwMode="auto">
          <a:xfrm>
            <a:off x="7386638" y="2705101"/>
            <a:ext cx="190500" cy="20637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79" name="Oval 63">
            <a:extLst>
              <a:ext uri="{FF2B5EF4-FFF2-40B4-BE49-F238E27FC236}">
                <a16:creationId xmlns:a16="http://schemas.microsoft.com/office/drawing/2014/main" id="{D6B01022-1715-4A33-8834-63E4095C6509}"/>
              </a:ext>
            </a:extLst>
          </p:cNvPr>
          <p:cNvSpPr>
            <a:spLocks noChangeArrowheads="1"/>
          </p:cNvSpPr>
          <p:nvPr/>
        </p:nvSpPr>
        <p:spPr bwMode="auto">
          <a:xfrm>
            <a:off x="7308850" y="3411539"/>
            <a:ext cx="190500" cy="20637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80" name="Oval 64">
            <a:extLst>
              <a:ext uri="{FF2B5EF4-FFF2-40B4-BE49-F238E27FC236}">
                <a16:creationId xmlns:a16="http://schemas.microsoft.com/office/drawing/2014/main" id="{D6C99772-E1EE-4B0A-B017-0822064C64AC}"/>
              </a:ext>
            </a:extLst>
          </p:cNvPr>
          <p:cNvSpPr>
            <a:spLocks noChangeArrowheads="1"/>
          </p:cNvSpPr>
          <p:nvPr/>
        </p:nvSpPr>
        <p:spPr bwMode="auto">
          <a:xfrm>
            <a:off x="7026275" y="3167064"/>
            <a:ext cx="192088" cy="20637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81" name="Oval 65">
            <a:extLst>
              <a:ext uri="{FF2B5EF4-FFF2-40B4-BE49-F238E27FC236}">
                <a16:creationId xmlns:a16="http://schemas.microsoft.com/office/drawing/2014/main" id="{77426209-EFE1-4B02-8546-F9EA68022398}"/>
              </a:ext>
            </a:extLst>
          </p:cNvPr>
          <p:cNvSpPr>
            <a:spLocks noChangeArrowheads="1"/>
          </p:cNvSpPr>
          <p:nvPr/>
        </p:nvSpPr>
        <p:spPr bwMode="auto">
          <a:xfrm>
            <a:off x="7183439" y="2022476"/>
            <a:ext cx="192087" cy="20637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82" name="Oval 66">
            <a:extLst>
              <a:ext uri="{FF2B5EF4-FFF2-40B4-BE49-F238E27FC236}">
                <a16:creationId xmlns:a16="http://schemas.microsoft.com/office/drawing/2014/main" id="{69722EA4-55C9-42FA-99E6-1448668393AD}"/>
              </a:ext>
            </a:extLst>
          </p:cNvPr>
          <p:cNvSpPr>
            <a:spLocks noChangeArrowheads="1"/>
          </p:cNvSpPr>
          <p:nvPr/>
        </p:nvSpPr>
        <p:spPr bwMode="auto">
          <a:xfrm>
            <a:off x="5875339" y="3484564"/>
            <a:ext cx="192087"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83" name="Oval 67">
            <a:extLst>
              <a:ext uri="{FF2B5EF4-FFF2-40B4-BE49-F238E27FC236}">
                <a16:creationId xmlns:a16="http://schemas.microsoft.com/office/drawing/2014/main" id="{B8688373-43DD-4E3A-A949-72EF3C187758}"/>
              </a:ext>
            </a:extLst>
          </p:cNvPr>
          <p:cNvSpPr>
            <a:spLocks noChangeArrowheads="1"/>
          </p:cNvSpPr>
          <p:nvPr/>
        </p:nvSpPr>
        <p:spPr bwMode="auto">
          <a:xfrm>
            <a:off x="5797550" y="2801939"/>
            <a:ext cx="190500"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84" name="Oval 68">
            <a:extLst>
              <a:ext uri="{FF2B5EF4-FFF2-40B4-BE49-F238E27FC236}">
                <a16:creationId xmlns:a16="http://schemas.microsoft.com/office/drawing/2014/main" id="{6C94E918-ED14-4ABE-87EA-BDE4B4A49D72}"/>
              </a:ext>
            </a:extLst>
          </p:cNvPr>
          <p:cNvSpPr>
            <a:spLocks noChangeArrowheads="1"/>
          </p:cNvSpPr>
          <p:nvPr/>
        </p:nvSpPr>
        <p:spPr bwMode="auto">
          <a:xfrm>
            <a:off x="5414964" y="3484564"/>
            <a:ext cx="192087"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85" name="Oval 69">
            <a:extLst>
              <a:ext uri="{FF2B5EF4-FFF2-40B4-BE49-F238E27FC236}">
                <a16:creationId xmlns:a16="http://schemas.microsoft.com/office/drawing/2014/main" id="{E8AAAA80-B01F-4203-96ED-2FE61522B5AB}"/>
              </a:ext>
            </a:extLst>
          </p:cNvPr>
          <p:cNvSpPr>
            <a:spLocks noChangeArrowheads="1"/>
          </p:cNvSpPr>
          <p:nvPr/>
        </p:nvSpPr>
        <p:spPr bwMode="auto">
          <a:xfrm>
            <a:off x="5683250" y="3484564"/>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86" name="Oval 70">
            <a:extLst>
              <a:ext uri="{FF2B5EF4-FFF2-40B4-BE49-F238E27FC236}">
                <a16:creationId xmlns:a16="http://schemas.microsoft.com/office/drawing/2014/main" id="{41BA122F-9BC5-44D4-BA03-565150E61158}"/>
              </a:ext>
            </a:extLst>
          </p:cNvPr>
          <p:cNvSpPr>
            <a:spLocks noChangeArrowheads="1"/>
          </p:cNvSpPr>
          <p:nvPr/>
        </p:nvSpPr>
        <p:spPr bwMode="auto">
          <a:xfrm>
            <a:off x="6350000" y="3460751"/>
            <a:ext cx="190500"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87" name="Oval 71">
            <a:extLst>
              <a:ext uri="{FF2B5EF4-FFF2-40B4-BE49-F238E27FC236}">
                <a16:creationId xmlns:a16="http://schemas.microsoft.com/office/drawing/2014/main" id="{0E875C03-338A-4824-8F2F-8B21CC2FB443}"/>
              </a:ext>
            </a:extLst>
          </p:cNvPr>
          <p:cNvSpPr>
            <a:spLocks noChangeArrowheads="1"/>
          </p:cNvSpPr>
          <p:nvPr/>
        </p:nvSpPr>
        <p:spPr bwMode="auto">
          <a:xfrm>
            <a:off x="6653214" y="3508376"/>
            <a:ext cx="192087"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88" name="Oval 72">
            <a:extLst>
              <a:ext uri="{FF2B5EF4-FFF2-40B4-BE49-F238E27FC236}">
                <a16:creationId xmlns:a16="http://schemas.microsoft.com/office/drawing/2014/main" id="{18A17251-7FAE-4671-AD21-235753724661}"/>
              </a:ext>
            </a:extLst>
          </p:cNvPr>
          <p:cNvSpPr>
            <a:spLocks noChangeArrowheads="1"/>
          </p:cNvSpPr>
          <p:nvPr/>
        </p:nvSpPr>
        <p:spPr bwMode="auto">
          <a:xfrm>
            <a:off x="6867525" y="3448051"/>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89" name="Oval 73">
            <a:extLst>
              <a:ext uri="{FF2B5EF4-FFF2-40B4-BE49-F238E27FC236}">
                <a16:creationId xmlns:a16="http://schemas.microsoft.com/office/drawing/2014/main" id="{D99B6235-0FB3-43E1-9BA1-90D2D93FC46F}"/>
              </a:ext>
            </a:extLst>
          </p:cNvPr>
          <p:cNvSpPr>
            <a:spLocks noChangeArrowheads="1"/>
          </p:cNvSpPr>
          <p:nvPr/>
        </p:nvSpPr>
        <p:spPr bwMode="auto">
          <a:xfrm>
            <a:off x="6823075" y="3216276"/>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90" name="Oval 74">
            <a:extLst>
              <a:ext uri="{FF2B5EF4-FFF2-40B4-BE49-F238E27FC236}">
                <a16:creationId xmlns:a16="http://schemas.microsoft.com/office/drawing/2014/main" id="{34433432-F31B-4586-A4E5-39CB1DC39996}"/>
              </a:ext>
            </a:extLst>
          </p:cNvPr>
          <p:cNvSpPr>
            <a:spLocks noChangeArrowheads="1"/>
          </p:cNvSpPr>
          <p:nvPr/>
        </p:nvSpPr>
        <p:spPr bwMode="auto">
          <a:xfrm>
            <a:off x="6519863" y="3167064"/>
            <a:ext cx="190500"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91" name="Oval 75">
            <a:extLst>
              <a:ext uri="{FF2B5EF4-FFF2-40B4-BE49-F238E27FC236}">
                <a16:creationId xmlns:a16="http://schemas.microsoft.com/office/drawing/2014/main" id="{C05E2A29-4C86-47B8-B437-BE967F4B55E5}"/>
              </a:ext>
            </a:extLst>
          </p:cNvPr>
          <p:cNvSpPr>
            <a:spLocks noChangeArrowheads="1"/>
          </p:cNvSpPr>
          <p:nvPr/>
        </p:nvSpPr>
        <p:spPr bwMode="auto">
          <a:xfrm>
            <a:off x="6292850" y="3192464"/>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92" name="Oval 76">
            <a:extLst>
              <a:ext uri="{FF2B5EF4-FFF2-40B4-BE49-F238E27FC236}">
                <a16:creationId xmlns:a16="http://schemas.microsoft.com/office/drawing/2014/main" id="{51690935-F00F-49F7-B57E-F1FBF2CAEC4C}"/>
              </a:ext>
            </a:extLst>
          </p:cNvPr>
          <p:cNvSpPr>
            <a:spLocks noChangeArrowheads="1"/>
          </p:cNvSpPr>
          <p:nvPr/>
        </p:nvSpPr>
        <p:spPr bwMode="auto">
          <a:xfrm>
            <a:off x="5470525" y="3155951"/>
            <a:ext cx="190500"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93" name="Oval 77">
            <a:extLst>
              <a:ext uri="{FF2B5EF4-FFF2-40B4-BE49-F238E27FC236}">
                <a16:creationId xmlns:a16="http://schemas.microsoft.com/office/drawing/2014/main" id="{8B70FE4B-BD4F-4175-9508-C9E35390709B}"/>
              </a:ext>
            </a:extLst>
          </p:cNvPr>
          <p:cNvSpPr>
            <a:spLocks noChangeArrowheads="1"/>
          </p:cNvSpPr>
          <p:nvPr/>
        </p:nvSpPr>
        <p:spPr bwMode="auto">
          <a:xfrm>
            <a:off x="5718175" y="3155951"/>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94" name="Oval 78">
            <a:extLst>
              <a:ext uri="{FF2B5EF4-FFF2-40B4-BE49-F238E27FC236}">
                <a16:creationId xmlns:a16="http://schemas.microsoft.com/office/drawing/2014/main" id="{45FFE12E-6BC3-410D-9F05-9A2563CC6C04}"/>
              </a:ext>
            </a:extLst>
          </p:cNvPr>
          <p:cNvSpPr>
            <a:spLocks noChangeArrowheads="1"/>
          </p:cNvSpPr>
          <p:nvPr/>
        </p:nvSpPr>
        <p:spPr bwMode="auto">
          <a:xfrm>
            <a:off x="4962525" y="3484564"/>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95" name="Oval 79">
            <a:extLst>
              <a:ext uri="{FF2B5EF4-FFF2-40B4-BE49-F238E27FC236}">
                <a16:creationId xmlns:a16="http://schemas.microsoft.com/office/drawing/2014/main" id="{441E6931-6B06-416F-8249-6D5F558D7F8F}"/>
              </a:ext>
            </a:extLst>
          </p:cNvPr>
          <p:cNvSpPr>
            <a:spLocks noChangeArrowheads="1"/>
          </p:cNvSpPr>
          <p:nvPr/>
        </p:nvSpPr>
        <p:spPr bwMode="auto">
          <a:xfrm>
            <a:off x="4973639" y="3167064"/>
            <a:ext cx="192087"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96" name="Oval 80">
            <a:extLst>
              <a:ext uri="{FF2B5EF4-FFF2-40B4-BE49-F238E27FC236}">
                <a16:creationId xmlns:a16="http://schemas.microsoft.com/office/drawing/2014/main" id="{F5F7191F-CD58-4226-BB3E-B3F4D09C6F5A}"/>
              </a:ext>
            </a:extLst>
          </p:cNvPr>
          <p:cNvSpPr>
            <a:spLocks noChangeArrowheads="1"/>
          </p:cNvSpPr>
          <p:nvPr/>
        </p:nvSpPr>
        <p:spPr bwMode="auto">
          <a:xfrm>
            <a:off x="4781550" y="3179764"/>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97" name="Oval 81">
            <a:extLst>
              <a:ext uri="{FF2B5EF4-FFF2-40B4-BE49-F238E27FC236}">
                <a16:creationId xmlns:a16="http://schemas.microsoft.com/office/drawing/2014/main" id="{F352AEDC-A72F-4568-8132-152F0B1369C3}"/>
              </a:ext>
            </a:extLst>
          </p:cNvPr>
          <p:cNvSpPr>
            <a:spLocks noChangeArrowheads="1"/>
          </p:cNvSpPr>
          <p:nvPr/>
        </p:nvSpPr>
        <p:spPr bwMode="auto">
          <a:xfrm>
            <a:off x="5324475" y="2765426"/>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98" name="Oval 82">
            <a:extLst>
              <a:ext uri="{FF2B5EF4-FFF2-40B4-BE49-F238E27FC236}">
                <a16:creationId xmlns:a16="http://schemas.microsoft.com/office/drawing/2014/main" id="{A2DEEE5F-2B09-4395-83F9-08215E922ABC}"/>
              </a:ext>
            </a:extLst>
          </p:cNvPr>
          <p:cNvSpPr>
            <a:spLocks noChangeArrowheads="1"/>
          </p:cNvSpPr>
          <p:nvPr/>
        </p:nvSpPr>
        <p:spPr bwMode="auto">
          <a:xfrm>
            <a:off x="5505450" y="2741614"/>
            <a:ext cx="190500"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499" name="Oval 83">
            <a:extLst>
              <a:ext uri="{FF2B5EF4-FFF2-40B4-BE49-F238E27FC236}">
                <a16:creationId xmlns:a16="http://schemas.microsoft.com/office/drawing/2014/main" id="{7AD3E498-239A-44E3-9FB2-88102AE3B25E}"/>
              </a:ext>
            </a:extLst>
          </p:cNvPr>
          <p:cNvSpPr>
            <a:spLocks noChangeArrowheads="1"/>
          </p:cNvSpPr>
          <p:nvPr/>
        </p:nvSpPr>
        <p:spPr bwMode="auto">
          <a:xfrm>
            <a:off x="6135689" y="2765426"/>
            <a:ext cx="192087"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00" name="Oval 84">
            <a:extLst>
              <a:ext uri="{FF2B5EF4-FFF2-40B4-BE49-F238E27FC236}">
                <a16:creationId xmlns:a16="http://schemas.microsoft.com/office/drawing/2014/main" id="{11C80BE3-F946-4A2F-8100-C628D9545863}"/>
              </a:ext>
            </a:extLst>
          </p:cNvPr>
          <p:cNvSpPr>
            <a:spLocks noChangeArrowheads="1"/>
          </p:cNvSpPr>
          <p:nvPr/>
        </p:nvSpPr>
        <p:spPr bwMode="auto">
          <a:xfrm>
            <a:off x="6394450" y="2789238"/>
            <a:ext cx="190500" cy="207962"/>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01" name="Oval 85">
            <a:extLst>
              <a:ext uri="{FF2B5EF4-FFF2-40B4-BE49-F238E27FC236}">
                <a16:creationId xmlns:a16="http://schemas.microsoft.com/office/drawing/2014/main" id="{428E622D-EA87-425A-A945-965C4D079826}"/>
              </a:ext>
            </a:extLst>
          </p:cNvPr>
          <p:cNvSpPr>
            <a:spLocks noChangeArrowheads="1"/>
          </p:cNvSpPr>
          <p:nvPr/>
        </p:nvSpPr>
        <p:spPr bwMode="auto">
          <a:xfrm>
            <a:off x="6664325" y="2752726"/>
            <a:ext cx="192088" cy="207963"/>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02" name="Oval 86">
            <a:extLst>
              <a:ext uri="{FF2B5EF4-FFF2-40B4-BE49-F238E27FC236}">
                <a16:creationId xmlns:a16="http://schemas.microsoft.com/office/drawing/2014/main" id="{9DB30026-6EE1-48E0-A379-604B15878A43}"/>
              </a:ext>
            </a:extLst>
          </p:cNvPr>
          <p:cNvSpPr>
            <a:spLocks noChangeArrowheads="1"/>
          </p:cNvSpPr>
          <p:nvPr/>
        </p:nvSpPr>
        <p:spPr bwMode="auto">
          <a:xfrm>
            <a:off x="7183439" y="2984501"/>
            <a:ext cx="192087"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03" name="Oval 87">
            <a:extLst>
              <a:ext uri="{FF2B5EF4-FFF2-40B4-BE49-F238E27FC236}">
                <a16:creationId xmlns:a16="http://schemas.microsoft.com/office/drawing/2014/main" id="{2C45E501-DA02-4045-B0C8-F7D7A2DCE3FE}"/>
              </a:ext>
            </a:extLst>
          </p:cNvPr>
          <p:cNvSpPr>
            <a:spLocks noChangeArrowheads="1"/>
          </p:cNvSpPr>
          <p:nvPr/>
        </p:nvSpPr>
        <p:spPr bwMode="auto">
          <a:xfrm>
            <a:off x="7342188" y="3228976"/>
            <a:ext cx="190500"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04" name="Oval 88">
            <a:extLst>
              <a:ext uri="{FF2B5EF4-FFF2-40B4-BE49-F238E27FC236}">
                <a16:creationId xmlns:a16="http://schemas.microsoft.com/office/drawing/2014/main" id="{F6CE7960-F0BF-4185-89A2-0AF99F8C1FA7}"/>
              </a:ext>
            </a:extLst>
          </p:cNvPr>
          <p:cNvSpPr>
            <a:spLocks noChangeArrowheads="1"/>
          </p:cNvSpPr>
          <p:nvPr/>
        </p:nvSpPr>
        <p:spPr bwMode="auto">
          <a:xfrm>
            <a:off x="7138989" y="3460751"/>
            <a:ext cx="192087"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05" name="Oval 89">
            <a:extLst>
              <a:ext uri="{FF2B5EF4-FFF2-40B4-BE49-F238E27FC236}">
                <a16:creationId xmlns:a16="http://schemas.microsoft.com/office/drawing/2014/main" id="{310450AD-2754-4163-9156-5B08252C0D61}"/>
              </a:ext>
            </a:extLst>
          </p:cNvPr>
          <p:cNvSpPr>
            <a:spLocks noChangeArrowheads="1"/>
          </p:cNvSpPr>
          <p:nvPr/>
        </p:nvSpPr>
        <p:spPr bwMode="auto">
          <a:xfrm>
            <a:off x="7229475" y="2765426"/>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06" name="Oval 90">
            <a:extLst>
              <a:ext uri="{FF2B5EF4-FFF2-40B4-BE49-F238E27FC236}">
                <a16:creationId xmlns:a16="http://schemas.microsoft.com/office/drawing/2014/main" id="{B997CB2E-8E30-4F07-B992-C1EB38FF3D0D}"/>
              </a:ext>
            </a:extLst>
          </p:cNvPr>
          <p:cNvSpPr>
            <a:spLocks noChangeArrowheads="1"/>
          </p:cNvSpPr>
          <p:nvPr/>
        </p:nvSpPr>
        <p:spPr bwMode="auto">
          <a:xfrm>
            <a:off x="6710364" y="2387601"/>
            <a:ext cx="192087"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07" name="Oval 91">
            <a:extLst>
              <a:ext uri="{FF2B5EF4-FFF2-40B4-BE49-F238E27FC236}">
                <a16:creationId xmlns:a16="http://schemas.microsoft.com/office/drawing/2014/main" id="{A5301972-CB00-4C5A-83A0-0D154882B805}"/>
              </a:ext>
            </a:extLst>
          </p:cNvPr>
          <p:cNvSpPr>
            <a:spLocks noChangeArrowheads="1"/>
          </p:cNvSpPr>
          <p:nvPr/>
        </p:nvSpPr>
        <p:spPr bwMode="auto">
          <a:xfrm>
            <a:off x="4940300" y="2424114"/>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08" name="Oval 92">
            <a:extLst>
              <a:ext uri="{FF2B5EF4-FFF2-40B4-BE49-F238E27FC236}">
                <a16:creationId xmlns:a16="http://schemas.microsoft.com/office/drawing/2014/main" id="{0E733D11-5236-497D-A54A-1D0F58802D09}"/>
              </a:ext>
            </a:extLst>
          </p:cNvPr>
          <p:cNvSpPr>
            <a:spLocks noChangeArrowheads="1"/>
          </p:cNvSpPr>
          <p:nvPr/>
        </p:nvSpPr>
        <p:spPr bwMode="auto">
          <a:xfrm>
            <a:off x="5143500" y="2400301"/>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09" name="Oval 93">
            <a:extLst>
              <a:ext uri="{FF2B5EF4-FFF2-40B4-BE49-F238E27FC236}">
                <a16:creationId xmlns:a16="http://schemas.microsoft.com/office/drawing/2014/main" id="{D4F2FC7C-7445-457C-BA19-913B77B8E6F4}"/>
              </a:ext>
            </a:extLst>
          </p:cNvPr>
          <p:cNvSpPr>
            <a:spLocks noChangeArrowheads="1"/>
          </p:cNvSpPr>
          <p:nvPr/>
        </p:nvSpPr>
        <p:spPr bwMode="auto">
          <a:xfrm>
            <a:off x="5368925" y="2449514"/>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10" name="Oval 94">
            <a:extLst>
              <a:ext uri="{FF2B5EF4-FFF2-40B4-BE49-F238E27FC236}">
                <a16:creationId xmlns:a16="http://schemas.microsoft.com/office/drawing/2014/main" id="{95E7FD38-D440-47F0-B630-9AEB44BF6908}"/>
              </a:ext>
            </a:extLst>
          </p:cNvPr>
          <p:cNvSpPr>
            <a:spLocks noChangeArrowheads="1"/>
          </p:cNvSpPr>
          <p:nvPr/>
        </p:nvSpPr>
        <p:spPr bwMode="auto">
          <a:xfrm>
            <a:off x="5797550" y="2413001"/>
            <a:ext cx="190500"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11" name="Oval 95">
            <a:extLst>
              <a:ext uri="{FF2B5EF4-FFF2-40B4-BE49-F238E27FC236}">
                <a16:creationId xmlns:a16="http://schemas.microsoft.com/office/drawing/2014/main" id="{E00BCED6-75FD-4058-99D7-8D5F4392EC7E}"/>
              </a:ext>
            </a:extLst>
          </p:cNvPr>
          <p:cNvSpPr>
            <a:spLocks noChangeArrowheads="1"/>
          </p:cNvSpPr>
          <p:nvPr/>
        </p:nvSpPr>
        <p:spPr bwMode="auto">
          <a:xfrm>
            <a:off x="6022975" y="2387601"/>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12" name="Oval 96">
            <a:extLst>
              <a:ext uri="{FF2B5EF4-FFF2-40B4-BE49-F238E27FC236}">
                <a16:creationId xmlns:a16="http://schemas.microsoft.com/office/drawing/2014/main" id="{173433A2-94E9-4315-AE55-040E5DE2E566}"/>
              </a:ext>
            </a:extLst>
          </p:cNvPr>
          <p:cNvSpPr>
            <a:spLocks noChangeArrowheads="1"/>
          </p:cNvSpPr>
          <p:nvPr/>
        </p:nvSpPr>
        <p:spPr bwMode="auto">
          <a:xfrm>
            <a:off x="6248400" y="2436814"/>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13" name="Oval 97">
            <a:extLst>
              <a:ext uri="{FF2B5EF4-FFF2-40B4-BE49-F238E27FC236}">
                <a16:creationId xmlns:a16="http://schemas.microsoft.com/office/drawing/2014/main" id="{05D3AA04-2D7F-45D6-BB44-56FE5EABE83D}"/>
              </a:ext>
            </a:extLst>
          </p:cNvPr>
          <p:cNvSpPr>
            <a:spLocks noChangeArrowheads="1"/>
          </p:cNvSpPr>
          <p:nvPr/>
        </p:nvSpPr>
        <p:spPr bwMode="auto">
          <a:xfrm>
            <a:off x="6958014" y="2400301"/>
            <a:ext cx="192087"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14" name="Oval 98">
            <a:extLst>
              <a:ext uri="{FF2B5EF4-FFF2-40B4-BE49-F238E27FC236}">
                <a16:creationId xmlns:a16="http://schemas.microsoft.com/office/drawing/2014/main" id="{FA8AFD0B-AB3A-4184-A3C3-66E18802495D}"/>
              </a:ext>
            </a:extLst>
          </p:cNvPr>
          <p:cNvSpPr>
            <a:spLocks noChangeArrowheads="1"/>
          </p:cNvSpPr>
          <p:nvPr/>
        </p:nvSpPr>
        <p:spPr bwMode="auto">
          <a:xfrm>
            <a:off x="7172325" y="2436814"/>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15" name="Oval 99">
            <a:extLst>
              <a:ext uri="{FF2B5EF4-FFF2-40B4-BE49-F238E27FC236}">
                <a16:creationId xmlns:a16="http://schemas.microsoft.com/office/drawing/2014/main" id="{6A16704E-FC46-428B-8D39-A7AD85445196}"/>
              </a:ext>
            </a:extLst>
          </p:cNvPr>
          <p:cNvSpPr>
            <a:spLocks noChangeArrowheads="1"/>
          </p:cNvSpPr>
          <p:nvPr/>
        </p:nvSpPr>
        <p:spPr bwMode="auto">
          <a:xfrm>
            <a:off x="7566025" y="2619376"/>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16" name="Oval 100">
            <a:extLst>
              <a:ext uri="{FF2B5EF4-FFF2-40B4-BE49-F238E27FC236}">
                <a16:creationId xmlns:a16="http://schemas.microsoft.com/office/drawing/2014/main" id="{18CA0F9B-C88F-4059-9692-6E7923E789D9}"/>
              </a:ext>
            </a:extLst>
          </p:cNvPr>
          <p:cNvSpPr>
            <a:spLocks noChangeArrowheads="1"/>
          </p:cNvSpPr>
          <p:nvPr/>
        </p:nvSpPr>
        <p:spPr bwMode="auto">
          <a:xfrm>
            <a:off x="7678739" y="2789238"/>
            <a:ext cx="192087" cy="207962"/>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17" name="Oval 101">
            <a:extLst>
              <a:ext uri="{FF2B5EF4-FFF2-40B4-BE49-F238E27FC236}">
                <a16:creationId xmlns:a16="http://schemas.microsoft.com/office/drawing/2014/main" id="{E8BDD331-7D5E-4E7E-B258-781068E66533}"/>
              </a:ext>
            </a:extLst>
          </p:cNvPr>
          <p:cNvSpPr>
            <a:spLocks noChangeArrowheads="1"/>
          </p:cNvSpPr>
          <p:nvPr/>
        </p:nvSpPr>
        <p:spPr bwMode="auto">
          <a:xfrm>
            <a:off x="7769225" y="2533651"/>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18" name="Oval 102">
            <a:extLst>
              <a:ext uri="{FF2B5EF4-FFF2-40B4-BE49-F238E27FC236}">
                <a16:creationId xmlns:a16="http://schemas.microsoft.com/office/drawing/2014/main" id="{C868E857-8316-4F66-A233-1909D0DEF227}"/>
              </a:ext>
            </a:extLst>
          </p:cNvPr>
          <p:cNvSpPr>
            <a:spLocks noChangeArrowheads="1"/>
          </p:cNvSpPr>
          <p:nvPr/>
        </p:nvSpPr>
        <p:spPr bwMode="auto">
          <a:xfrm>
            <a:off x="7972425" y="2570164"/>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19" name="Oval 103">
            <a:extLst>
              <a:ext uri="{FF2B5EF4-FFF2-40B4-BE49-F238E27FC236}">
                <a16:creationId xmlns:a16="http://schemas.microsoft.com/office/drawing/2014/main" id="{D9CAE5A1-FD11-44BD-A0E9-12AF01B9CF43}"/>
              </a:ext>
            </a:extLst>
          </p:cNvPr>
          <p:cNvSpPr>
            <a:spLocks noChangeArrowheads="1"/>
          </p:cNvSpPr>
          <p:nvPr/>
        </p:nvSpPr>
        <p:spPr bwMode="auto">
          <a:xfrm>
            <a:off x="8096250" y="2789238"/>
            <a:ext cx="192088" cy="207962"/>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20" name="Oval 104">
            <a:extLst>
              <a:ext uri="{FF2B5EF4-FFF2-40B4-BE49-F238E27FC236}">
                <a16:creationId xmlns:a16="http://schemas.microsoft.com/office/drawing/2014/main" id="{0E03A3FA-75CC-4BCE-9E9B-B48F306C38D2}"/>
              </a:ext>
            </a:extLst>
          </p:cNvPr>
          <p:cNvSpPr>
            <a:spLocks noChangeArrowheads="1"/>
          </p:cNvSpPr>
          <p:nvPr/>
        </p:nvSpPr>
        <p:spPr bwMode="auto">
          <a:xfrm>
            <a:off x="8366125" y="2546351"/>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21" name="Oval 105">
            <a:extLst>
              <a:ext uri="{FF2B5EF4-FFF2-40B4-BE49-F238E27FC236}">
                <a16:creationId xmlns:a16="http://schemas.microsoft.com/office/drawing/2014/main" id="{8CE4F49E-E7A2-48F9-B81E-4C06CD59883D}"/>
              </a:ext>
            </a:extLst>
          </p:cNvPr>
          <p:cNvSpPr>
            <a:spLocks noChangeArrowheads="1"/>
          </p:cNvSpPr>
          <p:nvPr/>
        </p:nvSpPr>
        <p:spPr bwMode="auto">
          <a:xfrm>
            <a:off x="8323263" y="2778126"/>
            <a:ext cx="190500"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22" name="Oval 106">
            <a:extLst>
              <a:ext uri="{FF2B5EF4-FFF2-40B4-BE49-F238E27FC236}">
                <a16:creationId xmlns:a16="http://schemas.microsoft.com/office/drawing/2014/main" id="{090BC096-CE18-4A8A-B6F9-6010D80662E8}"/>
              </a:ext>
            </a:extLst>
          </p:cNvPr>
          <p:cNvSpPr>
            <a:spLocks noChangeArrowheads="1"/>
          </p:cNvSpPr>
          <p:nvPr/>
        </p:nvSpPr>
        <p:spPr bwMode="auto">
          <a:xfrm>
            <a:off x="7375525" y="2911476"/>
            <a:ext cx="190500"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23" name="Oval 107">
            <a:extLst>
              <a:ext uri="{FF2B5EF4-FFF2-40B4-BE49-F238E27FC236}">
                <a16:creationId xmlns:a16="http://schemas.microsoft.com/office/drawing/2014/main" id="{0C021B60-C43A-4B94-B1F9-E4EFB314A94A}"/>
              </a:ext>
            </a:extLst>
          </p:cNvPr>
          <p:cNvSpPr>
            <a:spLocks noChangeArrowheads="1"/>
          </p:cNvSpPr>
          <p:nvPr/>
        </p:nvSpPr>
        <p:spPr bwMode="auto">
          <a:xfrm>
            <a:off x="7353300" y="2522539"/>
            <a:ext cx="190500"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24" name="Oval 108">
            <a:extLst>
              <a:ext uri="{FF2B5EF4-FFF2-40B4-BE49-F238E27FC236}">
                <a16:creationId xmlns:a16="http://schemas.microsoft.com/office/drawing/2014/main" id="{9078E84F-687F-4CB6-955F-5EBF2BC39911}"/>
              </a:ext>
            </a:extLst>
          </p:cNvPr>
          <p:cNvSpPr>
            <a:spLocks noChangeArrowheads="1"/>
          </p:cNvSpPr>
          <p:nvPr/>
        </p:nvSpPr>
        <p:spPr bwMode="auto">
          <a:xfrm>
            <a:off x="7296150" y="2241551"/>
            <a:ext cx="190500"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25" name="Oval 109">
            <a:extLst>
              <a:ext uri="{FF2B5EF4-FFF2-40B4-BE49-F238E27FC236}">
                <a16:creationId xmlns:a16="http://schemas.microsoft.com/office/drawing/2014/main" id="{CBC9B966-701D-45BB-B9AE-0B085A0DB428}"/>
              </a:ext>
            </a:extLst>
          </p:cNvPr>
          <p:cNvSpPr>
            <a:spLocks noChangeArrowheads="1"/>
          </p:cNvSpPr>
          <p:nvPr/>
        </p:nvSpPr>
        <p:spPr bwMode="auto">
          <a:xfrm>
            <a:off x="6935789" y="2022476"/>
            <a:ext cx="192087"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26" name="Oval 110">
            <a:extLst>
              <a:ext uri="{FF2B5EF4-FFF2-40B4-BE49-F238E27FC236}">
                <a16:creationId xmlns:a16="http://schemas.microsoft.com/office/drawing/2014/main" id="{4331C772-6B9A-4FE1-8CA3-554DA49614C5}"/>
              </a:ext>
            </a:extLst>
          </p:cNvPr>
          <p:cNvSpPr>
            <a:spLocks noChangeArrowheads="1"/>
          </p:cNvSpPr>
          <p:nvPr/>
        </p:nvSpPr>
        <p:spPr bwMode="auto">
          <a:xfrm>
            <a:off x="4951414" y="1998664"/>
            <a:ext cx="192087"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27" name="Oval 111">
            <a:extLst>
              <a:ext uri="{FF2B5EF4-FFF2-40B4-BE49-F238E27FC236}">
                <a16:creationId xmlns:a16="http://schemas.microsoft.com/office/drawing/2014/main" id="{01BAAD4E-BF9E-45A2-8D37-1F0FA9F6C9EC}"/>
              </a:ext>
            </a:extLst>
          </p:cNvPr>
          <p:cNvSpPr>
            <a:spLocks noChangeArrowheads="1"/>
          </p:cNvSpPr>
          <p:nvPr/>
        </p:nvSpPr>
        <p:spPr bwMode="auto">
          <a:xfrm>
            <a:off x="5187950" y="2035176"/>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28" name="Oval 112">
            <a:extLst>
              <a:ext uri="{FF2B5EF4-FFF2-40B4-BE49-F238E27FC236}">
                <a16:creationId xmlns:a16="http://schemas.microsoft.com/office/drawing/2014/main" id="{E59B1A7F-04F4-451F-858D-CC499362BE08}"/>
              </a:ext>
            </a:extLst>
          </p:cNvPr>
          <p:cNvSpPr>
            <a:spLocks noChangeArrowheads="1"/>
          </p:cNvSpPr>
          <p:nvPr/>
        </p:nvSpPr>
        <p:spPr bwMode="auto">
          <a:xfrm>
            <a:off x="5426075" y="1998664"/>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29" name="Oval 113">
            <a:extLst>
              <a:ext uri="{FF2B5EF4-FFF2-40B4-BE49-F238E27FC236}">
                <a16:creationId xmlns:a16="http://schemas.microsoft.com/office/drawing/2014/main" id="{30EA72D6-E5EF-4069-B7C0-D7EDBAD10D43}"/>
              </a:ext>
            </a:extLst>
          </p:cNvPr>
          <p:cNvSpPr>
            <a:spLocks noChangeArrowheads="1"/>
          </p:cNvSpPr>
          <p:nvPr/>
        </p:nvSpPr>
        <p:spPr bwMode="auto">
          <a:xfrm>
            <a:off x="5864225" y="1998664"/>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30" name="Oval 114">
            <a:extLst>
              <a:ext uri="{FF2B5EF4-FFF2-40B4-BE49-F238E27FC236}">
                <a16:creationId xmlns:a16="http://schemas.microsoft.com/office/drawing/2014/main" id="{45B750EA-EB2D-47FF-90D3-CD66DA74B131}"/>
              </a:ext>
            </a:extLst>
          </p:cNvPr>
          <p:cNvSpPr>
            <a:spLocks noChangeArrowheads="1"/>
          </p:cNvSpPr>
          <p:nvPr/>
        </p:nvSpPr>
        <p:spPr bwMode="auto">
          <a:xfrm>
            <a:off x="6113464" y="1949451"/>
            <a:ext cx="192087"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31" name="Oval 115">
            <a:extLst>
              <a:ext uri="{FF2B5EF4-FFF2-40B4-BE49-F238E27FC236}">
                <a16:creationId xmlns:a16="http://schemas.microsoft.com/office/drawing/2014/main" id="{87D30629-58DF-473C-BFD2-05D999388D8D}"/>
              </a:ext>
            </a:extLst>
          </p:cNvPr>
          <p:cNvSpPr>
            <a:spLocks noChangeArrowheads="1"/>
          </p:cNvSpPr>
          <p:nvPr/>
        </p:nvSpPr>
        <p:spPr bwMode="auto">
          <a:xfrm>
            <a:off x="6259514" y="1985964"/>
            <a:ext cx="192087"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32" name="Oval 116">
            <a:extLst>
              <a:ext uri="{FF2B5EF4-FFF2-40B4-BE49-F238E27FC236}">
                <a16:creationId xmlns:a16="http://schemas.microsoft.com/office/drawing/2014/main" id="{4BAFD5E8-2900-4313-9A1D-999D5DB5A4DE}"/>
              </a:ext>
            </a:extLst>
          </p:cNvPr>
          <p:cNvSpPr>
            <a:spLocks noChangeArrowheads="1"/>
          </p:cNvSpPr>
          <p:nvPr/>
        </p:nvSpPr>
        <p:spPr bwMode="auto">
          <a:xfrm>
            <a:off x="6642100" y="2022476"/>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33" name="Oval 117">
            <a:extLst>
              <a:ext uri="{FF2B5EF4-FFF2-40B4-BE49-F238E27FC236}">
                <a16:creationId xmlns:a16="http://schemas.microsoft.com/office/drawing/2014/main" id="{30EBB338-BA52-49CE-8D3B-D8DD784405AF}"/>
              </a:ext>
            </a:extLst>
          </p:cNvPr>
          <p:cNvSpPr>
            <a:spLocks noChangeArrowheads="1"/>
          </p:cNvSpPr>
          <p:nvPr/>
        </p:nvSpPr>
        <p:spPr bwMode="auto">
          <a:xfrm>
            <a:off x="6811964" y="1962151"/>
            <a:ext cx="192087"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34" name="Oval 118">
            <a:extLst>
              <a:ext uri="{FF2B5EF4-FFF2-40B4-BE49-F238E27FC236}">
                <a16:creationId xmlns:a16="http://schemas.microsoft.com/office/drawing/2014/main" id="{9827D716-B25F-4C6F-B4D2-BEDF1A7B87A4}"/>
              </a:ext>
            </a:extLst>
          </p:cNvPr>
          <p:cNvSpPr>
            <a:spLocks noChangeArrowheads="1"/>
          </p:cNvSpPr>
          <p:nvPr/>
        </p:nvSpPr>
        <p:spPr bwMode="auto">
          <a:xfrm>
            <a:off x="7172325" y="2632076"/>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35" name="Oval 119">
            <a:extLst>
              <a:ext uri="{FF2B5EF4-FFF2-40B4-BE49-F238E27FC236}">
                <a16:creationId xmlns:a16="http://schemas.microsoft.com/office/drawing/2014/main" id="{FCFC5183-49CD-40F6-912A-37542DE71E7A}"/>
              </a:ext>
            </a:extLst>
          </p:cNvPr>
          <p:cNvSpPr>
            <a:spLocks noChangeArrowheads="1"/>
          </p:cNvSpPr>
          <p:nvPr/>
        </p:nvSpPr>
        <p:spPr bwMode="auto">
          <a:xfrm>
            <a:off x="8547100" y="2559051"/>
            <a:ext cx="192088"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36" name="Oval 120">
            <a:extLst>
              <a:ext uri="{FF2B5EF4-FFF2-40B4-BE49-F238E27FC236}">
                <a16:creationId xmlns:a16="http://schemas.microsoft.com/office/drawing/2014/main" id="{AB623DDF-6475-4ED8-81E2-8DED7438A1B3}"/>
              </a:ext>
            </a:extLst>
          </p:cNvPr>
          <p:cNvSpPr>
            <a:spLocks noChangeArrowheads="1"/>
          </p:cNvSpPr>
          <p:nvPr/>
        </p:nvSpPr>
        <p:spPr bwMode="auto">
          <a:xfrm>
            <a:off x="6732589" y="3155951"/>
            <a:ext cx="192087"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37" name="Oval 121">
            <a:extLst>
              <a:ext uri="{FF2B5EF4-FFF2-40B4-BE49-F238E27FC236}">
                <a16:creationId xmlns:a16="http://schemas.microsoft.com/office/drawing/2014/main" id="{91822A3A-AE86-4C16-977D-DF5D450B3A2E}"/>
              </a:ext>
            </a:extLst>
          </p:cNvPr>
          <p:cNvSpPr>
            <a:spLocks noChangeArrowheads="1"/>
          </p:cNvSpPr>
          <p:nvPr/>
        </p:nvSpPr>
        <p:spPr bwMode="auto">
          <a:xfrm>
            <a:off x="7308850" y="2009776"/>
            <a:ext cx="190500"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38" name="Oval 122">
            <a:extLst>
              <a:ext uri="{FF2B5EF4-FFF2-40B4-BE49-F238E27FC236}">
                <a16:creationId xmlns:a16="http://schemas.microsoft.com/office/drawing/2014/main" id="{90E925FF-C196-4E08-BB42-B9EBA1F223DB}"/>
              </a:ext>
            </a:extLst>
          </p:cNvPr>
          <p:cNvSpPr>
            <a:spLocks noChangeArrowheads="1"/>
          </p:cNvSpPr>
          <p:nvPr/>
        </p:nvSpPr>
        <p:spPr bwMode="auto">
          <a:xfrm>
            <a:off x="6811964" y="2778126"/>
            <a:ext cx="192087"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39" name="Oval 123">
            <a:extLst>
              <a:ext uri="{FF2B5EF4-FFF2-40B4-BE49-F238E27FC236}">
                <a16:creationId xmlns:a16="http://schemas.microsoft.com/office/drawing/2014/main" id="{F188AF51-21BD-4A51-89C9-69815B5D4691}"/>
              </a:ext>
            </a:extLst>
          </p:cNvPr>
          <p:cNvSpPr>
            <a:spLocks noChangeArrowheads="1"/>
          </p:cNvSpPr>
          <p:nvPr/>
        </p:nvSpPr>
        <p:spPr bwMode="auto">
          <a:xfrm>
            <a:off x="7194550" y="3200401"/>
            <a:ext cx="192088" cy="207963"/>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40" name="Oval 124">
            <a:extLst>
              <a:ext uri="{FF2B5EF4-FFF2-40B4-BE49-F238E27FC236}">
                <a16:creationId xmlns:a16="http://schemas.microsoft.com/office/drawing/2014/main" id="{C6EF6521-850B-404F-B283-214E99BB2814}"/>
              </a:ext>
            </a:extLst>
          </p:cNvPr>
          <p:cNvSpPr>
            <a:spLocks noChangeArrowheads="1"/>
          </p:cNvSpPr>
          <p:nvPr/>
        </p:nvSpPr>
        <p:spPr bwMode="auto">
          <a:xfrm>
            <a:off x="4929189" y="2728914"/>
            <a:ext cx="192087"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41" name="Rectangle 125">
            <a:extLst>
              <a:ext uri="{FF2B5EF4-FFF2-40B4-BE49-F238E27FC236}">
                <a16:creationId xmlns:a16="http://schemas.microsoft.com/office/drawing/2014/main" id="{A70A0E03-BF92-4F71-8309-6678DCC5684C}"/>
              </a:ext>
            </a:extLst>
          </p:cNvPr>
          <p:cNvSpPr>
            <a:spLocks noChangeArrowheads="1"/>
          </p:cNvSpPr>
          <p:nvPr/>
        </p:nvSpPr>
        <p:spPr bwMode="auto">
          <a:xfrm>
            <a:off x="4064000" y="1414463"/>
            <a:ext cx="2019785"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GB" altLang="en-US" sz="2400" b="1" dirty="0">
                <a:solidFill>
                  <a:schemeClr val="accent4"/>
                </a:solidFill>
                <a:latin typeface="Times New Roman" panose="02020603050405020304" pitchFamily="18" charset="0"/>
              </a:rPr>
              <a:t>Resting</a:t>
            </a:r>
            <a:r>
              <a:rPr lang="en-GB" altLang="en-US" sz="2400" dirty="0">
                <a:solidFill>
                  <a:srgbClr val="FFFFFF"/>
                </a:solidFill>
                <a:latin typeface="Times New Roman" panose="02020603050405020304" pitchFamily="18" charset="0"/>
              </a:rPr>
              <a:t> cortex</a:t>
            </a:r>
          </a:p>
        </p:txBody>
      </p:sp>
      <p:sp>
        <p:nvSpPr>
          <p:cNvPr id="60542" name="Line 126">
            <a:extLst>
              <a:ext uri="{FF2B5EF4-FFF2-40B4-BE49-F238E27FC236}">
                <a16:creationId xmlns:a16="http://schemas.microsoft.com/office/drawing/2014/main" id="{74F64DF5-90EB-4996-A621-FF3E2BAB5B31}"/>
              </a:ext>
            </a:extLst>
          </p:cNvPr>
          <p:cNvSpPr>
            <a:spLocks noChangeShapeType="1"/>
          </p:cNvSpPr>
          <p:nvPr/>
        </p:nvSpPr>
        <p:spPr bwMode="auto">
          <a:xfrm>
            <a:off x="1644650" y="1955800"/>
            <a:ext cx="914400" cy="0"/>
          </a:xfrm>
          <a:prstGeom prst="line">
            <a:avLst/>
          </a:prstGeom>
          <a:noFill/>
          <a:ln w="1016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43" name="Rectangle 127">
            <a:extLst>
              <a:ext uri="{FF2B5EF4-FFF2-40B4-BE49-F238E27FC236}">
                <a16:creationId xmlns:a16="http://schemas.microsoft.com/office/drawing/2014/main" id="{9815C129-45AB-4A70-8E7F-E1B59F43F4A8}"/>
              </a:ext>
            </a:extLst>
          </p:cNvPr>
          <p:cNvSpPr>
            <a:spLocks noChangeArrowheads="1"/>
          </p:cNvSpPr>
          <p:nvPr/>
        </p:nvSpPr>
        <p:spPr bwMode="auto">
          <a:xfrm>
            <a:off x="1581151" y="2963863"/>
            <a:ext cx="1205459"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GB" altLang="en-US" sz="2400">
                <a:solidFill>
                  <a:srgbClr val="FFFFFF"/>
                </a:solidFill>
                <a:latin typeface="Times New Roman" panose="02020603050405020304" pitchFamily="18" charset="0"/>
              </a:rPr>
              <a:t>arteriole</a:t>
            </a:r>
          </a:p>
        </p:txBody>
      </p:sp>
      <p:sp>
        <p:nvSpPr>
          <p:cNvPr id="60544" name="Rectangle 128">
            <a:extLst>
              <a:ext uri="{FF2B5EF4-FFF2-40B4-BE49-F238E27FC236}">
                <a16:creationId xmlns:a16="http://schemas.microsoft.com/office/drawing/2014/main" id="{214C5E46-554A-470D-B442-8A9A12C833BA}"/>
              </a:ext>
            </a:extLst>
          </p:cNvPr>
          <p:cNvSpPr>
            <a:spLocks noChangeArrowheads="1"/>
          </p:cNvSpPr>
          <p:nvPr/>
        </p:nvSpPr>
        <p:spPr bwMode="auto">
          <a:xfrm>
            <a:off x="7891463" y="2951163"/>
            <a:ext cx="1001878"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GB" altLang="en-US" sz="2400">
                <a:solidFill>
                  <a:srgbClr val="FFFFFF"/>
                </a:solidFill>
                <a:latin typeface="Times New Roman" panose="02020603050405020304" pitchFamily="18" charset="0"/>
              </a:rPr>
              <a:t>venule</a:t>
            </a:r>
          </a:p>
        </p:txBody>
      </p:sp>
      <p:sp>
        <p:nvSpPr>
          <p:cNvPr id="60545" name="Oval 129">
            <a:extLst>
              <a:ext uri="{FF2B5EF4-FFF2-40B4-BE49-F238E27FC236}">
                <a16:creationId xmlns:a16="http://schemas.microsoft.com/office/drawing/2014/main" id="{F2D5E5D5-CE38-4930-B040-64921D05D3C0}"/>
              </a:ext>
            </a:extLst>
          </p:cNvPr>
          <p:cNvSpPr>
            <a:spLocks noChangeArrowheads="1"/>
          </p:cNvSpPr>
          <p:nvPr/>
        </p:nvSpPr>
        <p:spPr bwMode="auto">
          <a:xfrm>
            <a:off x="8761414" y="2562226"/>
            <a:ext cx="192087" cy="207963"/>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46" name="Oval 130">
            <a:extLst>
              <a:ext uri="{FF2B5EF4-FFF2-40B4-BE49-F238E27FC236}">
                <a16:creationId xmlns:a16="http://schemas.microsoft.com/office/drawing/2014/main" id="{4221A83A-B9A9-4FBC-AC11-0C394EC11DF3}"/>
              </a:ext>
            </a:extLst>
          </p:cNvPr>
          <p:cNvSpPr>
            <a:spLocks noChangeArrowheads="1"/>
          </p:cNvSpPr>
          <p:nvPr/>
        </p:nvSpPr>
        <p:spPr bwMode="auto">
          <a:xfrm>
            <a:off x="8986839" y="2765426"/>
            <a:ext cx="192087" cy="207963"/>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47" name="Oval 131">
            <a:extLst>
              <a:ext uri="{FF2B5EF4-FFF2-40B4-BE49-F238E27FC236}">
                <a16:creationId xmlns:a16="http://schemas.microsoft.com/office/drawing/2014/main" id="{31DFC98E-E5BB-4BC8-9AD0-125A8FA26EEF}"/>
              </a:ext>
            </a:extLst>
          </p:cNvPr>
          <p:cNvSpPr>
            <a:spLocks noChangeArrowheads="1"/>
          </p:cNvSpPr>
          <p:nvPr/>
        </p:nvSpPr>
        <p:spPr bwMode="auto">
          <a:xfrm>
            <a:off x="8694738" y="2816226"/>
            <a:ext cx="190500"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48" name="Oval 132">
            <a:extLst>
              <a:ext uri="{FF2B5EF4-FFF2-40B4-BE49-F238E27FC236}">
                <a16:creationId xmlns:a16="http://schemas.microsoft.com/office/drawing/2014/main" id="{9B8CC05F-EC41-4746-8953-655837F6E066}"/>
              </a:ext>
            </a:extLst>
          </p:cNvPr>
          <p:cNvSpPr>
            <a:spLocks noChangeArrowheads="1"/>
          </p:cNvSpPr>
          <p:nvPr/>
        </p:nvSpPr>
        <p:spPr bwMode="auto">
          <a:xfrm>
            <a:off x="8943975" y="2498726"/>
            <a:ext cx="190500"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49" name="Oval 133">
            <a:extLst>
              <a:ext uri="{FF2B5EF4-FFF2-40B4-BE49-F238E27FC236}">
                <a16:creationId xmlns:a16="http://schemas.microsoft.com/office/drawing/2014/main" id="{4AB90122-E0A1-430A-B9B1-C6D13078BC60}"/>
              </a:ext>
            </a:extLst>
          </p:cNvPr>
          <p:cNvSpPr>
            <a:spLocks noChangeArrowheads="1"/>
          </p:cNvSpPr>
          <p:nvPr/>
        </p:nvSpPr>
        <p:spPr bwMode="auto">
          <a:xfrm>
            <a:off x="8886825" y="2790826"/>
            <a:ext cx="190500"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87" name="Rectangle 271">
            <a:extLst>
              <a:ext uri="{FF2B5EF4-FFF2-40B4-BE49-F238E27FC236}">
                <a16:creationId xmlns:a16="http://schemas.microsoft.com/office/drawing/2014/main" id="{0A06A584-BC16-4341-8B2F-8D59CCA4094F}"/>
              </a:ext>
            </a:extLst>
          </p:cNvPr>
          <p:cNvSpPr>
            <a:spLocks noChangeArrowheads="1"/>
          </p:cNvSpPr>
          <p:nvPr/>
        </p:nvSpPr>
        <p:spPr bwMode="auto">
          <a:xfrm>
            <a:off x="7951788" y="5876925"/>
            <a:ext cx="1001878"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GB" altLang="en-US" sz="2400">
                <a:solidFill>
                  <a:srgbClr val="FFFFFF"/>
                </a:solidFill>
                <a:latin typeface="Times New Roman" panose="02020603050405020304" pitchFamily="18" charset="0"/>
              </a:rPr>
              <a:t>venule</a:t>
            </a:r>
          </a:p>
        </p:txBody>
      </p:sp>
      <p:grpSp>
        <p:nvGrpSpPr>
          <p:cNvPr id="2" name="Group 1">
            <a:extLst>
              <a:ext uri="{FF2B5EF4-FFF2-40B4-BE49-F238E27FC236}">
                <a16:creationId xmlns:a16="http://schemas.microsoft.com/office/drawing/2014/main" id="{3E4BF223-7927-4BEF-9751-25B9C2E54871}"/>
              </a:ext>
            </a:extLst>
          </p:cNvPr>
          <p:cNvGrpSpPr/>
          <p:nvPr/>
        </p:nvGrpSpPr>
        <p:grpSpPr>
          <a:xfrm>
            <a:off x="1554163" y="3954464"/>
            <a:ext cx="7732713" cy="2162175"/>
            <a:chOff x="1554163" y="4068763"/>
            <a:chExt cx="7732713" cy="2162175"/>
          </a:xfrm>
        </p:grpSpPr>
        <p:sp>
          <p:nvSpPr>
            <p:cNvPr id="60551" name="Rectangle 135">
              <a:extLst>
                <a:ext uri="{FF2B5EF4-FFF2-40B4-BE49-F238E27FC236}">
                  <a16:creationId xmlns:a16="http://schemas.microsoft.com/office/drawing/2014/main" id="{6F61FCC7-9D2E-4F4E-B688-93DC182955BD}"/>
                </a:ext>
              </a:extLst>
            </p:cNvPr>
            <p:cNvSpPr>
              <a:spLocks noChangeArrowheads="1"/>
            </p:cNvSpPr>
            <p:nvPr/>
          </p:nvSpPr>
          <p:spPr bwMode="auto">
            <a:xfrm>
              <a:off x="1554163" y="4933950"/>
              <a:ext cx="2438400" cy="725488"/>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52" name="Rectangle 136">
              <a:extLst>
                <a:ext uri="{FF2B5EF4-FFF2-40B4-BE49-F238E27FC236}">
                  <a16:creationId xmlns:a16="http://schemas.microsoft.com/office/drawing/2014/main" id="{E6F41F05-D61A-4BB4-A2E9-E7AE58C374D1}"/>
                </a:ext>
              </a:extLst>
            </p:cNvPr>
            <p:cNvSpPr>
              <a:spLocks noChangeArrowheads="1"/>
            </p:cNvSpPr>
            <p:nvPr/>
          </p:nvSpPr>
          <p:spPr bwMode="auto">
            <a:xfrm>
              <a:off x="3856038" y="4546600"/>
              <a:ext cx="474662" cy="1677988"/>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53" name="Rectangle 137">
              <a:extLst>
                <a:ext uri="{FF2B5EF4-FFF2-40B4-BE49-F238E27FC236}">
                  <a16:creationId xmlns:a16="http://schemas.microsoft.com/office/drawing/2014/main" id="{0FCDF1EA-30C4-4AE1-BA40-222D2E7EB38B}"/>
                </a:ext>
              </a:extLst>
            </p:cNvPr>
            <p:cNvSpPr>
              <a:spLocks noChangeArrowheads="1"/>
            </p:cNvSpPr>
            <p:nvPr/>
          </p:nvSpPr>
          <p:spPr bwMode="auto">
            <a:xfrm>
              <a:off x="4330701" y="4548188"/>
              <a:ext cx="2913063" cy="241300"/>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54" name="Rectangle 138">
              <a:extLst>
                <a:ext uri="{FF2B5EF4-FFF2-40B4-BE49-F238E27FC236}">
                  <a16:creationId xmlns:a16="http://schemas.microsoft.com/office/drawing/2014/main" id="{A7AF7555-D7E7-4129-B65D-6DDB6A65A5B7}"/>
                </a:ext>
              </a:extLst>
            </p:cNvPr>
            <p:cNvSpPr>
              <a:spLocks noChangeArrowheads="1"/>
            </p:cNvSpPr>
            <p:nvPr/>
          </p:nvSpPr>
          <p:spPr bwMode="auto">
            <a:xfrm>
              <a:off x="4330701" y="4981575"/>
              <a:ext cx="2913063" cy="190500"/>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55" name="Rectangle 139">
              <a:extLst>
                <a:ext uri="{FF2B5EF4-FFF2-40B4-BE49-F238E27FC236}">
                  <a16:creationId xmlns:a16="http://schemas.microsoft.com/office/drawing/2014/main" id="{92F4F9A4-A161-4F03-AEBD-6C8B857108C4}"/>
                </a:ext>
              </a:extLst>
            </p:cNvPr>
            <p:cNvSpPr>
              <a:spLocks noChangeArrowheads="1"/>
            </p:cNvSpPr>
            <p:nvPr/>
          </p:nvSpPr>
          <p:spPr bwMode="auto">
            <a:xfrm>
              <a:off x="4330701" y="5303839"/>
              <a:ext cx="2913063" cy="238125"/>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56" name="Rectangle 140">
              <a:extLst>
                <a:ext uri="{FF2B5EF4-FFF2-40B4-BE49-F238E27FC236}">
                  <a16:creationId xmlns:a16="http://schemas.microsoft.com/office/drawing/2014/main" id="{A9B15800-6E3B-4D7D-8AE2-C2480F8573E5}"/>
                </a:ext>
              </a:extLst>
            </p:cNvPr>
            <p:cNvSpPr>
              <a:spLocks noChangeArrowheads="1"/>
            </p:cNvSpPr>
            <p:nvPr/>
          </p:nvSpPr>
          <p:spPr bwMode="auto">
            <a:xfrm>
              <a:off x="4330701" y="5722938"/>
              <a:ext cx="2913063" cy="190500"/>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57" name="Rectangle 141">
              <a:extLst>
                <a:ext uri="{FF2B5EF4-FFF2-40B4-BE49-F238E27FC236}">
                  <a16:creationId xmlns:a16="http://schemas.microsoft.com/office/drawing/2014/main" id="{9D5AD1AF-47AF-476E-8074-25ECB873B9C7}"/>
                </a:ext>
              </a:extLst>
            </p:cNvPr>
            <p:cNvSpPr>
              <a:spLocks noChangeArrowheads="1"/>
            </p:cNvSpPr>
            <p:nvPr/>
          </p:nvSpPr>
          <p:spPr bwMode="auto">
            <a:xfrm>
              <a:off x="4330701" y="5988050"/>
              <a:ext cx="2913063" cy="236538"/>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58" name="Rectangle 142">
              <a:extLst>
                <a:ext uri="{FF2B5EF4-FFF2-40B4-BE49-F238E27FC236}">
                  <a16:creationId xmlns:a16="http://schemas.microsoft.com/office/drawing/2014/main" id="{63715FEC-CCF9-441E-8D72-F6CAD0342D1C}"/>
                </a:ext>
              </a:extLst>
            </p:cNvPr>
            <p:cNvSpPr>
              <a:spLocks noChangeArrowheads="1"/>
            </p:cNvSpPr>
            <p:nvPr/>
          </p:nvSpPr>
          <p:spPr bwMode="auto">
            <a:xfrm>
              <a:off x="7243764" y="4546600"/>
              <a:ext cx="338137" cy="1677988"/>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59" name="Rectangle 143">
              <a:extLst>
                <a:ext uri="{FF2B5EF4-FFF2-40B4-BE49-F238E27FC236}">
                  <a16:creationId xmlns:a16="http://schemas.microsoft.com/office/drawing/2014/main" id="{B9B9D77B-C357-4D31-98AC-7DB2D436E18B}"/>
                </a:ext>
              </a:extLst>
            </p:cNvPr>
            <p:cNvSpPr>
              <a:spLocks noChangeArrowheads="1"/>
            </p:cNvSpPr>
            <p:nvPr/>
          </p:nvSpPr>
          <p:spPr bwMode="auto">
            <a:xfrm>
              <a:off x="7581901" y="4927601"/>
              <a:ext cx="1704975" cy="517525"/>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60" name="Oval 144">
              <a:extLst>
                <a:ext uri="{FF2B5EF4-FFF2-40B4-BE49-F238E27FC236}">
                  <a16:creationId xmlns:a16="http://schemas.microsoft.com/office/drawing/2014/main" id="{665EDAD6-9602-4D6A-B63F-3F68A5E395CF}"/>
                </a:ext>
              </a:extLst>
            </p:cNvPr>
            <p:cNvSpPr>
              <a:spLocks noChangeArrowheads="1"/>
            </p:cNvSpPr>
            <p:nvPr/>
          </p:nvSpPr>
          <p:spPr bwMode="auto">
            <a:xfrm>
              <a:off x="1708150" y="5129214"/>
              <a:ext cx="192088"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61" name="Oval 145">
              <a:extLst>
                <a:ext uri="{FF2B5EF4-FFF2-40B4-BE49-F238E27FC236}">
                  <a16:creationId xmlns:a16="http://schemas.microsoft.com/office/drawing/2014/main" id="{8436C87B-F4E4-45D5-9C39-81AA70CA742C}"/>
                </a:ext>
              </a:extLst>
            </p:cNvPr>
            <p:cNvSpPr>
              <a:spLocks noChangeArrowheads="1"/>
            </p:cNvSpPr>
            <p:nvPr/>
          </p:nvSpPr>
          <p:spPr bwMode="auto">
            <a:xfrm>
              <a:off x="1911351" y="5011739"/>
              <a:ext cx="195263"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62" name="Oval 146">
              <a:extLst>
                <a:ext uri="{FF2B5EF4-FFF2-40B4-BE49-F238E27FC236}">
                  <a16:creationId xmlns:a16="http://schemas.microsoft.com/office/drawing/2014/main" id="{6AEC3EC2-C26F-4248-8BE1-5FEC63A13A04}"/>
                </a:ext>
              </a:extLst>
            </p:cNvPr>
            <p:cNvSpPr>
              <a:spLocks noChangeArrowheads="1"/>
            </p:cNvSpPr>
            <p:nvPr/>
          </p:nvSpPr>
          <p:spPr bwMode="auto">
            <a:xfrm>
              <a:off x="2049464" y="512921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63" name="Oval 147">
              <a:extLst>
                <a:ext uri="{FF2B5EF4-FFF2-40B4-BE49-F238E27FC236}">
                  <a16:creationId xmlns:a16="http://schemas.microsoft.com/office/drawing/2014/main" id="{E49296A1-0CEF-46E2-9831-D64018284411}"/>
                </a:ext>
              </a:extLst>
            </p:cNvPr>
            <p:cNvSpPr>
              <a:spLocks noChangeArrowheads="1"/>
            </p:cNvSpPr>
            <p:nvPr/>
          </p:nvSpPr>
          <p:spPr bwMode="auto">
            <a:xfrm>
              <a:off x="2311401" y="5316539"/>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64" name="Oval 148">
              <a:extLst>
                <a:ext uri="{FF2B5EF4-FFF2-40B4-BE49-F238E27FC236}">
                  <a16:creationId xmlns:a16="http://schemas.microsoft.com/office/drawing/2014/main" id="{D4C11B44-EDEF-4E0B-800B-7B51FF2ED754}"/>
                </a:ext>
              </a:extLst>
            </p:cNvPr>
            <p:cNvSpPr>
              <a:spLocks noChangeArrowheads="1"/>
            </p:cNvSpPr>
            <p:nvPr/>
          </p:nvSpPr>
          <p:spPr bwMode="auto">
            <a:xfrm>
              <a:off x="2344738" y="5092700"/>
              <a:ext cx="195262"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65" name="Oval 149">
              <a:extLst>
                <a:ext uri="{FF2B5EF4-FFF2-40B4-BE49-F238E27FC236}">
                  <a16:creationId xmlns:a16="http://schemas.microsoft.com/office/drawing/2014/main" id="{E0F47205-9019-48D1-8E62-D0C0E835B293}"/>
                </a:ext>
              </a:extLst>
            </p:cNvPr>
            <p:cNvSpPr>
              <a:spLocks noChangeArrowheads="1"/>
            </p:cNvSpPr>
            <p:nvPr/>
          </p:nvSpPr>
          <p:spPr bwMode="auto">
            <a:xfrm>
              <a:off x="2597150" y="5268914"/>
              <a:ext cx="192088"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66" name="Oval 150">
              <a:extLst>
                <a:ext uri="{FF2B5EF4-FFF2-40B4-BE49-F238E27FC236}">
                  <a16:creationId xmlns:a16="http://schemas.microsoft.com/office/drawing/2014/main" id="{26BAA60A-C1BD-4FA9-A2AE-26BA1774DD9F}"/>
                </a:ext>
              </a:extLst>
            </p:cNvPr>
            <p:cNvSpPr>
              <a:spLocks noChangeArrowheads="1"/>
            </p:cNvSpPr>
            <p:nvPr/>
          </p:nvSpPr>
          <p:spPr bwMode="auto">
            <a:xfrm>
              <a:off x="2800351" y="512921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67" name="Oval 151">
              <a:extLst>
                <a:ext uri="{FF2B5EF4-FFF2-40B4-BE49-F238E27FC236}">
                  <a16:creationId xmlns:a16="http://schemas.microsoft.com/office/drawing/2014/main" id="{C5A47207-030C-4BEC-AECA-9F33C61E8777}"/>
                </a:ext>
              </a:extLst>
            </p:cNvPr>
            <p:cNvSpPr>
              <a:spLocks noChangeArrowheads="1"/>
            </p:cNvSpPr>
            <p:nvPr/>
          </p:nvSpPr>
          <p:spPr bwMode="auto">
            <a:xfrm>
              <a:off x="2960688" y="5292725"/>
              <a:ext cx="195262"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68" name="Oval 152">
              <a:extLst>
                <a:ext uri="{FF2B5EF4-FFF2-40B4-BE49-F238E27FC236}">
                  <a16:creationId xmlns:a16="http://schemas.microsoft.com/office/drawing/2014/main" id="{AFD5D11F-B7A4-4594-B6ED-61D362377D38}"/>
                </a:ext>
              </a:extLst>
            </p:cNvPr>
            <p:cNvSpPr>
              <a:spLocks noChangeArrowheads="1"/>
            </p:cNvSpPr>
            <p:nvPr/>
          </p:nvSpPr>
          <p:spPr bwMode="auto">
            <a:xfrm>
              <a:off x="3211514" y="512921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69" name="Oval 153">
              <a:extLst>
                <a:ext uri="{FF2B5EF4-FFF2-40B4-BE49-F238E27FC236}">
                  <a16:creationId xmlns:a16="http://schemas.microsoft.com/office/drawing/2014/main" id="{060D56F5-36A6-4652-8F4A-1B9942EF361E}"/>
                </a:ext>
              </a:extLst>
            </p:cNvPr>
            <p:cNvSpPr>
              <a:spLocks noChangeArrowheads="1"/>
            </p:cNvSpPr>
            <p:nvPr/>
          </p:nvSpPr>
          <p:spPr bwMode="auto">
            <a:xfrm>
              <a:off x="3438526" y="5292725"/>
              <a:ext cx="195263"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70" name="Oval 154">
              <a:extLst>
                <a:ext uri="{FF2B5EF4-FFF2-40B4-BE49-F238E27FC236}">
                  <a16:creationId xmlns:a16="http://schemas.microsoft.com/office/drawing/2014/main" id="{D761D151-5649-473D-AB2D-D53817962714}"/>
                </a:ext>
              </a:extLst>
            </p:cNvPr>
            <p:cNvSpPr>
              <a:spLocks noChangeArrowheads="1"/>
            </p:cNvSpPr>
            <p:nvPr/>
          </p:nvSpPr>
          <p:spPr bwMode="auto">
            <a:xfrm>
              <a:off x="3656014" y="5022850"/>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71" name="Oval 155">
              <a:extLst>
                <a:ext uri="{FF2B5EF4-FFF2-40B4-BE49-F238E27FC236}">
                  <a16:creationId xmlns:a16="http://schemas.microsoft.com/office/drawing/2014/main" id="{15216B22-1A05-4126-A440-B5566B7B278C}"/>
                </a:ext>
              </a:extLst>
            </p:cNvPr>
            <p:cNvSpPr>
              <a:spLocks noChangeArrowheads="1"/>
            </p:cNvSpPr>
            <p:nvPr/>
          </p:nvSpPr>
          <p:spPr bwMode="auto">
            <a:xfrm>
              <a:off x="3757613" y="5268914"/>
              <a:ext cx="195262"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72" name="Oval 156">
              <a:extLst>
                <a:ext uri="{FF2B5EF4-FFF2-40B4-BE49-F238E27FC236}">
                  <a16:creationId xmlns:a16="http://schemas.microsoft.com/office/drawing/2014/main" id="{BC682E0D-CD7B-4B03-AAB9-C6FA1508D4A2}"/>
                </a:ext>
              </a:extLst>
            </p:cNvPr>
            <p:cNvSpPr>
              <a:spLocks noChangeArrowheads="1"/>
            </p:cNvSpPr>
            <p:nvPr/>
          </p:nvSpPr>
          <p:spPr bwMode="auto">
            <a:xfrm>
              <a:off x="3963989" y="5057775"/>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73" name="Oval 157">
              <a:extLst>
                <a:ext uri="{FF2B5EF4-FFF2-40B4-BE49-F238E27FC236}">
                  <a16:creationId xmlns:a16="http://schemas.microsoft.com/office/drawing/2014/main" id="{22222D6B-B508-47F2-97C7-97D1255904A5}"/>
                </a:ext>
              </a:extLst>
            </p:cNvPr>
            <p:cNvSpPr>
              <a:spLocks noChangeArrowheads="1"/>
            </p:cNvSpPr>
            <p:nvPr/>
          </p:nvSpPr>
          <p:spPr bwMode="auto">
            <a:xfrm>
              <a:off x="3894138" y="4706939"/>
              <a:ext cx="195262"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74" name="Oval 158">
              <a:extLst>
                <a:ext uri="{FF2B5EF4-FFF2-40B4-BE49-F238E27FC236}">
                  <a16:creationId xmlns:a16="http://schemas.microsoft.com/office/drawing/2014/main" id="{489B6BE4-646C-48F4-A07C-1D662FC74EDD}"/>
                </a:ext>
              </a:extLst>
            </p:cNvPr>
            <p:cNvSpPr>
              <a:spLocks noChangeArrowheads="1"/>
            </p:cNvSpPr>
            <p:nvPr/>
          </p:nvSpPr>
          <p:spPr bwMode="auto">
            <a:xfrm>
              <a:off x="3963989" y="5410200"/>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75" name="Oval 159">
              <a:extLst>
                <a:ext uri="{FF2B5EF4-FFF2-40B4-BE49-F238E27FC236}">
                  <a16:creationId xmlns:a16="http://schemas.microsoft.com/office/drawing/2014/main" id="{C0E67DC1-77BD-49BA-BC6C-DB4E06A595D9}"/>
                </a:ext>
              </a:extLst>
            </p:cNvPr>
            <p:cNvSpPr>
              <a:spLocks noChangeArrowheads="1"/>
            </p:cNvSpPr>
            <p:nvPr/>
          </p:nvSpPr>
          <p:spPr bwMode="auto">
            <a:xfrm>
              <a:off x="4032251" y="5691189"/>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76" name="Oval 160">
              <a:extLst>
                <a:ext uri="{FF2B5EF4-FFF2-40B4-BE49-F238E27FC236}">
                  <a16:creationId xmlns:a16="http://schemas.microsoft.com/office/drawing/2014/main" id="{B3073AF4-DBE6-4349-82FE-06FFB87A35CF}"/>
                </a:ext>
              </a:extLst>
            </p:cNvPr>
            <p:cNvSpPr>
              <a:spLocks noChangeArrowheads="1"/>
            </p:cNvSpPr>
            <p:nvPr/>
          </p:nvSpPr>
          <p:spPr bwMode="auto">
            <a:xfrm>
              <a:off x="3894138" y="5902325"/>
              <a:ext cx="195262"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77" name="Oval 161">
              <a:extLst>
                <a:ext uri="{FF2B5EF4-FFF2-40B4-BE49-F238E27FC236}">
                  <a16:creationId xmlns:a16="http://schemas.microsoft.com/office/drawing/2014/main" id="{329FA424-C0BD-4371-93F6-537A475431BD}"/>
                </a:ext>
              </a:extLst>
            </p:cNvPr>
            <p:cNvSpPr>
              <a:spLocks noChangeArrowheads="1"/>
            </p:cNvSpPr>
            <p:nvPr/>
          </p:nvSpPr>
          <p:spPr bwMode="auto">
            <a:xfrm>
              <a:off x="4100514" y="4846639"/>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78" name="Oval 162">
              <a:extLst>
                <a:ext uri="{FF2B5EF4-FFF2-40B4-BE49-F238E27FC236}">
                  <a16:creationId xmlns:a16="http://schemas.microsoft.com/office/drawing/2014/main" id="{B9875874-9C04-48E9-AD61-040F63E2EE33}"/>
                </a:ext>
              </a:extLst>
            </p:cNvPr>
            <p:cNvSpPr>
              <a:spLocks noChangeArrowheads="1"/>
            </p:cNvSpPr>
            <p:nvPr/>
          </p:nvSpPr>
          <p:spPr bwMode="auto">
            <a:xfrm>
              <a:off x="4133851" y="5926139"/>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79" name="Oval 163">
              <a:extLst>
                <a:ext uri="{FF2B5EF4-FFF2-40B4-BE49-F238E27FC236}">
                  <a16:creationId xmlns:a16="http://schemas.microsoft.com/office/drawing/2014/main" id="{08576741-1AC5-4D3B-8CC0-B24671A25774}"/>
                </a:ext>
              </a:extLst>
            </p:cNvPr>
            <p:cNvSpPr>
              <a:spLocks noChangeArrowheads="1"/>
            </p:cNvSpPr>
            <p:nvPr/>
          </p:nvSpPr>
          <p:spPr bwMode="auto">
            <a:xfrm>
              <a:off x="4133851" y="5246689"/>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80" name="Oval 164">
              <a:extLst>
                <a:ext uri="{FF2B5EF4-FFF2-40B4-BE49-F238E27FC236}">
                  <a16:creationId xmlns:a16="http://schemas.microsoft.com/office/drawing/2014/main" id="{150524E6-6F05-4141-9DE5-ED265DE97CAF}"/>
                </a:ext>
              </a:extLst>
            </p:cNvPr>
            <p:cNvSpPr>
              <a:spLocks noChangeArrowheads="1"/>
            </p:cNvSpPr>
            <p:nvPr/>
          </p:nvSpPr>
          <p:spPr bwMode="auto">
            <a:xfrm>
              <a:off x="3883026" y="5516564"/>
              <a:ext cx="195263"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81" name="Oval 165">
              <a:extLst>
                <a:ext uri="{FF2B5EF4-FFF2-40B4-BE49-F238E27FC236}">
                  <a16:creationId xmlns:a16="http://schemas.microsoft.com/office/drawing/2014/main" id="{838D8A31-D611-4E42-AC8E-D86F97E548C5}"/>
                </a:ext>
              </a:extLst>
            </p:cNvPr>
            <p:cNvSpPr>
              <a:spLocks noChangeArrowheads="1"/>
            </p:cNvSpPr>
            <p:nvPr/>
          </p:nvSpPr>
          <p:spPr bwMode="auto">
            <a:xfrm>
              <a:off x="4122739" y="5492750"/>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82" name="Oval 166">
              <a:extLst>
                <a:ext uri="{FF2B5EF4-FFF2-40B4-BE49-F238E27FC236}">
                  <a16:creationId xmlns:a16="http://schemas.microsoft.com/office/drawing/2014/main" id="{40506B36-C8E3-4644-95E1-0953567E4207}"/>
                </a:ext>
              </a:extLst>
            </p:cNvPr>
            <p:cNvSpPr>
              <a:spLocks noChangeArrowheads="1"/>
            </p:cNvSpPr>
            <p:nvPr/>
          </p:nvSpPr>
          <p:spPr bwMode="auto">
            <a:xfrm>
              <a:off x="4305301" y="5727700"/>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83" name="Oval 167">
              <a:extLst>
                <a:ext uri="{FF2B5EF4-FFF2-40B4-BE49-F238E27FC236}">
                  <a16:creationId xmlns:a16="http://schemas.microsoft.com/office/drawing/2014/main" id="{A7F8474D-E63B-42DA-BBD7-CD7A378CB9CC}"/>
                </a:ext>
              </a:extLst>
            </p:cNvPr>
            <p:cNvSpPr>
              <a:spLocks noChangeArrowheads="1"/>
            </p:cNvSpPr>
            <p:nvPr/>
          </p:nvSpPr>
          <p:spPr bwMode="auto">
            <a:xfrm>
              <a:off x="4441826" y="598646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84" name="Oval 168">
              <a:extLst>
                <a:ext uri="{FF2B5EF4-FFF2-40B4-BE49-F238E27FC236}">
                  <a16:creationId xmlns:a16="http://schemas.microsoft.com/office/drawing/2014/main" id="{52E773BF-AE2C-46B7-AC32-0D9714D0FFA6}"/>
                </a:ext>
              </a:extLst>
            </p:cNvPr>
            <p:cNvSpPr>
              <a:spLocks noChangeArrowheads="1"/>
            </p:cNvSpPr>
            <p:nvPr/>
          </p:nvSpPr>
          <p:spPr bwMode="auto">
            <a:xfrm>
              <a:off x="4602164" y="5715000"/>
              <a:ext cx="192087"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85" name="Oval 169">
              <a:extLst>
                <a:ext uri="{FF2B5EF4-FFF2-40B4-BE49-F238E27FC236}">
                  <a16:creationId xmlns:a16="http://schemas.microsoft.com/office/drawing/2014/main" id="{9C285D2F-306B-499F-9F2F-77FD50EE8955}"/>
                </a:ext>
              </a:extLst>
            </p:cNvPr>
            <p:cNvSpPr>
              <a:spLocks noChangeArrowheads="1"/>
            </p:cNvSpPr>
            <p:nvPr/>
          </p:nvSpPr>
          <p:spPr bwMode="auto">
            <a:xfrm>
              <a:off x="4498976" y="5327651"/>
              <a:ext cx="193675" cy="20002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86" name="Oval 170">
              <a:extLst>
                <a:ext uri="{FF2B5EF4-FFF2-40B4-BE49-F238E27FC236}">
                  <a16:creationId xmlns:a16="http://schemas.microsoft.com/office/drawing/2014/main" id="{651748A2-C7CA-4133-BD1D-CC684001AD99}"/>
                </a:ext>
              </a:extLst>
            </p:cNvPr>
            <p:cNvSpPr>
              <a:spLocks noChangeArrowheads="1"/>
            </p:cNvSpPr>
            <p:nvPr/>
          </p:nvSpPr>
          <p:spPr bwMode="auto">
            <a:xfrm>
              <a:off x="4146550" y="4600575"/>
              <a:ext cx="192088"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87" name="Oval 171">
              <a:extLst>
                <a:ext uri="{FF2B5EF4-FFF2-40B4-BE49-F238E27FC236}">
                  <a16:creationId xmlns:a16="http://schemas.microsoft.com/office/drawing/2014/main" id="{D627503B-3642-40AF-824E-13F0DDFC6BCD}"/>
                </a:ext>
              </a:extLst>
            </p:cNvPr>
            <p:cNvSpPr>
              <a:spLocks noChangeArrowheads="1"/>
            </p:cNvSpPr>
            <p:nvPr/>
          </p:nvSpPr>
          <p:spPr bwMode="auto">
            <a:xfrm>
              <a:off x="4441826" y="458946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88" name="Oval 172">
              <a:extLst>
                <a:ext uri="{FF2B5EF4-FFF2-40B4-BE49-F238E27FC236}">
                  <a16:creationId xmlns:a16="http://schemas.microsoft.com/office/drawing/2014/main" id="{0A48809B-3D8B-42BC-A1CA-34BF94042BF8}"/>
                </a:ext>
              </a:extLst>
            </p:cNvPr>
            <p:cNvSpPr>
              <a:spLocks noChangeArrowheads="1"/>
            </p:cNvSpPr>
            <p:nvPr/>
          </p:nvSpPr>
          <p:spPr bwMode="auto">
            <a:xfrm>
              <a:off x="4806951" y="5316539"/>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89" name="Oval 173">
              <a:extLst>
                <a:ext uri="{FF2B5EF4-FFF2-40B4-BE49-F238E27FC236}">
                  <a16:creationId xmlns:a16="http://schemas.microsoft.com/office/drawing/2014/main" id="{476BFADD-BBBE-4404-835B-7F358F68AC4E}"/>
                </a:ext>
              </a:extLst>
            </p:cNvPr>
            <p:cNvSpPr>
              <a:spLocks noChangeArrowheads="1"/>
            </p:cNvSpPr>
            <p:nvPr/>
          </p:nvSpPr>
          <p:spPr bwMode="auto">
            <a:xfrm>
              <a:off x="4452939" y="496411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90" name="Oval 174">
              <a:extLst>
                <a:ext uri="{FF2B5EF4-FFF2-40B4-BE49-F238E27FC236}">
                  <a16:creationId xmlns:a16="http://schemas.microsoft.com/office/drawing/2014/main" id="{9A9A5470-07F4-4FA9-87F0-B92188623658}"/>
                </a:ext>
              </a:extLst>
            </p:cNvPr>
            <p:cNvSpPr>
              <a:spLocks noChangeArrowheads="1"/>
            </p:cNvSpPr>
            <p:nvPr/>
          </p:nvSpPr>
          <p:spPr bwMode="auto">
            <a:xfrm>
              <a:off x="4441826" y="597376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91" name="Oval 175">
              <a:extLst>
                <a:ext uri="{FF2B5EF4-FFF2-40B4-BE49-F238E27FC236}">
                  <a16:creationId xmlns:a16="http://schemas.microsoft.com/office/drawing/2014/main" id="{6E9CFB36-43F3-4458-8559-EF15B45592B6}"/>
                </a:ext>
              </a:extLst>
            </p:cNvPr>
            <p:cNvSpPr>
              <a:spLocks noChangeArrowheads="1"/>
            </p:cNvSpPr>
            <p:nvPr/>
          </p:nvSpPr>
          <p:spPr bwMode="auto">
            <a:xfrm>
              <a:off x="4783138" y="5997575"/>
              <a:ext cx="195262"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92" name="Oval 176">
              <a:extLst>
                <a:ext uri="{FF2B5EF4-FFF2-40B4-BE49-F238E27FC236}">
                  <a16:creationId xmlns:a16="http://schemas.microsoft.com/office/drawing/2014/main" id="{DCB351AC-861D-43D4-BE54-D5A0E5695C65}"/>
                </a:ext>
              </a:extLst>
            </p:cNvPr>
            <p:cNvSpPr>
              <a:spLocks noChangeArrowheads="1"/>
            </p:cNvSpPr>
            <p:nvPr/>
          </p:nvSpPr>
          <p:spPr bwMode="auto">
            <a:xfrm>
              <a:off x="4760914" y="4975225"/>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93" name="Oval 177">
              <a:extLst>
                <a:ext uri="{FF2B5EF4-FFF2-40B4-BE49-F238E27FC236}">
                  <a16:creationId xmlns:a16="http://schemas.microsoft.com/office/drawing/2014/main" id="{33914ECD-10BE-44AC-A339-644EDA054F8B}"/>
                </a:ext>
              </a:extLst>
            </p:cNvPr>
            <p:cNvSpPr>
              <a:spLocks noChangeArrowheads="1"/>
            </p:cNvSpPr>
            <p:nvPr/>
          </p:nvSpPr>
          <p:spPr bwMode="auto">
            <a:xfrm>
              <a:off x="4760914" y="4565650"/>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94" name="Oval 178">
              <a:extLst>
                <a:ext uri="{FF2B5EF4-FFF2-40B4-BE49-F238E27FC236}">
                  <a16:creationId xmlns:a16="http://schemas.microsoft.com/office/drawing/2014/main" id="{987C3864-3524-4D75-A145-C7982F90D41A}"/>
                </a:ext>
              </a:extLst>
            </p:cNvPr>
            <p:cNvSpPr>
              <a:spLocks noChangeArrowheads="1"/>
            </p:cNvSpPr>
            <p:nvPr/>
          </p:nvSpPr>
          <p:spPr bwMode="auto">
            <a:xfrm>
              <a:off x="5113338" y="5327651"/>
              <a:ext cx="195262" cy="20002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95" name="Oval 179">
              <a:extLst>
                <a:ext uri="{FF2B5EF4-FFF2-40B4-BE49-F238E27FC236}">
                  <a16:creationId xmlns:a16="http://schemas.microsoft.com/office/drawing/2014/main" id="{7DF37802-3160-4242-934A-BF9F5D6CD6D2}"/>
                </a:ext>
              </a:extLst>
            </p:cNvPr>
            <p:cNvSpPr>
              <a:spLocks noChangeArrowheads="1"/>
            </p:cNvSpPr>
            <p:nvPr/>
          </p:nvSpPr>
          <p:spPr bwMode="auto">
            <a:xfrm>
              <a:off x="1662114" y="5410200"/>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96" name="Oval 180">
              <a:extLst>
                <a:ext uri="{FF2B5EF4-FFF2-40B4-BE49-F238E27FC236}">
                  <a16:creationId xmlns:a16="http://schemas.microsoft.com/office/drawing/2014/main" id="{7FB83F46-0D4A-439F-991F-E4609164514C}"/>
                </a:ext>
              </a:extLst>
            </p:cNvPr>
            <p:cNvSpPr>
              <a:spLocks noChangeArrowheads="1"/>
            </p:cNvSpPr>
            <p:nvPr/>
          </p:nvSpPr>
          <p:spPr bwMode="auto">
            <a:xfrm>
              <a:off x="2014539" y="5397501"/>
              <a:ext cx="193675" cy="20002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97" name="Oval 181">
              <a:extLst>
                <a:ext uri="{FF2B5EF4-FFF2-40B4-BE49-F238E27FC236}">
                  <a16:creationId xmlns:a16="http://schemas.microsoft.com/office/drawing/2014/main" id="{DFDA0F65-031E-44C6-87DB-10B5DADF12AB}"/>
                </a:ext>
              </a:extLst>
            </p:cNvPr>
            <p:cNvSpPr>
              <a:spLocks noChangeArrowheads="1"/>
            </p:cNvSpPr>
            <p:nvPr/>
          </p:nvSpPr>
          <p:spPr bwMode="auto">
            <a:xfrm>
              <a:off x="2459039" y="5457825"/>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98" name="Oval 182">
              <a:extLst>
                <a:ext uri="{FF2B5EF4-FFF2-40B4-BE49-F238E27FC236}">
                  <a16:creationId xmlns:a16="http://schemas.microsoft.com/office/drawing/2014/main" id="{244A5EA6-52DE-4CB2-A8C4-94BF0311A24C}"/>
                </a:ext>
              </a:extLst>
            </p:cNvPr>
            <p:cNvSpPr>
              <a:spLocks noChangeArrowheads="1"/>
            </p:cNvSpPr>
            <p:nvPr/>
          </p:nvSpPr>
          <p:spPr bwMode="auto">
            <a:xfrm>
              <a:off x="2562226" y="5045075"/>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599" name="Oval 183">
              <a:extLst>
                <a:ext uri="{FF2B5EF4-FFF2-40B4-BE49-F238E27FC236}">
                  <a16:creationId xmlns:a16="http://schemas.microsoft.com/office/drawing/2014/main" id="{848056F3-161D-41A9-B98F-9BE92496373C}"/>
                </a:ext>
              </a:extLst>
            </p:cNvPr>
            <p:cNvSpPr>
              <a:spLocks noChangeArrowheads="1"/>
            </p:cNvSpPr>
            <p:nvPr/>
          </p:nvSpPr>
          <p:spPr bwMode="auto">
            <a:xfrm>
              <a:off x="2744789" y="5422900"/>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00" name="Oval 184">
              <a:extLst>
                <a:ext uri="{FF2B5EF4-FFF2-40B4-BE49-F238E27FC236}">
                  <a16:creationId xmlns:a16="http://schemas.microsoft.com/office/drawing/2014/main" id="{3E40A00A-3F48-43F9-B4F2-1CDA696F1471}"/>
                </a:ext>
              </a:extLst>
            </p:cNvPr>
            <p:cNvSpPr>
              <a:spLocks noChangeArrowheads="1"/>
            </p:cNvSpPr>
            <p:nvPr/>
          </p:nvSpPr>
          <p:spPr bwMode="auto">
            <a:xfrm>
              <a:off x="3154364" y="543401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01" name="Oval 185">
              <a:extLst>
                <a:ext uri="{FF2B5EF4-FFF2-40B4-BE49-F238E27FC236}">
                  <a16:creationId xmlns:a16="http://schemas.microsoft.com/office/drawing/2014/main" id="{B3B4B244-9F96-4188-BDF0-6718F6A5C8EB}"/>
                </a:ext>
              </a:extLst>
            </p:cNvPr>
            <p:cNvSpPr>
              <a:spLocks noChangeArrowheads="1"/>
            </p:cNvSpPr>
            <p:nvPr/>
          </p:nvSpPr>
          <p:spPr bwMode="auto">
            <a:xfrm>
              <a:off x="2982913" y="5092700"/>
              <a:ext cx="195262"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02" name="Oval 186">
              <a:extLst>
                <a:ext uri="{FF2B5EF4-FFF2-40B4-BE49-F238E27FC236}">
                  <a16:creationId xmlns:a16="http://schemas.microsoft.com/office/drawing/2014/main" id="{0B07EA2D-E22E-400F-9577-2D06E56117DB}"/>
                </a:ext>
              </a:extLst>
            </p:cNvPr>
            <p:cNvSpPr>
              <a:spLocks noChangeArrowheads="1"/>
            </p:cNvSpPr>
            <p:nvPr/>
          </p:nvSpPr>
          <p:spPr bwMode="auto">
            <a:xfrm>
              <a:off x="3416301" y="5457825"/>
              <a:ext cx="195263"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03" name="Oval 187">
              <a:extLst>
                <a:ext uri="{FF2B5EF4-FFF2-40B4-BE49-F238E27FC236}">
                  <a16:creationId xmlns:a16="http://schemas.microsoft.com/office/drawing/2014/main" id="{0BE7A0E7-E9BC-44C9-90E5-41AA12CC0D76}"/>
                </a:ext>
              </a:extLst>
            </p:cNvPr>
            <p:cNvSpPr>
              <a:spLocks noChangeArrowheads="1"/>
            </p:cNvSpPr>
            <p:nvPr/>
          </p:nvSpPr>
          <p:spPr bwMode="auto">
            <a:xfrm>
              <a:off x="3371850" y="5011739"/>
              <a:ext cx="192088"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04" name="Oval 188">
              <a:extLst>
                <a:ext uri="{FF2B5EF4-FFF2-40B4-BE49-F238E27FC236}">
                  <a16:creationId xmlns:a16="http://schemas.microsoft.com/office/drawing/2014/main" id="{650D713B-48CD-4830-8A1B-BA4BD14DA084}"/>
                </a:ext>
              </a:extLst>
            </p:cNvPr>
            <p:cNvSpPr>
              <a:spLocks noChangeArrowheads="1"/>
            </p:cNvSpPr>
            <p:nvPr/>
          </p:nvSpPr>
          <p:spPr bwMode="auto">
            <a:xfrm>
              <a:off x="3609976" y="5222875"/>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05" name="Oval 189">
              <a:extLst>
                <a:ext uri="{FF2B5EF4-FFF2-40B4-BE49-F238E27FC236}">
                  <a16:creationId xmlns:a16="http://schemas.microsoft.com/office/drawing/2014/main" id="{2751297C-B34E-4038-8A8C-82BB79136E4F}"/>
                </a:ext>
              </a:extLst>
            </p:cNvPr>
            <p:cNvSpPr>
              <a:spLocks noChangeArrowheads="1"/>
            </p:cNvSpPr>
            <p:nvPr/>
          </p:nvSpPr>
          <p:spPr bwMode="auto">
            <a:xfrm>
              <a:off x="5683251" y="5327651"/>
              <a:ext cx="193675" cy="20002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06" name="Oval 190">
              <a:extLst>
                <a:ext uri="{FF2B5EF4-FFF2-40B4-BE49-F238E27FC236}">
                  <a16:creationId xmlns:a16="http://schemas.microsoft.com/office/drawing/2014/main" id="{C6892B49-00BC-4E8B-ADF7-F20E286DB20A}"/>
                </a:ext>
              </a:extLst>
            </p:cNvPr>
            <p:cNvSpPr>
              <a:spLocks noChangeArrowheads="1"/>
            </p:cNvSpPr>
            <p:nvPr/>
          </p:nvSpPr>
          <p:spPr bwMode="auto">
            <a:xfrm>
              <a:off x="5057776" y="4611689"/>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07" name="Oval 191">
              <a:extLst>
                <a:ext uri="{FF2B5EF4-FFF2-40B4-BE49-F238E27FC236}">
                  <a16:creationId xmlns:a16="http://schemas.microsoft.com/office/drawing/2014/main" id="{3EC145F6-CF77-496C-A8FE-250304231379}"/>
                </a:ext>
              </a:extLst>
            </p:cNvPr>
            <p:cNvSpPr>
              <a:spLocks noChangeArrowheads="1"/>
            </p:cNvSpPr>
            <p:nvPr/>
          </p:nvSpPr>
          <p:spPr bwMode="auto">
            <a:xfrm>
              <a:off x="5022851" y="4999039"/>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08" name="Oval 192">
              <a:extLst>
                <a:ext uri="{FF2B5EF4-FFF2-40B4-BE49-F238E27FC236}">
                  <a16:creationId xmlns:a16="http://schemas.microsoft.com/office/drawing/2014/main" id="{0AE8B225-D174-4761-92E1-AEE347B52A46}"/>
                </a:ext>
              </a:extLst>
            </p:cNvPr>
            <p:cNvSpPr>
              <a:spLocks noChangeArrowheads="1"/>
            </p:cNvSpPr>
            <p:nvPr/>
          </p:nvSpPr>
          <p:spPr bwMode="auto">
            <a:xfrm>
              <a:off x="5410201" y="5316539"/>
              <a:ext cx="195263"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09" name="Oval 193">
              <a:extLst>
                <a:ext uri="{FF2B5EF4-FFF2-40B4-BE49-F238E27FC236}">
                  <a16:creationId xmlns:a16="http://schemas.microsoft.com/office/drawing/2014/main" id="{B142A09F-72B5-47B5-A887-E0B3F2E61E02}"/>
                </a:ext>
              </a:extLst>
            </p:cNvPr>
            <p:cNvSpPr>
              <a:spLocks noChangeArrowheads="1"/>
            </p:cNvSpPr>
            <p:nvPr/>
          </p:nvSpPr>
          <p:spPr bwMode="auto">
            <a:xfrm>
              <a:off x="5227639" y="573881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10" name="Oval 194">
              <a:extLst>
                <a:ext uri="{FF2B5EF4-FFF2-40B4-BE49-F238E27FC236}">
                  <a16:creationId xmlns:a16="http://schemas.microsoft.com/office/drawing/2014/main" id="{D465D917-5E28-49A6-87E3-CE1415811214}"/>
                </a:ext>
              </a:extLst>
            </p:cNvPr>
            <p:cNvSpPr>
              <a:spLocks noChangeArrowheads="1"/>
            </p:cNvSpPr>
            <p:nvPr/>
          </p:nvSpPr>
          <p:spPr bwMode="auto">
            <a:xfrm>
              <a:off x="4897439" y="573881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11" name="Oval 195">
              <a:extLst>
                <a:ext uri="{FF2B5EF4-FFF2-40B4-BE49-F238E27FC236}">
                  <a16:creationId xmlns:a16="http://schemas.microsoft.com/office/drawing/2014/main" id="{8275B8CE-6DD9-49F0-9C1D-8040A16F28EF}"/>
                </a:ext>
              </a:extLst>
            </p:cNvPr>
            <p:cNvSpPr>
              <a:spLocks noChangeArrowheads="1"/>
            </p:cNvSpPr>
            <p:nvPr/>
          </p:nvSpPr>
          <p:spPr bwMode="auto">
            <a:xfrm>
              <a:off x="5102226" y="6008689"/>
              <a:ext cx="195263"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12" name="Oval 196">
              <a:extLst>
                <a:ext uri="{FF2B5EF4-FFF2-40B4-BE49-F238E27FC236}">
                  <a16:creationId xmlns:a16="http://schemas.microsoft.com/office/drawing/2014/main" id="{6854200E-31B4-44A5-86EC-C099AC2E2F70}"/>
                </a:ext>
              </a:extLst>
            </p:cNvPr>
            <p:cNvSpPr>
              <a:spLocks noChangeArrowheads="1"/>
            </p:cNvSpPr>
            <p:nvPr/>
          </p:nvSpPr>
          <p:spPr bwMode="auto">
            <a:xfrm>
              <a:off x="5546726" y="5738814"/>
              <a:ext cx="195263"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13" name="Oval 197">
              <a:extLst>
                <a:ext uri="{FF2B5EF4-FFF2-40B4-BE49-F238E27FC236}">
                  <a16:creationId xmlns:a16="http://schemas.microsoft.com/office/drawing/2014/main" id="{9DE08B5B-841C-469D-87B7-3A269B65C4E3}"/>
                </a:ext>
              </a:extLst>
            </p:cNvPr>
            <p:cNvSpPr>
              <a:spLocks noChangeArrowheads="1"/>
            </p:cNvSpPr>
            <p:nvPr/>
          </p:nvSpPr>
          <p:spPr bwMode="auto">
            <a:xfrm>
              <a:off x="5376864" y="6019800"/>
              <a:ext cx="192087"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14" name="Oval 198">
              <a:extLst>
                <a:ext uri="{FF2B5EF4-FFF2-40B4-BE49-F238E27FC236}">
                  <a16:creationId xmlns:a16="http://schemas.microsoft.com/office/drawing/2014/main" id="{74B6CCE8-5DC9-4DC1-8516-D99D35963023}"/>
                </a:ext>
              </a:extLst>
            </p:cNvPr>
            <p:cNvSpPr>
              <a:spLocks noChangeArrowheads="1"/>
            </p:cNvSpPr>
            <p:nvPr/>
          </p:nvSpPr>
          <p:spPr bwMode="auto">
            <a:xfrm>
              <a:off x="1844676" y="5246689"/>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15" name="Oval 199">
              <a:extLst>
                <a:ext uri="{FF2B5EF4-FFF2-40B4-BE49-F238E27FC236}">
                  <a16:creationId xmlns:a16="http://schemas.microsoft.com/office/drawing/2014/main" id="{5022A38F-B7BB-40C4-85BF-C8A0BA3BF3E4}"/>
                </a:ext>
              </a:extLst>
            </p:cNvPr>
            <p:cNvSpPr>
              <a:spLocks noChangeArrowheads="1"/>
            </p:cNvSpPr>
            <p:nvPr/>
          </p:nvSpPr>
          <p:spPr bwMode="auto">
            <a:xfrm>
              <a:off x="5865813" y="5727700"/>
              <a:ext cx="195262"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16" name="Oval 200">
              <a:extLst>
                <a:ext uri="{FF2B5EF4-FFF2-40B4-BE49-F238E27FC236}">
                  <a16:creationId xmlns:a16="http://schemas.microsoft.com/office/drawing/2014/main" id="{7A03CA86-9BF9-4B12-990B-0E7D3F2610D1}"/>
                </a:ext>
              </a:extLst>
            </p:cNvPr>
            <p:cNvSpPr>
              <a:spLocks noChangeArrowheads="1"/>
            </p:cNvSpPr>
            <p:nvPr/>
          </p:nvSpPr>
          <p:spPr bwMode="auto">
            <a:xfrm>
              <a:off x="6369050" y="5327651"/>
              <a:ext cx="192088" cy="20002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17" name="Oval 201">
              <a:extLst>
                <a:ext uri="{FF2B5EF4-FFF2-40B4-BE49-F238E27FC236}">
                  <a16:creationId xmlns:a16="http://schemas.microsoft.com/office/drawing/2014/main" id="{AF395192-10D1-4EDE-BDCA-72BD6288A68A}"/>
                </a:ext>
              </a:extLst>
            </p:cNvPr>
            <p:cNvSpPr>
              <a:spLocks noChangeArrowheads="1"/>
            </p:cNvSpPr>
            <p:nvPr/>
          </p:nvSpPr>
          <p:spPr bwMode="auto">
            <a:xfrm>
              <a:off x="5638801" y="457676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18" name="Oval 202">
              <a:extLst>
                <a:ext uri="{FF2B5EF4-FFF2-40B4-BE49-F238E27FC236}">
                  <a16:creationId xmlns:a16="http://schemas.microsoft.com/office/drawing/2014/main" id="{A7CE0A77-C050-4742-9B1A-EF8D15524E70}"/>
                </a:ext>
              </a:extLst>
            </p:cNvPr>
            <p:cNvSpPr>
              <a:spLocks noChangeArrowheads="1"/>
            </p:cNvSpPr>
            <p:nvPr/>
          </p:nvSpPr>
          <p:spPr bwMode="auto">
            <a:xfrm>
              <a:off x="5707064" y="4999039"/>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19" name="Oval 203">
              <a:extLst>
                <a:ext uri="{FF2B5EF4-FFF2-40B4-BE49-F238E27FC236}">
                  <a16:creationId xmlns:a16="http://schemas.microsoft.com/office/drawing/2014/main" id="{7CC05302-6547-4D9A-9848-B1E194B302A8}"/>
                </a:ext>
              </a:extLst>
            </p:cNvPr>
            <p:cNvSpPr>
              <a:spLocks noChangeArrowheads="1"/>
            </p:cNvSpPr>
            <p:nvPr/>
          </p:nvSpPr>
          <p:spPr bwMode="auto">
            <a:xfrm>
              <a:off x="5969001" y="6032500"/>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20" name="Oval 204">
              <a:extLst>
                <a:ext uri="{FF2B5EF4-FFF2-40B4-BE49-F238E27FC236}">
                  <a16:creationId xmlns:a16="http://schemas.microsoft.com/office/drawing/2014/main" id="{34C4CB0E-0FBD-4FB8-B102-DD1BA17C0B0D}"/>
                </a:ext>
              </a:extLst>
            </p:cNvPr>
            <p:cNvSpPr>
              <a:spLocks noChangeArrowheads="1"/>
            </p:cNvSpPr>
            <p:nvPr/>
          </p:nvSpPr>
          <p:spPr bwMode="auto">
            <a:xfrm>
              <a:off x="6481764" y="5715000"/>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21" name="Oval 205">
              <a:extLst>
                <a:ext uri="{FF2B5EF4-FFF2-40B4-BE49-F238E27FC236}">
                  <a16:creationId xmlns:a16="http://schemas.microsoft.com/office/drawing/2014/main" id="{3EE470B2-55A5-4920-97D4-2DD995EFB9B8}"/>
                </a:ext>
              </a:extLst>
            </p:cNvPr>
            <p:cNvSpPr>
              <a:spLocks noChangeArrowheads="1"/>
            </p:cNvSpPr>
            <p:nvPr/>
          </p:nvSpPr>
          <p:spPr bwMode="auto">
            <a:xfrm>
              <a:off x="2219326" y="4951414"/>
              <a:ext cx="195263"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22" name="Oval 206">
              <a:extLst>
                <a:ext uri="{FF2B5EF4-FFF2-40B4-BE49-F238E27FC236}">
                  <a16:creationId xmlns:a16="http://schemas.microsoft.com/office/drawing/2014/main" id="{D0313925-37A0-4E54-A82B-034E556E35D4}"/>
                </a:ext>
              </a:extLst>
            </p:cNvPr>
            <p:cNvSpPr>
              <a:spLocks noChangeArrowheads="1"/>
            </p:cNvSpPr>
            <p:nvPr/>
          </p:nvSpPr>
          <p:spPr bwMode="auto">
            <a:xfrm>
              <a:off x="2778126" y="4975225"/>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23" name="Oval 207">
              <a:extLst>
                <a:ext uri="{FF2B5EF4-FFF2-40B4-BE49-F238E27FC236}">
                  <a16:creationId xmlns:a16="http://schemas.microsoft.com/office/drawing/2014/main" id="{2A6F34C6-7DC3-4701-8CFC-59E50E11EBE7}"/>
                </a:ext>
              </a:extLst>
            </p:cNvPr>
            <p:cNvSpPr>
              <a:spLocks noChangeArrowheads="1"/>
            </p:cNvSpPr>
            <p:nvPr/>
          </p:nvSpPr>
          <p:spPr bwMode="auto">
            <a:xfrm>
              <a:off x="2241551" y="5468939"/>
              <a:ext cx="195263"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24" name="Oval 208">
              <a:extLst>
                <a:ext uri="{FF2B5EF4-FFF2-40B4-BE49-F238E27FC236}">
                  <a16:creationId xmlns:a16="http://schemas.microsoft.com/office/drawing/2014/main" id="{15D74D11-0845-4B0B-B663-7A453F36FC10}"/>
                </a:ext>
              </a:extLst>
            </p:cNvPr>
            <p:cNvSpPr>
              <a:spLocks noChangeArrowheads="1"/>
            </p:cNvSpPr>
            <p:nvPr/>
          </p:nvSpPr>
          <p:spPr bwMode="auto">
            <a:xfrm>
              <a:off x="6219826" y="4999039"/>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25" name="Oval 209">
              <a:extLst>
                <a:ext uri="{FF2B5EF4-FFF2-40B4-BE49-F238E27FC236}">
                  <a16:creationId xmlns:a16="http://schemas.microsoft.com/office/drawing/2014/main" id="{667148FD-E0B3-4AAB-B0FD-F5F0D0CF1C69}"/>
                </a:ext>
              </a:extLst>
            </p:cNvPr>
            <p:cNvSpPr>
              <a:spLocks noChangeArrowheads="1"/>
            </p:cNvSpPr>
            <p:nvPr/>
          </p:nvSpPr>
          <p:spPr bwMode="auto">
            <a:xfrm>
              <a:off x="6276976" y="458946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26" name="Oval 210">
              <a:extLst>
                <a:ext uri="{FF2B5EF4-FFF2-40B4-BE49-F238E27FC236}">
                  <a16:creationId xmlns:a16="http://schemas.microsoft.com/office/drawing/2014/main" id="{00B79BA2-89B2-4D38-AA76-D9B7D8E2EC7A}"/>
                </a:ext>
              </a:extLst>
            </p:cNvPr>
            <p:cNvSpPr>
              <a:spLocks noChangeArrowheads="1"/>
            </p:cNvSpPr>
            <p:nvPr/>
          </p:nvSpPr>
          <p:spPr bwMode="auto">
            <a:xfrm>
              <a:off x="6732589" y="4611689"/>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27" name="Oval 211">
              <a:extLst>
                <a:ext uri="{FF2B5EF4-FFF2-40B4-BE49-F238E27FC236}">
                  <a16:creationId xmlns:a16="http://schemas.microsoft.com/office/drawing/2014/main" id="{0553DA06-8EAB-4B67-B792-247D0B7A92A5}"/>
                </a:ext>
              </a:extLst>
            </p:cNvPr>
            <p:cNvSpPr>
              <a:spLocks noChangeArrowheads="1"/>
            </p:cNvSpPr>
            <p:nvPr/>
          </p:nvSpPr>
          <p:spPr bwMode="auto">
            <a:xfrm>
              <a:off x="6732589" y="5340350"/>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28" name="Oval 212">
              <a:extLst>
                <a:ext uri="{FF2B5EF4-FFF2-40B4-BE49-F238E27FC236}">
                  <a16:creationId xmlns:a16="http://schemas.microsoft.com/office/drawing/2014/main" id="{5A63F4F2-076B-4C99-A429-9E9D2B0EC63B}"/>
                </a:ext>
              </a:extLst>
            </p:cNvPr>
            <p:cNvSpPr>
              <a:spLocks noChangeArrowheads="1"/>
            </p:cNvSpPr>
            <p:nvPr/>
          </p:nvSpPr>
          <p:spPr bwMode="auto">
            <a:xfrm>
              <a:off x="6959601" y="4999039"/>
              <a:ext cx="195263"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29" name="Oval 213">
              <a:extLst>
                <a:ext uri="{FF2B5EF4-FFF2-40B4-BE49-F238E27FC236}">
                  <a16:creationId xmlns:a16="http://schemas.microsoft.com/office/drawing/2014/main" id="{5974AB01-83DC-4B8B-B1A7-587998F023FE}"/>
                </a:ext>
              </a:extLst>
            </p:cNvPr>
            <p:cNvSpPr>
              <a:spLocks noChangeArrowheads="1"/>
            </p:cNvSpPr>
            <p:nvPr/>
          </p:nvSpPr>
          <p:spPr bwMode="auto">
            <a:xfrm>
              <a:off x="7107238" y="5997575"/>
              <a:ext cx="195262"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30" name="Oval 214">
              <a:extLst>
                <a:ext uri="{FF2B5EF4-FFF2-40B4-BE49-F238E27FC236}">
                  <a16:creationId xmlns:a16="http://schemas.microsoft.com/office/drawing/2014/main" id="{EA4DC5F9-C58F-42B6-B2C2-29E42FD105C8}"/>
                </a:ext>
              </a:extLst>
            </p:cNvPr>
            <p:cNvSpPr>
              <a:spLocks noChangeArrowheads="1"/>
            </p:cNvSpPr>
            <p:nvPr/>
          </p:nvSpPr>
          <p:spPr bwMode="auto">
            <a:xfrm>
              <a:off x="6538914" y="6007100"/>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31" name="Oval 215">
              <a:extLst>
                <a:ext uri="{FF2B5EF4-FFF2-40B4-BE49-F238E27FC236}">
                  <a16:creationId xmlns:a16="http://schemas.microsoft.com/office/drawing/2014/main" id="{0862C7C9-9211-4BB0-98C6-A8D34FB1E3AF}"/>
                </a:ext>
              </a:extLst>
            </p:cNvPr>
            <p:cNvSpPr>
              <a:spLocks noChangeArrowheads="1"/>
            </p:cNvSpPr>
            <p:nvPr/>
          </p:nvSpPr>
          <p:spPr bwMode="auto">
            <a:xfrm>
              <a:off x="7439026" y="526891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32" name="Oval 216">
              <a:extLst>
                <a:ext uri="{FF2B5EF4-FFF2-40B4-BE49-F238E27FC236}">
                  <a16:creationId xmlns:a16="http://schemas.microsoft.com/office/drawing/2014/main" id="{837865BB-C6DE-49B9-B53B-D9948B6CDDA0}"/>
                </a:ext>
              </a:extLst>
            </p:cNvPr>
            <p:cNvSpPr>
              <a:spLocks noChangeArrowheads="1"/>
            </p:cNvSpPr>
            <p:nvPr/>
          </p:nvSpPr>
          <p:spPr bwMode="auto">
            <a:xfrm>
              <a:off x="7931151" y="512921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33" name="Oval 217">
              <a:extLst>
                <a:ext uri="{FF2B5EF4-FFF2-40B4-BE49-F238E27FC236}">
                  <a16:creationId xmlns:a16="http://schemas.microsoft.com/office/drawing/2014/main" id="{367576E2-8E40-443C-ACBE-36D8C5E00901}"/>
                </a:ext>
              </a:extLst>
            </p:cNvPr>
            <p:cNvSpPr>
              <a:spLocks noChangeArrowheads="1"/>
            </p:cNvSpPr>
            <p:nvPr/>
          </p:nvSpPr>
          <p:spPr bwMode="auto">
            <a:xfrm>
              <a:off x="7880351" y="5229225"/>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34" name="Oval 218">
              <a:extLst>
                <a:ext uri="{FF2B5EF4-FFF2-40B4-BE49-F238E27FC236}">
                  <a16:creationId xmlns:a16="http://schemas.microsoft.com/office/drawing/2014/main" id="{7A5CE469-C52A-4A3B-B5CD-853D52626F8D}"/>
                </a:ext>
              </a:extLst>
            </p:cNvPr>
            <p:cNvSpPr>
              <a:spLocks noChangeArrowheads="1"/>
            </p:cNvSpPr>
            <p:nvPr/>
          </p:nvSpPr>
          <p:spPr bwMode="auto">
            <a:xfrm>
              <a:off x="7870826" y="4962526"/>
              <a:ext cx="157163" cy="16192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35" name="Oval 219">
              <a:extLst>
                <a:ext uri="{FF2B5EF4-FFF2-40B4-BE49-F238E27FC236}">
                  <a16:creationId xmlns:a16="http://schemas.microsoft.com/office/drawing/2014/main" id="{33458DEF-C6C2-455B-BACD-56E072EAD2DE}"/>
                </a:ext>
              </a:extLst>
            </p:cNvPr>
            <p:cNvSpPr>
              <a:spLocks noChangeArrowheads="1"/>
            </p:cNvSpPr>
            <p:nvPr/>
          </p:nvSpPr>
          <p:spPr bwMode="auto">
            <a:xfrm>
              <a:off x="7346951" y="598646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36" name="Oval 220">
              <a:extLst>
                <a:ext uri="{FF2B5EF4-FFF2-40B4-BE49-F238E27FC236}">
                  <a16:creationId xmlns:a16="http://schemas.microsoft.com/office/drawing/2014/main" id="{0B7DE9C3-0FE4-4E52-9C68-4D5994997283}"/>
                </a:ext>
              </a:extLst>
            </p:cNvPr>
            <p:cNvSpPr>
              <a:spLocks noChangeArrowheads="1"/>
            </p:cNvSpPr>
            <p:nvPr/>
          </p:nvSpPr>
          <p:spPr bwMode="auto">
            <a:xfrm>
              <a:off x="7267576" y="5492750"/>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37" name="Oval 221">
              <a:extLst>
                <a:ext uri="{FF2B5EF4-FFF2-40B4-BE49-F238E27FC236}">
                  <a16:creationId xmlns:a16="http://schemas.microsoft.com/office/drawing/2014/main" id="{EF7602EB-9621-4E29-B9CB-1C46E6B407A2}"/>
                </a:ext>
              </a:extLst>
            </p:cNvPr>
            <p:cNvSpPr>
              <a:spLocks noChangeArrowheads="1"/>
            </p:cNvSpPr>
            <p:nvPr/>
          </p:nvSpPr>
          <p:spPr bwMode="auto">
            <a:xfrm>
              <a:off x="7256464" y="4600575"/>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38" name="Oval 222">
              <a:extLst>
                <a:ext uri="{FF2B5EF4-FFF2-40B4-BE49-F238E27FC236}">
                  <a16:creationId xmlns:a16="http://schemas.microsoft.com/office/drawing/2014/main" id="{E727F22C-619E-4731-A58C-CF691FFEB827}"/>
                </a:ext>
              </a:extLst>
            </p:cNvPr>
            <p:cNvSpPr>
              <a:spLocks noChangeArrowheads="1"/>
            </p:cNvSpPr>
            <p:nvPr/>
          </p:nvSpPr>
          <p:spPr bwMode="auto">
            <a:xfrm>
              <a:off x="7267576" y="488156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39" name="Oval 223">
              <a:extLst>
                <a:ext uri="{FF2B5EF4-FFF2-40B4-BE49-F238E27FC236}">
                  <a16:creationId xmlns:a16="http://schemas.microsoft.com/office/drawing/2014/main" id="{2CA99CCF-04B3-445F-88D8-CEDAC58B03AA}"/>
                </a:ext>
              </a:extLst>
            </p:cNvPr>
            <p:cNvSpPr>
              <a:spLocks noChangeArrowheads="1"/>
            </p:cNvSpPr>
            <p:nvPr/>
          </p:nvSpPr>
          <p:spPr bwMode="auto">
            <a:xfrm>
              <a:off x="7335839" y="573881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40" name="Oval 224">
              <a:extLst>
                <a:ext uri="{FF2B5EF4-FFF2-40B4-BE49-F238E27FC236}">
                  <a16:creationId xmlns:a16="http://schemas.microsoft.com/office/drawing/2014/main" id="{52808EDA-E9FA-4C60-9FF4-5254B7FA8968}"/>
                </a:ext>
              </a:extLst>
            </p:cNvPr>
            <p:cNvSpPr>
              <a:spLocks noChangeArrowheads="1"/>
            </p:cNvSpPr>
            <p:nvPr/>
          </p:nvSpPr>
          <p:spPr bwMode="auto">
            <a:xfrm>
              <a:off x="8312151" y="5229226"/>
              <a:ext cx="193675" cy="20002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41" name="Oval 225">
              <a:extLst>
                <a:ext uri="{FF2B5EF4-FFF2-40B4-BE49-F238E27FC236}">
                  <a16:creationId xmlns:a16="http://schemas.microsoft.com/office/drawing/2014/main" id="{C67E2192-C282-4CD8-A37E-1425E83D3366}"/>
                </a:ext>
              </a:extLst>
            </p:cNvPr>
            <p:cNvSpPr>
              <a:spLocks noChangeArrowheads="1"/>
            </p:cNvSpPr>
            <p:nvPr/>
          </p:nvSpPr>
          <p:spPr bwMode="auto">
            <a:xfrm>
              <a:off x="8512176" y="514191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42" name="Oval 226">
              <a:extLst>
                <a:ext uri="{FF2B5EF4-FFF2-40B4-BE49-F238E27FC236}">
                  <a16:creationId xmlns:a16="http://schemas.microsoft.com/office/drawing/2014/main" id="{608D53E5-9BAB-43D0-9DD8-9CB70791815D}"/>
                </a:ext>
              </a:extLst>
            </p:cNvPr>
            <p:cNvSpPr>
              <a:spLocks noChangeArrowheads="1"/>
            </p:cNvSpPr>
            <p:nvPr/>
          </p:nvSpPr>
          <p:spPr bwMode="auto">
            <a:xfrm>
              <a:off x="3167064" y="4951414"/>
              <a:ext cx="192087"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43" name="Oval 227">
              <a:extLst>
                <a:ext uri="{FF2B5EF4-FFF2-40B4-BE49-F238E27FC236}">
                  <a16:creationId xmlns:a16="http://schemas.microsoft.com/office/drawing/2014/main" id="{A769C520-41E5-4BA5-9FFE-43D852D7D81D}"/>
                </a:ext>
              </a:extLst>
            </p:cNvPr>
            <p:cNvSpPr>
              <a:spLocks noChangeArrowheads="1"/>
            </p:cNvSpPr>
            <p:nvPr/>
          </p:nvSpPr>
          <p:spPr bwMode="auto">
            <a:xfrm>
              <a:off x="3302001" y="5268914"/>
              <a:ext cx="195263"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44" name="Oval 228">
              <a:extLst>
                <a:ext uri="{FF2B5EF4-FFF2-40B4-BE49-F238E27FC236}">
                  <a16:creationId xmlns:a16="http://schemas.microsoft.com/office/drawing/2014/main" id="{4E35C9A0-CCE6-400C-8A57-AA45C2DFEF13}"/>
                </a:ext>
              </a:extLst>
            </p:cNvPr>
            <p:cNvSpPr>
              <a:spLocks noChangeArrowheads="1"/>
            </p:cNvSpPr>
            <p:nvPr/>
          </p:nvSpPr>
          <p:spPr bwMode="auto">
            <a:xfrm>
              <a:off x="1616076" y="496411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45" name="Oval 229">
              <a:extLst>
                <a:ext uri="{FF2B5EF4-FFF2-40B4-BE49-F238E27FC236}">
                  <a16:creationId xmlns:a16="http://schemas.microsoft.com/office/drawing/2014/main" id="{7A6D1674-BC24-46BE-8B90-67154374D31E}"/>
                </a:ext>
              </a:extLst>
            </p:cNvPr>
            <p:cNvSpPr>
              <a:spLocks noChangeArrowheads="1"/>
            </p:cNvSpPr>
            <p:nvPr/>
          </p:nvSpPr>
          <p:spPr bwMode="auto">
            <a:xfrm>
              <a:off x="2459039" y="5011739"/>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46" name="Oval 230">
              <a:extLst>
                <a:ext uri="{FF2B5EF4-FFF2-40B4-BE49-F238E27FC236}">
                  <a16:creationId xmlns:a16="http://schemas.microsoft.com/office/drawing/2014/main" id="{F9E4968D-65F1-4E4F-825D-194EF4ADA1B7}"/>
                </a:ext>
              </a:extLst>
            </p:cNvPr>
            <p:cNvSpPr>
              <a:spLocks noChangeArrowheads="1"/>
            </p:cNvSpPr>
            <p:nvPr/>
          </p:nvSpPr>
          <p:spPr bwMode="auto">
            <a:xfrm>
              <a:off x="7700964" y="4956175"/>
              <a:ext cx="192087"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47" name="Oval 231">
              <a:extLst>
                <a:ext uri="{FF2B5EF4-FFF2-40B4-BE49-F238E27FC236}">
                  <a16:creationId xmlns:a16="http://schemas.microsoft.com/office/drawing/2014/main" id="{2D1CF9D2-1910-4DA3-B4A4-07C49C8E1DBC}"/>
                </a:ext>
              </a:extLst>
            </p:cNvPr>
            <p:cNvSpPr>
              <a:spLocks noChangeArrowheads="1"/>
            </p:cNvSpPr>
            <p:nvPr/>
          </p:nvSpPr>
          <p:spPr bwMode="auto">
            <a:xfrm>
              <a:off x="7313614" y="5081589"/>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48" name="Oval 232">
              <a:extLst>
                <a:ext uri="{FF2B5EF4-FFF2-40B4-BE49-F238E27FC236}">
                  <a16:creationId xmlns:a16="http://schemas.microsoft.com/office/drawing/2014/main" id="{787A9CAA-8DA6-4BBE-934C-8092141FA90F}"/>
                </a:ext>
              </a:extLst>
            </p:cNvPr>
            <p:cNvSpPr>
              <a:spLocks noChangeArrowheads="1"/>
            </p:cNvSpPr>
            <p:nvPr/>
          </p:nvSpPr>
          <p:spPr bwMode="auto">
            <a:xfrm>
              <a:off x="5935664" y="4589464"/>
              <a:ext cx="192087" cy="198437"/>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49" name="Oval 233">
              <a:extLst>
                <a:ext uri="{FF2B5EF4-FFF2-40B4-BE49-F238E27FC236}">
                  <a16:creationId xmlns:a16="http://schemas.microsoft.com/office/drawing/2014/main" id="{4F91642C-2E43-4835-86EA-5D244681B20B}"/>
                </a:ext>
              </a:extLst>
            </p:cNvPr>
            <p:cNvSpPr>
              <a:spLocks noChangeArrowheads="1"/>
            </p:cNvSpPr>
            <p:nvPr/>
          </p:nvSpPr>
          <p:spPr bwMode="auto">
            <a:xfrm>
              <a:off x="6492876" y="4589464"/>
              <a:ext cx="193675" cy="198437"/>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50" name="Oval 234">
              <a:extLst>
                <a:ext uri="{FF2B5EF4-FFF2-40B4-BE49-F238E27FC236}">
                  <a16:creationId xmlns:a16="http://schemas.microsoft.com/office/drawing/2014/main" id="{3704117C-391A-41AC-B2C4-63D8CF0476E3}"/>
                </a:ext>
              </a:extLst>
            </p:cNvPr>
            <p:cNvSpPr>
              <a:spLocks noChangeArrowheads="1"/>
            </p:cNvSpPr>
            <p:nvPr/>
          </p:nvSpPr>
          <p:spPr bwMode="auto">
            <a:xfrm>
              <a:off x="5957889" y="4987925"/>
              <a:ext cx="193675" cy="198438"/>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51" name="Oval 235">
              <a:extLst>
                <a:ext uri="{FF2B5EF4-FFF2-40B4-BE49-F238E27FC236}">
                  <a16:creationId xmlns:a16="http://schemas.microsoft.com/office/drawing/2014/main" id="{173B13BB-F602-4E19-9C99-118A61715C7D}"/>
                </a:ext>
              </a:extLst>
            </p:cNvPr>
            <p:cNvSpPr>
              <a:spLocks noChangeArrowheads="1"/>
            </p:cNvSpPr>
            <p:nvPr/>
          </p:nvSpPr>
          <p:spPr bwMode="auto">
            <a:xfrm>
              <a:off x="6618288" y="4999039"/>
              <a:ext cx="182562" cy="198437"/>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52" name="Oval 236">
              <a:extLst>
                <a:ext uri="{FF2B5EF4-FFF2-40B4-BE49-F238E27FC236}">
                  <a16:creationId xmlns:a16="http://schemas.microsoft.com/office/drawing/2014/main" id="{7A2A891F-C4CC-4252-A3F8-9E455EE23FE0}"/>
                </a:ext>
              </a:extLst>
            </p:cNvPr>
            <p:cNvSpPr>
              <a:spLocks noChangeArrowheads="1"/>
            </p:cNvSpPr>
            <p:nvPr/>
          </p:nvSpPr>
          <p:spPr bwMode="auto">
            <a:xfrm>
              <a:off x="5991226" y="5340350"/>
              <a:ext cx="193675" cy="198438"/>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53" name="Oval 237">
              <a:extLst>
                <a:ext uri="{FF2B5EF4-FFF2-40B4-BE49-F238E27FC236}">
                  <a16:creationId xmlns:a16="http://schemas.microsoft.com/office/drawing/2014/main" id="{E752CD1F-080D-433C-AEE6-D6E2E96C114E}"/>
                </a:ext>
              </a:extLst>
            </p:cNvPr>
            <p:cNvSpPr>
              <a:spLocks noChangeArrowheads="1"/>
            </p:cNvSpPr>
            <p:nvPr/>
          </p:nvSpPr>
          <p:spPr bwMode="auto">
            <a:xfrm>
              <a:off x="5353051" y="4999039"/>
              <a:ext cx="193675" cy="198437"/>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54" name="Oval 238">
              <a:extLst>
                <a:ext uri="{FF2B5EF4-FFF2-40B4-BE49-F238E27FC236}">
                  <a16:creationId xmlns:a16="http://schemas.microsoft.com/office/drawing/2014/main" id="{17D662E4-5AA5-4236-A99C-79FDAAB958E9}"/>
                </a:ext>
              </a:extLst>
            </p:cNvPr>
            <p:cNvSpPr>
              <a:spLocks noChangeArrowheads="1"/>
            </p:cNvSpPr>
            <p:nvPr/>
          </p:nvSpPr>
          <p:spPr bwMode="auto">
            <a:xfrm>
              <a:off x="6184901" y="5715000"/>
              <a:ext cx="195263" cy="198438"/>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55" name="Oval 239">
              <a:extLst>
                <a:ext uri="{FF2B5EF4-FFF2-40B4-BE49-F238E27FC236}">
                  <a16:creationId xmlns:a16="http://schemas.microsoft.com/office/drawing/2014/main" id="{0E608687-DA29-47D2-BF8F-5411F35A69FD}"/>
                </a:ext>
              </a:extLst>
            </p:cNvPr>
            <p:cNvSpPr>
              <a:spLocks noChangeArrowheads="1"/>
            </p:cNvSpPr>
            <p:nvPr/>
          </p:nvSpPr>
          <p:spPr bwMode="auto">
            <a:xfrm>
              <a:off x="6959601" y="5351464"/>
              <a:ext cx="195263" cy="20002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56" name="Oval 240">
              <a:extLst>
                <a:ext uri="{FF2B5EF4-FFF2-40B4-BE49-F238E27FC236}">
                  <a16:creationId xmlns:a16="http://schemas.microsoft.com/office/drawing/2014/main" id="{E6CA06DE-B23D-4482-9A72-B6CB43F071B2}"/>
                </a:ext>
              </a:extLst>
            </p:cNvPr>
            <p:cNvSpPr>
              <a:spLocks noChangeArrowheads="1"/>
            </p:cNvSpPr>
            <p:nvPr/>
          </p:nvSpPr>
          <p:spPr bwMode="auto">
            <a:xfrm>
              <a:off x="6721476" y="5703889"/>
              <a:ext cx="193675" cy="198437"/>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57" name="Oval 241">
              <a:extLst>
                <a:ext uri="{FF2B5EF4-FFF2-40B4-BE49-F238E27FC236}">
                  <a16:creationId xmlns:a16="http://schemas.microsoft.com/office/drawing/2014/main" id="{7C07BFF4-A0A4-48D2-A39A-E656ED31C2F7}"/>
                </a:ext>
              </a:extLst>
            </p:cNvPr>
            <p:cNvSpPr>
              <a:spLocks noChangeArrowheads="1"/>
            </p:cNvSpPr>
            <p:nvPr/>
          </p:nvSpPr>
          <p:spPr bwMode="auto">
            <a:xfrm>
              <a:off x="6994526" y="5727700"/>
              <a:ext cx="193675" cy="198438"/>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58" name="Oval 242">
              <a:extLst>
                <a:ext uri="{FF2B5EF4-FFF2-40B4-BE49-F238E27FC236}">
                  <a16:creationId xmlns:a16="http://schemas.microsoft.com/office/drawing/2014/main" id="{10108F99-B2AB-43CB-88C4-FC0C9E587AAF}"/>
                </a:ext>
              </a:extLst>
            </p:cNvPr>
            <p:cNvSpPr>
              <a:spLocks noChangeArrowheads="1"/>
            </p:cNvSpPr>
            <p:nvPr/>
          </p:nvSpPr>
          <p:spPr bwMode="auto">
            <a:xfrm>
              <a:off x="6846889" y="5994400"/>
              <a:ext cx="193675" cy="198438"/>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59" name="Oval 243">
              <a:extLst>
                <a:ext uri="{FF2B5EF4-FFF2-40B4-BE49-F238E27FC236}">
                  <a16:creationId xmlns:a16="http://schemas.microsoft.com/office/drawing/2014/main" id="{43E6A365-BE11-483B-AF0B-8B8678C31EDA}"/>
                </a:ext>
              </a:extLst>
            </p:cNvPr>
            <p:cNvSpPr>
              <a:spLocks noChangeArrowheads="1"/>
            </p:cNvSpPr>
            <p:nvPr/>
          </p:nvSpPr>
          <p:spPr bwMode="auto">
            <a:xfrm>
              <a:off x="6265864" y="6005514"/>
              <a:ext cx="192087" cy="198437"/>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60" name="Oval 244">
              <a:extLst>
                <a:ext uri="{FF2B5EF4-FFF2-40B4-BE49-F238E27FC236}">
                  <a16:creationId xmlns:a16="http://schemas.microsoft.com/office/drawing/2014/main" id="{8AD9FE13-6325-4AEA-AB33-33C360C0549D}"/>
                </a:ext>
              </a:extLst>
            </p:cNvPr>
            <p:cNvSpPr>
              <a:spLocks noChangeArrowheads="1"/>
            </p:cNvSpPr>
            <p:nvPr/>
          </p:nvSpPr>
          <p:spPr bwMode="auto">
            <a:xfrm>
              <a:off x="7734301" y="5200650"/>
              <a:ext cx="195263" cy="198438"/>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61" name="Oval 245">
              <a:extLst>
                <a:ext uri="{FF2B5EF4-FFF2-40B4-BE49-F238E27FC236}">
                  <a16:creationId xmlns:a16="http://schemas.microsoft.com/office/drawing/2014/main" id="{2B04C638-6968-4F17-8FD6-E403C9A9D73C}"/>
                </a:ext>
              </a:extLst>
            </p:cNvPr>
            <p:cNvSpPr>
              <a:spLocks noChangeArrowheads="1"/>
            </p:cNvSpPr>
            <p:nvPr/>
          </p:nvSpPr>
          <p:spPr bwMode="auto">
            <a:xfrm>
              <a:off x="6972301" y="4600575"/>
              <a:ext cx="193675" cy="198438"/>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62" name="Oval 246">
              <a:extLst>
                <a:ext uri="{FF2B5EF4-FFF2-40B4-BE49-F238E27FC236}">
                  <a16:creationId xmlns:a16="http://schemas.microsoft.com/office/drawing/2014/main" id="{0EC63333-4824-48E0-9668-E2B54C62DACE}"/>
                </a:ext>
              </a:extLst>
            </p:cNvPr>
            <p:cNvSpPr>
              <a:spLocks noChangeArrowheads="1"/>
            </p:cNvSpPr>
            <p:nvPr/>
          </p:nvSpPr>
          <p:spPr bwMode="auto">
            <a:xfrm>
              <a:off x="8042276" y="4956175"/>
              <a:ext cx="193675" cy="198438"/>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63" name="Oval 247">
              <a:extLst>
                <a:ext uri="{FF2B5EF4-FFF2-40B4-BE49-F238E27FC236}">
                  <a16:creationId xmlns:a16="http://schemas.microsoft.com/office/drawing/2014/main" id="{740E0F13-46A4-441D-8E3D-10D2E0798720}"/>
                </a:ext>
              </a:extLst>
            </p:cNvPr>
            <p:cNvSpPr>
              <a:spLocks noChangeArrowheads="1"/>
            </p:cNvSpPr>
            <p:nvPr/>
          </p:nvSpPr>
          <p:spPr bwMode="auto">
            <a:xfrm>
              <a:off x="8096251" y="5229226"/>
              <a:ext cx="195263" cy="20002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64" name="Oval 248">
              <a:extLst>
                <a:ext uri="{FF2B5EF4-FFF2-40B4-BE49-F238E27FC236}">
                  <a16:creationId xmlns:a16="http://schemas.microsoft.com/office/drawing/2014/main" id="{0B7E18E3-0817-4E1C-9C19-CFA6D164BCF4}"/>
                </a:ext>
              </a:extLst>
            </p:cNvPr>
            <p:cNvSpPr>
              <a:spLocks noChangeArrowheads="1"/>
            </p:cNvSpPr>
            <p:nvPr/>
          </p:nvSpPr>
          <p:spPr bwMode="auto">
            <a:xfrm>
              <a:off x="8528051" y="5157789"/>
              <a:ext cx="193675" cy="20002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65" name="Oval 249">
              <a:extLst>
                <a:ext uri="{FF2B5EF4-FFF2-40B4-BE49-F238E27FC236}">
                  <a16:creationId xmlns:a16="http://schemas.microsoft.com/office/drawing/2014/main" id="{88658511-455B-420E-9F8E-E90308957390}"/>
                </a:ext>
              </a:extLst>
            </p:cNvPr>
            <p:cNvSpPr>
              <a:spLocks noChangeArrowheads="1"/>
            </p:cNvSpPr>
            <p:nvPr/>
          </p:nvSpPr>
          <p:spPr bwMode="auto">
            <a:xfrm>
              <a:off x="8202613" y="5143500"/>
              <a:ext cx="195262" cy="198438"/>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66" name="Oval 250">
              <a:extLst>
                <a:ext uri="{FF2B5EF4-FFF2-40B4-BE49-F238E27FC236}">
                  <a16:creationId xmlns:a16="http://schemas.microsoft.com/office/drawing/2014/main" id="{948BB6C4-D1AD-4D12-A5BB-6A4B2E469D5D}"/>
                </a:ext>
              </a:extLst>
            </p:cNvPr>
            <p:cNvSpPr>
              <a:spLocks noChangeArrowheads="1"/>
            </p:cNvSpPr>
            <p:nvPr/>
          </p:nvSpPr>
          <p:spPr bwMode="auto">
            <a:xfrm>
              <a:off x="7518401" y="5162550"/>
              <a:ext cx="193675" cy="198438"/>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67" name="Oval 251">
              <a:extLst>
                <a:ext uri="{FF2B5EF4-FFF2-40B4-BE49-F238E27FC236}">
                  <a16:creationId xmlns:a16="http://schemas.microsoft.com/office/drawing/2014/main" id="{F6AC8CCA-58FF-4BAF-9C29-D3195DE2F983}"/>
                </a:ext>
              </a:extLst>
            </p:cNvPr>
            <p:cNvSpPr>
              <a:spLocks noChangeArrowheads="1"/>
            </p:cNvSpPr>
            <p:nvPr/>
          </p:nvSpPr>
          <p:spPr bwMode="auto">
            <a:xfrm>
              <a:off x="7232651" y="5316539"/>
              <a:ext cx="195263" cy="198437"/>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68" name="Oval 252">
              <a:extLst>
                <a:ext uri="{FF2B5EF4-FFF2-40B4-BE49-F238E27FC236}">
                  <a16:creationId xmlns:a16="http://schemas.microsoft.com/office/drawing/2014/main" id="{74735103-68B6-461F-9B6A-6F2DEA43D7E2}"/>
                </a:ext>
              </a:extLst>
            </p:cNvPr>
            <p:cNvSpPr>
              <a:spLocks noChangeArrowheads="1"/>
            </p:cNvSpPr>
            <p:nvPr/>
          </p:nvSpPr>
          <p:spPr bwMode="auto">
            <a:xfrm>
              <a:off x="6446839" y="4999039"/>
              <a:ext cx="193675" cy="198437"/>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69" name="Oval 253">
              <a:extLst>
                <a:ext uri="{FF2B5EF4-FFF2-40B4-BE49-F238E27FC236}">
                  <a16:creationId xmlns:a16="http://schemas.microsoft.com/office/drawing/2014/main" id="{468482AA-031F-4B00-8B5A-C3D61FFA8CB1}"/>
                </a:ext>
              </a:extLst>
            </p:cNvPr>
            <p:cNvSpPr>
              <a:spLocks noChangeArrowheads="1"/>
            </p:cNvSpPr>
            <p:nvPr/>
          </p:nvSpPr>
          <p:spPr bwMode="auto">
            <a:xfrm>
              <a:off x="6538914" y="5316539"/>
              <a:ext cx="193675" cy="198437"/>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70" name="Oval 254">
              <a:extLst>
                <a:ext uri="{FF2B5EF4-FFF2-40B4-BE49-F238E27FC236}">
                  <a16:creationId xmlns:a16="http://schemas.microsoft.com/office/drawing/2014/main" id="{BB3DB36C-053B-446C-AC65-C1E4AD788F51}"/>
                </a:ext>
              </a:extLst>
            </p:cNvPr>
            <p:cNvSpPr>
              <a:spLocks noChangeArrowheads="1"/>
            </p:cNvSpPr>
            <p:nvPr/>
          </p:nvSpPr>
          <p:spPr bwMode="auto">
            <a:xfrm>
              <a:off x="5365750" y="4600575"/>
              <a:ext cx="192088" cy="198438"/>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71" name="Oval 255">
              <a:extLst>
                <a:ext uri="{FF2B5EF4-FFF2-40B4-BE49-F238E27FC236}">
                  <a16:creationId xmlns:a16="http://schemas.microsoft.com/office/drawing/2014/main" id="{279F4B9D-ACE7-4C82-B15F-6A82773B8951}"/>
                </a:ext>
              </a:extLst>
            </p:cNvPr>
            <p:cNvSpPr>
              <a:spLocks noChangeArrowheads="1"/>
            </p:cNvSpPr>
            <p:nvPr/>
          </p:nvSpPr>
          <p:spPr bwMode="auto">
            <a:xfrm>
              <a:off x="5683251" y="5986464"/>
              <a:ext cx="193675" cy="198437"/>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72" name="Oval 256">
              <a:extLst>
                <a:ext uri="{FF2B5EF4-FFF2-40B4-BE49-F238E27FC236}">
                  <a16:creationId xmlns:a16="http://schemas.microsoft.com/office/drawing/2014/main" id="{88855991-7809-4F15-8AC0-69E698E43BD7}"/>
                </a:ext>
              </a:extLst>
            </p:cNvPr>
            <p:cNvSpPr>
              <a:spLocks noChangeArrowheads="1"/>
            </p:cNvSpPr>
            <p:nvPr/>
          </p:nvSpPr>
          <p:spPr bwMode="auto">
            <a:xfrm>
              <a:off x="4668838" y="5340350"/>
              <a:ext cx="195262"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73" name="Oval 257">
              <a:extLst>
                <a:ext uri="{FF2B5EF4-FFF2-40B4-BE49-F238E27FC236}">
                  <a16:creationId xmlns:a16="http://schemas.microsoft.com/office/drawing/2014/main" id="{E1DB04A2-962F-4C92-9CB8-3F5C5A4E329E}"/>
                </a:ext>
              </a:extLst>
            </p:cNvPr>
            <p:cNvSpPr>
              <a:spLocks noChangeArrowheads="1"/>
            </p:cNvSpPr>
            <p:nvPr/>
          </p:nvSpPr>
          <p:spPr bwMode="auto">
            <a:xfrm>
              <a:off x="3930650" y="4918075"/>
              <a:ext cx="192088"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74" name="Oval 258">
              <a:extLst>
                <a:ext uri="{FF2B5EF4-FFF2-40B4-BE49-F238E27FC236}">
                  <a16:creationId xmlns:a16="http://schemas.microsoft.com/office/drawing/2014/main" id="{E7F85F1F-5EEE-41D5-9CD9-D16CF545FD10}"/>
                </a:ext>
              </a:extLst>
            </p:cNvPr>
            <p:cNvSpPr>
              <a:spLocks noChangeArrowheads="1"/>
            </p:cNvSpPr>
            <p:nvPr/>
          </p:nvSpPr>
          <p:spPr bwMode="auto">
            <a:xfrm>
              <a:off x="4202113" y="4999039"/>
              <a:ext cx="195262"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75" name="Oval 259">
              <a:extLst>
                <a:ext uri="{FF2B5EF4-FFF2-40B4-BE49-F238E27FC236}">
                  <a16:creationId xmlns:a16="http://schemas.microsoft.com/office/drawing/2014/main" id="{A7AD5420-4F62-405A-9798-3CF8B616E9D9}"/>
                </a:ext>
              </a:extLst>
            </p:cNvPr>
            <p:cNvSpPr>
              <a:spLocks noChangeArrowheads="1"/>
            </p:cNvSpPr>
            <p:nvPr/>
          </p:nvSpPr>
          <p:spPr bwMode="auto">
            <a:xfrm>
              <a:off x="4294189" y="5327651"/>
              <a:ext cx="193675" cy="20002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76" name="Oval 260">
              <a:extLst>
                <a:ext uri="{FF2B5EF4-FFF2-40B4-BE49-F238E27FC236}">
                  <a16:creationId xmlns:a16="http://schemas.microsoft.com/office/drawing/2014/main" id="{82DF2DDC-A74E-4756-A80D-0B40E0533934}"/>
                </a:ext>
              </a:extLst>
            </p:cNvPr>
            <p:cNvSpPr>
              <a:spLocks noChangeArrowheads="1"/>
            </p:cNvSpPr>
            <p:nvPr/>
          </p:nvSpPr>
          <p:spPr bwMode="auto">
            <a:xfrm>
              <a:off x="5011739" y="5715000"/>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77" name="Oval 261">
              <a:extLst>
                <a:ext uri="{FF2B5EF4-FFF2-40B4-BE49-F238E27FC236}">
                  <a16:creationId xmlns:a16="http://schemas.microsoft.com/office/drawing/2014/main" id="{E8EF369A-C9FE-4EEE-9F06-AED05CA8B97D}"/>
                </a:ext>
              </a:extLst>
            </p:cNvPr>
            <p:cNvSpPr>
              <a:spLocks noChangeArrowheads="1"/>
            </p:cNvSpPr>
            <p:nvPr/>
          </p:nvSpPr>
          <p:spPr bwMode="auto">
            <a:xfrm>
              <a:off x="6173788" y="5340350"/>
              <a:ext cx="195262"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78" name="Oval 262">
              <a:extLst>
                <a:ext uri="{FF2B5EF4-FFF2-40B4-BE49-F238E27FC236}">
                  <a16:creationId xmlns:a16="http://schemas.microsoft.com/office/drawing/2014/main" id="{F609C5D4-043B-4199-8AC7-1D830A60861A}"/>
                </a:ext>
              </a:extLst>
            </p:cNvPr>
            <p:cNvSpPr>
              <a:spLocks noChangeArrowheads="1"/>
            </p:cNvSpPr>
            <p:nvPr/>
          </p:nvSpPr>
          <p:spPr bwMode="auto">
            <a:xfrm>
              <a:off x="4327526" y="5997575"/>
              <a:ext cx="195263"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79" name="Oval 263">
              <a:extLst>
                <a:ext uri="{FF2B5EF4-FFF2-40B4-BE49-F238E27FC236}">
                  <a16:creationId xmlns:a16="http://schemas.microsoft.com/office/drawing/2014/main" id="{35473E3F-7120-4B7D-A37A-C04A25A2F3EA}"/>
                </a:ext>
              </a:extLst>
            </p:cNvPr>
            <p:cNvSpPr>
              <a:spLocks noChangeArrowheads="1"/>
            </p:cNvSpPr>
            <p:nvPr/>
          </p:nvSpPr>
          <p:spPr bwMode="auto">
            <a:xfrm>
              <a:off x="7518401" y="5327651"/>
              <a:ext cx="193675" cy="200025"/>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80" name="Oval 264">
              <a:extLst>
                <a:ext uri="{FF2B5EF4-FFF2-40B4-BE49-F238E27FC236}">
                  <a16:creationId xmlns:a16="http://schemas.microsoft.com/office/drawing/2014/main" id="{50303FC3-C1E8-4513-A66E-2918CB7D3F0E}"/>
                </a:ext>
              </a:extLst>
            </p:cNvPr>
            <p:cNvSpPr>
              <a:spLocks noChangeArrowheads="1"/>
            </p:cNvSpPr>
            <p:nvPr/>
          </p:nvSpPr>
          <p:spPr bwMode="auto">
            <a:xfrm>
              <a:off x="7427914" y="4999039"/>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81" name="Oval 265">
              <a:extLst>
                <a:ext uri="{FF2B5EF4-FFF2-40B4-BE49-F238E27FC236}">
                  <a16:creationId xmlns:a16="http://schemas.microsoft.com/office/drawing/2014/main" id="{00F6A72F-BF21-4FBB-90BF-D8F2AB68AF81}"/>
                </a:ext>
              </a:extLst>
            </p:cNvPr>
            <p:cNvSpPr>
              <a:spLocks noChangeArrowheads="1"/>
            </p:cNvSpPr>
            <p:nvPr/>
          </p:nvSpPr>
          <p:spPr bwMode="auto">
            <a:xfrm>
              <a:off x="8329614" y="4933950"/>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82" name="Oval 266">
              <a:extLst>
                <a:ext uri="{FF2B5EF4-FFF2-40B4-BE49-F238E27FC236}">
                  <a16:creationId xmlns:a16="http://schemas.microsoft.com/office/drawing/2014/main" id="{575CEBFF-A628-4F5D-8576-46005CE15C2E}"/>
                </a:ext>
              </a:extLst>
            </p:cNvPr>
            <p:cNvSpPr>
              <a:spLocks noChangeArrowheads="1"/>
            </p:cNvSpPr>
            <p:nvPr/>
          </p:nvSpPr>
          <p:spPr bwMode="auto">
            <a:xfrm>
              <a:off x="7359650" y="5597525"/>
              <a:ext cx="192088"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83" name="Oval 267">
              <a:extLst>
                <a:ext uri="{FF2B5EF4-FFF2-40B4-BE49-F238E27FC236}">
                  <a16:creationId xmlns:a16="http://schemas.microsoft.com/office/drawing/2014/main" id="{0F0FEA40-C5F5-4C73-9C7A-34CD64E09A12}"/>
                </a:ext>
              </a:extLst>
            </p:cNvPr>
            <p:cNvSpPr>
              <a:spLocks noChangeArrowheads="1"/>
            </p:cNvSpPr>
            <p:nvPr/>
          </p:nvSpPr>
          <p:spPr bwMode="auto">
            <a:xfrm>
              <a:off x="3689351" y="5492750"/>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84" name="Rectangle 268">
              <a:extLst>
                <a:ext uri="{FF2B5EF4-FFF2-40B4-BE49-F238E27FC236}">
                  <a16:creationId xmlns:a16="http://schemas.microsoft.com/office/drawing/2014/main" id="{EA943665-56D8-410F-A42A-E5A64FF62CEB}"/>
                </a:ext>
              </a:extLst>
            </p:cNvPr>
            <p:cNvSpPr>
              <a:spLocks noChangeArrowheads="1"/>
            </p:cNvSpPr>
            <p:nvPr/>
          </p:nvSpPr>
          <p:spPr bwMode="auto">
            <a:xfrm>
              <a:off x="4121151" y="4068763"/>
              <a:ext cx="2292295"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GB" altLang="en-US" sz="2400" b="1" dirty="0">
                  <a:solidFill>
                    <a:schemeClr val="accent4"/>
                  </a:solidFill>
                  <a:latin typeface="Times New Roman" panose="02020603050405020304" pitchFamily="18" charset="0"/>
                </a:rPr>
                <a:t>Activated</a:t>
              </a:r>
              <a:r>
                <a:rPr lang="en-GB" altLang="en-US" sz="2400" dirty="0">
                  <a:solidFill>
                    <a:srgbClr val="FFFFFF"/>
                  </a:solidFill>
                  <a:latin typeface="Times New Roman" panose="02020603050405020304" pitchFamily="18" charset="0"/>
                </a:rPr>
                <a:t> cortex</a:t>
              </a:r>
            </a:p>
          </p:txBody>
        </p:sp>
        <p:sp>
          <p:nvSpPr>
            <p:cNvPr id="60685" name="Line 269">
              <a:extLst>
                <a:ext uri="{FF2B5EF4-FFF2-40B4-BE49-F238E27FC236}">
                  <a16:creationId xmlns:a16="http://schemas.microsoft.com/office/drawing/2014/main" id="{E98F46FB-F6F6-4205-89D3-25149979E39E}"/>
                </a:ext>
              </a:extLst>
            </p:cNvPr>
            <p:cNvSpPr>
              <a:spLocks noChangeShapeType="1"/>
            </p:cNvSpPr>
            <p:nvPr/>
          </p:nvSpPr>
          <p:spPr bwMode="auto">
            <a:xfrm>
              <a:off x="1631950" y="4546600"/>
              <a:ext cx="1174750" cy="0"/>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86" name="Rectangle 270">
              <a:extLst>
                <a:ext uri="{FF2B5EF4-FFF2-40B4-BE49-F238E27FC236}">
                  <a16:creationId xmlns:a16="http://schemas.microsoft.com/office/drawing/2014/main" id="{452DD462-45D6-45CF-ACD0-EE9F6EAC226F}"/>
                </a:ext>
              </a:extLst>
            </p:cNvPr>
            <p:cNvSpPr>
              <a:spLocks noChangeArrowheads="1"/>
            </p:cNvSpPr>
            <p:nvPr/>
          </p:nvSpPr>
          <p:spPr bwMode="auto">
            <a:xfrm>
              <a:off x="1636714" y="5745163"/>
              <a:ext cx="1205459"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GB" altLang="en-US" sz="2400">
                  <a:solidFill>
                    <a:srgbClr val="FFFFFF"/>
                  </a:solidFill>
                  <a:latin typeface="Times New Roman" panose="02020603050405020304" pitchFamily="18" charset="0"/>
                </a:rPr>
                <a:t>arteriole</a:t>
              </a:r>
            </a:p>
          </p:txBody>
        </p:sp>
        <p:sp>
          <p:nvSpPr>
            <p:cNvPr id="60688" name="Oval 272">
              <a:extLst>
                <a:ext uri="{FF2B5EF4-FFF2-40B4-BE49-F238E27FC236}">
                  <a16:creationId xmlns:a16="http://schemas.microsoft.com/office/drawing/2014/main" id="{7C0CDA4E-53BE-4512-BE22-08B7983E8327}"/>
                </a:ext>
              </a:extLst>
            </p:cNvPr>
            <p:cNvSpPr>
              <a:spLocks noChangeArrowheads="1"/>
            </p:cNvSpPr>
            <p:nvPr/>
          </p:nvSpPr>
          <p:spPr bwMode="auto">
            <a:xfrm>
              <a:off x="8636001" y="4964114"/>
              <a:ext cx="193675"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89" name="Oval 273">
              <a:extLst>
                <a:ext uri="{FF2B5EF4-FFF2-40B4-BE49-F238E27FC236}">
                  <a16:creationId xmlns:a16="http://schemas.microsoft.com/office/drawing/2014/main" id="{A51044F5-8694-4259-B026-E4E77367D411}"/>
                </a:ext>
              </a:extLst>
            </p:cNvPr>
            <p:cNvSpPr>
              <a:spLocks noChangeArrowheads="1"/>
            </p:cNvSpPr>
            <p:nvPr/>
          </p:nvSpPr>
          <p:spPr bwMode="auto">
            <a:xfrm>
              <a:off x="8672513" y="5084763"/>
              <a:ext cx="190500" cy="201612"/>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90" name="Oval 274">
              <a:extLst>
                <a:ext uri="{FF2B5EF4-FFF2-40B4-BE49-F238E27FC236}">
                  <a16:creationId xmlns:a16="http://schemas.microsoft.com/office/drawing/2014/main" id="{69A64546-D16C-4254-9E08-27C3F37838DE}"/>
                </a:ext>
              </a:extLst>
            </p:cNvPr>
            <p:cNvSpPr>
              <a:spLocks noChangeArrowheads="1"/>
            </p:cNvSpPr>
            <p:nvPr/>
          </p:nvSpPr>
          <p:spPr bwMode="auto">
            <a:xfrm>
              <a:off x="8383589" y="5084764"/>
              <a:ext cx="192087" cy="198437"/>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91" name="Oval 275">
              <a:extLst>
                <a:ext uri="{FF2B5EF4-FFF2-40B4-BE49-F238E27FC236}">
                  <a16:creationId xmlns:a16="http://schemas.microsoft.com/office/drawing/2014/main" id="{60611983-E84B-426D-9D3F-1ABCE14986CF}"/>
                </a:ext>
              </a:extLst>
            </p:cNvPr>
            <p:cNvSpPr>
              <a:spLocks noChangeArrowheads="1"/>
            </p:cNvSpPr>
            <p:nvPr/>
          </p:nvSpPr>
          <p:spPr bwMode="auto">
            <a:xfrm>
              <a:off x="8167689" y="5013325"/>
              <a:ext cx="193675" cy="198438"/>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92" name="Oval 276">
              <a:extLst>
                <a:ext uri="{FF2B5EF4-FFF2-40B4-BE49-F238E27FC236}">
                  <a16:creationId xmlns:a16="http://schemas.microsoft.com/office/drawing/2014/main" id="{332D30E7-E2E5-4ED4-9299-1F9500867E6F}"/>
                </a:ext>
              </a:extLst>
            </p:cNvPr>
            <p:cNvSpPr>
              <a:spLocks noChangeArrowheads="1"/>
            </p:cNvSpPr>
            <p:nvPr/>
          </p:nvSpPr>
          <p:spPr bwMode="auto">
            <a:xfrm>
              <a:off x="8885239" y="4949826"/>
              <a:ext cx="192087" cy="207963"/>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93" name="Oval 277">
              <a:extLst>
                <a:ext uri="{FF2B5EF4-FFF2-40B4-BE49-F238E27FC236}">
                  <a16:creationId xmlns:a16="http://schemas.microsoft.com/office/drawing/2014/main" id="{7B90D165-31A4-45B3-996E-1328D03E017C}"/>
                </a:ext>
              </a:extLst>
            </p:cNvPr>
            <p:cNvSpPr>
              <a:spLocks noChangeArrowheads="1"/>
            </p:cNvSpPr>
            <p:nvPr/>
          </p:nvSpPr>
          <p:spPr bwMode="auto">
            <a:xfrm>
              <a:off x="8959850" y="5157788"/>
              <a:ext cx="192088" cy="207962"/>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94" name="Oval 278">
              <a:extLst>
                <a:ext uri="{FF2B5EF4-FFF2-40B4-BE49-F238E27FC236}">
                  <a16:creationId xmlns:a16="http://schemas.microsoft.com/office/drawing/2014/main" id="{65C6D398-D8D7-4DE1-BDD9-AA3F7BEA5428}"/>
                </a:ext>
              </a:extLst>
            </p:cNvPr>
            <p:cNvSpPr>
              <a:spLocks noChangeArrowheads="1"/>
            </p:cNvSpPr>
            <p:nvPr/>
          </p:nvSpPr>
          <p:spPr bwMode="auto">
            <a:xfrm>
              <a:off x="8672514" y="5157788"/>
              <a:ext cx="192087" cy="207962"/>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95" name="Oval 279">
              <a:extLst>
                <a:ext uri="{FF2B5EF4-FFF2-40B4-BE49-F238E27FC236}">
                  <a16:creationId xmlns:a16="http://schemas.microsoft.com/office/drawing/2014/main" id="{CBAE9087-2160-42C0-883E-C83C1F54F085}"/>
                </a:ext>
              </a:extLst>
            </p:cNvPr>
            <p:cNvSpPr>
              <a:spLocks noChangeArrowheads="1"/>
            </p:cNvSpPr>
            <p:nvPr/>
          </p:nvSpPr>
          <p:spPr bwMode="auto">
            <a:xfrm>
              <a:off x="9077325" y="5089526"/>
              <a:ext cx="192088" cy="207963"/>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96" name="Oval 280">
              <a:extLst>
                <a:ext uri="{FF2B5EF4-FFF2-40B4-BE49-F238E27FC236}">
                  <a16:creationId xmlns:a16="http://schemas.microsoft.com/office/drawing/2014/main" id="{F72C62E6-2F40-47A0-BD1A-30B457B09A8F}"/>
                </a:ext>
              </a:extLst>
            </p:cNvPr>
            <p:cNvSpPr>
              <a:spLocks noChangeArrowheads="1"/>
            </p:cNvSpPr>
            <p:nvPr/>
          </p:nvSpPr>
          <p:spPr bwMode="auto">
            <a:xfrm>
              <a:off x="8818564" y="5140326"/>
              <a:ext cx="192087" cy="207963"/>
            </a:xfrm>
            <a:prstGeom prst="ellipse">
              <a:avLst/>
            </a:prstGeom>
            <a:solidFill>
              <a:srgbClr val="FC0128"/>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97" name="Oval 281">
              <a:extLst>
                <a:ext uri="{FF2B5EF4-FFF2-40B4-BE49-F238E27FC236}">
                  <a16:creationId xmlns:a16="http://schemas.microsoft.com/office/drawing/2014/main" id="{B6C19002-AAE8-419E-90CD-7E098F8507A9}"/>
                </a:ext>
              </a:extLst>
            </p:cNvPr>
            <p:cNvSpPr>
              <a:spLocks noChangeArrowheads="1"/>
            </p:cNvSpPr>
            <p:nvPr/>
          </p:nvSpPr>
          <p:spPr bwMode="auto">
            <a:xfrm>
              <a:off x="9023350" y="4949826"/>
              <a:ext cx="190500"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698" name="Oval 282">
              <a:extLst>
                <a:ext uri="{FF2B5EF4-FFF2-40B4-BE49-F238E27FC236}">
                  <a16:creationId xmlns:a16="http://schemas.microsoft.com/office/drawing/2014/main" id="{642A7CFB-D30E-4986-AC1B-30FB84017CCA}"/>
                </a:ext>
              </a:extLst>
            </p:cNvPr>
            <p:cNvSpPr>
              <a:spLocks noChangeArrowheads="1"/>
            </p:cNvSpPr>
            <p:nvPr/>
          </p:nvSpPr>
          <p:spPr bwMode="auto">
            <a:xfrm>
              <a:off x="8959850" y="5229226"/>
              <a:ext cx="190500" cy="206375"/>
            </a:xfrm>
            <a:prstGeom prst="ellipse">
              <a:avLst/>
            </a:prstGeom>
            <a:solidFill>
              <a:srgbClr val="B50069"/>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60699" name="Rectangle 283">
            <a:extLst>
              <a:ext uri="{FF2B5EF4-FFF2-40B4-BE49-F238E27FC236}">
                <a16:creationId xmlns:a16="http://schemas.microsoft.com/office/drawing/2014/main" id="{E4404850-5D87-49D7-B3B6-04BAE399843B}"/>
              </a:ext>
            </a:extLst>
          </p:cNvPr>
          <p:cNvSpPr>
            <a:spLocks noChangeArrowheads="1"/>
          </p:cNvSpPr>
          <p:nvPr/>
        </p:nvSpPr>
        <p:spPr bwMode="auto">
          <a:xfrm>
            <a:off x="4579002" y="6142039"/>
            <a:ext cx="1899560"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GB" altLang="en-US" sz="2400" b="1" dirty="0">
                <a:solidFill>
                  <a:schemeClr val="accent4"/>
                </a:solidFill>
                <a:latin typeface="Times New Roman" panose="02020603050405020304" pitchFamily="18" charset="0"/>
              </a:rPr>
              <a:t>capillary bed</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FD77055D-E9E9-4328-A0C6-A463E35EBB2E}"/>
              </a:ext>
            </a:extLst>
          </p:cNvPr>
          <p:cNvSpPr>
            <a:spLocks noGrp="1" noChangeArrowheads="1"/>
          </p:cNvSpPr>
          <p:nvPr>
            <p:ph type="title"/>
          </p:nvPr>
        </p:nvSpPr>
        <p:spPr>
          <a:xfrm>
            <a:off x="3190876" y="254001"/>
            <a:ext cx="3605213" cy="404813"/>
          </a:xfrm>
        </p:spPr>
        <p:txBody>
          <a:bodyPr/>
          <a:lstStyle/>
          <a:p>
            <a:r>
              <a:rPr lang="de-DE" altLang="en-US" sz="2800" dirty="0">
                <a:solidFill>
                  <a:schemeClr val="tx1"/>
                </a:solidFill>
              </a:rPr>
              <a:t>BOLD </a:t>
            </a:r>
            <a:r>
              <a:rPr lang="de-DE" altLang="en-US" sz="2800" dirty="0" err="1">
                <a:solidFill>
                  <a:schemeClr val="tx1"/>
                </a:solidFill>
              </a:rPr>
              <a:t>Causal</a:t>
            </a:r>
            <a:r>
              <a:rPr lang="de-DE" altLang="en-US" sz="2800" dirty="0">
                <a:solidFill>
                  <a:schemeClr val="tx1"/>
                </a:solidFill>
              </a:rPr>
              <a:t> Chain</a:t>
            </a:r>
            <a:endParaRPr lang="en-US" altLang="en-US" sz="2800" dirty="0">
              <a:solidFill>
                <a:schemeClr val="tx1"/>
              </a:solidFill>
            </a:endParaRPr>
          </a:p>
        </p:txBody>
      </p:sp>
      <p:sp>
        <p:nvSpPr>
          <p:cNvPr id="82947" name="Rectangle 3">
            <a:extLst>
              <a:ext uri="{FF2B5EF4-FFF2-40B4-BE49-F238E27FC236}">
                <a16:creationId xmlns:a16="http://schemas.microsoft.com/office/drawing/2014/main" id="{CA0D859D-DA19-44E2-8EF8-1648FB5854C3}"/>
              </a:ext>
            </a:extLst>
          </p:cNvPr>
          <p:cNvSpPr>
            <a:spLocks noGrp="1" noChangeArrowheads="1"/>
          </p:cNvSpPr>
          <p:nvPr>
            <p:ph type="body" idx="1"/>
          </p:nvPr>
        </p:nvSpPr>
        <p:spPr>
          <a:xfrm>
            <a:off x="273050" y="692150"/>
            <a:ext cx="9740899" cy="6165850"/>
          </a:xfrm>
        </p:spPr>
        <p:txBody>
          <a:bodyPr/>
          <a:lstStyle/>
          <a:p>
            <a:pPr>
              <a:spcBef>
                <a:spcPct val="0"/>
              </a:spcBef>
              <a:buClr>
                <a:srgbClr val="FFCCCC"/>
              </a:buClr>
              <a:buFontTx/>
              <a:buNone/>
            </a:pPr>
            <a:r>
              <a:rPr lang="en-GB" altLang="en-US" sz="1800" dirty="0"/>
              <a:t>1) The brain is called upon to perform some additional task.</a:t>
            </a:r>
          </a:p>
          <a:p>
            <a:pPr>
              <a:spcBef>
                <a:spcPct val="0"/>
              </a:spcBef>
              <a:buClr>
                <a:srgbClr val="FFCCCC"/>
              </a:buClr>
              <a:buFontTx/>
              <a:buNone/>
            </a:pPr>
            <a:r>
              <a:rPr lang="en-GB" altLang="en-US" sz="1800" dirty="0"/>
              <a:t>2) Neuronal activity increases in specific areas of brain grey matter.</a:t>
            </a:r>
          </a:p>
          <a:p>
            <a:pPr>
              <a:spcBef>
                <a:spcPct val="0"/>
              </a:spcBef>
              <a:buClr>
                <a:srgbClr val="FFCCCC"/>
              </a:buClr>
              <a:buFontTx/>
              <a:buNone/>
            </a:pPr>
            <a:r>
              <a:rPr lang="en-GB" altLang="en-US" sz="1800" dirty="0"/>
              <a:t>3) Mitochondrial metabolic activity is increased in these areas.</a:t>
            </a:r>
          </a:p>
          <a:p>
            <a:pPr>
              <a:spcBef>
                <a:spcPct val="0"/>
              </a:spcBef>
              <a:buClr>
                <a:srgbClr val="FFCCCC"/>
              </a:buClr>
              <a:buFontTx/>
              <a:buNone/>
            </a:pPr>
            <a:r>
              <a:rPr lang="en-GB" altLang="en-US" sz="1800" dirty="0"/>
              <a:t>4) The rates of oxygen and glucose usage in these areas are increased.</a:t>
            </a:r>
          </a:p>
          <a:p>
            <a:pPr>
              <a:spcBef>
                <a:spcPct val="0"/>
              </a:spcBef>
              <a:buClr>
                <a:srgbClr val="FFCCCC"/>
              </a:buClr>
              <a:buFontTx/>
              <a:buNone/>
            </a:pPr>
            <a:r>
              <a:rPr lang="en-GB" altLang="en-US" sz="1800" dirty="0"/>
              <a:t>	--Blood oxygenation may transiently decrease in the capillary bed supplying the neuronally active tissue (</a:t>
            </a:r>
            <a:r>
              <a:rPr lang="en-GB" altLang="en-US" sz="1800" dirty="0" err="1"/>
              <a:t>Malonek</a:t>
            </a:r>
            <a:r>
              <a:rPr lang="en-GB" altLang="en-US" sz="1800" dirty="0"/>
              <a:t> 1996). </a:t>
            </a:r>
          </a:p>
          <a:p>
            <a:pPr>
              <a:spcBef>
                <a:spcPct val="0"/>
              </a:spcBef>
              <a:buClr>
                <a:srgbClr val="FFCCCC"/>
              </a:buClr>
              <a:buFontTx/>
              <a:buNone/>
            </a:pPr>
            <a:r>
              <a:rPr lang="en-GB" altLang="en-US" sz="1800" dirty="0"/>
              <a:t>5) Vasodilatory compounds are released at increased rate within the electrically active tissue, for as long as the extra electrical activity persists.</a:t>
            </a:r>
          </a:p>
          <a:p>
            <a:pPr>
              <a:spcBef>
                <a:spcPct val="0"/>
              </a:spcBef>
              <a:buClr>
                <a:srgbClr val="FFCCCC"/>
              </a:buClr>
              <a:buFontTx/>
              <a:buNone/>
            </a:pPr>
            <a:r>
              <a:rPr lang="en-GB" altLang="en-US" sz="1800" dirty="0"/>
              <a:t>6) These compounds diffuse to the capillaries and resistance arterioles supplying the electrically active tissue.</a:t>
            </a:r>
          </a:p>
          <a:p>
            <a:pPr>
              <a:spcBef>
                <a:spcPct val="0"/>
              </a:spcBef>
              <a:buClr>
                <a:srgbClr val="FFCCCC"/>
              </a:buClr>
              <a:buFontTx/>
              <a:buNone/>
            </a:pPr>
            <a:r>
              <a:rPr lang="en-GB" altLang="en-US" sz="1800" dirty="0"/>
              <a:t>7) The resistance arterioles and pericytes dilate (</a:t>
            </a:r>
            <a:r>
              <a:rPr lang="en-GB" altLang="en-US" sz="1800" dirty="0" err="1"/>
              <a:t>Peppiatt</a:t>
            </a:r>
            <a:r>
              <a:rPr lang="en-GB" altLang="en-US" sz="1800" dirty="0"/>
              <a:t> 2006), and this dilation is propagated along the arterioles by transmitted </a:t>
            </a:r>
            <a:r>
              <a:rPr lang="en-GB" altLang="en-US" sz="1800" dirty="0" err="1"/>
              <a:t>endotheliar</a:t>
            </a:r>
            <a:r>
              <a:rPr lang="en-GB" altLang="en-US" sz="1800" dirty="0"/>
              <a:t> depolarization (Segal 1989).</a:t>
            </a:r>
          </a:p>
          <a:p>
            <a:pPr>
              <a:spcBef>
                <a:spcPct val="0"/>
              </a:spcBef>
              <a:buClr>
                <a:srgbClr val="FFCCCC"/>
              </a:buClr>
              <a:buFontTx/>
              <a:buNone/>
            </a:pPr>
            <a:r>
              <a:rPr lang="en-GB" altLang="en-US" sz="1800" dirty="0"/>
              <a:t>8) Blood flow increases in the resistance arterioles, and hence in the capillary bed supplied by these arterioles.</a:t>
            </a:r>
          </a:p>
          <a:p>
            <a:pPr>
              <a:spcBef>
                <a:spcPct val="0"/>
              </a:spcBef>
              <a:buClr>
                <a:srgbClr val="FFCCCC"/>
              </a:buClr>
              <a:buFontTx/>
              <a:buNone/>
            </a:pPr>
            <a:r>
              <a:rPr lang="en-GB" altLang="en-US" sz="1800" dirty="0"/>
              <a:t>9) Capillaries experiencing increased blood flow dilate by 5 - 10 % (</a:t>
            </a:r>
            <a:r>
              <a:rPr lang="en-GB" altLang="en-US" sz="1800" dirty="0" err="1"/>
              <a:t>Hudetz</a:t>
            </a:r>
            <a:r>
              <a:rPr lang="en-GB" altLang="en-US" sz="1800" dirty="0"/>
              <a:t> 1997) and local blood volume increases by 10-20 %</a:t>
            </a:r>
          </a:p>
          <a:p>
            <a:pPr>
              <a:spcBef>
                <a:spcPct val="0"/>
              </a:spcBef>
              <a:buClr>
                <a:srgbClr val="FFCCCC"/>
              </a:buClr>
              <a:buFontTx/>
              <a:buNone/>
            </a:pPr>
            <a:r>
              <a:rPr lang="en-GB" altLang="en-US" sz="1800" dirty="0"/>
              <a:t>10) Oxygen supply to electrically active tissue begins to exceed demand.</a:t>
            </a:r>
          </a:p>
          <a:p>
            <a:pPr>
              <a:spcBef>
                <a:spcPct val="0"/>
              </a:spcBef>
              <a:buClr>
                <a:srgbClr val="FFCCCC"/>
              </a:buClr>
              <a:buFontTx/>
              <a:buNone/>
            </a:pPr>
            <a:r>
              <a:rPr lang="en-GB" altLang="en-US" sz="1800" dirty="0"/>
              <a:t>	--Blood oxygenation increases in capillaries and the venules that drain them (</a:t>
            </a:r>
            <a:r>
              <a:rPr lang="en-GB" altLang="en-US" sz="1800" dirty="0" err="1"/>
              <a:t>Villringer</a:t>
            </a:r>
            <a:r>
              <a:rPr lang="en-GB" altLang="en-US" sz="1800" dirty="0"/>
              <a:t> 1995).</a:t>
            </a:r>
          </a:p>
          <a:p>
            <a:pPr>
              <a:lnSpc>
                <a:spcPct val="90000"/>
              </a:lnSpc>
              <a:spcBef>
                <a:spcPct val="0"/>
              </a:spcBef>
              <a:buClr>
                <a:srgbClr val="FFCCCC"/>
              </a:buClr>
              <a:buFontTx/>
              <a:buNone/>
            </a:pPr>
            <a:r>
              <a:rPr lang="en-GB" altLang="en-US" sz="1800" dirty="0"/>
              <a:t>11) When neuronal activity returns to baseline, release of vasodilatory substances also returns to baseline, causing blood flow to return to baseline.</a:t>
            </a:r>
          </a:p>
          <a:p>
            <a:pPr>
              <a:lnSpc>
                <a:spcPct val="90000"/>
              </a:lnSpc>
              <a:spcBef>
                <a:spcPct val="0"/>
              </a:spcBef>
              <a:buClr>
                <a:srgbClr val="FFCCCC"/>
              </a:buClr>
              <a:buFontTx/>
              <a:buNone/>
            </a:pPr>
            <a:r>
              <a:rPr lang="en-GB" altLang="en-US" sz="1800" dirty="0"/>
              <a:t>12) Metabolic activity returns to baseline when equilibrium </a:t>
            </a:r>
            <a:r>
              <a:rPr lang="en-GB" altLang="en-US" sz="1800" dirty="0" err="1"/>
              <a:t>PCr</a:t>
            </a:r>
            <a:r>
              <a:rPr lang="en-GB" altLang="en-US" sz="1800" dirty="0"/>
              <a:t> has been restored.</a:t>
            </a:r>
            <a:endParaRPr lang="en-US"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dissolve">
                                      <p:cBhvr>
                                        <p:cTn id="7" dur="500"/>
                                        <p:tgtEl>
                                          <p:spTgt spid="82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Effect transition="in" filter="dissolve">
                                      <p:cBhvr>
                                        <p:cTn id="12" dur="500"/>
                                        <p:tgtEl>
                                          <p:spTgt spid="829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2947">
                                            <p:txEl>
                                              <p:pRg st="2" end="2"/>
                                            </p:txEl>
                                          </p:spTgt>
                                        </p:tgtEl>
                                        <p:attrNameLst>
                                          <p:attrName>style.visibility</p:attrName>
                                        </p:attrNameLst>
                                      </p:cBhvr>
                                      <p:to>
                                        <p:strVal val="visible"/>
                                      </p:to>
                                    </p:set>
                                    <p:animEffect transition="in" filter="dissolve">
                                      <p:cBhvr>
                                        <p:cTn id="17" dur="500"/>
                                        <p:tgtEl>
                                          <p:spTgt spid="829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2947">
                                            <p:txEl>
                                              <p:pRg st="3" end="3"/>
                                            </p:txEl>
                                          </p:spTgt>
                                        </p:tgtEl>
                                        <p:attrNameLst>
                                          <p:attrName>style.visibility</p:attrName>
                                        </p:attrNameLst>
                                      </p:cBhvr>
                                      <p:to>
                                        <p:strVal val="visible"/>
                                      </p:to>
                                    </p:set>
                                    <p:animEffect transition="in" filter="dissolve">
                                      <p:cBhvr>
                                        <p:cTn id="22" dur="500"/>
                                        <p:tgtEl>
                                          <p:spTgt spid="829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2947">
                                            <p:txEl>
                                              <p:pRg st="4" end="4"/>
                                            </p:txEl>
                                          </p:spTgt>
                                        </p:tgtEl>
                                        <p:attrNameLst>
                                          <p:attrName>style.visibility</p:attrName>
                                        </p:attrNameLst>
                                      </p:cBhvr>
                                      <p:to>
                                        <p:strVal val="visible"/>
                                      </p:to>
                                    </p:set>
                                    <p:animEffect transition="in" filter="dissolve">
                                      <p:cBhvr>
                                        <p:cTn id="27" dur="500"/>
                                        <p:tgtEl>
                                          <p:spTgt spid="8294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2947">
                                            <p:txEl>
                                              <p:pRg st="5" end="5"/>
                                            </p:txEl>
                                          </p:spTgt>
                                        </p:tgtEl>
                                        <p:attrNameLst>
                                          <p:attrName>style.visibility</p:attrName>
                                        </p:attrNameLst>
                                      </p:cBhvr>
                                      <p:to>
                                        <p:strVal val="visible"/>
                                      </p:to>
                                    </p:set>
                                    <p:animEffect transition="in" filter="dissolve">
                                      <p:cBhvr>
                                        <p:cTn id="32" dur="500"/>
                                        <p:tgtEl>
                                          <p:spTgt spid="8294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2947">
                                            <p:txEl>
                                              <p:pRg st="6" end="6"/>
                                            </p:txEl>
                                          </p:spTgt>
                                        </p:tgtEl>
                                        <p:attrNameLst>
                                          <p:attrName>style.visibility</p:attrName>
                                        </p:attrNameLst>
                                      </p:cBhvr>
                                      <p:to>
                                        <p:strVal val="visible"/>
                                      </p:to>
                                    </p:set>
                                    <p:animEffect transition="in" filter="dissolve">
                                      <p:cBhvr>
                                        <p:cTn id="37" dur="500"/>
                                        <p:tgtEl>
                                          <p:spTgt spid="8294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2947">
                                            <p:txEl>
                                              <p:pRg st="7" end="7"/>
                                            </p:txEl>
                                          </p:spTgt>
                                        </p:tgtEl>
                                        <p:attrNameLst>
                                          <p:attrName>style.visibility</p:attrName>
                                        </p:attrNameLst>
                                      </p:cBhvr>
                                      <p:to>
                                        <p:strVal val="visible"/>
                                      </p:to>
                                    </p:set>
                                    <p:animEffect transition="in" filter="dissolve">
                                      <p:cBhvr>
                                        <p:cTn id="42" dur="500"/>
                                        <p:tgtEl>
                                          <p:spTgt spid="82947">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2947">
                                            <p:txEl>
                                              <p:pRg st="8" end="8"/>
                                            </p:txEl>
                                          </p:spTgt>
                                        </p:tgtEl>
                                        <p:attrNameLst>
                                          <p:attrName>style.visibility</p:attrName>
                                        </p:attrNameLst>
                                      </p:cBhvr>
                                      <p:to>
                                        <p:strVal val="visible"/>
                                      </p:to>
                                    </p:set>
                                    <p:animEffect transition="in" filter="dissolve">
                                      <p:cBhvr>
                                        <p:cTn id="47" dur="500"/>
                                        <p:tgtEl>
                                          <p:spTgt spid="82947">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2947">
                                            <p:txEl>
                                              <p:pRg st="9" end="9"/>
                                            </p:txEl>
                                          </p:spTgt>
                                        </p:tgtEl>
                                        <p:attrNameLst>
                                          <p:attrName>style.visibility</p:attrName>
                                        </p:attrNameLst>
                                      </p:cBhvr>
                                      <p:to>
                                        <p:strVal val="visible"/>
                                      </p:to>
                                    </p:set>
                                    <p:animEffect transition="in" filter="dissolve">
                                      <p:cBhvr>
                                        <p:cTn id="52" dur="500"/>
                                        <p:tgtEl>
                                          <p:spTgt spid="82947">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82947">
                                            <p:txEl>
                                              <p:pRg st="10" end="10"/>
                                            </p:txEl>
                                          </p:spTgt>
                                        </p:tgtEl>
                                        <p:attrNameLst>
                                          <p:attrName>style.visibility</p:attrName>
                                        </p:attrNameLst>
                                      </p:cBhvr>
                                      <p:to>
                                        <p:strVal val="visible"/>
                                      </p:to>
                                    </p:set>
                                    <p:animEffect transition="in" filter="dissolve">
                                      <p:cBhvr>
                                        <p:cTn id="57" dur="500"/>
                                        <p:tgtEl>
                                          <p:spTgt spid="82947">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2947">
                                            <p:txEl>
                                              <p:pRg st="11" end="11"/>
                                            </p:txEl>
                                          </p:spTgt>
                                        </p:tgtEl>
                                        <p:attrNameLst>
                                          <p:attrName>style.visibility</p:attrName>
                                        </p:attrNameLst>
                                      </p:cBhvr>
                                      <p:to>
                                        <p:strVal val="visible"/>
                                      </p:to>
                                    </p:set>
                                    <p:animEffect transition="in" filter="dissolve">
                                      <p:cBhvr>
                                        <p:cTn id="62" dur="500"/>
                                        <p:tgtEl>
                                          <p:spTgt spid="82947">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82947">
                                            <p:txEl>
                                              <p:pRg st="12" end="12"/>
                                            </p:txEl>
                                          </p:spTgt>
                                        </p:tgtEl>
                                        <p:attrNameLst>
                                          <p:attrName>style.visibility</p:attrName>
                                        </p:attrNameLst>
                                      </p:cBhvr>
                                      <p:to>
                                        <p:strVal val="visible"/>
                                      </p:to>
                                    </p:set>
                                    <p:animEffect transition="in" filter="dissolve">
                                      <p:cBhvr>
                                        <p:cTn id="67" dur="500"/>
                                        <p:tgtEl>
                                          <p:spTgt spid="82947">
                                            <p:txEl>
                                              <p:pRg st="12" end="12"/>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82947">
                                            <p:txEl>
                                              <p:pRg st="13" end="13"/>
                                            </p:txEl>
                                          </p:spTgt>
                                        </p:tgtEl>
                                        <p:attrNameLst>
                                          <p:attrName>style.visibility</p:attrName>
                                        </p:attrNameLst>
                                      </p:cBhvr>
                                      <p:to>
                                        <p:strVal val="visible"/>
                                      </p:to>
                                    </p:set>
                                    <p:animEffect transition="in" filter="dissolve">
                                      <p:cBhvr>
                                        <p:cTn id="72" dur="500"/>
                                        <p:tgtEl>
                                          <p:spTgt spid="8294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a:extLst>
              <a:ext uri="{FF2B5EF4-FFF2-40B4-BE49-F238E27FC236}">
                <a16:creationId xmlns:a16="http://schemas.microsoft.com/office/drawing/2014/main" id="{EC2D52DB-CEA0-40A5-AD70-629BD130DA0B}"/>
              </a:ext>
            </a:extLst>
          </p:cNvPr>
          <p:cNvGraphicFramePr>
            <a:graphicFrameLocks noChangeAspect="1"/>
          </p:cNvGraphicFramePr>
          <p:nvPr>
            <p:extLst>
              <p:ext uri="{D42A27DB-BD31-4B8C-83A1-F6EECF244321}">
                <p14:modId xmlns:p14="http://schemas.microsoft.com/office/powerpoint/2010/main" val="1853341997"/>
              </p:ext>
            </p:extLst>
          </p:nvPr>
        </p:nvGraphicFramePr>
        <p:xfrm>
          <a:off x="571500" y="0"/>
          <a:ext cx="9144000" cy="6400800"/>
        </p:xfrm>
        <a:graphic>
          <a:graphicData uri="http://schemas.openxmlformats.org/presentationml/2006/ole">
            <mc:AlternateContent xmlns:mc="http://schemas.openxmlformats.org/markup-compatibility/2006">
              <mc:Choice xmlns:v="urn:schemas-microsoft-com:vml" Requires="v">
                <p:oleObj spid="_x0000_s2090" name="Photo Editor Photo" r:id="rId3" imgW="16952381" imgH="11866667" progId="MSPhotoEd.3">
                  <p:embed/>
                </p:oleObj>
              </mc:Choice>
              <mc:Fallback>
                <p:oleObj name="Photo Editor Photo" r:id="rId3" imgW="16952381" imgH="11866667" progId="MSPhotoEd.3">
                  <p:embed/>
                  <p:pic>
                    <p:nvPicPr>
                      <p:cNvPr id="8194" name="Object 2">
                        <a:extLst>
                          <a:ext uri="{FF2B5EF4-FFF2-40B4-BE49-F238E27FC236}">
                            <a16:creationId xmlns:a16="http://schemas.microsoft.com/office/drawing/2014/main" id="{EC2D52DB-CEA0-40A5-AD70-629BD130DA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0"/>
                        <a:ext cx="91440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3">
            <a:extLst>
              <a:ext uri="{FF2B5EF4-FFF2-40B4-BE49-F238E27FC236}">
                <a16:creationId xmlns:a16="http://schemas.microsoft.com/office/drawing/2014/main" id="{CB505301-EE55-47AC-B9DE-2C3006FAC6D0}"/>
              </a:ext>
            </a:extLst>
          </p:cNvPr>
          <p:cNvGraphicFramePr>
            <a:graphicFrameLocks noChangeAspect="1"/>
          </p:cNvGraphicFramePr>
          <p:nvPr>
            <p:extLst>
              <p:ext uri="{D42A27DB-BD31-4B8C-83A1-F6EECF244321}">
                <p14:modId xmlns:p14="http://schemas.microsoft.com/office/powerpoint/2010/main" val="2857590292"/>
              </p:ext>
            </p:extLst>
          </p:nvPr>
        </p:nvGraphicFramePr>
        <p:xfrm>
          <a:off x="3086100" y="381000"/>
          <a:ext cx="6159500" cy="1460500"/>
        </p:xfrm>
        <a:graphic>
          <a:graphicData uri="http://schemas.openxmlformats.org/presentationml/2006/ole">
            <mc:AlternateContent xmlns:mc="http://schemas.openxmlformats.org/markup-compatibility/2006">
              <mc:Choice xmlns:v="urn:schemas-microsoft-com:vml" Requires="v">
                <p:oleObj spid="_x0000_s2091" name="Document" r:id="rId5" imgW="5975041" imgH="1422999" progId="Word.Document.8">
                  <p:embed/>
                </p:oleObj>
              </mc:Choice>
              <mc:Fallback>
                <p:oleObj name="Document" r:id="rId5" imgW="5975041" imgH="1422999" progId="Word.Document.8">
                  <p:embed/>
                  <p:pic>
                    <p:nvPicPr>
                      <p:cNvPr id="8195" name="Object 3">
                        <a:extLst>
                          <a:ext uri="{FF2B5EF4-FFF2-40B4-BE49-F238E27FC236}">
                            <a16:creationId xmlns:a16="http://schemas.microsoft.com/office/drawing/2014/main" id="{CB505301-EE55-47AC-B9DE-2C3006FAC6D0}"/>
                          </a:ext>
                        </a:extLst>
                      </p:cNvPr>
                      <p:cNvPicPr>
                        <a:picLocks noChangeAspect="1" noChangeArrowheads="1"/>
                      </p:cNvPicPr>
                      <p:nvPr/>
                    </p:nvPicPr>
                    <p:blipFill>
                      <a:blip r:embed="rId6"/>
                      <a:srcRect/>
                      <a:stretch>
                        <a:fillRect/>
                      </a:stretch>
                    </p:blipFill>
                    <p:spPr bwMode="auto">
                      <a:xfrm>
                        <a:off x="3086100" y="381000"/>
                        <a:ext cx="6159500" cy="14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55ADB450-D289-4EDE-9432-9EAF5C727BC4}"/>
              </a:ext>
            </a:extLst>
          </p:cNvPr>
          <p:cNvSpPr txBox="1"/>
          <p:nvPr/>
        </p:nvSpPr>
        <p:spPr>
          <a:xfrm>
            <a:off x="3216448" y="1712089"/>
            <a:ext cx="4679358" cy="461665"/>
          </a:xfrm>
          <a:prstGeom prst="rect">
            <a:avLst/>
          </a:prstGeom>
          <a:noFill/>
        </p:spPr>
        <p:txBody>
          <a:bodyPr wrap="none" rtlCol="0">
            <a:spAutoFit/>
          </a:bodyPr>
          <a:lstStyle/>
          <a:p>
            <a:r>
              <a:rPr lang="en-GB" sz="2400" b="1" dirty="0">
                <a:solidFill>
                  <a:schemeClr val="bg1"/>
                </a:solidFill>
                <a:latin typeface="+mj-lt"/>
              </a:rPr>
              <a:t>Used ANMR scanner running EPI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9F192-421A-4487-B44D-9AC4310788BF}"/>
              </a:ext>
            </a:extLst>
          </p:cNvPr>
          <p:cNvSpPr>
            <a:spLocks noGrp="1"/>
          </p:cNvSpPr>
          <p:nvPr>
            <p:ph type="title"/>
          </p:nvPr>
        </p:nvSpPr>
        <p:spPr>
          <a:xfrm>
            <a:off x="514350" y="274638"/>
            <a:ext cx="9258300" cy="665162"/>
          </a:xfrm>
        </p:spPr>
        <p:txBody>
          <a:bodyPr/>
          <a:lstStyle/>
          <a:p>
            <a:r>
              <a:rPr lang="en-GB" dirty="0"/>
              <a:t>Outcomes of 1991 discovery of BOLD in human brain</a:t>
            </a:r>
          </a:p>
        </p:txBody>
      </p:sp>
      <p:sp>
        <p:nvSpPr>
          <p:cNvPr id="3" name="Content Placeholder 2">
            <a:extLst>
              <a:ext uri="{FF2B5EF4-FFF2-40B4-BE49-F238E27FC236}">
                <a16:creationId xmlns:a16="http://schemas.microsoft.com/office/drawing/2014/main" id="{1FD5779E-E67E-47D5-9318-7F5E59300F16}"/>
              </a:ext>
            </a:extLst>
          </p:cNvPr>
          <p:cNvSpPr>
            <a:spLocks noGrp="1"/>
          </p:cNvSpPr>
          <p:nvPr>
            <p:ph idx="1"/>
          </p:nvPr>
        </p:nvSpPr>
        <p:spPr>
          <a:xfrm>
            <a:off x="266700" y="939800"/>
            <a:ext cx="9753600" cy="5346700"/>
          </a:xfrm>
        </p:spPr>
        <p:txBody>
          <a:bodyPr/>
          <a:lstStyle/>
          <a:p>
            <a:r>
              <a:rPr lang="en-GB" dirty="0"/>
              <a:t>Announcement papers in 1992 by </a:t>
            </a:r>
            <a:r>
              <a:rPr lang="en-GB" dirty="0" err="1"/>
              <a:t>Kwong</a:t>
            </a:r>
            <a:r>
              <a:rPr lang="en-GB" dirty="0"/>
              <a:t> et al, and by Ogawa et al, in PNAS,  and by </a:t>
            </a:r>
            <a:r>
              <a:rPr lang="en-GB" dirty="0" err="1"/>
              <a:t>Bandettini</a:t>
            </a:r>
            <a:r>
              <a:rPr lang="en-GB" dirty="0"/>
              <a:t> et al in Magnetic Resonance in Medicine</a:t>
            </a:r>
          </a:p>
          <a:p>
            <a:r>
              <a:rPr lang="en-GB" dirty="0"/>
              <a:t>Implementation of BOLD EPI in humans at 4T, at Minnesota (</a:t>
            </a:r>
            <a:r>
              <a:rPr lang="en-GB" dirty="0" err="1"/>
              <a:t>Ugurbil</a:t>
            </a:r>
            <a:r>
              <a:rPr lang="en-GB" dirty="0"/>
              <a:t>) and at NIH (Turner, using home-made EPI and gradient coil)</a:t>
            </a:r>
          </a:p>
          <a:p>
            <a:r>
              <a:rPr lang="en-GB" dirty="0"/>
              <a:t>Neuroscientists initiated six discovery-science fMRI projects at NIH in 1993, guided by Turner</a:t>
            </a:r>
          </a:p>
          <a:p>
            <a:r>
              <a:rPr lang="en-GB" dirty="0"/>
              <a:t>Other fMRI projects started at Minnesota (motor control), MGH (visual cortex) and Milwaukee (language)</a:t>
            </a:r>
          </a:p>
          <a:p>
            <a:r>
              <a:rPr lang="en-GB" dirty="0"/>
              <a:t>First ever fMRI presentations at annual Society for Neuroscience meeting in 1993</a:t>
            </a:r>
          </a:p>
          <a:p>
            <a:r>
              <a:rPr lang="en-GB" dirty="0"/>
              <a:t>MRI industries and radiology departments not involved for at least two years</a:t>
            </a:r>
          </a:p>
          <a:p>
            <a:r>
              <a:rPr lang="en-GB" dirty="0"/>
              <a:t>Organization for Human Brain Mapping founded in 1995</a:t>
            </a:r>
          </a:p>
          <a:p>
            <a:pPr lvl="1"/>
            <a:r>
              <a:rPr lang="en-GB" sz="1800" dirty="0"/>
              <a:t>Current international annual attendance by &gt;3000 scientists</a:t>
            </a:r>
          </a:p>
          <a:p>
            <a:r>
              <a:rPr lang="en-GB" dirty="0"/>
              <a:t>Now more than 4000 refereed papers using fMRI published per year.</a:t>
            </a:r>
          </a:p>
        </p:txBody>
      </p:sp>
    </p:spTree>
    <p:extLst>
      <p:ext uri="{BB962C8B-B14F-4D97-AF65-F5344CB8AC3E}">
        <p14:creationId xmlns:p14="http://schemas.microsoft.com/office/powerpoint/2010/main" val="126077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F2444-57CD-4E92-941D-5F557412975A}"/>
              </a:ext>
            </a:extLst>
          </p:cNvPr>
          <p:cNvSpPr>
            <a:spLocks noGrp="1"/>
          </p:cNvSpPr>
          <p:nvPr>
            <p:ph type="title"/>
          </p:nvPr>
        </p:nvSpPr>
        <p:spPr>
          <a:xfrm>
            <a:off x="514350" y="274638"/>
            <a:ext cx="9404350" cy="779462"/>
          </a:xfrm>
        </p:spPr>
        <p:txBody>
          <a:bodyPr/>
          <a:lstStyle/>
          <a:p>
            <a:r>
              <a:rPr lang="en-GB" sz="2200" dirty="0"/>
              <a:t>7) Establishment of routine functional MRI scanning for studies of cognition at Functional Imaging Laboratory, Queen’s Square, London in 1995</a:t>
            </a:r>
            <a:endParaRPr lang="en-GB" dirty="0"/>
          </a:p>
        </p:txBody>
      </p:sp>
      <p:sp>
        <p:nvSpPr>
          <p:cNvPr id="3" name="Content Placeholder 2">
            <a:extLst>
              <a:ext uri="{FF2B5EF4-FFF2-40B4-BE49-F238E27FC236}">
                <a16:creationId xmlns:a16="http://schemas.microsoft.com/office/drawing/2014/main" id="{480A7EF0-3990-4E9A-A806-5D660D6A7FD7}"/>
              </a:ext>
            </a:extLst>
          </p:cNvPr>
          <p:cNvSpPr>
            <a:spLocks noGrp="1"/>
          </p:cNvSpPr>
          <p:nvPr>
            <p:ph idx="1"/>
          </p:nvPr>
        </p:nvSpPr>
        <p:spPr>
          <a:xfrm>
            <a:off x="514350" y="1045369"/>
            <a:ext cx="9258300" cy="4767262"/>
          </a:xfrm>
        </p:spPr>
        <p:txBody>
          <a:bodyPr/>
          <a:lstStyle/>
          <a:p>
            <a:r>
              <a:rPr lang="en-GB" sz="1900" dirty="0"/>
              <a:t>In 1993 the </a:t>
            </a:r>
            <a:r>
              <a:rPr lang="en-GB" sz="1900" dirty="0" err="1"/>
              <a:t>Wellcome</a:t>
            </a:r>
            <a:r>
              <a:rPr lang="en-GB" sz="1900" dirty="0"/>
              <a:t> Trust awarded £20 million to a group of brain scientists to build the world’s first dedicated laboratory for the study of imaging neuroscience using PET and fMRI, in Queen Square, London</a:t>
            </a:r>
          </a:p>
          <a:p>
            <a:r>
              <a:rPr lang="en-GB" sz="1900" dirty="0"/>
              <a:t>In 1994 Turner worked with Karl </a:t>
            </a:r>
            <a:r>
              <a:rPr lang="en-GB" sz="1900" dirty="0" err="1"/>
              <a:t>Friston</a:t>
            </a:r>
            <a:r>
              <a:rPr lang="en-GB" sz="1900" dirty="0"/>
              <a:t> in establishing a version of Statistical Parametric Mapping (SPM) for statistical analysis of fMRI data, which included an algorithm for removal of effects of head motion.</a:t>
            </a:r>
          </a:p>
          <a:p>
            <a:r>
              <a:rPr lang="en-GB" sz="1900" dirty="0"/>
              <a:t>Ahead of the September 1995 London installation of the Siemens 2T Vision MRI scanner, Turner spent 5 weeks in Erlangen in July 1995 on the training course for installation engineers.</a:t>
            </a:r>
          </a:p>
          <a:p>
            <a:r>
              <a:rPr lang="en-GB" sz="1900" dirty="0"/>
              <a:t>During this time he developed personal friendships with several Siemens MRI engineers</a:t>
            </a:r>
          </a:p>
          <a:p>
            <a:r>
              <a:rPr lang="en-GB" sz="1900" dirty="0"/>
              <a:t>As soon as the scanner was installed, Turner with his team of physicists set up a 64x64x64 voxel EPI sequence to include entire brain</a:t>
            </a:r>
          </a:p>
          <a:p>
            <a:r>
              <a:rPr lang="en-GB" sz="1900" dirty="0"/>
              <a:t>This standardized sequence and analysis package became the paradigm method for fMRI studies for most of the next decade</a:t>
            </a:r>
          </a:p>
          <a:p>
            <a:r>
              <a:rPr lang="en-GB" sz="1900" dirty="0"/>
              <a:t>There was strong support from Siemens development engineers. Turner had his own team of  physicists. No radiologists had any involvement.</a:t>
            </a:r>
          </a:p>
          <a:p>
            <a:endParaRPr lang="en-GB" dirty="0"/>
          </a:p>
          <a:p>
            <a:endParaRPr lang="en-GB" dirty="0"/>
          </a:p>
          <a:p>
            <a:endParaRPr lang="en-GB" dirty="0"/>
          </a:p>
          <a:p>
            <a:r>
              <a:rPr lang="en-GB" dirty="0"/>
              <a:t> </a:t>
            </a:r>
          </a:p>
        </p:txBody>
      </p:sp>
    </p:spTree>
    <p:extLst>
      <p:ext uri="{BB962C8B-B14F-4D97-AF65-F5344CB8AC3E}">
        <p14:creationId xmlns:p14="http://schemas.microsoft.com/office/powerpoint/2010/main" val="86076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ECDB037E-A5D1-45B9-B2E9-D857D5323F94}"/>
              </a:ext>
            </a:extLst>
          </p:cNvPr>
          <p:cNvSpPr>
            <a:spLocks noGrp="1" noChangeArrowheads="1"/>
          </p:cNvSpPr>
          <p:nvPr>
            <p:ph type="title"/>
          </p:nvPr>
        </p:nvSpPr>
        <p:spPr>
          <a:xfrm>
            <a:off x="952500" y="533401"/>
            <a:ext cx="8229600" cy="519113"/>
          </a:xfrm>
        </p:spPr>
        <p:txBody>
          <a:bodyPr/>
          <a:lstStyle/>
          <a:p>
            <a:r>
              <a:rPr lang="en-GB" altLang="en-US" sz="2800" dirty="0"/>
              <a:t>How do imaging neuroscientists </a:t>
            </a:r>
            <a:r>
              <a:rPr lang="en-GB" altLang="en-US" sz="2800" dirty="0" err="1"/>
              <a:t>analyze</a:t>
            </a:r>
            <a:r>
              <a:rPr lang="en-GB" altLang="en-US" sz="2800" dirty="0"/>
              <a:t> fMRI data?</a:t>
            </a:r>
          </a:p>
        </p:txBody>
      </p:sp>
      <p:sp>
        <p:nvSpPr>
          <p:cNvPr id="99331" name="Rectangle 3">
            <a:extLst>
              <a:ext uri="{FF2B5EF4-FFF2-40B4-BE49-F238E27FC236}">
                <a16:creationId xmlns:a16="http://schemas.microsoft.com/office/drawing/2014/main" id="{6AB14D63-A853-4754-8140-434AB5941C62}"/>
              </a:ext>
            </a:extLst>
          </p:cNvPr>
          <p:cNvSpPr>
            <a:spLocks noGrp="1" noChangeArrowheads="1"/>
          </p:cNvSpPr>
          <p:nvPr>
            <p:ph type="body" idx="1"/>
          </p:nvPr>
        </p:nvSpPr>
        <p:spPr>
          <a:xfrm>
            <a:off x="952500" y="1412876"/>
            <a:ext cx="8675688" cy="4594223"/>
          </a:xfrm>
        </p:spPr>
        <p:txBody>
          <a:bodyPr/>
          <a:lstStyle/>
          <a:p>
            <a:r>
              <a:rPr lang="en-GB" altLang="en-US" sz="2400" dirty="0"/>
              <a:t>Standard practice was introduced by Turner and </a:t>
            </a:r>
            <a:r>
              <a:rPr lang="en-GB" altLang="en-US" sz="2400" dirty="0" err="1"/>
              <a:t>Friston</a:t>
            </a:r>
            <a:r>
              <a:rPr lang="en-GB" altLang="en-US" sz="2400" dirty="0"/>
              <a:t>, with their groups in London</a:t>
            </a:r>
          </a:p>
          <a:p>
            <a:r>
              <a:rPr lang="en-GB" altLang="en-US" sz="2400" dirty="0"/>
              <a:t>Up to 400 brain volumes collected per run</a:t>
            </a:r>
          </a:p>
          <a:p>
            <a:r>
              <a:rPr lang="en-GB" altLang="en-US" sz="2400" dirty="0"/>
              <a:t>Functionally significant differences in image intensity are &lt; 5 %, often much smaller</a:t>
            </a:r>
          </a:p>
          <a:p>
            <a:r>
              <a:rPr lang="en-GB" altLang="en-US" sz="2400" dirty="0"/>
              <a:t>Need to compare results across subjects</a:t>
            </a:r>
          </a:p>
          <a:p>
            <a:pPr lvl="1"/>
            <a:r>
              <a:rPr lang="en-GB" altLang="en-US" sz="2000" dirty="0"/>
              <a:t>To discover what is typical</a:t>
            </a:r>
          </a:p>
          <a:p>
            <a:pPr lvl="1"/>
            <a:r>
              <a:rPr lang="en-GB" altLang="en-US" sz="2000" dirty="0"/>
              <a:t>To identify significant abnormality</a:t>
            </a:r>
          </a:p>
          <a:p>
            <a:r>
              <a:rPr lang="en-GB" altLang="en-US" sz="2400" dirty="0"/>
              <a:t>Normally at least 16 subjects per group to give statistical generality</a:t>
            </a:r>
            <a:endParaRPr lang="en-GB" altLang="en-US" sz="2800" dirty="0"/>
          </a:p>
          <a:p>
            <a:pPr lvl="1"/>
            <a:r>
              <a:rPr lang="en-GB" altLang="en-US" sz="2000" dirty="0"/>
              <a:t>Need enough to calculate variance across subjects</a:t>
            </a:r>
          </a:p>
          <a:p>
            <a:endParaRPr lang="en-GB" altLang="en-US" sz="2800" dirty="0">
              <a:solidFill>
                <a:srgbClr val="FFCC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3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3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33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33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933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9331">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93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0F89BDE-C246-4659-9477-671F9F1AC852}"/>
              </a:ext>
            </a:extLst>
          </p:cNvPr>
          <p:cNvSpPr>
            <a:spLocks noGrp="1" noChangeArrowheads="1"/>
          </p:cNvSpPr>
          <p:nvPr>
            <p:ph type="ctrTitle"/>
          </p:nvPr>
        </p:nvSpPr>
        <p:spPr>
          <a:xfrm>
            <a:off x="1352550" y="169863"/>
            <a:ext cx="7685088" cy="794221"/>
          </a:xfrm>
          <a:solidFill>
            <a:schemeClr val="bg1"/>
          </a:solidFill>
          <a:ln w="57150" cap="flat" cmpd="thickThin">
            <a:solidFill>
              <a:srgbClr val="C1CEFF"/>
            </a:solidFill>
            <a:miter lim="800000"/>
            <a:headEnd/>
            <a:tailEnd/>
          </a:ln>
          <a:effectLst>
            <a:outerShdw dist="71842" dir="2700000" algn="ctr" rotWithShape="0">
              <a:srgbClr val="000000"/>
            </a:outerShdw>
          </a:effectLst>
        </p:spPr>
        <p:txBody>
          <a:bodyPr vert="horz" wrap="square" lIns="90488" tIns="44450" rIns="90488" bIns="44450" numCol="1" anchor="ctr" anchorCtr="0" compatLnSpc="1">
            <a:prstTxWarp prst="textNoShape">
              <a:avLst/>
            </a:prstTxWarp>
            <a:normAutofit/>
          </a:bodyPr>
          <a:lstStyle/>
          <a:p>
            <a:r>
              <a:rPr lang="en-GB" altLang="en-US" sz="3200" b="1" dirty="0">
                <a:latin typeface="Times New Roman" panose="02020603050405020304" pitchFamily="18" charset="0"/>
                <a:cs typeface="Times New Roman" panose="02020603050405020304" pitchFamily="18" charset="0"/>
              </a:rPr>
              <a:t>fMRI using photic stimulation</a:t>
            </a:r>
          </a:p>
        </p:txBody>
      </p:sp>
      <p:pic>
        <p:nvPicPr>
          <p:cNvPr id="14339" name="Picture 3">
            <a:extLst>
              <a:ext uri="{FF2B5EF4-FFF2-40B4-BE49-F238E27FC236}">
                <a16:creationId xmlns:a16="http://schemas.microsoft.com/office/drawing/2014/main" id="{FFB5E590-9721-4B4C-9F06-9FDED741579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363" y="1297459"/>
            <a:ext cx="3235325" cy="289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a:extLst>
              <a:ext uri="{FF2B5EF4-FFF2-40B4-BE49-F238E27FC236}">
                <a16:creationId xmlns:a16="http://schemas.microsoft.com/office/drawing/2014/main" id="{53B1AC9E-4106-4BDB-AD6C-62D8F9DABDB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1592263"/>
            <a:ext cx="4440238" cy="290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341" name="Group 5">
            <a:extLst>
              <a:ext uri="{FF2B5EF4-FFF2-40B4-BE49-F238E27FC236}">
                <a16:creationId xmlns:a16="http://schemas.microsoft.com/office/drawing/2014/main" id="{F5408C80-BE64-44BD-A5D4-E1312631A410}"/>
              </a:ext>
            </a:extLst>
          </p:cNvPr>
          <p:cNvGrpSpPr>
            <a:grpSpLocks/>
          </p:cNvGrpSpPr>
          <p:nvPr/>
        </p:nvGrpSpPr>
        <p:grpSpPr bwMode="auto">
          <a:xfrm>
            <a:off x="6972301" y="4426622"/>
            <a:ext cx="1968500" cy="1968500"/>
            <a:chOff x="4360" y="2927"/>
            <a:chExt cx="1344" cy="1240"/>
          </a:xfrm>
        </p:grpSpPr>
        <p:pic>
          <p:nvPicPr>
            <p:cNvPr id="14342" name="Picture 6">
              <a:extLst>
                <a:ext uri="{FF2B5EF4-FFF2-40B4-BE49-F238E27FC236}">
                  <a16:creationId xmlns:a16="http://schemas.microsoft.com/office/drawing/2014/main" id="{CCD1BE9D-7B9F-45CC-A4EF-A3ED79EC85D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 y="2927"/>
              <a:ext cx="1344" cy="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3" name="Line 7">
              <a:extLst>
                <a:ext uri="{FF2B5EF4-FFF2-40B4-BE49-F238E27FC236}">
                  <a16:creationId xmlns:a16="http://schemas.microsoft.com/office/drawing/2014/main" id="{000CD6E1-F2B7-4CA9-897B-42079F8729C7}"/>
                </a:ext>
              </a:extLst>
            </p:cNvPr>
            <p:cNvSpPr>
              <a:spLocks noChangeShapeType="1"/>
            </p:cNvSpPr>
            <p:nvPr/>
          </p:nvSpPr>
          <p:spPr bwMode="auto">
            <a:xfrm flipH="1">
              <a:off x="4912" y="3612"/>
              <a:ext cx="120" cy="303"/>
            </a:xfrm>
            <a:prstGeom prst="line">
              <a:avLst/>
            </a:prstGeom>
            <a:noFill/>
            <a:ln w="254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44" name="Line 8">
              <a:extLst>
                <a:ext uri="{FF2B5EF4-FFF2-40B4-BE49-F238E27FC236}">
                  <a16:creationId xmlns:a16="http://schemas.microsoft.com/office/drawing/2014/main" id="{DBB2A1AC-6285-4DC6-B67F-A06630606849}"/>
                </a:ext>
              </a:extLst>
            </p:cNvPr>
            <p:cNvSpPr>
              <a:spLocks noChangeShapeType="1"/>
            </p:cNvSpPr>
            <p:nvPr/>
          </p:nvSpPr>
          <p:spPr bwMode="auto">
            <a:xfrm flipH="1" flipV="1">
              <a:off x="4919" y="3195"/>
              <a:ext cx="119" cy="323"/>
            </a:xfrm>
            <a:prstGeom prst="line">
              <a:avLst/>
            </a:prstGeom>
            <a:noFill/>
            <a:ln w="254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45" name="Line 9">
              <a:extLst>
                <a:ext uri="{FF2B5EF4-FFF2-40B4-BE49-F238E27FC236}">
                  <a16:creationId xmlns:a16="http://schemas.microsoft.com/office/drawing/2014/main" id="{60EA1693-F8F1-43CC-BD1A-A3596A707D94}"/>
                </a:ext>
              </a:extLst>
            </p:cNvPr>
            <p:cNvSpPr>
              <a:spLocks noChangeShapeType="1"/>
            </p:cNvSpPr>
            <p:nvPr/>
          </p:nvSpPr>
          <p:spPr bwMode="auto">
            <a:xfrm>
              <a:off x="5080" y="3556"/>
              <a:ext cx="280" cy="3"/>
            </a:xfrm>
            <a:prstGeom prst="line">
              <a:avLst/>
            </a:prstGeom>
            <a:noFill/>
            <a:ln w="254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4346" name="Rectangle 10">
            <a:extLst>
              <a:ext uri="{FF2B5EF4-FFF2-40B4-BE49-F238E27FC236}">
                <a16:creationId xmlns:a16="http://schemas.microsoft.com/office/drawing/2014/main" id="{501749FD-BDCD-4828-989D-2DF01C329370}"/>
              </a:ext>
            </a:extLst>
          </p:cNvPr>
          <p:cNvSpPr>
            <a:spLocks noGrp="1" noChangeArrowheads="1"/>
          </p:cNvSpPr>
          <p:nvPr>
            <p:ph type="subTitle" idx="1"/>
          </p:nvPr>
        </p:nvSpPr>
        <p:spPr>
          <a:xfrm>
            <a:off x="782638" y="5029200"/>
            <a:ext cx="6470650" cy="1600200"/>
          </a:xfrm>
          <a:noFill/>
          <a:ln/>
          <a:extLst>
            <a:ext uri="{91240B29-F687-4F45-9708-019B960494DF}">
              <a14:hiddenLine xmlns:a14="http://schemas.microsoft.com/office/drawing/2010/main" w="57150" cmpd="thickThin">
                <a:solidFill>
                  <a:schemeClr val="tx1"/>
                </a:solidFill>
                <a:miter lim="800000"/>
                <a:headEnd/>
                <a:tailEnd/>
              </a14:hiddenLine>
            </a:ext>
          </a:extLst>
        </p:spPr>
        <p:txBody>
          <a:bodyPr vert="horz" wrap="square" lIns="90488" tIns="44450" rIns="90488" bIns="44450" numCol="1" anchor="t" anchorCtr="0" compatLnSpc="1">
            <a:prstTxWarp prst="textNoShape">
              <a:avLst/>
            </a:prstTxWarp>
            <a:normAutofit/>
          </a:bodyPr>
          <a:lstStyle/>
          <a:p>
            <a:pPr marL="342900" indent="-342900" algn="l">
              <a:lnSpc>
                <a:spcPct val="90000"/>
              </a:lnSpc>
              <a:buFontTx/>
              <a:buChar char="•"/>
            </a:pPr>
            <a:r>
              <a:rPr lang="en-GB" altLang="en-US" b="1" dirty="0">
                <a:solidFill>
                  <a:schemeClr val="accent4"/>
                </a:solidFill>
                <a:latin typeface="Times New Roman" panose="02020603050405020304" pitchFamily="18" charset="0"/>
                <a:cs typeface="Times New Roman" panose="02020603050405020304" pitchFamily="18" charset="0"/>
              </a:rPr>
              <a:t>Bold EPI T2* at 2 Tesla, TR = 3.22s</a:t>
            </a:r>
          </a:p>
          <a:p>
            <a:pPr marL="342900" indent="-342900" algn="l">
              <a:lnSpc>
                <a:spcPct val="90000"/>
              </a:lnSpc>
              <a:buFontTx/>
              <a:buChar char="•"/>
            </a:pPr>
            <a:r>
              <a:rPr lang="en-GB" altLang="en-US" b="1" dirty="0">
                <a:solidFill>
                  <a:schemeClr val="accent4"/>
                </a:solidFill>
                <a:latin typeface="Times New Roman" panose="02020603050405020304" pitchFamily="18" charset="0"/>
                <a:cs typeface="Times New Roman" panose="02020603050405020304" pitchFamily="18" charset="0"/>
              </a:rPr>
              <a:t>4 conditions: Fixation, visual motion with and without attention and stationary dots</a:t>
            </a:r>
          </a:p>
          <a:p>
            <a:pPr marL="342900" indent="-342900" algn="l">
              <a:lnSpc>
                <a:spcPct val="90000"/>
              </a:lnSpc>
              <a:buFontTx/>
              <a:buChar char="•"/>
            </a:pPr>
            <a:r>
              <a:rPr lang="en-GB" altLang="en-US" b="1" dirty="0" err="1">
                <a:solidFill>
                  <a:schemeClr val="accent4"/>
                </a:solidFill>
                <a:latin typeface="Times New Roman" panose="02020603050405020304" pitchFamily="18" charset="0"/>
                <a:cs typeface="Times New Roman" panose="02020603050405020304" pitchFamily="18" charset="0"/>
              </a:rPr>
              <a:t>Buechel</a:t>
            </a:r>
            <a:r>
              <a:rPr lang="en-GB" altLang="en-US" b="1" dirty="0">
                <a:solidFill>
                  <a:schemeClr val="accent4"/>
                </a:solidFill>
                <a:latin typeface="Times New Roman" panose="02020603050405020304" pitchFamily="18" charset="0"/>
                <a:cs typeface="Times New Roman" panose="02020603050405020304" pitchFamily="18" charset="0"/>
              </a:rPr>
              <a:t> et al, Brain 1998</a:t>
            </a:r>
          </a:p>
        </p:txBody>
      </p:sp>
      <p:sp>
        <p:nvSpPr>
          <p:cNvPr id="14347" name="Rectangle 11">
            <a:extLst>
              <a:ext uri="{FF2B5EF4-FFF2-40B4-BE49-F238E27FC236}">
                <a16:creationId xmlns:a16="http://schemas.microsoft.com/office/drawing/2014/main" id="{36D72B08-158B-4F4E-BF1D-004D8D63E2D3}"/>
              </a:ext>
            </a:extLst>
          </p:cNvPr>
          <p:cNvSpPr>
            <a:spLocks noChangeArrowheads="1"/>
          </p:cNvSpPr>
          <p:nvPr/>
        </p:nvSpPr>
        <p:spPr bwMode="auto">
          <a:xfrm>
            <a:off x="7956551" y="4829176"/>
            <a:ext cx="1048365"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GB" altLang="en-US" sz="2000">
                <a:solidFill>
                  <a:srgbClr val="FFFF00"/>
                </a:solidFill>
                <a:effectLst>
                  <a:outerShdw blurRad="38100" dist="38100" dir="2700000" algn="tl">
                    <a:srgbClr val="000000"/>
                  </a:outerShdw>
                </a:effectLst>
                <a:latin typeface="Times New Roman" panose="02020603050405020304" pitchFamily="18" charset="0"/>
              </a:rPr>
              <a:t>stimulus</a:t>
            </a:r>
          </a:p>
        </p:txBody>
      </p:sp>
      <p:sp>
        <p:nvSpPr>
          <p:cNvPr id="14348" name="Rectangle 12">
            <a:extLst>
              <a:ext uri="{FF2B5EF4-FFF2-40B4-BE49-F238E27FC236}">
                <a16:creationId xmlns:a16="http://schemas.microsoft.com/office/drawing/2014/main" id="{51E7C52C-E0D4-4A44-988C-66287F6BA38F}"/>
              </a:ext>
            </a:extLst>
          </p:cNvPr>
          <p:cNvSpPr>
            <a:spLocks noChangeArrowheads="1"/>
          </p:cNvSpPr>
          <p:nvPr/>
        </p:nvSpPr>
        <p:spPr bwMode="auto">
          <a:xfrm>
            <a:off x="7235928" y="3155951"/>
            <a:ext cx="1784144" cy="70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GB" altLang="en-US" sz="2000">
                <a:solidFill>
                  <a:srgbClr val="000000"/>
                </a:solidFill>
                <a:effectLst>
                  <a:outerShdw blurRad="38100" dist="38100" dir="2700000" algn="tl">
                    <a:srgbClr val="FFFFFF"/>
                  </a:outerShdw>
                </a:effectLst>
                <a:latin typeface="Times New Roman" panose="02020603050405020304" pitchFamily="18" charset="0"/>
              </a:rPr>
              <a:t>SPM{Z}</a:t>
            </a:r>
          </a:p>
          <a:p>
            <a:pPr algn="ctr"/>
            <a:r>
              <a:rPr lang="en-GB" altLang="en-US" sz="2000">
                <a:solidFill>
                  <a:srgbClr val="000000"/>
                </a:solidFill>
                <a:effectLst>
                  <a:outerShdw blurRad="38100" dist="38100" dir="2700000" algn="tl">
                    <a:srgbClr val="FFFFFF"/>
                  </a:outerShdw>
                </a:effectLst>
                <a:latin typeface="Times New Roman" panose="02020603050405020304" pitchFamily="18" charset="0"/>
              </a:rPr>
              <a:t>LGN activation</a:t>
            </a:r>
          </a:p>
        </p:txBody>
      </p:sp>
      <p:sp>
        <p:nvSpPr>
          <p:cNvPr id="14349" name="Rectangle 13">
            <a:extLst>
              <a:ext uri="{FF2B5EF4-FFF2-40B4-BE49-F238E27FC236}">
                <a16:creationId xmlns:a16="http://schemas.microsoft.com/office/drawing/2014/main" id="{1E04783E-2838-4D57-B5CA-2BD2ED124255}"/>
              </a:ext>
            </a:extLst>
          </p:cNvPr>
          <p:cNvSpPr>
            <a:spLocks noChangeArrowheads="1"/>
          </p:cNvSpPr>
          <p:nvPr/>
        </p:nvSpPr>
        <p:spPr bwMode="auto">
          <a:xfrm>
            <a:off x="2598738" y="3460751"/>
            <a:ext cx="1085234"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GB" altLang="en-US" sz="2000">
                <a:solidFill>
                  <a:srgbClr val="000000"/>
                </a:solidFill>
                <a:effectLst>
                  <a:outerShdw blurRad="38100" dist="38100" dir="2700000" algn="tl">
                    <a:srgbClr val="FFFFFF"/>
                  </a:outerShdw>
                </a:effectLst>
                <a:latin typeface="Times New Roman" panose="02020603050405020304" pitchFamily="18" charset="0"/>
              </a:rPr>
              <a:t>SPM{F}</a:t>
            </a:r>
          </a:p>
        </p:txBody>
      </p:sp>
      <p:sp>
        <p:nvSpPr>
          <p:cNvPr id="14350" name="Rectangle 14">
            <a:extLst>
              <a:ext uri="{FF2B5EF4-FFF2-40B4-BE49-F238E27FC236}">
                <a16:creationId xmlns:a16="http://schemas.microsoft.com/office/drawing/2014/main" id="{9FC03B33-20C8-43E1-BE33-B94E52FFBE19}"/>
              </a:ext>
            </a:extLst>
          </p:cNvPr>
          <p:cNvSpPr>
            <a:spLocks noChangeArrowheads="1"/>
          </p:cNvSpPr>
          <p:nvPr/>
        </p:nvSpPr>
        <p:spPr bwMode="auto">
          <a:xfrm>
            <a:off x="3824288" y="1884364"/>
            <a:ext cx="1639874"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GB" altLang="en-US" sz="2000">
                <a:solidFill>
                  <a:srgbClr val="000000"/>
                </a:solidFill>
                <a:effectLst>
                  <a:outerShdw blurRad="38100" dist="38100" dir="2700000" algn="tl">
                    <a:srgbClr val="FFFFFF"/>
                  </a:outerShdw>
                </a:effectLst>
                <a:latin typeface="Times New Roman" panose="02020603050405020304" pitchFamily="18" charset="0"/>
              </a:rPr>
              <a:t>Design matrix</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E1AB-80BF-4ED3-BF75-BF878340E701}"/>
              </a:ext>
            </a:extLst>
          </p:cNvPr>
          <p:cNvSpPr>
            <a:spLocks noGrp="1"/>
          </p:cNvSpPr>
          <p:nvPr>
            <p:ph type="title"/>
          </p:nvPr>
        </p:nvSpPr>
        <p:spPr>
          <a:xfrm>
            <a:off x="679450" y="327318"/>
            <a:ext cx="9258300" cy="1181100"/>
          </a:xfrm>
        </p:spPr>
        <p:txBody>
          <a:bodyPr/>
          <a:lstStyle/>
          <a:p>
            <a:r>
              <a:rPr lang="en-GB" sz="2400" b="1" dirty="0">
                <a:latin typeface="+mj-lt"/>
                <a:cs typeface="Times New Roman" panose="02020603050405020304" pitchFamily="18" charset="0"/>
              </a:rPr>
              <a:t>Neural Correlates of Perceptual Rivalry in the Human Brain</a:t>
            </a:r>
            <a:br>
              <a:rPr lang="en-GB" sz="2400" b="1" dirty="0">
                <a:latin typeface="+mj-lt"/>
              </a:rPr>
            </a:br>
            <a:r>
              <a:rPr lang="en-GB" sz="2000" b="1" dirty="0">
                <a:latin typeface="+mj-lt"/>
                <a:cs typeface="Times New Roman" panose="02020603050405020304" pitchFamily="18" charset="0"/>
              </a:rPr>
              <a:t>Erik D. </a:t>
            </a:r>
            <a:r>
              <a:rPr lang="en-GB" sz="2000" b="1" dirty="0" err="1">
                <a:latin typeface="+mj-lt"/>
                <a:cs typeface="Times New Roman" panose="02020603050405020304" pitchFamily="18" charset="0"/>
              </a:rPr>
              <a:t>Lumer</a:t>
            </a:r>
            <a:r>
              <a:rPr lang="en-GB" sz="2000" b="1" dirty="0">
                <a:latin typeface="+mj-lt"/>
                <a:cs typeface="Times New Roman" panose="02020603050405020304" pitchFamily="18" charset="0"/>
              </a:rPr>
              <a:t>, Karl J. </a:t>
            </a:r>
            <a:r>
              <a:rPr lang="en-GB" sz="2000" b="1" dirty="0" err="1">
                <a:latin typeface="+mj-lt"/>
                <a:cs typeface="Times New Roman" panose="02020603050405020304" pitchFamily="18" charset="0"/>
              </a:rPr>
              <a:t>Friston</a:t>
            </a:r>
            <a:r>
              <a:rPr lang="en-GB" sz="2000" b="1" dirty="0">
                <a:latin typeface="+mj-lt"/>
                <a:cs typeface="Times New Roman" panose="02020603050405020304" pitchFamily="18" charset="0"/>
              </a:rPr>
              <a:t>, and Geraint Rees</a:t>
            </a:r>
            <a:br>
              <a:rPr lang="en-GB" sz="2400" b="1" dirty="0">
                <a:latin typeface="+mj-lt"/>
                <a:cs typeface="Times New Roman" panose="02020603050405020304" pitchFamily="18" charset="0"/>
              </a:rPr>
            </a:br>
            <a:r>
              <a:rPr lang="en-GB" sz="2000" b="1" dirty="0">
                <a:latin typeface="+mj-lt"/>
                <a:cs typeface="Times New Roman" panose="02020603050405020304" pitchFamily="18" charset="0"/>
              </a:rPr>
              <a:t>Science, 19 Jun 1998 Vol 280, Issue 5371, pp. 1930-1934</a:t>
            </a:r>
            <a:endParaRPr lang="en-GB"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A390A1B-0D4E-4CAB-896F-5D70F9FB98AF}"/>
              </a:ext>
            </a:extLst>
          </p:cNvPr>
          <p:cNvSpPr>
            <a:spLocks noGrp="1"/>
          </p:cNvSpPr>
          <p:nvPr>
            <p:ph idx="1"/>
          </p:nvPr>
        </p:nvSpPr>
        <p:spPr>
          <a:xfrm>
            <a:off x="0" y="1859472"/>
            <a:ext cx="4267200" cy="4525963"/>
          </a:xfrm>
        </p:spPr>
        <p:txBody>
          <a:bodyPr/>
          <a:lstStyle/>
          <a:p>
            <a:pPr marL="342900" indent="-342900">
              <a:buFont typeface="Arial" panose="020B0604020202020204" pitchFamily="34" charset="0"/>
              <a:buChar char="•"/>
            </a:pPr>
            <a:r>
              <a:rPr lang="en-GB" b="1" dirty="0">
                <a:solidFill>
                  <a:schemeClr val="accent4"/>
                </a:solidFill>
              </a:rPr>
              <a:t>An early fMRI study</a:t>
            </a:r>
          </a:p>
          <a:p>
            <a:pPr marL="342900" indent="-342900">
              <a:buFont typeface="Arial" panose="020B0604020202020204" pitchFamily="34" charset="0"/>
              <a:buChar char="•"/>
            </a:pPr>
            <a:r>
              <a:rPr lang="en-GB" b="1" dirty="0">
                <a:solidFill>
                  <a:schemeClr val="accent4"/>
                </a:solidFill>
              </a:rPr>
              <a:t>Binocular rivalry occurs when eyes receive different stimuli</a:t>
            </a:r>
          </a:p>
          <a:p>
            <a:pPr marL="342900" indent="-342900">
              <a:buFont typeface="Arial" panose="020B0604020202020204" pitchFamily="34" charset="0"/>
              <a:buChar char="•"/>
            </a:pPr>
            <a:r>
              <a:rPr lang="en-GB" b="1" dirty="0">
                <a:solidFill>
                  <a:schemeClr val="accent4"/>
                </a:solidFill>
              </a:rPr>
              <a:t>The percept alternates over times of a few seconds</a:t>
            </a:r>
          </a:p>
          <a:p>
            <a:pPr marL="342900" indent="-342900">
              <a:buFont typeface="Arial" panose="020B0604020202020204" pitchFamily="34" charset="0"/>
              <a:buChar char="•"/>
            </a:pPr>
            <a:r>
              <a:rPr lang="en-GB" b="1" dirty="0">
                <a:solidFill>
                  <a:schemeClr val="accent4"/>
                </a:solidFill>
              </a:rPr>
              <a:t>Only fMRI is capable of showing what part of the brain drives the perceptual switch</a:t>
            </a:r>
          </a:p>
          <a:p>
            <a:pPr marL="342900" indent="-342900">
              <a:buFont typeface="Arial" panose="020B0604020202020204" pitchFamily="34" charset="0"/>
              <a:buChar char="•"/>
            </a:pPr>
            <a:endParaRPr lang="en-GB" b="1" dirty="0">
              <a:solidFill>
                <a:schemeClr val="accent4"/>
              </a:solidFill>
            </a:endParaRPr>
          </a:p>
        </p:txBody>
      </p:sp>
      <p:sp>
        <p:nvSpPr>
          <p:cNvPr id="4" name="Text Placeholder 3">
            <a:extLst>
              <a:ext uri="{FF2B5EF4-FFF2-40B4-BE49-F238E27FC236}">
                <a16:creationId xmlns:a16="http://schemas.microsoft.com/office/drawing/2014/main" id="{A71F1C0B-C1FC-419F-8090-6A0511A7946E}"/>
              </a:ext>
            </a:extLst>
          </p:cNvPr>
          <p:cNvSpPr>
            <a:spLocks noGrp="1"/>
          </p:cNvSpPr>
          <p:nvPr>
            <p:ph type="body" sz="quarter" idx="10"/>
          </p:nvPr>
        </p:nvSpPr>
        <p:spPr/>
        <p:txBody>
          <a:bodyPr/>
          <a:lstStyle/>
          <a:p>
            <a:endParaRPr lang="en-GB"/>
          </a:p>
        </p:txBody>
      </p:sp>
      <p:pic>
        <p:nvPicPr>
          <p:cNvPr id="6" name="Picture 5">
            <a:extLst>
              <a:ext uri="{FF2B5EF4-FFF2-40B4-BE49-F238E27FC236}">
                <a16:creationId xmlns:a16="http://schemas.microsoft.com/office/drawing/2014/main" id="{562B41BD-9F2B-45FF-840B-CDC91AEE4EA0}"/>
              </a:ext>
            </a:extLst>
          </p:cNvPr>
          <p:cNvPicPr>
            <a:picLocks noChangeAspect="1"/>
          </p:cNvPicPr>
          <p:nvPr/>
        </p:nvPicPr>
        <p:blipFill>
          <a:blip r:embed="rId2"/>
          <a:stretch>
            <a:fillRect/>
          </a:stretch>
        </p:blipFill>
        <p:spPr>
          <a:xfrm>
            <a:off x="4445000" y="1790700"/>
            <a:ext cx="4614878" cy="4602814"/>
          </a:xfrm>
          <a:prstGeom prst="rect">
            <a:avLst/>
          </a:prstGeom>
        </p:spPr>
      </p:pic>
    </p:spTree>
    <p:extLst>
      <p:ext uri="{BB962C8B-B14F-4D97-AF65-F5344CB8AC3E}">
        <p14:creationId xmlns:p14="http://schemas.microsoft.com/office/powerpoint/2010/main" val="199213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C82B9-C23F-4F68-8DD1-FD449E5323F7}"/>
              </a:ext>
            </a:extLst>
          </p:cNvPr>
          <p:cNvSpPr>
            <a:spLocks noGrp="1"/>
          </p:cNvSpPr>
          <p:nvPr>
            <p:ph type="title"/>
          </p:nvPr>
        </p:nvSpPr>
        <p:spPr>
          <a:xfrm>
            <a:off x="514350" y="274638"/>
            <a:ext cx="9258300" cy="761999"/>
          </a:xfrm>
        </p:spPr>
        <p:txBody>
          <a:bodyPr/>
          <a:lstStyle/>
          <a:p>
            <a:r>
              <a:rPr lang="en-GB" sz="2200" dirty="0"/>
              <a:t>8) Development of NextGen 7T MRI scanner, Berkeley, by Feinberg and colleagues, 2022</a:t>
            </a:r>
          </a:p>
        </p:txBody>
      </p:sp>
      <p:sp>
        <p:nvSpPr>
          <p:cNvPr id="3" name="Content Placeholder 2">
            <a:extLst>
              <a:ext uri="{FF2B5EF4-FFF2-40B4-BE49-F238E27FC236}">
                <a16:creationId xmlns:a16="http://schemas.microsoft.com/office/drawing/2014/main" id="{4B029369-DC76-421E-8954-2F598AEF43CD}"/>
              </a:ext>
            </a:extLst>
          </p:cNvPr>
          <p:cNvSpPr>
            <a:spLocks noGrp="1"/>
          </p:cNvSpPr>
          <p:nvPr>
            <p:ph idx="1"/>
          </p:nvPr>
        </p:nvSpPr>
        <p:spPr>
          <a:xfrm>
            <a:off x="298450" y="1036637"/>
            <a:ext cx="9474200" cy="5326063"/>
          </a:xfrm>
        </p:spPr>
        <p:txBody>
          <a:bodyPr/>
          <a:lstStyle/>
          <a:p>
            <a:pPr algn="l"/>
            <a:r>
              <a:rPr lang="en-GB" sz="2000" dirty="0"/>
              <a:t>G</a:t>
            </a:r>
            <a:r>
              <a:rPr lang="en-GB" sz="2000" i="0" u="none" strike="noStrike" baseline="0" dirty="0"/>
              <a:t>ranularity in human neuroimaging science continues to improve</a:t>
            </a:r>
          </a:p>
          <a:p>
            <a:pPr algn="l"/>
            <a:r>
              <a:rPr lang="en-GB" sz="2000" dirty="0"/>
              <a:t>A</a:t>
            </a:r>
            <a:r>
              <a:rPr lang="en-GB" sz="2000" i="0" u="none" strike="noStrike" baseline="0" dirty="0"/>
              <a:t> next-generation 7 Tesla magnetic resonance imaging scanner was designed and built, by teams of physicists at Berkeley and MGH, and engineers at Siemens</a:t>
            </a:r>
          </a:p>
          <a:p>
            <a:pPr algn="l"/>
            <a:r>
              <a:rPr lang="en-GB" sz="2000" i="0" u="none" strike="noStrike" baseline="0" dirty="0"/>
              <a:t>Reach</a:t>
            </a:r>
            <a:r>
              <a:rPr lang="en-GB" sz="2000" dirty="0"/>
              <a:t>ed </a:t>
            </a:r>
            <a:r>
              <a:rPr lang="en-GB" sz="2000" i="0" u="none" strike="noStrike" baseline="0" dirty="0"/>
              <a:t>ultra-high resolution by implementing several advances in hardware </a:t>
            </a:r>
          </a:p>
          <a:p>
            <a:pPr lvl="1"/>
            <a:r>
              <a:rPr lang="en-GB" sz="1800" i="0" u="none" strike="noStrike" baseline="0" dirty="0"/>
              <a:t>Included a head-only asymmetric gradient coil (200 </a:t>
            </a:r>
            <a:r>
              <a:rPr lang="en-GB" sz="1800" i="0" u="none" strike="noStrike" baseline="0" dirty="0" err="1"/>
              <a:t>mT</a:t>
            </a:r>
            <a:r>
              <a:rPr lang="en-GB" sz="1800" i="0" u="none" strike="noStrike" baseline="0" dirty="0"/>
              <a:t>/m, 900 T/m/s)</a:t>
            </a:r>
          </a:p>
          <a:p>
            <a:pPr lvl="2"/>
            <a:r>
              <a:rPr lang="en-GB" sz="1800" i="0" u="none" strike="noStrike" baseline="0" dirty="0"/>
              <a:t>with an additional third layer of windings </a:t>
            </a:r>
          </a:p>
          <a:p>
            <a:pPr lvl="1"/>
            <a:r>
              <a:rPr lang="en-GB" sz="1800" i="0" u="none" strike="noStrike" baseline="0" dirty="0"/>
              <a:t>A 128-channel</a:t>
            </a:r>
            <a:r>
              <a:rPr lang="en-GB" sz="1800" dirty="0"/>
              <a:t> </a:t>
            </a:r>
            <a:r>
              <a:rPr lang="en-GB" sz="1800" i="0" u="none" strike="noStrike" baseline="0" dirty="0"/>
              <a:t>receiver system was integrated with 64- and 96-channel receiver coil arrays to boost signal in the cerebral cortex</a:t>
            </a:r>
          </a:p>
          <a:p>
            <a:pPr lvl="1"/>
            <a:r>
              <a:rPr lang="en-GB" sz="1800" dirty="0"/>
              <a:t>A</a:t>
            </a:r>
            <a:r>
              <a:rPr lang="en-GB" sz="1800" i="0" u="none" strike="noStrike" baseline="0" dirty="0"/>
              <a:t> 16-channel RF transmit system reduced power deposition and improved image uniformity. </a:t>
            </a:r>
          </a:p>
          <a:p>
            <a:pPr algn="l"/>
            <a:r>
              <a:rPr lang="en-GB" sz="2000" i="0" u="none" strike="noStrike" baseline="0" dirty="0"/>
              <a:t>The scanner routinely performs functional imaging studies at 0.35–0.45 mm isotropic spatial resolution </a:t>
            </a:r>
          </a:p>
          <a:p>
            <a:pPr lvl="1"/>
            <a:r>
              <a:rPr lang="en-GB" sz="1800" dirty="0"/>
              <a:t>R</a:t>
            </a:r>
            <a:r>
              <a:rPr lang="en-GB" sz="1800" i="0" u="none" strike="noStrike" baseline="0" dirty="0"/>
              <a:t>evealing cortical layer-dependent functional activity </a:t>
            </a:r>
          </a:p>
          <a:p>
            <a:pPr lvl="1"/>
            <a:r>
              <a:rPr lang="en-GB" sz="1800" dirty="0"/>
              <a:t>A</a:t>
            </a:r>
            <a:r>
              <a:rPr lang="en-GB" sz="1800" i="0" u="none" strike="noStrike" baseline="0" dirty="0"/>
              <a:t>chieving high angular resolution in diffusion imaging</a:t>
            </a:r>
          </a:p>
          <a:p>
            <a:pPr lvl="1"/>
            <a:r>
              <a:rPr lang="en-GB" sz="1800" dirty="0"/>
              <a:t>R</a:t>
            </a:r>
            <a:r>
              <a:rPr lang="en-GB" sz="1800" i="0" u="none" strike="noStrike" baseline="0" dirty="0"/>
              <a:t>educing acquisition time for both functional and structural imaging</a:t>
            </a:r>
            <a:endParaRPr lang="en-GB" sz="2000" dirty="0"/>
          </a:p>
        </p:txBody>
      </p:sp>
    </p:spTree>
    <p:extLst>
      <p:ext uri="{BB962C8B-B14F-4D97-AF65-F5344CB8AC3E}">
        <p14:creationId xmlns:p14="http://schemas.microsoft.com/office/powerpoint/2010/main" val="181650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959" y="139701"/>
            <a:ext cx="9258300" cy="673099"/>
          </a:xfrm>
        </p:spPr>
        <p:txBody>
          <a:bodyPr/>
          <a:lstStyle/>
          <a:p>
            <a:r>
              <a:rPr lang="en-GB" sz="2200" dirty="0"/>
              <a:t>1) Observation by echoplanar MRI of coronary arteries in adult human heart, in Nottingham in 1987</a:t>
            </a:r>
            <a:endParaRPr lang="en-GB" sz="2200" b="1" dirty="0">
              <a:latin typeface="Times New Roman" pitchFamily="18" charset="0"/>
              <a:cs typeface="Times New Roman" pitchFamily="18" charset="0"/>
            </a:endParaRPr>
          </a:p>
        </p:txBody>
      </p:sp>
      <p:sp>
        <p:nvSpPr>
          <p:cNvPr id="3" name="Content Placeholder 2"/>
          <p:cNvSpPr>
            <a:spLocks noGrp="1"/>
          </p:cNvSpPr>
          <p:nvPr>
            <p:ph idx="1"/>
          </p:nvPr>
        </p:nvSpPr>
        <p:spPr>
          <a:xfrm>
            <a:off x="0" y="971548"/>
            <a:ext cx="5787159" cy="5429251"/>
          </a:xfrm>
        </p:spPr>
        <p:txBody>
          <a:bodyPr/>
          <a:lstStyle/>
          <a:p>
            <a:pPr lvl="0"/>
            <a:r>
              <a:rPr lang="en-GB" sz="2000" dirty="0"/>
              <a:t>Sir Peter Mansfield invented EPI in 1977. </a:t>
            </a:r>
          </a:p>
          <a:p>
            <a:pPr lvl="0"/>
            <a:r>
              <a:rPr lang="en-GB" sz="2000" dirty="0"/>
              <a:t>He won the Nobel Prize in 2003</a:t>
            </a:r>
          </a:p>
          <a:p>
            <a:pPr lvl="0"/>
            <a:r>
              <a:rPr lang="en-GB" sz="2000" dirty="0"/>
              <a:t>Magnet field strength 0.1 T</a:t>
            </a:r>
          </a:p>
          <a:p>
            <a:pPr lvl="0"/>
            <a:r>
              <a:rPr lang="en-GB" sz="2000" dirty="0"/>
              <a:t>The slice thickness was 12 mm and each image consisted of 64 x 64 original pixels with 6 mm resolution</a:t>
            </a:r>
          </a:p>
          <a:p>
            <a:pPr lvl="0"/>
            <a:r>
              <a:rPr lang="en-GB" sz="2000" dirty="0"/>
              <a:t>Acquisition time was 35 </a:t>
            </a:r>
            <a:r>
              <a:rPr lang="en-GB" sz="2000" dirty="0" err="1"/>
              <a:t>ms</a:t>
            </a:r>
            <a:endParaRPr lang="en-GB" sz="2000" dirty="0"/>
          </a:p>
          <a:p>
            <a:pPr lvl="0"/>
            <a:r>
              <a:rPr lang="en-GB" sz="2000" dirty="0"/>
              <a:t>Home-built software and hardware</a:t>
            </a:r>
          </a:p>
          <a:p>
            <a:pPr lvl="0"/>
            <a:r>
              <a:rPr lang="en-GB" sz="2000" dirty="0"/>
              <a:t>Lancet, October 24, 1987</a:t>
            </a:r>
          </a:p>
          <a:p>
            <a:pPr lvl="0"/>
            <a:r>
              <a:rPr lang="en-GB" sz="1400" dirty="0"/>
              <a:t>M. </a:t>
            </a:r>
            <a:r>
              <a:rPr lang="en-GB" sz="1400" dirty="0" err="1"/>
              <a:t>Stehling</a:t>
            </a:r>
            <a:r>
              <a:rPr lang="en-GB" sz="1400" dirty="0"/>
              <a:t>, B. Chapman, P. Glover, R.J. </a:t>
            </a:r>
            <a:r>
              <a:rPr lang="en-GB" sz="1400" dirty="0" err="1"/>
              <a:t>Ordidge</a:t>
            </a:r>
            <a:r>
              <a:rPr lang="en-GB" sz="1400" dirty="0"/>
              <a:t>, P. Mansfield, D. </a:t>
            </a:r>
            <a:r>
              <a:rPr lang="en-GB" sz="1400" dirty="0" err="1"/>
              <a:t>Dutka</a:t>
            </a:r>
            <a:r>
              <a:rPr lang="en-GB" sz="1400" dirty="0"/>
              <a:t>, A. </a:t>
            </a:r>
            <a:r>
              <a:rPr lang="en-GB" sz="1400" dirty="0" err="1"/>
              <a:t>Howseman</a:t>
            </a:r>
            <a:r>
              <a:rPr lang="en-GB" sz="1400" dirty="0"/>
              <a:t>, R. </a:t>
            </a:r>
            <a:r>
              <a:rPr lang="en-GB" sz="1400" dirty="0" err="1"/>
              <a:t>Coxon</a:t>
            </a:r>
            <a:r>
              <a:rPr lang="en-GB" sz="1400" dirty="0"/>
              <a:t>, R. Turner, G. </a:t>
            </a:r>
            <a:r>
              <a:rPr lang="en-GB" sz="1400" dirty="0" err="1"/>
              <a:t>Jaroszkiewicz</a:t>
            </a:r>
            <a:r>
              <a:rPr lang="en-GB" sz="1400" dirty="0"/>
              <a:t>, G.K. Morris, B.S. Worthington, R.E. Coupland</a:t>
            </a:r>
          </a:p>
          <a:p>
            <a:pPr lvl="0"/>
            <a:r>
              <a:rPr lang="en-GB" sz="2000" dirty="0" err="1"/>
              <a:t>Dutka</a:t>
            </a:r>
            <a:r>
              <a:rPr lang="en-GB" sz="2000" dirty="0"/>
              <a:t> and Morris were cardiologists</a:t>
            </a:r>
          </a:p>
          <a:p>
            <a:pPr lvl="0"/>
            <a:r>
              <a:rPr lang="en-GB" sz="2000" dirty="0"/>
              <a:t>Brian Worthington was a pioneering radiologist</a:t>
            </a:r>
          </a:p>
          <a:p>
            <a:pPr lvl="0"/>
            <a:r>
              <a:rPr lang="en-GB" sz="2000" dirty="0"/>
              <a:t>Coupland was an anatomist</a:t>
            </a:r>
          </a:p>
          <a:p>
            <a:pPr lvl="0"/>
            <a:r>
              <a:rPr lang="en-GB" sz="2000" dirty="0"/>
              <a:t>All the other authors were physicists</a:t>
            </a:r>
          </a:p>
        </p:txBody>
      </p:sp>
      <p:pic>
        <p:nvPicPr>
          <p:cNvPr id="5" name="Picture 4">
            <a:extLst>
              <a:ext uri="{FF2B5EF4-FFF2-40B4-BE49-F238E27FC236}">
                <a16:creationId xmlns:a16="http://schemas.microsoft.com/office/drawing/2014/main" id="{0A72269C-AC91-4A46-91D3-66CB1C0B6438}"/>
              </a:ext>
            </a:extLst>
          </p:cNvPr>
          <p:cNvPicPr>
            <a:picLocks noChangeAspect="1"/>
          </p:cNvPicPr>
          <p:nvPr/>
        </p:nvPicPr>
        <p:blipFill>
          <a:blip r:embed="rId2"/>
          <a:stretch>
            <a:fillRect/>
          </a:stretch>
        </p:blipFill>
        <p:spPr>
          <a:xfrm>
            <a:off x="5894640" y="984248"/>
            <a:ext cx="4248619" cy="5322619"/>
          </a:xfrm>
          <a:prstGeom prst="rect">
            <a:avLst/>
          </a:prstGeom>
        </p:spPr>
      </p:pic>
    </p:spTree>
    <p:extLst>
      <p:ext uri="{BB962C8B-B14F-4D97-AF65-F5344CB8AC3E}">
        <p14:creationId xmlns:p14="http://schemas.microsoft.com/office/powerpoint/2010/main" val="105931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F0D37-A586-4A5C-9250-2ADD93A15803}"/>
              </a:ext>
            </a:extLst>
          </p:cNvPr>
          <p:cNvSpPr>
            <a:spLocks noGrp="1"/>
          </p:cNvSpPr>
          <p:nvPr>
            <p:ph type="title"/>
          </p:nvPr>
        </p:nvSpPr>
        <p:spPr>
          <a:xfrm>
            <a:off x="114300" y="203200"/>
            <a:ext cx="10172700" cy="1759698"/>
          </a:xfrm>
        </p:spPr>
        <p:txBody>
          <a:bodyPr/>
          <a:lstStyle/>
          <a:p>
            <a:r>
              <a:rPr lang="en-GB" sz="1800" dirty="0">
                <a:solidFill>
                  <a:schemeClr val="tx1"/>
                </a:solidFill>
              </a:rPr>
              <a:t>Next-generation MRI scanner designed for ultra-high-resolution human brain imaging at 7 Tesla. </a:t>
            </a:r>
            <a:br>
              <a:rPr lang="en-GB" sz="1800" dirty="0">
                <a:solidFill>
                  <a:schemeClr val="tx1"/>
                </a:solidFill>
              </a:rPr>
            </a:br>
            <a:br>
              <a:rPr lang="en-GB" sz="2000" dirty="0"/>
            </a:br>
            <a:r>
              <a:rPr lang="en-GB" sz="1600" b="1" dirty="0"/>
              <a:t>Feinberg DA</a:t>
            </a:r>
            <a:r>
              <a:rPr lang="en-GB" sz="1600" dirty="0"/>
              <a:t>, Beckett AJS, Vu AT, </a:t>
            </a:r>
            <a:r>
              <a:rPr lang="en-GB" sz="1600" dirty="0" err="1"/>
              <a:t>Stockmann</a:t>
            </a:r>
            <a:r>
              <a:rPr lang="en-GB" sz="1600" dirty="0"/>
              <a:t> J, Huber L, Ma S, </a:t>
            </a:r>
            <a:r>
              <a:rPr lang="en-GB" sz="1600" dirty="0" err="1"/>
              <a:t>Ahn</a:t>
            </a:r>
            <a:r>
              <a:rPr lang="en-GB" sz="1600" dirty="0"/>
              <a:t> S, </a:t>
            </a:r>
            <a:r>
              <a:rPr lang="en-GB" sz="1600" dirty="0" err="1"/>
              <a:t>Setsompop</a:t>
            </a:r>
            <a:r>
              <a:rPr lang="en-GB" sz="1600" dirty="0"/>
              <a:t> K, Cao X, Park S, Liu C, Wald LL, </a:t>
            </a:r>
            <a:r>
              <a:rPr lang="en-GB" sz="1600" dirty="0" err="1"/>
              <a:t>Polimeni</a:t>
            </a:r>
            <a:r>
              <a:rPr lang="en-GB" sz="1600" dirty="0"/>
              <a:t> JR, </a:t>
            </a:r>
            <a:r>
              <a:rPr lang="en-GB" sz="1600" dirty="0" err="1"/>
              <a:t>Mareyam</a:t>
            </a:r>
            <a:r>
              <a:rPr lang="en-GB" sz="1600" dirty="0"/>
              <a:t> A, Gruber B, </a:t>
            </a:r>
            <a:r>
              <a:rPr lang="en-GB" sz="1600" dirty="0" err="1"/>
              <a:t>Stirnberg</a:t>
            </a:r>
            <a:r>
              <a:rPr lang="en-GB" sz="1600" dirty="0"/>
              <a:t> R, Liao C, Yacoub E, </a:t>
            </a:r>
            <a:r>
              <a:rPr lang="en-GB" sz="1600" dirty="0" err="1"/>
              <a:t>Davids</a:t>
            </a:r>
            <a:r>
              <a:rPr lang="en-GB" sz="1600" dirty="0"/>
              <a:t> M, Bell P, </a:t>
            </a:r>
            <a:r>
              <a:rPr lang="en-GB" sz="1600" dirty="0" err="1"/>
              <a:t>Rummert</a:t>
            </a:r>
            <a:r>
              <a:rPr lang="en-GB" sz="1600" dirty="0"/>
              <a:t> E, Koehler M, </a:t>
            </a:r>
            <a:r>
              <a:rPr lang="en-GB" sz="1600" dirty="0" err="1"/>
              <a:t>Potthast</a:t>
            </a:r>
            <a:r>
              <a:rPr lang="en-GB" sz="1600" dirty="0"/>
              <a:t> A, Gonzalez-</a:t>
            </a:r>
            <a:r>
              <a:rPr lang="en-GB" sz="1600" dirty="0" err="1"/>
              <a:t>Insua</a:t>
            </a:r>
            <a:r>
              <a:rPr lang="en-GB" sz="1600" dirty="0"/>
              <a:t> I, Stocker S, </a:t>
            </a:r>
            <a:r>
              <a:rPr lang="en-GB" sz="1600" dirty="0" err="1"/>
              <a:t>Gunamony</a:t>
            </a:r>
            <a:r>
              <a:rPr lang="en-GB" sz="1600" dirty="0"/>
              <a:t> S, Dietz P. </a:t>
            </a:r>
            <a:br>
              <a:rPr lang="en-GB" sz="1600" dirty="0"/>
            </a:br>
            <a:br>
              <a:rPr lang="en-GB" sz="1600" dirty="0"/>
            </a:br>
            <a:r>
              <a:rPr lang="en-GB" sz="1800" dirty="0"/>
              <a:t>Nat Methods. 2023 Dec;20(12):2048-2057.</a:t>
            </a:r>
            <a:endParaRPr lang="en-GB" sz="1600" dirty="0"/>
          </a:p>
        </p:txBody>
      </p:sp>
      <p:pic>
        <p:nvPicPr>
          <p:cNvPr id="5" name="Picture 4">
            <a:extLst>
              <a:ext uri="{FF2B5EF4-FFF2-40B4-BE49-F238E27FC236}">
                <a16:creationId xmlns:a16="http://schemas.microsoft.com/office/drawing/2014/main" id="{AA6A8F67-A131-415B-9D78-097A795D4BC0}"/>
              </a:ext>
            </a:extLst>
          </p:cNvPr>
          <p:cNvPicPr>
            <a:picLocks noChangeAspect="1"/>
          </p:cNvPicPr>
          <p:nvPr/>
        </p:nvPicPr>
        <p:blipFill>
          <a:blip r:embed="rId2"/>
          <a:stretch>
            <a:fillRect/>
          </a:stretch>
        </p:blipFill>
        <p:spPr>
          <a:xfrm>
            <a:off x="2239995" y="2054232"/>
            <a:ext cx="6060526" cy="3368667"/>
          </a:xfrm>
          <a:prstGeom prst="rect">
            <a:avLst/>
          </a:prstGeom>
        </p:spPr>
      </p:pic>
      <p:sp>
        <p:nvSpPr>
          <p:cNvPr id="9" name="TextBox 8">
            <a:extLst>
              <a:ext uri="{FF2B5EF4-FFF2-40B4-BE49-F238E27FC236}">
                <a16:creationId xmlns:a16="http://schemas.microsoft.com/office/drawing/2014/main" id="{64154DDB-93B3-474D-B8AC-41A6B398FFE1}"/>
              </a:ext>
            </a:extLst>
          </p:cNvPr>
          <p:cNvSpPr txBox="1"/>
          <p:nvPr/>
        </p:nvSpPr>
        <p:spPr>
          <a:xfrm>
            <a:off x="136865" y="5551397"/>
            <a:ext cx="10127569" cy="923330"/>
          </a:xfrm>
          <a:prstGeom prst="rect">
            <a:avLst/>
          </a:prstGeom>
          <a:noFill/>
        </p:spPr>
        <p:txBody>
          <a:bodyPr wrap="square">
            <a:spAutoFit/>
          </a:bodyPr>
          <a:lstStyle/>
          <a:p>
            <a:pPr fontAlgn="base"/>
            <a:r>
              <a:rPr lang="en-GB" sz="1800" b="1" kern="1200" dirty="0">
                <a:solidFill>
                  <a:srgbClr val="000000"/>
                </a:solidFill>
                <a:effectLst/>
                <a:latin typeface="Times New Roman" panose="02020603050405020304" pitchFamily="18" charset="0"/>
                <a:ea typeface="MS PGothic" panose="020B0600070205080204" pitchFamily="34" charset="-128"/>
              </a:rPr>
              <a:t>Layer fMRI, combining 0.45 mm and 0.39 mm isotropic resolution data (in 2-mm-thick V1 human cortex) differentiates activation in cortical layers in supra- and infra-granular layers from a flashing checkerboard task. </a:t>
            </a:r>
            <a:endParaRPr lang="en-GB"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32129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833B-9591-484C-9C34-B611EB4A90E8}"/>
              </a:ext>
            </a:extLst>
          </p:cNvPr>
          <p:cNvSpPr>
            <a:spLocks noGrp="1"/>
          </p:cNvSpPr>
          <p:nvPr>
            <p:ph type="title"/>
          </p:nvPr>
        </p:nvSpPr>
        <p:spPr>
          <a:xfrm>
            <a:off x="514350" y="274638"/>
            <a:ext cx="9258300" cy="373062"/>
          </a:xfrm>
        </p:spPr>
        <p:txBody>
          <a:bodyPr/>
          <a:lstStyle/>
          <a:p>
            <a:r>
              <a:rPr lang="en-GB" dirty="0"/>
              <a:t>Conclusion and Take Home Messages</a:t>
            </a:r>
          </a:p>
        </p:txBody>
      </p:sp>
      <p:sp>
        <p:nvSpPr>
          <p:cNvPr id="3" name="Content Placeholder 2">
            <a:extLst>
              <a:ext uri="{FF2B5EF4-FFF2-40B4-BE49-F238E27FC236}">
                <a16:creationId xmlns:a16="http://schemas.microsoft.com/office/drawing/2014/main" id="{770AEB02-5ACB-4D3D-B8AC-A9D4F95237CD}"/>
              </a:ext>
            </a:extLst>
          </p:cNvPr>
          <p:cNvSpPr>
            <a:spLocks noGrp="1"/>
          </p:cNvSpPr>
          <p:nvPr>
            <p:ph idx="1"/>
          </p:nvPr>
        </p:nvSpPr>
        <p:spPr>
          <a:xfrm>
            <a:off x="266700" y="778668"/>
            <a:ext cx="9505950" cy="5622131"/>
          </a:xfrm>
        </p:spPr>
        <p:txBody>
          <a:bodyPr/>
          <a:lstStyle/>
          <a:p>
            <a:r>
              <a:rPr lang="en-GB" dirty="0"/>
              <a:t>In 40 years, MRI has benefitted from tremendous cumulative advances in technique</a:t>
            </a:r>
          </a:p>
          <a:p>
            <a:pPr lvl="1" indent="-342900">
              <a:lnSpc>
                <a:spcPct val="107000"/>
              </a:lnSpc>
              <a:buFont typeface="+mj-lt"/>
              <a:buAutoNum type="alphaLcParenR"/>
            </a:pPr>
            <a:r>
              <a:rPr lang="en-GB" sz="1800" kern="100" dirty="0">
                <a:effectLst/>
                <a:latin typeface="Times New Roman" panose="02020603050405020304" pitchFamily="18" charset="0"/>
                <a:ea typeface="Calibri" panose="020F0502020204030204" pitchFamily="34" charset="0"/>
              </a:rPr>
              <a:t>In fields like MRI, the inventiveness of physicists is vital</a:t>
            </a:r>
          </a:p>
          <a:p>
            <a:pPr lvl="2" indent="-342900">
              <a:lnSpc>
                <a:spcPct val="107000"/>
              </a:lnSpc>
            </a:pPr>
            <a:r>
              <a:rPr lang="en-GB" sz="1800" kern="100" dirty="0">
                <a:effectLst/>
                <a:latin typeface="Times New Roman" panose="02020603050405020304" pitchFamily="18" charset="0"/>
                <a:ea typeface="Calibri" panose="020F0502020204030204" pitchFamily="34" charset="0"/>
              </a:rPr>
              <a:t>but also greatly needs the amplification factor of radiological interest to make any change to standard equipment and practise. </a:t>
            </a:r>
          </a:p>
          <a:p>
            <a:pPr lvl="2" indent="-342900">
              <a:lnSpc>
                <a:spcPct val="107000"/>
              </a:lnSpc>
            </a:pPr>
            <a:r>
              <a:rPr lang="en-GB" sz="1800" kern="100" dirty="0">
                <a:effectLst/>
                <a:latin typeface="Times New Roman" panose="02020603050405020304" pitchFamily="18" charset="0"/>
                <a:ea typeface="Calibri" panose="020F0502020204030204" pitchFamily="34" charset="0"/>
              </a:rPr>
              <a:t>MRI physicists need to learn to think and speak like radiologists.</a:t>
            </a:r>
          </a:p>
          <a:p>
            <a:pPr lvl="1" indent="-342900">
              <a:lnSpc>
                <a:spcPct val="107000"/>
              </a:lnSpc>
              <a:buFont typeface="+mj-lt"/>
              <a:buAutoNum type="alphaLcParenR"/>
            </a:pPr>
            <a:r>
              <a:rPr lang="en-GB" sz="1800" kern="100" dirty="0">
                <a:effectLst/>
                <a:latin typeface="Times New Roman" panose="02020603050405020304" pitchFamily="18" charset="0"/>
                <a:ea typeface="Calibri" panose="020F0502020204030204" pitchFamily="34" charset="0"/>
              </a:rPr>
              <a:t>MRI scientists are strongly encouraged to develop personal links based on shared research interest and mutual respect with engineers in the companies that provide their equipment.</a:t>
            </a:r>
          </a:p>
          <a:p>
            <a:pPr lvl="1" indent="-342900">
              <a:lnSpc>
                <a:spcPct val="107000"/>
              </a:lnSpc>
              <a:buFont typeface="+mj-lt"/>
              <a:buAutoNum type="alphaLcParenR"/>
            </a:pPr>
            <a:r>
              <a:rPr lang="en-GB" sz="1800" kern="100" dirty="0">
                <a:effectLst/>
                <a:latin typeface="Times New Roman" panose="02020603050405020304" pitchFamily="18" charset="0"/>
                <a:ea typeface="Calibri" panose="020F0502020204030204" pitchFamily="34" charset="0"/>
              </a:rPr>
              <a:t>Wise management is required when the skills and objectives of all three worlds, physics, radiology and engineering, need to be combined. </a:t>
            </a:r>
          </a:p>
          <a:p>
            <a:pPr lvl="2" indent="-342900">
              <a:lnSpc>
                <a:spcPct val="107000"/>
              </a:lnSpc>
            </a:pPr>
            <a:r>
              <a:rPr lang="en-GB" sz="1800" kern="100" dirty="0">
                <a:effectLst/>
                <a:latin typeface="Times New Roman" panose="02020603050405020304" pitchFamily="18" charset="0"/>
                <a:ea typeface="Calibri" panose="020F0502020204030204" pitchFamily="34" charset="0"/>
              </a:rPr>
              <a:t>Interests and rewards need to be carefully balanced.</a:t>
            </a:r>
          </a:p>
          <a:p>
            <a:pPr lvl="1" indent="-342900">
              <a:lnSpc>
                <a:spcPct val="107000"/>
              </a:lnSpc>
              <a:buFont typeface="+mj-lt"/>
              <a:buAutoNum type="alphaLcParenR"/>
            </a:pPr>
            <a:r>
              <a:rPr lang="en-GB" sz="1800" kern="100" dirty="0">
                <a:effectLst/>
                <a:latin typeface="Times New Roman" panose="02020603050405020304" pitchFamily="18" charset="0"/>
                <a:ea typeface="Calibri" panose="020F0502020204030204" pitchFamily="34" charset="0"/>
              </a:rPr>
              <a:t>Large companies often benefit by quietly encouraging the independent enterprise of their more ambitious engineers.</a:t>
            </a:r>
          </a:p>
          <a:p>
            <a:pPr lvl="1" indent="-342900">
              <a:lnSpc>
                <a:spcPct val="107000"/>
              </a:lnSpc>
              <a:spcAft>
                <a:spcPts val="800"/>
              </a:spcAft>
              <a:buFont typeface="+mj-lt"/>
              <a:buAutoNum type="alphaLcParenR"/>
            </a:pPr>
            <a:r>
              <a:rPr lang="en-GB" sz="1800" kern="100" dirty="0">
                <a:solidFill>
                  <a:srgbClr val="FF0000"/>
                </a:solidFill>
                <a:effectLst/>
                <a:latin typeface="Times New Roman" panose="02020603050405020304" pitchFamily="18" charset="0"/>
                <a:ea typeface="Calibri" panose="020F0502020204030204" pitchFamily="34" charset="0"/>
              </a:rPr>
              <a:t>The limiting factor for scientific discovery should never be the inadequacy of the equipment, but only the creative imagination of the innovator.</a:t>
            </a:r>
          </a:p>
          <a:p>
            <a:endParaRPr lang="en-GB" dirty="0"/>
          </a:p>
        </p:txBody>
      </p:sp>
    </p:spTree>
    <p:extLst>
      <p:ext uri="{BB962C8B-B14F-4D97-AF65-F5344CB8AC3E}">
        <p14:creationId xmlns:p14="http://schemas.microsoft.com/office/powerpoint/2010/main" val="335624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305844"/>
            <a:ext cx="8534399" cy="598396"/>
          </a:xfrm>
        </p:spPr>
        <p:txBody>
          <a:bodyPr/>
          <a:lstStyle/>
          <a:p>
            <a:r>
              <a:rPr lang="en-GB" sz="2000" dirty="0"/>
              <a:t>2) Transformative improvements in gradient coil technology, from 1986 to 1990, at Nottingham and GE Schenectady</a:t>
            </a:r>
          </a:p>
        </p:txBody>
      </p:sp>
      <p:pic>
        <p:nvPicPr>
          <p:cNvPr id="4" name="Picture 3">
            <a:extLst>
              <a:ext uri="{FF2B5EF4-FFF2-40B4-BE49-F238E27FC236}">
                <a16:creationId xmlns:a16="http://schemas.microsoft.com/office/drawing/2014/main" id="{3BCB7085-3CE4-4BBD-A7EB-F73B9C830D52}"/>
              </a:ext>
            </a:extLst>
          </p:cNvPr>
          <p:cNvPicPr>
            <a:picLocks noChangeAspect="1"/>
          </p:cNvPicPr>
          <p:nvPr/>
        </p:nvPicPr>
        <p:blipFill>
          <a:blip r:embed="rId2"/>
          <a:stretch>
            <a:fillRect/>
          </a:stretch>
        </p:blipFill>
        <p:spPr>
          <a:xfrm>
            <a:off x="1460500" y="1059044"/>
            <a:ext cx="7099278" cy="5342219"/>
          </a:xfrm>
          <a:prstGeom prst="rect">
            <a:avLst/>
          </a:prstGeom>
        </p:spPr>
      </p:pic>
    </p:spTree>
    <p:extLst>
      <p:ext uri="{BB962C8B-B14F-4D97-AF65-F5344CB8AC3E}">
        <p14:creationId xmlns:p14="http://schemas.microsoft.com/office/powerpoint/2010/main" val="1963899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A025D-BDFE-4BED-810B-D67C78D26094}"/>
              </a:ext>
            </a:extLst>
          </p:cNvPr>
          <p:cNvSpPr>
            <a:spLocks noGrp="1"/>
          </p:cNvSpPr>
          <p:nvPr>
            <p:ph type="title"/>
          </p:nvPr>
        </p:nvSpPr>
        <p:spPr>
          <a:xfrm>
            <a:off x="514350" y="274638"/>
            <a:ext cx="9258300" cy="482600"/>
          </a:xfrm>
        </p:spPr>
        <p:txBody>
          <a:bodyPr/>
          <a:lstStyle/>
          <a:p>
            <a:r>
              <a:rPr lang="en-GB" dirty="0"/>
              <a:t>Target Field Method for designing gradient coils (Turner, 1986)</a:t>
            </a:r>
          </a:p>
        </p:txBody>
      </p:sp>
      <p:pic>
        <p:nvPicPr>
          <p:cNvPr id="4" name="Picture 3">
            <a:extLst>
              <a:ext uri="{FF2B5EF4-FFF2-40B4-BE49-F238E27FC236}">
                <a16:creationId xmlns:a16="http://schemas.microsoft.com/office/drawing/2014/main" id="{25F5A770-6ABD-4EEF-ADF9-E8F7F80AFD4C}"/>
              </a:ext>
            </a:extLst>
          </p:cNvPr>
          <p:cNvPicPr>
            <a:picLocks noChangeAspect="1"/>
          </p:cNvPicPr>
          <p:nvPr/>
        </p:nvPicPr>
        <p:blipFill>
          <a:blip r:embed="rId2"/>
          <a:stretch>
            <a:fillRect/>
          </a:stretch>
        </p:blipFill>
        <p:spPr>
          <a:xfrm>
            <a:off x="1034039" y="1532642"/>
            <a:ext cx="8218921" cy="4817988"/>
          </a:xfrm>
          <a:prstGeom prst="rect">
            <a:avLst/>
          </a:prstGeom>
        </p:spPr>
      </p:pic>
      <p:pic>
        <p:nvPicPr>
          <p:cNvPr id="6" name="Picture 5">
            <a:extLst>
              <a:ext uri="{FF2B5EF4-FFF2-40B4-BE49-F238E27FC236}">
                <a16:creationId xmlns:a16="http://schemas.microsoft.com/office/drawing/2014/main" id="{8492539A-DFF5-4FC2-A1B6-B1F3AD3B583A}"/>
              </a:ext>
            </a:extLst>
          </p:cNvPr>
          <p:cNvPicPr>
            <a:picLocks noChangeAspect="1"/>
          </p:cNvPicPr>
          <p:nvPr/>
        </p:nvPicPr>
        <p:blipFill>
          <a:blip r:embed="rId3"/>
          <a:stretch>
            <a:fillRect/>
          </a:stretch>
        </p:blipFill>
        <p:spPr>
          <a:xfrm>
            <a:off x="1479549" y="795499"/>
            <a:ext cx="7683500" cy="737143"/>
          </a:xfrm>
          <a:prstGeom prst="rect">
            <a:avLst/>
          </a:prstGeom>
        </p:spPr>
      </p:pic>
    </p:spTree>
    <p:extLst>
      <p:ext uri="{BB962C8B-B14F-4D97-AF65-F5344CB8AC3E}">
        <p14:creationId xmlns:p14="http://schemas.microsoft.com/office/powerpoint/2010/main" val="1111860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881062"/>
          </a:xfrm>
        </p:spPr>
        <p:txBody>
          <a:bodyPr/>
          <a:lstStyle/>
          <a:p>
            <a:r>
              <a:rPr lang="en-GB" dirty="0"/>
              <a:t>Nottingham, 1984-88 : Peter Mansfield, Barry Chapman, Roger Bowley</a:t>
            </a:r>
          </a:p>
        </p:txBody>
      </p:sp>
      <p:pic>
        <p:nvPicPr>
          <p:cNvPr id="9" name="Picture 8" descr="A picture containing text&#10;&#10;Description automatically generated">
            <a:extLst>
              <a:ext uri="{FF2B5EF4-FFF2-40B4-BE49-F238E27FC236}">
                <a16:creationId xmlns:a16="http://schemas.microsoft.com/office/drawing/2014/main" id="{B9E88B45-D240-42B2-A75F-F4103DAC9C1F}"/>
              </a:ext>
            </a:extLst>
          </p:cNvPr>
          <p:cNvPicPr>
            <a:picLocks noChangeAspect="1"/>
          </p:cNvPicPr>
          <p:nvPr/>
        </p:nvPicPr>
        <p:blipFill>
          <a:blip r:embed="rId2"/>
          <a:stretch>
            <a:fillRect/>
          </a:stretch>
        </p:blipFill>
        <p:spPr>
          <a:xfrm>
            <a:off x="2997200" y="1155701"/>
            <a:ext cx="5321300" cy="3580436"/>
          </a:xfrm>
          <a:prstGeom prst="rect">
            <a:avLst/>
          </a:prstGeom>
        </p:spPr>
      </p:pic>
      <p:sp>
        <p:nvSpPr>
          <p:cNvPr id="10" name="TextBox 9">
            <a:extLst>
              <a:ext uri="{FF2B5EF4-FFF2-40B4-BE49-F238E27FC236}">
                <a16:creationId xmlns:a16="http://schemas.microsoft.com/office/drawing/2014/main" id="{8ECDE2CA-F774-445D-99DA-3F34EB657F11}"/>
              </a:ext>
            </a:extLst>
          </p:cNvPr>
          <p:cNvSpPr txBox="1"/>
          <p:nvPr/>
        </p:nvSpPr>
        <p:spPr>
          <a:xfrm>
            <a:off x="201504" y="4886691"/>
            <a:ext cx="9571146" cy="1631216"/>
          </a:xfrm>
          <a:prstGeom prst="rect">
            <a:avLst/>
          </a:prstGeom>
          <a:noFill/>
        </p:spPr>
        <p:txBody>
          <a:bodyPr wrap="none" rtlCol="0">
            <a:spAutoFit/>
          </a:bodyPr>
          <a:lstStyle/>
          <a:p>
            <a:r>
              <a:rPr lang="en-GB" sz="2000" b="1" dirty="0">
                <a:solidFill>
                  <a:schemeClr val="accent4"/>
                </a:solidFill>
                <a:latin typeface="+mn-lt"/>
              </a:rPr>
              <a:t>Double-shielded whole body gradient coil, designed by Bob Turner (x and y gradients)</a:t>
            </a:r>
          </a:p>
          <a:p>
            <a:r>
              <a:rPr lang="en-GB" sz="2000" b="1" dirty="0">
                <a:solidFill>
                  <a:schemeClr val="accent4"/>
                </a:solidFill>
                <a:latin typeface="+mn-lt"/>
              </a:rPr>
              <a:t>and Barry Chapman (z-gradients). Primary transverse gradients were conventional </a:t>
            </a:r>
          </a:p>
          <a:p>
            <a:r>
              <a:rPr lang="en-GB" sz="2000" b="1" dirty="0">
                <a:solidFill>
                  <a:schemeClr val="accent4"/>
                </a:solidFill>
                <a:latin typeface="+mn-lt"/>
              </a:rPr>
              <a:t>double-saddles</a:t>
            </a:r>
          </a:p>
          <a:p>
            <a:endParaRPr lang="en-GB" sz="2000" b="1" dirty="0">
              <a:solidFill>
                <a:schemeClr val="accent4"/>
              </a:solidFill>
              <a:latin typeface="+mn-lt"/>
            </a:endParaRPr>
          </a:p>
          <a:p>
            <a:r>
              <a:rPr lang="en-GB" sz="2000" b="1" dirty="0">
                <a:solidFill>
                  <a:schemeClr val="accent4"/>
                </a:solidFill>
                <a:latin typeface="+mn-lt"/>
              </a:rPr>
              <a:t>Built in 1987 by Oxford Magnets </a:t>
            </a:r>
          </a:p>
        </p:txBody>
      </p:sp>
    </p:spTree>
    <p:extLst>
      <p:ext uri="{BB962C8B-B14F-4D97-AF65-F5344CB8AC3E}">
        <p14:creationId xmlns:p14="http://schemas.microsoft.com/office/powerpoint/2010/main" val="3734883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02F27-1DA5-4826-BD29-40F04FA16401}"/>
              </a:ext>
            </a:extLst>
          </p:cNvPr>
          <p:cNvSpPr>
            <a:spLocks noGrp="1"/>
          </p:cNvSpPr>
          <p:nvPr>
            <p:ph type="title"/>
          </p:nvPr>
        </p:nvSpPr>
        <p:spPr>
          <a:xfrm>
            <a:off x="306089" y="2681228"/>
            <a:ext cx="5180611" cy="1363782"/>
          </a:xfrm>
        </p:spPr>
        <p:txBody>
          <a:bodyPr/>
          <a:lstStyle/>
          <a:p>
            <a:r>
              <a:rPr lang="en-GB" sz="2000" dirty="0"/>
              <a:t>Target Field Method</a:t>
            </a:r>
            <a:br>
              <a:rPr lang="en-GB" sz="2000" dirty="0"/>
            </a:br>
            <a:br>
              <a:rPr lang="en-GB" sz="2000" dirty="0"/>
            </a:br>
            <a:r>
              <a:rPr lang="en-GB" sz="2000" dirty="0"/>
              <a:t>First SMRM presentation in 1987</a:t>
            </a:r>
            <a:br>
              <a:rPr lang="en-GB" sz="2000" dirty="0"/>
            </a:br>
            <a:r>
              <a:rPr lang="en-GB" sz="2000" dirty="0"/>
              <a:t>of integrated gradient coil design</a:t>
            </a:r>
          </a:p>
        </p:txBody>
      </p:sp>
      <p:pic>
        <p:nvPicPr>
          <p:cNvPr id="4" name="Picture 3">
            <a:extLst>
              <a:ext uri="{FF2B5EF4-FFF2-40B4-BE49-F238E27FC236}">
                <a16:creationId xmlns:a16="http://schemas.microsoft.com/office/drawing/2014/main" id="{D8B58D2E-0E3D-4A6F-953B-9B6CDE7EEB58}"/>
              </a:ext>
            </a:extLst>
          </p:cNvPr>
          <p:cNvPicPr>
            <a:picLocks noChangeAspect="1"/>
          </p:cNvPicPr>
          <p:nvPr/>
        </p:nvPicPr>
        <p:blipFill>
          <a:blip r:embed="rId3"/>
          <a:stretch>
            <a:fillRect/>
          </a:stretch>
        </p:blipFill>
        <p:spPr>
          <a:xfrm>
            <a:off x="5269511" y="274638"/>
            <a:ext cx="4800300" cy="6176962"/>
          </a:xfrm>
          <a:prstGeom prst="rect">
            <a:avLst/>
          </a:prstGeom>
        </p:spPr>
      </p:pic>
    </p:spTree>
    <p:extLst>
      <p:ext uri="{BB962C8B-B14F-4D97-AF65-F5344CB8AC3E}">
        <p14:creationId xmlns:p14="http://schemas.microsoft.com/office/powerpoint/2010/main" val="2514547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5F60F-9531-470F-ACE8-F09E57FFBF1C}"/>
              </a:ext>
            </a:extLst>
          </p:cNvPr>
          <p:cNvSpPr>
            <a:spLocks noGrp="1"/>
          </p:cNvSpPr>
          <p:nvPr>
            <p:ph type="title"/>
          </p:nvPr>
        </p:nvSpPr>
        <p:spPr>
          <a:xfrm>
            <a:off x="514350" y="274638"/>
            <a:ext cx="9258300" cy="474662"/>
          </a:xfrm>
        </p:spPr>
        <p:txBody>
          <a:bodyPr/>
          <a:lstStyle/>
          <a:p>
            <a:r>
              <a:rPr lang="en-GB" dirty="0"/>
              <a:t>Active shielding of gradient coils (with Peter Mansfield, 1986)</a:t>
            </a:r>
          </a:p>
        </p:txBody>
      </p:sp>
      <p:pic>
        <p:nvPicPr>
          <p:cNvPr id="4" name="Picture 3">
            <a:extLst>
              <a:ext uri="{FF2B5EF4-FFF2-40B4-BE49-F238E27FC236}">
                <a16:creationId xmlns:a16="http://schemas.microsoft.com/office/drawing/2014/main" id="{3F22E712-D630-4B22-83C1-F2F49198A91A}"/>
              </a:ext>
            </a:extLst>
          </p:cNvPr>
          <p:cNvPicPr>
            <a:picLocks noChangeAspect="1"/>
          </p:cNvPicPr>
          <p:nvPr/>
        </p:nvPicPr>
        <p:blipFill>
          <a:blip r:embed="rId2"/>
          <a:stretch>
            <a:fillRect/>
          </a:stretch>
        </p:blipFill>
        <p:spPr>
          <a:xfrm>
            <a:off x="514351" y="914400"/>
            <a:ext cx="3886791" cy="5499100"/>
          </a:xfrm>
          <a:prstGeom prst="rect">
            <a:avLst/>
          </a:prstGeom>
        </p:spPr>
      </p:pic>
      <p:sp>
        <p:nvSpPr>
          <p:cNvPr id="6" name="TextBox 5">
            <a:extLst>
              <a:ext uri="{FF2B5EF4-FFF2-40B4-BE49-F238E27FC236}">
                <a16:creationId xmlns:a16="http://schemas.microsoft.com/office/drawing/2014/main" id="{968E3AF0-8302-400B-87A5-894D2F7071FE}"/>
              </a:ext>
            </a:extLst>
          </p:cNvPr>
          <p:cNvSpPr txBox="1"/>
          <p:nvPr/>
        </p:nvSpPr>
        <p:spPr>
          <a:xfrm>
            <a:off x="4337050" y="1042595"/>
            <a:ext cx="5143500" cy="4401654"/>
          </a:xfrm>
          <a:prstGeom prst="rect">
            <a:avLst/>
          </a:prstGeom>
          <a:noFill/>
        </p:spPr>
        <p:txBody>
          <a:bodyPr wrap="square">
            <a:spAutoFit/>
          </a:bodyPr>
          <a:lstStyle/>
          <a:p>
            <a:pPr marL="317500" marR="0" lvl="0" indent="-317500" algn="l" defTabSz="457200" rtl="0" eaLnBrk="1" fontAlgn="base" latinLnBrk="0" hangingPunct="1">
              <a:lnSpc>
                <a:spcPct val="93000"/>
              </a:lnSpc>
              <a:spcBef>
                <a:spcPct val="20000"/>
              </a:spcBef>
              <a:spcAft>
                <a:spcPct val="0"/>
              </a:spcAft>
              <a:buClrTx/>
              <a:buSzTx/>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kumimoji="0" lang="en-GB" sz="2600" b="1" i="0" u="none" strike="noStrike" kern="1200" cap="none" spc="0" normalizeH="0" baseline="0" noProof="0" dirty="0">
                <a:ln>
                  <a:noFill/>
                </a:ln>
                <a:solidFill>
                  <a:srgbClr val="000000"/>
                </a:solidFill>
                <a:effectLst/>
                <a:uLnTx/>
                <a:uFillTx/>
                <a:latin typeface="Times New Roman"/>
                <a:ea typeface="ＭＳ Ｐゴシック" pitchFamily="-106" charset="-128"/>
              </a:rPr>
              <a:t>The Shielding Equation (Turner 1986)</a:t>
            </a:r>
          </a:p>
          <a:p>
            <a:pPr marL="317500" marR="0" lvl="0" indent="-317500" algn="l" defTabSz="457200" rtl="0" eaLnBrk="1" fontAlgn="base" latinLnBrk="0" hangingPunct="1">
              <a:lnSpc>
                <a:spcPct val="93000"/>
              </a:lnSpc>
              <a:spcBef>
                <a:spcPct val="20000"/>
              </a:spcBef>
              <a:spcAft>
                <a:spcPct val="0"/>
              </a:spcAft>
              <a:buClrTx/>
              <a:buSzTx/>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sz="2600" b="1" dirty="0">
              <a:solidFill>
                <a:srgbClr val="000000"/>
              </a:solidFill>
              <a:latin typeface="Times New Roman"/>
              <a:ea typeface="ＭＳ Ｐゴシック" pitchFamily="-106" charset="-128"/>
            </a:endParaRPr>
          </a:p>
          <a:p>
            <a:pPr marL="317500" marR="0" lvl="0" indent="-317500" algn="l" defTabSz="457200" rtl="0" eaLnBrk="1" fontAlgn="base" latinLnBrk="0" hangingPunct="1">
              <a:lnSpc>
                <a:spcPct val="93000"/>
              </a:lnSpc>
              <a:spcBef>
                <a:spcPct val="20000"/>
              </a:spcBef>
              <a:spcAft>
                <a:spcPct val="0"/>
              </a:spcAft>
              <a:buClrTx/>
              <a:buSzTx/>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kumimoji="0" lang="en-GB" sz="2000" b="1" i="0" u="none" strike="noStrike" kern="1200" cap="none" spc="0" normalizeH="0" baseline="0" noProof="0" dirty="0" err="1">
                <a:ln>
                  <a:noFill/>
                </a:ln>
                <a:solidFill>
                  <a:srgbClr val="FF0000"/>
                </a:solidFill>
                <a:effectLst/>
                <a:uLnTx/>
                <a:uFillTx/>
                <a:latin typeface="Times New Roman"/>
                <a:ea typeface="ＭＳ Ｐゴシック" pitchFamily="-106" charset="-128"/>
              </a:rPr>
              <a:t>f</a:t>
            </a:r>
            <a:r>
              <a:rPr kumimoji="0" lang="en-GB" sz="2000" b="1" i="0" u="none" strike="noStrike" kern="1200" cap="none" spc="0" normalizeH="0" baseline="33000" noProof="0" dirty="0" err="1">
                <a:ln>
                  <a:noFill/>
                </a:ln>
                <a:solidFill>
                  <a:srgbClr val="FF0000"/>
                </a:solidFill>
                <a:effectLst/>
                <a:uLnTx/>
                <a:uFillTx/>
                <a:latin typeface="Times New Roman"/>
                <a:ea typeface="ＭＳ Ｐゴシック" pitchFamily="-106" charset="-128"/>
              </a:rPr>
              <a:t>m</a:t>
            </a:r>
            <a:r>
              <a:rPr kumimoji="0" lang="el-GR" sz="2000" b="1" i="0" u="none" strike="noStrike" kern="1200" cap="none" spc="0" normalizeH="0" baseline="-33000" noProof="0" dirty="0">
                <a:ln>
                  <a:noFill/>
                </a:ln>
                <a:solidFill>
                  <a:srgbClr val="FF0000"/>
                </a:solidFill>
                <a:effectLst/>
                <a:uLnTx/>
                <a:uFillTx/>
                <a:latin typeface="Times New Roman"/>
                <a:ea typeface="ＭＳ Ｐゴシック" pitchFamily="-106" charset="-128"/>
                <a:cs typeface="Times New Roman"/>
              </a:rPr>
              <a:t>φ</a:t>
            </a:r>
            <a:r>
              <a:rPr kumimoji="0" lang="en-GB" sz="2000" b="1" i="0" u="none" strike="noStrike" kern="1200" cap="none" spc="0" normalizeH="0" baseline="0" noProof="0" dirty="0">
                <a:ln>
                  <a:noFill/>
                </a:ln>
                <a:solidFill>
                  <a:srgbClr val="FF0000"/>
                </a:solidFill>
                <a:effectLst/>
                <a:uLnTx/>
                <a:uFillTx/>
                <a:latin typeface="Times New Roman"/>
                <a:ea typeface="ＭＳ Ｐゴシック" pitchFamily="-106" charset="-128"/>
              </a:rPr>
              <a:t>(k) = F</a:t>
            </a:r>
            <a:r>
              <a:rPr kumimoji="0" lang="en-GB" sz="2000" b="1" i="0" u="none" strike="noStrike" kern="1200" cap="none" spc="0" normalizeH="0" baseline="33000" noProof="0" dirty="0">
                <a:ln>
                  <a:noFill/>
                </a:ln>
                <a:solidFill>
                  <a:srgbClr val="FF0000"/>
                </a:solidFill>
                <a:effectLst/>
                <a:uLnTx/>
                <a:uFillTx/>
                <a:latin typeface="Times New Roman"/>
                <a:ea typeface="ＭＳ Ｐゴシック" pitchFamily="-106" charset="-128"/>
              </a:rPr>
              <a:t>m</a:t>
            </a:r>
            <a:r>
              <a:rPr kumimoji="0" lang="el-GR" sz="2000" b="1" i="0" u="none" strike="noStrike" kern="1200" cap="none" spc="0" normalizeH="0" baseline="-33000" noProof="0" dirty="0">
                <a:ln>
                  <a:noFill/>
                </a:ln>
                <a:solidFill>
                  <a:srgbClr val="FF0000"/>
                </a:solidFill>
                <a:effectLst/>
                <a:uLnTx/>
                <a:uFillTx/>
                <a:latin typeface="Times New Roman"/>
                <a:ea typeface="ＭＳ Ｐゴシック" pitchFamily="-106" charset="-128"/>
                <a:cs typeface="Times New Roman"/>
              </a:rPr>
              <a:t>φ</a:t>
            </a:r>
            <a:r>
              <a:rPr kumimoji="0" lang="en-GB" sz="2000" b="1" i="0" u="none" strike="noStrike" kern="1200" cap="none" spc="0" normalizeH="0" baseline="0" noProof="0" dirty="0">
                <a:ln>
                  <a:noFill/>
                </a:ln>
                <a:solidFill>
                  <a:srgbClr val="FF0000"/>
                </a:solidFill>
                <a:effectLst/>
                <a:uLnTx/>
                <a:uFillTx/>
                <a:latin typeface="Times New Roman"/>
                <a:ea typeface="ＭＳ Ｐゴシック" pitchFamily="-106" charset="-128"/>
              </a:rPr>
              <a:t>(k) [a </a:t>
            </a:r>
            <a:r>
              <a:rPr kumimoji="0" lang="en-GB" sz="2000" b="1" i="0" u="none" strike="noStrike" kern="1200" cap="none" spc="0" normalizeH="0" baseline="0" noProof="0" dirty="0" err="1">
                <a:ln>
                  <a:noFill/>
                </a:ln>
                <a:solidFill>
                  <a:srgbClr val="FF0000"/>
                </a:solidFill>
                <a:effectLst/>
                <a:uLnTx/>
                <a:uFillTx/>
                <a:latin typeface="Times New Roman"/>
                <a:ea typeface="ＭＳ Ｐゴシック" pitchFamily="-106" charset="-128"/>
              </a:rPr>
              <a:t>I</a:t>
            </a:r>
            <a:r>
              <a:rPr kumimoji="0" lang="en-GB" sz="2000" b="1" i="0" u="none" strike="noStrike" kern="1200" cap="none" spc="0" normalizeH="0" baseline="-33000" noProof="0" dirty="0" err="1">
                <a:ln>
                  <a:noFill/>
                </a:ln>
                <a:solidFill>
                  <a:srgbClr val="FF0000"/>
                </a:solidFill>
                <a:effectLst/>
                <a:uLnTx/>
                <a:uFillTx/>
                <a:latin typeface="Times New Roman"/>
                <a:ea typeface="ＭＳ Ｐゴシック" pitchFamily="-106" charset="-128"/>
              </a:rPr>
              <a:t>m</a:t>
            </a:r>
            <a:r>
              <a:rPr kumimoji="0" lang="en-GB" sz="2000" b="1" i="0" u="none" strike="noStrike" kern="1200" cap="none" spc="0" normalizeH="0" baseline="0" noProof="0" dirty="0">
                <a:ln>
                  <a:noFill/>
                </a:ln>
                <a:solidFill>
                  <a:srgbClr val="FF0000"/>
                </a:solidFill>
                <a:effectLst/>
                <a:uLnTx/>
                <a:uFillTx/>
                <a:latin typeface="Times New Roman"/>
                <a:ea typeface="ＭＳ Ｐゴシック" pitchFamily="-106" charset="-128"/>
              </a:rPr>
              <a:t>'(ka))/(b </a:t>
            </a:r>
            <a:r>
              <a:rPr kumimoji="0" lang="en-GB" sz="2000" b="1" i="0" u="none" strike="noStrike" kern="1200" cap="none" spc="0" normalizeH="0" baseline="0" noProof="0" dirty="0" err="1">
                <a:ln>
                  <a:noFill/>
                </a:ln>
                <a:solidFill>
                  <a:srgbClr val="FF0000"/>
                </a:solidFill>
                <a:effectLst/>
                <a:uLnTx/>
                <a:uFillTx/>
                <a:latin typeface="Times New Roman"/>
                <a:ea typeface="ＭＳ Ｐゴシック" pitchFamily="-106" charset="-128"/>
              </a:rPr>
              <a:t>I</a:t>
            </a:r>
            <a:r>
              <a:rPr kumimoji="0" lang="en-GB" sz="2000" b="1" i="0" u="none" strike="noStrike" kern="1200" cap="none" spc="0" normalizeH="0" baseline="-33000" noProof="0" dirty="0" err="1">
                <a:ln>
                  <a:noFill/>
                </a:ln>
                <a:solidFill>
                  <a:srgbClr val="FF0000"/>
                </a:solidFill>
                <a:effectLst/>
                <a:uLnTx/>
                <a:uFillTx/>
                <a:latin typeface="Times New Roman"/>
                <a:ea typeface="ＭＳ Ｐゴシック" pitchFamily="-106" charset="-128"/>
              </a:rPr>
              <a:t>m</a:t>
            </a:r>
            <a:r>
              <a:rPr kumimoji="0" lang="en-GB" sz="2000" b="1" i="0" u="none" strike="noStrike" kern="1200" cap="none" spc="0" normalizeH="0" baseline="0" noProof="0" dirty="0">
                <a:ln>
                  <a:noFill/>
                </a:ln>
                <a:solidFill>
                  <a:srgbClr val="FF0000"/>
                </a:solidFill>
                <a:effectLst/>
                <a:uLnTx/>
                <a:uFillTx/>
                <a:latin typeface="Times New Roman"/>
                <a:ea typeface="ＭＳ Ｐゴシック" pitchFamily="-106" charset="-128"/>
              </a:rPr>
              <a:t>'(kb)]</a:t>
            </a:r>
          </a:p>
          <a:p>
            <a:pPr marL="317500" marR="0" lvl="0" indent="-317500" algn="l" defTabSz="457200" rtl="0" eaLnBrk="1" fontAlgn="base" latinLnBrk="0" hangingPunct="1">
              <a:lnSpc>
                <a:spcPct val="93000"/>
              </a:lnSpc>
              <a:spcBef>
                <a:spcPct val="20000"/>
              </a:spcBef>
              <a:spcAft>
                <a:spcPct val="0"/>
              </a:spcAft>
              <a:buClrTx/>
              <a:buSzTx/>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GB" sz="2000" b="1" dirty="0">
              <a:solidFill>
                <a:srgbClr val="FF0000"/>
              </a:solidFill>
              <a:latin typeface="Times New Roman"/>
              <a:ea typeface="ＭＳ Ｐゴシック" pitchFamily="-106" charset="-128"/>
            </a:endParaRPr>
          </a:p>
          <a:p>
            <a:pPr marL="317500" marR="0" lvl="0" indent="-317500" algn="l" defTabSz="457200" rtl="0" eaLnBrk="1" fontAlgn="base" latinLnBrk="0" hangingPunct="1">
              <a:lnSpc>
                <a:spcPct val="93000"/>
              </a:lnSpc>
              <a:spcBef>
                <a:spcPct val="20000"/>
              </a:spcBef>
              <a:spcAft>
                <a:spcPct val="0"/>
              </a:spcAft>
              <a:buClrTx/>
              <a:buSzTx/>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kumimoji="0" lang="en-GB" sz="1800" b="1" i="0" u="none" strike="noStrike" kern="1200" cap="none" spc="0" normalizeH="0" baseline="0" noProof="0" dirty="0">
                <a:ln>
                  <a:noFill/>
                </a:ln>
                <a:solidFill>
                  <a:srgbClr val="000000"/>
                </a:solidFill>
                <a:effectLst/>
                <a:uLnTx/>
                <a:uFillTx/>
                <a:latin typeface="Times New Roman"/>
                <a:ea typeface="ＭＳ Ｐゴシック" pitchFamily="-106" charset="-128"/>
              </a:rPr>
              <a:t>Here a is the radius of the primary coil, b the radius of the shield coil, F and f are the Fourier transformed current densities in the primary and shield coils, and </a:t>
            </a:r>
            <a:r>
              <a:rPr kumimoji="0" lang="en-GB" sz="1800" b="1" i="0" u="none" strike="noStrike" kern="1200" cap="none" spc="0" normalizeH="0" baseline="0" noProof="0" dirty="0" err="1">
                <a:ln>
                  <a:noFill/>
                </a:ln>
                <a:solidFill>
                  <a:srgbClr val="000000"/>
                </a:solidFill>
                <a:effectLst/>
                <a:uLnTx/>
                <a:uFillTx/>
                <a:latin typeface="Times New Roman"/>
                <a:ea typeface="ＭＳ Ｐゴシック" pitchFamily="-106" charset="-128"/>
              </a:rPr>
              <a:t>I</a:t>
            </a:r>
            <a:r>
              <a:rPr kumimoji="0" lang="en-GB" sz="1800" b="1" i="0" u="none" strike="noStrike" kern="1200" cap="none" spc="0" normalizeH="0" baseline="-33000" noProof="0" dirty="0" err="1">
                <a:ln>
                  <a:noFill/>
                </a:ln>
                <a:solidFill>
                  <a:srgbClr val="000000"/>
                </a:solidFill>
                <a:effectLst/>
                <a:uLnTx/>
                <a:uFillTx/>
                <a:latin typeface="Times New Roman"/>
                <a:ea typeface="ＭＳ Ｐゴシック" pitchFamily="-106" charset="-128"/>
              </a:rPr>
              <a:t>m</a:t>
            </a:r>
            <a:r>
              <a:rPr kumimoji="0" lang="en-GB" sz="1800" b="1" i="0" u="none" strike="noStrike" kern="1200" cap="none" spc="0" normalizeH="0" baseline="0" noProof="0" dirty="0">
                <a:ln>
                  <a:noFill/>
                </a:ln>
                <a:solidFill>
                  <a:srgbClr val="000000"/>
                </a:solidFill>
                <a:effectLst/>
                <a:uLnTx/>
                <a:uFillTx/>
                <a:latin typeface="Times New Roman"/>
                <a:ea typeface="ＭＳ Ｐゴシック" pitchFamily="-106" charset="-128"/>
              </a:rPr>
              <a:t>(x) is the Modified Bessel Function of the first kind</a:t>
            </a:r>
          </a:p>
          <a:p>
            <a:pPr marL="317500" marR="0" lvl="0" indent="-317500" algn="l" defTabSz="457200" rtl="0" eaLnBrk="1" fontAlgn="base" latinLnBrk="0" hangingPunct="1">
              <a:lnSpc>
                <a:spcPct val="93000"/>
              </a:lnSpc>
              <a:spcBef>
                <a:spcPct val="20000"/>
              </a:spcBef>
              <a:spcAft>
                <a:spcPct val="0"/>
              </a:spcAft>
              <a:buClrTx/>
              <a:buSzTx/>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kumimoji="0" lang="en-GB" sz="1800" b="1" i="0" u="none" strike="noStrike" kern="1200" cap="none" spc="0" normalizeH="0" baseline="0" noProof="0" dirty="0">
              <a:ln>
                <a:noFill/>
              </a:ln>
              <a:solidFill>
                <a:srgbClr val="000000"/>
              </a:solidFill>
              <a:effectLst/>
              <a:uLnTx/>
              <a:uFillTx/>
              <a:latin typeface="Times New Roman"/>
              <a:ea typeface="ＭＳ Ｐゴシック" pitchFamily="-106" charset="-128"/>
            </a:endParaRPr>
          </a:p>
          <a:p>
            <a:pPr marL="317500" marR="0" lvl="0" indent="-317500" algn="l" defTabSz="457200" rtl="0" eaLnBrk="1" fontAlgn="base" latinLnBrk="0" hangingPunct="1">
              <a:lnSpc>
                <a:spcPct val="93000"/>
              </a:lnSpc>
              <a:spcBef>
                <a:spcPct val="20000"/>
              </a:spcBef>
              <a:spcAft>
                <a:spcPct val="0"/>
              </a:spcAft>
              <a:buClrTx/>
              <a:buSzTx/>
              <a:buFont typeface="Arial"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kumimoji="0" lang="en-GB" sz="2400" b="1" i="0" u="none" strike="noStrike" kern="1200" cap="none" spc="0" normalizeH="0" baseline="0" noProof="0" dirty="0">
                <a:ln>
                  <a:noFill/>
                </a:ln>
                <a:solidFill>
                  <a:srgbClr val="FF0000"/>
                </a:solidFill>
                <a:effectLst/>
                <a:uLnTx/>
                <a:uFillTx/>
                <a:latin typeface="Times New Roman"/>
                <a:ea typeface="ＭＳ Ｐゴシック" pitchFamily="-106" charset="-128"/>
              </a:rPr>
              <a:t>Shielded gradients produce much smaller eddy currents</a:t>
            </a:r>
          </a:p>
        </p:txBody>
      </p:sp>
    </p:spTree>
    <p:extLst>
      <p:ext uri="{BB962C8B-B14F-4D97-AF65-F5344CB8AC3E}">
        <p14:creationId xmlns:p14="http://schemas.microsoft.com/office/powerpoint/2010/main" val="2512795212"/>
      </p:ext>
    </p:extLst>
  </p:cSld>
  <p:clrMapOvr>
    <a:masterClrMapping/>
  </p:clrMapOvr>
</p:sld>
</file>

<file path=ppt/theme/theme1.xml><?xml version="1.0" encoding="utf-8"?>
<a:theme xmlns:a="http://schemas.openxmlformats.org/drawingml/2006/main" name="Office-Design">
  <a:themeElements>
    <a:clrScheme name="Custom 1">
      <a:dk1>
        <a:srgbClr val="1A3ABA"/>
      </a:dk1>
      <a:lt1>
        <a:srgbClr val="FFFFFF"/>
      </a:lt1>
      <a:dk2>
        <a:srgbClr val="1A3ABA"/>
      </a:dk2>
      <a:lt2>
        <a:srgbClr val="C0C0C0"/>
      </a:lt2>
      <a:accent1>
        <a:srgbClr val="859DDE"/>
      </a:accent1>
      <a:accent2>
        <a:srgbClr val="5F7CCC"/>
      </a:accent2>
      <a:accent3>
        <a:srgbClr val="FFFFFF"/>
      </a:accent3>
      <a:accent4>
        <a:srgbClr val="000000"/>
      </a:accent4>
      <a:accent5>
        <a:srgbClr val="C2CCEC"/>
      </a:accent5>
      <a:accent6>
        <a:srgbClr val="5570B9"/>
      </a:accent6>
      <a:hlink>
        <a:srgbClr val="FF6666"/>
      </a:hlink>
      <a:folHlink>
        <a:srgbClr val="989898"/>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a:solidFill>
            <a:schemeClr val="bg2"/>
          </a:solidFill>
          <a:miter lim="800000"/>
          <a:headEnd/>
          <a:tailEnd/>
        </a:ln>
        <a:effectLst/>
      </a:spPr>
      <a:bodyPr wrap="none" anchor="ctr">
        <a:prstTxWarp prst="textNoShape">
          <a:avLst/>
        </a:prstTxWarp>
      </a:bodyP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3334</Words>
  <Application>Microsoft Office PowerPoint</Application>
  <PresentationFormat>35mm Slides</PresentationFormat>
  <Paragraphs>291</Paragraphs>
  <Slides>41</Slides>
  <Notes>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41</vt:i4>
      </vt:variant>
    </vt:vector>
  </HeadingPairs>
  <TitlesOfParts>
    <vt:vector size="50" baseType="lpstr">
      <vt:lpstr>Arial</vt:lpstr>
      <vt:lpstr>Calibri</vt:lpstr>
      <vt:lpstr>Times New Roman</vt:lpstr>
      <vt:lpstr>Verdana</vt:lpstr>
      <vt:lpstr>Verdana (Textkörper)</vt:lpstr>
      <vt:lpstr>Office-Design</vt:lpstr>
      <vt:lpstr>Slide</vt:lpstr>
      <vt:lpstr>Photo Editor Photo</vt:lpstr>
      <vt:lpstr>Document</vt:lpstr>
      <vt:lpstr>The Three Worlds of MRI</vt:lpstr>
      <vt:lpstr>Introduction</vt:lpstr>
      <vt:lpstr>MRI Breakthroughs Leading to Imaging Neuroscience</vt:lpstr>
      <vt:lpstr>1) Observation by echoplanar MRI of coronary arteries in adult human heart, in Nottingham in 1987</vt:lpstr>
      <vt:lpstr>2) Transformative improvements in gradient coil technology, from 1986 to 1990, at Nottingham and GE Schenectady</vt:lpstr>
      <vt:lpstr>Target Field Method for designing gradient coils (Turner, 1986)</vt:lpstr>
      <vt:lpstr>Nottingham, 1984-88 : Peter Mansfield, Barry Chapman, Roger Bowley</vt:lpstr>
      <vt:lpstr>Target Field Method  First SMRM presentation in 1987 of integrated gradient coil design</vt:lpstr>
      <vt:lpstr>Active shielding of gradient coils (with Peter Mansfield, 1986)</vt:lpstr>
      <vt:lpstr>PowerPoint Presentation</vt:lpstr>
      <vt:lpstr>Home-built z-gradient coil, (Turner, NIH, 1990) This provided the very first diffusion-weighted EPI images of human brain</vt:lpstr>
      <vt:lpstr>NIH, 1988-1993</vt:lpstr>
      <vt:lpstr>Gradient Coil Development</vt:lpstr>
      <vt:lpstr>3) Development by Pykett and Rzedzian of a purpose-built whole-body MRI scanner capable of snapshot echo-planar imaging, at Advanced NMR Systems in Massachusetts in 1987</vt:lpstr>
      <vt:lpstr>Physics/Radiology Interactions</vt:lpstr>
      <vt:lpstr>4) Introduction of diffusion-weighted EPI by Turner and Le Bihan as a clinical modality in radiology at NIH, between 1989 and 1992</vt:lpstr>
      <vt:lpstr>Imaging diffusion in living human brain</vt:lpstr>
      <vt:lpstr>In 1986, I Proposed the Solution</vt:lpstr>
      <vt:lpstr>First-Presented Diffusion-Weighted EPI Sequence (1986)</vt:lpstr>
      <vt:lpstr>May 1988—I moved from Nottingham to NIH</vt:lpstr>
      <vt:lpstr>PowerPoint Presentation</vt:lpstr>
      <vt:lpstr>PowerPoint Presentation</vt:lpstr>
      <vt:lpstr>PowerPoint Presentation</vt:lpstr>
      <vt:lpstr>Physics, Industrial Engineering and Radiology—in Partnership</vt:lpstr>
      <vt:lpstr>5) Implementation of EPI on a clinical Siemens scanner by Schmitt at Erlangen in 1987-92</vt:lpstr>
      <vt:lpstr>6) Discovery of BOLD contrast fMRI, 1990-2, at Bell Labs, Minneapolis, Boston and NIH</vt:lpstr>
      <vt:lpstr>PowerPoint Presentation</vt:lpstr>
      <vt:lpstr>Cortical vasculature (Risser et al 2007)</vt:lpstr>
      <vt:lpstr>The Discovery of BOLD Contrast</vt:lpstr>
      <vt:lpstr>BOLD Functional MRI: How Does It Work?</vt:lpstr>
      <vt:lpstr>Effect of Increase in Neuronal Activity</vt:lpstr>
      <vt:lpstr>BOLD Causal Chain</vt:lpstr>
      <vt:lpstr>PowerPoint Presentation</vt:lpstr>
      <vt:lpstr>Outcomes of 1991 discovery of BOLD in human brain</vt:lpstr>
      <vt:lpstr>7) Establishment of routine functional MRI scanning for studies of cognition at Functional Imaging Laboratory, Queen’s Square, London in 1995</vt:lpstr>
      <vt:lpstr>How do imaging neuroscientists analyze fMRI data?</vt:lpstr>
      <vt:lpstr>fMRI using photic stimulation</vt:lpstr>
      <vt:lpstr>Neural Correlates of Perceptual Rivalry in the Human Brain Erik D. Lumer, Karl J. Friston, and Geraint Rees Science, 19 Jun 1998 Vol 280, Issue 5371, pp. 1930-1934</vt:lpstr>
      <vt:lpstr>8) Development of NextGen 7T MRI scanner, Berkeley, by Feinberg and colleagues, 2022</vt:lpstr>
      <vt:lpstr>Next-generation MRI scanner designed for ultra-high-resolution human brain imaging at 7 Tesla.   Feinberg DA, Beckett AJS, Vu AT, Stockmann J, Huber L, Ma S, Ahn S, Setsompop K, Cao X, Park S, Liu C, Wald LL, Polimeni JR, Mareyam A, Gruber B, Stirnberg R, Liao C, Yacoub E, Davids M, Bell P, Rummert E, Koehler M, Potthast A, Gonzalez-Insua I, Stocker S, Gunamony S, Dietz P.   Nat Methods. 2023 Dec;20(12):2048-2057.</vt:lpstr>
      <vt:lpstr>Conclusion and Take Home Messages</vt:lpstr>
    </vt:vector>
  </TitlesOfParts>
  <Company>Max Planck Institute for Human Cognitive and Brain Sciences Leipzig, Germany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Robert Turner</dc:creator>
  <cp:lastModifiedBy>turner</cp:lastModifiedBy>
  <cp:revision>1274</cp:revision>
  <dcterms:created xsi:type="dcterms:W3CDTF">2009-08-18T12:47:33Z</dcterms:created>
  <dcterms:modified xsi:type="dcterms:W3CDTF">2024-02-01T15:58:46Z</dcterms:modified>
</cp:coreProperties>
</file>