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67" r:id="rId2"/>
    <p:sldId id="1782" r:id="rId3"/>
    <p:sldId id="1783" r:id="rId4"/>
    <p:sldId id="1784" r:id="rId5"/>
    <p:sldId id="1762" r:id="rId6"/>
    <p:sldId id="1785" r:id="rId7"/>
    <p:sldId id="1786" r:id="rId8"/>
    <p:sldId id="304" r:id="rId9"/>
    <p:sldId id="1794" r:id="rId10"/>
    <p:sldId id="1798" r:id="rId11"/>
    <p:sldId id="1787" r:id="rId12"/>
    <p:sldId id="1795" r:id="rId13"/>
    <p:sldId id="1789" r:id="rId14"/>
    <p:sldId id="1790" r:id="rId15"/>
    <p:sldId id="1817" r:id="rId16"/>
    <p:sldId id="1802" r:id="rId17"/>
    <p:sldId id="1818" r:id="rId18"/>
    <p:sldId id="1820" r:id="rId19"/>
    <p:sldId id="1819" r:id="rId20"/>
    <p:sldId id="1791" r:id="rId21"/>
    <p:sldId id="1826" r:id="rId22"/>
    <p:sldId id="1792" r:id="rId23"/>
    <p:sldId id="1822" r:id="rId24"/>
    <p:sldId id="261" r:id="rId25"/>
    <p:sldId id="1793" r:id="rId26"/>
    <p:sldId id="277" r:id="rId27"/>
    <p:sldId id="273" r:id="rId28"/>
    <p:sldId id="1830" r:id="rId29"/>
    <p:sldId id="1831" r:id="rId30"/>
    <p:sldId id="1806" r:id="rId31"/>
    <p:sldId id="1837" r:id="rId32"/>
    <p:sldId id="1842" r:id="rId33"/>
    <p:sldId id="1832" r:id="rId34"/>
    <p:sldId id="1796" r:id="rId35"/>
    <p:sldId id="1766" r:id="rId36"/>
    <p:sldId id="1805" r:id="rId37"/>
    <p:sldId id="1814" r:id="rId38"/>
    <p:sldId id="311" r:id="rId39"/>
    <p:sldId id="353" r:id="rId40"/>
    <p:sldId id="282" r:id="rId41"/>
    <p:sldId id="1813" r:id="rId42"/>
    <p:sldId id="408" r:id="rId43"/>
    <p:sldId id="410" r:id="rId44"/>
    <p:sldId id="411" r:id="rId45"/>
    <p:sldId id="412" r:id="rId46"/>
    <p:sldId id="437" r:id="rId47"/>
    <p:sldId id="438" r:id="rId48"/>
    <p:sldId id="441" r:id="rId49"/>
    <p:sldId id="442" r:id="rId50"/>
    <p:sldId id="414" r:id="rId51"/>
    <p:sldId id="415" r:id="rId52"/>
    <p:sldId id="407" r:id="rId53"/>
    <p:sldId id="1843" r:id="rId54"/>
    <p:sldId id="1840" r:id="rId55"/>
    <p:sldId id="1844" r:id="rId56"/>
    <p:sldId id="1841" r:id="rId57"/>
    <p:sldId id="1839" r:id="rId58"/>
    <p:sldId id="1849" r:id="rId59"/>
    <p:sldId id="1846" r:id="rId60"/>
    <p:sldId id="1845" r:id="rId61"/>
    <p:sldId id="967" r:id="rId62"/>
    <p:sldId id="1847" r:id="rId63"/>
    <p:sldId id="532" r:id="rId64"/>
    <p:sldId id="533" r:id="rId65"/>
    <p:sldId id="527" r:id="rId66"/>
    <p:sldId id="1848" r:id="rId67"/>
    <p:sldId id="286" r:id="rId68"/>
    <p:sldId id="1816" r:id="rId69"/>
    <p:sldId id="315" r:id="rId70"/>
  </p:sldIdLst>
  <p:sldSz cx="12192000" cy="6858000"/>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15D"/>
    <a:srgbClr val="002142"/>
    <a:srgbClr val="728F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80" autoAdjust="0"/>
    <p:restoredTop sz="84848" autoAdjust="0"/>
  </p:normalViewPr>
  <p:slideViewPr>
    <p:cSldViewPr snapToGrid="0" snapToObjects="1">
      <p:cViewPr varScale="1">
        <p:scale>
          <a:sx n="64" d="100"/>
          <a:sy n="64" d="100"/>
        </p:scale>
        <p:origin x="1062" y="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332DE125-F2B8-4545-BD60-700DBDCF81B8}" type="datetimeFigureOut">
              <a:rPr lang="it-IT" smtClean="0"/>
              <a:t>22/02/2024</a:t>
            </a:fld>
            <a:endParaRPr lang="it-I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B1E25F4-9469-416B-AA17-9FFD429DE140}" type="slidenum">
              <a:rPr lang="it-IT" smtClean="0"/>
              <a:t>‹#›</a:t>
            </a:fld>
            <a:endParaRPr lang="it-IT"/>
          </a:p>
        </p:txBody>
      </p:sp>
    </p:spTree>
    <p:extLst>
      <p:ext uri="{BB962C8B-B14F-4D97-AF65-F5344CB8AC3E}">
        <p14:creationId xmlns:p14="http://schemas.microsoft.com/office/powerpoint/2010/main" val="1454009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1</a:t>
            </a:fld>
            <a:endParaRPr lang="it-IT"/>
          </a:p>
        </p:txBody>
      </p:sp>
    </p:spTree>
    <p:extLst>
      <p:ext uri="{BB962C8B-B14F-4D97-AF65-F5344CB8AC3E}">
        <p14:creationId xmlns:p14="http://schemas.microsoft.com/office/powerpoint/2010/main" val="253209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Aggungere</a:t>
            </a:r>
            <a:r>
              <a:rPr lang="it-IT" dirty="0"/>
              <a:t> modello caduta diastolica da diapo lezione</a:t>
            </a:r>
          </a:p>
        </p:txBody>
      </p:sp>
      <p:sp>
        <p:nvSpPr>
          <p:cNvPr id="4" name="Slide Number Placeholder 3"/>
          <p:cNvSpPr>
            <a:spLocks noGrp="1"/>
          </p:cNvSpPr>
          <p:nvPr>
            <p:ph type="sldNum" sz="quarter" idx="5"/>
          </p:nvPr>
        </p:nvSpPr>
        <p:spPr/>
        <p:txBody>
          <a:bodyPr/>
          <a:lstStyle/>
          <a:p>
            <a:fld id="{FB1E25F4-9469-416B-AA17-9FFD429DE140}" type="slidenum">
              <a:rPr lang="it-IT" smtClean="0"/>
              <a:t>10</a:t>
            </a:fld>
            <a:endParaRPr lang="it-IT"/>
          </a:p>
        </p:txBody>
      </p:sp>
    </p:spTree>
    <p:extLst>
      <p:ext uri="{BB962C8B-B14F-4D97-AF65-F5344CB8AC3E}">
        <p14:creationId xmlns:p14="http://schemas.microsoft.com/office/powerpoint/2010/main" val="187234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Very</a:t>
            </a:r>
            <a:r>
              <a:rPr lang="it-IT" dirty="0"/>
              <a:t> </a:t>
            </a:r>
            <a:r>
              <a:rPr lang="it-IT" dirty="0" err="1"/>
              <a:t>simple</a:t>
            </a:r>
            <a:r>
              <a:rPr lang="it-IT" dirty="0"/>
              <a:t> model. </a:t>
            </a:r>
            <a:r>
              <a:rPr lang="it-IT" dirty="0" err="1"/>
              <a:t>Windkassel</a:t>
            </a:r>
            <a:r>
              <a:rPr lang="it-IT" dirty="0"/>
              <a:t> model for the </a:t>
            </a:r>
            <a:r>
              <a:rPr lang="it-IT" dirty="0" err="1"/>
              <a:t>description</a:t>
            </a:r>
            <a:r>
              <a:rPr lang="it-IT" dirty="0"/>
              <a:t> of the </a:t>
            </a:r>
            <a:r>
              <a:rPr lang="it-IT" dirty="0" err="1"/>
              <a:t>diastolic</a:t>
            </a:r>
            <a:r>
              <a:rPr lang="it-IT" dirty="0"/>
              <a:t> </a:t>
            </a:r>
            <a:r>
              <a:rPr lang="it-IT" dirty="0" err="1"/>
              <a:t>decay</a:t>
            </a:r>
            <a:r>
              <a:rPr lang="it-IT" dirty="0"/>
              <a:t> in the </a:t>
            </a:r>
            <a:r>
              <a:rPr lang="it-IT" dirty="0" err="1"/>
              <a:t>blood</a:t>
            </a:r>
            <a:r>
              <a:rPr lang="it-IT" dirty="0"/>
              <a:t> pressure.</a:t>
            </a:r>
          </a:p>
          <a:p>
            <a:r>
              <a:rPr lang="it-IT" dirty="0" err="1"/>
              <a:t>This</a:t>
            </a:r>
            <a:r>
              <a:rPr lang="it-IT" dirty="0"/>
              <a:t> </a:t>
            </a:r>
            <a:r>
              <a:rPr lang="it-IT" dirty="0" err="1"/>
              <a:t>is</a:t>
            </a:r>
            <a:r>
              <a:rPr lang="it-IT" dirty="0"/>
              <a:t> a </a:t>
            </a:r>
            <a:r>
              <a:rPr lang="it-IT" dirty="0" err="1"/>
              <a:t>physiological</a:t>
            </a:r>
            <a:r>
              <a:rPr lang="it-IT" dirty="0"/>
              <a:t> model (non black box model) come from the </a:t>
            </a:r>
            <a:r>
              <a:rPr lang="it-IT" dirty="0" err="1"/>
              <a:t>electrical</a:t>
            </a:r>
            <a:r>
              <a:rPr lang="it-IT" dirty="0"/>
              <a:t> model of </a:t>
            </a:r>
            <a:r>
              <a:rPr lang="it-IT" dirty="0" err="1"/>
              <a:t>peropheral</a:t>
            </a:r>
            <a:r>
              <a:rPr lang="it-IT" dirty="0"/>
              <a:t> </a:t>
            </a:r>
            <a:r>
              <a:rPr lang="it-IT" dirty="0" err="1"/>
              <a:t>resistences</a:t>
            </a:r>
            <a:r>
              <a:rPr lang="it-IT" dirty="0"/>
              <a:t> and </a:t>
            </a:r>
            <a:r>
              <a:rPr lang="it-IT" dirty="0" err="1"/>
              <a:t>vascular</a:t>
            </a:r>
            <a:r>
              <a:rPr lang="it-IT" dirty="0"/>
              <a:t> compliance (</a:t>
            </a:r>
            <a:r>
              <a:rPr lang="it-IT" dirty="0" err="1"/>
              <a:t>electrical</a:t>
            </a:r>
            <a:r>
              <a:rPr lang="it-IT" dirty="0"/>
              <a:t> </a:t>
            </a:r>
            <a:r>
              <a:rPr lang="it-IT" dirty="0" err="1"/>
              <a:t>capacity</a:t>
            </a:r>
            <a:r>
              <a:rPr lang="it-IT" dirty="0"/>
              <a:t>) v(t) </a:t>
            </a:r>
            <a:r>
              <a:rPr lang="it-IT" dirty="0" err="1"/>
              <a:t>is</a:t>
            </a:r>
            <a:r>
              <a:rPr lang="it-IT" dirty="0"/>
              <a:t> the </a:t>
            </a:r>
            <a:r>
              <a:rPr lang="it-IT" dirty="0" err="1"/>
              <a:t>blood</a:t>
            </a:r>
            <a:r>
              <a:rPr lang="it-IT" dirty="0"/>
              <a:t> pressure, i(t)  the </a:t>
            </a:r>
            <a:r>
              <a:rPr lang="it-IT" dirty="0" err="1"/>
              <a:t>blood</a:t>
            </a:r>
            <a:r>
              <a:rPr lang="it-IT" dirty="0"/>
              <a:t> flow.</a:t>
            </a:r>
          </a:p>
          <a:p>
            <a:r>
              <a:rPr lang="it-IT" dirty="0" err="1"/>
              <a:t>Differential</a:t>
            </a:r>
            <a:r>
              <a:rPr lang="it-IT" dirty="0"/>
              <a:t> </a:t>
            </a:r>
            <a:r>
              <a:rPr lang="it-IT" dirty="0" err="1"/>
              <a:t>equation</a:t>
            </a:r>
            <a:r>
              <a:rPr lang="it-IT" dirty="0"/>
              <a:t> and </a:t>
            </a:r>
          </a:p>
          <a:p>
            <a:r>
              <a:rPr lang="it-IT" dirty="0" err="1"/>
              <a:t>Difference</a:t>
            </a:r>
            <a:r>
              <a:rPr lang="it-IT" dirty="0"/>
              <a:t> </a:t>
            </a:r>
            <a:r>
              <a:rPr lang="it-IT" dirty="0" err="1"/>
              <a:t>equation</a:t>
            </a:r>
            <a:r>
              <a:rPr lang="it-IT" dirty="0"/>
              <a:t>.</a:t>
            </a:r>
          </a:p>
          <a:p>
            <a:r>
              <a:rPr lang="it-IT" dirty="0" err="1"/>
              <a:t>Both</a:t>
            </a:r>
            <a:r>
              <a:rPr lang="it-IT" dirty="0"/>
              <a:t> </a:t>
            </a:r>
            <a:r>
              <a:rPr lang="it-IT" dirty="0" err="1"/>
              <a:t>describe</a:t>
            </a:r>
            <a:r>
              <a:rPr lang="it-IT" dirty="0"/>
              <a:t> an </a:t>
            </a:r>
            <a:r>
              <a:rPr lang="it-IT" dirty="0" err="1"/>
              <a:t>exponential</a:t>
            </a:r>
            <a:r>
              <a:rPr lang="it-IT" dirty="0"/>
              <a:t> </a:t>
            </a:r>
            <a:r>
              <a:rPr lang="it-IT" dirty="0" err="1"/>
              <a:t>decay</a:t>
            </a:r>
            <a:r>
              <a:rPr lang="it-IT" dirty="0"/>
              <a:t> in the </a:t>
            </a:r>
            <a:r>
              <a:rPr lang="it-IT" dirty="0" err="1"/>
              <a:t>signal</a:t>
            </a:r>
            <a:r>
              <a:rPr lang="it-IT" dirty="0"/>
              <a:t>, </a:t>
            </a:r>
            <a:r>
              <a:rPr lang="it-IT" dirty="0" err="1"/>
              <a:t>where</a:t>
            </a:r>
            <a:r>
              <a:rPr lang="it-IT" dirty="0"/>
              <a:t> RC </a:t>
            </a:r>
            <a:r>
              <a:rPr lang="it-IT" dirty="0" err="1"/>
              <a:t>is</a:t>
            </a:r>
            <a:r>
              <a:rPr lang="it-IT" dirty="0"/>
              <a:t> the time </a:t>
            </a:r>
            <a:r>
              <a:rPr lang="it-IT" dirty="0" err="1"/>
              <a:t>constant</a:t>
            </a:r>
            <a:endParaRPr lang="it-IT" dirty="0"/>
          </a:p>
          <a:p>
            <a:r>
              <a:rPr lang="it-IT" dirty="0" err="1"/>
              <a:t>Different</a:t>
            </a:r>
            <a:r>
              <a:rPr lang="it-IT" dirty="0"/>
              <a:t> </a:t>
            </a:r>
            <a:r>
              <a:rPr lang="it-IT" dirty="0" err="1"/>
              <a:t>uses</a:t>
            </a:r>
            <a:r>
              <a:rPr lang="it-IT" dirty="0"/>
              <a:t> of models</a:t>
            </a:r>
          </a:p>
          <a:p>
            <a:endParaRPr lang="it-IT" dirty="0"/>
          </a:p>
        </p:txBody>
      </p:sp>
      <p:sp>
        <p:nvSpPr>
          <p:cNvPr id="4" name="Segnaposto numero diapositiva 3"/>
          <p:cNvSpPr>
            <a:spLocks noGrp="1"/>
          </p:cNvSpPr>
          <p:nvPr>
            <p:ph type="sldNum" sz="quarter" idx="5"/>
          </p:nvPr>
        </p:nvSpPr>
        <p:spPr/>
        <p:txBody>
          <a:bodyPr/>
          <a:lstStyle/>
          <a:p>
            <a:fld id="{51D9D262-811E-47B0-A35E-76D0DF868CD0}" type="slidenum">
              <a:rPr lang="it-IT" smtClean="0"/>
              <a:t>11</a:t>
            </a:fld>
            <a:endParaRPr lang="it-IT"/>
          </a:p>
        </p:txBody>
      </p:sp>
    </p:spTree>
    <p:extLst>
      <p:ext uri="{BB962C8B-B14F-4D97-AF65-F5344CB8AC3E}">
        <p14:creationId xmlns:p14="http://schemas.microsoft.com/office/powerpoint/2010/main" val="229735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Start </a:t>
            </a:r>
            <a:r>
              <a:rPr lang="it-IT" dirty="0" err="1"/>
              <a:t>discussion</a:t>
            </a:r>
            <a:r>
              <a:rPr lang="it-IT" dirty="0"/>
              <a:t> </a:t>
            </a:r>
            <a:r>
              <a:rPr lang="it-IT" dirty="0" err="1"/>
              <a:t>about</a:t>
            </a:r>
            <a:r>
              <a:rPr lang="it-IT" dirty="0"/>
              <a:t> the models </a:t>
            </a:r>
            <a:r>
              <a:rPr lang="it-IT" dirty="0" err="1"/>
              <a:t>used</a:t>
            </a:r>
            <a:r>
              <a:rPr lang="it-IT" dirty="0"/>
              <a:t> by the </a:t>
            </a:r>
            <a:r>
              <a:rPr lang="it-IT" dirty="0" err="1"/>
              <a:t>students</a:t>
            </a:r>
            <a:endParaRPr lang="it-IT" dirty="0"/>
          </a:p>
          <a:p>
            <a:r>
              <a:rPr lang="it-IT" dirty="0" err="1"/>
              <a:t>Which</a:t>
            </a:r>
            <a:r>
              <a:rPr lang="it-IT" dirty="0"/>
              <a:t> models are </a:t>
            </a:r>
            <a:r>
              <a:rPr lang="it-IT" dirty="0" err="1"/>
              <a:t>they</a:t>
            </a:r>
            <a:r>
              <a:rPr lang="it-IT" dirty="0"/>
              <a:t> </a:t>
            </a:r>
            <a:r>
              <a:rPr lang="it-IT" dirty="0" err="1"/>
              <a:t>using</a:t>
            </a:r>
            <a:r>
              <a:rPr lang="it-IT" dirty="0"/>
              <a:t>?</a:t>
            </a:r>
          </a:p>
        </p:txBody>
      </p:sp>
      <p:sp>
        <p:nvSpPr>
          <p:cNvPr id="4" name="Slide Number Placeholder 3"/>
          <p:cNvSpPr>
            <a:spLocks noGrp="1"/>
          </p:cNvSpPr>
          <p:nvPr>
            <p:ph type="sldNum" sz="quarter" idx="5"/>
          </p:nvPr>
        </p:nvSpPr>
        <p:spPr/>
        <p:txBody>
          <a:bodyPr/>
          <a:lstStyle/>
          <a:p>
            <a:fld id="{51D9D262-811E-47B0-A35E-76D0DF868CD0}" type="slidenum">
              <a:rPr lang="it-IT" smtClean="0"/>
              <a:t>12</a:t>
            </a:fld>
            <a:endParaRPr lang="it-IT"/>
          </a:p>
        </p:txBody>
      </p:sp>
    </p:spTree>
    <p:extLst>
      <p:ext uri="{BB962C8B-B14F-4D97-AF65-F5344CB8AC3E}">
        <p14:creationId xmlns:p14="http://schemas.microsoft.com/office/powerpoint/2010/main" val="185266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We</a:t>
            </a:r>
            <a:r>
              <a:rPr lang="it-IT" dirty="0"/>
              <a:t> are </a:t>
            </a:r>
            <a:r>
              <a:rPr lang="it-IT" dirty="0" err="1"/>
              <a:t>going</a:t>
            </a:r>
            <a:r>
              <a:rPr lang="it-IT" dirty="0"/>
              <a:t> to </a:t>
            </a:r>
            <a:r>
              <a:rPr lang="it-IT" dirty="0" err="1"/>
              <a:t>describe</a:t>
            </a:r>
            <a:r>
              <a:rPr lang="it-IT" dirty="0"/>
              <a:t> just input output </a:t>
            </a:r>
            <a:r>
              <a:rPr lang="it-IT" dirty="0" err="1"/>
              <a:t>relationships</a:t>
            </a:r>
            <a:r>
              <a:rPr lang="it-IT" dirty="0"/>
              <a:t>. (i.e. </a:t>
            </a:r>
            <a:r>
              <a:rPr lang="it-IT" dirty="0" err="1"/>
              <a:t>blood</a:t>
            </a:r>
            <a:r>
              <a:rPr lang="it-IT" dirty="0"/>
              <a:t> pressure, </a:t>
            </a:r>
            <a:r>
              <a:rPr lang="it-IT" dirty="0" err="1"/>
              <a:t>heart</a:t>
            </a:r>
            <a:r>
              <a:rPr lang="it-IT" dirty="0"/>
              <a:t> rate)</a:t>
            </a:r>
          </a:p>
          <a:p>
            <a:endParaRPr lang="it-IT" dirty="0"/>
          </a:p>
          <a:p>
            <a:r>
              <a:rPr lang="it-IT" dirty="0"/>
              <a:t>In </a:t>
            </a:r>
            <a:r>
              <a:rPr lang="it-IT" dirty="0" err="1"/>
              <a:t>same</a:t>
            </a:r>
            <a:r>
              <a:rPr lang="it-IT" dirty="0"/>
              <a:t> </a:t>
            </a:r>
            <a:r>
              <a:rPr lang="it-IT" dirty="0" err="1"/>
              <a:t>cases</a:t>
            </a:r>
            <a:r>
              <a:rPr lang="it-IT" dirty="0"/>
              <a:t> </a:t>
            </a:r>
            <a:r>
              <a:rPr lang="it-IT" dirty="0" err="1"/>
              <a:t>we</a:t>
            </a:r>
            <a:r>
              <a:rPr lang="it-IT" dirty="0"/>
              <a:t> do </a:t>
            </a:r>
            <a:r>
              <a:rPr lang="it-IT" dirty="0" err="1"/>
              <a:t>not</a:t>
            </a:r>
            <a:r>
              <a:rPr lang="it-IT" dirty="0"/>
              <a:t> </a:t>
            </a:r>
            <a:r>
              <a:rPr lang="it-IT" dirty="0" err="1"/>
              <a:t>have</a:t>
            </a:r>
            <a:r>
              <a:rPr lang="it-IT" dirty="0"/>
              <a:t> an explicit </a:t>
            </a:r>
            <a:r>
              <a:rPr lang="it-IT" dirty="0" err="1"/>
              <a:t>inpunt</a:t>
            </a:r>
            <a:r>
              <a:rPr lang="it-IT" dirty="0"/>
              <a:t> (i.e. EEG) so </a:t>
            </a:r>
            <a:r>
              <a:rPr lang="it-IT" dirty="0" err="1"/>
              <a:t>we</a:t>
            </a:r>
            <a:r>
              <a:rPr lang="it-IT" dirty="0"/>
              <a:t> </a:t>
            </a:r>
            <a:r>
              <a:rPr lang="it-IT" dirty="0" err="1"/>
              <a:t>may</a:t>
            </a:r>
            <a:r>
              <a:rPr lang="it-IT" dirty="0"/>
              <a:t> assume a </a:t>
            </a:r>
            <a:r>
              <a:rPr lang="it-IT" dirty="0" err="1"/>
              <a:t>very</a:t>
            </a:r>
            <a:r>
              <a:rPr lang="it-IT" dirty="0"/>
              <a:t> </a:t>
            </a:r>
            <a:r>
              <a:rPr lang="it-IT" dirty="0" err="1"/>
              <a:t>generic</a:t>
            </a:r>
            <a:r>
              <a:rPr lang="it-IT" dirty="0"/>
              <a:t> input (i.e. a white </a:t>
            </a:r>
            <a:r>
              <a:rPr lang="it-IT" dirty="0" err="1"/>
              <a:t>noise</a:t>
            </a:r>
            <a:r>
              <a:rPr lang="it-IT" dirty="0"/>
              <a:t>) </a:t>
            </a:r>
            <a:r>
              <a:rPr lang="it-IT" dirty="0" err="1"/>
              <a:t>which</a:t>
            </a:r>
            <a:r>
              <a:rPr lang="it-IT" dirty="0"/>
              <a:t> </a:t>
            </a:r>
            <a:r>
              <a:rPr lang="it-IT" dirty="0" err="1"/>
              <a:t>is</a:t>
            </a:r>
            <a:r>
              <a:rPr lang="it-IT" dirty="0"/>
              <a:t> </a:t>
            </a:r>
            <a:r>
              <a:rPr lang="it-IT" dirty="0" err="1"/>
              <a:t>stocastic</a:t>
            </a:r>
            <a:r>
              <a:rPr lang="it-IT" dirty="0"/>
              <a:t>, non </a:t>
            </a:r>
            <a:r>
              <a:rPr lang="it-IT" dirty="0" err="1"/>
              <a:t>predictable</a:t>
            </a:r>
            <a:r>
              <a:rPr lang="it-IT" dirty="0"/>
              <a:t>, and </a:t>
            </a:r>
            <a:r>
              <a:rPr lang="it-IT" dirty="0" err="1"/>
              <a:t>contains</a:t>
            </a:r>
            <a:r>
              <a:rPr lang="it-IT" dirty="0"/>
              <a:t> </a:t>
            </a:r>
            <a:r>
              <a:rPr lang="it-IT" dirty="0" err="1"/>
              <a:t>all</a:t>
            </a:r>
            <a:r>
              <a:rPr lang="it-IT" dirty="0"/>
              <a:t> the </a:t>
            </a:r>
            <a:r>
              <a:rPr lang="it-IT" dirty="0" err="1"/>
              <a:t>freqiencies</a:t>
            </a:r>
            <a:r>
              <a:rPr lang="it-IT" dirty="0"/>
              <a:t> with the </a:t>
            </a:r>
            <a:r>
              <a:rPr lang="it-IT" dirty="0" err="1"/>
              <a:t>same</a:t>
            </a:r>
            <a:r>
              <a:rPr lang="it-IT" dirty="0"/>
              <a:t> weight. </a:t>
            </a:r>
          </a:p>
          <a:p>
            <a:endParaRPr lang="it-IT" dirty="0"/>
          </a:p>
          <a:p>
            <a:r>
              <a:rPr lang="it-IT" dirty="0"/>
              <a:t>Aggiungere figura modello AR con funzione di trasferimento e diagramma poli e zeri</a:t>
            </a:r>
          </a:p>
          <a:p>
            <a:endParaRPr lang="it-IT" dirty="0"/>
          </a:p>
        </p:txBody>
      </p:sp>
      <p:sp>
        <p:nvSpPr>
          <p:cNvPr id="4" name="Slide Number Placeholder 3"/>
          <p:cNvSpPr>
            <a:spLocks noGrp="1"/>
          </p:cNvSpPr>
          <p:nvPr>
            <p:ph type="sldNum" sz="quarter" idx="5"/>
          </p:nvPr>
        </p:nvSpPr>
        <p:spPr/>
        <p:txBody>
          <a:bodyPr/>
          <a:lstStyle/>
          <a:p>
            <a:fld id="{51D9D262-811E-47B0-A35E-76D0DF868CD0}" type="slidenum">
              <a:rPr lang="it-IT" smtClean="0"/>
              <a:t>13</a:t>
            </a:fld>
            <a:endParaRPr lang="it-IT"/>
          </a:p>
        </p:txBody>
      </p:sp>
    </p:spTree>
    <p:extLst>
      <p:ext uri="{BB962C8B-B14F-4D97-AF65-F5344CB8AC3E}">
        <p14:creationId xmlns:p14="http://schemas.microsoft.com/office/powerpoint/2010/main" val="243407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1D9D262-811E-47B0-A35E-76D0DF868CD0}" type="slidenum">
              <a:rPr lang="it-IT" smtClean="0"/>
              <a:t>14</a:t>
            </a:fld>
            <a:endParaRPr lang="it-IT"/>
          </a:p>
        </p:txBody>
      </p:sp>
    </p:spTree>
    <p:extLst>
      <p:ext uri="{BB962C8B-B14F-4D97-AF65-F5344CB8AC3E}">
        <p14:creationId xmlns:p14="http://schemas.microsoft.com/office/powerpoint/2010/main" val="236363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Riporatre</a:t>
            </a:r>
            <a:r>
              <a:rPr lang="it-IT" dirty="0"/>
              <a:t> equazioni</a:t>
            </a:r>
          </a:p>
        </p:txBody>
      </p:sp>
      <p:sp>
        <p:nvSpPr>
          <p:cNvPr id="4" name="Slide Number Placeholder 3"/>
          <p:cNvSpPr>
            <a:spLocks noGrp="1"/>
          </p:cNvSpPr>
          <p:nvPr>
            <p:ph type="sldNum" sz="quarter" idx="5"/>
          </p:nvPr>
        </p:nvSpPr>
        <p:spPr/>
        <p:txBody>
          <a:bodyPr/>
          <a:lstStyle/>
          <a:p>
            <a:fld id="{FB1E25F4-9469-416B-AA17-9FFD429DE140}" type="slidenum">
              <a:rPr lang="it-IT" smtClean="0"/>
              <a:t>15</a:t>
            </a:fld>
            <a:endParaRPr lang="it-IT"/>
          </a:p>
        </p:txBody>
      </p:sp>
    </p:spTree>
    <p:extLst>
      <p:ext uri="{BB962C8B-B14F-4D97-AF65-F5344CB8AC3E}">
        <p14:creationId xmlns:p14="http://schemas.microsoft.com/office/powerpoint/2010/main" val="215753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Riporatre</a:t>
            </a:r>
            <a:r>
              <a:rPr lang="it-IT" dirty="0"/>
              <a:t> equazioni</a:t>
            </a:r>
          </a:p>
        </p:txBody>
      </p:sp>
      <p:sp>
        <p:nvSpPr>
          <p:cNvPr id="4" name="Slide Number Placeholder 3"/>
          <p:cNvSpPr>
            <a:spLocks noGrp="1"/>
          </p:cNvSpPr>
          <p:nvPr>
            <p:ph type="sldNum" sz="quarter" idx="5"/>
          </p:nvPr>
        </p:nvSpPr>
        <p:spPr/>
        <p:txBody>
          <a:bodyPr/>
          <a:lstStyle/>
          <a:p>
            <a:fld id="{FB1E25F4-9469-416B-AA17-9FFD429DE140}" type="slidenum">
              <a:rPr lang="it-IT" smtClean="0"/>
              <a:t>16</a:t>
            </a:fld>
            <a:endParaRPr lang="it-IT"/>
          </a:p>
        </p:txBody>
      </p:sp>
    </p:spTree>
    <p:extLst>
      <p:ext uri="{BB962C8B-B14F-4D97-AF65-F5344CB8AC3E}">
        <p14:creationId xmlns:p14="http://schemas.microsoft.com/office/powerpoint/2010/main" val="1843683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Riporatre</a:t>
            </a:r>
            <a:r>
              <a:rPr lang="it-IT" dirty="0"/>
              <a:t> equazioni</a:t>
            </a:r>
          </a:p>
        </p:txBody>
      </p:sp>
      <p:sp>
        <p:nvSpPr>
          <p:cNvPr id="4" name="Slide Number Placeholder 3"/>
          <p:cNvSpPr>
            <a:spLocks noGrp="1"/>
          </p:cNvSpPr>
          <p:nvPr>
            <p:ph type="sldNum" sz="quarter" idx="5"/>
          </p:nvPr>
        </p:nvSpPr>
        <p:spPr/>
        <p:txBody>
          <a:bodyPr/>
          <a:lstStyle/>
          <a:p>
            <a:fld id="{FB1E25F4-9469-416B-AA17-9FFD429DE140}" type="slidenum">
              <a:rPr lang="it-IT" smtClean="0"/>
              <a:t>17</a:t>
            </a:fld>
            <a:endParaRPr lang="it-IT"/>
          </a:p>
        </p:txBody>
      </p:sp>
    </p:spTree>
    <p:extLst>
      <p:ext uri="{BB962C8B-B14F-4D97-AF65-F5344CB8AC3E}">
        <p14:creationId xmlns:p14="http://schemas.microsoft.com/office/powerpoint/2010/main" val="1677209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Riporatre</a:t>
            </a:r>
            <a:r>
              <a:rPr lang="it-IT" dirty="0"/>
              <a:t> equazioni</a:t>
            </a:r>
          </a:p>
        </p:txBody>
      </p:sp>
      <p:sp>
        <p:nvSpPr>
          <p:cNvPr id="4" name="Slide Number Placeholder 3"/>
          <p:cNvSpPr>
            <a:spLocks noGrp="1"/>
          </p:cNvSpPr>
          <p:nvPr>
            <p:ph type="sldNum" sz="quarter" idx="5"/>
          </p:nvPr>
        </p:nvSpPr>
        <p:spPr/>
        <p:txBody>
          <a:bodyPr/>
          <a:lstStyle/>
          <a:p>
            <a:fld id="{FB1E25F4-9469-416B-AA17-9FFD429DE140}" type="slidenum">
              <a:rPr lang="it-IT" smtClean="0"/>
              <a:t>18</a:t>
            </a:fld>
            <a:endParaRPr lang="it-IT"/>
          </a:p>
        </p:txBody>
      </p:sp>
    </p:spTree>
    <p:extLst>
      <p:ext uri="{BB962C8B-B14F-4D97-AF65-F5344CB8AC3E}">
        <p14:creationId xmlns:p14="http://schemas.microsoft.com/office/powerpoint/2010/main" val="139111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Riporatre</a:t>
            </a:r>
            <a:r>
              <a:rPr lang="it-IT" dirty="0"/>
              <a:t> equazioni</a:t>
            </a:r>
          </a:p>
        </p:txBody>
      </p:sp>
      <p:sp>
        <p:nvSpPr>
          <p:cNvPr id="4" name="Slide Number Placeholder 3"/>
          <p:cNvSpPr>
            <a:spLocks noGrp="1"/>
          </p:cNvSpPr>
          <p:nvPr>
            <p:ph type="sldNum" sz="quarter" idx="5"/>
          </p:nvPr>
        </p:nvSpPr>
        <p:spPr/>
        <p:txBody>
          <a:bodyPr/>
          <a:lstStyle/>
          <a:p>
            <a:fld id="{FB1E25F4-9469-416B-AA17-9FFD429DE140}" type="slidenum">
              <a:rPr lang="it-IT" smtClean="0"/>
              <a:t>19</a:t>
            </a:fld>
            <a:endParaRPr lang="it-IT"/>
          </a:p>
        </p:txBody>
      </p:sp>
    </p:spTree>
    <p:extLst>
      <p:ext uri="{BB962C8B-B14F-4D97-AF65-F5344CB8AC3E}">
        <p14:creationId xmlns:p14="http://schemas.microsoft.com/office/powerpoint/2010/main" val="364195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Ritagliare figura Poli, aggiungere mappa Milano e Lombardia – qualche dato</a:t>
            </a:r>
          </a:p>
        </p:txBody>
      </p:sp>
      <p:sp>
        <p:nvSpPr>
          <p:cNvPr id="4" name="Slide Number Placeholder 3"/>
          <p:cNvSpPr>
            <a:spLocks noGrp="1"/>
          </p:cNvSpPr>
          <p:nvPr>
            <p:ph type="sldNum" sz="quarter" idx="5"/>
          </p:nvPr>
        </p:nvSpPr>
        <p:spPr/>
        <p:txBody>
          <a:bodyPr/>
          <a:lstStyle/>
          <a:p>
            <a:fld id="{FB1E25F4-9469-416B-AA17-9FFD429DE140}" type="slidenum">
              <a:rPr lang="it-IT" smtClean="0"/>
              <a:t>2</a:t>
            </a:fld>
            <a:endParaRPr lang="it-IT"/>
          </a:p>
        </p:txBody>
      </p:sp>
    </p:spTree>
    <p:extLst>
      <p:ext uri="{BB962C8B-B14F-4D97-AF65-F5344CB8AC3E}">
        <p14:creationId xmlns:p14="http://schemas.microsoft.com/office/powerpoint/2010/main" val="1165891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20</a:t>
            </a:fld>
            <a:endParaRPr lang="it-IT"/>
          </a:p>
        </p:txBody>
      </p:sp>
    </p:spTree>
    <p:extLst>
      <p:ext uri="{BB962C8B-B14F-4D97-AF65-F5344CB8AC3E}">
        <p14:creationId xmlns:p14="http://schemas.microsoft.com/office/powerpoint/2010/main" val="116898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21</a:t>
            </a:fld>
            <a:endParaRPr lang="it-IT"/>
          </a:p>
        </p:txBody>
      </p:sp>
    </p:spTree>
    <p:extLst>
      <p:ext uri="{BB962C8B-B14F-4D97-AF65-F5344CB8AC3E}">
        <p14:creationId xmlns:p14="http://schemas.microsoft.com/office/powerpoint/2010/main" val="2024178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Also</a:t>
            </a:r>
            <a:r>
              <a:rPr lang="it-IT" dirty="0"/>
              <a:t> a </a:t>
            </a:r>
            <a:r>
              <a:rPr lang="it-IT" dirty="0" err="1"/>
              <a:t>neural</a:t>
            </a:r>
            <a:r>
              <a:rPr lang="it-IT" dirty="0"/>
              <a:t> network </a:t>
            </a:r>
            <a:r>
              <a:rPr lang="it-IT" dirty="0" err="1"/>
              <a:t>is</a:t>
            </a:r>
            <a:r>
              <a:rPr lang="it-IT" dirty="0"/>
              <a:t> a black box model. Z e f(z)</a:t>
            </a:r>
          </a:p>
          <a:p>
            <a:endParaRPr lang="it-IT" dirty="0"/>
          </a:p>
          <a:p>
            <a:r>
              <a:rPr lang="it-IT" dirty="0"/>
              <a:t>General </a:t>
            </a:r>
            <a:r>
              <a:rPr lang="it-IT" dirty="0" err="1"/>
              <a:t>structure</a:t>
            </a:r>
            <a:r>
              <a:rPr lang="it-IT" dirty="0"/>
              <a:t> of the model </a:t>
            </a:r>
            <a:r>
              <a:rPr lang="it-IT" dirty="0" err="1"/>
              <a:t>we</a:t>
            </a:r>
            <a:r>
              <a:rPr lang="it-IT" dirty="0"/>
              <a:t> </a:t>
            </a:r>
            <a:r>
              <a:rPr lang="it-IT" dirty="0" err="1"/>
              <a:t>have</a:t>
            </a:r>
            <a:r>
              <a:rPr lang="it-IT" dirty="0"/>
              <a:t> to </a:t>
            </a:r>
            <a:r>
              <a:rPr lang="it-IT" dirty="0" err="1"/>
              <a:t>assign</a:t>
            </a:r>
            <a:r>
              <a:rPr lang="it-IT" dirty="0"/>
              <a:t> a </a:t>
            </a:r>
            <a:r>
              <a:rPr lang="it-IT" dirty="0" err="1"/>
              <a:t>value</a:t>
            </a:r>
            <a:r>
              <a:rPr lang="it-IT" dirty="0"/>
              <a:t> to the weights.</a:t>
            </a:r>
          </a:p>
          <a:p>
            <a:r>
              <a:rPr lang="it-IT" dirty="0" err="1"/>
              <a:t>Many</a:t>
            </a:r>
            <a:r>
              <a:rPr lang="it-IT" dirty="0"/>
              <a:t> </a:t>
            </a:r>
            <a:r>
              <a:rPr lang="it-IT" dirty="0" err="1"/>
              <a:t>possible</a:t>
            </a:r>
            <a:r>
              <a:rPr lang="it-IT" dirty="0"/>
              <a:t> </a:t>
            </a:r>
            <a:r>
              <a:rPr lang="it-IT" dirty="0" err="1"/>
              <a:t>choices</a:t>
            </a:r>
            <a:r>
              <a:rPr lang="it-IT" dirty="0"/>
              <a:t> for the </a:t>
            </a:r>
            <a:r>
              <a:rPr lang="it-IT" dirty="0" err="1"/>
              <a:t>structure</a:t>
            </a:r>
            <a:r>
              <a:rPr lang="it-IT" dirty="0"/>
              <a:t> and the nature of the network</a:t>
            </a:r>
          </a:p>
        </p:txBody>
      </p:sp>
      <p:sp>
        <p:nvSpPr>
          <p:cNvPr id="4" name="Slide Number Placeholder 3"/>
          <p:cNvSpPr>
            <a:spLocks noGrp="1"/>
          </p:cNvSpPr>
          <p:nvPr>
            <p:ph type="sldNum" sz="quarter" idx="5"/>
          </p:nvPr>
        </p:nvSpPr>
        <p:spPr/>
        <p:txBody>
          <a:bodyPr/>
          <a:lstStyle/>
          <a:p>
            <a:fld id="{51D9D262-811E-47B0-A35E-76D0DF868CD0}" type="slidenum">
              <a:rPr lang="it-IT" smtClean="0"/>
              <a:t>22</a:t>
            </a:fld>
            <a:endParaRPr lang="it-IT"/>
          </a:p>
        </p:txBody>
      </p:sp>
    </p:spTree>
    <p:extLst>
      <p:ext uri="{BB962C8B-B14F-4D97-AF65-F5344CB8AC3E}">
        <p14:creationId xmlns:p14="http://schemas.microsoft.com/office/powerpoint/2010/main" val="2805633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23</a:t>
            </a:fld>
            <a:endParaRPr lang="it-IT"/>
          </a:p>
        </p:txBody>
      </p:sp>
    </p:spTree>
    <p:extLst>
      <p:ext uri="{BB962C8B-B14F-4D97-AF65-F5344CB8AC3E}">
        <p14:creationId xmlns:p14="http://schemas.microsoft.com/office/powerpoint/2010/main" val="1616705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Many</a:t>
            </a:r>
            <a:r>
              <a:rPr lang="it-IT" dirty="0"/>
              <a:t> data in order to </a:t>
            </a:r>
            <a:r>
              <a:rPr lang="it-IT" dirty="0" err="1"/>
              <a:t>have</a:t>
            </a:r>
            <a:r>
              <a:rPr lang="it-IT" dirty="0"/>
              <a:t> </a:t>
            </a:r>
            <a:r>
              <a:rPr lang="it-IT" dirty="0" err="1"/>
              <a:t>robustness</a:t>
            </a:r>
            <a:r>
              <a:rPr lang="it-IT" dirty="0"/>
              <a:t> in the </a:t>
            </a:r>
            <a:r>
              <a:rPr lang="it-IT" dirty="0" err="1"/>
              <a:t>identification</a:t>
            </a:r>
            <a:r>
              <a:rPr lang="it-IT" dirty="0"/>
              <a:t> and to </a:t>
            </a:r>
            <a:r>
              <a:rPr lang="it-IT" dirty="0" err="1"/>
              <a:t>avoid</a:t>
            </a:r>
            <a:r>
              <a:rPr lang="it-IT" dirty="0"/>
              <a:t> </a:t>
            </a:r>
            <a:r>
              <a:rPr lang="it-IT" dirty="0" err="1"/>
              <a:t>overfitting</a:t>
            </a:r>
            <a:r>
              <a:rPr lang="it-IT" dirty="0"/>
              <a:t>, and to </a:t>
            </a:r>
            <a:r>
              <a:rPr lang="it-IT" dirty="0" err="1"/>
              <a:t>have</a:t>
            </a:r>
            <a:r>
              <a:rPr lang="it-IT" dirty="0"/>
              <a:t> a </a:t>
            </a:r>
            <a:r>
              <a:rPr lang="it-IT" dirty="0" err="1"/>
              <a:t>generalizable</a:t>
            </a:r>
            <a:r>
              <a:rPr lang="it-IT" dirty="0"/>
              <a:t> model</a:t>
            </a:r>
          </a:p>
          <a:p>
            <a:endParaRPr lang="it-IT" dirty="0"/>
          </a:p>
          <a:p>
            <a:r>
              <a:rPr lang="it-IT" dirty="0" err="1"/>
              <a:t>Sometimes</a:t>
            </a:r>
            <a:r>
              <a:rPr lang="it-IT" dirty="0"/>
              <a:t> the </a:t>
            </a:r>
            <a:r>
              <a:rPr lang="it-IT" dirty="0" err="1"/>
              <a:t>parameters</a:t>
            </a:r>
            <a:r>
              <a:rPr lang="it-IT" dirty="0"/>
              <a:t> of the model can be </a:t>
            </a:r>
            <a:r>
              <a:rPr lang="it-IT" dirty="0" err="1"/>
              <a:t>associated</a:t>
            </a:r>
            <a:r>
              <a:rPr lang="it-IT" dirty="0"/>
              <a:t> to some </a:t>
            </a:r>
            <a:r>
              <a:rPr lang="it-IT" dirty="0" err="1"/>
              <a:t>physiological</a:t>
            </a:r>
            <a:r>
              <a:rPr lang="it-IT" dirty="0"/>
              <a:t> </a:t>
            </a:r>
            <a:r>
              <a:rPr lang="it-IT" dirty="0" err="1"/>
              <a:t>parameter</a:t>
            </a:r>
            <a:r>
              <a:rPr lang="it-IT" dirty="0"/>
              <a:t> </a:t>
            </a:r>
            <a:r>
              <a:rPr lang="it-IT" dirty="0">
                <a:sym typeface="Wingdings" panose="05000000000000000000" pitchFamily="2" charset="2"/>
              </a:rPr>
              <a:t> information on the </a:t>
            </a:r>
            <a:r>
              <a:rPr lang="it-IT" dirty="0" err="1">
                <a:sym typeface="Wingdings" panose="05000000000000000000" pitchFamily="2" charset="2"/>
              </a:rPr>
              <a:t>physiological</a:t>
            </a:r>
            <a:r>
              <a:rPr lang="it-IT" dirty="0">
                <a:sym typeface="Wingdings" panose="05000000000000000000" pitchFamily="2" charset="2"/>
              </a:rPr>
              <a:t> system </a:t>
            </a:r>
            <a:r>
              <a:rPr lang="it-IT" dirty="0" err="1">
                <a:sym typeface="Wingdings" panose="05000000000000000000" pitchFamily="2" charset="2"/>
              </a:rPr>
              <a:t>generating</a:t>
            </a:r>
            <a:r>
              <a:rPr lang="it-IT" dirty="0">
                <a:sym typeface="Wingdings" panose="05000000000000000000" pitchFamily="2" charset="2"/>
              </a:rPr>
              <a:t> the </a:t>
            </a:r>
            <a:r>
              <a:rPr lang="it-IT" dirty="0" err="1">
                <a:sym typeface="Wingdings" panose="05000000000000000000" pitchFamily="2" charset="2"/>
              </a:rPr>
              <a:t>signal</a:t>
            </a:r>
            <a:r>
              <a:rPr lang="it-IT" dirty="0">
                <a:sym typeface="Wingdings" panose="05000000000000000000" pitchFamily="2" charset="2"/>
              </a:rPr>
              <a:t> (</a:t>
            </a:r>
            <a:r>
              <a:rPr lang="it-IT" dirty="0" err="1">
                <a:sym typeface="Wingdings" panose="05000000000000000000" pitchFamily="2" charset="2"/>
              </a:rPr>
              <a:t>sympathovagal</a:t>
            </a:r>
            <a:r>
              <a:rPr lang="it-IT" dirty="0">
                <a:sym typeface="Wingdings" panose="05000000000000000000" pitchFamily="2" charset="2"/>
              </a:rPr>
              <a:t> balance)</a:t>
            </a:r>
          </a:p>
          <a:p>
            <a:endParaRPr lang="it-IT" dirty="0">
              <a:sym typeface="Wingdings" panose="05000000000000000000" pitchFamily="2" charset="2"/>
            </a:endParaRPr>
          </a:p>
          <a:p>
            <a:r>
              <a:rPr lang="it-IT" dirty="0" err="1">
                <a:sym typeface="Wingdings" panose="05000000000000000000" pitchFamily="2" charset="2"/>
              </a:rPr>
              <a:t>Also</a:t>
            </a:r>
            <a:r>
              <a:rPr lang="it-IT" dirty="0">
                <a:sym typeface="Wingdings" panose="05000000000000000000" pitchFamily="2" charset="2"/>
              </a:rPr>
              <a:t> in case of </a:t>
            </a:r>
            <a:r>
              <a:rPr lang="it-IT" dirty="0" err="1">
                <a:sym typeface="Wingdings" panose="05000000000000000000" pitchFamily="2" charset="2"/>
              </a:rPr>
              <a:t>very</a:t>
            </a:r>
            <a:r>
              <a:rPr lang="it-IT" dirty="0">
                <a:sym typeface="Wingdings" panose="05000000000000000000" pitchFamily="2" charset="2"/>
              </a:rPr>
              <a:t> </a:t>
            </a:r>
            <a:r>
              <a:rPr lang="it-IT" dirty="0" err="1">
                <a:sym typeface="Wingdings" panose="05000000000000000000" pitchFamily="2" charset="2"/>
              </a:rPr>
              <a:t>different</a:t>
            </a:r>
            <a:r>
              <a:rPr lang="it-IT" dirty="0">
                <a:sym typeface="Wingdings" panose="05000000000000000000" pitchFamily="2" charset="2"/>
              </a:rPr>
              <a:t> </a:t>
            </a:r>
            <a:r>
              <a:rPr lang="it-IT" dirty="0" err="1">
                <a:sym typeface="Wingdings" panose="05000000000000000000" pitchFamily="2" charset="2"/>
              </a:rPr>
              <a:t>signals</a:t>
            </a:r>
            <a:r>
              <a:rPr lang="it-IT" dirty="0">
                <a:sym typeface="Wingdings" panose="05000000000000000000" pitchFamily="2" charset="2"/>
              </a:rPr>
              <a:t> or systems or situations, </a:t>
            </a:r>
            <a:r>
              <a:rPr lang="it-IT" dirty="0" err="1">
                <a:sym typeface="Wingdings" panose="05000000000000000000" pitchFamily="2" charset="2"/>
              </a:rPr>
              <a:t>we</a:t>
            </a:r>
            <a:r>
              <a:rPr lang="it-IT" dirty="0">
                <a:sym typeface="Wingdings" panose="05000000000000000000" pitchFamily="2" charset="2"/>
              </a:rPr>
              <a:t> can use the </a:t>
            </a:r>
            <a:r>
              <a:rPr lang="it-IT" dirty="0" err="1">
                <a:sym typeface="Wingdings" panose="05000000000000000000" pitchFamily="2" charset="2"/>
              </a:rPr>
              <a:t>same</a:t>
            </a:r>
            <a:r>
              <a:rPr lang="it-IT" dirty="0">
                <a:sym typeface="Wingdings" panose="05000000000000000000" pitchFamily="2" charset="2"/>
              </a:rPr>
              <a:t> </a:t>
            </a:r>
            <a:r>
              <a:rPr lang="it-IT" dirty="0" err="1">
                <a:sym typeface="Wingdings" panose="05000000000000000000" pitchFamily="2" charset="2"/>
              </a:rPr>
              <a:t>algorithms</a:t>
            </a:r>
            <a:r>
              <a:rPr lang="it-IT" dirty="0">
                <a:sym typeface="Wingdings" panose="05000000000000000000" pitchFamily="2" charset="2"/>
              </a:rPr>
              <a:t> </a:t>
            </a:r>
            <a:endParaRPr lang="it-IT" dirty="0"/>
          </a:p>
          <a:p>
            <a:endParaRPr lang="it-IT" dirty="0"/>
          </a:p>
          <a:p>
            <a:r>
              <a:rPr lang="it-IT" dirty="0"/>
              <a:t>Using </a:t>
            </a:r>
            <a:r>
              <a:rPr lang="it-IT" dirty="0" err="1"/>
              <a:t>themodel</a:t>
            </a:r>
            <a:r>
              <a:rPr lang="it-IT" dirty="0"/>
              <a:t> </a:t>
            </a:r>
            <a:r>
              <a:rPr lang="it-IT" dirty="0" err="1"/>
              <a:t>we</a:t>
            </a:r>
            <a:r>
              <a:rPr lang="it-IT" dirty="0"/>
              <a:t> </a:t>
            </a:r>
            <a:r>
              <a:rPr lang="it-IT" dirty="0" err="1"/>
              <a:t>cal</a:t>
            </a:r>
            <a:r>
              <a:rPr lang="it-IT" dirty="0"/>
              <a:t> </a:t>
            </a:r>
            <a:r>
              <a:rPr lang="it-IT" dirty="0" err="1"/>
              <a:t>predict</a:t>
            </a:r>
            <a:r>
              <a:rPr lang="it-IT" dirty="0"/>
              <a:t> the </a:t>
            </a:r>
            <a:r>
              <a:rPr lang="it-IT" dirty="0" err="1"/>
              <a:t>behaviour</a:t>
            </a:r>
            <a:r>
              <a:rPr lang="it-IT" dirty="0"/>
              <a:t> of a </a:t>
            </a:r>
            <a:r>
              <a:rPr lang="it-IT" dirty="0" err="1"/>
              <a:t>process</a:t>
            </a:r>
            <a:r>
              <a:rPr lang="it-IT" dirty="0"/>
              <a:t> (</a:t>
            </a:r>
            <a:r>
              <a:rPr lang="it-IT" dirty="0" err="1"/>
              <a:t>statistical</a:t>
            </a:r>
            <a:r>
              <a:rPr lang="it-IT" dirty="0"/>
              <a:t> </a:t>
            </a:r>
            <a:r>
              <a:rPr lang="it-IT" dirty="0" err="1"/>
              <a:t>properties</a:t>
            </a:r>
            <a:r>
              <a:rPr lang="it-IT" dirty="0"/>
              <a:t>)</a:t>
            </a:r>
          </a:p>
        </p:txBody>
      </p:sp>
      <p:sp>
        <p:nvSpPr>
          <p:cNvPr id="4" name="Segnaposto numero diapositiva 3"/>
          <p:cNvSpPr>
            <a:spLocks noGrp="1"/>
          </p:cNvSpPr>
          <p:nvPr>
            <p:ph type="sldNum" sz="quarter" idx="5"/>
          </p:nvPr>
        </p:nvSpPr>
        <p:spPr/>
        <p:txBody>
          <a:bodyPr/>
          <a:lstStyle/>
          <a:p>
            <a:fld id="{51D9D262-811E-47B0-A35E-76D0DF868CD0}" type="slidenum">
              <a:rPr lang="it-IT" smtClean="0"/>
              <a:t>25</a:t>
            </a:fld>
            <a:endParaRPr lang="it-IT"/>
          </a:p>
        </p:txBody>
      </p:sp>
    </p:spTree>
    <p:extLst>
      <p:ext uri="{BB962C8B-B14F-4D97-AF65-F5344CB8AC3E}">
        <p14:creationId xmlns:p14="http://schemas.microsoft.com/office/powerpoint/2010/main" val="3013050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EF91B-8425-4AC9-AE91-0CFBA9E16E59}" type="slidenum">
              <a:rPr lang="it-IT"/>
              <a:pPr/>
              <a:t>26</a:t>
            </a:fld>
            <a:endParaRPr lang="it-IT"/>
          </a:p>
        </p:txBody>
      </p:sp>
      <p:sp>
        <p:nvSpPr>
          <p:cNvPr id="5122" name="Rectangle 2"/>
          <p:cNvSpPr>
            <a:spLocks noGrp="1" noRot="1" noChangeAspect="1" noChangeArrowheads="1" noTextEdit="1"/>
          </p:cNvSpPr>
          <p:nvPr>
            <p:ph type="sldImg"/>
          </p:nvPr>
        </p:nvSpPr>
        <p:spPr>
          <a:xfrm>
            <a:off x="-217488" y="811213"/>
            <a:ext cx="7175501" cy="4037012"/>
          </a:xfrm>
          <a:ln/>
        </p:spPr>
      </p:sp>
      <p:sp>
        <p:nvSpPr>
          <p:cNvPr id="5123" name="Rectangle 3"/>
          <p:cNvSpPr>
            <a:spLocks noGrp="1" noChangeArrowheads="1"/>
          </p:cNvSpPr>
          <p:nvPr>
            <p:ph type="body" idx="1"/>
          </p:nvPr>
        </p:nvSpPr>
        <p:spPr>
          <a:xfrm>
            <a:off x="898384" y="5120598"/>
            <a:ext cx="4941113" cy="4845576"/>
          </a:xfrm>
        </p:spPr>
        <p:txBody>
          <a:bodyPr lIns="91886" tIns="45943" rIns="91886" bIns="45943"/>
          <a:lstStyle/>
          <a:p>
            <a:endParaRPr lang="it-IT"/>
          </a:p>
        </p:txBody>
      </p:sp>
    </p:spTree>
    <p:extLst>
      <p:ext uri="{BB962C8B-B14F-4D97-AF65-F5344CB8AC3E}">
        <p14:creationId xmlns:p14="http://schemas.microsoft.com/office/powerpoint/2010/main" val="93097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15826" y="10235718"/>
            <a:ext cx="2920483" cy="5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131EF5D-20B8-475E-BD5B-549DBFB4E421}" type="slidenum">
              <a:rPr lang="it-IT" sz="1200">
                <a:latin typeface="Arial" pitchFamily="34" charset="0"/>
              </a:rPr>
              <a:pPr algn="r" eaLnBrk="1" hangingPunct="1"/>
              <a:t>27</a:t>
            </a:fld>
            <a:endParaRPr lang="it-IT" sz="1200">
              <a:latin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707457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Formula e figura ricorsiva</a:t>
            </a:r>
          </a:p>
        </p:txBody>
      </p:sp>
      <p:sp>
        <p:nvSpPr>
          <p:cNvPr id="4" name="Slide Number Placeholder 3"/>
          <p:cNvSpPr>
            <a:spLocks noGrp="1"/>
          </p:cNvSpPr>
          <p:nvPr>
            <p:ph type="sldNum" sz="quarter" idx="5"/>
          </p:nvPr>
        </p:nvSpPr>
        <p:spPr/>
        <p:txBody>
          <a:bodyPr/>
          <a:lstStyle/>
          <a:p>
            <a:fld id="{FB1E25F4-9469-416B-AA17-9FFD429DE140}" type="slidenum">
              <a:rPr lang="it-IT" smtClean="0"/>
              <a:t>30</a:t>
            </a:fld>
            <a:endParaRPr lang="it-IT"/>
          </a:p>
        </p:txBody>
      </p:sp>
    </p:spTree>
    <p:extLst>
      <p:ext uri="{BB962C8B-B14F-4D97-AF65-F5344CB8AC3E}">
        <p14:creationId xmlns:p14="http://schemas.microsoft.com/office/powerpoint/2010/main" val="407413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31</a:t>
            </a:fld>
            <a:endParaRPr lang="it-IT"/>
          </a:p>
        </p:txBody>
      </p:sp>
    </p:spTree>
    <p:extLst>
      <p:ext uri="{BB962C8B-B14F-4D97-AF65-F5344CB8AC3E}">
        <p14:creationId xmlns:p14="http://schemas.microsoft.com/office/powerpoint/2010/main" val="2804604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200" b="0" i="0" u="none" strike="noStrike" baseline="0" dirty="0">
                <a:solidFill>
                  <a:srgbClr val="000000"/>
                </a:solidFill>
                <a:latin typeface="CGPCM L+ Gulliver RM"/>
              </a:rPr>
              <a:t>The challenge faced by any modeling approach is to capture the essential features of the system under study. </a:t>
            </a:r>
          </a:p>
          <a:p>
            <a:pPr algn="just">
              <a:lnSpc>
                <a:spcPct val="150000"/>
              </a:lnSpc>
            </a:pPr>
            <a:r>
              <a:rPr lang="en-US" sz="1200" b="0" i="0" u="none" strike="noStrike" baseline="0" dirty="0">
                <a:solidFill>
                  <a:srgbClr val="000000"/>
                </a:solidFill>
                <a:latin typeface="CGPCM L+ Gulliver RM"/>
              </a:rPr>
              <a:t>In the brain, the level of modeling is a crucial choice and depends on the type of behavior to be modeled, the nature of and the data it relates to:</a:t>
            </a:r>
          </a:p>
          <a:p>
            <a:pPr marL="285750" indent="-285750">
              <a:lnSpc>
                <a:spcPct val="150000"/>
              </a:lnSpc>
              <a:buFont typeface="Arial" panose="020B0604020202020204" pitchFamily="34" charset="0"/>
              <a:buChar char="•"/>
            </a:pPr>
            <a:r>
              <a:rPr lang="en-US" sz="1200" b="0" i="0" u="none" strike="noStrike" baseline="0" dirty="0">
                <a:solidFill>
                  <a:srgbClr val="000000"/>
                </a:solidFill>
                <a:latin typeface="CGPCM L+ Gulliver RM"/>
              </a:rPr>
              <a:t>single-unit recordings, local field potentials (LFPs)</a:t>
            </a:r>
          </a:p>
          <a:p>
            <a:pPr marL="285750" indent="-285750">
              <a:lnSpc>
                <a:spcPct val="150000"/>
              </a:lnSpc>
              <a:buFont typeface="Arial" panose="020B0604020202020204" pitchFamily="34" charset="0"/>
              <a:buChar char="•"/>
            </a:pPr>
            <a:r>
              <a:rPr lang="en-US" sz="1200" b="0" i="0" u="none" strike="noStrike" baseline="0" dirty="0">
                <a:solidFill>
                  <a:srgbClr val="000000"/>
                </a:solidFill>
                <a:latin typeface="CGPCM L+ Gulliver RM"/>
              </a:rPr>
              <a:t>electroencephalographic (EEG) signals magnetoencephalographic(MEG) signals </a:t>
            </a:r>
          </a:p>
          <a:p>
            <a:pPr marL="285750" indent="-285750">
              <a:lnSpc>
                <a:spcPct val="150000"/>
              </a:lnSpc>
              <a:buFont typeface="Arial" panose="020B0604020202020204" pitchFamily="34" charset="0"/>
              <a:buChar char="•"/>
            </a:pPr>
            <a:r>
              <a:rPr lang="en-US" sz="1200" b="0" i="0" u="none" strike="noStrike" baseline="0" dirty="0">
                <a:solidFill>
                  <a:srgbClr val="000000"/>
                </a:solidFill>
                <a:latin typeface="CGPCM L+ Gulliver RM"/>
              </a:rPr>
              <a:t>functional magnetic resonance imaging (fMRI)</a:t>
            </a:r>
          </a:p>
          <a:p>
            <a:pPr marL="285750" indent="-285750">
              <a:lnSpc>
                <a:spcPct val="150000"/>
              </a:lnSpc>
              <a:buFont typeface="Arial" panose="020B0604020202020204" pitchFamily="34" charset="0"/>
              <a:buChar char="•"/>
            </a:pPr>
            <a:r>
              <a:rPr lang="en-US" dirty="0"/>
              <a:t>systems of</a:t>
            </a:r>
            <a:r>
              <a:rPr lang="en-US" b="1" dirty="0"/>
              <a:t> nonlinear ordinary differential equations </a:t>
            </a:r>
          </a:p>
          <a:p>
            <a:pPr marL="285750" indent="-285750">
              <a:lnSpc>
                <a:spcPct val="150000"/>
              </a:lnSpc>
              <a:buFont typeface="Arial" panose="020B0604020202020204" pitchFamily="34" charset="0"/>
              <a:buChar char="•"/>
            </a:pPr>
            <a:endParaRPr lang="en-US" sz="1200" b="1" i="0" u="none" strike="noStrike" baseline="0" dirty="0">
              <a:solidFill>
                <a:srgbClr val="000000"/>
              </a:solidFill>
              <a:latin typeface="CGPCM L+ Gulliver RM"/>
            </a:endParaRPr>
          </a:p>
          <a:p>
            <a:pPr algn="just">
              <a:lnSpc>
                <a:spcPct val="150000"/>
              </a:lnSpc>
            </a:pPr>
            <a:r>
              <a:rPr lang="en-US" b="1" dirty="0"/>
              <a:t>Neural Field Models (NFM) </a:t>
            </a:r>
            <a:r>
              <a:rPr lang="en-US" dirty="0"/>
              <a:t>are used to model cortical areas and structures and </a:t>
            </a:r>
            <a:r>
              <a:rPr lang="en-US" sz="1200" b="0" i="0" u="none" strike="noStrike" baseline="0" dirty="0">
                <a:solidFill>
                  <a:srgbClr val="000000"/>
                </a:solidFill>
                <a:latin typeface="CGPCM L+ Gulliver RM"/>
              </a:rPr>
              <a:t>describe the </a:t>
            </a:r>
            <a:r>
              <a:rPr lang="en-US" sz="1200" b="1" i="0" u="none" strike="noStrike" baseline="0" dirty="0">
                <a:solidFill>
                  <a:srgbClr val="000000"/>
                </a:solidFill>
                <a:latin typeface="CGPCM L+ Gulliver RM"/>
              </a:rPr>
              <a:t>spatiotemporal</a:t>
            </a:r>
            <a:r>
              <a:rPr lang="en-US" sz="1200" b="0" i="0" u="none" strike="noStrike" baseline="0" dirty="0">
                <a:solidFill>
                  <a:srgbClr val="000000"/>
                </a:solidFill>
                <a:latin typeface="CGPCM L+ Gulliver RM"/>
              </a:rPr>
              <a:t> evolution of coarse grained variables such as synaptic or firing rate activity in coupled populations of neurons.</a:t>
            </a:r>
          </a:p>
          <a:p>
            <a:pPr algn="just">
              <a:lnSpc>
                <a:spcPct val="150000"/>
              </a:lnSpc>
            </a:pPr>
            <a:r>
              <a:rPr lang="en-US" sz="1200" b="0" i="0" u="none" strike="noStrike" baseline="0" dirty="0">
                <a:solidFill>
                  <a:srgbClr val="000000"/>
                </a:solidFill>
                <a:latin typeface="CGPCM L+ Gulliver RM"/>
              </a:rPr>
              <a:t>NFMs can be viewed as an extension of NMMs that only described the temporal dynamic of neuronal populations</a:t>
            </a:r>
            <a:r>
              <a:rPr lang="en-US" dirty="0">
                <a:solidFill>
                  <a:srgbClr val="000000"/>
                </a:solidFill>
                <a:latin typeface="CGPCM L+ Gulliver RM"/>
              </a:rPr>
              <a:t> activity. </a:t>
            </a:r>
            <a:r>
              <a:rPr lang="en-US" sz="1200" b="0" i="0" u="none" strike="noStrike" baseline="0" dirty="0">
                <a:solidFill>
                  <a:srgbClr val="000000"/>
                </a:solidFill>
                <a:latin typeface="CGPCM L+ Gulliver RM"/>
              </a:rPr>
              <a:t>NFMs have the advantage to account for the spatial features (geometry, extent, connectivity) of neuronal sources, in addition to their temporal features like the synchronization level among neurons. </a:t>
            </a:r>
          </a:p>
          <a:p>
            <a:pPr algn="just">
              <a:lnSpc>
                <a:spcPct val="150000"/>
              </a:lnSpc>
            </a:pPr>
            <a:endParaRPr lang="en-US" sz="1200" b="0" i="0" u="none" strike="noStrike" baseline="0" dirty="0">
              <a:solidFill>
                <a:srgbClr val="000000"/>
              </a:solidFill>
              <a:latin typeface="CGPCM L+ Gulliver RM"/>
            </a:endParaRPr>
          </a:p>
          <a:p>
            <a:pPr algn="just">
              <a:lnSpc>
                <a:spcPct val="150000"/>
              </a:lnSpc>
            </a:pPr>
            <a:r>
              <a:rPr lang="en-US" b="1" dirty="0"/>
              <a:t>Neural Field Models (NFM) </a:t>
            </a:r>
            <a:r>
              <a:rPr lang="en-US" dirty="0"/>
              <a:t>are used to model cortical areas and structures and </a:t>
            </a:r>
            <a:r>
              <a:rPr lang="en-US" sz="1200" b="0" i="0" u="none" strike="noStrike" baseline="0" dirty="0">
                <a:solidFill>
                  <a:srgbClr val="000000"/>
                </a:solidFill>
                <a:latin typeface="CGPCM L+ Gulliver RM"/>
              </a:rPr>
              <a:t>describe the </a:t>
            </a:r>
            <a:r>
              <a:rPr lang="en-US" sz="1200" b="1" i="0" u="none" strike="noStrike" baseline="0" dirty="0">
                <a:solidFill>
                  <a:srgbClr val="000000"/>
                </a:solidFill>
                <a:latin typeface="CGPCM L+ Gulliver RM"/>
              </a:rPr>
              <a:t>spatiotemporal</a:t>
            </a:r>
            <a:r>
              <a:rPr lang="en-US" sz="1200" b="0" i="0" u="none" strike="noStrike" baseline="0" dirty="0">
                <a:solidFill>
                  <a:srgbClr val="000000"/>
                </a:solidFill>
                <a:latin typeface="CGPCM L+ Gulliver RM"/>
              </a:rPr>
              <a:t> evolution of coarse grained variables such as synaptic or firing rate activity in coupled populations of neurons.</a:t>
            </a:r>
          </a:p>
          <a:p>
            <a:pPr algn="just">
              <a:lnSpc>
                <a:spcPct val="150000"/>
              </a:lnSpc>
            </a:pPr>
            <a:r>
              <a:rPr lang="en-US" sz="1200" b="0" i="0" u="none" strike="noStrike" baseline="0" dirty="0">
                <a:solidFill>
                  <a:srgbClr val="000000"/>
                </a:solidFill>
                <a:latin typeface="CGPCM L+ Gulliver RM"/>
              </a:rPr>
              <a:t>NFMs can be viewed as an extension of NMMs that only described the temporal dynamic of neuronal populations</a:t>
            </a:r>
            <a:r>
              <a:rPr lang="en-US" dirty="0">
                <a:solidFill>
                  <a:srgbClr val="000000"/>
                </a:solidFill>
                <a:latin typeface="CGPCM L+ Gulliver RM"/>
              </a:rPr>
              <a:t> activity. </a:t>
            </a:r>
            <a:r>
              <a:rPr lang="en-US" sz="1200" b="0" i="0" u="none" strike="noStrike" baseline="0" dirty="0">
                <a:solidFill>
                  <a:srgbClr val="000000"/>
                </a:solidFill>
                <a:latin typeface="CGPCM L+ Gulliver RM"/>
              </a:rPr>
              <a:t>NFMs have the advantage to account for the spatial features (geometry, extent, connectivity) of neuronal sources, in addition to their temporal features like the synchronization level among neurons. </a:t>
            </a:r>
            <a:endParaRPr lang="en-US" dirty="0"/>
          </a:p>
          <a:p>
            <a:pPr algn="just">
              <a:lnSpc>
                <a:spcPct val="150000"/>
              </a:lnSpc>
            </a:pPr>
            <a:endParaRPr lang="en-US" dirty="0"/>
          </a:p>
          <a:p>
            <a:pPr marL="0" marR="0" lvl="0" indent="0" algn="just" defTabSz="914400" rtl="0" eaLnBrk="1" fontAlgn="auto" latinLnBrk="0" hangingPunct="1">
              <a:lnSpc>
                <a:spcPct val="150000"/>
              </a:lnSpc>
              <a:spcBef>
                <a:spcPts val="0"/>
              </a:spcBef>
              <a:spcAft>
                <a:spcPts val="0"/>
              </a:spcAft>
              <a:buClrTx/>
              <a:buSzTx/>
              <a:buFontTx/>
              <a:buNone/>
              <a:tabLst/>
              <a:defRPr/>
            </a:pPr>
            <a:r>
              <a:rPr lang="en-US" dirty="0"/>
              <a:t>If we model the brain as a large complex network, the areas can be represented by nodes of the network. The nodes are connected by edges that are the representation of the structural or anatomical long-range connection fibers. The detail of these connection can vary, depending on the ‘size’ of the nodes. The structural connectivity matrix can be </a:t>
            </a:r>
            <a:r>
              <a:rPr lang="en-US" dirty="0" err="1"/>
              <a:t>dervide</a:t>
            </a:r>
            <a:r>
              <a:rPr lang="en-US" dirty="0"/>
              <a:t> from DTI processing of </a:t>
            </a:r>
            <a:r>
              <a:rPr lang="en-US" dirty="0" err="1"/>
              <a:t>mri</a:t>
            </a:r>
            <a:r>
              <a:rPr lang="en-US" dirty="0"/>
              <a:t> imaging, so it could be personalized, or we can use a standard matrix derived from studies on non human primate like the </a:t>
            </a:r>
            <a:r>
              <a:rPr lang="en-US" dirty="0" err="1"/>
              <a:t>cocomac</a:t>
            </a:r>
            <a:r>
              <a:rPr lang="en-US" dirty="0"/>
              <a:t> that include 76 areas (38 for hemisphere)</a:t>
            </a:r>
          </a:p>
          <a:p>
            <a:pPr algn="just">
              <a:lnSpc>
                <a:spcPct val="150000"/>
              </a:lnSpc>
            </a:pPr>
            <a:endParaRPr lang="en-US" dirty="0"/>
          </a:p>
          <a:p>
            <a:pPr marL="285750" indent="-285750">
              <a:lnSpc>
                <a:spcPct val="150000"/>
              </a:lnSpc>
              <a:buFont typeface="Arial" panose="020B0604020202020204" pitchFamily="34" charset="0"/>
              <a:buChar char="•"/>
            </a:pPr>
            <a:endParaRPr lang="en-US" sz="1200" b="0" i="0" u="none" strike="noStrike" baseline="0" dirty="0">
              <a:solidFill>
                <a:srgbClr val="000000"/>
              </a:solidFill>
              <a:latin typeface="CGPCM L+ Gulliver RM"/>
            </a:endParaRPr>
          </a:p>
          <a:p>
            <a:pPr marL="285750" indent="-285750">
              <a:lnSpc>
                <a:spcPct val="150000"/>
              </a:lnSpc>
              <a:buFont typeface="Arial" panose="020B0604020202020204" pitchFamily="34" charset="0"/>
              <a:buChar char="•"/>
            </a:pPr>
            <a:endParaRPr lang="en-US" dirty="0"/>
          </a:p>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33</a:t>
            </a:fld>
            <a:endParaRPr lang="it-IT"/>
          </a:p>
        </p:txBody>
      </p:sp>
    </p:spTree>
    <p:extLst>
      <p:ext uri="{BB962C8B-B14F-4D97-AF65-F5344CB8AC3E}">
        <p14:creationId xmlns:p14="http://schemas.microsoft.com/office/powerpoint/2010/main" val="3446169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3</a:t>
            </a:fld>
            <a:endParaRPr lang="it-IT"/>
          </a:p>
        </p:txBody>
      </p:sp>
    </p:spTree>
    <p:extLst>
      <p:ext uri="{BB962C8B-B14F-4D97-AF65-F5344CB8AC3E}">
        <p14:creationId xmlns:p14="http://schemas.microsoft.com/office/powerpoint/2010/main" val="2315763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Multi- </a:t>
            </a:r>
            <a:r>
              <a:rPr lang="it-IT" dirty="0" err="1"/>
              <a:t>signal</a:t>
            </a:r>
            <a:r>
              <a:rPr lang="it-IT" dirty="0"/>
              <a:t> </a:t>
            </a:r>
            <a:r>
              <a:rPr lang="it-IT" dirty="0" err="1"/>
              <a:t>processes</a:t>
            </a:r>
            <a:r>
              <a:rPr lang="it-IT" dirty="0"/>
              <a:t> </a:t>
            </a:r>
            <a:r>
              <a:rPr lang="it-IT" dirty="0" err="1"/>
              <a:t>need</a:t>
            </a:r>
            <a:r>
              <a:rPr lang="it-IT" dirty="0"/>
              <a:t> to be </a:t>
            </a:r>
            <a:r>
              <a:rPr lang="it-IT" dirty="0" err="1"/>
              <a:t>described</a:t>
            </a:r>
            <a:endParaRPr lang="it-IT" dirty="0"/>
          </a:p>
          <a:p>
            <a:r>
              <a:rPr lang="it-IT" dirty="0" err="1"/>
              <a:t>Signals</a:t>
            </a:r>
            <a:r>
              <a:rPr lang="it-IT" dirty="0"/>
              <a:t> of </a:t>
            </a:r>
            <a:r>
              <a:rPr lang="it-IT" dirty="0" err="1"/>
              <a:t>different</a:t>
            </a:r>
            <a:r>
              <a:rPr lang="it-IT" dirty="0"/>
              <a:t> nature (sistema cardiovascolare)</a:t>
            </a:r>
          </a:p>
          <a:p>
            <a:r>
              <a:rPr lang="it-IT" dirty="0" err="1"/>
              <a:t>Signals</a:t>
            </a:r>
            <a:r>
              <a:rPr lang="it-IT" dirty="0"/>
              <a:t> of the </a:t>
            </a:r>
            <a:r>
              <a:rPr lang="it-IT" dirty="0" err="1"/>
              <a:t>same</a:t>
            </a:r>
            <a:r>
              <a:rPr lang="it-IT" dirty="0"/>
              <a:t> nature (EEG multicanale)</a:t>
            </a:r>
          </a:p>
        </p:txBody>
      </p:sp>
      <p:sp>
        <p:nvSpPr>
          <p:cNvPr id="4" name="Slide Number Placeholder 3"/>
          <p:cNvSpPr>
            <a:spLocks noGrp="1"/>
          </p:cNvSpPr>
          <p:nvPr>
            <p:ph type="sldNum" sz="quarter" idx="5"/>
          </p:nvPr>
        </p:nvSpPr>
        <p:spPr/>
        <p:txBody>
          <a:bodyPr/>
          <a:lstStyle/>
          <a:p>
            <a:fld id="{51D9D262-811E-47B0-A35E-76D0DF868CD0}" type="slidenum">
              <a:rPr lang="it-IT" smtClean="0"/>
              <a:t>34</a:t>
            </a:fld>
            <a:endParaRPr lang="it-IT"/>
          </a:p>
        </p:txBody>
      </p:sp>
    </p:spTree>
    <p:extLst>
      <p:ext uri="{BB962C8B-B14F-4D97-AF65-F5344CB8AC3E}">
        <p14:creationId xmlns:p14="http://schemas.microsoft.com/office/powerpoint/2010/main" val="2926786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Let’s</a:t>
            </a:r>
            <a:r>
              <a:rPr lang="it-IT" dirty="0"/>
              <a:t> start from a </a:t>
            </a:r>
            <a:r>
              <a:rPr lang="it-IT" dirty="0" err="1"/>
              <a:t>few</a:t>
            </a:r>
            <a:r>
              <a:rPr lang="it-IT" dirty="0"/>
              <a:t> </a:t>
            </a:r>
            <a:r>
              <a:rPr lang="it-IT" dirty="0" err="1"/>
              <a:t>signals</a:t>
            </a:r>
            <a:r>
              <a:rPr lang="it-IT" dirty="0"/>
              <a:t> </a:t>
            </a:r>
            <a:r>
              <a:rPr lang="it-IT" dirty="0" err="1"/>
              <a:t>that</a:t>
            </a:r>
            <a:r>
              <a:rPr lang="it-IT" dirty="0"/>
              <a:t> can be </a:t>
            </a:r>
            <a:r>
              <a:rPr lang="it-IT" dirty="0" err="1"/>
              <a:t>obtained</a:t>
            </a:r>
            <a:r>
              <a:rPr lang="it-IT" dirty="0"/>
              <a:t> non-</a:t>
            </a:r>
            <a:r>
              <a:rPr lang="it-IT" dirty="0" err="1"/>
              <a:t>invasively</a:t>
            </a:r>
            <a:r>
              <a:rPr lang="it-IT" dirty="0"/>
              <a:t>, and with </a:t>
            </a:r>
            <a:r>
              <a:rPr lang="it-IT" dirty="0" err="1"/>
              <a:t>simple</a:t>
            </a:r>
            <a:r>
              <a:rPr lang="it-IT" dirty="0"/>
              <a:t> </a:t>
            </a:r>
            <a:r>
              <a:rPr lang="it-IT" dirty="0" err="1"/>
              <a:t>instrumentation</a:t>
            </a:r>
            <a:r>
              <a:rPr lang="it-IT" dirty="0"/>
              <a:t> from the cardio-</a:t>
            </a:r>
            <a:r>
              <a:rPr lang="it-IT" dirty="0" err="1"/>
              <a:t>vascular</a:t>
            </a:r>
            <a:r>
              <a:rPr lang="it-IT" dirty="0"/>
              <a:t> and </a:t>
            </a:r>
            <a:r>
              <a:rPr lang="it-IT" dirty="0" err="1"/>
              <a:t>respiratory</a:t>
            </a:r>
            <a:r>
              <a:rPr lang="it-IT" dirty="0"/>
              <a:t> systems and </a:t>
            </a:r>
            <a:r>
              <a:rPr lang="it-IT" dirty="0" err="1"/>
              <a:t>which</a:t>
            </a:r>
            <a:r>
              <a:rPr lang="it-IT" dirty="0"/>
              <a:t> are </a:t>
            </a:r>
            <a:r>
              <a:rPr lang="it-IT" dirty="0" err="1"/>
              <a:t>widely</a:t>
            </a:r>
            <a:r>
              <a:rPr lang="it-IT" dirty="0"/>
              <a:t> </a:t>
            </a:r>
            <a:r>
              <a:rPr lang="it-IT" dirty="0" err="1"/>
              <a:t>emploied</a:t>
            </a:r>
            <a:r>
              <a:rPr lang="it-IT" dirty="0"/>
              <a:t> for </a:t>
            </a:r>
            <a:r>
              <a:rPr lang="it-IT" dirty="0" err="1"/>
              <a:t>describing</a:t>
            </a:r>
            <a:r>
              <a:rPr lang="it-IT" dirty="0"/>
              <a:t> </a:t>
            </a:r>
            <a:r>
              <a:rPr lang="it-IT" dirty="0" err="1"/>
              <a:t>mechanisms</a:t>
            </a:r>
            <a:r>
              <a:rPr lang="it-IT" dirty="0"/>
              <a:t> </a:t>
            </a:r>
            <a:r>
              <a:rPr lang="it-IT" dirty="0" err="1"/>
              <a:t>involved</a:t>
            </a:r>
            <a:r>
              <a:rPr lang="it-IT" dirty="0"/>
              <a:t> in the </a:t>
            </a:r>
            <a:r>
              <a:rPr lang="it-IT" dirty="0" err="1"/>
              <a:t>autonomic</a:t>
            </a:r>
            <a:r>
              <a:rPr lang="it-IT" dirty="0"/>
              <a:t> regulation of the </a:t>
            </a:r>
            <a:r>
              <a:rPr lang="it-IT" dirty="0" err="1"/>
              <a:t>cardiovascular</a:t>
            </a:r>
            <a:r>
              <a:rPr lang="it-IT" dirty="0"/>
              <a:t> and </a:t>
            </a:r>
            <a:r>
              <a:rPr lang="it-IT" dirty="0" err="1"/>
              <a:t>cardio-respiratory</a:t>
            </a:r>
            <a:r>
              <a:rPr lang="it-IT" dirty="0"/>
              <a:t> system.. </a:t>
            </a:r>
          </a:p>
          <a:p>
            <a:r>
              <a:rPr lang="it-IT" dirty="0" err="1"/>
              <a:t>Let’s</a:t>
            </a:r>
            <a:r>
              <a:rPr lang="it-IT" dirty="0"/>
              <a:t> </a:t>
            </a:r>
            <a:r>
              <a:rPr lang="it-IT" dirty="0" err="1"/>
              <a:t>consider</a:t>
            </a:r>
            <a:r>
              <a:rPr lang="it-IT" dirty="0"/>
              <a:t> ECG, BP and </a:t>
            </a:r>
            <a:r>
              <a:rPr lang="it-IT" dirty="0" err="1"/>
              <a:t>Respiration</a:t>
            </a:r>
            <a:r>
              <a:rPr lang="it-IT" dirty="0"/>
              <a:t> </a:t>
            </a:r>
            <a:r>
              <a:rPr lang="it-IT" dirty="0" err="1"/>
              <a:t>signals</a:t>
            </a:r>
            <a:r>
              <a:rPr lang="it-IT" dirty="0"/>
              <a:t>. Of </a:t>
            </a:r>
            <a:r>
              <a:rPr lang="it-IT" dirty="0" err="1"/>
              <a:t>course</a:t>
            </a:r>
            <a:r>
              <a:rPr lang="it-IT" dirty="0"/>
              <a:t>, </a:t>
            </a:r>
            <a:r>
              <a:rPr lang="it-IT" dirty="0" err="1"/>
              <a:t>they</a:t>
            </a:r>
            <a:r>
              <a:rPr lang="it-IT" dirty="0"/>
              <a:t> are </a:t>
            </a:r>
            <a:r>
              <a:rPr lang="it-IT" dirty="0" err="1"/>
              <a:t>not</a:t>
            </a:r>
            <a:r>
              <a:rPr lang="it-IT" dirty="0"/>
              <a:t> independent from </a:t>
            </a:r>
            <a:r>
              <a:rPr lang="it-IT" dirty="0" err="1"/>
              <a:t>each</a:t>
            </a:r>
            <a:r>
              <a:rPr lang="it-IT" dirty="0"/>
              <a:t> other.</a:t>
            </a:r>
          </a:p>
          <a:p>
            <a:r>
              <a:rPr lang="it-IT" dirty="0" err="1"/>
              <a:t>We</a:t>
            </a:r>
            <a:r>
              <a:rPr lang="it-IT" dirty="0"/>
              <a:t> can </a:t>
            </a:r>
            <a:r>
              <a:rPr lang="it-IT" dirty="0" err="1"/>
              <a:t>extract</a:t>
            </a:r>
            <a:r>
              <a:rPr lang="it-IT" dirty="0"/>
              <a:t> </a:t>
            </a:r>
            <a:r>
              <a:rPr lang="it-IT" dirty="0" err="1"/>
              <a:t>variability</a:t>
            </a:r>
            <a:r>
              <a:rPr lang="it-IT" dirty="0"/>
              <a:t> </a:t>
            </a:r>
            <a:r>
              <a:rPr lang="it-IT" dirty="0" err="1"/>
              <a:t>signals</a:t>
            </a:r>
            <a:r>
              <a:rPr lang="it-IT" dirty="0"/>
              <a:t> from ECG (RR time </a:t>
            </a:r>
            <a:r>
              <a:rPr lang="it-IT" dirty="0" err="1"/>
              <a:t>intervals</a:t>
            </a:r>
            <a:r>
              <a:rPr lang="it-IT" dirty="0"/>
              <a:t> </a:t>
            </a:r>
            <a:r>
              <a:rPr lang="it-IT" dirty="0" err="1"/>
              <a:t>as</a:t>
            </a:r>
            <a:r>
              <a:rPr lang="it-IT" dirty="0"/>
              <a:t> </a:t>
            </a:r>
            <a:r>
              <a:rPr lang="it-IT" dirty="0" err="1"/>
              <a:t>function</a:t>
            </a:r>
            <a:r>
              <a:rPr lang="it-IT" dirty="0"/>
              <a:t> of the beat </a:t>
            </a:r>
            <a:r>
              <a:rPr lang="it-IT" dirty="0" err="1"/>
              <a:t>number</a:t>
            </a:r>
            <a:r>
              <a:rPr lang="it-IT" dirty="0"/>
              <a:t>, </a:t>
            </a:r>
            <a:r>
              <a:rPr lang="it-IT" dirty="0" err="1"/>
              <a:t>which</a:t>
            </a:r>
            <a:r>
              <a:rPr lang="it-IT" dirty="0"/>
              <a:t> </a:t>
            </a:r>
            <a:r>
              <a:rPr lang="it-IT" dirty="0" err="1"/>
              <a:t>is</a:t>
            </a:r>
            <a:r>
              <a:rPr lang="it-IT" dirty="0"/>
              <a:t> the </a:t>
            </a:r>
            <a:r>
              <a:rPr lang="it-IT" dirty="0" err="1"/>
              <a:t>tachogram</a:t>
            </a:r>
            <a:r>
              <a:rPr lang="it-IT" dirty="0"/>
              <a:t>),</a:t>
            </a:r>
          </a:p>
          <a:p>
            <a:r>
              <a:rPr lang="it-IT" dirty="0"/>
              <a:t>From the Blood Pressure (</a:t>
            </a:r>
            <a:r>
              <a:rPr lang="it-IT" dirty="0" err="1"/>
              <a:t>we</a:t>
            </a:r>
            <a:r>
              <a:rPr lang="it-IT" dirty="0"/>
              <a:t> </a:t>
            </a:r>
            <a:r>
              <a:rPr lang="it-IT" dirty="0" err="1"/>
              <a:t>obtain</a:t>
            </a:r>
            <a:r>
              <a:rPr lang="it-IT" dirty="0"/>
              <a:t> the </a:t>
            </a:r>
            <a:r>
              <a:rPr lang="it-IT" dirty="0" err="1"/>
              <a:t>sequence</a:t>
            </a:r>
            <a:r>
              <a:rPr lang="it-IT" dirty="0"/>
              <a:t> the </a:t>
            </a:r>
            <a:r>
              <a:rPr lang="it-IT" dirty="0" err="1"/>
              <a:t>sequence</a:t>
            </a:r>
            <a:r>
              <a:rPr lang="it-IT" dirty="0"/>
              <a:t> of the </a:t>
            </a:r>
            <a:r>
              <a:rPr lang="it-IT" dirty="0" err="1"/>
              <a:t>systolic</a:t>
            </a:r>
            <a:r>
              <a:rPr lang="it-IT" dirty="0"/>
              <a:t> </a:t>
            </a:r>
            <a:r>
              <a:rPr lang="it-IT" dirty="0" err="1"/>
              <a:t>values</a:t>
            </a:r>
            <a:r>
              <a:rPr lang="it-IT" dirty="0"/>
              <a:t>, </a:t>
            </a:r>
            <a:r>
              <a:rPr lang="it-IT" dirty="0" err="1"/>
              <a:t>which</a:t>
            </a:r>
            <a:r>
              <a:rPr lang="it-IT" dirty="0"/>
              <a:t> calle </a:t>
            </a:r>
            <a:r>
              <a:rPr lang="it-IT" dirty="0" err="1"/>
              <a:t>systogram</a:t>
            </a:r>
            <a:r>
              <a:rPr lang="it-IT" dirty="0"/>
              <a:t>), and from the </a:t>
            </a:r>
            <a:r>
              <a:rPr lang="it-IT" dirty="0" err="1"/>
              <a:t>respiration</a:t>
            </a:r>
            <a:r>
              <a:rPr lang="it-IT" dirty="0"/>
              <a:t> activity (</a:t>
            </a:r>
            <a:r>
              <a:rPr lang="it-IT" dirty="0" err="1"/>
              <a:t>which</a:t>
            </a:r>
            <a:r>
              <a:rPr lang="it-IT" dirty="0"/>
              <a:t> </a:t>
            </a:r>
            <a:r>
              <a:rPr lang="it-IT" dirty="0" err="1"/>
              <a:t>is</a:t>
            </a:r>
            <a:r>
              <a:rPr lang="it-IT" dirty="0"/>
              <a:t> </a:t>
            </a:r>
            <a:r>
              <a:rPr lang="it-IT" dirty="0" err="1"/>
              <a:t>resampled</a:t>
            </a:r>
            <a:r>
              <a:rPr lang="it-IT" dirty="0"/>
              <a:t> for </a:t>
            </a:r>
            <a:r>
              <a:rPr lang="it-IT" dirty="0" err="1"/>
              <a:t>each</a:t>
            </a:r>
            <a:r>
              <a:rPr lang="it-IT" dirty="0"/>
              <a:t> </a:t>
            </a:r>
            <a:r>
              <a:rPr lang="it-IT" dirty="0" err="1"/>
              <a:t>cardiac</a:t>
            </a:r>
            <a:r>
              <a:rPr lang="it-IT" dirty="0"/>
              <a:t> beat in </a:t>
            </a:r>
            <a:r>
              <a:rPr lang="it-IT" dirty="0" err="1"/>
              <a:t>order</a:t>
            </a:r>
            <a:r>
              <a:rPr lang="it-IT" dirty="0"/>
              <a:t> to </a:t>
            </a:r>
            <a:r>
              <a:rPr lang="it-IT" dirty="0" err="1"/>
              <a:t>have</a:t>
            </a:r>
            <a:r>
              <a:rPr lang="it-IT" dirty="0"/>
              <a:t> a </a:t>
            </a:r>
            <a:r>
              <a:rPr lang="it-IT" dirty="0" err="1"/>
              <a:t>series</a:t>
            </a:r>
            <a:r>
              <a:rPr lang="it-IT" dirty="0"/>
              <a:t> </a:t>
            </a:r>
            <a:r>
              <a:rPr lang="it-IT" dirty="0" err="1"/>
              <a:t>synchronized</a:t>
            </a:r>
            <a:r>
              <a:rPr lang="it-IT" dirty="0"/>
              <a:t> with the </a:t>
            </a:r>
            <a:r>
              <a:rPr lang="it-IT" dirty="0" err="1"/>
              <a:t>previous</a:t>
            </a:r>
            <a:r>
              <a:rPr lang="it-IT" dirty="0"/>
              <a:t> </a:t>
            </a:r>
            <a:r>
              <a:rPr lang="it-IT" dirty="0" err="1"/>
              <a:t>ones</a:t>
            </a:r>
            <a:r>
              <a:rPr lang="it-IT" dirty="0"/>
              <a:t>). </a:t>
            </a:r>
            <a:r>
              <a:rPr lang="it-IT" dirty="0" err="1"/>
              <a:t>This</a:t>
            </a:r>
            <a:r>
              <a:rPr lang="it-IT" dirty="0"/>
              <a:t> last time </a:t>
            </a:r>
            <a:r>
              <a:rPr lang="it-IT" dirty="0" err="1"/>
              <a:t>series</a:t>
            </a:r>
            <a:r>
              <a:rPr lang="it-IT" dirty="0"/>
              <a:t> </a:t>
            </a:r>
            <a:r>
              <a:rPr lang="it-IT" dirty="0" err="1"/>
              <a:t>is</a:t>
            </a:r>
            <a:r>
              <a:rPr lang="it-IT" dirty="0"/>
              <a:t> called </a:t>
            </a:r>
            <a:r>
              <a:rPr lang="it-IT" dirty="0" err="1"/>
              <a:t>respirogram</a:t>
            </a:r>
            <a:r>
              <a:rPr lang="it-IT" dirty="0"/>
              <a:t>. </a:t>
            </a:r>
          </a:p>
          <a:p>
            <a:r>
              <a:rPr lang="it-IT" dirty="0"/>
              <a:t>Other time </a:t>
            </a:r>
            <a:r>
              <a:rPr lang="it-IT" dirty="0" err="1"/>
              <a:t>series</a:t>
            </a:r>
            <a:r>
              <a:rPr lang="it-IT" dirty="0"/>
              <a:t> </a:t>
            </a:r>
            <a:r>
              <a:rPr lang="it-IT" dirty="0" err="1"/>
              <a:t>could</a:t>
            </a:r>
            <a:r>
              <a:rPr lang="it-IT" dirty="0"/>
              <a:t> </a:t>
            </a:r>
            <a:r>
              <a:rPr lang="it-IT" dirty="0" err="1"/>
              <a:t>also</a:t>
            </a:r>
            <a:r>
              <a:rPr lang="it-IT" dirty="0"/>
              <a:t> be taken </a:t>
            </a:r>
            <a:r>
              <a:rPr lang="it-IT" dirty="0" err="1"/>
              <a:t>into</a:t>
            </a:r>
            <a:r>
              <a:rPr lang="it-IT" dirty="0"/>
              <a:t> </a:t>
            </a:r>
            <a:r>
              <a:rPr lang="it-IT" dirty="0" err="1"/>
              <a:t>consideration</a:t>
            </a:r>
            <a:r>
              <a:rPr lang="it-IT" dirty="0"/>
              <a:t> (i.e. </a:t>
            </a:r>
            <a:r>
              <a:rPr lang="it-IT" dirty="0" err="1"/>
              <a:t>diastolic</a:t>
            </a:r>
            <a:r>
              <a:rPr lang="it-IT" dirty="0"/>
              <a:t> </a:t>
            </a:r>
            <a:r>
              <a:rPr lang="it-IT" dirty="0" err="1"/>
              <a:t>blood</a:t>
            </a:r>
            <a:r>
              <a:rPr lang="it-IT" dirty="0"/>
              <a:t> </a:t>
            </a:r>
            <a:r>
              <a:rPr lang="it-IT" dirty="0" err="1"/>
              <a:t>pressures</a:t>
            </a:r>
            <a:r>
              <a:rPr lang="it-IT" dirty="0"/>
              <a:t>, or </a:t>
            </a:r>
            <a:r>
              <a:rPr lang="it-IT" dirty="0" err="1"/>
              <a:t>mean</a:t>
            </a:r>
            <a:r>
              <a:rPr lang="it-IT" dirty="0"/>
              <a:t> pressure, or </a:t>
            </a:r>
            <a:r>
              <a:rPr lang="it-IT" dirty="0" err="1"/>
              <a:t>pulse</a:t>
            </a:r>
            <a:r>
              <a:rPr lang="it-IT" dirty="0"/>
              <a:t> pressure, etc.).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Observing</a:t>
            </a:r>
            <a:r>
              <a:rPr lang="it-IT" dirty="0"/>
              <a:t> </a:t>
            </a:r>
            <a:r>
              <a:rPr lang="it-IT" dirty="0" err="1"/>
              <a:t>these</a:t>
            </a:r>
            <a:r>
              <a:rPr lang="it-IT" dirty="0"/>
              <a:t> </a:t>
            </a:r>
            <a:r>
              <a:rPr lang="it-IT" dirty="0" err="1"/>
              <a:t>varibility</a:t>
            </a:r>
            <a:r>
              <a:rPr lang="it-IT" dirty="0"/>
              <a:t> </a:t>
            </a:r>
            <a:r>
              <a:rPr lang="it-IT" dirty="0" err="1"/>
              <a:t>series</a:t>
            </a:r>
            <a:r>
              <a:rPr lang="it-IT" dirty="0"/>
              <a:t>, in the frequency domain, </a:t>
            </a:r>
            <a:r>
              <a:rPr lang="it-IT" dirty="0" err="1"/>
              <a:t>we</a:t>
            </a:r>
            <a:r>
              <a:rPr lang="it-IT" dirty="0"/>
              <a:t> </a:t>
            </a:r>
            <a:r>
              <a:rPr lang="it-IT" dirty="0" err="1"/>
              <a:t>clearly</a:t>
            </a:r>
            <a:r>
              <a:rPr lang="it-IT" dirty="0"/>
              <a:t> </a:t>
            </a:r>
            <a:r>
              <a:rPr lang="it-IT" dirty="0" err="1"/>
              <a:t>see</a:t>
            </a:r>
            <a:r>
              <a:rPr lang="it-IT" dirty="0"/>
              <a:t> </a:t>
            </a:r>
            <a:r>
              <a:rPr lang="it-IT" dirty="0" err="1"/>
              <a:t>that</a:t>
            </a:r>
            <a:r>
              <a:rPr lang="it-IT" dirty="0"/>
              <a:t> </a:t>
            </a:r>
            <a:r>
              <a:rPr lang="it-IT" dirty="0" err="1"/>
              <a:t>they</a:t>
            </a:r>
            <a:r>
              <a:rPr lang="it-IT" dirty="0"/>
              <a:t> are </a:t>
            </a:r>
            <a:r>
              <a:rPr lang="it-IT" dirty="0" err="1"/>
              <a:t>characterized</a:t>
            </a:r>
            <a:r>
              <a:rPr lang="it-IT" dirty="0"/>
              <a:t> by some </a:t>
            </a:r>
            <a:r>
              <a:rPr lang="it-IT" dirty="0" err="1"/>
              <a:t>well</a:t>
            </a:r>
            <a:r>
              <a:rPr lang="it-IT" dirty="0"/>
              <a:t> </a:t>
            </a:r>
            <a:r>
              <a:rPr lang="it-IT" dirty="0" err="1"/>
              <a:t>defined</a:t>
            </a:r>
            <a:r>
              <a:rPr lang="it-IT" dirty="0"/>
              <a:t> </a:t>
            </a:r>
            <a:r>
              <a:rPr lang="it-IT" dirty="0" err="1"/>
              <a:t>peaks</a:t>
            </a:r>
            <a:r>
              <a:rPr lang="it-IT" dirty="0"/>
              <a:t>. </a:t>
            </a:r>
            <a:r>
              <a:rPr lang="it-IT" dirty="0" err="1"/>
              <a:t>We</a:t>
            </a:r>
            <a:r>
              <a:rPr lang="it-IT" dirty="0"/>
              <a:t> </a:t>
            </a:r>
            <a:r>
              <a:rPr lang="it-IT" dirty="0" err="1"/>
              <a:t>have</a:t>
            </a:r>
            <a:r>
              <a:rPr lang="it-IT" dirty="0"/>
              <a:t> a HF </a:t>
            </a:r>
            <a:r>
              <a:rPr lang="it-IT" dirty="0" err="1"/>
              <a:t>peak</a:t>
            </a:r>
            <a:r>
              <a:rPr lang="it-IT" dirty="0"/>
              <a:t>, </a:t>
            </a:r>
            <a:r>
              <a:rPr lang="it-IT" dirty="0" err="1"/>
              <a:t>both</a:t>
            </a:r>
            <a:r>
              <a:rPr lang="it-IT" dirty="0"/>
              <a:t> in the </a:t>
            </a:r>
            <a:r>
              <a:rPr lang="it-IT" dirty="0" err="1"/>
              <a:t>tachogram</a:t>
            </a:r>
            <a:r>
              <a:rPr lang="it-IT" dirty="0"/>
              <a:t> and in the </a:t>
            </a:r>
            <a:r>
              <a:rPr lang="it-IT" dirty="0" err="1"/>
              <a:t>systogram</a:t>
            </a:r>
            <a:r>
              <a:rPr lang="it-IT" dirty="0"/>
              <a:t>, </a:t>
            </a:r>
            <a:r>
              <a:rPr lang="it-IT" dirty="0" err="1"/>
              <a:t>at</a:t>
            </a:r>
            <a:r>
              <a:rPr lang="it-IT" dirty="0"/>
              <a:t> the </a:t>
            </a:r>
            <a:r>
              <a:rPr lang="it-IT" dirty="0" err="1"/>
              <a:t>same</a:t>
            </a:r>
            <a:r>
              <a:rPr lang="it-IT" dirty="0"/>
              <a:t> frequency </a:t>
            </a:r>
            <a:r>
              <a:rPr lang="it-IT" dirty="0" err="1"/>
              <a:t>as</a:t>
            </a:r>
            <a:r>
              <a:rPr lang="it-IT" dirty="0"/>
              <a:t> </a:t>
            </a:r>
            <a:r>
              <a:rPr lang="it-IT" dirty="0" err="1"/>
              <a:t>respiration</a:t>
            </a:r>
            <a:r>
              <a:rPr lang="it-IT" dirty="0"/>
              <a:t>, and an LF peck </a:t>
            </a:r>
            <a:r>
              <a:rPr lang="it-IT" dirty="0" err="1"/>
              <a:t>both</a:t>
            </a:r>
            <a:r>
              <a:rPr lang="it-IT" dirty="0"/>
              <a:t> in </a:t>
            </a:r>
            <a:r>
              <a:rPr lang="it-IT" dirty="0" err="1"/>
              <a:t>tachogram</a:t>
            </a:r>
            <a:r>
              <a:rPr lang="it-IT" dirty="0"/>
              <a:t> and in </a:t>
            </a:r>
            <a:r>
              <a:rPr lang="it-IT" dirty="0" err="1"/>
              <a:t>systogram</a:t>
            </a:r>
            <a:r>
              <a:rPr lang="it-IT" dirty="0"/>
              <a:t>. </a:t>
            </a:r>
            <a:r>
              <a:rPr lang="it-IT" dirty="0" err="1"/>
              <a:t>Thus</a:t>
            </a:r>
            <a:r>
              <a:rPr lang="it-IT" dirty="0"/>
              <a:t> </a:t>
            </a:r>
            <a:r>
              <a:rPr lang="it-IT" dirty="0" err="1"/>
              <a:t>these</a:t>
            </a:r>
            <a:r>
              <a:rPr lang="it-IT" dirty="0"/>
              <a:t> </a:t>
            </a:r>
            <a:r>
              <a:rPr lang="it-IT" dirty="0" err="1"/>
              <a:t>signals</a:t>
            </a:r>
            <a:r>
              <a:rPr lang="it-IT" dirty="0"/>
              <a:t> are </a:t>
            </a:r>
            <a:r>
              <a:rPr lang="it-IT" dirty="0" err="1"/>
              <a:t>not</a:t>
            </a:r>
            <a:r>
              <a:rPr lang="it-IT" dirty="0"/>
              <a:t> independent.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It</a:t>
            </a:r>
            <a:r>
              <a:rPr lang="it-IT" dirty="0"/>
              <a:t> </a:t>
            </a:r>
            <a:r>
              <a:rPr lang="it-IT" dirty="0" err="1"/>
              <a:t>is</a:t>
            </a:r>
            <a:r>
              <a:rPr lang="it-IT" dirty="0"/>
              <a:t> </a:t>
            </a:r>
            <a:r>
              <a:rPr lang="it-IT" dirty="0" err="1"/>
              <a:t>well</a:t>
            </a:r>
            <a:r>
              <a:rPr lang="it-IT" dirty="0"/>
              <a:t> </a:t>
            </a:r>
            <a:r>
              <a:rPr lang="it-IT" dirty="0" err="1"/>
              <a:t>known</a:t>
            </a:r>
            <a:r>
              <a:rPr lang="it-IT" dirty="0"/>
              <a:t> from the literature, and </a:t>
            </a:r>
            <a:r>
              <a:rPr lang="it-IT" dirty="0" err="1"/>
              <a:t>also</a:t>
            </a:r>
            <a:r>
              <a:rPr lang="it-IT" dirty="0"/>
              <a:t> from </a:t>
            </a:r>
            <a:r>
              <a:rPr lang="it-IT" dirty="0" err="1"/>
              <a:t>many</a:t>
            </a:r>
            <a:r>
              <a:rPr lang="it-IT" dirty="0"/>
              <a:t> studies </a:t>
            </a:r>
            <a:r>
              <a:rPr lang="it-IT" dirty="0" err="1"/>
              <a:t>that</a:t>
            </a:r>
            <a:r>
              <a:rPr lang="it-IT" dirty="0"/>
              <a:t> </a:t>
            </a:r>
            <a:r>
              <a:rPr lang="it-IT" dirty="0" err="1"/>
              <a:t>have</a:t>
            </a:r>
            <a:r>
              <a:rPr lang="it-IT" dirty="0"/>
              <a:t> </a:t>
            </a:r>
            <a:r>
              <a:rPr lang="it-IT" dirty="0" err="1"/>
              <a:t>been</a:t>
            </a:r>
            <a:r>
              <a:rPr lang="it-IT" dirty="0"/>
              <a:t> carried out </a:t>
            </a:r>
            <a:r>
              <a:rPr lang="it-IT" dirty="0" err="1"/>
              <a:t>along</a:t>
            </a:r>
            <a:r>
              <a:rPr lang="it-IT" dirty="0"/>
              <a:t> </a:t>
            </a:r>
            <a:r>
              <a:rPr lang="it-IT" dirty="0" err="1"/>
              <a:t>many</a:t>
            </a:r>
            <a:r>
              <a:rPr lang="it-IT" dirty="0"/>
              <a:t> </a:t>
            </a:r>
            <a:r>
              <a:rPr lang="it-IT" dirty="0" err="1"/>
              <a:t>years</a:t>
            </a:r>
            <a:r>
              <a:rPr lang="it-IT" dirty="0"/>
              <a:t>, </a:t>
            </a:r>
            <a:r>
              <a:rPr lang="it-IT" dirty="0" err="1"/>
              <a:t>that</a:t>
            </a:r>
            <a:r>
              <a:rPr lang="it-IT" dirty="0"/>
              <a:t> for a </a:t>
            </a:r>
            <a:r>
              <a:rPr lang="it-IT" dirty="0" err="1"/>
              <a:t>good</a:t>
            </a:r>
            <a:r>
              <a:rPr lang="it-IT" dirty="0"/>
              <a:t> understanding and  </a:t>
            </a:r>
            <a:r>
              <a:rPr lang="it-IT" dirty="0" err="1"/>
              <a:t>separation</a:t>
            </a:r>
            <a:r>
              <a:rPr lang="it-IT" dirty="0"/>
              <a:t> of the </a:t>
            </a:r>
            <a:r>
              <a:rPr lang="it-IT" dirty="0" err="1"/>
              <a:t>different</a:t>
            </a:r>
            <a:r>
              <a:rPr lang="it-IT" dirty="0"/>
              <a:t> </a:t>
            </a:r>
            <a:r>
              <a:rPr lang="it-IT" dirty="0" err="1"/>
              <a:t>contributions</a:t>
            </a:r>
            <a:r>
              <a:rPr lang="it-IT" dirty="0"/>
              <a:t> acting on the HRV signal, </a:t>
            </a:r>
            <a:r>
              <a:rPr lang="it-IT" dirty="0" err="1"/>
              <a:t>we</a:t>
            </a:r>
            <a:r>
              <a:rPr lang="it-IT" dirty="0"/>
              <a:t> need to model </a:t>
            </a:r>
            <a:r>
              <a:rPr lang="it-IT" dirty="0" err="1"/>
              <a:t>interactions</a:t>
            </a:r>
            <a:r>
              <a:rPr lang="it-IT" dirty="0"/>
              <a:t> </a:t>
            </a:r>
            <a:r>
              <a:rPr lang="it-IT" dirty="0" err="1"/>
              <a:t>among</a:t>
            </a:r>
            <a:r>
              <a:rPr lang="it-IT" dirty="0"/>
              <a:t> the </a:t>
            </a:r>
            <a:r>
              <a:rPr lang="it-IT" dirty="0" err="1"/>
              <a:t>different</a:t>
            </a:r>
            <a:r>
              <a:rPr lang="it-IT" dirty="0"/>
              <a:t> </a:t>
            </a:r>
            <a:r>
              <a:rPr lang="it-IT" dirty="0" err="1"/>
              <a:t>variables</a:t>
            </a:r>
            <a:r>
              <a:rPr lang="it-IT" dirty="0"/>
              <a:t> in the </a:t>
            </a:r>
            <a:r>
              <a:rPr lang="it-IT" dirty="0" err="1"/>
              <a:t>cardio-respiratory</a:t>
            </a:r>
            <a:r>
              <a:rPr lang="it-IT" dirty="0"/>
              <a:t> and in the </a:t>
            </a:r>
            <a:r>
              <a:rPr lang="it-IT" dirty="0" err="1"/>
              <a:t>cardiovascular</a:t>
            </a:r>
            <a:r>
              <a:rPr lang="it-IT" dirty="0"/>
              <a:t> system. The </a:t>
            </a:r>
            <a:r>
              <a:rPr lang="it-IT" dirty="0" err="1"/>
              <a:t>cardiovascular</a:t>
            </a:r>
            <a:r>
              <a:rPr lang="it-IT" dirty="0"/>
              <a:t> system </a:t>
            </a:r>
            <a:r>
              <a:rPr lang="it-IT" dirty="0" err="1"/>
              <a:t>is</a:t>
            </a:r>
            <a:r>
              <a:rPr lang="it-IT" dirty="0"/>
              <a:t> complex and </a:t>
            </a:r>
            <a:r>
              <a:rPr lang="it-IT" dirty="0" err="1"/>
              <a:t>there</a:t>
            </a:r>
            <a:r>
              <a:rPr lang="it-IT" dirty="0"/>
              <a:t> are </a:t>
            </a:r>
            <a:r>
              <a:rPr lang="it-IT" dirty="0" err="1"/>
              <a:t>many</a:t>
            </a:r>
            <a:r>
              <a:rPr lang="it-IT" dirty="0"/>
              <a:t> </a:t>
            </a:r>
            <a:r>
              <a:rPr lang="it-IT" dirty="0" err="1"/>
              <a:t>different</a:t>
            </a:r>
            <a:r>
              <a:rPr lang="it-IT" dirty="0"/>
              <a:t> </a:t>
            </a:r>
            <a:r>
              <a:rPr lang="it-IT" dirty="0" err="1"/>
              <a:t>variables</a:t>
            </a:r>
            <a:r>
              <a:rPr lang="it-IT" dirty="0"/>
              <a:t> and </a:t>
            </a:r>
            <a:r>
              <a:rPr lang="it-IT" dirty="0" err="1"/>
              <a:t>many</a:t>
            </a:r>
            <a:r>
              <a:rPr lang="it-IT" dirty="0"/>
              <a:t> </a:t>
            </a:r>
            <a:r>
              <a:rPr lang="it-IT" dirty="0" err="1"/>
              <a:t>different</a:t>
            </a:r>
            <a:r>
              <a:rPr lang="it-IT" dirty="0"/>
              <a:t> </a:t>
            </a:r>
            <a:r>
              <a:rPr lang="it-IT" dirty="0" err="1"/>
              <a:t>mechanisms</a:t>
            </a:r>
            <a:r>
              <a:rPr lang="it-IT" dirty="0"/>
              <a:t> </a:t>
            </a:r>
            <a:r>
              <a:rPr lang="it-IT" dirty="0" err="1"/>
              <a:t>which</a:t>
            </a:r>
            <a:r>
              <a:rPr lang="it-IT" dirty="0"/>
              <a:t> are </a:t>
            </a:r>
            <a:r>
              <a:rPr lang="it-IT" dirty="0" err="1"/>
              <a:t>involved</a:t>
            </a:r>
            <a:r>
              <a:rPr lang="it-IT" dirty="0"/>
              <a:t> and need to be </a:t>
            </a:r>
            <a:r>
              <a:rPr lang="it-IT" dirty="0" err="1"/>
              <a:t>properly</a:t>
            </a:r>
            <a:r>
              <a:rPr lang="it-IT" dirty="0"/>
              <a:t> </a:t>
            </a:r>
            <a:r>
              <a:rPr lang="it-IT" dirty="0" err="1"/>
              <a:t>described</a:t>
            </a:r>
            <a:r>
              <a:rPr lang="it-IT" dirty="0"/>
              <a:t> in </a:t>
            </a:r>
            <a:r>
              <a:rPr lang="it-IT" dirty="0" err="1"/>
              <a:t>order</a:t>
            </a:r>
            <a:r>
              <a:rPr lang="it-IT" dirty="0"/>
              <a:t> to </a:t>
            </a:r>
            <a:r>
              <a:rPr lang="it-IT" dirty="0" err="1"/>
              <a:t>provide</a:t>
            </a:r>
            <a:r>
              <a:rPr lang="it-IT" dirty="0"/>
              <a:t> a correct view of </a:t>
            </a:r>
            <a:r>
              <a:rPr lang="it-IT" dirty="0" err="1"/>
              <a:t>what</a:t>
            </a:r>
            <a:r>
              <a:rPr lang="it-IT" dirty="0"/>
              <a:t> </a:t>
            </a:r>
            <a:r>
              <a:rPr lang="it-IT" dirty="0" err="1"/>
              <a:t>is</a:t>
            </a:r>
            <a:r>
              <a:rPr lang="it-IT" dirty="0"/>
              <a:t> </a:t>
            </a:r>
            <a:r>
              <a:rPr lang="it-IT" dirty="0" err="1"/>
              <a:t>going</a:t>
            </a:r>
            <a:r>
              <a:rPr lang="it-IT" dirty="0"/>
              <a:t> on in </a:t>
            </a:r>
            <a:r>
              <a:rPr lang="it-IT" dirty="0" err="1"/>
              <a:t>physiological</a:t>
            </a:r>
            <a:r>
              <a:rPr lang="it-IT" dirty="0"/>
              <a:t> or in </a:t>
            </a:r>
            <a:r>
              <a:rPr lang="it-IT" dirty="0" err="1"/>
              <a:t>pathological</a:t>
            </a:r>
            <a:r>
              <a:rPr lang="it-IT" dirty="0"/>
              <a:t> </a:t>
            </a:r>
            <a:r>
              <a:rPr lang="it-IT" dirty="0" err="1"/>
              <a:t>situations</a:t>
            </a:r>
            <a:r>
              <a:rPr lang="it-IT" dirty="0"/>
              <a:t>. </a:t>
            </a:r>
          </a:p>
          <a:p>
            <a:endParaRPr lang="en-GB" dirty="0"/>
          </a:p>
        </p:txBody>
      </p:sp>
      <p:sp>
        <p:nvSpPr>
          <p:cNvPr id="4" name="Segnaposto numero diapositiva 3"/>
          <p:cNvSpPr>
            <a:spLocks noGrp="1"/>
          </p:cNvSpPr>
          <p:nvPr>
            <p:ph type="sldNum" sz="quarter" idx="5"/>
          </p:nvPr>
        </p:nvSpPr>
        <p:spPr/>
        <p:txBody>
          <a:bodyPr/>
          <a:lstStyle/>
          <a:p>
            <a:fld id="{4B0BC8FE-61DA-46EF-A43C-42F853A4E708}" type="slidenum">
              <a:rPr lang="it-VA" smtClean="0"/>
              <a:t>35</a:t>
            </a:fld>
            <a:endParaRPr lang="it-VA"/>
          </a:p>
        </p:txBody>
      </p:sp>
    </p:spTree>
    <p:extLst>
      <p:ext uri="{BB962C8B-B14F-4D97-AF65-F5344CB8AC3E}">
        <p14:creationId xmlns:p14="http://schemas.microsoft.com/office/powerpoint/2010/main" val="2360973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Formula più figure multivariato</a:t>
            </a:r>
          </a:p>
        </p:txBody>
      </p:sp>
      <p:sp>
        <p:nvSpPr>
          <p:cNvPr id="4" name="Slide Number Placeholder 3"/>
          <p:cNvSpPr>
            <a:spLocks noGrp="1"/>
          </p:cNvSpPr>
          <p:nvPr>
            <p:ph type="sldNum" sz="quarter" idx="5"/>
          </p:nvPr>
        </p:nvSpPr>
        <p:spPr/>
        <p:txBody>
          <a:bodyPr/>
          <a:lstStyle/>
          <a:p>
            <a:fld id="{FB1E25F4-9469-416B-AA17-9FFD429DE140}" type="slidenum">
              <a:rPr lang="it-IT" smtClean="0"/>
              <a:t>36</a:t>
            </a:fld>
            <a:endParaRPr lang="it-IT"/>
          </a:p>
        </p:txBody>
      </p:sp>
    </p:spTree>
    <p:extLst>
      <p:ext uri="{BB962C8B-B14F-4D97-AF65-F5344CB8AC3E}">
        <p14:creationId xmlns:p14="http://schemas.microsoft.com/office/powerpoint/2010/main" val="1177443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37</a:t>
            </a:fld>
            <a:endParaRPr lang="it-IT"/>
          </a:p>
        </p:txBody>
      </p:sp>
    </p:spTree>
    <p:extLst>
      <p:ext uri="{BB962C8B-B14F-4D97-AF65-F5344CB8AC3E}">
        <p14:creationId xmlns:p14="http://schemas.microsoft.com/office/powerpoint/2010/main" val="2610061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Slope</a:t>
            </a:r>
            <a:r>
              <a:rPr lang="it-IT" dirty="0"/>
              <a:t> of the curve </a:t>
            </a:r>
            <a:r>
              <a:rPr lang="it-IT" dirty="0" err="1"/>
              <a:t>has</a:t>
            </a:r>
            <a:r>
              <a:rPr lang="it-IT" dirty="0"/>
              <a:t> a </a:t>
            </a:r>
            <a:r>
              <a:rPr lang="it-IT" dirty="0" err="1"/>
              <a:t>relevant</a:t>
            </a:r>
            <a:r>
              <a:rPr lang="it-IT" dirty="0"/>
              <a:t> </a:t>
            </a:r>
            <a:r>
              <a:rPr lang="it-IT" dirty="0" err="1"/>
              <a:t>prognosti</a:t>
            </a:r>
            <a:r>
              <a:rPr lang="it-IT" dirty="0"/>
              <a:t> </a:t>
            </a:r>
            <a:r>
              <a:rPr lang="it-IT" dirty="0" err="1"/>
              <a:t>value</a:t>
            </a:r>
            <a:r>
              <a:rPr lang="it-IT" dirty="0"/>
              <a:t> in post MI </a:t>
            </a:r>
            <a:r>
              <a:rPr lang="it-IT" dirty="0" err="1"/>
              <a:t>patients</a:t>
            </a:r>
            <a:endParaRPr lang="it-IT" dirty="0"/>
          </a:p>
        </p:txBody>
      </p:sp>
      <p:sp>
        <p:nvSpPr>
          <p:cNvPr id="4" name="Slide Number Placeholder 3"/>
          <p:cNvSpPr>
            <a:spLocks noGrp="1"/>
          </p:cNvSpPr>
          <p:nvPr>
            <p:ph type="sldNum" sz="quarter" idx="5"/>
          </p:nvPr>
        </p:nvSpPr>
        <p:spPr/>
        <p:txBody>
          <a:bodyPr/>
          <a:lstStyle/>
          <a:p>
            <a:fld id="{51D9D262-811E-47B0-A35E-76D0DF868CD0}" type="slidenum">
              <a:rPr lang="it-IT" smtClean="0"/>
              <a:t>38</a:t>
            </a:fld>
            <a:endParaRPr lang="it-IT"/>
          </a:p>
        </p:txBody>
      </p:sp>
    </p:spTree>
    <p:extLst>
      <p:ext uri="{BB962C8B-B14F-4D97-AF65-F5344CB8AC3E}">
        <p14:creationId xmlns:p14="http://schemas.microsoft.com/office/powerpoint/2010/main" val="3793774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Interactions </a:t>
            </a:r>
            <a:r>
              <a:rPr lang="it-IT" dirty="0" err="1"/>
              <a:t>among</a:t>
            </a:r>
            <a:r>
              <a:rPr lang="it-IT" dirty="0"/>
              <a:t> </a:t>
            </a:r>
            <a:r>
              <a:rPr lang="it-IT" dirty="0" err="1"/>
              <a:t>signals</a:t>
            </a:r>
            <a:r>
              <a:rPr lang="it-IT" dirty="0"/>
              <a:t> – </a:t>
            </a:r>
            <a:r>
              <a:rPr lang="it-IT" dirty="0" err="1"/>
              <a:t>closed</a:t>
            </a:r>
            <a:r>
              <a:rPr lang="it-IT" dirty="0"/>
              <a:t> loop models</a:t>
            </a:r>
          </a:p>
        </p:txBody>
      </p:sp>
      <p:sp>
        <p:nvSpPr>
          <p:cNvPr id="4" name="Slide Number Placeholder 3"/>
          <p:cNvSpPr>
            <a:spLocks noGrp="1"/>
          </p:cNvSpPr>
          <p:nvPr>
            <p:ph type="sldNum" sz="quarter" idx="5"/>
          </p:nvPr>
        </p:nvSpPr>
        <p:spPr/>
        <p:txBody>
          <a:bodyPr/>
          <a:lstStyle/>
          <a:p>
            <a:fld id="{51D9D262-811E-47B0-A35E-76D0DF868CD0}" type="slidenum">
              <a:rPr lang="it-IT" smtClean="0"/>
              <a:t>39</a:t>
            </a:fld>
            <a:endParaRPr lang="it-IT"/>
          </a:p>
        </p:txBody>
      </p:sp>
    </p:spTree>
    <p:extLst>
      <p:ext uri="{BB962C8B-B14F-4D97-AF65-F5344CB8AC3E}">
        <p14:creationId xmlns:p14="http://schemas.microsoft.com/office/powerpoint/2010/main" val="3500193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40</a:t>
            </a:fld>
            <a:endParaRPr lang="it-IT"/>
          </a:p>
        </p:txBody>
      </p:sp>
    </p:spTree>
    <p:extLst>
      <p:ext uri="{BB962C8B-B14F-4D97-AF65-F5344CB8AC3E}">
        <p14:creationId xmlns:p14="http://schemas.microsoft.com/office/powerpoint/2010/main" val="118027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41</a:t>
            </a:fld>
            <a:endParaRPr lang="it-IT"/>
          </a:p>
        </p:txBody>
      </p:sp>
    </p:spTree>
    <p:extLst>
      <p:ext uri="{BB962C8B-B14F-4D97-AF65-F5344CB8AC3E}">
        <p14:creationId xmlns:p14="http://schemas.microsoft.com/office/powerpoint/2010/main" val="2494810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42</a:t>
            </a:fld>
            <a:endParaRPr lang="it-IT"/>
          </a:p>
        </p:txBody>
      </p:sp>
    </p:spTree>
    <p:extLst>
      <p:ext uri="{BB962C8B-B14F-4D97-AF65-F5344CB8AC3E}">
        <p14:creationId xmlns:p14="http://schemas.microsoft.com/office/powerpoint/2010/main" val="20275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43</a:t>
            </a:fld>
            <a:endParaRPr lang="it-IT"/>
          </a:p>
        </p:txBody>
      </p:sp>
    </p:spTree>
    <p:extLst>
      <p:ext uri="{BB962C8B-B14F-4D97-AF65-F5344CB8AC3E}">
        <p14:creationId xmlns:p14="http://schemas.microsoft.com/office/powerpoint/2010/main" val="69327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DA RIVEDERE</a:t>
            </a:r>
          </a:p>
          <a:p>
            <a:r>
              <a:rPr lang="it-IT" dirty="0" err="1"/>
              <a:t>Physiological</a:t>
            </a:r>
            <a:r>
              <a:rPr lang="it-IT" dirty="0"/>
              <a:t> </a:t>
            </a:r>
            <a:r>
              <a:rPr lang="it-IT" dirty="0" err="1"/>
              <a:t>signals</a:t>
            </a:r>
            <a:r>
              <a:rPr lang="it-IT" dirty="0"/>
              <a:t> and data are </a:t>
            </a:r>
            <a:r>
              <a:rPr lang="it-IT" dirty="0" err="1"/>
              <a:t>expressions</a:t>
            </a:r>
            <a:r>
              <a:rPr lang="it-IT" dirty="0"/>
              <a:t> of </a:t>
            </a:r>
            <a:r>
              <a:rPr lang="it-IT" dirty="0" err="1"/>
              <a:t>complex</a:t>
            </a:r>
            <a:r>
              <a:rPr lang="it-IT" dirty="0"/>
              <a:t> </a:t>
            </a:r>
            <a:r>
              <a:rPr lang="it-IT" dirty="0" err="1"/>
              <a:t>biological</a:t>
            </a:r>
            <a:r>
              <a:rPr lang="it-IT" dirty="0"/>
              <a:t> </a:t>
            </a:r>
            <a:r>
              <a:rPr lang="it-IT" dirty="0" err="1"/>
              <a:t>mechanismis</a:t>
            </a:r>
            <a:r>
              <a:rPr lang="it-IT" dirty="0"/>
              <a:t>. </a:t>
            </a:r>
          </a:p>
          <a:p>
            <a:r>
              <a:rPr lang="it-IT" dirty="0"/>
              <a:t>A single </a:t>
            </a:r>
            <a:r>
              <a:rPr lang="it-IT" dirty="0" err="1"/>
              <a:t>signal</a:t>
            </a:r>
            <a:r>
              <a:rPr lang="it-IT" dirty="0"/>
              <a:t> or a single </a:t>
            </a:r>
            <a:r>
              <a:rPr lang="it-IT" dirty="0" err="1"/>
              <a:t>type</a:t>
            </a:r>
            <a:r>
              <a:rPr lang="it-IT" dirty="0"/>
              <a:t> of data </a:t>
            </a:r>
            <a:r>
              <a:rPr lang="it-IT" dirty="0" err="1"/>
              <a:t>usually</a:t>
            </a:r>
            <a:r>
              <a:rPr lang="it-IT" dirty="0"/>
              <a:t> </a:t>
            </a:r>
            <a:r>
              <a:rPr lang="it-IT" dirty="0" err="1"/>
              <a:t>provide</a:t>
            </a:r>
            <a:r>
              <a:rPr lang="it-IT" dirty="0"/>
              <a:t> </a:t>
            </a:r>
            <a:r>
              <a:rPr lang="it-IT" dirty="0" err="1"/>
              <a:t>only</a:t>
            </a:r>
            <a:r>
              <a:rPr lang="it-IT" dirty="0"/>
              <a:t> a </a:t>
            </a:r>
            <a:r>
              <a:rPr lang="it-IT" dirty="0" err="1"/>
              <a:t>very</a:t>
            </a:r>
            <a:r>
              <a:rPr lang="it-IT" dirty="0"/>
              <a:t> </a:t>
            </a:r>
            <a:r>
              <a:rPr lang="it-IT" dirty="0" err="1"/>
              <a:t>partial</a:t>
            </a:r>
            <a:r>
              <a:rPr lang="it-IT" dirty="0"/>
              <a:t> and limited </a:t>
            </a:r>
            <a:r>
              <a:rPr lang="it-IT" dirty="0" err="1"/>
              <a:t>view</a:t>
            </a:r>
            <a:r>
              <a:rPr lang="it-IT" dirty="0"/>
              <a:t> of the </a:t>
            </a:r>
            <a:r>
              <a:rPr lang="it-IT" dirty="0" err="1"/>
              <a:t>underlying</a:t>
            </a:r>
            <a:r>
              <a:rPr lang="it-IT" dirty="0"/>
              <a:t> </a:t>
            </a:r>
            <a:r>
              <a:rPr lang="it-IT" dirty="0" err="1"/>
              <a:t>process</a:t>
            </a:r>
            <a:r>
              <a:rPr lang="it-IT" dirty="0"/>
              <a:t>. </a:t>
            </a:r>
            <a:r>
              <a:rPr lang="it-IT" dirty="0" err="1"/>
              <a:t>Thus</a:t>
            </a:r>
            <a:r>
              <a:rPr lang="it-IT" dirty="0"/>
              <a:t> </a:t>
            </a:r>
            <a:r>
              <a:rPr lang="it-IT" dirty="0" err="1"/>
              <a:t>we</a:t>
            </a:r>
            <a:r>
              <a:rPr lang="it-IT" dirty="0"/>
              <a:t> </a:t>
            </a:r>
            <a:r>
              <a:rPr lang="it-IT" dirty="0" err="1"/>
              <a:t>need</a:t>
            </a:r>
            <a:r>
              <a:rPr lang="it-IT" dirty="0"/>
              <a:t> </a:t>
            </a:r>
            <a:r>
              <a:rPr lang="it-IT" dirty="0" err="1"/>
              <a:t>many</a:t>
            </a:r>
            <a:r>
              <a:rPr lang="it-IT" dirty="0"/>
              <a:t> </a:t>
            </a:r>
            <a:r>
              <a:rPr lang="it-IT" dirty="0" err="1"/>
              <a:t>different</a:t>
            </a:r>
            <a:r>
              <a:rPr lang="it-IT" dirty="0"/>
              <a:t> </a:t>
            </a:r>
            <a:r>
              <a:rPr lang="it-IT" dirty="0" err="1"/>
              <a:t>signals</a:t>
            </a:r>
            <a:r>
              <a:rPr lang="it-IT" dirty="0"/>
              <a:t> or images or data:</a:t>
            </a:r>
          </a:p>
          <a:p>
            <a:r>
              <a:rPr lang="it-IT" dirty="0" err="1"/>
              <a:t>Multichannel</a:t>
            </a:r>
            <a:r>
              <a:rPr lang="it-IT" dirty="0"/>
              <a:t> EEG </a:t>
            </a:r>
          </a:p>
          <a:p>
            <a:r>
              <a:rPr lang="it-IT" dirty="0" err="1"/>
              <a:t>Mutimodal</a:t>
            </a:r>
            <a:r>
              <a:rPr lang="it-IT" dirty="0"/>
              <a:t> images (</a:t>
            </a:r>
            <a:r>
              <a:rPr lang="it-IT" dirty="0" err="1"/>
              <a:t>structural</a:t>
            </a:r>
            <a:r>
              <a:rPr lang="it-IT" dirty="0"/>
              <a:t> and </a:t>
            </a:r>
            <a:r>
              <a:rPr lang="it-IT" dirty="0" err="1"/>
              <a:t>functional</a:t>
            </a:r>
            <a:r>
              <a:rPr lang="it-IT" dirty="0"/>
              <a:t>)</a:t>
            </a:r>
          </a:p>
          <a:p>
            <a:r>
              <a:rPr lang="it-IT" dirty="0" err="1"/>
              <a:t>Multi-organ</a:t>
            </a:r>
            <a:r>
              <a:rPr lang="it-IT" dirty="0"/>
              <a:t> or </a:t>
            </a:r>
            <a:r>
              <a:rPr lang="it-IT" dirty="0" err="1"/>
              <a:t>multisystem</a:t>
            </a:r>
            <a:r>
              <a:rPr lang="it-IT" dirty="0"/>
              <a:t> data (cardio-</a:t>
            </a:r>
            <a:r>
              <a:rPr lang="it-IT" dirty="0" err="1"/>
              <a:t>vascular</a:t>
            </a:r>
            <a:r>
              <a:rPr lang="it-IT" dirty="0"/>
              <a:t>, </a:t>
            </a:r>
            <a:r>
              <a:rPr lang="it-IT" dirty="0" err="1"/>
              <a:t>cardio-respiratory</a:t>
            </a:r>
            <a:r>
              <a:rPr lang="it-IT" dirty="0"/>
              <a:t>, </a:t>
            </a:r>
            <a:r>
              <a:rPr lang="it-IT" dirty="0" err="1"/>
              <a:t>central</a:t>
            </a:r>
            <a:r>
              <a:rPr lang="it-IT" dirty="0"/>
              <a:t> </a:t>
            </a:r>
            <a:r>
              <a:rPr lang="it-IT" dirty="0" err="1"/>
              <a:t>nervous</a:t>
            </a:r>
            <a:r>
              <a:rPr lang="it-IT" dirty="0"/>
              <a:t> system vs </a:t>
            </a:r>
            <a:r>
              <a:rPr lang="it-IT" dirty="0" err="1"/>
              <a:t>peripheral</a:t>
            </a:r>
            <a:r>
              <a:rPr lang="it-IT" dirty="0"/>
              <a:t> </a:t>
            </a:r>
            <a:r>
              <a:rPr lang="it-IT" dirty="0" err="1"/>
              <a:t>nervous</a:t>
            </a:r>
            <a:r>
              <a:rPr lang="it-IT" dirty="0"/>
              <a:t> system)</a:t>
            </a:r>
          </a:p>
          <a:p>
            <a:r>
              <a:rPr lang="it-IT" dirty="0"/>
              <a:t>Multi-scale data, </a:t>
            </a:r>
            <a:r>
              <a:rPr lang="it-IT" dirty="0" err="1"/>
              <a:t>behaviours</a:t>
            </a:r>
            <a:r>
              <a:rPr lang="it-IT" dirty="0"/>
              <a:t> </a:t>
            </a:r>
            <a:r>
              <a:rPr lang="it-IT" dirty="0" err="1"/>
              <a:t>at</a:t>
            </a:r>
            <a:r>
              <a:rPr lang="it-IT" dirty="0"/>
              <a:t> </a:t>
            </a:r>
            <a:r>
              <a:rPr lang="it-IT" dirty="0" err="1"/>
              <a:t>macroscale</a:t>
            </a:r>
            <a:r>
              <a:rPr lang="it-IT" dirty="0"/>
              <a:t> are </a:t>
            </a:r>
            <a:r>
              <a:rPr lang="it-IT" dirty="0" err="1"/>
              <a:t>determined</a:t>
            </a:r>
            <a:r>
              <a:rPr lang="it-IT" dirty="0"/>
              <a:t> by micro or nanoscale </a:t>
            </a:r>
            <a:r>
              <a:rPr lang="it-IT" dirty="0" err="1"/>
              <a:t>characteristics</a:t>
            </a:r>
            <a:r>
              <a:rPr lang="it-IT" dirty="0"/>
              <a:t> of the system (ECG or ECG </a:t>
            </a:r>
            <a:r>
              <a:rPr lang="it-IT" dirty="0" err="1"/>
              <a:t>anomalies</a:t>
            </a:r>
            <a:r>
              <a:rPr lang="it-IT" dirty="0"/>
              <a:t> </a:t>
            </a:r>
            <a:r>
              <a:rPr lang="it-IT" dirty="0" err="1"/>
              <a:t>coused</a:t>
            </a:r>
            <a:r>
              <a:rPr lang="it-IT" dirty="0"/>
              <a:t> by single </a:t>
            </a:r>
            <a:r>
              <a:rPr lang="it-IT" dirty="0" err="1"/>
              <a:t>variation</a:t>
            </a:r>
            <a:r>
              <a:rPr lang="it-IT" dirty="0"/>
              <a:t> </a:t>
            </a:r>
            <a:r>
              <a:rPr lang="it-IT" dirty="0" err="1"/>
              <a:t>at</a:t>
            </a:r>
            <a:r>
              <a:rPr lang="it-IT" dirty="0"/>
              <a:t> </a:t>
            </a:r>
            <a:r>
              <a:rPr lang="it-IT" dirty="0" err="1"/>
              <a:t>genomic</a:t>
            </a:r>
            <a:r>
              <a:rPr lang="it-IT" dirty="0"/>
              <a:t> </a:t>
            </a:r>
            <a:r>
              <a:rPr lang="it-IT" dirty="0" err="1"/>
              <a:t>level</a:t>
            </a:r>
            <a:r>
              <a:rPr lang="it-IT" dirty="0"/>
              <a:t>)</a:t>
            </a:r>
          </a:p>
          <a:p>
            <a:endParaRPr lang="it-IT" dirty="0"/>
          </a:p>
          <a:p>
            <a:r>
              <a:rPr lang="it-IT" dirty="0"/>
              <a:t>And </a:t>
            </a:r>
            <a:r>
              <a:rPr lang="it-IT" dirty="0" err="1"/>
              <a:t>actually</a:t>
            </a:r>
            <a:r>
              <a:rPr lang="it-IT" dirty="0"/>
              <a:t>, </a:t>
            </a:r>
            <a:r>
              <a:rPr lang="it-IT" dirty="0" err="1"/>
              <a:t>nowadays</a:t>
            </a:r>
            <a:r>
              <a:rPr lang="it-IT" dirty="0"/>
              <a:t> </a:t>
            </a:r>
            <a:r>
              <a:rPr lang="it-IT" dirty="0" err="1"/>
              <a:t>we</a:t>
            </a:r>
            <a:r>
              <a:rPr lang="it-IT" dirty="0"/>
              <a:t> </a:t>
            </a:r>
            <a:r>
              <a:rPr lang="it-IT" dirty="0" err="1"/>
              <a:t>have</a:t>
            </a:r>
            <a:r>
              <a:rPr lang="it-IT" dirty="0"/>
              <a:t> the </a:t>
            </a:r>
            <a:r>
              <a:rPr lang="it-IT" dirty="0" err="1"/>
              <a:t>possibility</a:t>
            </a:r>
            <a:r>
              <a:rPr lang="it-IT" dirty="0"/>
              <a:t> of </a:t>
            </a:r>
            <a:r>
              <a:rPr lang="it-IT" dirty="0" err="1"/>
              <a:t>collecting</a:t>
            </a:r>
            <a:r>
              <a:rPr lang="it-IT" dirty="0"/>
              <a:t> </a:t>
            </a:r>
            <a:r>
              <a:rPr lang="it-IT" dirty="0" err="1"/>
              <a:t>many</a:t>
            </a:r>
            <a:r>
              <a:rPr lang="it-IT" dirty="0"/>
              <a:t> </a:t>
            </a:r>
            <a:r>
              <a:rPr lang="it-IT" dirty="0" err="1"/>
              <a:t>different</a:t>
            </a:r>
            <a:r>
              <a:rPr lang="it-IT" dirty="0"/>
              <a:t> data, </a:t>
            </a:r>
            <a:r>
              <a:rPr lang="it-IT" dirty="0" err="1"/>
              <a:t>at</a:t>
            </a:r>
            <a:r>
              <a:rPr lang="it-IT" dirty="0"/>
              <a:t> the </a:t>
            </a:r>
            <a:r>
              <a:rPr lang="it-IT" dirty="0" err="1"/>
              <a:t>same</a:t>
            </a:r>
            <a:r>
              <a:rPr lang="it-IT" dirty="0"/>
              <a:t> time , </a:t>
            </a:r>
            <a:r>
              <a:rPr lang="it-IT" dirty="0" err="1"/>
              <a:t>during</a:t>
            </a:r>
            <a:r>
              <a:rPr lang="it-IT" dirty="0"/>
              <a:t> </a:t>
            </a:r>
            <a:r>
              <a:rPr lang="it-IT" dirty="0" err="1"/>
              <a:t>specific</a:t>
            </a:r>
            <a:r>
              <a:rPr lang="it-IT" dirty="0"/>
              <a:t> </a:t>
            </a:r>
            <a:r>
              <a:rPr lang="it-IT" dirty="0" err="1"/>
              <a:t>protocols</a:t>
            </a:r>
            <a:r>
              <a:rPr lang="it-IT" dirty="0"/>
              <a:t>, </a:t>
            </a:r>
            <a:r>
              <a:rPr lang="it-IT" dirty="0" err="1"/>
              <a:t>during</a:t>
            </a:r>
            <a:r>
              <a:rPr lang="it-IT" dirty="0"/>
              <a:t> </a:t>
            </a:r>
            <a:r>
              <a:rPr lang="it-IT" dirty="0" err="1"/>
              <a:t>daily</a:t>
            </a:r>
            <a:r>
              <a:rPr lang="it-IT" dirty="0"/>
              <a:t> life (wearable systems), mobile devices. So </a:t>
            </a:r>
            <a:r>
              <a:rPr lang="it-IT" dirty="0" err="1"/>
              <a:t>now</a:t>
            </a:r>
            <a:r>
              <a:rPr lang="it-IT" dirty="0"/>
              <a:t> the </a:t>
            </a:r>
            <a:r>
              <a:rPr lang="it-IT" dirty="0" err="1"/>
              <a:t>problem</a:t>
            </a:r>
            <a:r>
              <a:rPr lang="it-IT" dirty="0"/>
              <a:t> </a:t>
            </a:r>
            <a:r>
              <a:rPr lang="it-IT" dirty="0" err="1"/>
              <a:t>cpuls</a:t>
            </a:r>
            <a:r>
              <a:rPr lang="it-IT" dirty="0"/>
              <a:t> be </a:t>
            </a:r>
            <a:r>
              <a:rPr lang="it-IT" dirty="0" err="1"/>
              <a:t>mostly</a:t>
            </a:r>
            <a:r>
              <a:rPr lang="it-IT" dirty="0"/>
              <a:t> </a:t>
            </a:r>
            <a:r>
              <a:rPr lang="it-IT" dirty="0" err="1"/>
              <a:t>related</a:t>
            </a:r>
            <a:r>
              <a:rPr lang="it-IT" dirty="0"/>
              <a:t> to the </a:t>
            </a:r>
            <a:r>
              <a:rPr lang="it-IT" dirty="0" err="1"/>
              <a:t>proper</a:t>
            </a:r>
            <a:r>
              <a:rPr lang="it-IT" dirty="0"/>
              <a:t> processing of </a:t>
            </a:r>
            <a:r>
              <a:rPr lang="it-IT" dirty="0" err="1"/>
              <a:t>all</a:t>
            </a:r>
            <a:r>
              <a:rPr lang="it-IT" dirty="0"/>
              <a:t> </a:t>
            </a:r>
            <a:r>
              <a:rPr lang="it-IT" dirty="0" err="1"/>
              <a:t>these</a:t>
            </a:r>
            <a:r>
              <a:rPr lang="it-IT" dirty="0"/>
              <a:t> data and to </a:t>
            </a:r>
            <a:r>
              <a:rPr lang="it-IT" dirty="0" err="1"/>
              <a:t>provide</a:t>
            </a:r>
            <a:r>
              <a:rPr lang="it-IT" dirty="0"/>
              <a:t> a </a:t>
            </a:r>
            <a:r>
              <a:rPr lang="it-IT" dirty="0" err="1"/>
              <a:t>synthesis</a:t>
            </a:r>
            <a:r>
              <a:rPr lang="it-IT" dirty="0"/>
              <a:t> and an </a:t>
            </a:r>
            <a:r>
              <a:rPr lang="it-IT" dirty="0" err="1"/>
              <a:t>interpretation</a:t>
            </a:r>
            <a:r>
              <a:rPr lang="it-IT" dirty="0"/>
              <a:t> of </a:t>
            </a:r>
            <a:r>
              <a:rPr lang="it-IT" dirty="0" err="1"/>
              <a:t>thesse</a:t>
            </a:r>
            <a:r>
              <a:rPr lang="it-IT" dirty="0"/>
              <a:t> data, to be </a:t>
            </a:r>
            <a:r>
              <a:rPr lang="it-IT" dirty="0" err="1"/>
              <a:t>used</a:t>
            </a:r>
            <a:r>
              <a:rPr lang="it-IT" dirty="0"/>
              <a:t> in clinical setting, for </a:t>
            </a:r>
            <a:r>
              <a:rPr lang="it-IT" dirty="0" err="1"/>
              <a:t>decision</a:t>
            </a:r>
            <a:r>
              <a:rPr lang="it-IT" dirty="0"/>
              <a:t> making, for monitoring, and so on so </a:t>
            </a:r>
            <a:r>
              <a:rPr lang="it-IT" dirty="0" err="1"/>
              <a:t>forth</a:t>
            </a:r>
            <a:r>
              <a:rPr lang="it-IT" dirty="0"/>
              <a:t>.</a:t>
            </a:r>
          </a:p>
          <a:p>
            <a:endParaRPr lang="it-IT" dirty="0"/>
          </a:p>
          <a:p>
            <a:r>
              <a:rPr lang="it-IT" dirty="0"/>
              <a:t>In </a:t>
            </a:r>
            <a:r>
              <a:rPr lang="it-IT" dirty="0" err="1"/>
              <a:t>this</a:t>
            </a:r>
            <a:r>
              <a:rPr lang="it-IT" dirty="0"/>
              <a:t> </a:t>
            </a:r>
            <a:r>
              <a:rPr lang="it-IT" dirty="0" err="1"/>
              <a:t>lesson</a:t>
            </a:r>
            <a:r>
              <a:rPr lang="it-IT" dirty="0"/>
              <a:t> </a:t>
            </a:r>
            <a:r>
              <a:rPr lang="it-IT" dirty="0" err="1"/>
              <a:t>we</a:t>
            </a:r>
            <a:r>
              <a:rPr lang="it-IT" dirty="0"/>
              <a:t> </a:t>
            </a:r>
            <a:r>
              <a:rPr lang="it-IT" dirty="0" err="1"/>
              <a:t>will</a:t>
            </a:r>
            <a:r>
              <a:rPr lang="it-IT" dirty="0"/>
              <a:t> </a:t>
            </a:r>
            <a:r>
              <a:rPr lang="it-IT" dirty="0" err="1"/>
              <a:t>approach</a:t>
            </a:r>
            <a:r>
              <a:rPr lang="it-IT" dirty="0"/>
              <a:t> models </a:t>
            </a:r>
            <a:r>
              <a:rPr lang="it-IT" dirty="0" err="1"/>
              <a:t>that</a:t>
            </a:r>
            <a:r>
              <a:rPr lang="it-IT" dirty="0"/>
              <a:t> can be </a:t>
            </a:r>
            <a:r>
              <a:rPr lang="it-IT" dirty="0" err="1"/>
              <a:t>used</a:t>
            </a:r>
            <a:r>
              <a:rPr lang="it-IT" dirty="0"/>
              <a:t> for data </a:t>
            </a:r>
            <a:r>
              <a:rPr lang="it-IT" dirty="0" err="1"/>
              <a:t>analysis</a:t>
            </a:r>
            <a:r>
              <a:rPr lang="it-IT" dirty="0"/>
              <a:t> and for data </a:t>
            </a:r>
            <a:r>
              <a:rPr lang="it-IT" dirty="0" err="1"/>
              <a:t>interpretation</a:t>
            </a:r>
            <a:r>
              <a:rPr lang="it-IT" dirty="0"/>
              <a:t>. </a:t>
            </a:r>
            <a:r>
              <a:rPr lang="it-IT" dirty="0" err="1"/>
              <a:t>We</a:t>
            </a:r>
            <a:r>
              <a:rPr lang="it-IT" dirty="0"/>
              <a:t> </a:t>
            </a:r>
            <a:r>
              <a:rPr lang="it-IT" dirty="0" err="1"/>
              <a:t>will</a:t>
            </a:r>
            <a:r>
              <a:rPr lang="it-IT" dirty="0"/>
              <a:t> </a:t>
            </a:r>
            <a:r>
              <a:rPr lang="it-IT" dirty="0" err="1"/>
              <a:t>see</a:t>
            </a:r>
            <a:r>
              <a:rPr lang="it-IT" dirty="0"/>
              <a:t> </a:t>
            </a:r>
            <a:r>
              <a:rPr lang="it-IT" dirty="0" err="1"/>
              <a:t>different</a:t>
            </a:r>
            <a:r>
              <a:rPr lang="it-IT" dirty="0"/>
              <a:t> </a:t>
            </a:r>
            <a:r>
              <a:rPr lang="it-IT" dirty="0" err="1"/>
              <a:t>appeoaches</a:t>
            </a:r>
            <a:r>
              <a:rPr lang="it-IT" dirty="0"/>
              <a:t> </a:t>
            </a:r>
            <a:r>
              <a:rPr lang="it-IT" dirty="0" err="1"/>
              <a:t>related</a:t>
            </a:r>
            <a:r>
              <a:rPr lang="it-IT" dirty="0"/>
              <a:t> to the use of models, and in </a:t>
            </a:r>
            <a:r>
              <a:rPr lang="it-IT" dirty="0" err="1"/>
              <a:t>particular</a:t>
            </a:r>
            <a:r>
              <a:rPr lang="it-IT" dirty="0"/>
              <a:t> </a:t>
            </a:r>
            <a:r>
              <a:rPr lang="it-IT" dirty="0" err="1"/>
              <a:t>we</a:t>
            </a:r>
            <a:r>
              <a:rPr lang="it-IT" dirty="0"/>
              <a:t> </a:t>
            </a:r>
            <a:r>
              <a:rPr lang="it-IT" dirty="0" err="1"/>
              <a:t>will</a:t>
            </a:r>
            <a:r>
              <a:rPr lang="it-IT" dirty="0"/>
              <a:t> focus on black box models. Input/output </a:t>
            </a:r>
            <a:r>
              <a:rPr lang="it-IT" dirty="0" err="1"/>
              <a:t>relationships</a:t>
            </a:r>
            <a:r>
              <a:rPr lang="it-IT" dirty="0"/>
              <a:t> </a:t>
            </a:r>
            <a:r>
              <a:rPr lang="it-IT" dirty="0" err="1"/>
              <a:t>without</a:t>
            </a:r>
            <a:r>
              <a:rPr lang="it-IT" dirty="0"/>
              <a:t> a </a:t>
            </a:r>
            <a:r>
              <a:rPr lang="it-IT" dirty="0" err="1"/>
              <a:t>specific</a:t>
            </a:r>
            <a:r>
              <a:rPr lang="it-IT" dirty="0"/>
              <a:t> and </a:t>
            </a:r>
            <a:r>
              <a:rPr lang="it-IT" dirty="0" err="1"/>
              <a:t>detailed</a:t>
            </a:r>
            <a:r>
              <a:rPr lang="it-IT" dirty="0"/>
              <a:t> </a:t>
            </a:r>
            <a:r>
              <a:rPr lang="it-IT" dirty="0" err="1"/>
              <a:t>description</a:t>
            </a:r>
            <a:r>
              <a:rPr lang="it-IT" dirty="0"/>
              <a:t> of the </a:t>
            </a:r>
            <a:r>
              <a:rPr lang="it-IT" dirty="0" err="1"/>
              <a:t>ongoing</a:t>
            </a:r>
            <a:r>
              <a:rPr lang="it-IT" dirty="0"/>
              <a:t> </a:t>
            </a:r>
            <a:r>
              <a:rPr lang="it-IT" dirty="0" err="1"/>
              <a:t>process</a:t>
            </a:r>
            <a:r>
              <a:rPr lang="it-IT" dirty="0"/>
              <a:t>. </a:t>
            </a:r>
            <a:r>
              <a:rPr lang="it-IT" dirty="0" err="1"/>
              <a:t>This</a:t>
            </a:r>
            <a:r>
              <a:rPr lang="it-IT" dirty="0"/>
              <a:t> </a:t>
            </a:r>
            <a:r>
              <a:rPr lang="it-IT" dirty="0" err="1"/>
              <a:t>could</a:t>
            </a:r>
            <a:r>
              <a:rPr lang="it-IT" dirty="0"/>
              <a:t> be </a:t>
            </a:r>
            <a:r>
              <a:rPr lang="it-IT" dirty="0" err="1"/>
              <a:t>really</a:t>
            </a:r>
            <a:r>
              <a:rPr lang="it-IT" dirty="0"/>
              <a:t> </a:t>
            </a:r>
            <a:r>
              <a:rPr lang="it-IT" dirty="0" err="1"/>
              <a:t>useful</a:t>
            </a:r>
            <a:r>
              <a:rPr lang="it-IT" dirty="0"/>
              <a:t>  </a:t>
            </a:r>
            <a:r>
              <a:rPr lang="it-IT" dirty="0" err="1"/>
              <a:t>when</a:t>
            </a:r>
            <a:r>
              <a:rPr lang="it-IT" dirty="0"/>
              <a:t> </a:t>
            </a:r>
            <a:r>
              <a:rPr lang="it-IT" dirty="0" err="1"/>
              <a:t>dealing</a:t>
            </a:r>
            <a:r>
              <a:rPr lang="it-IT" dirty="0"/>
              <a:t> with </a:t>
            </a:r>
            <a:r>
              <a:rPr lang="it-IT" dirty="0" err="1"/>
              <a:t>physiological</a:t>
            </a:r>
            <a:r>
              <a:rPr lang="it-IT" dirty="0"/>
              <a:t> data. In </a:t>
            </a:r>
            <a:r>
              <a:rPr lang="it-IT" dirty="0" err="1"/>
              <a:t>fact</a:t>
            </a:r>
            <a:r>
              <a:rPr lang="it-IT" dirty="0"/>
              <a:t> the </a:t>
            </a:r>
            <a:r>
              <a:rPr lang="it-IT" dirty="0" err="1"/>
              <a:t>detailed</a:t>
            </a:r>
            <a:r>
              <a:rPr lang="it-IT" dirty="0"/>
              <a:t> model are </a:t>
            </a:r>
            <a:r>
              <a:rPr lang="it-IT" dirty="0" err="1"/>
              <a:t>difficult</a:t>
            </a:r>
            <a:r>
              <a:rPr lang="it-IT" dirty="0"/>
              <a:t> ro be </a:t>
            </a:r>
            <a:r>
              <a:rPr lang="it-IT" dirty="0" err="1"/>
              <a:t>identified</a:t>
            </a:r>
            <a:r>
              <a:rPr lang="it-IT" dirty="0"/>
              <a:t> and </a:t>
            </a:r>
            <a:r>
              <a:rPr lang="it-IT" dirty="0" err="1"/>
              <a:t>impemented</a:t>
            </a:r>
            <a:r>
              <a:rPr lang="it-IT" dirty="0"/>
              <a:t> and </a:t>
            </a:r>
            <a:r>
              <a:rPr lang="it-IT" dirty="0" err="1"/>
              <a:t>sometmes</a:t>
            </a:r>
            <a:r>
              <a:rPr lang="it-IT" dirty="0"/>
              <a:t> </a:t>
            </a:r>
            <a:r>
              <a:rPr lang="it-IT" dirty="0" err="1"/>
              <a:t>they</a:t>
            </a:r>
            <a:r>
              <a:rPr lang="it-IT" dirty="0"/>
              <a:t> </a:t>
            </a:r>
            <a:r>
              <a:rPr lang="it-IT" dirty="0" err="1"/>
              <a:t>require</a:t>
            </a:r>
            <a:r>
              <a:rPr lang="it-IT" dirty="0"/>
              <a:t> </a:t>
            </a:r>
            <a:r>
              <a:rPr lang="it-IT" dirty="0" err="1"/>
              <a:t>restrictive</a:t>
            </a:r>
            <a:r>
              <a:rPr lang="it-IT" dirty="0"/>
              <a:t> and non-</a:t>
            </a:r>
            <a:r>
              <a:rPr lang="it-IT" dirty="0" err="1"/>
              <a:t>realistic</a:t>
            </a:r>
            <a:r>
              <a:rPr lang="it-IT" dirty="0"/>
              <a:t> </a:t>
            </a:r>
            <a:r>
              <a:rPr lang="it-IT" dirty="0" err="1"/>
              <a:t>hypothesis</a:t>
            </a:r>
            <a:r>
              <a:rPr lang="it-IT" dirty="0"/>
              <a:t>, or some </a:t>
            </a:r>
            <a:r>
              <a:rPr lang="it-IT" dirty="0" err="1"/>
              <a:t>aspects</a:t>
            </a:r>
            <a:r>
              <a:rPr lang="it-IT" dirty="0"/>
              <a:t> are </a:t>
            </a:r>
            <a:r>
              <a:rPr lang="it-IT" dirty="0" err="1"/>
              <a:t>not</a:t>
            </a:r>
            <a:r>
              <a:rPr lang="it-IT" dirty="0"/>
              <a:t> </a:t>
            </a:r>
            <a:r>
              <a:rPr lang="it-IT" dirty="0" err="1"/>
              <a:t>fully</a:t>
            </a:r>
            <a:r>
              <a:rPr lang="it-IT" dirty="0"/>
              <a:t> </a:t>
            </a:r>
            <a:r>
              <a:rPr lang="it-IT" dirty="0" err="1"/>
              <a:t>known</a:t>
            </a:r>
            <a:r>
              <a:rPr lang="it-IT" dirty="0"/>
              <a:t> and </a:t>
            </a:r>
            <a:r>
              <a:rPr lang="it-IT" dirty="0" err="1"/>
              <a:t>cannot</a:t>
            </a:r>
            <a:r>
              <a:rPr lang="it-IT" dirty="0"/>
              <a:t> be </a:t>
            </a:r>
            <a:r>
              <a:rPr lang="it-IT" dirty="0" err="1"/>
              <a:t>modeled</a:t>
            </a:r>
            <a:r>
              <a:rPr lang="it-IT" dirty="0"/>
              <a:t>.</a:t>
            </a:r>
          </a:p>
          <a:p>
            <a:endParaRPr lang="it-IT" dirty="0"/>
          </a:p>
          <a:p>
            <a:r>
              <a:rPr lang="it-IT" dirty="0" err="1"/>
              <a:t>This</a:t>
            </a:r>
            <a:r>
              <a:rPr lang="it-IT" dirty="0"/>
              <a:t> </a:t>
            </a:r>
            <a:r>
              <a:rPr lang="it-IT" dirty="0" err="1"/>
              <a:t>is</a:t>
            </a:r>
            <a:r>
              <a:rPr lang="it-IT" dirty="0"/>
              <a:t> the </a:t>
            </a:r>
            <a:r>
              <a:rPr lang="it-IT" dirty="0" err="1"/>
              <a:t>reason</a:t>
            </a:r>
            <a:r>
              <a:rPr lang="it-IT" dirty="0"/>
              <a:t> </a:t>
            </a:r>
            <a:r>
              <a:rPr lang="it-IT" dirty="0" err="1"/>
              <a:t>why</a:t>
            </a:r>
            <a:r>
              <a:rPr lang="it-IT" dirty="0"/>
              <a:t> black box </a:t>
            </a:r>
            <a:r>
              <a:rPr lang="it-IT" dirty="0" err="1"/>
              <a:t>modeling</a:t>
            </a:r>
            <a:r>
              <a:rPr lang="it-IT" dirty="0"/>
              <a:t> are </a:t>
            </a:r>
            <a:r>
              <a:rPr lang="it-IT" dirty="0" err="1"/>
              <a:t>preferred</a:t>
            </a:r>
            <a:r>
              <a:rPr lang="it-IT" dirty="0"/>
              <a:t> in </a:t>
            </a:r>
            <a:r>
              <a:rPr lang="it-IT" dirty="0" err="1"/>
              <a:t>many</a:t>
            </a:r>
            <a:r>
              <a:rPr lang="it-IT" dirty="0"/>
              <a:t> </a:t>
            </a:r>
            <a:r>
              <a:rPr lang="it-IT" dirty="0" err="1"/>
              <a:t>cases</a:t>
            </a:r>
            <a:r>
              <a:rPr lang="it-IT" dirty="0"/>
              <a:t>. And </a:t>
            </a:r>
            <a:r>
              <a:rPr lang="it-IT" dirty="0" err="1"/>
              <a:t>they</a:t>
            </a:r>
            <a:r>
              <a:rPr lang="it-IT" dirty="0"/>
              <a:t> are </a:t>
            </a:r>
            <a:r>
              <a:rPr lang="it-IT" dirty="0" err="1"/>
              <a:t>really</a:t>
            </a:r>
            <a:r>
              <a:rPr lang="it-IT" dirty="0"/>
              <a:t> </a:t>
            </a:r>
            <a:r>
              <a:rPr lang="it-IT" dirty="0" err="1"/>
              <a:t>able</a:t>
            </a:r>
            <a:r>
              <a:rPr lang="it-IT" dirty="0"/>
              <a:t> to </a:t>
            </a:r>
            <a:r>
              <a:rPr lang="it-IT" dirty="0" err="1"/>
              <a:t>provide</a:t>
            </a:r>
            <a:r>
              <a:rPr lang="it-IT" dirty="0"/>
              <a:t> </a:t>
            </a:r>
            <a:r>
              <a:rPr lang="it-IT" dirty="0" err="1"/>
              <a:t>relevant</a:t>
            </a:r>
            <a:r>
              <a:rPr lang="it-IT" dirty="0"/>
              <a:t> </a:t>
            </a:r>
            <a:r>
              <a:rPr lang="it-IT" dirty="0" err="1"/>
              <a:t>informations</a:t>
            </a:r>
            <a:r>
              <a:rPr lang="it-IT" dirty="0"/>
              <a:t>. </a:t>
            </a:r>
          </a:p>
          <a:p>
            <a:endParaRPr lang="it-IT" dirty="0"/>
          </a:p>
          <a:p>
            <a:r>
              <a:rPr lang="it-IT" dirty="0"/>
              <a:t>Black box models vs </a:t>
            </a:r>
            <a:r>
              <a:rPr lang="it-IT" dirty="0" err="1"/>
              <a:t>gray</a:t>
            </a:r>
            <a:r>
              <a:rPr lang="it-IT" dirty="0"/>
              <a:t> models (</a:t>
            </a:r>
            <a:r>
              <a:rPr lang="it-IT" dirty="0" err="1"/>
              <a:t>examples</a:t>
            </a:r>
            <a:r>
              <a:rPr lang="it-IT" dirty="0"/>
              <a:t>)</a:t>
            </a:r>
          </a:p>
          <a:p>
            <a:endParaRPr lang="it-IT" dirty="0"/>
          </a:p>
        </p:txBody>
      </p:sp>
      <p:sp>
        <p:nvSpPr>
          <p:cNvPr id="4" name="Slide Number Placeholder 3"/>
          <p:cNvSpPr>
            <a:spLocks noGrp="1"/>
          </p:cNvSpPr>
          <p:nvPr>
            <p:ph type="sldNum" sz="quarter" idx="5"/>
          </p:nvPr>
        </p:nvSpPr>
        <p:spPr/>
        <p:txBody>
          <a:bodyPr/>
          <a:lstStyle/>
          <a:p>
            <a:fld id="{51D9D262-811E-47B0-A35E-76D0DF868CD0}" type="slidenum">
              <a:rPr lang="it-IT" smtClean="0"/>
              <a:t>4</a:t>
            </a:fld>
            <a:endParaRPr lang="it-IT"/>
          </a:p>
        </p:txBody>
      </p:sp>
    </p:spTree>
    <p:extLst>
      <p:ext uri="{BB962C8B-B14F-4D97-AF65-F5344CB8AC3E}">
        <p14:creationId xmlns:p14="http://schemas.microsoft.com/office/powerpoint/2010/main" val="2584631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44</a:t>
            </a:fld>
            <a:endParaRPr lang="it-IT"/>
          </a:p>
        </p:txBody>
      </p:sp>
    </p:spTree>
    <p:extLst>
      <p:ext uri="{BB962C8B-B14F-4D97-AF65-F5344CB8AC3E}">
        <p14:creationId xmlns:p14="http://schemas.microsoft.com/office/powerpoint/2010/main" val="970728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45</a:t>
            </a:fld>
            <a:endParaRPr lang="it-IT"/>
          </a:p>
        </p:txBody>
      </p:sp>
    </p:spTree>
    <p:extLst>
      <p:ext uri="{BB962C8B-B14F-4D97-AF65-F5344CB8AC3E}">
        <p14:creationId xmlns:p14="http://schemas.microsoft.com/office/powerpoint/2010/main" val="3595648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46</a:t>
            </a:fld>
            <a:endParaRPr lang="it-IT"/>
          </a:p>
        </p:txBody>
      </p:sp>
    </p:spTree>
    <p:extLst>
      <p:ext uri="{BB962C8B-B14F-4D97-AF65-F5344CB8AC3E}">
        <p14:creationId xmlns:p14="http://schemas.microsoft.com/office/powerpoint/2010/main" val="425802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47</a:t>
            </a:fld>
            <a:endParaRPr lang="it-IT"/>
          </a:p>
        </p:txBody>
      </p:sp>
    </p:spTree>
    <p:extLst>
      <p:ext uri="{BB962C8B-B14F-4D97-AF65-F5344CB8AC3E}">
        <p14:creationId xmlns:p14="http://schemas.microsoft.com/office/powerpoint/2010/main" val="3448631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48</a:t>
            </a:fld>
            <a:endParaRPr lang="it-IT"/>
          </a:p>
        </p:txBody>
      </p:sp>
    </p:spTree>
    <p:extLst>
      <p:ext uri="{BB962C8B-B14F-4D97-AF65-F5344CB8AC3E}">
        <p14:creationId xmlns:p14="http://schemas.microsoft.com/office/powerpoint/2010/main" val="932910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49</a:t>
            </a:fld>
            <a:endParaRPr lang="it-IT"/>
          </a:p>
        </p:txBody>
      </p:sp>
    </p:spTree>
    <p:extLst>
      <p:ext uri="{BB962C8B-B14F-4D97-AF65-F5344CB8AC3E}">
        <p14:creationId xmlns:p14="http://schemas.microsoft.com/office/powerpoint/2010/main" val="575411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50</a:t>
            </a:fld>
            <a:endParaRPr lang="it-IT"/>
          </a:p>
        </p:txBody>
      </p:sp>
    </p:spTree>
    <p:extLst>
      <p:ext uri="{BB962C8B-B14F-4D97-AF65-F5344CB8AC3E}">
        <p14:creationId xmlns:p14="http://schemas.microsoft.com/office/powerpoint/2010/main" val="2781372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51</a:t>
            </a:fld>
            <a:endParaRPr lang="it-IT"/>
          </a:p>
        </p:txBody>
      </p:sp>
    </p:spTree>
    <p:extLst>
      <p:ext uri="{BB962C8B-B14F-4D97-AF65-F5344CB8AC3E}">
        <p14:creationId xmlns:p14="http://schemas.microsoft.com/office/powerpoint/2010/main" val="3694098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FB1E25F4-9469-416B-AA17-9FFD429DE140}" type="slidenum">
              <a:rPr lang="it-IT" smtClean="0"/>
              <a:t>52</a:t>
            </a:fld>
            <a:endParaRPr lang="it-IT"/>
          </a:p>
        </p:txBody>
      </p:sp>
    </p:spTree>
    <p:extLst>
      <p:ext uri="{BB962C8B-B14F-4D97-AF65-F5344CB8AC3E}">
        <p14:creationId xmlns:p14="http://schemas.microsoft.com/office/powerpoint/2010/main" val="775748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57</a:t>
            </a:fld>
            <a:endParaRPr lang="it-IT"/>
          </a:p>
        </p:txBody>
      </p:sp>
    </p:spTree>
    <p:extLst>
      <p:ext uri="{BB962C8B-B14F-4D97-AF65-F5344CB8AC3E}">
        <p14:creationId xmlns:p14="http://schemas.microsoft.com/office/powerpoint/2010/main" val="334893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075" y="744538"/>
            <a:ext cx="6615113" cy="3722687"/>
          </a:xfrm>
        </p:spPr>
      </p:sp>
      <p:sp>
        <p:nvSpPr>
          <p:cNvPr id="3" name="Segnaposto note 2"/>
          <p:cNvSpPr>
            <a:spLocks noGrp="1"/>
          </p:cNvSpPr>
          <p:nvPr>
            <p:ph type="body" idx="1"/>
          </p:nvPr>
        </p:nvSpPr>
        <p:spPr/>
        <p:txBody>
          <a:bodyPr/>
          <a:lstStyle/>
          <a:p>
            <a:endParaRPr lang="en-US" noProof="0" dirty="0"/>
          </a:p>
        </p:txBody>
      </p:sp>
    </p:spTree>
    <p:extLst>
      <p:ext uri="{BB962C8B-B14F-4D97-AF65-F5344CB8AC3E}">
        <p14:creationId xmlns:p14="http://schemas.microsoft.com/office/powerpoint/2010/main" val="2007290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Cyclic Alternating Pattern (CAP) is a periodic EEG activity occurring during NREM sleep. It is characterized by cyclic sequences of cerebral activation (phase A) followed by periods of deactivation (phase B). This a physiological phenomenon during sleep, on the other hand it is associated to some sleep disturbances (sleep </a:t>
            </a:r>
            <a:r>
              <a:rPr lang="en-GB" dirty="0" err="1"/>
              <a:t>apneas</a:t>
            </a:r>
            <a:r>
              <a:rPr lang="en-GB" dirty="0"/>
              <a:t>) and pathological states (heart failure). An increase in CAP rate can be indicative of some disturbances. </a:t>
            </a:r>
          </a:p>
          <a:p>
            <a:r>
              <a:rPr lang="it-IT" dirty="0" err="1"/>
              <a:t>Also</a:t>
            </a:r>
            <a:r>
              <a:rPr lang="it-IT" dirty="0"/>
              <a:t> </a:t>
            </a:r>
            <a:r>
              <a:rPr lang="it-IT" dirty="0" err="1"/>
              <a:t>peripheral</a:t>
            </a:r>
            <a:r>
              <a:rPr lang="it-IT" dirty="0"/>
              <a:t> </a:t>
            </a:r>
            <a:r>
              <a:rPr lang="it-IT" dirty="0" err="1"/>
              <a:t>signals</a:t>
            </a:r>
            <a:r>
              <a:rPr lang="it-IT" dirty="0"/>
              <a:t> are </a:t>
            </a:r>
            <a:r>
              <a:rPr lang="it-IT" dirty="0" err="1"/>
              <a:t>involved</a:t>
            </a:r>
            <a:r>
              <a:rPr lang="it-IT" dirty="0"/>
              <a:t> </a:t>
            </a:r>
            <a:r>
              <a:rPr lang="it-IT" dirty="0" err="1"/>
              <a:t>during</a:t>
            </a:r>
            <a:r>
              <a:rPr lang="it-IT" dirty="0"/>
              <a:t> CAP, with a </a:t>
            </a:r>
            <a:r>
              <a:rPr lang="it-IT" dirty="0" err="1"/>
              <a:t>very</a:t>
            </a:r>
            <a:r>
              <a:rPr lang="it-IT" dirty="0"/>
              <a:t> high </a:t>
            </a:r>
            <a:r>
              <a:rPr lang="it-IT" dirty="0" err="1"/>
              <a:t>synchrony</a:t>
            </a:r>
            <a:r>
              <a:rPr lang="it-IT" dirty="0"/>
              <a:t>. </a:t>
            </a:r>
          </a:p>
          <a:p>
            <a:r>
              <a:rPr lang="it-IT" dirty="0"/>
              <a:t>EMG </a:t>
            </a:r>
            <a:r>
              <a:rPr lang="it-IT" dirty="0" err="1"/>
              <a:t>at</a:t>
            </a:r>
            <a:r>
              <a:rPr lang="it-IT" dirty="0"/>
              <a:t> the </a:t>
            </a:r>
            <a:r>
              <a:rPr lang="it-IT" dirty="0" err="1"/>
              <a:t>leg</a:t>
            </a:r>
            <a:r>
              <a:rPr lang="it-IT" dirty="0"/>
              <a:t> (</a:t>
            </a:r>
            <a:r>
              <a:rPr lang="it-IT" dirty="0" err="1"/>
              <a:t>myoclonus</a:t>
            </a:r>
            <a:r>
              <a:rPr lang="it-IT" dirty="0"/>
              <a:t>)</a:t>
            </a:r>
          </a:p>
          <a:p>
            <a:r>
              <a:rPr lang="it-IT" dirty="0"/>
              <a:t>Heart rate</a:t>
            </a:r>
          </a:p>
          <a:p>
            <a:r>
              <a:rPr lang="it-IT" dirty="0" err="1"/>
              <a:t>Respiration</a:t>
            </a:r>
            <a:endParaRPr lang="en-GB" dirty="0"/>
          </a:p>
        </p:txBody>
      </p:sp>
      <p:sp>
        <p:nvSpPr>
          <p:cNvPr id="4" name="Segnaposto numero diapositiva 3"/>
          <p:cNvSpPr>
            <a:spLocks noGrp="1"/>
          </p:cNvSpPr>
          <p:nvPr>
            <p:ph type="sldNum" sz="quarter" idx="5"/>
          </p:nvPr>
        </p:nvSpPr>
        <p:spPr/>
        <p:txBody>
          <a:bodyPr/>
          <a:lstStyle/>
          <a:p>
            <a:fld id="{4B0BC8FE-61DA-46EF-A43C-42F853A4E708}" type="slidenum">
              <a:rPr lang="it-VA" smtClean="0"/>
              <a:t>61</a:t>
            </a:fld>
            <a:endParaRPr lang="it-VA"/>
          </a:p>
        </p:txBody>
      </p:sp>
    </p:spTree>
    <p:extLst>
      <p:ext uri="{BB962C8B-B14F-4D97-AF65-F5344CB8AC3E}">
        <p14:creationId xmlns:p14="http://schemas.microsoft.com/office/powerpoint/2010/main" val="2883235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62</a:t>
            </a:fld>
            <a:endParaRPr lang="it-IT"/>
          </a:p>
        </p:txBody>
      </p:sp>
    </p:spTree>
    <p:extLst>
      <p:ext uri="{BB962C8B-B14F-4D97-AF65-F5344CB8AC3E}">
        <p14:creationId xmlns:p14="http://schemas.microsoft.com/office/powerpoint/2010/main" val="2526245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a:solidFill>
                  <a:schemeClr val="tx1"/>
                </a:solidFill>
                <a:latin typeface="+mn-lt"/>
                <a:ea typeface="+mn-ea"/>
                <a:cs typeface="+mn-cs"/>
              </a:rPr>
              <a:t>This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example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focuses</a:t>
            </a:r>
            <a:r>
              <a:rPr lang="it-IT" sz="1200" b="0" i="0" u="none" strike="noStrike" kern="1200" baseline="0" dirty="0">
                <a:solidFill>
                  <a:schemeClr val="tx1"/>
                </a:solidFill>
                <a:latin typeface="+mn-lt"/>
                <a:ea typeface="+mn-ea"/>
                <a:cs typeface="+mn-cs"/>
              </a:rPr>
              <a:t> on the use of </a:t>
            </a:r>
            <a:r>
              <a:rPr lang="it-IT" sz="1200" b="0" i="0" u="none" strike="noStrike" kern="1200" baseline="0" dirty="0" err="1">
                <a:solidFill>
                  <a:schemeClr val="tx1"/>
                </a:solidFill>
                <a:latin typeface="+mn-lt"/>
                <a:ea typeface="+mn-ea"/>
                <a:cs typeface="+mn-cs"/>
              </a:rPr>
              <a:t>fMRI</a:t>
            </a:r>
            <a:r>
              <a:rPr lang="it-IT" sz="1200" b="0" i="0" u="none" strike="noStrike" kern="1200" baseline="0" dirty="0">
                <a:solidFill>
                  <a:schemeClr val="tx1"/>
                </a:solidFill>
                <a:latin typeface="+mn-lt"/>
                <a:ea typeface="+mn-ea"/>
                <a:cs typeface="+mn-cs"/>
              </a:rPr>
              <a:t>.</a:t>
            </a:r>
          </a:p>
          <a:p>
            <a:r>
              <a:rPr lang="it-IT" sz="1200" b="0" i="0" u="none" strike="noStrike" kern="1200" baseline="0" dirty="0">
                <a:solidFill>
                  <a:schemeClr val="tx1"/>
                </a:solidFill>
                <a:latin typeface="+mn-lt"/>
                <a:ea typeface="+mn-ea"/>
                <a:cs typeface="+mn-cs"/>
              </a:rPr>
              <a:t>FMRI </a:t>
            </a:r>
            <a:r>
              <a:rPr lang="it-IT" sz="1200" b="0" i="0" u="none" strike="noStrike" kern="1200" baseline="0" dirty="0" err="1">
                <a:solidFill>
                  <a:schemeClr val="tx1"/>
                </a:solidFill>
                <a:latin typeface="+mn-lt"/>
                <a:ea typeface="+mn-ea"/>
                <a:cs typeface="+mn-cs"/>
              </a:rPr>
              <a:t>analysis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allows</a:t>
            </a:r>
            <a:r>
              <a:rPr lang="it-IT" sz="1200" b="0" i="0" u="none" strike="noStrike" kern="1200" baseline="0" dirty="0">
                <a:solidFill>
                  <a:schemeClr val="tx1"/>
                </a:solidFill>
                <a:latin typeface="+mn-lt"/>
                <a:ea typeface="+mn-ea"/>
                <a:cs typeface="+mn-cs"/>
              </a:rPr>
              <a:t> to highlight brain </a:t>
            </a:r>
            <a:r>
              <a:rPr lang="it-IT" sz="1200" b="0" i="0" u="none" strike="noStrike" kern="1200" baseline="0" dirty="0" err="1">
                <a:solidFill>
                  <a:schemeClr val="tx1"/>
                </a:solidFill>
                <a:latin typeface="+mn-lt"/>
                <a:ea typeface="+mn-ea"/>
                <a:cs typeface="+mn-cs"/>
              </a:rPr>
              <a:t>areas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that</a:t>
            </a:r>
            <a:r>
              <a:rPr lang="it-IT" sz="1200" b="0" i="0" u="none" strike="noStrike" kern="1200" baseline="0" dirty="0">
                <a:solidFill>
                  <a:schemeClr val="tx1"/>
                </a:solidFill>
                <a:latin typeface="+mn-lt"/>
                <a:ea typeface="+mn-ea"/>
                <a:cs typeface="+mn-cs"/>
              </a:rPr>
              <a:t> are </a:t>
            </a:r>
            <a:r>
              <a:rPr lang="it-IT" sz="1200" b="0" i="0" u="none" strike="noStrike" kern="1200" baseline="0" dirty="0" err="1">
                <a:solidFill>
                  <a:schemeClr val="tx1"/>
                </a:solidFill>
                <a:latin typeface="+mn-lt"/>
                <a:ea typeface="+mn-ea"/>
                <a:cs typeface="+mn-cs"/>
              </a:rPr>
              <a:t>activated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during</a:t>
            </a:r>
            <a:r>
              <a:rPr lang="it-IT" sz="1200" b="0" i="0" u="none" strike="noStrike" kern="1200" baseline="0" dirty="0">
                <a:solidFill>
                  <a:schemeClr val="tx1"/>
                </a:solidFill>
                <a:latin typeface="+mn-lt"/>
                <a:ea typeface="+mn-ea"/>
                <a:cs typeface="+mn-cs"/>
              </a:rPr>
              <a:t> the execution of </a:t>
            </a:r>
            <a:r>
              <a:rPr lang="it-IT" sz="1200" b="0" i="0" u="none" strike="noStrike" kern="1200" baseline="0" dirty="0" err="1">
                <a:solidFill>
                  <a:schemeClr val="tx1"/>
                </a:solidFill>
                <a:latin typeface="+mn-lt"/>
                <a:ea typeface="+mn-ea"/>
                <a:cs typeface="+mn-cs"/>
              </a:rPr>
              <a:t>specific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tasks</a:t>
            </a:r>
            <a:r>
              <a:rPr lang="it-IT" sz="1200" b="0" i="0" u="none" strike="noStrike" kern="1200" baseline="0" dirty="0">
                <a:solidFill>
                  <a:schemeClr val="tx1"/>
                </a:solidFill>
                <a:latin typeface="+mn-lt"/>
                <a:ea typeface="+mn-ea"/>
                <a:cs typeface="+mn-cs"/>
              </a:rPr>
              <a:t> or in </a:t>
            </a:r>
            <a:r>
              <a:rPr lang="it-IT" sz="1200" b="0" i="0" u="none" strike="noStrike" kern="1200" baseline="0" dirty="0" err="1">
                <a:solidFill>
                  <a:schemeClr val="tx1"/>
                </a:solidFill>
                <a:latin typeface="+mn-lt"/>
                <a:ea typeface="+mn-ea"/>
                <a:cs typeface="+mn-cs"/>
              </a:rPr>
              <a:t>consequence</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specific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stimuli</a:t>
            </a:r>
            <a:r>
              <a:rPr lang="it-IT" sz="1200" b="0" i="0" u="none" strike="noStrike" kern="1200" baseline="0" dirty="0">
                <a:solidFill>
                  <a:schemeClr val="tx1"/>
                </a:solidFill>
                <a:latin typeface="+mn-lt"/>
                <a:ea typeface="+mn-ea"/>
                <a:cs typeface="+mn-cs"/>
              </a:rPr>
              <a:t>. In </a:t>
            </a:r>
            <a:r>
              <a:rPr lang="it-IT" sz="1200" b="0" i="0" u="none" strike="noStrike" kern="1200" baseline="0" dirty="0" err="1">
                <a:solidFill>
                  <a:schemeClr val="tx1"/>
                </a:solidFill>
                <a:latin typeface="+mn-lt"/>
                <a:ea typeface="+mn-ea"/>
                <a:cs typeface="+mn-cs"/>
              </a:rPr>
              <a:t>particular</a:t>
            </a:r>
            <a:r>
              <a:rPr lang="it-IT" sz="1200" b="0" i="0" u="none" strike="noStrike" kern="1200" baseline="0" dirty="0">
                <a:solidFill>
                  <a:schemeClr val="tx1"/>
                </a:solidFill>
                <a:latin typeface="+mn-lt"/>
                <a:ea typeface="+mn-ea"/>
                <a:cs typeface="+mn-cs"/>
              </a:rPr>
              <a:t> in the GLM (General Linear Model)  approach. In practice, the time </a:t>
            </a:r>
            <a:r>
              <a:rPr lang="it-IT" sz="1200" b="0" i="0" u="none" strike="noStrike" kern="1200" baseline="0" dirty="0" err="1">
                <a:solidFill>
                  <a:schemeClr val="tx1"/>
                </a:solidFill>
                <a:latin typeface="+mn-lt"/>
                <a:ea typeface="+mn-ea"/>
                <a:cs typeface="+mn-cs"/>
              </a:rPr>
              <a:t>course</a:t>
            </a:r>
            <a:r>
              <a:rPr lang="it-IT" sz="1200" b="0" i="0" u="none" strike="noStrike" kern="1200" baseline="0" dirty="0">
                <a:solidFill>
                  <a:schemeClr val="tx1"/>
                </a:solidFill>
                <a:latin typeface="+mn-lt"/>
                <a:ea typeface="+mn-ea"/>
                <a:cs typeface="+mn-cs"/>
              </a:rPr>
              <a:t> of the BOLD (Blood </a:t>
            </a:r>
            <a:r>
              <a:rPr lang="it-IT" sz="1200" b="0" i="0" u="none" strike="noStrike" kern="1200" baseline="0" dirty="0" err="1">
                <a:solidFill>
                  <a:schemeClr val="tx1"/>
                </a:solidFill>
                <a:latin typeface="+mn-lt"/>
                <a:ea typeface="+mn-ea"/>
                <a:cs typeface="+mn-cs"/>
              </a:rPr>
              <a:t>Oxygenation</a:t>
            </a:r>
            <a:r>
              <a:rPr lang="it-IT" sz="1200" b="0" i="0" u="none" strike="noStrike" kern="1200" baseline="0" dirty="0">
                <a:solidFill>
                  <a:schemeClr val="tx1"/>
                </a:solidFill>
                <a:latin typeface="+mn-lt"/>
                <a:ea typeface="+mn-ea"/>
                <a:cs typeface="+mn-cs"/>
              </a:rPr>
              <a:t> Level </a:t>
            </a:r>
            <a:r>
              <a:rPr lang="it-IT" sz="1200" b="0" i="0" u="none" strike="noStrike" kern="1200" baseline="0" dirty="0" err="1">
                <a:solidFill>
                  <a:schemeClr val="tx1"/>
                </a:solidFill>
                <a:latin typeface="+mn-lt"/>
                <a:ea typeface="+mn-ea"/>
                <a:cs typeface="+mn-cs"/>
              </a:rPr>
              <a:t>Dependent</a:t>
            </a:r>
            <a:r>
              <a:rPr lang="it-IT" sz="1200" b="0" i="0" u="none" strike="noStrike" kern="1200" baseline="0" dirty="0">
                <a:solidFill>
                  <a:schemeClr val="tx1"/>
                </a:solidFill>
                <a:latin typeface="+mn-lt"/>
                <a:ea typeface="+mn-ea"/>
                <a:cs typeface="+mn-cs"/>
              </a:rPr>
              <a:t>) signal </a:t>
            </a:r>
            <a:r>
              <a:rPr lang="it-IT" sz="1200" b="0" i="0" u="none" strike="noStrike" kern="1200" baseline="0" dirty="0" err="1">
                <a:solidFill>
                  <a:schemeClr val="tx1"/>
                </a:solidFill>
                <a:latin typeface="+mn-lt"/>
                <a:ea typeface="+mn-ea"/>
                <a:cs typeface="+mn-cs"/>
              </a:rPr>
              <a:t>is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modeled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as</a:t>
            </a:r>
            <a:r>
              <a:rPr lang="it-IT" sz="1200" b="0" i="0" u="none" strike="noStrike" kern="1200" baseline="0" dirty="0">
                <a:solidFill>
                  <a:schemeClr val="tx1"/>
                </a:solidFill>
                <a:latin typeface="+mn-lt"/>
                <a:ea typeface="+mn-ea"/>
                <a:cs typeface="+mn-cs"/>
              </a:rPr>
              <a:t> a linear combination of </a:t>
            </a:r>
            <a:r>
              <a:rPr lang="it-IT" sz="1200" b="0" i="0" u="none" strike="noStrike" kern="1200" baseline="0" dirty="0" err="1">
                <a:solidFill>
                  <a:schemeClr val="tx1"/>
                </a:solidFill>
                <a:latin typeface="+mn-lt"/>
                <a:ea typeface="+mn-ea"/>
                <a:cs typeface="+mn-cs"/>
              </a:rPr>
              <a:t>proper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regressors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correlated</a:t>
            </a:r>
            <a:r>
              <a:rPr lang="it-IT" sz="1200" b="0" i="0" u="none" strike="noStrike" kern="1200" baseline="0" dirty="0">
                <a:solidFill>
                  <a:schemeClr val="tx1"/>
                </a:solidFill>
                <a:latin typeface="+mn-lt"/>
                <a:ea typeface="+mn-ea"/>
                <a:cs typeface="+mn-cs"/>
              </a:rPr>
              <a:t> with a task, or with a </a:t>
            </a:r>
            <a:r>
              <a:rPr lang="it-IT" sz="1200" b="0" i="0" u="none" strike="noStrike" kern="1200" baseline="0" dirty="0" err="1">
                <a:solidFill>
                  <a:schemeClr val="tx1"/>
                </a:solidFill>
                <a:latin typeface="+mn-lt"/>
                <a:ea typeface="+mn-ea"/>
                <a:cs typeface="+mn-cs"/>
              </a:rPr>
              <a:t>noise</a:t>
            </a:r>
            <a:r>
              <a:rPr lang="it-IT" sz="1200" b="0" i="0" u="none" strike="noStrike" kern="1200" baseline="0" dirty="0">
                <a:solidFill>
                  <a:schemeClr val="tx1"/>
                </a:solidFill>
                <a:latin typeface="+mn-lt"/>
                <a:ea typeface="+mn-ea"/>
                <a:cs typeface="+mn-cs"/>
              </a:rPr>
              <a:t> source, or other </a:t>
            </a:r>
            <a:r>
              <a:rPr lang="it-IT" sz="1200" b="0" i="0" u="none" strike="noStrike" kern="1200" baseline="0" dirty="0" err="1">
                <a:solidFill>
                  <a:schemeClr val="tx1"/>
                </a:solidFill>
                <a:latin typeface="+mn-lt"/>
                <a:ea typeface="+mn-ea"/>
                <a:cs typeface="+mn-cs"/>
              </a:rPr>
              <a:t>physiological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variables</a:t>
            </a:r>
            <a:r>
              <a:rPr lang="it-IT" sz="1200" b="0" i="0" u="none" strike="noStrike" kern="1200" baseline="0" dirty="0">
                <a:solidFill>
                  <a:schemeClr val="tx1"/>
                </a:solidFill>
                <a:latin typeface="+mn-lt"/>
                <a:ea typeface="+mn-ea"/>
                <a:cs typeface="+mn-cs"/>
              </a:rPr>
              <a: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this specific example the central command of cardiovagal outflow was put into evidence by using the temporal trend of HF timeseries as a regressor to the fMRI data analysis. </a:t>
            </a:r>
            <a:endParaRPr lang="it-IT" sz="1200" b="0" i="0" u="none" strike="noStrike" kern="1200" baseline="0" dirty="0">
              <a:solidFill>
                <a:schemeClr val="tx1"/>
              </a:solidFill>
              <a:latin typeface="+mn-lt"/>
              <a:ea typeface="+mn-ea"/>
              <a:cs typeface="+mn-cs"/>
            </a:endParaRPr>
          </a:p>
        </p:txBody>
      </p:sp>
      <p:sp>
        <p:nvSpPr>
          <p:cNvPr id="4" name="Segnaposto numero diapositiva 3"/>
          <p:cNvSpPr>
            <a:spLocks noGrp="1"/>
          </p:cNvSpPr>
          <p:nvPr>
            <p:ph type="sldNum" sz="quarter" idx="5"/>
          </p:nvPr>
        </p:nvSpPr>
        <p:spPr/>
        <p:txBody>
          <a:bodyPr/>
          <a:lstStyle/>
          <a:p>
            <a:fld id="{4B0BC8FE-61DA-46EF-A43C-42F853A4E708}" type="slidenum">
              <a:rPr lang="it-VA" smtClean="0"/>
              <a:t>63</a:t>
            </a:fld>
            <a:endParaRPr lang="it-VA"/>
          </a:p>
        </p:txBody>
      </p:sp>
    </p:spTree>
    <p:extLst>
      <p:ext uri="{BB962C8B-B14F-4D97-AF65-F5344CB8AC3E}">
        <p14:creationId xmlns:p14="http://schemas.microsoft.com/office/powerpoint/2010/main" val="1203323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HRV signal was processed in order to obtain the high-frequency (HF) index varying along time, so that it reflects the time-varying dynamics of efferent cardiovagal modulation.  </a:t>
            </a:r>
          </a:p>
          <a:p>
            <a:r>
              <a:rPr lang="en-GB" sz="1200" b="0" i="0" u="none" strike="noStrike" kern="1200" baseline="0" dirty="0">
                <a:solidFill>
                  <a:schemeClr val="tx1"/>
                </a:solidFill>
                <a:latin typeface="+mn-lt"/>
                <a:ea typeface="+mn-ea"/>
                <a:cs typeface="+mn-cs"/>
              </a:rPr>
              <a:t>A grip task was also introduced in order to perturb and modulate the parasympathetic outflow. The HF timeseries was used as a regressor for the fMRI data analysis. The combined HRV-fMRI approach demonstrated HF correlation with fMRI activity in many brain structures.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Results show that parasympathetic (HF) modulation correlated with fMRI signal in several brainstem, subcortical, and cortical regions. Among the others (PBN=parabrachial nucleus; LC=locus </a:t>
            </a:r>
            <a:r>
              <a:rPr lang="en-GB" sz="1200" b="0" i="0" u="none" strike="noStrike" kern="1200" baseline="0" dirty="0" err="1">
                <a:solidFill>
                  <a:schemeClr val="tx1"/>
                </a:solidFill>
                <a:latin typeface="+mn-lt"/>
                <a:ea typeface="+mn-ea"/>
                <a:cs typeface="+mn-cs"/>
              </a:rPr>
              <a:t>ceruleus</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Amyg</a:t>
            </a:r>
            <a:r>
              <a:rPr lang="en-GB" sz="1200" b="0" i="0" u="none" strike="noStrike" kern="1200" baseline="0" dirty="0">
                <a:solidFill>
                  <a:schemeClr val="tx1"/>
                </a:solidFill>
                <a:latin typeface="+mn-lt"/>
                <a:ea typeface="+mn-ea"/>
                <a:cs typeface="+mn-cs"/>
              </a:rPr>
              <a:t>=amygdala; </a:t>
            </a:r>
            <a:r>
              <a:rPr lang="en-GB" sz="1200" b="0" i="0" u="none" strike="noStrike" kern="1200" baseline="0" dirty="0" err="1">
                <a:solidFill>
                  <a:schemeClr val="tx1"/>
                </a:solidFill>
                <a:latin typeface="+mn-lt"/>
                <a:ea typeface="+mn-ea"/>
                <a:cs typeface="+mn-cs"/>
              </a:rPr>
              <a:t>Hyp</a:t>
            </a:r>
            <a:r>
              <a:rPr lang="en-GB" sz="1200" b="0" i="0" u="none" strike="noStrike" kern="1200" baseline="0" dirty="0">
                <a:solidFill>
                  <a:schemeClr val="tx1"/>
                </a:solidFill>
                <a:latin typeface="+mn-lt"/>
                <a:ea typeface="+mn-ea"/>
                <a:cs typeface="+mn-cs"/>
              </a:rPr>
              <a:t>=hypothalamus; PAG=periaqueductal </a:t>
            </a:r>
            <a:r>
              <a:rPr lang="en-GB" sz="1200" b="0" i="0" u="none" strike="noStrike" kern="1200" baseline="0" dirty="0" err="1">
                <a:solidFill>
                  <a:schemeClr val="tx1"/>
                </a:solidFill>
                <a:latin typeface="+mn-lt"/>
                <a:ea typeface="+mn-ea"/>
                <a:cs typeface="+mn-cs"/>
              </a:rPr>
              <a:t>gray</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pIns</a:t>
            </a:r>
            <a:r>
              <a:rPr lang="en-GB" sz="1200" b="0" i="0" u="none" strike="noStrike" kern="1200" baseline="0" dirty="0">
                <a:solidFill>
                  <a:schemeClr val="tx1"/>
                </a:solidFill>
                <a:latin typeface="+mn-lt"/>
                <a:ea typeface="+mn-ea"/>
                <a:cs typeface="+mn-cs"/>
              </a:rPr>
              <a:t>=posterior insula; DLPFC=dorsolateral prefrontal cortex).</a:t>
            </a:r>
          </a:p>
          <a:p>
            <a:endParaRPr lang="en-GB" dirty="0"/>
          </a:p>
        </p:txBody>
      </p:sp>
      <p:sp>
        <p:nvSpPr>
          <p:cNvPr id="4" name="Segnaposto numero diapositiva 3"/>
          <p:cNvSpPr>
            <a:spLocks noGrp="1"/>
          </p:cNvSpPr>
          <p:nvPr>
            <p:ph type="sldNum" sz="quarter" idx="5"/>
          </p:nvPr>
        </p:nvSpPr>
        <p:spPr/>
        <p:txBody>
          <a:bodyPr/>
          <a:lstStyle/>
          <a:p>
            <a:fld id="{4B0BC8FE-61DA-46EF-A43C-42F853A4E708}" type="slidenum">
              <a:rPr lang="it-VA" smtClean="0"/>
              <a:t>64</a:t>
            </a:fld>
            <a:endParaRPr lang="it-VA"/>
          </a:p>
        </p:txBody>
      </p:sp>
    </p:spTree>
    <p:extLst>
      <p:ext uri="{BB962C8B-B14F-4D97-AF65-F5344CB8AC3E}">
        <p14:creationId xmlns:p14="http://schemas.microsoft.com/office/powerpoint/2010/main" val="3896585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In another study skin conductance level was considered as a marker of sympathetic outflow to the sudomotor glands of the skin. Thus the skin conductance was used as regressor describing the sympathetic outflow.</a:t>
            </a:r>
          </a:p>
          <a:p>
            <a:endParaRPr lang="it-IT"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study related to nausea </a:t>
            </a:r>
            <a:r>
              <a:rPr lang="en-GB" sz="1200" b="0" i="0" u="none" strike="noStrike" kern="1200" baseline="0" dirty="0" err="1">
                <a:solidFill>
                  <a:schemeClr val="tx1"/>
                </a:solidFill>
                <a:latin typeface="+mn-lt"/>
                <a:ea typeface="+mn-ea"/>
                <a:cs typeface="+mn-cs"/>
              </a:rPr>
              <a:t>indiction</a:t>
            </a:r>
            <a:r>
              <a:rPr lang="en-GB" sz="1200" b="0" i="0" u="none" strike="noStrike" kern="1200" baseline="0" dirty="0">
                <a:solidFill>
                  <a:schemeClr val="tx1"/>
                </a:solidFill>
                <a:latin typeface="+mn-lt"/>
                <a:ea typeface="+mn-ea"/>
                <a:cs typeface="+mn-cs"/>
              </a:rPr>
              <a:t> put demonstrated </a:t>
            </a:r>
            <a:r>
              <a:rPr lang="en-GB" sz="1200" b="0" i="0" u="none" strike="noStrike" kern="1200" baseline="0" dirty="0" err="1">
                <a:solidFill>
                  <a:schemeClr val="tx1"/>
                </a:solidFill>
                <a:latin typeface="+mn-lt"/>
                <a:ea typeface="+mn-ea"/>
                <a:cs typeface="+mn-cs"/>
              </a:rPr>
              <a:t>involvenebt</a:t>
            </a:r>
            <a:r>
              <a:rPr lang="en-GB" sz="1200" b="0" i="0" u="none" strike="noStrike" kern="1200" baseline="0" dirty="0">
                <a:solidFill>
                  <a:schemeClr val="tx1"/>
                </a:solidFill>
                <a:latin typeface="+mn-lt"/>
                <a:ea typeface="+mn-ea"/>
                <a:cs typeface="+mn-cs"/>
              </a:rPr>
              <a:t> of different brain regions such as </a:t>
            </a:r>
            <a:r>
              <a:rPr lang="en-GB" sz="1200" b="0" i="0" u="none" strike="noStrike" kern="1200" baseline="0" dirty="0" err="1">
                <a:solidFill>
                  <a:schemeClr val="tx1"/>
                </a:solidFill>
                <a:latin typeface="+mn-lt"/>
                <a:ea typeface="+mn-ea"/>
                <a:cs typeface="+mn-cs"/>
              </a:rPr>
              <a:t>vlPFC</a:t>
            </a:r>
            <a:r>
              <a:rPr lang="en-GB" sz="1200" b="0" i="0" u="none" strike="noStrike" kern="1200" baseline="0" dirty="0">
                <a:solidFill>
                  <a:schemeClr val="tx1"/>
                </a:solidFill>
                <a:latin typeface="+mn-lt"/>
                <a:ea typeface="+mn-ea"/>
                <a:cs typeface="+mn-cs"/>
              </a:rPr>
              <a:t> prefrontal and orbitofrontal cortices, anterior insula, inferior and superior parietal lobule, and </a:t>
            </a:r>
            <a:r>
              <a:rPr lang="en-GB" sz="1200" b="0" i="0" u="none" strike="noStrike" kern="1200" baseline="0" dirty="0" err="1">
                <a:solidFill>
                  <a:schemeClr val="tx1"/>
                </a:solidFill>
                <a:latin typeface="+mn-lt"/>
                <a:ea typeface="+mn-ea"/>
                <a:cs typeface="+mn-cs"/>
              </a:rPr>
              <a:t>precuneus</a:t>
            </a:r>
            <a:r>
              <a:rPr lang="en-GB" sz="1200" b="0" i="0" u="none" strike="noStrike" kern="1200" baseline="0" dirty="0">
                <a:solidFill>
                  <a:schemeClr val="tx1"/>
                </a:solidFill>
                <a:latin typeface="+mn-lt"/>
                <a:ea typeface="+mn-ea"/>
                <a:cs typeface="+mn-cs"/>
              </a:rPr>
              <a:t>. </a:t>
            </a:r>
            <a:endParaRPr lang="en-GB" dirty="0"/>
          </a:p>
        </p:txBody>
      </p:sp>
      <p:sp>
        <p:nvSpPr>
          <p:cNvPr id="4" name="Segnaposto numero diapositiva 3"/>
          <p:cNvSpPr>
            <a:spLocks noGrp="1"/>
          </p:cNvSpPr>
          <p:nvPr>
            <p:ph type="sldNum" sz="quarter" idx="5"/>
          </p:nvPr>
        </p:nvSpPr>
        <p:spPr/>
        <p:txBody>
          <a:bodyPr/>
          <a:lstStyle/>
          <a:p>
            <a:fld id="{4B0BC8FE-61DA-46EF-A43C-42F853A4E708}" type="slidenum">
              <a:rPr lang="it-VA" smtClean="0"/>
              <a:t>65</a:t>
            </a:fld>
            <a:endParaRPr lang="it-VA"/>
          </a:p>
        </p:txBody>
      </p:sp>
    </p:spTree>
    <p:extLst>
      <p:ext uri="{BB962C8B-B14F-4D97-AF65-F5344CB8AC3E}">
        <p14:creationId xmlns:p14="http://schemas.microsoft.com/office/powerpoint/2010/main" val="29402963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a:extLst>
              <a:ext uri="{FF2B5EF4-FFF2-40B4-BE49-F238E27FC236}">
                <a16:creationId xmlns:a16="http://schemas.microsoft.com/office/drawing/2014/main" id="{A1F9571F-B98F-40CA-AEBF-2D6B09A497EA}"/>
              </a:ext>
            </a:extLst>
          </p:cNvPr>
          <p:cNvSpPr>
            <a:spLocks noGrp="1" noRot="1" noChangeAspect="1" noTextEdit="1"/>
          </p:cNvSpPr>
          <p:nvPr>
            <p:ph type="sldImg"/>
          </p:nvPr>
        </p:nvSpPr>
        <p:spPr>
          <a:ln/>
        </p:spPr>
      </p:sp>
      <p:sp>
        <p:nvSpPr>
          <p:cNvPr id="44035" name="Segnaposto note 2">
            <a:extLst>
              <a:ext uri="{FF2B5EF4-FFF2-40B4-BE49-F238E27FC236}">
                <a16:creationId xmlns:a16="http://schemas.microsoft.com/office/drawing/2014/main" id="{BA30F27D-8ABB-4452-A2B3-5AB585A37965}"/>
              </a:ext>
            </a:extLst>
          </p:cNvPr>
          <p:cNvSpPr>
            <a:spLocks noGrp="1"/>
          </p:cNvSpPr>
          <p:nvPr>
            <p:ph type="body" idx="1"/>
          </p:nvPr>
        </p:nvSpPr>
        <p:spPr>
          <a:noFill/>
        </p:spPr>
        <p:txBody>
          <a:bodyPr/>
          <a:lstStyle/>
          <a:p>
            <a:r>
              <a:rPr lang="it-IT" altLang="en-US" dirty="0"/>
              <a:t>I metodi inclusi nel toolbox sono stati applicati su un dataset composto da 5 pazienti epilettici, che presentavano crisi durante l’acquisizione contemporanea EEG/</a:t>
            </a:r>
            <a:r>
              <a:rPr lang="it-IT" altLang="en-US" dirty="0" err="1"/>
              <a:t>fMRI</a:t>
            </a:r>
            <a:r>
              <a:rPr lang="it-IT" altLang="en-US" dirty="0"/>
              <a:t>. In figura è riportata la localizzazione delle aree coinvolte in uno dei soggetti, con il relativo tracciato EEG su cui sono riconoscibili gli episodi </a:t>
            </a:r>
            <a:r>
              <a:rPr lang="it-IT" altLang="en-US" dirty="0" err="1"/>
              <a:t>ictali</a:t>
            </a:r>
            <a:r>
              <a:rPr lang="it-IT" altLang="en-US" dirty="0"/>
              <a:t>. La matrice di adiacenza corrispondente, calcolata utilizzando l’indice PDC, permette di identificare la sorgente della rete in corrispondenza della porzione posteriore della corteccia temporale fusiforme destra, in quanto mostra un’assenza di connessioni entranti e un elevato valore di connessioni uscenti. Al contrario, il pozzo della rete risulta essere il polo frontale destro, avente solo connessioni entranti.</a:t>
            </a:r>
          </a:p>
          <a:p>
            <a:r>
              <a:rPr lang="it-IT" altLang="en-US" dirty="0"/>
              <a:t>I risultati di questo studio sono stati pubblicati dalla rivista Brain </a:t>
            </a:r>
            <a:r>
              <a:rPr lang="it-IT" altLang="en-US" dirty="0" err="1"/>
              <a:t>Topography</a:t>
            </a:r>
            <a:r>
              <a:rPr lang="it-IT" altLang="en-US" dirty="0"/>
              <a:t>.</a:t>
            </a:r>
          </a:p>
        </p:txBody>
      </p:sp>
      <p:sp>
        <p:nvSpPr>
          <p:cNvPr id="44036" name="Segnaposto numero diapositiva 3">
            <a:extLst>
              <a:ext uri="{FF2B5EF4-FFF2-40B4-BE49-F238E27FC236}">
                <a16:creationId xmlns:a16="http://schemas.microsoft.com/office/drawing/2014/main" id="{18952FCD-2396-449B-9C5C-335D724C9939}"/>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5D6C77D-F426-42F0-869A-F47EC32AD5BE}" type="slidenum">
              <a:rPr lang="it-IT" altLang="en-US" sz="1200" smtClean="0">
                <a:latin typeface="Times" panose="02020603050405020304" pitchFamily="18" charset="0"/>
              </a:rPr>
              <a:pPr/>
              <a:t>67</a:t>
            </a:fld>
            <a:endParaRPr lang="it-IT" altLang="en-US" sz="1200">
              <a:latin typeface="Times"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1E25F4-9469-416B-AA17-9FFD429DE140}" type="slidenum">
              <a:rPr lang="it-IT" smtClean="0"/>
              <a:t>68</a:t>
            </a:fld>
            <a:endParaRPr lang="it-IT"/>
          </a:p>
        </p:txBody>
      </p:sp>
    </p:spTree>
    <p:extLst>
      <p:ext uri="{BB962C8B-B14F-4D97-AF65-F5344CB8AC3E}">
        <p14:creationId xmlns:p14="http://schemas.microsoft.com/office/powerpoint/2010/main" val="829080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err="1"/>
              <a:t>When</a:t>
            </a:r>
            <a:r>
              <a:rPr lang="it-IT" dirty="0"/>
              <a:t> </a:t>
            </a:r>
            <a:r>
              <a:rPr lang="it-IT" dirty="0" err="1"/>
              <a:t>we</a:t>
            </a:r>
            <a:r>
              <a:rPr lang="it-IT" dirty="0"/>
              <a:t> are </a:t>
            </a:r>
            <a:r>
              <a:rPr lang="it-IT" dirty="0" err="1"/>
              <a:t>analysisng</a:t>
            </a:r>
            <a:r>
              <a:rPr lang="it-IT" dirty="0"/>
              <a:t> complex systems, like the </a:t>
            </a:r>
            <a:r>
              <a:rPr lang="it-IT" dirty="0" err="1"/>
              <a:t>cardiorespiratory</a:t>
            </a:r>
            <a:r>
              <a:rPr lang="it-IT" dirty="0"/>
              <a:t> system, </a:t>
            </a:r>
            <a:r>
              <a:rPr lang="it-IT" dirty="0" err="1"/>
              <a:t>we</a:t>
            </a:r>
            <a:r>
              <a:rPr lang="it-IT" dirty="0"/>
              <a:t> need </a:t>
            </a:r>
            <a:r>
              <a:rPr lang="it-IT" dirty="0" err="1"/>
              <a:t>models</a:t>
            </a:r>
            <a:r>
              <a:rPr lang="it-IT" dirty="0"/>
              <a:t> </a:t>
            </a:r>
            <a:r>
              <a:rPr lang="it-IT" dirty="0" err="1"/>
              <a:t>able</a:t>
            </a:r>
            <a:r>
              <a:rPr lang="it-IT" dirty="0"/>
              <a:t> to </a:t>
            </a:r>
            <a:r>
              <a:rPr lang="it-IT" dirty="0" err="1"/>
              <a:t>properly</a:t>
            </a:r>
            <a:r>
              <a:rPr lang="it-IT" dirty="0"/>
              <a:t> </a:t>
            </a:r>
            <a:r>
              <a:rPr lang="it-IT" dirty="0" err="1"/>
              <a:t>decsribe</a:t>
            </a:r>
            <a:r>
              <a:rPr lang="it-IT" dirty="0"/>
              <a:t> the </a:t>
            </a:r>
            <a:r>
              <a:rPr lang="it-IT" dirty="0" err="1"/>
              <a:t>different</a:t>
            </a:r>
            <a:r>
              <a:rPr lang="it-IT" dirty="0"/>
              <a:t> </a:t>
            </a:r>
            <a:r>
              <a:rPr lang="it-IT" dirty="0" err="1"/>
              <a:t>interacions</a:t>
            </a:r>
            <a:r>
              <a:rPr lang="it-IT" dirty="0"/>
              <a:t> and the </a:t>
            </a:r>
            <a:r>
              <a:rPr lang="it-IT" dirty="0" err="1"/>
              <a:t>relevant</a:t>
            </a:r>
            <a:r>
              <a:rPr lang="it-IT" dirty="0"/>
              <a:t> </a:t>
            </a:r>
            <a:r>
              <a:rPr lang="it-IT" dirty="0" err="1"/>
              <a:t>characteristics</a:t>
            </a:r>
            <a:r>
              <a:rPr lang="it-IT" dirty="0"/>
              <a:t> of the system. On the other hand, </a:t>
            </a:r>
            <a:r>
              <a:rPr lang="it-IT" dirty="0" err="1"/>
              <a:t>while</a:t>
            </a:r>
            <a:r>
              <a:rPr lang="it-IT" dirty="0"/>
              <a:t> </a:t>
            </a:r>
            <a:r>
              <a:rPr lang="it-IT" dirty="0" err="1"/>
              <a:t>using</a:t>
            </a:r>
            <a:r>
              <a:rPr lang="it-IT" dirty="0"/>
              <a:t> </a:t>
            </a:r>
            <a:r>
              <a:rPr lang="it-IT" dirty="0" err="1"/>
              <a:t>models</a:t>
            </a:r>
            <a:r>
              <a:rPr lang="it-IT" dirty="0"/>
              <a:t> </a:t>
            </a:r>
            <a:r>
              <a:rPr lang="it-IT" dirty="0" err="1"/>
              <a:t>we</a:t>
            </a:r>
            <a:r>
              <a:rPr lang="it-IT" dirty="0"/>
              <a:t> are </a:t>
            </a:r>
            <a:r>
              <a:rPr lang="it-IT" dirty="0" err="1"/>
              <a:t>doing</a:t>
            </a:r>
            <a:r>
              <a:rPr lang="it-IT" dirty="0"/>
              <a:t> </a:t>
            </a:r>
            <a:r>
              <a:rPr lang="it-IT" dirty="0" err="1"/>
              <a:t>hypothesis</a:t>
            </a:r>
            <a:r>
              <a:rPr lang="it-IT" dirty="0"/>
              <a:t> </a:t>
            </a:r>
            <a:r>
              <a:rPr lang="it-IT" dirty="0" err="1"/>
              <a:t>that</a:t>
            </a:r>
            <a:r>
              <a:rPr lang="it-IT" dirty="0"/>
              <a:t> must be </a:t>
            </a:r>
            <a:r>
              <a:rPr lang="it-IT" dirty="0" err="1"/>
              <a:t>verified</a:t>
            </a:r>
            <a:r>
              <a:rPr lang="it-IT" dirty="0"/>
              <a:t>. </a:t>
            </a:r>
          </a:p>
          <a:p>
            <a:endParaRPr lang="en-GB" dirty="0"/>
          </a:p>
        </p:txBody>
      </p:sp>
      <p:sp>
        <p:nvSpPr>
          <p:cNvPr id="4" name="Segnaposto numero diapositiva 3"/>
          <p:cNvSpPr>
            <a:spLocks noGrp="1"/>
          </p:cNvSpPr>
          <p:nvPr>
            <p:ph type="sldNum" sz="quarter" idx="5"/>
          </p:nvPr>
        </p:nvSpPr>
        <p:spPr/>
        <p:txBody>
          <a:bodyPr/>
          <a:lstStyle/>
          <a:p>
            <a:fld id="{4B0BC8FE-61DA-46EF-A43C-42F853A4E708}" type="slidenum">
              <a:rPr lang="it-VA" smtClean="0"/>
              <a:t>69</a:t>
            </a:fld>
            <a:endParaRPr lang="it-VA"/>
          </a:p>
        </p:txBody>
      </p:sp>
    </p:spTree>
    <p:extLst>
      <p:ext uri="{BB962C8B-B14F-4D97-AF65-F5344CB8AC3E}">
        <p14:creationId xmlns:p14="http://schemas.microsoft.com/office/powerpoint/2010/main" val="311892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Here a </a:t>
            </a:r>
            <a:r>
              <a:rPr lang="it-IT" dirty="0" err="1"/>
              <a:t>summary</a:t>
            </a:r>
            <a:r>
              <a:rPr lang="it-IT" dirty="0"/>
              <a:t> of the more </a:t>
            </a:r>
            <a:r>
              <a:rPr lang="it-IT" dirty="0" err="1"/>
              <a:t>traditioal</a:t>
            </a:r>
            <a:r>
              <a:rPr lang="it-IT" dirty="0"/>
              <a:t> tools for </a:t>
            </a:r>
            <a:r>
              <a:rPr lang="it-IT" dirty="0" err="1"/>
              <a:t>signal</a:t>
            </a:r>
            <a:r>
              <a:rPr lang="it-IT" dirty="0"/>
              <a:t> processing. </a:t>
            </a:r>
            <a:r>
              <a:rPr lang="it-IT" dirty="0" err="1"/>
              <a:t>We</a:t>
            </a:r>
            <a:r>
              <a:rPr lang="it-IT" dirty="0"/>
              <a:t> </a:t>
            </a:r>
            <a:r>
              <a:rPr lang="it-IT" dirty="0" err="1"/>
              <a:t>have</a:t>
            </a:r>
            <a:r>
              <a:rPr lang="it-IT" dirty="0"/>
              <a:t> </a:t>
            </a:r>
            <a:r>
              <a:rPr lang="it-IT" dirty="0" err="1"/>
              <a:t>direct</a:t>
            </a:r>
            <a:r>
              <a:rPr lang="it-IT" dirty="0"/>
              <a:t> </a:t>
            </a:r>
            <a:r>
              <a:rPr lang="it-IT" dirty="0" err="1"/>
              <a:t>analysis</a:t>
            </a:r>
            <a:r>
              <a:rPr lang="it-IT" dirty="0"/>
              <a:t> of the </a:t>
            </a:r>
            <a:r>
              <a:rPr lang="it-IT" dirty="0" err="1"/>
              <a:t>sigansl</a:t>
            </a:r>
            <a:r>
              <a:rPr lang="it-IT" dirty="0"/>
              <a:t> or of the data.</a:t>
            </a:r>
          </a:p>
          <a:p>
            <a:r>
              <a:rPr lang="it-IT" dirty="0" err="1"/>
              <a:t>We</a:t>
            </a:r>
            <a:r>
              <a:rPr lang="it-IT" dirty="0"/>
              <a:t> operate some </a:t>
            </a:r>
            <a:r>
              <a:rPr lang="it-IT" dirty="0" err="1"/>
              <a:t>tranformation</a:t>
            </a:r>
            <a:r>
              <a:rPr lang="it-IT" dirty="0"/>
              <a:t> on the data. </a:t>
            </a:r>
          </a:p>
          <a:p>
            <a:endParaRPr lang="it-IT" dirty="0"/>
          </a:p>
          <a:p>
            <a:r>
              <a:rPr lang="it-IT" dirty="0" err="1"/>
              <a:t>Very</a:t>
            </a:r>
            <a:r>
              <a:rPr lang="it-IT" dirty="0"/>
              <a:t> wide </a:t>
            </a:r>
            <a:r>
              <a:rPr lang="it-IT" dirty="0" err="1"/>
              <a:t>possibility</a:t>
            </a:r>
            <a:r>
              <a:rPr lang="it-IT" dirty="0"/>
              <a:t> of </a:t>
            </a:r>
            <a:r>
              <a:rPr lang="it-IT" dirty="0" err="1"/>
              <a:t>applications</a:t>
            </a:r>
            <a:r>
              <a:rPr lang="it-IT" dirty="0"/>
              <a:t>, </a:t>
            </a:r>
          </a:p>
          <a:p>
            <a:r>
              <a:rPr lang="it-IT" dirty="0" err="1"/>
              <a:t>kind</a:t>
            </a:r>
            <a:r>
              <a:rPr lang="it-IT" dirty="0"/>
              <a:t> of </a:t>
            </a:r>
            <a:r>
              <a:rPr lang="it-IT" dirty="0" err="1"/>
              <a:t>signals</a:t>
            </a:r>
            <a:endParaRPr lang="it-IT" dirty="0"/>
          </a:p>
          <a:p>
            <a:r>
              <a:rPr lang="it-IT" dirty="0" err="1"/>
              <a:t>Any</a:t>
            </a:r>
            <a:r>
              <a:rPr lang="it-IT" dirty="0"/>
              <a:t> </a:t>
            </a:r>
            <a:r>
              <a:rPr lang="it-IT" dirty="0" err="1"/>
              <a:t>spect</a:t>
            </a:r>
            <a:r>
              <a:rPr lang="it-IT" dirty="0"/>
              <a:t> of the </a:t>
            </a:r>
            <a:r>
              <a:rPr lang="it-IT" dirty="0" err="1"/>
              <a:t>signal</a:t>
            </a:r>
            <a:r>
              <a:rPr lang="it-IT" dirty="0"/>
              <a:t> </a:t>
            </a:r>
            <a:r>
              <a:rPr lang="it-IT" dirty="0" err="1"/>
              <a:t>is</a:t>
            </a:r>
            <a:r>
              <a:rPr lang="it-IT" dirty="0"/>
              <a:t> </a:t>
            </a:r>
            <a:r>
              <a:rPr lang="it-IT" dirty="0" err="1"/>
              <a:t>described</a:t>
            </a:r>
            <a:endParaRPr lang="it-IT" dirty="0"/>
          </a:p>
          <a:p>
            <a:endParaRPr lang="it-IT" dirty="0"/>
          </a:p>
          <a:p>
            <a:r>
              <a:rPr lang="it-IT" dirty="0"/>
              <a:t>Esempio: segnale e trasformata</a:t>
            </a:r>
          </a:p>
          <a:p>
            <a:r>
              <a:rPr lang="it-IT" dirty="0"/>
              <a:t>Filtraggio dei segnali etc. etc.</a:t>
            </a:r>
          </a:p>
          <a:p>
            <a:r>
              <a:rPr lang="it-IT" dirty="0"/>
              <a:t> </a:t>
            </a:r>
          </a:p>
        </p:txBody>
      </p:sp>
      <p:sp>
        <p:nvSpPr>
          <p:cNvPr id="4" name="Slide Number Placeholder 3"/>
          <p:cNvSpPr>
            <a:spLocks noGrp="1"/>
          </p:cNvSpPr>
          <p:nvPr>
            <p:ph type="sldNum" sz="quarter" idx="5"/>
          </p:nvPr>
        </p:nvSpPr>
        <p:spPr/>
        <p:txBody>
          <a:bodyPr/>
          <a:lstStyle/>
          <a:p>
            <a:fld id="{51D9D262-811E-47B0-A35E-76D0DF868CD0}" type="slidenum">
              <a:rPr lang="it-IT" smtClean="0"/>
              <a:t>6</a:t>
            </a:fld>
            <a:endParaRPr lang="it-IT"/>
          </a:p>
        </p:txBody>
      </p:sp>
    </p:spTree>
    <p:extLst>
      <p:ext uri="{BB962C8B-B14F-4D97-AF65-F5344CB8AC3E}">
        <p14:creationId xmlns:p14="http://schemas.microsoft.com/office/powerpoint/2010/main" val="220974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View</a:t>
            </a:r>
            <a:r>
              <a:rPr lang="it-IT" dirty="0"/>
              <a:t> of the </a:t>
            </a:r>
            <a:r>
              <a:rPr lang="it-IT" dirty="0" err="1"/>
              <a:t>same</a:t>
            </a:r>
            <a:r>
              <a:rPr lang="it-IT" dirty="0"/>
              <a:t> </a:t>
            </a:r>
            <a:r>
              <a:rPr lang="it-IT" dirty="0" err="1"/>
              <a:t>think</a:t>
            </a:r>
            <a:r>
              <a:rPr lang="it-IT" dirty="0"/>
              <a:t> from a </a:t>
            </a:r>
            <a:r>
              <a:rPr lang="it-IT" dirty="0" err="1"/>
              <a:t>diferent</a:t>
            </a:r>
            <a:r>
              <a:rPr lang="it-IT" dirty="0"/>
              <a:t> point of </a:t>
            </a:r>
            <a:r>
              <a:rPr lang="it-IT" dirty="0" err="1"/>
              <a:t>view</a:t>
            </a:r>
            <a:endParaRPr lang="it-IT" dirty="0"/>
          </a:p>
          <a:p>
            <a:r>
              <a:rPr lang="it-IT" dirty="0" err="1"/>
              <a:t>Same</a:t>
            </a:r>
            <a:r>
              <a:rPr lang="it-IT" dirty="0"/>
              <a:t> </a:t>
            </a:r>
            <a:r>
              <a:rPr lang="it-IT" dirty="0" err="1"/>
              <a:t>number</a:t>
            </a:r>
            <a:r>
              <a:rPr lang="it-IT" dirty="0"/>
              <a:t> of the data (non </a:t>
            </a:r>
            <a:r>
              <a:rPr lang="it-IT" dirty="0" err="1"/>
              <a:t>synthetic</a:t>
            </a:r>
            <a:r>
              <a:rPr lang="it-IT" dirty="0"/>
              <a:t> </a:t>
            </a:r>
            <a:r>
              <a:rPr lang="it-IT" dirty="0" err="1"/>
              <a:t>representation</a:t>
            </a:r>
            <a:r>
              <a:rPr lang="it-IT" dirty="0"/>
              <a:t>, non </a:t>
            </a:r>
            <a:r>
              <a:rPr lang="it-IT" dirty="0" err="1"/>
              <a:t>synthesis</a:t>
            </a:r>
            <a:r>
              <a:rPr lang="it-IT" dirty="0"/>
              <a:t> of the data) with </a:t>
            </a:r>
            <a:r>
              <a:rPr lang="it-IT" dirty="0" err="1"/>
              <a:t>wavelets</a:t>
            </a:r>
            <a:r>
              <a:rPr lang="it-IT" dirty="0"/>
              <a:t> </a:t>
            </a:r>
            <a:r>
              <a:rPr lang="it-IT" dirty="0" err="1"/>
              <a:t>we</a:t>
            </a:r>
            <a:r>
              <a:rPr lang="it-IT" dirty="0"/>
              <a:t> </a:t>
            </a:r>
            <a:r>
              <a:rPr lang="it-IT" dirty="0" err="1"/>
              <a:t>have</a:t>
            </a:r>
            <a:r>
              <a:rPr lang="it-IT" dirty="0"/>
              <a:t> </a:t>
            </a:r>
            <a:r>
              <a:rPr lang="it-IT" dirty="0" err="1"/>
              <a:t>redundancy</a:t>
            </a:r>
            <a:r>
              <a:rPr lang="it-IT" dirty="0"/>
              <a:t> in data </a:t>
            </a:r>
            <a:r>
              <a:rPr lang="it-IT" dirty="0" err="1"/>
              <a:t>representation</a:t>
            </a:r>
            <a:endParaRPr lang="it-IT" dirty="0"/>
          </a:p>
          <a:p>
            <a:endParaRPr lang="it-IT" dirty="0"/>
          </a:p>
          <a:p>
            <a:r>
              <a:rPr lang="it-IT" dirty="0" err="1"/>
              <a:t>Bivariate</a:t>
            </a:r>
            <a:r>
              <a:rPr lang="it-IT" dirty="0"/>
              <a:t> </a:t>
            </a:r>
            <a:r>
              <a:rPr lang="it-IT" dirty="0" err="1"/>
              <a:t>spectral</a:t>
            </a:r>
            <a:r>
              <a:rPr lang="it-IT" dirty="0"/>
              <a:t> </a:t>
            </a:r>
            <a:r>
              <a:rPr lang="it-IT" dirty="0" err="1"/>
              <a:t>analysis</a:t>
            </a:r>
            <a:r>
              <a:rPr lang="it-IT" dirty="0"/>
              <a:t>, cross-</a:t>
            </a:r>
            <a:r>
              <a:rPr lang="it-IT" dirty="0" err="1"/>
              <a:t>spectrum</a:t>
            </a:r>
            <a:r>
              <a:rPr lang="it-IT" dirty="0"/>
              <a:t>, </a:t>
            </a:r>
            <a:r>
              <a:rPr lang="it-IT" dirty="0" err="1"/>
              <a:t>coherency</a:t>
            </a:r>
            <a:r>
              <a:rPr lang="it-IT" dirty="0"/>
              <a:t> and </a:t>
            </a:r>
            <a:r>
              <a:rPr lang="it-IT" dirty="0" err="1"/>
              <a:t>phase</a:t>
            </a:r>
            <a:endParaRPr lang="it-IT" dirty="0"/>
          </a:p>
          <a:p>
            <a:endParaRPr lang="it-IT" dirty="0"/>
          </a:p>
        </p:txBody>
      </p:sp>
      <p:sp>
        <p:nvSpPr>
          <p:cNvPr id="4" name="Slide Number Placeholder 3"/>
          <p:cNvSpPr>
            <a:spLocks noGrp="1"/>
          </p:cNvSpPr>
          <p:nvPr>
            <p:ph type="sldNum" sz="quarter" idx="5"/>
          </p:nvPr>
        </p:nvSpPr>
        <p:spPr/>
        <p:txBody>
          <a:bodyPr/>
          <a:lstStyle/>
          <a:p>
            <a:fld id="{51D9D262-811E-47B0-A35E-76D0DF868CD0}" type="slidenum">
              <a:rPr lang="it-IT" smtClean="0"/>
              <a:t>7</a:t>
            </a:fld>
            <a:endParaRPr lang="it-IT"/>
          </a:p>
        </p:txBody>
      </p:sp>
    </p:spTree>
    <p:extLst>
      <p:ext uri="{BB962C8B-B14F-4D97-AF65-F5344CB8AC3E}">
        <p14:creationId xmlns:p14="http://schemas.microsoft.com/office/powerpoint/2010/main" val="12625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7F94317-29AA-4F2C-8054-2BB35B62536B}" type="slidenum">
              <a:rPr lang="it-IT" smtClean="0"/>
              <a:t>8</a:t>
            </a:fld>
            <a:endParaRPr lang="it-IT"/>
          </a:p>
        </p:txBody>
      </p:sp>
    </p:spTree>
    <p:extLst>
      <p:ext uri="{BB962C8B-B14F-4D97-AF65-F5344CB8AC3E}">
        <p14:creationId xmlns:p14="http://schemas.microsoft.com/office/powerpoint/2010/main" val="36574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Try</a:t>
            </a:r>
            <a:r>
              <a:rPr lang="it-IT" dirty="0"/>
              <a:t> to </a:t>
            </a:r>
            <a:r>
              <a:rPr lang="it-IT" dirty="0" err="1"/>
              <a:t>reproduce</a:t>
            </a:r>
            <a:r>
              <a:rPr lang="it-IT" dirty="0"/>
              <a:t> in </a:t>
            </a:r>
            <a:r>
              <a:rPr lang="it-IT" dirty="0" err="1"/>
              <a:t>equation</a:t>
            </a:r>
            <a:r>
              <a:rPr lang="it-IT" dirty="0"/>
              <a:t> the </a:t>
            </a:r>
            <a:r>
              <a:rPr lang="it-IT" dirty="0" err="1"/>
              <a:t>actual</a:t>
            </a:r>
            <a:r>
              <a:rPr lang="it-IT" dirty="0"/>
              <a:t> system</a:t>
            </a:r>
          </a:p>
          <a:p>
            <a:r>
              <a:rPr lang="it-IT" dirty="0" err="1"/>
              <a:t>Equations</a:t>
            </a:r>
            <a:r>
              <a:rPr lang="it-IT" dirty="0"/>
              <a:t> </a:t>
            </a:r>
            <a:r>
              <a:rPr lang="it-IT" dirty="0" err="1"/>
              <a:t>depend</a:t>
            </a:r>
            <a:r>
              <a:rPr lang="it-IT" dirty="0"/>
              <a:t> on the </a:t>
            </a:r>
            <a:r>
              <a:rPr lang="it-IT" dirty="0" err="1"/>
              <a:t>specific</a:t>
            </a:r>
            <a:r>
              <a:rPr lang="it-IT" dirty="0"/>
              <a:t> system and on the </a:t>
            </a:r>
            <a:r>
              <a:rPr lang="it-IT" dirty="0" err="1"/>
              <a:t>available</a:t>
            </a:r>
            <a:r>
              <a:rPr lang="it-IT" dirty="0"/>
              <a:t> data (</a:t>
            </a:r>
            <a:r>
              <a:rPr lang="it-IT" dirty="0" err="1"/>
              <a:t>sometimes</a:t>
            </a:r>
            <a:r>
              <a:rPr lang="it-IT" dirty="0"/>
              <a:t> </a:t>
            </a:r>
            <a:r>
              <a:rPr lang="it-IT" dirty="0" err="1"/>
              <a:t>simplified</a:t>
            </a:r>
            <a:r>
              <a:rPr lang="it-IT" dirty="0"/>
              <a:t> models)</a:t>
            </a:r>
          </a:p>
          <a:p>
            <a:endParaRPr lang="it-IT" dirty="0"/>
          </a:p>
          <a:p>
            <a:r>
              <a:rPr lang="it-IT" dirty="0" err="1"/>
              <a:t>Values</a:t>
            </a:r>
            <a:r>
              <a:rPr lang="it-IT" dirty="0"/>
              <a:t> in the </a:t>
            </a:r>
            <a:r>
              <a:rPr lang="it-IT" dirty="0" err="1"/>
              <a:t>parameters</a:t>
            </a:r>
            <a:r>
              <a:rPr lang="it-IT" dirty="0"/>
              <a:t> are </a:t>
            </a:r>
            <a:r>
              <a:rPr lang="it-IT" dirty="0" err="1"/>
              <a:t>assigned</a:t>
            </a:r>
            <a:r>
              <a:rPr lang="it-IT" dirty="0"/>
              <a:t> a priori (</a:t>
            </a:r>
            <a:r>
              <a:rPr lang="it-IT" dirty="0" err="1"/>
              <a:t>measures</a:t>
            </a:r>
            <a:r>
              <a:rPr lang="it-IT" dirty="0"/>
              <a:t>, literature, </a:t>
            </a:r>
            <a:r>
              <a:rPr lang="it-IT" dirty="0" err="1"/>
              <a:t>estimated</a:t>
            </a:r>
            <a:r>
              <a:rPr lang="it-IT" dirty="0"/>
              <a:t>, </a:t>
            </a:r>
            <a:r>
              <a:rPr lang="it-IT" dirty="0" err="1"/>
              <a:t>other</a:t>
            </a:r>
            <a:r>
              <a:rPr lang="it-IT" dirty="0"/>
              <a:t> sources ….)</a:t>
            </a:r>
          </a:p>
        </p:txBody>
      </p:sp>
      <p:sp>
        <p:nvSpPr>
          <p:cNvPr id="4" name="Slide Number Placeholder 3"/>
          <p:cNvSpPr>
            <a:spLocks noGrp="1"/>
          </p:cNvSpPr>
          <p:nvPr>
            <p:ph type="sldNum" sz="quarter" idx="5"/>
          </p:nvPr>
        </p:nvSpPr>
        <p:spPr/>
        <p:txBody>
          <a:bodyPr/>
          <a:lstStyle/>
          <a:p>
            <a:fld id="{51D9D262-811E-47B0-A35E-76D0DF868CD0}" type="slidenum">
              <a:rPr lang="it-IT" smtClean="0"/>
              <a:t>9</a:t>
            </a:fld>
            <a:endParaRPr lang="it-IT"/>
          </a:p>
        </p:txBody>
      </p:sp>
    </p:spTree>
    <p:extLst>
      <p:ext uri="{BB962C8B-B14F-4D97-AF65-F5344CB8AC3E}">
        <p14:creationId xmlns:p14="http://schemas.microsoft.com/office/powerpoint/2010/main" val="1966124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1030" name="Picture 6" descr="Y:\IMMAGINE _COORDINATA_2014\PPT\loghi_PNG\01_polimi_centrato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9272" y="395873"/>
            <a:ext cx="1923773" cy="1106170"/>
          </a:xfrm>
          <a:prstGeom prst="rect">
            <a:avLst/>
          </a:prstGeom>
          <a:noFill/>
          <a:extLst>
            <a:ext uri="{909E8E84-426E-40DD-AFC4-6F175D3DCCD1}">
              <a14:hiddenFill xmlns:a14="http://schemas.microsoft.com/office/drawing/2010/main">
                <a:solidFill>
                  <a:srgbClr val="FFFFFF"/>
                </a:solidFill>
              </a14:hiddenFill>
            </a:ext>
          </a:extLst>
        </p:spPr>
      </p:pic>
      <p:sp>
        <p:nvSpPr>
          <p:cNvPr id="126" name="Rettangolo 125"/>
          <p:cNvSpPr/>
          <p:nvPr userDrawn="1"/>
        </p:nvSpPr>
        <p:spPr>
          <a:xfrm>
            <a:off x="0" y="1834177"/>
            <a:ext cx="12192000" cy="5023823"/>
          </a:xfrm>
          <a:prstGeom prst="rect">
            <a:avLst/>
          </a:prstGeom>
          <a:solidFill>
            <a:srgbClr val="1A41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grpSp>
        <p:nvGrpSpPr>
          <p:cNvPr id="169" name="Gruppo 168"/>
          <p:cNvGrpSpPr/>
          <p:nvPr userDrawn="1"/>
        </p:nvGrpSpPr>
        <p:grpSpPr>
          <a:xfrm>
            <a:off x="51310" y="1835151"/>
            <a:ext cx="12048863" cy="180000"/>
            <a:chOff x="1218340" y="275867"/>
            <a:chExt cx="17715122" cy="567843"/>
          </a:xfrm>
        </p:grpSpPr>
        <p:cxnSp>
          <p:nvCxnSpPr>
            <p:cNvPr id="170" name="Connettore 1 169"/>
            <p:cNvCxnSpPr/>
            <p:nvPr userDrawn="1"/>
          </p:nvCxnSpPr>
          <p:spPr>
            <a:xfrm>
              <a:off x="12183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1" name="Connettore 1 170"/>
            <p:cNvCxnSpPr/>
            <p:nvPr userDrawn="1"/>
          </p:nvCxnSpPr>
          <p:spPr>
            <a:xfrm>
              <a:off x="13672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Connettore 1 171"/>
            <p:cNvCxnSpPr/>
            <p:nvPr userDrawn="1"/>
          </p:nvCxnSpPr>
          <p:spPr>
            <a:xfrm>
              <a:off x="15160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Connettore 1 172"/>
            <p:cNvCxnSpPr/>
            <p:nvPr userDrawn="1"/>
          </p:nvCxnSpPr>
          <p:spPr>
            <a:xfrm>
              <a:off x="16649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4" name="Connettore 1 173"/>
            <p:cNvCxnSpPr/>
            <p:nvPr userDrawn="1"/>
          </p:nvCxnSpPr>
          <p:spPr>
            <a:xfrm>
              <a:off x="18138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5" name="Connettore 1 174"/>
            <p:cNvCxnSpPr/>
            <p:nvPr userDrawn="1"/>
          </p:nvCxnSpPr>
          <p:spPr>
            <a:xfrm>
              <a:off x="19626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Connettore 1 175"/>
            <p:cNvCxnSpPr/>
            <p:nvPr userDrawn="1"/>
          </p:nvCxnSpPr>
          <p:spPr>
            <a:xfrm>
              <a:off x="21115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Connettore 1 176"/>
            <p:cNvCxnSpPr/>
            <p:nvPr userDrawn="1"/>
          </p:nvCxnSpPr>
          <p:spPr>
            <a:xfrm>
              <a:off x="22604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8" name="Connettore 1 177"/>
            <p:cNvCxnSpPr/>
            <p:nvPr userDrawn="1"/>
          </p:nvCxnSpPr>
          <p:spPr>
            <a:xfrm>
              <a:off x="24092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9" name="Connettore 1 178"/>
            <p:cNvCxnSpPr/>
            <p:nvPr userDrawn="1"/>
          </p:nvCxnSpPr>
          <p:spPr>
            <a:xfrm>
              <a:off x="25581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0" name="Connettore 1 179"/>
            <p:cNvCxnSpPr/>
            <p:nvPr userDrawn="1"/>
          </p:nvCxnSpPr>
          <p:spPr>
            <a:xfrm>
              <a:off x="27070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1" name="Connettore 1 180"/>
            <p:cNvCxnSpPr/>
            <p:nvPr userDrawn="1"/>
          </p:nvCxnSpPr>
          <p:spPr>
            <a:xfrm>
              <a:off x="28558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2" name="Connettore 1 181"/>
            <p:cNvCxnSpPr/>
            <p:nvPr userDrawn="1"/>
          </p:nvCxnSpPr>
          <p:spPr>
            <a:xfrm>
              <a:off x="30047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3" name="Connettore 1 182"/>
            <p:cNvCxnSpPr/>
            <p:nvPr userDrawn="1"/>
          </p:nvCxnSpPr>
          <p:spPr>
            <a:xfrm>
              <a:off x="31536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4" name="Connettore 1 183"/>
            <p:cNvCxnSpPr/>
            <p:nvPr userDrawn="1"/>
          </p:nvCxnSpPr>
          <p:spPr>
            <a:xfrm>
              <a:off x="33024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5" name="Connettore 1 184"/>
            <p:cNvCxnSpPr/>
            <p:nvPr userDrawn="1"/>
          </p:nvCxnSpPr>
          <p:spPr>
            <a:xfrm>
              <a:off x="34513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6" name="Connettore 1 185"/>
            <p:cNvCxnSpPr/>
            <p:nvPr userDrawn="1"/>
          </p:nvCxnSpPr>
          <p:spPr>
            <a:xfrm>
              <a:off x="36002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7" name="Connettore 1 186"/>
            <p:cNvCxnSpPr/>
            <p:nvPr userDrawn="1"/>
          </p:nvCxnSpPr>
          <p:spPr>
            <a:xfrm>
              <a:off x="37490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8" name="Connettore 1 187"/>
            <p:cNvCxnSpPr/>
            <p:nvPr userDrawn="1"/>
          </p:nvCxnSpPr>
          <p:spPr>
            <a:xfrm>
              <a:off x="38979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9" name="Connettore 1 188"/>
            <p:cNvCxnSpPr/>
            <p:nvPr userDrawn="1"/>
          </p:nvCxnSpPr>
          <p:spPr>
            <a:xfrm>
              <a:off x="404681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0" name="Connettore 1 189"/>
            <p:cNvCxnSpPr/>
            <p:nvPr userDrawn="1"/>
          </p:nvCxnSpPr>
          <p:spPr>
            <a:xfrm>
              <a:off x="419568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1" name="Connettore 1 190"/>
            <p:cNvCxnSpPr/>
            <p:nvPr userDrawn="1"/>
          </p:nvCxnSpPr>
          <p:spPr>
            <a:xfrm>
              <a:off x="434454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2" name="Connettore 1 191"/>
            <p:cNvCxnSpPr/>
            <p:nvPr userDrawn="1"/>
          </p:nvCxnSpPr>
          <p:spPr>
            <a:xfrm>
              <a:off x="449341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3" name="Connettore 1 192"/>
            <p:cNvCxnSpPr/>
            <p:nvPr userDrawn="1"/>
          </p:nvCxnSpPr>
          <p:spPr>
            <a:xfrm>
              <a:off x="464228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4" name="Connettore 1 193"/>
            <p:cNvCxnSpPr/>
            <p:nvPr userDrawn="1"/>
          </p:nvCxnSpPr>
          <p:spPr>
            <a:xfrm>
              <a:off x="479114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5" name="Connettore 1 194"/>
            <p:cNvCxnSpPr/>
            <p:nvPr userDrawn="1"/>
          </p:nvCxnSpPr>
          <p:spPr>
            <a:xfrm>
              <a:off x="494001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6" name="Connettore 1 195"/>
            <p:cNvCxnSpPr/>
            <p:nvPr userDrawn="1"/>
          </p:nvCxnSpPr>
          <p:spPr>
            <a:xfrm>
              <a:off x="508888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7" name="Connettore 1 196"/>
            <p:cNvCxnSpPr/>
            <p:nvPr userDrawn="1"/>
          </p:nvCxnSpPr>
          <p:spPr>
            <a:xfrm>
              <a:off x="523774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8" name="Connettore 1 197"/>
            <p:cNvCxnSpPr/>
            <p:nvPr userDrawn="1"/>
          </p:nvCxnSpPr>
          <p:spPr>
            <a:xfrm>
              <a:off x="538661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9" name="Connettore 1 198"/>
            <p:cNvCxnSpPr/>
            <p:nvPr userDrawn="1"/>
          </p:nvCxnSpPr>
          <p:spPr>
            <a:xfrm>
              <a:off x="553548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Connettore 1 199"/>
            <p:cNvCxnSpPr/>
            <p:nvPr userDrawn="1"/>
          </p:nvCxnSpPr>
          <p:spPr>
            <a:xfrm>
              <a:off x="568435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1" name="Connettore 1 200"/>
            <p:cNvCxnSpPr/>
            <p:nvPr userDrawn="1"/>
          </p:nvCxnSpPr>
          <p:spPr>
            <a:xfrm>
              <a:off x="583321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Connettore 1 201"/>
            <p:cNvCxnSpPr/>
            <p:nvPr userDrawn="1"/>
          </p:nvCxnSpPr>
          <p:spPr>
            <a:xfrm>
              <a:off x="598208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Connettore 1 202"/>
            <p:cNvCxnSpPr/>
            <p:nvPr userDrawn="1"/>
          </p:nvCxnSpPr>
          <p:spPr>
            <a:xfrm>
              <a:off x="613095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Connettore 1 203"/>
            <p:cNvCxnSpPr/>
            <p:nvPr userDrawn="1"/>
          </p:nvCxnSpPr>
          <p:spPr>
            <a:xfrm>
              <a:off x="627981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5" name="Connettore 1 204"/>
            <p:cNvCxnSpPr/>
            <p:nvPr userDrawn="1"/>
          </p:nvCxnSpPr>
          <p:spPr>
            <a:xfrm>
              <a:off x="642868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Connettore 1 205"/>
            <p:cNvCxnSpPr/>
            <p:nvPr userDrawn="1"/>
          </p:nvCxnSpPr>
          <p:spPr>
            <a:xfrm>
              <a:off x="657755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7" name="Connettore 1 206"/>
            <p:cNvCxnSpPr/>
            <p:nvPr userDrawn="1"/>
          </p:nvCxnSpPr>
          <p:spPr>
            <a:xfrm>
              <a:off x="672641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8" name="Connettore 1 207"/>
            <p:cNvCxnSpPr/>
            <p:nvPr userDrawn="1"/>
          </p:nvCxnSpPr>
          <p:spPr>
            <a:xfrm>
              <a:off x="687528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9" name="Connettore 1 208"/>
            <p:cNvCxnSpPr/>
            <p:nvPr userDrawn="1"/>
          </p:nvCxnSpPr>
          <p:spPr>
            <a:xfrm>
              <a:off x="702415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0" name="Connettore 1 209"/>
            <p:cNvCxnSpPr/>
            <p:nvPr userDrawn="1"/>
          </p:nvCxnSpPr>
          <p:spPr>
            <a:xfrm>
              <a:off x="717302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1" name="Connettore 1 210"/>
            <p:cNvCxnSpPr/>
            <p:nvPr userDrawn="1"/>
          </p:nvCxnSpPr>
          <p:spPr>
            <a:xfrm>
              <a:off x="732188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2" name="Connettore 1 211"/>
            <p:cNvCxnSpPr/>
            <p:nvPr userDrawn="1"/>
          </p:nvCxnSpPr>
          <p:spPr>
            <a:xfrm>
              <a:off x="747075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Connettore 1 212"/>
            <p:cNvCxnSpPr/>
            <p:nvPr userDrawn="1"/>
          </p:nvCxnSpPr>
          <p:spPr>
            <a:xfrm>
              <a:off x="761962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4" name="Connettore 1 213"/>
            <p:cNvCxnSpPr/>
            <p:nvPr userDrawn="1"/>
          </p:nvCxnSpPr>
          <p:spPr>
            <a:xfrm>
              <a:off x="776848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5" name="Connettore 1 214"/>
            <p:cNvCxnSpPr/>
            <p:nvPr userDrawn="1"/>
          </p:nvCxnSpPr>
          <p:spPr>
            <a:xfrm>
              <a:off x="791735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6" name="Connettore 1 215"/>
            <p:cNvCxnSpPr/>
            <p:nvPr userDrawn="1"/>
          </p:nvCxnSpPr>
          <p:spPr>
            <a:xfrm>
              <a:off x="806622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Connettore 1 216"/>
            <p:cNvCxnSpPr/>
            <p:nvPr userDrawn="1"/>
          </p:nvCxnSpPr>
          <p:spPr>
            <a:xfrm>
              <a:off x="821508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8" name="Connettore 1 217"/>
            <p:cNvCxnSpPr/>
            <p:nvPr userDrawn="1"/>
          </p:nvCxnSpPr>
          <p:spPr>
            <a:xfrm>
              <a:off x="836395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9" name="Connettore 1 218"/>
            <p:cNvCxnSpPr/>
            <p:nvPr userDrawn="1"/>
          </p:nvCxnSpPr>
          <p:spPr>
            <a:xfrm>
              <a:off x="851282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0" name="Connettore 1 219"/>
            <p:cNvCxnSpPr/>
            <p:nvPr userDrawn="1"/>
          </p:nvCxnSpPr>
          <p:spPr>
            <a:xfrm>
              <a:off x="866169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Connettore 1 220"/>
            <p:cNvCxnSpPr/>
            <p:nvPr userDrawn="1"/>
          </p:nvCxnSpPr>
          <p:spPr>
            <a:xfrm>
              <a:off x="881055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Connettore 1 221"/>
            <p:cNvCxnSpPr/>
            <p:nvPr userDrawn="1"/>
          </p:nvCxnSpPr>
          <p:spPr>
            <a:xfrm>
              <a:off x="895942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Connettore 1 222"/>
            <p:cNvCxnSpPr/>
            <p:nvPr userDrawn="1"/>
          </p:nvCxnSpPr>
          <p:spPr>
            <a:xfrm>
              <a:off x="910829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4" name="Connettore 1 223"/>
            <p:cNvCxnSpPr/>
            <p:nvPr userDrawn="1"/>
          </p:nvCxnSpPr>
          <p:spPr>
            <a:xfrm>
              <a:off x="925715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5" name="Connettore 1 224"/>
            <p:cNvCxnSpPr/>
            <p:nvPr userDrawn="1"/>
          </p:nvCxnSpPr>
          <p:spPr>
            <a:xfrm>
              <a:off x="940602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6" name="Connettore 1 225"/>
            <p:cNvCxnSpPr/>
            <p:nvPr userDrawn="1"/>
          </p:nvCxnSpPr>
          <p:spPr>
            <a:xfrm>
              <a:off x="955489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7" name="Connettore 1 226"/>
            <p:cNvCxnSpPr/>
            <p:nvPr userDrawn="1"/>
          </p:nvCxnSpPr>
          <p:spPr>
            <a:xfrm>
              <a:off x="970375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8" name="Connettore 1 227"/>
            <p:cNvCxnSpPr/>
            <p:nvPr userDrawn="1"/>
          </p:nvCxnSpPr>
          <p:spPr>
            <a:xfrm>
              <a:off x="985262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9" name="Connettore 1 228"/>
            <p:cNvCxnSpPr/>
            <p:nvPr userDrawn="1"/>
          </p:nvCxnSpPr>
          <p:spPr>
            <a:xfrm>
              <a:off x="1000149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0" name="Connettore 1 229"/>
            <p:cNvCxnSpPr/>
            <p:nvPr userDrawn="1"/>
          </p:nvCxnSpPr>
          <p:spPr>
            <a:xfrm>
              <a:off x="1015036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1" name="Connettore 1 230"/>
            <p:cNvCxnSpPr/>
            <p:nvPr userDrawn="1"/>
          </p:nvCxnSpPr>
          <p:spPr>
            <a:xfrm>
              <a:off x="1029922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Connettore 1 231"/>
            <p:cNvCxnSpPr/>
            <p:nvPr userDrawn="1"/>
          </p:nvCxnSpPr>
          <p:spPr>
            <a:xfrm>
              <a:off x="1044809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3" name="Connettore 1 232"/>
            <p:cNvCxnSpPr/>
            <p:nvPr userDrawn="1"/>
          </p:nvCxnSpPr>
          <p:spPr>
            <a:xfrm>
              <a:off x="1059696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4" name="Connettore 1 233"/>
            <p:cNvCxnSpPr/>
            <p:nvPr userDrawn="1"/>
          </p:nvCxnSpPr>
          <p:spPr>
            <a:xfrm>
              <a:off x="1074582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5" name="Connettore 1 234"/>
            <p:cNvCxnSpPr/>
            <p:nvPr userDrawn="1"/>
          </p:nvCxnSpPr>
          <p:spPr>
            <a:xfrm>
              <a:off x="1089469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6" name="Connettore 1 235"/>
            <p:cNvCxnSpPr/>
            <p:nvPr userDrawn="1"/>
          </p:nvCxnSpPr>
          <p:spPr>
            <a:xfrm>
              <a:off x="110435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7" name="Connettore 1 236"/>
            <p:cNvCxnSpPr/>
            <p:nvPr userDrawn="1"/>
          </p:nvCxnSpPr>
          <p:spPr>
            <a:xfrm>
              <a:off x="1119242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8" name="Connettore 1 237"/>
            <p:cNvCxnSpPr/>
            <p:nvPr userDrawn="1"/>
          </p:nvCxnSpPr>
          <p:spPr>
            <a:xfrm>
              <a:off x="1134129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9" name="Connettore 1 238"/>
            <p:cNvCxnSpPr/>
            <p:nvPr userDrawn="1"/>
          </p:nvCxnSpPr>
          <p:spPr>
            <a:xfrm>
              <a:off x="1149016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0" name="Connettore 1 239"/>
            <p:cNvCxnSpPr/>
            <p:nvPr userDrawn="1"/>
          </p:nvCxnSpPr>
          <p:spPr>
            <a:xfrm>
              <a:off x="1163903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1" name="Connettore 1 240"/>
            <p:cNvCxnSpPr/>
            <p:nvPr userDrawn="1"/>
          </p:nvCxnSpPr>
          <p:spPr>
            <a:xfrm>
              <a:off x="1178789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2" name="Connettore 1 241"/>
            <p:cNvCxnSpPr/>
            <p:nvPr userDrawn="1"/>
          </p:nvCxnSpPr>
          <p:spPr>
            <a:xfrm>
              <a:off x="1193676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3" name="Connettore 1 242"/>
            <p:cNvCxnSpPr/>
            <p:nvPr userDrawn="1"/>
          </p:nvCxnSpPr>
          <p:spPr>
            <a:xfrm>
              <a:off x="1208563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4" name="Connettore 1 243"/>
            <p:cNvCxnSpPr/>
            <p:nvPr userDrawn="1"/>
          </p:nvCxnSpPr>
          <p:spPr>
            <a:xfrm>
              <a:off x="1223449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5" name="Connettore 1 244"/>
            <p:cNvCxnSpPr/>
            <p:nvPr userDrawn="1"/>
          </p:nvCxnSpPr>
          <p:spPr>
            <a:xfrm>
              <a:off x="1238336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6" name="Connettore 1 245"/>
            <p:cNvCxnSpPr/>
            <p:nvPr userDrawn="1"/>
          </p:nvCxnSpPr>
          <p:spPr>
            <a:xfrm>
              <a:off x="1253223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7" name="Connettore 1 246"/>
            <p:cNvCxnSpPr/>
            <p:nvPr userDrawn="1"/>
          </p:nvCxnSpPr>
          <p:spPr>
            <a:xfrm>
              <a:off x="1268109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8" name="Connettore 1 247"/>
            <p:cNvCxnSpPr/>
            <p:nvPr userDrawn="1"/>
          </p:nvCxnSpPr>
          <p:spPr>
            <a:xfrm>
              <a:off x="1282996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9" name="Connettore 1 248"/>
            <p:cNvCxnSpPr/>
            <p:nvPr userDrawn="1"/>
          </p:nvCxnSpPr>
          <p:spPr>
            <a:xfrm>
              <a:off x="1297883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0" name="Connettore 1 249"/>
            <p:cNvCxnSpPr/>
            <p:nvPr userDrawn="1"/>
          </p:nvCxnSpPr>
          <p:spPr>
            <a:xfrm>
              <a:off x="1312770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1" name="Connettore 1 250"/>
            <p:cNvCxnSpPr/>
            <p:nvPr userDrawn="1"/>
          </p:nvCxnSpPr>
          <p:spPr>
            <a:xfrm>
              <a:off x="1327656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2" name="Connettore 1 251"/>
            <p:cNvCxnSpPr/>
            <p:nvPr userDrawn="1"/>
          </p:nvCxnSpPr>
          <p:spPr>
            <a:xfrm>
              <a:off x="1342543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3" name="Connettore 1 252"/>
            <p:cNvCxnSpPr/>
            <p:nvPr userDrawn="1"/>
          </p:nvCxnSpPr>
          <p:spPr>
            <a:xfrm>
              <a:off x="1357430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4" name="Connettore 1 253"/>
            <p:cNvCxnSpPr/>
            <p:nvPr userDrawn="1"/>
          </p:nvCxnSpPr>
          <p:spPr>
            <a:xfrm>
              <a:off x="1372316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5" name="Connettore 1 254"/>
            <p:cNvCxnSpPr/>
            <p:nvPr userDrawn="1"/>
          </p:nvCxnSpPr>
          <p:spPr>
            <a:xfrm>
              <a:off x="1387203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6" name="Connettore 1 255"/>
            <p:cNvCxnSpPr/>
            <p:nvPr userDrawn="1"/>
          </p:nvCxnSpPr>
          <p:spPr>
            <a:xfrm>
              <a:off x="1402090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7" name="Connettore 1 256"/>
            <p:cNvCxnSpPr/>
            <p:nvPr userDrawn="1"/>
          </p:nvCxnSpPr>
          <p:spPr>
            <a:xfrm>
              <a:off x="1416976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8" name="Connettore 1 257"/>
            <p:cNvCxnSpPr/>
            <p:nvPr userDrawn="1"/>
          </p:nvCxnSpPr>
          <p:spPr>
            <a:xfrm>
              <a:off x="1431863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9" name="Connettore 1 258"/>
            <p:cNvCxnSpPr/>
            <p:nvPr userDrawn="1"/>
          </p:nvCxnSpPr>
          <p:spPr>
            <a:xfrm>
              <a:off x="1446750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0" name="Connettore 1 259"/>
            <p:cNvCxnSpPr/>
            <p:nvPr userDrawn="1"/>
          </p:nvCxnSpPr>
          <p:spPr>
            <a:xfrm>
              <a:off x="1461637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1" name="Connettore 1 260"/>
            <p:cNvCxnSpPr/>
            <p:nvPr userDrawn="1"/>
          </p:nvCxnSpPr>
          <p:spPr>
            <a:xfrm>
              <a:off x="1476523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2" name="Connettore 1 261"/>
            <p:cNvCxnSpPr/>
            <p:nvPr userDrawn="1"/>
          </p:nvCxnSpPr>
          <p:spPr>
            <a:xfrm>
              <a:off x="1491410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3" name="Connettore 1 262"/>
            <p:cNvCxnSpPr/>
            <p:nvPr userDrawn="1"/>
          </p:nvCxnSpPr>
          <p:spPr>
            <a:xfrm>
              <a:off x="1506297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4" name="Connettore 1 263"/>
            <p:cNvCxnSpPr/>
            <p:nvPr userDrawn="1"/>
          </p:nvCxnSpPr>
          <p:spPr>
            <a:xfrm>
              <a:off x="1521183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5" name="Connettore 1 264"/>
            <p:cNvCxnSpPr/>
            <p:nvPr userDrawn="1"/>
          </p:nvCxnSpPr>
          <p:spPr>
            <a:xfrm>
              <a:off x="1536070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6" name="Connettore 1 265"/>
            <p:cNvCxnSpPr/>
            <p:nvPr userDrawn="1"/>
          </p:nvCxnSpPr>
          <p:spPr>
            <a:xfrm>
              <a:off x="1550957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7" name="Connettore 1 266"/>
            <p:cNvCxnSpPr/>
            <p:nvPr userDrawn="1"/>
          </p:nvCxnSpPr>
          <p:spPr>
            <a:xfrm>
              <a:off x="1565843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8" name="Connettore 1 267"/>
            <p:cNvCxnSpPr/>
            <p:nvPr userDrawn="1"/>
          </p:nvCxnSpPr>
          <p:spPr>
            <a:xfrm>
              <a:off x="1580730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9" name="Connettore 1 268"/>
            <p:cNvCxnSpPr/>
            <p:nvPr userDrawn="1"/>
          </p:nvCxnSpPr>
          <p:spPr>
            <a:xfrm>
              <a:off x="1595617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0" name="Connettore 1 269"/>
            <p:cNvCxnSpPr/>
            <p:nvPr userDrawn="1"/>
          </p:nvCxnSpPr>
          <p:spPr>
            <a:xfrm>
              <a:off x="1610504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1" name="Connettore 1 270"/>
            <p:cNvCxnSpPr/>
            <p:nvPr userDrawn="1"/>
          </p:nvCxnSpPr>
          <p:spPr>
            <a:xfrm>
              <a:off x="1625390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2" name="Connettore 1 271"/>
            <p:cNvCxnSpPr/>
            <p:nvPr userDrawn="1"/>
          </p:nvCxnSpPr>
          <p:spPr>
            <a:xfrm>
              <a:off x="1640277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3" name="Connettore 1 272"/>
            <p:cNvCxnSpPr/>
            <p:nvPr userDrawn="1"/>
          </p:nvCxnSpPr>
          <p:spPr>
            <a:xfrm>
              <a:off x="1655164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4" name="Connettore 1 273"/>
            <p:cNvCxnSpPr/>
            <p:nvPr userDrawn="1"/>
          </p:nvCxnSpPr>
          <p:spPr>
            <a:xfrm>
              <a:off x="1670050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5" name="Connettore 1 274"/>
            <p:cNvCxnSpPr/>
            <p:nvPr userDrawn="1"/>
          </p:nvCxnSpPr>
          <p:spPr>
            <a:xfrm>
              <a:off x="1684937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6" name="Connettore 1 275"/>
            <p:cNvCxnSpPr/>
            <p:nvPr userDrawn="1"/>
          </p:nvCxnSpPr>
          <p:spPr>
            <a:xfrm>
              <a:off x="1699824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7" name="Connettore 1 276"/>
            <p:cNvCxnSpPr/>
            <p:nvPr userDrawn="1"/>
          </p:nvCxnSpPr>
          <p:spPr>
            <a:xfrm>
              <a:off x="1714710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8" name="Connettore 1 277"/>
            <p:cNvCxnSpPr/>
            <p:nvPr userDrawn="1"/>
          </p:nvCxnSpPr>
          <p:spPr>
            <a:xfrm>
              <a:off x="1729597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9" name="Connettore 1 278"/>
            <p:cNvCxnSpPr/>
            <p:nvPr userDrawn="1"/>
          </p:nvCxnSpPr>
          <p:spPr>
            <a:xfrm>
              <a:off x="17444843"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0" name="Connettore 1 279"/>
            <p:cNvCxnSpPr/>
            <p:nvPr userDrawn="1"/>
          </p:nvCxnSpPr>
          <p:spPr>
            <a:xfrm>
              <a:off x="17593710"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1" name="Connettore 1 280"/>
            <p:cNvCxnSpPr/>
            <p:nvPr userDrawn="1"/>
          </p:nvCxnSpPr>
          <p:spPr>
            <a:xfrm>
              <a:off x="17742577"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2" name="Connettore 1 281"/>
            <p:cNvCxnSpPr/>
            <p:nvPr userDrawn="1"/>
          </p:nvCxnSpPr>
          <p:spPr>
            <a:xfrm>
              <a:off x="17891444"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3" name="Connettore 1 282"/>
            <p:cNvCxnSpPr/>
            <p:nvPr userDrawn="1"/>
          </p:nvCxnSpPr>
          <p:spPr>
            <a:xfrm>
              <a:off x="18040311"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4" name="Connettore 1 283"/>
            <p:cNvCxnSpPr/>
            <p:nvPr userDrawn="1"/>
          </p:nvCxnSpPr>
          <p:spPr>
            <a:xfrm>
              <a:off x="18189178"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5" name="Connettore 1 284"/>
            <p:cNvCxnSpPr/>
            <p:nvPr userDrawn="1"/>
          </p:nvCxnSpPr>
          <p:spPr>
            <a:xfrm>
              <a:off x="18338045"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6" name="Connettore 1 285"/>
            <p:cNvCxnSpPr/>
            <p:nvPr userDrawn="1"/>
          </p:nvCxnSpPr>
          <p:spPr>
            <a:xfrm>
              <a:off x="1848691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7" name="Connettore 1 286"/>
            <p:cNvCxnSpPr/>
            <p:nvPr userDrawn="1"/>
          </p:nvCxnSpPr>
          <p:spPr>
            <a:xfrm>
              <a:off x="18635779"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8" name="Connettore 1 287"/>
            <p:cNvCxnSpPr/>
            <p:nvPr userDrawn="1"/>
          </p:nvCxnSpPr>
          <p:spPr>
            <a:xfrm>
              <a:off x="18784646"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9" name="Connettore 1 288"/>
            <p:cNvCxnSpPr/>
            <p:nvPr userDrawn="1"/>
          </p:nvCxnSpPr>
          <p:spPr>
            <a:xfrm>
              <a:off x="18933462" y="275867"/>
              <a:ext cx="0" cy="56784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1481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1915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833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9600" y="1600201"/>
            <a:ext cx="11098301"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6229351"/>
            <a:ext cx="12192000" cy="6381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31" name="Picture 3" descr="Y:\IMMAGINE _COORDINATA_2014\PPT\loghi_PNG\03_Polimi_bandiera-1riga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997" y="6262075"/>
            <a:ext cx="3116651" cy="574090"/>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20D8783B-8A66-40E3-BB2B-5FEAD8F486D6}"/>
              </a:ext>
            </a:extLst>
          </p:cNvPr>
          <p:cNvSpPr>
            <a:spLocks noGrp="1"/>
          </p:cNvSpPr>
          <p:nvPr>
            <p:ph type="title"/>
          </p:nvPr>
        </p:nvSpPr>
        <p:spPr/>
        <p:txBody>
          <a:bodyPr/>
          <a:lstStyle/>
          <a:p>
            <a:r>
              <a:rPr lang="it-IT"/>
              <a:t>Fare clic per modificare lo stile del titolo dello schema</a:t>
            </a:r>
            <a:endParaRPr lang="it-VA"/>
          </a:p>
        </p:txBody>
      </p:sp>
      <p:sp>
        <p:nvSpPr>
          <p:cNvPr id="6" name="Segnaposto contenuto 5">
            <a:extLst>
              <a:ext uri="{FF2B5EF4-FFF2-40B4-BE49-F238E27FC236}">
                <a16:creationId xmlns:a16="http://schemas.microsoft.com/office/drawing/2014/main" id="{F3D8CD66-9487-4AF7-815D-0567C9EF28A2}"/>
              </a:ext>
            </a:extLst>
          </p:cNvPr>
          <p:cNvSpPr>
            <a:spLocks noGrp="1"/>
          </p:cNvSpPr>
          <p:nvPr>
            <p:ph sz="quarter" idx="10"/>
          </p:nvPr>
        </p:nvSpPr>
        <p:spPr>
          <a:xfrm>
            <a:off x="13465175" y="1457325"/>
            <a:ext cx="914400" cy="91440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VA"/>
          </a:p>
        </p:txBody>
      </p:sp>
    </p:spTree>
    <p:extLst>
      <p:ext uri="{BB962C8B-B14F-4D97-AF65-F5344CB8AC3E}">
        <p14:creationId xmlns:p14="http://schemas.microsoft.com/office/powerpoint/2010/main" val="1175821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73083-4863-4398-B2DB-784CDF4446D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40BF704-9BB2-49C6-9F9B-37483A7E3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DB801A7-7116-4568-9B3C-5A21360FCEC3}"/>
              </a:ext>
            </a:extLst>
          </p:cNvPr>
          <p:cNvSpPr>
            <a:spLocks noGrp="1"/>
          </p:cNvSpPr>
          <p:nvPr>
            <p:ph type="dt" sz="half" idx="10"/>
          </p:nvPr>
        </p:nvSpPr>
        <p:spPr/>
        <p:txBody>
          <a:bodyPr/>
          <a:lstStyle/>
          <a:p>
            <a:fld id="{065F7E38-84C4-48C8-A0EC-69C356F8DF46}" type="datetimeFigureOut">
              <a:rPr lang="it-IT" smtClean="0"/>
              <a:t>22/02/2024</a:t>
            </a:fld>
            <a:endParaRPr lang="it-IT"/>
          </a:p>
        </p:txBody>
      </p:sp>
      <p:sp>
        <p:nvSpPr>
          <p:cNvPr id="5" name="Segnaposto piè di pagina 4">
            <a:extLst>
              <a:ext uri="{FF2B5EF4-FFF2-40B4-BE49-F238E27FC236}">
                <a16:creationId xmlns:a16="http://schemas.microsoft.com/office/drawing/2014/main" id="{70CA31C7-4386-458C-9281-5B240FB4E1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AC0554-96DF-4014-A8D5-20D4D95774A3}"/>
              </a:ext>
            </a:extLst>
          </p:cNvPr>
          <p:cNvSpPr>
            <a:spLocks noGrp="1"/>
          </p:cNvSpPr>
          <p:nvPr>
            <p:ph type="sldNum" sz="quarter" idx="12"/>
          </p:nvPr>
        </p:nvSpPr>
        <p:spPr/>
        <p:txBody>
          <a:bodyPr/>
          <a:lstStyle/>
          <a:p>
            <a:fld id="{E67D9BA9-85D2-49BE-9767-46D9466349E8}" type="slidenum">
              <a:rPr lang="it-IT" smtClean="0"/>
              <a:t>‹#›</a:t>
            </a:fld>
            <a:endParaRPr lang="it-IT"/>
          </a:p>
        </p:txBody>
      </p:sp>
    </p:spTree>
    <p:extLst>
      <p:ext uri="{BB962C8B-B14F-4D97-AF65-F5344CB8AC3E}">
        <p14:creationId xmlns:p14="http://schemas.microsoft.com/office/powerpoint/2010/main" val="401330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09600" y="1600201"/>
            <a:ext cx="11098301" cy="4525963"/>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6229351"/>
            <a:ext cx="12192000" cy="63817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pic>
        <p:nvPicPr>
          <p:cNvPr id="131" name="Picture 3" descr="Y:\IMMAGINE _COORDINATA_2014\PPT\loghi_PNG\03_Polimi_bandiera-1riga_BN_negativo_outlin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7997" y="6262075"/>
            <a:ext cx="3116651" cy="57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886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5" name="Segnaposto piè di pagina 4"/>
          <p:cNvSpPr>
            <a:spLocks noGrp="1"/>
          </p:cNvSpPr>
          <p:nvPr>
            <p:ph type="ftr" sz="quarter" idx="11"/>
          </p:nvPr>
        </p:nvSpPr>
        <p:spPr>
          <a:xfrm>
            <a:off x="4165600" y="6356351"/>
            <a:ext cx="38608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961922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6" name="Segnaposto piè di pagina 5"/>
          <p:cNvSpPr>
            <a:spLocks noGrp="1"/>
          </p:cNvSpPr>
          <p:nvPr>
            <p:ph type="ftr" sz="quarter" idx="11"/>
          </p:nvPr>
        </p:nvSpPr>
        <p:spPr>
          <a:xfrm>
            <a:off x="4165600" y="6356351"/>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30600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8" name="Segnaposto piè di pagina 7"/>
          <p:cNvSpPr>
            <a:spLocks noGrp="1"/>
          </p:cNvSpPr>
          <p:nvPr>
            <p:ph type="ftr" sz="quarter" idx="11"/>
          </p:nvPr>
        </p:nvSpPr>
        <p:spPr>
          <a:xfrm>
            <a:off x="4165600" y="6356351"/>
            <a:ext cx="3860800" cy="365125"/>
          </a:xfrm>
          <a:prstGeom prst="rect">
            <a:avLst/>
          </a:prstGeom>
        </p:spPr>
        <p:txBody>
          <a:bodyPr/>
          <a:lstStyle/>
          <a:p>
            <a:endParaRPr lang="it-IT"/>
          </a:p>
        </p:txBody>
      </p:sp>
      <p:sp>
        <p:nvSpPr>
          <p:cNvPr id="9" name="Segnaposto numero diapositiva 8"/>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84095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4" name="Segnaposto piè di pagina 3"/>
          <p:cNvSpPr>
            <a:spLocks noGrp="1"/>
          </p:cNvSpPr>
          <p:nvPr>
            <p:ph type="ftr" sz="quarter" idx="11"/>
          </p:nvPr>
        </p:nvSpPr>
        <p:spPr>
          <a:xfrm>
            <a:off x="4165600" y="6356351"/>
            <a:ext cx="3860800" cy="365125"/>
          </a:xfrm>
          <a:prstGeom prst="rect">
            <a:avLst/>
          </a:prstGeom>
        </p:spPr>
        <p:txBody>
          <a:bodyPr/>
          <a:lstStyle/>
          <a:p>
            <a:endParaRPr lang="it-IT"/>
          </a:p>
        </p:txBody>
      </p:sp>
      <p:sp>
        <p:nvSpPr>
          <p:cNvPr id="5" name="Segnaposto numero diapositiva 4"/>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347844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3" name="Segnaposto piè di pagina 2"/>
          <p:cNvSpPr>
            <a:spLocks noGrp="1"/>
          </p:cNvSpPr>
          <p:nvPr>
            <p:ph type="ftr" sz="quarter" idx="11"/>
          </p:nvPr>
        </p:nvSpPr>
        <p:spPr>
          <a:xfrm>
            <a:off x="4165600" y="6356351"/>
            <a:ext cx="3860800" cy="365125"/>
          </a:xfrm>
          <a:prstGeom prst="rect">
            <a:avLst/>
          </a:prstGeom>
        </p:spPr>
        <p:txBody>
          <a:bodyPr/>
          <a:lstStyle/>
          <a:p>
            <a:endParaRPr lang="it-IT"/>
          </a:p>
        </p:txBody>
      </p:sp>
      <p:sp>
        <p:nvSpPr>
          <p:cNvPr id="4" name="Segnaposto numero diapositiva 3"/>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1925977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6" name="Segnaposto piè di pagina 5"/>
          <p:cNvSpPr>
            <a:spLocks noGrp="1"/>
          </p:cNvSpPr>
          <p:nvPr>
            <p:ph type="ftr" sz="quarter" idx="11"/>
          </p:nvPr>
        </p:nvSpPr>
        <p:spPr>
          <a:xfrm>
            <a:off x="4165600" y="6356351"/>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38675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609600" y="6356351"/>
            <a:ext cx="2844800" cy="365125"/>
          </a:xfrm>
          <a:prstGeom prst="rect">
            <a:avLst/>
          </a:prstGeom>
        </p:spPr>
        <p:txBody>
          <a:bodyPr/>
          <a:lstStyle/>
          <a:p>
            <a:fld id="{B96E2279-029F-964F-A5B1-8676BDA67CCA}" type="datetimeFigureOut">
              <a:rPr lang="it-IT" smtClean="0"/>
              <a:t>22/02/2024</a:t>
            </a:fld>
            <a:endParaRPr lang="it-IT"/>
          </a:p>
        </p:txBody>
      </p:sp>
      <p:sp>
        <p:nvSpPr>
          <p:cNvPr id="6" name="Segnaposto piè di pagina 5"/>
          <p:cNvSpPr>
            <a:spLocks noGrp="1"/>
          </p:cNvSpPr>
          <p:nvPr>
            <p:ph type="ftr" sz="quarter" idx="11"/>
          </p:nvPr>
        </p:nvSpPr>
        <p:spPr>
          <a:xfrm>
            <a:off x="4165600" y="6356351"/>
            <a:ext cx="3860800" cy="365125"/>
          </a:xfrm>
          <a:prstGeom prst="rect">
            <a:avLst/>
          </a:prstGeom>
        </p:spPr>
        <p:txBody>
          <a:bodyPr/>
          <a:lstStyle/>
          <a:p>
            <a:endParaRPr lang="it-IT"/>
          </a:p>
        </p:txBody>
      </p:sp>
      <p:sp>
        <p:nvSpPr>
          <p:cNvPr id="7" name="Segnaposto numero diapositiva 6"/>
          <p:cNvSpPr>
            <a:spLocks noGrp="1"/>
          </p:cNvSpPr>
          <p:nvPr>
            <p:ph type="sldNum" sz="quarter" idx="12"/>
          </p:nvPr>
        </p:nvSpPr>
        <p:spPr>
          <a:xfrm>
            <a:off x="8737600" y="6356351"/>
            <a:ext cx="2844800" cy="365125"/>
          </a:xfrm>
          <a:prstGeom prst="rect">
            <a:avLst/>
          </a:prstGeom>
        </p:spPr>
        <p:txBody>
          <a:bodyPr/>
          <a:lstStyle/>
          <a:p>
            <a:fld id="{7834947A-1B05-2B43-AD85-E646CE852B9E}" type="slidenum">
              <a:rPr lang="it-IT" smtClean="0"/>
              <a:t>‹#›</a:t>
            </a:fld>
            <a:endParaRPr lang="it-IT"/>
          </a:p>
        </p:txBody>
      </p:sp>
    </p:spTree>
    <p:extLst>
      <p:ext uri="{BB962C8B-B14F-4D97-AF65-F5344CB8AC3E}">
        <p14:creationId xmlns:p14="http://schemas.microsoft.com/office/powerpoint/2010/main" val="254806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384695" y="139166"/>
            <a:ext cx="11441391" cy="840400"/>
          </a:xfrm>
          <a:prstGeom prst="rect">
            <a:avLst/>
          </a:prstGeom>
        </p:spPr>
        <p:txBody>
          <a:bodyPr vert="horz" lIns="91440" tIns="45720" rIns="91440" bIns="45720" rtlCol="0" anchor="t" anchorCtr="0">
            <a:normAutofit/>
          </a:bodyPr>
          <a:lstStyle/>
          <a:p>
            <a:r>
              <a:rPr lang="it-IT" dirty="0"/>
              <a:t>Fare clic per modificare stile</a:t>
            </a:r>
          </a:p>
        </p:txBody>
      </p:sp>
      <p:sp>
        <p:nvSpPr>
          <p:cNvPr id="3" name="Segnaposto testo 2"/>
          <p:cNvSpPr>
            <a:spLocks noGrp="1"/>
          </p:cNvSpPr>
          <p:nvPr>
            <p:ph type="body" idx="1"/>
          </p:nvPr>
        </p:nvSpPr>
        <p:spPr>
          <a:xfrm>
            <a:off x="609600" y="1600201"/>
            <a:ext cx="10857936"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11961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indent="0" algn="l" defTabSz="457200" rtl="0" eaLnBrk="1" latinLnBrk="0" hangingPunct="1">
        <a:spcBef>
          <a:spcPct val="0"/>
        </a:spcBef>
        <a:buNone/>
        <a:defRPr sz="2200" b="1" kern="1200">
          <a:solidFill>
            <a:schemeClr val="tx2"/>
          </a:solidFill>
          <a:latin typeface="Arial"/>
          <a:ea typeface="+mj-ea"/>
          <a:cs typeface="Arial"/>
        </a:defRPr>
      </a:lvl1pPr>
    </p:titleStyle>
    <p:bodyStyle>
      <a:lvl1pPr marL="0" indent="0" algn="l" defTabSz="457200" rtl="0" eaLnBrk="1" latinLnBrk="0" hangingPunct="1">
        <a:spcBef>
          <a:spcPct val="20000"/>
        </a:spcBef>
        <a:buFont typeface="Wingdings" charset="2"/>
        <a:buNone/>
        <a:defRPr sz="2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2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7.wmf"/><Relationship Id="rId2" Type="http://schemas.openxmlformats.org/officeDocument/2006/relationships/notesSlide" Target="../notesSlides/notesSlide20.xml"/><Relationship Id="rId16" Type="http://schemas.openxmlformats.org/officeDocument/2006/relationships/image" Target="../media/image29.wmf"/><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26.wmf"/><Relationship Id="rId4" Type="http://schemas.openxmlformats.org/officeDocument/2006/relationships/image" Target="../media/image23.png"/><Relationship Id="rId9" Type="http://schemas.openxmlformats.org/officeDocument/2006/relationships/oleObject" Target="../embeddings/oleObject4.bin"/><Relationship Id="rId1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1.xml"/><Relationship Id="rId1" Type="http://schemas.openxmlformats.org/officeDocument/2006/relationships/slideLayout" Target="../slideLayouts/slideLayout2.xml"/><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2.wmf"/><Relationship Id="rId3" Type="http://schemas.openxmlformats.org/officeDocument/2006/relationships/image" Target="../media/image37.png"/><Relationship Id="rId7" Type="http://schemas.openxmlformats.org/officeDocument/2006/relationships/image" Target="../media/image39.wmf"/><Relationship Id="rId12" Type="http://schemas.openxmlformats.org/officeDocument/2006/relationships/oleObject" Target="../embeddings/oleObject12.bin"/><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oleObject" Target="../embeddings/oleObject9.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40.wmf"/><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2.xml"/><Relationship Id="rId7" Type="http://schemas.openxmlformats.org/officeDocument/2006/relationships/image" Target="../media/image46.w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oleObject" Target="../embeddings/oleObject13.bin"/><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notesSlide" Target="../notesSlides/notesSlide27.xml"/><Relationship Id="rId9"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wmf"/></Relationships>
</file>

<file path=ppt/slides/_rels/slide36.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81.png"/><Relationship Id="rId4" Type="http://schemas.openxmlformats.org/officeDocument/2006/relationships/image" Target="../media/image56.emf"/></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wmf"/></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660.png"/><Relationship Id="rId7" Type="http://schemas.openxmlformats.org/officeDocument/2006/relationships/image" Target="../media/image46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0.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90.png"/></Relationships>
</file>

<file path=ppt/slides/_rels/slide47.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image" Target="../media/image710.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700.png"/><Relationship Id="rId9" Type="http://schemas.openxmlformats.org/officeDocument/2006/relationships/image" Target="../media/image540.png"/></Relationships>
</file>

<file path=ppt/slides/_rels/slide48.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591.png"/><Relationship Id="rId3" Type="http://schemas.openxmlformats.org/officeDocument/2006/relationships/image" Target="../media/image550.png"/><Relationship Id="rId7" Type="http://schemas.openxmlformats.org/officeDocument/2006/relationships/image" Target="../media/image720.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71.png"/><Relationship Id="rId5" Type="http://schemas.openxmlformats.org/officeDocument/2006/relationships/image" Target="../media/image561.png"/><Relationship Id="rId4" Type="http://schemas.openxmlformats.org/officeDocument/2006/relationships/image" Target="../media/image5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60.png"/><Relationship Id="rId7" Type="http://schemas.openxmlformats.org/officeDocument/2006/relationships/image" Target="../media/image600.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70.png"/></Relationships>
</file>

<file path=ppt/slides/_rels/slide52.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8.png"/><Relationship Id="rId7" Type="http://schemas.openxmlformats.org/officeDocument/2006/relationships/oleObject" Target="../embeddings/oleObject18.bin"/><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0.emf"/><Relationship Id="rId5" Type="http://schemas.openxmlformats.org/officeDocument/2006/relationships/oleObject" Target="../embeddings/oleObject17.bin"/><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8.wmf"/><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oleObject" Target="../embeddings/oleObject19.bin"/><Relationship Id="rId5" Type="http://schemas.openxmlformats.org/officeDocument/2006/relationships/image" Target="../media/image87.png"/><Relationship Id="rId4" Type="http://schemas.openxmlformats.org/officeDocument/2006/relationships/image" Target="../media/image86.emf"/></Relationships>
</file>

<file path=ppt/slides/_rels/slide6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90.emf"/></Relationships>
</file>

<file path=ppt/slides/_rels/slide6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923A9-B717-2F4F-4063-A3115BB76E7B}"/>
              </a:ext>
            </a:extLst>
          </p:cNvPr>
          <p:cNvSpPr txBox="1"/>
          <p:nvPr/>
        </p:nvSpPr>
        <p:spPr>
          <a:xfrm>
            <a:off x="1806388" y="3303741"/>
            <a:ext cx="9206753" cy="1384995"/>
          </a:xfrm>
          <a:prstGeom prst="rect">
            <a:avLst/>
          </a:prstGeom>
          <a:noFill/>
        </p:spPr>
        <p:txBody>
          <a:bodyPr wrap="square">
            <a:spAutoFit/>
          </a:bodyPr>
          <a:lstStyle/>
          <a:p>
            <a:pPr algn="ctr"/>
            <a:r>
              <a:rPr lang="en-US" sz="2800" b="1" dirty="0">
                <a:solidFill>
                  <a:schemeClr val="bg1"/>
                </a:solidFill>
                <a:latin typeface="Arial"/>
                <a:ea typeface="+mj-ea"/>
                <a:cs typeface="Arial"/>
              </a:rPr>
              <a:t>From Models to Knowledge: Fusing Multimodal Information from Physiological Data</a:t>
            </a:r>
          </a:p>
          <a:p>
            <a:pPr algn="ctr"/>
            <a:endParaRPr lang="it-IT" sz="2800" b="1" dirty="0">
              <a:solidFill>
                <a:schemeClr val="bg1"/>
              </a:solidFill>
              <a:latin typeface="Arial"/>
              <a:ea typeface="+mj-ea"/>
              <a:cs typeface="Arial"/>
            </a:endParaRPr>
          </a:p>
        </p:txBody>
      </p:sp>
      <p:sp>
        <p:nvSpPr>
          <p:cNvPr id="5" name="TextBox 4">
            <a:extLst>
              <a:ext uri="{FF2B5EF4-FFF2-40B4-BE49-F238E27FC236}">
                <a16:creationId xmlns:a16="http://schemas.microsoft.com/office/drawing/2014/main" id="{DB5EE0C4-0859-E405-1764-6EDCBD0C0B2D}"/>
              </a:ext>
            </a:extLst>
          </p:cNvPr>
          <p:cNvSpPr txBox="1"/>
          <p:nvPr/>
        </p:nvSpPr>
        <p:spPr>
          <a:xfrm>
            <a:off x="4150658" y="6113040"/>
            <a:ext cx="6096000" cy="369332"/>
          </a:xfrm>
          <a:prstGeom prst="rect">
            <a:avLst/>
          </a:prstGeom>
          <a:noFill/>
        </p:spPr>
        <p:txBody>
          <a:bodyPr wrap="square">
            <a:spAutoFit/>
          </a:bodyPr>
          <a:lstStyle/>
          <a:p>
            <a:r>
              <a:rPr lang="it-IT" sz="1800" dirty="0">
                <a:solidFill>
                  <a:schemeClr val="bg1"/>
                </a:solidFill>
              </a:rPr>
              <a:t>Anna M. Bianchi - Politecnico di Milano - DEIB</a:t>
            </a:r>
            <a:endParaRPr lang="it-IT" dirty="0"/>
          </a:p>
        </p:txBody>
      </p:sp>
      <p:pic>
        <p:nvPicPr>
          <p:cNvPr id="2" name="Picture 1">
            <a:extLst>
              <a:ext uri="{FF2B5EF4-FFF2-40B4-BE49-F238E27FC236}">
                <a16:creationId xmlns:a16="http://schemas.microsoft.com/office/drawing/2014/main" id="{C08302AB-6D2C-2C5C-D4AE-5D620CA4CB0B}"/>
              </a:ext>
            </a:extLst>
          </p:cNvPr>
          <p:cNvPicPr>
            <a:picLocks noChangeAspect="1"/>
          </p:cNvPicPr>
          <p:nvPr/>
        </p:nvPicPr>
        <p:blipFill rotWithShape="1">
          <a:blip r:embed="rId3"/>
          <a:srcRect l="64379" t="14667" r="5655" b="7799"/>
          <a:stretch/>
        </p:blipFill>
        <p:spPr>
          <a:xfrm>
            <a:off x="0" y="4813"/>
            <a:ext cx="5017939" cy="1819175"/>
          </a:xfrm>
          <a:prstGeom prst="rect">
            <a:avLst/>
          </a:prstGeom>
        </p:spPr>
      </p:pic>
      <p:pic>
        <p:nvPicPr>
          <p:cNvPr id="4" name="Picture 3">
            <a:extLst>
              <a:ext uri="{FF2B5EF4-FFF2-40B4-BE49-F238E27FC236}">
                <a16:creationId xmlns:a16="http://schemas.microsoft.com/office/drawing/2014/main" id="{91091F65-AFD0-7B61-2B66-75177DC54ED9}"/>
              </a:ext>
            </a:extLst>
          </p:cNvPr>
          <p:cNvPicPr>
            <a:picLocks noChangeAspect="1"/>
          </p:cNvPicPr>
          <p:nvPr/>
        </p:nvPicPr>
        <p:blipFill>
          <a:blip r:embed="rId4"/>
          <a:stretch>
            <a:fillRect/>
          </a:stretch>
        </p:blipFill>
        <p:spPr>
          <a:xfrm>
            <a:off x="4868333" y="308099"/>
            <a:ext cx="7165636" cy="1225324"/>
          </a:xfrm>
          <a:prstGeom prst="rect">
            <a:avLst/>
          </a:prstGeom>
        </p:spPr>
      </p:pic>
    </p:spTree>
    <p:extLst>
      <p:ext uri="{BB962C8B-B14F-4D97-AF65-F5344CB8AC3E}">
        <p14:creationId xmlns:p14="http://schemas.microsoft.com/office/powerpoint/2010/main" val="3959320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1B29-54B0-2E33-9F34-8319527E6C04}"/>
              </a:ext>
            </a:extLst>
          </p:cNvPr>
          <p:cNvSpPr>
            <a:spLocks noGrp="1"/>
          </p:cNvSpPr>
          <p:nvPr>
            <p:ph type="title"/>
          </p:nvPr>
        </p:nvSpPr>
        <p:spPr/>
        <p:txBody>
          <a:bodyPr>
            <a:normAutofit/>
          </a:bodyPr>
          <a:lstStyle/>
          <a:p>
            <a:r>
              <a:rPr lang="it-IT" sz="2400" dirty="0"/>
              <a:t>Models: an </a:t>
            </a:r>
            <a:r>
              <a:rPr lang="it-IT" sz="2400" dirty="0" err="1"/>
              <a:t>example</a:t>
            </a:r>
            <a:r>
              <a:rPr lang="it-IT" sz="2400" dirty="0"/>
              <a:t> on the </a:t>
            </a:r>
            <a:r>
              <a:rPr lang="it-IT" sz="2400" dirty="0" err="1"/>
              <a:t>diastolic</a:t>
            </a:r>
            <a:r>
              <a:rPr lang="it-IT" sz="2400" dirty="0"/>
              <a:t> </a:t>
            </a:r>
            <a:r>
              <a:rPr lang="it-IT" sz="2400" dirty="0" err="1"/>
              <a:t>blood</a:t>
            </a:r>
            <a:r>
              <a:rPr lang="it-IT" sz="2400" dirty="0"/>
              <a:t> pressure trend</a:t>
            </a:r>
          </a:p>
        </p:txBody>
      </p:sp>
      <p:sp>
        <p:nvSpPr>
          <p:cNvPr id="3" name="Content Placeholder 2">
            <a:extLst>
              <a:ext uri="{FF2B5EF4-FFF2-40B4-BE49-F238E27FC236}">
                <a16:creationId xmlns:a16="http://schemas.microsoft.com/office/drawing/2014/main" id="{ADB17016-28FA-2717-9867-2A5E8843D019}"/>
              </a:ext>
            </a:extLst>
          </p:cNvPr>
          <p:cNvSpPr>
            <a:spLocks noGrp="1"/>
          </p:cNvSpPr>
          <p:nvPr>
            <p:ph idx="1"/>
          </p:nvPr>
        </p:nvSpPr>
        <p:spPr>
          <a:xfrm>
            <a:off x="8011537" y="1805011"/>
            <a:ext cx="4056476" cy="1503946"/>
          </a:xfrm>
        </p:spPr>
        <p:txBody>
          <a:bodyPr>
            <a:normAutofit/>
          </a:bodyPr>
          <a:lstStyle/>
          <a:p>
            <a:pPr algn="ctr"/>
            <a:r>
              <a:rPr lang="it-IT" sz="2600" b="1" dirty="0" err="1">
                <a:solidFill>
                  <a:schemeClr val="accent1">
                    <a:lumMod val="75000"/>
                  </a:schemeClr>
                </a:solidFill>
              </a:rPr>
              <a:t>Mechanism</a:t>
            </a:r>
            <a:r>
              <a:rPr lang="it-IT" sz="2600" b="1" dirty="0">
                <a:solidFill>
                  <a:schemeClr val="accent1">
                    <a:lumMod val="75000"/>
                  </a:schemeClr>
                </a:solidFill>
              </a:rPr>
              <a:t> of </a:t>
            </a:r>
            <a:r>
              <a:rPr lang="it-IT" sz="2600" b="1" dirty="0" err="1">
                <a:solidFill>
                  <a:schemeClr val="accent1">
                    <a:lumMod val="75000"/>
                  </a:schemeClr>
                </a:solidFill>
              </a:rPr>
              <a:t>signal</a:t>
            </a:r>
            <a:r>
              <a:rPr lang="it-IT" sz="2600" b="1" dirty="0">
                <a:solidFill>
                  <a:schemeClr val="accent1">
                    <a:lumMod val="75000"/>
                  </a:schemeClr>
                </a:solidFill>
              </a:rPr>
              <a:t> generation</a:t>
            </a:r>
          </a:p>
          <a:p>
            <a:endParaRPr lang="it-IT" sz="2000" dirty="0">
              <a:solidFill>
                <a:schemeClr val="accent1">
                  <a:lumMod val="75000"/>
                </a:schemeClr>
              </a:solidFill>
            </a:endParaRPr>
          </a:p>
          <a:p>
            <a:pPr marL="342900" indent="-342900">
              <a:buFont typeface="Arial" panose="020B0604020202020204" pitchFamily="34" charset="0"/>
              <a:buChar char="•"/>
            </a:pPr>
            <a:endParaRPr lang="it-IT" dirty="0"/>
          </a:p>
        </p:txBody>
      </p:sp>
      <p:grpSp>
        <p:nvGrpSpPr>
          <p:cNvPr id="70" name="Group 69">
            <a:extLst>
              <a:ext uri="{FF2B5EF4-FFF2-40B4-BE49-F238E27FC236}">
                <a16:creationId xmlns:a16="http://schemas.microsoft.com/office/drawing/2014/main" id="{0AF582DC-DDDA-5884-1C60-9ADA9BB99645}"/>
              </a:ext>
            </a:extLst>
          </p:cNvPr>
          <p:cNvGrpSpPr/>
          <p:nvPr/>
        </p:nvGrpSpPr>
        <p:grpSpPr>
          <a:xfrm>
            <a:off x="423353" y="1544556"/>
            <a:ext cx="7514221" cy="1754111"/>
            <a:chOff x="714376" y="869162"/>
            <a:chExt cx="8395149" cy="1743126"/>
          </a:xfrm>
        </p:grpSpPr>
        <p:sp>
          <p:nvSpPr>
            <p:cNvPr id="24" name="Freeform 10">
              <a:extLst>
                <a:ext uri="{FF2B5EF4-FFF2-40B4-BE49-F238E27FC236}">
                  <a16:creationId xmlns:a16="http://schemas.microsoft.com/office/drawing/2014/main" id="{731C764E-7C94-12BA-1959-3878DC83A0BA}"/>
                </a:ext>
              </a:extLst>
            </p:cNvPr>
            <p:cNvSpPr>
              <a:spLocks/>
            </p:cNvSpPr>
            <p:nvPr/>
          </p:nvSpPr>
          <p:spPr bwMode="auto">
            <a:xfrm>
              <a:off x="714376" y="1273167"/>
              <a:ext cx="3690937" cy="965200"/>
            </a:xfrm>
            <a:custGeom>
              <a:avLst/>
              <a:gdLst>
                <a:gd name="T0" fmla="*/ 0 w 2325"/>
                <a:gd name="T1" fmla="*/ 2147483646 h 839"/>
                <a:gd name="T2" fmla="*/ 2147483646 w 2325"/>
                <a:gd name="T3" fmla="*/ 2147483646 h 839"/>
                <a:gd name="T4" fmla="*/ 2147483646 w 2325"/>
                <a:gd name="T5" fmla="*/ 2147483646 h 839"/>
                <a:gd name="T6" fmla="*/ 2147483646 w 2325"/>
                <a:gd name="T7" fmla="*/ 2147483646 h 839"/>
                <a:gd name="T8" fmla="*/ 2147483646 w 2325"/>
                <a:gd name="T9" fmla="*/ 2147483646 h 839"/>
                <a:gd name="T10" fmla="*/ 2147483646 w 2325"/>
                <a:gd name="T11" fmla="*/ 2147483646 h 839"/>
                <a:gd name="T12" fmla="*/ 2147483646 w 2325"/>
                <a:gd name="T13" fmla="*/ 2147483646 h 839"/>
                <a:gd name="T14" fmla="*/ 2147483646 w 2325"/>
                <a:gd name="T15" fmla="*/ 2147483646 h 839"/>
                <a:gd name="T16" fmla="*/ 2147483646 w 2325"/>
                <a:gd name="T17" fmla="*/ 2147483646 h 839"/>
                <a:gd name="T18" fmla="*/ 2147483646 w 2325"/>
                <a:gd name="T19" fmla="*/ 2147483646 h 839"/>
                <a:gd name="T20" fmla="*/ 2147483646 w 2325"/>
                <a:gd name="T21" fmla="*/ 2147483646 h 839"/>
                <a:gd name="T22" fmla="*/ 2147483646 w 2325"/>
                <a:gd name="T23" fmla="*/ 2147483646 h 839"/>
                <a:gd name="T24" fmla="*/ 2147483646 w 2325"/>
                <a:gd name="T25" fmla="*/ 2147483646 h 839"/>
                <a:gd name="T26" fmla="*/ 2147483646 w 2325"/>
                <a:gd name="T27" fmla="*/ 2147483646 h 839"/>
                <a:gd name="T28" fmla="*/ 2147483646 w 2325"/>
                <a:gd name="T29" fmla="*/ 2147483646 h 839"/>
                <a:gd name="T30" fmla="*/ 2147483646 w 2325"/>
                <a:gd name="T31" fmla="*/ 2147483646 h 839"/>
                <a:gd name="T32" fmla="*/ 2147483646 w 2325"/>
                <a:gd name="T33" fmla="*/ 2147483646 h 839"/>
                <a:gd name="T34" fmla="*/ 2147483646 w 2325"/>
                <a:gd name="T35" fmla="*/ 2147483646 h 839"/>
                <a:gd name="T36" fmla="*/ 2147483646 w 2325"/>
                <a:gd name="T37" fmla="*/ 2147483646 h 839"/>
                <a:gd name="T38" fmla="*/ 2147483646 w 2325"/>
                <a:gd name="T39" fmla="*/ 2147483646 h 839"/>
                <a:gd name="T40" fmla="*/ 2147483646 w 2325"/>
                <a:gd name="T41" fmla="*/ 2147483646 h 8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25" h="839">
                  <a:moveTo>
                    <a:pt x="0" y="518"/>
                  </a:moveTo>
                  <a:cubicBezTo>
                    <a:pt x="27" y="539"/>
                    <a:pt x="55" y="560"/>
                    <a:pt x="110" y="587"/>
                  </a:cubicBezTo>
                  <a:cubicBezTo>
                    <a:pt x="165" y="614"/>
                    <a:pt x="238" y="643"/>
                    <a:pt x="329" y="677"/>
                  </a:cubicBezTo>
                  <a:cubicBezTo>
                    <a:pt x="420" y="711"/>
                    <a:pt x="599" y="770"/>
                    <a:pt x="658" y="789"/>
                  </a:cubicBezTo>
                  <a:cubicBezTo>
                    <a:pt x="717" y="808"/>
                    <a:pt x="675" y="794"/>
                    <a:pt x="681" y="789"/>
                  </a:cubicBezTo>
                  <a:cubicBezTo>
                    <a:pt x="687" y="784"/>
                    <a:pt x="682" y="839"/>
                    <a:pt x="693" y="762"/>
                  </a:cubicBezTo>
                  <a:cubicBezTo>
                    <a:pt x="704" y="685"/>
                    <a:pt x="726" y="439"/>
                    <a:pt x="749" y="326"/>
                  </a:cubicBezTo>
                  <a:cubicBezTo>
                    <a:pt x="772" y="213"/>
                    <a:pt x="798" y="138"/>
                    <a:pt x="830" y="86"/>
                  </a:cubicBezTo>
                  <a:cubicBezTo>
                    <a:pt x="862" y="34"/>
                    <a:pt x="895" y="22"/>
                    <a:pt x="941" y="11"/>
                  </a:cubicBezTo>
                  <a:cubicBezTo>
                    <a:pt x="987" y="0"/>
                    <a:pt x="1061" y="5"/>
                    <a:pt x="1106" y="21"/>
                  </a:cubicBezTo>
                  <a:cubicBezTo>
                    <a:pt x="1151" y="37"/>
                    <a:pt x="1189" y="94"/>
                    <a:pt x="1209" y="110"/>
                  </a:cubicBezTo>
                  <a:cubicBezTo>
                    <a:pt x="1229" y="126"/>
                    <a:pt x="1223" y="121"/>
                    <a:pt x="1229" y="117"/>
                  </a:cubicBezTo>
                  <a:cubicBezTo>
                    <a:pt x="1235" y="113"/>
                    <a:pt x="1230" y="80"/>
                    <a:pt x="1245" y="88"/>
                  </a:cubicBezTo>
                  <a:cubicBezTo>
                    <a:pt x="1260" y="96"/>
                    <a:pt x="1290" y="135"/>
                    <a:pt x="1322" y="165"/>
                  </a:cubicBezTo>
                  <a:cubicBezTo>
                    <a:pt x="1354" y="195"/>
                    <a:pt x="1389" y="225"/>
                    <a:pt x="1435" y="266"/>
                  </a:cubicBezTo>
                  <a:cubicBezTo>
                    <a:pt x="1481" y="307"/>
                    <a:pt x="1549" y="368"/>
                    <a:pt x="1601" y="410"/>
                  </a:cubicBezTo>
                  <a:cubicBezTo>
                    <a:pt x="1653" y="452"/>
                    <a:pt x="1674" y="471"/>
                    <a:pt x="1749" y="518"/>
                  </a:cubicBezTo>
                  <a:cubicBezTo>
                    <a:pt x="1824" y="565"/>
                    <a:pt x="1969" y="650"/>
                    <a:pt x="2053" y="693"/>
                  </a:cubicBezTo>
                  <a:cubicBezTo>
                    <a:pt x="2137" y="736"/>
                    <a:pt x="2216" y="764"/>
                    <a:pt x="2252" y="776"/>
                  </a:cubicBezTo>
                  <a:cubicBezTo>
                    <a:pt x="2288" y="788"/>
                    <a:pt x="2259" y="794"/>
                    <a:pt x="2271" y="763"/>
                  </a:cubicBezTo>
                  <a:cubicBezTo>
                    <a:pt x="2283" y="732"/>
                    <a:pt x="2314" y="624"/>
                    <a:pt x="2325" y="587"/>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 name="Line 11">
              <a:extLst>
                <a:ext uri="{FF2B5EF4-FFF2-40B4-BE49-F238E27FC236}">
                  <a16:creationId xmlns:a16="http://schemas.microsoft.com/office/drawing/2014/main" id="{76087842-61B3-FB01-A04F-CFA909B1315B}"/>
                </a:ext>
              </a:extLst>
            </p:cNvPr>
            <p:cNvSpPr>
              <a:spLocks noChangeShapeType="1"/>
            </p:cNvSpPr>
            <p:nvPr/>
          </p:nvSpPr>
          <p:spPr bwMode="auto">
            <a:xfrm>
              <a:off x="1781175" y="1044567"/>
              <a:ext cx="0" cy="1265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 name="Line 12">
              <a:extLst>
                <a:ext uri="{FF2B5EF4-FFF2-40B4-BE49-F238E27FC236}">
                  <a16:creationId xmlns:a16="http://schemas.microsoft.com/office/drawing/2014/main" id="{0A361607-334D-FEE6-6D95-4241E1D4AE0F}"/>
                </a:ext>
              </a:extLst>
            </p:cNvPr>
            <p:cNvSpPr>
              <a:spLocks noChangeShapeType="1"/>
            </p:cNvSpPr>
            <p:nvPr/>
          </p:nvSpPr>
          <p:spPr bwMode="auto">
            <a:xfrm>
              <a:off x="2647950" y="1044567"/>
              <a:ext cx="0" cy="1265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 name="Line 13">
              <a:extLst>
                <a:ext uri="{FF2B5EF4-FFF2-40B4-BE49-F238E27FC236}">
                  <a16:creationId xmlns:a16="http://schemas.microsoft.com/office/drawing/2014/main" id="{9B29FEF7-8DB1-FEFD-0E33-1FC3F033588F}"/>
                </a:ext>
              </a:extLst>
            </p:cNvPr>
            <p:cNvSpPr>
              <a:spLocks noChangeShapeType="1"/>
            </p:cNvSpPr>
            <p:nvPr/>
          </p:nvSpPr>
          <p:spPr bwMode="auto">
            <a:xfrm>
              <a:off x="4300537" y="1044567"/>
              <a:ext cx="0" cy="1265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Text Box 14">
              <a:extLst>
                <a:ext uri="{FF2B5EF4-FFF2-40B4-BE49-F238E27FC236}">
                  <a16:creationId xmlns:a16="http://schemas.microsoft.com/office/drawing/2014/main" id="{89011D5A-8D95-1DBA-81A6-57D5B464F16B}"/>
                </a:ext>
              </a:extLst>
            </p:cNvPr>
            <p:cNvSpPr txBox="1">
              <a:spLocks noChangeArrowheads="1"/>
            </p:cNvSpPr>
            <p:nvPr/>
          </p:nvSpPr>
          <p:spPr bwMode="auto">
            <a:xfrm>
              <a:off x="1743077" y="869162"/>
              <a:ext cx="10366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err="1">
                  <a:latin typeface="Tahoma" panose="020B0604030504040204" pitchFamily="34" charset="0"/>
                  <a:sym typeface="Symbol" panose="05050102010706020507" pitchFamily="18" charset="2"/>
                </a:rPr>
                <a:t>systole</a:t>
              </a:r>
              <a:endParaRPr lang="it-IT" altLang="en-US" sz="1800" dirty="0">
                <a:latin typeface="Tahoma" panose="020B0604030504040204" pitchFamily="34" charset="0"/>
              </a:endParaRPr>
            </a:p>
          </p:txBody>
        </p:sp>
        <p:sp>
          <p:nvSpPr>
            <p:cNvPr id="30" name="Line 20">
              <a:extLst>
                <a:ext uri="{FF2B5EF4-FFF2-40B4-BE49-F238E27FC236}">
                  <a16:creationId xmlns:a16="http://schemas.microsoft.com/office/drawing/2014/main" id="{B540CBD4-79D6-9A82-B913-8CA994AC9ACA}"/>
                </a:ext>
              </a:extLst>
            </p:cNvPr>
            <p:cNvSpPr>
              <a:spLocks noChangeShapeType="1"/>
            </p:cNvSpPr>
            <p:nvPr/>
          </p:nvSpPr>
          <p:spPr bwMode="auto">
            <a:xfrm>
              <a:off x="5703887" y="923918"/>
              <a:ext cx="0" cy="1306513"/>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 name="Line 21">
              <a:extLst>
                <a:ext uri="{FF2B5EF4-FFF2-40B4-BE49-F238E27FC236}">
                  <a16:creationId xmlns:a16="http://schemas.microsoft.com/office/drawing/2014/main" id="{2C8F8763-05D7-6452-882B-D94D8C56D574}"/>
                </a:ext>
              </a:extLst>
            </p:cNvPr>
            <p:cNvSpPr>
              <a:spLocks noChangeShapeType="1"/>
            </p:cNvSpPr>
            <p:nvPr/>
          </p:nvSpPr>
          <p:spPr bwMode="auto">
            <a:xfrm>
              <a:off x="5703888" y="2230430"/>
              <a:ext cx="31146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32" name="Group 26">
              <a:extLst>
                <a:ext uri="{FF2B5EF4-FFF2-40B4-BE49-F238E27FC236}">
                  <a16:creationId xmlns:a16="http://schemas.microsoft.com/office/drawing/2014/main" id="{374A2416-0864-1CB6-AC9F-090F65A7D5C0}"/>
                </a:ext>
              </a:extLst>
            </p:cNvPr>
            <p:cNvGrpSpPr>
              <a:grpSpLocks/>
            </p:cNvGrpSpPr>
            <p:nvPr/>
          </p:nvGrpSpPr>
          <p:grpSpPr bwMode="auto">
            <a:xfrm>
              <a:off x="5697537" y="1112830"/>
              <a:ext cx="2921000" cy="385762"/>
              <a:chOff x="3648" y="3117"/>
              <a:chExt cx="1840" cy="192"/>
            </a:xfrm>
          </p:grpSpPr>
          <p:grpSp>
            <p:nvGrpSpPr>
              <p:cNvPr id="33" name="Group 19">
                <a:extLst>
                  <a:ext uri="{FF2B5EF4-FFF2-40B4-BE49-F238E27FC236}">
                    <a16:creationId xmlns:a16="http://schemas.microsoft.com/office/drawing/2014/main" id="{3206420F-FE47-218C-7F37-DDFE1C91A675}"/>
                  </a:ext>
                </a:extLst>
              </p:cNvPr>
              <p:cNvGrpSpPr>
                <a:grpSpLocks/>
              </p:cNvGrpSpPr>
              <p:nvPr/>
            </p:nvGrpSpPr>
            <p:grpSpPr bwMode="auto">
              <a:xfrm>
                <a:off x="3664" y="3132"/>
                <a:ext cx="1793" cy="172"/>
                <a:chOff x="3433" y="3132"/>
                <a:chExt cx="2024" cy="188"/>
              </a:xfrm>
            </p:grpSpPr>
            <p:sp>
              <p:nvSpPr>
                <p:cNvPr id="37" name="Freeform 9">
                  <a:extLst>
                    <a:ext uri="{FF2B5EF4-FFF2-40B4-BE49-F238E27FC236}">
                      <a16:creationId xmlns:a16="http://schemas.microsoft.com/office/drawing/2014/main" id="{1D16E3F3-0DCE-7087-28A3-5A0A7A8430C4}"/>
                    </a:ext>
                  </a:extLst>
                </p:cNvPr>
                <p:cNvSpPr>
                  <a:spLocks/>
                </p:cNvSpPr>
                <p:nvPr/>
              </p:nvSpPr>
              <p:spPr bwMode="auto">
                <a:xfrm>
                  <a:off x="3949" y="3135"/>
                  <a:ext cx="503" cy="179"/>
                </a:xfrm>
                <a:custGeom>
                  <a:avLst/>
                  <a:gdLst>
                    <a:gd name="T0" fmla="*/ 0 w 1607"/>
                    <a:gd name="T1" fmla="*/ 0 h 608"/>
                    <a:gd name="T2" fmla="*/ 0 w 1607"/>
                    <a:gd name="T3" fmla="*/ 0 h 608"/>
                    <a:gd name="T4" fmla="*/ 0 w 1607"/>
                    <a:gd name="T5" fmla="*/ 0 h 608"/>
                    <a:gd name="T6" fmla="*/ 0 w 1607"/>
                    <a:gd name="T7" fmla="*/ 0 h 608"/>
                    <a:gd name="T8" fmla="*/ 0 w 1607"/>
                    <a:gd name="T9" fmla="*/ 0 h 608"/>
                    <a:gd name="T10" fmla="*/ 0 w 1607"/>
                    <a:gd name="T11" fmla="*/ 0 h 608"/>
                    <a:gd name="T12" fmla="*/ 0 w 1607"/>
                    <a:gd name="T13" fmla="*/ 0 h 608"/>
                    <a:gd name="T14" fmla="*/ 0 w 1607"/>
                    <a:gd name="T15" fmla="*/ 0 h 608"/>
                    <a:gd name="T16" fmla="*/ 0 w 1607"/>
                    <a:gd name="T17" fmla="*/ 0 h 608"/>
                    <a:gd name="T18" fmla="*/ 0 w 1607"/>
                    <a:gd name="T19" fmla="*/ 0 h 608"/>
                    <a:gd name="T20" fmla="*/ 0 w 1607"/>
                    <a:gd name="T21" fmla="*/ 0 h 608"/>
                    <a:gd name="T22" fmla="*/ 0 w 1607"/>
                    <a:gd name="T23" fmla="*/ 0 h 608"/>
                    <a:gd name="T24" fmla="*/ 0 w 1607"/>
                    <a:gd name="T25" fmla="*/ 0 h 608"/>
                    <a:gd name="T26" fmla="*/ 0 w 1607"/>
                    <a:gd name="T27" fmla="*/ 0 h 608"/>
                    <a:gd name="T28" fmla="*/ 0 w 1607"/>
                    <a:gd name="T29" fmla="*/ 0 h 608"/>
                    <a:gd name="T30" fmla="*/ 0 w 1607"/>
                    <a:gd name="T31" fmla="*/ 0 h 6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07" h="608">
                      <a:moveTo>
                        <a:pt x="0" y="572"/>
                      </a:moveTo>
                      <a:cubicBezTo>
                        <a:pt x="2" y="569"/>
                        <a:pt x="1" y="608"/>
                        <a:pt x="12" y="552"/>
                      </a:cubicBezTo>
                      <a:cubicBezTo>
                        <a:pt x="23" y="496"/>
                        <a:pt x="45" y="318"/>
                        <a:pt x="68" y="236"/>
                      </a:cubicBezTo>
                      <a:cubicBezTo>
                        <a:pt x="91" y="154"/>
                        <a:pt x="117" y="100"/>
                        <a:pt x="149" y="62"/>
                      </a:cubicBezTo>
                      <a:cubicBezTo>
                        <a:pt x="181" y="25"/>
                        <a:pt x="214" y="16"/>
                        <a:pt x="260" y="8"/>
                      </a:cubicBezTo>
                      <a:cubicBezTo>
                        <a:pt x="306" y="0"/>
                        <a:pt x="380" y="4"/>
                        <a:pt x="425" y="15"/>
                      </a:cubicBezTo>
                      <a:cubicBezTo>
                        <a:pt x="470" y="27"/>
                        <a:pt x="508" y="68"/>
                        <a:pt x="528" y="80"/>
                      </a:cubicBezTo>
                      <a:cubicBezTo>
                        <a:pt x="548" y="91"/>
                        <a:pt x="542" y="88"/>
                        <a:pt x="548" y="85"/>
                      </a:cubicBezTo>
                      <a:cubicBezTo>
                        <a:pt x="554" y="82"/>
                        <a:pt x="549" y="58"/>
                        <a:pt x="564" y="64"/>
                      </a:cubicBezTo>
                      <a:cubicBezTo>
                        <a:pt x="579" y="70"/>
                        <a:pt x="609" y="98"/>
                        <a:pt x="641" y="120"/>
                      </a:cubicBezTo>
                      <a:cubicBezTo>
                        <a:pt x="673" y="141"/>
                        <a:pt x="708" y="163"/>
                        <a:pt x="754" y="193"/>
                      </a:cubicBezTo>
                      <a:cubicBezTo>
                        <a:pt x="800" y="222"/>
                        <a:pt x="868" y="267"/>
                        <a:pt x="920" y="297"/>
                      </a:cubicBezTo>
                      <a:cubicBezTo>
                        <a:pt x="972" y="328"/>
                        <a:pt x="993" y="341"/>
                        <a:pt x="1068" y="375"/>
                      </a:cubicBezTo>
                      <a:cubicBezTo>
                        <a:pt x="1143" y="409"/>
                        <a:pt x="1288" y="471"/>
                        <a:pt x="1372" y="502"/>
                      </a:cubicBezTo>
                      <a:cubicBezTo>
                        <a:pt x="1456" y="533"/>
                        <a:pt x="1535" y="554"/>
                        <a:pt x="1571" y="562"/>
                      </a:cubicBezTo>
                      <a:cubicBezTo>
                        <a:pt x="1607" y="571"/>
                        <a:pt x="1587" y="554"/>
                        <a:pt x="1590" y="55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8" name="Freeform 16">
                  <a:extLst>
                    <a:ext uri="{FF2B5EF4-FFF2-40B4-BE49-F238E27FC236}">
                      <a16:creationId xmlns:a16="http://schemas.microsoft.com/office/drawing/2014/main" id="{9CC9F063-8315-B81F-1CA7-2357687D6A15}"/>
                    </a:ext>
                  </a:extLst>
                </p:cNvPr>
                <p:cNvSpPr>
                  <a:spLocks/>
                </p:cNvSpPr>
                <p:nvPr/>
              </p:nvSpPr>
              <p:spPr bwMode="auto">
                <a:xfrm>
                  <a:off x="4432" y="3132"/>
                  <a:ext cx="503" cy="179"/>
                </a:xfrm>
                <a:custGeom>
                  <a:avLst/>
                  <a:gdLst>
                    <a:gd name="T0" fmla="*/ 0 w 1607"/>
                    <a:gd name="T1" fmla="*/ 0 h 608"/>
                    <a:gd name="T2" fmla="*/ 0 w 1607"/>
                    <a:gd name="T3" fmla="*/ 0 h 608"/>
                    <a:gd name="T4" fmla="*/ 0 w 1607"/>
                    <a:gd name="T5" fmla="*/ 0 h 608"/>
                    <a:gd name="T6" fmla="*/ 0 w 1607"/>
                    <a:gd name="T7" fmla="*/ 0 h 608"/>
                    <a:gd name="T8" fmla="*/ 0 w 1607"/>
                    <a:gd name="T9" fmla="*/ 0 h 608"/>
                    <a:gd name="T10" fmla="*/ 0 w 1607"/>
                    <a:gd name="T11" fmla="*/ 0 h 608"/>
                    <a:gd name="T12" fmla="*/ 0 w 1607"/>
                    <a:gd name="T13" fmla="*/ 0 h 608"/>
                    <a:gd name="T14" fmla="*/ 0 w 1607"/>
                    <a:gd name="T15" fmla="*/ 0 h 608"/>
                    <a:gd name="T16" fmla="*/ 0 w 1607"/>
                    <a:gd name="T17" fmla="*/ 0 h 608"/>
                    <a:gd name="T18" fmla="*/ 0 w 1607"/>
                    <a:gd name="T19" fmla="*/ 0 h 608"/>
                    <a:gd name="T20" fmla="*/ 0 w 1607"/>
                    <a:gd name="T21" fmla="*/ 0 h 608"/>
                    <a:gd name="T22" fmla="*/ 0 w 1607"/>
                    <a:gd name="T23" fmla="*/ 0 h 608"/>
                    <a:gd name="T24" fmla="*/ 0 w 1607"/>
                    <a:gd name="T25" fmla="*/ 0 h 608"/>
                    <a:gd name="T26" fmla="*/ 0 w 1607"/>
                    <a:gd name="T27" fmla="*/ 0 h 608"/>
                    <a:gd name="T28" fmla="*/ 0 w 1607"/>
                    <a:gd name="T29" fmla="*/ 0 h 608"/>
                    <a:gd name="T30" fmla="*/ 0 w 1607"/>
                    <a:gd name="T31" fmla="*/ 0 h 6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07" h="608">
                      <a:moveTo>
                        <a:pt x="0" y="572"/>
                      </a:moveTo>
                      <a:cubicBezTo>
                        <a:pt x="2" y="569"/>
                        <a:pt x="1" y="608"/>
                        <a:pt x="12" y="552"/>
                      </a:cubicBezTo>
                      <a:cubicBezTo>
                        <a:pt x="23" y="496"/>
                        <a:pt x="45" y="318"/>
                        <a:pt x="68" y="236"/>
                      </a:cubicBezTo>
                      <a:cubicBezTo>
                        <a:pt x="91" y="154"/>
                        <a:pt x="117" y="100"/>
                        <a:pt x="149" y="62"/>
                      </a:cubicBezTo>
                      <a:cubicBezTo>
                        <a:pt x="181" y="25"/>
                        <a:pt x="214" y="16"/>
                        <a:pt x="260" y="8"/>
                      </a:cubicBezTo>
                      <a:cubicBezTo>
                        <a:pt x="306" y="0"/>
                        <a:pt x="380" y="4"/>
                        <a:pt x="425" y="15"/>
                      </a:cubicBezTo>
                      <a:cubicBezTo>
                        <a:pt x="470" y="27"/>
                        <a:pt x="508" y="68"/>
                        <a:pt x="528" y="80"/>
                      </a:cubicBezTo>
                      <a:cubicBezTo>
                        <a:pt x="548" y="91"/>
                        <a:pt x="542" y="88"/>
                        <a:pt x="548" y="85"/>
                      </a:cubicBezTo>
                      <a:cubicBezTo>
                        <a:pt x="554" y="82"/>
                        <a:pt x="549" y="58"/>
                        <a:pt x="564" y="64"/>
                      </a:cubicBezTo>
                      <a:cubicBezTo>
                        <a:pt x="579" y="70"/>
                        <a:pt x="609" y="98"/>
                        <a:pt x="641" y="120"/>
                      </a:cubicBezTo>
                      <a:cubicBezTo>
                        <a:pt x="673" y="141"/>
                        <a:pt x="708" y="163"/>
                        <a:pt x="754" y="193"/>
                      </a:cubicBezTo>
                      <a:cubicBezTo>
                        <a:pt x="800" y="222"/>
                        <a:pt x="868" y="267"/>
                        <a:pt x="920" y="297"/>
                      </a:cubicBezTo>
                      <a:cubicBezTo>
                        <a:pt x="972" y="328"/>
                        <a:pt x="993" y="341"/>
                        <a:pt x="1068" y="375"/>
                      </a:cubicBezTo>
                      <a:cubicBezTo>
                        <a:pt x="1143" y="409"/>
                        <a:pt x="1288" y="471"/>
                        <a:pt x="1372" y="502"/>
                      </a:cubicBezTo>
                      <a:cubicBezTo>
                        <a:pt x="1456" y="533"/>
                        <a:pt x="1535" y="554"/>
                        <a:pt x="1571" y="562"/>
                      </a:cubicBezTo>
                      <a:cubicBezTo>
                        <a:pt x="1607" y="571"/>
                        <a:pt x="1587" y="554"/>
                        <a:pt x="1590" y="55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9" name="Freeform 17">
                  <a:extLst>
                    <a:ext uri="{FF2B5EF4-FFF2-40B4-BE49-F238E27FC236}">
                      <a16:creationId xmlns:a16="http://schemas.microsoft.com/office/drawing/2014/main" id="{B56BFF56-2DED-DC35-9218-2274D6556C76}"/>
                    </a:ext>
                  </a:extLst>
                </p:cNvPr>
                <p:cNvSpPr>
                  <a:spLocks/>
                </p:cNvSpPr>
                <p:nvPr/>
              </p:nvSpPr>
              <p:spPr bwMode="auto">
                <a:xfrm>
                  <a:off x="4954" y="3132"/>
                  <a:ext cx="503" cy="179"/>
                </a:xfrm>
                <a:custGeom>
                  <a:avLst/>
                  <a:gdLst>
                    <a:gd name="T0" fmla="*/ 0 w 1607"/>
                    <a:gd name="T1" fmla="*/ 0 h 608"/>
                    <a:gd name="T2" fmla="*/ 0 w 1607"/>
                    <a:gd name="T3" fmla="*/ 0 h 608"/>
                    <a:gd name="T4" fmla="*/ 0 w 1607"/>
                    <a:gd name="T5" fmla="*/ 0 h 608"/>
                    <a:gd name="T6" fmla="*/ 0 w 1607"/>
                    <a:gd name="T7" fmla="*/ 0 h 608"/>
                    <a:gd name="T8" fmla="*/ 0 w 1607"/>
                    <a:gd name="T9" fmla="*/ 0 h 608"/>
                    <a:gd name="T10" fmla="*/ 0 w 1607"/>
                    <a:gd name="T11" fmla="*/ 0 h 608"/>
                    <a:gd name="T12" fmla="*/ 0 w 1607"/>
                    <a:gd name="T13" fmla="*/ 0 h 608"/>
                    <a:gd name="T14" fmla="*/ 0 w 1607"/>
                    <a:gd name="T15" fmla="*/ 0 h 608"/>
                    <a:gd name="T16" fmla="*/ 0 w 1607"/>
                    <a:gd name="T17" fmla="*/ 0 h 608"/>
                    <a:gd name="T18" fmla="*/ 0 w 1607"/>
                    <a:gd name="T19" fmla="*/ 0 h 608"/>
                    <a:gd name="T20" fmla="*/ 0 w 1607"/>
                    <a:gd name="T21" fmla="*/ 0 h 608"/>
                    <a:gd name="T22" fmla="*/ 0 w 1607"/>
                    <a:gd name="T23" fmla="*/ 0 h 608"/>
                    <a:gd name="T24" fmla="*/ 0 w 1607"/>
                    <a:gd name="T25" fmla="*/ 0 h 608"/>
                    <a:gd name="T26" fmla="*/ 0 w 1607"/>
                    <a:gd name="T27" fmla="*/ 0 h 608"/>
                    <a:gd name="T28" fmla="*/ 0 w 1607"/>
                    <a:gd name="T29" fmla="*/ 0 h 608"/>
                    <a:gd name="T30" fmla="*/ 0 w 1607"/>
                    <a:gd name="T31" fmla="*/ 0 h 6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07" h="608">
                      <a:moveTo>
                        <a:pt x="0" y="572"/>
                      </a:moveTo>
                      <a:cubicBezTo>
                        <a:pt x="2" y="569"/>
                        <a:pt x="1" y="608"/>
                        <a:pt x="12" y="552"/>
                      </a:cubicBezTo>
                      <a:cubicBezTo>
                        <a:pt x="23" y="496"/>
                        <a:pt x="45" y="318"/>
                        <a:pt x="68" y="236"/>
                      </a:cubicBezTo>
                      <a:cubicBezTo>
                        <a:pt x="91" y="154"/>
                        <a:pt x="117" y="100"/>
                        <a:pt x="149" y="62"/>
                      </a:cubicBezTo>
                      <a:cubicBezTo>
                        <a:pt x="181" y="25"/>
                        <a:pt x="214" y="16"/>
                        <a:pt x="260" y="8"/>
                      </a:cubicBezTo>
                      <a:cubicBezTo>
                        <a:pt x="306" y="0"/>
                        <a:pt x="380" y="4"/>
                        <a:pt x="425" y="15"/>
                      </a:cubicBezTo>
                      <a:cubicBezTo>
                        <a:pt x="470" y="27"/>
                        <a:pt x="508" y="68"/>
                        <a:pt x="528" y="80"/>
                      </a:cubicBezTo>
                      <a:cubicBezTo>
                        <a:pt x="548" y="91"/>
                        <a:pt x="542" y="88"/>
                        <a:pt x="548" y="85"/>
                      </a:cubicBezTo>
                      <a:cubicBezTo>
                        <a:pt x="554" y="82"/>
                        <a:pt x="549" y="58"/>
                        <a:pt x="564" y="64"/>
                      </a:cubicBezTo>
                      <a:cubicBezTo>
                        <a:pt x="579" y="70"/>
                        <a:pt x="609" y="98"/>
                        <a:pt x="641" y="120"/>
                      </a:cubicBezTo>
                      <a:cubicBezTo>
                        <a:pt x="673" y="141"/>
                        <a:pt x="708" y="163"/>
                        <a:pt x="754" y="193"/>
                      </a:cubicBezTo>
                      <a:cubicBezTo>
                        <a:pt x="800" y="222"/>
                        <a:pt x="868" y="267"/>
                        <a:pt x="920" y="297"/>
                      </a:cubicBezTo>
                      <a:cubicBezTo>
                        <a:pt x="972" y="328"/>
                        <a:pt x="993" y="341"/>
                        <a:pt x="1068" y="375"/>
                      </a:cubicBezTo>
                      <a:cubicBezTo>
                        <a:pt x="1143" y="409"/>
                        <a:pt x="1288" y="471"/>
                        <a:pt x="1372" y="502"/>
                      </a:cubicBezTo>
                      <a:cubicBezTo>
                        <a:pt x="1456" y="533"/>
                        <a:pt x="1535" y="554"/>
                        <a:pt x="1571" y="562"/>
                      </a:cubicBezTo>
                      <a:cubicBezTo>
                        <a:pt x="1607" y="571"/>
                        <a:pt x="1587" y="554"/>
                        <a:pt x="1590" y="55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0" name="Freeform 18">
                  <a:extLst>
                    <a:ext uri="{FF2B5EF4-FFF2-40B4-BE49-F238E27FC236}">
                      <a16:creationId xmlns:a16="http://schemas.microsoft.com/office/drawing/2014/main" id="{546F807B-6FF4-7E71-C977-6B228020FB6C}"/>
                    </a:ext>
                  </a:extLst>
                </p:cNvPr>
                <p:cNvSpPr>
                  <a:spLocks/>
                </p:cNvSpPr>
                <p:nvPr/>
              </p:nvSpPr>
              <p:spPr bwMode="auto">
                <a:xfrm>
                  <a:off x="3433" y="3141"/>
                  <a:ext cx="503" cy="179"/>
                </a:xfrm>
                <a:custGeom>
                  <a:avLst/>
                  <a:gdLst>
                    <a:gd name="T0" fmla="*/ 0 w 1607"/>
                    <a:gd name="T1" fmla="*/ 0 h 608"/>
                    <a:gd name="T2" fmla="*/ 0 w 1607"/>
                    <a:gd name="T3" fmla="*/ 0 h 608"/>
                    <a:gd name="T4" fmla="*/ 0 w 1607"/>
                    <a:gd name="T5" fmla="*/ 0 h 608"/>
                    <a:gd name="T6" fmla="*/ 0 w 1607"/>
                    <a:gd name="T7" fmla="*/ 0 h 608"/>
                    <a:gd name="T8" fmla="*/ 0 w 1607"/>
                    <a:gd name="T9" fmla="*/ 0 h 608"/>
                    <a:gd name="T10" fmla="*/ 0 w 1607"/>
                    <a:gd name="T11" fmla="*/ 0 h 608"/>
                    <a:gd name="T12" fmla="*/ 0 w 1607"/>
                    <a:gd name="T13" fmla="*/ 0 h 608"/>
                    <a:gd name="T14" fmla="*/ 0 w 1607"/>
                    <a:gd name="T15" fmla="*/ 0 h 608"/>
                    <a:gd name="T16" fmla="*/ 0 w 1607"/>
                    <a:gd name="T17" fmla="*/ 0 h 608"/>
                    <a:gd name="T18" fmla="*/ 0 w 1607"/>
                    <a:gd name="T19" fmla="*/ 0 h 608"/>
                    <a:gd name="T20" fmla="*/ 0 w 1607"/>
                    <a:gd name="T21" fmla="*/ 0 h 608"/>
                    <a:gd name="T22" fmla="*/ 0 w 1607"/>
                    <a:gd name="T23" fmla="*/ 0 h 608"/>
                    <a:gd name="T24" fmla="*/ 0 w 1607"/>
                    <a:gd name="T25" fmla="*/ 0 h 608"/>
                    <a:gd name="T26" fmla="*/ 0 w 1607"/>
                    <a:gd name="T27" fmla="*/ 0 h 608"/>
                    <a:gd name="T28" fmla="*/ 0 w 1607"/>
                    <a:gd name="T29" fmla="*/ 0 h 608"/>
                    <a:gd name="T30" fmla="*/ 0 w 1607"/>
                    <a:gd name="T31" fmla="*/ 0 h 6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07" h="608">
                      <a:moveTo>
                        <a:pt x="0" y="572"/>
                      </a:moveTo>
                      <a:cubicBezTo>
                        <a:pt x="2" y="569"/>
                        <a:pt x="1" y="608"/>
                        <a:pt x="12" y="552"/>
                      </a:cubicBezTo>
                      <a:cubicBezTo>
                        <a:pt x="23" y="496"/>
                        <a:pt x="45" y="318"/>
                        <a:pt x="68" y="236"/>
                      </a:cubicBezTo>
                      <a:cubicBezTo>
                        <a:pt x="91" y="154"/>
                        <a:pt x="117" y="100"/>
                        <a:pt x="149" y="62"/>
                      </a:cubicBezTo>
                      <a:cubicBezTo>
                        <a:pt x="181" y="25"/>
                        <a:pt x="214" y="16"/>
                        <a:pt x="260" y="8"/>
                      </a:cubicBezTo>
                      <a:cubicBezTo>
                        <a:pt x="306" y="0"/>
                        <a:pt x="380" y="4"/>
                        <a:pt x="425" y="15"/>
                      </a:cubicBezTo>
                      <a:cubicBezTo>
                        <a:pt x="470" y="27"/>
                        <a:pt x="508" y="68"/>
                        <a:pt x="528" y="80"/>
                      </a:cubicBezTo>
                      <a:cubicBezTo>
                        <a:pt x="548" y="91"/>
                        <a:pt x="542" y="88"/>
                        <a:pt x="548" y="85"/>
                      </a:cubicBezTo>
                      <a:cubicBezTo>
                        <a:pt x="554" y="82"/>
                        <a:pt x="549" y="58"/>
                        <a:pt x="564" y="64"/>
                      </a:cubicBezTo>
                      <a:cubicBezTo>
                        <a:pt x="579" y="70"/>
                        <a:pt x="609" y="98"/>
                        <a:pt x="641" y="120"/>
                      </a:cubicBezTo>
                      <a:cubicBezTo>
                        <a:pt x="673" y="141"/>
                        <a:pt x="708" y="163"/>
                        <a:pt x="754" y="193"/>
                      </a:cubicBezTo>
                      <a:cubicBezTo>
                        <a:pt x="800" y="222"/>
                        <a:pt x="868" y="267"/>
                        <a:pt x="920" y="297"/>
                      </a:cubicBezTo>
                      <a:cubicBezTo>
                        <a:pt x="972" y="328"/>
                        <a:pt x="993" y="341"/>
                        <a:pt x="1068" y="375"/>
                      </a:cubicBezTo>
                      <a:cubicBezTo>
                        <a:pt x="1143" y="409"/>
                        <a:pt x="1288" y="471"/>
                        <a:pt x="1372" y="502"/>
                      </a:cubicBezTo>
                      <a:cubicBezTo>
                        <a:pt x="1456" y="533"/>
                        <a:pt x="1535" y="554"/>
                        <a:pt x="1571" y="562"/>
                      </a:cubicBezTo>
                      <a:cubicBezTo>
                        <a:pt x="1607" y="571"/>
                        <a:pt x="1587" y="554"/>
                        <a:pt x="1590" y="553"/>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4" name="Line 23">
                <a:extLst>
                  <a:ext uri="{FF2B5EF4-FFF2-40B4-BE49-F238E27FC236}">
                    <a16:creationId xmlns:a16="http://schemas.microsoft.com/office/drawing/2014/main" id="{5FA100FD-B956-1CB5-E697-A0FB22EA19D5}"/>
                  </a:ext>
                </a:extLst>
              </p:cNvPr>
              <p:cNvSpPr>
                <a:spLocks noChangeShapeType="1"/>
              </p:cNvSpPr>
              <p:nvPr/>
            </p:nvSpPr>
            <p:spPr bwMode="auto">
              <a:xfrm>
                <a:off x="3651" y="3309"/>
                <a:ext cx="18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5" name="Line 24">
                <a:extLst>
                  <a:ext uri="{FF2B5EF4-FFF2-40B4-BE49-F238E27FC236}">
                    <a16:creationId xmlns:a16="http://schemas.microsoft.com/office/drawing/2014/main" id="{9F03231F-AAD7-07AD-C296-EA56E520BC98}"/>
                  </a:ext>
                </a:extLst>
              </p:cNvPr>
              <p:cNvSpPr>
                <a:spLocks noChangeShapeType="1"/>
              </p:cNvSpPr>
              <p:nvPr/>
            </p:nvSpPr>
            <p:spPr bwMode="auto">
              <a:xfrm>
                <a:off x="3648" y="3117"/>
                <a:ext cx="18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6" name="Line 25">
                <a:extLst>
                  <a:ext uri="{FF2B5EF4-FFF2-40B4-BE49-F238E27FC236}">
                    <a16:creationId xmlns:a16="http://schemas.microsoft.com/office/drawing/2014/main" id="{AAC33D64-82A7-6DDC-CDDB-1808DC39FDDB}"/>
                  </a:ext>
                </a:extLst>
              </p:cNvPr>
              <p:cNvSpPr>
                <a:spLocks noChangeShapeType="1"/>
              </p:cNvSpPr>
              <p:nvPr/>
            </p:nvSpPr>
            <p:spPr bwMode="auto">
              <a:xfrm>
                <a:off x="3654" y="3231"/>
                <a:ext cx="183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41" name="Text Box 27">
              <a:extLst>
                <a:ext uri="{FF2B5EF4-FFF2-40B4-BE49-F238E27FC236}">
                  <a16:creationId xmlns:a16="http://schemas.microsoft.com/office/drawing/2014/main" id="{E89CAA5A-1BA9-8D53-5CD9-ED20825327B6}"/>
                </a:ext>
              </a:extLst>
            </p:cNvPr>
            <p:cNvSpPr txBox="1">
              <a:spLocks noChangeArrowheads="1"/>
            </p:cNvSpPr>
            <p:nvPr/>
          </p:nvSpPr>
          <p:spPr bwMode="auto">
            <a:xfrm>
              <a:off x="5424487" y="2017706"/>
              <a:ext cx="342900" cy="4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0</a:t>
              </a:r>
              <a:endParaRPr lang="it-IT" altLang="en-US" sz="1800" dirty="0">
                <a:latin typeface="Tahoma" panose="020B0604030504040204" pitchFamily="34" charset="0"/>
              </a:endParaRPr>
            </a:p>
          </p:txBody>
        </p:sp>
        <p:sp>
          <p:nvSpPr>
            <p:cNvPr id="42" name="Text Box 28">
              <a:extLst>
                <a:ext uri="{FF2B5EF4-FFF2-40B4-BE49-F238E27FC236}">
                  <a16:creationId xmlns:a16="http://schemas.microsoft.com/office/drawing/2014/main" id="{55763828-7C24-0D8C-B65B-FE56F4B737FF}"/>
                </a:ext>
              </a:extLst>
            </p:cNvPr>
            <p:cNvSpPr txBox="1">
              <a:spLocks noChangeArrowheads="1"/>
            </p:cNvSpPr>
            <p:nvPr/>
          </p:nvSpPr>
          <p:spPr bwMode="auto">
            <a:xfrm>
              <a:off x="5091113" y="941381"/>
              <a:ext cx="669925" cy="4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it-IT" altLang="en-US" sz="1800" dirty="0">
                  <a:latin typeface="Tahoma" panose="020B0604030504040204" pitchFamily="34" charset="0"/>
                  <a:sym typeface="Symbol" panose="05050102010706020507" pitchFamily="18" charset="2"/>
                </a:rPr>
                <a:t>120</a:t>
              </a:r>
              <a:endParaRPr lang="it-IT" altLang="en-US" sz="1800" dirty="0">
                <a:latin typeface="Tahoma" panose="020B0604030504040204" pitchFamily="34" charset="0"/>
              </a:endParaRPr>
            </a:p>
          </p:txBody>
        </p:sp>
        <p:sp>
          <p:nvSpPr>
            <p:cNvPr id="43" name="Text Box 29">
              <a:extLst>
                <a:ext uri="{FF2B5EF4-FFF2-40B4-BE49-F238E27FC236}">
                  <a16:creationId xmlns:a16="http://schemas.microsoft.com/office/drawing/2014/main" id="{A9FB3510-F7B5-80E0-C197-30E3AFC436CC}"/>
                </a:ext>
              </a:extLst>
            </p:cNvPr>
            <p:cNvSpPr txBox="1">
              <a:spLocks noChangeArrowheads="1"/>
            </p:cNvSpPr>
            <p:nvPr/>
          </p:nvSpPr>
          <p:spPr bwMode="auto">
            <a:xfrm>
              <a:off x="5100638" y="1336667"/>
              <a:ext cx="669925" cy="455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it-IT" altLang="en-US" sz="1800" dirty="0">
                  <a:latin typeface="Tahoma" panose="020B0604030504040204" pitchFamily="34" charset="0"/>
                  <a:sym typeface="Symbol" panose="05050102010706020507" pitchFamily="18" charset="2"/>
                </a:rPr>
                <a:t>80</a:t>
              </a:r>
              <a:endParaRPr lang="it-IT" altLang="en-US" sz="1800" dirty="0">
                <a:latin typeface="Tahoma" panose="020B0604030504040204" pitchFamily="34" charset="0"/>
              </a:endParaRPr>
            </a:p>
          </p:txBody>
        </p:sp>
        <p:sp>
          <p:nvSpPr>
            <p:cNvPr id="44" name="Text Box 15">
              <a:extLst>
                <a:ext uri="{FF2B5EF4-FFF2-40B4-BE49-F238E27FC236}">
                  <a16:creationId xmlns:a16="http://schemas.microsoft.com/office/drawing/2014/main" id="{9D52E509-CC72-CF85-C474-A7D73202444D}"/>
                </a:ext>
              </a:extLst>
            </p:cNvPr>
            <p:cNvSpPr txBox="1">
              <a:spLocks noChangeArrowheads="1"/>
            </p:cNvSpPr>
            <p:nvPr/>
          </p:nvSpPr>
          <p:spPr bwMode="auto">
            <a:xfrm>
              <a:off x="7950650" y="2242956"/>
              <a:ext cx="11588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time</a:t>
              </a:r>
              <a:endParaRPr lang="it-IT" altLang="en-US" sz="1800" dirty="0">
                <a:latin typeface="Tahoma" panose="020B0604030504040204" pitchFamily="34" charset="0"/>
              </a:endParaRPr>
            </a:p>
          </p:txBody>
        </p:sp>
        <p:sp>
          <p:nvSpPr>
            <p:cNvPr id="45" name="Text Box 15">
              <a:extLst>
                <a:ext uri="{FF2B5EF4-FFF2-40B4-BE49-F238E27FC236}">
                  <a16:creationId xmlns:a16="http://schemas.microsoft.com/office/drawing/2014/main" id="{A303A9CB-A5B7-5790-1434-35A7E05B9F69}"/>
                </a:ext>
              </a:extLst>
            </p:cNvPr>
            <p:cNvSpPr txBox="1">
              <a:spLocks noChangeArrowheads="1"/>
            </p:cNvSpPr>
            <p:nvPr/>
          </p:nvSpPr>
          <p:spPr bwMode="auto">
            <a:xfrm>
              <a:off x="3162301" y="1087431"/>
              <a:ext cx="11588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diastole</a:t>
              </a:r>
              <a:endParaRPr lang="it-IT" altLang="en-US" sz="1800" dirty="0">
                <a:latin typeface="Tahoma" panose="020B0604030504040204" pitchFamily="34" charset="0"/>
              </a:endParaRPr>
            </a:p>
          </p:txBody>
        </p:sp>
      </p:grpSp>
      <p:sp>
        <p:nvSpPr>
          <p:cNvPr id="46" name="Text Box 15">
            <a:extLst>
              <a:ext uri="{FF2B5EF4-FFF2-40B4-BE49-F238E27FC236}">
                <a16:creationId xmlns:a16="http://schemas.microsoft.com/office/drawing/2014/main" id="{01A66C46-66FD-D39B-8F9E-939C1EEA27B5}"/>
              </a:ext>
            </a:extLst>
          </p:cNvPr>
          <p:cNvSpPr txBox="1">
            <a:spLocks noChangeArrowheads="1"/>
          </p:cNvSpPr>
          <p:nvPr/>
        </p:nvSpPr>
        <p:spPr bwMode="auto">
          <a:xfrm>
            <a:off x="4215864" y="1220371"/>
            <a:ext cx="11588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mmHg</a:t>
            </a:r>
            <a:endParaRPr lang="it-IT" altLang="en-US" sz="1800" dirty="0">
              <a:latin typeface="Tahoma" panose="020B0604030504040204" pitchFamily="34" charset="0"/>
            </a:endParaRPr>
          </a:p>
        </p:txBody>
      </p:sp>
      <p:grpSp>
        <p:nvGrpSpPr>
          <p:cNvPr id="47" name="Group 1081">
            <a:extLst>
              <a:ext uri="{FF2B5EF4-FFF2-40B4-BE49-F238E27FC236}">
                <a16:creationId xmlns:a16="http://schemas.microsoft.com/office/drawing/2014/main" id="{AF2A0A72-E20E-0383-CD1A-1687AAEDA7D4}"/>
              </a:ext>
            </a:extLst>
          </p:cNvPr>
          <p:cNvGrpSpPr>
            <a:grpSpLocks/>
          </p:cNvGrpSpPr>
          <p:nvPr/>
        </p:nvGrpSpPr>
        <p:grpSpPr bwMode="auto">
          <a:xfrm>
            <a:off x="283813" y="3778912"/>
            <a:ext cx="3932051" cy="1919539"/>
            <a:chOff x="2249" y="1604"/>
            <a:chExt cx="2670" cy="1138"/>
          </a:xfrm>
        </p:grpSpPr>
        <p:sp>
          <p:nvSpPr>
            <p:cNvPr id="48" name="Oval 1053">
              <a:extLst>
                <a:ext uri="{FF2B5EF4-FFF2-40B4-BE49-F238E27FC236}">
                  <a16:creationId xmlns:a16="http://schemas.microsoft.com/office/drawing/2014/main" id="{6F72EEEF-EC4D-BF79-EC86-433FDEDD8332}"/>
                </a:ext>
              </a:extLst>
            </p:cNvPr>
            <p:cNvSpPr>
              <a:spLocks noChangeArrowheads="1"/>
            </p:cNvSpPr>
            <p:nvPr/>
          </p:nvSpPr>
          <p:spPr bwMode="auto">
            <a:xfrm>
              <a:off x="2249" y="2070"/>
              <a:ext cx="312" cy="294"/>
            </a:xfrm>
            <a:prstGeom prst="ellipse">
              <a:avLst/>
            </a:prstGeom>
            <a:noFill/>
            <a:ln w="28575"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49" name="Line 1054">
              <a:extLst>
                <a:ext uri="{FF2B5EF4-FFF2-40B4-BE49-F238E27FC236}">
                  <a16:creationId xmlns:a16="http://schemas.microsoft.com/office/drawing/2014/main" id="{AE737C38-E6AC-7A7B-2EB6-2E569B0161AA}"/>
                </a:ext>
              </a:extLst>
            </p:cNvPr>
            <p:cNvSpPr>
              <a:spLocks noChangeShapeType="1"/>
            </p:cNvSpPr>
            <p:nvPr/>
          </p:nvSpPr>
          <p:spPr bwMode="auto">
            <a:xfrm flipH="1" flipV="1">
              <a:off x="2416" y="1941"/>
              <a:ext cx="1" cy="138"/>
            </a:xfrm>
            <a:prstGeom prst="line">
              <a:avLst/>
            </a:prstGeom>
            <a:noFill/>
            <a:ln w="2857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0" name="Freeform 1055">
              <a:extLst>
                <a:ext uri="{FF2B5EF4-FFF2-40B4-BE49-F238E27FC236}">
                  <a16:creationId xmlns:a16="http://schemas.microsoft.com/office/drawing/2014/main" id="{86E414B9-2109-3139-F3A4-3D14D46E2505}"/>
                </a:ext>
              </a:extLst>
            </p:cNvPr>
            <p:cNvSpPr>
              <a:spLocks/>
            </p:cNvSpPr>
            <p:nvPr/>
          </p:nvSpPr>
          <p:spPr bwMode="auto">
            <a:xfrm>
              <a:off x="2417" y="1872"/>
              <a:ext cx="433" cy="76"/>
            </a:xfrm>
            <a:custGeom>
              <a:avLst/>
              <a:gdLst>
                <a:gd name="T0" fmla="*/ 0 w 522"/>
                <a:gd name="T1" fmla="*/ 1 h 103"/>
                <a:gd name="T2" fmla="*/ 0 w 522"/>
                <a:gd name="T3" fmla="*/ 0 h 103"/>
                <a:gd name="T4" fmla="*/ 6 w 522"/>
                <a:gd name="T5" fmla="*/ 0 h 103"/>
                <a:gd name="T6" fmla="*/ 0 60000 65536"/>
                <a:gd name="T7" fmla="*/ 0 60000 65536"/>
                <a:gd name="T8" fmla="*/ 0 60000 65536"/>
              </a:gdLst>
              <a:ahLst/>
              <a:cxnLst>
                <a:cxn ang="T6">
                  <a:pos x="T0" y="T1"/>
                </a:cxn>
                <a:cxn ang="T7">
                  <a:pos x="T2" y="T3"/>
                </a:cxn>
                <a:cxn ang="T8">
                  <a:pos x="T4" y="T5"/>
                </a:cxn>
              </a:cxnLst>
              <a:rect l="0" t="0" r="r" b="b"/>
              <a:pathLst>
                <a:path w="522" h="103">
                  <a:moveTo>
                    <a:pt x="0" y="103"/>
                  </a:moveTo>
                  <a:lnTo>
                    <a:pt x="0" y="0"/>
                  </a:lnTo>
                  <a:lnTo>
                    <a:pt x="522" y="0"/>
                  </a:lnTo>
                </a:path>
              </a:pathLst>
            </a:custGeom>
            <a:noFill/>
            <a:ln w="28575"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1" name="AutoShape 1056">
              <a:extLst>
                <a:ext uri="{FF2B5EF4-FFF2-40B4-BE49-F238E27FC236}">
                  <a16:creationId xmlns:a16="http://schemas.microsoft.com/office/drawing/2014/main" id="{D122516D-C92E-5E8C-A526-DFABB52B6C5D}"/>
                </a:ext>
              </a:extLst>
            </p:cNvPr>
            <p:cNvSpPr>
              <a:spLocks noChangeArrowheads="1"/>
            </p:cNvSpPr>
            <p:nvPr/>
          </p:nvSpPr>
          <p:spPr bwMode="auto">
            <a:xfrm rot="5400000">
              <a:off x="2746" y="1770"/>
              <a:ext cx="344" cy="235"/>
            </a:xfrm>
            <a:prstGeom prst="triangle">
              <a:avLst>
                <a:gd name="adj" fmla="val 50000"/>
              </a:avLst>
            </a:prstGeom>
            <a:noFill/>
            <a:ln w="28575"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2" name="Line 1057">
              <a:extLst>
                <a:ext uri="{FF2B5EF4-FFF2-40B4-BE49-F238E27FC236}">
                  <a16:creationId xmlns:a16="http://schemas.microsoft.com/office/drawing/2014/main" id="{673DEBA4-73FC-2B28-1CFF-DE84217238BF}"/>
                </a:ext>
              </a:extLst>
            </p:cNvPr>
            <p:cNvSpPr>
              <a:spLocks noChangeShapeType="1"/>
            </p:cNvSpPr>
            <p:nvPr/>
          </p:nvSpPr>
          <p:spPr bwMode="auto">
            <a:xfrm>
              <a:off x="3015" y="1759"/>
              <a:ext cx="1" cy="263"/>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3" name="Freeform 1058">
              <a:extLst>
                <a:ext uri="{FF2B5EF4-FFF2-40B4-BE49-F238E27FC236}">
                  <a16:creationId xmlns:a16="http://schemas.microsoft.com/office/drawing/2014/main" id="{FE035E01-4CF4-24EB-523C-A66D98A0F783}"/>
                </a:ext>
              </a:extLst>
            </p:cNvPr>
            <p:cNvSpPr>
              <a:spLocks/>
            </p:cNvSpPr>
            <p:nvPr/>
          </p:nvSpPr>
          <p:spPr bwMode="auto">
            <a:xfrm>
              <a:off x="3433" y="1883"/>
              <a:ext cx="709" cy="183"/>
            </a:xfrm>
            <a:custGeom>
              <a:avLst/>
              <a:gdLst>
                <a:gd name="T0" fmla="*/ 0 w 1414"/>
                <a:gd name="T1" fmla="*/ 0 h 240"/>
                <a:gd name="T2" fmla="*/ 1 w 1414"/>
                <a:gd name="T3" fmla="*/ 0 h 240"/>
                <a:gd name="T4" fmla="*/ 1 w 1414"/>
                <a:gd name="T5" fmla="*/ 2 h 240"/>
                <a:gd name="T6" fmla="*/ 0 60000 65536"/>
                <a:gd name="T7" fmla="*/ 0 60000 65536"/>
                <a:gd name="T8" fmla="*/ 0 60000 65536"/>
              </a:gdLst>
              <a:ahLst/>
              <a:cxnLst>
                <a:cxn ang="T6">
                  <a:pos x="T0" y="T1"/>
                </a:cxn>
                <a:cxn ang="T7">
                  <a:pos x="T2" y="T3"/>
                </a:cxn>
                <a:cxn ang="T8">
                  <a:pos x="T4" y="T5"/>
                </a:cxn>
              </a:cxnLst>
              <a:rect l="0" t="0" r="r" b="b"/>
              <a:pathLst>
                <a:path w="1414" h="240">
                  <a:moveTo>
                    <a:pt x="0" y="0"/>
                  </a:moveTo>
                  <a:lnTo>
                    <a:pt x="1414" y="0"/>
                  </a:lnTo>
                  <a:lnTo>
                    <a:pt x="1414" y="24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 name="Rectangle 1059">
              <a:extLst>
                <a:ext uri="{FF2B5EF4-FFF2-40B4-BE49-F238E27FC236}">
                  <a16:creationId xmlns:a16="http://schemas.microsoft.com/office/drawing/2014/main" id="{1F00D883-A149-8C57-A332-D2C0DE8D0DB1}"/>
                </a:ext>
              </a:extLst>
            </p:cNvPr>
            <p:cNvSpPr>
              <a:spLocks noChangeArrowheads="1"/>
            </p:cNvSpPr>
            <p:nvPr/>
          </p:nvSpPr>
          <p:spPr bwMode="auto">
            <a:xfrm>
              <a:off x="4075" y="2069"/>
              <a:ext cx="114" cy="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55" name="Freeform 1061">
              <a:extLst>
                <a:ext uri="{FF2B5EF4-FFF2-40B4-BE49-F238E27FC236}">
                  <a16:creationId xmlns:a16="http://schemas.microsoft.com/office/drawing/2014/main" id="{E30D0025-005D-538F-5FB9-EAA4CEB5E8BC}"/>
                </a:ext>
              </a:extLst>
            </p:cNvPr>
            <p:cNvSpPr>
              <a:spLocks/>
            </p:cNvSpPr>
            <p:nvPr/>
          </p:nvSpPr>
          <p:spPr bwMode="auto">
            <a:xfrm>
              <a:off x="3432" y="2445"/>
              <a:ext cx="711" cy="290"/>
            </a:xfrm>
            <a:custGeom>
              <a:avLst/>
              <a:gdLst>
                <a:gd name="T0" fmla="*/ 0 w 2237"/>
                <a:gd name="T1" fmla="*/ 1 h 433"/>
                <a:gd name="T2" fmla="*/ 0 w 2237"/>
                <a:gd name="T3" fmla="*/ 1 h 433"/>
                <a:gd name="T4" fmla="*/ 0 w 2237"/>
                <a:gd name="T5" fmla="*/ 0 h 433"/>
                <a:gd name="T6" fmla="*/ 0 60000 65536"/>
                <a:gd name="T7" fmla="*/ 0 60000 65536"/>
                <a:gd name="T8" fmla="*/ 0 60000 65536"/>
              </a:gdLst>
              <a:ahLst/>
              <a:cxnLst>
                <a:cxn ang="T6">
                  <a:pos x="T0" y="T1"/>
                </a:cxn>
                <a:cxn ang="T7">
                  <a:pos x="T2" y="T3"/>
                </a:cxn>
                <a:cxn ang="T8">
                  <a:pos x="T4" y="T5"/>
                </a:cxn>
              </a:cxnLst>
              <a:rect l="0" t="0" r="r" b="b"/>
              <a:pathLst>
                <a:path w="2237" h="433">
                  <a:moveTo>
                    <a:pt x="0" y="433"/>
                  </a:moveTo>
                  <a:lnTo>
                    <a:pt x="2237" y="433"/>
                  </a:lnTo>
                  <a:lnTo>
                    <a:pt x="2237"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56" name="Group 1066">
              <a:extLst>
                <a:ext uri="{FF2B5EF4-FFF2-40B4-BE49-F238E27FC236}">
                  <a16:creationId xmlns:a16="http://schemas.microsoft.com/office/drawing/2014/main" id="{BEF00EAB-887F-8CC3-CA64-9C0B3B61D78E}"/>
                </a:ext>
              </a:extLst>
            </p:cNvPr>
            <p:cNvGrpSpPr>
              <a:grpSpLocks/>
            </p:cNvGrpSpPr>
            <p:nvPr/>
          </p:nvGrpSpPr>
          <p:grpSpPr bwMode="auto">
            <a:xfrm>
              <a:off x="3299" y="1885"/>
              <a:ext cx="312" cy="850"/>
              <a:chOff x="2357" y="1946"/>
              <a:chExt cx="248" cy="1165"/>
            </a:xfrm>
          </p:grpSpPr>
          <p:sp>
            <p:nvSpPr>
              <p:cNvPr id="66" name="Line 1062">
                <a:extLst>
                  <a:ext uri="{FF2B5EF4-FFF2-40B4-BE49-F238E27FC236}">
                    <a16:creationId xmlns:a16="http://schemas.microsoft.com/office/drawing/2014/main" id="{E8AEE172-0B91-D0A6-9A72-E0E2DED95DDF}"/>
                  </a:ext>
                </a:extLst>
              </p:cNvPr>
              <p:cNvSpPr>
                <a:spLocks noChangeShapeType="1"/>
              </p:cNvSpPr>
              <p:nvPr/>
            </p:nvSpPr>
            <p:spPr bwMode="auto">
              <a:xfrm>
                <a:off x="2357" y="2606"/>
                <a:ext cx="2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7" name="Line 1063">
                <a:extLst>
                  <a:ext uri="{FF2B5EF4-FFF2-40B4-BE49-F238E27FC236}">
                    <a16:creationId xmlns:a16="http://schemas.microsoft.com/office/drawing/2014/main" id="{E0370BDB-7734-F24E-3CB1-DA007CB27C86}"/>
                  </a:ext>
                </a:extLst>
              </p:cNvPr>
              <p:cNvSpPr>
                <a:spLocks noChangeShapeType="1"/>
              </p:cNvSpPr>
              <p:nvPr/>
            </p:nvSpPr>
            <p:spPr bwMode="auto">
              <a:xfrm>
                <a:off x="2357" y="2495"/>
                <a:ext cx="24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8" name="Line 1064">
                <a:extLst>
                  <a:ext uri="{FF2B5EF4-FFF2-40B4-BE49-F238E27FC236}">
                    <a16:creationId xmlns:a16="http://schemas.microsoft.com/office/drawing/2014/main" id="{D61C0D9A-77DE-6B0B-1C99-9DA82E5389C5}"/>
                  </a:ext>
                </a:extLst>
              </p:cNvPr>
              <p:cNvSpPr>
                <a:spLocks noChangeShapeType="1"/>
              </p:cNvSpPr>
              <p:nvPr/>
            </p:nvSpPr>
            <p:spPr bwMode="auto">
              <a:xfrm>
                <a:off x="2477" y="2606"/>
                <a:ext cx="0" cy="50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9" name="Line 1065">
                <a:extLst>
                  <a:ext uri="{FF2B5EF4-FFF2-40B4-BE49-F238E27FC236}">
                    <a16:creationId xmlns:a16="http://schemas.microsoft.com/office/drawing/2014/main" id="{6F7EA8E4-FF25-BE3D-FE54-AACF79C7531D}"/>
                  </a:ext>
                </a:extLst>
              </p:cNvPr>
              <p:cNvSpPr>
                <a:spLocks noChangeShapeType="1"/>
              </p:cNvSpPr>
              <p:nvPr/>
            </p:nvSpPr>
            <p:spPr bwMode="auto">
              <a:xfrm>
                <a:off x="2474" y="1946"/>
                <a:ext cx="0" cy="5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7" name="Line 1067">
              <a:extLst>
                <a:ext uri="{FF2B5EF4-FFF2-40B4-BE49-F238E27FC236}">
                  <a16:creationId xmlns:a16="http://schemas.microsoft.com/office/drawing/2014/main" id="{772C6821-03EA-6C3F-724E-06A441752D2F}"/>
                </a:ext>
              </a:extLst>
            </p:cNvPr>
            <p:cNvSpPr>
              <a:spLocks noChangeShapeType="1"/>
            </p:cNvSpPr>
            <p:nvPr/>
          </p:nvSpPr>
          <p:spPr bwMode="auto">
            <a:xfrm>
              <a:off x="3017" y="1890"/>
              <a:ext cx="462" cy="1"/>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8" name="Freeform 1068">
              <a:extLst>
                <a:ext uri="{FF2B5EF4-FFF2-40B4-BE49-F238E27FC236}">
                  <a16:creationId xmlns:a16="http://schemas.microsoft.com/office/drawing/2014/main" id="{48630FFD-664B-62AA-3FEB-AE789DC46FAF}"/>
                </a:ext>
              </a:extLst>
            </p:cNvPr>
            <p:cNvSpPr>
              <a:spLocks/>
            </p:cNvSpPr>
            <p:nvPr/>
          </p:nvSpPr>
          <p:spPr bwMode="auto">
            <a:xfrm rot="5400000">
              <a:off x="2792" y="1985"/>
              <a:ext cx="369" cy="1133"/>
            </a:xfrm>
            <a:custGeom>
              <a:avLst/>
              <a:gdLst>
                <a:gd name="T0" fmla="*/ 0 w 2237"/>
                <a:gd name="T1" fmla="*/ 2147483646 h 433"/>
                <a:gd name="T2" fmla="*/ 0 w 2237"/>
                <a:gd name="T3" fmla="*/ 2147483646 h 433"/>
                <a:gd name="T4" fmla="*/ 0 w 2237"/>
                <a:gd name="T5" fmla="*/ 0 h 433"/>
                <a:gd name="T6" fmla="*/ 0 60000 65536"/>
                <a:gd name="T7" fmla="*/ 0 60000 65536"/>
                <a:gd name="T8" fmla="*/ 0 60000 65536"/>
              </a:gdLst>
              <a:ahLst/>
              <a:cxnLst>
                <a:cxn ang="T6">
                  <a:pos x="T0" y="T1"/>
                </a:cxn>
                <a:cxn ang="T7">
                  <a:pos x="T2" y="T3"/>
                </a:cxn>
                <a:cxn ang="T8">
                  <a:pos x="T4" y="T5"/>
                </a:cxn>
              </a:cxnLst>
              <a:rect l="0" t="0" r="r" b="b"/>
              <a:pathLst>
                <a:path w="2237" h="433">
                  <a:moveTo>
                    <a:pt x="0" y="433"/>
                  </a:moveTo>
                  <a:lnTo>
                    <a:pt x="2237" y="433"/>
                  </a:lnTo>
                  <a:lnTo>
                    <a:pt x="2237" y="0"/>
                  </a:lnTo>
                </a:path>
              </a:pathLst>
            </a:custGeom>
            <a:noFill/>
            <a:ln w="28575"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9" name="Text Box 1069">
              <a:extLst>
                <a:ext uri="{FF2B5EF4-FFF2-40B4-BE49-F238E27FC236}">
                  <a16:creationId xmlns:a16="http://schemas.microsoft.com/office/drawing/2014/main" id="{F603822C-1BE6-621E-BA8D-7B7B10B69329}"/>
                </a:ext>
              </a:extLst>
            </p:cNvPr>
            <p:cNvSpPr txBox="1">
              <a:spLocks noChangeArrowheads="1"/>
            </p:cNvSpPr>
            <p:nvPr/>
          </p:nvSpPr>
          <p:spPr bwMode="auto">
            <a:xfrm>
              <a:off x="4163" y="2102"/>
              <a:ext cx="22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2200">
                  <a:latin typeface="Tahoma" panose="020B0604030504040204" pitchFamily="34" charset="0"/>
                  <a:sym typeface="Symbol" panose="05050102010706020507" pitchFamily="18" charset="2"/>
                </a:rPr>
                <a:t>R</a:t>
              </a:r>
              <a:endParaRPr lang="it-IT" altLang="en-US" sz="2200">
                <a:latin typeface="Tahoma" panose="020B0604030504040204" pitchFamily="34" charset="0"/>
              </a:endParaRPr>
            </a:p>
          </p:txBody>
        </p:sp>
        <p:sp>
          <p:nvSpPr>
            <p:cNvPr id="60" name="Text Box 1070">
              <a:extLst>
                <a:ext uri="{FF2B5EF4-FFF2-40B4-BE49-F238E27FC236}">
                  <a16:creationId xmlns:a16="http://schemas.microsoft.com/office/drawing/2014/main" id="{BA009D16-3C74-FF9D-247B-1E4C7FA07934}"/>
                </a:ext>
              </a:extLst>
            </p:cNvPr>
            <p:cNvSpPr txBox="1">
              <a:spLocks noChangeArrowheads="1"/>
            </p:cNvSpPr>
            <p:nvPr/>
          </p:nvSpPr>
          <p:spPr bwMode="auto">
            <a:xfrm>
              <a:off x="3564" y="2105"/>
              <a:ext cx="22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2200">
                  <a:latin typeface="Tahoma" panose="020B0604030504040204" pitchFamily="34" charset="0"/>
                  <a:sym typeface="Symbol" panose="05050102010706020507" pitchFamily="18" charset="2"/>
                </a:rPr>
                <a:t>C</a:t>
              </a:r>
              <a:endParaRPr lang="it-IT" altLang="en-US" sz="2200">
                <a:latin typeface="Tahoma" panose="020B0604030504040204" pitchFamily="34" charset="0"/>
              </a:endParaRPr>
            </a:p>
          </p:txBody>
        </p:sp>
        <p:sp>
          <p:nvSpPr>
            <p:cNvPr id="61" name="Line 1073">
              <a:extLst>
                <a:ext uri="{FF2B5EF4-FFF2-40B4-BE49-F238E27FC236}">
                  <a16:creationId xmlns:a16="http://schemas.microsoft.com/office/drawing/2014/main" id="{FD1583A5-FC06-09B0-127A-79D04CADA665}"/>
                </a:ext>
              </a:extLst>
            </p:cNvPr>
            <p:cNvSpPr>
              <a:spLocks noChangeShapeType="1"/>
            </p:cNvSpPr>
            <p:nvPr/>
          </p:nvSpPr>
          <p:spPr bwMode="auto">
            <a:xfrm flipV="1">
              <a:off x="4470" y="1880"/>
              <a:ext cx="1" cy="8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2" name="Text Box 1074">
              <a:extLst>
                <a:ext uri="{FF2B5EF4-FFF2-40B4-BE49-F238E27FC236}">
                  <a16:creationId xmlns:a16="http://schemas.microsoft.com/office/drawing/2014/main" id="{98E32D73-AC1A-C6BF-9D7C-72E866EA2FF7}"/>
                </a:ext>
              </a:extLst>
            </p:cNvPr>
            <p:cNvSpPr txBox="1">
              <a:spLocks noChangeArrowheads="1"/>
            </p:cNvSpPr>
            <p:nvPr/>
          </p:nvSpPr>
          <p:spPr bwMode="auto">
            <a:xfrm>
              <a:off x="4457" y="2165"/>
              <a:ext cx="462"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v(t)</a:t>
              </a:r>
              <a:endParaRPr lang="it-IT" altLang="en-US" sz="1800" dirty="0">
                <a:latin typeface="Tahoma" panose="020B0604030504040204" pitchFamily="34" charset="0"/>
              </a:endParaRPr>
            </a:p>
          </p:txBody>
        </p:sp>
        <p:sp>
          <p:nvSpPr>
            <p:cNvPr id="63" name="Line 1075">
              <a:extLst>
                <a:ext uri="{FF2B5EF4-FFF2-40B4-BE49-F238E27FC236}">
                  <a16:creationId xmlns:a16="http://schemas.microsoft.com/office/drawing/2014/main" id="{58442DB8-1958-32FE-EC8B-EFAB0311FF7E}"/>
                </a:ext>
              </a:extLst>
            </p:cNvPr>
            <p:cNvSpPr>
              <a:spLocks noChangeShapeType="1"/>
            </p:cNvSpPr>
            <p:nvPr/>
          </p:nvSpPr>
          <p:spPr bwMode="auto">
            <a:xfrm rot="5400000" flipV="1">
              <a:off x="3745" y="1810"/>
              <a:ext cx="17" cy="15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4" name="Text Box 1076">
              <a:extLst>
                <a:ext uri="{FF2B5EF4-FFF2-40B4-BE49-F238E27FC236}">
                  <a16:creationId xmlns:a16="http://schemas.microsoft.com/office/drawing/2014/main" id="{690217DB-9292-74D1-0AC0-9E4461808559}"/>
                </a:ext>
              </a:extLst>
            </p:cNvPr>
            <p:cNvSpPr txBox="1">
              <a:spLocks noChangeArrowheads="1"/>
            </p:cNvSpPr>
            <p:nvPr/>
          </p:nvSpPr>
          <p:spPr bwMode="auto">
            <a:xfrm>
              <a:off x="3599" y="1604"/>
              <a:ext cx="375"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en-US" sz="1800" dirty="0">
                  <a:latin typeface="Tahoma" panose="020B0604030504040204" pitchFamily="34" charset="0"/>
                  <a:sym typeface="Symbol" panose="05050102010706020507" pitchFamily="18" charset="2"/>
                </a:rPr>
                <a:t>i(t)</a:t>
              </a:r>
              <a:endParaRPr lang="it-IT" altLang="en-US" sz="1800" dirty="0">
                <a:latin typeface="Tahoma" panose="020B0604030504040204" pitchFamily="34" charset="0"/>
              </a:endParaRPr>
            </a:p>
          </p:txBody>
        </p:sp>
        <p:sp>
          <p:nvSpPr>
            <p:cNvPr id="65" name="Freeform 1080">
              <a:extLst>
                <a:ext uri="{FF2B5EF4-FFF2-40B4-BE49-F238E27FC236}">
                  <a16:creationId xmlns:a16="http://schemas.microsoft.com/office/drawing/2014/main" id="{D24D10AF-7B0C-34BE-DF68-3752A2F70BF7}"/>
                </a:ext>
              </a:extLst>
            </p:cNvPr>
            <p:cNvSpPr>
              <a:spLocks/>
            </p:cNvSpPr>
            <p:nvPr/>
          </p:nvSpPr>
          <p:spPr bwMode="auto">
            <a:xfrm>
              <a:off x="2272" y="2135"/>
              <a:ext cx="257" cy="137"/>
            </a:xfrm>
            <a:custGeom>
              <a:avLst/>
              <a:gdLst>
                <a:gd name="T0" fmla="*/ 0 w 257"/>
                <a:gd name="T1" fmla="*/ 137 h 137"/>
                <a:gd name="T2" fmla="*/ 94 w 257"/>
                <a:gd name="T3" fmla="*/ 137 h 137"/>
                <a:gd name="T4" fmla="*/ 94 w 257"/>
                <a:gd name="T5" fmla="*/ 0 h 137"/>
                <a:gd name="T6" fmla="*/ 171 w 257"/>
                <a:gd name="T7" fmla="*/ 0 h 137"/>
                <a:gd name="T8" fmla="*/ 171 w 257"/>
                <a:gd name="T9" fmla="*/ 137 h 137"/>
                <a:gd name="T10" fmla="*/ 257 w 257"/>
                <a:gd name="T11" fmla="*/ 137 h 1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7" h="137">
                  <a:moveTo>
                    <a:pt x="0" y="137"/>
                  </a:moveTo>
                  <a:lnTo>
                    <a:pt x="94" y="137"/>
                  </a:lnTo>
                  <a:lnTo>
                    <a:pt x="94" y="0"/>
                  </a:lnTo>
                  <a:lnTo>
                    <a:pt x="171" y="0"/>
                  </a:lnTo>
                  <a:lnTo>
                    <a:pt x="171" y="137"/>
                  </a:lnTo>
                  <a:lnTo>
                    <a:pt x="257" y="137"/>
                  </a:ln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71" name="TextBox 70">
            <a:extLst>
              <a:ext uri="{FF2B5EF4-FFF2-40B4-BE49-F238E27FC236}">
                <a16:creationId xmlns:a16="http://schemas.microsoft.com/office/drawing/2014/main" id="{BDC0436A-5876-F6F4-3938-8C83C9B1BF24}"/>
              </a:ext>
            </a:extLst>
          </p:cNvPr>
          <p:cNvSpPr txBox="1"/>
          <p:nvPr/>
        </p:nvSpPr>
        <p:spPr>
          <a:xfrm>
            <a:off x="4661482" y="3973281"/>
            <a:ext cx="3248133" cy="2215991"/>
          </a:xfrm>
          <a:prstGeom prst="rect">
            <a:avLst/>
          </a:prstGeom>
          <a:noFill/>
        </p:spPr>
        <p:txBody>
          <a:bodyPr wrap="none" rtlCol="0">
            <a:spAutoFit/>
          </a:bodyPr>
          <a:lstStyle/>
          <a:p>
            <a:r>
              <a:rPr lang="it-IT" sz="2000" dirty="0">
                <a:solidFill>
                  <a:schemeClr val="accent1">
                    <a:lumMod val="75000"/>
                  </a:schemeClr>
                </a:solidFill>
              </a:rPr>
              <a:t>v(t) </a:t>
            </a:r>
            <a:r>
              <a:rPr lang="it-IT" sz="2000" dirty="0">
                <a:solidFill>
                  <a:schemeClr val="accent1">
                    <a:lumMod val="75000"/>
                  </a:schemeClr>
                </a:solidFill>
                <a:sym typeface="Wingdings" panose="05000000000000000000" pitchFamily="2" charset="2"/>
              </a:rPr>
              <a:t> </a:t>
            </a:r>
            <a:r>
              <a:rPr lang="it-IT" sz="2000" dirty="0" err="1">
                <a:solidFill>
                  <a:schemeClr val="accent1">
                    <a:lumMod val="75000"/>
                  </a:schemeClr>
                </a:solidFill>
                <a:sym typeface="Wingdings" panose="05000000000000000000" pitchFamily="2" charset="2"/>
              </a:rPr>
              <a:t>arterial</a:t>
            </a:r>
            <a:r>
              <a:rPr lang="it-IT" sz="2000" dirty="0">
                <a:solidFill>
                  <a:schemeClr val="accent1">
                    <a:lumMod val="75000"/>
                  </a:schemeClr>
                </a:solidFill>
                <a:sym typeface="Wingdings" panose="05000000000000000000" pitchFamily="2" charset="2"/>
              </a:rPr>
              <a:t> pressure</a:t>
            </a:r>
          </a:p>
          <a:p>
            <a:r>
              <a:rPr lang="it-IT" sz="2000" dirty="0">
                <a:solidFill>
                  <a:schemeClr val="accent1">
                    <a:lumMod val="75000"/>
                  </a:schemeClr>
                </a:solidFill>
                <a:sym typeface="Wingdings" panose="05000000000000000000" pitchFamily="2" charset="2"/>
              </a:rPr>
              <a:t>i(t)   </a:t>
            </a:r>
            <a:r>
              <a:rPr lang="it-IT" sz="2000" dirty="0" err="1">
                <a:solidFill>
                  <a:schemeClr val="accent1">
                    <a:lumMod val="75000"/>
                  </a:schemeClr>
                </a:solidFill>
                <a:sym typeface="Wingdings" panose="05000000000000000000" pitchFamily="2" charset="2"/>
              </a:rPr>
              <a:t>blood</a:t>
            </a:r>
            <a:r>
              <a:rPr lang="it-IT" sz="2000" dirty="0">
                <a:solidFill>
                  <a:schemeClr val="accent1">
                    <a:lumMod val="75000"/>
                  </a:schemeClr>
                </a:solidFill>
                <a:sym typeface="Wingdings" panose="05000000000000000000" pitchFamily="2" charset="2"/>
              </a:rPr>
              <a:t> flow</a:t>
            </a:r>
          </a:p>
          <a:p>
            <a:r>
              <a:rPr lang="it-IT" sz="2000" dirty="0">
                <a:solidFill>
                  <a:schemeClr val="accent1">
                    <a:lumMod val="75000"/>
                  </a:schemeClr>
                </a:solidFill>
                <a:sym typeface="Wingdings" panose="05000000000000000000" pitchFamily="2" charset="2"/>
              </a:rPr>
              <a:t>C	 </a:t>
            </a:r>
            <a:r>
              <a:rPr lang="it-IT" sz="2000" dirty="0" err="1">
                <a:solidFill>
                  <a:schemeClr val="accent1">
                    <a:lumMod val="75000"/>
                  </a:schemeClr>
                </a:solidFill>
                <a:sym typeface="Wingdings" panose="05000000000000000000" pitchFamily="2" charset="2"/>
              </a:rPr>
              <a:t>arterial</a:t>
            </a:r>
            <a:r>
              <a:rPr lang="it-IT" sz="2000" dirty="0">
                <a:solidFill>
                  <a:schemeClr val="accent1">
                    <a:lumMod val="75000"/>
                  </a:schemeClr>
                </a:solidFill>
                <a:sym typeface="Wingdings" panose="05000000000000000000" pitchFamily="2" charset="2"/>
              </a:rPr>
              <a:t> compliance</a:t>
            </a:r>
          </a:p>
          <a:p>
            <a:r>
              <a:rPr lang="it-IT" sz="2000" dirty="0">
                <a:solidFill>
                  <a:schemeClr val="accent1">
                    <a:lumMod val="75000"/>
                  </a:schemeClr>
                </a:solidFill>
                <a:sym typeface="Wingdings" panose="05000000000000000000" pitchFamily="2" charset="2"/>
              </a:rPr>
              <a:t>R	 </a:t>
            </a:r>
            <a:r>
              <a:rPr lang="it-IT" sz="2000" dirty="0" err="1">
                <a:solidFill>
                  <a:schemeClr val="accent1">
                    <a:lumMod val="75000"/>
                  </a:schemeClr>
                </a:solidFill>
                <a:sym typeface="Wingdings" panose="05000000000000000000" pitchFamily="2" charset="2"/>
              </a:rPr>
              <a:t>peripheral</a:t>
            </a:r>
            <a:r>
              <a:rPr lang="it-IT" sz="2000" dirty="0">
                <a:solidFill>
                  <a:schemeClr val="accent1">
                    <a:lumMod val="75000"/>
                  </a:schemeClr>
                </a:solidFill>
                <a:sym typeface="Wingdings" panose="05000000000000000000" pitchFamily="2" charset="2"/>
              </a:rPr>
              <a:t> </a:t>
            </a:r>
            <a:r>
              <a:rPr lang="it-IT" sz="2000" dirty="0" err="1">
                <a:solidFill>
                  <a:schemeClr val="accent1">
                    <a:lumMod val="75000"/>
                  </a:schemeClr>
                </a:solidFill>
                <a:sym typeface="Wingdings" panose="05000000000000000000" pitchFamily="2" charset="2"/>
              </a:rPr>
              <a:t>resistences</a:t>
            </a:r>
            <a:endParaRPr lang="it-IT" sz="2000" dirty="0">
              <a:solidFill>
                <a:schemeClr val="accent1">
                  <a:lumMod val="75000"/>
                </a:schemeClr>
              </a:solidFill>
              <a:sym typeface="Wingdings" panose="05000000000000000000" pitchFamily="2" charset="2"/>
            </a:endParaRPr>
          </a:p>
          <a:p>
            <a:r>
              <a:rPr lang="it-IT" sz="2000" dirty="0">
                <a:solidFill>
                  <a:schemeClr val="accent1">
                    <a:lumMod val="75000"/>
                  </a:schemeClr>
                </a:solidFill>
                <a:sym typeface="Wingdings" panose="05000000000000000000" pitchFamily="2" charset="2"/>
              </a:rPr>
              <a:t>Generator (</a:t>
            </a:r>
            <a:r>
              <a:rPr lang="it-IT" sz="2000" dirty="0" err="1">
                <a:solidFill>
                  <a:schemeClr val="accent1">
                    <a:lumMod val="75000"/>
                  </a:schemeClr>
                </a:solidFill>
                <a:sym typeface="Wingdings" panose="05000000000000000000" pitchFamily="2" charset="2"/>
              </a:rPr>
              <a:t>Pulse</a:t>
            </a:r>
            <a:r>
              <a:rPr lang="it-IT" sz="2000" dirty="0">
                <a:solidFill>
                  <a:schemeClr val="accent1">
                    <a:lumMod val="75000"/>
                  </a:schemeClr>
                </a:solidFill>
                <a:sym typeface="Wingdings" panose="05000000000000000000" pitchFamily="2" charset="2"/>
              </a:rPr>
              <a:t>)  </a:t>
            </a:r>
            <a:r>
              <a:rPr lang="it-IT" sz="2000" dirty="0" err="1">
                <a:solidFill>
                  <a:schemeClr val="accent1">
                    <a:lumMod val="75000"/>
                  </a:schemeClr>
                </a:solidFill>
                <a:sym typeface="Wingdings" panose="05000000000000000000" pitchFamily="2" charset="2"/>
              </a:rPr>
              <a:t>heart</a:t>
            </a:r>
            <a:endParaRPr lang="it-IT" sz="2000" dirty="0">
              <a:solidFill>
                <a:schemeClr val="accent1">
                  <a:lumMod val="75000"/>
                </a:schemeClr>
              </a:solidFill>
              <a:sym typeface="Wingdings" panose="05000000000000000000" pitchFamily="2" charset="2"/>
            </a:endParaRPr>
          </a:p>
          <a:p>
            <a:r>
              <a:rPr lang="it-IT" sz="2000" dirty="0" err="1">
                <a:solidFill>
                  <a:schemeClr val="accent1">
                    <a:lumMod val="75000"/>
                  </a:schemeClr>
                </a:solidFill>
                <a:sym typeface="Wingdings" panose="05000000000000000000" pitchFamily="2" charset="2"/>
              </a:rPr>
              <a:t>Diode</a:t>
            </a:r>
            <a:r>
              <a:rPr lang="it-IT" sz="2000" dirty="0">
                <a:solidFill>
                  <a:schemeClr val="accent1">
                    <a:lumMod val="75000"/>
                  </a:schemeClr>
                </a:solidFill>
                <a:sym typeface="Wingdings" panose="05000000000000000000" pitchFamily="2" charset="2"/>
              </a:rPr>
              <a:t>  </a:t>
            </a:r>
            <a:r>
              <a:rPr lang="it-IT" sz="2000" dirty="0" err="1">
                <a:solidFill>
                  <a:schemeClr val="accent1">
                    <a:lumMod val="75000"/>
                  </a:schemeClr>
                </a:solidFill>
                <a:sym typeface="Wingdings" panose="05000000000000000000" pitchFamily="2" charset="2"/>
              </a:rPr>
              <a:t>aortic</a:t>
            </a:r>
            <a:r>
              <a:rPr lang="it-IT" sz="2000" dirty="0">
                <a:solidFill>
                  <a:schemeClr val="accent1">
                    <a:lumMod val="75000"/>
                  </a:schemeClr>
                </a:solidFill>
                <a:sym typeface="Wingdings" panose="05000000000000000000" pitchFamily="2" charset="2"/>
              </a:rPr>
              <a:t> valve</a:t>
            </a:r>
          </a:p>
          <a:p>
            <a:endParaRPr lang="it-IT" dirty="0"/>
          </a:p>
        </p:txBody>
      </p:sp>
      <p:sp>
        <p:nvSpPr>
          <p:cNvPr id="4" name="TextBox 3">
            <a:extLst>
              <a:ext uri="{FF2B5EF4-FFF2-40B4-BE49-F238E27FC236}">
                <a16:creationId xmlns:a16="http://schemas.microsoft.com/office/drawing/2014/main" id="{3A7B4BAF-981D-D126-2371-B31CF6792691}"/>
              </a:ext>
            </a:extLst>
          </p:cNvPr>
          <p:cNvSpPr txBox="1"/>
          <p:nvPr/>
        </p:nvSpPr>
        <p:spPr>
          <a:xfrm>
            <a:off x="9139187" y="4244459"/>
            <a:ext cx="2735128" cy="1877437"/>
          </a:xfrm>
          <a:prstGeom prst="rect">
            <a:avLst/>
          </a:prstGeom>
          <a:noFill/>
        </p:spPr>
        <p:txBody>
          <a:bodyPr wrap="square" rtlCol="0">
            <a:spAutoFit/>
          </a:bodyPr>
          <a:lstStyle/>
          <a:p>
            <a:r>
              <a:rPr lang="it-IT" altLang="en-US" sz="2000" dirty="0">
                <a:solidFill>
                  <a:schemeClr val="tx2">
                    <a:lumMod val="75000"/>
                  </a:schemeClr>
                </a:solidFill>
                <a:latin typeface="Tahoma" panose="020B0604030504040204" pitchFamily="34" charset="0"/>
                <a:sym typeface="Symbol" panose="05050102010706020507" pitchFamily="18" charset="2"/>
              </a:rPr>
              <a:t>dv/</a:t>
            </a:r>
            <a:r>
              <a:rPr lang="it-IT" altLang="en-US" sz="2000" dirty="0" err="1">
                <a:solidFill>
                  <a:schemeClr val="tx2">
                    <a:lumMod val="75000"/>
                  </a:schemeClr>
                </a:solidFill>
                <a:latin typeface="Tahoma" panose="020B0604030504040204" pitchFamily="34" charset="0"/>
                <a:sym typeface="Symbol" panose="05050102010706020507" pitchFamily="18" charset="2"/>
              </a:rPr>
              <a:t>dt</a:t>
            </a:r>
            <a:r>
              <a:rPr lang="it-IT" altLang="en-US" sz="2000" dirty="0">
                <a:solidFill>
                  <a:schemeClr val="tx2">
                    <a:lumMod val="75000"/>
                  </a:schemeClr>
                </a:solidFill>
                <a:latin typeface="Tahoma" panose="020B0604030504040204" pitchFamily="34" charset="0"/>
                <a:sym typeface="Symbol" panose="05050102010706020507" pitchFamily="18" charset="2"/>
              </a:rPr>
              <a:t> = -1/RC v(t)</a:t>
            </a:r>
          </a:p>
          <a:p>
            <a:endParaRPr lang="it-IT" altLang="en-US" sz="2000" dirty="0">
              <a:solidFill>
                <a:schemeClr val="tx2">
                  <a:lumMod val="75000"/>
                </a:schemeClr>
              </a:solidFill>
              <a:latin typeface="Tahoma" panose="020B0604030504040204" pitchFamily="34" charset="0"/>
              <a:sym typeface="Symbol" panose="05050102010706020507" pitchFamily="18" charset="2"/>
            </a:endParaRPr>
          </a:p>
          <a:p>
            <a:pPr marL="0" indent="0">
              <a:spcBef>
                <a:spcPct val="0"/>
              </a:spcBef>
              <a:buNone/>
              <a:defRPr/>
            </a:pPr>
            <a:r>
              <a:rPr lang="it-IT" altLang="en-US" sz="2000" dirty="0">
                <a:solidFill>
                  <a:schemeClr val="tx2">
                    <a:lumMod val="75000"/>
                  </a:schemeClr>
                </a:solidFill>
                <a:latin typeface="Tahoma" panose="020B0604030504040204" pitchFamily="34" charset="0"/>
                <a:sym typeface="Symbol" panose="05050102010706020507" pitchFamily="18" charset="2"/>
              </a:rPr>
              <a:t>v(t) = v(0) e</a:t>
            </a:r>
            <a:r>
              <a:rPr lang="it-IT" altLang="en-US" sz="2000" baseline="30000" dirty="0">
                <a:solidFill>
                  <a:schemeClr val="tx2">
                    <a:lumMod val="75000"/>
                  </a:schemeClr>
                </a:solidFill>
                <a:latin typeface="Tahoma" panose="020B0604030504040204" pitchFamily="34" charset="0"/>
                <a:sym typeface="Symbol" panose="05050102010706020507" pitchFamily="18" charset="2"/>
              </a:rPr>
              <a:t>-t/RC</a:t>
            </a:r>
          </a:p>
          <a:p>
            <a:pPr>
              <a:spcBef>
                <a:spcPct val="0"/>
              </a:spcBef>
              <a:defRPr/>
            </a:pPr>
            <a:endParaRPr lang="it-IT" altLang="en-US" sz="2000" dirty="0">
              <a:solidFill>
                <a:schemeClr val="accent1">
                  <a:lumMod val="75000"/>
                </a:schemeClr>
              </a:solidFill>
              <a:latin typeface="Tahoma" panose="020B0604030504040204" pitchFamily="34" charset="0"/>
              <a:sym typeface="Symbol" panose="05050102010706020507" pitchFamily="18" charset="2"/>
            </a:endParaRPr>
          </a:p>
          <a:p>
            <a:endParaRPr lang="it-IT" altLang="en-US" sz="1800" dirty="0">
              <a:latin typeface="Tahoma" panose="020B0604030504040204" pitchFamily="34" charset="0"/>
              <a:sym typeface="Symbol" panose="05050102010706020507" pitchFamily="18" charset="2"/>
            </a:endParaRPr>
          </a:p>
          <a:p>
            <a:endParaRPr lang="it-IT" dirty="0"/>
          </a:p>
        </p:txBody>
      </p:sp>
      <p:sp>
        <p:nvSpPr>
          <p:cNvPr id="5" name="Arrow: Right 4">
            <a:extLst>
              <a:ext uri="{FF2B5EF4-FFF2-40B4-BE49-F238E27FC236}">
                <a16:creationId xmlns:a16="http://schemas.microsoft.com/office/drawing/2014/main" id="{C5646F93-F6BB-635D-C4F9-B6078F363AD9}"/>
              </a:ext>
            </a:extLst>
          </p:cNvPr>
          <p:cNvSpPr/>
          <p:nvPr/>
        </p:nvSpPr>
        <p:spPr>
          <a:xfrm>
            <a:off x="8177891" y="4643387"/>
            <a:ext cx="693019" cy="29877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4207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345C0A-6705-4DC4-8ADE-3C0E3C0B22C5}"/>
              </a:ext>
            </a:extLst>
          </p:cNvPr>
          <p:cNvSpPr>
            <a:spLocks noGrp="1"/>
          </p:cNvSpPr>
          <p:nvPr>
            <p:ph type="title"/>
          </p:nvPr>
        </p:nvSpPr>
        <p:spPr>
          <a:xfrm>
            <a:off x="563880" y="188859"/>
            <a:ext cx="10515600" cy="1325563"/>
          </a:xfrm>
        </p:spPr>
        <p:txBody>
          <a:bodyPr>
            <a:normAutofit/>
          </a:bodyPr>
          <a:lstStyle/>
          <a:p>
            <a:r>
              <a:rPr lang="it-IT" sz="2400" b="1" dirty="0"/>
              <a:t>Use of models</a:t>
            </a:r>
          </a:p>
        </p:txBody>
      </p:sp>
      <p:sp>
        <p:nvSpPr>
          <p:cNvPr id="3" name="Rectangle 1">
            <a:extLst>
              <a:ext uri="{FF2B5EF4-FFF2-40B4-BE49-F238E27FC236}">
                <a16:creationId xmlns:a16="http://schemas.microsoft.com/office/drawing/2014/main" id="{98150C59-0539-4940-A5FE-50EA5154488F}"/>
              </a:ext>
            </a:extLst>
          </p:cNvPr>
          <p:cNvSpPr>
            <a:spLocks noChangeArrowheads="1"/>
          </p:cNvSpPr>
          <p:nvPr/>
        </p:nvSpPr>
        <p:spPr bwMode="auto">
          <a:xfrm>
            <a:off x="653466" y="1015438"/>
            <a:ext cx="7458829" cy="5514338"/>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simulation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given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initial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conditions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the model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allows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to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calculate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temporal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evolution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the system</a:t>
            </a:r>
          </a:p>
          <a:p>
            <a:pPr marR="0" lvl="0" algn="just" defTabSz="914400" rtl="0" eaLnBrk="0" fontAlgn="base" latinLnBrk="0" hangingPunct="0">
              <a:lnSpc>
                <a:spcPct val="100000"/>
              </a:lnSpc>
              <a:spcBef>
                <a:spcPct val="0"/>
              </a:spcBef>
              <a:spcAft>
                <a:spcPct val="0"/>
              </a:spcAft>
              <a:buClrTx/>
              <a:buSzTx/>
              <a:tabLst/>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prediction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given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some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past</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values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predicting</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 future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value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through</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simulation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interpolation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replace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noisy</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or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missing</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section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simulated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by the model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calibrated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on 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available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sections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filtering</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estimate a model from a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noisy</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and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replace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the trend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described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by the model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parameter</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extraction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data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compression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few</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parameters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can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describe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long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stretches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p:txBody>
      </p:sp>
      <p:grpSp>
        <p:nvGrpSpPr>
          <p:cNvPr id="4" name="Group 9">
            <a:extLst>
              <a:ext uri="{FF2B5EF4-FFF2-40B4-BE49-F238E27FC236}">
                <a16:creationId xmlns:a16="http://schemas.microsoft.com/office/drawing/2014/main" id="{9F14D3AD-C250-40BE-A978-A50F2E0C5276}"/>
              </a:ext>
            </a:extLst>
          </p:cNvPr>
          <p:cNvGrpSpPr>
            <a:grpSpLocks/>
          </p:cNvGrpSpPr>
          <p:nvPr/>
        </p:nvGrpSpPr>
        <p:grpSpPr bwMode="auto">
          <a:xfrm>
            <a:off x="8551051" y="1115590"/>
            <a:ext cx="2290763" cy="916245"/>
            <a:chOff x="3547" y="2238"/>
            <a:chExt cx="1731" cy="727"/>
          </a:xfrm>
        </p:grpSpPr>
        <p:sp>
          <p:nvSpPr>
            <p:cNvPr id="5" name="Freeform 10">
              <a:extLst>
                <a:ext uri="{FF2B5EF4-FFF2-40B4-BE49-F238E27FC236}">
                  <a16:creationId xmlns:a16="http://schemas.microsoft.com/office/drawing/2014/main" id="{90AFD773-14EF-43B7-8F6C-590264C81C3E}"/>
                </a:ext>
              </a:extLst>
            </p:cNvPr>
            <p:cNvSpPr>
              <a:spLocks/>
            </p:cNvSpPr>
            <p:nvPr/>
          </p:nvSpPr>
          <p:spPr bwMode="auto">
            <a:xfrm>
              <a:off x="4214" y="2427"/>
              <a:ext cx="1064" cy="488"/>
            </a:xfrm>
            <a:custGeom>
              <a:avLst/>
              <a:gdLst>
                <a:gd name="T0" fmla="*/ 0 w 1064"/>
                <a:gd name="T1" fmla="*/ 0 h 488"/>
                <a:gd name="T2" fmla="*/ 77 w 1064"/>
                <a:gd name="T3" fmla="*/ 56 h 488"/>
                <a:gd name="T4" fmla="*/ 181 w 1064"/>
                <a:gd name="T5" fmla="*/ 137 h 488"/>
                <a:gd name="T6" fmla="*/ 344 w 1064"/>
                <a:gd name="T7" fmla="*/ 239 h 488"/>
                <a:gd name="T8" fmla="*/ 576 w 1064"/>
                <a:gd name="T9" fmla="*/ 342 h 488"/>
                <a:gd name="T10" fmla="*/ 808 w 1064"/>
                <a:gd name="T11" fmla="*/ 438 h 488"/>
                <a:gd name="T12" fmla="*/ 1064 w 1064"/>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1064" h="488">
                  <a:moveTo>
                    <a:pt x="0" y="0"/>
                  </a:moveTo>
                  <a:cubicBezTo>
                    <a:pt x="13" y="9"/>
                    <a:pt x="47" y="33"/>
                    <a:pt x="77" y="56"/>
                  </a:cubicBezTo>
                  <a:cubicBezTo>
                    <a:pt x="107" y="79"/>
                    <a:pt x="137" y="106"/>
                    <a:pt x="181" y="137"/>
                  </a:cubicBezTo>
                  <a:cubicBezTo>
                    <a:pt x="225" y="168"/>
                    <a:pt x="278" y="205"/>
                    <a:pt x="344" y="239"/>
                  </a:cubicBezTo>
                  <a:cubicBezTo>
                    <a:pt x="410" y="273"/>
                    <a:pt x="499" y="309"/>
                    <a:pt x="576" y="342"/>
                  </a:cubicBezTo>
                  <a:cubicBezTo>
                    <a:pt x="653" y="375"/>
                    <a:pt x="727" y="414"/>
                    <a:pt x="808" y="438"/>
                  </a:cubicBezTo>
                  <a:cubicBezTo>
                    <a:pt x="889" y="462"/>
                    <a:pt x="1011" y="478"/>
                    <a:pt x="1064" y="4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 name="Freeform 11">
              <a:extLst>
                <a:ext uri="{FF2B5EF4-FFF2-40B4-BE49-F238E27FC236}">
                  <a16:creationId xmlns:a16="http://schemas.microsoft.com/office/drawing/2014/main" id="{FB170907-F128-444B-BCEA-F18C149CD9E3}"/>
                </a:ext>
              </a:extLst>
            </p:cNvPr>
            <p:cNvSpPr>
              <a:spLocks/>
            </p:cNvSpPr>
            <p:nvPr/>
          </p:nvSpPr>
          <p:spPr bwMode="auto">
            <a:xfrm>
              <a:off x="3547" y="2360"/>
              <a:ext cx="669" cy="605"/>
            </a:xfrm>
            <a:custGeom>
              <a:avLst/>
              <a:gdLst>
                <a:gd name="T0" fmla="*/ 0 w 669"/>
                <a:gd name="T1" fmla="*/ 567 h 605"/>
                <a:gd name="T2" fmla="*/ 111 w 669"/>
                <a:gd name="T3" fmla="*/ 602 h 605"/>
                <a:gd name="T4" fmla="*/ 128 w 669"/>
                <a:gd name="T5" fmla="*/ 550 h 605"/>
                <a:gd name="T6" fmla="*/ 154 w 669"/>
                <a:gd name="T7" fmla="*/ 319 h 605"/>
                <a:gd name="T8" fmla="*/ 240 w 669"/>
                <a:gd name="T9" fmla="*/ 79 h 605"/>
                <a:gd name="T10" fmla="*/ 343 w 669"/>
                <a:gd name="T11" fmla="*/ 10 h 605"/>
                <a:gd name="T12" fmla="*/ 514 w 669"/>
                <a:gd name="T13" fmla="*/ 19 h 605"/>
                <a:gd name="T14" fmla="*/ 574 w 669"/>
                <a:gd name="T15" fmla="*/ 58 h 605"/>
                <a:gd name="T16" fmla="*/ 608 w 669"/>
                <a:gd name="T17" fmla="*/ 109 h 605"/>
                <a:gd name="T18" fmla="*/ 660 w 669"/>
                <a:gd name="T19" fmla="*/ 84 h 605"/>
                <a:gd name="T20" fmla="*/ 660 w 669"/>
                <a:gd name="T21" fmla="*/ 7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605">
                  <a:moveTo>
                    <a:pt x="0" y="567"/>
                  </a:moveTo>
                  <a:cubicBezTo>
                    <a:pt x="45" y="586"/>
                    <a:pt x="90" y="605"/>
                    <a:pt x="111" y="602"/>
                  </a:cubicBezTo>
                  <a:cubicBezTo>
                    <a:pt x="132" y="599"/>
                    <a:pt x="121" y="597"/>
                    <a:pt x="128" y="550"/>
                  </a:cubicBezTo>
                  <a:cubicBezTo>
                    <a:pt x="135" y="503"/>
                    <a:pt x="135" y="397"/>
                    <a:pt x="154" y="319"/>
                  </a:cubicBezTo>
                  <a:cubicBezTo>
                    <a:pt x="173" y="241"/>
                    <a:pt x="208" y="131"/>
                    <a:pt x="240" y="79"/>
                  </a:cubicBezTo>
                  <a:cubicBezTo>
                    <a:pt x="272" y="27"/>
                    <a:pt x="297" y="20"/>
                    <a:pt x="343" y="10"/>
                  </a:cubicBezTo>
                  <a:cubicBezTo>
                    <a:pt x="389" y="0"/>
                    <a:pt x="476" y="11"/>
                    <a:pt x="514" y="19"/>
                  </a:cubicBezTo>
                  <a:cubicBezTo>
                    <a:pt x="552" y="27"/>
                    <a:pt x="558" y="43"/>
                    <a:pt x="574" y="58"/>
                  </a:cubicBezTo>
                  <a:cubicBezTo>
                    <a:pt x="590" y="73"/>
                    <a:pt x="594" y="105"/>
                    <a:pt x="608" y="109"/>
                  </a:cubicBezTo>
                  <a:cubicBezTo>
                    <a:pt x="622" y="113"/>
                    <a:pt x="651" y="90"/>
                    <a:pt x="660" y="84"/>
                  </a:cubicBezTo>
                  <a:cubicBezTo>
                    <a:pt x="669" y="78"/>
                    <a:pt x="660" y="73"/>
                    <a:pt x="660" y="70"/>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Oval 12">
              <a:extLst>
                <a:ext uri="{FF2B5EF4-FFF2-40B4-BE49-F238E27FC236}">
                  <a16:creationId xmlns:a16="http://schemas.microsoft.com/office/drawing/2014/main" id="{DF8EDC41-DE17-48D9-81C0-5B381CCB3BAC}"/>
                </a:ext>
              </a:extLst>
            </p:cNvPr>
            <p:cNvSpPr>
              <a:spLocks noChangeAspect="1" noChangeArrowheads="1"/>
            </p:cNvSpPr>
            <p:nvPr/>
          </p:nvSpPr>
          <p:spPr bwMode="auto">
            <a:xfrm>
              <a:off x="4215" y="2417"/>
              <a:ext cx="75" cy="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 name="Line 13">
              <a:extLst>
                <a:ext uri="{FF2B5EF4-FFF2-40B4-BE49-F238E27FC236}">
                  <a16:creationId xmlns:a16="http://schemas.microsoft.com/office/drawing/2014/main" id="{5FBC4961-9377-48BF-8CF4-96C98CDD8F8B}"/>
                </a:ext>
              </a:extLst>
            </p:cNvPr>
            <p:cNvSpPr>
              <a:spLocks noChangeShapeType="1"/>
            </p:cNvSpPr>
            <p:nvPr/>
          </p:nvSpPr>
          <p:spPr bwMode="auto">
            <a:xfrm flipH="1">
              <a:off x="4284" y="2238"/>
              <a:ext cx="128" cy="16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 name="Group 22">
            <a:extLst>
              <a:ext uri="{FF2B5EF4-FFF2-40B4-BE49-F238E27FC236}">
                <a16:creationId xmlns:a16="http://schemas.microsoft.com/office/drawing/2014/main" id="{8802EB48-87B5-4E30-9A64-A0BAE20E57D1}"/>
              </a:ext>
            </a:extLst>
          </p:cNvPr>
          <p:cNvGrpSpPr>
            <a:grpSpLocks/>
          </p:cNvGrpSpPr>
          <p:nvPr/>
        </p:nvGrpSpPr>
        <p:grpSpPr bwMode="auto">
          <a:xfrm>
            <a:off x="8595869" y="2259595"/>
            <a:ext cx="2030412" cy="717550"/>
            <a:chOff x="3549" y="3220"/>
            <a:chExt cx="1522" cy="605"/>
          </a:xfrm>
        </p:grpSpPr>
        <p:sp>
          <p:nvSpPr>
            <p:cNvPr id="10" name="Freeform 14">
              <a:extLst>
                <a:ext uri="{FF2B5EF4-FFF2-40B4-BE49-F238E27FC236}">
                  <a16:creationId xmlns:a16="http://schemas.microsoft.com/office/drawing/2014/main" id="{2857998C-F906-4DA4-A30C-FC23AC863129}"/>
                </a:ext>
              </a:extLst>
            </p:cNvPr>
            <p:cNvSpPr>
              <a:spLocks/>
            </p:cNvSpPr>
            <p:nvPr/>
          </p:nvSpPr>
          <p:spPr bwMode="auto">
            <a:xfrm>
              <a:off x="3549" y="3220"/>
              <a:ext cx="669" cy="605"/>
            </a:xfrm>
            <a:custGeom>
              <a:avLst/>
              <a:gdLst>
                <a:gd name="T0" fmla="*/ 0 w 669"/>
                <a:gd name="T1" fmla="*/ 567 h 605"/>
                <a:gd name="T2" fmla="*/ 111 w 669"/>
                <a:gd name="T3" fmla="*/ 602 h 605"/>
                <a:gd name="T4" fmla="*/ 128 w 669"/>
                <a:gd name="T5" fmla="*/ 550 h 605"/>
                <a:gd name="T6" fmla="*/ 154 w 669"/>
                <a:gd name="T7" fmla="*/ 319 h 605"/>
                <a:gd name="T8" fmla="*/ 240 w 669"/>
                <a:gd name="T9" fmla="*/ 79 h 605"/>
                <a:gd name="T10" fmla="*/ 343 w 669"/>
                <a:gd name="T11" fmla="*/ 10 h 605"/>
                <a:gd name="T12" fmla="*/ 514 w 669"/>
                <a:gd name="T13" fmla="*/ 19 h 605"/>
                <a:gd name="T14" fmla="*/ 574 w 669"/>
                <a:gd name="T15" fmla="*/ 58 h 605"/>
                <a:gd name="T16" fmla="*/ 608 w 669"/>
                <a:gd name="T17" fmla="*/ 109 h 605"/>
                <a:gd name="T18" fmla="*/ 660 w 669"/>
                <a:gd name="T19" fmla="*/ 84 h 605"/>
                <a:gd name="T20" fmla="*/ 660 w 669"/>
                <a:gd name="T21" fmla="*/ 7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605">
                  <a:moveTo>
                    <a:pt x="0" y="567"/>
                  </a:moveTo>
                  <a:cubicBezTo>
                    <a:pt x="45" y="586"/>
                    <a:pt x="90" y="605"/>
                    <a:pt x="111" y="602"/>
                  </a:cubicBezTo>
                  <a:cubicBezTo>
                    <a:pt x="132" y="599"/>
                    <a:pt x="121" y="597"/>
                    <a:pt x="128" y="550"/>
                  </a:cubicBezTo>
                  <a:cubicBezTo>
                    <a:pt x="135" y="503"/>
                    <a:pt x="135" y="397"/>
                    <a:pt x="154" y="319"/>
                  </a:cubicBezTo>
                  <a:cubicBezTo>
                    <a:pt x="173" y="241"/>
                    <a:pt x="208" y="131"/>
                    <a:pt x="240" y="79"/>
                  </a:cubicBezTo>
                  <a:cubicBezTo>
                    <a:pt x="272" y="27"/>
                    <a:pt x="297" y="20"/>
                    <a:pt x="343" y="10"/>
                  </a:cubicBezTo>
                  <a:cubicBezTo>
                    <a:pt x="389" y="0"/>
                    <a:pt x="476" y="11"/>
                    <a:pt x="514" y="19"/>
                  </a:cubicBezTo>
                  <a:cubicBezTo>
                    <a:pt x="552" y="27"/>
                    <a:pt x="558" y="43"/>
                    <a:pt x="574" y="58"/>
                  </a:cubicBezTo>
                  <a:cubicBezTo>
                    <a:pt x="590" y="73"/>
                    <a:pt x="594" y="105"/>
                    <a:pt x="608" y="109"/>
                  </a:cubicBezTo>
                  <a:cubicBezTo>
                    <a:pt x="622" y="113"/>
                    <a:pt x="651" y="90"/>
                    <a:pt x="660" y="84"/>
                  </a:cubicBezTo>
                  <a:cubicBezTo>
                    <a:pt x="669" y="78"/>
                    <a:pt x="660" y="73"/>
                    <a:pt x="660" y="70"/>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Oval 15">
              <a:extLst>
                <a:ext uri="{FF2B5EF4-FFF2-40B4-BE49-F238E27FC236}">
                  <a16:creationId xmlns:a16="http://schemas.microsoft.com/office/drawing/2014/main" id="{B0E7AB9C-3791-4F08-8D33-FA597457CD7A}"/>
                </a:ext>
              </a:extLst>
            </p:cNvPr>
            <p:cNvSpPr>
              <a:spLocks noChangeAspect="1" noChangeArrowheads="1"/>
            </p:cNvSpPr>
            <p:nvPr/>
          </p:nvSpPr>
          <p:spPr bwMode="auto">
            <a:xfrm>
              <a:off x="4217" y="3277"/>
              <a:ext cx="75" cy="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Oval 16">
              <a:extLst>
                <a:ext uri="{FF2B5EF4-FFF2-40B4-BE49-F238E27FC236}">
                  <a16:creationId xmlns:a16="http://schemas.microsoft.com/office/drawing/2014/main" id="{8086D9B8-7BDD-4552-86EE-F286E8A14DBC}"/>
                </a:ext>
              </a:extLst>
            </p:cNvPr>
            <p:cNvSpPr>
              <a:spLocks noChangeAspect="1" noChangeArrowheads="1"/>
            </p:cNvSpPr>
            <p:nvPr/>
          </p:nvSpPr>
          <p:spPr bwMode="auto">
            <a:xfrm>
              <a:off x="4380" y="3397"/>
              <a:ext cx="75" cy="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Oval 17">
              <a:extLst>
                <a:ext uri="{FF2B5EF4-FFF2-40B4-BE49-F238E27FC236}">
                  <a16:creationId xmlns:a16="http://schemas.microsoft.com/office/drawing/2014/main" id="{7E440440-39E0-4D58-A973-BD9940154142}"/>
                </a:ext>
              </a:extLst>
            </p:cNvPr>
            <p:cNvSpPr>
              <a:spLocks noChangeAspect="1" noChangeArrowheads="1"/>
            </p:cNvSpPr>
            <p:nvPr/>
          </p:nvSpPr>
          <p:spPr bwMode="auto">
            <a:xfrm>
              <a:off x="4577" y="3509"/>
              <a:ext cx="75" cy="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 name="Oval 18">
              <a:extLst>
                <a:ext uri="{FF2B5EF4-FFF2-40B4-BE49-F238E27FC236}">
                  <a16:creationId xmlns:a16="http://schemas.microsoft.com/office/drawing/2014/main" id="{4526A88B-4309-4A0A-8309-B02440947801}"/>
                </a:ext>
              </a:extLst>
            </p:cNvPr>
            <p:cNvSpPr>
              <a:spLocks noChangeAspect="1" noChangeArrowheads="1"/>
            </p:cNvSpPr>
            <p:nvPr/>
          </p:nvSpPr>
          <p:spPr bwMode="auto">
            <a:xfrm>
              <a:off x="4765" y="3603"/>
              <a:ext cx="75" cy="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 name="Oval 19">
              <a:extLst>
                <a:ext uri="{FF2B5EF4-FFF2-40B4-BE49-F238E27FC236}">
                  <a16:creationId xmlns:a16="http://schemas.microsoft.com/office/drawing/2014/main" id="{E3689569-1F3A-47A5-86E0-80BC5C881504}"/>
                </a:ext>
              </a:extLst>
            </p:cNvPr>
            <p:cNvSpPr>
              <a:spLocks noChangeAspect="1" noChangeArrowheads="1"/>
            </p:cNvSpPr>
            <p:nvPr/>
          </p:nvSpPr>
          <p:spPr bwMode="auto">
            <a:xfrm>
              <a:off x="4962" y="3680"/>
              <a:ext cx="75" cy="7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Freeform 20">
              <a:extLst>
                <a:ext uri="{FF2B5EF4-FFF2-40B4-BE49-F238E27FC236}">
                  <a16:creationId xmlns:a16="http://schemas.microsoft.com/office/drawing/2014/main" id="{E9C18B34-C16B-4476-9F5B-29458D5233C2}"/>
                </a:ext>
              </a:extLst>
            </p:cNvPr>
            <p:cNvSpPr>
              <a:spLocks/>
            </p:cNvSpPr>
            <p:nvPr/>
          </p:nvSpPr>
          <p:spPr bwMode="auto">
            <a:xfrm>
              <a:off x="4705" y="3257"/>
              <a:ext cx="366" cy="395"/>
            </a:xfrm>
            <a:custGeom>
              <a:avLst/>
              <a:gdLst>
                <a:gd name="T0" fmla="*/ 0 w 366"/>
                <a:gd name="T1" fmla="*/ 0 h 395"/>
                <a:gd name="T2" fmla="*/ 240 w 366"/>
                <a:gd name="T3" fmla="*/ 69 h 395"/>
                <a:gd name="T4" fmla="*/ 352 w 366"/>
                <a:gd name="T5" fmla="*/ 189 h 395"/>
                <a:gd name="T6" fmla="*/ 326 w 366"/>
                <a:gd name="T7" fmla="*/ 395 h 395"/>
              </a:gdLst>
              <a:ahLst/>
              <a:cxnLst>
                <a:cxn ang="0">
                  <a:pos x="T0" y="T1"/>
                </a:cxn>
                <a:cxn ang="0">
                  <a:pos x="T2" y="T3"/>
                </a:cxn>
                <a:cxn ang="0">
                  <a:pos x="T4" y="T5"/>
                </a:cxn>
                <a:cxn ang="0">
                  <a:pos x="T6" y="T7"/>
                </a:cxn>
              </a:cxnLst>
              <a:rect l="0" t="0" r="r" b="b"/>
              <a:pathLst>
                <a:path w="366" h="395">
                  <a:moveTo>
                    <a:pt x="0" y="0"/>
                  </a:moveTo>
                  <a:cubicBezTo>
                    <a:pt x="40" y="11"/>
                    <a:pt x="181" y="37"/>
                    <a:pt x="240" y="69"/>
                  </a:cubicBezTo>
                  <a:cubicBezTo>
                    <a:pt x="299" y="101"/>
                    <a:pt x="338" y="135"/>
                    <a:pt x="352" y="189"/>
                  </a:cubicBezTo>
                  <a:cubicBezTo>
                    <a:pt x="366" y="243"/>
                    <a:pt x="331" y="352"/>
                    <a:pt x="326" y="395"/>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 name="AutoShape 21">
              <a:extLst>
                <a:ext uri="{FF2B5EF4-FFF2-40B4-BE49-F238E27FC236}">
                  <a16:creationId xmlns:a16="http://schemas.microsoft.com/office/drawing/2014/main" id="{E2EBF1F1-AA01-4CEF-BFDB-A1D6EC786CCE}"/>
                </a:ext>
              </a:extLst>
            </p:cNvPr>
            <p:cNvSpPr>
              <a:spLocks/>
            </p:cNvSpPr>
            <p:nvPr/>
          </p:nvSpPr>
          <p:spPr bwMode="auto">
            <a:xfrm rot="-3482031">
              <a:off x="4539" y="3030"/>
              <a:ext cx="164" cy="617"/>
            </a:xfrm>
            <a:prstGeom prst="rightBrace">
              <a:avLst>
                <a:gd name="adj1" fmla="val 31352"/>
                <a:gd name="adj2" fmla="val 50083"/>
              </a:avLst>
            </a:prstGeom>
            <a:noFill/>
            <a:ln w="1905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8" name="Group 23">
            <a:extLst>
              <a:ext uri="{FF2B5EF4-FFF2-40B4-BE49-F238E27FC236}">
                <a16:creationId xmlns:a16="http://schemas.microsoft.com/office/drawing/2014/main" id="{D3B46453-1A64-4CD1-BC85-4C61F1F3491D}"/>
              </a:ext>
            </a:extLst>
          </p:cNvPr>
          <p:cNvGrpSpPr>
            <a:grpSpLocks/>
          </p:cNvGrpSpPr>
          <p:nvPr/>
        </p:nvGrpSpPr>
        <p:grpSpPr bwMode="auto">
          <a:xfrm>
            <a:off x="8595869" y="3307979"/>
            <a:ext cx="2238375" cy="688975"/>
            <a:chOff x="3496" y="807"/>
            <a:chExt cx="1689" cy="605"/>
          </a:xfrm>
        </p:grpSpPr>
        <p:sp>
          <p:nvSpPr>
            <p:cNvPr id="19" name="Freeform 24">
              <a:extLst>
                <a:ext uri="{FF2B5EF4-FFF2-40B4-BE49-F238E27FC236}">
                  <a16:creationId xmlns:a16="http://schemas.microsoft.com/office/drawing/2014/main" id="{CC8B82AB-4E61-4CA4-B8EF-62E349FA2F75}"/>
                </a:ext>
              </a:extLst>
            </p:cNvPr>
            <p:cNvSpPr>
              <a:spLocks/>
            </p:cNvSpPr>
            <p:nvPr/>
          </p:nvSpPr>
          <p:spPr bwMode="auto">
            <a:xfrm>
              <a:off x="3496" y="807"/>
              <a:ext cx="669" cy="605"/>
            </a:xfrm>
            <a:custGeom>
              <a:avLst/>
              <a:gdLst>
                <a:gd name="T0" fmla="*/ 0 w 669"/>
                <a:gd name="T1" fmla="*/ 567 h 605"/>
                <a:gd name="T2" fmla="*/ 111 w 669"/>
                <a:gd name="T3" fmla="*/ 602 h 605"/>
                <a:gd name="T4" fmla="*/ 128 w 669"/>
                <a:gd name="T5" fmla="*/ 550 h 605"/>
                <a:gd name="T6" fmla="*/ 154 w 669"/>
                <a:gd name="T7" fmla="*/ 319 h 605"/>
                <a:gd name="T8" fmla="*/ 240 w 669"/>
                <a:gd name="T9" fmla="*/ 79 h 605"/>
                <a:gd name="T10" fmla="*/ 343 w 669"/>
                <a:gd name="T11" fmla="*/ 10 h 605"/>
                <a:gd name="T12" fmla="*/ 514 w 669"/>
                <a:gd name="T13" fmla="*/ 19 h 605"/>
                <a:gd name="T14" fmla="*/ 574 w 669"/>
                <a:gd name="T15" fmla="*/ 58 h 605"/>
                <a:gd name="T16" fmla="*/ 608 w 669"/>
                <a:gd name="T17" fmla="*/ 109 h 605"/>
                <a:gd name="T18" fmla="*/ 660 w 669"/>
                <a:gd name="T19" fmla="*/ 84 h 605"/>
                <a:gd name="T20" fmla="*/ 660 w 669"/>
                <a:gd name="T21" fmla="*/ 7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605">
                  <a:moveTo>
                    <a:pt x="0" y="567"/>
                  </a:moveTo>
                  <a:cubicBezTo>
                    <a:pt x="45" y="586"/>
                    <a:pt x="90" y="605"/>
                    <a:pt x="111" y="602"/>
                  </a:cubicBezTo>
                  <a:cubicBezTo>
                    <a:pt x="132" y="599"/>
                    <a:pt x="121" y="597"/>
                    <a:pt x="128" y="550"/>
                  </a:cubicBezTo>
                  <a:cubicBezTo>
                    <a:pt x="135" y="503"/>
                    <a:pt x="135" y="397"/>
                    <a:pt x="154" y="319"/>
                  </a:cubicBezTo>
                  <a:cubicBezTo>
                    <a:pt x="173" y="241"/>
                    <a:pt x="208" y="131"/>
                    <a:pt x="240" y="79"/>
                  </a:cubicBezTo>
                  <a:cubicBezTo>
                    <a:pt x="272" y="27"/>
                    <a:pt x="297" y="20"/>
                    <a:pt x="343" y="10"/>
                  </a:cubicBezTo>
                  <a:cubicBezTo>
                    <a:pt x="389" y="0"/>
                    <a:pt x="476" y="11"/>
                    <a:pt x="514" y="19"/>
                  </a:cubicBezTo>
                  <a:cubicBezTo>
                    <a:pt x="552" y="27"/>
                    <a:pt x="558" y="43"/>
                    <a:pt x="574" y="58"/>
                  </a:cubicBezTo>
                  <a:cubicBezTo>
                    <a:pt x="590" y="73"/>
                    <a:pt x="594" y="105"/>
                    <a:pt x="608" y="109"/>
                  </a:cubicBezTo>
                  <a:cubicBezTo>
                    <a:pt x="622" y="113"/>
                    <a:pt x="651" y="90"/>
                    <a:pt x="660" y="84"/>
                  </a:cubicBezTo>
                  <a:cubicBezTo>
                    <a:pt x="669" y="78"/>
                    <a:pt x="660" y="73"/>
                    <a:pt x="660" y="70"/>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Freeform 25">
              <a:extLst>
                <a:ext uri="{FF2B5EF4-FFF2-40B4-BE49-F238E27FC236}">
                  <a16:creationId xmlns:a16="http://schemas.microsoft.com/office/drawing/2014/main" id="{318B32A6-DE6D-414B-9A18-FEC3A5BDF3A3}"/>
                </a:ext>
              </a:extLst>
            </p:cNvPr>
            <p:cNvSpPr>
              <a:spLocks/>
            </p:cNvSpPr>
            <p:nvPr/>
          </p:nvSpPr>
          <p:spPr bwMode="auto">
            <a:xfrm>
              <a:off x="4157" y="872"/>
              <a:ext cx="1028" cy="532"/>
            </a:xfrm>
            <a:custGeom>
              <a:avLst/>
              <a:gdLst>
                <a:gd name="T0" fmla="*/ 0 w 1028"/>
                <a:gd name="T1" fmla="*/ 2 h 532"/>
                <a:gd name="T2" fmla="*/ 85 w 1028"/>
                <a:gd name="T3" fmla="*/ 62 h 532"/>
                <a:gd name="T4" fmla="*/ 180 w 1028"/>
                <a:gd name="T5" fmla="*/ 140 h 532"/>
                <a:gd name="T6" fmla="*/ 252 w 1028"/>
                <a:gd name="T7" fmla="*/ 189 h 532"/>
                <a:gd name="T8" fmla="*/ 348 w 1028"/>
                <a:gd name="T9" fmla="*/ 245 h 532"/>
                <a:gd name="T10" fmla="*/ 356 w 1028"/>
                <a:gd name="T11" fmla="*/ 257 h 532"/>
                <a:gd name="T12" fmla="*/ 374 w 1028"/>
                <a:gd name="T13" fmla="*/ 448 h 532"/>
                <a:gd name="T14" fmla="*/ 378 w 1028"/>
                <a:gd name="T15" fmla="*/ 20 h 532"/>
                <a:gd name="T16" fmla="*/ 404 w 1028"/>
                <a:gd name="T17" fmla="*/ 494 h 532"/>
                <a:gd name="T18" fmla="*/ 423 w 1028"/>
                <a:gd name="T19" fmla="*/ 2 h 532"/>
                <a:gd name="T20" fmla="*/ 441 w 1028"/>
                <a:gd name="T21" fmla="*/ 508 h 532"/>
                <a:gd name="T22" fmla="*/ 465 w 1028"/>
                <a:gd name="T23" fmla="*/ 146 h 532"/>
                <a:gd name="T24" fmla="*/ 486 w 1028"/>
                <a:gd name="T25" fmla="*/ 317 h 532"/>
                <a:gd name="T26" fmla="*/ 602 w 1028"/>
                <a:gd name="T27" fmla="*/ 369 h 532"/>
                <a:gd name="T28" fmla="*/ 764 w 1028"/>
                <a:gd name="T29" fmla="*/ 422 h 532"/>
                <a:gd name="T30" fmla="*/ 882 w 1028"/>
                <a:gd name="T31" fmla="*/ 455 h 532"/>
                <a:gd name="T32" fmla="*/ 1028 w 1028"/>
                <a:gd name="T33" fmla="*/ 49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532">
                  <a:moveTo>
                    <a:pt x="0" y="2"/>
                  </a:moveTo>
                  <a:cubicBezTo>
                    <a:pt x="27" y="20"/>
                    <a:pt x="55" y="39"/>
                    <a:pt x="85" y="62"/>
                  </a:cubicBezTo>
                  <a:cubicBezTo>
                    <a:pt x="115" y="85"/>
                    <a:pt x="152" y="119"/>
                    <a:pt x="180" y="140"/>
                  </a:cubicBezTo>
                  <a:cubicBezTo>
                    <a:pt x="208" y="161"/>
                    <a:pt x="224" y="172"/>
                    <a:pt x="252" y="189"/>
                  </a:cubicBezTo>
                  <a:cubicBezTo>
                    <a:pt x="280" y="206"/>
                    <a:pt x="331" y="234"/>
                    <a:pt x="348" y="245"/>
                  </a:cubicBezTo>
                  <a:cubicBezTo>
                    <a:pt x="365" y="256"/>
                    <a:pt x="352" y="223"/>
                    <a:pt x="356" y="257"/>
                  </a:cubicBezTo>
                  <a:cubicBezTo>
                    <a:pt x="360" y="291"/>
                    <a:pt x="370" y="487"/>
                    <a:pt x="374" y="448"/>
                  </a:cubicBezTo>
                  <a:cubicBezTo>
                    <a:pt x="378" y="409"/>
                    <a:pt x="373" y="12"/>
                    <a:pt x="378" y="20"/>
                  </a:cubicBezTo>
                  <a:cubicBezTo>
                    <a:pt x="383" y="28"/>
                    <a:pt x="397" y="497"/>
                    <a:pt x="404" y="494"/>
                  </a:cubicBezTo>
                  <a:cubicBezTo>
                    <a:pt x="411" y="491"/>
                    <a:pt x="417" y="0"/>
                    <a:pt x="423" y="2"/>
                  </a:cubicBezTo>
                  <a:cubicBezTo>
                    <a:pt x="429" y="4"/>
                    <a:pt x="434" y="484"/>
                    <a:pt x="441" y="508"/>
                  </a:cubicBezTo>
                  <a:cubicBezTo>
                    <a:pt x="448" y="532"/>
                    <a:pt x="458" y="178"/>
                    <a:pt x="465" y="146"/>
                  </a:cubicBezTo>
                  <a:cubicBezTo>
                    <a:pt x="472" y="114"/>
                    <a:pt x="463" y="280"/>
                    <a:pt x="486" y="317"/>
                  </a:cubicBezTo>
                  <a:cubicBezTo>
                    <a:pt x="509" y="354"/>
                    <a:pt x="556" y="352"/>
                    <a:pt x="602" y="369"/>
                  </a:cubicBezTo>
                  <a:cubicBezTo>
                    <a:pt x="648" y="386"/>
                    <a:pt x="717" y="408"/>
                    <a:pt x="764" y="422"/>
                  </a:cubicBezTo>
                  <a:cubicBezTo>
                    <a:pt x="811" y="436"/>
                    <a:pt x="838" y="444"/>
                    <a:pt x="882" y="455"/>
                  </a:cubicBezTo>
                  <a:cubicBezTo>
                    <a:pt x="926" y="466"/>
                    <a:pt x="998" y="484"/>
                    <a:pt x="1028" y="491"/>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 name="Freeform 26">
              <a:extLst>
                <a:ext uri="{FF2B5EF4-FFF2-40B4-BE49-F238E27FC236}">
                  <a16:creationId xmlns:a16="http://schemas.microsoft.com/office/drawing/2014/main" id="{58B754F2-114F-4398-8C39-15BD996DE31A}"/>
                </a:ext>
              </a:extLst>
            </p:cNvPr>
            <p:cNvSpPr>
              <a:spLocks/>
            </p:cNvSpPr>
            <p:nvPr/>
          </p:nvSpPr>
          <p:spPr bwMode="auto">
            <a:xfrm>
              <a:off x="4483" y="1108"/>
              <a:ext cx="177" cy="96"/>
            </a:xfrm>
            <a:custGeom>
              <a:avLst/>
              <a:gdLst>
                <a:gd name="T0" fmla="*/ 0 w 177"/>
                <a:gd name="T1" fmla="*/ 0 h 96"/>
                <a:gd name="T2" fmla="*/ 83 w 177"/>
                <a:gd name="T3" fmla="*/ 54 h 96"/>
                <a:gd name="T4" fmla="*/ 177 w 177"/>
                <a:gd name="T5" fmla="*/ 96 h 96"/>
              </a:gdLst>
              <a:ahLst/>
              <a:cxnLst>
                <a:cxn ang="0">
                  <a:pos x="T0" y="T1"/>
                </a:cxn>
                <a:cxn ang="0">
                  <a:pos x="T2" y="T3"/>
                </a:cxn>
                <a:cxn ang="0">
                  <a:pos x="T4" y="T5"/>
                </a:cxn>
              </a:cxnLst>
              <a:rect l="0" t="0" r="r" b="b"/>
              <a:pathLst>
                <a:path w="177" h="96">
                  <a:moveTo>
                    <a:pt x="0" y="0"/>
                  </a:moveTo>
                  <a:cubicBezTo>
                    <a:pt x="14" y="9"/>
                    <a:pt x="53" y="38"/>
                    <a:pt x="83" y="54"/>
                  </a:cubicBezTo>
                  <a:cubicBezTo>
                    <a:pt x="113" y="70"/>
                    <a:pt x="158" y="87"/>
                    <a:pt x="177" y="96"/>
                  </a:cubicBez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2" name="Group 27">
            <a:extLst>
              <a:ext uri="{FF2B5EF4-FFF2-40B4-BE49-F238E27FC236}">
                <a16:creationId xmlns:a16="http://schemas.microsoft.com/office/drawing/2014/main" id="{906B87C3-E165-4275-99F9-BA6E56E6FB1D}"/>
              </a:ext>
            </a:extLst>
          </p:cNvPr>
          <p:cNvGrpSpPr>
            <a:grpSpLocks/>
          </p:cNvGrpSpPr>
          <p:nvPr/>
        </p:nvGrpSpPr>
        <p:grpSpPr bwMode="auto">
          <a:xfrm>
            <a:off x="8660717" y="4401961"/>
            <a:ext cx="2287588" cy="730250"/>
            <a:chOff x="3540" y="1810"/>
            <a:chExt cx="1738" cy="667"/>
          </a:xfrm>
        </p:grpSpPr>
        <p:sp>
          <p:nvSpPr>
            <p:cNvPr id="23" name="Freeform 28">
              <a:extLst>
                <a:ext uri="{FF2B5EF4-FFF2-40B4-BE49-F238E27FC236}">
                  <a16:creationId xmlns:a16="http://schemas.microsoft.com/office/drawing/2014/main" id="{63F9E71C-2E8C-4641-B5C5-578F31888DA7}"/>
                </a:ext>
              </a:extLst>
            </p:cNvPr>
            <p:cNvSpPr>
              <a:spLocks/>
            </p:cNvSpPr>
            <p:nvPr/>
          </p:nvSpPr>
          <p:spPr bwMode="auto">
            <a:xfrm>
              <a:off x="4214" y="1905"/>
              <a:ext cx="1064" cy="488"/>
            </a:xfrm>
            <a:custGeom>
              <a:avLst/>
              <a:gdLst>
                <a:gd name="T0" fmla="*/ 0 w 1064"/>
                <a:gd name="T1" fmla="*/ 0 h 488"/>
                <a:gd name="T2" fmla="*/ 77 w 1064"/>
                <a:gd name="T3" fmla="*/ 56 h 488"/>
                <a:gd name="T4" fmla="*/ 181 w 1064"/>
                <a:gd name="T5" fmla="*/ 137 h 488"/>
                <a:gd name="T6" fmla="*/ 344 w 1064"/>
                <a:gd name="T7" fmla="*/ 239 h 488"/>
                <a:gd name="T8" fmla="*/ 576 w 1064"/>
                <a:gd name="T9" fmla="*/ 342 h 488"/>
                <a:gd name="T10" fmla="*/ 808 w 1064"/>
                <a:gd name="T11" fmla="*/ 438 h 488"/>
                <a:gd name="T12" fmla="*/ 1064 w 1064"/>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1064" h="488">
                  <a:moveTo>
                    <a:pt x="0" y="0"/>
                  </a:moveTo>
                  <a:cubicBezTo>
                    <a:pt x="13" y="9"/>
                    <a:pt x="47" y="33"/>
                    <a:pt x="77" y="56"/>
                  </a:cubicBezTo>
                  <a:cubicBezTo>
                    <a:pt x="107" y="79"/>
                    <a:pt x="137" y="106"/>
                    <a:pt x="181" y="137"/>
                  </a:cubicBezTo>
                  <a:cubicBezTo>
                    <a:pt x="225" y="168"/>
                    <a:pt x="278" y="205"/>
                    <a:pt x="344" y="239"/>
                  </a:cubicBezTo>
                  <a:cubicBezTo>
                    <a:pt x="410" y="273"/>
                    <a:pt x="499" y="309"/>
                    <a:pt x="576" y="342"/>
                  </a:cubicBezTo>
                  <a:cubicBezTo>
                    <a:pt x="653" y="375"/>
                    <a:pt x="727" y="414"/>
                    <a:pt x="808" y="438"/>
                  </a:cubicBezTo>
                  <a:cubicBezTo>
                    <a:pt x="889" y="462"/>
                    <a:pt x="1011" y="478"/>
                    <a:pt x="1064" y="488"/>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 name="Freeform 29">
              <a:extLst>
                <a:ext uri="{FF2B5EF4-FFF2-40B4-BE49-F238E27FC236}">
                  <a16:creationId xmlns:a16="http://schemas.microsoft.com/office/drawing/2014/main" id="{673AF510-B24B-49E7-8ACF-8EF08E6AC831}"/>
                </a:ext>
              </a:extLst>
            </p:cNvPr>
            <p:cNvSpPr>
              <a:spLocks/>
            </p:cNvSpPr>
            <p:nvPr/>
          </p:nvSpPr>
          <p:spPr bwMode="auto">
            <a:xfrm>
              <a:off x="3540" y="1810"/>
              <a:ext cx="1722" cy="667"/>
            </a:xfrm>
            <a:custGeom>
              <a:avLst/>
              <a:gdLst>
                <a:gd name="T0" fmla="*/ 0 w 1722"/>
                <a:gd name="T1" fmla="*/ 607 h 667"/>
                <a:gd name="T2" fmla="*/ 68 w 1722"/>
                <a:gd name="T3" fmla="*/ 633 h 667"/>
                <a:gd name="T4" fmla="*/ 120 w 1722"/>
                <a:gd name="T5" fmla="*/ 650 h 667"/>
                <a:gd name="T6" fmla="*/ 137 w 1722"/>
                <a:gd name="T7" fmla="*/ 530 h 667"/>
                <a:gd name="T8" fmla="*/ 145 w 1722"/>
                <a:gd name="T9" fmla="*/ 359 h 667"/>
                <a:gd name="T10" fmla="*/ 180 w 1722"/>
                <a:gd name="T11" fmla="*/ 239 h 667"/>
                <a:gd name="T12" fmla="*/ 222 w 1722"/>
                <a:gd name="T13" fmla="*/ 204 h 667"/>
                <a:gd name="T14" fmla="*/ 257 w 1722"/>
                <a:gd name="T15" fmla="*/ 76 h 667"/>
                <a:gd name="T16" fmla="*/ 325 w 1722"/>
                <a:gd name="T17" fmla="*/ 16 h 667"/>
                <a:gd name="T18" fmla="*/ 420 w 1722"/>
                <a:gd name="T19" fmla="*/ 7 h 667"/>
                <a:gd name="T20" fmla="*/ 454 w 1722"/>
                <a:gd name="T21" fmla="*/ 59 h 667"/>
                <a:gd name="T22" fmla="*/ 531 w 1722"/>
                <a:gd name="T23" fmla="*/ 50 h 667"/>
                <a:gd name="T24" fmla="*/ 553 w 1722"/>
                <a:gd name="T25" fmla="*/ 108 h 667"/>
                <a:gd name="T26" fmla="*/ 622 w 1722"/>
                <a:gd name="T27" fmla="*/ 104 h 667"/>
                <a:gd name="T28" fmla="*/ 658 w 1722"/>
                <a:gd name="T29" fmla="*/ 105 h 667"/>
                <a:gd name="T30" fmla="*/ 712 w 1722"/>
                <a:gd name="T31" fmla="*/ 82 h 667"/>
                <a:gd name="T32" fmla="*/ 727 w 1722"/>
                <a:gd name="T33" fmla="*/ 189 h 667"/>
                <a:gd name="T34" fmla="*/ 782 w 1722"/>
                <a:gd name="T35" fmla="*/ 127 h 667"/>
                <a:gd name="T36" fmla="*/ 804 w 1722"/>
                <a:gd name="T37" fmla="*/ 252 h 667"/>
                <a:gd name="T38" fmla="*/ 835 w 1722"/>
                <a:gd name="T39" fmla="*/ 183 h 667"/>
                <a:gd name="T40" fmla="*/ 868 w 1722"/>
                <a:gd name="T41" fmla="*/ 220 h 667"/>
                <a:gd name="T42" fmla="*/ 870 w 1722"/>
                <a:gd name="T43" fmla="*/ 216 h 667"/>
                <a:gd name="T44" fmla="*/ 874 w 1722"/>
                <a:gd name="T45" fmla="*/ 244 h 667"/>
                <a:gd name="T46" fmla="*/ 874 w 1722"/>
                <a:gd name="T47" fmla="*/ 288 h 667"/>
                <a:gd name="T48" fmla="*/ 893 w 1722"/>
                <a:gd name="T49" fmla="*/ 314 h 667"/>
                <a:gd name="T50" fmla="*/ 917 w 1722"/>
                <a:gd name="T51" fmla="*/ 244 h 667"/>
                <a:gd name="T52" fmla="*/ 942 w 1722"/>
                <a:gd name="T53" fmla="*/ 256 h 667"/>
                <a:gd name="T54" fmla="*/ 957 w 1722"/>
                <a:gd name="T55" fmla="*/ 299 h 667"/>
                <a:gd name="T56" fmla="*/ 973 w 1722"/>
                <a:gd name="T57" fmla="*/ 294 h 667"/>
                <a:gd name="T58" fmla="*/ 974 w 1722"/>
                <a:gd name="T59" fmla="*/ 344 h 667"/>
                <a:gd name="T60" fmla="*/ 989 w 1722"/>
                <a:gd name="T61" fmla="*/ 393 h 667"/>
                <a:gd name="T62" fmla="*/ 1020 w 1722"/>
                <a:gd name="T63" fmla="*/ 356 h 667"/>
                <a:gd name="T64" fmla="*/ 1046 w 1722"/>
                <a:gd name="T65" fmla="*/ 285 h 667"/>
                <a:gd name="T66" fmla="*/ 1080 w 1722"/>
                <a:gd name="T67" fmla="*/ 336 h 667"/>
                <a:gd name="T68" fmla="*/ 1110 w 1722"/>
                <a:gd name="T69" fmla="*/ 338 h 667"/>
                <a:gd name="T70" fmla="*/ 1122 w 1722"/>
                <a:gd name="T71" fmla="*/ 419 h 667"/>
                <a:gd name="T72" fmla="*/ 1172 w 1722"/>
                <a:gd name="T73" fmla="*/ 388 h 667"/>
                <a:gd name="T74" fmla="*/ 1196 w 1722"/>
                <a:gd name="T75" fmla="*/ 391 h 667"/>
                <a:gd name="T76" fmla="*/ 1223 w 1722"/>
                <a:gd name="T77" fmla="*/ 379 h 667"/>
                <a:gd name="T78" fmla="*/ 1253 w 1722"/>
                <a:gd name="T79" fmla="*/ 487 h 667"/>
                <a:gd name="T80" fmla="*/ 1314 w 1722"/>
                <a:gd name="T81" fmla="*/ 418 h 667"/>
                <a:gd name="T82" fmla="*/ 1371 w 1722"/>
                <a:gd name="T83" fmla="*/ 530 h 667"/>
                <a:gd name="T84" fmla="*/ 1457 w 1722"/>
                <a:gd name="T85" fmla="*/ 496 h 667"/>
                <a:gd name="T86" fmla="*/ 1496 w 1722"/>
                <a:gd name="T87" fmla="*/ 561 h 667"/>
                <a:gd name="T88" fmla="*/ 1520 w 1722"/>
                <a:gd name="T89" fmla="*/ 535 h 667"/>
                <a:gd name="T90" fmla="*/ 1551 w 1722"/>
                <a:gd name="T91" fmla="*/ 599 h 667"/>
                <a:gd name="T92" fmla="*/ 1655 w 1722"/>
                <a:gd name="T93" fmla="*/ 528 h 667"/>
                <a:gd name="T94" fmla="*/ 1693 w 1722"/>
                <a:gd name="T95" fmla="*/ 568 h 667"/>
                <a:gd name="T96" fmla="*/ 1722 w 1722"/>
                <a:gd name="T97" fmla="*/ 582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2" h="667">
                  <a:moveTo>
                    <a:pt x="0" y="607"/>
                  </a:moveTo>
                  <a:cubicBezTo>
                    <a:pt x="24" y="616"/>
                    <a:pt x="48" y="626"/>
                    <a:pt x="68" y="633"/>
                  </a:cubicBezTo>
                  <a:cubicBezTo>
                    <a:pt x="88" y="640"/>
                    <a:pt x="109" y="667"/>
                    <a:pt x="120" y="650"/>
                  </a:cubicBezTo>
                  <a:cubicBezTo>
                    <a:pt x="131" y="633"/>
                    <a:pt x="133" y="578"/>
                    <a:pt x="137" y="530"/>
                  </a:cubicBezTo>
                  <a:cubicBezTo>
                    <a:pt x="141" y="482"/>
                    <a:pt x="138" y="407"/>
                    <a:pt x="145" y="359"/>
                  </a:cubicBezTo>
                  <a:cubicBezTo>
                    <a:pt x="152" y="311"/>
                    <a:pt x="167" y="265"/>
                    <a:pt x="180" y="239"/>
                  </a:cubicBezTo>
                  <a:cubicBezTo>
                    <a:pt x="193" y="213"/>
                    <a:pt x="209" y="231"/>
                    <a:pt x="222" y="204"/>
                  </a:cubicBezTo>
                  <a:cubicBezTo>
                    <a:pt x="235" y="177"/>
                    <a:pt x="240" y="107"/>
                    <a:pt x="257" y="76"/>
                  </a:cubicBezTo>
                  <a:cubicBezTo>
                    <a:pt x="274" y="45"/>
                    <a:pt x="298" y="27"/>
                    <a:pt x="325" y="16"/>
                  </a:cubicBezTo>
                  <a:cubicBezTo>
                    <a:pt x="352" y="5"/>
                    <a:pt x="399" y="0"/>
                    <a:pt x="420" y="7"/>
                  </a:cubicBezTo>
                  <a:cubicBezTo>
                    <a:pt x="441" y="14"/>
                    <a:pt x="435" y="52"/>
                    <a:pt x="454" y="59"/>
                  </a:cubicBezTo>
                  <a:cubicBezTo>
                    <a:pt x="473" y="66"/>
                    <a:pt x="514" y="42"/>
                    <a:pt x="531" y="50"/>
                  </a:cubicBezTo>
                  <a:cubicBezTo>
                    <a:pt x="548" y="58"/>
                    <a:pt x="538" y="99"/>
                    <a:pt x="553" y="108"/>
                  </a:cubicBezTo>
                  <a:cubicBezTo>
                    <a:pt x="568" y="117"/>
                    <a:pt x="605" y="104"/>
                    <a:pt x="622" y="104"/>
                  </a:cubicBezTo>
                  <a:cubicBezTo>
                    <a:pt x="639" y="104"/>
                    <a:pt x="643" y="109"/>
                    <a:pt x="658" y="105"/>
                  </a:cubicBezTo>
                  <a:cubicBezTo>
                    <a:pt x="673" y="101"/>
                    <a:pt x="701" y="68"/>
                    <a:pt x="712" y="82"/>
                  </a:cubicBezTo>
                  <a:cubicBezTo>
                    <a:pt x="723" y="96"/>
                    <a:pt x="715" y="182"/>
                    <a:pt x="727" y="189"/>
                  </a:cubicBezTo>
                  <a:cubicBezTo>
                    <a:pt x="739" y="196"/>
                    <a:pt x="769" y="116"/>
                    <a:pt x="782" y="127"/>
                  </a:cubicBezTo>
                  <a:cubicBezTo>
                    <a:pt x="795" y="138"/>
                    <a:pt x="795" y="243"/>
                    <a:pt x="804" y="252"/>
                  </a:cubicBezTo>
                  <a:cubicBezTo>
                    <a:pt x="813" y="261"/>
                    <a:pt x="824" y="188"/>
                    <a:pt x="835" y="183"/>
                  </a:cubicBezTo>
                  <a:cubicBezTo>
                    <a:pt x="846" y="178"/>
                    <a:pt x="862" y="215"/>
                    <a:pt x="868" y="220"/>
                  </a:cubicBezTo>
                  <a:cubicBezTo>
                    <a:pt x="874" y="225"/>
                    <a:pt x="869" y="212"/>
                    <a:pt x="870" y="216"/>
                  </a:cubicBezTo>
                  <a:cubicBezTo>
                    <a:pt x="871" y="220"/>
                    <a:pt x="873" y="232"/>
                    <a:pt x="874" y="244"/>
                  </a:cubicBezTo>
                  <a:cubicBezTo>
                    <a:pt x="875" y="256"/>
                    <a:pt x="871" y="276"/>
                    <a:pt x="874" y="288"/>
                  </a:cubicBezTo>
                  <a:cubicBezTo>
                    <a:pt x="877" y="300"/>
                    <a:pt x="886" y="321"/>
                    <a:pt x="893" y="314"/>
                  </a:cubicBezTo>
                  <a:cubicBezTo>
                    <a:pt x="900" y="307"/>
                    <a:pt x="909" y="254"/>
                    <a:pt x="917" y="244"/>
                  </a:cubicBezTo>
                  <a:cubicBezTo>
                    <a:pt x="925" y="234"/>
                    <a:pt x="935" y="247"/>
                    <a:pt x="942" y="256"/>
                  </a:cubicBezTo>
                  <a:cubicBezTo>
                    <a:pt x="949" y="265"/>
                    <a:pt x="952" y="293"/>
                    <a:pt x="957" y="299"/>
                  </a:cubicBezTo>
                  <a:cubicBezTo>
                    <a:pt x="962" y="305"/>
                    <a:pt x="970" y="287"/>
                    <a:pt x="973" y="294"/>
                  </a:cubicBezTo>
                  <a:cubicBezTo>
                    <a:pt x="976" y="301"/>
                    <a:pt x="971" y="328"/>
                    <a:pt x="974" y="344"/>
                  </a:cubicBezTo>
                  <a:cubicBezTo>
                    <a:pt x="977" y="360"/>
                    <a:pt x="981" y="391"/>
                    <a:pt x="989" y="393"/>
                  </a:cubicBezTo>
                  <a:cubicBezTo>
                    <a:pt x="997" y="395"/>
                    <a:pt x="1011" y="374"/>
                    <a:pt x="1020" y="356"/>
                  </a:cubicBezTo>
                  <a:cubicBezTo>
                    <a:pt x="1029" y="338"/>
                    <a:pt x="1036" y="288"/>
                    <a:pt x="1046" y="285"/>
                  </a:cubicBezTo>
                  <a:cubicBezTo>
                    <a:pt x="1056" y="282"/>
                    <a:pt x="1069" y="327"/>
                    <a:pt x="1080" y="336"/>
                  </a:cubicBezTo>
                  <a:cubicBezTo>
                    <a:pt x="1091" y="345"/>
                    <a:pt x="1103" y="324"/>
                    <a:pt x="1110" y="338"/>
                  </a:cubicBezTo>
                  <a:cubicBezTo>
                    <a:pt x="1117" y="352"/>
                    <a:pt x="1112" y="411"/>
                    <a:pt x="1122" y="419"/>
                  </a:cubicBezTo>
                  <a:cubicBezTo>
                    <a:pt x="1132" y="427"/>
                    <a:pt x="1160" y="393"/>
                    <a:pt x="1172" y="388"/>
                  </a:cubicBezTo>
                  <a:cubicBezTo>
                    <a:pt x="1184" y="383"/>
                    <a:pt x="1188" y="392"/>
                    <a:pt x="1196" y="391"/>
                  </a:cubicBezTo>
                  <a:cubicBezTo>
                    <a:pt x="1204" y="390"/>
                    <a:pt x="1214" y="363"/>
                    <a:pt x="1223" y="379"/>
                  </a:cubicBezTo>
                  <a:cubicBezTo>
                    <a:pt x="1232" y="395"/>
                    <a:pt x="1238" y="481"/>
                    <a:pt x="1253" y="487"/>
                  </a:cubicBezTo>
                  <a:cubicBezTo>
                    <a:pt x="1268" y="493"/>
                    <a:pt x="1294" y="411"/>
                    <a:pt x="1314" y="418"/>
                  </a:cubicBezTo>
                  <a:cubicBezTo>
                    <a:pt x="1334" y="425"/>
                    <a:pt x="1347" y="517"/>
                    <a:pt x="1371" y="530"/>
                  </a:cubicBezTo>
                  <a:cubicBezTo>
                    <a:pt x="1395" y="543"/>
                    <a:pt x="1436" y="491"/>
                    <a:pt x="1457" y="496"/>
                  </a:cubicBezTo>
                  <a:cubicBezTo>
                    <a:pt x="1478" y="501"/>
                    <a:pt x="1486" y="554"/>
                    <a:pt x="1496" y="561"/>
                  </a:cubicBezTo>
                  <a:cubicBezTo>
                    <a:pt x="1506" y="568"/>
                    <a:pt x="1511" y="529"/>
                    <a:pt x="1520" y="535"/>
                  </a:cubicBezTo>
                  <a:cubicBezTo>
                    <a:pt x="1529" y="541"/>
                    <a:pt x="1529" y="600"/>
                    <a:pt x="1551" y="599"/>
                  </a:cubicBezTo>
                  <a:cubicBezTo>
                    <a:pt x="1573" y="598"/>
                    <a:pt x="1631" y="533"/>
                    <a:pt x="1655" y="528"/>
                  </a:cubicBezTo>
                  <a:cubicBezTo>
                    <a:pt x="1679" y="523"/>
                    <a:pt x="1682" y="559"/>
                    <a:pt x="1693" y="568"/>
                  </a:cubicBezTo>
                  <a:cubicBezTo>
                    <a:pt x="1704" y="577"/>
                    <a:pt x="1716" y="579"/>
                    <a:pt x="1722" y="582"/>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5" name="Group 34">
            <a:extLst>
              <a:ext uri="{FF2B5EF4-FFF2-40B4-BE49-F238E27FC236}">
                <a16:creationId xmlns:a16="http://schemas.microsoft.com/office/drawing/2014/main" id="{A7740119-AA0B-4EE3-929C-54AF7E30EF3B}"/>
              </a:ext>
            </a:extLst>
          </p:cNvPr>
          <p:cNvGrpSpPr>
            <a:grpSpLocks/>
          </p:cNvGrpSpPr>
          <p:nvPr/>
        </p:nvGrpSpPr>
        <p:grpSpPr bwMode="auto">
          <a:xfrm>
            <a:off x="8637677" y="5512026"/>
            <a:ext cx="2233613" cy="858837"/>
            <a:chOff x="3547" y="2793"/>
            <a:chExt cx="1731" cy="775"/>
          </a:xfrm>
        </p:grpSpPr>
        <p:sp>
          <p:nvSpPr>
            <p:cNvPr id="26" name="Freeform 35">
              <a:extLst>
                <a:ext uri="{FF2B5EF4-FFF2-40B4-BE49-F238E27FC236}">
                  <a16:creationId xmlns:a16="http://schemas.microsoft.com/office/drawing/2014/main" id="{3F864322-1109-4578-AFC3-A30C9469A6FE}"/>
                </a:ext>
              </a:extLst>
            </p:cNvPr>
            <p:cNvSpPr>
              <a:spLocks/>
            </p:cNvSpPr>
            <p:nvPr/>
          </p:nvSpPr>
          <p:spPr bwMode="auto">
            <a:xfrm>
              <a:off x="4214" y="3030"/>
              <a:ext cx="1064" cy="488"/>
            </a:xfrm>
            <a:custGeom>
              <a:avLst/>
              <a:gdLst>
                <a:gd name="T0" fmla="*/ 0 w 1064"/>
                <a:gd name="T1" fmla="*/ 0 h 488"/>
                <a:gd name="T2" fmla="*/ 77 w 1064"/>
                <a:gd name="T3" fmla="*/ 56 h 488"/>
                <a:gd name="T4" fmla="*/ 181 w 1064"/>
                <a:gd name="T5" fmla="*/ 137 h 488"/>
                <a:gd name="T6" fmla="*/ 344 w 1064"/>
                <a:gd name="T7" fmla="*/ 239 h 488"/>
                <a:gd name="T8" fmla="*/ 576 w 1064"/>
                <a:gd name="T9" fmla="*/ 342 h 488"/>
                <a:gd name="T10" fmla="*/ 808 w 1064"/>
                <a:gd name="T11" fmla="*/ 438 h 488"/>
                <a:gd name="T12" fmla="*/ 1064 w 1064"/>
                <a:gd name="T13" fmla="*/ 488 h 488"/>
              </a:gdLst>
              <a:ahLst/>
              <a:cxnLst>
                <a:cxn ang="0">
                  <a:pos x="T0" y="T1"/>
                </a:cxn>
                <a:cxn ang="0">
                  <a:pos x="T2" y="T3"/>
                </a:cxn>
                <a:cxn ang="0">
                  <a:pos x="T4" y="T5"/>
                </a:cxn>
                <a:cxn ang="0">
                  <a:pos x="T6" y="T7"/>
                </a:cxn>
                <a:cxn ang="0">
                  <a:pos x="T8" y="T9"/>
                </a:cxn>
                <a:cxn ang="0">
                  <a:pos x="T10" y="T11"/>
                </a:cxn>
                <a:cxn ang="0">
                  <a:pos x="T12" y="T13"/>
                </a:cxn>
              </a:cxnLst>
              <a:rect l="0" t="0" r="r" b="b"/>
              <a:pathLst>
                <a:path w="1064" h="488">
                  <a:moveTo>
                    <a:pt x="0" y="0"/>
                  </a:moveTo>
                  <a:cubicBezTo>
                    <a:pt x="13" y="9"/>
                    <a:pt x="47" y="33"/>
                    <a:pt x="77" y="56"/>
                  </a:cubicBezTo>
                  <a:cubicBezTo>
                    <a:pt x="107" y="79"/>
                    <a:pt x="137" y="106"/>
                    <a:pt x="181" y="137"/>
                  </a:cubicBezTo>
                  <a:cubicBezTo>
                    <a:pt x="225" y="168"/>
                    <a:pt x="278" y="205"/>
                    <a:pt x="344" y="239"/>
                  </a:cubicBezTo>
                  <a:cubicBezTo>
                    <a:pt x="410" y="273"/>
                    <a:pt x="499" y="309"/>
                    <a:pt x="576" y="342"/>
                  </a:cubicBezTo>
                  <a:cubicBezTo>
                    <a:pt x="653" y="375"/>
                    <a:pt x="727" y="414"/>
                    <a:pt x="808" y="438"/>
                  </a:cubicBezTo>
                  <a:cubicBezTo>
                    <a:pt x="889" y="462"/>
                    <a:pt x="1011" y="478"/>
                    <a:pt x="1064" y="488"/>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 name="Freeform 36">
              <a:extLst>
                <a:ext uri="{FF2B5EF4-FFF2-40B4-BE49-F238E27FC236}">
                  <a16:creationId xmlns:a16="http://schemas.microsoft.com/office/drawing/2014/main" id="{937F1554-5712-4544-A71F-452F94C6A637}"/>
                </a:ext>
              </a:extLst>
            </p:cNvPr>
            <p:cNvSpPr>
              <a:spLocks/>
            </p:cNvSpPr>
            <p:nvPr/>
          </p:nvSpPr>
          <p:spPr bwMode="auto">
            <a:xfrm>
              <a:off x="3547" y="2963"/>
              <a:ext cx="669" cy="605"/>
            </a:xfrm>
            <a:custGeom>
              <a:avLst/>
              <a:gdLst>
                <a:gd name="T0" fmla="*/ 0 w 669"/>
                <a:gd name="T1" fmla="*/ 567 h 605"/>
                <a:gd name="T2" fmla="*/ 111 w 669"/>
                <a:gd name="T3" fmla="*/ 602 h 605"/>
                <a:gd name="T4" fmla="*/ 128 w 669"/>
                <a:gd name="T5" fmla="*/ 550 h 605"/>
                <a:gd name="T6" fmla="*/ 154 w 669"/>
                <a:gd name="T7" fmla="*/ 319 h 605"/>
                <a:gd name="T8" fmla="*/ 240 w 669"/>
                <a:gd name="T9" fmla="*/ 79 h 605"/>
                <a:gd name="T10" fmla="*/ 343 w 669"/>
                <a:gd name="T11" fmla="*/ 10 h 605"/>
                <a:gd name="T12" fmla="*/ 514 w 669"/>
                <a:gd name="T13" fmla="*/ 19 h 605"/>
                <a:gd name="T14" fmla="*/ 574 w 669"/>
                <a:gd name="T15" fmla="*/ 58 h 605"/>
                <a:gd name="T16" fmla="*/ 608 w 669"/>
                <a:gd name="T17" fmla="*/ 109 h 605"/>
                <a:gd name="T18" fmla="*/ 660 w 669"/>
                <a:gd name="T19" fmla="*/ 84 h 605"/>
                <a:gd name="T20" fmla="*/ 660 w 669"/>
                <a:gd name="T21" fmla="*/ 7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9" h="605">
                  <a:moveTo>
                    <a:pt x="0" y="567"/>
                  </a:moveTo>
                  <a:cubicBezTo>
                    <a:pt x="45" y="586"/>
                    <a:pt x="90" y="605"/>
                    <a:pt x="111" y="602"/>
                  </a:cubicBezTo>
                  <a:cubicBezTo>
                    <a:pt x="132" y="599"/>
                    <a:pt x="121" y="597"/>
                    <a:pt x="128" y="550"/>
                  </a:cubicBezTo>
                  <a:cubicBezTo>
                    <a:pt x="135" y="503"/>
                    <a:pt x="135" y="397"/>
                    <a:pt x="154" y="319"/>
                  </a:cubicBezTo>
                  <a:cubicBezTo>
                    <a:pt x="173" y="241"/>
                    <a:pt x="208" y="131"/>
                    <a:pt x="240" y="79"/>
                  </a:cubicBezTo>
                  <a:cubicBezTo>
                    <a:pt x="272" y="27"/>
                    <a:pt x="297" y="20"/>
                    <a:pt x="343" y="10"/>
                  </a:cubicBezTo>
                  <a:cubicBezTo>
                    <a:pt x="389" y="0"/>
                    <a:pt x="476" y="11"/>
                    <a:pt x="514" y="19"/>
                  </a:cubicBezTo>
                  <a:cubicBezTo>
                    <a:pt x="552" y="27"/>
                    <a:pt x="558" y="43"/>
                    <a:pt x="574" y="58"/>
                  </a:cubicBezTo>
                  <a:cubicBezTo>
                    <a:pt x="590" y="73"/>
                    <a:pt x="594" y="105"/>
                    <a:pt x="608" y="109"/>
                  </a:cubicBezTo>
                  <a:cubicBezTo>
                    <a:pt x="622" y="113"/>
                    <a:pt x="651" y="90"/>
                    <a:pt x="660" y="84"/>
                  </a:cubicBezTo>
                  <a:cubicBezTo>
                    <a:pt x="669" y="78"/>
                    <a:pt x="660" y="73"/>
                    <a:pt x="660" y="70"/>
                  </a:cubicBezTo>
                </a:path>
              </a:pathLst>
            </a:custGeom>
            <a:noFill/>
            <a:ln w="28575" cap="flat" cmpd="sng">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Line 37">
              <a:extLst>
                <a:ext uri="{FF2B5EF4-FFF2-40B4-BE49-F238E27FC236}">
                  <a16:creationId xmlns:a16="http://schemas.microsoft.com/office/drawing/2014/main" id="{6AC80D31-0E71-42B4-AAE4-30380F1035D1}"/>
                </a:ext>
              </a:extLst>
            </p:cNvPr>
            <p:cNvSpPr>
              <a:spLocks noChangeShapeType="1"/>
            </p:cNvSpPr>
            <p:nvPr/>
          </p:nvSpPr>
          <p:spPr bwMode="auto">
            <a:xfrm flipH="1">
              <a:off x="4584" y="3037"/>
              <a:ext cx="222" cy="155"/>
            </a:xfrm>
            <a:prstGeom prst="line">
              <a:avLst/>
            </a:prstGeom>
            <a:noFill/>
            <a:ln w="190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9" name="Text Box 38">
              <a:extLst>
                <a:ext uri="{FF2B5EF4-FFF2-40B4-BE49-F238E27FC236}">
                  <a16:creationId xmlns:a16="http://schemas.microsoft.com/office/drawing/2014/main" id="{7398E769-1635-4E63-B882-E74A92543F08}"/>
                </a:ext>
              </a:extLst>
            </p:cNvPr>
            <p:cNvSpPr txBox="1">
              <a:spLocks noChangeArrowheads="1"/>
            </p:cNvSpPr>
            <p:nvPr/>
          </p:nvSpPr>
          <p:spPr bwMode="auto">
            <a:xfrm>
              <a:off x="4774" y="2793"/>
              <a:ext cx="402" cy="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a:latin typeface="Tahoma" panose="020B0604030504040204" pitchFamily="34" charset="0"/>
                </a:rPr>
                <a:t>RC</a:t>
              </a:r>
            </a:p>
          </p:txBody>
        </p:sp>
      </p:grpSp>
    </p:spTree>
    <p:extLst>
      <p:ext uri="{BB962C8B-B14F-4D97-AF65-F5344CB8AC3E}">
        <p14:creationId xmlns:p14="http://schemas.microsoft.com/office/powerpoint/2010/main" val="76659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B944919-BE01-4048-B976-BB21D65F8837}"/>
              </a:ext>
            </a:extLst>
          </p:cNvPr>
          <p:cNvSpPr>
            <a:spLocks noChangeArrowheads="1"/>
          </p:cNvSpPr>
          <p:nvPr/>
        </p:nvSpPr>
        <p:spPr bwMode="auto">
          <a:xfrm>
            <a:off x="384695" y="1429707"/>
            <a:ext cx="5562600" cy="4498676"/>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lvl="0" indent="-342900" defTabSz="914400" eaLnBrk="0" fontAlgn="base" hangingPunct="0">
              <a:spcBef>
                <a:spcPct val="0"/>
              </a:spcBef>
              <a:spcAft>
                <a:spcPts val="1200"/>
              </a:spcAft>
              <a:buFont typeface="Arial" panose="020B0604020202020204" pitchFamily="34" charset="0"/>
              <a:buChar char="•"/>
            </a:pPr>
            <a:r>
              <a:rPr kumimoji="0" lang="it-IT" altLang="it-IT" sz="2400" b="0" i="0" u="none" strike="noStrike" cap="none" normalizeH="0" baseline="0" dirty="0" err="1">
                <a:ln>
                  <a:noFill/>
                </a:ln>
                <a:solidFill>
                  <a:srgbClr val="222222"/>
                </a:solidFill>
                <a:effectLst/>
                <a:latin typeface="inherit"/>
              </a:rPr>
              <a:t>Ability</a:t>
            </a:r>
            <a:r>
              <a:rPr kumimoji="0" lang="it-IT" altLang="it-IT" sz="2400" b="0" i="0" u="none" strike="noStrike" cap="none" normalizeH="0" baseline="0" dirty="0">
                <a:ln>
                  <a:noFill/>
                </a:ln>
                <a:solidFill>
                  <a:srgbClr val="222222"/>
                </a:solidFill>
                <a:effectLst/>
                <a:latin typeface="inherit"/>
              </a:rPr>
              <a:t> to </a:t>
            </a:r>
            <a:r>
              <a:rPr kumimoji="0" lang="it-IT" altLang="it-IT" sz="2400" b="0" i="0" u="none" strike="noStrike" cap="none" normalizeH="0" baseline="0" dirty="0" err="1">
                <a:ln>
                  <a:noFill/>
                </a:ln>
                <a:solidFill>
                  <a:srgbClr val="222222"/>
                </a:solidFill>
                <a:effectLst/>
                <a:latin typeface="inherit"/>
              </a:rPr>
              <a:t>describe</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signals</a:t>
            </a:r>
            <a:r>
              <a:rPr kumimoji="0" lang="it-IT" altLang="it-IT" sz="2400" b="0" i="0" u="none" strike="noStrike" cap="none" normalizeH="0" baseline="0" dirty="0">
                <a:ln>
                  <a:noFill/>
                </a:ln>
                <a:solidFill>
                  <a:srgbClr val="222222"/>
                </a:solidFill>
                <a:effectLst/>
                <a:latin typeface="inherit"/>
              </a:rPr>
              <a:t> and </a:t>
            </a:r>
            <a:r>
              <a:rPr kumimoji="0" lang="it-IT" altLang="it-IT" sz="2400" b="0" i="0" u="none" strike="noStrike" cap="none" normalizeH="0" baseline="0" dirty="0" err="1">
                <a:ln>
                  <a:noFill/>
                </a:ln>
                <a:solidFill>
                  <a:srgbClr val="222222"/>
                </a:solidFill>
                <a:effectLst/>
                <a:latin typeface="inherit"/>
              </a:rPr>
              <a:t>processes</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concisely</a:t>
            </a:r>
            <a:r>
              <a:rPr lang="it-IT" altLang="it-IT" sz="2400" dirty="0">
                <a:solidFill>
                  <a:srgbClr val="222222"/>
                </a:solidFill>
                <a:latin typeface="inherit"/>
              </a:rPr>
              <a:t> (</a:t>
            </a:r>
            <a:r>
              <a:rPr kumimoji="0" lang="it-IT" altLang="it-IT" sz="2400" b="0" i="0" u="none" strike="noStrike" cap="none" normalizeH="0" baseline="0" dirty="0">
                <a:ln>
                  <a:noFill/>
                </a:ln>
                <a:solidFill>
                  <a:srgbClr val="222222"/>
                </a:solidFill>
                <a:effectLst/>
                <a:latin typeface="inherit"/>
              </a:rPr>
              <a:t>a </a:t>
            </a:r>
            <a:r>
              <a:rPr kumimoji="0" lang="it-IT" altLang="it-IT" sz="2400" b="1" i="0" u="none" strike="noStrike" cap="none" normalizeH="0" baseline="0" dirty="0" err="1">
                <a:ln>
                  <a:noFill/>
                </a:ln>
                <a:solidFill>
                  <a:srgbClr val="222222"/>
                </a:solidFill>
                <a:effectLst/>
                <a:latin typeface="inherit"/>
              </a:rPr>
              <a:t>few</a:t>
            </a:r>
            <a:r>
              <a:rPr kumimoji="0" lang="it-IT" altLang="it-IT" sz="2400" b="1" i="0" u="none" strike="noStrike" cap="none" normalizeH="0" baseline="0" dirty="0">
                <a:ln>
                  <a:noFill/>
                </a:ln>
                <a:solidFill>
                  <a:srgbClr val="222222"/>
                </a:solidFill>
                <a:effectLst/>
                <a:latin typeface="inherit"/>
              </a:rPr>
              <a:t> </a:t>
            </a:r>
            <a:r>
              <a:rPr kumimoji="0" lang="it-IT" altLang="it-IT" sz="2400" b="1" i="0" u="none" strike="noStrike" cap="none" normalizeH="0" baseline="0" dirty="0" err="1">
                <a:ln>
                  <a:noFill/>
                </a:ln>
                <a:solidFill>
                  <a:srgbClr val="222222"/>
                </a:solidFill>
                <a:effectLst/>
                <a:latin typeface="inherit"/>
              </a:rPr>
              <a:t>parameters</a:t>
            </a:r>
            <a:r>
              <a:rPr kumimoji="0" lang="it-IT" altLang="it-IT" sz="2400" b="1" i="0" u="none" strike="noStrike" cap="none" normalizeH="0" baseline="0" dirty="0">
                <a:ln>
                  <a:noFill/>
                </a:ln>
                <a:solidFill>
                  <a:srgbClr val="222222"/>
                </a:solidFill>
                <a:effectLst/>
                <a:latin typeface="inherit"/>
              </a:rPr>
              <a:t> </a:t>
            </a:r>
            <a:r>
              <a:rPr lang="it-IT" altLang="it-IT" sz="2400" dirty="0" err="1">
                <a:solidFill>
                  <a:srgbClr val="222222"/>
                </a:solidFill>
                <a:latin typeface="inherit"/>
              </a:rPr>
              <a:t>that</a:t>
            </a:r>
            <a:r>
              <a:rPr lang="it-IT" altLang="it-IT" sz="2400" dirty="0">
                <a:solidFill>
                  <a:srgbClr val="222222"/>
                </a:solidFill>
                <a:latin typeface="inherit"/>
              </a:rPr>
              <a:t> </a:t>
            </a:r>
            <a:r>
              <a:rPr lang="it-IT" altLang="it-IT" sz="2400" dirty="0" err="1">
                <a:solidFill>
                  <a:srgbClr val="222222"/>
                </a:solidFill>
                <a:latin typeface="inherit"/>
              </a:rPr>
              <a:t>vary</a:t>
            </a:r>
            <a:r>
              <a:rPr lang="it-IT" altLang="it-IT" sz="2400" dirty="0">
                <a:solidFill>
                  <a:srgbClr val="222222"/>
                </a:solidFill>
                <a:latin typeface="inherit"/>
              </a:rPr>
              <a:t> from case to case)</a:t>
            </a:r>
            <a:r>
              <a:rPr kumimoji="0" lang="it-IT" altLang="it-IT" sz="2400" b="0" i="0" u="none" strike="noStrike" cap="none" normalizeH="0" baseline="0" dirty="0">
                <a:ln>
                  <a:noFill/>
                </a:ln>
                <a:solidFill>
                  <a:srgbClr val="222222"/>
                </a:solidFill>
                <a:effectLst/>
                <a:latin typeface="inherit"/>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400" b="0" i="0" u="none" strike="noStrike" cap="none" normalizeH="0" baseline="0" dirty="0">
                <a:ln>
                  <a:noFill/>
                </a:ln>
                <a:solidFill>
                  <a:srgbClr val="222222"/>
                </a:solidFill>
                <a:effectLst/>
                <a:latin typeface="inherit"/>
              </a:rPr>
              <a:t>From the </a:t>
            </a:r>
            <a:r>
              <a:rPr kumimoji="0" lang="it-IT" altLang="it-IT" sz="2400" b="0" i="0" u="none" strike="noStrike" cap="none" normalizeH="0" baseline="0" dirty="0" err="1">
                <a:ln>
                  <a:noFill/>
                </a:ln>
                <a:solidFill>
                  <a:srgbClr val="222222"/>
                </a:solidFill>
                <a:effectLst/>
                <a:latin typeface="inherit"/>
              </a:rPr>
              <a:t>value</a:t>
            </a:r>
            <a:r>
              <a:rPr kumimoji="0" lang="it-IT" altLang="it-IT" sz="2400" b="0" i="0" u="none" strike="noStrike" cap="none" normalizeH="0" baseline="0" dirty="0">
                <a:ln>
                  <a:noFill/>
                </a:ln>
                <a:solidFill>
                  <a:srgbClr val="222222"/>
                </a:solidFill>
                <a:effectLst/>
                <a:latin typeface="inherit"/>
              </a:rPr>
              <a:t> of the </a:t>
            </a:r>
            <a:r>
              <a:rPr kumimoji="0" lang="it-IT" altLang="it-IT" sz="2400" b="0" i="0" u="none" strike="noStrike" cap="none" normalizeH="0" baseline="0" dirty="0" err="1">
                <a:ln>
                  <a:noFill/>
                </a:ln>
                <a:solidFill>
                  <a:srgbClr val="222222"/>
                </a:solidFill>
                <a:effectLst/>
                <a:latin typeface="inherit"/>
              </a:rPr>
              <a:t>parameters</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it</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is</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possible</a:t>
            </a:r>
            <a:r>
              <a:rPr kumimoji="0" lang="it-IT" altLang="it-IT" sz="2400" b="0" i="0" u="none" strike="noStrike" cap="none" normalizeH="0" baseline="0" dirty="0">
                <a:ln>
                  <a:noFill/>
                </a:ln>
                <a:solidFill>
                  <a:srgbClr val="222222"/>
                </a:solidFill>
                <a:effectLst/>
                <a:latin typeface="inherit"/>
              </a:rPr>
              <a:t> to </a:t>
            </a:r>
            <a:r>
              <a:rPr kumimoji="0" lang="it-IT" altLang="it-IT" sz="2400" b="0" i="0" u="none" strike="noStrike" cap="none" normalizeH="0" baseline="0" dirty="0" err="1">
                <a:ln>
                  <a:noFill/>
                </a:ln>
                <a:solidFill>
                  <a:srgbClr val="222222"/>
                </a:solidFill>
                <a:effectLst/>
                <a:latin typeface="inherit"/>
              </a:rPr>
              <a:t>obtain</a:t>
            </a:r>
            <a:r>
              <a:rPr kumimoji="0" lang="it-IT" altLang="it-IT" sz="2400" b="0" i="0" u="none" strike="noStrike" cap="none" normalizeH="0" baseline="0" dirty="0">
                <a:ln>
                  <a:noFill/>
                </a:ln>
                <a:solidFill>
                  <a:srgbClr val="222222"/>
                </a:solidFill>
                <a:effectLst/>
                <a:latin typeface="inherit"/>
              </a:rPr>
              <a:t> </a:t>
            </a:r>
            <a:r>
              <a:rPr kumimoji="0" lang="it-IT" altLang="it-IT" sz="2400" b="1" i="0" u="none" strike="noStrike" cap="none" normalizeH="0" baseline="0" dirty="0">
                <a:ln>
                  <a:noFill/>
                </a:ln>
                <a:solidFill>
                  <a:srgbClr val="222222"/>
                </a:solidFill>
                <a:effectLst/>
                <a:latin typeface="inherit"/>
              </a:rPr>
              <a:t>information on the </a:t>
            </a:r>
            <a:r>
              <a:rPr kumimoji="0" lang="it-IT" altLang="it-IT" sz="2400" b="1" i="0" u="none" strike="noStrike" cap="none" normalizeH="0" baseline="0" dirty="0" err="1">
                <a:ln>
                  <a:noFill/>
                </a:ln>
                <a:solidFill>
                  <a:srgbClr val="222222"/>
                </a:solidFill>
                <a:effectLst/>
                <a:latin typeface="inherit"/>
              </a:rPr>
              <a:t>physiological</a:t>
            </a:r>
            <a:r>
              <a:rPr kumimoji="0" lang="it-IT" altLang="it-IT" sz="2400" b="1" i="0" u="none" strike="noStrike" cap="none" normalizeH="0" baseline="0" dirty="0">
                <a:ln>
                  <a:noFill/>
                </a:ln>
                <a:solidFill>
                  <a:srgbClr val="222222"/>
                </a:solidFill>
                <a:effectLst/>
                <a:latin typeface="inherit"/>
              </a:rPr>
              <a:t> </a:t>
            </a:r>
            <a:r>
              <a:rPr kumimoji="0" lang="it-IT" altLang="it-IT" sz="2400" b="1" i="0" u="none" strike="noStrike" cap="none" normalizeH="0" baseline="0" dirty="0" err="1">
                <a:ln>
                  <a:noFill/>
                </a:ln>
                <a:solidFill>
                  <a:srgbClr val="222222"/>
                </a:solidFill>
                <a:effectLst/>
                <a:latin typeface="inherit"/>
              </a:rPr>
              <a:t>processes</a:t>
            </a:r>
            <a:r>
              <a:rPr kumimoji="0" lang="it-IT" altLang="it-IT" sz="2400" b="1"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that</a:t>
            </a:r>
            <a:r>
              <a:rPr kumimoji="0" lang="it-IT" altLang="it-IT" sz="2400" b="0" i="0" u="none" strike="noStrike" cap="none" normalizeH="0" baseline="0" dirty="0">
                <a:ln>
                  <a:noFill/>
                </a:ln>
                <a:solidFill>
                  <a:srgbClr val="222222"/>
                </a:solidFill>
                <a:effectLst/>
                <a:latin typeface="inherit"/>
              </a:rPr>
              <a:t> generate the </a:t>
            </a:r>
            <a:r>
              <a:rPr kumimoji="0" lang="it-IT" altLang="it-IT" sz="2400" b="0" i="0" u="none" strike="noStrike" cap="none" normalizeH="0" baseline="0" dirty="0" err="1">
                <a:ln>
                  <a:noFill/>
                </a:ln>
                <a:solidFill>
                  <a:srgbClr val="222222"/>
                </a:solidFill>
                <a:effectLst/>
                <a:latin typeface="inherit"/>
              </a:rPr>
              <a:t>signal</a:t>
            </a:r>
            <a:r>
              <a:rPr kumimoji="0" lang="it-IT" altLang="it-IT" sz="2400" b="0" i="0" u="none" strike="noStrike" cap="none" normalizeH="0" baseline="0" dirty="0">
                <a:ln>
                  <a:noFill/>
                </a:ln>
                <a:solidFill>
                  <a:srgbClr val="222222"/>
                </a:solidFill>
                <a:effectLst/>
                <a:latin typeface="inherit"/>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400" b="1" i="0" u="none" strike="noStrike" cap="none" normalizeH="0" baseline="0" dirty="0" err="1">
                <a:ln>
                  <a:noFill/>
                </a:ln>
                <a:solidFill>
                  <a:srgbClr val="222222"/>
                </a:solidFill>
                <a:effectLst/>
                <a:latin typeface="inherit"/>
              </a:rPr>
              <a:t>Relationships</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between</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signals</a:t>
            </a:r>
            <a:r>
              <a:rPr kumimoji="0" lang="it-IT" altLang="it-IT" sz="2400" b="0" i="0" u="none" strike="noStrike" cap="none" normalizeH="0" baseline="0" dirty="0">
                <a:ln>
                  <a:noFill/>
                </a:ln>
                <a:solidFill>
                  <a:srgbClr val="222222"/>
                </a:solidFill>
                <a:effectLst/>
                <a:latin typeface="inherit"/>
              </a:rPr>
              <a:t> can be </a:t>
            </a:r>
            <a:r>
              <a:rPr kumimoji="0" lang="it-IT" altLang="it-IT" sz="2400" b="0" i="0" u="none" strike="noStrike" cap="none" normalizeH="0" baseline="0" dirty="0" err="1">
                <a:ln>
                  <a:noFill/>
                </a:ln>
                <a:solidFill>
                  <a:srgbClr val="222222"/>
                </a:solidFill>
                <a:effectLst/>
                <a:latin typeface="inherit"/>
              </a:rPr>
              <a:t>highlighted</a:t>
            </a:r>
            <a:r>
              <a:rPr kumimoji="0" lang="it-IT" altLang="it-IT" sz="2400" b="0" i="0" u="none" strike="noStrike" cap="none" normalizeH="0" baseline="0" dirty="0">
                <a:ln>
                  <a:noFill/>
                </a:ln>
                <a:solidFill>
                  <a:srgbClr val="222222"/>
                </a:solidFill>
                <a:effectLst/>
                <a:latin typeface="inherit"/>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400" b="0" i="0" u="none" strike="noStrike" cap="none" normalizeH="0" baseline="0" dirty="0">
                <a:ln>
                  <a:noFill/>
                </a:ln>
                <a:solidFill>
                  <a:srgbClr val="222222"/>
                </a:solidFill>
                <a:effectLst/>
                <a:latin typeface="inherit"/>
              </a:rPr>
              <a:t>The model (</a:t>
            </a:r>
            <a:r>
              <a:rPr kumimoji="0" lang="it-IT" altLang="it-IT" sz="2400" b="0" i="0" u="none" strike="noStrike" cap="none" normalizeH="0" baseline="0" dirty="0" err="1">
                <a:ln>
                  <a:noFill/>
                </a:ln>
                <a:solidFill>
                  <a:srgbClr val="222222"/>
                </a:solidFill>
                <a:effectLst/>
                <a:latin typeface="inherit"/>
              </a:rPr>
              <a:t>if</a:t>
            </a:r>
            <a:r>
              <a:rPr kumimoji="0" lang="it-IT" altLang="it-IT" sz="2400" b="0" i="0" u="none" strike="noStrike" cap="none" normalizeH="0" baseline="0" dirty="0">
                <a:ln>
                  <a:noFill/>
                </a:ln>
                <a:solidFill>
                  <a:srgbClr val="222222"/>
                </a:solidFill>
                <a:effectLst/>
                <a:latin typeface="inherit"/>
              </a:rPr>
              <a:t> </a:t>
            </a:r>
            <a:r>
              <a:rPr kumimoji="0" lang="it-IT" altLang="it-IT" sz="2400" b="0" i="0" u="none" strike="noStrike" cap="none" normalizeH="0" baseline="0" dirty="0" err="1">
                <a:ln>
                  <a:noFill/>
                </a:ln>
                <a:solidFill>
                  <a:srgbClr val="222222"/>
                </a:solidFill>
                <a:effectLst/>
                <a:latin typeface="inherit"/>
              </a:rPr>
              <a:t>valid</a:t>
            </a:r>
            <a:r>
              <a:rPr kumimoji="0" lang="it-IT" altLang="it-IT" sz="2400" b="0" i="0" u="none" strike="noStrike" cap="none" normalizeH="0" baseline="0" dirty="0">
                <a:ln>
                  <a:noFill/>
                </a:ln>
                <a:solidFill>
                  <a:srgbClr val="222222"/>
                </a:solidFill>
                <a:effectLst/>
                <a:latin typeface="inherit"/>
              </a:rPr>
              <a:t>) can </a:t>
            </a:r>
            <a:r>
              <a:rPr kumimoji="0" lang="it-IT" altLang="it-IT" sz="2400" b="0" i="0" u="none" strike="noStrike" cap="none" normalizeH="0" baseline="0" dirty="0" err="1">
                <a:ln>
                  <a:noFill/>
                </a:ln>
                <a:solidFill>
                  <a:srgbClr val="222222"/>
                </a:solidFill>
                <a:effectLst/>
                <a:latin typeface="inherit"/>
              </a:rPr>
              <a:t>have</a:t>
            </a:r>
            <a:r>
              <a:rPr kumimoji="0" lang="it-IT" altLang="it-IT" sz="2400" b="0" i="0" u="none" strike="noStrike" cap="none" normalizeH="0" baseline="0" dirty="0">
                <a:ln>
                  <a:noFill/>
                </a:ln>
                <a:solidFill>
                  <a:srgbClr val="222222"/>
                </a:solidFill>
                <a:effectLst/>
                <a:latin typeface="inherit"/>
              </a:rPr>
              <a:t> </a:t>
            </a:r>
            <a:r>
              <a:rPr kumimoji="0" lang="it-IT" altLang="it-IT" sz="2400" b="1" i="0" u="none" strike="noStrike" cap="none" normalizeH="0" baseline="0" dirty="0" err="1">
                <a:ln>
                  <a:noFill/>
                </a:ln>
                <a:solidFill>
                  <a:srgbClr val="222222"/>
                </a:solidFill>
                <a:effectLst/>
                <a:latin typeface="inherit"/>
              </a:rPr>
              <a:t>predictive</a:t>
            </a:r>
            <a:r>
              <a:rPr kumimoji="0" lang="it-IT" altLang="it-IT" sz="2400" b="0" i="0" u="none" strike="noStrike" cap="none" normalizeH="0" baseline="0" dirty="0">
                <a:ln>
                  <a:noFill/>
                </a:ln>
                <a:solidFill>
                  <a:srgbClr val="222222"/>
                </a:solidFill>
                <a:effectLst/>
                <a:latin typeface="inherit"/>
              </a:rPr>
              <a:t> capabilities.</a:t>
            </a:r>
            <a:r>
              <a:rPr kumimoji="0" lang="it-IT" altLang="it-IT" sz="900" b="0" i="0" u="none" strike="noStrike" cap="none" normalizeH="0" baseline="0" dirty="0">
                <a:ln>
                  <a:noFill/>
                </a:ln>
                <a:solidFill>
                  <a:schemeClr val="tx1"/>
                </a:solidFill>
                <a:effectLst/>
              </a:rPr>
              <a:t> </a:t>
            </a:r>
            <a:endParaRPr kumimoji="0" lang="it-IT" altLang="it-IT" sz="20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431396BA-A111-4C8B-9253-60CF4C790093}"/>
              </a:ext>
            </a:extLst>
          </p:cNvPr>
          <p:cNvSpPr>
            <a:spLocks noChangeArrowheads="1"/>
          </p:cNvSpPr>
          <p:nvPr/>
        </p:nvSpPr>
        <p:spPr bwMode="auto">
          <a:xfrm>
            <a:off x="6413378" y="1350955"/>
            <a:ext cx="5562600" cy="376001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indent="-342900" eaLnBrk="0" fontAlgn="base" hangingPunct="0">
              <a:spcBef>
                <a:spcPct val="0"/>
              </a:spcBef>
              <a:spcAft>
                <a:spcPts val="1200"/>
              </a:spcAft>
              <a:buFont typeface="Arial" panose="020B0604020202020204" pitchFamily="34" charset="0"/>
              <a:buChar char="•"/>
            </a:pPr>
            <a:r>
              <a:rPr lang="it-IT" altLang="it-IT" sz="2400" dirty="0">
                <a:solidFill>
                  <a:srgbClr val="222222"/>
                </a:solidFill>
                <a:latin typeface="inherit"/>
              </a:rPr>
              <a:t>The model </a:t>
            </a:r>
            <a:r>
              <a:rPr lang="it-IT" altLang="it-IT" sz="2400" b="1" dirty="0" err="1">
                <a:solidFill>
                  <a:srgbClr val="222222"/>
                </a:solidFill>
                <a:latin typeface="inherit"/>
              </a:rPr>
              <a:t>describes</a:t>
            </a:r>
            <a:r>
              <a:rPr lang="it-IT" altLang="it-IT" sz="2400" b="1" dirty="0">
                <a:solidFill>
                  <a:srgbClr val="222222"/>
                </a:solidFill>
                <a:latin typeface="inherit"/>
              </a:rPr>
              <a:t> </a:t>
            </a:r>
            <a:r>
              <a:rPr lang="it-IT" altLang="it-IT" sz="2400" b="1" dirty="0" err="1">
                <a:solidFill>
                  <a:srgbClr val="222222"/>
                </a:solidFill>
                <a:latin typeface="inherit"/>
              </a:rPr>
              <a:t>only</a:t>
            </a:r>
            <a:r>
              <a:rPr lang="it-IT" altLang="it-IT" sz="2400" b="1" dirty="0">
                <a:solidFill>
                  <a:srgbClr val="222222"/>
                </a:solidFill>
                <a:latin typeface="inherit"/>
              </a:rPr>
              <a:t> part of the data </a:t>
            </a:r>
            <a:r>
              <a:rPr lang="it-IT" altLang="it-IT" sz="2400" dirty="0" err="1">
                <a:solidFill>
                  <a:srgbClr val="222222"/>
                </a:solidFill>
                <a:latin typeface="inherit"/>
              </a:rPr>
              <a:t>variability</a:t>
            </a:r>
            <a:r>
              <a:rPr lang="it-IT" altLang="it-IT" sz="2400" dirty="0">
                <a:solidFill>
                  <a:srgbClr val="222222"/>
                </a:solidFill>
                <a:latin typeface="inherit"/>
              </a:rPr>
              <a:t>. </a:t>
            </a:r>
          </a:p>
          <a:p>
            <a:pPr marL="342900" indent="-342900" eaLnBrk="0" fontAlgn="base" hangingPunct="0">
              <a:spcBef>
                <a:spcPct val="0"/>
              </a:spcBef>
              <a:spcAft>
                <a:spcPts val="1200"/>
              </a:spcAft>
              <a:buFont typeface="Arial" panose="020B0604020202020204" pitchFamily="34" charset="0"/>
              <a:buChar char="•"/>
            </a:pPr>
            <a:r>
              <a:rPr lang="it-IT" altLang="it-IT" sz="2400" dirty="0">
                <a:solidFill>
                  <a:srgbClr val="222222"/>
                </a:solidFill>
                <a:latin typeface="inherit"/>
              </a:rPr>
              <a:t>The </a:t>
            </a:r>
            <a:r>
              <a:rPr lang="it-IT" altLang="it-IT" sz="2400" dirty="0" err="1">
                <a:solidFill>
                  <a:srgbClr val="222222"/>
                </a:solidFill>
                <a:latin typeface="inherit"/>
              </a:rPr>
              <a:t>algorithm</a:t>
            </a:r>
            <a:r>
              <a:rPr lang="it-IT" altLang="it-IT" sz="2400" dirty="0">
                <a:solidFill>
                  <a:srgbClr val="222222"/>
                </a:solidFill>
                <a:latin typeface="inherit"/>
              </a:rPr>
              <a:t> </a:t>
            </a:r>
            <a:r>
              <a:rPr lang="it-IT" altLang="it-IT" sz="2400" dirty="0" err="1">
                <a:solidFill>
                  <a:srgbClr val="222222"/>
                </a:solidFill>
                <a:latin typeface="inherit"/>
              </a:rPr>
              <a:t>is</a:t>
            </a:r>
            <a:r>
              <a:rPr lang="it-IT" altLang="it-IT" sz="2400" dirty="0">
                <a:solidFill>
                  <a:srgbClr val="222222"/>
                </a:solidFill>
                <a:latin typeface="inherit"/>
              </a:rPr>
              <a:t> </a:t>
            </a:r>
            <a:r>
              <a:rPr lang="it-IT" altLang="it-IT" sz="2400" dirty="0" err="1">
                <a:solidFill>
                  <a:srgbClr val="222222"/>
                </a:solidFill>
                <a:latin typeface="inherit"/>
              </a:rPr>
              <a:t>not</a:t>
            </a:r>
            <a:r>
              <a:rPr lang="it-IT" altLang="it-IT" sz="2400" dirty="0">
                <a:solidFill>
                  <a:srgbClr val="222222"/>
                </a:solidFill>
                <a:latin typeface="inherit"/>
              </a:rPr>
              <a:t> </a:t>
            </a:r>
            <a:r>
              <a:rPr lang="it-IT" altLang="it-IT" sz="2400" dirty="0" err="1">
                <a:solidFill>
                  <a:srgbClr val="222222"/>
                </a:solidFill>
                <a:latin typeface="inherit"/>
              </a:rPr>
              <a:t>universal</a:t>
            </a:r>
            <a:r>
              <a:rPr lang="it-IT" altLang="it-IT" sz="2400" dirty="0">
                <a:solidFill>
                  <a:srgbClr val="222222"/>
                </a:solidFill>
                <a:latin typeface="inherit"/>
              </a:rPr>
              <a:t> (</a:t>
            </a:r>
            <a:r>
              <a:rPr lang="it-IT" altLang="it-IT" sz="2400" b="1" dirty="0" err="1">
                <a:solidFill>
                  <a:srgbClr val="222222"/>
                </a:solidFill>
                <a:latin typeface="inherit"/>
              </a:rPr>
              <a:t>it</a:t>
            </a:r>
            <a:r>
              <a:rPr lang="it-IT" altLang="it-IT" sz="2400" b="1" dirty="0">
                <a:solidFill>
                  <a:srgbClr val="222222"/>
                </a:solidFill>
                <a:latin typeface="inherit"/>
              </a:rPr>
              <a:t> </a:t>
            </a:r>
            <a:r>
              <a:rPr lang="it-IT" altLang="it-IT" sz="2400" b="1" dirty="0" err="1">
                <a:solidFill>
                  <a:srgbClr val="222222"/>
                </a:solidFill>
                <a:latin typeface="inherit"/>
              </a:rPr>
              <a:t>may</a:t>
            </a:r>
            <a:r>
              <a:rPr lang="it-IT" altLang="it-IT" sz="2400" b="1" dirty="0">
                <a:solidFill>
                  <a:srgbClr val="222222"/>
                </a:solidFill>
                <a:latin typeface="inherit"/>
              </a:rPr>
              <a:t> </a:t>
            </a:r>
            <a:r>
              <a:rPr lang="it-IT" altLang="it-IT" sz="2400" b="1" dirty="0" err="1">
                <a:solidFill>
                  <a:srgbClr val="222222"/>
                </a:solidFill>
                <a:latin typeface="inherit"/>
              </a:rPr>
              <a:t>not</a:t>
            </a:r>
            <a:r>
              <a:rPr lang="it-IT" altLang="it-IT" sz="2400" b="1" dirty="0">
                <a:solidFill>
                  <a:srgbClr val="222222"/>
                </a:solidFill>
                <a:latin typeface="inherit"/>
              </a:rPr>
              <a:t> converge </a:t>
            </a:r>
            <a:r>
              <a:rPr lang="it-IT" altLang="it-IT" sz="2400" dirty="0">
                <a:solidFill>
                  <a:srgbClr val="222222"/>
                </a:solidFill>
                <a:latin typeface="inherit"/>
              </a:rPr>
              <a:t>to an </a:t>
            </a:r>
            <a:r>
              <a:rPr lang="it-IT" altLang="it-IT" sz="2400" dirty="0" err="1">
                <a:solidFill>
                  <a:srgbClr val="222222"/>
                </a:solidFill>
                <a:latin typeface="inherit"/>
              </a:rPr>
              <a:t>acceptable</a:t>
            </a:r>
            <a:r>
              <a:rPr lang="it-IT" altLang="it-IT" sz="2400" dirty="0">
                <a:solidFill>
                  <a:srgbClr val="222222"/>
                </a:solidFill>
                <a:latin typeface="inherit"/>
              </a:rPr>
              <a:t> </a:t>
            </a:r>
            <a:r>
              <a:rPr lang="it-IT" altLang="it-IT" sz="2400" dirty="0" err="1">
                <a:solidFill>
                  <a:srgbClr val="222222"/>
                </a:solidFill>
                <a:latin typeface="inherit"/>
              </a:rPr>
              <a:t>value</a:t>
            </a:r>
            <a:r>
              <a:rPr lang="it-IT" altLang="it-IT" sz="2400" dirty="0">
                <a:solidFill>
                  <a:srgbClr val="222222"/>
                </a:solidFill>
                <a:latin typeface="inherit"/>
              </a:rPr>
              <a:t>, </a:t>
            </a:r>
            <a:r>
              <a:rPr lang="it-IT" altLang="it-IT" sz="2400" dirty="0" err="1">
                <a:solidFill>
                  <a:srgbClr val="222222"/>
                </a:solidFill>
                <a:latin typeface="inherit"/>
              </a:rPr>
              <a:t>convergence</a:t>
            </a:r>
            <a:r>
              <a:rPr lang="it-IT" altLang="it-IT" sz="2400" dirty="0">
                <a:solidFill>
                  <a:srgbClr val="222222"/>
                </a:solidFill>
                <a:latin typeface="inherit"/>
              </a:rPr>
              <a:t> </a:t>
            </a:r>
            <a:r>
              <a:rPr lang="it-IT" altLang="it-IT" sz="2400" dirty="0" err="1">
                <a:solidFill>
                  <a:srgbClr val="222222"/>
                </a:solidFill>
                <a:latin typeface="inherit"/>
              </a:rPr>
              <a:t>may</a:t>
            </a:r>
            <a:r>
              <a:rPr lang="it-IT" altLang="it-IT" sz="2400" dirty="0">
                <a:solidFill>
                  <a:srgbClr val="222222"/>
                </a:solidFill>
                <a:latin typeface="inherit"/>
              </a:rPr>
              <a:t> </a:t>
            </a:r>
            <a:r>
              <a:rPr lang="it-IT" altLang="it-IT" sz="2400" dirty="0" err="1">
                <a:solidFill>
                  <a:srgbClr val="222222"/>
                </a:solidFill>
                <a:latin typeface="inherit"/>
              </a:rPr>
              <a:t>have</a:t>
            </a:r>
            <a:r>
              <a:rPr lang="it-IT" altLang="it-IT" sz="2400" dirty="0">
                <a:solidFill>
                  <a:srgbClr val="222222"/>
                </a:solidFill>
                <a:latin typeface="inherit"/>
              </a:rPr>
              <a:t> to be "</a:t>
            </a:r>
            <a:r>
              <a:rPr lang="it-IT" altLang="it-IT" sz="2400" dirty="0" err="1">
                <a:solidFill>
                  <a:srgbClr val="222222"/>
                </a:solidFill>
                <a:latin typeface="inherit"/>
              </a:rPr>
              <a:t>guided</a:t>
            </a:r>
            <a:r>
              <a:rPr lang="it-IT" altLang="it-IT" sz="2400" dirty="0">
                <a:solidFill>
                  <a:srgbClr val="222222"/>
                </a:solidFill>
                <a:latin typeface="inherit"/>
              </a:rPr>
              <a:t>");  </a:t>
            </a:r>
          </a:p>
          <a:p>
            <a:pPr marL="342900" indent="-342900" eaLnBrk="0" fontAlgn="base" hangingPunct="0">
              <a:spcBef>
                <a:spcPct val="0"/>
              </a:spcBef>
              <a:spcAft>
                <a:spcPts val="1200"/>
              </a:spcAft>
              <a:buFont typeface="Arial" panose="020B0604020202020204" pitchFamily="34" charset="0"/>
              <a:buChar char="•"/>
            </a:pPr>
            <a:r>
              <a:rPr lang="it-IT" altLang="it-IT" sz="2400" dirty="0">
                <a:solidFill>
                  <a:srgbClr val="222222"/>
                </a:solidFill>
                <a:latin typeface="inherit"/>
              </a:rPr>
              <a:t>The </a:t>
            </a:r>
            <a:r>
              <a:rPr lang="it-IT" altLang="it-IT" sz="2400" dirty="0" err="1">
                <a:solidFill>
                  <a:srgbClr val="222222"/>
                </a:solidFill>
                <a:latin typeface="inherit"/>
              </a:rPr>
              <a:t>solution</a:t>
            </a:r>
            <a:r>
              <a:rPr lang="it-IT" altLang="it-IT" sz="2400" dirty="0">
                <a:solidFill>
                  <a:srgbClr val="222222"/>
                </a:solidFill>
                <a:latin typeface="inherit"/>
              </a:rPr>
              <a:t> </a:t>
            </a:r>
            <a:r>
              <a:rPr lang="it-IT" altLang="it-IT" sz="2400" b="1" dirty="0" err="1">
                <a:solidFill>
                  <a:srgbClr val="222222"/>
                </a:solidFill>
                <a:latin typeface="inherit"/>
              </a:rPr>
              <a:t>may</a:t>
            </a:r>
            <a:r>
              <a:rPr lang="it-IT" altLang="it-IT" sz="2400" b="1" dirty="0">
                <a:solidFill>
                  <a:srgbClr val="222222"/>
                </a:solidFill>
                <a:latin typeface="inherit"/>
              </a:rPr>
              <a:t> </a:t>
            </a:r>
            <a:r>
              <a:rPr lang="it-IT" altLang="it-IT" sz="2400" b="1" dirty="0" err="1">
                <a:solidFill>
                  <a:srgbClr val="222222"/>
                </a:solidFill>
                <a:latin typeface="inherit"/>
              </a:rPr>
              <a:t>not</a:t>
            </a:r>
            <a:r>
              <a:rPr lang="it-IT" altLang="it-IT" sz="2400" b="1" dirty="0">
                <a:solidFill>
                  <a:srgbClr val="222222"/>
                </a:solidFill>
                <a:latin typeface="inherit"/>
              </a:rPr>
              <a:t> be </a:t>
            </a:r>
            <a:r>
              <a:rPr lang="it-IT" altLang="it-IT" sz="2400" b="1" dirty="0" err="1">
                <a:solidFill>
                  <a:srgbClr val="222222"/>
                </a:solidFill>
                <a:latin typeface="inherit"/>
              </a:rPr>
              <a:t>unique</a:t>
            </a:r>
            <a:r>
              <a:rPr lang="it-IT" altLang="it-IT" sz="2400" dirty="0">
                <a:solidFill>
                  <a:srgbClr val="222222"/>
                </a:solidFill>
                <a:latin typeface="inherit"/>
              </a:rPr>
              <a:t>;</a:t>
            </a:r>
          </a:p>
          <a:p>
            <a:pPr marL="342900" indent="-342900" eaLnBrk="0" fontAlgn="base" hangingPunct="0">
              <a:spcBef>
                <a:spcPct val="0"/>
              </a:spcBef>
              <a:spcAft>
                <a:spcPts val="1200"/>
              </a:spcAft>
              <a:buFont typeface="Arial" panose="020B0604020202020204" pitchFamily="34" charset="0"/>
              <a:buChar char="•"/>
            </a:pPr>
            <a:r>
              <a:rPr lang="it-IT" altLang="it-IT" sz="2400" dirty="0">
                <a:solidFill>
                  <a:srgbClr val="222222"/>
                </a:solidFill>
                <a:latin typeface="inherit"/>
              </a:rPr>
              <a:t>The </a:t>
            </a:r>
            <a:r>
              <a:rPr lang="it-IT" altLang="it-IT" sz="2400" dirty="0" err="1">
                <a:solidFill>
                  <a:srgbClr val="222222"/>
                </a:solidFill>
                <a:latin typeface="inherit"/>
              </a:rPr>
              <a:t>process</a:t>
            </a:r>
            <a:r>
              <a:rPr lang="it-IT" altLang="it-IT" sz="2400" dirty="0">
                <a:solidFill>
                  <a:srgbClr val="222222"/>
                </a:solidFill>
                <a:latin typeface="inherit"/>
              </a:rPr>
              <a:t> under </a:t>
            </a:r>
            <a:r>
              <a:rPr lang="it-IT" altLang="it-IT" sz="2400" dirty="0" err="1">
                <a:solidFill>
                  <a:srgbClr val="222222"/>
                </a:solidFill>
                <a:latin typeface="inherit"/>
              </a:rPr>
              <a:t>analysis</a:t>
            </a:r>
            <a:r>
              <a:rPr lang="it-IT" altLang="it-IT" sz="2400" dirty="0">
                <a:solidFill>
                  <a:srgbClr val="222222"/>
                </a:solidFill>
                <a:latin typeface="inherit"/>
              </a:rPr>
              <a:t> </a:t>
            </a:r>
            <a:r>
              <a:rPr lang="it-IT" altLang="it-IT" sz="2400" b="1" dirty="0" err="1">
                <a:solidFill>
                  <a:srgbClr val="222222"/>
                </a:solidFill>
                <a:latin typeface="inherit"/>
              </a:rPr>
              <a:t>may</a:t>
            </a:r>
            <a:r>
              <a:rPr lang="it-IT" altLang="it-IT" sz="2400" b="1" dirty="0">
                <a:solidFill>
                  <a:srgbClr val="222222"/>
                </a:solidFill>
                <a:latin typeface="inherit"/>
              </a:rPr>
              <a:t> be </a:t>
            </a:r>
            <a:r>
              <a:rPr lang="it-IT" altLang="it-IT" sz="2400" b="1" dirty="0" err="1">
                <a:solidFill>
                  <a:srgbClr val="222222"/>
                </a:solidFill>
                <a:latin typeface="inherit"/>
              </a:rPr>
              <a:t>too</a:t>
            </a:r>
            <a:r>
              <a:rPr lang="it-IT" altLang="it-IT" sz="2400" b="1" dirty="0">
                <a:solidFill>
                  <a:srgbClr val="222222"/>
                </a:solidFill>
                <a:latin typeface="inherit"/>
              </a:rPr>
              <a:t> </a:t>
            </a:r>
            <a:r>
              <a:rPr lang="it-IT" altLang="it-IT" sz="2400" b="1" dirty="0" err="1">
                <a:solidFill>
                  <a:srgbClr val="222222"/>
                </a:solidFill>
                <a:latin typeface="inherit"/>
              </a:rPr>
              <a:t>complex</a:t>
            </a:r>
            <a:r>
              <a:rPr lang="it-IT" altLang="it-IT" sz="2400" b="1" dirty="0">
                <a:solidFill>
                  <a:srgbClr val="222222"/>
                </a:solidFill>
                <a:latin typeface="inherit"/>
              </a:rPr>
              <a:t> </a:t>
            </a:r>
            <a:r>
              <a:rPr lang="it-IT" altLang="it-IT" sz="2400" dirty="0">
                <a:solidFill>
                  <a:srgbClr val="222222"/>
                </a:solidFill>
                <a:latin typeface="inherit"/>
              </a:rPr>
              <a:t>to </a:t>
            </a:r>
            <a:r>
              <a:rPr lang="it-IT" altLang="it-IT" sz="2400" dirty="0" err="1">
                <a:solidFill>
                  <a:srgbClr val="222222"/>
                </a:solidFill>
                <a:latin typeface="inherit"/>
              </a:rPr>
              <a:t>reliably</a:t>
            </a:r>
            <a:r>
              <a:rPr lang="it-IT" altLang="it-IT" sz="2400" dirty="0">
                <a:solidFill>
                  <a:srgbClr val="222222"/>
                </a:solidFill>
                <a:latin typeface="inherit"/>
              </a:rPr>
              <a:t> </a:t>
            </a:r>
            <a:r>
              <a:rPr lang="it-IT" altLang="it-IT" sz="2400" dirty="0" err="1">
                <a:solidFill>
                  <a:srgbClr val="222222"/>
                </a:solidFill>
                <a:latin typeface="inherit"/>
              </a:rPr>
              <a:t>represented</a:t>
            </a:r>
            <a:r>
              <a:rPr lang="it-IT" altLang="it-IT" sz="2400" dirty="0">
                <a:solidFill>
                  <a:srgbClr val="222222"/>
                </a:solidFill>
                <a:latin typeface="inherit"/>
              </a:rPr>
              <a:t> by a </a:t>
            </a:r>
            <a:r>
              <a:rPr lang="it-IT" altLang="it-IT" sz="2400" dirty="0" err="1">
                <a:solidFill>
                  <a:srgbClr val="222222"/>
                </a:solidFill>
                <a:latin typeface="inherit"/>
              </a:rPr>
              <a:t>descriptive</a:t>
            </a:r>
            <a:r>
              <a:rPr lang="it-IT" altLang="it-IT" sz="2400" dirty="0">
                <a:solidFill>
                  <a:srgbClr val="222222"/>
                </a:solidFill>
                <a:latin typeface="inherit"/>
              </a:rPr>
              <a:t> model  </a:t>
            </a:r>
          </a:p>
        </p:txBody>
      </p:sp>
      <p:sp>
        <p:nvSpPr>
          <p:cNvPr id="6" name="CasellaDiTesto 5">
            <a:extLst>
              <a:ext uri="{FF2B5EF4-FFF2-40B4-BE49-F238E27FC236}">
                <a16:creationId xmlns:a16="http://schemas.microsoft.com/office/drawing/2014/main" id="{0EDF5DBD-6EDF-4A0D-96FC-E91029477F24}"/>
              </a:ext>
            </a:extLst>
          </p:cNvPr>
          <p:cNvSpPr txBox="1"/>
          <p:nvPr/>
        </p:nvSpPr>
        <p:spPr>
          <a:xfrm>
            <a:off x="575522" y="764697"/>
            <a:ext cx="872547" cy="461665"/>
          </a:xfrm>
          <a:prstGeom prst="rect">
            <a:avLst/>
          </a:prstGeom>
          <a:noFill/>
        </p:spPr>
        <p:txBody>
          <a:bodyPr wrap="none" rtlCol="0">
            <a:spAutoFit/>
          </a:bodyPr>
          <a:lstStyle/>
          <a:p>
            <a:r>
              <a:rPr lang="it-IT" sz="2400" b="1" dirty="0">
                <a:solidFill>
                  <a:schemeClr val="accent1">
                    <a:lumMod val="75000"/>
                  </a:schemeClr>
                </a:solidFill>
                <a:latin typeface="inherit"/>
              </a:rPr>
              <a:t>PROS</a:t>
            </a:r>
          </a:p>
        </p:txBody>
      </p:sp>
      <p:sp>
        <p:nvSpPr>
          <p:cNvPr id="7" name="CasellaDiTesto 6">
            <a:extLst>
              <a:ext uri="{FF2B5EF4-FFF2-40B4-BE49-F238E27FC236}">
                <a16:creationId xmlns:a16="http://schemas.microsoft.com/office/drawing/2014/main" id="{D7F7F88A-DBC7-4DCC-875B-F5631BCE4845}"/>
              </a:ext>
            </a:extLst>
          </p:cNvPr>
          <p:cNvSpPr txBox="1"/>
          <p:nvPr/>
        </p:nvSpPr>
        <p:spPr>
          <a:xfrm>
            <a:off x="6413378" y="764696"/>
            <a:ext cx="902170" cy="461665"/>
          </a:xfrm>
          <a:prstGeom prst="rect">
            <a:avLst/>
          </a:prstGeom>
          <a:noFill/>
        </p:spPr>
        <p:txBody>
          <a:bodyPr wrap="none" rtlCol="0">
            <a:spAutoFit/>
          </a:bodyPr>
          <a:lstStyle/>
          <a:p>
            <a:r>
              <a:rPr lang="it-IT" sz="2400" b="1" dirty="0">
                <a:solidFill>
                  <a:schemeClr val="accent1">
                    <a:lumMod val="75000"/>
                  </a:schemeClr>
                </a:solidFill>
                <a:latin typeface="inherit"/>
              </a:rPr>
              <a:t>CONS</a:t>
            </a:r>
          </a:p>
        </p:txBody>
      </p:sp>
      <p:sp>
        <p:nvSpPr>
          <p:cNvPr id="2" name="Title 1">
            <a:extLst>
              <a:ext uri="{FF2B5EF4-FFF2-40B4-BE49-F238E27FC236}">
                <a16:creationId xmlns:a16="http://schemas.microsoft.com/office/drawing/2014/main" id="{98A5F4AD-9448-9812-DDE7-201C98F992FE}"/>
              </a:ext>
            </a:extLst>
          </p:cNvPr>
          <p:cNvSpPr>
            <a:spLocks noGrp="1"/>
          </p:cNvSpPr>
          <p:nvPr>
            <p:ph type="title"/>
          </p:nvPr>
        </p:nvSpPr>
        <p:spPr/>
        <p:txBody>
          <a:bodyPr/>
          <a:lstStyle/>
          <a:p>
            <a:r>
              <a:rPr lang="it-IT" sz="2400" b="1" dirty="0" err="1"/>
              <a:t>Descriptive</a:t>
            </a:r>
            <a:r>
              <a:rPr lang="it-IT" sz="2400" b="1" dirty="0"/>
              <a:t> models</a:t>
            </a:r>
            <a:br>
              <a:rPr lang="it-IT" sz="2400" b="1" dirty="0"/>
            </a:br>
            <a:endParaRPr lang="it-IT" dirty="0"/>
          </a:p>
        </p:txBody>
      </p:sp>
    </p:spTree>
    <p:extLst>
      <p:ext uri="{BB962C8B-B14F-4D97-AF65-F5344CB8AC3E}">
        <p14:creationId xmlns:p14="http://schemas.microsoft.com/office/powerpoint/2010/main" val="1427154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2594E7-8EA1-4962-B634-1F70E59C11A0}"/>
              </a:ext>
            </a:extLst>
          </p:cNvPr>
          <p:cNvSpPr>
            <a:spLocks noGrp="1"/>
          </p:cNvSpPr>
          <p:nvPr>
            <p:ph type="title"/>
          </p:nvPr>
        </p:nvSpPr>
        <p:spPr>
          <a:xfrm>
            <a:off x="384695" y="83595"/>
            <a:ext cx="11441391" cy="840400"/>
          </a:xfrm>
        </p:spPr>
        <p:txBody>
          <a:bodyPr>
            <a:normAutofit/>
          </a:bodyPr>
          <a:lstStyle/>
          <a:p>
            <a:r>
              <a:rPr lang="it-IT" sz="2400" b="1" dirty="0"/>
              <a:t>Black – box models</a:t>
            </a:r>
          </a:p>
        </p:txBody>
      </p:sp>
      <p:sp>
        <p:nvSpPr>
          <p:cNvPr id="3" name="Rectangle 1">
            <a:extLst>
              <a:ext uri="{FF2B5EF4-FFF2-40B4-BE49-F238E27FC236}">
                <a16:creationId xmlns:a16="http://schemas.microsoft.com/office/drawing/2014/main" id="{2EBE37BB-67B1-445B-992D-3B254686CEF7}"/>
              </a:ext>
            </a:extLst>
          </p:cNvPr>
          <p:cNvSpPr>
            <a:spLocks noChangeArrowheads="1"/>
          </p:cNvSpPr>
          <p:nvPr/>
        </p:nvSpPr>
        <p:spPr bwMode="auto">
          <a:xfrm>
            <a:off x="278446" y="1928549"/>
            <a:ext cx="5453397" cy="335990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An "input-output"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relationship</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is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used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for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describing</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process</a:t>
            </a:r>
            <a:endPar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The model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does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not</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explicitly</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make use of knowledge on the </a:t>
            </a:r>
            <a:r>
              <a:rPr kumimoji="0" lang="it-IT" altLang="it-IT" sz="2000" b="0" i="1"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inner</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nature of the system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that</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generates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black-box</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Data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driven</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approach</a:t>
            </a:r>
            <a:endPar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same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type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model can be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applied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to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different</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systems. </a:t>
            </a:r>
          </a:p>
        </p:txBody>
      </p:sp>
      <p:grpSp>
        <p:nvGrpSpPr>
          <p:cNvPr id="10" name="Group 9">
            <a:extLst>
              <a:ext uri="{FF2B5EF4-FFF2-40B4-BE49-F238E27FC236}">
                <a16:creationId xmlns:a16="http://schemas.microsoft.com/office/drawing/2014/main" id="{C8CE2739-5ECD-EE74-B55D-870C8AB95DCD}"/>
              </a:ext>
            </a:extLst>
          </p:cNvPr>
          <p:cNvGrpSpPr/>
          <p:nvPr/>
        </p:nvGrpSpPr>
        <p:grpSpPr>
          <a:xfrm>
            <a:off x="7112001" y="3009800"/>
            <a:ext cx="3654424" cy="910544"/>
            <a:chOff x="7112001" y="3383643"/>
            <a:chExt cx="3654424" cy="910544"/>
          </a:xfrm>
        </p:grpSpPr>
        <p:sp>
          <p:nvSpPr>
            <p:cNvPr id="4" name="Rectangle 9">
              <a:extLst>
                <a:ext uri="{FF2B5EF4-FFF2-40B4-BE49-F238E27FC236}">
                  <a16:creationId xmlns:a16="http://schemas.microsoft.com/office/drawing/2014/main" id="{B715AAEF-F0D3-402F-93EF-911DD221C599}"/>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 name="Line 10">
              <a:extLst>
                <a:ext uri="{FF2B5EF4-FFF2-40B4-BE49-F238E27FC236}">
                  <a16:creationId xmlns:a16="http://schemas.microsoft.com/office/drawing/2014/main" id="{17EA73B5-79A9-4A0A-82BE-7C3065185435}"/>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1">
              <a:extLst>
                <a:ext uri="{FF2B5EF4-FFF2-40B4-BE49-F238E27FC236}">
                  <a16:creationId xmlns:a16="http://schemas.microsoft.com/office/drawing/2014/main" id="{31C1A452-66AE-4A1A-8DF2-31406D233F2C}"/>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Text Box 12">
              <a:extLst>
                <a:ext uri="{FF2B5EF4-FFF2-40B4-BE49-F238E27FC236}">
                  <a16:creationId xmlns:a16="http://schemas.microsoft.com/office/drawing/2014/main" id="{5682712A-677D-4EDD-B9BC-3A68631FC8EA}"/>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8" name="Text Box 13">
              <a:extLst>
                <a:ext uri="{FF2B5EF4-FFF2-40B4-BE49-F238E27FC236}">
                  <a16:creationId xmlns:a16="http://schemas.microsoft.com/office/drawing/2014/main" id="{FC438F50-BBD7-4099-A886-8747630E3D9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9" name="Text Box 14">
              <a:extLst>
                <a:ext uri="{FF2B5EF4-FFF2-40B4-BE49-F238E27FC236}">
                  <a16:creationId xmlns:a16="http://schemas.microsoft.com/office/drawing/2014/main" id="{BFF90EA4-D453-4C6F-AD8F-84D0456496F4}"/>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Tree>
    <p:extLst>
      <p:ext uri="{BB962C8B-B14F-4D97-AF65-F5344CB8AC3E}">
        <p14:creationId xmlns:p14="http://schemas.microsoft.com/office/powerpoint/2010/main" val="116700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1D825-C9C1-4742-855D-B0B43A478AA6}"/>
              </a:ext>
            </a:extLst>
          </p:cNvPr>
          <p:cNvSpPr>
            <a:spLocks noGrp="1"/>
          </p:cNvSpPr>
          <p:nvPr>
            <p:ph type="title"/>
          </p:nvPr>
        </p:nvSpPr>
        <p:spPr/>
        <p:txBody>
          <a:bodyPr>
            <a:normAutofit/>
          </a:bodyPr>
          <a:lstStyle/>
          <a:p>
            <a:r>
              <a:rPr lang="it-IT" sz="2400" b="1" dirty="0"/>
              <a:t>Steps for </a:t>
            </a:r>
            <a:r>
              <a:rPr lang="it-IT" sz="2400" b="1" dirty="0" err="1"/>
              <a:t>construction</a:t>
            </a:r>
            <a:r>
              <a:rPr lang="it-IT" sz="2400" b="1" dirty="0"/>
              <a:t> of a black box model</a:t>
            </a:r>
          </a:p>
        </p:txBody>
      </p:sp>
      <p:grpSp>
        <p:nvGrpSpPr>
          <p:cNvPr id="3" name="Group 8">
            <a:extLst>
              <a:ext uri="{FF2B5EF4-FFF2-40B4-BE49-F238E27FC236}">
                <a16:creationId xmlns:a16="http://schemas.microsoft.com/office/drawing/2014/main" id="{D054CEA5-0FB6-4130-8E0C-F74BF85991F4}"/>
              </a:ext>
            </a:extLst>
          </p:cNvPr>
          <p:cNvGrpSpPr>
            <a:grpSpLocks/>
          </p:cNvGrpSpPr>
          <p:nvPr/>
        </p:nvGrpSpPr>
        <p:grpSpPr bwMode="auto">
          <a:xfrm>
            <a:off x="6988175" y="1064520"/>
            <a:ext cx="4365625" cy="4547450"/>
            <a:chOff x="3009" y="901"/>
            <a:chExt cx="2399" cy="2660"/>
          </a:xfrm>
        </p:grpSpPr>
        <p:sp>
          <p:nvSpPr>
            <p:cNvPr id="4" name="AutoShape 9">
              <a:extLst>
                <a:ext uri="{FF2B5EF4-FFF2-40B4-BE49-F238E27FC236}">
                  <a16:creationId xmlns:a16="http://schemas.microsoft.com/office/drawing/2014/main" id="{F75C18E8-4254-442F-9469-D6862947B53C}"/>
                </a:ext>
              </a:extLst>
            </p:cNvPr>
            <p:cNvSpPr>
              <a:spLocks noChangeArrowheads="1"/>
            </p:cNvSpPr>
            <p:nvPr/>
          </p:nvSpPr>
          <p:spPr bwMode="auto">
            <a:xfrm>
              <a:off x="3279" y="901"/>
              <a:ext cx="1160" cy="350"/>
            </a:xfrm>
            <a:prstGeom prst="flowChartProcess">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it-IT" altLang="it-IT" sz="2200" dirty="0">
                  <a:latin typeface="Tahoma" panose="020B0604030504040204" pitchFamily="34" charset="0"/>
                </a:rPr>
                <a:t>Data </a:t>
              </a:r>
              <a:r>
                <a:rPr lang="it-IT" altLang="it-IT" sz="2200" dirty="0" err="1">
                  <a:latin typeface="Tahoma" panose="020B0604030504040204" pitchFamily="34" charset="0"/>
                </a:rPr>
                <a:t>collection</a:t>
              </a:r>
              <a:endParaRPr lang="it-IT" altLang="it-IT" sz="2200" dirty="0">
                <a:latin typeface="Tahoma" panose="020B0604030504040204" pitchFamily="34" charset="0"/>
              </a:endParaRPr>
            </a:p>
          </p:txBody>
        </p:sp>
        <p:sp>
          <p:nvSpPr>
            <p:cNvPr id="5" name="Line 10">
              <a:extLst>
                <a:ext uri="{FF2B5EF4-FFF2-40B4-BE49-F238E27FC236}">
                  <a16:creationId xmlns:a16="http://schemas.microsoft.com/office/drawing/2014/main" id="{45EB348C-F2CC-4E78-ABBF-4711272E33B3}"/>
                </a:ext>
              </a:extLst>
            </p:cNvPr>
            <p:cNvSpPr>
              <a:spLocks noChangeShapeType="1"/>
            </p:cNvSpPr>
            <p:nvPr/>
          </p:nvSpPr>
          <p:spPr bwMode="auto">
            <a:xfrm>
              <a:off x="3865" y="1251"/>
              <a:ext cx="0" cy="15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 name="AutoShape 11">
              <a:extLst>
                <a:ext uri="{FF2B5EF4-FFF2-40B4-BE49-F238E27FC236}">
                  <a16:creationId xmlns:a16="http://schemas.microsoft.com/office/drawing/2014/main" id="{3208DAC7-2701-4EF9-A8BC-9CBD57F5DB37}"/>
                </a:ext>
              </a:extLst>
            </p:cNvPr>
            <p:cNvSpPr>
              <a:spLocks noChangeArrowheads="1"/>
            </p:cNvSpPr>
            <p:nvPr/>
          </p:nvSpPr>
          <p:spPr bwMode="auto">
            <a:xfrm>
              <a:off x="3279" y="1405"/>
              <a:ext cx="1164" cy="428"/>
            </a:xfrm>
            <a:prstGeom prst="flowChartProcess">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it-IT" altLang="it-IT" sz="2200" dirty="0">
                  <a:latin typeface="Tahoma" panose="020B0604030504040204" pitchFamily="34" charset="0"/>
                </a:rPr>
                <a:t>Choice of the </a:t>
              </a:r>
            </a:p>
            <a:p>
              <a:pPr algn="ctr"/>
              <a:r>
                <a:rPr lang="it-IT" altLang="it-IT" sz="2200" dirty="0">
                  <a:latin typeface="Tahoma" panose="020B0604030504040204" pitchFamily="34" charset="0"/>
                </a:rPr>
                <a:t>model family</a:t>
              </a:r>
            </a:p>
          </p:txBody>
        </p:sp>
        <p:sp>
          <p:nvSpPr>
            <p:cNvPr id="7" name="Line 12">
              <a:extLst>
                <a:ext uri="{FF2B5EF4-FFF2-40B4-BE49-F238E27FC236}">
                  <a16:creationId xmlns:a16="http://schemas.microsoft.com/office/drawing/2014/main" id="{14037F87-4BF5-4106-893E-2509C5504949}"/>
                </a:ext>
              </a:extLst>
            </p:cNvPr>
            <p:cNvSpPr>
              <a:spLocks noChangeShapeType="1"/>
            </p:cNvSpPr>
            <p:nvPr/>
          </p:nvSpPr>
          <p:spPr bwMode="auto">
            <a:xfrm>
              <a:off x="3867" y="1834"/>
              <a:ext cx="0" cy="15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 name="AutoShape 13">
              <a:extLst>
                <a:ext uri="{FF2B5EF4-FFF2-40B4-BE49-F238E27FC236}">
                  <a16:creationId xmlns:a16="http://schemas.microsoft.com/office/drawing/2014/main" id="{7EF4E662-CC48-4EA4-858E-289791749EA8}"/>
                </a:ext>
              </a:extLst>
            </p:cNvPr>
            <p:cNvSpPr>
              <a:spLocks noChangeArrowheads="1"/>
            </p:cNvSpPr>
            <p:nvPr/>
          </p:nvSpPr>
          <p:spPr bwMode="auto">
            <a:xfrm>
              <a:off x="3360" y="1980"/>
              <a:ext cx="977" cy="265"/>
            </a:xfrm>
            <a:prstGeom prst="flowChartProcess">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it-IT" altLang="it-IT" sz="2200" dirty="0" err="1">
                  <a:latin typeface="Tahoma" panose="020B0604030504040204" pitchFamily="34" charset="0"/>
                </a:rPr>
                <a:t>Identification</a:t>
              </a:r>
              <a:endParaRPr lang="it-IT" altLang="it-IT" sz="2200" dirty="0">
                <a:latin typeface="Tahoma" panose="020B0604030504040204" pitchFamily="34" charset="0"/>
              </a:endParaRPr>
            </a:p>
          </p:txBody>
        </p:sp>
        <p:sp>
          <p:nvSpPr>
            <p:cNvPr id="9" name="Line 14">
              <a:extLst>
                <a:ext uri="{FF2B5EF4-FFF2-40B4-BE49-F238E27FC236}">
                  <a16:creationId xmlns:a16="http://schemas.microsoft.com/office/drawing/2014/main" id="{D28A4095-289B-4B3D-8F6D-739FC006CCFB}"/>
                </a:ext>
              </a:extLst>
            </p:cNvPr>
            <p:cNvSpPr>
              <a:spLocks noChangeShapeType="1"/>
            </p:cNvSpPr>
            <p:nvPr/>
          </p:nvSpPr>
          <p:spPr bwMode="auto">
            <a:xfrm>
              <a:off x="3858" y="2238"/>
              <a:ext cx="0" cy="15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AutoShape 15">
              <a:extLst>
                <a:ext uri="{FF2B5EF4-FFF2-40B4-BE49-F238E27FC236}">
                  <a16:creationId xmlns:a16="http://schemas.microsoft.com/office/drawing/2014/main" id="{D1815C79-9F13-4116-A15E-52125DA3C856}"/>
                </a:ext>
              </a:extLst>
            </p:cNvPr>
            <p:cNvSpPr>
              <a:spLocks noChangeArrowheads="1"/>
            </p:cNvSpPr>
            <p:nvPr/>
          </p:nvSpPr>
          <p:spPr bwMode="auto">
            <a:xfrm>
              <a:off x="3009" y="2380"/>
              <a:ext cx="1671" cy="652"/>
            </a:xfrm>
            <a:prstGeom prst="flowChartDecision">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it-IT" altLang="it-IT" sz="2200" dirty="0" err="1">
                  <a:latin typeface="Tahoma" panose="020B0604030504040204" pitchFamily="34" charset="0"/>
                </a:rPr>
                <a:t>Validation</a:t>
              </a:r>
              <a:r>
                <a:rPr lang="it-IT" altLang="it-IT" sz="2200" dirty="0">
                  <a:latin typeface="Tahoma" panose="020B0604030504040204" pitchFamily="34" charset="0"/>
                </a:rPr>
                <a:t> and test</a:t>
              </a:r>
            </a:p>
          </p:txBody>
        </p:sp>
        <p:sp>
          <p:nvSpPr>
            <p:cNvPr id="11" name="Freeform 16">
              <a:extLst>
                <a:ext uri="{FF2B5EF4-FFF2-40B4-BE49-F238E27FC236}">
                  <a16:creationId xmlns:a16="http://schemas.microsoft.com/office/drawing/2014/main" id="{F13CB409-87EA-4CE6-8AAD-61D2DE91EE64}"/>
                </a:ext>
              </a:extLst>
            </p:cNvPr>
            <p:cNvSpPr>
              <a:spLocks/>
            </p:cNvSpPr>
            <p:nvPr/>
          </p:nvSpPr>
          <p:spPr bwMode="auto">
            <a:xfrm>
              <a:off x="4439" y="1603"/>
              <a:ext cx="557" cy="1106"/>
            </a:xfrm>
            <a:custGeom>
              <a:avLst/>
              <a:gdLst>
                <a:gd name="T0" fmla="*/ 206 w 557"/>
                <a:gd name="T1" fmla="*/ 1106 h 1106"/>
                <a:gd name="T2" fmla="*/ 557 w 557"/>
                <a:gd name="T3" fmla="*/ 1106 h 1106"/>
                <a:gd name="T4" fmla="*/ 557 w 557"/>
                <a:gd name="T5" fmla="*/ 0 h 1106"/>
                <a:gd name="T6" fmla="*/ 0 w 557"/>
                <a:gd name="T7" fmla="*/ 0 h 1106"/>
              </a:gdLst>
              <a:ahLst/>
              <a:cxnLst>
                <a:cxn ang="0">
                  <a:pos x="T0" y="T1"/>
                </a:cxn>
                <a:cxn ang="0">
                  <a:pos x="T2" y="T3"/>
                </a:cxn>
                <a:cxn ang="0">
                  <a:pos x="T4" y="T5"/>
                </a:cxn>
                <a:cxn ang="0">
                  <a:pos x="T6" y="T7"/>
                </a:cxn>
              </a:cxnLst>
              <a:rect l="0" t="0" r="r" b="b"/>
              <a:pathLst>
                <a:path w="557" h="1106">
                  <a:moveTo>
                    <a:pt x="206" y="1106"/>
                  </a:moveTo>
                  <a:lnTo>
                    <a:pt x="557" y="1106"/>
                  </a:lnTo>
                  <a:lnTo>
                    <a:pt x="557" y="0"/>
                  </a:lnTo>
                  <a:lnTo>
                    <a:pt x="0" y="0"/>
                  </a:ln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Freeform 17">
              <a:extLst>
                <a:ext uri="{FF2B5EF4-FFF2-40B4-BE49-F238E27FC236}">
                  <a16:creationId xmlns:a16="http://schemas.microsoft.com/office/drawing/2014/main" id="{56227CBE-5B65-4F90-B857-95E02D201E63}"/>
                </a:ext>
              </a:extLst>
            </p:cNvPr>
            <p:cNvSpPr>
              <a:spLocks/>
            </p:cNvSpPr>
            <p:nvPr/>
          </p:nvSpPr>
          <p:spPr bwMode="auto">
            <a:xfrm>
              <a:off x="4439" y="1054"/>
              <a:ext cx="557" cy="557"/>
            </a:xfrm>
            <a:custGeom>
              <a:avLst/>
              <a:gdLst>
                <a:gd name="T0" fmla="*/ 634 w 634"/>
                <a:gd name="T1" fmla="*/ 497 h 497"/>
                <a:gd name="T2" fmla="*/ 634 w 634"/>
                <a:gd name="T3" fmla="*/ 0 h 497"/>
                <a:gd name="T4" fmla="*/ 0 w 634"/>
                <a:gd name="T5" fmla="*/ 0 h 497"/>
              </a:gdLst>
              <a:ahLst/>
              <a:cxnLst>
                <a:cxn ang="0">
                  <a:pos x="T0" y="T1"/>
                </a:cxn>
                <a:cxn ang="0">
                  <a:pos x="T2" y="T3"/>
                </a:cxn>
                <a:cxn ang="0">
                  <a:pos x="T4" y="T5"/>
                </a:cxn>
              </a:cxnLst>
              <a:rect l="0" t="0" r="r" b="b"/>
              <a:pathLst>
                <a:path w="634" h="497">
                  <a:moveTo>
                    <a:pt x="634" y="497"/>
                  </a:moveTo>
                  <a:lnTo>
                    <a:pt x="634" y="0"/>
                  </a:lnTo>
                  <a:lnTo>
                    <a:pt x="0" y="0"/>
                  </a:ln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Line 18">
              <a:extLst>
                <a:ext uri="{FF2B5EF4-FFF2-40B4-BE49-F238E27FC236}">
                  <a16:creationId xmlns:a16="http://schemas.microsoft.com/office/drawing/2014/main" id="{E010DDF9-DDAD-4828-98E4-162EBCEA5E1D}"/>
                </a:ext>
              </a:extLst>
            </p:cNvPr>
            <p:cNvSpPr>
              <a:spLocks noChangeShapeType="1"/>
            </p:cNvSpPr>
            <p:nvPr/>
          </p:nvSpPr>
          <p:spPr bwMode="auto">
            <a:xfrm>
              <a:off x="3841" y="3042"/>
              <a:ext cx="0" cy="26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 name="AutoShape 19">
              <a:extLst>
                <a:ext uri="{FF2B5EF4-FFF2-40B4-BE49-F238E27FC236}">
                  <a16:creationId xmlns:a16="http://schemas.microsoft.com/office/drawing/2014/main" id="{D91FD9FF-B094-49B9-A30D-DCC4803D4A17}"/>
                </a:ext>
              </a:extLst>
            </p:cNvPr>
            <p:cNvSpPr>
              <a:spLocks noChangeArrowheads="1"/>
            </p:cNvSpPr>
            <p:nvPr/>
          </p:nvSpPr>
          <p:spPr bwMode="auto">
            <a:xfrm>
              <a:off x="3343" y="3296"/>
              <a:ext cx="977" cy="265"/>
            </a:xfrm>
            <a:prstGeom prst="flowChartProcess">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it-IT" altLang="it-IT" sz="2200" dirty="0">
                  <a:latin typeface="Tahoma" panose="020B0604030504040204" pitchFamily="34" charset="0"/>
                </a:rPr>
                <a:t>Use</a:t>
              </a:r>
            </a:p>
          </p:txBody>
        </p:sp>
        <p:sp>
          <p:nvSpPr>
            <p:cNvPr id="15" name="Text Box 20">
              <a:extLst>
                <a:ext uri="{FF2B5EF4-FFF2-40B4-BE49-F238E27FC236}">
                  <a16:creationId xmlns:a16="http://schemas.microsoft.com/office/drawing/2014/main" id="{8E6ECEAF-BF9D-48C6-B299-4EFC95BE4DDD}"/>
                </a:ext>
              </a:extLst>
            </p:cNvPr>
            <p:cNvSpPr txBox="1">
              <a:spLocks noChangeArrowheads="1"/>
            </p:cNvSpPr>
            <p:nvPr/>
          </p:nvSpPr>
          <p:spPr bwMode="auto">
            <a:xfrm>
              <a:off x="3360" y="3001"/>
              <a:ext cx="44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sz="2200" dirty="0">
                  <a:latin typeface="Tahoma" panose="020B0604030504040204" pitchFamily="34" charset="0"/>
                </a:rPr>
                <a:t>YES</a:t>
              </a:r>
            </a:p>
          </p:txBody>
        </p:sp>
        <p:sp>
          <p:nvSpPr>
            <p:cNvPr id="16" name="Text Box 21">
              <a:extLst>
                <a:ext uri="{FF2B5EF4-FFF2-40B4-BE49-F238E27FC236}">
                  <a16:creationId xmlns:a16="http://schemas.microsoft.com/office/drawing/2014/main" id="{8F7E3E67-B001-4671-A143-4306FD1358A2}"/>
                </a:ext>
              </a:extLst>
            </p:cNvPr>
            <p:cNvSpPr txBox="1">
              <a:spLocks noChangeArrowheads="1"/>
            </p:cNvSpPr>
            <p:nvPr/>
          </p:nvSpPr>
          <p:spPr bwMode="auto">
            <a:xfrm>
              <a:off x="5022" y="2306"/>
              <a:ext cx="386" cy="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200">
                  <a:latin typeface="Tahoma" panose="020B0604030504040204" pitchFamily="34" charset="0"/>
                </a:rPr>
                <a:t>NO</a:t>
              </a:r>
            </a:p>
          </p:txBody>
        </p:sp>
      </p:grpSp>
      <p:sp>
        <p:nvSpPr>
          <p:cNvPr id="17" name="CasellaDiTesto 16">
            <a:extLst>
              <a:ext uri="{FF2B5EF4-FFF2-40B4-BE49-F238E27FC236}">
                <a16:creationId xmlns:a16="http://schemas.microsoft.com/office/drawing/2014/main" id="{C3CA71DD-499A-456A-81BE-3329B9283A7B}"/>
              </a:ext>
            </a:extLst>
          </p:cNvPr>
          <p:cNvSpPr txBox="1"/>
          <p:nvPr/>
        </p:nvSpPr>
        <p:spPr>
          <a:xfrm>
            <a:off x="328046" y="1327882"/>
            <a:ext cx="6096001" cy="40934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it-IT" sz="2000" dirty="0">
                <a:solidFill>
                  <a:schemeClr val="accent1">
                    <a:lumMod val="75000"/>
                  </a:schemeClr>
                </a:solidFill>
                <a:latin typeface="Arial" panose="020B0604020202020204" pitchFamily="34" charset="0"/>
                <a:cs typeface="Arial" panose="020B0604020202020204" pitchFamily="34" charset="0"/>
              </a:rPr>
              <a:t>Definition of the </a:t>
            </a:r>
            <a:r>
              <a:rPr lang="it-IT" sz="2000" dirty="0" err="1">
                <a:solidFill>
                  <a:schemeClr val="accent1">
                    <a:lumMod val="75000"/>
                  </a:schemeClr>
                </a:solidFill>
                <a:latin typeface="Arial" panose="020B0604020202020204" pitchFamily="34" charset="0"/>
                <a:cs typeface="Arial" panose="020B0604020202020204" pitchFamily="34" charset="0"/>
              </a:rPr>
              <a:t>protocols</a:t>
            </a:r>
            <a:endParaRPr lang="it-IT" sz="2000" dirty="0">
              <a:solidFill>
                <a:schemeClr val="accent1">
                  <a:lumMod val="75000"/>
                </a:schemeClr>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it-IT" sz="2000" dirty="0">
                <a:solidFill>
                  <a:schemeClr val="accent1">
                    <a:lumMod val="75000"/>
                  </a:schemeClr>
                </a:solidFill>
                <a:latin typeface="Arial" panose="020B0604020202020204" pitchFamily="34" charset="0"/>
                <a:cs typeface="Arial" panose="020B0604020202020204" pitchFamily="34" charset="0"/>
              </a:rPr>
              <a:t>Equation </a:t>
            </a:r>
            <a:r>
              <a:rPr lang="it-IT" sz="2000" dirty="0" err="1">
                <a:solidFill>
                  <a:schemeClr val="accent1">
                    <a:lumMod val="75000"/>
                  </a:schemeClr>
                </a:solidFill>
                <a:latin typeface="Arial" panose="020B0604020202020204" pitchFamily="34" charset="0"/>
                <a:cs typeface="Arial" panose="020B0604020202020204" pitchFamily="34" charset="0"/>
              </a:rPr>
              <a:t>describing</a:t>
            </a:r>
            <a:r>
              <a:rPr lang="it-IT" sz="2000" dirty="0">
                <a:solidFill>
                  <a:schemeClr val="accent1">
                    <a:lumMod val="75000"/>
                  </a:schemeClr>
                </a:solidFill>
                <a:latin typeface="Arial" panose="020B0604020202020204" pitchFamily="34" charset="0"/>
                <a:cs typeface="Arial" panose="020B0604020202020204" pitchFamily="34" charset="0"/>
              </a:rPr>
              <a:t> the </a:t>
            </a:r>
            <a:r>
              <a:rPr lang="it-IT" sz="2000" dirty="0" err="1">
                <a:solidFill>
                  <a:schemeClr val="accent1">
                    <a:lumMod val="75000"/>
                  </a:schemeClr>
                </a:solidFill>
                <a:latin typeface="Arial" panose="020B0604020202020204" pitchFamily="34" charset="0"/>
                <a:cs typeface="Arial" panose="020B0604020202020204" pitchFamily="34" charset="0"/>
              </a:rPr>
              <a:t>evolution</a:t>
            </a:r>
            <a:r>
              <a:rPr lang="it-IT" sz="2000" dirty="0">
                <a:solidFill>
                  <a:schemeClr val="accent1">
                    <a:lumMod val="75000"/>
                  </a:schemeClr>
                </a:solidFill>
                <a:latin typeface="Arial" panose="020B0604020202020204" pitchFamily="34" charset="0"/>
                <a:cs typeface="Arial" panose="020B0604020202020204" pitchFamily="34" charset="0"/>
              </a:rPr>
              <a:t> of the </a:t>
            </a:r>
            <a:r>
              <a:rPr lang="it-IT" sz="2000" dirty="0" err="1">
                <a:solidFill>
                  <a:schemeClr val="accent1">
                    <a:lumMod val="75000"/>
                  </a:schemeClr>
                </a:solidFill>
                <a:latin typeface="Arial" panose="020B0604020202020204" pitchFamily="34" charset="0"/>
                <a:cs typeface="Arial" panose="020B0604020202020204" pitchFamily="34" charset="0"/>
              </a:rPr>
              <a:t>process</a:t>
            </a:r>
            <a:r>
              <a:rPr lang="it-IT" sz="2000" dirty="0">
                <a:solidFill>
                  <a:schemeClr val="accent1">
                    <a:lumMod val="75000"/>
                  </a:schemeClr>
                </a:solidFill>
                <a:latin typeface="Arial" panose="020B0604020202020204" pitchFamily="34" charset="0"/>
                <a:cs typeface="Arial" panose="020B0604020202020204" pitchFamily="34" charset="0"/>
              </a:rPr>
              <a:t> (</a:t>
            </a:r>
            <a:r>
              <a:rPr lang="it-IT" sz="2000" dirty="0" err="1">
                <a:solidFill>
                  <a:schemeClr val="accent1">
                    <a:lumMod val="75000"/>
                  </a:schemeClr>
                </a:solidFill>
                <a:latin typeface="Arial" panose="020B0604020202020204" pitchFamily="34" charset="0"/>
                <a:cs typeface="Arial" panose="020B0604020202020204" pitchFamily="34" charset="0"/>
              </a:rPr>
              <a:t>signal</a:t>
            </a:r>
            <a:r>
              <a:rPr lang="it-IT" sz="2000" dirty="0">
                <a:solidFill>
                  <a:schemeClr val="accent1">
                    <a:lumMod val="75000"/>
                  </a:schemeClr>
                </a:solidFill>
                <a:latin typeface="Arial" panose="020B0604020202020204" pitchFamily="34" charset="0"/>
                <a:cs typeface="Arial" panose="020B0604020202020204" pitchFamily="34" charset="0"/>
              </a:rPr>
              <a:t>) in </a:t>
            </a:r>
            <a:r>
              <a:rPr lang="it-IT" sz="2000" dirty="0" err="1">
                <a:solidFill>
                  <a:schemeClr val="accent1">
                    <a:lumMod val="75000"/>
                  </a:schemeClr>
                </a:solidFill>
                <a:latin typeface="Arial" panose="020B0604020202020204" pitchFamily="34" charset="0"/>
                <a:cs typeface="Arial" panose="020B0604020202020204" pitchFamily="34" charset="0"/>
              </a:rPr>
              <a:t>which</a:t>
            </a:r>
            <a:r>
              <a:rPr lang="it-IT" sz="2000" dirty="0">
                <a:solidFill>
                  <a:schemeClr val="accent1">
                    <a:lumMod val="75000"/>
                  </a:schemeClr>
                </a:solidFill>
                <a:latin typeface="Arial" panose="020B0604020202020204" pitchFamily="34" charset="0"/>
                <a:cs typeface="Arial" panose="020B0604020202020204" pitchFamily="34" charset="0"/>
              </a:rPr>
              <a:t> the «</a:t>
            </a:r>
            <a:r>
              <a:rPr lang="it-IT" sz="2000" dirty="0" err="1">
                <a:solidFill>
                  <a:schemeClr val="accent1">
                    <a:lumMod val="75000"/>
                  </a:schemeClr>
                </a:solidFill>
                <a:latin typeface="Arial" panose="020B0604020202020204" pitchFamily="34" charset="0"/>
                <a:cs typeface="Arial" panose="020B0604020202020204" pitchFamily="34" charset="0"/>
              </a:rPr>
              <a:t>parameters</a:t>
            </a:r>
            <a:r>
              <a:rPr lang="it-IT" sz="2000" dirty="0">
                <a:solidFill>
                  <a:schemeClr val="accent1">
                    <a:lumMod val="75000"/>
                  </a:schemeClr>
                </a:solidFill>
                <a:latin typeface="Arial" panose="020B0604020202020204" pitchFamily="34" charset="0"/>
                <a:cs typeface="Arial" panose="020B0604020202020204" pitchFamily="34" charset="0"/>
              </a:rPr>
              <a:t>» are </a:t>
            </a:r>
            <a:r>
              <a:rPr lang="it-IT" sz="2000" dirty="0" err="1">
                <a:solidFill>
                  <a:schemeClr val="accent1">
                    <a:lumMod val="75000"/>
                  </a:schemeClr>
                </a:solidFill>
                <a:latin typeface="Arial" panose="020B0604020202020204" pitchFamily="34" charset="0"/>
                <a:cs typeface="Arial" panose="020B0604020202020204" pitchFamily="34" charset="0"/>
              </a:rPr>
              <a:t>unknown</a:t>
            </a:r>
            <a:endParaRPr lang="it-IT" sz="2000" dirty="0">
              <a:solidFill>
                <a:schemeClr val="accent1">
                  <a:lumMod val="75000"/>
                </a:schemeClr>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it-IT" sz="2000" dirty="0" err="1">
                <a:solidFill>
                  <a:schemeClr val="accent1">
                    <a:lumMod val="75000"/>
                  </a:schemeClr>
                </a:solidFill>
                <a:latin typeface="Arial" panose="020B0604020202020204" pitchFamily="34" charset="0"/>
                <a:cs typeface="Arial" panose="020B0604020202020204" pitchFamily="34" charset="0"/>
              </a:rPr>
              <a:t>Estimation</a:t>
            </a:r>
            <a:r>
              <a:rPr lang="it-IT" sz="2000" dirty="0">
                <a:solidFill>
                  <a:schemeClr val="accent1">
                    <a:lumMod val="75000"/>
                  </a:schemeClr>
                </a:solidFill>
                <a:latin typeface="Arial" panose="020B0604020202020204" pitchFamily="34" charset="0"/>
                <a:cs typeface="Arial" panose="020B0604020202020204" pitchFamily="34" charset="0"/>
              </a:rPr>
              <a:t> of the </a:t>
            </a:r>
            <a:r>
              <a:rPr lang="it-IT" sz="2000" dirty="0" err="1">
                <a:solidFill>
                  <a:schemeClr val="accent1">
                    <a:lumMod val="75000"/>
                  </a:schemeClr>
                </a:solidFill>
                <a:latin typeface="Arial" panose="020B0604020202020204" pitchFamily="34" charset="0"/>
                <a:cs typeface="Arial" panose="020B0604020202020204" pitchFamily="34" charset="0"/>
              </a:rPr>
              <a:t>unknown</a:t>
            </a:r>
            <a:r>
              <a:rPr lang="it-IT" sz="2000" dirty="0">
                <a:solidFill>
                  <a:schemeClr val="accent1">
                    <a:lumMod val="75000"/>
                  </a:schemeClr>
                </a:solidFill>
                <a:latin typeface="Arial" panose="020B0604020202020204" pitchFamily="34" charset="0"/>
                <a:cs typeface="Arial" panose="020B0604020202020204" pitchFamily="34" charset="0"/>
              </a:rPr>
              <a:t> </a:t>
            </a:r>
            <a:r>
              <a:rPr lang="it-IT" sz="2000" dirty="0" err="1">
                <a:solidFill>
                  <a:schemeClr val="accent1">
                    <a:lumMod val="75000"/>
                  </a:schemeClr>
                </a:solidFill>
                <a:latin typeface="Arial" panose="020B0604020202020204" pitchFamily="34" charset="0"/>
                <a:cs typeface="Arial" panose="020B0604020202020204" pitchFamily="34" charset="0"/>
              </a:rPr>
              <a:t>parameters</a:t>
            </a:r>
            <a:r>
              <a:rPr lang="it-IT" sz="2000" dirty="0">
                <a:solidFill>
                  <a:schemeClr val="accent1">
                    <a:lumMod val="75000"/>
                  </a:schemeClr>
                </a:solidFill>
                <a:latin typeface="Arial" panose="020B0604020202020204" pitchFamily="34" charset="0"/>
                <a:cs typeface="Arial" panose="020B0604020202020204" pitchFamily="34" charset="0"/>
              </a:rPr>
              <a:t> </a:t>
            </a:r>
            <a:r>
              <a:rPr lang="it-IT" sz="2000" dirty="0" err="1">
                <a:solidFill>
                  <a:schemeClr val="accent1">
                    <a:lumMod val="75000"/>
                  </a:schemeClr>
                </a:solidFill>
                <a:latin typeface="Arial" panose="020B0604020202020204" pitchFamily="34" charset="0"/>
                <a:cs typeface="Arial" panose="020B0604020202020204" pitchFamily="34" charset="0"/>
              </a:rPr>
              <a:t>based</a:t>
            </a:r>
            <a:r>
              <a:rPr lang="it-IT" sz="2000" dirty="0">
                <a:solidFill>
                  <a:schemeClr val="accent1">
                    <a:lumMod val="75000"/>
                  </a:schemeClr>
                </a:solidFill>
                <a:latin typeface="Arial" panose="020B0604020202020204" pitchFamily="34" charset="0"/>
                <a:cs typeface="Arial" panose="020B0604020202020204" pitchFamily="34" charset="0"/>
              </a:rPr>
              <a:t> on the </a:t>
            </a:r>
            <a:r>
              <a:rPr lang="it-IT" sz="2000" dirty="0" err="1">
                <a:solidFill>
                  <a:schemeClr val="accent1">
                    <a:lumMod val="75000"/>
                  </a:schemeClr>
                </a:solidFill>
                <a:latin typeface="Arial" panose="020B0604020202020204" pitchFamily="34" charset="0"/>
                <a:cs typeface="Arial" panose="020B0604020202020204" pitchFamily="34" charset="0"/>
              </a:rPr>
              <a:t>optimization</a:t>
            </a:r>
            <a:r>
              <a:rPr lang="it-IT" sz="2000" dirty="0">
                <a:solidFill>
                  <a:schemeClr val="accent1">
                    <a:lumMod val="75000"/>
                  </a:schemeClr>
                </a:solidFill>
                <a:latin typeface="Arial" panose="020B0604020202020204" pitchFamily="34" charset="0"/>
                <a:cs typeface="Arial" panose="020B0604020202020204" pitchFamily="34" charset="0"/>
              </a:rPr>
              <a:t> of a «cost </a:t>
            </a:r>
            <a:r>
              <a:rPr lang="it-IT" sz="2000" dirty="0" err="1">
                <a:solidFill>
                  <a:schemeClr val="accent1">
                    <a:lumMod val="75000"/>
                  </a:schemeClr>
                </a:solidFill>
                <a:latin typeface="Arial" panose="020B0604020202020204" pitchFamily="34" charset="0"/>
                <a:cs typeface="Arial" panose="020B0604020202020204" pitchFamily="34" charset="0"/>
              </a:rPr>
              <a:t>function</a:t>
            </a:r>
            <a:r>
              <a:rPr lang="it-IT" sz="2000" dirty="0">
                <a:solidFill>
                  <a:schemeClr val="accent1">
                    <a:lumMod val="75000"/>
                  </a:schemeClr>
                </a:solidFill>
                <a:latin typeface="Arial" panose="020B0604020202020204" pitchFamily="34" charset="0"/>
                <a:cs typeface="Arial" panose="020B0604020202020204" pitchFamily="34" charset="0"/>
              </a:rPr>
              <a:t>»</a:t>
            </a:r>
          </a:p>
          <a:p>
            <a:pPr marL="285750" indent="-285750">
              <a:spcAft>
                <a:spcPts val="1200"/>
              </a:spcAft>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Validation is based on statistical tests and on the comparison between models of different order (estimation error)</a:t>
            </a:r>
          </a:p>
          <a:p>
            <a:pPr marL="285750" indent="-285750">
              <a:spcAft>
                <a:spcPts val="1200"/>
              </a:spcAft>
              <a:buFont typeface="Arial" panose="020B0604020202020204" pitchFamily="34" charset="0"/>
              <a:buChar char="•"/>
            </a:pPr>
            <a:r>
              <a:rPr lang="en-US" sz="2000" dirty="0">
                <a:solidFill>
                  <a:schemeClr val="accent1">
                    <a:lumMod val="75000"/>
                  </a:schemeClr>
                </a:solidFill>
                <a:latin typeface="Arial" panose="020B0604020202020204" pitchFamily="34" charset="0"/>
                <a:cs typeface="Arial" panose="020B0604020202020204" pitchFamily="34" charset="0"/>
              </a:rPr>
              <a:t>Test is based on the behavior of the model with respect to data others from the ones used for training</a:t>
            </a:r>
            <a:endParaRPr lang="it-IT" sz="2000" dirty="0">
              <a:solidFill>
                <a:schemeClr val="accent1">
                  <a:lumMod val="75000"/>
                </a:schemeClr>
              </a:solidFill>
              <a:latin typeface="Arial" panose="020B0604020202020204" pitchFamily="34" charset="0"/>
              <a:cs typeface="Arial" panose="020B0604020202020204" pitchFamily="34" charset="0"/>
            </a:endParaRPr>
          </a:p>
        </p:txBody>
      </p:sp>
      <p:sp>
        <p:nvSpPr>
          <p:cNvPr id="19" name="Fumetto: rettangolo 18">
            <a:extLst>
              <a:ext uri="{FF2B5EF4-FFF2-40B4-BE49-F238E27FC236}">
                <a16:creationId xmlns:a16="http://schemas.microsoft.com/office/drawing/2014/main" id="{F32CD0AC-D13D-406B-8325-32D1D80024B2}"/>
              </a:ext>
            </a:extLst>
          </p:cNvPr>
          <p:cNvSpPr/>
          <p:nvPr/>
        </p:nvSpPr>
        <p:spPr>
          <a:xfrm>
            <a:off x="10667748" y="2552483"/>
            <a:ext cx="1426281" cy="795167"/>
          </a:xfrm>
          <a:prstGeom prst="wedgeRectCallout">
            <a:avLst>
              <a:gd name="adj1" fmla="val -145362"/>
              <a:gd name="adj2" fmla="val 3375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3EEDF82F-0196-49B3-AA68-89646A7A5349}"/>
              </a:ext>
            </a:extLst>
          </p:cNvPr>
          <p:cNvSpPr txBox="1"/>
          <p:nvPr/>
        </p:nvSpPr>
        <p:spPr>
          <a:xfrm>
            <a:off x="10667748" y="2724475"/>
            <a:ext cx="1409681" cy="400110"/>
          </a:xfrm>
          <a:prstGeom prst="rect">
            <a:avLst/>
          </a:prstGeom>
          <a:noFill/>
        </p:spPr>
        <p:txBody>
          <a:bodyPr wrap="none" rtlCol="0">
            <a:spAutoFit/>
          </a:bodyPr>
          <a:lstStyle/>
          <a:p>
            <a:r>
              <a:rPr lang="it-IT" sz="2000" b="1" dirty="0">
                <a:solidFill>
                  <a:srgbClr val="FF0000"/>
                </a:solidFill>
              </a:rPr>
              <a:t>Training set</a:t>
            </a:r>
          </a:p>
        </p:txBody>
      </p:sp>
      <p:sp>
        <p:nvSpPr>
          <p:cNvPr id="22" name="Fumetto: rettangolo 21">
            <a:extLst>
              <a:ext uri="{FF2B5EF4-FFF2-40B4-BE49-F238E27FC236}">
                <a16:creationId xmlns:a16="http://schemas.microsoft.com/office/drawing/2014/main" id="{F4F2A280-5F82-480D-A638-D3097BC821A6}"/>
              </a:ext>
            </a:extLst>
          </p:cNvPr>
          <p:cNvSpPr/>
          <p:nvPr/>
        </p:nvSpPr>
        <p:spPr>
          <a:xfrm>
            <a:off x="10960362" y="4554492"/>
            <a:ext cx="1171880" cy="795167"/>
          </a:xfrm>
          <a:prstGeom prst="wedgeRectCallout">
            <a:avLst>
              <a:gd name="adj1" fmla="val -117997"/>
              <a:gd name="adj2" fmla="val -6581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1C6CD4A5-6B45-4C73-B996-3B88EE46E873}"/>
              </a:ext>
            </a:extLst>
          </p:cNvPr>
          <p:cNvSpPr txBox="1"/>
          <p:nvPr/>
        </p:nvSpPr>
        <p:spPr>
          <a:xfrm>
            <a:off x="11054596" y="4758825"/>
            <a:ext cx="983411" cy="400110"/>
          </a:xfrm>
          <a:prstGeom prst="rect">
            <a:avLst/>
          </a:prstGeom>
          <a:noFill/>
        </p:spPr>
        <p:txBody>
          <a:bodyPr wrap="none" rtlCol="0">
            <a:spAutoFit/>
          </a:bodyPr>
          <a:lstStyle/>
          <a:p>
            <a:r>
              <a:rPr lang="it-IT" sz="2000" b="1" dirty="0">
                <a:solidFill>
                  <a:srgbClr val="FF0000"/>
                </a:solidFill>
              </a:rPr>
              <a:t>Test set</a:t>
            </a:r>
          </a:p>
        </p:txBody>
      </p:sp>
    </p:spTree>
    <p:extLst>
      <p:ext uri="{BB962C8B-B14F-4D97-AF65-F5344CB8AC3E}">
        <p14:creationId xmlns:p14="http://schemas.microsoft.com/office/powerpoint/2010/main" val="168587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A6C1F5-4E28-BD22-37C8-79EB8730E1E1}"/>
              </a:ext>
            </a:extLst>
          </p:cNvPr>
          <p:cNvSpPr>
            <a:spLocks noGrp="1"/>
          </p:cNvSpPr>
          <p:nvPr>
            <p:ph type="title"/>
          </p:nvPr>
        </p:nvSpPr>
        <p:spPr/>
        <p:txBody>
          <a:bodyPr/>
          <a:lstStyle/>
          <a:p>
            <a:r>
              <a:rPr lang="it-IT" dirty="0"/>
              <a:t>Choice of the model family</a:t>
            </a:r>
          </a:p>
        </p:txBody>
      </p:sp>
      <p:sp>
        <p:nvSpPr>
          <p:cNvPr id="6" name="TextBox 5">
            <a:extLst>
              <a:ext uri="{FF2B5EF4-FFF2-40B4-BE49-F238E27FC236}">
                <a16:creationId xmlns:a16="http://schemas.microsoft.com/office/drawing/2014/main" id="{69B8F32C-A4BE-AE7C-0E88-04254032DED0}"/>
              </a:ext>
            </a:extLst>
          </p:cNvPr>
          <p:cNvSpPr txBox="1"/>
          <p:nvPr/>
        </p:nvSpPr>
        <p:spPr>
          <a:xfrm flipH="1">
            <a:off x="1101576" y="4068826"/>
            <a:ext cx="9916694" cy="1678986"/>
          </a:xfrm>
          <a:prstGeom prst="rect">
            <a:avLst/>
          </a:prstGeom>
          <a:noFill/>
        </p:spPr>
        <p:txBody>
          <a:bodyPr wrap="square" rtlCol="0">
            <a:spAutoFit/>
          </a:bodyPr>
          <a:lstStyle/>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 + 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2400" i="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 </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u(n-1), u(n-M), y(n-1), … , y(n-L))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(n-M) + e(n)</a:t>
            </a:r>
          </a:p>
        </p:txBody>
      </p:sp>
      <p:grpSp>
        <p:nvGrpSpPr>
          <p:cNvPr id="14" name="Group 13">
            <a:extLst>
              <a:ext uri="{FF2B5EF4-FFF2-40B4-BE49-F238E27FC236}">
                <a16:creationId xmlns:a16="http://schemas.microsoft.com/office/drawing/2014/main" id="{0507AC8B-2EF3-B1E4-B7C7-CC6218A3473A}"/>
              </a:ext>
            </a:extLst>
          </p:cNvPr>
          <p:cNvGrpSpPr/>
          <p:nvPr/>
        </p:nvGrpSpPr>
        <p:grpSpPr>
          <a:xfrm>
            <a:off x="828044" y="2490690"/>
            <a:ext cx="4329508" cy="1116478"/>
            <a:chOff x="7112001" y="3383643"/>
            <a:chExt cx="3654424" cy="910544"/>
          </a:xfrm>
        </p:grpSpPr>
        <p:sp>
          <p:nvSpPr>
            <p:cNvPr id="15" name="Rectangle 9">
              <a:extLst>
                <a:ext uri="{FF2B5EF4-FFF2-40B4-BE49-F238E27FC236}">
                  <a16:creationId xmlns:a16="http://schemas.microsoft.com/office/drawing/2014/main" id="{FEF80A26-C969-686C-08E0-C707ED562A8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43E625A9-74FF-7020-BCDF-76EFABBB2D09}"/>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1">
              <a:extLst>
                <a:ext uri="{FF2B5EF4-FFF2-40B4-BE49-F238E27FC236}">
                  <a16:creationId xmlns:a16="http://schemas.microsoft.com/office/drawing/2014/main" id="{0237F64D-9D16-0425-F514-FD33CD68EE08}"/>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12">
              <a:extLst>
                <a:ext uri="{FF2B5EF4-FFF2-40B4-BE49-F238E27FC236}">
                  <a16:creationId xmlns:a16="http://schemas.microsoft.com/office/drawing/2014/main" id="{EF3F9F3A-8EFE-5177-BDA4-5299687BEBEF}"/>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19" name="Text Box 13">
              <a:extLst>
                <a:ext uri="{FF2B5EF4-FFF2-40B4-BE49-F238E27FC236}">
                  <a16:creationId xmlns:a16="http://schemas.microsoft.com/office/drawing/2014/main" id="{637AECFF-A1A9-6FD9-260D-184D5DCD0F3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20" name="Text Box 14">
              <a:extLst>
                <a:ext uri="{FF2B5EF4-FFF2-40B4-BE49-F238E27FC236}">
                  <a16:creationId xmlns:a16="http://schemas.microsoft.com/office/drawing/2014/main" id="{1BCA680A-2BD3-EEBC-BCAC-9C798BDE82FB}"/>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grpSp>
        <p:nvGrpSpPr>
          <p:cNvPr id="2" name="Group 1">
            <a:extLst>
              <a:ext uri="{FF2B5EF4-FFF2-40B4-BE49-F238E27FC236}">
                <a16:creationId xmlns:a16="http://schemas.microsoft.com/office/drawing/2014/main" id="{843826A5-B50D-4A1A-DE35-8A728B7905CA}"/>
              </a:ext>
            </a:extLst>
          </p:cNvPr>
          <p:cNvGrpSpPr/>
          <p:nvPr/>
        </p:nvGrpSpPr>
        <p:grpSpPr>
          <a:xfrm>
            <a:off x="5927829" y="2505012"/>
            <a:ext cx="4329508" cy="1116478"/>
            <a:chOff x="7112001" y="3383643"/>
            <a:chExt cx="3654424" cy="910544"/>
          </a:xfrm>
        </p:grpSpPr>
        <p:sp>
          <p:nvSpPr>
            <p:cNvPr id="5" name="Rectangle 9">
              <a:extLst>
                <a:ext uri="{FF2B5EF4-FFF2-40B4-BE49-F238E27FC236}">
                  <a16:creationId xmlns:a16="http://schemas.microsoft.com/office/drawing/2014/main" id="{10179EF9-E086-FCEF-B0CF-ECAC2186C80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10">
              <a:extLst>
                <a:ext uri="{FF2B5EF4-FFF2-40B4-BE49-F238E27FC236}">
                  <a16:creationId xmlns:a16="http://schemas.microsoft.com/office/drawing/2014/main" id="{C955BEC9-9859-79A0-6654-4FC60F16A31D}"/>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1">
              <a:extLst>
                <a:ext uri="{FF2B5EF4-FFF2-40B4-BE49-F238E27FC236}">
                  <a16:creationId xmlns:a16="http://schemas.microsoft.com/office/drawing/2014/main" id="{C3332018-6B22-BB8E-6161-7C88D46744FF}"/>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2">
              <a:extLst>
                <a:ext uri="{FF2B5EF4-FFF2-40B4-BE49-F238E27FC236}">
                  <a16:creationId xmlns:a16="http://schemas.microsoft.com/office/drawing/2014/main" id="{829F2222-72F7-1EE4-6746-8EC4F84A2A53}"/>
                </a:ext>
              </a:extLst>
            </p:cNvPr>
            <p:cNvSpPr txBox="1">
              <a:spLocks noChangeArrowheads="1"/>
            </p:cNvSpPr>
            <p:nvPr/>
          </p:nvSpPr>
          <p:spPr bwMode="auto">
            <a:xfrm>
              <a:off x="7371671" y="3383643"/>
              <a:ext cx="719138" cy="3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err="1">
                  <a:latin typeface="Arial" panose="020B0604020202020204" pitchFamily="34" charset="0"/>
                </a:rPr>
                <a:t>wn</a:t>
              </a:r>
              <a:r>
                <a:rPr lang="it-IT" altLang="it-IT" sz="2000" dirty="0">
                  <a:latin typeface="Arial" panose="020B0604020202020204" pitchFamily="34" charset="0"/>
                </a:rPr>
                <a:t>[n]</a:t>
              </a:r>
            </a:p>
          </p:txBody>
        </p:sp>
        <p:sp>
          <p:nvSpPr>
            <p:cNvPr id="10" name="Text Box 13">
              <a:extLst>
                <a:ext uri="{FF2B5EF4-FFF2-40B4-BE49-F238E27FC236}">
                  <a16:creationId xmlns:a16="http://schemas.microsoft.com/office/drawing/2014/main" id="{12E8FD09-3EB5-E9EB-F88D-C5DC47354028}"/>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11" name="Text Box 14">
              <a:extLst>
                <a:ext uri="{FF2B5EF4-FFF2-40B4-BE49-F238E27FC236}">
                  <a16:creationId xmlns:a16="http://schemas.microsoft.com/office/drawing/2014/main" id="{7CC52AFC-D764-709C-A612-6FBDA454837D}"/>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2" name="TextBox 11">
            <a:extLst>
              <a:ext uri="{FF2B5EF4-FFF2-40B4-BE49-F238E27FC236}">
                <a16:creationId xmlns:a16="http://schemas.microsoft.com/office/drawing/2014/main" id="{559462C2-F23B-AEE1-6084-3F51F03000EB}"/>
              </a:ext>
            </a:extLst>
          </p:cNvPr>
          <p:cNvSpPr txBox="1"/>
          <p:nvPr/>
        </p:nvSpPr>
        <p:spPr>
          <a:xfrm>
            <a:off x="635267" y="938660"/>
            <a:ext cx="11030552" cy="830997"/>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chemeClr val="accent1">
                    <a:lumMod val="75000"/>
                  </a:schemeClr>
                </a:solidFill>
              </a:rPr>
              <a:t>A model family </a:t>
            </a:r>
            <a:r>
              <a:rPr lang="it-IT" sz="2000" dirty="0" err="1">
                <a:solidFill>
                  <a:schemeClr val="accent1">
                    <a:lumMod val="75000"/>
                  </a:schemeClr>
                </a:solidFill>
              </a:rPr>
              <a:t>has</a:t>
            </a:r>
            <a:r>
              <a:rPr lang="it-IT" sz="2000" dirty="0">
                <a:solidFill>
                  <a:schemeClr val="accent1">
                    <a:lumMod val="75000"/>
                  </a:schemeClr>
                </a:solidFill>
              </a:rPr>
              <a:t> a </a:t>
            </a:r>
            <a:r>
              <a:rPr lang="it-IT" sz="2000" dirty="0" err="1">
                <a:solidFill>
                  <a:schemeClr val="accent1">
                    <a:lumMod val="75000"/>
                  </a:schemeClr>
                </a:solidFill>
              </a:rPr>
              <a:t>predifined</a:t>
            </a:r>
            <a:r>
              <a:rPr lang="it-IT" sz="2000" dirty="0">
                <a:solidFill>
                  <a:schemeClr val="accent1">
                    <a:lumMod val="75000"/>
                  </a:schemeClr>
                </a:solidFill>
              </a:rPr>
              <a:t> </a:t>
            </a:r>
            <a:r>
              <a:rPr lang="it-IT" sz="2000" dirty="0" err="1">
                <a:solidFill>
                  <a:schemeClr val="accent1">
                    <a:lumMod val="75000"/>
                  </a:schemeClr>
                </a:solidFill>
              </a:rPr>
              <a:t>structure</a:t>
            </a:r>
            <a:r>
              <a:rPr lang="it-IT" sz="2000" dirty="0">
                <a:solidFill>
                  <a:schemeClr val="accent1">
                    <a:lumMod val="75000"/>
                  </a:schemeClr>
                </a:solidFill>
              </a:rPr>
              <a:t> and </a:t>
            </a:r>
            <a:r>
              <a:rPr lang="it-IT" sz="2000" b="1" dirty="0" err="1">
                <a:solidFill>
                  <a:schemeClr val="accent1">
                    <a:lumMod val="75000"/>
                  </a:schemeClr>
                </a:solidFill>
              </a:rPr>
              <a:t>unknown</a:t>
            </a:r>
            <a:r>
              <a:rPr lang="it-IT" sz="2000" b="1" dirty="0">
                <a:solidFill>
                  <a:schemeClr val="accent1">
                    <a:lumMod val="75000"/>
                  </a:schemeClr>
                </a:solidFill>
              </a:rPr>
              <a:t> </a:t>
            </a:r>
            <a:r>
              <a:rPr lang="it-IT" sz="2000" b="1" dirty="0" err="1">
                <a:solidFill>
                  <a:schemeClr val="accent1">
                    <a:lumMod val="75000"/>
                  </a:schemeClr>
                </a:solidFill>
              </a:rPr>
              <a:t>coefficients</a:t>
            </a:r>
            <a:r>
              <a:rPr lang="it-IT" sz="2000" b="1" dirty="0">
                <a:solidFill>
                  <a:schemeClr val="accent1">
                    <a:lumMod val="75000"/>
                  </a:schemeClr>
                </a:solidFill>
              </a:rPr>
              <a:t> </a:t>
            </a:r>
            <a:r>
              <a:rPr lang="it-IT" sz="2000" dirty="0">
                <a:solidFill>
                  <a:schemeClr val="accent1">
                    <a:lumMod val="75000"/>
                  </a:schemeClr>
                </a:solidFill>
              </a:rPr>
              <a:t>(or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a:solidFill>
                  <a:schemeClr val="accent1">
                    <a:lumMod val="75000"/>
                  </a:schemeClr>
                </a:solidFill>
                <a:sym typeface="Wingdings" panose="05000000000000000000" pitchFamily="2" charset="2"/>
              </a:rPr>
              <a:t> </a:t>
            </a:r>
            <a:r>
              <a:rPr lang="it-IT" sz="2800" dirty="0">
                <a:solidFill>
                  <a:schemeClr val="accent1">
                    <a:lumMod val="75000"/>
                  </a:schemeClr>
                </a:solidFill>
                <a:sym typeface="Wingdings" panose="05000000000000000000" pitchFamily="2" charset="2"/>
              </a:rPr>
              <a:t>∞ </a:t>
            </a:r>
            <a:r>
              <a:rPr lang="it-IT" sz="2000" dirty="0">
                <a:solidFill>
                  <a:schemeClr val="accent1">
                    <a:lumMod val="75000"/>
                  </a:schemeClr>
                </a:solidFill>
                <a:sym typeface="Wingdings" panose="05000000000000000000" pitchFamily="2" charset="2"/>
              </a:rPr>
              <a:t>models</a:t>
            </a:r>
            <a:endParaRPr lang="it-IT" sz="2000" dirty="0">
              <a:solidFill>
                <a:schemeClr val="accent1">
                  <a:lumMod val="75000"/>
                </a:schemeClr>
              </a:solidFill>
            </a:endParaRPr>
          </a:p>
          <a:p>
            <a:pPr marL="342900" indent="-342900">
              <a:buFont typeface="Arial" panose="020B0604020202020204" pitchFamily="34" charset="0"/>
              <a:buChar char="•"/>
            </a:pPr>
            <a:r>
              <a:rPr lang="it-IT" sz="2000" dirty="0" err="1">
                <a:solidFill>
                  <a:schemeClr val="accent1">
                    <a:lumMod val="75000"/>
                  </a:schemeClr>
                </a:solidFill>
              </a:rPr>
              <a:t>Assigning</a:t>
            </a:r>
            <a:r>
              <a:rPr lang="it-IT" sz="2000" dirty="0">
                <a:solidFill>
                  <a:schemeClr val="accent1">
                    <a:lumMod val="75000"/>
                  </a:schemeClr>
                </a:solidFill>
              </a:rPr>
              <a:t> a </a:t>
            </a:r>
            <a:r>
              <a:rPr lang="it-IT" sz="2000" dirty="0" err="1">
                <a:solidFill>
                  <a:schemeClr val="accent1">
                    <a:lumMod val="75000"/>
                  </a:schemeClr>
                </a:solidFill>
              </a:rPr>
              <a:t>value</a:t>
            </a:r>
            <a:r>
              <a:rPr lang="it-IT" sz="2000" dirty="0">
                <a:solidFill>
                  <a:schemeClr val="accent1">
                    <a:lumMod val="75000"/>
                  </a:schemeClr>
                </a:solidFill>
              </a:rPr>
              <a:t> to the </a:t>
            </a:r>
            <a:r>
              <a:rPr lang="it-IT" sz="2000" dirty="0" err="1">
                <a:solidFill>
                  <a:schemeClr val="accent1">
                    <a:lumMod val="75000"/>
                  </a:schemeClr>
                </a:solidFill>
              </a:rPr>
              <a:t>unknown</a:t>
            </a:r>
            <a:r>
              <a:rPr lang="it-IT" sz="2000" dirty="0">
                <a:solidFill>
                  <a:schemeClr val="accent1">
                    <a:lumMod val="75000"/>
                  </a:schemeClr>
                </a:solidFill>
              </a:rPr>
              <a:t>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err="1">
                <a:solidFill>
                  <a:schemeClr val="accent1">
                    <a:lumMod val="75000"/>
                  </a:schemeClr>
                </a:solidFill>
              </a:rPr>
              <a:t>we</a:t>
            </a:r>
            <a:r>
              <a:rPr lang="it-IT" sz="2000" dirty="0">
                <a:solidFill>
                  <a:schemeClr val="accent1">
                    <a:lumMod val="75000"/>
                  </a:schemeClr>
                </a:solidFill>
              </a:rPr>
              <a:t> </a:t>
            </a:r>
            <a:r>
              <a:rPr lang="it-IT" sz="2000" dirty="0" err="1">
                <a:solidFill>
                  <a:schemeClr val="accent1">
                    <a:lumMod val="75000"/>
                  </a:schemeClr>
                </a:solidFill>
              </a:rPr>
              <a:t>select</a:t>
            </a:r>
            <a:r>
              <a:rPr lang="it-IT" sz="2000" dirty="0">
                <a:solidFill>
                  <a:schemeClr val="accent1">
                    <a:lumMod val="75000"/>
                  </a:schemeClr>
                </a:solidFill>
              </a:rPr>
              <a:t> ONE model</a:t>
            </a:r>
            <a:endParaRPr lang="it-IT" dirty="0">
              <a:solidFill>
                <a:schemeClr val="accent1">
                  <a:lumMod val="75000"/>
                </a:schemeClr>
              </a:solidFill>
            </a:endParaRPr>
          </a:p>
        </p:txBody>
      </p:sp>
    </p:spTree>
    <p:extLst>
      <p:ext uri="{BB962C8B-B14F-4D97-AF65-F5344CB8AC3E}">
        <p14:creationId xmlns:p14="http://schemas.microsoft.com/office/powerpoint/2010/main" val="2276068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A6C1F5-4E28-BD22-37C8-79EB8730E1E1}"/>
              </a:ext>
            </a:extLst>
          </p:cNvPr>
          <p:cNvSpPr>
            <a:spLocks noGrp="1"/>
          </p:cNvSpPr>
          <p:nvPr>
            <p:ph type="title"/>
          </p:nvPr>
        </p:nvSpPr>
        <p:spPr/>
        <p:txBody>
          <a:bodyPr/>
          <a:lstStyle/>
          <a:p>
            <a:r>
              <a:rPr lang="it-IT" dirty="0"/>
              <a:t>Choice of the model family</a:t>
            </a:r>
          </a:p>
        </p:txBody>
      </p:sp>
      <p:sp>
        <p:nvSpPr>
          <p:cNvPr id="6" name="TextBox 5">
            <a:extLst>
              <a:ext uri="{FF2B5EF4-FFF2-40B4-BE49-F238E27FC236}">
                <a16:creationId xmlns:a16="http://schemas.microsoft.com/office/drawing/2014/main" id="{69B8F32C-A4BE-AE7C-0E88-04254032DED0}"/>
              </a:ext>
            </a:extLst>
          </p:cNvPr>
          <p:cNvSpPr txBox="1"/>
          <p:nvPr/>
        </p:nvSpPr>
        <p:spPr>
          <a:xfrm flipH="1">
            <a:off x="1101576" y="4068826"/>
            <a:ext cx="9916694" cy="1678986"/>
          </a:xfrm>
          <a:prstGeom prst="rect">
            <a:avLst/>
          </a:prstGeom>
          <a:noFill/>
        </p:spPr>
        <p:txBody>
          <a:bodyPr wrap="square" rtlCol="0">
            <a:spAutoFit/>
          </a:bodyPr>
          <a:lstStyle/>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 + 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2400" i="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 </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u(n-1), u(n-M), y(n-1), … , y(n-L))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(n-M) + e(n)</a:t>
            </a:r>
          </a:p>
        </p:txBody>
      </p:sp>
      <p:grpSp>
        <p:nvGrpSpPr>
          <p:cNvPr id="14" name="Group 13">
            <a:extLst>
              <a:ext uri="{FF2B5EF4-FFF2-40B4-BE49-F238E27FC236}">
                <a16:creationId xmlns:a16="http://schemas.microsoft.com/office/drawing/2014/main" id="{0507AC8B-2EF3-B1E4-B7C7-CC6218A3473A}"/>
              </a:ext>
            </a:extLst>
          </p:cNvPr>
          <p:cNvGrpSpPr/>
          <p:nvPr/>
        </p:nvGrpSpPr>
        <p:grpSpPr>
          <a:xfrm>
            <a:off x="828044" y="2490690"/>
            <a:ext cx="4329508" cy="1116478"/>
            <a:chOff x="7112001" y="3383643"/>
            <a:chExt cx="3654424" cy="910544"/>
          </a:xfrm>
        </p:grpSpPr>
        <p:sp>
          <p:nvSpPr>
            <p:cNvPr id="15" name="Rectangle 9">
              <a:extLst>
                <a:ext uri="{FF2B5EF4-FFF2-40B4-BE49-F238E27FC236}">
                  <a16:creationId xmlns:a16="http://schemas.microsoft.com/office/drawing/2014/main" id="{FEF80A26-C969-686C-08E0-C707ED562A8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43E625A9-74FF-7020-BCDF-76EFABBB2D09}"/>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1">
              <a:extLst>
                <a:ext uri="{FF2B5EF4-FFF2-40B4-BE49-F238E27FC236}">
                  <a16:creationId xmlns:a16="http://schemas.microsoft.com/office/drawing/2014/main" id="{0237F64D-9D16-0425-F514-FD33CD68EE08}"/>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12">
              <a:extLst>
                <a:ext uri="{FF2B5EF4-FFF2-40B4-BE49-F238E27FC236}">
                  <a16:creationId xmlns:a16="http://schemas.microsoft.com/office/drawing/2014/main" id="{EF3F9F3A-8EFE-5177-BDA4-5299687BEBEF}"/>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19" name="Text Box 13">
              <a:extLst>
                <a:ext uri="{FF2B5EF4-FFF2-40B4-BE49-F238E27FC236}">
                  <a16:creationId xmlns:a16="http://schemas.microsoft.com/office/drawing/2014/main" id="{637AECFF-A1A9-6FD9-260D-184D5DCD0F3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20" name="Text Box 14">
              <a:extLst>
                <a:ext uri="{FF2B5EF4-FFF2-40B4-BE49-F238E27FC236}">
                  <a16:creationId xmlns:a16="http://schemas.microsoft.com/office/drawing/2014/main" id="{1BCA680A-2BD3-EEBC-BCAC-9C798BDE82FB}"/>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grpSp>
        <p:nvGrpSpPr>
          <p:cNvPr id="2" name="Group 1">
            <a:extLst>
              <a:ext uri="{FF2B5EF4-FFF2-40B4-BE49-F238E27FC236}">
                <a16:creationId xmlns:a16="http://schemas.microsoft.com/office/drawing/2014/main" id="{843826A5-B50D-4A1A-DE35-8A728B7905CA}"/>
              </a:ext>
            </a:extLst>
          </p:cNvPr>
          <p:cNvGrpSpPr/>
          <p:nvPr/>
        </p:nvGrpSpPr>
        <p:grpSpPr>
          <a:xfrm>
            <a:off x="5927829" y="2505012"/>
            <a:ext cx="4329508" cy="1116478"/>
            <a:chOff x="7112001" y="3383643"/>
            <a:chExt cx="3654424" cy="910544"/>
          </a:xfrm>
        </p:grpSpPr>
        <p:sp>
          <p:nvSpPr>
            <p:cNvPr id="5" name="Rectangle 9">
              <a:extLst>
                <a:ext uri="{FF2B5EF4-FFF2-40B4-BE49-F238E27FC236}">
                  <a16:creationId xmlns:a16="http://schemas.microsoft.com/office/drawing/2014/main" id="{10179EF9-E086-FCEF-B0CF-ECAC2186C80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10">
              <a:extLst>
                <a:ext uri="{FF2B5EF4-FFF2-40B4-BE49-F238E27FC236}">
                  <a16:creationId xmlns:a16="http://schemas.microsoft.com/office/drawing/2014/main" id="{C955BEC9-9859-79A0-6654-4FC60F16A31D}"/>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1">
              <a:extLst>
                <a:ext uri="{FF2B5EF4-FFF2-40B4-BE49-F238E27FC236}">
                  <a16:creationId xmlns:a16="http://schemas.microsoft.com/office/drawing/2014/main" id="{C3332018-6B22-BB8E-6161-7C88D46744FF}"/>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2">
              <a:extLst>
                <a:ext uri="{FF2B5EF4-FFF2-40B4-BE49-F238E27FC236}">
                  <a16:creationId xmlns:a16="http://schemas.microsoft.com/office/drawing/2014/main" id="{829F2222-72F7-1EE4-6746-8EC4F84A2A53}"/>
                </a:ext>
              </a:extLst>
            </p:cNvPr>
            <p:cNvSpPr txBox="1">
              <a:spLocks noChangeArrowheads="1"/>
            </p:cNvSpPr>
            <p:nvPr/>
          </p:nvSpPr>
          <p:spPr bwMode="auto">
            <a:xfrm>
              <a:off x="7371671" y="3383643"/>
              <a:ext cx="719138" cy="3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err="1">
                  <a:latin typeface="Arial" panose="020B0604020202020204" pitchFamily="34" charset="0"/>
                </a:rPr>
                <a:t>wn</a:t>
              </a:r>
              <a:r>
                <a:rPr lang="it-IT" altLang="it-IT" sz="2000" dirty="0">
                  <a:latin typeface="Arial" panose="020B0604020202020204" pitchFamily="34" charset="0"/>
                </a:rPr>
                <a:t>[n]</a:t>
              </a:r>
            </a:p>
          </p:txBody>
        </p:sp>
        <p:sp>
          <p:nvSpPr>
            <p:cNvPr id="10" name="Text Box 13">
              <a:extLst>
                <a:ext uri="{FF2B5EF4-FFF2-40B4-BE49-F238E27FC236}">
                  <a16:creationId xmlns:a16="http://schemas.microsoft.com/office/drawing/2014/main" id="{12E8FD09-3EB5-E9EB-F88D-C5DC47354028}"/>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11" name="Text Box 14">
              <a:extLst>
                <a:ext uri="{FF2B5EF4-FFF2-40B4-BE49-F238E27FC236}">
                  <a16:creationId xmlns:a16="http://schemas.microsoft.com/office/drawing/2014/main" id="{7CC52AFC-D764-709C-A612-6FBDA454837D}"/>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2" name="TextBox 11">
            <a:extLst>
              <a:ext uri="{FF2B5EF4-FFF2-40B4-BE49-F238E27FC236}">
                <a16:creationId xmlns:a16="http://schemas.microsoft.com/office/drawing/2014/main" id="{559462C2-F23B-AEE1-6084-3F51F03000EB}"/>
              </a:ext>
            </a:extLst>
          </p:cNvPr>
          <p:cNvSpPr txBox="1"/>
          <p:nvPr/>
        </p:nvSpPr>
        <p:spPr>
          <a:xfrm>
            <a:off x="635267" y="938660"/>
            <a:ext cx="11030552" cy="830997"/>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chemeClr val="accent1">
                    <a:lumMod val="75000"/>
                  </a:schemeClr>
                </a:solidFill>
              </a:rPr>
              <a:t>A model family </a:t>
            </a:r>
            <a:r>
              <a:rPr lang="it-IT" sz="2000" dirty="0" err="1">
                <a:solidFill>
                  <a:schemeClr val="accent1">
                    <a:lumMod val="75000"/>
                  </a:schemeClr>
                </a:solidFill>
              </a:rPr>
              <a:t>has</a:t>
            </a:r>
            <a:r>
              <a:rPr lang="it-IT" sz="2000" dirty="0">
                <a:solidFill>
                  <a:schemeClr val="accent1">
                    <a:lumMod val="75000"/>
                  </a:schemeClr>
                </a:solidFill>
              </a:rPr>
              <a:t> a </a:t>
            </a:r>
            <a:r>
              <a:rPr lang="it-IT" sz="2000" dirty="0" err="1">
                <a:solidFill>
                  <a:schemeClr val="accent1">
                    <a:lumMod val="75000"/>
                  </a:schemeClr>
                </a:solidFill>
              </a:rPr>
              <a:t>predifined</a:t>
            </a:r>
            <a:r>
              <a:rPr lang="it-IT" sz="2000" dirty="0">
                <a:solidFill>
                  <a:schemeClr val="accent1">
                    <a:lumMod val="75000"/>
                  </a:schemeClr>
                </a:solidFill>
              </a:rPr>
              <a:t> </a:t>
            </a:r>
            <a:r>
              <a:rPr lang="it-IT" sz="2000" dirty="0" err="1">
                <a:solidFill>
                  <a:schemeClr val="accent1">
                    <a:lumMod val="75000"/>
                  </a:schemeClr>
                </a:solidFill>
              </a:rPr>
              <a:t>structure</a:t>
            </a:r>
            <a:r>
              <a:rPr lang="it-IT" sz="2000" dirty="0">
                <a:solidFill>
                  <a:schemeClr val="accent1">
                    <a:lumMod val="75000"/>
                  </a:schemeClr>
                </a:solidFill>
              </a:rPr>
              <a:t> and </a:t>
            </a:r>
            <a:r>
              <a:rPr lang="it-IT" sz="2000" b="1" dirty="0" err="1">
                <a:solidFill>
                  <a:schemeClr val="accent1">
                    <a:lumMod val="75000"/>
                  </a:schemeClr>
                </a:solidFill>
              </a:rPr>
              <a:t>unknown</a:t>
            </a:r>
            <a:r>
              <a:rPr lang="it-IT" sz="2000" b="1" dirty="0">
                <a:solidFill>
                  <a:schemeClr val="accent1">
                    <a:lumMod val="75000"/>
                  </a:schemeClr>
                </a:solidFill>
              </a:rPr>
              <a:t> </a:t>
            </a:r>
            <a:r>
              <a:rPr lang="it-IT" sz="2000" b="1" dirty="0" err="1">
                <a:solidFill>
                  <a:schemeClr val="accent1">
                    <a:lumMod val="75000"/>
                  </a:schemeClr>
                </a:solidFill>
              </a:rPr>
              <a:t>coefficients</a:t>
            </a:r>
            <a:r>
              <a:rPr lang="it-IT" sz="2000" b="1" dirty="0">
                <a:solidFill>
                  <a:schemeClr val="accent1">
                    <a:lumMod val="75000"/>
                  </a:schemeClr>
                </a:solidFill>
              </a:rPr>
              <a:t> </a:t>
            </a:r>
            <a:r>
              <a:rPr lang="it-IT" sz="2000" dirty="0">
                <a:solidFill>
                  <a:schemeClr val="accent1">
                    <a:lumMod val="75000"/>
                  </a:schemeClr>
                </a:solidFill>
              </a:rPr>
              <a:t>(or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a:solidFill>
                  <a:schemeClr val="accent1">
                    <a:lumMod val="75000"/>
                  </a:schemeClr>
                </a:solidFill>
                <a:sym typeface="Wingdings" panose="05000000000000000000" pitchFamily="2" charset="2"/>
              </a:rPr>
              <a:t> </a:t>
            </a:r>
            <a:r>
              <a:rPr lang="it-IT" sz="2800" dirty="0">
                <a:solidFill>
                  <a:schemeClr val="accent1">
                    <a:lumMod val="75000"/>
                  </a:schemeClr>
                </a:solidFill>
                <a:sym typeface="Wingdings" panose="05000000000000000000" pitchFamily="2" charset="2"/>
              </a:rPr>
              <a:t>∞ </a:t>
            </a:r>
            <a:r>
              <a:rPr lang="it-IT" sz="2000" dirty="0">
                <a:solidFill>
                  <a:schemeClr val="accent1">
                    <a:lumMod val="75000"/>
                  </a:schemeClr>
                </a:solidFill>
                <a:sym typeface="Wingdings" panose="05000000000000000000" pitchFamily="2" charset="2"/>
              </a:rPr>
              <a:t>models</a:t>
            </a:r>
            <a:endParaRPr lang="it-IT" sz="2000" dirty="0">
              <a:solidFill>
                <a:schemeClr val="accent1">
                  <a:lumMod val="75000"/>
                </a:schemeClr>
              </a:solidFill>
            </a:endParaRPr>
          </a:p>
          <a:p>
            <a:pPr marL="342900" indent="-342900">
              <a:buFont typeface="Arial" panose="020B0604020202020204" pitchFamily="34" charset="0"/>
              <a:buChar char="•"/>
            </a:pPr>
            <a:r>
              <a:rPr lang="it-IT" sz="2000" dirty="0" err="1">
                <a:solidFill>
                  <a:schemeClr val="accent1">
                    <a:lumMod val="75000"/>
                  </a:schemeClr>
                </a:solidFill>
              </a:rPr>
              <a:t>Assigning</a:t>
            </a:r>
            <a:r>
              <a:rPr lang="it-IT" sz="2000" dirty="0">
                <a:solidFill>
                  <a:schemeClr val="accent1">
                    <a:lumMod val="75000"/>
                  </a:schemeClr>
                </a:solidFill>
              </a:rPr>
              <a:t> a </a:t>
            </a:r>
            <a:r>
              <a:rPr lang="it-IT" sz="2000" dirty="0" err="1">
                <a:solidFill>
                  <a:schemeClr val="accent1">
                    <a:lumMod val="75000"/>
                  </a:schemeClr>
                </a:solidFill>
              </a:rPr>
              <a:t>value</a:t>
            </a:r>
            <a:r>
              <a:rPr lang="it-IT" sz="2000" dirty="0">
                <a:solidFill>
                  <a:schemeClr val="accent1">
                    <a:lumMod val="75000"/>
                  </a:schemeClr>
                </a:solidFill>
              </a:rPr>
              <a:t> to the </a:t>
            </a:r>
            <a:r>
              <a:rPr lang="it-IT" sz="2000" dirty="0" err="1">
                <a:solidFill>
                  <a:schemeClr val="accent1">
                    <a:lumMod val="75000"/>
                  </a:schemeClr>
                </a:solidFill>
              </a:rPr>
              <a:t>unknown</a:t>
            </a:r>
            <a:r>
              <a:rPr lang="it-IT" sz="2000" dirty="0">
                <a:solidFill>
                  <a:schemeClr val="accent1">
                    <a:lumMod val="75000"/>
                  </a:schemeClr>
                </a:solidFill>
              </a:rPr>
              <a:t>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err="1">
                <a:solidFill>
                  <a:schemeClr val="accent1">
                    <a:lumMod val="75000"/>
                  </a:schemeClr>
                </a:solidFill>
              </a:rPr>
              <a:t>we</a:t>
            </a:r>
            <a:r>
              <a:rPr lang="it-IT" sz="2000" dirty="0">
                <a:solidFill>
                  <a:schemeClr val="accent1">
                    <a:lumMod val="75000"/>
                  </a:schemeClr>
                </a:solidFill>
              </a:rPr>
              <a:t> </a:t>
            </a:r>
            <a:r>
              <a:rPr lang="it-IT" sz="2000" dirty="0" err="1">
                <a:solidFill>
                  <a:schemeClr val="accent1">
                    <a:lumMod val="75000"/>
                  </a:schemeClr>
                </a:solidFill>
              </a:rPr>
              <a:t>select</a:t>
            </a:r>
            <a:r>
              <a:rPr lang="it-IT" sz="2000" dirty="0">
                <a:solidFill>
                  <a:schemeClr val="accent1">
                    <a:lumMod val="75000"/>
                  </a:schemeClr>
                </a:solidFill>
              </a:rPr>
              <a:t> ONE model</a:t>
            </a:r>
            <a:endParaRPr lang="it-IT" dirty="0">
              <a:solidFill>
                <a:schemeClr val="accent1">
                  <a:lumMod val="75000"/>
                </a:schemeClr>
              </a:solidFill>
            </a:endParaRPr>
          </a:p>
        </p:txBody>
      </p:sp>
      <p:sp>
        <p:nvSpPr>
          <p:cNvPr id="13" name="Oval 12">
            <a:extLst>
              <a:ext uri="{FF2B5EF4-FFF2-40B4-BE49-F238E27FC236}">
                <a16:creationId xmlns:a16="http://schemas.microsoft.com/office/drawing/2014/main" id="{391FDCAD-4D68-E808-B4BF-C4161C1CFC7C}"/>
              </a:ext>
            </a:extLst>
          </p:cNvPr>
          <p:cNvSpPr/>
          <p:nvPr/>
        </p:nvSpPr>
        <p:spPr>
          <a:xfrm>
            <a:off x="989205" y="2346023"/>
            <a:ext cx="904774" cy="635268"/>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a:extLst>
              <a:ext uri="{FF2B5EF4-FFF2-40B4-BE49-F238E27FC236}">
                <a16:creationId xmlns:a16="http://schemas.microsoft.com/office/drawing/2014/main" id="{EC7FA192-2F00-E6CC-FCFC-F186B1B34760}"/>
              </a:ext>
            </a:extLst>
          </p:cNvPr>
          <p:cNvSpPr/>
          <p:nvPr/>
        </p:nvSpPr>
        <p:spPr>
          <a:xfrm>
            <a:off x="6182679" y="2372414"/>
            <a:ext cx="904774" cy="635268"/>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8078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B8F32C-A4BE-AE7C-0E88-04254032DED0}"/>
              </a:ext>
            </a:extLst>
          </p:cNvPr>
          <p:cNvSpPr txBox="1"/>
          <p:nvPr/>
        </p:nvSpPr>
        <p:spPr>
          <a:xfrm flipH="1">
            <a:off x="1101576" y="4068826"/>
            <a:ext cx="9916694" cy="1678986"/>
          </a:xfrm>
          <a:prstGeom prst="rect">
            <a:avLst/>
          </a:prstGeom>
          <a:noFill/>
        </p:spPr>
        <p:txBody>
          <a:bodyPr wrap="square" rtlCol="0">
            <a:spAutoFit/>
          </a:bodyPr>
          <a:lstStyle/>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 + 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2400" i="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 </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u(n-1), u(n-M), y(n-1), … , y(n-L))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(n-M) + e(n)</a:t>
            </a:r>
          </a:p>
        </p:txBody>
      </p:sp>
      <p:sp>
        <p:nvSpPr>
          <p:cNvPr id="3" name="Title 2">
            <a:extLst>
              <a:ext uri="{FF2B5EF4-FFF2-40B4-BE49-F238E27FC236}">
                <a16:creationId xmlns:a16="http://schemas.microsoft.com/office/drawing/2014/main" id="{01A6C1F5-4E28-BD22-37C8-79EB8730E1E1}"/>
              </a:ext>
            </a:extLst>
          </p:cNvPr>
          <p:cNvSpPr>
            <a:spLocks noGrp="1"/>
          </p:cNvSpPr>
          <p:nvPr>
            <p:ph type="title"/>
          </p:nvPr>
        </p:nvSpPr>
        <p:spPr/>
        <p:txBody>
          <a:bodyPr/>
          <a:lstStyle/>
          <a:p>
            <a:r>
              <a:rPr lang="it-IT" dirty="0"/>
              <a:t>Choice of the model family</a:t>
            </a:r>
          </a:p>
        </p:txBody>
      </p:sp>
      <p:grpSp>
        <p:nvGrpSpPr>
          <p:cNvPr id="14" name="Group 13">
            <a:extLst>
              <a:ext uri="{FF2B5EF4-FFF2-40B4-BE49-F238E27FC236}">
                <a16:creationId xmlns:a16="http://schemas.microsoft.com/office/drawing/2014/main" id="{0507AC8B-2EF3-B1E4-B7C7-CC6218A3473A}"/>
              </a:ext>
            </a:extLst>
          </p:cNvPr>
          <p:cNvGrpSpPr/>
          <p:nvPr/>
        </p:nvGrpSpPr>
        <p:grpSpPr>
          <a:xfrm>
            <a:off x="828044" y="2490690"/>
            <a:ext cx="4329508" cy="1116478"/>
            <a:chOff x="7112001" y="3383643"/>
            <a:chExt cx="3654424" cy="910544"/>
          </a:xfrm>
        </p:grpSpPr>
        <p:sp>
          <p:nvSpPr>
            <p:cNvPr id="15" name="Rectangle 9">
              <a:extLst>
                <a:ext uri="{FF2B5EF4-FFF2-40B4-BE49-F238E27FC236}">
                  <a16:creationId xmlns:a16="http://schemas.microsoft.com/office/drawing/2014/main" id="{FEF80A26-C969-686C-08E0-C707ED562A8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43E625A9-74FF-7020-BCDF-76EFABBB2D09}"/>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1">
              <a:extLst>
                <a:ext uri="{FF2B5EF4-FFF2-40B4-BE49-F238E27FC236}">
                  <a16:creationId xmlns:a16="http://schemas.microsoft.com/office/drawing/2014/main" id="{0237F64D-9D16-0425-F514-FD33CD68EE08}"/>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12">
              <a:extLst>
                <a:ext uri="{FF2B5EF4-FFF2-40B4-BE49-F238E27FC236}">
                  <a16:creationId xmlns:a16="http://schemas.microsoft.com/office/drawing/2014/main" id="{EF3F9F3A-8EFE-5177-BDA4-5299687BEBEF}"/>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19" name="Text Box 13">
              <a:extLst>
                <a:ext uri="{FF2B5EF4-FFF2-40B4-BE49-F238E27FC236}">
                  <a16:creationId xmlns:a16="http://schemas.microsoft.com/office/drawing/2014/main" id="{637AECFF-A1A9-6FD9-260D-184D5DCD0F3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20" name="Text Box 14">
              <a:extLst>
                <a:ext uri="{FF2B5EF4-FFF2-40B4-BE49-F238E27FC236}">
                  <a16:creationId xmlns:a16="http://schemas.microsoft.com/office/drawing/2014/main" id="{1BCA680A-2BD3-EEBC-BCAC-9C798BDE82FB}"/>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grpSp>
        <p:nvGrpSpPr>
          <p:cNvPr id="2" name="Group 1">
            <a:extLst>
              <a:ext uri="{FF2B5EF4-FFF2-40B4-BE49-F238E27FC236}">
                <a16:creationId xmlns:a16="http://schemas.microsoft.com/office/drawing/2014/main" id="{843826A5-B50D-4A1A-DE35-8A728B7905CA}"/>
              </a:ext>
            </a:extLst>
          </p:cNvPr>
          <p:cNvGrpSpPr/>
          <p:nvPr/>
        </p:nvGrpSpPr>
        <p:grpSpPr>
          <a:xfrm>
            <a:off x="5927829" y="2505012"/>
            <a:ext cx="4329508" cy="1116478"/>
            <a:chOff x="7112001" y="3383643"/>
            <a:chExt cx="3654424" cy="910544"/>
          </a:xfrm>
        </p:grpSpPr>
        <p:sp>
          <p:nvSpPr>
            <p:cNvPr id="5" name="Rectangle 9">
              <a:extLst>
                <a:ext uri="{FF2B5EF4-FFF2-40B4-BE49-F238E27FC236}">
                  <a16:creationId xmlns:a16="http://schemas.microsoft.com/office/drawing/2014/main" id="{10179EF9-E086-FCEF-B0CF-ECAC2186C80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10">
              <a:extLst>
                <a:ext uri="{FF2B5EF4-FFF2-40B4-BE49-F238E27FC236}">
                  <a16:creationId xmlns:a16="http://schemas.microsoft.com/office/drawing/2014/main" id="{C955BEC9-9859-79A0-6654-4FC60F16A31D}"/>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1">
              <a:extLst>
                <a:ext uri="{FF2B5EF4-FFF2-40B4-BE49-F238E27FC236}">
                  <a16:creationId xmlns:a16="http://schemas.microsoft.com/office/drawing/2014/main" id="{C3332018-6B22-BB8E-6161-7C88D46744FF}"/>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2">
              <a:extLst>
                <a:ext uri="{FF2B5EF4-FFF2-40B4-BE49-F238E27FC236}">
                  <a16:creationId xmlns:a16="http://schemas.microsoft.com/office/drawing/2014/main" id="{829F2222-72F7-1EE4-6746-8EC4F84A2A53}"/>
                </a:ext>
              </a:extLst>
            </p:cNvPr>
            <p:cNvSpPr txBox="1">
              <a:spLocks noChangeArrowheads="1"/>
            </p:cNvSpPr>
            <p:nvPr/>
          </p:nvSpPr>
          <p:spPr bwMode="auto">
            <a:xfrm>
              <a:off x="7371671" y="3383643"/>
              <a:ext cx="719138" cy="3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err="1">
                  <a:latin typeface="Arial" panose="020B0604020202020204" pitchFamily="34" charset="0"/>
                </a:rPr>
                <a:t>wn</a:t>
              </a:r>
              <a:r>
                <a:rPr lang="it-IT" altLang="it-IT" sz="2000" dirty="0">
                  <a:latin typeface="Arial" panose="020B0604020202020204" pitchFamily="34" charset="0"/>
                </a:rPr>
                <a:t>[n]</a:t>
              </a:r>
            </a:p>
          </p:txBody>
        </p:sp>
        <p:sp>
          <p:nvSpPr>
            <p:cNvPr id="10" name="Text Box 13">
              <a:extLst>
                <a:ext uri="{FF2B5EF4-FFF2-40B4-BE49-F238E27FC236}">
                  <a16:creationId xmlns:a16="http://schemas.microsoft.com/office/drawing/2014/main" id="{12E8FD09-3EB5-E9EB-F88D-C5DC47354028}"/>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11" name="Text Box 14">
              <a:extLst>
                <a:ext uri="{FF2B5EF4-FFF2-40B4-BE49-F238E27FC236}">
                  <a16:creationId xmlns:a16="http://schemas.microsoft.com/office/drawing/2014/main" id="{7CC52AFC-D764-709C-A612-6FBDA454837D}"/>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2" name="TextBox 11">
            <a:extLst>
              <a:ext uri="{FF2B5EF4-FFF2-40B4-BE49-F238E27FC236}">
                <a16:creationId xmlns:a16="http://schemas.microsoft.com/office/drawing/2014/main" id="{559462C2-F23B-AEE1-6084-3F51F03000EB}"/>
              </a:ext>
            </a:extLst>
          </p:cNvPr>
          <p:cNvSpPr txBox="1"/>
          <p:nvPr/>
        </p:nvSpPr>
        <p:spPr>
          <a:xfrm>
            <a:off x="635267" y="938660"/>
            <a:ext cx="11030552" cy="830997"/>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chemeClr val="accent1">
                    <a:lumMod val="75000"/>
                  </a:schemeClr>
                </a:solidFill>
              </a:rPr>
              <a:t>A model family </a:t>
            </a:r>
            <a:r>
              <a:rPr lang="it-IT" sz="2000" dirty="0" err="1">
                <a:solidFill>
                  <a:schemeClr val="accent1">
                    <a:lumMod val="75000"/>
                  </a:schemeClr>
                </a:solidFill>
              </a:rPr>
              <a:t>has</a:t>
            </a:r>
            <a:r>
              <a:rPr lang="it-IT" sz="2000" dirty="0">
                <a:solidFill>
                  <a:schemeClr val="accent1">
                    <a:lumMod val="75000"/>
                  </a:schemeClr>
                </a:solidFill>
              </a:rPr>
              <a:t> a </a:t>
            </a:r>
            <a:r>
              <a:rPr lang="it-IT" sz="2000" dirty="0" err="1">
                <a:solidFill>
                  <a:schemeClr val="accent1">
                    <a:lumMod val="75000"/>
                  </a:schemeClr>
                </a:solidFill>
              </a:rPr>
              <a:t>predifined</a:t>
            </a:r>
            <a:r>
              <a:rPr lang="it-IT" sz="2000" dirty="0">
                <a:solidFill>
                  <a:schemeClr val="accent1">
                    <a:lumMod val="75000"/>
                  </a:schemeClr>
                </a:solidFill>
              </a:rPr>
              <a:t> </a:t>
            </a:r>
            <a:r>
              <a:rPr lang="it-IT" sz="2000" dirty="0" err="1">
                <a:solidFill>
                  <a:schemeClr val="accent1">
                    <a:lumMod val="75000"/>
                  </a:schemeClr>
                </a:solidFill>
              </a:rPr>
              <a:t>structure</a:t>
            </a:r>
            <a:r>
              <a:rPr lang="it-IT" sz="2000" dirty="0">
                <a:solidFill>
                  <a:schemeClr val="accent1">
                    <a:lumMod val="75000"/>
                  </a:schemeClr>
                </a:solidFill>
              </a:rPr>
              <a:t> and </a:t>
            </a:r>
            <a:r>
              <a:rPr lang="it-IT" sz="2000" b="1" dirty="0" err="1">
                <a:solidFill>
                  <a:schemeClr val="accent1">
                    <a:lumMod val="75000"/>
                  </a:schemeClr>
                </a:solidFill>
              </a:rPr>
              <a:t>unknown</a:t>
            </a:r>
            <a:r>
              <a:rPr lang="it-IT" sz="2000" b="1" dirty="0">
                <a:solidFill>
                  <a:schemeClr val="accent1">
                    <a:lumMod val="75000"/>
                  </a:schemeClr>
                </a:solidFill>
              </a:rPr>
              <a:t> </a:t>
            </a:r>
            <a:r>
              <a:rPr lang="it-IT" sz="2000" b="1" dirty="0" err="1">
                <a:solidFill>
                  <a:schemeClr val="accent1">
                    <a:lumMod val="75000"/>
                  </a:schemeClr>
                </a:solidFill>
              </a:rPr>
              <a:t>coefficients</a:t>
            </a:r>
            <a:r>
              <a:rPr lang="it-IT" sz="2000" b="1" dirty="0">
                <a:solidFill>
                  <a:schemeClr val="accent1">
                    <a:lumMod val="75000"/>
                  </a:schemeClr>
                </a:solidFill>
              </a:rPr>
              <a:t> </a:t>
            </a:r>
            <a:r>
              <a:rPr lang="it-IT" sz="2000" dirty="0">
                <a:solidFill>
                  <a:schemeClr val="accent1">
                    <a:lumMod val="75000"/>
                  </a:schemeClr>
                </a:solidFill>
              </a:rPr>
              <a:t>(or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a:solidFill>
                  <a:schemeClr val="accent1">
                    <a:lumMod val="75000"/>
                  </a:schemeClr>
                </a:solidFill>
                <a:sym typeface="Wingdings" panose="05000000000000000000" pitchFamily="2" charset="2"/>
              </a:rPr>
              <a:t> </a:t>
            </a:r>
            <a:r>
              <a:rPr lang="it-IT" sz="2800" dirty="0">
                <a:solidFill>
                  <a:schemeClr val="accent1">
                    <a:lumMod val="75000"/>
                  </a:schemeClr>
                </a:solidFill>
                <a:sym typeface="Wingdings" panose="05000000000000000000" pitchFamily="2" charset="2"/>
              </a:rPr>
              <a:t>∞ </a:t>
            </a:r>
            <a:r>
              <a:rPr lang="it-IT" sz="2000" dirty="0">
                <a:solidFill>
                  <a:schemeClr val="accent1">
                    <a:lumMod val="75000"/>
                  </a:schemeClr>
                </a:solidFill>
                <a:sym typeface="Wingdings" panose="05000000000000000000" pitchFamily="2" charset="2"/>
              </a:rPr>
              <a:t>models</a:t>
            </a:r>
            <a:endParaRPr lang="it-IT" sz="2000" dirty="0">
              <a:solidFill>
                <a:schemeClr val="accent1">
                  <a:lumMod val="75000"/>
                </a:schemeClr>
              </a:solidFill>
            </a:endParaRPr>
          </a:p>
          <a:p>
            <a:pPr marL="342900" indent="-342900">
              <a:buFont typeface="Arial" panose="020B0604020202020204" pitchFamily="34" charset="0"/>
              <a:buChar char="•"/>
            </a:pPr>
            <a:r>
              <a:rPr lang="it-IT" sz="2000" dirty="0" err="1">
                <a:solidFill>
                  <a:schemeClr val="accent1">
                    <a:lumMod val="75000"/>
                  </a:schemeClr>
                </a:solidFill>
              </a:rPr>
              <a:t>Assigning</a:t>
            </a:r>
            <a:r>
              <a:rPr lang="it-IT" sz="2000" dirty="0">
                <a:solidFill>
                  <a:schemeClr val="accent1">
                    <a:lumMod val="75000"/>
                  </a:schemeClr>
                </a:solidFill>
              </a:rPr>
              <a:t> a </a:t>
            </a:r>
            <a:r>
              <a:rPr lang="it-IT" sz="2000" dirty="0" err="1">
                <a:solidFill>
                  <a:schemeClr val="accent1">
                    <a:lumMod val="75000"/>
                  </a:schemeClr>
                </a:solidFill>
              </a:rPr>
              <a:t>value</a:t>
            </a:r>
            <a:r>
              <a:rPr lang="it-IT" sz="2000" dirty="0">
                <a:solidFill>
                  <a:schemeClr val="accent1">
                    <a:lumMod val="75000"/>
                  </a:schemeClr>
                </a:solidFill>
              </a:rPr>
              <a:t> to the </a:t>
            </a:r>
            <a:r>
              <a:rPr lang="it-IT" sz="2000" dirty="0" err="1">
                <a:solidFill>
                  <a:schemeClr val="accent1">
                    <a:lumMod val="75000"/>
                  </a:schemeClr>
                </a:solidFill>
              </a:rPr>
              <a:t>unknown</a:t>
            </a:r>
            <a:r>
              <a:rPr lang="it-IT" sz="2000" dirty="0">
                <a:solidFill>
                  <a:schemeClr val="accent1">
                    <a:lumMod val="75000"/>
                  </a:schemeClr>
                </a:solidFill>
              </a:rPr>
              <a:t>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err="1">
                <a:solidFill>
                  <a:schemeClr val="accent1">
                    <a:lumMod val="75000"/>
                  </a:schemeClr>
                </a:solidFill>
              </a:rPr>
              <a:t>we</a:t>
            </a:r>
            <a:r>
              <a:rPr lang="it-IT" sz="2000" dirty="0">
                <a:solidFill>
                  <a:schemeClr val="accent1">
                    <a:lumMod val="75000"/>
                  </a:schemeClr>
                </a:solidFill>
              </a:rPr>
              <a:t> </a:t>
            </a:r>
            <a:r>
              <a:rPr lang="it-IT" sz="2000" dirty="0" err="1">
                <a:solidFill>
                  <a:schemeClr val="accent1">
                    <a:lumMod val="75000"/>
                  </a:schemeClr>
                </a:solidFill>
              </a:rPr>
              <a:t>select</a:t>
            </a:r>
            <a:r>
              <a:rPr lang="it-IT" sz="2000" dirty="0">
                <a:solidFill>
                  <a:schemeClr val="accent1">
                    <a:lumMod val="75000"/>
                  </a:schemeClr>
                </a:solidFill>
              </a:rPr>
              <a:t> ONE model</a:t>
            </a:r>
            <a:endParaRPr lang="it-IT" dirty="0">
              <a:solidFill>
                <a:schemeClr val="accent1">
                  <a:lumMod val="75000"/>
                </a:schemeClr>
              </a:solidFill>
            </a:endParaRPr>
          </a:p>
        </p:txBody>
      </p:sp>
      <p:sp>
        <p:nvSpPr>
          <p:cNvPr id="23" name="Oval 22">
            <a:extLst>
              <a:ext uri="{FF2B5EF4-FFF2-40B4-BE49-F238E27FC236}">
                <a16:creationId xmlns:a16="http://schemas.microsoft.com/office/drawing/2014/main" id="{4FC4DF4B-1D94-1EB4-F843-36B99508BCF9}"/>
              </a:ext>
            </a:extLst>
          </p:cNvPr>
          <p:cNvSpPr/>
          <p:nvPr/>
        </p:nvSpPr>
        <p:spPr>
          <a:xfrm>
            <a:off x="6794884" y="5354059"/>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4" name="Oval 23">
            <a:extLst>
              <a:ext uri="{FF2B5EF4-FFF2-40B4-BE49-F238E27FC236}">
                <a16:creationId xmlns:a16="http://schemas.microsoft.com/office/drawing/2014/main" id="{F2B36B57-935E-2E19-8CA5-0C946A8A5E6E}"/>
              </a:ext>
            </a:extLst>
          </p:cNvPr>
          <p:cNvSpPr/>
          <p:nvPr/>
        </p:nvSpPr>
        <p:spPr>
          <a:xfrm>
            <a:off x="4528291" y="5363156"/>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Oval 24">
            <a:extLst>
              <a:ext uri="{FF2B5EF4-FFF2-40B4-BE49-F238E27FC236}">
                <a16:creationId xmlns:a16="http://schemas.microsoft.com/office/drawing/2014/main" id="{F1219230-C50E-0558-0D15-EC7B1C60607C}"/>
              </a:ext>
            </a:extLst>
          </p:cNvPr>
          <p:cNvSpPr/>
          <p:nvPr/>
        </p:nvSpPr>
        <p:spPr>
          <a:xfrm>
            <a:off x="3317278" y="5372253"/>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Oval 25">
            <a:extLst>
              <a:ext uri="{FF2B5EF4-FFF2-40B4-BE49-F238E27FC236}">
                <a16:creationId xmlns:a16="http://schemas.microsoft.com/office/drawing/2014/main" id="{C5107ACB-5BE8-D603-190B-4EF3182FF745}"/>
              </a:ext>
            </a:extLst>
          </p:cNvPr>
          <p:cNvSpPr/>
          <p:nvPr/>
        </p:nvSpPr>
        <p:spPr>
          <a:xfrm>
            <a:off x="4800564" y="4310970"/>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Oval 26">
            <a:extLst>
              <a:ext uri="{FF2B5EF4-FFF2-40B4-BE49-F238E27FC236}">
                <a16:creationId xmlns:a16="http://schemas.microsoft.com/office/drawing/2014/main" id="{DAF65D57-6AAE-C981-DB73-9B3C2834A52F}"/>
              </a:ext>
            </a:extLst>
          </p:cNvPr>
          <p:cNvSpPr/>
          <p:nvPr/>
        </p:nvSpPr>
        <p:spPr>
          <a:xfrm>
            <a:off x="7087453" y="4291984"/>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Oval 27">
            <a:extLst>
              <a:ext uri="{FF2B5EF4-FFF2-40B4-BE49-F238E27FC236}">
                <a16:creationId xmlns:a16="http://schemas.microsoft.com/office/drawing/2014/main" id="{A361E9B4-48CC-C05F-B74F-4F7C535B229B}"/>
              </a:ext>
            </a:extLst>
          </p:cNvPr>
          <p:cNvSpPr/>
          <p:nvPr/>
        </p:nvSpPr>
        <p:spPr>
          <a:xfrm>
            <a:off x="3555147" y="4291985"/>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88821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B8F32C-A4BE-AE7C-0E88-04254032DED0}"/>
              </a:ext>
            </a:extLst>
          </p:cNvPr>
          <p:cNvSpPr txBox="1"/>
          <p:nvPr/>
        </p:nvSpPr>
        <p:spPr>
          <a:xfrm flipH="1">
            <a:off x="1101576" y="4068826"/>
            <a:ext cx="9916694" cy="1678986"/>
          </a:xfrm>
          <a:prstGeom prst="rect">
            <a:avLst/>
          </a:prstGeom>
          <a:noFill/>
        </p:spPr>
        <p:txBody>
          <a:bodyPr wrap="square" rtlCol="0">
            <a:spAutoFit/>
          </a:bodyPr>
          <a:lstStyle/>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 + 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2400" i="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 </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u(n-1), u(n-M), y(n-1), … , y(n-L))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(n-M) + e(n)</a:t>
            </a:r>
          </a:p>
        </p:txBody>
      </p:sp>
      <p:sp>
        <p:nvSpPr>
          <p:cNvPr id="3" name="Title 2">
            <a:extLst>
              <a:ext uri="{FF2B5EF4-FFF2-40B4-BE49-F238E27FC236}">
                <a16:creationId xmlns:a16="http://schemas.microsoft.com/office/drawing/2014/main" id="{01A6C1F5-4E28-BD22-37C8-79EB8730E1E1}"/>
              </a:ext>
            </a:extLst>
          </p:cNvPr>
          <p:cNvSpPr>
            <a:spLocks noGrp="1"/>
          </p:cNvSpPr>
          <p:nvPr>
            <p:ph type="title"/>
          </p:nvPr>
        </p:nvSpPr>
        <p:spPr/>
        <p:txBody>
          <a:bodyPr/>
          <a:lstStyle/>
          <a:p>
            <a:r>
              <a:rPr lang="it-IT" dirty="0"/>
              <a:t>Choice of the model family</a:t>
            </a:r>
          </a:p>
        </p:txBody>
      </p:sp>
      <p:grpSp>
        <p:nvGrpSpPr>
          <p:cNvPr id="14" name="Group 13">
            <a:extLst>
              <a:ext uri="{FF2B5EF4-FFF2-40B4-BE49-F238E27FC236}">
                <a16:creationId xmlns:a16="http://schemas.microsoft.com/office/drawing/2014/main" id="{0507AC8B-2EF3-B1E4-B7C7-CC6218A3473A}"/>
              </a:ext>
            </a:extLst>
          </p:cNvPr>
          <p:cNvGrpSpPr/>
          <p:nvPr/>
        </p:nvGrpSpPr>
        <p:grpSpPr>
          <a:xfrm>
            <a:off x="828044" y="2490690"/>
            <a:ext cx="4329508" cy="1116478"/>
            <a:chOff x="7112001" y="3383643"/>
            <a:chExt cx="3654424" cy="910544"/>
          </a:xfrm>
        </p:grpSpPr>
        <p:sp>
          <p:nvSpPr>
            <p:cNvPr id="15" name="Rectangle 9">
              <a:extLst>
                <a:ext uri="{FF2B5EF4-FFF2-40B4-BE49-F238E27FC236}">
                  <a16:creationId xmlns:a16="http://schemas.microsoft.com/office/drawing/2014/main" id="{FEF80A26-C969-686C-08E0-C707ED562A8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43E625A9-74FF-7020-BCDF-76EFABBB2D09}"/>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1">
              <a:extLst>
                <a:ext uri="{FF2B5EF4-FFF2-40B4-BE49-F238E27FC236}">
                  <a16:creationId xmlns:a16="http://schemas.microsoft.com/office/drawing/2014/main" id="{0237F64D-9D16-0425-F514-FD33CD68EE08}"/>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12">
              <a:extLst>
                <a:ext uri="{FF2B5EF4-FFF2-40B4-BE49-F238E27FC236}">
                  <a16:creationId xmlns:a16="http://schemas.microsoft.com/office/drawing/2014/main" id="{EF3F9F3A-8EFE-5177-BDA4-5299687BEBEF}"/>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19" name="Text Box 13">
              <a:extLst>
                <a:ext uri="{FF2B5EF4-FFF2-40B4-BE49-F238E27FC236}">
                  <a16:creationId xmlns:a16="http://schemas.microsoft.com/office/drawing/2014/main" id="{637AECFF-A1A9-6FD9-260D-184D5DCD0F3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20" name="Text Box 14">
              <a:extLst>
                <a:ext uri="{FF2B5EF4-FFF2-40B4-BE49-F238E27FC236}">
                  <a16:creationId xmlns:a16="http://schemas.microsoft.com/office/drawing/2014/main" id="{1BCA680A-2BD3-EEBC-BCAC-9C798BDE82FB}"/>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grpSp>
        <p:nvGrpSpPr>
          <p:cNvPr id="2" name="Group 1">
            <a:extLst>
              <a:ext uri="{FF2B5EF4-FFF2-40B4-BE49-F238E27FC236}">
                <a16:creationId xmlns:a16="http://schemas.microsoft.com/office/drawing/2014/main" id="{843826A5-B50D-4A1A-DE35-8A728B7905CA}"/>
              </a:ext>
            </a:extLst>
          </p:cNvPr>
          <p:cNvGrpSpPr/>
          <p:nvPr/>
        </p:nvGrpSpPr>
        <p:grpSpPr>
          <a:xfrm>
            <a:off x="5927829" y="2505012"/>
            <a:ext cx="4329508" cy="1116478"/>
            <a:chOff x="7112001" y="3383643"/>
            <a:chExt cx="3654424" cy="910544"/>
          </a:xfrm>
        </p:grpSpPr>
        <p:sp>
          <p:nvSpPr>
            <p:cNvPr id="5" name="Rectangle 9">
              <a:extLst>
                <a:ext uri="{FF2B5EF4-FFF2-40B4-BE49-F238E27FC236}">
                  <a16:creationId xmlns:a16="http://schemas.microsoft.com/office/drawing/2014/main" id="{10179EF9-E086-FCEF-B0CF-ECAC2186C80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10">
              <a:extLst>
                <a:ext uri="{FF2B5EF4-FFF2-40B4-BE49-F238E27FC236}">
                  <a16:creationId xmlns:a16="http://schemas.microsoft.com/office/drawing/2014/main" id="{C955BEC9-9859-79A0-6654-4FC60F16A31D}"/>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1">
              <a:extLst>
                <a:ext uri="{FF2B5EF4-FFF2-40B4-BE49-F238E27FC236}">
                  <a16:creationId xmlns:a16="http://schemas.microsoft.com/office/drawing/2014/main" id="{C3332018-6B22-BB8E-6161-7C88D46744FF}"/>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2">
              <a:extLst>
                <a:ext uri="{FF2B5EF4-FFF2-40B4-BE49-F238E27FC236}">
                  <a16:creationId xmlns:a16="http://schemas.microsoft.com/office/drawing/2014/main" id="{829F2222-72F7-1EE4-6746-8EC4F84A2A53}"/>
                </a:ext>
              </a:extLst>
            </p:cNvPr>
            <p:cNvSpPr txBox="1">
              <a:spLocks noChangeArrowheads="1"/>
            </p:cNvSpPr>
            <p:nvPr/>
          </p:nvSpPr>
          <p:spPr bwMode="auto">
            <a:xfrm>
              <a:off x="7371671" y="3383643"/>
              <a:ext cx="719138" cy="3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err="1">
                  <a:latin typeface="Arial" panose="020B0604020202020204" pitchFamily="34" charset="0"/>
                </a:rPr>
                <a:t>wn</a:t>
              </a:r>
              <a:r>
                <a:rPr lang="it-IT" altLang="it-IT" sz="2000" dirty="0">
                  <a:latin typeface="Arial" panose="020B0604020202020204" pitchFamily="34" charset="0"/>
                </a:rPr>
                <a:t>[n]</a:t>
              </a:r>
            </a:p>
          </p:txBody>
        </p:sp>
        <p:sp>
          <p:nvSpPr>
            <p:cNvPr id="10" name="Text Box 13">
              <a:extLst>
                <a:ext uri="{FF2B5EF4-FFF2-40B4-BE49-F238E27FC236}">
                  <a16:creationId xmlns:a16="http://schemas.microsoft.com/office/drawing/2014/main" id="{12E8FD09-3EB5-E9EB-F88D-C5DC47354028}"/>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11" name="Text Box 14">
              <a:extLst>
                <a:ext uri="{FF2B5EF4-FFF2-40B4-BE49-F238E27FC236}">
                  <a16:creationId xmlns:a16="http://schemas.microsoft.com/office/drawing/2014/main" id="{7CC52AFC-D764-709C-A612-6FBDA454837D}"/>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2" name="TextBox 11">
            <a:extLst>
              <a:ext uri="{FF2B5EF4-FFF2-40B4-BE49-F238E27FC236}">
                <a16:creationId xmlns:a16="http://schemas.microsoft.com/office/drawing/2014/main" id="{559462C2-F23B-AEE1-6084-3F51F03000EB}"/>
              </a:ext>
            </a:extLst>
          </p:cNvPr>
          <p:cNvSpPr txBox="1"/>
          <p:nvPr/>
        </p:nvSpPr>
        <p:spPr>
          <a:xfrm>
            <a:off x="635267" y="938660"/>
            <a:ext cx="11030552" cy="830997"/>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chemeClr val="accent1">
                    <a:lumMod val="75000"/>
                  </a:schemeClr>
                </a:solidFill>
              </a:rPr>
              <a:t>A model family </a:t>
            </a:r>
            <a:r>
              <a:rPr lang="it-IT" sz="2000" dirty="0" err="1">
                <a:solidFill>
                  <a:schemeClr val="accent1">
                    <a:lumMod val="75000"/>
                  </a:schemeClr>
                </a:solidFill>
              </a:rPr>
              <a:t>has</a:t>
            </a:r>
            <a:r>
              <a:rPr lang="it-IT" sz="2000" dirty="0">
                <a:solidFill>
                  <a:schemeClr val="accent1">
                    <a:lumMod val="75000"/>
                  </a:schemeClr>
                </a:solidFill>
              </a:rPr>
              <a:t> a </a:t>
            </a:r>
            <a:r>
              <a:rPr lang="it-IT" sz="2000" dirty="0" err="1">
                <a:solidFill>
                  <a:schemeClr val="accent1">
                    <a:lumMod val="75000"/>
                  </a:schemeClr>
                </a:solidFill>
              </a:rPr>
              <a:t>predifined</a:t>
            </a:r>
            <a:r>
              <a:rPr lang="it-IT" sz="2000" dirty="0">
                <a:solidFill>
                  <a:schemeClr val="accent1">
                    <a:lumMod val="75000"/>
                  </a:schemeClr>
                </a:solidFill>
              </a:rPr>
              <a:t> </a:t>
            </a:r>
            <a:r>
              <a:rPr lang="it-IT" sz="2000" dirty="0" err="1">
                <a:solidFill>
                  <a:schemeClr val="accent1">
                    <a:lumMod val="75000"/>
                  </a:schemeClr>
                </a:solidFill>
              </a:rPr>
              <a:t>structure</a:t>
            </a:r>
            <a:r>
              <a:rPr lang="it-IT" sz="2000" dirty="0">
                <a:solidFill>
                  <a:schemeClr val="accent1">
                    <a:lumMod val="75000"/>
                  </a:schemeClr>
                </a:solidFill>
              </a:rPr>
              <a:t> and </a:t>
            </a:r>
            <a:r>
              <a:rPr lang="it-IT" sz="2000" b="1" dirty="0" err="1">
                <a:solidFill>
                  <a:schemeClr val="accent1">
                    <a:lumMod val="75000"/>
                  </a:schemeClr>
                </a:solidFill>
              </a:rPr>
              <a:t>unknown</a:t>
            </a:r>
            <a:r>
              <a:rPr lang="it-IT" sz="2000" b="1" dirty="0">
                <a:solidFill>
                  <a:schemeClr val="accent1">
                    <a:lumMod val="75000"/>
                  </a:schemeClr>
                </a:solidFill>
              </a:rPr>
              <a:t> </a:t>
            </a:r>
            <a:r>
              <a:rPr lang="it-IT" sz="2000" b="1" dirty="0" err="1">
                <a:solidFill>
                  <a:schemeClr val="accent1">
                    <a:lumMod val="75000"/>
                  </a:schemeClr>
                </a:solidFill>
              </a:rPr>
              <a:t>coefficients</a:t>
            </a:r>
            <a:r>
              <a:rPr lang="it-IT" sz="2000" b="1" dirty="0">
                <a:solidFill>
                  <a:schemeClr val="accent1">
                    <a:lumMod val="75000"/>
                  </a:schemeClr>
                </a:solidFill>
              </a:rPr>
              <a:t> </a:t>
            </a:r>
            <a:r>
              <a:rPr lang="it-IT" sz="2000" dirty="0">
                <a:solidFill>
                  <a:schemeClr val="accent1">
                    <a:lumMod val="75000"/>
                  </a:schemeClr>
                </a:solidFill>
              </a:rPr>
              <a:t>(or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a:solidFill>
                  <a:schemeClr val="accent1">
                    <a:lumMod val="75000"/>
                  </a:schemeClr>
                </a:solidFill>
                <a:sym typeface="Wingdings" panose="05000000000000000000" pitchFamily="2" charset="2"/>
              </a:rPr>
              <a:t> </a:t>
            </a:r>
            <a:r>
              <a:rPr lang="it-IT" sz="2800" dirty="0">
                <a:solidFill>
                  <a:schemeClr val="accent1">
                    <a:lumMod val="75000"/>
                  </a:schemeClr>
                </a:solidFill>
                <a:sym typeface="Wingdings" panose="05000000000000000000" pitchFamily="2" charset="2"/>
              </a:rPr>
              <a:t>∞ </a:t>
            </a:r>
            <a:r>
              <a:rPr lang="it-IT" sz="2000" dirty="0">
                <a:solidFill>
                  <a:schemeClr val="accent1">
                    <a:lumMod val="75000"/>
                  </a:schemeClr>
                </a:solidFill>
                <a:sym typeface="Wingdings" panose="05000000000000000000" pitchFamily="2" charset="2"/>
              </a:rPr>
              <a:t>models</a:t>
            </a:r>
            <a:endParaRPr lang="it-IT" sz="2000" dirty="0">
              <a:solidFill>
                <a:schemeClr val="accent1">
                  <a:lumMod val="75000"/>
                </a:schemeClr>
              </a:solidFill>
            </a:endParaRPr>
          </a:p>
          <a:p>
            <a:pPr marL="342900" indent="-342900">
              <a:buFont typeface="Arial" panose="020B0604020202020204" pitchFamily="34" charset="0"/>
              <a:buChar char="•"/>
            </a:pPr>
            <a:r>
              <a:rPr lang="it-IT" sz="2000" dirty="0" err="1">
                <a:solidFill>
                  <a:schemeClr val="accent1">
                    <a:lumMod val="75000"/>
                  </a:schemeClr>
                </a:solidFill>
              </a:rPr>
              <a:t>Assigning</a:t>
            </a:r>
            <a:r>
              <a:rPr lang="it-IT" sz="2000" dirty="0">
                <a:solidFill>
                  <a:schemeClr val="accent1">
                    <a:lumMod val="75000"/>
                  </a:schemeClr>
                </a:solidFill>
              </a:rPr>
              <a:t> a </a:t>
            </a:r>
            <a:r>
              <a:rPr lang="it-IT" sz="2000" dirty="0" err="1">
                <a:solidFill>
                  <a:schemeClr val="accent1">
                    <a:lumMod val="75000"/>
                  </a:schemeClr>
                </a:solidFill>
              </a:rPr>
              <a:t>value</a:t>
            </a:r>
            <a:r>
              <a:rPr lang="it-IT" sz="2000" dirty="0">
                <a:solidFill>
                  <a:schemeClr val="accent1">
                    <a:lumMod val="75000"/>
                  </a:schemeClr>
                </a:solidFill>
              </a:rPr>
              <a:t> to the </a:t>
            </a:r>
            <a:r>
              <a:rPr lang="it-IT" sz="2000" dirty="0" err="1">
                <a:solidFill>
                  <a:schemeClr val="accent1">
                    <a:lumMod val="75000"/>
                  </a:schemeClr>
                </a:solidFill>
              </a:rPr>
              <a:t>unknown</a:t>
            </a:r>
            <a:r>
              <a:rPr lang="it-IT" sz="2000" dirty="0">
                <a:solidFill>
                  <a:schemeClr val="accent1">
                    <a:lumMod val="75000"/>
                  </a:schemeClr>
                </a:solidFill>
              </a:rPr>
              <a:t>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err="1">
                <a:solidFill>
                  <a:schemeClr val="accent1">
                    <a:lumMod val="75000"/>
                  </a:schemeClr>
                </a:solidFill>
              </a:rPr>
              <a:t>we</a:t>
            </a:r>
            <a:r>
              <a:rPr lang="it-IT" sz="2000" dirty="0">
                <a:solidFill>
                  <a:schemeClr val="accent1">
                    <a:lumMod val="75000"/>
                  </a:schemeClr>
                </a:solidFill>
              </a:rPr>
              <a:t> </a:t>
            </a:r>
            <a:r>
              <a:rPr lang="it-IT" sz="2000" dirty="0" err="1">
                <a:solidFill>
                  <a:schemeClr val="accent1">
                    <a:lumMod val="75000"/>
                  </a:schemeClr>
                </a:solidFill>
              </a:rPr>
              <a:t>select</a:t>
            </a:r>
            <a:r>
              <a:rPr lang="it-IT" sz="2000" dirty="0">
                <a:solidFill>
                  <a:schemeClr val="accent1">
                    <a:lumMod val="75000"/>
                  </a:schemeClr>
                </a:solidFill>
              </a:rPr>
              <a:t> ONE model</a:t>
            </a:r>
            <a:endParaRPr lang="it-IT" dirty="0">
              <a:solidFill>
                <a:schemeClr val="accent1">
                  <a:lumMod val="75000"/>
                </a:schemeClr>
              </a:solidFill>
            </a:endParaRPr>
          </a:p>
        </p:txBody>
      </p:sp>
      <p:sp>
        <p:nvSpPr>
          <p:cNvPr id="28" name="Oval 27">
            <a:extLst>
              <a:ext uri="{FF2B5EF4-FFF2-40B4-BE49-F238E27FC236}">
                <a16:creationId xmlns:a16="http://schemas.microsoft.com/office/drawing/2014/main" id="{A361E9B4-48CC-C05F-B74F-4F7C535B229B}"/>
              </a:ext>
            </a:extLst>
          </p:cNvPr>
          <p:cNvSpPr/>
          <p:nvPr/>
        </p:nvSpPr>
        <p:spPr>
          <a:xfrm>
            <a:off x="7746501" y="4266408"/>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Oval 3">
            <a:extLst>
              <a:ext uri="{FF2B5EF4-FFF2-40B4-BE49-F238E27FC236}">
                <a16:creationId xmlns:a16="http://schemas.microsoft.com/office/drawing/2014/main" id="{AB3C1231-EE4F-1D16-F7E3-AA8DC78BEC11}"/>
              </a:ext>
            </a:extLst>
          </p:cNvPr>
          <p:cNvSpPr/>
          <p:nvPr/>
        </p:nvSpPr>
        <p:spPr>
          <a:xfrm>
            <a:off x="7684724" y="5354059"/>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Oval 12">
            <a:extLst>
              <a:ext uri="{FF2B5EF4-FFF2-40B4-BE49-F238E27FC236}">
                <a16:creationId xmlns:a16="http://schemas.microsoft.com/office/drawing/2014/main" id="{A4B42084-808B-6FC1-4BE0-51D372BEB50D}"/>
              </a:ext>
            </a:extLst>
          </p:cNvPr>
          <p:cNvSpPr/>
          <p:nvPr/>
        </p:nvSpPr>
        <p:spPr>
          <a:xfrm>
            <a:off x="8419699" y="4812561"/>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Oval 20">
            <a:extLst>
              <a:ext uri="{FF2B5EF4-FFF2-40B4-BE49-F238E27FC236}">
                <a16:creationId xmlns:a16="http://schemas.microsoft.com/office/drawing/2014/main" id="{67272BAB-B25C-3D1C-C7A5-501C6EC30BF1}"/>
              </a:ext>
            </a:extLst>
          </p:cNvPr>
          <p:cNvSpPr/>
          <p:nvPr/>
        </p:nvSpPr>
        <p:spPr>
          <a:xfrm>
            <a:off x="5821128" y="4774427"/>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1367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B8F32C-A4BE-AE7C-0E88-04254032DED0}"/>
              </a:ext>
            </a:extLst>
          </p:cNvPr>
          <p:cNvSpPr txBox="1"/>
          <p:nvPr/>
        </p:nvSpPr>
        <p:spPr>
          <a:xfrm flipH="1">
            <a:off x="1101576" y="4068826"/>
            <a:ext cx="9916694" cy="1678986"/>
          </a:xfrm>
          <a:prstGeom prst="rect">
            <a:avLst/>
          </a:prstGeom>
          <a:noFill/>
        </p:spPr>
        <p:txBody>
          <a:bodyPr wrap="square" rtlCol="0">
            <a:spAutoFit/>
          </a:bodyPr>
          <a:lstStyle/>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 + a</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y(n-1)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a</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2400" i="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f </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u(n-1), u(n-M), y(n-1), … , y(n-L)) = </a:t>
            </a:r>
          </a:p>
          <a:p>
            <a:pPr algn="ctr">
              <a:lnSpc>
                <a:spcPct val="150000"/>
              </a:lnSpc>
            </a:pP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0</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 + b</a:t>
            </a:r>
            <a:r>
              <a:rPr lang="it-IT" sz="2400" baseline="-25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1</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u(n-1) + … + </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b</a:t>
            </a:r>
            <a:r>
              <a:rPr lang="it-IT" sz="2400" baseline="-250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a:t>
            </a:r>
            <a:r>
              <a:rPr lang="it-IT" sz="2400" dirty="0" err="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u</a:t>
            </a:r>
            <a:r>
              <a:rPr lang="it-IT" sz="24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(n-M) + e(n)</a:t>
            </a:r>
          </a:p>
        </p:txBody>
      </p:sp>
      <p:sp>
        <p:nvSpPr>
          <p:cNvPr id="3" name="Title 2">
            <a:extLst>
              <a:ext uri="{FF2B5EF4-FFF2-40B4-BE49-F238E27FC236}">
                <a16:creationId xmlns:a16="http://schemas.microsoft.com/office/drawing/2014/main" id="{01A6C1F5-4E28-BD22-37C8-79EB8730E1E1}"/>
              </a:ext>
            </a:extLst>
          </p:cNvPr>
          <p:cNvSpPr>
            <a:spLocks noGrp="1"/>
          </p:cNvSpPr>
          <p:nvPr>
            <p:ph type="title"/>
          </p:nvPr>
        </p:nvSpPr>
        <p:spPr/>
        <p:txBody>
          <a:bodyPr/>
          <a:lstStyle/>
          <a:p>
            <a:r>
              <a:rPr lang="it-IT" dirty="0"/>
              <a:t>Choice of the model family</a:t>
            </a:r>
          </a:p>
        </p:txBody>
      </p:sp>
      <p:grpSp>
        <p:nvGrpSpPr>
          <p:cNvPr id="14" name="Group 13">
            <a:extLst>
              <a:ext uri="{FF2B5EF4-FFF2-40B4-BE49-F238E27FC236}">
                <a16:creationId xmlns:a16="http://schemas.microsoft.com/office/drawing/2014/main" id="{0507AC8B-2EF3-B1E4-B7C7-CC6218A3473A}"/>
              </a:ext>
            </a:extLst>
          </p:cNvPr>
          <p:cNvGrpSpPr/>
          <p:nvPr/>
        </p:nvGrpSpPr>
        <p:grpSpPr>
          <a:xfrm>
            <a:off x="828044" y="2490690"/>
            <a:ext cx="4329508" cy="1116478"/>
            <a:chOff x="7112001" y="3383643"/>
            <a:chExt cx="3654424" cy="910544"/>
          </a:xfrm>
        </p:grpSpPr>
        <p:sp>
          <p:nvSpPr>
            <p:cNvPr id="15" name="Rectangle 9">
              <a:extLst>
                <a:ext uri="{FF2B5EF4-FFF2-40B4-BE49-F238E27FC236}">
                  <a16:creationId xmlns:a16="http://schemas.microsoft.com/office/drawing/2014/main" id="{FEF80A26-C969-686C-08E0-C707ED562A8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10">
              <a:extLst>
                <a:ext uri="{FF2B5EF4-FFF2-40B4-BE49-F238E27FC236}">
                  <a16:creationId xmlns:a16="http://schemas.microsoft.com/office/drawing/2014/main" id="{43E625A9-74FF-7020-BCDF-76EFABBB2D09}"/>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1">
              <a:extLst>
                <a:ext uri="{FF2B5EF4-FFF2-40B4-BE49-F238E27FC236}">
                  <a16:creationId xmlns:a16="http://schemas.microsoft.com/office/drawing/2014/main" id="{0237F64D-9D16-0425-F514-FD33CD68EE08}"/>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12">
              <a:extLst>
                <a:ext uri="{FF2B5EF4-FFF2-40B4-BE49-F238E27FC236}">
                  <a16:creationId xmlns:a16="http://schemas.microsoft.com/office/drawing/2014/main" id="{EF3F9F3A-8EFE-5177-BDA4-5299687BEBEF}"/>
                </a:ext>
              </a:extLst>
            </p:cNvPr>
            <p:cNvSpPr txBox="1">
              <a:spLocks noChangeArrowheads="1"/>
            </p:cNvSpPr>
            <p:nvPr/>
          </p:nvSpPr>
          <p:spPr bwMode="auto">
            <a:xfrm>
              <a:off x="7371671" y="338364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19" name="Text Box 13">
              <a:extLst>
                <a:ext uri="{FF2B5EF4-FFF2-40B4-BE49-F238E27FC236}">
                  <a16:creationId xmlns:a16="http://schemas.microsoft.com/office/drawing/2014/main" id="{637AECFF-A1A9-6FD9-260D-184D5DCD0F37}"/>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20" name="Text Box 14">
              <a:extLst>
                <a:ext uri="{FF2B5EF4-FFF2-40B4-BE49-F238E27FC236}">
                  <a16:creationId xmlns:a16="http://schemas.microsoft.com/office/drawing/2014/main" id="{1BCA680A-2BD3-EEBC-BCAC-9C798BDE82FB}"/>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grpSp>
        <p:nvGrpSpPr>
          <p:cNvPr id="2" name="Group 1">
            <a:extLst>
              <a:ext uri="{FF2B5EF4-FFF2-40B4-BE49-F238E27FC236}">
                <a16:creationId xmlns:a16="http://schemas.microsoft.com/office/drawing/2014/main" id="{843826A5-B50D-4A1A-DE35-8A728B7905CA}"/>
              </a:ext>
            </a:extLst>
          </p:cNvPr>
          <p:cNvGrpSpPr/>
          <p:nvPr/>
        </p:nvGrpSpPr>
        <p:grpSpPr>
          <a:xfrm>
            <a:off x="5927829" y="2505012"/>
            <a:ext cx="4329508" cy="1116478"/>
            <a:chOff x="7112001" y="3383643"/>
            <a:chExt cx="3654424" cy="910544"/>
          </a:xfrm>
        </p:grpSpPr>
        <p:sp>
          <p:nvSpPr>
            <p:cNvPr id="5" name="Rectangle 9">
              <a:extLst>
                <a:ext uri="{FF2B5EF4-FFF2-40B4-BE49-F238E27FC236}">
                  <a16:creationId xmlns:a16="http://schemas.microsoft.com/office/drawing/2014/main" id="{10179EF9-E086-FCEF-B0CF-ECAC2186C80F}"/>
                </a:ext>
              </a:extLst>
            </p:cNvPr>
            <p:cNvSpPr>
              <a:spLocks noChangeArrowheads="1"/>
            </p:cNvSpPr>
            <p:nvPr/>
          </p:nvSpPr>
          <p:spPr bwMode="auto">
            <a:xfrm>
              <a:off x="8262939" y="3429000"/>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 name="Line 10">
              <a:extLst>
                <a:ext uri="{FF2B5EF4-FFF2-40B4-BE49-F238E27FC236}">
                  <a16:creationId xmlns:a16="http://schemas.microsoft.com/office/drawing/2014/main" id="{C955BEC9-9859-79A0-6654-4FC60F16A31D}"/>
                </a:ext>
              </a:extLst>
            </p:cNvPr>
            <p:cNvSpPr>
              <a:spLocks noChangeShapeType="1"/>
            </p:cNvSpPr>
            <p:nvPr/>
          </p:nvSpPr>
          <p:spPr bwMode="auto">
            <a:xfrm>
              <a:off x="7112001" y="386080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1">
              <a:extLst>
                <a:ext uri="{FF2B5EF4-FFF2-40B4-BE49-F238E27FC236}">
                  <a16:creationId xmlns:a16="http://schemas.microsoft.com/office/drawing/2014/main" id="{C3332018-6B22-BB8E-6161-7C88D46744FF}"/>
                </a:ext>
              </a:extLst>
            </p:cNvPr>
            <p:cNvSpPr>
              <a:spLocks noChangeShapeType="1"/>
            </p:cNvSpPr>
            <p:nvPr/>
          </p:nvSpPr>
          <p:spPr bwMode="auto">
            <a:xfrm>
              <a:off x="9615487" y="3868057"/>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Text Box 12">
              <a:extLst>
                <a:ext uri="{FF2B5EF4-FFF2-40B4-BE49-F238E27FC236}">
                  <a16:creationId xmlns:a16="http://schemas.microsoft.com/office/drawing/2014/main" id="{829F2222-72F7-1EE4-6746-8EC4F84A2A53}"/>
                </a:ext>
              </a:extLst>
            </p:cNvPr>
            <p:cNvSpPr txBox="1">
              <a:spLocks noChangeArrowheads="1"/>
            </p:cNvSpPr>
            <p:nvPr/>
          </p:nvSpPr>
          <p:spPr bwMode="auto">
            <a:xfrm>
              <a:off x="7371671" y="3383643"/>
              <a:ext cx="719138" cy="3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err="1">
                  <a:latin typeface="Arial" panose="020B0604020202020204" pitchFamily="34" charset="0"/>
                </a:rPr>
                <a:t>wn</a:t>
              </a:r>
              <a:r>
                <a:rPr lang="it-IT" altLang="it-IT" sz="2000" dirty="0">
                  <a:latin typeface="Arial" panose="020B0604020202020204" pitchFamily="34" charset="0"/>
                </a:rPr>
                <a:t>[n]</a:t>
              </a:r>
            </a:p>
          </p:txBody>
        </p:sp>
        <p:sp>
          <p:nvSpPr>
            <p:cNvPr id="10" name="Text Box 13">
              <a:extLst>
                <a:ext uri="{FF2B5EF4-FFF2-40B4-BE49-F238E27FC236}">
                  <a16:creationId xmlns:a16="http://schemas.microsoft.com/office/drawing/2014/main" id="{12E8FD09-3EB5-E9EB-F88D-C5DC47354028}"/>
                </a:ext>
              </a:extLst>
            </p:cNvPr>
            <p:cNvSpPr txBox="1">
              <a:spLocks noChangeArrowheads="1"/>
            </p:cNvSpPr>
            <p:nvPr/>
          </p:nvSpPr>
          <p:spPr bwMode="auto">
            <a:xfrm>
              <a:off x="9691011" y="3395323"/>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11" name="Text Box 14">
              <a:extLst>
                <a:ext uri="{FF2B5EF4-FFF2-40B4-BE49-F238E27FC236}">
                  <a16:creationId xmlns:a16="http://schemas.microsoft.com/office/drawing/2014/main" id="{7CC52AFC-D764-709C-A612-6FBDA454837D}"/>
                </a:ext>
              </a:extLst>
            </p:cNvPr>
            <p:cNvSpPr txBox="1">
              <a:spLocks noChangeArrowheads="1"/>
            </p:cNvSpPr>
            <p:nvPr/>
          </p:nvSpPr>
          <p:spPr bwMode="auto">
            <a:xfrm>
              <a:off x="8496303" y="3608500"/>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2" name="TextBox 11">
            <a:extLst>
              <a:ext uri="{FF2B5EF4-FFF2-40B4-BE49-F238E27FC236}">
                <a16:creationId xmlns:a16="http://schemas.microsoft.com/office/drawing/2014/main" id="{559462C2-F23B-AEE1-6084-3F51F03000EB}"/>
              </a:ext>
            </a:extLst>
          </p:cNvPr>
          <p:cNvSpPr txBox="1"/>
          <p:nvPr/>
        </p:nvSpPr>
        <p:spPr>
          <a:xfrm>
            <a:off x="635267" y="938660"/>
            <a:ext cx="11030552" cy="830997"/>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chemeClr val="accent1">
                    <a:lumMod val="75000"/>
                  </a:schemeClr>
                </a:solidFill>
              </a:rPr>
              <a:t>A model family </a:t>
            </a:r>
            <a:r>
              <a:rPr lang="it-IT" sz="2000" dirty="0" err="1">
                <a:solidFill>
                  <a:schemeClr val="accent1">
                    <a:lumMod val="75000"/>
                  </a:schemeClr>
                </a:solidFill>
              </a:rPr>
              <a:t>has</a:t>
            </a:r>
            <a:r>
              <a:rPr lang="it-IT" sz="2000" dirty="0">
                <a:solidFill>
                  <a:schemeClr val="accent1">
                    <a:lumMod val="75000"/>
                  </a:schemeClr>
                </a:solidFill>
              </a:rPr>
              <a:t> a </a:t>
            </a:r>
            <a:r>
              <a:rPr lang="it-IT" sz="2000" dirty="0" err="1">
                <a:solidFill>
                  <a:schemeClr val="accent1">
                    <a:lumMod val="75000"/>
                  </a:schemeClr>
                </a:solidFill>
              </a:rPr>
              <a:t>predifined</a:t>
            </a:r>
            <a:r>
              <a:rPr lang="it-IT" sz="2000" dirty="0">
                <a:solidFill>
                  <a:schemeClr val="accent1">
                    <a:lumMod val="75000"/>
                  </a:schemeClr>
                </a:solidFill>
              </a:rPr>
              <a:t> </a:t>
            </a:r>
            <a:r>
              <a:rPr lang="it-IT" sz="2000" dirty="0" err="1">
                <a:solidFill>
                  <a:schemeClr val="accent1">
                    <a:lumMod val="75000"/>
                  </a:schemeClr>
                </a:solidFill>
              </a:rPr>
              <a:t>structure</a:t>
            </a:r>
            <a:r>
              <a:rPr lang="it-IT" sz="2000" dirty="0">
                <a:solidFill>
                  <a:schemeClr val="accent1">
                    <a:lumMod val="75000"/>
                  </a:schemeClr>
                </a:solidFill>
              </a:rPr>
              <a:t> and </a:t>
            </a:r>
            <a:r>
              <a:rPr lang="it-IT" sz="2000" b="1" dirty="0" err="1">
                <a:solidFill>
                  <a:schemeClr val="accent1">
                    <a:lumMod val="75000"/>
                  </a:schemeClr>
                </a:solidFill>
              </a:rPr>
              <a:t>unknown</a:t>
            </a:r>
            <a:r>
              <a:rPr lang="it-IT" sz="2000" b="1" dirty="0">
                <a:solidFill>
                  <a:schemeClr val="accent1">
                    <a:lumMod val="75000"/>
                  </a:schemeClr>
                </a:solidFill>
              </a:rPr>
              <a:t> </a:t>
            </a:r>
            <a:r>
              <a:rPr lang="it-IT" sz="2000" b="1" dirty="0" err="1">
                <a:solidFill>
                  <a:schemeClr val="accent1">
                    <a:lumMod val="75000"/>
                  </a:schemeClr>
                </a:solidFill>
              </a:rPr>
              <a:t>coefficients</a:t>
            </a:r>
            <a:r>
              <a:rPr lang="it-IT" sz="2000" b="1" dirty="0">
                <a:solidFill>
                  <a:schemeClr val="accent1">
                    <a:lumMod val="75000"/>
                  </a:schemeClr>
                </a:solidFill>
              </a:rPr>
              <a:t> </a:t>
            </a:r>
            <a:r>
              <a:rPr lang="it-IT" sz="2000" dirty="0">
                <a:solidFill>
                  <a:schemeClr val="accent1">
                    <a:lumMod val="75000"/>
                  </a:schemeClr>
                </a:solidFill>
              </a:rPr>
              <a:t>(or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a:solidFill>
                  <a:schemeClr val="accent1">
                    <a:lumMod val="75000"/>
                  </a:schemeClr>
                </a:solidFill>
                <a:sym typeface="Wingdings" panose="05000000000000000000" pitchFamily="2" charset="2"/>
              </a:rPr>
              <a:t> </a:t>
            </a:r>
            <a:r>
              <a:rPr lang="it-IT" sz="2800" dirty="0">
                <a:solidFill>
                  <a:schemeClr val="accent1">
                    <a:lumMod val="75000"/>
                  </a:schemeClr>
                </a:solidFill>
                <a:sym typeface="Wingdings" panose="05000000000000000000" pitchFamily="2" charset="2"/>
              </a:rPr>
              <a:t>∞ </a:t>
            </a:r>
            <a:r>
              <a:rPr lang="it-IT" sz="2000" dirty="0">
                <a:solidFill>
                  <a:schemeClr val="accent1">
                    <a:lumMod val="75000"/>
                  </a:schemeClr>
                </a:solidFill>
                <a:sym typeface="Wingdings" panose="05000000000000000000" pitchFamily="2" charset="2"/>
              </a:rPr>
              <a:t>models</a:t>
            </a:r>
            <a:endParaRPr lang="it-IT" sz="2000" dirty="0">
              <a:solidFill>
                <a:schemeClr val="accent1">
                  <a:lumMod val="75000"/>
                </a:schemeClr>
              </a:solidFill>
            </a:endParaRPr>
          </a:p>
          <a:p>
            <a:pPr marL="342900" indent="-342900">
              <a:buFont typeface="Arial" panose="020B0604020202020204" pitchFamily="34" charset="0"/>
              <a:buChar char="•"/>
            </a:pPr>
            <a:r>
              <a:rPr lang="it-IT" sz="2000" dirty="0" err="1">
                <a:solidFill>
                  <a:schemeClr val="accent1">
                    <a:lumMod val="75000"/>
                  </a:schemeClr>
                </a:solidFill>
              </a:rPr>
              <a:t>Assigning</a:t>
            </a:r>
            <a:r>
              <a:rPr lang="it-IT" sz="2000" dirty="0">
                <a:solidFill>
                  <a:schemeClr val="accent1">
                    <a:lumMod val="75000"/>
                  </a:schemeClr>
                </a:solidFill>
              </a:rPr>
              <a:t> a </a:t>
            </a:r>
            <a:r>
              <a:rPr lang="it-IT" sz="2000" dirty="0" err="1">
                <a:solidFill>
                  <a:schemeClr val="accent1">
                    <a:lumMod val="75000"/>
                  </a:schemeClr>
                </a:solidFill>
              </a:rPr>
              <a:t>value</a:t>
            </a:r>
            <a:r>
              <a:rPr lang="it-IT" sz="2000" dirty="0">
                <a:solidFill>
                  <a:schemeClr val="accent1">
                    <a:lumMod val="75000"/>
                  </a:schemeClr>
                </a:solidFill>
              </a:rPr>
              <a:t> to the </a:t>
            </a:r>
            <a:r>
              <a:rPr lang="it-IT" sz="2000" dirty="0" err="1">
                <a:solidFill>
                  <a:schemeClr val="accent1">
                    <a:lumMod val="75000"/>
                  </a:schemeClr>
                </a:solidFill>
              </a:rPr>
              <a:t>unknown</a:t>
            </a:r>
            <a:r>
              <a:rPr lang="it-IT" sz="2000" dirty="0">
                <a:solidFill>
                  <a:schemeClr val="accent1">
                    <a:lumMod val="75000"/>
                  </a:schemeClr>
                </a:solidFill>
              </a:rPr>
              <a:t> </a:t>
            </a:r>
            <a:r>
              <a:rPr lang="it-IT" sz="2000" dirty="0" err="1">
                <a:solidFill>
                  <a:schemeClr val="accent1">
                    <a:lumMod val="75000"/>
                  </a:schemeClr>
                </a:solidFill>
              </a:rPr>
              <a:t>parameters</a:t>
            </a:r>
            <a:r>
              <a:rPr lang="it-IT" sz="2000" dirty="0">
                <a:solidFill>
                  <a:schemeClr val="accent1">
                    <a:lumMod val="75000"/>
                  </a:schemeClr>
                </a:solidFill>
              </a:rPr>
              <a:t> </a:t>
            </a:r>
            <a:r>
              <a:rPr lang="it-IT" sz="2000" dirty="0" err="1">
                <a:solidFill>
                  <a:schemeClr val="accent1">
                    <a:lumMod val="75000"/>
                  </a:schemeClr>
                </a:solidFill>
              </a:rPr>
              <a:t>we</a:t>
            </a:r>
            <a:r>
              <a:rPr lang="it-IT" sz="2000" dirty="0">
                <a:solidFill>
                  <a:schemeClr val="accent1">
                    <a:lumMod val="75000"/>
                  </a:schemeClr>
                </a:solidFill>
              </a:rPr>
              <a:t> </a:t>
            </a:r>
            <a:r>
              <a:rPr lang="it-IT" sz="2000" dirty="0" err="1">
                <a:solidFill>
                  <a:schemeClr val="accent1">
                    <a:lumMod val="75000"/>
                  </a:schemeClr>
                </a:solidFill>
              </a:rPr>
              <a:t>select</a:t>
            </a:r>
            <a:r>
              <a:rPr lang="it-IT" sz="2000" dirty="0">
                <a:solidFill>
                  <a:schemeClr val="accent1">
                    <a:lumMod val="75000"/>
                  </a:schemeClr>
                </a:solidFill>
              </a:rPr>
              <a:t> ONE model</a:t>
            </a:r>
            <a:endParaRPr lang="it-IT" dirty="0">
              <a:solidFill>
                <a:schemeClr val="accent1">
                  <a:lumMod val="75000"/>
                </a:schemeClr>
              </a:solidFill>
            </a:endParaRPr>
          </a:p>
        </p:txBody>
      </p:sp>
      <p:sp>
        <p:nvSpPr>
          <p:cNvPr id="28" name="Oval 27">
            <a:extLst>
              <a:ext uri="{FF2B5EF4-FFF2-40B4-BE49-F238E27FC236}">
                <a16:creationId xmlns:a16="http://schemas.microsoft.com/office/drawing/2014/main" id="{A361E9B4-48CC-C05F-B74F-4F7C535B229B}"/>
              </a:ext>
            </a:extLst>
          </p:cNvPr>
          <p:cNvSpPr/>
          <p:nvPr/>
        </p:nvSpPr>
        <p:spPr>
          <a:xfrm>
            <a:off x="3092686" y="4747671"/>
            <a:ext cx="414340" cy="39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5834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2DB93-B70D-9F07-FE99-F954D3091DE4}"/>
              </a:ext>
            </a:extLst>
          </p:cNvPr>
          <p:cNvPicPr>
            <a:picLocks noChangeAspect="1"/>
          </p:cNvPicPr>
          <p:nvPr/>
        </p:nvPicPr>
        <p:blipFill rotWithShape="1">
          <a:blip r:embed="rId3"/>
          <a:srcRect l="28757" b="37754"/>
          <a:stretch/>
        </p:blipFill>
        <p:spPr>
          <a:xfrm>
            <a:off x="122549" y="77002"/>
            <a:ext cx="5973451" cy="2935706"/>
          </a:xfrm>
          <a:prstGeom prst="rect">
            <a:avLst/>
          </a:prstGeom>
        </p:spPr>
      </p:pic>
      <p:pic>
        <p:nvPicPr>
          <p:cNvPr id="3" name="Picture 2">
            <a:extLst>
              <a:ext uri="{FF2B5EF4-FFF2-40B4-BE49-F238E27FC236}">
                <a16:creationId xmlns:a16="http://schemas.microsoft.com/office/drawing/2014/main" id="{5B8655A9-BCC6-B732-7ADD-B3C74F53E22D}"/>
              </a:ext>
            </a:extLst>
          </p:cNvPr>
          <p:cNvPicPr>
            <a:picLocks noChangeAspect="1"/>
          </p:cNvPicPr>
          <p:nvPr/>
        </p:nvPicPr>
        <p:blipFill rotWithShape="1">
          <a:blip r:embed="rId4"/>
          <a:srcRect t="25011"/>
          <a:stretch/>
        </p:blipFill>
        <p:spPr>
          <a:xfrm>
            <a:off x="6370354" y="356852"/>
            <a:ext cx="4014246" cy="3116732"/>
          </a:xfrm>
          <a:prstGeom prst="rect">
            <a:avLst/>
          </a:prstGeom>
        </p:spPr>
      </p:pic>
      <p:pic>
        <p:nvPicPr>
          <p:cNvPr id="25" name="Picture 24">
            <a:extLst>
              <a:ext uri="{FF2B5EF4-FFF2-40B4-BE49-F238E27FC236}">
                <a16:creationId xmlns:a16="http://schemas.microsoft.com/office/drawing/2014/main" id="{08223AD1-0C69-2508-226A-54B6683FFE99}"/>
              </a:ext>
            </a:extLst>
          </p:cNvPr>
          <p:cNvPicPr>
            <a:picLocks noChangeAspect="1"/>
          </p:cNvPicPr>
          <p:nvPr/>
        </p:nvPicPr>
        <p:blipFill>
          <a:blip r:embed="rId5"/>
          <a:stretch>
            <a:fillRect/>
          </a:stretch>
        </p:blipFill>
        <p:spPr>
          <a:xfrm>
            <a:off x="0" y="3554685"/>
            <a:ext cx="4194124" cy="3263655"/>
          </a:xfrm>
          <a:prstGeom prst="rect">
            <a:avLst/>
          </a:prstGeom>
        </p:spPr>
      </p:pic>
      <p:sp>
        <p:nvSpPr>
          <p:cNvPr id="28" name="Rettangolo 8">
            <a:extLst>
              <a:ext uri="{FF2B5EF4-FFF2-40B4-BE49-F238E27FC236}">
                <a16:creationId xmlns:a16="http://schemas.microsoft.com/office/drawing/2014/main" id="{CA4A6FF8-ED6C-3C05-B210-087D1099B23D}"/>
              </a:ext>
            </a:extLst>
          </p:cNvPr>
          <p:cNvSpPr/>
          <p:nvPr/>
        </p:nvSpPr>
        <p:spPr>
          <a:xfrm>
            <a:off x="6370354" y="42153"/>
            <a:ext cx="4550629" cy="369332"/>
          </a:xfrm>
          <a:prstGeom prst="rect">
            <a:avLst/>
          </a:prstGeom>
        </p:spPr>
        <p:txBody>
          <a:bodyPr wrap="square">
            <a:spAutoFit/>
          </a:bodyPr>
          <a:lstStyle/>
          <a:p>
            <a:r>
              <a:rPr lang="en-GB" dirty="0">
                <a:solidFill>
                  <a:srgbClr val="475968"/>
                </a:solidFill>
                <a:latin typeface="Brandon Grotesque Black" panose="020B0A03020203060202" pitchFamily="34" charset="0"/>
              </a:rPr>
              <a:t>OUR SCHOOLS</a:t>
            </a:r>
            <a:endParaRPr lang="it-IT" dirty="0">
              <a:solidFill>
                <a:srgbClr val="475968"/>
              </a:solidFill>
              <a:latin typeface="Brandon Grotesque Black" panose="020B0A03020203060202" pitchFamily="34" charset="0"/>
            </a:endParaRPr>
          </a:p>
        </p:txBody>
      </p:sp>
      <p:sp>
        <p:nvSpPr>
          <p:cNvPr id="29" name="Rettangolo 66">
            <a:extLst>
              <a:ext uri="{FF2B5EF4-FFF2-40B4-BE49-F238E27FC236}">
                <a16:creationId xmlns:a16="http://schemas.microsoft.com/office/drawing/2014/main" id="{D018144B-2478-FC0A-681C-461DA2DFACF1}"/>
              </a:ext>
            </a:extLst>
          </p:cNvPr>
          <p:cNvSpPr/>
          <p:nvPr/>
        </p:nvSpPr>
        <p:spPr>
          <a:xfrm>
            <a:off x="36831" y="3099030"/>
            <a:ext cx="3288529" cy="369332"/>
          </a:xfrm>
          <a:prstGeom prst="rect">
            <a:avLst/>
          </a:prstGeom>
        </p:spPr>
        <p:txBody>
          <a:bodyPr wrap="none">
            <a:spAutoFit/>
          </a:bodyPr>
          <a:lstStyle/>
          <a:p>
            <a:r>
              <a:rPr lang="it-IT" dirty="0">
                <a:solidFill>
                  <a:srgbClr val="475968"/>
                </a:solidFill>
                <a:latin typeface="Brandon Grotesque Black" panose="020B0A03020203060202" pitchFamily="34" charset="0"/>
                <a:cs typeface="Times New Roman" panose="02020603050405020304" pitchFamily="18" charset="0"/>
              </a:rPr>
              <a:t>OUR COMMUNITY </a:t>
            </a:r>
            <a:r>
              <a:rPr lang="it-IT" sz="1200" dirty="0">
                <a:solidFill>
                  <a:srgbClr val="475968"/>
                </a:solidFill>
                <a:latin typeface="Brandon Grotesque Black" panose="020B0A03020203060202" pitchFamily="34" charset="0"/>
                <a:cs typeface="Times New Roman" panose="02020603050405020304" pitchFamily="18" charset="0"/>
              </a:rPr>
              <a:t>(2022/23 DATA)</a:t>
            </a:r>
          </a:p>
        </p:txBody>
      </p:sp>
      <p:pic>
        <p:nvPicPr>
          <p:cNvPr id="30" name="Picture 2">
            <a:extLst>
              <a:ext uri="{FF2B5EF4-FFF2-40B4-BE49-F238E27FC236}">
                <a16:creationId xmlns:a16="http://schemas.microsoft.com/office/drawing/2014/main" id="{ACF16D05-C217-AA07-763E-762024377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483" y="3262953"/>
            <a:ext cx="3768290" cy="356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4">
            <a:extLst>
              <a:ext uri="{FF2B5EF4-FFF2-40B4-BE49-F238E27FC236}">
                <a16:creationId xmlns:a16="http://schemas.microsoft.com/office/drawing/2014/main" id="{7265C35E-756B-C510-2A27-01498F3BDA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149"/>
          <a:stretch/>
        </p:blipFill>
        <p:spPr bwMode="auto">
          <a:xfrm>
            <a:off x="9050773" y="3347686"/>
            <a:ext cx="2743633"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688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E601C1DD-F669-45E8-8F1E-3858B6A2A0C0}"/>
              </a:ext>
            </a:extLst>
          </p:cNvPr>
          <p:cNvSpPr txBox="1">
            <a:spLocks noChangeArrowheads="1"/>
          </p:cNvSpPr>
          <p:nvPr/>
        </p:nvSpPr>
        <p:spPr bwMode="auto">
          <a:xfrm>
            <a:off x="838392" y="1621465"/>
            <a:ext cx="22953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b="1" dirty="0">
                <a:solidFill>
                  <a:schemeClr val="accent1">
                    <a:lumMod val="75000"/>
                  </a:schemeClr>
                </a:solidFill>
                <a:latin typeface="Arial" panose="020B0604020202020204" pitchFamily="34" charset="0"/>
              </a:rPr>
              <a:t>MA - </a:t>
            </a:r>
            <a:r>
              <a:rPr lang="it-IT" altLang="it-IT" sz="1600" b="1" dirty="0" err="1">
                <a:solidFill>
                  <a:schemeClr val="accent1">
                    <a:lumMod val="75000"/>
                  </a:schemeClr>
                </a:solidFill>
                <a:latin typeface="Arial" panose="020B0604020202020204" pitchFamily="34" charset="0"/>
              </a:rPr>
              <a:t>Moving</a:t>
            </a:r>
            <a:r>
              <a:rPr lang="it-IT" altLang="it-IT" sz="1600" b="1" dirty="0">
                <a:solidFill>
                  <a:schemeClr val="accent1">
                    <a:lumMod val="75000"/>
                  </a:schemeClr>
                </a:solidFill>
                <a:latin typeface="Arial" panose="020B0604020202020204" pitchFamily="34" charset="0"/>
              </a:rPr>
              <a:t> </a:t>
            </a:r>
            <a:r>
              <a:rPr lang="it-IT" altLang="it-IT" sz="1600" b="1" dirty="0" err="1">
                <a:solidFill>
                  <a:schemeClr val="accent1">
                    <a:lumMod val="75000"/>
                  </a:schemeClr>
                </a:solidFill>
                <a:latin typeface="Arial" panose="020B0604020202020204" pitchFamily="34" charset="0"/>
              </a:rPr>
              <a:t>Average</a:t>
            </a:r>
            <a:r>
              <a:rPr lang="it-IT" altLang="it-IT" sz="1600" b="1" dirty="0">
                <a:solidFill>
                  <a:schemeClr val="accent1">
                    <a:lumMod val="75000"/>
                  </a:schemeClr>
                </a:solidFill>
              </a:rPr>
              <a:t> </a:t>
            </a:r>
          </a:p>
        </p:txBody>
      </p:sp>
      <p:sp>
        <p:nvSpPr>
          <p:cNvPr id="129028" name="Text Box 4">
            <a:extLst>
              <a:ext uri="{FF2B5EF4-FFF2-40B4-BE49-F238E27FC236}">
                <a16:creationId xmlns:a16="http://schemas.microsoft.com/office/drawing/2014/main" id="{7A249694-EFE0-4E67-A115-17E92E1E6241}"/>
              </a:ext>
            </a:extLst>
          </p:cNvPr>
          <p:cNvSpPr txBox="1">
            <a:spLocks noChangeArrowheads="1"/>
          </p:cNvSpPr>
          <p:nvPr/>
        </p:nvSpPr>
        <p:spPr bwMode="auto">
          <a:xfrm>
            <a:off x="838392" y="3000012"/>
            <a:ext cx="2331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b="1" dirty="0">
                <a:solidFill>
                  <a:schemeClr val="accent1">
                    <a:lumMod val="75000"/>
                  </a:schemeClr>
                </a:solidFill>
                <a:latin typeface="Arial" panose="020B0604020202020204" pitchFamily="34" charset="0"/>
              </a:rPr>
              <a:t>AR - Auto Regressive </a:t>
            </a:r>
          </a:p>
        </p:txBody>
      </p:sp>
      <p:sp>
        <p:nvSpPr>
          <p:cNvPr id="129030" name="Text Box 6">
            <a:extLst>
              <a:ext uri="{FF2B5EF4-FFF2-40B4-BE49-F238E27FC236}">
                <a16:creationId xmlns:a16="http://schemas.microsoft.com/office/drawing/2014/main" id="{5C5F5942-A71C-4251-B8DF-09E5BC056C47}"/>
              </a:ext>
            </a:extLst>
          </p:cNvPr>
          <p:cNvSpPr txBox="1">
            <a:spLocks noChangeArrowheads="1"/>
          </p:cNvSpPr>
          <p:nvPr/>
        </p:nvSpPr>
        <p:spPr bwMode="auto">
          <a:xfrm>
            <a:off x="838392" y="4407794"/>
            <a:ext cx="869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b="1" dirty="0">
                <a:solidFill>
                  <a:schemeClr val="accent1">
                    <a:lumMod val="75000"/>
                  </a:schemeClr>
                </a:solidFill>
                <a:latin typeface="Arial" panose="020B0604020202020204" pitchFamily="34" charset="0"/>
              </a:rPr>
              <a:t>ARMA</a:t>
            </a:r>
            <a:r>
              <a:rPr lang="it-IT" altLang="it-IT" sz="2000" b="1" dirty="0">
                <a:solidFill>
                  <a:schemeClr val="accent1">
                    <a:lumMod val="75000"/>
                  </a:schemeClr>
                </a:solidFill>
                <a:latin typeface="Arial" panose="020B0604020202020204" pitchFamily="34" charset="0"/>
              </a:rPr>
              <a:t> </a:t>
            </a:r>
          </a:p>
        </p:txBody>
      </p:sp>
      <p:graphicFrame>
        <p:nvGraphicFramePr>
          <p:cNvPr id="129033" name="Object 9">
            <a:extLst>
              <a:ext uri="{FF2B5EF4-FFF2-40B4-BE49-F238E27FC236}">
                <a16:creationId xmlns:a16="http://schemas.microsoft.com/office/drawing/2014/main" id="{5C6BF235-2CAC-4584-A544-EA6178A88F67}"/>
              </a:ext>
            </a:extLst>
          </p:cNvPr>
          <p:cNvGraphicFramePr>
            <a:graphicFrameLocks noChangeAspect="1"/>
          </p:cNvGraphicFramePr>
          <p:nvPr>
            <p:extLst>
              <p:ext uri="{D42A27DB-BD31-4B8C-83A1-F6EECF244321}">
                <p14:modId xmlns:p14="http://schemas.microsoft.com/office/powerpoint/2010/main" val="2147187718"/>
              </p:ext>
            </p:extLst>
          </p:nvPr>
        </p:nvGraphicFramePr>
        <p:xfrm>
          <a:off x="6061156" y="303495"/>
          <a:ext cx="5111376" cy="1758950"/>
        </p:xfrm>
        <a:graphic>
          <a:graphicData uri="http://schemas.openxmlformats.org/presentationml/2006/ole">
            <mc:AlternateContent xmlns:mc="http://schemas.openxmlformats.org/markup-compatibility/2006">
              <mc:Choice xmlns:v="urn:schemas-microsoft-com:vml" Requires="v">
                <p:oleObj name="Fotografia di Photo Editor " r:id="rId3" imgW="13232072" imgH="5401429" progId="MSPhotoEd.3">
                  <p:embed/>
                </p:oleObj>
              </mc:Choice>
              <mc:Fallback>
                <p:oleObj name="Fotografia di Photo Editor " r:id="rId3" imgW="13232072" imgH="5401429" progId="MSPhotoEd.3">
                  <p:embed/>
                  <p:pic>
                    <p:nvPicPr>
                      <p:cNvPr id="129033" name="Object 9">
                        <a:extLst>
                          <a:ext uri="{FF2B5EF4-FFF2-40B4-BE49-F238E27FC236}">
                            <a16:creationId xmlns:a16="http://schemas.microsoft.com/office/drawing/2014/main" id="{5C6BF235-2CAC-4584-A544-EA6178A88F67}"/>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l="1660" t="9200" b="5133"/>
                      <a:stretch>
                        <a:fillRect/>
                      </a:stretch>
                    </p:blipFill>
                    <p:spPr bwMode="auto">
                      <a:xfrm>
                        <a:off x="6061156" y="303495"/>
                        <a:ext cx="5111376" cy="1758950"/>
                      </a:xfrm>
                      <a:prstGeom prst="rect">
                        <a:avLst/>
                      </a:prstGeom>
                      <a:noFill/>
                      <a:ln>
                        <a:noFill/>
                      </a:ln>
                      <a:effectLst/>
                    </p:spPr>
                  </p:pic>
                </p:oleObj>
              </mc:Fallback>
            </mc:AlternateContent>
          </a:graphicData>
        </a:graphic>
      </p:graphicFrame>
      <p:sp>
        <p:nvSpPr>
          <p:cNvPr id="129034" name="Text Box 10">
            <a:extLst>
              <a:ext uri="{FF2B5EF4-FFF2-40B4-BE49-F238E27FC236}">
                <a16:creationId xmlns:a16="http://schemas.microsoft.com/office/drawing/2014/main" id="{8C062022-9038-4632-9490-815A22967B19}"/>
              </a:ext>
            </a:extLst>
          </p:cNvPr>
          <p:cNvSpPr txBox="1">
            <a:spLocks noChangeArrowheads="1"/>
          </p:cNvSpPr>
          <p:nvPr/>
        </p:nvSpPr>
        <p:spPr bwMode="auto">
          <a:xfrm>
            <a:off x="10015955" y="1468714"/>
            <a:ext cx="1029253"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1000" b="1" dirty="0">
                <a:latin typeface="Arial" panose="020B0604020202020204" pitchFamily="34" charset="0"/>
              </a:rPr>
              <a:t>MA</a:t>
            </a:r>
            <a:endParaRPr lang="it-IT" altLang="it-IT" sz="1000" dirty="0">
              <a:latin typeface="Arial" panose="020B0604020202020204" pitchFamily="34" charset="0"/>
            </a:endParaRPr>
          </a:p>
          <a:p>
            <a:r>
              <a:rPr lang="it-IT" altLang="it-IT" sz="1000" dirty="0">
                <a:latin typeface="Arial" panose="020B0604020202020204" pitchFamily="34" charset="0"/>
              </a:rPr>
              <a:t>y[n]</a:t>
            </a:r>
          </a:p>
          <a:p>
            <a:endParaRPr lang="it-IT" altLang="it-IT" sz="1000" dirty="0">
              <a:latin typeface="Arial" panose="020B0604020202020204" pitchFamily="34" charset="0"/>
            </a:endParaRPr>
          </a:p>
        </p:txBody>
      </p:sp>
      <p:graphicFrame>
        <p:nvGraphicFramePr>
          <p:cNvPr id="129035" name="Object 11">
            <a:extLst>
              <a:ext uri="{FF2B5EF4-FFF2-40B4-BE49-F238E27FC236}">
                <a16:creationId xmlns:a16="http://schemas.microsoft.com/office/drawing/2014/main" id="{B976CF75-637E-4E8A-80BC-BD830ED1E431}"/>
              </a:ext>
            </a:extLst>
          </p:cNvPr>
          <p:cNvGraphicFramePr>
            <a:graphicFrameLocks noChangeAspect="1"/>
          </p:cNvGraphicFramePr>
          <p:nvPr>
            <p:extLst>
              <p:ext uri="{D42A27DB-BD31-4B8C-83A1-F6EECF244321}">
                <p14:modId xmlns:p14="http://schemas.microsoft.com/office/powerpoint/2010/main" val="3590545565"/>
              </p:ext>
            </p:extLst>
          </p:nvPr>
        </p:nvGraphicFramePr>
        <p:xfrm>
          <a:off x="6017195" y="1838834"/>
          <a:ext cx="5111750" cy="1682750"/>
        </p:xfrm>
        <a:graphic>
          <a:graphicData uri="http://schemas.openxmlformats.org/presentationml/2006/ole">
            <mc:AlternateContent xmlns:mc="http://schemas.openxmlformats.org/markup-compatibility/2006">
              <mc:Choice xmlns:v="urn:schemas-microsoft-com:vml" Requires="v">
                <p:oleObj name="Fotografia di Photo Editor " r:id="rId5" imgW="13009524" imgH="4800000" progId="MSPhotoEd.3">
                  <p:embed/>
                </p:oleObj>
              </mc:Choice>
              <mc:Fallback>
                <p:oleObj name="Fotografia di Photo Editor " r:id="rId5" imgW="13009524" imgH="4800000" progId="MSPhotoEd.3">
                  <p:embed/>
                  <p:pic>
                    <p:nvPicPr>
                      <p:cNvPr id="129035" name="Object 11">
                        <a:extLst>
                          <a:ext uri="{FF2B5EF4-FFF2-40B4-BE49-F238E27FC236}">
                            <a16:creationId xmlns:a16="http://schemas.microsoft.com/office/drawing/2014/main" id="{B976CF75-637E-4E8A-80BC-BD830ED1E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7195" y="1838834"/>
                        <a:ext cx="5111750" cy="1682750"/>
                      </a:xfrm>
                      <a:prstGeom prst="rect">
                        <a:avLst/>
                      </a:prstGeom>
                      <a:noFill/>
                      <a:ln>
                        <a:noFill/>
                      </a:ln>
                      <a:effectLst/>
                    </p:spPr>
                  </p:pic>
                </p:oleObj>
              </mc:Fallback>
            </mc:AlternateContent>
          </a:graphicData>
        </a:graphic>
      </p:graphicFrame>
      <p:sp>
        <p:nvSpPr>
          <p:cNvPr id="129036" name="Text Box 12">
            <a:extLst>
              <a:ext uri="{FF2B5EF4-FFF2-40B4-BE49-F238E27FC236}">
                <a16:creationId xmlns:a16="http://schemas.microsoft.com/office/drawing/2014/main" id="{69CA3EDA-EB28-4DE2-BEC2-3ECAE70B0DE8}"/>
              </a:ext>
            </a:extLst>
          </p:cNvPr>
          <p:cNvSpPr txBox="1">
            <a:spLocks noChangeArrowheads="1"/>
          </p:cNvSpPr>
          <p:nvPr/>
        </p:nvSpPr>
        <p:spPr bwMode="auto">
          <a:xfrm>
            <a:off x="10015955" y="1924836"/>
            <a:ext cx="1226207"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1000" b="1" dirty="0">
                <a:latin typeface="Arial" panose="020B0604020202020204" pitchFamily="34" charset="0"/>
              </a:rPr>
              <a:t>      AR</a:t>
            </a:r>
            <a:endParaRPr lang="it-IT" altLang="it-IT" sz="1000" dirty="0">
              <a:latin typeface="Arial" panose="020B0604020202020204" pitchFamily="34" charset="0"/>
            </a:endParaRPr>
          </a:p>
          <a:p>
            <a:r>
              <a:rPr lang="it-IT" altLang="it-IT" sz="1000" dirty="0">
                <a:latin typeface="Arial" panose="020B0604020202020204" pitchFamily="34" charset="0"/>
              </a:rPr>
              <a:t>y[n]</a:t>
            </a:r>
          </a:p>
          <a:p>
            <a:endParaRPr lang="it-IT" altLang="it-IT" sz="1000" dirty="0">
              <a:latin typeface="Arial" panose="020B0604020202020204" pitchFamily="34" charset="0"/>
            </a:endParaRPr>
          </a:p>
        </p:txBody>
      </p:sp>
      <p:grpSp>
        <p:nvGrpSpPr>
          <p:cNvPr id="129037" name="Group 13">
            <a:extLst>
              <a:ext uri="{FF2B5EF4-FFF2-40B4-BE49-F238E27FC236}">
                <a16:creationId xmlns:a16="http://schemas.microsoft.com/office/drawing/2014/main" id="{93F6919F-BAA2-49BE-9B1D-96B5FAABAB03}"/>
              </a:ext>
            </a:extLst>
          </p:cNvPr>
          <p:cNvGrpSpPr>
            <a:grpSpLocks/>
          </p:cNvGrpSpPr>
          <p:nvPr/>
        </p:nvGrpSpPr>
        <p:grpSpPr bwMode="auto">
          <a:xfrm>
            <a:off x="6130786" y="3508938"/>
            <a:ext cx="5111376" cy="2987674"/>
            <a:chOff x="3075" y="2592"/>
            <a:chExt cx="2637" cy="1233"/>
          </a:xfrm>
        </p:grpSpPr>
        <p:graphicFrame>
          <p:nvGraphicFramePr>
            <p:cNvPr id="129038" name="Object 14">
              <a:extLst>
                <a:ext uri="{FF2B5EF4-FFF2-40B4-BE49-F238E27FC236}">
                  <a16:creationId xmlns:a16="http://schemas.microsoft.com/office/drawing/2014/main" id="{96B86034-DA3A-42BA-A98D-7126650137CC}"/>
                </a:ext>
              </a:extLst>
            </p:cNvPr>
            <p:cNvGraphicFramePr>
              <a:graphicFrameLocks noChangeAspect="1"/>
            </p:cNvGraphicFramePr>
            <p:nvPr/>
          </p:nvGraphicFramePr>
          <p:xfrm>
            <a:off x="3075" y="2592"/>
            <a:ext cx="2637" cy="1233"/>
          </p:xfrm>
          <a:graphic>
            <a:graphicData uri="http://schemas.openxmlformats.org/presentationml/2006/ole">
              <mc:AlternateContent xmlns:mc="http://schemas.openxmlformats.org/markup-compatibility/2006">
                <mc:Choice xmlns:v="urn:schemas-microsoft-com:vml" Requires="v">
                  <p:oleObj name="Fotografia di Photo Editor " r:id="rId7" imgW="13304762" imgH="8333333" progId="MSPhotoEd.3">
                    <p:embed/>
                  </p:oleObj>
                </mc:Choice>
                <mc:Fallback>
                  <p:oleObj name="Fotografia di Photo Editor " r:id="rId7" imgW="13304762" imgH="8333333" progId="MSPhotoEd.3">
                    <p:embed/>
                    <p:pic>
                      <p:nvPicPr>
                        <p:cNvPr id="129038" name="Object 14">
                          <a:extLst>
                            <a:ext uri="{FF2B5EF4-FFF2-40B4-BE49-F238E27FC236}">
                              <a16:creationId xmlns:a16="http://schemas.microsoft.com/office/drawing/2014/main" id="{96B86034-DA3A-42BA-A98D-7126650137CC}"/>
                            </a:ext>
                          </a:extLst>
                        </p:cNvPr>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3075" y="2592"/>
                          <a:ext cx="2637" cy="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039" name="Text Box 15">
              <a:extLst>
                <a:ext uri="{FF2B5EF4-FFF2-40B4-BE49-F238E27FC236}">
                  <a16:creationId xmlns:a16="http://schemas.microsoft.com/office/drawing/2014/main" id="{1C03021C-F336-417D-B97C-91522E487086}"/>
                </a:ext>
              </a:extLst>
            </p:cNvPr>
            <p:cNvSpPr txBox="1">
              <a:spLocks noChangeArrowheads="1"/>
            </p:cNvSpPr>
            <p:nvPr/>
          </p:nvSpPr>
          <p:spPr bwMode="auto">
            <a:xfrm>
              <a:off x="5136" y="3072"/>
              <a:ext cx="531" cy="3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1000" b="1">
                  <a:latin typeface="Arial" panose="020B0604020202020204" pitchFamily="34" charset="0"/>
                </a:rPr>
                <a:t>    ARMA</a:t>
              </a:r>
              <a:endParaRPr lang="it-IT" altLang="it-IT" sz="1000">
                <a:latin typeface="Arial" panose="020B0604020202020204" pitchFamily="34" charset="0"/>
              </a:endParaRPr>
            </a:p>
            <a:p>
              <a:r>
                <a:rPr lang="it-IT" altLang="it-IT" sz="1000">
                  <a:latin typeface="Arial" panose="020B0604020202020204" pitchFamily="34" charset="0"/>
                </a:rPr>
                <a:t>y[n]</a:t>
              </a:r>
            </a:p>
            <a:p>
              <a:endParaRPr lang="it-IT" altLang="it-IT" sz="1000">
                <a:latin typeface="Arial" panose="020B0604020202020204" pitchFamily="34" charset="0"/>
              </a:endParaRPr>
            </a:p>
          </p:txBody>
        </p:sp>
      </p:grpSp>
      <p:grpSp>
        <p:nvGrpSpPr>
          <p:cNvPr id="129046" name="Group 22">
            <a:extLst>
              <a:ext uri="{FF2B5EF4-FFF2-40B4-BE49-F238E27FC236}">
                <a16:creationId xmlns:a16="http://schemas.microsoft.com/office/drawing/2014/main" id="{B916A263-86AD-4582-A9BB-DB2ED30E6410}"/>
              </a:ext>
            </a:extLst>
          </p:cNvPr>
          <p:cNvGrpSpPr>
            <a:grpSpLocks/>
          </p:cNvGrpSpPr>
          <p:nvPr/>
        </p:nvGrpSpPr>
        <p:grpSpPr bwMode="auto">
          <a:xfrm>
            <a:off x="838392" y="3151826"/>
            <a:ext cx="4092575" cy="762000"/>
            <a:chOff x="-18" y="1776"/>
            <a:chExt cx="2578" cy="480"/>
          </a:xfrm>
        </p:grpSpPr>
        <p:sp>
          <p:nvSpPr>
            <p:cNvPr id="129029" name="Text Box 5">
              <a:extLst>
                <a:ext uri="{FF2B5EF4-FFF2-40B4-BE49-F238E27FC236}">
                  <a16:creationId xmlns:a16="http://schemas.microsoft.com/office/drawing/2014/main" id="{542A7006-42BE-4B26-8149-C9A9E2702E66}"/>
                </a:ext>
              </a:extLst>
            </p:cNvPr>
            <p:cNvSpPr txBox="1">
              <a:spLocks noChangeArrowheads="1"/>
            </p:cNvSpPr>
            <p:nvPr/>
          </p:nvSpPr>
          <p:spPr bwMode="auto">
            <a:xfrm>
              <a:off x="-18" y="1896"/>
              <a:ext cx="257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b="1" u="sng" dirty="0" err="1"/>
                <a:t>A</a:t>
              </a:r>
              <a:r>
                <a:rPr lang="it-IT" altLang="it-IT" sz="2000" dirty="0" err="1"/>
                <a:t>y</a:t>
              </a:r>
              <a:r>
                <a:rPr lang="it-IT" altLang="it-IT" sz="2000" dirty="0"/>
                <a:t>(n)  = u(n):  y(n)= -       </a:t>
              </a:r>
              <a:r>
                <a:rPr lang="it-IT" altLang="it-IT" sz="2000" dirty="0" err="1"/>
                <a:t>a</a:t>
              </a:r>
              <a:r>
                <a:rPr lang="it-IT" altLang="it-IT" sz="2000" baseline="-25000" dirty="0" err="1"/>
                <a:t>k</a:t>
              </a:r>
              <a:r>
                <a:rPr lang="it-IT" altLang="it-IT" sz="2000" dirty="0" err="1"/>
                <a:t>y</a:t>
              </a:r>
              <a:r>
                <a:rPr lang="it-IT" altLang="it-IT" sz="2000" dirty="0"/>
                <a:t>(n-k)+u(n)</a:t>
              </a:r>
            </a:p>
          </p:txBody>
        </p:sp>
        <p:graphicFrame>
          <p:nvGraphicFramePr>
            <p:cNvPr id="129041" name="Object 17">
              <a:extLst>
                <a:ext uri="{FF2B5EF4-FFF2-40B4-BE49-F238E27FC236}">
                  <a16:creationId xmlns:a16="http://schemas.microsoft.com/office/drawing/2014/main" id="{53C37F6F-467A-41BE-873E-D38193D49543}"/>
                </a:ext>
              </a:extLst>
            </p:cNvPr>
            <p:cNvGraphicFramePr>
              <a:graphicFrameLocks noChangeAspect="1"/>
            </p:cNvGraphicFramePr>
            <p:nvPr/>
          </p:nvGraphicFramePr>
          <p:xfrm>
            <a:off x="1440" y="1776"/>
            <a:ext cx="288" cy="480"/>
          </p:xfrm>
          <a:graphic>
            <a:graphicData uri="http://schemas.openxmlformats.org/presentationml/2006/ole">
              <mc:AlternateContent xmlns:mc="http://schemas.openxmlformats.org/markup-compatibility/2006">
                <mc:Choice xmlns:v="urn:schemas-microsoft-com:vml" Requires="v">
                  <p:oleObj name="Equation" r:id="rId9" imgW="291960" imgH="431640" progId="Equation.3">
                    <p:embed/>
                  </p:oleObj>
                </mc:Choice>
                <mc:Fallback>
                  <p:oleObj name="Equation" r:id="rId9" imgW="291960" imgH="431640" progId="Equation.3">
                    <p:embed/>
                    <p:pic>
                      <p:nvPicPr>
                        <p:cNvPr id="129041" name="Object 17">
                          <a:extLst>
                            <a:ext uri="{FF2B5EF4-FFF2-40B4-BE49-F238E27FC236}">
                              <a16:creationId xmlns:a16="http://schemas.microsoft.com/office/drawing/2014/main" id="{53C37F6F-467A-41BE-873E-D38193D495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0" y="1776"/>
                          <a:ext cx="288"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29045" name="Group 21">
            <a:extLst>
              <a:ext uri="{FF2B5EF4-FFF2-40B4-BE49-F238E27FC236}">
                <a16:creationId xmlns:a16="http://schemas.microsoft.com/office/drawing/2014/main" id="{131D0B42-B1FB-4CB7-9B6C-D54EADF707C2}"/>
              </a:ext>
            </a:extLst>
          </p:cNvPr>
          <p:cNvGrpSpPr>
            <a:grpSpLocks/>
          </p:cNvGrpSpPr>
          <p:nvPr/>
        </p:nvGrpSpPr>
        <p:grpSpPr bwMode="auto">
          <a:xfrm>
            <a:off x="862012" y="1860832"/>
            <a:ext cx="3000375" cy="762000"/>
            <a:chOff x="4" y="624"/>
            <a:chExt cx="1890" cy="480"/>
          </a:xfrm>
        </p:grpSpPr>
        <p:sp>
          <p:nvSpPr>
            <p:cNvPr id="129027" name="Text Box 3">
              <a:extLst>
                <a:ext uri="{FF2B5EF4-FFF2-40B4-BE49-F238E27FC236}">
                  <a16:creationId xmlns:a16="http://schemas.microsoft.com/office/drawing/2014/main" id="{0582A53F-FF9B-4B2A-B729-73AE6DFEA56F}"/>
                </a:ext>
              </a:extLst>
            </p:cNvPr>
            <p:cNvSpPr txBox="1">
              <a:spLocks noChangeArrowheads="1"/>
            </p:cNvSpPr>
            <p:nvPr/>
          </p:nvSpPr>
          <p:spPr bwMode="auto">
            <a:xfrm>
              <a:off x="4" y="751"/>
              <a:ext cx="18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t>y(n) = </a:t>
              </a:r>
              <a:r>
                <a:rPr lang="it-IT" altLang="it-IT" sz="2000" b="1" u="sng"/>
                <a:t>B</a:t>
              </a:r>
              <a:r>
                <a:rPr lang="it-IT" altLang="it-IT" sz="2000"/>
                <a:t>u(n) =          b</a:t>
              </a:r>
              <a:r>
                <a:rPr lang="it-IT" altLang="it-IT" sz="2000" baseline="-25000"/>
                <a:t>k</a:t>
              </a:r>
              <a:r>
                <a:rPr lang="it-IT" altLang="it-IT" sz="2000"/>
                <a:t>u(n-k)</a:t>
              </a:r>
            </a:p>
          </p:txBody>
        </p:sp>
        <p:graphicFrame>
          <p:nvGraphicFramePr>
            <p:cNvPr id="129042" name="Object 18">
              <a:extLst>
                <a:ext uri="{FF2B5EF4-FFF2-40B4-BE49-F238E27FC236}">
                  <a16:creationId xmlns:a16="http://schemas.microsoft.com/office/drawing/2014/main" id="{439984E1-2294-4229-8087-161560213AC5}"/>
                </a:ext>
              </a:extLst>
            </p:cNvPr>
            <p:cNvGraphicFramePr>
              <a:graphicFrameLocks noChangeAspect="1"/>
            </p:cNvGraphicFramePr>
            <p:nvPr/>
          </p:nvGraphicFramePr>
          <p:xfrm>
            <a:off x="1104" y="624"/>
            <a:ext cx="288" cy="480"/>
          </p:xfrm>
          <a:graphic>
            <a:graphicData uri="http://schemas.openxmlformats.org/presentationml/2006/ole">
              <mc:AlternateContent xmlns:mc="http://schemas.openxmlformats.org/markup-compatibility/2006">
                <mc:Choice xmlns:v="urn:schemas-microsoft-com:vml" Requires="v">
                  <p:oleObj name="Equation" r:id="rId11" imgW="291960" imgH="431640" progId="Equation.3">
                    <p:embed/>
                  </p:oleObj>
                </mc:Choice>
                <mc:Fallback>
                  <p:oleObj name="Equation" r:id="rId11" imgW="291960" imgH="431640" progId="Equation.3">
                    <p:embed/>
                    <p:pic>
                      <p:nvPicPr>
                        <p:cNvPr id="129042" name="Object 18">
                          <a:extLst>
                            <a:ext uri="{FF2B5EF4-FFF2-40B4-BE49-F238E27FC236}">
                              <a16:creationId xmlns:a16="http://schemas.microsoft.com/office/drawing/2014/main" id="{439984E1-2294-4229-8087-161560213AC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 y="624"/>
                          <a:ext cx="288"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29047" name="Group 23">
            <a:extLst>
              <a:ext uri="{FF2B5EF4-FFF2-40B4-BE49-F238E27FC236}">
                <a16:creationId xmlns:a16="http://schemas.microsoft.com/office/drawing/2014/main" id="{1126113A-D273-4E16-9168-859F27C14554}"/>
              </a:ext>
            </a:extLst>
          </p:cNvPr>
          <p:cNvGrpSpPr>
            <a:grpSpLocks/>
          </p:cNvGrpSpPr>
          <p:nvPr/>
        </p:nvGrpSpPr>
        <p:grpSpPr bwMode="auto">
          <a:xfrm>
            <a:off x="838392" y="4569304"/>
            <a:ext cx="4899025" cy="762000"/>
            <a:chOff x="-48" y="2736"/>
            <a:chExt cx="3086" cy="480"/>
          </a:xfrm>
        </p:grpSpPr>
        <p:sp>
          <p:nvSpPr>
            <p:cNvPr id="129031" name="Text Box 7">
              <a:extLst>
                <a:ext uri="{FF2B5EF4-FFF2-40B4-BE49-F238E27FC236}">
                  <a16:creationId xmlns:a16="http://schemas.microsoft.com/office/drawing/2014/main" id="{B48FD801-38FF-45FF-8E0D-4A9F25D35A55}"/>
                </a:ext>
              </a:extLst>
            </p:cNvPr>
            <p:cNvSpPr txBox="1">
              <a:spLocks noChangeArrowheads="1"/>
            </p:cNvSpPr>
            <p:nvPr/>
          </p:nvSpPr>
          <p:spPr bwMode="auto">
            <a:xfrm>
              <a:off x="-48" y="2855"/>
              <a:ext cx="189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b="1" u="sng" dirty="0" err="1"/>
                <a:t>A</a:t>
              </a:r>
              <a:r>
                <a:rPr lang="it-IT" altLang="it-IT" sz="2000" dirty="0" err="1"/>
                <a:t>y</a:t>
              </a:r>
              <a:r>
                <a:rPr lang="it-IT" altLang="it-IT" sz="2000" dirty="0"/>
                <a:t>(n) = </a:t>
              </a:r>
              <a:r>
                <a:rPr lang="it-IT" altLang="it-IT" sz="2000" b="1" u="sng" dirty="0" err="1"/>
                <a:t>B</a:t>
              </a:r>
              <a:r>
                <a:rPr lang="it-IT" altLang="it-IT" sz="2000" dirty="0" err="1"/>
                <a:t>u</a:t>
              </a:r>
              <a:r>
                <a:rPr lang="it-IT" altLang="it-IT" sz="2000" dirty="0"/>
                <a:t>(n):          </a:t>
              </a:r>
              <a:r>
                <a:rPr lang="it-IT" altLang="it-IT" sz="2000" dirty="0" err="1"/>
                <a:t>a</a:t>
              </a:r>
              <a:r>
                <a:rPr lang="it-IT" altLang="it-IT" sz="2000" baseline="-25000" dirty="0" err="1"/>
                <a:t>k</a:t>
              </a:r>
              <a:r>
                <a:rPr lang="it-IT" altLang="it-IT" sz="2000" dirty="0" err="1"/>
                <a:t>y</a:t>
              </a:r>
              <a:r>
                <a:rPr lang="it-IT" altLang="it-IT" sz="2000" dirty="0"/>
                <a:t>(n-k)</a:t>
              </a:r>
            </a:p>
          </p:txBody>
        </p:sp>
        <p:sp>
          <p:nvSpPr>
            <p:cNvPr id="129032" name="Text Box 8">
              <a:extLst>
                <a:ext uri="{FF2B5EF4-FFF2-40B4-BE49-F238E27FC236}">
                  <a16:creationId xmlns:a16="http://schemas.microsoft.com/office/drawing/2014/main" id="{DCF4F628-5920-415B-9408-80F67CB37372}"/>
                </a:ext>
              </a:extLst>
            </p:cNvPr>
            <p:cNvSpPr txBox="1">
              <a:spLocks noChangeArrowheads="1"/>
            </p:cNvSpPr>
            <p:nvPr/>
          </p:nvSpPr>
          <p:spPr bwMode="auto">
            <a:xfrm>
              <a:off x="2026" y="2863"/>
              <a:ext cx="101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dirty="0"/>
                <a:t>=        </a:t>
              </a:r>
              <a:r>
                <a:rPr lang="it-IT" altLang="it-IT" sz="2000" dirty="0" err="1"/>
                <a:t>b</a:t>
              </a:r>
              <a:r>
                <a:rPr lang="it-IT" altLang="it-IT" sz="2000" baseline="-25000" dirty="0" err="1"/>
                <a:t>k</a:t>
              </a:r>
              <a:r>
                <a:rPr lang="it-IT" altLang="it-IT" sz="2000" dirty="0" err="1"/>
                <a:t>u</a:t>
              </a:r>
              <a:r>
                <a:rPr lang="it-IT" altLang="it-IT" sz="2000" dirty="0"/>
                <a:t>(n-k)</a:t>
              </a:r>
            </a:p>
          </p:txBody>
        </p:sp>
        <p:graphicFrame>
          <p:nvGraphicFramePr>
            <p:cNvPr id="129043" name="Object 19">
              <a:extLst>
                <a:ext uri="{FF2B5EF4-FFF2-40B4-BE49-F238E27FC236}">
                  <a16:creationId xmlns:a16="http://schemas.microsoft.com/office/drawing/2014/main" id="{81FDC8D9-7664-4C60-A85E-0B1514495CA4}"/>
                </a:ext>
              </a:extLst>
            </p:cNvPr>
            <p:cNvGraphicFramePr>
              <a:graphicFrameLocks noChangeAspect="1"/>
            </p:cNvGraphicFramePr>
            <p:nvPr/>
          </p:nvGraphicFramePr>
          <p:xfrm>
            <a:off x="2208" y="2736"/>
            <a:ext cx="288" cy="480"/>
          </p:xfrm>
          <a:graphic>
            <a:graphicData uri="http://schemas.openxmlformats.org/presentationml/2006/ole">
              <mc:AlternateContent xmlns:mc="http://schemas.openxmlformats.org/markup-compatibility/2006">
                <mc:Choice xmlns:v="urn:schemas-microsoft-com:vml" Requires="v">
                  <p:oleObj name="Equation" r:id="rId13" imgW="291960" imgH="431640" progId="Equation.3">
                    <p:embed/>
                  </p:oleObj>
                </mc:Choice>
                <mc:Fallback>
                  <p:oleObj name="Equation" r:id="rId13" imgW="291960" imgH="431640" progId="Equation.3">
                    <p:embed/>
                    <p:pic>
                      <p:nvPicPr>
                        <p:cNvPr id="129043" name="Object 19">
                          <a:extLst>
                            <a:ext uri="{FF2B5EF4-FFF2-40B4-BE49-F238E27FC236}">
                              <a16:creationId xmlns:a16="http://schemas.microsoft.com/office/drawing/2014/main" id="{81FDC8D9-7664-4C60-A85E-0B1514495C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8" y="2736"/>
                          <a:ext cx="288"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44" name="Object 20">
              <a:extLst>
                <a:ext uri="{FF2B5EF4-FFF2-40B4-BE49-F238E27FC236}">
                  <a16:creationId xmlns:a16="http://schemas.microsoft.com/office/drawing/2014/main" id="{D7419CE8-0EBC-4A58-9489-A3135C774B5C}"/>
                </a:ext>
              </a:extLst>
            </p:cNvPr>
            <p:cNvGraphicFramePr>
              <a:graphicFrameLocks noChangeAspect="1"/>
            </p:cNvGraphicFramePr>
            <p:nvPr/>
          </p:nvGraphicFramePr>
          <p:xfrm>
            <a:off x="1104" y="2736"/>
            <a:ext cx="288" cy="480"/>
          </p:xfrm>
          <a:graphic>
            <a:graphicData uri="http://schemas.openxmlformats.org/presentationml/2006/ole">
              <mc:AlternateContent xmlns:mc="http://schemas.openxmlformats.org/markup-compatibility/2006">
                <mc:Choice xmlns:v="urn:schemas-microsoft-com:vml" Requires="v">
                  <p:oleObj name="Equation" r:id="rId15" imgW="291960" imgH="431640" progId="Equation.3">
                    <p:embed/>
                  </p:oleObj>
                </mc:Choice>
                <mc:Fallback>
                  <p:oleObj name="Equation" r:id="rId15" imgW="291960" imgH="431640" progId="Equation.3">
                    <p:embed/>
                    <p:pic>
                      <p:nvPicPr>
                        <p:cNvPr id="129044" name="Object 20">
                          <a:extLst>
                            <a:ext uri="{FF2B5EF4-FFF2-40B4-BE49-F238E27FC236}">
                              <a16:creationId xmlns:a16="http://schemas.microsoft.com/office/drawing/2014/main" id="{D7419CE8-0EBC-4A58-9489-A3135C774B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4" y="2736"/>
                          <a:ext cx="288"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 name="Rettangolo 1">
            <a:extLst>
              <a:ext uri="{FF2B5EF4-FFF2-40B4-BE49-F238E27FC236}">
                <a16:creationId xmlns:a16="http://schemas.microsoft.com/office/drawing/2014/main" id="{155FC1AC-246B-4453-B152-6F69C075F30C}"/>
              </a:ext>
            </a:extLst>
          </p:cNvPr>
          <p:cNvSpPr/>
          <p:nvPr/>
        </p:nvSpPr>
        <p:spPr>
          <a:xfrm>
            <a:off x="726562" y="788542"/>
            <a:ext cx="1922321" cy="400110"/>
          </a:xfrm>
          <a:prstGeom prst="rect">
            <a:avLst/>
          </a:prstGeom>
        </p:spPr>
        <p:txBody>
          <a:bodyPr wrap="none">
            <a:spAutoFit/>
          </a:bodyPr>
          <a:lstStyle/>
          <a:p>
            <a:r>
              <a:rPr lang="it-IT" sz="2000" b="1" dirty="0">
                <a:solidFill>
                  <a:schemeClr val="accent1">
                    <a:lumMod val="75000"/>
                  </a:schemeClr>
                </a:solidFill>
                <a:latin typeface="Arial" panose="020B0604020202020204" pitchFamily="34" charset="0"/>
                <a:cs typeface="Arial" panose="020B0604020202020204" pitchFamily="34" charset="0"/>
              </a:rPr>
              <a:t>Linear models</a:t>
            </a:r>
          </a:p>
        </p:txBody>
      </p:sp>
      <p:sp>
        <p:nvSpPr>
          <p:cNvPr id="6" name="Title 5">
            <a:extLst>
              <a:ext uri="{FF2B5EF4-FFF2-40B4-BE49-F238E27FC236}">
                <a16:creationId xmlns:a16="http://schemas.microsoft.com/office/drawing/2014/main" id="{50A84C79-6A02-FAA1-B340-1CDB5B748A65}"/>
              </a:ext>
            </a:extLst>
          </p:cNvPr>
          <p:cNvSpPr>
            <a:spLocks noGrp="1"/>
          </p:cNvSpPr>
          <p:nvPr>
            <p:ph type="title"/>
          </p:nvPr>
        </p:nvSpPr>
        <p:spPr/>
        <p:txBody>
          <a:bodyPr/>
          <a:lstStyle/>
          <a:p>
            <a:r>
              <a:rPr lang="en-US" dirty="0"/>
              <a:t>Black – box models: example 1</a:t>
            </a:r>
            <a:br>
              <a:rPr lang="en-US" dirty="0"/>
            </a:br>
            <a:endParaRPr lang="it-IT" dirty="0"/>
          </a:p>
        </p:txBody>
      </p:sp>
      <p:cxnSp>
        <p:nvCxnSpPr>
          <p:cNvPr id="4" name="Straight Arrow Connector 3">
            <a:extLst>
              <a:ext uri="{FF2B5EF4-FFF2-40B4-BE49-F238E27FC236}">
                <a16:creationId xmlns:a16="http://schemas.microsoft.com/office/drawing/2014/main" id="{4AFD59FD-365E-31EC-0ABE-E0A22977BC80}"/>
              </a:ext>
            </a:extLst>
          </p:cNvPr>
          <p:cNvCxnSpPr>
            <a:cxnSpLocks/>
          </p:cNvCxnSpPr>
          <p:nvPr/>
        </p:nvCxnSpPr>
        <p:spPr>
          <a:xfrm flipV="1">
            <a:off x="4065161" y="1170066"/>
            <a:ext cx="2480876" cy="1034944"/>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 name="Straight Arrow Connector 4">
            <a:extLst>
              <a:ext uri="{FF2B5EF4-FFF2-40B4-BE49-F238E27FC236}">
                <a16:creationId xmlns:a16="http://schemas.microsoft.com/office/drawing/2014/main" id="{737F357A-9890-48CB-E05E-A86E2B9F86D4}"/>
              </a:ext>
            </a:extLst>
          </p:cNvPr>
          <p:cNvCxnSpPr>
            <a:cxnSpLocks/>
          </p:cNvCxnSpPr>
          <p:nvPr/>
        </p:nvCxnSpPr>
        <p:spPr>
          <a:xfrm flipV="1">
            <a:off x="5063163" y="2921713"/>
            <a:ext cx="1813125" cy="587225"/>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Straight Arrow Connector 6">
            <a:extLst>
              <a:ext uri="{FF2B5EF4-FFF2-40B4-BE49-F238E27FC236}">
                <a16:creationId xmlns:a16="http://schemas.microsoft.com/office/drawing/2014/main" id="{CBCBD489-1696-B8C9-66F3-3A18437BB8FC}"/>
              </a:ext>
            </a:extLst>
          </p:cNvPr>
          <p:cNvCxnSpPr>
            <a:cxnSpLocks/>
          </p:cNvCxnSpPr>
          <p:nvPr/>
        </p:nvCxnSpPr>
        <p:spPr>
          <a:xfrm flipV="1">
            <a:off x="5883511" y="5002775"/>
            <a:ext cx="1235779" cy="7824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67707-7956-71DC-C822-702D8D852CF2}"/>
              </a:ext>
            </a:extLst>
          </p:cNvPr>
          <p:cNvSpPr>
            <a:spLocks noGrp="1"/>
          </p:cNvSpPr>
          <p:nvPr>
            <p:ph type="title"/>
          </p:nvPr>
        </p:nvSpPr>
        <p:spPr/>
        <p:txBody>
          <a:bodyPr/>
          <a:lstStyle/>
          <a:p>
            <a:r>
              <a:rPr lang="it-IT" dirty="0"/>
              <a:t>Selection of the model: </a:t>
            </a:r>
            <a:r>
              <a:rPr lang="it-IT" dirty="0" err="1"/>
              <a:t>Wald’s</a:t>
            </a:r>
            <a:r>
              <a:rPr lang="it-IT" dirty="0"/>
              <a:t> </a:t>
            </a:r>
            <a:r>
              <a:rPr lang="it-IT" dirty="0" err="1"/>
              <a:t>theorem</a:t>
            </a:r>
            <a:r>
              <a:rPr lang="it-IT" dirty="0"/>
              <a:t> </a:t>
            </a:r>
          </a:p>
        </p:txBody>
      </p:sp>
      <p:pic>
        <p:nvPicPr>
          <p:cNvPr id="9" name="Immagine 1">
            <a:extLst>
              <a:ext uri="{FF2B5EF4-FFF2-40B4-BE49-F238E27FC236}">
                <a16:creationId xmlns:a16="http://schemas.microsoft.com/office/drawing/2014/main" id="{2DF132DA-A41A-A731-E859-2D083CF11F38}"/>
              </a:ext>
            </a:extLst>
          </p:cNvPr>
          <p:cNvPicPr>
            <a:picLocks noChangeAspect="1"/>
          </p:cNvPicPr>
          <p:nvPr/>
        </p:nvPicPr>
        <p:blipFill rotWithShape="1">
          <a:blip r:embed="rId3"/>
          <a:srcRect t="31419"/>
          <a:stretch/>
        </p:blipFill>
        <p:spPr>
          <a:xfrm>
            <a:off x="6140706" y="2178327"/>
            <a:ext cx="4739164" cy="2593449"/>
          </a:xfrm>
          <a:prstGeom prst="rect">
            <a:avLst/>
          </a:prstGeom>
        </p:spPr>
      </p:pic>
      <p:pic>
        <p:nvPicPr>
          <p:cNvPr id="10" name="Immagine 2">
            <a:extLst>
              <a:ext uri="{FF2B5EF4-FFF2-40B4-BE49-F238E27FC236}">
                <a16:creationId xmlns:a16="http://schemas.microsoft.com/office/drawing/2014/main" id="{D47E3242-374D-197F-FF9C-5F44D0C98FC8}"/>
              </a:ext>
            </a:extLst>
          </p:cNvPr>
          <p:cNvPicPr>
            <a:picLocks noChangeAspect="1"/>
          </p:cNvPicPr>
          <p:nvPr/>
        </p:nvPicPr>
        <p:blipFill rotWithShape="1">
          <a:blip r:embed="rId3"/>
          <a:srcRect l="7797" b="72788"/>
          <a:stretch/>
        </p:blipFill>
        <p:spPr>
          <a:xfrm>
            <a:off x="6237926" y="662384"/>
            <a:ext cx="4940737" cy="1163514"/>
          </a:xfrm>
          <a:prstGeom prst="rect">
            <a:avLst/>
          </a:prstGeom>
        </p:spPr>
      </p:pic>
      <mc:AlternateContent xmlns:mc="http://schemas.openxmlformats.org/markup-compatibility/2006" xmlns:a14="http://schemas.microsoft.com/office/drawing/2010/main">
        <mc:Choice Requires="a14">
          <p:sp>
            <p:nvSpPr>
              <p:cNvPr id="11" name="CasellaDiTesto 16">
                <a:extLst>
                  <a:ext uri="{FF2B5EF4-FFF2-40B4-BE49-F238E27FC236}">
                    <a16:creationId xmlns:a16="http://schemas.microsoft.com/office/drawing/2014/main" id="{75BB0798-BFF1-41E6-B78A-E6FE4112F321}"/>
                  </a:ext>
                </a:extLst>
              </p:cNvPr>
              <p:cNvSpPr txBox="1"/>
              <p:nvPr/>
            </p:nvSpPr>
            <p:spPr>
              <a:xfrm>
                <a:off x="6362301" y="4771776"/>
                <a:ext cx="1888017" cy="1294522"/>
              </a:xfrm>
              <a:prstGeom prst="rect">
                <a:avLst/>
              </a:prstGeom>
              <a:noFill/>
              <a:ln w="28575">
                <a:solidFill>
                  <a:srgbClr val="FF0000"/>
                </a:solidFill>
              </a:ln>
            </p:spPr>
            <p:txBody>
              <a:bodyPr wrap="none" lIns="0" tIns="0" rIns="0" bIns="0" rtlCol="0">
                <a:spAutoFit/>
              </a:bodyPr>
              <a:lstStyle/>
              <a:p>
                <a:pPr>
                  <a:spcBef>
                    <a:spcPts val="600"/>
                  </a:spcBef>
                  <a:spcAft>
                    <a:spcPts val="600"/>
                  </a:spcAft>
                </a:pPr>
                <a:endParaRPr lang="it-IT" sz="2000" b="0" i="0" dirty="0">
                  <a:latin typeface="Cambria Math" charset="0"/>
                </a:endParaRPr>
              </a:p>
              <a:p>
                <a:pPr/>
                <a14:m>
                  <m:oMathPara xmlns:m="http://schemas.openxmlformats.org/officeDocument/2006/math">
                    <m:oMathParaPr>
                      <m:jc m:val="centerGroup"/>
                    </m:oMathParaPr>
                    <m:oMath xmlns:m="http://schemas.openxmlformats.org/officeDocument/2006/math">
                      <m:r>
                        <m:rPr>
                          <m:sty m:val="p"/>
                        </m:rPr>
                        <a:rPr lang="it-IT" sz="2000" b="0" i="0" smtClean="0">
                          <a:latin typeface="Cambria Math" charset="0"/>
                        </a:rPr>
                        <m:t>FPE</m:t>
                      </m:r>
                      <m:r>
                        <a:rPr lang="it-IT" sz="2000" b="0" i="0" smtClean="0">
                          <a:latin typeface="Cambria Math" charset="0"/>
                        </a:rPr>
                        <m:t>=</m:t>
                      </m:r>
                      <m:f>
                        <m:fPr>
                          <m:ctrlPr>
                            <a:rPr lang="bg-BG" sz="2000" b="0" i="1" smtClean="0">
                              <a:latin typeface="Cambria Math" panose="02040503050406030204" pitchFamily="18" charset="0"/>
                            </a:rPr>
                          </m:ctrlPr>
                        </m:fPr>
                        <m:num>
                          <m:r>
                            <a:rPr lang="it-IT" sz="2000" b="0" i="1" smtClean="0">
                              <a:latin typeface="Cambria Math" panose="02040503050406030204" pitchFamily="18" charset="0"/>
                            </a:rPr>
                            <m:t>𝑝</m:t>
                          </m:r>
                        </m:num>
                        <m:den>
                          <m:r>
                            <a:rPr lang="it-IT" sz="2000" b="0" i="1" smtClean="0">
                              <a:latin typeface="Cambria Math" charset="0"/>
                            </a:rPr>
                            <m:t>𝑁</m:t>
                          </m:r>
                        </m:den>
                      </m:f>
                      <m:r>
                        <a:rPr lang="bg-BG" sz="2000" b="0" i="1" smtClean="0">
                          <a:latin typeface="Cambria Math" charset="0"/>
                          <a:ea typeface="Cambria Math" charset="0"/>
                          <a:cs typeface="Cambria Math" charset="0"/>
                        </a:rPr>
                        <m:t>𝜆</m:t>
                      </m:r>
                      <m:r>
                        <a:rPr lang="it-IT" sz="2000" b="0" i="1" baseline="30000" smtClean="0">
                          <a:latin typeface="Cambria Math" charset="0"/>
                          <a:ea typeface="Cambria Math" charset="0"/>
                          <a:cs typeface="Cambria Math" charset="0"/>
                        </a:rPr>
                        <m:t>2</m:t>
                      </m:r>
                      <m:r>
                        <a:rPr lang="it-IT" sz="2000" b="0" i="1" smtClean="0">
                          <a:latin typeface="Cambria Math" charset="0"/>
                          <a:ea typeface="Cambria Math" charset="0"/>
                          <a:cs typeface="Cambria Math" charset="0"/>
                        </a:rPr>
                        <m:t>+</m:t>
                      </m:r>
                      <m:r>
                        <a:rPr lang="bg-BG" sz="2000" i="1">
                          <a:latin typeface="Cambria Math" charset="0"/>
                          <a:ea typeface="Cambria Math" charset="0"/>
                          <a:cs typeface="Cambria Math" charset="0"/>
                        </a:rPr>
                        <m:t>𝜆</m:t>
                      </m:r>
                      <m:r>
                        <a:rPr lang="it-IT" sz="2000" i="1" baseline="30000">
                          <a:latin typeface="Cambria Math" charset="0"/>
                          <a:ea typeface="Cambria Math" charset="0"/>
                          <a:cs typeface="Cambria Math" charset="0"/>
                        </a:rPr>
                        <m:t>2</m:t>
                      </m:r>
                    </m:oMath>
                  </m:oMathPara>
                </a14:m>
                <a:endParaRPr lang="it-IT" sz="2000" dirty="0"/>
              </a:p>
              <a:p>
                <a:pPr>
                  <a:spcBef>
                    <a:spcPts val="600"/>
                  </a:spcBef>
                  <a:spcAft>
                    <a:spcPts val="600"/>
                  </a:spcAft>
                </a:pPr>
                <a:endParaRPr lang="it-IT" sz="2000" dirty="0"/>
              </a:p>
            </p:txBody>
          </p:sp>
        </mc:Choice>
        <mc:Fallback xmlns="">
          <p:sp>
            <p:nvSpPr>
              <p:cNvPr id="11" name="CasellaDiTesto 16">
                <a:extLst>
                  <a:ext uri="{FF2B5EF4-FFF2-40B4-BE49-F238E27FC236}">
                    <a16:creationId xmlns:a16="http://schemas.microsoft.com/office/drawing/2014/main" id="{75BB0798-BFF1-41E6-B78A-E6FE4112F321}"/>
                  </a:ext>
                </a:extLst>
              </p:cNvPr>
              <p:cNvSpPr txBox="1">
                <a:spLocks noRot="1" noChangeAspect="1" noMove="1" noResize="1" noEditPoints="1" noAdjustHandles="1" noChangeArrowheads="1" noChangeShapeType="1" noTextEdit="1"/>
              </p:cNvSpPr>
              <p:nvPr/>
            </p:nvSpPr>
            <p:spPr>
              <a:xfrm>
                <a:off x="6362301" y="4771776"/>
                <a:ext cx="1888017" cy="1294522"/>
              </a:xfrm>
              <a:prstGeom prst="rect">
                <a:avLst/>
              </a:prstGeom>
              <a:blipFill>
                <a:blip r:embed="rId9"/>
                <a:stretch>
                  <a:fillRect/>
                </a:stretch>
              </a:blipFill>
              <a:ln w="28575">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7">
                <a:extLst>
                  <a:ext uri="{FF2B5EF4-FFF2-40B4-BE49-F238E27FC236}">
                    <a16:creationId xmlns:a16="http://schemas.microsoft.com/office/drawing/2014/main" id="{BD8A47D4-70FA-B109-D5C7-04CD4EE60626}"/>
                  </a:ext>
                </a:extLst>
              </p:cNvPr>
              <p:cNvSpPr txBox="1"/>
              <p:nvPr/>
            </p:nvSpPr>
            <p:spPr>
              <a:xfrm>
                <a:off x="8641495" y="4817854"/>
                <a:ext cx="2793549" cy="1217577"/>
              </a:xfrm>
              <a:prstGeom prst="rect">
                <a:avLst/>
              </a:prstGeom>
              <a:noFill/>
              <a:ln w="28575">
                <a:solidFill>
                  <a:srgbClr val="FF0000"/>
                </a:solidFill>
              </a:ln>
            </p:spPr>
            <p:txBody>
              <a:bodyPr wrap="square" lIns="0" tIns="0" rIns="0" bIns="0" rtlCol="0">
                <a:spAutoFit/>
              </a:bodyPr>
              <a:lstStyle/>
              <a:p>
                <a:pPr>
                  <a:spcBef>
                    <a:spcPts val="600"/>
                  </a:spcBef>
                  <a:spcAft>
                    <a:spcPts val="600"/>
                  </a:spcAft>
                </a:pPr>
                <a:endParaRPr lang="it-IT" sz="2000" dirty="0">
                  <a:latin typeface="Cambria Math" charset="0"/>
                </a:endParaRPr>
              </a:p>
              <a:p>
                <a:pPr/>
                <a14:m>
                  <m:oMathPara xmlns:m="http://schemas.openxmlformats.org/officeDocument/2006/math">
                    <m:oMathParaPr>
                      <m:jc m:val="centerGroup"/>
                    </m:oMathParaPr>
                    <m:oMath xmlns:m="http://schemas.openxmlformats.org/officeDocument/2006/math">
                      <m:r>
                        <a:rPr lang="it-IT" sz="2000" b="0" i="0" smtClean="0">
                          <a:latin typeface="Cambria Math" panose="02040503050406030204" pitchFamily="18" charset="0"/>
                        </a:rPr>
                        <m:t>  </m:t>
                      </m:r>
                      <m:r>
                        <m:rPr>
                          <m:sty m:val="p"/>
                        </m:rPr>
                        <a:rPr lang="it-IT" sz="2000" smtClean="0">
                          <a:latin typeface="Cambria Math" charset="0"/>
                        </a:rPr>
                        <m:t>A</m:t>
                      </m:r>
                      <m:r>
                        <m:rPr>
                          <m:sty m:val="p"/>
                        </m:rPr>
                        <a:rPr lang="it-IT" sz="2000" b="0" i="0" smtClean="0">
                          <a:latin typeface="Cambria Math" charset="0"/>
                        </a:rPr>
                        <m:t>IC</m:t>
                      </m:r>
                      <m:r>
                        <a:rPr lang="it-IT" sz="2000" b="0" i="0" smtClean="0">
                          <a:latin typeface="Cambria Math" charset="0"/>
                        </a:rPr>
                        <m:t>=2</m:t>
                      </m:r>
                      <m:f>
                        <m:fPr>
                          <m:ctrlPr>
                            <a:rPr lang="bg-BG" sz="2000" b="0" i="1" smtClean="0">
                              <a:latin typeface="Cambria Math" panose="02040503050406030204" pitchFamily="18" charset="0"/>
                            </a:rPr>
                          </m:ctrlPr>
                        </m:fPr>
                        <m:num>
                          <m:r>
                            <a:rPr lang="it-IT" sz="2000" b="0" i="1" smtClean="0">
                              <a:latin typeface="Cambria Math" panose="02040503050406030204" pitchFamily="18" charset="0"/>
                            </a:rPr>
                            <m:t>𝑝</m:t>
                          </m:r>
                        </m:num>
                        <m:den>
                          <m:r>
                            <a:rPr lang="it-IT" sz="2000" b="0" i="1" smtClean="0">
                              <a:latin typeface="Cambria Math" charset="0"/>
                            </a:rPr>
                            <m:t>𝑁</m:t>
                          </m:r>
                        </m:den>
                      </m:f>
                      <m:r>
                        <a:rPr lang="it-IT" sz="2000" b="0" i="1" smtClean="0">
                          <a:latin typeface="Cambria Math" charset="0"/>
                          <a:ea typeface="Cambria Math" charset="0"/>
                          <a:cs typeface="Cambria Math" charset="0"/>
                        </a:rPr>
                        <m:t>+</m:t>
                      </m:r>
                      <m:r>
                        <m:rPr>
                          <m:sty m:val="p"/>
                        </m:rPr>
                        <a:rPr lang="it-IT" sz="2000" b="0" i="0" smtClean="0">
                          <a:latin typeface="Cambria Math" charset="0"/>
                          <a:ea typeface="Cambria Math" charset="0"/>
                          <a:cs typeface="Cambria Math" charset="0"/>
                        </a:rPr>
                        <m:t>ln</m:t>
                      </m:r>
                      <m:r>
                        <a:rPr lang="it-IT" sz="2000" b="0" i="1" smtClean="0">
                          <a:latin typeface="Cambria Math" charset="0"/>
                          <a:ea typeface="Cambria Math" charset="0"/>
                          <a:cs typeface="Cambria Math" charset="0"/>
                        </a:rPr>
                        <m:t>⁡</m:t>
                      </m:r>
                      <m:r>
                        <a:rPr lang="bg-BG" sz="2000" i="1">
                          <a:latin typeface="Cambria Math" charset="0"/>
                          <a:ea typeface="Cambria Math" charset="0"/>
                          <a:cs typeface="Cambria Math" charset="0"/>
                        </a:rPr>
                        <m:t>𝜆</m:t>
                      </m:r>
                      <m:r>
                        <a:rPr lang="it-IT" sz="2000" i="1" baseline="30000">
                          <a:latin typeface="Cambria Math" charset="0"/>
                          <a:ea typeface="Cambria Math" charset="0"/>
                          <a:cs typeface="Cambria Math" charset="0"/>
                        </a:rPr>
                        <m:t>2</m:t>
                      </m:r>
                    </m:oMath>
                  </m:oMathPara>
                </a14:m>
                <a:endParaRPr lang="it-IT" sz="2000" dirty="0"/>
              </a:p>
              <a:p>
                <a:endParaRPr lang="it-IT" sz="2000" dirty="0"/>
              </a:p>
            </p:txBody>
          </p:sp>
        </mc:Choice>
        <mc:Fallback xmlns="">
          <p:sp>
            <p:nvSpPr>
              <p:cNvPr id="12" name="CasellaDiTesto 17">
                <a:extLst>
                  <a:ext uri="{FF2B5EF4-FFF2-40B4-BE49-F238E27FC236}">
                    <a16:creationId xmlns:a16="http://schemas.microsoft.com/office/drawing/2014/main" id="{BD8A47D4-70FA-B109-D5C7-04CD4EE60626}"/>
                  </a:ext>
                </a:extLst>
              </p:cNvPr>
              <p:cNvSpPr txBox="1">
                <a:spLocks noRot="1" noChangeAspect="1" noMove="1" noResize="1" noEditPoints="1" noAdjustHandles="1" noChangeArrowheads="1" noChangeShapeType="1" noTextEdit="1"/>
              </p:cNvSpPr>
              <p:nvPr/>
            </p:nvSpPr>
            <p:spPr>
              <a:xfrm>
                <a:off x="8641495" y="4817854"/>
                <a:ext cx="2793549" cy="1217577"/>
              </a:xfrm>
              <a:prstGeom prst="rect">
                <a:avLst/>
              </a:prstGeom>
              <a:blipFill>
                <a:blip r:embed="rId10"/>
                <a:stretch>
                  <a:fillRect/>
                </a:stretch>
              </a:blipFill>
              <a:ln w="28575">
                <a:solidFill>
                  <a:srgbClr val="FF0000"/>
                </a:solidFill>
              </a:ln>
            </p:spPr>
            <p:txBody>
              <a:bodyPr/>
              <a:lstStyle/>
              <a:p>
                <a:r>
                  <a:rPr lang="it-IT">
                    <a:noFill/>
                  </a:rPr>
                  <a:t> </a:t>
                </a:r>
              </a:p>
            </p:txBody>
          </p:sp>
        </mc:Fallback>
      </mc:AlternateContent>
      <p:sp>
        <p:nvSpPr>
          <p:cNvPr id="13" name="CasellaDiTesto 12">
            <a:extLst>
              <a:ext uri="{FF2B5EF4-FFF2-40B4-BE49-F238E27FC236}">
                <a16:creationId xmlns:a16="http://schemas.microsoft.com/office/drawing/2014/main" id="{0ECC05C1-6852-D7BB-7B3E-1E8EC83FD0DC}"/>
              </a:ext>
            </a:extLst>
          </p:cNvPr>
          <p:cNvSpPr txBox="1"/>
          <p:nvPr/>
        </p:nvSpPr>
        <p:spPr>
          <a:xfrm>
            <a:off x="479071" y="5248326"/>
            <a:ext cx="5087709" cy="892552"/>
          </a:xfrm>
          <a:prstGeom prst="rect">
            <a:avLst/>
          </a:prstGeom>
          <a:noFill/>
          <a:ln w="28575">
            <a:solidFill>
              <a:srgbClr val="FF0000"/>
            </a:solidFill>
          </a:ln>
        </p:spPr>
        <p:txBody>
          <a:bodyPr wrap="square" rtlCol="0">
            <a:spAutoFit/>
          </a:bodyPr>
          <a:lstStyle/>
          <a:p>
            <a:r>
              <a:rPr lang="it-IT" altLang="it-IT" sz="2800" dirty="0" err="1">
                <a:latin typeface="Tahoma" pitchFamily="34" charset="0"/>
                <a:ea typeface="+mj-ea"/>
                <a:cs typeface="+mj-cs"/>
              </a:rPr>
              <a:t>WALD’s</a:t>
            </a:r>
            <a:r>
              <a:rPr lang="it-IT" altLang="it-IT" sz="2800" dirty="0">
                <a:latin typeface="Tahoma" pitchFamily="34" charset="0"/>
                <a:ea typeface="+mj-ea"/>
                <a:cs typeface="+mj-cs"/>
              </a:rPr>
              <a:t> </a:t>
            </a:r>
            <a:r>
              <a:rPr lang="it-IT" altLang="it-IT" sz="2800" dirty="0" err="1">
                <a:latin typeface="Tahoma" pitchFamily="34" charset="0"/>
                <a:ea typeface="+mj-ea"/>
                <a:cs typeface="+mj-cs"/>
              </a:rPr>
              <a:t>Theorem</a:t>
            </a:r>
            <a:endParaRPr lang="it-IT" altLang="it-IT" sz="2800" dirty="0">
              <a:latin typeface="Tahoma" pitchFamily="34" charset="0"/>
              <a:ea typeface="+mj-ea"/>
              <a:cs typeface="+mj-cs"/>
            </a:endParaRPr>
          </a:p>
          <a:p>
            <a:r>
              <a:rPr lang="it-IT" sz="2400" dirty="0">
                <a:latin typeface="Tahoma" pitchFamily="34" charset="0"/>
                <a:ea typeface="+mj-ea"/>
                <a:cs typeface="+mj-cs"/>
              </a:rPr>
              <a:t>ARMA (</a:t>
            </a:r>
            <a:r>
              <a:rPr lang="it-IT" sz="2400" dirty="0" err="1">
                <a:latin typeface="Tahoma" pitchFamily="34" charset="0"/>
                <a:ea typeface="+mj-ea"/>
                <a:cs typeface="+mj-cs"/>
              </a:rPr>
              <a:t>p,q</a:t>
            </a:r>
            <a:r>
              <a:rPr lang="it-IT" sz="2400" dirty="0">
                <a:latin typeface="Tahoma" pitchFamily="34" charset="0"/>
                <a:ea typeface="+mj-ea"/>
                <a:cs typeface="+mj-cs"/>
              </a:rPr>
              <a:t>) = AR (∞) = MA (∞) </a:t>
            </a:r>
          </a:p>
        </p:txBody>
      </p:sp>
      <p:sp>
        <p:nvSpPr>
          <p:cNvPr id="14" name="CasellaDiTesto 15">
            <a:extLst>
              <a:ext uri="{FF2B5EF4-FFF2-40B4-BE49-F238E27FC236}">
                <a16:creationId xmlns:a16="http://schemas.microsoft.com/office/drawing/2014/main" id="{73B668D3-DFCF-3E95-DF6C-4EB45FC806C0}"/>
              </a:ext>
            </a:extLst>
          </p:cNvPr>
          <p:cNvSpPr txBox="1"/>
          <p:nvPr/>
        </p:nvSpPr>
        <p:spPr>
          <a:xfrm>
            <a:off x="10584969" y="1186288"/>
            <a:ext cx="2096813" cy="369332"/>
          </a:xfrm>
          <a:prstGeom prst="rect">
            <a:avLst/>
          </a:prstGeom>
          <a:noFill/>
        </p:spPr>
        <p:txBody>
          <a:bodyPr wrap="square" rtlCol="0">
            <a:spAutoFit/>
          </a:bodyPr>
          <a:lstStyle/>
          <a:p>
            <a:r>
              <a:rPr lang="it-IT" b="1" dirty="0" err="1">
                <a:solidFill>
                  <a:schemeClr val="accent1">
                    <a:lumMod val="75000"/>
                  </a:schemeClr>
                </a:solidFill>
              </a:rPr>
              <a:t>overfitting</a:t>
            </a:r>
            <a:endParaRPr lang="it-IT" b="1" dirty="0">
              <a:solidFill>
                <a:schemeClr val="accent1">
                  <a:lumMod val="75000"/>
                </a:schemeClr>
              </a:solidFill>
            </a:endParaRPr>
          </a:p>
        </p:txBody>
      </p:sp>
      <p:pic>
        <p:nvPicPr>
          <p:cNvPr id="3" name="Picture 2">
            <a:extLst>
              <a:ext uri="{FF2B5EF4-FFF2-40B4-BE49-F238E27FC236}">
                <a16:creationId xmlns:a16="http://schemas.microsoft.com/office/drawing/2014/main" id="{B428AD77-18D6-E78F-F569-A6B9533C789C}"/>
              </a:ext>
            </a:extLst>
          </p:cNvPr>
          <p:cNvPicPr>
            <a:picLocks noChangeAspect="1"/>
          </p:cNvPicPr>
          <p:nvPr/>
        </p:nvPicPr>
        <p:blipFill>
          <a:blip r:embed="rId11"/>
          <a:stretch>
            <a:fillRect/>
          </a:stretch>
        </p:blipFill>
        <p:spPr>
          <a:xfrm>
            <a:off x="1169441" y="548916"/>
            <a:ext cx="3955156" cy="4688960"/>
          </a:xfrm>
          <a:prstGeom prst="rect">
            <a:avLst/>
          </a:prstGeom>
        </p:spPr>
      </p:pic>
    </p:spTree>
    <p:extLst>
      <p:ext uri="{BB962C8B-B14F-4D97-AF65-F5344CB8AC3E}">
        <p14:creationId xmlns:p14="http://schemas.microsoft.com/office/powerpoint/2010/main" val="217699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75A4680-62C0-410A-BF6A-9CC5585FF289}"/>
              </a:ext>
            </a:extLst>
          </p:cNvPr>
          <p:cNvSpPr/>
          <p:nvPr/>
        </p:nvSpPr>
        <p:spPr>
          <a:xfrm>
            <a:off x="384695" y="4889693"/>
            <a:ext cx="7750628" cy="1169551"/>
          </a:xfrm>
          <a:prstGeom prst="rect">
            <a:avLst/>
          </a:prstGeom>
        </p:spPr>
        <p:txBody>
          <a:bodyPr wrap="square">
            <a:spAutoFit/>
          </a:bodyPr>
          <a:lstStyle/>
          <a:p>
            <a:pPr marL="182563" indent="-179388">
              <a:spcBef>
                <a:spcPct val="0"/>
              </a:spcBef>
              <a:spcAft>
                <a:spcPts val="600"/>
              </a:spcAft>
              <a:buFontTx/>
              <a:buChar char="•"/>
            </a:pPr>
            <a:r>
              <a:rPr lang="it-IT" altLang="it-IT" sz="2000" dirty="0">
                <a:solidFill>
                  <a:schemeClr val="accent1">
                    <a:lumMod val="75000"/>
                  </a:schemeClr>
                </a:solidFill>
                <a:latin typeface="Arial" panose="020B0604020202020204" pitchFamily="34" charset="0"/>
                <a:cs typeface="Arial" panose="020B0604020202020204" pitchFamily="34" charset="0"/>
              </a:rPr>
              <a:t>Network </a:t>
            </a:r>
            <a:r>
              <a:rPr lang="it-IT" altLang="it-IT" sz="2000" dirty="0" err="1">
                <a:solidFill>
                  <a:schemeClr val="accent1">
                    <a:lumMod val="75000"/>
                  </a:schemeClr>
                </a:solidFill>
                <a:latin typeface="Arial" panose="020B0604020202020204" pitchFamily="34" charset="0"/>
                <a:cs typeface="Arial" panose="020B0604020202020204" pitchFamily="34" charset="0"/>
              </a:rPr>
              <a:t>architecture</a:t>
            </a:r>
            <a:r>
              <a:rPr lang="it-IT" altLang="it-IT" sz="2000" dirty="0">
                <a:solidFill>
                  <a:schemeClr val="accent1">
                    <a:lumMod val="75000"/>
                  </a:schemeClr>
                </a:solidFill>
                <a:latin typeface="Arial" panose="020B0604020202020204" pitchFamily="34" charset="0"/>
                <a:cs typeface="Arial" panose="020B0604020202020204" pitchFamily="34" charset="0"/>
              </a:rPr>
              <a:t> and </a:t>
            </a:r>
            <a:r>
              <a:rPr lang="it-IT" altLang="it-IT" sz="2000" dirty="0" err="1">
                <a:solidFill>
                  <a:schemeClr val="accent1">
                    <a:lumMod val="75000"/>
                  </a:schemeClr>
                </a:solidFill>
                <a:latin typeface="Arial" panose="020B0604020202020204" pitchFamily="34" charset="0"/>
                <a:cs typeface="Arial" panose="020B0604020202020204" pitchFamily="34" charset="0"/>
              </a:rPr>
              <a:t>number</a:t>
            </a:r>
            <a:r>
              <a:rPr lang="it-IT" altLang="it-IT" sz="2000" dirty="0">
                <a:solidFill>
                  <a:schemeClr val="accent1">
                    <a:lumMod val="75000"/>
                  </a:schemeClr>
                </a:solidFill>
                <a:latin typeface="Arial" panose="020B0604020202020204" pitchFamily="34" charset="0"/>
                <a:cs typeface="Arial" panose="020B0604020202020204" pitchFamily="34" charset="0"/>
              </a:rPr>
              <a:t> of </a:t>
            </a:r>
            <a:r>
              <a:rPr lang="it-IT" altLang="it-IT" sz="2000" dirty="0" err="1">
                <a:solidFill>
                  <a:schemeClr val="accent1">
                    <a:lumMod val="75000"/>
                  </a:schemeClr>
                </a:solidFill>
                <a:latin typeface="Arial" panose="020B0604020202020204" pitchFamily="34" charset="0"/>
                <a:cs typeface="Arial" panose="020B0604020202020204" pitchFamily="34" charset="0"/>
              </a:rPr>
              <a:t>neurons</a:t>
            </a: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182563" indent="-179388">
              <a:spcBef>
                <a:spcPct val="0"/>
              </a:spcBef>
              <a:spcAft>
                <a:spcPts val="600"/>
              </a:spcAft>
              <a:buFontTx/>
              <a:buChar char="•"/>
            </a:pPr>
            <a:r>
              <a:rPr lang="it-IT" altLang="it-IT" sz="2000" dirty="0" err="1">
                <a:solidFill>
                  <a:schemeClr val="accent1">
                    <a:lumMod val="75000"/>
                  </a:schemeClr>
                </a:solidFill>
                <a:latin typeface="Arial" panose="020B0604020202020204" pitchFamily="34" charset="0"/>
                <a:cs typeface="Arial" panose="020B0604020202020204" pitchFamily="34" charset="0"/>
              </a:rPr>
              <a:t>Activation</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functions</a:t>
            </a:r>
            <a:r>
              <a:rPr lang="it-IT" altLang="it-IT" sz="2000" dirty="0">
                <a:solidFill>
                  <a:schemeClr val="accent1">
                    <a:lumMod val="75000"/>
                  </a:schemeClr>
                </a:solidFill>
                <a:latin typeface="Arial" panose="020B0604020202020204" pitchFamily="34" charset="0"/>
                <a:cs typeface="Arial" panose="020B0604020202020204" pitchFamily="34" charset="0"/>
              </a:rPr>
              <a:t> of the </a:t>
            </a:r>
            <a:r>
              <a:rPr lang="it-IT" altLang="it-IT" sz="2000" dirty="0" err="1">
                <a:solidFill>
                  <a:schemeClr val="accent1">
                    <a:lumMod val="75000"/>
                  </a:schemeClr>
                </a:solidFill>
                <a:latin typeface="Arial" panose="020B0604020202020204" pitchFamily="34" charset="0"/>
                <a:cs typeface="Arial" panose="020B0604020202020204" pitchFamily="34" charset="0"/>
              </a:rPr>
              <a:t>neurons</a:t>
            </a: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182563" indent="-179388">
              <a:spcBef>
                <a:spcPct val="0"/>
              </a:spcBef>
              <a:spcAft>
                <a:spcPts val="600"/>
              </a:spcAft>
              <a:buFontTx/>
              <a:buChar char="•"/>
            </a:pPr>
            <a:r>
              <a:rPr lang="it-IT" altLang="it-IT" sz="2000" dirty="0">
                <a:solidFill>
                  <a:schemeClr val="accent1">
                    <a:lumMod val="75000"/>
                  </a:schemeClr>
                </a:solidFill>
                <a:latin typeface="Arial" panose="020B0604020202020204" pitchFamily="34" charset="0"/>
                <a:cs typeface="Arial" panose="020B0604020202020204" pitchFamily="34" charset="0"/>
              </a:rPr>
              <a:t>Network training </a:t>
            </a:r>
          </a:p>
        </p:txBody>
      </p:sp>
      <p:pic>
        <p:nvPicPr>
          <p:cNvPr id="7170" name="Picture 2" descr="Risultato immagini per neural network activation function">
            <a:extLst>
              <a:ext uri="{FF2B5EF4-FFF2-40B4-BE49-F238E27FC236}">
                <a16:creationId xmlns:a16="http://schemas.microsoft.com/office/drawing/2014/main" id="{CF65AE35-0ACC-4F6F-BC3B-990FB0ACE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040" y="2197943"/>
            <a:ext cx="4661128" cy="44470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isultato immagini per neural network activation function">
            <a:extLst>
              <a:ext uri="{FF2B5EF4-FFF2-40B4-BE49-F238E27FC236}">
                <a16:creationId xmlns:a16="http://schemas.microsoft.com/office/drawing/2014/main" id="{0BB4D745-4CFB-478B-815E-9F3E1213A9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860"/>
          <a:stretch/>
        </p:blipFill>
        <p:spPr bwMode="auto">
          <a:xfrm>
            <a:off x="7461730" y="661323"/>
            <a:ext cx="3123011" cy="13240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20C106E6-7008-497F-9E5D-C4AD7A71D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37" y="1272334"/>
            <a:ext cx="6001672" cy="3516273"/>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24C2FD1C-B7C5-42C4-B532-D7AAF8278845}"/>
              </a:ext>
            </a:extLst>
          </p:cNvPr>
          <p:cNvSpPr txBox="1"/>
          <p:nvPr/>
        </p:nvSpPr>
        <p:spPr>
          <a:xfrm>
            <a:off x="7592333" y="366283"/>
            <a:ext cx="901593" cy="369332"/>
          </a:xfrm>
          <a:prstGeom prst="rect">
            <a:avLst/>
          </a:prstGeom>
          <a:noFill/>
        </p:spPr>
        <p:txBody>
          <a:bodyPr wrap="none" rtlCol="0">
            <a:spAutoFit/>
          </a:bodyPr>
          <a:lstStyle/>
          <a:p>
            <a:r>
              <a:rPr lang="it-IT" b="1" dirty="0" err="1">
                <a:solidFill>
                  <a:schemeClr val="accent1">
                    <a:lumMod val="75000"/>
                  </a:schemeClr>
                </a:solidFill>
              </a:rPr>
              <a:t>Neuron</a:t>
            </a:r>
            <a:endParaRPr lang="it-IT" b="1" dirty="0">
              <a:solidFill>
                <a:schemeClr val="accent1">
                  <a:lumMod val="75000"/>
                </a:schemeClr>
              </a:solidFill>
            </a:endParaRPr>
          </a:p>
        </p:txBody>
      </p:sp>
      <p:sp>
        <p:nvSpPr>
          <p:cNvPr id="13" name="CasellaDiTesto 12">
            <a:extLst>
              <a:ext uri="{FF2B5EF4-FFF2-40B4-BE49-F238E27FC236}">
                <a16:creationId xmlns:a16="http://schemas.microsoft.com/office/drawing/2014/main" id="{2FCE47FE-B8E3-45C7-94CB-0DF9515EB1FB}"/>
              </a:ext>
            </a:extLst>
          </p:cNvPr>
          <p:cNvSpPr txBox="1"/>
          <p:nvPr/>
        </p:nvSpPr>
        <p:spPr>
          <a:xfrm>
            <a:off x="7669579" y="1957524"/>
            <a:ext cx="2101153" cy="369332"/>
          </a:xfrm>
          <a:prstGeom prst="rect">
            <a:avLst/>
          </a:prstGeom>
          <a:noFill/>
        </p:spPr>
        <p:txBody>
          <a:bodyPr wrap="none" rtlCol="0">
            <a:spAutoFit/>
          </a:bodyPr>
          <a:lstStyle/>
          <a:p>
            <a:r>
              <a:rPr lang="it-IT" b="1" dirty="0" err="1">
                <a:solidFill>
                  <a:schemeClr val="accent1">
                    <a:lumMod val="75000"/>
                  </a:schemeClr>
                </a:solidFill>
              </a:rPr>
              <a:t>Activation</a:t>
            </a:r>
            <a:r>
              <a:rPr lang="it-IT" b="1" dirty="0">
                <a:solidFill>
                  <a:schemeClr val="accent1">
                    <a:lumMod val="75000"/>
                  </a:schemeClr>
                </a:solidFill>
              </a:rPr>
              <a:t> </a:t>
            </a:r>
            <a:r>
              <a:rPr lang="it-IT" b="1" dirty="0" err="1">
                <a:solidFill>
                  <a:schemeClr val="accent1">
                    <a:lumMod val="75000"/>
                  </a:schemeClr>
                </a:solidFill>
              </a:rPr>
              <a:t>functions</a:t>
            </a:r>
            <a:endParaRPr lang="it-IT" b="1" dirty="0">
              <a:solidFill>
                <a:schemeClr val="accent1">
                  <a:lumMod val="75000"/>
                </a:schemeClr>
              </a:solidFill>
            </a:endParaRPr>
          </a:p>
        </p:txBody>
      </p:sp>
      <p:sp>
        <p:nvSpPr>
          <p:cNvPr id="10" name="CasellaDiTesto 9">
            <a:extLst>
              <a:ext uri="{FF2B5EF4-FFF2-40B4-BE49-F238E27FC236}">
                <a16:creationId xmlns:a16="http://schemas.microsoft.com/office/drawing/2014/main" id="{8ABEFAA9-551E-43E3-AD6F-1B3BA0625053}"/>
              </a:ext>
            </a:extLst>
          </p:cNvPr>
          <p:cNvSpPr txBox="1"/>
          <p:nvPr/>
        </p:nvSpPr>
        <p:spPr>
          <a:xfrm>
            <a:off x="440837" y="661323"/>
            <a:ext cx="2837765" cy="400110"/>
          </a:xfrm>
          <a:prstGeom prst="rect">
            <a:avLst/>
          </a:prstGeom>
          <a:noFill/>
        </p:spPr>
        <p:txBody>
          <a:bodyPr wrap="none" rtlCol="0">
            <a:spAutoFit/>
          </a:bodyPr>
          <a:lstStyle/>
          <a:p>
            <a:r>
              <a:rPr lang="it-IT" sz="2000" b="1" dirty="0" err="1">
                <a:solidFill>
                  <a:schemeClr val="accent1">
                    <a:lumMod val="75000"/>
                  </a:schemeClr>
                </a:solidFill>
              </a:rPr>
              <a:t>Artificial</a:t>
            </a:r>
            <a:r>
              <a:rPr lang="it-IT" sz="2000" b="1" dirty="0">
                <a:solidFill>
                  <a:schemeClr val="accent1">
                    <a:lumMod val="75000"/>
                  </a:schemeClr>
                </a:solidFill>
              </a:rPr>
              <a:t> </a:t>
            </a:r>
            <a:r>
              <a:rPr lang="it-IT" sz="2000" b="1" dirty="0" err="1">
                <a:solidFill>
                  <a:schemeClr val="accent1">
                    <a:lumMod val="75000"/>
                  </a:schemeClr>
                </a:solidFill>
              </a:rPr>
              <a:t>Neural</a:t>
            </a:r>
            <a:r>
              <a:rPr lang="it-IT" sz="2000" b="1" dirty="0">
                <a:solidFill>
                  <a:schemeClr val="accent1">
                    <a:lumMod val="75000"/>
                  </a:schemeClr>
                </a:solidFill>
              </a:rPr>
              <a:t> Network</a:t>
            </a:r>
          </a:p>
        </p:txBody>
      </p:sp>
      <p:sp>
        <p:nvSpPr>
          <p:cNvPr id="5" name="Title 4">
            <a:extLst>
              <a:ext uri="{FF2B5EF4-FFF2-40B4-BE49-F238E27FC236}">
                <a16:creationId xmlns:a16="http://schemas.microsoft.com/office/drawing/2014/main" id="{5CFC3830-3948-2E11-1F6F-9E874D996EE6}"/>
              </a:ext>
            </a:extLst>
          </p:cNvPr>
          <p:cNvSpPr>
            <a:spLocks noGrp="1"/>
          </p:cNvSpPr>
          <p:nvPr>
            <p:ph type="title"/>
          </p:nvPr>
        </p:nvSpPr>
        <p:spPr/>
        <p:txBody>
          <a:bodyPr/>
          <a:lstStyle/>
          <a:p>
            <a:r>
              <a:rPr lang="en-US" dirty="0"/>
              <a:t>Black – box models: example 2</a:t>
            </a:r>
            <a:endParaRPr lang="it-IT" dirty="0"/>
          </a:p>
        </p:txBody>
      </p:sp>
    </p:spTree>
    <p:extLst>
      <p:ext uri="{BB962C8B-B14F-4D97-AF65-F5344CB8AC3E}">
        <p14:creationId xmlns:p14="http://schemas.microsoft.com/office/powerpoint/2010/main" val="2792830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AA29-CCAA-FD30-576F-5CB11C3308FB}"/>
              </a:ext>
            </a:extLst>
          </p:cNvPr>
          <p:cNvSpPr>
            <a:spLocks noGrp="1"/>
          </p:cNvSpPr>
          <p:nvPr>
            <p:ph type="title"/>
          </p:nvPr>
        </p:nvSpPr>
        <p:spPr/>
        <p:txBody>
          <a:bodyPr/>
          <a:lstStyle/>
          <a:p>
            <a:r>
              <a:rPr lang="it-IT" dirty="0"/>
              <a:t>Model </a:t>
            </a:r>
            <a:r>
              <a:rPr lang="it-IT" dirty="0" err="1"/>
              <a:t>Identification</a:t>
            </a:r>
            <a:r>
              <a:rPr lang="it-IT" dirty="0"/>
              <a:t> (or training)</a:t>
            </a:r>
          </a:p>
        </p:txBody>
      </p:sp>
      <p:sp>
        <p:nvSpPr>
          <p:cNvPr id="3" name="Content Placeholder 2">
            <a:extLst>
              <a:ext uri="{FF2B5EF4-FFF2-40B4-BE49-F238E27FC236}">
                <a16:creationId xmlns:a16="http://schemas.microsoft.com/office/drawing/2014/main" id="{FFBDAFFC-FA52-C48C-C12E-38BF5A484587}"/>
              </a:ext>
            </a:extLst>
          </p:cNvPr>
          <p:cNvSpPr>
            <a:spLocks noGrp="1"/>
          </p:cNvSpPr>
          <p:nvPr>
            <p:ph idx="1"/>
          </p:nvPr>
        </p:nvSpPr>
        <p:spPr>
          <a:xfrm>
            <a:off x="546849" y="1059125"/>
            <a:ext cx="11098301" cy="5022941"/>
          </a:xfrm>
        </p:spPr>
        <p:txBody>
          <a:bodyPr>
            <a:normAutofit/>
          </a:bodyPr>
          <a:lstStyle/>
          <a:p>
            <a:pPr marL="342900" indent="-342900">
              <a:buFont typeface="Arial" panose="020B0604020202020204" pitchFamily="34" charset="0"/>
              <a:buChar char="•"/>
            </a:pPr>
            <a:r>
              <a:rPr lang="en-US" sz="2400" dirty="0"/>
              <a:t>An equation family relating input to output </a:t>
            </a:r>
          </a:p>
          <a:p>
            <a:pPr marL="342900" indent="-342900">
              <a:buFont typeface="Arial" panose="020B0604020202020204" pitchFamily="34" charset="0"/>
              <a:buChar char="•"/>
            </a:pPr>
            <a:r>
              <a:rPr lang="en-US" sz="2400" dirty="0"/>
              <a:t>Search through family of possible equations to find one that fits training data</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Definition of a cost function (loss function)     </a:t>
            </a:r>
          </a:p>
          <a:p>
            <a:pPr marL="1085850" lvl="1" indent="-342900">
              <a:buFont typeface="Arial" panose="020B0604020202020204" pitchFamily="34" charset="0"/>
              <a:buChar char="•"/>
            </a:pPr>
            <a:endParaRPr lang="en-US" sz="2400" dirty="0"/>
          </a:p>
          <a:p>
            <a:pPr marL="1085850" lvl="1" indent="-342900">
              <a:buFont typeface="Arial" panose="020B0604020202020204" pitchFamily="34" charset="0"/>
              <a:buChar char="•"/>
            </a:pPr>
            <a:r>
              <a:rPr lang="en-US" sz="2000" dirty="0"/>
              <a:t>Least square</a:t>
            </a:r>
          </a:p>
          <a:p>
            <a:pPr marL="1085850" lvl="1" indent="-342900">
              <a:buFont typeface="Arial" panose="020B0604020202020204" pitchFamily="34" charset="0"/>
              <a:buChar char="•"/>
            </a:pPr>
            <a:r>
              <a:rPr lang="en-US" sz="2000" dirty="0"/>
              <a:t>Maximum likelihood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Solution in closed form</a:t>
            </a:r>
          </a:p>
          <a:p>
            <a:pPr marL="342900" indent="-342900">
              <a:buFont typeface="Arial" panose="020B0604020202020204" pitchFamily="34" charset="0"/>
              <a:buChar char="•"/>
            </a:pPr>
            <a:r>
              <a:rPr lang="en-US" sz="2400" dirty="0"/>
              <a:t>Recursive solution</a:t>
            </a:r>
          </a:p>
          <a:p>
            <a:endParaRPr lang="it-IT" dirty="0"/>
          </a:p>
        </p:txBody>
      </p:sp>
      <p:pic>
        <p:nvPicPr>
          <p:cNvPr id="4" name="Picture 3">
            <a:extLst>
              <a:ext uri="{FF2B5EF4-FFF2-40B4-BE49-F238E27FC236}">
                <a16:creationId xmlns:a16="http://schemas.microsoft.com/office/drawing/2014/main" id="{202DABF5-EEA4-BA70-F22D-0D19F4A66797}"/>
              </a:ext>
            </a:extLst>
          </p:cNvPr>
          <p:cNvPicPr>
            <a:picLocks noChangeAspect="1"/>
          </p:cNvPicPr>
          <p:nvPr/>
        </p:nvPicPr>
        <p:blipFill>
          <a:blip r:embed="rId3"/>
          <a:stretch>
            <a:fillRect/>
          </a:stretch>
        </p:blipFill>
        <p:spPr>
          <a:xfrm>
            <a:off x="7378092" y="2463075"/>
            <a:ext cx="627634" cy="327077"/>
          </a:xfrm>
          <a:prstGeom prst="rect">
            <a:avLst/>
          </a:prstGeom>
        </p:spPr>
      </p:pic>
      <p:pic>
        <p:nvPicPr>
          <p:cNvPr id="5" name="Picture 4">
            <a:extLst>
              <a:ext uri="{FF2B5EF4-FFF2-40B4-BE49-F238E27FC236}">
                <a16:creationId xmlns:a16="http://schemas.microsoft.com/office/drawing/2014/main" id="{6B8FDB9B-41D5-2642-8FB0-7429EF29D281}"/>
              </a:ext>
            </a:extLst>
          </p:cNvPr>
          <p:cNvPicPr>
            <a:picLocks noChangeAspect="1"/>
          </p:cNvPicPr>
          <p:nvPr/>
        </p:nvPicPr>
        <p:blipFill>
          <a:blip r:embed="rId4"/>
          <a:stretch>
            <a:fillRect/>
          </a:stretch>
        </p:blipFill>
        <p:spPr>
          <a:xfrm>
            <a:off x="6792685" y="3350622"/>
            <a:ext cx="2310357" cy="639035"/>
          </a:xfrm>
          <a:prstGeom prst="rect">
            <a:avLst/>
          </a:prstGeom>
        </p:spPr>
      </p:pic>
    </p:spTree>
    <p:extLst>
      <p:ext uri="{BB962C8B-B14F-4D97-AF65-F5344CB8AC3E}">
        <p14:creationId xmlns:p14="http://schemas.microsoft.com/office/powerpoint/2010/main" val="255102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4384-F137-BAA5-25A8-9ABE291B4F40}"/>
              </a:ext>
            </a:extLst>
          </p:cNvPr>
          <p:cNvSpPr>
            <a:spLocks noGrp="1"/>
          </p:cNvSpPr>
          <p:nvPr>
            <p:ph type="title"/>
          </p:nvPr>
        </p:nvSpPr>
        <p:spPr/>
        <p:txBody>
          <a:bodyPr/>
          <a:lstStyle/>
          <a:p>
            <a:r>
              <a:rPr lang="en-US" dirty="0"/>
              <a:t>Testing</a:t>
            </a:r>
          </a:p>
        </p:txBody>
      </p:sp>
      <p:sp>
        <p:nvSpPr>
          <p:cNvPr id="3" name="Content Placeholder 2">
            <a:extLst>
              <a:ext uri="{FF2B5EF4-FFF2-40B4-BE49-F238E27FC236}">
                <a16:creationId xmlns:a16="http://schemas.microsoft.com/office/drawing/2014/main" id="{2A3F00EE-3508-B82C-8511-85AF05602FB8}"/>
              </a:ext>
            </a:extLst>
          </p:cNvPr>
          <p:cNvSpPr>
            <a:spLocks noGrp="1"/>
          </p:cNvSpPr>
          <p:nvPr>
            <p:ph idx="1"/>
          </p:nvPr>
        </p:nvSpPr>
        <p:spPr>
          <a:xfrm>
            <a:off x="546849" y="897380"/>
            <a:ext cx="11098301" cy="4525963"/>
          </a:xfrm>
        </p:spPr>
        <p:txBody>
          <a:bodyPr/>
          <a:lstStyle/>
          <a:p>
            <a:r>
              <a:rPr lang="en-US" dirty="0"/>
              <a:t>To test the model, run on a separate </a:t>
            </a:r>
            <a:r>
              <a:rPr lang="en-US" b="1" dirty="0">
                <a:solidFill>
                  <a:schemeClr val="accent1">
                    <a:lumMod val="75000"/>
                  </a:schemeClr>
                </a:solidFill>
              </a:rPr>
              <a:t>test dataset </a:t>
            </a:r>
            <a:r>
              <a:rPr lang="en-US" dirty="0"/>
              <a:t>of input / output pairs</a:t>
            </a:r>
          </a:p>
          <a:p>
            <a:endParaRPr lang="en-US" dirty="0"/>
          </a:p>
          <a:p>
            <a:r>
              <a:rPr lang="en-US" dirty="0"/>
              <a:t>See how well it </a:t>
            </a:r>
            <a:r>
              <a:rPr lang="en-US" b="1" dirty="0">
                <a:solidFill>
                  <a:schemeClr val="accent1">
                    <a:lumMod val="75000"/>
                  </a:schemeClr>
                </a:solidFill>
              </a:rPr>
              <a:t>generalizes</a:t>
            </a:r>
            <a:r>
              <a:rPr lang="en-US" dirty="0"/>
              <a:t> to new data</a:t>
            </a:r>
          </a:p>
          <a:p>
            <a:endParaRPr lang="en-US" dirty="0"/>
          </a:p>
        </p:txBody>
      </p:sp>
      <p:sp>
        <p:nvSpPr>
          <p:cNvPr id="4" name="TextBox 3">
            <a:extLst>
              <a:ext uri="{FF2B5EF4-FFF2-40B4-BE49-F238E27FC236}">
                <a16:creationId xmlns:a16="http://schemas.microsoft.com/office/drawing/2014/main" id="{2FEB9DA3-F6EF-8D7F-DFBD-C64277027E6A}"/>
              </a:ext>
            </a:extLst>
          </p:cNvPr>
          <p:cNvSpPr txBox="1"/>
          <p:nvPr/>
        </p:nvSpPr>
        <p:spPr>
          <a:xfrm>
            <a:off x="546848" y="2465418"/>
            <a:ext cx="8388145" cy="2985433"/>
          </a:xfrm>
          <a:prstGeom prst="rect">
            <a:avLst/>
          </a:prstGeom>
          <a:noFill/>
        </p:spPr>
        <p:txBody>
          <a:bodyPr wrap="square">
            <a:spAutoFit/>
          </a:bodyPr>
          <a:lstStyle/>
          <a:p>
            <a:pPr marL="342900" indent="-342900">
              <a:buFont typeface="Arial" panose="020B0604020202020204" pitchFamily="34" charset="0"/>
              <a:buChar char="•"/>
            </a:pPr>
            <a:r>
              <a:rPr lang="en-US" sz="2400" dirty="0"/>
              <a:t>Test with different set of paired input/output data</a:t>
            </a:r>
          </a:p>
          <a:p>
            <a:pPr marL="800100" lvl="1" indent="-342900">
              <a:buFont typeface="Courier New" panose="02070309020205020404" pitchFamily="49" charset="0"/>
              <a:buChar char="o"/>
            </a:pPr>
            <a:r>
              <a:rPr lang="en-US" sz="2000" dirty="0"/>
              <a:t>Measure performance</a:t>
            </a:r>
          </a:p>
          <a:p>
            <a:pPr marL="800100" lvl="1" indent="-342900">
              <a:buFont typeface="Courier New" panose="02070309020205020404" pitchFamily="49" charset="0"/>
              <a:buChar char="o"/>
            </a:pPr>
            <a:r>
              <a:rPr lang="en-US" sz="2000" dirty="0"/>
              <a:t>Degree to which this is same as training = </a:t>
            </a:r>
            <a:r>
              <a:rPr lang="en-US" sz="2000" b="1" dirty="0">
                <a:solidFill>
                  <a:schemeClr val="accent1">
                    <a:lumMod val="75000"/>
                  </a:schemeClr>
                </a:solidFill>
                <a:latin typeface="Arial"/>
                <a:cs typeface="Arial"/>
              </a:rPr>
              <a:t>generalization</a:t>
            </a:r>
          </a:p>
          <a:p>
            <a:pPr lvl="1"/>
            <a:endParaRPr lang="en-US" sz="2000" b="1" dirty="0">
              <a:solidFill>
                <a:schemeClr val="accent1">
                  <a:lumMod val="75000"/>
                </a:schemeClr>
              </a:solidFill>
              <a:latin typeface="Arial"/>
              <a:cs typeface="Arial"/>
            </a:endParaRPr>
          </a:p>
          <a:p>
            <a:pPr marL="342900" indent="-342900">
              <a:buFont typeface="Arial" panose="020B0604020202020204" pitchFamily="34" charset="0"/>
              <a:buChar char="•"/>
            </a:pPr>
            <a:r>
              <a:rPr lang="en-US" sz="2400" dirty="0"/>
              <a:t>Might not generalize well because</a:t>
            </a:r>
            <a:endParaRPr lang="en-US" sz="2000" dirty="0"/>
          </a:p>
          <a:p>
            <a:pPr marL="800100" lvl="1" indent="-342900">
              <a:buFont typeface="Courier New" panose="02070309020205020404" pitchFamily="49" charset="0"/>
              <a:buChar char="o"/>
            </a:pPr>
            <a:r>
              <a:rPr lang="en-US" sz="2000" dirty="0"/>
              <a:t>Model too simple</a:t>
            </a:r>
          </a:p>
          <a:p>
            <a:pPr lvl="1"/>
            <a:r>
              <a:rPr lang="en-US" sz="2000" dirty="0"/>
              <a:t>	not able to capture the nature of the process</a:t>
            </a:r>
          </a:p>
          <a:p>
            <a:pPr marL="800100" lvl="1" indent="-342900">
              <a:buFont typeface="Courier New" panose="02070309020205020404" pitchFamily="49" charset="0"/>
              <a:buChar char="o"/>
            </a:pPr>
            <a:r>
              <a:rPr lang="en-US" sz="2000" dirty="0"/>
              <a:t>Model too complex </a:t>
            </a:r>
          </a:p>
          <a:p>
            <a:pPr lvl="2"/>
            <a:r>
              <a:rPr lang="en-US" sz="2000" dirty="0"/>
              <a:t>fits to statistical peculiarities of data this is known as </a:t>
            </a:r>
            <a:r>
              <a:rPr lang="en-US" sz="2000" b="1" dirty="0">
                <a:solidFill>
                  <a:schemeClr val="accent1">
                    <a:lumMod val="75000"/>
                  </a:schemeClr>
                </a:solidFill>
                <a:latin typeface="Arial"/>
                <a:cs typeface="Arial"/>
              </a:rPr>
              <a:t>overfitting</a:t>
            </a:r>
          </a:p>
        </p:txBody>
      </p:sp>
    </p:spTree>
    <p:extLst>
      <p:ext uri="{BB962C8B-B14F-4D97-AF65-F5344CB8AC3E}">
        <p14:creationId xmlns:p14="http://schemas.microsoft.com/office/powerpoint/2010/main" val="3792097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26A8C884-C910-F7B1-EEE5-AB7184C8C2F9}"/>
              </a:ext>
            </a:extLst>
          </p:cNvPr>
          <p:cNvSpPr>
            <a:spLocks noGrp="1"/>
          </p:cNvSpPr>
          <p:nvPr>
            <p:ph type="title"/>
          </p:nvPr>
        </p:nvSpPr>
        <p:spPr>
          <a:xfrm>
            <a:off x="384695" y="134354"/>
            <a:ext cx="11441391" cy="840400"/>
          </a:xfrm>
        </p:spPr>
        <p:txBody>
          <a:bodyPr/>
          <a:lstStyle/>
          <a:p>
            <a:r>
              <a:rPr lang="it-IT" sz="2400" b="1" dirty="0"/>
              <a:t>Black – box models</a:t>
            </a:r>
            <a:br>
              <a:rPr lang="it-IT" sz="2400" b="1" dirty="0"/>
            </a:br>
            <a:endParaRPr lang="en-US" dirty="0"/>
          </a:p>
        </p:txBody>
      </p:sp>
      <p:sp>
        <p:nvSpPr>
          <p:cNvPr id="3" name="Rectangle 1">
            <a:extLst>
              <a:ext uri="{FF2B5EF4-FFF2-40B4-BE49-F238E27FC236}">
                <a16:creationId xmlns:a16="http://schemas.microsoft.com/office/drawing/2014/main" id="{2FC04066-56B5-4AA8-AD82-F39A0D438C2A}"/>
              </a:ext>
            </a:extLst>
          </p:cNvPr>
          <p:cNvSpPr>
            <a:spLocks noChangeArrowheads="1"/>
          </p:cNvSpPr>
          <p:nvPr/>
        </p:nvSpPr>
        <p:spPr bwMode="auto">
          <a:xfrm>
            <a:off x="1293340" y="1723369"/>
            <a:ext cx="4587886" cy="233768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01752" indent="-301752" defTabSz="804672" eaLnBrk="0" fontAlgn="base" hangingPunct="0">
              <a:spcBef>
                <a:spcPct val="0"/>
              </a:spcBef>
              <a:spcAft>
                <a:spcPts val="1056"/>
              </a:spcAft>
              <a:buFont typeface="Arial" panose="020B0604020202020204" pitchFamily="34" charset="0"/>
              <a:buChar char="•"/>
            </a:pPr>
            <a:r>
              <a:rPr lang="it-IT" altLang="it-IT" sz="2112" b="1" i="1" kern="1200" dirty="0">
                <a:solidFill>
                  <a:srgbClr val="222222"/>
                </a:solidFill>
                <a:latin typeface="inherit"/>
                <a:ea typeface="+mn-ea"/>
                <a:cs typeface="+mn-cs"/>
              </a:rPr>
              <a:t>Concise</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representation</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usually</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less</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parameters</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than</a:t>
            </a:r>
            <a:r>
              <a:rPr lang="it-IT" altLang="it-IT" sz="2112" kern="1200" dirty="0">
                <a:solidFill>
                  <a:srgbClr val="222222"/>
                </a:solidFill>
                <a:latin typeface="inherit"/>
                <a:ea typeface="+mn-ea"/>
                <a:cs typeface="+mn-cs"/>
              </a:rPr>
              <a:t> data);  </a:t>
            </a:r>
          </a:p>
          <a:p>
            <a:pPr marL="301752" indent="-301752" defTabSz="804672"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They</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exhibit</a:t>
            </a:r>
            <a:r>
              <a:rPr lang="it-IT" altLang="it-IT" sz="2112" kern="1200" dirty="0">
                <a:solidFill>
                  <a:srgbClr val="222222"/>
                </a:solidFill>
                <a:latin typeface="inherit"/>
                <a:ea typeface="+mn-ea"/>
                <a:cs typeface="+mn-cs"/>
              </a:rPr>
              <a:t> a </a:t>
            </a:r>
            <a:r>
              <a:rPr lang="it-IT" altLang="it-IT" sz="2112" b="1" kern="1200" dirty="0" err="1">
                <a:solidFill>
                  <a:srgbClr val="222222"/>
                </a:solidFill>
                <a:latin typeface="inherit"/>
                <a:ea typeface="+mn-ea"/>
                <a:cs typeface="+mn-cs"/>
              </a:rPr>
              <a:t>predictive</a:t>
            </a:r>
            <a:r>
              <a:rPr lang="it-IT" altLang="it-IT" sz="2112" b="1"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ability</a:t>
            </a:r>
            <a:r>
              <a:rPr lang="it-IT" altLang="it-IT" sz="2112" kern="1200" dirty="0">
                <a:solidFill>
                  <a:srgbClr val="222222"/>
                </a:solidFill>
                <a:latin typeface="inherit"/>
                <a:ea typeface="+mn-ea"/>
                <a:cs typeface="+mn-cs"/>
              </a:rPr>
              <a:t>;  </a:t>
            </a:r>
          </a:p>
          <a:p>
            <a:pPr marL="301752" indent="-301752" defTabSz="804672"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They</a:t>
            </a:r>
            <a:r>
              <a:rPr lang="it-IT" altLang="it-IT" sz="2112" kern="1200" dirty="0">
                <a:solidFill>
                  <a:srgbClr val="222222"/>
                </a:solidFill>
                <a:latin typeface="inherit"/>
                <a:ea typeface="+mn-ea"/>
                <a:cs typeface="+mn-cs"/>
              </a:rPr>
              <a:t> can </a:t>
            </a:r>
            <a:r>
              <a:rPr lang="it-IT" altLang="it-IT" sz="2112" kern="1200" dirty="0" err="1">
                <a:solidFill>
                  <a:srgbClr val="222222"/>
                </a:solidFill>
                <a:latin typeface="inherit"/>
                <a:ea typeface="+mn-ea"/>
                <a:cs typeface="+mn-cs"/>
              </a:rPr>
              <a:t>give</a:t>
            </a:r>
            <a:r>
              <a:rPr lang="it-IT" altLang="it-IT" sz="2112" kern="1200" dirty="0">
                <a:solidFill>
                  <a:srgbClr val="222222"/>
                </a:solidFill>
                <a:latin typeface="inherit"/>
                <a:ea typeface="+mn-ea"/>
                <a:cs typeface="+mn-cs"/>
              </a:rPr>
              <a:t> information </a:t>
            </a:r>
            <a:r>
              <a:rPr lang="it-IT" altLang="it-IT" sz="2112" b="1" kern="1200" dirty="0">
                <a:solidFill>
                  <a:srgbClr val="222222"/>
                </a:solidFill>
                <a:latin typeface="inherit"/>
                <a:ea typeface="+mn-ea"/>
                <a:cs typeface="+mn-cs"/>
              </a:rPr>
              <a:t>on the </a:t>
            </a:r>
            <a:r>
              <a:rPr lang="it-IT" altLang="it-IT" sz="2112" b="1" kern="1200" dirty="0" err="1">
                <a:solidFill>
                  <a:srgbClr val="222222"/>
                </a:solidFill>
                <a:latin typeface="inherit"/>
                <a:ea typeface="+mn-ea"/>
                <a:cs typeface="+mn-cs"/>
              </a:rPr>
              <a:t>functioning</a:t>
            </a:r>
            <a:r>
              <a:rPr lang="it-IT" altLang="it-IT" sz="2112" b="1" kern="1200" dirty="0">
                <a:solidFill>
                  <a:srgbClr val="222222"/>
                </a:solidFill>
                <a:latin typeface="inherit"/>
                <a:ea typeface="+mn-ea"/>
                <a:cs typeface="+mn-cs"/>
              </a:rPr>
              <a:t> </a:t>
            </a:r>
            <a:r>
              <a:rPr lang="it-IT" altLang="it-IT" sz="2112" kern="1200" dirty="0">
                <a:solidFill>
                  <a:srgbClr val="222222"/>
                </a:solidFill>
                <a:latin typeface="inherit"/>
                <a:ea typeface="+mn-ea"/>
                <a:cs typeface="+mn-cs"/>
              </a:rPr>
              <a:t>of the system;  </a:t>
            </a:r>
          </a:p>
          <a:p>
            <a:pPr marL="301752" indent="-301752" defTabSz="804672" eaLnBrk="0" fontAlgn="base" hangingPunct="0">
              <a:spcBef>
                <a:spcPct val="0"/>
              </a:spcBef>
              <a:spcAft>
                <a:spcPts val="1056"/>
              </a:spcAft>
              <a:buFont typeface="Arial" panose="020B0604020202020204" pitchFamily="34" charset="0"/>
              <a:buChar char="•"/>
            </a:pPr>
            <a:r>
              <a:rPr lang="it-IT" altLang="it-IT" sz="2112" b="1" kern="1200" dirty="0">
                <a:solidFill>
                  <a:srgbClr val="222222"/>
                </a:solidFill>
                <a:latin typeface="inherit"/>
                <a:ea typeface="+mn-ea"/>
                <a:cs typeface="+mn-cs"/>
              </a:rPr>
              <a:t>Standard </a:t>
            </a:r>
            <a:r>
              <a:rPr lang="it-IT" altLang="it-IT" sz="2112" b="1" kern="1200" dirty="0" err="1">
                <a:solidFill>
                  <a:srgbClr val="222222"/>
                </a:solidFill>
                <a:latin typeface="inherit"/>
                <a:ea typeface="+mn-ea"/>
                <a:cs typeface="+mn-cs"/>
              </a:rPr>
              <a:t>algorithms</a:t>
            </a:r>
            <a:r>
              <a:rPr lang="it-IT" altLang="it-IT" sz="2112" b="1" kern="1200" dirty="0">
                <a:solidFill>
                  <a:srgbClr val="222222"/>
                </a:solidFill>
                <a:latin typeface="inherit"/>
                <a:ea typeface="+mn-ea"/>
                <a:cs typeface="+mn-cs"/>
              </a:rPr>
              <a:t>.</a:t>
            </a:r>
            <a:r>
              <a:rPr lang="it-IT" altLang="it-IT" sz="792" b="1" kern="1200" dirty="0">
                <a:solidFill>
                  <a:schemeClr val="tx1"/>
                </a:solidFill>
                <a:latin typeface="+mn-lt"/>
                <a:ea typeface="+mn-ea"/>
                <a:cs typeface="+mn-cs"/>
              </a:rPr>
              <a:t> </a:t>
            </a:r>
            <a:endParaRPr kumimoji="0" lang="it-IT" altLang="it-IT" sz="2000" b="1"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60BB7D33-9644-4DDF-985E-D7208B150A9B}"/>
              </a:ext>
            </a:extLst>
          </p:cNvPr>
          <p:cNvSpPr>
            <a:spLocks noChangeArrowheads="1"/>
          </p:cNvSpPr>
          <p:nvPr/>
        </p:nvSpPr>
        <p:spPr bwMode="auto">
          <a:xfrm>
            <a:off x="6453693" y="1814809"/>
            <a:ext cx="4663397" cy="3639907"/>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01752" indent="-301752" defTabSz="402336"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They</a:t>
            </a:r>
            <a:r>
              <a:rPr lang="it-IT" altLang="it-IT" sz="2112" kern="1200" dirty="0">
                <a:solidFill>
                  <a:srgbClr val="222222"/>
                </a:solidFill>
                <a:latin typeface="inherit"/>
                <a:ea typeface="+mn-ea"/>
                <a:cs typeface="+mn-cs"/>
              </a:rPr>
              <a:t> </a:t>
            </a:r>
            <a:r>
              <a:rPr lang="it-IT" altLang="it-IT" sz="2112" b="1" kern="1200" dirty="0">
                <a:solidFill>
                  <a:srgbClr val="222222"/>
                </a:solidFill>
                <a:latin typeface="inherit"/>
                <a:ea typeface="+mn-ea"/>
                <a:cs typeface="+mn-cs"/>
              </a:rPr>
              <a:t>do </a:t>
            </a:r>
            <a:r>
              <a:rPr lang="it-IT" altLang="it-IT" sz="2112" b="1" kern="1200" dirty="0" err="1">
                <a:solidFill>
                  <a:srgbClr val="222222"/>
                </a:solidFill>
                <a:latin typeface="inherit"/>
                <a:ea typeface="+mn-ea"/>
                <a:cs typeface="+mn-cs"/>
              </a:rPr>
              <a:t>not</a:t>
            </a:r>
            <a:r>
              <a:rPr lang="it-IT" altLang="it-IT" sz="2112" b="1"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reproduce</a:t>
            </a:r>
            <a:r>
              <a:rPr lang="it-IT" altLang="it-IT" sz="2112" b="1" kern="1200" dirty="0">
                <a:solidFill>
                  <a:srgbClr val="222222"/>
                </a:solidFill>
                <a:latin typeface="inherit"/>
                <a:ea typeface="+mn-ea"/>
                <a:cs typeface="+mn-cs"/>
              </a:rPr>
              <a:t> the </a:t>
            </a:r>
            <a:r>
              <a:rPr lang="it-IT" altLang="it-IT" sz="2112" b="1" kern="1200" dirty="0" err="1">
                <a:solidFill>
                  <a:srgbClr val="222222"/>
                </a:solidFill>
                <a:latin typeface="inherit"/>
                <a:ea typeface="+mn-ea"/>
                <a:cs typeface="+mn-cs"/>
              </a:rPr>
              <a:t>signal</a:t>
            </a:r>
            <a:r>
              <a:rPr lang="it-IT" altLang="it-IT" sz="2112" b="1"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entirely</a:t>
            </a:r>
            <a:r>
              <a:rPr lang="it-IT" altLang="it-IT" sz="2112" kern="1200" dirty="0">
                <a:solidFill>
                  <a:srgbClr val="222222"/>
                </a:solidFill>
                <a:latin typeface="inherit"/>
                <a:ea typeface="+mn-ea"/>
                <a:cs typeface="+mn-cs"/>
              </a:rPr>
              <a:t>.  </a:t>
            </a:r>
          </a:p>
          <a:p>
            <a:pPr marL="301752" indent="-301752" defTabSz="402336"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Although</a:t>
            </a:r>
            <a:r>
              <a:rPr lang="it-IT" altLang="it-IT" sz="2112" kern="1200" dirty="0">
                <a:solidFill>
                  <a:srgbClr val="222222"/>
                </a:solidFill>
                <a:latin typeface="inherit"/>
                <a:ea typeface="+mn-ea"/>
                <a:cs typeface="+mn-cs"/>
              </a:rPr>
              <a:t> </a:t>
            </a:r>
            <a:r>
              <a:rPr lang="it-IT" altLang="it-IT" sz="2112" i="1" kern="1200" dirty="0">
                <a:solidFill>
                  <a:srgbClr val="222222"/>
                </a:solidFill>
                <a:latin typeface="inherit"/>
                <a:ea typeface="+mn-ea"/>
                <a:cs typeface="+mn-cs"/>
              </a:rPr>
              <a:t>concise</a:t>
            </a:r>
            <a:r>
              <a:rPr lang="it-IT" altLang="it-IT" sz="2112" kern="1200" dirty="0">
                <a:solidFill>
                  <a:srgbClr val="222222"/>
                </a:solidFill>
                <a:latin typeface="inherit"/>
                <a:ea typeface="+mn-ea"/>
                <a:cs typeface="+mn-cs"/>
              </a:rPr>
              <a:t>, the </a:t>
            </a:r>
            <a:r>
              <a:rPr lang="it-IT" altLang="it-IT" sz="2112" b="1" kern="1200" dirty="0" err="1">
                <a:solidFill>
                  <a:srgbClr val="222222"/>
                </a:solidFill>
                <a:latin typeface="inherit"/>
                <a:ea typeface="+mn-ea"/>
                <a:cs typeface="+mn-cs"/>
              </a:rPr>
              <a:t>representation</a:t>
            </a:r>
            <a:r>
              <a:rPr lang="it-IT" altLang="it-IT" sz="2112" b="1" kern="1200" dirty="0">
                <a:solidFill>
                  <a:srgbClr val="222222"/>
                </a:solidFill>
                <a:latin typeface="inherit"/>
                <a:ea typeface="+mn-ea"/>
                <a:cs typeface="+mn-cs"/>
              </a:rPr>
              <a:t> can be </a:t>
            </a:r>
            <a:r>
              <a:rPr lang="it-IT" altLang="it-IT" sz="2112" b="1" kern="1200" dirty="0" err="1">
                <a:solidFill>
                  <a:srgbClr val="222222"/>
                </a:solidFill>
                <a:latin typeface="inherit"/>
                <a:ea typeface="+mn-ea"/>
                <a:cs typeface="+mn-cs"/>
              </a:rPr>
              <a:t>complex</a:t>
            </a:r>
            <a:r>
              <a:rPr lang="it-IT" altLang="it-IT" sz="2112" kern="1200" dirty="0">
                <a:solidFill>
                  <a:srgbClr val="222222"/>
                </a:solidFill>
                <a:latin typeface="inherit"/>
                <a:ea typeface="+mn-ea"/>
                <a:cs typeface="+mn-cs"/>
              </a:rPr>
              <a:t> and </a:t>
            </a:r>
            <a:r>
              <a:rPr lang="it-IT" altLang="it-IT" sz="2112" kern="1200" dirty="0" err="1">
                <a:solidFill>
                  <a:srgbClr val="222222"/>
                </a:solidFill>
                <a:latin typeface="inherit"/>
                <a:ea typeface="+mn-ea"/>
                <a:cs typeface="+mn-cs"/>
              </a:rPr>
              <a:t>expensive</a:t>
            </a:r>
            <a:r>
              <a:rPr lang="it-IT" altLang="it-IT" sz="2112" kern="1200" dirty="0">
                <a:solidFill>
                  <a:srgbClr val="222222"/>
                </a:solidFill>
                <a:latin typeface="inherit"/>
                <a:ea typeface="+mn-ea"/>
                <a:cs typeface="+mn-cs"/>
              </a:rPr>
              <a:t>.  </a:t>
            </a:r>
          </a:p>
          <a:p>
            <a:pPr marL="301752" indent="-301752" defTabSz="402336"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It</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is</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difficult</a:t>
            </a:r>
            <a:r>
              <a:rPr lang="it-IT" altLang="it-IT" sz="2112" kern="1200" dirty="0">
                <a:solidFill>
                  <a:srgbClr val="222222"/>
                </a:solidFill>
                <a:latin typeface="inherit"/>
                <a:ea typeface="+mn-ea"/>
                <a:cs typeface="+mn-cs"/>
              </a:rPr>
              <a:t> to </a:t>
            </a:r>
            <a:r>
              <a:rPr lang="it-IT" altLang="it-IT" sz="2112" kern="1200" dirty="0" err="1">
                <a:solidFill>
                  <a:srgbClr val="222222"/>
                </a:solidFill>
                <a:latin typeface="inherit"/>
                <a:ea typeface="+mn-ea"/>
                <a:cs typeface="+mn-cs"/>
              </a:rPr>
              <a:t>identify</a:t>
            </a:r>
            <a:r>
              <a:rPr lang="it-IT" altLang="it-IT" sz="2112" kern="1200" dirty="0">
                <a:solidFill>
                  <a:srgbClr val="222222"/>
                </a:solidFill>
                <a:latin typeface="inherit"/>
                <a:ea typeface="+mn-ea"/>
                <a:cs typeface="+mn-cs"/>
              </a:rPr>
              <a:t> the </a:t>
            </a:r>
            <a:r>
              <a:rPr lang="it-IT" altLang="it-IT" sz="2112" kern="1200" dirty="0" err="1">
                <a:solidFill>
                  <a:srgbClr val="222222"/>
                </a:solidFill>
                <a:latin typeface="inherit"/>
                <a:ea typeface="+mn-ea"/>
                <a:cs typeface="+mn-cs"/>
              </a:rPr>
              <a:t>exact</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number</a:t>
            </a:r>
            <a:r>
              <a:rPr lang="it-IT" altLang="it-IT" sz="2112" kern="1200" dirty="0">
                <a:solidFill>
                  <a:srgbClr val="222222"/>
                </a:solidFill>
                <a:latin typeface="inherit"/>
                <a:ea typeface="+mn-ea"/>
                <a:cs typeface="+mn-cs"/>
              </a:rPr>
              <a:t> of </a:t>
            </a:r>
            <a:r>
              <a:rPr lang="it-IT" altLang="it-IT" sz="2112" kern="1200" dirty="0" err="1">
                <a:solidFill>
                  <a:srgbClr val="222222"/>
                </a:solidFill>
                <a:latin typeface="inherit"/>
                <a:ea typeface="+mn-ea"/>
                <a:cs typeface="+mn-cs"/>
              </a:rPr>
              <a:t>parameters</a:t>
            </a:r>
            <a:r>
              <a:rPr lang="it-IT" altLang="it-IT" sz="2112"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overfitting</a:t>
            </a:r>
            <a:r>
              <a:rPr lang="it-IT" altLang="it-IT" sz="2112" b="1" kern="1200" dirty="0">
                <a:solidFill>
                  <a:srgbClr val="222222"/>
                </a:solidFill>
                <a:latin typeface="inherit"/>
                <a:ea typeface="+mn-ea"/>
                <a:cs typeface="+mn-cs"/>
              </a:rPr>
              <a:t> or </a:t>
            </a:r>
            <a:r>
              <a:rPr lang="it-IT" altLang="it-IT" sz="2112" b="1" kern="1200" dirty="0" err="1">
                <a:solidFill>
                  <a:srgbClr val="222222"/>
                </a:solidFill>
                <a:latin typeface="inherit"/>
                <a:ea typeface="+mn-ea"/>
                <a:cs typeface="+mn-cs"/>
              </a:rPr>
              <a:t>underfitting</a:t>
            </a:r>
            <a:r>
              <a:rPr lang="it-IT" altLang="it-IT" sz="2112" kern="1200" dirty="0">
                <a:solidFill>
                  <a:srgbClr val="222222"/>
                </a:solidFill>
                <a:latin typeface="inherit"/>
                <a:ea typeface="+mn-ea"/>
                <a:cs typeface="+mn-cs"/>
              </a:rPr>
              <a:t>);  </a:t>
            </a:r>
          </a:p>
          <a:p>
            <a:pPr marL="301752" indent="-301752" defTabSz="402336" eaLnBrk="0" fontAlgn="base" hangingPunct="0">
              <a:spcBef>
                <a:spcPct val="0"/>
              </a:spcBef>
              <a:spcAft>
                <a:spcPts val="1056"/>
              </a:spcAft>
              <a:buFont typeface="Arial" panose="020B0604020202020204" pitchFamily="34" charset="0"/>
              <a:buChar char="•"/>
            </a:pPr>
            <a:r>
              <a:rPr lang="it-IT" altLang="it-IT" sz="2112" kern="1200" dirty="0" err="1">
                <a:solidFill>
                  <a:srgbClr val="222222"/>
                </a:solidFill>
                <a:latin typeface="inherit"/>
                <a:ea typeface="+mn-ea"/>
                <a:cs typeface="+mn-cs"/>
              </a:rPr>
              <a:t>It</a:t>
            </a:r>
            <a:r>
              <a:rPr lang="it-IT" altLang="it-IT" sz="2112" kern="1200" dirty="0">
                <a:solidFill>
                  <a:srgbClr val="222222"/>
                </a:solidFill>
                <a:latin typeface="inherit"/>
                <a:ea typeface="+mn-ea"/>
                <a:cs typeface="+mn-cs"/>
              </a:rPr>
              <a:t> </a:t>
            </a:r>
            <a:r>
              <a:rPr lang="it-IT" altLang="it-IT" sz="2112" kern="1200" dirty="0" err="1">
                <a:solidFill>
                  <a:srgbClr val="222222"/>
                </a:solidFill>
                <a:latin typeface="inherit"/>
                <a:ea typeface="+mn-ea"/>
                <a:cs typeface="+mn-cs"/>
              </a:rPr>
              <a:t>is</a:t>
            </a:r>
            <a:r>
              <a:rPr lang="it-IT" altLang="it-IT" sz="2112"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not</a:t>
            </a:r>
            <a:r>
              <a:rPr lang="it-IT" altLang="it-IT" sz="2112" b="1"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always</a:t>
            </a:r>
            <a:r>
              <a:rPr lang="it-IT" altLang="it-IT" sz="2112" b="1" kern="1200" dirty="0">
                <a:solidFill>
                  <a:srgbClr val="222222"/>
                </a:solidFill>
                <a:latin typeface="inherit"/>
                <a:ea typeface="+mn-ea"/>
                <a:cs typeface="+mn-cs"/>
              </a:rPr>
              <a:t> </a:t>
            </a:r>
            <a:r>
              <a:rPr lang="it-IT" altLang="it-IT" sz="2112" kern="1200" dirty="0">
                <a:solidFill>
                  <a:srgbClr val="222222"/>
                </a:solidFill>
                <a:latin typeface="inherit"/>
                <a:ea typeface="+mn-ea"/>
                <a:cs typeface="+mn-cs"/>
              </a:rPr>
              <a:t>easy to deduce the </a:t>
            </a:r>
            <a:r>
              <a:rPr lang="it-IT" altLang="it-IT" sz="2112" b="1" kern="1200" dirty="0" err="1">
                <a:solidFill>
                  <a:srgbClr val="222222"/>
                </a:solidFill>
                <a:latin typeface="inherit"/>
                <a:ea typeface="+mn-ea"/>
                <a:cs typeface="+mn-cs"/>
              </a:rPr>
              <a:t>physiological</a:t>
            </a:r>
            <a:r>
              <a:rPr lang="it-IT" altLang="it-IT" sz="2112" b="1" kern="1200" dirty="0">
                <a:solidFill>
                  <a:srgbClr val="222222"/>
                </a:solidFill>
                <a:latin typeface="inherit"/>
                <a:ea typeface="+mn-ea"/>
                <a:cs typeface="+mn-cs"/>
              </a:rPr>
              <a:t> </a:t>
            </a:r>
            <a:r>
              <a:rPr lang="it-IT" altLang="it-IT" sz="2112" b="1" kern="1200" dirty="0" err="1">
                <a:solidFill>
                  <a:srgbClr val="222222"/>
                </a:solidFill>
                <a:latin typeface="inherit"/>
                <a:ea typeface="+mn-ea"/>
                <a:cs typeface="+mn-cs"/>
              </a:rPr>
              <a:t>meaning</a:t>
            </a:r>
            <a:r>
              <a:rPr lang="it-IT" altLang="it-IT" sz="2112" b="1" kern="1200" dirty="0">
                <a:solidFill>
                  <a:srgbClr val="222222"/>
                </a:solidFill>
                <a:latin typeface="inherit"/>
                <a:ea typeface="+mn-ea"/>
                <a:cs typeface="+mn-cs"/>
              </a:rPr>
              <a:t> of the </a:t>
            </a:r>
            <a:r>
              <a:rPr lang="it-IT" altLang="it-IT" sz="2112" b="1" kern="1200" dirty="0" err="1">
                <a:solidFill>
                  <a:srgbClr val="222222"/>
                </a:solidFill>
                <a:latin typeface="inherit"/>
                <a:ea typeface="+mn-ea"/>
                <a:cs typeface="+mn-cs"/>
              </a:rPr>
              <a:t>parameters</a:t>
            </a:r>
            <a:r>
              <a:rPr lang="it-IT" altLang="it-IT" sz="2112" kern="1200" dirty="0">
                <a:solidFill>
                  <a:srgbClr val="222222"/>
                </a:solidFill>
                <a:latin typeface="inherit"/>
                <a:ea typeface="+mn-ea"/>
                <a:cs typeface="+mn-cs"/>
              </a:rPr>
              <a:t> from the model </a:t>
            </a:r>
            <a:r>
              <a:rPr lang="it-IT" altLang="it-IT" sz="2112" kern="1200" dirty="0" err="1">
                <a:solidFill>
                  <a:srgbClr val="222222"/>
                </a:solidFill>
                <a:latin typeface="inherit"/>
                <a:ea typeface="+mn-ea"/>
                <a:cs typeface="+mn-cs"/>
              </a:rPr>
              <a:t>structure</a:t>
            </a:r>
            <a:r>
              <a:rPr lang="it-IT" altLang="it-IT" sz="2112" kern="1200" dirty="0">
                <a:solidFill>
                  <a:srgbClr val="222222"/>
                </a:solidFill>
                <a:latin typeface="inherit"/>
                <a:ea typeface="+mn-ea"/>
                <a:cs typeface="+mn-cs"/>
              </a:rPr>
              <a:t>. </a:t>
            </a:r>
            <a:endParaRPr lang="it-IT" altLang="it-IT" sz="2400" dirty="0">
              <a:solidFill>
                <a:srgbClr val="222222"/>
              </a:solidFill>
              <a:latin typeface="inherit"/>
            </a:endParaRPr>
          </a:p>
        </p:txBody>
      </p:sp>
      <p:sp>
        <p:nvSpPr>
          <p:cNvPr id="5" name="CasellaDiTesto 4">
            <a:extLst>
              <a:ext uri="{FF2B5EF4-FFF2-40B4-BE49-F238E27FC236}">
                <a16:creationId xmlns:a16="http://schemas.microsoft.com/office/drawing/2014/main" id="{0EA7A3E1-5CC8-4551-8AE1-DB77EB650023}"/>
              </a:ext>
            </a:extLst>
          </p:cNvPr>
          <p:cNvSpPr txBox="1"/>
          <p:nvPr/>
        </p:nvSpPr>
        <p:spPr>
          <a:xfrm>
            <a:off x="1293340" y="1028285"/>
            <a:ext cx="789575" cy="417358"/>
          </a:xfrm>
          <a:prstGeom prst="rect">
            <a:avLst/>
          </a:prstGeom>
          <a:noFill/>
        </p:spPr>
        <p:txBody>
          <a:bodyPr wrap="none" rtlCol="0">
            <a:spAutoFit/>
          </a:bodyPr>
          <a:lstStyle/>
          <a:p>
            <a:pPr defTabSz="402336">
              <a:spcAft>
                <a:spcPts val="600"/>
              </a:spcAft>
            </a:pPr>
            <a:r>
              <a:rPr lang="it-IT" sz="2112" b="1" kern="1200" dirty="0">
                <a:solidFill>
                  <a:schemeClr val="accent1">
                    <a:lumMod val="75000"/>
                  </a:schemeClr>
                </a:solidFill>
                <a:latin typeface="inherit"/>
                <a:ea typeface="+mn-ea"/>
                <a:cs typeface="+mn-cs"/>
              </a:rPr>
              <a:t>PROS</a:t>
            </a:r>
            <a:endParaRPr lang="it-IT" sz="2400" b="1" dirty="0">
              <a:solidFill>
                <a:schemeClr val="accent1">
                  <a:lumMod val="75000"/>
                </a:schemeClr>
              </a:solidFill>
              <a:latin typeface="inherit"/>
            </a:endParaRPr>
          </a:p>
        </p:txBody>
      </p:sp>
      <p:sp>
        <p:nvSpPr>
          <p:cNvPr id="6" name="CasellaDiTesto 5">
            <a:extLst>
              <a:ext uri="{FF2B5EF4-FFF2-40B4-BE49-F238E27FC236}">
                <a16:creationId xmlns:a16="http://schemas.microsoft.com/office/drawing/2014/main" id="{387FB258-BB87-4591-9CBE-4BCF5AA1CDAC}"/>
              </a:ext>
            </a:extLst>
          </p:cNvPr>
          <p:cNvSpPr txBox="1"/>
          <p:nvPr/>
        </p:nvSpPr>
        <p:spPr>
          <a:xfrm>
            <a:off x="6453693" y="975860"/>
            <a:ext cx="814262" cy="417358"/>
          </a:xfrm>
          <a:prstGeom prst="rect">
            <a:avLst/>
          </a:prstGeom>
          <a:noFill/>
        </p:spPr>
        <p:txBody>
          <a:bodyPr wrap="none" rtlCol="0">
            <a:spAutoFit/>
          </a:bodyPr>
          <a:lstStyle/>
          <a:p>
            <a:pPr defTabSz="402336">
              <a:spcAft>
                <a:spcPts val="600"/>
              </a:spcAft>
            </a:pPr>
            <a:r>
              <a:rPr lang="it-IT" sz="2112" b="1" kern="1200" dirty="0">
                <a:solidFill>
                  <a:schemeClr val="accent1">
                    <a:lumMod val="75000"/>
                  </a:schemeClr>
                </a:solidFill>
                <a:latin typeface="inherit"/>
                <a:ea typeface="+mn-ea"/>
                <a:cs typeface="+mn-cs"/>
              </a:rPr>
              <a:t>CONS</a:t>
            </a:r>
            <a:endParaRPr lang="it-IT" sz="2400" b="1" dirty="0">
              <a:solidFill>
                <a:schemeClr val="accent1">
                  <a:lumMod val="75000"/>
                </a:schemeClr>
              </a:solidFill>
              <a:latin typeface="inherit"/>
            </a:endParaRPr>
          </a:p>
        </p:txBody>
      </p:sp>
      <p:sp useBgFill="1">
        <p:nvSpPr>
          <p:cNvPr id="7" name="Fumetto: rettangolo 6">
            <a:extLst>
              <a:ext uri="{FF2B5EF4-FFF2-40B4-BE49-F238E27FC236}">
                <a16:creationId xmlns:a16="http://schemas.microsoft.com/office/drawing/2014/main" id="{C7E34E20-EF47-49B3-92EE-6F494605A7E1}"/>
              </a:ext>
            </a:extLst>
          </p:cNvPr>
          <p:cNvSpPr/>
          <p:nvPr/>
        </p:nvSpPr>
        <p:spPr>
          <a:xfrm>
            <a:off x="10055596" y="1028285"/>
            <a:ext cx="1919094" cy="577862"/>
          </a:xfrm>
          <a:prstGeom prst="wedgeRectCallout">
            <a:avLst>
              <a:gd name="adj1" fmla="val -74833"/>
              <a:gd name="adj2" fmla="val 89068"/>
            </a:avLst>
          </a:prstGeom>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02336">
              <a:spcAft>
                <a:spcPts val="600"/>
              </a:spcAft>
            </a:pPr>
            <a:r>
              <a:rPr lang="it-IT" sz="1760" b="1" kern="1200" dirty="0" err="1">
                <a:solidFill>
                  <a:srgbClr val="FF0000"/>
                </a:solidFill>
                <a:latin typeface="+mn-lt"/>
                <a:ea typeface="+mn-ea"/>
                <a:cs typeface="+mn-cs"/>
              </a:rPr>
              <a:t>Prediction</a:t>
            </a:r>
            <a:r>
              <a:rPr lang="it-IT" sz="1760" b="1" kern="1200" dirty="0">
                <a:solidFill>
                  <a:srgbClr val="FF0000"/>
                </a:solidFill>
                <a:latin typeface="+mn-lt"/>
                <a:ea typeface="+mn-ea"/>
                <a:cs typeface="+mn-cs"/>
              </a:rPr>
              <a:t> </a:t>
            </a:r>
            <a:r>
              <a:rPr lang="it-IT" sz="1760" b="1" kern="1200" dirty="0" err="1">
                <a:solidFill>
                  <a:srgbClr val="FF0000"/>
                </a:solidFill>
                <a:latin typeface="+mn-lt"/>
                <a:ea typeface="+mn-ea"/>
                <a:cs typeface="+mn-cs"/>
              </a:rPr>
              <a:t>error</a:t>
            </a:r>
            <a:endParaRPr lang="it-IT" sz="2000" b="1" dirty="0">
              <a:solidFill>
                <a:srgbClr val="FF0000"/>
              </a:solidFill>
            </a:endParaRPr>
          </a:p>
        </p:txBody>
      </p:sp>
    </p:spTree>
    <p:extLst>
      <p:ext uri="{BB962C8B-B14F-4D97-AF65-F5344CB8AC3E}">
        <p14:creationId xmlns:p14="http://schemas.microsoft.com/office/powerpoint/2010/main" val="194985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li"/>
          <p:cNvPicPr>
            <a:picLocks noChangeAspect="1" noChangeArrowheads="1"/>
          </p:cNvPicPr>
          <p:nvPr/>
        </p:nvPicPr>
        <p:blipFill>
          <a:blip r:embed="rId3">
            <a:extLst>
              <a:ext uri="{28A0092B-C50C-407E-A947-70E740481C1C}">
                <a14:useLocalDpi xmlns:a14="http://schemas.microsoft.com/office/drawing/2010/main" val="0"/>
              </a:ext>
            </a:extLst>
          </a:blip>
          <a:srcRect t="9445" r="15491" b="8646"/>
          <a:stretch>
            <a:fillRect/>
          </a:stretch>
        </p:blipFill>
        <p:spPr bwMode="auto">
          <a:xfrm>
            <a:off x="6878054" y="1754967"/>
            <a:ext cx="4897438" cy="3349625"/>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accent2"/>
                </a:solidFill>
                <a:miter lim="800000"/>
                <a:headEnd/>
                <a:tailEnd/>
              </a14:hiddenLine>
            </a:ext>
          </a:extLst>
        </p:spPr>
      </p:pic>
      <p:graphicFrame>
        <p:nvGraphicFramePr>
          <p:cNvPr id="3076" name="Object 4"/>
          <p:cNvGraphicFramePr>
            <a:graphicFrameLocks noChangeAspect="1"/>
          </p:cNvGraphicFramePr>
          <p:nvPr>
            <p:extLst>
              <p:ext uri="{D42A27DB-BD31-4B8C-83A1-F6EECF244321}">
                <p14:modId xmlns:p14="http://schemas.microsoft.com/office/powerpoint/2010/main" val="556435398"/>
              </p:ext>
            </p:extLst>
          </p:nvPr>
        </p:nvGraphicFramePr>
        <p:xfrm>
          <a:off x="7186613" y="1287463"/>
          <a:ext cx="4419600" cy="357187"/>
        </p:xfrm>
        <a:graphic>
          <a:graphicData uri="http://schemas.openxmlformats.org/presentationml/2006/ole">
            <mc:AlternateContent xmlns:mc="http://schemas.openxmlformats.org/markup-compatibility/2006">
              <mc:Choice xmlns:v="urn:schemas-microsoft-com:vml" Requires="v">
                <p:oleObj name="Equation" r:id="rId4" imgW="2819160" imgH="203040" progId="Equation.3">
                  <p:embed/>
                </p:oleObj>
              </mc:Choice>
              <mc:Fallback>
                <p:oleObj name="Equation" r:id="rId4" imgW="2819160" imgH="203040" progId="Equation.3">
                  <p:embed/>
                  <p:pic>
                    <p:nvPicPr>
                      <p:cNvPr id="30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613" y="1287463"/>
                        <a:ext cx="4419600" cy="357187"/>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 name="Object 5"/>
          <p:cNvGraphicFramePr>
            <a:graphicFrameLocks noChangeAspect="1"/>
          </p:cNvGraphicFramePr>
          <p:nvPr>
            <p:extLst>
              <p:ext uri="{D42A27DB-BD31-4B8C-83A1-F6EECF244321}">
                <p14:modId xmlns:p14="http://schemas.microsoft.com/office/powerpoint/2010/main" val="572932619"/>
              </p:ext>
            </p:extLst>
          </p:nvPr>
        </p:nvGraphicFramePr>
        <p:xfrm>
          <a:off x="8032587" y="5104592"/>
          <a:ext cx="2508250" cy="1069975"/>
        </p:xfrm>
        <a:graphic>
          <a:graphicData uri="http://schemas.openxmlformats.org/presentationml/2006/ole">
            <mc:AlternateContent xmlns:mc="http://schemas.openxmlformats.org/markup-compatibility/2006">
              <mc:Choice xmlns:v="urn:schemas-microsoft-com:vml" Requires="v">
                <p:oleObj name="Equation" r:id="rId6" imgW="1549080" imgH="660240" progId="Equation.3">
                  <p:embed/>
                </p:oleObj>
              </mc:Choice>
              <mc:Fallback>
                <p:oleObj name="Equation" r:id="rId6" imgW="1549080" imgH="660240" progId="Equation.3">
                  <p:embed/>
                  <p:pic>
                    <p:nvPicPr>
                      <p:cNvPr id="3077"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587" y="5104592"/>
                        <a:ext cx="2508250" cy="1069975"/>
                      </a:xfrm>
                      <a:prstGeom prst="rect">
                        <a:avLst/>
                      </a:prstGeom>
                      <a:solidFill>
                        <a:srgbClr val="FFFF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9" name="Text Box 7"/>
          <p:cNvSpPr txBox="1">
            <a:spLocks noChangeArrowheads="1"/>
          </p:cNvSpPr>
          <p:nvPr/>
        </p:nvSpPr>
        <p:spPr bwMode="auto">
          <a:xfrm>
            <a:off x="3651896" y="1272593"/>
            <a:ext cx="38163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AutoNum type="arabicPeriod"/>
            </a:pPr>
            <a:r>
              <a:rPr lang="it-IT" sz="2000" dirty="0">
                <a:latin typeface="Calibri" pitchFamily="34" charset="0"/>
              </a:rPr>
              <a:t>Choice of the model (AR)</a:t>
            </a:r>
          </a:p>
          <a:p>
            <a:pPr>
              <a:buFontTx/>
              <a:buAutoNum type="arabicPeriod"/>
            </a:pPr>
            <a:endParaRPr lang="it-IT" dirty="0">
              <a:latin typeface="Calibri" pitchFamily="34" charset="0"/>
            </a:endParaRPr>
          </a:p>
          <a:p>
            <a:pPr>
              <a:buFontTx/>
              <a:buAutoNum type="arabicPeriod"/>
            </a:pPr>
            <a:endParaRPr lang="it-IT" dirty="0">
              <a:latin typeface="Calibri" pitchFamily="34" charset="0"/>
            </a:endParaRPr>
          </a:p>
          <a:p>
            <a:pPr>
              <a:buFontTx/>
              <a:buAutoNum type="arabicPeriod"/>
            </a:pPr>
            <a:endParaRPr lang="it-IT" dirty="0">
              <a:latin typeface="Calibri" pitchFamily="34" charset="0"/>
            </a:endParaRPr>
          </a:p>
          <a:p>
            <a:pPr>
              <a:buFontTx/>
              <a:buAutoNum type="arabicPeriod"/>
            </a:pPr>
            <a:r>
              <a:rPr lang="it-IT" sz="2000" dirty="0">
                <a:latin typeface="Calibri" pitchFamily="34" charset="0"/>
              </a:rPr>
              <a:t>Model identification</a:t>
            </a: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endParaRPr lang="it-IT" sz="2000" dirty="0">
              <a:latin typeface="Calibri" pitchFamily="34" charset="0"/>
            </a:endParaRPr>
          </a:p>
          <a:p>
            <a:pPr>
              <a:buFontTx/>
              <a:buAutoNum type="arabicPeriod"/>
            </a:pPr>
            <a:r>
              <a:rPr lang="it-IT" sz="2000" dirty="0">
                <a:latin typeface="Calibri" pitchFamily="34" charset="0"/>
              </a:rPr>
              <a:t>Estimation of the Power Spectral Density (PSD)</a:t>
            </a:r>
          </a:p>
        </p:txBody>
      </p:sp>
      <p:graphicFrame>
        <p:nvGraphicFramePr>
          <p:cNvPr id="3080" name="Object 8"/>
          <p:cNvGraphicFramePr>
            <a:graphicFrameLocks noChangeAspect="1"/>
          </p:cNvGraphicFramePr>
          <p:nvPr>
            <p:extLst>
              <p:ext uri="{D42A27DB-BD31-4B8C-83A1-F6EECF244321}">
                <p14:modId xmlns:p14="http://schemas.microsoft.com/office/powerpoint/2010/main" val="2983860123"/>
              </p:ext>
            </p:extLst>
          </p:nvPr>
        </p:nvGraphicFramePr>
        <p:xfrm>
          <a:off x="3368559" y="4304114"/>
          <a:ext cx="3960812" cy="657225"/>
        </p:xfrm>
        <a:graphic>
          <a:graphicData uri="http://schemas.openxmlformats.org/presentationml/2006/ole">
            <mc:AlternateContent xmlns:mc="http://schemas.openxmlformats.org/markup-compatibility/2006">
              <mc:Choice xmlns:v="urn:schemas-microsoft-com:vml" Requires="v">
                <p:oleObj name="Equation" r:id="rId8" imgW="2882880" imgH="482400" progId="Equation.3">
                  <p:embed/>
                </p:oleObj>
              </mc:Choice>
              <mc:Fallback>
                <p:oleObj name="Equation" r:id="rId8" imgW="2882880" imgH="482400" progId="Equation.3">
                  <p:embed/>
                  <p:pic>
                    <p:nvPicPr>
                      <p:cNvPr id="308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8559" y="4304114"/>
                        <a:ext cx="396081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1" name="Object 9"/>
          <p:cNvGraphicFramePr>
            <a:graphicFrameLocks noChangeAspect="1"/>
          </p:cNvGraphicFramePr>
          <p:nvPr>
            <p:extLst>
              <p:ext uri="{D42A27DB-BD31-4B8C-83A1-F6EECF244321}">
                <p14:modId xmlns:p14="http://schemas.microsoft.com/office/powerpoint/2010/main" val="625090634"/>
              </p:ext>
            </p:extLst>
          </p:nvPr>
        </p:nvGraphicFramePr>
        <p:xfrm>
          <a:off x="4339134" y="3532387"/>
          <a:ext cx="1584325" cy="536575"/>
        </p:xfrm>
        <a:graphic>
          <a:graphicData uri="http://schemas.openxmlformats.org/presentationml/2006/ole">
            <mc:AlternateContent xmlns:mc="http://schemas.openxmlformats.org/markup-compatibility/2006">
              <mc:Choice xmlns:v="urn:schemas-microsoft-com:vml" Requires="v">
                <p:oleObj name="Equation" r:id="rId10" imgW="1269720" imgH="431640" progId="Equation.3">
                  <p:embed/>
                </p:oleObj>
              </mc:Choice>
              <mc:Fallback>
                <p:oleObj name="Equation" r:id="rId10" imgW="1269720" imgH="431640" progId="Equation.3">
                  <p:embed/>
                  <p:pic>
                    <p:nvPicPr>
                      <p:cNvPr id="3081"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9134" y="3532387"/>
                        <a:ext cx="1584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82" name="Object 10"/>
          <p:cNvGraphicFramePr>
            <a:graphicFrameLocks noChangeAspect="1"/>
          </p:cNvGraphicFramePr>
          <p:nvPr>
            <p:extLst>
              <p:ext uri="{D42A27DB-BD31-4B8C-83A1-F6EECF244321}">
                <p14:modId xmlns:p14="http://schemas.microsoft.com/office/powerpoint/2010/main" val="2135086782"/>
              </p:ext>
            </p:extLst>
          </p:nvPr>
        </p:nvGraphicFramePr>
        <p:xfrm>
          <a:off x="4374852" y="3000372"/>
          <a:ext cx="1512888" cy="296863"/>
        </p:xfrm>
        <a:graphic>
          <a:graphicData uri="http://schemas.openxmlformats.org/presentationml/2006/ole">
            <mc:AlternateContent xmlns:mc="http://schemas.openxmlformats.org/markup-compatibility/2006">
              <mc:Choice xmlns:v="urn:schemas-microsoft-com:vml" Requires="v">
                <p:oleObj name="Equation" r:id="rId12" imgW="1218960" imgH="228600" progId="Equation.3">
                  <p:embed/>
                </p:oleObj>
              </mc:Choice>
              <mc:Fallback>
                <p:oleObj name="Equation" r:id="rId12" imgW="1218960" imgH="228600" progId="Equation.3">
                  <p:embed/>
                  <p:pic>
                    <p:nvPicPr>
                      <p:cNvPr id="308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4852" y="3000372"/>
                        <a:ext cx="15128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83" name="Rectangle 11"/>
          <p:cNvSpPr>
            <a:spLocks noChangeArrowheads="1"/>
          </p:cNvSpPr>
          <p:nvPr/>
        </p:nvSpPr>
        <p:spPr bwMode="auto">
          <a:xfrm>
            <a:off x="6201523" y="4492421"/>
            <a:ext cx="1152525" cy="36036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Title 1">
            <a:extLst>
              <a:ext uri="{FF2B5EF4-FFF2-40B4-BE49-F238E27FC236}">
                <a16:creationId xmlns:a16="http://schemas.microsoft.com/office/drawing/2014/main" id="{60DE0F53-F64B-54F4-9121-3682ABCB9F5D}"/>
              </a:ext>
            </a:extLst>
          </p:cNvPr>
          <p:cNvSpPr>
            <a:spLocks noGrp="1"/>
          </p:cNvSpPr>
          <p:nvPr>
            <p:ph type="title"/>
          </p:nvPr>
        </p:nvSpPr>
        <p:spPr/>
        <p:txBody>
          <a:bodyPr/>
          <a:lstStyle/>
          <a:p>
            <a:r>
              <a:rPr lang="it-IT" dirty="0" err="1"/>
              <a:t>Autoregressive</a:t>
            </a:r>
            <a:r>
              <a:rPr lang="it-IT" dirty="0"/>
              <a:t> model for Heart Rate </a:t>
            </a:r>
            <a:r>
              <a:rPr lang="it-IT" dirty="0" err="1"/>
              <a:t>Variability</a:t>
            </a:r>
            <a:r>
              <a:rPr lang="it-IT" dirty="0"/>
              <a:t> </a:t>
            </a:r>
            <a:r>
              <a:rPr lang="it-IT" dirty="0" err="1"/>
              <a:t>signal</a:t>
            </a:r>
            <a:endParaRPr lang="it-IT" dirty="0"/>
          </a:p>
        </p:txBody>
      </p:sp>
      <p:sp>
        <p:nvSpPr>
          <p:cNvPr id="4" name="Content Placeholder 3">
            <a:extLst>
              <a:ext uri="{FF2B5EF4-FFF2-40B4-BE49-F238E27FC236}">
                <a16:creationId xmlns:a16="http://schemas.microsoft.com/office/drawing/2014/main" id="{D5EEC7C0-8F1A-9A25-4808-9CE11D6223B4}"/>
              </a:ext>
            </a:extLst>
          </p:cNvPr>
          <p:cNvSpPr>
            <a:spLocks noGrp="1"/>
          </p:cNvSpPr>
          <p:nvPr>
            <p:ph sz="quarter" idx="10"/>
          </p:nvPr>
        </p:nvSpPr>
        <p:spPr/>
        <p:txBody>
          <a:bodyPr/>
          <a:lstStyle/>
          <a:p>
            <a:endParaRPr lang="it-IT"/>
          </a:p>
        </p:txBody>
      </p:sp>
      <p:pic>
        <p:nvPicPr>
          <p:cNvPr id="6" name="Picture 5">
            <a:extLst>
              <a:ext uri="{FF2B5EF4-FFF2-40B4-BE49-F238E27FC236}">
                <a16:creationId xmlns:a16="http://schemas.microsoft.com/office/drawing/2014/main" id="{88F26233-0239-99A5-59AA-8D9F0C60D234}"/>
              </a:ext>
            </a:extLst>
          </p:cNvPr>
          <p:cNvPicPr>
            <a:picLocks noChangeAspect="1"/>
          </p:cNvPicPr>
          <p:nvPr/>
        </p:nvPicPr>
        <p:blipFill>
          <a:blip r:embed="rId14"/>
          <a:stretch>
            <a:fillRect/>
          </a:stretch>
        </p:blipFill>
        <p:spPr>
          <a:xfrm>
            <a:off x="-625366" y="1364022"/>
            <a:ext cx="4105325" cy="4047035"/>
          </a:xfrm>
          <a:prstGeom prst="rect">
            <a:avLst/>
          </a:prstGeom>
        </p:spPr>
      </p:pic>
    </p:spTree>
    <p:extLst>
      <p:ext uri="{BB962C8B-B14F-4D97-AF65-F5344CB8AC3E}">
        <p14:creationId xmlns:p14="http://schemas.microsoft.com/office/powerpoint/2010/main" val="2858119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sinc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987" y="810636"/>
            <a:ext cx="7122038" cy="5166652"/>
          </a:xfrm>
          <a:prstGeom prst="rect">
            <a:avLst/>
          </a:prstGeom>
          <a:noFill/>
          <a:ln w="2540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8916" name="Rectangle 4"/>
          <p:cNvSpPr>
            <a:spLocks noChangeArrowheads="1"/>
          </p:cNvSpPr>
          <p:nvPr/>
        </p:nvSpPr>
        <p:spPr bwMode="auto">
          <a:xfrm>
            <a:off x="7472260" y="1077431"/>
            <a:ext cx="440676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20000"/>
              </a:spcBef>
              <a:buClr>
                <a:schemeClr val="accent2"/>
              </a:buClr>
            </a:pPr>
            <a:r>
              <a:rPr lang="it-IT" sz="2000" dirty="0">
                <a:solidFill>
                  <a:schemeClr val="accent1">
                    <a:lumMod val="75000"/>
                  </a:schemeClr>
                </a:solidFill>
                <a:latin typeface="Arial" pitchFamily="34" charset="0"/>
              </a:rPr>
              <a:t>Frequency </a:t>
            </a:r>
            <a:r>
              <a:rPr lang="it-IT" sz="2000" dirty="0" err="1">
                <a:solidFill>
                  <a:schemeClr val="accent1">
                    <a:lumMod val="75000"/>
                  </a:schemeClr>
                </a:solidFill>
                <a:latin typeface="Arial" pitchFamily="34" charset="0"/>
              </a:rPr>
              <a:t>analysis</a:t>
            </a:r>
            <a:r>
              <a:rPr lang="it-IT" sz="2000" dirty="0">
                <a:solidFill>
                  <a:schemeClr val="accent1">
                    <a:lumMod val="75000"/>
                  </a:schemeClr>
                </a:solidFill>
                <a:latin typeface="Arial" pitchFamily="34" charset="0"/>
              </a:rPr>
              <a:t> of </a:t>
            </a:r>
            <a:r>
              <a:rPr lang="it-IT" sz="2000" dirty="0" err="1">
                <a:solidFill>
                  <a:schemeClr val="accent1">
                    <a:lumMod val="75000"/>
                  </a:schemeClr>
                </a:solidFill>
                <a:latin typeface="Arial" pitchFamily="34" charset="0"/>
              </a:rPr>
              <a:t>cardiovascular</a:t>
            </a:r>
            <a:r>
              <a:rPr lang="it-IT" sz="2000" dirty="0">
                <a:solidFill>
                  <a:schemeClr val="accent1">
                    <a:lumMod val="75000"/>
                  </a:schemeClr>
                </a:solidFill>
                <a:latin typeface="Arial" pitchFamily="34" charset="0"/>
              </a:rPr>
              <a:t> </a:t>
            </a:r>
            <a:r>
              <a:rPr lang="it-IT" sz="2000" dirty="0" err="1">
                <a:solidFill>
                  <a:schemeClr val="accent1">
                    <a:lumMod val="75000"/>
                  </a:schemeClr>
                </a:solidFill>
                <a:latin typeface="Arial" pitchFamily="34" charset="0"/>
              </a:rPr>
              <a:t>variability</a:t>
            </a:r>
            <a:r>
              <a:rPr lang="it-IT" sz="2000" dirty="0">
                <a:solidFill>
                  <a:schemeClr val="accent1">
                    <a:lumMod val="75000"/>
                  </a:schemeClr>
                </a:solidFill>
                <a:latin typeface="Arial" pitchFamily="34" charset="0"/>
              </a:rPr>
              <a:t> </a:t>
            </a:r>
            <a:r>
              <a:rPr lang="it-IT" sz="2000" dirty="0" err="1">
                <a:solidFill>
                  <a:schemeClr val="accent1">
                    <a:lumMod val="75000"/>
                  </a:schemeClr>
                </a:solidFill>
                <a:latin typeface="Arial" pitchFamily="34" charset="0"/>
              </a:rPr>
              <a:t>signals</a:t>
            </a:r>
            <a:r>
              <a:rPr lang="it-IT" sz="2000" dirty="0">
                <a:solidFill>
                  <a:schemeClr val="accent1">
                    <a:lumMod val="75000"/>
                  </a:schemeClr>
                </a:solidFill>
                <a:latin typeface="Arial" pitchFamily="34" charset="0"/>
              </a:rPr>
              <a:t> </a:t>
            </a:r>
            <a:r>
              <a:rPr lang="it-IT" sz="2000" dirty="0" err="1">
                <a:solidFill>
                  <a:schemeClr val="accent1">
                    <a:lumMod val="75000"/>
                  </a:schemeClr>
                </a:solidFill>
                <a:latin typeface="Arial" pitchFamily="34" charset="0"/>
              </a:rPr>
              <a:t>allows</a:t>
            </a:r>
            <a:r>
              <a:rPr lang="it-IT" sz="2000" dirty="0">
                <a:solidFill>
                  <a:schemeClr val="accent1">
                    <a:lumMod val="75000"/>
                  </a:schemeClr>
                </a:solidFill>
                <a:latin typeface="Arial" pitchFamily="34" charset="0"/>
              </a:rPr>
              <a:t> to </a:t>
            </a:r>
            <a:r>
              <a:rPr lang="it-IT" sz="2000" dirty="0" err="1">
                <a:solidFill>
                  <a:schemeClr val="accent1">
                    <a:lumMod val="75000"/>
                  </a:schemeClr>
                </a:solidFill>
                <a:latin typeface="Arial" pitchFamily="34" charset="0"/>
              </a:rPr>
              <a:t>obtain</a:t>
            </a:r>
            <a:r>
              <a:rPr lang="it-IT" sz="2000" dirty="0">
                <a:solidFill>
                  <a:schemeClr val="accent1">
                    <a:lumMod val="75000"/>
                  </a:schemeClr>
                </a:solidFill>
                <a:latin typeface="Arial" pitchFamily="34" charset="0"/>
              </a:rPr>
              <a:t> </a:t>
            </a:r>
            <a:r>
              <a:rPr lang="it-IT" sz="2000" dirty="0" err="1">
                <a:solidFill>
                  <a:schemeClr val="accent1">
                    <a:lumMod val="75000"/>
                  </a:schemeClr>
                </a:solidFill>
                <a:latin typeface="Arial" pitchFamily="34" charset="0"/>
              </a:rPr>
              <a:t>reliable</a:t>
            </a:r>
            <a:r>
              <a:rPr lang="it-IT" sz="2000" dirty="0">
                <a:solidFill>
                  <a:schemeClr val="accent1">
                    <a:lumMod val="75000"/>
                  </a:schemeClr>
                </a:solidFill>
                <a:latin typeface="Arial" pitchFamily="34" charset="0"/>
              </a:rPr>
              <a:t> </a:t>
            </a:r>
            <a:r>
              <a:rPr lang="it-IT" sz="2000" dirty="0" err="1">
                <a:solidFill>
                  <a:schemeClr val="accent1">
                    <a:lumMod val="75000"/>
                  </a:schemeClr>
                </a:solidFill>
                <a:latin typeface="Arial" pitchFamily="34" charset="0"/>
              </a:rPr>
              <a:t>indicators</a:t>
            </a:r>
            <a:r>
              <a:rPr lang="it-IT" sz="2000" dirty="0">
                <a:solidFill>
                  <a:schemeClr val="accent1">
                    <a:lumMod val="75000"/>
                  </a:schemeClr>
                </a:solidFill>
                <a:latin typeface="Arial" pitchFamily="34" charset="0"/>
              </a:rPr>
              <a:t> of the </a:t>
            </a:r>
            <a:r>
              <a:rPr lang="it-IT" sz="2000" dirty="0" err="1">
                <a:solidFill>
                  <a:schemeClr val="accent1">
                    <a:lumMod val="75000"/>
                  </a:schemeClr>
                </a:solidFill>
                <a:latin typeface="Arial" pitchFamily="34" charset="0"/>
              </a:rPr>
              <a:t>sympatho-vagal</a:t>
            </a:r>
            <a:r>
              <a:rPr lang="it-IT" sz="2000" dirty="0">
                <a:solidFill>
                  <a:schemeClr val="accent1">
                    <a:lumMod val="75000"/>
                  </a:schemeClr>
                </a:solidFill>
                <a:latin typeface="Arial" pitchFamily="34" charset="0"/>
              </a:rPr>
              <a:t> balance (LF and HF </a:t>
            </a:r>
            <a:r>
              <a:rPr lang="it-IT" sz="2000" dirty="0" err="1">
                <a:solidFill>
                  <a:schemeClr val="accent1">
                    <a:lumMod val="75000"/>
                  </a:schemeClr>
                </a:solidFill>
                <a:latin typeface="Arial" pitchFamily="34" charset="0"/>
              </a:rPr>
              <a:t>components</a:t>
            </a:r>
            <a:r>
              <a:rPr lang="it-IT" sz="2000" dirty="0">
                <a:solidFill>
                  <a:schemeClr val="accent1">
                    <a:lumMod val="75000"/>
                  </a:schemeClr>
                </a:solidFill>
                <a:latin typeface="Arial" pitchFamily="34" charset="0"/>
              </a:rPr>
              <a:t> and LF/HF ratio)</a:t>
            </a:r>
          </a:p>
        </p:txBody>
      </p:sp>
      <p:sp>
        <p:nvSpPr>
          <p:cNvPr id="38917" name="Rectangle 5"/>
          <p:cNvSpPr>
            <a:spLocks noChangeArrowheads="1"/>
          </p:cNvSpPr>
          <p:nvPr/>
        </p:nvSpPr>
        <p:spPr bwMode="auto">
          <a:xfrm>
            <a:off x="1967706" y="692696"/>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it-IT" sz="4400">
                <a:latin typeface="Arial" pitchFamily="34" charset="0"/>
              </a:rPr>
              <a:t> </a:t>
            </a:r>
          </a:p>
        </p:txBody>
      </p:sp>
      <p:sp>
        <p:nvSpPr>
          <p:cNvPr id="2" name="Title 1">
            <a:extLst>
              <a:ext uri="{FF2B5EF4-FFF2-40B4-BE49-F238E27FC236}">
                <a16:creationId xmlns:a16="http://schemas.microsoft.com/office/drawing/2014/main" id="{19CFECD4-3C12-E5A3-6607-F4CA604B80AC}"/>
              </a:ext>
            </a:extLst>
          </p:cNvPr>
          <p:cNvSpPr>
            <a:spLocks noGrp="1"/>
          </p:cNvSpPr>
          <p:nvPr>
            <p:ph type="title"/>
          </p:nvPr>
        </p:nvSpPr>
        <p:spPr>
          <a:xfrm>
            <a:off x="437634" y="212337"/>
            <a:ext cx="11441391" cy="840400"/>
          </a:xfrm>
        </p:spPr>
        <p:txBody>
          <a:bodyPr/>
          <a:lstStyle/>
          <a:p>
            <a:r>
              <a:rPr lang="it-IT" dirty="0"/>
              <a:t>Analysis of the Heart Rate </a:t>
            </a:r>
            <a:r>
              <a:rPr lang="it-IT" dirty="0" err="1"/>
              <a:t>Variability</a:t>
            </a:r>
            <a:r>
              <a:rPr lang="it-IT" dirty="0"/>
              <a:t> </a:t>
            </a:r>
            <a:r>
              <a:rPr lang="it-IT" dirty="0" err="1"/>
              <a:t>Signal</a:t>
            </a:r>
            <a:endParaRPr lang="it-IT" dirty="0"/>
          </a:p>
        </p:txBody>
      </p:sp>
    </p:spTree>
    <p:extLst>
      <p:ext uri="{BB962C8B-B14F-4D97-AF65-F5344CB8AC3E}">
        <p14:creationId xmlns:p14="http://schemas.microsoft.com/office/powerpoint/2010/main" val="1242269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546E6-D9BB-1C86-925B-35BE7B350A0F}"/>
              </a:ext>
            </a:extLst>
          </p:cNvPr>
          <p:cNvSpPr>
            <a:spLocks noGrp="1"/>
          </p:cNvSpPr>
          <p:nvPr>
            <p:ph idx="1"/>
          </p:nvPr>
        </p:nvSpPr>
        <p:spPr>
          <a:xfrm>
            <a:off x="728133" y="1166018"/>
            <a:ext cx="3081867" cy="3566849"/>
          </a:xfrm>
        </p:spPr>
        <p:txBody>
          <a:bodyPr>
            <a:normAutofit/>
          </a:bodyPr>
          <a:lstStyle/>
          <a:p>
            <a:pPr>
              <a:lnSpc>
                <a:spcPct val="150000"/>
              </a:lnSpc>
              <a:spcBef>
                <a:spcPct val="0"/>
              </a:spcBef>
            </a:pPr>
            <a:r>
              <a:rPr lang="it-IT" sz="2800" b="1" dirty="0" err="1">
                <a:solidFill>
                  <a:schemeClr val="tx2"/>
                </a:solidFill>
                <a:ea typeface="+mj-ea"/>
              </a:rPr>
              <a:t>Multiscale</a:t>
            </a:r>
            <a:endParaRPr lang="it-IT" sz="2800" b="1" dirty="0">
              <a:solidFill>
                <a:schemeClr val="tx2"/>
              </a:solidFill>
              <a:ea typeface="+mj-ea"/>
            </a:endParaRPr>
          </a:p>
          <a:p>
            <a:pPr>
              <a:lnSpc>
                <a:spcPct val="150000"/>
              </a:lnSpc>
              <a:spcBef>
                <a:spcPct val="0"/>
              </a:spcBef>
            </a:pPr>
            <a:r>
              <a:rPr lang="it-IT" sz="2800" b="1" dirty="0" err="1">
                <a:solidFill>
                  <a:schemeClr val="tx2"/>
                </a:solidFill>
                <a:ea typeface="+mj-ea"/>
              </a:rPr>
              <a:t>Multichannel</a:t>
            </a:r>
            <a:endParaRPr lang="it-IT" sz="2800" b="1" dirty="0">
              <a:solidFill>
                <a:schemeClr val="tx2"/>
              </a:solidFill>
              <a:ea typeface="+mj-ea"/>
            </a:endParaRPr>
          </a:p>
          <a:p>
            <a:pPr>
              <a:lnSpc>
                <a:spcPct val="150000"/>
              </a:lnSpc>
              <a:spcBef>
                <a:spcPct val="0"/>
              </a:spcBef>
            </a:pPr>
            <a:r>
              <a:rPr lang="it-IT" sz="2800" b="1" dirty="0" err="1">
                <a:solidFill>
                  <a:schemeClr val="tx2"/>
                </a:solidFill>
                <a:ea typeface="+mj-ea"/>
              </a:rPr>
              <a:t>Multimodal</a:t>
            </a:r>
            <a:endParaRPr lang="it-IT" sz="2800" b="1" dirty="0">
              <a:solidFill>
                <a:schemeClr val="tx2"/>
              </a:solidFill>
              <a:ea typeface="+mj-ea"/>
            </a:endParaRPr>
          </a:p>
          <a:p>
            <a:pPr>
              <a:lnSpc>
                <a:spcPct val="150000"/>
              </a:lnSpc>
              <a:spcBef>
                <a:spcPct val="0"/>
              </a:spcBef>
            </a:pPr>
            <a:r>
              <a:rPr lang="it-IT" sz="2800" b="1" dirty="0" err="1">
                <a:solidFill>
                  <a:schemeClr val="tx2"/>
                </a:solidFill>
                <a:ea typeface="+mj-ea"/>
              </a:rPr>
              <a:t>Multiorgan</a:t>
            </a:r>
            <a:endParaRPr lang="it-IT" sz="2800" b="1" dirty="0">
              <a:solidFill>
                <a:schemeClr val="tx2"/>
              </a:solidFill>
              <a:ea typeface="+mj-ea"/>
            </a:endParaRPr>
          </a:p>
        </p:txBody>
      </p:sp>
      <p:sp>
        <p:nvSpPr>
          <p:cNvPr id="3" name="Title 2">
            <a:extLst>
              <a:ext uri="{FF2B5EF4-FFF2-40B4-BE49-F238E27FC236}">
                <a16:creationId xmlns:a16="http://schemas.microsoft.com/office/drawing/2014/main" id="{B5A566F5-C2F0-F4FC-0A9E-59372711A1BE}"/>
              </a:ext>
            </a:extLst>
          </p:cNvPr>
          <p:cNvSpPr>
            <a:spLocks noGrp="1"/>
          </p:cNvSpPr>
          <p:nvPr>
            <p:ph type="title"/>
          </p:nvPr>
        </p:nvSpPr>
        <p:spPr/>
        <p:txBody>
          <a:bodyPr/>
          <a:lstStyle/>
          <a:p>
            <a:r>
              <a:rPr lang="it-IT" dirty="0"/>
              <a:t>MMMM (4M) </a:t>
            </a:r>
            <a:r>
              <a:rPr lang="it-IT" dirty="0" err="1"/>
              <a:t>paradigm</a:t>
            </a:r>
            <a:r>
              <a:rPr lang="it-IT" dirty="0"/>
              <a:t>: some </a:t>
            </a:r>
            <a:r>
              <a:rPr lang="it-IT" dirty="0" err="1"/>
              <a:t>exemples</a:t>
            </a:r>
            <a:endParaRPr lang="it-IT" dirty="0"/>
          </a:p>
        </p:txBody>
      </p:sp>
    </p:spTree>
    <p:extLst>
      <p:ext uri="{BB962C8B-B14F-4D97-AF65-F5344CB8AC3E}">
        <p14:creationId xmlns:p14="http://schemas.microsoft.com/office/powerpoint/2010/main" val="944635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2B785-FA7E-2181-185F-E015F701C100}"/>
              </a:ext>
            </a:extLst>
          </p:cNvPr>
          <p:cNvSpPr>
            <a:spLocks noGrp="1"/>
          </p:cNvSpPr>
          <p:nvPr>
            <p:ph type="title"/>
          </p:nvPr>
        </p:nvSpPr>
        <p:spPr>
          <a:xfrm>
            <a:off x="444330" y="2499710"/>
            <a:ext cx="11441391" cy="840400"/>
          </a:xfrm>
        </p:spPr>
        <p:txBody>
          <a:bodyPr>
            <a:noAutofit/>
          </a:bodyPr>
          <a:lstStyle/>
          <a:p>
            <a:r>
              <a:rPr lang="it-IT" sz="2800" dirty="0" err="1"/>
              <a:t>Multiscale</a:t>
            </a:r>
            <a:r>
              <a:rPr lang="it-IT" sz="2800" dirty="0"/>
              <a:t>: Time </a:t>
            </a:r>
            <a:br>
              <a:rPr lang="it-IT" sz="2800" dirty="0"/>
            </a:br>
            <a:r>
              <a:rPr lang="it-IT" sz="2800" dirty="0"/>
              <a:t>from beat to beat to long </a:t>
            </a:r>
            <a:r>
              <a:rPr lang="it-IT" sz="2800" dirty="0" err="1"/>
              <a:t>term</a:t>
            </a:r>
            <a:r>
              <a:rPr lang="it-IT" sz="2800" dirty="0"/>
              <a:t> </a:t>
            </a:r>
            <a:r>
              <a:rPr lang="it-IT" sz="2800" dirty="0" err="1"/>
              <a:t>correlation</a:t>
            </a:r>
            <a:r>
              <a:rPr lang="it-IT" sz="2800" dirty="0"/>
              <a:t> </a:t>
            </a:r>
            <a:r>
              <a:rPr lang="it-IT" sz="2800" dirty="0" err="1"/>
              <a:t>analysis</a:t>
            </a:r>
            <a:endParaRPr lang="it-IT" sz="2800" dirty="0"/>
          </a:p>
        </p:txBody>
      </p:sp>
    </p:spTree>
    <p:extLst>
      <p:ext uri="{BB962C8B-B14F-4D97-AF65-F5344CB8AC3E}">
        <p14:creationId xmlns:p14="http://schemas.microsoft.com/office/powerpoint/2010/main" val="285342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BEE5-9F8E-D76F-418C-6491C8EF6A92}"/>
              </a:ext>
            </a:extLst>
          </p:cNvPr>
          <p:cNvSpPr>
            <a:spLocks noGrp="1"/>
          </p:cNvSpPr>
          <p:nvPr>
            <p:ph type="title"/>
          </p:nvPr>
        </p:nvSpPr>
        <p:spPr/>
        <p:txBody>
          <a:bodyPr/>
          <a:lstStyle/>
          <a:p>
            <a:r>
              <a:rPr lang="it-IT" dirty="0" err="1"/>
              <a:t>Introduction</a:t>
            </a:r>
            <a:endParaRPr lang="it-IT" dirty="0"/>
          </a:p>
        </p:txBody>
      </p:sp>
      <p:sp>
        <p:nvSpPr>
          <p:cNvPr id="3" name="Content Placeholder 2">
            <a:extLst>
              <a:ext uri="{FF2B5EF4-FFF2-40B4-BE49-F238E27FC236}">
                <a16:creationId xmlns:a16="http://schemas.microsoft.com/office/drawing/2014/main" id="{0D23BF50-16D9-2189-A28A-0086AFB9C559}"/>
              </a:ext>
            </a:extLst>
          </p:cNvPr>
          <p:cNvSpPr>
            <a:spLocks noGrp="1"/>
          </p:cNvSpPr>
          <p:nvPr>
            <p:ph idx="1"/>
          </p:nvPr>
        </p:nvSpPr>
        <p:spPr>
          <a:xfrm>
            <a:off x="4681181" y="1166018"/>
            <a:ext cx="7201537" cy="4525963"/>
          </a:xfrm>
        </p:spPr>
        <p:txBody>
          <a:bodyPr>
            <a:normAutofit/>
          </a:bodyPr>
          <a:lstStyle/>
          <a:p>
            <a:r>
              <a:rPr lang="en-US" sz="2000" b="1" dirty="0">
                <a:solidFill>
                  <a:schemeClr val="accent1">
                    <a:lumMod val="75000"/>
                  </a:schemeClr>
                </a:solidFill>
              </a:rPr>
              <a:t>SIGNAL = a physical quantity varying with time</a:t>
            </a:r>
            <a:endParaRPr lang="it-IT" sz="2000" b="1" dirty="0">
              <a:solidFill>
                <a:schemeClr val="accent1">
                  <a:lumMod val="75000"/>
                </a:schemeClr>
              </a:solidFill>
            </a:endParaRPr>
          </a:p>
          <a:p>
            <a:endParaRPr lang="en-US" sz="2000" dirty="0">
              <a:solidFill>
                <a:schemeClr val="accent1">
                  <a:lumMod val="75000"/>
                </a:schemeClr>
              </a:solidFill>
            </a:endParaRPr>
          </a:p>
          <a:p>
            <a:r>
              <a:rPr lang="en-US" sz="2000" dirty="0">
                <a:solidFill>
                  <a:schemeClr val="accent1">
                    <a:lumMod val="75000"/>
                  </a:schemeClr>
                </a:solidFill>
              </a:rPr>
              <a:t>Biomedical signals carry </a:t>
            </a:r>
            <a:r>
              <a:rPr lang="en-US" sz="2000" b="1" dirty="0">
                <a:solidFill>
                  <a:schemeClr val="accent1">
                    <a:lumMod val="75000"/>
                  </a:schemeClr>
                </a:solidFill>
              </a:rPr>
              <a:t>information</a:t>
            </a:r>
            <a:r>
              <a:rPr lang="en-US" sz="2000" dirty="0">
                <a:solidFill>
                  <a:schemeClr val="accent1">
                    <a:lumMod val="75000"/>
                  </a:schemeClr>
                </a:solidFill>
              </a:rPr>
              <a:t> about the generating physiological systems. </a:t>
            </a:r>
          </a:p>
          <a:p>
            <a:endParaRPr lang="en-US" sz="2000" dirty="0">
              <a:solidFill>
                <a:schemeClr val="accent1">
                  <a:lumMod val="75000"/>
                </a:schemeClr>
              </a:solidFill>
            </a:endParaRPr>
          </a:p>
          <a:p>
            <a:pPr indent="-285750"/>
            <a:r>
              <a:rPr lang="en-US" sz="2000" dirty="0">
                <a:solidFill>
                  <a:schemeClr val="accent1">
                    <a:lumMod val="75000"/>
                  </a:schemeClr>
                </a:solidFill>
              </a:rPr>
              <a:t>The </a:t>
            </a:r>
            <a:r>
              <a:rPr lang="en-US" sz="2000" b="1" dirty="0">
                <a:solidFill>
                  <a:schemeClr val="accent1">
                    <a:lumMod val="75000"/>
                  </a:schemeClr>
                </a:solidFill>
              </a:rPr>
              <a:t>processing of signals </a:t>
            </a:r>
            <a:r>
              <a:rPr lang="en-US" sz="2000" dirty="0">
                <a:solidFill>
                  <a:schemeClr val="accent1">
                    <a:lumMod val="75000"/>
                  </a:schemeClr>
                </a:solidFill>
              </a:rPr>
              <a:t>allow:</a:t>
            </a:r>
          </a:p>
          <a:p>
            <a:pPr marL="457200" lvl="1" indent="0">
              <a:buNone/>
            </a:pPr>
            <a:r>
              <a:rPr lang="en-US" sz="2000" dirty="0">
                <a:solidFill>
                  <a:schemeClr val="accent1">
                    <a:lumMod val="75000"/>
                  </a:schemeClr>
                </a:solidFill>
              </a:rPr>
              <a:t> </a:t>
            </a:r>
            <a:br>
              <a:rPr lang="en-US" sz="2000" dirty="0">
                <a:solidFill>
                  <a:schemeClr val="accent1">
                    <a:lumMod val="75000"/>
                  </a:schemeClr>
                </a:solidFill>
              </a:rPr>
            </a:br>
            <a:r>
              <a:rPr lang="en-US" sz="2000" dirty="0" err="1">
                <a:solidFill>
                  <a:schemeClr val="accent1">
                    <a:lumMod val="75000"/>
                  </a:schemeClr>
                </a:solidFill>
              </a:rPr>
              <a:t>i</a:t>
            </a:r>
            <a:r>
              <a:rPr lang="en-US" sz="2000" dirty="0">
                <a:solidFill>
                  <a:schemeClr val="accent1">
                    <a:lumMod val="75000"/>
                  </a:schemeClr>
                </a:solidFill>
              </a:rPr>
              <a:t>)  to </a:t>
            </a:r>
            <a:r>
              <a:rPr lang="en-US" sz="2000" b="1" dirty="0">
                <a:solidFill>
                  <a:schemeClr val="accent1">
                    <a:lumMod val="75000"/>
                  </a:schemeClr>
                </a:solidFill>
              </a:rPr>
              <a:t>quantify</a:t>
            </a:r>
            <a:r>
              <a:rPr lang="en-US" sz="2000" dirty="0">
                <a:solidFill>
                  <a:schemeClr val="accent1">
                    <a:lumMod val="75000"/>
                  </a:schemeClr>
                </a:solidFill>
              </a:rPr>
              <a:t> and </a:t>
            </a:r>
            <a:br>
              <a:rPr lang="en-US" sz="2000" dirty="0">
                <a:solidFill>
                  <a:schemeClr val="accent1">
                    <a:lumMod val="75000"/>
                  </a:schemeClr>
                </a:solidFill>
              </a:rPr>
            </a:br>
            <a:r>
              <a:rPr lang="en-US" sz="2000" dirty="0">
                <a:solidFill>
                  <a:schemeClr val="accent1">
                    <a:lumMod val="75000"/>
                  </a:schemeClr>
                </a:solidFill>
              </a:rPr>
              <a:t>ii) to </a:t>
            </a:r>
            <a:r>
              <a:rPr lang="en-US" sz="2000" b="1" dirty="0">
                <a:solidFill>
                  <a:schemeClr val="accent1">
                    <a:lumMod val="75000"/>
                  </a:schemeClr>
                </a:solidFill>
              </a:rPr>
              <a:t>qualify</a:t>
            </a:r>
            <a:r>
              <a:rPr lang="en-US" sz="2000" dirty="0">
                <a:solidFill>
                  <a:schemeClr val="accent1">
                    <a:lumMod val="75000"/>
                  </a:schemeClr>
                </a:solidFill>
              </a:rPr>
              <a:t> such information (for validating physiological modelling) mainly through mathematical tools</a:t>
            </a:r>
          </a:p>
          <a:p>
            <a:pPr marL="457200" lvl="1" indent="0">
              <a:buNone/>
            </a:pPr>
            <a:endParaRPr lang="en-US" sz="2000" dirty="0">
              <a:solidFill>
                <a:schemeClr val="accent1">
                  <a:lumMod val="75000"/>
                </a:schemeClr>
              </a:solidFill>
            </a:endParaRPr>
          </a:p>
        </p:txBody>
      </p:sp>
      <p:pic>
        <p:nvPicPr>
          <p:cNvPr id="5" name="Picture 4">
            <a:extLst>
              <a:ext uri="{FF2B5EF4-FFF2-40B4-BE49-F238E27FC236}">
                <a16:creationId xmlns:a16="http://schemas.microsoft.com/office/drawing/2014/main" id="{BA083A88-79AB-AB60-3B7E-F8AF38514DBF}"/>
              </a:ext>
            </a:extLst>
          </p:cNvPr>
          <p:cNvPicPr>
            <a:picLocks noChangeAspect="1"/>
          </p:cNvPicPr>
          <p:nvPr/>
        </p:nvPicPr>
        <p:blipFill>
          <a:blip r:embed="rId3"/>
          <a:stretch>
            <a:fillRect/>
          </a:stretch>
        </p:blipFill>
        <p:spPr>
          <a:xfrm>
            <a:off x="85600" y="984378"/>
            <a:ext cx="4154304" cy="5156310"/>
          </a:xfrm>
          <a:prstGeom prst="rect">
            <a:avLst/>
          </a:prstGeom>
        </p:spPr>
      </p:pic>
      <p:pic>
        <p:nvPicPr>
          <p:cNvPr id="6" name="Picture 5">
            <a:extLst>
              <a:ext uri="{FF2B5EF4-FFF2-40B4-BE49-F238E27FC236}">
                <a16:creationId xmlns:a16="http://schemas.microsoft.com/office/drawing/2014/main" id="{F645781E-2115-88DC-FC34-C585B2F2F907}"/>
              </a:ext>
            </a:extLst>
          </p:cNvPr>
          <p:cNvPicPr>
            <a:picLocks noChangeAspect="1"/>
          </p:cNvPicPr>
          <p:nvPr/>
        </p:nvPicPr>
        <p:blipFill>
          <a:blip r:embed="rId4"/>
          <a:stretch>
            <a:fillRect/>
          </a:stretch>
        </p:blipFill>
        <p:spPr>
          <a:xfrm>
            <a:off x="2755373" y="2723132"/>
            <a:ext cx="1616459" cy="1484279"/>
          </a:xfrm>
          <a:prstGeom prst="rect">
            <a:avLst/>
          </a:prstGeom>
        </p:spPr>
      </p:pic>
      <p:pic>
        <p:nvPicPr>
          <p:cNvPr id="7" name="Picture 6">
            <a:extLst>
              <a:ext uri="{FF2B5EF4-FFF2-40B4-BE49-F238E27FC236}">
                <a16:creationId xmlns:a16="http://schemas.microsoft.com/office/drawing/2014/main" id="{1AC5D292-885B-427F-8660-570F75CAE814}"/>
              </a:ext>
            </a:extLst>
          </p:cNvPr>
          <p:cNvPicPr>
            <a:picLocks noChangeAspect="1"/>
          </p:cNvPicPr>
          <p:nvPr/>
        </p:nvPicPr>
        <p:blipFill>
          <a:blip r:embed="rId5"/>
          <a:stretch>
            <a:fillRect/>
          </a:stretch>
        </p:blipFill>
        <p:spPr>
          <a:xfrm>
            <a:off x="50904" y="1209332"/>
            <a:ext cx="2287413" cy="686224"/>
          </a:xfrm>
          <a:prstGeom prst="rect">
            <a:avLst/>
          </a:prstGeom>
        </p:spPr>
      </p:pic>
      <p:pic>
        <p:nvPicPr>
          <p:cNvPr id="10" name="Picture 9">
            <a:extLst>
              <a:ext uri="{FF2B5EF4-FFF2-40B4-BE49-F238E27FC236}">
                <a16:creationId xmlns:a16="http://schemas.microsoft.com/office/drawing/2014/main" id="{E0403E74-253A-F043-1FAE-F60B2CF96E7B}"/>
              </a:ext>
            </a:extLst>
          </p:cNvPr>
          <p:cNvPicPr>
            <a:picLocks noChangeAspect="1"/>
          </p:cNvPicPr>
          <p:nvPr/>
        </p:nvPicPr>
        <p:blipFill>
          <a:blip r:embed="rId6"/>
          <a:stretch>
            <a:fillRect/>
          </a:stretch>
        </p:blipFill>
        <p:spPr>
          <a:xfrm>
            <a:off x="147046" y="3428999"/>
            <a:ext cx="1464495" cy="551212"/>
          </a:xfrm>
          <a:prstGeom prst="rect">
            <a:avLst/>
          </a:prstGeom>
        </p:spPr>
      </p:pic>
    </p:spTree>
    <p:extLst>
      <p:ext uri="{BB962C8B-B14F-4D97-AF65-F5344CB8AC3E}">
        <p14:creationId xmlns:p14="http://schemas.microsoft.com/office/powerpoint/2010/main" val="372699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0315-C08E-AE23-5893-5A6B0419A728}"/>
              </a:ext>
            </a:extLst>
          </p:cNvPr>
          <p:cNvSpPr>
            <a:spLocks noGrp="1"/>
          </p:cNvSpPr>
          <p:nvPr>
            <p:ph type="title"/>
          </p:nvPr>
        </p:nvSpPr>
        <p:spPr/>
        <p:txBody>
          <a:bodyPr/>
          <a:lstStyle/>
          <a:p>
            <a:r>
              <a:rPr lang="it-IT" dirty="0"/>
              <a:t>Models can be made </a:t>
            </a:r>
            <a:r>
              <a:rPr lang="it-IT" dirty="0" err="1"/>
              <a:t>adaptive</a:t>
            </a:r>
            <a:endParaRPr lang="it-IT" dirty="0"/>
          </a:p>
        </p:txBody>
      </p:sp>
      <p:pic>
        <p:nvPicPr>
          <p:cNvPr id="3" name="Picture 1035">
            <a:extLst>
              <a:ext uri="{FF2B5EF4-FFF2-40B4-BE49-F238E27FC236}">
                <a16:creationId xmlns:a16="http://schemas.microsoft.com/office/drawing/2014/main" id="{F65D52E9-915B-2AD7-CFB1-A35939F16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28" y="2187614"/>
            <a:ext cx="4966629" cy="397330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63">
            <a:extLst>
              <a:ext uri="{FF2B5EF4-FFF2-40B4-BE49-F238E27FC236}">
                <a16:creationId xmlns:a16="http://schemas.microsoft.com/office/drawing/2014/main" id="{2997B85B-F809-86E2-1157-28B4A1EB7675}"/>
              </a:ext>
            </a:extLst>
          </p:cNvPr>
          <p:cNvGrpSpPr>
            <a:grpSpLocks/>
          </p:cNvGrpSpPr>
          <p:nvPr/>
        </p:nvGrpSpPr>
        <p:grpSpPr bwMode="auto">
          <a:xfrm>
            <a:off x="714568" y="746429"/>
            <a:ext cx="5549926" cy="1171823"/>
            <a:chOff x="624" y="1341"/>
            <a:chExt cx="4223" cy="1027"/>
          </a:xfrm>
        </p:grpSpPr>
        <p:sp>
          <p:nvSpPr>
            <p:cNvPr id="15" name="Line 25">
              <a:extLst>
                <a:ext uri="{FF2B5EF4-FFF2-40B4-BE49-F238E27FC236}">
                  <a16:creationId xmlns:a16="http://schemas.microsoft.com/office/drawing/2014/main" id="{63A21932-20A6-1702-4300-982B801B002A}"/>
                </a:ext>
              </a:extLst>
            </p:cNvPr>
            <p:cNvSpPr>
              <a:spLocks noChangeShapeType="1"/>
            </p:cNvSpPr>
            <p:nvPr/>
          </p:nvSpPr>
          <p:spPr bwMode="auto">
            <a:xfrm>
              <a:off x="1011" y="1963"/>
              <a:ext cx="295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26">
              <a:extLst>
                <a:ext uri="{FF2B5EF4-FFF2-40B4-BE49-F238E27FC236}">
                  <a16:creationId xmlns:a16="http://schemas.microsoft.com/office/drawing/2014/main" id="{146E3859-7E56-8D32-E375-1A0D945DC64F}"/>
                </a:ext>
              </a:extLst>
            </p:cNvPr>
            <p:cNvSpPr>
              <a:spLocks noChangeShapeType="1"/>
            </p:cNvSpPr>
            <p:nvPr/>
          </p:nvSpPr>
          <p:spPr bwMode="auto">
            <a:xfrm flipV="1">
              <a:off x="1251" y="1697"/>
              <a:ext cx="0" cy="266"/>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 name="Line 28">
              <a:extLst>
                <a:ext uri="{FF2B5EF4-FFF2-40B4-BE49-F238E27FC236}">
                  <a16:creationId xmlns:a16="http://schemas.microsoft.com/office/drawing/2014/main" id="{AB4E7B5C-8AA6-68B5-4FA1-D315A1AE6381}"/>
                </a:ext>
              </a:extLst>
            </p:cNvPr>
            <p:cNvSpPr>
              <a:spLocks noChangeShapeType="1"/>
            </p:cNvSpPr>
            <p:nvPr/>
          </p:nvSpPr>
          <p:spPr bwMode="auto">
            <a:xfrm flipV="1">
              <a:off x="1443" y="1834"/>
              <a:ext cx="0" cy="129"/>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8" name="Line 30">
              <a:extLst>
                <a:ext uri="{FF2B5EF4-FFF2-40B4-BE49-F238E27FC236}">
                  <a16:creationId xmlns:a16="http://schemas.microsoft.com/office/drawing/2014/main" id="{34FF45EB-68BB-2200-F570-F8C6ABBC8827}"/>
                </a:ext>
              </a:extLst>
            </p:cNvPr>
            <p:cNvSpPr>
              <a:spLocks noChangeShapeType="1"/>
            </p:cNvSpPr>
            <p:nvPr/>
          </p:nvSpPr>
          <p:spPr bwMode="auto">
            <a:xfrm>
              <a:off x="1635" y="1963"/>
              <a:ext cx="0" cy="12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 name="Line 32">
              <a:extLst>
                <a:ext uri="{FF2B5EF4-FFF2-40B4-BE49-F238E27FC236}">
                  <a16:creationId xmlns:a16="http://schemas.microsoft.com/office/drawing/2014/main" id="{B85093A7-3283-1B9A-24A0-6B284C7D695E}"/>
                </a:ext>
              </a:extLst>
            </p:cNvPr>
            <p:cNvSpPr>
              <a:spLocks noChangeShapeType="1"/>
            </p:cNvSpPr>
            <p:nvPr/>
          </p:nvSpPr>
          <p:spPr bwMode="auto">
            <a:xfrm>
              <a:off x="1827" y="1963"/>
              <a:ext cx="0" cy="43"/>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0" name="Line 34">
              <a:extLst>
                <a:ext uri="{FF2B5EF4-FFF2-40B4-BE49-F238E27FC236}">
                  <a16:creationId xmlns:a16="http://schemas.microsoft.com/office/drawing/2014/main" id="{DED94C02-27F9-50D6-88D1-06B345FABE8D}"/>
                </a:ext>
              </a:extLst>
            </p:cNvPr>
            <p:cNvSpPr>
              <a:spLocks noChangeShapeType="1"/>
            </p:cNvSpPr>
            <p:nvPr/>
          </p:nvSpPr>
          <p:spPr bwMode="auto">
            <a:xfrm flipV="1">
              <a:off x="2019" y="1740"/>
              <a:ext cx="0" cy="223"/>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 name="Line 36">
              <a:extLst>
                <a:ext uri="{FF2B5EF4-FFF2-40B4-BE49-F238E27FC236}">
                  <a16:creationId xmlns:a16="http://schemas.microsoft.com/office/drawing/2014/main" id="{F909D855-6A4C-42A7-BCFB-5E2E405D7E0A}"/>
                </a:ext>
              </a:extLst>
            </p:cNvPr>
            <p:cNvSpPr>
              <a:spLocks noChangeShapeType="1"/>
            </p:cNvSpPr>
            <p:nvPr/>
          </p:nvSpPr>
          <p:spPr bwMode="auto">
            <a:xfrm flipV="1">
              <a:off x="2211" y="1860"/>
              <a:ext cx="0" cy="103"/>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2" name="Line 38">
              <a:extLst>
                <a:ext uri="{FF2B5EF4-FFF2-40B4-BE49-F238E27FC236}">
                  <a16:creationId xmlns:a16="http://schemas.microsoft.com/office/drawing/2014/main" id="{281548C0-FBFE-72E3-CD01-7D812D714568}"/>
                </a:ext>
              </a:extLst>
            </p:cNvPr>
            <p:cNvSpPr>
              <a:spLocks noChangeShapeType="1"/>
            </p:cNvSpPr>
            <p:nvPr/>
          </p:nvSpPr>
          <p:spPr bwMode="auto">
            <a:xfrm>
              <a:off x="2403" y="1963"/>
              <a:ext cx="0" cy="119"/>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3" name="Line 40">
              <a:extLst>
                <a:ext uri="{FF2B5EF4-FFF2-40B4-BE49-F238E27FC236}">
                  <a16:creationId xmlns:a16="http://schemas.microsoft.com/office/drawing/2014/main" id="{0F218265-4713-6DA4-723D-D030FE8F3E25}"/>
                </a:ext>
              </a:extLst>
            </p:cNvPr>
            <p:cNvSpPr>
              <a:spLocks noChangeShapeType="1"/>
            </p:cNvSpPr>
            <p:nvPr/>
          </p:nvSpPr>
          <p:spPr bwMode="auto">
            <a:xfrm>
              <a:off x="2595" y="1963"/>
              <a:ext cx="0" cy="6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 name="Line 42">
              <a:extLst>
                <a:ext uri="{FF2B5EF4-FFF2-40B4-BE49-F238E27FC236}">
                  <a16:creationId xmlns:a16="http://schemas.microsoft.com/office/drawing/2014/main" id="{C90EEF86-ACEC-7173-4321-DB95E19764D9}"/>
                </a:ext>
              </a:extLst>
            </p:cNvPr>
            <p:cNvSpPr>
              <a:spLocks noChangeShapeType="1"/>
            </p:cNvSpPr>
            <p:nvPr/>
          </p:nvSpPr>
          <p:spPr bwMode="auto">
            <a:xfrm flipV="1">
              <a:off x="2787" y="1868"/>
              <a:ext cx="0" cy="95"/>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 name="Line 44">
              <a:extLst>
                <a:ext uri="{FF2B5EF4-FFF2-40B4-BE49-F238E27FC236}">
                  <a16:creationId xmlns:a16="http://schemas.microsoft.com/office/drawing/2014/main" id="{42F45C60-6266-574E-0DC5-EA0C50A0E9F9}"/>
                </a:ext>
              </a:extLst>
            </p:cNvPr>
            <p:cNvSpPr>
              <a:spLocks noChangeShapeType="1"/>
            </p:cNvSpPr>
            <p:nvPr/>
          </p:nvSpPr>
          <p:spPr bwMode="auto">
            <a:xfrm flipV="1">
              <a:off x="2979" y="1825"/>
              <a:ext cx="0" cy="138"/>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 name="Line 46">
              <a:extLst>
                <a:ext uri="{FF2B5EF4-FFF2-40B4-BE49-F238E27FC236}">
                  <a16:creationId xmlns:a16="http://schemas.microsoft.com/office/drawing/2014/main" id="{EC01DC71-0A14-253B-3978-E83EC5E95E75}"/>
                </a:ext>
              </a:extLst>
            </p:cNvPr>
            <p:cNvSpPr>
              <a:spLocks noChangeShapeType="1"/>
            </p:cNvSpPr>
            <p:nvPr/>
          </p:nvSpPr>
          <p:spPr bwMode="auto">
            <a:xfrm flipV="1">
              <a:off x="3171" y="1723"/>
              <a:ext cx="0" cy="240"/>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 name="Line 48">
              <a:extLst>
                <a:ext uri="{FF2B5EF4-FFF2-40B4-BE49-F238E27FC236}">
                  <a16:creationId xmlns:a16="http://schemas.microsoft.com/office/drawing/2014/main" id="{7890EC2C-04B7-20A9-5F2F-6CC0335B92FB}"/>
                </a:ext>
              </a:extLst>
            </p:cNvPr>
            <p:cNvSpPr>
              <a:spLocks noChangeShapeType="1"/>
            </p:cNvSpPr>
            <p:nvPr/>
          </p:nvSpPr>
          <p:spPr bwMode="auto">
            <a:xfrm flipV="1">
              <a:off x="3363" y="1868"/>
              <a:ext cx="0" cy="95"/>
            </a:xfrm>
            <a:prstGeom prst="line">
              <a:avLst/>
            </a:prstGeom>
            <a:noFill/>
            <a:ln w="28575">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Oval 49">
              <a:extLst>
                <a:ext uri="{FF2B5EF4-FFF2-40B4-BE49-F238E27FC236}">
                  <a16:creationId xmlns:a16="http://schemas.microsoft.com/office/drawing/2014/main" id="{FC825D86-B6AB-4FB1-E66C-183B7BD4969C}"/>
                </a:ext>
              </a:extLst>
            </p:cNvPr>
            <p:cNvSpPr>
              <a:spLocks noChangeAspect="1" noChangeArrowheads="1"/>
            </p:cNvSpPr>
            <p:nvPr/>
          </p:nvSpPr>
          <p:spPr bwMode="auto">
            <a:xfrm>
              <a:off x="3322" y="1648"/>
              <a:ext cx="75" cy="7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endParaRPr lang="en-US" altLang="en-US" sz="2200"/>
            </a:p>
          </p:txBody>
        </p:sp>
        <p:sp>
          <p:nvSpPr>
            <p:cNvPr id="29" name="Freeform 50">
              <a:extLst>
                <a:ext uri="{FF2B5EF4-FFF2-40B4-BE49-F238E27FC236}">
                  <a16:creationId xmlns:a16="http://schemas.microsoft.com/office/drawing/2014/main" id="{45F39C90-282C-ABB8-2637-3B4C6A2D940B}"/>
                </a:ext>
              </a:extLst>
            </p:cNvPr>
            <p:cNvSpPr>
              <a:spLocks/>
            </p:cNvSpPr>
            <p:nvPr/>
          </p:nvSpPr>
          <p:spPr bwMode="auto">
            <a:xfrm>
              <a:off x="2850" y="1357"/>
              <a:ext cx="493" cy="263"/>
            </a:xfrm>
            <a:custGeom>
              <a:avLst/>
              <a:gdLst>
                <a:gd name="T0" fmla="*/ 0 w 493"/>
                <a:gd name="T1" fmla="*/ 125 h 263"/>
                <a:gd name="T2" fmla="*/ 73 w 493"/>
                <a:gd name="T3" fmla="*/ 23 h 263"/>
                <a:gd name="T4" fmla="*/ 373 w 493"/>
                <a:gd name="T5" fmla="*/ 40 h 263"/>
                <a:gd name="T6" fmla="*/ 493 w 493"/>
                <a:gd name="T7" fmla="*/ 263 h 2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3" h="263">
                  <a:moveTo>
                    <a:pt x="0" y="125"/>
                  </a:moveTo>
                  <a:cubicBezTo>
                    <a:pt x="12" y="108"/>
                    <a:pt x="11" y="37"/>
                    <a:pt x="73" y="23"/>
                  </a:cubicBezTo>
                  <a:cubicBezTo>
                    <a:pt x="135" y="9"/>
                    <a:pt x="303" y="0"/>
                    <a:pt x="373" y="40"/>
                  </a:cubicBezTo>
                  <a:cubicBezTo>
                    <a:pt x="443" y="80"/>
                    <a:pt x="468" y="217"/>
                    <a:pt x="493" y="263"/>
                  </a:cubicBez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AutoShape 51">
              <a:extLst>
                <a:ext uri="{FF2B5EF4-FFF2-40B4-BE49-F238E27FC236}">
                  <a16:creationId xmlns:a16="http://schemas.microsoft.com/office/drawing/2014/main" id="{3C4CD5A2-5E45-9A59-F774-15652D2AB56D}"/>
                </a:ext>
              </a:extLst>
            </p:cNvPr>
            <p:cNvSpPr>
              <a:spLocks/>
            </p:cNvSpPr>
            <p:nvPr/>
          </p:nvSpPr>
          <p:spPr bwMode="auto">
            <a:xfrm rot="-5364671">
              <a:off x="2768" y="1276"/>
              <a:ext cx="164" cy="617"/>
            </a:xfrm>
            <a:prstGeom prst="rightBrace">
              <a:avLst>
                <a:gd name="adj1" fmla="val 31352"/>
                <a:gd name="adj2" fmla="val 50083"/>
              </a:avLst>
            </a:prstGeom>
            <a:noFill/>
            <a:ln w="285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endParaRPr lang="en-US" altLang="en-US" sz="2200"/>
            </a:p>
          </p:txBody>
        </p:sp>
        <p:sp>
          <p:nvSpPr>
            <p:cNvPr id="31" name="Text Box 52">
              <a:extLst>
                <a:ext uri="{FF2B5EF4-FFF2-40B4-BE49-F238E27FC236}">
                  <a16:creationId xmlns:a16="http://schemas.microsoft.com/office/drawing/2014/main" id="{614EF31B-F785-7674-0F35-B54C7FB2069D}"/>
                </a:ext>
              </a:extLst>
            </p:cNvPr>
            <p:cNvSpPr txBox="1">
              <a:spLocks noChangeArrowheads="1"/>
            </p:cNvSpPr>
            <p:nvPr/>
          </p:nvSpPr>
          <p:spPr bwMode="auto">
            <a:xfrm>
              <a:off x="3763" y="1976"/>
              <a:ext cx="214"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r>
                <a:rPr lang="it-IT" altLang="en-US" sz="2200"/>
                <a:t>i</a:t>
              </a:r>
            </a:p>
          </p:txBody>
        </p:sp>
        <p:sp>
          <p:nvSpPr>
            <p:cNvPr id="32" name="Line 53">
              <a:extLst>
                <a:ext uri="{FF2B5EF4-FFF2-40B4-BE49-F238E27FC236}">
                  <a16:creationId xmlns:a16="http://schemas.microsoft.com/office/drawing/2014/main" id="{87DDFDAD-F5D3-1CF0-05AA-C7A0C72B3F89}"/>
                </a:ext>
              </a:extLst>
            </p:cNvPr>
            <p:cNvSpPr>
              <a:spLocks noChangeShapeType="1"/>
            </p:cNvSpPr>
            <p:nvPr/>
          </p:nvSpPr>
          <p:spPr bwMode="auto">
            <a:xfrm flipV="1">
              <a:off x="1011" y="1459"/>
              <a:ext cx="0" cy="90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3" name="Text Box 54">
              <a:extLst>
                <a:ext uri="{FF2B5EF4-FFF2-40B4-BE49-F238E27FC236}">
                  <a16:creationId xmlns:a16="http://schemas.microsoft.com/office/drawing/2014/main" id="{1A1948FE-900C-7CBC-055D-313294D3CA3C}"/>
                </a:ext>
              </a:extLst>
            </p:cNvPr>
            <p:cNvSpPr txBox="1">
              <a:spLocks noChangeArrowheads="1"/>
            </p:cNvSpPr>
            <p:nvPr/>
          </p:nvSpPr>
          <p:spPr bwMode="auto">
            <a:xfrm>
              <a:off x="624" y="1402"/>
              <a:ext cx="464" cy="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spcBef>
                  <a:spcPct val="50000"/>
                </a:spcBef>
                <a:buFontTx/>
                <a:buNone/>
              </a:pPr>
              <a:r>
                <a:rPr lang="it-IT" altLang="en-US" sz="1800" dirty="0"/>
                <a:t>y(i)</a:t>
              </a:r>
            </a:p>
          </p:txBody>
        </p:sp>
        <p:sp>
          <p:nvSpPr>
            <p:cNvPr id="34" name="Line 55">
              <a:extLst>
                <a:ext uri="{FF2B5EF4-FFF2-40B4-BE49-F238E27FC236}">
                  <a16:creationId xmlns:a16="http://schemas.microsoft.com/office/drawing/2014/main" id="{DBB24785-6D13-32A9-7009-9FC2B7E8952F}"/>
                </a:ext>
              </a:extLst>
            </p:cNvPr>
            <p:cNvSpPr>
              <a:spLocks noChangeShapeType="1"/>
            </p:cNvSpPr>
            <p:nvPr/>
          </p:nvSpPr>
          <p:spPr bwMode="auto">
            <a:xfrm>
              <a:off x="3540" y="1690"/>
              <a:ext cx="0" cy="179"/>
            </a:xfrm>
            <a:prstGeom prst="line">
              <a:avLst/>
            </a:prstGeom>
            <a:noFill/>
            <a:ln w="28575">
              <a:solidFill>
                <a:schemeClr val="tx1"/>
              </a:solidFill>
              <a:round/>
              <a:headEnd type="arrow" w="sm" len="sm"/>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5" name="Line 56">
              <a:extLst>
                <a:ext uri="{FF2B5EF4-FFF2-40B4-BE49-F238E27FC236}">
                  <a16:creationId xmlns:a16="http://schemas.microsoft.com/office/drawing/2014/main" id="{41D22CFB-71C9-2704-AD6C-723332B8919D}"/>
                </a:ext>
              </a:extLst>
            </p:cNvPr>
            <p:cNvSpPr>
              <a:spLocks noChangeShapeType="1"/>
            </p:cNvSpPr>
            <p:nvPr/>
          </p:nvSpPr>
          <p:spPr bwMode="auto">
            <a:xfrm>
              <a:off x="3291" y="1687"/>
              <a:ext cx="37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6" name="Line 57">
              <a:extLst>
                <a:ext uri="{FF2B5EF4-FFF2-40B4-BE49-F238E27FC236}">
                  <a16:creationId xmlns:a16="http://schemas.microsoft.com/office/drawing/2014/main" id="{0E6C0BB7-D5E6-1D7F-5748-47AB8EB50671}"/>
                </a:ext>
              </a:extLst>
            </p:cNvPr>
            <p:cNvSpPr>
              <a:spLocks noChangeShapeType="1"/>
            </p:cNvSpPr>
            <p:nvPr/>
          </p:nvSpPr>
          <p:spPr bwMode="auto">
            <a:xfrm>
              <a:off x="3291" y="1866"/>
              <a:ext cx="37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37" name="Object 60">
              <a:extLst>
                <a:ext uri="{FF2B5EF4-FFF2-40B4-BE49-F238E27FC236}">
                  <a16:creationId xmlns:a16="http://schemas.microsoft.com/office/drawing/2014/main" id="{53BAE7DB-A46D-DB95-4B9B-01E520AB8F08}"/>
                </a:ext>
              </a:extLst>
            </p:cNvPr>
            <p:cNvGraphicFramePr>
              <a:graphicFrameLocks noChangeAspect="1"/>
            </p:cNvGraphicFramePr>
            <p:nvPr/>
          </p:nvGraphicFramePr>
          <p:xfrm>
            <a:off x="3655" y="1679"/>
            <a:ext cx="1192" cy="208"/>
          </p:xfrm>
          <a:graphic>
            <a:graphicData uri="http://schemas.openxmlformats.org/presentationml/2006/ole">
              <mc:AlternateContent xmlns:mc="http://schemas.openxmlformats.org/markup-compatibility/2006">
                <mc:Choice xmlns:v="urn:schemas-microsoft-com:vml" Requires="v">
                  <p:oleObj name="Equazione" r:id="rId6" imgW="1892300" imgH="330200" progId="Equation.3">
                    <p:embed/>
                  </p:oleObj>
                </mc:Choice>
                <mc:Fallback>
                  <p:oleObj name="Equazione" r:id="rId6" imgW="1892300" imgH="330200" progId="Equation.3">
                    <p:embed/>
                    <p:pic>
                      <p:nvPicPr>
                        <p:cNvPr id="4125" name="Object 60">
                          <a:extLst>
                            <a:ext uri="{FF2B5EF4-FFF2-40B4-BE49-F238E27FC236}">
                              <a16:creationId xmlns:a16="http://schemas.microsoft.com/office/drawing/2014/main" id="{D82BD10F-67B0-42B1-AF5C-F32E9C187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5" y="1679"/>
                          <a:ext cx="1192"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 name="Object 61">
              <a:extLst>
                <a:ext uri="{FF2B5EF4-FFF2-40B4-BE49-F238E27FC236}">
                  <a16:creationId xmlns:a16="http://schemas.microsoft.com/office/drawing/2014/main" id="{2D554D9A-2059-C851-50D8-C3CAA7820AD7}"/>
                </a:ext>
              </a:extLst>
            </p:cNvPr>
            <p:cNvGraphicFramePr>
              <a:graphicFrameLocks noChangeAspect="1"/>
            </p:cNvGraphicFramePr>
            <p:nvPr/>
          </p:nvGraphicFramePr>
          <p:xfrm>
            <a:off x="3349" y="1341"/>
            <a:ext cx="288" cy="208"/>
          </p:xfrm>
          <a:graphic>
            <a:graphicData uri="http://schemas.openxmlformats.org/presentationml/2006/ole">
              <mc:AlternateContent xmlns:mc="http://schemas.openxmlformats.org/markup-compatibility/2006">
                <mc:Choice xmlns:v="urn:schemas-microsoft-com:vml" Requires="v">
                  <p:oleObj name="Equazione" r:id="rId8" imgW="457200" imgH="330200" progId="Equation.3">
                    <p:embed/>
                  </p:oleObj>
                </mc:Choice>
                <mc:Fallback>
                  <p:oleObj name="Equazione" r:id="rId8" imgW="457200" imgH="330200" progId="Equation.3">
                    <p:embed/>
                    <p:pic>
                      <p:nvPicPr>
                        <p:cNvPr id="4126" name="Object 61">
                          <a:extLst>
                            <a:ext uri="{FF2B5EF4-FFF2-40B4-BE49-F238E27FC236}">
                              <a16:creationId xmlns:a16="http://schemas.microsoft.com/office/drawing/2014/main" id="{7924F58B-1611-456F-92AC-FDE72EB06F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 y="1341"/>
                          <a:ext cx="288"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9" name="TextBox 48">
            <a:extLst>
              <a:ext uri="{FF2B5EF4-FFF2-40B4-BE49-F238E27FC236}">
                <a16:creationId xmlns:a16="http://schemas.microsoft.com/office/drawing/2014/main" id="{42E01247-7D41-28F1-D518-681F0571EA41}"/>
              </a:ext>
            </a:extLst>
          </p:cNvPr>
          <p:cNvSpPr txBox="1"/>
          <p:nvPr/>
        </p:nvSpPr>
        <p:spPr>
          <a:xfrm flipH="1">
            <a:off x="6964151" y="427740"/>
            <a:ext cx="2381107" cy="707886"/>
          </a:xfrm>
          <a:prstGeom prst="rect">
            <a:avLst/>
          </a:prstGeom>
          <a:noFill/>
        </p:spPr>
        <p:txBody>
          <a:bodyPr wrap="square" rtlCol="0">
            <a:spAutoFit/>
          </a:bodyPr>
          <a:lstStyle/>
          <a:p>
            <a:r>
              <a:rPr lang="it-IT" sz="2000" dirty="0">
                <a:solidFill>
                  <a:schemeClr val="accent1">
                    <a:lumMod val="75000"/>
                  </a:schemeClr>
                </a:solidFill>
              </a:rPr>
              <a:t>Model in </a:t>
            </a:r>
            <a:r>
              <a:rPr lang="it-IT" sz="2000" dirty="0" err="1">
                <a:solidFill>
                  <a:schemeClr val="accent1">
                    <a:lumMod val="75000"/>
                  </a:schemeClr>
                </a:solidFill>
              </a:rPr>
              <a:t>prediction</a:t>
            </a:r>
            <a:r>
              <a:rPr lang="it-IT" sz="2000" dirty="0">
                <a:solidFill>
                  <a:schemeClr val="accent1">
                    <a:lumMod val="75000"/>
                  </a:schemeClr>
                </a:solidFill>
              </a:rPr>
              <a:t> </a:t>
            </a:r>
            <a:r>
              <a:rPr lang="it-IT" sz="2000" dirty="0" err="1">
                <a:solidFill>
                  <a:schemeClr val="accent1">
                    <a:lumMod val="75000"/>
                  </a:schemeClr>
                </a:solidFill>
              </a:rPr>
              <a:t>form</a:t>
            </a:r>
            <a:endParaRPr lang="it-IT" sz="2000" dirty="0">
              <a:solidFill>
                <a:schemeClr val="accent1">
                  <a:lumMod val="75000"/>
                </a:schemeClr>
              </a:solidFill>
            </a:endParaRPr>
          </a:p>
        </p:txBody>
      </p:sp>
      <p:sp>
        <p:nvSpPr>
          <p:cNvPr id="50" name="Speech Bubble: Rectangle 49">
            <a:extLst>
              <a:ext uri="{FF2B5EF4-FFF2-40B4-BE49-F238E27FC236}">
                <a16:creationId xmlns:a16="http://schemas.microsoft.com/office/drawing/2014/main" id="{FDF46C8B-A74F-B2F4-A1C1-3353BBD68110}"/>
              </a:ext>
            </a:extLst>
          </p:cNvPr>
          <p:cNvSpPr/>
          <p:nvPr/>
        </p:nvSpPr>
        <p:spPr>
          <a:xfrm>
            <a:off x="6916923" y="383382"/>
            <a:ext cx="2381102" cy="775107"/>
          </a:xfrm>
          <a:prstGeom prst="wedgeRectCallout">
            <a:avLst>
              <a:gd name="adj1" fmla="val -146737"/>
              <a:gd name="adj2" fmla="val 40949"/>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SitTOstand_3min">
            <a:hlinkClick r:id="" action="ppaction://media"/>
            <a:extLst>
              <a:ext uri="{FF2B5EF4-FFF2-40B4-BE49-F238E27FC236}">
                <a16:creationId xmlns:a16="http://schemas.microsoft.com/office/drawing/2014/main" id="{45493243-820D-F639-5A03-A5805E682A9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470374" y="1723279"/>
            <a:ext cx="5177797" cy="3883347"/>
          </a:xfrm>
          <a:prstGeom prst="rect">
            <a:avLst/>
          </a:prstGeom>
        </p:spPr>
      </p:pic>
    </p:spTree>
    <p:extLst>
      <p:ext uri="{BB962C8B-B14F-4D97-AF65-F5344CB8AC3E}">
        <p14:creationId xmlns:p14="http://schemas.microsoft.com/office/powerpoint/2010/main" val="4156668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F9BE09-10E5-51E3-FED4-30A3A221A2E1}"/>
              </a:ext>
            </a:extLst>
          </p:cNvPr>
          <p:cNvSpPr>
            <a:spLocks noGrp="1"/>
          </p:cNvSpPr>
          <p:nvPr>
            <p:ph type="title"/>
          </p:nvPr>
        </p:nvSpPr>
        <p:spPr/>
        <p:txBody>
          <a:bodyPr/>
          <a:lstStyle/>
          <a:p>
            <a:r>
              <a:rPr lang="it-IT" dirty="0"/>
              <a:t>Long time </a:t>
            </a:r>
            <a:r>
              <a:rPr lang="it-IT" dirty="0" err="1"/>
              <a:t>correlation</a:t>
            </a:r>
            <a:r>
              <a:rPr lang="it-IT" dirty="0"/>
              <a:t> </a:t>
            </a:r>
            <a:r>
              <a:rPr lang="it-IT" dirty="0" err="1"/>
              <a:t>analysis</a:t>
            </a:r>
            <a:endParaRPr lang="it-IT" dirty="0"/>
          </a:p>
        </p:txBody>
      </p:sp>
      <p:pic>
        <p:nvPicPr>
          <p:cNvPr id="5" name="Picture 65" descr="Fig">
            <a:extLst>
              <a:ext uri="{FF2B5EF4-FFF2-40B4-BE49-F238E27FC236}">
                <a16:creationId xmlns:a16="http://schemas.microsoft.com/office/drawing/2014/main" id="{8B63D145-1A7C-A6B9-AA6A-78D798342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06" t="8295" r="16594" b="13239"/>
          <a:stretch>
            <a:fillRect/>
          </a:stretch>
        </p:blipFill>
        <p:spPr bwMode="auto">
          <a:xfrm>
            <a:off x="250825" y="704269"/>
            <a:ext cx="4608513"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C2458B7-5E0F-0010-BDB3-3BC1AD385686}"/>
              </a:ext>
            </a:extLst>
          </p:cNvPr>
          <p:cNvPicPr>
            <a:picLocks noChangeAspect="1"/>
          </p:cNvPicPr>
          <p:nvPr/>
        </p:nvPicPr>
        <p:blipFill>
          <a:blip r:embed="rId4"/>
          <a:stretch>
            <a:fillRect/>
          </a:stretch>
        </p:blipFill>
        <p:spPr>
          <a:xfrm>
            <a:off x="5085826" y="1339939"/>
            <a:ext cx="6586523" cy="4381592"/>
          </a:xfrm>
          <a:prstGeom prst="rect">
            <a:avLst/>
          </a:prstGeom>
        </p:spPr>
      </p:pic>
    </p:spTree>
    <p:extLst>
      <p:ext uri="{BB962C8B-B14F-4D97-AF65-F5344CB8AC3E}">
        <p14:creationId xmlns:p14="http://schemas.microsoft.com/office/powerpoint/2010/main" val="2789697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18096A-B284-F031-2213-BC96FF14D40F}"/>
              </a:ext>
            </a:extLst>
          </p:cNvPr>
          <p:cNvSpPr>
            <a:spLocks noGrp="1"/>
          </p:cNvSpPr>
          <p:nvPr>
            <p:ph sz="quarter" idx="10"/>
          </p:nvPr>
        </p:nvSpPr>
        <p:spPr/>
        <p:txBody>
          <a:bodyPr/>
          <a:lstStyle/>
          <a:p>
            <a:endParaRPr lang="it-IT"/>
          </a:p>
        </p:txBody>
      </p:sp>
      <p:sp>
        <p:nvSpPr>
          <p:cNvPr id="5" name="Title 2">
            <a:extLst>
              <a:ext uri="{FF2B5EF4-FFF2-40B4-BE49-F238E27FC236}">
                <a16:creationId xmlns:a16="http://schemas.microsoft.com/office/drawing/2014/main" id="{14B07747-98D0-B139-026D-01ECB7ED01BC}"/>
              </a:ext>
            </a:extLst>
          </p:cNvPr>
          <p:cNvSpPr>
            <a:spLocks noGrp="1"/>
          </p:cNvSpPr>
          <p:nvPr>
            <p:ph type="title"/>
          </p:nvPr>
        </p:nvSpPr>
        <p:spPr>
          <a:xfrm>
            <a:off x="444330" y="2494740"/>
            <a:ext cx="11441391" cy="840400"/>
          </a:xfrm>
        </p:spPr>
        <p:txBody>
          <a:bodyPr>
            <a:noAutofit/>
          </a:bodyPr>
          <a:lstStyle/>
          <a:p>
            <a:r>
              <a:rPr lang="it-IT" sz="2800" dirty="0" err="1"/>
              <a:t>Multiscale</a:t>
            </a:r>
            <a:r>
              <a:rPr lang="it-IT" sz="2800" dirty="0"/>
              <a:t>: Space </a:t>
            </a:r>
            <a:br>
              <a:rPr lang="it-IT" sz="2800" dirty="0"/>
            </a:br>
            <a:r>
              <a:rPr lang="it-IT" sz="2800" dirty="0"/>
              <a:t>from single </a:t>
            </a:r>
            <a:r>
              <a:rPr lang="it-IT" sz="2800" dirty="0" err="1"/>
              <a:t>cells</a:t>
            </a:r>
            <a:r>
              <a:rPr lang="it-IT" sz="2800" dirty="0"/>
              <a:t> to </a:t>
            </a:r>
            <a:r>
              <a:rPr lang="it-IT" sz="2800" dirty="0" err="1"/>
              <a:t>whole</a:t>
            </a:r>
            <a:r>
              <a:rPr lang="it-IT" sz="2800" dirty="0"/>
              <a:t> </a:t>
            </a:r>
            <a:r>
              <a:rPr lang="it-IT" sz="2800" dirty="0" err="1"/>
              <a:t>organs</a:t>
            </a:r>
            <a:r>
              <a:rPr lang="it-IT" sz="2800" dirty="0"/>
              <a:t> (or systems)</a:t>
            </a:r>
          </a:p>
        </p:txBody>
      </p:sp>
    </p:spTree>
    <p:extLst>
      <p:ext uri="{BB962C8B-B14F-4D97-AF65-F5344CB8AC3E}">
        <p14:creationId xmlns:p14="http://schemas.microsoft.com/office/powerpoint/2010/main" val="2352514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14333F-7E2D-9D2D-FDBB-C250E31EDBC1}"/>
              </a:ext>
            </a:extLst>
          </p:cNvPr>
          <p:cNvSpPr>
            <a:spLocks noGrp="1"/>
          </p:cNvSpPr>
          <p:nvPr>
            <p:ph type="title"/>
          </p:nvPr>
        </p:nvSpPr>
        <p:spPr/>
        <p:txBody>
          <a:bodyPr/>
          <a:lstStyle/>
          <a:p>
            <a:r>
              <a:rPr lang="it-IT" dirty="0" err="1"/>
              <a:t>Modeling</a:t>
            </a:r>
            <a:r>
              <a:rPr lang="it-IT" dirty="0"/>
              <a:t> the </a:t>
            </a:r>
            <a:r>
              <a:rPr lang="it-IT" dirty="0" err="1"/>
              <a:t>central</a:t>
            </a:r>
            <a:r>
              <a:rPr lang="it-IT" dirty="0"/>
              <a:t> </a:t>
            </a:r>
            <a:r>
              <a:rPr lang="it-IT" dirty="0" err="1"/>
              <a:t>nervous</a:t>
            </a:r>
            <a:r>
              <a:rPr lang="it-IT" dirty="0"/>
              <a:t> system</a:t>
            </a:r>
          </a:p>
        </p:txBody>
      </p:sp>
      <p:pic>
        <p:nvPicPr>
          <p:cNvPr id="7" name="Picture 6">
            <a:extLst>
              <a:ext uri="{FF2B5EF4-FFF2-40B4-BE49-F238E27FC236}">
                <a16:creationId xmlns:a16="http://schemas.microsoft.com/office/drawing/2014/main" id="{89272E98-1E34-3361-F1A3-A76B3E0A8149}"/>
              </a:ext>
            </a:extLst>
          </p:cNvPr>
          <p:cNvPicPr>
            <a:picLocks noChangeAspect="1"/>
          </p:cNvPicPr>
          <p:nvPr/>
        </p:nvPicPr>
        <p:blipFill>
          <a:blip r:embed="rId3"/>
          <a:stretch>
            <a:fillRect/>
          </a:stretch>
        </p:blipFill>
        <p:spPr>
          <a:xfrm>
            <a:off x="45060" y="775015"/>
            <a:ext cx="6508140" cy="5404421"/>
          </a:xfrm>
          <a:prstGeom prst="rect">
            <a:avLst/>
          </a:prstGeom>
        </p:spPr>
      </p:pic>
      <p:sp>
        <p:nvSpPr>
          <p:cNvPr id="9" name="TextBox 8">
            <a:extLst>
              <a:ext uri="{FF2B5EF4-FFF2-40B4-BE49-F238E27FC236}">
                <a16:creationId xmlns:a16="http://schemas.microsoft.com/office/drawing/2014/main" id="{0094F863-1991-A87F-A1DD-E4EEF986A438}"/>
              </a:ext>
            </a:extLst>
          </p:cNvPr>
          <p:cNvSpPr txBox="1"/>
          <p:nvPr/>
        </p:nvSpPr>
        <p:spPr>
          <a:xfrm>
            <a:off x="6722863" y="911519"/>
            <a:ext cx="5103223" cy="5355312"/>
          </a:xfrm>
          <a:prstGeom prst="rect">
            <a:avLst/>
          </a:prstGeom>
          <a:noFill/>
        </p:spPr>
        <p:txBody>
          <a:bodyPr wrap="square">
            <a:spAutoFit/>
          </a:bodyPr>
          <a:lstStyle/>
          <a:p>
            <a:pPr algn="just"/>
            <a:r>
              <a:rPr lang="en-US" sz="1800" b="0" i="0" u="none" strike="noStrike" baseline="0" dirty="0"/>
              <a:t>At macro-scale, </a:t>
            </a:r>
            <a:r>
              <a:rPr lang="en-US" sz="1800" b="1" i="0" u="none" strike="noStrike" baseline="0" dirty="0"/>
              <a:t>brain areas are represented as nodes </a:t>
            </a:r>
            <a:r>
              <a:rPr lang="en-US" sz="1800" b="0" i="0" u="none" strike="noStrike" baseline="0" dirty="0"/>
              <a:t>having a defined dynamic (NMM, NFM, oscillators) </a:t>
            </a:r>
          </a:p>
          <a:p>
            <a:pPr algn="just"/>
            <a:r>
              <a:rPr lang="en-US" sz="1800" b="0" i="0" u="none" strike="noStrike" baseline="0" dirty="0"/>
              <a:t>Nodes  are connected through edges of different strengths, usually based on structural connectivity representing white matter connections</a:t>
            </a:r>
            <a:endParaRPr lang="en-US" sz="1800" dirty="0"/>
          </a:p>
          <a:p>
            <a:pPr algn="just"/>
            <a:endParaRPr lang="en-US" sz="1800" dirty="0"/>
          </a:p>
          <a:p>
            <a:pPr algn="just"/>
            <a:r>
              <a:rPr lang="en-US" sz="1800" dirty="0"/>
              <a:t>Meso-scale models describe the collective activity of interconnected subpopulations </a:t>
            </a:r>
          </a:p>
          <a:p>
            <a:pPr algn="just"/>
            <a:r>
              <a:rPr lang="en-US" b="1" dirty="0"/>
              <a:t>Neural Field Models (NFM) </a:t>
            </a:r>
            <a:r>
              <a:rPr lang="en-US" dirty="0"/>
              <a:t>for cortical areas and structures </a:t>
            </a:r>
            <a:r>
              <a:rPr lang="en-US" sz="1800" b="1" i="0" u="none" strike="noStrike" baseline="0" dirty="0">
                <a:solidFill>
                  <a:srgbClr val="000000"/>
                </a:solidFill>
                <a:latin typeface="CGPCM L+ Gulliver RM"/>
              </a:rPr>
              <a:t>spatiotemporal</a:t>
            </a:r>
            <a:r>
              <a:rPr lang="en-US" sz="1800" b="0" i="0" u="none" strike="noStrike" baseline="0" dirty="0">
                <a:solidFill>
                  <a:srgbClr val="000000"/>
                </a:solidFill>
                <a:latin typeface="CGPCM L+ Gulliver RM"/>
              </a:rPr>
              <a:t> evolution NFMs</a:t>
            </a:r>
          </a:p>
          <a:p>
            <a:pPr algn="just"/>
            <a:endParaRPr lang="en-US" sz="1800" dirty="0"/>
          </a:p>
          <a:p>
            <a:pPr algn="just"/>
            <a:r>
              <a:rPr lang="en-US" sz="1800" b="1" dirty="0"/>
              <a:t>Neural Mass Models (NMMs): </a:t>
            </a:r>
            <a:r>
              <a:rPr lang="en-US" dirty="0"/>
              <a:t>systems of</a:t>
            </a:r>
            <a:r>
              <a:rPr lang="en-US" b="1" dirty="0"/>
              <a:t> nonlinear ordinary differential equations </a:t>
            </a:r>
            <a:r>
              <a:rPr lang="en-US" sz="1800" dirty="0"/>
              <a:t>approximate the </a:t>
            </a:r>
          </a:p>
          <a:p>
            <a:pPr algn="just"/>
            <a:endParaRPr lang="en-US" sz="1800" dirty="0"/>
          </a:p>
          <a:p>
            <a:pPr algn="just"/>
            <a:r>
              <a:rPr lang="it-IT" b="1" dirty="0">
                <a:solidFill>
                  <a:srgbClr val="000000"/>
                </a:solidFill>
                <a:latin typeface="CGPCM L+ Gulliver RM"/>
              </a:rPr>
              <a:t>Hodgkin-Huxley model </a:t>
            </a:r>
            <a:r>
              <a:rPr lang="it-IT" dirty="0">
                <a:solidFill>
                  <a:srgbClr val="000000"/>
                </a:solidFill>
                <a:latin typeface="CGPCM L+ Gulliver RM"/>
              </a:rPr>
              <a:t>for </a:t>
            </a:r>
            <a:r>
              <a:rPr lang="it-IT" dirty="0" err="1">
                <a:solidFill>
                  <a:srgbClr val="000000"/>
                </a:solidFill>
                <a:latin typeface="CGPCM L+ Gulliver RM"/>
              </a:rPr>
              <a:t>neuron</a:t>
            </a:r>
            <a:r>
              <a:rPr lang="it-IT" dirty="0">
                <a:solidFill>
                  <a:srgbClr val="000000"/>
                </a:solidFill>
                <a:latin typeface="CGPCM L+ Gulliver RM"/>
              </a:rPr>
              <a:t> action </a:t>
            </a:r>
            <a:r>
              <a:rPr lang="it-IT" dirty="0" err="1">
                <a:solidFill>
                  <a:srgbClr val="000000"/>
                </a:solidFill>
                <a:latin typeface="CGPCM L+ Gulliver RM"/>
              </a:rPr>
              <a:t>potential</a:t>
            </a:r>
            <a:endParaRPr lang="it-IT" dirty="0">
              <a:solidFill>
                <a:srgbClr val="000000"/>
              </a:solidFill>
              <a:latin typeface="CGPCM L+ Gulliver RM"/>
            </a:endParaRPr>
          </a:p>
          <a:p>
            <a:pPr algn="just"/>
            <a:r>
              <a:rPr lang="it-IT" dirty="0">
                <a:solidFill>
                  <a:srgbClr val="000000"/>
                </a:solidFill>
                <a:latin typeface="CGPCM L+ Gulliver RM"/>
              </a:rPr>
              <a:t>Statistical models for </a:t>
            </a:r>
            <a:r>
              <a:rPr lang="it-IT" dirty="0" err="1">
                <a:solidFill>
                  <a:srgbClr val="000000"/>
                </a:solidFill>
                <a:latin typeface="CGPCM L+ Gulliver RM"/>
              </a:rPr>
              <a:t>describing</a:t>
            </a:r>
            <a:r>
              <a:rPr lang="it-IT" dirty="0">
                <a:solidFill>
                  <a:srgbClr val="000000"/>
                </a:solidFill>
                <a:latin typeface="CGPCM L+ Gulliver RM"/>
              </a:rPr>
              <a:t> </a:t>
            </a:r>
            <a:r>
              <a:rPr lang="it-IT" dirty="0" err="1">
                <a:solidFill>
                  <a:srgbClr val="000000"/>
                </a:solidFill>
                <a:latin typeface="CGPCM L+ Gulliver RM"/>
              </a:rPr>
              <a:t>neuron</a:t>
            </a:r>
            <a:r>
              <a:rPr lang="it-IT" dirty="0">
                <a:solidFill>
                  <a:srgbClr val="000000"/>
                </a:solidFill>
                <a:latin typeface="CGPCM L+ Gulliver RM"/>
              </a:rPr>
              <a:t> </a:t>
            </a:r>
            <a:r>
              <a:rPr lang="it-IT" dirty="0" err="1">
                <a:solidFill>
                  <a:srgbClr val="000000"/>
                </a:solidFill>
                <a:latin typeface="CGPCM L+ Gulliver RM"/>
              </a:rPr>
              <a:t>firing</a:t>
            </a:r>
            <a:r>
              <a:rPr lang="it-IT" dirty="0">
                <a:solidFill>
                  <a:srgbClr val="000000"/>
                </a:solidFill>
                <a:latin typeface="CGPCM L+ Gulliver RM"/>
              </a:rPr>
              <a:t> activity</a:t>
            </a:r>
          </a:p>
          <a:p>
            <a:endParaRPr lang="en-US" sz="1800" dirty="0"/>
          </a:p>
        </p:txBody>
      </p:sp>
    </p:spTree>
    <p:extLst>
      <p:ext uri="{BB962C8B-B14F-4D97-AF65-F5344CB8AC3E}">
        <p14:creationId xmlns:p14="http://schemas.microsoft.com/office/powerpoint/2010/main" val="3461602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Risultato immagini per blood pressure signal">
            <a:extLst>
              <a:ext uri="{FF2B5EF4-FFF2-40B4-BE49-F238E27FC236}">
                <a16:creationId xmlns:a16="http://schemas.microsoft.com/office/drawing/2014/main" id="{BBC7CA06-5D18-4158-9C05-CAE8233F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95" y="3484120"/>
            <a:ext cx="5398000" cy="2554061"/>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Risultato immagini per EEG signals">
            <a:extLst>
              <a:ext uri="{FF2B5EF4-FFF2-40B4-BE49-F238E27FC236}">
                <a16:creationId xmlns:a16="http://schemas.microsoft.com/office/drawing/2014/main" id="{4B521B87-C1B2-4F54-B444-9D395C184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41331"/>
            <a:ext cx="5638800" cy="245287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E6E8F3B-4C0B-422D-B11E-A931D205C415}"/>
              </a:ext>
            </a:extLst>
          </p:cNvPr>
          <p:cNvSpPr txBox="1"/>
          <p:nvPr/>
        </p:nvSpPr>
        <p:spPr>
          <a:xfrm>
            <a:off x="332696" y="3039122"/>
            <a:ext cx="2545890" cy="400110"/>
          </a:xfrm>
          <a:prstGeom prst="rect">
            <a:avLst/>
          </a:prstGeom>
          <a:noFill/>
        </p:spPr>
        <p:txBody>
          <a:bodyPr wrap="none" rtlCol="0">
            <a:spAutoFit/>
          </a:bodyPr>
          <a:lstStyle/>
          <a:p>
            <a:r>
              <a:rPr lang="it-IT" sz="2000" b="1" dirty="0" err="1">
                <a:solidFill>
                  <a:schemeClr val="accent1">
                    <a:lumMod val="75000"/>
                  </a:schemeClr>
                </a:solidFill>
              </a:rPr>
              <a:t>Cardiovascular</a:t>
            </a:r>
            <a:r>
              <a:rPr lang="it-IT" sz="2000" b="1" dirty="0">
                <a:solidFill>
                  <a:schemeClr val="accent1">
                    <a:lumMod val="75000"/>
                  </a:schemeClr>
                </a:solidFill>
              </a:rPr>
              <a:t> system</a:t>
            </a:r>
          </a:p>
        </p:txBody>
      </p:sp>
      <p:sp>
        <p:nvSpPr>
          <p:cNvPr id="6" name="CasellaDiTesto 5">
            <a:extLst>
              <a:ext uri="{FF2B5EF4-FFF2-40B4-BE49-F238E27FC236}">
                <a16:creationId xmlns:a16="http://schemas.microsoft.com/office/drawing/2014/main" id="{1C4CC267-5C00-41A0-8CD4-52014E353C0E}"/>
              </a:ext>
            </a:extLst>
          </p:cNvPr>
          <p:cNvSpPr txBox="1"/>
          <p:nvPr/>
        </p:nvSpPr>
        <p:spPr>
          <a:xfrm>
            <a:off x="6007152" y="3039122"/>
            <a:ext cx="2600135" cy="400110"/>
          </a:xfrm>
          <a:prstGeom prst="rect">
            <a:avLst/>
          </a:prstGeom>
          <a:noFill/>
        </p:spPr>
        <p:txBody>
          <a:bodyPr wrap="none" rtlCol="0">
            <a:spAutoFit/>
          </a:bodyPr>
          <a:lstStyle/>
          <a:p>
            <a:r>
              <a:rPr lang="it-IT" sz="2000" b="1" dirty="0" err="1">
                <a:solidFill>
                  <a:schemeClr val="accent1">
                    <a:lumMod val="75000"/>
                  </a:schemeClr>
                </a:solidFill>
              </a:rPr>
              <a:t>Neurosensorial</a:t>
            </a:r>
            <a:r>
              <a:rPr lang="it-IT" sz="2000" b="1" dirty="0">
                <a:solidFill>
                  <a:schemeClr val="accent1">
                    <a:lumMod val="75000"/>
                  </a:schemeClr>
                </a:solidFill>
              </a:rPr>
              <a:t> system</a:t>
            </a:r>
          </a:p>
        </p:txBody>
      </p:sp>
      <p:sp>
        <p:nvSpPr>
          <p:cNvPr id="4" name="Title 2">
            <a:extLst>
              <a:ext uri="{FF2B5EF4-FFF2-40B4-BE49-F238E27FC236}">
                <a16:creationId xmlns:a16="http://schemas.microsoft.com/office/drawing/2014/main" id="{C6F28BEB-BE6F-28C3-E012-8F8DA14975EA}"/>
              </a:ext>
            </a:extLst>
          </p:cNvPr>
          <p:cNvSpPr txBox="1">
            <a:spLocks/>
          </p:cNvSpPr>
          <p:nvPr/>
        </p:nvSpPr>
        <p:spPr>
          <a:xfrm>
            <a:off x="444330" y="2494740"/>
            <a:ext cx="11441391" cy="840400"/>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tx2"/>
                </a:solidFill>
                <a:latin typeface="Arial"/>
                <a:ea typeface="+mj-ea"/>
                <a:cs typeface="Arial"/>
              </a:defRPr>
            </a:lvl1pPr>
          </a:lstStyle>
          <a:p>
            <a:r>
              <a:rPr lang="it-IT" sz="2800" dirty="0" err="1"/>
              <a:t>Multichannel</a:t>
            </a:r>
            <a:r>
              <a:rPr lang="it-IT" sz="2800" dirty="0"/>
              <a:t>: </a:t>
            </a:r>
            <a:r>
              <a:rPr lang="it-IT" sz="2800" dirty="0" err="1"/>
              <a:t>relationshops</a:t>
            </a:r>
            <a:r>
              <a:rPr lang="it-IT" sz="2800" dirty="0"/>
              <a:t> </a:t>
            </a:r>
            <a:r>
              <a:rPr lang="it-IT" sz="2800" dirty="0" err="1"/>
              <a:t>among</a:t>
            </a:r>
            <a:r>
              <a:rPr lang="it-IT" sz="2800" dirty="0"/>
              <a:t> </a:t>
            </a:r>
            <a:r>
              <a:rPr lang="it-IT" sz="2800" dirty="0" err="1"/>
              <a:t>channels</a:t>
            </a:r>
            <a:r>
              <a:rPr lang="it-IT" sz="2800" dirty="0"/>
              <a:t> and </a:t>
            </a:r>
            <a:r>
              <a:rPr lang="it-IT" sz="2800" dirty="0" err="1"/>
              <a:t>signals</a:t>
            </a:r>
            <a:endParaRPr lang="it-IT" sz="2800" dirty="0"/>
          </a:p>
        </p:txBody>
      </p:sp>
    </p:spTree>
    <p:extLst>
      <p:ext uri="{BB962C8B-B14F-4D97-AF65-F5344CB8AC3E}">
        <p14:creationId xmlns:p14="http://schemas.microsoft.com/office/powerpoint/2010/main" val="1712185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3636DE3-3AA7-47C5-A950-E0A3501D75BC}"/>
              </a:ext>
            </a:extLst>
          </p:cNvPr>
          <p:cNvSpPr>
            <a:spLocks noGrp="1"/>
          </p:cNvSpPr>
          <p:nvPr>
            <p:ph type="title"/>
          </p:nvPr>
        </p:nvSpPr>
        <p:spPr/>
        <p:txBody>
          <a:bodyPr/>
          <a:lstStyle/>
          <a:p>
            <a:r>
              <a:rPr lang="it-IT" dirty="0"/>
              <a:t>Cardio-</a:t>
            </a:r>
            <a:r>
              <a:rPr lang="it-IT" dirty="0" err="1"/>
              <a:t>Respiratory</a:t>
            </a:r>
            <a:r>
              <a:rPr lang="it-IT" dirty="0"/>
              <a:t> System</a:t>
            </a:r>
            <a:endParaRPr lang="it-VA" dirty="0"/>
          </a:p>
        </p:txBody>
      </p:sp>
      <p:grpSp>
        <p:nvGrpSpPr>
          <p:cNvPr id="2" name="Group 4">
            <a:extLst>
              <a:ext uri="{FF2B5EF4-FFF2-40B4-BE49-F238E27FC236}">
                <a16:creationId xmlns:a16="http://schemas.microsoft.com/office/drawing/2014/main" id="{4F953524-8F5F-E7A5-FC29-3ED9B4CB73E6}"/>
              </a:ext>
            </a:extLst>
          </p:cNvPr>
          <p:cNvGrpSpPr>
            <a:grpSpLocks/>
          </p:cNvGrpSpPr>
          <p:nvPr/>
        </p:nvGrpSpPr>
        <p:grpSpPr bwMode="auto">
          <a:xfrm>
            <a:off x="1251284" y="832585"/>
            <a:ext cx="9841832" cy="4966636"/>
            <a:chOff x="357" y="1361"/>
            <a:chExt cx="4603" cy="2199"/>
          </a:xfrm>
        </p:grpSpPr>
        <p:graphicFrame>
          <p:nvGraphicFramePr>
            <p:cNvPr id="4" name="Object 5">
              <a:extLst>
                <a:ext uri="{FF2B5EF4-FFF2-40B4-BE49-F238E27FC236}">
                  <a16:creationId xmlns:a16="http://schemas.microsoft.com/office/drawing/2014/main" id="{74439A95-068D-6841-B30B-74B2EC2AB935}"/>
                </a:ext>
              </a:extLst>
            </p:cNvPr>
            <p:cNvGraphicFramePr>
              <a:graphicFrameLocks noChangeAspect="1"/>
            </p:cNvGraphicFramePr>
            <p:nvPr/>
          </p:nvGraphicFramePr>
          <p:xfrm>
            <a:off x="357" y="1399"/>
            <a:ext cx="1761" cy="2140"/>
          </p:xfrm>
          <a:graphic>
            <a:graphicData uri="http://schemas.openxmlformats.org/presentationml/2006/ole">
              <mc:AlternateContent xmlns:mc="http://schemas.openxmlformats.org/markup-compatibility/2006">
                <mc:Choice xmlns:v="urn:schemas-microsoft-com:vml" Requires="v">
                  <p:oleObj name="Immagine" r:id="rId3" imgW="2343912" imgH="2633472" progId="Word.Picture.8">
                    <p:embed/>
                  </p:oleObj>
                </mc:Choice>
                <mc:Fallback>
                  <p:oleObj name="Immagine" r:id="rId3" imgW="2343912" imgH="2633472" progId="Word.Picture.8">
                    <p:embed/>
                    <p:pic>
                      <p:nvPicPr>
                        <p:cNvPr id="64517" name="Object 5">
                          <a:extLst>
                            <a:ext uri="{FF2B5EF4-FFF2-40B4-BE49-F238E27FC236}">
                              <a16:creationId xmlns:a16="http://schemas.microsoft.com/office/drawing/2014/main" id="{B88B7E31-61EB-4F0C-958C-EFEA76584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 y="1399"/>
                          <a:ext cx="1761" cy="2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6">
              <a:extLst>
                <a:ext uri="{FF2B5EF4-FFF2-40B4-BE49-F238E27FC236}">
                  <a16:creationId xmlns:a16="http://schemas.microsoft.com/office/drawing/2014/main" id="{B0F0763D-5059-7255-D71C-70E24DB64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 y="1361"/>
              <a:ext cx="2966" cy="21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684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05A33-6F55-A8EC-59B1-46D09ADD923A}"/>
              </a:ext>
            </a:extLst>
          </p:cNvPr>
          <p:cNvSpPr>
            <a:spLocks noGrp="1"/>
          </p:cNvSpPr>
          <p:nvPr>
            <p:ph type="title"/>
          </p:nvPr>
        </p:nvSpPr>
        <p:spPr/>
        <p:txBody>
          <a:bodyPr/>
          <a:lstStyle/>
          <a:p>
            <a:r>
              <a:rPr lang="it-IT" dirty="0"/>
              <a:t>Multivariate AR model</a:t>
            </a:r>
          </a:p>
        </p:txBody>
      </p:sp>
      <mc:AlternateContent xmlns:mc="http://schemas.openxmlformats.org/markup-compatibility/2006" xmlns:a14="http://schemas.microsoft.com/office/drawing/2010/main">
        <mc:Choice Requires="a14">
          <p:sp>
            <p:nvSpPr>
              <p:cNvPr id="7" name="Object 4">
                <a:extLst>
                  <a:ext uri="{FF2B5EF4-FFF2-40B4-BE49-F238E27FC236}">
                    <a16:creationId xmlns:a16="http://schemas.microsoft.com/office/drawing/2014/main" id="{6E864264-A37C-F0D2-C15F-8B37CF5CA802}"/>
                  </a:ext>
                </a:extLst>
              </p:cNvPr>
              <p:cNvSpPr txBox="1"/>
              <p:nvPr/>
            </p:nvSpPr>
            <p:spPr bwMode="auto">
              <a:xfrm>
                <a:off x="3426181" y="5001425"/>
                <a:ext cx="8765819" cy="1214990"/>
              </a:xfrm>
              <a:prstGeom prst="rect">
                <a:avLst/>
              </a:prstGeom>
              <a:solidFill>
                <a:srgbClr val="FFFFFF"/>
              </a:solidFill>
              <a:ln>
                <a:noFill/>
              </a:ln>
              <a:effectLst/>
            </p:spPr>
            <p:txBody>
              <a:bodyPr>
                <a:normAutofit/>
              </a:bodyPr>
              <a:lstStyle/>
              <a:p>
                <a:r>
                  <a:rPr lang="it-IT" sz="1600" b="0" dirty="0">
                    <a:solidFill>
                      <a:srgbClr val="000000"/>
                    </a:solidFill>
                    <a:latin typeface="Cambria Math" panose="02040503050406030204" pitchFamily="18" charset="0"/>
                    <a:ea typeface="Cambria Math" panose="02040503050406030204" pitchFamily="18" charset="0"/>
                  </a:rPr>
                  <a:t>RR</a:t>
                </a:r>
                <a14:m>
                  <m:oMath xmlns:m="http://schemas.openxmlformats.org/officeDocument/2006/math">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𝑛</m:t>
                        </m:r>
                      </m:e>
                    </m:d>
                    <m:r>
                      <a:rPr lang="it-IT" sz="1600" i="1">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=1</m:t>
                        </m:r>
                      </m:sub>
                      <m:sup>
                        <m:r>
                          <a:rPr lang="it-IT" sz="1600" b="0" i="1" smtClean="0">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11</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𝑅𝑅</m:t>
                        </m:r>
                        <m:r>
                          <a:rPr lang="it-IT" sz="1600" b="0" i="1" smtClean="0">
                            <a:solidFill>
                              <a:srgbClr val="000000"/>
                            </a:solidFill>
                            <a:latin typeface="Cambria Math" panose="02040503050406030204" pitchFamily="18" charset="0"/>
                          </a:rPr>
                          <m:t>(</m:t>
                        </m:r>
                      </m:e>
                    </m:nary>
                    <m:r>
                      <a:rPr lang="it-IT" sz="1600" b="0" i="1" smtClean="0">
                        <a:solidFill>
                          <a:srgbClr val="000000"/>
                        </a:solidFill>
                        <a:latin typeface="Cambria Math" panose="02040503050406030204" pitchFamily="18" charset="0"/>
                      </a:rPr>
                      <m:t>𝑛</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i="1">
                                <a:solidFill>
                                  <a:srgbClr val="000000"/>
                                </a:solidFill>
                                <a:latin typeface="Cambria Math" panose="02040503050406030204" pitchFamily="18" charset="0"/>
                              </a:rPr>
                              <m:t>1</m:t>
                            </m:r>
                            <m:r>
                              <a:rPr lang="it-IT" sz="1600" b="0" i="1" smtClean="0">
                                <a:solidFill>
                                  <a:srgbClr val="000000"/>
                                </a:solidFill>
                                <a:latin typeface="Cambria Math" panose="02040503050406030204" pitchFamily="18" charset="0"/>
                              </a:rPr>
                              <m:t>2</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𝑆𝐵𝑃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i="1">
                                <a:solidFill>
                                  <a:srgbClr val="000000"/>
                                </a:solidFill>
                                <a:latin typeface="Cambria Math" panose="02040503050406030204" pitchFamily="18" charset="0"/>
                              </a:rPr>
                              <m:t>1</m:t>
                            </m:r>
                            <m:r>
                              <a:rPr lang="it-IT" sz="1600" b="0" i="1" smtClean="0">
                                <a:solidFill>
                                  <a:srgbClr val="000000"/>
                                </a:solidFill>
                                <a:latin typeface="Cambria Math" panose="02040503050406030204" pitchFamily="18" charset="0"/>
                              </a:rPr>
                              <m:t>3</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i="1">
                            <a:solidFill>
                              <a:srgbClr val="000000"/>
                            </a:solidFill>
                            <a:latin typeface="Cambria Math" panose="02040503050406030204" pitchFamily="18" charset="0"/>
                          </a:rPr>
                          <m:t>𝑅</m:t>
                        </m:r>
                        <m:r>
                          <a:rPr lang="it-IT" sz="1600" b="0" i="1" smtClean="0">
                            <a:solidFill>
                              <a:srgbClr val="000000"/>
                            </a:solidFill>
                            <a:latin typeface="Cambria Math" panose="02040503050406030204" pitchFamily="18" charset="0"/>
                          </a:rPr>
                          <m:t>𝐸𝑆𝑃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oMath>
                </a14:m>
                <a:r>
                  <a:rPr lang="it-IT" sz="1600" dirty="0"/>
                  <a:t>e(n)</a:t>
                </a:r>
              </a:p>
              <a:p>
                <a:r>
                  <a:rPr lang="it-IT" sz="1600" b="0" dirty="0">
                    <a:solidFill>
                      <a:srgbClr val="000000"/>
                    </a:solidFill>
                    <a:latin typeface="Cambria Math" panose="02040503050406030204" pitchFamily="18" charset="0"/>
                    <a:ea typeface="Cambria Math" panose="02040503050406030204" pitchFamily="18" charset="0"/>
                  </a:rPr>
                  <a:t>SBP</a:t>
                </a:r>
                <a14:m>
                  <m:oMath xmlns:m="http://schemas.openxmlformats.org/officeDocument/2006/math">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𝑛</m:t>
                        </m:r>
                      </m:e>
                    </m:d>
                    <m:r>
                      <a:rPr lang="it-IT" sz="1600" i="1">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=1</m:t>
                        </m:r>
                      </m:sub>
                      <m:sup>
                        <m:r>
                          <a:rPr lang="it-IT" sz="1600" b="0" i="1" smtClean="0">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21</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𝑅𝑅</m:t>
                        </m:r>
                        <m:r>
                          <a:rPr lang="it-IT" sz="1600" b="0" i="1" smtClean="0">
                            <a:solidFill>
                              <a:srgbClr val="000000"/>
                            </a:solidFill>
                            <a:latin typeface="Cambria Math" panose="02040503050406030204" pitchFamily="18" charset="0"/>
                          </a:rPr>
                          <m:t>(</m:t>
                        </m:r>
                      </m:e>
                    </m:nary>
                    <m:r>
                      <a:rPr lang="it-IT" sz="1600" b="0" i="1" smtClean="0">
                        <a:solidFill>
                          <a:srgbClr val="000000"/>
                        </a:solidFill>
                        <a:latin typeface="Cambria Math" panose="02040503050406030204" pitchFamily="18" charset="0"/>
                      </a:rPr>
                      <m:t>𝑛</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22</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𝑆𝐵𝑃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23</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i="1">
                            <a:solidFill>
                              <a:srgbClr val="000000"/>
                            </a:solidFill>
                            <a:latin typeface="Cambria Math" panose="02040503050406030204" pitchFamily="18" charset="0"/>
                          </a:rPr>
                          <m:t>𝑅</m:t>
                        </m:r>
                        <m:r>
                          <a:rPr lang="it-IT" sz="1600" b="0" i="1" smtClean="0">
                            <a:solidFill>
                              <a:srgbClr val="000000"/>
                            </a:solidFill>
                            <a:latin typeface="Cambria Math" panose="02040503050406030204" pitchFamily="18" charset="0"/>
                          </a:rPr>
                          <m:t>𝐸𝑆𝑃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oMath>
                </a14:m>
                <a:r>
                  <a:rPr lang="it-IT" sz="1600" dirty="0"/>
                  <a:t>e(n)</a:t>
                </a:r>
              </a:p>
              <a:p>
                <a:r>
                  <a:rPr lang="it-IT" sz="1600" b="0" dirty="0">
                    <a:solidFill>
                      <a:srgbClr val="000000"/>
                    </a:solidFill>
                    <a:latin typeface="Cambria Math" panose="02040503050406030204" pitchFamily="18" charset="0"/>
                    <a:ea typeface="Cambria Math" panose="02040503050406030204" pitchFamily="18" charset="0"/>
                  </a:rPr>
                  <a:t>RESP</a:t>
                </a:r>
                <a14:m>
                  <m:oMath xmlns:m="http://schemas.openxmlformats.org/officeDocument/2006/math">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𝑛</m:t>
                        </m:r>
                      </m:e>
                    </m:d>
                    <m:r>
                      <a:rPr lang="it-IT" sz="1600" i="1">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=1</m:t>
                        </m:r>
                      </m:sub>
                      <m:sup>
                        <m:r>
                          <a:rPr lang="it-IT" sz="1600" b="0" i="1" smtClean="0">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31</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𝑅𝑅</m:t>
                        </m:r>
                        <m:r>
                          <a:rPr lang="it-IT" sz="1600" b="0" i="1" smtClean="0">
                            <a:solidFill>
                              <a:srgbClr val="000000"/>
                            </a:solidFill>
                            <a:latin typeface="Cambria Math" panose="02040503050406030204" pitchFamily="18" charset="0"/>
                          </a:rPr>
                          <m:t>(</m:t>
                        </m:r>
                      </m:e>
                    </m:nary>
                    <m:r>
                      <a:rPr lang="it-IT" sz="1600" b="0" i="1" smtClean="0">
                        <a:solidFill>
                          <a:srgbClr val="000000"/>
                        </a:solidFill>
                        <a:latin typeface="Cambria Math" panose="02040503050406030204" pitchFamily="18" charset="0"/>
                      </a:rPr>
                      <m:t>𝑛</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32</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𝑆𝐵𝑃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33</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i="1">
                            <a:solidFill>
                              <a:srgbClr val="000000"/>
                            </a:solidFill>
                            <a:latin typeface="Cambria Math" panose="02040503050406030204" pitchFamily="18" charset="0"/>
                          </a:rPr>
                          <m:t>𝑅</m:t>
                        </m:r>
                        <m:r>
                          <a:rPr lang="it-IT" sz="1600" b="0" i="1" smtClean="0">
                            <a:solidFill>
                              <a:srgbClr val="000000"/>
                            </a:solidFill>
                            <a:latin typeface="Cambria Math" panose="02040503050406030204" pitchFamily="18" charset="0"/>
                          </a:rPr>
                          <m:t>𝐸𝑆𝑃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oMath>
                </a14:m>
                <a:r>
                  <a:rPr lang="it-IT" sz="1600" dirty="0"/>
                  <a:t>e(n)</a:t>
                </a:r>
              </a:p>
            </p:txBody>
          </p:sp>
        </mc:Choice>
        <mc:Fallback xmlns="">
          <p:sp>
            <p:nvSpPr>
              <p:cNvPr id="7" name="Object 4">
                <a:extLst>
                  <a:ext uri="{FF2B5EF4-FFF2-40B4-BE49-F238E27FC236}">
                    <a16:creationId xmlns:a16="http://schemas.microsoft.com/office/drawing/2014/main" id="{6E864264-A37C-F0D2-C15F-8B37CF5CA802}"/>
                  </a:ext>
                </a:extLst>
              </p:cNvPr>
              <p:cNvSpPr txBox="1">
                <a:spLocks noRot="1" noChangeAspect="1" noMove="1" noResize="1" noEditPoints="1" noAdjustHandles="1" noChangeArrowheads="1" noChangeShapeType="1" noTextEdit="1"/>
              </p:cNvSpPr>
              <p:nvPr/>
            </p:nvSpPr>
            <p:spPr bwMode="auto">
              <a:xfrm>
                <a:off x="3426181" y="5001425"/>
                <a:ext cx="8765819" cy="1214990"/>
              </a:xfrm>
              <a:prstGeom prst="rect">
                <a:avLst/>
              </a:prstGeom>
              <a:blipFill>
                <a:blip r:embed="rId3"/>
                <a:stretch>
                  <a:fillRect l="-348" t="-29000" b="-21000"/>
                </a:stretch>
              </a:blipFill>
              <a:ln>
                <a:noFill/>
              </a:ln>
              <a:effectLst/>
            </p:spPr>
            <p:txBody>
              <a:bodyPr/>
              <a:lstStyle/>
              <a:p>
                <a:r>
                  <a:rPr lang="it-IT">
                    <a:noFill/>
                  </a:rPr>
                  <a:t> </a:t>
                </a:r>
              </a:p>
            </p:txBody>
          </p:sp>
        </mc:Fallback>
      </mc:AlternateContent>
      <p:pic>
        <p:nvPicPr>
          <p:cNvPr id="12" name="Picture 11">
            <a:extLst>
              <a:ext uri="{FF2B5EF4-FFF2-40B4-BE49-F238E27FC236}">
                <a16:creationId xmlns:a16="http://schemas.microsoft.com/office/drawing/2014/main" id="{784A6288-B19D-1C4D-84DF-C45F5607DDE7}"/>
              </a:ext>
            </a:extLst>
          </p:cNvPr>
          <p:cNvPicPr>
            <a:picLocks noChangeAspect="1"/>
          </p:cNvPicPr>
          <p:nvPr/>
        </p:nvPicPr>
        <p:blipFill rotWithShape="1">
          <a:blip r:embed="rId4"/>
          <a:srcRect b="26039"/>
          <a:stretch/>
        </p:blipFill>
        <p:spPr>
          <a:xfrm>
            <a:off x="6939171" y="503692"/>
            <a:ext cx="5130591" cy="4492920"/>
          </a:xfrm>
          <a:prstGeom prst="rect">
            <a:avLst/>
          </a:prstGeom>
        </p:spPr>
      </p:pic>
      <mc:AlternateContent xmlns:mc="http://schemas.openxmlformats.org/markup-compatibility/2006" xmlns:a14="http://schemas.microsoft.com/office/drawing/2010/main">
        <mc:Choice Requires="a14">
          <p:sp>
            <p:nvSpPr>
              <p:cNvPr id="2" name="Object 4">
                <a:extLst>
                  <a:ext uri="{FF2B5EF4-FFF2-40B4-BE49-F238E27FC236}">
                    <a16:creationId xmlns:a16="http://schemas.microsoft.com/office/drawing/2014/main" id="{52B660BB-416F-4AC8-AB13-7DD209AD632A}"/>
                  </a:ext>
                </a:extLst>
              </p:cNvPr>
              <p:cNvSpPr txBox="1"/>
              <p:nvPr/>
            </p:nvSpPr>
            <p:spPr bwMode="auto">
              <a:xfrm>
                <a:off x="745642" y="3645568"/>
                <a:ext cx="5627984" cy="749469"/>
              </a:xfrm>
              <a:prstGeom prst="rect">
                <a:avLst/>
              </a:prstGeom>
              <a:solidFill>
                <a:srgbClr val="FFFFFF"/>
              </a:solidFill>
              <a:ln>
                <a:noFill/>
              </a:ln>
              <a:effectLst/>
            </p:spPr>
            <p:txBody>
              <a:bodyPr>
                <a:normAutofit fontScale="92500"/>
              </a:bodyPr>
              <a:lstStyle/>
              <a:p>
                <a:r>
                  <a:rPr lang="it-IT" sz="1600" b="0" dirty="0">
                    <a:solidFill>
                      <a:srgbClr val="000000"/>
                    </a:solidFill>
                    <a:latin typeface="Cambria Math" panose="02040503050406030204" pitchFamily="18" charset="0"/>
                    <a:ea typeface="Cambria Math" panose="02040503050406030204" pitchFamily="18" charset="0"/>
                  </a:rPr>
                  <a:t>RR</a:t>
                </a:r>
                <a14:m>
                  <m:oMath xmlns:m="http://schemas.openxmlformats.org/officeDocument/2006/math">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𝑛</m:t>
                        </m:r>
                      </m:e>
                    </m:d>
                    <m:r>
                      <a:rPr lang="it-IT" sz="1600" i="1">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=1</m:t>
                        </m:r>
                      </m:sub>
                      <m:sup>
                        <m:r>
                          <a:rPr lang="it-IT" sz="1600" b="0" i="1" smtClean="0">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11</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𝑅𝑅</m:t>
                        </m:r>
                        <m:r>
                          <a:rPr lang="it-IT" sz="1600" b="0" i="1" smtClean="0">
                            <a:solidFill>
                              <a:srgbClr val="000000"/>
                            </a:solidFill>
                            <a:latin typeface="Cambria Math" panose="02040503050406030204" pitchFamily="18" charset="0"/>
                          </a:rPr>
                          <m:t>(</m:t>
                        </m:r>
                      </m:e>
                    </m:nary>
                    <m:r>
                      <a:rPr lang="it-IT" sz="1600" b="0" i="1" smtClean="0">
                        <a:solidFill>
                          <a:srgbClr val="000000"/>
                        </a:solidFill>
                        <a:latin typeface="Cambria Math" panose="02040503050406030204" pitchFamily="18" charset="0"/>
                      </a:rPr>
                      <m:t>𝑛</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i="1">
                                <a:solidFill>
                                  <a:srgbClr val="000000"/>
                                </a:solidFill>
                                <a:latin typeface="Cambria Math" panose="02040503050406030204" pitchFamily="18" charset="0"/>
                              </a:rPr>
                              <m:t>1</m:t>
                            </m:r>
                            <m:r>
                              <a:rPr lang="it-IT" sz="1600" b="0" i="1" smtClean="0">
                                <a:solidFill>
                                  <a:srgbClr val="000000"/>
                                </a:solidFill>
                                <a:latin typeface="Cambria Math" panose="02040503050406030204" pitchFamily="18" charset="0"/>
                              </a:rPr>
                              <m:t>2</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𝑆𝐵𝑃</m:t>
                        </m:r>
                        <m:r>
                          <a:rPr lang="it-IT" sz="1600" i="1">
                            <a:solidFill>
                              <a:srgbClr val="000000"/>
                            </a:solidFill>
                            <a:latin typeface="Cambria Math" panose="02040503050406030204" pitchFamily="18" charset="0"/>
                          </a:rPr>
                          <m:t>(</m:t>
                        </m:r>
                      </m:e>
                    </m:nary>
                    <m:r>
                      <a:rPr lang="it-IT" sz="1600" i="1" smtClean="0">
                        <a:solidFill>
                          <a:srgbClr val="000000"/>
                        </a:solidFill>
                        <a:latin typeface="Cambria Math" panose="02040503050406030204" pitchFamily="18" charset="0"/>
                      </a:rPr>
                      <m:t>𝑛</m:t>
                    </m:r>
                    <m:r>
                      <a:rPr lang="it-IT" sz="1600" i="1" smtClean="0">
                        <a:solidFill>
                          <a:srgbClr val="000000"/>
                        </a:solidFill>
                        <a:latin typeface="Cambria Math" panose="02040503050406030204" pitchFamily="18" charset="0"/>
                      </a:rPr>
                      <m:t>−</m:t>
                    </m:r>
                    <m:r>
                      <a:rPr lang="it-IT" sz="1600" i="1" smtClean="0">
                        <a:solidFill>
                          <a:srgbClr val="000000"/>
                        </a:solidFill>
                        <a:latin typeface="Cambria Math" panose="02040503050406030204" pitchFamily="18" charset="0"/>
                      </a:rPr>
                      <m:t>𝑘</m:t>
                    </m:r>
                    <m:r>
                      <m:rPr>
                        <m:nor/>
                      </m:rPr>
                      <a:rPr lang="it-IT" sz="1600" b="0" i="0" smtClean="0">
                        <a:solidFill>
                          <a:srgbClr val="000000"/>
                        </a:solidFill>
                        <a:latin typeface="Cambria Math" panose="02040503050406030204" pitchFamily="18" charset="0"/>
                      </a:rPr>
                      <m:t>) </m:t>
                    </m:r>
                    <m:r>
                      <m:rPr>
                        <m:nor/>
                      </m:rPr>
                      <a:rPr lang="it-IT" sz="1600" dirty="0"/>
                      <m:t>+ </m:t>
                    </m:r>
                    <m:r>
                      <m:rPr>
                        <m:nor/>
                      </m:rPr>
                      <a:rPr lang="it-IT" sz="1600" dirty="0"/>
                      <m:t>e</m:t>
                    </m:r>
                    <m:r>
                      <m:rPr>
                        <m:nor/>
                      </m:rPr>
                      <a:rPr lang="it-IT" sz="1600" dirty="0"/>
                      <m:t>(</m:t>
                    </m:r>
                    <m:r>
                      <m:rPr>
                        <m:nor/>
                      </m:rPr>
                      <a:rPr lang="it-IT" sz="1600" dirty="0"/>
                      <m:t>n</m:t>
                    </m:r>
                    <m:r>
                      <m:rPr>
                        <m:nor/>
                      </m:rPr>
                      <a:rPr lang="it-IT" sz="1600" dirty="0"/>
                      <m:t>)</m:t>
                    </m:r>
                  </m:oMath>
                </a14:m>
                <a:endParaRPr lang="it-IT" sz="1600" b="0" dirty="0">
                  <a:solidFill>
                    <a:srgbClr val="000000"/>
                  </a:solidFill>
                  <a:latin typeface="Cambria Math" panose="02040503050406030204" pitchFamily="18" charset="0"/>
                  <a:ea typeface="Cambria Math" panose="02040503050406030204" pitchFamily="18" charset="0"/>
                </a:endParaRPr>
              </a:p>
              <a:p>
                <a:r>
                  <a:rPr lang="it-IT" sz="1600" b="0" dirty="0">
                    <a:solidFill>
                      <a:srgbClr val="000000"/>
                    </a:solidFill>
                    <a:latin typeface="Cambria Math" panose="02040503050406030204" pitchFamily="18" charset="0"/>
                    <a:ea typeface="Cambria Math" panose="02040503050406030204" pitchFamily="18" charset="0"/>
                  </a:rPr>
                  <a:t>SBP</a:t>
                </a:r>
                <a14:m>
                  <m:oMath xmlns:m="http://schemas.openxmlformats.org/officeDocument/2006/math">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𝑛</m:t>
                        </m:r>
                      </m:e>
                    </m:d>
                    <m:r>
                      <a:rPr lang="it-IT" sz="1600" i="1">
                        <a:solidFill>
                          <a:srgbClr val="000000"/>
                        </a:solidFill>
                        <a:latin typeface="Cambria Math" panose="02040503050406030204" pitchFamily="18" charset="0"/>
                      </a:rPr>
                      <m:t>=</m:t>
                    </m:r>
                    <m:nary>
                      <m:naryPr>
                        <m:chr m:val="∑"/>
                        <m:ctrlPr>
                          <a:rPr lang="it-IT" sz="1600" i="1" smtClean="0">
                            <a:solidFill>
                              <a:srgbClr val="000000"/>
                            </a:solidFill>
                            <a:latin typeface="Cambria Math" panose="02040503050406030204" pitchFamily="18" charset="0"/>
                          </a:rPr>
                        </m:ctrlPr>
                      </m:naryPr>
                      <m:sub>
                        <m:r>
                          <m:rPr>
                            <m:brk m:alnAt="23"/>
                          </m:rP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=1</m:t>
                        </m:r>
                      </m:sub>
                      <m:sup>
                        <m:r>
                          <a:rPr lang="it-IT" sz="1600" b="0" i="1" smtClean="0">
                            <a:solidFill>
                              <a:srgbClr val="000000"/>
                            </a:solidFill>
                            <a:latin typeface="Cambria Math" panose="02040503050406030204" pitchFamily="18" charset="0"/>
                          </a:rPr>
                          <m:t>𝑝</m:t>
                        </m:r>
                      </m:sup>
                      <m:e>
                        <m:sSub>
                          <m:sSubPr>
                            <m:ctrlPr>
                              <a:rPr lang="it-IT" sz="160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21</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𝑅𝑅</m:t>
                        </m:r>
                        <m:r>
                          <a:rPr lang="it-IT" sz="1600" b="0" i="1" smtClean="0">
                            <a:solidFill>
                              <a:srgbClr val="000000"/>
                            </a:solidFill>
                            <a:latin typeface="Cambria Math" panose="02040503050406030204" pitchFamily="18" charset="0"/>
                          </a:rPr>
                          <m:t>(</m:t>
                        </m:r>
                      </m:e>
                    </m:nary>
                    <m:r>
                      <a:rPr lang="it-IT" sz="1600" b="0" i="1" smtClean="0">
                        <a:solidFill>
                          <a:srgbClr val="000000"/>
                        </a:solidFill>
                        <a:latin typeface="Cambria Math" panose="02040503050406030204" pitchFamily="18" charset="0"/>
                      </a:rPr>
                      <m:t>𝑛</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chr m:val="∑"/>
                        <m:ctrlPr>
                          <a:rPr lang="it-IT" sz="1600" i="1">
                            <a:solidFill>
                              <a:srgbClr val="000000"/>
                            </a:solidFill>
                            <a:latin typeface="Cambria Math" panose="02040503050406030204" pitchFamily="18" charset="0"/>
                          </a:rPr>
                        </m:ctrlPr>
                      </m:naryPr>
                      <m:sub>
                        <m:r>
                          <m:rPr>
                            <m:brk m:alnAt="23"/>
                          </m:rP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=1</m:t>
                        </m:r>
                      </m:sub>
                      <m:sup>
                        <m:r>
                          <a:rPr lang="it-IT" sz="1600" i="1">
                            <a:solidFill>
                              <a:srgbClr val="000000"/>
                            </a:solidFill>
                            <a:latin typeface="Cambria Math" panose="02040503050406030204" pitchFamily="18" charset="0"/>
                          </a:rPr>
                          <m:t>𝑝</m:t>
                        </m:r>
                      </m:sup>
                      <m:e>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𝑎</m:t>
                            </m:r>
                          </m:e>
                          <m:sub>
                            <m:r>
                              <a:rPr lang="it-IT" sz="1600" b="0" i="1" smtClean="0">
                                <a:solidFill>
                                  <a:srgbClr val="000000"/>
                                </a:solidFill>
                                <a:latin typeface="Cambria Math" panose="02040503050406030204" pitchFamily="18" charset="0"/>
                              </a:rPr>
                              <m:t>22</m:t>
                            </m:r>
                          </m:sub>
                        </m:sSub>
                        <m:d>
                          <m:dPr>
                            <m:ctrlPr>
                              <a:rPr lang="it-IT" sz="1600" i="1">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𝑆𝐵𝑃</m:t>
                        </m:r>
                        <m:r>
                          <a:rPr lang="it-IT" sz="1600" i="1">
                            <a:solidFill>
                              <a:srgbClr val="000000"/>
                            </a:solidFill>
                            <a:latin typeface="Cambria Math" panose="02040503050406030204" pitchFamily="18" charset="0"/>
                          </a:rPr>
                          <m:t>(</m:t>
                        </m:r>
                      </m:e>
                    </m:nary>
                    <m:r>
                      <a:rPr lang="it-IT" sz="1600" i="1">
                        <a:solidFill>
                          <a:srgbClr val="000000"/>
                        </a:solidFill>
                        <a:latin typeface="Cambria Math" panose="02040503050406030204" pitchFamily="18" charset="0"/>
                      </a:rPr>
                      <m:t>𝑛</m:t>
                    </m:r>
                    <m:r>
                      <a:rPr lang="it-IT" sz="1600" i="1">
                        <a:solidFill>
                          <a:srgbClr val="000000"/>
                        </a:solidFill>
                        <a:latin typeface="Cambria Math" panose="02040503050406030204" pitchFamily="18" charset="0"/>
                      </a:rPr>
                      <m:t>−</m:t>
                    </m:r>
                    <m:r>
                      <a:rPr lang="it-IT" sz="1600" i="1">
                        <a:solidFill>
                          <a:srgbClr val="000000"/>
                        </a:solidFill>
                        <a:latin typeface="Cambria Math" panose="02040503050406030204" pitchFamily="18" charset="0"/>
                      </a:rPr>
                      <m:t>𝑘</m:t>
                    </m:r>
                    <m:r>
                      <a:rPr lang="it-IT" sz="1600" i="1">
                        <a:solidFill>
                          <a:srgbClr val="000000"/>
                        </a:solidFill>
                        <a:latin typeface="Cambria Math" panose="02040503050406030204" pitchFamily="18" charset="0"/>
                      </a:rPr>
                      <m:t>)</m:t>
                    </m:r>
                  </m:oMath>
                </a14:m>
                <a:r>
                  <a:rPr lang="it-IT" sz="1600" dirty="0"/>
                  <a:t> + e(n)</a:t>
                </a:r>
              </a:p>
              <a:p>
                <a:endParaRPr lang="it-IT" sz="1600" dirty="0"/>
              </a:p>
              <a:p>
                <a:endParaRPr lang="it-IT" dirty="0"/>
              </a:p>
            </p:txBody>
          </p:sp>
        </mc:Choice>
        <mc:Fallback xmlns="">
          <p:sp>
            <p:nvSpPr>
              <p:cNvPr id="2" name="Object 4">
                <a:extLst>
                  <a:ext uri="{FF2B5EF4-FFF2-40B4-BE49-F238E27FC236}">
                    <a16:creationId xmlns:a16="http://schemas.microsoft.com/office/drawing/2014/main" id="{52B660BB-416F-4AC8-AB13-7DD209AD632A}"/>
                  </a:ext>
                </a:extLst>
              </p:cNvPr>
              <p:cNvSpPr txBox="1">
                <a:spLocks noRot="1" noChangeAspect="1" noMove="1" noResize="1" noEditPoints="1" noAdjustHandles="1" noChangeArrowheads="1" noChangeShapeType="1" noTextEdit="1"/>
              </p:cNvSpPr>
              <p:nvPr/>
            </p:nvSpPr>
            <p:spPr bwMode="auto">
              <a:xfrm>
                <a:off x="745642" y="3645568"/>
                <a:ext cx="5627984" cy="749469"/>
              </a:xfrm>
              <a:prstGeom prst="rect">
                <a:avLst/>
              </a:prstGeom>
              <a:blipFill>
                <a:blip r:embed="rId5"/>
                <a:stretch>
                  <a:fillRect l="-433" t="-45528" b="-54472"/>
                </a:stretch>
              </a:blipFill>
              <a:ln>
                <a:noFill/>
              </a:ln>
              <a:effectLst/>
            </p:spPr>
            <p:txBody>
              <a:bodyPr/>
              <a:lstStyle/>
              <a:p>
                <a:r>
                  <a:rPr lang="it-IT">
                    <a:noFill/>
                  </a:rPr>
                  <a:t> </a:t>
                </a:r>
              </a:p>
            </p:txBody>
          </p:sp>
        </mc:Fallback>
      </mc:AlternateContent>
      <p:pic>
        <p:nvPicPr>
          <p:cNvPr id="6" name="Picture 5">
            <a:extLst>
              <a:ext uri="{FF2B5EF4-FFF2-40B4-BE49-F238E27FC236}">
                <a16:creationId xmlns:a16="http://schemas.microsoft.com/office/drawing/2014/main" id="{8E2C71C6-9A6F-5D48-6D66-D408CCF17C27}"/>
              </a:ext>
            </a:extLst>
          </p:cNvPr>
          <p:cNvPicPr>
            <a:picLocks noChangeAspect="1"/>
          </p:cNvPicPr>
          <p:nvPr/>
        </p:nvPicPr>
        <p:blipFill>
          <a:blip r:embed="rId6"/>
          <a:stretch>
            <a:fillRect/>
          </a:stretch>
        </p:blipFill>
        <p:spPr>
          <a:xfrm>
            <a:off x="1371535" y="1009798"/>
            <a:ext cx="3614287" cy="2605538"/>
          </a:xfrm>
          <a:prstGeom prst="rect">
            <a:avLst/>
          </a:prstGeom>
          <a:ln>
            <a:solidFill>
              <a:schemeClr val="tx1"/>
            </a:solidFill>
          </a:ln>
        </p:spPr>
      </p:pic>
      <p:sp>
        <p:nvSpPr>
          <p:cNvPr id="8" name="TextBox 7">
            <a:extLst>
              <a:ext uri="{FF2B5EF4-FFF2-40B4-BE49-F238E27FC236}">
                <a16:creationId xmlns:a16="http://schemas.microsoft.com/office/drawing/2014/main" id="{62CC2C66-4466-CD37-9160-E344E1CBF633}"/>
              </a:ext>
            </a:extLst>
          </p:cNvPr>
          <p:cNvSpPr txBox="1"/>
          <p:nvPr/>
        </p:nvSpPr>
        <p:spPr>
          <a:xfrm flipH="1">
            <a:off x="1822304" y="675199"/>
            <a:ext cx="3977641" cy="307777"/>
          </a:xfrm>
          <a:prstGeom prst="rect">
            <a:avLst/>
          </a:prstGeom>
          <a:noFill/>
        </p:spPr>
        <p:txBody>
          <a:bodyPr wrap="square" rtlCol="0">
            <a:spAutoFit/>
          </a:bodyPr>
          <a:lstStyle/>
          <a:p>
            <a:r>
              <a:rPr lang="it-IT" sz="1400" b="1" dirty="0">
                <a:solidFill>
                  <a:schemeClr val="accent1">
                    <a:lumMod val="75000"/>
                  </a:schemeClr>
                </a:solidFill>
                <a:latin typeface="Arial" panose="020B0604020202020204" pitchFamily="34" charset="0"/>
                <a:cs typeface="Arial" panose="020B0604020202020204" pitchFamily="34" charset="0"/>
              </a:rPr>
              <a:t>BIVARIATE CLOSED LOOP MODEL</a:t>
            </a:r>
          </a:p>
        </p:txBody>
      </p:sp>
      <p:sp>
        <p:nvSpPr>
          <p:cNvPr id="9" name="TextBox 8">
            <a:extLst>
              <a:ext uri="{FF2B5EF4-FFF2-40B4-BE49-F238E27FC236}">
                <a16:creationId xmlns:a16="http://schemas.microsoft.com/office/drawing/2014/main" id="{676B64EF-12CA-256A-2558-EB30398E5A72}"/>
              </a:ext>
            </a:extLst>
          </p:cNvPr>
          <p:cNvSpPr txBox="1"/>
          <p:nvPr/>
        </p:nvSpPr>
        <p:spPr>
          <a:xfrm flipH="1">
            <a:off x="7909564" y="200338"/>
            <a:ext cx="3977641" cy="307777"/>
          </a:xfrm>
          <a:prstGeom prst="rect">
            <a:avLst/>
          </a:prstGeom>
          <a:noFill/>
        </p:spPr>
        <p:txBody>
          <a:bodyPr wrap="square" rtlCol="0">
            <a:spAutoFit/>
          </a:bodyPr>
          <a:lstStyle/>
          <a:p>
            <a:r>
              <a:rPr lang="it-IT" sz="1400" b="1" dirty="0">
                <a:solidFill>
                  <a:schemeClr val="accent1">
                    <a:lumMod val="75000"/>
                  </a:schemeClr>
                </a:solidFill>
                <a:latin typeface="Arial" panose="020B0604020202020204" pitchFamily="34" charset="0"/>
                <a:cs typeface="Arial" panose="020B0604020202020204" pitchFamily="34" charset="0"/>
              </a:rPr>
              <a:t>TRIVARIATE CLOSED LOOP MODEL</a:t>
            </a:r>
          </a:p>
        </p:txBody>
      </p:sp>
    </p:spTree>
    <p:extLst>
      <p:ext uri="{BB962C8B-B14F-4D97-AF65-F5344CB8AC3E}">
        <p14:creationId xmlns:p14="http://schemas.microsoft.com/office/powerpoint/2010/main" val="4234801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8D449-F6E3-B631-2AA0-341E7FAD8AE1}"/>
              </a:ext>
            </a:extLst>
          </p:cNvPr>
          <p:cNvSpPr>
            <a:spLocks noGrp="1"/>
          </p:cNvSpPr>
          <p:nvPr>
            <p:ph type="title"/>
          </p:nvPr>
        </p:nvSpPr>
        <p:spPr/>
        <p:txBody>
          <a:bodyPr/>
          <a:lstStyle/>
          <a:p>
            <a:r>
              <a:rPr lang="it-IT" dirty="0" err="1"/>
              <a:t>Adding</a:t>
            </a:r>
            <a:r>
              <a:rPr lang="it-IT" dirty="0"/>
              <a:t> </a:t>
            </a:r>
            <a:r>
              <a:rPr lang="it-IT" dirty="0" err="1"/>
              <a:t>physiologocal</a:t>
            </a:r>
            <a:r>
              <a:rPr lang="it-IT" dirty="0"/>
              <a:t> knowledge</a:t>
            </a:r>
          </a:p>
        </p:txBody>
      </p:sp>
      <p:pic>
        <p:nvPicPr>
          <p:cNvPr id="5" name="Picture 4">
            <a:extLst>
              <a:ext uri="{FF2B5EF4-FFF2-40B4-BE49-F238E27FC236}">
                <a16:creationId xmlns:a16="http://schemas.microsoft.com/office/drawing/2014/main" id="{ED1DC348-D320-A491-1458-0F3955428E06}"/>
              </a:ext>
            </a:extLst>
          </p:cNvPr>
          <p:cNvPicPr>
            <a:picLocks noChangeAspect="1"/>
          </p:cNvPicPr>
          <p:nvPr/>
        </p:nvPicPr>
        <p:blipFill>
          <a:blip r:embed="rId3"/>
          <a:stretch>
            <a:fillRect/>
          </a:stretch>
        </p:blipFill>
        <p:spPr>
          <a:xfrm>
            <a:off x="5468505" y="554553"/>
            <a:ext cx="5834983" cy="5275859"/>
          </a:xfrm>
          <a:prstGeom prst="rect">
            <a:avLst/>
          </a:prstGeom>
        </p:spPr>
      </p:pic>
    </p:spTree>
    <p:extLst>
      <p:ext uri="{BB962C8B-B14F-4D97-AF65-F5344CB8AC3E}">
        <p14:creationId xmlns:p14="http://schemas.microsoft.com/office/powerpoint/2010/main" val="2934501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7753DB37-48FD-44DA-BA75-DA49734B5206}"/>
              </a:ext>
            </a:extLst>
          </p:cNvPr>
          <p:cNvSpPr txBox="1">
            <a:spLocks noChangeArrowheads="1"/>
          </p:cNvSpPr>
          <p:nvPr/>
        </p:nvSpPr>
        <p:spPr bwMode="auto">
          <a:xfrm>
            <a:off x="373514" y="141071"/>
            <a:ext cx="74771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defTabSz="457200">
              <a:spcBef>
                <a:spcPct val="0"/>
              </a:spcBef>
            </a:pPr>
            <a:r>
              <a:rPr lang="it-IT" altLang="it-IT" sz="2200" b="1" dirty="0">
                <a:solidFill>
                  <a:schemeClr val="tx2"/>
                </a:solidFill>
                <a:latin typeface="Arial"/>
                <a:ea typeface="+mj-ea"/>
                <a:cs typeface="Arial"/>
              </a:rPr>
              <a:t>Open loop model</a:t>
            </a:r>
          </a:p>
        </p:txBody>
      </p:sp>
      <p:sp>
        <p:nvSpPr>
          <p:cNvPr id="58371" name="Text Box 3">
            <a:extLst>
              <a:ext uri="{FF2B5EF4-FFF2-40B4-BE49-F238E27FC236}">
                <a16:creationId xmlns:a16="http://schemas.microsoft.com/office/drawing/2014/main" id="{BEB5683A-7639-464C-950F-5571861C5B5D}"/>
              </a:ext>
            </a:extLst>
          </p:cNvPr>
          <p:cNvSpPr txBox="1">
            <a:spLocks noChangeArrowheads="1"/>
          </p:cNvSpPr>
          <p:nvPr/>
        </p:nvSpPr>
        <p:spPr bwMode="auto">
          <a:xfrm>
            <a:off x="587828" y="731224"/>
            <a:ext cx="1131025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90513" indent="-290513" defTabSz="762000">
              <a:tabLst>
                <a:tab pos="457200" algn="l"/>
              </a:tabLst>
              <a:defRPr sz="2400">
                <a:solidFill>
                  <a:schemeClr val="tx1"/>
                </a:solidFill>
                <a:latin typeface="Times New Roman" panose="02020603050405020304" pitchFamily="18" charset="0"/>
              </a:defRPr>
            </a:lvl1pPr>
            <a:lvl2pPr marL="666750" defTabSz="762000">
              <a:tabLst>
                <a:tab pos="457200" algn="l"/>
              </a:tabLst>
              <a:defRPr sz="2400">
                <a:solidFill>
                  <a:schemeClr val="tx1"/>
                </a:solidFill>
                <a:latin typeface="Times New Roman" panose="02020603050405020304" pitchFamily="18" charset="0"/>
              </a:defRPr>
            </a:lvl2pPr>
            <a:lvl3pPr marL="1143000" defTabSz="762000">
              <a:tabLst>
                <a:tab pos="457200" algn="l"/>
              </a:tabLst>
              <a:defRPr sz="2400">
                <a:solidFill>
                  <a:schemeClr val="tx1"/>
                </a:solidFill>
                <a:latin typeface="Times New Roman" panose="02020603050405020304" pitchFamily="18" charset="0"/>
              </a:defRPr>
            </a:lvl3pPr>
            <a:lvl4pPr marL="1714500" defTabSz="762000">
              <a:tabLst>
                <a:tab pos="457200" algn="l"/>
              </a:tabLst>
              <a:defRPr sz="2400">
                <a:solidFill>
                  <a:schemeClr val="tx1"/>
                </a:solidFill>
                <a:latin typeface="Times New Roman" panose="02020603050405020304" pitchFamily="18" charset="0"/>
              </a:defRPr>
            </a:lvl4pPr>
            <a:lvl5pPr marL="2286000" defTabSz="762000">
              <a:tabLst>
                <a:tab pos="457200" algn="l"/>
              </a:tabLst>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a:buFontTx/>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physiologically, blood pressure is regulated in a closed loop through changes in peripheral resistance (PR) and duration of the cardiac cycle (RR)</a:t>
            </a:r>
          </a:p>
          <a:p>
            <a:pPr>
              <a:buFontTx/>
              <a:buChar char="•"/>
            </a:pPr>
            <a:endParaRPr lang="en-US" altLang="it-IT" sz="2000" dirty="0">
              <a:solidFill>
                <a:schemeClr val="accent1">
                  <a:lumMod val="75000"/>
                </a:schemeClr>
              </a:solidFill>
              <a:latin typeface="Arial" panose="020B0604020202020204" pitchFamily="34" charset="0"/>
              <a:cs typeface="Arial" panose="020B0604020202020204" pitchFamily="34" charset="0"/>
            </a:endParaRPr>
          </a:p>
          <a:p>
            <a:pPr>
              <a:buFontTx/>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a vasoconstrictor drug (e.g., phenylephrine) opens the regulation loop, increases peripheral resistance and consequently blood pressure; a corresponding increase in the duration of the cardiac cycle is recorded</a:t>
            </a:r>
            <a:endParaRPr lang="it-IT" altLang="it-IT" sz="2000"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36" name="Object 5">
            <a:extLst>
              <a:ext uri="{FF2B5EF4-FFF2-40B4-BE49-F238E27FC236}">
                <a16:creationId xmlns:a16="http://schemas.microsoft.com/office/drawing/2014/main" id="{0A6AEB21-ED9B-45B7-8782-87BEB2F65E15}"/>
              </a:ext>
            </a:extLst>
          </p:cNvPr>
          <p:cNvGraphicFramePr>
            <a:graphicFrameLocks noChangeAspect="1"/>
          </p:cNvGraphicFramePr>
          <p:nvPr>
            <p:extLst>
              <p:ext uri="{D42A27DB-BD31-4B8C-83A1-F6EECF244321}">
                <p14:modId xmlns:p14="http://schemas.microsoft.com/office/powerpoint/2010/main" val="581652604"/>
              </p:ext>
            </p:extLst>
          </p:nvPr>
        </p:nvGraphicFramePr>
        <p:xfrm>
          <a:off x="8123690" y="2621002"/>
          <a:ext cx="3597275" cy="3541712"/>
        </p:xfrm>
        <a:graphic>
          <a:graphicData uri="http://schemas.openxmlformats.org/presentationml/2006/ole">
            <mc:AlternateContent xmlns:mc="http://schemas.openxmlformats.org/markup-compatibility/2006">
              <mc:Choice xmlns:v="urn:schemas-microsoft-com:vml" Requires="v">
                <p:oleObj r:id="rId3" imgW="2203704" imgH="1996440" progId="Paper.Document">
                  <p:embed/>
                </p:oleObj>
              </mc:Choice>
              <mc:Fallback>
                <p:oleObj r:id="rId3" imgW="2203704" imgH="1996440" progId="Paper.Document">
                  <p:embed/>
                  <p:pic>
                    <p:nvPicPr>
                      <p:cNvPr id="36" name="Object 5">
                        <a:extLst>
                          <a:ext uri="{FF2B5EF4-FFF2-40B4-BE49-F238E27FC236}">
                            <a16:creationId xmlns:a16="http://schemas.microsoft.com/office/drawing/2014/main" id="{0A6AEB21-ED9B-45B7-8782-87BEB2F65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690" y="2621002"/>
                        <a:ext cx="3597275" cy="3541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a:extLst>
              <a:ext uri="{FF2B5EF4-FFF2-40B4-BE49-F238E27FC236}">
                <a16:creationId xmlns:a16="http://schemas.microsoft.com/office/drawing/2014/main" id="{9FCA20EB-C931-706B-3703-AA177E9B5C8F}"/>
              </a:ext>
            </a:extLst>
          </p:cNvPr>
          <p:cNvPicPr>
            <a:picLocks noChangeAspect="1"/>
          </p:cNvPicPr>
          <p:nvPr/>
        </p:nvPicPr>
        <p:blipFill>
          <a:blip r:embed="rId5"/>
          <a:stretch>
            <a:fillRect/>
          </a:stretch>
        </p:blipFill>
        <p:spPr>
          <a:xfrm>
            <a:off x="1023597" y="2838451"/>
            <a:ext cx="6771537" cy="3228062"/>
          </a:xfrm>
          <a:prstGeom prst="rect">
            <a:avLst/>
          </a:prstGeom>
        </p:spPr>
      </p:pic>
      <p:sp>
        <p:nvSpPr>
          <p:cNvPr id="2" name="Multiplication Sign 1">
            <a:extLst>
              <a:ext uri="{FF2B5EF4-FFF2-40B4-BE49-F238E27FC236}">
                <a16:creationId xmlns:a16="http://schemas.microsoft.com/office/drawing/2014/main" id="{FF8DE9AF-1120-211E-2308-8F50EFDA93B4}"/>
              </a:ext>
            </a:extLst>
          </p:cNvPr>
          <p:cNvSpPr/>
          <p:nvPr/>
        </p:nvSpPr>
        <p:spPr>
          <a:xfrm>
            <a:off x="2561328" y="3859677"/>
            <a:ext cx="298065" cy="313220"/>
          </a:xfrm>
          <a:prstGeom prst="mathMultiply">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a:extLst>
              <a:ext uri="{FF2B5EF4-FFF2-40B4-BE49-F238E27FC236}">
                <a16:creationId xmlns:a16="http://schemas.microsoft.com/office/drawing/2014/main" id="{4FEFE45C-14AC-461F-ABE3-079FE3C50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41" b="1637"/>
          <a:stretch>
            <a:fillRect/>
          </a:stretch>
        </p:blipFill>
        <p:spPr bwMode="auto">
          <a:xfrm>
            <a:off x="3413944" y="2319092"/>
            <a:ext cx="4886327" cy="390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6" name="Rectangle 2">
            <a:extLst>
              <a:ext uri="{FF2B5EF4-FFF2-40B4-BE49-F238E27FC236}">
                <a16:creationId xmlns:a16="http://schemas.microsoft.com/office/drawing/2014/main" id="{59643163-38EF-462D-B1D5-4C76B246B12A}"/>
              </a:ext>
            </a:extLst>
          </p:cNvPr>
          <p:cNvSpPr>
            <a:spLocks noGrp="1" noChangeArrowheads="1"/>
          </p:cNvSpPr>
          <p:nvPr>
            <p:ph type="title"/>
          </p:nvPr>
        </p:nvSpPr>
        <p:spPr>
          <a:xfrm>
            <a:off x="566286" y="145372"/>
            <a:ext cx="9144000" cy="757236"/>
          </a:xfrm>
        </p:spPr>
        <p:txBody>
          <a:bodyPr/>
          <a:lstStyle/>
          <a:p>
            <a:r>
              <a:rPr lang="it-IT" altLang="it-IT" dirty="0" err="1"/>
              <a:t>Closed</a:t>
            </a:r>
            <a:r>
              <a:rPr lang="it-IT" altLang="it-IT" dirty="0"/>
              <a:t> loop model: </a:t>
            </a:r>
            <a:r>
              <a:rPr lang="it-IT" altLang="it-IT" dirty="0" err="1"/>
              <a:t>different</a:t>
            </a:r>
            <a:r>
              <a:rPr lang="it-IT" altLang="it-IT" dirty="0"/>
              <a:t> </a:t>
            </a:r>
            <a:r>
              <a:rPr lang="it-IT" altLang="it-IT" dirty="0" err="1"/>
              <a:t>formulations</a:t>
            </a:r>
            <a:endParaRPr lang="it-IT" altLang="it-IT" dirty="0"/>
          </a:p>
        </p:txBody>
      </p:sp>
      <p:grpSp>
        <p:nvGrpSpPr>
          <p:cNvPr id="2" name="Gruppo 1">
            <a:extLst>
              <a:ext uri="{FF2B5EF4-FFF2-40B4-BE49-F238E27FC236}">
                <a16:creationId xmlns:a16="http://schemas.microsoft.com/office/drawing/2014/main" id="{97232A2C-2686-4988-8B31-88960E8795FD}"/>
              </a:ext>
            </a:extLst>
          </p:cNvPr>
          <p:cNvGrpSpPr/>
          <p:nvPr/>
        </p:nvGrpSpPr>
        <p:grpSpPr>
          <a:xfrm>
            <a:off x="816681" y="875178"/>
            <a:ext cx="3592628" cy="1906410"/>
            <a:chOff x="566286" y="1103994"/>
            <a:chExt cx="5300663" cy="2760663"/>
          </a:xfrm>
        </p:grpSpPr>
        <p:grpSp>
          <p:nvGrpSpPr>
            <p:cNvPr id="103427" name="Group 3">
              <a:extLst>
                <a:ext uri="{FF2B5EF4-FFF2-40B4-BE49-F238E27FC236}">
                  <a16:creationId xmlns:a16="http://schemas.microsoft.com/office/drawing/2014/main" id="{3D7DC227-CDCC-48D5-B45E-C2562EC5D757}"/>
                </a:ext>
              </a:extLst>
            </p:cNvPr>
            <p:cNvGrpSpPr>
              <a:grpSpLocks/>
            </p:cNvGrpSpPr>
            <p:nvPr/>
          </p:nvGrpSpPr>
          <p:grpSpPr bwMode="auto">
            <a:xfrm>
              <a:off x="566286" y="1103994"/>
              <a:ext cx="5300663" cy="2760663"/>
              <a:chOff x="1260" y="716"/>
              <a:chExt cx="3339" cy="1739"/>
            </a:xfrm>
          </p:grpSpPr>
          <p:sp>
            <p:nvSpPr>
              <p:cNvPr id="103428" name="Rectangle 4">
                <a:extLst>
                  <a:ext uri="{FF2B5EF4-FFF2-40B4-BE49-F238E27FC236}">
                    <a16:creationId xmlns:a16="http://schemas.microsoft.com/office/drawing/2014/main" id="{D2A90057-DEA0-4D24-8C06-2D5BB2922701}"/>
                  </a:ext>
                </a:extLst>
              </p:cNvPr>
              <p:cNvSpPr>
                <a:spLocks noChangeAspect="1" noChangeArrowheads="1"/>
              </p:cNvSpPr>
              <p:nvPr/>
            </p:nvSpPr>
            <p:spPr bwMode="auto">
              <a:xfrm>
                <a:off x="2687" y="1121"/>
                <a:ext cx="712" cy="477"/>
              </a:xfrm>
              <a:prstGeom prst="rect">
                <a:avLst/>
              </a:prstGeom>
              <a:solidFill>
                <a:srgbClr val="FFFFFF"/>
              </a:solidFill>
              <a:ln w="28575">
                <a:solidFill>
                  <a:srgbClr val="000000"/>
                </a:solidFill>
                <a:miter lim="800000"/>
                <a:headEnd/>
                <a:tailEnd/>
              </a:ln>
            </p:spPr>
            <p:txBody>
              <a:bodyPr/>
              <a:lstStyle/>
              <a:p>
                <a:endParaRPr lang="it-IT"/>
              </a:p>
            </p:txBody>
          </p:sp>
          <p:sp>
            <p:nvSpPr>
              <p:cNvPr id="103429" name="Rectangle 5">
                <a:extLst>
                  <a:ext uri="{FF2B5EF4-FFF2-40B4-BE49-F238E27FC236}">
                    <a16:creationId xmlns:a16="http://schemas.microsoft.com/office/drawing/2014/main" id="{1876607B-A848-4AA9-A980-C4E2F94E3103}"/>
                  </a:ext>
                </a:extLst>
              </p:cNvPr>
              <p:cNvSpPr>
                <a:spLocks noChangeAspect="1" noChangeArrowheads="1"/>
              </p:cNvSpPr>
              <p:nvPr/>
            </p:nvSpPr>
            <p:spPr bwMode="auto">
              <a:xfrm>
                <a:off x="2699" y="1160"/>
                <a:ext cx="66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400" i="1" dirty="0">
                    <a:solidFill>
                      <a:srgbClr val="000000"/>
                    </a:solidFill>
                  </a:rPr>
                  <a:t>G</a:t>
                </a:r>
                <a:r>
                  <a:rPr lang="en-US" altLang="it-IT" sz="2400" baseline="-25000" dirty="0">
                    <a:solidFill>
                      <a:srgbClr val="000000"/>
                    </a:solidFill>
                  </a:rPr>
                  <a:t>12</a:t>
                </a:r>
                <a:r>
                  <a:rPr lang="en-US" altLang="it-IT" sz="2400" dirty="0">
                    <a:solidFill>
                      <a:srgbClr val="000000"/>
                    </a:solidFill>
                  </a:rPr>
                  <a:t>(</a:t>
                </a:r>
                <a:r>
                  <a:rPr lang="en-US" altLang="it-IT" sz="2400" i="1" dirty="0">
                    <a:solidFill>
                      <a:srgbClr val="000000"/>
                    </a:solidFill>
                  </a:rPr>
                  <a:t>z</a:t>
                </a:r>
                <a:r>
                  <a:rPr lang="en-US" altLang="it-IT" sz="2400" dirty="0">
                    <a:solidFill>
                      <a:srgbClr val="000000"/>
                    </a:solidFill>
                  </a:rPr>
                  <a:t>)</a:t>
                </a:r>
                <a:endParaRPr lang="it-IT" altLang="it-IT" sz="2400" dirty="0"/>
              </a:p>
            </p:txBody>
          </p:sp>
          <p:sp>
            <p:nvSpPr>
              <p:cNvPr id="103430" name="Oval 6">
                <a:extLst>
                  <a:ext uri="{FF2B5EF4-FFF2-40B4-BE49-F238E27FC236}">
                    <a16:creationId xmlns:a16="http://schemas.microsoft.com/office/drawing/2014/main" id="{C654EE8F-EAEC-404F-BCC5-DDEF1CCFFCF6}"/>
                  </a:ext>
                </a:extLst>
              </p:cNvPr>
              <p:cNvSpPr>
                <a:spLocks noChangeAspect="1" noChangeArrowheads="1"/>
              </p:cNvSpPr>
              <p:nvPr/>
            </p:nvSpPr>
            <p:spPr bwMode="auto">
              <a:xfrm>
                <a:off x="3720" y="1257"/>
                <a:ext cx="188" cy="187"/>
              </a:xfrm>
              <a:prstGeom prst="ellipse">
                <a:avLst/>
              </a:prstGeom>
              <a:solidFill>
                <a:srgbClr val="FFFFFF"/>
              </a:solidFill>
              <a:ln w="28575">
                <a:solidFill>
                  <a:srgbClr val="000000"/>
                </a:solidFill>
                <a:round/>
                <a:headEnd/>
                <a:tailEnd/>
              </a:ln>
            </p:spPr>
            <p:txBody>
              <a:bodyPr/>
              <a:lstStyle/>
              <a:p>
                <a:endParaRPr lang="it-IT"/>
              </a:p>
            </p:txBody>
          </p:sp>
          <p:sp>
            <p:nvSpPr>
              <p:cNvPr id="103431" name="Line 7">
                <a:extLst>
                  <a:ext uri="{FF2B5EF4-FFF2-40B4-BE49-F238E27FC236}">
                    <a16:creationId xmlns:a16="http://schemas.microsoft.com/office/drawing/2014/main" id="{767F3194-D4F2-4B89-9639-2D99B2DF3594}"/>
                  </a:ext>
                </a:extLst>
              </p:cNvPr>
              <p:cNvSpPr>
                <a:spLocks noChangeAspect="1" noChangeShapeType="1"/>
              </p:cNvSpPr>
              <p:nvPr/>
            </p:nvSpPr>
            <p:spPr bwMode="auto">
              <a:xfrm>
                <a:off x="3804" y="716"/>
                <a:ext cx="1" cy="53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3432" name="Rectangle 8">
                <a:extLst>
                  <a:ext uri="{FF2B5EF4-FFF2-40B4-BE49-F238E27FC236}">
                    <a16:creationId xmlns:a16="http://schemas.microsoft.com/office/drawing/2014/main" id="{3FB3FA7D-0043-4291-9787-A45AC8BF37B4}"/>
                  </a:ext>
                </a:extLst>
              </p:cNvPr>
              <p:cNvSpPr>
                <a:spLocks noChangeAspect="1" noChangeArrowheads="1"/>
              </p:cNvSpPr>
              <p:nvPr/>
            </p:nvSpPr>
            <p:spPr bwMode="auto">
              <a:xfrm>
                <a:off x="2104" y="967"/>
                <a:ext cx="32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800" i="1" dirty="0">
                    <a:solidFill>
                      <a:srgbClr val="000000"/>
                    </a:solidFill>
                  </a:rPr>
                  <a:t>sap</a:t>
                </a:r>
                <a:endParaRPr lang="it-IT" altLang="it-IT" sz="2800" baseline="-25000" dirty="0"/>
              </a:p>
            </p:txBody>
          </p:sp>
          <p:sp>
            <p:nvSpPr>
              <p:cNvPr id="103433" name="Rectangle 9">
                <a:extLst>
                  <a:ext uri="{FF2B5EF4-FFF2-40B4-BE49-F238E27FC236}">
                    <a16:creationId xmlns:a16="http://schemas.microsoft.com/office/drawing/2014/main" id="{5E52B782-ECB3-44A0-846E-FAB16115679D}"/>
                  </a:ext>
                </a:extLst>
              </p:cNvPr>
              <p:cNvSpPr>
                <a:spLocks noChangeAspect="1" noChangeArrowheads="1"/>
              </p:cNvSpPr>
              <p:nvPr/>
            </p:nvSpPr>
            <p:spPr bwMode="auto">
              <a:xfrm>
                <a:off x="4197" y="1025"/>
                <a:ext cx="15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800" i="1">
                    <a:solidFill>
                      <a:srgbClr val="000000"/>
                    </a:solidFill>
                  </a:rPr>
                  <a:t>rr</a:t>
                </a:r>
                <a:endParaRPr lang="it-IT" altLang="it-IT" sz="2800" baseline="-25000"/>
              </a:p>
              <a:p>
                <a:pPr algn="ctr"/>
                <a:endParaRPr lang="it-IT" altLang="it-IT" sz="2800"/>
              </a:p>
            </p:txBody>
          </p:sp>
          <p:sp>
            <p:nvSpPr>
              <p:cNvPr id="103434" name="Line 10">
                <a:extLst>
                  <a:ext uri="{FF2B5EF4-FFF2-40B4-BE49-F238E27FC236}">
                    <a16:creationId xmlns:a16="http://schemas.microsoft.com/office/drawing/2014/main" id="{14EAF01B-70F1-4B6C-961B-819352C9E395}"/>
                  </a:ext>
                </a:extLst>
              </p:cNvPr>
              <p:cNvSpPr>
                <a:spLocks noChangeAspect="1" noChangeShapeType="1"/>
              </p:cNvSpPr>
              <p:nvPr/>
            </p:nvSpPr>
            <p:spPr bwMode="auto">
              <a:xfrm>
                <a:off x="3923" y="1369"/>
                <a:ext cx="676"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3435" name="Rectangle 11">
                <a:extLst>
                  <a:ext uri="{FF2B5EF4-FFF2-40B4-BE49-F238E27FC236}">
                    <a16:creationId xmlns:a16="http://schemas.microsoft.com/office/drawing/2014/main" id="{16D72F7D-0471-4CBF-A924-169A3502D989}"/>
                  </a:ext>
                </a:extLst>
              </p:cNvPr>
              <p:cNvSpPr>
                <a:spLocks noChangeAspect="1" noChangeArrowheads="1"/>
              </p:cNvSpPr>
              <p:nvPr/>
            </p:nvSpPr>
            <p:spPr bwMode="auto">
              <a:xfrm>
                <a:off x="3513" y="888"/>
                <a:ext cx="178"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800" i="1" dirty="0">
                    <a:solidFill>
                      <a:srgbClr val="000000"/>
                    </a:solidFill>
                  </a:rPr>
                  <a:t>v</a:t>
                </a:r>
                <a:r>
                  <a:rPr lang="en-US" altLang="it-IT" sz="2800" baseline="-25000" dirty="0">
                    <a:solidFill>
                      <a:srgbClr val="000000"/>
                    </a:solidFill>
                  </a:rPr>
                  <a:t>1</a:t>
                </a:r>
                <a:endParaRPr lang="it-IT" altLang="it-IT" sz="2800" dirty="0"/>
              </a:p>
              <a:p>
                <a:pPr algn="ctr"/>
                <a:endParaRPr lang="it-IT" altLang="it-IT" sz="2800" dirty="0"/>
              </a:p>
            </p:txBody>
          </p:sp>
          <p:sp>
            <p:nvSpPr>
              <p:cNvPr id="103436" name="Rectangle 12">
                <a:extLst>
                  <a:ext uri="{FF2B5EF4-FFF2-40B4-BE49-F238E27FC236}">
                    <a16:creationId xmlns:a16="http://schemas.microsoft.com/office/drawing/2014/main" id="{16B16605-CEB1-42BB-BB27-A65E356AEE50}"/>
                  </a:ext>
                </a:extLst>
              </p:cNvPr>
              <p:cNvSpPr>
                <a:spLocks noChangeAspect="1" noChangeArrowheads="1"/>
              </p:cNvSpPr>
              <p:nvPr/>
            </p:nvSpPr>
            <p:spPr bwMode="auto">
              <a:xfrm>
                <a:off x="2687" y="1978"/>
                <a:ext cx="712" cy="477"/>
              </a:xfrm>
              <a:prstGeom prst="rect">
                <a:avLst/>
              </a:prstGeom>
              <a:solidFill>
                <a:srgbClr val="FFFFFF"/>
              </a:solidFill>
              <a:ln w="28575">
                <a:solidFill>
                  <a:srgbClr val="000000"/>
                </a:solidFill>
                <a:miter lim="800000"/>
                <a:headEnd/>
                <a:tailEnd/>
              </a:ln>
            </p:spPr>
            <p:txBody>
              <a:bodyPr/>
              <a:lstStyle/>
              <a:p>
                <a:endParaRPr lang="it-IT"/>
              </a:p>
            </p:txBody>
          </p:sp>
          <p:sp>
            <p:nvSpPr>
              <p:cNvPr id="103437" name="Rectangle 13">
                <a:extLst>
                  <a:ext uri="{FF2B5EF4-FFF2-40B4-BE49-F238E27FC236}">
                    <a16:creationId xmlns:a16="http://schemas.microsoft.com/office/drawing/2014/main" id="{A0C3F20A-975E-4338-B96D-BB7A941AF6F6}"/>
                  </a:ext>
                </a:extLst>
              </p:cNvPr>
              <p:cNvSpPr>
                <a:spLocks noChangeAspect="1" noChangeArrowheads="1"/>
              </p:cNvSpPr>
              <p:nvPr/>
            </p:nvSpPr>
            <p:spPr bwMode="auto">
              <a:xfrm>
                <a:off x="2713" y="1978"/>
                <a:ext cx="660"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400" i="1" dirty="0">
                    <a:solidFill>
                      <a:srgbClr val="000000"/>
                    </a:solidFill>
                  </a:rPr>
                  <a:t>G</a:t>
                </a:r>
                <a:r>
                  <a:rPr lang="en-US" altLang="it-IT" sz="2400" baseline="-25000" dirty="0">
                    <a:solidFill>
                      <a:srgbClr val="000000"/>
                    </a:solidFill>
                  </a:rPr>
                  <a:t>21</a:t>
                </a:r>
                <a:r>
                  <a:rPr lang="en-US" altLang="it-IT" sz="2400" dirty="0">
                    <a:solidFill>
                      <a:srgbClr val="000000"/>
                    </a:solidFill>
                  </a:rPr>
                  <a:t>(</a:t>
                </a:r>
                <a:r>
                  <a:rPr lang="en-US" altLang="it-IT" sz="2400" i="1" dirty="0">
                    <a:solidFill>
                      <a:srgbClr val="000000"/>
                    </a:solidFill>
                  </a:rPr>
                  <a:t>z</a:t>
                </a:r>
                <a:r>
                  <a:rPr lang="en-US" altLang="it-IT" sz="2400" dirty="0">
                    <a:solidFill>
                      <a:srgbClr val="000000"/>
                    </a:solidFill>
                  </a:rPr>
                  <a:t>)</a:t>
                </a:r>
                <a:endParaRPr lang="it-IT" altLang="it-IT" sz="2400" dirty="0"/>
              </a:p>
            </p:txBody>
          </p:sp>
          <p:sp>
            <p:nvSpPr>
              <p:cNvPr id="103438" name="Freeform 14">
                <a:extLst>
                  <a:ext uri="{FF2B5EF4-FFF2-40B4-BE49-F238E27FC236}">
                    <a16:creationId xmlns:a16="http://schemas.microsoft.com/office/drawing/2014/main" id="{B36C40B6-6D1B-4A72-9813-B52EF0C8E815}"/>
                  </a:ext>
                </a:extLst>
              </p:cNvPr>
              <p:cNvSpPr>
                <a:spLocks noChangeAspect="1"/>
              </p:cNvSpPr>
              <p:nvPr/>
            </p:nvSpPr>
            <p:spPr bwMode="auto">
              <a:xfrm>
                <a:off x="3404" y="1369"/>
                <a:ext cx="805" cy="844"/>
              </a:xfrm>
              <a:custGeom>
                <a:avLst/>
                <a:gdLst>
                  <a:gd name="T0" fmla="*/ 930 w 930"/>
                  <a:gd name="T1" fmla="*/ 0 h 975"/>
                  <a:gd name="T2" fmla="*/ 930 w 930"/>
                  <a:gd name="T3" fmla="*/ 975 h 975"/>
                  <a:gd name="T4" fmla="*/ 0 w 930"/>
                  <a:gd name="T5" fmla="*/ 975 h 975"/>
                </a:gdLst>
                <a:ahLst/>
                <a:cxnLst>
                  <a:cxn ang="0">
                    <a:pos x="T0" y="T1"/>
                  </a:cxn>
                  <a:cxn ang="0">
                    <a:pos x="T2" y="T3"/>
                  </a:cxn>
                  <a:cxn ang="0">
                    <a:pos x="T4" y="T5"/>
                  </a:cxn>
                </a:cxnLst>
                <a:rect l="0" t="0" r="r" b="b"/>
                <a:pathLst>
                  <a:path w="930" h="975">
                    <a:moveTo>
                      <a:pt x="930" y="0"/>
                    </a:moveTo>
                    <a:lnTo>
                      <a:pt x="930" y="975"/>
                    </a:lnTo>
                    <a:lnTo>
                      <a:pt x="0" y="975"/>
                    </a:lnTo>
                  </a:path>
                </a:pathLst>
              </a:custGeom>
              <a:noFill/>
              <a:ln w="28575"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39" name="Oval 15">
                <a:extLst>
                  <a:ext uri="{FF2B5EF4-FFF2-40B4-BE49-F238E27FC236}">
                    <a16:creationId xmlns:a16="http://schemas.microsoft.com/office/drawing/2014/main" id="{DB807F79-C14B-4911-B3F9-10A8DC421D0C}"/>
                  </a:ext>
                </a:extLst>
              </p:cNvPr>
              <p:cNvSpPr>
                <a:spLocks noChangeAspect="1" noChangeArrowheads="1"/>
              </p:cNvSpPr>
              <p:nvPr/>
            </p:nvSpPr>
            <p:spPr bwMode="auto">
              <a:xfrm>
                <a:off x="1706" y="1257"/>
                <a:ext cx="188" cy="187"/>
              </a:xfrm>
              <a:prstGeom prst="ellipse">
                <a:avLst/>
              </a:prstGeom>
              <a:solidFill>
                <a:srgbClr val="FFFFFF"/>
              </a:solidFill>
              <a:ln w="28575">
                <a:solidFill>
                  <a:srgbClr val="000000"/>
                </a:solidFill>
                <a:round/>
                <a:headEnd/>
                <a:tailEnd/>
              </a:ln>
            </p:spPr>
            <p:txBody>
              <a:bodyPr/>
              <a:lstStyle/>
              <a:p>
                <a:endParaRPr lang="it-IT"/>
              </a:p>
            </p:txBody>
          </p:sp>
          <p:sp>
            <p:nvSpPr>
              <p:cNvPr id="103440" name="Line 16">
                <a:extLst>
                  <a:ext uri="{FF2B5EF4-FFF2-40B4-BE49-F238E27FC236}">
                    <a16:creationId xmlns:a16="http://schemas.microsoft.com/office/drawing/2014/main" id="{3090E20F-74FB-4457-ACE2-B674F7E9C3FB}"/>
                  </a:ext>
                </a:extLst>
              </p:cNvPr>
              <p:cNvSpPr>
                <a:spLocks noChangeAspect="1" noChangeShapeType="1"/>
              </p:cNvSpPr>
              <p:nvPr/>
            </p:nvSpPr>
            <p:spPr bwMode="auto">
              <a:xfrm>
                <a:off x="1260" y="1343"/>
                <a:ext cx="44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3441" name="Freeform 17">
                <a:extLst>
                  <a:ext uri="{FF2B5EF4-FFF2-40B4-BE49-F238E27FC236}">
                    <a16:creationId xmlns:a16="http://schemas.microsoft.com/office/drawing/2014/main" id="{9F845DC1-E451-491B-B7E7-E174C4C46DA2}"/>
                  </a:ext>
                </a:extLst>
              </p:cNvPr>
              <p:cNvSpPr>
                <a:spLocks noChangeAspect="1"/>
              </p:cNvSpPr>
              <p:nvPr/>
            </p:nvSpPr>
            <p:spPr bwMode="auto">
              <a:xfrm rot="5400000">
                <a:off x="1853" y="1391"/>
                <a:ext cx="772" cy="886"/>
              </a:xfrm>
              <a:custGeom>
                <a:avLst/>
                <a:gdLst>
                  <a:gd name="T0" fmla="*/ 930 w 930"/>
                  <a:gd name="T1" fmla="*/ 0 h 975"/>
                  <a:gd name="T2" fmla="*/ 930 w 930"/>
                  <a:gd name="T3" fmla="*/ 975 h 975"/>
                  <a:gd name="T4" fmla="*/ 0 w 930"/>
                  <a:gd name="T5" fmla="*/ 975 h 975"/>
                </a:gdLst>
                <a:ahLst/>
                <a:cxnLst>
                  <a:cxn ang="0">
                    <a:pos x="T0" y="T1"/>
                  </a:cxn>
                  <a:cxn ang="0">
                    <a:pos x="T2" y="T3"/>
                  </a:cxn>
                  <a:cxn ang="0">
                    <a:pos x="T4" y="T5"/>
                  </a:cxn>
                </a:cxnLst>
                <a:rect l="0" t="0" r="r" b="b"/>
                <a:pathLst>
                  <a:path w="930" h="975">
                    <a:moveTo>
                      <a:pt x="930" y="0"/>
                    </a:moveTo>
                    <a:lnTo>
                      <a:pt x="930" y="975"/>
                    </a:lnTo>
                    <a:lnTo>
                      <a:pt x="0" y="975"/>
                    </a:lnTo>
                  </a:path>
                </a:pathLst>
              </a:custGeom>
              <a:noFill/>
              <a:ln w="28575"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442" name="Rectangle 18">
                <a:extLst>
                  <a:ext uri="{FF2B5EF4-FFF2-40B4-BE49-F238E27FC236}">
                    <a16:creationId xmlns:a16="http://schemas.microsoft.com/office/drawing/2014/main" id="{51990A09-1D57-42CC-A2EA-1A75CE1F6E57}"/>
                  </a:ext>
                </a:extLst>
              </p:cNvPr>
              <p:cNvSpPr>
                <a:spLocks noChangeAspect="1" noChangeArrowheads="1"/>
              </p:cNvSpPr>
              <p:nvPr/>
            </p:nvSpPr>
            <p:spPr bwMode="auto">
              <a:xfrm>
                <a:off x="1348" y="936"/>
                <a:ext cx="17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sz="2800" i="1" dirty="0">
                    <a:solidFill>
                      <a:srgbClr val="000000"/>
                    </a:solidFill>
                  </a:rPr>
                  <a:t>v</a:t>
                </a:r>
                <a:r>
                  <a:rPr lang="en-US" altLang="it-IT" sz="2800" baseline="-25000" dirty="0">
                    <a:solidFill>
                      <a:srgbClr val="000000"/>
                    </a:solidFill>
                  </a:rPr>
                  <a:t>2</a:t>
                </a:r>
                <a:endParaRPr lang="it-IT" altLang="it-IT" sz="2800" dirty="0"/>
              </a:p>
            </p:txBody>
          </p:sp>
        </p:grpSp>
        <p:sp>
          <p:nvSpPr>
            <p:cNvPr id="103443" name="Line 19">
              <a:extLst>
                <a:ext uri="{FF2B5EF4-FFF2-40B4-BE49-F238E27FC236}">
                  <a16:creationId xmlns:a16="http://schemas.microsoft.com/office/drawing/2014/main" id="{27A66D38-D978-4112-8B7D-ED4AB51A5A76}"/>
                </a:ext>
              </a:extLst>
            </p:cNvPr>
            <p:cNvSpPr>
              <a:spLocks noChangeAspect="1" noChangeShapeType="1"/>
            </p:cNvSpPr>
            <p:nvPr/>
          </p:nvSpPr>
          <p:spPr bwMode="auto">
            <a:xfrm>
              <a:off x="1599748" y="2099356"/>
              <a:ext cx="119221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03444" name="Line 20">
              <a:extLst>
                <a:ext uri="{FF2B5EF4-FFF2-40B4-BE49-F238E27FC236}">
                  <a16:creationId xmlns:a16="http://schemas.microsoft.com/office/drawing/2014/main" id="{A0AD663D-62B5-4FC0-A77F-9495812AAE4A}"/>
                </a:ext>
              </a:extLst>
            </p:cNvPr>
            <p:cNvSpPr>
              <a:spLocks noChangeAspect="1" noChangeShapeType="1"/>
            </p:cNvSpPr>
            <p:nvPr/>
          </p:nvSpPr>
          <p:spPr bwMode="auto">
            <a:xfrm>
              <a:off x="3968299" y="2099356"/>
              <a:ext cx="484187"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22" name="Group 3">
            <a:extLst>
              <a:ext uri="{FF2B5EF4-FFF2-40B4-BE49-F238E27FC236}">
                <a16:creationId xmlns:a16="http://schemas.microsoft.com/office/drawing/2014/main" id="{7911DE96-36D7-4E64-A598-7502E3AF95C3}"/>
              </a:ext>
            </a:extLst>
          </p:cNvPr>
          <p:cNvGrpSpPr>
            <a:grpSpLocks/>
          </p:cNvGrpSpPr>
          <p:nvPr/>
        </p:nvGrpSpPr>
        <p:grpSpPr bwMode="auto">
          <a:xfrm>
            <a:off x="5916005" y="399731"/>
            <a:ext cx="5932212" cy="2137056"/>
            <a:chOff x="444" y="660"/>
            <a:chExt cx="4244" cy="2131"/>
          </a:xfrm>
        </p:grpSpPr>
        <p:sp>
          <p:nvSpPr>
            <p:cNvPr id="23" name="Line 4">
              <a:extLst>
                <a:ext uri="{FF2B5EF4-FFF2-40B4-BE49-F238E27FC236}">
                  <a16:creationId xmlns:a16="http://schemas.microsoft.com/office/drawing/2014/main" id="{78291063-0BC0-45D3-8B3E-2DD59FBF528C}"/>
                </a:ext>
              </a:extLst>
            </p:cNvPr>
            <p:cNvSpPr>
              <a:spLocks noChangeAspect="1" noChangeShapeType="1"/>
            </p:cNvSpPr>
            <p:nvPr/>
          </p:nvSpPr>
          <p:spPr bwMode="auto">
            <a:xfrm>
              <a:off x="2205" y="1651"/>
              <a:ext cx="689" cy="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 name="Rectangle 5">
              <a:extLst>
                <a:ext uri="{FF2B5EF4-FFF2-40B4-BE49-F238E27FC236}">
                  <a16:creationId xmlns:a16="http://schemas.microsoft.com/office/drawing/2014/main" id="{53F4B067-81B7-4EC4-8082-60B556C1E92F}"/>
                </a:ext>
              </a:extLst>
            </p:cNvPr>
            <p:cNvSpPr>
              <a:spLocks noChangeAspect="1" noChangeArrowheads="1"/>
            </p:cNvSpPr>
            <p:nvPr/>
          </p:nvSpPr>
          <p:spPr bwMode="auto">
            <a:xfrm>
              <a:off x="2927" y="1401"/>
              <a:ext cx="656" cy="497"/>
            </a:xfrm>
            <a:prstGeom prst="rect">
              <a:avLst/>
            </a:prstGeom>
            <a:solidFill>
              <a:srgbClr val="FFFFFF"/>
            </a:solidFill>
            <a:ln w="28575">
              <a:solidFill>
                <a:srgbClr val="000000"/>
              </a:solidFill>
              <a:miter lim="800000"/>
              <a:headEnd/>
              <a:tailEnd/>
            </a:ln>
          </p:spPr>
          <p:txBody>
            <a:bodyPr/>
            <a:lstStyle/>
            <a:p>
              <a:endParaRPr lang="it-IT"/>
            </a:p>
          </p:txBody>
        </p:sp>
        <p:sp>
          <p:nvSpPr>
            <p:cNvPr id="25" name="Rectangle 6">
              <a:extLst>
                <a:ext uri="{FF2B5EF4-FFF2-40B4-BE49-F238E27FC236}">
                  <a16:creationId xmlns:a16="http://schemas.microsoft.com/office/drawing/2014/main" id="{FE1E6435-A0EF-4EE7-98D7-6C50AABE7D97}"/>
                </a:ext>
              </a:extLst>
            </p:cNvPr>
            <p:cNvSpPr>
              <a:spLocks noChangeAspect="1" noChangeArrowheads="1"/>
            </p:cNvSpPr>
            <p:nvPr/>
          </p:nvSpPr>
          <p:spPr bwMode="auto">
            <a:xfrm>
              <a:off x="2934" y="1517"/>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A</a:t>
              </a:r>
              <a:r>
                <a:rPr lang="en-US" altLang="it-IT" baseline="-25000">
                  <a:solidFill>
                    <a:srgbClr val="000000"/>
                  </a:solidFill>
                </a:rPr>
                <a:t>12</a:t>
              </a:r>
              <a:r>
                <a:rPr lang="en-US" altLang="it-IT">
                  <a:solidFill>
                    <a:srgbClr val="000000"/>
                  </a:solidFill>
                </a:rPr>
                <a:t>/(1-</a:t>
              </a:r>
              <a:r>
                <a:rPr lang="en-US" altLang="it-IT" i="1">
                  <a:solidFill>
                    <a:srgbClr val="000000"/>
                  </a:solidFill>
                </a:rPr>
                <a:t>A</a:t>
              </a:r>
              <a:r>
                <a:rPr lang="en-US" altLang="it-IT" baseline="-25000">
                  <a:solidFill>
                    <a:srgbClr val="000000"/>
                  </a:solidFill>
                </a:rPr>
                <a:t>11</a:t>
              </a:r>
              <a:r>
                <a:rPr lang="en-US" altLang="it-IT">
                  <a:solidFill>
                    <a:srgbClr val="000000"/>
                  </a:solidFill>
                </a:rPr>
                <a:t>)</a:t>
              </a:r>
              <a:endParaRPr lang="it-IT" altLang="it-IT">
                <a:solidFill>
                  <a:srgbClr val="000000"/>
                </a:solidFill>
              </a:endParaRPr>
            </a:p>
          </p:txBody>
        </p:sp>
        <p:sp>
          <p:nvSpPr>
            <p:cNvPr id="26" name="Line 7">
              <a:extLst>
                <a:ext uri="{FF2B5EF4-FFF2-40B4-BE49-F238E27FC236}">
                  <a16:creationId xmlns:a16="http://schemas.microsoft.com/office/drawing/2014/main" id="{2B98CEB8-1CB7-49E1-8893-6FB72817708F}"/>
                </a:ext>
              </a:extLst>
            </p:cNvPr>
            <p:cNvSpPr>
              <a:spLocks noChangeAspect="1" noChangeShapeType="1"/>
            </p:cNvSpPr>
            <p:nvPr/>
          </p:nvSpPr>
          <p:spPr bwMode="auto">
            <a:xfrm>
              <a:off x="3593" y="1640"/>
              <a:ext cx="273" cy="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7" name="Oval 8">
              <a:extLst>
                <a:ext uri="{FF2B5EF4-FFF2-40B4-BE49-F238E27FC236}">
                  <a16:creationId xmlns:a16="http://schemas.microsoft.com/office/drawing/2014/main" id="{68B6D2C9-8CDD-4294-B06C-175563406ED0}"/>
                </a:ext>
              </a:extLst>
            </p:cNvPr>
            <p:cNvSpPr>
              <a:spLocks noChangeAspect="1" noChangeArrowheads="1"/>
            </p:cNvSpPr>
            <p:nvPr/>
          </p:nvSpPr>
          <p:spPr bwMode="auto">
            <a:xfrm>
              <a:off x="3878" y="1541"/>
              <a:ext cx="174" cy="196"/>
            </a:xfrm>
            <a:prstGeom prst="ellipse">
              <a:avLst/>
            </a:prstGeom>
            <a:solidFill>
              <a:srgbClr val="FFFFFF"/>
            </a:solidFill>
            <a:ln w="28575">
              <a:solidFill>
                <a:srgbClr val="000000"/>
              </a:solidFill>
              <a:round/>
              <a:headEnd/>
              <a:tailEnd/>
            </a:ln>
          </p:spPr>
          <p:txBody>
            <a:bodyPr/>
            <a:lstStyle/>
            <a:p>
              <a:endParaRPr lang="it-IT"/>
            </a:p>
          </p:txBody>
        </p:sp>
        <p:sp>
          <p:nvSpPr>
            <p:cNvPr id="28" name="Rectangle 9">
              <a:extLst>
                <a:ext uri="{FF2B5EF4-FFF2-40B4-BE49-F238E27FC236}">
                  <a16:creationId xmlns:a16="http://schemas.microsoft.com/office/drawing/2014/main" id="{777B161D-CAB2-491A-8C3F-0EBC5F664D99}"/>
                </a:ext>
              </a:extLst>
            </p:cNvPr>
            <p:cNvSpPr>
              <a:spLocks noChangeAspect="1" noChangeArrowheads="1"/>
            </p:cNvSpPr>
            <p:nvPr/>
          </p:nvSpPr>
          <p:spPr bwMode="auto">
            <a:xfrm>
              <a:off x="2421" y="1300"/>
              <a:ext cx="2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sap</a:t>
              </a:r>
              <a:endParaRPr lang="it-IT" altLang="it-IT" baseline="-25000"/>
            </a:p>
          </p:txBody>
        </p:sp>
        <p:sp>
          <p:nvSpPr>
            <p:cNvPr id="29" name="Rectangle 10">
              <a:extLst>
                <a:ext uri="{FF2B5EF4-FFF2-40B4-BE49-F238E27FC236}">
                  <a16:creationId xmlns:a16="http://schemas.microsoft.com/office/drawing/2014/main" id="{5C925C4F-B9B3-4AAC-8D95-DF45D7E6ACBD}"/>
                </a:ext>
              </a:extLst>
            </p:cNvPr>
            <p:cNvSpPr>
              <a:spLocks noChangeAspect="1" noChangeArrowheads="1"/>
            </p:cNvSpPr>
            <p:nvPr/>
          </p:nvSpPr>
          <p:spPr bwMode="auto">
            <a:xfrm>
              <a:off x="4340" y="1300"/>
              <a:ext cx="99"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rr</a:t>
              </a:r>
              <a:endParaRPr lang="it-IT" altLang="it-IT" baseline="-25000"/>
            </a:p>
            <a:p>
              <a:pPr algn="ctr"/>
              <a:endParaRPr lang="it-IT" altLang="it-IT"/>
            </a:p>
          </p:txBody>
        </p:sp>
        <p:sp>
          <p:nvSpPr>
            <p:cNvPr id="30" name="Line 11">
              <a:extLst>
                <a:ext uri="{FF2B5EF4-FFF2-40B4-BE49-F238E27FC236}">
                  <a16:creationId xmlns:a16="http://schemas.microsoft.com/office/drawing/2014/main" id="{4EAAD60C-5402-43B0-A005-76C0DD204A00}"/>
                </a:ext>
              </a:extLst>
            </p:cNvPr>
            <p:cNvSpPr>
              <a:spLocks noChangeAspect="1" noChangeShapeType="1"/>
            </p:cNvSpPr>
            <p:nvPr/>
          </p:nvSpPr>
          <p:spPr bwMode="auto">
            <a:xfrm>
              <a:off x="4066" y="1658"/>
              <a:ext cx="622"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1" name="Rectangle 12">
              <a:extLst>
                <a:ext uri="{FF2B5EF4-FFF2-40B4-BE49-F238E27FC236}">
                  <a16:creationId xmlns:a16="http://schemas.microsoft.com/office/drawing/2014/main" id="{FF7DC9F2-3A5A-428F-85A4-0CDFD1D497DB}"/>
                </a:ext>
              </a:extLst>
            </p:cNvPr>
            <p:cNvSpPr>
              <a:spLocks noChangeAspect="1" noChangeArrowheads="1"/>
            </p:cNvSpPr>
            <p:nvPr/>
          </p:nvSpPr>
          <p:spPr bwMode="auto">
            <a:xfrm>
              <a:off x="4044" y="1017"/>
              <a:ext cx="114"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v</a:t>
              </a:r>
              <a:r>
                <a:rPr lang="en-US" altLang="it-IT" baseline="-25000">
                  <a:solidFill>
                    <a:srgbClr val="000000"/>
                  </a:solidFill>
                </a:rPr>
                <a:t>1</a:t>
              </a:r>
              <a:endParaRPr lang="it-IT" altLang="it-IT"/>
            </a:p>
            <a:p>
              <a:pPr algn="ctr"/>
              <a:endParaRPr lang="it-IT" altLang="it-IT"/>
            </a:p>
          </p:txBody>
        </p:sp>
        <p:sp>
          <p:nvSpPr>
            <p:cNvPr id="32" name="Rectangle 13">
              <a:extLst>
                <a:ext uri="{FF2B5EF4-FFF2-40B4-BE49-F238E27FC236}">
                  <a16:creationId xmlns:a16="http://schemas.microsoft.com/office/drawing/2014/main" id="{28ABA2E2-148D-4259-9C94-B5531121B7D8}"/>
                </a:ext>
              </a:extLst>
            </p:cNvPr>
            <p:cNvSpPr>
              <a:spLocks noChangeAspect="1" noChangeArrowheads="1"/>
            </p:cNvSpPr>
            <p:nvPr/>
          </p:nvSpPr>
          <p:spPr bwMode="auto">
            <a:xfrm>
              <a:off x="2927" y="2294"/>
              <a:ext cx="656" cy="497"/>
            </a:xfrm>
            <a:prstGeom prst="rect">
              <a:avLst/>
            </a:prstGeom>
            <a:solidFill>
              <a:srgbClr val="FFFFFF"/>
            </a:solidFill>
            <a:ln w="28575">
              <a:solidFill>
                <a:srgbClr val="000000"/>
              </a:solidFill>
              <a:prstDash val="dash"/>
              <a:miter lim="800000"/>
              <a:headEnd/>
              <a:tailEnd/>
            </a:ln>
          </p:spPr>
          <p:txBody>
            <a:bodyPr/>
            <a:lstStyle/>
            <a:p>
              <a:endParaRPr lang="it-IT"/>
            </a:p>
          </p:txBody>
        </p:sp>
        <p:sp>
          <p:nvSpPr>
            <p:cNvPr id="33" name="Rectangle 14">
              <a:extLst>
                <a:ext uri="{FF2B5EF4-FFF2-40B4-BE49-F238E27FC236}">
                  <a16:creationId xmlns:a16="http://schemas.microsoft.com/office/drawing/2014/main" id="{DA16320A-BD40-448D-89F8-00FC82E76796}"/>
                </a:ext>
              </a:extLst>
            </p:cNvPr>
            <p:cNvSpPr>
              <a:spLocks noChangeAspect="1" noChangeArrowheads="1"/>
            </p:cNvSpPr>
            <p:nvPr/>
          </p:nvSpPr>
          <p:spPr bwMode="auto">
            <a:xfrm>
              <a:off x="3039" y="2411"/>
              <a:ext cx="42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A</a:t>
              </a:r>
              <a:r>
                <a:rPr lang="en-US" altLang="it-IT" baseline="-25000">
                  <a:solidFill>
                    <a:srgbClr val="000000"/>
                  </a:solidFill>
                </a:rPr>
                <a:t>21</a:t>
              </a:r>
              <a:r>
                <a:rPr lang="en-US" altLang="it-IT">
                  <a:solidFill>
                    <a:srgbClr val="000000"/>
                  </a:solidFill>
                </a:rPr>
                <a:t>/</a:t>
              </a:r>
              <a:r>
                <a:rPr lang="en-US" altLang="it-IT" i="1">
                  <a:solidFill>
                    <a:srgbClr val="000000"/>
                  </a:solidFill>
                </a:rPr>
                <a:t>A</a:t>
              </a:r>
              <a:r>
                <a:rPr lang="en-US" altLang="it-IT" baseline="-25000">
                  <a:solidFill>
                    <a:srgbClr val="000000"/>
                  </a:solidFill>
                </a:rPr>
                <a:t>22</a:t>
              </a:r>
              <a:endParaRPr lang="it-IT" altLang="it-IT" baseline="-25000">
                <a:solidFill>
                  <a:srgbClr val="000000"/>
                </a:solidFill>
              </a:endParaRPr>
            </a:p>
          </p:txBody>
        </p:sp>
        <p:sp>
          <p:nvSpPr>
            <p:cNvPr id="34" name="Freeform 15">
              <a:extLst>
                <a:ext uri="{FF2B5EF4-FFF2-40B4-BE49-F238E27FC236}">
                  <a16:creationId xmlns:a16="http://schemas.microsoft.com/office/drawing/2014/main" id="{528F79D3-92D8-4B32-820C-8EC0B27D514C}"/>
                </a:ext>
              </a:extLst>
            </p:cNvPr>
            <p:cNvSpPr>
              <a:spLocks noChangeAspect="1"/>
            </p:cNvSpPr>
            <p:nvPr/>
          </p:nvSpPr>
          <p:spPr bwMode="auto">
            <a:xfrm>
              <a:off x="3587" y="1658"/>
              <a:ext cx="742" cy="880"/>
            </a:xfrm>
            <a:custGeom>
              <a:avLst/>
              <a:gdLst>
                <a:gd name="T0" fmla="*/ 930 w 930"/>
                <a:gd name="T1" fmla="*/ 0 h 975"/>
                <a:gd name="T2" fmla="*/ 930 w 930"/>
                <a:gd name="T3" fmla="*/ 975 h 975"/>
                <a:gd name="T4" fmla="*/ 0 w 930"/>
                <a:gd name="T5" fmla="*/ 975 h 975"/>
              </a:gdLst>
              <a:ahLst/>
              <a:cxnLst>
                <a:cxn ang="0">
                  <a:pos x="T0" y="T1"/>
                </a:cxn>
                <a:cxn ang="0">
                  <a:pos x="T2" y="T3"/>
                </a:cxn>
                <a:cxn ang="0">
                  <a:pos x="T4" y="T5"/>
                </a:cxn>
              </a:cxnLst>
              <a:rect l="0" t="0" r="r" b="b"/>
              <a:pathLst>
                <a:path w="930" h="975">
                  <a:moveTo>
                    <a:pt x="930" y="0"/>
                  </a:moveTo>
                  <a:lnTo>
                    <a:pt x="930" y="975"/>
                  </a:lnTo>
                  <a:lnTo>
                    <a:pt x="0" y="975"/>
                  </a:lnTo>
                </a:path>
              </a:pathLst>
            </a:custGeom>
            <a:noFill/>
            <a:ln w="28575" cap="flat" cmpd="sng">
              <a:solidFill>
                <a:srgbClr val="00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 name="Oval 16">
              <a:extLst>
                <a:ext uri="{FF2B5EF4-FFF2-40B4-BE49-F238E27FC236}">
                  <a16:creationId xmlns:a16="http://schemas.microsoft.com/office/drawing/2014/main" id="{6F5C8441-4AC0-495F-B9B0-2DEF5637B740}"/>
                </a:ext>
              </a:extLst>
            </p:cNvPr>
            <p:cNvSpPr>
              <a:spLocks noChangeAspect="1" noChangeArrowheads="1"/>
            </p:cNvSpPr>
            <p:nvPr/>
          </p:nvSpPr>
          <p:spPr bwMode="auto">
            <a:xfrm>
              <a:off x="2024" y="1541"/>
              <a:ext cx="173" cy="196"/>
            </a:xfrm>
            <a:prstGeom prst="ellipse">
              <a:avLst/>
            </a:prstGeom>
            <a:solidFill>
              <a:srgbClr val="FFFFFF"/>
            </a:solidFill>
            <a:ln w="28575">
              <a:solidFill>
                <a:srgbClr val="000000"/>
              </a:solidFill>
              <a:round/>
              <a:headEnd/>
              <a:tailEnd/>
            </a:ln>
          </p:spPr>
          <p:txBody>
            <a:bodyPr/>
            <a:lstStyle/>
            <a:p>
              <a:endParaRPr lang="it-IT"/>
            </a:p>
          </p:txBody>
        </p:sp>
        <p:sp>
          <p:nvSpPr>
            <p:cNvPr id="36" name="Line 17">
              <a:extLst>
                <a:ext uri="{FF2B5EF4-FFF2-40B4-BE49-F238E27FC236}">
                  <a16:creationId xmlns:a16="http://schemas.microsoft.com/office/drawing/2014/main" id="{A7CD4064-A745-4A71-BBAC-1F847E47163C}"/>
                </a:ext>
              </a:extLst>
            </p:cNvPr>
            <p:cNvSpPr>
              <a:spLocks noChangeAspect="1" noChangeShapeType="1"/>
            </p:cNvSpPr>
            <p:nvPr/>
          </p:nvSpPr>
          <p:spPr bwMode="auto">
            <a:xfrm>
              <a:off x="1572" y="1631"/>
              <a:ext cx="459" cy="0"/>
            </a:xfrm>
            <a:prstGeom prst="line">
              <a:avLst/>
            </a:prstGeom>
            <a:noFill/>
            <a:ln w="2857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7" name="Freeform 18">
              <a:extLst>
                <a:ext uri="{FF2B5EF4-FFF2-40B4-BE49-F238E27FC236}">
                  <a16:creationId xmlns:a16="http://schemas.microsoft.com/office/drawing/2014/main" id="{EF92B272-3702-4602-928C-1E74465F804E}"/>
                </a:ext>
              </a:extLst>
            </p:cNvPr>
            <p:cNvSpPr>
              <a:spLocks noChangeAspect="1"/>
            </p:cNvSpPr>
            <p:nvPr/>
          </p:nvSpPr>
          <p:spPr bwMode="auto">
            <a:xfrm rot="5400000">
              <a:off x="2117" y="1740"/>
              <a:ext cx="796" cy="815"/>
            </a:xfrm>
            <a:custGeom>
              <a:avLst/>
              <a:gdLst>
                <a:gd name="T0" fmla="*/ 930 w 930"/>
                <a:gd name="T1" fmla="*/ 0 h 975"/>
                <a:gd name="T2" fmla="*/ 930 w 930"/>
                <a:gd name="T3" fmla="*/ 975 h 975"/>
                <a:gd name="T4" fmla="*/ 0 w 930"/>
                <a:gd name="T5" fmla="*/ 975 h 975"/>
              </a:gdLst>
              <a:ahLst/>
              <a:cxnLst>
                <a:cxn ang="0">
                  <a:pos x="T0" y="T1"/>
                </a:cxn>
                <a:cxn ang="0">
                  <a:pos x="T2" y="T3"/>
                </a:cxn>
                <a:cxn ang="0">
                  <a:pos x="T4" y="T5"/>
                </a:cxn>
              </a:cxnLst>
              <a:rect l="0" t="0" r="r" b="b"/>
              <a:pathLst>
                <a:path w="930" h="975">
                  <a:moveTo>
                    <a:pt x="930" y="0"/>
                  </a:moveTo>
                  <a:lnTo>
                    <a:pt x="930" y="975"/>
                  </a:lnTo>
                  <a:lnTo>
                    <a:pt x="0" y="975"/>
                  </a:lnTo>
                </a:path>
              </a:pathLst>
            </a:custGeom>
            <a:noFill/>
            <a:ln w="28575" cap="flat" cmpd="sng">
              <a:solidFill>
                <a:srgbClr val="0000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8" name="Rectangle 19">
              <a:extLst>
                <a:ext uri="{FF2B5EF4-FFF2-40B4-BE49-F238E27FC236}">
                  <a16:creationId xmlns:a16="http://schemas.microsoft.com/office/drawing/2014/main" id="{ED56EF78-4410-4A07-8325-1ACA55DDD47B}"/>
                </a:ext>
              </a:extLst>
            </p:cNvPr>
            <p:cNvSpPr>
              <a:spLocks noChangeAspect="1" noChangeArrowheads="1"/>
            </p:cNvSpPr>
            <p:nvPr/>
          </p:nvSpPr>
          <p:spPr bwMode="auto">
            <a:xfrm>
              <a:off x="1701" y="1312"/>
              <a:ext cx="11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i="1">
                  <a:solidFill>
                    <a:srgbClr val="000000"/>
                  </a:solidFill>
                </a:rPr>
                <a:t>v</a:t>
              </a:r>
              <a:r>
                <a:rPr lang="en-US" altLang="it-IT" baseline="-25000">
                  <a:solidFill>
                    <a:srgbClr val="000000"/>
                  </a:solidFill>
                </a:rPr>
                <a:t>2</a:t>
              </a:r>
              <a:endParaRPr lang="it-IT" altLang="it-IT"/>
            </a:p>
          </p:txBody>
        </p:sp>
        <p:sp>
          <p:nvSpPr>
            <p:cNvPr id="39" name="Rectangle 20">
              <a:extLst>
                <a:ext uri="{FF2B5EF4-FFF2-40B4-BE49-F238E27FC236}">
                  <a16:creationId xmlns:a16="http://schemas.microsoft.com/office/drawing/2014/main" id="{32CEF4A2-07FB-4142-AD19-55E616DB5B3C}"/>
                </a:ext>
              </a:extLst>
            </p:cNvPr>
            <p:cNvSpPr>
              <a:spLocks noChangeAspect="1" noChangeArrowheads="1"/>
            </p:cNvSpPr>
            <p:nvPr/>
          </p:nvSpPr>
          <p:spPr bwMode="auto">
            <a:xfrm>
              <a:off x="2927" y="727"/>
              <a:ext cx="656" cy="497"/>
            </a:xfrm>
            <a:prstGeom prst="rect">
              <a:avLst/>
            </a:prstGeom>
            <a:solidFill>
              <a:srgbClr val="FFFFFF"/>
            </a:solidFill>
            <a:ln w="28575">
              <a:solidFill>
                <a:srgbClr val="000000"/>
              </a:solidFill>
              <a:miter lim="800000"/>
              <a:headEnd/>
              <a:tailEnd/>
            </a:ln>
          </p:spPr>
          <p:txBody>
            <a:bodyPr/>
            <a:lstStyle/>
            <a:p>
              <a:endParaRPr lang="it-IT"/>
            </a:p>
          </p:txBody>
        </p:sp>
        <p:sp>
          <p:nvSpPr>
            <p:cNvPr id="40" name="Rectangle 21">
              <a:extLst>
                <a:ext uri="{FF2B5EF4-FFF2-40B4-BE49-F238E27FC236}">
                  <a16:creationId xmlns:a16="http://schemas.microsoft.com/office/drawing/2014/main" id="{C1F8E274-343F-4E30-A69E-E014CCD3AF58}"/>
                </a:ext>
              </a:extLst>
            </p:cNvPr>
            <p:cNvSpPr>
              <a:spLocks noChangeAspect="1" noChangeArrowheads="1"/>
            </p:cNvSpPr>
            <p:nvPr/>
          </p:nvSpPr>
          <p:spPr bwMode="auto">
            <a:xfrm>
              <a:off x="2989" y="844"/>
              <a:ext cx="52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0" rIns="0" bIns="0">
              <a:spAutoFit/>
            </a:bodyPr>
            <a:lstStyle/>
            <a:p>
              <a:pPr algn="ctr"/>
              <a:r>
                <a:rPr lang="en-US" altLang="it-IT">
                  <a:solidFill>
                    <a:srgbClr val="000000"/>
                  </a:solidFill>
                </a:rPr>
                <a:t>1/(1-</a:t>
              </a:r>
              <a:r>
                <a:rPr lang="en-US" altLang="it-IT" i="1">
                  <a:solidFill>
                    <a:srgbClr val="000000"/>
                  </a:solidFill>
                </a:rPr>
                <a:t>A</a:t>
              </a:r>
              <a:r>
                <a:rPr lang="en-US" altLang="it-IT" baseline="-25000">
                  <a:solidFill>
                    <a:srgbClr val="000000"/>
                  </a:solidFill>
                </a:rPr>
                <a:t>11</a:t>
              </a:r>
              <a:r>
                <a:rPr lang="en-US" altLang="it-IT">
                  <a:solidFill>
                    <a:srgbClr val="000000"/>
                  </a:solidFill>
                </a:rPr>
                <a:t>)</a:t>
              </a:r>
              <a:endParaRPr lang="it-IT" altLang="it-IT"/>
            </a:p>
          </p:txBody>
        </p:sp>
        <p:sp>
          <p:nvSpPr>
            <p:cNvPr id="41" name="Freeform 22">
              <a:extLst>
                <a:ext uri="{FF2B5EF4-FFF2-40B4-BE49-F238E27FC236}">
                  <a16:creationId xmlns:a16="http://schemas.microsoft.com/office/drawing/2014/main" id="{691BAD7D-E098-4836-935A-3901E107AE66}"/>
                </a:ext>
              </a:extLst>
            </p:cNvPr>
            <p:cNvSpPr>
              <a:spLocks noChangeAspect="1"/>
            </p:cNvSpPr>
            <p:nvPr/>
          </p:nvSpPr>
          <p:spPr bwMode="auto">
            <a:xfrm>
              <a:off x="3586" y="977"/>
              <a:ext cx="378" cy="570"/>
            </a:xfrm>
            <a:custGeom>
              <a:avLst/>
              <a:gdLst>
                <a:gd name="T0" fmla="*/ 0 w 501"/>
                <a:gd name="T1" fmla="*/ 0 h 630"/>
                <a:gd name="T2" fmla="*/ 501 w 501"/>
                <a:gd name="T3" fmla="*/ 0 h 630"/>
                <a:gd name="T4" fmla="*/ 501 w 501"/>
                <a:gd name="T5" fmla="*/ 630 h 630"/>
              </a:gdLst>
              <a:ahLst/>
              <a:cxnLst>
                <a:cxn ang="0">
                  <a:pos x="T0" y="T1"/>
                </a:cxn>
                <a:cxn ang="0">
                  <a:pos x="T2" y="T3"/>
                </a:cxn>
                <a:cxn ang="0">
                  <a:pos x="T4" y="T5"/>
                </a:cxn>
              </a:cxnLst>
              <a:rect l="0" t="0" r="r" b="b"/>
              <a:pathLst>
                <a:path w="501" h="630">
                  <a:moveTo>
                    <a:pt x="0" y="0"/>
                  </a:moveTo>
                  <a:lnTo>
                    <a:pt x="501" y="0"/>
                  </a:lnTo>
                  <a:lnTo>
                    <a:pt x="501" y="630"/>
                  </a:lnTo>
                </a:path>
              </a:pathLst>
            </a:custGeom>
            <a:noFill/>
            <a:ln w="28575" cmpd="sng">
              <a:solidFill>
                <a:srgbClr val="00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2" name="Line 23">
              <a:extLst>
                <a:ext uri="{FF2B5EF4-FFF2-40B4-BE49-F238E27FC236}">
                  <a16:creationId xmlns:a16="http://schemas.microsoft.com/office/drawing/2014/main" id="{29C8C795-5875-45E6-ABB4-D1EB5286A446}"/>
                </a:ext>
              </a:extLst>
            </p:cNvPr>
            <p:cNvSpPr>
              <a:spLocks noChangeAspect="1" noChangeShapeType="1"/>
            </p:cNvSpPr>
            <p:nvPr/>
          </p:nvSpPr>
          <p:spPr bwMode="auto">
            <a:xfrm>
              <a:off x="2475" y="980"/>
              <a:ext cx="457"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3" name="Rectangle 24">
              <a:extLst>
                <a:ext uri="{FF2B5EF4-FFF2-40B4-BE49-F238E27FC236}">
                  <a16:creationId xmlns:a16="http://schemas.microsoft.com/office/drawing/2014/main" id="{E1AC57AC-4316-4B21-9914-FD5D26DB9FB6}"/>
                </a:ext>
              </a:extLst>
            </p:cNvPr>
            <p:cNvSpPr>
              <a:spLocks noChangeAspect="1" noChangeArrowheads="1"/>
            </p:cNvSpPr>
            <p:nvPr/>
          </p:nvSpPr>
          <p:spPr bwMode="auto">
            <a:xfrm>
              <a:off x="2634" y="660"/>
              <a:ext cx="11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a:solidFill>
                    <a:srgbClr val="000000"/>
                  </a:solidFill>
                  <a:sym typeface="Symbol" panose="05050102010706020507" pitchFamily="18" charset="2"/>
                </a:rPr>
                <a:t></a:t>
              </a:r>
              <a:r>
                <a:rPr lang="en-US" altLang="it-IT" baseline="-25000">
                  <a:solidFill>
                    <a:srgbClr val="000000"/>
                  </a:solidFill>
                </a:rPr>
                <a:t>1</a:t>
              </a:r>
              <a:endParaRPr lang="it-IT" altLang="it-IT"/>
            </a:p>
          </p:txBody>
        </p:sp>
        <p:sp>
          <p:nvSpPr>
            <p:cNvPr id="44" name="Rectangle 25">
              <a:extLst>
                <a:ext uri="{FF2B5EF4-FFF2-40B4-BE49-F238E27FC236}">
                  <a16:creationId xmlns:a16="http://schemas.microsoft.com/office/drawing/2014/main" id="{5C543694-7D09-40C7-82CD-6CCBF23C12D3}"/>
                </a:ext>
              </a:extLst>
            </p:cNvPr>
            <p:cNvSpPr>
              <a:spLocks noChangeAspect="1" noChangeArrowheads="1"/>
            </p:cNvSpPr>
            <p:nvPr/>
          </p:nvSpPr>
          <p:spPr bwMode="auto">
            <a:xfrm>
              <a:off x="898" y="1377"/>
              <a:ext cx="654" cy="497"/>
            </a:xfrm>
            <a:prstGeom prst="rect">
              <a:avLst/>
            </a:prstGeom>
            <a:solidFill>
              <a:srgbClr val="FFFFFF"/>
            </a:solidFill>
            <a:ln w="28575">
              <a:solidFill>
                <a:srgbClr val="000000"/>
              </a:solidFill>
              <a:prstDash val="dash"/>
              <a:miter lim="800000"/>
              <a:headEnd/>
              <a:tailEnd/>
            </a:ln>
          </p:spPr>
          <p:txBody>
            <a:bodyPr/>
            <a:lstStyle/>
            <a:p>
              <a:endParaRPr lang="it-IT"/>
            </a:p>
          </p:txBody>
        </p:sp>
        <p:sp>
          <p:nvSpPr>
            <p:cNvPr id="45" name="Rectangle 26">
              <a:extLst>
                <a:ext uri="{FF2B5EF4-FFF2-40B4-BE49-F238E27FC236}">
                  <a16:creationId xmlns:a16="http://schemas.microsoft.com/office/drawing/2014/main" id="{7F719FF7-0FA4-40F1-B98E-C2140629A6EC}"/>
                </a:ext>
              </a:extLst>
            </p:cNvPr>
            <p:cNvSpPr>
              <a:spLocks noChangeAspect="1" noChangeArrowheads="1"/>
            </p:cNvSpPr>
            <p:nvPr/>
          </p:nvSpPr>
          <p:spPr bwMode="auto">
            <a:xfrm>
              <a:off x="1060" y="1494"/>
              <a:ext cx="31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wrap="none" lIns="0" tIns="0" rIns="0" bIns="0">
              <a:spAutoFit/>
            </a:bodyPr>
            <a:lstStyle/>
            <a:p>
              <a:pPr algn="ctr"/>
              <a:r>
                <a:rPr lang="en-US" altLang="it-IT">
                  <a:solidFill>
                    <a:srgbClr val="000000"/>
                  </a:solidFill>
                </a:rPr>
                <a:t>1/</a:t>
              </a:r>
              <a:r>
                <a:rPr lang="en-US" altLang="it-IT" i="1">
                  <a:solidFill>
                    <a:srgbClr val="000000"/>
                  </a:solidFill>
                </a:rPr>
                <a:t>A</a:t>
              </a:r>
              <a:r>
                <a:rPr lang="en-US" altLang="it-IT" baseline="-25000">
                  <a:solidFill>
                    <a:srgbClr val="000000"/>
                  </a:solidFill>
                </a:rPr>
                <a:t>22</a:t>
              </a:r>
              <a:endParaRPr lang="it-IT" altLang="it-IT"/>
            </a:p>
          </p:txBody>
        </p:sp>
        <p:sp>
          <p:nvSpPr>
            <p:cNvPr id="46" name="Line 27">
              <a:extLst>
                <a:ext uri="{FF2B5EF4-FFF2-40B4-BE49-F238E27FC236}">
                  <a16:creationId xmlns:a16="http://schemas.microsoft.com/office/drawing/2014/main" id="{93B33705-E1C1-4FAA-9979-0A7C74144932}"/>
                </a:ext>
              </a:extLst>
            </p:cNvPr>
            <p:cNvSpPr>
              <a:spLocks noChangeAspect="1" noChangeShapeType="1"/>
            </p:cNvSpPr>
            <p:nvPr/>
          </p:nvSpPr>
          <p:spPr bwMode="auto">
            <a:xfrm>
              <a:off x="444" y="1630"/>
              <a:ext cx="458" cy="0"/>
            </a:xfrm>
            <a:prstGeom prst="line">
              <a:avLst/>
            </a:prstGeom>
            <a:noFill/>
            <a:ln w="2857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7" name="Rectangle 28">
              <a:extLst>
                <a:ext uri="{FF2B5EF4-FFF2-40B4-BE49-F238E27FC236}">
                  <a16:creationId xmlns:a16="http://schemas.microsoft.com/office/drawing/2014/main" id="{364BB4BD-FF08-47A1-B6B8-0267DAD1D83C}"/>
                </a:ext>
              </a:extLst>
            </p:cNvPr>
            <p:cNvSpPr>
              <a:spLocks noChangeAspect="1" noChangeArrowheads="1"/>
            </p:cNvSpPr>
            <p:nvPr/>
          </p:nvSpPr>
          <p:spPr bwMode="auto">
            <a:xfrm>
              <a:off x="602" y="1310"/>
              <a:ext cx="11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it-IT">
                  <a:solidFill>
                    <a:srgbClr val="000000"/>
                  </a:solidFill>
                  <a:sym typeface="Symbol" panose="05050102010706020507" pitchFamily="18" charset="2"/>
                </a:rPr>
                <a:t></a:t>
              </a:r>
              <a:r>
                <a:rPr lang="en-US" altLang="it-IT" baseline="-25000">
                  <a:solidFill>
                    <a:srgbClr val="000000"/>
                  </a:solidFill>
                </a:rPr>
                <a:t>2</a:t>
              </a:r>
              <a:endParaRPr lang="it-IT" altLang="it-IT"/>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F26AE5-963C-4F58-8A65-A4B457861A34}"/>
              </a:ext>
            </a:extLst>
          </p:cNvPr>
          <p:cNvSpPr>
            <a:spLocks noGrp="1"/>
          </p:cNvSpPr>
          <p:nvPr>
            <p:ph type="title"/>
          </p:nvPr>
        </p:nvSpPr>
        <p:spPr/>
        <p:txBody>
          <a:bodyPr vert="horz" lIns="91440" tIns="45720" rIns="91440" bIns="45720" rtlCol="0" anchor="ctr">
            <a:normAutofit/>
          </a:bodyPr>
          <a:lstStyle/>
          <a:p>
            <a:r>
              <a:rPr lang="en-US" kern="1200" dirty="0">
                <a:latin typeface="Arial" panose="020B0604020202020204" pitchFamily="34" charset="0"/>
                <a:cs typeface="Arial" panose="020B0604020202020204" pitchFamily="34" charset="0"/>
              </a:rPr>
              <a:t>Contents</a:t>
            </a:r>
          </a:p>
        </p:txBody>
      </p:sp>
      <p:sp>
        <p:nvSpPr>
          <p:cNvPr id="5" name="Rettangolo 4">
            <a:extLst>
              <a:ext uri="{FF2B5EF4-FFF2-40B4-BE49-F238E27FC236}">
                <a16:creationId xmlns:a16="http://schemas.microsoft.com/office/drawing/2014/main" id="{F354A895-E7DB-469F-B970-EDF0EE1E07EA}"/>
              </a:ext>
            </a:extLst>
          </p:cNvPr>
          <p:cNvSpPr/>
          <p:nvPr/>
        </p:nvSpPr>
        <p:spPr>
          <a:xfrm>
            <a:off x="789456" y="642257"/>
            <a:ext cx="10597729" cy="5439388"/>
          </a:xfrm>
          <a:prstGeom prst="rect">
            <a:avLst/>
          </a:prstGeom>
        </p:spPr>
        <p:txBody>
          <a:bodyPr vert="horz" lIns="91440" tIns="45720" rIns="91440" bIns="45720" rtlCol="0" anchor="ctr">
            <a:normAutofit/>
          </a:bodyPr>
          <a:lstStyle/>
          <a:p>
            <a:pPr>
              <a:lnSpc>
                <a:spcPct val="90000"/>
              </a:lnSpc>
              <a:spcAft>
                <a:spcPts val="600"/>
              </a:spcAft>
            </a:pPr>
            <a:endParaRPr lang="en-US" altLang="it-IT" sz="2000" dirty="0">
              <a:solidFill>
                <a:schemeClr val="accent1">
                  <a:lumMod val="75000"/>
                </a:schemeClr>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altLang="it-IT" sz="2000" b="1" dirty="0">
                <a:solidFill>
                  <a:schemeClr val="accent1">
                    <a:lumMod val="75000"/>
                  </a:schemeClr>
                </a:solidFill>
                <a:latin typeface="Arial" panose="020B0604020202020204" pitchFamily="34" charset="0"/>
                <a:cs typeface="Arial" panose="020B0604020202020204" pitchFamily="34" charset="0"/>
              </a:rPr>
              <a:t>Models as tool for signal/image processing and data interpretation</a:t>
            </a:r>
          </a:p>
          <a:p>
            <a:pPr indent="-228600">
              <a:lnSpc>
                <a:spcPct val="90000"/>
              </a:lnSpc>
              <a:spcAft>
                <a:spcPts val="600"/>
              </a:spcAft>
              <a:buFont typeface="Arial" panose="020B0604020202020204" pitchFamily="34" charset="0"/>
              <a:buChar char="•"/>
            </a:pPr>
            <a:endParaRPr lang="en-US" altLang="it-IT" sz="2000" dirty="0">
              <a:solidFill>
                <a:schemeClr val="accent1">
                  <a:lumMod val="75000"/>
                </a:schemeClr>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altLang="it-IT" sz="2000" b="1" dirty="0">
                <a:solidFill>
                  <a:schemeClr val="accent1">
                    <a:lumMod val="75000"/>
                  </a:schemeClr>
                </a:solidFill>
                <a:latin typeface="Arial" panose="020B0604020202020204" pitchFamily="34" charset="0"/>
                <a:cs typeface="Arial" panose="020B0604020202020204" pitchFamily="34" charset="0"/>
              </a:rPr>
              <a:t>Models for signals and data integration </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Multiresolution</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Multichannel</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Multimodal</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Multiorgan </a:t>
            </a:r>
          </a:p>
          <a:p>
            <a:pPr>
              <a:lnSpc>
                <a:spcPct val="90000"/>
              </a:lnSpc>
              <a:spcAft>
                <a:spcPts val="600"/>
              </a:spcAft>
            </a:pPr>
            <a:endParaRPr lang="en-US" altLang="it-IT" sz="2000" dirty="0">
              <a:solidFill>
                <a:schemeClr val="accent1">
                  <a:lumMod val="75000"/>
                </a:schemeClr>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altLang="it-IT" sz="2000" b="1" dirty="0">
                <a:solidFill>
                  <a:schemeClr val="accent1">
                    <a:lumMod val="75000"/>
                  </a:schemeClr>
                </a:solidFill>
                <a:latin typeface="Arial" panose="020B0604020202020204" pitchFamily="34" charset="0"/>
                <a:cs typeface="Arial" panose="020B0604020202020204" pitchFamily="34" charset="0"/>
              </a:rPr>
              <a:t> Some applications examples</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Cardiovascular system</a:t>
            </a:r>
          </a:p>
          <a:p>
            <a:pPr lvl="1" indent="-228600">
              <a:lnSpc>
                <a:spcPct val="90000"/>
              </a:lnSpc>
              <a:spcAft>
                <a:spcPts val="600"/>
              </a:spcAft>
              <a:buFont typeface="Arial" panose="020B0604020202020204" pitchFamily="34" charset="0"/>
              <a:buChar char="•"/>
            </a:pPr>
            <a:r>
              <a:rPr lang="en-US" altLang="it-IT" sz="2000" dirty="0">
                <a:solidFill>
                  <a:schemeClr val="accent1">
                    <a:lumMod val="75000"/>
                  </a:schemeClr>
                </a:solidFill>
                <a:latin typeface="Arial" panose="020B0604020202020204" pitchFamily="34" charset="0"/>
                <a:cs typeface="Arial" panose="020B0604020202020204" pitchFamily="34" charset="0"/>
              </a:rPr>
              <a:t>Neurosensorial system</a:t>
            </a:r>
          </a:p>
          <a:p>
            <a:pPr lvl="1" indent="-228600">
              <a:lnSpc>
                <a:spcPct val="90000"/>
              </a:lnSpc>
              <a:spcAft>
                <a:spcPts val="600"/>
              </a:spcAft>
              <a:buFont typeface="Arial" panose="020B0604020202020204" pitchFamily="34" charset="0"/>
              <a:buChar char="•"/>
            </a:pPr>
            <a:endParaRPr lang="en-US" altLang="it-IT" sz="2000" dirty="0">
              <a:solidFill>
                <a:schemeClr val="accent1">
                  <a:lumMod val="75000"/>
                </a:schemeClr>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altLang="it-IT" sz="2000" b="1" dirty="0">
                <a:solidFill>
                  <a:schemeClr val="accent1">
                    <a:lumMod val="75000"/>
                  </a:schemeClr>
                </a:solidFill>
                <a:latin typeface="Arial" panose="020B0604020202020204" pitchFamily="34" charset="0"/>
                <a:cs typeface="Arial" panose="020B0604020202020204" pitchFamily="34" charset="0"/>
              </a:rPr>
              <a:t>Final considerations</a:t>
            </a:r>
          </a:p>
          <a:p>
            <a:pPr lvl="1" indent="-228600">
              <a:lnSpc>
                <a:spcPct val="90000"/>
              </a:lnSpc>
              <a:spcAft>
                <a:spcPts val="600"/>
              </a:spcAft>
              <a:buFont typeface="Arial" panose="020B0604020202020204" pitchFamily="34" charset="0"/>
              <a:buChar char="•"/>
            </a:pPr>
            <a:endParaRPr lang="en-US" altLang="it-IT" sz="13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32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217C929-15F0-4D9D-9FDA-B91A9D47F73E}"/>
              </a:ext>
            </a:extLst>
          </p:cNvPr>
          <p:cNvSpPr>
            <a:spLocks noGrp="1" noChangeArrowheads="1"/>
          </p:cNvSpPr>
          <p:nvPr>
            <p:ph type="title"/>
          </p:nvPr>
        </p:nvSpPr>
        <p:spPr/>
        <p:txBody>
          <a:bodyPr>
            <a:normAutofit/>
          </a:bodyPr>
          <a:lstStyle/>
          <a:p>
            <a:r>
              <a:rPr lang="it-IT" altLang="it-IT" dirty="0" err="1"/>
              <a:t>Estimation</a:t>
            </a:r>
            <a:r>
              <a:rPr lang="it-IT" altLang="it-IT" dirty="0"/>
              <a:t> of the </a:t>
            </a:r>
            <a:r>
              <a:rPr lang="it-IT" altLang="it-IT" dirty="0" err="1"/>
              <a:t>baroreceptive</a:t>
            </a:r>
            <a:r>
              <a:rPr lang="it-IT" altLang="it-IT" dirty="0"/>
              <a:t> gain: </a:t>
            </a:r>
            <a:r>
              <a:rPr lang="it-IT" altLang="it-IT" dirty="0" err="1"/>
              <a:t>relevance</a:t>
            </a:r>
            <a:r>
              <a:rPr lang="it-IT" altLang="it-IT" dirty="0"/>
              <a:t> of the model</a:t>
            </a:r>
          </a:p>
        </p:txBody>
      </p:sp>
      <p:pic>
        <p:nvPicPr>
          <p:cNvPr id="28677" name="Picture 5" descr="fig2_beppe_bresanone">
            <a:extLst>
              <a:ext uri="{FF2B5EF4-FFF2-40B4-BE49-F238E27FC236}">
                <a16:creationId xmlns:a16="http://schemas.microsoft.com/office/drawing/2014/main" id="{197FE0B8-4814-449B-9EA8-06410DA19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77" t="4225" r="9065" b="1933"/>
          <a:stretch>
            <a:fillRect/>
          </a:stretch>
        </p:blipFill>
        <p:spPr bwMode="auto">
          <a:xfrm>
            <a:off x="891008" y="1539519"/>
            <a:ext cx="4597400" cy="4402138"/>
          </a:xfrm>
          <a:prstGeom prst="rect">
            <a:avLst/>
          </a:prstGeom>
          <a:noFill/>
          <a:extLst>
            <a:ext uri="{909E8E84-426E-40DD-AFC4-6F175D3DCCD1}">
              <a14:hiddenFill xmlns:a14="http://schemas.microsoft.com/office/drawing/2010/main">
                <a:solidFill>
                  <a:srgbClr val="FFFFFF"/>
                </a:solidFill>
              </a14:hiddenFill>
            </a:ext>
          </a:extLst>
        </p:spPr>
      </p:pic>
      <p:sp>
        <p:nvSpPr>
          <p:cNvPr id="28678" name="Text Box 6">
            <a:extLst>
              <a:ext uri="{FF2B5EF4-FFF2-40B4-BE49-F238E27FC236}">
                <a16:creationId xmlns:a16="http://schemas.microsoft.com/office/drawing/2014/main" id="{9592B958-2E3B-43C9-A5D4-66AF84F30B2B}"/>
              </a:ext>
            </a:extLst>
          </p:cNvPr>
          <p:cNvSpPr txBox="1">
            <a:spLocks noChangeArrowheads="1"/>
          </p:cNvSpPr>
          <p:nvPr/>
        </p:nvSpPr>
        <p:spPr bwMode="auto">
          <a:xfrm>
            <a:off x="7916863" y="1381348"/>
            <a:ext cx="912812"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dirty="0" err="1"/>
              <a:t>A</a:t>
            </a:r>
            <a:r>
              <a:rPr lang="it-IT" altLang="it-IT" baseline="-25000" dirty="0" err="1"/>
              <a:t>rr,sap</a:t>
            </a:r>
            <a:endParaRPr lang="it-IT" altLang="it-IT" dirty="0"/>
          </a:p>
        </p:txBody>
      </p:sp>
      <p:sp>
        <p:nvSpPr>
          <p:cNvPr id="28679" name="Line 7">
            <a:extLst>
              <a:ext uri="{FF2B5EF4-FFF2-40B4-BE49-F238E27FC236}">
                <a16:creationId xmlns:a16="http://schemas.microsoft.com/office/drawing/2014/main" id="{7A9C2379-FA49-4F05-A0D5-32D4475B1070}"/>
              </a:ext>
            </a:extLst>
          </p:cNvPr>
          <p:cNvSpPr>
            <a:spLocks noChangeShapeType="1"/>
          </p:cNvSpPr>
          <p:nvPr/>
        </p:nvSpPr>
        <p:spPr bwMode="auto">
          <a:xfrm>
            <a:off x="7046914" y="1636936"/>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0" name="Text Box 8">
            <a:extLst>
              <a:ext uri="{FF2B5EF4-FFF2-40B4-BE49-F238E27FC236}">
                <a16:creationId xmlns:a16="http://schemas.microsoft.com/office/drawing/2014/main" id="{6D8BB337-84AC-4EDE-8824-6FB69C90B8CE}"/>
              </a:ext>
            </a:extLst>
          </p:cNvPr>
          <p:cNvSpPr txBox="1">
            <a:spLocks noChangeArrowheads="1"/>
          </p:cNvSpPr>
          <p:nvPr/>
        </p:nvSpPr>
        <p:spPr bwMode="auto">
          <a:xfrm>
            <a:off x="7142163" y="1187673"/>
            <a:ext cx="596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sap</a:t>
            </a:r>
          </a:p>
        </p:txBody>
      </p:sp>
      <p:sp>
        <p:nvSpPr>
          <p:cNvPr id="28681" name="Text Box 9">
            <a:extLst>
              <a:ext uri="{FF2B5EF4-FFF2-40B4-BE49-F238E27FC236}">
                <a16:creationId xmlns:a16="http://schemas.microsoft.com/office/drawing/2014/main" id="{49AFCC6F-9F5D-4727-9D63-B8B479250CE4}"/>
              </a:ext>
            </a:extLst>
          </p:cNvPr>
          <p:cNvSpPr txBox="1">
            <a:spLocks noChangeArrowheads="1"/>
          </p:cNvSpPr>
          <p:nvPr/>
        </p:nvSpPr>
        <p:spPr bwMode="auto">
          <a:xfrm>
            <a:off x="9618663" y="1187673"/>
            <a:ext cx="40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rr</a:t>
            </a:r>
          </a:p>
        </p:txBody>
      </p:sp>
      <p:sp>
        <p:nvSpPr>
          <p:cNvPr id="28682" name="Line 10">
            <a:extLst>
              <a:ext uri="{FF2B5EF4-FFF2-40B4-BE49-F238E27FC236}">
                <a16:creationId xmlns:a16="http://schemas.microsoft.com/office/drawing/2014/main" id="{3C3944EA-1B27-4232-8F99-166AB718D59D}"/>
              </a:ext>
            </a:extLst>
          </p:cNvPr>
          <p:cNvSpPr>
            <a:spLocks noChangeShapeType="1"/>
          </p:cNvSpPr>
          <p:nvPr/>
        </p:nvSpPr>
        <p:spPr bwMode="auto">
          <a:xfrm>
            <a:off x="8832851" y="1636936"/>
            <a:ext cx="4238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4" name="Oval 12">
            <a:extLst>
              <a:ext uri="{FF2B5EF4-FFF2-40B4-BE49-F238E27FC236}">
                <a16:creationId xmlns:a16="http://schemas.microsoft.com/office/drawing/2014/main" id="{86BC0C3C-2D89-4A56-A9C5-D554C6EC61E5}"/>
              </a:ext>
            </a:extLst>
          </p:cNvPr>
          <p:cNvSpPr>
            <a:spLocks noChangeArrowheads="1"/>
          </p:cNvSpPr>
          <p:nvPr/>
        </p:nvSpPr>
        <p:spPr bwMode="auto">
          <a:xfrm>
            <a:off x="9264650" y="1544861"/>
            <a:ext cx="190500" cy="1905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5" name="Line 13">
            <a:extLst>
              <a:ext uri="{FF2B5EF4-FFF2-40B4-BE49-F238E27FC236}">
                <a16:creationId xmlns:a16="http://schemas.microsoft.com/office/drawing/2014/main" id="{948EA724-53BB-4ED3-B181-0900D38D06E0}"/>
              </a:ext>
            </a:extLst>
          </p:cNvPr>
          <p:cNvSpPr>
            <a:spLocks noChangeShapeType="1"/>
          </p:cNvSpPr>
          <p:nvPr/>
        </p:nvSpPr>
        <p:spPr bwMode="auto">
          <a:xfrm>
            <a:off x="9472613" y="1636936"/>
            <a:ext cx="72231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6" name="Line 14">
            <a:extLst>
              <a:ext uri="{FF2B5EF4-FFF2-40B4-BE49-F238E27FC236}">
                <a16:creationId xmlns:a16="http://schemas.microsoft.com/office/drawing/2014/main" id="{34FA9FDC-AEF7-438A-AFDB-DC41480668F1}"/>
              </a:ext>
            </a:extLst>
          </p:cNvPr>
          <p:cNvSpPr>
            <a:spLocks noChangeShapeType="1"/>
          </p:cNvSpPr>
          <p:nvPr/>
        </p:nvSpPr>
        <p:spPr bwMode="auto">
          <a:xfrm rot="5400000">
            <a:off x="8997157" y="1186880"/>
            <a:ext cx="72231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87" name="Text Box 15">
            <a:extLst>
              <a:ext uri="{FF2B5EF4-FFF2-40B4-BE49-F238E27FC236}">
                <a16:creationId xmlns:a16="http://schemas.microsoft.com/office/drawing/2014/main" id="{588B22CF-F7EE-4ABC-A8D5-824FD2A9E021}"/>
              </a:ext>
            </a:extLst>
          </p:cNvPr>
          <p:cNvSpPr txBox="1">
            <a:spLocks noChangeArrowheads="1"/>
          </p:cNvSpPr>
          <p:nvPr/>
        </p:nvSpPr>
        <p:spPr bwMode="auto">
          <a:xfrm>
            <a:off x="8789988" y="606648"/>
            <a:ext cx="544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w</a:t>
            </a:r>
            <a:r>
              <a:rPr lang="it-IT" altLang="it-IT" baseline="-25000"/>
              <a:t>rr</a:t>
            </a:r>
            <a:endParaRPr lang="it-IT" altLang="it-IT"/>
          </a:p>
        </p:txBody>
      </p:sp>
      <p:sp>
        <p:nvSpPr>
          <p:cNvPr id="28690" name="Text Box 18">
            <a:extLst>
              <a:ext uri="{FF2B5EF4-FFF2-40B4-BE49-F238E27FC236}">
                <a16:creationId xmlns:a16="http://schemas.microsoft.com/office/drawing/2014/main" id="{5D6433E2-EF84-47B3-B1B1-EE2926FA0E7D}"/>
              </a:ext>
            </a:extLst>
          </p:cNvPr>
          <p:cNvSpPr txBox="1">
            <a:spLocks noChangeArrowheads="1"/>
          </p:cNvSpPr>
          <p:nvPr/>
        </p:nvSpPr>
        <p:spPr bwMode="auto">
          <a:xfrm>
            <a:off x="7916863" y="3203798"/>
            <a:ext cx="912812"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a:t>A</a:t>
            </a:r>
            <a:r>
              <a:rPr lang="it-IT" altLang="it-IT" baseline="-25000"/>
              <a:t>rr,sap</a:t>
            </a:r>
            <a:endParaRPr lang="it-IT" altLang="it-IT"/>
          </a:p>
        </p:txBody>
      </p:sp>
      <p:sp>
        <p:nvSpPr>
          <p:cNvPr id="28691" name="Line 19">
            <a:extLst>
              <a:ext uri="{FF2B5EF4-FFF2-40B4-BE49-F238E27FC236}">
                <a16:creationId xmlns:a16="http://schemas.microsoft.com/office/drawing/2014/main" id="{73F232CE-471C-45A3-9C77-BA7AC08F5EA0}"/>
              </a:ext>
            </a:extLst>
          </p:cNvPr>
          <p:cNvSpPr>
            <a:spLocks noChangeShapeType="1"/>
          </p:cNvSpPr>
          <p:nvPr/>
        </p:nvSpPr>
        <p:spPr bwMode="auto">
          <a:xfrm>
            <a:off x="7046914" y="3459386"/>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2" name="Text Box 20">
            <a:extLst>
              <a:ext uri="{FF2B5EF4-FFF2-40B4-BE49-F238E27FC236}">
                <a16:creationId xmlns:a16="http://schemas.microsoft.com/office/drawing/2014/main" id="{A74A4A40-4A92-46A1-8F2B-2DE9675B31F0}"/>
              </a:ext>
            </a:extLst>
          </p:cNvPr>
          <p:cNvSpPr txBox="1">
            <a:spLocks noChangeArrowheads="1"/>
          </p:cNvSpPr>
          <p:nvPr/>
        </p:nvSpPr>
        <p:spPr bwMode="auto">
          <a:xfrm>
            <a:off x="7142163" y="3010123"/>
            <a:ext cx="596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sap</a:t>
            </a:r>
          </a:p>
        </p:txBody>
      </p:sp>
      <p:sp>
        <p:nvSpPr>
          <p:cNvPr id="28693" name="Text Box 21">
            <a:extLst>
              <a:ext uri="{FF2B5EF4-FFF2-40B4-BE49-F238E27FC236}">
                <a16:creationId xmlns:a16="http://schemas.microsoft.com/office/drawing/2014/main" id="{95585B93-DF61-43B4-BA05-AF32442A4C1A}"/>
              </a:ext>
            </a:extLst>
          </p:cNvPr>
          <p:cNvSpPr txBox="1">
            <a:spLocks noChangeArrowheads="1"/>
          </p:cNvSpPr>
          <p:nvPr/>
        </p:nvSpPr>
        <p:spPr bwMode="auto">
          <a:xfrm>
            <a:off x="9618663" y="3010123"/>
            <a:ext cx="40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rr</a:t>
            </a:r>
          </a:p>
        </p:txBody>
      </p:sp>
      <p:sp>
        <p:nvSpPr>
          <p:cNvPr id="28694" name="Line 22">
            <a:extLst>
              <a:ext uri="{FF2B5EF4-FFF2-40B4-BE49-F238E27FC236}">
                <a16:creationId xmlns:a16="http://schemas.microsoft.com/office/drawing/2014/main" id="{D54EE879-4458-4D3D-8404-1D5F89C42837}"/>
              </a:ext>
            </a:extLst>
          </p:cNvPr>
          <p:cNvSpPr>
            <a:spLocks noChangeShapeType="1"/>
          </p:cNvSpPr>
          <p:nvPr/>
        </p:nvSpPr>
        <p:spPr bwMode="auto">
          <a:xfrm>
            <a:off x="8832851" y="3459386"/>
            <a:ext cx="4238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5" name="Oval 23">
            <a:extLst>
              <a:ext uri="{FF2B5EF4-FFF2-40B4-BE49-F238E27FC236}">
                <a16:creationId xmlns:a16="http://schemas.microsoft.com/office/drawing/2014/main" id="{565933AD-FA5A-4729-A15C-9DA92F628C5C}"/>
              </a:ext>
            </a:extLst>
          </p:cNvPr>
          <p:cNvSpPr>
            <a:spLocks noChangeArrowheads="1"/>
          </p:cNvSpPr>
          <p:nvPr/>
        </p:nvSpPr>
        <p:spPr bwMode="auto">
          <a:xfrm>
            <a:off x="9264650" y="3367311"/>
            <a:ext cx="190500" cy="1905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6" name="Line 24">
            <a:extLst>
              <a:ext uri="{FF2B5EF4-FFF2-40B4-BE49-F238E27FC236}">
                <a16:creationId xmlns:a16="http://schemas.microsoft.com/office/drawing/2014/main" id="{52C0DDFB-8A1B-45EC-9FF1-B1D8FC7494FA}"/>
              </a:ext>
            </a:extLst>
          </p:cNvPr>
          <p:cNvSpPr>
            <a:spLocks noChangeShapeType="1"/>
          </p:cNvSpPr>
          <p:nvPr/>
        </p:nvSpPr>
        <p:spPr bwMode="auto">
          <a:xfrm>
            <a:off x="9472613" y="3459386"/>
            <a:ext cx="72231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7" name="Freeform 25">
            <a:extLst>
              <a:ext uri="{FF2B5EF4-FFF2-40B4-BE49-F238E27FC236}">
                <a16:creationId xmlns:a16="http://schemas.microsoft.com/office/drawing/2014/main" id="{AA6CA448-63F5-4A43-B77B-903ED7BE431E}"/>
              </a:ext>
            </a:extLst>
          </p:cNvPr>
          <p:cNvSpPr>
            <a:spLocks/>
          </p:cNvSpPr>
          <p:nvPr/>
        </p:nvSpPr>
        <p:spPr bwMode="auto">
          <a:xfrm>
            <a:off x="8775701" y="2657699"/>
            <a:ext cx="582613" cy="682625"/>
          </a:xfrm>
          <a:custGeom>
            <a:avLst/>
            <a:gdLst>
              <a:gd name="T0" fmla="*/ 0 w 410"/>
              <a:gd name="T1" fmla="*/ 2 h 396"/>
              <a:gd name="T2" fmla="*/ 410 w 410"/>
              <a:gd name="T3" fmla="*/ 0 h 396"/>
              <a:gd name="T4" fmla="*/ 410 w 410"/>
              <a:gd name="T5" fmla="*/ 396 h 396"/>
            </a:gdLst>
            <a:ahLst/>
            <a:cxnLst>
              <a:cxn ang="0">
                <a:pos x="T0" y="T1"/>
              </a:cxn>
              <a:cxn ang="0">
                <a:pos x="T2" y="T3"/>
              </a:cxn>
              <a:cxn ang="0">
                <a:pos x="T4" y="T5"/>
              </a:cxn>
            </a:cxnLst>
            <a:rect l="0" t="0" r="r" b="b"/>
            <a:pathLst>
              <a:path w="410" h="396">
                <a:moveTo>
                  <a:pt x="0" y="2"/>
                </a:moveTo>
                <a:lnTo>
                  <a:pt x="410" y="0"/>
                </a:lnTo>
                <a:lnTo>
                  <a:pt x="410" y="396"/>
                </a:ln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698" name="Text Box 26">
            <a:extLst>
              <a:ext uri="{FF2B5EF4-FFF2-40B4-BE49-F238E27FC236}">
                <a16:creationId xmlns:a16="http://schemas.microsoft.com/office/drawing/2014/main" id="{433CB785-DE10-4D2A-9201-FFF48E8C0854}"/>
              </a:ext>
            </a:extLst>
          </p:cNvPr>
          <p:cNvSpPr txBox="1">
            <a:spLocks noChangeArrowheads="1"/>
          </p:cNvSpPr>
          <p:nvPr/>
        </p:nvSpPr>
        <p:spPr bwMode="auto">
          <a:xfrm>
            <a:off x="9351963" y="2367186"/>
            <a:ext cx="544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i="1"/>
              <a:t>v</a:t>
            </a:r>
            <a:r>
              <a:rPr lang="it-IT" altLang="it-IT" baseline="-25000"/>
              <a:t>rr</a:t>
            </a:r>
            <a:endParaRPr lang="it-IT" altLang="it-IT"/>
          </a:p>
        </p:txBody>
      </p:sp>
      <p:sp>
        <p:nvSpPr>
          <p:cNvPr id="28700" name="Text Box 28">
            <a:extLst>
              <a:ext uri="{FF2B5EF4-FFF2-40B4-BE49-F238E27FC236}">
                <a16:creationId xmlns:a16="http://schemas.microsoft.com/office/drawing/2014/main" id="{0AE6EEF1-77F8-4742-A5A6-F0B32A08962A}"/>
              </a:ext>
            </a:extLst>
          </p:cNvPr>
          <p:cNvSpPr txBox="1">
            <a:spLocks noChangeArrowheads="1"/>
          </p:cNvSpPr>
          <p:nvPr/>
        </p:nvSpPr>
        <p:spPr bwMode="auto">
          <a:xfrm>
            <a:off x="7934326" y="2440211"/>
            <a:ext cx="830263"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t>1/</a:t>
            </a:r>
            <a:r>
              <a:rPr lang="it-IT" altLang="it-IT" i="1"/>
              <a:t>D</a:t>
            </a:r>
            <a:r>
              <a:rPr lang="it-IT" altLang="it-IT" baseline="-25000"/>
              <a:t>rr</a:t>
            </a:r>
            <a:endParaRPr lang="it-IT" altLang="it-IT"/>
          </a:p>
        </p:txBody>
      </p:sp>
      <p:sp>
        <p:nvSpPr>
          <p:cNvPr id="28701" name="Line 29">
            <a:extLst>
              <a:ext uri="{FF2B5EF4-FFF2-40B4-BE49-F238E27FC236}">
                <a16:creationId xmlns:a16="http://schemas.microsoft.com/office/drawing/2014/main" id="{B5480CA5-E522-4D5D-ABD9-15BCEED21233}"/>
              </a:ext>
            </a:extLst>
          </p:cNvPr>
          <p:cNvSpPr>
            <a:spLocks noChangeShapeType="1"/>
          </p:cNvSpPr>
          <p:nvPr/>
        </p:nvSpPr>
        <p:spPr bwMode="auto">
          <a:xfrm>
            <a:off x="7046914" y="2697386"/>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02" name="Text Box 30">
            <a:extLst>
              <a:ext uri="{FF2B5EF4-FFF2-40B4-BE49-F238E27FC236}">
                <a16:creationId xmlns:a16="http://schemas.microsoft.com/office/drawing/2014/main" id="{1391A8DB-2EFC-4AAD-A0DE-92D7388F1147}"/>
              </a:ext>
            </a:extLst>
          </p:cNvPr>
          <p:cNvSpPr txBox="1">
            <a:spLocks noChangeArrowheads="1"/>
          </p:cNvSpPr>
          <p:nvPr/>
        </p:nvSpPr>
        <p:spPr bwMode="auto">
          <a:xfrm>
            <a:off x="7142163" y="2248123"/>
            <a:ext cx="596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a:t>w</a:t>
            </a:r>
            <a:r>
              <a:rPr lang="it-IT" altLang="it-IT" baseline="-25000"/>
              <a:t>rr</a:t>
            </a:r>
          </a:p>
        </p:txBody>
      </p:sp>
      <p:sp>
        <p:nvSpPr>
          <p:cNvPr id="28703" name="Text Box 31">
            <a:extLst>
              <a:ext uri="{FF2B5EF4-FFF2-40B4-BE49-F238E27FC236}">
                <a16:creationId xmlns:a16="http://schemas.microsoft.com/office/drawing/2014/main" id="{CB6035EC-75FF-477A-9822-C0DDCEEF225C}"/>
              </a:ext>
            </a:extLst>
          </p:cNvPr>
          <p:cNvSpPr txBox="1">
            <a:spLocks noChangeArrowheads="1"/>
          </p:cNvSpPr>
          <p:nvPr/>
        </p:nvSpPr>
        <p:spPr bwMode="auto">
          <a:xfrm>
            <a:off x="7916863" y="5697761"/>
            <a:ext cx="912812"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a:t>A</a:t>
            </a:r>
            <a:r>
              <a:rPr lang="it-IT" altLang="it-IT" baseline="-25000"/>
              <a:t>rr,sap</a:t>
            </a:r>
            <a:endParaRPr lang="it-IT" altLang="it-IT"/>
          </a:p>
        </p:txBody>
      </p:sp>
      <p:sp>
        <p:nvSpPr>
          <p:cNvPr id="28704" name="Line 32">
            <a:extLst>
              <a:ext uri="{FF2B5EF4-FFF2-40B4-BE49-F238E27FC236}">
                <a16:creationId xmlns:a16="http://schemas.microsoft.com/office/drawing/2014/main" id="{899EC0DD-FDFE-40EF-9A41-9CD888B22780}"/>
              </a:ext>
            </a:extLst>
          </p:cNvPr>
          <p:cNvSpPr>
            <a:spLocks noChangeShapeType="1"/>
          </p:cNvSpPr>
          <p:nvPr/>
        </p:nvSpPr>
        <p:spPr bwMode="auto">
          <a:xfrm>
            <a:off x="7046914" y="5953348"/>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05" name="Text Box 33">
            <a:extLst>
              <a:ext uri="{FF2B5EF4-FFF2-40B4-BE49-F238E27FC236}">
                <a16:creationId xmlns:a16="http://schemas.microsoft.com/office/drawing/2014/main" id="{DB27A632-CD2D-449A-B1ED-75D2A420EF34}"/>
              </a:ext>
            </a:extLst>
          </p:cNvPr>
          <p:cNvSpPr txBox="1">
            <a:spLocks noChangeArrowheads="1"/>
          </p:cNvSpPr>
          <p:nvPr/>
        </p:nvSpPr>
        <p:spPr bwMode="auto">
          <a:xfrm>
            <a:off x="7142163" y="5504086"/>
            <a:ext cx="596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sap</a:t>
            </a:r>
          </a:p>
        </p:txBody>
      </p:sp>
      <p:sp>
        <p:nvSpPr>
          <p:cNvPr id="28706" name="Text Box 34">
            <a:extLst>
              <a:ext uri="{FF2B5EF4-FFF2-40B4-BE49-F238E27FC236}">
                <a16:creationId xmlns:a16="http://schemas.microsoft.com/office/drawing/2014/main" id="{675CEBE0-D913-4F10-819A-F74648A34CE4}"/>
              </a:ext>
            </a:extLst>
          </p:cNvPr>
          <p:cNvSpPr txBox="1">
            <a:spLocks noChangeArrowheads="1"/>
          </p:cNvSpPr>
          <p:nvPr/>
        </p:nvSpPr>
        <p:spPr bwMode="auto">
          <a:xfrm>
            <a:off x="9618663" y="5504086"/>
            <a:ext cx="40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rr</a:t>
            </a:r>
          </a:p>
        </p:txBody>
      </p:sp>
      <p:sp>
        <p:nvSpPr>
          <p:cNvPr id="28707" name="Line 35">
            <a:extLst>
              <a:ext uri="{FF2B5EF4-FFF2-40B4-BE49-F238E27FC236}">
                <a16:creationId xmlns:a16="http://schemas.microsoft.com/office/drawing/2014/main" id="{5D60AD10-CCF5-4F8B-8BC7-FB9F2259603C}"/>
              </a:ext>
            </a:extLst>
          </p:cNvPr>
          <p:cNvSpPr>
            <a:spLocks noChangeShapeType="1"/>
          </p:cNvSpPr>
          <p:nvPr/>
        </p:nvSpPr>
        <p:spPr bwMode="auto">
          <a:xfrm>
            <a:off x="8832851" y="5953348"/>
            <a:ext cx="4238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08" name="Oval 36">
            <a:extLst>
              <a:ext uri="{FF2B5EF4-FFF2-40B4-BE49-F238E27FC236}">
                <a16:creationId xmlns:a16="http://schemas.microsoft.com/office/drawing/2014/main" id="{425F1CEE-A98A-4C9B-8C47-E05BA8BCD58E}"/>
              </a:ext>
            </a:extLst>
          </p:cNvPr>
          <p:cNvSpPr>
            <a:spLocks noChangeArrowheads="1"/>
          </p:cNvSpPr>
          <p:nvPr/>
        </p:nvSpPr>
        <p:spPr bwMode="auto">
          <a:xfrm>
            <a:off x="9264650" y="5861273"/>
            <a:ext cx="190500" cy="1905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09" name="Line 37">
            <a:extLst>
              <a:ext uri="{FF2B5EF4-FFF2-40B4-BE49-F238E27FC236}">
                <a16:creationId xmlns:a16="http://schemas.microsoft.com/office/drawing/2014/main" id="{61AC6F0D-652A-40A9-A85A-B104C10749D1}"/>
              </a:ext>
            </a:extLst>
          </p:cNvPr>
          <p:cNvSpPr>
            <a:spLocks noChangeShapeType="1"/>
          </p:cNvSpPr>
          <p:nvPr/>
        </p:nvSpPr>
        <p:spPr bwMode="auto">
          <a:xfrm>
            <a:off x="9472613" y="5953348"/>
            <a:ext cx="72231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10" name="Freeform 38">
            <a:extLst>
              <a:ext uri="{FF2B5EF4-FFF2-40B4-BE49-F238E27FC236}">
                <a16:creationId xmlns:a16="http://schemas.microsoft.com/office/drawing/2014/main" id="{848E5F5C-5BE9-4DFC-B988-126BD9360187}"/>
              </a:ext>
            </a:extLst>
          </p:cNvPr>
          <p:cNvSpPr>
            <a:spLocks/>
          </p:cNvSpPr>
          <p:nvPr/>
        </p:nvSpPr>
        <p:spPr bwMode="auto">
          <a:xfrm>
            <a:off x="8775701" y="4523011"/>
            <a:ext cx="582613" cy="614362"/>
          </a:xfrm>
          <a:custGeom>
            <a:avLst/>
            <a:gdLst>
              <a:gd name="T0" fmla="*/ 0 w 410"/>
              <a:gd name="T1" fmla="*/ 2 h 396"/>
              <a:gd name="T2" fmla="*/ 410 w 410"/>
              <a:gd name="T3" fmla="*/ 0 h 396"/>
              <a:gd name="T4" fmla="*/ 410 w 410"/>
              <a:gd name="T5" fmla="*/ 396 h 396"/>
            </a:gdLst>
            <a:ahLst/>
            <a:cxnLst>
              <a:cxn ang="0">
                <a:pos x="T0" y="T1"/>
              </a:cxn>
              <a:cxn ang="0">
                <a:pos x="T2" y="T3"/>
              </a:cxn>
              <a:cxn ang="0">
                <a:pos x="T4" y="T5"/>
              </a:cxn>
            </a:cxnLst>
            <a:rect l="0" t="0" r="r" b="b"/>
            <a:pathLst>
              <a:path w="410" h="396">
                <a:moveTo>
                  <a:pt x="0" y="2"/>
                </a:moveTo>
                <a:lnTo>
                  <a:pt x="410" y="0"/>
                </a:lnTo>
                <a:lnTo>
                  <a:pt x="410" y="396"/>
                </a:ln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11" name="Text Box 39">
            <a:extLst>
              <a:ext uri="{FF2B5EF4-FFF2-40B4-BE49-F238E27FC236}">
                <a16:creationId xmlns:a16="http://schemas.microsoft.com/office/drawing/2014/main" id="{36E3FAF6-EDE7-418A-9A2C-67655414053B}"/>
              </a:ext>
            </a:extLst>
          </p:cNvPr>
          <p:cNvSpPr txBox="1">
            <a:spLocks noChangeArrowheads="1"/>
          </p:cNvSpPr>
          <p:nvPr/>
        </p:nvSpPr>
        <p:spPr bwMode="auto">
          <a:xfrm>
            <a:off x="9348788" y="4227736"/>
            <a:ext cx="544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i="1"/>
              <a:t>v</a:t>
            </a:r>
            <a:r>
              <a:rPr lang="it-IT" altLang="it-IT" baseline="-25000"/>
              <a:t>rr</a:t>
            </a:r>
            <a:endParaRPr lang="it-IT" altLang="it-IT"/>
          </a:p>
        </p:txBody>
      </p:sp>
      <p:sp>
        <p:nvSpPr>
          <p:cNvPr id="28712" name="Text Box 40">
            <a:extLst>
              <a:ext uri="{FF2B5EF4-FFF2-40B4-BE49-F238E27FC236}">
                <a16:creationId xmlns:a16="http://schemas.microsoft.com/office/drawing/2014/main" id="{914BF5C5-626A-4E59-B1E7-46141F958C47}"/>
              </a:ext>
            </a:extLst>
          </p:cNvPr>
          <p:cNvSpPr txBox="1">
            <a:spLocks noChangeArrowheads="1"/>
          </p:cNvSpPr>
          <p:nvPr/>
        </p:nvSpPr>
        <p:spPr bwMode="auto">
          <a:xfrm>
            <a:off x="7934326" y="4305523"/>
            <a:ext cx="830263"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dirty="0"/>
              <a:t>1/</a:t>
            </a:r>
            <a:r>
              <a:rPr lang="it-IT" altLang="it-IT" i="1" dirty="0" err="1"/>
              <a:t>D</a:t>
            </a:r>
            <a:r>
              <a:rPr lang="it-IT" altLang="it-IT" baseline="-25000" dirty="0" err="1"/>
              <a:t>rr</a:t>
            </a:r>
            <a:endParaRPr lang="it-IT" altLang="it-IT" dirty="0"/>
          </a:p>
        </p:txBody>
      </p:sp>
      <p:sp>
        <p:nvSpPr>
          <p:cNvPr id="28713" name="Line 41">
            <a:extLst>
              <a:ext uri="{FF2B5EF4-FFF2-40B4-BE49-F238E27FC236}">
                <a16:creationId xmlns:a16="http://schemas.microsoft.com/office/drawing/2014/main" id="{D9908D27-C39F-41FB-BC6E-EA9825A323AB}"/>
              </a:ext>
            </a:extLst>
          </p:cNvPr>
          <p:cNvSpPr>
            <a:spLocks noChangeShapeType="1"/>
          </p:cNvSpPr>
          <p:nvPr/>
        </p:nvSpPr>
        <p:spPr bwMode="auto">
          <a:xfrm>
            <a:off x="7046914" y="4562698"/>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14" name="Text Box 42">
            <a:extLst>
              <a:ext uri="{FF2B5EF4-FFF2-40B4-BE49-F238E27FC236}">
                <a16:creationId xmlns:a16="http://schemas.microsoft.com/office/drawing/2014/main" id="{AB72B975-FE25-440B-B6CA-8C7F10FE4F28}"/>
              </a:ext>
            </a:extLst>
          </p:cNvPr>
          <p:cNvSpPr txBox="1">
            <a:spLocks noChangeArrowheads="1"/>
          </p:cNvSpPr>
          <p:nvPr/>
        </p:nvSpPr>
        <p:spPr bwMode="auto">
          <a:xfrm>
            <a:off x="7142163" y="4113436"/>
            <a:ext cx="596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a:t>w</a:t>
            </a:r>
            <a:r>
              <a:rPr lang="it-IT" altLang="it-IT" baseline="-25000"/>
              <a:t>rr</a:t>
            </a:r>
          </a:p>
        </p:txBody>
      </p:sp>
      <p:sp>
        <p:nvSpPr>
          <p:cNvPr id="28717" name="Text Box 45">
            <a:extLst>
              <a:ext uri="{FF2B5EF4-FFF2-40B4-BE49-F238E27FC236}">
                <a16:creationId xmlns:a16="http://schemas.microsoft.com/office/drawing/2014/main" id="{1281B2F2-BB0F-46A0-9734-DA68E03BF056}"/>
              </a:ext>
            </a:extLst>
          </p:cNvPr>
          <p:cNvSpPr txBox="1">
            <a:spLocks noChangeArrowheads="1"/>
          </p:cNvSpPr>
          <p:nvPr/>
        </p:nvSpPr>
        <p:spPr bwMode="auto">
          <a:xfrm>
            <a:off x="7934326" y="5038948"/>
            <a:ext cx="925513" cy="36933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i="1"/>
              <a:t>A</a:t>
            </a:r>
            <a:r>
              <a:rPr lang="it-IT" altLang="it-IT" baseline="-25000"/>
              <a:t>rr,resp</a:t>
            </a:r>
          </a:p>
        </p:txBody>
      </p:sp>
      <p:sp>
        <p:nvSpPr>
          <p:cNvPr id="28718" name="Line 46">
            <a:extLst>
              <a:ext uri="{FF2B5EF4-FFF2-40B4-BE49-F238E27FC236}">
                <a16:creationId xmlns:a16="http://schemas.microsoft.com/office/drawing/2014/main" id="{14A121EF-F325-4718-9AB1-EE97F57EFB1B}"/>
              </a:ext>
            </a:extLst>
          </p:cNvPr>
          <p:cNvSpPr>
            <a:spLocks noChangeShapeType="1"/>
          </p:cNvSpPr>
          <p:nvPr/>
        </p:nvSpPr>
        <p:spPr bwMode="auto">
          <a:xfrm>
            <a:off x="7046914" y="5296123"/>
            <a:ext cx="885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19" name="Text Box 47">
            <a:extLst>
              <a:ext uri="{FF2B5EF4-FFF2-40B4-BE49-F238E27FC236}">
                <a16:creationId xmlns:a16="http://schemas.microsoft.com/office/drawing/2014/main" id="{95ECBA3F-13EC-4F0E-AE8C-3A0D14E817A8}"/>
              </a:ext>
            </a:extLst>
          </p:cNvPr>
          <p:cNvSpPr txBox="1">
            <a:spLocks noChangeArrowheads="1"/>
          </p:cNvSpPr>
          <p:nvPr/>
        </p:nvSpPr>
        <p:spPr bwMode="auto">
          <a:xfrm>
            <a:off x="6951663" y="4846861"/>
            <a:ext cx="78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t>resp</a:t>
            </a:r>
            <a:endParaRPr lang="it-IT" altLang="it-IT" baseline="-25000"/>
          </a:p>
        </p:txBody>
      </p:sp>
      <p:sp>
        <p:nvSpPr>
          <p:cNvPr id="28720" name="Oval 48">
            <a:extLst>
              <a:ext uri="{FF2B5EF4-FFF2-40B4-BE49-F238E27FC236}">
                <a16:creationId xmlns:a16="http://schemas.microsoft.com/office/drawing/2014/main" id="{CB4F014E-8B16-4068-A95D-23A88F833F0C}"/>
              </a:ext>
            </a:extLst>
          </p:cNvPr>
          <p:cNvSpPr>
            <a:spLocks noChangeArrowheads="1"/>
          </p:cNvSpPr>
          <p:nvPr/>
        </p:nvSpPr>
        <p:spPr bwMode="auto">
          <a:xfrm>
            <a:off x="9264650" y="5153248"/>
            <a:ext cx="190500" cy="1905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21" name="Line 49">
            <a:extLst>
              <a:ext uri="{FF2B5EF4-FFF2-40B4-BE49-F238E27FC236}">
                <a16:creationId xmlns:a16="http://schemas.microsoft.com/office/drawing/2014/main" id="{6914E0E0-B53C-47E1-A400-CC7DF3FD6B92}"/>
              </a:ext>
            </a:extLst>
          </p:cNvPr>
          <p:cNvSpPr>
            <a:spLocks noChangeShapeType="1"/>
          </p:cNvSpPr>
          <p:nvPr/>
        </p:nvSpPr>
        <p:spPr bwMode="auto">
          <a:xfrm>
            <a:off x="8832851" y="5259611"/>
            <a:ext cx="4238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22" name="Line 50">
            <a:extLst>
              <a:ext uri="{FF2B5EF4-FFF2-40B4-BE49-F238E27FC236}">
                <a16:creationId xmlns:a16="http://schemas.microsoft.com/office/drawing/2014/main" id="{582230F5-C79A-448C-B5F7-7133D3807C37}"/>
              </a:ext>
            </a:extLst>
          </p:cNvPr>
          <p:cNvSpPr>
            <a:spLocks noChangeShapeType="1"/>
          </p:cNvSpPr>
          <p:nvPr/>
        </p:nvSpPr>
        <p:spPr bwMode="auto">
          <a:xfrm rot="5400000">
            <a:off x="9099551" y="5589811"/>
            <a:ext cx="5175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23" name="Text Box 51">
            <a:extLst>
              <a:ext uri="{FF2B5EF4-FFF2-40B4-BE49-F238E27FC236}">
                <a16:creationId xmlns:a16="http://schemas.microsoft.com/office/drawing/2014/main" id="{163B8165-B610-42DE-BB46-69D2E88ACD4B}"/>
              </a:ext>
            </a:extLst>
          </p:cNvPr>
          <p:cNvSpPr txBox="1">
            <a:spLocks noChangeArrowheads="1"/>
          </p:cNvSpPr>
          <p:nvPr/>
        </p:nvSpPr>
        <p:spPr bwMode="auto">
          <a:xfrm>
            <a:off x="1811759" y="1821087"/>
            <a:ext cx="25034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dirty="0"/>
              <a:t>guadagno di </a:t>
            </a:r>
            <a:r>
              <a:rPr lang="it-IT" altLang="it-IT" i="1" dirty="0" err="1"/>
              <a:t>A</a:t>
            </a:r>
            <a:r>
              <a:rPr lang="it-IT" altLang="it-IT" baseline="-25000" dirty="0" err="1"/>
              <a:t>rr,sap</a:t>
            </a:r>
            <a:r>
              <a:rPr lang="it-IT" altLang="it-IT" dirty="0"/>
              <a:t> in risposta a rampa</a:t>
            </a:r>
          </a:p>
        </p:txBody>
      </p:sp>
      <p:sp>
        <p:nvSpPr>
          <p:cNvPr id="28724" name="Text Box 52">
            <a:extLst>
              <a:ext uri="{FF2B5EF4-FFF2-40B4-BE49-F238E27FC236}">
                <a16:creationId xmlns:a16="http://schemas.microsoft.com/office/drawing/2014/main" id="{3FA913F0-775A-4158-9C1D-8263FEAC170C}"/>
              </a:ext>
            </a:extLst>
          </p:cNvPr>
          <p:cNvSpPr txBox="1">
            <a:spLocks noChangeArrowheads="1"/>
          </p:cNvSpPr>
          <p:nvPr/>
        </p:nvSpPr>
        <p:spPr bwMode="auto">
          <a:xfrm>
            <a:off x="5960486" y="930498"/>
            <a:ext cx="7477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dirty="0"/>
              <a:t>X</a:t>
            </a:r>
          </a:p>
        </p:txBody>
      </p:sp>
      <p:sp>
        <p:nvSpPr>
          <p:cNvPr id="28725" name="Text Box 53">
            <a:extLst>
              <a:ext uri="{FF2B5EF4-FFF2-40B4-BE49-F238E27FC236}">
                <a16:creationId xmlns:a16="http://schemas.microsoft.com/office/drawing/2014/main" id="{E493FD79-B27E-4CDC-8FC7-254194350197}"/>
              </a:ext>
            </a:extLst>
          </p:cNvPr>
          <p:cNvSpPr txBox="1">
            <a:spLocks noChangeArrowheads="1"/>
          </p:cNvSpPr>
          <p:nvPr/>
        </p:nvSpPr>
        <p:spPr bwMode="auto">
          <a:xfrm>
            <a:off x="5608061" y="1970311"/>
            <a:ext cx="8556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XAR</a:t>
            </a:r>
          </a:p>
        </p:txBody>
      </p:sp>
      <p:sp>
        <p:nvSpPr>
          <p:cNvPr id="28726" name="Text Box 54">
            <a:extLst>
              <a:ext uri="{FF2B5EF4-FFF2-40B4-BE49-F238E27FC236}">
                <a16:creationId xmlns:a16="http://schemas.microsoft.com/office/drawing/2014/main" id="{DB8060E0-7233-4A9E-94FA-10481EF3FDAA}"/>
              </a:ext>
            </a:extLst>
          </p:cNvPr>
          <p:cNvSpPr txBox="1">
            <a:spLocks noChangeArrowheads="1"/>
          </p:cNvSpPr>
          <p:nvPr/>
        </p:nvSpPr>
        <p:spPr bwMode="auto">
          <a:xfrm>
            <a:off x="5608061" y="3821336"/>
            <a:ext cx="1114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a:t>XXAR</a:t>
            </a:r>
          </a:p>
        </p:txBody>
      </p:sp>
      <p:sp>
        <p:nvSpPr>
          <p:cNvPr id="28727" name="Line 55">
            <a:extLst>
              <a:ext uri="{FF2B5EF4-FFF2-40B4-BE49-F238E27FC236}">
                <a16:creationId xmlns:a16="http://schemas.microsoft.com/office/drawing/2014/main" id="{8D919D3A-C55F-4705-B2CE-E15FADA0F4B9}"/>
              </a:ext>
            </a:extLst>
          </p:cNvPr>
          <p:cNvSpPr>
            <a:spLocks noChangeShapeType="1"/>
          </p:cNvSpPr>
          <p:nvPr/>
        </p:nvSpPr>
        <p:spPr bwMode="auto">
          <a:xfrm flipH="1" flipV="1">
            <a:off x="4929608" y="3480024"/>
            <a:ext cx="666750" cy="4492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28" name="Line 56">
            <a:extLst>
              <a:ext uri="{FF2B5EF4-FFF2-40B4-BE49-F238E27FC236}">
                <a16:creationId xmlns:a16="http://schemas.microsoft.com/office/drawing/2014/main" id="{55D202EF-5A6B-449F-9032-DDAFB76489C6}"/>
              </a:ext>
            </a:extLst>
          </p:cNvPr>
          <p:cNvSpPr>
            <a:spLocks noChangeShapeType="1"/>
          </p:cNvSpPr>
          <p:nvPr/>
        </p:nvSpPr>
        <p:spPr bwMode="auto">
          <a:xfrm flipH="1">
            <a:off x="5147096" y="2324324"/>
            <a:ext cx="434975" cy="2714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29" name="Line 57">
            <a:extLst>
              <a:ext uri="{FF2B5EF4-FFF2-40B4-BE49-F238E27FC236}">
                <a16:creationId xmlns:a16="http://schemas.microsoft.com/office/drawing/2014/main" id="{F84551C6-1EDD-4D77-B843-04CFE1D0FF94}"/>
              </a:ext>
            </a:extLst>
          </p:cNvPr>
          <p:cNvSpPr>
            <a:spLocks noChangeShapeType="1"/>
          </p:cNvSpPr>
          <p:nvPr/>
        </p:nvSpPr>
        <p:spPr bwMode="auto">
          <a:xfrm flipH="1">
            <a:off x="5066134" y="1276573"/>
            <a:ext cx="803275" cy="8016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730" name="Text Box 58">
            <a:extLst>
              <a:ext uri="{FF2B5EF4-FFF2-40B4-BE49-F238E27FC236}">
                <a16:creationId xmlns:a16="http://schemas.microsoft.com/office/drawing/2014/main" id="{77E5038E-BE93-4F32-8F3A-325927923D3D}"/>
              </a:ext>
            </a:extLst>
          </p:cNvPr>
          <p:cNvSpPr txBox="1">
            <a:spLocks noChangeArrowheads="1"/>
          </p:cNvSpPr>
          <p:nvPr/>
        </p:nvSpPr>
        <p:spPr bwMode="auto">
          <a:xfrm>
            <a:off x="1665288" y="5900962"/>
            <a:ext cx="2366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000"/>
              <a:t>Porta et al., 2000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BE3209-618A-A468-C926-A054102B8EF6}"/>
              </a:ext>
            </a:extLst>
          </p:cNvPr>
          <p:cNvSpPr>
            <a:spLocks noGrp="1"/>
          </p:cNvSpPr>
          <p:nvPr>
            <p:ph type="title"/>
          </p:nvPr>
        </p:nvSpPr>
        <p:spPr/>
        <p:txBody>
          <a:bodyPr/>
          <a:lstStyle/>
          <a:p>
            <a:r>
              <a:rPr lang="it-IT" dirty="0" err="1"/>
              <a:t>Multichannel</a:t>
            </a:r>
            <a:r>
              <a:rPr lang="it-IT" dirty="0"/>
              <a:t> </a:t>
            </a:r>
            <a:r>
              <a:rPr lang="it-IT" dirty="0" err="1"/>
              <a:t>intracranial</a:t>
            </a:r>
            <a:r>
              <a:rPr lang="it-IT" dirty="0"/>
              <a:t> EEG recordings</a:t>
            </a:r>
          </a:p>
        </p:txBody>
      </p:sp>
      <p:pic>
        <p:nvPicPr>
          <p:cNvPr id="8" name="Picture 4">
            <a:extLst>
              <a:ext uri="{FF2B5EF4-FFF2-40B4-BE49-F238E27FC236}">
                <a16:creationId xmlns:a16="http://schemas.microsoft.com/office/drawing/2014/main" id="{6D9A5CB3-3BD6-6091-D87D-C0F77533C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162" y="677354"/>
            <a:ext cx="7148364" cy="536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776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E09B84AA-616D-40C5-BA97-4316A028D58A}"/>
              </a:ext>
            </a:extLst>
          </p:cNvPr>
          <p:cNvSpPr>
            <a:spLocks noChangeArrowheads="1"/>
          </p:cNvSpPr>
          <p:nvPr/>
        </p:nvSpPr>
        <p:spPr bwMode="auto">
          <a:xfrm>
            <a:off x="1524001" y="35270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5043" name="Object 3">
                <a:extLst>
                  <a:ext uri="{FF2B5EF4-FFF2-40B4-BE49-F238E27FC236}">
                    <a16:creationId xmlns:a16="http://schemas.microsoft.com/office/drawing/2014/main" id="{B4493D7D-0441-4CAF-8D9F-9EBFEC289D98}"/>
                  </a:ext>
                </a:extLst>
              </p:cNvPr>
              <p:cNvSpPr txBox="1"/>
              <p:nvPr/>
            </p:nvSpPr>
            <p:spPr bwMode="auto">
              <a:xfrm>
                <a:off x="434977" y="1147789"/>
                <a:ext cx="6956423" cy="66166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2400" i="1">
                          <a:solidFill>
                            <a:srgbClr val="000000"/>
                          </a:solidFill>
                          <a:latin typeface="Cambria Math" panose="02040503050406030204" pitchFamily="18" charset="0"/>
                        </a:rPr>
                        <m:t>𝐗</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𝑛</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𝐀</m:t>
                      </m:r>
                      <m:r>
                        <a:rPr lang="it-IT" sz="2400" i="1">
                          <a:solidFill>
                            <a:srgbClr val="000000"/>
                          </a:solidFill>
                          <a:latin typeface="Cambria Math" panose="02040503050406030204" pitchFamily="18" charset="0"/>
                        </a:rPr>
                        <m:t>(1)</m:t>
                      </m:r>
                      <m:r>
                        <a:rPr lang="it-IT" sz="2400" i="1">
                          <a:solidFill>
                            <a:srgbClr val="000000"/>
                          </a:solidFill>
                          <a:latin typeface="Cambria Math" panose="02040503050406030204" pitchFamily="18" charset="0"/>
                        </a:rPr>
                        <m:t>𝐗</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𝑛</m:t>
                      </m:r>
                      <m:r>
                        <a:rPr lang="it-IT" sz="2400" i="1">
                          <a:solidFill>
                            <a:srgbClr val="000000"/>
                          </a:solidFill>
                          <a:latin typeface="Cambria Math" panose="02040503050406030204" pitchFamily="18" charset="0"/>
                        </a:rPr>
                        <m:t>−1)+.....+</m:t>
                      </m:r>
                      <m:r>
                        <a:rPr lang="it-IT" sz="2400" i="1">
                          <a:solidFill>
                            <a:srgbClr val="000000"/>
                          </a:solidFill>
                          <a:latin typeface="Cambria Math" panose="02040503050406030204" pitchFamily="18" charset="0"/>
                        </a:rPr>
                        <m:t>𝐀</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𝑝</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𝐗</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𝑛</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𝑝</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𝐄</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𝑛</m:t>
                      </m:r>
                      <m:r>
                        <a:rPr lang="it-IT" sz="2400" i="1">
                          <a:solidFill>
                            <a:srgbClr val="000000"/>
                          </a:solidFill>
                          <a:latin typeface="Cambria Math" panose="02040503050406030204" pitchFamily="18" charset="0"/>
                        </a:rPr>
                        <m:t>)</m:t>
                      </m:r>
                    </m:oMath>
                  </m:oMathPara>
                </a14:m>
                <a:endParaRPr lang="it-IT" sz="2400" dirty="0"/>
              </a:p>
            </p:txBody>
          </p:sp>
        </mc:Choice>
        <mc:Fallback xmlns="">
          <p:sp>
            <p:nvSpPr>
              <p:cNvPr id="215043" name="Object 3">
                <a:extLst>
                  <a:ext uri="{FF2B5EF4-FFF2-40B4-BE49-F238E27FC236}">
                    <a16:creationId xmlns:a16="http://schemas.microsoft.com/office/drawing/2014/main" id="{B4493D7D-0441-4CAF-8D9F-9EBFEC289D98}"/>
                  </a:ext>
                </a:extLst>
              </p:cNvPr>
              <p:cNvSpPr txBox="1">
                <a:spLocks noRot="1" noChangeAspect="1" noMove="1" noResize="1" noEditPoints="1" noAdjustHandles="1" noChangeArrowheads="1" noChangeShapeType="1" noTextEdit="1"/>
              </p:cNvSpPr>
              <p:nvPr/>
            </p:nvSpPr>
            <p:spPr bwMode="auto">
              <a:xfrm>
                <a:off x="434977" y="1147789"/>
                <a:ext cx="6956423" cy="661661"/>
              </a:xfrm>
              <a:prstGeom prst="rect">
                <a:avLst/>
              </a:prstGeom>
              <a:blipFill>
                <a:blip r:embed="rId3"/>
                <a:stretch>
                  <a:fillRect l="-175"/>
                </a:stretch>
              </a:blipFill>
            </p:spPr>
            <p:txBody>
              <a:bodyPr/>
              <a:lstStyle/>
              <a:p>
                <a:r>
                  <a:rPr lang="it-IT">
                    <a:noFill/>
                  </a:rPr>
                  <a:t> </a:t>
                </a:r>
              </a:p>
            </p:txBody>
          </p:sp>
        </mc:Fallback>
      </mc:AlternateContent>
      <p:sp>
        <p:nvSpPr>
          <p:cNvPr id="215044" name="Rectangle 4">
            <a:extLst>
              <a:ext uri="{FF2B5EF4-FFF2-40B4-BE49-F238E27FC236}">
                <a16:creationId xmlns:a16="http://schemas.microsoft.com/office/drawing/2014/main" id="{445628EE-FEF9-443B-8DA2-74DFE8B0E163}"/>
              </a:ext>
            </a:extLst>
          </p:cNvPr>
          <p:cNvSpPr>
            <a:spLocks noChangeArrowheads="1"/>
          </p:cNvSpPr>
          <p:nvPr/>
        </p:nvSpPr>
        <p:spPr bwMode="auto">
          <a:xfrm>
            <a:off x="1524001" y="30556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5045" name="Object 5">
                <a:extLst>
                  <a:ext uri="{FF2B5EF4-FFF2-40B4-BE49-F238E27FC236}">
                    <a16:creationId xmlns:a16="http://schemas.microsoft.com/office/drawing/2014/main" id="{1496EC8E-AF02-400B-B52C-F9805C36A30D}"/>
                  </a:ext>
                </a:extLst>
              </p:cNvPr>
              <p:cNvSpPr txBox="1"/>
              <p:nvPr/>
            </p:nvSpPr>
            <p:spPr bwMode="auto">
              <a:xfrm>
                <a:off x="7448098" y="1072564"/>
                <a:ext cx="2426607" cy="177165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2000" i="1">
                          <a:solidFill>
                            <a:srgbClr val="000000"/>
                          </a:solidFill>
                          <a:latin typeface="Cambria Math" panose="02040503050406030204" pitchFamily="18" charset="0"/>
                        </a:rPr>
                        <m:t>𝐗</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r>
                                  <a:rPr lang="it-IT" sz="2000" i="1">
                                    <a:solidFill>
                                      <a:srgbClr val="000000"/>
                                    </a:solidFill>
                                    <a:latin typeface="Cambria Math" panose="02040503050406030204" pitchFamily="18" charset="0"/>
                                  </a:rPr>
                                  <m:t>𝑥</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𝑥</m:t>
                                </m:r>
                                <m:r>
                                  <a:rPr lang="it-IT" sz="2000" i="1">
                                    <a:solidFill>
                                      <a:srgbClr val="000000"/>
                                    </a:solidFill>
                                    <a:latin typeface="Cambria Math" panose="02040503050406030204" pitchFamily="18" charset="0"/>
                                  </a:rPr>
                                  <m:t>(2,</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𝑥</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sz="2000" dirty="0"/>
              </a:p>
            </p:txBody>
          </p:sp>
        </mc:Choice>
        <mc:Fallback xmlns="">
          <p:sp>
            <p:nvSpPr>
              <p:cNvPr id="215045" name="Object 5">
                <a:extLst>
                  <a:ext uri="{FF2B5EF4-FFF2-40B4-BE49-F238E27FC236}">
                    <a16:creationId xmlns:a16="http://schemas.microsoft.com/office/drawing/2014/main" id="{1496EC8E-AF02-400B-B52C-F9805C36A30D}"/>
                  </a:ext>
                </a:extLst>
              </p:cNvPr>
              <p:cNvSpPr txBox="1">
                <a:spLocks noRot="1" noChangeAspect="1" noMove="1" noResize="1" noEditPoints="1" noAdjustHandles="1" noChangeArrowheads="1" noChangeShapeType="1" noTextEdit="1"/>
              </p:cNvSpPr>
              <p:nvPr/>
            </p:nvSpPr>
            <p:spPr bwMode="auto">
              <a:xfrm>
                <a:off x="7448098" y="1072564"/>
                <a:ext cx="2426607" cy="1771650"/>
              </a:xfrm>
              <a:prstGeom prst="rect">
                <a:avLst/>
              </a:prstGeom>
              <a:blipFill>
                <a:blip r:embed="rId4"/>
                <a:stretch>
                  <a:fillRect/>
                </a:stretch>
              </a:blipFill>
            </p:spPr>
            <p:txBody>
              <a:bodyPr/>
              <a:lstStyle/>
              <a:p>
                <a:r>
                  <a:rPr lang="it-IT">
                    <a:noFill/>
                  </a:rPr>
                  <a:t> </a:t>
                </a:r>
              </a:p>
            </p:txBody>
          </p:sp>
        </mc:Fallback>
      </mc:AlternateContent>
      <p:sp>
        <p:nvSpPr>
          <p:cNvPr id="215046" name="Rectangle 6">
            <a:extLst>
              <a:ext uri="{FF2B5EF4-FFF2-40B4-BE49-F238E27FC236}">
                <a16:creationId xmlns:a16="http://schemas.microsoft.com/office/drawing/2014/main" id="{28EBF0B0-2CEC-4FE2-83E4-C6375F5BCF58}"/>
              </a:ext>
            </a:extLst>
          </p:cNvPr>
          <p:cNvSpPr>
            <a:spLocks noChangeArrowheads="1"/>
          </p:cNvSpPr>
          <p:nvPr/>
        </p:nvSpPr>
        <p:spPr bwMode="auto">
          <a:xfrm>
            <a:off x="1524001" y="3815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15047" name="Rectangle 7">
            <a:extLst>
              <a:ext uri="{FF2B5EF4-FFF2-40B4-BE49-F238E27FC236}">
                <a16:creationId xmlns:a16="http://schemas.microsoft.com/office/drawing/2014/main" id="{94BE511D-BD3C-47E9-B2BA-90CE88385A94}"/>
              </a:ext>
            </a:extLst>
          </p:cNvPr>
          <p:cNvSpPr>
            <a:spLocks noChangeArrowheads="1"/>
          </p:cNvSpPr>
          <p:nvPr/>
        </p:nvSpPr>
        <p:spPr bwMode="auto">
          <a:xfrm>
            <a:off x="1524001" y="30556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5048" name="Object 8">
                <a:extLst>
                  <a:ext uri="{FF2B5EF4-FFF2-40B4-BE49-F238E27FC236}">
                    <a16:creationId xmlns:a16="http://schemas.microsoft.com/office/drawing/2014/main" id="{6018AA18-41CC-44AF-80E4-D22A12B548B7}"/>
                  </a:ext>
                </a:extLst>
              </p:cNvPr>
              <p:cNvSpPr txBox="1"/>
              <p:nvPr/>
            </p:nvSpPr>
            <p:spPr bwMode="auto">
              <a:xfrm>
                <a:off x="9616394" y="1153836"/>
                <a:ext cx="2426606" cy="1609107"/>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2000" i="1" smtClean="0">
                          <a:solidFill>
                            <a:srgbClr val="000000"/>
                          </a:solidFill>
                          <a:latin typeface="Cambria Math" panose="02040503050406030204" pitchFamily="18" charset="0"/>
                        </a:rPr>
                        <m:t>𝐄</m:t>
                      </m:r>
                      <m:r>
                        <a:rPr lang="it-IT" sz="2000" i="1" smtClean="0">
                          <a:solidFill>
                            <a:srgbClr val="000000"/>
                          </a:solidFill>
                          <a:latin typeface="Cambria Math" panose="02040503050406030204" pitchFamily="18" charset="0"/>
                        </a:rPr>
                        <m:t>(</m:t>
                      </m:r>
                      <m:r>
                        <a:rPr lang="it-IT" sz="2000" i="1" smtClean="0">
                          <a:solidFill>
                            <a:srgbClr val="000000"/>
                          </a:solidFill>
                          <a:latin typeface="Cambria Math" panose="02040503050406030204" pitchFamily="18" charset="0"/>
                        </a:rPr>
                        <m:t>𝑛</m:t>
                      </m:r>
                      <m:r>
                        <a:rPr lang="it-IT" sz="2000" i="1" smtClean="0">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r>
                                  <a:rPr lang="it-IT" sz="2000" b="0" i="1" smtClean="0">
                                    <a:solidFill>
                                      <a:srgbClr val="000000"/>
                                    </a:solidFill>
                                    <a:latin typeface="Cambria Math" panose="02040503050406030204" pitchFamily="18" charset="0"/>
                                  </a:rPr>
                                  <m:t>𝑒</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b="0" i="1" smtClean="0">
                                    <a:solidFill>
                                      <a:srgbClr val="000000"/>
                                    </a:solidFill>
                                    <a:latin typeface="Cambria Math" panose="02040503050406030204" pitchFamily="18" charset="0"/>
                                  </a:rPr>
                                  <m:t>𝑒</m:t>
                                </m:r>
                                <m:r>
                                  <a:rPr lang="it-IT" sz="2000" i="1">
                                    <a:solidFill>
                                      <a:srgbClr val="000000"/>
                                    </a:solidFill>
                                    <a:latin typeface="Cambria Math" panose="02040503050406030204" pitchFamily="18" charset="0"/>
                                  </a:rPr>
                                  <m:t>(2,</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b="0" i="1" smtClean="0">
                                    <a:solidFill>
                                      <a:srgbClr val="000000"/>
                                    </a:solidFill>
                                    <a:latin typeface="Cambria Math" panose="02040503050406030204" pitchFamily="18" charset="0"/>
                                  </a:rPr>
                                  <m:t>𝑒</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sz="2000" dirty="0"/>
              </a:p>
            </p:txBody>
          </p:sp>
        </mc:Choice>
        <mc:Fallback xmlns="">
          <p:sp>
            <p:nvSpPr>
              <p:cNvPr id="215048" name="Object 8">
                <a:extLst>
                  <a:ext uri="{FF2B5EF4-FFF2-40B4-BE49-F238E27FC236}">
                    <a16:creationId xmlns:a16="http://schemas.microsoft.com/office/drawing/2014/main" id="{6018AA18-41CC-44AF-80E4-D22A12B548B7}"/>
                  </a:ext>
                </a:extLst>
              </p:cNvPr>
              <p:cNvSpPr txBox="1">
                <a:spLocks noRot="1" noChangeAspect="1" noMove="1" noResize="1" noEditPoints="1" noAdjustHandles="1" noChangeArrowheads="1" noChangeShapeType="1" noTextEdit="1"/>
              </p:cNvSpPr>
              <p:nvPr/>
            </p:nvSpPr>
            <p:spPr bwMode="auto">
              <a:xfrm>
                <a:off x="9616394" y="1153836"/>
                <a:ext cx="2426606" cy="1609107"/>
              </a:xfrm>
              <a:prstGeom prst="rect">
                <a:avLst/>
              </a:prstGeom>
              <a:blipFill>
                <a:blip r:embed="rId5"/>
                <a:stretch>
                  <a:fillRect/>
                </a:stretch>
              </a:blipFill>
            </p:spPr>
            <p:txBody>
              <a:bodyPr/>
              <a:lstStyle/>
              <a:p>
                <a:r>
                  <a:rPr lang="it-IT">
                    <a:noFill/>
                  </a:rPr>
                  <a:t> </a:t>
                </a:r>
              </a:p>
            </p:txBody>
          </p:sp>
        </mc:Fallback>
      </mc:AlternateContent>
      <p:sp>
        <p:nvSpPr>
          <p:cNvPr id="215049" name="Rectangle 9">
            <a:extLst>
              <a:ext uri="{FF2B5EF4-FFF2-40B4-BE49-F238E27FC236}">
                <a16:creationId xmlns:a16="http://schemas.microsoft.com/office/drawing/2014/main" id="{E91AA45C-9745-4297-8FB5-E1C99E66DA0D}"/>
              </a:ext>
            </a:extLst>
          </p:cNvPr>
          <p:cNvSpPr>
            <a:spLocks noChangeArrowheads="1"/>
          </p:cNvSpPr>
          <p:nvPr/>
        </p:nvSpPr>
        <p:spPr bwMode="auto">
          <a:xfrm>
            <a:off x="1524001" y="3815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15050" name="Rectangle 10">
            <a:extLst>
              <a:ext uri="{FF2B5EF4-FFF2-40B4-BE49-F238E27FC236}">
                <a16:creationId xmlns:a16="http://schemas.microsoft.com/office/drawing/2014/main" id="{454384D6-DB46-466E-AE2C-8A56AD3FFAD0}"/>
              </a:ext>
            </a:extLst>
          </p:cNvPr>
          <p:cNvSpPr>
            <a:spLocks noChangeArrowheads="1"/>
          </p:cNvSpPr>
          <p:nvPr/>
        </p:nvSpPr>
        <p:spPr bwMode="auto">
          <a:xfrm>
            <a:off x="1524001" y="30317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5051" name="Object 11">
                <a:extLst>
                  <a:ext uri="{FF2B5EF4-FFF2-40B4-BE49-F238E27FC236}">
                    <a16:creationId xmlns:a16="http://schemas.microsoft.com/office/drawing/2014/main" id="{D12574B5-DDDC-4107-852A-E3B2A9C8E72C}"/>
                  </a:ext>
                </a:extLst>
              </p:cNvPr>
              <p:cNvSpPr txBox="1"/>
              <p:nvPr/>
            </p:nvSpPr>
            <p:spPr bwMode="auto">
              <a:xfrm>
                <a:off x="6760710" y="3380076"/>
                <a:ext cx="5431290" cy="161017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2000" i="1">
                          <a:solidFill>
                            <a:srgbClr val="000000"/>
                          </a:solidFill>
                          <a:latin typeface="Cambria Math" panose="02040503050406030204" pitchFamily="18" charset="0"/>
                        </a:rPr>
                        <m:t>𝐀</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5"/>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oMath>
                  </m:oMathPara>
                </a14:m>
                <a:endParaRPr lang="it-IT" sz="2000" dirty="0"/>
              </a:p>
            </p:txBody>
          </p:sp>
        </mc:Choice>
        <mc:Fallback xmlns="">
          <p:sp>
            <p:nvSpPr>
              <p:cNvPr id="215051" name="Object 11">
                <a:extLst>
                  <a:ext uri="{FF2B5EF4-FFF2-40B4-BE49-F238E27FC236}">
                    <a16:creationId xmlns:a16="http://schemas.microsoft.com/office/drawing/2014/main" id="{D12574B5-DDDC-4107-852A-E3B2A9C8E72C}"/>
                  </a:ext>
                </a:extLst>
              </p:cNvPr>
              <p:cNvSpPr txBox="1">
                <a:spLocks noRot="1" noChangeAspect="1" noMove="1" noResize="1" noEditPoints="1" noAdjustHandles="1" noChangeArrowheads="1" noChangeShapeType="1" noTextEdit="1"/>
              </p:cNvSpPr>
              <p:nvPr/>
            </p:nvSpPr>
            <p:spPr bwMode="auto">
              <a:xfrm>
                <a:off x="6760710" y="3380076"/>
                <a:ext cx="5431290" cy="1610179"/>
              </a:xfrm>
              <a:prstGeom prst="rect">
                <a:avLst/>
              </a:prstGeom>
              <a:blipFill>
                <a:blip r:embed="rId6"/>
                <a:stretch>
                  <a:fillRect/>
                </a:stretch>
              </a:blipFill>
            </p:spPr>
            <p:txBody>
              <a:bodyPr/>
              <a:lstStyle/>
              <a:p>
                <a:r>
                  <a:rPr lang="it-IT">
                    <a:noFill/>
                  </a:rPr>
                  <a:t> </a:t>
                </a:r>
              </a:p>
            </p:txBody>
          </p:sp>
        </mc:Fallback>
      </mc:AlternateContent>
      <p:sp>
        <p:nvSpPr>
          <p:cNvPr id="215052" name="Rectangle 12">
            <a:extLst>
              <a:ext uri="{FF2B5EF4-FFF2-40B4-BE49-F238E27FC236}">
                <a16:creationId xmlns:a16="http://schemas.microsoft.com/office/drawing/2014/main" id="{FF52F332-C908-4201-9D95-49DCAF435CBF}"/>
              </a:ext>
            </a:extLst>
          </p:cNvPr>
          <p:cNvSpPr>
            <a:spLocks noChangeArrowheads="1"/>
          </p:cNvSpPr>
          <p:nvPr/>
        </p:nvSpPr>
        <p:spPr bwMode="auto">
          <a:xfrm>
            <a:off x="1524001" y="38396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grpSp>
        <p:nvGrpSpPr>
          <p:cNvPr id="22" name="Group 9">
            <a:extLst>
              <a:ext uri="{FF2B5EF4-FFF2-40B4-BE49-F238E27FC236}">
                <a16:creationId xmlns:a16="http://schemas.microsoft.com/office/drawing/2014/main" id="{40CF6C7C-D0E4-4927-B867-F5A93EA54B91}"/>
              </a:ext>
            </a:extLst>
          </p:cNvPr>
          <p:cNvGrpSpPr>
            <a:grpSpLocks/>
          </p:cNvGrpSpPr>
          <p:nvPr/>
        </p:nvGrpSpPr>
        <p:grpSpPr bwMode="auto">
          <a:xfrm>
            <a:off x="350838" y="2360524"/>
            <a:ext cx="5953126" cy="1479550"/>
            <a:chOff x="1020" y="2069"/>
            <a:chExt cx="3750" cy="932"/>
          </a:xfrm>
        </p:grpSpPr>
        <p:sp>
          <p:nvSpPr>
            <p:cNvPr id="23" name="Rectangle 10">
              <a:extLst>
                <a:ext uri="{FF2B5EF4-FFF2-40B4-BE49-F238E27FC236}">
                  <a16:creationId xmlns:a16="http://schemas.microsoft.com/office/drawing/2014/main" id="{61792165-8160-41F2-9AB4-2684D85E0506}"/>
                </a:ext>
              </a:extLst>
            </p:cNvPr>
            <p:cNvSpPr>
              <a:spLocks noChangeArrowheads="1"/>
            </p:cNvSpPr>
            <p:nvPr/>
          </p:nvSpPr>
          <p:spPr bwMode="auto">
            <a:xfrm>
              <a:off x="2200" y="2161"/>
              <a:ext cx="1235" cy="771"/>
            </a:xfrm>
            <a:prstGeom prst="rect">
              <a:avLst/>
            </a:prstGeom>
            <a:no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 name="Line 11">
              <a:extLst>
                <a:ext uri="{FF2B5EF4-FFF2-40B4-BE49-F238E27FC236}">
                  <a16:creationId xmlns:a16="http://schemas.microsoft.com/office/drawing/2014/main" id="{EE003C3D-7A99-4DCD-A22A-6F652634EEA0}"/>
                </a:ext>
              </a:extLst>
            </p:cNvPr>
            <p:cNvSpPr>
              <a:spLocks noChangeShapeType="1"/>
            </p:cNvSpPr>
            <p:nvPr/>
          </p:nvSpPr>
          <p:spPr bwMode="auto">
            <a:xfrm>
              <a:off x="1292" y="2296"/>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 name="Line 12">
              <a:extLst>
                <a:ext uri="{FF2B5EF4-FFF2-40B4-BE49-F238E27FC236}">
                  <a16:creationId xmlns:a16="http://schemas.microsoft.com/office/drawing/2014/main" id="{12B747DB-CADC-4160-B01B-B357D8912673}"/>
                </a:ext>
              </a:extLst>
            </p:cNvPr>
            <p:cNvSpPr>
              <a:spLocks noChangeShapeType="1"/>
            </p:cNvSpPr>
            <p:nvPr/>
          </p:nvSpPr>
          <p:spPr bwMode="auto">
            <a:xfrm>
              <a:off x="1292" y="2477"/>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 name="Line 13">
              <a:extLst>
                <a:ext uri="{FF2B5EF4-FFF2-40B4-BE49-F238E27FC236}">
                  <a16:creationId xmlns:a16="http://schemas.microsoft.com/office/drawing/2014/main" id="{5C73EDBB-0879-4C05-B5B9-9A62130F6786}"/>
                </a:ext>
              </a:extLst>
            </p:cNvPr>
            <p:cNvSpPr>
              <a:spLocks noChangeShapeType="1"/>
            </p:cNvSpPr>
            <p:nvPr/>
          </p:nvSpPr>
          <p:spPr bwMode="auto">
            <a:xfrm>
              <a:off x="1292" y="2840"/>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7" name="Line 14">
              <a:extLst>
                <a:ext uri="{FF2B5EF4-FFF2-40B4-BE49-F238E27FC236}">
                  <a16:creationId xmlns:a16="http://schemas.microsoft.com/office/drawing/2014/main" id="{F54E67A7-DCA3-47FC-8D65-D08E58D7C107}"/>
                </a:ext>
              </a:extLst>
            </p:cNvPr>
            <p:cNvSpPr>
              <a:spLocks noChangeShapeType="1"/>
            </p:cNvSpPr>
            <p:nvPr/>
          </p:nvSpPr>
          <p:spPr bwMode="auto">
            <a:xfrm>
              <a:off x="1292" y="2658"/>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 name="Line 15">
              <a:extLst>
                <a:ext uri="{FF2B5EF4-FFF2-40B4-BE49-F238E27FC236}">
                  <a16:creationId xmlns:a16="http://schemas.microsoft.com/office/drawing/2014/main" id="{906FF3FA-90CB-4174-919F-7BA0D9D22CEE}"/>
                </a:ext>
              </a:extLst>
            </p:cNvPr>
            <p:cNvSpPr>
              <a:spLocks noChangeShapeType="1"/>
            </p:cNvSpPr>
            <p:nvPr/>
          </p:nvSpPr>
          <p:spPr bwMode="auto">
            <a:xfrm>
              <a:off x="3435" y="2262"/>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9" name="Line 16">
              <a:extLst>
                <a:ext uri="{FF2B5EF4-FFF2-40B4-BE49-F238E27FC236}">
                  <a16:creationId xmlns:a16="http://schemas.microsoft.com/office/drawing/2014/main" id="{F59898E8-4170-4E19-8B35-461B6E7E9BE6}"/>
                </a:ext>
              </a:extLst>
            </p:cNvPr>
            <p:cNvSpPr>
              <a:spLocks noChangeShapeType="1"/>
            </p:cNvSpPr>
            <p:nvPr/>
          </p:nvSpPr>
          <p:spPr bwMode="auto">
            <a:xfrm>
              <a:off x="3435" y="2443"/>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30" name="Line 17">
              <a:extLst>
                <a:ext uri="{FF2B5EF4-FFF2-40B4-BE49-F238E27FC236}">
                  <a16:creationId xmlns:a16="http://schemas.microsoft.com/office/drawing/2014/main" id="{98C50000-06EA-4E23-AADA-35CEA177BA8C}"/>
                </a:ext>
              </a:extLst>
            </p:cNvPr>
            <p:cNvSpPr>
              <a:spLocks noChangeShapeType="1"/>
            </p:cNvSpPr>
            <p:nvPr/>
          </p:nvSpPr>
          <p:spPr bwMode="auto">
            <a:xfrm>
              <a:off x="3435" y="2624"/>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31" name="Line 18">
              <a:extLst>
                <a:ext uri="{FF2B5EF4-FFF2-40B4-BE49-F238E27FC236}">
                  <a16:creationId xmlns:a16="http://schemas.microsoft.com/office/drawing/2014/main" id="{8BCCD897-1775-4871-8A0D-7B3478497C6D}"/>
                </a:ext>
              </a:extLst>
            </p:cNvPr>
            <p:cNvSpPr>
              <a:spLocks noChangeShapeType="1"/>
            </p:cNvSpPr>
            <p:nvPr/>
          </p:nvSpPr>
          <p:spPr bwMode="auto">
            <a:xfrm>
              <a:off x="3435" y="2806"/>
              <a:ext cx="90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2" name="Text Box 19">
              <a:extLst>
                <a:ext uri="{FF2B5EF4-FFF2-40B4-BE49-F238E27FC236}">
                  <a16:creationId xmlns:a16="http://schemas.microsoft.com/office/drawing/2014/main" id="{0CC0FE54-D22C-44CB-B5AB-15ED17929B4E}"/>
                </a:ext>
              </a:extLst>
            </p:cNvPr>
            <p:cNvSpPr txBox="1">
              <a:spLocks noChangeArrowheads="1"/>
            </p:cNvSpPr>
            <p:nvPr/>
          </p:nvSpPr>
          <p:spPr bwMode="auto">
            <a:xfrm>
              <a:off x="4468" y="2069"/>
              <a:ext cx="2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x</a:t>
              </a:r>
              <a:r>
                <a:rPr lang="it-IT" altLang="it-IT" sz="2000" b="1" baseline="-25000">
                  <a:latin typeface="Arial" panose="020B0604020202020204" pitchFamily="34" charset="0"/>
                </a:rPr>
                <a:t>1</a:t>
              </a:r>
              <a:endParaRPr lang="it-IT" altLang="it-IT" sz="2000" b="1">
                <a:latin typeface="Arial" panose="020B0604020202020204" pitchFamily="34" charset="0"/>
              </a:endParaRPr>
            </a:p>
          </p:txBody>
        </p:sp>
        <p:sp>
          <p:nvSpPr>
            <p:cNvPr id="33" name="Text Box 20">
              <a:extLst>
                <a:ext uri="{FF2B5EF4-FFF2-40B4-BE49-F238E27FC236}">
                  <a16:creationId xmlns:a16="http://schemas.microsoft.com/office/drawing/2014/main" id="{573E6D94-5EB0-4658-9959-9AEF4C9792E5}"/>
                </a:ext>
              </a:extLst>
            </p:cNvPr>
            <p:cNvSpPr txBox="1">
              <a:spLocks noChangeArrowheads="1"/>
            </p:cNvSpPr>
            <p:nvPr/>
          </p:nvSpPr>
          <p:spPr bwMode="auto">
            <a:xfrm>
              <a:off x="4468" y="2296"/>
              <a:ext cx="2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x</a:t>
              </a:r>
              <a:r>
                <a:rPr lang="it-IT" altLang="it-IT" sz="2000" b="1" baseline="-25000">
                  <a:latin typeface="Arial" panose="020B0604020202020204" pitchFamily="34" charset="0"/>
                </a:rPr>
                <a:t>2</a:t>
              </a:r>
              <a:endParaRPr lang="it-IT" altLang="it-IT" sz="2000" b="1">
                <a:latin typeface="Arial" panose="020B0604020202020204" pitchFamily="34" charset="0"/>
              </a:endParaRPr>
            </a:p>
          </p:txBody>
        </p:sp>
        <p:sp>
          <p:nvSpPr>
            <p:cNvPr id="34" name="Text Box 21">
              <a:extLst>
                <a:ext uri="{FF2B5EF4-FFF2-40B4-BE49-F238E27FC236}">
                  <a16:creationId xmlns:a16="http://schemas.microsoft.com/office/drawing/2014/main" id="{010CCEE4-4CC2-4507-AE09-A0CF337AAE8F}"/>
                </a:ext>
              </a:extLst>
            </p:cNvPr>
            <p:cNvSpPr txBox="1">
              <a:spLocks noChangeArrowheads="1"/>
            </p:cNvSpPr>
            <p:nvPr/>
          </p:nvSpPr>
          <p:spPr bwMode="auto">
            <a:xfrm>
              <a:off x="4468" y="2749"/>
              <a:ext cx="30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x</a:t>
              </a:r>
              <a:r>
                <a:rPr lang="it-IT" altLang="it-IT" sz="2000" b="1" baseline="-25000">
                  <a:latin typeface="Arial" panose="020B0604020202020204" pitchFamily="34" charset="0"/>
                </a:rPr>
                <a:t>m</a:t>
              </a:r>
              <a:endParaRPr lang="it-IT" altLang="it-IT" sz="2000" b="1">
                <a:latin typeface="Arial" panose="020B0604020202020204" pitchFamily="34" charset="0"/>
              </a:endParaRPr>
            </a:p>
          </p:txBody>
        </p:sp>
        <p:sp>
          <p:nvSpPr>
            <p:cNvPr id="35" name="Text Box 22">
              <a:extLst>
                <a:ext uri="{FF2B5EF4-FFF2-40B4-BE49-F238E27FC236}">
                  <a16:creationId xmlns:a16="http://schemas.microsoft.com/office/drawing/2014/main" id="{101A8FB9-EB2A-4235-B257-0F5C0BC78C1A}"/>
                </a:ext>
              </a:extLst>
            </p:cNvPr>
            <p:cNvSpPr txBox="1">
              <a:spLocks noChangeArrowheads="1"/>
            </p:cNvSpPr>
            <p:nvPr/>
          </p:nvSpPr>
          <p:spPr bwMode="auto">
            <a:xfrm>
              <a:off x="1020" y="2477"/>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a:t>
              </a:r>
            </a:p>
          </p:txBody>
        </p:sp>
        <p:sp>
          <p:nvSpPr>
            <p:cNvPr id="36" name="Text Box 23">
              <a:extLst>
                <a:ext uri="{FF2B5EF4-FFF2-40B4-BE49-F238E27FC236}">
                  <a16:creationId xmlns:a16="http://schemas.microsoft.com/office/drawing/2014/main" id="{F7763CB9-0F5E-475C-B1F2-A29C90B10664}"/>
                </a:ext>
              </a:extLst>
            </p:cNvPr>
            <p:cNvSpPr txBox="1">
              <a:spLocks noChangeArrowheads="1"/>
            </p:cNvSpPr>
            <p:nvPr/>
          </p:nvSpPr>
          <p:spPr bwMode="auto">
            <a:xfrm>
              <a:off x="4468" y="2477"/>
              <a:ext cx="27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a:t>
              </a:r>
            </a:p>
          </p:txBody>
        </p:sp>
        <p:sp>
          <p:nvSpPr>
            <p:cNvPr id="37" name="Text Box 24">
              <a:extLst>
                <a:ext uri="{FF2B5EF4-FFF2-40B4-BE49-F238E27FC236}">
                  <a16:creationId xmlns:a16="http://schemas.microsoft.com/office/drawing/2014/main" id="{EE15E075-2737-42F3-9E71-E3CD785009F3}"/>
                </a:ext>
              </a:extLst>
            </p:cNvPr>
            <p:cNvSpPr txBox="1">
              <a:spLocks noChangeArrowheads="1"/>
            </p:cNvSpPr>
            <p:nvPr/>
          </p:nvSpPr>
          <p:spPr bwMode="auto">
            <a:xfrm>
              <a:off x="1023" y="2108"/>
              <a:ext cx="2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e</a:t>
              </a:r>
              <a:r>
                <a:rPr lang="it-IT" altLang="it-IT" sz="2000" b="1" baseline="-25000">
                  <a:latin typeface="Arial" panose="020B0604020202020204" pitchFamily="34" charset="0"/>
                </a:rPr>
                <a:t>1</a:t>
              </a:r>
              <a:endParaRPr lang="it-IT" altLang="it-IT" sz="2000" b="1">
                <a:latin typeface="Arial" panose="020B0604020202020204" pitchFamily="34" charset="0"/>
              </a:endParaRPr>
            </a:p>
          </p:txBody>
        </p:sp>
        <p:sp>
          <p:nvSpPr>
            <p:cNvPr id="38" name="Text Box 25">
              <a:extLst>
                <a:ext uri="{FF2B5EF4-FFF2-40B4-BE49-F238E27FC236}">
                  <a16:creationId xmlns:a16="http://schemas.microsoft.com/office/drawing/2014/main" id="{56E70FF5-15E5-4D37-B632-F024F4871369}"/>
                </a:ext>
              </a:extLst>
            </p:cNvPr>
            <p:cNvSpPr txBox="1">
              <a:spLocks noChangeArrowheads="1"/>
            </p:cNvSpPr>
            <p:nvPr/>
          </p:nvSpPr>
          <p:spPr bwMode="auto">
            <a:xfrm>
              <a:off x="1035" y="2269"/>
              <a:ext cx="2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e</a:t>
              </a:r>
              <a:r>
                <a:rPr lang="it-IT" altLang="it-IT" sz="2000" b="1" baseline="-25000">
                  <a:latin typeface="Arial" panose="020B0604020202020204" pitchFamily="34" charset="0"/>
                </a:rPr>
                <a:t>2</a:t>
              </a:r>
              <a:endParaRPr lang="it-IT" altLang="it-IT" sz="2000" b="1">
                <a:latin typeface="Arial" panose="020B0604020202020204" pitchFamily="34" charset="0"/>
              </a:endParaRPr>
            </a:p>
          </p:txBody>
        </p:sp>
        <p:sp>
          <p:nvSpPr>
            <p:cNvPr id="39" name="Text Box 26">
              <a:extLst>
                <a:ext uri="{FF2B5EF4-FFF2-40B4-BE49-F238E27FC236}">
                  <a16:creationId xmlns:a16="http://schemas.microsoft.com/office/drawing/2014/main" id="{4FA87FC9-E6CB-4DAC-B5A1-CBC60BDE7D09}"/>
                </a:ext>
              </a:extLst>
            </p:cNvPr>
            <p:cNvSpPr txBox="1">
              <a:spLocks noChangeArrowheads="1"/>
            </p:cNvSpPr>
            <p:nvPr/>
          </p:nvSpPr>
          <p:spPr bwMode="auto">
            <a:xfrm>
              <a:off x="1038" y="2631"/>
              <a:ext cx="30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it-IT" sz="2000" b="1">
                  <a:latin typeface="Arial" panose="020B0604020202020204" pitchFamily="34" charset="0"/>
                </a:rPr>
                <a:t>e</a:t>
              </a:r>
              <a:r>
                <a:rPr lang="it-IT" altLang="it-IT" sz="2000" b="1" baseline="-25000">
                  <a:latin typeface="Arial" panose="020B0604020202020204" pitchFamily="34" charset="0"/>
                </a:rPr>
                <a:t>m</a:t>
              </a:r>
              <a:endParaRPr lang="it-IT" altLang="it-IT" sz="2000" b="1">
                <a:latin typeface="Arial" panose="020B0604020202020204" pitchFamily="34" charset="0"/>
              </a:endParaRPr>
            </a:p>
          </p:txBody>
        </p:sp>
        <p:sp>
          <p:nvSpPr>
            <p:cNvPr id="40" name="Text Box 27">
              <a:extLst>
                <a:ext uri="{FF2B5EF4-FFF2-40B4-BE49-F238E27FC236}">
                  <a16:creationId xmlns:a16="http://schemas.microsoft.com/office/drawing/2014/main" id="{A8043A25-E55B-4375-B4A2-3E879E56D5F3}"/>
                </a:ext>
              </a:extLst>
            </p:cNvPr>
            <p:cNvSpPr txBox="1">
              <a:spLocks noChangeArrowheads="1"/>
            </p:cNvSpPr>
            <p:nvPr/>
          </p:nvSpPr>
          <p:spPr bwMode="auto">
            <a:xfrm>
              <a:off x="2641" y="2301"/>
              <a:ext cx="43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altLang="it-IT" sz="3600" b="1" dirty="0">
                  <a:latin typeface="Arial" panose="020B0604020202020204" pitchFamily="34" charset="0"/>
                </a:rPr>
                <a:t>H</a:t>
              </a:r>
            </a:p>
          </p:txBody>
        </p:sp>
      </p:grpSp>
      <mc:AlternateContent xmlns:mc="http://schemas.openxmlformats.org/markup-compatibility/2006" xmlns:a14="http://schemas.microsoft.com/office/drawing/2010/main">
        <mc:Choice Requires="a14">
          <p:sp>
            <p:nvSpPr>
              <p:cNvPr id="43" name="Object 7">
                <a:extLst>
                  <a:ext uri="{FF2B5EF4-FFF2-40B4-BE49-F238E27FC236}">
                    <a16:creationId xmlns:a16="http://schemas.microsoft.com/office/drawing/2014/main" id="{EF49CDEA-CBAB-4B8E-99B4-3D71396E4059}"/>
                  </a:ext>
                </a:extLst>
              </p:cNvPr>
              <p:cNvSpPr txBox="1"/>
              <p:nvPr/>
            </p:nvSpPr>
            <p:spPr bwMode="auto">
              <a:xfrm>
                <a:off x="345396" y="5117439"/>
                <a:ext cx="6956423" cy="5461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it-IT" sz="2400" i="1">
                          <a:solidFill>
                            <a:srgbClr val="000000"/>
                          </a:solidFill>
                          <a:latin typeface="Cambria Math" panose="02040503050406030204" pitchFamily="18" charset="0"/>
                        </a:rPr>
                        <m:t>𝐗</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sSup>
                        <m:sSupPr>
                          <m:ctrlPr>
                            <a:rPr lang="it-IT" sz="2400" i="1">
                              <a:solidFill>
                                <a:srgbClr val="000000"/>
                              </a:solidFill>
                              <a:latin typeface="Cambria Math" panose="02040503050406030204" pitchFamily="18" charset="0"/>
                            </a:rPr>
                          </m:ctrlPr>
                        </m:sSupPr>
                        <m:e>
                          <m:d>
                            <m:dPr>
                              <m:ctrlPr>
                                <a:rPr lang="it-IT" sz="2400" i="1">
                                  <a:solidFill>
                                    <a:srgbClr val="000000"/>
                                  </a:solidFill>
                                  <a:latin typeface="Cambria Math" panose="02040503050406030204" pitchFamily="18" charset="0"/>
                                </a:rPr>
                              </m:ctrlPr>
                            </m:dPr>
                            <m:e>
                              <m:r>
                                <a:rPr lang="it-IT" sz="2400" i="1">
                                  <a:solidFill>
                                    <a:srgbClr val="000000"/>
                                  </a:solidFill>
                                  <a:latin typeface="Cambria Math" panose="02040503050406030204" pitchFamily="18" charset="0"/>
                                </a:rPr>
                                <m:t>𝐈</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𝐀</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e>
                          </m:d>
                        </m:e>
                        <m:sup>
                          <m:r>
                            <a:rPr lang="it-IT" sz="2400" i="1">
                              <a:solidFill>
                                <a:srgbClr val="000000"/>
                              </a:solidFill>
                              <a:latin typeface="Cambria Math" panose="02040503050406030204" pitchFamily="18" charset="0"/>
                            </a:rPr>
                            <m:t>−1</m:t>
                          </m:r>
                        </m:sup>
                      </m:sSup>
                      <m:r>
                        <a:rPr lang="it-IT" sz="2400" i="1">
                          <a:solidFill>
                            <a:srgbClr val="000000"/>
                          </a:solidFill>
                          <a:latin typeface="Cambria Math" panose="02040503050406030204" pitchFamily="18" charset="0"/>
                        </a:rPr>
                        <m:t>𝐄</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sSup>
                        <m:sSupPr>
                          <m:ctrlPr>
                            <a:rPr lang="it-IT" sz="2400" i="1">
                              <a:solidFill>
                                <a:srgbClr val="000000"/>
                              </a:solidFill>
                              <a:latin typeface="Cambria Math" panose="02040503050406030204" pitchFamily="18" charset="0"/>
                            </a:rPr>
                          </m:ctrlPr>
                        </m:sSupPr>
                        <m:e>
                          <m:acc>
                            <m:accPr>
                              <m:chr m:val="̄"/>
                              <m:ctrlPr>
                                <a:rPr lang="it-IT" sz="2400" i="1">
                                  <a:solidFill>
                                    <a:srgbClr val="000000"/>
                                  </a:solidFill>
                                  <a:latin typeface="Cambria Math" panose="02040503050406030204" pitchFamily="18" charset="0"/>
                                </a:rPr>
                              </m:ctrlPr>
                            </m:accPr>
                            <m:e>
                              <m:r>
                                <a:rPr lang="it-IT" sz="2400" i="1">
                                  <a:solidFill>
                                    <a:srgbClr val="000000"/>
                                  </a:solidFill>
                                  <a:latin typeface="Cambria Math" panose="02040503050406030204" pitchFamily="18" charset="0"/>
                                </a:rPr>
                                <m:t>𝐀</m:t>
                              </m:r>
                            </m:e>
                          </m:acc>
                        </m:e>
                        <m:sup>
                          <m:r>
                            <a:rPr lang="it-IT" sz="2400" i="1">
                              <a:solidFill>
                                <a:srgbClr val="000000"/>
                              </a:solidFill>
                              <a:latin typeface="Cambria Math" panose="02040503050406030204" pitchFamily="18" charset="0"/>
                            </a:rPr>
                            <m:t>−1</m:t>
                          </m:r>
                        </m:sup>
                      </m:sSup>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𝐄</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𝐇</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𝐄</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𝑧</m:t>
                      </m:r>
                      <m:r>
                        <a:rPr lang="it-IT" sz="2400" i="1">
                          <a:solidFill>
                            <a:srgbClr val="000000"/>
                          </a:solidFill>
                          <a:latin typeface="Cambria Math" panose="02040503050406030204" pitchFamily="18" charset="0"/>
                        </a:rPr>
                        <m:t>)</m:t>
                      </m:r>
                    </m:oMath>
                  </m:oMathPara>
                </a14:m>
                <a:endParaRPr lang="it-IT" sz="2400" dirty="0"/>
              </a:p>
            </p:txBody>
          </p:sp>
        </mc:Choice>
        <mc:Fallback xmlns="">
          <p:sp>
            <p:nvSpPr>
              <p:cNvPr id="43" name="Object 7">
                <a:extLst>
                  <a:ext uri="{FF2B5EF4-FFF2-40B4-BE49-F238E27FC236}">
                    <a16:creationId xmlns:a16="http://schemas.microsoft.com/office/drawing/2014/main" id="{EF49CDEA-CBAB-4B8E-99B4-3D71396E4059}"/>
                  </a:ext>
                </a:extLst>
              </p:cNvPr>
              <p:cNvSpPr txBox="1">
                <a:spLocks noRot="1" noChangeAspect="1" noMove="1" noResize="1" noEditPoints="1" noAdjustHandles="1" noChangeArrowheads="1" noChangeShapeType="1" noTextEdit="1"/>
              </p:cNvSpPr>
              <p:nvPr/>
            </p:nvSpPr>
            <p:spPr bwMode="auto">
              <a:xfrm>
                <a:off x="345396" y="5117439"/>
                <a:ext cx="6956423" cy="546100"/>
              </a:xfrm>
              <a:prstGeom prst="rect">
                <a:avLst/>
              </a:prstGeom>
              <a:blipFill>
                <a:blip r:embed="rId7"/>
                <a:stretch>
                  <a:fillRect l="-263" r="-8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4" name="Object 30">
                <a:extLst>
                  <a:ext uri="{FF2B5EF4-FFF2-40B4-BE49-F238E27FC236}">
                    <a16:creationId xmlns:a16="http://schemas.microsoft.com/office/drawing/2014/main" id="{AEB48004-82A9-4D27-8F63-EA709AA7E162}"/>
                  </a:ext>
                </a:extLst>
              </p:cNvPr>
              <p:cNvSpPr txBox="1"/>
              <p:nvPr/>
            </p:nvSpPr>
            <p:spPr bwMode="auto">
              <a:xfrm>
                <a:off x="355601" y="5746089"/>
                <a:ext cx="3240088" cy="5572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it-IT" sz="2400" i="1">
                          <a:solidFill>
                            <a:srgbClr val="000000"/>
                          </a:solidFill>
                          <a:latin typeface="Cambria Math" panose="02040503050406030204" pitchFamily="18" charset="0"/>
                        </a:rPr>
                        <m:t>𝐗</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𝑓</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𝐇</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𝑓</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𝐄</m:t>
                      </m:r>
                      <m:r>
                        <a:rPr lang="it-IT" sz="2400" i="1">
                          <a:solidFill>
                            <a:srgbClr val="000000"/>
                          </a:solidFill>
                          <a:latin typeface="Cambria Math" panose="02040503050406030204" pitchFamily="18" charset="0"/>
                        </a:rPr>
                        <m:t>(</m:t>
                      </m:r>
                      <m:r>
                        <a:rPr lang="it-IT" sz="2400" i="1">
                          <a:solidFill>
                            <a:srgbClr val="000000"/>
                          </a:solidFill>
                          <a:latin typeface="Cambria Math" panose="02040503050406030204" pitchFamily="18" charset="0"/>
                        </a:rPr>
                        <m:t>𝑓</m:t>
                      </m:r>
                      <m:r>
                        <a:rPr lang="it-IT" sz="2400" i="1">
                          <a:solidFill>
                            <a:srgbClr val="000000"/>
                          </a:solidFill>
                          <a:latin typeface="Cambria Math" panose="02040503050406030204" pitchFamily="18" charset="0"/>
                        </a:rPr>
                        <m:t>)</m:t>
                      </m:r>
                    </m:oMath>
                  </m:oMathPara>
                </a14:m>
                <a:endParaRPr lang="it-IT" sz="2400" dirty="0"/>
              </a:p>
            </p:txBody>
          </p:sp>
        </mc:Choice>
        <mc:Fallback xmlns="">
          <p:sp>
            <p:nvSpPr>
              <p:cNvPr id="44" name="Object 30">
                <a:extLst>
                  <a:ext uri="{FF2B5EF4-FFF2-40B4-BE49-F238E27FC236}">
                    <a16:creationId xmlns:a16="http://schemas.microsoft.com/office/drawing/2014/main" id="{AEB48004-82A9-4D27-8F63-EA709AA7E162}"/>
                  </a:ext>
                </a:extLst>
              </p:cNvPr>
              <p:cNvSpPr txBox="1">
                <a:spLocks noRot="1" noChangeAspect="1" noMove="1" noResize="1" noEditPoints="1" noAdjustHandles="1" noChangeArrowheads="1" noChangeShapeType="1" noTextEdit="1"/>
              </p:cNvSpPr>
              <p:nvPr/>
            </p:nvSpPr>
            <p:spPr bwMode="auto">
              <a:xfrm>
                <a:off x="355601" y="5746089"/>
                <a:ext cx="3240088" cy="557213"/>
              </a:xfrm>
              <a:prstGeom prst="rect">
                <a:avLst/>
              </a:prstGeom>
              <a:blipFill>
                <a:blip r:embed="rId8"/>
                <a:stretch>
                  <a:fillRect l="-376"/>
                </a:stretch>
              </a:blipFill>
              <a:ln>
                <a:noFill/>
              </a:ln>
              <a:effectLst/>
            </p:spPr>
            <p:txBody>
              <a:bodyPr/>
              <a:lstStyle/>
              <a:p>
                <a:r>
                  <a:rPr lang="it-IT">
                    <a:noFill/>
                  </a:rPr>
                  <a:t> </a:t>
                </a:r>
              </a:p>
            </p:txBody>
          </p:sp>
        </mc:Fallback>
      </mc:AlternateContent>
      <p:sp>
        <p:nvSpPr>
          <p:cNvPr id="45" name="Rectangle 8">
            <a:extLst>
              <a:ext uri="{FF2B5EF4-FFF2-40B4-BE49-F238E27FC236}">
                <a16:creationId xmlns:a16="http://schemas.microsoft.com/office/drawing/2014/main" id="{33749622-9C9C-4ED5-9BFD-EE9164E313A7}"/>
              </a:ext>
            </a:extLst>
          </p:cNvPr>
          <p:cNvSpPr>
            <a:spLocks noChangeArrowheads="1"/>
          </p:cNvSpPr>
          <p:nvPr/>
        </p:nvSpPr>
        <p:spPr bwMode="auto">
          <a:xfrm>
            <a:off x="3317358" y="5809803"/>
            <a:ext cx="1349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it-IT" altLang="it-IT" sz="2000" i="1" dirty="0">
                <a:latin typeface="Arial" panose="020B0604020202020204" pitchFamily="34" charset="0"/>
              </a:rPr>
              <a:t>z=e</a:t>
            </a:r>
            <a:r>
              <a:rPr lang="it-IT" altLang="it-IT" sz="2000" i="1" baseline="30000" dirty="0">
                <a:latin typeface="Arial" panose="020B0604020202020204" pitchFamily="34" charset="0"/>
              </a:rPr>
              <a:t>j2πf</a:t>
            </a:r>
            <a:r>
              <a:rPr lang="it-IT" altLang="it-IT" sz="2000" baseline="30000" dirty="0">
                <a:latin typeface="Arial" panose="020B0604020202020204" pitchFamily="34" charset="0"/>
              </a:rPr>
              <a:t> </a:t>
            </a:r>
            <a:r>
              <a:rPr lang="it-IT" altLang="it-IT" sz="2000" dirty="0">
                <a:latin typeface="Arial" panose="020B0604020202020204" pitchFamily="34" charset="0"/>
              </a:rPr>
              <a:t>  </a:t>
            </a:r>
          </a:p>
        </p:txBody>
      </p:sp>
      <p:sp>
        <p:nvSpPr>
          <p:cNvPr id="2" name="CasellaDiTesto 1">
            <a:extLst>
              <a:ext uri="{FF2B5EF4-FFF2-40B4-BE49-F238E27FC236}">
                <a16:creationId xmlns:a16="http://schemas.microsoft.com/office/drawing/2014/main" id="{0B900892-0D97-44A8-A9B8-62024E0F93B2}"/>
              </a:ext>
            </a:extLst>
          </p:cNvPr>
          <p:cNvSpPr txBox="1"/>
          <p:nvPr/>
        </p:nvSpPr>
        <p:spPr>
          <a:xfrm flipH="1">
            <a:off x="434977" y="395380"/>
            <a:ext cx="8960059" cy="363176"/>
          </a:xfrm>
          <a:prstGeom prst="rect">
            <a:avLst/>
          </a:prstGeom>
          <a:noFill/>
        </p:spPr>
        <p:txBody>
          <a:bodyPr wrap="square" rtlCol="0">
            <a:spAutoFit/>
          </a:bodyPr>
          <a:lstStyle/>
          <a:p>
            <a:pPr>
              <a:lnSpc>
                <a:spcPct val="80000"/>
              </a:lnSpc>
              <a:spcBef>
                <a:spcPct val="0"/>
              </a:spcBef>
            </a:pPr>
            <a:r>
              <a:rPr lang="it-IT" sz="2200" b="1" dirty="0">
                <a:solidFill>
                  <a:schemeClr val="tx2"/>
                </a:solidFill>
                <a:latin typeface="Arial"/>
                <a:ea typeface="+mj-ea"/>
                <a:cs typeface="Arial"/>
              </a:rPr>
              <a:t>Multivariate </a:t>
            </a:r>
            <a:r>
              <a:rPr lang="it-IT" sz="2200" b="1" dirty="0" err="1">
                <a:solidFill>
                  <a:schemeClr val="tx2"/>
                </a:solidFill>
                <a:latin typeface="Arial"/>
                <a:ea typeface="+mj-ea"/>
                <a:cs typeface="Arial"/>
              </a:rPr>
              <a:t>AutoRegressive</a:t>
            </a:r>
            <a:r>
              <a:rPr lang="it-IT" sz="2200" b="1" dirty="0">
                <a:solidFill>
                  <a:schemeClr val="tx2"/>
                </a:solidFill>
                <a:latin typeface="Arial"/>
                <a:ea typeface="+mj-ea"/>
                <a:cs typeface="Arial"/>
              </a:rPr>
              <a:t> Model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5734-440D-3AA3-8F8B-1BA697B31BE6}"/>
              </a:ext>
            </a:extLst>
          </p:cNvPr>
          <p:cNvSpPr>
            <a:spLocks noGrp="1"/>
          </p:cNvSpPr>
          <p:nvPr>
            <p:ph type="title"/>
          </p:nvPr>
        </p:nvSpPr>
        <p:spPr>
          <a:xfrm>
            <a:off x="384695" y="139166"/>
            <a:ext cx="11441391" cy="840400"/>
          </a:xfrm>
        </p:spPr>
        <p:txBody>
          <a:bodyPr anchor="t">
            <a:normAutofit/>
          </a:bodyPr>
          <a:lstStyle/>
          <a:p>
            <a:r>
              <a:rPr lang="it-IT" dirty="0" err="1"/>
              <a:t>Spectral</a:t>
            </a:r>
            <a:r>
              <a:rPr lang="it-IT" dirty="0"/>
              <a:t> </a:t>
            </a:r>
            <a:r>
              <a:rPr lang="it-IT" dirty="0" err="1"/>
              <a:t>analysis</a:t>
            </a:r>
            <a:endParaRPr lang="it-IT" dirty="0"/>
          </a:p>
        </p:txBody>
      </p:sp>
      <mc:AlternateContent xmlns:mc="http://schemas.openxmlformats.org/markup-compatibility/2006">
        <mc:Choice xmlns:a14="http://schemas.microsoft.com/office/drawing/2010/main" Requires="a14">
          <p:sp>
            <p:nvSpPr>
              <p:cNvPr id="217090" name="Object 2">
                <a:extLst>
                  <a:ext uri="{FF2B5EF4-FFF2-40B4-BE49-F238E27FC236}">
                    <a16:creationId xmlns:a16="http://schemas.microsoft.com/office/drawing/2014/main" id="{B172E635-7574-4FF8-A00A-36B339EB3080}"/>
                  </a:ext>
                </a:extLst>
              </p:cNvPr>
              <p:cNvSpPr txBox="1"/>
              <p:nvPr/>
            </p:nvSpPr>
            <p:spPr bwMode="auto">
              <a:xfrm>
                <a:off x="7982203" y="2128761"/>
                <a:ext cx="3936067" cy="1095177"/>
              </a:xfrm>
              <a:prstGeom prst="rect">
                <a:avLst/>
              </a:prstGeom>
              <a:noFill/>
            </p:spPr>
            <p:txBody>
              <a:bodyPr>
                <a:normAutofit/>
              </a:bodyPr>
              <a:lstStyle/>
              <a:p>
                <a:pPr defTabSz="361188">
                  <a:spcAft>
                    <a:spcPts val="600"/>
                  </a:spcAft>
                </a:pPr>
                <a14:m>
                  <m:oMathPara xmlns:m="http://schemas.openxmlformats.org/officeDocument/2006/math">
                    <m:oMathParaPr>
                      <m:jc m:val="left"/>
                    </m:oMathParaPr>
                    <m:oMath xmlns:m="http://schemas.openxmlformats.org/officeDocument/2006/math">
                      <m:r>
                        <a:rPr lang="it-IT" sz="1896" i="1" kern="1200" smtClean="0">
                          <a:solidFill>
                            <a:srgbClr val="000000"/>
                          </a:solidFill>
                          <a:latin typeface="Cambria Math" panose="02040503050406030204" pitchFamily="18" charset="0"/>
                          <a:ea typeface="+mn-ea"/>
                          <a:cs typeface="+mn-cs"/>
                        </a:rPr>
                        <m:t>𝐶</m:t>
                      </m:r>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𝑂</m:t>
                          </m:r>
                        </m:e>
                        <m:sub>
                          <m:r>
                            <a:rPr lang="it-IT" sz="1896" i="1" kern="1200">
                              <a:solidFill>
                                <a:srgbClr val="000000"/>
                              </a:solidFill>
                              <a:latin typeface="Cambria Math" panose="02040503050406030204" pitchFamily="18" charset="0"/>
                              <a:ea typeface="+mn-ea"/>
                              <a:cs typeface="+mn-cs"/>
                            </a:rPr>
                            <m:t>h𝑙</m:t>
                          </m:r>
                        </m:sub>
                      </m:sSub>
                      <m:r>
                        <a:rPr lang="it-IT" sz="1896" i="1" kern="1200">
                          <a:solidFill>
                            <a:srgbClr val="000000"/>
                          </a:solidFill>
                          <a:latin typeface="Cambria Math" panose="02040503050406030204" pitchFamily="18" charset="0"/>
                          <a:ea typeface="+mn-ea"/>
                          <a:cs typeface="+mn-cs"/>
                        </a:rPr>
                        <m:t>=</m:t>
                      </m:r>
                      <m:f>
                        <m:fPr>
                          <m:ctrlPr>
                            <a:rPr lang="it-IT" sz="1896" i="1" kern="1200">
                              <a:solidFill>
                                <a:srgbClr val="000000"/>
                              </a:solidFill>
                              <a:latin typeface="Cambria Math" panose="02040503050406030204" pitchFamily="18" charset="0"/>
                              <a:ea typeface="+mn-ea"/>
                              <a:cs typeface="+mn-cs"/>
                            </a:rPr>
                          </m:ctrlPr>
                        </m:fPr>
                        <m:num>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num>
                        <m:den>
                          <m:r>
                            <a:rPr lang="it-IT" sz="1896" i="1" kern="1200">
                              <a:solidFill>
                                <a:srgbClr val="000000"/>
                              </a:solidFill>
                              <a:latin typeface="Cambria Math" panose="02040503050406030204" pitchFamily="18" charset="0"/>
                              <a:ea typeface="+mn-ea"/>
                              <a:cs typeface="+mn-cs"/>
                            </a:rPr>
                            <m:t>(</m:t>
                          </m:r>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hh</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𝑙𝑙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sSup>
                            <m:sSupPr>
                              <m:ctrlPr>
                                <a:rPr lang="it-IT" sz="1896" i="1" kern="1200">
                                  <a:solidFill>
                                    <a:srgbClr val="000000"/>
                                  </a:solidFill>
                                  <a:latin typeface="Cambria Math" panose="02040503050406030204" pitchFamily="18" charset="0"/>
                                  <a:ea typeface="+mn-ea"/>
                                  <a:cs typeface="+mn-cs"/>
                                </a:rPr>
                              </m:ctrlPr>
                            </m:sSupPr>
                            <m:e>
                              <m:r>
                                <a:rPr lang="it-IT" sz="1896" i="1" kern="1200">
                                  <a:solidFill>
                                    <a:srgbClr val="000000"/>
                                  </a:solidFill>
                                  <a:latin typeface="Cambria Math" panose="02040503050406030204" pitchFamily="18" charset="0"/>
                                  <a:ea typeface="+mn-ea"/>
                                  <a:cs typeface="+mn-cs"/>
                                </a:rPr>
                                <m:t>)</m:t>
                              </m:r>
                            </m:e>
                            <m:sup>
                              <m:r>
                                <a:rPr lang="it-IT" sz="1896" i="1" kern="1200">
                                  <a:solidFill>
                                    <a:srgbClr val="000000"/>
                                  </a:solidFill>
                                  <a:latin typeface="Cambria Math" panose="02040503050406030204" pitchFamily="18" charset="0"/>
                                  <a:ea typeface="+mn-ea"/>
                                  <a:cs typeface="+mn-cs"/>
                                </a:rPr>
                                <m:t>1/2</m:t>
                              </m:r>
                            </m:sup>
                          </m:sSup>
                        </m:den>
                      </m:f>
                    </m:oMath>
                  </m:oMathPara>
                </a14:m>
                <a:endParaRPr lang="it-IT" dirty="0"/>
              </a:p>
            </p:txBody>
          </p:sp>
        </mc:Choice>
        <mc:Fallback>
          <p:sp>
            <p:nvSpPr>
              <p:cNvPr id="217090" name="Object 2">
                <a:extLst>
                  <a:ext uri="{FF2B5EF4-FFF2-40B4-BE49-F238E27FC236}">
                    <a16:creationId xmlns:a16="http://schemas.microsoft.com/office/drawing/2014/main" id="{B172E635-7574-4FF8-A00A-36B339EB3080}"/>
                  </a:ext>
                </a:extLst>
              </p:cNvPr>
              <p:cNvSpPr txBox="1">
                <a:spLocks noRot="1" noChangeAspect="1" noMove="1" noResize="1" noEditPoints="1" noAdjustHandles="1" noChangeArrowheads="1" noChangeShapeType="1" noTextEdit="1"/>
              </p:cNvSpPr>
              <p:nvPr/>
            </p:nvSpPr>
            <p:spPr bwMode="auto">
              <a:xfrm>
                <a:off x="7982203" y="2128761"/>
                <a:ext cx="3936067" cy="1095177"/>
              </a:xfrm>
              <a:prstGeom prst="rect">
                <a:avLst/>
              </a:prstGeom>
              <a:blipFill>
                <a:blip r:embed="rId3"/>
                <a:stretch>
                  <a:fillRect/>
                </a:stretch>
              </a:blipFill>
            </p:spPr>
            <p:txBody>
              <a:bodyPr/>
              <a:lstStyle/>
              <a:p>
                <a:r>
                  <a:rPr lang="it-IT">
                    <a:noFill/>
                  </a:rPr>
                  <a:t> </a:t>
                </a:r>
              </a:p>
            </p:txBody>
          </p:sp>
        </mc:Fallback>
      </mc:AlternateContent>
      <p:sp>
        <p:nvSpPr>
          <p:cNvPr id="217091" name="Text Box 3">
            <a:extLst>
              <a:ext uri="{FF2B5EF4-FFF2-40B4-BE49-F238E27FC236}">
                <a16:creationId xmlns:a16="http://schemas.microsoft.com/office/drawing/2014/main" id="{30AA3BBB-F2D7-4D5C-9B95-292CFB27EBE5}"/>
              </a:ext>
            </a:extLst>
          </p:cNvPr>
          <p:cNvSpPr txBox="1">
            <a:spLocks noChangeArrowheads="1"/>
          </p:cNvSpPr>
          <p:nvPr/>
        </p:nvSpPr>
        <p:spPr bwMode="auto">
          <a:xfrm>
            <a:off x="8519219" y="1298644"/>
            <a:ext cx="1594604"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361188">
              <a:spcAft>
                <a:spcPts val="600"/>
              </a:spcAft>
            </a:pPr>
            <a:r>
              <a:rPr lang="it-IT" altLang="it-IT" sz="1422" b="1" kern="1200" dirty="0">
                <a:solidFill>
                  <a:schemeClr val="tx1"/>
                </a:solidFill>
                <a:latin typeface="Arial" panose="020B0604020202020204" pitchFamily="34" charset="0"/>
                <a:ea typeface="+mn-ea"/>
                <a:cs typeface="+mn-cs"/>
              </a:rPr>
              <a:t>Total </a:t>
            </a:r>
            <a:r>
              <a:rPr lang="it-IT" altLang="it-IT" sz="1422" b="1" kern="1200" dirty="0" err="1">
                <a:solidFill>
                  <a:schemeClr val="tx1"/>
                </a:solidFill>
                <a:latin typeface="Arial" panose="020B0604020202020204" pitchFamily="34" charset="0"/>
                <a:ea typeface="+mn-ea"/>
                <a:cs typeface="+mn-cs"/>
              </a:rPr>
              <a:t>Coherence</a:t>
            </a:r>
            <a:endParaRPr lang="it-IT" altLang="it-IT" b="1" dirty="0">
              <a:latin typeface="Arial" panose="020B0604020202020204" pitchFamily="34" charset="0"/>
            </a:endParaRPr>
          </a:p>
        </p:txBody>
      </p:sp>
      <mc:AlternateContent xmlns:mc="http://schemas.openxmlformats.org/markup-compatibility/2006">
        <mc:Choice xmlns:a14="http://schemas.microsoft.com/office/drawing/2010/main" Requires="a14">
          <p:sp>
            <p:nvSpPr>
              <p:cNvPr id="217092" name="Object 4">
                <a:extLst>
                  <a:ext uri="{FF2B5EF4-FFF2-40B4-BE49-F238E27FC236}">
                    <a16:creationId xmlns:a16="http://schemas.microsoft.com/office/drawing/2014/main" id="{52FF9BA2-284F-4A10-AA0F-2DE20CCF18CE}"/>
                  </a:ext>
                </a:extLst>
              </p:cNvPr>
              <p:cNvSpPr txBox="1"/>
              <p:nvPr/>
            </p:nvSpPr>
            <p:spPr bwMode="auto">
              <a:xfrm>
                <a:off x="513308" y="1111294"/>
                <a:ext cx="6073367" cy="587378"/>
              </a:xfrm>
              <a:prstGeom prst="rect">
                <a:avLst/>
              </a:prstGeom>
              <a:noFill/>
            </p:spPr>
            <p:txBody>
              <a:bodyPr>
                <a:normAutofit/>
              </a:bodyPr>
              <a:lstStyle/>
              <a:p>
                <a:pPr defTabSz="361188">
                  <a:spcAft>
                    <a:spcPts val="600"/>
                  </a:spcAft>
                </a:pPr>
                <a14:m>
                  <m:oMathPara xmlns:m="http://schemas.openxmlformats.org/officeDocument/2006/math">
                    <m:oMathParaPr>
                      <m:jc m:val="left"/>
                    </m:oMathParaPr>
                    <m:oMath xmlns:m="http://schemas.openxmlformats.org/officeDocument/2006/math">
                      <m:r>
                        <a:rPr lang="it-IT" sz="1896" i="1" kern="1200" smtClean="0">
                          <a:solidFill>
                            <a:srgbClr val="000000"/>
                          </a:solidFill>
                          <a:latin typeface="Cambria Math" panose="02040503050406030204" pitchFamily="18" charset="0"/>
                          <a:ea typeface="+mn-ea"/>
                          <a:cs typeface="+mn-cs"/>
                        </a:rPr>
                        <m:t>𝐒</m:t>
                      </m:r>
                      <m:r>
                        <a:rPr lang="it-IT" sz="1896" i="1" kern="1200" smtClean="0">
                          <a:solidFill>
                            <a:srgbClr val="000000"/>
                          </a:solidFill>
                          <a:latin typeface="Cambria Math" panose="02040503050406030204" pitchFamily="18" charset="0"/>
                          <a:ea typeface="+mn-ea"/>
                          <a:cs typeface="+mn-cs"/>
                        </a:rPr>
                        <m:t>(</m:t>
                      </m:r>
                      <m:r>
                        <a:rPr lang="it-IT" sz="1896" i="1" kern="1200" smtClean="0">
                          <a:solidFill>
                            <a:srgbClr val="000000"/>
                          </a:solidFill>
                          <a:latin typeface="Cambria Math" panose="02040503050406030204" pitchFamily="18" charset="0"/>
                          <a:ea typeface="+mn-ea"/>
                          <a:cs typeface="+mn-cs"/>
                        </a:rPr>
                        <m:t>𝑓</m:t>
                      </m:r>
                      <m:r>
                        <a:rPr lang="it-IT" sz="1896" i="1" kern="1200" smtClean="0">
                          <a:solidFill>
                            <a:srgbClr val="000000"/>
                          </a:solidFill>
                          <a:latin typeface="Cambria Math" panose="02040503050406030204" pitchFamily="18" charset="0"/>
                          <a:ea typeface="+mn-ea"/>
                          <a:cs typeface="+mn-cs"/>
                        </a:rPr>
                        <m:t>)=</m:t>
                      </m:r>
                      <m:r>
                        <a:rPr lang="it-IT" sz="1896" i="1" kern="1200" smtClean="0">
                          <a:solidFill>
                            <a:srgbClr val="000000"/>
                          </a:solidFill>
                          <a:latin typeface="Cambria Math" panose="02040503050406030204" pitchFamily="18" charset="0"/>
                          <a:ea typeface="+mn-ea"/>
                          <a:cs typeface="+mn-cs"/>
                        </a:rPr>
                        <m:t>𝐗</m:t>
                      </m:r>
                      <m:r>
                        <a:rPr lang="it-IT" sz="1896" i="1" kern="1200" smtClean="0">
                          <a:solidFill>
                            <a:srgbClr val="000000"/>
                          </a:solidFill>
                          <a:latin typeface="Cambria Math" panose="02040503050406030204" pitchFamily="18" charset="0"/>
                          <a:ea typeface="+mn-ea"/>
                          <a:cs typeface="+mn-cs"/>
                        </a:rPr>
                        <m:t>(</m:t>
                      </m:r>
                      <m:r>
                        <a:rPr lang="it-IT" sz="1896" i="1" kern="1200" smtClean="0">
                          <a:solidFill>
                            <a:srgbClr val="000000"/>
                          </a:solidFill>
                          <a:latin typeface="Cambria Math" panose="02040503050406030204" pitchFamily="18" charset="0"/>
                          <a:ea typeface="+mn-ea"/>
                          <a:cs typeface="+mn-cs"/>
                        </a:rPr>
                        <m:t>𝑓</m:t>
                      </m:r>
                      <m:r>
                        <a:rPr lang="it-IT" sz="1896" i="1" kern="1200" smtClean="0">
                          <a:solidFill>
                            <a:srgbClr val="000000"/>
                          </a:solidFill>
                          <a:latin typeface="Cambria Math" panose="02040503050406030204" pitchFamily="18" charset="0"/>
                          <a:ea typeface="+mn-ea"/>
                          <a:cs typeface="+mn-cs"/>
                        </a:rPr>
                        <m:t>)⋅</m:t>
                      </m:r>
                      <m:sSup>
                        <m:sSupPr>
                          <m:ctrlPr>
                            <a:rPr lang="it-IT" sz="1896" i="1" kern="1200">
                              <a:solidFill>
                                <a:srgbClr val="000000"/>
                              </a:solidFill>
                              <a:latin typeface="Cambria Math" panose="02040503050406030204" pitchFamily="18" charset="0"/>
                              <a:ea typeface="+mn-ea"/>
                              <a:cs typeface="+mn-cs"/>
                            </a:rPr>
                          </m:ctrlPr>
                        </m:sSupPr>
                        <m:e>
                          <m:r>
                            <a:rPr lang="it-IT" sz="1896" i="1" kern="1200">
                              <a:solidFill>
                                <a:srgbClr val="000000"/>
                              </a:solidFill>
                              <a:latin typeface="Cambria Math" panose="02040503050406030204" pitchFamily="18" charset="0"/>
                              <a:ea typeface="+mn-ea"/>
                              <a:cs typeface="+mn-cs"/>
                            </a:rPr>
                            <m:t>𝐗</m:t>
                          </m:r>
                        </m:e>
                        <m:sup>
                          <m:r>
                            <a:rPr lang="it-IT" sz="1896" i="1" kern="1200">
                              <a:solidFill>
                                <a:srgbClr val="000000"/>
                              </a:solidFill>
                              <a:latin typeface="Cambria Math" panose="02040503050406030204" pitchFamily="18" charset="0"/>
                              <a:ea typeface="+mn-ea"/>
                              <a:cs typeface="+mn-cs"/>
                            </a:rPr>
                            <m:t>𝐻</m:t>
                          </m:r>
                        </m:sup>
                      </m:sSup>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𝐇</m:t>
                      </m:r>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𝚺</m:t>
                      </m:r>
                      <m:sSup>
                        <m:sSupPr>
                          <m:ctrlPr>
                            <a:rPr lang="it-IT" sz="1896" i="1" kern="1200">
                              <a:solidFill>
                                <a:srgbClr val="000000"/>
                              </a:solidFill>
                              <a:latin typeface="Cambria Math" panose="02040503050406030204" pitchFamily="18" charset="0"/>
                              <a:ea typeface="+mn-ea"/>
                              <a:cs typeface="+mn-cs"/>
                            </a:rPr>
                          </m:ctrlPr>
                        </m:sSupPr>
                        <m:e>
                          <m:r>
                            <a:rPr lang="it-IT" sz="1896" i="1" kern="1200">
                              <a:solidFill>
                                <a:srgbClr val="000000"/>
                              </a:solidFill>
                              <a:latin typeface="Cambria Math" panose="02040503050406030204" pitchFamily="18" charset="0"/>
                              <a:ea typeface="+mn-ea"/>
                              <a:cs typeface="+mn-cs"/>
                            </a:rPr>
                            <m:t>𝐇</m:t>
                          </m:r>
                        </m:e>
                        <m:sup>
                          <m:r>
                            <a:rPr lang="it-IT" sz="1896" i="1" kern="1200">
                              <a:solidFill>
                                <a:srgbClr val="000000"/>
                              </a:solidFill>
                              <a:latin typeface="Cambria Math" panose="02040503050406030204" pitchFamily="18" charset="0"/>
                              <a:ea typeface="+mn-ea"/>
                              <a:cs typeface="+mn-cs"/>
                            </a:rPr>
                            <m:t>𝐻</m:t>
                          </m:r>
                        </m:sup>
                      </m:sSup>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oMath>
                  </m:oMathPara>
                </a14:m>
                <a:endParaRPr lang="it-IT" sz="2000" dirty="0"/>
              </a:p>
            </p:txBody>
          </p:sp>
        </mc:Choice>
        <mc:Fallback>
          <p:sp>
            <p:nvSpPr>
              <p:cNvPr id="217092" name="Object 4">
                <a:extLst>
                  <a:ext uri="{FF2B5EF4-FFF2-40B4-BE49-F238E27FC236}">
                    <a16:creationId xmlns:a16="http://schemas.microsoft.com/office/drawing/2014/main" id="{52FF9BA2-284F-4A10-AA0F-2DE20CCF18CE}"/>
                  </a:ext>
                </a:extLst>
              </p:cNvPr>
              <p:cNvSpPr txBox="1">
                <a:spLocks noRot="1" noChangeAspect="1" noMove="1" noResize="1" noEditPoints="1" noAdjustHandles="1" noChangeArrowheads="1" noChangeShapeType="1" noTextEdit="1"/>
              </p:cNvSpPr>
              <p:nvPr/>
            </p:nvSpPr>
            <p:spPr bwMode="auto">
              <a:xfrm>
                <a:off x="513308" y="1111294"/>
                <a:ext cx="6073367" cy="587378"/>
              </a:xfrm>
              <a:prstGeom prst="rect">
                <a:avLst/>
              </a:prstGeom>
              <a:blipFill>
                <a:blip r:embed="rId4"/>
                <a:stretch>
                  <a:fillRect/>
                </a:stretch>
              </a:blipFill>
            </p:spPr>
            <p:txBody>
              <a:bodyPr/>
              <a:lstStyle/>
              <a:p>
                <a:r>
                  <a:rPr lang="it-IT">
                    <a:noFill/>
                  </a:rPr>
                  <a:t> </a:t>
                </a:r>
              </a:p>
            </p:txBody>
          </p:sp>
        </mc:Fallback>
      </mc:AlternateContent>
      <p:sp>
        <p:nvSpPr>
          <p:cNvPr id="217093" name="Text Box 5">
            <a:extLst>
              <a:ext uri="{FF2B5EF4-FFF2-40B4-BE49-F238E27FC236}">
                <a16:creationId xmlns:a16="http://schemas.microsoft.com/office/drawing/2014/main" id="{6D78FD23-B9CF-4D1A-AD7F-3E01B70ECA62}"/>
              </a:ext>
            </a:extLst>
          </p:cNvPr>
          <p:cNvSpPr txBox="1">
            <a:spLocks noChangeArrowheads="1"/>
          </p:cNvSpPr>
          <p:nvPr/>
        </p:nvSpPr>
        <p:spPr bwMode="auto">
          <a:xfrm>
            <a:off x="5027487" y="1109405"/>
            <a:ext cx="819455" cy="38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361188">
              <a:spcAft>
                <a:spcPts val="600"/>
              </a:spcAft>
            </a:pPr>
            <a:r>
              <a:rPr lang="it-IT" altLang="it-IT" sz="1896" b="1" kern="1200" dirty="0" err="1">
                <a:solidFill>
                  <a:schemeClr val="tx1"/>
                </a:solidFill>
                <a:latin typeface="Arial" panose="020B0604020202020204" pitchFamily="34" charset="0"/>
                <a:ea typeface="+mn-ea"/>
                <a:cs typeface="+mn-cs"/>
              </a:rPr>
              <a:t>PSDs</a:t>
            </a:r>
            <a:endParaRPr lang="it-IT" altLang="it-IT" sz="2400" b="1" dirty="0">
              <a:latin typeface="Arial" panose="020B0604020202020204" pitchFamily="34" charset="0"/>
            </a:endParaRPr>
          </a:p>
        </p:txBody>
      </p:sp>
      <mc:AlternateContent xmlns:mc="http://schemas.openxmlformats.org/markup-compatibility/2006">
        <mc:Choice xmlns:a14="http://schemas.microsoft.com/office/drawing/2010/main" Requires="a14">
          <p:sp>
            <p:nvSpPr>
              <p:cNvPr id="217095" name="Object 7">
                <a:extLst>
                  <a:ext uri="{FF2B5EF4-FFF2-40B4-BE49-F238E27FC236}">
                    <a16:creationId xmlns:a16="http://schemas.microsoft.com/office/drawing/2014/main" id="{F6D1D1BA-9B6B-4F26-8CE2-AF289E163215}"/>
                  </a:ext>
                </a:extLst>
              </p:cNvPr>
              <p:cNvSpPr txBox="1"/>
              <p:nvPr/>
            </p:nvSpPr>
            <p:spPr bwMode="auto">
              <a:xfrm>
                <a:off x="110628" y="2028829"/>
                <a:ext cx="5864598" cy="2669098"/>
              </a:xfrm>
              <a:prstGeom prst="rect">
                <a:avLst/>
              </a:prstGeom>
              <a:noFill/>
              <a:ln>
                <a:noFill/>
              </a:ln>
              <a:effectLst/>
            </p:spPr>
            <p:txBody>
              <a:bodyPr>
                <a:normAutofit/>
              </a:bodyPr>
              <a:lstStyle/>
              <a:p>
                <a:pPr defTabSz="361188">
                  <a:spcAft>
                    <a:spcPts val="600"/>
                  </a:spcAft>
                </a:pPr>
                <a14:m>
                  <m:oMathPara xmlns:m="http://schemas.openxmlformats.org/officeDocument/2006/math">
                    <m:oMathParaPr>
                      <m:jc m:val="left"/>
                    </m:oMathParaPr>
                    <m:oMath xmlns:m="http://schemas.openxmlformats.org/officeDocument/2006/math">
                      <m:r>
                        <a:rPr lang="it-IT" sz="1896" i="1" kern="1200" smtClean="0">
                          <a:solidFill>
                            <a:srgbClr val="000000"/>
                          </a:solidFill>
                          <a:latin typeface="Cambria Math" panose="02040503050406030204" pitchFamily="18" charset="0"/>
                          <a:ea typeface="+mn-ea"/>
                          <a:cs typeface="+mn-cs"/>
                        </a:rPr>
                        <m:t>𝐒</m:t>
                      </m:r>
                      <m:r>
                        <a:rPr lang="it-IT" sz="1896" i="1" kern="1200" smtClean="0">
                          <a:solidFill>
                            <a:srgbClr val="000000"/>
                          </a:solidFill>
                          <a:latin typeface="Cambria Math" panose="02040503050406030204" pitchFamily="18" charset="0"/>
                          <a:ea typeface="+mn-ea"/>
                          <a:cs typeface="+mn-cs"/>
                        </a:rPr>
                        <m:t>(</m:t>
                      </m:r>
                      <m:r>
                        <a:rPr lang="it-IT" sz="1896" i="1" kern="1200" smtClean="0">
                          <a:solidFill>
                            <a:srgbClr val="000000"/>
                          </a:solidFill>
                          <a:latin typeface="Cambria Math" panose="02040503050406030204" pitchFamily="18" charset="0"/>
                          <a:ea typeface="+mn-ea"/>
                          <a:cs typeface="+mn-cs"/>
                        </a:rPr>
                        <m:t>𝑓</m:t>
                      </m:r>
                      <m:r>
                        <a:rPr lang="it-IT" sz="1896" i="1" kern="1200" smtClean="0">
                          <a:solidFill>
                            <a:srgbClr val="000000"/>
                          </a:solidFill>
                          <a:latin typeface="Cambria Math" panose="02040503050406030204" pitchFamily="18" charset="0"/>
                          <a:ea typeface="+mn-ea"/>
                          <a:cs typeface="+mn-cs"/>
                        </a:rPr>
                        <m:t>)=</m:t>
                      </m:r>
                      <m:d>
                        <m:dPr>
                          <m:begChr m:val="["/>
                          <m:endChr m:val="]"/>
                          <m:ctrlPr>
                            <a:rPr lang="it-IT" sz="1896" i="1" kern="1200">
                              <a:solidFill>
                                <a:srgbClr val="000000"/>
                              </a:solidFill>
                              <a:latin typeface="Cambria Math" panose="02040503050406030204" pitchFamily="18" charset="0"/>
                              <a:ea typeface="+mn-ea"/>
                              <a:cs typeface="+mn-cs"/>
                            </a:rPr>
                          </m:ctrlPr>
                        </m:dPr>
                        <m:e>
                          <m:m>
                            <m:mPr>
                              <m:plcHide m:val="on"/>
                              <m:mcs>
                                <m:mc>
                                  <m:mcPr>
                                    <m:count m:val="7"/>
                                    <m:mcJc m:val="center"/>
                                  </m:mcPr>
                                </m:mc>
                              </m:mcs>
                              <m:ctrlPr>
                                <a:rPr lang="it-IT" sz="1896" i="1" kern="1200">
                                  <a:solidFill>
                                    <a:srgbClr val="000000"/>
                                  </a:solidFill>
                                  <a:latin typeface="Cambria Math" panose="02040503050406030204" pitchFamily="18" charset="0"/>
                                  <a:ea typeface="+mn-ea"/>
                                  <a:cs typeface="+mn-cs"/>
                                </a:rPr>
                              </m:ctrlPr>
                            </m:mPr>
                            <m:mr>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11</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1</m:t>
                                    </m:r>
                                    <m:r>
                                      <a:rPr lang="it-IT" sz="1896" i="1" kern="1200">
                                        <a:solidFill>
                                          <a:srgbClr val="000000"/>
                                        </a:solidFill>
                                        <a:latin typeface="Cambria Math" panose="02040503050406030204" pitchFamily="18" charset="0"/>
                                        <a:ea typeface="+mn-ea"/>
                                        <a:cs typeface="+mn-cs"/>
                                      </a:rPr>
                                      <m:t>h</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1</m:t>
                                    </m:r>
                                    <m:r>
                                      <a:rPr lang="it-IT" sz="1896" i="1" kern="1200">
                                        <a:solidFill>
                                          <a:srgbClr val="000000"/>
                                        </a:solidFill>
                                        <a:latin typeface="Cambria Math" panose="02040503050406030204" pitchFamily="18" charset="0"/>
                                        <a:ea typeface="+mn-ea"/>
                                        <a:cs typeface="+mn-cs"/>
                                      </a:rPr>
                                      <m:t>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1</m:t>
                                    </m:r>
                                    <m:r>
                                      <a:rPr lang="it-IT" sz="1896" i="1" kern="1200">
                                        <a:solidFill>
                                          <a:srgbClr val="000000"/>
                                        </a:solidFill>
                                        <a:latin typeface="Cambria Math" panose="02040503050406030204" pitchFamily="18" charset="0"/>
                                        <a:ea typeface="+mn-ea"/>
                                        <a:cs typeface="+mn-cs"/>
                                      </a:rPr>
                                      <m:t>𝑚</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mr>
                            <m:mr>
                              <m:e>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e/>
                              <m:e>
                                <m:r>
                                  <a:rPr lang="it-IT" sz="1896" i="1" kern="1200">
                                    <a:solidFill>
                                      <a:srgbClr val="000000"/>
                                    </a:solidFill>
                                    <a:latin typeface="Cambria Math" panose="02040503050406030204" pitchFamily="18" charset="0"/>
                                    <a:ea typeface="+mn-ea"/>
                                    <a:cs typeface="+mn-cs"/>
                                  </a:rPr>
                                  <m:t>⋅</m:t>
                                </m:r>
                              </m:e>
                              <m:e/>
                              <m:e>
                                <m:r>
                                  <a:rPr lang="it-IT" sz="1896" i="1" kern="1200">
                                    <a:solidFill>
                                      <a:srgbClr val="000000"/>
                                    </a:solidFill>
                                    <a:latin typeface="Cambria Math" panose="02040503050406030204" pitchFamily="18" charset="0"/>
                                    <a:ea typeface="+mn-ea"/>
                                    <a:cs typeface="+mn-cs"/>
                                  </a:rPr>
                                  <m:t>⋅</m:t>
                                </m:r>
                              </m:e>
                            </m:mr>
                            <m:mr>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m:t>
                                    </m:r>
                                    <m:r>
                                      <a:rPr lang="it-IT" sz="1896" i="1" kern="1200">
                                        <a:solidFill>
                                          <a:srgbClr val="000000"/>
                                        </a:solidFill>
                                        <a:latin typeface="Cambria Math" panose="02040503050406030204" pitchFamily="18" charset="0"/>
                                        <a:ea typeface="+mn-ea"/>
                                        <a:cs typeface="+mn-cs"/>
                                      </a:rPr>
                                      <m:t>1</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hh</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h𝑚</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mr>
                            <m:mr>
                              <m:e>
                                <m:r>
                                  <a:rPr lang="it-IT" sz="1896" i="1" kern="1200">
                                    <a:solidFill>
                                      <a:srgbClr val="000000"/>
                                    </a:solidFill>
                                    <a:latin typeface="Cambria Math" panose="02040503050406030204" pitchFamily="18" charset="0"/>
                                    <a:ea typeface="+mn-ea"/>
                                    <a:cs typeface="+mn-cs"/>
                                  </a:rPr>
                                  <m:t>⋅</m:t>
                                </m:r>
                              </m:e>
                              <m:e/>
                              <m:e/>
                              <m:e>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e>
                                <m:r>
                                  <a:rPr lang="it-IT" sz="1896" i="1" kern="1200">
                                    <a:solidFill>
                                      <a:srgbClr val="000000"/>
                                    </a:solidFill>
                                    <a:latin typeface="Cambria Math" panose="02040503050406030204" pitchFamily="18" charset="0"/>
                                    <a:ea typeface="+mn-ea"/>
                                    <a:cs typeface="+mn-cs"/>
                                  </a:rPr>
                                  <m:t>⋅</m:t>
                                </m:r>
                              </m:e>
                            </m:mr>
                            <m:mr>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𝑙</m:t>
                                    </m:r>
                                    <m:r>
                                      <a:rPr lang="it-IT" sz="1896" i="1" kern="1200">
                                        <a:solidFill>
                                          <a:srgbClr val="000000"/>
                                        </a:solidFill>
                                        <a:latin typeface="Cambria Math" panose="02040503050406030204" pitchFamily="18" charset="0"/>
                                        <a:ea typeface="+mn-ea"/>
                                        <a:cs typeface="+mn-cs"/>
                                      </a:rPr>
                                      <m:t>1</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e/>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𝑙𝑙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𝑙𝑚</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mr>
                            <m:mr>
                              <m:e>
                                <m:r>
                                  <a:rPr lang="it-IT" sz="1896" i="1" kern="1200">
                                    <a:solidFill>
                                      <a:srgbClr val="000000"/>
                                    </a:solidFill>
                                    <a:latin typeface="Cambria Math" panose="02040503050406030204" pitchFamily="18" charset="0"/>
                                    <a:ea typeface="+mn-ea"/>
                                    <a:cs typeface="+mn-cs"/>
                                  </a:rPr>
                                  <m:t>⋅</m:t>
                                </m:r>
                              </m:e>
                              <m:e/>
                              <m:e/>
                              <m:e/>
                              <m:e>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mr>
                            <m:mr>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𝑚</m:t>
                                    </m:r>
                                    <m:r>
                                      <a:rPr lang="it-IT" sz="1896" i="1" kern="1200">
                                        <a:solidFill>
                                          <a:srgbClr val="000000"/>
                                        </a:solidFill>
                                        <a:latin typeface="Cambria Math" panose="02040503050406030204" pitchFamily="18" charset="0"/>
                                        <a:ea typeface="+mn-ea"/>
                                        <a:cs typeface="+mn-cs"/>
                                      </a:rPr>
                                      <m:t>1</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𝑚h</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𝑚𝑙</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e>
                                <m:r>
                                  <a:rPr lang="it-IT" sz="1896" i="1" kern="1200">
                                    <a:solidFill>
                                      <a:srgbClr val="000000"/>
                                    </a:solidFill>
                                    <a:latin typeface="Cambria Math" panose="02040503050406030204" pitchFamily="18" charset="0"/>
                                    <a:ea typeface="+mn-ea"/>
                                    <a:cs typeface="+mn-cs"/>
                                  </a:rPr>
                                  <m:t>⋅</m:t>
                                </m:r>
                              </m:e>
                              <m:e>
                                <m:sSub>
                                  <m:sSubPr>
                                    <m:ctrlPr>
                                      <a:rPr lang="it-IT" sz="1896" i="1" kern="1200">
                                        <a:solidFill>
                                          <a:srgbClr val="000000"/>
                                        </a:solidFill>
                                        <a:latin typeface="Cambria Math" panose="02040503050406030204" pitchFamily="18" charset="0"/>
                                        <a:ea typeface="+mn-ea"/>
                                        <a:cs typeface="+mn-cs"/>
                                      </a:rPr>
                                    </m:ctrlPr>
                                  </m:sSubPr>
                                  <m:e>
                                    <m:r>
                                      <a:rPr lang="it-IT" sz="1896" i="1" kern="1200">
                                        <a:solidFill>
                                          <a:srgbClr val="000000"/>
                                        </a:solidFill>
                                        <a:latin typeface="Cambria Math" panose="02040503050406030204" pitchFamily="18" charset="0"/>
                                        <a:ea typeface="+mn-ea"/>
                                        <a:cs typeface="+mn-cs"/>
                                      </a:rPr>
                                      <m:t>𝑆</m:t>
                                    </m:r>
                                  </m:e>
                                  <m:sub>
                                    <m:r>
                                      <a:rPr lang="it-IT" sz="1896" i="1" kern="1200">
                                        <a:solidFill>
                                          <a:srgbClr val="000000"/>
                                        </a:solidFill>
                                        <a:latin typeface="Cambria Math" panose="02040503050406030204" pitchFamily="18" charset="0"/>
                                        <a:ea typeface="+mn-ea"/>
                                        <a:cs typeface="+mn-cs"/>
                                      </a:rPr>
                                      <m:t>𝑚𝑚</m:t>
                                    </m:r>
                                  </m:sub>
                                </m:sSub>
                                <m:r>
                                  <a:rPr lang="it-IT" sz="1896" i="1" kern="1200">
                                    <a:solidFill>
                                      <a:srgbClr val="000000"/>
                                    </a:solidFill>
                                    <a:latin typeface="Cambria Math" panose="02040503050406030204" pitchFamily="18" charset="0"/>
                                    <a:ea typeface="+mn-ea"/>
                                    <a:cs typeface="+mn-cs"/>
                                  </a:rPr>
                                  <m:t>(</m:t>
                                </m:r>
                                <m:r>
                                  <a:rPr lang="it-IT" sz="1896" i="1" kern="1200">
                                    <a:solidFill>
                                      <a:srgbClr val="000000"/>
                                    </a:solidFill>
                                    <a:latin typeface="Cambria Math" panose="02040503050406030204" pitchFamily="18" charset="0"/>
                                    <a:ea typeface="+mn-ea"/>
                                    <a:cs typeface="+mn-cs"/>
                                  </a:rPr>
                                  <m:t>𝑓</m:t>
                                </m:r>
                                <m:r>
                                  <a:rPr lang="it-IT" sz="1896" i="1" kern="1200">
                                    <a:solidFill>
                                      <a:srgbClr val="000000"/>
                                    </a:solidFill>
                                    <a:latin typeface="Cambria Math" panose="02040503050406030204" pitchFamily="18" charset="0"/>
                                    <a:ea typeface="+mn-ea"/>
                                    <a:cs typeface="+mn-cs"/>
                                  </a:rPr>
                                  <m:t>)</m:t>
                                </m:r>
                              </m:e>
                            </m:mr>
                          </m:m>
                        </m:e>
                      </m:d>
                    </m:oMath>
                  </m:oMathPara>
                </a14:m>
                <a:endParaRPr lang="it-IT" sz="2000" dirty="0"/>
              </a:p>
            </p:txBody>
          </p:sp>
        </mc:Choice>
        <mc:Fallback>
          <p:sp>
            <p:nvSpPr>
              <p:cNvPr id="217095" name="Object 7">
                <a:extLst>
                  <a:ext uri="{FF2B5EF4-FFF2-40B4-BE49-F238E27FC236}">
                    <a16:creationId xmlns:a16="http://schemas.microsoft.com/office/drawing/2014/main" id="{F6D1D1BA-9B6B-4F26-8CE2-AF289E163215}"/>
                  </a:ext>
                </a:extLst>
              </p:cNvPr>
              <p:cNvSpPr txBox="1">
                <a:spLocks noRot="1" noChangeAspect="1" noMove="1" noResize="1" noEditPoints="1" noAdjustHandles="1" noChangeArrowheads="1" noChangeShapeType="1" noTextEdit="1"/>
              </p:cNvSpPr>
              <p:nvPr/>
            </p:nvSpPr>
            <p:spPr bwMode="auto">
              <a:xfrm>
                <a:off x="110628" y="2028829"/>
                <a:ext cx="5864598" cy="2669098"/>
              </a:xfrm>
              <a:prstGeom prst="rect">
                <a:avLst/>
              </a:prstGeom>
              <a:blipFill>
                <a:blip r:embed="rId5"/>
                <a:stretch>
                  <a:fillRect/>
                </a:stretch>
              </a:blipFill>
              <a:ln>
                <a:noFill/>
              </a:ln>
              <a:effectLst/>
            </p:spPr>
            <p:txBody>
              <a:bodyPr/>
              <a:lstStyle/>
              <a:p>
                <a:r>
                  <a:rPr lang="it-IT">
                    <a:noFill/>
                  </a:rPr>
                  <a:t> </a:t>
                </a:r>
              </a:p>
            </p:txBody>
          </p:sp>
        </mc:Fallback>
      </mc:AlternateContent>
      <p:sp>
        <p:nvSpPr>
          <p:cNvPr id="3" name="Rectangle 2">
            <a:extLst>
              <a:ext uri="{FF2B5EF4-FFF2-40B4-BE49-F238E27FC236}">
                <a16:creationId xmlns:a16="http://schemas.microsoft.com/office/drawing/2014/main" id="{6B3C25BB-3667-C5A8-1E38-FE134389E273}"/>
              </a:ext>
            </a:extLst>
          </p:cNvPr>
          <p:cNvSpPr/>
          <p:nvPr/>
        </p:nvSpPr>
        <p:spPr>
          <a:xfrm>
            <a:off x="7728353" y="2028829"/>
            <a:ext cx="3176337" cy="1039528"/>
          </a:xfrm>
          <a:prstGeom prst="rect">
            <a:avLst/>
          </a:prstGeom>
          <a:noFill/>
          <a:ln w="222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 name="Arrow: Right 3">
            <a:extLst>
              <a:ext uri="{FF2B5EF4-FFF2-40B4-BE49-F238E27FC236}">
                <a16:creationId xmlns:a16="http://schemas.microsoft.com/office/drawing/2014/main" id="{4855F7E2-0DFF-497D-251E-31760158DB70}"/>
              </a:ext>
            </a:extLst>
          </p:cNvPr>
          <p:cNvSpPr/>
          <p:nvPr/>
        </p:nvSpPr>
        <p:spPr>
          <a:xfrm>
            <a:off x="6246743" y="2430117"/>
            <a:ext cx="1287118" cy="30811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BD073506-F57F-8814-180D-45D1DC7C1853}"/>
              </a:ext>
            </a:extLst>
          </p:cNvPr>
          <p:cNvPicPr>
            <a:picLocks noChangeAspect="1"/>
          </p:cNvPicPr>
          <p:nvPr/>
        </p:nvPicPr>
        <p:blipFill>
          <a:blip r:embed="rId6"/>
          <a:stretch>
            <a:fillRect/>
          </a:stretch>
        </p:blipFill>
        <p:spPr>
          <a:xfrm>
            <a:off x="7777369" y="3216309"/>
            <a:ext cx="3001617" cy="290834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38" name="Text Box 26">
            <a:extLst>
              <a:ext uri="{FF2B5EF4-FFF2-40B4-BE49-F238E27FC236}">
                <a16:creationId xmlns:a16="http://schemas.microsoft.com/office/drawing/2014/main" id="{7B01EE0D-25BE-4EED-963F-000002F121CF}"/>
              </a:ext>
            </a:extLst>
          </p:cNvPr>
          <p:cNvSpPr txBox="1">
            <a:spLocks noChangeArrowheads="1"/>
          </p:cNvSpPr>
          <p:nvPr/>
        </p:nvSpPr>
        <p:spPr bwMode="auto">
          <a:xfrm>
            <a:off x="5187382" y="2608691"/>
            <a:ext cx="18902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it-IT" altLang="it-IT" sz="3200" b="1" dirty="0">
                <a:latin typeface="Arial" panose="020B0604020202020204" pitchFamily="34" charset="0"/>
              </a:rPr>
              <a:t>CO</a:t>
            </a:r>
            <a:r>
              <a:rPr lang="it-IT" altLang="it-IT" sz="3200" b="1" baseline="-25000" dirty="0">
                <a:latin typeface="Arial" panose="020B0604020202020204" pitchFamily="34" charset="0"/>
              </a:rPr>
              <a:t>BC</a:t>
            </a:r>
            <a:r>
              <a:rPr lang="it-IT" altLang="it-IT" sz="3200" b="1" dirty="0">
                <a:latin typeface="Arial" panose="020B0604020202020204" pitchFamily="34" charset="0"/>
              </a:rPr>
              <a:t> </a:t>
            </a:r>
            <a:r>
              <a:rPr lang="en-US" altLang="it-IT" sz="3200" b="1" dirty="0">
                <a:latin typeface="Arial" panose="020B0604020202020204" pitchFamily="34" charset="0"/>
                <a:cs typeface="Arial" panose="020B0604020202020204" pitchFamily="34" charset="0"/>
              </a:rPr>
              <a:t>~ 1</a:t>
            </a:r>
          </a:p>
        </p:txBody>
      </p:sp>
      <p:sp>
        <p:nvSpPr>
          <p:cNvPr id="37" name="Rettangolo 36">
            <a:extLst>
              <a:ext uri="{FF2B5EF4-FFF2-40B4-BE49-F238E27FC236}">
                <a16:creationId xmlns:a16="http://schemas.microsoft.com/office/drawing/2014/main" id="{8B62926C-DFB7-4D2B-A04B-091F53520314}"/>
              </a:ext>
            </a:extLst>
          </p:cNvPr>
          <p:cNvSpPr/>
          <p:nvPr/>
        </p:nvSpPr>
        <p:spPr>
          <a:xfrm>
            <a:off x="2897242" y="5014187"/>
            <a:ext cx="1441954" cy="8895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a:extLst>
              <a:ext uri="{FF2B5EF4-FFF2-40B4-BE49-F238E27FC236}">
                <a16:creationId xmlns:a16="http://schemas.microsoft.com/office/drawing/2014/main" id="{F6BBBC28-C337-4145-8289-84701F3E2EAC}"/>
              </a:ext>
            </a:extLst>
          </p:cNvPr>
          <p:cNvSpPr/>
          <p:nvPr/>
        </p:nvSpPr>
        <p:spPr>
          <a:xfrm>
            <a:off x="2897242" y="3193466"/>
            <a:ext cx="1441954" cy="9103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01E27667-0BC8-4B59-A093-2F1E130EB13B}"/>
              </a:ext>
            </a:extLst>
          </p:cNvPr>
          <p:cNvCxnSpPr>
            <a:endCxn id="39" idx="1"/>
          </p:cNvCxnSpPr>
          <p:nvPr/>
        </p:nvCxnSpPr>
        <p:spPr>
          <a:xfrm>
            <a:off x="2276024" y="3648646"/>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A8D98418-3BDD-41B3-8241-A93B46CB8387}"/>
              </a:ext>
            </a:extLst>
          </p:cNvPr>
          <p:cNvCxnSpPr/>
          <p:nvPr/>
        </p:nvCxnSpPr>
        <p:spPr>
          <a:xfrm>
            <a:off x="2256362" y="5440716"/>
            <a:ext cx="621218"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D2BE8E9B-F2F1-4297-A660-DE0074CB873B}"/>
              </a:ext>
            </a:extLst>
          </p:cNvPr>
          <p:cNvCxnSpPr/>
          <p:nvPr/>
        </p:nvCxnSpPr>
        <p:spPr>
          <a:xfrm>
            <a:off x="2276024" y="3648646"/>
            <a:ext cx="0" cy="1792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43C6D112-0884-4F42-8776-76018FD95332}"/>
              </a:ext>
            </a:extLst>
          </p:cNvPr>
          <p:cNvCxnSpPr>
            <a:cxnSpLocks/>
          </p:cNvCxnSpPr>
          <p:nvPr/>
        </p:nvCxnSpPr>
        <p:spPr>
          <a:xfrm>
            <a:off x="1775020" y="4559006"/>
            <a:ext cx="5010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62D4B45-955B-403C-88AD-BD4E2BAC6654}"/>
              </a:ext>
            </a:extLst>
          </p:cNvPr>
          <p:cNvSpPr txBox="1"/>
          <p:nvPr/>
        </p:nvSpPr>
        <p:spPr>
          <a:xfrm>
            <a:off x="1305012" y="4263138"/>
            <a:ext cx="510384" cy="591735"/>
          </a:xfrm>
          <a:prstGeom prst="rect">
            <a:avLst/>
          </a:prstGeom>
          <a:noFill/>
        </p:spPr>
        <p:txBody>
          <a:bodyPr wrap="square" rtlCol="0">
            <a:spAutoFit/>
          </a:bodyPr>
          <a:lstStyle/>
          <a:p>
            <a:r>
              <a:rPr lang="it-IT" sz="3200" b="1" dirty="0"/>
              <a:t>A</a:t>
            </a:r>
          </a:p>
        </p:txBody>
      </p:sp>
      <p:sp>
        <p:nvSpPr>
          <p:cNvPr id="51" name="CasellaDiTesto 50">
            <a:extLst>
              <a:ext uri="{FF2B5EF4-FFF2-40B4-BE49-F238E27FC236}">
                <a16:creationId xmlns:a16="http://schemas.microsoft.com/office/drawing/2014/main" id="{D4B9F056-7F2D-420F-B11F-D77EFE3B1238}"/>
              </a:ext>
            </a:extLst>
          </p:cNvPr>
          <p:cNvSpPr txBox="1"/>
          <p:nvPr/>
        </p:nvSpPr>
        <p:spPr>
          <a:xfrm>
            <a:off x="4394613" y="5458939"/>
            <a:ext cx="510384" cy="591735"/>
          </a:xfrm>
          <a:prstGeom prst="rect">
            <a:avLst/>
          </a:prstGeom>
          <a:noFill/>
        </p:spPr>
        <p:txBody>
          <a:bodyPr wrap="square" rtlCol="0">
            <a:spAutoFit/>
          </a:bodyPr>
          <a:lstStyle/>
          <a:p>
            <a:r>
              <a:rPr lang="it-IT" sz="3200" b="1" dirty="0"/>
              <a:t>C</a:t>
            </a:r>
          </a:p>
        </p:txBody>
      </p:sp>
      <p:sp>
        <p:nvSpPr>
          <p:cNvPr id="52" name="CasellaDiTesto 51">
            <a:extLst>
              <a:ext uri="{FF2B5EF4-FFF2-40B4-BE49-F238E27FC236}">
                <a16:creationId xmlns:a16="http://schemas.microsoft.com/office/drawing/2014/main" id="{AD9C3ED6-B903-4371-8043-0CC1A5B49266}"/>
              </a:ext>
            </a:extLst>
          </p:cNvPr>
          <p:cNvSpPr txBox="1"/>
          <p:nvPr/>
        </p:nvSpPr>
        <p:spPr>
          <a:xfrm>
            <a:off x="4369770" y="3056910"/>
            <a:ext cx="510384" cy="591735"/>
          </a:xfrm>
          <a:prstGeom prst="rect">
            <a:avLst/>
          </a:prstGeom>
          <a:noFill/>
        </p:spPr>
        <p:txBody>
          <a:bodyPr wrap="square" rtlCol="0">
            <a:spAutoFit/>
          </a:bodyPr>
          <a:lstStyle/>
          <a:p>
            <a:r>
              <a:rPr lang="it-IT" sz="3200" b="1" dirty="0"/>
              <a:t>B</a:t>
            </a:r>
          </a:p>
        </p:txBody>
      </p:sp>
      <p:cxnSp>
        <p:nvCxnSpPr>
          <p:cNvPr id="63" name="Connettore 2 62">
            <a:extLst>
              <a:ext uri="{FF2B5EF4-FFF2-40B4-BE49-F238E27FC236}">
                <a16:creationId xmlns:a16="http://schemas.microsoft.com/office/drawing/2014/main" id="{92FBCC24-EA4E-47CA-8017-0A6A0F5D0658}"/>
              </a:ext>
            </a:extLst>
          </p:cNvPr>
          <p:cNvCxnSpPr/>
          <p:nvPr/>
        </p:nvCxnSpPr>
        <p:spPr>
          <a:xfrm>
            <a:off x="4339196" y="3648645"/>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Connettore 2 63">
            <a:extLst>
              <a:ext uri="{FF2B5EF4-FFF2-40B4-BE49-F238E27FC236}">
                <a16:creationId xmlns:a16="http://schemas.microsoft.com/office/drawing/2014/main" id="{6D4CED88-DA32-425C-B903-BCF297E18E9A}"/>
              </a:ext>
            </a:extLst>
          </p:cNvPr>
          <p:cNvCxnSpPr/>
          <p:nvPr/>
        </p:nvCxnSpPr>
        <p:spPr>
          <a:xfrm>
            <a:off x="4339196" y="5499562"/>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0" name="Rettangolo 69">
            <a:extLst>
              <a:ext uri="{FF2B5EF4-FFF2-40B4-BE49-F238E27FC236}">
                <a16:creationId xmlns:a16="http://schemas.microsoft.com/office/drawing/2014/main" id="{18BB1A7C-4409-40C8-9A79-7CA414ABC241}"/>
              </a:ext>
            </a:extLst>
          </p:cNvPr>
          <p:cNvSpPr/>
          <p:nvPr/>
        </p:nvSpPr>
        <p:spPr>
          <a:xfrm>
            <a:off x="2863609" y="1236189"/>
            <a:ext cx="1441954" cy="9103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1" name="Connettore 2 70">
            <a:extLst>
              <a:ext uri="{FF2B5EF4-FFF2-40B4-BE49-F238E27FC236}">
                <a16:creationId xmlns:a16="http://schemas.microsoft.com/office/drawing/2014/main" id="{5D2D61EB-6984-4E2A-A74D-913AC29A7BB8}"/>
              </a:ext>
            </a:extLst>
          </p:cNvPr>
          <p:cNvCxnSpPr>
            <a:endCxn id="70" idx="1"/>
          </p:cNvCxnSpPr>
          <p:nvPr/>
        </p:nvCxnSpPr>
        <p:spPr>
          <a:xfrm>
            <a:off x="2242391" y="1691369"/>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DE63EAE7-DE23-4C72-BB94-F540F3315F88}"/>
              </a:ext>
            </a:extLst>
          </p:cNvPr>
          <p:cNvSpPr txBox="1"/>
          <p:nvPr/>
        </p:nvSpPr>
        <p:spPr>
          <a:xfrm>
            <a:off x="4336137" y="1099633"/>
            <a:ext cx="510384" cy="591735"/>
          </a:xfrm>
          <a:prstGeom prst="rect">
            <a:avLst/>
          </a:prstGeom>
          <a:noFill/>
        </p:spPr>
        <p:txBody>
          <a:bodyPr wrap="square" rtlCol="0">
            <a:spAutoFit/>
          </a:bodyPr>
          <a:lstStyle/>
          <a:p>
            <a:r>
              <a:rPr lang="it-IT" sz="3200" b="1" dirty="0"/>
              <a:t>B</a:t>
            </a:r>
          </a:p>
        </p:txBody>
      </p:sp>
      <p:cxnSp>
        <p:nvCxnSpPr>
          <p:cNvPr id="73" name="Connettore 2 72">
            <a:extLst>
              <a:ext uri="{FF2B5EF4-FFF2-40B4-BE49-F238E27FC236}">
                <a16:creationId xmlns:a16="http://schemas.microsoft.com/office/drawing/2014/main" id="{603F66B3-9AB7-42E1-8332-1E3A8FC78E95}"/>
              </a:ext>
            </a:extLst>
          </p:cNvPr>
          <p:cNvCxnSpPr/>
          <p:nvPr/>
        </p:nvCxnSpPr>
        <p:spPr>
          <a:xfrm>
            <a:off x="4305563" y="1691368"/>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4" name="Rettangolo 73">
            <a:extLst>
              <a:ext uri="{FF2B5EF4-FFF2-40B4-BE49-F238E27FC236}">
                <a16:creationId xmlns:a16="http://schemas.microsoft.com/office/drawing/2014/main" id="{C84AC4BA-EAE3-414B-843E-8F5C0098DF75}"/>
              </a:ext>
            </a:extLst>
          </p:cNvPr>
          <p:cNvSpPr/>
          <p:nvPr/>
        </p:nvSpPr>
        <p:spPr>
          <a:xfrm>
            <a:off x="8189300" y="1236189"/>
            <a:ext cx="1441954" cy="9103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5" name="Connettore 2 74">
            <a:extLst>
              <a:ext uri="{FF2B5EF4-FFF2-40B4-BE49-F238E27FC236}">
                <a16:creationId xmlns:a16="http://schemas.microsoft.com/office/drawing/2014/main" id="{113F341A-4138-4536-BBFA-B7D461CAF2CC}"/>
              </a:ext>
            </a:extLst>
          </p:cNvPr>
          <p:cNvCxnSpPr>
            <a:endCxn id="74" idx="1"/>
          </p:cNvCxnSpPr>
          <p:nvPr/>
        </p:nvCxnSpPr>
        <p:spPr>
          <a:xfrm>
            <a:off x="7568082" y="1691369"/>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6" name="CasellaDiTesto 75">
            <a:extLst>
              <a:ext uri="{FF2B5EF4-FFF2-40B4-BE49-F238E27FC236}">
                <a16:creationId xmlns:a16="http://schemas.microsoft.com/office/drawing/2014/main" id="{CB8976B3-12F1-43C4-B834-9B301EDE9DBE}"/>
              </a:ext>
            </a:extLst>
          </p:cNvPr>
          <p:cNvSpPr txBox="1"/>
          <p:nvPr/>
        </p:nvSpPr>
        <p:spPr>
          <a:xfrm>
            <a:off x="9661828" y="1099633"/>
            <a:ext cx="510384" cy="591735"/>
          </a:xfrm>
          <a:prstGeom prst="rect">
            <a:avLst/>
          </a:prstGeom>
          <a:noFill/>
        </p:spPr>
        <p:txBody>
          <a:bodyPr wrap="square" rtlCol="0">
            <a:spAutoFit/>
          </a:bodyPr>
          <a:lstStyle/>
          <a:p>
            <a:r>
              <a:rPr lang="it-IT" sz="3200" b="1" dirty="0"/>
              <a:t>C</a:t>
            </a:r>
          </a:p>
        </p:txBody>
      </p:sp>
      <p:cxnSp>
        <p:nvCxnSpPr>
          <p:cNvPr id="77" name="Connettore 2 76">
            <a:extLst>
              <a:ext uri="{FF2B5EF4-FFF2-40B4-BE49-F238E27FC236}">
                <a16:creationId xmlns:a16="http://schemas.microsoft.com/office/drawing/2014/main" id="{52948CE6-D84C-4400-96B5-E0E66B88D249}"/>
              </a:ext>
            </a:extLst>
          </p:cNvPr>
          <p:cNvCxnSpPr/>
          <p:nvPr/>
        </p:nvCxnSpPr>
        <p:spPr>
          <a:xfrm>
            <a:off x="9631254" y="1691368"/>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8" name="CasellaDiTesto 77">
            <a:extLst>
              <a:ext uri="{FF2B5EF4-FFF2-40B4-BE49-F238E27FC236}">
                <a16:creationId xmlns:a16="http://schemas.microsoft.com/office/drawing/2014/main" id="{90F31C73-5A54-4415-B6EB-A26EA1899BBB}"/>
              </a:ext>
            </a:extLst>
          </p:cNvPr>
          <p:cNvSpPr txBox="1"/>
          <p:nvPr/>
        </p:nvSpPr>
        <p:spPr>
          <a:xfrm>
            <a:off x="2213732" y="1099633"/>
            <a:ext cx="510384" cy="591735"/>
          </a:xfrm>
          <a:prstGeom prst="rect">
            <a:avLst/>
          </a:prstGeom>
          <a:noFill/>
        </p:spPr>
        <p:txBody>
          <a:bodyPr wrap="square" rtlCol="0">
            <a:spAutoFit/>
          </a:bodyPr>
          <a:lstStyle/>
          <a:p>
            <a:r>
              <a:rPr lang="it-IT" sz="3200" b="1" dirty="0"/>
              <a:t>C</a:t>
            </a:r>
          </a:p>
        </p:txBody>
      </p:sp>
      <p:sp>
        <p:nvSpPr>
          <p:cNvPr id="79" name="CasellaDiTesto 78">
            <a:extLst>
              <a:ext uri="{FF2B5EF4-FFF2-40B4-BE49-F238E27FC236}">
                <a16:creationId xmlns:a16="http://schemas.microsoft.com/office/drawing/2014/main" id="{7BC2716C-0731-4B15-9331-A05DD8849CE0}"/>
              </a:ext>
            </a:extLst>
          </p:cNvPr>
          <p:cNvSpPr txBox="1"/>
          <p:nvPr/>
        </p:nvSpPr>
        <p:spPr>
          <a:xfrm>
            <a:off x="7575514" y="1099633"/>
            <a:ext cx="510384" cy="591735"/>
          </a:xfrm>
          <a:prstGeom prst="rect">
            <a:avLst/>
          </a:prstGeom>
          <a:noFill/>
        </p:spPr>
        <p:txBody>
          <a:bodyPr wrap="square" rtlCol="0">
            <a:spAutoFit/>
          </a:bodyPr>
          <a:lstStyle/>
          <a:p>
            <a:r>
              <a:rPr lang="it-IT" sz="3200" b="1" dirty="0"/>
              <a:t>B</a:t>
            </a:r>
          </a:p>
        </p:txBody>
      </p:sp>
      <p:sp>
        <p:nvSpPr>
          <p:cNvPr id="80" name="Rettangolo 79">
            <a:extLst>
              <a:ext uri="{FF2B5EF4-FFF2-40B4-BE49-F238E27FC236}">
                <a16:creationId xmlns:a16="http://schemas.microsoft.com/office/drawing/2014/main" id="{871CB534-2850-4282-AEF2-7BF539EDADE2}"/>
              </a:ext>
            </a:extLst>
          </p:cNvPr>
          <p:cNvSpPr/>
          <p:nvPr/>
        </p:nvSpPr>
        <p:spPr>
          <a:xfrm>
            <a:off x="8189300" y="5014187"/>
            <a:ext cx="1441954" cy="8895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80">
            <a:extLst>
              <a:ext uri="{FF2B5EF4-FFF2-40B4-BE49-F238E27FC236}">
                <a16:creationId xmlns:a16="http://schemas.microsoft.com/office/drawing/2014/main" id="{A1E3EEBB-E479-4BBC-B143-147F9E594B30}"/>
              </a:ext>
            </a:extLst>
          </p:cNvPr>
          <p:cNvSpPr/>
          <p:nvPr/>
        </p:nvSpPr>
        <p:spPr>
          <a:xfrm>
            <a:off x="8189300" y="3193466"/>
            <a:ext cx="1441954" cy="9103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2" name="Connettore 2 81">
            <a:extLst>
              <a:ext uri="{FF2B5EF4-FFF2-40B4-BE49-F238E27FC236}">
                <a16:creationId xmlns:a16="http://schemas.microsoft.com/office/drawing/2014/main" id="{A00DE85D-945C-49CA-9088-9A9F867F2451}"/>
              </a:ext>
            </a:extLst>
          </p:cNvPr>
          <p:cNvCxnSpPr>
            <a:endCxn id="81" idx="1"/>
          </p:cNvCxnSpPr>
          <p:nvPr/>
        </p:nvCxnSpPr>
        <p:spPr>
          <a:xfrm>
            <a:off x="7568082" y="3648646"/>
            <a:ext cx="621218" cy="0"/>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3" name="Connettore 2 82">
            <a:extLst>
              <a:ext uri="{FF2B5EF4-FFF2-40B4-BE49-F238E27FC236}">
                <a16:creationId xmlns:a16="http://schemas.microsoft.com/office/drawing/2014/main" id="{ADA3A4BD-6DE6-4D54-B1FD-AEE56626EC29}"/>
              </a:ext>
            </a:extLst>
          </p:cNvPr>
          <p:cNvCxnSpPr>
            <a:cxnSpLocks/>
          </p:cNvCxnSpPr>
          <p:nvPr/>
        </p:nvCxnSpPr>
        <p:spPr>
          <a:xfrm flipV="1">
            <a:off x="6871154" y="5440716"/>
            <a:ext cx="1298484" cy="18223"/>
          </a:xfrm>
          <a:prstGeom prst="straightConnector1">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84" name="Connettore diritto 83">
            <a:extLst>
              <a:ext uri="{FF2B5EF4-FFF2-40B4-BE49-F238E27FC236}">
                <a16:creationId xmlns:a16="http://schemas.microsoft.com/office/drawing/2014/main" id="{9B018190-992C-465D-99D5-35A3FD27BE16}"/>
              </a:ext>
            </a:extLst>
          </p:cNvPr>
          <p:cNvCxnSpPr/>
          <p:nvPr/>
        </p:nvCxnSpPr>
        <p:spPr>
          <a:xfrm>
            <a:off x="7568082" y="3648646"/>
            <a:ext cx="0" cy="1792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CasellaDiTesto 86">
            <a:extLst>
              <a:ext uri="{FF2B5EF4-FFF2-40B4-BE49-F238E27FC236}">
                <a16:creationId xmlns:a16="http://schemas.microsoft.com/office/drawing/2014/main" id="{36B7C5E5-9B0C-4F7B-B648-E19DCDA569AF}"/>
              </a:ext>
            </a:extLst>
          </p:cNvPr>
          <p:cNvSpPr txBox="1"/>
          <p:nvPr/>
        </p:nvSpPr>
        <p:spPr>
          <a:xfrm>
            <a:off x="7568082" y="5427767"/>
            <a:ext cx="510384" cy="591735"/>
          </a:xfrm>
          <a:prstGeom prst="rect">
            <a:avLst/>
          </a:prstGeom>
          <a:noFill/>
        </p:spPr>
        <p:txBody>
          <a:bodyPr wrap="square" rtlCol="0">
            <a:spAutoFit/>
          </a:bodyPr>
          <a:lstStyle/>
          <a:p>
            <a:r>
              <a:rPr lang="it-IT" sz="3200" b="1" dirty="0"/>
              <a:t>C</a:t>
            </a:r>
          </a:p>
        </p:txBody>
      </p:sp>
      <p:sp>
        <p:nvSpPr>
          <p:cNvPr id="88" name="CasellaDiTesto 87">
            <a:extLst>
              <a:ext uri="{FF2B5EF4-FFF2-40B4-BE49-F238E27FC236}">
                <a16:creationId xmlns:a16="http://schemas.microsoft.com/office/drawing/2014/main" id="{56585B12-2395-4251-B928-980AA34D540E}"/>
              </a:ext>
            </a:extLst>
          </p:cNvPr>
          <p:cNvSpPr txBox="1"/>
          <p:nvPr/>
        </p:nvSpPr>
        <p:spPr>
          <a:xfrm>
            <a:off x="9661828" y="3056910"/>
            <a:ext cx="510384" cy="591735"/>
          </a:xfrm>
          <a:prstGeom prst="rect">
            <a:avLst/>
          </a:prstGeom>
          <a:noFill/>
        </p:spPr>
        <p:txBody>
          <a:bodyPr wrap="square" rtlCol="0">
            <a:spAutoFit/>
          </a:bodyPr>
          <a:lstStyle/>
          <a:p>
            <a:r>
              <a:rPr lang="it-IT" sz="3200" b="1" dirty="0"/>
              <a:t>B</a:t>
            </a:r>
          </a:p>
        </p:txBody>
      </p:sp>
      <p:cxnSp>
        <p:nvCxnSpPr>
          <p:cNvPr id="89" name="Connettore 2 88">
            <a:extLst>
              <a:ext uri="{FF2B5EF4-FFF2-40B4-BE49-F238E27FC236}">
                <a16:creationId xmlns:a16="http://schemas.microsoft.com/office/drawing/2014/main" id="{3C97C878-5DAE-4332-83D0-5C4AF7937CAD}"/>
              </a:ext>
            </a:extLst>
          </p:cNvPr>
          <p:cNvCxnSpPr>
            <a:cxnSpLocks/>
          </p:cNvCxnSpPr>
          <p:nvPr/>
        </p:nvCxnSpPr>
        <p:spPr>
          <a:xfrm>
            <a:off x="9631254" y="3648645"/>
            <a:ext cx="1338680" cy="14326"/>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0" name="Connettore 2 89">
            <a:extLst>
              <a:ext uri="{FF2B5EF4-FFF2-40B4-BE49-F238E27FC236}">
                <a16:creationId xmlns:a16="http://schemas.microsoft.com/office/drawing/2014/main" id="{374A582C-9F05-4CA5-88F9-D7FB2B7BCC33}"/>
              </a:ext>
            </a:extLst>
          </p:cNvPr>
          <p:cNvCxnSpPr/>
          <p:nvPr/>
        </p:nvCxnSpPr>
        <p:spPr>
          <a:xfrm>
            <a:off x="9631254" y="5485707"/>
            <a:ext cx="621218" cy="0"/>
          </a:xfrm>
          <a:prstGeom prst="straightConnector1">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91" name="Connettore diritto 90">
            <a:extLst>
              <a:ext uri="{FF2B5EF4-FFF2-40B4-BE49-F238E27FC236}">
                <a16:creationId xmlns:a16="http://schemas.microsoft.com/office/drawing/2014/main" id="{68C74D4A-B0D0-4689-AF21-B2E1AD54B69D}"/>
              </a:ext>
            </a:extLst>
          </p:cNvPr>
          <p:cNvCxnSpPr/>
          <p:nvPr/>
        </p:nvCxnSpPr>
        <p:spPr>
          <a:xfrm>
            <a:off x="10241487" y="3676826"/>
            <a:ext cx="0" cy="17920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6">
            <a:extLst>
              <a:ext uri="{FF2B5EF4-FFF2-40B4-BE49-F238E27FC236}">
                <a16:creationId xmlns:a16="http://schemas.microsoft.com/office/drawing/2014/main" id="{67D406C8-0E5F-466A-BBC8-17213D7DFF64}"/>
              </a:ext>
            </a:extLst>
          </p:cNvPr>
          <p:cNvSpPr txBox="1">
            <a:spLocks noChangeArrowheads="1"/>
          </p:cNvSpPr>
          <p:nvPr/>
        </p:nvSpPr>
        <p:spPr bwMode="auto">
          <a:xfrm>
            <a:off x="381728" y="362594"/>
            <a:ext cx="4411785"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Directionality</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interacions</a:t>
            </a:r>
            <a:endParaRPr lang="it-IT" altLang="it-IT" sz="2200" b="1" dirty="0">
              <a:solidFill>
                <a:schemeClr val="tx2"/>
              </a:solidFill>
              <a:latin typeface="Arial"/>
              <a:ea typeface="+mj-ea"/>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52D7E271-2328-4229-B90F-F217217829A8}"/>
              </a:ext>
            </a:extLst>
          </p:cNvPr>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9142" name="Object 6">
                <a:extLst>
                  <a:ext uri="{FF2B5EF4-FFF2-40B4-BE49-F238E27FC236}">
                    <a16:creationId xmlns:a16="http://schemas.microsoft.com/office/drawing/2014/main" id="{E372C7C0-448A-4637-A0BB-170220CE206A}"/>
                  </a:ext>
                </a:extLst>
              </p:cNvPr>
              <p:cNvSpPr txBox="1"/>
              <p:nvPr/>
            </p:nvSpPr>
            <p:spPr bwMode="auto">
              <a:xfrm>
                <a:off x="1288476" y="1485385"/>
                <a:ext cx="10931232" cy="231191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sz="2000" i="1" smtClean="0">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=1</m:t>
                          </m:r>
                        </m:sub>
                        <m:sup>
                          <m:r>
                            <a:rPr lang="it-IT" sz="2000" i="1">
                              <a:solidFill>
                                <a:srgbClr val="000000"/>
                              </a:solidFill>
                              <a:latin typeface="Cambria Math" panose="02040503050406030204" pitchFamily="18" charset="0"/>
                            </a:rPr>
                            <m:t>𝑝</m:t>
                          </m:r>
                        </m:sup>
                        <m:e>
                          <m:d>
                            <m:dPr>
                              <m:begChr m:val="["/>
                              <m:endChr m:val="]"/>
                              <m:ctrlPr>
                                <a:rPr lang="it-IT" sz="2000" i="1">
                                  <a:solidFill>
                                    <a:srgbClr val="000000"/>
                                  </a:solidFill>
                                  <a:latin typeface="Cambria Math" panose="02040503050406030204" pitchFamily="18" charset="0"/>
                                </a:rPr>
                              </m:ctrlPr>
                            </m:dPr>
                            <m:e>
                              <m:m>
                                <m:mPr>
                                  <m:plcHide m:val="on"/>
                                  <m:mcs>
                                    <m:mc>
                                      <m:mcPr>
                                        <m:count m:val="6"/>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b="0" i="1" smtClean="0">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e>
                      </m:nary>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dirty="0"/>
              </a:p>
            </p:txBody>
          </p:sp>
        </mc:Choice>
        <mc:Fallback xmlns="">
          <p:sp>
            <p:nvSpPr>
              <p:cNvPr id="219142" name="Object 6">
                <a:extLst>
                  <a:ext uri="{FF2B5EF4-FFF2-40B4-BE49-F238E27FC236}">
                    <a16:creationId xmlns:a16="http://schemas.microsoft.com/office/drawing/2014/main" id="{E372C7C0-448A-4637-A0BB-170220CE206A}"/>
                  </a:ext>
                </a:extLst>
              </p:cNvPr>
              <p:cNvSpPr txBox="1">
                <a:spLocks noRot="1" noChangeAspect="1" noMove="1" noResize="1" noEditPoints="1" noAdjustHandles="1" noChangeArrowheads="1" noChangeShapeType="1" noTextEdit="1"/>
              </p:cNvSpPr>
              <p:nvPr/>
            </p:nvSpPr>
            <p:spPr bwMode="auto">
              <a:xfrm>
                <a:off x="1288476" y="1485385"/>
                <a:ext cx="10931232" cy="2311916"/>
              </a:xfrm>
              <a:prstGeom prst="rect">
                <a:avLst/>
              </a:prstGeom>
              <a:blipFill>
                <a:blip r:embed="rId3"/>
                <a:stretch>
                  <a:fillRect/>
                </a:stretch>
              </a:blipFill>
            </p:spPr>
            <p:txBody>
              <a:bodyPr/>
              <a:lstStyle/>
              <a:p>
                <a:r>
                  <a:rPr lang="it-IT">
                    <a:noFill/>
                  </a:rPr>
                  <a:t> </a:t>
                </a:r>
              </a:p>
            </p:txBody>
          </p:sp>
        </mc:Fallback>
      </mc:AlternateContent>
      <p:sp>
        <p:nvSpPr>
          <p:cNvPr id="16" name="Text Box 6">
            <a:extLst>
              <a:ext uri="{FF2B5EF4-FFF2-40B4-BE49-F238E27FC236}">
                <a16:creationId xmlns:a16="http://schemas.microsoft.com/office/drawing/2014/main" id="{95B80026-907C-4FBE-A0AB-1C210C8782BC}"/>
              </a:ext>
            </a:extLst>
          </p:cNvPr>
          <p:cNvSpPr txBox="1">
            <a:spLocks noChangeArrowheads="1"/>
          </p:cNvSpPr>
          <p:nvPr/>
        </p:nvSpPr>
        <p:spPr bwMode="auto">
          <a:xfrm>
            <a:off x="499052" y="373409"/>
            <a:ext cx="3342582"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Partition</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process</a:t>
            </a:r>
            <a:endParaRPr lang="it-IT" altLang="it-IT" sz="2200" b="1" dirty="0">
              <a:solidFill>
                <a:schemeClr val="tx2"/>
              </a:solidFill>
              <a:latin typeface="Arial"/>
              <a:ea typeface="+mj-ea"/>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52D7E271-2328-4229-B90F-F217217829A8}"/>
              </a:ext>
            </a:extLst>
          </p:cNvPr>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9142" name="Object 6">
                <a:extLst>
                  <a:ext uri="{FF2B5EF4-FFF2-40B4-BE49-F238E27FC236}">
                    <a16:creationId xmlns:a16="http://schemas.microsoft.com/office/drawing/2014/main" id="{E372C7C0-448A-4637-A0BB-170220CE206A}"/>
                  </a:ext>
                </a:extLst>
              </p:cNvPr>
              <p:cNvSpPr txBox="1"/>
              <p:nvPr/>
            </p:nvSpPr>
            <p:spPr bwMode="auto">
              <a:xfrm>
                <a:off x="1288476" y="1485385"/>
                <a:ext cx="10931232" cy="231191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sz="2000" i="1" smtClean="0">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=1</m:t>
                          </m:r>
                        </m:sub>
                        <m:sup>
                          <m:r>
                            <a:rPr lang="it-IT" sz="2000" i="1">
                              <a:solidFill>
                                <a:srgbClr val="000000"/>
                              </a:solidFill>
                              <a:latin typeface="Cambria Math" panose="02040503050406030204" pitchFamily="18" charset="0"/>
                            </a:rPr>
                            <m:t>𝑝</m:t>
                          </m:r>
                        </m:sup>
                        <m:e>
                          <m:d>
                            <m:dPr>
                              <m:begChr m:val="["/>
                              <m:endChr m:val="]"/>
                              <m:ctrlPr>
                                <a:rPr lang="it-IT" sz="2000" i="1">
                                  <a:solidFill>
                                    <a:srgbClr val="000000"/>
                                  </a:solidFill>
                                  <a:latin typeface="Cambria Math" panose="02040503050406030204" pitchFamily="18" charset="0"/>
                                </a:rPr>
                              </m:ctrlPr>
                            </m:dPr>
                            <m:e>
                              <m:m>
                                <m:mPr>
                                  <m:plcHide m:val="on"/>
                                  <m:mcs>
                                    <m:mc>
                                      <m:mcPr>
                                        <m:count m:val="6"/>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b="0" i="1" smtClean="0">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e>
                      </m:nary>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dirty="0"/>
              </a:p>
            </p:txBody>
          </p:sp>
        </mc:Choice>
        <mc:Fallback xmlns="">
          <p:sp>
            <p:nvSpPr>
              <p:cNvPr id="219142" name="Object 6">
                <a:extLst>
                  <a:ext uri="{FF2B5EF4-FFF2-40B4-BE49-F238E27FC236}">
                    <a16:creationId xmlns:a16="http://schemas.microsoft.com/office/drawing/2014/main" id="{E372C7C0-448A-4637-A0BB-170220CE206A}"/>
                  </a:ext>
                </a:extLst>
              </p:cNvPr>
              <p:cNvSpPr txBox="1">
                <a:spLocks noRot="1" noChangeAspect="1" noMove="1" noResize="1" noEditPoints="1" noAdjustHandles="1" noChangeArrowheads="1" noChangeShapeType="1" noTextEdit="1"/>
              </p:cNvSpPr>
              <p:nvPr/>
            </p:nvSpPr>
            <p:spPr bwMode="auto">
              <a:xfrm>
                <a:off x="1288476" y="1485385"/>
                <a:ext cx="10931232" cy="2311916"/>
              </a:xfrm>
              <a:prstGeom prst="rect">
                <a:avLst/>
              </a:prstGeom>
              <a:blipFill>
                <a:blip r:embed="rId3"/>
                <a:stretch>
                  <a:fillRect/>
                </a:stretch>
              </a:blipFill>
            </p:spPr>
            <p:txBody>
              <a:bodyPr/>
              <a:lstStyle/>
              <a:p>
                <a:r>
                  <a:rPr lang="it-IT">
                    <a:noFill/>
                  </a:rPr>
                  <a:t> </a:t>
                </a:r>
              </a:p>
            </p:txBody>
          </p:sp>
        </mc:Fallback>
      </mc:AlternateContent>
      <p:sp>
        <p:nvSpPr>
          <p:cNvPr id="219143" name="AutoShape 7">
            <a:extLst>
              <a:ext uri="{FF2B5EF4-FFF2-40B4-BE49-F238E27FC236}">
                <a16:creationId xmlns:a16="http://schemas.microsoft.com/office/drawing/2014/main" id="{14AF1363-5592-4159-8E5B-421020AEA716}"/>
              </a:ext>
            </a:extLst>
          </p:cNvPr>
          <p:cNvSpPr>
            <a:spLocks noChangeArrowheads="1"/>
          </p:cNvSpPr>
          <p:nvPr/>
        </p:nvSpPr>
        <p:spPr bwMode="auto">
          <a:xfrm>
            <a:off x="2025848" y="1428092"/>
            <a:ext cx="2057054" cy="844117"/>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4" name="AutoShape 8">
            <a:extLst>
              <a:ext uri="{FF2B5EF4-FFF2-40B4-BE49-F238E27FC236}">
                <a16:creationId xmlns:a16="http://schemas.microsoft.com/office/drawing/2014/main" id="{D8040D63-95FA-4D2A-BE23-92AE1720ED59}"/>
              </a:ext>
            </a:extLst>
          </p:cNvPr>
          <p:cNvSpPr>
            <a:spLocks noChangeArrowheads="1"/>
          </p:cNvSpPr>
          <p:nvPr/>
        </p:nvSpPr>
        <p:spPr bwMode="auto">
          <a:xfrm>
            <a:off x="8567425" y="1550898"/>
            <a:ext cx="1273317" cy="704851"/>
          </a:xfrm>
          <a:prstGeom prst="roundRect">
            <a:avLst>
              <a:gd name="adj" fmla="val 16667"/>
            </a:avLst>
          </a:prstGeom>
          <a:solidFill>
            <a:srgbClr val="CC99FF">
              <a:alpha val="23000"/>
            </a:srgbClr>
          </a:solidFill>
          <a:ln w="25400">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5" name="AutoShape 9">
            <a:extLst>
              <a:ext uri="{FF2B5EF4-FFF2-40B4-BE49-F238E27FC236}">
                <a16:creationId xmlns:a16="http://schemas.microsoft.com/office/drawing/2014/main" id="{74498EC3-2D4B-4F87-889B-0CBE7B42B40F}"/>
              </a:ext>
            </a:extLst>
          </p:cNvPr>
          <p:cNvSpPr>
            <a:spLocks noChangeArrowheads="1"/>
          </p:cNvSpPr>
          <p:nvPr/>
        </p:nvSpPr>
        <p:spPr bwMode="auto">
          <a:xfrm>
            <a:off x="10168230" y="1544624"/>
            <a:ext cx="649287" cy="711125"/>
          </a:xfrm>
          <a:prstGeom prst="roundRect">
            <a:avLst>
              <a:gd name="adj" fmla="val 16667"/>
            </a:avLst>
          </a:prstGeom>
          <a:solidFill>
            <a:srgbClr val="99CCFF">
              <a:alpha val="23000"/>
            </a:srgbClr>
          </a:solidFill>
          <a:ln w="25400">
            <a:solidFill>
              <a:srgbClr val="99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mc:AlternateContent xmlns:mc="http://schemas.openxmlformats.org/markup-compatibility/2006" xmlns:a14="http://schemas.microsoft.com/office/drawing/2010/main">
        <mc:Choice Requires="a14">
          <p:sp>
            <p:nvSpPr>
              <p:cNvPr id="219149" name="Object 13">
                <a:extLst>
                  <a:ext uri="{FF2B5EF4-FFF2-40B4-BE49-F238E27FC236}">
                    <a16:creationId xmlns:a16="http://schemas.microsoft.com/office/drawing/2014/main" id="{E78C4F7C-27AF-4E1F-BF86-8215B9B2489C}"/>
                  </a:ext>
                </a:extLst>
              </p:cNvPr>
              <p:cNvSpPr txBox="1"/>
              <p:nvPr/>
            </p:nvSpPr>
            <p:spPr bwMode="auto">
              <a:xfrm>
                <a:off x="10160291" y="1544624"/>
                <a:ext cx="673100" cy="7111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oMath>
                  </m:oMathPara>
                </a14:m>
                <a:endParaRPr lang="it-IT" dirty="0"/>
              </a:p>
            </p:txBody>
          </p:sp>
        </mc:Choice>
        <mc:Fallback xmlns="">
          <p:sp>
            <p:nvSpPr>
              <p:cNvPr id="219149" name="Object 13">
                <a:extLst>
                  <a:ext uri="{FF2B5EF4-FFF2-40B4-BE49-F238E27FC236}">
                    <a16:creationId xmlns:a16="http://schemas.microsoft.com/office/drawing/2014/main" id="{E78C4F7C-27AF-4E1F-BF86-8215B9B2489C}"/>
                  </a:ext>
                </a:extLst>
              </p:cNvPr>
              <p:cNvSpPr txBox="1">
                <a:spLocks noRot="1" noChangeAspect="1" noMove="1" noResize="1" noEditPoints="1" noAdjustHandles="1" noChangeArrowheads="1" noChangeShapeType="1" noTextEdit="1"/>
              </p:cNvSpPr>
              <p:nvPr/>
            </p:nvSpPr>
            <p:spPr bwMode="auto">
              <a:xfrm>
                <a:off x="10160291" y="1544624"/>
                <a:ext cx="673100" cy="711125"/>
              </a:xfrm>
              <a:prstGeom prst="rect">
                <a:avLst/>
              </a:prstGeom>
              <a:blipFill>
                <a:blip r:embed="rId4"/>
                <a:stretch>
                  <a:fillRect/>
                </a:stretch>
              </a:blipFill>
              <a:ln>
                <a:noFill/>
              </a:ln>
              <a:effectLst/>
            </p:spPr>
            <p:txBody>
              <a:bodyPr/>
              <a:lstStyle/>
              <a:p>
                <a:r>
                  <a:rPr lang="it-IT">
                    <a:noFill/>
                  </a:rPr>
                  <a:t> </a:t>
                </a:r>
              </a:p>
            </p:txBody>
          </p:sp>
        </mc:Fallback>
      </mc:AlternateContent>
      <p:sp>
        <p:nvSpPr>
          <p:cNvPr id="2" name="Text Box 6">
            <a:extLst>
              <a:ext uri="{FF2B5EF4-FFF2-40B4-BE49-F238E27FC236}">
                <a16:creationId xmlns:a16="http://schemas.microsoft.com/office/drawing/2014/main" id="{B7037989-D207-4150-A6AE-5F03DD47889A}"/>
              </a:ext>
            </a:extLst>
          </p:cNvPr>
          <p:cNvSpPr txBox="1">
            <a:spLocks noChangeArrowheads="1"/>
          </p:cNvSpPr>
          <p:nvPr/>
        </p:nvSpPr>
        <p:spPr bwMode="auto">
          <a:xfrm>
            <a:off x="499052" y="368596"/>
            <a:ext cx="3342582"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Partition</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process</a:t>
            </a:r>
            <a:endParaRPr lang="it-IT" altLang="it-IT" sz="2200" b="1" dirty="0">
              <a:solidFill>
                <a:schemeClr val="tx2"/>
              </a:solidFill>
              <a:latin typeface="Arial"/>
              <a:ea typeface="+mj-ea"/>
              <a:cs typeface="Arial"/>
            </a:endParaRPr>
          </a:p>
        </p:txBody>
      </p:sp>
    </p:spTree>
    <p:extLst>
      <p:ext uri="{BB962C8B-B14F-4D97-AF65-F5344CB8AC3E}">
        <p14:creationId xmlns:p14="http://schemas.microsoft.com/office/powerpoint/2010/main" val="2055836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52D7E271-2328-4229-B90F-F217217829A8}"/>
              </a:ext>
            </a:extLst>
          </p:cNvPr>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9142" name="Object 6">
                <a:extLst>
                  <a:ext uri="{FF2B5EF4-FFF2-40B4-BE49-F238E27FC236}">
                    <a16:creationId xmlns:a16="http://schemas.microsoft.com/office/drawing/2014/main" id="{E372C7C0-448A-4637-A0BB-170220CE206A}"/>
                  </a:ext>
                </a:extLst>
              </p:cNvPr>
              <p:cNvSpPr txBox="1"/>
              <p:nvPr/>
            </p:nvSpPr>
            <p:spPr bwMode="auto">
              <a:xfrm>
                <a:off x="1288476" y="1485385"/>
                <a:ext cx="10931232" cy="231191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sz="2000" i="1">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=1</m:t>
                          </m:r>
                        </m:sub>
                        <m:sup>
                          <m:r>
                            <a:rPr lang="it-IT" sz="2000" i="1">
                              <a:solidFill>
                                <a:srgbClr val="000000"/>
                              </a:solidFill>
                              <a:latin typeface="Cambria Math" panose="02040503050406030204" pitchFamily="18" charset="0"/>
                            </a:rPr>
                            <m:t>𝑝</m:t>
                          </m:r>
                        </m:sup>
                        <m:e>
                          <m:d>
                            <m:dPr>
                              <m:begChr m:val="["/>
                              <m:endChr m:val="]"/>
                              <m:ctrlPr>
                                <a:rPr lang="it-IT" sz="2000" i="1">
                                  <a:solidFill>
                                    <a:srgbClr val="000000"/>
                                  </a:solidFill>
                                  <a:latin typeface="Cambria Math" panose="02040503050406030204" pitchFamily="18" charset="0"/>
                                </a:rPr>
                              </m:ctrlPr>
                            </m:dPr>
                            <m:e>
                              <m:m>
                                <m:mPr>
                                  <m:plcHide m:val="on"/>
                                  <m:mcs>
                                    <m:mc>
                                      <m:mcPr>
                                        <m:count m:val="6"/>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e>
                      </m:nary>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dirty="0"/>
              </a:p>
            </p:txBody>
          </p:sp>
        </mc:Choice>
        <mc:Fallback xmlns="">
          <p:sp>
            <p:nvSpPr>
              <p:cNvPr id="219142" name="Object 6">
                <a:extLst>
                  <a:ext uri="{FF2B5EF4-FFF2-40B4-BE49-F238E27FC236}">
                    <a16:creationId xmlns:a16="http://schemas.microsoft.com/office/drawing/2014/main" id="{E372C7C0-448A-4637-A0BB-170220CE206A}"/>
                  </a:ext>
                </a:extLst>
              </p:cNvPr>
              <p:cNvSpPr txBox="1">
                <a:spLocks noRot="1" noChangeAspect="1" noMove="1" noResize="1" noEditPoints="1" noAdjustHandles="1" noChangeArrowheads="1" noChangeShapeType="1" noTextEdit="1"/>
              </p:cNvSpPr>
              <p:nvPr/>
            </p:nvSpPr>
            <p:spPr bwMode="auto">
              <a:xfrm>
                <a:off x="1288476" y="1485385"/>
                <a:ext cx="10931232" cy="2311916"/>
              </a:xfrm>
              <a:prstGeom prst="rect">
                <a:avLst/>
              </a:prstGeom>
              <a:blipFill>
                <a:blip r:embed="rId3"/>
                <a:stretch>
                  <a:fillRect/>
                </a:stretch>
              </a:blipFill>
            </p:spPr>
            <p:txBody>
              <a:bodyPr/>
              <a:lstStyle/>
              <a:p>
                <a:r>
                  <a:rPr lang="it-IT">
                    <a:noFill/>
                  </a:rPr>
                  <a:t> </a:t>
                </a:r>
              </a:p>
            </p:txBody>
          </p:sp>
        </mc:Fallback>
      </mc:AlternateContent>
      <p:sp>
        <p:nvSpPr>
          <p:cNvPr id="219143" name="AutoShape 7">
            <a:extLst>
              <a:ext uri="{FF2B5EF4-FFF2-40B4-BE49-F238E27FC236}">
                <a16:creationId xmlns:a16="http://schemas.microsoft.com/office/drawing/2014/main" id="{14AF1363-5592-4159-8E5B-421020AEA716}"/>
              </a:ext>
            </a:extLst>
          </p:cNvPr>
          <p:cNvSpPr>
            <a:spLocks noChangeArrowheads="1"/>
          </p:cNvSpPr>
          <p:nvPr/>
        </p:nvSpPr>
        <p:spPr bwMode="auto">
          <a:xfrm>
            <a:off x="3092742" y="3738759"/>
            <a:ext cx="1690742" cy="844117"/>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4" name="AutoShape 8">
            <a:extLst>
              <a:ext uri="{FF2B5EF4-FFF2-40B4-BE49-F238E27FC236}">
                <a16:creationId xmlns:a16="http://schemas.microsoft.com/office/drawing/2014/main" id="{D8040D63-95FA-4D2A-BE23-92AE1720ED59}"/>
              </a:ext>
            </a:extLst>
          </p:cNvPr>
          <p:cNvSpPr>
            <a:spLocks noChangeArrowheads="1"/>
          </p:cNvSpPr>
          <p:nvPr/>
        </p:nvSpPr>
        <p:spPr bwMode="auto">
          <a:xfrm>
            <a:off x="5090142" y="3812310"/>
            <a:ext cx="1273317" cy="704851"/>
          </a:xfrm>
          <a:prstGeom prst="roundRect">
            <a:avLst>
              <a:gd name="adj" fmla="val 16667"/>
            </a:avLst>
          </a:prstGeom>
          <a:solidFill>
            <a:srgbClr val="CC99FF">
              <a:alpha val="23000"/>
            </a:srgbClr>
          </a:solidFill>
          <a:ln w="25400">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5" name="AutoShape 9">
            <a:extLst>
              <a:ext uri="{FF2B5EF4-FFF2-40B4-BE49-F238E27FC236}">
                <a16:creationId xmlns:a16="http://schemas.microsoft.com/office/drawing/2014/main" id="{74498EC3-2D4B-4F87-889B-0CBE7B42B40F}"/>
              </a:ext>
            </a:extLst>
          </p:cNvPr>
          <p:cNvSpPr>
            <a:spLocks noChangeArrowheads="1"/>
          </p:cNvSpPr>
          <p:nvPr/>
        </p:nvSpPr>
        <p:spPr bwMode="auto">
          <a:xfrm>
            <a:off x="6966876" y="3851938"/>
            <a:ext cx="649287" cy="711125"/>
          </a:xfrm>
          <a:prstGeom prst="roundRect">
            <a:avLst>
              <a:gd name="adj" fmla="val 16667"/>
            </a:avLst>
          </a:prstGeom>
          <a:solidFill>
            <a:srgbClr val="99CCFF">
              <a:alpha val="23000"/>
            </a:srgbClr>
          </a:solidFill>
          <a:ln w="25400">
            <a:solidFill>
              <a:srgbClr val="99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mc:AlternateContent xmlns:mc="http://schemas.openxmlformats.org/markup-compatibility/2006" xmlns:a14="http://schemas.microsoft.com/office/drawing/2010/main">
        <mc:Choice Requires="a14">
          <p:sp>
            <p:nvSpPr>
              <p:cNvPr id="219146" name="Object 10">
                <a:extLst>
                  <a:ext uri="{FF2B5EF4-FFF2-40B4-BE49-F238E27FC236}">
                    <a16:creationId xmlns:a16="http://schemas.microsoft.com/office/drawing/2014/main" id="{499606FA-D784-4881-BBB5-9EE2875C10D3}"/>
                  </a:ext>
                </a:extLst>
              </p:cNvPr>
              <p:cNvSpPr txBox="1"/>
              <p:nvPr/>
            </p:nvSpPr>
            <p:spPr bwMode="auto">
              <a:xfrm>
                <a:off x="2541180" y="3530782"/>
                <a:ext cx="6347751" cy="206456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i="1" smtClean="0">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𝑘</m:t>
                          </m:r>
                          <m:r>
                            <a:rPr lang="it-IT" i="1">
                              <a:solidFill>
                                <a:srgbClr val="000000"/>
                              </a:solidFill>
                              <a:latin typeface="Cambria Math" panose="02040503050406030204" pitchFamily="18" charset="0"/>
                            </a:rPr>
                            <m:t>=1</m:t>
                          </m:r>
                        </m:sub>
                        <m:sup>
                          <m:r>
                            <a:rPr lang="it-IT" i="1">
                              <a:solidFill>
                                <a:srgbClr val="000000"/>
                              </a:solidFill>
                              <a:latin typeface="Cambria Math" panose="02040503050406030204" pitchFamily="18" charset="0"/>
                            </a:rPr>
                            <m:t>𝑝</m:t>
                          </m:r>
                        </m:sup>
                        <m:e>
                          <m:d>
                            <m:dPr>
                              <m:begChr m:val="["/>
                              <m:endChr m:val="]"/>
                              <m:ctrlPr>
                                <a:rPr lang="it-IT" i="1">
                                  <a:solidFill>
                                    <a:srgbClr val="000000"/>
                                  </a:solidFill>
                                  <a:latin typeface="Cambria Math" panose="02040503050406030204" pitchFamily="18" charset="0"/>
                                </a:rPr>
                              </m:ctrlPr>
                            </m:dPr>
                            <m:e>
                              <m:m>
                                <m:mPr>
                                  <m:plcHide m:val="on"/>
                                  <m:mcs>
                                    <m:mc>
                                      <m:mcPr>
                                        <m:count m:val="4"/>
                                        <m:mcJc m:val="center"/>
                                      </m:mcPr>
                                    </m:mc>
                                  </m:mcs>
                                  <m:ctrlPr>
                                    <a:rPr lang="it-IT" i="1">
                                      <a:solidFill>
                                        <a:srgbClr val="000000"/>
                                      </a:solidFill>
                                      <a:latin typeface="Cambria Math" panose="02040503050406030204" pitchFamily="18" charset="0"/>
                                    </a:rPr>
                                  </m:ctrlPr>
                                </m:mPr>
                                <m:mr>
                                  <m:e/>
                                  <m:e/>
                                  <m:e/>
                                  <m:e/>
                                </m:mr>
                                <m:mr>
                                  <m:e/>
                                  <m:e/>
                                  <m:e/>
                                  <m:e/>
                                </m:mr>
                              </m:m>
                              <m:r>
                                <a:rPr lang="it-IT" b="0" i="1" smtClean="0">
                                  <a:solidFill>
                                    <a:srgbClr val="000000"/>
                                  </a:solidFill>
                                  <a:latin typeface="Cambria Math" panose="02040503050406030204" pitchFamily="18" charset="0"/>
                                </a:rPr>
                                <m:t>                 </m:t>
                              </m:r>
                            </m:e>
                          </m:d>
                        </m:e>
                      </m:nary>
                      <m:d>
                        <m:dPr>
                          <m:begChr m:val="["/>
                          <m:endChr m:val="]"/>
                          <m:ctrlPr>
                            <a:rPr lang="it-IT" i="1">
                              <a:solidFill>
                                <a:srgbClr val="000000"/>
                              </a:solidFill>
                              <a:latin typeface="Cambria Math" panose="02040503050406030204" pitchFamily="18" charset="0"/>
                            </a:rPr>
                          </m:ctrlPr>
                        </m:dPr>
                        <m:e>
                          <m:m>
                            <m:mPr>
                              <m:plcHide m:val="on"/>
                              <m:mcs>
                                <m:mc>
                                  <m:mcPr>
                                    <m:count m:val="3"/>
                                    <m:mcJc m:val="center"/>
                                  </m:mcPr>
                                </m:mc>
                              </m:mcs>
                              <m:ctrlPr>
                                <a:rPr lang="it-IT" i="1">
                                  <a:solidFill>
                                    <a:srgbClr val="000000"/>
                                  </a:solidFill>
                                  <a:latin typeface="Cambria Math" panose="02040503050406030204" pitchFamily="18" charset="0"/>
                                </a:rPr>
                              </m:ctrlPr>
                            </m:mPr>
                            <m:mr>
                              <m:e/>
                              <m:e/>
                              <m:e/>
                            </m:mr>
                            <m:mr>
                              <m:e/>
                              <m:e/>
                              <m:e/>
                            </m:mr>
                          </m:m>
                          <m:r>
                            <a:rPr lang="it-IT" b="0" i="1" smtClean="0">
                              <a:solidFill>
                                <a:srgbClr val="000000"/>
                              </a:solidFill>
                              <a:latin typeface="Cambria Math" panose="02040503050406030204" pitchFamily="18" charset="0"/>
                            </a:rPr>
                            <m:t>               </m:t>
                          </m:r>
                        </m:e>
                      </m:d>
                      <m:r>
                        <a:rPr lang="it-IT" i="1">
                          <a:latin typeface="Cambria Math" panose="02040503050406030204" pitchFamily="18" charset="0"/>
                        </a:rPr>
                        <m:t>=</m:t>
                      </m:r>
                      <m:d>
                        <m:dPr>
                          <m:begChr m:val="["/>
                          <m:endChr m:val="]"/>
                          <m:ctrlPr>
                            <a:rPr lang="it-IT" i="1">
                              <a:solidFill>
                                <a:srgbClr val="000000"/>
                              </a:solidFill>
                              <a:latin typeface="Cambria Math" panose="02040503050406030204" pitchFamily="18" charset="0"/>
                            </a:rPr>
                          </m:ctrlPr>
                        </m:dPr>
                        <m:e>
                          <m:m>
                            <m:mPr>
                              <m:plcHide m:val="on"/>
                              <m:mcs>
                                <m:mc>
                                  <m:mcPr>
                                    <m:count m:val="2"/>
                                    <m:mcJc m:val="center"/>
                                  </m:mcPr>
                                </m:mc>
                              </m:mcs>
                              <m:ctrlPr>
                                <a:rPr lang="it-IT" i="1">
                                  <a:solidFill>
                                    <a:srgbClr val="000000"/>
                                  </a:solidFill>
                                  <a:latin typeface="Cambria Math" panose="02040503050406030204" pitchFamily="18" charset="0"/>
                                </a:rPr>
                              </m:ctrlPr>
                            </m:mPr>
                            <m:mr>
                              <m:e/>
                              <m:e/>
                            </m:mr>
                            <m:mr>
                              <m:e/>
                              <m:e/>
                            </m:mr>
                          </m:m>
                          <m:r>
                            <a:rPr lang="it-IT" b="0" i="1" smtClean="0">
                              <a:solidFill>
                                <a:srgbClr val="000000"/>
                              </a:solidFill>
                              <a:latin typeface="Cambria Math" panose="02040503050406030204" pitchFamily="18" charset="0"/>
                            </a:rPr>
                            <m:t>            </m:t>
                          </m:r>
                        </m:e>
                      </m:d>
                    </m:oMath>
                  </m:oMathPara>
                </a14:m>
                <a:endParaRPr lang="it-IT" dirty="0"/>
              </a:p>
            </p:txBody>
          </p:sp>
        </mc:Choice>
        <mc:Fallback xmlns="">
          <p:sp>
            <p:nvSpPr>
              <p:cNvPr id="219146" name="Object 10">
                <a:extLst>
                  <a:ext uri="{FF2B5EF4-FFF2-40B4-BE49-F238E27FC236}">
                    <a16:creationId xmlns:a16="http://schemas.microsoft.com/office/drawing/2014/main" id="{499606FA-D784-4881-BBB5-9EE2875C10D3}"/>
                  </a:ext>
                </a:extLst>
              </p:cNvPr>
              <p:cNvSpPr txBox="1">
                <a:spLocks noRot="1" noChangeAspect="1" noMove="1" noResize="1" noEditPoints="1" noAdjustHandles="1" noChangeArrowheads="1" noChangeShapeType="1" noTextEdit="1"/>
              </p:cNvSpPr>
              <p:nvPr/>
            </p:nvSpPr>
            <p:spPr bwMode="auto">
              <a:xfrm>
                <a:off x="2541180" y="3530782"/>
                <a:ext cx="6347751" cy="2064561"/>
              </a:xfrm>
              <a:prstGeom prst="rect">
                <a:avLst/>
              </a:prstGeom>
              <a:blipFill>
                <a:blip r:embed="rId4"/>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48" name="Object 12">
                <a:extLst>
                  <a:ext uri="{FF2B5EF4-FFF2-40B4-BE49-F238E27FC236}">
                    <a16:creationId xmlns:a16="http://schemas.microsoft.com/office/drawing/2014/main" id="{881669DD-7BD9-4504-8E43-2E00511C1220}"/>
                  </a:ext>
                </a:extLst>
              </p:cNvPr>
              <p:cNvSpPr txBox="1"/>
              <p:nvPr/>
            </p:nvSpPr>
            <p:spPr bwMode="auto">
              <a:xfrm>
                <a:off x="3175746" y="3824097"/>
                <a:ext cx="1548480" cy="727506"/>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m>
                        <m:mPr>
                          <m:mcs>
                            <m:mc>
                              <m:mcPr>
                                <m:count m:val="2"/>
                                <m:mcJc m:val="center"/>
                              </m:mcPr>
                            </m:mc>
                          </m:mcs>
                          <m:ctrlPr>
                            <a:rPr lang="it-IT" sz="2000" i="1" dirty="0" smtClean="0">
                              <a:solidFill>
                                <a:srgbClr val="000000"/>
                              </a:solidFill>
                              <a:latin typeface="Cambria Math" panose="02040503050406030204" pitchFamily="18" charset="0"/>
                            </a:rPr>
                          </m:ctrlPr>
                        </m:mPr>
                        <m:mr>
                          <m:e>
                            <m:sSub>
                              <m:sSubPr>
                                <m:ctrlPr>
                                  <a:rPr lang="it-IT" sz="2000" i="1" dirty="0" smtClean="0">
                                    <a:solidFill>
                                      <a:srgbClr val="000000"/>
                                    </a:solidFill>
                                    <a:latin typeface="Cambria Math" panose="02040503050406030204" pitchFamily="18" charset="0"/>
                                  </a:rPr>
                                </m:ctrlPr>
                              </m:sSubPr>
                              <m:e>
                                <m:r>
                                  <a:rPr lang="it-IT" sz="2000" b="0" i="1" dirty="0" smtClean="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11</m:t>
                                </m:r>
                              </m:sub>
                            </m:sSub>
                            <m:r>
                              <m:rPr>
                                <m:brk m:alnAt="7"/>
                              </m:rPr>
                              <a:rPr lang="it-IT" sz="2000" b="0" i="1" dirty="0" smtClean="0">
                                <a:solidFill>
                                  <a:srgbClr val="000000"/>
                                </a:solidFill>
                                <a:latin typeface="Cambria Math" panose="02040503050406030204" pitchFamily="18" charset="0"/>
                              </a:rPr>
                              <m:t>(</m:t>
                            </m:r>
                            <m:r>
                              <a:rPr lang="it-IT" sz="2000" b="0" i="1" dirty="0" smtClean="0">
                                <a:solidFill>
                                  <a:srgbClr val="000000"/>
                                </a:solidFill>
                                <a:latin typeface="Cambria Math" panose="02040503050406030204" pitchFamily="18" charset="0"/>
                              </a:rPr>
                              <m:t>𝑘</m:t>
                            </m:r>
                            <m:r>
                              <a:rPr lang="it-IT" sz="2000" b="0" i="1" dirty="0" smtClean="0">
                                <a:solidFill>
                                  <a:srgbClr val="000000"/>
                                </a:solidFill>
                                <a:latin typeface="Cambria Math" panose="02040503050406030204" pitchFamily="18" charset="0"/>
                              </a:rPr>
                              <m:t>)</m:t>
                            </m:r>
                          </m:e>
                          <m:e>
                            <m:sSub>
                              <m:sSubPr>
                                <m:ctrlPr>
                                  <a:rPr lang="it-IT" sz="2000" i="1" dirty="0" smtClean="0">
                                    <a:solidFill>
                                      <a:srgbClr val="000000"/>
                                    </a:solidFill>
                                    <a:latin typeface="Cambria Math" panose="02040503050406030204" pitchFamily="18" charset="0"/>
                                  </a:rPr>
                                </m:ctrlPr>
                              </m:sSubPr>
                              <m:e>
                                <m:r>
                                  <a:rPr lang="it-IT" sz="2000" b="0" i="1" dirty="0" smtClean="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12</m:t>
                                </m:r>
                              </m:sub>
                            </m:sSub>
                            <m:r>
                              <a:rPr lang="it-IT" sz="2000" b="0" i="1" dirty="0" smtClean="0">
                                <a:solidFill>
                                  <a:srgbClr val="000000"/>
                                </a:solidFill>
                                <a:latin typeface="Cambria Math" panose="02040503050406030204" pitchFamily="18" charset="0"/>
                              </a:rPr>
                              <m:t>(</m:t>
                            </m:r>
                            <m:r>
                              <a:rPr lang="it-IT" sz="2000" b="0" i="1" dirty="0" smtClean="0">
                                <a:solidFill>
                                  <a:srgbClr val="000000"/>
                                </a:solidFill>
                                <a:latin typeface="Cambria Math" panose="02040503050406030204" pitchFamily="18" charset="0"/>
                              </a:rPr>
                              <m:t>𝑘</m:t>
                            </m:r>
                            <m:r>
                              <a:rPr lang="it-IT" sz="2000" b="0" i="1" dirty="0" smtClean="0">
                                <a:solidFill>
                                  <a:srgbClr val="000000"/>
                                </a:solidFill>
                                <a:latin typeface="Cambria Math" panose="02040503050406030204" pitchFamily="18" charset="0"/>
                              </a:rPr>
                              <m:t>)</m:t>
                            </m:r>
                          </m:e>
                        </m:mr>
                        <m:mr>
                          <m:e>
                            <m:sSub>
                              <m:sSubPr>
                                <m:ctrlPr>
                                  <a:rPr lang="it-IT" sz="2000" i="1" dirty="0" smtClean="0">
                                    <a:solidFill>
                                      <a:srgbClr val="000000"/>
                                    </a:solidFill>
                                    <a:latin typeface="Cambria Math" panose="02040503050406030204" pitchFamily="18" charset="0"/>
                                  </a:rPr>
                                </m:ctrlPr>
                              </m:sSubPr>
                              <m:e>
                                <m:r>
                                  <a:rPr lang="it-IT" sz="2000" i="1" dirty="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2</m:t>
                                </m:r>
                                <m:r>
                                  <a:rPr lang="it-IT" sz="2000" i="1" dirty="0">
                                    <a:solidFill>
                                      <a:srgbClr val="000000"/>
                                    </a:solidFill>
                                    <a:latin typeface="Cambria Math" panose="02040503050406030204" pitchFamily="18" charset="0"/>
                                  </a:rPr>
                                  <m:t>1</m:t>
                                </m:r>
                              </m:sub>
                            </m:sSub>
                            <m:r>
                              <m:rPr>
                                <m:brk m:alnAt="7"/>
                              </m:rPr>
                              <a:rPr lang="it-IT" sz="2000" i="1" dirty="0">
                                <a:solidFill>
                                  <a:srgbClr val="000000"/>
                                </a:solidFill>
                                <a:latin typeface="Cambria Math" panose="02040503050406030204" pitchFamily="18" charset="0"/>
                              </a:rPr>
                              <m:t>(</m:t>
                            </m:r>
                            <m:r>
                              <a:rPr lang="it-IT" sz="2000" i="1" dirty="0">
                                <a:solidFill>
                                  <a:srgbClr val="000000"/>
                                </a:solidFill>
                                <a:latin typeface="Cambria Math" panose="02040503050406030204" pitchFamily="18" charset="0"/>
                              </a:rPr>
                              <m:t>𝑘</m:t>
                            </m:r>
                            <m:r>
                              <a:rPr lang="it-IT" sz="2000" i="1" dirty="0">
                                <a:solidFill>
                                  <a:srgbClr val="000000"/>
                                </a:solidFill>
                                <a:latin typeface="Cambria Math" panose="02040503050406030204" pitchFamily="18" charset="0"/>
                              </a:rPr>
                              <m:t>)</m:t>
                            </m:r>
                          </m:e>
                          <m:e>
                            <m:sSub>
                              <m:sSubPr>
                                <m:ctrlPr>
                                  <a:rPr lang="it-IT" sz="2000" i="1" dirty="0">
                                    <a:solidFill>
                                      <a:srgbClr val="000000"/>
                                    </a:solidFill>
                                    <a:latin typeface="Cambria Math" panose="02040503050406030204" pitchFamily="18" charset="0"/>
                                  </a:rPr>
                                </m:ctrlPr>
                              </m:sSubPr>
                              <m:e>
                                <m:r>
                                  <a:rPr lang="it-IT" sz="2000" i="1" dirty="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22</m:t>
                                </m:r>
                              </m:sub>
                            </m:sSub>
                            <m:r>
                              <m:rPr>
                                <m:brk m:alnAt="7"/>
                              </m:rPr>
                              <a:rPr lang="it-IT" sz="2000" i="1" dirty="0">
                                <a:solidFill>
                                  <a:srgbClr val="000000"/>
                                </a:solidFill>
                                <a:latin typeface="Cambria Math" panose="02040503050406030204" pitchFamily="18" charset="0"/>
                              </a:rPr>
                              <m:t>(</m:t>
                            </m:r>
                            <m:r>
                              <a:rPr lang="it-IT" sz="2000" i="1" dirty="0">
                                <a:solidFill>
                                  <a:srgbClr val="000000"/>
                                </a:solidFill>
                                <a:latin typeface="Cambria Math" panose="02040503050406030204" pitchFamily="18" charset="0"/>
                              </a:rPr>
                              <m:t>𝑘</m:t>
                            </m:r>
                            <m:r>
                              <a:rPr lang="it-IT" sz="2000" i="1" dirty="0">
                                <a:solidFill>
                                  <a:srgbClr val="000000"/>
                                </a:solidFill>
                                <a:latin typeface="Cambria Math" panose="02040503050406030204" pitchFamily="18" charset="0"/>
                              </a:rPr>
                              <m:t>)</m:t>
                            </m:r>
                          </m:e>
                        </m:mr>
                      </m:m>
                    </m:oMath>
                  </m:oMathPara>
                </a14:m>
                <a:endParaRPr lang="it-IT" dirty="0"/>
              </a:p>
            </p:txBody>
          </p:sp>
        </mc:Choice>
        <mc:Fallback xmlns="">
          <p:sp>
            <p:nvSpPr>
              <p:cNvPr id="219148" name="Object 12">
                <a:extLst>
                  <a:ext uri="{FF2B5EF4-FFF2-40B4-BE49-F238E27FC236}">
                    <a16:creationId xmlns:a16="http://schemas.microsoft.com/office/drawing/2014/main" id="{881669DD-7BD9-4504-8E43-2E00511C1220}"/>
                  </a:ext>
                </a:extLst>
              </p:cNvPr>
              <p:cNvSpPr txBox="1">
                <a:spLocks noRot="1" noChangeAspect="1" noMove="1" noResize="1" noEditPoints="1" noAdjustHandles="1" noChangeArrowheads="1" noChangeShapeType="1" noTextEdit="1"/>
              </p:cNvSpPr>
              <p:nvPr/>
            </p:nvSpPr>
            <p:spPr bwMode="auto">
              <a:xfrm>
                <a:off x="3175746" y="3824097"/>
                <a:ext cx="1548480" cy="727506"/>
              </a:xfrm>
              <a:prstGeom prst="rect">
                <a:avLst/>
              </a:prstGeom>
              <a:blipFill>
                <a:blip r:embed="rId5"/>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49" name="Object 13">
                <a:extLst>
                  <a:ext uri="{FF2B5EF4-FFF2-40B4-BE49-F238E27FC236}">
                    <a16:creationId xmlns:a16="http://schemas.microsoft.com/office/drawing/2014/main" id="{E78C4F7C-27AF-4E1F-BF86-8215B9B2489C}"/>
                  </a:ext>
                </a:extLst>
              </p:cNvPr>
              <p:cNvSpPr txBox="1"/>
              <p:nvPr/>
            </p:nvSpPr>
            <p:spPr bwMode="auto">
              <a:xfrm>
                <a:off x="6916090" y="3805256"/>
                <a:ext cx="673100" cy="7111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oMath>
                  </m:oMathPara>
                </a14:m>
                <a:endParaRPr lang="it-IT" dirty="0"/>
              </a:p>
            </p:txBody>
          </p:sp>
        </mc:Choice>
        <mc:Fallback xmlns="">
          <p:sp>
            <p:nvSpPr>
              <p:cNvPr id="219149" name="Object 13">
                <a:extLst>
                  <a:ext uri="{FF2B5EF4-FFF2-40B4-BE49-F238E27FC236}">
                    <a16:creationId xmlns:a16="http://schemas.microsoft.com/office/drawing/2014/main" id="{E78C4F7C-27AF-4E1F-BF86-8215B9B2489C}"/>
                  </a:ext>
                </a:extLst>
              </p:cNvPr>
              <p:cNvSpPr txBox="1">
                <a:spLocks noRot="1" noChangeAspect="1" noMove="1" noResize="1" noEditPoints="1" noAdjustHandles="1" noChangeArrowheads="1" noChangeShapeType="1" noTextEdit="1"/>
              </p:cNvSpPr>
              <p:nvPr/>
            </p:nvSpPr>
            <p:spPr bwMode="auto">
              <a:xfrm>
                <a:off x="6916090" y="3805256"/>
                <a:ext cx="673100" cy="711125"/>
              </a:xfrm>
              <a:prstGeom prst="rect">
                <a:avLst/>
              </a:prstGeom>
              <a:blipFill>
                <a:blip r:embed="rId6"/>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50" name="Object 14">
                <a:extLst>
                  <a:ext uri="{FF2B5EF4-FFF2-40B4-BE49-F238E27FC236}">
                    <a16:creationId xmlns:a16="http://schemas.microsoft.com/office/drawing/2014/main" id="{6831A308-D922-414B-8D64-A584B6F6962E}"/>
                  </a:ext>
                </a:extLst>
              </p:cNvPr>
              <p:cNvSpPr txBox="1"/>
              <p:nvPr/>
            </p:nvSpPr>
            <p:spPr bwMode="auto">
              <a:xfrm>
                <a:off x="6844506" y="5317730"/>
                <a:ext cx="5703887" cy="14859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𝑘</m:t>
                          </m:r>
                        </m:e>
                        <m:sub>
                          <m:r>
                            <a:rPr lang="it-IT" i="1">
                              <a:solidFill>
                                <a:srgbClr val="000000"/>
                              </a:solidFill>
                              <a:latin typeface="Cambria Math" panose="02040503050406030204" pitchFamily="18" charset="0"/>
                            </a:rPr>
                            <m:t>12:</m:t>
                          </m:r>
                          <m:r>
                            <a:rPr lang="it-IT" i="1">
                              <a:solidFill>
                                <a:srgbClr val="000000"/>
                              </a:solidFill>
                              <a:latin typeface="Cambria Math" panose="02040503050406030204" pitchFamily="18" charset="0"/>
                            </a:rPr>
                            <m:t>𝐘</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d>
                            <m:dPr>
                              <m:begChr m:val="|"/>
                              <m:endChr m:val="|"/>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(12)</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num>
                        <m:den>
                          <m:sSup>
                            <m:sSupPr>
                              <m:ctrlPr>
                                <a:rPr lang="it-IT" i="1">
                                  <a:solidFill>
                                    <a:srgbClr val="000000"/>
                                  </a:solidFill>
                                  <a:latin typeface="Cambria Math" panose="02040503050406030204" pitchFamily="18" charset="0"/>
                                </a:rPr>
                              </m:ctrlPr>
                            </m:sSupPr>
                            <m:e>
                              <m:d>
                                <m:dPr>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(11)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(22)</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e>
                            <m:sup>
                              <m:r>
                                <a:rPr lang="it-IT" i="1">
                                  <a:solidFill>
                                    <a:srgbClr val="000000"/>
                                  </a:solidFill>
                                  <a:latin typeface="Cambria Math" panose="02040503050406030204" pitchFamily="18" charset="0"/>
                                </a:rPr>
                                <m:t>1/2</m:t>
                              </m:r>
                            </m:sup>
                          </m:sSup>
                        </m:den>
                      </m:f>
                    </m:oMath>
                  </m:oMathPara>
                </a14:m>
                <a:endParaRPr lang="it-IT" dirty="0"/>
              </a:p>
            </p:txBody>
          </p:sp>
        </mc:Choice>
        <mc:Fallback xmlns="">
          <p:sp>
            <p:nvSpPr>
              <p:cNvPr id="219150" name="Object 14">
                <a:extLst>
                  <a:ext uri="{FF2B5EF4-FFF2-40B4-BE49-F238E27FC236}">
                    <a16:creationId xmlns:a16="http://schemas.microsoft.com/office/drawing/2014/main" id="{6831A308-D922-414B-8D64-A584B6F6962E}"/>
                  </a:ext>
                </a:extLst>
              </p:cNvPr>
              <p:cNvSpPr txBox="1">
                <a:spLocks noRot="1" noChangeAspect="1" noMove="1" noResize="1" noEditPoints="1" noAdjustHandles="1" noChangeArrowheads="1" noChangeShapeType="1" noTextEdit="1"/>
              </p:cNvSpPr>
              <p:nvPr/>
            </p:nvSpPr>
            <p:spPr bwMode="auto">
              <a:xfrm>
                <a:off x="6844506" y="5317730"/>
                <a:ext cx="5703887" cy="1485900"/>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Object 12">
                <a:extLst>
                  <a:ext uri="{FF2B5EF4-FFF2-40B4-BE49-F238E27FC236}">
                    <a16:creationId xmlns:a16="http://schemas.microsoft.com/office/drawing/2014/main" id="{B9C21C15-D5E5-4B35-B102-FC7AAAE501E7}"/>
                  </a:ext>
                </a:extLst>
              </p:cNvPr>
              <p:cNvSpPr txBox="1"/>
              <p:nvPr/>
            </p:nvSpPr>
            <p:spPr bwMode="auto">
              <a:xfrm>
                <a:off x="5158176" y="3851938"/>
                <a:ext cx="1081087" cy="826077"/>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it-IT" sz="3300" i="1">
                              <a:solidFill>
                                <a:srgbClr val="000000"/>
                              </a:solidFill>
                              <a:latin typeface="Cambria Math" panose="02040503050406030204" pitchFamily="18" charset="0"/>
                            </a:rPr>
                          </m:ctrlPr>
                        </m:mPr>
                        <m:mr>
                          <m:e>
                            <m:sSub>
                              <m:sSubPr>
                                <m:ctrlPr>
                                  <a:rPr lang="it-IT" sz="3300" i="1">
                                    <a:solidFill>
                                      <a:srgbClr val="000000"/>
                                    </a:solidFill>
                                    <a:latin typeface="Cambria Math" panose="02040503050406030204" pitchFamily="18" charset="0"/>
                                  </a:rPr>
                                </m:ctrlPr>
                              </m:sSubPr>
                              <m:e>
                                <m:r>
                                  <a:rPr lang="it-IT" sz="3300" i="1">
                                    <a:solidFill>
                                      <a:srgbClr val="000000"/>
                                    </a:solidFill>
                                    <a:latin typeface="Cambria Math" panose="02040503050406030204" pitchFamily="18" charset="0"/>
                                  </a:rPr>
                                  <m:t>𝑥</m:t>
                                </m:r>
                              </m:e>
                              <m:sub>
                                <m:r>
                                  <a:rPr lang="it-IT" sz="3300" i="1">
                                    <a:solidFill>
                                      <a:srgbClr val="000000"/>
                                    </a:solidFill>
                                    <a:latin typeface="Cambria Math" panose="02040503050406030204" pitchFamily="18" charset="0"/>
                                  </a:rPr>
                                  <m:t>1</m:t>
                                </m:r>
                              </m:sub>
                            </m:sSub>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𝑛</m:t>
                            </m:r>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𝑘</m:t>
                            </m:r>
                            <m:r>
                              <a:rPr lang="it-IT" sz="3300" i="1">
                                <a:solidFill>
                                  <a:srgbClr val="000000"/>
                                </a:solidFill>
                                <a:latin typeface="Cambria Math" panose="02040503050406030204" pitchFamily="18" charset="0"/>
                              </a:rPr>
                              <m:t>)</m:t>
                            </m:r>
                          </m:e>
                        </m:mr>
                        <m:mr>
                          <m:e>
                            <m:sSub>
                              <m:sSubPr>
                                <m:ctrlPr>
                                  <a:rPr lang="it-IT" sz="3300" i="1">
                                    <a:solidFill>
                                      <a:srgbClr val="000000"/>
                                    </a:solidFill>
                                    <a:latin typeface="Cambria Math" panose="02040503050406030204" pitchFamily="18" charset="0"/>
                                  </a:rPr>
                                </m:ctrlPr>
                              </m:sSubPr>
                              <m:e>
                                <m:r>
                                  <a:rPr lang="it-IT" sz="3300" i="1">
                                    <a:solidFill>
                                      <a:srgbClr val="000000"/>
                                    </a:solidFill>
                                    <a:latin typeface="Cambria Math" panose="02040503050406030204" pitchFamily="18" charset="0"/>
                                  </a:rPr>
                                  <m:t>𝑥</m:t>
                                </m:r>
                              </m:e>
                              <m:sub>
                                <m:r>
                                  <a:rPr lang="it-IT" sz="3300" i="1">
                                    <a:solidFill>
                                      <a:srgbClr val="000000"/>
                                    </a:solidFill>
                                    <a:latin typeface="Cambria Math" panose="02040503050406030204" pitchFamily="18" charset="0"/>
                                  </a:rPr>
                                  <m:t>2</m:t>
                                </m:r>
                              </m:sub>
                            </m:sSub>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𝑛</m:t>
                            </m:r>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𝑘</m:t>
                            </m:r>
                            <m:r>
                              <a:rPr lang="it-IT" sz="3300" i="1">
                                <a:solidFill>
                                  <a:srgbClr val="000000"/>
                                </a:solidFill>
                                <a:latin typeface="Cambria Math" panose="02040503050406030204" pitchFamily="18" charset="0"/>
                              </a:rPr>
                              <m:t>)</m:t>
                            </m:r>
                          </m:e>
                        </m:mr>
                      </m:m>
                    </m:oMath>
                  </m:oMathPara>
                </a14:m>
                <a:endParaRPr lang="it-IT" dirty="0"/>
              </a:p>
            </p:txBody>
          </p:sp>
        </mc:Choice>
        <mc:Fallback xmlns="">
          <p:sp>
            <p:nvSpPr>
              <p:cNvPr id="16" name="Object 12">
                <a:extLst>
                  <a:ext uri="{FF2B5EF4-FFF2-40B4-BE49-F238E27FC236}">
                    <a16:creationId xmlns:a16="http://schemas.microsoft.com/office/drawing/2014/main" id="{B9C21C15-D5E5-4B35-B102-FC7AAAE501E7}"/>
                  </a:ext>
                </a:extLst>
              </p:cNvPr>
              <p:cNvSpPr txBox="1">
                <a:spLocks noRot="1" noChangeAspect="1" noMove="1" noResize="1" noEditPoints="1" noAdjustHandles="1" noChangeArrowheads="1" noChangeShapeType="1" noTextEdit="1"/>
              </p:cNvSpPr>
              <p:nvPr/>
            </p:nvSpPr>
            <p:spPr bwMode="auto">
              <a:xfrm>
                <a:off x="5158176" y="3851938"/>
                <a:ext cx="1081087" cy="826077"/>
              </a:xfrm>
              <a:prstGeom prst="rect">
                <a:avLst/>
              </a:prstGeom>
              <a:blipFill>
                <a:blip r:embed="rId9"/>
                <a:stretch>
                  <a:fillRect/>
                </a:stretch>
              </a:blipFill>
              <a:ln>
                <a:noFill/>
              </a:ln>
              <a:effectLst/>
            </p:spPr>
            <p:txBody>
              <a:bodyPr/>
              <a:lstStyle/>
              <a:p>
                <a:r>
                  <a:rPr lang="it-IT">
                    <a:noFill/>
                  </a:rPr>
                  <a:t> </a:t>
                </a:r>
              </a:p>
            </p:txBody>
          </p:sp>
        </mc:Fallback>
      </mc:AlternateContent>
      <p:sp>
        <p:nvSpPr>
          <p:cNvPr id="18" name="CasellaDiTesto 17">
            <a:extLst>
              <a:ext uri="{FF2B5EF4-FFF2-40B4-BE49-F238E27FC236}">
                <a16:creationId xmlns:a16="http://schemas.microsoft.com/office/drawing/2014/main" id="{4D60024F-D81F-4559-8731-7DFC93F06D2B}"/>
              </a:ext>
            </a:extLst>
          </p:cNvPr>
          <p:cNvSpPr txBox="1"/>
          <p:nvPr/>
        </p:nvSpPr>
        <p:spPr>
          <a:xfrm flipH="1">
            <a:off x="6754092" y="4912913"/>
            <a:ext cx="2516728" cy="400110"/>
          </a:xfrm>
          <a:prstGeom prst="rect">
            <a:avLst/>
          </a:prstGeom>
          <a:noFill/>
        </p:spPr>
        <p:txBody>
          <a:bodyPr wrap="square" rtlCol="0">
            <a:spAutoFit/>
          </a:bodyPr>
          <a:lstStyle/>
          <a:p>
            <a:r>
              <a:rPr lang="it-IT" sz="2000" dirty="0" err="1">
                <a:solidFill>
                  <a:srgbClr val="FF0000"/>
                </a:solidFill>
              </a:rPr>
              <a:t>Partial</a:t>
            </a:r>
            <a:r>
              <a:rPr lang="it-IT" sz="2000" dirty="0">
                <a:solidFill>
                  <a:srgbClr val="FF0000"/>
                </a:solidFill>
              </a:rPr>
              <a:t> </a:t>
            </a:r>
            <a:r>
              <a:rPr lang="it-IT" sz="2000" dirty="0" err="1">
                <a:solidFill>
                  <a:srgbClr val="FF0000"/>
                </a:solidFill>
              </a:rPr>
              <a:t>coherence</a:t>
            </a:r>
            <a:endParaRPr lang="it-IT" sz="2000" dirty="0">
              <a:solidFill>
                <a:srgbClr val="FF0000"/>
              </a:solidFill>
            </a:endParaRPr>
          </a:p>
        </p:txBody>
      </p:sp>
      <p:sp>
        <p:nvSpPr>
          <p:cNvPr id="2" name="Text Box 6">
            <a:extLst>
              <a:ext uri="{FF2B5EF4-FFF2-40B4-BE49-F238E27FC236}">
                <a16:creationId xmlns:a16="http://schemas.microsoft.com/office/drawing/2014/main" id="{640F73E9-A740-6520-6948-2478219F267E}"/>
              </a:ext>
            </a:extLst>
          </p:cNvPr>
          <p:cNvSpPr txBox="1">
            <a:spLocks noChangeArrowheads="1"/>
          </p:cNvSpPr>
          <p:nvPr/>
        </p:nvSpPr>
        <p:spPr bwMode="auto">
          <a:xfrm>
            <a:off x="499052" y="368596"/>
            <a:ext cx="3342582"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Partition</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process</a:t>
            </a:r>
            <a:endParaRPr lang="it-IT" altLang="it-IT" sz="2200" b="1" dirty="0">
              <a:solidFill>
                <a:schemeClr val="tx2"/>
              </a:solidFill>
              <a:latin typeface="Arial"/>
              <a:ea typeface="+mj-ea"/>
              <a:cs typeface="Arial"/>
            </a:endParaRPr>
          </a:p>
        </p:txBody>
      </p:sp>
    </p:spTree>
    <p:extLst>
      <p:ext uri="{BB962C8B-B14F-4D97-AF65-F5344CB8AC3E}">
        <p14:creationId xmlns:p14="http://schemas.microsoft.com/office/powerpoint/2010/main" val="300660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52D7E271-2328-4229-B90F-F217217829A8}"/>
              </a:ext>
            </a:extLst>
          </p:cNvPr>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9142" name="Object 6">
                <a:extLst>
                  <a:ext uri="{FF2B5EF4-FFF2-40B4-BE49-F238E27FC236}">
                    <a16:creationId xmlns:a16="http://schemas.microsoft.com/office/drawing/2014/main" id="{E372C7C0-448A-4637-A0BB-170220CE206A}"/>
                  </a:ext>
                </a:extLst>
              </p:cNvPr>
              <p:cNvSpPr txBox="1"/>
              <p:nvPr/>
            </p:nvSpPr>
            <p:spPr bwMode="auto">
              <a:xfrm>
                <a:off x="1288476" y="1485385"/>
                <a:ext cx="10931232" cy="231191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sz="2000" i="1" smtClean="0">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=1</m:t>
                          </m:r>
                        </m:sub>
                        <m:sup>
                          <m:r>
                            <a:rPr lang="it-IT" sz="2000" i="1">
                              <a:solidFill>
                                <a:srgbClr val="000000"/>
                              </a:solidFill>
                              <a:latin typeface="Cambria Math" panose="02040503050406030204" pitchFamily="18" charset="0"/>
                            </a:rPr>
                            <m:t>𝑝</m:t>
                          </m:r>
                        </m:sup>
                        <m:e>
                          <m:d>
                            <m:dPr>
                              <m:begChr m:val="["/>
                              <m:endChr m:val="]"/>
                              <m:ctrlPr>
                                <a:rPr lang="it-IT" sz="2000" i="1">
                                  <a:solidFill>
                                    <a:srgbClr val="000000"/>
                                  </a:solidFill>
                                  <a:latin typeface="Cambria Math" panose="02040503050406030204" pitchFamily="18" charset="0"/>
                                </a:rPr>
                              </m:ctrlPr>
                            </m:dPr>
                            <m:e>
                              <m:m>
                                <m:mPr>
                                  <m:plcHide m:val="on"/>
                                  <m:mcs>
                                    <m:mc>
                                      <m:mcPr>
                                        <m:count m:val="6"/>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smtClean="0">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b="0" i="1" smtClean="0">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e>
                      </m:nary>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dirty="0"/>
              </a:p>
            </p:txBody>
          </p:sp>
        </mc:Choice>
        <mc:Fallback xmlns="">
          <p:sp>
            <p:nvSpPr>
              <p:cNvPr id="219142" name="Object 6">
                <a:extLst>
                  <a:ext uri="{FF2B5EF4-FFF2-40B4-BE49-F238E27FC236}">
                    <a16:creationId xmlns:a16="http://schemas.microsoft.com/office/drawing/2014/main" id="{E372C7C0-448A-4637-A0BB-170220CE206A}"/>
                  </a:ext>
                </a:extLst>
              </p:cNvPr>
              <p:cNvSpPr txBox="1">
                <a:spLocks noRot="1" noChangeAspect="1" noMove="1" noResize="1" noEditPoints="1" noAdjustHandles="1" noChangeArrowheads="1" noChangeShapeType="1" noTextEdit="1"/>
              </p:cNvSpPr>
              <p:nvPr/>
            </p:nvSpPr>
            <p:spPr bwMode="auto">
              <a:xfrm>
                <a:off x="1288476" y="1485385"/>
                <a:ext cx="10931232" cy="2311916"/>
              </a:xfrm>
              <a:prstGeom prst="rect">
                <a:avLst/>
              </a:prstGeom>
              <a:blipFill>
                <a:blip r:embed="rId3"/>
                <a:stretch>
                  <a:fillRect/>
                </a:stretch>
              </a:blipFill>
            </p:spPr>
            <p:txBody>
              <a:bodyPr/>
              <a:lstStyle/>
              <a:p>
                <a:r>
                  <a:rPr lang="it-IT">
                    <a:noFill/>
                  </a:rPr>
                  <a:t> </a:t>
                </a:r>
              </a:p>
            </p:txBody>
          </p:sp>
        </mc:Fallback>
      </mc:AlternateContent>
      <p:sp>
        <p:nvSpPr>
          <p:cNvPr id="219143" name="AutoShape 7">
            <a:extLst>
              <a:ext uri="{FF2B5EF4-FFF2-40B4-BE49-F238E27FC236}">
                <a16:creationId xmlns:a16="http://schemas.microsoft.com/office/drawing/2014/main" id="{14AF1363-5592-4159-8E5B-421020AEA716}"/>
              </a:ext>
            </a:extLst>
          </p:cNvPr>
          <p:cNvSpPr>
            <a:spLocks noChangeArrowheads="1"/>
          </p:cNvSpPr>
          <p:nvPr/>
        </p:nvSpPr>
        <p:spPr bwMode="auto">
          <a:xfrm>
            <a:off x="2025848" y="1428093"/>
            <a:ext cx="906923" cy="456464"/>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4" name="AutoShape 8">
            <a:extLst>
              <a:ext uri="{FF2B5EF4-FFF2-40B4-BE49-F238E27FC236}">
                <a16:creationId xmlns:a16="http://schemas.microsoft.com/office/drawing/2014/main" id="{D8040D63-95FA-4D2A-BE23-92AE1720ED59}"/>
              </a:ext>
            </a:extLst>
          </p:cNvPr>
          <p:cNvSpPr>
            <a:spLocks noChangeArrowheads="1"/>
          </p:cNvSpPr>
          <p:nvPr/>
        </p:nvSpPr>
        <p:spPr bwMode="auto">
          <a:xfrm>
            <a:off x="8567425" y="1550898"/>
            <a:ext cx="1273317" cy="374271"/>
          </a:xfrm>
          <a:prstGeom prst="roundRect">
            <a:avLst>
              <a:gd name="adj" fmla="val 16667"/>
            </a:avLst>
          </a:prstGeom>
          <a:solidFill>
            <a:srgbClr val="CC99FF">
              <a:alpha val="23000"/>
            </a:srgbClr>
          </a:solidFill>
          <a:ln w="25400">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5" name="AutoShape 9">
            <a:extLst>
              <a:ext uri="{FF2B5EF4-FFF2-40B4-BE49-F238E27FC236}">
                <a16:creationId xmlns:a16="http://schemas.microsoft.com/office/drawing/2014/main" id="{74498EC3-2D4B-4F87-889B-0CBE7B42B40F}"/>
              </a:ext>
            </a:extLst>
          </p:cNvPr>
          <p:cNvSpPr>
            <a:spLocks noChangeArrowheads="1"/>
          </p:cNvSpPr>
          <p:nvPr/>
        </p:nvSpPr>
        <p:spPr bwMode="auto">
          <a:xfrm>
            <a:off x="10168230" y="1544624"/>
            <a:ext cx="735294" cy="374271"/>
          </a:xfrm>
          <a:prstGeom prst="roundRect">
            <a:avLst>
              <a:gd name="adj" fmla="val 16667"/>
            </a:avLst>
          </a:prstGeom>
          <a:solidFill>
            <a:srgbClr val="99CCFF">
              <a:alpha val="23000"/>
            </a:srgbClr>
          </a:solidFill>
          <a:ln w="25400">
            <a:solidFill>
              <a:srgbClr val="99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AutoShape 7">
            <a:extLst>
              <a:ext uri="{FF2B5EF4-FFF2-40B4-BE49-F238E27FC236}">
                <a16:creationId xmlns:a16="http://schemas.microsoft.com/office/drawing/2014/main" id="{2CD089E0-F13B-46F7-818E-E5A2853D8574}"/>
              </a:ext>
            </a:extLst>
          </p:cNvPr>
          <p:cNvSpPr>
            <a:spLocks noChangeArrowheads="1"/>
          </p:cNvSpPr>
          <p:nvPr/>
        </p:nvSpPr>
        <p:spPr bwMode="auto">
          <a:xfrm>
            <a:off x="4213372" y="2137294"/>
            <a:ext cx="906923" cy="456464"/>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AutoShape 8">
            <a:extLst>
              <a:ext uri="{FF2B5EF4-FFF2-40B4-BE49-F238E27FC236}">
                <a16:creationId xmlns:a16="http://schemas.microsoft.com/office/drawing/2014/main" id="{E3A0B130-7626-414C-9F93-D51000500BD1}"/>
              </a:ext>
            </a:extLst>
          </p:cNvPr>
          <p:cNvSpPr>
            <a:spLocks noChangeArrowheads="1"/>
          </p:cNvSpPr>
          <p:nvPr/>
        </p:nvSpPr>
        <p:spPr bwMode="auto">
          <a:xfrm>
            <a:off x="8567424" y="2205497"/>
            <a:ext cx="1273317" cy="374271"/>
          </a:xfrm>
          <a:prstGeom prst="roundRect">
            <a:avLst>
              <a:gd name="adj" fmla="val 16667"/>
            </a:avLst>
          </a:prstGeom>
          <a:solidFill>
            <a:srgbClr val="CC99FF">
              <a:alpha val="23000"/>
            </a:srgbClr>
          </a:solidFill>
          <a:ln w="25400">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AutoShape 9">
            <a:extLst>
              <a:ext uri="{FF2B5EF4-FFF2-40B4-BE49-F238E27FC236}">
                <a16:creationId xmlns:a16="http://schemas.microsoft.com/office/drawing/2014/main" id="{31A97E14-83A2-47AD-8BAC-DF1B9FB1C97D}"/>
              </a:ext>
            </a:extLst>
          </p:cNvPr>
          <p:cNvSpPr>
            <a:spLocks noChangeArrowheads="1"/>
          </p:cNvSpPr>
          <p:nvPr/>
        </p:nvSpPr>
        <p:spPr bwMode="auto">
          <a:xfrm>
            <a:off x="10168230" y="2231822"/>
            <a:ext cx="735294" cy="374271"/>
          </a:xfrm>
          <a:prstGeom prst="roundRect">
            <a:avLst>
              <a:gd name="adj" fmla="val 16667"/>
            </a:avLst>
          </a:prstGeom>
          <a:solidFill>
            <a:srgbClr val="99CCFF">
              <a:alpha val="23000"/>
            </a:srgbClr>
          </a:solidFill>
          <a:ln w="25400">
            <a:solidFill>
              <a:srgbClr val="99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 name="AutoShape 7">
            <a:extLst>
              <a:ext uri="{FF2B5EF4-FFF2-40B4-BE49-F238E27FC236}">
                <a16:creationId xmlns:a16="http://schemas.microsoft.com/office/drawing/2014/main" id="{2466317E-59AE-495B-ADFE-B9E468204F6A}"/>
              </a:ext>
            </a:extLst>
          </p:cNvPr>
          <p:cNvSpPr>
            <a:spLocks noChangeArrowheads="1"/>
          </p:cNvSpPr>
          <p:nvPr/>
        </p:nvSpPr>
        <p:spPr bwMode="auto">
          <a:xfrm>
            <a:off x="1990265" y="2205497"/>
            <a:ext cx="906923" cy="456464"/>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 name="AutoShape 7">
            <a:extLst>
              <a:ext uri="{FF2B5EF4-FFF2-40B4-BE49-F238E27FC236}">
                <a16:creationId xmlns:a16="http://schemas.microsoft.com/office/drawing/2014/main" id="{AAE675F9-775E-4107-8371-77A0622FFDA5}"/>
              </a:ext>
            </a:extLst>
          </p:cNvPr>
          <p:cNvSpPr>
            <a:spLocks noChangeArrowheads="1"/>
          </p:cNvSpPr>
          <p:nvPr/>
        </p:nvSpPr>
        <p:spPr bwMode="auto">
          <a:xfrm>
            <a:off x="4213372" y="1463168"/>
            <a:ext cx="906923" cy="456464"/>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Text Box 6">
            <a:extLst>
              <a:ext uri="{FF2B5EF4-FFF2-40B4-BE49-F238E27FC236}">
                <a16:creationId xmlns:a16="http://schemas.microsoft.com/office/drawing/2014/main" id="{9D5B67A9-60D7-8B85-6B5E-D7AE8DD8C029}"/>
              </a:ext>
            </a:extLst>
          </p:cNvPr>
          <p:cNvSpPr txBox="1">
            <a:spLocks noChangeArrowheads="1"/>
          </p:cNvSpPr>
          <p:nvPr/>
        </p:nvSpPr>
        <p:spPr bwMode="auto">
          <a:xfrm>
            <a:off x="499052" y="368596"/>
            <a:ext cx="3342582"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Partition</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process</a:t>
            </a:r>
            <a:endParaRPr lang="it-IT" altLang="it-IT" sz="2200" b="1" dirty="0">
              <a:solidFill>
                <a:schemeClr val="tx2"/>
              </a:solidFill>
              <a:latin typeface="Arial"/>
              <a:ea typeface="+mj-ea"/>
              <a:cs typeface="Arial"/>
            </a:endParaRPr>
          </a:p>
        </p:txBody>
      </p:sp>
    </p:spTree>
    <p:extLst>
      <p:ext uri="{BB962C8B-B14F-4D97-AF65-F5344CB8AC3E}">
        <p14:creationId xmlns:p14="http://schemas.microsoft.com/office/powerpoint/2010/main" val="951676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1" name="Rectangle 5">
            <a:extLst>
              <a:ext uri="{FF2B5EF4-FFF2-40B4-BE49-F238E27FC236}">
                <a16:creationId xmlns:a16="http://schemas.microsoft.com/office/drawing/2014/main" id="{52D7E271-2328-4229-B90F-F217217829A8}"/>
              </a:ext>
            </a:extLst>
          </p:cNvPr>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mc:AlternateContent xmlns:mc="http://schemas.openxmlformats.org/markup-compatibility/2006" xmlns:a14="http://schemas.microsoft.com/office/drawing/2010/main">
        <mc:Choice Requires="a14">
          <p:sp>
            <p:nvSpPr>
              <p:cNvPr id="219142" name="Object 6">
                <a:extLst>
                  <a:ext uri="{FF2B5EF4-FFF2-40B4-BE49-F238E27FC236}">
                    <a16:creationId xmlns:a16="http://schemas.microsoft.com/office/drawing/2014/main" id="{E372C7C0-448A-4637-A0BB-170220CE206A}"/>
                  </a:ext>
                </a:extLst>
              </p:cNvPr>
              <p:cNvSpPr txBox="1"/>
              <p:nvPr/>
            </p:nvSpPr>
            <p:spPr bwMode="auto">
              <a:xfrm>
                <a:off x="1288476" y="1485385"/>
                <a:ext cx="10931232" cy="2311916"/>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sz="2000" i="1" smtClean="0">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=1</m:t>
                          </m:r>
                        </m:sub>
                        <m:sup>
                          <m:r>
                            <a:rPr lang="it-IT" sz="2000" i="1">
                              <a:solidFill>
                                <a:srgbClr val="000000"/>
                              </a:solidFill>
                              <a:latin typeface="Cambria Math" panose="02040503050406030204" pitchFamily="18" charset="0"/>
                            </a:rPr>
                            <m:t>𝑝</m:t>
                          </m:r>
                        </m:sup>
                        <m:e>
                          <m:d>
                            <m:dPr>
                              <m:begChr m:val="["/>
                              <m:endChr m:val="]"/>
                              <m:ctrlPr>
                                <a:rPr lang="it-IT" sz="2000" i="1">
                                  <a:solidFill>
                                    <a:srgbClr val="000000"/>
                                  </a:solidFill>
                                  <a:latin typeface="Cambria Math" panose="02040503050406030204" pitchFamily="18" charset="0"/>
                                </a:rPr>
                              </m:ctrlPr>
                            </m:dPr>
                            <m:e>
                              <m:m>
                                <m:mPr>
                                  <m:plcHide m:val="on"/>
                                  <m:mcs>
                                    <m:mc>
                                      <m:mcPr>
                                        <m:count m:val="6"/>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b="0" i="1" smtClean="0">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22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33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e/>
                                  <m:e/>
                                  <m:e>
                                    <m:r>
                                      <a:rPr lang="it-IT" sz="2000" i="1">
                                        <a:solidFill>
                                          <a:srgbClr val="000000"/>
                                        </a:solidFill>
                                        <a:latin typeface="Cambria Math" panose="02040503050406030204" pitchFamily="18" charset="0"/>
                                      </a:rPr>
                                      <m:t>⋅</m:t>
                                    </m:r>
                                  </m:e>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e/>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m:t>
                                        </m:r>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r>
                                      <a:rPr lang="it-IT" sz="2000" i="1">
                                        <a:solidFill>
                                          <a:srgbClr val="000000"/>
                                        </a:solidFill>
                                        <a:latin typeface="Cambria Math" panose="02040503050406030204" pitchFamily="18" charset="0"/>
                                      </a:rPr>
                                      <m:t>⋅</m:t>
                                    </m:r>
                                  </m:e>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𝑎</m:t>
                                        </m:r>
                                      </m:e>
                                      <m:sub>
                                        <m:r>
                                          <a:rPr lang="it-IT" sz="2000" i="1">
                                            <a:solidFill>
                                              <a:srgbClr val="000000"/>
                                            </a:solidFill>
                                            <a:latin typeface="Cambria Math" panose="02040503050406030204" pitchFamily="18" charset="0"/>
                                          </a:rPr>
                                          <m:t>𝑚𝑚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e>
                      </m:nary>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𝑥</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𝑘</m:t>
                                </m:r>
                                <m:r>
                                  <a:rPr lang="it-IT" sz="2000" i="1">
                                    <a:solidFill>
                                      <a:srgbClr val="000000"/>
                                    </a:solidFill>
                                    <a:latin typeface="Cambria Math" panose="02040503050406030204" pitchFamily="18" charset="0"/>
                                  </a:rPr>
                                  <m:t>)</m:t>
                                </m:r>
                              </m:e>
                            </m:mr>
                          </m:m>
                        </m:e>
                      </m:d>
                      <m:r>
                        <a:rPr lang="it-IT" sz="2000" i="1">
                          <a:solidFill>
                            <a:srgbClr val="000000"/>
                          </a:solidFill>
                          <a:latin typeface="Cambria Math" panose="02040503050406030204" pitchFamily="18" charset="0"/>
                        </a:rPr>
                        <m:t>=</m:t>
                      </m:r>
                      <m:d>
                        <m:dPr>
                          <m:begChr m:val="["/>
                          <m:endChr m:val="]"/>
                          <m:ctrlPr>
                            <a:rPr lang="it-IT" sz="2000" i="1">
                              <a:solidFill>
                                <a:srgbClr val="000000"/>
                              </a:solidFill>
                              <a:latin typeface="Cambria Math" panose="02040503050406030204" pitchFamily="18" charset="0"/>
                            </a:rPr>
                          </m:ctrlPr>
                        </m:dPr>
                        <m:e>
                          <m:m>
                            <m:mPr>
                              <m:plcHide m:val="on"/>
                              <m:mcs>
                                <m:mc>
                                  <m:mcPr>
                                    <m:count m:val="1"/>
                                    <m:mcJc m:val="center"/>
                                  </m:mcPr>
                                </m:mc>
                              </m:mcs>
                              <m:ctrlPr>
                                <a:rPr lang="it-IT" sz="2000" i="1">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2</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𝑚</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e>
                      </m:d>
                    </m:oMath>
                  </m:oMathPara>
                </a14:m>
                <a:endParaRPr lang="it-IT" dirty="0"/>
              </a:p>
            </p:txBody>
          </p:sp>
        </mc:Choice>
        <mc:Fallback xmlns="">
          <p:sp>
            <p:nvSpPr>
              <p:cNvPr id="219142" name="Object 6">
                <a:extLst>
                  <a:ext uri="{FF2B5EF4-FFF2-40B4-BE49-F238E27FC236}">
                    <a16:creationId xmlns:a16="http://schemas.microsoft.com/office/drawing/2014/main" id="{E372C7C0-448A-4637-A0BB-170220CE206A}"/>
                  </a:ext>
                </a:extLst>
              </p:cNvPr>
              <p:cNvSpPr txBox="1">
                <a:spLocks noRot="1" noChangeAspect="1" noMove="1" noResize="1" noEditPoints="1" noAdjustHandles="1" noChangeArrowheads="1" noChangeShapeType="1" noTextEdit="1"/>
              </p:cNvSpPr>
              <p:nvPr/>
            </p:nvSpPr>
            <p:spPr bwMode="auto">
              <a:xfrm>
                <a:off x="1288476" y="1485385"/>
                <a:ext cx="10931232" cy="2311916"/>
              </a:xfrm>
              <a:prstGeom prst="rect">
                <a:avLst/>
              </a:prstGeom>
              <a:blipFill>
                <a:blip r:embed="rId3"/>
                <a:stretch>
                  <a:fillRect/>
                </a:stretch>
              </a:blipFill>
            </p:spPr>
            <p:txBody>
              <a:bodyPr/>
              <a:lstStyle/>
              <a:p>
                <a:r>
                  <a:rPr lang="it-IT">
                    <a:noFill/>
                  </a:rPr>
                  <a:t> </a:t>
                </a:r>
              </a:p>
            </p:txBody>
          </p:sp>
        </mc:Fallback>
      </mc:AlternateContent>
      <p:sp>
        <p:nvSpPr>
          <p:cNvPr id="219143" name="AutoShape 7">
            <a:extLst>
              <a:ext uri="{FF2B5EF4-FFF2-40B4-BE49-F238E27FC236}">
                <a16:creationId xmlns:a16="http://schemas.microsoft.com/office/drawing/2014/main" id="{14AF1363-5592-4159-8E5B-421020AEA716}"/>
              </a:ext>
            </a:extLst>
          </p:cNvPr>
          <p:cNvSpPr>
            <a:spLocks noChangeArrowheads="1"/>
          </p:cNvSpPr>
          <p:nvPr/>
        </p:nvSpPr>
        <p:spPr bwMode="auto">
          <a:xfrm>
            <a:off x="3092742" y="3738759"/>
            <a:ext cx="1690742" cy="844117"/>
          </a:xfrm>
          <a:prstGeom prst="roundRect">
            <a:avLst>
              <a:gd name="adj" fmla="val 16667"/>
            </a:avLst>
          </a:prstGeom>
          <a:solidFill>
            <a:srgbClr val="FF99CC">
              <a:alpha val="23000"/>
            </a:srgbClr>
          </a:solidFill>
          <a:ln w="254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4" name="AutoShape 8">
            <a:extLst>
              <a:ext uri="{FF2B5EF4-FFF2-40B4-BE49-F238E27FC236}">
                <a16:creationId xmlns:a16="http://schemas.microsoft.com/office/drawing/2014/main" id="{D8040D63-95FA-4D2A-BE23-92AE1720ED59}"/>
              </a:ext>
            </a:extLst>
          </p:cNvPr>
          <p:cNvSpPr>
            <a:spLocks noChangeArrowheads="1"/>
          </p:cNvSpPr>
          <p:nvPr/>
        </p:nvSpPr>
        <p:spPr bwMode="auto">
          <a:xfrm>
            <a:off x="5090142" y="3812310"/>
            <a:ext cx="1273317" cy="704851"/>
          </a:xfrm>
          <a:prstGeom prst="roundRect">
            <a:avLst>
              <a:gd name="adj" fmla="val 16667"/>
            </a:avLst>
          </a:prstGeom>
          <a:solidFill>
            <a:srgbClr val="CC99FF">
              <a:alpha val="23000"/>
            </a:srgbClr>
          </a:solidFill>
          <a:ln w="25400">
            <a:solidFill>
              <a:srgbClr val="CC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19145" name="AutoShape 9">
            <a:extLst>
              <a:ext uri="{FF2B5EF4-FFF2-40B4-BE49-F238E27FC236}">
                <a16:creationId xmlns:a16="http://schemas.microsoft.com/office/drawing/2014/main" id="{74498EC3-2D4B-4F87-889B-0CBE7B42B40F}"/>
              </a:ext>
            </a:extLst>
          </p:cNvPr>
          <p:cNvSpPr>
            <a:spLocks noChangeArrowheads="1"/>
          </p:cNvSpPr>
          <p:nvPr/>
        </p:nvSpPr>
        <p:spPr bwMode="auto">
          <a:xfrm>
            <a:off x="6966876" y="3851938"/>
            <a:ext cx="649287" cy="711125"/>
          </a:xfrm>
          <a:prstGeom prst="roundRect">
            <a:avLst>
              <a:gd name="adj" fmla="val 16667"/>
            </a:avLst>
          </a:prstGeom>
          <a:solidFill>
            <a:srgbClr val="99CCFF">
              <a:alpha val="23000"/>
            </a:srgbClr>
          </a:solidFill>
          <a:ln w="25400">
            <a:solidFill>
              <a:srgbClr val="99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mc:AlternateContent xmlns:mc="http://schemas.openxmlformats.org/markup-compatibility/2006" xmlns:a14="http://schemas.microsoft.com/office/drawing/2010/main">
        <mc:Choice Requires="a14">
          <p:sp>
            <p:nvSpPr>
              <p:cNvPr id="219146" name="Object 10">
                <a:extLst>
                  <a:ext uri="{FF2B5EF4-FFF2-40B4-BE49-F238E27FC236}">
                    <a16:creationId xmlns:a16="http://schemas.microsoft.com/office/drawing/2014/main" id="{499606FA-D784-4881-BBB5-9EE2875C10D3}"/>
                  </a:ext>
                </a:extLst>
              </p:cNvPr>
              <p:cNvSpPr txBox="1"/>
              <p:nvPr/>
            </p:nvSpPr>
            <p:spPr bwMode="auto">
              <a:xfrm>
                <a:off x="2541180" y="3710763"/>
                <a:ext cx="7325833" cy="206456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nary>
                        <m:naryPr>
                          <m:chr m:val="∑"/>
                          <m:ctrlPr>
                            <a:rPr lang="it-IT" i="1" smtClean="0">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𝑘</m:t>
                          </m:r>
                          <m:r>
                            <a:rPr lang="it-IT" i="1">
                              <a:solidFill>
                                <a:srgbClr val="000000"/>
                              </a:solidFill>
                              <a:latin typeface="Cambria Math" panose="02040503050406030204" pitchFamily="18" charset="0"/>
                            </a:rPr>
                            <m:t>=1</m:t>
                          </m:r>
                        </m:sub>
                        <m:sup>
                          <m:r>
                            <a:rPr lang="it-IT" i="1">
                              <a:solidFill>
                                <a:srgbClr val="000000"/>
                              </a:solidFill>
                              <a:latin typeface="Cambria Math" panose="02040503050406030204" pitchFamily="18" charset="0"/>
                            </a:rPr>
                            <m:t>𝑝</m:t>
                          </m:r>
                        </m:sup>
                        <m:e>
                          <m:d>
                            <m:dPr>
                              <m:begChr m:val="["/>
                              <m:endChr m:val="]"/>
                              <m:ctrlPr>
                                <a:rPr lang="it-IT" i="1">
                                  <a:solidFill>
                                    <a:srgbClr val="000000"/>
                                  </a:solidFill>
                                  <a:latin typeface="Cambria Math" panose="02040503050406030204" pitchFamily="18" charset="0"/>
                                </a:rPr>
                              </m:ctrlPr>
                            </m:dPr>
                            <m:e>
                              <m:m>
                                <m:mPr>
                                  <m:plcHide m:val="on"/>
                                  <m:mcs>
                                    <m:mc>
                                      <m:mcPr>
                                        <m:count m:val="4"/>
                                        <m:mcJc m:val="center"/>
                                      </m:mcPr>
                                    </m:mc>
                                  </m:mcs>
                                  <m:ctrlPr>
                                    <a:rPr lang="it-IT" i="1">
                                      <a:solidFill>
                                        <a:srgbClr val="000000"/>
                                      </a:solidFill>
                                      <a:latin typeface="Cambria Math" panose="02040503050406030204" pitchFamily="18" charset="0"/>
                                    </a:rPr>
                                  </m:ctrlPr>
                                </m:mPr>
                                <m:mr>
                                  <m:e/>
                                  <m:e/>
                                  <m:e/>
                                  <m:e/>
                                </m:mr>
                                <m:mr>
                                  <m:e/>
                                  <m:e/>
                                  <m:e/>
                                  <m:e/>
                                </m:mr>
                              </m:m>
                              <m:r>
                                <a:rPr lang="it-IT" b="0" i="1" smtClean="0">
                                  <a:solidFill>
                                    <a:srgbClr val="000000"/>
                                  </a:solidFill>
                                  <a:latin typeface="Cambria Math" panose="02040503050406030204" pitchFamily="18" charset="0"/>
                                </a:rPr>
                                <m:t>                 </m:t>
                              </m:r>
                            </m:e>
                          </m:d>
                        </m:e>
                      </m:nary>
                      <m:d>
                        <m:dPr>
                          <m:begChr m:val="["/>
                          <m:endChr m:val="]"/>
                          <m:ctrlPr>
                            <a:rPr lang="it-IT" i="1">
                              <a:solidFill>
                                <a:srgbClr val="000000"/>
                              </a:solidFill>
                              <a:latin typeface="Cambria Math" panose="02040503050406030204" pitchFamily="18" charset="0"/>
                            </a:rPr>
                          </m:ctrlPr>
                        </m:dPr>
                        <m:e>
                          <m:m>
                            <m:mPr>
                              <m:plcHide m:val="on"/>
                              <m:mcs>
                                <m:mc>
                                  <m:mcPr>
                                    <m:count m:val="3"/>
                                    <m:mcJc m:val="center"/>
                                  </m:mcPr>
                                </m:mc>
                              </m:mcs>
                              <m:ctrlPr>
                                <a:rPr lang="it-IT" i="1">
                                  <a:solidFill>
                                    <a:srgbClr val="000000"/>
                                  </a:solidFill>
                                  <a:latin typeface="Cambria Math" panose="02040503050406030204" pitchFamily="18" charset="0"/>
                                </a:rPr>
                              </m:ctrlPr>
                            </m:mPr>
                            <m:mr>
                              <m:e/>
                              <m:e/>
                              <m:e/>
                            </m:mr>
                            <m:mr>
                              <m:e/>
                              <m:e/>
                              <m:e/>
                            </m:mr>
                          </m:m>
                          <m:r>
                            <a:rPr lang="it-IT" b="0" i="1" smtClean="0">
                              <a:solidFill>
                                <a:srgbClr val="000000"/>
                              </a:solidFill>
                              <a:latin typeface="Cambria Math" panose="02040503050406030204" pitchFamily="18" charset="0"/>
                            </a:rPr>
                            <m:t>               </m:t>
                          </m:r>
                        </m:e>
                      </m:d>
                      <m:r>
                        <a:rPr lang="it-IT" i="1">
                          <a:latin typeface="Cambria Math" panose="02040503050406030204" pitchFamily="18" charset="0"/>
                        </a:rPr>
                        <m:t>=</m:t>
                      </m:r>
                      <m:d>
                        <m:dPr>
                          <m:begChr m:val="["/>
                          <m:endChr m:val="]"/>
                          <m:ctrlPr>
                            <a:rPr lang="it-IT" i="1">
                              <a:solidFill>
                                <a:srgbClr val="000000"/>
                              </a:solidFill>
                              <a:latin typeface="Cambria Math" panose="02040503050406030204" pitchFamily="18" charset="0"/>
                            </a:rPr>
                          </m:ctrlPr>
                        </m:dPr>
                        <m:e>
                          <m:m>
                            <m:mPr>
                              <m:plcHide m:val="on"/>
                              <m:mcs>
                                <m:mc>
                                  <m:mcPr>
                                    <m:count m:val="2"/>
                                    <m:mcJc m:val="center"/>
                                  </m:mcPr>
                                </m:mc>
                              </m:mcs>
                              <m:ctrlPr>
                                <a:rPr lang="it-IT" i="1">
                                  <a:solidFill>
                                    <a:srgbClr val="000000"/>
                                  </a:solidFill>
                                  <a:latin typeface="Cambria Math" panose="02040503050406030204" pitchFamily="18" charset="0"/>
                                </a:rPr>
                              </m:ctrlPr>
                            </m:mPr>
                            <m:mr>
                              <m:e/>
                              <m:e/>
                            </m:mr>
                            <m:mr>
                              <m:e/>
                              <m:e/>
                            </m:mr>
                          </m:m>
                          <m:r>
                            <a:rPr lang="it-IT" b="0" i="1" smtClean="0">
                              <a:solidFill>
                                <a:srgbClr val="000000"/>
                              </a:solidFill>
                              <a:latin typeface="Cambria Math" panose="02040503050406030204" pitchFamily="18" charset="0"/>
                            </a:rPr>
                            <m:t>            </m:t>
                          </m:r>
                        </m:e>
                      </m:d>
                    </m:oMath>
                  </m:oMathPara>
                </a14:m>
                <a:endParaRPr lang="it-IT" dirty="0"/>
              </a:p>
            </p:txBody>
          </p:sp>
        </mc:Choice>
        <mc:Fallback xmlns="">
          <p:sp>
            <p:nvSpPr>
              <p:cNvPr id="219146" name="Object 10">
                <a:extLst>
                  <a:ext uri="{FF2B5EF4-FFF2-40B4-BE49-F238E27FC236}">
                    <a16:creationId xmlns:a16="http://schemas.microsoft.com/office/drawing/2014/main" id="{499606FA-D784-4881-BBB5-9EE2875C10D3}"/>
                  </a:ext>
                </a:extLst>
              </p:cNvPr>
              <p:cNvSpPr txBox="1">
                <a:spLocks noRot="1" noChangeAspect="1" noMove="1" noResize="1" noEditPoints="1" noAdjustHandles="1" noChangeArrowheads="1" noChangeShapeType="1" noTextEdit="1"/>
              </p:cNvSpPr>
              <p:nvPr/>
            </p:nvSpPr>
            <p:spPr bwMode="auto">
              <a:xfrm>
                <a:off x="2541180" y="3710763"/>
                <a:ext cx="7325833" cy="2064561"/>
              </a:xfrm>
              <a:prstGeom prst="rect">
                <a:avLst/>
              </a:prstGeom>
              <a:blipFill>
                <a:blip r:embed="rId4"/>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48" name="Object 12">
                <a:extLst>
                  <a:ext uri="{FF2B5EF4-FFF2-40B4-BE49-F238E27FC236}">
                    <a16:creationId xmlns:a16="http://schemas.microsoft.com/office/drawing/2014/main" id="{881669DD-7BD9-4504-8E43-2E00511C1220}"/>
                  </a:ext>
                </a:extLst>
              </p:cNvPr>
              <p:cNvSpPr txBox="1"/>
              <p:nvPr/>
            </p:nvSpPr>
            <p:spPr bwMode="auto">
              <a:xfrm>
                <a:off x="3175746" y="3824097"/>
                <a:ext cx="1548480" cy="727506"/>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m>
                        <m:mPr>
                          <m:mcs>
                            <m:mc>
                              <m:mcPr>
                                <m:count m:val="2"/>
                                <m:mcJc m:val="center"/>
                              </m:mcPr>
                            </m:mc>
                          </m:mcs>
                          <m:ctrlPr>
                            <a:rPr lang="it-IT" sz="2000" i="1" dirty="0" smtClean="0">
                              <a:solidFill>
                                <a:srgbClr val="000000"/>
                              </a:solidFill>
                              <a:latin typeface="Cambria Math" panose="02040503050406030204" pitchFamily="18" charset="0"/>
                            </a:rPr>
                          </m:ctrlPr>
                        </m:mPr>
                        <m:mr>
                          <m:e>
                            <m:sSub>
                              <m:sSubPr>
                                <m:ctrlPr>
                                  <a:rPr lang="it-IT" sz="2000" i="1" dirty="0" smtClean="0">
                                    <a:solidFill>
                                      <a:srgbClr val="000000"/>
                                    </a:solidFill>
                                    <a:latin typeface="Cambria Math" panose="02040503050406030204" pitchFamily="18" charset="0"/>
                                  </a:rPr>
                                </m:ctrlPr>
                              </m:sSubPr>
                              <m:e>
                                <m:r>
                                  <a:rPr lang="it-IT" sz="2000" b="0" i="1" dirty="0" smtClean="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11</m:t>
                                </m:r>
                              </m:sub>
                            </m:sSub>
                            <m:r>
                              <m:rPr>
                                <m:brk m:alnAt="7"/>
                              </m:rPr>
                              <a:rPr lang="it-IT" sz="2000" b="0" i="1" dirty="0" smtClean="0">
                                <a:solidFill>
                                  <a:srgbClr val="000000"/>
                                </a:solidFill>
                                <a:latin typeface="Cambria Math" panose="02040503050406030204" pitchFamily="18" charset="0"/>
                              </a:rPr>
                              <m:t>(</m:t>
                            </m:r>
                            <m:r>
                              <a:rPr lang="it-IT" sz="2000" b="0" i="1" dirty="0" smtClean="0">
                                <a:solidFill>
                                  <a:srgbClr val="000000"/>
                                </a:solidFill>
                                <a:latin typeface="Cambria Math" panose="02040503050406030204" pitchFamily="18" charset="0"/>
                              </a:rPr>
                              <m:t>𝑘</m:t>
                            </m:r>
                            <m:r>
                              <a:rPr lang="it-IT" sz="2000" b="0" i="1" dirty="0" smtClean="0">
                                <a:solidFill>
                                  <a:srgbClr val="000000"/>
                                </a:solidFill>
                                <a:latin typeface="Cambria Math" panose="02040503050406030204" pitchFamily="18" charset="0"/>
                              </a:rPr>
                              <m:t>)</m:t>
                            </m:r>
                          </m:e>
                          <m:e>
                            <m:sSub>
                              <m:sSubPr>
                                <m:ctrlPr>
                                  <a:rPr lang="it-IT" sz="2000" i="1" dirty="0" smtClean="0">
                                    <a:solidFill>
                                      <a:srgbClr val="000000"/>
                                    </a:solidFill>
                                    <a:latin typeface="Cambria Math" panose="02040503050406030204" pitchFamily="18" charset="0"/>
                                  </a:rPr>
                                </m:ctrlPr>
                              </m:sSubPr>
                              <m:e>
                                <m:r>
                                  <a:rPr lang="it-IT" sz="2000" b="0" i="1" dirty="0" smtClean="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13</m:t>
                                </m:r>
                              </m:sub>
                            </m:sSub>
                            <m:r>
                              <a:rPr lang="it-IT" sz="2000" b="0" i="1" dirty="0" smtClean="0">
                                <a:solidFill>
                                  <a:srgbClr val="000000"/>
                                </a:solidFill>
                                <a:latin typeface="Cambria Math" panose="02040503050406030204" pitchFamily="18" charset="0"/>
                              </a:rPr>
                              <m:t>(</m:t>
                            </m:r>
                            <m:r>
                              <a:rPr lang="it-IT" sz="2000" b="0" i="1" dirty="0" smtClean="0">
                                <a:solidFill>
                                  <a:srgbClr val="000000"/>
                                </a:solidFill>
                                <a:latin typeface="Cambria Math" panose="02040503050406030204" pitchFamily="18" charset="0"/>
                              </a:rPr>
                              <m:t>𝑘</m:t>
                            </m:r>
                            <m:r>
                              <a:rPr lang="it-IT" sz="2000" b="0" i="1" dirty="0" smtClean="0">
                                <a:solidFill>
                                  <a:srgbClr val="000000"/>
                                </a:solidFill>
                                <a:latin typeface="Cambria Math" panose="02040503050406030204" pitchFamily="18" charset="0"/>
                              </a:rPr>
                              <m:t>)</m:t>
                            </m:r>
                          </m:e>
                        </m:mr>
                        <m:mr>
                          <m:e>
                            <m:sSub>
                              <m:sSubPr>
                                <m:ctrlPr>
                                  <a:rPr lang="it-IT" sz="2000" i="1" dirty="0" smtClean="0">
                                    <a:solidFill>
                                      <a:srgbClr val="000000"/>
                                    </a:solidFill>
                                    <a:latin typeface="Cambria Math" panose="02040503050406030204" pitchFamily="18" charset="0"/>
                                  </a:rPr>
                                </m:ctrlPr>
                              </m:sSubPr>
                              <m:e>
                                <m:r>
                                  <a:rPr lang="it-IT" sz="2000" i="1" dirty="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2</m:t>
                                </m:r>
                                <m:r>
                                  <a:rPr lang="it-IT" sz="2000" i="1" dirty="0">
                                    <a:solidFill>
                                      <a:srgbClr val="000000"/>
                                    </a:solidFill>
                                    <a:latin typeface="Cambria Math" panose="02040503050406030204" pitchFamily="18" charset="0"/>
                                  </a:rPr>
                                  <m:t>1</m:t>
                                </m:r>
                              </m:sub>
                            </m:sSub>
                            <m:r>
                              <m:rPr>
                                <m:brk m:alnAt="7"/>
                              </m:rPr>
                              <a:rPr lang="it-IT" sz="2000" i="1" dirty="0">
                                <a:solidFill>
                                  <a:srgbClr val="000000"/>
                                </a:solidFill>
                                <a:latin typeface="Cambria Math" panose="02040503050406030204" pitchFamily="18" charset="0"/>
                              </a:rPr>
                              <m:t>(</m:t>
                            </m:r>
                            <m:r>
                              <a:rPr lang="it-IT" sz="2000" i="1" dirty="0">
                                <a:solidFill>
                                  <a:srgbClr val="000000"/>
                                </a:solidFill>
                                <a:latin typeface="Cambria Math" panose="02040503050406030204" pitchFamily="18" charset="0"/>
                              </a:rPr>
                              <m:t>𝑘</m:t>
                            </m:r>
                            <m:r>
                              <a:rPr lang="it-IT" sz="2000" i="1" dirty="0">
                                <a:solidFill>
                                  <a:srgbClr val="000000"/>
                                </a:solidFill>
                                <a:latin typeface="Cambria Math" panose="02040503050406030204" pitchFamily="18" charset="0"/>
                              </a:rPr>
                              <m:t>)</m:t>
                            </m:r>
                          </m:e>
                          <m:e>
                            <m:sSub>
                              <m:sSubPr>
                                <m:ctrlPr>
                                  <a:rPr lang="it-IT" sz="2000" i="1" dirty="0">
                                    <a:solidFill>
                                      <a:srgbClr val="000000"/>
                                    </a:solidFill>
                                    <a:latin typeface="Cambria Math" panose="02040503050406030204" pitchFamily="18" charset="0"/>
                                  </a:rPr>
                                </m:ctrlPr>
                              </m:sSubPr>
                              <m:e>
                                <m:r>
                                  <a:rPr lang="it-IT" sz="2000" i="1" dirty="0">
                                    <a:solidFill>
                                      <a:srgbClr val="000000"/>
                                    </a:solidFill>
                                    <a:latin typeface="Cambria Math" panose="02040503050406030204" pitchFamily="18" charset="0"/>
                                  </a:rPr>
                                  <m:t>𝑎</m:t>
                                </m:r>
                              </m:e>
                              <m:sub>
                                <m:r>
                                  <a:rPr lang="it-IT" sz="2000" b="0" i="1" dirty="0" smtClean="0">
                                    <a:solidFill>
                                      <a:srgbClr val="000000"/>
                                    </a:solidFill>
                                    <a:latin typeface="Cambria Math" panose="02040503050406030204" pitchFamily="18" charset="0"/>
                                  </a:rPr>
                                  <m:t>23</m:t>
                                </m:r>
                              </m:sub>
                            </m:sSub>
                            <m:r>
                              <m:rPr>
                                <m:brk m:alnAt="7"/>
                              </m:rPr>
                              <a:rPr lang="it-IT" sz="2000" i="1" dirty="0">
                                <a:solidFill>
                                  <a:srgbClr val="000000"/>
                                </a:solidFill>
                                <a:latin typeface="Cambria Math" panose="02040503050406030204" pitchFamily="18" charset="0"/>
                              </a:rPr>
                              <m:t>(</m:t>
                            </m:r>
                            <m:r>
                              <a:rPr lang="it-IT" sz="2000" i="1" dirty="0">
                                <a:solidFill>
                                  <a:srgbClr val="000000"/>
                                </a:solidFill>
                                <a:latin typeface="Cambria Math" panose="02040503050406030204" pitchFamily="18" charset="0"/>
                              </a:rPr>
                              <m:t>𝑘</m:t>
                            </m:r>
                            <m:r>
                              <a:rPr lang="it-IT" sz="2000" i="1" dirty="0">
                                <a:solidFill>
                                  <a:srgbClr val="000000"/>
                                </a:solidFill>
                                <a:latin typeface="Cambria Math" panose="02040503050406030204" pitchFamily="18" charset="0"/>
                              </a:rPr>
                              <m:t>)</m:t>
                            </m:r>
                          </m:e>
                        </m:mr>
                      </m:m>
                    </m:oMath>
                  </m:oMathPara>
                </a14:m>
                <a:endParaRPr lang="it-IT" dirty="0"/>
              </a:p>
            </p:txBody>
          </p:sp>
        </mc:Choice>
        <mc:Fallback xmlns="">
          <p:sp>
            <p:nvSpPr>
              <p:cNvPr id="219148" name="Object 12">
                <a:extLst>
                  <a:ext uri="{FF2B5EF4-FFF2-40B4-BE49-F238E27FC236}">
                    <a16:creationId xmlns:a16="http://schemas.microsoft.com/office/drawing/2014/main" id="{881669DD-7BD9-4504-8E43-2E00511C1220}"/>
                  </a:ext>
                </a:extLst>
              </p:cNvPr>
              <p:cNvSpPr txBox="1">
                <a:spLocks noRot="1" noChangeAspect="1" noMove="1" noResize="1" noEditPoints="1" noAdjustHandles="1" noChangeArrowheads="1" noChangeShapeType="1" noTextEdit="1"/>
              </p:cNvSpPr>
              <p:nvPr/>
            </p:nvSpPr>
            <p:spPr bwMode="auto">
              <a:xfrm>
                <a:off x="3175746" y="3824097"/>
                <a:ext cx="1548480" cy="727506"/>
              </a:xfrm>
              <a:prstGeom prst="rect">
                <a:avLst/>
              </a:prstGeom>
              <a:blipFill>
                <a:blip r:embed="rId5"/>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49" name="Object 13">
                <a:extLst>
                  <a:ext uri="{FF2B5EF4-FFF2-40B4-BE49-F238E27FC236}">
                    <a16:creationId xmlns:a16="http://schemas.microsoft.com/office/drawing/2014/main" id="{E78C4F7C-27AF-4E1F-BF86-8215B9B2489C}"/>
                  </a:ext>
                </a:extLst>
              </p:cNvPr>
              <p:cNvSpPr txBox="1"/>
              <p:nvPr/>
            </p:nvSpPr>
            <p:spPr bwMode="auto">
              <a:xfrm>
                <a:off x="6916090" y="3805256"/>
                <a:ext cx="673100" cy="7111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it-IT" sz="2000" i="1" smtClean="0">
                              <a:solidFill>
                                <a:srgbClr val="000000"/>
                              </a:solidFill>
                              <a:latin typeface="Cambria Math" panose="02040503050406030204" pitchFamily="18" charset="0"/>
                            </a:rPr>
                          </m:ctrlPr>
                        </m:mP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𝑒</m:t>
                                </m:r>
                              </m:e>
                              <m:sub>
                                <m:r>
                                  <a:rPr lang="it-IT" sz="2000" b="0" i="1" smtClean="0">
                                    <a:solidFill>
                                      <a:srgbClr val="000000"/>
                                    </a:solidFill>
                                    <a:latin typeface="Cambria Math" panose="02040503050406030204" pitchFamily="18" charset="0"/>
                                  </a:rPr>
                                  <m:t>3</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𝑛</m:t>
                            </m:r>
                            <m:r>
                              <a:rPr lang="it-IT" sz="2000" i="1">
                                <a:solidFill>
                                  <a:srgbClr val="000000"/>
                                </a:solidFill>
                                <a:latin typeface="Cambria Math" panose="02040503050406030204" pitchFamily="18" charset="0"/>
                              </a:rPr>
                              <m:t>)</m:t>
                            </m:r>
                          </m:e>
                        </m:mr>
                      </m:m>
                    </m:oMath>
                  </m:oMathPara>
                </a14:m>
                <a:endParaRPr lang="it-IT" dirty="0"/>
              </a:p>
            </p:txBody>
          </p:sp>
        </mc:Choice>
        <mc:Fallback xmlns="">
          <p:sp>
            <p:nvSpPr>
              <p:cNvPr id="219149" name="Object 13">
                <a:extLst>
                  <a:ext uri="{FF2B5EF4-FFF2-40B4-BE49-F238E27FC236}">
                    <a16:creationId xmlns:a16="http://schemas.microsoft.com/office/drawing/2014/main" id="{E78C4F7C-27AF-4E1F-BF86-8215B9B2489C}"/>
                  </a:ext>
                </a:extLst>
              </p:cNvPr>
              <p:cNvSpPr txBox="1">
                <a:spLocks noRot="1" noChangeAspect="1" noMove="1" noResize="1" noEditPoints="1" noAdjustHandles="1" noChangeArrowheads="1" noChangeShapeType="1" noTextEdit="1"/>
              </p:cNvSpPr>
              <p:nvPr/>
            </p:nvSpPr>
            <p:spPr bwMode="auto">
              <a:xfrm>
                <a:off x="6916090" y="3805256"/>
                <a:ext cx="673100" cy="711125"/>
              </a:xfrm>
              <a:prstGeom prst="rect">
                <a:avLst/>
              </a:prstGeom>
              <a:blipFill>
                <a:blip r:embed="rId6"/>
                <a:stretch>
                  <a:fillRect/>
                </a:stretch>
              </a:blipFill>
              <a:ln>
                <a:noFill/>
              </a:ln>
              <a:effectLst/>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9150" name="Object 14">
                <a:extLst>
                  <a:ext uri="{FF2B5EF4-FFF2-40B4-BE49-F238E27FC236}">
                    <a16:creationId xmlns:a16="http://schemas.microsoft.com/office/drawing/2014/main" id="{6831A308-D922-414B-8D64-A584B6F6962E}"/>
                  </a:ext>
                </a:extLst>
              </p:cNvPr>
              <p:cNvSpPr txBox="1"/>
              <p:nvPr/>
            </p:nvSpPr>
            <p:spPr bwMode="auto">
              <a:xfrm>
                <a:off x="6844506" y="5275056"/>
                <a:ext cx="5703887" cy="148590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it-IT" i="1" smtClean="0">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𝑘</m:t>
                          </m:r>
                        </m:e>
                        <m:sub>
                          <m:r>
                            <a:rPr lang="it-IT" i="1">
                              <a:solidFill>
                                <a:srgbClr val="000000"/>
                              </a:solidFill>
                              <a:latin typeface="Cambria Math" panose="02040503050406030204" pitchFamily="18" charset="0"/>
                            </a:rPr>
                            <m:t>12:</m:t>
                          </m:r>
                          <m:r>
                            <a:rPr lang="it-IT" i="1">
                              <a:solidFill>
                                <a:srgbClr val="000000"/>
                              </a:solidFill>
                              <a:latin typeface="Cambria Math" panose="02040503050406030204" pitchFamily="18" charset="0"/>
                            </a:rPr>
                            <m:t>𝐘</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d>
                            <m:dPr>
                              <m:begChr m:val="|"/>
                              <m:endChr m:val="|"/>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(13)</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num>
                        <m:den>
                          <m:sSup>
                            <m:sSupPr>
                              <m:ctrlPr>
                                <a:rPr lang="it-IT" i="1">
                                  <a:solidFill>
                                    <a:srgbClr val="000000"/>
                                  </a:solidFill>
                                  <a:latin typeface="Cambria Math" panose="02040503050406030204" pitchFamily="18" charset="0"/>
                                </a:rPr>
                              </m:ctrlPr>
                            </m:sSupPr>
                            <m:e>
                              <m:d>
                                <m:dPr>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(11)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𝑆</m:t>
                                      </m:r>
                                    </m:e>
                                    <m:sub>
                                      <m:r>
                                        <a:rPr lang="it-IT" i="1">
                                          <a:solidFill>
                                            <a:srgbClr val="000000"/>
                                          </a:solidFill>
                                          <a:latin typeface="Cambria Math" panose="02040503050406030204" pitchFamily="18" charset="0"/>
                                        </a:rPr>
                                        <m:t>𝐗</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𝐘</m:t>
                                      </m:r>
                                      <m:r>
                                        <a:rPr lang="it-IT" i="1">
                                          <a:solidFill>
                                            <a:srgbClr val="000000"/>
                                          </a:solidFill>
                                          <a:latin typeface="Cambria Math" panose="02040503050406030204" pitchFamily="18" charset="0"/>
                                        </a:rPr>
                                        <m:t>(33)</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e>
                            <m:sup>
                              <m:r>
                                <a:rPr lang="it-IT" i="1">
                                  <a:solidFill>
                                    <a:srgbClr val="000000"/>
                                  </a:solidFill>
                                  <a:latin typeface="Cambria Math" panose="02040503050406030204" pitchFamily="18" charset="0"/>
                                </a:rPr>
                                <m:t>1/2</m:t>
                              </m:r>
                            </m:sup>
                          </m:sSup>
                        </m:den>
                      </m:f>
                    </m:oMath>
                  </m:oMathPara>
                </a14:m>
                <a:endParaRPr lang="it-IT" dirty="0"/>
              </a:p>
            </p:txBody>
          </p:sp>
        </mc:Choice>
        <mc:Fallback xmlns="">
          <p:sp>
            <p:nvSpPr>
              <p:cNvPr id="219150" name="Object 14">
                <a:extLst>
                  <a:ext uri="{FF2B5EF4-FFF2-40B4-BE49-F238E27FC236}">
                    <a16:creationId xmlns:a16="http://schemas.microsoft.com/office/drawing/2014/main" id="{6831A308-D922-414B-8D64-A584B6F6962E}"/>
                  </a:ext>
                </a:extLst>
              </p:cNvPr>
              <p:cNvSpPr txBox="1">
                <a:spLocks noRot="1" noChangeAspect="1" noMove="1" noResize="1" noEditPoints="1" noAdjustHandles="1" noChangeArrowheads="1" noChangeShapeType="1" noTextEdit="1"/>
              </p:cNvSpPr>
              <p:nvPr/>
            </p:nvSpPr>
            <p:spPr bwMode="auto">
              <a:xfrm>
                <a:off x="6844506" y="5275056"/>
                <a:ext cx="5703887" cy="1485900"/>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Object 12">
                <a:extLst>
                  <a:ext uri="{FF2B5EF4-FFF2-40B4-BE49-F238E27FC236}">
                    <a16:creationId xmlns:a16="http://schemas.microsoft.com/office/drawing/2014/main" id="{B9C21C15-D5E5-4B35-B102-FC7AAAE501E7}"/>
                  </a:ext>
                </a:extLst>
              </p:cNvPr>
              <p:cNvSpPr txBox="1"/>
              <p:nvPr/>
            </p:nvSpPr>
            <p:spPr bwMode="auto">
              <a:xfrm>
                <a:off x="5158176" y="3851938"/>
                <a:ext cx="1081087" cy="826077"/>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m>
                        <m:mPr>
                          <m:plcHide m:val="on"/>
                          <m:mcs>
                            <m:mc>
                              <m:mcPr>
                                <m:count m:val="1"/>
                                <m:mcJc m:val="center"/>
                              </m:mcPr>
                            </m:mc>
                          </m:mcs>
                          <m:ctrlPr>
                            <a:rPr lang="it-IT" sz="3300" i="1" smtClean="0">
                              <a:solidFill>
                                <a:srgbClr val="000000"/>
                              </a:solidFill>
                              <a:latin typeface="Cambria Math" panose="02040503050406030204" pitchFamily="18" charset="0"/>
                            </a:rPr>
                          </m:ctrlPr>
                        </m:mPr>
                        <m:mr>
                          <m:e>
                            <m:sSub>
                              <m:sSubPr>
                                <m:ctrlPr>
                                  <a:rPr lang="it-IT" sz="3300" i="1">
                                    <a:solidFill>
                                      <a:srgbClr val="000000"/>
                                    </a:solidFill>
                                    <a:latin typeface="Cambria Math" panose="02040503050406030204" pitchFamily="18" charset="0"/>
                                  </a:rPr>
                                </m:ctrlPr>
                              </m:sSubPr>
                              <m:e>
                                <m:r>
                                  <a:rPr lang="it-IT" sz="3300" i="1">
                                    <a:solidFill>
                                      <a:srgbClr val="000000"/>
                                    </a:solidFill>
                                    <a:latin typeface="Cambria Math" panose="02040503050406030204" pitchFamily="18" charset="0"/>
                                  </a:rPr>
                                  <m:t>𝑥</m:t>
                                </m:r>
                              </m:e>
                              <m:sub>
                                <m:r>
                                  <a:rPr lang="it-IT" sz="3300" i="1">
                                    <a:solidFill>
                                      <a:srgbClr val="000000"/>
                                    </a:solidFill>
                                    <a:latin typeface="Cambria Math" panose="02040503050406030204" pitchFamily="18" charset="0"/>
                                  </a:rPr>
                                  <m:t>1</m:t>
                                </m:r>
                              </m:sub>
                            </m:sSub>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𝑛</m:t>
                            </m:r>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𝑘</m:t>
                            </m:r>
                            <m:r>
                              <a:rPr lang="it-IT" sz="3300" i="1">
                                <a:solidFill>
                                  <a:srgbClr val="000000"/>
                                </a:solidFill>
                                <a:latin typeface="Cambria Math" panose="02040503050406030204" pitchFamily="18" charset="0"/>
                              </a:rPr>
                              <m:t>)</m:t>
                            </m:r>
                          </m:e>
                        </m:mr>
                        <m:mr>
                          <m:e>
                            <m:sSub>
                              <m:sSubPr>
                                <m:ctrlPr>
                                  <a:rPr lang="it-IT" sz="3300" i="1">
                                    <a:solidFill>
                                      <a:srgbClr val="000000"/>
                                    </a:solidFill>
                                    <a:latin typeface="Cambria Math" panose="02040503050406030204" pitchFamily="18" charset="0"/>
                                  </a:rPr>
                                </m:ctrlPr>
                              </m:sSubPr>
                              <m:e>
                                <m:r>
                                  <a:rPr lang="it-IT" sz="3300" i="1">
                                    <a:solidFill>
                                      <a:srgbClr val="000000"/>
                                    </a:solidFill>
                                    <a:latin typeface="Cambria Math" panose="02040503050406030204" pitchFamily="18" charset="0"/>
                                  </a:rPr>
                                  <m:t>𝑥</m:t>
                                </m:r>
                              </m:e>
                              <m:sub>
                                <m:r>
                                  <a:rPr lang="it-IT" sz="3300" b="0" i="1" smtClean="0">
                                    <a:solidFill>
                                      <a:srgbClr val="000000"/>
                                    </a:solidFill>
                                    <a:latin typeface="Cambria Math" panose="02040503050406030204" pitchFamily="18" charset="0"/>
                                  </a:rPr>
                                  <m:t>3</m:t>
                                </m:r>
                              </m:sub>
                            </m:sSub>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𝑛</m:t>
                            </m:r>
                            <m:r>
                              <a:rPr lang="it-IT" sz="3300" i="1">
                                <a:solidFill>
                                  <a:srgbClr val="000000"/>
                                </a:solidFill>
                                <a:latin typeface="Cambria Math" panose="02040503050406030204" pitchFamily="18" charset="0"/>
                              </a:rPr>
                              <m:t>−</m:t>
                            </m:r>
                            <m:r>
                              <a:rPr lang="it-IT" sz="3300" i="1">
                                <a:solidFill>
                                  <a:srgbClr val="000000"/>
                                </a:solidFill>
                                <a:latin typeface="Cambria Math" panose="02040503050406030204" pitchFamily="18" charset="0"/>
                              </a:rPr>
                              <m:t>𝑘</m:t>
                            </m:r>
                            <m:r>
                              <a:rPr lang="it-IT" sz="3300" i="1">
                                <a:solidFill>
                                  <a:srgbClr val="000000"/>
                                </a:solidFill>
                                <a:latin typeface="Cambria Math" panose="02040503050406030204" pitchFamily="18" charset="0"/>
                              </a:rPr>
                              <m:t>)</m:t>
                            </m:r>
                          </m:e>
                        </m:mr>
                      </m:m>
                    </m:oMath>
                  </m:oMathPara>
                </a14:m>
                <a:endParaRPr lang="it-IT" dirty="0"/>
              </a:p>
            </p:txBody>
          </p:sp>
        </mc:Choice>
        <mc:Fallback xmlns="">
          <p:sp>
            <p:nvSpPr>
              <p:cNvPr id="16" name="Object 12">
                <a:extLst>
                  <a:ext uri="{FF2B5EF4-FFF2-40B4-BE49-F238E27FC236}">
                    <a16:creationId xmlns:a16="http://schemas.microsoft.com/office/drawing/2014/main" id="{B9C21C15-D5E5-4B35-B102-FC7AAAE501E7}"/>
                  </a:ext>
                </a:extLst>
              </p:cNvPr>
              <p:cNvSpPr txBox="1">
                <a:spLocks noRot="1" noChangeAspect="1" noMove="1" noResize="1" noEditPoints="1" noAdjustHandles="1" noChangeArrowheads="1" noChangeShapeType="1" noTextEdit="1"/>
              </p:cNvSpPr>
              <p:nvPr/>
            </p:nvSpPr>
            <p:spPr bwMode="auto">
              <a:xfrm>
                <a:off x="5158176" y="3851938"/>
                <a:ext cx="1081087" cy="826077"/>
              </a:xfrm>
              <a:prstGeom prst="rect">
                <a:avLst/>
              </a:prstGeom>
              <a:blipFill>
                <a:blip r:embed="rId8"/>
                <a:stretch>
                  <a:fillRect/>
                </a:stretch>
              </a:blipFill>
              <a:ln>
                <a:noFill/>
              </a:ln>
              <a:effectLst/>
            </p:spPr>
            <p:txBody>
              <a:bodyPr/>
              <a:lstStyle/>
              <a:p>
                <a:r>
                  <a:rPr lang="it-IT">
                    <a:noFill/>
                  </a:rPr>
                  <a:t> </a:t>
                </a:r>
              </a:p>
            </p:txBody>
          </p:sp>
        </mc:Fallback>
      </mc:AlternateContent>
      <p:sp>
        <p:nvSpPr>
          <p:cNvPr id="18" name="CasellaDiTesto 17">
            <a:extLst>
              <a:ext uri="{FF2B5EF4-FFF2-40B4-BE49-F238E27FC236}">
                <a16:creationId xmlns:a16="http://schemas.microsoft.com/office/drawing/2014/main" id="{4D60024F-D81F-4559-8731-7DFC93F06D2B}"/>
              </a:ext>
            </a:extLst>
          </p:cNvPr>
          <p:cNvSpPr txBox="1"/>
          <p:nvPr/>
        </p:nvSpPr>
        <p:spPr>
          <a:xfrm flipH="1">
            <a:off x="6754092" y="4776005"/>
            <a:ext cx="2516728" cy="400110"/>
          </a:xfrm>
          <a:prstGeom prst="rect">
            <a:avLst/>
          </a:prstGeom>
          <a:noFill/>
        </p:spPr>
        <p:txBody>
          <a:bodyPr wrap="square" rtlCol="0">
            <a:spAutoFit/>
          </a:bodyPr>
          <a:lstStyle/>
          <a:p>
            <a:r>
              <a:rPr lang="it-IT" sz="2000" dirty="0" err="1">
                <a:solidFill>
                  <a:srgbClr val="FF0000"/>
                </a:solidFill>
              </a:rPr>
              <a:t>Partial</a:t>
            </a:r>
            <a:r>
              <a:rPr lang="it-IT" sz="2000" dirty="0">
                <a:solidFill>
                  <a:srgbClr val="FF0000"/>
                </a:solidFill>
              </a:rPr>
              <a:t> </a:t>
            </a:r>
            <a:r>
              <a:rPr lang="it-IT" sz="2000" dirty="0" err="1">
                <a:solidFill>
                  <a:srgbClr val="FF0000"/>
                </a:solidFill>
              </a:rPr>
              <a:t>coherence</a:t>
            </a:r>
            <a:endParaRPr lang="it-IT" sz="2000" dirty="0">
              <a:solidFill>
                <a:srgbClr val="FF0000"/>
              </a:solidFill>
            </a:endParaRPr>
          </a:p>
        </p:txBody>
      </p:sp>
      <p:sp>
        <p:nvSpPr>
          <p:cNvPr id="2" name="Text Box 6">
            <a:extLst>
              <a:ext uri="{FF2B5EF4-FFF2-40B4-BE49-F238E27FC236}">
                <a16:creationId xmlns:a16="http://schemas.microsoft.com/office/drawing/2014/main" id="{636C6F27-6FDD-2216-2CC5-033C723E3295}"/>
              </a:ext>
            </a:extLst>
          </p:cNvPr>
          <p:cNvSpPr txBox="1">
            <a:spLocks noChangeArrowheads="1"/>
          </p:cNvSpPr>
          <p:nvPr/>
        </p:nvSpPr>
        <p:spPr bwMode="auto">
          <a:xfrm>
            <a:off x="499052" y="368596"/>
            <a:ext cx="3342582"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Partition</a:t>
            </a:r>
            <a:r>
              <a:rPr lang="it-IT" altLang="it-IT" sz="2200" b="1" dirty="0">
                <a:solidFill>
                  <a:schemeClr val="tx2"/>
                </a:solidFill>
                <a:latin typeface="Arial"/>
                <a:ea typeface="+mj-ea"/>
                <a:cs typeface="Arial"/>
              </a:rPr>
              <a:t> of the </a:t>
            </a:r>
            <a:r>
              <a:rPr lang="it-IT" altLang="it-IT" sz="2200" b="1" dirty="0" err="1">
                <a:solidFill>
                  <a:schemeClr val="tx2"/>
                </a:solidFill>
                <a:latin typeface="Arial"/>
                <a:ea typeface="+mj-ea"/>
                <a:cs typeface="Arial"/>
              </a:rPr>
              <a:t>process</a:t>
            </a:r>
            <a:endParaRPr lang="it-IT" altLang="it-IT" sz="2200" b="1" dirty="0">
              <a:solidFill>
                <a:schemeClr val="tx2"/>
              </a:solidFill>
              <a:latin typeface="Arial"/>
              <a:ea typeface="+mj-ea"/>
              <a:cs typeface="Arial"/>
            </a:endParaRPr>
          </a:p>
        </p:txBody>
      </p:sp>
    </p:spTree>
    <p:extLst>
      <p:ext uri="{BB962C8B-B14F-4D97-AF65-F5344CB8AC3E}">
        <p14:creationId xmlns:p14="http://schemas.microsoft.com/office/powerpoint/2010/main" val="185913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5446354" y="682239"/>
            <a:ext cx="2057400" cy="461665"/>
          </a:xfrm>
          <a:prstGeom prst="rect">
            <a:avLst/>
          </a:prstGeom>
          <a:solidFill>
            <a:schemeClr val="accent1">
              <a:lumMod val="7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GB" sz="2400" i="1" dirty="0">
                <a:solidFill>
                  <a:prstClr val="white"/>
                </a:solidFill>
                <a:latin typeface="Arial"/>
                <a:cs typeface="Arial"/>
              </a:rPr>
              <a:t>II generation</a:t>
            </a:r>
          </a:p>
        </p:txBody>
      </p:sp>
      <p:sp>
        <p:nvSpPr>
          <p:cNvPr id="54275" name="Text Box 6"/>
          <p:cNvSpPr txBox="1">
            <a:spLocks noChangeArrowheads="1"/>
          </p:cNvSpPr>
          <p:nvPr/>
        </p:nvSpPr>
        <p:spPr bwMode="auto">
          <a:xfrm>
            <a:off x="9362688" y="675054"/>
            <a:ext cx="2009775" cy="461665"/>
          </a:xfrm>
          <a:prstGeom prst="rect">
            <a:avLst/>
          </a:prstGeom>
          <a:solidFill>
            <a:schemeClr val="accent1">
              <a:lumMod val="7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GB" sz="2400" i="1" dirty="0">
                <a:solidFill>
                  <a:prstClr val="white"/>
                </a:solidFill>
                <a:latin typeface="Arial"/>
                <a:cs typeface="Arial"/>
              </a:rPr>
              <a:t>III generation</a:t>
            </a:r>
          </a:p>
        </p:txBody>
      </p:sp>
      <p:sp>
        <p:nvSpPr>
          <p:cNvPr id="54278" name="Line 28"/>
          <p:cNvSpPr>
            <a:spLocks noChangeShapeType="1"/>
          </p:cNvSpPr>
          <p:nvPr/>
        </p:nvSpPr>
        <p:spPr bwMode="auto">
          <a:xfrm flipH="1">
            <a:off x="8453069" y="779895"/>
            <a:ext cx="34925" cy="5327650"/>
          </a:xfrm>
          <a:prstGeom prst="line">
            <a:avLst/>
          </a:prstGeom>
          <a:noFill/>
          <a:ln w="19050">
            <a:solidFill>
              <a:srgbClr val="800000"/>
            </a:solidFill>
            <a:prstDash val="dash"/>
            <a:round/>
            <a:headEnd/>
            <a:tailEnd/>
          </a:ln>
        </p:spPr>
        <p:txBody>
          <a:bodyPr>
            <a:prstTxWarp prst="textNoShape">
              <a:avLst/>
            </a:prstTxWarp>
          </a:bodyPr>
          <a:lstStyle/>
          <a:p>
            <a:pPr fontAlgn="base">
              <a:spcBef>
                <a:spcPct val="0"/>
              </a:spcBef>
              <a:spcAft>
                <a:spcPct val="0"/>
              </a:spcAft>
            </a:pPr>
            <a:endParaRPr lang="en-GB" sz="1000" i="1" dirty="0">
              <a:solidFill>
                <a:prstClr val="black"/>
              </a:solidFill>
              <a:latin typeface="Times New Roman" pitchFamily="-112" charset="0"/>
              <a:cs typeface="Arial" charset="0"/>
            </a:endParaRPr>
          </a:p>
        </p:txBody>
      </p:sp>
      <p:sp>
        <p:nvSpPr>
          <p:cNvPr id="54279" name="Line 30"/>
          <p:cNvSpPr>
            <a:spLocks noChangeShapeType="1"/>
          </p:cNvSpPr>
          <p:nvPr/>
        </p:nvSpPr>
        <p:spPr bwMode="auto">
          <a:xfrm>
            <a:off x="531553" y="6101434"/>
            <a:ext cx="11354474" cy="0"/>
          </a:xfrm>
          <a:prstGeom prst="line">
            <a:avLst/>
          </a:prstGeom>
          <a:noFill/>
          <a:ln w="63500">
            <a:solidFill>
              <a:schemeClr val="accent1">
                <a:lumMod val="50000"/>
              </a:schemeClr>
            </a:solidFill>
            <a:round/>
            <a:headEnd/>
            <a:tailEnd type="triangle" w="med" len="med"/>
          </a:ln>
        </p:spPr>
        <p:txBody>
          <a:bodyPr>
            <a:prstTxWarp prst="textNoShape">
              <a:avLst/>
            </a:prstTxWarp>
          </a:bodyPr>
          <a:lstStyle/>
          <a:p>
            <a:pPr fontAlgn="base">
              <a:spcBef>
                <a:spcPct val="0"/>
              </a:spcBef>
              <a:spcAft>
                <a:spcPct val="0"/>
              </a:spcAft>
            </a:pPr>
            <a:endParaRPr lang="en-GB" sz="1000" i="1">
              <a:solidFill>
                <a:prstClr val="black"/>
              </a:solidFill>
              <a:latin typeface="Times New Roman" pitchFamily="-112" charset="0"/>
              <a:cs typeface="Arial" charset="0"/>
            </a:endParaRPr>
          </a:p>
        </p:txBody>
      </p:sp>
      <p:sp>
        <p:nvSpPr>
          <p:cNvPr id="54280" name="Line 32"/>
          <p:cNvSpPr>
            <a:spLocks noChangeShapeType="1"/>
          </p:cNvSpPr>
          <p:nvPr/>
        </p:nvSpPr>
        <p:spPr bwMode="auto">
          <a:xfrm flipV="1">
            <a:off x="717255" y="714014"/>
            <a:ext cx="0" cy="5459413"/>
          </a:xfrm>
          <a:prstGeom prst="line">
            <a:avLst/>
          </a:prstGeom>
          <a:noFill/>
          <a:ln w="63500">
            <a:solidFill>
              <a:schemeClr val="accent1">
                <a:lumMod val="50000"/>
              </a:schemeClr>
            </a:solidFill>
            <a:round/>
            <a:headEnd/>
            <a:tailEnd type="triangle" w="med" len="med"/>
          </a:ln>
        </p:spPr>
        <p:txBody>
          <a:bodyPr>
            <a:prstTxWarp prst="textNoShape">
              <a:avLst/>
            </a:prstTxWarp>
          </a:bodyPr>
          <a:lstStyle/>
          <a:p>
            <a:pPr fontAlgn="base">
              <a:spcBef>
                <a:spcPct val="0"/>
              </a:spcBef>
              <a:spcAft>
                <a:spcPct val="0"/>
              </a:spcAft>
            </a:pPr>
            <a:endParaRPr lang="en-GB" sz="1000" i="1" dirty="0">
              <a:solidFill>
                <a:prstClr val="black"/>
              </a:solidFill>
              <a:latin typeface="Times New Roman" pitchFamily="-112" charset="0"/>
              <a:cs typeface="Arial" charset="0"/>
            </a:endParaRPr>
          </a:p>
        </p:txBody>
      </p:sp>
      <p:sp>
        <p:nvSpPr>
          <p:cNvPr id="54281" name="Text Box 33"/>
          <p:cNvSpPr txBox="1">
            <a:spLocks noChangeArrowheads="1"/>
          </p:cNvSpPr>
          <p:nvPr/>
        </p:nvSpPr>
        <p:spPr bwMode="auto">
          <a:xfrm rot="-5400000">
            <a:off x="-1932922" y="2947606"/>
            <a:ext cx="4484688" cy="46166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GB" sz="2400" dirty="0">
                <a:solidFill>
                  <a:prstClr val="black"/>
                </a:solidFill>
                <a:latin typeface="Arial"/>
                <a:cs typeface="Arial"/>
              </a:rPr>
              <a:t>Performance/complexity</a:t>
            </a:r>
          </a:p>
        </p:txBody>
      </p:sp>
      <p:sp>
        <p:nvSpPr>
          <p:cNvPr id="54282" name="Text Box 34"/>
          <p:cNvSpPr txBox="1">
            <a:spLocks noChangeArrowheads="1"/>
          </p:cNvSpPr>
          <p:nvPr/>
        </p:nvSpPr>
        <p:spPr bwMode="auto">
          <a:xfrm>
            <a:off x="5833613" y="260600"/>
            <a:ext cx="1693543" cy="246221"/>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GB" sz="1000" i="1">
                <a:solidFill>
                  <a:prstClr val="white"/>
                </a:solidFill>
                <a:latin typeface="Times New Roman" pitchFamily="-112" charset="0"/>
                <a:cs typeface="Arial" charset="0"/>
              </a:rPr>
              <a:t>biomimesi e nano dispositivi</a:t>
            </a:r>
          </a:p>
        </p:txBody>
      </p:sp>
      <p:sp>
        <p:nvSpPr>
          <p:cNvPr id="54285" name="CasellaDiTesto 36"/>
          <p:cNvSpPr txBox="1">
            <a:spLocks noChangeArrowheads="1"/>
          </p:cNvSpPr>
          <p:nvPr/>
        </p:nvSpPr>
        <p:spPr bwMode="auto">
          <a:xfrm>
            <a:off x="4564685" y="1747783"/>
            <a:ext cx="3933806" cy="954107"/>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r>
              <a:rPr lang="en-GB" sz="1400" i="1" dirty="0">
                <a:solidFill>
                  <a:prstClr val="black"/>
                </a:solidFill>
                <a:latin typeface="Arial"/>
                <a:cs typeface="Arial"/>
              </a:rPr>
              <a:t>Multichannel, multimodal, multiorgan integration, modelling, source reconstruction, connectivity</a:t>
            </a:r>
          </a:p>
        </p:txBody>
      </p:sp>
      <p:sp>
        <p:nvSpPr>
          <p:cNvPr id="2" name="Text Box 2">
            <a:extLst>
              <a:ext uri="{FF2B5EF4-FFF2-40B4-BE49-F238E27FC236}">
                <a16:creationId xmlns:a16="http://schemas.microsoft.com/office/drawing/2014/main" id="{12CDDBB6-5378-66DE-B2FF-0396AFEDF240}"/>
              </a:ext>
            </a:extLst>
          </p:cNvPr>
          <p:cNvSpPr txBox="1">
            <a:spLocks noChangeArrowheads="1"/>
          </p:cNvSpPr>
          <p:nvPr/>
        </p:nvSpPr>
        <p:spPr bwMode="auto">
          <a:xfrm>
            <a:off x="1621158" y="675054"/>
            <a:ext cx="2057400" cy="461665"/>
          </a:xfrm>
          <a:prstGeom prst="rect">
            <a:avLst/>
          </a:prstGeom>
          <a:solidFill>
            <a:schemeClr val="accent1">
              <a:lumMod val="7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GB" sz="2400" i="1" dirty="0">
                <a:solidFill>
                  <a:prstClr val="white"/>
                </a:solidFill>
                <a:latin typeface="Arial"/>
                <a:cs typeface="Arial"/>
              </a:rPr>
              <a:t>I generation</a:t>
            </a:r>
          </a:p>
        </p:txBody>
      </p:sp>
      <p:sp>
        <p:nvSpPr>
          <p:cNvPr id="16" name="CasellaDiTesto 36">
            <a:extLst>
              <a:ext uri="{FF2B5EF4-FFF2-40B4-BE49-F238E27FC236}">
                <a16:creationId xmlns:a16="http://schemas.microsoft.com/office/drawing/2014/main" id="{6C3539EC-C1C3-DB25-31F4-835114DB4828}"/>
              </a:ext>
            </a:extLst>
          </p:cNvPr>
          <p:cNvSpPr txBox="1">
            <a:spLocks noChangeArrowheads="1"/>
          </p:cNvSpPr>
          <p:nvPr/>
        </p:nvSpPr>
        <p:spPr bwMode="auto">
          <a:xfrm>
            <a:off x="823307" y="1870118"/>
            <a:ext cx="3501546" cy="2677656"/>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endParaRPr lang="en-GB" sz="1400" i="1" dirty="0">
              <a:solidFill>
                <a:prstClr val="black"/>
              </a:solidFill>
              <a:latin typeface="Arial"/>
              <a:cs typeface="Arial"/>
            </a:endParaRPr>
          </a:p>
          <a:p>
            <a:pPr fontAlgn="base">
              <a:spcBef>
                <a:spcPct val="0"/>
              </a:spcBef>
              <a:spcAft>
                <a:spcPct val="0"/>
              </a:spcAft>
            </a:pPr>
            <a:r>
              <a:rPr lang="en-GB" sz="1400" i="1" dirty="0">
                <a:solidFill>
                  <a:prstClr val="black"/>
                </a:solidFill>
                <a:latin typeface="Arial"/>
                <a:cs typeface="Arial"/>
              </a:rPr>
              <a:t>From visual inspection to computerized analysis of signals: long time recordings (Holter),  high density recordings and physiological mapping (EEG, ECG, …), signal compression</a:t>
            </a:r>
          </a:p>
        </p:txBody>
      </p:sp>
      <p:sp>
        <p:nvSpPr>
          <p:cNvPr id="25" name="Line 27">
            <a:extLst>
              <a:ext uri="{FF2B5EF4-FFF2-40B4-BE49-F238E27FC236}">
                <a16:creationId xmlns:a16="http://schemas.microsoft.com/office/drawing/2014/main" id="{D2C233DD-7B99-45DD-6556-12E8B1471D24}"/>
              </a:ext>
            </a:extLst>
          </p:cNvPr>
          <p:cNvSpPr>
            <a:spLocks noChangeShapeType="1"/>
          </p:cNvSpPr>
          <p:nvPr/>
        </p:nvSpPr>
        <p:spPr bwMode="auto">
          <a:xfrm flipH="1">
            <a:off x="4425557" y="642864"/>
            <a:ext cx="71437" cy="5400675"/>
          </a:xfrm>
          <a:prstGeom prst="line">
            <a:avLst/>
          </a:prstGeom>
          <a:noFill/>
          <a:ln w="19050">
            <a:solidFill>
              <a:srgbClr val="800000"/>
            </a:solidFill>
            <a:prstDash val="dash"/>
            <a:round/>
            <a:headEnd/>
            <a:tailEnd/>
          </a:ln>
        </p:spPr>
        <p:txBody>
          <a:bodyPr>
            <a:prstTxWarp prst="textNoShape">
              <a:avLst/>
            </a:prstTxWarp>
          </a:bodyPr>
          <a:lstStyle/>
          <a:p>
            <a:pPr fontAlgn="base">
              <a:spcBef>
                <a:spcPct val="0"/>
              </a:spcBef>
              <a:spcAft>
                <a:spcPct val="0"/>
              </a:spcAft>
            </a:pPr>
            <a:endParaRPr lang="en-GB" sz="1000" i="1">
              <a:solidFill>
                <a:prstClr val="black"/>
              </a:solidFill>
              <a:latin typeface="Times New Roman" pitchFamily="-112" charset="0"/>
              <a:cs typeface="Arial" charset="0"/>
            </a:endParaRPr>
          </a:p>
        </p:txBody>
      </p:sp>
      <p:sp>
        <p:nvSpPr>
          <p:cNvPr id="27" name="CasellaDiTesto 26">
            <a:extLst>
              <a:ext uri="{FF2B5EF4-FFF2-40B4-BE49-F238E27FC236}">
                <a16:creationId xmlns:a16="http://schemas.microsoft.com/office/drawing/2014/main" id="{D0C1AF3B-04D4-C287-F0CD-644A81FFF324}"/>
              </a:ext>
            </a:extLst>
          </p:cNvPr>
          <p:cNvSpPr txBox="1"/>
          <p:nvPr/>
        </p:nvSpPr>
        <p:spPr>
          <a:xfrm>
            <a:off x="1556313" y="1202651"/>
            <a:ext cx="2098764" cy="584775"/>
          </a:xfrm>
          <a:prstGeom prst="rect">
            <a:avLst/>
          </a:prstGeom>
          <a:noFill/>
        </p:spPr>
        <p:txBody>
          <a:bodyPr wrap="square">
            <a:spAutoFit/>
          </a:bodyPr>
          <a:lstStyle/>
          <a:p>
            <a:pPr algn="ctr"/>
            <a:r>
              <a:rPr lang="en-GB" sz="1600" b="1" dirty="0">
                <a:solidFill>
                  <a:prstClr val="black"/>
                </a:solidFill>
                <a:latin typeface="Arial"/>
                <a:cs typeface="Arial"/>
              </a:rPr>
              <a:t>Very low temporal &amp; spatial resolution</a:t>
            </a:r>
            <a:endParaRPr lang="en-GB" sz="1400" dirty="0"/>
          </a:p>
        </p:txBody>
      </p:sp>
      <p:sp>
        <p:nvSpPr>
          <p:cNvPr id="28" name="CasellaDiTesto 27">
            <a:extLst>
              <a:ext uri="{FF2B5EF4-FFF2-40B4-BE49-F238E27FC236}">
                <a16:creationId xmlns:a16="http://schemas.microsoft.com/office/drawing/2014/main" id="{013BA0AD-4533-E450-E3EB-9C39900D85BD}"/>
              </a:ext>
            </a:extLst>
          </p:cNvPr>
          <p:cNvSpPr txBox="1"/>
          <p:nvPr/>
        </p:nvSpPr>
        <p:spPr>
          <a:xfrm>
            <a:off x="5340702" y="1220646"/>
            <a:ext cx="2381772" cy="584775"/>
          </a:xfrm>
          <a:prstGeom prst="rect">
            <a:avLst/>
          </a:prstGeom>
          <a:noFill/>
        </p:spPr>
        <p:txBody>
          <a:bodyPr wrap="square">
            <a:spAutoFit/>
          </a:bodyPr>
          <a:lstStyle/>
          <a:p>
            <a:pPr algn="ctr"/>
            <a:r>
              <a:rPr lang="en-GB" sz="1600" b="1" dirty="0">
                <a:solidFill>
                  <a:prstClr val="black"/>
                </a:solidFill>
                <a:latin typeface="Arial"/>
                <a:cs typeface="Arial"/>
              </a:rPr>
              <a:t>Improved temporal and spatial resolution</a:t>
            </a:r>
          </a:p>
        </p:txBody>
      </p:sp>
      <p:sp>
        <p:nvSpPr>
          <p:cNvPr id="30" name="CasellaDiTesto 29">
            <a:extLst>
              <a:ext uri="{FF2B5EF4-FFF2-40B4-BE49-F238E27FC236}">
                <a16:creationId xmlns:a16="http://schemas.microsoft.com/office/drawing/2014/main" id="{9E6BA8EB-305C-F5E0-143C-84A8252AD7C2}"/>
              </a:ext>
            </a:extLst>
          </p:cNvPr>
          <p:cNvSpPr txBox="1"/>
          <p:nvPr/>
        </p:nvSpPr>
        <p:spPr>
          <a:xfrm>
            <a:off x="8987761" y="1202651"/>
            <a:ext cx="2798057" cy="584775"/>
          </a:xfrm>
          <a:prstGeom prst="rect">
            <a:avLst/>
          </a:prstGeom>
          <a:noFill/>
        </p:spPr>
        <p:txBody>
          <a:bodyPr wrap="square">
            <a:spAutoFit/>
          </a:bodyPr>
          <a:lstStyle/>
          <a:p>
            <a:pPr algn="ctr"/>
            <a:r>
              <a:rPr lang="en-GB" sz="1600" b="1" dirty="0">
                <a:solidFill>
                  <a:prstClr val="black"/>
                </a:solidFill>
                <a:latin typeface="Arial"/>
                <a:cs typeface="Arial"/>
              </a:rPr>
              <a:t>High temporal and spatial resolution (AI era)</a:t>
            </a:r>
          </a:p>
        </p:txBody>
      </p:sp>
      <p:sp>
        <p:nvSpPr>
          <p:cNvPr id="34" name="CasellaDiTesto 33">
            <a:extLst>
              <a:ext uri="{FF2B5EF4-FFF2-40B4-BE49-F238E27FC236}">
                <a16:creationId xmlns:a16="http://schemas.microsoft.com/office/drawing/2014/main" id="{51A0F10A-16A6-4E1F-F168-9110445CB185}"/>
              </a:ext>
            </a:extLst>
          </p:cNvPr>
          <p:cNvSpPr txBox="1"/>
          <p:nvPr/>
        </p:nvSpPr>
        <p:spPr>
          <a:xfrm>
            <a:off x="1870934" y="6151136"/>
            <a:ext cx="94609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&lt; 90s</a:t>
            </a:r>
          </a:p>
        </p:txBody>
      </p:sp>
      <p:sp>
        <p:nvSpPr>
          <p:cNvPr id="36" name="CasellaDiTesto 35">
            <a:extLst>
              <a:ext uri="{FF2B5EF4-FFF2-40B4-BE49-F238E27FC236}">
                <a16:creationId xmlns:a16="http://schemas.microsoft.com/office/drawing/2014/main" id="{BAE3641A-0563-69A6-46B7-9407041F7C15}"/>
              </a:ext>
            </a:extLst>
          </p:cNvPr>
          <p:cNvSpPr txBox="1"/>
          <p:nvPr/>
        </p:nvSpPr>
        <p:spPr>
          <a:xfrm>
            <a:off x="4293775" y="6151136"/>
            <a:ext cx="4406138"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2000s -                           2010s</a:t>
            </a:r>
          </a:p>
        </p:txBody>
      </p:sp>
      <p:sp>
        <p:nvSpPr>
          <p:cNvPr id="38" name="CasellaDiTesto 37">
            <a:extLst>
              <a:ext uri="{FF2B5EF4-FFF2-40B4-BE49-F238E27FC236}">
                <a16:creationId xmlns:a16="http://schemas.microsoft.com/office/drawing/2014/main" id="{779E413C-3C55-166C-9C25-6EB48A9DF94D}"/>
              </a:ext>
            </a:extLst>
          </p:cNvPr>
          <p:cNvSpPr txBox="1"/>
          <p:nvPr/>
        </p:nvSpPr>
        <p:spPr>
          <a:xfrm>
            <a:off x="10327968" y="6151136"/>
            <a:ext cx="102463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2020s</a:t>
            </a:r>
          </a:p>
        </p:txBody>
      </p:sp>
      <p:pic>
        <p:nvPicPr>
          <p:cNvPr id="3" name="Picture 2">
            <a:extLst>
              <a:ext uri="{FF2B5EF4-FFF2-40B4-BE49-F238E27FC236}">
                <a16:creationId xmlns:a16="http://schemas.microsoft.com/office/drawing/2014/main" id="{2E872861-CF6B-7CBB-0342-0BD5981FC12A}"/>
              </a:ext>
            </a:extLst>
          </p:cNvPr>
          <p:cNvPicPr>
            <a:picLocks noChangeAspect="1"/>
          </p:cNvPicPr>
          <p:nvPr/>
        </p:nvPicPr>
        <p:blipFill>
          <a:blip r:embed="rId3"/>
          <a:stretch>
            <a:fillRect/>
          </a:stretch>
        </p:blipFill>
        <p:spPr>
          <a:xfrm>
            <a:off x="917538" y="1845320"/>
            <a:ext cx="1579999" cy="1579999"/>
          </a:xfrm>
          <a:prstGeom prst="rect">
            <a:avLst/>
          </a:prstGeom>
        </p:spPr>
      </p:pic>
      <p:pic>
        <p:nvPicPr>
          <p:cNvPr id="1026" name="Picture 2" descr="A High-Resolution Head and Brain Computer Model for Forward and Inverse EEG  Simulation | bioRxiv">
            <a:extLst>
              <a:ext uri="{FF2B5EF4-FFF2-40B4-BE49-F238E27FC236}">
                <a16:creationId xmlns:a16="http://schemas.microsoft.com/office/drawing/2014/main" id="{340D84DF-A6CC-4B1C-D078-395483B811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885"/>
          <a:stretch/>
        </p:blipFill>
        <p:spPr bwMode="auto">
          <a:xfrm>
            <a:off x="2613050" y="4399326"/>
            <a:ext cx="1508554" cy="1615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F3C452F-E3F9-6001-B81E-D62FF72DF225}"/>
              </a:ext>
            </a:extLst>
          </p:cNvPr>
          <p:cNvPicPr>
            <a:picLocks noChangeAspect="1"/>
          </p:cNvPicPr>
          <p:nvPr/>
        </p:nvPicPr>
        <p:blipFill>
          <a:blip r:embed="rId5"/>
          <a:stretch>
            <a:fillRect/>
          </a:stretch>
        </p:blipFill>
        <p:spPr>
          <a:xfrm>
            <a:off x="7105970" y="2851009"/>
            <a:ext cx="1055569" cy="1089003"/>
          </a:xfrm>
          <a:prstGeom prst="rect">
            <a:avLst/>
          </a:prstGeom>
        </p:spPr>
      </p:pic>
      <p:pic>
        <p:nvPicPr>
          <p:cNvPr id="5" name="Picture 4">
            <a:extLst>
              <a:ext uri="{FF2B5EF4-FFF2-40B4-BE49-F238E27FC236}">
                <a16:creationId xmlns:a16="http://schemas.microsoft.com/office/drawing/2014/main" id="{ECD142BB-8598-CA40-EE01-825F0CAE28DE}"/>
              </a:ext>
            </a:extLst>
          </p:cNvPr>
          <p:cNvPicPr>
            <a:picLocks noChangeAspect="1"/>
          </p:cNvPicPr>
          <p:nvPr/>
        </p:nvPicPr>
        <p:blipFill>
          <a:blip r:embed="rId6"/>
          <a:stretch>
            <a:fillRect/>
          </a:stretch>
        </p:blipFill>
        <p:spPr>
          <a:xfrm>
            <a:off x="4627658" y="2875478"/>
            <a:ext cx="2009273" cy="1406940"/>
          </a:xfrm>
          <a:prstGeom prst="rect">
            <a:avLst/>
          </a:prstGeom>
        </p:spPr>
      </p:pic>
      <p:pic>
        <p:nvPicPr>
          <p:cNvPr id="9" name="Picture 8">
            <a:extLst>
              <a:ext uri="{FF2B5EF4-FFF2-40B4-BE49-F238E27FC236}">
                <a16:creationId xmlns:a16="http://schemas.microsoft.com/office/drawing/2014/main" id="{2222FCE5-C9DF-B3A4-8FF9-28CCB8F8E89F}"/>
              </a:ext>
            </a:extLst>
          </p:cNvPr>
          <p:cNvPicPr>
            <a:picLocks noChangeAspect="1"/>
          </p:cNvPicPr>
          <p:nvPr/>
        </p:nvPicPr>
        <p:blipFill>
          <a:blip r:embed="rId7"/>
          <a:stretch>
            <a:fillRect/>
          </a:stretch>
        </p:blipFill>
        <p:spPr>
          <a:xfrm>
            <a:off x="8594121" y="3727612"/>
            <a:ext cx="3370782" cy="2166932"/>
          </a:xfrm>
          <a:prstGeom prst="rect">
            <a:avLst/>
          </a:prstGeom>
        </p:spPr>
      </p:pic>
      <p:sp>
        <p:nvSpPr>
          <p:cNvPr id="7" name="TextBox 6">
            <a:extLst>
              <a:ext uri="{FF2B5EF4-FFF2-40B4-BE49-F238E27FC236}">
                <a16:creationId xmlns:a16="http://schemas.microsoft.com/office/drawing/2014/main" id="{6AD0EE09-2F95-23D0-65DB-2234F066FDD3}"/>
              </a:ext>
            </a:extLst>
          </p:cNvPr>
          <p:cNvSpPr txBox="1"/>
          <p:nvPr/>
        </p:nvSpPr>
        <p:spPr>
          <a:xfrm>
            <a:off x="8504780" y="1948085"/>
            <a:ext cx="3555886" cy="1231106"/>
          </a:xfrm>
          <a:prstGeom prst="rect">
            <a:avLst/>
          </a:prstGeom>
          <a:noFill/>
        </p:spPr>
        <p:txBody>
          <a:bodyPr wrap="square" rtlCol="0">
            <a:spAutoFit/>
          </a:bodyPr>
          <a:lstStyle/>
          <a:p>
            <a:r>
              <a:rPr lang="en-GB" sz="1400" i="1" dirty="0">
                <a:solidFill>
                  <a:prstClr val="black"/>
                </a:solidFill>
                <a:latin typeface="Arial"/>
                <a:cs typeface="Arial"/>
              </a:rPr>
              <a:t>Real world data: wearable, implantable devices; telemonitoring; ML and AI for feature extraction and classification, mobile-health, digital twins</a:t>
            </a:r>
          </a:p>
          <a:p>
            <a:endParaRPr lang="it-IT" dirty="0"/>
          </a:p>
        </p:txBody>
      </p:sp>
      <p:sp>
        <p:nvSpPr>
          <p:cNvPr id="6" name="Title 5">
            <a:extLst>
              <a:ext uri="{FF2B5EF4-FFF2-40B4-BE49-F238E27FC236}">
                <a16:creationId xmlns:a16="http://schemas.microsoft.com/office/drawing/2014/main" id="{4E3B1A94-DC70-C4B3-4DA7-73368B81CF67}"/>
              </a:ext>
            </a:extLst>
          </p:cNvPr>
          <p:cNvSpPr>
            <a:spLocks noGrp="1"/>
          </p:cNvSpPr>
          <p:nvPr>
            <p:ph type="title"/>
          </p:nvPr>
        </p:nvSpPr>
        <p:spPr/>
        <p:txBody>
          <a:bodyPr/>
          <a:lstStyle/>
          <a:p>
            <a:r>
              <a:rPr lang="en-US" dirty="0"/>
              <a:t>Evolution of Biomedical Signal Processing</a:t>
            </a:r>
            <a:br>
              <a:rPr lang="en-US" dirty="0"/>
            </a:br>
            <a:endParaRPr lang="it-IT" dirty="0"/>
          </a:p>
        </p:txBody>
      </p:sp>
      <p:pic>
        <p:nvPicPr>
          <p:cNvPr id="10" name="Picture 9">
            <a:extLst>
              <a:ext uri="{FF2B5EF4-FFF2-40B4-BE49-F238E27FC236}">
                <a16:creationId xmlns:a16="http://schemas.microsoft.com/office/drawing/2014/main" id="{506937EC-14E0-F409-7BBD-AC2E6DB4F3E7}"/>
              </a:ext>
            </a:extLst>
          </p:cNvPr>
          <p:cNvPicPr>
            <a:picLocks noChangeAspect="1"/>
          </p:cNvPicPr>
          <p:nvPr/>
        </p:nvPicPr>
        <p:blipFill>
          <a:blip r:embed="rId8"/>
          <a:stretch>
            <a:fillRect/>
          </a:stretch>
        </p:blipFill>
        <p:spPr>
          <a:xfrm>
            <a:off x="5255630" y="4255550"/>
            <a:ext cx="2221798" cy="1773891"/>
          </a:xfrm>
          <a:prstGeom prst="rect">
            <a:avLst/>
          </a:prstGeom>
        </p:spPr>
      </p:pic>
    </p:spTree>
    <p:extLst>
      <p:ext uri="{BB962C8B-B14F-4D97-AF65-F5344CB8AC3E}">
        <p14:creationId xmlns:p14="http://schemas.microsoft.com/office/powerpoint/2010/main" val="4211298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773FE15B-3501-40F5-9913-F9A0234D3DC4}"/>
              </a:ext>
            </a:extLst>
          </p:cNvPr>
          <p:cNvSpPr>
            <a:spLocks noChangeArrowheads="1"/>
          </p:cNvSpPr>
          <p:nvPr/>
        </p:nvSpPr>
        <p:spPr bwMode="auto">
          <a:xfrm>
            <a:off x="990600" y="1799647"/>
            <a:ext cx="10210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sz="2000" b="1" dirty="0"/>
              <a:t>Granger causality</a:t>
            </a:r>
            <a:r>
              <a:rPr lang="en-US" sz="2000" dirty="0"/>
              <a:t> is a statistical concept of </a:t>
            </a:r>
            <a:r>
              <a:rPr lang="en-US" sz="2000" b="1" dirty="0"/>
              <a:t>causality</a:t>
            </a:r>
            <a:r>
              <a:rPr lang="en-US" sz="2000" dirty="0"/>
              <a:t> that is based on prediction. According to </a:t>
            </a:r>
            <a:r>
              <a:rPr lang="en-US" sz="2000" b="1" dirty="0"/>
              <a:t>Granger causality</a:t>
            </a:r>
            <a:r>
              <a:rPr lang="en-US" sz="2000" dirty="0"/>
              <a:t>, if a signal X</a:t>
            </a:r>
            <a:r>
              <a:rPr lang="en-US" sz="2000" baseline="-25000" dirty="0"/>
              <a:t>1</a:t>
            </a:r>
            <a:r>
              <a:rPr lang="en-US" sz="2000" dirty="0"/>
              <a:t> "</a:t>
            </a:r>
            <a:r>
              <a:rPr lang="en-US" sz="2000" b="1" dirty="0"/>
              <a:t>Granger</a:t>
            </a:r>
            <a:r>
              <a:rPr lang="en-US" sz="2000" dirty="0"/>
              <a:t>-causes" (or "G-causes") a signal X</a:t>
            </a:r>
            <a:r>
              <a:rPr lang="en-US" sz="2000" baseline="-25000" dirty="0"/>
              <a:t>2</a:t>
            </a:r>
            <a:r>
              <a:rPr lang="en-US" sz="2000" dirty="0"/>
              <a:t>, then past values of X</a:t>
            </a:r>
            <a:r>
              <a:rPr lang="en-US" sz="2000" baseline="-25000" dirty="0"/>
              <a:t>1</a:t>
            </a:r>
            <a:r>
              <a:rPr lang="en-US" sz="2000" dirty="0"/>
              <a:t> should contain information that helps predict X</a:t>
            </a:r>
            <a:r>
              <a:rPr lang="en-US" sz="2000" baseline="-25000" dirty="0"/>
              <a:t>2</a:t>
            </a:r>
            <a:r>
              <a:rPr lang="en-US" sz="2000" dirty="0"/>
              <a:t> above and beyond the information contained in past values of X</a:t>
            </a:r>
            <a:r>
              <a:rPr lang="en-US" sz="2000" baseline="-25000" dirty="0"/>
              <a:t>2</a:t>
            </a:r>
            <a:r>
              <a:rPr lang="en-US" sz="2000" dirty="0"/>
              <a:t> alone.</a:t>
            </a:r>
            <a:endParaRPr lang="it-IT" altLang="it-IT" sz="2400" i="1" dirty="0">
              <a:latin typeface="Arial" panose="020B0604020202020204" pitchFamily="34" charset="0"/>
            </a:endParaRPr>
          </a:p>
        </p:txBody>
      </p:sp>
      <p:sp>
        <p:nvSpPr>
          <p:cNvPr id="221188" name="Rectangle 4">
            <a:extLst>
              <a:ext uri="{FF2B5EF4-FFF2-40B4-BE49-F238E27FC236}">
                <a16:creationId xmlns:a16="http://schemas.microsoft.com/office/drawing/2014/main" id="{752CC611-913A-4D73-B656-B714062289E8}"/>
              </a:ext>
            </a:extLst>
          </p:cNvPr>
          <p:cNvSpPr>
            <a:spLocks noChangeArrowheads="1"/>
          </p:cNvSpPr>
          <p:nvPr/>
        </p:nvSpPr>
        <p:spPr bwMode="auto">
          <a:xfrm>
            <a:off x="1524001" y="35990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89" name="Rectangle 5">
            <a:extLst>
              <a:ext uri="{FF2B5EF4-FFF2-40B4-BE49-F238E27FC236}">
                <a16:creationId xmlns:a16="http://schemas.microsoft.com/office/drawing/2014/main" id="{FA4726B7-6C00-4A88-A21F-231E391C35F7}"/>
              </a:ext>
            </a:extLst>
          </p:cNvPr>
          <p:cNvSpPr>
            <a:spLocks noChangeArrowheads="1"/>
          </p:cNvSpPr>
          <p:nvPr/>
        </p:nvSpPr>
        <p:spPr bwMode="auto">
          <a:xfrm>
            <a:off x="1524001" y="412296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90" name="Rectangle 6">
            <a:extLst>
              <a:ext uri="{FF2B5EF4-FFF2-40B4-BE49-F238E27FC236}">
                <a16:creationId xmlns:a16="http://schemas.microsoft.com/office/drawing/2014/main" id="{1F0C138E-F9A4-49E3-BFCB-4347CE560707}"/>
              </a:ext>
            </a:extLst>
          </p:cNvPr>
          <p:cNvSpPr>
            <a:spLocks noChangeArrowheads="1"/>
          </p:cNvSpPr>
          <p:nvPr/>
        </p:nvSpPr>
        <p:spPr bwMode="auto">
          <a:xfrm>
            <a:off x="1524001" y="373243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91" name="Rectangle 7">
            <a:extLst>
              <a:ext uri="{FF2B5EF4-FFF2-40B4-BE49-F238E27FC236}">
                <a16:creationId xmlns:a16="http://schemas.microsoft.com/office/drawing/2014/main" id="{F3E83442-7F07-424E-AA3B-B88CF4E3373E}"/>
              </a:ext>
            </a:extLst>
          </p:cNvPr>
          <p:cNvSpPr>
            <a:spLocks noChangeArrowheads="1"/>
          </p:cNvSpPr>
          <p:nvPr/>
        </p:nvSpPr>
        <p:spPr bwMode="auto">
          <a:xfrm>
            <a:off x="1524001" y="398961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92" name="Rectangle 8">
            <a:extLst>
              <a:ext uri="{FF2B5EF4-FFF2-40B4-BE49-F238E27FC236}">
                <a16:creationId xmlns:a16="http://schemas.microsoft.com/office/drawing/2014/main" id="{5FAC840B-68B6-4609-9450-FBA1818E965F}"/>
              </a:ext>
            </a:extLst>
          </p:cNvPr>
          <p:cNvSpPr>
            <a:spLocks noChangeArrowheads="1"/>
          </p:cNvSpPr>
          <p:nvPr/>
        </p:nvSpPr>
        <p:spPr bwMode="auto">
          <a:xfrm>
            <a:off x="1524001" y="348478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93" name="Rectangle 9">
            <a:extLst>
              <a:ext uri="{FF2B5EF4-FFF2-40B4-BE49-F238E27FC236}">
                <a16:creationId xmlns:a16="http://schemas.microsoft.com/office/drawing/2014/main" id="{28D90289-88C4-496E-9CED-FF1EAFEEB66C}"/>
              </a:ext>
            </a:extLst>
          </p:cNvPr>
          <p:cNvSpPr>
            <a:spLocks noChangeArrowheads="1"/>
          </p:cNvSpPr>
          <p:nvPr/>
        </p:nvSpPr>
        <p:spPr bwMode="auto">
          <a:xfrm>
            <a:off x="1524001" y="423726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21194" name="Line 10">
            <a:extLst>
              <a:ext uri="{FF2B5EF4-FFF2-40B4-BE49-F238E27FC236}">
                <a16:creationId xmlns:a16="http://schemas.microsoft.com/office/drawing/2014/main" id="{C0DCE9F3-4AE3-4585-B438-F3617DC2CCC6}"/>
              </a:ext>
            </a:extLst>
          </p:cNvPr>
          <p:cNvSpPr>
            <a:spLocks noChangeShapeType="1"/>
          </p:cNvSpPr>
          <p:nvPr/>
        </p:nvSpPr>
        <p:spPr bwMode="auto">
          <a:xfrm flipH="1">
            <a:off x="2928939" y="3182091"/>
            <a:ext cx="1584325"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1195" name="Line 11">
            <a:extLst>
              <a:ext uri="{FF2B5EF4-FFF2-40B4-BE49-F238E27FC236}">
                <a16:creationId xmlns:a16="http://schemas.microsoft.com/office/drawing/2014/main" id="{F97B34E6-68A2-4DF8-8BEC-D9852EFB84A8}"/>
              </a:ext>
            </a:extLst>
          </p:cNvPr>
          <p:cNvSpPr>
            <a:spLocks noChangeShapeType="1"/>
          </p:cNvSpPr>
          <p:nvPr/>
        </p:nvSpPr>
        <p:spPr bwMode="auto">
          <a:xfrm flipH="1">
            <a:off x="4656138" y="3182091"/>
            <a:ext cx="792162"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221196" name="Group 12">
            <a:extLst>
              <a:ext uri="{FF2B5EF4-FFF2-40B4-BE49-F238E27FC236}">
                <a16:creationId xmlns:a16="http://schemas.microsoft.com/office/drawing/2014/main" id="{0D63E549-05B4-43D1-8748-3A024E2AEB42}"/>
              </a:ext>
            </a:extLst>
          </p:cNvPr>
          <p:cNvGrpSpPr>
            <a:grpSpLocks/>
          </p:cNvGrpSpPr>
          <p:nvPr/>
        </p:nvGrpSpPr>
        <p:grpSpPr bwMode="auto">
          <a:xfrm flipH="1">
            <a:off x="6527800" y="3182091"/>
            <a:ext cx="2520950" cy="1223963"/>
            <a:chOff x="975" y="1480"/>
            <a:chExt cx="1587" cy="771"/>
          </a:xfrm>
        </p:grpSpPr>
        <p:sp>
          <p:nvSpPr>
            <p:cNvPr id="221197" name="Line 13">
              <a:extLst>
                <a:ext uri="{FF2B5EF4-FFF2-40B4-BE49-F238E27FC236}">
                  <a16:creationId xmlns:a16="http://schemas.microsoft.com/office/drawing/2014/main" id="{ADF859EF-8ADF-4D10-A741-3FD4194D0307}"/>
                </a:ext>
              </a:extLst>
            </p:cNvPr>
            <p:cNvSpPr>
              <a:spLocks noChangeShapeType="1"/>
            </p:cNvSpPr>
            <p:nvPr/>
          </p:nvSpPr>
          <p:spPr bwMode="auto">
            <a:xfrm flipH="1">
              <a:off x="975" y="1480"/>
              <a:ext cx="998" cy="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1198" name="Line 14">
              <a:extLst>
                <a:ext uri="{FF2B5EF4-FFF2-40B4-BE49-F238E27FC236}">
                  <a16:creationId xmlns:a16="http://schemas.microsoft.com/office/drawing/2014/main" id="{0362E1CA-DCB0-4A39-9F0A-2C6E5AF20D24}"/>
                </a:ext>
              </a:extLst>
            </p:cNvPr>
            <p:cNvSpPr>
              <a:spLocks noChangeShapeType="1"/>
            </p:cNvSpPr>
            <p:nvPr/>
          </p:nvSpPr>
          <p:spPr bwMode="auto">
            <a:xfrm flipH="1">
              <a:off x="2063" y="1480"/>
              <a:ext cx="499" cy="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21199" name="Text Box 15">
            <a:extLst>
              <a:ext uri="{FF2B5EF4-FFF2-40B4-BE49-F238E27FC236}">
                <a16:creationId xmlns:a16="http://schemas.microsoft.com/office/drawing/2014/main" id="{F03FA001-A228-4E3D-925D-E7E7BDD1C72E}"/>
              </a:ext>
            </a:extLst>
          </p:cNvPr>
          <p:cNvSpPr txBox="1">
            <a:spLocks noChangeArrowheads="1"/>
          </p:cNvSpPr>
          <p:nvPr/>
        </p:nvSpPr>
        <p:spPr bwMode="auto">
          <a:xfrm>
            <a:off x="3719513" y="4477490"/>
            <a:ext cx="2038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a:latin typeface="Arial" panose="020B0604020202020204" pitchFamily="34" charset="0"/>
              </a:rPr>
              <a:t>Direct</a:t>
            </a:r>
          </a:p>
          <a:p>
            <a:pPr algn="ctr" eaLnBrk="1" hangingPunct="1"/>
            <a:r>
              <a:rPr lang="it-IT" altLang="it-IT">
                <a:latin typeface="Arial" panose="020B0604020202020204" pitchFamily="34" charset="0"/>
              </a:rPr>
              <a:t> Transfer Function</a:t>
            </a:r>
          </a:p>
          <a:p>
            <a:pPr algn="ctr" eaLnBrk="1" hangingPunct="1"/>
            <a:r>
              <a:rPr lang="it-IT" altLang="it-IT">
                <a:latin typeface="Arial" panose="020B0604020202020204" pitchFamily="34" charset="0"/>
              </a:rPr>
              <a:t>(</a:t>
            </a:r>
            <a:r>
              <a:rPr lang="it-IT" altLang="it-IT" b="1">
                <a:latin typeface="Arial" panose="020B0604020202020204" pitchFamily="34" charset="0"/>
              </a:rPr>
              <a:t>DTF</a:t>
            </a:r>
            <a:r>
              <a:rPr lang="it-IT" altLang="it-IT">
                <a:latin typeface="Arial" panose="020B0604020202020204" pitchFamily="34" charset="0"/>
              </a:rPr>
              <a:t>)</a:t>
            </a:r>
          </a:p>
        </p:txBody>
      </p:sp>
      <p:sp>
        <p:nvSpPr>
          <p:cNvPr id="221200" name="Text Box 16">
            <a:extLst>
              <a:ext uri="{FF2B5EF4-FFF2-40B4-BE49-F238E27FC236}">
                <a16:creationId xmlns:a16="http://schemas.microsoft.com/office/drawing/2014/main" id="{88DEFD4C-B22B-46DC-BAC2-9523605CA74E}"/>
              </a:ext>
            </a:extLst>
          </p:cNvPr>
          <p:cNvSpPr txBox="1">
            <a:spLocks noChangeArrowheads="1"/>
          </p:cNvSpPr>
          <p:nvPr/>
        </p:nvSpPr>
        <p:spPr bwMode="auto">
          <a:xfrm>
            <a:off x="6167438" y="4477490"/>
            <a:ext cx="22034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a:latin typeface="Arial" panose="020B0604020202020204" pitchFamily="34" charset="0"/>
              </a:rPr>
              <a:t>full frequency Direct</a:t>
            </a:r>
          </a:p>
          <a:p>
            <a:pPr algn="ctr" eaLnBrk="1" hangingPunct="1"/>
            <a:r>
              <a:rPr lang="it-IT" altLang="it-IT">
                <a:latin typeface="Arial" panose="020B0604020202020204" pitchFamily="34" charset="0"/>
              </a:rPr>
              <a:t>Transfer Function</a:t>
            </a:r>
          </a:p>
          <a:p>
            <a:pPr algn="ctr" eaLnBrk="1" hangingPunct="1"/>
            <a:r>
              <a:rPr lang="it-IT" altLang="it-IT">
                <a:latin typeface="Arial" panose="020B0604020202020204" pitchFamily="34" charset="0"/>
              </a:rPr>
              <a:t>(</a:t>
            </a:r>
            <a:r>
              <a:rPr lang="it-IT" altLang="it-IT" b="1">
                <a:latin typeface="Arial" panose="020B0604020202020204" pitchFamily="34" charset="0"/>
              </a:rPr>
              <a:t>ffDTF</a:t>
            </a:r>
            <a:r>
              <a:rPr lang="it-IT" altLang="it-IT">
                <a:latin typeface="Arial" panose="020B0604020202020204" pitchFamily="34" charset="0"/>
              </a:rPr>
              <a:t>)</a:t>
            </a:r>
          </a:p>
        </p:txBody>
      </p:sp>
      <p:sp>
        <p:nvSpPr>
          <p:cNvPr id="221201" name="Text Box 17">
            <a:extLst>
              <a:ext uri="{FF2B5EF4-FFF2-40B4-BE49-F238E27FC236}">
                <a16:creationId xmlns:a16="http://schemas.microsoft.com/office/drawing/2014/main" id="{2CD21ACE-4AC8-4FE7-8519-1E238D91EE35}"/>
              </a:ext>
            </a:extLst>
          </p:cNvPr>
          <p:cNvSpPr txBox="1">
            <a:spLocks noChangeArrowheads="1"/>
          </p:cNvSpPr>
          <p:nvPr/>
        </p:nvSpPr>
        <p:spPr bwMode="auto">
          <a:xfrm>
            <a:off x="8531225" y="4461615"/>
            <a:ext cx="2038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it-IT" altLang="it-IT">
                <a:latin typeface="Arial" panose="020B0604020202020204" pitchFamily="34" charset="0"/>
              </a:rPr>
              <a:t>directed Direct</a:t>
            </a:r>
          </a:p>
          <a:p>
            <a:pPr algn="ctr" eaLnBrk="1" hangingPunct="1"/>
            <a:r>
              <a:rPr lang="it-IT" altLang="it-IT">
                <a:latin typeface="Arial" panose="020B0604020202020204" pitchFamily="34" charset="0"/>
              </a:rPr>
              <a:t> Transfer Function</a:t>
            </a:r>
          </a:p>
          <a:p>
            <a:pPr algn="ctr" eaLnBrk="1" hangingPunct="1"/>
            <a:r>
              <a:rPr lang="it-IT" altLang="it-IT">
                <a:latin typeface="Arial" panose="020B0604020202020204" pitchFamily="34" charset="0"/>
              </a:rPr>
              <a:t>(</a:t>
            </a:r>
            <a:r>
              <a:rPr lang="it-IT" altLang="it-IT" b="1">
                <a:latin typeface="Arial" panose="020B0604020202020204" pitchFamily="34" charset="0"/>
              </a:rPr>
              <a:t>dDTF</a:t>
            </a:r>
            <a:r>
              <a:rPr lang="it-IT" altLang="it-IT">
                <a:latin typeface="Arial" panose="020B0604020202020204" pitchFamily="34" charset="0"/>
              </a:rPr>
              <a:t>)</a:t>
            </a:r>
          </a:p>
        </p:txBody>
      </p:sp>
      <p:sp>
        <p:nvSpPr>
          <p:cNvPr id="221202" name="Text Box 18">
            <a:extLst>
              <a:ext uri="{FF2B5EF4-FFF2-40B4-BE49-F238E27FC236}">
                <a16:creationId xmlns:a16="http://schemas.microsoft.com/office/drawing/2014/main" id="{65ED0350-FCAE-4667-B074-2A8B40BC7370}"/>
              </a:ext>
            </a:extLst>
          </p:cNvPr>
          <p:cNvSpPr txBox="1">
            <a:spLocks noChangeArrowheads="1"/>
          </p:cNvSpPr>
          <p:nvPr/>
        </p:nvSpPr>
        <p:spPr bwMode="auto">
          <a:xfrm>
            <a:off x="1847850" y="4477490"/>
            <a:ext cx="1746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buClr>
                <a:srgbClr val="CC0099"/>
              </a:buClr>
              <a:buFont typeface="Wingdings" panose="05000000000000000000" pitchFamily="2" charset="2"/>
              <a:buNone/>
            </a:pPr>
            <a:r>
              <a:rPr lang="it-IT" altLang="it-IT">
                <a:latin typeface="Arial" panose="020B0604020202020204" pitchFamily="34" charset="0"/>
              </a:rPr>
              <a:t>Partial Directed</a:t>
            </a:r>
          </a:p>
          <a:p>
            <a:pPr algn="ctr" eaLnBrk="1" hangingPunct="1">
              <a:buClr>
                <a:srgbClr val="CC0099"/>
              </a:buClr>
              <a:buFont typeface="Wingdings" panose="05000000000000000000" pitchFamily="2" charset="2"/>
              <a:buNone/>
            </a:pPr>
            <a:r>
              <a:rPr lang="it-IT" altLang="it-IT">
                <a:latin typeface="Arial" panose="020B0604020202020204" pitchFamily="34" charset="0"/>
              </a:rPr>
              <a:t>Coherence</a:t>
            </a:r>
          </a:p>
          <a:p>
            <a:pPr algn="ctr" eaLnBrk="1" hangingPunct="1">
              <a:buClr>
                <a:srgbClr val="CC0099"/>
              </a:buClr>
              <a:buFont typeface="Wingdings" panose="05000000000000000000" pitchFamily="2" charset="2"/>
              <a:buNone/>
            </a:pPr>
            <a:r>
              <a:rPr lang="it-IT" altLang="it-IT">
                <a:latin typeface="Arial" panose="020B0604020202020204" pitchFamily="34" charset="0"/>
              </a:rPr>
              <a:t>(</a:t>
            </a:r>
            <a:r>
              <a:rPr lang="it-IT" altLang="it-IT" b="1">
                <a:latin typeface="Arial" panose="020B0604020202020204" pitchFamily="34" charset="0"/>
              </a:rPr>
              <a:t>PDC</a:t>
            </a:r>
            <a:r>
              <a:rPr lang="it-IT" altLang="it-IT">
                <a:latin typeface="Arial" panose="020B0604020202020204" pitchFamily="34" charset="0"/>
              </a:rPr>
              <a:t>)</a:t>
            </a:r>
          </a:p>
        </p:txBody>
      </p:sp>
      <p:sp>
        <p:nvSpPr>
          <p:cNvPr id="5" name="Text Box 6">
            <a:extLst>
              <a:ext uri="{FF2B5EF4-FFF2-40B4-BE49-F238E27FC236}">
                <a16:creationId xmlns:a16="http://schemas.microsoft.com/office/drawing/2014/main" id="{59A0326C-914E-1BB8-748C-FC54DF6808A5}"/>
              </a:ext>
            </a:extLst>
          </p:cNvPr>
          <p:cNvSpPr txBox="1">
            <a:spLocks noChangeArrowheads="1"/>
          </p:cNvSpPr>
          <p:nvPr/>
        </p:nvSpPr>
        <p:spPr bwMode="auto">
          <a:xfrm>
            <a:off x="381728" y="362594"/>
            <a:ext cx="2571538"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a:solidFill>
                  <a:schemeClr val="tx2"/>
                </a:solidFill>
                <a:latin typeface="Arial"/>
                <a:ea typeface="+mj-ea"/>
                <a:cs typeface="Arial"/>
              </a:rPr>
              <a:t>Granger </a:t>
            </a:r>
            <a:r>
              <a:rPr lang="it-IT" altLang="it-IT" sz="2200" b="1" dirty="0" err="1">
                <a:solidFill>
                  <a:schemeClr val="tx2"/>
                </a:solidFill>
                <a:latin typeface="Arial"/>
                <a:ea typeface="+mj-ea"/>
                <a:cs typeface="Arial"/>
              </a:rPr>
              <a:t>causality</a:t>
            </a:r>
            <a:endParaRPr lang="it-IT" altLang="it-IT" sz="2200" b="1" dirty="0">
              <a:solidFill>
                <a:schemeClr val="tx2"/>
              </a:solidFill>
              <a:latin typeface="Arial"/>
              <a:ea typeface="+mj-ea"/>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2220" name="Object 12">
                <a:extLst>
                  <a:ext uri="{FF2B5EF4-FFF2-40B4-BE49-F238E27FC236}">
                    <a16:creationId xmlns:a16="http://schemas.microsoft.com/office/drawing/2014/main" id="{1E1415B8-A254-438A-9F3B-BB6F18C04C81}"/>
                  </a:ext>
                </a:extLst>
              </p:cNvPr>
              <p:cNvSpPr txBox="1"/>
              <p:nvPr/>
            </p:nvSpPr>
            <p:spPr bwMode="auto">
              <a:xfrm>
                <a:off x="5949950" y="3394075"/>
                <a:ext cx="5175250" cy="19478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it-IT" i="1">
                          <a:solidFill>
                            <a:srgbClr val="000000"/>
                          </a:solidFill>
                          <a:latin typeface="Cambria Math" panose="02040503050406030204" pitchFamily="18" charset="0"/>
                        </a:rPr>
                        <m:t>𝐇</m:t>
                      </m:r>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d>
                        <m:dPr>
                          <m:begChr m:val="["/>
                          <m:endChr m:val="]"/>
                          <m:ctrlPr>
                            <a:rPr lang="it-IT" i="1">
                              <a:solidFill>
                                <a:srgbClr val="000000"/>
                              </a:solidFill>
                              <a:latin typeface="Cambria Math" panose="02040503050406030204" pitchFamily="18" charset="0"/>
                            </a:rPr>
                          </m:ctrlPr>
                        </m:dPr>
                        <m:e>
                          <m:m>
                            <m:mPr>
                              <m:plcHide m:val="on"/>
                              <m:mcs>
                                <m:mc>
                                  <m:mcPr>
                                    <m:count m:val="5"/>
                                    <m:mcJc m:val="center"/>
                                  </m:mcPr>
                                </m:mc>
                              </m:mcs>
                              <m:ctrlPr>
                                <a:rPr lang="it-IT" i="1">
                                  <a:solidFill>
                                    <a:srgbClr val="000000"/>
                                  </a:solidFill>
                                  <a:latin typeface="Cambria Math" panose="02040503050406030204" pitchFamily="18" charset="0"/>
                                </a:rPr>
                              </m:ctrlPr>
                            </m:mPr>
                            <m:m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11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12</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1</m:t>
                                    </m:r>
                                    <m:r>
                                      <a:rPr lang="it-IT" i="1">
                                        <a:solidFill>
                                          <a:srgbClr val="000000"/>
                                        </a:solidFill>
                                        <a:latin typeface="Cambria Math" panose="02040503050406030204" pitchFamily="18" charset="0"/>
                                      </a:rPr>
                                      <m:t>𝑚</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mr>
                            <m:mr>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e/>
                              <m:e>
                                <m:r>
                                  <a:rPr lang="it-IT" i="1">
                                    <a:solidFill>
                                      <a:srgbClr val="000000"/>
                                    </a:solidFill>
                                    <a:latin typeface="Cambria Math" panose="02040503050406030204" pitchFamily="18" charset="0"/>
                                  </a:rPr>
                                  <m:t>⋮</m:t>
                                </m:r>
                              </m:e>
                            </m:mr>
                            <m:m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𝑖</m:t>
                                    </m:r>
                                    <m:r>
                                      <a:rPr lang="it-IT" i="1">
                                        <a:solidFill>
                                          <a:srgbClr val="000000"/>
                                        </a:solidFill>
                                        <a:latin typeface="Cambria Math" panose="02040503050406030204" pitchFamily="18" charset="0"/>
                                      </a:rPr>
                                      <m:t>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𝑖𝑖</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𝑖𝑚</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mr>
                            <m:mr>
                              <m:e>
                                <m:r>
                                  <a:rPr lang="it-IT" i="1">
                                    <a:solidFill>
                                      <a:srgbClr val="000000"/>
                                    </a:solidFill>
                                    <a:latin typeface="Cambria Math" panose="02040503050406030204" pitchFamily="18" charset="0"/>
                                  </a:rPr>
                                  <m:t>⋮</m:t>
                                </m:r>
                              </m:e>
                              <m:e/>
                              <m:e/>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mr>
                            <m:m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𝑚</m:t>
                                    </m:r>
                                    <m:r>
                                      <a:rPr lang="it-IT" i="1">
                                        <a:solidFill>
                                          <a:srgbClr val="000000"/>
                                        </a:solidFill>
                                        <a:latin typeface="Cambria Math" panose="02040503050406030204" pitchFamily="18" charset="0"/>
                                      </a:rPr>
                                      <m:t>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e>
                                <m:r>
                                  <a:rPr lang="it-IT" i="1">
                                    <a:solidFill>
                                      <a:srgbClr val="000000"/>
                                    </a:solidFill>
                                    <a:latin typeface="Cambria Math" panose="02040503050406030204" pitchFamily="18" charset="0"/>
                                  </a:rPr>
                                  <m:t>⋯</m:t>
                                </m:r>
                              </m:e>
                              <m:e/>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𝑚𝑚</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mr>
                          </m:m>
                        </m:e>
                      </m:d>
                    </m:oMath>
                  </m:oMathPara>
                </a14:m>
                <a:endParaRPr lang="it-IT" dirty="0"/>
              </a:p>
            </p:txBody>
          </p:sp>
        </mc:Choice>
        <mc:Fallback xmlns="">
          <p:sp>
            <p:nvSpPr>
              <p:cNvPr id="222220" name="Object 12">
                <a:extLst>
                  <a:ext uri="{FF2B5EF4-FFF2-40B4-BE49-F238E27FC236}">
                    <a16:creationId xmlns:a16="http://schemas.microsoft.com/office/drawing/2014/main" id="{1E1415B8-A254-438A-9F3B-BB6F18C04C81}"/>
                  </a:ext>
                </a:extLst>
              </p:cNvPr>
              <p:cNvSpPr txBox="1">
                <a:spLocks noRot="1" noChangeAspect="1" noMove="1" noResize="1" noEditPoints="1" noAdjustHandles="1" noChangeArrowheads="1" noChangeShapeType="1" noTextEdit="1"/>
              </p:cNvSpPr>
              <p:nvPr/>
            </p:nvSpPr>
            <p:spPr bwMode="auto">
              <a:xfrm>
                <a:off x="5949950" y="3394075"/>
                <a:ext cx="5175250" cy="1947862"/>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2218" name="Object 10">
                <a:extLst>
                  <a:ext uri="{FF2B5EF4-FFF2-40B4-BE49-F238E27FC236}">
                    <a16:creationId xmlns:a16="http://schemas.microsoft.com/office/drawing/2014/main" id="{F8D572F5-1533-4920-81CC-11509F04F131}"/>
                  </a:ext>
                </a:extLst>
              </p:cNvPr>
              <p:cNvSpPr txBox="1"/>
              <p:nvPr/>
            </p:nvSpPr>
            <p:spPr bwMode="auto">
              <a:xfrm>
                <a:off x="6018212" y="836613"/>
                <a:ext cx="4741227" cy="2135187"/>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𝐀</m:t>
                          </m:r>
                        </m:e>
                      </m:acc>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d>
                        <m:dPr>
                          <m:begChr m:val="["/>
                          <m:endChr m:val="]"/>
                          <m:ctrlPr>
                            <a:rPr lang="it-IT" i="1">
                              <a:solidFill>
                                <a:srgbClr val="000000"/>
                              </a:solidFill>
                              <a:latin typeface="Cambria Math" panose="02040503050406030204" pitchFamily="18" charset="0"/>
                            </a:rPr>
                          </m:ctrlPr>
                        </m:dPr>
                        <m:e>
                          <m:m>
                            <m:mPr>
                              <m:plcHide m:val="on"/>
                              <m:mcs>
                                <m:mc>
                                  <m:mcPr>
                                    <m:count m:val="5"/>
                                    <m:mcJc m:val="center"/>
                                  </m:mcPr>
                                </m:mc>
                              </m:mcs>
                              <m:ctrlPr>
                                <a:rPr lang="it-IT" i="1">
                                  <a:solidFill>
                                    <a:srgbClr val="000000"/>
                                  </a:solidFill>
                                  <a:latin typeface="Cambria Math" panose="02040503050406030204" pitchFamily="18" charset="0"/>
                                </a:rPr>
                              </m:ctrlPr>
                            </m:mPr>
                            <m:mr>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11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1</m:t>
                                    </m:r>
                                    <m:r>
                                      <a:rPr lang="it-IT" i="1">
                                        <a:solidFill>
                                          <a:srgbClr val="000000"/>
                                        </a:solidFill>
                                        <a:latin typeface="Cambria Math" panose="02040503050406030204" pitchFamily="18" charset="0"/>
                                      </a:rPr>
                                      <m:t>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1</m:t>
                                    </m:r>
                                    <m:r>
                                      <a:rPr lang="it-IT" i="1">
                                        <a:solidFill>
                                          <a:srgbClr val="000000"/>
                                        </a:solidFill>
                                        <a:latin typeface="Cambria Math" panose="02040503050406030204" pitchFamily="18" charset="0"/>
                                      </a:rPr>
                                      <m:t>𝑚</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mr>
                            <m:mr>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21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e>
                                <m:r>
                                  <a:rPr lang="it-IT" i="1">
                                    <a:solidFill>
                                      <a:srgbClr val="000000"/>
                                    </a:solidFill>
                                    <a:latin typeface="Cambria Math" panose="02040503050406030204" pitchFamily="18" charset="0"/>
                                  </a:rPr>
                                  <m:t>⋮</m:t>
                                </m:r>
                              </m:e>
                            </m:mr>
                            <m:mr>
                              <m:e>
                                <m:r>
                                  <a:rPr lang="it-IT" i="1">
                                    <a:solidFill>
                                      <a:srgbClr val="000000"/>
                                    </a:solidFill>
                                    <a:latin typeface="Cambria Math" panose="02040503050406030204" pitchFamily="18" charset="0"/>
                                  </a:rPr>
                                  <m:t>⋮</m:t>
                                </m:r>
                              </m:e>
                              <m:e/>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𝑗𝑗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e>
                                <m:r>
                                  <a:rPr lang="it-IT" i="1">
                                    <a:solidFill>
                                      <a:srgbClr val="000000"/>
                                    </a:solidFill>
                                    <a:latin typeface="Cambria Math" panose="02040503050406030204" pitchFamily="18" charset="0"/>
                                  </a:rPr>
                                  <m:t>⋮</m:t>
                                </m:r>
                              </m:e>
                            </m:mr>
                            <m:mr>
                              <m:e>
                                <m:r>
                                  <a:rPr lang="it-IT" i="1">
                                    <a:solidFill>
                                      <a:srgbClr val="000000"/>
                                    </a:solidFill>
                                    <a:latin typeface="Cambria Math" panose="02040503050406030204" pitchFamily="18" charset="0"/>
                                  </a:rPr>
                                  <m:t>⋮</m:t>
                                </m:r>
                              </m:e>
                              <m:e/>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mr>
                            <m:mr>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𝑚</m:t>
                                    </m:r>
                                    <m:r>
                                      <a:rPr lang="it-IT" i="1">
                                        <a:solidFill>
                                          <a:srgbClr val="000000"/>
                                        </a:solidFill>
                                        <a:latin typeface="Cambria Math" panose="02040503050406030204" pitchFamily="18" charset="0"/>
                                      </a:rPr>
                                      <m:t>1</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𝑚𝑗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e>
                                <m:r>
                                  <a:rPr lang="it-IT" i="1">
                                    <a:solidFill>
                                      <a:srgbClr val="000000"/>
                                    </a:solidFill>
                                    <a:latin typeface="Cambria Math" panose="02040503050406030204" pitchFamily="18" charset="0"/>
                                  </a:rPr>
                                  <m:t>⋯</m:t>
                                </m:r>
                              </m:e>
                              <m:e>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𝑚𝑚</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mr>
                          </m:m>
                        </m:e>
                      </m:d>
                    </m:oMath>
                  </m:oMathPara>
                </a14:m>
                <a:endParaRPr lang="it-IT" dirty="0"/>
              </a:p>
            </p:txBody>
          </p:sp>
        </mc:Choice>
        <mc:Fallback xmlns="">
          <p:sp>
            <p:nvSpPr>
              <p:cNvPr id="222218" name="Object 10">
                <a:extLst>
                  <a:ext uri="{FF2B5EF4-FFF2-40B4-BE49-F238E27FC236}">
                    <a16:creationId xmlns:a16="http://schemas.microsoft.com/office/drawing/2014/main" id="{F8D572F5-1533-4920-81CC-11509F04F131}"/>
                  </a:ext>
                </a:extLst>
              </p:cNvPr>
              <p:cNvSpPr txBox="1">
                <a:spLocks noRot="1" noChangeAspect="1" noMove="1" noResize="1" noEditPoints="1" noAdjustHandles="1" noChangeArrowheads="1" noChangeShapeType="1" noTextEdit="1"/>
              </p:cNvSpPr>
              <p:nvPr/>
            </p:nvSpPr>
            <p:spPr bwMode="auto">
              <a:xfrm>
                <a:off x="6018212" y="836613"/>
                <a:ext cx="4741227" cy="2135187"/>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2210" name="Object 2">
                <a:extLst>
                  <a:ext uri="{FF2B5EF4-FFF2-40B4-BE49-F238E27FC236}">
                    <a16:creationId xmlns:a16="http://schemas.microsoft.com/office/drawing/2014/main" id="{E3889F65-AC89-4623-9D27-0ED5EB2BFEEE}"/>
                  </a:ext>
                </a:extLst>
              </p:cNvPr>
              <p:cNvSpPr txBox="1"/>
              <p:nvPr/>
            </p:nvSpPr>
            <p:spPr bwMode="auto">
              <a:xfrm>
                <a:off x="1919288" y="1268413"/>
                <a:ext cx="3240087" cy="11493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it-IT" i="1" smtClean="0">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𝜋</m:t>
                          </m:r>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𝑎</m:t>
                                  </m:r>
                                </m:e>
                              </m:acc>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num>
                        <m:den>
                          <m:rad>
                            <m:radPr>
                              <m:degHide m:val="on"/>
                              <m:ctrlPr>
                                <a:rPr lang="it-IT" i="1">
                                  <a:solidFill>
                                    <a:srgbClr val="000000"/>
                                  </a:solidFill>
                                  <a:latin typeface="Cambria Math" panose="02040503050406030204" pitchFamily="18" charset="0"/>
                                </a:rPr>
                              </m:ctrlPr>
                            </m:radPr>
                            <m:deg/>
                            <m:e>
                              <m:sSubSup>
                                <m:sSubSupPr>
                                  <m:ctrlPr>
                                    <a:rPr lang="it-IT" i="1">
                                      <a:solidFill>
                                        <a:srgbClr val="000000"/>
                                      </a:solidFill>
                                      <a:latin typeface="Cambria Math" panose="02040503050406030204" pitchFamily="18" charset="0"/>
                                    </a:rPr>
                                  </m:ctrlPr>
                                </m:sSubSup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𝐚</m:t>
                                      </m:r>
                                    </m:e>
                                  </m:acc>
                                </m:e>
                                <m:sub>
                                  <m:r>
                                    <a:rPr lang="it-IT" i="1">
                                      <a:solidFill>
                                        <a:srgbClr val="000000"/>
                                      </a:solidFill>
                                      <a:latin typeface="Cambria Math" panose="02040503050406030204" pitchFamily="18" charset="0"/>
                                    </a:rPr>
                                    <m:t>𝑗</m:t>
                                  </m:r>
                                </m:sub>
                                <m:sup>
                                  <m:r>
                                    <a:rPr lang="it-IT" i="1">
                                      <a:solidFill>
                                        <a:srgbClr val="000000"/>
                                      </a:solidFill>
                                      <a:latin typeface="Cambria Math" panose="02040503050406030204" pitchFamily="18" charset="0"/>
                                    </a:rPr>
                                    <m:t>𝐻</m:t>
                                  </m:r>
                                </m:sup>
                              </m:sSubSup>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sSub>
                                <m:sSubPr>
                                  <m:ctrlPr>
                                    <a:rPr lang="it-IT" i="1">
                                      <a:solidFill>
                                        <a:srgbClr val="000000"/>
                                      </a:solidFill>
                                      <a:latin typeface="Cambria Math" panose="02040503050406030204" pitchFamily="18" charset="0"/>
                                    </a:rPr>
                                  </m:ctrlPr>
                                </m:sSubPr>
                                <m:e>
                                  <m:acc>
                                    <m:accPr>
                                      <m:chr m:val="̄"/>
                                      <m:ctrlPr>
                                        <a:rPr lang="it-IT" i="1">
                                          <a:solidFill>
                                            <a:srgbClr val="000000"/>
                                          </a:solidFill>
                                          <a:latin typeface="Cambria Math" panose="02040503050406030204" pitchFamily="18" charset="0"/>
                                        </a:rPr>
                                      </m:ctrlPr>
                                    </m:accPr>
                                    <m:e>
                                      <m:r>
                                        <a:rPr lang="it-IT" i="1">
                                          <a:solidFill>
                                            <a:srgbClr val="000000"/>
                                          </a:solidFill>
                                          <a:latin typeface="Cambria Math" panose="02040503050406030204" pitchFamily="18" charset="0"/>
                                        </a:rPr>
                                        <m:t>𝐚</m:t>
                                      </m:r>
                                    </m:e>
                                  </m:acc>
                                </m:e>
                                <m:sub>
                                  <m:r>
                                    <a:rPr lang="it-IT" i="1">
                                      <a:solidFill>
                                        <a:srgbClr val="000000"/>
                                      </a:solidFill>
                                      <a:latin typeface="Cambria Math" panose="02040503050406030204" pitchFamily="18" charset="0"/>
                                    </a:rPr>
                                    <m:t>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rad>
                        </m:den>
                      </m:f>
                    </m:oMath>
                  </m:oMathPara>
                </a14:m>
                <a:endParaRPr lang="it-IT" dirty="0"/>
              </a:p>
            </p:txBody>
          </p:sp>
        </mc:Choice>
        <mc:Fallback xmlns="">
          <p:sp>
            <p:nvSpPr>
              <p:cNvPr id="222210" name="Object 2">
                <a:extLst>
                  <a:ext uri="{FF2B5EF4-FFF2-40B4-BE49-F238E27FC236}">
                    <a16:creationId xmlns:a16="http://schemas.microsoft.com/office/drawing/2014/main" id="{E3889F65-AC89-4623-9D27-0ED5EB2BFEEE}"/>
                  </a:ext>
                </a:extLst>
              </p:cNvPr>
              <p:cNvSpPr txBox="1">
                <a:spLocks noRot="1" noChangeAspect="1" noMove="1" noResize="1" noEditPoints="1" noAdjustHandles="1" noChangeArrowheads="1" noChangeShapeType="1" noTextEdit="1"/>
              </p:cNvSpPr>
              <p:nvPr/>
            </p:nvSpPr>
            <p:spPr bwMode="auto">
              <a:xfrm>
                <a:off x="1919288" y="1268413"/>
                <a:ext cx="3240087" cy="1149350"/>
              </a:xfrm>
              <a:prstGeom prst="rect">
                <a:avLst/>
              </a:prstGeom>
              <a:blipFill>
                <a:blip r:embed="rId5"/>
                <a:stretch>
                  <a:fillRect/>
                </a:stretch>
              </a:blipFill>
            </p:spPr>
            <p:txBody>
              <a:bodyPr/>
              <a:lstStyle/>
              <a:p>
                <a:r>
                  <a:rPr lang="it-IT">
                    <a:noFill/>
                  </a:rPr>
                  <a:t> </a:t>
                </a:r>
              </a:p>
            </p:txBody>
          </p:sp>
        </mc:Fallback>
      </mc:AlternateContent>
      <p:sp>
        <p:nvSpPr>
          <p:cNvPr id="222211" name="Text Box 3">
            <a:extLst>
              <a:ext uri="{FF2B5EF4-FFF2-40B4-BE49-F238E27FC236}">
                <a16:creationId xmlns:a16="http://schemas.microsoft.com/office/drawing/2014/main" id="{C41C61B3-AF5F-4073-AF06-E867AB37078A}"/>
              </a:ext>
            </a:extLst>
          </p:cNvPr>
          <p:cNvSpPr txBox="1">
            <a:spLocks noChangeArrowheads="1"/>
          </p:cNvSpPr>
          <p:nvPr/>
        </p:nvSpPr>
        <p:spPr bwMode="auto">
          <a:xfrm>
            <a:off x="1919289" y="836613"/>
            <a:ext cx="3106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CC0099"/>
              </a:buClr>
              <a:buFont typeface="Wingdings" panose="05000000000000000000" pitchFamily="2" charset="2"/>
              <a:buChar char="ü"/>
            </a:pPr>
            <a:r>
              <a:rPr lang="it-IT" altLang="it-IT">
                <a:solidFill>
                  <a:srgbClr val="FF0000"/>
                </a:solidFill>
                <a:latin typeface="Arial" panose="020B0604020202020204" pitchFamily="34" charset="0"/>
              </a:rPr>
              <a:t>Partial Directed Coherence</a:t>
            </a:r>
          </a:p>
        </p:txBody>
      </p:sp>
      <mc:AlternateContent xmlns:mc="http://schemas.openxmlformats.org/markup-compatibility/2006" xmlns:a14="http://schemas.microsoft.com/office/drawing/2010/main">
        <mc:Choice Requires="a14">
          <p:sp>
            <p:nvSpPr>
              <p:cNvPr id="222212" name="Object 4">
                <a:extLst>
                  <a:ext uri="{FF2B5EF4-FFF2-40B4-BE49-F238E27FC236}">
                    <a16:creationId xmlns:a16="http://schemas.microsoft.com/office/drawing/2014/main" id="{D2909A0E-95D6-407D-BEF7-9EAB569E52B1}"/>
                  </a:ext>
                </a:extLst>
              </p:cNvPr>
              <p:cNvSpPr txBox="1"/>
              <p:nvPr/>
            </p:nvSpPr>
            <p:spPr bwMode="auto">
              <a:xfrm>
                <a:off x="2208213" y="5805488"/>
                <a:ext cx="3095625" cy="576262"/>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𝛿</m:t>
                          </m:r>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𝑘</m:t>
                          </m:r>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𝜂</m:t>
                          </m:r>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oMath>
                  </m:oMathPara>
                </a14:m>
                <a:endParaRPr lang="it-IT" dirty="0"/>
              </a:p>
            </p:txBody>
          </p:sp>
        </mc:Choice>
        <mc:Fallback xmlns="">
          <p:sp>
            <p:nvSpPr>
              <p:cNvPr id="222212" name="Object 4">
                <a:extLst>
                  <a:ext uri="{FF2B5EF4-FFF2-40B4-BE49-F238E27FC236}">
                    <a16:creationId xmlns:a16="http://schemas.microsoft.com/office/drawing/2014/main" id="{D2909A0E-95D6-407D-BEF7-9EAB569E52B1}"/>
                  </a:ext>
                </a:extLst>
              </p:cNvPr>
              <p:cNvSpPr txBox="1">
                <a:spLocks noRot="1" noChangeAspect="1" noMove="1" noResize="1" noEditPoints="1" noAdjustHandles="1" noChangeArrowheads="1" noChangeShapeType="1" noTextEdit="1"/>
              </p:cNvSpPr>
              <p:nvPr/>
            </p:nvSpPr>
            <p:spPr bwMode="auto">
              <a:xfrm>
                <a:off x="2208213" y="5805488"/>
                <a:ext cx="3095625" cy="576262"/>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22213" name="Object 5">
                <a:extLst>
                  <a:ext uri="{FF2B5EF4-FFF2-40B4-BE49-F238E27FC236}">
                    <a16:creationId xmlns:a16="http://schemas.microsoft.com/office/drawing/2014/main" id="{908507EF-4A61-46E7-8823-8418141CBCF1}"/>
                  </a:ext>
                </a:extLst>
              </p:cNvPr>
              <p:cNvSpPr txBox="1"/>
              <p:nvPr/>
            </p:nvSpPr>
            <p:spPr bwMode="auto">
              <a:xfrm>
                <a:off x="2058988" y="3500438"/>
                <a:ext cx="3032125" cy="15938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sSubSup>
                        <m:sSubSupPr>
                          <m:ctrlPr>
                            <a:rPr lang="it-IT" i="1">
                              <a:solidFill>
                                <a:srgbClr val="000000"/>
                              </a:solidFill>
                              <a:latin typeface="Cambria Math" panose="02040503050406030204" pitchFamily="18" charset="0"/>
                            </a:rPr>
                          </m:ctrlPr>
                        </m:sSubSupPr>
                        <m:e>
                          <m:r>
                            <a:rPr lang="it-IT" i="1">
                              <a:solidFill>
                                <a:srgbClr val="000000"/>
                              </a:solidFill>
                              <a:latin typeface="Cambria Math" panose="02040503050406030204" pitchFamily="18" charset="0"/>
                            </a:rPr>
                            <m:t>𝜂</m:t>
                          </m:r>
                        </m:e>
                        <m:sub>
                          <m:r>
                            <a:rPr lang="it-IT" i="1">
                              <a:solidFill>
                                <a:srgbClr val="000000"/>
                              </a:solidFill>
                              <a:latin typeface="Cambria Math" panose="02040503050406030204" pitchFamily="18" charset="0"/>
                            </a:rPr>
                            <m:t>𝑖𝑗</m:t>
                          </m:r>
                        </m:sub>
                        <m:sup>
                          <m:r>
                            <a:rPr lang="it-IT" i="1">
                              <a:solidFill>
                                <a:srgbClr val="000000"/>
                              </a:solidFill>
                              <a:latin typeface="Cambria Math" panose="02040503050406030204" pitchFamily="18" charset="0"/>
                            </a:rPr>
                            <m:t>2</m:t>
                          </m:r>
                        </m:sup>
                      </m:sSubSup>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sSup>
                            <m:sSupPr>
                              <m:ctrlPr>
                                <a:rPr lang="it-IT" i="1">
                                  <a:solidFill>
                                    <a:srgbClr val="000000"/>
                                  </a:solidFill>
                                  <a:latin typeface="Cambria Math" panose="02040503050406030204" pitchFamily="18" charset="0"/>
                                </a:rPr>
                              </m:ctrlPr>
                            </m:sSupPr>
                            <m:e>
                              <m:d>
                                <m:dPr>
                                  <m:begChr m:val="|"/>
                                  <m:endChr m:val="|"/>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𝑖𝑗</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e>
                            <m:sup>
                              <m:r>
                                <a:rPr lang="it-IT" i="1">
                                  <a:solidFill>
                                    <a:srgbClr val="000000"/>
                                  </a:solidFill>
                                  <a:latin typeface="Cambria Math" panose="02040503050406030204" pitchFamily="18" charset="0"/>
                                </a:rPr>
                                <m:t>2</m:t>
                              </m:r>
                            </m:sup>
                          </m:sSup>
                        </m:num>
                        <m:den>
                          <m:nary>
                            <m:naryPr>
                              <m:chr m:val="∑"/>
                              <m:supHide m:val="on"/>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𝑓</m:t>
                              </m:r>
                            </m:sub>
                            <m:sup/>
                            <m:e>
                              <m:nary>
                                <m:naryPr>
                                  <m:chr m:val="∑"/>
                                  <m:ctrlPr>
                                    <a:rPr lang="it-IT" i="1">
                                      <a:solidFill>
                                        <a:srgbClr val="000000"/>
                                      </a:solidFill>
                                      <a:latin typeface="Cambria Math" panose="02040503050406030204" pitchFamily="18" charset="0"/>
                                    </a:rPr>
                                  </m:ctrlPr>
                                </m:naryPr>
                                <m:sub>
                                  <m:r>
                                    <a:rPr lang="it-IT" i="1">
                                      <a:solidFill>
                                        <a:srgbClr val="000000"/>
                                      </a:solidFill>
                                      <a:latin typeface="Cambria Math" panose="02040503050406030204" pitchFamily="18" charset="0"/>
                                    </a:rPr>
                                    <m:t>𝑘</m:t>
                                  </m:r>
                                  <m:r>
                                    <a:rPr lang="it-IT" i="1">
                                      <a:solidFill>
                                        <a:srgbClr val="000000"/>
                                      </a:solidFill>
                                      <a:latin typeface="Cambria Math" panose="02040503050406030204" pitchFamily="18" charset="0"/>
                                    </a:rPr>
                                    <m:t>=1</m:t>
                                  </m:r>
                                </m:sub>
                                <m:sup>
                                  <m:r>
                                    <a:rPr lang="it-IT" i="1">
                                      <a:solidFill>
                                        <a:srgbClr val="000000"/>
                                      </a:solidFill>
                                      <a:latin typeface="Cambria Math" panose="02040503050406030204" pitchFamily="18" charset="0"/>
                                    </a:rPr>
                                    <m:t>𝑚</m:t>
                                  </m:r>
                                </m:sup>
                                <m:e>
                                  <m:sSup>
                                    <m:sSupPr>
                                      <m:ctrlPr>
                                        <a:rPr lang="it-IT" i="1">
                                          <a:solidFill>
                                            <a:srgbClr val="000000"/>
                                          </a:solidFill>
                                          <a:latin typeface="Cambria Math" panose="02040503050406030204" pitchFamily="18" charset="0"/>
                                        </a:rPr>
                                      </m:ctrlPr>
                                    </m:sSupPr>
                                    <m:e>
                                      <m:d>
                                        <m:dPr>
                                          <m:begChr m:val="|"/>
                                          <m:endChr m:val="|"/>
                                          <m:ctrlPr>
                                            <a:rPr lang="it-IT" i="1">
                                              <a:solidFill>
                                                <a:srgbClr val="000000"/>
                                              </a:solidFill>
                                              <a:latin typeface="Cambria Math" panose="02040503050406030204" pitchFamily="18" charset="0"/>
                                            </a:rPr>
                                          </m:ctrlPr>
                                        </m:dPr>
                                        <m:e>
                                          <m:sSub>
                                            <m:sSubPr>
                                              <m:ctrlPr>
                                                <a:rPr lang="it-IT" i="1">
                                                  <a:solidFill>
                                                    <a:srgbClr val="000000"/>
                                                  </a:solidFill>
                                                  <a:latin typeface="Cambria Math" panose="02040503050406030204" pitchFamily="18" charset="0"/>
                                                </a:rPr>
                                              </m:ctrlPr>
                                            </m:sSubPr>
                                            <m:e>
                                              <m:r>
                                                <a:rPr lang="it-IT" i="1">
                                                  <a:solidFill>
                                                    <a:srgbClr val="000000"/>
                                                  </a:solidFill>
                                                  <a:latin typeface="Cambria Math" panose="02040503050406030204" pitchFamily="18" charset="0"/>
                                                </a:rPr>
                                                <m:t>h</m:t>
                                              </m:r>
                                            </m:e>
                                            <m:sub>
                                              <m:r>
                                                <a:rPr lang="it-IT" i="1">
                                                  <a:solidFill>
                                                    <a:srgbClr val="000000"/>
                                                  </a:solidFill>
                                                  <a:latin typeface="Cambria Math" panose="02040503050406030204" pitchFamily="18" charset="0"/>
                                                </a:rPr>
                                                <m:t>𝑖𝑘</m:t>
                                              </m:r>
                                            </m:sub>
                                          </m:sSub>
                                          <m:r>
                                            <a:rPr lang="it-IT" i="1">
                                              <a:solidFill>
                                                <a:srgbClr val="000000"/>
                                              </a:solidFill>
                                              <a:latin typeface="Cambria Math" panose="02040503050406030204" pitchFamily="18" charset="0"/>
                                            </a:rPr>
                                            <m:t>(</m:t>
                                          </m:r>
                                          <m:r>
                                            <a:rPr lang="it-IT" i="1">
                                              <a:solidFill>
                                                <a:srgbClr val="000000"/>
                                              </a:solidFill>
                                              <a:latin typeface="Cambria Math" panose="02040503050406030204" pitchFamily="18" charset="0"/>
                                            </a:rPr>
                                            <m:t>𝑓</m:t>
                                          </m:r>
                                          <m:r>
                                            <a:rPr lang="it-IT" i="1">
                                              <a:solidFill>
                                                <a:srgbClr val="000000"/>
                                              </a:solidFill>
                                              <a:latin typeface="Cambria Math" panose="02040503050406030204" pitchFamily="18" charset="0"/>
                                            </a:rPr>
                                            <m:t>)</m:t>
                                          </m:r>
                                        </m:e>
                                      </m:d>
                                    </m:e>
                                    <m:sup>
                                      <m:r>
                                        <a:rPr lang="it-IT" i="1">
                                          <a:solidFill>
                                            <a:srgbClr val="000000"/>
                                          </a:solidFill>
                                          <a:latin typeface="Cambria Math" panose="02040503050406030204" pitchFamily="18" charset="0"/>
                                        </a:rPr>
                                        <m:t>2</m:t>
                                      </m:r>
                                    </m:sup>
                                  </m:sSup>
                                </m:e>
                              </m:nary>
                            </m:e>
                          </m:nary>
                        </m:den>
                      </m:f>
                    </m:oMath>
                  </m:oMathPara>
                </a14:m>
                <a:endParaRPr lang="it-IT" dirty="0"/>
              </a:p>
            </p:txBody>
          </p:sp>
        </mc:Choice>
        <mc:Fallback xmlns="">
          <p:sp>
            <p:nvSpPr>
              <p:cNvPr id="222213" name="Object 5">
                <a:extLst>
                  <a:ext uri="{FF2B5EF4-FFF2-40B4-BE49-F238E27FC236}">
                    <a16:creationId xmlns:a16="http://schemas.microsoft.com/office/drawing/2014/main" id="{908507EF-4A61-46E7-8823-8418141CBCF1}"/>
                  </a:ext>
                </a:extLst>
              </p:cNvPr>
              <p:cNvSpPr txBox="1">
                <a:spLocks noRot="1" noChangeAspect="1" noMove="1" noResize="1" noEditPoints="1" noAdjustHandles="1" noChangeArrowheads="1" noChangeShapeType="1" noTextEdit="1"/>
              </p:cNvSpPr>
              <p:nvPr/>
            </p:nvSpPr>
            <p:spPr bwMode="auto">
              <a:xfrm>
                <a:off x="2058988" y="3500438"/>
                <a:ext cx="3032125" cy="1593850"/>
              </a:xfrm>
              <a:prstGeom prst="rect">
                <a:avLst/>
              </a:prstGeom>
              <a:blipFill>
                <a:blip r:embed="rId7"/>
                <a:stretch>
                  <a:fillRect/>
                </a:stretch>
              </a:blipFill>
            </p:spPr>
            <p:txBody>
              <a:bodyPr/>
              <a:lstStyle/>
              <a:p>
                <a:r>
                  <a:rPr lang="it-IT">
                    <a:noFill/>
                  </a:rPr>
                  <a:t> </a:t>
                </a:r>
              </a:p>
            </p:txBody>
          </p:sp>
        </mc:Fallback>
      </mc:AlternateContent>
      <p:sp>
        <p:nvSpPr>
          <p:cNvPr id="222214" name="Text Box 6">
            <a:extLst>
              <a:ext uri="{FF2B5EF4-FFF2-40B4-BE49-F238E27FC236}">
                <a16:creationId xmlns:a16="http://schemas.microsoft.com/office/drawing/2014/main" id="{07BB7069-9254-441E-927A-4D1266BF65A6}"/>
              </a:ext>
            </a:extLst>
          </p:cNvPr>
          <p:cNvSpPr txBox="1">
            <a:spLocks noChangeArrowheads="1"/>
          </p:cNvSpPr>
          <p:nvPr/>
        </p:nvSpPr>
        <p:spPr bwMode="auto">
          <a:xfrm>
            <a:off x="1919289" y="2852738"/>
            <a:ext cx="4389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CC0099"/>
              </a:buClr>
              <a:buFont typeface="Wingdings" panose="05000000000000000000" pitchFamily="2" charset="2"/>
              <a:buChar char="ü"/>
            </a:pPr>
            <a:r>
              <a:rPr lang="it-IT" altLang="it-IT">
                <a:latin typeface="Arial" panose="020B0604020202020204" pitchFamily="34" charset="0"/>
              </a:rPr>
              <a:t>Full Frequency Direct Transfer Function</a:t>
            </a:r>
          </a:p>
        </p:txBody>
      </p:sp>
      <p:sp>
        <p:nvSpPr>
          <p:cNvPr id="222215" name="Text Box 7">
            <a:extLst>
              <a:ext uri="{FF2B5EF4-FFF2-40B4-BE49-F238E27FC236}">
                <a16:creationId xmlns:a16="http://schemas.microsoft.com/office/drawing/2014/main" id="{B2A85A15-69BC-42EC-B08F-9D6616A0B6DF}"/>
              </a:ext>
            </a:extLst>
          </p:cNvPr>
          <p:cNvSpPr txBox="1">
            <a:spLocks noChangeArrowheads="1"/>
          </p:cNvSpPr>
          <p:nvPr/>
        </p:nvSpPr>
        <p:spPr bwMode="auto">
          <a:xfrm>
            <a:off x="1919289" y="5300663"/>
            <a:ext cx="3729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rgbClr val="CC0099"/>
              </a:buClr>
              <a:buFont typeface="Wingdings" panose="05000000000000000000" pitchFamily="2" charset="2"/>
              <a:buChar char="ü"/>
            </a:pPr>
            <a:r>
              <a:rPr lang="it-IT" altLang="it-IT">
                <a:solidFill>
                  <a:srgbClr val="FF0000"/>
                </a:solidFill>
                <a:latin typeface="Arial" panose="020B0604020202020204" pitchFamily="34" charset="0"/>
              </a:rPr>
              <a:t>Directed Direct Transfer Function</a:t>
            </a:r>
          </a:p>
        </p:txBody>
      </p:sp>
      <p:sp>
        <p:nvSpPr>
          <p:cNvPr id="222217" name="AutoShape 9">
            <a:extLst>
              <a:ext uri="{FF2B5EF4-FFF2-40B4-BE49-F238E27FC236}">
                <a16:creationId xmlns:a16="http://schemas.microsoft.com/office/drawing/2014/main" id="{82CD341E-D93F-4C30-8C84-EBFB7CBCA76E}"/>
              </a:ext>
            </a:extLst>
          </p:cNvPr>
          <p:cNvSpPr>
            <a:spLocks noChangeArrowheads="1"/>
          </p:cNvSpPr>
          <p:nvPr/>
        </p:nvSpPr>
        <p:spPr bwMode="auto">
          <a:xfrm>
            <a:off x="8229600" y="730251"/>
            <a:ext cx="825501" cy="1787526"/>
          </a:xfrm>
          <a:prstGeom prst="roundRect">
            <a:avLst>
              <a:gd name="adj" fmla="val 16667"/>
            </a:avLst>
          </a:prstGeom>
          <a:solidFill>
            <a:schemeClr val="accent1">
              <a:alpha val="40000"/>
            </a:schemeClr>
          </a:solidFill>
          <a:ln w="9525">
            <a:solidFill>
              <a:srgbClr val="3366FF"/>
            </a:solidFill>
            <a:round/>
            <a:headEnd/>
            <a:tailEnd/>
          </a:ln>
          <a:effectLst/>
        </p:spPr>
        <p:txBody>
          <a:bodyPr wrap="none" anchor="ctr"/>
          <a:lstStyle/>
          <a:p>
            <a:endParaRPr lang="it-IT"/>
          </a:p>
        </p:txBody>
      </p:sp>
      <p:sp>
        <p:nvSpPr>
          <p:cNvPr id="222219" name="AutoShape 11">
            <a:extLst>
              <a:ext uri="{FF2B5EF4-FFF2-40B4-BE49-F238E27FC236}">
                <a16:creationId xmlns:a16="http://schemas.microsoft.com/office/drawing/2014/main" id="{DDE8FC30-79A8-4FBD-BF51-85E0B0DACAFD}"/>
              </a:ext>
            </a:extLst>
          </p:cNvPr>
          <p:cNvSpPr>
            <a:spLocks noChangeArrowheads="1"/>
          </p:cNvSpPr>
          <p:nvPr/>
        </p:nvSpPr>
        <p:spPr bwMode="auto">
          <a:xfrm>
            <a:off x="6861493" y="3931920"/>
            <a:ext cx="3897946" cy="366079"/>
          </a:xfrm>
          <a:prstGeom prst="roundRect">
            <a:avLst>
              <a:gd name="adj" fmla="val 16667"/>
            </a:avLst>
          </a:prstGeom>
          <a:solidFill>
            <a:schemeClr val="accent1">
              <a:alpha val="40000"/>
            </a:schemeClr>
          </a:solidFill>
          <a:ln w="9525">
            <a:solidFill>
              <a:srgbClr val="3366FF"/>
            </a:solidFill>
            <a:round/>
            <a:headEnd/>
            <a:tailEnd/>
          </a:ln>
          <a:effectLst/>
        </p:spPr>
        <p:txBody>
          <a:bodyPr wrap="none" anchor="ctr"/>
          <a:lstStyle/>
          <a:p>
            <a:endParaRPr lang="it-IT"/>
          </a:p>
        </p:txBody>
      </p:sp>
      <p:sp>
        <p:nvSpPr>
          <p:cNvPr id="13" name="Text Box 6">
            <a:extLst>
              <a:ext uri="{FF2B5EF4-FFF2-40B4-BE49-F238E27FC236}">
                <a16:creationId xmlns:a16="http://schemas.microsoft.com/office/drawing/2014/main" id="{7145F9AF-40FF-4FA3-BD7A-A541D8895565}"/>
              </a:ext>
            </a:extLst>
          </p:cNvPr>
          <p:cNvSpPr txBox="1">
            <a:spLocks noChangeArrowheads="1"/>
          </p:cNvSpPr>
          <p:nvPr/>
        </p:nvSpPr>
        <p:spPr bwMode="auto">
          <a:xfrm>
            <a:off x="381728" y="335654"/>
            <a:ext cx="3028393"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Directionality</a:t>
            </a:r>
            <a:r>
              <a:rPr lang="it-IT" altLang="it-IT" sz="2200" b="1" dirty="0">
                <a:solidFill>
                  <a:schemeClr val="tx2"/>
                </a:solidFill>
                <a:latin typeface="Arial"/>
                <a:ea typeface="+mj-ea"/>
                <a:cs typeface="Arial"/>
              </a:rPr>
              <a:t> </a:t>
            </a:r>
            <a:r>
              <a:rPr lang="it-IT" altLang="it-IT" sz="2200" b="1" dirty="0" err="1">
                <a:solidFill>
                  <a:schemeClr val="tx2"/>
                </a:solidFill>
                <a:latin typeface="Arial"/>
                <a:ea typeface="+mj-ea"/>
                <a:cs typeface="Arial"/>
              </a:rPr>
              <a:t>indices</a:t>
            </a:r>
            <a:endParaRPr lang="it-IT" altLang="it-IT" sz="2200" b="1" dirty="0">
              <a:solidFill>
                <a:schemeClr val="tx2"/>
              </a:solidFill>
              <a:latin typeface="Arial"/>
              <a:ea typeface="+mj-ea"/>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a:extLst>
              <a:ext uri="{FF2B5EF4-FFF2-40B4-BE49-F238E27FC236}">
                <a16:creationId xmlns:a16="http://schemas.microsoft.com/office/drawing/2014/main" id="{D4AC9DB3-4C1C-43B5-8455-A475CE606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49" y="2486277"/>
            <a:ext cx="5677944" cy="373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4019" name="Group 3">
            <a:extLst>
              <a:ext uri="{FF2B5EF4-FFF2-40B4-BE49-F238E27FC236}">
                <a16:creationId xmlns:a16="http://schemas.microsoft.com/office/drawing/2014/main" id="{FD7E298F-4022-4412-9A4E-C70A049D44DC}"/>
              </a:ext>
            </a:extLst>
          </p:cNvPr>
          <p:cNvGrpSpPr>
            <a:grpSpLocks/>
          </p:cNvGrpSpPr>
          <p:nvPr/>
        </p:nvGrpSpPr>
        <p:grpSpPr bwMode="auto">
          <a:xfrm>
            <a:off x="158700" y="5799461"/>
            <a:ext cx="513747" cy="405145"/>
            <a:chOff x="9725" y="6727"/>
            <a:chExt cx="1125" cy="779"/>
          </a:xfrm>
        </p:grpSpPr>
        <p:sp>
          <p:nvSpPr>
            <p:cNvPr id="214020" name="Text Box 4">
              <a:extLst>
                <a:ext uri="{FF2B5EF4-FFF2-40B4-BE49-F238E27FC236}">
                  <a16:creationId xmlns:a16="http://schemas.microsoft.com/office/drawing/2014/main" id="{71108771-67C6-4315-95EF-A935DBF22130}"/>
                </a:ext>
              </a:extLst>
            </p:cNvPr>
            <p:cNvSpPr txBox="1">
              <a:spLocks noChangeArrowheads="1"/>
            </p:cNvSpPr>
            <p:nvPr/>
          </p:nvSpPr>
          <p:spPr bwMode="auto">
            <a:xfrm>
              <a:off x="9725" y="6840"/>
              <a:ext cx="540" cy="540"/>
            </a:xfrm>
            <a:prstGeom prst="rect">
              <a:avLst/>
            </a:prstGeom>
            <a:solidFill>
              <a:srgbClr val="FFFFFF">
                <a:alpha val="0"/>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hangingPunct="1"/>
              <a:r>
                <a:rPr lang="it-IT" altLang="it-IT" sz="1000"/>
                <a:t>μV</a:t>
              </a:r>
              <a:endParaRPr lang="it-IT" altLang="it-IT">
                <a:latin typeface="Arial" panose="020B0604020202020204" pitchFamily="34" charset="0"/>
              </a:endParaRPr>
            </a:p>
          </p:txBody>
        </p:sp>
        <p:sp>
          <p:nvSpPr>
            <p:cNvPr id="214021" name="Text Box 5">
              <a:extLst>
                <a:ext uri="{FF2B5EF4-FFF2-40B4-BE49-F238E27FC236}">
                  <a16:creationId xmlns:a16="http://schemas.microsoft.com/office/drawing/2014/main" id="{8175181A-6966-401A-B50F-8EA06518053A}"/>
                </a:ext>
              </a:extLst>
            </p:cNvPr>
            <p:cNvSpPr txBox="1">
              <a:spLocks noChangeArrowheads="1"/>
            </p:cNvSpPr>
            <p:nvPr/>
          </p:nvSpPr>
          <p:spPr bwMode="auto">
            <a:xfrm>
              <a:off x="10490" y="7146"/>
              <a:ext cx="360" cy="360"/>
            </a:xfrm>
            <a:prstGeom prst="rect">
              <a:avLst/>
            </a:prstGeom>
            <a:solidFill>
              <a:srgbClr val="FFFFFF">
                <a:alpha val="0"/>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hangingPunct="1"/>
              <a:r>
                <a:rPr lang="it-IT" altLang="it-IT" sz="1000">
                  <a:latin typeface="Arial" panose="020B0604020202020204" pitchFamily="34" charset="0"/>
                </a:rPr>
                <a:t>s</a:t>
              </a:r>
              <a:endParaRPr lang="it-IT" altLang="it-IT">
                <a:latin typeface="Arial" panose="020B0604020202020204" pitchFamily="34" charset="0"/>
              </a:endParaRPr>
            </a:p>
          </p:txBody>
        </p:sp>
        <p:grpSp>
          <p:nvGrpSpPr>
            <p:cNvPr id="214022" name="Group 6">
              <a:extLst>
                <a:ext uri="{FF2B5EF4-FFF2-40B4-BE49-F238E27FC236}">
                  <a16:creationId xmlns:a16="http://schemas.microsoft.com/office/drawing/2014/main" id="{136DBD40-193E-4F5B-91D3-1F544ACD202B}"/>
                </a:ext>
              </a:extLst>
            </p:cNvPr>
            <p:cNvGrpSpPr>
              <a:grpSpLocks/>
            </p:cNvGrpSpPr>
            <p:nvPr/>
          </p:nvGrpSpPr>
          <p:grpSpPr bwMode="auto">
            <a:xfrm>
              <a:off x="9975" y="6727"/>
              <a:ext cx="537" cy="557"/>
              <a:chOff x="11088" y="13761"/>
              <a:chExt cx="537" cy="557"/>
            </a:xfrm>
          </p:grpSpPr>
          <p:sp>
            <p:nvSpPr>
              <p:cNvPr id="214023" name="Line 7">
                <a:extLst>
                  <a:ext uri="{FF2B5EF4-FFF2-40B4-BE49-F238E27FC236}">
                    <a16:creationId xmlns:a16="http://schemas.microsoft.com/office/drawing/2014/main" id="{6E976100-0535-4E93-8710-44CF59AFCDE8}"/>
                  </a:ext>
                </a:extLst>
              </p:cNvPr>
              <p:cNvSpPr>
                <a:spLocks noChangeShapeType="1"/>
              </p:cNvSpPr>
              <p:nvPr/>
            </p:nvSpPr>
            <p:spPr bwMode="auto">
              <a:xfrm flipV="1">
                <a:off x="11096" y="13761"/>
                <a:ext cx="1" cy="54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14024" name="Line 8">
                <a:extLst>
                  <a:ext uri="{FF2B5EF4-FFF2-40B4-BE49-F238E27FC236}">
                    <a16:creationId xmlns:a16="http://schemas.microsoft.com/office/drawing/2014/main" id="{C3377F58-9413-4EB4-B245-484D8D2661D9}"/>
                  </a:ext>
                </a:extLst>
              </p:cNvPr>
              <p:cNvSpPr>
                <a:spLocks noChangeShapeType="1"/>
              </p:cNvSpPr>
              <p:nvPr/>
            </p:nvSpPr>
            <p:spPr bwMode="auto">
              <a:xfrm>
                <a:off x="11088" y="14318"/>
                <a:ext cx="53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sp>
        <p:nvSpPr>
          <p:cNvPr id="10" name="Text Box 6">
            <a:extLst>
              <a:ext uri="{FF2B5EF4-FFF2-40B4-BE49-F238E27FC236}">
                <a16:creationId xmlns:a16="http://schemas.microsoft.com/office/drawing/2014/main" id="{B64D2344-D986-4A63-B6A5-A37C2C6B231F}"/>
              </a:ext>
            </a:extLst>
          </p:cNvPr>
          <p:cNvSpPr txBox="1">
            <a:spLocks noChangeArrowheads="1"/>
          </p:cNvSpPr>
          <p:nvPr/>
        </p:nvSpPr>
        <p:spPr bwMode="auto">
          <a:xfrm>
            <a:off x="381728" y="216084"/>
            <a:ext cx="7096815" cy="3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0"/>
              </a:spcBef>
            </a:pPr>
            <a:r>
              <a:rPr lang="it-IT" altLang="it-IT" sz="2200" b="1" dirty="0" err="1">
                <a:solidFill>
                  <a:schemeClr val="tx2"/>
                </a:solidFill>
                <a:latin typeface="Arial"/>
                <a:ea typeface="+mj-ea"/>
                <a:cs typeface="Arial"/>
              </a:rPr>
              <a:t>Ictal</a:t>
            </a:r>
            <a:r>
              <a:rPr lang="it-IT" altLang="it-IT" sz="2200" b="1" dirty="0">
                <a:solidFill>
                  <a:schemeClr val="tx2"/>
                </a:solidFill>
                <a:latin typeface="Arial"/>
                <a:ea typeface="+mj-ea"/>
                <a:cs typeface="Arial"/>
              </a:rPr>
              <a:t> activity in </a:t>
            </a:r>
            <a:r>
              <a:rPr lang="it-IT" altLang="it-IT" sz="2200" b="1" dirty="0" err="1">
                <a:solidFill>
                  <a:schemeClr val="tx2"/>
                </a:solidFill>
                <a:latin typeface="Arial"/>
                <a:ea typeface="+mj-ea"/>
                <a:cs typeface="Arial"/>
              </a:rPr>
              <a:t>multichannel</a:t>
            </a:r>
            <a:r>
              <a:rPr lang="it-IT" altLang="it-IT" sz="2200" b="1" dirty="0">
                <a:solidFill>
                  <a:schemeClr val="tx2"/>
                </a:solidFill>
                <a:latin typeface="Arial"/>
                <a:ea typeface="+mj-ea"/>
                <a:cs typeface="Arial"/>
              </a:rPr>
              <a:t> </a:t>
            </a:r>
            <a:r>
              <a:rPr lang="it-IT" altLang="it-IT" sz="2200" b="1" dirty="0" err="1">
                <a:solidFill>
                  <a:schemeClr val="tx2"/>
                </a:solidFill>
                <a:latin typeface="Arial"/>
                <a:ea typeface="+mj-ea"/>
                <a:cs typeface="Arial"/>
              </a:rPr>
              <a:t>intracranial</a:t>
            </a:r>
            <a:r>
              <a:rPr lang="it-IT" altLang="it-IT" sz="2200" b="1" dirty="0">
                <a:solidFill>
                  <a:schemeClr val="tx2"/>
                </a:solidFill>
                <a:latin typeface="Arial"/>
                <a:ea typeface="+mj-ea"/>
                <a:cs typeface="Arial"/>
              </a:rPr>
              <a:t> recordings</a:t>
            </a:r>
          </a:p>
        </p:txBody>
      </p:sp>
      <p:pic>
        <p:nvPicPr>
          <p:cNvPr id="2" name="Picture 9" descr="elettrodi">
            <a:extLst>
              <a:ext uri="{FF2B5EF4-FFF2-40B4-BE49-F238E27FC236}">
                <a16:creationId xmlns:a16="http://schemas.microsoft.com/office/drawing/2014/main" id="{8164DDFB-DD70-8E7C-DE7C-460B0D59C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533"/>
          <a:stretch>
            <a:fillRect/>
          </a:stretch>
        </p:blipFill>
        <p:spPr bwMode="auto">
          <a:xfrm>
            <a:off x="518095" y="690769"/>
            <a:ext cx="2294744" cy="201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17">
            <a:extLst>
              <a:ext uri="{FF2B5EF4-FFF2-40B4-BE49-F238E27FC236}">
                <a16:creationId xmlns:a16="http://schemas.microsoft.com/office/drawing/2014/main" id="{949AB1FF-73A2-547F-1006-6655A70E38B0}"/>
              </a:ext>
            </a:extLst>
          </p:cNvPr>
          <p:cNvGrpSpPr/>
          <p:nvPr/>
        </p:nvGrpSpPr>
        <p:grpSpPr>
          <a:xfrm>
            <a:off x="6470374" y="869674"/>
            <a:ext cx="5598734" cy="4391156"/>
            <a:chOff x="3789363" y="1125538"/>
            <a:chExt cx="4984750" cy="4464050"/>
          </a:xfrm>
        </p:grpSpPr>
        <p:graphicFrame>
          <p:nvGraphicFramePr>
            <p:cNvPr id="4" name="Content Placeholder 3">
              <a:extLst>
                <a:ext uri="{FF2B5EF4-FFF2-40B4-BE49-F238E27FC236}">
                  <a16:creationId xmlns:a16="http://schemas.microsoft.com/office/drawing/2014/main" id="{5F51F5F1-E205-22DA-4522-6A7365CE784E}"/>
                </a:ext>
              </a:extLst>
            </p:cNvPr>
            <p:cNvGraphicFramePr>
              <a:graphicFrameLocks noGrp="1" noChangeAspect="1"/>
            </p:cNvGraphicFramePr>
            <p:nvPr>
              <p:ph sz="half" idx="1"/>
            </p:nvPr>
          </p:nvGraphicFramePr>
          <p:xfrm>
            <a:off x="4427538" y="3743325"/>
            <a:ext cx="4265612" cy="1846263"/>
          </p:xfrm>
          <a:graphic>
            <a:graphicData uri="http://schemas.openxmlformats.org/presentationml/2006/ole">
              <mc:AlternateContent xmlns:mc="http://schemas.openxmlformats.org/markup-compatibility/2006">
                <mc:Choice xmlns:v="urn:schemas-microsoft-com:vml" Requires="v">
                  <p:oleObj name="Documento" r:id="rId5" imgW="3690032" imgH="2398313" progId="Word.Document.8">
                    <p:embed/>
                  </p:oleObj>
                </mc:Choice>
                <mc:Fallback>
                  <p:oleObj name="Documento" r:id="rId5" imgW="3690032" imgH="2398313" progId="Word.Document.8">
                    <p:embed/>
                    <p:pic>
                      <p:nvPicPr>
                        <p:cNvPr id="19" name="Object 3">
                          <a:extLst>
                            <a:ext uri="{FF2B5EF4-FFF2-40B4-BE49-F238E27FC236}">
                              <a16:creationId xmlns:a16="http://schemas.microsoft.com/office/drawing/2014/main" id="{12DE8228-3D0A-48EF-8F92-8B8C3682A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957" b="18994"/>
                        <a:stretch>
                          <a:fillRect/>
                        </a:stretch>
                      </p:blipFill>
                      <p:spPr bwMode="auto">
                        <a:xfrm>
                          <a:off x="4427538" y="3743325"/>
                          <a:ext cx="4265612"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Content Placeholder 4">
              <a:extLst>
                <a:ext uri="{FF2B5EF4-FFF2-40B4-BE49-F238E27FC236}">
                  <a16:creationId xmlns:a16="http://schemas.microsoft.com/office/drawing/2014/main" id="{D1E1669D-F5CC-44C7-703B-BF1AE6455BF4}"/>
                </a:ext>
              </a:extLst>
            </p:cNvPr>
            <p:cNvGraphicFramePr>
              <a:graphicFrameLocks noGrp="1" noChangeAspect="1"/>
            </p:cNvGraphicFramePr>
            <p:nvPr>
              <p:ph sz="half" idx="2"/>
              <p:extLst>
                <p:ext uri="{D42A27DB-BD31-4B8C-83A1-F6EECF244321}">
                  <p14:modId xmlns:p14="http://schemas.microsoft.com/office/powerpoint/2010/main" val="2975390869"/>
                </p:ext>
              </p:extLst>
            </p:nvPr>
          </p:nvGraphicFramePr>
          <p:xfrm>
            <a:off x="4427538" y="1125538"/>
            <a:ext cx="4346575" cy="2825750"/>
          </p:xfrm>
          <a:graphic>
            <a:graphicData uri="http://schemas.openxmlformats.org/presentationml/2006/ole">
              <mc:AlternateContent xmlns:mc="http://schemas.openxmlformats.org/markup-compatibility/2006">
                <mc:Choice xmlns:v="urn:schemas-microsoft-com:vml" Requires="v">
                  <p:oleObj name="Documento" r:id="rId7" imgW="3690032" imgH="2398313" progId="Word.Document.8">
                    <p:embed/>
                  </p:oleObj>
                </mc:Choice>
                <mc:Fallback>
                  <p:oleObj name="Documento" r:id="rId7" imgW="3690032" imgH="2398313" progId="Word.Document.8">
                    <p:embed/>
                    <p:pic>
                      <p:nvPicPr>
                        <p:cNvPr id="24" name="Object 4">
                          <a:extLst>
                            <a:ext uri="{FF2B5EF4-FFF2-40B4-BE49-F238E27FC236}">
                              <a16:creationId xmlns:a16="http://schemas.microsoft.com/office/drawing/2014/main" id="{EB4320DD-F462-4C5B-8074-9F47D2D099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1125538"/>
                          <a:ext cx="4346575" cy="282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5">
              <a:extLst>
                <a:ext uri="{FF2B5EF4-FFF2-40B4-BE49-F238E27FC236}">
                  <a16:creationId xmlns:a16="http://schemas.microsoft.com/office/drawing/2014/main" id="{E78CDE1B-EC05-90D5-DAFE-C77D2C9C927F}"/>
                </a:ext>
              </a:extLst>
            </p:cNvPr>
            <p:cNvSpPr txBox="1">
              <a:spLocks noChangeArrowheads="1"/>
            </p:cNvSpPr>
            <p:nvPr/>
          </p:nvSpPr>
          <p:spPr bwMode="auto">
            <a:xfrm>
              <a:off x="4932363" y="1125538"/>
              <a:ext cx="1008062" cy="431800"/>
            </a:xfrm>
            <a:prstGeom prst="rect">
              <a:avLst/>
            </a:prstGeom>
            <a:solidFill>
              <a:srgbClr val="FFFFFF"/>
            </a:solidFill>
            <a:ln w="9525">
              <a:solidFill>
                <a:srgbClr val="FFFFFF"/>
              </a:solidFill>
              <a:miter lim="800000"/>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4D82"/>
                </a:buClr>
                <a:buChar char="•"/>
                <a:defRPr sz="2400">
                  <a:solidFill>
                    <a:schemeClr val="tx1"/>
                  </a:solidFill>
                  <a:latin typeface="Arial" panose="020B0604020202020204" pitchFamily="34" charset="0"/>
                </a:defRPr>
              </a:lvl3pPr>
              <a:lvl4pPr marL="1600200" indent="-228600">
                <a:spcBef>
                  <a:spcPct val="20000"/>
                </a:spcBef>
                <a:buClr>
                  <a:srgbClr val="004C80"/>
                </a:buClr>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Minion Web" pitchFamily="18" charset="0"/>
                </a:defRPr>
              </a:lvl5pPr>
              <a:lvl6pPr marL="2514600" indent="-228600" eaLnBrk="0" fontAlgn="base" hangingPunct="0">
                <a:spcBef>
                  <a:spcPct val="20000"/>
                </a:spcBef>
                <a:spcAft>
                  <a:spcPct val="0"/>
                </a:spcAft>
                <a:buChar char="»"/>
                <a:defRPr sz="2000">
                  <a:solidFill>
                    <a:schemeClr val="tx1"/>
                  </a:solidFill>
                  <a:latin typeface="Minion Web" pitchFamily="18" charset="0"/>
                </a:defRPr>
              </a:lvl6pPr>
              <a:lvl7pPr marL="2971800" indent="-228600" eaLnBrk="0" fontAlgn="base" hangingPunct="0">
                <a:spcBef>
                  <a:spcPct val="20000"/>
                </a:spcBef>
                <a:spcAft>
                  <a:spcPct val="0"/>
                </a:spcAft>
                <a:buChar char="»"/>
                <a:defRPr sz="2000">
                  <a:solidFill>
                    <a:schemeClr val="tx1"/>
                  </a:solidFill>
                  <a:latin typeface="Minion Web" pitchFamily="18" charset="0"/>
                </a:defRPr>
              </a:lvl7pPr>
              <a:lvl8pPr marL="3429000" indent="-228600" eaLnBrk="0" fontAlgn="base" hangingPunct="0">
                <a:spcBef>
                  <a:spcPct val="20000"/>
                </a:spcBef>
                <a:spcAft>
                  <a:spcPct val="0"/>
                </a:spcAft>
                <a:buChar char="»"/>
                <a:defRPr sz="2000">
                  <a:solidFill>
                    <a:schemeClr val="tx1"/>
                  </a:solidFill>
                  <a:latin typeface="Minion Web" pitchFamily="18" charset="0"/>
                </a:defRPr>
              </a:lvl8pPr>
              <a:lvl9pPr marL="3886200" indent="-228600" eaLnBrk="0" fontAlgn="base" hangingPunct="0">
                <a:spcBef>
                  <a:spcPct val="20000"/>
                </a:spcBef>
                <a:spcAft>
                  <a:spcPct val="0"/>
                </a:spcAft>
                <a:buChar char="»"/>
                <a:defRPr sz="2000">
                  <a:solidFill>
                    <a:schemeClr val="tx1"/>
                  </a:solidFill>
                  <a:latin typeface="Minion Web" pitchFamily="18" charset="0"/>
                </a:defRPr>
              </a:lvl9pPr>
            </a:lstStyle>
            <a:p>
              <a:pPr algn="ctr" eaLnBrk="1" hangingPunct="1">
                <a:spcBef>
                  <a:spcPct val="0"/>
                </a:spcBef>
                <a:buFontTx/>
                <a:buNone/>
              </a:pPr>
              <a:r>
                <a:rPr lang="it-IT" altLang="it-IT" sz="1800" b="1">
                  <a:solidFill>
                    <a:srgbClr val="0000FF"/>
                  </a:solidFill>
                </a:rPr>
                <a:t>PDC</a:t>
              </a:r>
              <a:endParaRPr lang="it-IT" altLang="it-IT" sz="1800"/>
            </a:p>
          </p:txBody>
        </p:sp>
        <p:sp>
          <p:nvSpPr>
            <p:cNvPr id="7" name="Text Box 6">
              <a:extLst>
                <a:ext uri="{FF2B5EF4-FFF2-40B4-BE49-F238E27FC236}">
                  <a16:creationId xmlns:a16="http://schemas.microsoft.com/office/drawing/2014/main" id="{829663A5-6648-077B-79D5-C9ABBD4F56D2}"/>
                </a:ext>
              </a:extLst>
            </p:cNvPr>
            <p:cNvSpPr txBox="1">
              <a:spLocks noChangeArrowheads="1"/>
            </p:cNvSpPr>
            <p:nvPr/>
          </p:nvSpPr>
          <p:spPr bwMode="auto">
            <a:xfrm>
              <a:off x="6877050" y="1125538"/>
              <a:ext cx="1208088" cy="431800"/>
            </a:xfrm>
            <a:prstGeom prst="rect">
              <a:avLst/>
            </a:prstGeom>
            <a:solidFill>
              <a:srgbClr val="FFFFFF"/>
            </a:solidFill>
            <a:ln w="9525">
              <a:solidFill>
                <a:srgbClr val="FFFFFF"/>
              </a:solidFill>
              <a:miter lim="800000"/>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4D82"/>
                </a:buClr>
                <a:buChar char="•"/>
                <a:defRPr sz="2400">
                  <a:solidFill>
                    <a:schemeClr val="tx1"/>
                  </a:solidFill>
                  <a:latin typeface="Arial" panose="020B0604020202020204" pitchFamily="34" charset="0"/>
                </a:defRPr>
              </a:lvl3pPr>
              <a:lvl4pPr marL="1600200" indent="-228600">
                <a:spcBef>
                  <a:spcPct val="20000"/>
                </a:spcBef>
                <a:buClr>
                  <a:srgbClr val="004C80"/>
                </a:buClr>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Minion Web" pitchFamily="18" charset="0"/>
                </a:defRPr>
              </a:lvl5pPr>
              <a:lvl6pPr marL="2514600" indent="-228600" eaLnBrk="0" fontAlgn="base" hangingPunct="0">
                <a:spcBef>
                  <a:spcPct val="20000"/>
                </a:spcBef>
                <a:spcAft>
                  <a:spcPct val="0"/>
                </a:spcAft>
                <a:buChar char="»"/>
                <a:defRPr sz="2000">
                  <a:solidFill>
                    <a:schemeClr val="tx1"/>
                  </a:solidFill>
                  <a:latin typeface="Minion Web" pitchFamily="18" charset="0"/>
                </a:defRPr>
              </a:lvl6pPr>
              <a:lvl7pPr marL="2971800" indent="-228600" eaLnBrk="0" fontAlgn="base" hangingPunct="0">
                <a:spcBef>
                  <a:spcPct val="20000"/>
                </a:spcBef>
                <a:spcAft>
                  <a:spcPct val="0"/>
                </a:spcAft>
                <a:buChar char="»"/>
                <a:defRPr sz="2000">
                  <a:solidFill>
                    <a:schemeClr val="tx1"/>
                  </a:solidFill>
                  <a:latin typeface="Minion Web" pitchFamily="18" charset="0"/>
                </a:defRPr>
              </a:lvl7pPr>
              <a:lvl8pPr marL="3429000" indent="-228600" eaLnBrk="0" fontAlgn="base" hangingPunct="0">
                <a:spcBef>
                  <a:spcPct val="20000"/>
                </a:spcBef>
                <a:spcAft>
                  <a:spcPct val="0"/>
                </a:spcAft>
                <a:buChar char="»"/>
                <a:defRPr sz="2000">
                  <a:solidFill>
                    <a:schemeClr val="tx1"/>
                  </a:solidFill>
                  <a:latin typeface="Minion Web" pitchFamily="18" charset="0"/>
                </a:defRPr>
              </a:lvl8pPr>
              <a:lvl9pPr marL="3886200" indent="-228600" eaLnBrk="0" fontAlgn="base" hangingPunct="0">
                <a:spcBef>
                  <a:spcPct val="20000"/>
                </a:spcBef>
                <a:spcAft>
                  <a:spcPct val="0"/>
                </a:spcAft>
                <a:buChar char="»"/>
                <a:defRPr sz="2000">
                  <a:solidFill>
                    <a:schemeClr val="tx1"/>
                  </a:solidFill>
                  <a:latin typeface="Minion Web" pitchFamily="18" charset="0"/>
                </a:defRPr>
              </a:lvl9pPr>
            </a:lstStyle>
            <a:p>
              <a:pPr algn="ctr" eaLnBrk="1" hangingPunct="1">
                <a:spcBef>
                  <a:spcPct val="0"/>
                </a:spcBef>
                <a:buFontTx/>
                <a:buNone/>
              </a:pPr>
              <a:r>
                <a:rPr lang="it-IT" altLang="it-IT" sz="1800" b="1">
                  <a:solidFill>
                    <a:srgbClr val="0000FF"/>
                  </a:solidFill>
                </a:rPr>
                <a:t>dDTF</a:t>
              </a:r>
              <a:endParaRPr lang="it-IT" altLang="it-IT" sz="1800"/>
            </a:p>
          </p:txBody>
        </p:sp>
        <p:sp>
          <p:nvSpPr>
            <p:cNvPr id="8" name="Text Box 7">
              <a:extLst>
                <a:ext uri="{FF2B5EF4-FFF2-40B4-BE49-F238E27FC236}">
                  <a16:creationId xmlns:a16="http://schemas.microsoft.com/office/drawing/2014/main" id="{AAAFC9A6-D57D-BFA1-2ADE-F072BC9E5811}"/>
                </a:ext>
              </a:extLst>
            </p:cNvPr>
            <p:cNvSpPr txBox="1">
              <a:spLocks noChangeArrowheads="1"/>
            </p:cNvSpPr>
            <p:nvPr/>
          </p:nvSpPr>
          <p:spPr bwMode="auto">
            <a:xfrm>
              <a:off x="3789363" y="2290763"/>
              <a:ext cx="927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4D82"/>
                </a:buClr>
                <a:buChar char="•"/>
                <a:defRPr sz="2400">
                  <a:solidFill>
                    <a:schemeClr val="tx1"/>
                  </a:solidFill>
                  <a:latin typeface="Arial" panose="020B0604020202020204" pitchFamily="34" charset="0"/>
                </a:defRPr>
              </a:lvl3pPr>
              <a:lvl4pPr marL="1600200" indent="-228600">
                <a:spcBef>
                  <a:spcPct val="20000"/>
                </a:spcBef>
                <a:buClr>
                  <a:srgbClr val="004C80"/>
                </a:buClr>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Minion Web" pitchFamily="18" charset="0"/>
                </a:defRPr>
              </a:lvl5pPr>
              <a:lvl6pPr marL="2514600" indent="-228600" eaLnBrk="0" fontAlgn="base" hangingPunct="0">
                <a:spcBef>
                  <a:spcPct val="20000"/>
                </a:spcBef>
                <a:spcAft>
                  <a:spcPct val="0"/>
                </a:spcAft>
                <a:buChar char="»"/>
                <a:defRPr sz="2000">
                  <a:solidFill>
                    <a:schemeClr val="tx1"/>
                  </a:solidFill>
                  <a:latin typeface="Minion Web" pitchFamily="18" charset="0"/>
                </a:defRPr>
              </a:lvl6pPr>
              <a:lvl7pPr marL="2971800" indent="-228600" eaLnBrk="0" fontAlgn="base" hangingPunct="0">
                <a:spcBef>
                  <a:spcPct val="20000"/>
                </a:spcBef>
                <a:spcAft>
                  <a:spcPct val="0"/>
                </a:spcAft>
                <a:buChar char="»"/>
                <a:defRPr sz="2000">
                  <a:solidFill>
                    <a:schemeClr val="tx1"/>
                  </a:solidFill>
                  <a:latin typeface="Minion Web" pitchFamily="18" charset="0"/>
                </a:defRPr>
              </a:lvl7pPr>
              <a:lvl8pPr marL="3429000" indent="-228600" eaLnBrk="0" fontAlgn="base" hangingPunct="0">
                <a:spcBef>
                  <a:spcPct val="20000"/>
                </a:spcBef>
                <a:spcAft>
                  <a:spcPct val="0"/>
                </a:spcAft>
                <a:buChar char="»"/>
                <a:defRPr sz="2000">
                  <a:solidFill>
                    <a:schemeClr val="tx1"/>
                  </a:solidFill>
                  <a:latin typeface="Minion Web" pitchFamily="18" charset="0"/>
                </a:defRPr>
              </a:lvl8pPr>
              <a:lvl9pPr marL="3886200" indent="-228600" eaLnBrk="0" fontAlgn="base" hangingPunct="0">
                <a:spcBef>
                  <a:spcPct val="20000"/>
                </a:spcBef>
                <a:spcAft>
                  <a:spcPct val="0"/>
                </a:spcAft>
                <a:buChar char="»"/>
                <a:defRPr sz="2000">
                  <a:solidFill>
                    <a:schemeClr val="tx1"/>
                  </a:solidFill>
                  <a:latin typeface="Minion Web" pitchFamily="18" charset="0"/>
                </a:defRPr>
              </a:lvl9pPr>
            </a:lstStyle>
            <a:p>
              <a:pPr>
                <a:buFontTx/>
                <a:buNone/>
              </a:pPr>
              <a:r>
                <a:rPr lang="it-IT" altLang="it-IT" sz="1800"/>
                <a:t>11-15 Hz</a:t>
              </a:r>
            </a:p>
          </p:txBody>
        </p:sp>
        <p:sp>
          <p:nvSpPr>
            <p:cNvPr id="9" name="Text Box 8">
              <a:extLst>
                <a:ext uri="{FF2B5EF4-FFF2-40B4-BE49-F238E27FC236}">
                  <a16:creationId xmlns:a16="http://schemas.microsoft.com/office/drawing/2014/main" id="{C5728A4C-7399-01C0-3B41-42ACFFB105AB}"/>
                </a:ext>
              </a:extLst>
            </p:cNvPr>
            <p:cNvSpPr txBox="1">
              <a:spLocks noChangeArrowheads="1"/>
            </p:cNvSpPr>
            <p:nvPr/>
          </p:nvSpPr>
          <p:spPr bwMode="auto">
            <a:xfrm>
              <a:off x="3789363" y="4508500"/>
              <a:ext cx="927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spcBef>
                  <a:spcPct val="20000"/>
                </a:spcBef>
                <a:buClr>
                  <a:srgbClr val="004D82"/>
                </a:buClr>
                <a:buChar char="•"/>
                <a:defRPr sz="2400">
                  <a:solidFill>
                    <a:schemeClr val="tx1"/>
                  </a:solidFill>
                  <a:latin typeface="Arial" panose="020B0604020202020204" pitchFamily="34" charset="0"/>
                </a:defRPr>
              </a:lvl3pPr>
              <a:lvl4pPr marL="1600200" indent="-228600">
                <a:spcBef>
                  <a:spcPct val="20000"/>
                </a:spcBef>
                <a:buClr>
                  <a:srgbClr val="004C80"/>
                </a:buClr>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Minion Web" pitchFamily="18" charset="0"/>
                </a:defRPr>
              </a:lvl5pPr>
              <a:lvl6pPr marL="2514600" indent="-228600" eaLnBrk="0" fontAlgn="base" hangingPunct="0">
                <a:spcBef>
                  <a:spcPct val="20000"/>
                </a:spcBef>
                <a:spcAft>
                  <a:spcPct val="0"/>
                </a:spcAft>
                <a:buChar char="»"/>
                <a:defRPr sz="2000">
                  <a:solidFill>
                    <a:schemeClr val="tx1"/>
                  </a:solidFill>
                  <a:latin typeface="Minion Web" pitchFamily="18" charset="0"/>
                </a:defRPr>
              </a:lvl6pPr>
              <a:lvl7pPr marL="2971800" indent="-228600" eaLnBrk="0" fontAlgn="base" hangingPunct="0">
                <a:spcBef>
                  <a:spcPct val="20000"/>
                </a:spcBef>
                <a:spcAft>
                  <a:spcPct val="0"/>
                </a:spcAft>
                <a:buChar char="»"/>
                <a:defRPr sz="2000">
                  <a:solidFill>
                    <a:schemeClr val="tx1"/>
                  </a:solidFill>
                  <a:latin typeface="Minion Web" pitchFamily="18" charset="0"/>
                </a:defRPr>
              </a:lvl7pPr>
              <a:lvl8pPr marL="3429000" indent="-228600" eaLnBrk="0" fontAlgn="base" hangingPunct="0">
                <a:spcBef>
                  <a:spcPct val="20000"/>
                </a:spcBef>
                <a:spcAft>
                  <a:spcPct val="0"/>
                </a:spcAft>
                <a:buChar char="»"/>
                <a:defRPr sz="2000">
                  <a:solidFill>
                    <a:schemeClr val="tx1"/>
                  </a:solidFill>
                  <a:latin typeface="Minion Web" pitchFamily="18" charset="0"/>
                </a:defRPr>
              </a:lvl8pPr>
              <a:lvl9pPr marL="3886200" indent="-228600" eaLnBrk="0" fontAlgn="base" hangingPunct="0">
                <a:spcBef>
                  <a:spcPct val="20000"/>
                </a:spcBef>
                <a:spcAft>
                  <a:spcPct val="0"/>
                </a:spcAft>
                <a:buChar char="»"/>
                <a:defRPr sz="2000">
                  <a:solidFill>
                    <a:schemeClr val="tx1"/>
                  </a:solidFill>
                  <a:latin typeface="Minion Web" pitchFamily="18" charset="0"/>
                </a:defRPr>
              </a:lvl9pPr>
            </a:lstStyle>
            <a:p>
              <a:pPr>
                <a:buFontTx/>
                <a:buNone/>
              </a:pPr>
              <a:r>
                <a:rPr lang="it-IT" altLang="it-IT" sz="1800"/>
                <a:t>15-20 Hz</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73AC5AE-F115-3749-BF41-9899A9989979}"/>
              </a:ext>
            </a:extLst>
          </p:cNvPr>
          <p:cNvSpPr>
            <a:spLocks noGrp="1"/>
          </p:cNvSpPr>
          <p:nvPr>
            <p:ph sz="quarter" idx="10"/>
          </p:nvPr>
        </p:nvSpPr>
        <p:spPr/>
        <p:txBody>
          <a:bodyPr/>
          <a:lstStyle/>
          <a:p>
            <a:endParaRPr lang="it-IT"/>
          </a:p>
        </p:txBody>
      </p:sp>
      <p:sp>
        <p:nvSpPr>
          <p:cNvPr id="5" name="Title 2">
            <a:extLst>
              <a:ext uri="{FF2B5EF4-FFF2-40B4-BE49-F238E27FC236}">
                <a16:creationId xmlns:a16="http://schemas.microsoft.com/office/drawing/2014/main" id="{47608068-D822-3F32-F60F-7137334727A6}"/>
              </a:ext>
            </a:extLst>
          </p:cNvPr>
          <p:cNvSpPr txBox="1">
            <a:spLocks/>
          </p:cNvSpPr>
          <p:nvPr/>
        </p:nvSpPr>
        <p:spPr>
          <a:xfrm>
            <a:off x="444330" y="2504680"/>
            <a:ext cx="11441391" cy="840400"/>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tx2"/>
                </a:solidFill>
                <a:latin typeface="Arial"/>
                <a:ea typeface="+mj-ea"/>
                <a:cs typeface="Arial"/>
              </a:defRPr>
            </a:lvl1pPr>
          </a:lstStyle>
          <a:p>
            <a:r>
              <a:rPr lang="it-IT" sz="2800" dirty="0" err="1"/>
              <a:t>Multimodal</a:t>
            </a:r>
            <a:endParaRPr lang="it-IT" sz="2800" dirty="0"/>
          </a:p>
        </p:txBody>
      </p:sp>
    </p:spTree>
    <p:extLst>
      <p:ext uri="{BB962C8B-B14F-4D97-AF65-F5344CB8AC3E}">
        <p14:creationId xmlns:p14="http://schemas.microsoft.com/office/powerpoint/2010/main" val="3782653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A0207B-82B2-D97B-4523-9F83EC22F5BE}"/>
              </a:ext>
            </a:extLst>
          </p:cNvPr>
          <p:cNvSpPr>
            <a:spLocks noGrp="1"/>
          </p:cNvSpPr>
          <p:nvPr>
            <p:ph sz="quarter" idx="10"/>
          </p:nvPr>
        </p:nvSpPr>
        <p:spPr/>
        <p:txBody>
          <a:bodyPr/>
          <a:lstStyle/>
          <a:p>
            <a:endParaRPr lang="it-IT"/>
          </a:p>
        </p:txBody>
      </p:sp>
      <p:pic>
        <p:nvPicPr>
          <p:cNvPr id="6" name="Picture 5">
            <a:extLst>
              <a:ext uri="{FF2B5EF4-FFF2-40B4-BE49-F238E27FC236}">
                <a16:creationId xmlns:a16="http://schemas.microsoft.com/office/drawing/2014/main" id="{812F348B-1661-E6B4-0B4D-31EDDACA5F20}"/>
              </a:ext>
            </a:extLst>
          </p:cNvPr>
          <p:cNvPicPr>
            <a:picLocks noChangeAspect="1"/>
          </p:cNvPicPr>
          <p:nvPr/>
        </p:nvPicPr>
        <p:blipFill rotWithShape="1">
          <a:blip r:embed="rId2"/>
          <a:srcRect t="7978"/>
          <a:stretch/>
        </p:blipFill>
        <p:spPr>
          <a:xfrm>
            <a:off x="694522" y="758639"/>
            <a:ext cx="10802955" cy="5340721"/>
          </a:xfrm>
          <a:prstGeom prst="rect">
            <a:avLst/>
          </a:prstGeom>
        </p:spPr>
      </p:pic>
      <p:sp>
        <p:nvSpPr>
          <p:cNvPr id="2" name="Title 2">
            <a:extLst>
              <a:ext uri="{FF2B5EF4-FFF2-40B4-BE49-F238E27FC236}">
                <a16:creationId xmlns:a16="http://schemas.microsoft.com/office/drawing/2014/main" id="{C5F96043-6F0E-0A18-34B0-21B408F9EF78}"/>
              </a:ext>
            </a:extLst>
          </p:cNvPr>
          <p:cNvSpPr>
            <a:spLocks noGrp="1"/>
          </p:cNvSpPr>
          <p:nvPr>
            <p:ph type="title"/>
          </p:nvPr>
        </p:nvSpPr>
        <p:spPr>
          <a:xfrm>
            <a:off x="384695" y="139166"/>
            <a:ext cx="11441391" cy="840400"/>
          </a:xfrm>
        </p:spPr>
        <p:txBody>
          <a:bodyPr/>
          <a:lstStyle/>
          <a:p>
            <a:r>
              <a:rPr lang="it-IT" dirty="0" err="1"/>
              <a:t>Anatomical</a:t>
            </a:r>
            <a:r>
              <a:rPr lang="it-IT" dirty="0"/>
              <a:t>, </a:t>
            </a:r>
            <a:r>
              <a:rPr lang="it-IT" dirty="0" err="1"/>
              <a:t>functional</a:t>
            </a:r>
            <a:r>
              <a:rPr lang="it-IT" dirty="0"/>
              <a:t>, </a:t>
            </a:r>
            <a:r>
              <a:rPr lang="it-IT" dirty="0" err="1"/>
              <a:t>metabolic</a:t>
            </a:r>
            <a:r>
              <a:rPr lang="it-IT" dirty="0"/>
              <a:t>, …</a:t>
            </a:r>
          </a:p>
        </p:txBody>
      </p:sp>
    </p:spTree>
    <p:extLst>
      <p:ext uri="{BB962C8B-B14F-4D97-AF65-F5344CB8AC3E}">
        <p14:creationId xmlns:p14="http://schemas.microsoft.com/office/powerpoint/2010/main" val="1901486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E676DC-2C42-F011-8C17-5CD8853C4079}"/>
              </a:ext>
            </a:extLst>
          </p:cNvPr>
          <p:cNvSpPr>
            <a:spLocks noGrp="1"/>
          </p:cNvSpPr>
          <p:nvPr>
            <p:ph type="title"/>
          </p:nvPr>
        </p:nvSpPr>
        <p:spPr/>
        <p:txBody>
          <a:bodyPr/>
          <a:lstStyle/>
          <a:p>
            <a:r>
              <a:rPr lang="it-IT" dirty="0" err="1"/>
              <a:t>Different</a:t>
            </a:r>
            <a:r>
              <a:rPr lang="it-IT" dirty="0"/>
              <a:t> </a:t>
            </a:r>
            <a:r>
              <a:rPr lang="it-IT" dirty="0" err="1"/>
              <a:t>resolutions</a:t>
            </a:r>
            <a:endParaRPr lang="it-IT" dirty="0"/>
          </a:p>
        </p:txBody>
      </p:sp>
      <p:sp>
        <p:nvSpPr>
          <p:cNvPr id="4" name="Content Placeholder 3">
            <a:extLst>
              <a:ext uri="{FF2B5EF4-FFF2-40B4-BE49-F238E27FC236}">
                <a16:creationId xmlns:a16="http://schemas.microsoft.com/office/drawing/2014/main" id="{7C499982-98A6-ED58-82E0-5B20FD788F68}"/>
              </a:ext>
            </a:extLst>
          </p:cNvPr>
          <p:cNvSpPr>
            <a:spLocks noGrp="1"/>
          </p:cNvSpPr>
          <p:nvPr>
            <p:ph sz="quarter" idx="10"/>
          </p:nvPr>
        </p:nvSpPr>
        <p:spPr/>
        <p:txBody>
          <a:bodyPr/>
          <a:lstStyle/>
          <a:p>
            <a:endParaRPr lang="it-IT"/>
          </a:p>
        </p:txBody>
      </p:sp>
      <p:pic>
        <p:nvPicPr>
          <p:cNvPr id="6" name="Picture 5">
            <a:extLst>
              <a:ext uri="{FF2B5EF4-FFF2-40B4-BE49-F238E27FC236}">
                <a16:creationId xmlns:a16="http://schemas.microsoft.com/office/drawing/2014/main" id="{E1C5D2F2-F737-62EC-0C06-27FE9FF32D60}"/>
              </a:ext>
            </a:extLst>
          </p:cNvPr>
          <p:cNvPicPr>
            <a:picLocks noChangeAspect="1"/>
          </p:cNvPicPr>
          <p:nvPr/>
        </p:nvPicPr>
        <p:blipFill>
          <a:blip r:embed="rId2"/>
          <a:stretch>
            <a:fillRect/>
          </a:stretch>
        </p:blipFill>
        <p:spPr>
          <a:xfrm>
            <a:off x="1649285" y="1043609"/>
            <a:ext cx="8451259" cy="5034169"/>
          </a:xfrm>
          <a:prstGeom prst="rect">
            <a:avLst/>
          </a:prstGeom>
        </p:spPr>
      </p:pic>
    </p:spTree>
    <p:extLst>
      <p:ext uri="{BB962C8B-B14F-4D97-AF65-F5344CB8AC3E}">
        <p14:creationId xmlns:p14="http://schemas.microsoft.com/office/powerpoint/2010/main" val="2002650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A5BDA8-A3AC-43C5-90CE-C738004824DB}"/>
              </a:ext>
            </a:extLst>
          </p:cNvPr>
          <p:cNvSpPr>
            <a:spLocks noGrp="1"/>
          </p:cNvSpPr>
          <p:nvPr>
            <p:ph type="title"/>
          </p:nvPr>
        </p:nvSpPr>
        <p:spPr/>
        <p:txBody>
          <a:bodyPr/>
          <a:lstStyle/>
          <a:p>
            <a:r>
              <a:rPr lang="it-IT" dirty="0"/>
              <a:t>EEG-</a:t>
            </a:r>
            <a:r>
              <a:rPr lang="it-IT" dirty="0" err="1"/>
              <a:t>fMRI</a:t>
            </a:r>
            <a:r>
              <a:rPr lang="it-IT" dirty="0"/>
              <a:t> </a:t>
            </a:r>
            <a:r>
              <a:rPr lang="it-IT" dirty="0" err="1"/>
              <a:t>integration</a:t>
            </a:r>
            <a:r>
              <a:rPr lang="it-IT" dirty="0"/>
              <a:t> </a:t>
            </a:r>
            <a:r>
              <a:rPr lang="it-IT" dirty="0" err="1"/>
              <a:t>approaches</a:t>
            </a:r>
            <a:endParaRPr lang="it-IT" dirty="0"/>
          </a:p>
        </p:txBody>
      </p:sp>
      <p:pic>
        <p:nvPicPr>
          <p:cNvPr id="6" name="Picture 5">
            <a:extLst>
              <a:ext uri="{FF2B5EF4-FFF2-40B4-BE49-F238E27FC236}">
                <a16:creationId xmlns:a16="http://schemas.microsoft.com/office/drawing/2014/main" id="{AABCAF81-910D-6218-3660-E534E616BF84}"/>
              </a:ext>
            </a:extLst>
          </p:cNvPr>
          <p:cNvPicPr>
            <a:picLocks noChangeAspect="1"/>
          </p:cNvPicPr>
          <p:nvPr/>
        </p:nvPicPr>
        <p:blipFill>
          <a:blip r:embed="rId2"/>
          <a:stretch>
            <a:fillRect/>
          </a:stretch>
        </p:blipFill>
        <p:spPr>
          <a:xfrm>
            <a:off x="1855245" y="1034578"/>
            <a:ext cx="8219496" cy="5005687"/>
          </a:xfrm>
          <a:prstGeom prst="rect">
            <a:avLst/>
          </a:prstGeom>
        </p:spPr>
      </p:pic>
    </p:spTree>
    <p:extLst>
      <p:ext uri="{BB962C8B-B14F-4D97-AF65-F5344CB8AC3E}">
        <p14:creationId xmlns:p14="http://schemas.microsoft.com/office/powerpoint/2010/main" val="2702405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42EC7-1AD7-D5E0-8C65-BCA944F8D4F6}"/>
              </a:ext>
            </a:extLst>
          </p:cNvPr>
          <p:cNvSpPr>
            <a:spLocks noGrp="1"/>
          </p:cNvSpPr>
          <p:nvPr>
            <p:ph type="title"/>
          </p:nvPr>
        </p:nvSpPr>
        <p:spPr/>
        <p:txBody>
          <a:bodyPr/>
          <a:lstStyle/>
          <a:p>
            <a:r>
              <a:rPr lang="it-IT" dirty="0" err="1"/>
              <a:t>fMRI</a:t>
            </a:r>
            <a:r>
              <a:rPr lang="it-IT" dirty="0"/>
              <a:t>: General Linear Model </a:t>
            </a:r>
            <a:r>
              <a:rPr lang="it-IT" dirty="0" err="1"/>
              <a:t>including</a:t>
            </a:r>
            <a:r>
              <a:rPr lang="it-IT" dirty="0"/>
              <a:t> EEG</a:t>
            </a:r>
          </a:p>
        </p:txBody>
      </p:sp>
      <p:pic>
        <p:nvPicPr>
          <p:cNvPr id="8" name="Picture 7">
            <a:extLst>
              <a:ext uri="{FF2B5EF4-FFF2-40B4-BE49-F238E27FC236}">
                <a16:creationId xmlns:a16="http://schemas.microsoft.com/office/drawing/2014/main" id="{177AFE2B-4550-5B68-8EC0-9C723B2F7A10}"/>
              </a:ext>
            </a:extLst>
          </p:cNvPr>
          <p:cNvPicPr>
            <a:picLocks noChangeAspect="1"/>
          </p:cNvPicPr>
          <p:nvPr/>
        </p:nvPicPr>
        <p:blipFill>
          <a:blip r:embed="rId3"/>
          <a:stretch>
            <a:fillRect/>
          </a:stretch>
        </p:blipFill>
        <p:spPr>
          <a:xfrm>
            <a:off x="48302" y="1068600"/>
            <a:ext cx="9034352" cy="4542540"/>
          </a:xfrm>
          <a:prstGeom prst="rect">
            <a:avLst/>
          </a:prstGeom>
        </p:spPr>
      </p:pic>
      <p:pic>
        <p:nvPicPr>
          <p:cNvPr id="13" name="Picture 12">
            <a:extLst>
              <a:ext uri="{FF2B5EF4-FFF2-40B4-BE49-F238E27FC236}">
                <a16:creationId xmlns:a16="http://schemas.microsoft.com/office/drawing/2014/main" id="{E3489FDB-81E8-0858-EF96-9009126F6B19}"/>
              </a:ext>
            </a:extLst>
          </p:cNvPr>
          <p:cNvPicPr>
            <a:picLocks noChangeAspect="1"/>
          </p:cNvPicPr>
          <p:nvPr/>
        </p:nvPicPr>
        <p:blipFill>
          <a:blip r:embed="rId4"/>
          <a:stretch>
            <a:fillRect/>
          </a:stretch>
        </p:blipFill>
        <p:spPr>
          <a:xfrm>
            <a:off x="9321199" y="1403334"/>
            <a:ext cx="3003573" cy="4051331"/>
          </a:xfrm>
          <a:prstGeom prst="rect">
            <a:avLst/>
          </a:prstGeom>
        </p:spPr>
      </p:pic>
    </p:spTree>
    <p:extLst>
      <p:ext uri="{BB962C8B-B14F-4D97-AF65-F5344CB8AC3E}">
        <p14:creationId xmlns:p14="http://schemas.microsoft.com/office/powerpoint/2010/main" val="3254136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0904EDE-D8A0-024C-C621-2BC0D1169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70" y="961098"/>
            <a:ext cx="3459850" cy="330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8">
            <a:extLst>
              <a:ext uri="{FF2B5EF4-FFF2-40B4-BE49-F238E27FC236}">
                <a16:creationId xmlns:a16="http://schemas.microsoft.com/office/drawing/2014/main" id="{D475ACC5-6FB4-E49A-0774-7EC8E993656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781" y="942631"/>
            <a:ext cx="3192393" cy="3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igure_3">
            <a:extLst>
              <a:ext uri="{FF2B5EF4-FFF2-40B4-BE49-F238E27FC236}">
                <a16:creationId xmlns:a16="http://schemas.microsoft.com/office/drawing/2014/main" id="{A1305D46-C90F-3998-3123-7CEFDD2D5D6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410" y="979567"/>
            <a:ext cx="3622847" cy="330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
            <a:extLst>
              <a:ext uri="{FF2B5EF4-FFF2-40B4-BE49-F238E27FC236}">
                <a16:creationId xmlns:a16="http://schemas.microsoft.com/office/drawing/2014/main" id="{C9E6245A-F0B3-5817-B246-DA602724D40A}"/>
              </a:ext>
            </a:extLst>
          </p:cNvPr>
          <p:cNvSpPr txBox="1">
            <a:spLocks noChangeArrowheads="1"/>
          </p:cNvSpPr>
          <p:nvPr/>
        </p:nvSpPr>
        <p:spPr bwMode="auto">
          <a:xfrm>
            <a:off x="-50627" y="4262890"/>
            <a:ext cx="377093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a:buFont typeface="Arial" panose="020B0604020202020204" pitchFamily="34" charset="0"/>
              <a:buChar char="•"/>
            </a:pPr>
            <a:r>
              <a:rPr lang="it-IT" altLang="it-IT" sz="1600" dirty="0" err="1">
                <a:solidFill>
                  <a:srgbClr val="2C5986"/>
                </a:solidFill>
              </a:rPr>
              <a:t>Regions</a:t>
            </a:r>
            <a:r>
              <a:rPr lang="it-IT" altLang="it-IT" sz="1600" dirty="0">
                <a:solidFill>
                  <a:srgbClr val="2C5986"/>
                </a:solidFill>
              </a:rPr>
              <a:t> in the </a:t>
            </a:r>
            <a:r>
              <a:rPr lang="en-US" altLang="it-IT" sz="1600" b="1" dirty="0">
                <a:solidFill>
                  <a:srgbClr val="2C5986"/>
                </a:solidFill>
              </a:rPr>
              <a:t>LEFT</a:t>
            </a:r>
            <a:r>
              <a:rPr lang="it-IT" altLang="it-IT" sz="1600" b="1" dirty="0">
                <a:solidFill>
                  <a:srgbClr val="2C5986"/>
                </a:solidFill>
              </a:rPr>
              <a:t> </a:t>
            </a:r>
            <a:r>
              <a:rPr lang="it-IT" altLang="it-IT" sz="1600" b="1" dirty="0" err="1">
                <a:solidFill>
                  <a:srgbClr val="2C5986"/>
                </a:solidFill>
              </a:rPr>
              <a:t>hemisphere</a:t>
            </a:r>
            <a:endParaRPr lang="it-IT" altLang="it-IT" sz="1600" b="1" dirty="0">
              <a:solidFill>
                <a:srgbClr val="2C5986"/>
              </a:solidFill>
            </a:endParaRPr>
          </a:p>
          <a:p>
            <a:pPr>
              <a:buFont typeface="Arial" panose="020B0604020202020204" pitchFamily="34" charset="0"/>
              <a:buChar char="•"/>
            </a:pPr>
            <a:r>
              <a:rPr lang="it-IT" altLang="it-IT" sz="1600" dirty="0">
                <a:solidFill>
                  <a:srgbClr val="2C5986"/>
                </a:solidFill>
              </a:rPr>
              <a:t>High </a:t>
            </a:r>
            <a:r>
              <a:rPr lang="it-IT" altLang="it-IT" sz="1600" dirty="0" err="1">
                <a:solidFill>
                  <a:srgbClr val="2C5986"/>
                </a:solidFill>
              </a:rPr>
              <a:t>probability</a:t>
            </a:r>
            <a:r>
              <a:rPr lang="it-IT" altLang="it-IT" sz="1600" dirty="0">
                <a:solidFill>
                  <a:srgbClr val="2C5986"/>
                </a:solidFill>
              </a:rPr>
              <a:t> to </a:t>
            </a:r>
            <a:r>
              <a:rPr lang="it-IT" altLang="it-IT" sz="1600" dirty="0" err="1">
                <a:solidFill>
                  <a:srgbClr val="2C5986"/>
                </a:solidFill>
              </a:rPr>
              <a:t>belong</a:t>
            </a:r>
            <a:r>
              <a:rPr lang="it-IT" altLang="it-IT" sz="1600" dirty="0">
                <a:solidFill>
                  <a:srgbClr val="2C5986"/>
                </a:solidFill>
              </a:rPr>
              <a:t> to the </a:t>
            </a:r>
            <a:r>
              <a:rPr lang="it-IT" altLang="it-IT" sz="1600" dirty="0" err="1">
                <a:solidFill>
                  <a:srgbClr val="2C5986"/>
                </a:solidFill>
              </a:rPr>
              <a:t>left</a:t>
            </a:r>
            <a:r>
              <a:rPr lang="it-IT" altLang="it-IT" sz="1600" dirty="0">
                <a:solidFill>
                  <a:srgbClr val="2C5986"/>
                </a:solidFill>
              </a:rPr>
              <a:t> </a:t>
            </a:r>
            <a:r>
              <a:rPr lang="it-IT" altLang="it-IT" sz="1600" dirty="0" err="1">
                <a:solidFill>
                  <a:srgbClr val="2C5986"/>
                </a:solidFill>
              </a:rPr>
              <a:t>precentral</a:t>
            </a:r>
            <a:r>
              <a:rPr lang="it-IT" altLang="it-IT" sz="1600" dirty="0">
                <a:solidFill>
                  <a:srgbClr val="2C5986"/>
                </a:solidFill>
              </a:rPr>
              <a:t> </a:t>
            </a:r>
            <a:r>
              <a:rPr lang="it-IT" altLang="it-IT" sz="1600" dirty="0" err="1">
                <a:solidFill>
                  <a:srgbClr val="2C5986"/>
                </a:solidFill>
              </a:rPr>
              <a:t>gyrus</a:t>
            </a:r>
            <a:r>
              <a:rPr lang="it-IT" altLang="it-IT" sz="1600" dirty="0">
                <a:solidFill>
                  <a:srgbClr val="2C5986"/>
                </a:solidFill>
              </a:rPr>
              <a:t> (</a:t>
            </a:r>
            <a:r>
              <a:rPr lang="it-IT" altLang="it-IT" sz="1600" b="1" dirty="0">
                <a:solidFill>
                  <a:srgbClr val="2C5986"/>
                </a:solidFill>
              </a:rPr>
              <a:t>MOTOR CORTEX</a:t>
            </a:r>
            <a:r>
              <a:rPr lang="it-IT" altLang="it-IT" sz="1600" dirty="0">
                <a:solidFill>
                  <a:srgbClr val="2C5986"/>
                </a:solidFill>
              </a:rPr>
              <a:t>) or </a:t>
            </a:r>
            <a:r>
              <a:rPr lang="it-IT" altLang="it-IT" sz="1600" dirty="0" err="1">
                <a:solidFill>
                  <a:srgbClr val="2C5986"/>
                </a:solidFill>
              </a:rPr>
              <a:t>left</a:t>
            </a:r>
            <a:r>
              <a:rPr lang="it-IT" altLang="it-IT" sz="1600" dirty="0">
                <a:solidFill>
                  <a:srgbClr val="2C5986"/>
                </a:solidFill>
              </a:rPr>
              <a:t> </a:t>
            </a:r>
            <a:r>
              <a:rPr lang="it-IT" altLang="it-IT" sz="1600" dirty="0" err="1">
                <a:solidFill>
                  <a:srgbClr val="2C5986"/>
                </a:solidFill>
              </a:rPr>
              <a:t>postcentral</a:t>
            </a:r>
            <a:r>
              <a:rPr lang="it-IT" altLang="it-IT" sz="1600" dirty="0">
                <a:solidFill>
                  <a:srgbClr val="2C5986"/>
                </a:solidFill>
              </a:rPr>
              <a:t> </a:t>
            </a:r>
            <a:r>
              <a:rPr lang="it-IT" altLang="it-IT" sz="1600" dirty="0" err="1">
                <a:solidFill>
                  <a:srgbClr val="2C5986"/>
                </a:solidFill>
              </a:rPr>
              <a:t>gyrus</a:t>
            </a:r>
            <a:r>
              <a:rPr lang="it-IT" altLang="it-IT" sz="1600" dirty="0">
                <a:solidFill>
                  <a:srgbClr val="2C5986"/>
                </a:solidFill>
              </a:rPr>
              <a:t> (</a:t>
            </a:r>
            <a:r>
              <a:rPr lang="it-IT" altLang="it-IT" sz="1600" b="1" dirty="0">
                <a:solidFill>
                  <a:srgbClr val="2C5986"/>
                </a:solidFill>
              </a:rPr>
              <a:t>SOMATOSENSORY CORTEX</a:t>
            </a:r>
            <a:r>
              <a:rPr lang="it-IT" altLang="it-IT" sz="1600" dirty="0">
                <a:solidFill>
                  <a:srgbClr val="2C5986"/>
                </a:solidFill>
              </a:rPr>
              <a:t>)</a:t>
            </a:r>
          </a:p>
          <a:p>
            <a:pPr>
              <a:buFont typeface="Arial" panose="020B0604020202020204" pitchFamily="34" charset="0"/>
              <a:buChar char="•"/>
            </a:pPr>
            <a:r>
              <a:rPr lang="it-IT" altLang="it-IT" sz="1600" b="1" dirty="0">
                <a:solidFill>
                  <a:srgbClr val="2C5986"/>
                </a:solidFill>
              </a:rPr>
              <a:t>PREMOTOR CORTEX </a:t>
            </a:r>
            <a:r>
              <a:rPr lang="it-IT" altLang="it-IT" sz="1600" dirty="0" err="1">
                <a:solidFill>
                  <a:srgbClr val="2C5986"/>
                </a:solidFill>
              </a:rPr>
              <a:t>activation</a:t>
            </a:r>
            <a:r>
              <a:rPr lang="it-IT" altLang="it-IT" sz="1600" dirty="0">
                <a:solidFill>
                  <a:srgbClr val="2C5986"/>
                </a:solidFill>
              </a:rPr>
              <a:t> </a:t>
            </a:r>
            <a:r>
              <a:rPr lang="it-IT" altLang="it-IT" sz="1600" dirty="0">
                <a:solidFill>
                  <a:srgbClr val="2C5986"/>
                </a:solidFill>
                <a:sym typeface="Wingdings" panose="05000000000000000000" pitchFamily="2" charset="2"/>
              </a:rPr>
              <a:t> </a:t>
            </a:r>
            <a:r>
              <a:rPr lang="it-IT" altLang="it-IT" sz="1600" dirty="0" err="1">
                <a:solidFill>
                  <a:srgbClr val="2C5986"/>
                </a:solidFill>
                <a:sym typeface="Wingdings" panose="05000000000000000000" pitchFamily="2" charset="2"/>
              </a:rPr>
              <a:t>coordination</a:t>
            </a:r>
            <a:r>
              <a:rPr lang="it-IT" altLang="it-IT" sz="1600" dirty="0">
                <a:solidFill>
                  <a:srgbClr val="2C5986"/>
                </a:solidFill>
                <a:sym typeface="Wingdings" panose="05000000000000000000" pitchFamily="2" charset="2"/>
              </a:rPr>
              <a:t> of </a:t>
            </a:r>
            <a:r>
              <a:rPr lang="it-IT" altLang="it-IT" sz="1600" dirty="0" err="1">
                <a:solidFill>
                  <a:srgbClr val="2C5986"/>
                </a:solidFill>
                <a:sym typeface="Wingdings" panose="05000000000000000000" pitchFamily="2" charset="2"/>
              </a:rPr>
              <a:t>complex</a:t>
            </a:r>
            <a:r>
              <a:rPr lang="it-IT" altLang="it-IT" sz="1600" dirty="0">
                <a:solidFill>
                  <a:srgbClr val="2C5986"/>
                </a:solidFill>
                <a:sym typeface="Wingdings" panose="05000000000000000000" pitchFamily="2" charset="2"/>
              </a:rPr>
              <a:t> </a:t>
            </a:r>
            <a:r>
              <a:rPr lang="it-IT" altLang="it-IT" sz="1600" dirty="0" err="1">
                <a:solidFill>
                  <a:srgbClr val="2C5986"/>
                </a:solidFill>
                <a:sym typeface="Wingdings" panose="05000000000000000000" pitchFamily="2" charset="2"/>
              </a:rPr>
              <a:t>movement</a:t>
            </a:r>
            <a:r>
              <a:rPr lang="it-IT" altLang="it-IT" sz="1600" dirty="0">
                <a:solidFill>
                  <a:srgbClr val="2C5986"/>
                </a:solidFill>
                <a:sym typeface="Wingdings" panose="05000000000000000000" pitchFamily="2" charset="2"/>
              </a:rPr>
              <a:t>.</a:t>
            </a:r>
            <a:endParaRPr lang="it-IT" altLang="it-IT" sz="1600" dirty="0">
              <a:solidFill>
                <a:srgbClr val="2C5986"/>
              </a:solidFill>
            </a:endParaRPr>
          </a:p>
        </p:txBody>
      </p:sp>
      <p:sp>
        <p:nvSpPr>
          <p:cNvPr id="9" name="CasellaDiTesto 11">
            <a:extLst>
              <a:ext uri="{FF2B5EF4-FFF2-40B4-BE49-F238E27FC236}">
                <a16:creationId xmlns:a16="http://schemas.microsoft.com/office/drawing/2014/main" id="{E6E0C3C2-0B9F-DC3F-946F-1C3EAEDA87F2}"/>
              </a:ext>
            </a:extLst>
          </p:cNvPr>
          <p:cNvSpPr txBox="1">
            <a:spLocks noChangeArrowheads="1"/>
          </p:cNvSpPr>
          <p:nvPr/>
        </p:nvSpPr>
        <p:spPr bwMode="auto">
          <a:xfrm>
            <a:off x="3906215" y="4264409"/>
            <a:ext cx="3527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marL="0" indent="0"/>
            <a:r>
              <a:rPr lang="el-GR" altLang="it-IT" sz="1600" b="1" dirty="0">
                <a:solidFill>
                  <a:srgbClr val="FF0000"/>
                </a:solidFill>
              </a:rPr>
              <a:t>α</a:t>
            </a:r>
            <a:r>
              <a:rPr lang="it-IT" altLang="it-IT" sz="1600" b="1" dirty="0">
                <a:solidFill>
                  <a:srgbClr val="FF0000"/>
                </a:solidFill>
              </a:rPr>
              <a:t>-</a:t>
            </a:r>
            <a:r>
              <a:rPr lang="it-IT" altLang="it-IT" sz="1600" b="1" dirty="0" err="1">
                <a:solidFill>
                  <a:srgbClr val="FF0000"/>
                </a:solidFill>
              </a:rPr>
              <a:t>rhythm</a:t>
            </a:r>
            <a:r>
              <a:rPr lang="it-IT" altLang="it-IT" sz="1600" b="1" dirty="0">
                <a:solidFill>
                  <a:srgbClr val="FF0000"/>
                </a:solidFill>
              </a:rPr>
              <a:t> </a:t>
            </a:r>
            <a:r>
              <a:rPr lang="it-IT" altLang="it-IT" sz="1600" dirty="0" err="1">
                <a:solidFill>
                  <a:srgbClr val="2C5986"/>
                </a:solidFill>
              </a:rPr>
              <a:t>linked</a:t>
            </a:r>
            <a:r>
              <a:rPr lang="it-IT" altLang="it-IT" sz="1600" dirty="0">
                <a:solidFill>
                  <a:srgbClr val="2C5986"/>
                </a:solidFill>
              </a:rPr>
              <a:t> to the </a:t>
            </a:r>
            <a:r>
              <a:rPr lang="it-IT" altLang="it-IT" sz="1600" b="1" dirty="0">
                <a:solidFill>
                  <a:srgbClr val="2C5986"/>
                </a:solidFill>
              </a:rPr>
              <a:t>SOMATOSENSORY SYSTEM</a:t>
            </a:r>
          </a:p>
          <a:p>
            <a:pPr marL="0" indent="0"/>
            <a:r>
              <a:rPr lang="it-IT" altLang="it-IT" sz="1600" b="1" dirty="0">
                <a:solidFill>
                  <a:srgbClr val="00B050"/>
                </a:solidFill>
              </a:rPr>
              <a:t>β-</a:t>
            </a:r>
            <a:r>
              <a:rPr lang="it-IT" altLang="it-IT" sz="1600" b="1" dirty="0" err="1">
                <a:solidFill>
                  <a:srgbClr val="00B050"/>
                </a:solidFill>
              </a:rPr>
              <a:t>rhythm</a:t>
            </a:r>
            <a:r>
              <a:rPr lang="it-IT" altLang="it-IT" sz="1600" b="1" dirty="0">
                <a:solidFill>
                  <a:srgbClr val="00B050"/>
                </a:solidFill>
              </a:rPr>
              <a:t> </a:t>
            </a:r>
            <a:r>
              <a:rPr lang="it-IT" altLang="it-IT" sz="1600" dirty="0">
                <a:solidFill>
                  <a:srgbClr val="2C5986"/>
                </a:solidFill>
              </a:rPr>
              <a:t>more </a:t>
            </a:r>
            <a:r>
              <a:rPr lang="it-IT" altLang="it-IT" sz="1600" dirty="0" err="1">
                <a:solidFill>
                  <a:srgbClr val="2C5986"/>
                </a:solidFill>
              </a:rPr>
              <a:t>related</a:t>
            </a:r>
            <a:r>
              <a:rPr lang="it-IT" altLang="it-IT" sz="1600" dirty="0">
                <a:solidFill>
                  <a:srgbClr val="2C5986"/>
                </a:solidFill>
              </a:rPr>
              <a:t> to </a:t>
            </a:r>
            <a:r>
              <a:rPr lang="it-IT" altLang="it-IT" sz="1600" b="1" dirty="0">
                <a:solidFill>
                  <a:srgbClr val="2C5986"/>
                </a:solidFill>
              </a:rPr>
              <a:t>MOTOR PROCESSING</a:t>
            </a:r>
          </a:p>
          <a:p>
            <a:pPr marL="0" indent="0"/>
            <a:r>
              <a:rPr lang="it-IT" altLang="it-IT" sz="1600" dirty="0" err="1">
                <a:solidFill>
                  <a:srgbClr val="2C5986"/>
                </a:solidFill>
              </a:rPr>
              <a:t>Activation</a:t>
            </a:r>
            <a:r>
              <a:rPr lang="it-IT" altLang="it-IT" sz="1600" dirty="0">
                <a:solidFill>
                  <a:srgbClr val="2C5986"/>
                </a:solidFill>
              </a:rPr>
              <a:t> in </a:t>
            </a:r>
            <a:r>
              <a:rPr lang="it-IT" altLang="it-IT" sz="1600" dirty="0" err="1">
                <a:solidFill>
                  <a:srgbClr val="2C5986"/>
                </a:solidFill>
              </a:rPr>
              <a:t>extrarolandic</a:t>
            </a:r>
            <a:r>
              <a:rPr lang="it-IT" altLang="it-IT" sz="1600" dirty="0">
                <a:solidFill>
                  <a:srgbClr val="2C5986"/>
                </a:solidFill>
              </a:rPr>
              <a:t> </a:t>
            </a:r>
            <a:r>
              <a:rPr lang="it-IT" altLang="it-IT" sz="1600" dirty="0" err="1">
                <a:solidFill>
                  <a:srgbClr val="2C5986"/>
                </a:solidFill>
              </a:rPr>
              <a:t>regions</a:t>
            </a:r>
            <a:r>
              <a:rPr lang="it-IT" altLang="it-IT" sz="1600" dirty="0">
                <a:solidFill>
                  <a:srgbClr val="2C5986"/>
                </a:solidFill>
              </a:rPr>
              <a:t> </a:t>
            </a:r>
            <a:r>
              <a:rPr lang="it-IT" altLang="it-IT" sz="1600" dirty="0" err="1">
                <a:solidFill>
                  <a:srgbClr val="2C5986"/>
                </a:solidFill>
              </a:rPr>
              <a:t>visible</a:t>
            </a:r>
            <a:r>
              <a:rPr lang="it-IT" altLang="it-IT" sz="1600" dirty="0">
                <a:solidFill>
                  <a:srgbClr val="2C5986"/>
                </a:solidFill>
              </a:rPr>
              <a:t> </a:t>
            </a:r>
            <a:r>
              <a:rPr lang="it-IT" altLang="it-IT" sz="1600" b="1" dirty="0" err="1">
                <a:solidFill>
                  <a:srgbClr val="EEEE00"/>
                </a:solidFill>
              </a:rPr>
              <a:t>both</a:t>
            </a:r>
            <a:r>
              <a:rPr lang="it-IT" altLang="it-IT" sz="1600" dirty="0">
                <a:solidFill>
                  <a:srgbClr val="2C5986"/>
                </a:solidFill>
              </a:rPr>
              <a:t> in </a:t>
            </a:r>
            <a:r>
              <a:rPr lang="el-GR" altLang="it-IT" sz="1600" dirty="0">
                <a:solidFill>
                  <a:srgbClr val="2C5986"/>
                </a:solidFill>
              </a:rPr>
              <a:t>α </a:t>
            </a:r>
            <a:r>
              <a:rPr lang="it-IT" altLang="it-IT" sz="1600" dirty="0">
                <a:solidFill>
                  <a:srgbClr val="2C5986"/>
                </a:solidFill>
              </a:rPr>
              <a:t>and β </a:t>
            </a:r>
            <a:r>
              <a:rPr lang="it-IT" altLang="it-IT" sz="1600" dirty="0" err="1">
                <a:solidFill>
                  <a:srgbClr val="2C5986"/>
                </a:solidFill>
              </a:rPr>
              <a:t>wave</a:t>
            </a:r>
            <a:r>
              <a:rPr lang="it-IT" altLang="it-IT" sz="1600" dirty="0">
                <a:solidFill>
                  <a:srgbClr val="2C5986"/>
                </a:solidFill>
              </a:rPr>
              <a:t> </a:t>
            </a:r>
            <a:r>
              <a:rPr lang="it-IT" altLang="it-IT" sz="1600" dirty="0" err="1">
                <a:solidFill>
                  <a:srgbClr val="2C5986"/>
                </a:solidFill>
              </a:rPr>
              <a:t>regressors</a:t>
            </a:r>
            <a:r>
              <a:rPr lang="it-IT" altLang="it-IT" sz="1600" dirty="0">
                <a:solidFill>
                  <a:srgbClr val="2C5986"/>
                </a:solidFill>
              </a:rPr>
              <a:t> </a:t>
            </a:r>
            <a:r>
              <a:rPr lang="it-IT" altLang="it-IT" sz="1600" dirty="0">
                <a:solidFill>
                  <a:srgbClr val="2C5986"/>
                </a:solidFill>
                <a:sym typeface="Wingdings" panose="05000000000000000000" pitchFamily="2" charset="2"/>
              </a:rPr>
              <a:t> </a:t>
            </a:r>
            <a:r>
              <a:rPr lang="it-IT" altLang="it-IT" sz="1600" b="1" dirty="0">
                <a:solidFill>
                  <a:srgbClr val="2C5986"/>
                </a:solidFill>
                <a:sym typeface="Wingdings" panose="05000000000000000000" pitchFamily="2" charset="2"/>
              </a:rPr>
              <a:t>ATTENTIONAL NETWORK</a:t>
            </a:r>
            <a:endParaRPr lang="it-IT" altLang="it-IT" sz="1600" b="1" dirty="0">
              <a:solidFill>
                <a:srgbClr val="2C5986"/>
              </a:solidFill>
            </a:endParaRPr>
          </a:p>
        </p:txBody>
      </p:sp>
      <p:sp>
        <p:nvSpPr>
          <p:cNvPr id="10" name="CasellaDiTesto 6">
            <a:extLst>
              <a:ext uri="{FF2B5EF4-FFF2-40B4-BE49-F238E27FC236}">
                <a16:creationId xmlns:a16="http://schemas.microsoft.com/office/drawing/2014/main" id="{C4E0CBF6-4F2A-E79B-480B-D3643DC798FE}"/>
              </a:ext>
            </a:extLst>
          </p:cNvPr>
          <p:cNvSpPr txBox="1">
            <a:spLocks noChangeArrowheads="1"/>
          </p:cNvSpPr>
          <p:nvPr/>
        </p:nvSpPr>
        <p:spPr bwMode="auto">
          <a:xfrm>
            <a:off x="7200900" y="4424639"/>
            <a:ext cx="3527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20000"/>
              </a:spcBef>
              <a:spcAft>
                <a:spcPct val="0"/>
              </a:spcAft>
              <a:defRPr sz="2400">
                <a:solidFill>
                  <a:schemeClr val="tx1"/>
                </a:solidFill>
                <a:latin typeface="Arial" panose="020B0604020202020204" pitchFamily="34" charset="0"/>
              </a:defRPr>
            </a:lvl6pPr>
            <a:lvl7pPr marL="2971800" indent="-228600" eaLnBrk="0" fontAlgn="base" hangingPunct="0">
              <a:spcBef>
                <a:spcPct val="20000"/>
              </a:spcBef>
              <a:spcAft>
                <a:spcPct val="0"/>
              </a:spcAft>
              <a:defRPr sz="2400">
                <a:solidFill>
                  <a:schemeClr val="tx1"/>
                </a:solidFill>
                <a:latin typeface="Arial" panose="020B0604020202020204" pitchFamily="34" charset="0"/>
              </a:defRPr>
            </a:lvl7pPr>
            <a:lvl8pPr marL="3429000" indent="-228600" eaLnBrk="0" fontAlgn="base" hangingPunct="0">
              <a:spcBef>
                <a:spcPct val="20000"/>
              </a:spcBef>
              <a:spcAft>
                <a:spcPct val="0"/>
              </a:spcAft>
              <a:defRPr sz="2400">
                <a:solidFill>
                  <a:schemeClr val="tx1"/>
                </a:solidFill>
                <a:latin typeface="Arial" panose="020B0604020202020204" pitchFamily="34" charset="0"/>
              </a:defRPr>
            </a:lvl8pPr>
            <a:lvl9pPr marL="3886200" indent="-228600" eaLnBrk="0" fontAlgn="base" hangingPunct="0">
              <a:spcBef>
                <a:spcPct val="20000"/>
              </a:spcBef>
              <a:spcAft>
                <a:spcPct val="0"/>
              </a:spcAft>
              <a:defRPr sz="2400">
                <a:solidFill>
                  <a:schemeClr val="tx1"/>
                </a:solidFill>
                <a:latin typeface="Arial" panose="020B0604020202020204" pitchFamily="34" charset="0"/>
              </a:defRPr>
            </a:lvl9pPr>
          </a:lstStyle>
          <a:p>
            <a:pPr marL="0" indent="0"/>
            <a:r>
              <a:rPr lang="it-IT" altLang="it-IT" sz="1600" dirty="0">
                <a:solidFill>
                  <a:srgbClr val="2C5986"/>
                </a:solidFill>
              </a:rPr>
              <a:t>No </a:t>
            </a:r>
            <a:r>
              <a:rPr lang="it-IT" altLang="it-IT" sz="1600" dirty="0" err="1">
                <a:solidFill>
                  <a:srgbClr val="2C5986"/>
                </a:solidFill>
              </a:rPr>
              <a:t>significant</a:t>
            </a:r>
            <a:r>
              <a:rPr lang="it-IT" altLang="it-IT" sz="1600" dirty="0">
                <a:solidFill>
                  <a:srgbClr val="2C5986"/>
                </a:solidFill>
              </a:rPr>
              <a:t> </a:t>
            </a:r>
            <a:r>
              <a:rPr lang="it-IT" altLang="it-IT" sz="1600" dirty="0" err="1">
                <a:solidFill>
                  <a:srgbClr val="2C5986"/>
                </a:solidFill>
              </a:rPr>
              <a:t>correlation</a:t>
            </a:r>
            <a:r>
              <a:rPr lang="it-IT" altLang="it-IT" sz="1600" dirty="0">
                <a:solidFill>
                  <a:srgbClr val="2C5986"/>
                </a:solidFill>
              </a:rPr>
              <a:t> </a:t>
            </a:r>
            <a:r>
              <a:rPr lang="it-IT" altLang="it-IT" sz="1600" dirty="0" err="1">
                <a:solidFill>
                  <a:srgbClr val="2C5986"/>
                </a:solidFill>
              </a:rPr>
              <a:t>between</a:t>
            </a:r>
            <a:r>
              <a:rPr lang="it-IT" altLang="it-IT" sz="1600" dirty="0">
                <a:solidFill>
                  <a:srgbClr val="2C5986"/>
                </a:solidFill>
              </a:rPr>
              <a:t> BOLD and C4 </a:t>
            </a:r>
            <a:r>
              <a:rPr lang="el-GR" altLang="it-IT" sz="1600" dirty="0">
                <a:solidFill>
                  <a:srgbClr val="2C5986"/>
                </a:solidFill>
              </a:rPr>
              <a:t>α</a:t>
            </a:r>
            <a:r>
              <a:rPr lang="it-IT" altLang="it-IT" sz="1600" dirty="0">
                <a:solidFill>
                  <a:srgbClr val="2C5986"/>
                </a:solidFill>
              </a:rPr>
              <a:t>-</a:t>
            </a:r>
            <a:r>
              <a:rPr lang="it-IT" altLang="it-IT" sz="1600" dirty="0" err="1">
                <a:solidFill>
                  <a:srgbClr val="2C5986"/>
                </a:solidFill>
              </a:rPr>
              <a:t>rhythm</a:t>
            </a:r>
            <a:r>
              <a:rPr lang="it-IT" altLang="it-IT" sz="1600" dirty="0">
                <a:solidFill>
                  <a:srgbClr val="2C5986"/>
                </a:solidFill>
              </a:rPr>
              <a:t> </a:t>
            </a:r>
          </a:p>
          <a:p>
            <a:pPr marL="0" indent="0"/>
            <a:r>
              <a:rPr lang="it-IT" altLang="it-IT" sz="1600" b="1" dirty="0">
                <a:solidFill>
                  <a:srgbClr val="00B050"/>
                </a:solidFill>
              </a:rPr>
              <a:t>β-</a:t>
            </a:r>
            <a:r>
              <a:rPr lang="it-IT" altLang="it-IT" sz="1600" b="1" dirty="0" err="1">
                <a:solidFill>
                  <a:srgbClr val="00B050"/>
                </a:solidFill>
              </a:rPr>
              <a:t>rhythm</a:t>
            </a:r>
            <a:r>
              <a:rPr lang="it-IT" altLang="it-IT" sz="1600" b="1" dirty="0">
                <a:solidFill>
                  <a:srgbClr val="00B050"/>
                </a:solidFill>
              </a:rPr>
              <a:t> </a:t>
            </a:r>
            <a:r>
              <a:rPr lang="it-IT" altLang="it-IT" sz="1600" dirty="0" err="1">
                <a:solidFill>
                  <a:srgbClr val="2C5986"/>
                </a:solidFill>
              </a:rPr>
              <a:t>activations</a:t>
            </a:r>
            <a:r>
              <a:rPr lang="it-IT" altLang="it-IT" sz="1600" dirty="0">
                <a:solidFill>
                  <a:srgbClr val="2C5986"/>
                </a:solidFill>
              </a:rPr>
              <a:t> in </a:t>
            </a:r>
            <a:r>
              <a:rPr lang="it-IT" altLang="it-IT" sz="1600" dirty="0" err="1">
                <a:solidFill>
                  <a:srgbClr val="2C5986"/>
                </a:solidFill>
              </a:rPr>
              <a:t>extrarolandic</a:t>
            </a:r>
            <a:r>
              <a:rPr lang="it-IT" altLang="it-IT" sz="1600" dirty="0">
                <a:solidFill>
                  <a:srgbClr val="2C5986"/>
                </a:solidFill>
              </a:rPr>
              <a:t> </a:t>
            </a:r>
            <a:r>
              <a:rPr lang="it-IT" altLang="it-IT" sz="1600" dirty="0" err="1">
                <a:solidFill>
                  <a:srgbClr val="2C5986"/>
                </a:solidFill>
              </a:rPr>
              <a:t>regions</a:t>
            </a:r>
            <a:r>
              <a:rPr lang="it-IT" altLang="it-IT" sz="1600" dirty="0">
                <a:solidFill>
                  <a:srgbClr val="2C5986"/>
                </a:solidFill>
              </a:rPr>
              <a:t> </a:t>
            </a:r>
            <a:r>
              <a:rPr lang="it-IT" altLang="it-IT" sz="1600" dirty="0" err="1">
                <a:solidFill>
                  <a:srgbClr val="2C5986"/>
                </a:solidFill>
              </a:rPr>
              <a:t>only</a:t>
            </a:r>
            <a:r>
              <a:rPr lang="it-IT" altLang="it-IT" sz="1600" b="1" dirty="0">
                <a:solidFill>
                  <a:srgbClr val="2C5986"/>
                </a:solidFill>
              </a:rPr>
              <a:t> </a:t>
            </a:r>
            <a:r>
              <a:rPr lang="it-IT" altLang="it-IT" sz="1600" b="1" dirty="0">
                <a:solidFill>
                  <a:srgbClr val="2C5986"/>
                </a:solidFill>
                <a:sym typeface="Wingdings" panose="05000000000000000000" pitchFamily="2" charset="2"/>
              </a:rPr>
              <a:t> </a:t>
            </a:r>
            <a:r>
              <a:rPr lang="it-IT" altLang="it-IT" sz="1600" dirty="0">
                <a:solidFill>
                  <a:srgbClr val="2C5986"/>
                </a:solidFill>
                <a:sym typeface="Wingdings" panose="05000000000000000000" pitchFamily="2" charset="2"/>
              </a:rPr>
              <a:t>brain </a:t>
            </a:r>
            <a:r>
              <a:rPr lang="it-IT" altLang="it-IT" sz="1600" dirty="0" err="1">
                <a:solidFill>
                  <a:srgbClr val="2C5986"/>
                </a:solidFill>
                <a:sym typeface="Wingdings" panose="05000000000000000000" pitchFamily="2" charset="2"/>
              </a:rPr>
              <a:t>regions</a:t>
            </a:r>
            <a:r>
              <a:rPr lang="it-IT" altLang="it-IT" sz="1600" dirty="0">
                <a:solidFill>
                  <a:srgbClr val="2C5986"/>
                </a:solidFill>
                <a:sym typeface="Wingdings" panose="05000000000000000000" pitchFamily="2" charset="2"/>
              </a:rPr>
              <a:t> </a:t>
            </a:r>
            <a:r>
              <a:rPr lang="it-IT" altLang="it-IT" sz="1600" dirty="0" err="1">
                <a:solidFill>
                  <a:srgbClr val="2C5986"/>
                </a:solidFill>
                <a:sym typeface="Wingdings" panose="05000000000000000000" pitchFamily="2" charset="2"/>
              </a:rPr>
              <a:t>that</a:t>
            </a:r>
            <a:r>
              <a:rPr lang="it-IT" altLang="it-IT" sz="1600" dirty="0">
                <a:solidFill>
                  <a:srgbClr val="2C5986"/>
                </a:solidFill>
                <a:sym typeface="Wingdings" panose="05000000000000000000" pitchFamily="2" charset="2"/>
              </a:rPr>
              <a:t> are </a:t>
            </a:r>
            <a:r>
              <a:rPr lang="it-IT" altLang="it-IT" sz="1600" b="1" dirty="0">
                <a:solidFill>
                  <a:srgbClr val="2C5986"/>
                </a:solidFill>
                <a:sym typeface="Wingdings" panose="05000000000000000000" pitchFamily="2" charset="2"/>
              </a:rPr>
              <a:t>NOT DIRECTLY INVOLVED </a:t>
            </a:r>
            <a:r>
              <a:rPr lang="it-IT" altLang="it-IT" sz="1600" dirty="0">
                <a:solidFill>
                  <a:srgbClr val="2C5986"/>
                </a:solidFill>
                <a:sym typeface="Wingdings" panose="05000000000000000000" pitchFamily="2" charset="2"/>
              </a:rPr>
              <a:t>in </a:t>
            </a:r>
            <a:r>
              <a:rPr lang="it-IT" altLang="it-IT" sz="1600" dirty="0" err="1">
                <a:solidFill>
                  <a:srgbClr val="2C5986"/>
                </a:solidFill>
                <a:sym typeface="Wingdings" panose="05000000000000000000" pitchFamily="2" charset="2"/>
              </a:rPr>
              <a:t>motor</a:t>
            </a:r>
            <a:r>
              <a:rPr lang="it-IT" altLang="it-IT" sz="1600" dirty="0">
                <a:solidFill>
                  <a:srgbClr val="2C5986"/>
                </a:solidFill>
                <a:sym typeface="Wingdings" panose="05000000000000000000" pitchFamily="2" charset="2"/>
              </a:rPr>
              <a:t> performance</a:t>
            </a:r>
            <a:endParaRPr lang="it-IT" altLang="it-IT" sz="1600" b="1" dirty="0">
              <a:solidFill>
                <a:srgbClr val="2C5986"/>
              </a:solidFill>
            </a:endParaRPr>
          </a:p>
        </p:txBody>
      </p:sp>
      <p:sp>
        <p:nvSpPr>
          <p:cNvPr id="11" name="TextBox 10">
            <a:extLst>
              <a:ext uri="{FF2B5EF4-FFF2-40B4-BE49-F238E27FC236}">
                <a16:creationId xmlns:a16="http://schemas.microsoft.com/office/drawing/2014/main" id="{6F00D5B8-40C3-032B-74C9-54AE69424FAA}"/>
              </a:ext>
            </a:extLst>
          </p:cNvPr>
          <p:cNvSpPr txBox="1"/>
          <p:nvPr/>
        </p:nvSpPr>
        <p:spPr>
          <a:xfrm>
            <a:off x="332960" y="501134"/>
            <a:ext cx="1994713" cy="461665"/>
          </a:xfrm>
          <a:prstGeom prst="rect">
            <a:avLst/>
          </a:prstGeom>
          <a:noFill/>
        </p:spPr>
        <p:txBody>
          <a:bodyPr wrap="none" rtlCol="0">
            <a:spAutoFit/>
          </a:bodyPr>
          <a:lstStyle/>
          <a:p>
            <a:r>
              <a:rPr lang="it-IT" sz="2400" b="1" dirty="0">
                <a:solidFill>
                  <a:schemeClr val="tx2">
                    <a:lumMod val="75000"/>
                  </a:schemeClr>
                </a:solidFill>
              </a:rPr>
              <a:t>Task </a:t>
            </a:r>
            <a:r>
              <a:rPr lang="it-IT" sz="2400" b="1" dirty="0" err="1">
                <a:solidFill>
                  <a:schemeClr val="tx2">
                    <a:lumMod val="75000"/>
                  </a:schemeClr>
                </a:solidFill>
              </a:rPr>
              <a:t>regressor</a:t>
            </a:r>
            <a:endParaRPr lang="it-IT" sz="2400" b="1" dirty="0">
              <a:solidFill>
                <a:schemeClr val="tx2">
                  <a:lumMod val="75000"/>
                </a:schemeClr>
              </a:solidFill>
            </a:endParaRPr>
          </a:p>
        </p:txBody>
      </p:sp>
      <p:sp>
        <p:nvSpPr>
          <p:cNvPr id="12" name="TextBox 11">
            <a:extLst>
              <a:ext uri="{FF2B5EF4-FFF2-40B4-BE49-F238E27FC236}">
                <a16:creationId xmlns:a16="http://schemas.microsoft.com/office/drawing/2014/main" id="{E00118B4-F7D2-C399-8AF9-92997918A024}"/>
              </a:ext>
            </a:extLst>
          </p:cNvPr>
          <p:cNvSpPr txBox="1"/>
          <p:nvPr/>
        </p:nvSpPr>
        <p:spPr>
          <a:xfrm>
            <a:off x="7156174" y="499433"/>
            <a:ext cx="2646365" cy="461665"/>
          </a:xfrm>
          <a:prstGeom prst="rect">
            <a:avLst/>
          </a:prstGeom>
          <a:noFill/>
        </p:spPr>
        <p:txBody>
          <a:bodyPr wrap="none" rtlCol="0">
            <a:spAutoFit/>
          </a:bodyPr>
          <a:lstStyle/>
          <a:p>
            <a:r>
              <a:rPr lang="it-IT" sz="2400" b="1" dirty="0">
                <a:solidFill>
                  <a:schemeClr val="tx2">
                    <a:lumMod val="75000"/>
                  </a:schemeClr>
                </a:solidFill>
              </a:rPr>
              <a:t>C4 alpha and </a:t>
            </a:r>
            <a:r>
              <a:rPr lang="it-IT" sz="2400" b="1" dirty="0" err="1">
                <a:solidFill>
                  <a:schemeClr val="tx2">
                    <a:lumMod val="75000"/>
                  </a:schemeClr>
                </a:solidFill>
              </a:rPr>
              <a:t>betha</a:t>
            </a:r>
            <a:endParaRPr lang="it-IT" sz="2400" b="1" dirty="0">
              <a:solidFill>
                <a:schemeClr val="tx2">
                  <a:lumMod val="75000"/>
                </a:schemeClr>
              </a:solidFill>
            </a:endParaRPr>
          </a:p>
        </p:txBody>
      </p:sp>
      <p:sp>
        <p:nvSpPr>
          <p:cNvPr id="13" name="TextBox 12">
            <a:extLst>
              <a:ext uri="{FF2B5EF4-FFF2-40B4-BE49-F238E27FC236}">
                <a16:creationId xmlns:a16="http://schemas.microsoft.com/office/drawing/2014/main" id="{F44E2FCF-41C3-FA1B-4A1B-851F93A10655}"/>
              </a:ext>
            </a:extLst>
          </p:cNvPr>
          <p:cNvSpPr txBox="1"/>
          <p:nvPr/>
        </p:nvSpPr>
        <p:spPr>
          <a:xfrm>
            <a:off x="3914086" y="501134"/>
            <a:ext cx="2646365" cy="461665"/>
          </a:xfrm>
          <a:prstGeom prst="rect">
            <a:avLst/>
          </a:prstGeom>
          <a:noFill/>
        </p:spPr>
        <p:txBody>
          <a:bodyPr wrap="none" rtlCol="0">
            <a:spAutoFit/>
          </a:bodyPr>
          <a:lstStyle/>
          <a:p>
            <a:r>
              <a:rPr lang="it-IT" sz="2400" b="1" dirty="0">
                <a:solidFill>
                  <a:schemeClr val="tx2">
                    <a:lumMod val="75000"/>
                  </a:schemeClr>
                </a:solidFill>
              </a:rPr>
              <a:t>C3 alpha and </a:t>
            </a:r>
            <a:r>
              <a:rPr lang="it-IT" sz="2400" b="1" dirty="0" err="1">
                <a:solidFill>
                  <a:schemeClr val="tx2">
                    <a:lumMod val="75000"/>
                  </a:schemeClr>
                </a:solidFill>
              </a:rPr>
              <a:t>betha</a:t>
            </a:r>
            <a:endParaRPr lang="it-IT" sz="2400" b="1" dirty="0">
              <a:solidFill>
                <a:schemeClr val="tx2">
                  <a:lumMod val="75000"/>
                </a:schemeClr>
              </a:solidFill>
            </a:endParaRPr>
          </a:p>
        </p:txBody>
      </p:sp>
    </p:spTree>
    <p:extLst>
      <p:ext uri="{BB962C8B-B14F-4D97-AF65-F5344CB8AC3E}">
        <p14:creationId xmlns:p14="http://schemas.microsoft.com/office/powerpoint/2010/main" val="1443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49F607-EBD3-226F-F1EA-6F5278CE8E9A}"/>
              </a:ext>
            </a:extLst>
          </p:cNvPr>
          <p:cNvSpPr>
            <a:spLocks noGrp="1"/>
          </p:cNvSpPr>
          <p:nvPr>
            <p:ph sz="quarter" idx="10"/>
          </p:nvPr>
        </p:nvSpPr>
        <p:spPr/>
        <p:txBody>
          <a:bodyPr/>
          <a:lstStyle/>
          <a:p>
            <a:endParaRPr lang="it-IT"/>
          </a:p>
        </p:txBody>
      </p:sp>
      <p:sp>
        <p:nvSpPr>
          <p:cNvPr id="5" name="Title 2">
            <a:extLst>
              <a:ext uri="{FF2B5EF4-FFF2-40B4-BE49-F238E27FC236}">
                <a16:creationId xmlns:a16="http://schemas.microsoft.com/office/drawing/2014/main" id="{940C9F77-DE40-4D78-5685-5F833CA4926E}"/>
              </a:ext>
            </a:extLst>
          </p:cNvPr>
          <p:cNvSpPr txBox="1">
            <a:spLocks/>
          </p:cNvSpPr>
          <p:nvPr/>
        </p:nvSpPr>
        <p:spPr>
          <a:xfrm>
            <a:off x="444330" y="2494740"/>
            <a:ext cx="11441391" cy="840400"/>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tx2"/>
                </a:solidFill>
                <a:latin typeface="Arial"/>
                <a:ea typeface="+mj-ea"/>
                <a:cs typeface="Arial"/>
              </a:defRPr>
            </a:lvl1pPr>
          </a:lstStyle>
          <a:p>
            <a:r>
              <a:rPr lang="it-IT" sz="2800" dirty="0" err="1"/>
              <a:t>Multiorgan</a:t>
            </a:r>
            <a:r>
              <a:rPr lang="it-IT" sz="2800" dirty="0"/>
              <a:t> - </a:t>
            </a:r>
            <a:r>
              <a:rPr lang="it-IT" sz="2800" dirty="0" err="1"/>
              <a:t>Multisystem</a:t>
            </a:r>
            <a:endParaRPr lang="it-IT" sz="2800" dirty="0"/>
          </a:p>
        </p:txBody>
      </p:sp>
    </p:spTree>
    <p:extLst>
      <p:ext uri="{BB962C8B-B14F-4D97-AF65-F5344CB8AC3E}">
        <p14:creationId xmlns:p14="http://schemas.microsoft.com/office/powerpoint/2010/main" val="2847085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815710-CFF7-42C1-82D1-EF3A1D2FF4D8}"/>
              </a:ext>
            </a:extLst>
          </p:cNvPr>
          <p:cNvSpPr>
            <a:spLocks noGrp="1"/>
          </p:cNvSpPr>
          <p:nvPr>
            <p:ph type="title"/>
          </p:nvPr>
        </p:nvSpPr>
        <p:spPr/>
        <p:txBody>
          <a:bodyPr>
            <a:normAutofit/>
          </a:bodyPr>
          <a:lstStyle/>
          <a:p>
            <a:r>
              <a:rPr lang="it-IT" sz="2400" dirty="0">
                <a:latin typeface="Arial" panose="020B0604020202020204" pitchFamily="34" charset="0"/>
                <a:cs typeface="Arial" panose="020B0604020202020204" pitchFamily="34" charset="0"/>
              </a:rPr>
              <a:t>«</a:t>
            </a:r>
            <a:r>
              <a:rPr lang="it-IT" sz="2400" dirty="0" err="1">
                <a:latin typeface="Arial" panose="020B0604020202020204" pitchFamily="34" charset="0"/>
                <a:cs typeface="Arial" panose="020B0604020202020204" pitchFamily="34" charset="0"/>
              </a:rPr>
              <a:t>Classical</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Signal</a:t>
            </a:r>
            <a:r>
              <a:rPr lang="it-IT" sz="2400" dirty="0">
                <a:latin typeface="Arial" panose="020B0604020202020204" pitchFamily="34" charset="0"/>
                <a:cs typeface="Arial" panose="020B0604020202020204" pitchFamily="34" charset="0"/>
              </a:rPr>
              <a:t> processing </a:t>
            </a:r>
            <a:r>
              <a:rPr lang="it-IT" sz="2400" dirty="0" err="1">
                <a:latin typeface="Arial" panose="020B0604020202020204" pitchFamily="34" charset="0"/>
                <a:cs typeface="Arial" panose="020B0604020202020204" pitchFamily="34" charset="0"/>
              </a:rPr>
              <a:t>methodologies</a:t>
            </a:r>
            <a:endParaRPr lang="it-IT" sz="2400" dirty="0">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6236698C-91A4-4768-B309-DED1DEA69DF4}"/>
              </a:ext>
            </a:extLst>
          </p:cNvPr>
          <p:cNvSpPr>
            <a:spLocks noChangeArrowheads="1"/>
          </p:cNvSpPr>
          <p:nvPr/>
        </p:nvSpPr>
        <p:spPr bwMode="auto">
          <a:xfrm>
            <a:off x="384695" y="1051407"/>
            <a:ext cx="9996754" cy="1821019"/>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Deterministic</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or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stochastic</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they</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are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based</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on a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direct</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analysis</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the </a:t>
            </a: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Fourier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transform</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Wavelet</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transform</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Numerical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filters (FIR, IIR)</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7B9E86-C3DB-65AD-3848-4299D75FF816}"/>
              </a:ext>
            </a:extLst>
          </p:cNvPr>
          <p:cNvSpPr txBox="1"/>
          <p:nvPr/>
        </p:nvSpPr>
        <p:spPr>
          <a:xfrm>
            <a:off x="384695" y="4822257"/>
            <a:ext cx="10419347" cy="160043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000" b="1"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Advantages</a:t>
            </a:r>
            <a:r>
              <a:rPr kumimoji="0" lang="it-IT" altLang="it-IT" sz="2000" b="1"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Can be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applied</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to a wide class of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(e.g. finite energy); </a:t>
            </a:r>
          </a:p>
          <a:p>
            <a:pPr marL="914400" lvl="1" indent="-457200" eaLnBrk="0" fontAlgn="base" hangingPunct="0">
              <a:spcBef>
                <a:spcPct val="0"/>
              </a:spcBef>
              <a:spcAft>
                <a:spcPct val="0"/>
              </a:spcAft>
              <a:buFont typeface="Arial" panose="020B0604020202020204" pitchFamily="34" charset="0"/>
              <a:buChar char="•"/>
            </a:pP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There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are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powerful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algorithms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immediate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application</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p>
          <a:p>
            <a:pPr marL="914400" lvl="1" indent="-457200" eaLnBrk="0" fontAlgn="base" hangingPunct="0">
              <a:spcBef>
                <a:spcPct val="0"/>
              </a:spcBef>
              <a:spcAft>
                <a:spcPct val="0"/>
              </a:spcAft>
              <a:buFont typeface="Arial" panose="020B0604020202020204" pitchFamily="34" charset="0"/>
              <a:buChar char="•"/>
            </a:pPr>
            <a:r>
              <a:rPr lang="it-IT" altLang="it-IT" sz="2000" dirty="0">
                <a:solidFill>
                  <a:schemeClr val="accent1">
                    <a:lumMod val="75000"/>
                  </a:schemeClr>
                </a:solidFill>
                <a:latin typeface="Arial" panose="020B0604020202020204" pitchFamily="34" charset="0"/>
                <a:cs typeface="Arial" panose="020B0604020202020204" pitchFamily="34" charset="0"/>
              </a:rPr>
              <a:t>C</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an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reproduce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all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aspects</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of the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signal</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(zero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error</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r>
              <a:rPr kumimoji="0" lang="it-IT" altLang="it-IT" sz="2000" b="0" i="0" u="none" strike="noStrike" cap="none" normalizeH="0" baseline="0" dirty="0" err="1">
                <a:ln>
                  <a:noFill/>
                </a:ln>
                <a:solidFill>
                  <a:schemeClr val="accent1">
                    <a:lumMod val="75000"/>
                  </a:schemeClr>
                </a:solidFill>
                <a:effectLst/>
                <a:latin typeface="Arial" panose="020B0604020202020204" pitchFamily="34" charset="0"/>
                <a:cs typeface="Arial" panose="020B0604020202020204" pitchFamily="34" charset="0"/>
              </a:rPr>
              <a:t>variance</a:t>
            </a:r>
            <a:r>
              <a:rPr kumimoji="0" lang="it-IT" altLang="it-IT" sz="20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a:t>
            </a:r>
            <a:r>
              <a:rPr kumimoji="0" lang="it-IT" altLang="it-IT" sz="800"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rPr>
              <a:t> </a:t>
            </a:r>
            <a:endParaRPr kumimoji="0" lang="it-IT" altLang="it-IT" b="0" i="0" u="none" strike="noStrike" cap="none" normalizeH="0" baseline="0" dirty="0">
              <a:ln>
                <a:noFill/>
              </a:ln>
              <a:solidFill>
                <a:schemeClr val="accent1">
                  <a:lumMod val="75000"/>
                </a:schemeClr>
              </a:solidFill>
              <a:effectLst/>
              <a:latin typeface="Arial" panose="020B0604020202020204" pitchFamily="34" charset="0"/>
              <a:cs typeface="Arial" panose="020B0604020202020204" pitchFamily="34" charset="0"/>
            </a:endParaRPr>
          </a:p>
          <a:p>
            <a:endParaRPr lang="it-IT" dirty="0"/>
          </a:p>
        </p:txBody>
      </p:sp>
      <p:pic>
        <p:nvPicPr>
          <p:cNvPr id="7" name="Picture 6">
            <a:extLst>
              <a:ext uri="{FF2B5EF4-FFF2-40B4-BE49-F238E27FC236}">
                <a16:creationId xmlns:a16="http://schemas.microsoft.com/office/drawing/2014/main" id="{83C77328-F1CC-E6F4-BAA2-DBBC0AC00A4C}"/>
              </a:ext>
            </a:extLst>
          </p:cNvPr>
          <p:cNvPicPr>
            <a:picLocks noChangeAspect="1"/>
          </p:cNvPicPr>
          <p:nvPr/>
        </p:nvPicPr>
        <p:blipFill>
          <a:blip r:embed="rId3"/>
          <a:stretch>
            <a:fillRect/>
          </a:stretch>
        </p:blipFill>
        <p:spPr>
          <a:xfrm>
            <a:off x="67058" y="2739025"/>
            <a:ext cx="3128980" cy="1700079"/>
          </a:xfrm>
          <a:prstGeom prst="rect">
            <a:avLst/>
          </a:prstGeom>
        </p:spPr>
      </p:pic>
      <p:pic>
        <p:nvPicPr>
          <p:cNvPr id="8" name="Picture 7">
            <a:extLst>
              <a:ext uri="{FF2B5EF4-FFF2-40B4-BE49-F238E27FC236}">
                <a16:creationId xmlns:a16="http://schemas.microsoft.com/office/drawing/2014/main" id="{78A3DE74-8DDF-2108-3612-1ED404BE27C8}"/>
              </a:ext>
            </a:extLst>
          </p:cNvPr>
          <p:cNvPicPr>
            <a:picLocks noChangeAspect="1"/>
          </p:cNvPicPr>
          <p:nvPr/>
        </p:nvPicPr>
        <p:blipFill>
          <a:blip r:embed="rId4"/>
          <a:stretch>
            <a:fillRect/>
          </a:stretch>
        </p:blipFill>
        <p:spPr>
          <a:xfrm>
            <a:off x="3575786" y="1778066"/>
            <a:ext cx="4954558" cy="3301868"/>
          </a:xfrm>
          <a:prstGeom prst="rect">
            <a:avLst/>
          </a:prstGeom>
        </p:spPr>
      </p:pic>
      <p:pic>
        <p:nvPicPr>
          <p:cNvPr id="1026" name="Picture 2" descr="Performance of reconstruction factors for a class of new complex continuous  wavelets">
            <a:extLst>
              <a:ext uri="{FF2B5EF4-FFF2-40B4-BE49-F238E27FC236}">
                <a16:creationId xmlns:a16="http://schemas.microsoft.com/office/drawing/2014/main" id="{AEE4092E-1DFA-2DF0-25BF-A015F9F22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2966" y="1778066"/>
            <a:ext cx="3186726" cy="367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025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2CE6C-5D95-418E-66CE-EC05B400728A}"/>
              </a:ext>
            </a:extLst>
          </p:cNvPr>
          <p:cNvSpPr>
            <a:spLocks noGrp="1"/>
          </p:cNvSpPr>
          <p:nvPr>
            <p:ph type="title"/>
          </p:nvPr>
        </p:nvSpPr>
        <p:spPr/>
        <p:txBody>
          <a:bodyPr/>
          <a:lstStyle/>
          <a:p>
            <a:r>
              <a:rPr lang="it-IT" dirty="0" err="1"/>
              <a:t>Sleep</a:t>
            </a:r>
            <a:r>
              <a:rPr lang="it-IT" dirty="0"/>
              <a:t>: a multi-system </a:t>
            </a:r>
            <a:r>
              <a:rPr lang="it-IT" dirty="0" err="1"/>
              <a:t>phenomenon</a:t>
            </a:r>
            <a:endParaRPr lang="it-IT" dirty="0"/>
          </a:p>
        </p:txBody>
      </p:sp>
      <p:pic>
        <p:nvPicPr>
          <p:cNvPr id="5" name="Picture 3">
            <a:extLst>
              <a:ext uri="{FF2B5EF4-FFF2-40B4-BE49-F238E27FC236}">
                <a16:creationId xmlns:a16="http://schemas.microsoft.com/office/drawing/2014/main" id="{46CCD29F-A00E-36F5-C4EA-52A26A106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30" y="979565"/>
            <a:ext cx="5925734" cy="3945273"/>
          </a:xfrm>
          <a:prstGeom prst="rect">
            <a:avLst/>
          </a:prstGeom>
          <a:noFill/>
          <a:ln w="190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a:extLst>
              <a:ext uri="{FF2B5EF4-FFF2-40B4-BE49-F238E27FC236}">
                <a16:creationId xmlns:a16="http://schemas.microsoft.com/office/drawing/2014/main" id="{2BB61734-C901-74D4-9162-D1B743727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4"/>
          <a:stretch>
            <a:fillRect/>
          </a:stretch>
        </p:blipFill>
        <p:spPr bwMode="auto">
          <a:xfrm>
            <a:off x="6145145" y="698463"/>
            <a:ext cx="5369337" cy="4700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9">
            <a:extLst>
              <a:ext uri="{FF2B5EF4-FFF2-40B4-BE49-F238E27FC236}">
                <a16:creationId xmlns:a16="http://schemas.microsoft.com/office/drawing/2014/main" id="{1C940476-B8DD-94E6-E004-08C0A16B4DAA}"/>
              </a:ext>
            </a:extLst>
          </p:cNvPr>
          <p:cNvSpPr txBox="1">
            <a:spLocks noChangeArrowheads="1"/>
          </p:cNvSpPr>
          <p:nvPr/>
        </p:nvSpPr>
        <p:spPr bwMode="auto">
          <a:xfrm>
            <a:off x="99117" y="4924838"/>
            <a:ext cx="5700153"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buClr>
                <a:srgbClr val="004D82"/>
              </a:buClr>
              <a:buChar char="•"/>
              <a:defRPr>
                <a:solidFill>
                  <a:schemeClr val="tx1"/>
                </a:solidFill>
                <a:latin typeface="Arial" panose="020B0604020202020204" pitchFamily="34" charset="0"/>
              </a:defRPr>
            </a:lvl3pPr>
            <a:lvl4pPr marL="1600200" indent="-228600">
              <a:buClr>
                <a:srgbClr val="004C80"/>
              </a:buClr>
              <a:buChar char="–"/>
              <a:defRPr>
                <a:solidFill>
                  <a:schemeClr val="tx1"/>
                </a:solidFill>
                <a:latin typeface="Arial" panose="020B0604020202020204" pitchFamily="34" charset="0"/>
              </a:defRPr>
            </a:lvl4pPr>
            <a:lvl5pPr marL="2057400" indent="-228600">
              <a:buChar char="»"/>
              <a:defRPr>
                <a:solidFill>
                  <a:schemeClr val="tx1"/>
                </a:solidFill>
                <a:latin typeface="Minion Web" pitchFamily="18" charset="0"/>
              </a:defRPr>
            </a:lvl5pPr>
            <a:lvl6pPr marL="2514600" indent="-228600" eaLnBrk="0" fontAlgn="base" hangingPunct="0">
              <a:spcBef>
                <a:spcPct val="20000"/>
              </a:spcBef>
              <a:spcAft>
                <a:spcPct val="0"/>
              </a:spcAft>
              <a:buChar char="»"/>
              <a:defRPr>
                <a:solidFill>
                  <a:schemeClr val="tx1"/>
                </a:solidFill>
                <a:latin typeface="Minion Web" pitchFamily="18" charset="0"/>
              </a:defRPr>
            </a:lvl6pPr>
            <a:lvl7pPr marL="2971800" indent="-228600" eaLnBrk="0" fontAlgn="base" hangingPunct="0">
              <a:spcBef>
                <a:spcPct val="20000"/>
              </a:spcBef>
              <a:spcAft>
                <a:spcPct val="0"/>
              </a:spcAft>
              <a:buChar char="»"/>
              <a:defRPr>
                <a:solidFill>
                  <a:schemeClr val="tx1"/>
                </a:solidFill>
                <a:latin typeface="Minion Web" pitchFamily="18" charset="0"/>
              </a:defRPr>
            </a:lvl7pPr>
            <a:lvl8pPr marL="3429000" indent="-228600" eaLnBrk="0" fontAlgn="base" hangingPunct="0">
              <a:spcBef>
                <a:spcPct val="20000"/>
              </a:spcBef>
              <a:spcAft>
                <a:spcPct val="0"/>
              </a:spcAft>
              <a:buChar char="»"/>
              <a:defRPr>
                <a:solidFill>
                  <a:schemeClr val="tx1"/>
                </a:solidFill>
                <a:latin typeface="Minion Web" pitchFamily="18" charset="0"/>
              </a:defRPr>
            </a:lvl8pPr>
            <a:lvl9pPr marL="3886200" indent="-228600" eaLnBrk="0" fontAlgn="base" hangingPunct="0">
              <a:spcBef>
                <a:spcPct val="20000"/>
              </a:spcBef>
              <a:spcAft>
                <a:spcPct val="0"/>
              </a:spcAft>
              <a:buChar char="»"/>
              <a:defRPr>
                <a:solidFill>
                  <a:schemeClr val="tx1"/>
                </a:solidFill>
                <a:latin typeface="Minion Web" pitchFamily="18" charset="0"/>
              </a:defRPr>
            </a:lvl9pPr>
          </a:lstStyle>
          <a:p>
            <a:pPr eaLnBrk="1" hangingPunct="1"/>
            <a:r>
              <a:rPr lang="it-IT" altLang="en-US" sz="1600" dirty="0" err="1"/>
              <a:t>During</a:t>
            </a:r>
            <a:r>
              <a:rPr lang="it-IT" altLang="en-US" sz="1600" dirty="0"/>
              <a:t> REM </a:t>
            </a:r>
            <a:r>
              <a:rPr lang="it-IT" altLang="en-US" sz="1600" dirty="0" err="1"/>
              <a:t>sleep</a:t>
            </a:r>
            <a:r>
              <a:rPr lang="it-IT" altLang="en-US" sz="1600" dirty="0"/>
              <a:t> the LF/HF ratio </a:t>
            </a:r>
            <a:r>
              <a:rPr lang="it-IT" altLang="en-US" sz="1600" dirty="0" err="1"/>
              <a:t>increases</a:t>
            </a:r>
            <a:r>
              <a:rPr lang="it-IT" altLang="en-US" sz="1600" dirty="0"/>
              <a:t> </a:t>
            </a:r>
            <a:r>
              <a:rPr lang="it-IT" altLang="en-US" sz="1600" dirty="0" err="1"/>
              <a:t>along</a:t>
            </a:r>
            <a:r>
              <a:rPr lang="it-IT" altLang="en-US" sz="1600" dirty="0"/>
              <a:t> the night and </a:t>
            </a:r>
            <a:r>
              <a:rPr lang="it-IT" altLang="en-US" sz="1600" dirty="0" err="1"/>
              <a:t>reaches</a:t>
            </a:r>
            <a:r>
              <a:rPr lang="it-IT" altLang="en-US" sz="1600" dirty="0"/>
              <a:t>, at the end of the night, </a:t>
            </a:r>
            <a:r>
              <a:rPr lang="it-IT" altLang="en-US" sz="1600" dirty="0" err="1"/>
              <a:t>values</a:t>
            </a:r>
            <a:r>
              <a:rPr lang="it-IT" altLang="en-US" sz="1600" dirty="0"/>
              <a:t> comparable to </a:t>
            </a:r>
            <a:r>
              <a:rPr lang="it-IT" altLang="en-US" sz="1600" dirty="0" err="1"/>
              <a:t>those</a:t>
            </a:r>
            <a:r>
              <a:rPr lang="it-IT" altLang="en-US" sz="1600" dirty="0"/>
              <a:t> </a:t>
            </a:r>
            <a:r>
              <a:rPr lang="it-IT" altLang="en-US" sz="1600" dirty="0" err="1"/>
              <a:t>obtained</a:t>
            </a:r>
            <a:r>
              <a:rPr lang="it-IT" altLang="en-US" sz="1600" dirty="0"/>
              <a:t> </a:t>
            </a:r>
            <a:r>
              <a:rPr lang="it-IT" altLang="en-US" sz="1600" dirty="0" err="1"/>
              <a:t>during</a:t>
            </a:r>
            <a:r>
              <a:rPr lang="it-IT" altLang="en-US" sz="1600" dirty="0"/>
              <a:t> </a:t>
            </a:r>
            <a:r>
              <a:rPr lang="it-IT" altLang="en-US" sz="1600" dirty="0" err="1"/>
              <a:t>upright</a:t>
            </a:r>
            <a:r>
              <a:rPr lang="it-IT" altLang="en-US" sz="1600" dirty="0"/>
              <a:t> position.</a:t>
            </a:r>
          </a:p>
          <a:p>
            <a:pPr eaLnBrk="1" hangingPunct="1"/>
            <a:endParaRPr lang="it-IT" altLang="en-US" dirty="0"/>
          </a:p>
        </p:txBody>
      </p:sp>
      <p:sp>
        <p:nvSpPr>
          <p:cNvPr id="8" name="Rectangle 7">
            <a:extLst>
              <a:ext uri="{FF2B5EF4-FFF2-40B4-BE49-F238E27FC236}">
                <a16:creationId xmlns:a16="http://schemas.microsoft.com/office/drawing/2014/main" id="{0E4D2C89-A091-C318-B5F8-E5D61B2A487F}"/>
              </a:ext>
            </a:extLst>
          </p:cNvPr>
          <p:cNvSpPr>
            <a:spLocks noChangeArrowheads="1"/>
          </p:cNvSpPr>
          <p:nvPr/>
        </p:nvSpPr>
        <p:spPr bwMode="auto">
          <a:xfrm>
            <a:off x="6046926" y="5412193"/>
            <a:ext cx="59843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panose="020B0604020202020204" pitchFamily="34" charset="0"/>
              </a:defRPr>
            </a:lvl1pPr>
            <a:lvl2pPr marL="742950" indent="-285750">
              <a:buClr>
                <a:srgbClr val="004C80"/>
              </a:buClr>
              <a:buSzPct val="85000"/>
              <a:buFont typeface="Wingdings" panose="05000000000000000000" pitchFamily="2" charset="2"/>
              <a:buChar char="§"/>
              <a:defRPr sz="2000">
                <a:solidFill>
                  <a:schemeClr val="tx1"/>
                </a:solidFill>
                <a:latin typeface="Arial" panose="020B0604020202020204" pitchFamily="34" charset="0"/>
              </a:defRPr>
            </a:lvl2pPr>
            <a:lvl3pPr marL="1143000" indent="-228600">
              <a:buClr>
                <a:srgbClr val="004D82"/>
              </a:buClr>
              <a:buChar char="•"/>
              <a:defRPr>
                <a:solidFill>
                  <a:schemeClr val="tx1"/>
                </a:solidFill>
                <a:latin typeface="Arial" panose="020B0604020202020204" pitchFamily="34" charset="0"/>
              </a:defRPr>
            </a:lvl3pPr>
            <a:lvl4pPr marL="1600200" indent="-228600">
              <a:buClr>
                <a:srgbClr val="004C80"/>
              </a:buClr>
              <a:buChar char="–"/>
              <a:defRPr>
                <a:solidFill>
                  <a:schemeClr val="tx1"/>
                </a:solidFill>
                <a:latin typeface="Arial" panose="020B0604020202020204" pitchFamily="34" charset="0"/>
              </a:defRPr>
            </a:lvl4pPr>
            <a:lvl5pPr marL="2057400" indent="-228600">
              <a:buChar char="»"/>
              <a:defRPr>
                <a:solidFill>
                  <a:schemeClr val="tx1"/>
                </a:solidFill>
                <a:latin typeface="Minion Web" pitchFamily="18" charset="0"/>
              </a:defRPr>
            </a:lvl5pPr>
            <a:lvl6pPr marL="2514600" indent="-228600" eaLnBrk="0" fontAlgn="base" hangingPunct="0">
              <a:spcBef>
                <a:spcPct val="20000"/>
              </a:spcBef>
              <a:spcAft>
                <a:spcPct val="0"/>
              </a:spcAft>
              <a:buChar char="»"/>
              <a:defRPr>
                <a:solidFill>
                  <a:schemeClr val="tx1"/>
                </a:solidFill>
                <a:latin typeface="Minion Web" pitchFamily="18" charset="0"/>
              </a:defRPr>
            </a:lvl6pPr>
            <a:lvl7pPr marL="2971800" indent="-228600" eaLnBrk="0" fontAlgn="base" hangingPunct="0">
              <a:spcBef>
                <a:spcPct val="20000"/>
              </a:spcBef>
              <a:spcAft>
                <a:spcPct val="0"/>
              </a:spcAft>
              <a:buChar char="»"/>
              <a:defRPr>
                <a:solidFill>
                  <a:schemeClr val="tx1"/>
                </a:solidFill>
                <a:latin typeface="Minion Web" pitchFamily="18" charset="0"/>
              </a:defRPr>
            </a:lvl7pPr>
            <a:lvl8pPr marL="3429000" indent="-228600" eaLnBrk="0" fontAlgn="base" hangingPunct="0">
              <a:spcBef>
                <a:spcPct val="20000"/>
              </a:spcBef>
              <a:spcAft>
                <a:spcPct val="0"/>
              </a:spcAft>
              <a:buChar char="»"/>
              <a:defRPr>
                <a:solidFill>
                  <a:schemeClr val="tx1"/>
                </a:solidFill>
                <a:latin typeface="Minion Web" pitchFamily="18" charset="0"/>
              </a:defRPr>
            </a:lvl8pPr>
            <a:lvl9pPr marL="3886200" indent="-228600" eaLnBrk="0" fontAlgn="base" hangingPunct="0">
              <a:spcBef>
                <a:spcPct val="20000"/>
              </a:spcBef>
              <a:spcAft>
                <a:spcPct val="0"/>
              </a:spcAft>
              <a:buChar char="»"/>
              <a:defRPr>
                <a:solidFill>
                  <a:schemeClr val="tx1"/>
                </a:solidFill>
                <a:latin typeface="Minion Web" pitchFamily="18" charset="0"/>
              </a:defRPr>
            </a:lvl9pPr>
          </a:lstStyle>
          <a:p>
            <a:r>
              <a:rPr lang="en-US" altLang="en-US" sz="1600" dirty="0">
                <a:latin typeface="Times New Roman" panose="02020603050405020304" pitchFamily="18" charset="0"/>
                <a:cs typeface="Times New Roman" panose="02020603050405020304" pitchFamily="18" charset="0"/>
              </a:rPr>
              <a:t>U. </a:t>
            </a:r>
            <a:r>
              <a:rPr lang="en-US" altLang="en-US" sz="1600" dirty="0" err="1">
                <a:latin typeface="Times New Roman" panose="02020603050405020304" pitchFamily="18" charset="0"/>
                <a:cs typeface="Times New Roman" panose="02020603050405020304" pitchFamily="18" charset="0"/>
              </a:rPr>
              <a:t>Scholz,J</a:t>
            </a:r>
            <a:r>
              <a:rPr lang="en-US" altLang="en-US" sz="1600" dirty="0">
                <a:latin typeface="Times New Roman" panose="02020603050405020304" pitchFamily="18" charset="0"/>
                <a:cs typeface="Times New Roman" panose="02020603050405020304" pitchFamily="18" charset="0"/>
              </a:rPr>
              <a:t>., A. </a:t>
            </a:r>
            <a:r>
              <a:rPr lang="en-US" altLang="en-US" sz="1600" dirty="0" err="1">
                <a:latin typeface="Times New Roman" panose="02020603050405020304" pitchFamily="18" charset="0"/>
                <a:cs typeface="Times New Roman" panose="02020603050405020304" pitchFamily="18" charset="0"/>
              </a:rPr>
              <a:t>Bianchi,M</a:t>
            </a:r>
            <a:r>
              <a:rPr lang="en-US" altLang="en-US" sz="1600" dirty="0">
                <a:latin typeface="Times New Roman" panose="02020603050405020304" pitchFamily="18" charset="0"/>
                <a:cs typeface="Times New Roman" panose="02020603050405020304" pitchFamily="18" charset="0"/>
              </a:rPr>
              <a:t>., S. Cerutti, and S. </a:t>
            </a:r>
            <a:r>
              <a:rPr lang="en-US" altLang="en-US" sz="1600" dirty="0" err="1">
                <a:latin typeface="Times New Roman" panose="02020603050405020304" pitchFamily="18" charset="0"/>
                <a:cs typeface="Times New Roman" panose="02020603050405020304" pitchFamily="18" charset="0"/>
              </a:rPr>
              <a:t>Kubicki</a:t>
            </a:r>
            <a:r>
              <a:rPr lang="en-US" altLang="en-US" sz="1600" dirty="0">
                <a:latin typeface="Times New Roman" panose="02020603050405020304" pitchFamily="18" charset="0"/>
                <a:cs typeface="Times New Roman" panose="02020603050405020304" pitchFamily="18" charset="0"/>
              </a:rPr>
              <a:t>, Vegetative </a:t>
            </a:r>
            <a:r>
              <a:rPr lang="en-US" altLang="en-US" sz="1600" dirty="0" err="1">
                <a:latin typeface="Times New Roman" panose="02020603050405020304" pitchFamily="18" charset="0"/>
                <a:cs typeface="Times New Roman" panose="02020603050405020304" pitchFamily="18" charset="0"/>
              </a:rPr>
              <a:t>backgroung</a:t>
            </a:r>
            <a:r>
              <a:rPr lang="en-US" altLang="en-US" sz="1600" dirty="0">
                <a:latin typeface="Times New Roman" panose="02020603050405020304" pitchFamily="18" charset="0"/>
                <a:cs typeface="Times New Roman" panose="02020603050405020304" pitchFamily="18" charset="0"/>
              </a:rPr>
              <a:t> of sleep: spectral analysis of the heart rate variability </a:t>
            </a:r>
            <a:r>
              <a:rPr lang="en-US" altLang="en-US" sz="1600" i="1" dirty="0">
                <a:latin typeface="Times New Roman" panose="02020603050405020304" pitchFamily="18" charset="0"/>
                <a:cs typeface="Times New Roman" panose="02020603050405020304" pitchFamily="18" charset="0"/>
              </a:rPr>
              <a:t>Phys. &amp; </a:t>
            </a:r>
            <a:r>
              <a:rPr lang="en-US" altLang="en-US" sz="1600" i="1" dirty="0" err="1">
                <a:latin typeface="Times New Roman" panose="02020603050405020304" pitchFamily="18" charset="0"/>
                <a:cs typeface="Times New Roman" panose="02020603050405020304" pitchFamily="18" charset="0"/>
              </a:rPr>
              <a:t>Behav</a:t>
            </a:r>
            <a:r>
              <a:rPr lang="en-US" altLang="en-US" sz="1600" i="1" dirty="0">
                <a:latin typeface="Times New Roman" panose="02020603050405020304" pitchFamily="18" charset="0"/>
                <a:cs typeface="Times New Roman" panose="02020603050405020304" pitchFamily="18" charset="0"/>
              </a:rPr>
              <a:t>.</a:t>
            </a:r>
            <a:r>
              <a:rPr lang="en-US" altLang="en-US" sz="1600" dirty="0">
                <a:latin typeface="Times New Roman" panose="02020603050405020304" pitchFamily="18" charset="0"/>
                <a:cs typeface="Times New Roman" panose="02020603050405020304" pitchFamily="18" charset="0"/>
              </a:rPr>
              <a:t> vol. 62, pp. 1037-1043, 1997</a:t>
            </a:r>
            <a:r>
              <a:rPr lang="it-IT" altLang="en-US" sz="1600" dirty="0">
                <a:latin typeface="Times New Roman" panose="02020603050405020304" pitchFamily="18" charset="0"/>
              </a:rPr>
              <a:t> </a:t>
            </a:r>
          </a:p>
        </p:txBody>
      </p:sp>
    </p:spTree>
    <p:extLst>
      <p:ext uri="{BB962C8B-B14F-4D97-AF65-F5344CB8AC3E}">
        <p14:creationId xmlns:p14="http://schemas.microsoft.com/office/powerpoint/2010/main" val="3449093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E50B83E-8CCE-4652-9BD0-BB2C25C74DE8}"/>
              </a:ext>
            </a:extLst>
          </p:cNvPr>
          <p:cNvSpPr>
            <a:spLocks noGrp="1"/>
          </p:cNvSpPr>
          <p:nvPr>
            <p:ph type="title"/>
          </p:nvPr>
        </p:nvSpPr>
        <p:spPr>
          <a:xfrm>
            <a:off x="384695" y="62048"/>
            <a:ext cx="11441391" cy="840400"/>
          </a:xfrm>
        </p:spPr>
        <p:txBody>
          <a:bodyPr/>
          <a:lstStyle/>
          <a:p>
            <a:r>
              <a:rPr lang="it-IT" dirty="0"/>
              <a:t>CAP (</a:t>
            </a:r>
            <a:r>
              <a:rPr lang="it-IT" dirty="0" err="1"/>
              <a:t>Cyclic</a:t>
            </a:r>
            <a:r>
              <a:rPr lang="it-IT" dirty="0"/>
              <a:t> </a:t>
            </a:r>
            <a:r>
              <a:rPr lang="it-IT" dirty="0" err="1"/>
              <a:t>Altrenating</a:t>
            </a:r>
            <a:r>
              <a:rPr lang="it-IT" dirty="0"/>
              <a:t> Pattern) </a:t>
            </a:r>
            <a:r>
              <a:rPr lang="it-IT" dirty="0" err="1"/>
              <a:t>sleep</a:t>
            </a:r>
            <a:r>
              <a:rPr lang="it-IT" dirty="0"/>
              <a:t> </a:t>
            </a:r>
            <a:r>
              <a:rPr lang="it-IT" dirty="0" err="1"/>
              <a:t>analysis</a:t>
            </a:r>
            <a:endParaRPr lang="en-GB" dirty="0"/>
          </a:p>
        </p:txBody>
      </p:sp>
      <p:pic>
        <p:nvPicPr>
          <p:cNvPr id="5" name="Immagine 4">
            <a:extLst>
              <a:ext uri="{FF2B5EF4-FFF2-40B4-BE49-F238E27FC236}">
                <a16:creationId xmlns:a16="http://schemas.microsoft.com/office/drawing/2014/main" id="{4E0CFB84-F4D2-4957-A261-0EC0D3814C72}"/>
              </a:ext>
            </a:extLst>
          </p:cNvPr>
          <p:cNvPicPr>
            <a:picLocks noChangeAspect="1"/>
          </p:cNvPicPr>
          <p:nvPr/>
        </p:nvPicPr>
        <p:blipFill>
          <a:blip r:embed="rId3"/>
          <a:stretch>
            <a:fillRect/>
          </a:stretch>
        </p:blipFill>
        <p:spPr>
          <a:xfrm>
            <a:off x="365913" y="660041"/>
            <a:ext cx="5891667" cy="1832871"/>
          </a:xfrm>
          <a:prstGeom prst="rect">
            <a:avLst/>
          </a:prstGeom>
        </p:spPr>
      </p:pic>
      <p:sp>
        <p:nvSpPr>
          <p:cNvPr id="6" name="Rettangolo 5">
            <a:extLst>
              <a:ext uri="{FF2B5EF4-FFF2-40B4-BE49-F238E27FC236}">
                <a16:creationId xmlns:a16="http://schemas.microsoft.com/office/drawing/2014/main" id="{049B2290-FD66-42BF-A8B6-8430C8A17B37}"/>
              </a:ext>
            </a:extLst>
          </p:cNvPr>
          <p:cNvSpPr/>
          <p:nvPr/>
        </p:nvSpPr>
        <p:spPr>
          <a:xfrm>
            <a:off x="3311747" y="2083488"/>
            <a:ext cx="4151001" cy="795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Immagine 6">
            <a:extLst>
              <a:ext uri="{FF2B5EF4-FFF2-40B4-BE49-F238E27FC236}">
                <a16:creationId xmlns:a16="http://schemas.microsoft.com/office/drawing/2014/main" id="{50144F9F-29C0-4038-9B9B-B902D9C5F288}"/>
              </a:ext>
            </a:extLst>
          </p:cNvPr>
          <p:cNvPicPr>
            <a:picLocks noChangeAspect="1"/>
          </p:cNvPicPr>
          <p:nvPr/>
        </p:nvPicPr>
        <p:blipFill rotWithShape="1">
          <a:blip r:embed="rId4"/>
          <a:srcRect l="2053" r="1251"/>
          <a:stretch/>
        </p:blipFill>
        <p:spPr>
          <a:xfrm>
            <a:off x="5519451" y="1663545"/>
            <a:ext cx="6696618" cy="4219460"/>
          </a:xfrm>
          <a:prstGeom prst="rect">
            <a:avLst/>
          </a:prstGeom>
        </p:spPr>
      </p:pic>
      <p:grpSp>
        <p:nvGrpSpPr>
          <p:cNvPr id="17" name="Gruppo 16">
            <a:extLst>
              <a:ext uri="{FF2B5EF4-FFF2-40B4-BE49-F238E27FC236}">
                <a16:creationId xmlns:a16="http://schemas.microsoft.com/office/drawing/2014/main" id="{C6EE9D9D-59AE-421D-B558-C871B30D1C99}"/>
              </a:ext>
            </a:extLst>
          </p:cNvPr>
          <p:cNvGrpSpPr/>
          <p:nvPr/>
        </p:nvGrpSpPr>
        <p:grpSpPr>
          <a:xfrm>
            <a:off x="186752" y="2616028"/>
            <a:ext cx="5431849" cy="3020955"/>
            <a:chOff x="165589" y="3429000"/>
            <a:chExt cx="4670724" cy="2286000"/>
          </a:xfrm>
        </p:grpSpPr>
        <p:grpSp>
          <p:nvGrpSpPr>
            <p:cNvPr id="10" name="Group 6">
              <a:extLst>
                <a:ext uri="{FF2B5EF4-FFF2-40B4-BE49-F238E27FC236}">
                  <a16:creationId xmlns:a16="http://schemas.microsoft.com/office/drawing/2014/main" id="{BA272820-635B-48A8-843D-A814DB068232}"/>
                </a:ext>
              </a:extLst>
            </p:cNvPr>
            <p:cNvGrpSpPr>
              <a:grpSpLocks/>
            </p:cNvGrpSpPr>
            <p:nvPr/>
          </p:nvGrpSpPr>
          <p:grpSpPr bwMode="auto">
            <a:xfrm>
              <a:off x="365913" y="3429000"/>
              <a:ext cx="4470400" cy="2286000"/>
              <a:chOff x="2934" y="11316"/>
              <a:chExt cx="5417" cy="3513"/>
            </a:xfrm>
          </p:grpSpPr>
          <p:pic>
            <p:nvPicPr>
              <p:cNvPr id="11" name="Picture 7" descr="fig31">
                <a:extLst>
                  <a:ext uri="{FF2B5EF4-FFF2-40B4-BE49-F238E27FC236}">
                    <a16:creationId xmlns:a16="http://schemas.microsoft.com/office/drawing/2014/main" id="{9F1F72D6-97AD-49A1-9B25-D5B1EF9CCD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360" r="5360"/>
              <a:stretch>
                <a:fillRect/>
              </a:stretch>
            </p:blipFill>
            <p:spPr bwMode="auto">
              <a:xfrm>
                <a:off x="3453" y="11317"/>
                <a:ext cx="4898" cy="3512"/>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993366"/>
                    </a:solidFill>
                  </a14:hiddenFill>
                </a:ext>
              </a:extLst>
            </p:spPr>
          </p:pic>
          <p:sp>
            <p:nvSpPr>
              <p:cNvPr id="12" name="Text Box 8">
                <a:extLst>
                  <a:ext uri="{FF2B5EF4-FFF2-40B4-BE49-F238E27FC236}">
                    <a16:creationId xmlns:a16="http://schemas.microsoft.com/office/drawing/2014/main" id="{63A13AE5-1738-491C-8A13-ED45009A8062}"/>
                  </a:ext>
                </a:extLst>
              </p:cNvPr>
              <p:cNvSpPr txBox="1">
                <a:spLocks noChangeArrowheads="1"/>
              </p:cNvSpPr>
              <p:nvPr/>
            </p:nvSpPr>
            <p:spPr bwMode="auto">
              <a:xfrm>
                <a:off x="2934" y="11316"/>
                <a:ext cx="1620" cy="468"/>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it-IT" sz="1400">
                  <a:latin typeface="Times New Roman" pitchFamily="18" charset="0"/>
                </a:endParaRPr>
              </a:p>
            </p:txBody>
          </p:sp>
        </p:grpSp>
        <p:sp>
          <p:nvSpPr>
            <p:cNvPr id="13" name="Text Box 9">
              <a:extLst>
                <a:ext uri="{FF2B5EF4-FFF2-40B4-BE49-F238E27FC236}">
                  <a16:creationId xmlns:a16="http://schemas.microsoft.com/office/drawing/2014/main" id="{0D7D7C1F-6F9F-4C1C-8A97-9C255D86A036}"/>
                </a:ext>
              </a:extLst>
            </p:cNvPr>
            <p:cNvSpPr txBox="1">
              <a:spLocks noChangeArrowheads="1"/>
            </p:cNvSpPr>
            <p:nvPr/>
          </p:nvSpPr>
          <p:spPr bwMode="auto">
            <a:xfrm>
              <a:off x="188113" y="4114800"/>
              <a:ext cx="588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400" b="1"/>
                <a:t>EMG</a:t>
              </a:r>
            </a:p>
          </p:txBody>
        </p:sp>
        <p:sp>
          <p:nvSpPr>
            <p:cNvPr id="14" name="Text Box 10">
              <a:extLst>
                <a:ext uri="{FF2B5EF4-FFF2-40B4-BE49-F238E27FC236}">
                  <a16:creationId xmlns:a16="http://schemas.microsoft.com/office/drawing/2014/main" id="{9C250AC3-D1D5-43B3-8800-C7A7523DB8D4}"/>
                </a:ext>
              </a:extLst>
            </p:cNvPr>
            <p:cNvSpPr txBox="1">
              <a:spLocks noChangeArrowheads="1"/>
            </p:cNvSpPr>
            <p:nvPr/>
          </p:nvSpPr>
          <p:spPr bwMode="auto">
            <a:xfrm>
              <a:off x="188113" y="3581400"/>
              <a:ext cx="56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400" b="1" dirty="0"/>
                <a:t>EEG</a:t>
              </a:r>
            </a:p>
          </p:txBody>
        </p:sp>
        <p:sp>
          <p:nvSpPr>
            <p:cNvPr id="15" name="Text Box 11">
              <a:extLst>
                <a:ext uri="{FF2B5EF4-FFF2-40B4-BE49-F238E27FC236}">
                  <a16:creationId xmlns:a16="http://schemas.microsoft.com/office/drawing/2014/main" id="{DEFBE65D-ED45-4A81-B028-AD8BD4AF4887}"/>
                </a:ext>
              </a:extLst>
            </p:cNvPr>
            <p:cNvSpPr txBox="1">
              <a:spLocks noChangeArrowheads="1"/>
            </p:cNvSpPr>
            <p:nvPr/>
          </p:nvSpPr>
          <p:spPr bwMode="auto">
            <a:xfrm>
              <a:off x="264313" y="4648200"/>
              <a:ext cx="441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400" b="1"/>
                <a:t>RR</a:t>
              </a:r>
            </a:p>
          </p:txBody>
        </p:sp>
        <p:sp>
          <p:nvSpPr>
            <p:cNvPr id="16" name="Text Box 12">
              <a:extLst>
                <a:ext uri="{FF2B5EF4-FFF2-40B4-BE49-F238E27FC236}">
                  <a16:creationId xmlns:a16="http://schemas.microsoft.com/office/drawing/2014/main" id="{84BD6E3B-AEEC-4BB1-8E63-582A581611AF}"/>
                </a:ext>
              </a:extLst>
            </p:cNvPr>
            <p:cNvSpPr txBox="1">
              <a:spLocks noChangeArrowheads="1"/>
            </p:cNvSpPr>
            <p:nvPr/>
          </p:nvSpPr>
          <p:spPr bwMode="auto">
            <a:xfrm>
              <a:off x="165589" y="5191730"/>
              <a:ext cx="669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1400" b="1" dirty="0"/>
                <a:t>RESP</a:t>
              </a:r>
            </a:p>
          </p:txBody>
        </p:sp>
      </p:grpSp>
    </p:spTree>
    <p:extLst>
      <p:ext uri="{BB962C8B-B14F-4D97-AF65-F5344CB8AC3E}">
        <p14:creationId xmlns:p14="http://schemas.microsoft.com/office/powerpoint/2010/main" val="1180950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8A720D-7219-313B-C6C6-875911FA3005}"/>
              </a:ext>
            </a:extLst>
          </p:cNvPr>
          <p:cNvSpPr>
            <a:spLocks noGrp="1"/>
          </p:cNvSpPr>
          <p:nvPr>
            <p:ph sz="quarter" idx="10"/>
          </p:nvPr>
        </p:nvSpPr>
        <p:spPr/>
        <p:txBody>
          <a:bodyPr/>
          <a:lstStyle/>
          <a:p>
            <a:endParaRPr lang="it-IT"/>
          </a:p>
        </p:txBody>
      </p:sp>
      <p:sp>
        <p:nvSpPr>
          <p:cNvPr id="5" name="Title 2">
            <a:extLst>
              <a:ext uri="{FF2B5EF4-FFF2-40B4-BE49-F238E27FC236}">
                <a16:creationId xmlns:a16="http://schemas.microsoft.com/office/drawing/2014/main" id="{CF1E07F0-551C-7951-8A06-2D744711C10B}"/>
              </a:ext>
            </a:extLst>
          </p:cNvPr>
          <p:cNvSpPr txBox="1">
            <a:spLocks/>
          </p:cNvSpPr>
          <p:nvPr/>
        </p:nvSpPr>
        <p:spPr>
          <a:xfrm>
            <a:off x="444330" y="2494740"/>
            <a:ext cx="11441391" cy="840400"/>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tx2"/>
                </a:solidFill>
                <a:latin typeface="Arial"/>
                <a:ea typeface="+mj-ea"/>
                <a:cs typeface="Arial"/>
              </a:defRPr>
            </a:lvl1pPr>
          </a:lstStyle>
          <a:p>
            <a:r>
              <a:rPr lang="it-IT" sz="2800" dirty="0" err="1"/>
              <a:t>Multisystem</a:t>
            </a:r>
            <a:r>
              <a:rPr lang="it-IT" sz="2800" dirty="0"/>
              <a:t> - </a:t>
            </a:r>
            <a:r>
              <a:rPr lang="it-IT" sz="2800" dirty="0" err="1"/>
              <a:t>Multimodal</a:t>
            </a:r>
            <a:endParaRPr lang="it-IT" sz="2800" dirty="0"/>
          </a:p>
        </p:txBody>
      </p:sp>
    </p:spTree>
    <p:extLst>
      <p:ext uri="{BB962C8B-B14F-4D97-AF65-F5344CB8AC3E}">
        <p14:creationId xmlns:p14="http://schemas.microsoft.com/office/powerpoint/2010/main" val="180367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98A6E4-EF22-48E5-9952-413879730775}"/>
              </a:ext>
            </a:extLst>
          </p:cNvPr>
          <p:cNvPicPr>
            <a:picLocks noChangeAspect="1"/>
          </p:cNvPicPr>
          <p:nvPr/>
        </p:nvPicPr>
        <p:blipFill>
          <a:blip r:embed="rId3"/>
          <a:stretch>
            <a:fillRect/>
          </a:stretch>
        </p:blipFill>
        <p:spPr>
          <a:xfrm>
            <a:off x="6840914" y="655553"/>
            <a:ext cx="5186350" cy="3804102"/>
          </a:xfrm>
          <a:prstGeom prst="rect">
            <a:avLst/>
          </a:prstGeom>
        </p:spPr>
      </p:pic>
      <p:pic>
        <p:nvPicPr>
          <p:cNvPr id="7" name="Immagine 6">
            <a:extLst>
              <a:ext uri="{FF2B5EF4-FFF2-40B4-BE49-F238E27FC236}">
                <a16:creationId xmlns:a16="http://schemas.microsoft.com/office/drawing/2014/main" id="{25954AFA-4005-49CD-BECF-4839356F5338}"/>
              </a:ext>
            </a:extLst>
          </p:cNvPr>
          <p:cNvPicPr>
            <a:picLocks noChangeAspect="1"/>
          </p:cNvPicPr>
          <p:nvPr/>
        </p:nvPicPr>
        <p:blipFill rotWithShape="1">
          <a:blip r:embed="rId4"/>
          <a:srcRect l="3013" r="3372"/>
          <a:stretch/>
        </p:blipFill>
        <p:spPr>
          <a:xfrm>
            <a:off x="110835" y="618472"/>
            <a:ext cx="6456219" cy="2577947"/>
          </a:xfrm>
          <a:prstGeom prst="rect">
            <a:avLst/>
          </a:prstGeom>
        </p:spPr>
      </p:pic>
      <p:sp>
        <p:nvSpPr>
          <p:cNvPr id="8" name="CasellaDiTesto 7">
            <a:extLst>
              <a:ext uri="{FF2B5EF4-FFF2-40B4-BE49-F238E27FC236}">
                <a16:creationId xmlns:a16="http://schemas.microsoft.com/office/drawing/2014/main" id="{49D9AD5C-475C-447E-987E-4B6F75763183}"/>
              </a:ext>
            </a:extLst>
          </p:cNvPr>
          <p:cNvSpPr txBox="1"/>
          <p:nvPr/>
        </p:nvSpPr>
        <p:spPr>
          <a:xfrm>
            <a:off x="6816445" y="4673056"/>
            <a:ext cx="5009641" cy="1323439"/>
          </a:xfrm>
          <a:prstGeom prst="rect">
            <a:avLst/>
          </a:prstGeom>
          <a:noFill/>
        </p:spPr>
        <p:txBody>
          <a:bodyPr wrap="none" rtlCol="0">
            <a:spAutoFit/>
          </a:bodyPr>
          <a:lstStyle/>
          <a:p>
            <a:r>
              <a:rPr lang="it-IT" sz="2000" b="1" dirty="0">
                <a:solidFill>
                  <a:schemeClr val="accent1">
                    <a:lumMod val="75000"/>
                  </a:schemeClr>
                </a:solidFill>
              </a:rPr>
              <a:t>HF </a:t>
            </a:r>
            <a:r>
              <a:rPr lang="it-IT" sz="2000" b="1" dirty="0" err="1">
                <a:solidFill>
                  <a:schemeClr val="accent1">
                    <a:lumMod val="75000"/>
                  </a:schemeClr>
                </a:solidFill>
              </a:rPr>
              <a:t>as</a:t>
            </a:r>
            <a:r>
              <a:rPr lang="it-IT" sz="2000" b="1" dirty="0">
                <a:solidFill>
                  <a:schemeClr val="accent1">
                    <a:lumMod val="75000"/>
                  </a:schemeClr>
                </a:solidFill>
              </a:rPr>
              <a:t> measure of the </a:t>
            </a:r>
            <a:r>
              <a:rPr lang="it-IT" sz="2000" b="1" dirty="0" err="1">
                <a:solidFill>
                  <a:schemeClr val="accent1">
                    <a:lumMod val="75000"/>
                  </a:schemeClr>
                </a:solidFill>
              </a:rPr>
              <a:t>vagal</a:t>
            </a:r>
            <a:r>
              <a:rPr lang="it-IT" sz="2000" b="1" dirty="0">
                <a:solidFill>
                  <a:schemeClr val="accent1">
                    <a:lumMod val="75000"/>
                  </a:schemeClr>
                </a:solidFill>
              </a:rPr>
              <a:t> </a:t>
            </a:r>
            <a:r>
              <a:rPr lang="it-IT" sz="2000" b="1" dirty="0" err="1">
                <a:solidFill>
                  <a:schemeClr val="accent1">
                    <a:lumMod val="75000"/>
                  </a:schemeClr>
                </a:solidFill>
              </a:rPr>
              <a:t>modulation</a:t>
            </a:r>
            <a:endParaRPr lang="it-IT" sz="2000" b="1" dirty="0">
              <a:solidFill>
                <a:schemeClr val="accent1">
                  <a:lumMod val="75000"/>
                </a:schemeClr>
              </a:solidFill>
            </a:endParaRPr>
          </a:p>
          <a:p>
            <a:r>
              <a:rPr lang="it-IT" sz="2000" b="1" dirty="0">
                <a:solidFill>
                  <a:schemeClr val="accent1">
                    <a:lumMod val="75000"/>
                  </a:schemeClr>
                </a:solidFill>
              </a:rPr>
              <a:t>HF </a:t>
            </a:r>
            <a:r>
              <a:rPr lang="it-IT" sz="2000" b="1" dirty="0" err="1">
                <a:solidFill>
                  <a:schemeClr val="accent1">
                    <a:lumMod val="75000"/>
                  </a:schemeClr>
                </a:solidFill>
              </a:rPr>
              <a:t>series</a:t>
            </a:r>
            <a:r>
              <a:rPr lang="it-IT" sz="2000" b="1" dirty="0">
                <a:solidFill>
                  <a:schemeClr val="accent1">
                    <a:lumMod val="75000"/>
                  </a:schemeClr>
                </a:solidFill>
              </a:rPr>
              <a:t> </a:t>
            </a:r>
            <a:r>
              <a:rPr lang="it-IT" sz="2000" b="1" dirty="0" err="1">
                <a:solidFill>
                  <a:schemeClr val="accent1">
                    <a:lumMod val="75000"/>
                  </a:schemeClr>
                </a:solidFill>
              </a:rPr>
              <a:t>as</a:t>
            </a:r>
            <a:r>
              <a:rPr lang="it-IT" sz="2000" b="1" dirty="0">
                <a:solidFill>
                  <a:schemeClr val="accent1">
                    <a:lumMod val="75000"/>
                  </a:schemeClr>
                </a:solidFill>
              </a:rPr>
              <a:t> </a:t>
            </a:r>
            <a:r>
              <a:rPr lang="it-IT" sz="2000" b="1" dirty="0" err="1">
                <a:solidFill>
                  <a:schemeClr val="accent1">
                    <a:lumMod val="75000"/>
                  </a:schemeClr>
                </a:solidFill>
              </a:rPr>
              <a:t>regressor</a:t>
            </a:r>
            <a:r>
              <a:rPr lang="it-IT" sz="2000" b="1" dirty="0">
                <a:solidFill>
                  <a:schemeClr val="accent1">
                    <a:lumMod val="75000"/>
                  </a:schemeClr>
                </a:solidFill>
              </a:rPr>
              <a:t> for the </a:t>
            </a:r>
            <a:r>
              <a:rPr lang="it-IT" sz="2000" b="1" dirty="0" err="1">
                <a:solidFill>
                  <a:schemeClr val="accent1">
                    <a:lumMod val="75000"/>
                  </a:schemeClr>
                </a:solidFill>
              </a:rPr>
              <a:t>analysis</a:t>
            </a:r>
            <a:r>
              <a:rPr lang="it-IT" sz="2000" b="1" dirty="0">
                <a:solidFill>
                  <a:schemeClr val="accent1">
                    <a:lumMod val="75000"/>
                  </a:schemeClr>
                </a:solidFill>
              </a:rPr>
              <a:t> of </a:t>
            </a:r>
            <a:r>
              <a:rPr lang="it-IT" sz="2000" b="1" dirty="0" err="1">
                <a:solidFill>
                  <a:schemeClr val="accent1">
                    <a:lumMod val="75000"/>
                  </a:schemeClr>
                </a:solidFill>
              </a:rPr>
              <a:t>fMRI</a:t>
            </a:r>
            <a:endParaRPr lang="it-IT" sz="2000" b="1" dirty="0">
              <a:solidFill>
                <a:schemeClr val="accent1">
                  <a:lumMod val="75000"/>
                </a:schemeClr>
              </a:solidFill>
            </a:endParaRPr>
          </a:p>
          <a:p>
            <a:endParaRPr lang="it-IT" sz="2000" b="1" dirty="0">
              <a:solidFill>
                <a:schemeClr val="accent1">
                  <a:lumMod val="75000"/>
                </a:schemeClr>
              </a:solidFill>
            </a:endParaRPr>
          </a:p>
          <a:p>
            <a:pPr algn="ctr"/>
            <a:r>
              <a:rPr lang="it-IT" sz="2000" b="1" dirty="0" err="1">
                <a:solidFill>
                  <a:schemeClr val="accent1">
                    <a:lumMod val="75000"/>
                  </a:schemeClr>
                </a:solidFill>
              </a:rPr>
              <a:t>Autonomic</a:t>
            </a:r>
            <a:r>
              <a:rPr lang="it-IT" sz="2000" b="1" dirty="0">
                <a:solidFill>
                  <a:schemeClr val="accent1">
                    <a:lumMod val="75000"/>
                  </a:schemeClr>
                </a:solidFill>
              </a:rPr>
              <a:t> </a:t>
            </a:r>
            <a:r>
              <a:rPr lang="it-IT" sz="2000" b="1" dirty="0" err="1">
                <a:solidFill>
                  <a:schemeClr val="accent1">
                    <a:lumMod val="75000"/>
                  </a:schemeClr>
                </a:solidFill>
              </a:rPr>
              <a:t>regressor</a:t>
            </a:r>
            <a:r>
              <a:rPr lang="it-IT" sz="2000" b="1" dirty="0">
                <a:solidFill>
                  <a:schemeClr val="accent1">
                    <a:lumMod val="75000"/>
                  </a:schemeClr>
                </a:solidFill>
              </a:rPr>
              <a:t> in GLM </a:t>
            </a:r>
            <a:endParaRPr lang="en-GB" sz="2000" b="1" dirty="0">
              <a:solidFill>
                <a:schemeClr val="accent1">
                  <a:lumMod val="75000"/>
                </a:schemeClr>
              </a:solidFill>
            </a:endParaRPr>
          </a:p>
        </p:txBody>
      </p:sp>
      <p:sp>
        <p:nvSpPr>
          <p:cNvPr id="9" name="Titolo 2">
            <a:extLst>
              <a:ext uri="{FF2B5EF4-FFF2-40B4-BE49-F238E27FC236}">
                <a16:creationId xmlns:a16="http://schemas.microsoft.com/office/drawing/2014/main" id="{B7D7C28E-EF55-4CAE-BED7-60DE643F38BB}"/>
              </a:ext>
            </a:extLst>
          </p:cNvPr>
          <p:cNvSpPr>
            <a:spLocks noGrp="1"/>
          </p:cNvSpPr>
          <p:nvPr>
            <p:ph type="title"/>
          </p:nvPr>
        </p:nvSpPr>
        <p:spPr>
          <a:xfrm>
            <a:off x="384695" y="139166"/>
            <a:ext cx="11441391" cy="840400"/>
          </a:xfrm>
        </p:spPr>
        <p:txBody>
          <a:bodyPr/>
          <a:lstStyle/>
          <a:p>
            <a:r>
              <a:rPr lang="it-IT" dirty="0" err="1"/>
              <a:t>Relating</a:t>
            </a:r>
            <a:r>
              <a:rPr lang="it-IT" dirty="0"/>
              <a:t> </a:t>
            </a:r>
            <a:r>
              <a:rPr lang="it-IT" dirty="0" err="1"/>
              <a:t>Autonomic</a:t>
            </a:r>
            <a:r>
              <a:rPr lang="it-IT" dirty="0"/>
              <a:t> </a:t>
            </a:r>
            <a:r>
              <a:rPr lang="it-IT" dirty="0" err="1"/>
              <a:t>Nervous</a:t>
            </a:r>
            <a:r>
              <a:rPr lang="it-IT" dirty="0"/>
              <a:t> System and Central </a:t>
            </a:r>
            <a:r>
              <a:rPr lang="it-IT" dirty="0" err="1"/>
              <a:t>Nervous</a:t>
            </a:r>
            <a:r>
              <a:rPr lang="it-IT" dirty="0"/>
              <a:t> System</a:t>
            </a:r>
            <a:endParaRPr lang="en-GB" dirty="0"/>
          </a:p>
        </p:txBody>
      </p:sp>
      <p:pic>
        <p:nvPicPr>
          <p:cNvPr id="2" name="Immagine 1">
            <a:extLst>
              <a:ext uri="{FF2B5EF4-FFF2-40B4-BE49-F238E27FC236}">
                <a16:creationId xmlns:a16="http://schemas.microsoft.com/office/drawing/2014/main" id="{7966F203-89D4-4183-92C0-0221D1213E4E}"/>
              </a:ext>
            </a:extLst>
          </p:cNvPr>
          <p:cNvPicPr>
            <a:picLocks noChangeAspect="1"/>
          </p:cNvPicPr>
          <p:nvPr/>
        </p:nvPicPr>
        <p:blipFill>
          <a:blip r:embed="rId5"/>
          <a:stretch>
            <a:fillRect/>
          </a:stretch>
        </p:blipFill>
        <p:spPr>
          <a:xfrm>
            <a:off x="747852" y="4331152"/>
            <a:ext cx="4024308" cy="1363487"/>
          </a:xfrm>
          <a:prstGeom prst="rect">
            <a:avLst/>
          </a:prstGeom>
        </p:spPr>
      </p:pic>
      <p:graphicFrame>
        <p:nvGraphicFramePr>
          <p:cNvPr id="21" name="Object 5">
            <a:extLst>
              <a:ext uri="{FF2B5EF4-FFF2-40B4-BE49-F238E27FC236}">
                <a16:creationId xmlns:a16="http://schemas.microsoft.com/office/drawing/2014/main" id="{DB7ED823-7149-4BEA-8ED7-965F70728409}"/>
              </a:ext>
            </a:extLst>
          </p:cNvPr>
          <p:cNvGraphicFramePr>
            <a:graphicFrameLocks noChangeAspect="1"/>
          </p:cNvGraphicFramePr>
          <p:nvPr/>
        </p:nvGraphicFramePr>
        <p:xfrm>
          <a:off x="1267502" y="3869318"/>
          <a:ext cx="2985009" cy="327457"/>
        </p:xfrm>
        <a:graphic>
          <a:graphicData uri="http://schemas.openxmlformats.org/presentationml/2006/ole">
            <mc:AlternateContent xmlns:mc="http://schemas.openxmlformats.org/markup-compatibility/2006">
              <mc:Choice xmlns:v="urn:schemas-microsoft-com:vml" Requires="v">
                <p:oleObj name="Equation" r:id="rId6" imgW="2082800" imgH="228600" progId="Equation.3">
                  <p:embed/>
                </p:oleObj>
              </mc:Choice>
              <mc:Fallback>
                <p:oleObj name="Equation" r:id="rId6" imgW="2082800" imgH="228600" progId="Equation.3">
                  <p:embed/>
                  <p:pic>
                    <p:nvPicPr>
                      <p:cNvPr id="21" name="Object 5">
                        <a:extLst>
                          <a:ext uri="{FF2B5EF4-FFF2-40B4-BE49-F238E27FC236}">
                            <a16:creationId xmlns:a16="http://schemas.microsoft.com/office/drawing/2014/main" id="{DB7ED823-7149-4BEA-8ED7-965F707284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7502" y="3869318"/>
                        <a:ext cx="2985009" cy="327457"/>
                      </a:xfrm>
                      <a:prstGeom prst="rect">
                        <a:avLst/>
                      </a:prstGeom>
                      <a:noFill/>
                    </p:spPr>
                  </p:pic>
                </p:oleObj>
              </mc:Fallback>
            </mc:AlternateContent>
          </a:graphicData>
        </a:graphic>
      </p:graphicFrame>
      <p:sp>
        <p:nvSpPr>
          <p:cNvPr id="3" name="CasellaDiTesto 2">
            <a:extLst>
              <a:ext uri="{FF2B5EF4-FFF2-40B4-BE49-F238E27FC236}">
                <a16:creationId xmlns:a16="http://schemas.microsoft.com/office/drawing/2014/main" id="{221A8F96-F492-459A-9901-FDD1E666D74F}"/>
              </a:ext>
            </a:extLst>
          </p:cNvPr>
          <p:cNvSpPr txBox="1"/>
          <p:nvPr/>
        </p:nvSpPr>
        <p:spPr>
          <a:xfrm>
            <a:off x="2447260" y="3546291"/>
            <a:ext cx="631904" cy="369332"/>
          </a:xfrm>
          <a:prstGeom prst="rect">
            <a:avLst/>
          </a:prstGeom>
          <a:noFill/>
        </p:spPr>
        <p:txBody>
          <a:bodyPr wrap="none" rtlCol="0">
            <a:spAutoFit/>
          </a:bodyPr>
          <a:lstStyle/>
          <a:p>
            <a:r>
              <a:rPr lang="it-IT" b="1" dirty="0">
                <a:solidFill>
                  <a:schemeClr val="accent1">
                    <a:lumMod val="75000"/>
                  </a:schemeClr>
                </a:solidFill>
              </a:rPr>
              <a:t>GLM</a:t>
            </a:r>
            <a:endParaRPr lang="en-GB" b="1" dirty="0">
              <a:solidFill>
                <a:schemeClr val="accent1">
                  <a:lumMod val="75000"/>
                </a:schemeClr>
              </a:solidFill>
            </a:endParaRPr>
          </a:p>
        </p:txBody>
      </p:sp>
      <p:sp>
        <p:nvSpPr>
          <p:cNvPr id="6" name="Freccia in giù 5">
            <a:extLst>
              <a:ext uri="{FF2B5EF4-FFF2-40B4-BE49-F238E27FC236}">
                <a16:creationId xmlns:a16="http://schemas.microsoft.com/office/drawing/2014/main" id="{C9ADA7FC-DA6E-47EC-A62D-802B374DB7BD}"/>
              </a:ext>
            </a:extLst>
          </p:cNvPr>
          <p:cNvSpPr/>
          <p:nvPr/>
        </p:nvSpPr>
        <p:spPr>
          <a:xfrm>
            <a:off x="9224682" y="5360894"/>
            <a:ext cx="224118" cy="333745"/>
          </a:xfrm>
          <a:prstGeom prst="downArrow">
            <a:avLst/>
          </a:prstGeom>
          <a:solidFill>
            <a:srgbClr val="FF0000"/>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548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E7A8AC8-28F9-4ACB-B560-48A4E2D2DEBA}"/>
              </a:ext>
            </a:extLst>
          </p:cNvPr>
          <p:cNvPicPr>
            <a:picLocks noChangeAspect="1"/>
          </p:cNvPicPr>
          <p:nvPr/>
        </p:nvPicPr>
        <p:blipFill>
          <a:blip r:embed="rId3"/>
          <a:stretch>
            <a:fillRect/>
          </a:stretch>
        </p:blipFill>
        <p:spPr>
          <a:xfrm>
            <a:off x="384695" y="1146839"/>
            <a:ext cx="5221995" cy="4924540"/>
          </a:xfrm>
          <a:prstGeom prst="rect">
            <a:avLst/>
          </a:prstGeom>
        </p:spPr>
      </p:pic>
      <p:pic>
        <p:nvPicPr>
          <p:cNvPr id="6" name="Immagine 5">
            <a:extLst>
              <a:ext uri="{FF2B5EF4-FFF2-40B4-BE49-F238E27FC236}">
                <a16:creationId xmlns:a16="http://schemas.microsoft.com/office/drawing/2014/main" id="{7DB37BC2-6626-4A47-A061-8CEB6DCFEE21}"/>
              </a:ext>
            </a:extLst>
          </p:cNvPr>
          <p:cNvPicPr>
            <a:picLocks noChangeAspect="1"/>
          </p:cNvPicPr>
          <p:nvPr/>
        </p:nvPicPr>
        <p:blipFill>
          <a:blip r:embed="rId4"/>
          <a:stretch>
            <a:fillRect/>
          </a:stretch>
        </p:blipFill>
        <p:spPr>
          <a:xfrm>
            <a:off x="5901640" y="1146839"/>
            <a:ext cx="5924446" cy="4924540"/>
          </a:xfrm>
          <a:prstGeom prst="rect">
            <a:avLst/>
          </a:prstGeom>
        </p:spPr>
      </p:pic>
      <p:sp>
        <p:nvSpPr>
          <p:cNvPr id="8" name="Titolo 2">
            <a:extLst>
              <a:ext uri="{FF2B5EF4-FFF2-40B4-BE49-F238E27FC236}">
                <a16:creationId xmlns:a16="http://schemas.microsoft.com/office/drawing/2014/main" id="{B504131D-6BF7-432C-9FBE-D07C0FA34E03}"/>
              </a:ext>
            </a:extLst>
          </p:cNvPr>
          <p:cNvSpPr>
            <a:spLocks noGrp="1"/>
          </p:cNvSpPr>
          <p:nvPr>
            <p:ph type="title"/>
          </p:nvPr>
        </p:nvSpPr>
        <p:spPr>
          <a:xfrm>
            <a:off x="384695" y="139166"/>
            <a:ext cx="11441391" cy="840400"/>
          </a:xfrm>
        </p:spPr>
        <p:txBody>
          <a:bodyPr/>
          <a:lstStyle/>
          <a:p>
            <a:r>
              <a:rPr lang="it-IT" dirty="0" err="1"/>
              <a:t>Relating</a:t>
            </a:r>
            <a:r>
              <a:rPr lang="it-IT" dirty="0"/>
              <a:t> </a:t>
            </a:r>
            <a:r>
              <a:rPr lang="it-IT" dirty="0" err="1"/>
              <a:t>Autonomic</a:t>
            </a:r>
            <a:r>
              <a:rPr lang="it-IT" dirty="0"/>
              <a:t> </a:t>
            </a:r>
            <a:r>
              <a:rPr lang="it-IT" dirty="0" err="1"/>
              <a:t>Nervous</a:t>
            </a:r>
            <a:r>
              <a:rPr lang="it-IT" dirty="0"/>
              <a:t> System and Central </a:t>
            </a:r>
            <a:r>
              <a:rPr lang="it-IT" dirty="0" err="1"/>
              <a:t>Nervous</a:t>
            </a:r>
            <a:r>
              <a:rPr lang="it-IT" dirty="0"/>
              <a:t> System</a:t>
            </a:r>
            <a:endParaRPr lang="en-GB" dirty="0"/>
          </a:p>
        </p:txBody>
      </p:sp>
    </p:spTree>
    <p:extLst>
      <p:ext uri="{BB962C8B-B14F-4D97-AF65-F5344CB8AC3E}">
        <p14:creationId xmlns:p14="http://schemas.microsoft.com/office/powerpoint/2010/main" val="3860652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90855E8-5CDC-43AF-B4A2-9FC0110E4200}"/>
              </a:ext>
            </a:extLst>
          </p:cNvPr>
          <p:cNvSpPr>
            <a:spLocks noGrp="1"/>
          </p:cNvSpPr>
          <p:nvPr>
            <p:ph type="title"/>
          </p:nvPr>
        </p:nvSpPr>
        <p:spPr/>
        <p:txBody>
          <a:bodyPr/>
          <a:lstStyle/>
          <a:p>
            <a:r>
              <a:rPr lang="it-IT" dirty="0" err="1"/>
              <a:t>Relating</a:t>
            </a:r>
            <a:r>
              <a:rPr lang="it-IT" dirty="0"/>
              <a:t> </a:t>
            </a:r>
            <a:r>
              <a:rPr lang="it-IT" dirty="0" err="1"/>
              <a:t>Autonomic</a:t>
            </a:r>
            <a:r>
              <a:rPr lang="it-IT" dirty="0"/>
              <a:t> </a:t>
            </a:r>
            <a:r>
              <a:rPr lang="it-IT" dirty="0" err="1"/>
              <a:t>Nervous</a:t>
            </a:r>
            <a:r>
              <a:rPr lang="it-IT" dirty="0"/>
              <a:t> System and Central </a:t>
            </a:r>
            <a:r>
              <a:rPr lang="it-IT" dirty="0" err="1"/>
              <a:t>Nervous</a:t>
            </a:r>
            <a:r>
              <a:rPr lang="it-IT" dirty="0"/>
              <a:t> system</a:t>
            </a:r>
            <a:endParaRPr lang="en-GB" dirty="0"/>
          </a:p>
        </p:txBody>
      </p:sp>
      <p:pic>
        <p:nvPicPr>
          <p:cNvPr id="5" name="Immagine 4">
            <a:extLst>
              <a:ext uri="{FF2B5EF4-FFF2-40B4-BE49-F238E27FC236}">
                <a16:creationId xmlns:a16="http://schemas.microsoft.com/office/drawing/2014/main" id="{261BAED8-CC05-443D-B784-91CC9666572B}"/>
              </a:ext>
            </a:extLst>
          </p:cNvPr>
          <p:cNvPicPr>
            <a:picLocks noChangeAspect="1"/>
          </p:cNvPicPr>
          <p:nvPr/>
        </p:nvPicPr>
        <p:blipFill>
          <a:blip r:embed="rId3"/>
          <a:stretch>
            <a:fillRect/>
          </a:stretch>
        </p:blipFill>
        <p:spPr>
          <a:xfrm>
            <a:off x="97972" y="2339068"/>
            <a:ext cx="4825388" cy="3619041"/>
          </a:xfrm>
          <a:prstGeom prst="rect">
            <a:avLst/>
          </a:prstGeom>
        </p:spPr>
      </p:pic>
      <p:pic>
        <p:nvPicPr>
          <p:cNvPr id="6" name="Immagine 5">
            <a:extLst>
              <a:ext uri="{FF2B5EF4-FFF2-40B4-BE49-F238E27FC236}">
                <a16:creationId xmlns:a16="http://schemas.microsoft.com/office/drawing/2014/main" id="{5CF4AB38-78C1-42E1-8A5A-E6E7DB955495}"/>
              </a:ext>
            </a:extLst>
          </p:cNvPr>
          <p:cNvPicPr>
            <a:picLocks noChangeAspect="1"/>
          </p:cNvPicPr>
          <p:nvPr/>
        </p:nvPicPr>
        <p:blipFill>
          <a:blip r:embed="rId4"/>
          <a:stretch>
            <a:fillRect/>
          </a:stretch>
        </p:blipFill>
        <p:spPr>
          <a:xfrm>
            <a:off x="5145277" y="2339068"/>
            <a:ext cx="3298611" cy="3637509"/>
          </a:xfrm>
          <a:prstGeom prst="rect">
            <a:avLst/>
          </a:prstGeom>
        </p:spPr>
      </p:pic>
      <p:pic>
        <p:nvPicPr>
          <p:cNvPr id="7" name="Immagine 6">
            <a:extLst>
              <a:ext uri="{FF2B5EF4-FFF2-40B4-BE49-F238E27FC236}">
                <a16:creationId xmlns:a16="http://schemas.microsoft.com/office/drawing/2014/main" id="{C412D369-7706-44E6-A137-F335368E21C2}"/>
              </a:ext>
            </a:extLst>
          </p:cNvPr>
          <p:cNvPicPr>
            <a:picLocks noChangeAspect="1"/>
          </p:cNvPicPr>
          <p:nvPr/>
        </p:nvPicPr>
        <p:blipFill>
          <a:blip r:embed="rId5"/>
          <a:stretch>
            <a:fillRect/>
          </a:stretch>
        </p:blipFill>
        <p:spPr>
          <a:xfrm>
            <a:off x="8665805" y="2339068"/>
            <a:ext cx="3258253" cy="3619041"/>
          </a:xfrm>
          <a:prstGeom prst="rect">
            <a:avLst/>
          </a:prstGeom>
        </p:spPr>
      </p:pic>
      <p:pic>
        <p:nvPicPr>
          <p:cNvPr id="2" name="Immagine 1">
            <a:extLst>
              <a:ext uri="{FF2B5EF4-FFF2-40B4-BE49-F238E27FC236}">
                <a16:creationId xmlns:a16="http://schemas.microsoft.com/office/drawing/2014/main" id="{8D3BAB95-F7BC-453A-9137-DAADF0858D4A}"/>
              </a:ext>
            </a:extLst>
          </p:cNvPr>
          <p:cNvPicPr>
            <a:picLocks noChangeAspect="1"/>
          </p:cNvPicPr>
          <p:nvPr/>
        </p:nvPicPr>
        <p:blipFill>
          <a:blip r:embed="rId6"/>
          <a:stretch>
            <a:fillRect/>
          </a:stretch>
        </p:blipFill>
        <p:spPr>
          <a:xfrm>
            <a:off x="365914" y="881423"/>
            <a:ext cx="7733841" cy="1377108"/>
          </a:xfrm>
          <a:prstGeom prst="rect">
            <a:avLst/>
          </a:prstGeom>
        </p:spPr>
      </p:pic>
    </p:spTree>
    <p:extLst>
      <p:ext uri="{BB962C8B-B14F-4D97-AF65-F5344CB8AC3E}">
        <p14:creationId xmlns:p14="http://schemas.microsoft.com/office/powerpoint/2010/main" val="879412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320508-36B5-AADC-D19D-F843DF843AFD}"/>
              </a:ext>
            </a:extLst>
          </p:cNvPr>
          <p:cNvSpPr>
            <a:spLocks noGrp="1"/>
          </p:cNvSpPr>
          <p:nvPr>
            <p:ph sz="quarter" idx="10"/>
          </p:nvPr>
        </p:nvSpPr>
        <p:spPr/>
        <p:txBody>
          <a:bodyPr/>
          <a:lstStyle/>
          <a:p>
            <a:endParaRPr lang="it-IT"/>
          </a:p>
        </p:txBody>
      </p:sp>
      <p:sp>
        <p:nvSpPr>
          <p:cNvPr id="5" name="Title 2">
            <a:extLst>
              <a:ext uri="{FF2B5EF4-FFF2-40B4-BE49-F238E27FC236}">
                <a16:creationId xmlns:a16="http://schemas.microsoft.com/office/drawing/2014/main" id="{66DDEF20-4F25-80C6-89D3-2DCEDF80D09D}"/>
              </a:ext>
            </a:extLst>
          </p:cNvPr>
          <p:cNvSpPr txBox="1">
            <a:spLocks/>
          </p:cNvSpPr>
          <p:nvPr/>
        </p:nvSpPr>
        <p:spPr>
          <a:xfrm>
            <a:off x="444330" y="2494740"/>
            <a:ext cx="11441391" cy="840400"/>
          </a:xfrm>
          <a:prstGeom prst="rect">
            <a:avLst/>
          </a:prstGeom>
        </p:spPr>
        <p:txBody>
          <a:bodyPr vert="horz" lIns="91440" tIns="45720" rIns="91440" bIns="45720" rtlCol="0" anchor="t" anchorCtr="0">
            <a:noAutofit/>
          </a:bodyPr>
          <a:lstStyle>
            <a:lvl1pPr marL="0" indent="0" algn="l" defTabSz="457200" rtl="0" eaLnBrk="1" latinLnBrk="0" hangingPunct="1">
              <a:spcBef>
                <a:spcPct val="0"/>
              </a:spcBef>
              <a:buNone/>
              <a:defRPr sz="2200" b="1" kern="1200">
                <a:solidFill>
                  <a:schemeClr val="tx2"/>
                </a:solidFill>
                <a:latin typeface="Arial"/>
                <a:ea typeface="+mj-ea"/>
                <a:cs typeface="Arial"/>
              </a:defRPr>
            </a:lvl1pPr>
          </a:lstStyle>
          <a:p>
            <a:r>
              <a:rPr lang="it-IT" sz="2800" dirty="0" err="1"/>
              <a:t>Multimodal</a:t>
            </a:r>
            <a:r>
              <a:rPr lang="it-IT" sz="2800" dirty="0"/>
              <a:t> - </a:t>
            </a:r>
            <a:r>
              <a:rPr lang="it-IT" sz="2800" dirty="0" err="1"/>
              <a:t>Multichannel</a:t>
            </a:r>
            <a:endParaRPr lang="it-IT" sz="2800" dirty="0"/>
          </a:p>
        </p:txBody>
      </p:sp>
    </p:spTree>
    <p:extLst>
      <p:ext uri="{BB962C8B-B14F-4D97-AF65-F5344CB8AC3E}">
        <p14:creationId xmlns:p14="http://schemas.microsoft.com/office/powerpoint/2010/main" val="2378226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E05CD6-460D-457E-8E62-416D3893E85B}"/>
              </a:ext>
            </a:extLst>
          </p:cNvPr>
          <p:cNvSpPr txBox="1">
            <a:spLocks noChangeAspect="1" noChangeArrowheads="1"/>
          </p:cNvSpPr>
          <p:nvPr/>
        </p:nvSpPr>
        <p:spPr bwMode="auto">
          <a:xfrm>
            <a:off x="237721" y="194321"/>
            <a:ext cx="6365098" cy="56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it-IT" sz="2400" b="1" dirty="0" err="1">
                <a:solidFill>
                  <a:srgbClr val="2C5986"/>
                </a:solidFill>
                <a:latin typeface="Arial" panose="020B0604020202020204" pitchFamily="34" charset="0"/>
                <a:cs typeface="Arial" panose="020B0604020202020204" pitchFamily="34" charset="0"/>
              </a:rPr>
              <a:t>Epilepsy</a:t>
            </a:r>
            <a:r>
              <a:rPr lang="it-IT" sz="2400" b="1" dirty="0">
                <a:solidFill>
                  <a:srgbClr val="2C5986"/>
                </a:solidFill>
                <a:latin typeface="Arial" panose="020B0604020202020204" pitchFamily="34" charset="0"/>
                <a:cs typeface="Arial" panose="020B0604020202020204" pitchFamily="34" charset="0"/>
              </a:rPr>
              <a:t>: </a:t>
            </a:r>
            <a:r>
              <a:rPr lang="it-IT" sz="2400" b="1" dirty="0" err="1">
                <a:solidFill>
                  <a:srgbClr val="2C5986"/>
                </a:solidFill>
                <a:latin typeface="Arial" panose="020B0604020202020204" pitchFamily="34" charset="0"/>
                <a:cs typeface="Arial" panose="020B0604020202020204" pitchFamily="34" charset="0"/>
              </a:rPr>
              <a:t>epileptic</a:t>
            </a:r>
            <a:r>
              <a:rPr lang="it-IT" sz="2400" b="1" dirty="0">
                <a:solidFill>
                  <a:srgbClr val="2C5986"/>
                </a:solidFill>
                <a:latin typeface="Arial" panose="020B0604020202020204" pitchFamily="34" charset="0"/>
                <a:cs typeface="Arial" panose="020B0604020202020204" pitchFamily="34" charset="0"/>
              </a:rPr>
              <a:t> source </a:t>
            </a:r>
            <a:r>
              <a:rPr lang="it-IT" sz="2400" b="1" dirty="0" err="1">
                <a:solidFill>
                  <a:srgbClr val="2C5986"/>
                </a:solidFill>
                <a:latin typeface="Arial" panose="020B0604020202020204" pitchFamily="34" charset="0"/>
                <a:cs typeface="Arial" panose="020B0604020202020204" pitchFamily="34" charset="0"/>
              </a:rPr>
              <a:t>identification</a:t>
            </a:r>
            <a:r>
              <a:rPr lang="it-IT" sz="2400" b="1" dirty="0">
                <a:solidFill>
                  <a:srgbClr val="2C5986"/>
                </a:solidFill>
                <a:latin typeface="Arial" panose="020B0604020202020204" pitchFamily="34" charset="0"/>
                <a:cs typeface="Arial" panose="020B0604020202020204" pitchFamily="34" charset="0"/>
              </a:rPr>
              <a:t> and </a:t>
            </a:r>
            <a:r>
              <a:rPr lang="it-IT" sz="2400" b="1" dirty="0" err="1">
                <a:solidFill>
                  <a:srgbClr val="2C5986"/>
                </a:solidFill>
                <a:latin typeface="Arial" panose="020B0604020202020204" pitchFamily="34" charset="0"/>
                <a:cs typeface="Arial" panose="020B0604020202020204" pitchFamily="34" charset="0"/>
              </a:rPr>
              <a:t>connectivity</a:t>
            </a:r>
            <a:r>
              <a:rPr lang="it-IT" sz="2400" b="1" dirty="0">
                <a:solidFill>
                  <a:srgbClr val="2C5986"/>
                </a:solidFill>
                <a:latin typeface="Arial" panose="020B0604020202020204" pitchFamily="34" charset="0"/>
                <a:cs typeface="Arial" panose="020B0604020202020204" pitchFamily="34" charset="0"/>
              </a:rPr>
              <a:t> analysis</a:t>
            </a:r>
          </a:p>
        </p:txBody>
      </p:sp>
      <p:pic>
        <p:nvPicPr>
          <p:cNvPr id="33" name="Picture 32">
            <a:extLst>
              <a:ext uri="{FF2B5EF4-FFF2-40B4-BE49-F238E27FC236}">
                <a16:creationId xmlns:a16="http://schemas.microsoft.com/office/drawing/2014/main" id="{6859C928-6CDD-E28C-AA96-B26558793E28}"/>
              </a:ext>
            </a:extLst>
          </p:cNvPr>
          <p:cNvPicPr>
            <a:picLocks noChangeAspect="1"/>
          </p:cNvPicPr>
          <p:nvPr/>
        </p:nvPicPr>
        <p:blipFill>
          <a:blip r:embed="rId3"/>
          <a:stretch>
            <a:fillRect/>
          </a:stretch>
        </p:blipFill>
        <p:spPr>
          <a:xfrm>
            <a:off x="1605907" y="1332600"/>
            <a:ext cx="7975415" cy="479716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9628F-BA22-CBEC-14D9-37214FB5E923}"/>
              </a:ext>
            </a:extLst>
          </p:cNvPr>
          <p:cNvSpPr>
            <a:spLocks noGrp="1"/>
          </p:cNvSpPr>
          <p:nvPr>
            <p:ph type="title"/>
          </p:nvPr>
        </p:nvSpPr>
        <p:spPr/>
        <p:txBody>
          <a:bodyPr/>
          <a:lstStyle/>
          <a:p>
            <a:r>
              <a:rPr lang="it-IT" dirty="0"/>
              <a:t>From models to </a:t>
            </a:r>
            <a:r>
              <a:rPr lang="it-IT" dirty="0" err="1"/>
              <a:t>digital</a:t>
            </a:r>
            <a:r>
              <a:rPr lang="it-IT" dirty="0"/>
              <a:t> twins</a:t>
            </a:r>
          </a:p>
        </p:txBody>
      </p:sp>
      <p:pic>
        <p:nvPicPr>
          <p:cNvPr id="8" name="Picture 7">
            <a:extLst>
              <a:ext uri="{FF2B5EF4-FFF2-40B4-BE49-F238E27FC236}">
                <a16:creationId xmlns:a16="http://schemas.microsoft.com/office/drawing/2014/main" id="{4E4E8F01-E986-A0BA-2BCA-8178A1A8A528}"/>
              </a:ext>
            </a:extLst>
          </p:cNvPr>
          <p:cNvPicPr>
            <a:picLocks noChangeAspect="1"/>
          </p:cNvPicPr>
          <p:nvPr/>
        </p:nvPicPr>
        <p:blipFill>
          <a:blip r:embed="rId3"/>
          <a:stretch>
            <a:fillRect/>
          </a:stretch>
        </p:blipFill>
        <p:spPr>
          <a:xfrm>
            <a:off x="1751800" y="1389286"/>
            <a:ext cx="8629600" cy="4819545"/>
          </a:xfrm>
          <a:prstGeom prst="rect">
            <a:avLst/>
          </a:prstGeom>
        </p:spPr>
      </p:pic>
      <p:sp>
        <p:nvSpPr>
          <p:cNvPr id="10" name="TextBox 9">
            <a:extLst>
              <a:ext uri="{FF2B5EF4-FFF2-40B4-BE49-F238E27FC236}">
                <a16:creationId xmlns:a16="http://schemas.microsoft.com/office/drawing/2014/main" id="{AE7DE976-96CF-D958-F11F-1170438C0E5B}"/>
              </a:ext>
            </a:extLst>
          </p:cNvPr>
          <p:cNvSpPr txBox="1"/>
          <p:nvPr/>
        </p:nvSpPr>
        <p:spPr>
          <a:xfrm>
            <a:off x="365914" y="576824"/>
            <a:ext cx="11441390" cy="646331"/>
          </a:xfrm>
          <a:prstGeom prst="rect">
            <a:avLst/>
          </a:prstGeom>
          <a:noFill/>
        </p:spPr>
        <p:txBody>
          <a:bodyPr wrap="square">
            <a:spAutoFit/>
          </a:bodyPr>
          <a:lstStyle/>
          <a:p>
            <a:pPr algn="l"/>
            <a:r>
              <a:rPr lang="en-US" sz="1800" b="0" i="0" u="none" strike="noStrike" baseline="0" dirty="0">
                <a:solidFill>
                  <a:schemeClr val="accent1">
                    <a:lumMod val="75000"/>
                  </a:schemeClr>
                </a:solidFill>
                <a:latin typeface="Arial" panose="020B0604020202020204" pitchFamily="34" charset="0"/>
                <a:cs typeface="Arial" panose="020B0604020202020204" pitchFamily="34" charset="0"/>
              </a:rPr>
              <a:t>Sub-models are integrated and personalized with data from individual patients. The digital twin can be used to derive predictions about diagnosis, prognosis, and efficacy and optimization of therapeutic interventions</a:t>
            </a:r>
            <a:endParaRPr lang="it-IT" dirty="0">
              <a:solidFill>
                <a:schemeClr val="accent1">
                  <a:lumMod val="7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ED87C14-AFC0-6F4C-78C0-268FC6C31C43}"/>
              </a:ext>
            </a:extLst>
          </p:cNvPr>
          <p:cNvSpPr txBox="1"/>
          <p:nvPr/>
        </p:nvSpPr>
        <p:spPr>
          <a:xfrm>
            <a:off x="121246" y="5961213"/>
            <a:ext cx="3985976" cy="307777"/>
          </a:xfrm>
          <a:prstGeom prst="rect">
            <a:avLst/>
          </a:prstGeom>
          <a:noFill/>
        </p:spPr>
        <p:txBody>
          <a:bodyPr wrap="square">
            <a:spAutoFit/>
          </a:bodyPr>
          <a:lstStyle/>
          <a:p>
            <a:r>
              <a:rPr lang="it-IT" sz="1400" dirty="0"/>
              <a:t>Science 371 (6534), . DOI: 10.1126/science.abf3370</a:t>
            </a:r>
          </a:p>
        </p:txBody>
      </p:sp>
    </p:spTree>
    <p:extLst>
      <p:ext uri="{BB962C8B-B14F-4D97-AF65-F5344CB8AC3E}">
        <p14:creationId xmlns:p14="http://schemas.microsoft.com/office/powerpoint/2010/main" val="2120476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3EC31-62BE-4C2A-81F8-7E87CB8EE355}"/>
              </a:ext>
            </a:extLst>
          </p:cNvPr>
          <p:cNvSpPr>
            <a:spLocks noGrp="1"/>
          </p:cNvSpPr>
          <p:nvPr>
            <p:ph type="title"/>
          </p:nvPr>
        </p:nvSpPr>
        <p:spPr/>
        <p:txBody>
          <a:bodyPr/>
          <a:lstStyle/>
          <a:p>
            <a:r>
              <a:rPr lang="it-IT" dirty="0" err="1"/>
              <a:t>Discussion</a:t>
            </a:r>
            <a:r>
              <a:rPr lang="it-IT" dirty="0"/>
              <a:t> and </a:t>
            </a:r>
            <a:r>
              <a:rPr lang="it-IT" dirty="0" err="1"/>
              <a:t>final</a:t>
            </a:r>
            <a:r>
              <a:rPr lang="it-IT" dirty="0"/>
              <a:t> </a:t>
            </a:r>
            <a:r>
              <a:rPr lang="it-IT" dirty="0" err="1"/>
              <a:t>considerations</a:t>
            </a:r>
            <a:endParaRPr lang="en-GB" dirty="0"/>
          </a:p>
        </p:txBody>
      </p:sp>
      <p:sp>
        <p:nvSpPr>
          <p:cNvPr id="4" name="Rettangolo 3">
            <a:extLst>
              <a:ext uri="{FF2B5EF4-FFF2-40B4-BE49-F238E27FC236}">
                <a16:creationId xmlns:a16="http://schemas.microsoft.com/office/drawing/2014/main" id="{D6D13DB2-6164-49A5-841E-A66DBCC7DDC0}"/>
              </a:ext>
            </a:extLst>
          </p:cNvPr>
          <p:cNvSpPr/>
          <p:nvPr/>
        </p:nvSpPr>
        <p:spPr>
          <a:xfrm>
            <a:off x="384695" y="842645"/>
            <a:ext cx="10318679" cy="5247590"/>
          </a:xfrm>
          <a:prstGeom prst="rect">
            <a:avLst/>
          </a:prstGeom>
        </p:spPr>
        <p:txBody>
          <a:bodyPr wrap="square">
            <a:spAutoFit/>
          </a:bodyPr>
          <a:lstStyle/>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Models provide better insights into complex systems</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Interconnections and relations among signals in complex systems</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Mechanisms of data generation</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Synthesis of the data</a:t>
            </a:r>
          </a:p>
          <a:p>
            <a:pPr marL="285750" indent="-285750">
              <a:spcAft>
                <a:spcPts val="1800"/>
              </a:spcAft>
              <a:buFont typeface="Arial" panose="020B0604020202020204" pitchFamily="34" charset="0"/>
              <a:buChar char="•"/>
            </a:pPr>
            <a:endParaRPr lang="en-GB" sz="2000" b="1" dirty="0">
              <a:solidFill>
                <a:schemeClr val="accent1">
                  <a:lumMod val="75000"/>
                </a:schemeClr>
              </a:solidFill>
              <a:latin typeface="Arial"/>
              <a:cs typeface="Arial"/>
            </a:endParaRP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Models are abstraction of the real world</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Models provide only a partial view of the real world</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Initial hypothesis are relevant</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Need of validation</a:t>
            </a:r>
          </a:p>
          <a:p>
            <a:pPr marL="285750" indent="-285750">
              <a:spcAft>
                <a:spcPts val="1800"/>
              </a:spcAft>
              <a:buFont typeface="Arial" panose="020B0604020202020204" pitchFamily="34" charset="0"/>
              <a:buChar char="•"/>
            </a:pPr>
            <a:r>
              <a:rPr lang="en-GB" sz="2000" b="1" dirty="0">
                <a:solidFill>
                  <a:schemeClr val="accent1">
                    <a:lumMod val="75000"/>
                  </a:schemeClr>
                </a:solidFill>
                <a:latin typeface="Arial"/>
                <a:cs typeface="Arial"/>
              </a:rPr>
              <a:t>Different models of the same system are needed for a complete view of reality</a:t>
            </a:r>
          </a:p>
        </p:txBody>
      </p:sp>
    </p:spTree>
    <p:extLst>
      <p:ext uri="{BB962C8B-B14F-4D97-AF65-F5344CB8AC3E}">
        <p14:creationId xmlns:p14="http://schemas.microsoft.com/office/powerpoint/2010/main" val="1234780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D9348ADF-EF02-47EB-83BA-371208D13024}"/>
              </a:ext>
            </a:extLst>
          </p:cNvPr>
          <p:cNvSpPr>
            <a:spLocks noChangeArrowheads="1"/>
          </p:cNvSpPr>
          <p:nvPr/>
        </p:nvSpPr>
        <p:spPr bwMode="auto">
          <a:xfrm>
            <a:off x="547598" y="1441272"/>
            <a:ext cx="10446974" cy="3975455"/>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R="0" lvl="1" eaLnBrk="0" fontAlgn="base" hangingPunct="0">
              <a:lnSpc>
                <a:spcPct val="100000"/>
              </a:lnSpc>
              <a:spcBef>
                <a:spcPct val="0"/>
              </a:spcBef>
              <a:spcAft>
                <a:spcPct val="0"/>
              </a:spcAft>
              <a:buClrTx/>
              <a:buSzTx/>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r>
              <a:rPr lang="it-IT" altLang="it-IT" sz="2000" dirty="0" err="1">
                <a:solidFill>
                  <a:schemeClr val="accent1">
                    <a:lumMod val="75000"/>
                  </a:schemeClr>
                </a:solidFill>
                <a:latin typeface="Arial" panose="020B0604020202020204" pitchFamily="34" charset="0"/>
                <a:cs typeface="Arial" panose="020B0604020202020204" pitchFamily="34" charset="0"/>
              </a:rPr>
              <a:t>They</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simply</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move</a:t>
            </a:r>
            <a:r>
              <a:rPr lang="it-IT" altLang="it-IT" sz="2000" dirty="0">
                <a:solidFill>
                  <a:schemeClr val="accent1">
                    <a:lumMod val="75000"/>
                  </a:schemeClr>
                </a:solidFill>
                <a:latin typeface="Arial" panose="020B0604020202020204" pitchFamily="34" charset="0"/>
                <a:cs typeface="Arial" panose="020B0604020202020204" pitchFamily="34" charset="0"/>
              </a:rPr>
              <a:t> the </a:t>
            </a:r>
            <a:r>
              <a:rPr lang="it-IT" altLang="it-IT" sz="2000" dirty="0" err="1">
                <a:solidFill>
                  <a:schemeClr val="accent1">
                    <a:lumMod val="75000"/>
                  </a:schemeClr>
                </a:solidFill>
                <a:latin typeface="Arial" panose="020B0604020202020204" pitchFamily="34" charset="0"/>
                <a:cs typeface="Arial" panose="020B0604020202020204" pitchFamily="34" charset="0"/>
              </a:rPr>
              <a:t>representation</a:t>
            </a:r>
            <a:r>
              <a:rPr lang="it-IT" altLang="it-IT" sz="2000" dirty="0">
                <a:solidFill>
                  <a:schemeClr val="accent1">
                    <a:lumMod val="75000"/>
                  </a:schemeClr>
                </a:solidFill>
                <a:latin typeface="Arial" panose="020B0604020202020204" pitchFamily="34" charset="0"/>
                <a:cs typeface="Arial" panose="020B0604020202020204" pitchFamily="34" charset="0"/>
              </a:rPr>
              <a:t> from one domain to </a:t>
            </a:r>
            <a:r>
              <a:rPr lang="it-IT" altLang="it-IT" sz="2000" dirty="0" err="1">
                <a:solidFill>
                  <a:schemeClr val="accent1">
                    <a:lumMod val="75000"/>
                  </a:schemeClr>
                </a:solidFill>
                <a:latin typeface="Arial" panose="020B0604020202020204" pitchFamily="34" charset="0"/>
                <a:cs typeface="Arial" panose="020B0604020202020204" pitchFamily="34" charset="0"/>
              </a:rPr>
              <a:t>another</a:t>
            </a:r>
            <a:r>
              <a:rPr lang="it-IT" altLang="it-IT" sz="2000" dirty="0">
                <a:solidFill>
                  <a:schemeClr val="accent1">
                    <a:lumMod val="75000"/>
                  </a:schemeClr>
                </a:solidFill>
                <a:latin typeface="Arial" panose="020B0604020202020204" pitchFamily="34" charset="0"/>
                <a:cs typeface="Arial" panose="020B0604020202020204" pitchFamily="34" charset="0"/>
              </a:rPr>
              <a:t>, with no </a:t>
            </a:r>
            <a:r>
              <a:rPr lang="it-IT" altLang="it-IT" sz="2000" dirty="0" err="1">
                <a:solidFill>
                  <a:schemeClr val="accent1">
                    <a:lumMod val="75000"/>
                  </a:schemeClr>
                </a:solidFill>
                <a:latin typeface="Arial" panose="020B0604020202020204" pitchFamily="34" charset="0"/>
                <a:cs typeface="Arial" panose="020B0604020202020204" pitchFamily="34" charset="0"/>
              </a:rPr>
              <a:t>interpretation</a:t>
            </a:r>
            <a:r>
              <a:rPr lang="it-IT" altLang="it-IT" sz="2000" dirty="0">
                <a:solidFill>
                  <a:schemeClr val="accent1">
                    <a:lumMod val="75000"/>
                  </a:schemeClr>
                </a:solidFill>
                <a:latin typeface="Arial" panose="020B0604020202020204" pitchFamily="34" charset="0"/>
                <a:cs typeface="Arial" panose="020B0604020202020204" pitchFamily="34" charset="0"/>
              </a:rPr>
              <a:t> of the </a:t>
            </a:r>
            <a:r>
              <a:rPr lang="it-IT" altLang="it-IT" sz="2000" dirty="0" err="1">
                <a:solidFill>
                  <a:schemeClr val="accent1">
                    <a:lumMod val="75000"/>
                  </a:schemeClr>
                </a:solidFill>
                <a:latin typeface="Arial" panose="020B0604020202020204" pitchFamily="34" charset="0"/>
                <a:cs typeface="Arial" panose="020B0604020202020204" pitchFamily="34" charset="0"/>
              </a:rPr>
              <a:t>mechanisms</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generating</a:t>
            </a:r>
            <a:r>
              <a:rPr lang="it-IT" altLang="it-IT" sz="2000" dirty="0">
                <a:solidFill>
                  <a:schemeClr val="accent1">
                    <a:lumMod val="75000"/>
                  </a:schemeClr>
                </a:solidFill>
                <a:latin typeface="Arial" panose="020B0604020202020204" pitchFamily="34" charset="0"/>
                <a:cs typeface="Arial" panose="020B0604020202020204" pitchFamily="34" charset="0"/>
              </a:rPr>
              <a:t> the </a:t>
            </a:r>
            <a:r>
              <a:rPr lang="it-IT" altLang="it-IT" sz="2000" dirty="0" err="1">
                <a:solidFill>
                  <a:schemeClr val="accent1">
                    <a:lumMod val="75000"/>
                  </a:schemeClr>
                </a:solidFill>
                <a:latin typeface="Arial" panose="020B0604020202020204" pitchFamily="34" charset="0"/>
                <a:cs typeface="Arial" panose="020B0604020202020204" pitchFamily="34" charset="0"/>
              </a:rPr>
              <a:t>signal</a:t>
            </a:r>
            <a:r>
              <a:rPr lang="it-IT" altLang="it-IT" sz="2000" dirty="0">
                <a:solidFill>
                  <a:schemeClr val="accent1">
                    <a:lumMod val="75000"/>
                  </a:schemeClr>
                </a:solidFill>
                <a:latin typeface="Arial" panose="020B0604020202020204" pitchFamily="34" charset="0"/>
                <a:cs typeface="Arial" panose="020B0604020202020204" pitchFamily="34" charset="0"/>
              </a:rPr>
              <a:t>;  </a:t>
            </a: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r>
              <a:rPr lang="it-IT" altLang="it-IT" sz="2000" dirty="0">
                <a:solidFill>
                  <a:schemeClr val="accent1">
                    <a:lumMod val="75000"/>
                  </a:schemeClr>
                </a:solidFill>
                <a:latin typeface="Arial" panose="020B0604020202020204" pitchFamily="34" charset="0"/>
                <a:cs typeface="Arial" panose="020B0604020202020204" pitchFamily="34" charset="0"/>
              </a:rPr>
              <a:t>No </a:t>
            </a:r>
            <a:r>
              <a:rPr lang="it-IT" altLang="it-IT" sz="2000" dirty="0" err="1">
                <a:solidFill>
                  <a:schemeClr val="accent1">
                    <a:lumMod val="75000"/>
                  </a:schemeClr>
                </a:solidFill>
                <a:latin typeface="Arial" panose="020B0604020202020204" pitchFamily="34" charset="0"/>
                <a:cs typeface="Arial" panose="020B0604020202020204" pitchFamily="34" charset="0"/>
              </a:rPr>
              <a:t>reduction</a:t>
            </a:r>
            <a:r>
              <a:rPr lang="it-IT" altLang="it-IT" sz="2000" dirty="0">
                <a:solidFill>
                  <a:schemeClr val="accent1">
                    <a:lumMod val="75000"/>
                  </a:schemeClr>
                </a:solidFill>
                <a:latin typeface="Arial" panose="020B0604020202020204" pitchFamily="34" charset="0"/>
                <a:cs typeface="Arial" panose="020B0604020202020204" pitchFamily="34" charset="0"/>
              </a:rPr>
              <a:t> in the size of the </a:t>
            </a:r>
            <a:r>
              <a:rPr lang="it-IT" altLang="it-IT" sz="2000" dirty="0" err="1">
                <a:solidFill>
                  <a:schemeClr val="accent1">
                    <a:lumMod val="75000"/>
                  </a:schemeClr>
                </a:solidFill>
                <a:latin typeface="Arial" panose="020B0604020202020204" pitchFamily="34" charset="0"/>
                <a:cs typeface="Arial" panose="020B0604020202020204" pitchFamily="34" charset="0"/>
              </a:rPr>
              <a:t>problem</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same</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number</a:t>
            </a:r>
            <a:r>
              <a:rPr lang="it-IT" altLang="it-IT" sz="2000" dirty="0">
                <a:solidFill>
                  <a:schemeClr val="accent1">
                    <a:lumMod val="75000"/>
                  </a:schemeClr>
                </a:solidFill>
                <a:latin typeface="Arial" panose="020B0604020202020204" pitchFamily="34" charset="0"/>
                <a:cs typeface="Arial" panose="020B0604020202020204" pitchFamily="34" charset="0"/>
              </a:rPr>
              <a:t> of samples);  </a:t>
            </a: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endParaRPr lang="it-IT" altLang="it-IT" sz="2000" dirty="0">
              <a:solidFill>
                <a:schemeClr val="accent1">
                  <a:lumMod val="75000"/>
                </a:schemeClr>
              </a:solidFill>
              <a:latin typeface="Arial" panose="020B0604020202020204" pitchFamily="34" charset="0"/>
              <a:cs typeface="Arial" panose="020B0604020202020204" pitchFamily="34" charset="0"/>
            </a:endParaRP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r>
              <a:rPr lang="it-IT" altLang="it-IT" sz="2000" dirty="0">
                <a:solidFill>
                  <a:schemeClr val="accent1">
                    <a:lumMod val="75000"/>
                  </a:schemeClr>
                </a:solidFill>
                <a:latin typeface="Arial" panose="020B0604020202020204" pitchFamily="34" charset="0"/>
                <a:cs typeface="Arial" panose="020B0604020202020204" pitchFamily="34" charset="0"/>
              </a:rPr>
              <a:t>No </a:t>
            </a:r>
            <a:r>
              <a:rPr lang="it-IT" altLang="it-IT" sz="2000" dirty="0" err="1">
                <a:solidFill>
                  <a:schemeClr val="accent1">
                    <a:lumMod val="75000"/>
                  </a:schemeClr>
                </a:solidFill>
                <a:latin typeface="Arial" panose="020B0604020202020204" pitchFamily="34" charset="0"/>
                <a:cs typeface="Arial" panose="020B0604020202020204" pitchFamily="34" charset="0"/>
              </a:rPr>
              <a:t>predictive</a:t>
            </a:r>
            <a:r>
              <a:rPr lang="it-IT" altLang="it-IT" sz="2000" dirty="0">
                <a:solidFill>
                  <a:schemeClr val="accent1">
                    <a:lumMod val="75000"/>
                  </a:schemeClr>
                </a:solidFill>
                <a:latin typeface="Arial" panose="020B0604020202020204" pitchFamily="34" charset="0"/>
                <a:cs typeface="Arial" panose="020B0604020202020204" pitchFamily="34" charset="0"/>
              </a:rPr>
              <a:t> capabilities (or </a:t>
            </a:r>
            <a:r>
              <a:rPr lang="it-IT" altLang="it-IT" sz="2000" dirty="0" err="1">
                <a:solidFill>
                  <a:schemeClr val="accent1">
                    <a:lumMod val="75000"/>
                  </a:schemeClr>
                </a:solidFill>
                <a:latin typeface="Arial" panose="020B0604020202020204" pitchFamily="34" charset="0"/>
                <a:cs typeface="Arial" panose="020B0604020202020204" pitchFamily="34" charset="0"/>
              </a:rPr>
              <a:t>very</a:t>
            </a:r>
            <a:r>
              <a:rPr lang="it-IT" altLang="it-IT" sz="2000" dirty="0">
                <a:solidFill>
                  <a:schemeClr val="accent1">
                    <a:lumMod val="75000"/>
                  </a:schemeClr>
                </a:solidFill>
                <a:latin typeface="Arial" panose="020B0604020202020204" pitchFamily="34" charset="0"/>
                <a:cs typeface="Arial" panose="020B0604020202020204" pitchFamily="34" charset="0"/>
              </a:rPr>
              <a:t> limited capabilities); </a:t>
            </a:r>
          </a:p>
          <a:p>
            <a:pPr marR="0" lvl="1" algn="just" eaLnBrk="0" fontAlgn="base" hangingPunct="0">
              <a:lnSpc>
                <a:spcPct val="100000"/>
              </a:lnSpc>
              <a:spcBef>
                <a:spcPct val="0"/>
              </a:spcBef>
              <a:spcAft>
                <a:spcPts val="1200"/>
              </a:spcAft>
              <a:buClrTx/>
              <a:buSzTx/>
              <a:tabLst/>
            </a:pPr>
            <a:r>
              <a:rPr lang="it-IT" altLang="it-IT" sz="2000" dirty="0">
                <a:solidFill>
                  <a:schemeClr val="accent1">
                    <a:lumMod val="75000"/>
                  </a:schemeClr>
                </a:solidFill>
                <a:latin typeface="Arial" panose="020B0604020202020204" pitchFamily="34" charset="0"/>
                <a:cs typeface="Arial" panose="020B0604020202020204" pitchFamily="34" charset="0"/>
              </a:rPr>
              <a:t> </a:t>
            </a:r>
          </a:p>
          <a:p>
            <a:pPr marL="914400" marR="0" lvl="1" indent="-457200" algn="just" eaLnBrk="0" fontAlgn="base" hangingPunct="0">
              <a:lnSpc>
                <a:spcPct val="100000"/>
              </a:lnSpc>
              <a:spcBef>
                <a:spcPct val="0"/>
              </a:spcBef>
              <a:spcAft>
                <a:spcPts val="1200"/>
              </a:spcAft>
              <a:buClrTx/>
              <a:buSzTx/>
              <a:buFont typeface="Arial" panose="020B0604020202020204" pitchFamily="34" charset="0"/>
              <a:buChar char="•"/>
              <a:tabLst/>
            </a:pPr>
            <a:r>
              <a:rPr lang="it-IT" altLang="it-IT" sz="2000" dirty="0" err="1">
                <a:solidFill>
                  <a:schemeClr val="accent1">
                    <a:lumMod val="75000"/>
                  </a:schemeClr>
                </a:solidFill>
                <a:latin typeface="Arial" panose="020B0604020202020204" pitchFamily="34" charset="0"/>
                <a:cs typeface="Arial" panose="020B0604020202020204" pitchFamily="34" charset="0"/>
              </a:rPr>
              <a:t>They</a:t>
            </a:r>
            <a:r>
              <a:rPr lang="it-IT" altLang="it-IT" sz="2000" dirty="0">
                <a:solidFill>
                  <a:schemeClr val="accent1">
                    <a:lumMod val="75000"/>
                  </a:schemeClr>
                </a:solidFill>
                <a:latin typeface="Arial" panose="020B0604020202020204" pitchFamily="34" charset="0"/>
                <a:cs typeface="Arial" panose="020B0604020202020204" pitchFamily="34" charset="0"/>
              </a:rPr>
              <a:t> do </a:t>
            </a:r>
            <a:r>
              <a:rPr lang="it-IT" altLang="it-IT" sz="2000" dirty="0" err="1">
                <a:solidFill>
                  <a:schemeClr val="accent1">
                    <a:lumMod val="75000"/>
                  </a:schemeClr>
                </a:solidFill>
                <a:latin typeface="Arial" panose="020B0604020202020204" pitchFamily="34" charset="0"/>
                <a:cs typeface="Arial" panose="020B0604020202020204" pitchFamily="34" charset="0"/>
              </a:rPr>
              <a:t>not</a:t>
            </a:r>
            <a:r>
              <a:rPr lang="it-IT" altLang="it-IT" sz="2000" dirty="0">
                <a:solidFill>
                  <a:schemeClr val="accent1">
                    <a:lumMod val="75000"/>
                  </a:schemeClr>
                </a:solidFill>
                <a:latin typeface="Arial" panose="020B0604020202020204" pitchFamily="34" charset="0"/>
                <a:cs typeface="Arial" panose="020B0604020202020204" pitchFamily="34" charset="0"/>
              </a:rPr>
              <a:t> highlight </a:t>
            </a:r>
            <a:r>
              <a:rPr lang="it-IT" altLang="it-IT" sz="2000" dirty="0" err="1">
                <a:solidFill>
                  <a:schemeClr val="accent1">
                    <a:lumMod val="75000"/>
                  </a:schemeClr>
                </a:solidFill>
                <a:latin typeface="Arial" panose="020B0604020202020204" pitchFamily="34" charset="0"/>
                <a:cs typeface="Arial" panose="020B0604020202020204" pitchFamily="34" charset="0"/>
              </a:rPr>
              <a:t>relationships</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between</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different</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signals</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besides</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phase</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relationships</a:t>
            </a:r>
            <a:r>
              <a:rPr lang="it-IT" altLang="it-IT" sz="2000" dirty="0">
                <a:solidFill>
                  <a:schemeClr val="accent1">
                    <a:lumMod val="75000"/>
                  </a:schemeClr>
                </a:solidFill>
                <a:latin typeface="Arial" panose="020B0604020202020204" pitchFamily="34" charset="0"/>
                <a:cs typeface="Arial" panose="020B0604020202020204" pitchFamily="34" charset="0"/>
              </a:rPr>
              <a:t> and </a:t>
            </a:r>
            <a:r>
              <a:rPr lang="it-IT" altLang="it-IT" sz="2000" dirty="0" err="1">
                <a:solidFill>
                  <a:schemeClr val="accent1">
                    <a:lumMod val="75000"/>
                  </a:schemeClr>
                </a:solidFill>
                <a:latin typeface="Arial" panose="020B0604020202020204" pitchFamily="34" charset="0"/>
                <a:cs typeface="Arial" panose="020B0604020202020204" pitchFamily="34" charset="0"/>
              </a:rPr>
              <a:t>coherence</a:t>
            </a:r>
            <a:r>
              <a:rPr lang="it-IT" altLang="it-IT" sz="2000" dirty="0">
                <a:solidFill>
                  <a:schemeClr val="accent1">
                    <a:lumMod val="75000"/>
                  </a:schemeClr>
                </a:solidFill>
                <a:latin typeface="Arial" panose="020B0604020202020204" pitchFamily="34" charset="0"/>
                <a:cs typeface="Arial" panose="020B0604020202020204" pitchFamily="34" charset="0"/>
              </a:rPr>
              <a:t> </a:t>
            </a:r>
            <a:r>
              <a:rPr lang="it-IT" altLang="it-IT" sz="2000" dirty="0" err="1">
                <a:solidFill>
                  <a:schemeClr val="accent1">
                    <a:lumMod val="75000"/>
                  </a:schemeClr>
                </a:solidFill>
                <a:latin typeface="Arial" panose="020B0604020202020204" pitchFamily="34" charset="0"/>
                <a:cs typeface="Arial" panose="020B0604020202020204" pitchFamily="34" charset="0"/>
              </a:rPr>
              <a:t>values</a:t>
            </a:r>
            <a:r>
              <a:rPr lang="it-IT" altLang="it-IT" sz="2000" dirty="0">
                <a:solidFill>
                  <a:schemeClr val="accent1">
                    <a:lumMod val="7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970D6260-B588-5F99-ECB4-D54180CD10E8}"/>
              </a:ext>
            </a:extLst>
          </p:cNvPr>
          <p:cNvSpPr>
            <a:spLocks noGrp="1"/>
          </p:cNvSpPr>
          <p:nvPr>
            <p:ph type="title"/>
          </p:nvPr>
        </p:nvSpPr>
        <p:spPr/>
        <p:txBody>
          <a:bodyPr>
            <a:normAutofit/>
          </a:bodyPr>
          <a:lstStyle/>
          <a:p>
            <a:r>
              <a:rPr lang="it-IT" sz="2400" dirty="0"/>
              <a:t>Limits</a:t>
            </a:r>
          </a:p>
        </p:txBody>
      </p:sp>
    </p:spTree>
    <p:extLst>
      <p:ext uri="{BB962C8B-B14F-4D97-AF65-F5344CB8AC3E}">
        <p14:creationId xmlns:p14="http://schemas.microsoft.com/office/powerpoint/2010/main" val="3304988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CADDCA62-44A7-4652-93D8-43514AA78378}"/>
              </a:ext>
            </a:extLst>
          </p:cNvPr>
          <p:cNvSpPr>
            <a:spLocks noGrp="1"/>
          </p:cNvSpPr>
          <p:nvPr>
            <p:ph type="title"/>
          </p:nvPr>
        </p:nvSpPr>
        <p:spPr/>
        <p:txBody>
          <a:bodyPr/>
          <a:lstStyle/>
          <a:p>
            <a:r>
              <a:rPr lang="it-IT" b="1" dirty="0">
                <a:solidFill>
                  <a:schemeClr val="tx2"/>
                </a:solidFill>
              </a:rPr>
              <a:t>Models of the </a:t>
            </a:r>
            <a:r>
              <a:rPr lang="it-IT" b="1" dirty="0" err="1">
                <a:solidFill>
                  <a:schemeClr val="tx2"/>
                </a:solidFill>
              </a:rPr>
              <a:t>geerating</a:t>
            </a:r>
            <a:r>
              <a:rPr lang="it-IT" b="1" dirty="0">
                <a:solidFill>
                  <a:schemeClr val="tx2"/>
                </a:solidFill>
              </a:rPr>
              <a:t> </a:t>
            </a:r>
            <a:r>
              <a:rPr lang="it-IT" b="1" dirty="0" err="1">
                <a:solidFill>
                  <a:schemeClr val="tx2"/>
                </a:solidFill>
              </a:rPr>
              <a:t>mechanism</a:t>
            </a:r>
            <a:endParaRPr lang="it-IT" dirty="0"/>
          </a:p>
        </p:txBody>
      </p:sp>
      <p:sp>
        <p:nvSpPr>
          <p:cNvPr id="6" name="Rettangolo 5">
            <a:extLst>
              <a:ext uri="{FF2B5EF4-FFF2-40B4-BE49-F238E27FC236}">
                <a16:creationId xmlns:a16="http://schemas.microsoft.com/office/drawing/2014/main" id="{333FF3E2-E3BE-4A2C-90E5-D4EC482F9FC3}"/>
              </a:ext>
            </a:extLst>
          </p:cNvPr>
          <p:cNvSpPr/>
          <p:nvPr/>
        </p:nvSpPr>
        <p:spPr>
          <a:xfrm>
            <a:off x="2465050" y="904074"/>
            <a:ext cx="6414272" cy="11065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34" dirty="0"/>
          </a:p>
        </p:txBody>
      </p:sp>
      <p:sp>
        <p:nvSpPr>
          <p:cNvPr id="7" name="CasellaDiTesto 6">
            <a:extLst>
              <a:ext uri="{FF2B5EF4-FFF2-40B4-BE49-F238E27FC236}">
                <a16:creationId xmlns:a16="http://schemas.microsoft.com/office/drawing/2014/main" id="{7BD7C54D-CA9D-4948-882E-B702B4C7ABB3}"/>
              </a:ext>
            </a:extLst>
          </p:cNvPr>
          <p:cNvSpPr txBox="1"/>
          <p:nvPr/>
        </p:nvSpPr>
        <p:spPr>
          <a:xfrm flipH="1">
            <a:off x="2672519" y="1080233"/>
            <a:ext cx="985454" cy="874342"/>
          </a:xfrm>
          <a:prstGeom prst="rect">
            <a:avLst/>
          </a:prstGeom>
          <a:noFill/>
        </p:spPr>
        <p:txBody>
          <a:bodyPr wrap="square" rtlCol="0">
            <a:spAutoFit/>
          </a:bodyPr>
          <a:lstStyle/>
          <a:p>
            <a:r>
              <a:rPr lang="it-IT" sz="2541" b="1" dirty="0"/>
              <a:t>Real world</a:t>
            </a:r>
          </a:p>
        </p:txBody>
      </p:sp>
      <p:sp>
        <p:nvSpPr>
          <p:cNvPr id="11" name="CasellaDiTesto 10">
            <a:extLst>
              <a:ext uri="{FF2B5EF4-FFF2-40B4-BE49-F238E27FC236}">
                <a16:creationId xmlns:a16="http://schemas.microsoft.com/office/drawing/2014/main" id="{BC0687EC-B6F5-41E8-971E-F7DD15719D84}"/>
              </a:ext>
            </a:extLst>
          </p:cNvPr>
          <p:cNvSpPr txBox="1"/>
          <p:nvPr/>
        </p:nvSpPr>
        <p:spPr>
          <a:xfrm flipH="1">
            <a:off x="7236835" y="1080233"/>
            <a:ext cx="1642486" cy="874342"/>
          </a:xfrm>
          <a:prstGeom prst="rect">
            <a:avLst/>
          </a:prstGeom>
          <a:noFill/>
        </p:spPr>
        <p:txBody>
          <a:bodyPr wrap="square" rtlCol="0">
            <a:spAutoFit/>
          </a:bodyPr>
          <a:lstStyle/>
          <a:p>
            <a:r>
              <a:rPr lang="it-IT" sz="2541" b="1" dirty="0"/>
              <a:t>Model of the world</a:t>
            </a:r>
          </a:p>
        </p:txBody>
      </p:sp>
      <p:cxnSp>
        <p:nvCxnSpPr>
          <p:cNvPr id="12" name="Connettore 2 11">
            <a:extLst>
              <a:ext uri="{FF2B5EF4-FFF2-40B4-BE49-F238E27FC236}">
                <a16:creationId xmlns:a16="http://schemas.microsoft.com/office/drawing/2014/main" id="{516B40B8-DFA2-4B62-99CC-C9698E5953C3}"/>
              </a:ext>
            </a:extLst>
          </p:cNvPr>
          <p:cNvCxnSpPr/>
          <p:nvPr/>
        </p:nvCxnSpPr>
        <p:spPr>
          <a:xfrm>
            <a:off x="3959457" y="1569054"/>
            <a:ext cx="3112034" cy="0"/>
          </a:xfrm>
          <a:prstGeom prst="straightConnector1">
            <a:avLst/>
          </a:prstGeom>
          <a:ln w="3175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E8D4DF4E-CE46-4B6A-8962-6041925661DC}"/>
              </a:ext>
            </a:extLst>
          </p:cNvPr>
          <p:cNvSpPr txBox="1"/>
          <p:nvPr/>
        </p:nvSpPr>
        <p:spPr>
          <a:xfrm>
            <a:off x="4669558" y="1038334"/>
            <a:ext cx="1986994" cy="539250"/>
          </a:xfrm>
          <a:prstGeom prst="rect">
            <a:avLst/>
          </a:prstGeom>
          <a:noFill/>
        </p:spPr>
        <p:txBody>
          <a:bodyPr wrap="square" rtlCol="0">
            <a:spAutoFit/>
          </a:bodyPr>
          <a:lstStyle/>
          <a:p>
            <a:r>
              <a:rPr lang="it-IT" sz="2904" i="1" dirty="0" err="1">
                <a:solidFill>
                  <a:schemeClr val="tx2"/>
                </a:solidFill>
              </a:rPr>
              <a:t>Abstraction</a:t>
            </a:r>
            <a:endParaRPr lang="it-IT" sz="2904" i="1" dirty="0">
              <a:solidFill>
                <a:schemeClr val="tx2"/>
              </a:solidFill>
            </a:endParaRPr>
          </a:p>
        </p:txBody>
      </p:sp>
      <p:sp>
        <p:nvSpPr>
          <p:cNvPr id="14" name="Rettangolo 13">
            <a:extLst>
              <a:ext uri="{FF2B5EF4-FFF2-40B4-BE49-F238E27FC236}">
                <a16:creationId xmlns:a16="http://schemas.microsoft.com/office/drawing/2014/main" id="{7F28A672-08ED-4DA1-B0B5-9E22C6F0D0C9}"/>
              </a:ext>
            </a:extLst>
          </p:cNvPr>
          <p:cNvSpPr/>
          <p:nvPr/>
        </p:nvSpPr>
        <p:spPr>
          <a:xfrm>
            <a:off x="655296" y="2565014"/>
            <a:ext cx="10981640" cy="3691139"/>
          </a:xfrm>
          <a:prstGeom prst="rect">
            <a:avLst/>
          </a:prstGeom>
        </p:spPr>
        <p:txBody>
          <a:bodyPr wrap="square">
            <a:spAutoFit/>
          </a:bodyPr>
          <a:lstStyle/>
          <a:p>
            <a:pPr algn="ctr"/>
            <a:r>
              <a:rPr lang="en-US" sz="2800" b="1" dirty="0">
                <a:solidFill>
                  <a:schemeClr val="tx2"/>
                </a:solidFill>
              </a:rPr>
              <a:t>MODELS ARE BUILT FOR A SPECIFIC REASON</a:t>
            </a:r>
          </a:p>
          <a:p>
            <a:pPr algn="ctr"/>
            <a:endParaRPr lang="en-US" sz="2800" b="1" dirty="0">
              <a:solidFill>
                <a:schemeClr val="tx2"/>
              </a:solidFill>
            </a:endParaRPr>
          </a:p>
          <a:p>
            <a:pPr algn="just"/>
            <a:r>
              <a:rPr lang="en-US" sz="2541" b="1" dirty="0">
                <a:solidFill>
                  <a:schemeClr val="tx2"/>
                </a:solidFill>
              </a:rPr>
              <a:t>Abstraction</a:t>
            </a:r>
            <a:r>
              <a:rPr lang="en-US" sz="2541" dirty="0">
                <a:solidFill>
                  <a:schemeClr val="tx2"/>
                </a:solidFill>
              </a:rPr>
              <a:t>: the process of identifying a few elements of a physical process and then using these to create a model of the process. </a:t>
            </a:r>
          </a:p>
          <a:p>
            <a:pPr algn="just"/>
            <a:endParaRPr lang="en-US" sz="2541" dirty="0">
              <a:solidFill>
                <a:schemeClr val="tx2"/>
              </a:solidFill>
            </a:endParaRPr>
          </a:p>
          <a:p>
            <a:pPr algn="just"/>
            <a:r>
              <a:rPr lang="en-US" sz="2541" b="1" dirty="0">
                <a:solidFill>
                  <a:schemeClr val="tx2"/>
                </a:solidFill>
              </a:rPr>
              <a:t>Models are always: </a:t>
            </a:r>
            <a:endParaRPr lang="en-US" sz="2541" dirty="0">
              <a:solidFill>
                <a:schemeClr val="tx2"/>
              </a:solidFill>
            </a:endParaRPr>
          </a:p>
          <a:p>
            <a:pPr marL="457200" indent="-457200" algn="just">
              <a:buFont typeface="Arial" panose="020B0604020202020204" pitchFamily="34" charset="0"/>
              <a:buChar char="•"/>
            </a:pPr>
            <a:r>
              <a:rPr lang="en-US" sz="2541" dirty="0">
                <a:solidFill>
                  <a:schemeClr val="tx2"/>
                </a:solidFill>
              </a:rPr>
              <a:t>Less detailed than the real world: data are lost in the abstraction process</a:t>
            </a:r>
          </a:p>
          <a:p>
            <a:pPr marL="457200" indent="-457200" algn="just">
              <a:buFont typeface="Arial" panose="020B0604020202020204" pitchFamily="34" charset="0"/>
              <a:buChar char="•"/>
            </a:pPr>
            <a:r>
              <a:rPr lang="en-US" sz="2541" dirty="0">
                <a:solidFill>
                  <a:schemeClr val="tx2"/>
                </a:solidFill>
              </a:rPr>
              <a:t>Not unique: many models can be created, the number of possible models is infinite</a:t>
            </a:r>
          </a:p>
        </p:txBody>
      </p:sp>
    </p:spTree>
    <p:extLst>
      <p:ext uri="{BB962C8B-B14F-4D97-AF65-F5344CB8AC3E}">
        <p14:creationId xmlns:p14="http://schemas.microsoft.com/office/powerpoint/2010/main" val="2127858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A7E210-E12B-A2BA-3963-04846FA95C4E}"/>
              </a:ext>
            </a:extLst>
          </p:cNvPr>
          <p:cNvGrpSpPr/>
          <p:nvPr/>
        </p:nvGrpSpPr>
        <p:grpSpPr>
          <a:xfrm>
            <a:off x="7187525" y="2697956"/>
            <a:ext cx="3654424" cy="910544"/>
            <a:chOff x="7187525" y="2697956"/>
            <a:chExt cx="3654424" cy="910544"/>
          </a:xfrm>
        </p:grpSpPr>
        <p:sp>
          <p:nvSpPr>
            <p:cNvPr id="4" name="Rectangle 9">
              <a:extLst>
                <a:ext uri="{FF2B5EF4-FFF2-40B4-BE49-F238E27FC236}">
                  <a16:creationId xmlns:a16="http://schemas.microsoft.com/office/drawing/2014/main" id="{04E923A2-AD9F-462A-B231-640C54FB7262}"/>
                </a:ext>
              </a:extLst>
            </p:cNvPr>
            <p:cNvSpPr>
              <a:spLocks noChangeArrowheads="1"/>
            </p:cNvSpPr>
            <p:nvPr/>
          </p:nvSpPr>
          <p:spPr bwMode="auto">
            <a:xfrm>
              <a:off x="8338463" y="2743313"/>
              <a:ext cx="1352548" cy="8651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 name="Line 10">
              <a:extLst>
                <a:ext uri="{FF2B5EF4-FFF2-40B4-BE49-F238E27FC236}">
                  <a16:creationId xmlns:a16="http://schemas.microsoft.com/office/drawing/2014/main" id="{027986D7-BF80-4FDA-A8F9-4761394356F8}"/>
                </a:ext>
              </a:extLst>
            </p:cNvPr>
            <p:cNvSpPr>
              <a:spLocks noChangeShapeType="1"/>
            </p:cNvSpPr>
            <p:nvPr/>
          </p:nvSpPr>
          <p:spPr bwMode="auto">
            <a:xfrm>
              <a:off x="7187525" y="3175113"/>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1">
              <a:extLst>
                <a:ext uri="{FF2B5EF4-FFF2-40B4-BE49-F238E27FC236}">
                  <a16:creationId xmlns:a16="http://schemas.microsoft.com/office/drawing/2014/main" id="{F94F888B-F1A5-4A77-B45D-CF7DAABA74E7}"/>
                </a:ext>
              </a:extLst>
            </p:cNvPr>
            <p:cNvSpPr>
              <a:spLocks noChangeShapeType="1"/>
            </p:cNvSpPr>
            <p:nvPr/>
          </p:nvSpPr>
          <p:spPr bwMode="auto">
            <a:xfrm>
              <a:off x="9691011" y="3182370"/>
              <a:ext cx="1150938"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Text Box 12">
              <a:extLst>
                <a:ext uri="{FF2B5EF4-FFF2-40B4-BE49-F238E27FC236}">
                  <a16:creationId xmlns:a16="http://schemas.microsoft.com/office/drawing/2014/main" id="{6267B92E-F6B3-4C60-9538-E8A30841C28A}"/>
                </a:ext>
              </a:extLst>
            </p:cNvPr>
            <p:cNvSpPr txBox="1">
              <a:spLocks noChangeArrowheads="1"/>
            </p:cNvSpPr>
            <p:nvPr/>
          </p:nvSpPr>
          <p:spPr bwMode="auto">
            <a:xfrm>
              <a:off x="7447195" y="2697956"/>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u[n]</a:t>
              </a:r>
            </a:p>
          </p:txBody>
        </p:sp>
        <p:sp>
          <p:nvSpPr>
            <p:cNvPr id="8" name="Text Box 13">
              <a:extLst>
                <a:ext uri="{FF2B5EF4-FFF2-40B4-BE49-F238E27FC236}">
                  <a16:creationId xmlns:a16="http://schemas.microsoft.com/office/drawing/2014/main" id="{ED4EBDD7-F436-4E29-BDAB-5C69F05FF653}"/>
                </a:ext>
              </a:extLst>
            </p:cNvPr>
            <p:cNvSpPr txBox="1">
              <a:spLocks noChangeArrowheads="1"/>
            </p:cNvSpPr>
            <p:nvPr/>
          </p:nvSpPr>
          <p:spPr bwMode="auto">
            <a:xfrm>
              <a:off x="9766535" y="2709636"/>
              <a:ext cx="71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it-IT" altLang="it-IT" sz="2000" dirty="0">
                  <a:latin typeface="Arial" panose="020B0604020202020204" pitchFamily="34" charset="0"/>
                </a:rPr>
                <a:t>y[n]</a:t>
              </a:r>
            </a:p>
          </p:txBody>
        </p:sp>
        <p:sp>
          <p:nvSpPr>
            <p:cNvPr id="9" name="Text Box 14">
              <a:extLst>
                <a:ext uri="{FF2B5EF4-FFF2-40B4-BE49-F238E27FC236}">
                  <a16:creationId xmlns:a16="http://schemas.microsoft.com/office/drawing/2014/main" id="{AF154E03-CE71-4E3B-AA94-2991BDBDE0A9}"/>
                </a:ext>
              </a:extLst>
            </p:cNvPr>
            <p:cNvSpPr txBox="1">
              <a:spLocks noChangeArrowheads="1"/>
            </p:cNvSpPr>
            <p:nvPr/>
          </p:nvSpPr>
          <p:spPr bwMode="auto">
            <a:xfrm>
              <a:off x="8571827" y="2922813"/>
              <a:ext cx="9175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it-IT" altLang="it-IT" sz="2800" dirty="0">
                  <a:latin typeface="Arial" panose="020B0604020202020204" pitchFamily="34" charset="0"/>
                </a:rPr>
                <a:t>!</a:t>
              </a:r>
            </a:p>
          </p:txBody>
        </p:sp>
      </p:grpSp>
      <p:sp>
        <p:nvSpPr>
          <p:cNvPr id="11" name="Rectangle 2">
            <a:extLst>
              <a:ext uri="{FF2B5EF4-FFF2-40B4-BE49-F238E27FC236}">
                <a16:creationId xmlns:a16="http://schemas.microsoft.com/office/drawing/2014/main" id="{F19D5DAF-B3E0-4986-AD78-B5D81FF37C99}"/>
              </a:ext>
            </a:extLst>
          </p:cNvPr>
          <p:cNvSpPr>
            <a:spLocks noChangeArrowheads="1"/>
          </p:cNvSpPr>
          <p:nvPr/>
        </p:nvSpPr>
        <p:spPr bwMode="auto">
          <a:xfrm>
            <a:off x="384695" y="1335260"/>
            <a:ext cx="6569466" cy="4298621"/>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100" b="0" i="0" u="none" strike="noStrike" cap="none" normalizeH="0" baseline="0" dirty="0">
                <a:ln>
                  <a:noFill/>
                </a:ln>
                <a:solidFill>
                  <a:schemeClr val="accent1">
                    <a:lumMod val="75000"/>
                  </a:schemeClr>
                </a:solidFill>
                <a:effectLst/>
                <a:latin typeface="inherit"/>
              </a:rPr>
              <a:t>Knowledge </a:t>
            </a:r>
            <a:r>
              <a:rPr kumimoji="0" lang="it-IT" altLang="it-IT" sz="2100" b="0" i="0" u="none" strike="noStrike" cap="none" normalizeH="0" baseline="0" dirty="0" err="1">
                <a:ln>
                  <a:noFill/>
                </a:ln>
                <a:solidFill>
                  <a:schemeClr val="accent1">
                    <a:lumMod val="75000"/>
                  </a:schemeClr>
                </a:solidFill>
                <a:effectLst/>
                <a:latin typeface="inherit"/>
              </a:rPr>
              <a:t>about</a:t>
            </a:r>
            <a:r>
              <a:rPr kumimoji="0" lang="it-IT" altLang="it-IT" sz="2100" b="0" i="0" u="none" strike="noStrike" cap="none" normalizeH="0" baseline="0" dirty="0">
                <a:ln>
                  <a:noFill/>
                </a:ln>
                <a:solidFill>
                  <a:schemeClr val="accent1">
                    <a:lumMod val="75000"/>
                  </a:schemeClr>
                </a:solidFill>
                <a:effectLst/>
                <a:latin typeface="inherit"/>
              </a:rPr>
              <a:t> the </a:t>
            </a:r>
            <a:r>
              <a:rPr kumimoji="0" lang="it-IT" altLang="it-IT" sz="2100" b="0" i="0" u="none" strike="noStrike" cap="none" normalizeH="0" baseline="0" dirty="0" err="1">
                <a:ln>
                  <a:noFill/>
                </a:ln>
                <a:solidFill>
                  <a:schemeClr val="accent1">
                    <a:lumMod val="75000"/>
                  </a:schemeClr>
                </a:solidFill>
                <a:effectLst/>
                <a:latin typeface="inherit"/>
              </a:rPr>
              <a:t>physical</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structure</a:t>
            </a:r>
            <a:r>
              <a:rPr kumimoji="0" lang="it-IT" altLang="it-IT" sz="2100" b="0" i="0" u="none" strike="noStrike" cap="none" normalizeH="0" baseline="0" dirty="0">
                <a:ln>
                  <a:noFill/>
                </a:ln>
                <a:solidFill>
                  <a:schemeClr val="accent1">
                    <a:lumMod val="75000"/>
                  </a:schemeClr>
                </a:solidFill>
                <a:effectLst/>
                <a:latin typeface="inherit"/>
              </a:rPr>
              <a:t> of the system </a:t>
            </a:r>
            <a:r>
              <a:rPr kumimoji="0" lang="it-IT" altLang="it-IT" sz="2100" b="0" i="0" u="none" strike="noStrike" cap="none" normalizeH="0" baseline="0" dirty="0" err="1">
                <a:ln>
                  <a:noFill/>
                </a:ln>
                <a:solidFill>
                  <a:schemeClr val="accent1">
                    <a:lumMod val="75000"/>
                  </a:schemeClr>
                </a:solidFill>
                <a:effectLst/>
                <a:latin typeface="inherit"/>
              </a:rPr>
              <a:t>is</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used</a:t>
            </a:r>
            <a:r>
              <a:rPr kumimoji="0" lang="it-IT" altLang="it-IT" sz="2100" b="0" i="0" u="none" strike="noStrike" cap="none" normalizeH="0" baseline="0" dirty="0">
                <a:ln>
                  <a:noFill/>
                </a:ln>
                <a:solidFill>
                  <a:schemeClr val="accent1">
                    <a:lumMod val="75000"/>
                  </a:schemeClr>
                </a:solidFill>
                <a:effectLst/>
                <a:latin typeface="inherit"/>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100" b="0" i="0" u="none" strike="noStrike" cap="none" normalizeH="0" baseline="0" dirty="0">
                <a:ln>
                  <a:noFill/>
                </a:ln>
                <a:solidFill>
                  <a:schemeClr val="accent1">
                    <a:lumMod val="75000"/>
                  </a:schemeClr>
                </a:solidFill>
                <a:effectLst/>
                <a:latin typeface="inherit"/>
              </a:rPr>
              <a:t>The </a:t>
            </a:r>
            <a:r>
              <a:rPr kumimoji="0" lang="it-IT" altLang="it-IT" sz="2100" b="0" i="0" u="none" strike="noStrike" cap="none" normalizeH="0" baseline="0" dirty="0" err="1">
                <a:ln>
                  <a:noFill/>
                </a:ln>
                <a:solidFill>
                  <a:schemeClr val="accent1">
                    <a:lumMod val="75000"/>
                  </a:schemeClr>
                </a:solidFill>
                <a:effectLst/>
                <a:latin typeface="inherit"/>
              </a:rPr>
              <a:t>equations</a:t>
            </a:r>
            <a:r>
              <a:rPr kumimoji="0" lang="it-IT" altLang="it-IT" sz="2100" b="0" i="0" u="none" strike="noStrike" cap="none" normalizeH="0" baseline="0" dirty="0">
                <a:ln>
                  <a:noFill/>
                </a:ln>
                <a:solidFill>
                  <a:schemeClr val="accent1">
                    <a:lumMod val="75000"/>
                  </a:schemeClr>
                </a:solidFill>
                <a:effectLst/>
                <a:latin typeface="inherit"/>
              </a:rPr>
              <a:t> are </a:t>
            </a:r>
            <a:r>
              <a:rPr kumimoji="0" lang="it-IT" altLang="it-IT" sz="2100" b="0" i="0" u="none" strike="noStrike" cap="none" normalizeH="0" baseline="0" dirty="0" err="1">
                <a:ln>
                  <a:noFill/>
                </a:ln>
                <a:solidFill>
                  <a:schemeClr val="accent1">
                    <a:lumMod val="75000"/>
                  </a:schemeClr>
                </a:solidFill>
                <a:effectLst/>
                <a:latin typeface="inherit"/>
              </a:rPr>
              <a:t>not</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universal</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depend</a:t>
            </a:r>
            <a:r>
              <a:rPr kumimoji="0" lang="it-IT" altLang="it-IT" sz="2100" b="0" i="0" u="none" strike="noStrike" cap="none" normalizeH="0" baseline="0" dirty="0">
                <a:ln>
                  <a:noFill/>
                </a:ln>
                <a:solidFill>
                  <a:schemeClr val="accent1">
                    <a:lumMod val="75000"/>
                  </a:schemeClr>
                </a:solidFill>
                <a:effectLst/>
                <a:latin typeface="inherit"/>
              </a:rPr>
              <a:t> on data </a:t>
            </a:r>
            <a:r>
              <a:rPr kumimoji="0" lang="it-IT" altLang="it-IT" sz="2100" b="0" i="0" u="none" strike="noStrike" cap="none" normalizeH="0" baseline="0" dirty="0" err="1">
                <a:ln>
                  <a:noFill/>
                </a:ln>
                <a:solidFill>
                  <a:schemeClr val="accent1">
                    <a:lumMod val="75000"/>
                  </a:schemeClr>
                </a:solidFill>
                <a:effectLst/>
                <a:latin typeface="inherit"/>
              </a:rPr>
              <a:t>availability</a:t>
            </a:r>
            <a:r>
              <a:rPr kumimoji="0" lang="it-IT" altLang="it-IT" sz="2100" b="0" i="0" u="none" strike="noStrike" cap="none" normalizeH="0" baseline="0" dirty="0">
                <a:ln>
                  <a:noFill/>
                </a:ln>
                <a:solidFill>
                  <a:schemeClr val="accent1">
                    <a:lumMod val="75000"/>
                  </a:schemeClr>
                </a:solidFill>
                <a:effectLst/>
                <a:latin typeface="inherit"/>
              </a:rPr>
              <a:t>).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100" b="0" i="0" u="none" strike="noStrike" cap="none" normalizeH="0" baseline="0" dirty="0">
                <a:ln>
                  <a:noFill/>
                </a:ln>
                <a:solidFill>
                  <a:schemeClr val="accent1">
                    <a:lumMod val="75000"/>
                  </a:schemeClr>
                </a:solidFill>
                <a:effectLst/>
                <a:latin typeface="inherit"/>
              </a:rPr>
              <a:t>The </a:t>
            </a:r>
            <a:r>
              <a:rPr kumimoji="0" lang="it-IT" altLang="it-IT" sz="2100" b="0" i="0" u="none" strike="noStrike" cap="none" normalizeH="0" baseline="0" dirty="0" err="1">
                <a:ln>
                  <a:noFill/>
                </a:ln>
                <a:solidFill>
                  <a:schemeClr val="accent1">
                    <a:lumMod val="75000"/>
                  </a:schemeClr>
                </a:solidFill>
                <a:effectLst/>
                <a:latin typeface="inherit"/>
              </a:rPr>
              <a:t>parameters</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have</a:t>
            </a:r>
            <a:r>
              <a:rPr kumimoji="0" lang="it-IT" altLang="it-IT" sz="2100" b="0" i="0" u="none" strike="noStrike" cap="none" normalizeH="0" baseline="0" dirty="0">
                <a:ln>
                  <a:noFill/>
                </a:ln>
                <a:solidFill>
                  <a:schemeClr val="accent1">
                    <a:lumMod val="75000"/>
                  </a:schemeClr>
                </a:solidFill>
                <a:effectLst/>
                <a:latin typeface="inherit"/>
              </a:rPr>
              <a:t> a precise </a:t>
            </a:r>
            <a:r>
              <a:rPr kumimoji="0" lang="it-IT" altLang="it-IT" sz="2100" b="0" i="0" u="none" strike="noStrike" cap="none" normalizeH="0" baseline="0" dirty="0" err="1">
                <a:ln>
                  <a:noFill/>
                </a:ln>
                <a:solidFill>
                  <a:schemeClr val="accent1">
                    <a:lumMod val="75000"/>
                  </a:schemeClr>
                </a:solidFill>
                <a:effectLst/>
                <a:latin typeface="inherit"/>
              </a:rPr>
              <a:t>physiological</a:t>
            </a:r>
            <a:r>
              <a:rPr kumimoji="0" lang="it-IT" altLang="it-IT" sz="2100" b="0" i="0" u="none" strike="noStrike" cap="none" normalizeH="0" baseline="0" dirty="0">
                <a:ln>
                  <a:noFill/>
                </a:ln>
                <a:solidFill>
                  <a:schemeClr val="accent1">
                    <a:lumMod val="75000"/>
                  </a:schemeClr>
                </a:solidFill>
                <a:effectLst/>
                <a:latin typeface="inherit"/>
              </a:rPr>
              <a:t> and / or </a:t>
            </a:r>
            <a:r>
              <a:rPr kumimoji="0" lang="it-IT" altLang="it-IT" sz="2100" b="0" i="0" u="none" strike="noStrike" cap="none" normalizeH="0" baseline="0" dirty="0" err="1">
                <a:ln>
                  <a:noFill/>
                </a:ln>
                <a:solidFill>
                  <a:schemeClr val="accent1">
                    <a:lumMod val="75000"/>
                  </a:schemeClr>
                </a:solidFill>
                <a:effectLst/>
                <a:latin typeface="inherit"/>
              </a:rPr>
              <a:t>clinical</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meaning</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assigned</a:t>
            </a:r>
            <a:r>
              <a:rPr kumimoji="0" lang="it-IT" altLang="it-IT" sz="2100" b="0" i="0" u="none" strike="noStrike" cap="none" normalizeH="0" baseline="0" dirty="0">
                <a:ln>
                  <a:noFill/>
                </a:ln>
                <a:solidFill>
                  <a:schemeClr val="accent1">
                    <a:lumMod val="75000"/>
                  </a:schemeClr>
                </a:solidFill>
                <a:effectLst/>
                <a:latin typeface="inherit"/>
              </a:rPr>
              <a:t> a priori </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it-IT" altLang="it-IT" sz="2100" b="0" i="0" u="none" strike="noStrike" cap="none" normalizeH="0" baseline="0" dirty="0">
                <a:ln>
                  <a:noFill/>
                </a:ln>
                <a:solidFill>
                  <a:schemeClr val="accent1">
                    <a:lumMod val="75000"/>
                  </a:schemeClr>
                </a:solidFill>
                <a:effectLst/>
                <a:latin typeface="inherit"/>
              </a:rPr>
              <a:t> A </a:t>
            </a:r>
            <a:r>
              <a:rPr kumimoji="0" lang="it-IT" altLang="it-IT" sz="2100" b="0" i="0" u="none" strike="noStrike" cap="none" normalizeH="0" baseline="0" dirty="0" err="1">
                <a:ln>
                  <a:noFill/>
                </a:ln>
                <a:solidFill>
                  <a:schemeClr val="accent1">
                    <a:lumMod val="75000"/>
                  </a:schemeClr>
                </a:solidFill>
                <a:effectLst/>
                <a:latin typeface="inherit"/>
              </a:rPr>
              <a:t>crucial</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0" i="0" u="none" strike="noStrike" cap="none" normalizeH="0" baseline="0" dirty="0" err="1">
                <a:ln>
                  <a:noFill/>
                </a:ln>
                <a:solidFill>
                  <a:schemeClr val="accent1">
                    <a:lumMod val="75000"/>
                  </a:schemeClr>
                </a:solidFill>
                <a:effectLst/>
                <a:latin typeface="inherit"/>
              </a:rPr>
              <a:t>aspect</a:t>
            </a:r>
            <a:r>
              <a:rPr kumimoji="0" lang="it-IT" altLang="it-IT" sz="2100" b="0" i="0" u="none" strike="noStrike" cap="none" normalizeH="0" baseline="0" dirty="0">
                <a:ln>
                  <a:noFill/>
                </a:ln>
                <a:solidFill>
                  <a:schemeClr val="accent1">
                    <a:lumMod val="75000"/>
                  </a:schemeClr>
                </a:solidFill>
                <a:effectLst/>
                <a:latin typeface="inherit"/>
              </a:rPr>
              <a:t> for the use of interpretative models </a:t>
            </a:r>
            <a:r>
              <a:rPr kumimoji="0" lang="it-IT" altLang="it-IT" sz="2100" b="0" i="0" u="none" strike="noStrike" cap="none" normalizeH="0" baseline="0" dirty="0" err="1">
                <a:ln>
                  <a:noFill/>
                </a:ln>
                <a:solidFill>
                  <a:schemeClr val="accent1">
                    <a:lumMod val="75000"/>
                  </a:schemeClr>
                </a:solidFill>
                <a:effectLst/>
                <a:latin typeface="inherit"/>
              </a:rPr>
              <a:t>is</a:t>
            </a:r>
            <a:r>
              <a:rPr kumimoji="0" lang="it-IT" altLang="it-IT" sz="2100" b="0" i="0" u="none" strike="noStrike" cap="none" normalizeH="0" baseline="0" dirty="0">
                <a:ln>
                  <a:noFill/>
                </a:ln>
                <a:solidFill>
                  <a:schemeClr val="accent1">
                    <a:lumMod val="75000"/>
                  </a:schemeClr>
                </a:solidFill>
                <a:effectLst/>
                <a:latin typeface="inherit"/>
              </a:rPr>
              <a:t> </a:t>
            </a:r>
            <a:r>
              <a:rPr kumimoji="0" lang="it-IT" altLang="it-IT" sz="2100" b="1" i="0" u="none" strike="noStrike" cap="none" normalizeH="0" baseline="0" dirty="0">
                <a:ln>
                  <a:noFill/>
                </a:ln>
                <a:solidFill>
                  <a:schemeClr val="accent1">
                    <a:lumMod val="75000"/>
                  </a:schemeClr>
                </a:solidFill>
                <a:effectLst/>
                <a:latin typeface="inherit"/>
              </a:rPr>
              <a:t>the </a:t>
            </a:r>
            <a:r>
              <a:rPr kumimoji="0" lang="it-IT" altLang="it-IT" sz="2100" b="1" i="0" u="none" strike="noStrike" cap="none" normalizeH="0" baseline="0" dirty="0" err="1">
                <a:ln>
                  <a:noFill/>
                </a:ln>
                <a:solidFill>
                  <a:schemeClr val="accent1">
                    <a:lumMod val="75000"/>
                  </a:schemeClr>
                </a:solidFill>
                <a:effectLst/>
                <a:latin typeface="inherit"/>
              </a:rPr>
              <a:t>assignment</a:t>
            </a:r>
            <a:r>
              <a:rPr kumimoji="0" lang="it-IT" altLang="it-IT" sz="2100" b="1" i="0" u="none" strike="noStrike" cap="none" normalizeH="0" baseline="0" dirty="0">
                <a:ln>
                  <a:noFill/>
                </a:ln>
                <a:solidFill>
                  <a:schemeClr val="accent1">
                    <a:lumMod val="75000"/>
                  </a:schemeClr>
                </a:solidFill>
                <a:effectLst/>
                <a:latin typeface="inherit"/>
              </a:rPr>
              <a:t> of a </a:t>
            </a:r>
            <a:r>
              <a:rPr kumimoji="0" lang="it-IT" altLang="it-IT" sz="2100" b="1" i="0" u="none" strike="noStrike" cap="none" normalizeH="0" baseline="0" dirty="0" err="1">
                <a:ln>
                  <a:noFill/>
                </a:ln>
                <a:solidFill>
                  <a:schemeClr val="accent1">
                    <a:lumMod val="75000"/>
                  </a:schemeClr>
                </a:solidFill>
                <a:effectLst/>
                <a:latin typeface="inherit"/>
              </a:rPr>
              <a:t>value</a:t>
            </a:r>
            <a:r>
              <a:rPr kumimoji="0" lang="it-IT" altLang="it-IT" sz="2100" b="1" i="0" u="none" strike="noStrike" cap="none" normalizeH="0" baseline="0" dirty="0">
                <a:ln>
                  <a:noFill/>
                </a:ln>
                <a:solidFill>
                  <a:schemeClr val="accent1">
                    <a:lumMod val="75000"/>
                  </a:schemeClr>
                </a:solidFill>
                <a:effectLst/>
                <a:latin typeface="inherit"/>
              </a:rPr>
              <a:t> to the </a:t>
            </a:r>
            <a:r>
              <a:rPr kumimoji="0" lang="it-IT" altLang="it-IT" sz="2100" b="1" i="0" u="none" strike="noStrike" cap="none" normalizeH="0" baseline="0" dirty="0" err="1">
                <a:ln>
                  <a:noFill/>
                </a:ln>
                <a:solidFill>
                  <a:schemeClr val="accent1">
                    <a:lumMod val="75000"/>
                  </a:schemeClr>
                </a:solidFill>
                <a:effectLst/>
                <a:latin typeface="inherit"/>
              </a:rPr>
              <a:t>parameters</a:t>
            </a:r>
            <a:r>
              <a:rPr kumimoji="0" lang="it-IT" altLang="it-IT" sz="2100" b="1" i="0" u="none" strike="noStrike" cap="none" normalizeH="0" baseline="0" dirty="0">
                <a:ln>
                  <a:noFill/>
                </a:ln>
                <a:solidFill>
                  <a:schemeClr val="accent1">
                    <a:lumMod val="75000"/>
                  </a:schemeClr>
                </a:solidFill>
                <a:effectLst/>
                <a:latin typeface="inherit"/>
              </a:rPr>
              <a:t> </a:t>
            </a:r>
          </a:p>
          <a:p>
            <a:pPr marL="800100" lvl="1" indent="-342900" eaLnBrk="0" fontAlgn="base" hangingPunct="0">
              <a:spcBef>
                <a:spcPct val="0"/>
              </a:spcBef>
              <a:spcAft>
                <a:spcPts val="1200"/>
              </a:spcAft>
              <a:buFont typeface="Arial" panose="020B0604020202020204" pitchFamily="34" charset="0"/>
              <a:buChar char="•"/>
            </a:pPr>
            <a:r>
              <a:rPr kumimoji="0" lang="it-IT" altLang="it-IT" sz="2100" b="0" i="0" u="none" strike="noStrike" cap="none" normalizeH="0" baseline="0" dirty="0" err="1">
                <a:ln>
                  <a:noFill/>
                </a:ln>
                <a:solidFill>
                  <a:schemeClr val="accent1">
                    <a:lumMod val="75000"/>
                  </a:schemeClr>
                </a:solidFill>
                <a:effectLst/>
                <a:latin typeface="inherit"/>
              </a:rPr>
              <a:t>Based</a:t>
            </a:r>
            <a:r>
              <a:rPr kumimoji="0" lang="it-IT" altLang="it-IT" sz="2100" b="0" i="0" u="none" strike="noStrike" cap="none" normalizeH="0" baseline="0" dirty="0">
                <a:ln>
                  <a:noFill/>
                </a:ln>
                <a:solidFill>
                  <a:schemeClr val="accent1">
                    <a:lumMod val="75000"/>
                  </a:schemeClr>
                </a:solidFill>
                <a:effectLst/>
                <a:latin typeface="inherit"/>
              </a:rPr>
              <a:t> on </a:t>
            </a:r>
            <a:r>
              <a:rPr kumimoji="0" lang="it-IT" altLang="it-IT" sz="2100" b="0" i="0" u="none" strike="noStrike" cap="none" normalizeH="0" baseline="0" dirty="0" err="1">
                <a:ln>
                  <a:noFill/>
                </a:ln>
                <a:solidFill>
                  <a:schemeClr val="accent1">
                    <a:lumMod val="75000"/>
                  </a:schemeClr>
                </a:solidFill>
                <a:effectLst/>
                <a:latin typeface="inherit"/>
              </a:rPr>
              <a:t>physiological</a:t>
            </a:r>
            <a:r>
              <a:rPr kumimoji="0" lang="it-IT" altLang="it-IT" sz="2100" b="0" i="0" u="none" strike="noStrike" cap="none" normalizeH="0" baseline="0" dirty="0">
                <a:ln>
                  <a:noFill/>
                </a:ln>
                <a:solidFill>
                  <a:schemeClr val="accent1">
                    <a:lumMod val="75000"/>
                  </a:schemeClr>
                </a:solidFill>
                <a:effectLst/>
                <a:latin typeface="inherit"/>
              </a:rPr>
              <a:t> and / or </a:t>
            </a:r>
            <a:r>
              <a:rPr kumimoji="0" lang="it-IT" altLang="it-IT" sz="2100" b="0" i="0" u="none" strike="noStrike" cap="none" normalizeH="0" baseline="0" dirty="0" err="1">
                <a:ln>
                  <a:noFill/>
                </a:ln>
                <a:solidFill>
                  <a:schemeClr val="accent1">
                    <a:lumMod val="75000"/>
                  </a:schemeClr>
                </a:solidFill>
                <a:effectLst/>
                <a:latin typeface="inherit"/>
              </a:rPr>
              <a:t>clinical</a:t>
            </a:r>
            <a:r>
              <a:rPr kumimoji="0" lang="it-IT" altLang="it-IT" sz="2100" b="0" i="0" u="none" strike="noStrike" cap="none" normalizeH="0" baseline="0" dirty="0">
                <a:ln>
                  <a:noFill/>
                </a:ln>
                <a:solidFill>
                  <a:schemeClr val="accent1">
                    <a:lumMod val="75000"/>
                  </a:schemeClr>
                </a:solidFill>
                <a:effectLst/>
                <a:latin typeface="inherit"/>
              </a:rPr>
              <a:t> knowledge (</a:t>
            </a:r>
            <a:r>
              <a:rPr kumimoji="0" lang="it-IT" altLang="it-IT" sz="2100" b="0" i="0" u="none" strike="noStrike" cap="none" normalizeH="0" baseline="0" dirty="0" err="1">
                <a:ln>
                  <a:noFill/>
                </a:ln>
                <a:solidFill>
                  <a:schemeClr val="accent1">
                    <a:lumMod val="75000"/>
                  </a:schemeClr>
                </a:solidFill>
                <a:effectLst/>
                <a:latin typeface="inherit"/>
              </a:rPr>
              <a:t>paradigmatic</a:t>
            </a:r>
            <a:r>
              <a:rPr kumimoji="0" lang="it-IT" altLang="it-IT" sz="2100" b="0" i="0" u="none" strike="noStrike" cap="none" normalizeH="0" baseline="0" dirty="0">
                <a:ln>
                  <a:noFill/>
                </a:ln>
                <a:solidFill>
                  <a:schemeClr val="accent1">
                    <a:lumMod val="75000"/>
                  </a:schemeClr>
                </a:solidFill>
                <a:effectLst/>
                <a:latin typeface="inherit"/>
              </a:rPr>
              <a:t> use of the model);  </a:t>
            </a:r>
          </a:p>
          <a:p>
            <a:pPr marL="800100" lvl="1" indent="-342900" eaLnBrk="0" fontAlgn="base" hangingPunct="0">
              <a:spcBef>
                <a:spcPct val="0"/>
              </a:spcBef>
              <a:spcAft>
                <a:spcPts val="1200"/>
              </a:spcAft>
              <a:buFont typeface="Arial" panose="020B0604020202020204" pitchFamily="34" charset="0"/>
              <a:buChar char="•"/>
            </a:pPr>
            <a:r>
              <a:rPr kumimoji="0" lang="it-IT" altLang="it-IT" sz="2100" b="0" i="0" u="none" strike="noStrike" cap="none" normalizeH="0" baseline="0" dirty="0" err="1">
                <a:ln>
                  <a:noFill/>
                </a:ln>
                <a:solidFill>
                  <a:schemeClr val="accent1">
                    <a:lumMod val="75000"/>
                  </a:schemeClr>
                </a:solidFill>
                <a:effectLst/>
                <a:latin typeface="inherit"/>
              </a:rPr>
              <a:t>Based</a:t>
            </a:r>
            <a:r>
              <a:rPr kumimoji="0" lang="it-IT" altLang="it-IT" sz="2100" b="0" i="0" u="none" strike="noStrike" cap="none" normalizeH="0" baseline="0" dirty="0">
                <a:ln>
                  <a:noFill/>
                </a:ln>
                <a:solidFill>
                  <a:schemeClr val="accent1">
                    <a:lumMod val="75000"/>
                  </a:schemeClr>
                </a:solidFill>
                <a:effectLst/>
                <a:latin typeface="inherit"/>
              </a:rPr>
              <a:t> on a fitting on </a:t>
            </a:r>
            <a:r>
              <a:rPr kumimoji="0" lang="it-IT" altLang="it-IT" sz="2100" b="0" i="0" u="none" strike="noStrike" cap="none" normalizeH="0" baseline="0" dirty="0" err="1">
                <a:ln>
                  <a:noFill/>
                </a:ln>
                <a:solidFill>
                  <a:schemeClr val="accent1">
                    <a:lumMod val="75000"/>
                  </a:schemeClr>
                </a:solidFill>
                <a:effectLst/>
                <a:latin typeface="inherit"/>
              </a:rPr>
              <a:t>measured</a:t>
            </a:r>
            <a:r>
              <a:rPr kumimoji="0" lang="it-IT" altLang="it-IT" sz="2100" b="0" i="0" u="none" strike="noStrike" cap="none" normalizeH="0" baseline="0" dirty="0">
                <a:ln>
                  <a:noFill/>
                </a:ln>
                <a:solidFill>
                  <a:schemeClr val="accent1">
                    <a:lumMod val="75000"/>
                  </a:schemeClr>
                </a:solidFill>
                <a:effectLst/>
                <a:latin typeface="inherit"/>
              </a:rPr>
              <a:t> data (processing use)</a:t>
            </a:r>
            <a:r>
              <a:rPr kumimoji="0" lang="it-IT" altLang="it-IT" sz="800" b="0" i="0" u="none" strike="noStrike" cap="none" normalizeH="0" baseline="0" dirty="0">
                <a:ln>
                  <a:noFill/>
                </a:ln>
                <a:solidFill>
                  <a:schemeClr val="accent1">
                    <a:lumMod val="75000"/>
                  </a:schemeClr>
                </a:solidFill>
                <a:effectLst/>
              </a:rPr>
              <a:t> </a:t>
            </a:r>
            <a:endParaRPr kumimoji="0" lang="it-IT" altLang="it-IT" b="0" i="0" u="none" strike="noStrike" cap="none" normalizeH="0" baseline="0" dirty="0">
              <a:ln>
                <a:noFill/>
              </a:ln>
              <a:solidFill>
                <a:schemeClr val="accent1">
                  <a:lumMod val="75000"/>
                </a:schemeClr>
              </a:solidFill>
              <a:effectLst/>
              <a:latin typeface="Arial" panose="020B0604020202020204" pitchFamily="34" charset="0"/>
            </a:endParaRPr>
          </a:p>
        </p:txBody>
      </p:sp>
      <p:sp>
        <p:nvSpPr>
          <p:cNvPr id="13" name="Title 12">
            <a:extLst>
              <a:ext uri="{FF2B5EF4-FFF2-40B4-BE49-F238E27FC236}">
                <a16:creationId xmlns:a16="http://schemas.microsoft.com/office/drawing/2014/main" id="{DD67C38B-9B65-3618-7028-4F85AA31EE25}"/>
              </a:ext>
            </a:extLst>
          </p:cNvPr>
          <p:cNvSpPr>
            <a:spLocks noGrp="1"/>
          </p:cNvSpPr>
          <p:nvPr>
            <p:ph type="title"/>
          </p:nvPr>
        </p:nvSpPr>
        <p:spPr/>
        <p:txBody>
          <a:bodyPr/>
          <a:lstStyle/>
          <a:p>
            <a:r>
              <a:rPr lang="it-IT" sz="2400" b="1" dirty="0" err="1"/>
              <a:t>Descriptive</a:t>
            </a:r>
            <a:r>
              <a:rPr lang="it-IT" sz="2400" b="1" dirty="0"/>
              <a:t> models</a:t>
            </a:r>
            <a:br>
              <a:rPr lang="it-IT" sz="2400" b="1" dirty="0"/>
            </a:br>
            <a:endParaRPr lang="it-IT" dirty="0"/>
          </a:p>
        </p:txBody>
      </p:sp>
    </p:spTree>
    <p:extLst>
      <p:ext uri="{BB962C8B-B14F-4D97-AF65-F5344CB8AC3E}">
        <p14:creationId xmlns:p14="http://schemas.microsoft.com/office/powerpoint/2010/main" val="189579845"/>
      </p:ext>
    </p:extLst>
  </p:cSld>
  <p:clrMapOvr>
    <a:masterClrMapping/>
  </p:clrMapOvr>
</p:sld>
</file>

<file path=ppt/theme/theme1.xml><?xml version="1.0" encoding="utf-8"?>
<a:theme xmlns:a="http://schemas.openxmlformats.org/drawingml/2006/main" name="POL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POLI</Template>
  <TotalTime>0</TotalTime>
  <Words>5408</Words>
  <Application>Microsoft Office PowerPoint</Application>
  <PresentationFormat>Widescreen</PresentationFormat>
  <Paragraphs>698</Paragraphs>
  <Slides>69</Slides>
  <Notes>57</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6</vt:i4>
      </vt:variant>
      <vt:variant>
        <vt:lpstr>Slide Titles</vt:lpstr>
      </vt:variant>
      <vt:variant>
        <vt:i4>69</vt:i4>
      </vt:variant>
    </vt:vector>
  </HeadingPairs>
  <TitlesOfParts>
    <vt:vector size="88" baseType="lpstr">
      <vt:lpstr>Arial</vt:lpstr>
      <vt:lpstr>Brandon Grotesque Black</vt:lpstr>
      <vt:lpstr>Calibri</vt:lpstr>
      <vt:lpstr>Cambria Math</vt:lpstr>
      <vt:lpstr>CGPCM L+ Gulliver RM</vt:lpstr>
      <vt:lpstr>Courier New</vt:lpstr>
      <vt:lpstr>inherit</vt:lpstr>
      <vt:lpstr>Symbol</vt:lpstr>
      <vt:lpstr>Tahoma</vt:lpstr>
      <vt:lpstr>Times</vt:lpstr>
      <vt:lpstr>Times New Roman</vt:lpstr>
      <vt:lpstr>Wingdings</vt:lpstr>
      <vt:lpstr>POLI</vt:lpstr>
      <vt:lpstr>Fotografia di Photo Editor </vt:lpstr>
      <vt:lpstr>Equation</vt:lpstr>
      <vt:lpstr>Equazione</vt:lpstr>
      <vt:lpstr>Immagine</vt:lpstr>
      <vt:lpstr>Paper.Document</vt:lpstr>
      <vt:lpstr>Documento</vt:lpstr>
      <vt:lpstr>PowerPoint Presentation</vt:lpstr>
      <vt:lpstr>PowerPoint Presentation</vt:lpstr>
      <vt:lpstr>Introduction</vt:lpstr>
      <vt:lpstr>Contents</vt:lpstr>
      <vt:lpstr>Evolution of Biomedical Signal Processing </vt:lpstr>
      <vt:lpstr>«Classical» Signal processing methodologies</vt:lpstr>
      <vt:lpstr>Limits</vt:lpstr>
      <vt:lpstr>Models of the geerating mechanism</vt:lpstr>
      <vt:lpstr>Descriptive models </vt:lpstr>
      <vt:lpstr>Models: an example on the diastolic blood pressure trend</vt:lpstr>
      <vt:lpstr>Use of models</vt:lpstr>
      <vt:lpstr>Descriptive models </vt:lpstr>
      <vt:lpstr>Black – box models</vt:lpstr>
      <vt:lpstr>Steps for construction of a black box model</vt:lpstr>
      <vt:lpstr>Choice of the model family</vt:lpstr>
      <vt:lpstr>Choice of the model family</vt:lpstr>
      <vt:lpstr>Choice of the model family</vt:lpstr>
      <vt:lpstr>Choice of the model family</vt:lpstr>
      <vt:lpstr>Choice of the model family</vt:lpstr>
      <vt:lpstr>Black – box models: example 1 </vt:lpstr>
      <vt:lpstr>Selection of the model: Wald’s theorem </vt:lpstr>
      <vt:lpstr>Black – box models: example 2</vt:lpstr>
      <vt:lpstr>Model Identification (or training)</vt:lpstr>
      <vt:lpstr>Testing</vt:lpstr>
      <vt:lpstr>Black – box models </vt:lpstr>
      <vt:lpstr>Autoregressive model for Heart Rate Variability signal</vt:lpstr>
      <vt:lpstr>Analysis of the Heart Rate Variability Signal</vt:lpstr>
      <vt:lpstr>MMMM (4M) paradigm: some exemples</vt:lpstr>
      <vt:lpstr>Multiscale: Time  from beat to beat to long term correlation analysis</vt:lpstr>
      <vt:lpstr>Models can be made adaptive</vt:lpstr>
      <vt:lpstr>Long time correlation analysis</vt:lpstr>
      <vt:lpstr>Multiscale: Space  from single cells to whole organs (or systems)</vt:lpstr>
      <vt:lpstr>Modeling the central nervous system</vt:lpstr>
      <vt:lpstr>PowerPoint Presentation</vt:lpstr>
      <vt:lpstr>Cardio-Respiratory System</vt:lpstr>
      <vt:lpstr>Multivariate AR model</vt:lpstr>
      <vt:lpstr>Adding physiologocal knowledge</vt:lpstr>
      <vt:lpstr>PowerPoint Presentation</vt:lpstr>
      <vt:lpstr>Closed loop model: different formulations</vt:lpstr>
      <vt:lpstr>Estimation of the baroreceptive gain: relevance of the model</vt:lpstr>
      <vt:lpstr>Multichannel intracranial EEG recordings</vt:lpstr>
      <vt:lpstr>PowerPoint Presentation</vt:lpstr>
      <vt:lpstr>Spectral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Anatomical, functional, metabolic, …</vt:lpstr>
      <vt:lpstr>Different resolutions</vt:lpstr>
      <vt:lpstr>EEG-fMRI integration approaches</vt:lpstr>
      <vt:lpstr>fMRI: General Linear Model including EEG</vt:lpstr>
      <vt:lpstr>PowerPoint Presentation</vt:lpstr>
      <vt:lpstr>PowerPoint Presentation</vt:lpstr>
      <vt:lpstr>Sleep: a multi-system phenomenon</vt:lpstr>
      <vt:lpstr>CAP (Cyclic Altrenating Pattern) sleep analysis</vt:lpstr>
      <vt:lpstr>PowerPoint Presentation</vt:lpstr>
      <vt:lpstr>Relating Autonomic Nervous System and Central Nervous System</vt:lpstr>
      <vt:lpstr>Relating Autonomic Nervous System and Central Nervous System</vt:lpstr>
      <vt:lpstr>Relating Autonomic Nervous System and Central Nervous system</vt:lpstr>
      <vt:lpstr>PowerPoint Presentation</vt:lpstr>
      <vt:lpstr>PowerPoint Presentation</vt:lpstr>
      <vt:lpstr>From models to digital twins</vt:lpstr>
      <vt:lpstr>Discussion and final considerations</vt:lpstr>
    </vt:vector>
  </TitlesOfParts>
  <Company>Area Servizi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Colleoni</dc:creator>
  <cp:lastModifiedBy>Anna M. Bianchi</cp:lastModifiedBy>
  <cp:revision>107</cp:revision>
  <cp:lastPrinted>2023-10-25T18:31:55Z</cp:lastPrinted>
  <dcterms:created xsi:type="dcterms:W3CDTF">2015-05-26T12:27:57Z</dcterms:created>
  <dcterms:modified xsi:type="dcterms:W3CDTF">2024-02-22T06:10:28Z</dcterms:modified>
</cp:coreProperties>
</file>